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442" r:id="rId4"/>
    <p:sldId id="439" r:id="rId5"/>
    <p:sldId id="465" r:id="rId6"/>
    <p:sldId id="498" r:id="rId7"/>
    <p:sldId id="466" r:id="rId8"/>
    <p:sldId id="496" r:id="rId9"/>
    <p:sldId id="497" r:id="rId10"/>
    <p:sldId id="440" r:id="rId11"/>
    <p:sldId id="474" r:id="rId12"/>
    <p:sldId id="475" r:id="rId13"/>
    <p:sldId id="481" r:id="rId14"/>
    <p:sldId id="453" r:id="rId15"/>
    <p:sldId id="499" r:id="rId16"/>
    <p:sldId id="500" r:id="rId17"/>
    <p:sldId id="501" r:id="rId18"/>
    <p:sldId id="459" r:id="rId19"/>
    <p:sldId id="455" r:id="rId20"/>
    <p:sldId id="473" r:id="rId21"/>
    <p:sldId id="490" r:id="rId22"/>
    <p:sldId id="462" r:id="rId23"/>
    <p:sldId id="476" r:id="rId24"/>
    <p:sldId id="491" r:id="rId25"/>
    <p:sldId id="405" r:id="rId26"/>
    <p:sldId id="460" r:id="rId27"/>
    <p:sldId id="478" r:id="rId28"/>
    <p:sldId id="446" r:id="rId29"/>
    <p:sldId id="454" r:id="rId30"/>
    <p:sldId id="484" r:id="rId31"/>
    <p:sldId id="485" r:id="rId32"/>
    <p:sldId id="486" r:id="rId33"/>
    <p:sldId id="487" r:id="rId34"/>
    <p:sldId id="488" r:id="rId35"/>
    <p:sldId id="489" r:id="rId36"/>
    <p:sldId id="431" r:id="rId37"/>
    <p:sldId id="447" r:id="rId38"/>
    <p:sldId id="445" r:id="rId39"/>
    <p:sldId id="492" r:id="rId40"/>
    <p:sldId id="419" r:id="rId41"/>
    <p:sldId id="451" r:id="rId42"/>
    <p:sldId id="493" r:id="rId43"/>
    <p:sldId id="494" r:id="rId44"/>
    <p:sldId id="495" r:id="rId45"/>
    <p:sldId id="456" r:id="rId46"/>
    <p:sldId id="479" r:id="rId47"/>
    <p:sldId id="480" r:id="rId48"/>
    <p:sldId id="470" r:id="rId49"/>
    <p:sldId id="402" r:id="rId50"/>
    <p:sldId id="472" r:id="rId51"/>
    <p:sldId id="430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1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Comic Sans MS" pitchFamily="1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Comic Sans MS" pitchFamily="1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Comic Sans MS" pitchFamily="1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Comic Sans MS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4FAB"/>
    <a:srgbClr val="66FFFF"/>
    <a:srgbClr val="FF3300"/>
    <a:srgbClr val="3333FF"/>
    <a:srgbClr val="FFFFCC"/>
    <a:srgbClr val="CC6600"/>
    <a:srgbClr val="FF0000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70206" autoAdjust="0"/>
    <p:restoredTop sz="94660" autoAdjust="0"/>
  </p:normalViewPr>
  <p:slideViewPr>
    <p:cSldViewPr>
      <p:cViewPr>
        <p:scale>
          <a:sx n="100" d="100"/>
          <a:sy n="100" d="100"/>
        </p:scale>
        <p:origin x="-1656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78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image" Target="../media/image88.png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" charset="0"/>
              </a:defRPr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" charset="0"/>
              </a:defRPr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" charset="0"/>
              </a:defRPr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" charset="0"/>
              </a:defRPr>
            </a:lvl1pPr>
          </a:lstStyle>
          <a:p>
            <a:fld id="{DE9D685D-5969-4B29-BA10-4E99CBBDD92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E17ED1-552B-473E-8D39-F1776C9FFE3A}" type="slidenum">
              <a:rPr lang="en-US"/>
              <a:pPr/>
              <a:t>1</a:t>
            </a:fld>
            <a:endParaRPr lang="en-US"/>
          </a:p>
        </p:txBody>
      </p:sp>
      <p:sp>
        <p:nvSpPr>
          <p:cNvPr id="22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2790A2-C90A-416E-A73F-12E5F730F1FE}" type="slidenum">
              <a:rPr lang="en-US"/>
              <a:pPr/>
              <a:t>46</a:t>
            </a:fld>
            <a:endParaRPr lang="en-US"/>
          </a:p>
        </p:txBody>
      </p:sp>
      <p:sp>
        <p:nvSpPr>
          <p:cNvPr id="3379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1E09A-10FB-4659-8A91-041B6CA429D3}" type="slidenum">
              <a:rPr lang="en-US"/>
              <a:pPr/>
              <a:t>47</a:t>
            </a:fld>
            <a:endParaRPr lang="en-US"/>
          </a:p>
        </p:txBody>
      </p:sp>
      <p:sp>
        <p:nvSpPr>
          <p:cNvPr id="3399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N. Saoulidou, Fermilab,              NUSS 15-JULY-2009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D1EAD-5218-4413-AE1D-92324A7A3A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N. Saoulidou, Fermilab,              NUSS 15-JULY-2009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C2FEC-DD6C-41FF-8FFC-F553385F3E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N. Saoulidou, Fermilab,              NUSS 15-JULY-2009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AB57A-05FA-4904-8169-50F78FA408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N. Saoulidou, Fermilab,              NUSS 15-JULY-2009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E28BC-9FF7-4EE1-8604-3DE318CE7E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N. Saoulidou, Fermilab,              NUSS 15-JULY-2009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6DBA6-F170-4C86-81B0-2F6F42D145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N. Saoulidou, Fermilab,              NUSS 15-JULY-2009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73470-8AAF-42EC-98CC-D3A5599542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N. Saoulidou, Fermilab,              NUSS 15-JULY-2009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2977C-BBF6-4E99-9F87-C7537CA633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N. Saoulidou, Fermilab,              NUSS 15-JULY-2009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DBAB8-37C5-4BC3-94EF-F2ECC5EA0B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N. Saoulidou, Fermilab,              NUSS 15-JULY-2009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A25F6-59CB-4A18-AD47-9316CB8190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N. Saoulidou, Fermilab,              NUSS 15-JULY-2009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50283-945C-42A2-AAC8-AE1D119405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N. Saoulidou, Fermilab,              NUSS 15-JULY-2009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87300-273C-42AE-8994-DD3E1E52B3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en-US"/>
              <a:t>N. Saoulidou, Fermilab,              NUSS 15-JULY-2009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1A185333-BF6B-4391-AF4C-3E507C60970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9.jpeg"/><Relationship Id="rId11" Type="http://schemas.openxmlformats.org/officeDocument/2006/relationships/image" Target="../media/image31.png"/><Relationship Id="rId5" Type="http://schemas.openxmlformats.org/officeDocument/2006/relationships/image" Target="../media/image38.png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57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pn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63.png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1.png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21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64.png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1.png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7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65.png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1.png"/><Relationship Id="rId4" Type="http://schemas.openxmlformats.org/officeDocument/2006/relationships/oleObject" Target="../embeddings/oleObject28.bin"/><Relationship Id="rId9" Type="http://schemas.openxmlformats.org/officeDocument/2006/relationships/oleObject" Target="../embeddings/oleObject33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66.png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1.png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9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image" Target="../media/image67.png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1.png"/><Relationship Id="rId4" Type="http://schemas.openxmlformats.org/officeDocument/2006/relationships/oleObject" Target="../embeddings/oleObject40.bin"/><Relationship Id="rId9" Type="http://schemas.openxmlformats.org/officeDocument/2006/relationships/oleObject" Target="../embeddings/oleObject4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981200"/>
            <a:ext cx="8610600" cy="1676400"/>
          </a:xfrm>
        </p:spPr>
        <p:txBody>
          <a:bodyPr/>
          <a:lstStyle/>
          <a:p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1" charset="0"/>
              </a:rPr>
              <a:t>Beyond T2K and NOvA : Super Beams with Super Detectors</a:t>
            </a:r>
            <a:endParaRPr lang="en-US" sz="32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1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105400"/>
            <a:ext cx="6629400" cy="1143000"/>
          </a:xfrm>
          <a:noFill/>
        </p:spPr>
        <p:txBody>
          <a:bodyPr/>
          <a:lstStyle/>
          <a:p>
            <a:r>
              <a:rPr lang="en-US" sz="1800"/>
              <a:t>N. Saoulidou, Fermilab</a:t>
            </a:r>
          </a:p>
          <a:p>
            <a:r>
              <a:rPr lang="en-US" sz="1800"/>
              <a:t>NUSS 15-JULY-2009  Fermilab </a:t>
            </a:r>
          </a:p>
        </p:txBody>
      </p:sp>
      <p:pic>
        <p:nvPicPr>
          <p:cNvPr id="2056" name="Picture 8" descr="fnal_logo_trans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00" y="0"/>
            <a:ext cx="381000" cy="38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Saoulidou, Fermilab,              NUSS 15-JULY-2009</a:t>
            </a:r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10C7-D4F5-48A4-AE0C-ADAD48DDB3E4}" type="slidenum">
              <a:rPr lang="en-US"/>
              <a:pPr/>
              <a:t>10</a:t>
            </a:fld>
            <a:endParaRPr lang="en-US"/>
          </a:p>
        </p:txBody>
      </p:sp>
      <p:grpSp>
        <p:nvGrpSpPr>
          <p:cNvPr id="290841" name="Group 25"/>
          <p:cNvGrpSpPr>
            <a:grpSpLocks/>
          </p:cNvGrpSpPr>
          <p:nvPr/>
        </p:nvGrpSpPr>
        <p:grpSpPr bwMode="auto">
          <a:xfrm>
            <a:off x="4932363" y="1230313"/>
            <a:ext cx="3297237" cy="2351087"/>
            <a:chOff x="186" y="2160"/>
            <a:chExt cx="2694" cy="2047"/>
          </a:xfrm>
        </p:grpSpPr>
        <p:pic>
          <p:nvPicPr>
            <p:cNvPr id="290842" name="Picture 2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6" y="2160"/>
              <a:ext cx="2544" cy="19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290843" name="Text Box 27"/>
            <p:cNvSpPr txBox="1">
              <a:spLocks noChangeArrowheads="1"/>
            </p:cNvSpPr>
            <p:nvPr/>
          </p:nvSpPr>
          <p:spPr bwMode="auto">
            <a:xfrm>
              <a:off x="1201" y="3888"/>
              <a:ext cx="1510" cy="3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sz="1800" b="0">
                  <a:solidFill>
                    <a:srgbClr val="000000"/>
                  </a:solidFill>
                  <a:latin typeface="Times" pitchFamily="1" charset="0"/>
                  <a:ea typeface="SimSun" pitchFamily="2" charset="-122"/>
                </a:rPr>
                <a:t>Run Time (Years)</a:t>
              </a:r>
              <a:endParaRPr kumimoji="1" lang="en-US" sz="1800" b="0">
                <a:latin typeface="Times" pitchFamily="1" charset="0"/>
                <a:ea typeface="SimSun" pitchFamily="2" charset="-122"/>
              </a:endParaRPr>
            </a:p>
          </p:txBody>
        </p:sp>
        <p:sp>
          <p:nvSpPr>
            <p:cNvPr id="290844" name="Text Box 28"/>
            <p:cNvSpPr txBox="1">
              <a:spLocks noChangeArrowheads="1"/>
            </p:cNvSpPr>
            <p:nvPr/>
          </p:nvSpPr>
          <p:spPr bwMode="auto">
            <a:xfrm rot="-5400000">
              <a:off x="-82" y="2657"/>
              <a:ext cx="860" cy="32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sz="2000" b="0">
                  <a:latin typeface="Times" pitchFamily="1" charset="0"/>
                  <a:ea typeface="SimSun" pitchFamily="2" charset="-122"/>
                </a:rPr>
                <a:t>sin</a:t>
              </a:r>
              <a:r>
                <a:rPr kumimoji="1" lang="en-US" sz="2000" b="0" baseline="30000">
                  <a:latin typeface="Times" pitchFamily="1" charset="0"/>
                  <a:ea typeface="SimSun" pitchFamily="2" charset="-122"/>
                </a:rPr>
                <a:t>2</a:t>
              </a:r>
              <a:r>
                <a:rPr kumimoji="1" lang="en-US" sz="2000" b="0">
                  <a:latin typeface="Times" pitchFamily="1" charset="0"/>
                  <a:ea typeface="SimSun" pitchFamily="2" charset="-122"/>
                </a:rPr>
                <a:t>2</a:t>
              </a:r>
              <a:r>
                <a:rPr kumimoji="1" lang="en-US" sz="2000" b="0">
                  <a:latin typeface="Times" pitchFamily="1" charset="0"/>
                  <a:ea typeface="SimSun" pitchFamily="2" charset="-122"/>
                  <a:sym typeface="Symbol" pitchFamily="1" charset="2"/>
                </a:rPr>
                <a:t></a:t>
              </a:r>
              <a:r>
                <a:rPr kumimoji="1" lang="en-US" sz="2000" b="0" baseline="-25000">
                  <a:latin typeface="Times" pitchFamily="1" charset="0"/>
                  <a:ea typeface="SimSun" pitchFamily="2" charset="-122"/>
                </a:rPr>
                <a:t>13</a:t>
              </a:r>
            </a:p>
          </p:txBody>
        </p:sp>
      </p:grpSp>
      <p:sp>
        <p:nvSpPr>
          <p:cNvPr id="290845" name="Rectangle 29"/>
          <p:cNvSpPr>
            <a:spLocks noChangeArrowheads="1"/>
          </p:cNvSpPr>
          <p:nvPr/>
        </p:nvSpPr>
        <p:spPr bwMode="auto">
          <a:xfrm>
            <a:off x="5256213" y="2730500"/>
            <a:ext cx="209550" cy="1412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90818" name="Picture 2" descr="fnal_logo_trans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00" y="0"/>
            <a:ext cx="381000" cy="381000"/>
          </a:xfrm>
          <a:prstGeom prst="rect">
            <a:avLst/>
          </a:prstGeom>
          <a:noFill/>
        </p:spPr>
      </p:pic>
      <p:sp>
        <p:nvSpPr>
          <p:cNvPr id="290819" name="Rectangle 3"/>
          <p:cNvSpPr>
            <a:spLocks noChangeArrowheads="1"/>
          </p:cNvSpPr>
          <p:nvPr/>
        </p:nvSpPr>
        <p:spPr bwMode="auto">
          <a:xfrm>
            <a:off x="101600" y="315753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0820" name="Rectangle 4"/>
          <p:cNvSpPr>
            <a:spLocks noChangeArrowheads="1"/>
          </p:cNvSpPr>
          <p:nvPr/>
        </p:nvSpPr>
        <p:spPr bwMode="auto">
          <a:xfrm>
            <a:off x="10160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0821" name="Rectangle 5"/>
          <p:cNvSpPr>
            <a:spLocks noChangeArrowheads="1"/>
          </p:cNvSpPr>
          <p:nvPr/>
        </p:nvSpPr>
        <p:spPr bwMode="auto">
          <a:xfrm>
            <a:off x="25400" y="12112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0828" name="Rectangle 12"/>
          <p:cNvSpPr>
            <a:spLocks noChangeArrowheads="1"/>
          </p:cNvSpPr>
          <p:nvPr/>
        </p:nvSpPr>
        <p:spPr bwMode="auto">
          <a:xfrm>
            <a:off x="381000" y="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>
                <a:solidFill>
                  <a:srgbClr val="214FAB"/>
                </a:solidFill>
                <a:latin typeface="Helvetica" pitchFamily="1" charset="0"/>
              </a:rPr>
              <a:t>Hunt for a non-zero </a:t>
            </a:r>
            <a:r>
              <a:rPr lang="en-US" sz="2800">
                <a:solidFill>
                  <a:srgbClr val="214FAB"/>
                </a:solidFill>
                <a:latin typeface="Symbol" pitchFamily="1" charset="2"/>
                <a:sym typeface="Symbol" pitchFamily="1" charset="2"/>
              </a:rPr>
              <a:t></a:t>
            </a:r>
            <a:r>
              <a:rPr lang="en-US" sz="2800" baseline="-25000">
                <a:solidFill>
                  <a:srgbClr val="214FAB"/>
                </a:solidFill>
                <a:latin typeface="Helvetica" pitchFamily="1" charset="0"/>
              </a:rPr>
              <a:t>13 </a:t>
            </a:r>
            <a:r>
              <a:rPr lang="en-US" sz="2800">
                <a:solidFill>
                  <a:srgbClr val="214FAB"/>
                </a:solidFill>
                <a:latin typeface="Helvetica" pitchFamily="1" charset="0"/>
              </a:rPr>
              <a:t>(“cleanly”): 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1" charset="0"/>
              </a:rPr>
              <a:t>PHASE I</a:t>
            </a:r>
            <a:endParaRPr lang="en-US" sz="2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" charset="0"/>
            </a:endParaRPr>
          </a:p>
        </p:txBody>
      </p:sp>
      <p:sp>
        <p:nvSpPr>
          <p:cNvPr id="290829" name="Rectangle 13"/>
          <p:cNvSpPr>
            <a:spLocks noChangeArrowheads="1"/>
          </p:cNvSpPr>
          <p:nvPr/>
        </p:nvSpPr>
        <p:spPr bwMode="auto">
          <a:xfrm>
            <a:off x="152400" y="315753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0830" name="Rectangle 14"/>
          <p:cNvSpPr>
            <a:spLocks noChangeArrowheads="1"/>
          </p:cNvSpPr>
          <p:nvPr/>
        </p:nvSpPr>
        <p:spPr bwMode="auto">
          <a:xfrm>
            <a:off x="15240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0831" name="Rectangle 15"/>
          <p:cNvSpPr>
            <a:spLocks noChangeArrowheads="1"/>
          </p:cNvSpPr>
          <p:nvPr/>
        </p:nvSpPr>
        <p:spPr bwMode="auto">
          <a:xfrm>
            <a:off x="76200" y="12112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0834" name="Rectangle 18"/>
          <p:cNvSpPr>
            <a:spLocks noChangeArrowheads="1"/>
          </p:cNvSpPr>
          <p:nvPr/>
        </p:nvSpPr>
        <p:spPr bwMode="auto">
          <a:xfrm>
            <a:off x="-228600" y="457200"/>
            <a:ext cx="944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1" charset="0"/>
              </a:rPr>
              <a:t>Reactor Experiments :  Double CHOOZ &amp; Daya Bay</a:t>
            </a:r>
            <a:endParaRPr lang="en-US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0848" name="Text Box 32"/>
          <p:cNvSpPr txBox="1">
            <a:spLocks noChangeArrowheads="1"/>
          </p:cNvSpPr>
          <p:nvPr/>
        </p:nvSpPr>
        <p:spPr bwMode="auto">
          <a:xfrm rot="-5400000">
            <a:off x="4259263" y="1727200"/>
            <a:ext cx="18097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0">
                <a:latin typeface="Times" pitchFamily="1" charset="0"/>
                <a:ea typeface="ＭＳ Ｐゴシック" pitchFamily="1" charset="-128"/>
              </a:rPr>
              <a:t>sin</a:t>
            </a:r>
            <a:r>
              <a:rPr lang="en-US" sz="1600" b="0" baseline="30000">
                <a:latin typeface="Times" pitchFamily="1" charset="0"/>
                <a:ea typeface="ＭＳ Ｐゴシック" pitchFamily="1" charset="-128"/>
              </a:rPr>
              <a:t>2</a:t>
            </a:r>
            <a:r>
              <a:rPr lang="en-US" sz="1600" b="0">
                <a:latin typeface="Times" pitchFamily="1" charset="0"/>
                <a:ea typeface="ＭＳ Ｐゴシック" pitchFamily="1" charset="-128"/>
              </a:rPr>
              <a:t>2</a:t>
            </a:r>
            <a:r>
              <a:rPr lang="en-US" sz="1600" b="0">
                <a:latin typeface="Times" pitchFamily="1" charset="0"/>
                <a:ea typeface="ＭＳ Ｐゴシック" pitchFamily="1" charset="-128"/>
                <a:sym typeface="Symbol" pitchFamily="1" charset="2"/>
              </a:rPr>
              <a:t></a:t>
            </a:r>
            <a:r>
              <a:rPr lang="en-US" sz="1600" b="0" baseline="-25000">
                <a:latin typeface="Times" pitchFamily="1" charset="0"/>
                <a:ea typeface="ＭＳ Ｐゴシック" pitchFamily="1" charset="-128"/>
              </a:rPr>
              <a:t>13</a:t>
            </a:r>
            <a:r>
              <a:rPr lang="en-US" sz="1600" b="0">
                <a:latin typeface="Times" pitchFamily="1" charset="0"/>
                <a:ea typeface="ＭＳ Ｐゴシック" pitchFamily="1" charset="-128"/>
              </a:rPr>
              <a:t> (90% C.L.)</a:t>
            </a:r>
          </a:p>
        </p:txBody>
      </p:sp>
      <p:sp>
        <p:nvSpPr>
          <p:cNvPr id="290849" name="Text Box 33"/>
          <p:cNvSpPr txBox="1">
            <a:spLocks noChangeArrowheads="1"/>
          </p:cNvSpPr>
          <p:nvPr/>
        </p:nvSpPr>
        <p:spPr bwMode="auto">
          <a:xfrm>
            <a:off x="6096000" y="9144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1" charset="0"/>
              </a:rPr>
              <a:t>Daya Bay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90852" name="Picture 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295400"/>
            <a:ext cx="3529013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0854" name="Text Box 38"/>
          <p:cNvSpPr txBox="1">
            <a:spLocks noChangeArrowheads="1"/>
          </p:cNvSpPr>
          <p:nvPr/>
        </p:nvSpPr>
        <p:spPr bwMode="auto">
          <a:xfrm>
            <a:off x="990600" y="914400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1" charset="0"/>
              </a:rPr>
              <a:t>Double CHOOZ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0855" name="Text Box 39"/>
          <p:cNvSpPr txBox="1">
            <a:spLocks noChangeArrowheads="1"/>
          </p:cNvSpPr>
          <p:nvPr/>
        </p:nvSpPr>
        <p:spPr bwMode="auto">
          <a:xfrm rot="-5400000">
            <a:off x="-508000" y="1804988"/>
            <a:ext cx="18097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0">
                <a:latin typeface="Times" pitchFamily="1" charset="0"/>
                <a:ea typeface="ＭＳ Ｐゴシック" pitchFamily="1" charset="-128"/>
              </a:rPr>
              <a:t>sin</a:t>
            </a:r>
            <a:r>
              <a:rPr lang="en-US" sz="1600" b="0" baseline="30000">
                <a:latin typeface="Times" pitchFamily="1" charset="0"/>
                <a:ea typeface="ＭＳ Ｐゴシック" pitchFamily="1" charset="-128"/>
              </a:rPr>
              <a:t>2</a:t>
            </a:r>
            <a:r>
              <a:rPr lang="en-US" sz="1600" b="0">
                <a:latin typeface="Times" pitchFamily="1" charset="0"/>
                <a:ea typeface="ＭＳ Ｐゴシック" pitchFamily="1" charset="-128"/>
              </a:rPr>
              <a:t>2</a:t>
            </a:r>
            <a:r>
              <a:rPr lang="en-US" sz="1600" b="0">
                <a:latin typeface="Times" pitchFamily="1" charset="0"/>
                <a:ea typeface="ＭＳ Ｐゴシック" pitchFamily="1" charset="-128"/>
                <a:sym typeface="Symbol" pitchFamily="1" charset="2"/>
              </a:rPr>
              <a:t></a:t>
            </a:r>
            <a:r>
              <a:rPr lang="en-US" sz="1600" b="0" baseline="-25000">
                <a:latin typeface="Times" pitchFamily="1" charset="0"/>
                <a:ea typeface="ＭＳ Ｐゴシック" pitchFamily="1" charset="-128"/>
              </a:rPr>
              <a:t>13</a:t>
            </a:r>
            <a:r>
              <a:rPr lang="en-US" sz="1600" b="0">
                <a:latin typeface="Times" pitchFamily="1" charset="0"/>
                <a:ea typeface="ＭＳ Ｐゴシック" pitchFamily="1" charset="-128"/>
              </a:rPr>
              <a:t> (90% C.L.)</a:t>
            </a:r>
          </a:p>
        </p:txBody>
      </p:sp>
      <p:pic>
        <p:nvPicPr>
          <p:cNvPr id="290856" name="Picture 4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3603625"/>
            <a:ext cx="4038600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0857" name="Picture 4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3962400"/>
            <a:ext cx="2057400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0858" name="Picture 4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4114800"/>
            <a:ext cx="27432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Saoulidou, Fermilab,              NUSS 15-JULY-2009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25AB-C280-45D0-8C05-C9141B45531A}" type="slidenum">
              <a:rPr lang="en-US"/>
              <a:pPr/>
              <a:t>11</a:t>
            </a:fld>
            <a:endParaRPr lang="en-US"/>
          </a:p>
        </p:txBody>
      </p:sp>
      <p:pic>
        <p:nvPicPr>
          <p:cNvPr id="329749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219200"/>
            <a:ext cx="25146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9755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762000"/>
            <a:ext cx="30480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9754" name="Picture 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6113"/>
            <a:ext cx="3140075" cy="31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9731" name="Rectangle 3"/>
          <p:cNvSpPr>
            <a:spLocks noChangeArrowheads="1"/>
          </p:cNvSpPr>
          <p:nvPr/>
        </p:nvSpPr>
        <p:spPr bwMode="auto">
          <a:xfrm>
            <a:off x="101600" y="315753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732" name="Rectangle 4"/>
          <p:cNvSpPr>
            <a:spLocks noChangeArrowheads="1"/>
          </p:cNvSpPr>
          <p:nvPr/>
        </p:nvSpPr>
        <p:spPr bwMode="auto">
          <a:xfrm>
            <a:off x="10160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733" name="Rectangle 5"/>
          <p:cNvSpPr>
            <a:spLocks noChangeArrowheads="1"/>
          </p:cNvSpPr>
          <p:nvPr/>
        </p:nvSpPr>
        <p:spPr bwMode="auto">
          <a:xfrm>
            <a:off x="25400" y="12112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736" name="Rectangle 8"/>
          <p:cNvSpPr>
            <a:spLocks noChangeArrowheads="1"/>
          </p:cNvSpPr>
          <p:nvPr/>
        </p:nvSpPr>
        <p:spPr bwMode="auto">
          <a:xfrm>
            <a:off x="152400" y="315753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737" name="Rectangle 9"/>
          <p:cNvSpPr>
            <a:spLocks noChangeArrowheads="1"/>
          </p:cNvSpPr>
          <p:nvPr/>
        </p:nvSpPr>
        <p:spPr bwMode="auto">
          <a:xfrm>
            <a:off x="15240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738" name="Rectangle 10"/>
          <p:cNvSpPr>
            <a:spLocks noChangeArrowheads="1"/>
          </p:cNvSpPr>
          <p:nvPr/>
        </p:nvSpPr>
        <p:spPr bwMode="auto">
          <a:xfrm>
            <a:off x="76200" y="12112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29748" name="Picture 20" descr="fnal_logo_trans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63000" y="0"/>
            <a:ext cx="381000" cy="381000"/>
          </a:xfrm>
          <a:prstGeom prst="rect">
            <a:avLst/>
          </a:prstGeom>
          <a:noFill/>
        </p:spPr>
      </p:pic>
      <p:sp>
        <p:nvSpPr>
          <p:cNvPr id="329750" name="Rectangle 22"/>
          <p:cNvSpPr>
            <a:spLocks noChangeArrowheads="1"/>
          </p:cNvSpPr>
          <p:nvPr/>
        </p:nvSpPr>
        <p:spPr bwMode="auto">
          <a:xfrm>
            <a:off x="5334000" y="3581400"/>
            <a:ext cx="37338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1" charset="2"/>
              <a:buNone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1" charset="0"/>
              </a:rPr>
              <a:t>BONUS from NOvA Experiment :</a:t>
            </a:r>
            <a:r>
              <a:rPr lang="en-US" sz="2000">
                <a:solidFill>
                  <a:srgbClr val="FF0000"/>
                </a:solidFill>
                <a:latin typeface="Helvetica" pitchFamily="1" charset="0"/>
              </a:rPr>
              <a:t> </a:t>
            </a:r>
            <a:r>
              <a:rPr lang="en-US" sz="2000">
                <a:solidFill>
                  <a:schemeClr val="tx2"/>
                </a:solidFill>
                <a:latin typeface="Helvetica" pitchFamily="1" charset="0"/>
              </a:rPr>
              <a:t>Depending on the value of the third mixing angle NO</a:t>
            </a:r>
            <a:r>
              <a:rPr lang="en-US" sz="2000">
                <a:solidFill>
                  <a:schemeClr val="tx2"/>
                </a:solidFill>
                <a:latin typeface="Symbol" pitchFamily="1" charset="2"/>
                <a:sym typeface="Symbol" pitchFamily="1" charset="2"/>
              </a:rPr>
              <a:t></a:t>
            </a:r>
            <a:r>
              <a:rPr lang="en-US" sz="2000">
                <a:solidFill>
                  <a:schemeClr val="tx2"/>
                </a:solidFill>
                <a:latin typeface="Helvetica" pitchFamily="1" charset="0"/>
              </a:rPr>
              <a:t>A is the only Phase I experiment that  could determine the neutrino mass hierarchy </a:t>
            </a:r>
            <a:r>
              <a:rPr lang="en-US" sz="2000">
                <a:latin typeface="Helvetica" pitchFamily="1" charset="0"/>
              </a:rPr>
              <a:t>(and generally speaking anything additional to </a:t>
            </a:r>
            <a:r>
              <a:rPr lang="en-US" sz="2000">
                <a:latin typeface="Symbol" pitchFamily="1" charset="2"/>
                <a:sym typeface="Symbol" pitchFamily="1" charset="2"/>
              </a:rPr>
              <a:t></a:t>
            </a:r>
            <a:r>
              <a:rPr lang="en-US" sz="2000" baseline="-25000">
                <a:latin typeface="Helvetica" pitchFamily="1" charset="0"/>
              </a:rPr>
              <a:t>13</a:t>
            </a:r>
            <a:r>
              <a:rPr lang="en-US" sz="2000">
                <a:latin typeface="Helvetica" pitchFamily="1" charset="0"/>
              </a:rPr>
              <a:t>)</a:t>
            </a:r>
            <a:endParaRPr lang="en-US" sz="2000" baseline="-25000"/>
          </a:p>
        </p:txBody>
      </p:sp>
      <p:sp>
        <p:nvSpPr>
          <p:cNvPr id="329751" name="Rectangle 23"/>
          <p:cNvSpPr>
            <a:spLocks noChangeArrowheads="1"/>
          </p:cNvSpPr>
          <p:nvPr/>
        </p:nvSpPr>
        <p:spPr bwMode="auto">
          <a:xfrm>
            <a:off x="762000" y="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>
                <a:solidFill>
                  <a:srgbClr val="214FAB"/>
                </a:solidFill>
                <a:latin typeface="Helvetica" pitchFamily="1" charset="0"/>
              </a:rPr>
              <a:t>Hunt for a non-zero </a:t>
            </a:r>
            <a:r>
              <a:rPr lang="en-US" sz="2800">
                <a:solidFill>
                  <a:srgbClr val="214FAB"/>
                </a:solidFill>
                <a:latin typeface="Symbol" pitchFamily="1" charset="2"/>
                <a:sym typeface="Symbol" pitchFamily="1" charset="2"/>
              </a:rPr>
              <a:t></a:t>
            </a:r>
            <a:r>
              <a:rPr lang="en-US" sz="2800" baseline="-25000">
                <a:solidFill>
                  <a:srgbClr val="214FAB"/>
                </a:solidFill>
                <a:latin typeface="Helvetica" pitchFamily="1" charset="0"/>
              </a:rPr>
              <a:t>13 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1" charset="0"/>
              </a:rPr>
              <a:t>(+more):</a:t>
            </a:r>
            <a:r>
              <a:rPr lang="en-US" sz="2800">
                <a:solidFill>
                  <a:srgbClr val="214FAB"/>
                </a:solidFill>
                <a:latin typeface="Helvetica" pitchFamily="1" charset="0"/>
              </a:rPr>
              <a:t> 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1" charset="0"/>
              </a:rPr>
              <a:t>PHASE I</a:t>
            </a:r>
            <a:endParaRPr lang="en-US" sz="2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" charset="0"/>
            </a:endParaRPr>
          </a:p>
        </p:txBody>
      </p:sp>
      <p:sp>
        <p:nvSpPr>
          <p:cNvPr id="329752" name="Rectangle 24"/>
          <p:cNvSpPr>
            <a:spLocks noChangeArrowheads="1"/>
          </p:cNvSpPr>
          <p:nvPr/>
        </p:nvSpPr>
        <p:spPr bwMode="auto">
          <a:xfrm>
            <a:off x="0" y="304800"/>
            <a:ext cx="944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1" charset="0"/>
              </a:rPr>
              <a:t>Accelerator Experiments : </a:t>
            </a: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1" charset="0"/>
              </a:rPr>
              <a:t>NOvA</a:t>
            </a: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1" charset="0"/>
              </a:rPr>
              <a:t> </a:t>
            </a: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1" charset="0"/>
              </a:rPr>
              <a:t>&amp; T2K</a:t>
            </a: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29753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4191000"/>
            <a:ext cx="17526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9756" name="Picture 28" descr="flux04a_40gev_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3657600"/>
            <a:ext cx="2976563" cy="3200400"/>
          </a:xfrm>
          <a:prstGeom prst="rect">
            <a:avLst/>
          </a:prstGeom>
          <a:noFill/>
        </p:spPr>
      </p:pic>
      <p:sp>
        <p:nvSpPr>
          <p:cNvPr id="329757" name="Text Box 29"/>
          <p:cNvSpPr txBox="1">
            <a:spLocks noChangeArrowheads="1"/>
          </p:cNvSpPr>
          <p:nvPr/>
        </p:nvSpPr>
        <p:spPr bwMode="auto">
          <a:xfrm>
            <a:off x="3200400" y="762000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1" charset="0"/>
              </a:rPr>
              <a:t>NOvA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9758" name="Text Box 30"/>
          <p:cNvSpPr txBox="1">
            <a:spLocks noChangeArrowheads="1"/>
          </p:cNvSpPr>
          <p:nvPr/>
        </p:nvSpPr>
        <p:spPr bwMode="auto">
          <a:xfrm>
            <a:off x="3124200" y="3581400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1" charset="0"/>
              </a:rPr>
              <a:t>T2K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Saoulidou, Fermilab,              NUSS 15-JULY-2009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50390-F1D7-4F15-9479-DE18BC17ABB1}" type="slidenum">
              <a:rPr lang="en-US"/>
              <a:pPr/>
              <a:t>12</a:t>
            </a:fld>
            <a:endParaRPr lang="en-US"/>
          </a:p>
        </p:txBody>
      </p:sp>
      <p:sp>
        <p:nvSpPr>
          <p:cNvPr id="330754" name="Rectangle 2"/>
          <p:cNvSpPr>
            <a:spLocks noChangeArrowheads="1"/>
          </p:cNvSpPr>
          <p:nvPr/>
        </p:nvSpPr>
        <p:spPr bwMode="auto">
          <a:xfrm>
            <a:off x="101600" y="315753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755" name="Rectangle 3"/>
          <p:cNvSpPr>
            <a:spLocks noChangeArrowheads="1"/>
          </p:cNvSpPr>
          <p:nvPr/>
        </p:nvSpPr>
        <p:spPr bwMode="auto">
          <a:xfrm>
            <a:off x="10160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756" name="Rectangle 4"/>
          <p:cNvSpPr>
            <a:spLocks noChangeArrowheads="1"/>
          </p:cNvSpPr>
          <p:nvPr/>
        </p:nvSpPr>
        <p:spPr bwMode="auto">
          <a:xfrm>
            <a:off x="25400" y="12112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757" name="Rectangle 5"/>
          <p:cNvSpPr>
            <a:spLocks noChangeArrowheads="1"/>
          </p:cNvSpPr>
          <p:nvPr/>
        </p:nvSpPr>
        <p:spPr bwMode="auto">
          <a:xfrm>
            <a:off x="152400" y="315753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758" name="Rectangle 6"/>
          <p:cNvSpPr>
            <a:spLocks noChangeArrowheads="1"/>
          </p:cNvSpPr>
          <p:nvPr/>
        </p:nvSpPr>
        <p:spPr bwMode="auto">
          <a:xfrm>
            <a:off x="15240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759" name="Rectangle 7"/>
          <p:cNvSpPr>
            <a:spLocks noChangeArrowheads="1"/>
          </p:cNvSpPr>
          <p:nvPr/>
        </p:nvSpPr>
        <p:spPr bwMode="auto">
          <a:xfrm>
            <a:off x="76200" y="12112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30763" name="Picture 11" descr="fnal_logo_trans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0"/>
            <a:ext cx="381000" cy="381000"/>
          </a:xfrm>
          <a:prstGeom prst="rect">
            <a:avLst/>
          </a:prstGeom>
          <a:noFill/>
        </p:spPr>
      </p:pic>
      <p:sp>
        <p:nvSpPr>
          <p:cNvPr id="330766" name="Rectangle 14"/>
          <p:cNvSpPr>
            <a:spLocks noChangeArrowheads="1"/>
          </p:cNvSpPr>
          <p:nvPr/>
        </p:nvSpPr>
        <p:spPr bwMode="auto">
          <a:xfrm>
            <a:off x="762000" y="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2800">
              <a:solidFill>
                <a:schemeClr val="tx2"/>
              </a:solidFill>
              <a:latin typeface="Bookman Old Style" pitchFamily="1" charset="0"/>
            </a:endParaRPr>
          </a:p>
        </p:txBody>
      </p:sp>
      <p:sp>
        <p:nvSpPr>
          <p:cNvPr id="330768" name="Rectangle 16"/>
          <p:cNvSpPr>
            <a:spLocks noChangeArrowheads="1"/>
          </p:cNvSpPr>
          <p:nvPr/>
        </p:nvSpPr>
        <p:spPr bwMode="auto">
          <a:xfrm>
            <a:off x="76200" y="0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1" charset="0"/>
              </a:rPr>
              <a:t>PHASE II:</a:t>
            </a:r>
            <a:r>
              <a:rPr lang="en-US" sz="2800">
                <a:solidFill>
                  <a:srgbClr val="214FAB"/>
                </a:solidFill>
                <a:latin typeface="Helvetica" pitchFamily="1" charset="0"/>
              </a:rPr>
              <a:t> Measure CPV, extend </a:t>
            </a:r>
            <a:r>
              <a:rPr lang="en-US" sz="2800">
                <a:solidFill>
                  <a:srgbClr val="214FAB"/>
                </a:solidFill>
                <a:latin typeface="Symbol" pitchFamily="1" charset="2"/>
                <a:sym typeface="Symbol" pitchFamily="1" charset="2"/>
              </a:rPr>
              <a:t></a:t>
            </a:r>
            <a:r>
              <a:rPr lang="en-US" sz="2800" baseline="-25000">
                <a:solidFill>
                  <a:srgbClr val="214FAB"/>
                </a:solidFill>
                <a:latin typeface="Helvetica" pitchFamily="1" charset="0"/>
              </a:rPr>
              <a:t>13</a:t>
            </a:r>
            <a:r>
              <a:rPr lang="en-US" sz="2800">
                <a:solidFill>
                  <a:srgbClr val="214FAB"/>
                </a:solidFill>
                <a:latin typeface="Helvetica" pitchFamily="1" charset="0"/>
              </a:rPr>
              <a:t>  reach, extend neutrino mass hierarchy reach</a:t>
            </a:r>
            <a:endParaRPr lang="en-US" sz="2800">
              <a:solidFill>
                <a:srgbClr val="214FAB"/>
              </a:solidFill>
            </a:endParaRPr>
          </a:p>
        </p:txBody>
      </p:sp>
      <p:sp>
        <p:nvSpPr>
          <p:cNvPr id="330769" name="Rectangle 17"/>
          <p:cNvSpPr>
            <a:spLocks noChangeArrowheads="1"/>
          </p:cNvSpPr>
          <p:nvPr/>
        </p:nvSpPr>
        <p:spPr bwMode="auto">
          <a:xfrm>
            <a:off x="304800" y="1066800"/>
            <a:ext cx="8534400" cy="5029200"/>
          </a:xfrm>
          <a:prstGeom prst="rect">
            <a:avLst/>
          </a:prstGeom>
          <a:solidFill>
            <a:srgbClr val="FFFFD5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b="0">
                <a:latin typeface="Helvetica" pitchFamily="1" charset="0"/>
              </a:rPr>
              <a:t>Numerous studies over the past several years have laid out options for achieving the </a:t>
            </a:r>
            <a:r>
              <a:rPr lang="en-US" sz="2000" b="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1" charset="0"/>
              </a:rPr>
              <a:t>ultimate goals :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en-US" sz="2000" b="0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1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en-US" sz="800" b="0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en-US" sz="2000" b="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1" charset="0"/>
              </a:rPr>
              <a:t>Extend </a:t>
            </a:r>
            <a:r>
              <a:rPr lang="en-US" sz="20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" charset="2"/>
                <a:sym typeface="Symbol" pitchFamily="1" charset="2"/>
              </a:rPr>
              <a:t></a:t>
            </a:r>
            <a:r>
              <a:rPr lang="en-US" sz="2000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1" charset="0"/>
              </a:rPr>
              <a:t>13</a:t>
            </a:r>
            <a:r>
              <a:rPr lang="en-US" sz="20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1" charset="0"/>
              </a:rPr>
              <a:t> </a:t>
            </a:r>
            <a:r>
              <a:rPr lang="en-US" sz="2000" b="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1" charset="0"/>
              </a:rPr>
              <a:t>reach beyond Phase I ( sin</a:t>
            </a:r>
            <a:r>
              <a:rPr lang="en-US" sz="2000" b="0" i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1" charset="0"/>
              </a:rPr>
              <a:t>2</a:t>
            </a:r>
            <a:r>
              <a:rPr lang="en-US" sz="2000" b="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1" charset="0"/>
              </a:rPr>
              <a:t>2</a:t>
            </a:r>
            <a:r>
              <a:rPr lang="en-US" sz="20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" charset="2"/>
                <a:sym typeface="Symbol" pitchFamily="1" charset="2"/>
              </a:rPr>
              <a:t></a:t>
            </a:r>
            <a:r>
              <a:rPr lang="en-US" sz="2000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1" charset="0"/>
              </a:rPr>
              <a:t>13</a:t>
            </a:r>
            <a:r>
              <a:rPr lang="en-US" sz="2000" b="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1" charset="0"/>
              </a:rPr>
              <a:t>  below 0.01 ) 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endParaRPr lang="en-US" sz="2000" b="0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1" charset="0"/>
            </a:endParaRP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b="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1" charset="0"/>
              </a:rPr>
              <a:t>Study of CP Violation in the neutrino sector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endParaRPr lang="en-US" sz="2000" b="0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1" charset="0"/>
            </a:endParaRP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en-US" sz="2000" b="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1" charset="0"/>
              </a:rPr>
              <a:t>Extend neutrino mass hierarchy reach beyond Phase I (sin</a:t>
            </a:r>
            <a:r>
              <a:rPr lang="en-US" sz="2000" b="0" i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1" charset="0"/>
              </a:rPr>
              <a:t>2</a:t>
            </a:r>
            <a:r>
              <a:rPr lang="en-US" sz="2000" b="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1" charset="0"/>
              </a:rPr>
              <a:t>2</a:t>
            </a:r>
            <a:r>
              <a:rPr lang="en-US" sz="20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" charset="2"/>
                <a:sym typeface="Symbol" pitchFamily="1" charset="2"/>
              </a:rPr>
              <a:t></a:t>
            </a:r>
            <a:r>
              <a:rPr lang="en-US" sz="2000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1" charset="0"/>
              </a:rPr>
              <a:t>13</a:t>
            </a:r>
            <a:r>
              <a:rPr lang="en-US" sz="2000" b="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1" charset="0"/>
              </a:rPr>
              <a:t>  below 0.05)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800" b="0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1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800" b="0"/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800" b="0">
                <a:latin typeface="Helvetica" pitchFamily="1" charset="0"/>
              </a:rPr>
              <a:t>In the Future Long Baseline Neutrino Study (Joint Fermilab – BNL study)  we  explored </a:t>
            </a:r>
            <a:r>
              <a:rPr lang="en-US" sz="1800">
                <a:latin typeface="Helvetica" pitchFamily="1" charset="0"/>
              </a:rPr>
              <a:t>indicative configurations of detectors (and detector masses), off axis and on-axis  locations and protons on target (beam power). 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800">
              <a:latin typeface="Helvetica" pitchFamily="1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800">
                <a:latin typeface="Helvetica" pitchFamily="1" charset="0"/>
              </a:rPr>
              <a:t>The same exercise has been done from our Japanese Colleagues as well with respect to future extensions of the JPARC current neutrino program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800" b="0">
              <a:latin typeface="Helvetica" pitchFamily="1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Saoulidou, Fermilab,              NUSS 15-JULY-2009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A51E-C8B3-4DFA-831C-9047615466E6}" type="slidenum">
              <a:rPr lang="en-US"/>
              <a:pPr/>
              <a:t>13</a:t>
            </a:fld>
            <a:endParaRPr lang="en-US"/>
          </a:p>
        </p:txBody>
      </p:sp>
      <p:sp>
        <p:nvSpPr>
          <p:cNvPr id="342018" name="Rectangle 2"/>
          <p:cNvSpPr>
            <a:spLocks noChangeArrowheads="1"/>
          </p:cNvSpPr>
          <p:nvPr/>
        </p:nvSpPr>
        <p:spPr bwMode="auto">
          <a:xfrm>
            <a:off x="101600" y="315753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2019" name="Rectangle 3"/>
          <p:cNvSpPr>
            <a:spLocks noChangeArrowheads="1"/>
          </p:cNvSpPr>
          <p:nvPr/>
        </p:nvSpPr>
        <p:spPr bwMode="auto">
          <a:xfrm>
            <a:off x="10160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2020" name="Rectangle 4"/>
          <p:cNvSpPr>
            <a:spLocks noChangeArrowheads="1"/>
          </p:cNvSpPr>
          <p:nvPr/>
        </p:nvSpPr>
        <p:spPr bwMode="auto">
          <a:xfrm>
            <a:off x="25400" y="12112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2021" name="Rectangle 5"/>
          <p:cNvSpPr>
            <a:spLocks noChangeArrowheads="1"/>
          </p:cNvSpPr>
          <p:nvPr/>
        </p:nvSpPr>
        <p:spPr bwMode="auto">
          <a:xfrm>
            <a:off x="152400" y="315753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2022" name="Rectangle 6"/>
          <p:cNvSpPr>
            <a:spLocks noChangeArrowheads="1"/>
          </p:cNvSpPr>
          <p:nvPr/>
        </p:nvSpPr>
        <p:spPr bwMode="auto">
          <a:xfrm>
            <a:off x="15240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2023" name="Rectangle 7"/>
          <p:cNvSpPr>
            <a:spLocks noChangeArrowheads="1"/>
          </p:cNvSpPr>
          <p:nvPr/>
        </p:nvSpPr>
        <p:spPr bwMode="auto">
          <a:xfrm>
            <a:off x="76200" y="12112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42024" name="Picture 8" descr="fnal_logo_trans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0"/>
            <a:ext cx="381000" cy="381000"/>
          </a:xfrm>
          <a:prstGeom prst="rect">
            <a:avLst/>
          </a:prstGeom>
          <a:noFill/>
        </p:spPr>
      </p:pic>
      <p:sp>
        <p:nvSpPr>
          <p:cNvPr id="342025" name="Rectangle 9"/>
          <p:cNvSpPr>
            <a:spLocks noChangeArrowheads="1"/>
          </p:cNvSpPr>
          <p:nvPr/>
        </p:nvSpPr>
        <p:spPr bwMode="auto">
          <a:xfrm>
            <a:off x="762000" y="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2800">
              <a:solidFill>
                <a:schemeClr val="tx2"/>
              </a:solidFill>
              <a:latin typeface="Bookman Old Style" pitchFamily="1" charset="0"/>
            </a:endParaRPr>
          </a:p>
        </p:txBody>
      </p:sp>
      <p:sp>
        <p:nvSpPr>
          <p:cNvPr id="342026" name="Rectangle 10"/>
          <p:cNvSpPr>
            <a:spLocks noChangeArrowheads="1"/>
          </p:cNvSpPr>
          <p:nvPr/>
        </p:nvSpPr>
        <p:spPr bwMode="auto">
          <a:xfrm>
            <a:off x="0" y="0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1" charset="0"/>
              </a:rPr>
              <a:t>PHASE II:</a:t>
            </a:r>
            <a:r>
              <a:rPr lang="en-US" sz="2800">
                <a:solidFill>
                  <a:srgbClr val="214FAB"/>
                </a:solidFill>
                <a:latin typeface="Helvetica" pitchFamily="1" charset="0"/>
              </a:rPr>
              <a:t> Measure CPV, extend </a:t>
            </a:r>
            <a:r>
              <a:rPr lang="en-US" sz="2800">
                <a:solidFill>
                  <a:srgbClr val="214FAB"/>
                </a:solidFill>
                <a:latin typeface="Symbol" pitchFamily="1" charset="2"/>
                <a:sym typeface="Symbol" pitchFamily="1" charset="2"/>
              </a:rPr>
              <a:t></a:t>
            </a:r>
            <a:r>
              <a:rPr lang="en-US" sz="2800" baseline="-25000">
                <a:solidFill>
                  <a:srgbClr val="214FAB"/>
                </a:solidFill>
                <a:latin typeface="Helvetica" pitchFamily="1" charset="0"/>
              </a:rPr>
              <a:t>13</a:t>
            </a:r>
            <a:r>
              <a:rPr lang="en-US" sz="2800">
                <a:solidFill>
                  <a:srgbClr val="214FAB"/>
                </a:solidFill>
                <a:latin typeface="Helvetica" pitchFamily="1" charset="0"/>
              </a:rPr>
              <a:t>  reach, extend neutrino mass hierarchy reach</a:t>
            </a:r>
            <a:endParaRPr lang="en-US" sz="2800">
              <a:solidFill>
                <a:srgbClr val="214FAB"/>
              </a:solidFill>
            </a:endParaRPr>
          </a:p>
        </p:txBody>
      </p:sp>
      <p:sp>
        <p:nvSpPr>
          <p:cNvPr id="342027" name="Rectangle 11"/>
          <p:cNvSpPr>
            <a:spLocks noChangeArrowheads="1"/>
          </p:cNvSpPr>
          <p:nvPr/>
        </p:nvSpPr>
        <p:spPr bwMode="auto">
          <a:xfrm>
            <a:off x="152400" y="1143000"/>
            <a:ext cx="8839200" cy="4876800"/>
          </a:xfrm>
          <a:prstGeom prst="rect">
            <a:avLst/>
          </a:prstGeom>
          <a:solidFill>
            <a:srgbClr val="FFFFD5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800" b="0"/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r>
              <a:rPr lang="en-US" sz="1800"/>
              <a:t>   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r>
              <a:rPr lang="en-US"/>
              <a:t>  </a:t>
            </a:r>
            <a:r>
              <a:rPr lang="en-US">
                <a:latin typeface="Helvetica" pitchFamily="1" charset="0"/>
              </a:rPr>
              <a:t>Conclusions from all studies are the same</a:t>
            </a:r>
            <a:r>
              <a:rPr lang="en-US" b="0">
                <a:latin typeface="Helvetica" pitchFamily="1" charset="0"/>
              </a:rPr>
              <a:t>. </a:t>
            </a:r>
            <a:r>
              <a:rPr lang="en-US">
                <a:latin typeface="Helvetica" pitchFamily="1" charset="0"/>
              </a:rPr>
              <a:t>In order to achieve the goals of Phase II one needs: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>
              <a:latin typeface="Helvetica" pitchFamily="1" charset="0"/>
            </a:endParaRP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1" charset="0"/>
              </a:rPr>
              <a:t>Massive cost effective detectors that are larger than those of Phase I       ( &gt; 20 KT )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b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1" charset="0"/>
            </a:endParaRP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1" charset="0"/>
              </a:rPr>
              <a:t>Intense neutrino beams with intensity possibly higher than that of Phase I     ( &gt; 700 KW )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b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1" charset="0"/>
            </a:endParaRP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1" charset="0"/>
              </a:rPr>
              <a:t>The ability to break inherent degeneracies between genuine CP violation and “Fake CP violation” from matter effects.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Saoulidou, Fermilab,              NUSS 15-JULY-2009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4CD0-6D74-44D3-8740-5FF63C1B8885}" type="slidenum">
              <a:rPr lang="en-US"/>
              <a:pPr/>
              <a:t>14</a:t>
            </a:fld>
            <a:endParaRPr lang="en-US"/>
          </a:p>
        </p:txBody>
      </p:sp>
      <p:pic>
        <p:nvPicPr>
          <p:cNvPr id="304130" name="Picture 2" descr="fnal_logo_trans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0"/>
            <a:ext cx="381000" cy="381000"/>
          </a:xfrm>
          <a:prstGeom prst="rect">
            <a:avLst/>
          </a:prstGeom>
          <a:noFill/>
        </p:spPr>
      </p:pic>
      <p:sp>
        <p:nvSpPr>
          <p:cNvPr id="304131" name="Rectangle 3"/>
          <p:cNvSpPr>
            <a:spLocks noChangeArrowheads="1"/>
          </p:cNvSpPr>
          <p:nvPr/>
        </p:nvSpPr>
        <p:spPr bwMode="auto">
          <a:xfrm>
            <a:off x="101600" y="315753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4132" name="Rectangle 4"/>
          <p:cNvSpPr>
            <a:spLocks noChangeArrowheads="1"/>
          </p:cNvSpPr>
          <p:nvPr/>
        </p:nvSpPr>
        <p:spPr bwMode="auto">
          <a:xfrm>
            <a:off x="10160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4133" name="Rectangle 5"/>
          <p:cNvSpPr>
            <a:spLocks noChangeArrowheads="1"/>
          </p:cNvSpPr>
          <p:nvPr/>
        </p:nvSpPr>
        <p:spPr bwMode="auto">
          <a:xfrm>
            <a:off x="25400" y="12112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4134" name="Rectangle 6"/>
          <p:cNvSpPr>
            <a:spLocks noChangeArrowheads="1"/>
          </p:cNvSpPr>
          <p:nvPr/>
        </p:nvSpPr>
        <p:spPr bwMode="auto">
          <a:xfrm>
            <a:off x="228600" y="533400"/>
            <a:ext cx="8686800" cy="5638800"/>
          </a:xfrm>
          <a:prstGeom prst="rect">
            <a:avLst/>
          </a:prstGeom>
          <a:solidFill>
            <a:srgbClr val="FFFFD5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en-US" b="0"/>
              <a:t> </a:t>
            </a:r>
            <a:r>
              <a:rPr lang="en-US" b="0">
                <a:latin typeface="Helvetica" pitchFamily="1" charset="0"/>
              </a:rPr>
              <a:t>We need Statistics : Massive Detectors!</a:t>
            </a:r>
            <a:endParaRPr lang="en-US">
              <a:solidFill>
                <a:srgbClr val="FF0000"/>
              </a:solidFill>
              <a:latin typeface="Helvetica" pitchFamily="1" charset="0"/>
            </a:endParaRPr>
          </a:p>
          <a:p>
            <a:pPr marL="990600" lvl="1" indent="-533400" algn="just">
              <a:lnSpc>
                <a:spcPct val="80000"/>
              </a:lnSpc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Helvetica" pitchFamily="1" charset="0"/>
              </a:rPr>
              <a:t>Massive Detectors (Liquid Argon,Water Cherenkov, Liquid</a:t>
            </a:r>
          </a:p>
          <a:p>
            <a:pPr marL="990600" lvl="1" indent="-533400" algn="just">
              <a:lnSpc>
                <a:spcPct val="80000"/>
              </a:lnSpc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Helvetica" pitchFamily="1" charset="0"/>
              </a:rPr>
              <a:t>Scintillator, etc) that are scalable in the XXX Kt scale</a:t>
            </a:r>
            <a:r>
              <a:rPr lang="en-US" sz="20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4136" name="Rectangle 8"/>
          <p:cNvSpPr>
            <a:spLocks noChangeArrowheads="1"/>
          </p:cNvSpPr>
          <p:nvPr/>
        </p:nvSpPr>
        <p:spPr bwMode="auto">
          <a:xfrm>
            <a:off x="152400" y="-76200"/>
            <a:ext cx="8507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algn="ctr" eaLnBrk="0" hangingPunct="0"/>
            <a:r>
              <a:rPr lang="en-US" altLang="ja-JP" sz="2800">
                <a:solidFill>
                  <a:schemeClr val="tx2"/>
                </a:solidFill>
                <a:latin typeface="Helvetica" pitchFamily="1" charset="0"/>
                <a:ea typeface="ＭＳ Ｐゴシック" pitchFamily="1" charset="-128"/>
              </a:rPr>
              <a:t>Ingredients for achieving the ultimate goals (1)</a:t>
            </a:r>
            <a:r>
              <a:rPr lang="en-US" altLang="ja-JP" sz="3200">
                <a:solidFill>
                  <a:srgbClr val="0000FF"/>
                </a:solidFill>
                <a:ea typeface="ＭＳ Ｐゴシック" pitchFamily="1" charset="-128"/>
              </a:rPr>
              <a:t> </a:t>
            </a:r>
          </a:p>
        </p:txBody>
      </p:sp>
      <p:pic>
        <p:nvPicPr>
          <p:cNvPr id="304436" name="Picture 3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524000"/>
            <a:ext cx="6781800" cy="47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Saoulidou, Fermilab,              NUSS 15-JULY-2009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B621-D94B-4E5A-BBE1-118BAB1A1B7E}" type="slidenum">
              <a:rPr lang="en-US"/>
              <a:pPr/>
              <a:t>15</a:t>
            </a:fld>
            <a:endParaRPr lang="en-US"/>
          </a:p>
        </p:txBody>
      </p:sp>
      <p:sp>
        <p:nvSpPr>
          <p:cNvPr id="431106" name="Rectangle 2"/>
          <p:cNvSpPr>
            <a:spLocks noChangeArrowheads="1"/>
          </p:cNvSpPr>
          <p:nvPr/>
        </p:nvSpPr>
        <p:spPr bwMode="auto">
          <a:xfrm>
            <a:off x="228600" y="0"/>
            <a:ext cx="861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>
                <a:latin typeface="Helvetica" pitchFamily="1" charset="0"/>
              </a:rPr>
              <a:t>LAr  Neutrino Events :  (MC)</a:t>
            </a:r>
            <a:endParaRPr lang="en-US" sz="2800">
              <a:solidFill>
                <a:srgbClr val="0033CC"/>
              </a:solidFill>
            </a:endParaRPr>
          </a:p>
        </p:txBody>
      </p:sp>
      <p:pic>
        <p:nvPicPr>
          <p:cNvPr id="431107" name="Picture 3" descr="The image “http://www.fnal.gov/faw/designstandards/filesfordownload/mark.gif” cannot be displayed, because it contains error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0"/>
            <a:ext cx="381000" cy="381000"/>
          </a:xfrm>
          <a:prstGeom prst="rect">
            <a:avLst/>
          </a:prstGeom>
          <a:noFill/>
        </p:spPr>
      </p:pic>
      <p:pic>
        <p:nvPicPr>
          <p:cNvPr id="4311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990600"/>
            <a:ext cx="4953000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11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6000"/>
            <a:ext cx="4572000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1110" name="Text Box 6"/>
          <p:cNvSpPr txBox="1">
            <a:spLocks noChangeArrowheads="1"/>
          </p:cNvSpPr>
          <p:nvPr/>
        </p:nvSpPr>
        <p:spPr bwMode="auto">
          <a:xfrm>
            <a:off x="6096000" y="685800"/>
            <a:ext cx="1455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" charset="2"/>
                <a:sym typeface="Symbol" pitchFamily="1" charset="2"/>
              </a:rPr>
              <a:t></a:t>
            </a:r>
            <a:r>
              <a:rPr lang="en-US" baseline="-25000">
                <a:latin typeface="Arial" charset="0"/>
              </a:rPr>
              <a:t>e</a:t>
            </a:r>
            <a:r>
              <a:rPr lang="en-US">
                <a:latin typeface="Arial" charset="0"/>
              </a:rPr>
              <a:t> Signal</a:t>
            </a:r>
            <a:endParaRPr lang="en-US"/>
          </a:p>
        </p:txBody>
      </p:sp>
      <p:sp>
        <p:nvSpPr>
          <p:cNvPr id="431111" name="Text Box 7"/>
          <p:cNvSpPr txBox="1">
            <a:spLocks noChangeArrowheads="1"/>
          </p:cNvSpPr>
          <p:nvPr/>
        </p:nvSpPr>
        <p:spPr bwMode="auto">
          <a:xfrm>
            <a:off x="990600" y="1752600"/>
            <a:ext cx="2338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" charset="2"/>
                <a:sym typeface="Symbol" pitchFamily="1" charset="2"/>
              </a:rPr>
              <a:t></a:t>
            </a:r>
            <a:r>
              <a:rPr lang="en-US" baseline="30000">
                <a:latin typeface="Arial" charset="0"/>
              </a:rPr>
              <a:t>o</a:t>
            </a:r>
            <a:r>
              <a:rPr lang="en-US">
                <a:latin typeface="Arial" charset="0"/>
              </a:rPr>
              <a:t> Background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Saoulidou, Fermilab,              NUSS 15-JULY-2009</a:t>
            </a:r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B53B-AF28-409C-BCA7-2F4DCA96BE3E}" type="slidenum">
              <a:rPr lang="en-US"/>
              <a:pPr/>
              <a:t>16</a:t>
            </a:fld>
            <a:endParaRPr lang="en-US"/>
          </a:p>
        </p:txBody>
      </p:sp>
      <p:pic>
        <p:nvPicPr>
          <p:cNvPr id="432130" name="Picture 2"/>
          <p:cNvPicPr>
            <a:picLocks noChangeAspect="1" noChangeArrowheads="1"/>
          </p:cNvPicPr>
          <p:nvPr/>
        </p:nvPicPr>
        <p:blipFill>
          <a:blip r:embed="rId3">
            <a:lum bright="-6000" contrast="12000"/>
          </a:blip>
          <a:srcRect/>
          <a:stretch>
            <a:fillRect/>
          </a:stretch>
        </p:blipFill>
        <p:spPr bwMode="auto">
          <a:xfrm>
            <a:off x="4495800" y="762000"/>
            <a:ext cx="386715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2131" name="Rectangle 3"/>
          <p:cNvSpPr>
            <a:spLocks noChangeArrowheads="1"/>
          </p:cNvSpPr>
          <p:nvPr/>
        </p:nvSpPr>
        <p:spPr bwMode="auto">
          <a:xfrm>
            <a:off x="76200" y="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>
                <a:latin typeface="Helvetica" pitchFamily="1" charset="0"/>
              </a:rPr>
              <a:t>ICARUS T600 :  Neutrino Events (Data)</a:t>
            </a:r>
            <a:endParaRPr lang="en-US" sz="2800">
              <a:solidFill>
                <a:srgbClr val="0033CC"/>
              </a:solidFill>
            </a:endParaRPr>
          </a:p>
        </p:txBody>
      </p:sp>
      <p:pic>
        <p:nvPicPr>
          <p:cNvPr id="4321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450" y="914400"/>
            <a:ext cx="394335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21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2743200"/>
            <a:ext cx="61722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2134" name="Text Box 6"/>
          <p:cNvSpPr txBox="1">
            <a:spLocks noChangeArrowheads="1"/>
          </p:cNvSpPr>
          <p:nvPr/>
        </p:nvSpPr>
        <p:spPr bwMode="auto">
          <a:xfrm>
            <a:off x="1162050" y="22860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000" b="0"/>
              <a:t>EM </a:t>
            </a:r>
            <a:r>
              <a:rPr lang="en-GB" sz="2000" b="0"/>
              <a:t>shower</a:t>
            </a:r>
          </a:p>
        </p:txBody>
      </p:sp>
      <p:sp>
        <p:nvSpPr>
          <p:cNvPr id="432135" name="Text Box 7"/>
          <p:cNvSpPr txBox="1">
            <a:spLocks noChangeArrowheads="1"/>
          </p:cNvSpPr>
          <p:nvPr/>
        </p:nvSpPr>
        <p:spPr bwMode="auto">
          <a:xfrm>
            <a:off x="4648200" y="914400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0" noProof="1"/>
              <a:t>Hadronic interaction</a:t>
            </a:r>
          </a:p>
        </p:txBody>
      </p:sp>
      <p:sp>
        <p:nvSpPr>
          <p:cNvPr id="432136" name="Text Box 8"/>
          <p:cNvSpPr txBox="1">
            <a:spLocks noChangeArrowheads="1"/>
          </p:cNvSpPr>
          <p:nvPr/>
        </p:nvSpPr>
        <p:spPr bwMode="auto">
          <a:xfrm>
            <a:off x="2438400" y="3352800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0" noProof="1"/>
              <a:t>Muon bundle</a:t>
            </a:r>
            <a:endParaRPr lang="pl-PL" sz="2000" b="0"/>
          </a:p>
        </p:txBody>
      </p:sp>
      <p:pic>
        <p:nvPicPr>
          <p:cNvPr id="43213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2216150"/>
            <a:ext cx="2971800" cy="2735263"/>
          </a:xfrm>
          <a:prstGeom prst="rect">
            <a:avLst/>
          </a:prstGeom>
          <a:noFill/>
          <a:ln w="57150" cmpd="thinThick">
            <a:solidFill>
              <a:srgbClr val="336600"/>
            </a:solidFill>
            <a:miter lim="800000"/>
            <a:headEnd/>
            <a:tailEnd/>
          </a:ln>
        </p:spPr>
      </p:pic>
      <p:sp>
        <p:nvSpPr>
          <p:cNvPr id="432138" name="Text Box 10"/>
          <p:cNvSpPr txBox="1">
            <a:spLocks noChangeArrowheads="1"/>
          </p:cNvSpPr>
          <p:nvPr/>
        </p:nvSpPr>
        <p:spPr bwMode="auto">
          <a:xfrm>
            <a:off x="7848600" y="3962400"/>
            <a:ext cx="33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FF0000"/>
                </a:solidFill>
                <a:latin typeface="Times New Roman" pitchFamily="1" charset="0"/>
                <a:sym typeface="Symbol" pitchFamily="1" charset="2"/>
              </a:rPr>
              <a:t></a:t>
            </a:r>
            <a:endParaRPr lang="en-US" sz="2000">
              <a:solidFill>
                <a:srgbClr val="FF0000"/>
              </a:solidFill>
              <a:latin typeface="Times New Roman" pitchFamily="1" charset="0"/>
            </a:endParaRPr>
          </a:p>
        </p:txBody>
      </p:sp>
      <p:sp>
        <p:nvSpPr>
          <p:cNvPr id="432139" name="Text Box 11"/>
          <p:cNvSpPr txBox="1">
            <a:spLocks noChangeArrowheads="1"/>
          </p:cNvSpPr>
          <p:nvPr/>
        </p:nvSpPr>
        <p:spPr bwMode="auto">
          <a:xfrm>
            <a:off x="6858000" y="3429000"/>
            <a:ext cx="1214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FF0000"/>
                </a:solidFill>
                <a:latin typeface="Times New Roman" pitchFamily="1" charset="0"/>
                <a:sym typeface="Symbol" pitchFamily="1" charset="2"/>
              </a:rPr>
              <a:t>e</a:t>
            </a:r>
            <a:r>
              <a:rPr lang="en-US" sz="2000" baseline="-25000">
                <a:solidFill>
                  <a:srgbClr val="FF0000"/>
                </a:solidFill>
                <a:latin typeface="Times New Roman" pitchFamily="1" charset="0"/>
                <a:sym typeface="Symbol" pitchFamily="1" charset="2"/>
              </a:rPr>
              <a:t>1  </a:t>
            </a:r>
            <a:r>
              <a:rPr lang="en-US" sz="1800">
                <a:solidFill>
                  <a:srgbClr val="0905FF"/>
                </a:solidFill>
                <a:latin typeface="Times New Roman" pitchFamily="1" charset="0"/>
                <a:sym typeface="Symbol" pitchFamily="1" charset="2"/>
              </a:rPr>
              <a:t>(9 </a:t>
            </a:r>
            <a:r>
              <a:rPr lang="en-US" sz="1600">
                <a:solidFill>
                  <a:srgbClr val="0905FF"/>
                </a:solidFill>
                <a:latin typeface="Times New Roman" pitchFamily="1" charset="0"/>
                <a:sym typeface="Symbol" pitchFamily="1" charset="2"/>
              </a:rPr>
              <a:t>MeV</a:t>
            </a:r>
            <a:r>
              <a:rPr lang="en-US" sz="1800">
                <a:solidFill>
                  <a:srgbClr val="0905FF"/>
                </a:solidFill>
                <a:latin typeface="Times New Roman" pitchFamily="1" charset="0"/>
                <a:sym typeface="Symbol" pitchFamily="1" charset="2"/>
              </a:rPr>
              <a:t>)</a:t>
            </a:r>
          </a:p>
        </p:txBody>
      </p:sp>
      <p:sp>
        <p:nvSpPr>
          <p:cNvPr id="432140" name="Text Box 12"/>
          <p:cNvSpPr txBox="1">
            <a:spLocks noChangeArrowheads="1"/>
          </p:cNvSpPr>
          <p:nvPr/>
        </p:nvSpPr>
        <p:spPr bwMode="auto">
          <a:xfrm>
            <a:off x="5943600" y="2909888"/>
            <a:ext cx="2082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0000"/>
                </a:solidFill>
                <a:latin typeface="Times New Roman" pitchFamily="1" charset="0"/>
                <a:sym typeface="Symbol" pitchFamily="1" charset="2"/>
              </a:rPr>
              <a:t>e</a:t>
            </a:r>
            <a:r>
              <a:rPr lang="en-US" sz="1800" baseline="30000">
                <a:solidFill>
                  <a:srgbClr val="FF0000"/>
                </a:solidFill>
                <a:latin typeface="Times New Roman" pitchFamily="1" charset="0"/>
                <a:sym typeface="Symbol" pitchFamily="1" charset="2"/>
              </a:rPr>
              <a:t>+</a:t>
            </a:r>
            <a:r>
              <a:rPr lang="en-US" sz="1800">
                <a:solidFill>
                  <a:srgbClr val="FF0000"/>
                </a:solidFill>
                <a:latin typeface="Times New Roman" pitchFamily="1" charset="0"/>
                <a:sym typeface="Symbol" pitchFamily="1" charset="2"/>
              </a:rPr>
              <a:t> e</a:t>
            </a:r>
            <a:r>
              <a:rPr lang="en-US" sz="1800" baseline="30000">
                <a:solidFill>
                  <a:srgbClr val="FF0000"/>
                </a:solidFill>
                <a:latin typeface="Times New Roman" pitchFamily="1" charset="0"/>
                <a:sym typeface="Symbol" pitchFamily="1" charset="2"/>
              </a:rPr>
              <a:t>-</a:t>
            </a:r>
            <a:r>
              <a:rPr lang="en-US" sz="1800">
                <a:solidFill>
                  <a:srgbClr val="FF0000"/>
                </a:solidFill>
                <a:latin typeface="Times New Roman" pitchFamily="1" charset="0"/>
                <a:sym typeface="Symbol" pitchFamily="1" charset="2"/>
              </a:rPr>
              <a:t> pair  </a:t>
            </a:r>
            <a:r>
              <a:rPr lang="en-US" sz="1800">
                <a:solidFill>
                  <a:srgbClr val="0905FF"/>
                </a:solidFill>
                <a:latin typeface="Times New Roman" pitchFamily="1" charset="0"/>
                <a:sym typeface="Symbol" pitchFamily="1" charset="2"/>
              </a:rPr>
              <a:t>(24 </a:t>
            </a:r>
            <a:r>
              <a:rPr lang="en-US" sz="1600">
                <a:solidFill>
                  <a:srgbClr val="0905FF"/>
                </a:solidFill>
                <a:latin typeface="Times New Roman" pitchFamily="1" charset="0"/>
                <a:sym typeface="Symbol" pitchFamily="1" charset="2"/>
              </a:rPr>
              <a:t>MeV</a:t>
            </a:r>
            <a:r>
              <a:rPr lang="en-US" sz="1800">
                <a:solidFill>
                  <a:srgbClr val="0905FF"/>
                </a:solidFill>
                <a:latin typeface="Times New Roman" pitchFamily="1" charset="0"/>
                <a:sym typeface="Symbol" pitchFamily="1" charset="2"/>
              </a:rPr>
              <a:t>)</a:t>
            </a:r>
            <a:r>
              <a:rPr lang="en-US" sz="1800">
                <a:solidFill>
                  <a:srgbClr val="FF0000"/>
                </a:solidFill>
                <a:latin typeface="Times New Roman" pitchFamily="1" charset="0"/>
                <a:sym typeface="Symbol" pitchFamily="1" charset="2"/>
              </a:rPr>
              <a:t> </a:t>
            </a:r>
          </a:p>
        </p:txBody>
      </p:sp>
      <p:sp>
        <p:nvSpPr>
          <p:cNvPr id="432141" name="Text Box 13"/>
          <p:cNvSpPr txBox="1">
            <a:spLocks noChangeArrowheads="1"/>
          </p:cNvSpPr>
          <p:nvPr/>
        </p:nvSpPr>
        <p:spPr bwMode="auto">
          <a:xfrm>
            <a:off x="7543800" y="2286000"/>
            <a:ext cx="1000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0905FF"/>
                </a:solidFill>
                <a:latin typeface="Times New Roman" pitchFamily="1" charset="0"/>
                <a:sym typeface="Symbol" pitchFamily="1" charset="2"/>
              </a:rPr>
              <a:t>(2.5 </a:t>
            </a:r>
            <a:r>
              <a:rPr lang="en-US" sz="1400">
                <a:solidFill>
                  <a:srgbClr val="0905FF"/>
                </a:solidFill>
                <a:latin typeface="Times New Roman" pitchFamily="1" charset="0"/>
                <a:sym typeface="Symbol" pitchFamily="1" charset="2"/>
              </a:rPr>
              <a:t>MeV</a:t>
            </a:r>
            <a:r>
              <a:rPr lang="en-US" sz="1600">
                <a:solidFill>
                  <a:srgbClr val="0905FF"/>
                </a:solidFill>
                <a:latin typeface="Times New Roman" pitchFamily="1" charset="0"/>
                <a:sym typeface="Symbol" pitchFamily="1" charset="2"/>
              </a:rPr>
              <a:t>)</a:t>
            </a:r>
          </a:p>
        </p:txBody>
      </p:sp>
      <p:sp>
        <p:nvSpPr>
          <p:cNvPr id="432142" name="Line 14"/>
          <p:cNvSpPr>
            <a:spLocks noChangeShapeType="1"/>
          </p:cNvSpPr>
          <p:nvPr/>
        </p:nvSpPr>
        <p:spPr bwMode="auto">
          <a:xfrm>
            <a:off x="6096000" y="32004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2143" name="Line 15"/>
          <p:cNvSpPr>
            <a:spLocks noChangeShapeType="1"/>
          </p:cNvSpPr>
          <p:nvPr/>
        </p:nvSpPr>
        <p:spPr bwMode="auto">
          <a:xfrm flipH="1">
            <a:off x="6781800" y="37338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2144" name="Line 16"/>
          <p:cNvSpPr>
            <a:spLocks noChangeShapeType="1"/>
          </p:cNvSpPr>
          <p:nvPr/>
        </p:nvSpPr>
        <p:spPr bwMode="auto">
          <a:xfrm flipH="1">
            <a:off x="7315200" y="25908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2145" name="Text Box 17"/>
          <p:cNvSpPr txBox="1">
            <a:spLocks noChangeArrowheads="1"/>
          </p:cNvSpPr>
          <p:nvPr/>
        </p:nvSpPr>
        <p:spPr bwMode="auto">
          <a:xfrm>
            <a:off x="6096000" y="4495800"/>
            <a:ext cx="2179638" cy="366713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b="0">
                <a:solidFill>
                  <a:schemeClr val="bg1"/>
                </a:solidFill>
                <a:latin typeface="Helvetica" pitchFamily="1" charset="0"/>
              </a:rPr>
              <a:t>Collection view</a:t>
            </a:r>
            <a:endParaRPr lang="en-US" b="0">
              <a:solidFill>
                <a:schemeClr val="bg1"/>
              </a:solidFill>
              <a:latin typeface="Times New Roman" pitchFamily="1" charset="0"/>
            </a:endParaRPr>
          </a:p>
        </p:txBody>
      </p:sp>
      <p:pic>
        <p:nvPicPr>
          <p:cNvPr id="432146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4724400"/>
            <a:ext cx="1905000" cy="1589088"/>
          </a:xfrm>
          <a:prstGeom prst="rect">
            <a:avLst/>
          </a:prstGeom>
          <a:noFill/>
          <a:ln w="57150" cmpd="thinThick">
            <a:solidFill>
              <a:srgbClr val="22049C"/>
            </a:solidFill>
            <a:miter lim="800000"/>
            <a:headEnd/>
            <a:tailEnd/>
          </a:ln>
          <a:effectLst/>
        </p:spPr>
      </p:pic>
      <p:graphicFrame>
        <p:nvGraphicFramePr>
          <p:cNvPr id="432147" name="Object 19"/>
          <p:cNvGraphicFramePr>
            <a:graphicFrameLocks/>
          </p:cNvGraphicFramePr>
          <p:nvPr/>
        </p:nvGraphicFramePr>
        <p:xfrm>
          <a:off x="230188" y="4368800"/>
          <a:ext cx="2665412" cy="355600"/>
        </p:xfrm>
        <a:graphic>
          <a:graphicData uri="http://schemas.openxmlformats.org/presentationml/2006/ole">
            <p:oleObj spid="_x0000_s432147" name="Equation" r:id="rId8" imgW="1358640" imgH="253800" progId="Equation.3">
              <p:embed/>
            </p:oleObj>
          </a:graphicData>
        </a:graphic>
      </p:graphicFrame>
      <p:pic>
        <p:nvPicPr>
          <p:cNvPr id="432148" name="Picture 20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>
            <a:off x="2971800" y="4800600"/>
            <a:ext cx="2286000" cy="1414463"/>
          </a:xfrm>
          <a:prstGeom prst="rect">
            <a:avLst/>
          </a:prstGeom>
          <a:noFill/>
          <a:ln w="57150" cmpd="thinThick">
            <a:solidFill>
              <a:srgbClr val="22049C"/>
            </a:solidFill>
            <a:miter lim="800000"/>
            <a:headEnd/>
            <a:tailEnd/>
          </a:ln>
          <a:effectLst/>
        </p:spPr>
      </p:pic>
      <p:graphicFrame>
        <p:nvGraphicFramePr>
          <p:cNvPr id="432149" name="Object 21"/>
          <p:cNvGraphicFramePr>
            <a:graphicFrameLocks/>
          </p:cNvGraphicFramePr>
          <p:nvPr/>
        </p:nvGraphicFramePr>
        <p:xfrm>
          <a:off x="2971800" y="4398963"/>
          <a:ext cx="2362200" cy="325437"/>
        </p:xfrm>
        <a:graphic>
          <a:graphicData uri="http://schemas.openxmlformats.org/presentationml/2006/ole">
            <p:oleObj spid="_x0000_s432149" name="Equation" r:id="rId10" imgW="1054100" imgH="228600" progId="Equation.3">
              <p:embed/>
            </p:oleObj>
          </a:graphicData>
        </a:graphic>
      </p:graphicFrame>
      <p:pic>
        <p:nvPicPr>
          <p:cNvPr id="432150" name="Picture 22" descr="The image “http://www.fnal.gov/faw/designstandards/filesfordownload/mark.gif” cannot be displayed, because it contains errors.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763000" y="0"/>
            <a:ext cx="381000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2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48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Saoulidou, Fermilab,              NUSS 15-JULY-2009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50BC-5B1A-4D61-BE91-B58D3CE27D96}" type="slidenum">
              <a:rPr lang="en-US"/>
              <a:pPr/>
              <a:t>17</a:t>
            </a:fld>
            <a:endParaRPr lang="en-US"/>
          </a:p>
        </p:txBody>
      </p:sp>
      <p:sp>
        <p:nvSpPr>
          <p:cNvPr id="433154" name="Rectangle 2"/>
          <p:cNvSpPr>
            <a:spLocks noChangeArrowheads="1"/>
          </p:cNvSpPr>
          <p:nvPr/>
        </p:nvSpPr>
        <p:spPr bwMode="auto">
          <a:xfrm>
            <a:off x="76200" y="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>
                <a:latin typeface="Helvetica" pitchFamily="1" charset="0"/>
              </a:rPr>
              <a:t>Water Cherenkov : Neutrino Events (MC)</a:t>
            </a:r>
            <a:endParaRPr lang="en-US" sz="2800">
              <a:solidFill>
                <a:srgbClr val="0033CC"/>
              </a:solidFill>
            </a:endParaRPr>
          </a:p>
        </p:txBody>
      </p:sp>
      <p:pic>
        <p:nvPicPr>
          <p:cNvPr id="433155" name="Picture 3" descr="The image “http://www.fnal.gov/faw/designstandards/filesfordownload/mark.gif” cannot be displayed, because it contains error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0"/>
            <a:ext cx="381000" cy="381000"/>
          </a:xfrm>
          <a:prstGeom prst="rect">
            <a:avLst/>
          </a:prstGeom>
          <a:noFill/>
        </p:spPr>
      </p:pic>
      <p:pic>
        <p:nvPicPr>
          <p:cNvPr id="4331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1500"/>
            <a:ext cx="91440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3157" name="Text Box 5"/>
          <p:cNvSpPr txBox="1">
            <a:spLocks noChangeArrowheads="1"/>
          </p:cNvSpPr>
          <p:nvPr/>
        </p:nvSpPr>
        <p:spPr bwMode="auto">
          <a:xfrm>
            <a:off x="1447800" y="1066800"/>
            <a:ext cx="1455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" charset="2"/>
                <a:sym typeface="Symbol" pitchFamily="1" charset="2"/>
              </a:rPr>
              <a:t></a:t>
            </a:r>
            <a:r>
              <a:rPr lang="en-US" baseline="-25000">
                <a:latin typeface="Arial" charset="0"/>
              </a:rPr>
              <a:t>e</a:t>
            </a:r>
            <a:r>
              <a:rPr lang="en-US">
                <a:latin typeface="Arial" charset="0"/>
              </a:rPr>
              <a:t> Signal</a:t>
            </a:r>
            <a:endParaRPr lang="en-US"/>
          </a:p>
        </p:txBody>
      </p:sp>
      <p:sp>
        <p:nvSpPr>
          <p:cNvPr id="433158" name="Text Box 6"/>
          <p:cNvSpPr txBox="1">
            <a:spLocks noChangeArrowheads="1"/>
          </p:cNvSpPr>
          <p:nvPr/>
        </p:nvSpPr>
        <p:spPr bwMode="auto">
          <a:xfrm>
            <a:off x="5867400" y="1066800"/>
            <a:ext cx="2338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" charset="2"/>
                <a:sym typeface="Symbol" pitchFamily="1" charset="2"/>
              </a:rPr>
              <a:t></a:t>
            </a:r>
            <a:r>
              <a:rPr lang="en-US" baseline="30000">
                <a:latin typeface="Arial" charset="0"/>
              </a:rPr>
              <a:t>o</a:t>
            </a:r>
            <a:r>
              <a:rPr lang="en-US">
                <a:latin typeface="Arial" charset="0"/>
              </a:rPr>
              <a:t> Background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Saoulidou, Fermilab,              NUSS 15-JULY-2009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ADEA-77C5-4578-AC11-37A95A37A684}" type="slidenum">
              <a:rPr lang="en-US"/>
              <a:pPr/>
              <a:t>18</a:t>
            </a:fld>
            <a:endParaRPr lang="en-US"/>
          </a:p>
        </p:txBody>
      </p:sp>
      <p:sp>
        <p:nvSpPr>
          <p:cNvPr id="312323" name="Rectangle 3"/>
          <p:cNvSpPr>
            <a:spLocks noChangeArrowheads="1"/>
          </p:cNvSpPr>
          <p:nvPr/>
        </p:nvSpPr>
        <p:spPr bwMode="auto">
          <a:xfrm>
            <a:off x="101600" y="315753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2324" name="Rectangle 4"/>
          <p:cNvSpPr>
            <a:spLocks noChangeArrowheads="1"/>
          </p:cNvSpPr>
          <p:nvPr/>
        </p:nvSpPr>
        <p:spPr bwMode="auto">
          <a:xfrm>
            <a:off x="10160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2325" name="Rectangle 5"/>
          <p:cNvSpPr>
            <a:spLocks noChangeArrowheads="1"/>
          </p:cNvSpPr>
          <p:nvPr/>
        </p:nvSpPr>
        <p:spPr bwMode="auto">
          <a:xfrm>
            <a:off x="25400" y="12112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12337" name="Picture 17" descr="fnal_logo_trans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0"/>
            <a:ext cx="381000" cy="381000"/>
          </a:xfrm>
          <a:prstGeom prst="rect">
            <a:avLst/>
          </a:prstGeom>
          <a:noFill/>
        </p:spPr>
      </p:pic>
      <p:sp>
        <p:nvSpPr>
          <p:cNvPr id="312338" name="Rectangle 18"/>
          <p:cNvSpPr>
            <a:spLocks noChangeArrowheads="1"/>
          </p:cNvSpPr>
          <p:nvPr/>
        </p:nvSpPr>
        <p:spPr bwMode="auto">
          <a:xfrm>
            <a:off x="101600" y="315753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2339" name="Rectangle 19"/>
          <p:cNvSpPr>
            <a:spLocks noChangeArrowheads="1"/>
          </p:cNvSpPr>
          <p:nvPr/>
        </p:nvSpPr>
        <p:spPr bwMode="auto">
          <a:xfrm>
            <a:off x="10160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2340" name="Rectangle 20"/>
          <p:cNvSpPr>
            <a:spLocks noChangeArrowheads="1"/>
          </p:cNvSpPr>
          <p:nvPr/>
        </p:nvSpPr>
        <p:spPr bwMode="auto">
          <a:xfrm>
            <a:off x="25400" y="12112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2341" name="Rectangle 21"/>
          <p:cNvSpPr>
            <a:spLocks noChangeArrowheads="1"/>
          </p:cNvSpPr>
          <p:nvPr/>
        </p:nvSpPr>
        <p:spPr bwMode="auto">
          <a:xfrm>
            <a:off x="152400" y="762000"/>
            <a:ext cx="8763000" cy="5410200"/>
          </a:xfrm>
          <a:prstGeom prst="rect">
            <a:avLst/>
          </a:prstGeom>
          <a:solidFill>
            <a:srgbClr val="FFFFD5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en-US" b="0"/>
              <a:t>      </a:t>
            </a:r>
            <a:r>
              <a:rPr lang="en-US" b="0">
                <a:latin typeface="Helvetica" pitchFamily="1" charset="0"/>
              </a:rPr>
              <a:t>All detector technologies are challenging, for the sizes we are interested in,  and both have :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endParaRPr lang="en-US" sz="800" b="0">
              <a:latin typeface="Helvetica" pitchFamily="1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en-US" b="0">
                <a:latin typeface="Helvetica" pitchFamily="1" charset="0"/>
              </a:rPr>
              <a:t>             </a:t>
            </a:r>
            <a:r>
              <a:rPr lang="en-US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1" charset="0"/>
              </a:rPr>
              <a:t> Advantages </a:t>
            </a:r>
            <a:r>
              <a:rPr lang="en-US" b="0">
                <a:latin typeface="Helvetica" pitchFamily="1" charset="0"/>
              </a:rPr>
              <a:t>         AND          </a:t>
            </a:r>
            <a:r>
              <a:rPr lang="en-US" b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1" charset="0"/>
              </a:rPr>
              <a:t>Disadvantages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endParaRPr lang="en-US" sz="800" b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1" charset="0"/>
            </a:endParaRPr>
          </a:p>
          <a:p>
            <a:pPr marL="609600" indent="-609600" algn="ctr">
              <a:lnSpc>
                <a:spcPct val="80000"/>
              </a:lnSpc>
              <a:spcBef>
                <a:spcPct val="20000"/>
              </a:spcBef>
            </a:pPr>
            <a:r>
              <a:rPr lang="en-US" i="1" u="sng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1" charset="0"/>
              </a:rPr>
              <a:t>  Water Cherenkov:</a:t>
            </a:r>
          </a:p>
          <a:p>
            <a:pPr marL="609600" indent="-609600" algn="ctr">
              <a:lnSpc>
                <a:spcPct val="80000"/>
              </a:lnSpc>
              <a:spcBef>
                <a:spcPct val="20000"/>
              </a:spcBef>
            </a:pPr>
            <a:endParaRPr lang="en-US" sz="800" i="1" u="sng">
              <a:effectLst>
                <a:outerShdw blurRad="38100" dist="38100" dir="2700000" algn="tl">
                  <a:srgbClr val="FFFFFF"/>
                </a:outerShdw>
              </a:effectLst>
              <a:latin typeface="Helvetica" pitchFamily="1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Helvetica" pitchFamily="1" charset="0"/>
              </a:rPr>
              <a:t>    </a:t>
            </a: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1" charset="0"/>
              </a:rPr>
              <a:t>Proven technology     </a:t>
            </a:r>
            <a:r>
              <a:rPr lang="en-US">
                <a:solidFill>
                  <a:srgbClr val="FF0000"/>
                </a:solidFill>
                <a:latin typeface="Helvetica" pitchFamily="1" charset="0"/>
              </a:rPr>
              <a:t>               </a:t>
            </a:r>
            <a:r>
              <a:rPr lang="en-US">
                <a:solidFill>
                  <a:srgbClr val="0000FF"/>
                </a:solidFill>
                <a:latin typeface="Helvetica" pitchFamily="1" charset="0"/>
              </a:rPr>
              <a:t>Low efficiency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Helvetica" pitchFamily="1" charset="0"/>
              </a:rPr>
              <a:t> </a:t>
            </a: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1" charset="0"/>
              </a:rPr>
              <a:t>@ 50kT Scale : SuperK</a:t>
            </a:r>
            <a:r>
              <a:rPr lang="en-US">
                <a:solidFill>
                  <a:srgbClr val="FF0000"/>
                </a:solidFill>
                <a:latin typeface="Helvetica" pitchFamily="1" charset="0"/>
              </a:rPr>
              <a:t>         </a:t>
            </a:r>
            <a:r>
              <a:rPr lang="en-US">
                <a:solidFill>
                  <a:srgbClr val="0000FF"/>
                </a:solidFill>
                <a:latin typeface="Helvetica" pitchFamily="1" charset="0"/>
              </a:rPr>
              <a:t>Low Background Rejection</a:t>
            </a:r>
            <a:r>
              <a:rPr lang="en-US">
                <a:solidFill>
                  <a:srgbClr val="FF0000"/>
                </a:solidFill>
                <a:latin typeface="Helvetica" pitchFamily="1" charset="0"/>
              </a:rPr>
              <a:t> 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Helvetica" pitchFamily="1" charset="0"/>
              </a:rPr>
              <a:t>                                            </a:t>
            </a:r>
            <a:r>
              <a:rPr lang="en-US">
                <a:solidFill>
                  <a:srgbClr val="0000FF"/>
                </a:solidFill>
                <a:latin typeface="Helvetica" pitchFamily="1" charset="0"/>
              </a:rPr>
              <a:t>Need large underground caverns</a:t>
            </a:r>
            <a:r>
              <a:rPr lang="en-US">
                <a:solidFill>
                  <a:srgbClr val="FF0000"/>
                </a:solidFill>
                <a:latin typeface="Helvetica" pitchFamily="1" charset="0"/>
              </a:rPr>
              <a:t>                                   </a:t>
            </a:r>
            <a:endParaRPr lang="en-US">
              <a:solidFill>
                <a:srgbClr val="0000FF"/>
              </a:solidFill>
              <a:latin typeface="Helvetica" pitchFamily="1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endParaRPr lang="en-US" sz="800">
              <a:solidFill>
                <a:srgbClr val="0000FF"/>
              </a:solidFill>
              <a:latin typeface="Helvetica" pitchFamily="1" charset="0"/>
            </a:endParaRPr>
          </a:p>
          <a:p>
            <a:pPr marL="609600" indent="-609600" algn="ctr">
              <a:lnSpc>
                <a:spcPct val="80000"/>
              </a:lnSpc>
              <a:spcBef>
                <a:spcPct val="20000"/>
              </a:spcBef>
            </a:pPr>
            <a:r>
              <a:rPr lang="en-US" i="1" u="sng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1" charset="0"/>
              </a:rPr>
              <a:t> Liquid Argon : </a:t>
            </a:r>
          </a:p>
          <a:p>
            <a:pPr marL="609600" indent="-609600" algn="ctr">
              <a:lnSpc>
                <a:spcPct val="80000"/>
              </a:lnSpc>
              <a:spcBef>
                <a:spcPct val="20000"/>
              </a:spcBef>
            </a:pPr>
            <a:endParaRPr lang="en-US" sz="800" i="1" u="sng">
              <a:effectLst>
                <a:outerShdw blurRad="38100" dist="38100" dir="2700000" algn="tl">
                  <a:srgbClr val="FFFFFF"/>
                </a:outerShdw>
              </a:effectLst>
              <a:latin typeface="Helvetica" pitchFamily="1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Helvetica" pitchFamily="1" charset="0"/>
              </a:rPr>
              <a:t>        High efficiency                              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1" charset="0"/>
              </a:rPr>
              <a:t>Not proven</a:t>
            </a:r>
            <a:r>
              <a:rPr lang="en-US">
                <a:solidFill>
                  <a:srgbClr val="FF0000"/>
                </a:solidFill>
                <a:latin typeface="Helvetica" pitchFamily="1" charset="0"/>
              </a:rPr>
              <a:t> 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Helvetica" pitchFamily="1" charset="0"/>
              </a:rPr>
              <a:t>  High  Background Rejection    </a:t>
            </a: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1" charset="0"/>
              </a:rPr>
              <a:t>technology at large scale</a:t>
            </a:r>
            <a:r>
              <a:rPr lang="en-US">
                <a:solidFill>
                  <a:srgbClr val="FF0000"/>
                </a:solidFill>
                <a:latin typeface="Helvetica" pitchFamily="1" charset="0"/>
              </a:rPr>
              <a:t>   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Helvetica" pitchFamily="1" charset="0"/>
              </a:rPr>
              <a:t>Need smaller underground caverns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Helvetica" pitchFamily="1" charset="0"/>
              </a:rPr>
              <a:t>   Working on shallower depths 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Helvetica" pitchFamily="1" charset="0"/>
              </a:rPr>
              <a:t>        or in the surface(?)                        </a:t>
            </a:r>
          </a:p>
        </p:txBody>
      </p:sp>
      <p:sp>
        <p:nvSpPr>
          <p:cNvPr id="312342" name="Rectangle 22"/>
          <p:cNvSpPr>
            <a:spLocks noChangeArrowheads="1"/>
          </p:cNvSpPr>
          <p:nvPr/>
        </p:nvSpPr>
        <p:spPr bwMode="auto">
          <a:xfrm>
            <a:off x="152400" y="0"/>
            <a:ext cx="8507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algn="ctr" eaLnBrk="0" hangingPunct="0"/>
            <a:r>
              <a:rPr lang="en-US" altLang="ja-JP" sz="2800">
                <a:latin typeface="Helvetica" pitchFamily="1" charset="0"/>
                <a:ea typeface="ＭＳ Ｐゴシック" pitchFamily="1" charset="-128"/>
              </a:rPr>
              <a:t>Water Cherenkov vs Liquid Argon Detectors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Saoulidou, Fermilab,              NUSS 15-JULY-2009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51E7-7187-445A-8133-63D7CD51C76E}" type="slidenum">
              <a:rPr lang="en-US"/>
              <a:pPr/>
              <a:t>19</a:t>
            </a:fld>
            <a:endParaRPr lang="en-US"/>
          </a:p>
        </p:txBody>
      </p:sp>
      <p:pic>
        <p:nvPicPr>
          <p:cNvPr id="308245" name="Picture 21" descr="eff_lar_w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685800"/>
            <a:ext cx="4114800" cy="2789238"/>
          </a:xfrm>
          <a:prstGeom prst="rect">
            <a:avLst/>
          </a:prstGeom>
          <a:noFill/>
        </p:spPr>
      </p:pic>
      <p:pic>
        <p:nvPicPr>
          <p:cNvPr id="308247" name="Picture 23" descr="pur_lar_w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505200"/>
            <a:ext cx="4038600" cy="2738438"/>
          </a:xfrm>
          <a:prstGeom prst="rect">
            <a:avLst/>
          </a:prstGeom>
          <a:noFill/>
        </p:spPr>
      </p:pic>
      <p:sp>
        <p:nvSpPr>
          <p:cNvPr id="308230" name="Rectangle 6"/>
          <p:cNvSpPr>
            <a:spLocks noChangeArrowheads="1"/>
          </p:cNvSpPr>
          <p:nvPr/>
        </p:nvSpPr>
        <p:spPr bwMode="auto">
          <a:xfrm>
            <a:off x="152400" y="0"/>
            <a:ext cx="86868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>
                <a:latin typeface="Helvetica" pitchFamily="1" charset="0"/>
              </a:rPr>
              <a:t>Comparison of  Water Cherenkov and LAr detector technologies</a:t>
            </a:r>
            <a:endParaRPr lang="en-US" sz="3600"/>
          </a:p>
        </p:txBody>
      </p:sp>
      <p:sp>
        <p:nvSpPr>
          <p:cNvPr id="308231" name="Text Box 7"/>
          <p:cNvSpPr txBox="1">
            <a:spLocks noChangeArrowheads="1"/>
          </p:cNvSpPr>
          <p:nvPr/>
        </p:nvSpPr>
        <p:spPr bwMode="auto">
          <a:xfrm>
            <a:off x="228600" y="1006475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>
              <a:latin typeface="Times New Roman" pitchFamily="1" charset="0"/>
            </a:endParaRPr>
          </a:p>
        </p:txBody>
      </p:sp>
      <p:pic>
        <p:nvPicPr>
          <p:cNvPr id="308232" name="Picture 8" descr="fnal_logo_trans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63000" y="15875"/>
            <a:ext cx="381000" cy="381000"/>
          </a:xfrm>
          <a:prstGeom prst="rect">
            <a:avLst/>
          </a:prstGeom>
          <a:noFill/>
        </p:spPr>
      </p:pic>
      <p:sp>
        <p:nvSpPr>
          <p:cNvPr id="308233" name="Text Box 9"/>
          <p:cNvSpPr txBox="1">
            <a:spLocks noChangeArrowheads="1"/>
          </p:cNvSpPr>
          <p:nvPr/>
        </p:nvSpPr>
        <p:spPr bwMode="auto">
          <a:xfrm>
            <a:off x="152400" y="1143000"/>
            <a:ext cx="4800600" cy="4792663"/>
          </a:xfrm>
          <a:prstGeom prst="rect">
            <a:avLst/>
          </a:prstGeom>
          <a:solidFill>
            <a:srgbClr val="FFFFD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20000"/>
              </a:spcBef>
              <a:buFontTx/>
              <a:buChar char="•"/>
            </a:pPr>
            <a:endParaRPr lang="en-US" sz="800" b="0"/>
          </a:p>
          <a:p>
            <a:pPr algn="just" eaLnBrk="0" hangingPunct="0">
              <a:spcBef>
                <a:spcPct val="20000"/>
              </a:spcBef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1" charset="0"/>
              </a:rPr>
              <a:t>Given their assumed efficiencies and background rejections the following :</a:t>
            </a:r>
          </a:p>
          <a:p>
            <a:pPr algn="just" eaLnBrk="0" hangingPunct="0">
              <a:spcBef>
                <a:spcPct val="20000"/>
              </a:spcBef>
            </a:pPr>
            <a:endParaRPr lang="en-US" sz="2000">
              <a:effectLst>
                <a:outerShdw blurRad="38100" dist="38100" dir="2700000" algn="tl">
                  <a:srgbClr val="FFFFFF"/>
                </a:outerShdw>
              </a:effectLst>
              <a:latin typeface="Helvetica" pitchFamily="1" charset="0"/>
            </a:endParaRPr>
          </a:p>
          <a:p>
            <a:pPr algn="just" eaLnBrk="0" hangingPunct="0">
              <a:spcBef>
                <a:spcPct val="20000"/>
              </a:spcBef>
            </a:pPr>
            <a:r>
              <a:rPr lang="en-US" sz="2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1" charset="0"/>
              </a:rPr>
              <a:t>“Detector Mass Equivalent Law” holds, which has been independently checked by two groups (BNL and FNAL)</a:t>
            </a:r>
          </a:p>
          <a:p>
            <a:pPr algn="just" eaLnBrk="0" hangingPunct="0">
              <a:spcBef>
                <a:spcPct val="20000"/>
              </a:spcBef>
            </a:pPr>
            <a:endParaRPr lang="en-US" sz="2000">
              <a:effectLst>
                <a:outerShdw blurRad="38100" dist="38100" dir="2700000" algn="tl">
                  <a:srgbClr val="FFFFFF"/>
                </a:outerShdw>
              </a:effectLst>
              <a:latin typeface="Helvetica" pitchFamily="1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>
                <a:latin typeface="Helvetica" pitchFamily="1" charset="0"/>
              </a:rPr>
              <a:t>                	    1  :  ~4</a:t>
            </a:r>
            <a:endParaRPr lang="en-US" sz="800">
              <a:latin typeface="Helvetica" pitchFamily="1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000">
                <a:latin typeface="Helvetica" pitchFamily="1" charset="0"/>
              </a:rPr>
              <a:t>	       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>
                <a:latin typeface="Helvetica" pitchFamily="1" charset="0"/>
              </a:rPr>
              <a:t>                                 OR</a:t>
            </a:r>
          </a:p>
          <a:p>
            <a:pPr eaLnBrk="0" hangingPunct="0">
              <a:spcBef>
                <a:spcPct val="20000"/>
              </a:spcBef>
            </a:pPr>
            <a:endParaRPr lang="en-US" sz="2000">
              <a:latin typeface="Helvetica" pitchFamily="1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1" charset="0"/>
              </a:rPr>
              <a:t>100kt  LAr ~ 400 kt WC</a:t>
            </a:r>
          </a:p>
        </p:txBody>
      </p:sp>
      <p:sp>
        <p:nvSpPr>
          <p:cNvPr id="308248" name="Text Box 24"/>
          <p:cNvSpPr txBox="1">
            <a:spLocks noChangeArrowheads="1"/>
          </p:cNvSpPr>
          <p:nvPr/>
        </p:nvSpPr>
        <p:spPr bwMode="auto">
          <a:xfrm>
            <a:off x="6172200" y="2286000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1" charset="0"/>
              </a:rPr>
              <a:t>Signal Efficiency</a:t>
            </a:r>
            <a:endParaRPr lang="en-US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8249" name="Text Box 25"/>
          <p:cNvSpPr txBox="1">
            <a:spLocks noChangeArrowheads="1"/>
          </p:cNvSpPr>
          <p:nvPr/>
        </p:nvSpPr>
        <p:spPr bwMode="auto">
          <a:xfrm>
            <a:off x="6248400" y="5029200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1" charset="0"/>
              </a:rPr>
              <a:t>NC Contamination</a:t>
            </a:r>
            <a:endParaRPr lang="en-US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8250" name="Text Box 26"/>
          <p:cNvSpPr txBox="1">
            <a:spLocks noChangeArrowheads="1"/>
          </p:cNvSpPr>
          <p:nvPr/>
        </p:nvSpPr>
        <p:spPr bwMode="auto">
          <a:xfrm>
            <a:off x="6858000" y="10668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Helvetica" pitchFamily="1" charset="0"/>
              </a:rPr>
              <a:t>Indicative</a:t>
            </a:r>
          </a:p>
        </p:txBody>
      </p:sp>
      <p:sp>
        <p:nvSpPr>
          <p:cNvPr id="308251" name="Text Box 27"/>
          <p:cNvSpPr txBox="1">
            <a:spLocks noChangeArrowheads="1"/>
          </p:cNvSpPr>
          <p:nvPr/>
        </p:nvSpPr>
        <p:spPr bwMode="auto">
          <a:xfrm>
            <a:off x="6096000" y="54864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Helvetica" pitchFamily="1" charset="0"/>
              </a:rPr>
              <a:t>Indicative</a:t>
            </a:r>
            <a:endParaRPr 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Saoulidou, Fermilab,              NUSS 15-JULY-2009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EE4A-D282-4FC9-93CD-6A0C1FB85875}" type="slidenum">
              <a:rPr lang="en-US"/>
              <a:pPr/>
              <a:t>2</a:t>
            </a:fld>
            <a:endParaRPr lang="en-US"/>
          </a:p>
        </p:txBody>
      </p:sp>
      <p:pic>
        <p:nvPicPr>
          <p:cNvPr id="3083" name="Picture 11" descr="fnal_logo_trans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0"/>
            <a:ext cx="381000" cy="381000"/>
          </a:xfrm>
          <a:prstGeom prst="rect">
            <a:avLst/>
          </a:prstGeom>
          <a:noFill/>
        </p:spPr>
      </p:pic>
      <p:sp>
        <p:nvSpPr>
          <p:cNvPr id="3086" name="Rectangle 1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  <a:noFill/>
          <a:ln/>
        </p:spPr>
        <p:txBody>
          <a:bodyPr/>
          <a:lstStyle/>
          <a:p>
            <a:r>
              <a:rPr lang="en-US" sz="3600" b="1">
                <a:solidFill>
                  <a:schemeClr val="tx1"/>
                </a:solidFill>
                <a:latin typeface="Helvetica" pitchFamily="1" charset="0"/>
              </a:rPr>
              <a:t>Outline</a:t>
            </a:r>
            <a:endParaRPr lang="en-US" sz="3600" b="1">
              <a:solidFill>
                <a:schemeClr val="tx1"/>
              </a:solidFill>
              <a:latin typeface="Comic Sans MS" pitchFamily="1" charset="0"/>
            </a:endParaRPr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8763000" cy="5715000"/>
          </a:xfrm>
          <a:solidFill>
            <a:srgbClr val="FFFFD5"/>
          </a:solidFill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400"/>
          </a:p>
          <a:p>
            <a:pPr algn="just">
              <a:lnSpc>
                <a:spcPct val="80000"/>
              </a:lnSpc>
            </a:pPr>
            <a:r>
              <a:rPr lang="en-US" sz="2400">
                <a:latin typeface="Helvetica" pitchFamily="1" charset="0"/>
              </a:rPr>
              <a:t>The </a:t>
            </a:r>
            <a:r>
              <a:rPr lang="en-US" sz="2400" b="1">
                <a:solidFill>
                  <a:srgbClr val="FF0000"/>
                </a:solidFill>
                <a:latin typeface="Helvetica" pitchFamily="1" charset="0"/>
              </a:rPr>
              <a:t>ultimate</a:t>
            </a:r>
            <a:r>
              <a:rPr lang="en-US" sz="2400">
                <a:latin typeface="Helvetica" pitchFamily="1" charset="0"/>
              </a:rPr>
              <a:t> goals in </a:t>
            </a:r>
            <a:r>
              <a:rPr lang="en-US" sz="2400" b="1">
                <a:solidFill>
                  <a:srgbClr val="FF0000"/>
                </a:solidFill>
                <a:latin typeface="Symbol" pitchFamily="1" charset="2"/>
                <a:sym typeface="Symbol" pitchFamily="1" charset="2"/>
              </a:rPr>
              <a:t></a:t>
            </a:r>
            <a:r>
              <a:rPr lang="en-US" sz="2400" b="1">
                <a:solidFill>
                  <a:srgbClr val="FF0000"/>
                </a:solidFill>
                <a:latin typeface="Helvetica" pitchFamily="1" charset="0"/>
              </a:rPr>
              <a:t> physics </a:t>
            </a:r>
            <a:r>
              <a:rPr lang="en-US" sz="2400">
                <a:latin typeface="Helvetica" pitchFamily="1" charset="0"/>
              </a:rPr>
              <a:t>and in particular in </a:t>
            </a:r>
            <a:r>
              <a:rPr lang="en-US" sz="2400" b="1">
                <a:solidFill>
                  <a:srgbClr val="FF0000"/>
                </a:solidFill>
                <a:latin typeface="Symbol" pitchFamily="1" charset="2"/>
                <a:sym typeface="Symbol" pitchFamily="1" charset="2"/>
              </a:rPr>
              <a:t></a:t>
            </a:r>
            <a:r>
              <a:rPr lang="en-US" sz="2400" b="1">
                <a:solidFill>
                  <a:srgbClr val="FF0000"/>
                </a:solidFill>
                <a:latin typeface="Helvetica" pitchFamily="1" charset="0"/>
              </a:rPr>
              <a:t> oscillation physics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en-US" sz="2400" b="1">
              <a:solidFill>
                <a:srgbClr val="FF0000"/>
              </a:solidFill>
              <a:latin typeface="Helvetica" pitchFamily="1" charset="0"/>
            </a:endParaRPr>
          </a:p>
          <a:p>
            <a:pPr algn="just">
              <a:lnSpc>
                <a:spcPct val="80000"/>
              </a:lnSpc>
            </a:pPr>
            <a:r>
              <a:rPr lang="en-US" sz="2400">
                <a:latin typeface="Helvetica" pitchFamily="1" charset="0"/>
              </a:rPr>
              <a:t>Phase I experiments and the </a:t>
            </a:r>
            <a:r>
              <a:rPr lang="en-US" sz="2400" b="1">
                <a:solidFill>
                  <a:srgbClr val="FF0000"/>
                </a:solidFill>
                <a:latin typeface="Helvetica" pitchFamily="1" charset="0"/>
              </a:rPr>
              <a:t>plan for Phase II 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en-US" sz="2400" b="1">
              <a:solidFill>
                <a:srgbClr val="FF0000"/>
              </a:solidFill>
              <a:latin typeface="Helvetica" pitchFamily="1" charset="0"/>
            </a:endParaRPr>
          </a:p>
          <a:p>
            <a:pPr algn="just">
              <a:lnSpc>
                <a:spcPct val="80000"/>
              </a:lnSpc>
            </a:pPr>
            <a:r>
              <a:rPr lang="en-US" sz="2400">
                <a:latin typeface="Helvetica" pitchFamily="1" charset="0"/>
              </a:rPr>
              <a:t>The </a:t>
            </a:r>
            <a:r>
              <a:rPr lang="en-US" sz="2400" b="1">
                <a:solidFill>
                  <a:srgbClr val="FF0000"/>
                </a:solidFill>
                <a:latin typeface="Helvetica" pitchFamily="1" charset="0"/>
              </a:rPr>
              <a:t>“Ingredients”</a:t>
            </a:r>
            <a:r>
              <a:rPr lang="en-US" sz="2400">
                <a:latin typeface="Helvetica" pitchFamily="1" charset="0"/>
              </a:rPr>
              <a:t> needed in order to achieve the </a:t>
            </a:r>
            <a:r>
              <a:rPr lang="en-US" sz="2400">
                <a:solidFill>
                  <a:srgbClr val="FF0000"/>
                </a:solidFill>
                <a:latin typeface="Helvetica" pitchFamily="1" charset="0"/>
              </a:rPr>
              <a:t>u</a:t>
            </a:r>
            <a:r>
              <a:rPr lang="en-US" sz="2400" b="1">
                <a:solidFill>
                  <a:srgbClr val="FF0000"/>
                </a:solidFill>
                <a:latin typeface="Helvetica" pitchFamily="1" charset="0"/>
              </a:rPr>
              <a:t>ltimate</a:t>
            </a:r>
            <a:r>
              <a:rPr lang="en-US" sz="2400">
                <a:solidFill>
                  <a:srgbClr val="FF0000"/>
                </a:solidFill>
                <a:latin typeface="Helvetica" pitchFamily="1" charset="0"/>
              </a:rPr>
              <a:t> </a:t>
            </a:r>
            <a:r>
              <a:rPr lang="en-US" sz="2400">
                <a:latin typeface="Helvetica" pitchFamily="1" charset="0"/>
              </a:rPr>
              <a:t>goals: 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en-US" sz="2400">
              <a:latin typeface="Helvetica" pitchFamily="1" charset="0"/>
            </a:endParaRPr>
          </a:p>
          <a:p>
            <a:pPr lvl="1" algn="just">
              <a:lnSpc>
                <a:spcPct val="80000"/>
              </a:lnSpc>
            </a:pPr>
            <a:r>
              <a:rPr lang="en-US" sz="2000">
                <a:latin typeface="Helvetica" pitchFamily="1" charset="0"/>
              </a:rPr>
              <a:t>Neutrino Beams </a:t>
            </a:r>
          </a:p>
          <a:p>
            <a:pPr lvl="1" algn="just">
              <a:lnSpc>
                <a:spcPct val="80000"/>
              </a:lnSpc>
            </a:pPr>
            <a:endParaRPr lang="en-US" sz="2000">
              <a:latin typeface="Helvetica" pitchFamily="1" charset="0"/>
            </a:endParaRPr>
          </a:p>
          <a:p>
            <a:pPr lvl="1" algn="just">
              <a:lnSpc>
                <a:spcPct val="80000"/>
              </a:lnSpc>
              <a:buFontTx/>
              <a:buChar char="-"/>
            </a:pPr>
            <a:r>
              <a:rPr lang="en-US" sz="2000">
                <a:latin typeface="Helvetica" pitchFamily="1" charset="0"/>
              </a:rPr>
              <a:t>Neutrino Detectors</a:t>
            </a:r>
          </a:p>
          <a:p>
            <a:pPr lvl="1" algn="just">
              <a:lnSpc>
                <a:spcPct val="80000"/>
              </a:lnSpc>
            </a:pPr>
            <a:endParaRPr lang="en-US" sz="2000">
              <a:latin typeface="Helvetica" pitchFamily="1" charset="0"/>
            </a:endParaRPr>
          </a:p>
          <a:p>
            <a:pPr algn="just">
              <a:lnSpc>
                <a:spcPct val="80000"/>
              </a:lnSpc>
            </a:pPr>
            <a:r>
              <a:rPr lang="en-US" sz="2400">
                <a:latin typeface="Helvetica" pitchFamily="1" charset="0"/>
              </a:rPr>
              <a:t>A possible phased neutrino oscillation program in JAPAN and US for the next decade(s)</a:t>
            </a:r>
          </a:p>
          <a:p>
            <a:pPr algn="just">
              <a:lnSpc>
                <a:spcPct val="80000"/>
              </a:lnSpc>
            </a:pPr>
            <a:endParaRPr lang="en-US" sz="2400">
              <a:latin typeface="Helvetica" pitchFamily="1" charset="0"/>
            </a:endParaRPr>
          </a:p>
          <a:p>
            <a:pPr algn="just">
              <a:lnSpc>
                <a:spcPct val="80000"/>
              </a:lnSpc>
            </a:pPr>
            <a:r>
              <a:rPr lang="en-US" sz="2400">
                <a:latin typeface="Helvetica" pitchFamily="1" charset="0"/>
              </a:rPr>
              <a:t>Summary / Conclusions</a:t>
            </a:r>
            <a:endParaRPr lang="en-US" sz="2400">
              <a:latin typeface="Comic Sans MS" pitchFamily="1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Saoulidou, Fermilab,              NUSS 15-JULY-2009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6024B-B1F6-4D7D-8602-859491AE794D}" type="slidenum">
              <a:rPr lang="en-US"/>
              <a:pPr/>
              <a:t>20</a:t>
            </a:fld>
            <a:endParaRPr lang="en-US"/>
          </a:p>
        </p:txBody>
      </p:sp>
      <p:pic>
        <p:nvPicPr>
          <p:cNvPr id="328706" name="Picture 2" descr="fnal_logo_trans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0"/>
            <a:ext cx="381000" cy="381000"/>
          </a:xfrm>
          <a:prstGeom prst="rect">
            <a:avLst/>
          </a:prstGeom>
          <a:noFill/>
        </p:spPr>
      </p:pic>
      <p:sp>
        <p:nvSpPr>
          <p:cNvPr id="328707" name="Rectangle 3"/>
          <p:cNvSpPr>
            <a:spLocks noChangeArrowheads="1"/>
          </p:cNvSpPr>
          <p:nvPr/>
        </p:nvSpPr>
        <p:spPr bwMode="auto">
          <a:xfrm>
            <a:off x="101600" y="315753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708" name="Rectangle 4"/>
          <p:cNvSpPr>
            <a:spLocks noChangeArrowheads="1"/>
          </p:cNvSpPr>
          <p:nvPr/>
        </p:nvSpPr>
        <p:spPr bwMode="auto">
          <a:xfrm>
            <a:off x="10160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709" name="Rectangle 5"/>
          <p:cNvSpPr>
            <a:spLocks noChangeArrowheads="1"/>
          </p:cNvSpPr>
          <p:nvPr/>
        </p:nvSpPr>
        <p:spPr bwMode="auto">
          <a:xfrm>
            <a:off x="25400" y="12112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710" name="Rectangle 6"/>
          <p:cNvSpPr>
            <a:spLocks noChangeArrowheads="1"/>
          </p:cNvSpPr>
          <p:nvPr/>
        </p:nvSpPr>
        <p:spPr bwMode="auto">
          <a:xfrm>
            <a:off x="0" y="1066800"/>
            <a:ext cx="9144000" cy="5410200"/>
          </a:xfrm>
          <a:prstGeom prst="rect">
            <a:avLst/>
          </a:prstGeom>
          <a:solidFill>
            <a:srgbClr val="FFFFD5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en-US" b="0">
                <a:latin typeface="Helvetica" pitchFamily="1" charset="0"/>
              </a:rPr>
              <a:t>We need Statistics : Powerful Beams!</a:t>
            </a:r>
            <a:endParaRPr lang="en-US" b="0"/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</a:pPr>
            <a:r>
              <a:rPr lang="en-US" b="0"/>
              <a:t>   </a:t>
            </a:r>
            <a:endParaRPr lang="en-US">
              <a:solidFill>
                <a:srgbClr val="FF0000"/>
              </a:solidFill>
            </a:endParaRPr>
          </a:p>
          <a:p>
            <a:pPr marL="990600" lvl="1" indent="-533400" algn="just">
              <a:lnSpc>
                <a:spcPct val="80000"/>
              </a:lnSpc>
              <a:spcBef>
                <a:spcPct val="20000"/>
              </a:spcBef>
              <a:buFontTx/>
              <a:buAutoNum type="arabicParenR"/>
            </a:pPr>
            <a:endParaRPr lang="en-US" sz="2000">
              <a:solidFill>
                <a:srgbClr val="FF0000"/>
              </a:solidFill>
            </a:endParaRPr>
          </a:p>
          <a:p>
            <a:pPr marL="990600" lvl="1" indent="-533400" algn="just">
              <a:lnSpc>
                <a:spcPct val="80000"/>
              </a:lnSpc>
              <a:spcBef>
                <a:spcPct val="20000"/>
              </a:spcBef>
              <a:buFontTx/>
              <a:buAutoNum type="arabicParenR"/>
            </a:pPr>
            <a:endParaRPr lang="en-US" sz="2000">
              <a:solidFill>
                <a:srgbClr val="FF0000"/>
              </a:solidFill>
            </a:endParaRPr>
          </a:p>
          <a:p>
            <a:pPr marL="990600" lvl="1" indent="-533400" algn="just">
              <a:lnSpc>
                <a:spcPct val="80000"/>
              </a:lnSpc>
              <a:spcBef>
                <a:spcPct val="20000"/>
              </a:spcBef>
            </a:pPr>
            <a:endParaRPr lang="en-US" sz="2000">
              <a:solidFill>
                <a:srgbClr val="FF0000"/>
              </a:solidFill>
            </a:endParaRPr>
          </a:p>
          <a:p>
            <a:pPr marL="990600" lvl="1" indent="-533400" algn="just">
              <a:lnSpc>
                <a:spcPct val="80000"/>
              </a:lnSpc>
              <a:spcBef>
                <a:spcPct val="20000"/>
              </a:spcBef>
              <a:buFontTx/>
              <a:buAutoNum type="arabicParenR"/>
            </a:pPr>
            <a:endParaRPr lang="en-US" sz="2000">
              <a:solidFill>
                <a:srgbClr val="FF0000"/>
              </a:solidFill>
            </a:endParaRPr>
          </a:p>
          <a:p>
            <a:pPr marL="990600" lvl="1" indent="-533400" algn="just">
              <a:lnSpc>
                <a:spcPct val="80000"/>
              </a:lnSpc>
              <a:spcBef>
                <a:spcPct val="20000"/>
              </a:spcBef>
              <a:buFontTx/>
              <a:buAutoNum type="arabicParenR"/>
            </a:pPr>
            <a:endParaRPr lang="en-US" sz="2000">
              <a:solidFill>
                <a:srgbClr val="FF0000"/>
              </a:solidFill>
            </a:endParaRPr>
          </a:p>
          <a:p>
            <a:pPr marL="990600" lvl="1" indent="-533400" algn="just">
              <a:lnSpc>
                <a:spcPct val="80000"/>
              </a:lnSpc>
              <a:spcBef>
                <a:spcPct val="20000"/>
              </a:spcBef>
              <a:buFontTx/>
              <a:buAutoNum type="arabicParenR"/>
            </a:pPr>
            <a:endParaRPr lang="en-US" sz="2000">
              <a:solidFill>
                <a:srgbClr val="FF0000"/>
              </a:solidFill>
            </a:endParaRPr>
          </a:p>
          <a:p>
            <a:pPr marL="990600" lvl="1" indent="-533400" algn="just">
              <a:lnSpc>
                <a:spcPct val="80000"/>
              </a:lnSpc>
              <a:spcBef>
                <a:spcPct val="20000"/>
              </a:spcBef>
              <a:buFontTx/>
              <a:buAutoNum type="arabicParenR"/>
            </a:pPr>
            <a:endParaRPr lang="en-US" sz="2000">
              <a:solidFill>
                <a:srgbClr val="FF0000"/>
              </a:solidFill>
            </a:endParaRPr>
          </a:p>
          <a:p>
            <a:pPr marL="990600" lvl="1" indent="-533400" algn="just">
              <a:lnSpc>
                <a:spcPct val="80000"/>
              </a:lnSpc>
              <a:spcBef>
                <a:spcPct val="20000"/>
              </a:spcBef>
              <a:buFontTx/>
              <a:buAutoNum type="arabicParenR"/>
            </a:pPr>
            <a:endParaRPr lang="en-US" sz="2000">
              <a:solidFill>
                <a:srgbClr val="FF0000"/>
              </a:solidFill>
            </a:endParaRPr>
          </a:p>
          <a:p>
            <a:pPr marL="990600" lvl="1" indent="-533400" algn="just">
              <a:lnSpc>
                <a:spcPct val="80000"/>
              </a:lnSpc>
              <a:spcBef>
                <a:spcPct val="20000"/>
              </a:spcBef>
            </a:pPr>
            <a:endParaRPr lang="en-US" sz="2000">
              <a:solidFill>
                <a:srgbClr val="FF0000"/>
              </a:solidFill>
            </a:endParaRPr>
          </a:p>
          <a:p>
            <a:pPr marL="990600" lvl="1" indent="-533400" algn="just">
              <a:lnSpc>
                <a:spcPct val="80000"/>
              </a:lnSpc>
              <a:spcBef>
                <a:spcPct val="20000"/>
              </a:spcBef>
            </a:pPr>
            <a:endParaRPr lang="en-US" sz="2000">
              <a:solidFill>
                <a:srgbClr val="FF0000"/>
              </a:solidFill>
            </a:endParaRPr>
          </a:p>
          <a:p>
            <a:pPr marL="990600" lvl="1" indent="-533400" algn="just">
              <a:lnSpc>
                <a:spcPct val="80000"/>
              </a:lnSpc>
              <a:spcBef>
                <a:spcPct val="20000"/>
              </a:spcBef>
            </a:pPr>
            <a:endParaRPr lang="en-US" sz="2000">
              <a:solidFill>
                <a:srgbClr val="FF0000"/>
              </a:solidFill>
              <a:latin typeface="Helvetica" pitchFamily="1" charset="0"/>
            </a:endParaRPr>
          </a:p>
          <a:p>
            <a:pPr marL="990600" lvl="1" indent="-533400" algn="just">
              <a:lnSpc>
                <a:spcPct val="80000"/>
              </a:lnSpc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Helvetica" pitchFamily="1" charset="0"/>
              </a:rPr>
              <a:t> </a:t>
            </a:r>
            <a:endParaRPr lang="en-US" sz="2000" u="sng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1" charset="0"/>
            </a:endParaRPr>
          </a:p>
          <a:p>
            <a:pPr marL="990600" lvl="1" indent="-533400" algn="just">
              <a:lnSpc>
                <a:spcPct val="80000"/>
              </a:lnSpc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1" charset="0"/>
              </a:rPr>
              <a:t>    Two options for neutrino beams and experiment baselines exist in the US since it is a big country…</a:t>
            </a:r>
            <a:endParaRPr lang="en-US" sz="20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90600" lvl="1" indent="-533400" algn="just">
              <a:lnSpc>
                <a:spcPct val="80000"/>
              </a:lnSpc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2871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00200"/>
            <a:ext cx="3733800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871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9088" y="1600200"/>
            <a:ext cx="4786312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8715" name="Rectangle 11"/>
          <p:cNvSpPr>
            <a:spLocks noChangeArrowheads="1"/>
          </p:cNvSpPr>
          <p:nvPr/>
        </p:nvSpPr>
        <p:spPr bwMode="auto">
          <a:xfrm>
            <a:off x="304800" y="0"/>
            <a:ext cx="8839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algn="ctr" eaLnBrk="0" hangingPunct="0"/>
            <a:r>
              <a:rPr lang="en-US" altLang="ja-JP" sz="2800">
                <a:solidFill>
                  <a:schemeClr val="accent2"/>
                </a:solidFill>
                <a:latin typeface="Helvetica" pitchFamily="1" charset="0"/>
                <a:ea typeface="ＭＳ Ｐゴシック" pitchFamily="1" charset="-128"/>
              </a:rPr>
              <a:t>Ingredients for achieving the goals of </a:t>
            </a:r>
            <a:r>
              <a:rPr lang="en-US" altLang="ja-JP" sz="2800">
                <a:solidFill>
                  <a:srgbClr val="FF0000"/>
                </a:solidFill>
                <a:latin typeface="Helvetica" pitchFamily="1" charset="0"/>
                <a:ea typeface="ＭＳ Ｐゴシック" pitchFamily="1" charset="-128"/>
              </a:rPr>
              <a:t>Phase II</a:t>
            </a:r>
            <a:r>
              <a:rPr lang="en-US" altLang="ja-JP" sz="2800">
                <a:solidFill>
                  <a:schemeClr val="accent2"/>
                </a:solidFill>
                <a:latin typeface="Helvetica" pitchFamily="1" charset="0"/>
                <a:ea typeface="ＭＳ Ｐゴシック" pitchFamily="1" charset="-128"/>
              </a:rPr>
              <a:t>: Powerful Neutrino Beams, Project X (US)</a:t>
            </a:r>
            <a:endParaRPr lang="en-US" altLang="ja-JP" sz="3200">
              <a:solidFill>
                <a:schemeClr val="accent2"/>
              </a:solidFill>
              <a:latin typeface="Helvetica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Saoulidou, Fermilab,              NUSS 15-JULY-2009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9E7F3-E080-46EA-B567-EDDBC972F8B2}" type="slidenum">
              <a:rPr lang="en-US"/>
              <a:pPr/>
              <a:t>21</a:t>
            </a:fld>
            <a:endParaRPr lang="en-US"/>
          </a:p>
        </p:txBody>
      </p:sp>
      <p:sp>
        <p:nvSpPr>
          <p:cNvPr id="351234" name="Rectangle 2"/>
          <p:cNvSpPr>
            <a:spLocks noChangeArrowheads="1"/>
          </p:cNvSpPr>
          <p:nvPr/>
        </p:nvSpPr>
        <p:spPr bwMode="auto">
          <a:xfrm>
            <a:off x="101600" y="323373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1235" name="Rectangle 3"/>
          <p:cNvSpPr>
            <a:spLocks noChangeArrowheads="1"/>
          </p:cNvSpPr>
          <p:nvPr/>
        </p:nvSpPr>
        <p:spPr bwMode="auto">
          <a:xfrm>
            <a:off x="101600" y="762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1236" name="Rectangle 4"/>
          <p:cNvSpPr>
            <a:spLocks noChangeArrowheads="1"/>
          </p:cNvSpPr>
          <p:nvPr/>
        </p:nvSpPr>
        <p:spPr bwMode="auto">
          <a:xfrm>
            <a:off x="25400" y="12874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1237" name="Rectangle 5"/>
          <p:cNvSpPr>
            <a:spLocks noChangeArrowheads="1"/>
          </p:cNvSpPr>
          <p:nvPr/>
        </p:nvSpPr>
        <p:spPr bwMode="auto">
          <a:xfrm>
            <a:off x="304800" y="0"/>
            <a:ext cx="8839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algn="ctr" eaLnBrk="0" hangingPunct="0"/>
            <a:r>
              <a:rPr lang="en-US" altLang="ja-JP" sz="2800">
                <a:solidFill>
                  <a:schemeClr val="accent2"/>
                </a:solidFill>
                <a:latin typeface="Helvetica" pitchFamily="1" charset="0"/>
                <a:ea typeface="ＭＳ Ｐゴシック" pitchFamily="1" charset="-128"/>
              </a:rPr>
              <a:t>Ingredients for achieving the goals of </a:t>
            </a:r>
            <a:r>
              <a:rPr lang="en-US" altLang="ja-JP" sz="2800">
                <a:solidFill>
                  <a:srgbClr val="FF0000"/>
                </a:solidFill>
                <a:latin typeface="Helvetica" pitchFamily="1" charset="0"/>
                <a:ea typeface="ＭＳ Ｐゴシック" pitchFamily="1" charset="-128"/>
              </a:rPr>
              <a:t>Phase II</a:t>
            </a:r>
            <a:r>
              <a:rPr lang="en-US" altLang="ja-JP" sz="2800">
                <a:solidFill>
                  <a:schemeClr val="accent2"/>
                </a:solidFill>
                <a:latin typeface="Helvetica" pitchFamily="1" charset="0"/>
                <a:ea typeface="ＭＳ Ｐゴシック" pitchFamily="1" charset="-128"/>
              </a:rPr>
              <a:t>: Powerful Neutrino Beams, JPARC (JAPAN)</a:t>
            </a:r>
            <a:endParaRPr lang="en-US" altLang="ja-JP" sz="3200">
              <a:solidFill>
                <a:schemeClr val="accent2"/>
              </a:solidFill>
              <a:latin typeface="Helvetica" pitchFamily="1" charset="0"/>
              <a:ea typeface="ＭＳ Ｐゴシック" pitchFamily="1" charset="-128"/>
            </a:endParaRPr>
          </a:p>
        </p:txBody>
      </p:sp>
      <p:pic>
        <p:nvPicPr>
          <p:cNvPr id="35123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8534400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1240" name="Picture 8" descr="fnal_logo_trans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00" y="0"/>
            <a:ext cx="381000" cy="38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Saoulidou, Fermilab,              NUSS 15-JULY-2009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79F7-2CD4-4D96-8600-154D00E08D6B}" type="slidenum">
              <a:rPr lang="en-US"/>
              <a:pPr/>
              <a:t>22</a:t>
            </a:fld>
            <a:endParaRPr lang="en-US"/>
          </a:p>
        </p:txBody>
      </p:sp>
      <p:pic>
        <p:nvPicPr>
          <p:cNvPr id="315413" name="Picture 21"/>
          <p:cNvPicPr>
            <a:picLocks noChangeAspect="1" noChangeArrowheads="1"/>
          </p:cNvPicPr>
          <p:nvPr/>
        </p:nvPicPr>
        <p:blipFill>
          <a:blip r:embed="rId2"/>
          <a:srcRect l="1561" t="945" r="2118" b="17235"/>
          <a:stretch>
            <a:fillRect/>
          </a:stretch>
        </p:blipFill>
        <p:spPr bwMode="auto">
          <a:xfrm>
            <a:off x="0" y="990600"/>
            <a:ext cx="3889375" cy="48006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315412" name="Text Box 20"/>
          <p:cNvSpPr txBox="1">
            <a:spLocks noChangeArrowheads="1"/>
          </p:cNvSpPr>
          <p:nvPr/>
        </p:nvSpPr>
        <p:spPr bwMode="auto">
          <a:xfrm>
            <a:off x="3657600" y="939800"/>
            <a:ext cx="5334000" cy="5080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lIns="51993" tIns="25996" rIns="51993" bIns="25996">
            <a:spAutoFit/>
          </a:bodyPr>
          <a:lstStyle/>
          <a:p>
            <a:pPr algn="just" defTabSz="520700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>
                <a:solidFill>
                  <a:srgbClr val="FF0000"/>
                </a:solidFill>
                <a:latin typeface="Helvetica" pitchFamily="1" charset="0"/>
              </a:rPr>
              <a:t>(A) L  ~800 Km and  </a:t>
            </a:r>
          </a:p>
          <a:p>
            <a:pPr algn="just" defTabSz="520700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Helvetica" pitchFamily="1" charset="0"/>
              </a:rPr>
              <a:t>     NuMI Off Axis </a:t>
            </a:r>
            <a:r>
              <a:rPr lang="en-US" sz="2000">
                <a:solidFill>
                  <a:schemeClr val="tx2"/>
                </a:solidFill>
                <a:latin typeface="Helvetica" pitchFamily="1" charset="0"/>
              </a:rPr>
              <a:t>N</a:t>
            </a:r>
            <a:r>
              <a:rPr lang="en-US" sz="2000">
                <a:solidFill>
                  <a:srgbClr val="FF0000"/>
                </a:solidFill>
                <a:latin typeface="Helvetica" pitchFamily="1" charset="0"/>
              </a:rPr>
              <a:t>arrow </a:t>
            </a:r>
            <a:r>
              <a:rPr lang="en-US" sz="2000">
                <a:solidFill>
                  <a:schemeClr val="tx2"/>
                </a:solidFill>
                <a:latin typeface="Helvetica" pitchFamily="1" charset="0"/>
              </a:rPr>
              <a:t>B</a:t>
            </a:r>
            <a:r>
              <a:rPr lang="en-US" sz="2000">
                <a:solidFill>
                  <a:srgbClr val="FF0000"/>
                </a:solidFill>
                <a:latin typeface="Helvetica" pitchFamily="1" charset="0"/>
              </a:rPr>
              <a:t>and </a:t>
            </a:r>
            <a:r>
              <a:rPr lang="en-US" sz="2000">
                <a:solidFill>
                  <a:schemeClr val="tx2"/>
                </a:solidFill>
                <a:latin typeface="Helvetica" pitchFamily="1" charset="0"/>
              </a:rPr>
              <a:t>B</a:t>
            </a:r>
            <a:r>
              <a:rPr lang="en-US" sz="2000">
                <a:solidFill>
                  <a:srgbClr val="FF0000"/>
                </a:solidFill>
                <a:latin typeface="Helvetica" pitchFamily="1" charset="0"/>
              </a:rPr>
              <a:t>eam.</a:t>
            </a:r>
          </a:p>
          <a:p>
            <a:pPr algn="ctr" defTabSz="520700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Helvetica" pitchFamily="1" charset="0"/>
              </a:rPr>
              <a:t> </a:t>
            </a:r>
            <a:r>
              <a:rPr lang="en-US" sz="2000">
                <a:latin typeface="Helvetica" pitchFamily="1" charset="0"/>
              </a:rPr>
              <a:t>Implications on Detector Technology: </a:t>
            </a:r>
          </a:p>
          <a:p>
            <a:pPr algn="just" defTabSz="520700">
              <a:spcBef>
                <a:spcPct val="50000"/>
              </a:spcBef>
            </a:pPr>
            <a:r>
              <a:rPr lang="en-US" sz="2000">
                <a:latin typeface="Helvetica" pitchFamily="1" charset="0"/>
              </a:rPr>
              <a:t>If detector not in Soudan Mine, then it has to be on the ~ surface : </a:t>
            </a:r>
          </a:p>
          <a:p>
            <a:pPr algn="just" defTabSz="520700">
              <a:spcBef>
                <a:spcPct val="50000"/>
              </a:spcBef>
            </a:pPr>
            <a:r>
              <a:rPr lang="en-US" sz="2000" b="0" i="1">
                <a:latin typeface="Helvetica" pitchFamily="1" charset="0"/>
              </a:rPr>
              <a:t>Water Cherenkov detectors not an option for that reason. </a:t>
            </a:r>
          </a:p>
          <a:p>
            <a:pPr algn="just" defTabSz="520700">
              <a:spcBef>
                <a:spcPct val="50000"/>
              </a:spcBef>
            </a:pPr>
            <a:r>
              <a:rPr lang="en-US" sz="2000" b="0" i="1">
                <a:latin typeface="Helvetica" pitchFamily="1" charset="0"/>
              </a:rPr>
              <a:t>LAr TPCs need to be able to operate ~ surface.</a:t>
            </a:r>
            <a:r>
              <a:rPr lang="en-US" sz="2000" b="0">
                <a:latin typeface="Helvetica" pitchFamily="1" charset="0"/>
              </a:rPr>
              <a:t> </a:t>
            </a:r>
            <a:endParaRPr lang="en-US" sz="800" b="0">
              <a:latin typeface="Helvetica" pitchFamily="1" charset="0"/>
            </a:endParaRPr>
          </a:p>
          <a:p>
            <a:pPr algn="ctr" defTabSz="520700">
              <a:spcBef>
                <a:spcPct val="50000"/>
              </a:spcBef>
            </a:pPr>
            <a:r>
              <a:rPr lang="en-US" sz="2000">
                <a:latin typeface="Helvetica" pitchFamily="1" charset="0"/>
              </a:rPr>
              <a:t>Implications on </a:t>
            </a:r>
            <a:r>
              <a:rPr lang="en-US" sz="2000">
                <a:latin typeface="Symbol" pitchFamily="1" charset="2"/>
                <a:sym typeface="Symbol" pitchFamily="1" charset="2"/>
              </a:rPr>
              <a:t></a:t>
            </a:r>
            <a:r>
              <a:rPr lang="en-US" sz="2000">
                <a:latin typeface="Helvetica" pitchFamily="1" charset="0"/>
              </a:rPr>
              <a:t> beam and baseline :</a:t>
            </a:r>
            <a:endParaRPr lang="en-US" sz="2000" b="0" i="1">
              <a:latin typeface="Helvetica" pitchFamily="1" charset="0"/>
            </a:endParaRPr>
          </a:p>
          <a:p>
            <a:pPr algn="just" defTabSz="520700">
              <a:spcBef>
                <a:spcPct val="50000"/>
              </a:spcBef>
            </a:pPr>
            <a:r>
              <a:rPr lang="en-US" sz="2000" b="0" i="1">
                <a:latin typeface="Helvetica" pitchFamily="1" charset="0"/>
              </a:rPr>
              <a:t>If L &gt;&gt;&gt; 800 km then NuMI beam axis many km above ground, so beam can only be off Axis </a:t>
            </a:r>
            <a:r>
              <a:rPr lang="en-US" sz="2000" b="0" i="1">
                <a:solidFill>
                  <a:schemeClr val="tx2"/>
                </a:solidFill>
                <a:latin typeface="Helvetica" pitchFamily="1" charset="0"/>
              </a:rPr>
              <a:t>N</a:t>
            </a:r>
            <a:r>
              <a:rPr lang="en-US" sz="2000" b="0" i="1">
                <a:solidFill>
                  <a:srgbClr val="FF0000"/>
                </a:solidFill>
                <a:latin typeface="Helvetica" pitchFamily="1" charset="0"/>
              </a:rPr>
              <a:t>arrow </a:t>
            </a:r>
            <a:r>
              <a:rPr lang="en-US" sz="2000" b="0" i="1">
                <a:solidFill>
                  <a:schemeClr val="tx2"/>
                </a:solidFill>
                <a:latin typeface="Helvetica" pitchFamily="1" charset="0"/>
              </a:rPr>
              <a:t>B</a:t>
            </a:r>
            <a:r>
              <a:rPr lang="en-US" sz="2000" b="0" i="1">
                <a:solidFill>
                  <a:srgbClr val="FF0000"/>
                </a:solidFill>
                <a:latin typeface="Helvetica" pitchFamily="1" charset="0"/>
              </a:rPr>
              <a:t>and </a:t>
            </a:r>
            <a:r>
              <a:rPr lang="en-US" sz="2000" b="0" i="1">
                <a:solidFill>
                  <a:schemeClr val="tx2"/>
                </a:solidFill>
                <a:latin typeface="Helvetica" pitchFamily="1" charset="0"/>
              </a:rPr>
              <a:t>B</a:t>
            </a:r>
            <a:r>
              <a:rPr lang="en-US" sz="2000" b="0" i="1">
                <a:solidFill>
                  <a:srgbClr val="FF0000"/>
                </a:solidFill>
                <a:latin typeface="Helvetica" pitchFamily="1" charset="0"/>
              </a:rPr>
              <a:t>eam.</a:t>
            </a:r>
          </a:p>
        </p:txBody>
      </p:sp>
      <p:sp>
        <p:nvSpPr>
          <p:cNvPr id="315420" name="Rectangle 28"/>
          <p:cNvSpPr>
            <a:spLocks noChangeArrowheads="1"/>
          </p:cNvSpPr>
          <p:nvPr/>
        </p:nvSpPr>
        <p:spPr bwMode="auto">
          <a:xfrm>
            <a:off x="533400" y="152400"/>
            <a:ext cx="838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>
                <a:latin typeface="Helvetica" pitchFamily="1" charset="0"/>
              </a:rPr>
              <a:t>Neutrino beam and experiment baselines : </a:t>
            </a:r>
            <a:br>
              <a:rPr lang="en-US" sz="2800">
                <a:latin typeface="Helvetica" pitchFamily="1" charset="0"/>
              </a:rPr>
            </a:br>
            <a:r>
              <a:rPr lang="en-US" sz="2800">
                <a:latin typeface="Helvetica" pitchFamily="1" charset="0"/>
              </a:rPr>
              <a:t>Two Options for Baselines,two Beams(US)</a:t>
            </a:r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315421" name="Picture 29" descr="fnal_logo_trans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00" y="0"/>
            <a:ext cx="381000" cy="38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Saoulidou, Fermilab,              NUSS 15-JULY-2009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E6CDE-B12E-43AD-9D53-0D082BF98E15}" type="slidenum">
              <a:rPr lang="en-US"/>
              <a:pPr/>
              <a:t>23</a:t>
            </a:fld>
            <a:endParaRPr lang="en-US"/>
          </a:p>
        </p:txBody>
      </p:sp>
      <p:sp>
        <p:nvSpPr>
          <p:cNvPr id="331781" name="Text Box 5"/>
          <p:cNvSpPr txBox="1">
            <a:spLocks noChangeArrowheads="1"/>
          </p:cNvSpPr>
          <p:nvPr/>
        </p:nvSpPr>
        <p:spPr bwMode="auto">
          <a:xfrm>
            <a:off x="3962400" y="1431925"/>
            <a:ext cx="5105400" cy="4511675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  <a:effectLst/>
        </p:spPr>
        <p:txBody>
          <a:bodyPr lIns="51993" tIns="25996" rIns="51993" bIns="25996">
            <a:spAutoFit/>
          </a:bodyPr>
          <a:lstStyle/>
          <a:p>
            <a:pPr algn="just" defTabSz="520700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Helvetica" pitchFamily="1" charset="0"/>
              </a:rPr>
              <a:t>(B) L ~ 1300 Km  (Fermilab-&gt; </a:t>
            </a:r>
            <a:r>
              <a:rPr lang="en-US" sz="20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1" charset="0"/>
              </a:rPr>
              <a:t>DUSEL</a:t>
            </a:r>
            <a:r>
              <a:rPr lang="en-US" sz="2000">
                <a:solidFill>
                  <a:srgbClr val="FF0000"/>
                </a:solidFill>
                <a:latin typeface="Helvetica" pitchFamily="1" charset="0"/>
              </a:rPr>
              <a:t>)  </a:t>
            </a:r>
          </a:p>
          <a:p>
            <a:pPr algn="just" defTabSz="520700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Helvetica" pitchFamily="1" charset="0"/>
              </a:rPr>
              <a:t>New On  Axis </a:t>
            </a:r>
            <a:r>
              <a:rPr lang="en-US" sz="2000">
                <a:solidFill>
                  <a:schemeClr val="tx2"/>
                </a:solidFill>
                <a:latin typeface="Helvetica" pitchFamily="1" charset="0"/>
              </a:rPr>
              <a:t>W</a:t>
            </a:r>
            <a:r>
              <a:rPr lang="en-US" sz="2000">
                <a:solidFill>
                  <a:srgbClr val="FF0000"/>
                </a:solidFill>
                <a:latin typeface="Helvetica" pitchFamily="1" charset="0"/>
              </a:rPr>
              <a:t>ide </a:t>
            </a:r>
            <a:r>
              <a:rPr lang="en-US" sz="2000">
                <a:solidFill>
                  <a:schemeClr val="tx2"/>
                </a:solidFill>
                <a:latin typeface="Helvetica" pitchFamily="1" charset="0"/>
              </a:rPr>
              <a:t>B</a:t>
            </a:r>
            <a:r>
              <a:rPr lang="en-US" sz="2000">
                <a:solidFill>
                  <a:srgbClr val="FF0000"/>
                </a:solidFill>
                <a:latin typeface="Helvetica" pitchFamily="1" charset="0"/>
              </a:rPr>
              <a:t>and </a:t>
            </a:r>
            <a:r>
              <a:rPr lang="en-US" sz="2000">
                <a:latin typeface="Helvetica" pitchFamily="1" charset="0"/>
              </a:rPr>
              <a:t>B</a:t>
            </a:r>
            <a:r>
              <a:rPr lang="en-US" sz="2000">
                <a:solidFill>
                  <a:srgbClr val="FF0000"/>
                </a:solidFill>
                <a:latin typeface="Helvetica" pitchFamily="1" charset="0"/>
              </a:rPr>
              <a:t>eam  </a:t>
            </a:r>
          </a:p>
          <a:p>
            <a:pPr algn="ctr" defTabSz="520700">
              <a:spcBef>
                <a:spcPct val="50000"/>
              </a:spcBef>
            </a:pPr>
            <a:r>
              <a:rPr lang="en-US" sz="2000">
                <a:latin typeface="Helvetica" pitchFamily="1" charset="0"/>
              </a:rPr>
              <a:t>Implications on Detector Technology: </a:t>
            </a:r>
          </a:p>
          <a:p>
            <a:pPr algn="ctr" defTabSz="520700">
              <a:spcBef>
                <a:spcPct val="50000"/>
              </a:spcBef>
            </a:pPr>
            <a:r>
              <a:rPr lang="en-US" sz="2000" b="0" i="1">
                <a:latin typeface="Helvetica" pitchFamily="1" charset="0"/>
              </a:rPr>
              <a:t>Water Cherenkov </a:t>
            </a:r>
          </a:p>
          <a:p>
            <a:pPr algn="ctr" defTabSz="520700">
              <a:spcBef>
                <a:spcPct val="50000"/>
              </a:spcBef>
            </a:pPr>
            <a:r>
              <a:rPr lang="en-US" sz="2000" b="0" i="1">
                <a:latin typeface="Helvetica" pitchFamily="1" charset="0"/>
              </a:rPr>
              <a:t>(Homestake Mine at 4850 ft level )</a:t>
            </a:r>
          </a:p>
          <a:p>
            <a:pPr algn="ctr" defTabSz="520700">
              <a:spcBef>
                <a:spcPct val="50000"/>
              </a:spcBef>
            </a:pPr>
            <a:r>
              <a:rPr lang="en-US" sz="2000" b="0" i="1">
                <a:latin typeface="Helvetica" pitchFamily="1" charset="0"/>
              </a:rPr>
              <a:t>OR LAr TPC </a:t>
            </a:r>
          </a:p>
          <a:p>
            <a:pPr algn="ctr" defTabSz="520700">
              <a:spcBef>
                <a:spcPct val="50000"/>
              </a:spcBef>
            </a:pPr>
            <a:r>
              <a:rPr lang="en-US" sz="2000" b="0" i="1">
                <a:latin typeface="Helvetica" pitchFamily="1" charset="0"/>
              </a:rPr>
              <a:t>(Homestake Mine 300 ft level, or ~ surface) </a:t>
            </a:r>
          </a:p>
          <a:p>
            <a:pPr algn="ctr" defTabSz="520700">
              <a:spcBef>
                <a:spcPct val="50000"/>
              </a:spcBef>
            </a:pPr>
            <a:endParaRPr lang="en-US" sz="800">
              <a:latin typeface="Helvetica" pitchFamily="1" charset="0"/>
            </a:endParaRPr>
          </a:p>
          <a:p>
            <a:pPr algn="ctr" defTabSz="520700">
              <a:spcBef>
                <a:spcPct val="50000"/>
              </a:spcBef>
            </a:pPr>
            <a:r>
              <a:rPr lang="en-US" sz="2000">
                <a:latin typeface="Helvetica" pitchFamily="1" charset="0"/>
              </a:rPr>
              <a:t>Implications on </a:t>
            </a:r>
            <a:r>
              <a:rPr lang="en-US" sz="2000">
                <a:latin typeface="Symbol" pitchFamily="1" charset="2"/>
                <a:sym typeface="Symbol" pitchFamily="1" charset="2"/>
              </a:rPr>
              <a:t></a:t>
            </a:r>
            <a:r>
              <a:rPr lang="en-US" sz="2000">
                <a:latin typeface="Helvetica" pitchFamily="1" charset="0"/>
              </a:rPr>
              <a:t> beam : </a:t>
            </a:r>
          </a:p>
          <a:p>
            <a:pPr algn="ctr" defTabSz="520700">
              <a:spcBef>
                <a:spcPct val="50000"/>
              </a:spcBef>
            </a:pPr>
            <a:r>
              <a:rPr lang="en-US" sz="2000" b="0" i="1">
                <a:latin typeface="Helvetica" pitchFamily="1" charset="0"/>
              </a:rPr>
              <a:t>New beam has to be designed and constructed </a:t>
            </a:r>
          </a:p>
        </p:txBody>
      </p:sp>
      <p:sp>
        <p:nvSpPr>
          <p:cNvPr id="331783" name="Rectangle 7"/>
          <p:cNvSpPr>
            <a:spLocks noChangeArrowheads="1"/>
          </p:cNvSpPr>
          <p:nvPr/>
        </p:nvSpPr>
        <p:spPr bwMode="auto">
          <a:xfrm>
            <a:off x="457200" y="15240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>
                <a:latin typeface="Helvetica" pitchFamily="1" charset="0"/>
              </a:rPr>
              <a:t>Neutrino beam and experiment baselines : </a:t>
            </a:r>
            <a:br>
              <a:rPr lang="en-US" sz="2800">
                <a:latin typeface="Helvetica" pitchFamily="1" charset="0"/>
              </a:rPr>
            </a:br>
            <a:r>
              <a:rPr lang="en-US" sz="2800">
                <a:latin typeface="Helvetica" pitchFamily="1" charset="0"/>
              </a:rPr>
              <a:t>Two Options for Baselines,two Beams(US)</a:t>
            </a:r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331785" name="Picture 9" descr="The image “http://www.lbl.gov/nsd/homestake/Images/dusel_h.jpg” cannot be displayed, because it contains error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33800"/>
            <a:ext cx="3810000" cy="2395538"/>
          </a:xfrm>
          <a:prstGeom prst="rect">
            <a:avLst/>
          </a:prstGeom>
          <a:noFill/>
        </p:spPr>
      </p:pic>
      <p:pic>
        <p:nvPicPr>
          <p:cNvPr id="331787" name="Picture 11" descr="The image “http://www.reeis.usda.gov/image/R4/usamap.jpg” cannot be displayed, because it contains errors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14388"/>
            <a:ext cx="3810000" cy="2614612"/>
          </a:xfrm>
          <a:prstGeom prst="rect">
            <a:avLst/>
          </a:prstGeom>
          <a:noFill/>
        </p:spPr>
      </p:pic>
      <p:sp>
        <p:nvSpPr>
          <p:cNvPr id="331788" name="Line 12"/>
          <p:cNvSpPr>
            <a:spLocks noChangeShapeType="1"/>
          </p:cNvSpPr>
          <p:nvPr/>
        </p:nvSpPr>
        <p:spPr bwMode="auto">
          <a:xfrm flipH="1" flipV="1">
            <a:off x="1524000" y="1500188"/>
            <a:ext cx="9906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1789" name="Line 13"/>
          <p:cNvSpPr>
            <a:spLocks noChangeShapeType="1"/>
          </p:cNvSpPr>
          <p:nvPr/>
        </p:nvSpPr>
        <p:spPr bwMode="auto">
          <a:xfrm flipH="1" flipV="1">
            <a:off x="2209800" y="1271588"/>
            <a:ext cx="30480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1790" name="Text Box 14"/>
          <p:cNvSpPr txBox="1">
            <a:spLocks noChangeArrowheads="1"/>
          </p:cNvSpPr>
          <p:nvPr/>
        </p:nvSpPr>
        <p:spPr bwMode="auto">
          <a:xfrm>
            <a:off x="2209800" y="1743075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FNAL</a:t>
            </a:r>
          </a:p>
        </p:txBody>
      </p:sp>
      <p:sp>
        <p:nvSpPr>
          <p:cNvPr id="331791" name="Text Box 15"/>
          <p:cNvSpPr txBox="1">
            <a:spLocks noChangeArrowheads="1"/>
          </p:cNvSpPr>
          <p:nvPr/>
        </p:nvSpPr>
        <p:spPr bwMode="auto">
          <a:xfrm>
            <a:off x="1219200" y="1590675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DUSEL</a:t>
            </a:r>
          </a:p>
        </p:txBody>
      </p:sp>
      <p:sp>
        <p:nvSpPr>
          <p:cNvPr id="331792" name="Text Box 16"/>
          <p:cNvSpPr txBox="1">
            <a:spLocks noChangeArrowheads="1"/>
          </p:cNvSpPr>
          <p:nvPr/>
        </p:nvSpPr>
        <p:spPr bwMode="auto">
          <a:xfrm>
            <a:off x="1752600" y="738188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1" charset="0"/>
              </a:rPr>
              <a:t>Soudan, Ash River</a:t>
            </a:r>
            <a:endParaRPr lang="en-US" sz="1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31793" name="Picture 17" descr="fnal_logo_trans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63000" y="0"/>
            <a:ext cx="381000" cy="38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Saoulidou, Fermilab,              NUSS 15-JULY-2009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8CC-0516-4D78-B5F8-C6F294C1B887}" type="slidenum">
              <a:rPr lang="en-US"/>
              <a:pPr/>
              <a:t>24</a:t>
            </a:fld>
            <a:endParaRPr lang="en-US"/>
          </a:p>
        </p:txBody>
      </p:sp>
      <p:sp>
        <p:nvSpPr>
          <p:cNvPr id="352258" name="Rectangle 2"/>
          <p:cNvSpPr>
            <a:spLocks noChangeArrowheads="1"/>
          </p:cNvSpPr>
          <p:nvPr/>
        </p:nvSpPr>
        <p:spPr bwMode="auto">
          <a:xfrm>
            <a:off x="101600" y="315753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2259" name="Rectangle 3"/>
          <p:cNvSpPr>
            <a:spLocks noChangeArrowheads="1"/>
          </p:cNvSpPr>
          <p:nvPr/>
        </p:nvSpPr>
        <p:spPr bwMode="auto">
          <a:xfrm>
            <a:off x="10160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2260" name="Rectangle 4"/>
          <p:cNvSpPr>
            <a:spLocks noChangeArrowheads="1"/>
          </p:cNvSpPr>
          <p:nvPr/>
        </p:nvSpPr>
        <p:spPr bwMode="auto">
          <a:xfrm>
            <a:off x="25400" y="12112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2261" name="Rectangle 5"/>
          <p:cNvSpPr>
            <a:spLocks noChangeArrowheads="1"/>
          </p:cNvSpPr>
          <p:nvPr/>
        </p:nvSpPr>
        <p:spPr bwMode="auto">
          <a:xfrm>
            <a:off x="152400" y="0"/>
            <a:ext cx="9067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algn="ctr" eaLnBrk="0" hangingPunct="0"/>
            <a:r>
              <a:rPr lang="en-US" altLang="ja-JP" sz="2800">
                <a:latin typeface="Helvetica" pitchFamily="1" charset="0"/>
                <a:ea typeface="ＭＳ Ｐゴシック" pitchFamily="1" charset="-128"/>
              </a:rPr>
              <a:t>Neutrino Beams and Experiment Baselines:          Three options for Baselines, One beam (JAPAN)</a:t>
            </a:r>
            <a:r>
              <a:rPr lang="en-US" altLang="ja-JP" sz="2800">
                <a:solidFill>
                  <a:schemeClr val="accent2"/>
                </a:solidFill>
                <a:latin typeface="Helvetica" pitchFamily="1" charset="0"/>
                <a:ea typeface="ＭＳ Ｐゴシック" pitchFamily="1" charset="-128"/>
              </a:rPr>
              <a:t> </a:t>
            </a:r>
          </a:p>
        </p:txBody>
      </p:sp>
      <p:pic>
        <p:nvPicPr>
          <p:cNvPr id="35226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8153400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2264" name="Picture 8" descr="fnal_logo_trans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00" y="0"/>
            <a:ext cx="381000" cy="38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Saoulidou, Fermilab,              NUSS 15-JULY-2009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8C773-CBEC-432C-BC6F-494F7D91492C}" type="slidenum">
              <a:rPr lang="en-US"/>
              <a:pPr/>
              <a:t>25</a:t>
            </a:fld>
            <a:endParaRPr lang="en-US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05800" cy="304800"/>
          </a:xfrm>
        </p:spPr>
        <p:txBody>
          <a:bodyPr/>
          <a:lstStyle/>
          <a:p>
            <a:r>
              <a:rPr lang="en-US" sz="2800" b="1">
                <a:solidFill>
                  <a:schemeClr val="tx1"/>
                </a:solidFill>
                <a:latin typeface="Helvetica" pitchFamily="1" charset="0"/>
              </a:rPr>
              <a:t>Off Axis Neutrino Beam:</a:t>
            </a:r>
            <a:r>
              <a:rPr lang="en-US" sz="2400" b="1">
                <a:solidFill>
                  <a:schemeClr val="tx1"/>
                </a:solidFill>
                <a:latin typeface="Helvetica" pitchFamily="1" charset="0"/>
              </a:rPr>
              <a:t> </a:t>
            </a:r>
            <a:r>
              <a:rPr lang="en-US" sz="2400" b="1">
                <a:solidFill>
                  <a:schemeClr val="accent2"/>
                </a:solidFill>
                <a:latin typeface="Helvetica" pitchFamily="1" charset="0"/>
              </a:rPr>
              <a:t>Capabilities &amp; Advantages</a:t>
            </a:r>
            <a:endParaRPr lang="en-US" sz="2400" b="1">
              <a:solidFill>
                <a:schemeClr val="accent2"/>
              </a:solidFill>
              <a:latin typeface="Comic Sans MS" pitchFamily="1" charset="0"/>
            </a:endParaRPr>
          </a:p>
        </p:txBody>
      </p:sp>
      <p:sp>
        <p:nvSpPr>
          <p:cNvPr id="252931" name="Text Box 3"/>
          <p:cNvSpPr txBox="1">
            <a:spLocks noChangeArrowheads="1"/>
          </p:cNvSpPr>
          <p:nvPr/>
        </p:nvSpPr>
        <p:spPr bwMode="auto">
          <a:xfrm>
            <a:off x="762000" y="3429000"/>
            <a:ext cx="2133600" cy="7318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>
              <a:latin typeface="Times New Roman" pitchFamily="1" charset="0"/>
            </a:endParaRPr>
          </a:p>
          <a:p>
            <a:pPr>
              <a:spcBef>
                <a:spcPct val="50000"/>
              </a:spcBef>
            </a:pPr>
            <a:endParaRPr lang="en-US" sz="1200" b="0">
              <a:latin typeface="Times New Roman" pitchFamily="1" charset="0"/>
            </a:endParaRPr>
          </a:p>
        </p:txBody>
      </p:sp>
      <p:sp>
        <p:nvSpPr>
          <p:cNvPr id="252932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>
              <a:latin typeface="Times New Roman" pitchFamily="1" charset="0"/>
            </a:endParaRPr>
          </a:p>
        </p:txBody>
      </p:sp>
      <p:sp>
        <p:nvSpPr>
          <p:cNvPr id="252936" name="Text Box 8"/>
          <p:cNvSpPr txBox="1">
            <a:spLocks noChangeArrowheads="1"/>
          </p:cNvSpPr>
          <p:nvPr/>
        </p:nvSpPr>
        <p:spPr bwMode="auto">
          <a:xfrm>
            <a:off x="228600" y="4343400"/>
            <a:ext cx="8686800" cy="1724025"/>
          </a:xfrm>
          <a:prstGeom prst="rect">
            <a:avLst/>
          </a:prstGeom>
          <a:solidFill>
            <a:srgbClr val="FFFFD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2000">
                <a:latin typeface="Helvetica" pitchFamily="1" charset="0"/>
              </a:rPr>
              <a:t>The Beams (NUMI and JPARC) exists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endParaRPr lang="en-US" sz="800">
              <a:latin typeface="Helvetica" pitchFamily="1" charset="0"/>
            </a:endParaRP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2000">
                <a:latin typeface="Helvetica" pitchFamily="1" charset="0"/>
              </a:rPr>
              <a:t>There is a well defined upgrade plan</a:t>
            </a:r>
            <a:endParaRPr lang="en-US" sz="800">
              <a:latin typeface="Helvetica" pitchFamily="1" charset="0"/>
            </a:endParaRPr>
          </a:p>
          <a:p>
            <a:pPr eaLnBrk="0" hangingPunct="0">
              <a:spcBef>
                <a:spcPct val="20000"/>
              </a:spcBef>
              <a:buFontTx/>
              <a:buChar char="•"/>
            </a:pPr>
            <a:endParaRPr lang="en-US" sz="800">
              <a:latin typeface="Helvetica" pitchFamily="1" charset="0"/>
            </a:endParaRP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2000">
                <a:latin typeface="Helvetica" pitchFamily="1" charset="0"/>
              </a:rPr>
              <a:t>The off – axis idea of obtaining a NBB is attractive: It reduces the NC background resulting from high energy neutrinos.</a:t>
            </a:r>
            <a:endParaRPr lang="en-US" sz="2000"/>
          </a:p>
        </p:txBody>
      </p:sp>
      <p:pic>
        <p:nvPicPr>
          <p:cNvPr id="252939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52475"/>
            <a:ext cx="52578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2940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2563" y="533400"/>
            <a:ext cx="3652837" cy="365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52941" name="Picture 13" descr="fnal_logo_trans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63000" y="0"/>
            <a:ext cx="381000" cy="38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Saoulidou, Fermilab,              NUSS 15-JULY-2009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CD4A-B453-47E0-A7B7-A6D0702A7324}" type="slidenum">
              <a:rPr lang="en-US"/>
              <a:pPr/>
              <a:t>26</a:t>
            </a:fld>
            <a:endParaRPr lang="en-US"/>
          </a:p>
        </p:txBody>
      </p:sp>
      <p:sp>
        <p:nvSpPr>
          <p:cNvPr id="313346" name="Text Box 2"/>
          <p:cNvSpPr txBox="1">
            <a:spLocks noChangeArrowheads="1"/>
          </p:cNvSpPr>
          <p:nvPr/>
        </p:nvSpPr>
        <p:spPr bwMode="auto">
          <a:xfrm>
            <a:off x="228600" y="9906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>
              <a:latin typeface="Times New Roman" pitchFamily="1" charset="0"/>
            </a:endParaRPr>
          </a:p>
        </p:txBody>
      </p:sp>
      <p:sp>
        <p:nvSpPr>
          <p:cNvPr id="313349" name="Rectangle 5"/>
          <p:cNvSpPr>
            <a:spLocks noChangeArrowheads="1"/>
          </p:cNvSpPr>
          <p:nvPr/>
        </p:nvSpPr>
        <p:spPr bwMode="auto">
          <a:xfrm>
            <a:off x="-152400" y="0"/>
            <a:ext cx="944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>
                <a:solidFill>
                  <a:schemeClr val="accent2"/>
                </a:solidFill>
                <a:latin typeface="Helvetica" pitchFamily="1" charset="0"/>
              </a:rPr>
              <a:t> </a:t>
            </a:r>
            <a:r>
              <a:rPr lang="en-US" sz="2800">
                <a:latin typeface="Helvetica" pitchFamily="1" charset="0"/>
              </a:rPr>
              <a:t>Wide Band Neutrino Beam in the US </a:t>
            </a:r>
            <a:r>
              <a:rPr lang="en-US" sz="2800">
                <a:solidFill>
                  <a:srgbClr val="214FAB"/>
                </a:solidFill>
                <a:latin typeface="Helvetica" pitchFamily="1" charset="0"/>
              </a:rPr>
              <a:t>: Status</a:t>
            </a:r>
            <a:endParaRPr lang="en-US" sz="2800">
              <a:solidFill>
                <a:srgbClr val="214FAB"/>
              </a:solidFill>
            </a:endParaRPr>
          </a:p>
        </p:txBody>
      </p:sp>
      <p:pic>
        <p:nvPicPr>
          <p:cNvPr id="31335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4267200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335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962400"/>
            <a:ext cx="792480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3354" name="Text Box 10"/>
          <p:cNvSpPr txBox="1">
            <a:spLocks noChangeArrowheads="1"/>
          </p:cNvSpPr>
          <p:nvPr/>
        </p:nvSpPr>
        <p:spPr bwMode="auto">
          <a:xfrm>
            <a:off x="4876800" y="914400"/>
            <a:ext cx="40386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2000" i="1">
                <a:latin typeface="Helvetica" pitchFamily="1" charset="0"/>
              </a:rPr>
              <a:t>Such beam does not exist, but is in the design phase.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endParaRPr lang="en-US" sz="2000" i="1">
              <a:latin typeface="Helvetica" pitchFamily="1" charset="0"/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2000" i="1">
                <a:latin typeface="Helvetica" pitchFamily="1" charset="0"/>
              </a:rPr>
              <a:t>In general, design of target station and horns  for beam power &gt; 1 MW non trivial (R&amp;D needed)</a:t>
            </a:r>
          </a:p>
        </p:txBody>
      </p:sp>
      <p:pic>
        <p:nvPicPr>
          <p:cNvPr id="313355" name="Picture 11" descr="fnal_logo_trans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63000" y="0"/>
            <a:ext cx="381000" cy="38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Saoulidou, Fermilab,              NUSS 15-JULY-2009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1D50-DA5D-455A-A889-F2CE7761596C}" type="slidenum">
              <a:rPr lang="en-US"/>
              <a:pPr/>
              <a:t>27</a:t>
            </a:fld>
            <a:endParaRPr lang="en-US"/>
          </a:p>
        </p:txBody>
      </p:sp>
      <p:pic>
        <p:nvPicPr>
          <p:cNvPr id="335874" name="Picture 2" descr="Spec_Prob_810_numi_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614738"/>
            <a:ext cx="3886200" cy="2633662"/>
          </a:xfrm>
          <a:prstGeom prst="rect">
            <a:avLst/>
          </a:prstGeom>
          <a:noFill/>
        </p:spPr>
      </p:pic>
      <p:sp>
        <p:nvSpPr>
          <p:cNvPr id="335875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>
              <a:latin typeface="Times New Roman" pitchFamily="1" charset="0"/>
            </a:endParaRPr>
          </a:p>
        </p:txBody>
      </p:sp>
      <p:pic>
        <p:nvPicPr>
          <p:cNvPr id="335876" name="Picture 4" descr="fnal_logo_trans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00" y="0"/>
            <a:ext cx="381000" cy="381000"/>
          </a:xfrm>
          <a:prstGeom prst="rect">
            <a:avLst/>
          </a:prstGeom>
          <a:noFill/>
        </p:spPr>
      </p:pic>
      <p:sp>
        <p:nvSpPr>
          <p:cNvPr id="335877" name="Rectangle 5"/>
          <p:cNvSpPr>
            <a:spLocks noChangeArrowheads="1"/>
          </p:cNvSpPr>
          <p:nvPr/>
        </p:nvSpPr>
        <p:spPr bwMode="auto">
          <a:xfrm>
            <a:off x="-381000" y="0"/>
            <a:ext cx="944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>
                <a:solidFill>
                  <a:schemeClr val="accent2"/>
                </a:solidFill>
              </a:rPr>
              <a:t> </a:t>
            </a:r>
            <a:r>
              <a:rPr lang="en-US" sz="2800">
                <a:latin typeface="Helvetica" pitchFamily="1" charset="0"/>
              </a:rPr>
              <a:t>Wide Band Neutrino Beam</a:t>
            </a:r>
            <a:r>
              <a:rPr lang="en-US" sz="3200">
                <a:solidFill>
                  <a:schemeClr val="accent2"/>
                </a:solidFill>
                <a:latin typeface="Helvetica" pitchFamily="1" charset="0"/>
              </a:rPr>
              <a:t>: </a:t>
            </a:r>
            <a:r>
              <a:rPr lang="en-US">
                <a:solidFill>
                  <a:schemeClr val="accent2"/>
                </a:solidFill>
                <a:latin typeface="Helvetica" pitchFamily="1" charset="0"/>
              </a:rPr>
              <a:t>Advantages</a:t>
            </a:r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335878" name="Picture 6" descr="Spec_Prob_1300_wb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719138"/>
            <a:ext cx="3886200" cy="2633662"/>
          </a:xfrm>
          <a:prstGeom prst="rect">
            <a:avLst/>
          </a:prstGeom>
          <a:noFill/>
        </p:spPr>
      </p:pic>
      <p:pic>
        <p:nvPicPr>
          <p:cNvPr id="335879" name="Picture 7" descr="Spec_Prob_810_numi_m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636963"/>
            <a:ext cx="3962400" cy="2687637"/>
          </a:xfrm>
          <a:prstGeom prst="rect">
            <a:avLst/>
          </a:prstGeom>
          <a:noFill/>
        </p:spPr>
      </p:pic>
      <p:pic>
        <p:nvPicPr>
          <p:cNvPr id="335880" name="Picture 8" descr="Spec_Prob_1300_wb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768350"/>
            <a:ext cx="3810000" cy="2584450"/>
          </a:xfrm>
          <a:prstGeom prst="rect">
            <a:avLst/>
          </a:prstGeom>
          <a:noFill/>
        </p:spPr>
      </p:pic>
      <p:sp>
        <p:nvSpPr>
          <p:cNvPr id="335881" name="Text Box 9"/>
          <p:cNvSpPr txBox="1">
            <a:spLocks noChangeArrowheads="1"/>
          </p:cNvSpPr>
          <p:nvPr/>
        </p:nvSpPr>
        <p:spPr bwMode="auto">
          <a:xfrm>
            <a:off x="6934200" y="15240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Symbol" pitchFamily="1" charset="2"/>
              </a:rPr>
              <a:t>d</a:t>
            </a:r>
            <a:r>
              <a:rPr lang="en-US" sz="2000">
                <a:latin typeface="Times New Roman" pitchFamily="1" charset="0"/>
              </a:rPr>
              <a:t>cp = </a:t>
            </a:r>
            <a:r>
              <a:rPr lang="en-US" sz="2000">
                <a:latin typeface="Symbol" pitchFamily="1" charset="2"/>
              </a:rPr>
              <a:t>p/</a:t>
            </a:r>
            <a:r>
              <a:rPr lang="en-US" sz="2000">
                <a:latin typeface="Times New Roman" pitchFamily="1" charset="0"/>
              </a:rPr>
              <a:t>2</a:t>
            </a:r>
          </a:p>
        </p:txBody>
      </p:sp>
      <p:sp>
        <p:nvSpPr>
          <p:cNvPr id="335882" name="Line 10"/>
          <p:cNvSpPr>
            <a:spLocks noChangeShapeType="1"/>
          </p:cNvSpPr>
          <p:nvPr/>
        </p:nvSpPr>
        <p:spPr bwMode="auto">
          <a:xfrm>
            <a:off x="5334000" y="4267200"/>
            <a:ext cx="0" cy="16002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883" name="Line 11"/>
          <p:cNvSpPr>
            <a:spLocks noChangeShapeType="1"/>
          </p:cNvSpPr>
          <p:nvPr/>
        </p:nvSpPr>
        <p:spPr bwMode="auto">
          <a:xfrm>
            <a:off x="1447800" y="2286000"/>
            <a:ext cx="0" cy="609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884" name="Rectangle 12"/>
          <p:cNvSpPr>
            <a:spLocks noChangeArrowheads="1"/>
          </p:cNvSpPr>
          <p:nvPr/>
        </p:nvSpPr>
        <p:spPr bwMode="auto">
          <a:xfrm>
            <a:off x="1066800" y="3297238"/>
            <a:ext cx="6616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Helvetica" pitchFamily="1" charset="0"/>
              </a:rPr>
              <a:t>OFF AXIS NBB  : 1</a:t>
            </a:r>
            <a:r>
              <a:rPr lang="en-US" sz="1800" baseline="30000">
                <a:latin typeface="Helvetica" pitchFamily="1" charset="0"/>
              </a:rPr>
              <a:t>st</a:t>
            </a:r>
            <a:r>
              <a:rPr lang="en-US" sz="1800">
                <a:latin typeface="Helvetica" pitchFamily="1" charset="0"/>
              </a:rPr>
              <a:t> and 2</a:t>
            </a:r>
            <a:r>
              <a:rPr lang="en-US" sz="1800" baseline="30000">
                <a:latin typeface="Helvetica" pitchFamily="1" charset="0"/>
              </a:rPr>
              <a:t>nd</a:t>
            </a:r>
            <a:r>
              <a:rPr lang="en-US" sz="1800">
                <a:latin typeface="Helvetica" pitchFamily="1" charset="0"/>
              </a:rPr>
              <a:t> Oscillation Maxima </a:t>
            </a:r>
            <a:r>
              <a:rPr lang="en-US" sz="1800">
                <a:solidFill>
                  <a:srgbClr val="FF0000"/>
                </a:solidFill>
                <a:latin typeface="Helvetica" pitchFamily="1" charset="0"/>
              </a:rPr>
              <a:t>2 Detectors</a:t>
            </a:r>
          </a:p>
        </p:txBody>
      </p:sp>
      <p:sp>
        <p:nvSpPr>
          <p:cNvPr id="335885" name="Line 13"/>
          <p:cNvSpPr>
            <a:spLocks noChangeShapeType="1"/>
          </p:cNvSpPr>
          <p:nvPr/>
        </p:nvSpPr>
        <p:spPr bwMode="auto">
          <a:xfrm>
            <a:off x="5334000" y="1752600"/>
            <a:ext cx="0" cy="1066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886" name="Rectangle 14"/>
          <p:cNvSpPr>
            <a:spLocks noChangeArrowheads="1"/>
          </p:cNvSpPr>
          <p:nvPr/>
        </p:nvSpPr>
        <p:spPr bwMode="auto">
          <a:xfrm>
            <a:off x="1295400" y="457200"/>
            <a:ext cx="693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latin typeface="Helvetica" pitchFamily="1" charset="0"/>
              </a:rPr>
              <a:t>ON AXIS WBB : 1</a:t>
            </a:r>
            <a:r>
              <a:rPr lang="en-US" sz="1800" baseline="30000">
                <a:latin typeface="Helvetica" pitchFamily="1" charset="0"/>
              </a:rPr>
              <a:t>st</a:t>
            </a:r>
            <a:r>
              <a:rPr lang="en-US" sz="1800">
                <a:latin typeface="Helvetica" pitchFamily="1" charset="0"/>
              </a:rPr>
              <a:t> and 2</a:t>
            </a:r>
            <a:r>
              <a:rPr lang="en-US" sz="1800" baseline="30000">
                <a:latin typeface="Helvetica" pitchFamily="1" charset="0"/>
              </a:rPr>
              <a:t>nd</a:t>
            </a:r>
            <a:r>
              <a:rPr lang="en-US" sz="1800">
                <a:latin typeface="Helvetica" pitchFamily="1" charset="0"/>
              </a:rPr>
              <a:t> Oscillation Maxima </a:t>
            </a:r>
            <a:r>
              <a:rPr lang="en-US" sz="1800">
                <a:solidFill>
                  <a:srgbClr val="FF0000"/>
                </a:solidFill>
                <a:latin typeface="Helvetica" pitchFamily="1" charset="0"/>
              </a:rPr>
              <a:t>1 Detector</a:t>
            </a:r>
          </a:p>
        </p:txBody>
      </p:sp>
      <p:sp>
        <p:nvSpPr>
          <p:cNvPr id="335887" name="Text Box 15"/>
          <p:cNvSpPr txBox="1">
            <a:spLocks noChangeArrowheads="1"/>
          </p:cNvSpPr>
          <p:nvPr/>
        </p:nvSpPr>
        <p:spPr bwMode="auto">
          <a:xfrm>
            <a:off x="6629400" y="47244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Symbol" pitchFamily="1" charset="2"/>
              </a:rPr>
              <a:t>d</a:t>
            </a:r>
            <a:r>
              <a:rPr lang="en-US" sz="2000">
                <a:latin typeface="Times New Roman" pitchFamily="1" charset="0"/>
              </a:rPr>
              <a:t>cp = </a:t>
            </a:r>
            <a:r>
              <a:rPr lang="en-US" sz="2000">
                <a:latin typeface="Symbol" pitchFamily="1" charset="2"/>
              </a:rPr>
              <a:t>p/</a:t>
            </a:r>
            <a:r>
              <a:rPr lang="en-US" sz="2000">
                <a:latin typeface="Times New Roman" pitchFamily="1" charset="0"/>
              </a:rPr>
              <a:t>2</a:t>
            </a:r>
          </a:p>
        </p:txBody>
      </p:sp>
      <p:sp>
        <p:nvSpPr>
          <p:cNvPr id="335888" name="Line 16"/>
          <p:cNvSpPr>
            <a:spLocks noChangeShapeType="1"/>
          </p:cNvSpPr>
          <p:nvPr/>
        </p:nvSpPr>
        <p:spPr bwMode="auto">
          <a:xfrm>
            <a:off x="1295400" y="4572000"/>
            <a:ext cx="0" cy="5334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889" name="Text Box 17"/>
          <p:cNvSpPr txBox="1">
            <a:spLocks noChangeArrowheads="1"/>
          </p:cNvSpPr>
          <p:nvPr/>
        </p:nvSpPr>
        <p:spPr bwMode="auto">
          <a:xfrm>
            <a:off x="2667000" y="16002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Symbol" pitchFamily="1" charset="2"/>
              </a:rPr>
              <a:t>d</a:t>
            </a:r>
            <a:r>
              <a:rPr lang="en-US" sz="2000">
                <a:latin typeface="Times New Roman" pitchFamily="1" charset="0"/>
              </a:rPr>
              <a:t>cp = </a:t>
            </a:r>
            <a:r>
              <a:rPr lang="en-US" sz="2000">
                <a:latin typeface="Symbol" pitchFamily="1" charset="2"/>
              </a:rPr>
              <a:t>0</a:t>
            </a:r>
            <a:endParaRPr lang="en-US" sz="2000">
              <a:latin typeface="Times New Roman" pitchFamily="1" charset="0"/>
            </a:endParaRPr>
          </a:p>
        </p:txBody>
      </p:sp>
      <p:sp>
        <p:nvSpPr>
          <p:cNvPr id="335890" name="Text Box 18"/>
          <p:cNvSpPr txBox="1">
            <a:spLocks noChangeArrowheads="1"/>
          </p:cNvSpPr>
          <p:nvPr/>
        </p:nvSpPr>
        <p:spPr bwMode="auto">
          <a:xfrm>
            <a:off x="2438400" y="48006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Symbol" pitchFamily="1" charset="2"/>
              </a:rPr>
              <a:t>d</a:t>
            </a:r>
            <a:r>
              <a:rPr lang="en-US" sz="2000">
                <a:latin typeface="Times New Roman" pitchFamily="1" charset="0"/>
              </a:rPr>
              <a:t>cp = </a:t>
            </a:r>
            <a:r>
              <a:rPr lang="en-US" sz="2000">
                <a:latin typeface="Symbol" pitchFamily="1" charset="2"/>
              </a:rPr>
              <a:t>0</a:t>
            </a:r>
            <a:endParaRPr lang="en-US" sz="2000">
              <a:latin typeface="Times New Roman" pitchFamily="1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Saoulidou, Fermilab,              NUSS 15-JULY-2009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5109-EE8C-43F0-BBE0-3475DD846034}" type="slidenum">
              <a:rPr lang="en-US"/>
              <a:pPr/>
              <a:t>28</a:t>
            </a:fld>
            <a:endParaRPr lang="en-US"/>
          </a:p>
        </p:txBody>
      </p:sp>
      <p:graphicFrame>
        <p:nvGraphicFramePr>
          <p:cNvPr id="296984" name="Object 24"/>
          <p:cNvGraphicFramePr>
            <a:graphicFrameLocks noChangeAspect="1"/>
          </p:cNvGraphicFramePr>
          <p:nvPr/>
        </p:nvGraphicFramePr>
        <p:xfrm>
          <a:off x="228600" y="4724400"/>
          <a:ext cx="3962400" cy="1339850"/>
        </p:xfrm>
        <a:graphic>
          <a:graphicData uri="http://schemas.openxmlformats.org/presentationml/2006/ole">
            <p:oleObj spid="_x0000_s296984" name="Photo Editor Photo" r:id="rId3" imgW="6087325" imgH="2429214" progId="MSPhotoEd.3">
              <p:embed/>
            </p:oleObj>
          </a:graphicData>
        </a:graphic>
      </p:graphicFrame>
      <p:pic>
        <p:nvPicPr>
          <p:cNvPr id="296978" name="Picture 18" descr="PAC_auxilary_spec_prob_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762000"/>
            <a:ext cx="4191000" cy="4133850"/>
          </a:xfrm>
          <a:prstGeom prst="rect">
            <a:avLst/>
          </a:prstGeom>
          <a:noFill/>
        </p:spPr>
      </p:pic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001000" cy="762000"/>
          </a:xfrm>
        </p:spPr>
        <p:txBody>
          <a:bodyPr/>
          <a:lstStyle/>
          <a:p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1" charset="0"/>
              </a:rPr>
              <a:t>Longer baseline (&gt;&gt;L)  AND a new Wide Band Beam : What can they do for us???</a:t>
            </a:r>
            <a:endParaRPr lang="en-US" sz="24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1" charset="0"/>
            </a:endParaRPr>
          </a:p>
        </p:txBody>
      </p:sp>
      <p:sp>
        <p:nvSpPr>
          <p:cNvPr id="296964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>
              <a:latin typeface="Times New Roman" pitchFamily="1" charset="0"/>
            </a:endParaRPr>
          </a:p>
        </p:txBody>
      </p:sp>
      <p:pic>
        <p:nvPicPr>
          <p:cNvPr id="296965" name="Picture 5" descr="fnal_logo_trans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63000" y="0"/>
            <a:ext cx="381000" cy="381000"/>
          </a:xfrm>
          <a:prstGeom prst="rect">
            <a:avLst/>
          </a:prstGeom>
          <a:noFill/>
        </p:spPr>
      </p:pic>
      <p:sp>
        <p:nvSpPr>
          <p:cNvPr id="296966" name="Text Box 6"/>
          <p:cNvSpPr txBox="1">
            <a:spLocks noChangeArrowheads="1"/>
          </p:cNvSpPr>
          <p:nvPr/>
        </p:nvSpPr>
        <p:spPr bwMode="auto">
          <a:xfrm>
            <a:off x="4343400" y="5029200"/>
            <a:ext cx="4495800" cy="925513"/>
          </a:xfrm>
          <a:prstGeom prst="rect">
            <a:avLst/>
          </a:prstGeom>
          <a:solidFill>
            <a:srgbClr val="FFFFD1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20000"/>
              </a:spcBef>
            </a:pPr>
            <a:r>
              <a:rPr lang="en-US" sz="1800">
                <a:solidFill>
                  <a:srgbClr val="FF0000"/>
                </a:solidFill>
                <a:latin typeface="Helvetica" pitchFamily="1" charset="0"/>
              </a:rPr>
              <a:t>4)</a:t>
            </a:r>
            <a:r>
              <a:rPr lang="en-US" sz="1800" i="1">
                <a:latin typeface="Helvetica" pitchFamily="1" charset="0"/>
              </a:rPr>
              <a:t> With increasing L  matter effects increase and hence potential for mass hierarchy determination is increasing</a:t>
            </a:r>
          </a:p>
        </p:txBody>
      </p:sp>
      <p:sp>
        <p:nvSpPr>
          <p:cNvPr id="296969" name="Text Box 9"/>
          <p:cNvSpPr txBox="1">
            <a:spLocks noChangeArrowheads="1"/>
          </p:cNvSpPr>
          <p:nvPr/>
        </p:nvSpPr>
        <p:spPr bwMode="auto">
          <a:xfrm>
            <a:off x="4343400" y="1066800"/>
            <a:ext cx="4419600" cy="1127125"/>
          </a:xfrm>
          <a:prstGeom prst="rect">
            <a:avLst/>
          </a:prstGeom>
          <a:solidFill>
            <a:srgbClr val="FFFFD1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20000"/>
              </a:spcBef>
            </a:pPr>
            <a:r>
              <a:rPr lang="en-US" sz="1800" i="1">
                <a:latin typeface="Helvetica" pitchFamily="1" charset="0"/>
              </a:rPr>
              <a:t>With new Wide Band Beam : </a:t>
            </a:r>
          </a:p>
          <a:p>
            <a:pPr algn="just" eaLnBrk="0" hangingPunct="0">
              <a:spcBef>
                <a:spcPct val="20000"/>
              </a:spcBef>
            </a:pPr>
            <a:endParaRPr lang="en-US" sz="800" i="1">
              <a:latin typeface="Helvetica" pitchFamily="1" charset="0"/>
            </a:endParaRPr>
          </a:p>
          <a:p>
            <a:pPr algn="just" eaLnBrk="0" hangingPunct="0">
              <a:spcBef>
                <a:spcPct val="20000"/>
              </a:spcBef>
            </a:pPr>
            <a:r>
              <a:rPr lang="en-US" sz="1800" i="1">
                <a:solidFill>
                  <a:srgbClr val="FF0000"/>
                </a:solidFill>
                <a:latin typeface="Helvetica" pitchFamily="1" charset="0"/>
              </a:rPr>
              <a:t>1)</a:t>
            </a:r>
            <a:r>
              <a:rPr lang="en-US" sz="1800" i="1">
                <a:latin typeface="Helvetica" pitchFamily="1" charset="0"/>
              </a:rPr>
              <a:t>Increase “useful” flux (at first and second oscillation maxima)</a:t>
            </a:r>
            <a:r>
              <a:rPr lang="en-US" sz="1800" i="1"/>
              <a:t> </a:t>
            </a:r>
          </a:p>
        </p:txBody>
      </p:sp>
      <p:sp>
        <p:nvSpPr>
          <p:cNvPr id="296981" name="Text Box 21"/>
          <p:cNvSpPr txBox="1">
            <a:spLocks noChangeArrowheads="1"/>
          </p:cNvSpPr>
          <p:nvPr/>
        </p:nvSpPr>
        <p:spPr bwMode="auto">
          <a:xfrm>
            <a:off x="4343400" y="2362200"/>
            <a:ext cx="4495800" cy="2500313"/>
          </a:xfrm>
          <a:prstGeom prst="rect">
            <a:avLst/>
          </a:prstGeom>
          <a:solidFill>
            <a:srgbClr val="FFFFD1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20000"/>
              </a:spcBef>
            </a:pPr>
            <a:r>
              <a:rPr lang="en-US" sz="1800">
                <a:solidFill>
                  <a:srgbClr val="FF0000"/>
                </a:solidFill>
                <a:latin typeface="Helvetica" pitchFamily="1" charset="0"/>
              </a:rPr>
              <a:t>2)</a:t>
            </a:r>
            <a:r>
              <a:rPr lang="en-US" sz="1800" i="1">
                <a:latin typeface="Helvetica" pitchFamily="1" charset="0"/>
              </a:rPr>
              <a:t>With increasing L oscillation maxima “appear” in more “favourable” positions in the neutrino energy spectra</a:t>
            </a:r>
          </a:p>
          <a:p>
            <a:pPr algn="just" eaLnBrk="0" hangingPunct="0">
              <a:spcBef>
                <a:spcPct val="20000"/>
              </a:spcBef>
            </a:pPr>
            <a:endParaRPr lang="en-US" sz="800" i="1">
              <a:latin typeface="Helvetica" pitchFamily="1" charset="0"/>
            </a:endParaRPr>
          </a:p>
          <a:p>
            <a:pPr algn="just" eaLnBrk="0" hangingPunct="0">
              <a:spcBef>
                <a:spcPct val="20000"/>
              </a:spcBef>
            </a:pPr>
            <a:r>
              <a:rPr lang="en-US" sz="1800">
                <a:solidFill>
                  <a:srgbClr val="FF0000"/>
                </a:solidFill>
                <a:latin typeface="Helvetica" pitchFamily="1" charset="0"/>
              </a:rPr>
              <a:t>3)</a:t>
            </a:r>
            <a:r>
              <a:rPr lang="en-US" sz="1800" i="1">
                <a:latin typeface="Helvetica" pitchFamily="1" charset="0"/>
              </a:rPr>
              <a:t>Thus study of first and second oscillation maxima is easier (one detector instead of two, higher rates, etc)</a:t>
            </a:r>
            <a:r>
              <a:rPr lang="en-US" sz="1800" b="0">
                <a:latin typeface="Helvetica" pitchFamily="1" charset="0"/>
              </a:rPr>
              <a:t>  </a:t>
            </a:r>
            <a:endParaRPr lang="en-US" sz="1800" i="1">
              <a:latin typeface="Helvetica" pitchFamily="1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Saoulidou, Fermilab,              NUSS 15-JULY-2009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0F85-FE57-45D8-B8C4-F0A1D60CDCF6}" type="slidenum">
              <a:rPr lang="en-US"/>
              <a:pPr/>
              <a:t>29</a:t>
            </a:fld>
            <a:endParaRPr lang="en-US"/>
          </a:p>
        </p:txBody>
      </p:sp>
      <p:sp>
        <p:nvSpPr>
          <p:cNvPr id="306178" name="Rectangle 2"/>
          <p:cNvSpPr>
            <a:spLocks noChangeArrowheads="1"/>
          </p:cNvSpPr>
          <p:nvPr/>
        </p:nvSpPr>
        <p:spPr bwMode="auto">
          <a:xfrm>
            <a:off x="533400" y="762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>
                <a:latin typeface="Helvetica" pitchFamily="1" charset="0"/>
              </a:rPr>
              <a:t>Discovery Potentials:Technical details</a:t>
            </a: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306179" name="Text Box 3"/>
          <p:cNvSpPr txBox="1">
            <a:spLocks noChangeArrowheads="1"/>
          </p:cNvSpPr>
          <p:nvPr/>
        </p:nvSpPr>
        <p:spPr bwMode="auto">
          <a:xfrm>
            <a:off x="762000" y="3429000"/>
            <a:ext cx="2133600" cy="7318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>
              <a:latin typeface="Times New Roman" pitchFamily="1" charset="0"/>
            </a:endParaRPr>
          </a:p>
          <a:p>
            <a:pPr>
              <a:spcBef>
                <a:spcPct val="50000"/>
              </a:spcBef>
            </a:pPr>
            <a:endParaRPr lang="en-US" sz="1200" b="0">
              <a:latin typeface="Times New Roman" pitchFamily="1" charset="0"/>
            </a:endParaRPr>
          </a:p>
        </p:txBody>
      </p:sp>
      <p:sp>
        <p:nvSpPr>
          <p:cNvPr id="306180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>
              <a:latin typeface="Times New Roman" pitchFamily="1" charset="0"/>
            </a:endParaRPr>
          </a:p>
        </p:txBody>
      </p:sp>
      <p:pic>
        <p:nvPicPr>
          <p:cNvPr id="306181" name="Picture 5" descr="fnal_logo_trans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0"/>
            <a:ext cx="381000" cy="381000"/>
          </a:xfrm>
          <a:prstGeom prst="rect">
            <a:avLst/>
          </a:prstGeom>
          <a:noFill/>
        </p:spPr>
      </p:pic>
      <p:sp>
        <p:nvSpPr>
          <p:cNvPr id="306182" name="Text Box 6"/>
          <p:cNvSpPr txBox="1">
            <a:spLocks noChangeArrowheads="1"/>
          </p:cNvSpPr>
          <p:nvPr/>
        </p:nvSpPr>
        <p:spPr bwMode="auto">
          <a:xfrm>
            <a:off x="152400" y="381000"/>
            <a:ext cx="8839200" cy="5875338"/>
          </a:xfrm>
          <a:prstGeom prst="rect">
            <a:avLst/>
          </a:prstGeom>
          <a:solidFill>
            <a:srgbClr val="FFFFD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2800">
                <a:latin typeface="Symbol" pitchFamily="1" charset="2"/>
                <a:sym typeface="Symbol" pitchFamily="1" charset="2"/>
              </a:rPr>
              <a:t></a:t>
            </a:r>
            <a:r>
              <a:rPr lang="en-US" sz="2800" baseline="-25000">
                <a:latin typeface="Helvetica" pitchFamily="1" charset="0"/>
              </a:rPr>
              <a:t>13</a:t>
            </a:r>
            <a:r>
              <a:rPr lang="en-US" sz="3600" baseline="-25000">
                <a:latin typeface="Helvetica" pitchFamily="1" charset="0"/>
              </a:rPr>
              <a:t> </a:t>
            </a:r>
            <a:r>
              <a:rPr lang="en-US" b="0">
                <a:latin typeface="Helvetica" pitchFamily="1" charset="0"/>
              </a:rPr>
              <a:t>Discovery Potential  :</a:t>
            </a:r>
          </a:p>
          <a:p>
            <a:pPr algn="just" eaLnBrk="0" hangingPunct="0">
              <a:spcBef>
                <a:spcPct val="20000"/>
              </a:spcBef>
            </a:pPr>
            <a:r>
              <a:rPr lang="en-US" b="0">
                <a:latin typeface="Helvetica" pitchFamily="1" charset="0"/>
              </a:rPr>
              <a:t> Null hypothesis : </a:t>
            </a:r>
            <a:r>
              <a:rPr lang="en-US">
                <a:latin typeface="Symbol" pitchFamily="1" charset="2"/>
                <a:sym typeface="Symbol" pitchFamily="1" charset="2"/>
              </a:rPr>
              <a:t></a:t>
            </a:r>
            <a:r>
              <a:rPr lang="en-US" baseline="-25000">
                <a:latin typeface="Helvetica" pitchFamily="1" charset="0"/>
              </a:rPr>
              <a:t>13 </a:t>
            </a:r>
            <a:r>
              <a:rPr lang="en-US">
                <a:latin typeface="Helvetica" pitchFamily="1" charset="0"/>
              </a:rPr>
              <a:t>= 0</a:t>
            </a:r>
          </a:p>
          <a:p>
            <a:pPr algn="just" eaLnBrk="0" hangingPunct="0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Helvetica" pitchFamily="1" charset="0"/>
              </a:rPr>
              <a:t> Both </a:t>
            </a:r>
            <a:r>
              <a:rPr lang="en-US">
                <a:solidFill>
                  <a:srgbClr val="FF0000"/>
                </a:solidFill>
                <a:latin typeface="Symbol" pitchFamily="1" charset="2"/>
                <a:sym typeface="Symbol" pitchFamily="1" charset="2"/>
              </a:rPr>
              <a:t></a:t>
            </a:r>
            <a:r>
              <a:rPr lang="en-US" baseline="-25000">
                <a:solidFill>
                  <a:srgbClr val="FF0000"/>
                </a:solidFill>
                <a:latin typeface="Helvetica" pitchFamily="1" charset="0"/>
              </a:rPr>
              <a:t>cp</a:t>
            </a:r>
            <a:r>
              <a:rPr lang="en-US">
                <a:solidFill>
                  <a:srgbClr val="FF0000"/>
                </a:solidFill>
                <a:latin typeface="Helvetica" pitchFamily="1" charset="0"/>
              </a:rPr>
              <a:t> and sign of </a:t>
            </a:r>
            <a:r>
              <a:rPr lang="en-US">
                <a:solidFill>
                  <a:srgbClr val="FF0000"/>
                </a:solidFill>
                <a:latin typeface="Symbol" pitchFamily="1" charset="2"/>
                <a:sym typeface="Symbol" pitchFamily="1" charset="2"/>
              </a:rPr>
              <a:t></a:t>
            </a:r>
            <a:r>
              <a:rPr lang="en-US">
                <a:solidFill>
                  <a:srgbClr val="FF0000"/>
                </a:solidFill>
                <a:latin typeface="Helvetica" pitchFamily="1" charset="0"/>
              </a:rPr>
              <a:t>m</a:t>
            </a:r>
            <a:r>
              <a:rPr lang="en-US" baseline="30000">
                <a:solidFill>
                  <a:srgbClr val="FF0000"/>
                </a:solidFill>
                <a:latin typeface="Helvetica" pitchFamily="1" charset="0"/>
              </a:rPr>
              <a:t>2</a:t>
            </a:r>
            <a:r>
              <a:rPr lang="en-US" baseline="-25000">
                <a:solidFill>
                  <a:srgbClr val="FF0000"/>
                </a:solidFill>
                <a:latin typeface="Helvetica" pitchFamily="1" charset="0"/>
              </a:rPr>
              <a:t>31</a:t>
            </a:r>
            <a:r>
              <a:rPr lang="en-US">
                <a:solidFill>
                  <a:srgbClr val="FF0000"/>
                </a:solidFill>
                <a:latin typeface="Helvetica" pitchFamily="1" charset="0"/>
              </a:rPr>
              <a:t> allowed to float in the fit</a:t>
            </a:r>
            <a:endParaRPr lang="en-US">
              <a:latin typeface="Helvetica" pitchFamily="1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en-US" sz="3600">
                <a:latin typeface="Symbol" pitchFamily="1" charset="2"/>
                <a:sym typeface="Symbol" pitchFamily="1" charset="2"/>
              </a:rPr>
              <a:t></a:t>
            </a:r>
            <a:r>
              <a:rPr lang="en-US" sz="3600" baseline="-25000">
                <a:latin typeface="Helvetica" pitchFamily="1" charset="0"/>
              </a:rPr>
              <a:t>cp </a:t>
            </a:r>
            <a:r>
              <a:rPr lang="en-US" b="0">
                <a:latin typeface="Helvetica" pitchFamily="1" charset="0"/>
              </a:rPr>
              <a:t>Discovery Potential  :</a:t>
            </a:r>
          </a:p>
          <a:p>
            <a:pPr algn="just" eaLnBrk="0" hangingPunct="0">
              <a:spcBef>
                <a:spcPct val="20000"/>
              </a:spcBef>
            </a:pPr>
            <a:r>
              <a:rPr lang="en-US" b="0">
                <a:latin typeface="Helvetica" pitchFamily="1" charset="0"/>
              </a:rPr>
              <a:t>Null hypothesis : </a:t>
            </a:r>
            <a:r>
              <a:rPr lang="en-US">
                <a:latin typeface="Symbol" pitchFamily="1" charset="2"/>
                <a:sym typeface="Symbol" pitchFamily="1" charset="2"/>
              </a:rPr>
              <a:t></a:t>
            </a:r>
            <a:r>
              <a:rPr lang="en-US" baseline="-25000">
                <a:latin typeface="Helvetica" pitchFamily="1" charset="0"/>
              </a:rPr>
              <a:t>cp </a:t>
            </a:r>
            <a:r>
              <a:rPr lang="en-US">
                <a:latin typeface="Helvetica" pitchFamily="1" charset="0"/>
              </a:rPr>
              <a:t>= 0 or </a:t>
            </a:r>
            <a:r>
              <a:rPr lang="en-US">
                <a:latin typeface="Symbol" pitchFamily="1" charset="2"/>
                <a:sym typeface="Symbol" pitchFamily="1" charset="2"/>
              </a:rPr>
              <a:t></a:t>
            </a:r>
            <a:r>
              <a:rPr lang="en-US" baseline="-25000">
                <a:latin typeface="Helvetica" pitchFamily="1" charset="0"/>
              </a:rPr>
              <a:t>cp </a:t>
            </a:r>
            <a:r>
              <a:rPr lang="en-US">
                <a:latin typeface="Helvetica" pitchFamily="1" charset="0"/>
              </a:rPr>
              <a:t>= </a:t>
            </a:r>
            <a:r>
              <a:rPr lang="en-US">
                <a:latin typeface="Symbol" pitchFamily="1" charset="2"/>
                <a:sym typeface="Symbol" pitchFamily="1" charset="2"/>
              </a:rPr>
              <a:t></a:t>
            </a:r>
            <a:r>
              <a:rPr lang="en-US">
                <a:latin typeface="Helvetica" pitchFamily="1" charset="0"/>
              </a:rPr>
              <a:t>  (take worst </a:t>
            </a:r>
            <a:r>
              <a:rPr lang="en-US">
                <a:latin typeface="Symbol" pitchFamily="1" charset="2"/>
                <a:sym typeface="Symbol" pitchFamily="1" charset="2"/>
              </a:rPr>
              <a:t></a:t>
            </a:r>
            <a:r>
              <a:rPr lang="en-US" baseline="30000">
                <a:latin typeface="Helvetica" pitchFamily="1" charset="0"/>
              </a:rPr>
              <a:t>2</a:t>
            </a:r>
            <a:r>
              <a:rPr lang="en-US">
                <a:latin typeface="Helvetica" pitchFamily="1" charset="0"/>
              </a:rPr>
              <a:t>)</a:t>
            </a:r>
          </a:p>
          <a:p>
            <a:pPr algn="just" eaLnBrk="0" hangingPunct="0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Helvetica" pitchFamily="1" charset="0"/>
              </a:rPr>
              <a:t> Both </a:t>
            </a:r>
            <a:r>
              <a:rPr lang="en-US">
                <a:solidFill>
                  <a:srgbClr val="FF0000"/>
                </a:solidFill>
                <a:latin typeface="Symbol" pitchFamily="1" charset="2"/>
                <a:sym typeface="Symbol" pitchFamily="1" charset="2"/>
              </a:rPr>
              <a:t></a:t>
            </a:r>
            <a:r>
              <a:rPr lang="en-US" baseline="-25000">
                <a:solidFill>
                  <a:srgbClr val="FF0000"/>
                </a:solidFill>
                <a:latin typeface="Helvetica" pitchFamily="1" charset="0"/>
              </a:rPr>
              <a:t>13</a:t>
            </a:r>
            <a:r>
              <a:rPr lang="en-US">
                <a:solidFill>
                  <a:srgbClr val="FF0000"/>
                </a:solidFill>
                <a:latin typeface="Helvetica" pitchFamily="1" charset="0"/>
              </a:rPr>
              <a:t> and sign of </a:t>
            </a:r>
            <a:r>
              <a:rPr lang="en-US">
                <a:solidFill>
                  <a:srgbClr val="FF0000"/>
                </a:solidFill>
                <a:latin typeface="Symbol" pitchFamily="1" charset="2"/>
                <a:sym typeface="Symbol" pitchFamily="1" charset="2"/>
              </a:rPr>
              <a:t></a:t>
            </a:r>
            <a:r>
              <a:rPr lang="en-US">
                <a:solidFill>
                  <a:srgbClr val="FF0000"/>
                </a:solidFill>
                <a:latin typeface="Helvetica" pitchFamily="1" charset="0"/>
              </a:rPr>
              <a:t>m</a:t>
            </a:r>
            <a:r>
              <a:rPr lang="en-US" baseline="30000">
                <a:solidFill>
                  <a:srgbClr val="FF0000"/>
                </a:solidFill>
                <a:latin typeface="Helvetica" pitchFamily="1" charset="0"/>
              </a:rPr>
              <a:t>2</a:t>
            </a:r>
            <a:r>
              <a:rPr lang="en-US" baseline="-25000">
                <a:solidFill>
                  <a:srgbClr val="FF0000"/>
                </a:solidFill>
                <a:latin typeface="Helvetica" pitchFamily="1" charset="0"/>
              </a:rPr>
              <a:t>31</a:t>
            </a:r>
            <a:r>
              <a:rPr lang="en-US">
                <a:solidFill>
                  <a:srgbClr val="FF0000"/>
                </a:solidFill>
                <a:latin typeface="Helvetica" pitchFamily="1" charset="0"/>
              </a:rPr>
              <a:t> allowed to float in the fit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>
                <a:latin typeface="Helvetica" pitchFamily="1" charset="0"/>
              </a:rPr>
              <a:t>Mass Hierarchy </a:t>
            </a:r>
            <a:r>
              <a:rPr lang="en-US" b="0">
                <a:latin typeface="Helvetica" pitchFamily="1" charset="0"/>
              </a:rPr>
              <a:t>Discovery Potential :</a:t>
            </a:r>
          </a:p>
          <a:p>
            <a:pPr algn="just" eaLnBrk="0" hangingPunct="0">
              <a:spcBef>
                <a:spcPct val="20000"/>
              </a:spcBef>
            </a:pPr>
            <a:r>
              <a:rPr lang="en-US" b="0">
                <a:latin typeface="Helvetica" pitchFamily="1" charset="0"/>
              </a:rPr>
              <a:t>Fit the energy spectrum to</a:t>
            </a:r>
            <a:r>
              <a:rPr lang="en-US" b="0">
                <a:solidFill>
                  <a:srgbClr val="FF0000"/>
                </a:solidFill>
                <a:latin typeface="Symbol" pitchFamily="1" charset="2"/>
                <a:sym typeface="Symbol" pitchFamily="1" charset="2"/>
              </a:rPr>
              <a:t></a:t>
            </a:r>
            <a:r>
              <a:rPr lang="en-US" baseline="-25000">
                <a:solidFill>
                  <a:srgbClr val="FF0000"/>
                </a:solidFill>
                <a:latin typeface="Helvetica" pitchFamily="1" charset="0"/>
              </a:rPr>
              <a:t>13</a:t>
            </a:r>
            <a:r>
              <a:rPr lang="en-US">
                <a:solidFill>
                  <a:srgbClr val="FF0000"/>
                </a:solidFill>
                <a:latin typeface="Helvetica" pitchFamily="1" charset="0"/>
              </a:rPr>
              <a:t> , </a:t>
            </a:r>
            <a:r>
              <a:rPr lang="en-US">
                <a:solidFill>
                  <a:srgbClr val="FF0000"/>
                </a:solidFill>
                <a:latin typeface="Symbol" pitchFamily="1" charset="2"/>
                <a:sym typeface="Symbol" pitchFamily="1" charset="2"/>
              </a:rPr>
              <a:t></a:t>
            </a:r>
            <a:r>
              <a:rPr lang="en-US">
                <a:solidFill>
                  <a:srgbClr val="FF0000"/>
                </a:solidFill>
                <a:latin typeface="Helvetica" pitchFamily="1" charset="0"/>
              </a:rPr>
              <a:t>cp and both signs of</a:t>
            </a:r>
            <a:r>
              <a:rPr lang="en-US">
                <a:solidFill>
                  <a:srgbClr val="FF0000"/>
                </a:solidFill>
                <a:latin typeface="Symbol" pitchFamily="1" charset="2"/>
                <a:sym typeface="Symbol" pitchFamily="1" charset="2"/>
              </a:rPr>
              <a:t></a:t>
            </a:r>
            <a:r>
              <a:rPr lang="en-US">
                <a:solidFill>
                  <a:srgbClr val="FF0000"/>
                </a:solidFill>
                <a:latin typeface="Helvetica" pitchFamily="1" charset="0"/>
              </a:rPr>
              <a:t>m</a:t>
            </a:r>
            <a:r>
              <a:rPr lang="en-US" baseline="30000">
                <a:solidFill>
                  <a:srgbClr val="FF0000"/>
                </a:solidFill>
                <a:latin typeface="Helvetica" pitchFamily="1" charset="0"/>
              </a:rPr>
              <a:t>2</a:t>
            </a:r>
            <a:r>
              <a:rPr lang="en-US" baseline="-25000">
                <a:solidFill>
                  <a:srgbClr val="FF0000"/>
                </a:solidFill>
                <a:latin typeface="Helvetica" pitchFamily="1" charset="0"/>
              </a:rPr>
              <a:t>31</a:t>
            </a:r>
            <a:r>
              <a:rPr lang="en-US">
                <a:solidFill>
                  <a:srgbClr val="FF0000"/>
                </a:solidFill>
                <a:latin typeface="Helvetica" pitchFamily="1" charset="0"/>
              </a:rPr>
              <a:t> in order to determine </a:t>
            </a:r>
          </a:p>
          <a:p>
            <a:pPr algn="just" eaLnBrk="0" hangingPunct="0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Helvetica" pitchFamily="1" charset="0"/>
              </a:rPr>
              <a:t>            </a:t>
            </a:r>
            <a:r>
              <a:rPr lang="en-US">
                <a:solidFill>
                  <a:srgbClr val="FF0000"/>
                </a:solidFill>
                <a:latin typeface="Symbol" pitchFamily="1" charset="2"/>
                <a:sym typeface="Symbol" pitchFamily="1" charset="2"/>
              </a:rPr>
              <a:t></a:t>
            </a:r>
            <a:r>
              <a:rPr lang="en-US" baseline="30000">
                <a:solidFill>
                  <a:srgbClr val="FF0000"/>
                </a:solidFill>
                <a:latin typeface="Helvetica" pitchFamily="1" charset="0"/>
              </a:rPr>
              <a:t>2</a:t>
            </a:r>
            <a:r>
              <a:rPr lang="en-US">
                <a:solidFill>
                  <a:srgbClr val="FF0000"/>
                </a:solidFill>
                <a:latin typeface="Helvetica" pitchFamily="1" charset="0"/>
              </a:rPr>
              <a:t> = </a:t>
            </a:r>
            <a:r>
              <a:rPr lang="en-US">
                <a:solidFill>
                  <a:srgbClr val="FF0000"/>
                </a:solidFill>
                <a:latin typeface="Symbol" pitchFamily="1" charset="2"/>
                <a:sym typeface="Symbol" pitchFamily="1" charset="2"/>
              </a:rPr>
              <a:t></a:t>
            </a:r>
            <a:r>
              <a:rPr lang="en-US" baseline="30000">
                <a:solidFill>
                  <a:srgbClr val="FF0000"/>
                </a:solidFill>
                <a:latin typeface="Symbol" pitchFamily="1" charset="2"/>
                <a:sym typeface="Symbol" pitchFamily="1" charset="2"/>
              </a:rPr>
              <a:t></a:t>
            </a:r>
            <a:r>
              <a:rPr lang="en-US" baseline="-25000">
                <a:solidFill>
                  <a:srgbClr val="FF0000"/>
                </a:solidFill>
                <a:latin typeface="Helvetica" pitchFamily="1" charset="0"/>
              </a:rPr>
              <a:t>true hierarchy</a:t>
            </a:r>
            <a:r>
              <a:rPr lang="en-US">
                <a:solidFill>
                  <a:srgbClr val="FF0000"/>
                </a:solidFill>
                <a:latin typeface="Helvetica" pitchFamily="1" charset="0"/>
              </a:rPr>
              <a:t>- </a:t>
            </a:r>
            <a:r>
              <a:rPr lang="en-US">
                <a:solidFill>
                  <a:srgbClr val="FF0000"/>
                </a:solidFill>
                <a:latin typeface="Symbol" pitchFamily="1" charset="2"/>
                <a:sym typeface="Symbol" pitchFamily="1" charset="2"/>
              </a:rPr>
              <a:t></a:t>
            </a:r>
            <a:r>
              <a:rPr lang="en-US" baseline="30000">
                <a:solidFill>
                  <a:srgbClr val="FF0000"/>
                </a:solidFill>
                <a:latin typeface="Helvetica" pitchFamily="1" charset="0"/>
              </a:rPr>
              <a:t>2</a:t>
            </a:r>
            <a:r>
              <a:rPr lang="en-US" baseline="-25000">
                <a:solidFill>
                  <a:srgbClr val="FF0000"/>
                </a:solidFill>
                <a:latin typeface="Helvetica" pitchFamily="1" charset="0"/>
              </a:rPr>
              <a:t>false hierarchy</a:t>
            </a:r>
            <a:endParaRPr lang="en-US" sz="3600" b="0">
              <a:latin typeface="Helvetica" pitchFamily="1" charset="0"/>
            </a:endParaRPr>
          </a:p>
          <a:p>
            <a:pPr algn="just" eaLnBrk="0" hangingPunct="0">
              <a:spcBef>
                <a:spcPct val="20000"/>
              </a:spcBef>
            </a:pPr>
            <a:r>
              <a:rPr lang="en-US" sz="1800" i="1">
                <a:latin typeface="Helvetica" pitchFamily="1" charset="0"/>
              </a:rPr>
              <a:t>*We do not fix the mass hierarchy in any of the Discovery Potentials shown, which corresponds to the “worst case scenario”.</a:t>
            </a:r>
          </a:p>
          <a:p>
            <a:pPr algn="just" eaLnBrk="0" hangingPunct="0">
              <a:spcBef>
                <a:spcPct val="20000"/>
              </a:spcBef>
            </a:pPr>
            <a:r>
              <a:rPr lang="en-US" sz="1800" i="1">
                <a:latin typeface="Helvetica" pitchFamily="1" charset="0"/>
              </a:rPr>
              <a:t>**   We assume 5% systematic error on the background</a:t>
            </a:r>
          </a:p>
          <a:p>
            <a:pPr algn="just" eaLnBrk="0" hangingPunct="0">
              <a:spcBef>
                <a:spcPct val="20000"/>
              </a:spcBef>
            </a:pPr>
            <a:r>
              <a:rPr lang="en-US" sz="1800" i="1">
                <a:latin typeface="Helvetica" pitchFamily="1" charset="0"/>
              </a:rPr>
              <a:t>*** We do not let the rest of the oscillation parameters float.</a:t>
            </a:r>
            <a:endParaRPr lang="en-US" sz="1800" i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Saoulidou, Fermilab,              NUSS 15-JULY-2009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A195-5EEE-4BA1-B636-841EC81228E6}" type="slidenum">
              <a:rPr lang="en-US"/>
              <a:pPr/>
              <a:t>3</a:t>
            </a:fld>
            <a:endParaRPr lang="en-US"/>
          </a:p>
        </p:txBody>
      </p:sp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533400" y="-2286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n-US" altLang="ja-JP" sz="3200">
                <a:latin typeface="Helvetica" pitchFamily="1" charset="0"/>
                <a:ea typeface="ＭＳ Ｐゴシック" pitchFamily="1" charset="-128"/>
              </a:rPr>
              <a:t>The ultimate goals in </a:t>
            </a:r>
            <a:r>
              <a:rPr lang="en-US" altLang="ja-JP" sz="3200">
                <a:latin typeface="Symbol" pitchFamily="1" charset="2"/>
                <a:ea typeface="ＭＳ Ｐゴシック" pitchFamily="1" charset="-128"/>
                <a:sym typeface="Symbol" pitchFamily="1" charset="2"/>
              </a:rPr>
              <a:t></a:t>
            </a:r>
            <a:r>
              <a:rPr lang="en-US" altLang="ja-JP" sz="3200">
                <a:latin typeface="Helvetica" pitchFamily="1" charset="0"/>
                <a:ea typeface="ＭＳ Ｐゴシック" pitchFamily="1" charset="-128"/>
              </a:rPr>
              <a:t> physics</a:t>
            </a:r>
            <a:endParaRPr lang="en-US" sz="3200">
              <a:solidFill>
                <a:srgbClr val="0000FF"/>
              </a:solidFill>
              <a:ea typeface="ＭＳ Ｐゴシック" pitchFamily="1" charset="-128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152400" y="914400"/>
            <a:ext cx="8839200" cy="52578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Helvetica" pitchFamily="1" charset="0"/>
              </a:rPr>
              <a:t>EXPERIMENT (Accelerator </a:t>
            </a:r>
            <a:r>
              <a:rPr lang="en-US">
                <a:latin typeface="Symbol" pitchFamily="1" charset="2"/>
                <a:sym typeface="Symbol" pitchFamily="1" charset="2"/>
              </a:rPr>
              <a:t></a:t>
            </a:r>
            <a:r>
              <a:rPr lang="en-US">
                <a:latin typeface="Helvetica" pitchFamily="1" charset="0"/>
              </a:rPr>
              <a:t>’s)</a:t>
            </a:r>
          </a:p>
          <a:p>
            <a:pPr marL="533400" indent="-533400" algn="ctr">
              <a:lnSpc>
                <a:spcPct val="90000"/>
              </a:lnSpc>
              <a:spcBef>
                <a:spcPct val="20000"/>
              </a:spcBef>
            </a:pPr>
            <a:endParaRPr lang="en-US" sz="900">
              <a:latin typeface="Helvetica" pitchFamily="1" charset="0"/>
            </a:endParaRPr>
          </a:p>
          <a:p>
            <a:pPr marL="533400" indent="-533400" algn="just">
              <a:lnSpc>
                <a:spcPct val="90000"/>
              </a:lnSpc>
              <a:spcBef>
                <a:spcPct val="20000"/>
              </a:spcBef>
            </a:pPr>
            <a:r>
              <a:rPr lang="en-US" b="0" u="sng">
                <a:solidFill>
                  <a:srgbClr val="FF0000"/>
                </a:solidFill>
                <a:latin typeface="Helvetica" pitchFamily="1" charset="0"/>
              </a:rPr>
              <a:t>What is the value of the third mixing angle </a:t>
            </a:r>
            <a:r>
              <a:rPr lang="en-US" b="0" u="sng">
                <a:solidFill>
                  <a:srgbClr val="FF0000"/>
                </a:solidFill>
                <a:latin typeface="Symbol" pitchFamily="1" charset="2"/>
                <a:sym typeface="Symbol" pitchFamily="1" charset="2"/>
              </a:rPr>
              <a:t></a:t>
            </a:r>
            <a:r>
              <a:rPr lang="en-US" b="0" u="sng" baseline="-25000">
                <a:solidFill>
                  <a:srgbClr val="FF0000"/>
                </a:solidFill>
                <a:latin typeface="Helvetica" pitchFamily="1" charset="0"/>
              </a:rPr>
              <a:t>13</a:t>
            </a:r>
            <a:r>
              <a:rPr lang="en-US" b="0" u="sng">
                <a:solidFill>
                  <a:srgbClr val="FF0000"/>
                </a:solidFill>
                <a:latin typeface="Helvetica" pitchFamily="1" charset="0"/>
              </a:rPr>
              <a:t> ?</a:t>
            </a:r>
          </a:p>
          <a:p>
            <a:pPr marL="533400" indent="-5334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800" b="0" u="sng">
              <a:solidFill>
                <a:srgbClr val="FF0000"/>
              </a:solidFill>
              <a:latin typeface="Helvetica" pitchFamily="1" charset="0"/>
            </a:endParaRPr>
          </a:p>
          <a:p>
            <a:pPr marL="533400" indent="-533400" algn="just">
              <a:lnSpc>
                <a:spcPct val="90000"/>
              </a:lnSpc>
              <a:spcBef>
                <a:spcPct val="20000"/>
              </a:spcBef>
            </a:pPr>
            <a:r>
              <a:rPr lang="en-US" b="0" u="sng">
                <a:solidFill>
                  <a:srgbClr val="FF0000"/>
                </a:solidFill>
                <a:latin typeface="Helvetica" pitchFamily="1" charset="0"/>
              </a:rPr>
              <a:t>Do neutrinos violate CP symmetry ?</a:t>
            </a:r>
            <a:r>
              <a:rPr lang="en-US" b="0">
                <a:solidFill>
                  <a:srgbClr val="FF0000"/>
                </a:solidFill>
                <a:latin typeface="Helvetica" pitchFamily="1" charset="0"/>
              </a:rPr>
              <a:t>         </a:t>
            </a:r>
          </a:p>
          <a:p>
            <a:pPr marL="533400" indent="-5334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800" b="0">
              <a:solidFill>
                <a:srgbClr val="FF0000"/>
              </a:solidFill>
              <a:latin typeface="Helvetica" pitchFamily="1" charset="0"/>
            </a:endParaRPr>
          </a:p>
          <a:p>
            <a:pPr marL="533400" indent="-533400" algn="just">
              <a:lnSpc>
                <a:spcPct val="90000"/>
              </a:lnSpc>
              <a:spcBef>
                <a:spcPct val="20000"/>
              </a:spcBef>
            </a:pPr>
            <a:r>
              <a:rPr lang="en-US" b="0" u="sng">
                <a:solidFill>
                  <a:srgbClr val="FF0000"/>
                </a:solidFill>
                <a:latin typeface="Helvetica" pitchFamily="1" charset="0"/>
              </a:rPr>
              <a:t>Which neutrino is the heaviest one? </a:t>
            </a:r>
          </a:p>
          <a:p>
            <a:pPr marL="533400" indent="-533400" algn="just">
              <a:lnSpc>
                <a:spcPct val="90000"/>
              </a:lnSpc>
              <a:spcBef>
                <a:spcPct val="20000"/>
              </a:spcBef>
            </a:pPr>
            <a:endParaRPr lang="en-US" sz="800" b="0" u="sng">
              <a:solidFill>
                <a:srgbClr val="FF0000"/>
              </a:solidFill>
              <a:latin typeface="Helvetica" pitchFamily="1" charset="0"/>
            </a:endParaRPr>
          </a:p>
          <a:p>
            <a:pPr marL="533400" indent="-5334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Helvetica" pitchFamily="1" charset="0"/>
              </a:rPr>
              <a:t>EXPERIMENT (natural </a:t>
            </a:r>
            <a:r>
              <a:rPr lang="en-US">
                <a:latin typeface="Symbol" pitchFamily="1" charset="2"/>
                <a:sym typeface="Symbol" pitchFamily="1" charset="2"/>
              </a:rPr>
              <a:t></a:t>
            </a:r>
            <a:r>
              <a:rPr lang="en-US">
                <a:latin typeface="Helvetica" pitchFamily="1" charset="0"/>
              </a:rPr>
              <a:t>’s)</a:t>
            </a:r>
            <a:endParaRPr lang="en-US" u="sng">
              <a:latin typeface="Helvetica" pitchFamily="1" charset="0"/>
            </a:endParaRPr>
          </a:p>
          <a:p>
            <a:pPr marL="533400" indent="-533400" algn="just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3333CC"/>
                </a:solidFill>
                <a:latin typeface="Helvetica" pitchFamily="1" charset="0"/>
              </a:rPr>
              <a:t>What are the neutrino masses ?</a:t>
            </a:r>
          </a:p>
          <a:p>
            <a:pPr marL="533400" indent="-533400" algn="just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3333CC"/>
                </a:solidFill>
                <a:latin typeface="Helvetica" pitchFamily="1" charset="0"/>
              </a:rPr>
              <a:t>Are neutrinos their own anti-particles? (Majorana-Dirac)</a:t>
            </a:r>
          </a:p>
          <a:p>
            <a:pPr marL="533400" indent="-533400" algn="ctr">
              <a:lnSpc>
                <a:spcPct val="90000"/>
              </a:lnSpc>
              <a:spcBef>
                <a:spcPct val="20000"/>
              </a:spcBef>
            </a:pPr>
            <a:endParaRPr lang="en-US" sz="800">
              <a:latin typeface="Helvetica" pitchFamily="1" charset="0"/>
            </a:endParaRPr>
          </a:p>
          <a:p>
            <a:pPr marL="533400" indent="-533400" algn="ctr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Helvetica" pitchFamily="1" charset="0"/>
              </a:rPr>
              <a:t>THEORY</a:t>
            </a:r>
          </a:p>
          <a:p>
            <a:pPr marL="533400" indent="-533400" algn="just">
              <a:lnSpc>
                <a:spcPct val="90000"/>
              </a:lnSpc>
              <a:spcBef>
                <a:spcPct val="20000"/>
              </a:spcBef>
            </a:pPr>
            <a:r>
              <a:rPr lang="en-US" sz="2000" i="1">
                <a:latin typeface="Helvetica" pitchFamily="1" charset="0"/>
              </a:rPr>
              <a:t>How do neutrino masses relate to quark masses?</a:t>
            </a:r>
          </a:p>
          <a:p>
            <a:pPr marL="533400" indent="-533400" algn="just">
              <a:lnSpc>
                <a:spcPct val="90000"/>
              </a:lnSpc>
              <a:spcBef>
                <a:spcPct val="20000"/>
              </a:spcBef>
            </a:pPr>
            <a:r>
              <a:rPr lang="en-US" sz="2000" i="1">
                <a:latin typeface="Helvetica" pitchFamily="1" charset="0"/>
              </a:rPr>
              <a:t>How does neutrino mixing relates to quark mixing?</a:t>
            </a:r>
          </a:p>
          <a:p>
            <a:pPr marL="533400" indent="-533400" algn="just">
              <a:lnSpc>
                <a:spcPct val="90000"/>
              </a:lnSpc>
              <a:spcBef>
                <a:spcPct val="20000"/>
              </a:spcBef>
            </a:pPr>
            <a:r>
              <a:rPr lang="en-US" sz="2000" i="1">
                <a:latin typeface="Helvetica" pitchFamily="1" charset="0"/>
              </a:rPr>
              <a:t>Origin of Matter – antimatter asymmetry in the Universe?</a:t>
            </a:r>
            <a:endParaRPr lang="en-US" sz="2000" i="1"/>
          </a:p>
        </p:txBody>
      </p:sp>
      <p:sp>
        <p:nvSpPr>
          <p:cNvPr id="292868" name="Rectangle 4"/>
          <p:cNvSpPr>
            <a:spLocks noChangeArrowheads="1"/>
          </p:cNvSpPr>
          <p:nvPr/>
        </p:nvSpPr>
        <p:spPr bwMode="auto">
          <a:xfrm>
            <a:off x="685800" y="5638800"/>
            <a:ext cx="7543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 algn="just">
              <a:spcBef>
                <a:spcPct val="20000"/>
              </a:spcBef>
            </a:pPr>
            <a:endParaRPr lang="en-US" sz="2800" baseline="-25000">
              <a:latin typeface="Symbol" pitchFamily="1" charset="2"/>
            </a:endParaRPr>
          </a:p>
        </p:txBody>
      </p:sp>
      <p:sp>
        <p:nvSpPr>
          <p:cNvPr id="292869" name="AutoShape 5"/>
          <p:cNvSpPr>
            <a:spLocks noChangeArrowheads="1"/>
          </p:cNvSpPr>
          <p:nvPr/>
        </p:nvSpPr>
        <p:spPr bwMode="auto">
          <a:xfrm rot="5322236">
            <a:off x="6165057" y="3056731"/>
            <a:ext cx="4889500" cy="1062037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gradFill rotWithShape="0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92870" name="Picture 6" descr="fnal_logo_trans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0"/>
            <a:ext cx="381000" cy="38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Saoulidou, Fermilab,              NUSS 15-JULY-2009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3861-664A-4C66-97C0-1DD04B371930}" type="slidenum">
              <a:rPr lang="en-US"/>
              <a:pPr/>
              <a:t>30</a:t>
            </a:fld>
            <a:endParaRPr lang="en-US"/>
          </a:p>
        </p:txBody>
      </p:sp>
      <p:sp>
        <p:nvSpPr>
          <p:cNvPr id="345090" name="Rectangle 2"/>
          <p:cNvSpPr>
            <a:spLocks noChangeArrowheads="1"/>
          </p:cNvSpPr>
          <p:nvPr/>
        </p:nvSpPr>
        <p:spPr bwMode="auto">
          <a:xfrm>
            <a:off x="0" y="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Symbol" pitchFamily="1" charset="2"/>
              </a:rPr>
              <a:t>n</a:t>
            </a:r>
            <a:r>
              <a:rPr lang="en-US" sz="3200">
                <a:solidFill>
                  <a:schemeClr val="tx2"/>
                </a:solidFill>
                <a:latin typeface="Times New Roman" pitchFamily="1" charset="0"/>
              </a:rPr>
              <a:t> </a:t>
            </a:r>
            <a:r>
              <a:rPr lang="en-US" sz="3200">
                <a:solidFill>
                  <a:schemeClr val="tx2"/>
                </a:solidFill>
                <a:latin typeface="Helvetica" pitchFamily="1" charset="0"/>
              </a:rPr>
              <a:t>Oscillations : Example of measurement</a:t>
            </a:r>
            <a:endParaRPr lang="en-US" sz="3200" i="1">
              <a:solidFill>
                <a:schemeClr val="tx2"/>
              </a:solidFill>
              <a:latin typeface="Times New Roman" pitchFamily="1" charset="0"/>
            </a:endParaRPr>
          </a:p>
        </p:txBody>
      </p:sp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-152400" y="3810000"/>
            <a:ext cx="4648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Helvetica" pitchFamily="1" charset="0"/>
              </a:rPr>
              <a:t>Black : Data                        </a:t>
            </a:r>
          </a:p>
          <a:p>
            <a:pPr algn="ctr">
              <a:spcBef>
                <a:spcPct val="50000"/>
              </a:spcBef>
            </a:pPr>
            <a:r>
              <a:rPr lang="en-US" sz="1800">
                <a:latin typeface="Helvetica" pitchFamily="1" charset="0"/>
              </a:rPr>
              <a:t> </a:t>
            </a:r>
            <a:r>
              <a:rPr lang="en-US" sz="1800">
                <a:solidFill>
                  <a:srgbClr val="FF0000"/>
                </a:solidFill>
                <a:latin typeface="Helvetica" pitchFamily="1" charset="0"/>
              </a:rPr>
              <a:t>Red  Dotted  : Null Hypothesis ( </a:t>
            </a:r>
            <a:r>
              <a:rPr lang="en-US" sz="2000">
                <a:solidFill>
                  <a:srgbClr val="FF0000"/>
                </a:solidFill>
                <a:latin typeface="Symbol" pitchFamily="1" charset="2"/>
              </a:rPr>
              <a:t>q</a:t>
            </a:r>
            <a:r>
              <a:rPr lang="en-US" sz="2000" baseline="-25000">
                <a:solidFill>
                  <a:srgbClr val="FF0000"/>
                </a:solidFill>
                <a:latin typeface="Times New Roman" pitchFamily="1" charset="0"/>
              </a:rPr>
              <a:t>13</a:t>
            </a:r>
            <a:r>
              <a:rPr lang="en-US" sz="2000">
                <a:solidFill>
                  <a:srgbClr val="FF0000"/>
                </a:solidFill>
                <a:latin typeface="Times New Roman" pitchFamily="1" charset="0"/>
              </a:rPr>
              <a:t> = 0)</a:t>
            </a:r>
            <a:r>
              <a:rPr lang="en-US" sz="2000" b="0">
                <a:solidFill>
                  <a:srgbClr val="FF0000"/>
                </a:solidFill>
                <a:latin typeface="Times New Roman" pitchFamily="1" charset="0"/>
              </a:rPr>
              <a:t> </a:t>
            </a:r>
          </a:p>
        </p:txBody>
      </p:sp>
      <p:pic>
        <p:nvPicPr>
          <p:cNvPr id="3450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4075"/>
            <a:ext cx="9144000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5094" name="Text Box 6"/>
          <p:cNvSpPr txBox="1">
            <a:spLocks noChangeArrowheads="1"/>
          </p:cNvSpPr>
          <p:nvPr/>
        </p:nvSpPr>
        <p:spPr bwMode="auto">
          <a:xfrm>
            <a:off x="4495800" y="3733800"/>
            <a:ext cx="4648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Helvetica" pitchFamily="1" charset="0"/>
              </a:rPr>
              <a:t>Black  Dotted Line : 3 </a:t>
            </a:r>
            <a:r>
              <a:rPr lang="en-US" sz="1800">
                <a:latin typeface="Symbol" pitchFamily="1" charset="2"/>
              </a:rPr>
              <a:t>s</a:t>
            </a:r>
            <a:r>
              <a:rPr lang="en-US" sz="1800">
                <a:latin typeface="Helvetica" pitchFamily="1" charset="0"/>
              </a:rPr>
              <a:t> Sensitivity</a:t>
            </a:r>
          </a:p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latin typeface="Helvetica" pitchFamily="1" charset="0"/>
              </a:rPr>
              <a:t>Red Lines : 90% C.L. contour from the fit to the data on the left</a:t>
            </a:r>
            <a:endParaRPr lang="en-US" sz="2000" b="0">
              <a:solidFill>
                <a:srgbClr val="FF0000"/>
              </a:solidFill>
              <a:latin typeface="Times New Roman" pitchFamily="1" charset="0"/>
            </a:endParaRPr>
          </a:p>
        </p:txBody>
      </p:sp>
      <p:sp>
        <p:nvSpPr>
          <p:cNvPr id="345095" name="Text Box 7"/>
          <p:cNvSpPr txBox="1">
            <a:spLocks noChangeArrowheads="1"/>
          </p:cNvSpPr>
          <p:nvPr/>
        </p:nvSpPr>
        <p:spPr bwMode="auto">
          <a:xfrm>
            <a:off x="152400" y="4800600"/>
            <a:ext cx="8763000" cy="1416050"/>
          </a:xfrm>
          <a:prstGeom prst="rect">
            <a:avLst/>
          </a:prstGeom>
          <a:solidFill>
            <a:srgbClr val="FFFF99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800">
                <a:latin typeface="Helvetica" pitchFamily="1" charset="0"/>
              </a:rPr>
              <a:t>With this data we are able to exclude the hypothesis that </a:t>
            </a:r>
            <a:r>
              <a:rPr lang="en-US" sz="2000">
                <a:solidFill>
                  <a:srgbClr val="FF0000"/>
                </a:solidFill>
                <a:latin typeface="Symbol" pitchFamily="1" charset="2"/>
              </a:rPr>
              <a:t>q</a:t>
            </a:r>
            <a:r>
              <a:rPr lang="en-US" sz="2000" baseline="-25000">
                <a:solidFill>
                  <a:srgbClr val="FF0000"/>
                </a:solidFill>
                <a:latin typeface="Times New Roman" pitchFamily="1" charset="0"/>
              </a:rPr>
              <a:t>13</a:t>
            </a:r>
            <a:r>
              <a:rPr lang="en-US" sz="1800">
                <a:solidFill>
                  <a:srgbClr val="FF0000"/>
                </a:solidFill>
                <a:latin typeface="Helvetica" pitchFamily="1" charset="0"/>
              </a:rPr>
              <a:t> = 0</a:t>
            </a:r>
            <a:r>
              <a:rPr lang="en-US" sz="1800">
                <a:latin typeface="Helvetica" pitchFamily="1" charset="0"/>
              </a:rPr>
              <a:t> to high significance : </a:t>
            </a:r>
            <a:r>
              <a:rPr lang="en-US" sz="1800">
                <a:solidFill>
                  <a:schemeClr val="accent2"/>
                </a:solidFill>
                <a:latin typeface="Symbol" pitchFamily="1" charset="2"/>
              </a:rPr>
              <a:t>Dc</a:t>
            </a:r>
            <a:r>
              <a:rPr lang="en-US" sz="1800" baseline="30000">
                <a:solidFill>
                  <a:schemeClr val="accent2"/>
                </a:solidFill>
                <a:latin typeface="Helvetica" pitchFamily="1" charset="0"/>
              </a:rPr>
              <a:t>2</a:t>
            </a:r>
            <a:r>
              <a:rPr lang="en-US" sz="1800">
                <a:solidFill>
                  <a:schemeClr val="accent2"/>
                </a:solidFill>
                <a:latin typeface="Helvetica" pitchFamily="1" charset="0"/>
              </a:rPr>
              <a:t>  = 12    =&gt;   Significance = 3</a:t>
            </a:r>
            <a:r>
              <a:rPr lang="en-US" sz="1800">
                <a:solidFill>
                  <a:schemeClr val="accent2"/>
                </a:solidFill>
                <a:latin typeface="Symbol" pitchFamily="1" charset="2"/>
              </a:rPr>
              <a:t>.5 s</a:t>
            </a:r>
            <a:r>
              <a:rPr lang="en-US" sz="1800">
                <a:solidFill>
                  <a:schemeClr val="accent2"/>
                </a:solidFill>
                <a:latin typeface="Helvetica" pitchFamily="1" charset="0"/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en-US" sz="1800" b="0">
                <a:latin typeface="Helvetica" pitchFamily="1" charset="0"/>
              </a:rPr>
              <a:t>This is why this </a:t>
            </a:r>
            <a:r>
              <a:rPr lang="en-US" sz="1800">
                <a:latin typeface="Helvetica" pitchFamily="1" charset="0"/>
              </a:rPr>
              <a:t>true point we choose </a:t>
            </a:r>
            <a:r>
              <a:rPr lang="en-US" sz="1800" b="0">
                <a:latin typeface="Helvetica" pitchFamily="1" charset="0"/>
              </a:rPr>
              <a:t>is to the</a:t>
            </a:r>
            <a:r>
              <a:rPr lang="en-US" sz="1800">
                <a:latin typeface="Helvetica" pitchFamily="1" charset="0"/>
              </a:rPr>
              <a:t> right of the 3 </a:t>
            </a:r>
            <a:r>
              <a:rPr lang="en-US" sz="1800">
                <a:latin typeface="Symbol" pitchFamily="1" charset="2"/>
              </a:rPr>
              <a:t>s</a:t>
            </a:r>
            <a:r>
              <a:rPr lang="en-US" sz="1800">
                <a:latin typeface="Helvetica" pitchFamily="1" charset="0"/>
              </a:rPr>
              <a:t> sensitivity curve on the right panel, and quite close to the 3 </a:t>
            </a:r>
            <a:r>
              <a:rPr lang="en-US" sz="1800">
                <a:latin typeface="Symbol" pitchFamily="1" charset="2"/>
              </a:rPr>
              <a:t>s</a:t>
            </a:r>
            <a:r>
              <a:rPr lang="en-US" sz="1800">
                <a:latin typeface="Helvetica" pitchFamily="1" charset="0"/>
              </a:rPr>
              <a:t> limit.</a:t>
            </a:r>
          </a:p>
        </p:txBody>
      </p:sp>
      <p:sp>
        <p:nvSpPr>
          <p:cNvPr id="345096" name="Oval 8"/>
          <p:cNvSpPr>
            <a:spLocks noChangeArrowheads="1"/>
          </p:cNvSpPr>
          <p:nvPr/>
        </p:nvSpPr>
        <p:spPr bwMode="auto">
          <a:xfrm>
            <a:off x="6477000" y="2438400"/>
            <a:ext cx="76200" cy="762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5097" name="Line 9"/>
          <p:cNvSpPr>
            <a:spLocks noChangeShapeType="1"/>
          </p:cNvSpPr>
          <p:nvPr/>
        </p:nvSpPr>
        <p:spPr bwMode="auto">
          <a:xfrm>
            <a:off x="6553200" y="2514600"/>
            <a:ext cx="1143000" cy="3048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5098" name="Text Box 10"/>
          <p:cNvSpPr txBox="1">
            <a:spLocks noChangeArrowheads="1"/>
          </p:cNvSpPr>
          <p:nvPr/>
        </p:nvSpPr>
        <p:spPr bwMode="auto">
          <a:xfrm>
            <a:off x="7391400" y="2514600"/>
            <a:ext cx="1447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  <a:latin typeface="Helvetica" pitchFamily="1" charset="0"/>
              </a:rPr>
              <a:t>True Point</a:t>
            </a:r>
          </a:p>
        </p:txBody>
      </p:sp>
      <p:pic>
        <p:nvPicPr>
          <p:cNvPr id="345099" name="Picture 11" descr="fnal_logo_trans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00" y="0"/>
            <a:ext cx="381000" cy="38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Saoulidou, Fermilab,              NUSS 15-JULY-2009</a:t>
            </a: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6B7B-24DC-457D-BB16-04D0FBE3404A}" type="slidenum">
              <a:rPr lang="en-US"/>
              <a:pPr/>
              <a:t>31</a:t>
            </a:fld>
            <a:endParaRPr lang="en-US"/>
          </a:p>
        </p:txBody>
      </p:sp>
      <p:sp>
        <p:nvSpPr>
          <p:cNvPr id="346114" name="Rectangle 2"/>
          <p:cNvSpPr>
            <a:spLocks noChangeArrowheads="1"/>
          </p:cNvSpPr>
          <p:nvPr/>
        </p:nvSpPr>
        <p:spPr bwMode="auto">
          <a:xfrm>
            <a:off x="0" y="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Symbol" pitchFamily="1" charset="2"/>
              </a:rPr>
              <a:t>n</a:t>
            </a:r>
            <a:r>
              <a:rPr lang="en-US" sz="3200">
                <a:solidFill>
                  <a:schemeClr val="tx2"/>
                </a:solidFill>
                <a:latin typeface="Times New Roman" pitchFamily="1" charset="0"/>
              </a:rPr>
              <a:t> </a:t>
            </a:r>
            <a:r>
              <a:rPr lang="en-US" sz="3200">
                <a:solidFill>
                  <a:schemeClr val="tx2"/>
                </a:solidFill>
                <a:latin typeface="Helvetica" pitchFamily="1" charset="0"/>
              </a:rPr>
              <a:t>Oscillations : Example of measurement</a:t>
            </a:r>
            <a:endParaRPr lang="en-US" sz="3200" i="1">
              <a:solidFill>
                <a:schemeClr val="tx2"/>
              </a:solidFill>
              <a:latin typeface="Times New Roman" pitchFamily="1" charset="0"/>
            </a:endParaRPr>
          </a:p>
        </p:txBody>
      </p:sp>
      <p:pic>
        <p:nvPicPr>
          <p:cNvPr id="346116" name="Picture 4" descr="Results_both_Det62_mass100_potnu_6_potanu_6_hier1_pur1_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2763"/>
            <a:ext cx="6477000" cy="6345237"/>
          </a:xfrm>
          <a:prstGeom prst="rect">
            <a:avLst/>
          </a:prstGeom>
          <a:noFill/>
        </p:spPr>
      </p:pic>
      <p:sp>
        <p:nvSpPr>
          <p:cNvPr id="346117" name="Text Box 5"/>
          <p:cNvSpPr txBox="1">
            <a:spLocks noChangeArrowheads="1"/>
          </p:cNvSpPr>
          <p:nvPr/>
        </p:nvSpPr>
        <p:spPr bwMode="auto">
          <a:xfrm>
            <a:off x="6553200" y="1828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ymbol" pitchFamily="1" charset="2"/>
              </a:rPr>
              <a:t>q</a:t>
            </a:r>
            <a:r>
              <a:rPr lang="en-US" baseline="-25000">
                <a:latin typeface="Times New Roman" pitchFamily="1" charset="0"/>
              </a:rPr>
              <a:t>13</a:t>
            </a:r>
            <a:endParaRPr lang="en-US">
              <a:latin typeface="Times New Roman" pitchFamily="1" charset="0"/>
            </a:endParaRPr>
          </a:p>
        </p:txBody>
      </p:sp>
      <p:sp>
        <p:nvSpPr>
          <p:cNvPr id="346118" name="Text Box 6"/>
          <p:cNvSpPr txBox="1">
            <a:spLocks noChangeArrowheads="1"/>
          </p:cNvSpPr>
          <p:nvPr/>
        </p:nvSpPr>
        <p:spPr bwMode="auto">
          <a:xfrm>
            <a:off x="6477000" y="3962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Helvetica" pitchFamily="1" charset="0"/>
              </a:rPr>
              <a:t>CPV</a:t>
            </a:r>
          </a:p>
        </p:txBody>
      </p:sp>
      <p:sp>
        <p:nvSpPr>
          <p:cNvPr id="346119" name="Text Box 7"/>
          <p:cNvSpPr txBox="1">
            <a:spLocks noChangeArrowheads="1"/>
          </p:cNvSpPr>
          <p:nvPr/>
        </p:nvSpPr>
        <p:spPr bwMode="auto">
          <a:xfrm>
            <a:off x="6248400" y="5562600"/>
            <a:ext cx="1676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1" charset="0"/>
              </a:rPr>
              <a:t>Mass Hierarchy</a:t>
            </a:r>
          </a:p>
        </p:txBody>
      </p:sp>
      <p:sp>
        <p:nvSpPr>
          <p:cNvPr id="346120" name="Text Box 8"/>
          <p:cNvSpPr txBox="1">
            <a:spLocks noChangeArrowheads="1"/>
          </p:cNvSpPr>
          <p:nvPr/>
        </p:nvSpPr>
        <p:spPr bwMode="auto">
          <a:xfrm>
            <a:off x="6400800" y="609600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Helvetica" pitchFamily="1" charset="0"/>
              </a:rPr>
              <a:t>Black : Data                          </a:t>
            </a:r>
            <a:r>
              <a:rPr lang="en-US" sz="1800">
                <a:solidFill>
                  <a:srgbClr val="FF0000"/>
                </a:solidFill>
                <a:latin typeface="Helvetica" pitchFamily="1" charset="0"/>
              </a:rPr>
              <a:t>Red    : Null Hypothesis</a:t>
            </a:r>
            <a:r>
              <a:rPr lang="en-US" sz="2000" b="0">
                <a:solidFill>
                  <a:srgbClr val="FF0000"/>
                </a:solidFill>
                <a:latin typeface="Times New Roman" pitchFamily="1" charset="0"/>
              </a:rPr>
              <a:t> </a:t>
            </a:r>
          </a:p>
        </p:txBody>
      </p:sp>
      <p:sp>
        <p:nvSpPr>
          <p:cNvPr id="346121" name="Text Box 9"/>
          <p:cNvSpPr txBox="1">
            <a:spLocks noChangeArrowheads="1"/>
          </p:cNvSpPr>
          <p:nvPr/>
        </p:nvSpPr>
        <p:spPr bwMode="auto">
          <a:xfrm>
            <a:off x="7772400" y="1905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Helvetica" pitchFamily="1" charset="0"/>
              </a:rPr>
              <a:t>YES</a:t>
            </a:r>
          </a:p>
        </p:txBody>
      </p:sp>
      <p:sp>
        <p:nvSpPr>
          <p:cNvPr id="346122" name="Text Box 10"/>
          <p:cNvSpPr txBox="1">
            <a:spLocks noChangeArrowheads="1"/>
          </p:cNvSpPr>
          <p:nvPr/>
        </p:nvSpPr>
        <p:spPr bwMode="auto">
          <a:xfrm>
            <a:off x="7924800" y="3962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Helvetica" pitchFamily="1" charset="0"/>
              </a:rPr>
              <a:t>NO</a:t>
            </a:r>
          </a:p>
        </p:txBody>
      </p:sp>
      <p:sp>
        <p:nvSpPr>
          <p:cNvPr id="346123" name="Text Box 11"/>
          <p:cNvSpPr txBox="1">
            <a:spLocks noChangeArrowheads="1"/>
          </p:cNvSpPr>
          <p:nvPr/>
        </p:nvSpPr>
        <p:spPr bwMode="auto">
          <a:xfrm>
            <a:off x="7620000" y="152400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Discovery</a:t>
            </a:r>
          </a:p>
        </p:txBody>
      </p:sp>
      <p:sp>
        <p:nvSpPr>
          <p:cNvPr id="346124" name="Text Box 12"/>
          <p:cNvSpPr txBox="1">
            <a:spLocks noChangeArrowheads="1"/>
          </p:cNvSpPr>
          <p:nvPr/>
        </p:nvSpPr>
        <p:spPr bwMode="auto">
          <a:xfrm>
            <a:off x="6248400" y="1524000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Parameter</a:t>
            </a:r>
          </a:p>
        </p:txBody>
      </p:sp>
      <p:sp>
        <p:nvSpPr>
          <p:cNvPr id="346125" name="Text Box 13"/>
          <p:cNvSpPr txBox="1">
            <a:spLocks noChangeArrowheads="1"/>
          </p:cNvSpPr>
          <p:nvPr/>
        </p:nvSpPr>
        <p:spPr bwMode="auto">
          <a:xfrm>
            <a:off x="7924800" y="5638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Helvetica" pitchFamily="1" charset="0"/>
              </a:rPr>
              <a:t>NO</a:t>
            </a:r>
          </a:p>
        </p:txBody>
      </p:sp>
      <p:graphicFrame>
        <p:nvGraphicFramePr>
          <p:cNvPr id="346126" name="Object 14"/>
          <p:cNvGraphicFramePr>
            <a:graphicFrameLocks noChangeAspect="1"/>
          </p:cNvGraphicFramePr>
          <p:nvPr/>
        </p:nvGraphicFramePr>
        <p:xfrm>
          <a:off x="3200400" y="1219200"/>
          <a:ext cx="242888" cy="412750"/>
        </p:xfrm>
        <a:graphic>
          <a:graphicData uri="http://schemas.openxmlformats.org/presentationml/2006/ole">
            <p:oleObj spid="_x0000_s346126" name="Equation" r:id="rId4" imgW="126720" imgH="215640" progId="Equation.3">
              <p:embed/>
            </p:oleObj>
          </a:graphicData>
        </a:graphic>
      </p:graphicFrame>
      <p:graphicFrame>
        <p:nvGraphicFramePr>
          <p:cNvPr id="346127" name="Object 15"/>
          <p:cNvGraphicFramePr>
            <a:graphicFrameLocks noChangeAspect="1"/>
          </p:cNvGraphicFramePr>
          <p:nvPr/>
        </p:nvGraphicFramePr>
        <p:xfrm>
          <a:off x="3124200" y="3429000"/>
          <a:ext cx="242888" cy="412750"/>
        </p:xfrm>
        <a:graphic>
          <a:graphicData uri="http://schemas.openxmlformats.org/presentationml/2006/ole">
            <p:oleObj spid="_x0000_s346127" name="Equation" r:id="rId5" imgW="126720" imgH="215640" progId="Equation.3">
              <p:embed/>
            </p:oleObj>
          </a:graphicData>
        </a:graphic>
      </p:graphicFrame>
      <p:graphicFrame>
        <p:nvGraphicFramePr>
          <p:cNvPr id="346128" name="Object 16"/>
          <p:cNvGraphicFramePr>
            <a:graphicFrameLocks noChangeAspect="1"/>
          </p:cNvGraphicFramePr>
          <p:nvPr/>
        </p:nvGraphicFramePr>
        <p:xfrm>
          <a:off x="3200400" y="5638800"/>
          <a:ext cx="242888" cy="412750"/>
        </p:xfrm>
        <a:graphic>
          <a:graphicData uri="http://schemas.openxmlformats.org/presentationml/2006/ole">
            <p:oleObj spid="_x0000_s346128" name="Equation" r:id="rId6" imgW="126720" imgH="215640" progId="Equation.3">
              <p:embed/>
            </p:oleObj>
          </a:graphicData>
        </a:graphic>
      </p:graphicFrame>
      <p:graphicFrame>
        <p:nvGraphicFramePr>
          <p:cNvPr id="346129" name="Object 17"/>
          <p:cNvGraphicFramePr>
            <a:graphicFrameLocks noChangeAspect="1"/>
          </p:cNvGraphicFramePr>
          <p:nvPr/>
        </p:nvGraphicFramePr>
        <p:xfrm>
          <a:off x="1066800" y="1371600"/>
          <a:ext cx="242888" cy="266700"/>
        </p:xfrm>
        <a:graphic>
          <a:graphicData uri="http://schemas.openxmlformats.org/presentationml/2006/ole">
            <p:oleObj spid="_x0000_s346129" name="Equation" r:id="rId7" imgW="126720" imgH="139680" progId="Equation.3">
              <p:embed/>
            </p:oleObj>
          </a:graphicData>
        </a:graphic>
      </p:graphicFrame>
      <p:graphicFrame>
        <p:nvGraphicFramePr>
          <p:cNvPr id="346130" name="Object 18"/>
          <p:cNvGraphicFramePr>
            <a:graphicFrameLocks noChangeAspect="1"/>
          </p:cNvGraphicFramePr>
          <p:nvPr/>
        </p:nvGraphicFramePr>
        <p:xfrm>
          <a:off x="1066800" y="3581400"/>
          <a:ext cx="242888" cy="266700"/>
        </p:xfrm>
        <a:graphic>
          <a:graphicData uri="http://schemas.openxmlformats.org/presentationml/2006/ole">
            <p:oleObj spid="_x0000_s346130" name="Equation" r:id="rId8" imgW="126720" imgH="139680" progId="Equation.3">
              <p:embed/>
            </p:oleObj>
          </a:graphicData>
        </a:graphic>
      </p:graphicFrame>
      <p:graphicFrame>
        <p:nvGraphicFramePr>
          <p:cNvPr id="346131" name="Object 19"/>
          <p:cNvGraphicFramePr>
            <a:graphicFrameLocks noChangeAspect="1"/>
          </p:cNvGraphicFramePr>
          <p:nvPr/>
        </p:nvGraphicFramePr>
        <p:xfrm>
          <a:off x="1066800" y="5753100"/>
          <a:ext cx="242888" cy="266700"/>
        </p:xfrm>
        <a:graphic>
          <a:graphicData uri="http://schemas.openxmlformats.org/presentationml/2006/ole">
            <p:oleObj spid="_x0000_s346131" name="Equation" r:id="rId9" imgW="126720" imgH="139680" progId="Equation.3">
              <p:embed/>
            </p:oleObj>
          </a:graphicData>
        </a:graphic>
      </p:graphicFrame>
      <p:pic>
        <p:nvPicPr>
          <p:cNvPr id="346132" name="Picture 20" descr="fnal_logo_trans_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763000" y="0"/>
            <a:ext cx="381000" cy="38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Saoulidou, Fermilab,              NUSS 15-JULY-2009</a:t>
            </a: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852F-A75C-4DF1-B613-5E50D009973A}" type="slidenum">
              <a:rPr lang="en-US"/>
              <a:pPr/>
              <a:t>32</a:t>
            </a:fld>
            <a:endParaRPr lang="en-US"/>
          </a:p>
        </p:txBody>
      </p:sp>
      <p:pic>
        <p:nvPicPr>
          <p:cNvPr id="347138" name="Picture 2" descr="Results_both_Det62_mass200_potnu_9_potanu_9_hier1_pur1_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2763"/>
            <a:ext cx="6477000" cy="6345237"/>
          </a:xfrm>
          <a:prstGeom prst="rect">
            <a:avLst/>
          </a:prstGeom>
          <a:noFill/>
        </p:spPr>
      </p:pic>
      <p:graphicFrame>
        <p:nvGraphicFramePr>
          <p:cNvPr id="347140" name="Object 4"/>
          <p:cNvGraphicFramePr>
            <a:graphicFrameLocks noChangeAspect="1"/>
          </p:cNvGraphicFramePr>
          <p:nvPr/>
        </p:nvGraphicFramePr>
        <p:xfrm>
          <a:off x="3200400" y="1219200"/>
          <a:ext cx="242888" cy="412750"/>
        </p:xfrm>
        <a:graphic>
          <a:graphicData uri="http://schemas.openxmlformats.org/presentationml/2006/ole">
            <p:oleObj spid="_x0000_s347140" name="Equation" r:id="rId4" imgW="126720" imgH="215640" progId="Equation.3">
              <p:embed/>
            </p:oleObj>
          </a:graphicData>
        </a:graphic>
      </p:graphicFrame>
      <p:graphicFrame>
        <p:nvGraphicFramePr>
          <p:cNvPr id="347141" name="Object 5"/>
          <p:cNvGraphicFramePr>
            <a:graphicFrameLocks noChangeAspect="1"/>
          </p:cNvGraphicFramePr>
          <p:nvPr/>
        </p:nvGraphicFramePr>
        <p:xfrm>
          <a:off x="3124200" y="3429000"/>
          <a:ext cx="242888" cy="412750"/>
        </p:xfrm>
        <a:graphic>
          <a:graphicData uri="http://schemas.openxmlformats.org/presentationml/2006/ole">
            <p:oleObj spid="_x0000_s347141" name="Equation" r:id="rId5" imgW="126720" imgH="215640" progId="Equation.3">
              <p:embed/>
            </p:oleObj>
          </a:graphicData>
        </a:graphic>
      </p:graphicFrame>
      <p:graphicFrame>
        <p:nvGraphicFramePr>
          <p:cNvPr id="347142" name="Object 6"/>
          <p:cNvGraphicFramePr>
            <a:graphicFrameLocks noChangeAspect="1"/>
          </p:cNvGraphicFramePr>
          <p:nvPr/>
        </p:nvGraphicFramePr>
        <p:xfrm>
          <a:off x="3200400" y="5638800"/>
          <a:ext cx="242888" cy="412750"/>
        </p:xfrm>
        <a:graphic>
          <a:graphicData uri="http://schemas.openxmlformats.org/presentationml/2006/ole">
            <p:oleObj spid="_x0000_s347142" name="Equation" r:id="rId6" imgW="126720" imgH="215640" progId="Equation.3">
              <p:embed/>
            </p:oleObj>
          </a:graphicData>
        </a:graphic>
      </p:graphicFrame>
      <p:graphicFrame>
        <p:nvGraphicFramePr>
          <p:cNvPr id="347143" name="Object 7"/>
          <p:cNvGraphicFramePr>
            <a:graphicFrameLocks noChangeAspect="1"/>
          </p:cNvGraphicFramePr>
          <p:nvPr/>
        </p:nvGraphicFramePr>
        <p:xfrm>
          <a:off x="1066800" y="1371600"/>
          <a:ext cx="242888" cy="266700"/>
        </p:xfrm>
        <a:graphic>
          <a:graphicData uri="http://schemas.openxmlformats.org/presentationml/2006/ole">
            <p:oleObj spid="_x0000_s347143" name="Equation" r:id="rId7" imgW="126720" imgH="139680" progId="Equation.3">
              <p:embed/>
            </p:oleObj>
          </a:graphicData>
        </a:graphic>
      </p:graphicFrame>
      <p:graphicFrame>
        <p:nvGraphicFramePr>
          <p:cNvPr id="347144" name="Object 8"/>
          <p:cNvGraphicFramePr>
            <a:graphicFrameLocks noChangeAspect="1"/>
          </p:cNvGraphicFramePr>
          <p:nvPr/>
        </p:nvGraphicFramePr>
        <p:xfrm>
          <a:off x="1066800" y="3581400"/>
          <a:ext cx="242888" cy="266700"/>
        </p:xfrm>
        <a:graphic>
          <a:graphicData uri="http://schemas.openxmlformats.org/presentationml/2006/ole">
            <p:oleObj spid="_x0000_s347144" name="Equation" r:id="rId8" imgW="126720" imgH="139680" progId="Equation.3">
              <p:embed/>
            </p:oleObj>
          </a:graphicData>
        </a:graphic>
      </p:graphicFrame>
      <p:graphicFrame>
        <p:nvGraphicFramePr>
          <p:cNvPr id="347145" name="Object 9"/>
          <p:cNvGraphicFramePr>
            <a:graphicFrameLocks noChangeAspect="1"/>
          </p:cNvGraphicFramePr>
          <p:nvPr/>
        </p:nvGraphicFramePr>
        <p:xfrm>
          <a:off x="1066800" y="5753100"/>
          <a:ext cx="242888" cy="266700"/>
        </p:xfrm>
        <a:graphic>
          <a:graphicData uri="http://schemas.openxmlformats.org/presentationml/2006/ole">
            <p:oleObj spid="_x0000_s347145" name="Equation" r:id="rId9" imgW="126720" imgH="139680" progId="Equation.3">
              <p:embed/>
            </p:oleObj>
          </a:graphicData>
        </a:graphic>
      </p:graphicFrame>
      <p:sp>
        <p:nvSpPr>
          <p:cNvPr id="347146" name="Rectangle 10"/>
          <p:cNvSpPr>
            <a:spLocks noChangeArrowheads="1"/>
          </p:cNvSpPr>
          <p:nvPr/>
        </p:nvSpPr>
        <p:spPr bwMode="auto">
          <a:xfrm>
            <a:off x="0" y="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Symbol" pitchFamily="1" charset="2"/>
              </a:rPr>
              <a:t>n</a:t>
            </a:r>
            <a:r>
              <a:rPr lang="en-US" sz="3200">
                <a:solidFill>
                  <a:schemeClr val="tx2"/>
                </a:solidFill>
                <a:latin typeface="Times New Roman" pitchFamily="1" charset="0"/>
              </a:rPr>
              <a:t> </a:t>
            </a:r>
            <a:r>
              <a:rPr lang="en-US" sz="3200">
                <a:solidFill>
                  <a:schemeClr val="tx2"/>
                </a:solidFill>
                <a:latin typeface="Helvetica" pitchFamily="1" charset="0"/>
              </a:rPr>
              <a:t>Oscillations : Example of measurement</a:t>
            </a:r>
            <a:endParaRPr lang="en-US" sz="3200" i="1">
              <a:solidFill>
                <a:schemeClr val="tx2"/>
              </a:solidFill>
              <a:latin typeface="Times New Roman" pitchFamily="1" charset="0"/>
            </a:endParaRPr>
          </a:p>
        </p:txBody>
      </p:sp>
      <p:sp>
        <p:nvSpPr>
          <p:cNvPr id="347147" name="Text Box 11"/>
          <p:cNvSpPr txBox="1">
            <a:spLocks noChangeArrowheads="1"/>
          </p:cNvSpPr>
          <p:nvPr/>
        </p:nvSpPr>
        <p:spPr bwMode="auto">
          <a:xfrm>
            <a:off x="6553200" y="1828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ymbol" pitchFamily="1" charset="2"/>
              </a:rPr>
              <a:t>q</a:t>
            </a:r>
            <a:r>
              <a:rPr lang="en-US" baseline="-25000">
                <a:latin typeface="Times New Roman" pitchFamily="1" charset="0"/>
              </a:rPr>
              <a:t>13</a:t>
            </a:r>
            <a:endParaRPr lang="en-US">
              <a:latin typeface="Times New Roman" pitchFamily="1" charset="0"/>
            </a:endParaRPr>
          </a:p>
        </p:txBody>
      </p:sp>
      <p:sp>
        <p:nvSpPr>
          <p:cNvPr id="347148" name="Text Box 12"/>
          <p:cNvSpPr txBox="1">
            <a:spLocks noChangeArrowheads="1"/>
          </p:cNvSpPr>
          <p:nvPr/>
        </p:nvSpPr>
        <p:spPr bwMode="auto">
          <a:xfrm>
            <a:off x="6477000" y="3962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Helvetica" pitchFamily="1" charset="0"/>
              </a:rPr>
              <a:t>CPV</a:t>
            </a:r>
          </a:p>
        </p:txBody>
      </p:sp>
      <p:sp>
        <p:nvSpPr>
          <p:cNvPr id="347149" name="Text Box 13"/>
          <p:cNvSpPr txBox="1">
            <a:spLocks noChangeArrowheads="1"/>
          </p:cNvSpPr>
          <p:nvPr/>
        </p:nvSpPr>
        <p:spPr bwMode="auto">
          <a:xfrm>
            <a:off x="6248400" y="5562600"/>
            <a:ext cx="1676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1" charset="0"/>
              </a:rPr>
              <a:t>Mass Hierarchy</a:t>
            </a:r>
          </a:p>
        </p:txBody>
      </p:sp>
      <p:sp>
        <p:nvSpPr>
          <p:cNvPr id="347150" name="Text Box 14"/>
          <p:cNvSpPr txBox="1">
            <a:spLocks noChangeArrowheads="1"/>
          </p:cNvSpPr>
          <p:nvPr/>
        </p:nvSpPr>
        <p:spPr bwMode="auto">
          <a:xfrm>
            <a:off x="6400800" y="609600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Helvetica" pitchFamily="1" charset="0"/>
              </a:rPr>
              <a:t>Black : Data                          </a:t>
            </a:r>
            <a:r>
              <a:rPr lang="en-US" sz="1800">
                <a:solidFill>
                  <a:srgbClr val="FF0000"/>
                </a:solidFill>
                <a:latin typeface="Helvetica" pitchFamily="1" charset="0"/>
              </a:rPr>
              <a:t>Red    : Null Hypothesis</a:t>
            </a:r>
            <a:r>
              <a:rPr lang="en-US" sz="2000" b="0">
                <a:solidFill>
                  <a:srgbClr val="FF0000"/>
                </a:solidFill>
                <a:latin typeface="Times New Roman" pitchFamily="1" charset="0"/>
              </a:rPr>
              <a:t> </a:t>
            </a:r>
          </a:p>
        </p:txBody>
      </p:sp>
      <p:sp>
        <p:nvSpPr>
          <p:cNvPr id="347151" name="Text Box 15"/>
          <p:cNvSpPr txBox="1">
            <a:spLocks noChangeArrowheads="1"/>
          </p:cNvSpPr>
          <p:nvPr/>
        </p:nvSpPr>
        <p:spPr bwMode="auto">
          <a:xfrm>
            <a:off x="7772400" y="1905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Helvetica" pitchFamily="1" charset="0"/>
              </a:rPr>
              <a:t>YES</a:t>
            </a:r>
          </a:p>
        </p:txBody>
      </p:sp>
      <p:sp>
        <p:nvSpPr>
          <p:cNvPr id="347152" name="Text Box 16"/>
          <p:cNvSpPr txBox="1">
            <a:spLocks noChangeArrowheads="1"/>
          </p:cNvSpPr>
          <p:nvPr/>
        </p:nvSpPr>
        <p:spPr bwMode="auto">
          <a:xfrm>
            <a:off x="7924800" y="3962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Helvetica" pitchFamily="1" charset="0"/>
              </a:rPr>
              <a:t>NO</a:t>
            </a:r>
          </a:p>
        </p:txBody>
      </p:sp>
      <p:sp>
        <p:nvSpPr>
          <p:cNvPr id="347153" name="Text Box 17"/>
          <p:cNvSpPr txBox="1">
            <a:spLocks noChangeArrowheads="1"/>
          </p:cNvSpPr>
          <p:nvPr/>
        </p:nvSpPr>
        <p:spPr bwMode="auto">
          <a:xfrm>
            <a:off x="7620000" y="152400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Discovery</a:t>
            </a:r>
          </a:p>
        </p:txBody>
      </p:sp>
      <p:sp>
        <p:nvSpPr>
          <p:cNvPr id="347154" name="Text Box 18"/>
          <p:cNvSpPr txBox="1">
            <a:spLocks noChangeArrowheads="1"/>
          </p:cNvSpPr>
          <p:nvPr/>
        </p:nvSpPr>
        <p:spPr bwMode="auto">
          <a:xfrm>
            <a:off x="6248400" y="1524000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Parameter</a:t>
            </a:r>
          </a:p>
        </p:txBody>
      </p:sp>
      <p:sp>
        <p:nvSpPr>
          <p:cNvPr id="347155" name="Text Box 19"/>
          <p:cNvSpPr txBox="1">
            <a:spLocks noChangeArrowheads="1"/>
          </p:cNvSpPr>
          <p:nvPr/>
        </p:nvSpPr>
        <p:spPr bwMode="auto">
          <a:xfrm>
            <a:off x="7772400" y="5638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Helvetica" pitchFamily="1" charset="0"/>
              </a:rPr>
              <a:t>YES</a:t>
            </a:r>
          </a:p>
        </p:txBody>
      </p:sp>
      <p:pic>
        <p:nvPicPr>
          <p:cNvPr id="347156" name="Picture 20" descr="fnal_logo_trans_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763000" y="0"/>
            <a:ext cx="381000" cy="38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Saoulidou, Fermilab,              NUSS 15-JULY-2009</a:t>
            </a: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019A-2A28-469B-A3C9-CA02BF4316FA}" type="slidenum">
              <a:rPr lang="en-US"/>
              <a:pPr/>
              <a:t>33</a:t>
            </a:fld>
            <a:endParaRPr lang="en-US"/>
          </a:p>
        </p:txBody>
      </p:sp>
      <p:pic>
        <p:nvPicPr>
          <p:cNvPr id="348162" name="Picture 2" descr="Results_both_Det62_mass300_potnu_24_potanu_24_hier1_pur1_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8150"/>
            <a:ext cx="6553200" cy="6419850"/>
          </a:xfrm>
          <a:prstGeom prst="rect">
            <a:avLst/>
          </a:prstGeom>
          <a:noFill/>
        </p:spPr>
      </p:pic>
      <p:graphicFrame>
        <p:nvGraphicFramePr>
          <p:cNvPr id="348164" name="Object 4"/>
          <p:cNvGraphicFramePr>
            <a:graphicFrameLocks noChangeAspect="1"/>
          </p:cNvGraphicFramePr>
          <p:nvPr/>
        </p:nvGraphicFramePr>
        <p:xfrm>
          <a:off x="3200400" y="1219200"/>
          <a:ext cx="242888" cy="412750"/>
        </p:xfrm>
        <a:graphic>
          <a:graphicData uri="http://schemas.openxmlformats.org/presentationml/2006/ole">
            <p:oleObj spid="_x0000_s348164" name="Equation" r:id="rId4" imgW="126720" imgH="215640" progId="Equation.3">
              <p:embed/>
            </p:oleObj>
          </a:graphicData>
        </a:graphic>
      </p:graphicFrame>
      <p:graphicFrame>
        <p:nvGraphicFramePr>
          <p:cNvPr id="348165" name="Object 5"/>
          <p:cNvGraphicFramePr>
            <a:graphicFrameLocks noChangeAspect="1"/>
          </p:cNvGraphicFramePr>
          <p:nvPr/>
        </p:nvGraphicFramePr>
        <p:xfrm>
          <a:off x="3124200" y="3429000"/>
          <a:ext cx="242888" cy="412750"/>
        </p:xfrm>
        <a:graphic>
          <a:graphicData uri="http://schemas.openxmlformats.org/presentationml/2006/ole">
            <p:oleObj spid="_x0000_s348165" name="Equation" r:id="rId5" imgW="126720" imgH="215640" progId="Equation.3">
              <p:embed/>
            </p:oleObj>
          </a:graphicData>
        </a:graphic>
      </p:graphicFrame>
      <p:graphicFrame>
        <p:nvGraphicFramePr>
          <p:cNvPr id="348166" name="Object 6"/>
          <p:cNvGraphicFramePr>
            <a:graphicFrameLocks noChangeAspect="1"/>
          </p:cNvGraphicFramePr>
          <p:nvPr/>
        </p:nvGraphicFramePr>
        <p:xfrm>
          <a:off x="3200400" y="5638800"/>
          <a:ext cx="242888" cy="412750"/>
        </p:xfrm>
        <a:graphic>
          <a:graphicData uri="http://schemas.openxmlformats.org/presentationml/2006/ole">
            <p:oleObj spid="_x0000_s348166" name="Equation" r:id="rId6" imgW="126720" imgH="215640" progId="Equation.3">
              <p:embed/>
            </p:oleObj>
          </a:graphicData>
        </a:graphic>
      </p:graphicFrame>
      <p:graphicFrame>
        <p:nvGraphicFramePr>
          <p:cNvPr id="348167" name="Object 7"/>
          <p:cNvGraphicFramePr>
            <a:graphicFrameLocks noChangeAspect="1"/>
          </p:cNvGraphicFramePr>
          <p:nvPr/>
        </p:nvGraphicFramePr>
        <p:xfrm>
          <a:off x="1066800" y="1371600"/>
          <a:ext cx="242888" cy="266700"/>
        </p:xfrm>
        <a:graphic>
          <a:graphicData uri="http://schemas.openxmlformats.org/presentationml/2006/ole">
            <p:oleObj spid="_x0000_s348167" name="Equation" r:id="rId7" imgW="126720" imgH="139680" progId="Equation.3">
              <p:embed/>
            </p:oleObj>
          </a:graphicData>
        </a:graphic>
      </p:graphicFrame>
      <p:graphicFrame>
        <p:nvGraphicFramePr>
          <p:cNvPr id="348168" name="Object 8"/>
          <p:cNvGraphicFramePr>
            <a:graphicFrameLocks noChangeAspect="1"/>
          </p:cNvGraphicFramePr>
          <p:nvPr/>
        </p:nvGraphicFramePr>
        <p:xfrm>
          <a:off x="1066800" y="3581400"/>
          <a:ext cx="242888" cy="266700"/>
        </p:xfrm>
        <a:graphic>
          <a:graphicData uri="http://schemas.openxmlformats.org/presentationml/2006/ole">
            <p:oleObj spid="_x0000_s348168" name="Equation" r:id="rId8" imgW="126720" imgH="139680" progId="Equation.3">
              <p:embed/>
            </p:oleObj>
          </a:graphicData>
        </a:graphic>
      </p:graphicFrame>
      <p:graphicFrame>
        <p:nvGraphicFramePr>
          <p:cNvPr id="348169" name="Object 9"/>
          <p:cNvGraphicFramePr>
            <a:graphicFrameLocks noChangeAspect="1"/>
          </p:cNvGraphicFramePr>
          <p:nvPr/>
        </p:nvGraphicFramePr>
        <p:xfrm>
          <a:off x="1066800" y="5753100"/>
          <a:ext cx="242888" cy="266700"/>
        </p:xfrm>
        <a:graphic>
          <a:graphicData uri="http://schemas.openxmlformats.org/presentationml/2006/ole">
            <p:oleObj spid="_x0000_s348169" name="Equation" r:id="rId9" imgW="126720" imgH="139680" progId="Equation.3">
              <p:embed/>
            </p:oleObj>
          </a:graphicData>
        </a:graphic>
      </p:graphicFrame>
      <p:sp>
        <p:nvSpPr>
          <p:cNvPr id="348170" name="Rectangle 10"/>
          <p:cNvSpPr>
            <a:spLocks noChangeArrowheads="1"/>
          </p:cNvSpPr>
          <p:nvPr/>
        </p:nvSpPr>
        <p:spPr bwMode="auto">
          <a:xfrm>
            <a:off x="0" y="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Symbol" pitchFamily="1" charset="2"/>
              </a:rPr>
              <a:t>n</a:t>
            </a:r>
            <a:r>
              <a:rPr lang="en-US" sz="3200">
                <a:solidFill>
                  <a:schemeClr val="tx2"/>
                </a:solidFill>
                <a:latin typeface="Times New Roman" pitchFamily="1" charset="0"/>
              </a:rPr>
              <a:t> </a:t>
            </a:r>
            <a:r>
              <a:rPr lang="en-US" sz="3200">
                <a:solidFill>
                  <a:schemeClr val="tx2"/>
                </a:solidFill>
                <a:latin typeface="Helvetica" pitchFamily="1" charset="0"/>
              </a:rPr>
              <a:t>Oscillations : Example of measurement</a:t>
            </a:r>
            <a:endParaRPr lang="en-US" sz="3200" i="1">
              <a:solidFill>
                <a:schemeClr val="tx2"/>
              </a:solidFill>
              <a:latin typeface="Times New Roman" pitchFamily="1" charset="0"/>
            </a:endParaRPr>
          </a:p>
        </p:txBody>
      </p:sp>
      <p:sp>
        <p:nvSpPr>
          <p:cNvPr id="348171" name="Text Box 11"/>
          <p:cNvSpPr txBox="1">
            <a:spLocks noChangeArrowheads="1"/>
          </p:cNvSpPr>
          <p:nvPr/>
        </p:nvSpPr>
        <p:spPr bwMode="auto">
          <a:xfrm>
            <a:off x="6553200" y="1828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ymbol" pitchFamily="1" charset="2"/>
              </a:rPr>
              <a:t>q</a:t>
            </a:r>
            <a:r>
              <a:rPr lang="en-US" baseline="-25000">
                <a:latin typeface="Times New Roman" pitchFamily="1" charset="0"/>
              </a:rPr>
              <a:t>13</a:t>
            </a:r>
            <a:endParaRPr lang="en-US">
              <a:latin typeface="Times New Roman" pitchFamily="1" charset="0"/>
            </a:endParaRPr>
          </a:p>
        </p:txBody>
      </p:sp>
      <p:sp>
        <p:nvSpPr>
          <p:cNvPr id="348172" name="Text Box 12"/>
          <p:cNvSpPr txBox="1">
            <a:spLocks noChangeArrowheads="1"/>
          </p:cNvSpPr>
          <p:nvPr/>
        </p:nvSpPr>
        <p:spPr bwMode="auto">
          <a:xfrm>
            <a:off x="6477000" y="3962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Helvetica" pitchFamily="1" charset="0"/>
              </a:rPr>
              <a:t>CPV</a:t>
            </a:r>
          </a:p>
        </p:txBody>
      </p:sp>
      <p:sp>
        <p:nvSpPr>
          <p:cNvPr id="348173" name="Text Box 13"/>
          <p:cNvSpPr txBox="1">
            <a:spLocks noChangeArrowheads="1"/>
          </p:cNvSpPr>
          <p:nvPr/>
        </p:nvSpPr>
        <p:spPr bwMode="auto">
          <a:xfrm>
            <a:off x="6248400" y="5562600"/>
            <a:ext cx="1676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1" charset="0"/>
              </a:rPr>
              <a:t>Mass Hierarchy</a:t>
            </a:r>
          </a:p>
        </p:txBody>
      </p:sp>
      <p:sp>
        <p:nvSpPr>
          <p:cNvPr id="348174" name="Text Box 14"/>
          <p:cNvSpPr txBox="1">
            <a:spLocks noChangeArrowheads="1"/>
          </p:cNvSpPr>
          <p:nvPr/>
        </p:nvSpPr>
        <p:spPr bwMode="auto">
          <a:xfrm>
            <a:off x="6400800" y="609600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Helvetica" pitchFamily="1" charset="0"/>
              </a:rPr>
              <a:t>Black : Data                          </a:t>
            </a:r>
            <a:r>
              <a:rPr lang="en-US" sz="1800">
                <a:solidFill>
                  <a:srgbClr val="FF0000"/>
                </a:solidFill>
                <a:latin typeface="Helvetica" pitchFamily="1" charset="0"/>
              </a:rPr>
              <a:t>Red    : Null Hypothesis</a:t>
            </a:r>
            <a:r>
              <a:rPr lang="en-US" sz="2000" b="0">
                <a:solidFill>
                  <a:srgbClr val="FF0000"/>
                </a:solidFill>
                <a:latin typeface="Times New Roman" pitchFamily="1" charset="0"/>
              </a:rPr>
              <a:t> </a:t>
            </a:r>
          </a:p>
        </p:txBody>
      </p:sp>
      <p:sp>
        <p:nvSpPr>
          <p:cNvPr id="348175" name="Text Box 15"/>
          <p:cNvSpPr txBox="1">
            <a:spLocks noChangeArrowheads="1"/>
          </p:cNvSpPr>
          <p:nvPr/>
        </p:nvSpPr>
        <p:spPr bwMode="auto">
          <a:xfrm>
            <a:off x="7772400" y="1905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Helvetica" pitchFamily="1" charset="0"/>
              </a:rPr>
              <a:t>YES</a:t>
            </a:r>
          </a:p>
        </p:txBody>
      </p:sp>
      <p:sp>
        <p:nvSpPr>
          <p:cNvPr id="348176" name="Text Box 16"/>
          <p:cNvSpPr txBox="1">
            <a:spLocks noChangeArrowheads="1"/>
          </p:cNvSpPr>
          <p:nvPr/>
        </p:nvSpPr>
        <p:spPr bwMode="auto">
          <a:xfrm>
            <a:off x="7924800" y="3962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Helvetica" pitchFamily="1" charset="0"/>
              </a:rPr>
              <a:t>NO</a:t>
            </a:r>
          </a:p>
        </p:txBody>
      </p:sp>
      <p:sp>
        <p:nvSpPr>
          <p:cNvPr id="348177" name="Text Box 17"/>
          <p:cNvSpPr txBox="1">
            <a:spLocks noChangeArrowheads="1"/>
          </p:cNvSpPr>
          <p:nvPr/>
        </p:nvSpPr>
        <p:spPr bwMode="auto">
          <a:xfrm>
            <a:off x="7620000" y="152400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Discovery</a:t>
            </a:r>
          </a:p>
        </p:txBody>
      </p:sp>
      <p:sp>
        <p:nvSpPr>
          <p:cNvPr id="348178" name="Text Box 18"/>
          <p:cNvSpPr txBox="1">
            <a:spLocks noChangeArrowheads="1"/>
          </p:cNvSpPr>
          <p:nvPr/>
        </p:nvSpPr>
        <p:spPr bwMode="auto">
          <a:xfrm>
            <a:off x="6248400" y="1524000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Parameter</a:t>
            </a:r>
          </a:p>
        </p:txBody>
      </p:sp>
      <p:sp>
        <p:nvSpPr>
          <p:cNvPr id="348179" name="Text Box 19"/>
          <p:cNvSpPr txBox="1">
            <a:spLocks noChangeArrowheads="1"/>
          </p:cNvSpPr>
          <p:nvPr/>
        </p:nvSpPr>
        <p:spPr bwMode="auto">
          <a:xfrm>
            <a:off x="7772400" y="5638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Helvetica" pitchFamily="1" charset="0"/>
              </a:rPr>
              <a:t>YES</a:t>
            </a:r>
          </a:p>
        </p:txBody>
      </p:sp>
      <p:pic>
        <p:nvPicPr>
          <p:cNvPr id="348180" name="Picture 20" descr="fnal_logo_trans_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763000" y="0"/>
            <a:ext cx="381000" cy="38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Saoulidou, Fermilab,              NUSS 15-JULY-2009</a:t>
            </a: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91B6E-CD04-42E1-8856-7C0DA375088B}" type="slidenum">
              <a:rPr lang="en-US"/>
              <a:pPr/>
              <a:t>34</a:t>
            </a:fld>
            <a:endParaRPr lang="en-US"/>
          </a:p>
        </p:txBody>
      </p:sp>
      <p:pic>
        <p:nvPicPr>
          <p:cNvPr id="349186" name="Picture 2" descr="Results_both_Det62_mass300_potnu_42_potanu_42_hier1_pur1_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9738"/>
            <a:ext cx="6553200" cy="6419850"/>
          </a:xfrm>
          <a:prstGeom prst="rect">
            <a:avLst/>
          </a:prstGeom>
          <a:noFill/>
        </p:spPr>
      </p:pic>
      <p:graphicFrame>
        <p:nvGraphicFramePr>
          <p:cNvPr id="349188" name="Object 4"/>
          <p:cNvGraphicFramePr>
            <a:graphicFrameLocks noChangeAspect="1"/>
          </p:cNvGraphicFramePr>
          <p:nvPr/>
        </p:nvGraphicFramePr>
        <p:xfrm>
          <a:off x="3200400" y="1219200"/>
          <a:ext cx="242888" cy="412750"/>
        </p:xfrm>
        <a:graphic>
          <a:graphicData uri="http://schemas.openxmlformats.org/presentationml/2006/ole">
            <p:oleObj spid="_x0000_s349188" name="Equation" r:id="rId4" imgW="126720" imgH="215640" progId="Equation.3">
              <p:embed/>
            </p:oleObj>
          </a:graphicData>
        </a:graphic>
      </p:graphicFrame>
      <p:graphicFrame>
        <p:nvGraphicFramePr>
          <p:cNvPr id="349189" name="Object 5"/>
          <p:cNvGraphicFramePr>
            <a:graphicFrameLocks noChangeAspect="1"/>
          </p:cNvGraphicFramePr>
          <p:nvPr/>
        </p:nvGraphicFramePr>
        <p:xfrm>
          <a:off x="3124200" y="3429000"/>
          <a:ext cx="242888" cy="412750"/>
        </p:xfrm>
        <a:graphic>
          <a:graphicData uri="http://schemas.openxmlformats.org/presentationml/2006/ole">
            <p:oleObj spid="_x0000_s349189" name="Equation" r:id="rId5" imgW="126720" imgH="215640" progId="Equation.3">
              <p:embed/>
            </p:oleObj>
          </a:graphicData>
        </a:graphic>
      </p:graphicFrame>
      <p:graphicFrame>
        <p:nvGraphicFramePr>
          <p:cNvPr id="349190" name="Object 6"/>
          <p:cNvGraphicFramePr>
            <a:graphicFrameLocks noChangeAspect="1"/>
          </p:cNvGraphicFramePr>
          <p:nvPr/>
        </p:nvGraphicFramePr>
        <p:xfrm>
          <a:off x="3200400" y="5638800"/>
          <a:ext cx="242888" cy="412750"/>
        </p:xfrm>
        <a:graphic>
          <a:graphicData uri="http://schemas.openxmlformats.org/presentationml/2006/ole">
            <p:oleObj spid="_x0000_s349190" name="Equation" r:id="rId6" imgW="126720" imgH="215640" progId="Equation.3">
              <p:embed/>
            </p:oleObj>
          </a:graphicData>
        </a:graphic>
      </p:graphicFrame>
      <p:graphicFrame>
        <p:nvGraphicFramePr>
          <p:cNvPr id="349191" name="Object 7"/>
          <p:cNvGraphicFramePr>
            <a:graphicFrameLocks noChangeAspect="1"/>
          </p:cNvGraphicFramePr>
          <p:nvPr/>
        </p:nvGraphicFramePr>
        <p:xfrm>
          <a:off x="1066800" y="1371600"/>
          <a:ext cx="242888" cy="266700"/>
        </p:xfrm>
        <a:graphic>
          <a:graphicData uri="http://schemas.openxmlformats.org/presentationml/2006/ole">
            <p:oleObj spid="_x0000_s349191" name="Equation" r:id="rId7" imgW="126720" imgH="139680" progId="Equation.3">
              <p:embed/>
            </p:oleObj>
          </a:graphicData>
        </a:graphic>
      </p:graphicFrame>
      <p:graphicFrame>
        <p:nvGraphicFramePr>
          <p:cNvPr id="349192" name="Object 8"/>
          <p:cNvGraphicFramePr>
            <a:graphicFrameLocks noChangeAspect="1"/>
          </p:cNvGraphicFramePr>
          <p:nvPr/>
        </p:nvGraphicFramePr>
        <p:xfrm>
          <a:off x="1066800" y="3581400"/>
          <a:ext cx="242888" cy="266700"/>
        </p:xfrm>
        <a:graphic>
          <a:graphicData uri="http://schemas.openxmlformats.org/presentationml/2006/ole">
            <p:oleObj spid="_x0000_s349192" name="Equation" r:id="rId8" imgW="126720" imgH="139680" progId="Equation.3">
              <p:embed/>
            </p:oleObj>
          </a:graphicData>
        </a:graphic>
      </p:graphicFrame>
      <p:graphicFrame>
        <p:nvGraphicFramePr>
          <p:cNvPr id="349193" name="Object 9"/>
          <p:cNvGraphicFramePr>
            <a:graphicFrameLocks noChangeAspect="1"/>
          </p:cNvGraphicFramePr>
          <p:nvPr/>
        </p:nvGraphicFramePr>
        <p:xfrm>
          <a:off x="1066800" y="5753100"/>
          <a:ext cx="242888" cy="266700"/>
        </p:xfrm>
        <a:graphic>
          <a:graphicData uri="http://schemas.openxmlformats.org/presentationml/2006/ole">
            <p:oleObj spid="_x0000_s349193" name="Equation" r:id="rId9" imgW="126720" imgH="139680" progId="Equation.3">
              <p:embed/>
            </p:oleObj>
          </a:graphicData>
        </a:graphic>
      </p:graphicFrame>
      <p:sp>
        <p:nvSpPr>
          <p:cNvPr id="349194" name="Rectangle 10"/>
          <p:cNvSpPr>
            <a:spLocks noChangeArrowheads="1"/>
          </p:cNvSpPr>
          <p:nvPr/>
        </p:nvSpPr>
        <p:spPr bwMode="auto">
          <a:xfrm>
            <a:off x="0" y="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Symbol" pitchFamily="1" charset="2"/>
              </a:rPr>
              <a:t>n</a:t>
            </a:r>
            <a:r>
              <a:rPr lang="en-US" sz="3200">
                <a:solidFill>
                  <a:schemeClr val="tx2"/>
                </a:solidFill>
                <a:latin typeface="Times New Roman" pitchFamily="1" charset="0"/>
              </a:rPr>
              <a:t> </a:t>
            </a:r>
            <a:r>
              <a:rPr lang="en-US" sz="3200">
                <a:solidFill>
                  <a:schemeClr val="tx2"/>
                </a:solidFill>
                <a:latin typeface="Helvetica" pitchFamily="1" charset="0"/>
              </a:rPr>
              <a:t>Oscillations : Example of measurement</a:t>
            </a:r>
            <a:endParaRPr lang="en-US" sz="3200" i="1">
              <a:solidFill>
                <a:schemeClr val="tx2"/>
              </a:solidFill>
              <a:latin typeface="Times New Roman" pitchFamily="1" charset="0"/>
            </a:endParaRPr>
          </a:p>
        </p:txBody>
      </p:sp>
      <p:sp>
        <p:nvSpPr>
          <p:cNvPr id="349195" name="Text Box 11"/>
          <p:cNvSpPr txBox="1">
            <a:spLocks noChangeArrowheads="1"/>
          </p:cNvSpPr>
          <p:nvPr/>
        </p:nvSpPr>
        <p:spPr bwMode="auto">
          <a:xfrm>
            <a:off x="6553200" y="1828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ymbol" pitchFamily="1" charset="2"/>
              </a:rPr>
              <a:t>q</a:t>
            </a:r>
            <a:r>
              <a:rPr lang="en-US" baseline="-25000">
                <a:latin typeface="Times New Roman" pitchFamily="1" charset="0"/>
              </a:rPr>
              <a:t>13</a:t>
            </a:r>
            <a:endParaRPr lang="en-US">
              <a:latin typeface="Times New Roman" pitchFamily="1" charset="0"/>
            </a:endParaRPr>
          </a:p>
        </p:txBody>
      </p:sp>
      <p:sp>
        <p:nvSpPr>
          <p:cNvPr id="349196" name="Text Box 12"/>
          <p:cNvSpPr txBox="1">
            <a:spLocks noChangeArrowheads="1"/>
          </p:cNvSpPr>
          <p:nvPr/>
        </p:nvSpPr>
        <p:spPr bwMode="auto">
          <a:xfrm>
            <a:off x="6477000" y="3962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Helvetica" pitchFamily="1" charset="0"/>
              </a:rPr>
              <a:t>CPV</a:t>
            </a:r>
          </a:p>
        </p:txBody>
      </p:sp>
      <p:sp>
        <p:nvSpPr>
          <p:cNvPr id="349197" name="Text Box 13"/>
          <p:cNvSpPr txBox="1">
            <a:spLocks noChangeArrowheads="1"/>
          </p:cNvSpPr>
          <p:nvPr/>
        </p:nvSpPr>
        <p:spPr bwMode="auto">
          <a:xfrm>
            <a:off x="6248400" y="5562600"/>
            <a:ext cx="1676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1" charset="0"/>
              </a:rPr>
              <a:t>Mass Hierarchy</a:t>
            </a:r>
          </a:p>
        </p:txBody>
      </p:sp>
      <p:sp>
        <p:nvSpPr>
          <p:cNvPr id="349198" name="Text Box 14"/>
          <p:cNvSpPr txBox="1">
            <a:spLocks noChangeArrowheads="1"/>
          </p:cNvSpPr>
          <p:nvPr/>
        </p:nvSpPr>
        <p:spPr bwMode="auto">
          <a:xfrm>
            <a:off x="6400800" y="609600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Helvetica" pitchFamily="1" charset="0"/>
              </a:rPr>
              <a:t>Black : Data                          </a:t>
            </a:r>
            <a:r>
              <a:rPr lang="en-US" sz="1800">
                <a:solidFill>
                  <a:srgbClr val="FF0000"/>
                </a:solidFill>
                <a:latin typeface="Helvetica" pitchFamily="1" charset="0"/>
              </a:rPr>
              <a:t>Red    : Null Hypothesis</a:t>
            </a:r>
            <a:r>
              <a:rPr lang="en-US" sz="2000" b="0">
                <a:solidFill>
                  <a:srgbClr val="FF0000"/>
                </a:solidFill>
                <a:latin typeface="Times New Roman" pitchFamily="1" charset="0"/>
              </a:rPr>
              <a:t> </a:t>
            </a:r>
          </a:p>
        </p:txBody>
      </p:sp>
      <p:sp>
        <p:nvSpPr>
          <p:cNvPr id="349199" name="Text Box 15"/>
          <p:cNvSpPr txBox="1">
            <a:spLocks noChangeArrowheads="1"/>
          </p:cNvSpPr>
          <p:nvPr/>
        </p:nvSpPr>
        <p:spPr bwMode="auto">
          <a:xfrm>
            <a:off x="7772400" y="1905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Helvetica" pitchFamily="1" charset="0"/>
              </a:rPr>
              <a:t>YES</a:t>
            </a:r>
          </a:p>
        </p:txBody>
      </p:sp>
      <p:sp>
        <p:nvSpPr>
          <p:cNvPr id="349200" name="Text Box 16"/>
          <p:cNvSpPr txBox="1">
            <a:spLocks noChangeArrowheads="1"/>
          </p:cNvSpPr>
          <p:nvPr/>
        </p:nvSpPr>
        <p:spPr bwMode="auto">
          <a:xfrm>
            <a:off x="7924800" y="3962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Helvetica" pitchFamily="1" charset="0"/>
              </a:rPr>
              <a:t>NO</a:t>
            </a:r>
          </a:p>
        </p:txBody>
      </p:sp>
      <p:sp>
        <p:nvSpPr>
          <p:cNvPr id="349201" name="Text Box 17"/>
          <p:cNvSpPr txBox="1">
            <a:spLocks noChangeArrowheads="1"/>
          </p:cNvSpPr>
          <p:nvPr/>
        </p:nvSpPr>
        <p:spPr bwMode="auto">
          <a:xfrm>
            <a:off x="7620000" y="152400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Discovery</a:t>
            </a:r>
          </a:p>
        </p:txBody>
      </p:sp>
      <p:sp>
        <p:nvSpPr>
          <p:cNvPr id="349202" name="Text Box 18"/>
          <p:cNvSpPr txBox="1">
            <a:spLocks noChangeArrowheads="1"/>
          </p:cNvSpPr>
          <p:nvPr/>
        </p:nvSpPr>
        <p:spPr bwMode="auto">
          <a:xfrm>
            <a:off x="6248400" y="1524000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Parameter</a:t>
            </a:r>
          </a:p>
        </p:txBody>
      </p:sp>
      <p:sp>
        <p:nvSpPr>
          <p:cNvPr id="349203" name="Text Box 19"/>
          <p:cNvSpPr txBox="1">
            <a:spLocks noChangeArrowheads="1"/>
          </p:cNvSpPr>
          <p:nvPr/>
        </p:nvSpPr>
        <p:spPr bwMode="auto">
          <a:xfrm>
            <a:off x="7772400" y="5638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Helvetica" pitchFamily="1" charset="0"/>
              </a:rPr>
              <a:t>YES</a:t>
            </a:r>
          </a:p>
        </p:txBody>
      </p:sp>
      <p:pic>
        <p:nvPicPr>
          <p:cNvPr id="349204" name="Picture 20" descr="fnal_logo_trans_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763000" y="0"/>
            <a:ext cx="381000" cy="38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Saoulidou, Fermilab,              NUSS 15-JULY-2009</a:t>
            </a: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BF7D-0E5B-4F08-BAB4-5753DFE8DAA7}" type="slidenum">
              <a:rPr lang="en-US"/>
              <a:pPr/>
              <a:t>35</a:t>
            </a:fld>
            <a:endParaRPr lang="en-US"/>
          </a:p>
        </p:txBody>
      </p:sp>
      <p:pic>
        <p:nvPicPr>
          <p:cNvPr id="350210" name="Picture 2" descr="Results_both_Det62_mass300_potnu_60_potanu_60_hier1_pur1_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8150"/>
            <a:ext cx="6553200" cy="6419850"/>
          </a:xfrm>
          <a:prstGeom prst="rect">
            <a:avLst/>
          </a:prstGeom>
          <a:noFill/>
        </p:spPr>
      </p:pic>
      <p:graphicFrame>
        <p:nvGraphicFramePr>
          <p:cNvPr id="434176" name="Object 0"/>
          <p:cNvGraphicFramePr>
            <a:graphicFrameLocks noChangeAspect="1"/>
          </p:cNvGraphicFramePr>
          <p:nvPr/>
        </p:nvGraphicFramePr>
        <p:xfrm>
          <a:off x="3200400" y="1219200"/>
          <a:ext cx="242888" cy="412750"/>
        </p:xfrm>
        <a:graphic>
          <a:graphicData uri="http://schemas.openxmlformats.org/presentationml/2006/ole">
            <p:oleObj spid="_x0000_s434176" name="Equation" r:id="rId4" imgW="126720" imgH="215640" progId="Equation.3">
              <p:embed/>
            </p:oleObj>
          </a:graphicData>
        </a:graphic>
      </p:graphicFrame>
      <p:graphicFrame>
        <p:nvGraphicFramePr>
          <p:cNvPr id="434177" name="Object 1"/>
          <p:cNvGraphicFramePr>
            <a:graphicFrameLocks noChangeAspect="1"/>
          </p:cNvGraphicFramePr>
          <p:nvPr/>
        </p:nvGraphicFramePr>
        <p:xfrm>
          <a:off x="3124200" y="3429000"/>
          <a:ext cx="242888" cy="412750"/>
        </p:xfrm>
        <a:graphic>
          <a:graphicData uri="http://schemas.openxmlformats.org/presentationml/2006/ole">
            <p:oleObj spid="_x0000_s434177" name="Equation" r:id="rId5" imgW="126720" imgH="215640" progId="Equation.3">
              <p:embed/>
            </p:oleObj>
          </a:graphicData>
        </a:graphic>
      </p:graphicFrame>
      <p:graphicFrame>
        <p:nvGraphicFramePr>
          <p:cNvPr id="434178" name="Object 2"/>
          <p:cNvGraphicFramePr>
            <a:graphicFrameLocks noChangeAspect="1"/>
          </p:cNvGraphicFramePr>
          <p:nvPr/>
        </p:nvGraphicFramePr>
        <p:xfrm>
          <a:off x="3200400" y="5638800"/>
          <a:ext cx="242888" cy="412750"/>
        </p:xfrm>
        <a:graphic>
          <a:graphicData uri="http://schemas.openxmlformats.org/presentationml/2006/ole">
            <p:oleObj spid="_x0000_s434178" name="Equation" r:id="rId6" imgW="126720" imgH="215640" progId="Equation.3">
              <p:embed/>
            </p:oleObj>
          </a:graphicData>
        </a:graphic>
      </p:graphicFrame>
      <p:graphicFrame>
        <p:nvGraphicFramePr>
          <p:cNvPr id="434179" name="Object 3"/>
          <p:cNvGraphicFramePr>
            <a:graphicFrameLocks noChangeAspect="1"/>
          </p:cNvGraphicFramePr>
          <p:nvPr/>
        </p:nvGraphicFramePr>
        <p:xfrm>
          <a:off x="1066800" y="1371600"/>
          <a:ext cx="242888" cy="266700"/>
        </p:xfrm>
        <a:graphic>
          <a:graphicData uri="http://schemas.openxmlformats.org/presentationml/2006/ole">
            <p:oleObj spid="_x0000_s434179" name="Equation" r:id="rId7" imgW="126720" imgH="139680" progId="Equation.3">
              <p:embed/>
            </p:oleObj>
          </a:graphicData>
        </a:graphic>
      </p:graphicFrame>
      <p:graphicFrame>
        <p:nvGraphicFramePr>
          <p:cNvPr id="434180" name="Object 4"/>
          <p:cNvGraphicFramePr>
            <a:graphicFrameLocks noChangeAspect="1"/>
          </p:cNvGraphicFramePr>
          <p:nvPr/>
        </p:nvGraphicFramePr>
        <p:xfrm>
          <a:off x="1066800" y="3581400"/>
          <a:ext cx="242888" cy="266700"/>
        </p:xfrm>
        <a:graphic>
          <a:graphicData uri="http://schemas.openxmlformats.org/presentationml/2006/ole">
            <p:oleObj spid="_x0000_s434180" name="Equation" r:id="rId8" imgW="126720" imgH="139680" progId="Equation.3">
              <p:embed/>
            </p:oleObj>
          </a:graphicData>
        </a:graphic>
      </p:graphicFrame>
      <p:graphicFrame>
        <p:nvGraphicFramePr>
          <p:cNvPr id="434181" name="Object 5"/>
          <p:cNvGraphicFramePr>
            <a:graphicFrameLocks noChangeAspect="1"/>
          </p:cNvGraphicFramePr>
          <p:nvPr/>
        </p:nvGraphicFramePr>
        <p:xfrm>
          <a:off x="1066800" y="5753100"/>
          <a:ext cx="242888" cy="266700"/>
        </p:xfrm>
        <a:graphic>
          <a:graphicData uri="http://schemas.openxmlformats.org/presentationml/2006/ole">
            <p:oleObj spid="_x0000_s434181" name="Equation" r:id="rId9" imgW="126720" imgH="139680" progId="Equation.3">
              <p:embed/>
            </p:oleObj>
          </a:graphicData>
        </a:graphic>
      </p:graphicFrame>
      <p:sp>
        <p:nvSpPr>
          <p:cNvPr id="350218" name="Rectangle 10"/>
          <p:cNvSpPr>
            <a:spLocks noChangeArrowheads="1"/>
          </p:cNvSpPr>
          <p:nvPr/>
        </p:nvSpPr>
        <p:spPr bwMode="auto">
          <a:xfrm>
            <a:off x="228600" y="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Symbol" pitchFamily="1" charset="2"/>
              </a:rPr>
              <a:t>n</a:t>
            </a:r>
            <a:r>
              <a:rPr lang="en-US" sz="3200">
                <a:solidFill>
                  <a:schemeClr val="tx2"/>
                </a:solidFill>
                <a:latin typeface="Times New Roman" pitchFamily="1" charset="0"/>
              </a:rPr>
              <a:t> </a:t>
            </a:r>
            <a:r>
              <a:rPr lang="en-US" sz="3200">
                <a:solidFill>
                  <a:schemeClr val="tx2"/>
                </a:solidFill>
                <a:latin typeface="Helvetica" pitchFamily="1" charset="0"/>
              </a:rPr>
              <a:t>Oscillations : Example of measurement</a:t>
            </a:r>
            <a:endParaRPr lang="en-US" sz="3200" i="1">
              <a:solidFill>
                <a:schemeClr val="tx2"/>
              </a:solidFill>
              <a:latin typeface="Times New Roman" pitchFamily="1" charset="0"/>
            </a:endParaRPr>
          </a:p>
        </p:txBody>
      </p:sp>
      <p:sp>
        <p:nvSpPr>
          <p:cNvPr id="350219" name="Text Box 11"/>
          <p:cNvSpPr txBox="1">
            <a:spLocks noChangeArrowheads="1"/>
          </p:cNvSpPr>
          <p:nvPr/>
        </p:nvSpPr>
        <p:spPr bwMode="auto">
          <a:xfrm>
            <a:off x="6553200" y="1828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ymbol" pitchFamily="1" charset="2"/>
              </a:rPr>
              <a:t>q</a:t>
            </a:r>
            <a:r>
              <a:rPr lang="en-US" baseline="-25000">
                <a:latin typeface="Times New Roman" pitchFamily="1" charset="0"/>
              </a:rPr>
              <a:t>13</a:t>
            </a:r>
            <a:endParaRPr lang="en-US">
              <a:latin typeface="Times New Roman" pitchFamily="1" charset="0"/>
            </a:endParaRPr>
          </a:p>
        </p:txBody>
      </p:sp>
      <p:sp>
        <p:nvSpPr>
          <p:cNvPr id="350220" name="Text Box 12"/>
          <p:cNvSpPr txBox="1">
            <a:spLocks noChangeArrowheads="1"/>
          </p:cNvSpPr>
          <p:nvPr/>
        </p:nvSpPr>
        <p:spPr bwMode="auto">
          <a:xfrm>
            <a:off x="6477000" y="3962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Helvetica" pitchFamily="1" charset="0"/>
              </a:rPr>
              <a:t>CPV</a:t>
            </a:r>
          </a:p>
        </p:txBody>
      </p:sp>
      <p:sp>
        <p:nvSpPr>
          <p:cNvPr id="350221" name="Text Box 13"/>
          <p:cNvSpPr txBox="1">
            <a:spLocks noChangeArrowheads="1"/>
          </p:cNvSpPr>
          <p:nvPr/>
        </p:nvSpPr>
        <p:spPr bwMode="auto">
          <a:xfrm>
            <a:off x="6248400" y="5562600"/>
            <a:ext cx="1676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1" charset="0"/>
              </a:rPr>
              <a:t>Mass Hierarchy</a:t>
            </a:r>
          </a:p>
        </p:txBody>
      </p:sp>
      <p:sp>
        <p:nvSpPr>
          <p:cNvPr id="350222" name="Text Box 14"/>
          <p:cNvSpPr txBox="1">
            <a:spLocks noChangeArrowheads="1"/>
          </p:cNvSpPr>
          <p:nvPr/>
        </p:nvSpPr>
        <p:spPr bwMode="auto">
          <a:xfrm>
            <a:off x="6400800" y="609600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Helvetica" pitchFamily="1" charset="0"/>
              </a:rPr>
              <a:t>Black : Data                          </a:t>
            </a:r>
            <a:r>
              <a:rPr lang="en-US" sz="1800">
                <a:solidFill>
                  <a:srgbClr val="FF0000"/>
                </a:solidFill>
                <a:latin typeface="Helvetica" pitchFamily="1" charset="0"/>
              </a:rPr>
              <a:t>Red    : Null Hypothesis</a:t>
            </a:r>
            <a:r>
              <a:rPr lang="en-US" sz="2000" b="0">
                <a:solidFill>
                  <a:srgbClr val="FF0000"/>
                </a:solidFill>
                <a:latin typeface="Times New Roman" pitchFamily="1" charset="0"/>
              </a:rPr>
              <a:t> </a:t>
            </a:r>
          </a:p>
        </p:txBody>
      </p:sp>
      <p:sp>
        <p:nvSpPr>
          <p:cNvPr id="350223" name="Text Box 15"/>
          <p:cNvSpPr txBox="1">
            <a:spLocks noChangeArrowheads="1"/>
          </p:cNvSpPr>
          <p:nvPr/>
        </p:nvSpPr>
        <p:spPr bwMode="auto">
          <a:xfrm>
            <a:off x="7772400" y="1905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Helvetica" pitchFamily="1" charset="0"/>
              </a:rPr>
              <a:t>YES</a:t>
            </a:r>
          </a:p>
        </p:txBody>
      </p:sp>
      <p:sp>
        <p:nvSpPr>
          <p:cNvPr id="350224" name="Text Box 16"/>
          <p:cNvSpPr txBox="1">
            <a:spLocks noChangeArrowheads="1"/>
          </p:cNvSpPr>
          <p:nvPr/>
        </p:nvSpPr>
        <p:spPr bwMode="auto">
          <a:xfrm>
            <a:off x="7772400" y="3962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Helvetica" pitchFamily="1" charset="0"/>
              </a:rPr>
              <a:t>YES</a:t>
            </a:r>
          </a:p>
        </p:txBody>
      </p:sp>
      <p:sp>
        <p:nvSpPr>
          <p:cNvPr id="350225" name="Text Box 17"/>
          <p:cNvSpPr txBox="1">
            <a:spLocks noChangeArrowheads="1"/>
          </p:cNvSpPr>
          <p:nvPr/>
        </p:nvSpPr>
        <p:spPr bwMode="auto">
          <a:xfrm>
            <a:off x="7620000" y="152400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Discovery</a:t>
            </a:r>
          </a:p>
        </p:txBody>
      </p:sp>
      <p:sp>
        <p:nvSpPr>
          <p:cNvPr id="350226" name="Text Box 18"/>
          <p:cNvSpPr txBox="1">
            <a:spLocks noChangeArrowheads="1"/>
          </p:cNvSpPr>
          <p:nvPr/>
        </p:nvSpPr>
        <p:spPr bwMode="auto">
          <a:xfrm>
            <a:off x="6248400" y="1524000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Helvetica" pitchFamily="1" charset="0"/>
              </a:rPr>
              <a:t>Parameter</a:t>
            </a:r>
          </a:p>
        </p:txBody>
      </p:sp>
      <p:sp>
        <p:nvSpPr>
          <p:cNvPr id="350227" name="Text Box 19"/>
          <p:cNvSpPr txBox="1">
            <a:spLocks noChangeArrowheads="1"/>
          </p:cNvSpPr>
          <p:nvPr/>
        </p:nvSpPr>
        <p:spPr bwMode="auto">
          <a:xfrm>
            <a:off x="7772400" y="5638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Helvetica" pitchFamily="1" charset="0"/>
              </a:rPr>
              <a:t>YES</a:t>
            </a:r>
          </a:p>
        </p:txBody>
      </p:sp>
      <p:pic>
        <p:nvPicPr>
          <p:cNvPr id="350228" name="Picture 20" descr="fnal_logo_trans_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763000" y="0"/>
            <a:ext cx="381000" cy="38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Saoulidou, Fermilab,              NUSS 15-JULY-2009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058A-EBD0-4F24-804B-41D837B8A51D}" type="slidenum">
              <a:rPr lang="en-US"/>
              <a:pPr/>
              <a:t>36</a:t>
            </a:fld>
            <a:endParaRPr lang="en-US"/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r>
              <a:rPr lang="en-US" sz="2400" b="1">
                <a:solidFill>
                  <a:schemeClr val="tx1"/>
                </a:solidFill>
                <a:latin typeface="Helvetica" pitchFamily="1" charset="0"/>
              </a:rPr>
              <a:t>Neutrino beams @ different on–off axis locations  we consider in order to define the Future Strategy (US)</a:t>
            </a:r>
            <a:endParaRPr lang="en-US" sz="2400" b="1">
              <a:solidFill>
                <a:schemeClr val="tx1"/>
              </a:solidFill>
              <a:latin typeface="Comic Sans MS" pitchFamily="1" charset="0"/>
            </a:endParaRPr>
          </a:p>
        </p:txBody>
      </p:sp>
      <p:sp>
        <p:nvSpPr>
          <p:cNvPr id="280580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>
              <a:latin typeface="Times New Roman" pitchFamily="1" charset="0"/>
            </a:endParaRPr>
          </a:p>
        </p:txBody>
      </p:sp>
      <p:pic>
        <p:nvPicPr>
          <p:cNvPr id="280582" name="Picture 6" descr="fnal_logo_trans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0"/>
            <a:ext cx="381000" cy="381000"/>
          </a:xfrm>
          <a:prstGeom prst="rect">
            <a:avLst/>
          </a:prstGeom>
          <a:noFill/>
        </p:spPr>
      </p:pic>
      <p:pic>
        <p:nvPicPr>
          <p:cNvPr id="280585" name="Picture 9" descr="Spec_Sig_1300_wb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3124200" cy="2119313"/>
          </a:xfrm>
          <a:prstGeom prst="rect">
            <a:avLst/>
          </a:prstGeom>
          <a:noFill/>
        </p:spPr>
      </p:pic>
      <p:pic>
        <p:nvPicPr>
          <p:cNvPr id="280587" name="Picture 11" descr="Spec_Sig_735_numi_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1219200"/>
            <a:ext cx="3124200" cy="2119313"/>
          </a:xfrm>
          <a:prstGeom prst="rect">
            <a:avLst/>
          </a:prstGeom>
          <a:noFill/>
        </p:spPr>
      </p:pic>
      <p:pic>
        <p:nvPicPr>
          <p:cNvPr id="280589" name="Picture 13" descr="Spec_Sig_810_numi_m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29088"/>
            <a:ext cx="3124200" cy="2119312"/>
          </a:xfrm>
          <a:prstGeom prst="rect">
            <a:avLst/>
          </a:prstGeom>
          <a:noFill/>
        </p:spPr>
      </p:pic>
      <p:pic>
        <p:nvPicPr>
          <p:cNvPr id="280592" name="Picture 16" descr="Spec_Sig_735_numi_m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1143000"/>
            <a:ext cx="3200400" cy="2170113"/>
          </a:xfrm>
          <a:prstGeom prst="rect">
            <a:avLst/>
          </a:prstGeom>
          <a:noFill/>
        </p:spPr>
      </p:pic>
      <p:pic>
        <p:nvPicPr>
          <p:cNvPr id="280594" name="Picture 18" descr="Spec_Sig_810_numi_m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4129088"/>
            <a:ext cx="3048000" cy="2066925"/>
          </a:xfrm>
          <a:prstGeom prst="rect">
            <a:avLst/>
          </a:prstGeom>
          <a:noFill/>
        </p:spPr>
      </p:pic>
      <p:sp>
        <p:nvSpPr>
          <p:cNvPr id="280595" name="Text Box 19"/>
          <p:cNvSpPr txBox="1">
            <a:spLocks noChangeArrowheads="1"/>
          </p:cNvSpPr>
          <p:nvPr/>
        </p:nvSpPr>
        <p:spPr bwMode="auto">
          <a:xfrm>
            <a:off x="0" y="762000"/>
            <a:ext cx="32004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00">
                <a:solidFill>
                  <a:srgbClr val="FF0066"/>
                </a:solidFill>
                <a:latin typeface="Helvetica" pitchFamily="1" charset="0"/>
              </a:rPr>
              <a:t>On-Axis 1300km new WBB</a:t>
            </a:r>
            <a:endParaRPr lang="en-US" sz="1700">
              <a:solidFill>
                <a:srgbClr val="FF0066"/>
              </a:solidFill>
            </a:endParaRPr>
          </a:p>
        </p:txBody>
      </p:sp>
      <p:sp>
        <p:nvSpPr>
          <p:cNvPr id="280596" name="Text Box 20"/>
          <p:cNvSpPr txBox="1">
            <a:spLocks noChangeArrowheads="1"/>
          </p:cNvSpPr>
          <p:nvPr/>
        </p:nvSpPr>
        <p:spPr bwMode="auto">
          <a:xfrm>
            <a:off x="0" y="38100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336600"/>
                </a:solidFill>
                <a:latin typeface="Helvetica" pitchFamily="1" charset="0"/>
              </a:rPr>
              <a:t>Off Axis NuMI LE</a:t>
            </a:r>
            <a:endParaRPr lang="en-US" sz="1800">
              <a:solidFill>
                <a:srgbClr val="336600"/>
              </a:solidFill>
            </a:endParaRPr>
          </a:p>
        </p:txBody>
      </p:sp>
      <p:sp>
        <p:nvSpPr>
          <p:cNvPr id="280598" name="Text Box 22"/>
          <p:cNvSpPr txBox="1">
            <a:spLocks noChangeArrowheads="1"/>
          </p:cNvSpPr>
          <p:nvPr/>
        </p:nvSpPr>
        <p:spPr bwMode="auto">
          <a:xfrm>
            <a:off x="3124200" y="762000"/>
            <a:ext cx="28956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00">
                <a:solidFill>
                  <a:srgbClr val="3333CC"/>
                </a:solidFill>
                <a:latin typeface="Helvetica" pitchFamily="1" charset="0"/>
              </a:rPr>
              <a:t>On Axis 735km NuMI LE</a:t>
            </a:r>
            <a:endParaRPr lang="en-US" sz="1700">
              <a:solidFill>
                <a:srgbClr val="3333CC"/>
              </a:solidFill>
            </a:endParaRPr>
          </a:p>
        </p:txBody>
      </p:sp>
      <p:sp>
        <p:nvSpPr>
          <p:cNvPr id="280599" name="Text Box 23"/>
          <p:cNvSpPr txBox="1">
            <a:spLocks noChangeArrowheads="1"/>
          </p:cNvSpPr>
          <p:nvPr/>
        </p:nvSpPr>
        <p:spPr bwMode="auto">
          <a:xfrm>
            <a:off x="5943600" y="776288"/>
            <a:ext cx="30480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00">
                <a:solidFill>
                  <a:srgbClr val="CC6600"/>
                </a:solidFill>
                <a:latin typeface="Helvetica" pitchFamily="1" charset="0"/>
              </a:rPr>
              <a:t>On Axis 735km NuMI ME</a:t>
            </a:r>
          </a:p>
        </p:txBody>
      </p:sp>
      <p:sp>
        <p:nvSpPr>
          <p:cNvPr id="280605" name="Text Box 29"/>
          <p:cNvSpPr txBox="1">
            <a:spLocks noChangeArrowheads="1"/>
          </p:cNvSpPr>
          <p:nvPr/>
        </p:nvSpPr>
        <p:spPr bwMode="auto">
          <a:xfrm>
            <a:off x="1143000" y="3200400"/>
            <a:ext cx="7010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i="1">
                <a:latin typeface="Helvetica" pitchFamily="1" charset="0"/>
              </a:rPr>
              <a:t>Disappearance  minimum (appearance maximum) at given</a:t>
            </a:r>
            <a:r>
              <a:rPr lang="en-US" b="0" i="1">
                <a:latin typeface="Helvetica" pitchFamily="1" charset="0"/>
              </a:rPr>
              <a:t> </a:t>
            </a:r>
            <a:r>
              <a:rPr lang="en-US" sz="2000" b="0" i="1">
                <a:latin typeface="Symbol" pitchFamily="1" charset="2"/>
                <a:sym typeface="Symbol" pitchFamily="1" charset="2"/>
              </a:rPr>
              <a:t></a:t>
            </a:r>
            <a:r>
              <a:rPr lang="en-US" sz="2000" b="0" i="1">
                <a:latin typeface="Helvetica" pitchFamily="1" charset="0"/>
              </a:rPr>
              <a:t>m</a:t>
            </a:r>
            <a:r>
              <a:rPr lang="en-US" sz="2000" b="0" i="1" baseline="-25000">
                <a:latin typeface="Helvetica" pitchFamily="1" charset="0"/>
              </a:rPr>
              <a:t>23</a:t>
            </a:r>
            <a:r>
              <a:rPr lang="en-US" sz="2000" b="0" i="1" baseline="30000">
                <a:latin typeface="Helvetica" pitchFamily="1" charset="0"/>
              </a:rPr>
              <a:t>2</a:t>
            </a:r>
            <a:r>
              <a:rPr lang="en-US" sz="2000" b="0" i="1">
                <a:latin typeface="Helvetica" pitchFamily="1" charset="0"/>
              </a:rPr>
              <a:t>:</a:t>
            </a:r>
            <a:r>
              <a:rPr lang="en-US" b="0" i="1">
                <a:latin typeface="Helvetica" pitchFamily="1" charset="0"/>
              </a:rPr>
              <a:t> </a:t>
            </a:r>
            <a:r>
              <a:rPr lang="en-US" sz="1800" b="0" i="1">
                <a:latin typeface="Helvetica" pitchFamily="1" charset="0"/>
              </a:rPr>
              <a:t>Signal events do not scale as 1/L</a:t>
            </a:r>
            <a:r>
              <a:rPr lang="en-US" sz="1800" b="0" i="1" baseline="30000">
                <a:latin typeface="Helvetica" pitchFamily="1" charset="0"/>
              </a:rPr>
              <a:t>2</a:t>
            </a:r>
            <a:r>
              <a:rPr lang="en-US" sz="1800" b="0" i="1">
                <a:latin typeface="Helvetica" pitchFamily="1" charset="0"/>
              </a:rPr>
              <a:t>, backgrounds do.</a:t>
            </a:r>
            <a:endParaRPr lang="en-US" sz="1800" b="0" i="1"/>
          </a:p>
        </p:txBody>
      </p:sp>
      <p:sp>
        <p:nvSpPr>
          <p:cNvPr id="280606" name="Text Box 30"/>
          <p:cNvSpPr txBox="1">
            <a:spLocks noChangeArrowheads="1"/>
          </p:cNvSpPr>
          <p:nvPr/>
        </p:nvSpPr>
        <p:spPr bwMode="auto">
          <a:xfrm>
            <a:off x="2971800" y="3886200"/>
            <a:ext cx="3124200" cy="2090738"/>
          </a:xfrm>
          <a:prstGeom prst="rect">
            <a:avLst/>
          </a:prstGeom>
          <a:solidFill>
            <a:srgbClr val="FFFF99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1" charset="0"/>
              </a:rPr>
              <a:t>Considered all these options with various Detector Technologies and Beam Powers and concluded on a possible staged approach to get to the physics of interest </a:t>
            </a:r>
          </a:p>
        </p:txBody>
      </p:sp>
      <p:sp>
        <p:nvSpPr>
          <p:cNvPr id="280607" name="Text Box 31"/>
          <p:cNvSpPr txBox="1">
            <a:spLocks noChangeArrowheads="1"/>
          </p:cNvSpPr>
          <p:nvPr/>
        </p:nvSpPr>
        <p:spPr bwMode="auto">
          <a:xfrm>
            <a:off x="6477000" y="3824288"/>
            <a:ext cx="2590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66"/>
                </a:solidFill>
                <a:latin typeface="Helvetica" pitchFamily="1" charset="0"/>
              </a:rPr>
              <a:t>Off Axis NuMI ME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Saoulidou, Fermilab,              NUSS 15-JULY-2009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9FC8-CB30-49E0-B5D8-44A49047FD2F}" type="slidenum">
              <a:rPr lang="en-US"/>
              <a:pPr/>
              <a:t>37</a:t>
            </a:fld>
            <a:endParaRPr lang="en-US"/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610600" cy="381000"/>
          </a:xfrm>
        </p:spPr>
        <p:txBody>
          <a:bodyPr/>
          <a:lstStyle/>
          <a:p>
            <a:r>
              <a:rPr lang="en-US" sz="2800" b="1">
                <a:solidFill>
                  <a:schemeClr val="tx1"/>
                </a:solidFill>
                <a:latin typeface="Helvetica" pitchFamily="1" charset="0"/>
              </a:rPr>
              <a:t>Staged approach to achieve                                      the ultimate goals  (US) </a:t>
            </a:r>
            <a:endParaRPr lang="en-US" sz="2800" b="1">
              <a:solidFill>
                <a:schemeClr val="tx1"/>
              </a:solidFill>
              <a:latin typeface="Comic Sans MS" pitchFamily="1" charset="0"/>
            </a:endParaRPr>
          </a:p>
        </p:txBody>
      </p:sp>
      <p:pic>
        <p:nvPicPr>
          <p:cNvPr id="297989" name="Picture 5" descr="fnal_logo_trans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0"/>
            <a:ext cx="381000" cy="381000"/>
          </a:xfrm>
          <a:prstGeom prst="rect">
            <a:avLst/>
          </a:prstGeom>
          <a:noFill/>
        </p:spPr>
      </p:pic>
      <p:sp>
        <p:nvSpPr>
          <p:cNvPr id="298008" name="Text Box 24"/>
          <p:cNvSpPr txBox="1">
            <a:spLocks noChangeArrowheads="1"/>
          </p:cNvSpPr>
          <p:nvPr/>
        </p:nvSpPr>
        <p:spPr bwMode="auto">
          <a:xfrm>
            <a:off x="152400" y="1117600"/>
            <a:ext cx="8839200" cy="5130800"/>
          </a:xfrm>
          <a:prstGeom prst="rect">
            <a:avLst/>
          </a:prstGeom>
          <a:solidFill>
            <a:srgbClr val="FFFFD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Helvetica" pitchFamily="1" charset="0"/>
              </a:rPr>
              <a:t>1) Start  with NuMI off Axis beam at 810 km (NOvA)  and 700 KW </a:t>
            </a:r>
          </a:p>
          <a:p>
            <a:pPr algn="just" eaLnBrk="0" hangingPunct="0">
              <a:spcBef>
                <a:spcPct val="20000"/>
              </a:spcBef>
            </a:pPr>
            <a:endParaRPr lang="en-US" sz="800">
              <a:solidFill>
                <a:schemeClr val="accent2"/>
              </a:solidFill>
              <a:latin typeface="Helvetica" pitchFamily="1" charset="0"/>
            </a:endParaRPr>
          </a:p>
          <a:p>
            <a:pPr algn="just" eaLnBrk="0" hangingPunct="0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Helvetica" pitchFamily="1" charset="0"/>
              </a:rPr>
              <a:t>2) Upgrade detector, ie add  5kt LAr with NuMI on Axis Beam at 735 km and 700 KW (</a:t>
            </a:r>
            <a:r>
              <a:rPr lang="en-US" i="1">
                <a:solidFill>
                  <a:srgbClr val="FF0000"/>
                </a:solidFill>
                <a:latin typeface="Helvetica" pitchFamily="1" charset="0"/>
              </a:rPr>
              <a:t>equivalent to increasing statistics. Equivalent to ~doubling NOvA, with the benefit of proving or not a promising detector technology that is scalable</a:t>
            </a:r>
            <a:r>
              <a:rPr lang="en-US">
                <a:solidFill>
                  <a:srgbClr val="FF0000"/>
                </a:solidFill>
                <a:latin typeface="Helvetica" pitchFamily="1" charset="0"/>
              </a:rPr>
              <a:t>)</a:t>
            </a:r>
          </a:p>
          <a:p>
            <a:pPr algn="just" eaLnBrk="0" hangingPunct="0">
              <a:spcBef>
                <a:spcPct val="20000"/>
              </a:spcBef>
            </a:pPr>
            <a:endParaRPr lang="en-US" sz="800">
              <a:solidFill>
                <a:srgbClr val="FF0000"/>
              </a:solidFill>
              <a:latin typeface="Helvetica" pitchFamily="1" charset="0"/>
            </a:endParaRPr>
          </a:p>
          <a:p>
            <a:pPr algn="just" eaLnBrk="0" hangingPunct="0">
              <a:spcBef>
                <a:spcPct val="20000"/>
              </a:spcBef>
            </a:pPr>
            <a:r>
              <a:rPr lang="en-US">
                <a:latin typeface="Helvetica" pitchFamily="1" charset="0"/>
              </a:rPr>
              <a:t>3) Increase Beam Power : Project X yields 2.3 MW , </a:t>
            </a:r>
            <a:r>
              <a:rPr lang="en-US" i="1">
                <a:latin typeface="Helvetica" pitchFamily="1" charset="0"/>
              </a:rPr>
              <a:t>(equivalent to increasing statistics)</a:t>
            </a:r>
          </a:p>
          <a:p>
            <a:pPr algn="just" eaLnBrk="0" hangingPunct="0">
              <a:spcBef>
                <a:spcPct val="20000"/>
              </a:spcBef>
            </a:pPr>
            <a:r>
              <a:rPr lang="en-US" sz="800">
                <a:solidFill>
                  <a:srgbClr val="800080"/>
                </a:solidFill>
                <a:latin typeface="Helvetica" pitchFamily="1" charset="0"/>
              </a:rPr>
              <a:t>     </a:t>
            </a:r>
          </a:p>
          <a:p>
            <a:pPr algn="just" eaLnBrk="0" hangingPunct="0">
              <a:spcBef>
                <a:spcPct val="20000"/>
              </a:spcBef>
            </a:pPr>
            <a:r>
              <a:rPr lang="en-US">
                <a:solidFill>
                  <a:srgbClr val="800080"/>
                </a:solidFill>
                <a:latin typeface="Helvetica" pitchFamily="1" charset="0"/>
              </a:rPr>
              <a:t>4) Improve the Neutrino Beam (new WBB), Increase Detector Mass (</a:t>
            </a:r>
            <a:r>
              <a:rPr lang="en-US" i="1">
                <a:solidFill>
                  <a:srgbClr val="800080"/>
                </a:solidFill>
                <a:latin typeface="Helvetica" pitchFamily="1" charset="0"/>
              </a:rPr>
              <a:t>equivalent to increasing statistics</a:t>
            </a:r>
            <a:r>
              <a:rPr lang="en-US">
                <a:solidFill>
                  <a:srgbClr val="800080"/>
                </a:solidFill>
                <a:latin typeface="Helvetica" pitchFamily="1" charset="0"/>
              </a:rPr>
              <a:t>) and Increase Baseline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Saoulidou, Fermilab,              NUSS 15-JULY-2009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67F6-6CFD-4201-A11C-796B122D2549}" type="slidenum">
              <a:rPr lang="en-US"/>
              <a:pPr/>
              <a:t>38</a:t>
            </a:fld>
            <a:endParaRPr lang="en-US"/>
          </a:p>
        </p:txBody>
      </p:sp>
      <p:sp>
        <p:nvSpPr>
          <p:cNvPr id="295939" name="Text Box 3"/>
          <p:cNvSpPr txBox="1">
            <a:spLocks noChangeArrowheads="1"/>
          </p:cNvSpPr>
          <p:nvPr/>
        </p:nvSpPr>
        <p:spPr bwMode="auto">
          <a:xfrm>
            <a:off x="228600" y="9906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>
              <a:latin typeface="Times New Roman" pitchFamily="1" charset="0"/>
            </a:endParaRPr>
          </a:p>
        </p:txBody>
      </p:sp>
      <p:pic>
        <p:nvPicPr>
          <p:cNvPr id="295941" name="Picture 5" descr="fnal_logo_trans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0"/>
            <a:ext cx="381000" cy="381000"/>
          </a:xfrm>
          <a:prstGeom prst="rect">
            <a:avLst/>
          </a:prstGeom>
          <a:noFill/>
        </p:spPr>
      </p:pic>
      <p:sp>
        <p:nvSpPr>
          <p:cNvPr id="295945" name="Text Box 9"/>
          <p:cNvSpPr txBox="1">
            <a:spLocks noChangeArrowheads="1"/>
          </p:cNvSpPr>
          <p:nvPr/>
        </p:nvSpPr>
        <p:spPr bwMode="auto">
          <a:xfrm>
            <a:off x="228600" y="6019800"/>
            <a:ext cx="8534400" cy="7016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CCFFFF"/>
                </a:solidFill>
                <a:latin typeface="Times New Roman" pitchFamily="1" charset="0"/>
              </a:rPr>
              <a:t>NOvA  -   </a:t>
            </a:r>
            <a:r>
              <a:rPr lang="en-US" sz="2000">
                <a:solidFill>
                  <a:srgbClr val="66FFFF"/>
                </a:solidFill>
                <a:latin typeface="Times New Roman" pitchFamily="1" charset="0"/>
              </a:rPr>
              <a:t>NOvA+5ktLAr  - </a:t>
            </a:r>
            <a:r>
              <a:rPr lang="en-US" sz="2000">
                <a:solidFill>
                  <a:srgbClr val="6666FF"/>
                </a:solidFill>
                <a:latin typeface="Times New Roman" pitchFamily="1" charset="0"/>
              </a:rPr>
              <a:t>NOvA+5ktLAr+PX  -  </a:t>
            </a:r>
            <a:r>
              <a:rPr lang="en-US" sz="2000">
                <a:solidFill>
                  <a:srgbClr val="3333FF"/>
                </a:solidFill>
                <a:latin typeface="Times New Roman" pitchFamily="1" charset="0"/>
              </a:rPr>
              <a:t>NOvA+100kt LAr +PX  </a:t>
            </a:r>
            <a:r>
              <a:rPr lang="en-US" sz="2000">
                <a:solidFill>
                  <a:srgbClr val="FF3300"/>
                </a:solidFill>
                <a:latin typeface="Times New Roman" pitchFamily="1" charset="0"/>
              </a:rPr>
              <a:t>100ktLAr (OR 500kt WC) +New WBB+PX at DUSEL </a:t>
            </a:r>
          </a:p>
        </p:txBody>
      </p:sp>
      <p:pic>
        <p:nvPicPr>
          <p:cNvPr id="295944" name="Picture 8" descr="all3_sens_all_BG_final_moreent_newon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"/>
            <a:ext cx="9144000" cy="5638800"/>
          </a:xfrm>
          <a:prstGeom prst="rect">
            <a:avLst/>
          </a:prstGeom>
          <a:noFill/>
        </p:spPr>
      </p:pic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10600" cy="685800"/>
          </a:xfrm>
        </p:spPr>
        <p:txBody>
          <a:bodyPr/>
          <a:lstStyle/>
          <a:p>
            <a:r>
              <a:rPr lang="en-US" altLang="ja-JP" sz="2800" b="1">
                <a:solidFill>
                  <a:schemeClr val="tx1"/>
                </a:solidFill>
                <a:latin typeface="Helvetica" pitchFamily="1" charset="0"/>
                <a:ea typeface="ＭＳ Ｐゴシック" pitchFamily="1" charset="-128"/>
              </a:rPr>
              <a:t>Physics Reach : FNAL with one 100KT Lar Detector in DUSEL </a:t>
            </a:r>
            <a:endParaRPr lang="en-US" sz="2800" b="1">
              <a:solidFill>
                <a:schemeClr val="tx1"/>
              </a:solidFill>
              <a:latin typeface="Helvetica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Saoulidou, Fermilab,              NUSS 15-JULY-2009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838D5-3BCE-4DF7-87A1-950FA41601E7}" type="slidenum">
              <a:rPr lang="en-US"/>
              <a:pPr/>
              <a:t>39</a:t>
            </a:fld>
            <a:endParaRPr lang="en-US"/>
          </a:p>
        </p:txBody>
      </p:sp>
      <p:pic>
        <p:nvPicPr>
          <p:cNvPr id="35431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8305800" cy="557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4308" name="Rectangle 4"/>
          <p:cNvSpPr>
            <a:spLocks noChangeArrowheads="1"/>
          </p:cNvSpPr>
          <p:nvPr/>
        </p:nvSpPr>
        <p:spPr bwMode="auto">
          <a:xfrm>
            <a:off x="101600" y="323373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4309" name="Rectangle 5"/>
          <p:cNvSpPr>
            <a:spLocks noChangeArrowheads="1"/>
          </p:cNvSpPr>
          <p:nvPr/>
        </p:nvSpPr>
        <p:spPr bwMode="auto">
          <a:xfrm>
            <a:off x="101600" y="762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4310" name="Rectangle 6"/>
          <p:cNvSpPr>
            <a:spLocks noChangeArrowheads="1"/>
          </p:cNvSpPr>
          <p:nvPr/>
        </p:nvSpPr>
        <p:spPr bwMode="auto">
          <a:xfrm>
            <a:off x="25400" y="12874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4311" name="Rectangle 7"/>
          <p:cNvSpPr>
            <a:spLocks noChangeArrowheads="1"/>
          </p:cNvSpPr>
          <p:nvPr/>
        </p:nvSpPr>
        <p:spPr bwMode="auto">
          <a:xfrm>
            <a:off x="331788" y="0"/>
            <a:ext cx="85074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algn="ctr" eaLnBrk="0" hangingPunct="0"/>
            <a:r>
              <a:rPr lang="en-US" altLang="ja-JP" sz="2800">
                <a:latin typeface="Helvetica" pitchFamily="1" charset="0"/>
                <a:ea typeface="ＭＳ Ｐゴシック" pitchFamily="1" charset="-128"/>
              </a:rPr>
              <a:t>Physics Reach : JPARC with two 0.27 MT WC in Kamioka and Korea</a:t>
            </a:r>
            <a:endParaRPr lang="en-US" altLang="ja-JP" sz="2800">
              <a:solidFill>
                <a:schemeClr val="accent2"/>
              </a:solidFill>
              <a:latin typeface="Helvetica" pitchFamily="1" charset="0"/>
              <a:ea typeface="ＭＳ Ｐゴシック" pitchFamily="1" charset="-128"/>
            </a:endParaRPr>
          </a:p>
        </p:txBody>
      </p:sp>
      <p:pic>
        <p:nvPicPr>
          <p:cNvPr id="354314" name="Picture 10" descr="fnal_logo_trans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00" y="0"/>
            <a:ext cx="381000" cy="38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Saoulidou, Fermilab,              NUSS 15-JULY-2009</a:t>
            </a:r>
          </a:p>
        </p:txBody>
      </p:sp>
      <p:sp>
        <p:nvSpPr>
          <p:cNvPr id="3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5939-1D9E-4526-B819-9F9279B163F1}" type="slidenum">
              <a:rPr lang="en-US"/>
              <a:pPr/>
              <a:t>4</a:t>
            </a:fld>
            <a:endParaRPr lang="en-US"/>
          </a:p>
        </p:txBody>
      </p:sp>
      <p:sp>
        <p:nvSpPr>
          <p:cNvPr id="289794" name="Rectangle 2"/>
          <p:cNvSpPr>
            <a:spLocks noChangeArrowheads="1"/>
          </p:cNvSpPr>
          <p:nvPr/>
        </p:nvSpPr>
        <p:spPr bwMode="auto">
          <a:xfrm>
            <a:off x="-228600" y="-76200"/>
            <a:ext cx="929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algn="ctr" eaLnBrk="0" hangingPunct="0"/>
            <a:r>
              <a:rPr lang="en-US" altLang="ja-JP" sz="3200">
                <a:latin typeface="Helvetica" pitchFamily="1" charset="0"/>
                <a:ea typeface="ＭＳ Ｐゴシック" pitchFamily="1" charset="-128"/>
              </a:rPr>
              <a:t>The ultimate goals in </a:t>
            </a:r>
            <a:r>
              <a:rPr lang="en-US" altLang="ja-JP" sz="3200">
                <a:latin typeface="Symbol" pitchFamily="1" charset="2"/>
                <a:ea typeface="ＭＳ Ｐゴシック" pitchFamily="1" charset="-128"/>
                <a:sym typeface="Symbol" pitchFamily="1" charset="2"/>
              </a:rPr>
              <a:t></a:t>
            </a:r>
            <a:r>
              <a:rPr lang="en-US" altLang="ja-JP" sz="3200">
                <a:latin typeface="Helvetica" pitchFamily="1" charset="0"/>
                <a:ea typeface="ＭＳ Ｐゴシック" pitchFamily="1" charset="-128"/>
              </a:rPr>
              <a:t> oscillations physics</a:t>
            </a:r>
            <a:r>
              <a:rPr lang="en-US" altLang="ja-JP" sz="3200">
                <a:solidFill>
                  <a:srgbClr val="0000FF"/>
                </a:solidFill>
                <a:ea typeface="ＭＳ Ｐゴシック" pitchFamily="1" charset="-128"/>
              </a:rPr>
              <a:t> </a:t>
            </a:r>
          </a:p>
        </p:txBody>
      </p:sp>
      <p:pic>
        <p:nvPicPr>
          <p:cNvPr id="289795" name="Picture 3" descr="fnal_logo_trans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00" y="0"/>
            <a:ext cx="381000" cy="381000"/>
          </a:xfrm>
          <a:prstGeom prst="rect">
            <a:avLst/>
          </a:prstGeom>
          <a:noFill/>
        </p:spPr>
      </p:pic>
      <p:sp>
        <p:nvSpPr>
          <p:cNvPr id="289796" name="Rectangle 4"/>
          <p:cNvSpPr>
            <a:spLocks noChangeArrowheads="1"/>
          </p:cNvSpPr>
          <p:nvPr/>
        </p:nvSpPr>
        <p:spPr bwMode="auto">
          <a:xfrm>
            <a:off x="127000" y="323373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9797" name="Rectangle 5"/>
          <p:cNvSpPr>
            <a:spLocks noChangeArrowheads="1"/>
          </p:cNvSpPr>
          <p:nvPr/>
        </p:nvSpPr>
        <p:spPr bwMode="auto">
          <a:xfrm>
            <a:off x="127000" y="762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9798" name="Rectangle 6"/>
          <p:cNvSpPr>
            <a:spLocks noChangeArrowheads="1"/>
          </p:cNvSpPr>
          <p:nvPr/>
        </p:nvSpPr>
        <p:spPr bwMode="auto">
          <a:xfrm>
            <a:off x="50800" y="12874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9803" name="Text Box 11"/>
          <p:cNvSpPr txBox="1">
            <a:spLocks noChangeArrowheads="1"/>
          </p:cNvSpPr>
          <p:nvPr/>
        </p:nvSpPr>
        <p:spPr bwMode="auto">
          <a:xfrm>
            <a:off x="279400" y="3124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Batang" pitchFamily="18" charset="-127"/>
              </a:rPr>
              <a:t>U=</a:t>
            </a:r>
          </a:p>
        </p:txBody>
      </p:sp>
      <p:sp>
        <p:nvSpPr>
          <p:cNvPr id="289804" name="Text Box 12"/>
          <p:cNvSpPr txBox="1">
            <a:spLocks noChangeArrowheads="1"/>
          </p:cNvSpPr>
          <p:nvPr/>
        </p:nvSpPr>
        <p:spPr bwMode="auto">
          <a:xfrm>
            <a:off x="304800" y="2528888"/>
            <a:ext cx="2743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Batang" pitchFamily="18" charset="-127"/>
              </a:rPr>
              <a:t>Atmospheric</a:t>
            </a:r>
          </a:p>
        </p:txBody>
      </p:sp>
      <p:sp>
        <p:nvSpPr>
          <p:cNvPr id="289805" name="Text Box 13"/>
          <p:cNvSpPr txBox="1">
            <a:spLocks noChangeArrowheads="1"/>
          </p:cNvSpPr>
          <p:nvPr/>
        </p:nvSpPr>
        <p:spPr bwMode="auto">
          <a:xfrm>
            <a:off x="2565400" y="25146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Cross Mixing</a:t>
            </a:r>
            <a:r>
              <a:rPr lang="en-US" sz="1800">
                <a:latin typeface="Batang" pitchFamily="18" charset="-127"/>
              </a:rPr>
              <a:t> </a:t>
            </a:r>
          </a:p>
        </p:txBody>
      </p:sp>
      <p:sp>
        <p:nvSpPr>
          <p:cNvPr id="289806" name="Text Box 14"/>
          <p:cNvSpPr txBox="1">
            <a:spLocks noChangeArrowheads="1"/>
          </p:cNvSpPr>
          <p:nvPr/>
        </p:nvSpPr>
        <p:spPr bwMode="auto">
          <a:xfrm>
            <a:off x="4038600" y="25146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Batang" pitchFamily="18" charset="-127"/>
              </a:rPr>
              <a:t>Solar  </a:t>
            </a:r>
          </a:p>
        </p:txBody>
      </p:sp>
      <p:sp>
        <p:nvSpPr>
          <p:cNvPr id="289807" name="Text Box 15"/>
          <p:cNvSpPr txBox="1">
            <a:spLocks noChangeArrowheads="1"/>
          </p:cNvSpPr>
          <p:nvPr/>
        </p:nvSpPr>
        <p:spPr bwMode="auto">
          <a:xfrm rot="-1348311">
            <a:off x="42863" y="4400550"/>
            <a:ext cx="4449762" cy="1192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600" b="0">
                <a:latin typeface="Viner Hand ITC" pitchFamily="66" charset="0"/>
              </a:rPr>
              <a:t>-     </a:t>
            </a:r>
            <a:r>
              <a:rPr lang="en-US" sz="1600" b="0" u="sng">
                <a:effectLst>
                  <a:outerShdw blurRad="38100" dist="38100" dir="2700000" algn="tl">
                    <a:srgbClr val="C0C0C0"/>
                  </a:outerShdw>
                </a:effectLst>
                <a:latin typeface="Viner Hand ITC" pitchFamily="66" charset="0"/>
              </a:rPr>
              <a:t>Do “man made” v</a:t>
            </a:r>
            <a:r>
              <a:rPr lang="en-US" sz="1600" b="0" u="sng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" charset="2"/>
              </a:rPr>
              <a:t>m</a:t>
            </a:r>
            <a:r>
              <a:rPr lang="en-US" sz="1600" b="0" u="sng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" charset="2"/>
              </a:rPr>
              <a:t> </a:t>
            </a:r>
            <a:r>
              <a:rPr lang="en-US" sz="1600" b="0" u="sng">
                <a:effectLst>
                  <a:outerShdw blurRad="38100" dist="38100" dir="2700000" algn="tl">
                    <a:srgbClr val="C0C0C0"/>
                  </a:outerShdw>
                </a:effectLst>
                <a:latin typeface="Viner Hand ITC" pitchFamily="66" charset="0"/>
              </a:rPr>
              <a:t>‘s oscillate?</a:t>
            </a:r>
          </a:p>
          <a:p>
            <a:pPr algn="just">
              <a:spcBef>
                <a:spcPct val="50000"/>
              </a:spcBef>
            </a:pPr>
            <a:r>
              <a:rPr lang="en-US" sz="1600" b="0" u="sng">
                <a:effectLst>
                  <a:outerShdw blurRad="38100" dist="38100" dir="2700000" algn="tl">
                    <a:srgbClr val="C0C0C0"/>
                  </a:outerShdw>
                </a:effectLst>
                <a:latin typeface="Viner Hand ITC" pitchFamily="66" charset="0"/>
              </a:rPr>
              <a:t>-  What is “precisely” the mass squared difference and the mixing angle? (K2K- MINOS)</a:t>
            </a:r>
          </a:p>
        </p:txBody>
      </p:sp>
      <p:sp>
        <p:nvSpPr>
          <p:cNvPr id="289808" name="Text Box 16"/>
          <p:cNvSpPr txBox="1">
            <a:spLocks noChangeArrowheads="1"/>
          </p:cNvSpPr>
          <p:nvPr/>
        </p:nvSpPr>
        <p:spPr bwMode="auto">
          <a:xfrm rot="-20412">
            <a:off x="101600" y="533400"/>
            <a:ext cx="5641975" cy="1803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Arial" charset="0"/>
              </a:rPr>
              <a:t>1)What is the value of the “third” mixing angle  (Reactor experiments, NOVA, T2K…)</a:t>
            </a:r>
            <a:r>
              <a:rPr lang="en-US" sz="180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Arial" charset="0"/>
              </a:rPr>
              <a:t>2)Is there CP violation in the neutrino sector ?? (which might explain why we are here !!!) </a:t>
            </a:r>
          </a:p>
          <a:p>
            <a:pPr algn="just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Arial" charset="0"/>
              </a:rPr>
              <a:t>3) What is the ordering of the neutrino masses!!!! (NOvA)</a:t>
            </a:r>
          </a:p>
        </p:txBody>
      </p:sp>
      <p:sp>
        <p:nvSpPr>
          <p:cNvPr id="289809" name="Freeform 17"/>
          <p:cNvSpPr>
            <a:spLocks/>
          </p:cNvSpPr>
          <p:nvPr/>
        </p:nvSpPr>
        <p:spPr bwMode="auto">
          <a:xfrm>
            <a:off x="660400" y="4038600"/>
            <a:ext cx="533400" cy="809625"/>
          </a:xfrm>
          <a:custGeom>
            <a:avLst/>
            <a:gdLst/>
            <a:ahLst/>
            <a:cxnLst>
              <a:cxn ang="0">
                <a:pos x="23" y="715"/>
              </a:cxn>
              <a:cxn ang="0">
                <a:pos x="319" y="283"/>
              </a:cxn>
              <a:cxn ang="0">
                <a:pos x="431" y="107"/>
              </a:cxn>
              <a:cxn ang="0">
                <a:pos x="479" y="35"/>
              </a:cxn>
              <a:cxn ang="0">
                <a:pos x="503" y="11"/>
              </a:cxn>
              <a:cxn ang="0">
                <a:pos x="415" y="67"/>
              </a:cxn>
              <a:cxn ang="0">
                <a:pos x="335" y="123"/>
              </a:cxn>
              <a:cxn ang="0">
                <a:pos x="415" y="67"/>
              </a:cxn>
              <a:cxn ang="0">
                <a:pos x="463" y="35"/>
              </a:cxn>
              <a:cxn ang="0">
                <a:pos x="519" y="155"/>
              </a:cxn>
              <a:cxn ang="0">
                <a:pos x="527" y="203"/>
              </a:cxn>
              <a:cxn ang="0">
                <a:pos x="535" y="227"/>
              </a:cxn>
            </a:cxnLst>
            <a:rect l="0" t="0" r="r" b="b"/>
            <a:pathLst>
              <a:path w="535" h="752">
                <a:moveTo>
                  <a:pt x="23" y="715"/>
                </a:moveTo>
                <a:cubicBezTo>
                  <a:pt x="137" y="515"/>
                  <a:pt x="0" y="752"/>
                  <a:pt x="319" y="283"/>
                </a:cubicBezTo>
                <a:cubicBezTo>
                  <a:pt x="358" y="226"/>
                  <a:pt x="393" y="165"/>
                  <a:pt x="431" y="107"/>
                </a:cubicBezTo>
                <a:cubicBezTo>
                  <a:pt x="447" y="83"/>
                  <a:pt x="459" y="55"/>
                  <a:pt x="479" y="35"/>
                </a:cubicBezTo>
                <a:cubicBezTo>
                  <a:pt x="487" y="27"/>
                  <a:pt x="503" y="0"/>
                  <a:pt x="503" y="11"/>
                </a:cubicBezTo>
                <a:cubicBezTo>
                  <a:pt x="503" y="50"/>
                  <a:pt x="439" y="62"/>
                  <a:pt x="415" y="67"/>
                </a:cubicBezTo>
                <a:cubicBezTo>
                  <a:pt x="388" y="85"/>
                  <a:pt x="362" y="105"/>
                  <a:pt x="335" y="123"/>
                </a:cubicBezTo>
                <a:cubicBezTo>
                  <a:pt x="349" y="81"/>
                  <a:pt x="379" y="87"/>
                  <a:pt x="415" y="67"/>
                </a:cubicBezTo>
                <a:cubicBezTo>
                  <a:pt x="432" y="58"/>
                  <a:pt x="463" y="35"/>
                  <a:pt x="463" y="35"/>
                </a:cubicBezTo>
                <a:cubicBezTo>
                  <a:pt x="479" y="67"/>
                  <a:pt x="512" y="122"/>
                  <a:pt x="519" y="155"/>
                </a:cubicBezTo>
                <a:cubicBezTo>
                  <a:pt x="523" y="171"/>
                  <a:pt x="523" y="187"/>
                  <a:pt x="527" y="203"/>
                </a:cubicBezTo>
                <a:cubicBezTo>
                  <a:pt x="529" y="211"/>
                  <a:pt x="535" y="227"/>
                  <a:pt x="535" y="227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810" name="Freeform 18"/>
          <p:cNvSpPr>
            <a:spLocks/>
          </p:cNvSpPr>
          <p:nvPr/>
        </p:nvSpPr>
        <p:spPr bwMode="auto">
          <a:xfrm>
            <a:off x="4622800" y="533400"/>
            <a:ext cx="1295400" cy="2133600"/>
          </a:xfrm>
          <a:custGeom>
            <a:avLst/>
            <a:gdLst/>
            <a:ahLst/>
            <a:cxnLst>
              <a:cxn ang="0">
                <a:pos x="163" y="31"/>
              </a:cxn>
              <a:cxn ang="0">
                <a:pos x="515" y="87"/>
              </a:cxn>
              <a:cxn ang="0">
                <a:pos x="595" y="247"/>
              </a:cxn>
              <a:cxn ang="0">
                <a:pos x="643" y="359"/>
              </a:cxn>
              <a:cxn ang="0">
                <a:pos x="627" y="503"/>
              </a:cxn>
              <a:cxn ang="0">
                <a:pos x="331" y="743"/>
              </a:cxn>
              <a:cxn ang="0">
                <a:pos x="243" y="775"/>
              </a:cxn>
              <a:cxn ang="0">
                <a:pos x="131" y="791"/>
              </a:cxn>
              <a:cxn ang="0">
                <a:pos x="99" y="879"/>
              </a:cxn>
              <a:cxn ang="0">
                <a:pos x="75" y="903"/>
              </a:cxn>
              <a:cxn ang="0">
                <a:pos x="51" y="951"/>
              </a:cxn>
              <a:cxn ang="0">
                <a:pos x="19" y="847"/>
              </a:cxn>
              <a:cxn ang="0">
                <a:pos x="11" y="815"/>
              </a:cxn>
              <a:cxn ang="0">
                <a:pos x="3" y="791"/>
              </a:cxn>
              <a:cxn ang="0">
                <a:pos x="35" y="871"/>
              </a:cxn>
              <a:cxn ang="0">
                <a:pos x="59" y="935"/>
              </a:cxn>
              <a:cxn ang="0">
                <a:pos x="75" y="983"/>
              </a:cxn>
              <a:cxn ang="0">
                <a:pos x="275" y="927"/>
              </a:cxn>
              <a:cxn ang="0">
                <a:pos x="251" y="935"/>
              </a:cxn>
              <a:cxn ang="0">
                <a:pos x="227" y="951"/>
              </a:cxn>
              <a:cxn ang="0">
                <a:pos x="147" y="975"/>
              </a:cxn>
              <a:cxn ang="0">
                <a:pos x="107" y="967"/>
              </a:cxn>
              <a:cxn ang="0">
                <a:pos x="99" y="895"/>
              </a:cxn>
              <a:cxn ang="0">
                <a:pos x="59" y="815"/>
              </a:cxn>
              <a:cxn ang="0">
                <a:pos x="43" y="791"/>
              </a:cxn>
              <a:cxn ang="0">
                <a:pos x="35" y="767"/>
              </a:cxn>
              <a:cxn ang="0">
                <a:pos x="83" y="895"/>
              </a:cxn>
              <a:cxn ang="0">
                <a:pos x="99" y="943"/>
              </a:cxn>
              <a:cxn ang="0">
                <a:pos x="115" y="911"/>
              </a:cxn>
              <a:cxn ang="0">
                <a:pos x="291" y="887"/>
              </a:cxn>
              <a:cxn ang="0">
                <a:pos x="251" y="919"/>
              </a:cxn>
            </a:cxnLst>
            <a:rect l="0" t="0" r="r" b="b"/>
            <a:pathLst>
              <a:path w="664" h="983">
                <a:moveTo>
                  <a:pt x="163" y="31"/>
                </a:moveTo>
                <a:cubicBezTo>
                  <a:pt x="286" y="0"/>
                  <a:pt x="410" y="17"/>
                  <a:pt x="515" y="87"/>
                </a:cubicBezTo>
                <a:cubicBezTo>
                  <a:pt x="550" y="140"/>
                  <a:pt x="571" y="189"/>
                  <a:pt x="595" y="247"/>
                </a:cubicBezTo>
                <a:cubicBezTo>
                  <a:pt x="610" y="285"/>
                  <a:pt x="643" y="359"/>
                  <a:pt x="643" y="359"/>
                </a:cubicBezTo>
                <a:cubicBezTo>
                  <a:pt x="652" y="413"/>
                  <a:pt x="664" y="445"/>
                  <a:pt x="627" y="503"/>
                </a:cubicBezTo>
                <a:cubicBezTo>
                  <a:pt x="573" y="588"/>
                  <a:pt x="424" y="704"/>
                  <a:pt x="331" y="743"/>
                </a:cubicBezTo>
                <a:cubicBezTo>
                  <a:pt x="302" y="755"/>
                  <a:pt x="273" y="768"/>
                  <a:pt x="243" y="775"/>
                </a:cubicBezTo>
                <a:cubicBezTo>
                  <a:pt x="206" y="784"/>
                  <a:pt x="131" y="791"/>
                  <a:pt x="131" y="791"/>
                </a:cubicBezTo>
                <a:cubicBezTo>
                  <a:pt x="72" y="771"/>
                  <a:pt x="125" y="780"/>
                  <a:pt x="99" y="879"/>
                </a:cubicBezTo>
                <a:cubicBezTo>
                  <a:pt x="96" y="890"/>
                  <a:pt x="83" y="895"/>
                  <a:pt x="75" y="903"/>
                </a:cubicBezTo>
                <a:cubicBezTo>
                  <a:pt x="74" y="907"/>
                  <a:pt x="61" y="953"/>
                  <a:pt x="51" y="951"/>
                </a:cubicBezTo>
                <a:cubicBezTo>
                  <a:pt x="36" y="947"/>
                  <a:pt x="22" y="859"/>
                  <a:pt x="19" y="847"/>
                </a:cubicBezTo>
                <a:cubicBezTo>
                  <a:pt x="17" y="836"/>
                  <a:pt x="14" y="826"/>
                  <a:pt x="11" y="815"/>
                </a:cubicBezTo>
                <a:cubicBezTo>
                  <a:pt x="9" y="807"/>
                  <a:pt x="0" y="783"/>
                  <a:pt x="3" y="791"/>
                </a:cubicBezTo>
                <a:cubicBezTo>
                  <a:pt x="13" y="820"/>
                  <a:pt x="18" y="845"/>
                  <a:pt x="35" y="871"/>
                </a:cubicBezTo>
                <a:cubicBezTo>
                  <a:pt x="52" y="940"/>
                  <a:pt x="31" y="865"/>
                  <a:pt x="59" y="935"/>
                </a:cubicBezTo>
                <a:cubicBezTo>
                  <a:pt x="65" y="951"/>
                  <a:pt x="75" y="983"/>
                  <a:pt x="75" y="983"/>
                </a:cubicBezTo>
                <a:cubicBezTo>
                  <a:pt x="138" y="941"/>
                  <a:pt x="204" y="941"/>
                  <a:pt x="275" y="927"/>
                </a:cubicBezTo>
                <a:cubicBezTo>
                  <a:pt x="283" y="925"/>
                  <a:pt x="259" y="932"/>
                  <a:pt x="251" y="935"/>
                </a:cubicBezTo>
                <a:cubicBezTo>
                  <a:pt x="242" y="938"/>
                  <a:pt x="235" y="946"/>
                  <a:pt x="227" y="951"/>
                </a:cubicBezTo>
                <a:cubicBezTo>
                  <a:pt x="189" y="973"/>
                  <a:pt x="196" y="967"/>
                  <a:pt x="147" y="975"/>
                </a:cubicBezTo>
                <a:cubicBezTo>
                  <a:pt x="134" y="972"/>
                  <a:pt x="114" y="979"/>
                  <a:pt x="107" y="967"/>
                </a:cubicBezTo>
                <a:cubicBezTo>
                  <a:pt x="95" y="946"/>
                  <a:pt x="106" y="918"/>
                  <a:pt x="99" y="895"/>
                </a:cubicBezTo>
                <a:cubicBezTo>
                  <a:pt x="90" y="867"/>
                  <a:pt x="76" y="840"/>
                  <a:pt x="59" y="815"/>
                </a:cubicBezTo>
                <a:cubicBezTo>
                  <a:pt x="54" y="807"/>
                  <a:pt x="47" y="800"/>
                  <a:pt x="43" y="791"/>
                </a:cubicBezTo>
                <a:cubicBezTo>
                  <a:pt x="39" y="783"/>
                  <a:pt x="29" y="761"/>
                  <a:pt x="35" y="767"/>
                </a:cubicBezTo>
                <a:cubicBezTo>
                  <a:pt x="63" y="795"/>
                  <a:pt x="68" y="857"/>
                  <a:pt x="83" y="895"/>
                </a:cubicBezTo>
                <a:cubicBezTo>
                  <a:pt x="89" y="911"/>
                  <a:pt x="99" y="943"/>
                  <a:pt x="99" y="943"/>
                </a:cubicBezTo>
                <a:cubicBezTo>
                  <a:pt x="104" y="932"/>
                  <a:pt x="105" y="917"/>
                  <a:pt x="115" y="911"/>
                </a:cubicBezTo>
                <a:cubicBezTo>
                  <a:pt x="135" y="899"/>
                  <a:pt x="288" y="887"/>
                  <a:pt x="291" y="887"/>
                </a:cubicBezTo>
                <a:cubicBezTo>
                  <a:pt x="283" y="912"/>
                  <a:pt x="280" y="919"/>
                  <a:pt x="251" y="919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811" name="Text Box 19"/>
          <p:cNvSpPr txBox="1">
            <a:spLocks noChangeArrowheads="1"/>
          </p:cNvSpPr>
          <p:nvPr/>
        </p:nvSpPr>
        <p:spPr bwMode="auto">
          <a:xfrm rot="-16140">
            <a:off x="3044825" y="5486400"/>
            <a:ext cx="6099175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600" b="0">
                <a:solidFill>
                  <a:schemeClr val="accent2"/>
                </a:solidFill>
                <a:latin typeface="Viner Hand ITC" pitchFamily="66" charset="0"/>
              </a:rPr>
              <a:t>- </a:t>
            </a:r>
            <a:r>
              <a:rPr lang="en-US" sz="1600" b="0">
                <a:solidFill>
                  <a:schemeClr val="tx2"/>
                </a:solidFill>
                <a:latin typeface="Viner Hand ITC" pitchFamily="66" charset="0"/>
              </a:rPr>
              <a:t>Are neutrinos and anti neutrinos the same ?? (Majorana particles)(neutrino-less double beta decays)</a:t>
            </a:r>
          </a:p>
        </p:txBody>
      </p:sp>
      <p:sp>
        <p:nvSpPr>
          <p:cNvPr id="289812" name="Text Box 20"/>
          <p:cNvSpPr txBox="1">
            <a:spLocks noChangeArrowheads="1"/>
          </p:cNvSpPr>
          <p:nvPr/>
        </p:nvSpPr>
        <p:spPr bwMode="auto">
          <a:xfrm rot="-546306">
            <a:off x="5842000" y="762000"/>
            <a:ext cx="3240088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600" b="0">
                <a:latin typeface="Viner Hand ITC" pitchFamily="66" charset="0"/>
              </a:rPr>
              <a:t>Are there sterile neutrinos??? (MiniBoone)</a:t>
            </a:r>
          </a:p>
          <a:p>
            <a:pPr algn="just">
              <a:spcBef>
                <a:spcPct val="50000"/>
              </a:spcBef>
            </a:pPr>
            <a:r>
              <a:rPr lang="en-US" sz="1600" b="0">
                <a:solidFill>
                  <a:schemeClr val="tx2"/>
                </a:solidFill>
                <a:latin typeface="Viner Hand ITC" pitchFamily="66" charset="0"/>
              </a:rPr>
              <a:t>What is after all, the neutrino MASS?? (absolute value not mass squared difference) (kinematics of beta decay)</a:t>
            </a:r>
          </a:p>
          <a:p>
            <a:pPr algn="just">
              <a:spcBef>
                <a:spcPct val="50000"/>
              </a:spcBef>
            </a:pPr>
            <a:endParaRPr lang="en-US" sz="1600" b="0">
              <a:latin typeface="Viner Hand ITC" pitchFamily="66" charset="0"/>
            </a:endParaRPr>
          </a:p>
        </p:txBody>
      </p:sp>
      <p:sp>
        <p:nvSpPr>
          <p:cNvPr id="289813" name="Freeform 21"/>
          <p:cNvSpPr>
            <a:spLocks/>
          </p:cNvSpPr>
          <p:nvPr/>
        </p:nvSpPr>
        <p:spPr bwMode="auto">
          <a:xfrm>
            <a:off x="6908800" y="4114800"/>
            <a:ext cx="381000" cy="1447800"/>
          </a:xfrm>
          <a:custGeom>
            <a:avLst/>
            <a:gdLst/>
            <a:ahLst/>
            <a:cxnLst>
              <a:cxn ang="0">
                <a:pos x="0" y="408"/>
              </a:cxn>
              <a:cxn ang="0">
                <a:pos x="40" y="96"/>
              </a:cxn>
              <a:cxn ang="0">
                <a:pos x="56" y="0"/>
              </a:cxn>
            </a:cxnLst>
            <a:rect l="0" t="0" r="r" b="b"/>
            <a:pathLst>
              <a:path w="59" h="408">
                <a:moveTo>
                  <a:pt x="0" y="408"/>
                </a:moveTo>
                <a:cubicBezTo>
                  <a:pt x="5" y="350"/>
                  <a:pt x="0" y="156"/>
                  <a:pt x="40" y="96"/>
                </a:cubicBezTo>
                <a:cubicBezTo>
                  <a:pt x="59" y="22"/>
                  <a:pt x="56" y="54"/>
                  <a:pt x="56" y="0"/>
                </a:cubicBezTo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814" name="Freeform 22"/>
          <p:cNvSpPr>
            <a:spLocks/>
          </p:cNvSpPr>
          <p:nvPr/>
        </p:nvSpPr>
        <p:spPr bwMode="auto">
          <a:xfrm>
            <a:off x="6875463" y="3962400"/>
            <a:ext cx="511175" cy="1676400"/>
          </a:xfrm>
          <a:custGeom>
            <a:avLst/>
            <a:gdLst/>
            <a:ahLst/>
            <a:cxnLst>
              <a:cxn ang="0">
                <a:pos x="13" y="352"/>
              </a:cxn>
              <a:cxn ang="0">
                <a:pos x="21" y="168"/>
              </a:cxn>
              <a:cxn ang="0">
                <a:pos x="37" y="0"/>
              </a:cxn>
            </a:cxnLst>
            <a:rect l="0" t="0" r="r" b="b"/>
            <a:pathLst>
              <a:path w="37" h="352">
                <a:moveTo>
                  <a:pt x="13" y="352"/>
                </a:moveTo>
                <a:cubicBezTo>
                  <a:pt x="6" y="288"/>
                  <a:pt x="0" y="230"/>
                  <a:pt x="21" y="168"/>
                </a:cubicBezTo>
                <a:cubicBezTo>
                  <a:pt x="28" y="112"/>
                  <a:pt x="37" y="56"/>
                  <a:pt x="37" y="0"/>
                </a:cubicBezTo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815" name="Freeform 23"/>
          <p:cNvSpPr>
            <a:spLocks/>
          </p:cNvSpPr>
          <p:nvPr/>
        </p:nvSpPr>
        <p:spPr bwMode="auto">
          <a:xfrm>
            <a:off x="6908800" y="3886200"/>
            <a:ext cx="779463" cy="417513"/>
          </a:xfrm>
          <a:custGeom>
            <a:avLst/>
            <a:gdLst/>
            <a:ahLst/>
            <a:cxnLst>
              <a:cxn ang="0">
                <a:pos x="267" y="4"/>
              </a:cxn>
              <a:cxn ang="0">
                <a:pos x="251" y="28"/>
              </a:cxn>
              <a:cxn ang="0">
                <a:pos x="227" y="52"/>
              </a:cxn>
              <a:cxn ang="0">
                <a:pos x="83" y="180"/>
              </a:cxn>
              <a:cxn ang="0">
                <a:pos x="43" y="228"/>
              </a:cxn>
              <a:cxn ang="0">
                <a:pos x="51" y="204"/>
              </a:cxn>
              <a:cxn ang="0">
                <a:pos x="115" y="148"/>
              </a:cxn>
              <a:cxn ang="0">
                <a:pos x="211" y="84"/>
              </a:cxn>
              <a:cxn ang="0">
                <a:pos x="307" y="12"/>
              </a:cxn>
              <a:cxn ang="0">
                <a:pos x="467" y="156"/>
              </a:cxn>
              <a:cxn ang="0">
                <a:pos x="483" y="188"/>
              </a:cxn>
              <a:cxn ang="0">
                <a:pos x="491" y="212"/>
              </a:cxn>
              <a:cxn ang="0">
                <a:pos x="435" y="132"/>
              </a:cxn>
              <a:cxn ang="0">
                <a:pos x="347" y="60"/>
              </a:cxn>
              <a:cxn ang="0">
                <a:pos x="299" y="12"/>
              </a:cxn>
              <a:cxn ang="0">
                <a:pos x="131" y="116"/>
              </a:cxn>
              <a:cxn ang="0">
                <a:pos x="67" y="140"/>
              </a:cxn>
              <a:cxn ang="0">
                <a:pos x="51" y="164"/>
              </a:cxn>
              <a:cxn ang="0">
                <a:pos x="43" y="188"/>
              </a:cxn>
              <a:cxn ang="0">
                <a:pos x="67" y="164"/>
              </a:cxn>
              <a:cxn ang="0">
                <a:pos x="91" y="148"/>
              </a:cxn>
              <a:cxn ang="0">
                <a:pos x="107" y="116"/>
              </a:cxn>
              <a:cxn ang="0">
                <a:pos x="139" y="108"/>
              </a:cxn>
              <a:cxn ang="0">
                <a:pos x="339" y="28"/>
              </a:cxn>
              <a:cxn ang="0">
                <a:pos x="275" y="36"/>
              </a:cxn>
              <a:cxn ang="0">
                <a:pos x="347" y="84"/>
              </a:cxn>
              <a:cxn ang="0">
                <a:pos x="483" y="196"/>
              </a:cxn>
            </a:cxnLst>
            <a:rect l="0" t="0" r="r" b="b"/>
            <a:pathLst>
              <a:path w="491" h="235">
                <a:moveTo>
                  <a:pt x="267" y="4"/>
                </a:moveTo>
                <a:cubicBezTo>
                  <a:pt x="262" y="12"/>
                  <a:pt x="257" y="21"/>
                  <a:pt x="251" y="28"/>
                </a:cubicBezTo>
                <a:cubicBezTo>
                  <a:pt x="244" y="37"/>
                  <a:pt x="234" y="43"/>
                  <a:pt x="227" y="52"/>
                </a:cubicBezTo>
                <a:cubicBezTo>
                  <a:pt x="184" y="109"/>
                  <a:pt x="154" y="166"/>
                  <a:pt x="83" y="180"/>
                </a:cubicBezTo>
                <a:cubicBezTo>
                  <a:pt x="0" y="235"/>
                  <a:pt x="124" y="147"/>
                  <a:pt x="43" y="228"/>
                </a:cubicBezTo>
                <a:cubicBezTo>
                  <a:pt x="37" y="234"/>
                  <a:pt x="46" y="210"/>
                  <a:pt x="51" y="204"/>
                </a:cubicBezTo>
                <a:cubicBezTo>
                  <a:pt x="69" y="182"/>
                  <a:pt x="94" y="167"/>
                  <a:pt x="115" y="148"/>
                </a:cubicBezTo>
                <a:cubicBezTo>
                  <a:pt x="145" y="122"/>
                  <a:pt x="182" y="110"/>
                  <a:pt x="211" y="84"/>
                </a:cubicBezTo>
                <a:cubicBezTo>
                  <a:pt x="284" y="19"/>
                  <a:pt x="241" y="56"/>
                  <a:pt x="307" y="12"/>
                </a:cubicBezTo>
                <a:cubicBezTo>
                  <a:pt x="333" y="64"/>
                  <a:pt x="416" y="131"/>
                  <a:pt x="467" y="156"/>
                </a:cubicBezTo>
                <a:cubicBezTo>
                  <a:pt x="472" y="167"/>
                  <a:pt x="478" y="177"/>
                  <a:pt x="483" y="188"/>
                </a:cubicBezTo>
                <a:cubicBezTo>
                  <a:pt x="486" y="196"/>
                  <a:pt x="491" y="220"/>
                  <a:pt x="491" y="212"/>
                </a:cubicBezTo>
                <a:cubicBezTo>
                  <a:pt x="491" y="176"/>
                  <a:pt x="455" y="158"/>
                  <a:pt x="435" y="132"/>
                </a:cubicBezTo>
                <a:cubicBezTo>
                  <a:pt x="420" y="88"/>
                  <a:pt x="389" y="74"/>
                  <a:pt x="347" y="60"/>
                </a:cubicBezTo>
                <a:cubicBezTo>
                  <a:pt x="331" y="44"/>
                  <a:pt x="318" y="0"/>
                  <a:pt x="299" y="12"/>
                </a:cubicBezTo>
                <a:cubicBezTo>
                  <a:pt x="244" y="45"/>
                  <a:pt x="188" y="88"/>
                  <a:pt x="131" y="116"/>
                </a:cubicBezTo>
                <a:cubicBezTo>
                  <a:pt x="111" y="126"/>
                  <a:pt x="87" y="130"/>
                  <a:pt x="67" y="140"/>
                </a:cubicBezTo>
                <a:cubicBezTo>
                  <a:pt x="62" y="148"/>
                  <a:pt x="55" y="155"/>
                  <a:pt x="51" y="164"/>
                </a:cubicBezTo>
                <a:cubicBezTo>
                  <a:pt x="47" y="172"/>
                  <a:pt x="35" y="188"/>
                  <a:pt x="43" y="188"/>
                </a:cubicBezTo>
                <a:cubicBezTo>
                  <a:pt x="54" y="188"/>
                  <a:pt x="58" y="171"/>
                  <a:pt x="67" y="164"/>
                </a:cubicBezTo>
                <a:cubicBezTo>
                  <a:pt x="74" y="158"/>
                  <a:pt x="83" y="153"/>
                  <a:pt x="91" y="148"/>
                </a:cubicBezTo>
                <a:cubicBezTo>
                  <a:pt x="96" y="137"/>
                  <a:pt x="98" y="124"/>
                  <a:pt x="107" y="116"/>
                </a:cubicBezTo>
                <a:cubicBezTo>
                  <a:pt x="115" y="109"/>
                  <a:pt x="129" y="112"/>
                  <a:pt x="139" y="108"/>
                </a:cubicBezTo>
                <a:cubicBezTo>
                  <a:pt x="207" y="79"/>
                  <a:pt x="266" y="43"/>
                  <a:pt x="339" y="28"/>
                </a:cubicBezTo>
                <a:cubicBezTo>
                  <a:pt x="308" y="59"/>
                  <a:pt x="303" y="78"/>
                  <a:pt x="275" y="36"/>
                </a:cubicBezTo>
                <a:cubicBezTo>
                  <a:pt x="326" y="19"/>
                  <a:pt x="325" y="48"/>
                  <a:pt x="347" y="84"/>
                </a:cubicBezTo>
                <a:cubicBezTo>
                  <a:pt x="367" y="117"/>
                  <a:pt x="445" y="196"/>
                  <a:pt x="483" y="196"/>
                </a:cubicBezTo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816" name="Text Box 24"/>
          <p:cNvSpPr txBox="1">
            <a:spLocks noChangeArrowheads="1"/>
          </p:cNvSpPr>
          <p:nvPr/>
        </p:nvSpPr>
        <p:spPr bwMode="auto">
          <a:xfrm rot="-5391518">
            <a:off x="7727157" y="3153568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Batang" pitchFamily="18" charset="-127"/>
              </a:rPr>
              <a:t>Majorana phases  </a:t>
            </a:r>
          </a:p>
        </p:txBody>
      </p:sp>
      <p:sp>
        <p:nvSpPr>
          <p:cNvPr id="289817" name="Text Box 25"/>
          <p:cNvSpPr txBox="1">
            <a:spLocks noChangeArrowheads="1"/>
          </p:cNvSpPr>
          <p:nvPr/>
        </p:nvSpPr>
        <p:spPr bwMode="auto">
          <a:xfrm>
            <a:off x="5867400" y="25146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Batang" pitchFamily="18" charset="-127"/>
              </a:rPr>
              <a:t>0</a:t>
            </a:r>
            <a:r>
              <a:rPr lang="en-US" sz="1800">
                <a:latin typeface="Symbol" pitchFamily="1" charset="2"/>
              </a:rPr>
              <a:t>nbb</a:t>
            </a:r>
            <a:r>
              <a:rPr lang="en-US" sz="1800">
                <a:latin typeface="Batang" pitchFamily="18" charset="-127"/>
              </a:rPr>
              <a:t> decays</a:t>
            </a:r>
          </a:p>
        </p:txBody>
      </p:sp>
      <p:sp>
        <p:nvSpPr>
          <p:cNvPr id="289818" name="Freeform 26"/>
          <p:cNvSpPr>
            <a:spLocks/>
          </p:cNvSpPr>
          <p:nvPr/>
        </p:nvSpPr>
        <p:spPr bwMode="auto">
          <a:xfrm>
            <a:off x="1346200" y="4191000"/>
            <a:ext cx="304800" cy="254000"/>
          </a:xfrm>
          <a:custGeom>
            <a:avLst/>
            <a:gdLst/>
            <a:ahLst/>
            <a:cxnLst>
              <a:cxn ang="0">
                <a:pos x="0" y="198"/>
              </a:cxn>
              <a:cxn ang="0">
                <a:pos x="64" y="318"/>
              </a:cxn>
              <a:cxn ang="0">
                <a:pos x="592" y="6"/>
              </a:cxn>
              <a:cxn ang="0">
                <a:pos x="560" y="22"/>
              </a:cxn>
            </a:cxnLst>
            <a:rect l="0" t="0" r="r" b="b"/>
            <a:pathLst>
              <a:path w="602" h="318">
                <a:moveTo>
                  <a:pt x="0" y="198"/>
                </a:moveTo>
                <a:cubicBezTo>
                  <a:pt x="34" y="232"/>
                  <a:pt x="49" y="272"/>
                  <a:pt x="64" y="318"/>
                </a:cubicBezTo>
                <a:cubicBezTo>
                  <a:pt x="247" y="226"/>
                  <a:pt x="416" y="111"/>
                  <a:pt x="592" y="6"/>
                </a:cubicBezTo>
                <a:cubicBezTo>
                  <a:pt x="602" y="0"/>
                  <a:pt x="572" y="22"/>
                  <a:pt x="560" y="22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819" name="Freeform 27"/>
          <p:cNvSpPr>
            <a:spLocks/>
          </p:cNvSpPr>
          <p:nvPr/>
        </p:nvSpPr>
        <p:spPr bwMode="auto">
          <a:xfrm>
            <a:off x="7213600" y="990600"/>
            <a:ext cx="304800" cy="254000"/>
          </a:xfrm>
          <a:custGeom>
            <a:avLst/>
            <a:gdLst/>
            <a:ahLst/>
            <a:cxnLst>
              <a:cxn ang="0">
                <a:pos x="0" y="198"/>
              </a:cxn>
              <a:cxn ang="0">
                <a:pos x="64" y="318"/>
              </a:cxn>
              <a:cxn ang="0">
                <a:pos x="592" y="6"/>
              </a:cxn>
              <a:cxn ang="0">
                <a:pos x="560" y="22"/>
              </a:cxn>
            </a:cxnLst>
            <a:rect l="0" t="0" r="r" b="b"/>
            <a:pathLst>
              <a:path w="602" h="318">
                <a:moveTo>
                  <a:pt x="0" y="198"/>
                </a:moveTo>
                <a:cubicBezTo>
                  <a:pt x="34" y="232"/>
                  <a:pt x="49" y="272"/>
                  <a:pt x="64" y="318"/>
                </a:cubicBezTo>
                <a:cubicBezTo>
                  <a:pt x="247" y="226"/>
                  <a:pt x="416" y="111"/>
                  <a:pt x="592" y="6"/>
                </a:cubicBezTo>
                <a:cubicBezTo>
                  <a:pt x="602" y="0"/>
                  <a:pt x="572" y="22"/>
                  <a:pt x="560" y="22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89820" name="Group 28"/>
          <p:cNvGrpSpPr>
            <a:grpSpLocks/>
          </p:cNvGrpSpPr>
          <p:nvPr/>
        </p:nvGrpSpPr>
        <p:grpSpPr bwMode="auto">
          <a:xfrm>
            <a:off x="2730500" y="2286000"/>
            <a:ext cx="317500" cy="498475"/>
            <a:chOff x="2072" y="3238"/>
            <a:chExt cx="200" cy="314"/>
          </a:xfrm>
        </p:grpSpPr>
        <p:sp>
          <p:nvSpPr>
            <p:cNvPr id="289821" name="Freeform 29"/>
            <p:cNvSpPr>
              <a:spLocks/>
            </p:cNvSpPr>
            <p:nvPr/>
          </p:nvSpPr>
          <p:spPr bwMode="auto">
            <a:xfrm>
              <a:off x="2072" y="3238"/>
              <a:ext cx="200" cy="21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28" y="18"/>
                </a:cxn>
                <a:cxn ang="0">
                  <a:pos x="176" y="106"/>
                </a:cxn>
                <a:cxn ang="0">
                  <a:pos x="128" y="146"/>
                </a:cxn>
                <a:cxn ang="0">
                  <a:pos x="64" y="162"/>
                </a:cxn>
                <a:cxn ang="0">
                  <a:pos x="72" y="210"/>
                </a:cxn>
              </a:cxnLst>
              <a:rect l="0" t="0" r="r" b="b"/>
              <a:pathLst>
                <a:path w="200" h="210">
                  <a:moveTo>
                    <a:pt x="0" y="50"/>
                  </a:moveTo>
                  <a:cubicBezTo>
                    <a:pt x="50" y="0"/>
                    <a:pt x="51" y="9"/>
                    <a:pt x="128" y="18"/>
                  </a:cubicBezTo>
                  <a:cubicBezTo>
                    <a:pt x="161" y="43"/>
                    <a:pt x="200" y="57"/>
                    <a:pt x="176" y="106"/>
                  </a:cubicBezTo>
                  <a:cubicBezTo>
                    <a:pt x="171" y="115"/>
                    <a:pt x="139" y="142"/>
                    <a:pt x="128" y="146"/>
                  </a:cubicBezTo>
                  <a:cubicBezTo>
                    <a:pt x="107" y="154"/>
                    <a:pt x="64" y="162"/>
                    <a:pt x="64" y="162"/>
                  </a:cubicBezTo>
                  <a:cubicBezTo>
                    <a:pt x="67" y="178"/>
                    <a:pt x="72" y="210"/>
                    <a:pt x="72" y="210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9822" name="Freeform 30"/>
            <p:cNvSpPr>
              <a:spLocks/>
            </p:cNvSpPr>
            <p:nvPr/>
          </p:nvSpPr>
          <p:spPr bwMode="auto">
            <a:xfrm>
              <a:off x="2112" y="3491"/>
              <a:ext cx="67" cy="61"/>
            </a:xfrm>
            <a:custGeom>
              <a:avLst/>
              <a:gdLst/>
              <a:ahLst/>
              <a:cxnLst>
                <a:cxn ang="0">
                  <a:pos x="6" y="20"/>
                </a:cxn>
                <a:cxn ang="0">
                  <a:pos x="6" y="28"/>
                </a:cxn>
                <a:cxn ang="0">
                  <a:pos x="14" y="52"/>
                </a:cxn>
                <a:cxn ang="0">
                  <a:pos x="6" y="36"/>
                </a:cxn>
                <a:cxn ang="0">
                  <a:pos x="6" y="20"/>
                </a:cxn>
              </a:cxnLst>
              <a:rect l="0" t="0" r="r" b="b"/>
              <a:pathLst>
                <a:path w="67" h="61">
                  <a:moveTo>
                    <a:pt x="6" y="20"/>
                  </a:moveTo>
                  <a:cubicBezTo>
                    <a:pt x="67" y="61"/>
                    <a:pt x="13" y="21"/>
                    <a:pt x="6" y="28"/>
                  </a:cubicBezTo>
                  <a:cubicBezTo>
                    <a:pt x="0" y="34"/>
                    <a:pt x="11" y="44"/>
                    <a:pt x="14" y="52"/>
                  </a:cubicBezTo>
                  <a:cubicBezTo>
                    <a:pt x="48" y="0"/>
                    <a:pt x="27" y="43"/>
                    <a:pt x="6" y="36"/>
                  </a:cubicBezTo>
                  <a:cubicBezTo>
                    <a:pt x="1" y="34"/>
                    <a:pt x="6" y="25"/>
                    <a:pt x="6" y="20"/>
                  </a:cubicBezTo>
                  <a:close/>
                </a:path>
              </a:pathLst>
            </a:custGeom>
            <a:solidFill>
              <a:schemeClr val="accent1"/>
            </a:solidFill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9823" name="Group 31"/>
          <p:cNvGrpSpPr>
            <a:grpSpLocks/>
          </p:cNvGrpSpPr>
          <p:nvPr/>
        </p:nvGrpSpPr>
        <p:grpSpPr bwMode="auto">
          <a:xfrm>
            <a:off x="3035300" y="2286000"/>
            <a:ext cx="317500" cy="498475"/>
            <a:chOff x="2072" y="3238"/>
            <a:chExt cx="200" cy="314"/>
          </a:xfrm>
        </p:grpSpPr>
        <p:sp>
          <p:nvSpPr>
            <p:cNvPr id="289824" name="Freeform 32"/>
            <p:cNvSpPr>
              <a:spLocks/>
            </p:cNvSpPr>
            <p:nvPr/>
          </p:nvSpPr>
          <p:spPr bwMode="auto">
            <a:xfrm>
              <a:off x="2072" y="3238"/>
              <a:ext cx="200" cy="21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28" y="18"/>
                </a:cxn>
                <a:cxn ang="0">
                  <a:pos x="176" y="106"/>
                </a:cxn>
                <a:cxn ang="0">
                  <a:pos x="128" y="146"/>
                </a:cxn>
                <a:cxn ang="0">
                  <a:pos x="64" y="162"/>
                </a:cxn>
                <a:cxn ang="0">
                  <a:pos x="72" y="210"/>
                </a:cxn>
              </a:cxnLst>
              <a:rect l="0" t="0" r="r" b="b"/>
              <a:pathLst>
                <a:path w="200" h="210">
                  <a:moveTo>
                    <a:pt x="0" y="50"/>
                  </a:moveTo>
                  <a:cubicBezTo>
                    <a:pt x="50" y="0"/>
                    <a:pt x="51" y="9"/>
                    <a:pt x="128" y="18"/>
                  </a:cubicBezTo>
                  <a:cubicBezTo>
                    <a:pt x="161" y="43"/>
                    <a:pt x="200" y="57"/>
                    <a:pt x="176" y="106"/>
                  </a:cubicBezTo>
                  <a:cubicBezTo>
                    <a:pt x="171" y="115"/>
                    <a:pt x="139" y="142"/>
                    <a:pt x="128" y="146"/>
                  </a:cubicBezTo>
                  <a:cubicBezTo>
                    <a:pt x="107" y="154"/>
                    <a:pt x="64" y="162"/>
                    <a:pt x="64" y="162"/>
                  </a:cubicBezTo>
                  <a:cubicBezTo>
                    <a:pt x="67" y="178"/>
                    <a:pt x="72" y="210"/>
                    <a:pt x="72" y="210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9825" name="Freeform 33"/>
            <p:cNvSpPr>
              <a:spLocks/>
            </p:cNvSpPr>
            <p:nvPr/>
          </p:nvSpPr>
          <p:spPr bwMode="auto">
            <a:xfrm>
              <a:off x="2112" y="3491"/>
              <a:ext cx="67" cy="61"/>
            </a:xfrm>
            <a:custGeom>
              <a:avLst/>
              <a:gdLst/>
              <a:ahLst/>
              <a:cxnLst>
                <a:cxn ang="0">
                  <a:pos x="6" y="20"/>
                </a:cxn>
                <a:cxn ang="0">
                  <a:pos x="6" y="28"/>
                </a:cxn>
                <a:cxn ang="0">
                  <a:pos x="14" y="52"/>
                </a:cxn>
                <a:cxn ang="0">
                  <a:pos x="6" y="36"/>
                </a:cxn>
                <a:cxn ang="0">
                  <a:pos x="6" y="20"/>
                </a:cxn>
              </a:cxnLst>
              <a:rect l="0" t="0" r="r" b="b"/>
              <a:pathLst>
                <a:path w="67" h="61">
                  <a:moveTo>
                    <a:pt x="6" y="20"/>
                  </a:moveTo>
                  <a:cubicBezTo>
                    <a:pt x="67" y="61"/>
                    <a:pt x="13" y="21"/>
                    <a:pt x="6" y="28"/>
                  </a:cubicBezTo>
                  <a:cubicBezTo>
                    <a:pt x="0" y="34"/>
                    <a:pt x="11" y="44"/>
                    <a:pt x="14" y="52"/>
                  </a:cubicBezTo>
                  <a:cubicBezTo>
                    <a:pt x="48" y="0"/>
                    <a:pt x="27" y="43"/>
                    <a:pt x="6" y="36"/>
                  </a:cubicBezTo>
                  <a:cubicBezTo>
                    <a:pt x="1" y="34"/>
                    <a:pt x="6" y="25"/>
                    <a:pt x="6" y="20"/>
                  </a:cubicBezTo>
                  <a:close/>
                </a:path>
              </a:pathLst>
            </a:custGeom>
            <a:solidFill>
              <a:schemeClr val="accent1"/>
            </a:solidFill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9826" name="Group 34"/>
          <p:cNvGrpSpPr>
            <a:grpSpLocks/>
          </p:cNvGrpSpPr>
          <p:nvPr/>
        </p:nvGrpSpPr>
        <p:grpSpPr bwMode="auto">
          <a:xfrm>
            <a:off x="2425700" y="2286000"/>
            <a:ext cx="317500" cy="498475"/>
            <a:chOff x="2072" y="3238"/>
            <a:chExt cx="200" cy="314"/>
          </a:xfrm>
        </p:grpSpPr>
        <p:sp>
          <p:nvSpPr>
            <p:cNvPr id="289827" name="Freeform 35"/>
            <p:cNvSpPr>
              <a:spLocks/>
            </p:cNvSpPr>
            <p:nvPr/>
          </p:nvSpPr>
          <p:spPr bwMode="auto">
            <a:xfrm>
              <a:off x="2072" y="3238"/>
              <a:ext cx="200" cy="21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28" y="18"/>
                </a:cxn>
                <a:cxn ang="0">
                  <a:pos x="176" y="106"/>
                </a:cxn>
                <a:cxn ang="0">
                  <a:pos x="128" y="146"/>
                </a:cxn>
                <a:cxn ang="0">
                  <a:pos x="64" y="162"/>
                </a:cxn>
                <a:cxn ang="0">
                  <a:pos x="72" y="210"/>
                </a:cxn>
              </a:cxnLst>
              <a:rect l="0" t="0" r="r" b="b"/>
              <a:pathLst>
                <a:path w="200" h="210">
                  <a:moveTo>
                    <a:pt x="0" y="50"/>
                  </a:moveTo>
                  <a:cubicBezTo>
                    <a:pt x="50" y="0"/>
                    <a:pt x="51" y="9"/>
                    <a:pt x="128" y="18"/>
                  </a:cubicBezTo>
                  <a:cubicBezTo>
                    <a:pt x="161" y="43"/>
                    <a:pt x="200" y="57"/>
                    <a:pt x="176" y="106"/>
                  </a:cubicBezTo>
                  <a:cubicBezTo>
                    <a:pt x="171" y="115"/>
                    <a:pt x="139" y="142"/>
                    <a:pt x="128" y="146"/>
                  </a:cubicBezTo>
                  <a:cubicBezTo>
                    <a:pt x="107" y="154"/>
                    <a:pt x="64" y="162"/>
                    <a:pt x="64" y="162"/>
                  </a:cubicBezTo>
                  <a:cubicBezTo>
                    <a:pt x="67" y="178"/>
                    <a:pt x="72" y="210"/>
                    <a:pt x="72" y="210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9828" name="Freeform 36"/>
            <p:cNvSpPr>
              <a:spLocks/>
            </p:cNvSpPr>
            <p:nvPr/>
          </p:nvSpPr>
          <p:spPr bwMode="auto">
            <a:xfrm>
              <a:off x="2112" y="3491"/>
              <a:ext cx="67" cy="61"/>
            </a:xfrm>
            <a:custGeom>
              <a:avLst/>
              <a:gdLst/>
              <a:ahLst/>
              <a:cxnLst>
                <a:cxn ang="0">
                  <a:pos x="6" y="20"/>
                </a:cxn>
                <a:cxn ang="0">
                  <a:pos x="6" y="28"/>
                </a:cxn>
                <a:cxn ang="0">
                  <a:pos x="14" y="52"/>
                </a:cxn>
                <a:cxn ang="0">
                  <a:pos x="6" y="36"/>
                </a:cxn>
                <a:cxn ang="0">
                  <a:pos x="6" y="20"/>
                </a:cxn>
              </a:cxnLst>
              <a:rect l="0" t="0" r="r" b="b"/>
              <a:pathLst>
                <a:path w="67" h="61">
                  <a:moveTo>
                    <a:pt x="6" y="20"/>
                  </a:moveTo>
                  <a:cubicBezTo>
                    <a:pt x="67" y="61"/>
                    <a:pt x="13" y="21"/>
                    <a:pt x="6" y="28"/>
                  </a:cubicBezTo>
                  <a:cubicBezTo>
                    <a:pt x="0" y="34"/>
                    <a:pt x="11" y="44"/>
                    <a:pt x="14" y="52"/>
                  </a:cubicBezTo>
                  <a:cubicBezTo>
                    <a:pt x="48" y="0"/>
                    <a:pt x="27" y="43"/>
                    <a:pt x="6" y="36"/>
                  </a:cubicBezTo>
                  <a:cubicBezTo>
                    <a:pt x="1" y="34"/>
                    <a:pt x="6" y="25"/>
                    <a:pt x="6" y="20"/>
                  </a:cubicBezTo>
                  <a:close/>
                </a:path>
              </a:pathLst>
            </a:custGeom>
            <a:solidFill>
              <a:schemeClr val="accent1"/>
            </a:solidFill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89829" name="Object 37"/>
          <p:cNvGraphicFramePr>
            <a:graphicFrameLocks noChangeAspect="1"/>
          </p:cNvGraphicFramePr>
          <p:nvPr/>
        </p:nvGraphicFramePr>
        <p:xfrm>
          <a:off x="990600" y="2895600"/>
          <a:ext cx="1524000" cy="1116013"/>
        </p:xfrm>
        <a:graphic>
          <a:graphicData uri="http://schemas.openxmlformats.org/presentationml/2006/ole">
            <p:oleObj spid="_x0000_s289829" name="Equation" r:id="rId4" imgW="901700" imgH="660400" progId="Equation.3">
              <p:embed/>
            </p:oleObj>
          </a:graphicData>
        </a:graphic>
      </p:graphicFrame>
      <p:graphicFrame>
        <p:nvGraphicFramePr>
          <p:cNvPr id="289830" name="Object 38"/>
          <p:cNvGraphicFramePr>
            <a:graphicFrameLocks noChangeAspect="1"/>
          </p:cNvGraphicFramePr>
          <p:nvPr/>
        </p:nvGraphicFramePr>
        <p:xfrm>
          <a:off x="2590800" y="2895600"/>
          <a:ext cx="2057400" cy="1066800"/>
        </p:xfrm>
        <a:graphic>
          <a:graphicData uri="http://schemas.openxmlformats.org/presentationml/2006/ole">
            <p:oleObj spid="_x0000_s289830" name="Equation" r:id="rId5" imgW="1371600" imgH="711200" progId="Equation.3">
              <p:embed/>
            </p:oleObj>
          </a:graphicData>
        </a:graphic>
      </p:graphicFrame>
      <p:graphicFrame>
        <p:nvGraphicFramePr>
          <p:cNvPr id="289831" name="Object 39"/>
          <p:cNvGraphicFramePr>
            <a:graphicFrameLocks noChangeAspect="1"/>
          </p:cNvGraphicFramePr>
          <p:nvPr/>
        </p:nvGraphicFramePr>
        <p:xfrm>
          <a:off x="4800600" y="2895600"/>
          <a:ext cx="1447800" cy="1090613"/>
        </p:xfrm>
        <a:graphic>
          <a:graphicData uri="http://schemas.openxmlformats.org/presentationml/2006/ole">
            <p:oleObj spid="_x0000_s289831" name="Equation" r:id="rId6" imgW="876300" imgH="660400" progId="Equation.3">
              <p:embed/>
            </p:oleObj>
          </a:graphicData>
        </a:graphic>
      </p:graphicFrame>
      <p:graphicFrame>
        <p:nvGraphicFramePr>
          <p:cNvPr id="289832" name="Object 40"/>
          <p:cNvGraphicFramePr>
            <a:graphicFrameLocks noChangeAspect="1"/>
          </p:cNvGraphicFramePr>
          <p:nvPr/>
        </p:nvGraphicFramePr>
        <p:xfrm>
          <a:off x="6324600" y="2895600"/>
          <a:ext cx="1676400" cy="1104900"/>
        </p:xfrm>
        <a:graphic>
          <a:graphicData uri="http://schemas.openxmlformats.org/presentationml/2006/ole">
            <p:oleObj spid="_x0000_s289832" name="Equation" r:id="rId7" imgW="1079500" imgH="711200" progId="Equation.3">
              <p:embed/>
            </p:oleObj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Saoulidou, Fermilab,              NUSS 15-JULY-2009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837-B38F-477A-9D10-8514227E2B2E}" type="slidenum">
              <a:rPr lang="en-US"/>
              <a:pPr/>
              <a:t>40</a:t>
            </a:fld>
            <a:endParaRPr lang="en-US"/>
          </a:p>
        </p:txBody>
      </p:sp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381000"/>
          </a:xfrm>
        </p:spPr>
        <p:txBody>
          <a:bodyPr/>
          <a:lstStyle/>
          <a:p>
            <a:r>
              <a:rPr lang="en-US" sz="3600" b="1">
                <a:solidFill>
                  <a:schemeClr val="tx1"/>
                </a:solidFill>
                <a:latin typeface="Helvetica" pitchFamily="1" charset="0"/>
              </a:rPr>
              <a:t>Summary</a:t>
            </a:r>
            <a:endParaRPr lang="en-US" sz="3600" b="1">
              <a:solidFill>
                <a:schemeClr val="tx1"/>
              </a:solidFill>
              <a:latin typeface="Comic Sans MS" pitchFamily="1" charset="0"/>
            </a:endParaRPr>
          </a:p>
        </p:txBody>
      </p:sp>
      <p:sp>
        <p:nvSpPr>
          <p:cNvPr id="2682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686800" cy="5257800"/>
          </a:xfrm>
          <a:solidFill>
            <a:srgbClr val="FFFFD5"/>
          </a:solidFill>
          <a:ln/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 sz="2000">
                <a:latin typeface="Helvetica" pitchFamily="1" charset="0"/>
              </a:rPr>
              <a:t>We have learned (and are still learning) a lot with respect to neutrino masses and mixings  …</a:t>
            </a:r>
          </a:p>
          <a:p>
            <a:pPr algn="just">
              <a:lnSpc>
                <a:spcPct val="80000"/>
              </a:lnSpc>
            </a:pPr>
            <a:endParaRPr lang="en-US" sz="700">
              <a:latin typeface="Helvetica" pitchFamily="1" charset="0"/>
            </a:endParaRPr>
          </a:p>
          <a:p>
            <a:pPr algn="just">
              <a:lnSpc>
                <a:spcPct val="80000"/>
              </a:lnSpc>
            </a:pPr>
            <a:endParaRPr lang="en-US" sz="700">
              <a:latin typeface="Helvetica" pitchFamily="1" charset="0"/>
            </a:endParaRPr>
          </a:p>
          <a:p>
            <a:pPr algn="just">
              <a:lnSpc>
                <a:spcPct val="80000"/>
              </a:lnSpc>
            </a:pPr>
            <a:r>
              <a:rPr lang="en-US" sz="2000">
                <a:latin typeface="Helvetica" pitchFamily="1" charset="0"/>
              </a:rPr>
              <a:t>In the near future we hope to have </a:t>
            </a:r>
            <a:r>
              <a:rPr lang="en-US" sz="2000" b="1">
                <a:latin typeface="Helvetica" pitchFamily="1" charset="0"/>
              </a:rPr>
              <a:t>new “POSITIVE”</a:t>
            </a:r>
            <a:r>
              <a:rPr lang="en-US" sz="2000">
                <a:latin typeface="Helvetica" pitchFamily="1" charset="0"/>
              </a:rPr>
              <a:t> results on </a:t>
            </a:r>
            <a:r>
              <a:rPr lang="en-US" sz="2000">
                <a:latin typeface="Symbol" pitchFamily="1" charset="2"/>
                <a:sym typeface="Symbol" pitchFamily="1" charset="2"/>
              </a:rPr>
              <a:t></a:t>
            </a:r>
            <a:r>
              <a:rPr lang="en-US" sz="2000" baseline="-25000">
                <a:latin typeface="Helvetica" pitchFamily="1" charset="0"/>
              </a:rPr>
              <a:t>13</a:t>
            </a:r>
            <a:r>
              <a:rPr lang="en-US" sz="2000">
                <a:latin typeface="Helvetica" pitchFamily="1" charset="0"/>
              </a:rPr>
              <a:t> from Double CHOOZ , Day Bay, T2K and NOvA.</a:t>
            </a:r>
          </a:p>
          <a:p>
            <a:pPr algn="just">
              <a:lnSpc>
                <a:spcPct val="80000"/>
              </a:lnSpc>
            </a:pPr>
            <a:endParaRPr lang="en-US" sz="700">
              <a:latin typeface="Helvetica" pitchFamily="1" charset="0"/>
            </a:endParaRPr>
          </a:p>
          <a:p>
            <a:pPr algn="just">
              <a:lnSpc>
                <a:spcPct val="80000"/>
              </a:lnSpc>
            </a:pPr>
            <a:endParaRPr lang="en-US" sz="700">
              <a:latin typeface="Helvetica" pitchFamily="1" charset="0"/>
            </a:endParaRPr>
          </a:p>
          <a:p>
            <a:pPr algn="just">
              <a:lnSpc>
                <a:spcPct val="80000"/>
              </a:lnSpc>
            </a:pPr>
            <a:r>
              <a:rPr lang="en-US" sz="2000" b="1">
                <a:latin typeface="Helvetica" pitchFamily="1" charset="0"/>
              </a:rPr>
              <a:t>The next generation of accelerator neutrino oscillation experiments will try to DEFINITIVELLY address the following very challenging questions:</a:t>
            </a:r>
          </a:p>
          <a:p>
            <a:pPr algn="just">
              <a:lnSpc>
                <a:spcPct val="80000"/>
              </a:lnSpc>
            </a:pPr>
            <a:endParaRPr lang="en-US" sz="2000" b="1">
              <a:latin typeface="Helvetica" pitchFamily="1" charset="0"/>
            </a:endParaRPr>
          </a:p>
          <a:p>
            <a:pPr lvl="2" algn="just">
              <a:lnSpc>
                <a:spcPct val="80000"/>
              </a:lnSpc>
            </a:pPr>
            <a:r>
              <a:rPr lang="en-US" sz="1600" b="1">
                <a:solidFill>
                  <a:srgbClr val="FF3300"/>
                </a:solidFill>
                <a:latin typeface="Helvetica" pitchFamily="1" charset="0"/>
              </a:rPr>
              <a:t>What is the value of the third mixing angle </a:t>
            </a:r>
            <a:r>
              <a:rPr lang="en-US" sz="1600" b="1">
                <a:solidFill>
                  <a:srgbClr val="FF3300"/>
                </a:solidFill>
                <a:latin typeface="Symbol" pitchFamily="1" charset="2"/>
                <a:sym typeface="Symbol" pitchFamily="1" charset="2"/>
              </a:rPr>
              <a:t></a:t>
            </a:r>
            <a:r>
              <a:rPr lang="en-US" sz="1600" b="1" baseline="-25000">
                <a:solidFill>
                  <a:srgbClr val="FF3300"/>
                </a:solidFill>
                <a:latin typeface="Helvetica" pitchFamily="1" charset="0"/>
              </a:rPr>
              <a:t>13 </a:t>
            </a:r>
            <a:r>
              <a:rPr lang="en-US" sz="1600" b="1">
                <a:solidFill>
                  <a:srgbClr val="FF3300"/>
                </a:solidFill>
                <a:latin typeface="Helvetica" pitchFamily="1" charset="0"/>
              </a:rPr>
              <a:t>?</a:t>
            </a:r>
            <a:endParaRPr lang="en-US" sz="1600" b="1" baseline="-25000">
              <a:solidFill>
                <a:srgbClr val="FF3300"/>
              </a:solidFill>
              <a:latin typeface="Helvetica" pitchFamily="1" charset="0"/>
            </a:endParaRPr>
          </a:p>
          <a:p>
            <a:pPr lvl="2" algn="just">
              <a:lnSpc>
                <a:spcPct val="80000"/>
              </a:lnSpc>
            </a:pPr>
            <a:r>
              <a:rPr lang="en-US" sz="1600" b="1">
                <a:solidFill>
                  <a:srgbClr val="FF3300"/>
                </a:solidFill>
                <a:latin typeface="Helvetica" pitchFamily="1" charset="0"/>
              </a:rPr>
              <a:t>Is </a:t>
            </a:r>
            <a:r>
              <a:rPr lang="en-US" sz="1600" b="1">
                <a:solidFill>
                  <a:srgbClr val="FF3300"/>
                </a:solidFill>
                <a:latin typeface="Symbol" pitchFamily="1" charset="2"/>
                <a:sym typeface="Symbol" pitchFamily="1" charset="2"/>
              </a:rPr>
              <a:t></a:t>
            </a:r>
            <a:r>
              <a:rPr lang="en-US" sz="1600" b="1" baseline="-25000">
                <a:solidFill>
                  <a:srgbClr val="FF3300"/>
                </a:solidFill>
                <a:latin typeface="Helvetica" pitchFamily="1" charset="0"/>
              </a:rPr>
              <a:t>23 </a:t>
            </a:r>
            <a:r>
              <a:rPr lang="en-US" sz="1600" b="1">
                <a:solidFill>
                  <a:srgbClr val="FF3300"/>
                </a:solidFill>
                <a:latin typeface="Helvetica" pitchFamily="1" charset="0"/>
              </a:rPr>
              <a:t> exactly 45 degrees or not?</a:t>
            </a:r>
          </a:p>
          <a:p>
            <a:pPr lvl="2" algn="just">
              <a:lnSpc>
                <a:spcPct val="80000"/>
              </a:lnSpc>
            </a:pPr>
            <a:r>
              <a:rPr lang="en-US" sz="1600" b="1">
                <a:solidFill>
                  <a:srgbClr val="FF3300"/>
                </a:solidFill>
                <a:latin typeface="Helvetica" pitchFamily="1" charset="0"/>
              </a:rPr>
              <a:t>What is the ordering of the neutrino masses ?</a:t>
            </a:r>
          </a:p>
          <a:p>
            <a:pPr lvl="2" algn="just">
              <a:lnSpc>
                <a:spcPct val="80000"/>
              </a:lnSpc>
            </a:pPr>
            <a:r>
              <a:rPr lang="en-US" sz="1600" b="1">
                <a:solidFill>
                  <a:srgbClr val="FF3300"/>
                </a:solidFill>
                <a:latin typeface="Helvetica" pitchFamily="1" charset="0"/>
              </a:rPr>
              <a:t>Is CP Violated in the neutrino sector ?</a:t>
            </a:r>
          </a:p>
          <a:p>
            <a:pPr lvl="2" algn="just">
              <a:lnSpc>
                <a:spcPct val="80000"/>
              </a:lnSpc>
            </a:pPr>
            <a:endParaRPr lang="en-US" sz="1600" b="1">
              <a:solidFill>
                <a:srgbClr val="FF3300"/>
              </a:solidFill>
              <a:latin typeface="Helvetica" pitchFamily="1" charset="0"/>
            </a:endParaRPr>
          </a:p>
          <a:p>
            <a:pPr lvl="2" algn="just">
              <a:lnSpc>
                <a:spcPct val="80000"/>
              </a:lnSpc>
              <a:buFontTx/>
              <a:buNone/>
            </a:pPr>
            <a:endParaRPr lang="en-US" sz="1600" b="1">
              <a:solidFill>
                <a:srgbClr val="FF3300"/>
              </a:solidFill>
              <a:latin typeface="Helvetica" pitchFamily="1" charset="0"/>
            </a:endParaRPr>
          </a:p>
          <a:p>
            <a:pPr algn="just">
              <a:lnSpc>
                <a:spcPct val="80000"/>
              </a:lnSpc>
            </a:pPr>
            <a:r>
              <a:rPr lang="en-US" sz="2000">
                <a:latin typeface="Helvetica" pitchFamily="1" charset="0"/>
              </a:rPr>
              <a:t>To address the above questions we need </a:t>
            </a:r>
            <a:r>
              <a:rPr lang="en-US" sz="2000" b="1">
                <a:solidFill>
                  <a:srgbClr val="FF3300"/>
                </a:solidFill>
                <a:latin typeface="Helvetica" pitchFamily="1" charset="0"/>
              </a:rPr>
              <a:t>very intense neutrino beams</a:t>
            </a:r>
            <a:r>
              <a:rPr lang="en-US" sz="2000">
                <a:latin typeface="Helvetica" pitchFamily="1" charset="0"/>
              </a:rPr>
              <a:t>  and </a:t>
            </a:r>
            <a:r>
              <a:rPr lang="en-US" sz="2000" b="1">
                <a:solidFill>
                  <a:srgbClr val="3333FF"/>
                </a:solidFill>
                <a:latin typeface="Helvetica" pitchFamily="1" charset="0"/>
              </a:rPr>
              <a:t>massive detectors</a:t>
            </a:r>
            <a:r>
              <a:rPr lang="en-US" sz="2000">
                <a:latin typeface="Helvetica" pitchFamily="1" charset="0"/>
              </a:rPr>
              <a:t>. Both JAPAN and US are developing future strategies in order to perform these measurements should Nature turns out to be kind and </a:t>
            </a:r>
            <a:r>
              <a:rPr lang="en-US" sz="2000" b="1">
                <a:solidFill>
                  <a:srgbClr val="FF3300"/>
                </a:solidFill>
                <a:latin typeface="Symbol" pitchFamily="1" charset="2"/>
                <a:sym typeface="Symbol" pitchFamily="1" charset="2"/>
              </a:rPr>
              <a:t></a:t>
            </a:r>
            <a:r>
              <a:rPr lang="en-US" sz="2000" b="1" baseline="-25000">
                <a:solidFill>
                  <a:srgbClr val="FF3300"/>
                </a:solidFill>
                <a:latin typeface="Helvetica" pitchFamily="1" charset="0"/>
              </a:rPr>
              <a:t>13 </a:t>
            </a:r>
            <a:r>
              <a:rPr lang="en-US" sz="2000" b="1">
                <a:solidFill>
                  <a:srgbClr val="FF3300"/>
                </a:solidFill>
                <a:latin typeface="Helvetica" pitchFamily="1" charset="0"/>
              </a:rPr>
              <a:t>is not “experimentally” zero … </a:t>
            </a:r>
          </a:p>
        </p:txBody>
      </p:sp>
      <p:pic>
        <p:nvPicPr>
          <p:cNvPr id="268295" name="Picture 7" descr="fnal_logo_trans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0"/>
            <a:ext cx="381000" cy="38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Saoulidou, Fermilab,              NUSS 15-JULY-2009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90B3-3EAE-45CA-B4A8-4B0C9E8C2FCC}" type="slidenum">
              <a:rPr lang="en-US"/>
              <a:pPr/>
              <a:t>41</a:t>
            </a:fld>
            <a:endParaRPr lang="en-US"/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Backup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Saoulidou, Fermilab,              NUSS 15-JULY-2009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25A9-5EC3-4EE6-B6BF-FBD88E386BB2}" type="slidenum">
              <a:rPr lang="en-US"/>
              <a:pPr/>
              <a:t>42</a:t>
            </a:fld>
            <a:endParaRPr lang="en-US"/>
          </a:p>
        </p:txBody>
      </p:sp>
      <p:pic>
        <p:nvPicPr>
          <p:cNvPr id="355330" name="Picture 2" descr="fnal_logo_trans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0"/>
            <a:ext cx="381000" cy="381000"/>
          </a:xfrm>
          <a:prstGeom prst="rect">
            <a:avLst/>
          </a:prstGeom>
          <a:noFill/>
        </p:spPr>
      </p:pic>
      <p:sp>
        <p:nvSpPr>
          <p:cNvPr id="35533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457200"/>
          </a:xfrm>
          <a:noFill/>
          <a:ln/>
        </p:spPr>
        <p:txBody>
          <a:bodyPr/>
          <a:lstStyle/>
          <a:p>
            <a:r>
              <a:rPr lang="en-US" sz="2000" b="1">
                <a:solidFill>
                  <a:schemeClr val="tx1"/>
                </a:solidFill>
                <a:latin typeface="Comic Sans MS" pitchFamily="1" charset="0"/>
              </a:rPr>
              <a:t>BNL- FNAL Joint Study: </a:t>
            </a:r>
            <a:r>
              <a:rPr lang="en-US" sz="2000" b="1">
                <a:solidFill>
                  <a:schemeClr val="tx1"/>
                </a:solidFill>
                <a:latin typeface="Symbol" pitchFamily="1" charset="2"/>
              </a:rPr>
              <a:t>q</a:t>
            </a:r>
            <a:r>
              <a:rPr lang="en-US" sz="2000" b="1" baseline="-25000">
                <a:solidFill>
                  <a:schemeClr val="tx1"/>
                </a:solidFill>
                <a:latin typeface="Comic Sans MS" pitchFamily="1" charset="0"/>
              </a:rPr>
              <a:t>13</a:t>
            </a:r>
            <a:r>
              <a:rPr lang="en-US" sz="2000" b="1">
                <a:solidFill>
                  <a:schemeClr val="tx1"/>
                </a:solidFill>
                <a:latin typeface="Comic Sans MS" pitchFamily="1" charset="0"/>
              </a:rPr>
              <a:t> discovery potential</a:t>
            </a:r>
          </a:p>
        </p:txBody>
      </p:sp>
      <p:sp>
        <p:nvSpPr>
          <p:cNvPr id="355332" name="Text Box 4"/>
          <p:cNvSpPr txBox="1">
            <a:spLocks noChangeArrowheads="1"/>
          </p:cNvSpPr>
          <p:nvPr/>
        </p:nvSpPr>
        <p:spPr bwMode="auto">
          <a:xfrm>
            <a:off x="5867400" y="4495800"/>
            <a:ext cx="2971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800" b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100kt of LAr equivalent with &gt; 300 kt of Water Cherenkov</a:t>
            </a:r>
          </a:p>
        </p:txBody>
      </p:sp>
      <p:pic>
        <p:nvPicPr>
          <p:cNvPr id="355333" name="Picture 5" descr="theta13_sens_case8_60_both_norm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38" y="598488"/>
            <a:ext cx="3217862" cy="2754312"/>
          </a:xfrm>
          <a:prstGeom prst="rect">
            <a:avLst/>
          </a:prstGeom>
          <a:noFill/>
        </p:spPr>
      </p:pic>
      <p:pic>
        <p:nvPicPr>
          <p:cNvPr id="35533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219200"/>
            <a:ext cx="13716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5335" name="Picture 7" descr="theta13_sens_case6_60_both_normal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8963" y="609600"/>
            <a:ext cx="3294062" cy="2751138"/>
          </a:xfrm>
          <a:prstGeom prst="rect">
            <a:avLst/>
          </a:prstGeom>
          <a:noFill/>
        </p:spPr>
      </p:pic>
      <p:pic>
        <p:nvPicPr>
          <p:cNvPr id="35533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" y="3684588"/>
            <a:ext cx="28003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533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6425" y="3657600"/>
            <a:ext cx="2797175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5338" name="Text Box 10"/>
          <p:cNvSpPr txBox="1">
            <a:spLocks noChangeArrowheads="1"/>
          </p:cNvSpPr>
          <p:nvPr/>
        </p:nvSpPr>
        <p:spPr bwMode="auto">
          <a:xfrm>
            <a:off x="3505200" y="24384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>
                <a:solidFill>
                  <a:srgbClr val="FF0000"/>
                </a:solidFill>
                <a:latin typeface="Arial Unicode MS" pitchFamily="1" charset="0"/>
              </a:rPr>
              <a:t>NuMI Off Axis  100 kt LAr</a:t>
            </a:r>
          </a:p>
        </p:txBody>
      </p:sp>
      <p:sp>
        <p:nvSpPr>
          <p:cNvPr id="355339" name="Text Box 11"/>
          <p:cNvSpPr txBox="1">
            <a:spLocks noChangeArrowheads="1"/>
          </p:cNvSpPr>
          <p:nvPr/>
        </p:nvSpPr>
        <p:spPr bwMode="auto">
          <a:xfrm>
            <a:off x="304800" y="2286000"/>
            <a:ext cx="152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>
                <a:solidFill>
                  <a:srgbClr val="FF0000"/>
                </a:solidFill>
                <a:latin typeface="Arial Unicode MS" pitchFamily="1" charset="0"/>
              </a:rPr>
              <a:t>NuMI Off Axis             50 kt LAr 1</a:t>
            </a:r>
            <a:r>
              <a:rPr lang="en-US" sz="1200" b="0" baseline="30000">
                <a:solidFill>
                  <a:srgbClr val="FF0000"/>
                </a:solidFill>
                <a:latin typeface="Arial Unicode MS" pitchFamily="1" charset="0"/>
              </a:rPr>
              <a:t>st</a:t>
            </a:r>
            <a:r>
              <a:rPr lang="en-US" sz="1200" b="0">
                <a:solidFill>
                  <a:srgbClr val="FF0000"/>
                </a:solidFill>
                <a:latin typeface="Arial Unicode MS" pitchFamily="1" charset="0"/>
              </a:rPr>
              <a:t> Max.+     50 kt LAr 2</a:t>
            </a:r>
            <a:r>
              <a:rPr lang="en-US" sz="1200" b="0" baseline="30000">
                <a:solidFill>
                  <a:srgbClr val="FF0000"/>
                </a:solidFill>
                <a:latin typeface="Arial Unicode MS" pitchFamily="1" charset="0"/>
              </a:rPr>
              <a:t>nd</a:t>
            </a:r>
            <a:r>
              <a:rPr lang="en-US" sz="1200" b="0">
                <a:solidFill>
                  <a:srgbClr val="FF0000"/>
                </a:solidFill>
                <a:latin typeface="Arial Unicode MS" pitchFamily="1" charset="0"/>
              </a:rPr>
              <a:t> Max.</a:t>
            </a:r>
          </a:p>
        </p:txBody>
      </p:sp>
      <p:sp>
        <p:nvSpPr>
          <p:cNvPr id="355340" name="Text Box 12"/>
          <p:cNvSpPr txBox="1">
            <a:spLocks noChangeArrowheads="1"/>
          </p:cNvSpPr>
          <p:nvPr/>
        </p:nvSpPr>
        <p:spPr bwMode="auto">
          <a:xfrm>
            <a:off x="3505200" y="45720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>
                <a:solidFill>
                  <a:srgbClr val="FF0000"/>
                </a:solidFill>
                <a:latin typeface="Arial Unicode MS" pitchFamily="1" charset="0"/>
              </a:rPr>
              <a:t>WBB On Axis  100 kt LAr</a:t>
            </a:r>
          </a:p>
        </p:txBody>
      </p:sp>
      <p:sp>
        <p:nvSpPr>
          <p:cNvPr id="355341" name="Text Box 13"/>
          <p:cNvSpPr txBox="1">
            <a:spLocks noChangeArrowheads="1"/>
          </p:cNvSpPr>
          <p:nvPr/>
        </p:nvSpPr>
        <p:spPr bwMode="auto">
          <a:xfrm>
            <a:off x="381000" y="4579938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>
                <a:solidFill>
                  <a:srgbClr val="FF0000"/>
                </a:solidFill>
                <a:latin typeface="Arial Unicode MS" pitchFamily="1" charset="0"/>
              </a:rPr>
              <a:t>WBB On Axis  300 kt WC</a:t>
            </a:r>
          </a:p>
        </p:txBody>
      </p:sp>
      <p:sp>
        <p:nvSpPr>
          <p:cNvPr id="355342" name="Line 14"/>
          <p:cNvSpPr>
            <a:spLocks noChangeShapeType="1"/>
          </p:cNvSpPr>
          <p:nvPr/>
        </p:nvSpPr>
        <p:spPr bwMode="auto">
          <a:xfrm>
            <a:off x="5410200" y="3048000"/>
            <a:ext cx="0" cy="762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343" name="Line 15"/>
          <p:cNvSpPr>
            <a:spLocks noChangeShapeType="1"/>
          </p:cNvSpPr>
          <p:nvPr/>
        </p:nvSpPr>
        <p:spPr bwMode="auto">
          <a:xfrm flipV="1">
            <a:off x="2667000" y="4953000"/>
            <a:ext cx="838200" cy="0"/>
          </a:xfrm>
          <a:prstGeom prst="line">
            <a:avLst/>
          </a:prstGeom>
          <a:noFill/>
          <a:ln w="76200">
            <a:solidFill>
              <a:srgbClr val="3333FF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344" name="Line 16"/>
          <p:cNvSpPr>
            <a:spLocks noChangeShapeType="1"/>
          </p:cNvSpPr>
          <p:nvPr/>
        </p:nvSpPr>
        <p:spPr bwMode="auto">
          <a:xfrm flipV="1">
            <a:off x="5029200" y="914400"/>
            <a:ext cx="0" cy="5029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345" name="Line 17"/>
          <p:cNvSpPr>
            <a:spLocks noChangeShapeType="1"/>
          </p:cNvSpPr>
          <p:nvPr/>
        </p:nvSpPr>
        <p:spPr bwMode="auto">
          <a:xfrm flipV="1">
            <a:off x="4267200" y="914400"/>
            <a:ext cx="0" cy="4953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346" name="Line 18"/>
          <p:cNvSpPr>
            <a:spLocks noChangeShapeType="1"/>
          </p:cNvSpPr>
          <p:nvPr/>
        </p:nvSpPr>
        <p:spPr bwMode="auto">
          <a:xfrm flipV="1">
            <a:off x="1905000" y="914400"/>
            <a:ext cx="0" cy="5029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347" name="Line 19"/>
          <p:cNvSpPr>
            <a:spLocks noChangeShapeType="1"/>
          </p:cNvSpPr>
          <p:nvPr/>
        </p:nvSpPr>
        <p:spPr bwMode="auto">
          <a:xfrm flipV="1">
            <a:off x="1143000" y="914400"/>
            <a:ext cx="0" cy="5029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348" name="Text Box 20"/>
          <p:cNvSpPr txBox="1">
            <a:spLocks noChangeArrowheads="1"/>
          </p:cNvSpPr>
          <p:nvPr/>
        </p:nvSpPr>
        <p:spPr bwMode="auto">
          <a:xfrm>
            <a:off x="6172200" y="1219200"/>
            <a:ext cx="29718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800" b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the same detector technology used , off axis NBB and on axis WBB approaches give ~similar reach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Saoulidou, Fermilab,              NUSS 15-JULY-2009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2335-C71D-45F7-8AE4-0048BCEA8D7C}" type="slidenum">
              <a:rPr lang="en-US"/>
              <a:pPr/>
              <a:t>43</a:t>
            </a:fld>
            <a:endParaRPr lang="en-US"/>
          </a:p>
        </p:txBody>
      </p:sp>
      <p:pic>
        <p:nvPicPr>
          <p:cNvPr id="356354" name="Picture 2" descr="fnal_logo_trans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73025"/>
            <a:ext cx="381000" cy="381000"/>
          </a:xfrm>
          <a:prstGeom prst="rect">
            <a:avLst/>
          </a:prstGeom>
          <a:noFill/>
        </p:spPr>
      </p:pic>
      <p:sp>
        <p:nvSpPr>
          <p:cNvPr id="35635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381000"/>
          </a:xfrm>
          <a:noFill/>
          <a:ln/>
        </p:spPr>
        <p:txBody>
          <a:bodyPr/>
          <a:lstStyle/>
          <a:p>
            <a:r>
              <a:rPr lang="en-US" sz="2000" b="1">
                <a:solidFill>
                  <a:schemeClr val="tx1"/>
                </a:solidFill>
                <a:latin typeface="Comic Sans MS" pitchFamily="1" charset="0"/>
              </a:rPr>
              <a:t>BNL- FNAL Joint Study: </a:t>
            </a:r>
            <a:r>
              <a:rPr lang="en-US" sz="2000" b="1">
                <a:solidFill>
                  <a:schemeClr val="tx1"/>
                </a:solidFill>
                <a:latin typeface="Symbol" pitchFamily="1" charset="2"/>
              </a:rPr>
              <a:t>d</a:t>
            </a:r>
            <a:r>
              <a:rPr lang="en-US" sz="2000" b="1" baseline="-25000">
                <a:solidFill>
                  <a:schemeClr val="tx1"/>
                </a:solidFill>
                <a:latin typeface="Comic Sans MS" pitchFamily="1" charset="0"/>
              </a:rPr>
              <a:t>CP</a:t>
            </a:r>
            <a:r>
              <a:rPr lang="en-US" sz="2000" b="1">
                <a:solidFill>
                  <a:schemeClr val="tx1"/>
                </a:solidFill>
                <a:latin typeface="Comic Sans MS" pitchFamily="1" charset="0"/>
              </a:rPr>
              <a:t> discovery potential</a:t>
            </a:r>
          </a:p>
        </p:txBody>
      </p:sp>
      <p:pic>
        <p:nvPicPr>
          <p:cNvPr id="356356" name="Picture 4" descr="deltacp_sens_case8_60_both_normal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"/>
            <a:ext cx="3217863" cy="2751138"/>
          </a:xfrm>
          <a:prstGeom prst="rect">
            <a:avLst/>
          </a:prstGeom>
          <a:noFill/>
        </p:spPr>
      </p:pic>
      <p:pic>
        <p:nvPicPr>
          <p:cNvPr id="356357" name="Picture 5" descr="deltacp_sens_case6_60_both_normal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457200"/>
            <a:ext cx="3217863" cy="2751138"/>
          </a:xfrm>
          <a:prstGeom prst="rect">
            <a:avLst/>
          </a:prstGeom>
          <a:noFill/>
        </p:spPr>
      </p:pic>
      <p:pic>
        <p:nvPicPr>
          <p:cNvPr id="356358" name="Picture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3521075"/>
            <a:ext cx="2816225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6359" name="Picture 7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75" y="3521075"/>
            <a:ext cx="2816225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6360" name="Text Box 8"/>
          <p:cNvSpPr txBox="1">
            <a:spLocks noChangeArrowheads="1"/>
          </p:cNvSpPr>
          <p:nvPr/>
        </p:nvSpPr>
        <p:spPr bwMode="auto">
          <a:xfrm>
            <a:off x="3581400" y="24384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>
                <a:solidFill>
                  <a:srgbClr val="FF0000"/>
                </a:solidFill>
                <a:latin typeface="Arial Unicode MS" pitchFamily="1" charset="0"/>
              </a:rPr>
              <a:t>NuMI Off Axis  100 kt LAr</a:t>
            </a:r>
          </a:p>
        </p:txBody>
      </p:sp>
      <p:sp>
        <p:nvSpPr>
          <p:cNvPr id="356361" name="Text Box 9"/>
          <p:cNvSpPr txBox="1">
            <a:spLocks noChangeArrowheads="1"/>
          </p:cNvSpPr>
          <p:nvPr/>
        </p:nvSpPr>
        <p:spPr bwMode="auto">
          <a:xfrm>
            <a:off x="304800" y="2286000"/>
            <a:ext cx="152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>
                <a:solidFill>
                  <a:srgbClr val="FF0000"/>
                </a:solidFill>
                <a:latin typeface="Arial Unicode MS" pitchFamily="1" charset="0"/>
              </a:rPr>
              <a:t>NuMI Off Axis             50 kt LAr 1</a:t>
            </a:r>
            <a:r>
              <a:rPr lang="en-US" sz="1200" b="0" baseline="30000">
                <a:solidFill>
                  <a:srgbClr val="FF0000"/>
                </a:solidFill>
                <a:latin typeface="Arial Unicode MS" pitchFamily="1" charset="0"/>
              </a:rPr>
              <a:t>st</a:t>
            </a:r>
            <a:r>
              <a:rPr lang="en-US" sz="1200" b="0">
                <a:solidFill>
                  <a:srgbClr val="FF0000"/>
                </a:solidFill>
                <a:latin typeface="Arial Unicode MS" pitchFamily="1" charset="0"/>
              </a:rPr>
              <a:t> Max.+     50 kt LAr 2</a:t>
            </a:r>
            <a:r>
              <a:rPr lang="en-US" sz="1200" b="0" baseline="30000">
                <a:solidFill>
                  <a:srgbClr val="FF0000"/>
                </a:solidFill>
                <a:latin typeface="Arial Unicode MS" pitchFamily="1" charset="0"/>
              </a:rPr>
              <a:t>nd</a:t>
            </a:r>
            <a:r>
              <a:rPr lang="en-US" sz="1200" b="0">
                <a:solidFill>
                  <a:srgbClr val="FF0000"/>
                </a:solidFill>
                <a:latin typeface="Arial Unicode MS" pitchFamily="1" charset="0"/>
              </a:rPr>
              <a:t> Max.</a:t>
            </a:r>
          </a:p>
        </p:txBody>
      </p:sp>
      <p:sp>
        <p:nvSpPr>
          <p:cNvPr id="356362" name="Text Box 10"/>
          <p:cNvSpPr txBox="1">
            <a:spLocks noChangeArrowheads="1"/>
          </p:cNvSpPr>
          <p:nvPr/>
        </p:nvSpPr>
        <p:spPr bwMode="auto">
          <a:xfrm>
            <a:off x="3505200" y="49530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>
                <a:solidFill>
                  <a:srgbClr val="FF0000"/>
                </a:solidFill>
                <a:latin typeface="Arial Unicode MS" pitchFamily="1" charset="0"/>
              </a:rPr>
              <a:t>WBB On Axis  100 kt LAr</a:t>
            </a:r>
          </a:p>
        </p:txBody>
      </p:sp>
      <p:sp>
        <p:nvSpPr>
          <p:cNvPr id="356363" name="Text Box 11"/>
          <p:cNvSpPr txBox="1">
            <a:spLocks noChangeArrowheads="1"/>
          </p:cNvSpPr>
          <p:nvPr/>
        </p:nvSpPr>
        <p:spPr bwMode="auto">
          <a:xfrm>
            <a:off x="381000" y="4960938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>
                <a:solidFill>
                  <a:srgbClr val="FF0000"/>
                </a:solidFill>
                <a:latin typeface="Arial Unicode MS" pitchFamily="1" charset="0"/>
              </a:rPr>
              <a:t>WBB On Axis  300 kt WC</a:t>
            </a:r>
          </a:p>
        </p:txBody>
      </p:sp>
      <p:sp>
        <p:nvSpPr>
          <p:cNvPr id="356364" name="Line 12"/>
          <p:cNvSpPr>
            <a:spLocks noChangeShapeType="1"/>
          </p:cNvSpPr>
          <p:nvPr/>
        </p:nvSpPr>
        <p:spPr bwMode="auto">
          <a:xfrm>
            <a:off x="5486400" y="2895600"/>
            <a:ext cx="0" cy="762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365" name="Line 13"/>
          <p:cNvSpPr>
            <a:spLocks noChangeShapeType="1"/>
          </p:cNvSpPr>
          <p:nvPr/>
        </p:nvSpPr>
        <p:spPr bwMode="auto">
          <a:xfrm flipV="1">
            <a:off x="2667000" y="4800600"/>
            <a:ext cx="762000" cy="0"/>
          </a:xfrm>
          <a:prstGeom prst="line">
            <a:avLst/>
          </a:prstGeom>
          <a:noFill/>
          <a:ln w="76200">
            <a:solidFill>
              <a:srgbClr val="3333FF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366" name="Line 14"/>
          <p:cNvSpPr>
            <a:spLocks noChangeShapeType="1"/>
          </p:cNvSpPr>
          <p:nvPr/>
        </p:nvSpPr>
        <p:spPr bwMode="auto">
          <a:xfrm flipV="1">
            <a:off x="5029200" y="762000"/>
            <a:ext cx="0" cy="5105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367" name="Line 15"/>
          <p:cNvSpPr>
            <a:spLocks noChangeShapeType="1"/>
          </p:cNvSpPr>
          <p:nvPr/>
        </p:nvSpPr>
        <p:spPr bwMode="auto">
          <a:xfrm flipV="1">
            <a:off x="4267200" y="762000"/>
            <a:ext cx="0" cy="5029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368" name="Line 16"/>
          <p:cNvSpPr>
            <a:spLocks noChangeShapeType="1"/>
          </p:cNvSpPr>
          <p:nvPr/>
        </p:nvSpPr>
        <p:spPr bwMode="auto">
          <a:xfrm flipV="1">
            <a:off x="1905000" y="762000"/>
            <a:ext cx="0" cy="5181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369" name="Line 17"/>
          <p:cNvSpPr>
            <a:spLocks noChangeShapeType="1"/>
          </p:cNvSpPr>
          <p:nvPr/>
        </p:nvSpPr>
        <p:spPr bwMode="auto">
          <a:xfrm flipV="1">
            <a:off x="1143000" y="762000"/>
            <a:ext cx="0" cy="5181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370" name="Text Box 18"/>
          <p:cNvSpPr txBox="1">
            <a:spLocks noChangeArrowheads="1"/>
          </p:cNvSpPr>
          <p:nvPr/>
        </p:nvSpPr>
        <p:spPr bwMode="auto">
          <a:xfrm>
            <a:off x="6019800" y="4267200"/>
            <a:ext cx="2971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800" b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100kt of LAr equivalent with &gt; 300 kt of Water Cherenkov</a:t>
            </a:r>
          </a:p>
        </p:txBody>
      </p:sp>
      <p:sp>
        <p:nvSpPr>
          <p:cNvPr id="356371" name="Text Box 19"/>
          <p:cNvSpPr txBox="1">
            <a:spLocks noChangeArrowheads="1"/>
          </p:cNvSpPr>
          <p:nvPr/>
        </p:nvSpPr>
        <p:spPr bwMode="auto">
          <a:xfrm>
            <a:off x="6096000" y="533400"/>
            <a:ext cx="304800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800" b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the same detector technology used :</a:t>
            </a:r>
          </a:p>
          <a:p>
            <a:pPr marL="457200" indent="-457200">
              <a:spcBef>
                <a:spcPct val="50000"/>
              </a:spcBef>
            </a:pPr>
            <a:r>
              <a:rPr lang="en-US" sz="1800" b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 Axis WBB has  much higher reach on CP Violation due to</a:t>
            </a:r>
          </a:p>
          <a:p>
            <a:pPr marL="457200" indent="-457200" algn="just">
              <a:spcBef>
                <a:spcPct val="50000"/>
              </a:spcBef>
              <a:buFontTx/>
              <a:buAutoNum type="alphaLcParenR"/>
            </a:pPr>
            <a:r>
              <a:rPr lang="en-US" sz="1600" b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more information on 2</a:t>
            </a:r>
            <a:r>
              <a:rPr lang="en-US" sz="1600" b="0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nd</a:t>
            </a:r>
            <a:r>
              <a:rPr lang="en-US" sz="1600" b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oscillation maximum and </a:t>
            </a:r>
          </a:p>
          <a:p>
            <a:pPr marL="457200" indent="-457200" algn="just">
              <a:spcBef>
                <a:spcPct val="50000"/>
              </a:spcBef>
            </a:pPr>
            <a:r>
              <a:rPr lang="en-US" sz="1600" b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b)   higher L that increase matter effects.</a:t>
            </a:r>
            <a:r>
              <a:rPr lang="en-US" sz="160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Saoulidou, Fermilab,              NUSS 15-JULY-2009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59DD4-EBD4-49CC-B019-477E0EB0F85F}" type="slidenum">
              <a:rPr lang="en-US"/>
              <a:pPr/>
              <a:t>44</a:t>
            </a:fld>
            <a:endParaRPr lang="en-US"/>
          </a:p>
        </p:txBody>
      </p:sp>
      <p:pic>
        <p:nvPicPr>
          <p:cNvPr id="357378" name="Picture 2" descr="fnal_logo_trans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0"/>
            <a:ext cx="381000" cy="381000"/>
          </a:xfrm>
          <a:prstGeom prst="rect">
            <a:avLst/>
          </a:prstGeom>
          <a:noFill/>
        </p:spPr>
      </p:pic>
      <p:sp>
        <p:nvSpPr>
          <p:cNvPr id="35737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34400" cy="457200"/>
          </a:xfrm>
          <a:solidFill>
            <a:schemeClr val="bg1"/>
          </a:solidFill>
          <a:ln/>
        </p:spPr>
        <p:txBody>
          <a:bodyPr/>
          <a:lstStyle/>
          <a:p>
            <a:r>
              <a:rPr lang="en-US" sz="2000" b="1">
                <a:solidFill>
                  <a:schemeClr val="tx1"/>
                </a:solidFill>
                <a:latin typeface="Comic Sans MS" pitchFamily="1" charset="0"/>
              </a:rPr>
              <a:t>BNL- FNAL Joint Study: mass hierarchy discovery potential</a:t>
            </a:r>
          </a:p>
        </p:txBody>
      </p:sp>
      <p:pic>
        <p:nvPicPr>
          <p:cNvPr id="357380" name="Picture 4" descr="mass_hie_sens_case8_60_both_normal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9263"/>
            <a:ext cx="3217863" cy="2751137"/>
          </a:xfrm>
          <a:prstGeom prst="rect">
            <a:avLst/>
          </a:prstGeom>
          <a:noFill/>
        </p:spPr>
      </p:pic>
      <p:pic>
        <p:nvPicPr>
          <p:cNvPr id="357381" name="Picture 5" descr="mass_hie_sens_case6_60_both_normal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449263"/>
            <a:ext cx="3217863" cy="2751137"/>
          </a:xfrm>
          <a:prstGeom prst="rect">
            <a:avLst/>
          </a:prstGeom>
          <a:noFill/>
        </p:spPr>
      </p:pic>
      <p:pic>
        <p:nvPicPr>
          <p:cNvPr id="357382" name="Picture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3444875"/>
            <a:ext cx="28956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7383" name="Picture 7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429000"/>
            <a:ext cx="28194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7384" name="Text Box 8"/>
          <p:cNvSpPr txBox="1">
            <a:spLocks noChangeArrowheads="1"/>
          </p:cNvSpPr>
          <p:nvPr/>
        </p:nvSpPr>
        <p:spPr bwMode="auto">
          <a:xfrm>
            <a:off x="3581400" y="24384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>
                <a:solidFill>
                  <a:srgbClr val="FF0000"/>
                </a:solidFill>
                <a:latin typeface="Arial Unicode MS" pitchFamily="1" charset="0"/>
              </a:rPr>
              <a:t>NuMI Off Axis  100 kt LAr</a:t>
            </a:r>
          </a:p>
        </p:txBody>
      </p:sp>
      <p:sp>
        <p:nvSpPr>
          <p:cNvPr id="357385" name="Text Box 9"/>
          <p:cNvSpPr txBox="1">
            <a:spLocks noChangeArrowheads="1"/>
          </p:cNvSpPr>
          <p:nvPr/>
        </p:nvSpPr>
        <p:spPr bwMode="auto">
          <a:xfrm>
            <a:off x="304800" y="2286000"/>
            <a:ext cx="152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>
                <a:solidFill>
                  <a:srgbClr val="FF0000"/>
                </a:solidFill>
                <a:latin typeface="Arial Unicode MS" pitchFamily="1" charset="0"/>
              </a:rPr>
              <a:t>NuMI Off Axis             50 kt LAr 1</a:t>
            </a:r>
            <a:r>
              <a:rPr lang="en-US" sz="1200" b="0" baseline="30000">
                <a:solidFill>
                  <a:srgbClr val="FF0000"/>
                </a:solidFill>
                <a:latin typeface="Arial Unicode MS" pitchFamily="1" charset="0"/>
              </a:rPr>
              <a:t>st</a:t>
            </a:r>
            <a:r>
              <a:rPr lang="en-US" sz="1200" b="0">
                <a:solidFill>
                  <a:srgbClr val="FF0000"/>
                </a:solidFill>
                <a:latin typeface="Arial Unicode MS" pitchFamily="1" charset="0"/>
              </a:rPr>
              <a:t> Max.+     50 kt LAr 2</a:t>
            </a:r>
            <a:r>
              <a:rPr lang="en-US" sz="1200" b="0" baseline="30000">
                <a:solidFill>
                  <a:srgbClr val="FF0000"/>
                </a:solidFill>
                <a:latin typeface="Arial Unicode MS" pitchFamily="1" charset="0"/>
              </a:rPr>
              <a:t>nd</a:t>
            </a:r>
            <a:r>
              <a:rPr lang="en-US" sz="1200" b="0">
                <a:solidFill>
                  <a:srgbClr val="FF0000"/>
                </a:solidFill>
                <a:latin typeface="Arial Unicode MS" pitchFamily="1" charset="0"/>
              </a:rPr>
              <a:t> Max.</a:t>
            </a:r>
          </a:p>
        </p:txBody>
      </p:sp>
      <p:sp>
        <p:nvSpPr>
          <p:cNvPr id="357386" name="Text Box 10"/>
          <p:cNvSpPr txBox="1">
            <a:spLocks noChangeArrowheads="1"/>
          </p:cNvSpPr>
          <p:nvPr/>
        </p:nvSpPr>
        <p:spPr bwMode="auto">
          <a:xfrm>
            <a:off x="3505200" y="49530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>
                <a:solidFill>
                  <a:srgbClr val="FF0000"/>
                </a:solidFill>
                <a:latin typeface="Arial Unicode MS" pitchFamily="1" charset="0"/>
              </a:rPr>
              <a:t>WBB On Axis  100 kt LAr</a:t>
            </a:r>
          </a:p>
        </p:txBody>
      </p:sp>
      <p:sp>
        <p:nvSpPr>
          <p:cNvPr id="357387" name="Text Box 11"/>
          <p:cNvSpPr txBox="1">
            <a:spLocks noChangeArrowheads="1"/>
          </p:cNvSpPr>
          <p:nvPr/>
        </p:nvSpPr>
        <p:spPr bwMode="auto">
          <a:xfrm>
            <a:off x="381000" y="4960938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>
                <a:solidFill>
                  <a:srgbClr val="FF0000"/>
                </a:solidFill>
                <a:latin typeface="Arial Unicode MS" pitchFamily="1" charset="0"/>
              </a:rPr>
              <a:t>WBB On Axis  300 kt WC</a:t>
            </a:r>
          </a:p>
        </p:txBody>
      </p:sp>
      <p:sp>
        <p:nvSpPr>
          <p:cNvPr id="357388" name="Line 12"/>
          <p:cNvSpPr>
            <a:spLocks noChangeShapeType="1"/>
          </p:cNvSpPr>
          <p:nvPr/>
        </p:nvSpPr>
        <p:spPr bwMode="auto">
          <a:xfrm>
            <a:off x="5486400" y="2895600"/>
            <a:ext cx="0" cy="762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7389" name="Line 13"/>
          <p:cNvSpPr>
            <a:spLocks noChangeShapeType="1"/>
          </p:cNvSpPr>
          <p:nvPr/>
        </p:nvSpPr>
        <p:spPr bwMode="auto">
          <a:xfrm flipV="1">
            <a:off x="2667000" y="4800600"/>
            <a:ext cx="762000" cy="0"/>
          </a:xfrm>
          <a:prstGeom prst="line">
            <a:avLst/>
          </a:prstGeom>
          <a:noFill/>
          <a:ln w="76200">
            <a:solidFill>
              <a:srgbClr val="3333FF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7390" name="Line 14"/>
          <p:cNvSpPr>
            <a:spLocks noChangeShapeType="1"/>
          </p:cNvSpPr>
          <p:nvPr/>
        </p:nvSpPr>
        <p:spPr bwMode="auto">
          <a:xfrm flipV="1">
            <a:off x="1905000" y="762000"/>
            <a:ext cx="0" cy="4953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7391" name="Line 15"/>
          <p:cNvSpPr>
            <a:spLocks noChangeShapeType="1"/>
          </p:cNvSpPr>
          <p:nvPr/>
        </p:nvSpPr>
        <p:spPr bwMode="auto">
          <a:xfrm flipV="1">
            <a:off x="1143000" y="762000"/>
            <a:ext cx="0" cy="4953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7392" name="Text Box 16"/>
          <p:cNvSpPr txBox="1">
            <a:spLocks noChangeArrowheads="1"/>
          </p:cNvSpPr>
          <p:nvPr/>
        </p:nvSpPr>
        <p:spPr bwMode="auto">
          <a:xfrm>
            <a:off x="5943600" y="4191000"/>
            <a:ext cx="2971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800" b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100kt of LAr equivalent with &gt; 300 kt of Water Cherenkov</a:t>
            </a:r>
          </a:p>
        </p:txBody>
      </p:sp>
      <p:sp>
        <p:nvSpPr>
          <p:cNvPr id="357393" name="Text Box 17"/>
          <p:cNvSpPr txBox="1">
            <a:spLocks noChangeArrowheads="1"/>
          </p:cNvSpPr>
          <p:nvPr/>
        </p:nvSpPr>
        <p:spPr bwMode="auto">
          <a:xfrm>
            <a:off x="6019800" y="457200"/>
            <a:ext cx="304800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800" b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the same detector technology used :</a:t>
            </a:r>
          </a:p>
          <a:p>
            <a:pPr marL="457200" indent="-457200">
              <a:spcBef>
                <a:spcPct val="50000"/>
              </a:spcBef>
            </a:pPr>
            <a:r>
              <a:rPr lang="en-US" sz="1800" b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 Axis WBB has  much higher reach on the mass hierarchy due to</a:t>
            </a:r>
          </a:p>
          <a:p>
            <a:pPr marL="457200" indent="-457200" algn="just">
              <a:spcBef>
                <a:spcPct val="50000"/>
              </a:spcBef>
              <a:buFontTx/>
              <a:buAutoNum type="alphaLcParenR"/>
            </a:pPr>
            <a:r>
              <a:rPr lang="en-US" sz="1600" b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more information on 2</a:t>
            </a:r>
            <a:r>
              <a:rPr lang="en-US" sz="1600" b="0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nd</a:t>
            </a:r>
            <a:r>
              <a:rPr lang="en-US" sz="1600" b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oscillation maximum and </a:t>
            </a:r>
          </a:p>
          <a:p>
            <a:pPr marL="457200" indent="-457200" algn="just">
              <a:spcBef>
                <a:spcPct val="50000"/>
              </a:spcBef>
            </a:pPr>
            <a:r>
              <a:rPr lang="en-US" sz="1600" b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b)   higher L that increase matter effects.</a:t>
            </a:r>
            <a:r>
              <a:rPr lang="en-US" sz="16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57394" name="Line 18"/>
          <p:cNvSpPr>
            <a:spLocks noChangeShapeType="1"/>
          </p:cNvSpPr>
          <p:nvPr/>
        </p:nvSpPr>
        <p:spPr bwMode="auto">
          <a:xfrm flipV="1">
            <a:off x="5029200" y="762000"/>
            <a:ext cx="0" cy="5105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7395" name="Line 19"/>
          <p:cNvSpPr>
            <a:spLocks noChangeShapeType="1"/>
          </p:cNvSpPr>
          <p:nvPr/>
        </p:nvSpPr>
        <p:spPr bwMode="auto">
          <a:xfrm flipV="1">
            <a:off x="4267200" y="762000"/>
            <a:ext cx="0" cy="5029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Saoulidou, Fermilab,              NUSS 15-JULY-2009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8A73-B2FC-49DB-89E7-970DE5338AF0}" type="slidenum">
              <a:rPr lang="en-US"/>
              <a:pPr/>
              <a:t>45</a:t>
            </a:fld>
            <a:endParaRPr lang="en-US"/>
          </a:p>
        </p:txBody>
      </p:sp>
      <p:graphicFrame>
        <p:nvGraphicFramePr>
          <p:cNvPr id="435200" name="Object 0"/>
          <p:cNvGraphicFramePr>
            <a:graphicFrameLocks noChangeAspect="1"/>
          </p:cNvGraphicFramePr>
          <p:nvPr/>
        </p:nvGraphicFramePr>
        <p:xfrm>
          <a:off x="4419600" y="320675"/>
          <a:ext cx="2173288" cy="2286000"/>
        </p:xfrm>
        <a:graphic>
          <a:graphicData uri="http://schemas.openxmlformats.org/presentationml/2006/ole">
            <p:oleObj spid="_x0000_s435200" name="Photo Editor Photo" r:id="rId3" imgW="4495238" imgH="4723810" progId="MSPhotoEd.3">
              <p:embed/>
            </p:oleObj>
          </a:graphicData>
        </a:graphic>
      </p:graphicFrame>
      <p:graphicFrame>
        <p:nvGraphicFramePr>
          <p:cNvPr id="435201" name="Object 1"/>
          <p:cNvGraphicFramePr>
            <a:graphicFrameLocks noChangeAspect="1"/>
          </p:cNvGraphicFramePr>
          <p:nvPr/>
        </p:nvGraphicFramePr>
        <p:xfrm>
          <a:off x="4452938" y="2454275"/>
          <a:ext cx="2176462" cy="2286000"/>
        </p:xfrm>
        <a:graphic>
          <a:graphicData uri="http://schemas.openxmlformats.org/presentationml/2006/ole">
            <p:oleObj spid="_x0000_s435201" name="Photo Editor Photo" r:id="rId4" imgW="4495238" imgH="4723810" progId="MSPhotoEd.3">
              <p:embed/>
            </p:oleObj>
          </a:graphicData>
        </a:graphic>
      </p:graphicFrame>
      <p:graphicFrame>
        <p:nvGraphicFramePr>
          <p:cNvPr id="435202" name="Object 2"/>
          <p:cNvGraphicFramePr>
            <a:graphicFrameLocks noChangeAspect="1"/>
          </p:cNvGraphicFramePr>
          <p:nvPr/>
        </p:nvGraphicFramePr>
        <p:xfrm>
          <a:off x="4419600" y="4740275"/>
          <a:ext cx="2209800" cy="2133600"/>
        </p:xfrm>
        <a:graphic>
          <a:graphicData uri="http://schemas.openxmlformats.org/presentationml/2006/ole">
            <p:oleObj spid="_x0000_s435202" name="Photo Editor Photo" r:id="rId5" imgW="4495238" imgH="4723810" progId="MSPhotoEd.3">
              <p:embed/>
            </p:oleObj>
          </a:graphicData>
        </a:graphic>
      </p:graphicFrame>
      <p:graphicFrame>
        <p:nvGraphicFramePr>
          <p:cNvPr id="435203" name="Object 3"/>
          <p:cNvGraphicFramePr>
            <a:graphicFrameLocks noChangeAspect="1"/>
          </p:cNvGraphicFramePr>
          <p:nvPr/>
        </p:nvGraphicFramePr>
        <p:xfrm>
          <a:off x="2286000" y="320675"/>
          <a:ext cx="2174875" cy="2286000"/>
        </p:xfrm>
        <a:graphic>
          <a:graphicData uri="http://schemas.openxmlformats.org/presentationml/2006/ole">
            <p:oleObj spid="_x0000_s435203" name="Photo Editor Photo" r:id="rId6" imgW="4495238" imgH="4723810" progId="MSPhotoEd.3">
              <p:embed/>
            </p:oleObj>
          </a:graphicData>
        </a:graphic>
      </p:graphicFrame>
      <p:graphicFrame>
        <p:nvGraphicFramePr>
          <p:cNvPr id="435204" name="Object 4"/>
          <p:cNvGraphicFramePr>
            <a:graphicFrameLocks noChangeAspect="1"/>
          </p:cNvGraphicFramePr>
          <p:nvPr/>
        </p:nvGraphicFramePr>
        <p:xfrm>
          <a:off x="2286000" y="4740275"/>
          <a:ext cx="2032000" cy="2133600"/>
        </p:xfrm>
        <a:graphic>
          <a:graphicData uri="http://schemas.openxmlformats.org/presentationml/2006/ole">
            <p:oleObj spid="_x0000_s435204" name="Photo Editor Photo" r:id="rId7" imgW="4495238" imgH="4723810" progId="MSPhotoEd.3">
              <p:embed/>
            </p:oleObj>
          </a:graphicData>
        </a:graphic>
      </p:graphicFrame>
      <p:graphicFrame>
        <p:nvGraphicFramePr>
          <p:cNvPr id="435205" name="Object 5"/>
          <p:cNvGraphicFramePr>
            <a:graphicFrameLocks noChangeAspect="1"/>
          </p:cNvGraphicFramePr>
          <p:nvPr/>
        </p:nvGraphicFramePr>
        <p:xfrm>
          <a:off x="2320925" y="2454275"/>
          <a:ext cx="2174875" cy="2286000"/>
        </p:xfrm>
        <a:graphic>
          <a:graphicData uri="http://schemas.openxmlformats.org/presentationml/2006/ole">
            <p:oleObj spid="_x0000_s435205" name="Photo Editor Photo" r:id="rId8" imgW="4495238" imgH="4723810" progId="MSPhotoEd.3">
              <p:embed/>
            </p:oleObj>
          </a:graphicData>
        </a:graphic>
      </p:graphicFrame>
      <p:sp>
        <p:nvSpPr>
          <p:cNvPr id="309256" name="Line 8"/>
          <p:cNvSpPr>
            <a:spLocks noChangeShapeType="1"/>
          </p:cNvSpPr>
          <p:nvPr/>
        </p:nvSpPr>
        <p:spPr bwMode="auto">
          <a:xfrm>
            <a:off x="2438400" y="5883275"/>
            <a:ext cx="388620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257" name="Text Box 9"/>
          <p:cNvSpPr txBox="1">
            <a:spLocks noChangeArrowheads="1"/>
          </p:cNvSpPr>
          <p:nvPr/>
        </p:nvSpPr>
        <p:spPr bwMode="auto">
          <a:xfrm>
            <a:off x="3581400" y="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Times New Roman" pitchFamily="1" charset="0"/>
              </a:rPr>
              <a:t>BNL Globes</a:t>
            </a:r>
          </a:p>
        </p:txBody>
      </p:sp>
      <p:sp>
        <p:nvSpPr>
          <p:cNvPr id="309258" name="Line 10"/>
          <p:cNvSpPr>
            <a:spLocks noChangeShapeType="1"/>
          </p:cNvSpPr>
          <p:nvPr/>
        </p:nvSpPr>
        <p:spPr bwMode="auto">
          <a:xfrm>
            <a:off x="2438400" y="4130675"/>
            <a:ext cx="388620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259" name="Line 11"/>
          <p:cNvSpPr>
            <a:spLocks noChangeShapeType="1"/>
          </p:cNvSpPr>
          <p:nvPr/>
        </p:nvSpPr>
        <p:spPr bwMode="auto">
          <a:xfrm>
            <a:off x="2286000" y="1920875"/>
            <a:ext cx="403860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260" name="Text Box 12"/>
          <p:cNvSpPr txBox="1">
            <a:spLocks noChangeArrowheads="1"/>
          </p:cNvSpPr>
          <p:nvPr/>
        </p:nvSpPr>
        <p:spPr bwMode="auto">
          <a:xfrm>
            <a:off x="2286000" y="15875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Times New Roman" pitchFamily="1" charset="0"/>
              </a:rPr>
              <a:t>100 kt LAr</a:t>
            </a:r>
          </a:p>
        </p:txBody>
      </p:sp>
      <p:sp>
        <p:nvSpPr>
          <p:cNvPr id="309261" name="Text Box 13"/>
          <p:cNvSpPr txBox="1">
            <a:spLocks noChangeArrowheads="1"/>
          </p:cNvSpPr>
          <p:nvPr/>
        </p:nvSpPr>
        <p:spPr bwMode="auto">
          <a:xfrm>
            <a:off x="5105400" y="15875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Times New Roman" pitchFamily="1" charset="0"/>
              </a:rPr>
              <a:t>300 kt WC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Saoulidou, Fermilab,              NUSS 15-JULY-2009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EE7E-EB59-4378-9B77-05C49F41C60A}" type="slidenum">
              <a:rPr lang="en-US"/>
              <a:pPr/>
              <a:t>46</a:t>
            </a:fld>
            <a:endParaRPr lang="en-US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LAr5 @ SOUDAN (LE)</a:t>
            </a:r>
          </a:p>
        </p:txBody>
      </p:sp>
      <p:pic>
        <p:nvPicPr>
          <p:cNvPr id="336899" name="Picture 3" descr="LE_7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" y="1219200"/>
            <a:ext cx="8743950" cy="4913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Saoulidou, Fermilab,              NUSS 15-JULY-2009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1AE0-9AE9-442A-9444-044F81BE6882}" type="slidenum">
              <a:rPr lang="en-US"/>
              <a:pPr/>
              <a:t>47</a:t>
            </a:fld>
            <a:endParaRPr lang="en-US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/>
              <a:t>LAr5 @ L = 1300 km</a:t>
            </a:r>
          </a:p>
        </p:txBody>
      </p:sp>
      <p:pic>
        <p:nvPicPr>
          <p:cNvPr id="338947" name="Picture 3" descr="DUS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" y="1282700"/>
            <a:ext cx="8972550" cy="504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Saoulidou, Fermilab,              NUSS 15-JULY-2009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1703-1526-49A8-9AF3-C90C79140B92}" type="slidenum">
              <a:rPr lang="en-US"/>
              <a:pPr/>
              <a:t>48</a:t>
            </a:fld>
            <a:endParaRPr lang="en-US"/>
          </a:p>
        </p:txBody>
      </p:sp>
      <p:sp>
        <p:nvSpPr>
          <p:cNvPr id="324610" name="Rectangle 2"/>
          <p:cNvSpPr>
            <a:spLocks noChangeArrowheads="1"/>
          </p:cNvSpPr>
          <p:nvPr/>
        </p:nvSpPr>
        <p:spPr bwMode="auto">
          <a:xfrm>
            <a:off x="457200" y="762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/>
              <a:t>The effect of longer baseline (&gt;&gt;L) and a new Wide Band Beam</a:t>
            </a:r>
          </a:p>
        </p:txBody>
      </p:sp>
      <p:sp>
        <p:nvSpPr>
          <p:cNvPr id="324611" name="Text Box 3"/>
          <p:cNvSpPr txBox="1">
            <a:spLocks noChangeArrowheads="1"/>
          </p:cNvSpPr>
          <p:nvPr/>
        </p:nvSpPr>
        <p:spPr bwMode="auto">
          <a:xfrm>
            <a:off x="228600" y="9906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>
              <a:latin typeface="Times New Roman" pitchFamily="1" charset="0"/>
            </a:endParaRPr>
          </a:p>
        </p:txBody>
      </p:sp>
      <p:pic>
        <p:nvPicPr>
          <p:cNvPr id="324612" name="Picture 4" descr="fnal_logo_trans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0"/>
            <a:ext cx="381000" cy="381000"/>
          </a:xfrm>
          <a:prstGeom prst="rect">
            <a:avLst/>
          </a:prstGeom>
          <a:noFill/>
        </p:spPr>
      </p:pic>
      <p:sp>
        <p:nvSpPr>
          <p:cNvPr id="324613" name="Text Box 5"/>
          <p:cNvSpPr txBox="1">
            <a:spLocks noChangeArrowheads="1"/>
          </p:cNvSpPr>
          <p:nvPr/>
        </p:nvSpPr>
        <p:spPr bwMode="auto">
          <a:xfrm>
            <a:off x="4267200" y="3581400"/>
            <a:ext cx="4343400" cy="2628900"/>
          </a:xfrm>
          <a:prstGeom prst="rect">
            <a:avLst/>
          </a:prstGeom>
          <a:solidFill>
            <a:srgbClr val="FFFFD1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20000"/>
              </a:spcBef>
            </a:pPr>
            <a:r>
              <a:rPr lang="en-US" sz="1800" b="0"/>
              <a:t> - </a:t>
            </a:r>
            <a:r>
              <a:rPr lang="en-US" sz="1800" i="1"/>
              <a:t>With increasing L oscillation maxima (and minima) “appear” in more “favourable” positions in the neutrino energy spectra (higher energies), </a:t>
            </a:r>
          </a:p>
          <a:p>
            <a:pPr algn="just" eaLnBrk="0" hangingPunct="0">
              <a:spcBef>
                <a:spcPct val="20000"/>
              </a:spcBef>
            </a:pPr>
            <a:r>
              <a:rPr lang="en-US" sz="1800" i="1"/>
              <a:t>- Thus study of first and second oscillation maxima is easier (one detector instead of two, higher rates, etc)</a:t>
            </a:r>
            <a:r>
              <a:rPr lang="en-US" sz="1800" b="0"/>
              <a:t>  </a:t>
            </a:r>
            <a:endParaRPr lang="en-US" sz="1800" i="1"/>
          </a:p>
        </p:txBody>
      </p:sp>
      <p:pic>
        <p:nvPicPr>
          <p:cNvPr id="324614" name="Picture 6" descr="C:\LarProjectX_Poster\Energy_farspec_numu_os_le_hier1_nue_linea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868363"/>
            <a:ext cx="4114800" cy="2789237"/>
          </a:xfrm>
          <a:prstGeom prst="rect">
            <a:avLst/>
          </a:prstGeom>
          <a:noFill/>
        </p:spPr>
      </p:pic>
      <p:pic>
        <p:nvPicPr>
          <p:cNvPr id="324615" name="Picture 7" descr="C:\LarProjectX_Poster\Energy_farspec_numu_os_wbb_hier1_nue_linea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865188"/>
            <a:ext cx="4114800" cy="2792412"/>
          </a:xfrm>
          <a:prstGeom prst="rect">
            <a:avLst/>
          </a:prstGeom>
          <a:noFill/>
        </p:spPr>
      </p:pic>
      <p:pic>
        <p:nvPicPr>
          <p:cNvPr id="324616" name="Picture 8" descr="C:\LarProjectX_Poster\Energy_farspec_nue_le_wbb_hier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505200"/>
            <a:ext cx="4038600" cy="2738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Saoulidou, Fermilab,              NUSS 15-JULY-2009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C294C-33D6-47F0-A484-411ED5AC2FF2}" type="slidenum">
              <a:rPr lang="en-US"/>
              <a:pPr/>
              <a:t>49</a:t>
            </a:fld>
            <a:endParaRPr lang="en-US"/>
          </a:p>
        </p:txBody>
      </p:sp>
      <p:pic>
        <p:nvPicPr>
          <p:cNvPr id="249885" name="Picture 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38200"/>
            <a:ext cx="7772400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9861" name="Text Box 5"/>
          <p:cNvSpPr txBox="1">
            <a:spLocks noChangeArrowheads="1"/>
          </p:cNvSpPr>
          <p:nvPr/>
        </p:nvSpPr>
        <p:spPr bwMode="auto">
          <a:xfrm>
            <a:off x="228600" y="9906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>
              <a:latin typeface="Times New Roman" pitchFamily="1" charset="0"/>
            </a:endParaRPr>
          </a:p>
        </p:txBody>
      </p:sp>
      <p:pic>
        <p:nvPicPr>
          <p:cNvPr id="249865" name="Picture 9" descr="fnal_logo_trans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00" y="0"/>
            <a:ext cx="381000" cy="381000"/>
          </a:xfrm>
          <a:prstGeom prst="rect">
            <a:avLst/>
          </a:prstGeom>
          <a:noFill/>
        </p:spPr>
      </p:pic>
      <p:sp>
        <p:nvSpPr>
          <p:cNvPr id="249872" name="Text Box 16"/>
          <p:cNvSpPr txBox="1">
            <a:spLocks noChangeArrowheads="1"/>
          </p:cNvSpPr>
          <p:nvPr/>
        </p:nvSpPr>
        <p:spPr bwMode="auto">
          <a:xfrm>
            <a:off x="152400" y="5638800"/>
            <a:ext cx="8915400" cy="1066800"/>
          </a:xfrm>
          <a:prstGeom prst="rect">
            <a:avLst/>
          </a:prstGeom>
          <a:solidFill>
            <a:srgbClr val="FFFFD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20000"/>
              </a:spcBef>
              <a:buFontTx/>
              <a:buChar char="•"/>
            </a:pPr>
            <a:r>
              <a:rPr lang="en-US" sz="2000"/>
              <a:t> There exists a well defined upgrade plan for the  NuMI Beam</a:t>
            </a:r>
          </a:p>
          <a:p>
            <a:pPr algn="just" eaLnBrk="0" hangingPunct="0">
              <a:spcBef>
                <a:spcPct val="20000"/>
              </a:spcBef>
              <a:buFontTx/>
              <a:buChar char="•"/>
            </a:pPr>
            <a:r>
              <a:rPr lang="en-US" sz="2000"/>
              <a:t> </a:t>
            </a:r>
            <a:r>
              <a:rPr lang="en-US" sz="2000">
                <a:solidFill>
                  <a:srgbClr val="FF3300"/>
                </a:solidFill>
              </a:rPr>
              <a:t>With Project X, beam power and hence neutrino beam intensity can increase by a factor of 3 with respect to ANU </a:t>
            </a:r>
          </a:p>
        </p:txBody>
      </p:sp>
      <p:sp>
        <p:nvSpPr>
          <p:cNvPr id="249876" name="Rectangle 2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67800" cy="457200"/>
          </a:xfrm>
          <a:noFill/>
          <a:ln/>
        </p:spPr>
        <p:txBody>
          <a:bodyPr/>
          <a:lstStyle/>
          <a:p>
            <a:r>
              <a:rPr lang="en-US" sz="2800" b="1">
                <a:solidFill>
                  <a:schemeClr val="accent2"/>
                </a:solidFill>
                <a:latin typeface="Comic Sans MS" pitchFamily="1" charset="0"/>
              </a:rPr>
              <a:t> </a:t>
            </a:r>
            <a:r>
              <a:rPr lang="en-US" sz="2800" b="1">
                <a:solidFill>
                  <a:schemeClr val="tx1"/>
                </a:solidFill>
                <a:latin typeface="Comic Sans MS" pitchFamily="1" charset="0"/>
              </a:rPr>
              <a:t>NuMI Neutrino Beam</a:t>
            </a:r>
            <a:r>
              <a:rPr lang="en-US" sz="2800" b="1">
                <a:solidFill>
                  <a:schemeClr val="accent2"/>
                </a:solidFill>
                <a:latin typeface="Comic Sans MS" pitchFamily="1" charset="0"/>
              </a:rPr>
              <a:t>:</a:t>
            </a:r>
            <a:r>
              <a:rPr lang="en-US" sz="3200" b="1">
                <a:solidFill>
                  <a:schemeClr val="accent2"/>
                </a:solidFill>
                <a:latin typeface="Comic Sans MS" pitchFamily="1" charset="0"/>
              </a:rPr>
              <a:t> </a:t>
            </a:r>
            <a:r>
              <a:rPr lang="en-US" sz="2400" b="1">
                <a:solidFill>
                  <a:schemeClr val="accent2"/>
                </a:solidFill>
                <a:latin typeface="Comic Sans MS" pitchFamily="1" charset="0"/>
              </a:rPr>
              <a:t>Capabilities </a:t>
            </a:r>
            <a:r>
              <a:rPr lang="en-US" sz="2400" b="1">
                <a:solidFill>
                  <a:schemeClr val="tx1"/>
                </a:solidFill>
                <a:latin typeface="Comic Sans MS" pitchFamily="1" charset="0"/>
              </a:rPr>
              <a:t>&amp; </a:t>
            </a:r>
            <a:r>
              <a:rPr lang="en-US" sz="2400" b="1">
                <a:latin typeface="Comic Sans MS" pitchFamily="1" charset="0"/>
              </a:rPr>
              <a:t>Advantages</a:t>
            </a:r>
          </a:p>
        </p:txBody>
      </p:sp>
      <p:sp>
        <p:nvSpPr>
          <p:cNvPr id="249888" name="Text Box 32"/>
          <p:cNvSpPr txBox="1">
            <a:spLocks noChangeArrowheads="1"/>
          </p:cNvSpPr>
          <p:nvPr/>
        </p:nvSpPr>
        <p:spPr bwMode="auto">
          <a:xfrm>
            <a:off x="152400" y="3810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Times New Roman" pitchFamily="1" charset="0"/>
              </a:rPr>
              <a:t>Plot courtesy : B. Zwaska</a:t>
            </a:r>
          </a:p>
        </p:txBody>
      </p:sp>
      <p:sp>
        <p:nvSpPr>
          <p:cNvPr id="249889" name="Text Box 33"/>
          <p:cNvSpPr txBox="1">
            <a:spLocks noChangeArrowheads="1"/>
          </p:cNvSpPr>
          <p:nvPr/>
        </p:nvSpPr>
        <p:spPr bwMode="auto">
          <a:xfrm>
            <a:off x="6705600" y="3581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99CC"/>
                </a:solidFill>
                <a:latin typeface="Times New Roman" pitchFamily="1" charset="0"/>
              </a:rPr>
              <a:t>ANU</a:t>
            </a:r>
          </a:p>
        </p:txBody>
      </p:sp>
      <p:sp>
        <p:nvSpPr>
          <p:cNvPr id="249890" name="Text Box 34"/>
          <p:cNvSpPr txBox="1">
            <a:spLocks noChangeArrowheads="1"/>
          </p:cNvSpPr>
          <p:nvPr/>
        </p:nvSpPr>
        <p:spPr bwMode="auto">
          <a:xfrm>
            <a:off x="6400800" y="26670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Times New Roman" pitchFamily="1" charset="0"/>
              </a:rPr>
              <a:t>SNUMI</a:t>
            </a:r>
          </a:p>
        </p:txBody>
      </p:sp>
      <p:sp>
        <p:nvSpPr>
          <p:cNvPr id="249897" name="Text Box 41"/>
          <p:cNvSpPr txBox="1">
            <a:spLocks noChangeArrowheads="1"/>
          </p:cNvSpPr>
          <p:nvPr/>
        </p:nvSpPr>
        <p:spPr bwMode="auto">
          <a:xfrm>
            <a:off x="5334000" y="1066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663300"/>
                </a:solidFill>
                <a:latin typeface="Times New Roman" pitchFamily="1" charset="0"/>
              </a:rPr>
              <a:t>Project X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Saoulidou, Fermilab,              NUSS 15-JULY-2009</a:t>
            </a: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B26C-90DC-48E1-A833-973806D37336}" type="slidenum">
              <a:rPr lang="en-US"/>
              <a:pPr/>
              <a:t>5</a:t>
            </a:fld>
            <a:endParaRPr lang="en-US"/>
          </a:p>
        </p:txBody>
      </p:sp>
      <p:sp>
        <p:nvSpPr>
          <p:cNvPr id="318466" name="Rectangle 2"/>
          <p:cNvSpPr>
            <a:spLocks noChangeArrowheads="1"/>
          </p:cNvSpPr>
          <p:nvPr/>
        </p:nvSpPr>
        <p:spPr bwMode="auto">
          <a:xfrm>
            <a:off x="533400" y="762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n-US" sz="3200">
                <a:solidFill>
                  <a:schemeClr val="tx2"/>
                </a:solidFill>
                <a:latin typeface="Symbol" pitchFamily="1" charset="2"/>
                <a:ea typeface="ＭＳ Ｐゴシック" pitchFamily="1" charset="-128"/>
                <a:sym typeface="Symbol" pitchFamily="1" charset="2"/>
              </a:rPr>
              <a:t></a:t>
            </a:r>
            <a:r>
              <a:rPr lang="en-US" sz="3200" baseline="-25000">
                <a:solidFill>
                  <a:schemeClr val="tx2"/>
                </a:solidFill>
                <a:latin typeface="Symbol" pitchFamily="1" charset="2"/>
                <a:ea typeface="ＭＳ Ｐゴシック" pitchFamily="1" charset="-128"/>
                <a:sym typeface="Symbol" pitchFamily="1" charset="2"/>
              </a:rPr>
              <a:t></a:t>
            </a:r>
            <a:r>
              <a:rPr lang="en-US" sz="3200">
                <a:solidFill>
                  <a:schemeClr val="tx2"/>
                </a:solidFill>
                <a:latin typeface="Symbol" pitchFamily="1" charset="2"/>
                <a:ea typeface="ＭＳ Ｐゴシック" pitchFamily="1" charset="-128"/>
                <a:sym typeface="Symbol" pitchFamily="1" charset="2"/>
              </a:rPr>
              <a:t></a:t>
            </a:r>
            <a:r>
              <a:rPr lang="en-US" sz="3200">
                <a:solidFill>
                  <a:schemeClr val="tx2"/>
                </a:solidFill>
                <a:latin typeface="Helvetica" pitchFamily="1" charset="0"/>
                <a:ea typeface="ＭＳ Ｐゴシック" pitchFamily="1" charset="-128"/>
              </a:rPr>
              <a:t> -&gt;</a:t>
            </a:r>
            <a:r>
              <a:rPr lang="en-US" sz="3200">
                <a:solidFill>
                  <a:schemeClr val="tx2"/>
                </a:solidFill>
                <a:latin typeface="Symbol" pitchFamily="1" charset="2"/>
                <a:ea typeface="ＭＳ Ｐゴシック" pitchFamily="1" charset="-128"/>
                <a:sym typeface="Symbol" pitchFamily="1" charset="2"/>
              </a:rPr>
              <a:t></a:t>
            </a:r>
            <a:r>
              <a:rPr lang="en-US" sz="3200" baseline="-25000">
                <a:solidFill>
                  <a:schemeClr val="tx2"/>
                </a:solidFill>
                <a:latin typeface="Helvetica" pitchFamily="1" charset="0"/>
                <a:ea typeface="ＭＳ Ｐゴシック" pitchFamily="1" charset="-128"/>
              </a:rPr>
              <a:t>e</a:t>
            </a:r>
            <a:r>
              <a:rPr lang="en-US" sz="3200" baseline="-25000">
                <a:solidFill>
                  <a:schemeClr val="tx2"/>
                </a:solidFill>
                <a:ea typeface="ＭＳ Ｐゴシック" pitchFamily="1" charset="-128"/>
              </a:rPr>
              <a:t>  </a:t>
            </a:r>
            <a:r>
              <a:rPr lang="en-US" sz="3200">
                <a:solidFill>
                  <a:schemeClr val="tx2"/>
                </a:solidFill>
                <a:latin typeface="Helvetica" pitchFamily="1" charset="0"/>
                <a:ea typeface="ＭＳ Ｐゴシック" pitchFamily="1" charset="-128"/>
              </a:rPr>
              <a:t>oscillations</a:t>
            </a:r>
            <a:endParaRPr lang="en-US" sz="3200">
              <a:solidFill>
                <a:schemeClr val="tx2"/>
              </a:solidFill>
              <a:ea typeface="ＭＳ Ｐゴシック" pitchFamily="1" charset="-128"/>
            </a:endParaRPr>
          </a:p>
        </p:txBody>
      </p:sp>
      <p:sp>
        <p:nvSpPr>
          <p:cNvPr id="318467" name="Rectangle 3"/>
          <p:cNvSpPr>
            <a:spLocks noChangeArrowheads="1"/>
          </p:cNvSpPr>
          <p:nvPr/>
        </p:nvSpPr>
        <p:spPr bwMode="auto">
          <a:xfrm>
            <a:off x="76200" y="609600"/>
            <a:ext cx="8991600" cy="56388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Helvetica" pitchFamily="1" charset="0"/>
              </a:rPr>
              <a:t>To a good approximation oscillation probability: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latin typeface="Tahoma" pitchFamily="1" charset="0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endParaRPr lang="en-US">
              <a:latin typeface="Tahoma" pitchFamily="1" charset="0"/>
            </a:endParaRPr>
          </a:p>
        </p:txBody>
      </p:sp>
      <p:sp>
        <p:nvSpPr>
          <p:cNvPr id="318468" name="Rectangle 4"/>
          <p:cNvSpPr>
            <a:spLocks noChangeArrowheads="1"/>
          </p:cNvSpPr>
          <p:nvPr/>
        </p:nvSpPr>
        <p:spPr bwMode="auto">
          <a:xfrm>
            <a:off x="685800" y="5638800"/>
            <a:ext cx="7543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 algn="just">
              <a:spcBef>
                <a:spcPct val="20000"/>
              </a:spcBef>
            </a:pPr>
            <a:endParaRPr lang="en-US" sz="2800" baseline="-25000">
              <a:latin typeface="Symbol" pitchFamily="1" charset="2"/>
            </a:endParaRPr>
          </a:p>
        </p:txBody>
      </p:sp>
      <p:pic>
        <p:nvPicPr>
          <p:cNvPr id="318470" name="Picture 6" descr="fnal_logo_trans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00" y="0"/>
            <a:ext cx="381000" cy="381000"/>
          </a:xfrm>
          <a:prstGeom prst="rect">
            <a:avLst/>
          </a:prstGeom>
          <a:noFill/>
        </p:spPr>
      </p:pic>
      <p:graphicFrame>
        <p:nvGraphicFramePr>
          <p:cNvPr id="318471" name="Object 7"/>
          <p:cNvGraphicFramePr>
            <a:graphicFrameLocks noChangeAspect="1"/>
          </p:cNvGraphicFramePr>
          <p:nvPr/>
        </p:nvGraphicFramePr>
        <p:xfrm>
          <a:off x="304800" y="1066800"/>
          <a:ext cx="7620000" cy="520700"/>
        </p:xfrm>
        <a:graphic>
          <a:graphicData uri="http://schemas.openxmlformats.org/presentationml/2006/ole">
            <p:oleObj spid="_x0000_s318471" name="Equation" r:id="rId4" imgW="3720960" imgH="253800" progId="Equation.3">
              <p:embed/>
            </p:oleObj>
          </a:graphicData>
        </a:graphic>
      </p:graphicFrame>
      <p:graphicFrame>
        <p:nvGraphicFramePr>
          <p:cNvPr id="318472" name="Object 8"/>
          <p:cNvGraphicFramePr>
            <a:graphicFrameLocks noChangeAspect="1"/>
          </p:cNvGraphicFramePr>
          <p:nvPr/>
        </p:nvGraphicFramePr>
        <p:xfrm>
          <a:off x="304800" y="1447800"/>
          <a:ext cx="1482725" cy="885825"/>
        </p:xfrm>
        <a:graphic>
          <a:graphicData uri="http://schemas.openxmlformats.org/presentationml/2006/ole">
            <p:oleObj spid="_x0000_s318472" name="Equation" r:id="rId5" imgW="723600" imgH="431640" progId="Equation.3">
              <p:embed/>
            </p:oleObj>
          </a:graphicData>
        </a:graphic>
      </p:graphicFrame>
      <p:graphicFrame>
        <p:nvGraphicFramePr>
          <p:cNvPr id="318473" name="Object 9"/>
          <p:cNvGraphicFramePr>
            <a:graphicFrameLocks noChangeAspect="1"/>
          </p:cNvGraphicFramePr>
          <p:nvPr/>
        </p:nvGraphicFramePr>
        <p:xfrm>
          <a:off x="228600" y="2057400"/>
          <a:ext cx="3406775" cy="912813"/>
        </p:xfrm>
        <a:graphic>
          <a:graphicData uri="http://schemas.openxmlformats.org/presentationml/2006/ole">
            <p:oleObj spid="_x0000_s318473" name="Equation" r:id="rId6" imgW="1663560" imgH="444240" progId="Equation.3">
              <p:embed/>
            </p:oleObj>
          </a:graphicData>
        </a:graphic>
      </p:graphicFrame>
      <p:graphicFrame>
        <p:nvGraphicFramePr>
          <p:cNvPr id="318476" name="Object 12"/>
          <p:cNvGraphicFramePr>
            <a:graphicFrameLocks noChangeAspect="1"/>
          </p:cNvGraphicFramePr>
          <p:nvPr/>
        </p:nvGraphicFramePr>
        <p:xfrm>
          <a:off x="228600" y="4191000"/>
          <a:ext cx="3978275" cy="860425"/>
        </p:xfrm>
        <a:graphic>
          <a:graphicData uri="http://schemas.openxmlformats.org/presentationml/2006/ole">
            <p:oleObj spid="_x0000_s318476" name="Equation" r:id="rId7" imgW="1942920" imgH="419040" progId="Equation.3">
              <p:embed/>
            </p:oleObj>
          </a:graphicData>
        </a:graphic>
      </p:graphicFrame>
      <p:graphicFrame>
        <p:nvGraphicFramePr>
          <p:cNvPr id="318477" name="Object 13"/>
          <p:cNvGraphicFramePr>
            <a:graphicFrameLocks noChangeAspect="1"/>
          </p:cNvGraphicFramePr>
          <p:nvPr/>
        </p:nvGraphicFramePr>
        <p:xfrm>
          <a:off x="228600" y="5029200"/>
          <a:ext cx="1663700" cy="938213"/>
        </p:xfrm>
        <a:graphic>
          <a:graphicData uri="http://schemas.openxmlformats.org/presentationml/2006/ole">
            <p:oleObj spid="_x0000_s318477" name="Equation" r:id="rId8" imgW="812520" imgH="457200" progId="Equation.3">
              <p:embed/>
            </p:oleObj>
          </a:graphicData>
        </a:graphic>
      </p:graphicFrame>
      <p:sp>
        <p:nvSpPr>
          <p:cNvPr id="318479" name="Text Box 15"/>
          <p:cNvSpPr txBox="1">
            <a:spLocks noChangeArrowheads="1"/>
          </p:cNvSpPr>
          <p:nvPr/>
        </p:nvSpPr>
        <p:spPr bwMode="auto">
          <a:xfrm>
            <a:off x="7086600" y="2895600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3300"/>
                </a:solidFill>
                <a:latin typeface="Tahoma" pitchFamily="1" charset="0"/>
              </a:rPr>
              <a:t>CP Violating</a:t>
            </a:r>
          </a:p>
        </p:txBody>
      </p:sp>
      <p:sp>
        <p:nvSpPr>
          <p:cNvPr id="318480" name="Text Box 16"/>
          <p:cNvSpPr txBox="1">
            <a:spLocks noChangeArrowheads="1"/>
          </p:cNvSpPr>
          <p:nvPr/>
        </p:nvSpPr>
        <p:spPr bwMode="auto">
          <a:xfrm>
            <a:off x="7086600" y="37338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Tahoma" pitchFamily="1" charset="0"/>
              </a:rPr>
              <a:t>CP Conserving</a:t>
            </a:r>
          </a:p>
        </p:txBody>
      </p:sp>
      <p:sp>
        <p:nvSpPr>
          <p:cNvPr id="318481" name="Text Box 17"/>
          <p:cNvSpPr txBox="1">
            <a:spLocks noChangeArrowheads="1"/>
          </p:cNvSpPr>
          <p:nvPr/>
        </p:nvSpPr>
        <p:spPr bwMode="auto">
          <a:xfrm>
            <a:off x="4953000" y="51816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1" charset="0"/>
              </a:rPr>
              <a:t>Matter Effects</a:t>
            </a:r>
          </a:p>
        </p:txBody>
      </p:sp>
      <p:graphicFrame>
        <p:nvGraphicFramePr>
          <p:cNvPr id="318483" name="Object 19"/>
          <p:cNvGraphicFramePr>
            <a:graphicFrameLocks noChangeAspect="1"/>
          </p:cNvGraphicFramePr>
          <p:nvPr/>
        </p:nvGraphicFramePr>
        <p:xfrm>
          <a:off x="228600" y="2819400"/>
          <a:ext cx="6858000" cy="847725"/>
        </p:xfrm>
        <a:graphic>
          <a:graphicData uri="http://schemas.openxmlformats.org/presentationml/2006/ole">
            <p:oleObj spid="_x0000_s318483" name="Equation" r:id="rId9" imgW="3187700" imgH="393700" progId="Equation.3">
              <p:embed/>
            </p:oleObj>
          </a:graphicData>
        </a:graphic>
      </p:graphicFrame>
      <p:graphicFrame>
        <p:nvGraphicFramePr>
          <p:cNvPr id="318484" name="Object 20"/>
          <p:cNvGraphicFramePr>
            <a:graphicFrameLocks noChangeAspect="1"/>
          </p:cNvGraphicFramePr>
          <p:nvPr/>
        </p:nvGraphicFramePr>
        <p:xfrm>
          <a:off x="228600" y="3657600"/>
          <a:ext cx="6858000" cy="833438"/>
        </p:xfrm>
        <a:graphic>
          <a:graphicData uri="http://schemas.openxmlformats.org/presentationml/2006/ole">
            <p:oleObj spid="_x0000_s318484" name="Equation" r:id="rId10" imgW="3238500" imgH="393700" progId="Equation.3">
              <p:embed/>
            </p:oleObj>
          </a:graphicData>
        </a:graphic>
      </p:graphicFrame>
      <p:graphicFrame>
        <p:nvGraphicFramePr>
          <p:cNvPr id="318485" name="Object 21"/>
          <p:cNvGraphicFramePr>
            <a:graphicFrameLocks noChangeAspect="1"/>
          </p:cNvGraphicFramePr>
          <p:nvPr/>
        </p:nvGraphicFramePr>
        <p:xfrm>
          <a:off x="1981200" y="5029200"/>
          <a:ext cx="2590800" cy="955675"/>
        </p:xfrm>
        <a:graphic>
          <a:graphicData uri="http://schemas.openxmlformats.org/presentationml/2006/ole">
            <p:oleObj spid="_x0000_s318485" name="Equation" r:id="rId11" imgW="1066800" imgH="393700" progId="Equation.3">
              <p:embed/>
            </p:oleObj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Saoulidou, Fermilab,              NUSS 15-JULY-2009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3481-616D-4CBB-A35F-D696DE2BE973}" type="slidenum">
              <a:rPr lang="en-US"/>
              <a:pPr/>
              <a:t>50</a:t>
            </a:fld>
            <a:endParaRPr lang="en-US"/>
          </a:p>
        </p:txBody>
      </p:sp>
      <p:pic>
        <p:nvPicPr>
          <p:cNvPr id="327682" name="Picture 2" descr="C:\LarProjectX_Poster\PAC\Spec_Sig_735_wb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4152900"/>
            <a:ext cx="3200400" cy="2171700"/>
          </a:xfrm>
          <a:prstGeom prst="rect">
            <a:avLst/>
          </a:prstGeom>
          <a:noFill/>
        </p:spPr>
      </p:pic>
      <p:pic>
        <p:nvPicPr>
          <p:cNvPr id="327683" name="Picture 3" descr="C:\LarProjectX_Poster\PAC\all3_hie_sens_sens_all3_LAr_30_potnu18_potanu18_pur1_73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9144000" cy="2819400"/>
          </a:xfrm>
          <a:prstGeom prst="rect">
            <a:avLst/>
          </a:prstGeom>
          <a:noFill/>
        </p:spPr>
      </p:pic>
      <p:sp>
        <p:nvSpPr>
          <p:cNvPr id="32768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8610600" cy="533400"/>
          </a:xfrm>
        </p:spPr>
        <p:txBody>
          <a:bodyPr/>
          <a:lstStyle/>
          <a:p>
            <a:r>
              <a:rPr 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1" charset="0"/>
              </a:rPr>
              <a:t>The effect of longer baseline (&gt;&gt;L) and a new Wide Band Beam  with the same detector and the same exposure</a:t>
            </a:r>
            <a:r>
              <a:rPr lang="en-US" sz="2000" b="1">
                <a:solidFill>
                  <a:schemeClr val="tx1"/>
                </a:solidFill>
                <a:latin typeface="Comic Sans MS" pitchFamily="1" charset="0"/>
              </a:rPr>
              <a:t> :</a:t>
            </a:r>
            <a:br>
              <a:rPr lang="en-US" sz="2000" b="1">
                <a:solidFill>
                  <a:schemeClr val="tx1"/>
                </a:solidFill>
                <a:latin typeface="Comic Sans MS" pitchFamily="1" charset="0"/>
              </a:rPr>
            </a:br>
            <a:r>
              <a:rPr lang="en-US" sz="2000" b="1">
                <a:solidFill>
                  <a:schemeClr val="tx1"/>
                </a:solidFill>
                <a:latin typeface="Comic Sans MS" pitchFamily="1" charset="0"/>
              </a:rPr>
              <a:t> 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1" charset="0"/>
              </a:rPr>
              <a:t>Example : 30 kt of Lar, 700 KW Beam Power, </a:t>
            </a:r>
            <a:b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1" charset="0"/>
              </a:rPr>
            </a:b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1" charset="0"/>
              </a:rPr>
              <a:t>3 year of neutrino + 3 years of anti-neutrino running</a:t>
            </a:r>
            <a:endParaRPr lang="en-US" sz="2000" b="1">
              <a:solidFill>
                <a:schemeClr val="tx1"/>
              </a:solidFill>
              <a:latin typeface="Comic Sans MS" pitchFamily="1" charset="0"/>
            </a:endParaRPr>
          </a:p>
        </p:txBody>
      </p:sp>
      <p:pic>
        <p:nvPicPr>
          <p:cNvPr id="327685" name="Picture 5" descr="fnal_logo_trans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63000" y="0"/>
            <a:ext cx="381000" cy="381000"/>
          </a:xfrm>
          <a:prstGeom prst="rect">
            <a:avLst/>
          </a:prstGeom>
          <a:noFill/>
        </p:spPr>
      </p:pic>
      <p:pic>
        <p:nvPicPr>
          <p:cNvPr id="327686" name="Picture 6" descr="C:\LarProjectX_Poster\PAC\Spec_Sig_735_numi_le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4279900"/>
            <a:ext cx="3124200" cy="2120900"/>
          </a:xfrm>
          <a:prstGeom prst="rect">
            <a:avLst/>
          </a:prstGeom>
          <a:noFill/>
        </p:spPr>
      </p:pic>
      <p:sp>
        <p:nvSpPr>
          <p:cNvPr id="327687" name="Text Box 7"/>
          <p:cNvSpPr txBox="1">
            <a:spLocks noChangeArrowheads="1"/>
          </p:cNvSpPr>
          <p:nvPr/>
        </p:nvSpPr>
        <p:spPr bwMode="auto">
          <a:xfrm>
            <a:off x="152400" y="4724400"/>
            <a:ext cx="3733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3333CC"/>
                </a:solidFill>
                <a:latin typeface="Times New Roman" pitchFamily="1" charset="0"/>
              </a:rPr>
              <a:t>BLUE     : NuMI 735 km On Axis</a:t>
            </a:r>
            <a:r>
              <a:rPr lang="en-US" sz="1600" b="0">
                <a:solidFill>
                  <a:srgbClr val="3333CC"/>
                </a:solidFill>
                <a:latin typeface="Times New Roman" pitchFamily="1" charset="0"/>
              </a:rPr>
              <a:t>       </a:t>
            </a:r>
            <a:r>
              <a:rPr lang="en-US" sz="1600">
                <a:solidFill>
                  <a:srgbClr val="FF0000"/>
                </a:solidFill>
                <a:latin typeface="Times New Roman" pitchFamily="1" charset="0"/>
              </a:rPr>
              <a:t>RED       : WBB  735 km On Axis </a:t>
            </a:r>
            <a:r>
              <a:rPr lang="en-US" sz="1600">
                <a:solidFill>
                  <a:schemeClr val="tx2"/>
                </a:solidFill>
                <a:latin typeface="Times New Roman" pitchFamily="1" charset="0"/>
              </a:rPr>
              <a:t>BLACK : WBB 1300 km On Axis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Saoulidou, Fermilab,              NUSS 15-JULY-2009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F825-8CA8-49A7-84B6-48DC9C4B7D58}" type="slidenum">
              <a:rPr lang="en-US"/>
              <a:pPr/>
              <a:t>51</a:t>
            </a:fld>
            <a:endParaRPr lang="en-US"/>
          </a:p>
        </p:txBody>
      </p:sp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772400" cy="304800"/>
          </a:xfrm>
        </p:spPr>
        <p:txBody>
          <a:bodyPr/>
          <a:lstStyle/>
          <a:p>
            <a:r>
              <a:rPr lang="en-US" sz="2800" b="1">
                <a:solidFill>
                  <a:schemeClr val="tx1"/>
                </a:solidFill>
                <a:latin typeface="Comic Sans MS" pitchFamily="1" charset="0"/>
              </a:rPr>
              <a:t>Detector Technologies &amp; Capabilities</a:t>
            </a:r>
          </a:p>
        </p:txBody>
      </p:sp>
      <p:sp>
        <p:nvSpPr>
          <p:cNvPr id="279555" name="Text Box 3"/>
          <p:cNvSpPr txBox="1">
            <a:spLocks noChangeArrowheads="1"/>
          </p:cNvSpPr>
          <p:nvPr/>
        </p:nvSpPr>
        <p:spPr bwMode="auto">
          <a:xfrm>
            <a:off x="762000" y="3429000"/>
            <a:ext cx="2133600" cy="7318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>
              <a:latin typeface="Times New Roman" pitchFamily="1" charset="0"/>
            </a:endParaRPr>
          </a:p>
          <a:p>
            <a:pPr>
              <a:spcBef>
                <a:spcPct val="50000"/>
              </a:spcBef>
            </a:pPr>
            <a:endParaRPr lang="en-US" sz="1200" b="0">
              <a:latin typeface="Times New Roman" pitchFamily="1" charset="0"/>
            </a:endParaRPr>
          </a:p>
        </p:txBody>
      </p:sp>
      <p:sp>
        <p:nvSpPr>
          <p:cNvPr id="279556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>
              <a:latin typeface="Times New Roman" pitchFamily="1" charset="0"/>
            </a:endParaRPr>
          </a:p>
        </p:txBody>
      </p:sp>
      <p:pic>
        <p:nvPicPr>
          <p:cNvPr id="279558" name="Picture 6" descr="fnal_logo_trans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0"/>
            <a:ext cx="381000" cy="381000"/>
          </a:xfrm>
          <a:prstGeom prst="rect">
            <a:avLst/>
          </a:prstGeom>
          <a:noFill/>
        </p:spPr>
      </p:pic>
      <p:sp>
        <p:nvSpPr>
          <p:cNvPr id="279560" name="Text Box 8"/>
          <p:cNvSpPr txBox="1">
            <a:spLocks noChangeArrowheads="1"/>
          </p:cNvSpPr>
          <p:nvPr/>
        </p:nvSpPr>
        <p:spPr bwMode="auto">
          <a:xfrm>
            <a:off x="152400" y="822325"/>
            <a:ext cx="8839200" cy="5111750"/>
          </a:xfrm>
          <a:prstGeom prst="rect">
            <a:avLst/>
          </a:prstGeom>
          <a:solidFill>
            <a:srgbClr val="FFFFD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20000"/>
              </a:spcBef>
            </a:pPr>
            <a:r>
              <a:rPr lang="en-US" b="0">
                <a:solidFill>
                  <a:schemeClr val="accent2"/>
                </a:solidFill>
              </a:rPr>
              <a:t>Liquid Scintillator (NOvA)     :</a:t>
            </a:r>
          </a:p>
          <a:p>
            <a:pPr algn="just" eaLnBrk="0" hangingPunct="0">
              <a:spcBef>
                <a:spcPct val="20000"/>
              </a:spcBef>
            </a:pPr>
            <a:r>
              <a:rPr lang="en-US" b="0">
                <a:solidFill>
                  <a:schemeClr val="accent2"/>
                </a:solidFill>
              </a:rPr>
              <a:t> </a:t>
            </a:r>
            <a:r>
              <a:rPr lang="en-US" b="0">
                <a:solidFill>
                  <a:srgbClr val="FF0000"/>
                </a:solidFill>
              </a:rPr>
              <a:t>- </a:t>
            </a:r>
            <a:r>
              <a:rPr lang="en-US" sz="1800" b="0">
                <a:solidFill>
                  <a:srgbClr val="FF0000"/>
                </a:solidFill>
              </a:rPr>
              <a:t>Signal selection efficiency     :  27% </a:t>
            </a:r>
            <a:r>
              <a:rPr lang="en-US" sz="1800">
                <a:solidFill>
                  <a:srgbClr val="FF0000"/>
                </a:solidFill>
              </a:rPr>
              <a:t>(fiducial volume efficiency included) </a:t>
            </a:r>
          </a:p>
          <a:p>
            <a:pPr algn="just" eaLnBrk="0" hangingPunct="0">
              <a:spcBef>
                <a:spcPct val="20000"/>
              </a:spcBef>
            </a:pPr>
            <a:r>
              <a:rPr lang="en-US" sz="1800" b="0">
                <a:solidFill>
                  <a:srgbClr val="FF0000"/>
                </a:solidFill>
              </a:rPr>
              <a:t>-   NC contamination  ~ 0.5% for the off axis Beam concept.</a:t>
            </a:r>
          </a:p>
          <a:p>
            <a:pPr algn="just" eaLnBrk="0" hangingPunct="0">
              <a:spcBef>
                <a:spcPct val="20000"/>
              </a:spcBef>
            </a:pPr>
            <a:endParaRPr lang="en-US" sz="800" b="0">
              <a:solidFill>
                <a:srgbClr val="FF0000"/>
              </a:solidFill>
            </a:endParaRPr>
          </a:p>
          <a:p>
            <a:pPr algn="just" eaLnBrk="0" hangingPunct="0">
              <a:spcBef>
                <a:spcPct val="20000"/>
              </a:spcBef>
            </a:pPr>
            <a:endParaRPr lang="en-US" sz="800" b="0">
              <a:solidFill>
                <a:srgbClr val="FF0000"/>
              </a:solidFill>
            </a:endParaRPr>
          </a:p>
          <a:p>
            <a:pPr algn="just" eaLnBrk="0" hangingPunct="0">
              <a:spcBef>
                <a:spcPct val="20000"/>
              </a:spcBef>
            </a:pPr>
            <a:r>
              <a:rPr lang="en-US" b="0">
                <a:solidFill>
                  <a:schemeClr val="accent2"/>
                </a:solidFill>
              </a:rPr>
              <a:t>LAr  and Water Cherenkov     :</a:t>
            </a:r>
          </a:p>
          <a:p>
            <a:pPr algn="just" eaLnBrk="0" hangingPunct="0">
              <a:spcBef>
                <a:spcPct val="20000"/>
              </a:spcBef>
            </a:pPr>
            <a:r>
              <a:rPr lang="en-US" b="0">
                <a:solidFill>
                  <a:srgbClr val="FF0000"/>
                </a:solidFill>
              </a:rPr>
              <a:t> - </a:t>
            </a:r>
            <a:r>
              <a:rPr lang="en-US" sz="1800" b="0">
                <a:solidFill>
                  <a:srgbClr val="FF0000"/>
                </a:solidFill>
              </a:rPr>
              <a:t>Signal selection efficiency    :   80% LAr ,  ~15%  WC  </a:t>
            </a:r>
            <a:r>
              <a:rPr lang="en-US" sz="1800">
                <a:solidFill>
                  <a:srgbClr val="FF0000"/>
                </a:solidFill>
              </a:rPr>
              <a:t>(After fiducial volume)</a:t>
            </a:r>
          </a:p>
          <a:p>
            <a:pPr algn="just" eaLnBrk="0" hangingPunct="0">
              <a:spcBef>
                <a:spcPct val="20000"/>
              </a:spcBef>
            </a:pPr>
            <a:r>
              <a:rPr lang="en-US" sz="1800" b="0">
                <a:solidFill>
                  <a:srgbClr val="FF0000"/>
                </a:solidFill>
              </a:rPr>
              <a:t>-  Practically no NC contamination for LAr, NC contamination at the ~ 1-2% for Water Cherenkov ( assuming 1-2% NC contamination for LAr as well does not introduce a big difference in sensitivities) </a:t>
            </a:r>
          </a:p>
          <a:p>
            <a:pPr algn="just" eaLnBrk="0" hangingPunct="0">
              <a:spcBef>
                <a:spcPct val="20000"/>
              </a:spcBef>
            </a:pPr>
            <a:endParaRPr lang="en-US" sz="800" b="0">
              <a:solidFill>
                <a:srgbClr val="FF0000"/>
              </a:solidFill>
            </a:endParaRPr>
          </a:p>
          <a:p>
            <a:pPr algn="just" eaLnBrk="0" hangingPunct="0">
              <a:spcBef>
                <a:spcPct val="20000"/>
              </a:spcBef>
            </a:pPr>
            <a:endParaRPr lang="en-US" sz="800" b="0">
              <a:solidFill>
                <a:srgbClr val="FF0000"/>
              </a:solidFill>
            </a:endParaRPr>
          </a:p>
          <a:p>
            <a:pPr algn="just" eaLnBrk="0" hangingPunct="0">
              <a:spcBef>
                <a:spcPct val="20000"/>
              </a:spcBef>
            </a:pPr>
            <a:endParaRPr lang="en-US" sz="800" b="0">
              <a:solidFill>
                <a:srgbClr val="FF0000"/>
              </a:solidFill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en-US" sz="2000" b="0">
                <a:solidFill>
                  <a:schemeClr val="accent2"/>
                </a:solidFill>
              </a:rPr>
              <a:t>No energy smearing, true visible energies used : </a:t>
            </a:r>
          </a:p>
          <a:p>
            <a:pPr algn="just" eaLnBrk="0" hangingPunct="0">
              <a:spcBef>
                <a:spcPct val="20000"/>
              </a:spcBef>
            </a:pPr>
            <a:r>
              <a:rPr lang="en-US" sz="2000" b="0">
                <a:solidFill>
                  <a:schemeClr val="accent2"/>
                </a:solidFill>
              </a:rPr>
              <a:t>For the  NuMI off axis Beam  no energy binning is used (normalization information only)</a:t>
            </a:r>
          </a:p>
          <a:p>
            <a:pPr algn="just" eaLnBrk="0" hangingPunct="0">
              <a:spcBef>
                <a:spcPct val="20000"/>
              </a:spcBef>
            </a:pPr>
            <a:r>
              <a:rPr lang="en-US" sz="2000" b="0">
                <a:solidFill>
                  <a:schemeClr val="accent2"/>
                </a:solidFill>
              </a:rPr>
              <a:t>For the  WBB  250 MeV bins are used (shape+normalization information)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Saoulidou, Fermilab,              NUSS 15-JULY-2009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6E98D-0F28-4224-A8D2-2A379DB77AB6}" type="slidenum">
              <a:rPr lang="en-US"/>
              <a:pPr/>
              <a:t>6</a:t>
            </a:fld>
            <a:endParaRPr lang="en-US"/>
          </a:p>
        </p:txBody>
      </p:sp>
      <p:sp>
        <p:nvSpPr>
          <p:cNvPr id="361474" name="Rectangle 2"/>
          <p:cNvSpPr>
            <a:spLocks noChangeArrowheads="1"/>
          </p:cNvSpPr>
          <p:nvPr/>
        </p:nvSpPr>
        <p:spPr bwMode="auto">
          <a:xfrm>
            <a:off x="533400" y="762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n-US" sz="2800">
                <a:solidFill>
                  <a:schemeClr val="tx2"/>
                </a:solidFill>
                <a:latin typeface="Helvetica" pitchFamily="1" charset="0"/>
                <a:ea typeface="ＭＳ Ｐゴシック" pitchFamily="1" charset="-128"/>
              </a:rPr>
              <a:t>P(</a:t>
            </a:r>
            <a:r>
              <a:rPr lang="en-US" sz="2800">
                <a:solidFill>
                  <a:schemeClr val="tx2"/>
                </a:solidFill>
                <a:latin typeface="Symbol" pitchFamily="1" charset="2"/>
                <a:ea typeface="ＭＳ Ｐゴシック" pitchFamily="1" charset="-128"/>
                <a:sym typeface="Symbol" pitchFamily="1" charset="2"/>
              </a:rPr>
              <a:t></a:t>
            </a:r>
            <a:r>
              <a:rPr lang="en-US" sz="2800" baseline="-25000">
                <a:solidFill>
                  <a:schemeClr val="tx2"/>
                </a:solidFill>
                <a:latin typeface="Symbol" pitchFamily="1" charset="2"/>
                <a:ea typeface="ＭＳ Ｐゴシック" pitchFamily="1" charset="-128"/>
                <a:sym typeface="Symbol" pitchFamily="1" charset="2"/>
              </a:rPr>
              <a:t></a:t>
            </a:r>
            <a:r>
              <a:rPr lang="en-US" sz="2800" baseline="-25000">
                <a:solidFill>
                  <a:schemeClr val="tx2"/>
                </a:solidFill>
                <a:latin typeface="Helvetica" pitchFamily="1" charset="0"/>
                <a:ea typeface="ＭＳ Ｐゴシック" pitchFamily="1" charset="-128"/>
              </a:rPr>
              <a:t> </a:t>
            </a:r>
            <a:r>
              <a:rPr lang="en-US" sz="2800">
                <a:solidFill>
                  <a:schemeClr val="tx2"/>
                </a:solidFill>
                <a:latin typeface="Helvetica" pitchFamily="1" charset="0"/>
                <a:ea typeface="ＭＳ Ｐゴシック" pitchFamily="1" charset="-128"/>
              </a:rPr>
              <a:t>-&gt;</a:t>
            </a:r>
            <a:r>
              <a:rPr lang="en-US" sz="2800">
                <a:solidFill>
                  <a:schemeClr val="tx2"/>
                </a:solidFill>
                <a:latin typeface="Symbol" pitchFamily="1" charset="2"/>
                <a:ea typeface="ＭＳ Ｐゴシック" pitchFamily="1" charset="-128"/>
                <a:sym typeface="Symbol" pitchFamily="1" charset="2"/>
              </a:rPr>
              <a:t></a:t>
            </a:r>
            <a:r>
              <a:rPr lang="en-US" sz="2800" baseline="-25000">
                <a:solidFill>
                  <a:schemeClr val="tx2"/>
                </a:solidFill>
                <a:latin typeface="Helvetica" pitchFamily="1" charset="0"/>
                <a:ea typeface="ＭＳ Ｐゴシック" pitchFamily="1" charset="-128"/>
              </a:rPr>
              <a:t>e</a:t>
            </a:r>
            <a:r>
              <a:rPr lang="en-US" sz="2800">
                <a:solidFill>
                  <a:schemeClr val="tx2"/>
                </a:solidFill>
                <a:latin typeface="Helvetica" pitchFamily="1" charset="0"/>
                <a:ea typeface="ＭＳ Ｐゴシック" pitchFamily="1" charset="-128"/>
              </a:rPr>
              <a:t>)</a:t>
            </a:r>
            <a:r>
              <a:rPr lang="en-US" sz="2800" baseline="-25000">
                <a:solidFill>
                  <a:schemeClr val="tx2"/>
                </a:solidFill>
                <a:latin typeface="Helvetica" pitchFamily="1" charset="0"/>
                <a:ea typeface="ＭＳ Ｐゴシック" pitchFamily="1" charset="-128"/>
              </a:rPr>
              <a:t>  </a:t>
            </a:r>
            <a:r>
              <a:rPr lang="en-US" sz="2800">
                <a:solidFill>
                  <a:schemeClr val="tx2"/>
                </a:solidFill>
                <a:latin typeface="Helvetica" pitchFamily="1" charset="0"/>
                <a:ea typeface="ＭＳ Ｐゴシック" pitchFamily="1" charset="-128"/>
              </a:rPr>
              <a:t>not as simple as P(</a:t>
            </a:r>
            <a:r>
              <a:rPr lang="en-US" sz="2800">
                <a:solidFill>
                  <a:schemeClr val="tx2"/>
                </a:solidFill>
                <a:latin typeface="Symbol" pitchFamily="1" charset="2"/>
                <a:ea typeface="ＭＳ Ｐゴシック" pitchFamily="1" charset="-128"/>
                <a:sym typeface="Symbol" pitchFamily="1" charset="2"/>
              </a:rPr>
              <a:t></a:t>
            </a:r>
            <a:r>
              <a:rPr lang="en-US" sz="2800" baseline="-25000">
                <a:solidFill>
                  <a:schemeClr val="tx2"/>
                </a:solidFill>
                <a:latin typeface="Symbol" pitchFamily="1" charset="2"/>
                <a:ea typeface="ＭＳ Ｐゴシック" pitchFamily="1" charset="-128"/>
                <a:sym typeface="Symbol" pitchFamily="1" charset="2"/>
              </a:rPr>
              <a:t></a:t>
            </a:r>
            <a:r>
              <a:rPr lang="en-US" sz="2800">
                <a:solidFill>
                  <a:schemeClr val="tx2"/>
                </a:solidFill>
                <a:latin typeface="Helvetica" pitchFamily="1" charset="0"/>
                <a:ea typeface="ＭＳ Ｐゴシック" pitchFamily="1" charset="-128"/>
              </a:rPr>
              <a:t> -&gt;</a:t>
            </a:r>
            <a:r>
              <a:rPr lang="en-US" sz="2800">
                <a:solidFill>
                  <a:schemeClr val="tx2"/>
                </a:solidFill>
                <a:latin typeface="Symbol" pitchFamily="1" charset="2"/>
                <a:ea typeface="ＭＳ Ｐゴシック" pitchFamily="1" charset="-128"/>
                <a:sym typeface="Symbol" pitchFamily="1" charset="2"/>
              </a:rPr>
              <a:t></a:t>
            </a:r>
            <a:r>
              <a:rPr lang="en-US" sz="2800" baseline="-25000">
                <a:solidFill>
                  <a:schemeClr val="tx2"/>
                </a:solidFill>
                <a:latin typeface="Symbol" pitchFamily="1" charset="2"/>
                <a:ea typeface="ＭＳ Ｐゴシック" pitchFamily="1" charset="-128"/>
                <a:sym typeface="Symbol" pitchFamily="1" charset="2"/>
              </a:rPr>
              <a:t></a:t>
            </a:r>
            <a:r>
              <a:rPr lang="en-US" sz="2800">
                <a:solidFill>
                  <a:schemeClr val="tx2"/>
                </a:solidFill>
                <a:latin typeface="Helvetica" pitchFamily="1" charset="0"/>
                <a:ea typeface="ＭＳ Ｐゴシック" pitchFamily="1" charset="-128"/>
              </a:rPr>
              <a:t>)</a:t>
            </a:r>
            <a:r>
              <a:rPr lang="en-US" sz="3200" baseline="-25000">
                <a:solidFill>
                  <a:schemeClr val="tx2"/>
                </a:solidFill>
                <a:latin typeface="Helvetica" pitchFamily="1" charset="0"/>
                <a:ea typeface="ＭＳ Ｐゴシック" pitchFamily="1" charset="-128"/>
              </a:rPr>
              <a:t> </a:t>
            </a:r>
            <a:r>
              <a:rPr lang="en-US" sz="3200">
                <a:solidFill>
                  <a:schemeClr val="tx2"/>
                </a:solidFill>
                <a:latin typeface="Helvetica" pitchFamily="1" charset="0"/>
                <a:ea typeface="ＭＳ Ｐゴシック" pitchFamily="1" charset="-128"/>
              </a:rPr>
              <a:t>…</a:t>
            </a:r>
            <a:endParaRPr lang="en-US" sz="3200">
              <a:solidFill>
                <a:schemeClr val="tx2"/>
              </a:solidFill>
              <a:ea typeface="ＭＳ Ｐゴシック" pitchFamily="1" charset="-128"/>
            </a:endParaRPr>
          </a:p>
        </p:txBody>
      </p:sp>
      <p:sp>
        <p:nvSpPr>
          <p:cNvPr id="361475" name="Rectangle 3"/>
          <p:cNvSpPr>
            <a:spLocks noChangeArrowheads="1"/>
          </p:cNvSpPr>
          <p:nvPr/>
        </p:nvSpPr>
        <p:spPr bwMode="auto">
          <a:xfrm>
            <a:off x="685800" y="5638800"/>
            <a:ext cx="7543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 algn="just">
              <a:spcBef>
                <a:spcPct val="20000"/>
              </a:spcBef>
            </a:pPr>
            <a:endParaRPr lang="en-US" sz="2800" baseline="-25000">
              <a:latin typeface="Symbol" pitchFamily="1" charset="2"/>
            </a:endParaRPr>
          </a:p>
        </p:txBody>
      </p:sp>
      <p:pic>
        <p:nvPicPr>
          <p:cNvPr id="361477" name="Picture 5" descr="The image “http://home.fnal.gov/~niki/temp/For_Caltech_numu_nutau.gif” cannot be displayed, because it contains error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981200"/>
            <a:ext cx="4267200" cy="2894013"/>
          </a:xfrm>
          <a:prstGeom prst="rect">
            <a:avLst/>
          </a:prstGeom>
          <a:noFill/>
        </p:spPr>
      </p:pic>
      <p:pic>
        <p:nvPicPr>
          <p:cNvPr id="361478" name="Picture 6" descr="The image “http://home.fnal.gov/~niki/temp/For_Caltech_numu_to_nue1.gif” cannot be displayed, because it contains errors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609600"/>
            <a:ext cx="3886200" cy="2635250"/>
          </a:xfrm>
          <a:prstGeom prst="rect">
            <a:avLst/>
          </a:prstGeom>
          <a:noFill/>
        </p:spPr>
      </p:pic>
      <p:pic>
        <p:nvPicPr>
          <p:cNvPr id="361479" name="Picture 7" descr="The image “http://home.fnal.gov/~niki/temp/For_Caltech_numu_to_nue2.gif” cannot be displayed, because it contains errors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3657600"/>
            <a:ext cx="3824287" cy="2593975"/>
          </a:xfrm>
          <a:prstGeom prst="rect">
            <a:avLst/>
          </a:prstGeom>
          <a:noFill/>
        </p:spPr>
      </p:pic>
      <p:sp>
        <p:nvSpPr>
          <p:cNvPr id="361480" name="Text Box 8"/>
          <p:cNvSpPr txBox="1">
            <a:spLocks noChangeArrowheads="1"/>
          </p:cNvSpPr>
          <p:nvPr/>
        </p:nvSpPr>
        <p:spPr bwMode="auto">
          <a:xfrm>
            <a:off x="228600" y="3200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ZOOM IN</a:t>
            </a:r>
          </a:p>
        </p:txBody>
      </p:sp>
      <p:sp>
        <p:nvSpPr>
          <p:cNvPr id="361481" name="Text Box 9"/>
          <p:cNvSpPr txBox="1">
            <a:spLocks noChangeArrowheads="1"/>
          </p:cNvSpPr>
          <p:nvPr/>
        </p:nvSpPr>
        <p:spPr bwMode="auto">
          <a:xfrm>
            <a:off x="5410200" y="5181600"/>
            <a:ext cx="3048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1" charset="0"/>
              </a:rPr>
              <a:t>Large effect simple structure</a:t>
            </a:r>
          </a:p>
        </p:txBody>
      </p:sp>
      <p:sp>
        <p:nvSpPr>
          <p:cNvPr id="361482" name="Text Box 10"/>
          <p:cNvSpPr txBox="1">
            <a:spLocks noChangeArrowheads="1"/>
          </p:cNvSpPr>
          <p:nvPr/>
        </p:nvSpPr>
        <p:spPr bwMode="auto">
          <a:xfrm>
            <a:off x="1371600" y="1066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1" charset="0"/>
              </a:rPr>
              <a:t>Small effect</a:t>
            </a:r>
          </a:p>
        </p:txBody>
      </p:sp>
      <p:sp>
        <p:nvSpPr>
          <p:cNvPr id="361483" name="Text Box 11"/>
          <p:cNvSpPr txBox="1">
            <a:spLocks noChangeArrowheads="1"/>
          </p:cNvSpPr>
          <p:nvPr/>
        </p:nvSpPr>
        <p:spPr bwMode="auto">
          <a:xfrm>
            <a:off x="1371600" y="4191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1" charset="0"/>
              </a:rPr>
              <a:t>Rich structure</a:t>
            </a:r>
          </a:p>
        </p:txBody>
      </p:sp>
      <p:sp>
        <p:nvSpPr>
          <p:cNvPr id="361484" name="AutoShape 12"/>
          <p:cNvSpPr>
            <a:spLocks noChangeArrowheads="1"/>
          </p:cNvSpPr>
          <p:nvPr/>
        </p:nvSpPr>
        <p:spPr bwMode="auto">
          <a:xfrm>
            <a:off x="0" y="2286000"/>
            <a:ext cx="685800" cy="2514600"/>
          </a:xfrm>
          <a:prstGeom prst="curvedRightArrow">
            <a:avLst>
              <a:gd name="adj1" fmla="val 73333"/>
              <a:gd name="adj2" fmla="val 146667"/>
              <a:gd name="adj3" fmla="val 3333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1485" name="Text Box 13"/>
          <p:cNvSpPr txBox="1">
            <a:spLocks noChangeArrowheads="1"/>
          </p:cNvSpPr>
          <p:nvPr/>
        </p:nvSpPr>
        <p:spPr bwMode="auto">
          <a:xfrm>
            <a:off x="1752600" y="1676400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ea typeface="ＭＳ Ｐゴシック" pitchFamily="1" charset="-128"/>
              </a:rPr>
              <a:t>P(</a:t>
            </a:r>
            <a:r>
              <a:rPr lang="en-US" sz="2800">
                <a:solidFill>
                  <a:schemeClr val="accent2"/>
                </a:solidFill>
                <a:latin typeface="Symbol" pitchFamily="1" charset="2"/>
                <a:ea typeface="ＭＳ Ｐゴシック" pitchFamily="1" charset="-128"/>
              </a:rPr>
              <a:t>n</a:t>
            </a:r>
            <a:r>
              <a:rPr lang="en-US" sz="2800" baseline="-25000">
                <a:solidFill>
                  <a:schemeClr val="accent2"/>
                </a:solidFill>
                <a:latin typeface="Symbol" pitchFamily="1" charset="2"/>
                <a:ea typeface="ＭＳ Ｐゴシック" pitchFamily="1" charset="-128"/>
              </a:rPr>
              <a:t>m</a:t>
            </a:r>
            <a:r>
              <a:rPr lang="en-US" sz="2800">
                <a:solidFill>
                  <a:schemeClr val="accent2"/>
                </a:solidFill>
                <a:ea typeface="ＭＳ Ｐゴシック" pitchFamily="1" charset="-128"/>
              </a:rPr>
              <a:t> -&gt;</a:t>
            </a:r>
            <a:r>
              <a:rPr lang="en-US" sz="2800">
                <a:solidFill>
                  <a:schemeClr val="accent2"/>
                </a:solidFill>
                <a:latin typeface="Symbol" pitchFamily="1" charset="2"/>
                <a:ea typeface="ＭＳ Ｐゴシック" pitchFamily="1" charset="-128"/>
              </a:rPr>
              <a:t>n</a:t>
            </a:r>
            <a:r>
              <a:rPr lang="en-US" sz="2800" baseline="-25000">
                <a:solidFill>
                  <a:schemeClr val="accent2"/>
                </a:solidFill>
                <a:ea typeface="ＭＳ Ｐゴシック" pitchFamily="1" charset="-128"/>
              </a:rPr>
              <a:t>e</a:t>
            </a:r>
            <a:r>
              <a:rPr lang="en-US" sz="2800">
                <a:solidFill>
                  <a:schemeClr val="accent2"/>
                </a:solidFill>
                <a:ea typeface="ＭＳ Ｐゴシック" pitchFamily="1" charset="-128"/>
              </a:rPr>
              <a:t>)</a:t>
            </a:r>
          </a:p>
        </p:txBody>
      </p:sp>
      <p:sp>
        <p:nvSpPr>
          <p:cNvPr id="361486" name="Text Box 14"/>
          <p:cNvSpPr txBox="1">
            <a:spLocks noChangeArrowheads="1"/>
          </p:cNvSpPr>
          <p:nvPr/>
        </p:nvSpPr>
        <p:spPr bwMode="auto">
          <a:xfrm>
            <a:off x="1828800" y="4800600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ea typeface="ＭＳ Ｐゴシック" pitchFamily="1" charset="-128"/>
              </a:rPr>
              <a:t>P(</a:t>
            </a:r>
            <a:r>
              <a:rPr lang="en-US" sz="2800">
                <a:solidFill>
                  <a:schemeClr val="accent2"/>
                </a:solidFill>
                <a:latin typeface="Symbol" pitchFamily="1" charset="2"/>
                <a:ea typeface="ＭＳ Ｐゴシック" pitchFamily="1" charset="-128"/>
              </a:rPr>
              <a:t>n</a:t>
            </a:r>
            <a:r>
              <a:rPr lang="en-US" sz="2800" baseline="-25000">
                <a:solidFill>
                  <a:schemeClr val="accent2"/>
                </a:solidFill>
                <a:latin typeface="Symbol" pitchFamily="1" charset="2"/>
                <a:ea typeface="ＭＳ Ｐゴシック" pitchFamily="1" charset="-128"/>
              </a:rPr>
              <a:t>m</a:t>
            </a:r>
            <a:r>
              <a:rPr lang="en-US" sz="2800">
                <a:solidFill>
                  <a:schemeClr val="accent2"/>
                </a:solidFill>
                <a:ea typeface="ＭＳ Ｐゴシック" pitchFamily="1" charset="-128"/>
              </a:rPr>
              <a:t> -&gt;</a:t>
            </a:r>
            <a:r>
              <a:rPr lang="en-US" sz="2800">
                <a:solidFill>
                  <a:schemeClr val="accent2"/>
                </a:solidFill>
                <a:latin typeface="Symbol" pitchFamily="1" charset="2"/>
                <a:ea typeface="ＭＳ Ｐゴシック" pitchFamily="1" charset="-128"/>
              </a:rPr>
              <a:t>n</a:t>
            </a:r>
            <a:r>
              <a:rPr lang="en-US" sz="2800" baseline="-25000">
                <a:solidFill>
                  <a:schemeClr val="accent2"/>
                </a:solidFill>
                <a:ea typeface="ＭＳ Ｐゴシック" pitchFamily="1" charset="-128"/>
              </a:rPr>
              <a:t>e</a:t>
            </a:r>
            <a:r>
              <a:rPr lang="en-US" sz="2800">
                <a:solidFill>
                  <a:schemeClr val="accent2"/>
                </a:solidFill>
                <a:ea typeface="ＭＳ Ｐゴシック" pitchFamily="1" charset="-128"/>
              </a:rPr>
              <a:t>)</a:t>
            </a:r>
          </a:p>
        </p:txBody>
      </p:sp>
      <p:sp>
        <p:nvSpPr>
          <p:cNvPr id="361487" name="Text Box 15"/>
          <p:cNvSpPr txBox="1">
            <a:spLocks noChangeArrowheads="1"/>
          </p:cNvSpPr>
          <p:nvPr/>
        </p:nvSpPr>
        <p:spPr bwMode="auto">
          <a:xfrm>
            <a:off x="6629400" y="2362200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ea typeface="ＭＳ Ｐゴシック" pitchFamily="1" charset="-128"/>
              </a:rPr>
              <a:t>P(</a:t>
            </a:r>
            <a:r>
              <a:rPr lang="en-US" sz="2800">
                <a:solidFill>
                  <a:schemeClr val="accent2"/>
                </a:solidFill>
                <a:latin typeface="Symbol" pitchFamily="1" charset="2"/>
                <a:ea typeface="ＭＳ Ｐゴシック" pitchFamily="1" charset="-128"/>
              </a:rPr>
              <a:t>n</a:t>
            </a:r>
            <a:r>
              <a:rPr lang="en-US" sz="2800" baseline="-25000">
                <a:solidFill>
                  <a:schemeClr val="accent2"/>
                </a:solidFill>
                <a:latin typeface="Symbol" pitchFamily="1" charset="2"/>
                <a:ea typeface="ＭＳ Ｐゴシック" pitchFamily="1" charset="-128"/>
              </a:rPr>
              <a:t>m</a:t>
            </a:r>
            <a:r>
              <a:rPr lang="en-US" sz="2800">
                <a:solidFill>
                  <a:schemeClr val="accent2"/>
                </a:solidFill>
                <a:ea typeface="ＭＳ Ｐゴシック" pitchFamily="1" charset="-128"/>
              </a:rPr>
              <a:t> -&gt;</a:t>
            </a:r>
            <a:r>
              <a:rPr lang="en-US" sz="2800">
                <a:solidFill>
                  <a:schemeClr val="accent2"/>
                </a:solidFill>
                <a:latin typeface="Symbol" pitchFamily="1" charset="2"/>
                <a:ea typeface="ＭＳ Ｐゴシック" pitchFamily="1" charset="-128"/>
              </a:rPr>
              <a:t>n</a:t>
            </a:r>
            <a:r>
              <a:rPr lang="en-US" sz="2800" baseline="-25000">
                <a:solidFill>
                  <a:schemeClr val="accent2"/>
                </a:solidFill>
                <a:latin typeface="Symbol" pitchFamily="1" charset="2"/>
                <a:ea typeface="ＭＳ Ｐゴシック" pitchFamily="1" charset="-128"/>
              </a:rPr>
              <a:t>t</a:t>
            </a:r>
            <a:r>
              <a:rPr lang="en-US" sz="2800">
                <a:solidFill>
                  <a:schemeClr val="accent2"/>
                </a:solidFill>
                <a:ea typeface="ＭＳ Ｐゴシック" pitchFamily="1" charset="-128"/>
              </a:rPr>
              <a:t>)</a:t>
            </a:r>
          </a:p>
        </p:txBody>
      </p:sp>
      <p:pic>
        <p:nvPicPr>
          <p:cNvPr id="361488" name="Picture 16" descr="fnal_logo_trans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63000" y="0"/>
            <a:ext cx="381000" cy="38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Saoulidou, Fermilab,              NUSS 15-JULY-2009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089C8-0FEC-4678-B443-1E8671EB95CE}" type="slidenum">
              <a:rPr lang="en-US"/>
              <a:pPr/>
              <a:t>7</a:t>
            </a:fld>
            <a:endParaRPr lang="en-US"/>
          </a:p>
        </p:txBody>
      </p:sp>
      <p:pic>
        <p:nvPicPr>
          <p:cNvPr id="319514" name="Picture 26" descr="The image “http://146.74.224.231/archives/ghost.BMP” cannot be displayed, because it contains errors."/>
          <p:cNvPicPr>
            <a:picLocks noChangeAspect="1" noChangeArrowheads="1"/>
          </p:cNvPicPr>
          <p:nvPr/>
        </p:nvPicPr>
        <p:blipFill>
          <a:blip r:embed="rId2">
            <a:lum bright="-36000" contrast="-7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94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3200">
                <a:solidFill>
                  <a:schemeClr val="bg1"/>
                </a:solidFill>
                <a:latin typeface="Helvetica" pitchFamily="1" charset="0"/>
                <a:ea typeface="ＭＳ Ｐゴシック" pitchFamily="1" charset="-128"/>
              </a:rPr>
              <a:t>Degeneracies  (ghost solutions) …</a:t>
            </a:r>
            <a:r>
              <a:rPr lang="en-US" sz="3200">
                <a:solidFill>
                  <a:schemeClr val="tx2"/>
                </a:solidFill>
                <a:ea typeface="ＭＳ Ｐゴシック" pitchFamily="1" charset="-128"/>
              </a:rPr>
              <a:t> </a:t>
            </a:r>
          </a:p>
        </p:txBody>
      </p:sp>
      <p:sp>
        <p:nvSpPr>
          <p:cNvPr id="319491" name="Rectangle 3"/>
          <p:cNvSpPr>
            <a:spLocks noChangeArrowheads="1"/>
          </p:cNvSpPr>
          <p:nvPr/>
        </p:nvSpPr>
        <p:spPr bwMode="auto">
          <a:xfrm>
            <a:off x="-533400" y="609600"/>
            <a:ext cx="5410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 algn="just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Tahoma" pitchFamily="1" charset="0"/>
              </a:rPr>
              <a:t>      </a:t>
            </a:r>
            <a:r>
              <a:rPr lang="en-US" sz="2000">
                <a:solidFill>
                  <a:schemeClr val="bg1"/>
                </a:solidFill>
                <a:latin typeface="Helvetica" pitchFamily="1" charset="0"/>
              </a:rPr>
              <a:t>Oscillation Probability </a:t>
            </a:r>
            <a:r>
              <a:rPr lang="en-US" sz="2000">
                <a:solidFill>
                  <a:srgbClr val="FF3300"/>
                </a:solidFill>
                <a:latin typeface="Helvetica" pitchFamily="1" charset="0"/>
              </a:rPr>
              <a:t>depends on</a:t>
            </a:r>
            <a:r>
              <a:rPr lang="en-US" sz="2000">
                <a:solidFill>
                  <a:schemeClr val="bg1"/>
                </a:solidFill>
                <a:latin typeface="Helvetica" pitchFamily="1" charset="0"/>
              </a:rPr>
              <a:t>, at least, 3 parameters </a:t>
            </a:r>
          </a:p>
          <a:p>
            <a:pPr marL="533400" indent="-533400" algn="just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latin typeface="Tahoma" pitchFamily="1" charset="0"/>
              </a:rPr>
              <a:t>         </a:t>
            </a:r>
            <a:r>
              <a:rPr lang="en-US" sz="2000">
                <a:solidFill>
                  <a:srgbClr val="FF3300"/>
                </a:solidFill>
                <a:latin typeface="Symbol" pitchFamily="1" charset="2"/>
              </a:rPr>
              <a:t>q</a:t>
            </a:r>
            <a:r>
              <a:rPr lang="en-US" sz="2000" baseline="-25000">
                <a:solidFill>
                  <a:srgbClr val="FF3300"/>
                </a:solidFill>
                <a:latin typeface="Tahoma" pitchFamily="1" charset="0"/>
              </a:rPr>
              <a:t>13</a:t>
            </a:r>
            <a:r>
              <a:rPr lang="en-US" sz="2000">
                <a:solidFill>
                  <a:srgbClr val="FF3300"/>
                </a:solidFill>
                <a:latin typeface="Tahoma" pitchFamily="1" charset="0"/>
              </a:rPr>
              <a:t> </a:t>
            </a:r>
            <a:r>
              <a:rPr lang="en-US" sz="2000">
                <a:solidFill>
                  <a:schemeClr val="bg1"/>
                </a:solidFill>
                <a:latin typeface="Tahoma" pitchFamily="1" charset="0"/>
              </a:rPr>
              <a:t>,</a:t>
            </a:r>
            <a:r>
              <a:rPr lang="en-US" sz="2000">
                <a:latin typeface="Tahoma" pitchFamily="1" charset="0"/>
              </a:rPr>
              <a:t> </a:t>
            </a:r>
            <a:r>
              <a:rPr lang="en-US" sz="2000">
                <a:solidFill>
                  <a:srgbClr val="FF3300"/>
                </a:solidFill>
                <a:latin typeface="Symbol" pitchFamily="1" charset="2"/>
              </a:rPr>
              <a:t>d</a:t>
            </a:r>
            <a:r>
              <a:rPr lang="en-US" sz="2000" baseline="-25000">
                <a:solidFill>
                  <a:srgbClr val="FF3300"/>
                </a:solidFill>
                <a:latin typeface="Tahoma" pitchFamily="1" charset="0"/>
              </a:rPr>
              <a:t>cp</a:t>
            </a:r>
            <a:r>
              <a:rPr lang="en-US" sz="2000">
                <a:solidFill>
                  <a:schemeClr val="bg1"/>
                </a:solidFill>
                <a:latin typeface="Tahoma" pitchFamily="1" charset="0"/>
              </a:rPr>
              <a:t>,</a:t>
            </a:r>
            <a:r>
              <a:rPr lang="en-US" sz="2000">
                <a:latin typeface="Tahoma" pitchFamily="1" charset="0"/>
              </a:rPr>
              <a:t> </a:t>
            </a:r>
            <a:r>
              <a:rPr lang="en-US" sz="2000">
                <a:solidFill>
                  <a:srgbClr val="FF3300"/>
                </a:solidFill>
                <a:latin typeface="Tahoma" pitchFamily="1" charset="0"/>
              </a:rPr>
              <a:t>sign(</a:t>
            </a:r>
            <a:r>
              <a:rPr lang="en-US" sz="2000">
                <a:solidFill>
                  <a:srgbClr val="FF3300"/>
                </a:solidFill>
                <a:latin typeface="Symbol" pitchFamily="1" charset="2"/>
              </a:rPr>
              <a:t>D</a:t>
            </a:r>
            <a:r>
              <a:rPr lang="en-US" sz="2000">
                <a:solidFill>
                  <a:srgbClr val="FF3300"/>
                </a:solidFill>
                <a:latin typeface="Tahoma" pitchFamily="1" charset="0"/>
              </a:rPr>
              <a:t>m</a:t>
            </a:r>
            <a:r>
              <a:rPr lang="en-US" sz="2000" baseline="30000">
                <a:solidFill>
                  <a:srgbClr val="FF3300"/>
                </a:solidFill>
                <a:latin typeface="Tahoma" pitchFamily="1" charset="0"/>
              </a:rPr>
              <a:t>2</a:t>
            </a:r>
            <a:r>
              <a:rPr lang="en-US" sz="2000" baseline="-25000">
                <a:solidFill>
                  <a:srgbClr val="FF3300"/>
                </a:solidFill>
                <a:latin typeface="Tahoma" pitchFamily="1" charset="0"/>
              </a:rPr>
              <a:t>31</a:t>
            </a:r>
            <a:r>
              <a:rPr lang="en-US" sz="2000">
                <a:solidFill>
                  <a:srgbClr val="FF3300"/>
                </a:solidFill>
                <a:latin typeface="Tahoma" pitchFamily="1" charset="0"/>
              </a:rPr>
              <a:t>)</a:t>
            </a:r>
          </a:p>
          <a:p>
            <a:pPr marL="533400" indent="-533400" algn="just">
              <a:lnSpc>
                <a:spcPct val="90000"/>
              </a:lnSpc>
              <a:spcBef>
                <a:spcPct val="20000"/>
              </a:spcBef>
            </a:pPr>
            <a:endParaRPr lang="en-US" sz="900">
              <a:solidFill>
                <a:schemeClr val="bg1"/>
              </a:solidFill>
            </a:endParaRPr>
          </a:p>
          <a:p>
            <a:pPr marL="533400" indent="-533400" algn="just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chemeClr val="bg1"/>
                </a:solidFill>
                <a:latin typeface="Tahoma" pitchFamily="1" charset="0"/>
              </a:rPr>
              <a:t>       </a:t>
            </a:r>
            <a:r>
              <a:rPr lang="en-US" sz="2000">
                <a:solidFill>
                  <a:schemeClr val="bg1"/>
                </a:solidFill>
                <a:latin typeface="Helvetica" pitchFamily="1" charset="0"/>
              </a:rPr>
              <a:t>Multiple Combinations of the 3 parameters can yield the “same” number of events, especially if parameters are “doing” similar things (like </a:t>
            </a:r>
            <a:r>
              <a:rPr lang="en-US" sz="2000">
                <a:solidFill>
                  <a:srgbClr val="FF0000"/>
                </a:solidFill>
                <a:latin typeface="Helvetica" pitchFamily="1" charset="0"/>
              </a:rPr>
              <a:t>CPV</a:t>
            </a:r>
            <a:r>
              <a:rPr lang="en-US" sz="2000">
                <a:solidFill>
                  <a:srgbClr val="FF3300"/>
                </a:solidFill>
                <a:latin typeface="Helvetica" pitchFamily="1" charset="0"/>
              </a:rPr>
              <a:t> </a:t>
            </a:r>
            <a:r>
              <a:rPr lang="en-US" sz="2000">
                <a:solidFill>
                  <a:schemeClr val="bg1"/>
                </a:solidFill>
                <a:latin typeface="Helvetica" pitchFamily="1" charset="0"/>
              </a:rPr>
              <a:t> and </a:t>
            </a:r>
            <a:r>
              <a:rPr lang="en-US" sz="2000">
                <a:solidFill>
                  <a:srgbClr val="FF0000"/>
                </a:solidFill>
                <a:latin typeface="Helvetica" pitchFamily="1" charset="0"/>
              </a:rPr>
              <a:t>matter effects)</a:t>
            </a:r>
          </a:p>
        </p:txBody>
      </p:sp>
      <p:sp>
        <p:nvSpPr>
          <p:cNvPr id="319515" name="Rectangle 27"/>
          <p:cNvSpPr>
            <a:spLocks noChangeArrowheads="1"/>
          </p:cNvSpPr>
          <p:nvPr/>
        </p:nvSpPr>
        <p:spPr bwMode="auto">
          <a:xfrm>
            <a:off x="76200" y="3352800"/>
            <a:ext cx="9067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 algn="just">
              <a:lnSpc>
                <a:spcPct val="90000"/>
              </a:lnSpc>
              <a:spcBef>
                <a:spcPct val="20000"/>
              </a:spcBef>
            </a:pPr>
            <a:endParaRPr lang="en-US" sz="800">
              <a:solidFill>
                <a:srgbClr val="FF0000"/>
              </a:solidFill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rgbClr val="FFFF00"/>
                </a:solidFill>
                <a:latin typeface="Helvetica" pitchFamily="1" charset="0"/>
              </a:rPr>
              <a:t>WHAT DO WE NEED :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endParaRPr lang="en-US" sz="800">
              <a:solidFill>
                <a:srgbClr val="FFFF00"/>
              </a:solidFill>
              <a:latin typeface="Helvetica" pitchFamily="1" charset="0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Tx/>
              <a:buAutoNum type="alphaLcParenR"/>
            </a:pPr>
            <a:r>
              <a:rPr lang="en-US">
                <a:solidFill>
                  <a:srgbClr val="FFFF00"/>
                </a:solidFill>
                <a:latin typeface="Helvetica" pitchFamily="1" charset="0"/>
              </a:rPr>
              <a:t>Large Number of neutrinos since we   know the effects are small (</a:t>
            </a:r>
            <a:r>
              <a:rPr lang="en-US">
                <a:solidFill>
                  <a:srgbClr val="FFFF00"/>
                </a:solidFill>
                <a:latin typeface="Symbol" pitchFamily="1" charset="2"/>
                <a:sym typeface="Symbol" pitchFamily="1" charset="2"/>
              </a:rPr>
              <a:t></a:t>
            </a:r>
            <a:r>
              <a:rPr lang="en-US" baseline="-25000">
                <a:solidFill>
                  <a:srgbClr val="FFFF00"/>
                </a:solidFill>
                <a:latin typeface="Helvetica" pitchFamily="1" charset="0"/>
              </a:rPr>
              <a:t>13</a:t>
            </a:r>
            <a:r>
              <a:rPr lang="en-US">
                <a:solidFill>
                  <a:srgbClr val="FFFF00"/>
                </a:solidFill>
                <a:latin typeface="Helvetica" pitchFamily="1" charset="0"/>
              </a:rPr>
              <a:t> &lt; 11 </a:t>
            </a:r>
            <a:r>
              <a:rPr lang="en-US" baseline="30000">
                <a:solidFill>
                  <a:srgbClr val="FFFF00"/>
                </a:solidFill>
                <a:latin typeface="Helvetica" pitchFamily="1" charset="0"/>
              </a:rPr>
              <a:t>0</a:t>
            </a:r>
            <a:r>
              <a:rPr lang="en-US">
                <a:solidFill>
                  <a:srgbClr val="FFFF00"/>
                </a:solidFill>
                <a:latin typeface="Helvetica" pitchFamily="1" charset="0"/>
              </a:rPr>
              <a:t>)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Tx/>
              <a:buAutoNum type="alphaLcParenR"/>
            </a:pPr>
            <a:endParaRPr lang="en-US" sz="800">
              <a:solidFill>
                <a:srgbClr val="FFFF00"/>
              </a:solidFill>
              <a:latin typeface="Helvetica" pitchFamily="1" charset="0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FFFF00"/>
                </a:solidFill>
                <a:latin typeface="Helvetica" pitchFamily="1" charset="0"/>
              </a:rPr>
              <a:t>b) Multiple measurement of number of events as a function of energy , E , and as a function of distance, L.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endParaRPr lang="en-US" sz="800">
              <a:solidFill>
                <a:srgbClr val="FFFF00"/>
              </a:solidFill>
              <a:latin typeface="Helvetica" pitchFamily="1" charset="0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FFFF00"/>
                </a:solidFill>
                <a:latin typeface="Helvetica" pitchFamily="1" charset="0"/>
              </a:rPr>
              <a:t>c)  Longer Baselines to enhance matter effects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endParaRPr lang="en-US" sz="800">
              <a:solidFill>
                <a:srgbClr val="FFFF00"/>
              </a:solidFill>
              <a:latin typeface="Helvetica" pitchFamily="1" charset="0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FFFF00"/>
                </a:solidFill>
                <a:latin typeface="Helvetica" pitchFamily="1" charset="0"/>
              </a:rPr>
              <a:t>d)  Nature to be kind to us !!!</a:t>
            </a:r>
            <a:endParaRPr lang="en-US">
              <a:solidFill>
                <a:srgbClr val="FFFF00"/>
              </a:solidFill>
            </a:endParaRPr>
          </a:p>
        </p:txBody>
      </p:sp>
      <p:pic>
        <p:nvPicPr>
          <p:cNvPr id="319516" name="Picture 28" descr="Spec_Prob_1300_wb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609600"/>
            <a:ext cx="4267200" cy="2892425"/>
          </a:xfrm>
          <a:prstGeom prst="rect">
            <a:avLst/>
          </a:prstGeom>
          <a:noFill/>
        </p:spPr>
      </p:pic>
      <p:sp>
        <p:nvSpPr>
          <p:cNvPr id="319519" name="Text Box 31"/>
          <p:cNvSpPr txBox="1">
            <a:spLocks noChangeArrowheads="1"/>
          </p:cNvSpPr>
          <p:nvPr/>
        </p:nvSpPr>
        <p:spPr bwMode="auto">
          <a:xfrm>
            <a:off x="6248400" y="13716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Helvetica" pitchFamily="1" charset="0"/>
              </a:rPr>
              <a:t>CPV or not?</a:t>
            </a:r>
          </a:p>
        </p:txBody>
      </p:sp>
      <p:sp>
        <p:nvSpPr>
          <p:cNvPr id="319520" name="Line 32"/>
          <p:cNvSpPr>
            <a:spLocks noChangeShapeType="1"/>
          </p:cNvSpPr>
          <p:nvPr/>
        </p:nvSpPr>
        <p:spPr bwMode="auto">
          <a:xfrm flipV="1">
            <a:off x="6172200" y="2286000"/>
            <a:ext cx="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Saoulidou, Fermilab,              NUSS 15-JULY-2009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AA0D-FAEE-4A49-A191-64DFCF74F443}" type="slidenum">
              <a:rPr lang="en-US"/>
              <a:pPr/>
              <a:t>8</a:t>
            </a:fld>
            <a:endParaRPr lang="en-US"/>
          </a:p>
        </p:txBody>
      </p:sp>
      <p:sp>
        <p:nvSpPr>
          <p:cNvPr id="358402" name="Text Box 1026"/>
          <p:cNvSpPr txBox="1">
            <a:spLocks noChangeArrowheads="1"/>
          </p:cNvSpPr>
          <p:nvPr/>
        </p:nvSpPr>
        <p:spPr bwMode="auto">
          <a:xfrm>
            <a:off x="-609600" y="3262313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>
              <a:latin typeface="Times New Roman" pitchFamily="1" charset="0"/>
            </a:endParaRPr>
          </a:p>
        </p:txBody>
      </p:sp>
      <p:sp>
        <p:nvSpPr>
          <p:cNvPr id="358403" name="Rectangle 1027"/>
          <p:cNvSpPr>
            <a:spLocks noChangeArrowheads="1"/>
          </p:cNvSpPr>
          <p:nvPr/>
        </p:nvSpPr>
        <p:spPr bwMode="auto">
          <a:xfrm>
            <a:off x="457200" y="0"/>
            <a:ext cx="8001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>
                <a:latin typeface="Helvetica" pitchFamily="1" charset="0"/>
              </a:rPr>
              <a:t>  We need to study oscillation phenomenon as a function of energy</a:t>
            </a:r>
            <a:endParaRPr lang="en-US">
              <a:solidFill>
                <a:schemeClr val="accent2"/>
              </a:solidFill>
              <a:ea typeface="ＭＳ Ｐゴシック" pitchFamily="1" charset="-128"/>
            </a:endParaRPr>
          </a:p>
        </p:txBody>
      </p:sp>
      <p:pic>
        <p:nvPicPr>
          <p:cNvPr id="358404" name="Picture 1028" descr="Spec_Prob_1300_wb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14400"/>
            <a:ext cx="6477000" cy="4387850"/>
          </a:xfrm>
          <a:prstGeom prst="rect">
            <a:avLst/>
          </a:prstGeom>
          <a:noFill/>
        </p:spPr>
      </p:pic>
      <p:sp>
        <p:nvSpPr>
          <p:cNvPr id="358405" name="Line 1029"/>
          <p:cNvSpPr>
            <a:spLocks noChangeShapeType="1"/>
          </p:cNvSpPr>
          <p:nvPr/>
        </p:nvSpPr>
        <p:spPr bwMode="auto">
          <a:xfrm>
            <a:off x="2133600" y="3535363"/>
            <a:ext cx="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06" name="Text Box 1030"/>
          <p:cNvSpPr txBox="1">
            <a:spLocks noChangeArrowheads="1"/>
          </p:cNvSpPr>
          <p:nvPr/>
        </p:nvSpPr>
        <p:spPr bwMode="auto">
          <a:xfrm>
            <a:off x="1600200" y="2163763"/>
            <a:ext cx="3200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Helvetica" pitchFamily="1" charset="0"/>
              </a:rPr>
              <a:t>CP Conserved</a:t>
            </a:r>
          </a:p>
        </p:txBody>
      </p:sp>
      <p:sp>
        <p:nvSpPr>
          <p:cNvPr id="358408" name="Text Box 1032"/>
          <p:cNvSpPr txBox="1">
            <a:spLocks noChangeArrowheads="1"/>
          </p:cNvSpPr>
          <p:nvPr/>
        </p:nvSpPr>
        <p:spPr bwMode="auto">
          <a:xfrm>
            <a:off x="304800" y="5257800"/>
            <a:ext cx="8610600" cy="100488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Helvetica" pitchFamily="1" charset="0"/>
              </a:rPr>
              <a:t>1</a:t>
            </a:r>
            <a:r>
              <a:rPr lang="en-US" baseline="30000">
                <a:latin typeface="Helvetica" pitchFamily="1" charset="0"/>
              </a:rPr>
              <a:t>st</a:t>
            </a:r>
            <a:r>
              <a:rPr lang="en-US">
                <a:latin typeface="Helvetica" pitchFamily="1" charset="0"/>
              </a:rPr>
              <a:t> Maximum  : Is telling us the neutrino mass hierarchy</a:t>
            </a:r>
          </a:p>
          <a:p>
            <a:pPr>
              <a:spcBef>
                <a:spcPct val="50000"/>
              </a:spcBef>
            </a:pPr>
            <a:r>
              <a:rPr lang="en-US">
                <a:latin typeface="Helvetica" pitchFamily="1" charset="0"/>
              </a:rPr>
              <a:t>2</a:t>
            </a:r>
            <a:r>
              <a:rPr lang="en-US" baseline="30000">
                <a:latin typeface="Helvetica" pitchFamily="1" charset="0"/>
              </a:rPr>
              <a:t>nd</a:t>
            </a:r>
            <a:r>
              <a:rPr lang="en-US">
                <a:latin typeface="Helvetica" pitchFamily="1" charset="0"/>
              </a:rPr>
              <a:t> Maximum : Is telling us if CP Violated</a:t>
            </a:r>
          </a:p>
        </p:txBody>
      </p:sp>
      <p:sp>
        <p:nvSpPr>
          <p:cNvPr id="358409" name="Text Box 1033"/>
          <p:cNvSpPr txBox="1">
            <a:spLocks noChangeArrowheads="1"/>
          </p:cNvSpPr>
          <p:nvPr/>
        </p:nvSpPr>
        <p:spPr bwMode="auto">
          <a:xfrm>
            <a:off x="1981200" y="3078163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1</a:t>
            </a:r>
            <a:r>
              <a:rPr lang="en-US" baseline="30000">
                <a:solidFill>
                  <a:srgbClr val="FF0000"/>
                </a:solidFill>
              </a:rPr>
              <a:t>st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58410" name="Text Box 1034"/>
          <p:cNvSpPr txBox="1">
            <a:spLocks noChangeArrowheads="1"/>
          </p:cNvSpPr>
          <p:nvPr/>
        </p:nvSpPr>
        <p:spPr bwMode="auto">
          <a:xfrm>
            <a:off x="1066800" y="3078163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2</a:t>
            </a:r>
            <a:r>
              <a:rPr lang="en-US" baseline="30000">
                <a:solidFill>
                  <a:srgbClr val="FF0000"/>
                </a:solidFill>
              </a:rPr>
              <a:t>nd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358412" name="Picture 1036" descr="fnal_logo_trans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00" y="0"/>
            <a:ext cx="381000" cy="38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Saoulidou, Fermilab,              NUSS 15-JULY-2009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CCEF-F599-478E-865B-B81E10A7D73C}" type="slidenum">
              <a:rPr lang="en-US"/>
              <a:pPr/>
              <a:t>9</a:t>
            </a:fld>
            <a:endParaRPr lang="en-US"/>
          </a:p>
        </p:txBody>
      </p:sp>
      <p:sp>
        <p:nvSpPr>
          <p:cNvPr id="360452" name="Text Box 1028"/>
          <p:cNvSpPr txBox="1">
            <a:spLocks noChangeArrowheads="1"/>
          </p:cNvSpPr>
          <p:nvPr/>
        </p:nvSpPr>
        <p:spPr bwMode="auto">
          <a:xfrm>
            <a:off x="304800" y="5257800"/>
            <a:ext cx="8610600" cy="100488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Helvetica" pitchFamily="1" charset="0"/>
              </a:rPr>
              <a:t>1</a:t>
            </a:r>
            <a:r>
              <a:rPr lang="en-US" baseline="30000">
                <a:latin typeface="Helvetica" pitchFamily="1" charset="0"/>
              </a:rPr>
              <a:t>st</a:t>
            </a:r>
            <a:r>
              <a:rPr lang="en-US">
                <a:latin typeface="Helvetica" pitchFamily="1" charset="0"/>
              </a:rPr>
              <a:t> Maximum  : Is telling us the neutrino mass hierarchy</a:t>
            </a:r>
          </a:p>
          <a:p>
            <a:pPr>
              <a:spcBef>
                <a:spcPct val="50000"/>
              </a:spcBef>
            </a:pPr>
            <a:r>
              <a:rPr lang="en-US">
                <a:latin typeface="Helvetica" pitchFamily="1" charset="0"/>
              </a:rPr>
              <a:t>2</a:t>
            </a:r>
            <a:r>
              <a:rPr lang="en-US" baseline="30000">
                <a:latin typeface="Helvetica" pitchFamily="1" charset="0"/>
              </a:rPr>
              <a:t>nd</a:t>
            </a:r>
            <a:r>
              <a:rPr lang="en-US">
                <a:latin typeface="Helvetica" pitchFamily="1" charset="0"/>
              </a:rPr>
              <a:t> Maximum : Is telling us if CP Violated</a:t>
            </a:r>
          </a:p>
        </p:txBody>
      </p:sp>
      <p:pic>
        <p:nvPicPr>
          <p:cNvPr id="360454" name="Picture 1030" descr="Spec_Prob_1300_wb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900113"/>
            <a:ext cx="6248400" cy="4238625"/>
          </a:xfrm>
          <a:prstGeom prst="rect">
            <a:avLst/>
          </a:prstGeom>
          <a:noFill/>
        </p:spPr>
      </p:pic>
      <p:sp>
        <p:nvSpPr>
          <p:cNvPr id="360455" name="Text Box 1031"/>
          <p:cNvSpPr txBox="1">
            <a:spLocks noChangeArrowheads="1"/>
          </p:cNvSpPr>
          <p:nvPr/>
        </p:nvSpPr>
        <p:spPr bwMode="auto">
          <a:xfrm>
            <a:off x="-76200" y="2728913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>
              <a:latin typeface="Times New Roman" pitchFamily="1" charset="0"/>
            </a:endParaRPr>
          </a:p>
        </p:txBody>
      </p:sp>
      <p:sp>
        <p:nvSpPr>
          <p:cNvPr id="360456" name="Line 1032"/>
          <p:cNvSpPr>
            <a:spLocks noChangeShapeType="1"/>
          </p:cNvSpPr>
          <p:nvPr/>
        </p:nvSpPr>
        <p:spPr bwMode="auto">
          <a:xfrm>
            <a:off x="1143000" y="3262313"/>
            <a:ext cx="0" cy="1066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0457" name="Text Box 1033"/>
          <p:cNvSpPr txBox="1">
            <a:spLocks noChangeArrowheads="1"/>
          </p:cNvSpPr>
          <p:nvPr/>
        </p:nvSpPr>
        <p:spPr bwMode="auto">
          <a:xfrm>
            <a:off x="1447800" y="2043113"/>
            <a:ext cx="3200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Helvetica" pitchFamily="1" charset="0"/>
              </a:rPr>
              <a:t>CP Violated</a:t>
            </a:r>
          </a:p>
        </p:txBody>
      </p:sp>
      <p:sp>
        <p:nvSpPr>
          <p:cNvPr id="360458" name="Text Box 1034"/>
          <p:cNvSpPr txBox="1">
            <a:spLocks noChangeArrowheads="1"/>
          </p:cNvSpPr>
          <p:nvPr/>
        </p:nvSpPr>
        <p:spPr bwMode="auto">
          <a:xfrm>
            <a:off x="1828800" y="2957513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1</a:t>
            </a:r>
            <a:r>
              <a:rPr lang="en-US" baseline="30000">
                <a:solidFill>
                  <a:srgbClr val="FF0000"/>
                </a:solidFill>
              </a:rPr>
              <a:t>st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60459" name="Text Box 1035"/>
          <p:cNvSpPr txBox="1">
            <a:spLocks noChangeArrowheads="1"/>
          </p:cNvSpPr>
          <p:nvPr/>
        </p:nvSpPr>
        <p:spPr bwMode="auto">
          <a:xfrm>
            <a:off x="914400" y="2957513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2</a:t>
            </a:r>
            <a:r>
              <a:rPr lang="en-US" baseline="30000">
                <a:solidFill>
                  <a:srgbClr val="FF0000"/>
                </a:solidFill>
              </a:rPr>
              <a:t>nd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60460" name="Rectangle 1036"/>
          <p:cNvSpPr>
            <a:spLocks noChangeArrowheads="1"/>
          </p:cNvSpPr>
          <p:nvPr/>
        </p:nvSpPr>
        <p:spPr bwMode="auto">
          <a:xfrm>
            <a:off x="457200" y="0"/>
            <a:ext cx="8382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>
                <a:latin typeface="Helvetica" pitchFamily="1" charset="0"/>
              </a:rPr>
              <a:t>  We need to study oscillation phenomenon as a function of energy</a:t>
            </a:r>
            <a:endParaRPr lang="en-US">
              <a:solidFill>
                <a:schemeClr val="accent2"/>
              </a:solidFill>
              <a:ea typeface="ＭＳ Ｐゴシック" pitchFamily="1" charset="-128"/>
            </a:endParaRPr>
          </a:p>
        </p:txBody>
      </p:sp>
      <p:pic>
        <p:nvPicPr>
          <p:cNvPr id="360461" name="Picture 1037" descr="fnal_logo_trans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00" y="0"/>
            <a:ext cx="381000" cy="38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16921</TotalTime>
  <Words>3385</Words>
  <Application>Microsoft Office PowerPoint</Application>
  <PresentationFormat>On-screen Show (4:3)</PresentationFormat>
  <Paragraphs>516</Paragraphs>
  <Slides>51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51</vt:i4>
      </vt:variant>
    </vt:vector>
  </HeadingPairs>
  <TitlesOfParts>
    <vt:vector size="70" baseType="lpstr">
      <vt:lpstr>Times New Roman</vt:lpstr>
      <vt:lpstr>Comic Sans MS</vt:lpstr>
      <vt:lpstr>Symbol</vt:lpstr>
      <vt:lpstr>ＭＳ Ｐゴシック</vt:lpstr>
      <vt:lpstr>Times</vt:lpstr>
      <vt:lpstr>Tahoma</vt:lpstr>
      <vt:lpstr>Batang</vt:lpstr>
      <vt:lpstr>Viner Hand ITC</vt:lpstr>
      <vt:lpstr>SimSun</vt:lpstr>
      <vt:lpstr>Bookman Old Style</vt:lpstr>
      <vt:lpstr>Arial</vt:lpstr>
      <vt:lpstr>Monotype Sorts</vt:lpstr>
      <vt:lpstr>Arial Unicode MS</vt:lpstr>
      <vt:lpstr>Helvetica</vt:lpstr>
      <vt:lpstr>Wingdings</vt:lpstr>
      <vt:lpstr>Default Design</vt:lpstr>
      <vt:lpstr>Microsoft Photo Editor 3.0 Photo</vt:lpstr>
      <vt:lpstr>Microsoft Equation 3.0</vt:lpstr>
      <vt:lpstr>Microsoft Equation</vt:lpstr>
      <vt:lpstr>Beyond T2K and NOvA : Super Beams with Super Detectors</vt:lpstr>
      <vt:lpstr>Outline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Off Axis Neutrino Beam: Capabilities &amp; Advantages</vt:lpstr>
      <vt:lpstr>Slide 26</vt:lpstr>
      <vt:lpstr>Slide 27</vt:lpstr>
      <vt:lpstr>Longer baseline (&gt;&gt;L)  AND a new Wide Band Beam : What can they do for us???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Neutrino beams @ different on–off axis locations  we consider in order to define the Future Strategy (US)</vt:lpstr>
      <vt:lpstr>Staged approach to achieve                                      the ultimate goals  (US) </vt:lpstr>
      <vt:lpstr>Physics Reach : FNAL with one 100KT Lar Detector in DUSEL </vt:lpstr>
      <vt:lpstr>Slide 39</vt:lpstr>
      <vt:lpstr>Summary</vt:lpstr>
      <vt:lpstr>Backup</vt:lpstr>
      <vt:lpstr>BNL- FNAL Joint Study: q13 discovery potential</vt:lpstr>
      <vt:lpstr>BNL- FNAL Joint Study: dCP discovery potential</vt:lpstr>
      <vt:lpstr>BNL- FNAL Joint Study: mass hierarchy discovery potential</vt:lpstr>
      <vt:lpstr>Slide 45</vt:lpstr>
      <vt:lpstr>LAr5 @ SOUDAN (LE)</vt:lpstr>
      <vt:lpstr>LAr5 @ L = 1300 km</vt:lpstr>
      <vt:lpstr>Slide 48</vt:lpstr>
      <vt:lpstr> NuMI Neutrino Beam: Capabilities &amp; Advantages</vt:lpstr>
      <vt:lpstr>The effect of longer baseline (&gt;&gt;L) and a new Wide Band Beam  with the same detector and the same exposure :  Example : 30 kt of Lar, 700 KW Beam Power,  3 year of neutrino + 3 years of anti-neutrino running</vt:lpstr>
      <vt:lpstr>Detector Technologies &amp; Capabilities</vt:lpstr>
    </vt:vector>
  </TitlesOfParts>
  <Company>FNAL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the MINOS experiment</dc:title>
  <dc:creator>niki</dc:creator>
  <cp:lastModifiedBy>stefansk</cp:lastModifiedBy>
  <cp:revision>1794</cp:revision>
  <cp:lastPrinted>2009-07-02T00:23:48Z</cp:lastPrinted>
  <dcterms:created xsi:type="dcterms:W3CDTF">2004-04-13T16:13:00Z</dcterms:created>
  <dcterms:modified xsi:type="dcterms:W3CDTF">2009-07-16T21:33:31Z</dcterms:modified>
</cp:coreProperties>
</file>