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1" r:id="rId5"/>
  </p:sldMasterIdLst>
  <p:notesMasterIdLst>
    <p:notesMasterId r:id="rId17"/>
  </p:notesMasterIdLst>
  <p:handoutMasterIdLst>
    <p:handoutMasterId r:id="rId18"/>
  </p:handoutMasterIdLst>
  <p:sldIdLst>
    <p:sldId id="263" r:id="rId6"/>
    <p:sldId id="273" r:id="rId7"/>
    <p:sldId id="286" r:id="rId8"/>
    <p:sldId id="288" r:id="rId9"/>
    <p:sldId id="282" r:id="rId10"/>
    <p:sldId id="283" r:id="rId11"/>
    <p:sldId id="289" r:id="rId12"/>
    <p:sldId id="284" r:id="rId13"/>
    <p:sldId id="285" r:id="rId14"/>
    <p:sldId id="287" r:id="rId15"/>
    <p:sldId id="290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767"/>
    <a:srgbClr val="004C97"/>
    <a:srgbClr val="00B5E2"/>
    <a:srgbClr val="63666A"/>
    <a:srgbClr val="5A5A5A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8464" autoAdjust="0"/>
  </p:normalViewPr>
  <p:slideViewPr>
    <p:cSldViewPr snapToGrid="0" snapToObjects="1">
      <p:cViewPr varScale="1">
        <p:scale>
          <a:sx n="114" d="100"/>
          <a:sy n="114" d="100"/>
        </p:scale>
        <p:origin x="1506" y="102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Duel | Introduction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Duel | Introduction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Duel |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Duel | Introduction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Duel | Introduction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Duel | Introduction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Duel |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dunescience.org/cgi-bin/private/ShowDocument?docid=18159" TargetMode="External"/><Relationship Id="rId2" Type="http://schemas.openxmlformats.org/officeDocument/2006/relationships/hyperlink" Target="https://indico.fnal.gov/event/23424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1711325"/>
            <a:ext cx="8218488" cy="1143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4025" y="3218803"/>
            <a:ext cx="8221663" cy="17208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Kevin L. Duel</a:t>
            </a:r>
          </a:p>
          <a:p>
            <a:r>
              <a:rPr lang="en-US" dirty="0">
                <a:latin typeface="Helvetica" charset="0"/>
              </a:rPr>
              <a:t>Primary Vacuum Preliminary Design Review</a:t>
            </a:r>
          </a:p>
          <a:p>
            <a:r>
              <a:rPr lang="en-US" dirty="0">
                <a:latin typeface="Helvetica" charset="0"/>
              </a:rPr>
              <a:t>March 10,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Charge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rPr lang="en-US" dirty="0"/>
              <a:t>Is the design maturity at a satisfactory level giving confidence for the Primary Vacuum sub-system to be recommended to proceed to CD-2/CD-3a and Director’s readiness review?</a:t>
            </a:r>
          </a:p>
          <a:p>
            <a:pPr lvl="2"/>
            <a:r>
              <a:rPr lang="en-US" dirty="0"/>
              <a:t>Based on acceptable progress for preliminary design as a minimum of 50 to 60% at the time of this review, with 100% equal to “ready for procurement”.</a:t>
            </a:r>
          </a:p>
          <a:p>
            <a:pPr lvl="1"/>
            <a:r>
              <a:rPr lang="en-US" dirty="0"/>
              <a:t>Is there an adequate confidence level on cost and schedule estimates? </a:t>
            </a:r>
          </a:p>
          <a:p>
            <a:pPr lvl="2"/>
            <a:r>
              <a:rPr lang="en-US" dirty="0"/>
              <a:t>Is the final design schedule start date appropriate when taking considerations such as the design maturity of interfacing systems?</a:t>
            </a:r>
          </a:p>
          <a:p>
            <a:endParaRPr lang="en-US" dirty="0"/>
          </a:p>
          <a:p>
            <a:r>
              <a:rPr lang="en-US" dirty="0"/>
              <a:t>In addition to the charge questions, please comment and offer recommendations on other aspects of the vacuum design.</a:t>
            </a:r>
          </a:p>
        </p:txBody>
      </p:sp>
    </p:spTree>
    <p:extLst>
      <p:ext uri="{BB962C8B-B14F-4D97-AF65-F5344CB8AC3E}">
        <p14:creationId xmlns:p14="http://schemas.microsoft.com/office/powerpoint/2010/main" val="3835494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trike="sngStrike" dirty="0"/>
              <a:t>Introduction - Kevin</a:t>
            </a:r>
          </a:p>
          <a:p>
            <a:endParaRPr lang="en-US" dirty="0"/>
          </a:p>
          <a:p>
            <a:r>
              <a:rPr lang="en-US" b="1" dirty="0"/>
              <a:t>Technical Presentations – Beth, Kevin</a:t>
            </a:r>
          </a:p>
          <a:p>
            <a:endParaRPr lang="en-US" dirty="0"/>
          </a:p>
          <a:p>
            <a:r>
              <a:rPr lang="en-US" dirty="0"/>
              <a:t>Break</a:t>
            </a:r>
          </a:p>
          <a:p>
            <a:endParaRPr lang="en-US" dirty="0"/>
          </a:p>
          <a:p>
            <a:r>
              <a:rPr lang="en-US" dirty="0"/>
              <a:t>Cost &amp; Schedule - Kevin</a:t>
            </a:r>
          </a:p>
          <a:p>
            <a:endParaRPr lang="en-US" dirty="0"/>
          </a:p>
          <a:p>
            <a:r>
              <a:rPr lang="en-US" dirty="0"/>
              <a:t>Summary, Questions &amp;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9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to More Information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Indico event page (presentations):</a:t>
            </a:r>
          </a:p>
          <a:p>
            <a:pPr lvl="1"/>
            <a:r>
              <a:rPr lang="en-US" dirty="0">
                <a:hlinkClick r:id="rId2"/>
              </a:rPr>
              <a:t>https://indico.fnal.gov/event/23424/</a:t>
            </a:r>
            <a:endParaRPr lang="en-US" dirty="0"/>
          </a:p>
          <a:p>
            <a:endParaRPr lang="en-US" dirty="0"/>
          </a:p>
          <a:p>
            <a:r>
              <a:rPr lang="en-US" dirty="0"/>
              <a:t>DUNE </a:t>
            </a:r>
            <a:r>
              <a:rPr lang="en-US" dirty="0" err="1"/>
              <a:t>DocDB</a:t>
            </a:r>
            <a:r>
              <a:rPr lang="en-US" dirty="0"/>
              <a:t> 18159 preliminary design files:</a:t>
            </a:r>
          </a:p>
          <a:p>
            <a:pPr lvl="1"/>
            <a:r>
              <a:rPr lang="en-US" sz="1800" dirty="0">
                <a:hlinkClick r:id="rId3"/>
              </a:rPr>
              <a:t>https://docs.dunescience.org/cgi-bin/private/ShowDocument?docid=18159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459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Introduction - Kevin</a:t>
            </a:r>
          </a:p>
          <a:p>
            <a:endParaRPr lang="en-US" dirty="0"/>
          </a:p>
          <a:p>
            <a:r>
              <a:rPr lang="en-US" dirty="0"/>
              <a:t>Technical Presentations – Beth, Kevin</a:t>
            </a:r>
          </a:p>
          <a:p>
            <a:endParaRPr lang="en-US" dirty="0"/>
          </a:p>
          <a:p>
            <a:r>
              <a:rPr lang="en-US" dirty="0"/>
              <a:t>Break</a:t>
            </a:r>
          </a:p>
          <a:p>
            <a:endParaRPr lang="en-US" dirty="0"/>
          </a:p>
          <a:p>
            <a:r>
              <a:rPr lang="en-US" dirty="0"/>
              <a:t>Cost &amp; Schedule - Kevin</a:t>
            </a:r>
          </a:p>
          <a:p>
            <a:endParaRPr lang="en-US" dirty="0"/>
          </a:p>
          <a:p>
            <a:r>
              <a:rPr lang="en-US" dirty="0"/>
              <a:t>Summary, Questions &amp;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2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Many thanks to the Review Committee</a:t>
            </a:r>
          </a:p>
          <a:p>
            <a:pPr lvl="1"/>
            <a:r>
              <a:rPr lang="en-US" dirty="0"/>
              <a:t>Lucy Nobrega – Chair</a:t>
            </a:r>
          </a:p>
          <a:p>
            <a:pPr lvl="2"/>
            <a:r>
              <a:rPr lang="en-US" dirty="0"/>
              <a:t>Senior Engineer AD/MSD</a:t>
            </a:r>
          </a:p>
          <a:p>
            <a:pPr lvl="1"/>
            <a:r>
              <a:rPr lang="en-US" dirty="0"/>
              <a:t>Alex Chen</a:t>
            </a:r>
          </a:p>
          <a:p>
            <a:pPr lvl="2"/>
            <a:r>
              <a:rPr lang="en-US" dirty="0"/>
              <a:t>Principal Engineer AD/MSD</a:t>
            </a:r>
          </a:p>
          <a:p>
            <a:pPr lvl="1"/>
            <a:r>
              <a:rPr lang="en-US" dirty="0"/>
              <a:t>Denton Morris</a:t>
            </a:r>
          </a:p>
          <a:p>
            <a:pPr lvl="2"/>
            <a:r>
              <a:rPr lang="en-US" dirty="0"/>
              <a:t>Engineering Physicist III AD/MID</a:t>
            </a:r>
          </a:p>
          <a:p>
            <a:endParaRPr lang="en-US" dirty="0"/>
          </a:p>
          <a:p>
            <a:r>
              <a:rPr lang="en-US" dirty="0"/>
              <a:t>Thanks to the engineers, drafters, technicians, engineering physicists etc. who contributed to the material being presented today!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4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Content Placeholder 10" descr="A picture containing insect&#10;&#10;Description automatically generated">
            <a:extLst>
              <a:ext uri="{FF2B5EF4-FFF2-40B4-BE49-F238E27FC236}">
                <a16:creationId xmlns:a16="http://schemas.microsoft.com/office/drawing/2014/main" id="{CCBA6715-DD84-4511-BCF6-05F4C71F7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18" y="1173408"/>
            <a:ext cx="8293100" cy="48406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 Section View of Near Site – MI-10 to LBNF-30 Absorber Complex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0EBB49C-D49E-4071-8BDA-EDCBB7750434}"/>
              </a:ext>
            </a:extLst>
          </p:cNvPr>
          <p:cNvGrpSpPr/>
          <p:nvPr/>
        </p:nvGrpSpPr>
        <p:grpSpPr>
          <a:xfrm>
            <a:off x="477982" y="1932956"/>
            <a:ext cx="1282702" cy="636100"/>
            <a:chOff x="457200" y="2015067"/>
            <a:chExt cx="1282702" cy="63610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79FB63E-C30B-4BEA-AECD-8F44FA7FDCDB}"/>
                </a:ext>
              </a:extLst>
            </p:cNvPr>
            <p:cNvSpPr txBox="1"/>
            <p:nvPr/>
          </p:nvSpPr>
          <p:spPr>
            <a:xfrm>
              <a:off x="457200" y="2127947"/>
              <a:ext cx="10637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Nu Beam</a:t>
              </a:r>
            </a:p>
            <a:p>
              <a:r>
                <a:rPr lang="en-US" sz="1400" dirty="0">
                  <a:solidFill>
                    <a:srgbClr val="C00000"/>
                  </a:solidFill>
                </a:rPr>
                <a:t>to SURF, SD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7CD0F6F-DB2B-42FD-A28C-854D22C098F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79488" y="2015067"/>
              <a:ext cx="760414" cy="424608"/>
            </a:xfrm>
            <a:prstGeom prst="straightConnector1">
              <a:avLst/>
            </a:prstGeom>
            <a:ln w="952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CD1C5E6-D198-4229-973D-6CE162E2EE18}"/>
              </a:ext>
            </a:extLst>
          </p:cNvPr>
          <p:cNvGrpSpPr/>
          <p:nvPr/>
        </p:nvGrpSpPr>
        <p:grpSpPr>
          <a:xfrm>
            <a:off x="7464690" y="5814166"/>
            <a:ext cx="1347524" cy="495584"/>
            <a:chOff x="7464690" y="5885886"/>
            <a:chExt cx="1347524" cy="495584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3EA047D-827C-4D51-96B1-F6BEE1F1E30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90467" y="5885886"/>
              <a:ext cx="421747" cy="196009"/>
            </a:xfrm>
            <a:prstGeom prst="straightConnector1">
              <a:avLst/>
            </a:prstGeom>
            <a:ln w="952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CFC28F1-C4D8-4BD5-87CE-80125F386BE5}"/>
                </a:ext>
              </a:extLst>
            </p:cNvPr>
            <p:cNvSpPr txBox="1"/>
            <p:nvPr/>
          </p:nvSpPr>
          <p:spPr>
            <a:xfrm>
              <a:off x="7464690" y="5919805"/>
              <a:ext cx="113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C00000"/>
                  </a:solidFill>
                </a:rPr>
                <a:t>Proton Beam</a:t>
              </a:r>
            </a:p>
            <a:p>
              <a:pPr algn="r"/>
              <a:r>
                <a:rPr lang="en-US" sz="1200" dirty="0">
                  <a:solidFill>
                    <a:srgbClr val="C00000"/>
                  </a:solidFill>
                </a:rPr>
                <a:t>from MI-10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1DD4B12-3F26-4A91-9D3C-1838B0E9A4E6}"/>
              </a:ext>
            </a:extLst>
          </p:cNvPr>
          <p:cNvSpPr txBox="1"/>
          <p:nvPr/>
        </p:nvSpPr>
        <p:spPr>
          <a:xfrm>
            <a:off x="1564921" y="2596929"/>
            <a:ext cx="799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Absorber Complex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7FF80A-2E31-46BD-8516-7F408EA46764}"/>
              </a:ext>
            </a:extLst>
          </p:cNvPr>
          <p:cNvSpPr txBox="1"/>
          <p:nvPr/>
        </p:nvSpPr>
        <p:spPr>
          <a:xfrm>
            <a:off x="3886687" y="3822153"/>
            <a:ext cx="799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Target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</a:rPr>
              <a:t>Complex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85E810F-0047-4DA4-8020-F2CAB2FD6EC3}"/>
              </a:ext>
            </a:extLst>
          </p:cNvPr>
          <p:cNvGrpSpPr/>
          <p:nvPr/>
        </p:nvGrpSpPr>
        <p:grpSpPr>
          <a:xfrm>
            <a:off x="7138141" y="3266318"/>
            <a:ext cx="1168042" cy="1293783"/>
            <a:chOff x="7138141" y="3338038"/>
            <a:chExt cx="1168042" cy="1293783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7DA285F-F168-4FA4-88C8-CE7CF0B6EF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38141" y="3832529"/>
              <a:ext cx="463307" cy="799292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FE6D359-DE11-47E6-B343-AC8704411259}"/>
                </a:ext>
              </a:extLst>
            </p:cNvPr>
            <p:cNvSpPr txBox="1"/>
            <p:nvPr/>
          </p:nvSpPr>
          <p:spPr>
            <a:xfrm>
              <a:off x="7169533" y="3338038"/>
              <a:ext cx="113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</a:rPr>
                <a:t>LBNF-5 Service Building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641277B-31DE-458B-9EDD-8071AFF2F514}"/>
              </a:ext>
            </a:extLst>
          </p:cNvPr>
          <p:cNvGrpSpPr/>
          <p:nvPr/>
        </p:nvGrpSpPr>
        <p:grpSpPr>
          <a:xfrm>
            <a:off x="2616260" y="3120541"/>
            <a:ext cx="799547" cy="701612"/>
            <a:chOff x="2545410" y="3237370"/>
            <a:chExt cx="799547" cy="701612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274070A-08CF-4E6D-BCA1-94974B1BE1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07530" y="3237370"/>
              <a:ext cx="228599" cy="298685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03B800B-15BF-44C7-9CD0-E29AA2920AB3}"/>
                </a:ext>
              </a:extLst>
            </p:cNvPr>
            <p:cNvSpPr txBox="1"/>
            <p:nvPr/>
          </p:nvSpPr>
          <p:spPr>
            <a:xfrm>
              <a:off x="2545410" y="3477317"/>
              <a:ext cx="7995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2060"/>
                  </a:solidFill>
                </a:rPr>
                <a:t>Decay Pipe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9A5692D-8F3E-4868-A1CA-EC6E7481055B}"/>
              </a:ext>
            </a:extLst>
          </p:cNvPr>
          <p:cNvGrpSpPr/>
          <p:nvPr/>
        </p:nvGrpSpPr>
        <p:grpSpPr>
          <a:xfrm>
            <a:off x="4479010" y="4149641"/>
            <a:ext cx="1084841" cy="628570"/>
            <a:chOff x="4479010" y="4221361"/>
            <a:chExt cx="1084841" cy="62857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9F640F7C-898A-46AE-AAAD-F9803449A9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57114" y="4221361"/>
              <a:ext cx="406737" cy="294980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F79F7C3-2D18-4E86-AE2B-420E1A2E1D1C}"/>
                </a:ext>
              </a:extLst>
            </p:cNvPr>
            <p:cNvSpPr txBox="1"/>
            <p:nvPr/>
          </p:nvSpPr>
          <p:spPr>
            <a:xfrm>
              <a:off x="4479010" y="4388266"/>
              <a:ext cx="7995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2060"/>
                  </a:solidFill>
                </a:rPr>
                <a:t>Primary</a:t>
              </a:r>
            </a:p>
            <a:p>
              <a:pPr algn="ctr"/>
              <a:r>
                <a:rPr lang="en-US" sz="1200" dirty="0">
                  <a:solidFill>
                    <a:srgbClr val="002060"/>
                  </a:solidFill>
                </a:rPr>
                <a:t>Beamline</a:t>
              </a:r>
            </a:p>
          </p:txBody>
        </p:sp>
      </p:grp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AD7BCD5-3D80-4338-B59E-E5043F32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Sawtell/Tariq | Introduction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998A4D-B075-4B6E-BDFB-4F50426173D5}"/>
              </a:ext>
            </a:extLst>
          </p:cNvPr>
          <p:cNvGrpSpPr/>
          <p:nvPr/>
        </p:nvGrpSpPr>
        <p:grpSpPr>
          <a:xfrm>
            <a:off x="4221006" y="4961019"/>
            <a:ext cx="2115102" cy="941005"/>
            <a:chOff x="1935339" y="3237370"/>
            <a:chExt cx="2115102" cy="941005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A2567D3A-418A-4C2A-B0BF-08ABB4842D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07530" y="3237370"/>
              <a:ext cx="228599" cy="298685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1B9B1C9-E7A8-42BE-ACA8-54C4B3D441D7}"/>
                </a:ext>
              </a:extLst>
            </p:cNvPr>
            <p:cNvSpPr txBox="1"/>
            <p:nvPr/>
          </p:nvSpPr>
          <p:spPr>
            <a:xfrm>
              <a:off x="1935339" y="3532044"/>
              <a:ext cx="21151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63666A"/>
                  </a:solidFill>
                </a:rPr>
                <a:t>Fermilab</a:t>
              </a:r>
            </a:p>
            <a:p>
              <a:pPr algn="ctr"/>
              <a:r>
                <a:rPr lang="en-US" sz="1200" dirty="0">
                  <a:solidFill>
                    <a:srgbClr val="63666A"/>
                  </a:solidFill>
                </a:rPr>
                <a:t>Main Injector</a:t>
              </a:r>
            </a:p>
            <a:p>
              <a:pPr algn="ctr"/>
              <a:r>
                <a:rPr lang="en-US" sz="1200" dirty="0">
                  <a:solidFill>
                    <a:srgbClr val="63666A"/>
                  </a:solidFill>
                </a:rPr>
                <a:t>Tunnel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FD67E3D-F478-4833-8F2C-E40444CB04CF}"/>
              </a:ext>
            </a:extLst>
          </p:cNvPr>
          <p:cNvGrpSpPr/>
          <p:nvPr/>
        </p:nvGrpSpPr>
        <p:grpSpPr>
          <a:xfrm>
            <a:off x="6001491" y="5751180"/>
            <a:ext cx="2052089" cy="461665"/>
            <a:chOff x="4542023" y="4368650"/>
            <a:chExt cx="2052089" cy="461665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B6FD1F5-18AB-4DF5-B31C-A3A16E6AD2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66196" y="4388267"/>
              <a:ext cx="1027916" cy="128074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7AA7AB9-98B6-484A-8165-BC7FB067D9BF}"/>
                </a:ext>
              </a:extLst>
            </p:cNvPr>
            <p:cNvSpPr txBox="1"/>
            <p:nvPr/>
          </p:nvSpPr>
          <p:spPr>
            <a:xfrm>
              <a:off x="4542023" y="4368650"/>
              <a:ext cx="113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2060"/>
                  </a:solidFill>
                </a:rPr>
                <a:t>Proton Beam</a:t>
              </a:r>
            </a:p>
            <a:p>
              <a:pPr algn="ctr"/>
              <a:r>
                <a:rPr lang="en-US" sz="1200" dirty="0">
                  <a:solidFill>
                    <a:srgbClr val="002060"/>
                  </a:solidFill>
                </a:rPr>
                <a:t>Extraction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09350935-631A-4933-A9F4-794874404685}"/>
              </a:ext>
            </a:extLst>
          </p:cNvPr>
          <p:cNvSpPr/>
          <p:nvPr/>
        </p:nvSpPr>
        <p:spPr>
          <a:xfrm rot="1780602">
            <a:off x="4609676" y="4364400"/>
            <a:ext cx="4059818" cy="912515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22C3485-47E3-4D1C-9098-5F44F83903C0}"/>
              </a:ext>
            </a:extLst>
          </p:cNvPr>
          <p:cNvCxnSpPr>
            <a:cxnSpLocks/>
            <a:stCxn id="43" idx="1"/>
          </p:cNvCxnSpPr>
          <p:nvPr/>
        </p:nvCxnSpPr>
        <p:spPr>
          <a:xfrm flipH="1">
            <a:off x="6037804" y="2379880"/>
            <a:ext cx="1026970" cy="1600823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5F1114C-0ED6-469E-B67B-82419EE3D3D6}"/>
              </a:ext>
            </a:extLst>
          </p:cNvPr>
          <p:cNvSpPr txBox="1"/>
          <p:nvPr/>
        </p:nvSpPr>
        <p:spPr>
          <a:xfrm>
            <a:off x="7064774" y="2087492"/>
            <a:ext cx="1536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Area of vacuum system</a:t>
            </a:r>
          </a:p>
        </p:txBody>
      </p:sp>
    </p:spTree>
    <p:extLst>
      <p:ext uri="{BB962C8B-B14F-4D97-AF65-F5344CB8AC3E}">
        <p14:creationId xmlns:p14="http://schemas.microsoft.com/office/powerpoint/2010/main" val="11359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 Area of Vacuum System Overview – Primary Beamline Enclosure and LBNF-5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640F7C-898A-46AE-AAAD-F9803449A9E7}"/>
              </a:ext>
            </a:extLst>
          </p:cNvPr>
          <p:cNvCxnSpPr>
            <a:cxnSpLocks/>
          </p:cNvCxnSpPr>
          <p:nvPr/>
        </p:nvCxnSpPr>
        <p:spPr>
          <a:xfrm flipV="1">
            <a:off x="5157114" y="4221361"/>
            <a:ext cx="406737" cy="29498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AD7BCD5-3D80-4338-B59E-E5043F32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/>
              <a:t>Duel | Introduction</a:t>
            </a:r>
            <a:endParaRPr lang="en-US" dirty="0"/>
          </a:p>
        </p:txBody>
      </p:sp>
      <p:pic>
        <p:nvPicPr>
          <p:cNvPr id="28" name="Content Placeholder 10" descr="A picture containing insect&#10;&#10;Description automatically generated">
            <a:extLst>
              <a:ext uri="{FF2B5EF4-FFF2-40B4-BE49-F238E27FC236}">
                <a16:creationId xmlns:a16="http://schemas.microsoft.com/office/drawing/2014/main" id="{CCBA6715-DD84-4511-BCF6-05F4C71F71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971" t="42307" r="4479" b="3386"/>
          <a:stretch/>
        </p:blipFill>
        <p:spPr>
          <a:xfrm>
            <a:off x="1376038" y="1710976"/>
            <a:ext cx="6012101" cy="392524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9350935-631A-4933-A9F4-794874404685}"/>
              </a:ext>
            </a:extLst>
          </p:cNvPr>
          <p:cNvSpPr/>
          <p:nvPr/>
        </p:nvSpPr>
        <p:spPr>
          <a:xfrm rot="1809693">
            <a:off x="1743683" y="3683883"/>
            <a:ext cx="6078740" cy="843138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AE4D61E-1364-4309-B78B-168826A3DC59}"/>
              </a:ext>
            </a:extLst>
          </p:cNvPr>
          <p:cNvCxnSpPr>
            <a:cxnSpLocks/>
          </p:cNvCxnSpPr>
          <p:nvPr/>
        </p:nvCxnSpPr>
        <p:spPr>
          <a:xfrm flipH="1">
            <a:off x="5443268" y="2716767"/>
            <a:ext cx="1064303" cy="1147867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DD21C7A-D0D9-4B27-94FB-34CD06117530}"/>
              </a:ext>
            </a:extLst>
          </p:cNvPr>
          <p:cNvSpPr txBox="1"/>
          <p:nvPr/>
        </p:nvSpPr>
        <p:spPr>
          <a:xfrm>
            <a:off x="6507571" y="2502292"/>
            <a:ext cx="2393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LBNF-5 Service Building Controls Room &amp; Pump Room (for compressed air, N</a:t>
            </a:r>
            <a:r>
              <a:rPr lang="en-US" sz="1600" baseline="-250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0C70680-8246-4CC9-89C4-BB341BEB0C68}"/>
              </a:ext>
            </a:extLst>
          </p:cNvPr>
          <p:cNvCxnSpPr>
            <a:cxnSpLocks/>
            <a:stCxn id="42" idx="3"/>
          </p:cNvCxnSpPr>
          <p:nvPr/>
        </p:nvCxnSpPr>
        <p:spPr>
          <a:xfrm flipV="1">
            <a:off x="5799884" y="5573197"/>
            <a:ext cx="1400753" cy="338053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CCD46BD-3AA7-465E-BCDB-D2E3C7E93CF8}"/>
              </a:ext>
            </a:extLst>
          </p:cNvPr>
          <p:cNvSpPr txBox="1"/>
          <p:nvPr/>
        </p:nvSpPr>
        <p:spPr>
          <a:xfrm>
            <a:off x="4048965" y="5618862"/>
            <a:ext cx="1750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 Start: MI Kickers at Q100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96A0094-7845-43B0-A053-D15A86ED8946}"/>
              </a:ext>
            </a:extLst>
          </p:cNvPr>
          <p:cNvCxnSpPr>
            <a:cxnSpLocks/>
            <a:stCxn id="44" idx="1"/>
          </p:cNvCxnSpPr>
          <p:nvPr/>
        </p:nvCxnSpPr>
        <p:spPr>
          <a:xfrm flipH="1">
            <a:off x="4572000" y="2165706"/>
            <a:ext cx="1785222" cy="1698928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4135EE3-2FAA-4D5F-97FF-50ABB9B210E9}"/>
              </a:ext>
            </a:extLst>
          </p:cNvPr>
          <p:cNvSpPr txBox="1"/>
          <p:nvPr/>
        </p:nvSpPr>
        <p:spPr>
          <a:xfrm>
            <a:off x="6357222" y="1873318"/>
            <a:ext cx="2393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Vehicle Access Corridor (MVA)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A8A4DE6-11ED-4930-920C-61BB3BACE69B}"/>
              </a:ext>
            </a:extLst>
          </p:cNvPr>
          <p:cNvCxnSpPr>
            <a:cxnSpLocks/>
          </p:cNvCxnSpPr>
          <p:nvPr/>
        </p:nvCxnSpPr>
        <p:spPr>
          <a:xfrm flipV="1">
            <a:off x="1755860" y="3425622"/>
            <a:ext cx="1832834" cy="1259812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ED6CDFE4-B0EB-4562-9F1F-7B71590701CC}"/>
              </a:ext>
            </a:extLst>
          </p:cNvPr>
          <p:cNvSpPr txBox="1"/>
          <p:nvPr/>
        </p:nvSpPr>
        <p:spPr>
          <a:xfrm>
            <a:off x="712952" y="4507485"/>
            <a:ext cx="1512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Beamline Components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B6D0BE7-FAE5-45EC-9F99-C6F99074D47E}"/>
              </a:ext>
            </a:extLst>
          </p:cNvPr>
          <p:cNvCxnSpPr>
            <a:cxnSpLocks/>
            <a:stCxn id="26" idx="0"/>
          </p:cNvCxnSpPr>
          <p:nvPr/>
        </p:nvCxnSpPr>
        <p:spPr>
          <a:xfrm flipV="1">
            <a:off x="1161497" y="2673346"/>
            <a:ext cx="1064368" cy="990586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93E3C3F-0C1C-4C88-B071-389D37A34631}"/>
              </a:ext>
            </a:extLst>
          </p:cNvPr>
          <p:cNvSpPr txBox="1"/>
          <p:nvPr/>
        </p:nvSpPr>
        <p:spPr>
          <a:xfrm>
            <a:off x="288006" y="3663932"/>
            <a:ext cx="1746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DS End: Primary Beam Window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A7FC110-449E-4B79-BDA8-AA1689322B1F}"/>
              </a:ext>
            </a:extLst>
          </p:cNvPr>
          <p:cNvGrpSpPr/>
          <p:nvPr/>
        </p:nvGrpSpPr>
        <p:grpSpPr>
          <a:xfrm>
            <a:off x="7093656" y="4083882"/>
            <a:ext cx="1018498" cy="1293783"/>
            <a:chOff x="7138143" y="3338038"/>
            <a:chExt cx="1018498" cy="1293783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7208071-B73E-460A-A413-87FDC9522F84}"/>
                </a:ext>
              </a:extLst>
            </p:cNvPr>
            <p:cNvCxnSpPr>
              <a:cxnSpLocks/>
              <a:stCxn id="27" idx="2"/>
            </p:cNvCxnSpPr>
            <p:nvPr/>
          </p:nvCxnSpPr>
          <p:spPr>
            <a:xfrm flipH="1">
              <a:off x="7138143" y="3799703"/>
              <a:ext cx="524944" cy="832118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06DDAE4-CB0D-4697-A765-A6BC6806F6CE}"/>
                </a:ext>
              </a:extLst>
            </p:cNvPr>
            <p:cNvSpPr txBox="1"/>
            <p:nvPr/>
          </p:nvSpPr>
          <p:spPr>
            <a:xfrm>
              <a:off x="7169533" y="3338038"/>
              <a:ext cx="987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676767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MI10 Alcove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769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D0C961-FFD7-4017-BF1D-059449CE1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43" y="1008178"/>
            <a:ext cx="8118715" cy="48416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Beamline Magnets and Vacuum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AD7BCD5-3D80-4338-B59E-E5043F32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/>
              <a:t>Duel | Introduction</a:t>
            </a:r>
            <a:endParaRPr lang="en-US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0C70680-8246-4CC9-89C4-BB341BEB0C68}"/>
              </a:ext>
            </a:extLst>
          </p:cNvPr>
          <p:cNvCxnSpPr>
            <a:cxnSpLocks/>
            <a:stCxn id="42" idx="3"/>
          </p:cNvCxnSpPr>
          <p:nvPr/>
        </p:nvCxnSpPr>
        <p:spPr>
          <a:xfrm flipV="1">
            <a:off x="6447706" y="5459768"/>
            <a:ext cx="1755261" cy="36111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CCD46BD-3AA7-465E-BCDB-D2E3C7E93CF8}"/>
              </a:ext>
            </a:extLst>
          </p:cNvPr>
          <p:cNvSpPr txBox="1"/>
          <p:nvPr/>
        </p:nvSpPr>
        <p:spPr>
          <a:xfrm>
            <a:off x="4696787" y="5203491"/>
            <a:ext cx="1750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 Start: MI Kickers at Q100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96A0094-7845-43B0-A053-D15A86ED8946}"/>
              </a:ext>
            </a:extLst>
          </p:cNvPr>
          <p:cNvCxnSpPr>
            <a:cxnSpLocks/>
            <a:stCxn id="44" idx="1"/>
          </p:cNvCxnSpPr>
          <p:nvPr/>
        </p:nvCxnSpPr>
        <p:spPr>
          <a:xfrm flipH="1">
            <a:off x="2982897" y="2163238"/>
            <a:ext cx="838845" cy="1013727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4135EE3-2FAA-4D5F-97FF-50ABB9B210E9}"/>
              </a:ext>
            </a:extLst>
          </p:cNvPr>
          <p:cNvSpPr txBox="1"/>
          <p:nvPr/>
        </p:nvSpPr>
        <p:spPr>
          <a:xfrm>
            <a:off x="3821742" y="1870850"/>
            <a:ext cx="2393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Vehicle Access Corridor Junction (MVA)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B6D0BE7-FAE5-45EC-9F99-C6F99074D47E}"/>
              </a:ext>
            </a:extLst>
          </p:cNvPr>
          <p:cNvCxnSpPr>
            <a:cxnSpLocks/>
            <a:stCxn id="26" idx="0"/>
          </p:cNvCxnSpPr>
          <p:nvPr/>
        </p:nvCxnSpPr>
        <p:spPr>
          <a:xfrm flipH="1" flipV="1">
            <a:off x="731862" y="2112885"/>
            <a:ext cx="666785" cy="479305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93E3C3F-0C1C-4C88-B071-389D37A34631}"/>
              </a:ext>
            </a:extLst>
          </p:cNvPr>
          <p:cNvSpPr txBox="1"/>
          <p:nvPr/>
        </p:nvSpPr>
        <p:spPr>
          <a:xfrm>
            <a:off x="525156" y="2592190"/>
            <a:ext cx="1746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DS End: Primary Beam Window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771AD40-6719-495B-A535-8BA16E00F8DA}"/>
              </a:ext>
            </a:extLst>
          </p:cNvPr>
          <p:cNvCxnSpPr>
            <a:cxnSpLocks/>
          </p:cNvCxnSpPr>
          <p:nvPr/>
        </p:nvCxnSpPr>
        <p:spPr>
          <a:xfrm>
            <a:off x="7342383" y="4348834"/>
            <a:ext cx="0" cy="720316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BDDA582-5D49-4F26-A7A0-FC6C70517FA7}"/>
              </a:ext>
            </a:extLst>
          </p:cNvPr>
          <p:cNvSpPr txBox="1"/>
          <p:nvPr/>
        </p:nvSpPr>
        <p:spPr>
          <a:xfrm>
            <a:off x="6636917" y="4010280"/>
            <a:ext cx="1410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Lambertsons</a:t>
            </a:r>
            <a:endParaRPr lang="en-US" sz="1600" dirty="0">
              <a:solidFill>
                <a:srgbClr val="676767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60DEFF4-BFD4-432E-9305-41C4BE915139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5626650" y="4162680"/>
            <a:ext cx="9672" cy="637721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3B0E69E-9E71-4EF4-9ADF-FC0C92FB058E}"/>
              </a:ext>
            </a:extLst>
          </p:cNvPr>
          <p:cNvSpPr txBox="1"/>
          <p:nvPr/>
        </p:nvSpPr>
        <p:spPr>
          <a:xfrm>
            <a:off x="4644104" y="3824126"/>
            <a:ext cx="1965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 Wall Penetration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F7C139-E515-448B-91AA-04629DEBC0EB}"/>
              </a:ext>
            </a:extLst>
          </p:cNvPr>
          <p:cNvSpPr txBox="1"/>
          <p:nvPr/>
        </p:nvSpPr>
        <p:spPr>
          <a:xfrm>
            <a:off x="7115910" y="1030979"/>
            <a:ext cx="1515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25 dipoles</a:t>
            </a:r>
          </a:p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21 quads</a:t>
            </a:r>
          </a:p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23 correctors</a:t>
            </a:r>
          </a:p>
        </p:txBody>
      </p:sp>
    </p:spTree>
    <p:extLst>
      <p:ext uri="{BB962C8B-B14F-4D97-AF65-F5344CB8AC3E}">
        <p14:creationId xmlns:p14="http://schemas.microsoft.com/office/powerpoint/2010/main" val="2272021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Design Points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Primary Vacuum system approximately 1,000 ft long from extraction at MI-10 to the primary beam window in the Target Hall</a:t>
            </a:r>
          </a:p>
          <a:p>
            <a:pPr lvl="0"/>
            <a:r>
              <a:rPr lang="en-US" dirty="0"/>
              <a:t>Design is similar to existing systems for Main Injector, Main Injector transfer lines, and </a:t>
            </a:r>
            <a:r>
              <a:rPr lang="en-US" dirty="0" err="1"/>
              <a:t>NuMI</a:t>
            </a:r>
            <a:endParaRPr lang="en-US" dirty="0"/>
          </a:p>
          <a:p>
            <a:pPr lvl="1"/>
            <a:r>
              <a:rPr lang="en-US" dirty="0"/>
              <a:t>MI dipole and </a:t>
            </a:r>
            <a:r>
              <a:rPr lang="en-US" dirty="0" err="1"/>
              <a:t>NuMI</a:t>
            </a:r>
            <a:r>
              <a:rPr lang="en-US" dirty="0"/>
              <a:t> quad magnet designs</a:t>
            </a:r>
          </a:p>
          <a:p>
            <a:pPr lvl="1"/>
            <a:r>
              <a:rPr lang="en-US" dirty="0"/>
              <a:t>Reusing ILA </a:t>
            </a:r>
            <a:r>
              <a:rPr lang="en-US" dirty="0" err="1"/>
              <a:t>Lambertsons</a:t>
            </a:r>
            <a:r>
              <a:rPr lang="en-US" dirty="0"/>
              <a:t> currently being used for </a:t>
            </a:r>
            <a:r>
              <a:rPr lang="en-US" dirty="0" err="1"/>
              <a:t>NuMI</a:t>
            </a:r>
            <a:endParaRPr lang="en-US" dirty="0"/>
          </a:p>
          <a:p>
            <a:pPr lvl="1"/>
            <a:r>
              <a:rPr lang="en-US" dirty="0"/>
              <a:t>New kickers with ANU beam tube design</a:t>
            </a:r>
          </a:p>
          <a:p>
            <a:pPr lvl="0"/>
            <a:r>
              <a:rPr lang="en-US" dirty="0"/>
              <a:t>1x10</a:t>
            </a:r>
            <a:r>
              <a:rPr lang="en-US" baseline="30000" dirty="0"/>
              <a:t>-7</a:t>
            </a:r>
            <a:r>
              <a:rPr lang="en-US" dirty="0"/>
              <a:t> Torr or better average pressure requirement</a:t>
            </a:r>
          </a:p>
          <a:p>
            <a:pPr lvl="0"/>
            <a:r>
              <a:rPr lang="en-US" dirty="0"/>
              <a:t>60 ion pumps, 5 sector valves, 2 Pirani gauges and 2 pump out ports per sector, turbo carts</a:t>
            </a:r>
          </a:p>
          <a:p>
            <a:pPr lvl="0"/>
            <a:r>
              <a:rPr lang="en-US" dirty="0"/>
              <a:t>Standard UHV practice regarding materials, cleaning and handling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02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Charge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Review Emphasis:</a:t>
            </a:r>
          </a:p>
          <a:p>
            <a:pPr lvl="1"/>
            <a:r>
              <a:rPr lang="en-US" dirty="0"/>
              <a:t>The focus of this review is primarily technical in nature and a brief review of cost and schedule will be given.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Does the design meet the technical requirements?</a:t>
            </a:r>
          </a:p>
          <a:p>
            <a:pPr lvl="1"/>
            <a:r>
              <a:rPr lang="en-US" dirty="0"/>
              <a:t>Are all interfaces adequately identified and defined?</a:t>
            </a:r>
          </a:p>
          <a:p>
            <a:pPr lvl="1"/>
            <a:r>
              <a:rPr lang="en-US" dirty="0"/>
              <a:t>Are Fermilab standard vacuum practices adequately applied to the design together with any applicable codes/standards?</a:t>
            </a:r>
          </a:p>
          <a:p>
            <a:pPr lvl="1"/>
            <a:r>
              <a:rPr lang="en-US" dirty="0"/>
              <a:t>Have ES&amp;H issues been identified and analyzed appropriately?</a:t>
            </a:r>
          </a:p>
          <a:p>
            <a:pPr lvl="1"/>
            <a:r>
              <a:rPr lang="en-US" dirty="0"/>
              <a:t>Have long lead procurement items been identified?</a:t>
            </a:r>
          </a:p>
          <a:p>
            <a:pPr lvl="1"/>
            <a:r>
              <a:rPr lang="en-US" dirty="0"/>
              <a:t>Have all major risks been identified and does a mitigation strategy exist?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82518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51DE87FFE36548939EF5DF999C194B" ma:contentTypeVersion="10" ma:contentTypeDescription="Create a new document." ma:contentTypeScope="" ma:versionID="04ffa8abd83a01141421fd3557a190ca">
  <xsd:schema xmlns:xsd="http://www.w3.org/2001/XMLSchema" xmlns:xs="http://www.w3.org/2001/XMLSchema" xmlns:p="http://schemas.microsoft.com/office/2006/metadata/properties" xmlns:ns3="1b80b143-2a15-4ecf-a1ce-d44f471240b6" targetNamespace="http://schemas.microsoft.com/office/2006/metadata/properties" ma:root="true" ma:fieldsID="77a0d91130b08d13653712c14cfb7221" ns3:_="">
    <xsd:import namespace="1b80b143-2a15-4ecf-a1ce-d44f471240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0b143-2a15-4ecf-a1ce-d44f471240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19F30E-AADC-4710-BB4F-1DE33B43A6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80b143-2a15-4ecf-a1ce-d44f471240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DCA127-5F7D-4463-AC2C-510B75EA501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72E9F5-3E65-4846-A186-AD529A458D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643</Words>
  <Application>Microsoft Office PowerPoint</Application>
  <PresentationFormat>On-screen Show (4:3)</PresentationFormat>
  <Paragraphs>131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Helvetica</vt:lpstr>
      <vt:lpstr>Lucida Grande</vt:lpstr>
      <vt:lpstr>LBNF Template_051215</vt:lpstr>
      <vt:lpstr>LBNF Content-Footer Theme</vt:lpstr>
      <vt:lpstr>Introduction</vt:lpstr>
      <vt:lpstr>Links to More Information</vt:lpstr>
      <vt:lpstr>Agenda</vt:lpstr>
      <vt:lpstr>Introductions</vt:lpstr>
      <vt:lpstr>ISO Section View of Near Site – MI-10 to LBNF-30 Absorber Complex</vt:lpstr>
      <vt:lpstr>Installation Area of Vacuum System Overview – Primary Beamline Enclosure and LBNF-5</vt:lpstr>
      <vt:lpstr>Primary Beamline Magnets and Vacuum</vt:lpstr>
      <vt:lpstr>General Design Points</vt:lpstr>
      <vt:lpstr>Review Charge</vt:lpstr>
      <vt:lpstr>Review Charge</vt:lpstr>
      <vt:lpstr>Agenda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Kevin L Duel</cp:lastModifiedBy>
  <cp:revision>68</cp:revision>
  <dcterms:created xsi:type="dcterms:W3CDTF">2015-04-30T14:29:22Z</dcterms:created>
  <dcterms:modified xsi:type="dcterms:W3CDTF">2020-03-10T16:09:24Z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0x010100F051DE87FFE36548939EF5DF999C194B</vt:lpwstr>
  </property>
</Properties>
</file>