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1" r:id="rId5"/>
  </p:sldMasterIdLst>
  <p:notesMasterIdLst>
    <p:notesMasterId r:id="rId13"/>
  </p:notesMasterIdLst>
  <p:handoutMasterIdLst>
    <p:handoutMasterId r:id="rId14"/>
  </p:handoutMasterIdLst>
  <p:sldIdLst>
    <p:sldId id="263" r:id="rId6"/>
    <p:sldId id="283" r:id="rId7"/>
    <p:sldId id="289" r:id="rId8"/>
    <p:sldId id="285" r:id="rId9"/>
    <p:sldId id="291" r:id="rId10"/>
    <p:sldId id="287" r:id="rId11"/>
    <p:sldId id="290" r:id="rId1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88">
          <p15:clr>
            <a:srgbClr val="A4A3A4"/>
          </p15:clr>
        </p15:guide>
        <p15:guide id="2" orient="horz" pos="4186">
          <p15:clr>
            <a:srgbClr val="A4A3A4"/>
          </p15:clr>
        </p15:guide>
        <p15:guide id="3" orient="horz" pos="3394">
          <p15:clr>
            <a:srgbClr val="A4A3A4"/>
          </p15:clr>
        </p15:guide>
        <p15:guide id="4" orient="horz" pos="777">
          <p15:clr>
            <a:srgbClr val="A4A3A4"/>
          </p15:clr>
        </p15:guide>
        <p15:guide id="5" orient="horz" pos="1749">
          <p15:clr>
            <a:srgbClr val="A4A3A4"/>
          </p15:clr>
        </p15:guide>
        <p15:guide id="6" orient="horz" pos="457">
          <p15:clr>
            <a:srgbClr val="A4A3A4"/>
          </p15:clr>
        </p15:guide>
        <p15:guide id="7" pos="285">
          <p15:clr>
            <a:srgbClr val="A4A3A4"/>
          </p15:clr>
        </p15:guide>
        <p15:guide id="8" pos="55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6767"/>
    <a:srgbClr val="004C97"/>
    <a:srgbClr val="00B5E2"/>
    <a:srgbClr val="63666A"/>
    <a:srgbClr val="5A5A5A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67" autoAdjust="0"/>
    <p:restoredTop sz="98464" autoAdjust="0"/>
  </p:normalViewPr>
  <p:slideViewPr>
    <p:cSldViewPr snapToGrid="0" snapToObjects="1">
      <p:cViewPr varScale="1">
        <p:scale>
          <a:sx n="114" d="100"/>
          <a:sy n="114" d="100"/>
        </p:scale>
        <p:origin x="1584" y="102"/>
      </p:cViewPr>
      <p:guideLst>
        <p:guide orient="horz" pos="988"/>
        <p:guide orient="horz" pos="4186"/>
        <p:guide orient="horz" pos="3394"/>
        <p:guide orient="horz" pos="777"/>
        <p:guide orient="horz" pos="1749"/>
        <p:guide orient="horz" pos="457"/>
        <p:guide pos="285"/>
        <p:guide pos="55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L Duel" userId="6cd2f6aa-8c6f-4048-8cbb-d1d5a578b04e" providerId="ADAL" clId="{39D749C8-F4A3-4AB9-8240-D15BF477769E}"/>
    <pc:docChg chg="modSld">
      <pc:chgData name="Kevin L Duel" userId="6cd2f6aa-8c6f-4048-8cbb-d1d5a578b04e" providerId="ADAL" clId="{39D749C8-F4A3-4AB9-8240-D15BF477769E}" dt="2020-03-10T17:00:40.988" v="252" actId="20577"/>
      <pc:docMkLst>
        <pc:docMk/>
      </pc:docMkLst>
      <pc:sldChg chg="modSp mod">
        <pc:chgData name="Kevin L Duel" userId="6cd2f6aa-8c6f-4048-8cbb-d1d5a578b04e" providerId="ADAL" clId="{39D749C8-F4A3-4AB9-8240-D15BF477769E}" dt="2020-03-10T17:00:40.988" v="252" actId="20577"/>
        <pc:sldMkLst>
          <pc:docMk/>
          <pc:sldMk cId="3367882518" sldId="285"/>
        </pc:sldMkLst>
        <pc:spChg chg="mod">
          <ac:chgData name="Kevin L Duel" userId="6cd2f6aa-8c6f-4048-8cbb-d1d5a578b04e" providerId="ADAL" clId="{39D749C8-F4A3-4AB9-8240-D15BF477769E}" dt="2020-03-10T17:00:40.988" v="252" actId="20577"/>
          <ac:spMkLst>
            <pc:docMk/>
            <pc:sldMk cId="3367882518" sldId="285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B589245-636E-234E-BFAD-9607949806CA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2F3B233-32CA-1B4D-AFEE-D703F5CA5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863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29BCED8-DCF3-A94B-99F8-D2FB79A8911E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EA82294-BF3E-954A-9E49-35D72A5F0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7418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11746"/>
            <a:ext cx="8293100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4025" y="3209907"/>
            <a:ext cx="8296275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aseline="0">
                <a:solidFill>
                  <a:srgbClr val="004C97"/>
                </a:solidFill>
                <a:latin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202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2610"/>
            <a:ext cx="8293100" cy="569268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03.10.20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Duel | Summary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0" y="1238250"/>
            <a:ext cx="8293100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7968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432609"/>
            <a:ext cx="8293100" cy="54878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03.10.20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Duel | Summary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A3EDC-84CE-5D44-955B-22A59AD275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6"/>
          </p:nvPr>
        </p:nvSpPr>
        <p:spPr>
          <a:xfrm>
            <a:off x="457200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7"/>
          </p:nvPr>
        </p:nvSpPr>
        <p:spPr>
          <a:xfrm>
            <a:off x="4751454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8206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347368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46058" y="432610"/>
            <a:ext cx="8304267" cy="57950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347368"/>
            <a:ext cx="4067130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03.10.20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Duel | Summary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39268-D729-4C4B-81BB-35603E7F3B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9"/>
          </p:nvPr>
        </p:nvSpPr>
        <p:spPr>
          <a:xfrm>
            <a:off x="457200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20"/>
          </p:nvPr>
        </p:nvSpPr>
        <p:spPr>
          <a:xfrm>
            <a:off x="4751454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62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432609"/>
            <a:ext cx="8293100" cy="64695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93100" cy="484663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03.10.20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Duel | Summary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3080B-B7DD-F94E-BF93-E5AF96AB21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8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09917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03.10.20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Duel | Summary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71154-E60D-9942-9C7E-C9963561CB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08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175906"/>
            <a:ext cx="3017520" cy="91533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38250"/>
            <a:ext cx="5033962" cy="4852988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03.10.20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Duel | Summary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609735B5-E0F8-D44A-A3DE-E2CD0DCDE7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9098"/>
            <a:ext cx="82931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9"/>
          </p:nvPr>
        </p:nvSpPr>
        <p:spPr>
          <a:xfrm>
            <a:off x="457200" y="1238250"/>
            <a:ext cx="3017524" cy="372268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5480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4" y="1227137"/>
            <a:ext cx="8296275" cy="42418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rgbClr val="63666A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3" y="5686118"/>
            <a:ext cx="8293095" cy="4397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03.10.20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z="12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Duel | Summary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z="12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D7C6703C-D516-5C41-9D7B-DB72F4B68A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25568"/>
            <a:ext cx="8293096" cy="60376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1241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7"/>
          <p:cNvSpPr txBox="1">
            <a:spLocks/>
          </p:cNvSpPr>
          <p:nvPr/>
        </p:nvSpPr>
        <p:spPr>
          <a:xfrm>
            <a:off x="985866" y="195263"/>
            <a:ext cx="4381500" cy="247650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457200" rtl="0" eaLnBrk="1" latinLnBrk="0" hangingPunct="1">
              <a:spcBef>
                <a:spcPts val="0"/>
              </a:spcBef>
              <a:buFontTx/>
              <a:buNone/>
              <a:defRPr sz="1400" b="0" kern="1200" baseline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dirty="0"/>
              <a:t>Long-Baseline Neutrino Facility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475760"/>
            <a:ext cx="8302625" cy="0"/>
          </a:xfrm>
          <a:prstGeom prst="line">
            <a:avLst/>
          </a:prstGeom>
          <a:ln w="19050" cmpd="sng">
            <a:solidFill>
              <a:srgbClr val="004C97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 Placeholder 7"/>
          <p:cNvSpPr txBox="1">
            <a:spLocks/>
          </p:cNvSpPr>
          <p:nvPr/>
        </p:nvSpPr>
        <p:spPr>
          <a:xfrm>
            <a:off x="457200" y="196850"/>
            <a:ext cx="506413" cy="24606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457200" rtl="0" eaLnBrk="1" latinLnBrk="0" hangingPunct="1">
              <a:spcBef>
                <a:spcPts val="0"/>
              </a:spcBef>
              <a:buFontTx/>
              <a:buNone/>
              <a:defRPr sz="1400" b="1" kern="1200" baseline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dirty="0"/>
              <a:t>LBNF</a:t>
            </a:r>
          </a:p>
        </p:txBody>
      </p:sp>
      <p:pic>
        <p:nvPicPr>
          <p:cNvPr id="1029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" y="6154906"/>
            <a:ext cx="1594477" cy="288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>
            <a:off x="457200" y="5728951"/>
            <a:ext cx="8302625" cy="0"/>
          </a:xfrm>
          <a:prstGeom prst="line">
            <a:avLst/>
          </a:prstGeom>
          <a:ln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31" name="Picture 13" descr="CERN-logo_outlin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456" y="6003296"/>
            <a:ext cx="65405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6" descr="SanfordSURF-horiz-logo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2024" y="5916605"/>
            <a:ext cx="1857669" cy="69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 descr="Color-Seal_Green-Mark_SC_Horizontal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2209" y="6083428"/>
            <a:ext cx="2202053" cy="36802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 txBox="1">
            <a:spLocks/>
          </p:cNvSpPr>
          <p:nvPr/>
        </p:nvSpPr>
        <p:spPr>
          <a:xfrm>
            <a:off x="8337550" y="6483731"/>
            <a:ext cx="419100" cy="192024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 defTabSz="457200" rtl="0" eaLnBrk="1" latinLnBrk="0" hangingPunct="1">
              <a:spcBef>
                <a:spcPts val="0"/>
              </a:spcBef>
              <a:buFontTx/>
              <a:buNone/>
              <a:defRPr sz="1400" b="1" kern="1200" baseline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1200" dirty="0"/>
              <a:t>LBNF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0" y="6357938"/>
            <a:ext cx="8293100" cy="0"/>
          </a:xfrm>
          <a:prstGeom prst="line">
            <a:avLst/>
          </a:prstGeom>
          <a:ln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9488" y="6488430"/>
            <a:ext cx="1136650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03.10.20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16138" y="6488430"/>
            <a:ext cx="5616575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dirty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Duel | Summary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5" y="6488430"/>
            <a:ext cx="525463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0" r:id="rId2"/>
    <p:sldLayoutId id="2147483681" r:id="rId3"/>
    <p:sldLayoutId id="2147483682" r:id="rId4"/>
    <p:sldLayoutId id="2147483683" r:id="rId5"/>
    <p:sldLayoutId id="2147483685" r:id="rId6"/>
    <p:sldLayoutId id="2147483686" r:id="rId7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 bwMode="auto">
          <a:xfrm>
            <a:off x="457200" y="1711325"/>
            <a:ext cx="8218488" cy="11430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6146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454025" y="3209925"/>
            <a:ext cx="8221663" cy="17208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Helvetica" charset="0"/>
              </a:rPr>
              <a:t>Kevin L. Duel</a:t>
            </a:r>
          </a:p>
          <a:p>
            <a:r>
              <a:rPr lang="en-US" dirty="0">
                <a:latin typeface="Helvetica" charset="0"/>
              </a:rPr>
              <a:t>Primary Vacuum Preliminary Design Review</a:t>
            </a:r>
          </a:p>
          <a:p>
            <a:r>
              <a:rPr lang="en-US" dirty="0">
                <a:latin typeface="Helvetica" charset="0"/>
              </a:rPr>
              <a:t>March 10, 2020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Installation Area of Vacuum System Overview – Primary Beamline Enclosure and LBNF-5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03.10.20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F640F7C-898A-46AE-AAAD-F9803449A9E7}"/>
              </a:ext>
            </a:extLst>
          </p:cNvPr>
          <p:cNvCxnSpPr>
            <a:cxnSpLocks/>
          </p:cNvCxnSpPr>
          <p:nvPr/>
        </p:nvCxnSpPr>
        <p:spPr>
          <a:xfrm flipV="1">
            <a:off x="5157114" y="4221361"/>
            <a:ext cx="406737" cy="294980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Footer Placeholder 4">
            <a:extLst>
              <a:ext uri="{FF2B5EF4-FFF2-40B4-BE49-F238E27FC236}">
                <a16:creationId xmlns:a16="http://schemas.microsoft.com/office/drawing/2014/main" id="{5AD7BCD5-3D80-4338-B59E-E5043F327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16138" y="6488430"/>
            <a:ext cx="5616575" cy="187325"/>
          </a:xfrm>
        </p:spPr>
        <p:txBody>
          <a:bodyPr/>
          <a:lstStyle/>
          <a:p>
            <a:pPr>
              <a:defRPr/>
            </a:pPr>
            <a:r>
              <a:rPr lang="en-US"/>
              <a:t>Duel | Summary</a:t>
            </a:r>
            <a:endParaRPr lang="en-US" dirty="0"/>
          </a:p>
        </p:txBody>
      </p:sp>
      <p:pic>
        <p:nvPicPr>
          <p:cNvPr id="28" name="Content Placeholder 10" descr="A picture containing insect&#10;&#10;Description automatically generated">
            <a:extLst>
              <a:ext uri="{FF2B5EF4-FFF2-40B4-BE49-F238E27FC236}">
                <a16:creationId xmlns:a16="http://schemas.microsoft.com/office/drawing/2014/main" id="{CCBA6715-DD84-4511-BCF6-05F4C71F71C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6971" t="42307" r="4479" b="3386"/>
          <a:stretch/>
        </p:blipFill>
        <p:spPr>
          <a:xfrm>
            <a:off x="1376038" y="1710976"/>
            <a:ext cx="6012101" cy="3925243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09350935-631A-4933-A9F4-794874404685}"/>
              </a:ext>
            </a:extLst>
          </p:cNvPr>
          <p:cNvSpPr/>
          <p:nvPr/>
        </p:nvSpPr>
        <p:spPr>
          <a:xfrm rot="1809693">
            <a:off x="1743683" y="3683883"/>
            <a:ext cx="6078740" cy="843138"/>
          </a:xfrm>
          <a:prstGeom prst="ellipse">
            <a:avLst/>
          </a:prstGeom>
          <a:noFill/>
          <a:ln w="38100"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AE4D61E-1364-4309-B78B-168826A3DC59}"/>
              </a:ext>
            </a:extLst>
          </p:cNvPr>
          <p:cNvCxnSpPr>
            <a:cxnSpLocks/>
          </p:cNvCxnSpPr>
          <p:nvPr/>
        </p:nvCxnSpPr>
        <p:spPr>
          <a:xfrm flipH="1">
            <a:off x="5443268" y="2716767"/>
            <a:ext cx="1064303" cy="1147867"/>
          </a:xfrm>
          <a:prstGeom prst="straightConnector1">
            <a:avLst/>
          </a:prstGeom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8DD21C7A-D0D9-4B27-94FB-34CD06117530}"/>
              </a:ext>
            </a:extLst>
          </p:cNvPr>
          <p:cNvSpPr txBox="1"/>
          <p:nvPr/>
        </p:nvSpPr>
        <p:spPr>
          <a:xfrm>
            <a:off x="6507571" y="2502292"/>
            <a:ext cx="23930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LBNF-5 Service Building Controls Room &amp; Pump Room (for compressed air, N</a:t>
            </a:r>
            <a:r>
              <a:rPr lang="en-US" sz="1800" baseline="-25000" dirty="0"/>
              <a:t>2</a:t>
            </a:r>
            <a:r>
              <a:rPr lang="en-US" sz="1800" dirty="0"/>
              <a:t>)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70C70680-8246-4CC9-89C4-BB341BEB0C68}"/>
              </a:ext>
            </a:extLst>
          </p:cNvPr>
          <p:cNvCxnSpPr>
            <a:cxnSpLocks/>
            <a:stCxn id="42" idx="3"/>
          </p:cNvCxnSpPr>
          <p:nvPr/>
        </p:nvCxnSpPr>
        <p:spPr>
          <a:xfrm flipV="1">
            <a:off x="5799884" y="5573195"/>
            <a:ext cx="1400753" cy="368833"/>
          </a:xfrm>
          <a:prstGeom prst="straightConnector1">
            <a:avLst/>
          </a:prstGeom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CCCD46BD-3AA7-465E-BCDB-D2E3C7E93CF8}"/>
              </a:ext>
            </a:extLst>
          </p:cNvPr>
          <p:cNvSpPr txBox="1"/>
          <p:nvPr/>
        </p:nvSpPr>
        <p:spPr>
          <a:xfrm>
            <a:off x="4048965" y="5618862"/>
            <a:ext cx="17509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US Start: MI Kickers at Q100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596A0094-7845-43B0-A053-D15A86ED8946}"/>
              </a:ext>
            </a:extLst>
          </p:cNvPr>
          <p:cNvCxnSpPr>
            <a:cxnSpLocks/>
            <a:stCxn id="44" idx="1"/>
          </p:cNvCxnSpPr>
          <p:nvPr/>
        </p:nvCxnSpPr>
        <p:spPr>
          <a:xfrm flipH="1">
            <a:off x="4572000" y="2196484"/>
            <a:ext cx="1785222" cy="1668150"/>
          </a:xfrm>
          <a:prstGeom prst="straightConnector1">
            <a:avLst/>
          </a:prstGeom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24135EE3-2FAA-4D5F-97FF-50ABB9B210E9}"/>
              </a:ext>
            </a:extLst>
          </p:cNvPr>
          <p:cNvSpPr txBox="1"/>
          <p:nvPr/>
        </p:nvSpPr>
        <p:spPr>
          <a:xfrm>
            <a:off x="6357222" y="1873318"/>
            <a:ext cx="2393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Vehicle Access Corridor (MVA)</a:t>
            </a: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5A8A4DE6-11ED-4930-920C-61BB3BACE69B}"/>
              </a:ext>
            </a:extLst>
          </p:cNvPr>
          <p:cNvCxnSpPr>
            <a:cxnSpLocks/>
          </p:cNvCxnSpPr>
          <p:nvPr/>
        </p:nvCxnSpPr>
        <p:spPr>
          <a:xfrm flipV="1">
            <a:off x="1755860" y="3425622"/>
            <a:ext cx="1832834" cy="1259812"/>
          </a:xfrm>
          <a:prstGeom prst="straightConnector1">
            <a:avLst/>
          </a:prstGeom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ED6CDFE4-B0EB-4562-9F1F-7B71590701CC}"/>
              </a:ext>
            </a:extLst>
          </p:cNvPr>
          <p:cNvSpPr txBox="1"/>
          <p:nvPr/>
        </p:nvSpPr>
        <p:spPr>
          <a:xfrm>
            <a:off x="712952" y="4507485"/>
            <a:ext cx="15129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Beamline Components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B6D0BE7-FAE5-45EC-9F99-C6F99074D47E}"/>
              </a:ext>
            </a:extLst>
          </p:cNvPr>
          <p:cNvCxnSpPr>
            <a:cxnSpLocks/>
            <a:stCxn id="26" idx="0"/>
          </p:cNvCxnSpPr>
          <p:nvPr/>
        </p:nvCxnSpPr>
        <p:spPr>
          <a:xfrm flipV="1">
            <a:off x="1161497" y="2673346"/>
            <a:ext cx="1064368" cy="990586"/>
          </a:xfrm>
          <a:prstGeom prst="straightConnector1">
            <a:avLst/>
          </a:prstGeom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793E3C3F-0C1C-4C88-B071-389D37A34631}"/>
              </a:ext>
            </a:extLst>
          </p:cNvPr>
          <p:cNvSpPr txBox="1"/>
          <p:nvPr/>
        </p:nvSpPr>
        <p:spPr>
          <a:xfrm>
            <a:off x="288006" y="3663932"/>
            <a:ext cx="17469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DS End: Primary Beam Window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A7FC110-449E-4B79-BDA8-AA1689322B1F}"/>
              </a:ext>
            </a:extLst>
          </p:cNvPr>
          <p:cNvGrpSpPr/>
          <p:nvPr/>
        </p:nvGrpSpPr>
        <p:grpSpPr>
          <a:xfrm>
            <a:off x="7093656" y="4083882"/>
            <a:ext cx="1018498" cy="1293783"/>
            <a:chOff x="7138143" y="3338038"/>
            <a:chExt cx="1018498" cy="1293783"/>
          </a:xfrm>
        </p:grpSpPr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17208071-B73E-460A-A413-87FDC9522F84}"/>
                </a:ext>
              </a:extLst>
            </p:cNvPr>
            <p:cNvCxnSpPr>
              <a:cxnSpLocks/>
              <a:stCxn id="27" idx="2"/>
            </p:cNvCxnSpPr>
            <p:nvPr/>
          </p:nvCxnSpPr>
          <p:spPr>
            <a:xfrm flipH="1">
              <a:off x="7138143" y="3615037"/>
              <a:ext cx="524944" cy="1016784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306DDAE4-CB0D-4697-A765-A6BC6806F6CE}"/>
                </a:ext>
              </a:extLst>
            </p:cNvPr>
            <p:cNvSpPr txBox="1"/>
            <p:nvPr/>
          </p:nvSpPr>
          <p:spPr>
            <a:xfrm>
              <a:off x="7169533" y="3338038"/>
              <a:ext cx="9871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002060"/>
                  </a:solidFill>
                </a:rPr>
                <a:t>MI10 Alcove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87690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5D0C961-FFD7-4017-BF1D-059449CE11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643" y="1008178"/>
            <a:ext cx="8118715" cy="48416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Primary Beamline Magnets and Vacuum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03.10.20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24" name="Footer Placeholder 4">
            <a:extLst>
              <a:ext uri="{FF2B5EF4-FFF2-40B4-BE49-F238E27FC236}">
                <a16:creationId xmlns:a16="http://schemas.microsoft.com/office/drawing/2014/main" id="{5AD7BCD5-3D80-4338-B59E-E5043F327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16138" y="6488430"/>
            <a:ext cx="5616575" cy="187325"/>
          </a:xfrm>
        </p:spPr>
        <p:txBody>
          <a:bodyPr/>
          <a:lstStyle/>
          <a:p>
            <a:pPr>
              <a:defRPr/>
            </a:pPr>
            <a:r>
              <a:rPr lang="en-US"/>
              <a:t>Duel | Summary</a:t>
            </a:r>
            <a:endParaRPr lang="en-US" dirty="0"/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70C70680-8246-4CC9-89C4-BB341BEB0C68}"/>
              </a:ext>
            </a:extLst>
          </p:cNvPr>
          <p:cNvCxnSpPr>
            <a:cxnSpLocks/>
            <a:stCxn id="42" idx="3"/>
          </p:cNvCxnSpPr>
          <p:nvPr/>
        </p:nvCxnSpPr>
        <p:spPr>
          <a:xfrm flipV="1">
            <a:off x="6447706" y="5459768"/>
            <a:ext cx="1755261" cy="36111"/>
          </a:xfrm>
          <a:prstGeom prst="straightConnector1">
            <a:avLst/>
          </a:prstGeom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CCCD46BD-3AA7-465E-BCDB-D2E3C7E93CF8}"/>
              </a:ext>
            </a:extLst>
          </p:cNvPr>
          <p:cNvSpPr txBox="1"/>
          <p:nvPr/>
        </p:nvSpPr>
        <p:spPr>
          <a:xfrm>
            <a:off x="4696787" y="5203491"/>
            <a:ext cx="17509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676767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US Start: MI Kickers at Q100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596A0094-7845-43B0-A053-D15A86ED8946}"/>
              </a:ext>
            </a:extLst>
          </p:cNvPr>
          <p:cNvCxnSpPr>
            <a:cxnSpLocks/>
            <a:stCxn id="44" idx="1"/>
          </p:cNvCxnSpPr>
          <p:nvPr/>
        </p:nvCxnSpPr>
        <p:spPr>
          <a:xfrm flipH="1">
            <a:off x="2982897" y="2163238"/>
            <a:ext cx="838845" cy="1013727"/>
          </a:xfrm>
          <a:prstGeom prst="straightConnector1">
            <a:avLst/>
          </a:prstGeom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24135EE3-2FAA-4D5F-97FF-50ABB9B210E9}"/>
              </a:ext>
            </a:extLst>
          </p:cNvPr>
          <p:cNvSpPr txBox="1"/>
          <p:nvPr/>
        </p:nvSpPr>
        <p:spPr>
          <a:xfrm>
            <a:off x="3821742" y="1870850"/>
            <a:ext cx="23930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676767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Vehicle Access Corridor Junction (MVA)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B6D0BE7-FAE5-45EC-9F99-C6F99074D47E}"/>
              </a:ext>
            </a:extLst>
          </p:cNvPr>
          <p:cNvCxnSpPr>
            <a:cxnSpLocks/>
            <a:stCxn id="26" idx="0"/>
          </p:cNvCxnSpPr>
          <p:nvPr/>
        </p:nvCxnSpPr>
        <p:spPr>
          <a:xfrm flipH="1" flipV="1">
            <a:off x="731862" y="2112885"/>
            <a:ext cx="666785" cy="479305"/>
          </a:xfrm>
          <a:prstGeom prst="straightConnector1">
            <a:avLst/>
          </a:prstGeom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793E3C3F-0C1C-4C88-B071-389D37A34631}"/>
              </a:ext>
            </a:extLst>
          </p:cNvPr>
          <p:cNvSpPr txBox="1"/>
          <p:nvPr/>
        </p:nvSpPr>
        <p:spPr>
          <a:xfrm>
            <a:off x="525156" y="2592190"/>
            <a:ext cx="17469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676767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DS End: Primary Beam Window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771AD40-6719-495B-A535-8BA16E00F8DA}"/>
              </a:ext>
            </a:extLst>
          </p:cNvPr>
          <p:cNvCxnSpPr>
            <a:cxnSpLocks/>
          </p:cNvCxnSpPr>
          <p:nvPr/>
        </p:nvCxnSpPr>
        <p:spPr>
          <a:xfrm>
            <a:off x="7342383" y="4348834"/>
            <a:ext cx="0" cy="720316"/>
          </a:xfrm>
          <a:prstGeom prst="straightConnector1">
            <a:avLst/>
          </a:prstGeom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5BDDA582-5D49-4F26-A7A0-FC6C70517FA7}"/>
              </a:ext>
            </a:extLst>
          </p:cNvPr>
          <p:cNvSpPr txBox="1"/>
          <p:nvPr/>
        </p:nvSpPr>
        <p:spPr>
          <a:xfrm>
            <a:off x="6636917" y="4010280"/>
            <a:ext cx="1410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rgbClr val="676767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Lambertsons</a:t>
            </a:r>
            <a:endParaRPr lang="en-US" sz="1600" dirty="0">
              <a:solidFill>
                <a:srgbClr val="676767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160DEFF4-BFD4-432E-9305-41C4BE915139}"/>
              </a:ext>
            </a:extLst>
          </p:cNvPr>
          <p:cNvCxnSpPr>
            <a:cxnSpLocks/>
            <a:stCxn id="33" idx="2"/>
          </p:cNvCxnSpPr>
          <p:nvPr/>
        </p:nvCxnSpPr>
        <p:spPr>
          <a:xfrm>
            <a:off x="5626650" y="4162680"/>
            <a:ext cx="9672" cy="637721"/>
          </a:xfrm>
          <a:prstGeom prst="straightConnector1">
            <a:avLst/>
          </a:prstGeom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43B0E69E-9E71-4EF4-9ADF-FC0C92FB058E}"/>
              </a:ext>
            </a:extLst>
          </p:cNvPr>
          <p:cNvSpPr txBox="1"/>
          <p:nvPr/>
        </p:nvSpPr>
        <p:spPr>
          <a:xfrm>
            <a:off x="4644104" y="3824126"/>
            <a:ext cx="19650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676767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MI Wall Penetration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BF7C139-E515-448B-91AA-04629DEBC0EB}"/>
              </a:ext>
            </a:extLst>
          </p:cNvPr>
          <p:cNvSpPr txBox="1"/>
          <p:nvPr/>
        </p:nvSpPr>
        <p:spPr>
          <a:xfrm>
            <a:off x="7115910" y="1030979"/>
            <a:ext cx="1515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676767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25 dipoles</a:t>
            </a:r>
          </a:p>
          <a:p>
            <a:r>
              <a:rPr lang="en-US" sz="1600" dirty="0">
                <a:solidFill>
                  <a:srgbClr val="676767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21 quads</a:t>
            </a:r>
          </a:p>
          <a:p>
            <a:r>
              <a:rPr lang="en-US" sz="1600" dirty="0">
                <a:solidFill>
                  <a:srgbClr val="676767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23 correctors</a:t>
            </a:r>
          </a:p>
        </p:txBody>
      </p:sp>
    </p:spTree>
    <p:extLst>
      <p:ext uri="{BB962C8B-B14F-4D97-AF65-F5344CB8AC3E}">
        <p14:creationId xmlns:p14="http://schemas.microsoft.com/office/powerpoint/2010/main" val="2272021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Remaining Work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03.10.20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Duel | Summary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Final design activities</a:t>
            </a:r>
          </a:p>
          <a:p>
            <a:pPr lvl="1"/>
            <a:r>
              <a:rPr lang="en-US" dirty="0"/>
              <a:t>Update vacuum drawings with latest beamline model</a:t>
            </a:r>
          </a:p>
          <a:p>
            <a:pPr lvl="1"/>
            <a:r>
              <a:rPr lang="en-US" dirty="0"/>
              <a:t>Finalize dipole &amp; kicker beam tube, stands, &amp; </a:t>
            </a:r>
            <a:r>
              <a:rPr lang="en-US" dirty="0" err="1"/>
              <a:t>turbocart</a:t>
            </a:r>
            <a:r>
              <a:rPr lang="en-US" dirty="0"/>
              <a:t> designs</a:t>
            </a:r>
          </a:p>
          <a:p>
            <a:pPr lvl="1"/>
            <a:r>
              <a:rPr lang="en-US" dirty="0"/>
              <a:t>Create and finalize vacuum specifications (handling, certification, etc.)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882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Charge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03.10.20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Duel | Summary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Review Emphasis:</a:t>
            </a:r>
          </a:p>
          <a:p>
            <a:pPr lvl="1"/>
            <a:r>
              <a:rPr lang="en-US" dirty="0"/>
              <a:t>The focus of this review is primarily technical in nature and a brief review of cost and schedule will be given.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Does the design meet the technical requirements?</a:t>
            </a:r>
          </a:p>
          <a:p>
            <a:pPr lvl="1"/>
            <a:r>
              <a:rPr lang="en-US" dirty="0"/>
              <a:t>Are all interfaces adequately identified and defined?</a:t>
            </a:r>
          </a:p>
          <a:p>
            <a:pPr lvl="1"/>
            <a:r>
              <a:rPr lang="en-US" dirty="0"/>
              <a:t>Are Fermilab standard vacuum practices adequately applied to the design together with any applicable codes/standards?</a:t>
            </a:r>
          </a:p>
          <a:p>
            <a:pPr lvl="1"/>
            <a:r>
              <a:rPr lang="en-US" dirty="0"/>
              <a:t>Have ES&amp;H issues been identified and analyzed appropriately?</a:t>
            </a:r>
          </a:p>
          <a:p>
            <a:pPr lvl="1"/>
            <a:r>
              <a:rPr lang="en-US" dirty="0"/>
              <a:t>Have long lead procurement items been identified?</a:t>
            </a:r>
          </a:p>
          <a:p>
            <a:pPr lvl="1"/>
            <a:r>
              <a:rPr lang="en-US" dirty="0"/>
              <a:t>Have all major risks been identified and does a mitigation strategy exist?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72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Charge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03.10.20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Duel | Summary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>
          <a:prstGeom prst="rect">
            <a:avLst/>
          </a:prstGeom>
        </p:spPr>
        <p:txBody>
          <a:bodyPr/>
          <a:lstStyle/>
          <a:p>
            <a:pPr lvl="1"/>
            <a:r>
              <a:rPr lang="en-US" dirty="0"/>
              <a:t>Is the design maturity at a satisfactory level giving confidence for the Primary Vacuum sub-system to be recommended to proceed to CD-2/CD-3a and Director’s readiness review?</a:t>
            </a:r>
          </a:p>
          <a:p>
            <a:pPr lvl="2"/>
            <a:r>
              <a:rPr lang="en-US" dirty="0"/>
              <a:t>Based on acceptable progress for preliminary design as a minimum of 50 to 60% at the time of this review, with 100% equal to “ready for procurement”.</a:t>
            </a:r>
          </a:p>
          <a:p>
            <a:pPr lvl="1"/>
            <a:r>
              <a:rPr lang="en-US" dirty="0"/>
              <a:t>Is there an adequate confidence level on cost and schedule estimates? </a:t>
            </a:r>
          </a:p>
          <a:p>
            <a:pPr lvl="2"/>
            <a:r>
              <a:rPr lang="en-US" dirty="0"/>
              <a:t>Is the final design schedule start date appropriate when taking considerations such as the design maturity of interfacing systems?</a:t>
            </a:r>
          </a:p>
          <a:p>
            <a:endParaRPr lang="en-US" dirty="0"/>
          </a:p>
          <a:p>
            <a:r>
              <a:rPr lang="en-US" dirty="0"/>
              <a:t>In addition to the charge questions, please comment and offer recommendations on other aspects of the vacuum design.</a:t>
            </a:r>
          </a:p>
        </p:txBody>
      </p:sp>
    </p:spTree>
    <p:extLst>
      <p:ext uri="{BB962C8B-B14F-4D97-AF65-F5344CB8AC3E}">
        <p14:creationId xmlns:p14="http://schemas.microsoft.com/office/powerpoint/2010/main" val="3835494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&amp; Discussion?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03.10.20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Duel | Summary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068621"/>
      </p:ext>
    </p:extLst>
  </p:cSld>
  <p:clrMapOvr>
    <a:masterClrMapping/>
  </p:clrMapOvr>
</p:sld>
</file>

<file path=ppt/theme/theme1.xml><?xml version="1.0" encoding="utf-8"?>
<a:theme xmlns:a="http://schemas.openxmlformats.org/drawingml/2006/main" name="LBNF Template_0512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51DE87FFE36548939EF5DF999C194B" ma:contentTypeVersion="10" ma:contentTypeDescription="Create a new document." ma:contentTypeScope="" ma:versionID="04ffa8abd83a01141421fd3557a190ca">
  <xsd:schema xmlns:xsd="http://www.w3.org/2001/XMLSchema" xmlns:xs="http://www.w3.org/2001/XMLSchema" xmlns:p="http://schemas.microsoft.com/office/2006/metadata/properties" xmlns:ns3="1b80b143-2a15-4ecf-a1ce-d44f471240b6" targetNamespace="http://schemas.microsoft.com/office/2006/metadata/properties" ma:root="true" ma:fieldsID="77a0d91130b08d13653712c14cfb7221" ns3:_="">
    <xsd:import namespace="1b80b143-2a15-4ecf-a1ce-d44f471240b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80b143-2a15-4ecf-a1ce-d44f471240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072E9F5-3E65-4846-A186-AD529A458DE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8DCA127-5F7D-4463-AC2C-510B75EA501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319F30E-AADC-4710-BB4F-1DE33B43A6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80b143-2a15-4ecf-a1ce-d44f471240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1040</TotalTime>
  <Words>377</Words>
  <Application>Microsoft Office PowerPoint</Application>
  <PresentationFormat>On-screen Show (4:3)</PresentationFormat>
  <Paragraphs>61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Helvetica</vt:lpstr>
      <vt:lpstr>Lucida Grande</vt:lpstr>
      <vt:lpstr>LBNF Template_051215</vt:lpstr>
      <vt:lpstr>LBNF Content-Footer Theme</vt:lpstr>
      <vt:lpstr>Summary</vt:lpstr>
      <vt:lpstr>Installation Area of Vacuum System Overview – Primary Beamline Enclosure and LBNF-5</vt:lpstr>
      <vt:lpstr>Primary Beamline Magnets and Vacuum</vt:lpstr>
      <vt:lpstr>Remaining Work</vt:lpstr>
      <vt:lpstr>Review Charge</vt:lpstr>
      <vt:lpstr>Review Charge</vt:lpstr>
      <vt:lpstr>Questions &amp; Discussion?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Sandbox Studio</dc:creator>
  <cp:lastModifiedBy>Kevin L Duel</cp:lastModifiedBy>
  <cp:revision>69</cp:revision>
  <dcterms:created xsi:type="dcterms:W3CDTF">2015-04-30T14:29:22Z</dcterms:created>
  <dcterms:modified xsi:type="dcterms:W3CDTF">2020-03-10T17:04:07Z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0x010100F051DE87FFE36548939EF5DF999C194B</vt:lpwstr>
  </property>
</Properties>
</file>