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3"/>
  </p:notesMasterIdLst>
  <p:handoutMasterIdLst>
    <p:handoutMasterId r:id="rId14"/>
  </p:handoutMasterIdLst>
  <p:sldIdLst>
    <p:sldId id="263" r:id="rId6"/>
    <p:sldId id="283" r:id="rId7"/>
    <p:sldId id="289" r:id="rId8"/>
    <p:sldId id="285" r:id="rId9"/>
    <p:sldId id="291" r:id="rId10"/>
    <p:sldId id="287" r:id="rId11"/>
    <p:sldId id="290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004C97"/>
    <a:srgbClr val="00B5E2"/>
    <a:srgbClr val="63666A"/>
    <a:srgbClr val="5A5A5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14" d="100"/>
          <a:sy n="114" d="100"/>
        </p:scale>
        <p:origin x="1584" y="10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L Duel" userId="6cd2f6aa-8c6f-4048-8cbb-d1d5a578b04e" providerId="ADAL" clId="{39D749C8-F4A3-4AB9-8240-D15BF477769E}"/>
    <pc:docChg chg="modSld">
      <pc:chgData name="Kevin L Duel" userId="6cd2f6aa-8c6f-4048-8cbb-d1d5a578b04e" providerId="ADAL" clId="{39D749C8-F4A3-4AB9-8240-D15BF477769E}" dt="2020-03-10T17:00:40.988" v="252" actId="20577"/>
      <pc:docMkLst>
        <pc:docMk/>
      </pc:docMkLst>
      <pc:sldChg chg="modSp mod">
        <pc:chgData name="Kevin L Duel" userId="6cd2f6aa-8c6f-4048-8cbb-d1d5a578b04e" providerId="ADAL" clId="{39D749C8-F4A3-4AB9-8240-D15BF477769E}" dt="2020-03-10T17:00:40.988" v="252" actId="20577"/>
        <pc:sldMkLst>
          <pc:docMk/>
          <pc:sldMk cId="3367882518" sldId="285"/>
        </pc:sldMkLst>
        <pc:spChg chg="mod">
          <ac:chgData name="Kevin L Duel" userId="6cd2f6aa-8c6f-4048-8cbb-d1d5a578b04e" providerId="ADAL" clId="{39D749C8-F4A3-4AB9-8240-D15BF477769E}" dt="2020-03-10T17:00:40.988" v="252" actId="20577"/>
          <ac:spMkLst>
            <pc:docMk/>
            <pc:sldMk cId="3367882518" sldId="28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Summary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Kevin L. Duel</a:t>
            </a:r>
          </a:p>
          <a:p>
            <a:r>
              <a:rPr lang="en-US" dirty="0">
                <a:latin typeface="Helvetica" charset="0"/>
              </a:rPr>
              <a:t>Primary Vacuum Preliminary Design Review</a:t>
            </a:r>
          </a:p>
          <a:p>
            <a:r>
              <a:rPr lang="en-US" dirty="0">
                <a:latin typeface="Helvetica" charset="0"/>
              </a:rPr>
              <a:t>March 10,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Area of Vacuum System Overview – Primary Beamline Enclosure and LBNF-5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640F7C-898A-46AE-AAAD-F9803449A9E7}"/>
              </a:ext>
            </a:extLst>
          </p:cNvPr>
          <p:cNvCxnSpPr>
            <a:cxnSpLocks/>
          </p:cNvCxnSpPr>
          <p:nvPr/>
        </p:nvCxnSpPr>
        <p:spPr>
          <a:xfrm flipV="1">
            <a:off x="5157114" y="4221361"/>
            <a:ext cx="406737" cy="2949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pic>
        <p:nvPicPr>
          <p:cNvPr id="28" name="Content Placeholder 10" descr="A picture containing insect&#10;&#10;Description automatically generated">
            <a:extLst>
              <a:ext uri="{FF2B5EF4-FFF2-40B4-BE49-F238E27FC236}">
                <a16:creationId xmlns:a16="http://schemas.microsoft.com/office/drawing/2014/main" id="{CCBA6715-DD84-4511-BCF6-05F4C71F71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71" t="42307" r="4479" b="3386"/>
          <a:stretch/>
        </p:blipFill>
        <p:spPr>
          <a:xfrm>
            <a:off x="1376038" y="1710976"/>
            <a:ext cx="6012101" cy="392524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9350935-631A-4933-A9F4-794874404685}"/>
              </a:ext>
            </a:extLst>
          </p:cNvPr>
          <p:cNvSpPr/>
          <p:nvPr/>
        </p:nvSpPr>
        <p:spPr>
          <a:xfrm rot="1809693">
            <a:off x="1743683" y="3683883"/>
            <a:ext cx="6078740" cy="84313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E4D61E-1364-4309-B78B-168826A3DC59}"/>
              </a:ext>
            </a:extLst>
          </p:cNvPr>
          <p:cNvCxnSpPr>
            <a:cxnSpLocks/>
          </p:cNvCxnSpPr>
          <p:nvPr/>
        </p:nvCxnSpPr>
        <p:spPr>
          <a:xfrm flipH="1">
            <a:off x="5443268" y="2716767"/>
            <a:ext cx="1064303" cy="1147867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D21C7A-D0D9-4B27-94FB-34CD06117530}"/>
              </a:ext>
            </a:extLst>
          </p:cNvPr>
          <p:cNvSpPr txBox="1"/>
          <p:nvPr/>
        </p:nvSpPr>
        <p:spPr>
          <a:xfrm>
            <a:off x="6507571" y="2502292"/>
            <a:ext cx="2393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LBNF-5 Service Building Controls Room &amp; Pump Room (for compressed air, N</a:t>
            </a:r>
            <a:r>
              <a:rPr lang="en-US" sz="1800" baseline="-25000" dirty="0"/>
              <a:t>2</a:t>
            </a:r>
            <a:r>
              <a:rPr lang="en-US" sz="1800" dirty="0"/>
              <a:t>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0C70680-8246-4CC9-89C4-BB341BEB0C68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5799884" y="5573195"/>
            <a:ext cx="1400753" cy="368833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CCD46BD-3AA7-465E-BCDB-D2E3C7E93CF8}"/>
              </a:ext>
            </a:extLst>
          </p:cNvPr>
          <p:cNvSpPr txBox="1"/>
          <p:nvPr/>
        </p:nvSpPr>
        <p:spPr>
          <a:xfrm>
            <a:off x="4048965" y="5618862"/>
            <a:ext cx="175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US Start: MI Kickers at Q100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A0094-7845-43B0-A053-D15A86ED8946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4572000" y="2196484"/>
            <a:ext cx="1785222" cy="1668150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4135EE3-2FAA-4D5F-97FF-50ABB9B210E9}"/>
              </a:ext>
            </a:extLst>
          </p:cNvPr>
          <p:cNvSpPr txBox="1"/>
          <p:nvPr/>
        </p:nvSpPr>
        <p:spPr>
          <a:xfrm>
            <a:off x="6357222" y="1873318"/>
            <a:ext cx="2393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Vehicle Access Corridor (MVA)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8A4DE6-11ED-4930-920C-61BB3BACE69B}"/>
              </a:ext>
            </a:extLst>
          </p:cNvPr>
          <p:cNvCxnSpPr>
            <a:cxnSpLocks/>
          </p:cNvCxnSpPr>
          <p:nvPr/>
        </p:nvCxnSpPr>
        <p:spPr>
          <a:xfrm flipV="1">
            <a:off x="1755860" y="3425622"/>
            <a:ext cx="1832834" cy="1259812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D6CDFE4-B0EB-4562-9F1F-7B71590701CC}"/>
              </a:ext>
            </a:extLst>
          </p:cNvPr>
          <p:cNvSpPr txBox="1"/>
          <p:nvPr/>
        </p:nvSpPr>
        <p:spPr>
          <a:xfrm>
            <a:off x="712952" y="4507485"/>
            <a:ext cx="151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Beamline Components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6D0BE7-FAE5-45EC-9F99-C6F99074D47E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1161497" y="2673346"/>
            <a:ext cx="1064368" cy="990586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3E3C3F-0C1C-4C88-B071-389D37A34631}"/>
              </a:ext>
            </a:extLst>
          </p:cNvPr>
          <p:cNvSpPr txBox="1"/>
          <p:nvPr/>
        </p:nvSpPr>
        <p:spPr>
          <a:xfrm>
            <a:off x="288006" y="3663932"/>
            <a:ext cx="17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DS End: Primary Beam Window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7FC110-449E-4B79-BDA8-AA1689322B1F}"/>
              </a:ext>
            </a:extLst>
          </p:cNvPr>
          <p:cNvGrpSpPr/>
          <p:nvPr/>
        </p:nvGrpSpPr>
        <p:grpSpPr>
          <a:xfrm>
            <a:off x="7093656" y="4083882"/>
            <a:ext cx="1018498" cy="1293783"/>
            <a:chOff x="7138143" y="3338038"/>
            <a:chExt cx="1018498" cy="129378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7208071-B73E-460A-A413-87FDC9522F84}"/>
                </a:ext>
              </a:extLst>
            </p:cNvPr>
            <p:cNvCxnSpPr>
              <a:cxnSpLocks/>
              <a:stCxn id="27" idx="2"/>
            </p:cNvCxnSpPr>
            <p:nvPr/>
          </p:nvCxnSpPr>
          <p:spPr>
            <a:xfrm flipH="1">
              <a:off x="7138143" y="3615037"/>
              <a:ext cx="524944" cy="101678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6DDAE4-CB0D-4697-A765-A6BC6806F6CE}"/>
                </a:ext>
              </a:extLst>
            </p:cNvPr>
            <p:cNvSpPr txBox="1"/>
            <p:nvPr/>
          </p:nvSpPr>
          <p:spPr>
            <a:xfrm>
              <a:off x="7169533" y="3338038"/>
              <a:ext cx="9871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MI10 Alcove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69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D0C961-FFD7-4017-BF1D-059449CE1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43" y="1008178"/>
            <a:ext cx="8118715" cy="4841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Beamline Magnets and Vacuum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0C70680-8246-4CC9-89C4-BB341BEB0C68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6447706" y="5459768"/>
            <a:ext cx="1755261" cy="36111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CCD46BD-3AA7-465E-BCDB-D2E3C7E93CF8}"/>
              </a:ext>
            </a:extLst>
          </p:cNvPr>
          <p:cNvSpPr txBox="1"/>
          <p:nvPr/>
        </p:nvSpPr>
        <p:spPr>
          <a:xfrm>
            <a:off x="4696787" y="5203491"/>
            <a:ext cx="175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 Start: MI Kickers at Q100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A0094-7845-43B0-A053-D15A86ED8946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2982897" y="2163238"/>
            <a:ext cx="838845" cy="1013727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4135EE3-2FAA-4D5F-97FF-50ABB9B210E9}"/>
              </a:ext>
            </a:extLst>
          </p:cNvPr>
          <p:cNvSpPr txBox="1"/>
          <p:nvPr/>
        </p:nvSpPr>
        <p:spPr>
          <a:xfrm>
            <a:off x="3821742" y="1870850"/>
            <a:ext cx="2393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Vehicle Access Corridor Junction (MVA)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6D0BE7-FAE5-45EC-9F99-C6F99074D47E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731862" y="2112885"/>
            <a:ext cx="666785" cy="479305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3E3C3F-0C1C-4C88-B071-389D37A34631}"/>
              </a:ext>
            </a:extLst>
          </p:cNvPr>
          <p:cNvSpPr txBox="1"/>
          <p:nvPr/>
        </p:nvSpPr>
        <p:spPr>
          <a:xfrm>
            <a:off x="525156" y="2592190"/>
            <a:ext cx="1746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DS End: Primary Beam Window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771AD40-6719-495B-A535-8BA16E00F8DA}"/>
              </a:ext>
            </a:extLst>
          </p:cNvPr>
          <p:cNvCxnSpPr>
            <a:cxnSpLocks/>
          </p:cNvCxnSpPr>
          <p:nvPr/>
        </p:nvCxnSpPr>
        <p:spPr>
          <a:xfrm>
            <a:off x="7342383" y="4348834"/>
            <a:ext cx="0" cy="720316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BDDA582-5D49-4F26-A7A0-FC6C70517FA7}"/>
              </a:ext>
            </a:extLst>
          </p:cNvPr>
          <p:cNvSpPr txBox="1"/>
          <p:nvPr/>
        </p:nvSpPr>
        <p:spPr>
          <a:xfrm>
            <a:off x="6636917" y="4010280"/>
            <a:ext cx="1410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Lambertsons</a:t>
            </a:r>
            <a:endParaRPr lang="en-US" sz="1600" dirty="0">
              <a:solidFill>
                <a:srgbClr val="676767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60DEFF4-BFD4-432E-9305-41C4BE915139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5626650" y="4162680"/>
            <a:ext cx="9672" cy="637721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3B0E69E-9E71-4EF4-9ADF-FC0C92FB058E}"/>
              </a:ext>
            </a:extLst>
          </p:cNvPr>
          <p:cNvSpPr txBox="1"/>
          <p:nvPr/>
        </p:nvSpPr>
        <p:spPr>
          <a:xfrm>
            <a:off x="4644104" y="3824126"/>
            <a:ext cx="1965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 Wall Penetration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F7C139-E515-448B-91AA-04629DEBC0EB}"/>
              </a:ext>
            </a:extLst>
          </p:cNvPr>
          <p:cNvSpPr txBox="1"/>
          <p:nvPr/>
        </p:nvSpPr>
        <p:spPr>
          <a:xfrm>
            <a:off x="7115910" y="1030979"/>
            <a:ext cx="1515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 dipoles</a:t>
            </a:r>
          </a:p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21 quads</a:t>
            </a:r>
          </a:p>
          <a:p>
            <a:r>
              <a:rPr lang="en-US" sz="1600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23 correctors</a:t>
            </a:r>
          </a:p>
        </p:txBody>
      </p:sp>
    </p:spTree>
    <p:extLst>
      <p:ext uri="{BB962C8B-B14F-4D97-AF65-F5344CB8AC3E}">
        <p14:creationId xmlns:p14="http://schemas.microsoft.com/office/powerpoint/2010/main" val="227202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Final design activities</a:t>
            </a:r>
          </a:p>
          <a:p>
            <a:pPr lvl="1"/>
            <a:r>
              <a:rPr lang="en-US" dirty="0"/>
              <a:t>Update vacuum drawings with latest beamline model</a:t>
            </a:r>
          </a:p>
          <a:p>
            <a:pPr lvl="1"/>
            <a:r>
              <a:rPr lang="en-US" dirty="0"/>
              <a:t>Finalize dipole &amp; kicker beam tube, stands, &amp; </a:t>
            </a:r>
            <a:r>
              <a:rPr lang="en-US" dirty="0" err="1"/>
              <a:t>turbocart</a:t>
            </a:r>
            <a:r>
              <a:rPr lang="en-US" dirty="0"/>
              <a:t> designs</a:t>
            </a:r>
          </a:p>
          <a:p>
            <a:pPr lvl="1"/>
            <a:r>
              <a:rPr lang="en-US" dirty="0"/>
              <a:t>Create and finalize vacuum specifications (handling, certification,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8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Review Emphasis:</a:t>
            </a:r>
          </a:p>
          <a:p>
            <a:pPr lvl="1"/>
            <a:r>
              <a:rPr lang="en-US" dirty="0"/>
              <a:t>The focus of this review is primarily technical in nature and a brief review of cost and schedule will be given.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the design meet the technical requirements?</a:t>
            </a:r>
          </a:p>
          <a:p>
            <a:pPr lvl="1"/>
            <a:r>
              <a:rPr lang="en-US" dirty="0"/>
              <a:t>Are all interfaces adequately identified and defined?</a:t>
            </a:r>
          </a:p>
          <a:p>
            <a:pPr lvl="1"/>
            <a:r>
              <a:rPr lang="en-US" dirty="0"/>
              <a:t>Are Fermilab standard vacuum practices adequately applied to the design together with any applicable codes/standards?</a:t>
            </a:r>
          </a:p>
          <a:p>
            <a:pPr lvl="1"/>
            <a:r>
              <a:rPr lang="en-US" dirty="0"/>
              <a:t>Have ES&amp;H issues been identified and analyzed appropriately?</a:t>
            </a:r>
          </a:p>
          <a:p>
            <a:pPr lvl="1"/>
            <a:r>
              <a:rPr lang="en-US" dirty="0"/>
              <a:t>Have long lead procurement items been identified?</a:t>
            </a:r>
          </a:p>
          <a:p>
            <a:pPr lvl="1"/>
            <a:r>
              <a:rPr lang="en-US" dirty="0"/>
              <a:t>Have all major risks been identified and does a mitigation strategy exist?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lang="en-US" dirty="0"/>
              <a:t>Is the design maturity at a satisfactory level giving confidence for the Primary Vacuum sub-system to be recommended to proceed to CD-2/CD-3a and Director’s readiness review?</a:t>
            </a:r>
          </a:p>
          <a:p>
            <a:pPr lvl="2"/>
            <a:r>
              <a:rPr lang="en-US" dirty="0"/>
              <a:t>Based on acceptable progress for preliminary design as a minimum of 50 to 60% at the time of this review, with 100% equal to “ready for procurement”.</a:t>
            </a:r>
          </a:p>
          <a:p>
            <a:pPr lvl="1"/>
            <a:r>
              <a:rPr lang="en-US" dirty="0"/>
              <a:t>Is there an adequate confidence level on cost and schedule estimates? </a:t>
            </a:r>
          </a:p>
          <a:p>
            <a:pPr lvl="2"/>
            <a:r>
              <a:rPr lang="en-US" dirty="0"/>
              <a:t>Is the final design schedule start date appropriate when taking considerations such as the design maturity of interfacing systems?</a:t>
            </a:r>
          </a:p>
          <a:p>
            <a:endParaRPr lang="en-US" dirty="0"/>
          </a:p>
          <a:p>
            <a:r>
              <a:rPr lang="en-US" dirty="0"/>
              <a:t>In addition to the charge questions, please comment and offer recommendations on other aspects of the vacuum design.</a:t>
            </a:r>
          </a:p>
        </p:txBody>
      </p:sp>
    </p:spTree>
    <p:extLst>
      <p:ext uri="{BB962C8B-B14F-4D97-AF65-F5344CB8AC3E}">
        <p14:creationId xmlns:p14="http://schemas.microsoft.com/office/powerpoint/2010/main" val="383549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Discussion?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68621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1DE87FFE36548939EF5DF999C194B" ma:contentTypeVersion="10" ma:contentTypeDescription="Create a new document." ma:contentTypeScope="" ma:versionID="04ffa8abd83a01141421fd3557a190ca">
  <xsd:schema xmlns:xsd="http://www.w3.org/2001/XMLSchema" xmlns:xs="http://www.w3.org/2001/XMLSchema" xmlns:p="http://schemas.microsoft.com/office/2006/metadata/properties" xmlns:ns3="1b80b143-2a15-4ecf-a1ce-d44f471240b6" targetNamespace="http://schemas.microsoft.com/office/2006/metadata/properties" ma:root="true" ma:fieldsID="77a0d91130b08d13653712c14cfb7221" ns3:_="">
    <xsd:import namespace="1b80b143-2a15-4ecf-a1ce-d44f471240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0b143-2a15-4ecf-a1ce-d44f47124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72E9F5-3E65-4846-A186-AD529A458D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DCA127-5F7D-4463-AC2C-510B75EA50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19F30E-AADC-4710-BB4F-1DE33B43A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80b143-2a15-4ecf-a1ce-d44f47124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377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Summary</vt:lpstr>
      <vt:lpstr>Installation Area of Vacuum System Overview – Primary Beamline Enclosure and LBNF-5</vt:lpstr>
      <vt:lpstr>Primary Beamline Magnets and Vacuum</vt:lpstr>
      <vt:lpstr>Remaining Work</vt:lpstr>
      <vt:lpstr>Review Charge</vt:lpstr>
      <vt:lpstr>Review Charge</vt:lpstr>
      <vt:lpstr>Questions &amp; Discussion?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Kevin L Duel</cp:lastModifiedBy>
  <cp:revision>69</cp:revision>
  <dcterms:created xsi:type="dcterms:W3CDTF">2015-04-30T14:29:22Z</dcterms:created>
  <dcterms:modified xsi:type="dcterms:W3CDTF">2020-03-10T17:04:07Z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0x010100F051DE87FFE36548939EF5DF999C194B</vt:lpwstr>
  </property>
</Properties>
</file>