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772" r:id="rId3"/>
    <p:sldId id="1046" r:id="rId4"/>
    <p:sldId id="1049" r:id="rId5"/>
    <p:sldId id="1050" r:id="rId6"/>
    <p:sldId id="105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9D6EA"/>
    <a:srgbClr val="A7A8AA"/>
    <a:srgbClr val="50504E"/>
    <a:srgbClr val="4E4E4E"/>
    <a:srgbClr val="404040"/>
    <a:srgbClr val="63666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EE11C-6A57-7A4C-8CF8-C5935F98570A}" v="18" dt="2020-02-21T03:08:03.8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" autoAdjust="0"/>
    <p:restoredTop sz="9606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856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Valishev</a:t>
            </a:r>
            <a:endParaRPr lang="en-US" dirty="0"/>
          </a:p>
          <a:p>
            <a:r>
              <a:rPr lang="pt-BR" dirty="0"/>
              <a:t>IOTA/FAST Meeting</a:t>
            </a:r>
          </a:p>
          <a:p>
            <a:r>
              <a:rPr lang="en-US" dirty="0"/>
              <a:t>February 21, 2020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Run-2 Commissioning Status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06E4AA-71B8-A943-B6D8-5A1572B2A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Establish necessary machine configuration and deliver beam with required properties to experiments</a:t>
                </a:r>
              </a:p>
              <a:p>
                <a:pPr lvl="1"/>
                <a:r>
                  <a:rPr lang="en-US" dirty="0"/>
                  <a:t>Precise lattice control (%-level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-function, 10</a:t>
                </a:r>
                <a:r>
                  <a:rPr lang="en-US" baseline="30000" dirty="0"/>
                  <a:t>-3</a:t>
                </a:r>
                <a:r>
                  <a:rPr lang="en-US" dirty="0"/>
                  <a:t> phase advance)</a:t>
                </a:r>
              </a:p>
              <a:p>
                <a:pPr lvl="1"/>
                <a:r>
                  <a:rPr lang="en-US" dirty="0"/>
                  <a:t>150 MeV beam energy</a:t>
                </a:r>
              </a:p>
              <a:p>
                <a:pPr lvl="1"/>
                <a:r>
                  <a:rPr lang="en-US" dirty="0"/>
                  <a:t>High/low beam current</a:t>
                </a:r>
              </a:p>
              <a:p>
                <a:r>
                  <a:rPr lang="en-US" dirty="0"/>
                  <a:t>Establish processes and train operations personnel to enable efficient experimental program</a:t>
                </a:r>
              </a:p>
              <a:p>
                <a:pPr lvl="1"/>
                <a:r>
                  <a:rPr lang="en-US" dirty="0"/>
                  <a:t>Instrumentation and data acquisition</a:t>
                </a:r>
              </a:p>
              <a:p>
                <a:pPr lvl="1"/>
                <a:r>
                  <a:rPr lang="en-US" dirty="0"/>
                  <a:t>Fast/automated tuning</a:t>
                </a:r>
              </a:p>
              <a:p>
                <a:pPr lvl="1"/>
                <a:r>
                  <a:rPr lang="en-US" dirty="0"/>
                  <a:t>Operational procedures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06E4AA-71B8-A943-B6D8-5A1572B2A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1" t="-1754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C4B38FA-4F47-3B41-98EC-E53F9AB0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Goals and Objectives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D3EB-AD1A-0246-80D4-08324DAE5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F8C1-55B9-7443-AF3F-BAC75D0BA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9FE65-D9E8-1342-8ED8-EC5EBEDA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9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BEF519-325B-2446-B93E-2572EE54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/injector – no/minimal changes</a:t>
            </a:r>
          </a:p>
          <a:p>
            <a:pPr lvl="1"/>
            <a:r>
              <a:rPr lang="en-US" dirty="0"/>
              <a:t>Plan to implement D600 NMR probe for energy calibration</a:t>
            </a:r>
          </a:p>
          <a:p>
            <a:pPr lvl="1"/>
            <a:r>
              <a:rPr lang="en-US" dirty="0"/>
              <a:t>Increased number of BPMs</a:t>
            </a:r>
          </a:p>
          <a:p>
            <a:r>
              <a:rPr lang="en-US" dirty="0"/>
              <a:t>IOTA</a:t>
            </a:r>
          </a:p>
          <a:p>
            <a:pPr lvl="1"/>
            <a:r>
              <a:rPr lang="en-US" dirty="0"/>
              <a:t>IBEND PS filter</a:t>
            </a:r>
          </a:p>
          <a:p>
            <a:pPr lvl="1"/>
            <a:r>
              <a:rPr lang="en-US" dirty="0"/>
              <a:t>BPM system upgrade</a:t>
            </a:r>
          </a:p>
          <a:p>
            <a:pPr lvl="1"/>
            <a:r>
              <a:rPr lang="en-US" dirty="0"/>
              <a:t>Main bending dipole edge field correctors</a:t>
            </a:r>
          </a:p>
          <a:p>
            <a:pPr lvl="1"/>
            <a:r>
              <a:rPr lang="en-US" dirty="0" err="1"/>
              <a:t>Synclight</a:t>
            </a:r>
            <a:r>
              <a:rPr lang="en-US" dirty="0"/>
              <a:t> automation upgrade</a:t>
            </a:r>
          </a:p>
          <a:p>
            <a:pPr lvl="1"/>
            <a:r>
              <a:rPr lang="en-US" dirty="0"/>
              <a:t>Octupole string rebuild</a:t>
            </a:r>
          </a:p>
          <a:p>
            <a:pPr lvl="1"/>
            <a:r>
              <a:rPr lang="en-US" dirty="0"/>
              <a:t>Undulator motion control automation</a:t>
            </a:r>
          </a:p>
          <a:p>
            <a:r>
              <a:rPr lang="en-US" dirty="0"/>
              <a:t>Combined</a:t>
            </a:r>
          </a:p>
          <a:p>
            <a:pPr lvl="1"/>
            <a:r>
              <a:rPr lang="en-US" dirty="0"/>
              <a:t>New timing/synchronization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AA858D-E8A2-BB42-BE18-47D5DD79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Commissioning Aspects after Run-1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2D44-9220-7645-8A8A-859B1901A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8D773-2972-9A47-8549-0D875523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3BD9-3A92-C246-A076-FB02FF620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0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4F8EC2-462D-8847-95E5-475C6F026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Verified IOTA BPM operation in closed-orbit mode</a:t>
            </a:r>
          </a:p>
          <a:p>
            <a:pPr lvl="1"/>
            <a:r>
              <a:rPr lang="en-US" dirty="0"/>
              <a:t>linearity, resolution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Verified IOTA BPM TBT operation</a:t>
            </a:r>
          </a:p>
          <a:p>
            <a:pPr lvl="1"/>
            <a:r>
              <a:rPr lang="en-US" dirty="0"/>
              <a:t>linearity, resolution, readout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Tuned </a:t>
            </a:r>
            <a:r>
              <a:rPr lang="en-US" dirty="0" err="1"/>
              <a:t>synclight</a:t>
            </a:r>
            <a:r>
              <a:rPr lang="en-US" dirty="0"/>
              <a:t> cameras</a:t>
            </a:r>
          </a:p>
          <a:p>
            <a:pPr lvl="1"/>
            <a:r>
              <a:rPr lang="en-US" dirty="0"/>
              <a:t>All but 1 online. Verified ACNET connectivity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Installed dipole edge field correctors</a:t>
            </a:r>
          </a:p>
          <a:p>
            <a:pPr lvl="1"/>
            <a:r>
              <a:rPr lang="en-US" dirty="0"/>
              <a:t>RF frequency now 30.008MHz = ring circumference within 6mm of design!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ED55C-9D00-5046-A64A-3D8E3DE8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December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C1F4-9FBD-974A-92C4-1F186FB5EC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A890-1E0C-CA45-84D2-506737B38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F9BB6-FE23-B844-8EFA-B229448F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0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F8EC2-462D-8847-95E5-475C6F026E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B050"/>
                  </a:buClr>
                  <a:buFont typeface="Wingdings" pitchFamily="2" charset="2"/>
                  <a:buChar char="ü"/>
                </a:pPr>
                <a:r>
                  <a:rPr lang="en-US" dirty="0"/>
                  <a:t>Up to 2mA beam circulation established within 2 days</a:t>
                </a:r>
              </a:p>
              <a:p>
                <a:pPr lvl="1"/>
                <a:r>
                  <a:rPr lang="en-US" dirty="0"/>
                  <a:t>Did not tune for higher current</a:t>
                </a:r>
              </a:p>
              <a:p>
                <a:pPr>
                  <a:buClr>
                    <a:srgbClr val="FFC000"/>
                  </a:buClr>
                  <a:buFont typeface="Wingdings" pitchFamily="2" charset="2"/>
                  <a:buChar char="ü"/>
                </a:pPr>
                <a:r>
                  <a:rPr lang="en-US" dirty="0"/>
                  <a:t>New BPM frontend software</a:t>
                </a:r>
              </a:p>
              <a:p>
                <a:pPr lvl="1">
                  <a:buFont typeface=".PingFang SC Regular"/>
                  <a:buChar char="－"/>
                </a:pPr>
                <a:r>
                  <a:rPr lang="en-US" dirty="0"/>
                  <a:t> Issues: noise, injection mode every s does not work</a:t>
                </a:r>
              </a:p>
              <a:p>
                <a:pPr>
                  <a:buClr>
                    <a:srgbClr val="00B050"/>
                  </a:buClr>
                  <a:buFont typeface="Wingdings" pitchFamily="2" charset="2"/>
                  <a:buChar char="ü"/>
                </a:pPr>
                <a:r>
                  <a:rPr lang="en-US" dirty="0"/>
                  <a:t>Performed lattice measurement/correction with full set of instrumentation</a:t>
                </a:r>
              </a:p>
              <a:p>
                <a:pPr lvl="1"/>
                <a:r>
                  <a:rPr lang="en-US" dirty="0"/>
                  <a:t>Good fit convergence, estimate better than 5%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-function accuracy</a:t>
                </a:r>
              </a:p>
              <a:p>
                <a:pPr>
                  <a:buClr>
                    <a:srgbClr val="FFC000"/>
                  </a:buClr>
                  <a:buFont typeface="Wingdings" pitchFamily="2" charset="2"/>
                  <a:buChar char="ü"/>
                </a:pPr>
                <a:r>
                  <a:rPr lang="en-US" dirty="0"/>
                  <a:t>Attempt to correct local coupling by rolling 1 quadrupole</a:t>
                </a:r>
              </a:p>
              <a:p>
                <a:pPr>
                  <a:buClr>
                    <a:srgbClr val="00B050"/>
                  </a:buClr>
                  <a:buFont typeface="Wingdings" pitchFamily="2" charset="2"/>
                  <a:buChar char="ü"/>
                </a:pPr>
                <a:r>
                  <a:rPr lang="en-US" dirty="0"/>
                  <a:t>One IOTA operator training session</a:t>
                </a:r>
              </a:p>
              <a:p>
                <a:pPr>
                  <a:buClr>
                    <a:srgbClr val="00B050"/>
                  </a:buClr>
                  <a:buFont typeface="Wingdings" pitchFamily="2" charset="2"/>
                  <a:buChar char="ü"/>
                </a:pPr>
                <a:r>
                  <a:rPr lang="en-US" dirty="0"/>
                  <a:t>Bunch-length monitor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ü"/>
                </a:pPr>
                <a:r>
                  <a:rPr lang="en-US" dirty="0"/>
                  <a:t>RF damper work</a:t>
                </a:r>
              </a:p>
              <a:p>
                <a:pPr lvl="1">
                  <a:buFont typeface=".PingFang SC Regular"/>
                  <a:buChar char="－"/>
                </a:pPr>
                <a:r>
                  <a:rPr lang="en-US" dirty="0"/>
                  <a:t>Damper remains disconnected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F8EC2-462D-8847-95E5-475C6F026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1" t="-1754" b="-8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AED55C-9D00-5046-A64A-3D8E3DE8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and Issues this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C1F4-9FBD-974A-92C4-1F186FB5EC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A890-1E0C-CA45-84D2-506737B38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F9BB6-FE23-B844-8EFA-B229448F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4F8EC2-462D-8847-95E5-475C6F026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H/V kicker operation in small-amplitude mode</a:t>
            </a:r>
          </a:p>
          <a:p>
            <a:r>
              <a:rPr lang="en-US" dirty="0"/>
              <a:t>Octupole string performance</a:t>
            </a:r>
          </a:p>
          <a:p>
            <a:r>
              <a:rPr lang="en-US" dirty="0"/>
              <a:t>Verification of IBEND stability</a:t>
            </a:r>
          </a:p>
          <a:p>
            <a:r>
              <a:rPr lang="en-US" dirty="0"/>
              <a:t>Measurement of orbit stability (quad and trim power supplies)</a:t>
            </a:r>
          </a:p>
          <a:p>
            <a:r>
              <a:rPr lang="en-US" dirty="0"/>
              <a:t>Software tools</a:t>
            </a:r>
          </a:p>
          <a:p>
            <a:pPr lvl="1"/>
            <a:r>
              <a:rPr lang="en-US" dirty="0"/>
              <a:t>Improve stability of Java software: 6DSim, ECS and </a:t>
            </a:r>
            <a:r>
              <a:rPr lang="en-US" dirty="0" err="1"/>
              <a:t>BPMServerCommon</a:t>
            </a:r>
            <a:endParaRPr lang="en-US" dirty="0"/>
          </a:p>
          <a:p>
            <a:pPr lvl="1"/>
            <a:r>
              <a:rPr lang="en-US" dirty="0"/>
              <a:t>Implement fast IOTA configuration save/restore and transitions between modes</a:t>
            </a:r>
          </a:p>
          <a:p>
            <a:pPr lvl="1"/>
            <a:r>
              <a:rPr lang="en-US" dirty="0"/>
              <a:t>Displays: trajectory in </a:t>
            </a:r>
            <a:r>
              <a:rPr lang="en-US" dirty="0" err="1"/>
              <a:t>linac</a:t>
            </a:r>
            <a:r>
              <a:rPr lang="en-US" dirty="0"/>
              <a:t>, orbit in IOTA, IOTA beam lifetime</a:t>
            </a:r>
          </a:p>
          <a:p>
            <a:r>
              <a:rPr lang="en-US" dirty="0"/>
              <a:t>Realign selected quadrupoles aiming to reduce local coupling in BR → lower skew corrector current</a:t>
            </a:r>
          </a:p>
          <a:p>
            <a:r>
              <a:rPr lang="en-US" dirty="0"/>
              <a:t>Commission 150MeV operation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ED55C-9D00-5046-A64A-3D8E3DE8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Commissioning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C1F4-9FBD-974A-92C4-1F186FB5EC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A890-1E0C-CA45-84D2-506737B38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F9BB6-FE23-B844-8EFA-B229448F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199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27732</TotalTime>
  <Words>379</Words>
  <Application>Microsoft Macintosh PowerPoint</Application>
  <PresentationFormat>On-screen Show (4:3)</PresentationFormat>
  <Paragraphs>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.PingFang SC Regular</vt:lpstr>
      <vt:lpstr>Arial</vt:lpstr>
      <vt:lpstr>Calibri</vt:lpstr>
      <vt:lpstr>Cambria Math</vt:lpstr>
      <vt:lpstr>Helvetica</vt:lpstr>
      <vt:lpstr>Wingdings</vt:lpstr>
      <vt:lpstr>Fermilab_PPT_090815</vt:lpstr>
      <vt:lpstr>PowerPoint Presentation</vt:lpstr>
      <vt:lpstr>Commissioning Goals and Objectives</vt:lpstr>
      <vt:lpstr>Main Commissioning Aspects after Run-1</vt:lpstr>
      <vt:lpstr>Progress in December</vt:lpstr>
      <vt:lpstr>Progress and Issues this week</vt:lpstr>
      <vt:lpstr>Remaining Commissioning Tasks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Alexander A Valishev</cp:lastModifiedBy>
  <cp:revision>390</cp:revision>
  <cp:lastPrinted>2019-12-06T14:47:33Z</cp:lastPrinted>
  <dcterms:created xsi:type="dcterms:W3CDTF">2016-02-18T02:06:43Z</dcterms:created>
  <dcterms:modified xsi:type="dcterms:W3CDTF">2020-02-21T03:08:14Z</dcterms:modified>
</cp:coreProperties>
</file>