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3" r:id="rId5"/>
  </p:sldMasterIdLst>
  <p:notesMasterIdLst>
    <p:notesMasterId r:id="rId13"/>
  </p:notesMasterIdLst>
  <p:handoutMasterIdLst>
    <p:handoutMasterId r:id="rId14"/>
  </p:handoutMasterIdLst>
  <p:sldIdLst>
    <p:sldId id="363" r:id="rId6"/>
    <p:sldId id="2122" r:id="rId7"/>
    <p:sldId id="2130" r:id="rId8"/>
    <p:sldId id="2131" r:id="rId9"/>
    <p:sldId id="2133" r:id="rId10"/>
    <p:sldId id="2132" r:id="rId11"/>
    <p:sldId id="829" r:id="rId12"/>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C3FFDB23-A5A2-4AE2-BF69-FFE4983F7512}">
          <p14:sldIdLst>
            <p14:sldId id="363"/>
            <p14:sldId id="2122"/>
            <p14:sldId id="2130"/>
            <p14:sldId id="2131"/>
            <p14:sldId id="2133"/>
            <p14:sldId id="2132"/>
            <p14:sldId id="829"/>
          </p14:sldIdLst>
        </p14:section>
      </p14:sectionLst>
    </p:ex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1" clrIdx="0">
    <p:extLst>
      <p:ext uri="{19B8F6BF-5375-455C-9EA6-DF929625EA0E}">
        <p15:presenceInfo xmlns:p15="http://schemas.microsoft.com/office/powerpoint/2012/main" userId="S-1-5-21-1644491937-1202660629-839522115-70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05050"/>
    <a:srgbClr val="50504E"/>
    <a:srgbClr val="004C97"/>
    <a:srgbClr val="A7A8AA"/>
    <a:srgbClr val="4E4E4E"/>
    <a:srgbClr val="63666A"/>
    <a:srgbClr val="99D6E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4" autoAdjust="0"/>
    <p:restoredTop sz="93353" autoAdjust="0"/>
  </p:normalViewPr>
  <p:slideViewPr>
    <p:cSldViewPr snapToGrid="0" snapToObjects="1" showGuides="1">
      <p:cViewPr varScale="1">
        <p:scale>
          <a:sx n="99" d="100"/>
          <a:sy n="99" d="100"/>
        </p:scale>
        <p:origin x="232" y="16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5/26/20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5/26/20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244618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L2 Manager Name [20pt Reg]</a:t>
            </a:r>
          </a:p>
          <a:p>
            <a:r>
              <a:rPr lang="en-US" dirty="0"/>
              <a:t>PIP-II DOE IPR CD-2/3a Review</a:t>
            </a:r>
          </a:p>
          <a:p>
            <a:r>
              <a:rPr lang="en-US" dirty="0"/>
              <a:t>28 - 30 January 2020</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
        <p:nvSpPr>
          <p:cNvPr id="11" name="TextBox 10">
            <a:extLst>
              <a:ext uri="{FF2B5EF4-FFF2-40B4-BE49-F238E27FC236}">
                <a16:creationId xmlns:a16="http://schemas.microsoft.com/office/drawing/2014/main" id="{2A16AA3B-D513-4568-ADD3-3BBA8874574F}"/>
              </a:ext>
            </a:extLst>
          </p:cNvPr>
          <p:cNvSpPr txBox="1"/>
          <p:nvPr userDrawn="1"/>
        </p:nvSpPr>
        <p:spPr>
          <a:xfrm>
            <a:off x="5757716" y="4873610"/>
            <a:ext cx="3386284" cy="1477328"/>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 WUST </a:t>
            </a:r>
            <a:endParaRPr lang="en-US" sz="1600" kern="1200" baseline="0" dirty="0">
              <a:solidFill>
                <a:schemeClr val="tx1"/>
              </a:solidFill>
              <a:latin typeface="Helvetica"/>
              <a:cs typeface="Helvetica"/>
            </a:endParaRPr>
          </a:p>
        </p:txBody>
      </p:sp>
      <p:cxnSp>
        <p:nvCxnSpPr>
          <p:cNvPr id="12" name="Straight Connector 11">
            <a:extLst>
              <a:ext uri="{FF2B5EF4-FFF2-40B4-BE49-F238E27FC236}">
                <a16:creationId xmlns:a16="http://schemas.microsoft.com/office/drawing/2014/main" id="{239028D7-F88A-46AC-A4EE-0D16D8977226}"/>
              </a:ext>
            </a:extLst>
          </p:cNvPr>
          <p:cNvCxnSpPr>
            <a:cxnSpLocks/>
          </p:cNvCxnSpPr>
          <p:nvPr userDrawn="1"/>
        </p:nvCxnSpPr>
        <p:spPr>
          <a:xfrm>
            <a:off x="5751576" y="6364224"/>
            <a:ext cx="2978836"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11574D52-B412-344B-8E8B-A4556C84C358}"/>
              </a:ext>
            </a:extLst>
          </p:cNvPr>
          <p:cNvPicPr>
            <a:picLocks noChangeAspect="1"/>
          </p:cNvPicPr>
          <p:nvPr userDrawn="1"/>
        </p:nvPicPr>
        <p:blipFill>
          <a:blip r:embed="rId3"/>
          <a:stretch>
            <a:fillRect/>
          </a:stretch>
        </p:blipFill>
        <p:spPr>
          <a:xfrm>
            <a:off x="2626" y="896935"/>
            <a:ext cx="9141374" cy="277556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EF5A54E9-8BE9-F94A-B437-602F77892814}"/>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D63AC79-01B5-4D08-8D70-C56E103D82BD}" type="datetime1">
              <a:rPr lang="en-US" smtClean="0"/>
              <a:t>5/26/20</a:t>
            </a:fld>
            <a:endParaRPr lang="en-US" dirty="0"/>
          </a:p>
        </p:txBody>
      </p:sp>
      <p:sp>
        <p:nvSpPr>
          <p:cNvPr id="12" name="Footer Placeholder 4">
            <a:extLst>
              <a:ext uri="{FF2B5EF4-FFF2-40B4-BE49-F238E27FC236}">
                <a16:creationId xmlns:a16="http://schemas.microsoft.com/office/drawing/2014/main" id="{91D1E6B3-E651-1B4E-90E6-7962528A6D28}"/>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4234577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Date Placeholder 3">
            <a:extLst>
              <a:ext uri="{FF2B5EF4-FFF2-40B4-BE49-F238E27FC236}">
                <a16:creationId xmlns:a16="http://schemas.microsoft.com/office/drawing/2014/main" id="{EB2FFE72-4366-0A47-A428-76AB88DA39E2}"/>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F68C01C-03AA-40B7-94D6-D70D662BB5D3}" type="datetime1">
              <a:rPr lang="en-US" smtClean="0"/>
              <a:t>5/26/20</a:t>
            </a:fld>
            <a:endParaRPr lang="en-US" dirty="0"/>
          </a:p>
        </p:txBody>
      </p:sp>
      <p:sp>
        <p:nvSpPr>
          <p:cNvPr id="15" name="Footer Placeholder 4">
            <a:extLst>
              <a:ext uri="{FF2B5EF4-FFF2-40B4-BE49-F238E27FC236}">
                <a16:creationId xmlns:a16="http://schemas.microsoft.com/office/drawing/2014/main" id="{8300EA00-6059-734A-BFC3-D7E252BB745F}"/>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1045485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9" name="Date Placeholder 3">
            <a:extLst>
              <a:ext uri="{FF2B5EF4-FFF2-40B4-BE49-F238E27FC236}">
                <a16:creationId xmlns:a16="http://schemas.microsoft.com/office/drawing/2014/main" id="{6CA80053-3E93-7443-983F-1086CE6A613C}"/>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3110F40E-AF36-4A7E-BA2B-96BE9A8EB321}" type="datetime1">
              <a:rPr lang="en-US" smtClean="0"/>
              <a:t>5/26/20</a:t>
            </a:fld>
            <a:endParaRPr lang="en-US" dirty="0"/>
          </a:p>
        </p:txBody>
      </p:sp>
      <p:sp>
        <p:nvSpPr>
          <p:cNvPr id="11" name="Footer Placeholder 4">
            <a:extLst>
              <a:ext uri="{FF2B5EF4-FFF2-40B4-BE49-F238E27FC236}">
                <a16:creationId xmlns:a16="http://schemas.microsoft.com/office/drawing/2014/main" id="{1A88FA0F-3B8C-C445-801D-5522022ADBB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427162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35582FC2-B5F3-884B-8F8D-4361CC07226D}"/>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CA2C650-1FD8-403B-8F74-5BCEB0BB130B}" type="datetime1">
              <a:rPr lang="en-US" smtClean="0"/>
              <a:t>5/26/20</a:t>
            </a:fld>
            <a:endParaRPr lang="en-US" dirty="0"/>
          </a:p>
        </p:txBody>
      </p:sp>
      <p:sp>
        <p:nvSpPr>
          <p:cNvPr id="12" name="Footer Placeholder 4">
            <a:extLst>
              <a:ext uri="{FF2B5EF4-FFF2-40B4-BE49-F238E27FC236}">
                <a16:creationId xmlns:a16="http://schemas.microsoft.com/office/drawing/2014/main" id="{6EE42BCF-459B-4B48-8392-E58B19232B89}"/>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1271747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40" name="Date Placeholder 3">
            <a:extLst>
              <a:ext uri="{FF2B5EF4-FFF2-40B4-BE49-F238E27FC236}">
                <a16:creationId xmlns:a16="http://schemas.microsoft.com/office/drawing/2014/main" id="{FC5DBBCD-C0BA-5F4A-9E85-F2F3A51F557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5476FE6-A678-490E-9F68-DD3E2DAD08A2}" type="datetime1">
              <a:rPr lang="en-US" smtClean="0"/>
              <a:t>5/26/20</a:t>
            </a:fld>
            <a:endParaRPr lang="en-US" dirty="0"/>
          </a:p>
        </p:txBody>
      </p:sp>
      <p:sp>
        <p:nvSpPr>
          <p:cNvPr id="41" name="Footer Placeholder 4">
            <a:extLst>
              <a:ext uri="{FF2B5EF4-FFF2-40B4-BE49-F238E27FC236}">
                <a16:creationId xmlns:a16="http://schemas.microsoft.com/office/drawing/2014/main" id="{4334F707-4874-B34C-B2E8-86763EB1E73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3484989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fld id="{5B7CBF98-3C76-4266-A315-ECB9D1D1FD64}" type="datetime1">
              <a:rPr lang="en-US" altLang="en-US" smtClean="0"/>
              <a:t>5/26/20</a:t>
            </a:fld>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a:t>P2PEB#5 15 May 2020</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411912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13E226D-0EB2-46A7-8C70-EB7BBCBB3772}" type="datetime1">
              <a:rPr lang="en-US" smtClean="0"/>
              <a:t>5/26/20</a:t>
            </a:fld>
            <a:endParaRPr lang="en-US" dirty="0"/>
          </a:p>
        </p:txBody>
      </p:sp>
      <p:sp>
        <p:nvSpPr>
          <p:cNvPr id="12" name="Footer Placeholder 4">
            <a:extLst>
              <a:ext uri="{FF2B5EF4-FFF2-40B4-BE49-F238E27FC236}">
                <a16:creationId xmlns:a16="http://schemas.microsoft.com/office/drawing/2014/main" id="{0C252E7D-511A-3F46-85D4-8F4130125406}"/>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Date Placeholder 3">
            <a:extLst>
              <a:ext uri="{FF2B5EF4-FFF2-40B4-BE49-F238E27FC236}">
                <a16:creationId xmlns:a16="http://schemas.microsoft.com/office/drawing/2014/main" id="{D812A21D-B56E-F945-B055-BF1CBF63F616}"/>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B0E9430-8CC7-429B-BB82-9E196617FC43}" type="datetime1">
              <a:rPr lang="en-US" smtClean="0"/>
              <a:t>5/26/20</a:t>
            </a:fld>
            <a:endParaRPr lang="en-US" dirty="0"/>
          </a:p>
        </p:txBody>
      </p:sp>
      <p:sp>
        <p:nvSpPr>
          <p:cNvPr id="16" name="Footer Placeholder 4">
            <a:extLst>
              <a:ext uri="{FF2B5EF4-FFF2-40B4-BE49-F238E27FC236}">
                <a16:creationId xmlns:a16="http://schemas.microsoft.com/office/drawing/2014/main" id="{2EB3E399-69D4-C841-A710-B72A77021EF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B062E7B8-9E81-764D-9C9A-9A4416E33E55}"/>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AF84EA5-FC8A-4603-AB09-37DE95E122AB}" type="datetime1">
              <a:rPr lang="en-US" smtClean="0"/>
              <a:t>5/26/20</a:t>
            </a:fld>
            <a:endParaRPr lang="en-US" dirty="0"/>
          </a:p>
        </p:txBody>
      </p:sp>
      <p:sp>
        <p:nvSpPr>
          <p:cNvPr id="10" name="Footer Placeholder 4">
            <a:extLst>
              <a:ext uri="{FF2B5EF4-FFF2-40B4-BE49-F238E27FC236}">
                <a16:creationId xmlns:a16="http://schemas.microsoft.com/office/drawing/2014/main" id="{415E30B2-FD88-B64F-9DC5-8850BEC40B90}"/>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9086C7DE-E0AC-624B-BB33-06EE18FA7BA9}"/>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546A8C6-BBC6-4B47-AC4C-518136D6E280}" type="datetime1">
              <a:rPr lang="en-US" smtClean="0"/>
              <a:t>5/26/20</a:t>
            </a:fld>
            <a:endParaRPr lang="en-US" dirty="0"/>
          </a:p>
        </p:txBody>
      </p:sp>
      <p:sp>
        <p:nvSpPr>
          <p:cNvPr id="14" name="Footer Placeholder 4">
            <a:extLst>
              <a:ext uri="{FF2B5EF4-FFF2-40B4-BE49-F238E27FC236}">
                <a16:creationId xmlns:a16="http://schemas.microsoft.com/office/drawing/2014/main" id="{4B11FD33-E367-4E4D-A318-2337828D3327}"/>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
        <p:nvSpPr>
          <p:cNvPr id="6" name="Date Placeholder 3">
            <a:extLst>
              <a:ext uri="{FF2B5EF4-FFF2-40B4-BE49-F238E27FC236}">
                <a16:creationId xmlns:a16="http://schemas.microsoft.com/office/drawing/2014/main" id="{95E3339D-AB0B-6B42-862F-A8CE8F5DE1FB}"/>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E657021-B547-49EA-A4EB-13EFFF955D81}" type="datetime1">
              <a:rPr lang="en-US" smtClean="0"/>
              <a:t>5/26/20</a:t>
            </a:fld>
            <a:endParaRPr lang="en-US" dirty="0"/>
          </a:p>
        </p:txBody>
      </p:sp>
      <p:sp>
        <p:nvSpPr>
          <p:cNvPr id="8" name="Footer Placeholder 4">
            <a:extLst>
              <a:ext uri="{FF2B5EF4-FFF2-40B4-BE49-F238E27FC236}">
                <a16:creationId xmlns:a16="http://schemas.microsoft.com/office/drawing/2014/main" id="{D52478C4-9379-D649-A221-D5B00743CC77}"/>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1" name="Date Placeholder 3">
            <a:extLst>
              <a:ext uri="{FF2B5EF4-FFF2-40B4-BE49-F238E27FC236}">
                <a16:creationId xmlns:a16="http://schemas.microsoft.com/office/drawing/2014/main" id="{048CD5D4-73FB-774B-B842-83A5D2856ED2}"/>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188323E-61CB-4A1E-AD9F-2B09F3DCAC46}" type="datetime1">
              <a:rPr lang="en-US" smtClean="0"/>
              <a:t>5/26/20</a:t>
            </a:fld>
            <a:endParaRPr lang="en-US" dirty="0"/>
          </a:p>
        </p:txBody>
      </p:sp>
      <p:sp>
        <p:nvSpPr>
          <p:cNvPr id="22" name="Footer Placeholder 4">
            <a:extLst>
              <a:ext uri="{FF2B5EF4-FFF2-40B4-BE49-F238E27FC236}">
                <a16:creationId xmlns:a16="http://schemas.microsoft.com/office/drawing/2014/main" id="{BE4981B5-46CA-B842-AB96-1D4AD565CCAB}"/>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Name [20pt Reg]</a:t>
            </a:r>
          </a:p>
          <a:p>
            <a:r>
              <a:rPr lang="en-US" dirty="0"/>
              <a:t>PIP-II DOE IPR CD-2/3a Review</a:t>
            </a:r>
          </a:p>
          <a:p>
            <a:r>
              <a:rPr lang="en-US" dirty="0"/>
              <a:t>SC#</a:t>
            </a:r>
          </a:p>
          <a:p>
            <a:r>
              <a:rPr lang="en-US" dirty="0"/>
              <a:t>January 28-30, 2020</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pic>
        <p:nvPicPr>
          <p:cNvPr id="10" name="Picture 9">
            <a:extLst>
              <a:ext uri="{FF2B5EF4-FFF2-40B4-BE49-F238E27FC236}">
                <a16:creationId xmlns:a16="http://schemas.microsoft.com/office/drawing/2014/main" id="{558AA46A-25B5-4802-B0B6-002CACECF6E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 y="898427"/>
            <a:ext cx="9144001" cy="2867342"/>
          </a:xfrm>
          <a:prstGeom prst="rect">
            <a:avLst/>
          </a:prstGeom>
        </p:spPr>
      </p:pic>
      <p:sp>
        <p:nvSpPr>
          <p:cNvPr id="15" name="TextBox 14">
            <a:extLst>
              <a:ext uri="{FF2B5EF4-FFF2-40B4-BE49-F238E27FC236}">
                <a16:creationId xmlns:a16="http://schemas.microsoft.com/office/drawing/2014/main" id="{70D6BCC3-D550-4D62-A5C2-8FD77D82407F}"/>
              </a:ext>
            </a:extLst>
          </p:cNvPr>
          <p:cNvSpPr txBox="1"/>
          <p:nvPr userDrawn="1"/>
        </p:nvSpPr>
        <p:spPr>
          <a:xfrm>
            <a:off x="5741424" y="4819165"/>
            <a:ext cx="3616036"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6" name="Picture 15">
            <a:extLst>
              <a:ext uri="{FF2B5EF4-FFF2-40B4-BE49-F238E27FC236}">
                <a16:creationId xmlns:a16="http://schemas.microsoft.com/office/drawing/2014/main" id="{9E65AE88-3D19-4C87-87CE-6F77AFE1E9CE}"/>
              </a:ext>
            </a:extLst>
          </p:cNvPr>
          <p:cNvPicPr>
            <a:picLocks noChangeAspect="1"/>
          </p:cNvPicPr>
          <p:nvPr userDrawn="1"/>
        </p:nvPicPr>
        <p:blipFill>
          <a:blip r:embed="rId4"/>
          <a:stretch>
            <a:fillRect/>
          </a:stretch>
        </p:blipFill>
        <p:spPr>
          <a:xfrm>
            <a:off x="8582784" y="6312189"/>
            <a:ext cx="274320" cy="207455"/>
          </a:xfrm>
          <a:prstGeom prst="rect">
            <a:avLst/>
          </a:prstGeom>
          <a:effectLst>
            <a:outerShdw blurRad="381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AF16A229-82AE-4F89-91DE-FAB384885B03}"/>
              </a:ext>
            </a:extLst>
          </p:cNvPr>
          <p:cNvSpPr/>
          <p:nvPr userDrawn="1"/>
        </p:nvSpPr>
        <p:spPr>
          <a:xfrm>
            <a:off x="8576931" y="5580509"/>
            <a:ext cx="274320" cy="182880"/>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E32950-7816-4A36-8F79-ED469A06A22B}"/>
              </a:ext>
            </a:extLst>
          </p:cNvPr>
          <p:cNvSpPr/>
          <p:nvPr userDrawn="1"/>
        </p:nvSpPr>
        <p:spPr>
          <a:xfrm>
            <a:off x="8576929" y="5315187"/>
            <a:ext cx="274320" cy="182880"/>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9E80AD26-4233-4E0C-8944-1701CB2D876B}"/>
              </a:ext>
            </a:extLst>
          </p:cNvPr>
          <p:cNvPicPr>
            <a:picLocks noChangeAspect="1"/>
          </p:cNvPicPr>
          <p:nvPr userDrawn="1"/>
        </p:nvPicPr>
        <p:blipFill>
          <a:blip r:embed="rId8"/>
          <a:stretch>
            <a:fillRect/>
          </a:stretch>
        </p:blipFill>
        <p:spPr>
          <a:xfrm>
            <a:off x="8576325" y="5062166"/>
            <a:ext cx="274320" cy="186656"/>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BE4F81E8-F10D-4DF2-B7A8-8ADB25E3E206}"/>
              </a:ext>
            </a:extLst>
          </p:cNvPr>
          <p:cNvSpPr/>
          <p:nvPr userDrawn="1"/>
        </p:nvSpPr>
        <p:spPr>
          <a:xfrm>
            <a:off x="8576931" y="5813960"/>
            <a:ext cx="274320" cy="183733"/>
          </a:xfrm>
          <a:prstGeom prst="rect">
            <a:avLst/>
          </a:prstGeom>
          <a:blipFill>
            <a:blip r:embed="rId9"/>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961D1E-A5AE-42D8-B9E2-C0D897D3FADB}"/>
              </a:ext>
            </a:extLst>
          </p:cNvPr>
          <p:cNvSpPr/>
          <p:nvPr userDrawn="1"/>
        </p:nvSpPr>
        <p:spPr>
          <a:xfrm>
            <a:off x="8582784" y="6071826"/>
            <a:ext cx="274320" cy="182880"/>
          </a:xfrm>
          <a:prstGeom prst="rect">
            <a:avLst/>
          </a:prstGeom>
          <a:blipFill>
            <a:blip r:embed="rId10"/>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E2DE291-11A4-4722-8D80-2E71786F56CC}"/>
              </a:ext>
            </a:extLst>
          </p:cNvPr>
          <p:cNvCxnSpPr>
            <a:cxnSpLocks/>
          </p:cNvCxnSpPr>
          <p:nvPr userDrawn="1"/>
        </p:nvCxnSpPr>
        <p:spPr>
          <a:xfrm>
            <a:off x="5841214" y="6634281"/>
            <a:ext cx="3003747"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54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75345DE-1728-4646-A7CD-EF187AEB6965}" type="datetime1">
              <a:rPr lang="en-US" smtClean="0"/>
              <a:t>5/26/20</a:t>
            </a:fld>
            <a:endParaRPr lang="en-US"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101722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D33F52C-7E56-41B9-BBEE-A32FC85FF6FA}" type="datetime1">
              <a:rPr lang="en-US" smtClean="0"/>
              <a:t>5/26/20</a:t>
            </a:fld>
            <a:endParaRPr lang="en-US" dirty="0"/>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9"/>
          <a:stretch>
            <a:fillRect/>
          </a:stretch>
        </p:blipFill>
        <p:spPr>
          <a:xfrm>
            <a:off x="8087388" y="6422646"/>
            <a:ext cx="768096" cy="400417"/>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D09B31B-3608-4673-8CDD-DBDD629D5302}" type="datetime1">
              <a:rPr lang="en-US" smtClean="0"/>
              <a:t>5/26/20</a:t>
            </a:fld>
            <a:endParaRPr lang="en-US" dirty="0"/>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0"/>
          <a:stretch>
            <a:fillRect/>
          </a:stretch>
        </p:blipFill>
        <p:spPr>
          <a:xfrm>
            <a:off x="8087388" y="6422646"/>
            <a:ext cx="768096" cy="400417"/>
          </a:xfrm>
          <a:prstGeom prst="rect">
            <a:avLst/>
          </a:prstGeom>
        </p:spPr>
      </p:pic>
    </p:spTree>
    <p:extLst>
      <p:ext uri="{BB962C8B-B14F-4D97-AF65-F5344CB8AC3E}">
        <p14:creationId xmlns:p14="http://schemas.microsoft.com/office/powerpoint/2010/main" val="416719959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E2716BD-93C7-43FF-AA75-9471B68ACB7D}"/>
              </a:ext>
            </a:extLst>
          </p:cNvPr>
          <p:cNvSpPr txBox="1">
            <a:spLocks/>
          </p:cNvSpPr>
          <p:nvPr/>
        </p:nvSpPr>
        <p:spPr>
          <a:xfrm>
            <a:off x="219719" y="3875843"/>
            <a:ext cx="8667106" cy="1003049"/>
          </a:xfrm>
          <a:prstGeom prst="rect">
            <a:avLst/>
          </a:prstGeom>
        </p:spPr>
        <p:txBody>
          <a:bodyPr vert="horz" wrap="square" lIns="0" tIns="45720" anchor="ctr" anchorCtr="0">
            <a:normAutofit/>
          </a:bodyPr>
          <a:lstStyle>
            <a:lvl1pPr marL="0" indent="0" algn="l" defTabSz="457200" rtl="0" eaLnBrk="1" fontAlgn="base" hangingPunct="1">
              <a:lnSpc>
                <a:spcPct val="100000"/>
              </a:lnSpc>
              <a:spcBef>
                <a:spcPts val="700"/>
              </a:spcBef>
              <a:spcAft>
                <a:spcPts val="0"/>
              </a:spcAft>
              <a:buFontTx/>
              <a:buNone/>
              <a:defRPr sz="3200" b="1" i="0" kern="1200">
                <a:solidFill>
                  <a:srgbClr val="004C97"/>
                </a:solidFill>
                <a:latin typeface="Helvetica"/>
                <a:ea typeface="Geneva" charset="0"/>
                <a:cs typeface="ＭＳ Ｐゴシック" charset="0"/>
              </a:defRPr>
            </a:lvl1pPr>
            <a:lvl2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2pPr>
            <a:lvl3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3pPr>
            <a:lvl4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4pPr>
            <a:lvl5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650 MHz RF Distribution for PIP2IT</a:t>
            </a:r>
          </a:p>
          <a:p>
            <a:r>
              <a:rPr lang="en-US" sz="2400" dirty="0"/>
              <a:t>Preliminary Design Review</a:t>
            </a:r>
          </a:p>
        </p:txBody>
      </p:sp>
      <p:sp>
        <p:nvSpPr>
          <p:cNvPr id="5" name="Text Placeholder 1">
            <a:extLst>
              <a:ext uri="{FF2B5EF4-FFF2-40B4-BE49-F238E27FC236}">
                <a16:creationId xmlns:a16="http://schemas.microsoft.com/office/drawing/2014/main" id="{D83BE858-3CAF-4139-A58F-54051F38BD21}"/>
              </a:ext>
            </a:extLst>
          </p:cNvPr>
          <p:cNvSpPr>
            <a:spLocks noGrp="1"/>
          </p:cNvSpPr>
          <p:nvPr>
            <p:ph type="body" sz="quarter" idx="10"/>
          </p:nvPr>
        </p:nvSpPr>
        <p:spPr>
          <a:xfrm>
            <a:off x="219719" y="4896703"/>
            <a:ext cx="8499231" cy="1390219"/>
          </a:xfrm>
        </p:spPr>
        <p:txBody>
          <a:bodyPr/>
          <a:lstStyle/>
          <a:p>
            <a:r>
              <a:rPr lang="en-US" dirty="0"/>
              <a:t>Elvin Harms</a:t>
            </a:r>
          </a:p>
          <a:p>
            <a:r>
              <a:rPr lang="en-US" dirty="0"/>
              <a:t>L2 Manager, Accelerator Systems</a:t>
            </a:r>
          </a:p>
          <a:p>
            <a:r>
              <a:rPr lang="en-US" dirty="0"/>
              <a:t>28 May 2020</a:t>
            </a:r>
          </a:p>
          <a:p>
            <a:endParaRPr lang="en-US" dirty="0"/>
          </a:p>
        </p:txBody>
      </p:sp>
    </p:spTree>
    <p:extLst>
      <p:ext uri="{BB962C8B-B14F-4D97-AF65-F5344CB8AC3E}">
        <p14:creationId xmlns:p14="http://schemas.microsoft.com/office/powerpoint/2010/main" val="123250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672513" cy="4822760"/>
          </a:xfrm>
        </p:spPr>
        <p:txBody>
          <a:bodyPr/>
          <a:lstStyle/>
          <a:p>
            <a:r>
              <a:rPr lang="en-US" dirty="0"/>
              <a:t>Purpose</a:t>
            </a:r>
          </a:p>
          <a:p>
            <a:r>
              <a:rPr lang="en-US" dirty="0"/>
              <a:t>Logistics &amp; Schedule</a:t>
            </a:r>
          </a:p>
          <a:p>
            <a:r>
              <a:rPr lang="en-US" dirty="0"/>
              <a:t>Introductions</a:t>
            </a:r>
          </a:p>
          <a:p>
            <a:r>
              <a:rPr lang="en-US" dirty="0"/>
              <a:t>Outcome</a:t>
            </a:r>
          </a:p>
          <a:p>
            <a:endParaRPr lang="en-US"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dirty="0"/>
              <a:t>Welcome</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5/28/20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650 MHz 40 kW Amplifier Requirements</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82216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dirty="0"/>
              <a:t>Purpose/Charge</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5/28/20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650 MHz 40 kW Amplifier Requirements</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Rectangle 6">
            <a:extLst>
              <a:ext uri="{FF2B5EF4-FFF2-40B4-BE49-F238E27FC236}">
                <a16:creationId xmlns:a16="http://schemas.microsoft.com/office/drawing/2014/main" id="{8343F986-59D8-2442-97C5-D023290877AE}"/>
              </a:ext>
            </a:extLst>
          </p:cNvPr>
          <p:cNvSpPr/>
          <p:nvPr/>
        </p:nvSpPr>
        <p:spPr>
          <a:xfrm>
            <a:off x="222250" y="1279492"/>
            <a:ext cx="8686800" cy="4647619"/>
          </a:xfrm>
          <a:prstGeom prst="rect">
            <a:avLst/>
          </a:prstGeom>
        </p:spPr>
        <p:txBody>
          <a:bodyPr wrap="square">
            <a:spAutoFit/>
          </a:bodyPr>
          <a:lstStyle/>
          <a:p>
            <a:pPr marL="0" marR="0" algn="just">
              <a:lnSpc>
                <a:spcPct val="125000"/>
              </a:lnSpc>
              <a:spcBef>
                <a:spcPts val="0"/>
              </a:spcBef>
              <a:spcAft>
                <a:spcPts val="0"/>
              </a:spcAft>
              <a:tabLst>
                <a:tab pos="1088390" algn="l"/>
              </a:tabLst>
            </a:pPr>
            <a:r>
              <a:rPr lang="en-US" sz="1600" i="1" dirty="0">
                <a:solidFill>
                  <a:srgbClr val="404040"/>
                </a:solidFill>
                <a:latin typeface="Helvetica" pitchFamily="2" charset="0"/>
                <a:ea typeface="MS Mincho" panose="02020609040205080304" pitchFamily="49" charset="-128"/>
                <a:cs typeface="Times New Roman" panose="02020603050405020304" pitchFamily="18" charset="0"/>
              </a:rPr>
              <a:t>The review committee is requested to perform an independent evaluation of the Preliminary Design of the RF power distribution system for testing low and high beta (650 MHz) cryomodules at PIP2IT. </a:t>
            </a:r>
            <a:r>
              <a:rPr lang="en-US" sz="1600" i="1" dirty="0">
                <a:solidFill>
                  <a:srgbClr val="404040"/>
                </a:solidFill>
                <a:highlight>
                  <a:srgbClr val="FFFF00"/>
                </a:highlight>
                <a:latin typeface="Helvetica" pitchFamily="2" charset="0"/>
                <a:ea typeface="MS Mincho" panose="02020609040205080304" pitchFamily="49" charset="-128"/>
                <a:cs typeface="Times New Roman" panose="02020603050405020304" pitchFamily="18" charset="0"/>
              </a:rPr>
              <a:t>This scope of this review is limited to RF Distribution (Circulators, directional couplers, RF transmission media) and does not include the amplifiers nor the fundamental power couplers/cryomodules. </a:t>
            </a:r>
            <a:endParaRPr lang="en-US" sz="1600" dirty="0">
              <a:solidFill>
                <a:srgbClr val="404040"/>
              </a:solidFill>
              <a:highlight>
                <a:srgbClr val="FFFF00"/>
              </a:highlight>
              <a:latin typeface="Helvetica" pitchFamily="2" charset="0"/>
              <a:ea typeface="MS Mincho" panose="02020609040205080304" pitchFamily="49" charset="-128"/>
              <a:cs typeface="Times New Roman" panose="02020603050405020304" pitchFamily="18" charset="0"/>
            </a:endParaRPr>
          </a:p>
          <a:p>
            <a:pPr marL="0" marR="0" algn="just">
              <a:lnSpc>
                <a:spcPct val="125000"/>
              </a:lnSpc>
              <a:spcBef>
                <a:spcPts val="0"/>
              </a:spcBef>
              <a:spcAft>
                <a:spcPts val="0"/>
              </a:spcAft>
              <a:tabLst>
                <a:tab pos="1088390" algn="l"/>
              </a:tabLst>
            </a:pPr>
            <a:r>
              <a:rPr lang="en-US" sz="1400" dirty="0">
                <a:solidFill>
                  <a:srgbClr val="404040"/>
                </a:solidFill>
                <a:latin typeface="Helvetica" pitchFamily="2" charset="0"/>
                <a:ea typeface="MS Mincho" panose="02020609040205080304" pitchFamily="49" charset="-128"/>
                <a:cs typeface="Times New Roman" panose="02020603050405020304" pitchFamily="18" charset="0"/>
              </a:rPr>
              <a:t> </a:t>
            </a:r>
          </a:p>
          <a:p>
            <a:pPr marL="0" marR="0" algn="just">
              <a:lnSpc>
                <a:spcPct val="125000"/>
              </a:lnSpc>
              <a:spcBef>
                <a:spcPts val="0"/>
              </a:spcBef>
              <a:spcAft>
                <a:spcPts val="0"/>
              </a:spcAft>
              <a:tabLst>
                <a:tab pos="1088390" algn="l"/>
              </a:tabLst>
            </a:pPr>
            <a:r>
              <a:rPr lang="en-US" sz="1800" dirty="0">
                <a:solidFill>
                  <a:srgbClr val="404040"/>
                </a:solidFill>
                <a:latin typeface="Helvetica" pitchFamily="2" charset="0"/>
                <a:ea typeface="MS Mincho" panose="02020609040205080304" pitchFamily="49" charset="-128"/>
                <a:cs typeface="Times New Roman" panose="02020603050405020304" pitchFamily="18" charset="0"/>
              </a:rPr>
              <a:t>The committee is asked to respond to the following questions:</a:t>
            </a:r>
          </a:p>
          <a:p>
            <a:pPr marL="342900" marR="0" lvl="0" indent="-342900" algn="just">
              <a:lnSpc>
                <a:spcPct val="125000"/>
              </a:lnSpc>
              <a:spcBef>
                <a:spcPts val="0"/>
              </a:spcBef>
              <a:spcAft>
                <a:spcPts val="0"/>
              </a:spcAft>
              <a:buFont typeface="+mj-lt"/>
              <a:buAutoNum type="arabicPeriod"/>
              <a:tabLst>
                <a:tab pos="1088390" algn="l"/>
              </a:tabLst>
            </a:pPr>
            <a:r>
              <a:rPr lang="en-US" sz="1800" dirty="0">
                <a:solidFill>
                  <a:srgbClr val="404040"/>
                </a:solidFill>
                <a:latin typeface="Helvetica" pitchFamily="2" charset="0"/>
                <a:ea typeface="MS Mincho" panose="02020609040205080304" pitchFamily="49" charset="-128"/>
                <a:cs typeface="Times New Roman" panose="02020603050405020304" pitchFamily="18" charset="0"/>
              </a:rPr>
              <a:t>Is the 650 MHz RF distribution design at the preliminary design level (30-50%)?</a:t>
            </a:r>
          </a:p>
          <a:p>
            <a:pPr marL="342900" marR="0" lvl="0" indent="-342900" algn="just">
              <a:lnSpc>
                <a:spcPct val="125000"/>
              </a:lnSpc>
              <a:spcBef>
                <a:spcPts val="0"/>
              </a:spcBef>
              <a:spcAft>
                <a:spcPts val="0"/>
              </a:spcAft>
              <a:buFont typeface="+mj-lt"/>
              <a:buAutoNum type="arabicPeriod"/>
              <a:tabLst>
                <a:tab pos="1088390" algn="l"/>
              </a:tabLst>
            </a:pPr>
            <a:r>
              <a:rPr lang="en-US" sz="1800" dirty="0">
                <a:solidFill>
                  <a:srgbClr val="404040"/>
                </a:solidFill>
                <a:latin typeface="Helvetica" pitchFamily="2" charset="0"/>
                <a:ea typeface="MS Mincho" panose="02020609040205080304" pitchFamily="49" charset="-128"/>
                <a:cs typeface="Times New Roman" panose="02020603050405020304" pitchFamily="18" charset="0"/>
              </a:rPr>
              <a:t>Is the design consistent with system and project requirements?</a:t>
            </a:r>
          </a:p>
          <a:p>
            <a:pPr marL="342900" marR="0" lvl="0" indent="-342900" algn="just">
              <a:lnSpc>
                <a:spcPct val="125000"/>
              </a:lnSpc>
              <a:spcBef>
                <a:spcPts val="0"/>
              </a:spcBef>
              <a:spcAft>
                <a:spcPts val="0"/>
              </a:spcAft>
              <a:buFont typeface="+mj-lt"/>
              <a:buAutoNum type="arabicPeriod"/>
              <a:tabLst>
                <a:tab pos="1088390" algn="l"/>
              </a:tabLst>
            </a:pPr>
            <a:r>
              <a:rPr lang="en-US" sz="1800" dirty="0">
                <a:solidFill>
                  <a:srgbClr val="404040"/>
                </a:solidFill>
                <a:latin typeface="Helvetica" pitchFamily="2" charset="0"/>
                <a:ea typeface="MS Mincho" panose="02020609040205080304" pitchFamily="49" charset="-128"/>
                <a:cs typeface="Times New Roman" panose="02020603050405020304" pitchFamily="18" charset="0"/>
              </a:rPr>
              <a:t>Are the available technical drawings and documentation consistent with this level of design maturity?</a:t>
            </a:r>
          </a:p>
          <a:p>
            <a:pPr marL="342900" marR="0" lvl="0" indent="-342900" algn="just">
              <a:lnSpc>
                <a:spcPct val="125000"/>
              </a:lnSpc>
              <a:spcBef>
                <a:spcPts val="0"/>
              </a:spcBef>
              <a:spcAft>
                <a:spcPts val="0"/>
              </a:spcAft>
              <a:buFont typeface="+mj-lt"/>
              <a:buAutoNum type="arabicPeriod"/>
              <a:tabLst>
                <a:tab pos="1088390" algn="l"/>
              </a:tabLst>
            </a:pPr>
            <a:r>
              <a:rPr lang="en-US" sz="1800" dirty="0">
                <a:solidFill>
                  <a:srgbClr val="404040"/>
                </a:solidFill>
                <a:latin typeface="Helvetica" pitchFamily="2" charset="0"/>
                <a:ea typeface="MS Mincho" panose="02020609040205080304" pitchFamily="49" charset="-128"/>
                <a:cs typeface="Times New Roman" panose="02020603050405020304" pitchFamily="18" charset="0"/>
              </a:rPr>
              <a:t>Are the budget, schedule, identified interfaces and risks, and procurement and quality control plans consistent with this level of design maturity?</a:t>
            </a:r>
          </a:p>
          <a:p>
            <a:pPr marL="342900" marR="0" lvl="0" indent="-342900" algn="just">
              <a:lnSpc>
                <a:spcPct val="125000"/>
              </a:lnSpc>
              <a:spcBef>
                <a:spcPts val="0"/>
              </a:spcBef>
              <a:spcAft>
                <a:spcPts val="0"/>
              </a:spcAft>
              <a:buFont typeface="+mj-lt"/>
              <a:buAutoNum type="arabicPeriod"/>
              <a:tabLst>
                <a:tab pos="1088390" algn="l"/>
              </a:tabLst>
            </a:pPr>
            <a:r>
              <a:rPr lang="en-US" sz="1800" dirty="0">
                <a:solidFill>
                  <a:srgbClr val="404040"/>
                </a:solidFill>
                <a:latin typeface="Helvetica" pitchFamily="2" charset="0"/>
                <a:ea typeface="MS Mincho" panose="02020609040205080304" pitchFamily="49" charset="-128"/>
                <a:cs typeface="Times New Roman" panose="02020603050405020304" pitchFamily="18" charset="0"/>
              </a:rPr>
              <a:t>Are there any impediments to initiating final design work?</a:t>
            </a:r>
          </a:p>
        </p:txBody>
      </p:sp>
    </p:spTree>
    <p:extLst>
      <p:ext uri="{BB962C8B-B14F-4D97-AF65-F5344CB8AC3E}">
        <p14:creationId xmlns:p14="http://schemas.microsoft.com/office/powerpoint/2010/main" val="48133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dirty="0"/>
              <a:t>Logistics &amp; Schedule</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5/28/20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650 MHz 40 kW Amplifier Requirements</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Content Placeholder 1">
            <a:extLst>
              <a:ext uri="{FF2B5EF4-FFF2-40B4-BE49-F238E27FC236}">
                <a16:creationId xmlns:a16="http://schemas.microsoft.com/office/drawing/2014/main" id="{2946B508-C3DD-8D4F-B3B3-8550B7BB1178}"/>
              </a:ext>
            </a:extLst>
          </p:cNvPr>
          <p:cNvSpPr>
            <a:spLocks noGrp="1"/>
          </p:cNvSpPr>
          <p:nvPr>
            <p:ph idx="1"/>
          </p:nvPr>
        </p:nvSpPr>
        <p:spPr>
          <a:xfrm>
            <a:off x="4572000" y="883080"/>
            <a:ext cx="4217956" cy="5276420"/>
          </a:xfrm>
        </p:spPr>
        <p:txBody>
          <a:bodyPr/>
          <a:lstStyle/>
          <a:p>
            <a:pPr>
              <a:buFontTx/>
              <a:buChar char="•"/>
            </a:pPr>
            <a:r>
              <a:rPr lang="en-US" sz="2000" b="1" dirty="0">
                <a:solidFill>
                  <a:schemeClr val="accent6">
                    <a:lumMod val="50000"/>
                  </a:schemeClr>
                </a:solidFill>
                <a:latin typeface="Helvetica" panose="020B0604020202020204" pitchFamily="34" charset="0"/>
              </a:rPr>
              <a:t>2 Presentations</a:t>
            </a:r>
          </a:p>
          <a:p>
            <a:pPr lvl="1">
              <a:buFontTx/>
              <a:buChar char="•"/>
            </a:pPr>
            <a:r>
              <a:rPr lang="en-US" sz="1800" dirty="0">
                <a:solidFill>
                  <a:schemeClr val="accent6">
                    <a:lumMod val="50000"/>
                  </a:schemeClr>
                </a:solidFill>
                <a:latin typeface="Helvetica" panose="020B0604020202020204" pitchFamily="34" charset="0"/>
              </a:rPr>
              <a:t>Technical by Ding Sun</a:t>
            </a:r>
          </a:p>
          <a:p>
            <a:pPr lvl="1">
              <a:buFontTx/>
              <a:buChar char="•"/>
            </a:pPr>
            <a:r>
              <a:rPr lang="en-US" sz="1800" dirty="0">
                <a:solidFill>
                  <a:schemeClr val="accent6">
                    <a:lumMod val="50000"/>
                  </a:schemeClr>
                </a:solidFill>
                <a:latin typeface="Helvetica" panose="020B0604020202020204" pitchFamily="34" charset="0"/>
              </a:rPr>
              <a:t>Budget, schedule, etc. by Jim </a:t>
            </a:r>
            <a:r>
              <a:rPr lang="en-US" sz="1800" dirty="0" err="1">
                <a:solidFill>
                  <a:schemeClr val="accent6">
                    <a:lumMod val="50000"/>
                  </a:schemeClr>
                </a:solidFill>
                <a:latin typeface="Helvetica" panose="020B0604020202020204" pitchFamily="34" charset="0"/>
              </a:rPr>
              <a:t>Steimel</a:t>
            </a:r>
            <a:endParaRPr lang="en-US" sz="1800" dirty="0">
              <a:solidFill>
                <a:schemeClr val="accent6">
                  <a:lumMod val="50000"/>
                </a:schemeClr>
              </a:solidFill>
              <a:latin typeface="Helvetica" panose="020B0604020202020204" pitchFamily="34" charset="0"/>
            </a:endParaRPr>
          </a:p>
          <a:p>
            <a:pPr>
              <a:buFontTx/>
              <a:buChar char="•"/>
            </a:pPr>
            <a:r>
              <a:rPr lang="en-US" sz="2000" dirty="0">
                <a:solidFill>
                  <a:schemeClr val="accent6">
                    <a:lumMod val="50000"/>
                  </a:schemeClr>
                </a:solidFill>
                <a:latin typeface="Helvetica" panose="020B0604020202020204" pitchFamily="34" charset="0"/>
              </a:rPr>
              <a:t>Documents to look over (list provided)</a:t>
            </a:r>
          </a:p>
          <a:p>
            <a:pPr>
              <a:buFontTx/>
              <a:buChar char="•"/>
            </a:pPr>
            <a:r>
              <a:rPr lang="en-US" sz="2000" dirty="0">
                <a:solidFill>
                  <a:schemeClr val="accent6">
                    <a:lumMod val="50000"/>
                  </a:schemeClr>
                </a:solidFill>
                <a:latin typeface="Helvetica" panose="020B0604020202020204" pitchFamily="34" charset="0"/>
              </a:rPr>
              <a:t>One break at 0955</a:t>
            </a:r>
          </a:p>
          <a:p>
            <a:pPr>
              <a:buFontTx/>
              <a:buChar char="•"/>
            </a:pPr>
            <a:r>
              <a:rPr lang="en-US" sz="2000" dirty="0">
                <a:solidFill>
                  <a:schemeClr val="accent6">
                    <a:lumMod val="50000"/>
                  </a:schemeClr>
                </a:solidFill>
                <a:latin typeface="Helvetica" panose="020B0604020202020204" pitchFamily="34" charset="0"/>
              </a:rPr>
              <a:t>Lunch break at noon</a:t>
            </a:r>
          </a:p>
          <a:p>
            <a:pPr>
              <a:buFontTx/>
              <a:buChar char="•"/>
            </a:pPr>
            <a:r>
              <a:rPr lang="en-US" sz="2000" dirty="0">
                <a:solidFill>
                  <a:schemeClr val="accent6">
                    <a:lumMod val="50000"/>
                  </a:schemeClr>
                </a:solidFill>
                <a:latin typeface="Helvetica" panose="020B0604020202020204" pitchFamily="34" charset="0"/>
              </a:rPr>
              <a:t>Closeout at 1340 or review committee discretion</a:t>
            </a:r>
          </a:p>
          <a:p>
            <a:pPr>
              <a:buFontTx/>
              <a:buChar char="•"/>
            </a:pPr>
            <a:r>
              <a:rPr lang="en-US" sz="2000" b="1" dirty="0">
                <a:solidFill>
                  <a:schemeClr val="accent6">
                    <a:lumMod val="50000"/>
                  </a:schemeClr>
                </a:solidFill>
                <a:latin typeface="Helvetica" panose="020B0604020202020204" pitchFamily="34" charset="0"/>
              </a:rPr>
              <a:t>Formal committee report within 2 weeks</a:t>
            </a:r>
            <a:endParaRPr lang="en-US" sz="2000" dirty="0">
              <a:solidFill>
                <a:schemeClr val="accent6">
                  <a:lumMod val="50000"/>
                </a:schemeClr>
              </a:solidFill>
              <a:latin typeface="Helvetica" panose="020B0604020202020204" pitchFamily="34" charset="0"/>
            </a:endParaRPr>
          </a:p>
          <a:p>
            <a:pPr>
              <a:buFontTx/>
              <a:buChar char="•"/>
            </a:pPr>
            <a:r>
              <a:rPr lang="en-US" sz="2000" b="1" dirty="0">
                <a:solidFill>
                  <a:schemeClr val="accent6">
                    <a:lumMod val="50000"/>
                  </a:schemeClr>
                </a:solidFill>
                <a:latin typeface="Helvetica" panose="020B0604020202020204" pitchFamily="34" charset="0"/>
              </a:rPr>
              <a:t>Safety</a:t>
            </a:r>
          </a:p>
          <a:p>
            <a:pPr lvl="1">
              <a:buFontTx/>
              <a:buChar char="•"/>
            </a:pPr>
            <a:r>
              <a:rPr lang="en-US" sz="1800" dirty="0">
                <a:solidFill>
                  <a:schemeClr val="accent6">
                    <a:lumMod val="50000"/>
                  </a:schemeClr>
                </a:solidFill>
                <a:latin typeface="Helvetica" panose="020B0604020202020204" pitchFamily="34" charset="0"/>
              </a:rPr>
              <a:t>Be aware of your surroundings</a:t>
            </a:r>
          </a:p>
          <a:p>
            <a:pPr lvl="1">
              <a:buFontTx/>
              <a:buChar char="•"/>
            </a:pPr>
            <a:r>
              <a:rPr lang="en-US" sz="1800" dirty="0">
                <a:solidFill>
                  <a:schemeClr val="accent6">
                    <a:lumMod val="50000"/>
                  </a:schemeClr>
                </a:solidFill>
                <a:latin typeface="Helvetica" panose="020B0604020202020204" pitchFamily="34" charset="0"/>
              </a:rPr>
              <a:t>Identify alerts and exits in case of emergency</a:t>
            </a:r>
          </a:p>
          <a:p>
            <a:pPr lvl="1">
              <a:buFontTx/>
              <a:buChar char="•"/>
            </a:pPr>
            <a:endParaRPr lang="en-US" sz="1800" dirty="0">
              <a:solidFill>
                <a:schemeClr val="accent6">
                  <a:lumMod val="50000"/>
                </a:schemeClr>
              </a:solidFill>
              <a:latin typeface="Helvetica" panose="020B0604020202020204" pitchFamily="34" charset="0"/>
            </a:endParaRPr>
          </a:p>
          <a:p>
            <a:pPr>
              <a:buFontTx/>
              <a:buChar char="•"/>
            </a:pPr>
            <a:endParaRPr lang="en-US" sz="2000" dirty="0">
              <a:solidFill>
                <a:schemeClr val="accent6">
                  <a:lumMod val="50000"/>
                </a:schemeClr>
              </a:solidFill>
            </a:endParaRPr>
          </a:p>
        </p:txBody>
      </p:sp>
      <p:pic>
        <p:nvPicPr>
          <p:cNvPr id="10" name="Picture 9">
            <a:extLst>
              <a:ext uri="{FF2B5EF4-FFF2-40B4-BE49-F238E27FC236}">
                <a16:creationId xmlns:a16="http://schemas.microsoft.com/office/drawing/2014/main" id="{9BE48C99-E20D-AA4A-883C-E7340BF3F83E}"/>
              </a:ext>
            </a:extLst>
          </p:cNvPr>
          <p:cNvPicPr>
            <a:picLocks noChangeAspect="1"/>
          </p:cNvPicPr>
          <p:nvPr/>
        </p:nvPicPr>
        <p:blipFill>
          <a:blip r:embed="rId2"/>
          <a:stretch>
            <a:fillRect/>
          </a:stretch>
        </p:blipFill>
        <p:spPr>
          <a:xfrm>
            <a:off x="54893" y="698500"/>
            <a:ext cx="4517107" cy="5667690"/>
          </a:xfrm>
          <a:prstGeom prst="rect">
            <a:avLst/>
          </a:prstGeom>
        </p:spPr>
      </p:pic>
    </p:spTree>
    <p:extLst>
      <p:ext uri="{BB962C8B-B14F-4D97-AF65-F5344CB8AC3E}">
        <p14:creationId xmlns:p14="http://schemas.microsoft.com/office/powerpoint/2010/main" val="290296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a:xfrm>
            <a:off x="228600" y="264452"/>
            <a:ext cx="8686800" cy="427877"/>
          </a:xfrm>
        </p:spPr>
        <p:txBody>
          <a:bodyPr/>
          <a:lstStyle/>
          <a:p>
            <a:r>
              <a:rPr lang="en-US" dirty="0"/>
              <a:t>Introductions</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5/28/20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650 MHz 40 kW Amplifier Requirements</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Content Placeholder 1">
            <a:extLst>
              <a:ext uri="{FF2B5EF4-FFF2-40B4-BE49-F238E27FC236}">
                <a16:creationId xmlns:a16="http://schemas.microsoft.com/office/drawing/2014/main" id="{2946B508-C3DD-8D4F-B3B3-8550B7BB1178}"/>
              </a:ext>
            </a:extLst>
          </p:cNvPr>
          <p:cNvSpPr>
            <a:spLocks noGrp="1"/>
          </p:cNvSpPr>
          <p:nvPr>
            <p:ph idx="1"/>
          </p:nvPr>
        </p:nvSpPr>
        <p:spPr>
          <a:xfrm>
            <a:off x="228600" y="1219200"/>
            <a:ext cx="8686800" cy="4534234"/>
          </a:xfrm>
        </p:spPr>
        <p:txBody>
          <a:bodyPr/>
          <a:lstStyle/>
          <a:p>
            <a:pPr>
              <a:buFontTx/>
              <a:buChar char="•"/>
            </a:pPr>
            <a:r>
              <a:rPr lang="en-US" dirty="0"/>
              <a:t>Invited participants include</a:t>
            </a:r>
          </a:p>
          <a:p>
            <a:pPr lvl="1">
              <a:buFontTx/>
              <a:buChar char="•"/>
            </a:pPr>
            <a:r>
              <a:rPr lang="en-US" sz="2000" dirty="0"/>
              <a:t>Review committee:</a:t>
            </a:r>
          </a:p>
          <a:p>
            <a:pPr lvl="2">
              <a:buFontTx/>
              <a:buChar char="•"/>
            </a:pPr>
            <a:r>
              <a:rPr lang="en-US" sz="1800" dirty="0"/>
              <a:t>Curt </a:t>
            </a:r>
            <a:r>
              <a:rPr lang="en-US" sz="1800" dirty="0" err="1"/>
              <a:t>Hovater</a:t>
            </a:r>
            <a:r>
              <a:rPr lang="en-US" sz="1800" dirty="0"/>
              <a:t> (chair, </a:t>
            </a:r>
            <a:r>
              <a:rPr lang="en-US" sz="1800" dirty="0" err="1"/>
              <a:t>Jlab</a:t>
            </a:r>
            <a:r>
              <a:rPr lang="en-US" sz="1800" dirty="0"/>
              <a:t>)</a:t>
            </a:r>
          </a:p>
          <a:p>
            <a:pPr lvl="2">
              <a:buFontTx/>
              <a:buChar char="•"/>
            </a:pPr>
            <a:r>
              <a:rPr lang="en-US" sz="1800" dirty="0"/>
              <a:t>Doug Horan (ANL)</a:t>
            </a:r>
          </a:p>
          <a:p>
            <a:pPr lvl="2">
              <a:buFontTx/>
              <a:buChar char="•"/>
            </a:pPr>
            <a:r>
              <a:rPr lang="en-US" sz="1800" dirty="0"/>
              <a:t>John Reid (Fermilab)</a:t>
            </a:r>
          </a:p>
          <a:p>
            <a:pPr lvl="1">
              <a:buFontTx/>
              <a:buChar char="•"/>
            </a:pPr>
            <a:r>
              <a:rPr lang="en-US" sz="2000" dirty="0"/>
              <a:t>PIP-II project management</a:t>
            </a:r>
          </a:p>
          <a:p>
            <a:pPr lvl="1">
              <a:buFontTx/>
              <a:buChar char="•"/>
            </a:pPr>
            <a:r>
              <a:rPr lang="en-US" sz="2000" dirty="0"/>
              <a:t>Partners</a:t>
            </a:r>
          </a:p>
          <a:p>
            <a:pPr lvl="1">
              <a:buFontTx/>
              <a:buChar char="•"/>
            </a:pPr>
            <a:r>
              <a:rPr lang="en-US" sz="2000" dirty="0"/>
              <a:t>RF colleagues</a:t>
            </a:r>
          </a:p>
        </p:txBody>
      </p:sp>
    </p:spTree>
    <p:extLst>
      <p:ext uri="{BB962C8B-B14F-4D97-AF65-F5344CB8AC3E}">
        <p14:creationId xmlns:p14="http://schemas.microsoft.com/office/powerpoint/2010/main" val="148850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dirty="0"/>
              <a:t>Outcome</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5/28/20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650 MHz 40 kW Amplifier Requirements</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10" name="Picture 9">
            <a:extLst>
              <a:ext uri="{FF2B5EF4-FFF2-40B4-BE49-F238E27FC236}">
                <a16:creationId xmlns:a16="http://schemas.microsoft.com/office/drawing/2014/main" id="{56253560-5962-7145-8DD0-2CC2F2077402}"/>
              </a:ext>
            </a:extLst>
          </p:cNvPr>
          <p:cNvPicPr>
            <a:picLocks noChangeAspect="1"/>
          </p:cNvPicPr>
          <p:nvPr/>
        </p:nvPicPr>
        <p:blipFill>
          <a:blip r:embed="rId2"/>
          <a:stretch>
            <a:fillRect/>
          </a:stretch>
        </p:blipFill>
        <p:spPr>
          <a:xfrm>
            <a:off x="1051161" y="679629"/>
            <a:ext cx="7041678" cy="4823827"/>
          </a:xfrm>
          <a:prstGeom prst="rect">
            <a:avLst/>
          </a:prstGeom>
        </p:spPr>
      </p:pic>
      <p:sp>
        <p:nvSpPr>
          <p:cNvPr id="11" name="TextBox 10">
            <a:extLst>
              <a:ext uri="{FF2B5EF4-FFF2-40B4-BE49-F238E27FC236}">
                <a16:creationId xmlns:a16="http://schemas.microsoft.com/office/drawing/2014/main" id="{3661D9D0-6874-3D44-89D0-3E84224D8C13}"/>
              </a:ext>
            </a:extLst>
          </p:cNvPr>
          <p:cNvSpPr txBox="1"/>
          <p:nvPr/>
        </p:nvSpPr>
        <p:spPr>
          <a:xfrm>
            <a:off x="636588" y="5470485"/>
            <a:ext cx="7403437" cy="707886"/>
          </a:xfrm>
          <a:prstGeom prst="rect">
            <a:avLst/>
          </a:prstGeom>
          <a:noFill/>
        </p:spPr>
        <p:txBody>
          <a:bodyPr wrap="none" rtlCol="0">
            <a:spAutoFit/>
          </a:bodyPr>
          <a:lstStyle/>
          <a:p>
            <a:pPr algn="ctr"/>
            <a:r>
              <a:rPr lang="en-US" sz="2000" dirty="0"/>
              <a:t>Formal Committee Report - 2 weeks from now</a:t>
            </a:r>
          </a:p>
          <a:p>
            <a:pPr algn="ctr"/>
            <a:r>
              <a:rPr lang="en-US" sz="2000" dirty="0"/>
              <a:t>Response to Report, Initiate review closeout – 2 to 3 weeks from now</a:t>
            </a:r>
          </a:p>
        </p:txBody>
      </p:sp>
    </p:spTree>
    <p:extLst>
      <p:ext uri="{BB962C8B-B14F-4D97-AF65-F5344CB8AC3E}">
        <p14:creationId xmlns:p14="http://schemas.microsoft.com/office/powerpoint/2010/main" val="27972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5E13AF-768B-4848-9687-4C30480CADA9}"/>
              </a:ext>
            </a:extLst>
          </p:cNvPr>
          <p:cNvPicPr>
            <a:picLocks noGrp="1" noChangeAspect="1"/>
          </p:cNvPicPr>
          <p:nvPr>
            <p:ph idx="1"/>
          </p:nvPr>
        </p:nvPicPr>
        <p:blipFill>
          <a:blip r:embed="rId2"/>
          <a:stretch>
            <a:fillRect/>
          </a:stretch>
        </p:blipFill>
        <p:spPr>
          <a:xfrm>
            <a:off x="201038" y="1438636"/>
            <a:ext cx="8714362" cy="4072132"/>
          </a:xfrm>
          <a:prstGeom prst="rect">
            <a:avLst/>
          </a:prstGeom>
        </p:spPr>
      </p:pic>
      <p:sp>
        <p:nvSpPr>
          <p:cNvPr id="4" name="Slide Number Placeholder 3">
            <a:extLst>
              <a:ext uri="{FF2B5EF4-FFF2-40B4-BE49-F238E27FC236}">
                <a16:creationId xmlns:a16="http://schemas.microsoft.com/office/drawing/2014/main" id="{BE649146-DF30-4126-BCE3-7B8D3ADAABD0}"/>
              </a:ext>
            </a:extLst>
          </p:cNvPr>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7</a:t>
            </a:fld>
            <a:endParaRPr lang="en-US" dirty="0"/>
          </a:p>
        </p:txBody>
      </p:sp>
      <p:sp>
        <p:nvSpPr>
          <p:cNvPr id="2" name="Date Placeholder 1">
            <a:extLst>
              <a:ext uri="{FF2B5EF4-FFF2-40B4-BE49-F238E27FC236}">
                <a16:creationId xmlns:a16="http://schemas.microsoft.com/office/drawing/2014/main" id="{7A0FBD07-269A-4551-81DC-540D44C2BA37}"/>
              </a:ext>
            </a:extLst>
          </p:cNvPr>
          <p:cNvSpPr>
            <a:spLocks noGrp="1"/>
          </p:cNvSpPr>
          <p:nvPr>
            <p:ph type="dt" sz="half" idx="2"/>
          </p:nvPr>
        </p:nvSpPr>
        <p:spPr>
          <a:xfrm>
            <a:off x="736827" y="6495482"/>
            <a:ext cx="775884" cy="241300"/>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dirty="0"/>
              <a:t>5/20/20</a:t>
            </a:r>
          </a:p>
          <a:p>
            <a:pPr>
              <a:defRPr/>
            </a:pPr>
            <a:endParaRPr lang="en-US" dirty="0"/>
          </a:p>
        </p:txBody>
      </p:sp>
      <p:grpSp>
        <p:nvGrpSpPr>
          <p:cNvPr id="7" name="Group 6">
            <a:extLst>
              <a:ext uri="{FF2B5EF4-FFF2-40B4-BE49-F238E27FC236}">
                <a16:creationId xmlns:a16="http://schemas.microsoft.com/office/drawing/2014/main" id="{38BD6630-C51F-4D7D-86B1-CE74A1AF76E9}"/>
              </a:ext>
            </a:extLst>
          </p:cNvPr>
          <p:cNvGrpSpPr/>
          <p:nvPr/>
        </p:nvGrpSpPr>
        <p:grpSpPr>
          <a:xfrm>
            <a:off x="2442637" y="3740693"/>
            <a:ext cx="4258726" cy="1304296"/>
            <a:chOff x="2172662" y="3266953"/>
            <a:chExt cx="4258726" cy="1304296"/>
          </a:xfrm>
        </p:grpSpPr>
        <p:sp>
          <p:nvSpPr>
            <p:cNvPr id="8" name="Rectangle 3">
              <a:extLst>
                <a:ext uri="{FF2B5EF4-FFF2-40B4-BE49-F238E27FC236}">
                  <a16:creationId xmlns:a16="http://schemas.microsoft.com/office/drawing/2014/main" id="{90C5E509-D434-483B-A935-B26D7334818B}"/>
                </a:ext>
              </a:extLst>
            </p:cNvPr>
            <p:cNvSpPr>
              <a:spLocks noChangeArrowheads="1"/>
            </p:cNvSpPr>
            <p:nvPr/>
          </p:nvSpPr>
          <p:spPr bwMode="auto">
            <a:xfrm>
              <a:off x="3540499" y="3266953"/>
              <a:ext cx="1645864" cy="415498"/>
            </a:xfrm>
            <a:prstGeom prst="rect">
              <a:avLst/>
            </a:prstGeom>
            <a:solidFill>
              <a:srgbClr val="FF0000"/>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700" b="0" i="0" u="none" strike="noStrike" cap="none" normalizeH="0" baseline="0" dirty="0" err="1">
                  <a:ln>
                    <a:noFill/>
                  </a:ln>
                  <a:solidFill>
                    <a:srgbClr val="222222"/>
                  </a:solidFill>
                  <a:effectLst/>
                  <a:latin typeface="inherit"/>
                </a:rPr>
                <a:t>Thank</a:t>
              </a:r>
              <a:r>
                <a:rPr kumimoji="0" lang="fr-FR" altLang="en-US" sz="2700" b="0" i="0" u="none" strike="noStrike" cap="none" normalizeH="0" baseline="0" dirty="0">
                  <a:ln>
                    <a:noFill/>
                  </a:ln>
                  <a:solidFill>
                    <a:srgbClr val="222222"/>
                  </a:solidFill>
                  <a:effectLst/>
                  <a:latin typeface="inherit"/>
                </a:rPr>
                <a:t> </a:t>
              </a:r>
              <a:r>
                <a:rPr kumimoji="0" lang="fr-FR" altLang="en-US" sz="2700" b="0" i="0" u="none" strike="noStrike" cap="none" normalizeH="0" baseline="0" dirty="0" err="1">
                  <a:ln>
                    <a:noFill/>
                  </a:ln>
                  <a:solidFill>
                    <a:srgbClr val="222222"/>
                  </a:solidFill>
                  <a:effectLst/>
                  <a:latin typeface="inherit"/>
                </a:rPr>
                <a:t>you</a:t>
              </a:r>
              <a:r>
                <a:rPr kumimoji="0" lang="fr-FR" altLang="en-US" sz="2700" b="0" i="0" u="none" strike="noStrike" cap="none" normalizeH="0" baseline="0" dirty="0">
                  <a:ln>
                    <a:noFill/>
                  </a:ln>
                  <a:solidFill>
                    <a:srgbClr val="222222"/>
                  </a:solidFill>
                  <a:effectLst/>
                  <a:latin typeface="inherit"/>
                </a:rPr>
                <a:t>!</a:t>
              </a:r>
              <a:r>
                <a:rPr kumimoji="0" lang="fr-FR" altLang="en-US" sz="600" b="0" i="0" u="none" strike="noStrike" cap="none" normalizeH="0" baseline="0" dirty="0">
                  <a:ln>
                    <a:noFill/>
                  </a:ln>
                  <a:solidFill>
                    <a:schemeClr val="tx1"/>
                  </a:solidFill>
                  <a:effectLst/>
                </a:rPr>
                <a:t>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22424080-DB32-466C-8734-44B414A904FB}"/>
                </a:ext>
              </a:extLst>
            </p:cNvPr>
            <p:cNvSpPr>
              <a:spLocks noChangeArrowheads="1"/>
            </p:cNvSpPr>
            <p:nvPr/>
          </p:nvSpPr>
          <p:spPr bwMode="auto">
            <a:xfrm>
              <a:off x="2172662" y="4154082"/>
              <a:ext cx="1240417" cy="415498"/>
            </a:xfrm>
            <a:prstGeom prst="rect">
              <a:avLst/>
            </a:prstGeom>
            <a:solidFill>
              <a:srgbClr val="92D050"/>
            </a:solidFill>
            <a:ln>
              <a:no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en-US" sz="2700" b="0" i="0" u="none" strike="noStrike" cap="none" normalizeH="0" baseline="0" dirty="0">
                  <a:ln>
                    <a:noFill/>
                  </a:ln>
                  <a:solidFill>
                    <a:srgbClr val="222222"/>
                  </a:solidFill>
                  <a:effectLst/>
                  <a:latin typeface="inherit"/>
                </a:rPr>
                <a:t>Grazie</a:t>
              </a:r>
              <a:r>
                <a:rPr kumimoji="0" lang="it-IT" altLang="en-US" sz="600" b="0" i="0" u="none" strike="noStrike" cap="none" normalizeH="0" baseline="0" dirty="0">
                  <a:ln>
                    <a:noFill/>
                  </a:ln>
                  <a:solidFill>
                    <a:schemeClr val="tx1"/>
                  </a:solidFill>
                  <a:effectLst/>
                </a:rPr>
                <a:t> </a:t>
              </a:r>
              <a:endParaRPr kumimoji="0" lang="it-IT"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468ECFAB-19F8-4475-8370-D0B04DF25BD8}"/>
                </a:ext>
              </a:extLst>
            </p:cNvPr>
            <p:cNvSpPr>
              <a:spLocks noChangeArrowheads="1"/>
            </p:cNvSpPr>
            <p:nvPr/>
          </p:nvSpPr>
          <p:spPr bwMode="auto">
            <a:xfrm>
              <a:off x="3667920" y="4155751"/>
              <a:ext cx="1391023" cy="415498"/>
            </a:xfrm>
            <a:prstGeom prst="rect">
              <a:avLst/>
            </a:prstGeom>
            <a:solidFill>
              <a:srgbClr val="FFC000"/>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2700" b="0" i="0" u="none" strike="noStrike" cap="none" normalizeH="0" baseline="0" dirty="0">
                  <a:ln>
                    <a:noFill/>
                  </a:ln>
                  <a:solidFill>
                    <a:srgbClr val="222222"/>
                  </a:solidFill>
                  <a:effectLst/>
                  <a:latin typeface="inherit"/>
                  <a:cs typeface="Mangal" panose="02040503050203030202" pitchFamily="18" charset="0"/>
                </a:rPr>
                <a:t>धन्यवाद</a:t>
              </a:r>
              <a:r>
                <a:rPr kumimoji="0" lang="hi-IN" altLang="en-US" sz="600" b="0" i="0" u="none" strike="noStrike" cap="none" normalizeH="0" baseline="0" dirty="0">
                  <a:ln>
                    <a:noFill/>
                  </a:ln>
                  <a:solidFill>
                    <a:schemeClr val="tx1"/>
                  </a:solidFill>
                  <a:effectLst/>
                  <a:cs typeface="Mangal" panose="02040503050203030202"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D29AF4DC-3286-4E2F-9D0B-158B67A12F76}"/>
                </a:ext>
              </a:extLst>
            </p:cNvPr>
            <p:cNvSpPr>
              <a:spLocks noChangeArrowheads="1"/>
            </p:cNvSpPr>
            <p:nvPr/>
          </p:nvSpPr>
          <p:spPr bwMode="auto">
            <a:xfrm>
              <a:off x="5334108" y="4154082"/>
              <a:ext cx="1097280" cy="415498"/>
            </a:xfrm>
            <a:prstGeom prst="rect">
              <a:avLst/>
            </a:prstGeom>
            <a:solidFill>
              <a:schemeClr val="tx2">
                <a:lumMod val="60000"/>
                <a:lumOff val="40000"/>
              </a:schemeClr>
            </a:solidFill>
            <a:ln>
              <a:no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2700" b="0" i="0" u="none" strike="noStrike" cap="none" normalizeH="0" baseline="0" dirty="0">
                  <a:ln>
                    <a:noFill/>
                  </a:ln>
                  <a:solidFill>
                    <a:srgbClr val="222222"/>
                  </a:solidFill>
                  <a:effectLst/>
                  <a:latin typeface="inherit"/>
                </a:rPr>
                <a:t>Merci</a:t>
              </a:r>
              <a:r>
                <a:rPr kumimoji="0" lang="fr-FR" altLang="en-US" sz="600" b="0" i="0" u="none" strike="noStrike" cap="none" normalizeH="0" baseline="0" dirty="0">
                  <a:ln>
                    <a:noFill/>
                  </a:ln>
                  <a:solidFill>
                    <a:schemeClr val="tx1"/>
                  </a:solidFill>
                  <a:effectLst/>
                </a:rPr>
                <a:t>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grpSp>
      <p:sp>
        <p:nvSpPr>
          <p:cNvPr id="13" name="Footer Placeholder 4">
            <a:extLst>
              <a:ext uri="{FF2B5EF4-FFF2-40B4-BE49-F238E27FC236}">
                <a16:creationId xmlns:a16="http://schemas.microsoft.com/office/drawing/2014/main" id="{EFEF5B1E-1215-084C-88FE-B3969B7A7717}"/>
              </a:ext>
            </a:extLst>
          </p:cNvPr>
          <p:cNvSpPr txBox="1">
            <a:spLocks/>
          </p:cNvSpPr>
          <p:nvPr/>
        </p:nvSpPr>
        <p:spPr>
          <a:xfrm>
            <a:off x="1775460" y="6451330"/>
            <a:ext cx="6002841"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sz="1200" dirty="0">
                <a:latin typeface="Helvetica" pitchFamily="2" charset="0"/>
              </a:rPr>
              <a:t>650 MHz 40 kW Amplifier Requirements</a:t>
            </a:r>
            <a:endParaRPr lang="en-US" sz="1200" b="1" dirty="0">
              <a:latin typeface="Helvetica" pitchFamily="2" charset="0"/>
            </a:endParaRPr>
          </a:p>
          <a:p>
            <a:pPr algn="ctr">
              <a:defRPr/>
            </a:pPr>
            <a:endParaRPr lang="en-US" sz="1200" b="1" dirty="0">
              <a:latin typeface="Helvetica" pitchFamily="2" charset="0"/>
            </a:endParaRPr>
          </a:p>
        </p:txBody>
      </p:sp>
    </p:spTree>
    <p:extLst>
      <p:ext uri="{BB962C8B-B14F-4D97-AF65-F5344CB8AC3E}">
        <p14:creationId xmlns:p14="http://schemas.microsoft.com/office/powerpoint/2010/main" val="4207267647"/>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13A158B6CF1942A8E4C66ADD4C29A2" ma:contentTypeVersion="14" ma:contentTypeDescription="Create a new document." ma:contentTypeScope="" ma:versionID="6732c5b438b461bc6dc1a54cebbc9122">
  <xsd:schema xmlns:xsd="http://www.w3.org/2001/XMLSchema" xmlns:xs="http://www.w3.org/2001/XMLSchema" xmlns:p="http://schemas.microsoft.com/office/2006/metadata/properties" xmlns:ns1="http://schemas.microsoft.com/sharepoint/v3" xmlns:ns3="41ffd1a0-94dc-43ab-a856-3f671abd15fd" xmlns:ns4="4015de2c-2a62-45ba-8285-bdf4ae027a83" targetNamespace="http://schemas.microsoft.com/office/2006/metadata/properties" ma:root="true" ma:fieldsID="d23d76453f7eb832c506b4075daa5b1d" ns1:_="" ns3:_="" ns4:_="">
    <xsd:import namespace="http://schemas.microsoft.com/sharepoint/v3"/>
    <xsd:import namespace="41ffd1a0-94dc-43ab-a856-3f671abd15fd"/>
    <xsd:import namespace="4015de2c-2a62-45ba-8285-bdf4ae027a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ffd1a0-94dc-43ab-a856-3f671abd15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15de2c-2a62-45ba-8285-bdf4ae027a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2.xml><?xml version="1.0" encoding="utf-8"?>
<ds:datastoreItem xmlns:ds="http://schemas.openxmlformats.org/officeDocument/2006/customXml" ds:itemID="{5570DC73-618F-4885-8FE5-2E24B9D5C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ffd1a0-94dc-43ab-a856-3f671abd15fd"/>
    <ds:schemaRef ds:uri="4015de2c-2a62-45ba-8285-bdf4ae027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1F245F-DB62-428D-A566-B113377E9116}">
  <ds:schemaRefs>
    <ds:schemaRef ds:uri="41ffd1a0-94dc-43ab-a856-3f671abd15f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15de2c-2a62-45ba-8285-bdf4ae027a83"/>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Fermilab_PPT_090815</Template>
  <TotalTime>26560</TotalTime>
  <Words>353</Words>
  <Application>Microsoft Macintosh PowerPoint</Application>
  <PresentationFormat>On-screen Show (4:3)</PresentationFormat>
  <Paragraphs>66</Paragraphs>
  <Slides>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Helvetica</vt:lpstr>
      <vt:lpstr>inherit</vt:lpstr>
      <vt:lpstr>Fermilab_PPT_090815</vt:lpstr>
      <vt:lpstr>1_Fermilab_PPT_090815</vt:lpstr>
      <vt:lpstr>PowerPoint Presentation</vt:lpstr>
      <vt:lpstr>Welcome</vt:lpstr>
      <vt:lpstr>Purpose/Charge</vt:lpstr>
      <vt:lpstr>Logistics &amp; Schedule</vt:lpstr>
      <vt:lpstr>Introductions</vt:lpstr>
      <vt:lpstr>Outcome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Elvin R Harms Jr</cp:lastModifiedBy>
  <cp:revision>1110</cp:revision>
  <cp:lastPrinted>2020-01-24T20:57:46Z</cp:lastPrinted>
  <dcterms:created xsi:type="dcterms:W3CDTF">2019-12-16T19:54:36Z</dcterms:created>
  <dcterms:modified xsi:type="dcterms:W3CDTF">2020-05-26T21:59:45Z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0x010100BF13A158B6CF1942A8E4C66ADD4C29A2</vt:lpwstr>
  </property>
</Properties>
</file>