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5"/>
    <p:sldMasterId id="2147483668" r:id="rId6"/>
  </p:sldMasterIdLst>
  <p:notesMasterIdLst>
    <p:notesMasterId r:id="rId25"/>
  </p:notesMasterIdLst>
  <p:sldIdLst>
    <p:sldId id="256" r:id="rId7"/>
    <p:sldId id="257" r:id="rId8"/>
    <p:sldId id="258" r:id="rId9"/>
    <p:sldId id="259" r:id="rId10"/>
    <p:sldId id="260" r:id="rId11"/>
    <p:sldId id="261" r:id="rId12"/>
    <p:sldId id="274" r:id="rId13"/>
    <p:sldId id="263" r:id="rId14"/>
    <p:sldId id="264" r:id="rId15"/>
    <p:sldId id="266" r:id="rId16"/>
    <p:sldId id="277" r:id="rId17"/>
    <p:sldId id="271" r:id="rId18"/>
    <p:sldId id="273" r:id="rId19"/>
    <p:sldId id="278" r:id="rId20"/>
    <p:sldId id="276" r:id="rId21"/>
    <p:sldId id="280" r:id="rId22"/>
    <p:sldId id="269" r:id="rId23"/>
    <p:sldId id="270"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Helvetica Neue" panose="02000503000000020004"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907C85-0280-4CAD-9BA9-4041368597F6}">
  <a:tblStyle styleId="{00907C85-0280-4CAD-9BA9-4041368597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4"/>
    <p:restoredTop sz="86728"/>
  </p:normalViewPr>
  <p:slideViewPr>
    <p:cSldViewPr snapToGrid="0">
      <p:cViewPr varScale="1">
        <p:scale>
          <a:sx n="127" d="100"/>
          <a:sy n="127" d="100"/>
        </p:scale>
        <p:origin x="20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font" Target="fonts/font9.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d2cd18dc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04800" algn="l" rtl="0">
              <a:spcBef>
                <a:spcPts val="0"/>
              </a:spcBef>
              <a:spcAft>
                <a:spcPts val="0"/>
              </a:spcAft>
              <a:buClr>
                <a:srgbClr val="FF0000"/>
              </a:buClr>
              <a:buSzPts val="1200"/>
              <a:buFont typeface="Helvetica Neue"/>
              <a:buChar char="●"/>
            </a:pPr>
            <a:r>
              <a:rPr lang="en" sz="1200">
                <a:solidFill>
                  <a:srgbClr val="FF0000"/>
                </a:solidFill>
                <a:latin typeface="Helvetica Neue"/>
                <a:ea typeface="Helvetica Neue"/>
                <a:cs typeface="Helvetica Neue"/>
                <a:sym typeface="Helvetica Neue"/>
              </a:rPr>
              <a:t>New this year - think in calendar year, not fiscal year.</a:t>
            </a:r>
            <a:endParaRPr sz="1200">
              <a:solidFill>
                <a:srgbClr val="FF0000"/>
              </a:solidFill>
              <a:latin typeface="Helvetica Neue"/>
              <a:ea typeface="Helvetica Neue"/>
              <a:cs typeface="Helvetica Neue"/>
              <a:sym typeface="Helvetica Neue"/>
            </a:endParaRPr>
          </a:p>
          <a:p>
            <a:pPr marL="457200" marR="0" lvl="0" indent="-304800" algn="l" rtl="0">
              <a:spcBef>
                <a:spcPts val="0"/>
              </a:spcBef>
              <a:spcAft>
                <a:spcPts val="0"/>
              </a:spcAft>
              <a:buClr>
                <a:srgbClr val="FF0000"/>
              </a:buClr>
              <a:buSzPts val="1200"/>
              <a:buFont typeface="Helvetica Neue"/>
              <a:buChar char="●"/>
            </a:pPr>
            <a:r>
              <a:rPr lang="en" sz="1200">
                <a:solidFill>
                  <a:srgbClr val="FF0000"/>
                </a:solidFill>
                <a:latin typeface="Helvetica Neue"/>
                <a:ea typeface="Helvetica Neue"/>
                <a:cs typeface="Helvetica Neue"/>
                <a:sym typeface="Helvetica Neue"/>
              </a:rPr>
              <a:t>Presenting experiments *only* need fill out presentation  - no spreadsheet. </a:t>
            </a:r>
            <a:endParaRPr sz="1200">
              <a:solidFill>
                <a:srgbClr val="FF0000"/>
              </a:solidFill>
              <a:latin typeface="Helvetica Neue"/>
              <a:ea typeface="Helvetica Neue"/>
              <a:cs typeface="Helvetica Neue"/>
              <a:sym typeface="Helvetica Neue"/>
            </a:endParaRPr>
          </a:p>
          <a:p>
            <a:pPr marL="457200" marR="0" lvl="0" indent="-304800" algn="l" rtl="0">
              <a:spcBef>
                <a:spcPts val="0"/>
              </a:spcBef>
              <a:spcAft>
                <a:spcPts val="0"/>
              </a:spcAft>
              <a:buClr>
                <a:srgbClr val="FF0000"/>
              </a:buClr>
              <a:buSzPts val="1200"/>
              <a:buFont typeface="Helvetica Neue"/>
              <a:buChar char="●"/>
            </a:pPr>
            <a:r>
              <a:rPr lang="en" sz="1200">
                <a:solidFill>
                  <a:srgbClr val="FF0000"/>
                </a:solidFill>
                <a:latin typeface="Helvetica Neue"/>
                <a:ea typeface="Helvetica Neue"/>
                <a:cs typeface="Helvetica Neue"/>
                <a:sym typeface="Helvetica Neue"/>
              </a:rPr>
              <a:t>Is SCD providing partially completed .pptx files?</a:t>
            </a:r>
            <a:endParaRPr sz="1200">
              <a:solidFill>
                <a:srgbClr val="FF0000"/>
              </a:solidFill>
              <a:latin typeface="Helvetica Neue"/>
              <a:ea typeface="Helvetica Neue"/>
              <a:cs typeface="Helvetica Neue"/>
              <a:sym typeface="Helvetica Neue"/>
            </a:endParaRPr>
          </a:p>
        </p:txBody>
      </p:sp>
      <p:sp>
        <p:nvSpPr>
          <p:cNvPr id="127" name="Google Shape;127;g46d2cd18d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59ebf5bf3_0_2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59ebf5bf3_0_2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9ebf5bf3_0_2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9ebf5bf3_0_2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are /grid items repeated?  Are the /grid items here showing only the experiment’s usage within?  If so, we need more columns in the table.</a:t>
            </a:r>
            <a:endParaRPr/>
          </a:p>
        </p:txBody>
      </p:sp>
    </p:spTree>
    <p:extLst>
      <p:ext uri="{BB962C8B-B14F-4D97-AF65-F5344CB8AC3E}">
        <p14:creationId xmlns:p14="http://schemas.microsoft.com/office/powerpoint/2010/main" val="101644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284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These are just examples. Please fill in the needs for your experiment. Looking for things that the experiment will be focused on and the things you need SCD to focus on. </a:t>
            </a:r>
            <a:endParaRPr dirty="0">
              <a:solidFill>
                <a:srgbClr val="FF0000"/>
              </a:solidFill>
            </a:endParaRPr>
          </a:p>
          <a:p>
            <a:pPr marL="0" lvl="0" indent="0" algn="l" rtl="0">
              <a:spcBef>
                <a:spcPts val="0"/>
              </a:spcBef>
              <a:spcAft>
                <a:spcPts val="0"/>
              </a:spcAft>
              <a:buNone/>
            </a:pPr>
            <a:r>
              <a:rPr lang="en" dirty="0">
                <a:solidFill>
                  <a:srgbClr val="FF0000"/>
                </a:solidFill>
              </a:rPr>
              <a:t>This doesn’t have to fit all on one slide - use as many as you need. </a:t>
            </a:r>
            <a:endParaRPr dirty="0">
              <a:solidFill>
                <a:srgbClr val="FF0000"/>
              </a:solidFill>
            </a:endParaRPr>
          </a:p>
        </p:txBody>
      </p:sp>
    </p:spTree>
    <p:extLst>
      <p:ext uri="{BB962C8B-B14F-4D97-AF65-F5344CB8AC3E}">
        <p14:creationId xmlns:p14="http://schemas.microsoft.com/office/powerpoint/2010/main" val="187012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These are just examples. Please fill in the needs for your experiment. Looking for things that the experiment will be focused on and the things you need SCD to focus on. </a:t>
            </a:r>
            <a:endParaRPr dirty="0">
              <a:solidFill>
                <a:srgbClr val="FF0000"/>
              </a:solidFill>
            </a:endParaRPr>
          </a:p>
          <a:p>
            <a:pPr marL="0" lvl="0" indent="0" algn="l" rtl="0">
              <a:spcBef>
                <a:spcPts val="0"/>
              </a:spcBef>
              <a:spcAft>
                <a:spcPts val="0"/>
              </a:spcAft>
              <a:buNone/>
            </a:pPr>
            <a:r>
              <a:rPr lang="en" dirty="0">
                <a:solidFill>
                  <a:srgbClr val="FF0000"/>
                </a:solidFill>
              </a:rPr>
              <a:t>This doesn’t have to fit all on one slide - use as many as you need. </a:t>
            </a:r>
            <a:endParaRPr dirty="0">
              <a:solidFill>
                <a:srgbClr val="FF0000"/>
              </a:solidFill>
            </a:endParaRPr>
          </a:p>
        </p:txBody>
      </p:sp>
    </p:spTree>
    <p:extLst>
      <p:ext uri="{BB962C8B-B14F-4D97-AF65-F5344CB8AC3E}">
        <p14:creationId xmlns:p14="http://schemas.microsoft.com/office/powerpoint/2010/main" val="256030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These are just examples. Please fill in the needs for your experiment. Looking for things that the experiment will be focused on and the things you need SCD to focus on. </a:t>
            </a:r>
            <a:endParaRPr dirty="0">
              <a:solidFill>
                <a:srgbClr val="FF0000"/>
              </a:solidFill>
            </a:endParaRPr>
          </a:p>
          <a:p>
            <a:pPr marL="0" lvl="0" indent="0" algn="l" rtl="0">
              <a:spcBef>
                <a:spcPts val="0"/>
              </a:spcBef>
              <a:spcAft>
                <a:spcPts val="0"/>
              </a:spcAft>
              <a:buNone/>
            </a:pPr>
            <a:r>
              <a:rPr lang="en" dirty="0">
                <a:solidFill>
                  <a:srgbClr val="FF0000"/>
                </a:solidFill>
              </a:rPr>
              <a:t>This doesn’t have to fit all on one slide - use as many as you need. </a:t>
            </a:r>
            <a:endParaRPr dirty="0">
              <a:solidFill>
                <a:srgbClr val="FF0000"/>
              </a:solidFill>
            </a:endParaRPr>
          </a:p>
        </p:txBody>
      </p:sp>
    </p:spTree>
    <p:extLst>
      <p:ext uri="{BB962C8B-B14F-4D97-AF65-F5344CB8AC3E}">
        <p14:creationId xmlns:p14="http://schemas.microsoft.com/office/powerpoint/2010/main" val="2710436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59ebf5bf3_0_2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59ebf5bf3_0_2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Eg, unusual DB needs, online needs, etc. </a:t>
            </a:r>
            <a:endParaRPr>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extLst>
      <p:ext uri="{BB962C8B-B14F-4D97-AF65-F5344CB8AC3E}">
        <p14:creationId xmlns:p14="http://schemas.microsoft.com/office/powerpoint/2010/main" val="277523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59ebf5bf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59ebf5bf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Is computing an afterthought or an integral part of the experiement. </a:t>
            </a:r>
            <a:endParaRPr>
              <a:solidFill>
                <a:srgbClr val="FF0000"/>
              </a:solidFill>
            </a:endParaRPr>
          </a:p>
          <a:p>
            <a:pPr marL="0" lvl="0" indent="0" algn="l" rtl="0">
              <a:spcBef>
                <a:spcPts val="0"/>
              </a:spcBef>
              <a:spcAft>
                <a:spcPts val="0"/>
              </a:spcAft>
              <a:buNone/>
            </a:pPr>
            <a:r>
              <a:rPr lang="en">
                <a:solidFill>
                  <a:srgbClr val="FF0000"/>
                </a:solidFill>
              </a:rPr>
              <a:t>Where is the R&amp;D managed for moving to HPC, incorporating machine learning as needed, etc</a:t>
            </a:r>
            <a:endParaRPr>
              <a:solidFill>
                <a:srgbClr val="FF0000"/>
              </a:solidFill>
            </a:endParaRPr>
          </a:p>
          <a:p>
            <a:pPr marL="0" lvl="0" indent="0" algn="l" rtl="0">
              <a:spcBef>
                <a:spcPts val="0"/>
              </a:spcBef>
              <a:spcAft>
                <a:spcPts val="0"/>
              </a:spcAft>
              <a:buNone/>
            </a:pPr>
            <a:r>
              <a:rPr lang="en">
                <a:solidFill>
                  <a:srgbClr val="FF0000"/>
                </a:solidFill>
              </a:rPr>
              <a:t>The shift to HEPClould require more diligence on production teams to run an operations team to ensure Cloud and HPC hours are not wasted. We have not success with that in the past. </a:t>
            </a:r>
            <a:endParaRPr>
              <a:solidFill>
                <a:srgbClr val="FF0000"/>
              </a:solidFill>
            </a:endParaRPr>
          </a:p>
          <a:p>
            <a:pPr marL="0" lvl="0" indent="0" algn="l" rtl="0">
              <a:spcBef>
                <a:spcPts val="0"/>
              </a:spcBef>
              <a:spcAft>
                <a:spcPts val="0"/>
              </a:spcAft>
              <a:buNone/>
            </a:pPr>
            <a:r>
              <a:rPr lang="en">
                <a:solidFill>
                  <a:srgbClr val="FF0000"/>
                </a:solidFill>
              </a:rPr>
              <a:t>Is their build and release model supported, and are they evolving in a sustainable way? Lynn is retiring at the end of 2020. The division won’t be building specialized packages anymore. There are several legacy experiments that are still using NAS areas for builds instead of CVMFS. They don’t have the resources to modernize and the division dosen’t have the resources to support them as is. </a:t>
            </a:r>
            <a:endParaRPr>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59ebf5bf3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59ebf5bf3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FF0000"/>
              </a:buClr>
              <a:buSzPts val="1200"/>
              <a:buChar char="●"/>
            </a:pPr>
            <a:r>
              <a:rPr lang="en" sz="1200" dirty="0">
                <a:solidFill>
                  <a:srgbClr val="FF0000"/>
                </a:solidFill>
              </a:rPr>
              <a:t>Optional one slide prior to this slide commenting on your major computing activities; define abbreviations to be used in this slide</a:t>
            </a:r>
            <a:endParaRPr sz="1200" dirty="0">
              <a:solidFill>
                <a:srgbClr val="FF0000"/>
              </a:solidFill>
            </a:endParaRPr>
          </a:p>
          <a:p>
            <a:pPr marL="457200" lvl="0" indent="-304800" algn="l" rtl="0">
              <a:spcBef>
                <a:spcPts val="0"/>
              </a:spcBef>
              <a:spcAft>
                <a:spcPts val="0"/>
              </a:spcAft>
              <a:buClr>
                <a:srgbClr val="FF0000"/>
              </a:buClr>
              <a:buSzPts val="1200"/>
              <a:buChar char="●"/>
            </a:pPr>
            <a:r>
              <a:rPr lang="en" sz="1200" dirty="0">
                <a:solidFill>
                  <a:srgbClr val="FF0000"/>
                </a:solidFill>
              </a:rPr>
              <a:t>EG, data taking periods, campaigns, reviews, conference deadlines. This is the slide that will show your physics goals in terms of computing. </a:t>
            </a:r>
            <a:endParaRPr sz="1200" dirty="0">
              <a:solidFill>
                <a:srgbClr val="FF0000"/>
              </a:solidFil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59ebf5bf3_0_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59ebf5bf3_0_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FF0000"/>
              </a:buClr>
              <a:buSzPts val="1100"/>
              <a:buChar char="●"/>
            </a:pPr>
            <a:r>
              <a:rPr lang="en" dirty="0">
                <a:solidFill>
                  <a:srgbClr val="FF0000"/>
                </a:solidFill>
              </a:rPr>
              <a:t>If you aren’t running offsite, why not?</a:t>
            </a:r>
            <a:endParaRPr dirty="0">
              <a:solidFill>
                <a:srgbClr val="FF0000"/>
              </a:solidFill>
            </a:endParaRPr>
          </a:p>
          <a:p>
            <a:pPr marL="457200" lvl="0" indent="-298450" algn="l" rtl="0">
              <a:spcBef>
                <a:spcPts val="0"/>
              </a:spcBef>
              <a:spcAft>
                <a:spcPts val="0"/>
              </a:spcAft>
              <a:buClr>
                <a:srgbClr val="FF0000"/>
              </a:buClr>
              <a:buSzPts val="1100"/>
              <a:buChar char="●"/>
            </a:pPr>
            <a:r>
              <a:rPr lang="en" dirty="0">
                <a:solidFill>
                  <a:srgbClr val="FF0000"/>
                </a:solidFill>
              </a:rPr>
              <a:t>Do you understand the peaks?  What would have been the implications if the peak levels were not attainable?  Can you use </a:t>
            </a:r>
            <a:r>
              <a:rPr lang="en" dirty="0" err="1">
                <a:solidFill>
                  <a:srgbClr val="FF0000"/>
                </a:solidFill>
              </a:rPr>
              <a:t>HEPCloud</a:t>
            </a:r>
            <a:r>
              <a:rPr lang="en" dirty="0">
                <a:solidFill>
                  <a:srgbClr val="FF0000"/>
                </a:solidFill>
              </a:rPr>
              <a:t> resources for future peaks?</a:t>
            </a:r>
            <a:endParaRPr dirty="0">
              <a:solidFill>
                <a:srgbClr val="FF0000"/>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6eee9d352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6eee9d352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Is the memory footprint contained? Does it restrict the availability of offsite resources? </a:t>
            </a:r>
            <a:endParaRPr dirty="0">
              <a:solidFill>
                <a:srgbClr val="FF0000"/>
              </a:solidFill>
            </a:endParaRPr>
          </a:p>
          <a:p>
            <a:pPr marL="0" lvl="0" indent="0" algn="l" rtl="0">
              <a:spcBef>
                <a:spcPts val="0"/>
              </a:spcBef>
              <a:spcAft>
                <a:spcPts val="0"/>
              </a:spcAft>
              <a:buNone/>
            </a:pPr>
            <a:r>
              <a:rPr lang="en" dirty="0">
                <a:solidFill>
                  <a:srgbClr val="FF0000"/>
                </a:solidFill>
              </a:rPr>
              <a:t>Compares slots vs weighted slots. Give an indication of what kind of offsite resources your experiment may need. </a:t>
            </a:r>
            <a:endParaRPr dirty="0">
              <a:solidFill>
                <a:srgbClr val="FF0000"/>
              </a:solidFill>
            </a:endParaRPr>
          </a:p>
          <a:p>
            <a:pPr marL="0" lvl="0" indent="0" algn="l" rtl="0">
              <a:spcBef>
                <a:spcPts val="0"/>
              </a:spcBef>
              <a:spcAft>
                <a:spcPts val="0"/>
              </a:spcAft>
              <a:buNone/>
            </a:pPr>
            <a:r>
              <a:rPr lang="en" dirty="0">
                <a:solidFill>
                  <a:srgbClr val="FF0000"/>
                </a:solidFill>
              </a:rPr>
              <a:t>These plots are difficult to interpret.  Is there something better that shows something like requested memory distributions?</a:t>
            </a:r>
            <a:endParaRPr dirty="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59ebf5bf3_0_2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59ebf5bf3_0_2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What are they </a:t>
            </a:r>
            <a:endParaRPr>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59ebf5bf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59ebf5bf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rgbClr val="FF0000"/>
                </a:solidFill>
              </a:rPr>
              <a:t>In units of Million (1 CPU, 2GB) hours per CY. </a:t>
            </a:r>
            <a:endParaRPr sz="1200" dirty="0">
              <a:solidFill>
                <a:srgbClr val="FF0000"/>
              </a:solidFill>
            </a:endParaRPr>
          </a:p>
        </p:txBody>
      </p:sp>
    </p:spTree>
    <p:extLst>
      <p:ext uri="{BB962C8B-B14F-4D97-AF65-F5344CB8AC3E}">
        <p14:creationId xmlns:p14="http://schemas.microsoft.com/office/powerpoint/2010/main" val="89980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6eee9d352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6eee9d352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Are you talking to other experiments have done this successfully? </a:t>
            </a:r>
            <a:endParaRPr>
              <a:solidFill>
                <a:srgbClr val="FF0000"/>
              </a:solidFill>
            </a:endParaRPr>
          </a:p>
          <a:p>
            <a:pPr marL="0" lvl="0" indent="0" algn="l" rtl="0">
              <a:spcBef>
                <a:spcPts val="0"/>
              </a:spcBef>
              <a:spcAft>
                <a:spcPts val="0"/>
              </a:spcAft>
              <a:buNone/>
            </a:pPr>
            <a:r>
              <a:rPr lang="en">
                <a:solidFill>
                  <a:srgbClr val="FF0000"/>
                </a:solidFill>
              </a:rPr>
              <a:t>Can we list here what HEPCloud needs an experiment to specify?</a:t>
            </a:r>
            <a:endParaRPr>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59ebf5bf3_0_2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59ebf5bf3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41923" y="3722828"/>
            <a:ext cx="8499300" cy="1146900"/>
          </a:xfrm>
          <a:prstGeom prst="rect">
            <a:avLst/>
          </a:prstGeom>
          <a:noFill/>
          <a:ln>
            <a:noFill/>
          </a:ln>
        </p:spPr>
        <p:txBody>
          <a:bodyPr spcFirstLastPara="1" wrap="square" lIns="68575" tIns="68575" rIns="68575" bIns="68575" anchor="t" anchorCtr="0"/>
          <a:lstStyle>
            <a:lvl1pPr marL="457200" marR="0" lvl="0" indent="-323850" algn="l" rtl="0">
              <a:lnSpc>
                <a:spcPct val="100000"/>
              </a:lnSpc>
              <a:spcBef>
                <a:spcPts val="300"/>
              </a:spcBef>
              <a:spcAft>
                <a:spcPts val="0"/>
              </a:spcAft>
              <a:buClr>
                <a:srgbClr val="004C97"/>
              </a:buClr>
              <a:buSzPts val="1500"/>
              <a:buFont typeface="Arial"/>
              <a:buChar char="●"/>
              <a:defRPr sz="1500" b="0" i="0" u="none" strike="noStrike" cap="none">
                <a:solidFill>
                  <a:srgbClr val="004C97"/>
                </a:solidFill>
                <a:latin typeface="Helvetica Neue"/>
                <a:ea typeface="Helvetica Neue"/>
                <a:cs typeface="Helvetica Neue"/>
                <a:sym typeface="Helvetica Neue"/>
              </a:defRPr>
            </a:lvl1pPr>
            <a:lvl2pPr marL="914400" marR="0" lvl="1"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2pPr>
            <a:lvl3pPr marL="1371600" marR="0" lvl="2"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3pPr>
            <a:lvl4pPr marL="1828800" marR="0" lvl="3"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4pPr>
            <a:lvl5pPr marL="2286000" marR="0" lvl="4"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Google Shape;61;p14"/>
          <p:cNvSpPr/>
          <p:nvPr/>
        </p:nvSpPr>
        <p:spPr>
          <a:xfrm>
            <a:off x="-17760" y="0"/>
            <a:ext cx="9189600" cy="672600"/>
          </a:xfrm>
          <a:prstGeom prst="rect">
            <a:avLst/>
          </a:prstGeom>
          <a:solidFill>
            <a:srgbClr val="004C9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4"/>
          <p:cNvSpPr txBox="1">
            <a:spLocks noGrp="1"/>
          </p:cNvSpPr>
          <p:nvPr>
            <p:ph type="body" idx="2"/>
          </p:nvPr>
        </p:nvSpPr>
        <p:spPr>
          <a:xfrm>
            <a:off x="341923" y="2963881"/>
            <a:ext cx="8499300" cy="752400"/>
          </a:xfrm>
          <a:prstGeom prst="rect">
            <a:avLst/>
          </a:prstGeom>
          <a:noFill/>
          <a:ln>
            <a:noFill/>
          </a:ln>
        </p:spPr>
        <p:txBody>
          <a:bodyPr spcFirstLastPara="1" wrap="square" lIns="68575" tIns="68575" rIns="68575" bIns="68575" anchor="ctr" anchorCtr="0"/>
          <a:lstStyle>
            <a:lvl1pPr marL="457200" marR="0" lvl="0" indent="-381000" algn="l" rtl="0">
              <a:lnSpc>
                <a:spcPct val="100000"/>
              </a:lnSpc>
              <a:spcBef>
                <a:spcPts val="500"/>
              </a:spcBef>
              <a:spcAft>
                <a:spcPts val="0"/>
              </a:spcAft>
              <a:buClr>
                <a:srgbClr val="004C97"/>
              </a:buClr>
              <a:buSzPts val="2400"/>
              <a:buFont typeface="Arial"/>
              <a:buChar char="●"/>
              <a:defRPr sz="2400" b="1" i="0" u="none" strike="noStrike" cap="none">
                <a:solidFill>
                  <a:srgbClr val="004C97"/>
                </a:solidFill>
                <a:latin typeface="Helvetica Neue"/>
                <a:ea typeface="Helvetica Neue"/>
                <a:cs typeface="Helvetica Neue"/>
                <a:sym typeface="Helvetica Neue"/>
              </a:defRPr>
            </a:lvl1pPr>
            <a:lvl2pPr marL="914400" marR="0" lvl="1"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2pPr>
            <a:lvl3pPr marL="1371600" marR="0" lvl="2"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3pPr>
            <a:lvl4pPr marL="1828800" marR="0" lvl="3"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4pPr>
            <a:lvl5pPr marL="2286000" marR="0" lvl="4"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3" name="Google Shape;63;p14" descr="14-0218-16D.lr.jpg"/>
          <p:cNvPicPr preferRelativeResize="0"/>
          <p:nvPr/>
        </p:nvPicPr>
        <p:blipFill rotWithShape="1">
          <a:blip r:embed="rId2">
            <a:alphaModFix/>
          </a:blip>
          <a:srcRect t="25815" b="25767"/>
          <a:stretch/>
        </p:blipFill>
        <p:spPr>
          <a:xfrm>
            <a:off x="-17760" y="612758"/>
            <a:ext cx="9189600" cy="2224500"/>
          </a:xfrm>
          <a:prstGeom prst="rect">
            <a:avLst/>
          </a:prstGeom>
          <a:noFill/>
          <a:ln>
            <a:noFill/>
          </a:ln>
        </p:spPr>
      </p:pic>
      <p:pic>
        <p:nvPicPr>
          <p:cNvPr id="64" name="Google Shape;64;p14" descr="FermiLogoBar_DOE_KO_horiz.eps"/>
          <p:cNvPicPr preferRelativeResize="0"/>
          <p:nvPr/>
        </p:nvPicPr>
        <p:blipFill rotWithShape="1">
          <a:blip r:embed="rId3">
            <a:alphaModFix/>
          </a:blip>
          <a:srcRect/>
          <a:stretch/>
        </p:blipFill>
        <p:spPr>
          <a:xfrm>
            <a:off x="-17760" y="187381"/>
            <a:ext cx="9010800" cy="226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Bottom: Title &amp; Content">
  <p:cSld name="Logo Bottom: Title &amp; Content">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228601" y="728663"/>
            <a:ext cx="8672400" cy="37944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74" name="Google Shape;74;p16"/>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ftr" idx="11"/>
          </p:nvPr>
        </p:nvSpPr>
        <p:spPr>
          <a:xfrm>
            <a:off x="1530602" y="4878159"/>
            <a:ext cx="62622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a:t>Mu2e</a:t>
            </a:r>
            <a:endParaRPr/>
          </a:p>
        </p:txBody>
      </p:sp>
      <p:sp>
        <p:nvSpPr>
          <p:cNvPr id="76" name="Google Shape;76;p16"/>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 Bottom: Comparison">
  <p:cSld name="Logo Bottom: Comparison">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228601" y="728663"/>
            <a:ext cx="4206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body" idx="2"/>
          </p:nvPr>
        </p:nvSpPr>
        <p:spPr>
          <a:xfrm>
            <a:off x="4692451" y="728663"/>
            <a:ext cx="4215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body" idx="3"/>
          </p:nvPr>
        </p:nvSpPr>
        <p:spPr>
          <a:xfrm>
            <a:off x="229363" y="3573826"/>
            <a:ext cx="42054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1" name="Google Shape;81;p17"/>
          <p:cNvSpPr txBox="1">
            <a:spLocks noGrp="1"/>
          </p:cNvSpPr>
          <p:nvPr>
            <p:ph type="body" idx="4"/>
          </p:nvPr>
        </p:nvSpPr>
        <p:spPr>
          <a:xfrm>
            <a:off x="4692451" y="3573826"/>
            <a:ext cx="42063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ftr" idx="11"/>
          </p:nvPr>
        </p:nvSpPr>
        <p:spPr>
          <a:xfrm>
            <a:off x="1530600" y="4878159"/>
            <a:ext cx="62622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a:t>Mu2e</a:t>
            </a:r>
            <a:endParaRPr/>
          </a:p>
        </p:txBody>
      </p:sp>
      <p:sp>
        <p:nvSpPr>
          <p:cNvPr id="84" name="Google Shape;84;p17"/>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85" name="Google Shape;85;p17"/>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Bottom: Content &amp; Caption">
  <p:cSld name="Logo Bottom: Content &amp; Caption">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228601" y="719138"/>
            <a:ext cx="3027900" cy="37671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body" idx="2"/>
          </p:nvPr>
        </p:nvSpPr>
        <p:spPr>
          <a:xfrm>
            <a:off x="3542712" y="719138"/>
            <a:ext cx="5347500" cy="37671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ftr" idx="11"/>
          </p:nvPr>
        </p:nvSpPr>
        <p:spPr>
          <a:xfrm>
            <a:off x="1530600" y="4878159"/>
            <a:ext cx="6262200" cy="1875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a:t>Mu2e</a:t>
            </a:r>
            <a:endParaRPr/>
          </a:p>
        </p:txBody>
      </p:sp>
      <p:sp>
        <p:nvSpPr>
          <p:cNvPr id="91" name="Google Shape;91;p18"/>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2" name="Google Shape;92;p18"/>
          <p:cNvSpPr txBox="1">
            <a:spLocks noGrp="1"/>
          </p:cNvSpPr>
          <p:nvPr>
            <p:ph type="title"/>
          </p:nvPr>
        </p:nvSpPr>
        <p:spPr>
          <a:xfrm>
            <a:off x="228600" y="190519"/>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go Bottom: Picture &amp; Caption">
  <p:cSld name="Logo Bottom: Picture &amp; Caption">
    <p:spTree>
      <p:nvGrpSpPr>
        <p:cNvPr id="1" name="Shape 93"/>
        <p:cNvGrpSpPr/>
        <p:nvPr/>
      </p:nvGrpSpPr>
      <p:grpSpPr>
        <a:xfrm>
          <a:off x="0" y="0"/>
          <a:ext cx="0" cy="0"/>
          <a:chOff x="0" y="0"/>
          <a:chExt cx="0" cy="0"/>
        </a:xfrm>
      </p:grpSpPr>
      <p:sp>
        <p:nvSpPr>
          <p:cNvPr id="94" name="Google Shape;94;p19"/>
          <p:cNvSpPr>
            <a:spLocks noGrp="1"/>
          </p:cNvSpPr>
          <p:nvPr>
            <p:ph type="pic" idx="2"/>
          </p:nvPr>
        </p:nvSpPr>
        <p:spPr>
          <a:xfrm>
            <a:off x="224072" y="728663"/>
            <a:ext cx="8686800" cy="2795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200" b="0" i="0" u="none" strike="noStrike" cap="none">
                <a:solidFill>
                  <a:srgbClr val="505050"/>
                </a:solidFill>
                <a:latin typeface="Helvetica Neue"/>
                <a:ea typeface="Helvetica Neue"/>
                <a:cs typeface="Helvetica Neue"/>
                <a:sym typeface="Helvetica Neue"/>
              </a:defRPr>
            </a:lvl1pPr>
            <a:lvl2pPr marL="342900" marR="0" lvl="1" indent="0" algn="l" rtl="0">
              <a:lnSpc>
                <a:spcPct val="100000"/>
              </a:lnSpc>
              <a:spcBef>
                <a:spcPts val="400"/>
              </a:spcBef>
              <a:spcAft>
                <a:spcPts val="0"/>
              </a:spcAft>
              <a:buClr>
                <a:srgbClr val="7F7F7F"/>
              </a:buClr>
              <a:buSzPts val="1100"/>
              <a:buFont typeface="Arial"/>
              <a:buNone/>
              <a:defRPr sz="2100" b="0" i="0" u="none" strike="noStrike" cap="none">
                <a:solidFill>
                  <a:srgbClr val="7F7F7F"/>
                </a:solidFill>
                <a:latin typeface="Helvetica Neue"/>
                <a:ea typeface="Helvetica Neue"/>
                <a:cs typeface="Helvetica Neue"/>
                <a:sym typeface="Helvetica Neue"/>
              </a:defRPr>
            </a:lvl2pPr>
            <a:lvl3pPr marL="685800" marR="0" lvl="2" indent="0" algn="l" rtl="0">
              <a:lnSpc>
                <a:spcPct val="100000"/>
              </a:lnSpc>
              <a:spcBef>
                <a:spcPts val="400"/>
              </a:spcBef>
              <a:spcAft>
                <a:spcPts val="0"/>
              </a:spcAft>
              <a:buClr>
                <a:srgbClr val="7F7F7F"/>
              </a:buClr>
              <a:buSzPts val="1100"/>
              <a:buFont typeface="Arial"/>
              <a:buNone/>
              <a:defRPr sz="1800" b="0" i="0" u="none" strike="noStrike" cap="none">
                <a:solidFill>
                  <a:srgbClr val="7F7F7F"/>
                </a:solidFill>
                <a:latin typeface="Helvetica Neue"/>
                <a:ea typeface="Helvetica Neue"/>
                <a:cs typeface="Helvetica Neue"/>
                <a:sym typeface="Helvetica Neue"/>
              </a:defRPr>
            </a:lvl3pPr>
            <a:lvl4pPr marL="1028700" marR="0" lvl="3"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4pPr>
            <a:lvl5pPr marL="1371600" marR="0" lvl="4"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5pPr>
            <a:lvl6pPr marL="1714500" marR="0" lvl="5"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body" idx="1"/>
          </p:nvPr>
        </p:nvSpPr>
        <p:spPr>
          <a:xfrm>
            <a:off x="224072" y="3707254"/>
            <a:ext cx="8686800" cy="8184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ftr" idx="11"/>
          </p:nvPr>
        </p:nvSpPr>
        <p:spPr>
          <a:xfrm>
            <a:off x="1530602" y="4878159"/>
            <a:ext cx="62520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a:t>Mu2e</a:t>
            </a:r>
            <a:endParaRPr/>
          </a:p>
        </p:txBody>
      </p:sp>
      <p:sp>
        <p:nvSpPr>
          <p:cNvPr id="98" name="Google Shape;98;p19"/>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9" name="Google Shape;99;p19"/>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Layout">
  <p:cSld name="Picture Layout">
    <p:spTree>
      <p:nvGrpSpPr>
        <p:cNvPr id="1" name="Shape 100"/>
        <p:cNvGrpSpPr/>
        <p:nvPr/>
      </p:nvGrpSpPr>
      <p:grpSpPr>
        <a:xfrm>
          <a:off x="0" y="0"/>
          <a:ext cx="0" cy="0"/>
          <a:chOff x="0" y="0"/>
          <a:chExt cx="0" cy="0"/>
        </a:xfrm>
      </p:grpSpPr>
      <p:sp>
        <p:nvSpPr>
          <p:cNvPr id="101" name="Google Shape;101;p20"/>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a:t>Mu2e</a:t>
            </a:r>
            <a:endParaRPr/>
          </a:p>
        </p:txBody>
      </p:sp>
      <p:sp>
        <p:nvSpPr>
          <p:cNvPr id="103" name="Google Shape;103;p20"/>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4" name="Google Shape;104;p20"/>
          <p:cNvSpPr>
            <a:spLocks noGrp="1"/>
          </p:cNvSpPr>
          <p:nvPr>
            <p:ph type="pic" idx="2"/>
          </p:nvPr>
        </p:nvSpPr>
        <p:spPr>
          <a:xfrm>
            <a:off x="222250" y="190501"/>
            <a:ext cx="8675700" cy="4352100"/>
          </a:xfrm>
          <a:prstGeom prst="rect">
            <a:avLst/>
          </a:prstGeom>
          <a:noFill/>
          <a:ln>
            <a:noFill/>
          </a:ln>
        </p:spPr>
        <p:txBody>
          <a:bodyPr spcFirstLastPara="1" wrap="square" lIns="68575" tIns="68575" rIns="68575" bIns="68575" anchor="t" anchorCtr="0"/>
          <a:lstStyle>
            <a:lvl1pPr marL="254000" marR="0" lvl="0" indent="-889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ogo Bottom: Extra Logos">
  <p:cSld name="Logo Bottom: Extra Logos">
    <p:spTree>
      <p:nvGrpSpPr>
        <p:cNvPr id="1" name="Shape 105"/>
        <p:cNvGrpSpPr/>
        <p:nvPr/>
      </p:nvGrpSpPr>
      <p:grpSpPr>
        <a:xfrm>
          <a:off x="0" y="0"/>
          <a:ext cx="0" cy="0"/>
          <a:chOff x="0" y="0"/>
          <a:chExt cx="0" cy="0"/>
        </a:xfrm>
      </p:grpSpPr>
      <p:sp>
        <p:nvSpPr>
          <p:cNvPr id="106" name="Google Shape;106;p21"/>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1"/>
          <p:cNvSpPr txBox="1">
            <a:spLocks noGrp="1"/>
          </p:cNvSpPr>
          <p:nvPr>
            <p:ph type="ftr" idx="11"/>
          </p:nvPr>
        </p:nvSpPr>
        <p:spPr>
          <a:xfrm>
            <a:off x="1530604" y="4878159"/>
            <a:ext cx="6272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a:t>Mu2e</a:t>
            </a:r>
            <a:endParaRPr/>
          </a:p>
        </p:txBody>
      </p:sp>
      <p:sp>
        <p:nvSpPr>
          <p:cNvPr id="108" name="Google Shape;108;p21"/>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9" name="Google Shape;109;p21"/>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110" name="Google Shape;110;p21"/>
          <p:cNvSpPr>
            <a:spLocks noGrp="1"/>
          </p:cNvSpPr>
          <p:nvPr>
            <p:ph type="pic" idx="2"/>
          </p:nvPr>
        </p:nvSpPr>
        <p:spPr>
          <a:xfrm>
            <a:off x="205694"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1" name="Google Shape;111;p21"/>
          <p:cNvSpPr>
            <a:spLocks noGrp="1"/>
          </p:cNvSpPr>
          <p:nvPr>
            <p:ph type="pic" idx="3"/>
          </p:nvPr>
        </p:nvSpPr>
        <p:spPr>
          <a:xfrm>
            <a:off x="197942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2" name="Google Shape;112;p21"/>
          <p:cNvSpPr>
            <a:spLocks noGrp="1"/>
          </p:cNvSpPr>
          <p:nvPr>
            <p:ph type="pic" idx="4"/>
          </p:nvPr>
        </p:nvSpPr>
        <p:spPr>
          <a:xfrm>
            <a:off x="375320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3" name="Google Shape;113;p21"/>
          <p:cNvSpPr>
            <a:spLocks noGrp="1"/>
          </p:cNvSpPr>
          <p:nvPr>
            <p:ph type="pic" idx="5"/>
          </p:nvPr>
        </p:nvSpPr>
        <p:spPr>
          <a:xfrm>
            <a:off x="5534456"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4" name="Google Shape;114;p21"/>
          <p:cNvSpPr>
            <a:spLocks noGrp="1"/>
          </p:cNvSpPr>
          <p:nvPr>
            <p:ph type="pic" idx="6"/>
          </p:nvPr>
        </p:nvSpPr>
        <p:spPr>
          <a:xfrm>
            <a:off x="730076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5" name="Google Shape;115;p21"/>
          <p:cNvSpPr>
            <a:spLocks noGrp="1"/>
          </p:cNvSpPr>
          <p:nvPr>
            <p:ph type="pic" idx="7"/>
          </p:nvPr>
        </p:nvSpPr>
        <p:spPr>
          <a:xfrm>
            <a:off x="205694"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6" name="Google Shape;116;p21"/>
          <p:cNvSpPr>
            <a:spLocks noGrp="1"/>
          </p:cNvSpPr>
          <p:nvPr>
            <p:ph type="pic" idx="8"/>
          </p:nvPr>
        </p:nvSpPr>
        <p:spPr>
          <a:xfrm>
            <a:off x="197942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7" name="Google Shape;117;p21"/>
          <p:cNvSpPr>
            <a:spLocks noGrp="1"/>
          </p:cNvSpPr>
          <p:nvPr>
            <p:ph type="pic" idx="9"/>
          </p:nvPr>
        </p:nvSpPr>
        <p:spPr>
          <a:xfrm>
            <a:off x="375320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8" name="Google Shape;118;p21"/>
          <p:cNvSpPr>
            <a:spLocks noGrp="1"/>
          </p:cNvSpPr>
          <p:nvPr>
            <p:ph type="pic" idx="13"/>
          </p:nvPr>
        </p:nvSpPr>
        <p:spPr>
          <a:xfrm>
            <a:off x="5534456"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9" name="Google Shape;119;p21"/>
          <p:cNvSpPr>
            <a:spLocks noGrp="1"/>
          </p:cNvSpPr>
          <p:nvPr>
            <p:ph type="pic" idx="14"/>
          </p:nvPr>
        </p:nvSpPr>
        <p:spPr>
          <a:xfrm>
            <a:off x="730076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0" name="Google Shape;120;p21"/>
          <p:cNvSpPr>
            <a:spLocks noGrp="1"/>
          </p:cNvSpPr>
          <p:nvPr>
            <p:ph type="pic" idx="15"/>
          </p:nvPr>
        </p:nvSpPr>
        <p:spPr>
          <a:xfrm>
            <a:off x="205694"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1" name="Google Shape;121;p21"/>
          <p:cNvSpPr>
            <a:spLocks noGrp="1"/>
          </p:cNvSpPr>
          <p:nvPr>
            <p:ph type="pic" idx="16"/>
          </p:nvPr>
        </p:nvSpPr>
        <p:spPr>
          <a:xfrm>
            <a:off x="197942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2" name="Google Shape;122;p21"/>
          <p:cNvSpPr>
            <a:spLocks noGrp="1"/>
          </p:cNvSpPr>
          <p:nvPr>
            <p:ph type="pic" idx="17"/>
          </p:nvPr>
        </p:nvSpPr>
        <p:spPr>
          <a:xfrm>
            <a:off x="375320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3" name="Google Shape;123;p21"/>
          <p:cNvSpPr>
            <a:spLocks noGrp="1"/>
          </p:cNvSpPr>
          <p:nvPr>
            <p:ph type="pic" idx="18"/>
          </p:nvPr>
        </p:nvSpPr>
        <p:spPr>
          <a:xfrm>
            <a:off x="5534456"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4" name="Google Shape;124;p21"/>
          <p:cNvSpPr>
            <a:spLocks noGrp="1"/>
          </p:cNvSpPr>
          <p:nvPr>
            <p:ph type="pic" idx="19"/>
          </p:nvPr>
        </p:nvSpPr>
        <p:spPr>
          <a:xfrm>
            <a:off x="730076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txBox="1"/>
          <p:nvPr/>
        </p:nvSpPr>
        <p:spPr>
          <a:xfrm>
            <a:off x="269200" y="4703625"/>
            <a:ext cx="1323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Mu2e</a:t>
            </a:r>
            <a:endParaRPr sz="1200" dirty="0"/>
          </a:p>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r>
              <a:rPr lang="en-US"/>
              <a:t>Mu2e</a:t>
            </a:r>
            <a:endParaRPr/>
          </a:p>
        </p:txBody>
      </p:sp>
      <p:sp>
        <p:nvSpPr>
          <p:cNvPr id="54" name="Google Shape;54;p13"/>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13"/>
          <p:cNvSpPr txBox="1"/>
          <p:nvPr/>
        </p:nvSpPr>
        <p:spPr>
          <a:xfrm>
            <a:off x="6450011" y="3358112"/>
            <a:ext cx="1076400" cy="180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grpSp>
        <p:nvGrpSpPr>
          <p:cNvPr id="56" name="Google Shape;56;p13"/>
          <p:cNvGrpSpPr/>
          <p:nvPr/>
        </p:nvGrpSpPr>
        <p:grpSpPr>
          <a:xfrm>
            <a:off x="215887" y="4694024"/>
            <a:ext cx="8699482" cy="148375"/>
            <a:chOff x="600216" y="6258862"/>
            <a:chExt cx="8297865" cy="188700"/>
          </a:xfrm>
        </p:grpSpPr>
        <p:cxnSp>
          <p:nvCxnSpPr>
            <p:cNvPr id="57" name="Google Shape;57;p13"/>
            <p:cNvCxnSpPr/>
            <p:nvPr/>
          </p:nvCxnSpPr>
          <p:spPr>
            <a:xfrm>
              <a:off x="600216" y="6357935"/>
              <a:ext cx="7190700" cy="0"/>
            </a:xfrm>
            <a:prstGeom prst="straightConnector1">
              <a:avLst/>
            </a:prstGeom>
            <a:noFill/>
            <a:ln w="76200" cap="flat" cmpd="sng">
              <a:solidFill>
                <a:srgbClr val="99D6EA"/>
              </a:solidFill>
              <a:prstDash val="solid"/>
              <a:round/>
              <a:headEnd type="none" w="sm" len="sm"/>
              <a:tailEnd type="none" w="sm" len="sm"/>
            </a:ln>
          </p:spPr>
        </p:cxnSp>
        <p:pic>
          <p:nvPicPr>
            <p:cNvPr id="58" name="Google Shape;58;p13" descr="FermiLogo_RGB_NALBlue.png"/>
            <p:cNvPicPr preferRelativeResize="0"/>
            <p:nvPr/>
          </p:nvPicPr>
          <p:blipFill/>
          <p:spPr>
            <a:xfrm>
              <a:off x="7853781" y="6258862"/>
              <a:ext cx="1044300" cy="188700"/>
            </a:xfrm>
            <a:prstGeom prst="rect">
              <a:avLst/>
            </a:prstGeom>
            <a:solidFill>
              <a:srgbClr val="FFFFFF"/>
            </a:solidFill>
            <a:ln>
              <a:noFill/>
            </a:ln>
          </p:spPr>
        </p:pic>
      </p:gr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body" idx="1"/>
          </p:nvPr>
        </p:nvSpPr>
        <p:spPr>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300"/>
              </a:spcBef>
              <a:spcAft>
                <a:spcPts val="0"/>
              </a:spcAft>
              <a:buClr>
                <a:srgbClr val="004C97"/>
              </a:buClr>
              <a:buFont typeface="Arial"/>
              <a:buNone/>
            </a:pPr>
            <a:r>
              <a:rPr lang="en-US" sz="1800" dirty="0"/>
              <a:t>Rob Kutschke (FNAL SCD)</a:t>
            </a:r>
          </a:p>
          <a:p>
            <a:pPr marL="0" marR="0" lvl="0" indent="0" algn="l" rtl="0">
              <a:lnSpc>
                <a:spcPct val="100000"/>
              </a:lnSpc>
              <a:spcBef>
                <a:spcPts val="300"/>
              </a:spcBef>
              <a:spcAft>
                <a:spcPts val="0"/>
              </a:spcAft>
              <a:buClr>
                <a:srgbClr val="004C97"/>
              </a:buClr>
              <a:buFont typeface="Arial"/>
              <a:buNone/>
            </a:pPr>
            <a:r>
              <a:rPr lang="en-US" sz="1800" dirty="0"/>
              <a:t>FCRSG Meeting</a:t>
            </a:r>
          </a:p>
          <a:p>
            <a:pPr marL="0" marR="0" lvl="0" indent="0" algn="l" rtl="0">
              <a:lnSpc>
                <a:spcPct val="100000"/>
              </a:lnSpc>
              <a:spcBef>
                <a:spcPts val="300"/>
              </a:spcBef>
              <a:spcAft>
                <a:spcPts val="0"/>
              </a:spcAft>
              <a:buClr>
                <a:srgbClr val="004C97"/>
              </a:buClr>
              <a:buFont typeface="Arial"/>
              <a:buNone/>
            </a:pPr>
            <a:r>
              <a:rPr lang="en-US" sz="1800" dirty="0"/>
              <a:t>May 4, 2020</a:t>
            </a:r>
            <a:endParaRPr sz="1800" dirty="0"/>
          </a:p>
          <a:p>
            <a:pPr marL="0" marR="0" lvl="0" indent="0" algn="l" rtl="0">
              <a:lnSpc>
                <a:spcPct val="100000"/>
              </a:lnSpc>
              <a:spcBef>
                <a:spcPts val="300"/>
              </a:spcBef>
              <a:spcAft>
                <a:spcPts val="0"/>
              </a:spcAft>
              <a:buClr>
                <a:srgbClr val="004C97"/>
              </a:buClr>
              <a:buFont typeface="Arial"/>
              <a:buNone/>
            </a:pPr>
            <a:endParaRPr sz="1500" b="0" i="0" u="none" strike="noStrike" cap="none" dirty="0">
              <a:solidFill>
                <a:srgbClr val="004C97"/>
              </a:solidFill>
              <a:latin typeface="Helvetica Neue"/>
              <a:ea typeface="Helvetica Neue"/>
              <a:cs typeface="Helvetica Neue"/>
              <a:sym typeface="Helvetica Neue"/>
            </a:endParaRPr>
          </a:p>
        </p:txBody>
      </p:sp>
      <p:sp>
        <p:nvSpPr>
          <p:cNvPr id="130" name="Google Shape;130;p22"/>
          <p:cNvSpPr txBox="1">
            <a:spLocks noGrp="1"/>
          </p:cNvSpPr>
          <p:nvPr>
            <p:ph type="body" idx="2"/>
          </p:nvPr>
        </p:nvSpPr>
        <p:spPr>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Clr>
                <a:srgbClr val="004C97"/>
              </a:buClr>
              <a:buFont typeface="Arial"/>
              <a:buNone/>
            </a:pPr>
            <a:r>
              <a:rPr lang="en" dirty="0"/>
              <a:t>Mu2e FCRSG 2020</a:t>
            </a:r>
            <a:endParaRPr sz="1100" dirty="0"/>
          </a:p>
        </p:txBody>
      </p:sp>
      <p:sp>
        <p:nvSpPr>
          <p:cNvPr id="5" name="Footer Placeholder 4">
            <a:extLst>
              <a:ext uri="{FF2B5EF4-FFF2-40B4-BE49-F238E27FC236}">
                <a16:creationId xmlns:a16="http://schemas.microsoft.com/office/drawing/2014/main" id="{251E36C7-D376-2A41-9EC0-729D7824ECB8}"/>
              </a:ext>
            </a:extLst>
          </p:cNvPr>
          <p:cNvSpPr>
            <a:spLocks noGrp="1"/>
          </p:cNvSpPr>
          <p:nvPr>
            <p:ph type="ftr" idx="4294967295"/>
          </p:nvPr>
        </p:nvSpPr>
        <p:spPr>
          <a:xfrm>
            <a:off x="2881313" y="4878388"/>
            <a:ext cx="6262687" cy="182562"/>
          </a:xfrm>
        </p:spPr>
        <p:txBody>
          <a:bodyPr/>
          <a:lstStyle/>
          <a:p>
            <a:endParaRPr lang="en-US" dirty="0"/>
          </a:p>
        </p:txBody>
      </p:sp>
      <p:sp>
        <p:nvSpPr>
          <p:cNvPr id="6" name="Slide Number Placeholder 5">
            <a:extLst>
              <a:ext uri="{FF2B5EF4-FFF2-40B4-BE49-F238E27FC236}">
                <a16:creationId xmlns:a16="http://schemas.microsoft.com/office/drawing/2014/main" id="{101B2545-DD94-344F-9203-775B86B31854}"/>
              </a:ext>
            </a:extLst>
          </p:cNvPr>
          <p:cNvSpPr>
            <a:spLocks noGrp="1"/>
          </p:cNvSpPr>
          <p:nvPr>
            <p:ph type="sldNum" idx="4294967295"/>
          </p:nvPr>
        </p:nvSpPr>
        <p:spPr>
          <a:xfrm>
            <a:off x="0" y="4878388"/>
            <a:ext cx="414338" cy="177800"/>
          </a:xfrm>
        </p:spPr>
        <p:txBody>
          <a:bodyPr/>
          <a:lstStyle/>
          <a:p>
            <a:pPr marL="0" lvl="0" indent="0" algn="l" rtl="0">
              <a:spcBef>
                <a:spcPts val="0"/>
              </a:spcBef>
              <a:spcAft>
                <a:spcPts val="0"/>
              </a:spcAft>
              <a:buNone/>
            </a:pPr>
            <a:fld id="{00000000-1234-1234-1234-123412341234}" type="slidenum">
              <a:rPr lang="en" smtClean="0"/>
              <a:t>1</a:t>
            </a:fld>
            <a:endParaRPr lang="en"/>
          </a:p>
        </p:txBody>
      </p:sp>
      <p:sp>
        <p:nvSpPr>
          <p:cNvPr id="2" name="TextBox 1">
            <a:extLst>
              <a:ext uri="{FF2B5EF4-FFF2-40B4-BE49-F238E27FC236}">
                <a16:creationId xmlns:a16="http://schemas.microsoft.com/office/drawing/2014/main" id="{3E0D7339-E16D-8045-B325-60EC6E1B4EBD}"/>
              </a:ext>
            </a:extLst>
          </p:cNvPr>
          <p:cNvSpPr txBox="1"/>
          <p:nvPr/>
        </p:nvSpPr>
        <p:spPr>
          <a:xfrm>
            <a:off x="6682814" y="3170804"/>
            <a:ext cx="2158409" cy="338554"/>
          </a:xfrm>
          <a:prstGeom prst="rect">
            <a:avLst/>
          </a:prstGeom>
          <a:noFill/>
        </p:spPr>
        <p:txBody>
          <a:bodyPr wrap="square" rtlCol="0">
            <a:spAutoFit/>
          </a:bodyPr>
          <a:lstStyle/>
          <a:p>
            <a:pPr algn="r"/>
            <a:r>
              <a:rPr lang="en-US"/>
              <a:t> </a:t>
            </a:r>
            <a:r>
              <a:rPr lang="en-US" sz="1600"/>
              <a:t>Mu2e-doc-32668-v3</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Tape - Usage and Predictions (in PB)</a:t>
            </a:r>
            <a:endParaRPr/>
          </a:p>
        </p:txBody>
      </p:sp>
      <p:sp>
        <p:nvSpPr>
          <p:cNvPr id="282" name="Google Shape;28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284" name="Google Shape;284;p32"/>
          <p:cNvGraphicFramePr/>
          <p:nvPr>
            <p:extLst>
              <p:ext uri="{D42A27DB-BD31-4B8C-83A1-F6EECF244321}">
                <p14:modId xmlns:p14="http://schemas.microsoft.com/office/powerpoint/2010/main" val="3589957434"/>
              </p:ext>
            </p:extLst>
          </p:nvPr>
        </p:nvGraphicFramePr>
        <p:xfrm>
          <a:off x="6376158" y="1219217"/>
          <a:ext cx="2370650" cy="3444000"/>
        </p:xfrm>
        <a:graphic>
          <a:graphicData uri="http://schemas.openxmlformats.org/drawingml/2006/table">
            <a:tbl>
              <a:tblPr>
                <a:noFill/>
                <a:tableStyleId>{00907C85-0280-4CAD-9BA9-4041368597F6}</a:tableStyleId>
              </a:tblPr>
              <a:tblGrid>
                <a:gridCol w="1185325">
                  <a:extLst>
                    <a:ext uri="{9D8B030D-6E8A-4147-A177-3AD203B41FA5}">
                      <a16:colId xmlns:a16="http://schemas.microsoft.com/office/drawing/2014/main" val="20000"/>
                    </a:ext>
                  </a:extLst>
                </a:gridCol>
                <a:gridCol w="1185325">
                  <a:extLst>
                    <a:ext uri="{9D8B030D-6E8A-4147-A177-3AD203B41FA5}">
                      <a16:colId xmlns:a16="http://schemas.microsoft.com/office/drawing/2014/main" val="20001"/>
                    </a:ext>
                  </a:extLst>
                </a:gridCol>
              </a:tblGrid>
              <a:tr h="688800">
                <a:tc>
                  <a:txBody>
                    <a:bodyPr/>
                    <a:lstStyle/>
                    <a:p>
                      <a:pPr marL="0" lvl="0" indent="0" algn="ctr" rtl="0">
                        <a:spcBef>
                          <a:spcPts val="0"/>
                        </a:spcBef>
                        <a:spcAft>
                          <a:spcPts val="0"/>
                        </a:spcAft>
                        <a:buNone/>
                      </a:pP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dirty="0"/>
                        <a:t>Total Added By End of Year</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1" dirty="0"/>
                        <a:t>At end 2019</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1162 TB</a:t>
                      </a:r>
                    </a:p>
                    <a:p>
                      <a:pPr marL="0" lvl="0" indent="0" algn="ctr" rtl="0">
                        <a:spcBef>
                          <a:spcPts val="0"/>
                        </a:spcBef>
                        <a:spcAft>
                          <a:spcPts val="0"/>
                        </a:spcAft>
                        <a:buNone/>
                      </a:pPr>
                      <a:r>
                        <a:rPr lang="en-US" sz="1000" dirty="0"/>
                        <a:t>(actual)</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1" dirty="0"/>
                        <a:t>2020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400 TB</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1" dirty="0"/>
                        <a:t>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400 TB</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688800">
                <a:tc>
                  <a:txBody>
                    <a:bodyPr/>
                    <a:lstStyle/>
                    <a:p>
                      <a:pPr marL="0" lvl="0" indent="0" algn="ctr" rtl="0">
                        <a:spcBef>
                          <a:spcPts val="0"/>
                        </a:spcBef>
                        <a:spcAft>
                          <a:spcPts val="0"/>
                        </a:spcAft>
                        <a:buNone/>
                      </a:pPr>
                      <a:r>
                        <a:rPr lang="en" sz="1000" b="1" dirty="0"/>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1400 TB</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5C051B10-72B1-0D48-A456-2D5D4094A387}"/>
              </a:ext>
            </a:extLst>
          </p:cNvPr>
          <p:cNvSpPr txBox="1"/>
          <p:nvPr/>
        </p:nvSpPr>
        <p:spPr>
          <a:xfrm>
            <a:off x="538621" y="3871913"/>
            <a:ext cx="5393733" cy="954107"/>
          </a:xfrm>
          <a:prstGeom prst="rect">
            <a:avLst/>
          </a:prstGeom>
          <a:noFill/>
        </p:spPr>
        <p:txBody>
          <a:bodyPr wrap="square" rtlCol="0">
            <a:spAutoFit/>
          </a:bodyPr>
          <a:lstStyle/>
          <a:p>
            <a:pPr marL="285750" indent="-285750">
              <a:buFont typeface="Arial" panose="020B0604020202020204" pitchFamily="34" charset="0"/>
              <a:buChar char="•"/>
            </a:pPr>
            <a:r>
              <a:rPr lang="en-US" dirty="0"/>
              <a:t>About 1PiB on T10K media;</a:t>
            </a:r>
            <a:r>
              <a:rPr lang="en-US" i="1" dirty="0"/>
              <a:t> most </a:t>
            </a:r>
            <a:r>
              <a:rPr lang="en-US" dirty="0"/>
              <a:t>of these files do not need to be migrated to LTO8 so long as T10K media remains readable for another year or so.</a:t>
            </a:r>
          </a:p>
          <a:p>
            <a:pPr marL="285750" indent="-285750">
              <a:buFont typeface="Arial" panose="020B0604020202020204" pitchFamily="34" charset="0"/>
              <a:buChar char="•"/>
            </a:pPr>
            <a:r>
              <a:rPr lang="en-US" dirty="0"/>
              <a:t>After that, files on T10K media can be deleted.</a:t>
            </a:r>
          </a:p>
        </p:txBody>
      </p:sp>
      <p:pic>
        <p:nvPicPr>
          <p:cNvPr id="7" name="Picture 6">
            <a:extLst>
              <a:ext uri="{FF2B5EF4-FFF2-40B4-BE49-F238E27FC236}">
                <a16:creationId xmlns:a16="http://schemas.microsoft.com/office/drawing/2014/main" id="{2DC8C744-DBB5-E741-A166-BD22470FA5A5}"/>
              </a:ext>
            </a:extLst>
          </p:cNvPr>
          <p:cNvPicPr>
            <a:picLocks/>
          </p:cNvPicPr>
          <p:nvPr/>
        </p:nvPicPr>
        <p:blipFill>
          <a:blip r:embed="rId3"/>
          <a:stretch>
            <a:fillRect/>
          </a:stretch>
        </p:blipFill>
        <p:spPr>
          <a:xfrm>
            <a:off x="223284" y="1178518"/>
            <a:ext cx="5932354" cy="24365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Disk: NAS Usage and Predictions (in TB Units)</a:t>
            </a:r>
            <a:endParaRPr/>
          </a:p>
        </p:txBody>
      </p:sp>
      <p:sp>
        <p:nvSpPr>
          <p:cNvPr id="273" name="Google Shape;27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275" name="Google Shape;275;p31"/>
          <p:cNvGraphicFramePr/>
          <p:nvPr/>
        </p:nvGraphicFramePr>
        <p:xfrm>
          <a:off x="5982825" y="1239375"/>
          <a:ext cx="2683425" cy="2755200"/>
        </p:xfrm>
        <a:graphic>
          <a:graphicData uri="http://schemas.openxmlformats.org/drawingml/2006/table">
            <a:tbl>
              <a:tblPr>
                <a:noFill/>
                <a:tableStyleId>{00907C85-0280-4CAD-9BA9-4041368597F6}</a:tableStyleId>
              </a:tblPr>
              <a:tblGrid>
                <a:gridCol w="894475">
                  <a:extLst>
                    <a:ext uri="{9D8B030D-6E8A-4147-A177-3AD203B41FA5}">
                      <a16:colId xmlns:a16="http://schemas.microsoft.com/office/drawing/2014/main" val="20000"/>
                    </a:ext>
                  </a:extLst>
                </a:gridCol>
                <a:gridCol w="894475">
                  <a:extLst>
                    <a:ext uri="{9D8B030D-6E8A-4147-A177-3AD203B41FA5}">
                      <a16:colId xmlns:a16="http://schemas.microsoft.com/office/drawing/2014/main" val="20001"/>
                    </a:ext>
                  </a:extLst>
                </a:gridCol>
                <a:gridCol w="894475">
                  <a:extLst>
                    <a:ext uri="{9D8B030D-6E8A-4147-A177-3AD203B41FA5}">
                      <a16:colId xmlns:a16="http://schemas.microsoft.com/office/drawing/2014/main" val="20002"/>
                    </a:ext>
                  </a:extLst>
                </a:gridCol>
              </a:tblGrid>
              <a:tr h="688800">
                <a:tc>
                  <a:txBody>
                    <a:bodyPr/>
                    <a:lstStyle/>
                    <a:p>
                      <a:pPr marL="0" lvl="0" indent="0" algn="ctr" rtl="0">
                        <a:spcBef>
                          <a:spcPts val="0"/>
                        </a:spcBef>
                        <a:spcAft>
                          <a:spcPts val="0"/>
                        </a:spcAft>
                        <a:buNone/>
                      </a:pP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App</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Data</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1" dirty="0"/>
                        <a:t>2020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3</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100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1" dirty="0"/>
                        <a:t>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4</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100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1" dirty="0"/>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5</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100</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2C193CDD-E2D8-C545-A91C-744FC4D23110}"/>
              </a:ext>
            </a:extLst>
          </p:cNvPr>
          <p:cNvPicPr>
            <a:picLocks/>
          </p:cNvPicPr>
          <p:nvPr/>
        </p:nvPicPr>
        <p:blipFill>
          <a:blip r:embed="rId3"/>
          <a:stretch>
            <a:fillRect/>
          </a:stretch>
        </p:blipFill>
        <p:spPr>
          <a:xfrm>
            <a:off x="311700" y="1239375"/>
            <a:ext cx="5433659" cy="2319751"/>
          </a:xfrm>
          <a:prstGeom prst="rect">
            <a:avLst/>
          </a:prstGeom>
        </p:spPr>
      </p:pic>
      <p:sp>
        <p:nvSpPr>
          <p:cNvPr id="5" name="TextBox 4">
            <a:extLst>
              <a:ext uri="{FF2B5EF4-FFF2-40B4-BE49-F238E27FC236}">
                <a16:creationId xmlns:a16="http://schemas.microsoft.com/office/drawing/2014/main" id="{2EAC6484-EC92-E347-8E5B-71A6E5B00629}"/>
              </a:ext>
            </a:extLst>
          </p:cNvPr>
          <p:cNvSpPr txBox="1"/>
          <p:nvPr/>
        </p:nvSpPr>
        <p:spPr>
          <a:xfrm>
            <a:off x="311700" y="3846893"/>
            <a:ext cx="5536441" cy="738664"/>
          </a:xfrm>
          <a:prstGeom prst="rect">
            <a:avLst/>
          </a:prstGeom>
          <a:noFill/>
        </p:spPr>
        <p:txBody>
          <a:bodyPr wrap="square" rtlCol="0">
            <a:spAutoFit/>
          </a:bodyPr>
          <a:lstStyle/>
          <a:p>
            <a:pPr marL="285750" indent="-285750">
              <a:buFont typeface="Arial" panose="020B0604020202020204" pitchFamily="34" charset="0"/>
              <a:buChar char="•"/>
            </a:pPr>
            <a:r>
              <a:rPr lang="en-US" dirty="0"/>
              <a:t>The requested (modest) growth in app space will be important</a:t>
            </a:r>
          </a:p>
          <a:p>
            <a:pPr marL="285750" indent="-285750">
              <a:buFont typeface="Arial" panose="020B0604020202020204" pitchFamily="34" charset="0"/>
              <a:buChar char="•"/>
            </a:pPr>
            <a:r>
              <a:rPr lang="en-US" dirty="0"/>
              <a:t>The 100 TB for data matches what we put into the WBS sent to DOE for operations planning.</a:t>
            </a:r>
          </a:p>
        </p:txBody>
      </p:sp>
    </p:spTree>
    <p:extLst>
      <p:ext uri="{BB962C8B-B14F-4D97-AF65-F5344CB8AC3E}">
        <p14:creationId xmlns:p14="http://schemas.microsoft.com/office/powerpoint/2010/main" val="331478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A516D8-67F2-8142-B2FA-6C5FE346CA3C}"/>
              </a:ext>
            </a:extLst>
          </p:cNvPr>
          <p:cNvSpPr>
            <a:spLocks noGrp="1"/>
          </p:cNvSpPr>
          <p:nvPr>
            <p:ph type="body" idx="1"/>
          </p:nvPr>
        </p:nvSpPr>
        <p:spPr>
          <a:xfrm>
            <a:off x="243000" y="2747761"/>
            <a:ext cx="8672400" cy="1709914"/>
          </a:xfrm>
        </p:spPr>
        <p:txBody>
          <a:bodyPr/>
          <a:lstStyle/>
          <a:p>
            <a:r>
              <a:rPr lang="en-US" dirty="0"/>
              <a:t>Mu2e is aware that we have a lot of old files on NAS.</a:t>
            </a:r>
          </a:p>
        </p:txBody>
      </p:sp>
      <p:sp>
        <p:nvSpPr>
          <p:cNvPr id="3" name="Title 2">
            <a:extLst>
              <a:ext uri="{FF2B5EF4-FFF2-40B4-BE49-F238E27FC236}">
                <a16:creationId xmlns:a16="http://schemas.microsoft.com/office/drawing/2014/main" id="{60EAF1A7-7066-C84B-B010-FF997BBA4B68}"/>
              </a:ext>
            </a:extLst>
          </p:cNvPr>
          <p:cNvSpPr>
            <a:spLocks noGrp="1"/>
          </p:cNvSpPr>
          <p:nvPr>
            <p:ph type="title"/>
          </p:nvPr>
        </p:nvSpPr>
        <p:spPr/>
        <p:txBody>
          <a:bodyPr/>
          <a:lstStyle/>
          <a:p>
            <a:r>
              <a:rPr lang="en-US"/>
              <a:t>Age of </a:t>
            </a:r>
            <a:r>
              <a:rPr lang="en-US" dirty="0"/>
              <a:t>files </a:t>
            </a:r>
            <a:r>
              <a:rPr lang="en-US"/>
              <a:t>in NAS</a:t>
            </a:r>
            <a:endParaRPr lang="en-US" dirty="0"/>
          </a:p>
        </p:txBody>
      </p:sp>
      <p:sp>
        <p:nvSpPr>
          <p:cNvPr id="4" name="Slide Number Placeholder 3">
            <a:extLst>
              <a:ext uri="{FF2B5EF4-FFF2-40B4-BE49-F238E27FC236}">
                <a16:creationId xmlns:a16="http://schemas.microsoft.com/office/drawing/2014/main" id="{2DC4FFDA-4FBF-0141-B2F7-6255C366AF9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
        <p:nvSpPr>
          <p:cNvPr id="5" name="Footer Placeholder 4">
            <a:extLst>
              <a:ext uri="{FF2B5EF4-FFF2-40B4-BE49-F238E27FC236}">
                <a16:creationId xmlns:a16="http://schemas.microsoft.com/office/drawing/2014/main" id="{0748C962-9E38-BC4E-91A0-A0475ED98CDF}"/>
              </a:ext>
            </a:extLst>
          </p:cNvPr>
          <p:cNvSpPr>
            <a:spLocks noGrp="1"/>
          </p:cNvSpPr>
          <p:nvPr>
            <p:ph type="ftr" idx="11"/>
          </p:nvPr>
        </p:nvSpPr>
        <p:spPr/>
        <p:txBody>
          <a:bodyPr/>
          <a:lstStyle/>
          <a:p>
            <a:r>
              <a:rPr lang="en-US"/>
              <a:t>Mu2e</a:t>
            </a:r>
          </a:p>
        </p:txBody>
      </p:sp>
      <p:pic>
        <p:nvPicPr>
          <p:cNvPr id="8" name="Picture 7">
            <a:extLst>
              <a:ext uri="{FF2B5EF4-FFF2-40B4-BE49-F238E27FC236}">
                <a16:creationId xmlns:a16="http://schemas.microsoft.com/office/drawing/2014/main" id="{C5ED97D7-E61E-5B4E-9662-33A0027EA2B4}"/>
              </a:ext>
            </a:extLst>
          </p:cNvPr>
          <p:cNvPicPr>
            <a:picLocks noChangeAspect="1"/>
          </p:cNvPicPr>
          <p:nvPr/>
        </p:nvPicPr>
        <p:blipFill>
          <a:blip r:embed="rId3"/>
          <a:stretch>
            <a:fillRect/>
          </a:stretch>
        </p:blipFill>
        <p:spPr>
          <a:xfrm>
            <a:off x="222251" y="685825"/>
            <a:ext cx="8672400" cy="1885925"/>
          </a:xfrm>
          <a:prstGeom prst="rect">
            <a:avLst/>
          </a:prstGeom>
        </p:spPr>
      </p:pic>
    </p:spTree>
    <p:extLst>
      <p:ext uri="{BB962C8B-B14F-4D97-AF65-F5344CB8AC3E}">
        <p14:creationId xmlns:p14="http://schemas.microsoft.com/office/powerpoint/2010/main" val="383627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51EC-F1FB-254D-BAE1-E11886F5533F}"/>
              </a:ext>
            </a:extLst>
          </p:cNvPr>
          <p:cNvSpPr>
            <a:spLocks noGrp="1"/>
          </p:cNvSpPr>
          <p:nvPr>
            <p:ph type="title"/>
          </p:nvPr>
        </p:nvSpPr>
        <p:spPr/>
        <p:txBody>
          <a:bodyPr/>
          <a:lstStyle/>
          <a:p>
            <a:r>
              <a:rPr lang="en" dirty="0"/>
              <a:t>Data Lifetimes</a:t>
            </a:r>
            <a:endParaRPr lang="en-US" dirty="0"/>
          </a:p>
        </p:txBody>
      </p:sp>
      <p:sp>
        <p:nvSpPr>
          <p:cNvPr id="3" name="Text Placeholder 2">
            <a:extLst>
              <a:ext uri="{FF2B5EF4-FFF2-40B4-BE49-F238E27FC236}">
                <a16:creationId xmlns:a16="http://schemas.microsoft.com/office/drawing/2014/main" id="{F1405D4F-DD7E-8B4C-BEFB-62562EF54D24}"/>
              </a:ext>
            </a:extLst>
          </p:cNvPr>
          <p:cNvSpPr>
            <a:spLocks noGrp="1"/>
          </p:cNvSpPr>
          <p:nvPr>
            <p:ph type="body" idx="1"/>
          </p:nvPr>
        </p:nvSpPr>
        <p:spPr/>
        <p:txBody>
          <a:bodyPr/>
          <a:lstStyle/>
          <a:p>
            <a:r>
              <a:rPr lang="en-US" dirty="0"/>
              <a:t>Pre-CD3 era datasets ( 20 to 30 TB ) </a:t>
            </a:r>
          </a:p>
          <a:p>
            <a:pPr lvl="1">
              <a:spcBef>
                <a:spcPts val="0"/>
              </a:spcBef>
            </a:pPr>
            <a:r>
              <a:rPr lang="en-US" sz="1600" dirty="0"/>
              <a:t>Likely will not free-up many whole tapes </a:t>
            </a:r>
          </a:p>
          <a:p>
            <a:pPr lvl="1">
              <a:spcBef>
                <a:spcPts val="0"/>
              </a:spcBef>
            </a:pPr>
            <a:r>
              <a:rPr lang="en-US" sz="1600" dirty="0"/>
              <a:t>We can authorize deletion when needed </a:t>
            </a:r>
          </a:p>
          <a:p>
            <a:r>
              <a:rPr lang="en-US" dirty="0"/>
              <a:t>CD3-era and early MDC2018 era datasets ( ~880 TB) </a:t>
            </a:r>
          </a:p>
          <a:p>
            <a:pPr lvl="1">
              <a:spcBef>
                <a:spcPts val="0"/>
              </a:spcBef>
            </a:pPr>
            <a:r>
              <a:rPr lang="en-US" sz="1600" dirty="0"/>
              <a:t>Expect to need these into 2021</a:t>
            </a:r>
          </a:p>
          <a:p>
            <a:pPr lvl="1">
              <a:spcBef>
                <a:spcPts val="0"/>
              </a:spcBef>
            </a:pPr>
            <a:r>
              <a:rPr lang="en-US" sz="1600" dirty="0"/>
              <a:t>Many on older media and do not need to be migrated to LT08</a:t>
            </a:r>
          </a:p>
          <a:p>
            <a:pPr lvl="1">
              <a:spcBef>
                <a:spcPts val="0"/>
              </a:spcBef>
            </a:pPr>
            <a:r>
              <a:rPr lang="en-US" sz="1600" dirty="0"/>
              <a:t>Should free-up many whole tapes</a:t>
            </a:r>
          </a:p>
          <a:p>
            <a:r>
              <a:rPr lang="en-US" dirty="0"/>
              <a:t>We have not formally specified review or deletion dates at creation </a:t>
            </a:r>
          </a:p>
          <a:p>
            <a:pPr lvl="1">
              <a:spcBef>
                <a:spcPts val="0"/>
              </a:spcBef>
            </a:pPr>
            <a:r>
              <a:rPr lang="en-US" sz="1600" dirty="0"/>
              <a:t>We are aware of the issue and have talked about what can be deleted about once a year for the past few years. </a:t>
            </a:r>
          </a:p>
          <a:p>
            <a:pPr lvl="1">
              <a:spcBef>
                <a:spcPts val="0"/>
              </a:spcBef>
            </a:pPr>
            <a:r>
              <a:rPr lang="en-US" sz="1600" dirty="0"/>
              <a:t>Expect to establish formal procedures during transition to operations. </a:t>
            </a:r>
          </a:p>
          <a:p>
            <a:endParaRPr lang="en-US" dirty="0"/>
          </a:p>
        </p:txBody>
      </p:sp>
      <p:sp>
        <p:nvSpPr>
          <p:cNvPr id="4" name="Slide Number Placeholder 3">
            <a:extLst>
              <a:ext uri="{FF2B5EF4-FFF2-40B4-BE49-F238E27FC236}">
                <a16:creationId xmlns:a16="http://schemas.microsoft.com/office/drawing/2014/main" id="{327E8A40-5DF1-FF49-865C-39771E02D3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42317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Do You Want to Achieve in Computing Over Next Three Years – (1)</a:t>
            </a:r>
            <a:endParaRPr dirty="0"/>
          </a:p>
        </p:txBody>
      </p:sp>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aphicFrame>
        <p:nvGraphicFramePr>
          <p:cNvPr id="300" name="Google Shape;300;p34"/>
          <p:cNvGraphicFramePr/>
          <p:nvPr>
            <p:extLst>
              <p:ext uri="{D42A27DB-BD31-4B8C-83A1-F6EECF244321}">
                <p14:modId xmlns:p14="http://schemas.microsoft.com/office/powerpoint/2010/main" val="2227346299"/>
              </p:ext>
            </p:extLst>
          </p:nvPr>
        </p:nvGraphicFramePr>
        <p:xfrm>
          <a:off x="952500" y="1448843"/>
          <a:ext cx="7239000" cy="3474570"/>
        </p:xfrm>
        <a:graphic>
          <a:graphicData uri="http://schemas.openxmlformats.org/drawingml/2006/table">
            <a:tbl>
              <a:tblPr>
                <a:noFill/>
                <a:tableStyleId>{00907C85-0280-4CAD-9BA9-4041368597F6}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t>Goals</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Where does the experiment need to contribute</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Where does SCD need to contribute</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dirty="0"/>
                        <a:t>Develop datalogging workflow</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Requirements, joint </a:t>
                      </a:r>
                      <a:r>
                        <a:rPr lang="en" dirty="0" err="1"/>
                        <a:t>effor</a:t>
                      </a:r>
                      <a:r>
                        <a:rPr lang="en-US" dirty="0"/>
                        <a:t>t</a:t>
                      </a:r>
                      <a:r>
                        <a:rPr lang="en" dirty="0"/>
                        <a:t> on design, implementation</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Request joint effort on design; POMS is a candidate.</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dirty="0"/>
                        <a:t>Upgrade data processing workflows</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Requirements, joint effort on design, implementation</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POMS is a candidate. We may request new features.</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dirty="0"/>
                        <a:t>Finalize art v3 G4MT</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Joint effort.</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Joint effort.</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dirty="0"/>
                        <a:t>Event display</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US" dirty="0"/>
                        <a:t>Requirements, design, evaluate options, implementation</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US" dirty="0"/>
                        <a:t>If SCD is offering support event displays we are interested.</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489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Do You Want to Achieve in Computing Over Next Three Years - (2)</a:t>
            </a:r>
            <a:endParaRPr dirty="0"/>
          </a:p>
        </p:txBody>
      </p:sp>
      <p:sp>
        <p:nvSpPr>
          <p:cNvPr id="2" name="Text Placeholder 1">
            <a:extLst>
              <a:ext uri="{FF2B5EF4-FFF2-40B4-BE49-F238E27FC236}">
                <a16:creationId xmlns:a16="http://schemas.microsoft.com/office/drawing/2014/main" id="{F627C20C-A63E-8746-BF41-F2B428C0939A}"/>
              </a:ext>
            </a:extLst>
          </p:cNvPr>
          <p:cNvSpPr>
            <a:spLocks noGrp="1"/>
          </p:cNvSpPr>
          <p:nvPr>
            <p:ph type="body" idx="1"/>
          </p:nvPr>
        </p:nvSpPr>
        <p:spPr>
          <a:xfrm>
            <a:off x="311700" y="3593805"/>
            <a:ext cx="8520600" cy="1069412"/>
          </a:xfrm>
        </p:spPr>
        <p:txBody>
          <a:bodyPr/>
          <a:lstStyle/>
          <a:p>
            <a:r>
              <a:rPr lang="en-US" dirty="0"/>
              <a:t>We will continue to want ongoing consulting from SCD on design issues, best practices, better use of profiling tools, code reviews </a:t>
            </a:r>
            <a:r>
              <a:rPr lang="en-US" dirty="0" err="1"/>
              <a:t>etc</a:t>
            </a:r>
            <a:r>
              <a:rPr lang="en-US" dirty="0"/>
              <a:t> on both code development and workflow development.  See next page for a list.</a:t>
            </a:r>
          </a:p>
        </p:txBody>
      </p:sp>
      <p:sp>
        <p:nvSpPr>
          <p:cNvPr id="299" name="Google Shape;299;p3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aphicFrame>
        <p:nvGraphicFramePr>
          <p:cNvPr id="300" name="Google Shape;300;p34"/>
          <p:cNvGraphicFramePr/>
          <p:nvPr>
            <p:extLst>
              <p:ext uri="{D42A27DB-BD31-4B8C-83A1-F6EECF244321}">
                <p14:modId xmlns:p14="http://schemas.microsoft.com/office/powerpoint/2010/main" val="2406821450"/>
              </p:ext>
            </p:extLst>
          </p:nvPr>
        </p:nvGraphicFramePr>
        <p:xfrm>
          <a:off x="952500" y="1448843"/>
          <a:ext cx="7239000" cy="1859220"/>
        </p:xfrm>
        <a:graphic>
          <a:graphicData uri="http://schemas.openxmlformats.org/drawingml/2006/table">
            <a:tbl>
              <a:tblPr>
                <a:noFill/>
                <a:tableStyleId>{00907C85-0280-4CAD-9BA9-4041368597F6}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dirty="0"/>
                        <a:t>Goals</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Where does the experiment need to contribute</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Where does SCD need to contribute</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dirty="0"/>
                        <a:t>Offline DQM System</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US" dirty="0"/>
                        <a:t>Requirements, design, implementation</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US" dirty="0"/>
                        <a:t>May need some </a:t>
                      </a:r>
                      <a:r>
                        <a:rPr lang="en-US" dirty="0" err="1"/>
                        <a:t>db</a:t>
                      </a:r>
                      <a:r>
                        <a:rPr lang="en-US" dirty="0"/>
                        <a:t> support.</a:t>
                      </a:r>
                    </a:p>
                    <a:p>
                      <a:pPr marL="0" lvl="0" indent="0" algn="l" rtl="0">
                        <a:spcBef>
                          <a:spcPts val="0"/>
                        </a:spcBef>
                        <a:spcAft>
                          <a:spcPts val="0"/>
                        </a:spcAft>
                        <a:buNone/>
                      </a:pPr>
                      <a:r>
                        <a:rPr lang="en-US" dirty="0"/>
                        <a:t>May want a web site with a lot of archived content available (CCD?).</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479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Do You Want to Achieve in Computing Over Next Three Years; asking for incidental consulting.</a:t>
            </a:r>
            <a:endParaRPr dirty="0"/>
          </a:p>
        </p:txBody>
      </p:sp>
      <p:sp>
        <p:nvSpPr>
          <p:cNvPr id="299" name="Google Shape;299;p3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8" name="Text Placeholder 1">
            <a:extLst>
              <a:ext uri="{FF2B5EF4-FFF2-40B4-BE49-F238E27FC236}">
                <a16:creationId xmlns:a16="http://schemas.microsoft.com/office/drawing/2014/main" id="{3016B36B-5C46-FD47-87B6-C7D8C0916002}"/>
              </a:ext>
            </a:extLst>
          </p:cNvPr>
          <p:cNvSpPr>
            <a:spLocks noGrp="1"/>
          </p:cNvSpPr>
          <p:nvPr>
            <p:ph type="body" idx="1"/>
          </p:nvPr>
        </p:nvSpPr>
        <p:spPr>
          <a:xfrm>
            <a:off x="311700" y="1443617"/>
            <a:ext cx="8520600" cy="3416400"/>
          </a:xfrm>
        </p:spPr>
        <p:txBody>
          <a:bodyPr/>
          <a:lstStyle/>
          <a:p>
            <a:r>
              <a:rPr lang="en-US" dirty="0"/>
              <a:t>Reconstruction, alignment, calibration for all subsystems</a:t>
            </a:r>
          </a:p>
          <a:p>
            <a:pPr lvl="1">
              <a:spcBef>
                <a:spcPts val="0"/>
              </a:spcBef>
            </a:pPr>
            <a:r>
              <a:rPr lang="en-US" dirty="0"/>
              <a:t>Many, many projects, large and small, within this scope</a:t>
            </a:r>
          </a:p>
          <a:p>
            <a:r>
              <a:rPr lang="en-US" dirty="0"/>
              <a:t>On-board all subsystems to the conditions system.</a:t>
            </a:r>
          </a:p>
          <a:p>
            <a:r>
              <a:rPr lang="en-US" dirty="0"/>
              <a:t>Modify all code to support long event windows for off-spill running</a:t>
            </a:r>
          </a:p>
          <a:p>
            <a:r>
              <a:rPr lang="en-US" dirty="0"/>
              <a:t>Improved detailed modeling of detector response and electronics response</a:t>
            </a:r>
          </a:p>
          <a:p>
            <a:r>
              <a:rPr lang="en-US" dirty="0"/>
              <a:t>Develop </a:t>
            </a:r>
            <a:r>
              <a:rPr lang="en-US" dirty="0" err="1"/>
              <a:t>digi</a:t>
            </a:r>
            <a:r>
              <a:rPr lang="en-US" dirty="0"/>
              <a:t> level event mixing ( current done at G4Step level )</a:t>
            </a:r>
          </a:p>
          <a:p>
            <a:r>
              <a:rPr lang="en-US" dirty="0"/>
              <a:t>Evolve and optimize the reconstruction and simulation data payloads</a:t>
            </a:r>
          </a:p>
          <a:p>
            <a:r>
              <a:rPr lang="en-US" dirty="0"/>
              <a:t>Commission new versions of G4, CRY, CORSIKA as needed</a:t>
            </a:r>
          </a:p>
          <a:p>
            <a:r>
              <a:rPr lang="en-US" dirty="0"/>
              <a:t>Develop and implement blinding procedure</a:t>
            </a:r>
          </a:p>
          <a:p>
            <a:r>
              <a:rPr lang="en-US" dirty="0"/>
              <a:t>Profile code to discover and fix excessive resource use</a:t>
            </a:r>
          </a:p>
        </p:txBody>
      </p:sp>
    </p:spTree>
    <p:extLst>
      <p:ext uri="{BB962C8B-B14F-4D97-AF65-F5344CB8AC3E}">
        <p14:creationId xmlns:p14="http://schemas.microsoft.com/office/powerpoint/2010/main" val="155818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Anything else?</a:t>
            </a:r>
            <a:endParaRPr/>
          </a:p>
        </p:txBody>
      </p:sp>
      <p:sp>
        <p:nvSpPr>
          <p:cNvPr id="307" name="Google Shape;30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r>
              <a:rPr lang="en-US" dirty="0"/>
              <a:t>There remain ongoing </a:t>
            </a:r>
            <a:r>
              <a:rPr lang="en-US" dirty="0" err="1"/>
              <a:t>dCache</a:t>
            </a:r>
            <a:r>
              <a:rPr lang="en-US" dirty="0"/>
              <a:t> reliability issues; we would like them addressed.</a:t>
            </a:r>
          </a:p>
          <a:p>
            <a:pPr marL="285750" indent="-285750"/>
            <a:r>
              <a:rPr lang="en-US" dirty="0"/>
              <a:t>We have been using CMS BOT; the support status is “incidental consulting”.</a:t>
            </a:r>
          </a:p>
          <a:p>
            <a:pPr marL="742950" lvl="1" indent="-285750">
              <a:spcBef>
                <a:spcPts val="0"/>
              </a:spcBef>
            </a:pPr>
            <a:r>
              <a:rPr lang="en-US" sz="1600" dirty="0"/>
              <a:t>We would like it, or it’s successor to have official support</a:t>
            </a:r>
          </a:p>
          <a:p>
            <a:pPr marL="285750" indent="-285750"/>
            <a:r>
              <a:rPr lang="en-US" sz="2000" dirty="0"/>
              <a:t>We have colleagues at ANL who have access to cycles on ANL HPC</a:t>
            </a:r>
          </a:p>
          <a:p>
            <a:pPr marL="742950" lvl="1" indent="-285750">
              <a:spcBef>
                <a:spcPts val="0"/>
              </a:spcBef>
            </a:pPr>
            <a:r>
              <a:rPr lang="en-US" sz="1600" dirty="0"/>
              <a:t>We look forward to THETA and BEBOP being onboarded to </a:t>
            </a:r>
            <a:r>
              <a:rPr lang="en-US" sz="1600" dirty="0" err="1"/>
              <a:t>HEPCloud</a:t>
            </a:r>
            <a:endParaRPr lang="en-US" sz="1600" dirty="0"/>
          </a:p>
          <a:p>
            <a:pPr marL="742950" lvl="1" indent="-285750">
              <a:spcBef>
                <a:spcPts val="0"/>
              </a:spcBef>
            </a:pPr>
            <a:endParaRPr lang="en-US" sz="1600" dirty="0"/>
          </a:p>
        </p:txBody>
      </p:sp>
      <p:sp>
        <p:nvSpPr>
          <p:cNvPr id="308" name="Google Shape;30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r>
              <a:rPr lang="en"/>
              <a:t>of Facility </a:t>
            </a:r>
            <a:r>
              <a:rPr lang="en" dirty="0"/>
              <a:t>Costs</a:t>
            </a:r>
            <a:endParaRPr dirty="0"/>
          </a:p>
        </p:txBody>
      </p:sp>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aphicFrame>
        <p:nvGraphicFramePr>
          <p:cNvPr id="300" name="Google Shape;300;p34"/>
          <p:cNvGraphicFramePr/>
          <p:nvPr>
            <p:extLst>
              <p:ext uri="{D42A27DB-BD31-4B8C-83A1-F6EECF244321}">
                <p14:modId xmlns:p14="http://schemas.microsoft.com/office/powerpoint/2010/main" val="1537374564"/>
              </p:ext>
            </p:extLst>
          </p:nvPr>
        </p:nvGraphicFramePr>
        <p:xfrm>
          <a:off x="952500" y="1428750"/>
          <a:ext cx="7239000" cy="1584840"/>
        </p:xfrm>
        <a:graphic>
          <a:graphicData uri="http://schemas.openxmlformats.org/drawingml/2006/table">
            <a:tbl>
              <a:tblPr>
                <a:noFill/>
                <a:tableStyleId>{00907C85-0280-4CAD-9BA9-4041368597F6}</a:tableStyleId>
              </a:tblPr>
              <a:tblGrid>
                <a:gridCol w="1447800">
                  <a:extLst>
                    <a:ext uri="{9D8B030D-6E8A-4147-A177-3AD203B41FA5}">
                      <a16:colId xmlns:a16="http://schemas.microsoft.com/office/drawing/2014/main" val="787287168"/>
                    </a:ext>
                  </a:extLst>
                </a:gridCol>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1329300551"/>
                    </a:ext>
                  </a:extLst>
                </a:gridCol>
              </a:tblGrid>
              <a:tr h="381000">
                <a:tc>
                  <a:txBody>
                    <a:bodyPr/>
                    <a:lstStyle/>
                    <a:p>
                      <a:pPr marL="0" lvl="0" indent="0" algn="ctr" rtl="0">
                        <a:spcBef>
                          <a:spcPts val="0"/>
                        </a:spcBef>
                        <a:spcAft>
                          <a:spcPts val="0"/>
                        </a:spcAft>
                        <a:buNone/>
                      </a:pP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CPU</a:t>
                      </a:r>
                      <a:endParaRPr b="1"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Tape</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Cache Disk</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b="1" dirty="0"/>
                        <a:t>NAS Storage</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dirty="0"/>
                        <a:t>FY20 (Current) </a:t>
                      </a:r>
                      <a:endParaRP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algn="ctr"/>
                      <a:r>
                        <a:rPr lang="en-US" dirty="0">
                          <a:latin typeface="+mn-lt"/>
                        </a:rPr>
                        <a:t>72</a:t>
                      </a:r>
                    </a:p>
                  </a:txBody>
                  <a:tcP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algn="ctr"/>
                      <a:r>
                        <a:rPr lang="en-US" dirty="0">
                          <a:latin typeface="+mn-lt"/>
                        </a:rPr>
                        <a:t>17</a:t>
                      </a:r>
                    </a:p>
                  </a:txBody>
                  <a:tcP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algn="ctr"/>
                      <a:r>
                        <a:rPr lang="en-US" dirty="0">
                          <a:latin typeface="+mn-lt"/>
                        </a:rPr>
                        <a:t>8</a:t>
                      </a:r>
                    </a:p>
                  </a:txBody>
                  <a:tcP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algn="ctr"/>
                      <a:r>
                        <a:rPr lang="en-US" dirty="0">
                          <a:latin typeface="+mn-lt"/>
                        </a:rPr>
                        <a:t>10</a:t>
                      </a:r>
                    </a:p>
                  </a:txBody>
                  <a:tcP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dirty="0"/>
                        <a:t>FY21</a:t>
                      </a:r>
                      <a:endParaRPr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algn="ctr"/>
                      <a:r>
                        <a:rPr lang="en-US" dirty="0">
                          <a:latin typeface="+mn-lt"/>
                        </a:rPr>
                        <a:t>72</a:t>
                      </a:r>
                    </a:p>
                  </a:txBody>
                  <a:tcP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algn="ctr"/>
                      <a:r>
                        <a:rPr lang="en-US" dirty="0">
                          <a:latin typeface="+mn-lt"/>
                        </a:rPr>
                        <a:t>21</a:t>
                      </a:r>
                    </a:p>
                  </a:txBody>
                  <a:tcP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algn="ctr"/>
                      <a:r>
                        <a:rPr lang="en-US" dirty="0">
                          <a:latin typeface="+mn-lt"/>
                        </a:rPr>
                        <a:t>10</a:t>
                      </a:r>
                    </a:p>
                  </a:txBody>
                  <a:tcP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algn="ctr"/>
                      <a:r>
                        <a:rPr lang="en-US" dirty="0">
                          <a:latin typeface="+mn-lt"/>
                        </a:rPr>
                        <a:t>10</a:t>
                      </a:r>
                    </a:p>
                  </a:txBody>
                  <a:tcP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dirty="0"/>
                        <a:t>FY22 </a:t>
                      </a:r>
                      <a:endParaRP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algn="ctr"/>
                      <a:r>
                        <a:rPr lang="en-US" dirty="0">
                          <a:latin typeface="+mn-lt"/>
                        </a:rPr>
                        <a:t>72</a:t>
                      </a:r>
                    </a:p>
                  </a:txBody>
                  <a:tcP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algn="ctr"/>
                      <a:r>
                        <a:rPr lang="en-US" dirty="0">
                          <a:latin typeface="+mn-lt"/>
                        </a:rPr>
                        <a:t>45</a:t>
                      </a:r>
                    </a:p>
                  </a:txBody>
                  <a:tcP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algn="ctr"/>
                      <a:r>
                        <a:rPr lang="en-US" dirty="0">
                          <a:latin typeface="+mn-lt"/>
                        </a:rPr>
                        <a:t>14</a:t>
                      </a:r>
                    </a:p>
                  </a:txBody>
                  <a:tcP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algn="ctr"/>
                      <a:r>
                        <a:rPr lang="en-US" dirty="0">
                          <a:latin typeface="+mn-lt"/>
                        </a:rPr>
                        <a:t>10</a:t>
                      </a:r>
                    </a:p>
                  </a:txBody>
                  <a:tcP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501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Mu2e Organization Chart for Offline Computing</a:t>
            </a:r>
            <a:endParaRPr dirty="0"/>
          </a:p>
        </p:txBody>
      </p:sp>
      <p:sp>
        <p:nvSpPr>
          <p:cNvPr id="4" name="Text Placeholder 3">
            <a:extLst>
              <a:ext uri="{FF2B5EF4-FFF2-40B4-BE49-F238E27FC236}">
                <a16:creationId xmlns:a16="http://schemas.microsoft.com/office/drawing/2014/main" id="{76F13BAC-9061-3744-927C-EABF282253E1}"/>
              </a:ext>
            </a:extLst>
          </p:cNvPr>
          <p:cNvSpPr>
            <a:spLocks noGrp="1"/>
          </p:cNvSpPr>
          <p:nvPr>
            <p:ph type="body" idx="1"/>
          </p:nvPr>
        </p:nvSpPr>
        <p:spPr>
          <a:xfrm>
            <a:off x="1456133" y="4106528"/>
            <a:ext cx="5704910" cy="652923"/>
          </a:xfrm>
        </p:spPr>
        <p:txBody>
          <a:bodyPr/>
          <a:lstStyle/>
          <a:p>
            <a:r>
              <a:rPr lang="en-US" dirty="0"/>
              <a:t>Other roles will be formalized within the next year.</a:t>
            </a:r>
          </a:p>
          <a:p>
            <a:pPr lvl="1">
              <a:spcBef>
                <a:spcPts val="0"/>
              </a:spcBef>
            </a:pPr>
            <a:r>
              <a:rPr lang="en-US" sz="1600" dirty="0"/>
              <a:t>Currently filled transiently as needed.</a:t>
            </a:r>
          </a:p>
        </p:txBody>
      </p:sp>
      <p:sp>
        <p:nvSpPr>
          <p:cNvPr id="160" name="Google Shape;160;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3" name="Group 12">
            <a:extLst>
              <a:ext uri="{FF2B5EF4-FFF2-40B4-BE49-F238E27FC236}">
                <a16:creationId xmlns:a16="http://schemas.microsoft.com/office/drawing/2014/main" id="{1F12E9C9-C45F-7C48-90DD-21395F9E926F}"/>
              </a:ext>
            </a:extLst>
          </p:cNvPr>
          <p:cNvGrpSpPr/>
          <p:nvPr/>
        </p:nvGrpSpPr>
        <p:grpSpPr>
          <a:xfrm>
            <a:off x="130565" y="1127031"/>
            <a:ext cx="8830049" cy="2670903"/>
            <a:chOff x="130565" y="1127031"/>
            <a:chExt cx="8830049" cy="2670903"/>
          </a:xfrm>
        </p:grpSpPr>
        <p:sp>
          <p:nvSpPr>
            <p:cNvPr id="14" name="Google Shape;137;p23">
              <a:extLst>
                <a:ext uri="{FF2B5EF4-FFF2-40B4-BE49-F238E27FC236}">
                  <a16:creationId xmlns:a16="http://schemas.microsoft.com/office/drawing/2014/main" id="{851D91EF-EB89-8740-B859-2E9D6E55D23F}"/>
                </a:ext>
              </a:extLst>
            </p:cNvPr>
            <p:cNvSpPr/>
            <p:nvPr/>
          </p:nvSpPr>
          <p:spPr>
            <a:xfrm>
              <a:off x="429401" y="2293636"/>
              <a:ext cx="2352300" cy="556225"/>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rgbClr val="FFFFFF"/>
                  </a:solidFill>
                  <a:latin typeface="Roboto"/>
                  <a:ea typeface="Roboto"/>
                  <a:cs typeface="Roboto"/>
                  <a:sym typeface="Roboto"/>
                </a:rPr>
                <a:t>Computing and Software WG</a:t>
              </a: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Rob Kutschke (FNAL),</a:t>
              </a: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 Dave Brown (LBL)</a:t>
              </a:r>
              <a:r>
                <a:rPr lang="en" sz="1000" b="0" i="0" u="none" strike="noStrike" cap="none" dirty="0">
                  <a:solidFill>
                    <a:srgbClr val="FFFFFF"/>
                  </a:solidFill>
                  <a:latin typeface="Roboto"/>
                  <a:ea typeface="Roboto"/>
                  <a:cs typeface="Roboto"/>
                  <a:sym typeface="Roboto"/>
                </a:rPr>
                <a:t> </a:t>
              </a:r>
              <a:endParaRPr sz="1400" b="0" i="0" u="none" strike="noStrike" cap="none" dirty="0">
                <a:solidFill>
                  <a:srgbClr val="FFFFFF"/>
                </a:solidFill>
                <a:latin typeface="Arial"/>
                <a:ea typeface="Arial"/>
                <a:cs typeface="Arial"/>
                <a:sym typeface="Arial"/>
              </a:endParaRPr>
            </a:p>
          </p:txBody>
        </p:sp>
        <p:cxnSp>
          <p:nvCxnSpPr>
            <p:cNvPr id="15" name="Google Shape;142;p23">
              <a:extLst>
                <a:ext uri="{FF2B5EF4-FFF2-40B4-BE49-F238E27FC236}">
                  <a16:creationId xmlns:a16="http://schemas.microsoft.com/office/drawing/2014/main" id="{822BF4CA-8C9C-6E4E-A0F2-0EB71C62D6F6}"/>
                </a:ext>
              </a:extLst>
            </p:cNvPr>
            <p:cNvCxnSpPr>
              <a:cxnSpLocks/>
            </p:cNvCxnSpPr>
            <p:nvPr/>
          </p:nvCxnSpPr>
          <p:spPr>
            <a:xfrm>
              <a:off x="4651602" y="1996675"/>
              <a:ext cx="2698808" cy="306587"/>
            </a:xfrm>
            <a:prstGeom prst="bentConnector2">
              <a:avLst/>
            </a:prstGeom>
            <a:noFill/>
            <a:ln w="9525" cap="flat" cmpd="sng">
              <a:solidFill>
                <a:srgbClr val="C2C2C2"/>
              </a:solidFill>
              <a:prstDash val="solid"/>
              <a:round/>
              <a:headEnd type="none" w="sm" len="sm"/>
              <a:tailEnd type="none" w="sm" len="sm"/>
            </a:ln>
          </p:spPr>
        </p:cxnSp>
        <p:cxnSp>
          <p:nvCxnSpPr>
            <p:cNvPr id="16" name="Google Shape;143;p23">
              <a:extLst>
                <a:ext uri="{FF2B5EF4-FFF2-40B4-BE49-F238E27FC236}">
                  <a16:creationId xmlns:a16="http://schemas.microsoft.com/office/drawing/2014/main" id="{4664CE65-6A8D-0B46-BF66-8716CD4807F8}"/>
                </a:ext>
              </a:extLst>
            </p:cNvPr>
            <p:cNvCxnSpPr>
              <a:cxnSpLocks/>
              <a:stCxn id="14" idx="0"/>
            </p:cNvCxnSpPr>
            <p:nvPr/>
          </p:nvCxnSpPr>
          <p:spPr>
            <a:xfrm rot="5400000" flipH="1" flipV="1">
              <a:off x="2821990" y="464025"/>
              <a:ext cx="613173" cy="3046051"/>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7" name="Google Shape;137;p23">
              <a:extLst>
                <a:ext uri="{FF2B5EF4-FFF2-40B4-BE49-F238E27FC236}">
                  <a16:creationId xmlns:a16="http://schemas.microsoft.com/office/drawing/2014/main" id="{6837F653-BB77-1F45-9C7A-209A086626EB}"/>
                </a:ext>
              </a:extLst>
            </p:cNvPr>
            <p:cNvSpPr/>
            <p:nvPr/>
          </p:nvSpPr>
          <p:spPr>
            <a:xfrm>
              <a:off x="3395850" y="2305133"/>
              <a:ext cx="2352300" cy="556225"/>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rgbClr val="FFFFFF"/>
                  </a:solidFill>
                  <a:latin typeface="Roboto"/>
                  <a:ea typeface="Roboto"/>
                  <a:cs typeface="Roboto"/>
                  <a:sym typeface="Roboto"/>
                </a:rPr>
                <a:t>Simulation WG</a:t>
              </a: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Pasha Murat (FNAL), </a:t>
              </a: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Stefano Di Falco(INFN Pisa)</a:t>
              </a:r>
              <a:endParaRPr sz="1400" b="0" i="0" u="none" strike="noStrike" cap="none" dirty="0">
                <a:solidFill>
                  <a:srgbClr val="FFFFFF"/>
                </a:solidFill>
                <a:latin typeface="Arial"/>
                <a:ea typeface="Arial"/>
                <a:cs typeface="Arial"/>
                <a:sym typeface="Arial"/>
              </a:endParaRPr>
            </a:p>
          </p:txBody>
        </p:sp>
        <p:sp>
          <p:nvSpPr>
            <p:cNvPr id="18" name="Google Shape;137;p23">
              <a:extLst>
                <a:ext uri="{FF2B5EF4-FFF2-40B4-BE49-F238E27FC236}">
                  <a16:creationId xmlns:a16="http://schemas.microsoft.com/office/drawing/2014/main" id="{24A347EE-16FC-804F-9932-999BF6B03B97}"/>
                </a:ext>
              </a:extLst>
            </p:cNvPr>
            <p:cNvSpPr/>
            <p:nvPr/>
          </p:nvSpPr>
          <p:spPr>
            <a:xfrm>
              <a:off x="3475452" y="1127031"/>
              <a:ext cx="2352300" cy="556225"/>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rgbClr val="FFFFFF"/>
                  </a:solidFill>
                  <a:latin typeface="Roboto"/>
                  <a:ea typeface="Roboto"/>
                  <a:cs typeface="Roboto"/>
                  <a:sym typeface="Roboto"/>
                </a:rPr>
                <a:t>Co-Spokespersons</a:t>
              </a: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rgbClr val="FFFFFF"/>
                  </a:solidFill>
                  <a:latin typeface="Roboto"/>
                  <a:ea typeface="Roboto"/>
                  <a:sym typeface="Roboto"/>
                </a:rPr>
                <a:t>Jim Miller (BU),</a:t>
              </a: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rgbClr val="FFFFFF"/>
                  </a:solidFill>
                  <a:latin typeface="Roboto"/>
                  <a:ea typeface="Roboto"/>
                  <a:sym typeface="Roboto"/>
                </a:rPr>
                <a:t> </a:t>
              </a:r>
              <a:r>
                <a:rPr lang="en" sz="1000" dirty="0">
                  <a:solidFill>
                    <a:srgbClr val="FFFFFF"/>
                  </a:solidFill>
                  <a:latin typeface="Roboto"/>
                  <a:ea typeface="Roboto"/>
                  <a:sym typeface="Roboto"/>
                </a:rPr>
                <a:t>Bob Bernstein (FNAL)</a:t>
              </a:r>
              <a:endParaRPr sz="1400" b="0" i="0" u="none" strike="noStrike" cap="none" dirty="0">
                <a:solidFill>
                  <a:srgbClr val="FFFFFF"/>
                </a:solidFill>
                <a:latin typeface="Arial"/>
                <a:ea typeface="Arial"/>
                <a:cs typeface="Arial"/>
                <a:sym typeface="Arial"/>
              </a:endParaRPr>
            </a:p>
          </p:txBody>
        </p:sp>
        <p:cxnSp>
          <p:nvCxnSpPr>
            <p:cNvPr id="19" name="Straight Connector 18">
              <a:extLst>
                <a:ext uri="{FF2B5EF4-FFF2-40B4-BE49-F238E27FC236}">
                  <a16:creationId xmlns:a16="http://schemas.microsoft.com/office/drawing/2014/main" id="{6EA4A126-AE23-5142-A8DB-E56D1E31ACB3}"/>
                </a:ext>
              </a:extLst>
            </p:cNvPr>
            <p:cNvCxnSpPr/>
            <p:nvPr/>
          </p:nvCxnSpPr>
          <p:spPr>
            <a:xfrm>
              <a:off x="4644341" y="1668968"/>
              <a:ext cx="0" cy="624668"/>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Google Shape;142;p23">
              <a:extLst>
                <a:ext uri="{FF2B5EF4-FFF2-40B4-BE49-F238E27FC236}">
                  <a16:creationId xmlns:a16="http://schemas.microsoft.com/office/drawing/2014/main" id="{33EEF09B-A350-3C42-A48C-915BAF06192F}"/>
                </a:ext>
              </a:extLst>
            </p:cNvPr>
            <p:cNvCxnSpPr>
              <a:cxnSpLocks/>
              <a:endCxn id="26" idx="0"/>
            </p:cNvCxnSpPr>
            <p:nvPr/>
          </p:nvCxnSpPr>
          <p:spPr>
            <a:xfrm>
              <a:off x="4956707" y="3032942"/>
              <a:ext cx="2827757" cy="208767"/>
            </a:xfrm>
            <a:prstGeom prst="bentConnector2">
              <a:avLst/>
            </a:prstGeom>
            <a:noFill/>
            <a:ln w="9525" cap="flat" cmpd="sng">
              <a:solidFill>
                <a:srgbClr val="C2C2C2"/>
              </a:solidFill>
              <a:prstDash val="solid"/>
              <a:round/>
              <a:headEnd type="none" w="sm" len="sm"/>
              <a:tailEnd type="none" w="sm" len="sm"/>
            </a:ln>
          </p:spPr>
        </p:cxnSp>
        <p:cxnSp>
          <p:nvCxnSpPr>
            <p:cNvPr id="21" name="Google Shape;143;p23">
              <a:extLst>
                <a:ext uri="{FF2B5EF4-FFF2-40B4-BE49-F238E27FC236}">
                  <a16:creationId xmlns:a16="http://schemas.microsoft.com/office/drawing/2014/main" id="{475CD0F3-5AA7-B84C-BD40-B49CC400564B}"/>
                </a:ext>
              </a:extLst>
            </p:cNvPr>
            <p:cNvCxnSpPr>
              <a:cxnSpLocks/>
            </p:cNvCxnSpPr>
            <p:nvPr/>
          </p:nvCxnSpPr>
          <p:spPr>
            <a:xfrm rot="16200000" flipV="1">
              <a:off x="4626866" y="2884527"/>
              <a:ext cx="347353" cy="281962"/>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22" name="Google Shape;137;p23">
              <a:extLst>
                <a:ext uri="{FF2B5EF4-FFF2-40B4-BE49-F238E27FC236}">
                  <a16:creationId xmlns:a16="http://schemas.microsoft.com/office/drawing/2014/main" id="{6064B8C7-2162-C743-AE2B-BD31EA9832D9}"/>
                </a:ext>
              </a:extLst>
            </p:cNvPr>
            <p:cNvSpPr/>
            <p:nvPr/>
          </p:nvSpPr>
          <p:spPr>
            <a:xfrm>
              <a:off x="130565" y="3241709"/>
              <a:ext cx="2352300" cy="556225"/>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rgbClr val="FFFFFF"/>
                  </a:solidFill>
                  <a:latin typeface="Roboto"/>
                  <a:ea typeface="Roboto"/>
                  <a:cs typeface="Roboto"/>
                  <a:sym typeface="Roboto"/>
                </a:rPr>
                <a:t>Geometry Czar</a:t>
              </a: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rgbClr val="FFFFFF"/>
                  </a:solidFill>
                  <a:latin typeface="Roboto"/>
                  <a:ea typeface="Roboto"/>
                  <a:sym typeface="Roboto"/>
                </a:rPr>
                <a:t>Michael </a:t>
              </a:r>
              <a:r>
                <a:rPr lang="en" sz="1000" b="0" i="0" u="none" strike="noStrike" cap="none" dirty="0" err="1">
                  <a:solidFill>
                    <a:srgbClr val="FFFFFF"/>
                  </a:solidFill>
                  <a:latin typeface="Roboto"/>
                  <a:ea typeface="Roboto"/>
                  <a:sym typeface="Roboto"/>
                </a:rPr>
                <a:t>MacKenzie</a:t>
              </a:r>
              <a:r>
                <a:rPr lang="en" sz="1000" b="0" i="0" u="none" strike="noStrike" cap="none" dirty="0">
                  <a:solidFill>
                    <a:srgbClr val="FFFFFF"/>
                  </a:solidFill>
                  <a:latin typeface="Roboto"/>
                  <a:ea typeface="Roboto"/>
                  <a:sym typeface="Roboto"/>
                </a:rPr>
                <a:t> (NU)</a:t>
              </a:r>
              <a:endParaRPr sz="1400" b="0" i="0" u="none" strike="noStrike" cap="none" dirty="0">
                <a:solidFill>
                  <a:srgbClr val="FFFFFF"/>
                </a:solidFill>
                <a:latin typeface="Arial"/>
                <a:ea typeface="Arial"/>
                <a:cs typeface="Arial"/>
                <a:sym typeface="Arial"/>
              </a:endParaRPr>
            </a:p>
          </p:txBody>
        </p:sp>
        <p:cxnSp>
          <p:nvCxnSpPr>
            <p:cNvPr id="23" name="Straight Connector 22">
              <a:extLst>
                <a:ext uri="{FF2B5EF4-FFF2-40B4-BE49-F238E27FC236}">
                  <a16:creationId xmlns:a16="http://schemas.microsoft.com/office/drawing/2014/main" id="{F9360F8A-45E3-9A43-81AB-2AB16CF0B2DF}"/>
                </a:ext>
              </a:extLst>
            </p:cNvPr>
            <p:cNvCxnSpPr>
              <a:stCxn id="14" idx="2"/>
              <a:endCxn id="22" idx="0"/>
            </p:cNvCxnSpPr>
            <p:nvPr/>
          </p:nvCxnSpPr>
          <p:spPr>
            <a:xfrm flipH="1">
              <a:off x="1306715" y="2849861"/>
              <a:ext cx="298836" cy="391848"/>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Google Shape;137;p23">
              <a:extLst>
                <a:ext uri="{FF2B5EF4-FFF2-40B4-BE49-F238E27FC236}">
                  <a16:creationId xmlns:a16="http://schemas.microsoft.com/office/drawing/2014/main" id="{D1FF5712-03AF-1D44-9485-18C519A38833}"/>
                </a:ext>
              </a:extLst>
            </p:cNvPr>
            <p:cNvSpPr/>
            <p:nvPr/>
          </p:nvSpPr>
          <p:spPr>
            <a:xfrm>
              <a:off x="6174260" y="2284014"/>
              <a:ext cx="2352300" cy="556225"/>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Calibration</a:t>
              </a:r>
              <a:r>
                <a:rPr lang="en" sz="1000" b="0" i="0" u="none" strike="noStrike" cap="none" dirty="0">
                  <a:solidFill>
                    <a:srgbClr val="FFFFFF"/>
                  </a:solidFill>
                  <a:latin typeface="Roboto"/>
                  <a:ea typeface="Roboto"/>
                  <a:cs typeface="Roboto"/>
                  <a:sym typeface="Roboto"/>
                </a:rPr>
                <a:t> WG</a:t>
              </a: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Dave Brown (LBL)</a:t>
              </a:r>
              <a:endParaRPr sz="1400" b="0" i="0" u="none" strike="noStrike" cap="none" dirty="0">
                <a:solidFill>
                  <a:srgbClr val="FFFFFF"/>
                </a:solidFill>
                <a:latin typeface="Arial"/>
                <a:ea typeface="Arial"/>
                <a:cs typeface="Arial"/>
                <a:sym typeface="Arial"/>
              </a:endParaRPr>
            </a:p>
          </p:txBody>
        </p:sp>
        <p:sp>
          <p:nvSpPr>
            <p:cNvPr id="25" name="Google Shape;137;p23">
              <a:extLst>
                <a:ext uri="{FF2B5EF4-FFF2-40B4-BE49-F238E27FC236}">
                  <a16:creationId xmlns:a16="http://schemas.microsoft.com/office/drawing/2014/main" id="{78DA123A-EE7A-604C-9707-6A89904B8423}"/>
                </a:ext>
              </a:extLst>
            </p:cNvPr>
            <p:cNvSpPr/>
            <p:nvPr/>
          </p:nvSpPr>
          <p:spPr>
            <a:xfrm>
              <a:off x="4159118" y="3225932"/>
              <a:ext cx="2352300" cy="556225"/>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Backgrounds and Sensitivity </a:t>
              </a:r>
              <a:r>
                <a:rPr lang="en" sz="1000" b="0" i="0" u="none" strike="noStrike" cap="none" dirty="0">
                  <a:solidFill>
                    <a:srgbClr val="FFFFFF"/>
                  </a:solidFill>
                  <a:latin typeface="Roboto"/>
                  <a:ea typeface="Roboto"/>
                  <a:cs typeface="Roboto"/>
                  <a:sym typeface="Roboto"/>
                </a:rPr>
                <a:t>WG</a:t>
              </a: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rgbClr val="FFFFFF"/>
                  </a:solidFill>
                  <a:latin typeface="Roboto"/>
                  <a:ea typeface="Roboto"/>
                  <a:sym typeface="Roboto"/>
                </a:rPr>
                <a:t>Andrei </a:t>
              </a:r>
              <a:r>
                <a:rPr lang="en" sz="1000" b="0" i="0" u="none" strike="noStrike" cap="none" dirty="0" err="1">
                  <a:solidFill>
                    <a:srgbClr val="FFFFFF"/>
                  </a:solidFill>
                  <a:latin typeface="Roboto"/>
                  <a:ea typeface="Roboto"/>
                  <a:sym typeface="Roboto"/>
                </a:rPr>
                <a:t>Gaponenko</a:t>
              </a:r>
              <a:r>
                <a:rPr lang="en" sz="1000" b="0" i="0" u="none" strike="noStrike" cap="none" dirty="0">
                  <a:solidFill>
                    <a:srgbClr val="FFFFFF"/>
                  </a:solidFill>
                  <a:latin typeface="Roboto"/>
                  <a:ea typeface="Roboto"/>
                  <a:sym typeface="Roboto"/>
                </a:rPr>
                <a:t> (FNAL)</a:t>
              </a:r>
              <a:endParaRPr sz="1400" b="0" i="0" u="none" strike="noStrike" cap="none" dirty="0">
                <a:solidFill>
                  <a:srgbClr val="FFFFFF"/>
                </a:solidFill>
                <a:latin typeface="Arial"/>
                <a:ea typeface="Arial"/>
                <a:cs typeface="Arial"/>
                <a:sym typeface="Arial"/>
              </a:endParaRPr>
            </a:p>
          </p:txBody>
        </p:sp>
        <p:sp>
          <p:nvSpPr>
            <p:cNvPr id="26" name="Google Shape;137;p23">
              <a:extLst>
                <a:ext uri="{FF2B5EF4-FFF2-40B4-BE49-F238E27FC236}">
                  <a16:creationId xmlns:a16="http://schemas.microsoft.com/office/drawing/2014/main" id="{FBA5BD09-8D54-A846-980A-E2F3F2F45529}"/>
                </a:ext>
              </a:extLst>
            </p:cNvPr>
            <p:cNvSpPr/>
            <p:nvPr/>
          </p:nvSpPr>
          <p:spPr>
            <a:xfrm>
              <a:off x="6608314" y="3241709"/>
              <a:ext cx="2352300" cy="556225"/>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Neutrons</a:t>
              </a:r>
              <a:r>
                <a:rPr lang="en" sz="1000" b="0" i="0" u="none" strike="noStrike" cap="none" dirty="0">
                  <a:solidFill>
                    <a:srgbClr val="FFFFFF"/>
                  </a:solidFill>
                  <a:latin typeface="Roboto"/>
                  <a:ea typeface="Roboto"/>
                  <a:cs typeface="Roboto"/>
                  <a:sym typeface="Roboto"/>
                </a:rPr>
                <a:t> WG </a:t>
              </a: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Yuri </a:t>
              </a:r>
              <a:r>
                <a:rPr lang="en" sz="1000" dirty="0" err="1">
                  <a:solidFill>
                    <a:srgbClr val="FFFFFF"/>
                  </a:solidFill>
                  <a:latin typeface="Roboto"/>
                  <a:ea typeface="Roboto"/>
                  <a:cs typeface="Roboto"/>
                  <a:sym typeface="Roboto"/>
                </a:rPr>
                <a:t>Oksuzian</a:t>
              </a:r>
              <a:r>
                <a:rPr lang="en" sz="1000" dirty="0">
                  <a:solidFill>
                    <a:srgbClr val="FFFFFF"/>
                  </a:solidFill>
                  <a:latin typeface="Roboto"/>
                  <a:ea typeface="Roboto"/>
                  <a:cs typeface="Roboto"/>
                  <a:sym typeface="Roboto"/>
                </a:rPr>
                <a:t> (ANL),</a:t>
              </a: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Roboto"/>
                  <a:ea typeface="Roboto"/>
                  <a:cs typeface="Roboto"/>
                  <a:sym typeface="Roboto"/>
                </a:rPr>
                <a:t> Dave Hedin (NIU)</a:t>
              </a:r>
              <a:endParaRPr sz="1400" b="0" i="0" u="none" strike="noStrike" cap="none" dirty="0">
                <a:solidFill>
                  <a:srgbClr val="FFFFFF"/>
                </a:solidFill>
                <a:latin typeface="Arial"/>
                <a:ea typeface="Arial"/>
                <a:cs typeface="Arial"/>
                <a:sym typeface="Arial"/>
              </a:endParaRPr>
            </a:p>
          </p:txBody>
        </p:sp>
      </p:grpSp>
      <p:cxnSp>
        <p:nvCxnSpPr>
          <p:cNvPr id="27" name="Google Shape;143;p23">
            <a:extLst>
              <a:ext uri="{FF2B5EF4-FFF2-40B4-BE49-F238E27FC236}">
                <a16:creationId xmlns:a16="http://schemas.microsoft.com/office/drawing/2014/main" id="{B7E62D8B-94DB-9A4E-A28D-71D3E7932405}"/>
              </a:ext>
            </a:extLst>
          </p:cNvPr>
          <p:cNvCxnSpPr>
            <a:cxnSpLocks/>
            <a:stCxn id="22" idx="0"/>
            <a:endCxn id="14" idx="2"/>
          </p:cNvCxnSpPr>
          <p:nvPr/>
        </p:nvCxnSpPr>
        <p:spPr>
          <a:xfrm rot="5400000" flipH="1" flipV="1">
            <a:off x="1260209" y="2896367"/>
            <a:ext cx="391848" cy="298836"/>
          </a:xfrm>
          <a:prstGeom prst="bentConnector3">
            <a:avLst>
              <a:gd name="adj1" fmla="val 50000"/>
            </a:avLst>
          </a:prstGeom>
          <a:noFill/>
          <a:ln w="9525" cap="flat" cmpd="sng">
            <a:solidFill>
              <a:srgbClr val="C2C2C2"/>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0" name="TextBox 59">
            <a:extLst>
              <a:ext uri="{FF2B5EF4-FFF2-40B4-BE49-F238E27FC236}">
                <a16:creationId xmlns:a16="http://schemas.microsoft.com/office/drawing/2014/main" id="{5BE28AAD-F8E9-B546-BABA-9F60EEC3B97C}"/>
              </a:ext>
            </a:extLst>
          </p:cNvPr>
          <p:cNvSpPr txBox="1"/>
          <p:nvPr/>
        </p:nvSpPr>
        <p:spPr>
          <a:xfrm>
            <a:off x="4688332" y="3777512"/>
            <a:ext cx="4145473" cy="646331"/>
          </a:xfrm>
          <a:prstGeom prst="rect">
            <a:avLst/>
          </a:prstGeom>
          <a:noFill/>
        </p:spPr>
        <p:txBody>
          <a:bodyPr wrap="square" rtlCol="0">
            <a:spAutoFit/>
          </a:bodyPr>
          <a:lstStyle/>
          <a:p>
            <a:pPr algn="r"/>
            <a:r>
              <a:rPr lang="en-US" dirty="0">
                <a:solidFill>
                  <a:srgbClr val="002AD0"/>
                </a:solidFill>
              </a:rPr>
              <a:t>First Physics data Feb 2024  </a:t>
            </a:r>
            <a:r>
              <a:rPr lang="en-US" sz="3600" dirty="0">
                <a:solidFill>
                  <a:srgbClr val="002AD0"/>
                </a:solidFill>
              </a:rPr>
              <a:t>→</a:t>
            </a:r>
          </a:p>
        </p:txBody>
      </p:sp>
      <p:sp>
        <p:nvSpPr>
          <p:cNvPr id="59" name="TextBox 58">
            <a:extLst>
              <a:ext uri="{FF2B5EF4-FFF2-40B4-BE49-F238E27FC236}">
                <a16:creationId xmlns:a16="http://schemas.microsoft.com/office/drawing/2014/main" id="{20BD7E29-1B90-7547-BAD2-D138FBB88F69}"/>
              </a:ext>
            </a:extLst>
          </p:cNvPr>
          <p:cNvSpPr txBox="1"/>
          <p:nvPr/>
        </p:nvSpPr>
        <p:spPr>
          <a:xfrm>
            <a:off x="4688332" y="3527144"/>
            <a:ext cx="4145473" cy="646331"/>
          </a:xfrm>
          <a:prstGeom prst="rect">
            <a:avLst/>
          </a:prstGeom>
          <a:noFill/>
        </p:spPr>
        <p:txBody>
          <a:bodyPr wrap="square" rtlCol="0">
            <a:spAutoFit/>
          </a:bodyPr>
          <a:lstStyle/>
          <a:p>
            <a:pPr algn="r"/>
            <a:r>
              <a:rPr lang="en-US" dirty="0">
                <a:solidFill>
                  <a:srgbClr val="002AD0"/>
                </a:solidFill>
              </a:rPr>
              <a:t>Commissioning with Beam Oct 2023  </a:t>
            </a:r>
            <a:r>
              <a:rPr lang="en-US" sz="3600" dirty="0">
                <a:solidFill>
                  <a:srgbClr val="002AD0"/>
                </a:solidFill>
              </a:rPr>
              <a:t>→</a:t>
            </a:r>
          </a:p>
        </p:txBody>
      </p:sp>
      <p:sp>
        <p:nvSpPr>
          <p:cNvPr id="169" name="Google Shape;16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Important Dates to Remember – Calendar Year</a:t>
            </a:r>
            <a:endParaRPr dirty="0"/>
          </a:p>
          <a:p>
            <a:pPr marL="0" lvl="0" indent="0" algn="l" rtl="0">
              <a:spcBef>
                <a:spcPts val="0"/>
              </a:spcBef>
              <a:spcAft>
                <a:spcPts val="0"/>
              </a:spcAft>
              <a:buNone/>
            </a:pPr>
            <a:endParaRPr sz="1200" dirty="0">
              <a:solidFill>
                <a:srgbClr val="FF0000"/>
              </a:solidFill>
            </a:endParaRPr>
          </a:p>
        </p:txBody>
      </p:sp>
      <p:sp>
        <p:nvSpPr>
          <p:cNvPr id="170" name="Google Shape;17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71" name="Google Shape;171;p24"/>
          <p:cNvGrpSpPr/>
          <p:nvPr/>
        </p:nvGrpSpPr>
        <p:grpSpPr>
          <a:xfrm>
            <a:off x="484242" y="1431525"/>
            <a:ext cx="2753746" cy="2927725"/>
            <a:chOff x="3975900" y="1431525"/>
            <a:chExt cx="2043900" cy="2927725"/>
          </a:xfrm>
        </p:grpSpPr>
        <p:sp>
          <p:nvSpPr>
            <p:cNvPr id="172" name="Google Shape;172;p24"/>
            <p:cNvSpPr/>
            <p:nvPr/>
          </p:nvSpPr>
          <p:spPr>
            <a:xfrm>
              <a:off x="3975900" y="1431550"/>
              <a:ext cx="2043900" cy="2927700"/>
            </a:xfrm>
            <a:prstGeom prst="rect">
              <a:avLst/>
            </a:prstGeom>
            <a:no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rot="10800000" flipH="1">
              <a:off x="3975900" y="1431525"/>
              <a:ext cx="2043900" cy="1269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txBox="1"/>
            <p:nvPr/>
          </p:nvSpPr>
          <p:spPr>
            <a:xfrm>
              <a:off x="3975900" y="1558425"/>
              <a:ext cx="8046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944A1"/>
                  </a:solidFill>
                  <a:latin typeface="Roboto"/>
                  <a:ea typeface="Roboto"/>
                  <a:cs typeface="Roboto"/>
                  <a:sym typeface="Roboto"/>
                </a:rPr>
                <a:t>2020</a:t>
              </a:r>
              <a:endParaRPr sz="2400" b="1" dirty="0">
                <a:solidFill>
                  <a:srgbClr val="0944A1"/>
                </a:solidFill>
                <a:latin typeface="Roboto"/>
                <a:ea typeface="Roboto"/>
                <a:cs typeface="Roboto"/>
                <a:sym typeface="Roboto"/>
              </a:endParaRPr>
            </a:p>
          </p:txBody>
        </p:sp>
        <p:sp>
          <p:nvSpPr>
            <p:cNvPr id="175" name="Google Shape;175;p24"/>
            <p:cNvSpPr txBox="1"/>
            <p:nvPr/>
          </p:nvSpPr>
          <p:spPr>
            <a:xfrm>
              <a:off x="409877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Q1</a:t>
              </a:r>
              <a:endParaRPr sz="700">
                <a:solidFill>
                  <a:srgbClr val="0944A1"/>
                </a:solidFill>
                <a:latin typeface="Roboto"/>
                <a:ea typeface="Roboto"/>
                <a:cs typeface="Roboto"/>
                <a:sym typeface="Roboto"/>
              </a:endParaRPr>
            </a:p>
          </p:txBody>
        </p:sp>
        <p:sp>
          <p:nvSpPr>
            <p:cNvPr id="176" name="Google Shape;176;p24"/>
            <p:cNvSpPr txBox="1"/>
            <p:nvPr/>
          </p:nvSpPr>
          <p:spPr>
            <a:xfrm>
              <a:off x="459522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Q2</a:t>
              </a:r>
              <a:endParaRPr sz="700">
                <a:solidFill>
                  <a:srgbClr val="0944A1"/>
                </a:solidFill>
                <a:latin typeface="Roboto"/>
                <a:ea typeface="Roboto"/>
                <a:cs typeface="Roboto"/>
                <a:sym typeface="Roboto"/>
              </a:endParaRPr>
            </a:p>
          </p:txBody>
        </p:sp>
        <p:sp>
          <p:nvSpPr>
            <p:cNvPr id="177" name="Google Shape;177;p24"/>
            <p:cNvSpPr txBox="1"/>
            <p:nvPr/>
          </p:nvSpPr>
          <p:spPr>
            <a:xfrm>
              <a:off x="5061028"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Q3</a:t>
              </a:r>
              <a:endParaRPr sz="700">
                <a:solidFill>
                  <a:srgbClr val="0944A1"/>
                </a:solidFill>
                <a:latin typeface="Roboto"/>
                <a:ea typeface="Roboto"/>
                <a:cs typeface="Roboto"/>
                <a:sym typeface="Roboto"/>
              </a:endParaRPr>
            </a:p>
          </p:txBody>
        </p:sp>
        <p:sp>
          <p:nvSpPr>
            <p:cNvPr id="178" name="Google Shape;178;p24"/>
            <p:cNvSpPr txBox="1"/>
            <p:nvPr/>
          </p:nvSpPr>
          <p:spPr>
            <a:xfrm>
              <a:off x="5565837"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Q4</a:t>
              </a:r>
              <a:endParaRPr sz="700">
                <a:solidFill>
                  <a:srgbClr val="0944A1"/>
                </a:solidFill>
                <a:latin typeface="Roboto"/>
                <a:ea typeface="Roboto"/>
                <a:cs typeface="Roboto"/>
                <a:sym typeface="Roboto"/>
              </a:endParaRPr>
            </a:p>
          </p:txBody>
        </p:sp>
        <p:cxnSp>
          <p:nvCxnSpPr>
            <p:cNvPr id="179" name="Google Shape;179;p24"/>
            <p:cNvCxnSpPr/>
            <p:nvPr/>
          </p:nvCxnSpPr>
          <p:spPr>
            <a:xfrm rot="10800000">
              <a:off x="4489375"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180" name="Google Shape;180;p24"/>
            <p:cNvCxnSpPr/>
            <p:nvPr/>
          </p:nvCxnSpPr>
          <p:spPr>
            <a:xfrm rot="10800000">
              <a:off x="5000087"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181" name="Google Shape;181;p24"/>
            <p:cNvCxnSpPr/>
            <p:nvPr/>
          </p:nvCxnSpPr>
          <p:spPr>
            <a:xfrm rot="10800000">
              <a:off x="5510800" y="2507000"/>
              <a:ext cx="0" cy="1848300"/>
            </a:xfrm>
            <a:prstGeom prst="straightConnector1">
              <a:avLst/>
            </a:prstGeom>
            <a:noFill/>
            <a:ln w="9525" cap="flat" cmpd="sng">
              <a:solidFill>
                <a:srgbClr val="0944A1"/>
              </a:solidFill>
              <a:prstDash val="dot"/>
              <a:round/>
              <a:headEnd type="none" w="sm" len="sm"/>
              <a:tailEnd type="none" w="sm" len="sm"/>
            </a:ln>
          </p:spPr>
        </p:cxnSp>
      </p:grpSp>
      <p:sp>
        <p:nvSpPr>
          <p:cNvPr id="188" name="Google Shape;188;p24"/>
          <p:cNvSpPr/>
          <p:nvPr/>
        </p:nvSpPr>
        <p:spPr>
          <a:xfrm>
            <a:off x="1707179" y="2809239"/>
            <a:ext cx="66300" cy="576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2746004" y="2809239"/>
            <a:ext cx="66300" cy="576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24"/>
          <p:cNvGrpSpPr/>
          <p:nvPr/>
        </p:nvGrpSpPr>
        <p:grpSpPr>
          <a:xfrm>
            <a:off x="3237992" y="1431525"/>
            <a:ext cx="2753746" cy="2927725"/>
            <a:chOff x="3975900" y="1431525"/>
            <a:chExt cx="2043900" cy="2927725"/>
          </a:xfrm>
        </p:grpSpPr>
        <p:sp>
          <p:nvSpPr>
            <p:cNvPr id="191" name="Google Shape;191;p24"/>
            <p:cNvSpPr/>
            <p:nvPr/>
          </p:nvSpPr>
          <p:spPr>
            <a:xfrm>
              <a:off x="3975900" y="1431550"/>
              <a:ext cx="2043900" cy="2927700"/>
            </a:xfrm>
            <a:prstGeom prst="rect">
              <a:avLst/>
            </a:prstGeom>
            <a:no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rot="10800000" flipH="1">
              <a:off x="3975900" y="1431525"/>
              <a:ext cx="2043900" cy="1269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txBox="1"/>
            <p:nvPr/>
          </p:nvSpPr>
          <p:spPr>
            <a:xfrm>
              <a:off x="3975900" y="1558425"/>
              <a:ext cx="8046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944A1"/>
                  </a:solidFill>
                  <a:latin typeface="Roboto"/>
                  <a:ea typeface="Roboto"/>
                  <a:cs typeface="Roboto"/>
                  <a:sym typeface="Roboto"/>
                </a:rPr>
                <a:t>2021</a:t>
              </a:r>
              <a:endParaRPr sz="2400" b="1" dirty="0">
                <a:solidFill>
                  <a:srgbClr val="0944A1"/>
                </a:solidFill>
                <a:latin typeface="Roboto"/>
                <a:ea typeface="Roboto"/>
                <a:cs typeface="Roboto"/>
                <a:sym typeface="Roboto"/>
              </a:endParaRPr>
            </a:p>
          </p:txBody>
        </p:sp>
        <p:sp>
          <p:nvSpPr>
            <p:cNvPr id="194" name="Google Shape;194;p24"/>
            <p:cNvSpPr txBox="1"/>
            <p:nvPr/>
          </p:nvSpPr>
          <p:spPr>
            <a:xfrm>
              <a:off x="409877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Q1</a:t>
              </a:r>
              <a:endParaRPr sz="700">
                <a:solidFill>
                  <a:srgbClr val="0944A1"/>
                </a:solidFill>
                <a:latin typeface="Roboto"/>
                <a:ea typeface="Roboto"/>
                <a:cs typeface="Roboto"/>
                <a:sym typeface="Roboto"/>
              </a:endParaRPr>
            </a:p>
          </p:txBody>
        </p:sp>
        <p:sp>
          <p:nvSpPr>
            <p:cNvPr id="195" name="Google Shape;195;p24"/>
            <p:cNvSpPr txBox="1"/>
            <p:nvPr/>
          </p:nvSpPr>
          <p:spPr>
            <a:xfrm>
              <a:off x="459522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Q2</a:t>
              </a:r>
              <a:endParaRPr sz="700">
                <a:solidFill>
                  <a:srgbClr val="0944A1"/>
                </a:solidFill>
                <a:latin typeface="Roboto"/>
                <a:ea typeface="Roboto"/>
                <a:cs typeface="Roboto"/>
                <a:sym typeface="Roboto"/>
              </a:endParaRPr>
            </a:p>
          </p:txBody>
        </p:sp>
        <p:sp>
          <p:nvSpPr>
            <p:cNvPr id="196" name="Google Shape;196;p24"/>
            <p:cNvSpPr txBox="1"/>
            <p:nvPr/>
          </p:nvSpPr>
          <p:spPr>
            <a:xfrm>
              <a:off x="5061028"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Q3</a:t>
              </a:r>
              <a:endParaRPr sz="700">
                <a:solidFill>
                  <a:srgbClr val="0944A1"/>
                </a:solidFill>
                <a:latin typeface="Roboto"/>
                <a:ea typeface="Roboto"/>
                <a:cs typeface="Roboto"/>
                <a:sym typeface="Roboto"/>
              </a:endParaRPr>
            </a:p>
          </p:txBody>
        </p:sp>
        <p:sp>
          <p:nvSpPr>
            <p:cNvPr id="197" name="Google Shape;197;p24"/>
            <p:cNvSpPr txBox="1"/>
            <p:nvPr/>
          </p:nvSpPr>
          <p:spPr>
            <a:xfrm>
              <a:off x="5565837"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Q4</a:t>
              </a:r>
              <a:endParaRPr sz="700">
                <a:solidFill>
                  <a:srgbClr val="0944A1"/>
                </a:solidFill>
                <a:latin typeface="Roboto"/>
                <a:ea typeface="Roboto"/>
                <a:cs typeface="Roboto"/>
                <a:sym typeface="Roboto"/>
              </a:endParaRPr>
            </a:p>
          </p:txBody>
        </p:sp>
        <p:cxnSp>
          <p:nvCxnSpPr>
            <p:cNvPr id="198" name="Google Shape;198;p24"/>
            <p:cNvCxnSpPr/>
            <p:nvPr/>
          </p:nvCxnSpPr>
          <p:spPr>
            <a:xfrm rot="10800000">
              <a:off x="4489375"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199" name="Google Shape;199;p24"/>
            <p:cNvCxnSpPr/>
            <p:nvPr/>
          </p:nvCxnSpPr>
          <p:spPr>
            <a:xfrm rot="10800000">
              <a:off x="5000087"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200" name="Google Shape;200;p24"/>
            <p:cNvCxnSpPr/>
            <p:nvPr/>
          </p:nvCxnSpPr>
          <p:spPr>
            <a:xfrm rot="10800000">
              <a:off x="5510800" y="2507000"/>
              <a:ext cx="0" cy="1848300"/>
            </a:xfrm>
            <a:prstGeom prst="straightConnector1">
              <a:avLst/>
            </a:prstGeom>
            <a:noFill/>
            <a:ln w="9525" cap="flat" cmpd="sng">
              <a:solidFill>
                <a:srgbClr val="0944A1"/>
              </a:solidFill>
              <a:prstDash val="dot"/>
              <a:round/>
              <a:headEnd type="none" w="sm" len="sm"/>
              <a:tailEnd type="none" w="sm" len="sm"/>
            </a:ln>
          </p:spPr>
        </p:cxnSp>
      </p:grpSp>
      <p:grpSp>
        <p:nvGrpSpPr>
          <p:cNvPr id="201" name="Google Shape;201;p24"/>
          <p:cNvGrpSpPr/>
          <p:nvPr/>
        </p:nvGrpSpPr>
        <p:grpSpPr>
          <a:xfrm>
            <a:off x="5991742" y="1431513"/>
            <a:ext cx="2753746" cy="2927725"/>
            <a:chOff x="3975900" y="1431525"/>
            <a:chExt cx="2043900" cy="2927725"/>
          </a:xfrm>
        </p:grpSpPr>
        <p:sp>
          <p:nvSpPr>
            <p:cNvPr id="202" name="Google Shape;202;p24"/>
            <p:cNvSpPr/>
            <p:nvPr/>
          </p:nvSpPr>
          <p:spPr>
            <a:xfrm>
              <a:off x="3975900" y="1431550"/>
              <a:ext cx="2043900" cy="2927700"/>
            </a:xfrm>
            <a:prstGeom prst="rect">
              <a:avLst/>
            </a:prstGeom>
            <a:no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rot="10800000" flipH="1">
              <a:off x="3975900" y="1431525"/>
              <a:ext cx="2043900" cy="1269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txBox="1"/>
            <p:nvPr/>
          </p:nvSpPr>
          <p:spPr>
            <a:xfrm>
              <a:off x="3975900" y="1558425"/>
              <a:ext cx="8046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944A1"/>
                  </a:solidFill>
                  <a:latin typeface="Roboto"/>
                  <a:ea typeface="Roboto"/>
                  <a:cs typeface="Roboto"/>
                  <a:sym typeface="Roboto"/>
                </a:rPr>
                <a:t>2022</a:t>
              </a:r>
              <a:endParaRPr sz="2400" b="1" dirty="0">
                <a:solidFill>
                  <a:srgbClr val="0944A1"/>
                </a:solidFill>
                <a:latin typeface="Roboto"/>
                <a:ea typeface="Roboto"/>
                <a:cs typeface="Roboto"/>
                <a:sym typeface="Roboto"/>
              </a:endParaRPr>
            </a:p>
          </p:txBody>
        </p:sp>
        <p:sp>
          <p:nvSpPr>
            <p:cNvPr id="205" name="Google Shape;205;p24"/>
            <p:cNvSpPr txBox="1"/>
            <p:nvPr/>
          </p:nvSpPr>
          <p:spPr>
            <a:xfrm>
              <a:off x="409877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Q1</a:t>
              </a:r>
              <a:endParaRPr sz="700">
                <a:solidFill>
                  <a:srgbClr val="0944A1"/>
                </a:solidFill>
                <a:latin typeface="Roboto"/>
                <a:ea typeface="Roboto"/>
                <a:cs typeface="Roboto"/>
                <a:sym typeface="Roboto"/>
              </a:endParaRPr>
            </a:p>
          </p:txBody>
        </p:sp>
        <p:sp>
          <p:nvSpPr>
            <p:cNvPr id="206" name="Google Shape;206;p24"/>
            <p:cNvSpPr txBox="1"/>
            <p:nvPr/>
          </p:nvSpPr>
          <p:spPr>
            <a:xfrm>
              <a:off x="459522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Q2</a:t>
              </a:r>
              <a:endParaRPr sz="700">
                <a:solidFill>
                  <a:srgbClr val="0944A1"/>
                </a:solidFill>
                <a:latin typeface="Roboto"/>
                <a:ea typeface="Roboto"/>
                <a:cs typeface="Roboto"/>
                <a:sym typeface="Roboto"/>
              </a:endParaRPr>
            </a:p>
          </p:txBody>
        </p:sp>
        <p:sp>
          <p:nvSpPr>
            <p:cNvPr id="207" name="Google Shape;207;p24"/>
            <p:cNvSpPr txBox="1"/>
            <p:nvPr/>
          </p:nvSpPr>
          <p:spPr>
            <a:xfrm>
              <a:off x="5061028"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Q3</a:t>
              </a:r>
              <a:endParaRPr sz="700">
                <a:solidFill>
                  <a:srgbClr val="0944A1"/>
                </a:solidFill>
                <a:latin typeface="Roboto"/>
                <a:ea typeface="Roboto"/>
                <a:cs typeface="Roboto"/>
                <a:sym typeface="Roboto"/>
              </a:endParaRPr>
            </a:p>
          </p:txBody>
        </p:sp>
        <p:sp>
          <p:nvSpPr>
            <p:cNvPr id="208" name="Google Shape;208;p24"/>
            <p:cNvSpPr txBox="1"/>
            <p:nvPr/>
          </p:nvSpPr>
          <p:spPr>
            <a:xfrm>
              <a:off x="5565837"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Q4</a:t>
              </a:r>
              <a:endParaRPr sz="700">
                <a:solidFill>
                  <a:srgbClr val="0944A1"/>
                </a:solidFill>
                <a:latin typeface="Roboto"/>
                <a:ea typeface="Roboto"/>
                <a:cs typeface="Roboto"/>
                <a:sym typeface="Roboto"/>
              </a:endParaRPr>
            </a:p>
          </p:txBody>
        </p:sp>
        <p:cxnSp>
          <p:nvCxnSpPr>
            <p:cNvPr id="209" name="Google Shape;209;p24"/>
            <p:cNvCxnSpPr/>
            <p:nvPr/>
          </p:nvCxnSpPr>
          <p:spPr>
            <a:xfrm rot="10800000">
              <a:off x="4489375"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210" name="Google Shape;210;p24"/>
            <p:cNvCxnSpPr/>
            <p:nvPr/>
          </p:nvCxnSpPr>
          <p:spPr>
            <a:xfrm rot="10800000">
              <a:off x="5000087"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211" name="Google Shape;211;p24"/>
            <p:cNvCxnSpPr/>
            <p:nvPr/>
          </p:nvCxnSpPr>
          <p:spPr>
            <a:xfrm rot="10800000">
              <a:off x="5510800" y="2507000"/>
              <a:ext cx="0" cy="1848300"/>
            </a:xfrm>
            <a:prstGeom prst="straightConnector1">
              <a:avLst/>
            </a:prstGeom>
            <a:noFill/>
            <a:ln w="9525" cap="flat" cmpd="sng">
              <a:solidFill>
                <a:srgbClr val="0944A1"/>
              </a:solidFill>
              <a:prstDash val="dot"/>
              <a:round/>
              <a:headEnd type="none" w="sm" len="sm"/>
              <a:tailEnd type="none" w="sm" len="sm"/>
            </a:ln>
          </p:spPr>
        </p:cxnSp>
      </p:grpSp>
      <p:grpSp>
        <p:nvGrpSpPr>
          <p:cNvPr id="5" name="Group 4">
            <a:extLst>
              <a:ext uri="{FF2B5EF4-FFF2-40B4-BE49-F238E27FC236}">
                <a16:creationId xmlns:a16="http://schemas.microsoft.com/office/drawing/2014/main" id="{F500AC43-7673-8D4E-8FB0-3F3A6D33B788}"/>
              </a:ext>
            </a:extLst>
          </p:cNvPr>
          <p:cNvGrpSpPr/>
          <p:nvPr/>
        </p:nvGrpSpPr>
        <p:grpSpPr>
          <a:xfrm>
            <a:off x="223986" y="2647930"/>
            <a:ext cx="5816353" cy="307777"/>
            <a:chOff x="212461" y="3214940"/>
            <a:chExt cx="5816353" cy="307777"/>
          </a:xfrm>
        </p:grpSpPr>
        <p:sp>
          <p:nvSpPr>
            <p:cNvPr id="46" name="Google Shape;185;p24">
              <a:extLst>
                <a:ext uri="{FF2B5EF4-FFF2-40B4-BE49-F238E27FC236}">
                  <a16:creationId xmlns:a16="http://schemas.microsoft.com/office/drawing/2014/main" id="{2854B3F7-7D7E-DE43-88B2-1A79AF232B96}"/>
                </a:ext>
              </a:extLst>
            </p:cNvPr>
            <p:cNvSpPr/>
            <p:nvPr/>
          </p:nvSpPr>
          <p:spPr>
            <a:xfrm>
              <a:off x="4632388" y="3274779"/>
              <a:ext cx="1396426" cy="2073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solidFill>
                  <a:srgbClr val="FFFFFF"/>
                </a:solidFill>
                <a:latin typeface="Roboto"/>
                <a:ea typeface="Roboto"/>
                <a:cs typeface="Roboto"/>
                <a:sym typeface="Roboto"/>
              </a:endParaRPr>
            </a:p>
          </p:txBody>
        </p:sp>
        <p:sp>
          <p:nvSpPr>
            <p:cNvPr id="2" name="TextBox 1">
              <a:extLst>
                <a:ext uri="{FF2B5EF4-FFF2-40B4-BE49-F238E27FC236}">
                  <a16:creationId xmlns:a16="http://schemas.microsoft.com/office/drawing/2014/main" id="{0E9CD2F5-AA06-B34E-AA27-BEFFD0BF04B5}"/>
                </a:ext>
              </a:extLst>
            </p:cNvPr>
            <p:cNvSpPr txBox="1"/>
            <p:nvPr/>
          </p:nvSpPr>
          <p:spPr>
            <a:xfrm>
              <a:off x="212461" y="3214940"/>
              <a:ext cx="4458230" cy="307777"/>
            </a:xfrm>
            <a:prstGeom prst="rect">
              <a:avLst/>
            </a:prstGeom>
            <a:noFill/>
          </p:spPr>
          <p:txBody>
            <a:bodyPr wrap="square" rtlCol="0">
              <a:spAutoFit/>
            </a:bodyPr>
            <a:lstStyle/>
            <a:p>
              <a:pPr algn="r"/>
              <a:r>
                <a:rPr lang="en-US" dirty="0">
                  <a:solidFill>
                    <a:srgbClr val="002AD0"/>
                  </a:solidFill>
                </a:rPr>
                <a:t>Support detectors during assembly and pre-ops</a:t>
              </a:r>
            </a:p>
          </p:txBody>
        </p:sp>
      </p:grpSp>
      <p:grpSp>
        <p:nvGrpSpPr>
          <p:cNvPr id="6" name="Group 5">
            <a:extLst>
              <a:ext uri="{FF2B5EF4-FFF2-40B4-BE49-F238E27FC236}">
                <a16:creationId xmlns:a16="http://schemas.microsoft.com/office/drawing/2014/main" id="{06FCCE88-4504-774A-9B43-89EE29DFD8DB}"/>
              </a:ext>
            </a:extLst>
          </p:cNvPr>
          <p:cNvGrpSpPr/>
          <p:nvPr/>
        </p:nvGrpSpPr>
        <p:grpSpPr>
          <a:xfrm>
            <a:off x="2538073" y="3226066"/>
            <a:ext cx="4273947" cy="307777"/>
            <a:chOff x="2552211" y="3543326"/>
            <a:chExt cx="4273947" cy="307777"/>
          </a:xfrm>
        </p:grpSpPr>
        <p:sp>
          <p:nvSpPr>
            <p:cNvPr id="185" name="Google Shape;185;p24"/>
            <p:cNvSpPr/>
            <p:nvPr/>
          </p:nvSpPr>
          <p:spPr>
            <a:xfrm>
              <a:off x="6057338" y="3579552"/>
              <a:ext cx="768820" cy="21028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solidFill>
                  <a:srgbClr val="FFFFFF"/>
                </a:solidFill>
                <a:latin typeface="Roboto"/>
                <a:ea typeface="Roboto"/>
                <a:cs typeface="Roboto"/>
                <a:sym typeface="Roboto"/>
              </a:endParaRPr>
            </a:p>
          </p:txBody>
        </p:sp>
        <p:sp>
          <p:nvSpPr>
            <p:cNvPr id="48" name="TextBox 47">
              <a:extLst>
                <a:ext uri="{FF2B5EF4-FFF2-40B4-BE49-F238E27FC236}">
                  <a16:creationId xmlns:a16="http://schemas.microsoft.com/office/drawing/2014/main" id="{9D80A1D3-1082-8E46-98E5-2349AF481A3B}"/>
                </a:ext>
              </a:extLst>
            </p:cNvPr>
            <p:cNvSpPr txBox="1"/>
            <p:nvPr/>
          </p:nvSpPr>
          <p:spPr>
            <a:xfrm>
              <a:off x="2552211" y="3543326"/>
              <a:ext cx="3492573" cy="307777"/>
            </a:xfrm>
            <a:prstGeom prst="rect">
              <a:avLst/>
            </a:prstGeom>
            <a:noFill/>
          </p:spPr>
          <p:txBody>
            <a:bodyPr wrap="square" rtlCol="0">
              <a:spAutoFit/>
            </a:bodyPr>
            <a:lstStyle/>
            <a:p>
              <a:pPr algn="r"/>
              <a:r>
                <a:rPr lang="en-US" dirty="0">
                  <a:solidFill>
                    <a:srgbClr val="002AD0"/>
                  </a:solidFill>
                </a:rPr>
                <a:t>Cosmic ray run to satisfy detector KPP</a:t>
              </a:r>
            </a:p>
          </p:txBody>
        </p:sp>
      </p:grpSp>
      <p:grpSp>
        <p:nvGrpSpPr>
          <p:cNvPr id="7" name="Group 6">
            <a:extLst>
              <a:ext uri="{FF2B5EF4-FFF2-40B4-BE49-F238E27FC236}">
                <a16:creationId xmlns:a16="http://schemas.microsoft.com/office/drawing/2014/main" id="{2E397443-68E3-D54D-AD03-BBE2FD71F9B3}"/>
              </a:ext>
            </a:extLst>
          </p:cNvPr>
          <p:cNvGrpSpPr/>
          <p:nvPr/>
        </p:nvGrpSpPr>
        <p:grpSpPr>
          <a:xfrm>
            <a:off x="2680690" y="3517704"/>
            <a:ext cx="6064798" cy="307777"/>
            <a:chOff x="2680685" y="3899234"/>
            <a:chExt cx="6064798" cy="307777"/>
          </a:xfrm>
        </p:grpSpPr>
        <p:sp>
          <p:nvSpPr>
            <p:cNvPr id="184" name="Google Shape;184;p24"/>
            <p:cNvSpPr/>
            <p:nvPr/>
          </p:nvSpPr>
          <p:spPr>
            <a:xfrm>
              <a:off x="6812020" y="3949074"/>
              <a:ext cx="1933463" cy="207549"/>
            </a:xfrm>
            <a:prstGeom prst="rect">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solidFill>
                  <a:srgbClr val="FFFFFF"/>
                </a:solidFill>
                <a:latin typeface="Roboto"/>
                <a:ea typeface="Roboto"/>
                <a:cs typeface="Roboto"/>
                <a:sym typeface="Roboto"/>
              </a:endParaRPr>
            </a:p>
          </p:txBody>
        </p:sp>
        <p:sp>
          <p:nvSpPr>
            <p:cNvPr id="49" name="TextBox 48">
              <a:extLst>
                <a:ext uri="{FF2B5EF4-FFF2-40B4-BE49-F238E27FC236}">
                  <a16:creationId xmlns:a16="http://schemas.microsoft.com/office/drawing/2014/main" id="{C432CA01-59BE-FB4C-B60E-943355FE95F2}"/>
                </a:ext>
              </a:extLst>
            </p:cNvPr>
            <p:cNvSpPr txBox="1"/>
            <p:nvPr/>
          </p:nvSpPr>
          <p:spPr>
            <a:xfrm>
              <a:off x="2680685" y="3899234"/>
              <a:ext cx="4145473" cy="307777"/>
            </a:xfrm>
            <a:prstGeom prst="rect">
              <a:avLst/>
            </a:prstGeom>
            <a:noFill/>
          </p:spPr>
          <p:txBody>
            <a:bodyPr wrap="square" rtlCol="0">
              <a:spAutoFit/>
            </a:bodyPr>
            <a:lstStyle/>
            <a:p>
              <a:pPr algn="r"/>
              <a:r>
                <a:rPr lang="en-US" dirty="0">
                  <a:solidFill>
                    <a:srgbClr val="002AD0"/>
                  </a:solidFill>
                </a:rPr>
                <a:t>Intermittent cosmic ray runs during final assembly</a:t>
              </a:r>
            </a:p>
          </p:txBody>
        </p:sp>
      </p:grpSp>
      <p:grpSp>
        <p:nvGrpSpPr>
          <p:cNvPr id="4" name="Group 3">
            <a:extLst>
              <a:ext uri="{FF2B5EF4-FFF2-40B4-BE49-F238E27FC236}">
                <a16:creationId xmlns:a16="http://schemas.microsoft.com/office/drawing/2014/main" id="{681ABBEE-AB15-AA4A-BA3E-3F783F6CB3FA}"/>
              </a:ext>
            </a:extLst>
          </p:cNvPr>
          <p:cNvGrpSpPr/>
          <p:nvPr/>
        </p:nvGrpSpPr>
        <p:grpSpPr>
          <a:xfrm>
            <a:off x="737013" y="2922878"/>
            <a:ext cx="4804112" cy="307777"/>
            <a:chOff x="739820" y="2879846"/>
            <a:chExt cx="4804112" cy="307777"/>
          </a:xfrm>
        </p:grpSpPr>
        <p:sp>
          <p:nvSpPr>
            <p:cNvPr id="50" name="Google Shape;185;p24">
              <a:extLst>
                <a:ext uri="{FF2B5EF4-FFF2-40B4-BE49-F238E27FC236}">
                  <a16:creationId xmlns:a16="http://schemas.microsoft.com/office/drawing/2014/main" id="{34BCA917-B836-CF46-8B74-CA980BA85CD3}"/>
                </a:ext>
              </a:extLst>
            </p:cNvPr>
            <p:cNvSpPr/>
            <p:nvPr/>
          </p:nvSpPr>
          <p:spPr>
            <a:xfrm>
              <a:off x="5315332" y="2952707"/>
              <a:ext cx="228600" cy="1785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dirty="0">
                <a:solidFill>
                  <a:srgbClr val="FFFFFF"/>
                </a:solidFill>
                <a:latin typeface="Roboto"/>
                <a:ea typeface="Roboto"/>
                <a:cs typeface="Roboto"/>
                <a:sym typeface="Roboto"/>
              </a:endParaRPr>
            </a:p>
          </p:txBody>
        </p:sp>
        <p:sp>
          <p:nvSpPr>
            <p:cNvPr id="51" name="TextBox 50">
              <a:extLst>
                <a:ext uri="{FF2B5EF4-FFF2-40B4-BE49-F238E27FC236}">
                  <a16:creationId xmlns:a16="http://schemas.microsoft.com/office/drawing/2014/main" id="{DA2AEF9F-8AE7-5343-89B3-6075499FB857}"/>
                </a:ext>
              </a:extLst>
            </p:cNvPr>
            <p:cNvSpPr txBox="1"/>
            <p:nvPr/>
          </p:nvSpPr>
          <p:spPr>
            <a:xfrm>
              <a:off x="739820" y="2879846"/>
              <a:ext cx="4622082" cy="307777"/>
            </a:xfrm>
            <a:prstGeom prst="rect">
              <a:avLst/>
            </a:prstGeom>
            <a:noFill/>
          </p:spPr>
          <p:txBody>
            <a:bodyPr wrap="square" rtlCol="0">
              <a:spAutoFit/>
            </a:bodyPr>
            <a:lstStyle/>
            <a:p>
              <a:pPr algn="r"/>
              <a:r>
                <a:rPr lang="en-US" dirty="0">
                  <a:solidFill>
                    <a:srgbClr val="002AD0"/>
                  </a:solidFill>
                </a:rPr>
                <a:t>Candidate time for Operational Readiness  Review</a:t>
              </a:r>
            </a:p>
          </p:txBody>
        </p:sp>
      </p:grpSp>
      <p:cxnSp>
        <p:nvCxnSpPr>
          <p:cNvPr id="9" name="Straight Arrow Connector 8">
            <a:extLst>
              <a:ext uri="{FF2B5EF4-FFF2-40B4-BE49-F238E27FC236}">
                <a16:creationId xmlns:a16="http://schemas.microsoft.com/office/drawing/2014/main" id="{8DCC1A47-EDD0-DA4A-8B56-CA3435B9C360}"/>
              </a:ext>
            </a:extLst>
          </p:cNvPr>
          <p:cNvCxnSpPr>
            <a:cxnSpLocks/>
          </p:cNvCxnSpPr>
          <p:nvPr/>
        </p:nvCxnSpPr>
        <p:spPr>
          <a:xfrm>
            <a:off x="6806062" y="2391505"/>
            <a:ext cx="0" cy="874753"/>
          </a:xfrm>
          <a:prstGeom prst="straightConnector1">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D9567B-3720-5C4D-A291-7AFE2CA31839}"/>
              </a:ext>
            </a:extLst>
          </p:cNvPr>
          <p:cNvSpPr txBox="1"/>
          <p:nvPr/>
        </p:nvSpPr>
        <p:spPr>
          <a:xfrm>
            <a:off x="6641962" y="2140300"/>
            <a:ext cx="1761877" cy="307777"/>
          </a:xfrm>
          <a:prstGeom prst="rect">
            <a:avLst/>
          </a:prstGeom>
          <a:noFill/>
        </p:spPr>
        <p:txBody>
          <a:bodyPr wrap="square" rtlCol="0">
            <a:spAutoFit/>
          </a:bodyPr>
          <a:lstStyle/>
          <a:p>
            <a:r>
              <a:rPr lang="en-US" dirty="0">
                <a:solidFill>
                  <a:srgbClr val="FF0000"/>
                </a:solidFill>
              </a:rPr>
              <a:t>Operations Start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CPU  - Experiment Usage Over the Last Year</a:t>
            </a:r>
            <a:endParaRPr/>
          </a:p>
        </p:txBody>
      </p:sp>
      <p:sp>
        <p:nvSpPr>
          <p:cNvPr id="218" name="Google Shape;21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9" name="Text Placeholder 2">
            <a:extLst>
              <a:ext uri="{FF2B5EF4-FFF2-40B4-BE49-F238E27FC236}">
                <a16:creationId xmlns:a16="http://schemas.microsoft.com/office/drawing/2014/main" id="{EFA5A7E8-E522-0044-A61A-82505AC9AE15}"/>
              </a:ext>
            </a:extLst>
          </p:cNvPr>
          <p:cNvSpPr>
            <a:spLocks noGrp="1"/>
          </p:cNvSpPr>
          <p:nvPr>
            <p:ph type="body" idx="1"/>
          </p:nvPr>
        </p:nvSpPr>
        <p:spPr>
          <a:xfrm>
            <a:off x="1389385" y="4250416"/>
            <a:ext cx="6720472" cy="897617"/>
          </a:xfrm>
        </p:spPr>
        <p:txBody>
          <a:bodyPr/>
          <a:lstStyle/>
          <a:p>
            <a:r>
              <a:rPr lang="en-US" dirty="0"/>
              <a:t>Have used OSG, NERSC heavily in previous years</a:t>
            </a:r>
          </a:p>
          <a:p>
            <a:r>
              <a:rPr lang="en-US" dirty="0"/>
              <a:t>~10 Mil KNL-core-hours at ANL in last year (generator+G4)</a:t>
            </a:r>
          </a:p>
        </p:txBody>
      </p:sp>
      <p:pic>
        <p:nvPicPr>
          <p:cNvPr id="3" name="Picture 2">
            <a:extLst>
              <a:ext uri="{FF2B5EF4-FFF2-40B4-BE49-F238E27FC236}">
                <a16:creationId xmlns:a16="http://schemas.microsoft.com/office/drawing/2014/main" id="{C1180133-55A8-1E4A-89C1-66016A78DC85}"/>
              </a:ext>
            </a:extLst>
          </p:cNvPr>
          <p:cNvPicPr>
            <a:picLocks noChangeAspect="1"/>
          </p:cNvPicPr>
          <p:nvPr/>
        </p:nvPicPr>
        <p:blipFill>
          <a:blip r:embed="rId3"/>
          <a:stretch>
            <a:fillRect/>
          </a:stretch>
        </p:blipFill>
        <p:spPr>
          <a:xfrm>
            <a:off x="677024" y="1027034"/>
            <a:ext cx="7336819" cy="32806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Memory Footprint Over the Last Year</a:t>
            </a:r>
            <a:endParaRPr/>
          </a:p>
        </p:txBody>
      </p:sp>
      <p:sp>
        <p:nvSpPr>
          <p:cNvPr id="227" name="Google Shape;227;p26"/>
          <p:cNvSpPr txBox="1">
            <a:spLocks noGrp="1"/>
          </p:cNvSpPr>
          <p:nvPr>
            <p:ph type="body" idx="1"/>
          </p:nvPr>
        </p:nvSpPr>
        <p:spPr>
          <a:xfrm>
            <a:off x="356769" y="3628049"/>
            <a:ext cx="4798035" cy="1132025"/>
          </a:xfrm>
          <a:prstGeom prst="rect">
            <a:avLst/>
          </a:prstGeom>
        </p:spPr>
        <p:txBody>
          <a:bodyPr spcFirstLastPara="1" wrap="square" lIns="91425" tIns="91425" rIns="91425" bIns="91425" anchor="t" anchorCtr="0">
            <a:noAutofit/>
          </a:bodyPr>
          <a:lstStyle/>
          <a:p>
            <a:pPr marL="285750" indent="-285750"/>
            <a:r>
              <a:rPr lang="en-US" dirty="0"/>
              <a:t>Jobs &gt; 2 </a:t>
            </a:r>
            <a:r>
              <a:rPr lang="en-US" dirty="0" err="1"/>
              <a:t>GiB</a:t>
            </a:r>
            <a:r>
              <a:rPr lang="en-US" dirty="0"/>
              <a:t> understood</a:t>
            </a:r>
          </a:p>
          <a:p>
            <a:pPr marL="742950" lvl="1" indent="-285750">
              <a:spcBef>
                <a:spcPts val="0"/>
              </a:spcBef>
            </a:pPr>
            <a:r>
              <a:rPr lang="en-US" sz="1600" dirty="0"/>
              <a:t>Strategies being developed to reduce </a:t>
            </a:r>
            <a:r>
              <a:rPr lang="en-US" sz="1600" i="1" dirty="0"/>
              <a:t>most </a:t>
            </a:r>
            <a:r>
              <a:rPr lang="en-US" sz="1600" dirty="0"/>
              <a:t>below 2 </a:t>
            </a:r>
            <a:r>
              <a:rPr lang="en-US" sz="1600" dirty="0" err="1"/>
              <a:t>GiB</a:t>
            </a:r>
            <a:endParaRPr lang="en-US" sz="1600" dirty="0"/>
          </a:p>
          <a:p>
            <a:pPr marL="285750" indent="-285750">
              <a:spcAft>
                <a:spcPts val="1600"/>
              </a:spcAft>
            </a:pPr>
            <a:endParaRPr dirty="0"/>
          </a:p>
        </p:txBody>
      </p:sp>
      <p:sp>
        <p:nvSpPr>
          <p:cNvPr id="228" name="Google Shape;22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5" name="Picture 4">
            <a:extLst>
              <a:ext uri="{FF2B5EF4-FFF2-40B4-BE49-F238E27FC236}">
                <a16:creationId xmlns:a16="http://schemas.microsoft.com/office/drawing/2014/main" id="{B1F4A876-0CA9-C541-81FF-119E91FAF270}"/>
              </a:ext>
            </a:extLst>
          </p:cNvPr>
          <p:cNvPicPr>
            <a:picLocks noChangeAspect="1"/>
          </p:cNvPicPr>
          <p:nvPr/>
        </p:nvPicPr>
        <p:blipFill>
          <a:blip r:embed="rId3"/>
          <a:stretch>
            <a:fillRect/>
          </a:stretch>
        </p:blipFill>
        <p:spPr>
          <a:xfrm>
            <a:off x="356769" y="1011638"/>
            <a:ext cx="8076811" cy="2574228"/>
          </a:xfrm>
          <a:prstGeom prst="rect">
            <a:avLst/>
          </a:prstGeom>
        </p:spPr>
      </p:pic>
      <p:sp>
        <p:nvSpPr>
          <p:cNvPr id="6" name="Google Shape;227;p26">
            <a:extLst>
              <a:ext uri="{FF2B5EF4-FFF2-40B4-BE49-F238E27FC236}">
                <a16:creationId xmlns:a16="http://schemas.microsoft.com/office/drawing/2014/main" id="{52DDB3A6-696C-5142-9E69-50E81F4AEBAD}"/>
              </a:ext>
            </a:extLst>
          </p:cNvPr>
          <p:cNvSpPr txBox="1">
            <a:spLocks/>
          </p:cNvSpPr>
          <p:nvPr/>
        </p:nvSpPr>
        <p:spPr>
          <a:xfrm>
            <a:off x="5456255" y="3628049"/>
            <a:ext cx="3176685" cy="1132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r>
              <a:rPr lang="en-US" dirty="0"/>
              <a:t>Jobs &lt; 1 </a:t>
            </a:r>
            <a:r>
              <a:rPr lang="en-US" dirty="0" err="1"/>
              <a:t>GiB</a:t>
            </a:r>
            <a:r>
              <a:rPr lang="en-US" dirty="0"/>
              <a:t> are MARS and G4beamline jobs</a:t>
            </a:r>
          </a:p>
          <a:p>
            <a:pPr marL="285750" indent="-285750">
              <a:spcAft>
                <a:spcPts val="1600"/>
              </a:spcAft>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CPU and Memory Efficiency Over the Last Year</a:t>
            </a:r>
            <a:endParaRPr/>
          </a:p>
        </p:txBody>
      </p:sp>
      <p:sp>
        <p:nvSpPr>
          <p:cNvPr id="238" name="Google Shape;23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extBox 2">
            <a:extLst>
              <a:ext uri="{FF2B5EF4-FFF2-40B4-BE49-F238E27FC236}">
                <a16:creationId xmlns:a16="http://schemas.microsoft.com/office/drawing/2014/main" id="{DB2BEA6C-DDD7-CB4C-8D6C-BD8A3DC44652}"/>
              </a:ext>
            </a:extLst>
          </p:cNvPr>
          <p:cNvSpPr txBox="1"/>
          <p:nvPr/>
        </p:nvSpPr>
        <p:spPr>
          <a:xfrm>
            <a:off x="6308333" y="1036774"/>
            <a:ext cx="2523967" cy="1815882"/>
          </a:xfrm>
          <a:prstGeom prst="rect">
            <a:avLst/>
          </a:prstGeom>
          <a:noFill/>
        </p:spPr>
        <p:txBody>
          <a:bodyPr wrap="square" rtlCol="0">
            <a:spAutoFit/>
          </a:bodyPr>
          <a:lstStyle/>
          <a:p>
            <a:pPr marL="285750" indent="-285750">
              <a:buFont typeface="Arial" panose="020B0604020202020204" pitchFamily="34" charset="0"/>
              <a:buChar char="•"/>
            </a:pPr>
            <a:r>
              <a:rPr lang="en-US" dirty="0"/>
              <a:t>Some red is very high IO jobs; we are redesigning workflows and data products.</a:t>
            </a:r>
          </a:p>
          <a:p>
            <a:pPr marL="285750" indent="-285750">
              <a:buFont typeface="Arial" panose="020B0604020202020204" pitchFamily="34" charset="0"/>
              <a:buChar char="•"/>
            </a:pPr>
            <a:r>
              <a:rPr lang="en-US" dirty="0"/>
              <a:t>A small residual may be irreducible, ~500k-hours/y</a:t>
            </a:r>
          </a:p>
          <a:p>
            <a:pPr marL="285750" indent="-285750">
              <a:buFont typeface="Arial" panose="020B0604020202020204" pitchFamily="34" charset="0"/>
              <a:buChar char="•"/>
            </a:pPr>
            <a:r>
              <a:rPr lang="en-US" dirty="0"/>
              <a:t>Some red is </a:t>
            </a:r>
            <a:r>
              <a:rPr lang="en-US" dirty="0" err="1"/>
              <a:t>dCache</a:t>
            </a:r>
            <a:r>
              <a:rPr lang="en-US" dirty="0"/>
              <a:t> issues unrelated to Mu2e</a:t>
            </a:r>
          </a:p>
        </p:txBody>
      </p:sp>
      <p:sp>
        <p:nvSpPr>
          <p:cNvPr id="11" name="TextBox 10">
            <a:extLst>
              <a:ext uri="{FF2B5EF4-FFF2-40B4-BE49-F238E27FC236}">
                <a16:creationId xmlns:a16="http://schemas.microsoft.com/office/drawing/2014/main" id="{10271331-8DA2-3441-8F4A-5F50B9F407A5}"/>
              </a:ext>
            </a:extLst>
          </p:cNvPr>
          <p:cNvSpPr txBox="1"/>
          <p:nvPr/>
        </p:nvSpPr>
        <p:spPr>
          <a:xfrm>
            <a:off x="6308333" y="2966603"/>
            <a:ext cx="2523967" cy="1815882"/>
          </a:xfrm>
          <a:prstGeom prst="rect">
            <a:avLst/>
          </a:prstGeom>
          <a:noFill/>
        </p:spPr>
        <p:txBody>
          <a:bodyPr wrap="square" rtlCol="0">
            <a:spAutoFit/>
          </a:bodyPr>
          <a:lstStyle/>
          <a:p>
            <a:pPr marL="285750" indent="-285750">
              <a:buFont typeface="Arial" panose="020B0604020202020204" pitchFamily="34" charset="0"/>
              <a:buChar char="•"/>
            </a:pPr>
            <a:r>
              <a:rPr lang="en-US" dirty="0"/>
              <a:t>All red is people doing jobs that need 1 &lt; </a:t>
            </a:r>
            <a:r>
              <a:rPr lang="en-US" dirty="0" err="1"/>
              <a:t>GiB</a:t>
            </a:r>
            <a:endParaRPr lang="en-US" dirty="0"/>
          </a:p>
          <a:p>
            <a:pPr marL="285750" indent="-285750">
              <a:buFont typeface="Arial" panose="020B0604020202020204" pitchFamily="34" charset="0"/>
              <a:buChar char="•"/>
            </a:pPr>
            <a:r>
              <a:rPr lang="en-US" dirty="0"/>
              <a:t>Most are MARS and G4beamline.</a:t>
            </a:r>
          </a:p>
          <a:p>
            <a:pPr marL="285750" indent="-285750">
              <a:buFont typeface="Arial" panose="020B0604020202020204" pitchFamily="34" charset="0"/>
              <a:buChar char="•"/>
            </a:pPr>
            <a:r>
              <a:rPr lang="en-US" dirty="0"/>
              <a:t>Normalization is odd in this plot: only ~20% of total CPU hours &lt; 50% memory efficiency.</a:t>
            </a:r>
          </a:p>
        </p:txBody>
      </p:sp>
      <p:pic>
        <p:nvPicPr>
          <p:cNvPr id="6" name="Picture 5">
            <a:extLst>
              <a:ext uri="{FF2B5EF4-FFF2-40B4-BE49-F238E27FC236}">
                <a16:creationId xmlns:a16="http://schemas.microsoft.com/office/drawing/2014/main" id="{65062FD8-ED68-6F42-9F75-DF979BD53D09}"/>
              </a:ext>
            </a:extLst>
          </p:cNvPr>
          <p:cNvPicPr>
            <a:picLocks noChangeAspect="1"/>
          </p:cNvPicPr>
          <p:nvPr/>
        </p:nvPicPr>
        <p:blipFill>
          <a:blip r:embed="rId3"/>
          <a:stretch>
            <a:fillRect/>
          </a:stretch>
        </p:blipFill>
        <p:spPr>
          <a:xfrm>
            <a:off x="445264" y="1045332"/>
            <a:ext cx="5688409" cy="1841778"/>
          </a:xfrm>
          <a:prstGeom prst="rect">
            <a:avLst/>
          </a:prstGeom>
        </p:spPr>
      </p:pic>
      <p:pic>
        <p:nvPicPr>
          <p:cNvPr id="10" name="Picture 9">
            <a:extLst>
              <a:ext uri="{FF2B5EF4-FFF2-40B4-BE49-F238E27FC236}">
                <a16:creationId xmlns:a16="http://schemas.microsoft.com/office/drawing/2014/main" id="{A7FB7415-6CE2-1748-ADE7-5366E5430F82}"/>
              </a:ext>
            </a:extLst>
          </p:cNvPr>
          <p:cNvPicPr>
            <a:picLocks noChangeAspect="1"/>
          </p:cNvPicPr>
          <p:nvPr/>
        </p:nvPicPr>
        <p:blipFill>
          <a:blip r:embed="rId4"/>
          <a:stretch>
            <a:fillRect/>
          </a:stretch>
        </p:blipFill>
        <p:spPr>
          <a:xfrm>
            <a:off x="445264" y="2955813"/>
            <a:ext cx="5688408" cy="18034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311700" y="445025"/>
            <a:ext cx="8520600" cy="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CPU - Prediction Going Forward and Accuracy of Your Predictions  [units of Million (1 CPU, 2GB) wall hours per CY]</a:t>
            </a:r>
            <a:endParaRPr sz="1800" dirty="0"/>
          </a:p>
          <a:p>
            <a:pPr marL="0" lvl="0" indent="0" algn="l" rtl="0">
              <a:spcBef>
                <a:spcPts val="0"/>
              </a:spcBef>
              <a:spcAft>
                <a:spcPts val="0"/>
              </a:spcAft>
              <a:buNone/>
            </a:pPr>
            <a:r>
              <a:rPr lang="en" sz="1200" dirty="0"/>
              <a:t>	</a:t>
            </a:r>
            <a:endParaRPr sz="1200" dirty="0"/>
          </a:p>
        </p:txBody>
      </p:sp>
      <p:sp>
        <p:nvSpPr>
          <p:cNvPr id="246" name="Google Shape;24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247" name="Google Shape;247;p28"/>
          <p:cNvGraphicFramePr/>
          <p:nvPr>
            <p:extLst>
              <p:ext uri="{D42A27DB-BD31-4B8C-83A1-F6EECF244321}">
                <p14:modId xmlns:p14="http://schemas.microsoft.com/office/powerpoint/2010/main" val="1750320735"/>
              </p:ext>
            </p:extLst>
          </p:nvPr>
        </p:nvGraphicFramePr>
        <p:xfrm>
          <a:off x="532100" y="1178161"/>
          <a:ext cx="7802095" cy="3300525"/>
        </p:xfrm>
        <a:graphic>
          <a:graphicData uri="http://schemas.openxmlformats.org/drawingml/2006/table">
            <a:tbl>
              <a:tblPr>
                <a:noFill/>
                <a:tableStyleId>{00907C85-0280-4CAD-9BA9-4041368597F6}</a:tableStyleId>
              </a:tblPr>
              <a:tblGrid>
                <a:gridCol w="1200150">
                  <a:extLst>
                    <a:ext uri="{9D8B030D-6E8A-4147-A177-3AD203B41FA5}">
                      <a16:colId xmlns:a16="http://schemas.microsoft.com/office/drawing/2014/main" val="20000"/>
                    </a:ext>
                  </a:extLst>
                </a:gridCol>
                <a:gridCol w="1029020">
                  <a:extLst>
                    <a:ext uri="{9D8B030D-6E8A-4147-A177-3AD203B41FA5}">
                      <a16:colId xmlns:a16="http://schemas.microsoft.com/office/drawing/2014/main" val="20001"/>
                    </a:ext>
                  </a:extLst>
                </a:gridCol>
                <a:gridCol w="1114585">
                  <a:extLst>
                    <a:ext uri="{9D8B030D-6E8A-4147-A177-3AD203B41FA5}">
                      <a16:colId xmlns:a16="http://schemas.microsoft.com/office/drawing/2014/main" val="20002"/>
                    </a:ext>
                  </a:extLst>
                </a:gridCol>
                <a:gridCol w="1114585">
                  <a:extLst>
                    <a:ext uri="{9D8B030D-6E8A-4147-A177-3AD203B41FA5}">
                      <a16:colId xmlns:a16="http://schemas.microsoft.com/office/drawing/2014/main" val="20003"/>
                    </a:ext>
                  </a:extLst>
                </a:gridCol>
                <a:gridCol w="1114585">
                  <a:extLst>
                    <a:ext uri="{9D8B030D-6E8A-4147-A177-3AD203B41FA5}">
                      <a16:colId xmlns:a16="http://schemas.microsoft.com/office/drawing/2014/main" val="20004"/>
                    </a:ext>
                  </a:extLst>
                </a:gridCol>
                <a:gridCol w="1114585">
                  <a:extLst>
                    <a:ext uri="{9D8B030D-6E8A-4147-A177-3AD203B41FA5}">
                      <a16:colId xmlns:a16="http://schemas.microsoft.com/office/drawing/2014/main" val="20005"/>
                    </a:ext>
                  </a:extLst>
                </a:gridCol>
                <a:gridCol w="1114585">
                  <a:extLst>
                    <a:ext uri="{9D8B030D-6E8A-4147-A177-3AD203B41FA5}">
                      <a16:colId xmlns:a16="http://schemas.microsoft.com/office/drawing/2014/main" val="2789518702"/>
                    </a:ext>
                  </a:extLst>
                </a:gridCol>
              </a:tblGrid>
              <a:tr h="739475">
                <a:tc>
                  <a:txBody>
                    <a:bodyPr/>
                    <a:lstStyle/>
                    <a:p>
                      <a:pPr marL="0" lvl="0" indent="0" algn="ctr" rtl="0">
                        <a:spcBef>
                          <a:spcPts val="0"/>
                        </a:spcBef>
                        <a:spcAft>
                          <a:spcPts val="0"/>
                        </a:spcAft>
                        <a:buNone/>
                      </a:pPr>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2017</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2018</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2019</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2020</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2021</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ctr">
                        <a:buNone/>
                      </a:pPr>
                      <a:r>
                        <a:rPr lang="en" b="1" dirty="0"/>
                        <a:t>2022</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1082100">
                <a:tc>
                  <a:txBody>
                    <a:bodyPr/>
                    <a:lstStyle/>
                    <a:p>
                      <a:pPr marL="0" lvl="0" indent="0" algn="l" rtl="0">
                        <a:spcBef>
                          <a:spcPts val="0"/>
                        </a:spcBef>
                        <a:spcAft>
                          <a:spcPts val="0"/>
                        </a:spcAft>
                        <a:buNone/>
                      </a:pPr>
                      <a:r>
                        <a:rPr lang="en" b="1" dirty="0"/>
                        <a:t>Requested</a:t>
                      </a:r>
                      <a:endParaRPr b="1" dirty="0"/>
                    </a:p>
                    <a:p>
                      <a:pPr marL="0" lvl="0" indent="0" algn="l" rtl="0">
                        <a:spcBef>
                          <a:spcPts val="0"/>
                        </a:spcBef>
                        <a:spcAft>
                          <a:spcPts val="0"/>
                        </a:spcAft>
                        <a:buNone/>
                      </a:pPr>
                      <a:endParaRPr sz="1200"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dirty="0">
                          <a:solidFill>
                            <a:srgbClr val="000000"/>
                          </a:solidFill>
                          <a:latin typeface="Arial"/>
                        </a:rPr>
                        <a:t>10.0</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dirty="0">
                          <a:solidFill>
                            <a:srgbClr val="000000"/>
                          </a:solidFill>
                          <a:latin typeface="Arial"/>
                        </a:rPr>
                        <a:t>11.0</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dirty="0">
                          <a:solidFill>
                            <a:srgbClr val="000000"/>
                          </a:solidFill>
                          <a:latin typeface="Arial"/>
                        </a:rPr>
                        <a:t>15.0</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00"/>
                          </a:highlight>
                        </a:rPr>
                        <a:t>11</a:t>
                      </a:r>
                      <a:endParaRPr dirty="0">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dirty="0">
                          <a:highlight>
                            <a:srgbClr val="FFFF00"/>
                          </a:highlight>
                        </a:rPr>
                        <a:t>11</a:t>
                      </a:r>
                      <a:endParaRPr dirty="0">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dirty="0">
                          <a:highlight>
                            <a:srgbClr val="FFFF00"/>
                          </a:highlight>
                        </a:rPr>
                        <a:t>11</a:t>
                      </a:r>
                      <a:endParaRPr dirty="0">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739475">
                <a:tc>
                  <a:txBody>
                    <a:bodyPr/>
                    <a:lstStyle/>
                    <a:p>
                      <a:pPr marL="0" lvl="0" indent="0" algn="l" rtl="0">
                        <a:spcBef>
                          <a:spcPts val="0"/>
                        </a:spcBef>
                        <a:spcAft>
                          <a:spcPts val="0"/>
                        </a:spcAft>
                        <a:buNone/>
                      </a:pPr>
                      <a:r>
                        <a:rPr lang="en" b="1" dirty="0"/>
                        <a:t>Actual Used</a:t>
                      </a:r>
                      <a:endParaRPr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dirty="0"/>
                        <a:t>11.2</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12.1</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11.0</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1.7</a:t>
                      </a:r>
                    </a:p>
                    <a:p>
                      <a:pPr lvl="0" algn="l">
                        <a:buNone/>
                      </a:pPr>
                      <a:r>
                        <a:rPr lang="en" sz="1400" b="0" i="0" u="none" strike="noStrike" noProof="0" dirty="0">
                          <a:solidFill>
                            <a:srgbClr val="000000"/>
                          </a:solidFill>
                          <a:latin typeface="Arial"/>
                        </a:rPr>
                        <a:t>(Thru 2/29)</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N/A</a:t>
                      </a:r>
                      <a:endParaRPr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dirty="0"/>
                        <a:t>N/A</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739475">
                <a:tc>
                  <a:txBody>
                    <a:bodyPr/>
                    <a:lstStyle/>
                    <a:p>
                      <a:pPr marL="0" lvl="0" indent="0" algn="l" rtl="0">
                        <a:spcBef>
                          <a:spcPts val="0"/>
                        </a:spcBef>
                        <a:spcAft>
                          <a:spcPts val="0"/>
                        </a:spcAft>
                        <a:buNone/>
                      </a:pPr>
                      <a:r>
                        <a:rPr lang="en" b="1" dirty="0"/>
                        <a:t>Efficiency</a:t>
                      </a:r>
                      <a:endParaRPr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90%</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solidFill>
                      <a:schemeClr val="accent1">
                        <a:lumMod val="40000"/>
                        <a:lumOff val="60000"/>
                      </a:schemeClr>
                    </a:solidFill>
                  </a:tcPr>
                </a:tc>
                <a:tc>
                  <a:txBody>
                    <a:bodyPr/>
                    <a:lstStyle/>
                    <a:p>
                      <a:pPr lvl="0" algn="l">
                        <a:buNone/>
                      </a:pPr>
                      <a:r>
                        <a:rPr lang="en-US" sz="1400" b="0" i="0" u="none" strike="noStrike" noProof="0" dirty="0">
                          <a:solidFill>
                            <a:srgbClr val="000000"/>
                          </a:solidFill>
                          <a:latin typeface="Arial"/>
                        </a:rPr>
                        <a:t>65%</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solidFill>
                      <a:schemeClr val="accent1">
                        <a:lumMod val="40000"/>
                        <a:lumOff val="60000"/>
                      </a:schemeClr>
                    </a:solidFill>
                  </a:tcPr>
                </a:tc>
                <a:tc>
                  <a:txBody>
                    <a:bodyPr/>
                    <a:lstStyle/>
                    <a:p>
                      <a:pPr lvl="0" algn="l">
                        <a:buNone/>
                      </a:pPr>
                      <a:r>
                        <a:rPr lang="en-US" sz="1400" b="0" i="0" u="none" strike="noStrike" noProof="0" dirty="0">
                          <a:solidFill>
                            <a:srgbClr val="000000"/>
                          </a:solidFill>
                          <a:latin typeface="Arial"/>
                        </a:rPr>
                        <a:t>86%</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solidFill>
                      <a:schemeClr val="accent1">
                        <a:lumMod val="40000"/>
                        <a:lumOff val="60000"/>
                      </a:schemeClr>
                    </a:solidFill>
                  </a:tcPr>
                </a:tc>
                <a:tc>
                  <a:txBody>
                    <a:bodyPr/>
                    <a:lstStyle/>
                    <a:p>
                      <a:pPr marL="0" lvl="0" indent="0" algn="l" rtl="0">
                        <a:spcBef>
                          <a:spcPts val="0"/>
                        </a:spcBef>
                        <a:spcAft>
                          <a:spcPts val="0"/>
                        </a:spcAft>
                        <a:buNone/>
                      </a:pPr>
                      <a:r>
                        <a:rPr lang="en-US" dirty="0"/>
                        <a:t>89%</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solidFill>
                      <a:schemeClr val="accent1">
                        <a:lumMod val="40000"/>
                        <a:lumOff val="60000"/>
                      </a:schemeClr>
                    </a:solidFill>
                  </a:tcPr>
                </a:tc>
                <a:tc>
                  <a:txBody>
                    <a:bodyPr/>
                    <a:lstStyle/>
                    <a:p>
                      <a:pPr marL="0" lvl="0" indent="0" algn="l" rtl="0">
                        <a:spcBef>
                          <a:spcPts val="0"/>
                        </a:spcBef>
                        <a:spcAft>
                          <a:spcPts val="0"/>
                        </a:spcAft>
                        <a:buNone/>
                      </a:pPr>
                      <a:r>
                        <a:rPr lang="en" dirty="0"/>
                        <a:t>N/A</a:t>
                      </a:r>
                      <a:endParaRPr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dirty="0"/>
                        <a:t>N/A</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 name="Text Placeholder 2">
            <a:extLst>
              <a:ext uri="{FF2B5EF4-FFF2-40B4-BE49-F238E27FC236}">
                <a16:creationId xmlns:a16="http://schemas.microsoft.com/office/drawing/2014/main" id="{799B7291-D5A5-1D4F-B087-017CE04395D4}"/>
              </a:ext>
            </a:extLst>
          </p:cNvPr>
          <p:cNvSpPr>
            <a:spLocks noGrp="1"/>
          </p:cNvSpPr>
          <p:nvPr>
            <p:ph type="body" idx="1"/>
          </p:nvPr>
        </p:nvSpPr>
        <p:spPr>
          <a:xfrm>
            <a:off x="1288902" y="4478686"/>
            <a:ext cx="6720472" cy="633083"/>
          </a:xfrm>
        </p:spPr>
        <p:txBody>
          <a:bodyPr/>
          <a:lstStyle/>
          <a:p>
            <a:r>
              <a:rPr lang="en-US" dirty="0"/>
              <a:t>Peaks usage as code is ready; timing not predictable</a:t>
            </a:r>
          </a:p>
        </p:txBody>
      </p:sp>
    </p:spTree>
    <p:extLst>
      <p:ext uri="{BB962C8B-B14F-4D97-AF65-F5344CB8AC3E}">
        <p14:creationId xmlns:p14="http://schemas.microsoft.com/office/powerpoint/2010/main" val="48470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CPU Adaptations Going Forward</a:t>
            </a:r>
            <a:endParaRPr/>
          </a:p>
        </p:txBody>
      </p:sp>
      <p:sp>
        <p:nvSpPr>
          <p:cNvPr id="255" name="Google Shape;255;p29"/>
          <p:cNvSpPr txBox="1">
            <a:spLocks noGrp="1"/>
          </p:cNvSpPr>
          <p:nvPr>
            <p:ph type="body" idx="1"/>
          </p:nvPr>
        </p:nvSpPr>
        <p:spPr>
          <a:xfrm>
            <a:off x="311700" y="1228675"/>
            <a:ext cx="8520600" cy="3416400"/>
          </a:xfrm>
          <a:prstGeom prst="rect">
            <a:avLst/>
          </a:prstGeom>
        </p:spPr>
        <p:txBody>
          <a:bodyPr spcFirstLastPara="1" wrap="square" lIns="91425" tIns="91425" rIns="91425" bIns="91425" anchor="t" anchorCtr="0">
            <a:noAutofit/>
          </a:bodyPr>
          <a:lstStyle/>
          <a:p>
            <a:pPr marL="285750" indent="-285750"/>
            <a:r>
              <a:rPr lang="en" dirty="0"/>
              <a:t>We </a:t>
            </a:r>
            <a:r>
              <a:rPr lang="en-US" dirty="0"/>
              <a:t>ha</a:t>
            </a:r>
            <a:r>
              <a:rPr lang="en" dirty="0" err="1"/>
              <a:t>ve</a:t>
            </a:r>
            <a:r>
              <a:rPr lang="en" dirty="0"/>
              <a:t> used OSG heavily in the past and will use it again.</a:t>
            </a:r>
          </a:p>
          <a:p>
            <a:pPr marL="285750" indent="-285750"/>
            <a:r>
              <a:rPr lang="en-US" dirty="0"/>
              <a:t>H</a:t>
            </a:r>
            <a:r>
              <a:rPr lang="en" dirty="0" err="1"/>
              <a:t>ave</a:t>
            </a:r>
            <a:r>
              <a:rPr lang="en" dirty="0"/>
              <a:t> used NERSC (CORI I and II) in early days of proto-</a:t>
            </a:r>
            <a:r>
              <a:rPr lang="en" dirty="0" err="1"/>
              <a:t>HEPCloud</a:t>
            </a:r>
            <a:endParaRPr lang="en" dirty="0"/>
          </a:p>
          <a:p>
            <a:pPr marL="742950" lvl="1" indent="-285750">
              <a:spcBef>
                <a:spcPts val="0"/>
              </a:spcBef>
            </a:pPr>
            <a:r>
              <a:rPr lang="en" sz="1600" dirty="0"/>
              <a:t>Generator+G4+filters only; no </a:t>
            </a:r>
            <a:r>
              <a:rPr lang="en" sz="1600" dirty="0" err="1"/>
              <a:t>reco</a:t>
            </a:r>
            <a:r>
              <a:rPr lang="en" sz="1600" dirty="0"/>
              <a:t> or analysis.</a:t>
            </a:r>
          </a:p>
          <a:p>
            <a:pPr marL="285750" indent="-285750"/>
            <a:r>
              <a:rPr lang="en" dirty="0"/>
              <a:t>Have run ~20 Million KNL core-hours of generator+G4MT+filters </a:t>
            </a:r>
          </a:p>
          <a:p>
            <a:pPr marL="742950" lvl="1" indent="-285750">
              <a:spcBef>
                <a:spcPts val="0"/>
              </a:spcBef>
            </a:pPr>
            <a:r>
              <a:rPr lang="en" sz="1600" dirty="0"/>
              <a:t>G4MT using “Tom LeCompte hack” to work around MT limitations of art v2</a:t>
            </a:r>
          </a:p>
          <a:p>
            <a:pPr marL="742950" lvl="1" indent="-285750">
              <a:spcBef>
                <a:spcPts val="0"/>
              </a:spcBef>
            </a:pPr>
            <a:r>
              <a:rPr lang="en" sz="1600" dirty="0"/>
              <a:t>THETA and BEBOP at ANL</a:t>
            </a:r>
          </a:p>
          <a:p>
            <a:pPr marL="742950" lvl="1" indent="-285750">
              <a:spcBef>
                <a:spcPts val="0"/>
              </a:spcBef>
            </a:pPr>
            <a:r>
              <a:rPr lang="en" sz="1600" dirty="0"/>
              <a:t>Using native ANL workflow tools and hand copying files back to FNAL.</a:t>
            </a:r>
          </a:p>
          <a:p>
            <a:pPr marL="742950" lvl="1" indent="-285750">
              <a:spcBef>
                <a:spcPts val="0"/>
              </a:spcBef>
            </a:pPr>
            <a:r>
              <a:rPr lang="en" sz="1600" dirty="0"/>
              <a:t>We look forward to using ANL HPC resources via  </a:t>
            </a:r>
            <a:r>
              <a:rPr lang="en" sz="1600" dirty="0" err="1"/>
              <a:t>HEPCloud</a:t>
            </a:r>
            <a:endParaRPr lang="en" sz="1600" dirty="0"/>
          </a:p>
          <a:p>
            <a:pPr marL="285750" indent="-285750"/>
            <a:r>
              <a:rPr lang="en" dirty="0"/>
              <a:t>Implemented G4MT in art v3; no more hack; expect ~30% efficiency increase</a:t>
            </a:r>
          </a:p>
          <a:p>
            <a:pPr marL="742950" lvl="1" indent="-285750">
              <a:spcBef>
                <a:spcPts val="0"/>
              </a:spcBef>
            </a:pPr>
            <a:r>
              <a:rPr lang="en" sz="1600" dirty="0"/>
              <a:t>Ready to start testing at scale</a:t>
            </a:r>
          </a:p>
          <a:p>
            <a:pPr marL="285750" indent="-285750"/>
            <a:endParaRPr lang="en" sz="2400" dirty="0"/>
          </a:p>
        </p:txBody>
      </p:sp>
      <p:sp>
        <p:nvSpPr>
          <p:cNvPr id="256" name="Google Shape;25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Disk: </a:t>
            </a:r>
            <a:r>
              <a:rPr lang="en" dirty="0" err="1"/>
              <a:t>dCache</a:t>
            </a:r>
            <a:r>
              <a:rPr lang="en" dirty="0"/>
              <a:t> Usage and Predictions (in TB)</a:t>
            </a:r>
            <a:endParaRPr dirty="0"/>
          </a:p>
        </p:txBody>
      </p:sp>
      <p:sp>
        <p:nvSpPr>
          <p:cNvPr id="263" name="Google Shape;26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265" name="Google Shape;265;p30"/>
          <p:cNvGraphicFramePr/>
          <p:nvPr>
            <p:extLst>
              <p:ext uri="{D42A27DB-BD31-4B8C-83A1-F6EECF244321}">
                <p14:modId xmlns:p14="http://schemas.microsoft.com/office/powerpoint/2010/main" val="606502157"/>
              </p:ext>
            </p:extLst>
          </p:nvPr>
        </p:nvGraphicFramePr>
        <p:xfrm>
          <a:off x="5887724" y="1166050"/>
          <a:ext cx="2700198" cy="3935874"/>
        </p:xfrm>
        <a:graphic>
          <a:graphicData uri="http://schemas.openxmlformats.org/drawingml/2006/table">
            <a:tbl>
              <a:tblPr>
                <a:noFill/>
                <a:tableStyleId>{00907C85-0280-4CAD-9BA9-4041368597F6}</a:tableStyleId>
              </a:tblPr>
              <a:tblGrid>
                <a:gridCol w="873578">
                  <a:extLst>
                    <a:ext uri="{9D8B030D-6E8A-4147-A177-3AD203B41FA5}">
                      <a16:colId xmlns:a16="http://schemas.microsoft.com/office/drawing/2014/main" val="20000"/>
                    </a:ext>
                  </a:extLst>
                </a:gridCol>
                <a:gridCol w="987878">
                  <a:extLst>
                    <a:ext uri="{9D8B030D-6E8A-4147-A177-3AD203B41FA5}">
                      <a16:colId xmlns:a16="http://schemas.microsoft.com/office/drawing/2014/main" val="20003"/>
                    </a:ext>
                  </a:extLst>
                </a:gridCol>
                <a:gridCol w="838742">
                  <a:extLst>
                    <a:ext uri="{9D8B030D-6E8A-4147-A177-3AD203B41FA5}">
                      <a16:colId xmlns:a16="http://schemas.microsoft.com/office/drawing/2014/main" val="20004"/>
                    </a:ext>
                  </a:extLst>
                </a:gridCol>
              </a:tblGrid>
              <a:tr h="787175">
                <a:tc>
                  <a:txBody>
                    <a:bodyPr/>
                    <a:lstStyle/>
                    <a:p>
                      <a:pPr marL="0" lvl="0" indent="0" algn="ctr" rtl="0">
                        <a:spcBef>
                          <a:spcPts val="0"/>
                        </a:spcBef>
                        <a:spcAft>
                          <a:spcPts val="0"/>
                        </a:spcAft>
                        <a:buNone/>
                      </a:pPr>
                      <a:endParaRPr lang="en"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dirty="0"/>
                        <a:t>Analysis</a:t>
                      </a:r>
                      <a:endParaRPr sz="1000" b="1" dirty="0"/>
                    </a:p>
                    <a:p>
                      <a:pPr marL="0" lvl="0" indent="0" algn="ctr" rtl="0">
                        <a:spcBef>
                          <a:spcPts val="0"/>
                        </a:spcBef>
                        <a:spcAft>
                          <a:spcPts val="0"/>
                        </a:spcAft>
                        <a:buNone/>
                      </a:pPr>
                      <a:r>
                        <a:rPr lang="en" sz="1000" b="1" dirty="0"/>
                        <a:t>(Persistent)</a:t>
                      </a:r>
                      <a:endParaRPr sz="1000" b="1"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dirty="0"/>
                        <a:t>Other</a:t>
                      </a:r>
                      <a:endParaRPr sz="1000" b="1" dirty="0"/>
                    </a:p>
                    <a:p>
                      <a:pPr marL="0" lvl="0" indent="0" algn="ctr">
                        <a:spcBef>
                          <a:spcPts val="0"/>
                        </a:spcBef>
                        <a:spcAft>
                          <a:spcPts val="0"/>
                        </a:spcAft>
                        <a:buNone/>
                      </a:pPr>
                      <a:r>
                        <a:rPr lang="en" sz="1000" b="1" dirty="0"/>
                        <a:t>Dedicated</a:t>
                      </a:r>
                    </a:p>
                    <a:p>
                      <a:pPr marL="0" lvl="0" indent="0" algn="ctr" rtl="0">
                        <a:spcBef>
                          <a:spcPts val="0"/>
                        </a:spcBef>
                        <a:spcAft>
                          <a:spcPts val="0"/>
                        </a:spcAft>
                        <a:buNone/>
                      </a:pPr>
                      <a:r>
                        <a:rPr lang="en" sz="1000" b="1" dirty="0"/>
                        <a:t>(Write)</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787174">
                <a:tc>
                  <a:txBody>
                    <a:bodyPr/>
                    <a:lstStyle/>
                    <a:p>
                      <a:pPr lvl="0" algn="ctr">
                        <a:buNone/>
                      </a:pPr>
                      <a:r>
                        <a:rPr lang="en" sz="1000" b="1" dirty="0"/>
                        <a:t>Current</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dirty="0">
                          <a:solidFill>
                            <a:srgbClr val="000000"/>
                          </a:solidFill>
                          <a:latin typeface="Arial"/>
                        </a:rPr>
                        <a:t>142 TB</a:t>
                      </a:r>
                    </a:p>
                    <a:p>
                      <a:pPr marL="0" lvl="0" indent="0" algn="ctr">
                        <a:spcBef>
                          <a:spcPts val="0"/>
                        </a:spcBef>
                        <a:spcAft>
                          <a:spcPts val="0"/>
                        </a:spcAft>
                        <a:buNone/>
                      </a:pPr>
                      <a:r>
                        <a:rPr lang="en-US" sz="1000" b="0" i="0" u="none" strike="noStrike" noProof="0" dirty="0">
                          <a:solidFill>
                            <a:srgbClr val="000000"/>
                          </a:solidFill>
                          <a:latin typeface="Arial"/>
                        </a:rPr>
                        <a:t>(actual)</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dirty="0">
                          <a:solidFill>
                            <a:srgbClr val="000000"/>
                          </a:solidFill>
                          <a:latin typeface="Arial"/>
                        </a:rPr>
                        <a:t>0</a:t>
                      </a:r>
                      <a:endParaRPr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467582554"/>
                  </a:ext>
                </a:extLst>
              </a:tr>
              <a:tr h="787175">
                <a:tc>
                  <a:txBody>
                    <a:bodyPr/>
                    <a:lstStyle/>
                    <a:p>
                      <a:pPr marL="0" lvl="0" indent="0" algn="ctr" rtl="0">
                        <a:spcBef>
                          <a:spcPts val="0"/>
                        </a:spcBef>
                        <a:spcAft>
                          <a:spcPts val="0"/>
                        </a:spcAft>
                        <a:buNone/>
                      </a:pPr>
                      <a:r>
                        <a:rPr lang="en" sz="1000" b="1" dirty="0"/>
                        <a:t>2020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150 TB</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0</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787175">
                <a:tc>
                  <a:txBody>
                    <a:bodyPr/>
                    <a:lstStyle/>
                    <a:p>
                      <a:pPr marL="0" lvl="0" indent="0" algn="ctr" rtl="0">
                        <a:spcBef>
                          <a:spcPts val="0"/>
                        </a:spcBef>
                        <a:spcAft>
                          <a:spcPts val="0"/>
                        </a:spcAft>
                        <a:buNone/>
                      </a:pPr>
                      <a:r>
                        <a:rPr lang="en" sz="1000" b="1" dirty="0"/>
                        <a:t>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200 TB</a:t>
                      </a:r>
                      <a:endParaRPr sz="1000"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0</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787175">
                <a:tc>
                  <a:txBody>
                    <a:bodyPr/>
                    <a:lstStyle/>
                    <a:p>
                      <a:pPr marL="0" lvl="0" indent="0" algn="ctr" rtl="0">
                        <a:spcBef>
                          <a:spcPts val="0"/>
                        </a:spcBef>
                        <a:spcAft>
                          <a:spcPts val="0"/>
                        </a:spcAft>
                        <a:buNone/>
                      </a:pPr>
                      <a:r>
                        <a:rPr lang="en" sz="1000" b="1" dirty="0"/>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200 TB</a:t>
                      </a:r>
                      <a:endParaRPr sz="1000"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100</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6" name="Google Shape;266;p30"/>
          <p:cNvSpPr txBox="1"/>
          <p:nvPr/>
        </p:nvSpPr>
        <p:spPr>
          <a:xfrm>
            <a:off x="1017354" y="3704806"/>
            <a:ext cx="4437134" cy="12490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Totals of available space (all experiments):</a:t>
            </a:r>
          </a:p>
          <a:p>
            <a:pPr marL="0" lvl="0" indent="0" algn="l" rtl="0">
              <a:spcBef>
                <a:spcPts val="0"/>
              </a:spcBef>
              <a:spcAft>
                <a:spcPts val="0"/>
              </a:spcAft>
              <a:buNone/>
            </a:pPr>
            <a:r>
              <a:rPr lang="en" dirty="0"/>
              <a:t>Total r/w (tape backed):  5858 TB</a:t>
            </a:r>
          </a:p>
          <a:p>
            <a:pPr marL="0" lvl="0" indent="0" algn="l" rtl="0">
              <a:spcBef>
                <a:spcPts val="0"/>
              </a:spcBef>
              <a:spcAft>
                <a:spcPts val="0"/>
              </a:spcAft>
              <a:buNone/>
            </a:pPr>
            <a:r>
              <a:rPr lang="en" dirty="0"/>
              <a:t>Total scratch:                  2225 TB</a:t>
            </a:r>
          </a:p>
          <a:p>
            <a:pPr marL="0" lvl="0" indent="0" algn="l" rtl="0">
              <a:spcBef>
                <a:spcPts val="0"/>
              </a:spcBef>
              <a:spcAft>
                <a:spcPts val="0"/>
              </a:spcAft>
              <a:buNone/>
            </a:pPr>
            <a:r>
              <a:rPr lang="en" dirty="0"/>
              <a:t>Total persistent:              2739 TB</a:t>
            </a:r>
          </a:p>
          <a:p>
            <a:pPr marL="0" lvl="0" indent="0" algn="l" rtl="0">
              <a:spcBef>
                <a:spcPts val="0"/>
              </a:spcBef>
              <a:spcAft>
                <a:spcPts val="0"/>
              </a:spcAft>
              <a:buNone/>
            </a:pPr>
            <a:r>
              <a:rPr lang="en" dirty="0"/>
              <a:t>Total other:                     2942 TB</a:t>
            </a:r>
          </a:p>
          <a:p>
            <a:pPr marL="0" lvl="0" indent="0" algn="l" rtl="0">
              <a:spcBef>
                <a:spcPts val="0"/>
              </a:spcBef>
              <a:spcAft>
                <a:spcPts val="0"/>
              </a:spcAft>
              <a:buNone/>
            </a:pPr>
            <a:endParaRPr dirty="0"/>
          </a:p>
        </p:txBody>
      </p:sp>
      <p:pic>
        <p:nvPicPr>
          <p:cNvPr id="5" name="Picture 4">
            <a:extLst>
              <a:ext uri="{FF2B5EF4-FFF2-40B4-BE49-F238E27FC236}">
                <a16:creationId xmlns:a16="http://schemas.microsoft.com/office/drawing/2014/main" id="{30B9DAA5-BFC6-3A42-AD18-623255B23BBD}"/>
              </a:ext>
            </a:extLst>
          </p:cNvPr>
          <p:cNvPicPr>
            <a:picLocks/>
          </p:cNvPicPr>
          <p:nvPr/>
        </p:nvPicPr>
        <p:blipFill>
          <a:blip r:embed="rId3"/>
          <a:stretch>
            <a:fillRect/>
          </a:stretch>
        </p:blipFill>
        <p:spPr>
          <a:xfrm>
            <a:off x="396123" y="1166050"/>
            <a:ext cx="5316279" cy="2445821"/>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ermilab_PowerPoint_Template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F226A9081EE44C8ECEE733CAFE383C" ma:contentTypeVersion="6" ma:contentTypeDescription="Create a new document." ma:contentTypeScope="" ma:versionID="90f90c661ae6e96001553259eed048c8">
  <xsd:schema xmlns:xsd="http://www.w3.org/2001/XMLSchema" xmlns:xs="http://www.w3.org/2001/XMLSchema" xmlns:p="http://schemas.microsoft.com/office/2006/metadata/properties" xmlns:ns2="b2a470d6-0deb-4550-8ae0-d7ea8881e2b6" xmlns:ns3="3427cf1b-08f6-4349-98e1-9c40df501855" xmlns:ns4="be3f9213-c5b7-4449-80a1-edafd8f66b2b" xmlns:ns5="17a0ef37-c42d-4973-8e09-2c39841c734b" targetNamespace="http://schemas.microsoft.com/office/2006/metadata/properties" ma:root="true" ma:fieldsID="e6ce62bc94153b1a31d7cb036fd8eaa8" ns2:_="" ns3:_="" ns4:_="" ns5:_="">
    <xsd:import namespace="b2a470d6-0deb-4550-8ae0-d7ea8881e2b6"/>
    <xsd:import namespace="3427cf1b-08f6-4349-98e1-9c40df501855"/>
    <xsd:import namespace="be3f9213-c5b7-4449-80a1-edafd8f66b2b"/>
    <xsd:import namespace="17a0ef37-c42d-4973-8e09-2c39841c734b"/>
    <xsd:element name="properties">
      <xsd:complexType>
        <xsd:sequence>
          <xsd:element name="documentManagement">
            <xsd:complexType>
              <xsd:all>
                <xsd:element ref="ns2:Document_x0020_Type"/>
                <xsd:element ref="ns3:_dlc_DocId" minOccurs="0"/>
                <xsd:element ref="ns3:_dlc_DocIdUrl" minOccurs="0"/>
                <xsd:element ref="ns3:_dlc_DocIdPersistId" minOccurs="0"/>
                <xsd:element ref="ns4:Year" minOccurs="0"/>
                <xsd:element ref="ns4:Worktype" minOccurs="0"/>
                <xsd:element ref="ns4:faj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470d6-0deb-4550-8ae0-d7ea8881e2b6" elementFormDefault="qualified">
    <xsd:import namespace="http://schemas.microsoft.com/office/2006/documentManagement/types"/>
    <xsd:import namespace="http://schemas.microsoft.com/office/infopath/2007/PartnerControls"/>
    <xsd:element name="Document_x0020_Type" ma:index="8" ma:displayName="Document Type" ma:description="Field to indicate the type of document this document is such as Project Charter, Project Schedule, Meeting Minutes, Meeting Agenda, etc." ma:format="Dropdown" ma:internalName="Document_x0020_Type">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f9213-c5b7-4449-80a1-edafd8f66b2b" elementFormDefault="qualified">
    <xsd:import namespace="http://schemas.microsoft.com/office/2006/documentManagement/types"/>
    <xsd:import namespace="http://schemas.microsoft.com/office/infopath/2007/PartnerControls"/>
    <xsd:element name="Year" ma:index="12" nillable="true" ma:displayName="Fiscal Year" ma:description="" ma:format="Dropdown" ma:internalName="Year">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restriction>
      </xsd:simpleType>
    </xsd:element>
    <xsd:element name="Worktype" ma:index="13" nillable="true" ma:displayName="Worktype" ma:description="" ma:format="Dropdown" ma:internalName="Worktype">
      <xsd:simpleType>
        <xsd:restriction base="dms:Choice">
          <xsd:enumeration value="scpmt-prep"/>
          <xsd:enumeration value="scpmt-pres"/>
          <xsd:enumeration value="scpmt-report"/>
          <xsd:enumeration value="sppmwg"/>
          <xsd:enumeration value="other"/>
        </xsd:restriction>
      </xsd:simpleType>
    </xsd:element>
    <xsd:element name="fajd" ma:index="14" nillable="true" ma:displayName="Date and Time" ma:internalName="fa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a0ef37-c42d-4973-8e09-2c39841c73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be3f9213-c5b7-4449-80a1-edafd8f66b2b">2020</Year>
    <Document_x0020_Type xmlns="b2a470d6-0deb-4550-8ae0-d7ea8881e2b6">Technical Document</Document_x0020_Type>
    <Worktype xmlns="be3f9213-c5b7-4449-80a1-edafd8f66b2b">scpmt-pres</Worktype>
    <fajd xmlns="be3f9213-c5b7-4449-80a1-edafd8f66b2b" xsi:nil="true"/>
    <SharedWithUsers xmlns="17a0ef37-c42d-4973-8e09-2c39841c734b">
      <UserInfo>
        <DisplayName>Joseph B Boyd</DisplayName>
        <AccountId>280</AccountId>
        <AccountType/>
      </UserInfo>
      <UserInfo>
        <DisplayName>Robert A Illingworth</DisplayName>
        <AccountId>296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0308EEC-207D-4471-ACBC-4387903A0BA8}"/>
</file>

<file path=customXml/itemProps2.xml><?xml version="1.0" encoding="utf-8"?>
<ds:datastoreItem xmlns:ds="http://schemas.openxmlformats.org/officeDocument/2006/customXml" ds:itemID="{8EE7B2AA-DA7C-41C8-B408-030F5599C46E}"/>
</file>

<file path=customXml/itemProps3.xml><?xml version="1.0" encoding="utf-8"?>
<ds:datastoreItem xmlns:ds="http://schemas.openxmlformats.org/officeDocument/2006/customXml" ds:itemID="{69E7E343-9E6C-4447-8465-89E0EA8D2DD2}"/>
</file>

<file path=customXml/itemProps4.xml><?xml version="1.0" encoding="utf-8"?>
<ds:datastoreItem xmlns:ds="http://schemas.openxmlformats.org/officeDocument/2006/customXml" ds:itemID="{226E954F-304D-4FDC-B5F7-D7B718C0A3EB}"/>
</file>

<file path=docProps/app.xml><?xml version="1.0" encoding="utf-8"?>
<Properties xmlns="http://schemas.openxmlformats.org/officeDocument/2006/extended-properties" xmlns:vt="http://schemas.openxmlformats.org/officeDocument/2006/docPropsVTypes">
  <TotalTime>2910</TotalTime>
  <Words>1826</Words>
  <Application>Microsoft Macintosh PowerPoint</Application>
  <PresentationFormat>On-screen Show (16:9)</PresentationFormat>
  <Paragraphs>276</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Helvetica Neue</vt:lpstr>
      <vt:lpstr>Calibri</vt:lpstr>
      <vt:lpstr>Arial</vt:lpstr>
      <vt:lpstr>Roboto</vt:lpstr>
      <vt:lpstr>Simple Light</vt:lpstr>
      <vt:lpstr>Fermilab_PowerPoint_Template_090915</vt:lpstr>
      <vt:lpstr>PowerPoint Presentation</vt:lpstr>
      <vt:lpstr>Mu2e Organization Chart for Offline Computing</vt:lpstr>
      <vt:lpstr>Important Dates to Remember – Calendar Year </vt:lpstr>
      <vt:lpstr>CPU  - Experiment Usage Over the Last Year</vt:lpstr>
      <vt:lpstr>Memory Footprint Over the Last Year</vt:lpstr>
      <vt:lpstr>CPU and Memory Efficiency Over the Last Year</vt:lpstr>
      <vt:lpstr>CPU - Prediction Going Forward and Accuracy of Your Predictions  [units of Million (1 CPU, 2GB) wall hours per CY]  </vt:lpstr>
      <vt:lpstr>CPU Adaptations Going Forward</vt:lpstr>
      <vt:lpstr>Disk: dCache Usage and Predictions (in TB)</vt:lpstr>
      <vt:lpstr>Tape - Usage and Predictions (in PB)</vt:lpstr>
      <vt:lpstr>Disk: NAS Usage and Predictions (in TB Units)</vt:lpstr>
      <vt:lpstr>Age of files in NAS</vt:lpstr>
      <vt:lpstr>Data Lifetimes</vt:lpstr>
      <vt:lpstr>What Do You Want to Achieve in Computing Over Next Three Years – (1)</vt:lpstr>
      <vt:lpstr>What Do You Want to Achieve in Computing Over Next Three Years - (2)</vt:lpstr>
      <vt:lpstr>What Do You Want to Achieve in Computing Over Next Three Years; asking for incidental consulting.</vt:lpstr>
      <vt:lpstr>Anything else?</vt:lpstr>
      <vt:lpstr>Summary of Facility Costs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K Kutschke</cp:lastModifiedBy>
  <cp:revision>75</cp:revision>
  <cp:lastPrinted>2020-05-04T00:53:40Z</cp:lastPrinted>
  <dcterms:modified xsi:type="dcterms:W3CDTF">2020-05-04T01:02:04Z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0x010100C4F226A9081EE44C8ECEE733CAFE383C</vt:lpwstr>
  </property>
</Properties>
</file>