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7" r:id="rId5"/>
    <p:sldMasterId id="2147483668" r:id="rId6"/>
  </p:sldMasterIdLst>
  <p:notesMasterIdLst>
    <p:notesMasterId r:id="rId25"/>
  </p:notesMasterIdLst>
  <p:sldIdLst>
    <p:sldId id="256" r:id="rId7"/>
    <p:sldId id="257" r:id="rId8"/>
    <p:sldId id="274" r:id="rId9"/>
    <p:sldId id="258" r:id="rId10"/>
    <p:sldId id="272" r:id="rId11"/>
    <p:sldId id="273" r:id="rId12"/>
    <p:sldId id="259" r:id="rId13"/>
    <p:sldId id="260" r:id="rId14"/>
    <p:sldId id="261" r:id="rId15"/>
    <p:sldId id="262" r:id="rId16"/>
    <p:sldId id="263" r:id="rId17"/>
    <p:sldId id="264" r:id="rId18"/>
    <p:sldId id="266" r:id="rId19"/>
    <p:sldId id="265" r:id="rId20"/>
    <p:sldId id="271" r:id="rId21"/>
    <p:sldId id="267" r:id="rId22"/>
    <p:sldId id="268" r:id="rId23"/>
    <p:sldId id="27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07C85-0280-4CAD-9BA9-4041368597F6}">
  <a:tblStyle styleId="{00907C85-0280-4CAD-9BA9-4041368597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94664"/>
  </p:normalViewPr>
  <p:slideViewPr>
    <p:cSldViewPr snapToGrid="0">
      <p:cViewPr varScale="1">
        <p:scale>
          <a:sx n="109" d="100"/>
          <a:sy n="109" d="100"/>
        </p:scale>
        <p:origin x="5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d2cd18dc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New this year - think in calendar year, not fiscal year.</a:t>
            </a:r>
            <a:endParaRPr sz="1200">
              <a:solidFill>
                <a:srgbClr val="FF0000"/>
              </a:solidFill>
              <a:latin typeface="Helvetica Neue"/>
              <a:ea typeface="Helvetica Neue"/>
              <a:cs typeface="Helvetica Neue"/>
              <a:sym typeface="Helvetica Neue"/>
            </a:endParaRPr>
          </a:p>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Presenting experiments *only* need fill out presentation  - no spreadsheet. </a:t>
            </a:r>
            <a:endParaRPr sz="1200">
              <a:solidFill>
                <a:srgbClr val="FF0000"/>
              </a:solidFill>
              <a:latin typeface="Helvetica Neue"/>
              <a:ea typeface="Helvetica Neue"/>
              <a:cs typeface="Helvetica Neue"/>
              <a:sym typeface="Helvetica Neue"/>
            </a:endParaRPr>
          </a:p>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Is SCD providing partially completed .pptx files?</a:t>
            </a:r>
            <a:endParaRPr sz="1200">
              <a:solidFill>
                <a:srgbClr val="FF0000"/>
              </a:solidFill>
              <a:latin typeface="Helvetica Neue"/>
              <a:ea typeface="Helvetica Neue"/>
              <a:cs typeface="Helvetica Neue"/>
              <a:sym typeface="Helvetica Neue"/>
            </a:endParaRPr>
          </a:p>
        </p:txBody>
      </p:sp>
      <p:sp>
        <p:nvSpPr>
          <p:cNvPr id="127" name="Google Shape;127;g46d2cd18d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9ebf5bf3_0_2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9ebf5bf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59ebf5bf3_0_2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59ebf5bf3_0_2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9ebf5bf3_0_2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9ebf5bf3_0_2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/grid items repeated?  Are the /grid items here showing only the experiment’s usage within?  If so, we need more columns in the table.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415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6eee9d35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6eee9d352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These are just examples. Please fill in the needs for your experiment. Looking for things that the experiment will be focused on and the things you need SCD to focus on. </a:t>
            </a:r>
            <a:endParaRPr>
              <a:solidFill>
                <a:srgbClr val="FF0000"/>
              </a:solidFill>
            </a:endParaRPr>
          </a:p>
          <a:p>
            <a:pPr marL="0" lvl="0" indent="0" algn="l" rtl="0">
              <a:spcBef>
                <a:spcPts val="0"/>
              </a:spcBef>
              <a:spcAft>
                <a:spcPts val="0"/>
              </a:spcAft>
              <a:buNone/>
            </a:pPr>
            <a:r>
              <a:rPr lang="en">
                <a:solidFill>
                  <a:srgbClr val="FF0000"/>
                </a:solidFill>
              </a:rPr>
              <a:t>This doesn’t have to fit all on one slide - use as many as you need. </a:t>
            </a:r>
            <a:endParaRPr>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extLst>
      <p:ext uri="{BB962C8B-B14F-4D97-AF65-F5344CB8AC3E}">
        <p14:creationId xmlns:p14="http://schemas.microsoft.com/office/powerpoint/2010/main" val="277523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9ebf5bf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9ebf5bf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Is computing an afterthought or an integral part of the experiement. </a:t>
            </a:r>
            <a:endParaRPr>
              <a:solidFill>
                <a:srgbClr val="FF0000"/>
              </a:solidFill>
            </a:endParaRPr>
          </a:p>
          <a:p>
            <a:pPr marL="0" lvl="0" indent="0" algn="l" rtl="0">
              <a:spcBef>
                <a:spcPts val="0"/>
              </a:spcBef>
              <a:spcAft>
                <a:spcPts val="0"/>
              </a:spcAft>
              <a:buNone/>
            </a:pPr>
            <a:r>
              <a:rPr lang="en">
                <a:solidFill>
                  <a:srgbClr val="FF0000"/>
                </a:solidFill>
              </a:rPr>
              <a:t>Where is the R&amp;D managed for moving to HPC, incorporating machine learning as needed, etc</a:t>
            </a:r>
            <a:endParaRPr>
              <a:solidFill>
                <a:srgbClr val="FF0000"/>
              </a:solidFill>
            </a:endParaRPr>
          </a:p>
          <a:p>
            <a:pPr marL="0" lvl="0" indent="0" algn="l" rtl="0">
              <a:spcBef>
                <a:spcPts val="0"/>
              </a:spcBef>
              <a:spcAft>
                <a:spcPts val="0"/>
              </a:spcAft>
              <a:buNone/>
            </a:pPr>
            <a:r>
              <a:rPr lang="en">
                <a:solidFill>
                  <a:srgbClr val="FF0000"/>
                </a:solidFill>
              </a:rPr>
              <a:t>The shift to HEPClould require more diligence on production teams to run an operations team to ensure Cloud and HPC hours are not wasted. We have not success with that in the past. </a:t>
            </a:r>
            <a:endParaRPr>
              <a:solidFill>
                <a:srgbClr val="FF0000"/>
              </a:solidFill>
            </a:endParaRPr>
          </a:p>
          <a:p>
            <a:pPr marL="0" lvl="0" indent="0" algn="l" rtl="0">
              <a:spcBef>
                <a:spcPts val="0"/>
              </a:spcBef>
              <a:spcAft>
                <a:spcPts val="0"/>
              </a:spcAft>
              <a:buNone/>
            </a:pPr>
            <a:r>
              <a:rPr lang="en">
                <a:solidFill>
                  <a:srgbClr val="FF0000"/>
                </a:solidFill>
              </a:rPr>
              <a:t>Is their build and release model supported, and are they evolving in a sustainable way? Lynn is retiring at the end of 2020. The division won’t be building specialized packages anymore. There are several legacy experiments that are still using NAS areas for builds instead of CVMFS. They don’t have the resources to modernize and the division dosen’t have the resources to support them as is. </a:t>
            </a:r>
            <a:endParaRPr>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59ebf5bf3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59ebf5bf3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FF0000"/>
              </a:buClr>
              <a:buSzPts val="1200"/>
              <a:buChar char="●"/>
            </a:pPr>
            <a:r>
              <a:rPr lang="en" sz="1200">
                <a:solidFill>
                  <a:srgbClr val="FF0000"/>
                </a:solidFill>
              </a:rPr>
              <a:t>Optional one slide prior to this slide commenting on your major computing activities; define abbreviations to be used in this slide</a:t>
            </a:r>
            <a:endParaRPr sz="1200">
              <a:solidFill>
                <a:srgbClr val="FF0000"/>
              </a:solidFill>
            </a:endParaRPr>
          </a:p>
          <a:p>
            <a:pPr marL="457200" lvl="0" indent="-304800" algn="l" rtl="0">
              <a:spcBef>
                <a:spcPts val="0"/>
              </a:spcBef>
              <a:spcAft>
                <a:spcPts val="0"/>
              </a:spcAft>
              <a:buClr>
                <a:srgbClr val="FF0000"/>
              </a:buClr>
              <a:buSzPts val="1200"/>
              <a:buChar char="●"/>
            </a:pPr>
            <a:r>
              <a:rPr lang="en" sz="1200">
                <a:solidFill>
                  <a:srgbClr val="FF0000"/>
                </a:solidFill>
              </a:rPr>
              <a:t>EG, data taking periods, campaigns, reviews, conference deadlines. This is the slide that will show your physics goals in terms of computing. </a:t>
            </a:r>
            <a:endParaRPr sz="1200">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425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59ebf5bf3_0_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59ebf5bf3_0_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FF0000"/>
              </a:buClr>
              <a:buSzPts val="1100"/>
              <a:buChar char="●"/>
            </a:pPr>
            <a:r>
              <a:rPr lang="en">
                <a:solidFill>
                  <a:srgbClr val="FF0000"/>
                </a:solidFill>
              </a:rPr>
              <a:t>If you aren’t running offsite, why not?</a:t>
            </a:r>
            <a:endParaRPr>
              <a:solidFill>
                <a:srgbClr val="FF0000"/>
              </a:solidFill>
            </a:endParaRPr>
          </a:p>
          <a:p>
            <a:pPr marL="457200" lvl="0" indent="-298450" algn="l" rtl="0">
              <a:spcBef>
                <a:spcPts val="0"/>
              </a:spcBef>
              <a:spcAft>
                <a:spcPts val="0"/>
              </a:spcAft>
              <a:buClr>
                <a:srgbClr val="FF0000"/>
              </a:buClr>
              <a:buSzPts val="1100"/>
              <a:buChar char="●"/>
            </a:pPr>
            <a:r>
              <a:rPr lang="en">
                <a:solidFill>
                  <a:srgbClr val="FF0000"/>
                </a:solidFill>
              </a:rPr>
              <a:t>Do you understand the peaks?  What would have been the implications if the peak levels were not attainable?  Can you use HEPCloud resources for future peaks?</a:t>
            </a:r>
            <a:endParaRPr>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6eee9d352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6eee9d352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Is the memory footprint contained? Does it restrict the availability of offsite resources? </a:t>
            </a:r>
            <a:endParaRPr dirty="0">
              <a:solidFill>
                <a:srgbClr val="FF0000"/>
              </a:solidFill>
            </a:endParaRPr>
          </a:p>
          <a:p>
            <a:pPr marL="0" lvl="0" indent="0" algn="l" rtl="0">
              <a:spcBef>
                <a:spcPts val="0"/>
              </a:spcBef>
              <a:spcAft>
                <a:spcPts val="0"/>
              </a:spcAft>
              <a:buNone/>
            </a:pPr>
            <a:r>
              <a:rPr lang="en" dirty="0">
                <a:solidFill>
                  <a:srgbClr val="FF0000"/>
                </a:solidFill>
              </a:rPr>
              <a:t>Compares slots vs weighted slots. Give an indication of what kind of offsite resources your experiment may need. </a:t>
            </a:r>
            <a:endParaRPr dirty="0">
              <a:solidFill>
                <a:srgbClr val="FF0000"/>
              </a:solidFill>
            </a:endParaRPr>
          </a:p>
          <a:p>
            <a:pPr marL="0" lvl="0" indent="0" algn="l" rtl="0">
              <a:spcBef>
                <a:spcPts val="0"/>
              </a:spcBef>
              <a:spcAft>
                <a:spcPts val="0"/>
              </a:spcAft>
              <a:buNone/>
            </a:pPr>
            <a:r>
              <a:rPr lang="en" dirty="0">
                <a:solidFill>
                  <a:srgbClr val="FF0000"/>
                </a:solidFill>
              </a:rPr>
              <a:t>These plots are difficult to interpret.  Is there something better that shows something like requested memory distributions?</a:t>
            </a:r>
            <a:endParaRPr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59ebf5bf3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59ebf5bf3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What are they </a:t>
            </a:r>
            <a:endParaRPr>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59ebf5bf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59ebf5bf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rgbClr val="FF0000"/>
                </a:solidFill>
              </a:rPr>
              <a:t>In units of Million (1 CPU, 2GB) hours per CY. </a:t>
            </a:r>
            <a:endParaRPr sz="1200"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6eee9d352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6eee9d352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Are you talking to other experiments have done this successfully? </a:t>
            </a:r>
            <a:endParaRPr>
              <a:solidFill>
                <a:srgbClr val="FF0000"/>
              </a:solidFill>
            </a:endParaRPr>
          </a:p>
          <a:p>
            <a:pPr marL="0" lvl="0" indent="0" algn="l" rtl="0">
              <a:spcBef>
                <a:spcPts val="0"/>
              </a:spcBef>
              <a:spcAft>
                <a:spcPts val="0"/>
              </a:spcAft>
              <a:buNone/>
            </a:pPr>
            <a:r>
              <a:rPr lang="en">
                <a:solidFill>
                  <a:srgbClr val="FF0000"/>
                </a:solidFill>
              </a:rPr>
              <a:t>Can we list here what HEPCloud needs an experiment to specify?</a:t>
            </a:r>
            <a:endParaRPr>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41923" y="3722828"/>
            <a:ext cx="8499300" cy="1146900"/>
          </a:xfrm>
          <a:prstGeom prst="rect">
            <a:avLst/>
          </a:prstGeom>
          <a:noFill/>
          <a:ln>
            <a:noFill/>
          </a:ln>
        </p:spPr>
        <p:txBody>
          <a:bodyPr spcFirstLastPara="1" wrap="square" lIns="68575" tIns="68575" rIns="68575" bIns="68575" anchor="t" anchorCtr="0"/>
          <a:lstStyle>
            <a:lvl1pPr marL="457200" marR="0" lvl="0" indent="-323850" algn="l" rtl="0">
              <a:lnSpc>
                <a:spcPct val="100000"/>
              </a:lnSpc>
              <a:spcBef>
                <a:spcPts val="300"/>
              </a:spcBef>
              <a:spcAft>
                <a:spcPts val="0"/>
              </a:spcAft>
              <a:buClr>
                <a:srgbClr val="004C97"/>
              </a:buClr>
              <a:buSzPts val="1500"/>
              <a:buFont typeface="Arial"/>
              <a:buChar char="●"/>
              <a:defRPr sz="1500" b="0" i="0" u="none" strike="noStrike" cap="none">
                <a:solidFill>
                  <a:srgbClr val="004C97"/>
                </a:solidFill>
                <a:latin typeface="Helvetica Neue"/>
                <a:ea typeface="Helvetica Neue"/>
                <a:cs typeface="Helvetica Neue"/>
                <a:sym typeface="Helvetica Neue"/>
              </a:defRPr>
            </a:lvl1pPr>
            <a:lvl2pPr marL="914400" marR="0" lvl="1"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2pPr>
            <a:lvl3pPr marL="1371600" marR="0" lvl="2"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3pPr>
            <a:lvl4pPr marL="1828800" marR="0" lvl="3"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4pPr>
            <a:lvl5pPr marL="2286000" marR="0" lvl="4"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14"/>
          <p:cNvSpPr/>
          <p:nvPr/>
        </p:nvSpPr>
        <p:spPr>
          <a:xfrm>
            <a:off x="-17760" y="0"/>
            <a:ext cx="9189600" cy="672600"/>
          </a:xfrm>
          <a:prstGeom prst="rect">
            <a:avLst/>
          </a:prstGeom>
          <a:solidFill>
            <a:srgbClr val="004C9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4"/>
          <p:cNvSpPr txBox="1">
            <a:spLocks noGrp="1"/>
          </p:cNvSpPr>
          <p:nvPr>
            <p:ph type="body" idx="2"/>
          </p:nvPr>
        </p:nvSpPr>
        <p:spPr>
          <a:xfrm>
            <a:off x="341923" y="2963881"/>
            <a:ext cx="8499300" cy="752400"/>
          </a:xfrm>
          <a:prstGeom prst="rect">
            <a:avLst/>
          </a:prstGeom>
          <a:noFill/>
          <a:ln>
            <a:noFill/>
          </a:ln>
        </p:spPr>
        <p:txBody>
          <a:bodyPr spcFirstLastPara="1" wrap="square" lIns="68575" tIns="68575" rIns="68575" bIns="68575" anchor="ctr" anchorCtr="0"/>
          <a:lstStyle>
            <a:lvl1pPr marL="457200" marR="0" lvl="0" indent="-381000" algn="l" rtl="0">
              <a:lnSpc>
                <a:spcPct val="100000"/>
              </a:lnSpc>
              <a:spcBef>
                <a:spcPts val="500"/>
              </a:spcBef>
              <a:spcAft>
                <a:spcPts val="0"/>
              </a:spcAft>
              <a:buClr>
                <a:srgbClr val="004C97"/>
              </a:buClr>
              <a:buSzPts val="2400"/>
              <a:buFont typeface="Arial"/>
              <a:buChar char="●"/>
              <a:defRPr sz="2400" b="1" i="0" u="none" strike="noStrike" cap="none">
                <a:solidFill>
                  <a:srgbClr val="004C97"/>
                </a:solidFill>
                <a:latin typeface="Helvetica Neue"/>
                <a:ea typeface="Helvetica Neue"/>
                <a:cs typeface="Helvetica Neue"/>
                <a:sym typeface="Helvetica Neue"/>
              </a:defRPr>
            </a:lvl1pPr>
            <a:lvl2pPr marL="914400" marR="0" lvl="1"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2pPr>
            <a:lvl3pPr marL="1371600" marR="0" lvl="2"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3pPr>
            <a:lvl4pPr marL="1828800" marR="0" lvl="3"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4pPr>
            <a:lvl5pPr marL="2286000" marR="0" lvl="4"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3" name="Google Shape;63;p14" descr="14-0218-16D.lr.jpg"/>
          <p:cNvPicPr preferRelativeResize="0"/>
          <p:nvPr/>
        </p:nvPicPr>
        <p:blipFill rotWithShape="1">
          <a:blip r:embed="rId2">
            <a:alphaModFix/>
          </a:blip>
          <a:srcRect t="25815" b="25767"/>
          <a:stretch/>
        </p:blipFill>
        <p:spPr>
          <a:xfrm>
            <a:off x="-17760" y="612758"/>
            <a:ext cx="9189600" cy="2224500"/>
          </a:xfrm>
          <a:prstGeom prst="rect">
            <a:avLst/>
          </a:prstGeom>
          <a:noFill/>
          <a:ln>
            <a:noFill/>
          </a:ln>
        </p:spPr>
      </p:pic>
      <p:pic>
        <p:nvPicPr>
          <p:cNvPr id="64" name="Google Shape;64;p14" descr="FermiLogoBar_DOE_KO_horiz.eps"/>
          <p:cNvPicPr preferRelativeResize="0"/>
          <p:nvPr/>
        </p:nvPicPr>
        <p:blipFill rotWithShape="1">
          <a:blip r:embed="rId3">
            <a:alphaModFix/>
          </a:blip>
          <a:srcRect/>
          <a:stretch/>
        </p:blipFill>
        <p:spPr>
          <a:xfrm>
            <a:off x="-17760" y="187381"/>
            <a:ext cx="9010800" cy="226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Content" type="obj">
  <p:cSld name="OBJECT">
    <p:bg>
      <p:bgPr>
        <a:solidFill>
          <a:schemeClr val="lt2">
            <a:alpha val="0"/>
          </a:schemeClr>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8600" y="77748"/>
            <a:ext cx="8686800" cy="4812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2400"/>
              <a:buFont typeface="Helvetica Neue"/>
              <a:buNone/>
              <a:defRPr sz="24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67" name="Google Shape;67;p15"/>
          <p:cNvSpPr txBox="1">
            <a:spLocks noGrp="1"/>
          </p:cNvSpPr>
          <p:nvPr>
            <p:ph type="body" idx="1"/>
          </p:nvPr>
        </p:nvSpPr>
        <p:spPr>
          <a:xfrm>
            <a:off x="228601" y="782284"/>
            <a:ext cx="8672400" cy="37410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434343"/>
              </a:buClr>
              <a:buSzPts val="1800"/>
              <a:buFont typeface="Helvetica Neue"/>
              <a:buChar char="•"/>
              <a:defRPr sz="1800" i="0" u="none" strike="noStrike" cap="none">
                <a:solidFill>
                  <a:srgbClr val="434343"/>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434343"/>
              </a:buClr>
              <a:buSzPts val="1700"/>
              <a:buFont typeface="Helvetica Neue"/>
              <a:buChar char="–"/>
              <a:defRPr sz="1700" i="0" u="none" strike="noStrike" cap="none">
                <a:solidFill>
                  <a:srgbClr val="434343"/>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6pPr>
            <a:lvl7pPr marL="3200400" marR="0" lvl="6"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7pPr>
            <a:lvl8pPr marL="3657600" marR="0" lvl="7"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8pPr>
            <a:lvl9pPr marL="4114800" marR="0" lvl="8"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9pPr>
          </a:lstStyle>
          <a:p>
            <a:endParaRPr/>
          </a:p>
        </p:txBody>
      </p:sp>
      <p:sp>
        <p:nvSpPr>
          <p:cNvPr id="68" name="Google Shape;68;p15"/>
          <p:cNvSpPr txBox="1">
            <a:spLocks noGrp="1"/>
          </p:cNvSpPr>
          <p:nvPr>
            <p:ph type="dt" idx="10"/>
          </p:nvPr>
        </p:nvSpPr>
        <p:spPr>
          <a:xfrm>
            <a:off x="6450011" y="4886326"/>
            <a:ext cx="10764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Bottom: Title &amp; Content">
  <p:cSld name="Logo Bottom: Title &amp; Content">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228601" y="728663"/>
            <a:ext cx="8672400" cy="37944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74" name="Google Shape;74;p16"/>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ftr" idx="11"/>
          </p:nvPr>
        </p:nvSpPr>
        <p:spPr>
          <a:xfrm>
            <a:off x="1530602"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28601" y="728663"/>
            <a:ext cx="4206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body" idx="2"/>
          </p:nvPr>
        </p:nvSpPr>
        <p:spPr>
          <a:xfrm>
            <a:off x="4692451" y="728663"/>
            <a:ext cx="4215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body" idx="3"/>
          </p:nvPr>
        </p:nvSpPr>
        <p:spPr>
          <a:xfrm>
            <a:off x="229363" y="3573826"/>
            <a:ext cx="42054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body" idx="4"/>
          </p:nvPr>
        </p:nvSpPr>
        <p:spPr>
          <a:xfrm>
            <a:off x="4692451" y="3573826"/>
            <a:ext cx="42063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ftr" idx="11"/>
          </p:nvPr>
        </p:nvSpPr>
        <p:spPr>
          <a:xfrm>
            <a:off x="1530600"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17"/>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228601" y="719138"/>
            <a:ext cx="3027900" cy="37671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body" idx="2"/>
          </p:nvPr>
        </p:nvSpPr>
        <p:spPr>
          <a:xfrm>
            <a:off x="3542712" y="719138"/>
            <a:ext cx="5347500" cy="37671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1530600" y="4878159"/>
            <a:ext cx="6262200" cy="1875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18"/>
          <p:cNvSpPr txBox="1">
            <a:spLocks noGrp="1"/>
          </p:cNvSpPr>
          <p:nvPr>
            <p:ph type="title"/>
          </p:nvPr>
        </p:nvSpPr>
        <p:spPr>
          <a:xfrm>
            <a:off x="228600" y="190519"/>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93"/>
        <p:cNvGrpSpPr/>
        <p:nvPr/>
      </p:nvGrpSpPr>
      <p:grpSpPr>
        <a:xfrm>
          <a:off x="0" y="0"/>
          <a:ext cx="0" cy="0"/>
          <a:chOff x="0" y="0"/>
          <a:chExt cx="0" cy="0"/>
        </a:xfrm>
      </p:grpSpPr>
      <p:sp>
        <p:nvSpPr>
          <p:cNvPr id="94" name="Google Shape;94;p19"/>
          <p:cNvSpPr>
            <a:spLocks noGrp="1"/>
          </p:cNvSpPr>
          <p:nvPr>
            <p:ph type="pic" idx="2"/>
          </p:nvPr>
        </p:nvSpPr>
        <p:spPr>
          <a:xfrm>
            <a:off x="224072" y="728663"/>
            <a:ext cx="8686800" cy="2795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200" b="0" i="0" u="none" strike="noStrike" cap="none">
                <a:solidFill>
                  <a:srgbClr val="505050"/>
                </a:solidFill>
                <a:latin typeface="Helvetica Neue"/>
                <a:ea typeface="Helvetica Neue"/>
                <a:cs typeface="Helvetica Neue"/>
                <a:sym typeface="Helvetica Neue"/>
              </a:defRPr>
            </a:lvl1pPr>
            <a:lvl2pPr marL="342900" marR="0" lvl="1" indent="0" algn="l" rtl="0">
              <a:lnSpc>
                <a:spcPct val="100000"/>
              </a:lnSpc>
              <a:spcBef>
                <a:spcPts val="400"/>
              </a:spcBef>
              <a:spcAft>
                <a:spcPts val="0"/>
              </a:spcAft>
              <a:buClr>
                <a:srgbClr val="7F7F7F"/>
              </a:buClr>
              <a:buSzPts val="1100"/>
              <a:buFont typeface="Arial"/>
              <a:buNone/>
              <a:defRPr sz="2100" b="0" i="0" u="none" strike="noStrike" cap="none">
                <a:solidFill>
                  <a:srgbClr val="7F7F7F"/>
                </a:solidFill>
                <a:latin typeface="Helvetica Neue"/>
                <a:ea typeface="Helvetica Neue"/>
                <a:cs typeface="Helvetica Neue"/>
                <a:sym typeface="Helvetica Neue"/>
              </a:defRPr>
            </a:lvl2pPr>
            <a:lvl3pPr marL="685800" marR="0" lvl="2" indent="0" algn="l" rtl="0">
              <a:lnSpc>
                <a:spcPct val="100000"/>
              </a:lnSpc>
              <a:spcBef>
                <a:spcPts val="400"/>
              </a:spcBef>
              <a:spcAft>
                <a:spcPts val="0"/>
              </a:spcAft>
              <a:buClr>
                <a:srgbClr val="7F7F7F"/>
              </a:buClr>
              <a:buSzPts val="1100"/>
              <a:buFont typeface="Arial"/>
              <a:buNone/>
              <a:defRPr sz="1800" b="0" i="0" u="none" strike="noStrike" cap="none">
                <a:solidFill>
                  <a:srgbClr val="7F7F7F"/>
                </a:solidFill>
                <a:latin typeface="Helvetica Neue"/>
                <a:ea typeface="Helvetica Neue"/>
                <a:cs typeface="Helvetica Neue"/>
                <a:sym typeface="Helvetica Neue"/>
              </a:defRPr>
            </a:lvl3pPr>
            <a:lvl4pPr marL="1028700" marR="0" lvl="3"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4pPr>
            <a:lvl5pPr marL="1371600" marR="0" lvl="4"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5pPr>
            <a:lvl6pPr marL="1714500" marR="0" lvl="5"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1"/>
          </p:nvPr>
        </p:nvSpPr>
        <p:spPr>
          <a:xfrm>
            <a:off x="224072" y="3707254"/>
            <a:ext cx="8686800" cy="8184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ftr" idx="11"/>
          </p:nvPr>
        </p:nvSpPr>
        <p:spPr>
          <a:xfrm>
            <a:off x="1530602" y="4878159"/>
            <a:ext cx="62520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9"/>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19"/>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100"/>
        <p:cNvGrpSpPr/>
        <p:nvPr/>
      </p:nvGrpSpPr>
      <p:grpSpPr>
        <a:xfrm>
          <a:off x="0" y="0"/>
          <a:ext cx="0" cy="0"/>
          <a:chOff x="0" y="0"/>
          <a:chExt cx="0" cy="0"/>
        </a:xfrm>
      </p:grpSpPr>
      <p:sp>
        <p:nvSpPr>
          <p:cNvPr id="101" name="Google Shape;101;p20"/>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4" name="Google Shape;104;p20"/>
          <p:cNvSpPr>
            <a:spLocks noGrp="1"/>
          </p:cNvSpPr>
          <p:nvPr>
            <p:ph type="pic" idx="2"/>
          </p:nvPr>
        </p:nvSpPr>
        <p:spPr>
          <a:xfrm>
            <a:off x="222250" y="190501"/>
            <a:ext cx="8675700" cy="4352100"/>
          </a:xfrm>
          <a:prstGeom prst="rect">
            <a:avLst/>
          </a:prstGeom>
          <a:noFill/>
          <a:ln>
            <a:noFill/>
          </a:ln>
        </p:spPr>
        <p:txBody>
          <a:bodyPr spcFirstLastPara="1" wrap="square" lIns="68575" tIns="68575" rIns="68575" bIns="68575" anchor="t" anchorCtr="0"/>
          <a:lstStyle>
            <a:lvl1pPr marL="254000" marR="0" lvl="0" indent="-889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105"/>
        <p:cNvGrpSpPr/>
        <p:nvPr/>
      </p:nvGrpSpPr>
      <p:grpSpPr>
        <a:xfrm>
          <a:off x="0" y="0"/>
          <a:ext cx="0" cy="0"/>
          <a:chOff x="0" y="0"/>
          <a:chExt cx="0" cy="0"/>
        </a:xfrm>
      </p:grpSpPr>
      <p:sp>
        <p:nvSpPr>
          <p:cNvPr id="106" name="Google Shape;106;p21"/>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ftr" idx="11"/>
          </p:nvPr>
        </p:nvSpPr>
        <p:spPr>
          <a:xfrm>
            <a:off x="1530604" y="4878159"/>
            <a:ext cx="6272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9" name="Google Shape;109;p21"/>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110" name="Google Shape;110;p21"/>
          <p:cNvSpPr>
            <a:spLocks noGrp="1"/>
          </p:cNvSpPr>
          <p:nvPr>
            <p:ph type="pic" idx="2"/>
          </p:nvPr>
        </p:nvSpPr>
        <p:spPr>
          <a:xfrm>
            <a:off x="205694"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1" name="Google Shape;111;p21"/>
          <p:cNvSpPr>
            <a:spLocks noGrp="1"/>
          </p:cNvSpPr>
          <p:nvPr>
            <p:ph type="pic" idx="3"/>
          </p:nvPr>
        </p:nvSpPr>
        <p:spPr>
          <a:xfrm>
            <a:off x="197942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2" name="Google Shape;112;p21"/>
          <p:cNvSpPr>
            <a:spLocks noGrp="1"/>
          </p:cNvSpPr>
          <p:nvPr>
            <p:ph type="pic" idx="4"/>
          </p:nvPr>
        </p:nvSpPr>
        <p:spPr>
          <a:xfrm>
            <a:off x="375320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3" name="Google Shape;113;p21"/>
          <p:cNvSpPr>
            <a:spLocks noGrp="1"/>
          </p:cNvSpPr>
          <p:nvPr>
            <p:ph type="pic" idx="5"/>
          </p:nvPr>
        </p:nvSpPr>
        <p:spPr>
          <a:xfrm>
            <a:off x="5534456"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4" name="Google Shape;114;p21"/>
          <p:cNvSpPr>
            <a:spLocks noGrp="1"/>
          </p:cNvSpPr>
          <p:nvPr>
            <p:ph type="pic" idx="6"/>
          </p:nvPr>
        </p:nvSpPr>
        <p:spPr>
          <a:xfrm>
            <a:off x="730076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Google Shape;115;p21"/>
          <p:cNvSpPr>
            <a:spLocks noGrp="1"/>
          </p:cNvSpPr>
          <p:nvPr>
            <p:ph type="pic" idx="7"/>
          </p:nvPr>
        </p:nvSpPr>
        <p:spPr>
          <a:xfrm>
            <a:off x="205694"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6" name="Google Shape;116;p21"/>
          <p:cNvSpPr>
            <a:spLocks noGrp="1"/>
          </p:cNvSpPr>
          <p:nvPr>
            <p:ph type="pic" idx="8"/>
          </p:nvPr>
        </p:nvSpPr>
        <p:spPr>
          <a:xfrm>
            <a:off x="197942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7" name="Google Shape;117;p21"/>
          <p:cNvSpPr>
            <a:spLocks noGrp="1"/>
          </p:cNvSpPr>
          <p:nvPr>
            <p:ph type="pic" idx="9"/>
          </p:nvPr>
        </p:nvSpPr>
        <p:spPr>
          <a:xfrm>
            <a:off x="375320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8" name="Google Shape;118;p21"/>
          <p:cNvSpPr>
            <a:spLocks noGrp="1"/>
          </p:cNvSpPr>
          <p:nvPr>
            <p:ph type="pic" idx="13"/>
          </p:nvPr>
        </p:nvSpPr>
        <p:spPr>
          <a:xfrm>
            <a:off x="5534456"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9" name="Google Shape;119;p21"/>
          <p:cNvSpPr>
            <a:spLocks noGrp="1"/>
          </p:cNvSpPr>
          <p:nvPr>
            <p:ph type="pic" idx="14"/>
          </p:nvPr>
        </p:nvSpPr>
        <p:spPr>
          <a:xfrm>
            <a:off x="730076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0" name="Google Shape;120;p21"/>
          <p:cNvSpPr>
            <a:spLocks noGrp="1"/>
          </p:cNvSpPr>
          <p:nvPr>
            <p:ph type="pic" idx="15"/>
          </p:nvPr>
        </p:nvSpPr>
        <p:spPr>
          <a:xfrm>
            <a:off x="205694"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1" name="Google Shape;121;p21"/>
          <p:cNvSpPr>
            <a:spLocks noGrp="1"/>
          </p:cNvSpPr>
          <p:nvPr>
            <p:ph type="pic" idx="16"/>
          </p:nvPr>
        </p:nvSpPr>
        <p:spPr>
          <a:xfrm>
            <a:off x="197942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17"/>
          </p:nvPr>
        </p:nvSpPr>
        <p:spPr>
          <a:xfrm>
            <a:off x="375320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3" name="Google Shape;123;p21"/>
          <p:cNvSpPr>
            <a:spLocks noGrp="1"/>
          </p:cNvSpPr>
          <p:nvPr>
            <p:ph type="pic" idx="18"/>
          </p:nvPr>
        </p:nvSpPr>
        <p:spPr>
          <a:xfrm>
            <a:off x="5534456"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21"/>
          <p:cNvSpPr>
            <a:spLocks noGrp="1"/>
          </p:cNvSpPr>
          <p:nvPr>
            <p:ph type="pic" idx="19"/>
          </p:nvPr>
        </p:nvSpPr>
        <p:spPr>
          <a:xfrm>
            <a:off x="730076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p:nvPr/>
        </p:nvSpPr>
        <p:spPr>
          <a:xfrm>
            <a:off x="269200" y="4703625"/>
            <a:ext cx="1323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Muon g-2 2020</a:t>
            </a:r>
            <a:endParaRPr sz="1200" dirty="0"/>
          </a:p>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3"/>
          <p:cNvSpPr txBox="1"/>
          <p:nvPr/>
        </p:nvSpPr>
        <p:spPr>
          <a:xfrm>
            <a:off x="6450011" y="3358112"/>
            <a:ext cx="1076400" cy="180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13"/>
          <p:cNvGrpSpPr/>
          <p:nvPr/>
        </p:nvGrpSpPr>
        <p:grpSpPr>
          <a:xfrm>
            <a:off x="215887" y="4694024"/>
            <a:ext cx="8699482" cy="148375"/>
            <a:chOff x="600216" y="6258862"/>
            <a:chExt cx="8297865" cy="188700"/>
          </a:xfrm>
        </p:grpSpPr>
        <p:cxnSp>
          <p:nvCxnSpPr>
            <p:cNvPr id="57" name="Google Shape;57;p13"/>
            <p:cNvCxnSpPr/>
            <p:nvPr/>
          </p:nvCxnSpPr>
          <p:spPr>
            <a:xfrm>
              <a:off x="600216" y="6357935"/>
              <a:ext cx="7190700" cy="0"/>
            </a:xfrm>
            <a:prstGeom prst="straightConnector1">
              <a:avLst/>
            </a:prstGeom>
            <a:noFill/>
            <a:ln w="76200" cap="flat" cmpd="sng">
              <a:solidFill>
                <a:srgbClr val="99D6EA"/>
              </a:solidFill>
              <a:prstDash val="solid"/>
              <a:round/>
              <a:headEnd type="none" w="sm" len="sm"/>
              <a:tailEnd type="none" w="sm" len="sm"/>
            </a:ln>
          </p:spPr>
        </p:cxnSp>
        <p:pic>
          <p:nvPicPr>
            <p:cNvPr id="58" name="Google Shape;58;p13" descr="FermiLogo_RGB_NALBlue.png"/>
            <p:cNvPicPr preferRelativeResize="0"/>
            <p:nvPr/>
          </p:nvPicPr>
          <p:blipFill/>
          <p:spPr>
            <a:xfrm>
              <a:off x="7853781" y="6258862"/>
              <a:ext cx="1044300" cy="188700"/>
            </a:xfrm>
            <a:prstGeom prst="rect">
              <a:avLst/>
            </a:prstGeom>
            <a:solidFill>
              <a:srgbClr val="FFFFFF"/>
            </a:solid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body" idx="1"/>
          </p:nvPr>
        </p:nvSpPr>
        <p:spPr>
          <a:xfrm>
            <a:off x="180242" y="3784209"/>
            <a:ext cx="6374400" cy="1042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300"/>
              </a:spcBef>
              <a:spcAft>
                <a:spcPts val="0"/>
              </a:spcAft>
              <a:buClr>
                <a:srgbClr val="004C97"/>
              </a:buClr>
              <a:buFont typeface="Arial"/>
              <a:buNone/>
            </a:pPr>
            <a:endParaRPr sz="1100"/>
          </a:p>
          <a:p>
            <a:pPr marL="0" marR="0" lvl="0" indent="0" algn="l" rtl="0">
              <a:lnSpc>
                <a:spcPct val="100000"/>
              </a:lnSpc>
              <a:spcBef>
                <a:spcPts val="300"/>
              </a:spcBef>
              <a:spcAft>
                <a:spcPts val="0"/>
              </a:spcAft>
              <a:buClr>
                <a:srgbClr val="004C97"/>
              </a:buClr>
              <a:buFont typeface="Arial"/>
              <a:buNone/>
            </a:pPr>
            <a:endParaRPr sz="1500" b="0" i="0" u="none" strike="noStrike" cap="none">
              <a:solidFill>
                <a:srgbClr val="004C97"/>
              </a:solidFill>
              <a:latin typeface="Helvetica Neue"/>
              <a:ea typeface="Helvetica Neue"/>
              <a:cs typeface="Helvetica Neue"/>
              <a:sym typeface="Helvetica Neue"/>
            </a:endParaRPr>
          </a:p>
        </p:txBody>
      </p:sp>
      <p:sp>
        <p:nvSpPr>
          <p:cNvPr id="130" name="Google Shape;130;p22"/>
          <p:cNvSpPr txBox="1">
            <a:spLocks noGrp="1"/>
          </p:cNvSpPr>
          <p:nvPr>
            <p:ph type="body" idx="2"/>
          </p:nvPr>
        </p:nvSpPr>
        <p:spPr>
          <a:xfrm>
            <a:off x="110892" y="2942581"/>
            <a:ext cx="6374400" cy="752400"/>
          </a:xfrm>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Clr>
                <a:srgbClr val="004C97"/>
              </a:buClr>
              <a:buFont typeface="Arial"/>
              <a:buNone/>
            </a:pPr>
            <a:r>
              <a:rPr lang="en" dirty="0"/>
              <a:t>Muon g-2 FCRSG 2020</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311700" y="445025"/>
            <a:ext cx="85206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CPU - Prediction Going Forward and Accuracy of Your Predictions  [units of Million (1 CPU, 2GB) wall hours per CY] -- </a:t>
            </a:r>
            <a:endParaRPr sz="1800" dirty="0"/>
          </a:p>
          <a:p>
            <a:pPr marL="0" lvl="0" indent="0" algn="l" rtl="0">
              <a:spcBef>
                <a:spcPts val="0"/>
              </a:spcBef>
              <a:spcAft>
                <a:spcPts val="0"/>
              </a:spcAft>
              <a:buNone/>
            </a:pPr>
            <a:r>
              <a:rPr lang="en" sz="1200" dirty="0"/>
              <a:t>	</a:t>
            </a:r>
            <a:endParaRPr sz="1200" dirty="0"/>
          </a:p>
        </p:txBody>
      </p:sp>
      <p:sp>
        <p:nvSpPr>
          <p:cNvPr id="246" name="Google Shape;24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247" name="Google Shape;247;p28"/>
          <p:cNvGraphicFramePr/>
          <p:nvPr>
            <p:extLst>
              <p:ext uri="{D42A27DB-BD31-4B8C-83A1-F6EECF244321}">
                <p14:modId xmlns:p14="http://schemas.microsoft.com/office/powerpoint/2010/main" val="1528087333"/>
              </p:ext>
            </p:extLst>
          </p:nvPr>
        </p:nvGraphicFramePr>
        <p:xfrm>
          <a:off x="500350" y="1200653"/>
          <a:ext cx="7802095" cy="3508537"/>
        </p:xfrm>
        <a:graphic>
          <a:graphicData uri="http://schemas.openxmlformats.org/drawingml/2006/table">
            <a:tbl>
              <a:tblPr>
                <a:noFill/>
                <a:tableStyleId>{00907C85-0280-4CAD-9BA9-4041368597F6}</a:tableStyleId>
              </a:tblPr>
              <a:tblGrid>
                <a:gridCol w="1200150">
                  <a:extLst>
                    <a:ext uri="{9D8B030D-6E8A-4147-A177-3AD203B41FA5}">
                      <a16:colId xmlns:a16="http://schemas.microsoft.com/office/drawing/2014/main" val="20000"/>
                    </a:ext>
                  </a:extLst>
                </a:gridCol>
                <a:gridCol w="1029020">
                  <a:extLst>
                    <a:ext uri="{9D8B030D-6E8A-4147-A177-3AD203B41FA5}">
                      <a16:colId xmlns:a16="http://schemas.microsoft.com/office/drawing/2014/main" val="20001"/>
                    </a:ext>
                  </a:extLst>
                </a:gridCol>
                <a:gridCol w="1114585">
                  <a:extLst>
                    <a:ext uri="{9D8B030D-6E8A-4147-A177-3AD203B41FA5}">
                      <a16:colId xmlns:a16="http://schemas.microsoft.com/office/drawing/2014/main" val="20002"/>
                    </a:ext>
                  </a:extLst>
                </a:gridCol>
                <a:gridCol w="1114585">
                  <a:extLst>
                    <a:ext uri="{9D8B030D-6E8A-4147-A177-3AD203B41FA5}">
                      <a16:colId xmlns:a16="http://schemas.microsoft.com/office/drawing/2014/main" val="20003"/>
                    </a:ext>
                  </a:extLst>
                </a:gridCol>
                <a:gridCol w="1114585">
                  <a:extLst>
                    <a:ext uri="{9D8B030D-6E8A-4147-A177-3AD203B41FA5}">
                      <a16:colId xmlns:a16="http://schemas.microsoft.com/office/drawing/2014/main" val="20004"/>
                    </a:ext>
                  </a:extLst>
                </a:gridCol>
                <a:gridCol w="1114585">
                  <a:extLst>
                    <a:ext uri="{9D8B030D-6E8A-4147-A177-3AD203B41FA5}">
                      <a16:colId xmlns:a16="http://schemas.microsoft.com/office/drawing/2014/main" val="20005"/>
                    </a:ext>
                  </a:extLst>
                </a:gridCol>
                <a:gridCol w="1114585">
                  <a:extLst>
                    <a:ext uri="{9D8B030D-6E8A-4147-A177-3AD203B41FA5}">
                      <a16:colId xmlns:a16="http://schemas.microsoft.com/office/drawing/2014/main" val="2789518702"/>
                    </a:ext>
                  </a:extLst>
                </a:gridCol>
              </a:tblGrid>
              <a:tr h="713834">
                <a:tc>
                  <a:txBody>
                    <a:bodyPr/>
                    <a:lstStyle/>
                    <a:p>
                      <a:pPr marL="0" lvl="0" indent="0" algn="ctr" rtl="0">
                        <a:spcBef>
                          <a:spcPts val="0"/>
                        </a:spcBef>
                        <a:spcAft>
                          <a:spcPts val="0"/>
                        </a:spcAft>
                        <a:buNone/>
                      </a:pPr>
                      <a:endParaRPr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2017</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2018</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2019</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2020</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2021</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ctr">
                        <a:buNone/>
                      </a:pPr>
                      <a:r>
                        <a:rPr lang="en" b="1" dirty="0"/>
                        <a:t>2022</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1044579">
                <a:tc>
                  <a:txBody>
                    <a:bodyPr/>
                    <a:lstStyle/>
                    <a:p>
                      <a:pPr marL="0" lvl="0" indent="0" algn="l" rtl="0">
                        <a:spcBef>
                          <a:spcPts val="0"/>
                        </a:spcBef>
                        <a:spcAft>
                          <a:spcPts val="0"/>
                        </a:spcAft>
                        <a:buNone/>
                      </a:pPr>
                      <a:r>
                        <a:rPr lang="en" b="1" dirty="0"/>
                        <a:t>Requested</a:t>
                      </a:r>
                      <a:endParaRPr b="1" dirty="0"/>
                    </a:p>
                    <a:p>
                      <a:pPr marL="0" lvl="0" indent="0" algn="l" rtl="0">
                        <a:spcBef>
                          <a:spcPts val="0"/>
                        </a:spcBef>
                        <a:spcAft>
                          <a:spcPts val="0"/>
                        </a:spcAft>
                        <a:buNone/>
                      </a:pPr>
                      <a:endParaRPr sz="1200"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dirty="0">
                          <a:solidFill>
                            <a:srgbClr val="000000"/>
                          </a:solidFill>
                          <a:latin typeface="Arial"/>
                        </a:rPr>
                        <a:t>10.7</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dirty="0">
                          <a:solidFill>
                            <a:srgbClr val="000000"/>
                          </a:solidFill>
                          <a:latin typeface="Arial"/>
                        </a:rPr>
                        <a:t>17.34</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dirty="0">
                          <a:solidFill>
                            <a:srgbClr val="000000"/>
                          </a:solidFill>
                          <a:latin typeface="Arial"/>
                        </a:rPr>
                        <a:t>21.0</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00"/>
                          </a:highlight>
                        </a:rPr>
                        <a:t>33.0</a:t>
                      </a:r>
                    </a:p>
                    <a:p>
                      <a:pPr marL="0" lvl="0" indent="0" algn="l" rtl="0">
                        <a:spcBef>
                          <a:spcPts val="0"/>
                        </a:spcBef>
                        <a:spcAft>
                          <a:spcPts val="0"/>
                        </a:spcAft>
                        <a:buNone/>
                      </a:pPr>
                      <a:r>
                        <a:rPr lang="en-US" sz="800" dirty="0"/>
                        <a:t>Becoming dominated by analysis jobs. Expect these to grow…</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dirty="0">
                          <a:highlight>
                            <a:srgbClr val="FFFF00"/>
                          </a:highlight>
                        </a:rPr>
                        <a:t>45</a:t>
                      </a:r>
                      <a:endParaRPr lang="en-US" sz="700" dirty="0">
                        <a:highlight>
                          <a:srgbClr val="FFFF00"/>
                        </a:highlight>
                      </a:endParaRPr>
                    </a:p>
                    <a:p>
                      <a:pPr lvl="0" algn="l">
                        <a:buNone/>
                      </a:pPr>
                      <a:r>
                        <a:rPr lang="en-US" sz="700" dirty="0"/>
                        <a:t>We should look into better organization of analysis jobs to avoid this getting so high</a:t>
                      </a:r>
                      <a:endParaRPr lang="en-US"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dirty="0">
                          <a:highlight>
                            <a:srgbClr val="FFFF00"/>
                          </a:highlight>
                        </a:rPr>
                        <a:t>50</a:t>
                      </a:r>
                      <a:endParaRPr dirty="0">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13834">
                <a:tc>
                  <a:txBody>
                    <a:bodyPr/>
                    <a:lstStyle/>
                    <a:p>
                      <a:pPr marL="0" lvl="0" indent="0" algn="l" rtl="0">
                        <a:spcBef>
                          <a:spcPts val="0"/>
                        </a:spcBef>
                        <a:spcAft>
                          <a:spcPts val="0"/>
                        </a:spcAft>
                        <a:buNone/>
                      </a:pPr>
                      <a:r>
                        <a:rPr lang="en" b="1" dirty="0"/>
                        <a:t>Actual Used</a:t>
                      </a:r>
                      <a:endParaRPr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2.59</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13.0</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29.20</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10.4 to date</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N/A</a:t>
                      </a:r>
                      <a:endParaRPr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dirty="0"/>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897377">
                <a:tc>
                  <a:txBody>
                    <a:bodyPr/>
                    <a:lstStyle/>
                    <a:p>
                      <a:pPr marL="0" lvl="0" indent="0" algn="l" rtl="0">
                        <a:spcBef>
                          <a:spcPts val="0"/>
                        </a:spcBef>
                        <a:spcAft>
                          <a:spcPts val="0"/>
                        </a:spcAft>
                        <a:buNone/>
                      </a:pPr>
                      <a:r>
                        <a:rPr lang="en" b="1" dirty="0"/>
                        <a:t>Efficiency</a:t>
                      </a:r>
                      <a:endParaRPr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52%</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54%</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79%</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91%</a:t>
                      </a:r>
                      <a:r>
                        <a:rPr lang="en" sz="600" dirty="0"/>
                        <a:t>. onsite only through mid March – doesn’t seem to match plots on previous page (weighting?); more recent efficiency very poor due to waiting for tape (now pre-staging!)</a:t>
                      </a:r>
                      <a:endParaRPr lang="en"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N/A</a:t>
                      </a:r>
                      <a:endParaRPr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dirty="0"/>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CPU Adaptations Going Forward</a:t>
            </a:r>
            <a:endParaRPr dirty="0"/>
          </a:p>
        </p:txBody>
      </p:sp>
      <p:sp>
        <p:nvSpPr>
          <p:cNvPr id="255" name="Google Shape;255;p29"/>
          <p:cNvSpPr txBox="1">
            <a:spLocks noGrp="1"/>
          </p:cNvSpPr>
          <p:nvPr>
            <p:ph type="body" idx="1"/>
          </p:nvPr>
        </p:nvSpPr>
        <p:spPr>
          <a:xfrm>
            <a:off x="311700" y="1087018"/>
            <a:ext cx="8520600" cy="361145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a:t>Plan to move tracking reconstruction to UK Grid (~ 2M CPU hours for Runs 2 &amp; 3 with reprocessing)</a:t>
            </a:r>
          </a:p>
          <a:p>
            <a:pPr marL="0" lvl="0" indent="0" algn="l" rtl="0">
              <a:spcBef>
                <a:spcPts val="0"/>
              </a:spcBef>
              <a:spcAft>
                <a:spcPts val="1600"/>
              </a:spcAft>
              <a:buNone/>
            </a:pPr>
            <a:r>
              <a:rPr lang="en" sz="1400" dirty="0"/>
              <a:t>Investigating running simulation on HPC – need a simulation task that does not need to return much data</a:t>
            </a:r>
          </a:p>
          <a:p>
            <a:pPr marL="0" lvl="0" indent="0" algn="l" rtl="0">
              <a:spcBef>
                <a:spcPts val="0"/>
              </a:spcBef>
              <a:spcAft>
                <a:spcPts val="1600"/>
              </a:spcAft>
              <a:buNone/>
            </a:pPr>
            <a:r>
              <a:rPr lang="en" sz="1400" dirty="0"/>
              <a:t>We routinely run on OSG</a:t>
            </a:r>
          </a:p>
          <a:p>
            <a:pPr marL="0" lvl="0" indent="0" algn="l" rtl="0">
              <a:spcBef>
                <a:spcPts val="0"/>
              </a:spcBef>
              <a:spcAft>
                <a:spcPts val="1600"/>
              </a:spcAft>
              <a:buNone/>
            </a:pPr>
            <a:r>
              <a:rPr lang="en" sz="1400" dirty="0"/>
              <a:t>Production is now using the constants database application (Igor/Vladimir)</a:t>
            </a:r>
            <a:br>
              <a:rPr lang="en" sz="1400" dirty="0"/>
            </a:br>
            <a:r>
              <a:rPr lang="en" sz="1400" dirty="0"/>
              <a:t>       Adds a new source of inefficiency when we need to wait for the DB</a:t>
            </a:r>
          </a:p>
          <a:p>
            <a:pPr marL="0" lvl="0" indent="0" algn="l" rtl="0">
              <a:spcBef>
                <a:spcPts val="0"/>
              </a:spcBef>
              <a:spcAft>
                <a:spcPts val="1600"/>
              </a:spcAft>
              <a:buNone/>
            </a:pPr>
            <a:r>
              <a:rPr lang="en" sz="1400" dirty="0"/>
              <a:t>We use POMS extensively – very good interaction with SCD </a:t>
            </a:r>
          </a:p>
          <a:p>
            <a:pPr marL="0" lvl="0" indent="0" algn="l" rtl="0">
              <a:spcBef>
                <a:spcPts val="0"/>
              </a:spcBef>
              <a:spcAft>
                <a:spcPts val="1600"/>
              </a:spcAft>
              <a:buNone/>
            </a:pPr>
            <a:r>
              <a:rPr lang="en" sz="1200" dirty="0"/>
              <a:t>Very difficult to get analysis jobs through when </a:t>
            </a:r>
            <a:r>
              <a:rPr lang="en" sz="1200" dirty="0" err="1"/>
              <a:t>FermiGrid</a:t>
            </a:r>
            <a:r>
              <a:rPr lang="en" sz="1200" dirty="0"/>
              <a:t> is very busy. Two groups are purchasing very-many-core CPU boxes and large RAID arrays for easier running of analysis jobs and interactive analyses. We’ve had SCD support for this and hardware is purchased according to SCD advice, but placing these machines at the lab seems to have become an issue. Need more guidance and clarity from SCD. These resources are needed on a very short timescale. Could </a:t>
            </a:r>
            <a:r>
              <a:rPr lang="en-US" sz="1200" dirty="0"/>
              <a:t>alleviate some </a:t>
            </a:r>
            <a:r>
              <a:rPr lang="en" sz="1200" dirty="0"/>
              <a:t>pressure on </a:t>
            </a:r>
            <a:r>
              <a:rPr lang="en" sz="1200" dirty="0" err="1"/>
              <a:t>FermiGrid</a:t>
            </a:r>
            <a:r>
              <a:rPr lang="en" sz="1200" dirty="0"/>
              <a:t> from our analysis jobs</a:t>
            </a:r>
          </a:p>
        </p:txBody>
      </p:sp>
      <p:sp>
        <p:nvSpPr>
          <p:cNvPr id="256" name="Google Shape;25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Disk: </a:t>
            </a:r>
            <a:r>
              <a:rPr lang="en" dirty="0" err="1"/>
              <a:t>dCache</a:t>
            </a:r>
            <a:r>
              <a:rPr lang="en" dirty="0"/>
              <a:t> Usage and Predictions (in TB)</a:t>
            </a:r>
            <a:endParaRPr dirty="0"/>
          </a:p>
        </p:txBody>
      </p:sp>
      <p:sp>
        <p:nvSpPr>
          <p:cNvPr id="263" name="Google Shape;26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265" name="Google Shape;265;p30"/>
          <p:cNvGraphicFramePr/>
          <p:nvPr>
            <p:extLst>
              <p:ext uri="{D42A27DB-BD31-4B8C-83A1-F6EECF244321}">
                <p14:modId xmlns:p14="http://schemas.microsoft.com/office/powerpoint/2010/main" val="2569095343"/>
              </p:ext>
            </p:extLst>
          </p:nvPr>
        </p:nvGraphicFramePr>
        <p:xfrm>
          <a:off x="5930900" y="1166050"/>
          <a:ext cx="2657023" cy="3632581"/>
        </p:xfrm>
        <a:graphic>
          <a:graphicData uri="http://schemas.openxmlformats.org/drawingml/2006/table">
            <a:tbl>
              <a:tblPr>
                <a:noFill/>
                <a:tableStyleId>{00907C85-0280-4CAD-9BA9-4041368597F6}</a:tableStyleId>
              </a:tblPr>
              <a:tblGrid>
                <a:gridCol w="859610">
                  <a:extLst>
                    <a:ext uri="{9D8B030D-6E8A-4147-A177-3AD203B41FA5}">
                      <a16:colId xmlns:a16="http://schemas.microsoft.com/office/drawing/2014/main" val="20000"/>
                    </a:ext>
                  </a:extLst>
                </a:gridCol>
                <a:gridCol w="972082">
                  <a:extLst>
                    <a:ext uri="{9D8B030D-6E8A-4147-A177-3AD203B41FA5}">
                      <a16:colId xmlns:a16="http://schemas.microsoft.com/office/drawing/2014/main" val="20003"/>
                    </a:ext>
                  </a:extLst>
                </a:gridCol>
                <a:gridCol w="825331">
                  <a:extLst>
                    <a:ext uri="{9D8B030D-6E8A-4147-A177-3AD203B41FA5}">
                      <a16:colId xmlns:a16="http://schemas.microsoft.com/office/drawing/2014/main" val="20004"/>
                    </a:ext>
                  </a:extLst>
                </a:gridCol>
              </a:tblGrid>
              <a:tr h="694793">
                <a:tc>
                  <a:txBody>
                    <a:bodyPr/>
                    <a:lstStyle/>
                    <a:p>
                      <a:pPr marL="0" lvl="0" indent="0" algn="ctr" rtl="0">
                        <a:spcBef>
                          <a:spcPts val="0"/>
                        </a:spcBef>
                        <a:spcAft>
                          <a:spcPts val="0"/>
                        </a:spcAft>
                        <a:buNone/>
                      </a:pPr>
                      <a:endParaRPr lang="en"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Analysis</a:t>
                      </a:r>
                      <a:endParaRPr sz="1000" b="1" dirty="0"/>
                    </a:p>
                    <a:p>
                      <a:pPr marL="0" lvl="0" indent="0" algn="ctr" rtl="0">
                        <a:spcBef>
                          <a:spcPts val="0"/>
                        </a:spcBef>
                        <a:spcAft>
                          <a:spcPts val="0"/>
                        </a:spcAft>
                        <a:buNone/>
                      </a:pPr>
                      <a:r>
                        <a:rPr lang="en" sz="1000" b="1" dirty="0"/>
                        <a:t>(Persistent)</a:t>
                      </a:r>
                      <a:endParaRPr sz="1000" b="1"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Other</a:t>
                      </a:r>
                      <a:endParaRPr sz="1000" b="1" dirty="0"/>
                    </a:p>
                    <a:p>
                      <a:pPr marL="0" lvl="0" indent="0" algn="ctr">
                        <a:spcBef>
                          <a:spcPts val="0"/>
                        </a:spcBef>
                        <a:spcAft>
                          <a:spcPts val="0"/>
                        </a:spcAft>
                        <a:buNone/>
                      </a:pPr>
                      <a:r>
                        <a:rPr lang="en" sz="1000" b="1" dirty="0"/>
                        <a:t>Dedicated</a:t>
                      </a:r>
                    </a:p>
                    <a:p>
                      <a:pPr marL="0" lvl="0" indent="0" algn="ctr" rtl="0">
                        <a:spcBef>
                          <a:spcPts val="0"/>
                        </a:spcBef>
                        <a:spcAft>
                          <a:spcPts val="0"/>
                        </a:spcAft>
                        <a:buNone/>
                      </a:pPr>
                      <a:r>
                        <a:rPr lang="en" sz="1000" b="1" dirty="0"/>
                        <a:t>(Write)</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94792">
                <a:tc>
                  <a:txBody>
                    <a:bodyPr/>
                    <a:lstStyle/>
                    <a:p>
                      <a:pPr lvl="0" algn="ctr">
                        <a:buNone/>
                      </a:pPr>
                      <a:r>
                        <a:rPr lang="en" sz="1000" b="1" dirty="0"/>
                        <a:t>Current</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Arial"/>
                        </a:rPr>
                        <a:t>90 TB</a:t>
                      </a:r>
                    </a:p>
                    <a:p>
                      <a:pPr marL="0" lvl="0" indent="0" algn="ctr">
                        <a:spcBef>
                          <a:spcPts val="0"/>
                        </a:spcBef>
                        <a:spcAft>
                          <a:spcPts val="0"/>
                        </a:spcAft>
                        <a:buNone/>
                      </a:pPr>
                      <a:r>
                        <a:rPr lang="en-US" sz="1000" b="0" i="0" u="none" strike="noStrike" noProof="0" dirty="0">
                          <a:solidFill>
                            <a:srgbClr val="000000"/>
                          </a:solidFill>
                          <a:latin typeface="Arial"/>
                        </a:rPr>
                        <a:t>(actual)</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Arial"/>
                        </a:rPr>
                        <a:t>41 TB</a:t>
                      </a:r>
                    </a:p>
                    <a:p>
                      <a:pPr marL="0" lvl="0" indent="0" algn="ctr">
                        <a:spcBef>
                          <a:spcPts val="0"/>
                        </a:spcBef>
                        <a:spcAft>
                          <a:spcPts val="0"/>
                        </a:spcAft>
                        <a:buNone/>
                      </a:pPr>
                      <a:r>
                        <a:rPr lang="en-US" sz="1000" b="0" i="0" u="none" strike="noStrike" noProof="0" dirty="0">
                          <a:solidFill>
                            <a:srgbClr val="000000"/>
                          </a:solidFill>
                          <a:latin typeface="Arial"/>
                        </a:rPr>
                        <a:t>(actual)</a:t>
                      </a:r>
                      <a:endParaRPr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467582554"/>
                  </a:ext>
                </a:extLst>
              </a:tr>
              <a:tr h="694793">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90 TB</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41TB</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53255">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150 TB</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(bigger datasets and more analyzers)</a:t>
                      </a:r>
                    </a:p>
                    <a:p>
                      <a:pPr marL="0" lvl="0" indent="0" algn="ctr" rtl="0">
                        <a:spcBef>
                          <a:spcPts val="0"/>
                        </a:spcBef>
                        <a:spcAft>
                          <a:spcPts val="0"/>
                        </a:spcAft>
                        <a:buNone/>
                      </a:pPr>
                      <a:endParaRPr sz="1000"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60 TB</a:t>
                      </a:r>
                    </a:p>
                    <a:p>
                      <a:pPr marL="0" lvl="0" indent="0" algn="ctr" rtl="0">
                        <a:spcBef>
                          <a:spcPts val="0"/>
                        </a:spcBef>
                        <a:spcAft>
                          <a:spcPts val="0"/>
                        </a:spcAft>
                        <a:buNone/>
                      </a:pPr>
                      <a:r>
                        <a:rPr lang="en-US" sz="700" dirty="0"/>
                        <a:t>(to accommodate faster rate)</a:t>
                      </a:r>
                      <a:endParaRPr sz="7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94793">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200 TB</a:t>
                      </a:r>
                      <a:endParaRPr sz="1000"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t>60 TB</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1952F689-2ED2-094E-96A6-8248A409CD3E}"/>
              </a:ext>
            </a:extLst>
          </p:cNvPr>
          <p:cNvPicPr>
            <a:picLocks noChangeAspect="1"/>
          </p:cNvPicPr>
          <p:nvPr/>
        </p:nvPicPr>
        <p:blipFill>
          <a:blip r:embed="rId3"/>
          <a:stretch>
            <a:fillRect/>
          </a:stretch>
        </p:blipFill>
        <p:spPr>
          <a:xfrm>
            <a:off x="396123" y="1058777"/>
            <a:ext cx="3945000" cy="1512973"/>
          </a:xfrm>
          <a:prstGeom prst="rect">
            <a:avLst/>
          </a:prstGeom>
        </p:spPr>
      </p:pic>
      <p:pic>
        <p:nvPicPr>
          <p:cNvPr id="6" name="Picture 5">
            <a:extLst>
              <a:ext uri="{FF2B5EF4-FFF2-40B4-BE49-F238E27FC236}">
                <a16:creationId xmlns:a16="http://schemas.microsoft.com/office/drawing/2014/main" id="{83D9BCE0-2EAB-6449-B746-AC27BDB582C5}"/>
              </a:ext>
            </a:extLst>
          </p:cNvPr>
          <p:cNvPicPr>
            <a:picLocks noChangeAspect="1"/>
          </p:cNvPicPr>
          <p:nvPr/>
        </p:nvPicPr>
        <p:blipFill>
          <a:blip r:embed="rId4"/>
          <a:stretch>
            <a:fillRect/>
          </a:stretch>
        </p:blipFill>
        <p:spPr>
          <a:xfrm>
            <a:off x="396123" y="2651537"/>
            <a:ext cx="3992997" cy="183087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Tape - Usage and Predictions (in PB)</a:t>
            </a:r>
            <a:endParaRPr/>
          </a:p>
        </p:txBody>
      </p:sp>
      <p:sp>
        <p:nvSpPr>
          <p:cNvPr id="282" name="Google Shape;28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284" name="Google Shape;284;p32"/>
          <p:cNvGraphicFramePr/>
          <p:nvPr>
            <p:extLst>
              <p:ext uri="{D42A27DB-BD31-4B8C-83A1-F6EECF244321}">
                <p14:modId xmlns:p14="http://schemas.microsoft.com/office/powerpoint/2010/main" val="521293101"/>
              </p:ext>
            </p:extLst>
          </p:nvPr>
        </p:nvGraphicFramePr>
        <p:xfrm>
          <a:off x="6257425" y="1483075"/>
          <a:ext cx="2370650" cy="3444000"/>
        </p:xfrm>
        <a:graphic>
          <a:graphicData uri="http://schemas.openxmlformats.org/drawingml/2006/table">
            <a:tbl>
              <a:tblPr>
                <a:noFill/>
                <a:tableStyleId>{00907C85-0280-4CAD-9BA9-4041368597F6}</a:tableStyleId>
              </a:tblPr>
              <a:tblGrid>
                <a:gridCol w="1185325">
                  <a:extLst>
                    <a:ext uri="{9D8B030D-6E8A-4147-A177-3AD203B41FA5}">
                      <a16:colId xmlns:a16="http://schemas.microsoft.com/office/drawing/2014/main" val="20000"/>
                    </a:ext>
                  </a:extLst>
                </a:gridCol>
                <a:gridCol w="1185325">
                  <a:extLst>
                    <a:ext uri="{9D8B030D-6E8A-4147-A177-3AD203B41FA5}">
                      <a16:colId xmlns:a16="http://schemas.microsoft.com/office/drawing/2014/main" val="20001"/>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Total </a:t>
                      </a:r>
                      <a:r>
                        <a:rPr lang="en" sz="1000" b="1" u="sng" dirty="0"/>
                        <a:t>Added</a:t>
                      </a:r>
                      <a:r>
                        <a:rPr lang="en" sz="1000" b="1" dirty="0"/>
                        <a:t> By End of Year</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dirty="0"/>
                        <a:t>At end 2019</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+4.625 PB</a:t>
                      </a:r>
                    </a:p>
                    <a:p>
                      <a:pPr marL="0" lvl="0" indent="0" algn="ctr" rtl="0">
                        <a:spcBef>
                          <a:spcPts val="0"/>
                        </a:spcBef>
                        <a:spcAft>
                          <a:spcPts val="0"/>
                        </a:spcAft>
                        <a:buNone/>
                      </a:pPr>
                      <a:r>
                        <a:rPr lang="en-US" sz="1000" dirty="0"/>
                        <a:t>(actual)</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+5.3 PB</a:t>
                      </a:r>
                    </a:p>
                    <a:p>
                      <a:pPr marL="0" lvl="0" indent="0" algn="ctr" rtl="0">
                        <a:spcBef>
                          <a:spcPts val="0"/>
                        </a:spcBef>
                        <a:spcAft>
                          <a:spcPts val="0"/>
                        </a:spcAft>
                        <a:buNone/>
                      </a:pPr>
                      <a:r>
                        <a:rPr lang="en-US" sz="800" dirty="0"/>
                        <a:t>(Run 2 processing + Run 3 raw &amp; proc)</a:t>
                      </a:r>
                      <a:endParaRPr sz="8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+8.4 PB</a:t>
                      </a:r>
                    </a:p>
                    <a:p>
                      <a:pPr marL="0" lvl="0" indent="0" algn="ctr" rtl="0">
                        <a:spcBef>
                          <a:spcPts val="0"/>
                        </a:spcBef>
                        <a:spcAft>
                          <a:spcPts val="0"/>
                        </a:spcAft>
                        <a:buNone/>
                      </a:pPr>
                      <a:r>
                        <a:rPr lang="en-US" sz="800" dirty="0"/>
                        <a:t>(Run 4 raw &amp; proc)</a:t>
                      </a:r>
                      <a:endParaRPr sz="8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688800">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+6.1 PB</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(Run 5 raw &amp; proc)</a:t>
                      </a:r>
                    </a:p>
                    <a:p>
                      <a:pPr marL="0" lvl="0" indent="0" algn="ctr" rtl="0">
                        <a:spcBef>
                          <a:spcPts val="0"/>
                        </a:spcBef>
                        <a:spcAft>
                          <a:spcPts val="0"/>
                        </a:spcAft>
                        <a:buNone/>
                      </a:pP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86E285A9-54E8-344B-9048-0048931E9545}"/>
              </a:ext>
            </a:extLst>
          </p:cNvPr>
          <p:cNvPicPr>
            <a:picLocks noChangeAspect="1"/>
          </p:cNvPicPr>
          <p:nvPr/>
        </p:nvPicPr>
        <p:blipFill>
          <a:blip r:embed="rId3"/>
          <a:stretch>
            <a:fillRect/>
          </a:stretch>
        </p:blipFill>
        <p:spPr>
          <a:xfrm>
            <a:off x="195943" y="1268945"/>
            <a:ext cx="5794095" cy="1857977"/>
          </a:xfrm>
          <a:prstGeom prst="rect">
            <a:avLst/>
          </a:prstGeom>
        </p:spPr>
      </p:pic>
      <p:pic>
        <p:nvPicPr>
          <p:cNvPr id="4" name="Picture 3">
            <a:extLst>
              <a:ext uri="{FF2B5EF4-FFF2-40B4-BE49-F238E27FC236}">
                <a16:creationId xmlns:a16="http://schemas.microsoft.com/office/drawing/2014/main" id="{5523479A-52B6-AC4C-8E5D-218AA9992927}"/>
              </a:ext>
            </a:extLst>
          </p:cNvPr>
          <p:cNvPicPr>
            <a:picLocks noChangeAspect="1"/>
          </p:cNvPicPr>
          <p:nvPr/>
        </p:nvPicPr>
        <p:blipFill>
          <a:blip r:embed="rId4"/>
          <a:stretch>
            <a:fillRect/>
          </a:stretch>
        </p:blipFill>
        <p:spPr>
          <a:xfrm>
            <a:off x="595993" y="3213240"/>
            <a:ext cx="4972050" cy="911543"/>
          </a:xfrm>
          <a:prstGeom prst="rect">
            <a:avLst/>
          </a:prstGeom>
        </p:spPr>
      </p:pic>
      <p:sp>
        <p:nvSpPr>
          <p:cNvPr id="2" name="TextBox 1">
            <a:extLst>
              <a:ext uri="{FF2B5EF4-FFF2-40B4-BE49-F238E27FC236}">
                <a16:creationId xmlns:a16="http://schemas.microsoft.com/office/drawing/2014/main" id="{ADD8E984-9F81-074F-BDBB-F185735CC02D}"/>
              </a:ext>
            </a:extLst>
          </p:cNvPr>
          <p:cNvSpPr txBox="1"/>
          <p:nvPr/>
        </p:nvSpPr>
        <p:spPr>
          <a:xfrm>
            <a:off x="2789745" y="4310872"/>
            <a:ext cx="3467680" cy="738664"/>
          </a:xfrm>
          <a:prstGeom prst="rect">
            <a:avLst/>
          </a:prstGeom>
          <a:noFill/>
        </p:spPr>
        <p:txBody>
          <a:bodyPr wrap="none" rtlCol="0">
            <a:spAutoFit/>
          </a:bodyPr>
          <a:lstStyle/>
          <a:p>
            <a:pPr algn="r"/>
            <a:r>
              <a:rPr lang="en-US" dirty="0"/>
              <a:t>One copy of raw at Fermilab</a:t>
            </a:r>
            <a:br>
              <a:rPr lang="en-US" dirty="0"/>
            </a:br>
            <a:r>
              <a:rPr lang="en-US" dirty="0"/>
              <a:t>If reprocessing we recycle previous tapes</a:t>
            </a:r>
          </a:p>
          <a:p>
            <a:pPr algn="r"/>
            <a:r>
              <a:rPr lang="en-US" dirty="0"/>
              <a:t>I added a bit for MC and analyses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Disk: NAS Usage and Predictions (in TB Units)</a:t>
            </a:r>
            <a:endParaRPr/>
          </a:p>
        </p:txBody>
      </p:sp>
      <p:sp>
        <p:nvSpPr>
          <p:cNvPr id="273" name="Google Shape;27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275" name="Google Shape;275;p31"/>
          <p:cNvGraphicFramePr/>
          <p:nvPr>
            <p:extLst>
              <p:ext uri="{D42A27DB-BD31-4B8C-83A1-F6EECF244321}">
                <p14:modId xmlns:p14="http://schemas.microsoft.com/office/powerpoint/2010/main" val="641901119"/>
              </p:ext>
            </p:extLst>
          </p:nvPr>
        </p:nvGraphicFramePr>
        <p:xfrm>
          <a:off x="5982825" y="1239375"/>
          <a:ext cx="2683425" cy="3444000"/>
        </p:xfrm>
        <a:graphic>
          <a:graphicData uri="http://schemas.openxmlformats.org/drawingml/2006/table">
            <a:tbl>
              <a:tblPr>
                <a:noFill/>
                <a:tableStyleId>{00907C85-0280-4CAD-9BA9-4041368597F6}</a:tableStyleId>
              </a:tblPr>
              <a:tblGrid>
                <a:gridCol w="894475">
                  <a:extLst>
                    <a:ext uri="{9D8B030D-6E8A-4147-A177-3AD203B41FA5}">
                      <a16:colId xmlns:a16="http://schemas.microsoft.com/office/drawing/2014/main" val="20000"/>
                    </a:ext>
                  </a:extLst>
                </a:gridCol>
                <a:gridCol w="894475">
                  <a:extLst>
                    <a:ext uri="{9D8B030D-6E8A-4147-A177-3AD203B41FA5}">
                      <a16:colId xmlns:a16="http://schemas.microsoft.com/office/drawing/2014/main" val="20001"/>
                    </a:ext>
                  </a:extLst>
                </a:gridCol>
                <a:gridCol w="894475">
                  <a:extLst>
                    <a:ext uri="{9D8B030D-6E8A-4147-A177-3AD203B41FA5}">
                      <a16:colId xmlns:a16="http://schemas.microsoft.com/office/drawing/2014/main" val="20002"/>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App</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Data</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10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50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50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688800">
                <a:tc>
                  <a:txBody>
                    <a:bodyPr/>
                    <a:lstStyle/>
                    <a:p>
                      <a:pPr marL="0" lvl="0" indent="0" algn="ctr" rtl="0">
                        <a:spcBef>
                          <a:spcPts val="0"/>
                        </a:spcBef>
                        <a:spcAft>
                          <a:spcPts val="0"/>
                        </a:spcAft>
                        <a:buNone/>
                      </a:pP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sz="1000" b="1" dirty="0"/>
                    </a:p>
                  </a:txBody>
                  <a:tcPr marL="91425" marR="91425" marT="91425" marB="91425" anchor="ctr">
                    <a:lnL w="28575" cap="flat" cmpd="sng" algn="ctr">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sz="1000" b="1"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424953259"/>
                  </a:ext>
                </a:extLst>
              </a:tr>
            </a:tbl>
          </a:graphicData>
        </a:graphic>
      </p:graphicFrame>
      <p:pic>
        <p:nvPicPr>
          <p:cNvPr id="2" name="Picture 1">
            <a:extLst>
              <a:ext uri="{FF2B5EF4-FFF2-40B4-BE49-F238E27FC236}">
                <a16:creationId xmlns:a16="http://schemas.microsoft.com/office/drawing/2014/main" id="{42F8404C-0949-AD46-B018-7C89D4ECE8AD}"/>
              </a:ext>
            </a:extLst>
          </p:cNvPr>
          <p:cNvPicPr>
            <a:picLocks noChangeAspect="1"/>
          </p:cNvPicPr>
          <p:nvPr/>
        </p:nvPicPr>
        <p:blipFill>
          <a:blip r:embed="rId3"/>
          <a:stretch>
            <a:fillRect/>
          </a:stretch>
        </p:blipFill>
        <p:spPr>
          <a:xfrm>
            <a:off x="311700" y="1132913"/>
            <a:ext cx="5452100" cy="1618451"/>
          </a:xfrm>
          <a:prstGeom prst="rect">
            <a:avLst/>
          </a:prstGeom>
        </p:spPr>
      </p:pic>
      <p:pic>
        <p:nvPicPr>
          <p:cNvPr id="4" name="Picture 3">
            <a:extLst>
              <a:ext uri="{FF2B5EF4-FFF2-40B4-BE49-F238E27FC236}">
                <a16:creationId xmlns:a16="http://schemas.microsoft.com/office/drawing/2014/main" id="{C6E8037B-C931-B344-BC9E-F46D749153E8}"/>
              </a:ext>
            </a:extLst>
          </p:cNvPr>
          <p:cNvPicPr>
            <a:picLocks noChangeAspect="1"/>
          </p:cNvPicPr>
          <p:nvPr/>
        </p:nvPicPr>
        <p:blipFill>
          <a:blip r:embed="rId4"/>
          <a:stretch>
            <a:fillRect/>
          </a:stretch>
        </p:blipFill>
        <p:spPr>
          <a:xfrm>
            <a:off x="754526" y="2768907"/>
            <a:ext cx="4813300" cy="1282700"/>
          </a:xfrm>
          <a:prstGeom prst="rect">
            <a:avLst/>
          </a:prstGeom>
        </p:spPr>
      </p:pic>
      <p:sp>
        <p:nvSpPr>
          <p:cNvPr id="3" name="TextBox 2">
            <a:extLst>
              <a:ext uri="{FF2B5EF4-FFF2-40B4-BE49-F238E27FC236}">
                <a16:creationId xmlns:a16="http://schemas.microsoft.com/office/drawing/2014/main" id="{DA08F090-4489-6140-AAEE-507D42FED83A}"/>
              </a:ext>
            </a:extLst>
          </p:cNvPr>
          <p:cNvSpPr txBox="1"/>
          <p:nvPr/>
        </p:nvSpPr>
        <p:spPr>
          <a:xfrm>
            <a:off x="1009785" y="4160155"/>
            <a:ext cx="4302781" cy="523220"/>
          </a:xfrm>
          <a:prstGeom prst="rect">
            <a:avLst/>
          </a:prstGeom>
          <a:noFill/>
        </p:spPr>
        <p:txBody>
          <a:bodyPr wrap="none" rtlCol="0">
            <a:spAutoFit/>
          </a:bodyPr>
          <a:lstStyle/>
          <a:p>
            <a:r>
              <a:rPr lang="en-US" dirty="0"/>
              <a:t>Would like these to increase a bit for larger datasets</a:t>
            </a:r>
          </a:p>
          <a:p>
            <a:r>
              <a:rPr lang="en-US" dirty="0"/>
              <a:t>and more analyses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AF1A7-7066-C84B-B010-FF997BBA4B68}"/>
              </a:ext>
            </a:extLst>
          </p:cNvPr>
          <p:cNvSpPr>
            <a:spLocks noGrp="1"/>
          </p:cNvSpPr>
          <p:nvPr>
            <p:ph type="title"/>
          </p:nvPr>
        </p:nvSpPr>
        <p:spPr/>
        <p:txBody>
          <a:bodyPr/>
          <a:lstStyle/>
          <a:p>
            <a:r>
              <a:rPr lang="en-US"/>
              <a:t>Age of </a:t>
            </a:r>
            <a:r>
              <a:rPr lang="en-US" dirty="0"/>
              <a:t>files </a:t>
            </a:r>
            <a:r>
              <a:rPr lang="en-US"/>
              <a:t>in NAS</a:t>
            </a:r>
            <a:endParaRPr lang="en-US" dirty="0"/>
          </a:p>
        </p:txBody>
      </p:sp>
      <p:sp>
        <p:nvSpPr>
          <p:cNvPr id="4" name="Slide Number Placeholder 3">
            <a:extLst>
              <a:ext uri="{FF2B5EF4-FFF2-40B4-BE49-F238E27FC236}">
                <a16:creationId xmlns:a16="http://schemas.microsoft.com/office/drawing/2014/main" id="{2DC4FFDA-4FBF-0141-B2F7-6255C366AF9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pic>
        <p:nvPicPr>
          <p:cNvPr id="5" name="Picture 4">
            <a:extLst>
              <a:ext uri="{FF2B5EF4-FFF2-40B4-BE49-F238E27FC236}">
                <a16:creationId xmlns:a16="http://schemas.microsoft.com/office/drawing/2014/main" id="{713C5281-81C3-A242-90C0-678337A08A43}"/>
              </a:ext>
            </a:extLst>
          </p:cNvPr>
          <p:cNvPicPr>
            <a:picLocks noChangeAspect="1"/>
          </p:cNvPicPr>
          <p:nvPr/>
        </p:nvPicPr>
        <p:blipFill>
          <a:blip r:embed="rId3"/>
          <a:stretch>
            <a:fillRect/>
          </a:stretch>
        </p:blipFill>
        <p:spPr>
          <a:xfrm>
            <a:off x="425743" y="1289809"/>
            <a:ext cx="8278115" cy="1404177"/>
          </a:xfrm>
          <a:prstGeom prst="rect">
            <a:avLst/>
          </a:prstGeom>
        </p:spPr>
      </p:pic>
    </p:spTree>
    <p:extLst>
      <p:ext uri="{BB962C8B-B14F-4D97-AF65-F5344CB8AC3E}">
        <p14:creationId xmlns:p14="http://schemas.microsoft.com/office/powerpoint/2010/main" val="383627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Lifetimes</a:t>
            </a:r>
            <a:endParaRPr/>
          </a:p>
        </p:txBody>
      </p:sp>
      <p:sp>
        <p:nvSpPr>
          <p:cNvPr id="291" name="Google Shape;291;p33"/>
          <p:cNvSpPr txBox="1">
            <a:spLocks noGrp="1"/>
          </p:cNvSpPr>
          <p:nvPr>
            <p:ph type="body" idx="1"/>
          </p:nvPr>
        </p:nvSpPr>
        <p:spPr>
          <a:xfrm>
            <a:off x="311700" y="1152475"/>
            <a:ext cx="8520600" cy="36451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put production campaigns into their own file families so they can be deleted if we reprocess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can likely delete some obsolete Run 1 processed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Data will need to live at least 5 years past end of data taking for final analyses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we only have one copy of our raw and processed data</a:t>
            </a:r>
            <a:br>
              <a:rPr lang="en-US" dirty="0"/>
            </a:br>
            <a:r>
              <a:rPr lang="en-US" dirty="0"/>
              <a:t>	Prior SCMPT said Fermilab keeps one copy of raw</a:t>
            </a:r>
            <a:br>
              <a:rPr lang="en-US" dirty="0"/>
            </a:br>
            <a:r>
              <a:rPr lang="en-US" dirty="0"/>
              <a:t>	Plan for INFN to host a second copy of raw data did not get funded</a:t>
            </a:r>
          </a:p>
          <a:p>
            <a:pPr marL="0" lvl="0" indent="0" algn="l" rtl="0">
              <a:spcBef>
                <a:spcPts val="0"/>
              </a:spcBef>
              <a:spcAft>
                <a:spcPts val="0"/>
              </a:spcAft>
              <a:buNone/>
            </a:pPr>
            <a:r>
              <a:rPr lang="en-US" dirty="0"/>
              <a:t>	We will copy ”DSTs” to other sites</a:t>
            </a:r>
          </a:p>
        </p:txBody>
      </p:sp>
      <p:sp>
        <p:nvSpPr>
          <p:cNvPr id="292" name="Google Shape;29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Want to Achieve in Computing Over Next Three Years</a:t>
            </a:r>
            <a:endParaRPr/>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300" name="Google Shape;300;p34"/>
          <p:cNvGraphicFramePr/>
          <p:nvPr>
            <p:extLst>
              <p:ext uri="{D42A27DB-BD31-4B8C-83A1-F6EECF244321}">
                <p14:modId xmlns:p14="http://schemas.microsoft.com/office/powerpoint/2010/main" val="460745329"/>
              </p:ext>
            </p:extLst>
          </p:nvPr>
        </p:nvGraphicFramePr>
        <p:xfrm>
          <a:off x="952500" y="1428750"/>
          <a:ext cx="7239000" cy="3261210"/>
        </p:xfrm>
        <a:graphic>
          <a:graphicData uri="http://schemas.openxmlformats.org/drawingml/2006/table">
            <a:tbl>
              <a:tblPr>
                <a:noFill/>
                <a:tableStyleId>{00907C85-0280-4CAD-9BA9-4041368597F6}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t>Goals</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Where does the experiment need to contribute</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Where does SCD need to contribute</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dirty="0"/>
                        <a:t>Run Simulation at NERSC</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dirty="0"/>
                        <a:t>Design of “data light” simulation</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dirty="0" err="1"/>
                        <a:t>HEPCloud</a:t>
                      </a:r>
                      <a:r>
                        <a:rPr lang="en" dirty="0"/>
                        <a:t> access</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200" dirty="0"/>
                        <a:t>Upgrade to SL7 (this summer)</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dirty="0"/>
                        <a:t>Effort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dirty="0"/>
                        <a: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dirty="0"/>
                        <a:t>Run Tracking reconstruction at UK</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dirty="0"/>
                        <a:t>Effort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dirty="0"/>
                        <a:t>May need framework help to correlate </a:t>
                      </a:r>
                      <a:r>
                        <a:rPr lang="en" dirty="0" err="1"/>
                        <a:t>calo</a:t>
                      </a:r>
                      <a:r>
                        <a:rPr lang="en" dirty="0"/>
                        <a:t> &amp; tracking files</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dirty="0"/>
                        <a:t>Migrate to GitHub/</a:t>
                      </a:r>
                      <a:r>
                        <a:rPr lang="en" dirty="0" err="1"/>
                        <a:t>Spack</a:t>
                      </a:r>
                      <a:br>
                        <a:rPr lang="en" dirty="0"/>
                      </a:br>
                      <a:r>
                        <a:rPr lang="en" dirty="0"/>
                        <a:t>(low priority)</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dirty="0"/>
                        <a:t>Effort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dirty="0"/>
                        <a:t>Effort and Expertise</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a:t>of Facility </a:t>
            </a:r>
            <a:r>
              <a:rPr lang="en" dirty="0"/>
              <a:t>Costs</a:t>
            </a:r>
            <a:endParaRPr dirty="0"/>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7" name="Table 10">
            <a:extLst>
              <a:ext uri="{FF2B5EF4-FFF2-40B4-BE49-F238E27FC236}">
                <a16:creationId xmlns:a16="http://schemas.microsoft.com/office/drawing/2014/main" id="{29A7F54C-E352-43AE-B17E-6C9DCF4615BB}"/>
              </a:ext>
            </a:extLst>
          </p:cNvPr>
          <p:cNvGraphicFramePr>
            <a:graphicFrameLocks noGrp="1"/>
          </p:cNvGraphicFramePr>
          <p:nvPr>
            <p:extLst>
              <p:ext uri="{D42A27DB-BD31-4B8C-83A1-F6EECF244321}">
                <p14:modId xmlns:p14="http://schemas.microsoft.com/office/powerpoint/2010/main" val="1201967889"/>
              </p:ext>
            </p:extLst>
          </p:nvPr>
        </p:nvGraphicFramePr>
        <p:xfrm>
          <a:off x="311700" y="1367366"/>
          <a:ext cx="8229600" cy="1854200"/>
        </p:xfrm>
        <a:graphic>
          <a:graphicData uri="http://schemas.openxmlformats.org/drawingml/2006/table">
            <a:tbl>
              <a:tblPr firstRow="1" bandRow="1"/>
              <a:tblGrid>
                <a:gridCol w="914400">
                  <a:extLst>
                    <a:ext uri="{9D8B030D-6E8A-4147-A177-3AD203B41FA5}">
                      <a16:colId xmlns:a16="http://schemas.microsoft.com/office/drawing/2014/main" val="51764416"/>
                    </a:ext>
                  </a:extLst>
                </a:gridCol>
                <a:gridCol w="1828800">
                  <a:extLst>
                    <a:ext uri="{9D8B030D-6E8A-4147-A177-3AD203B41FA5}">
                      <a16:colId xmlns:a16="http://schemas.microsoft.com/office/drawing/2014/main" val="337627214"/>
                    </a:ext>
                  </a:extLst>
                </a:gridCol>
                <a:gridCol w="1828800">
                  <a:extLst>
                    <a:ext uri="{9D8B030D-6E8A-4147-A177-3AD203B41FA5}">
                      <a16:colId xmlns:a16="http://schemas.microsoft.com/office/drawing/2014/main" val="3672498393"/>
                    </a:ext>
                  </a:extLst>
                </a:gridCol>
                <a:gridCol w="1828800">
                  <a:extLst>
                    <a:ext uri="{9D8B030D-6E8A-4147-A177-3AD203B41FA5}">
                      <a16:colId xmlns:a16="http://schemas.microsoft.com/office/drawing/2014/main" val="717628718"/>
                    </a:ext>
                  </a:extLst>
                </a:gridCol>
                <a:gridCol w="1828800">
                  <a:extLst>
                    <a:ext uri="{9D8B030D-6E8A-4147-A177-3AD203B41FA5}">
                      <a16:colId xmlns:a16="http://schemas.microsoft.com/office/drawing/2014/main" val="1730223452"/>
                    </a:ext>
                  </a:extLst>
                </a:gridCol>
              </a:tblGrid>
              <a:tr h="370840">
                <a:tc gridSpan="5">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dirty="0">
                          <a:latin typeface="+mn-lt"/>
                        </a:rPr>
                        <a:t>Facility Costs (K$) for Muon g-2 (“Amazon equivalent” service)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9165047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CPU</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Tape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dCache Disk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NAS Storage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6931230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2020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174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61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2124315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2021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292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273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2900612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325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385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66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89208391"/>
                  </a:ext>
                </a:extLst>
              </a:tr>
            </a:tbl>
          </a:graphicData>
        </a:graphic>
      </p:graphicFrame>
    </p:spTree>
    <p:extLst>
      <p:ext uri="{BB962C8B-B14F-4D97-AF65-F5344CB8AC3E}">
        <p14:creationId xmlns:p14="http://schemas.microsoft.com/office/powerpoint/2010/main" val="162501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Experiment Organization Chart for Offline Computing</a:t>
            </a:r>
            <a:endParaRPr sz="2400" dirty="0"/>
          </a:p>
        </p:txBody>
      </p:sp>
      <p:sp>
        <p:nvSpPr>
          <p:cNvPr id="160" name="Google Shape;16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2" name="Google Shape;135;p23">
            <a:extLst>
              <a:ext uri="{FF2B5EF4-FFF2-40B4-BE49-F238E27FC236}">
                <a16:creationId xmlns:a16="http://schemas.microsoft.com/office/drawing/2014/main" id="{48874130-D67D-664F-82AB-E5DEF440EF71}"/>
              </a:ext>
            </a:extLst>
          </p:cNvPr>
          <p:cNvSpPr/>
          <p:nvPr/>
        </p:nvSpPr>
        <p:spPr>
          <a:xfrm>
            <a:off x="3172342" y="1145576"/>
            <a:ext cx="20097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Spokes</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900" dirty="0">
                <a:solidFill>
                  <a:srgbClr val="FFFFFF"/>
                </a:solidFill>
                <a:latin typeface="Roboto"/>
                <a:ea typeface="Roboto"/>
                <a:cs typeface="Roboto"/>
                <a:sym typeface="Roboto"/>
              </a:rPr>
              <a:t>Lancaster (MCR)/Polly (FNAL)</a:t>
            </a:r>
            <a:endParaRPr sz="900" b="0" i="0" u="none" strike="noStrike" cap="none" dirty="0">
              <a:solidFill>
                <a:srgbClr val="FFFFFF"/>
              </a:solidFill>
              <a:latin typeface="Roboto"/>
              <a:ea typeface="Roboto"/>
              <a:cs typeface="Roboto"/>
              <a:sym typeface="Roboto"/>
            </a:endParaRPr>
          </a:p>
        </p:txBody>
      </p:sp>
      <p:sp>
        <p:nvSpPr>
          <p:cNvPr id="33" name="Google Shape;136;p23">
            <a:extLst>
              <a:ext uri="{FF2B5EF4-FFF2-40B4-BE49-F238E27FC236}">
                <a16:creationId xmlns:a16="http://schemas.microsoft.com/office/drawing/2014/main" id="{533F52DE-3E32-0045-90EA-6AAA45AEB086}"/>
              </a:ext>
            </a:extLst>
          </p:cNvPr>
          <p:cNvSpPr/>
          <p:nvPr/>
        </p:nvSpPr>
        <p:spPr>
          <a:xfrm>
            <a:off x="5130130" y="1966689"/>
            <a:ext cx="1538100"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rgbClr val="FFFFFF"/>
                </a:solidFill>
                <a:latin typeface="Roboto"/>
                <a:ea typeface="Roboto"/>
                <a:cs typeface="Roboto"/>
                <a:sym typeface="Roboto"/>
              </a:rPr>
              <a:t>Analysis Coordinator</a:t>
            </a:r>
            <a:endParaRPr sz="1000" b="1">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a:solidFill>
                  <a:srgbClr val="FFFFFF"/>
                </a:solidFill>
                <a:latin typeface="Roboto"/>
                <a:ea typeface="Roboto"/>
                <a:cs typeface="Roboto"/>
                <a:sym typeface="Roboto"/>
              </a:rPr>
              <a:t>Hertzog (UW)</a:t>
            </a:r>
            <a:endParaRPr sz="1000">
              <a:solidFill>
                <a:srgbClr val="FFFFFF"/>
              </a:solidFill>
              <a:latin typeface="Roboto"/>
              <a:ea typeface="Roboto"/>
              <a:cs typeface="Roboto"/>
              <a:sym typeface="Roboto"/>
            </a:endParaRPr>
          </a:p>
        </p:txBody>
      </p:sp>
      <p:sp>
        <p:nvSpPr>
          <p:cNvPr id="34" name="Google Shape;137;p23">
            <a:extLst>
              <a:ext uri="{FF2B5EF4-FFF2-40B4-BE49-F238E27FC236}">
                <a16:creationId xmlns:a16="http://schemas.microsoft.com/office/drawing/2014/main" id="{07079B61-DCB7-B14F-A460-B30D42025085}"/>
              </a:ext>
            </a:extLst>
          </p:cNvPr>
          <p:cNvSpPr/>
          <p:nvPr/>
        </p:nvSpPr>
        <p:spPr>
          <a:xfrm>
            <a:off x="1150790" y="1966688"/>
            <a:ext cx="2289000"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Operations Managers</a:t>
            </a:r>
            <a:br>
              <a:rPr lang="en" sz="1000" dirty="0">
                <a:solidFill>
                  <a:srgbClr val="FFFFFF"/>
                </a:solidFill>
                <a:latin typeface="Roboto"/>
                <a:ea typeface="Roboto"/>
                <a:cs typeface="Roboto"/>
                <a:sym typeface="Roboto"/>
              </a:rPr>
            </a:br>
            <a:r>
              <a:rPr lang="en" sz="1000" dirty="0">
                <a:solidFill>
                  <a:srgbClr val="FFFFFF"/>
                </a:solidFill>
                <a:latin typeface="Roboto"/>
                <a:ea typeface="Roboto"/>
                <a:cs typeface="Roboto"/>
                <a:sym typeface="Roboto"/>
              </a:rPr>
              <a:t>Flay (UMass) / Nguyen (FNAL)</a:t>
            </a:r>
            <a:endParaRPr sz="1400" b="0" i="0" u="none" strike="noStrike" cap="none" dirty="0">
              <a:solidFill>
                <a:srgbClr val="FFFFFF"/>
              </a:solidFill>
              <a:latin typeface="Arial"/>
              <a:ea typeface="Arial"/>
              <a:cs typeface="Arial"/>
              <a:sym typeface="Arial"/>
            </a:endParaRPr>
          </a:p>
        </p:txBody>
      </p:sp>
      <p:sp>
        <p:nvSpPr>
          <p:cNvPr id="35" name="Google Shape;138;p23">
            <a:extLst>
              <a:ext uri="{FF2B5EF4-FFF2-40B4-BE49-F238E27FC236}">
                <a16:creationId xmlns:a16="http://schemas.microsoft.com/office/drawing/2014/main" id="{E7D9641C-1467-E24D-8AB1-FBF4C46EEC16}"/>
              </a:ext>
            </a:extLst>
          </p:cNvPr>
          <p:cNvSpPr/>
          <p:nvPr/>
        </p:nvSpPr>
        <p:spPr>
          <a:xfrm>
            <a:off x="1150790" y="2738563"/>
            <a:ext cx="2278799"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DAQ/Online Ops</a:t>
            </a:r>
            <a:br>
              <a:rPr lang="en" sz="1000" dirty="0">
                <a:solidFill>
                  <a:srgbClr val="FFFFFF"/>
                </a:solidFill>
                <a:latin typeface="Roboto"/>
                <a:ea typeface="Roboto"/>
                <a:cs typeface="Roboto"/>
                <a:sym typeface="Roboto"/>
              </a:rPr>
            </a:br>
            <a:r>
              <a:rPr lang="en" sz="1000" dirty="0">
                <a:solidFill>
                  <a:srgbClr val="FFFFFF"/>
                </a:solidFill>
                <a:latin typeface="Roboto"/>
                <a:ea typeface="Roboto"/>
                <a:cs typeface="Roboto"/>
                <a:sym typeface="Roboto"/>
              </a:rPr>
              <a:t>Chislett (UCL)/Hong (</a:t>
            </a:r>
            <a:r>
              <a:rPr lang="en" sz="1000" dirty="0" err="1">
                <a:solidFill>
                  <a:srgbClr val="FFFFFF"/>
                </a:solidFill>
                <a:latin typeface="Roboto"/>
                <a:ea typeface="Roboto"/>
                <a:cs typeface="Roboto"/>
                <a:sym typeface="Roboto"/>
              </a:rPr>
              <a:t>UKy</a:t>
            </a:r>
            <a:r>
              <a:rPr lang="en" sz="1000" dirty="0">
                <a:solidFill>
                  <a:srgbClr val="FFFFFF"/>
                </a:solidFill>
                <a:latin typeface="Roboto"/>
                <a:ea typeface="Roboto"/>
                <a:cs typeface="Roboto"/>
                <a:sym typeface="Roboto"/>
              </a:rPr>
              <a:t>)</a:t>
            </a:r>
            <a:endParaRPr sz="1400" b="0" i="0" u="none" strike="noStrike" cap="none" dirty="0">
              <a:solidFill>
                <a:srgbClr val="FFFFFF"/>
              </a:solidFill>
              <a:latin typeface="Arial"/>
              <a:ea typeface="Arial"/>
              <a:cs typeface="Arial"/>
              <a:sym typeface="Arial"/>
            </a:endParaRPr>
          </a:p>
        </p:txBody>
      </p:sp>
      <p:sp>
        <p:nvSpPr>
          <p:cNvPr id="36" name="Google Shape;139;p23">
            <a:extLst>
              <a:ext uri="{FF2B5EF4-FFF2-40B4-BE49-F238E27FC236}">
                <a16:creationId xmlns:a16="http://schemas.microsoft.com/office/drawing/2014/main" id="{CE655A11-F9B1-484D-99CB-304F46B38397}"/>
              </a:ext>
            </a:extLst>
          </p:cNvPr>
          <p:cNvSpPr/>
          <p:nvPr/>
        </p:nvSpPr>
        <p:spPr>
          <a:xfrm>
            <a:off x="4701890" y="2866388"/>
            <a:ext cx="2394600" cy="6588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Offline Computing &amp; Simulations</a:t>
            </a:r>
            <a:br>
              <a:rPr lang="en" sz="1000" b="1" dirty="0">
                <a:solidFill>
                  <a:srgbClr val="FFFFFF"/>
                </a:solidFill>
                <a:latin typeface="Roboto"/>
                <a:ea typeface="Roboto"/>
                <a:cs typeface="Roboto"/>
                <a:sym typeface="Roboto"/>
              </a:rPr>
            </a:br>
            <a:r>
              <a:rPr lang="en" sz="1000" dirty="0">
                <a:solidFill>
                  <a:srgbClr val="FFFFFF"/>
                </a:solidFill>
                <a:latin typeface="Roboto"/>
                <a:ea typeface="Roboto"/>
                <a:cs typeface="Roboto"/>
                <a:sym typeface="Roboto"/>
              </a:rPr>
              <a:t>Liang Li (Shanghai)/Walton (FNAL)</a:t>
            </a:r>
            <a:endParaRPr sz="1400" b="0" i="0" u="none" strike="noStrike" cap="none" dirty="0">
              <a:solidFill>
                <a:srgbClr val="FFFFFF"/>
              </a:solidFill>
              <a:latin typeface="Arial"/>
              <a:ea typeface="Arial"/>
              <a:cs typeface="Arial"/>
              <a:sym typeface="Arial"/>
            </a:endParaRPr>
          </a:p>
        </p:txBody>
      </p:sp>
      <p:cxnSp>
        <p:nvCxnSpPr>
          <p:cNvPr id="37" name="Google Shape;140;p23">
            <a:extLst>
              <a:ext uri="{FF2B5EF4-FFF2-40B4-BE49-F238E27FC236}">
                <a16:creationId xmlns:a16="http://schemas.microsoft.com/office/drawing/2014/main" id="{C305ABB8-07FC-3243-AE91-0A58D014F71C}"/>
              </a:ext>
            </a:extLst>
          </p:cNvPr>
          <p:cNvCxnSpPr>
            <a:stCxn id="32" idx="2"/>
            <a:endCxn id="33" idx="0"/>
          </p:cNvCxnSpPr>
          <p:nvPr/>
        </p:nvCxnSpPr>
        <p:spPr>
          <a:xfrm rot="-5400000" flipH="1">
            <a:off x="4848892" y="916376"/>
            <a:ext cx="378600" cy="1722000"/>
          </a:xfrm>
          <a:prstGeom prst="bentConnector3">
            <a:avLst>
              <a:gd name="adj1" fmla="val 50002"/>
            </a:avLst>
          </a:prstGeom>
          <a:noFill/>
          <a:ln w="9525" cap="flat" cmpd="sng">
            <a:solidFill>
              <a:srgbClr val="C2C2C2"/>
            </a:solidFill>
            <a:prstDash val="solid"/>
            <a:round/>
            <a:headEnd type="none" w="sm" len="sm"/>
            <a:tailEnd type="none" w="sm" len="sm"/>
          </a:ln>
        </p:spPr>
      </p:cxnSp>
      <p:cxnSp>
        <p:nvCxnSpPr>
          <p:cNvPr id="38" name="Google Shape;141;p23">
            <a:extLst>
              <a:ext uri="{FF2B5EF4-FFF2-40B4-BE49-F238E27FC236}">
                <a16:creationId xmlns:a16="http://schemas.microsoft.com/office/drawing/2014/main" id="{C4286372-8CE6-1943-9BBC-06321509D903}"/>
              </a:ext>
            </a:extLst>
          </p:cNvPr>
          <p:cNvCxnSpPr>
            <a:stCxn id="34" idx="0"/>
            <a:endCxn id="32" idx="2"/>
          </p:cNvCxnSpPr>
          <p:nvPr/>
        </p:nvCxnSpPr>
        <p:spPr>
          <a:xfrm rot="-5400000">
            <a:off x="3046940" y="836438"/>
            <a:ext cx="378600" cy="1881900"/>
          </a:xfrm>
          <a:prstGeom prst="bentConnector3">
            <a:avLst>
              <a:gd name="adj1" fmla="val 50002"/>
            </a:avLst>
          </a:prstGeom>
          <a:noFill/>
          <a:ln w="9525" cap="flat" cmpd="sng">
            <a:solidFill>
              <a:srgbClr val="C2C2C2"/>
            </a:solidFill>
            <a:prstDash val="solid"/>
            <a:round/>
            <a:headEnd type="none" w="sm" len="sm"/>
            <a:tailEnd type="none" w="sm" len="sm"/>
          </a:ln>
        </p:spPr>
      </p:cxnSp>
      <p:cxnSp>
        <p:nvCxnSpPr>
          <p:cNvPr id="39" name="Google Shape;142;p23">
            <a:extLst>
              <a:ext uri="{FF2B5EF4-FFF2-40B4-BE49-F238E27FC236}">
                <a16:creationId xmlns:a16="http://schemas.microsoft.com/office/drawing/2014/main" id="{13FBD8D8-E020-B34E-9D11-E0B67D238651}"/>
              </a:ext>
            </a:extLst>
          </p:cNvPr>
          <p:cNvCxnSpPr>
            <a:cxnSpLocks/>
            <a:stCxn id="34" idx="2"/>
            <a:endCxn id="35" idx="0"/>
          </p:cNvCxnSpPr>
          <p:nvPr/>
        </p:nvCxnSpPr>
        <p:spPr>
          <a:xfrm rot="5400000">
            <a:off x="2128053" y="2571325"/>
            <a:ext cx="329375" cy="51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40" name="Google Shape;143;p23">
            <a:extLst>
              <a:ext uri="{FF2B5EF4-FFF2-40B4-BE49-F238E27FC236}">
                <a16:creationId xmlns:a16="http://schemas.microsoft.com/office/drawing/2014/main" id="{154409DF-AE32-DF46-B205-717C7F1B0D49}"/>
              </a:ext>
            </a:extLst>
          </p:cNvPr>
          <p:cNvCxnSpPr>
            <a:stCxn id="36" idx="0"/>
            <a:endCxn id="33" idx="2"/>
          </p:cNvCxnSpPr>
          <p:nvPr/>
        </p:nvCxnSpPr>
        <p:spPr>
          <a:xfrm rot="-5400000">
            <a:off x="5670890" y="2637488"/>
            <a:ext cx="457200" cy="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41" name="Google Shape;144;p23">
            <a:extLst>
              <a:ext uri="{FF2B5EF4-FFF2-40B4-BE49-F238E27FC236}">
                <a16:creationId xmlns:a16="http://schemas.microsoft.com/office/drawing/2014/main" id="{DE86BAAC-251E-3449-9ECB-F203E4745FF5}"/>
              </a:ext>
            </a:extLst>
          </p:cNvPr>
          <p:cNvSpPr/>
          <p:nvPr/>
        </p:nvSpPr>
        <p:spPr>
          <a:xfrm>
            <a:off x="777308" y="3777110"/>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Release Manager</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Stapleton (FNAL)</a:t>
            </a:r>
            <a:endParaRPr sz="1000" b="0" i="0" u="none" strike="noStrike" cap="none" dirty="0">
              <a:solidFill>
                <a:srgbClr val="FFFFFF"/>
              </a:solidFill>
              <a:latin typeface="Roboto"/>
              <a:ea typeface="Roboto"/>
              <a:cs typeface="Roboto"/>
              <a:sym typeface="Roboto"/>
            </a:endParaRPr>
          </a:p>
        </p:txBody>
      </p:sp>
      <p:sp>
        <p:nvSpPr>
          <p:cNvPr id="42" name="Google Shape;145;p23">
            <a:extLst>
              <a:ext uri="{FF2B5EF4-FFF2-40B4-BE49-F238E27FC236}">
                <a16:creationId xmlns:a16="http://schemas.microsoft.com/office/drawing/2014/main" id="{D1ECA33F-3A63-964A-8D8D-87181CDA661B}"/>
              </a:ext>
            </a:extLst>
          </p:cNvPr>
          <p:cNvSpPr/>
          <p:nvPr/>
        </p:nvSpPr>
        <p:spPr>
          <a:xfrm>
            <a:off x="7052824" y="3807388"/>
            <a:ext cx="20097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Production Manager </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Welty-</a:t>
            </a:r>
            <a:r>
              <a:rPr lang="en" sz="1000" dirty="0" err="1">
                <a:solidFill>
                  <a:srgbClr val="FFFFFF"/>
                </a:solidFill>
                <a:latin typeface="Roboto"/>
                <a:ea typeface="Roboto"/>
                <a:cs typeface="Roboto"/>
                <a:sym typeface="Roboto"/>
              </a:rPr>
              <a:t>Reiger</a:t>
            </a:r>
            <a:r>
              <a:rPr lang="en" sz="1000" dirty="0">
                <a:solidFill>
                  <a:srgbClr val="FFFFFF"/>
                </a:solidFill>
                <a:latin typeface="Roboto"/>
                <a:ea typeface="Roboto"/>
                <a:cs typeface="Roboto"/>
                <a:sym typeface="Roboto"/>
              </a:rPr>
              <a:t>  (FNAL)</a:t>
            </a:r>
            <a:endParaRPr sz="1000" b="0" i="0" u="none" strike="noStrike" cap="none" dirty="0">
              <a:solidFill>
                <a:srgbClr val="FFFFFF"/>
              </a:solidFill>
              <a:latin typeface="Roboto"/>
              <a:ea typeface="Roboto"/>
              <a:cs typeface="Roboto"/>
              <a:sym typeface="Roboto"/>
            </a:endParaRPr>
          </a:p>
        </p:txBody>
      </p:sp>
      <p:sp>
        <p:nvSpPr>
          <p:cNvPr id="43" name="Google Shape;146;p23">
            <a:extLst>
              <a:ext uri="{FF2B5EF4-FFF2-40B4-BE49-F238E27FC236}">
                <a16:creationId xmlns:a16="http://schemas.microsoft.com/office/drawing/2014/main" id="{D44218E3-C987-3F4C-8662-6E36EAE45774}"/>
              </a:ext>
            </a:extLst>
          </p:cNvPr>
          <p:cNvSpPr/>
          <p:nvPr/>
        </p:nvSpPr>
        <p:spPr>
          <a:xfrm>
            <a:off x="7336960" y="2936974"/>
            <a:ext cx="13125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SCD Liaison</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Lyon (FNAL)</a:t>
            </a:r>
            <a:endParaRPr sz="1000" b="0" i="0" u="none" strike="noStrike" cap="none" dirty="0">
              <a:solidFill>
                <a:srgbClr val="FFFFFF"/>
              </a:solidFill>
              <a:latin typeface="Roboto"/>
              <a:ea typeface="Roboto"/>
              <a:cs typeface="Roboto"/>
              <a:sym typeface="Roboto"/>
            </a:endParaRPr>
          </a:p>
        </p:txBody>
      </p:sp>
      <p:cxnSp>
        <p:nvCxnSpPr>
          <p:cNvPr id="44" name="Google Shape;147;p23">
            <a:extLst>
              <a:ext uri="{FF2B5EF4-FFF2-40B4-BE49-F238E27FC236}">
                <a16:creationId xmlns:a16="http://schemas.microsoft.com/office/drawing/2014/main" id="{3C0366A3-D39B-EB4D-8612-D7A998BEB7E8}"/>
              </a:ext>
            </a:extLst>
          </p:cNvPr>
          <p:cNvCxnSpPr>
            <a:cxnSpLocks/>
            <a:stCxn id="36" idx="2"/>
            <a:endCxn id="41" idx="0"/>
          </p:cNvCxnSpPr>
          <p:nvPr/>
        </p:nvCxnSpPr>
        <p:spPr>
          <a:xfrm flipH="1">
            <a:off x="1782158" y="3525188"/>
            <a:ext cx="4117032" cy="251922"/>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148;p23">
            <a:extLst>
              <a:ext uri="{FF2B5EF4-FFF2-40B4-BE49-F238E27FC236}">
                <a16:creationId xmlns:a16="http://schemas.microsoft.com/office/drawing/2014/main" id="{59A1B835-CBE4-5840-A8B2-06D8C5B51E31}"/>
              </a:ext>
            </a:extLst>
          </p:cNvPr>
          <p:cNvCxnSpPr>
            <a:stCxn id="36" idx="2"/>
            <a:endCxn id="42" idx="0"/>
          </p:cNvCxnSpPr>
          <p:nvPr/>
        </p:nvCxnSpPr>
        <p:spPr>
          <a:xfrm>
            <a:off x="5899190" y="3525188"/>
            <a:ext cx="2158484" cy="282200"/>
          </a:xfrm>
          <a:prstGeom prst="straightConnector1">
            <a:avLst/>
          </a:prstGeom>
          <a:noFill/>
          <a:ln w="9525" cap="flat" cmpd="sng">
            <a:solidFill>
              <a:schemeClr val="dk2"/>
            </a:solidFill>
            <a:prstDash val="solid"/>
            <a:round/>
            <a:headEnd type="none" w="med" len="med"/>
            <a:tailEnd type="none" w="med" len="med"/>
          </a:ln>
        </p:spPr>
      </p:cxnSp>
      <p:sp>
        <p:nvSpPr>
          <p:cNvPr id="55" name="Google Shape;144;p23">
            <a:extLst>
              <a:ext uri="{FF2B5EF4-FFF2-40B4-BE49-F238E27FC236}">
                <a16:creationId xmlns:a16="http://schemas.microsoft.com/office/drawing/2014/main" id="{4FA9D826-59CF-E047-BEA4-FC4CDBE3A701}"/>
              </a:ext>
            </a:extLst>
          </p:cNvPr>
          <p:cNvSpPr/>
          <p:nvPr/>
        </p:nvSpPr>
        <p:spPr>
          <a:xfrm>
            <a:off x="2840725" y="3793912"/>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solidFill>
                  <a:srgbClr val="FFFFFF"/>
                </a:solidFill>
                <a:latin typeface="Roboto"/>
                <a:ea typeface="Roboto"/>
                <a:cs typeface="Roboto"/>
                <a:sym typeface="Roboto"/>
              </a:rPr>
              <a:t>Simulations</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err="1">
                <a:solidFill>
                  <a:srgbClr val="FFFFFF"/>
                </a:solidFill>
                <a:latin typeface="Roboto"/>
                <a:ea typeface="Roboto"/>
                <a:cs typeface="Roboto"/>
                <a:sym typeface="Roboto"/>
              </a:rPr>
              <a:t>Fatemi</a:t>
            </a:r>
            <a:r>
              <a:rPr lang="en" sz="1000" dirty="0">
                <a:solidFill>
                  <a:srgbClr val="FFFFFF"/>
                </a:solidFill>
                <a:latin typeface="Roboto"/>
                <a:ea typeface="Roboto"/>
                <a:cs typeface="Roboto"/>
                <a:sym typeface="Roboto"/>
              </a:rPr>
              <a:t> (FNAL)</a:t>
            </a:r>
            <a:endParaRPr sz="1000" b="0" i="0" u="none" strike="noStrike" cap="none" dirty="0">
              <a:solidFill>
                <a:srgbClr val="FFFFFF"/>
              </a:solidFill>
              <a:latin typeface="Roboto"/>
              <a:ea typeface="Roboto"/>
              <a:cs typeface="Roboto"/>
              <a:sym typeface="Roboto"/>
            </a:endParaRPr>
          </a:p>
        </p:txBody>
      </p:sp>
      <p:sp>
        <p:nvSpPr>
          <p:cNvPr id="60" name="Google Shape;144;p23">
            <a:extLst>
              <a:ext uri="{FF2B5EF4-FFF2-40B4-BE49-F238E27FC236}">
                <a16:creationId xmlns:a16="http://schemas.microsoft.com/office/drawing/2014/main" id="{29263B91-0557-9445-91AD-75C07AEEBD7F}"/>
              </a:ext>
            </a:extLst>
          </p:cNvPr>
          <p:cNvSpPr/>
          <p:nvPr/>
        </p:nvSpPr>
        <p:spPr>
          <a:xfrm>
            <a:off x="4943865" y="3793912"/>
            <a:ext cx="2009700" cy="4559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solidFill>
                  <a:srgbClr val="FFFFFF"/>
                </a:solidFill>
                <a:latin typeface="Roboto"/>
                <a:ea typeface="Roboto"/>
                <a:cs typeface="Roboto"/>
                <a:sym typeface="Roboto"/>
              </a:rPr>
              <a:t>Data Quality</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Gray (Regis)</a:t>
            </a:r>
            <a:endParaRPr sz="1000" b="0" i="0" u="none" strike="noStrike" cap="none" dirty="0">
              <a:solidFill>
                <a:srgbClr val="FFFFFF"/>
              </a:solidFill>
              <a:latin typeface="Roboto"/>
              <a:ea typeface="Roboto"/>
              <a:cs typeface="Roboto"/>
              <a:sym typeface="Roboto"/>
            </a:endParaRPr>
          </a:p>
        </p:txBody>
      </p:sp>
      <p:sp>
        <p:nvSpPr>
          <p:cNvPr id="20" name="Google Shape;146;p23">
            <a:extLst>
              <a:ext uri="{FF2B5EF4-FFF2-40B4-BE49-F238E27FC236}">
                <a16:creationId xmlns:a16="http://schemas.microsoft.com/office/drawing/2014/main" id="{C0FB3C80-01CE-2D42-9BCA-E873C7252E58}"/>
              </a:ext>
            </a:extLst>
          </p:cNvPr>
          <p:cNvSpPr/>
          <p:nvPr/>
        </p:nvSpPr>
        <p:spPr>
          <a:xfrm>
            <a:off x="3445565" y="1983478"/>
            <a:ext cx="1439365"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dirty="0">
                <a:solidFill>
                  <a:srgbClr val="FFFFFF"/>
                </a:solidFill>
                <a:latin typeface="Roboto"/>
                <a:ea typeface="Roboto"/>
                <a:cs typeface="Roboto"/>
                <a:sym typeface="Roboto"/>
              </a:rPr>
              <a:t>PPD Ops Liaison</a:t>
            </a:r>
            <a:endParaRPr sz="10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Casey (FNAL)</a:t>
            </a:r>
            <a:endParaRPr sz="1000" b="0" i="0" u="none" strike="noStrike" cap="none" dirty="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0BEB-E6E9-0846-AAA7-58D731818A97}"/>
              </a:ext>
            </a:extLst>
          </p:cNvPr>
          <p:cNvSpPr>
            <a:spLocks noGrp="1"/>
          </p:cNvSpPr>
          <p:nvPr>
            <p:ph type="title"/>
          </p:nvPr>
        </p:nvSpPr>
        <p:spPr/>
        <p:txBody>
          <a:bodyPr/>
          <a:lstStyle/>
          <a:p>
            <a:r>
              <a:rPr lang="en-US" dirty="0"/>
              <a:t>Organization</a:t>
            </a:r>
          </a:p>
        </p:txBody>
      </p:sp>
      <p:sp>
        <p:nvSpPr>
          <p:cNvPr id="3" name="Text Placeholder 2">
            <a:extLst>
              <a:ext uri="{FF2B5EF4-FFF2-40B4-BE49-F238E27FC236}">
                <a16:creationId xmlns:a16="http://schemas.microsoft.com/office/drawing/2014/main" id="{5C3C0301-6E0B-414C-A60B-7A565292C514}"/>
              </a:ext>
            </a:extLst>
          </p:cNvPr>
          <p:cNvSpPr>
            <a:spLocks noGrp="1"/>
          </p:cNvSpPr>
          <p:nvPr>
            <p:ph type="body" idx="1"/>
          </p:nvPr>
        </p:nvSpPr>
        <p:spPr/>
        <p:txBody>
          <a:bodyPr/>
          <a:lstStyle/>
          <a:p>
            <a:r>
              <a:rPr lang="en-US" dirty="0"/>
              <a:t>We have instituted production shifters (receive experiment shift points)</a:t>
            </a:r>
          </a:p>
          <a:p>
            <a:r>
              <a:rPr lang="en-US" dirty="0"/>
              <a:t>Our bench of software experts is not deep</a:t>
            </a:r>
          </a:p>
          <a:p>
            <a:r>
              <a:rPr lang="en-US" dirty="0"/>
              <a:t>We are not staffed enough to engage in R&amp;D</a:t>
            </a:r>
          </a:p>
          <a:p>
            <a:r>
              <a:rPr lang="en-US" dirty="0"/>
              <a:t>Looking to replace the rotating-out release manager</a:t>
            </a:r>
          </a:p>
          <a:p>
            <a:endParaRPr lang="en-US" dirty="0"/>
          </a:p>
        </p:txBody>
      </p:sp>
      <p:sp>
        <p:nvSpPr>
          <p:cNvPr id="4" name="Slide Number Placeholder 3">
            <a:extLst>
              <a:ext uri="{FF2B5EF4-FFF2-40B4-BE49-F238E27FC236}">
                <a16:creationId xmlns:a16="http://schemas.microsoft.com/office/drawing/2014/main" id="{1B5AB6EE-3822-FE42-9367-22C5B28037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423022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Important Dates to Remember</a:t>
            </a:r>
            <a:br>
              <a:rPr lang="en" dirty="0"/>
            </a:br>
            <a:br>
              <a:rPr lang="en" dirty="0"/>
            </a:br>
            <a:r>
              <a:rPr lang="en" dirty="0"/>
              <a:t>We are not working to specific dates, rather…</a:t>
            </a:r>
            <a:endParaRPr dirty="0"/>
          </a:p>
          <a:p>
            <a:pPr marL="0" lvl="0" indent="0" algn="l" rtl="0">
              <a:spcBef>
                <a:spcPts val="0"/>
              </a:spcBef>
              <a:spcAft>
                <a:spcPts val="0"/>
              </a:spcAft>
              <a:buNone/>
            </a:pPr>
            <a:endParaRPr sz="12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83F2-7458-8549-8D6B-7F0FDE560703}"/>
              </a:ext>
            </a:extLst>
          </p:cNvPr>
          <p:cNvSpPr>
            <a:spLocks noGrp="1"/>
          </p:cNvSpPr>
          <p:nvPr>
            <p:ph type="title"/>
          </p:nvPr>
        </p:nvSpPr>
        <p:spPr/>
        <p:txBody>
          <a:bodyPr/>
          <a:lstStyle/>
          <a:p>
            <a:r>
              <a:rPr lang="en-US" dirty="0"/>
              <a:t>The current plan</a:t>
            </a:r>
          </a:p>
        </p:txBody>
      </p:sp>
      <p:sp>
        <p:nvSpPr>
          <p:cNvPr id="3" name="Text Placeholder 2">
            <a:extLst>
              <a:ext uri="{FF2B5EF4-FFF2-40B4-BE49-F238E27FC236}">
                <a16:creationId xmlns:a16="http://schemas.microsoft.com/office/drawing/2014/main" id="{0B851FC7-B282-0040-BF2F-E217E935C5C0}"/>
              </a:ext>
            </a:extLst>
          </p:cNvPr>
          <p:cNvSpPr>
            <a:spLocks noGrp="1"/>
          </p:cNvSpPr>
          <p:nvPr>
            <p:ph type="body" idx="1"/>
          </p:nvPr>
        </p:nvSpPr>
        <p:spPr/>
        <p:txBody>
          <a:bodyPr/>
          <a:lstStyle/>
          <a:p>
            <a:pPr marL="114300" indent="0">
              <a:buNone/>
            </a:pPr>
            <a:r>
              <a:rPr lang="en-US" dirty="0"/>
              <a:t>The FY20 run has completed (Run3)             Planning two much larger runs</a:t>
            </a:r>
          </a:p>
        </p:txBody>
      </p:sp>
      <p:sp>
        <p:nvSpPr>
          <p:cNvPr id="4" name="Slide Number Placeholder 3">
            <a:extLst>
              <a:ext uri="{FF2B5EF4-FFF2-40B4-BE49-F238E27FC236}">
                <a16:creationId xmlns:a16="http://schemas.microsoft.com/office/drawing/2014/main" id="{BE30AB67-554A-414F-A1DF-625FA6C9C7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5" name="Picture 4">
            <a:extLst>
              <a:ext uri="{FF2B5EF4-FFF2-40B4-BE49-F238E27FC236}">
                <a16:creationId xmlns:a16="http://schemas.microsoft.com/office/drawing/2014/main" id="{4B380AC2-FC3B-904F-B009-D49D14223C69}"/>
              </a:ext>
            </a:extLst>
          </p:cNvPr>
          <p:cNvPicPr>
            <a:picLocks noChangeAspect="1"/>
          </p:cNvPicPr>
          <p:nvPr/>
        </p:nvPicPr>
        <p:blipFill>
          <a:blip r:embed="rId2"/>
          <a:stretch>
            <a:fillRect/>
          </a:stretch>
        </p:blipFill>
        <p:spPr>
          <a:xfrm>
            <a:off x="122842" y="1636736"/>
            <a:ext cx="4245605" cy="3184204"/>
          </a:xfrm>
          <a:prstGeom prst="rect">
            <a:avLst/>
          </a:prstGeom>
        </p:spPr>
      </p:pic>
      <p:pic>
        <p:nvPicPr>
          <p:cNvPr id="6" name="Picture 5" descr="A close up of a map&#10;&#10;Description automatically generated">
            <a:extLst>
              <a:ext uri="{FF2B5EF4-FFF2-40B4-BE49-F238E27FC236}">
                <a16:creationId xmlns:a16="http://schemas.microsoft.com/office/drawing/2014/main" id="{33FFACA0-4EC0-1F4E-84DE-47622BC402DE}"/>
              </a:ext>
            </a:extLst>
          </p:cNvPr>
          <p:cNvPicPr>
            <a:picLocks noChangeAspect="1"/>
          </p:cNvPicPr>
          <p:nvPr/>
        </p:nvPicPr>
        <p:blipFill>
          <a:blip r:embed="rId3"/>
          <a:stretch>
            <a:fillRect/>
          </a:stretch>
        </p:blipFill>
        <p:spPr>
          <a:xfrm>
            <a:off x="4368447" y="1538763"/>
            <a:ext cx="4405163" cy="3303873"/>
          </a:xfrm>
          <a:prstGeom prst="rect">
            <a:avLst/>
          </a:prstGeom>
        </p:spPr>
      </p:pic>
    </p:spTree>
    <p:extLst>
      <p:ext uri="{BB962C8B-B14F-4D97-AF65-F5344CB8AC3E}">
        <p14:creationId xmlns:p14="http://schemas.microsoft.com/office/powerpoint/2010/main" val="371265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C186-5B9F-5943-B17B-FF30BF68C88D}"/>
              </a:ext>
            </a:extLst>
          </p:cNvPr>
          <p:cNvSpPr>
            <a:spLocks noGrp="1"/>
          </p:cNvSpPr>
          <p:nvPr>
            <p:ph type="title"/>
          </p:nvPr>
        </p:nvSpPr>
        <p:spPr/>
        <p:txBody>
          <a:bodyPr/>
          <a:lstStyle/>
          <a:p>
            <a:r>
              <a:rPr lang="en-US" dirty="0"/>
              <a:t>The current plan</a:t>
            </a:r>
          </a:p>
        </p:txBody>
      </p:sp>
      <p:sp>
        <p:nvSpPr>
          <p:cNvPr id="3" name="Text Placeholder 2">
            <a:extLst>
              <a:ext uri="{FF2B5EF4-FFF2-40B4-BE49-F238E27FC236}">
                <a16:creationId xmlns:a16="http://schemas.microsoft.com/office/drawing/2014/main" id="{3F3B983A-33B4-034B-82AD-B7D79BCA2D1E}"/>
              </a:ext>
            </a:extLst>
          </p:cNvPr>
          <p:cNvSpPr>
            <a:spLocks noGrp="1"/>
          </p:cNvSpPr>
          <p:nvPr>
            <p:ph type="body" idx="1"/>
          </p:nvPr>
        </p:nvSpPr>
        <p:spPr/>
        <p:txBody>
          <a:bodyPr/>
          <a:lstStyle/>
          <a:p>
            <a:r>
              <a:rPr lang="en-US" sz="1400" dirty="0"/>
              <a:t>Unit of measurement, BNL, is # of positrons seen in the Brookhaven experiment</a:t>
            </a:r>
          </a:p>
          <a:p>
            <a:endParaRPr lang="en-US" sz="1600" dirty="0"/>
          </a:p>
          <a:p>
            <a:r>
              <a:rPr lang="en-US" sz="1600" dirty="0"/>
              <a:t>FY18-20 	(Runs 1-3</a:t>
            </a:r>
            <a:r>
              <a:rPr lang="en-US" sz="1600"/>
              <a:t>)     </a:t>
            </a:r>
            <a:r>
              <a:rPr lang="en-US" sz="1600" dirty="0"/>
              <a:t>Collected 7.3  BNL over past three FYs</a:t>
            </a:r>
          </a:p>
          <a:p>
            <a:r>
              <a:rPr lang="en-US" sz="1600" dirty="0"/>
              <a:t>FY21	(Run 4)	      Collect another 7.7 BNL  ** A big FY **</a:t>
            </a:r>
          </a:p>
          <a:p>
            <a:r>
              <a:rPr lang="en-US" sz="1600" dirty="0"/>
              <a:t>FY22 	(Run 5)	      Collect another 5 BNL     </a:t>
            </a:r>
            <a:r>
              <a:rPr lang="en-US" sz="1600" dirty="0">
                <a:sym typeface="Wingdings" pitchFamily="2" charset="2"/>
              </a:rPr>
              <a:t> Reach goal of 20 BNL</a:t>
            </a:r>
            <a:endParaRPr lang="en-US" sz="1600" dirty="0"/>
          </a:p>
          <a:p>
            <a:endParaRPr lang="en-US" sz="1600" dirty="0"/>
          </a:p>
          <a:p>
            <a:r>
              <a:rPr lang="en-US" sz="1600" dirty="0"/>
              <a:t>We have completely processed the Run 1 data – reprocessed many times</a:t>
            </a:r>
          </a:p>
          <a:p>
            <a:r>
              <a:rPr lang="en-US" sz="1600" dirty="0"/>
              <a:t>We have just started to process the Run 2 data</a:t>
            </a:r>
          </a:p>
          <a:p>
            <a:r>
              <a:rPr lang="en-US" sz="1600" dirty="0"/>
              <a:t>We will process Run 3 data concurrently with Run 2</a:t>
            </a:r>
          </a:p>
          <a:p>
            <a:r>
              <a:rPr lang="en-US" sz="1600" dirty="0"/>
              <a:t>By the end of FY20, we aim to have all of Run 2 &amp; 3 completely processed</a:t>
            </a:r>
          </a:p>
          <a:p>
            <a:r>
              <a:rPr lang="en-US" sz="1600" dirty="0"/>
              <a:t>   Hopefully little or no reprocessing</a:t>
            </a:r>
          </a:p>
        </p:txBody>
      </p:sp>
      <p:sp>
        <p:nvSpPr>
          <p:cNvPr id="4" name="Slide Number Placeholder 3">
            <a:extLst>
              <a:ext uri="{FF2B5EF4-FFF2-40B4-BE49-F238E27FC236}">
                <a16:creationId xmlns:a16="http://schemas.microsoft.com/office/drawing/2014/main" id="{4CC64EE1-0911-F440-9B14-2215A1F9C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37876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 Experiment Usage Over the Last Year</a:t>
            </a:r>
            <a:endParaRPr/>
          </a:p>
        </p:txBody>
      </p:sp>
      <p:sp>
        <p:nvSpPr>
          <p:cNvPr id="218" name="Google Shape;21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Picture 2">
            <a:extLst>
              <a:ext uri="{FF2B5EF4-FFF2-40B4-BE49-F238E27FC236}">
                <a16:creationId xmlns:a16="http://schemas.microsoft.com/office/drawing/2014/main" id="{AF0ACE08-057A-F643-BA22-084D687FF14E}"/>
              </a:ext>
            </a:extLst>
          </p:cNvPr>
          <p:cNvPicPr>
            <a:picLocks noChangeAspect="1"/>
          </p:cNvPicPr>
          <p:nvPr/>
        </p:nvPicPr>
        <p:blipFill>
          <a:blip r:embed="rId3"/>
          <a:stretch>
            <a:fillRect/>
          </a:stretch>
        </p:blipFill>
        <p:spPr>
          <a:xfrm>
            <a:off x="0" y="977948"/>
            <a:ext cx="8977745" cy="3187603"/>
          </a:xfrm>
          <a:prstGeom prst="rect">
            <a:avLst/>
          </a:prstGeom>
        </p:spPr>
      </p:pic>
      <p:sp>
        <p:nvSpPr>
          <p:cNvPr id="2" name="TextBox 1">
            <a:extLst>
              <a:ext uri="{FF2B5EF4-FFF2-40B4-BE49-F238E27FC236}">
                <a16:creationId xmlns:a16="http://schemas.microsoft.com/office/drawing/2014/main" id="{06C0349B-8CFF-C544-A330-1B1C0F224303}"/>
              </a:ext>
            </a:extLst>
          </p:cNvPr>
          <p:cNvSpPr txBox="1"/>
          <p:nvPr/>
        </p:nvSpPr>
        <p:spPr>
          <a:xfrm>
            <a:off x="2476006" y="4260495"/>
            <a:ext cx="4434227" cy="307777"/>
          </a:xfrm>
          <a:prstGeom prst="rect">
            <a:avLst/>
          </a:prstGeom>
          <a:noFill/>
        </p:spPr>
        <p:txBody>
          <a:bodyPr wrap="none" rtlCol="0">
            <a:spAutoFit/>
          </a:bodyPr>
          <a:lstStyle/>
          <a:p>
            <a:r>
              <a:rPr lang="en-US" dirty="0"/>
              <a:t>Analysis jobs are starting to dominate our CPU usage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Memory Footprint Over the Last Year</a:t>
            </a:r>
            <a:endParaRPr/>
          </a:p>
        </p:txBody>
      </p:sp>
      <p:sp>
        <p:nvSpPr>
          <p:cNvPr id="228" name="Google Shape;22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a:extLst>
              <a:ext uri="{FF2B5EF4-FFF2-40B4-BE49-F238E27FC236}">
                <a16:creationId xmlns:a16="http://schemas.microsoft.com/office/drawing/2014/main" id="{86127B50-4F22-AB4A-BB86-1133B51E7F55}"/>
              </a:ext>
            </a:extLst>
          </p:cNvPr>
          <p:cNvPicPr>
            <a:picLocks noChangeAspect="1"/>
          </p:cNvPicPr>
          <p:nvPr/>
        </p:nvPicPr>
        <p:blipFill>
          <a:blip r:embed="rId3"/>
          <a:stretch>
            <a:fillRect/>
          </a:stretch>
        </p:blipFill>
        <p:spPr>
          <a:xfrm>
            <a:off x="0" y="1434642"/>
            <a:ext cx="9144000" cy="2274216"/>
          </a:xfrm>
          <a:prstGeom prst="rect">
            <a:avLst/>
          </a:prstGeom>
        </p:spPr>
      </p:pic>
      <p:sp>
        <p:nvSpPr>
          <p:cNvPr id="2" name="TextBox 1">
            <a:extLst>
              <a:ext uri="{FF2B5EF4-FFF2-40B4-BE49-F238E27FC236}">
                <a16:creationId xmlns:a16="http://schemas.microsoft.com/office/drawing/2014/main" id="{C8596B6E-4A6D-594B-8482-F82945C6DFAA}"/>
              </a:ext>
            </a:extLst>
          </p:cNvPr>
          <p:cNvSpPr txBox="1"/>
          <p:nvPr/>
        </p:nvSpPr>
        <p:spPr>
          <a:xfrm>
            <a:off x="2554664" y="3971886"/>
            <a:ext cx="3682418" cy="307777"/>
          </a:xfrm>
          <a:prstGeom prst="rect">
            <a:avLst/>
          </a:prstGeom>
          <a:noFill/>
        </p:spPr>
        <p:txBody>
          <a:bodyPr wrap="none" rtlCol="0">
            <a:spAutoFit/>
          </a:bodyPr>
          <a:lstStyle/>
          <a:p>
            <a:r>
              <a:rPr lang="en-US" dirty="0"/>
              <a:t>With a few exceptions, our jobs run &lt; 2 </a:t>
            </a:r>
            <a:r>
              <a:rPr lang="en-US" dirty="0" err="1"/>
              <a:t>GiB</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and Memory Efficiency Over the Last Year</a:t>
            </a:r>
            <a:endParaRPr/>
          </a:p>
        </p:txBody>
      </p:sp>
      <p:sp>
        <p:nvSpPr>
          <p:cNvPr id="238" name="Google Shape;23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5" name="Picture 4">
            <a:extLst>
              <a:ext uri="{FF2B5EF4-FFF2-40B4-BE49-F238E27FC236}">
                <a16:creationId xmlns:a16="http://schemas.microsoft.com/office/drawing/2014/main" id="{A434BF87-2485-A64E-9DE4-B1A1319C1425}"/>
              </a:ext>
            </a:extLst>
          </p:cNvPr>
          <p:cNvPicPr>
            <a:picLocks noChangeAspect="1"/>
          </p:cNvPicPr>
          <p:nvPr/>
        </p:nvPicPr>
        <p:blipFill>
          <a:blip r:embed="rId3"/>
          <a:stretch>
            <a:fillRect/>
          </a:stretch>
        </p:blipFill>
        <p:spPr>
          <a:xfrm>
            <a:off x="146958" y="1218544"/>
            <a:ext cx="5461907" cy="1353206"/>
          </a:xfrm>
          <a:prstGeom prst="rect">
            <a:avLst/>
          </a:prstGeom>
        </p:spPr>
      </p:pic>
      <p:pic>
        <p:nvPicPr>
          <p:cNvPr id="6" name="Picture 5">
            <a:extLst>
              <a:ext uri="{FF2B5EF4-FFF2-40B4-BE49-F238E27FC236}">
                <a16:creationId xmlns:a16="http://schemas.microsoft.com/office/drawing/2014/main" id="{C08F9A6D-E599-2440-B73F-CC90FB1C00B7}"/>
              </a:ext>
            </a:extLst>
          </p:cNvPr>
          <p:cNvPicPr>
            <a:picLocks noChangeAspect="1"/>
          </p:cNvPicPr>
          <p:nvPr/>
        </p:nvPicPr>
        <p:blipFill>
          <a:blip r:embed="rId4"/>
          <a:stretch>
            <a:fillRect/>
          </a:stretch>
        </p:blipFill>
        <p:spPr>
          <a:xfrm>
            <a:off x="2506289" y="3028950"/>
            <a:ext cx="6326011" cy="1565114"/>
          </a:xfrm>
          <a:prstGeom prst="rect">
            <a:avLst/>
          </a:prstGeom>
        </p:spPr>
      </p:pic>
      <p:sp>
        <p:nvSpPr>
          <p:cNvPr id="2" name="TextBox 1">
            <a:extLst>
              <a:ext uri="{FF2B5EF4-FFF2-40B4-BE49-F238E27FC236}">
                <a16:creationId xmlns:a16="http://schemas.microsoft.com/office/drawing/2014/main" id="{A72101E5-2A34-3143-AE6F-FC0C04FC55A0}"/>
              </a:ext>
            </a:extLst>
          </p:cNvPr>
          <p:cNvSpPr txBox="1"/>
          <p:nvPr/>
        </p:nvSpPr>
        <p:spPr>
          <a:xfrm>
            <a:off x="5806580" y="1186755"/>
            <a:ext cx="3001143" cy="1600438"/>
          </a:xfrm>
          <a:prstGeom prst="rect">
            <a:avLst/>
          </a:prstGeom>
          <a:noFill/>
        </p:spPr>
        <p:txBody>
          <a:bodyPr wrap="none" rtlCol="0">
            <a:spAutoFit/>
          </a:bodyPr>
          <a:lstStyle/>
          <a:p>
            <a:r>
              <a:rPr lang="en-US" dirty="0"/>
              <a:t>Inefficiencies are from tape access</a:t>
            </a:r>
          </a:p>
          <a:p>
            <a:r>
              <a:rPr lang="en-US" dirty="0"/>
              <a:t>because we were not pre-staging</a:t>
            </a:r>
          </a:p>
          <a:p>
            <a:endParaRPr lang="en-US" dirty="0"/>
          </a:p>
          <a:p>
            <a:r>
              <a:rPr lang="en-US" dirty="0"/>
              <a:t>We’re pre-staging production files</a:t>
            </a:r>
          </a:p>
          <a:p>
            <a:r>
              <a:rPr lang="en-US" dirty="0"/>
              <a:t>now, but still have less than optimal</a:t>
            </a:r>
          </a:p>
          <a:p>
            <a:r>
              <a:rPr lang="en-US" dirty="0"/>
              <a:t>efficiency due to time waiting for </a:t>
            </a:r>
            <a:br>
              <a:rPr lang="en-US" dirty="0"/>
            </a:br>
            <a:r>
              <a:rPr lang="en-US" dirty="0"/>
              <a:t>files to be delivered</a:t>
            </a:r>
          </a:p>
        </p:txBody>
      </p:sp>
      <p:sp>
        <p:nvSpPr>
          <p:cNvPr id="8" name="TextBox 7">
            <a:extLst>
              <a:ext uri="{FF2B5EF4-FFF2-40B4-BE49-F238E27FC236}">
                <a16:creationId xmlns:a16="http://schemas.microsoft.com/office/drawing/2014/main" id="{F9EA09C7-3CE2-B24A-81F4-EE3A0242B385}"/>
              </a:ext>
            </a:extLst>
          </p:cNvPr>
          <p:cNvSpPr txBox="1"/>
          <p:nvPr/>
        </p:nvSpPr>
        <p:spPr>
          <a:xfrm>
            <a:off x="311701" y="3062864"/>
            <a:ext cx="1988440" cy="1384995"/>
          </a:xfrm>
          <a:prstGeom prst="rect">
            <a:avLst/>
          </a:prstGeom>
          <a:noFill/>
        </p:spPr>
        <p:txBody>
          <a:bodyPr wrap="square" rtlCol="0">
            <a:spAutoFit/>
          </a:bodyPr>
          <a:lstStyle/>
          <a:p>
            <a:r>
              <a:rPr lang="en-US" sz="1050" dirty="0"/>
              <a:t>We nearly always </a:t>
            </a:r>
            <a:br>
              <a:rPr lang="en-US" sz="1050" dirty="0"/>
            </a:br>
            <a:r>
              <a:rPr lang="en-US" sz="1050" dirty="0"/>
              <a:t>ask for 2 GB, even</a:t>
            </a:r>
            <a:br>
              <a:rPr lang="en-US" sz="1050" dirty="0"/>
            </a:br>
            <a:r>
              <a:rPr lang="en-US" sz="1050" dirty="0"/>
              <a:t>if we need less. </a:t>
            </a:r>
          </a:p>
          <a:p>
            <a:endParaRPr lang="en-US" sz="1050" dirty="0"/>
          </a:p>
          <a:p>
            <a:r>
              <a:rPr lang="en-US" sz="1050" dirty="0"/>
              <a:t>2 GB = 1 node</a:t>
            </a:r>
          </a:p>
          <a:p>
            <a:r>
              <a:rPr lang="en-US" sz="1050" dirty="0"/>
              <a:t>Asking for less causes</a:t>
            </a:r>
            <a:br>
              <a:rPr lang="en-US" sz="1050" dirty="0"/>
            </a:br>
            <a:r>
              <a:rPr lang="en-US" sz="1050" dirty="0"/>
              <a:t>jobs to get held when a rogue</a:t>
            </a:r>
            <a:br>
              <a:rPr lang="en-US" sz="1050" dirty="0"/>
            </a:br>
            <a:r>
              <a:rPr lang="en-US" sz="1050" dirty="0"/>
              <a:t>event needs more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rmilab_PowerPoint_Template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e3f9213-c5b7-4449-80a1-edafd8f66b2b">2020</Year>
    <Document_x0020_Type xmlns="b2a470d6-0deb-4550-8ae0-d7ea8881e2b6">Technical Document</Document_x0020_Type>
    <Worktype xmlns="be3f9213-c5b7-4449-80a1-edafd8f66b2b">scpmt-pres</Worktype>
    <fajd xmlns="be3f9213-c5b7-4449-80a1-edafd8f66b2b" xsi:nil="true"/>
    <SharedWithUsers xmlns="17a0ef37-c42d-4973-8e09-2c39841c734b">
      <UserInfo>
        <DisplayName>Joseph B Boyd</DisplayName>
        <AccountId>280</AccountId>
        <AccountType/>
      </UserInfo>
      <UserInfo>
        <DisplayName>Robert A Illingworth</DisplayName>
        <AccountId>296</AccountId>
        <AccountType/>
      </UserInfo>
      <UserInfo>
        <DisplayName>Adam L Lyon</DisplayName>
        <AccountId>73</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6" ma:contentTypeDescription="Create a new document." ma:contentTypeScope="" ma:versionID="90f90c661ae6e96001553259eed048c8">
  <xsd:schema xmlns:xsd="http://www.w3.org/2001/XMLSchema" xmlns:xs="http://www.w3.org/2001/XMLSchema" xmlns:p="http://schemas.microsoft.com/office/2006/metadata/properties" xmlns:ns2="b2a470d6-0deb-4550-8ae0-d7ea8881e2b6" xmlns:ns3="3427cf1b-08f6-4349-98e1-9c40df501855" xmlns:ns4="be3f9213-c5b7-4449-80a1-edafd8f66b2b" xmlns:ns5="17a0ef37-c42d-4973-8e09-2c39841c734b" targetNamespace="http://schemas.microsoft.com/office/2006/metadata/properties" ma:root="true" ma:fieldsID="e6ce62bc94153b1a31d7cb036fd8eaa8" ns2:_="" ns3:_="" ns4:_="" ns5:_="">
    <xsd:import namespace="b2a470d6-0deb-4550-8ae0-d7ea8881e2b6"/>
    <xsd:import namespace="3427cf1b-08f6-4349-98e1-9c40df501855"/>
    <xsd:import namespace="be3f9213-c5b7-4449-80a1-edafd8f66b2b"/>
    <xsd:import namespace="17a0ef37-c42d-4973-8e09-2c39841c734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a0ef37-c42d-4973-8e09-2c39841c73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E954F-304D-4FDC-B5F7-D7B718C0A3EB}">
  <ds:schemaRefs>
    <ds:schemaRef ds:uri="http://schemas.microsoft.com/sharepoint/events"/>
  </ds:schemaRefs>
</ds:datastoreItem>
</file>

<file path=customXml/itemProps2.xml><?xml version="1.0" encoding="utf-8"?>
<ds:datastoreItem xmlns:ds="http://schemas.openxmlformats.org/officeDocument/2006/customXml" ds:itemID="{69E7E343-9E6C-4447-8465-89E0EA8D2DD2}">
  <ds:schemaRefs>
    <ds:schemaRef ds:uri="http://schemas.microsoft.com/sharepoint/v3/contenttype/forms"/>
  </ds:schemaRefs>
</ds:datastoreItem>
</file>

<file path=customXml/itemProps3.xml><?xml version="1.0" encoding="utf-8"?>
<ds:datastoreItem xmlns:ds="http://schemas.openxmlformats.org/officeDocument/2006/customXml" ds:itemID="{8EE7B2AA-DA7C-41C8-B408-030F5599C46E}">
  <ds:schemaRefs>
    <ds:schemaRef ds:uri="b2a470d6-0deb-4550-8ae0-d7ea8881e2b6"/>
    <ds:schemaRef ds:uri="http://purl.org/dc/elements/1.1/"/>
    <ds:schemaRef ds:uri="http://schemas.microsoft.com/office/2006/metadata/properties"/>
    <ds:schemaRef ds:uri="17a0ef37-c42d-4973-8e09-2c39841c734b"/>
    <ds:schemaRef ds:uri="http://schemas.openxmlformats.org/package/2006/metadata/core-properties"/>
    <ds:schemaRef ds:uri="http://purl.org/dc/terms/"/>
    <ds:schemaRef ds:uri="http://schemas.microsoft.com/office/infopath/2007/PartnerControls"/>
    <ds:schemaRef ds:uri="be3f9213-c5b7-4449-80a1-edafd8f66b2b"/>
    <ds:schemaRef ds:uri="http://schemas.microsoft.com/office/2006/documentManagement/types"/>
    <ds:schemaRef ds:uri="3427cf1b-08f6-4349-98e1-9c40df501855"/>
    <ds:schemaRef ds:uri="http://www.w3.org/XML/1998/namespace"/>
    <ds:schemaRef ds:uri="http://purl.org/dc/dcmitype/"/>
  </ds:schemaRefs>
</ds:datastoreItem>
</file>

<file path=customXml/itemProps4.xml><?xml version="1.0" encoding="utf-8"?>
<ds:datastoreItem xmlns:ds="http://schemas.openxmlformats.org/officeDocument/2006/customXml" ds:itemID="{60308EEC-207D-4471-ACBC-4387903A0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470d6-0deb-4550-8ae0-d7ea8881e2b6"/>
    <ds:schemaRef ds:uri="3427cf1b-08f6-4349-98e1-9c40df501855"/>
    <ds:schemaRef ds:uri="be3f9213-c5b7-4449-80a1-edafd8f66b2b"/>
    <ds:schemaRef ds:uri="17a0ef37-c42d-4973-8e09-2c39841c7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3434</TotalTime>
  <Words>1552</Words>
  <Application>Microsoft Office PowerPoint</Application>
  <PresentationFormat>On-screen Show (16:9)</PresentationFormat>
  <Paragraphs>230</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Helvetica Neue</vt:lpstr>
      <vt:lpstr>Roboto</vt:lpstr>
      <vt:lpstr>Simple Light</vt:lpstr>
      <vt:lpstr>Fermilab_PowerPoint_Template_090915</vt:lpstr>
      <vt:lpstr>PowerPoint Presentation</vt:lpstr>
      <vt:lpstr>Experiment Organization Chart for Offline Computing</vt:lpstr>
      <vt:lpstr>Organization</vt:lpstr>
      <vt:lpstr>Important Dates to Remember  We are not working to specific dates, rather… </vt:lpstr>
      <vt:lpstr>The current plan</vt:lpstr>
      <vt:lpstr>The current plan</vt:lpstr>
      <vt:lpstr>CPU  - Experiment Usage Over the Last Year</vt:lpstr>
      <vt:lpstr>Memory Footprint Over the Last Year</vt:lpstr>
      <vt:lpstr>CPU and Memory Efficiency Over the Last Year</vt:lpstr>
      <vt:lpstr>CPU - Prediction Going Forward and Accuracy of Your Predictions  [units of Million (1 CPU, 2GB) wall hours per CY] --   </vt:lpstr>
      <vt:lpstr>CPU Adaptations Going Forward</vt:lpstr>
      <vt:lpstr>Disk: dCache Usage and Predictions (in TB)</vt:lpstr>
      <vt:lpstr>Tape - Usage and Predictions (in PB)</vt:lpstr>
      <vt:lpstr>Disk: NAS Usage and Predictions (in TB Units)</vt:lpstr>
      <vt:lpstr>Age of files in NAS</vt:lpstr>
      <vt:lpstr>Data Lifetimes</vt:lpstr>
      <vt:lpstr>What Do You Want to Achieve in Computing Over Next Three Years</vt:lpstr>
      <vt:lpstr>Summary of Facility Costs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Stuart C Fuess</cp:lastModifiedBy>
  <cp:revision>26</cp:revision>
  <dcterms:modified xsi:type="dcterms:W3CDTF">2020-05-03T22:17:09Z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0x010100C4F226A9081EE44C8ECEE733CAFE383C</vt:lpwstr>
  </property>
</Properties>
</file>