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3" r:id="rId2"/>
    <p:sldId id="730" r:id="rId3"/>
    <p:sldId id="734" r:id="rId4"/>
    <p:sldId id="731" r:id="rId5"/>
    <p:sldId id="732" r:id="rId6"/>
    <p:sldId id="733" r:id="rId7"/>
    <p:sldId id="735" r:id="rId8"/>
    <p:sldId id="736" r:id="rId9"/>
    <p:sldId id="737" r:id="rId10"/>
    <p:sldId id="738" r:id="rId11"/>
  </p:sldIdLst>
  <p:sldSz cx="9144000" cy="6858000" type="screen4x3"/>
  <p:notesSz cx="7102475" cy="102346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A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Objects="1" showGuides="1">
      <p:cViewPr varScale="1">
        <p:scale>
          <a:sx n="108" d="100"/>
          <a:sy n="108" d="100"/>
        </p:scale>
        <p:origin x="438" y="114"/>
      </p:cViewPr>
      <p:guideLst>
        <p:guide orient="horz" pos="4080"/>
        <p:guide pos="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B3F5CDDF-3246-6843-A314-FDDEB3F3DF8E}" type="datetimeFigureOut">
              <a:rPr lang="fr-FR" smtClean="0"/>
              <a:pPr/>
              <a:t>09/12/2019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834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781D8F6D-3354-BF4D-834B-467E3215D30A}" type="datetimeFigureOut">
              <a:rPr lang="fr-FR" smtClean="0"/>
              <a:pPr/>
              <a:t>09/12/2019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4104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Presentation title - line 1 - Arial 30pt - bold </a:t>
            </a:r>
            <a:r>
              <a:rPr lang="en-GB" noProof="0" dirty="0" err="1"/>
              <a:t>HiLumi</a:t>
            </a:r>
            <a:r>
              <a:rPr lang="en-GB" noProof="0" dirty="0"/>
              <a:t> dark grey - line 2</a:t>
            </a:r>
            <a:br>
              <a:rPr lang="en-GB" noProof="0" dirty="0"/>
            </a:br>
            <a:r>
              <a:rPr lang="en-GB" noProof="0" dirty="0"/>
              <a:t>line 3</a:t>
            </a:r>
            <a:br>
              <a:rPr lang="en-GB" noProof="0" dirty="0"/>
            </a:br>
            <a:r>
              <a:rPr lang="en-GB" noProof="0" dirty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309000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it-IT" noProof="0"/>
              <a:t>Paolo Ferracin</a:t>
            </a:r>
            <a:endParaRPr lang="en-GB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71600" y="990097"/>
            <a:ext cx="2664380" cy="1080000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457200" y="6071400"/>
            <a:ext cx="4572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0278"/>
          <a:stretch/>
        </p:blipFill>
        <p:spPr>
          <a:xfrm>
            <a:off x="5796136" y="987640"/>
            <a:ext cx="2546154" cy="108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987641"/>
            <a:ext cx="1098190" cy="108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>
            <a:lvl1pPr marL="342900" indent="-342900">
              <a:buClr>
                <a:schemeClr val="bg2"/>
              </a:buClr>
              <a:buFont typeface="Arial" panose="020B0604020202020204" pitchFamily="34" charset="0"/>
              <a:buChar char="•"/>
              <a:defRPr/>
            </a:lvl1pPr>
            <a:lvl2pPr marL="742950" indent="-285750">
              <a:buClr>
                <a:schemeClr val="bg2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bg2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bg2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bg2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73022" y="6356350"/>
            <a:ext cx="5458977" cy="36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it-IT"/>
              <a:t>Paolo Ferracin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1633"/>
          <a:stretch/>
        </p:blipFill>
        <p:spPr>
          <a:xfrm>
            <a:off x="1905000" y="6263451"/>
            <a:ext cx="1168023" cy="50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267401"/>
            <a:ext cx="456510" cy="4489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 marL="457200" indent="-457200">
              <a:buClr>
                <a:schemeClr val="bg2"/>
              </a:buClr>
              <a:buFont typeface="Arial" panose="020B0604020202020204" pitchFamily="34" charset="0"/>
              <a:buChar char="•"/>
              <a:defRPr sz="2400"/>
            </a:lvl1pPr>
            <a:lvl2pPr marL="914400" indent="-457200">
              <a:buClr>
                <a:schemeClr val="bg2"/>
              </a:buClr>
              <a:buFont typeface="Arial" panose="020B0604020202020204" pitchFamily="34" charset="0"/>
              <a:buChar char="•"/>
              <a:defRPr sz="2000"/>
            </a:lvl2pPr>
            <a:lvl3pPr marL="1257300" indent="-342900">
              <a:buClr>
                <a:schemeClr val="bg2"/>
              </a:buClr>
              <a:buFont typeface="Arial" panose="020B0604020202020204" pitchFamily="34" charset="0"/>
              <a:buChar char="•"/>
              <a:defRPr sz="1800"/>
            </a:lvl3pPr>
            <a:lvl4pPr marL="1714500" indent="-342900">
              <a:buClr>
                <a:schemeClr val="bg2"/>
              </a:buClr>
              <a:buFont typeface="Arial" panose="020B0604020202020204" pitchFamily="34" charset="0"/>
              <a:buChar char="•"/>
              <a:defRPr sz="1600"/>
            </a:lvl4pPr>
            <a:lvl5pPr marL="2171700" indent="-342900">
              <a:buClr>
                <a:schemeClr val="bg2"/>
              </a:buClr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 marL="342900" indent="-342900">
              <a:buClr>
                <a:schemeClr val="bg2"/>
              </a:buClr>
              <a:buFont typeface="Arial" panose="020B0604020202020204" pitchFamily="34" charset="0"/>
              <a:buChar char="•"/>
              <a:defRPr sz="2400"/>
            </a:lvl1pPr>
            <a:lvl2pPr marL="800100" indent="-342900">
              <a:buClr>
                <a:schemeClr val="bg2"/>
              </a:buClr>
              <a:buFont typeface="Arial" panose="020B0604020202020204" pitchFamily="34" charset="0"/>
              <a:buChar char="•"/>
              <a:defRPr sz="2000"/>
            </a:lvl2pPr>
            <a:lvl3pPr marL="1200150" indent="-285750">
              <a:buClr>
                <a:schemeClr val="bg2"/>
              </a:buClr>
              <a:buFont typeface="Arial" panose="020B0604020202020204" pitchFamily="34" charset="0"/>
              <a:buChar char="•"/>
              <a:defRPr sz="1800"/>
            </a:lvl3pPr>
            <a:lvl4pPr marL="1657350" indent="-285750">
              <a:buClr>
                <a:schemeClr val="bg2"/>
              </a:buClr>
              <a:buFont typeface="Arial" panose="020B0604020202020204" pitchFamily="34" charset="0"/>
              <a:buChar char="•"/>
              <a:defRPr sz="1600"/>
            </a:lvl4pPr>
            <a:lvl5pPr marL="2114550" indent="-285750">
              <a:buClr>
                <a:schemeClr val="bg2"/>
              </a:buClr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it-IT"/>
              <a:t>Paolo Ferracin</a:t>
            </a:r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4" name="Image 7" descr="Logo-APO-LAR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30918" y="6263451"/>
            <a:ext cx="432770" cy="5151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it-IT"/>
              <a:t>Paolo Ferracin</a:t>
            </a: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0" name="Image 7" descr="Logo-APO-LAR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30918" y="6263451"/>
            <a:ext cx="432770" cy="5151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3200" cy="360000"/>
          </a:xfrm>
        </p:spPr>
        <p:txBody>
          <a:bodyPr/>
          <a:lstStyle/>
          <a:p>
            <a:r>
              <a:rPr lang="it-IT" noProof="0"/>
              <a:t>Paolo Ferracin</a:t>
            </a:r>
            <a:endParaRPr lang="en-GB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1463700" y="634925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900" dirty="0"/>
              <a:t>logo</a:t>
            </a:r>
          </a:p>
          <a:p>
            <a:pPr algn="ctr"/>
            <a:r>
              <a:rPr lang="en-GB" sz="900" dirty="0"/>
              <a:t>are</a:t>
            </a:r>
          </a:p>
        </p:txBody>
      </p:sp>
      <p:pic>
        <p:nvPicPr>
          <p:cNvPr id="9" name="Image 7" descr="Logo-APO-LAR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30918" y="6263451"/>
            <a:ext cx="432770" cy="5151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0800" cy="36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it-IT"/>
              <a:t>Paolo Ferracin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pic>
        <p:nvPicPr>
          <p:cNvPr id="13" name="Image 7" descr="Logo-APO-LAR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30918" y="6263451"/>
            <a:ext cx="432770" cy="5151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351800" y="2709000"/>
            <a:ext cx="64404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351800" y="6356350"/>
            <a:ext cx="6440400" cy="36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it-IT"/>
              <a:t>Paolo Ferracin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71600" y="673710"/>
            <a:ext cx="3785364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351800" y="4953000"/>
            <a:ext cx="64404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pic>
        <p:nvPicPr>
          <p:cNvPr id="13" name="Image 7" descr="Logo-APO-LARP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6822" y="6263451"/>
            <a:ext cx="432770" cy="51510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 noProof="0"/>
              <a:t>Paolo Ferracin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  <p:sldLayoutId id="2147483658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Proposal for MQXFA03 Preload Targets &amp; Preloading Sequence </a:t>
            </a:r>
            <a:br>
              <a:rPr lang="en-GB" dirty="0"/>
            </a:br>
            <a:r>
              <a:rPr lang="en-GB" b="0" i="1" dirty="0"/>
              <a:t>following Mini-workshop on </a:t>
            </a:r>
            <a:r>
              <a:rPr lang="en-US" b="0" i="1" dirty="0"/>
              <a:t>MQXF Assembly, Preload &amp; Simulations</a:t>
            </a:r>
            <a:endParaRPr lang="en-GB" b="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80000" cy="1498104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Giorgio Ambrosio, Daniel Cheng, Paolo Ferracin, Heng Pan, Soren Prestemon, Eelis Takala, Giorgio Vallone </a:t>
            </a:r>
          </a:p>
          <a:p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899149"/>
            <a:ext cx="6480000" cy="748513"/>
          </a:xfrm>
        </p:spPr>
        <p:txBody>
          <a:bodyPr>
            <a:normAutofit/>
          </a:bodyPr>
          <a:lstStyle/>
          <a:p>
            <a:r>
              <a:rPr lang="en-GB" dirty="0"/>
              <a:t>July 1</a:t>
            </a:r>
            <a:r>
              <a:rPr lang="en-GB" baseline="30000" dirty="0"/>
              <a:t>st</a:t>
            </a:r>
            <a:r>
              <a:rPr lang="en-GB" dirty="0"/>
              <a:t>-2</a:t>
            </a:r>
            <a:r>
              <a:rPr lang="en-GB" baseline="30000" dirty="0"/>
              <a:t>nd</a:t>
            </a:r>
            <a:r>
              <a:rPr lang="en-GB" dirty="0"/>
              <a:t>,  2019</a:t>
            </a:r>
          </a:p>
          <a:p>
            <a:r>
              <a:rPr lang="en-GB" dirty="0"/>
              <a:t>LBNL</a:t>
            </a: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5949280"/>
            <a:ext cx="648072" cy="6983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Extract the pole keys (fiber in the azimuthal directions) from MQXFA03 coils </a:t>
            </a:r>
          </a:p>
          <a:p>
            <a:r>
              <a:rPr lang="en-US" dirty="0"/>
              <a:t>and machine them in order to have ~8 mils of pole key gap on </a:t>
            </a:r>
            <a:r>
              <a:rPr lang="en-US"/>
              <a:t>each side</a:t>
            </a:r>
            <a:endParaRPr lang="en-US" dirty="0"/>
          </a:p>
          <a:p>
            <a:r>
              <a:rPr lang="en-US" dirty="0"/>
              <a:t>In parallel, continue with shell-yoke sub-assembly</a:t>
            </a:r>
          </a:p>
          <a:p>
            <a:r>
              <a:rPr lang="en-US" dirty="0"/>
              <a:t>Once keys are machined, proceed with coil-pack assembly (no Fuji test)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Paolo Ferracin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3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MQXFA03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2"/>
                </a:solidFill>
              </a:rPr>
              <a:t>Radial shim </a:t>
            </a:r>
            <a:r>
              <a:rPr lang="en-US" dirty="0"/>
              <a:t>(see next slide for nominal shim plan)</a:t>
            </a:r>
          </a:p>
          <a:p>
            <a:pPr lvl="1"/>
            <a:r>
              <a:rPr lang="en-US" dirty="0"/>
              <a:t>As done in previous short models, the plan is to </a:t>
            </a:r>
            <a:r>
              <a:rPr lang="en-US" u="sng" dirty="0"/>
              <a:t>remove 0.125 mm of radial shim with respect to nominal shim plan</a:t>
            </a:r>
          </a:p>
          <a:p>
            <a:pPr lvl="2"/>
            <a:r>
              <a:rPr lang="en-US" dirty="0"/>
              <a:t>This has always been done since LQ to improve coil to collar contact based on </a:t>
            </a:r>
          </a:p>
          <a:p>
            <a:pPr lvl="3"/>
            <a:r>
              <a:rPr lang="en-US" dirty="0"/>
              <a:t>Fuji paper results</a:t>
            </a:r>
          </a:p>
          <a:p>
            <a:pPr lvl="3"/>
            <a:r>
              <a:rPr lang="en-US" dirty="0"/>
              <a:t>Strain gauge data during bolting of collar pack—avoid initial tension in pole strain</a:t>
            </a:r>
          </a:p>
          <a:p>
            <a:pPr lvl="2"/>
            <a:r>
              <a:rPr lang="en-US" dirty="0"/>
              <a:t>In MQXFS4 an additional layer of </a:t>
            </a:r>
            <a:r>
              <a:rPr lang="en-US" dirty="0" err="1"/>
              <a:t>kapton</a:t>
            </a:r>
            <a:r>
              <a:rPr lang="en-US" dirty="0"/>
              <a:t> was removed, for a total of 0.250 mm of missing radial shim, since the Fuji paper test was not satisfactory and first loading was showing the LQ effect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Paolo Ferracin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960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Nominal Shim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Paolo Ferracin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  <p:grpSp>
        <p:nvGrpSpPr>
          <p:cNvPr id="6" name="Group 5"/>
          <p:cNvGrpSpPr/>
          <p:nvPr/>
        </p:nvGrpSpPr>
        <p:grpSpPr>
          <a:xfrm>
            <a:off x="1630010" y="1844824"/>
            <a:ext cx="5828540" cy="3481376"/>
            <a:chOff x="-3083" y="763052"/>
            <a:chExt cx="8168704" cy="487914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4751" y="763052"/>
              <a:ext cx="4748400" cy="4748400"/>
            </a:xfrm>
            <a:prstGeom prst="rect">
              <a:avLst/>
            </a:prstGeom>
          </p:spPr>
        </p:pic>
        <p:sp>
          <p:nvSpPr>
            <p:cNvPr id="8" name="TextBox 5"/>
            <p:cNvSpPr txBox="1"/>
            <p:nvPr/>
          </p:nvSpPr>
          <p:spPr>
            <a:xfrm>
              <a:off x="195641" y="4920887"/>
              <a:ext cx="2085750" cy="72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GPI, </a:t>
              </a:r>
              <a:r>
                <a:rPr lang="en-GB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Kapton</a:t>
              </a:r>
              <a:r>
                <a:rPr lang="en-GB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:</a:t>
              </a:r>
            </a:p>
            <a:p>
              <a:pPr algn="ctr"/>
              <a:r>
                <a:rPr lang="en-GB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125 µm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460130" y="4597572"/>
              <a:ext cx="798698" cy="223840"/>
            </a:xfrm>
            <a:prstGeom prst="straightConnector1">
              <a:avLst/>
            </a:prstGeom>
            <a:ln w="28575">
              <a:solidFill>
                <a:srgbClr val="0295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7"/>
            <p:cNvSpPr txBox="1"/>
            <p:nvPr/>
          </p:nvSpPr>
          <p:spPr>
            <a:xfrm>
              <a:off x="-3083" y="1367788"/>
              <a:ext cx="2180632" cy="991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Collar Radius:</a:t>
              </a:r>
            </a:p>
            <a:p>
              <a:pPr algn="ctr"/>
              <a:r>
                <a:rPr lang="en-GB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114 mm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238515" y="2014118"/>
              <a:ext cx="699682" cy="3530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9"/>
            <p:cNvSpPr txBox="1"/>
            <p:nvPr/>
          </p:nvSpPr>
          <p:spPr>
            <a:xfrm>
              <a:off x="5557322" y="908359"/>
              <a:ext cx="2499316" cy="72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Impreg</a:t>
              </a:r>
              <a:r>
                <a:rPr lang="en-GB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. Radius:</a:t>
              </a:r>
            </a:p>
            <a:p>
              <a:pPr algn="ctr"/>
              <a:r>
                <a:rPr lang="en-GB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113.376 mm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5195815" y="1690952"/>
              <a:ext cx="1300310" cy="8678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1"/>
            <p:cNvSpPr txBox="1"/>
            <p:nvPr/>
          </p:nvSpPr>
          <p:spPr>
            <a:xfrm>
              <a:off x="6079871" y="4636561"/>
              <a:ext cx="2085750" cy="991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Kapton</a:t>
              </a:r>
              <a:r>
                <a:rPr lang="en-GB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Shims:</a:t>
              </a:r>
            </a:p>
            <a:p>
              <a:pPr algn="ctr"/>
              <a:r>
                <a:rPr lang="en-GB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125 µm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5545178" y="4358652"/>
              <a:ext cx="508633" cy="350840"/>
            </a:xfrm>
            <a:prstGeom prst="straightConnector1">
              <a:avLst/>
            </a:prstGeom>
            <a:ln w="28575">
              <a:solidFill>
                <a:srgbClr val="8400B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4939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MQXFA03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2"/>
                </a:solidFill>
              </a:rPr>
              <a:t>Pole key clearance</a:t>
            </a:r>
          </a:p>
          <a:p>
            <a:pPr lvl="1"/>
            <a:r>
              <a:rPr lang="en-US" dirty="0"/>
              <a:t>Two options were considered</a:t>
            </a:r>
          </a:p>
          <a:p>
            <a:pPr lvl="2"/>
            <a:r>
              <a:rPr lang="en-US" dirty="0"/>
              <a:t>MQXFS1a case</a:t>
            </a:r>
          </a:p>
          <a:p>
            <a:pPr lvl="3"/>
            <a:r>
              <a:rPr lang="en-US" dirty="0"/>
              <a:t>Pole key with fiber in the radial direction </a:t>
            </a:r>
            <a:r>
              <a:rPr lang="en-US" dirty="0">
                <a:sym typeface="Wingdings" panose="05000000000000000000" pitchFamily="2" charset="2"/>
              </a:rPr>
              <a:t> high thermal contraction and low modulus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A pole key gap per side of ~3 mils</a:t>
            </a:r>
          </a:p>
          <a:p>
            <a:pPr lvl="4"/>
            <a:r>
              <a:rPr lang="en-US" dirty="0">
                <a:sym typeface="Wingdings" panose="05000000000000000000" pitchFamily="2" charset="2"/>
              </a:rPr>
              <a:t>This value is larger than in MQXFS1a, where the target was zero gap  as a results we expect less force intercepted by the pole key than in MQXFS1a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MQXFS4 case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Pole key with fiber in the azimuthal direction  low thermal contraction and high modulus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Key machined to have ~8 mils of pole key gap per side 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These correspond to the same conditions as MQXFS4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MQXFS4 case is the selected one</a:t>
            </a:r>
            <a:endParaRPr lang="en-GB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Paolo Ferracin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048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MQXFA03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219200"/>
            <a:ext cx="7920000" cy="4906963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Azimuthal pre-load </a:t>
            </a:r>
            <a:r>
              <a:rPr lang="en-US" dirty="0"/>
              <a:t>(see next slide for summary)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target is MQXFS4, with a reduction of 10 MPa </a:t>
            </a:r>
            <a:r>
              <a:rPr lang="en-US" dirty="0"/>
              <a:t>to account for possible larger spread due to the longer length</a:t>
            </a:r>
          </a:p>
          <a:p>
            <a:pPr lvl="1"/>
            <a:r>
              <a:rPr lang="en-US" u="sng" dirty="0"/>
              <a:t>Therefore, target pre-stress at cold is: 100 MPa </a:t>
            </a:r>
          </a:p>
          <a:p>
            <a:pPr lvl="1"/>
            <a:r>
              <a:rPr lang="en-US" dirty="0"/>
              <a:t>This means pre-stress at warm of about 80 MPa after creep</a:t>
            </a:r>
          </a:p>
          <a:p>
            <a:pPr lvl="2"/>
            <a:r>
              <a:rPr lang="en-US" dirty="0"/>
              <a:t>Assume 5-10 MPa of creep</a:t>
            </a:r>
          </a:p>
          <a:p>
            <a:pPr lvl="2"/>
            <a:r>
              <a:rPr lang="en-US" dirty="0"/>
              <a:t>We set as maximum coil stress to 110 MPa during loading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Paolo Ferracin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79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Paolo Ferracin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70"/>
          <a:stretch>
            <a:fillRect/>
          </a:stretch>
        </p:blipFill>
        <p:spPr bwMode="auto">
          <a:xfrm>
            <a:off x="1763688" y="1219200"/>
            <a:ext cx="5319008" cy="4151486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458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MQXFA03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Axial pre-load </a:t>
            </a:r>
            <a:r>
              <a:rPr lang="en-US" dirty="0"/>
              <a:t>(see next slide for summary)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target is MQXFS4, with a reduction of 0.2 MN </a:t>
            </a:r>
            <a:r>
              <a:rPr lang="en-US" dirty="0"/>
              <a:t>to limit the rod stress at room temperature and meet the design criteria</a:t>
            </a:r>
          </a:p>
          <a:p>
            <a:pPr lvl="2"/>
            <a:r>
              <a:rPr lang="en-US" dirty="0"/>
              <a:t>MQXFA has rods with smaller radius than MQXFB (33 vs 31 mm) </a:t>
            </a:r>
          </a:p>
          <a:p>
            <a:pPr lvl="1"/>
            <a:r>
              <a:rPr lang="en-US" u="sng" dirty="0"/>
              <a:t>Therefore, the total force at cold is: 1.0 MN</a:t>
            </a:r>
          </a:p>
          <a:p>
            <a:pPr lvl="1"/>
            <a:r>
              <a:rPr lang="en-US" dirty="0"/>
              <a:t>This means that the total force after cool-down (and at room temperature) will be 0.1 MN higher than in MQXFAP1/P2</a:t>
            </a:r>
          </a:p>
          <a:p>
            <a:pPr lvl="1"/>
            <a:endParaRPr lang="en-US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Paolo Ferracin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743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Paolo Ferracin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70"/>
          <a:stretch>
            <a:fillRect/>
          </a:stretch>
        </p:blipFill>
        <p:spPr bwMode="auto">
          <a:xfrm>
            <a:off x="1763688" y="1219200"/>
            <a:ext cx="5319008" cy="4151486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480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MQXFA03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2"/>
                </a:solidFill>
              </a:rPr>
              <a:t>Pre-load sequence </a:t>
            </a:r>
            <a:endParaRPr lang="en-US" dirty="0"/>
          </a:p>
          <a:p>
            <a:pPr lvl="1"/>
            <a:r>
              <a:rPr lang="en-US" dirty="0"/>
              <a:t>The plan is to adopt the MQXFS4 sequence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Coil pack centering (13.1-13.2 mm interference keys)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Pre-load axial rods with ~50-100 </a:t>
            </a:r>
            <a:r>
              <a:rPr lang="en-US" dirty="0" err="1"/>
              <a:t>microstrain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50% azimuthal pre-load (0.250 mm added shim)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50% axial pre-load (about 300 micro-strain)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100% azimuthal pre-load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100% axial pre-load</a:t>
            </a:r>
          </a:p>
          <a:p>
            <a:pPr lvl="1"/>
            <a:r>
              <a:rPr lang="en-US" dirty="0"/>
              <a:t>FEM computations indicate lower axial strain in the coil pole during pre-load with this sequence with respect to “100% azimuthal then 100% axial” pre-load</a:t>
            </a:r>
          </a:p>
          <a:p>
            <a:pPr lvl="2"/>
            <a:r>
              <a:rPr lang="en-US" dirty="0"/>
              <a:t>Further investigation with FE model is in progress</a:t>
            </a:r>
          </a:p>
          <a:p>
            <a:pPr marL="971550" lvl="1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Paolo Ferracin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2264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65937</TotalTime>
  <Words>616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Thème Office</vt:lpstr>
      <vt:lpstr>Proposal for MQXFA03 Preload Targets &amp; Preloading Sequence  following Mini-workshop on MQXF Assembly, Preload &amp; Simulations</vt:lpstr>
      <vt:lpstr>Plans for MQXFA03</vt:lpstr>
      <vt:lpstr>Nominal Shim Plan</vt:lpstr>
      <vt:lpstr>Plans for MQXFA03</vt:lpstr>
      <vt:lpstr>Plans for MQXFA03</vt:lpstr>
      <vt:lpstr>PowerPoint Presentation</vt:lpstr>
      <vt:lpstr>Plans for MQXFA03</vt:lpstr>
      <vt:lpstr>PowerPoint Presentation</vt:lpstr>
      <vt:lpstr>Plans for MQXFA03</vt:lpstr>
      <vt:lpstr>Action items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André-Pierre OLIVIER</dc:creator>
  <cp:lastModifiedBy>Giorgio Ambrosio x2297 12326N</cp:lastModifiedBy>
  <cp:revision>1312</cp:revision>
  <cp:lastPrinted>2018-10-29T02:56:54Z</cp:lastPrinted>
  <dcterms:created xsi:type="dcterms:W3CDTF">2016-03-23T12:58:39Z</dcterms:created>
  <dcterms:modified xsi:type="dcterms:W3CDTF">2019-12-09T21:02:46Z</dcterms:modified>
</cp:coreProperties>
</file>