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63" r:id="rId5"/>
    <p:sldId id="272" r:id="rId6"/>
    <p:sldId id="265" r:id="rId7"/>
    <p:sldId id="273" r:id="rId8"/>
    <p:sldId id="266" r:id="rId9"/>
    <p:sldId id="274" r:id="rId10"/>
    <p:sldId id="275" r:id="rId11"/>
    <p:sldId id="276" r:id="rId12"/>
  </p:sldIdLst>
  <p:sldSz cx="9144000" cy="6858000" type="screen4x3"/>
  <p:notesSz cx="6954838" cy="92408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orgio Ambrosio" initials="GA" lastIdx="8" clrIdx="0">
    <p:extLst>
      <p:ext uri="{19B8F6BF-5375-455C-9EA6-DF929625EA0E}">
        <p15:presenceInfo xmlns:p15="http://schemas.microsoft.com/office/powerpoint/2012/main" userId="Giorgio Ambrosio" providerId="None"/>
      </p:ext>
    </p:extLst>
  </p:cmAuthor>
  <p:cmAuthor id="2" name="soren.prestemon@me.com" initials="s" lastIdx="3" clrIdx="1">
    <p:extLst>
      <p:ext uri="{19B8F6BF-5375-455C-9EA6-DF929625EA0E}">
        <p15:presenceInfo xmlns:p15="http://schemas.microsoft.com/office/powerpoint/2012/main" userId="52f6d2a7b4eaabf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99"/>
    <a:srgbClr val="FFCC00"/>
    <a:srgbClr val="009900"/>
    <a:srgbClr val="B4C6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48" autoAdjust="0"/>
    <p:restoredTop sz="96407" autoAdjust="0"/>
  </p:normalViewPr>
  <p:slideViewPr>
    <p:cSldViewPr snapToObjects="1" showGuides="1">
      <p:cViewPr varScale="1">
        <p:scale>
          <a:sx n="75" d="100"/>
          <a:sy n="75" d="100"/>
        </p:scale>
        <p:origin x="53" y="149"/>
      </p:cViewPr>
      <p:guideLst>
        <p:guide orient="horz" pos="4080"/>
        <p:guide pos="2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Objects="1">
      <p:cViewPr varScale="1">
        <p:scale>
          <a:sx n="59" d="100"/>
          <a:sy n="59" d="100"/>
        </p:scale>
        <p:origin x="2213" y="8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12/03/2020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777192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39466" y="8777192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0430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12/03/2020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3738"/>
            <a:ext cx="4618038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46" tIns="46273" rIns="92546" bIns="46273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95484" y="4389398"/>
            <a:ext cx="5563870" cy="4158377"/>
          </a:xfrm>
          <a:prstGeom prst="rect">
            <a:avLst/>
          </a:prstGeom>
        </p:spPr>
        <p:txBody>
          <a:bodyPr vert="horz" lIns="92546" tIns="46273" rIns="92546" bIns="46273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777192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39466" y="8777192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3587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49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39752" y="6356350"/>
            <a:ext cx="6192248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MQXFA04 Structure and Loading Review  -  December 12, 2019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39752" y="6356350"/>
            <a:ext cx="6192248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MQXFA04 Structure and Loading Review  -  December 12, 2019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3"/>
          </p:nvPr>
        </p:nvSpPr>
        <p:spPr>
          <a:xfrm>
            <a:off x="2339752" y="6356350"/>
            <a:ext cx="6192248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MQXFA04 Structure and Loading Review  -  December 12, 2019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39752" y="6356350"/>
            <a:ext cx="6192248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MQXFA04 Structure and Loading Review  -  December 12, 2019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39752" y="6356350"/>
            <a:ext cx="6192248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MQXFA04 Structure and Loading Review  -  December 12, 2019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39752" y="6356350"/>
            <a:ext cx="6192248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MQXFA04 Structure and Loading Review  -  December 12, 2019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39752" y="6356350"/>
            <a:ext cx="6192248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MQXFA04 Structure and Loading Review  -  December 12, 2019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9152" y="6187107"/>
            <a:ext cx="790600" cy="67464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98915" y="2634656"/>
            <a:ext cx="7200000" cy="1658439"/>
          </a:xfrm>
        </p:spPr>
        <p:txBody>
          <a:bodyPr/>
          <a:lstStyle/>
          <a:p>
            <a:r>
              <a:rPr lang="en-GB" sz="3600" dirty="0"/>
              <a:t>Magnet Fabrication Travelers, Non-Conformities and Resolution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Katherine Ray – LBNL (QA)</a:t>
            </a:r>
          </a:p>
          <a:p>
            <a:r>
              <a:rPr lang="en-GB" dirty="0"/>
              <a:t>Mike Solis – LBNL (Procurement Technical Contact)</a:t>
            </a:r>
          </a:p>
        </p:txBody>
      </p:sp>
      <p:sp>
        <p:nvSpPr>
          <p:cNvPr id="8" name="Freeform 7"/>
          <p:cNvSpPr/>
          <p:nvPr/>
        </p:nvSpPr>
        <p:spPr>
          <a:xfrm>
            <a:off x="871672" y="908720"/>
            <a:ext cx="604431" cy="1286727"/>
          </a:xfrm>
          <a:custGeom>
            <a:avLst/>
            <a:gdLst>
              <a:gd name="connsiteX0" fmla="*/ 460739 w 604431"/>
              <a:gd name="connsiteY0" fmla="*/ 0 h 1286727"/>
              <a:gd name="connsiteX1" fmla="*/ 460739 w 604431"/>
              <a:gd name="connsiteY1" fmla="*/ 0 h 1286727"/>
              <a:gd name="connsiteX2" fmla="*/ 447677 w 604431"/>
              <a:gd name="connsiteY2" fmla="*/ 117566 h 1286727"/>
              <a:gd name="connsiteX3" fmla="*/ 421551 w 604431"/>
              <a:gd name="connsiteY3" fmla="*/ 156754 h 1286727"/>
              <a:gd name="connsiteX4" fmla="*/ 356237 w 604431"/>
              <a:gd name="connsiteY4" fmla="*/ 274320 h 1286727"/>
              <a:gd name="connsiteX5" fmla="*/ 330111 w 604431"/>
              <a:gd name="connsiteY5" fmla="*/ 313509 h 1286727"/>
              <a:gd name="connsiteX6" fmla="*/ 251734 w 604431"/>
              <a:gd name="connsiteY6" fmla="*/ 378823 h 1286727"/>
              <a:gd name="connsiteX7" fmla="*/ 225608 w 604431"/>
              <a:gd name="connsiteY7" fmla="*/ 418011 h 1286727"/>
              <a:gd name="connsiteX8" fmla="*/ 186419 w 604431"/>
              <a:gd name="connsiteY8" fmla="*/ 444137 h 1286727"/>
              <a:gd name="connsiteX9" fmla="*/ 134168 w 604431"/>
              <a:gd name="connsiteY9" fmla="*/ 522514 h 1286727"/>
              <a:gd name="connsiteX10" fmla="*/ 108042 w 604431"/>
              <a:gd name="connsiteY10" fmla="*/ 561703 h 1286727"/>
              <a:gd name="connsiteX11" fmla="*/ 68854 w 604431"/>
              <a:gd name="connsiteY11" fmla="*/ 679269 h 1286727"/>
              <a:gd name="connsiteX12" fmla="*/ 55791 w 604431"/>
              <a:gd name="connsiteY12" fmla="*/ 718457 h 1286727"/>
              <a:gd name="connsiteX13" fmla="*/ 42728 w 604431"/>
              <a:gd name="connsiteY13" fmla="*/ 757646 h 1286727"/>
              <a:gd name="connsiteX14" fmla="*/ 16602 w 604431"/>
              <a:gd name="connsiteY14" fmla="*/ 809897 h 1286727"/>
              <a:gd name="connsiteX15" fmla="*/ 16602 w 604431"/>
              <a:gd name="connsiteY15" fmla="*/ 1045029 h 1286727"/>
              <a:gd name="connsiteX16" fmla="*/ 55791 w 604431"/>
              <a:gd name="connsiteY16" fmla="*/ 1084217 h 1286727"/>
              <a:gd name="connsiteX17" fmla="*/ 121105 w 604431"/>
              <a:gd name="connsiteY17" fmla="*/ 1162594 h 1286727"/>
              <a:gd name="connsiteX18" fmla="*/ 173357 w 604431"/>
              <a:gd name="connsiteY18" fmla="*/ 1175657 h 1286727"/>
              <a:gd name="connsiteX19" fmla="*/ 199482 w 604431"/>
              <a:gd name="connsiteY19" fmla="*/ 1214846 h 1286727"/>
              <a:gd name="connsiteX20" fmla="*/ 238671 w 604431"/>
              <a:gd name="connsiteY20" fmla="*/ 1227909 h 1286727"/>
              <a:gd name="connsiteX21" fmla="*/ 277859 w 604431"/>
              <a:gd name="connsiteY21" fmla="*/ 1254034 h 1286727"/>
              <a:gd name="connsiteX22" fmla="*/ 369299 w 604431"/>
              <a:gd name="connsiteY22" fmla="*/ 1280160 h 1286727"/>
              <a:gd name="connsiteX23" fmla="*/ 591368 w 604431"/>
              <a:gd name="connsiteY23" fmla="*/ 1227909 h 1286727"/>
              <a:gd name="connsiteX24" fmla="*/ 604431 w 604431"/>
              <a:gd name="connsiteY24" fmla="*/ 1136469 h 1286727"/>
              <a:gd name="connsiteX25" fmla="*/ 578305 w 604431"/>
              <a:gd name="connsiteY25" fmla="*/ 757646 h 1286727"/>
              <a:gd name="connsiteX26" fmla="*/ 565242 w 604431"/>
              <a:gd name="connsiteY26" fmla="*/ 718457 h 1286727"/>
              <a:gd name="connsiteX27" fmla="*/ 578305 w 604431"/>
              <a:gd name="connsiteY27" fmla="*/ 235131 h 1286727"/>
              <a:gd name="connsiteX28" fmla="*/ 486865 w 604431"/>
              <a:gd name="connsiteY28" fmla="*/ 0 h 1286727"/>
              <a:gd name="connsiteX29" fmla="*/ 460739 w 604431"/>
              <a:gd name="connsiteY29" fmla="*/ 0 h 128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4431" h="1286727">
                <a:moveTo>
                  <a:pt x="460739" y="0"/>
                </a:moveTo>
                <a:lnTo>
                  <a:pt x="460739" y="0"/>
                </a:lnTo>
                <a:cubicBezTo>
                  <a:pt x="456385" y="39189"/>
                  <a:pt x="457240" y="79313"/>
                  <a:pt x="447677" y="117566"/>
                </a:cubicBezTo>
                <a:cubicBezTo>
                  <a:pt x="443869" y="132797"/>
                  <a:pt x="429340" y="143123"/>
                  <a:pt x="421551" y="156754"/>
                </a:cubicBezTo>
                <a:cubicBezTo>
                  <a:pt x="338365" y="302328"/>
                  <a:pt x="465035" y="100242"/>
                  <a:pt x="356237" y="274320"/>
                </a:cubicBezTo>
                <a:cubicBezTo>
                  <a:pt x="347916" y="287633"/>
                  <a:pt x="340162" y="301448"/>
                  <a:pt x="330111" y="313509"/>
                </a:cubicBezTo>
                <a:cubicBezTo>
                  <a:pt x="298682" y="351224"/>
                  <a:pt x="290264" y="353136"/>
                  <a:pt x="251734" y="378823"/>
                </a:cubicBezTo>
                <a:cubicBezTo>
                  <a:pt x="243025" y="391886"/>
                  <a:pt x="236709" y="406910"/>
                  <a:pt x="225608" y="418011"/>
                </a:cubicBezTo>
                <a:cubicBezTo>
                  <a:pt x="214506" y="429112"/>
                  <a:pt x="196757" y="432322"/>
                  <a:pt x="186419" y="444137"/>
                </a:cubicBezTo>
                <a:cubicBezTo>
                  <a:pt x="165743" y="467767"/>
                  <a:pt x="151585" y="496388"/>
                  <a:pt x="134168" y="522514"/>
                </a:cubicBezTo>
                <a:cubicBezTo>
                  <a:pt x="125459" y="535577"/>
                  <a:pt x="113007" y="546809"/>
                  <a:pt x="108042" y="561703"/>
                </a:cubicBezTo>
                <a:lnTo>
                  <a:pt x="68854" y="679269"/>
                </a:lnTo>
                <a:lnTo>
                  <a:pt x="55791" y="718457"/>
                </a:lnTo>
                <a:cubicBezTo>
                  <a:pt x="51437" y="731520"/>
                  <a:pt x="48886" y="745330"/>
                  <a:pt x="42728" y="757646"/>
                </a:cubicBezTo>
                <a:lnTo>
                  <a:pt x="16602" y="809897"/>
                </a:lnTo>
                <a:cubicBezTo>
                  <a:pt x="1443" y="900852"/>
                  <a:pt x="-11575" y="939366"/>
                  <a:pt x="16602" y="1045029"/>
                </a:cubicBezTo>
                <a:cubicBezTo>
                  <a:pt x="21362" y="1062879"/>
                  <a:pt x="43964" y="1070025"/>
                  <a:pt x="55791" y="1084217"/>
                </a:cubicBezTo>
                <a:cubicBezTo>
                  <a:pt x="80384" y="1113729"/>
                  <a:pt x="84677" y="1141778"/>
                  <a:pt x="121105" y="1162594"/>
                </a:cubicBezTo>
                <a:cubicBezTo>
                  <a:pt x="136693" y="1171501"/>
                  <a:pt x="155940" y="1171303"/>
                  <a:pt x="173357" y="1175657"/>
                </a:cubicBezTo>
                <a:cubicBezTo>
                  <a:pt x="182065" y="1188720"/>
                  <a:pt x="187223" y="1205038"/>
                  <a:pt x="199482" y="1214846"/>
                </a:cubicBezTo>
                <a:cubicBezTo>
                  <a:pt x="210234" y="1223448"/>
                  <a:pt x="226355" y="1221751"/>
                  <a:pt x="238671" y="1227909"/>
                </a:cubicBezTo>
                <a:cubicBezTo>
                  <a:pt x="252713" y="1234930"/>
                  <a:pt x="263817" y="1247013"/>
                  <a:pt x="277859" y="1254034"/>
                </a:cubicBezTo>
                <a:cubicBezTo>
                  <a:pt x="296599" y="1263404"/>
                  <a:pt x="352558" y="1275975"/>
                  <a:pt x="369299" y="1280160"/>
                </a:cubicBezTo>
                <a:cubicBezTo>
                  <a:pt x="434801" y="1275793"/>
                  <a:pt x="563973" y="1319226"/>
                  <a:pt x="591368" y="1227909"/>
                </a:cubicBezTo>
                <a:cubicBezTo>
                  <a:pt x="600215" y="1198418"/>
                  <a:pt x="600077" y="1166949"/>
                  <a:pt x="604431" y="1136469"/>
                </a:cubicBezTo>
                <a:cubicBezTo>
                  <a:pt x="598352" y="990576"/>
                  <a:pt x="610202" y="885233"/>
                  <a:pt x="578305" y="757646"/>
                </a:cubicBezTo>
                <a:cubicBezTo>
                  <a:pt x="574965" y="744288"/>
                  <a:pt x="569596" y="731520"/>
                  <a:pt x="565242" y="718457"/>
                </a:cubicBezTo>
                <a:cubicBezTo>
                  <a:pt x="569596" y="557348"/>
                  <a:pt x="578305" y="396298"/>
                  <a:pt x="578305" y="235131"/>
                </a:cubicBezTo>
                <a:cubicBezTo>
                  <a:pt x="578305" y="188617"/>
                  <a:pt x="608232" y="0"/>
                  <a:pt x="486865" y="0"/>
                </a:cubicBezTo>
                <a:lnTo>
                  <a:pt x="46073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11" descr="HLU-logoN-tit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050" y="585575"/>
            <a:ext cx="3540430" cy="1534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7690" y="585575"/>
            <a:ext cx="4057610" cy="1691297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D870FC54-636B-094F-A9CE-FA619CF131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March 12, 2020 – MQXFA05 Structure and Loading Review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State of the Magnet Fabrication Travelers</a:t>
            </a:r>
          </a:p>
          <a:p>
            <a:r>
              <a:rPr lang="en-US" dirty="0"/>
              <a:t>Non-Conformances on MQXFA05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 dirty="0" smtClean="0"/>
              <a:t>MQXFA05 </a:t>
            </a:r>
            <a:r>
              <a:rPr lang="en-US" dirty="0"/>
              <a:t>Structure and Loading Review  -  </a:t>
            </a:r>
            <a:r>
              <a:rPr lang="en-US" dirty="0" smtClean="0"/>
              <a:t>March</a:t>
            </a:r>
            <a:r>
              <a:rPr lang="en-US" dirty="0" smtClean="0"/>
              <a:t> </a:t>
            </a:r>
            <a:r>
              <a:rPr lang="en-US" dirty="0"/>
              <a:t>12, </a:t>
            </a:r>
            <a:r>
              <a:rPr lang="en-US" dirty="0" smtClean="0"/>
              <a:t>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7606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 Fabrication Travelers 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</a:t>
            </a:fld>
            <a:endParaRPr lang="fr-FR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5656880"/>
              </p:ext>
            </p:extLst>
          </p:nvPr>
        </p:nvGraphicFramePr>
        <p:xfrm>
          <a:off x="613551" y="989032"/>
          <a:ext cx="7918449" cy="560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0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717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24474">
                <a:tc>
                  <a:txBody>
                    <a:bodyPr/>
                    <a:lstStyle/>
                    <a:p>
                      <a:r>
                        <a:rPr lang="en-US" sz="1600" dirty="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Revision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7552"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Coil Acceptance WI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SU-1011-5294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07552"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Yoke Pre-Stack WI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SU-1008-8072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7552">
                <a:tc>
                  <a:txBody>
                    <a:bodyPr/>
                    <a:lstStyle/>
                    <a:p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Yoke</a:t>
                      </a:r>
                      <a:r>
                        <a:rPr lang="en-US" sz="1600" baseline="0" dirty="0"/>
                        <a:t> Half Stack WI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SU-1009-7829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7552">
                <a:tc>
                  <a:txBody>
                    <a:bodyPr/>
                    <a:lstStyle/>
                    <a:p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Shell</a:t>
                      </a:r>
                      <a:r>
                        <a:rPr lang="en-US" sz="1600" baseline="0" dirty="0"/>
                        <a:t> Instrumentation WI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SU-1009-3745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7552">
                <a:tc>
                  <a:txBody>
                    <a:bodyPr/>
                    <a:lstStyle/>
                    <a:p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Shell-Yoke </a:t>
                      </a:r>
                      <a:r>
                        <a:rPr lang="en-US" sz="1600" dirty="0" err="1"/>
                        <a:t>Assy</a:t>
                      </a:r>
                      <a:r>
                        <a:rPr lang="en-US" sz="1600" dirty="0"/>
                        <a:t> WI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SU-1008-2169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7552">
                <a:tc>
                  <a:txBody>
                    <a:bodyPr/>
                    <a:lstStyle/>
                    <a:p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Loadpad</a:t>
                      </a:r>
                      <a:r>
                        <a:rPr lang="en-US" sz="1600" baseline="0" dirty="0"/>
                        <a:t> Pre-Stack WI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SU-1008-8075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7552">
                <a:tc>
                  <a:txBody>
                    <a:bodyPr/>
                    <a:lstStyle/>
                    <a:p>
                      <a:r>
                        <a:rPr lang="en-US" sz="16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Dressed Coil WI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SU-1008-8073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7552">
                <a:tc>
                  <a:txBody>
                    <a:bodyPr/>
                    <a:lstStyle/>
                    <a:p>
                      <a:r>
                        <a:rPr lang="en-US" sz="16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Pad-Collar </a:t>
                      </a:r>
                      <a:r>
                        <a:rPr lang="en-US" sz="1600" dirty="0" err="1"/>
                        <a:t>Assy</a:t>
                      </a:r>
                      <a:r>
                        <a:rPr lang="en-US" sz="1600" dirty="0"/>
                        <a:t> WI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SU-1010-1610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7552">
                <a:tc>
                  <a:txBody>
                    <a:bodyPr/>
                    <a:lstStyle/>
                    <a:p>
                      <a:r>
                        <a:rPr lang="en-US" sz="16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Coil Pack </a:t>
                      </a:r>
                      <a:r>
                        <a:rPr lang="en-US" sz="1600" dirty="0" err="1"/>
                        <a:t>Subassy</a:t>
                      </a:r>
                      <a:r>
                        <a:rPr lang="en-US" sz="1600" dirty="0"/>
                        <a:t> WI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SU-1008-8074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7552">
                <a:tc>
                  <a:txBody>
                    <a:bodyPr/>
                    <a:lstStyle/>
                    <a:p>
                      <a:r>
                        <a:rPr lang="en-US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Magnet</a:t>
                      </a:r>
                      <a:r>
                        <a:rPr lang="en-US" sz="1600" baseline="0" dirty="0"/>
                        <a:t> Electrical QA at LBNL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SU-1010-1903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7552">
                <a:tc>
                  <a:txBody>
                    <a:bodyPr/>
                    <a:lstStyle/>
                    <a:p>
                      <a:r>
                        <a:rPr lang="en-US" sz="16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Magnetic Measurements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SU-1010-2018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07552">
                <a:tc>
                  <a:txBody>
                    <a:bodyPr/>
                    <a:lstStyle/>
                    <a:p>
                      <a:r>
                        <a:rPr lang="en-US" sz="16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Integration</a:t>
                      </a:r>
                      <a:r>
                        <a:rPr lang="en-US" sz="1600" baseline="0" dirty="0"/>
                        <a:t> and Loading WI </a:t>
                      </a:r>
                    </a:p>
                    <a:p>
                      <a:r>
                        <a:rPr lang="en-US" sz="1600" baseline="0" dirty="0"/>
                        <a:t>(based on 2 other WI, both @ Rev B)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SU-1011-5637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07552">
                <a:tc>
                  <a:txBody>
                    <a:bodyPr/>
                    <a:lstStyle/>
                    <a:p>
                      <a:r>
                        <a:rPr lang="en-US" sz="16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Axial Rods Instrumented</a:t>
                      </a:r>
                      <a:r>
                        <a:rPr lang="en-US" sz="1600" baseline="0" dirty="0"/>
                        <a:t> WI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SU-1008-8069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07552">
                <a:tc>
                  <a:txBody>
                    <a:bodyPr/>
                    <a:lstStyle/>
                    <a:p>
                      <a:r>
                        <a:rPr lang="en-US" sz="16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Splice Box WI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SU-1008-8067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07552">
                <a:tc>
                  <a:txBody>
                    <a:bodyPr/>
                    <a:lstStyle/>
                    <a:p>
                      <a:r>
                        <a:rPr lang="en-US" sz="16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Magnet Shipping</a:t>
                      </a:r>
                      <a:r>
                        <a:rPr lang="en-US" sz="1600" baseline="0" dirty="0"/>
                        <a:t> WI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SU-1011-3284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 dirty="0" smtClean="0"/>
              <a:t>MQXFA05 </a:t>
            </a:r>
            <a:r>
              <a:rPr lang="en-US" dirty="0"/>
              <a:t>Structure and Loading Review  -  </a:t>
            </a:r>
            <a:r>
              <a:rPr lang="en-US" dirty="0" smtClean="0"/>
              <a:t>March</a:t>
            </a:r>
            <a:r>
              <a:rPr lang="en-US" dirty="0" smtClean="0"/>
              <a:t> </a:t>
            </a:r>
            <a:r>
              <a:rPr lang="en-US" dirty="0"/>
              <a:t>12, </a:t>
            </a:r>
            <a:r>
              <a:rPr lang="en-US" dirty="0" smtClean="0"/>
              <a:t>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8975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5886465"/>
              </p:ext>
            </p:extLst>
          </p:nvPr>
        </p:nvGraphicFramePr>
        <p:xfrm>
          <a:off x="613991" y="989032"/>
          <a:ext cx="7918449" cy="560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0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717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24474">
                <a:tc>
                  <a:txBody>
                    <a:bodyPr/>
                    <a:lstStyle/>
                    <a:p>
                      <a:r>
                        <a:rPr lang="en-US" sz="1600" dirty="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Revision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7552"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Coil Acceptance WI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SU-1011-5294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07552"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Yoke Pre-Stack WI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SU-1008-8072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7552">
                <a:tc>
                  <a:txBody>
                    <a:bodyPr/>
                    <a:lstStyle/>
                    <a:p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Yoke</a:t>
                      </a:r>
                      <a:r>
                        <a:rPr lang="en-US" sz="1600" baseline="0" dirty="0"/>
                        <a:t> Half Stack WI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SU-1009-7829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7552">
                <a:tc>
                  <a:txBody>
                    <a:bodyPr/>
                    <a:lstStyle/>
                    <a:p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Shell</a:t>
                      </a:r>
                      <a:r>
                        <a:rPr lang="en-US" sz="1600" baseline="0" dirty="0"/>
                        <a:t> Instrumentation WI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SU-1009-3745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7552">
                <a:tc>
                  <a:txBody>
                    <a:bodyPr/>
                    <a:lstStyle/>
                    <a:p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Shell-Yoke </a:t>
                      </a:r>
                      <a:r>
                        <a:rPr lang="en-US" sz="1600" dirty="0" err="1"/>
                        <a:t>Assy</a:t>
                      </a:r>
                      <a:r>
                        <a:rPr lang="en-US" sz="1600" dirty="0"/>
                        <a:t> WI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SU-1008-2169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7552">
                <a:tc>
                  <a:txBody>
                    <a:bodyPr/>
                    <a:lstStyle/>
                    <a:p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Loadpad</a:t>
                      </a:r>
                      <a:r>
                        <a:rPr lang="en-US" sz="1600" baseline="0" dirty="0"/>
                        <a:t> Pre-Stack WI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SU-1008-8075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7552">
                <a:tc>
                  <a:txBody>
                    <a:bodyPr/>
                    <a:lstStyle/>
                    <a:p>
                      <a:r>
                        <a:rPr lang="en-US" sz="16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Dressed Coil WI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SU-1008-8073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7552">
                <a:tc>
                  <a:txBody>
                    <a:bodyPr/>
                    <a:lstStyle/>
                    <a:p>
                      <a:r>
                        <a:rPr lang="en-US" sz="16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Pad-Collar </a:t>
                      </a:r>
                      <a:r>
                        <a:rPr lang="en-US" sz="1600" dirty="0" err="1"/>
                        <a:t>Assy</a:t>
                      </a:r>
                      <a:r>
                        <a:rPr lang="en-US" sz="1600" dirty="0"/>
                        <a:t> WI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SU-1010-1610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7552">
                <a:tc>
                  <a:txBody>
                    <a:bodyPr/>
                    <a:lstStyle/>
                    <a:p>
                      <a:r>
                        <a:rPr lang="en-US" sz="16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Coil Pack </a:t>
                      </a:r>
                      <a:r>
                        <a:rPr lang="en-US" sz="1600" dirty="0" err="1"/>
                        <a:t>Subassy</a:t>
                      </a:r>
                      <a:r>
                        <a:rPr lang="en-US" sz="1600" dirty="0"/>
                        <a:t> WI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SU-1008-8074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7552">
                <a:tc>
                  <a:txBody>
                    <a:bodyPr/>
                    <a:lstStyle/>
                    <a:p>
                      <a:r>
                        <a:rPr lang="en-US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Magnet</a:t>
                      </a:r>
                      <a:r>
                        <a:rPr lang="en-US" sz="1600" baseline="0" dirty="0"/>
                        <a:t> Electrical QA at LBNL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SU-1010-1903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7552">
                <a:tc>
                  <a:txBody>
                    <a:bodyPr/>
                    <a:lstStyle/>
                    <a:p>
                      <a:r>
                        <a:rPr lang="en-US" sz="16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Magnetic Measurements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SU-1010-2018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07552">
                <a:tc>
                  <a:txBody>
                    <a:bodyPr/>
                    <a:lstStyle/>
                    <a:p>
                      <a:r>
                        <a:rPr lang="en-US" sz="16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Integration</a:t>
                      </a:r>
                      <a:r>
                        <a:rPr lang="en-US" sz="1600" baseline="0" dirty="0"/>
                        <a:t> and Loading WI </a:t>
                      </a:r>
                    </a:p>
                    <a:p>
                      <a:r>
                        <a:rPr lang="en-US" sz="1600" baseline="0" dirty="0"/>
                        <a:t>(based on 2 other WI, both @ Rev B)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SU-1011-5637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07552">
                <a:tc>
                  <a:txBody>
                    <a:bodyPr/>
                    <a:lstStyle/>
                    <a:p>
                      <a:r>
                        <a:rPr lang="en-US" sz="16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Axial Rods Instrumented</a:t>
                      </a:r>
                      <a:r>
                        <a:rPr lang="en-US" sz="1600" baseline="0" dirty="0"/>
                        <a:t> WI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SU-1008-8069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07552">
                <a:tc>
                  <a:txBody>
                    <a:bodyPr/>
                    <a:lstStyle/>
                    <a:p>
                      <a:r>
                        <a:rPr lang="en-US" sz="16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Splice Box WI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SU-1008-8067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07552">
                <a:tc>
                  <a:txBody>
                    <a:bodyPr/>
                    <a:lstStyle/>
                    <a:p>
                      <a:r>
                        <a:rPr lang="en-US" sz="16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Magnet Shipping</a:t>
                      </a:r>
                      <a:r>
                        <a:rPr lang="en-US" sz="1600" baseline="0" dirty="0"/>
                        <a:t> WI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SU-1011-3284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 Fabrication Travelers 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6" name="TextBox 5"/>
          <p:cNvSpPr txBox="1"/>
          <p:nvPr/>
        </p:nvSpPr>
        <p:spPr>
          <a:xfrm>
            <a:off x="1259632" y="2417588"/>
            <a:ext cx="6624736" cy="22467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We continue to update the travelers based on lessons learned</a:t>
            </a:r>
          </a:p>
          <a:p>
            <a:endParaRPr lang="en-US" sz="2800" dirty="0"/>
          </a:p>
          <a:p>
            <a:r>
              <a:rPr lang="en-US" sz="2800" dirty="0"/>
              <a:t>All travelers were used and signed off for MQXFA04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 dirty="0" smtClean="0"/>
              <a:t>MQXFA05 </a:t>
            </a:r>
            <a:r>
              <a:rPr lang="en-US" dirty="0"/>
              <a:t>Structure and Loading Review  -  </a:t>
            </a:r>
            <a:r>
              <a:rPr lang="en-US" dirty="0" smtClean="0"/>
              <a:t>March</a:t>
            </a:r>
            <a:r>
              <a:rPr lang="en-US" dirty="0" smtClean="0"/>
              <a:t> </a:t>
            </a:r>
            <a:r>
              <a:rPr lang="en-US" dirty="0"/>
              <a:t>12, </a:t>
            </a:r>
            <a:r>
              <a:rPr lang="en-US" dirty="0" smtClean="0"/>
              <a:t>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5468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Records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612000" y="1174693"/>
            <a:ext cx="7920000" cy="4906963"/>
          </a:xfrm>
        </p:spPr>
        <p:txBody>
          <a:bodyPr/>
          <a:lstStyle/>
          <a:p>
            <a:r>
              <a:rPr lang="en-US" dirty="0"/>
              <a:t>We are tracking Non-Conformances, Deviations and Engineering Changes in one spreadsheet</a:t>
            </a:r>
          </a:p>
          <a:p>
            <a:r>
              <a:rPr lang="en-US" dirty="0"/>
              <a:t>These are currently communicated to </a:t>
            </a:r>
            <a:r>
              <a:rPr lang="en-US" dirty="0" err="1"/>
              <a:t>Fermilab</a:t>
            </a:r>
            <a:r>
              <a:rPr lang="en-US" dirty="0"/>
              <a:t> L2 on a monthly basis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275" y="3043610"/>
            <a:ext cx="8062725" cy="3492740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 dirty="0" smtClean="0"/>
              <a:t>MQXFA05 </a:t>
            </a:r>
            <a:r>
              <a:rPr lang="en-US" dirty="0"/>
              <a:t>Structure and Loading Review  -  </a:t>
            </a:r>
            <a:r>
              <a:rPr lang="en-US" dirty="0" smtClean="0"/>
              <a:t>March</a:t>
            </a:r>
            <a:r>
              <a:rPr lang="en-US" dirty="0" smtClean="0"/>
              <a:t> </a:t>
            </a:r>
            <a:r>
              <a:rPr lang="en-US" dirty="0"/>
              <a:t>12, </a:t>
            </a:r>
            <a:r>
              <a:rPr lang="en-US" dirty="0" smtClean="0"/>
              <a:t>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1081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MQXFA05 Change Records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12000" y="1219200"/>
            <a:ext cx="8074800" cy="4906963"/>
          </a:xfrm>
        </p:spPr>
        <p:txBody>
          <a:bodyPr/>
          <a:lstStyle/>
          <a:p>
            <a:r>
              <a:rPr lang="en-US" sz="2400" dirty="0"/>
              <a:t>The NCRs on A05 thus far include:</a:t>
            </a:r>
          </a:p>
          <a:p>
            <a:pPr lvl="1"/>
            <a:r>
              <a:rPr lang="en-US" sz="1800" dirty="0"/>
              <a:t>(#24) Minor collar dimension issues</a:t>
            </a:r>
          </a:p>
          <a:p>
            <a:pPr lvl="1"/>
            <a:r>
              <a:rPr lang="en-US" sz="1800" dirty="0"/>
              <a:t>(#43) Minor collar dimension issues</a:t>
            </a:r>
          </a:p>
          <a:p>
            <a:pPr lvl="1"/>
            <a:r>
              <a:rPr lang="en-US" sz="1800" dirty="0"/>
              <a:t>(#44) Shell thread damage</a:t>
            </a:r>
          </a:p>
          <a:p>
            <a:pPr lvl="1"/>
            <a:r>
              <a:rPr lang="en-US" sz="1800" dirty="0"/>
              <a:t>(#68) Sharp edges on wiring skirts, skirts made of 5052 Al</a:t>
            </a:r>
          </a:p>
          <a:p>
            <a:pPr lvl="1"/>
            <a:r>
              <a:rPr lang="en-US" sz="1800" dirty="0"/>
              <a:t>(#69) Cable support had hole in wrong location</a:t>
            </a:r>
          </a:p>
          <a:p>
            <a:pPr lvl="1"/>
            <a:r>
              <a:rPr lang="en-US" sz="1800" dirty="0"/>
              <a:t>(#80) Dents in Master Keys</a:t>
            </a:r>
          </a:p>
          <a:p>
            <a:pPr lvl="1"/>
            <a:r>
              <a:rPr lang="en-US" sz="1800" dirty="0"/>
              <a:t>(#83) ~60 yoke bushings were undersized</a:t>
            </a:r>
          </a:p>
          <a:p>
            <a:pPr lvl="1"/>
            <a:endParaRPr lang="en-US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091D570-0A57-41A1-978B-F66FD2FC5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9890"/>
            <a:ext cx="9202072" cy="2453482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 dirty="0" smtClean="0"/>
              <a:t>MQXFA05 </a:t>
            </a:r>
            <a:r>
              <a:rPr lang="en-US" dirty="0"/>
              <a:t>Structure and Loading Review  -  </a:t>
            </a:r>
            <a:r>
              <a:rPr lang="en-US" dirty="0" smtClean="0"/>
              <a:t>March</a:t>
            </a:r>
            <a:r>
              <a:rPr lang="en-US" dirty="0" smtClean="0"/>
              <a:t> </a:t>
            </a:r>
            <a:r>
              <a:rPr lang="en-US" dirty="0"/>
              <a:t>12, </a:t>
            </a:r>
            <a:r>
              <a:rPr lang="en-US" dirty="0" smtClean="0"/>
              <a:t>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9739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MQXFA05 Change Records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1800" dirty="0"/>
              <a:t>(#24) Minor collar dimension issues</a:t>
            </a:r>
          </a:p>
          <a:p>
            <a:pPr lvl="1"/>
            <a:r>
              <a:rPr lang="en-US" sz="1800" dirty="0"/>
              <a:t>(#43) Minor collar dimension </a:t>
            </a:r>
            <a:r>
              <a:rPr lang="en-US" sz="1800" dirty="0" smtClean="0"/>
              <a:t>issues</a:t>
            </a:r>
          </a:p>
          <a:p>
            <a:pPr marL="0" lvl="1" indent="0">
              <a:buNone/>
            </a:pPr>
            <a:r>
              <a:rPr lang="en-US" sz="1800" dirty="0" smtClean="0"/>
              <a:t>“Profile 0.03 at the 45° plane of the 25 or 45 mm scan” out of tolerance by 0.0002mm to 0.0047mm in 9 locations. We believe all are due them scanning over the engraved serial number (ACCEPT AS IS)</a:t>
            </a:r>
            <a:endParaRPr lang="en-US" sz="1800" dirty="0"/>
          </a:p>
          <a:p>
            <a:pPr lvl="1"/>
            <a:r>
              <a:rPr lang="en-US" sz="1800" dirty="0"/>
              <a:t>(#44) Shell thread </a:t>
            </a:r>
            <a:r>
              <a:rPr lang="en-US" sz="1800" dirty="0" smtClean="0"/>
              <a:t>damage</a:t>
            </a:r>
          </a:p>
          <a:p>
            <a:pPr marL="0" lvl="1" indent="0">
              <a:buNone/>
            </a:pPr>
            <a:r>
              <a:rPr lang="en-US" sz="1800" dirty="0" smtClean="0"/>
              <a:t>One M6 holes has 2-3 threads damaged (ACCEPT AS IS)</a:t>
            </a:r>
            <a:endParaRPr lang="en-US" sz="1800" dirty="0"/>
          </a:p>
          <a:p>
            <a:pPr lvl="1"/>
            <a:r>
              <a:rPr lang="en-US" sz="1800" dirty="0"/>
              <a:t>(#68) Sharp edges on wiring skirts, skirts made of 5052 </a:t>
            </a:r>
            <a:r>
              <a:rPr lang="en-US" sz="1800" dirty="0" smtClean="0"/>
              <a:t>Al</a:t>
            </a:r>
          </a:p>
          <a:p>
            <a:pPr marL="0" lvl="1" indent="0">
              <a:buNone/>
            </a:pPr>
            <a:r>
              <a:rPr lang="en-US" sz="1800" dirty="0" smtClean="0"/>
              <a:t>Need to discuss if 5052 Al is okay</a:t>
            </a:r>
            <a:endParaRPr lang="en-US" sz="1800" dirty="0"/>
          </a:p>
          <a:p>
            <a:pPr lvl="1"/>
            <a:r>
              <a:rPr lang="en-US" sz="1800" dirty="0"/>
              <a:t>(#69) Cable support had hole in wrong </a:t>
            </a:r>
            <a:r>
              <a:rPr lang="en-US" sz="1800" dirty="0" smtClean="0"/>
              <a:t>location</a:t>
            </a:r>
          </a:p>
          <a:p>
            <a:pPr marL="0" lvl="1" indent="0">
              <a:buNone/>
            </a:pPr>
            <a:r>
              <a:rPr lang="en-US" sz="1800" dirty="0" smtClean="0"/>
              <a:t>Vendor is sending new parts</a:t>
            </a:r>
          </a:p>
          <a:p>
            <a:pPr marL="749300" lvl="1"/>
            <a:r>
              <a:rPr lang="en-US" sz="1800" dirty="0"/>
              <a:t>(#83) ~60 yoke bushings were </a:t>
            </a:r>
            <a:r>
              <a:rPr lang="en-US" sz="1800" dirty="0" smtClean="0"/>
              <a:t>undersized</a:t>
            </a:r>
          </a:p>
          <a:p>
            <a:pPr marL="0" lvl="1" indent="0">
              <a:buNone/>
            </a:pPr>
            <a:r>
              <a:rPr lang="en-US" sz="1800" dirty="0" smtClean="0"/>
              <a:t>Undersized bushings did not fit over yoke tie-rod and were replaced. Decision about reworking or rejecting undersized bushings has not been made yet. </a:t>
            </a:r>
            <a:endParaRPr lang="en-US" sz="1800" dirty="0"/>
          </a:p>
          <a:p>
            <a:pPr marL="285750" lvl="1"/>
            <a:endParaRPr lang="en-US" sz="18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 dirty="0" smtClean="0"/>
              <a:t>MQXFA05 </a:t>
            </a:r>
            <a:r>
              <a:rPr lang="en-US" dirty="0"/>
              <a:t>Structure and Loading Review  -  </a:t>
            </a:r>
            <a:r>
              <a:rPr lang="en-US" dirty="0" smtClean="0"/>
              <a:t>March</a:t>
            </a:r>
            <a:r>
              <a:rPr lang="en-US" dirty="0" smtClean="0"/>
              <a:t> </a:t>
            </a:r>
            <a:r>
              <a:rPr lang="en-US" dirty="0"/>
              <a:t>12, </a:t>
            </a:r>
            <a:r>
              <a:rPr lang="en-US" dirty="0" smtClean="0"/>
              <a:t>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084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MQXFA05 Change Records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1219200"/>
            <a:ext cx="5233298" cy="658293"/>
          </a:xfrm>
        </p:spPr>
        <p:txBody>
          <a:bodyPr/>
          <a:lstStyle/>
          <a:p>
            <a:pPr lvl="1"/>
            <a:r>
              <a:rPr lang="en-US" sz="1800" dirty="0"/>
              <a:t>(#80) Dents in Master </a:t>
            </a:r>
            <a:r>
              <a:rPr lang="en-US" sz="1800" dirty="0" smtClean="0"/>
              <a:t>Keys</a:t>
            </a:r>
          </a:p>
          <a:p>
            <a:pPr marL="0" lvl="1" indent="0">
              <a:buNone/>
            </a:pPr>
            <a:r>
              <a:rPr lang="en-US" sz="1800" dirty="0" smtClean="0"/>
              <a:t>Largest dent was 3.5mm </a:t>
            </a:r>
            <a:r>
              <a:rPr lang="en-US" sz="1800" dirty="0"/>
              <a:t>long and .</a:t>
            </a:r>
            <a:r>
              <a:rPr lang="en-US" sz="1800" dirty="0" smtClean="0"/>
              <a:t>13mm deep</a:t>
            </a:r>
          </a:p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endParaRPr lang="en-US" sz="1800" dirty="0" smtClean="0"/>
          </a:p>
          <a:p>
            <a:pPr marL="457200" lvl="1" indent="0">
              <a:buNone/>
            </a:pPr>
            <a:endParaRPr lang="en-US" sz="1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1" t="27600" r="53150"/>
          <a:stretch/>
        </p:blipFill>
        <p:spPr>
          <a:xfrm rot="5400000">
            <a:off x="5743365" y="3549043"/>
            <a:ext cx="1551802" cy="44583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7" r="10236" b="40436"/>
          <a:stretch/>
        </p:blipFill>
        <p:spPr>
          <a:xfrm>
            <a:off x="2849253" y="1844823"/>
            <a:ext cx="2926641" cy="20162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3" t="17967" r="13941" b="18326"/>
          <a:stretch/>
        </p:blipFill>
        <p:spPr>
          <a:xfrm>
            <a:off x="286863" y="1844824"/>
            <a:ext cx="2448273" cy="20162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" t="13662" r="-55" b="33396"/>
          <a:stretch/>
        </p:blipFill>
        <p:spPr>
          <a:xfrm>
            <a:off x="5845298" y="1649365"/>
            <a:ext cx="3164840" cy="22322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" t="39281" r="-55" b="36809"/>
          <a:stretch/>
        </p:blipFill>
        <p:spPr>
          <a:xfrm>
            <a:off x="263320" y="3982615"/>
            <a:ext cx="3164840" cy="1008112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>
            <a:off x="1403648" y="2814589"/>
            <a:ext cx="105933" cy="16568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764145" y="2814589"/>
            <a:ext cx="2400143" cy="5955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 txBox="1">
            <a:spLocks/>
          </p:cNvSpPr>
          <p:nvPr/>
        </p:nvSpPr>
        <p:spPr>
          <a:xfrm>
            <a:off x="3515166" y="3975953"/>
            <a:ext cx="5233298" cy="9520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sz="1800" dirty="0" smtClean="0"/>
              <a:t>Two more dents, </a:t>
            </a:r>
          </a:p>
          <a:p>
            <a:pPr marL="0" lvl="1" indent="0">
              <a:buNone/>
            </a:pPr>
            <a:r>
              <a:rPr lang="en-US" sz="1800" dirty="0" smtClean="0"/>
              <a:t>1.8mm long dent on 45 </a:t>
            </a:r>
            <a:r>
              <a:rPr lang="en-US" sz="1800" dirty="0" err="1" smtClean="0"/>
              <a:t>deg</a:t>
            </a:r>
            <a:r>
              <a:rPr lang="en-US" sz="1800" dirty="0" smtClean="0"/>
              <a:t> surface</a:t>
            </a:r>
          </a:p>
          <a:p>
            <a:pPr marL="0" lvl="1" indent="0">
              <a:buFont typeface="Wingdings" charset="2"/>
              <a:buNone/>
            </a:pPr>
            <a:r>
              <a:rPr lang="en-US" sz="1800" dirty="0" smtClean="0"/>
              <a:t>Smaller dent over bladder</a:t>
            </a:r>
          </a:p>
          <a:p>
            <a:pPr marL="457200" lvl="1" indent="0">
              <a:buFont typeface="Wingdings" charset="2"/>
              <a:buNone/>
            </a:pPr>
            <a:endParaRPr lang="en-US" sz="1800" dirty="0" smtClean="0"/>
          </a:p>
          <a:p>
            <a:pPr marL="457200" lvl="1" indent="0">
              <a:buFont typeface="Wingdings" charset="2"/>
              <a:buNone/>
            </a:pPr>
            <a:endParaRPr lang="en-US" sz="1800" dirty="0" smtClean="0"/>
          </a:p>
          <a:p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891106" y="4898282"/>
            <a:ext cx="1273182" cy="10071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 dirty="0" smtClean="0"/>
              <a:t>MQXFA05 </a:t>
            </a:r>
            <a:r>
              <a:rPr lang="en-US" dirty="0"/>
              <a:t>Structure and Loading Review  -  </a:t>
            </a:r>
            <a:r>
              <a:rPr lang="en-US" dirty="0" smtClean="0"/>
              <a:t>March</a:t>
            </a:r>
            <a:r>
              <a:rPr lang="en-US" dirty="0" smtClean="0"/>
              <a:t> </a:t>
            </a:r>
            <a:r>
              <a:rPr lang="en-US" dirty="0"/>
              <a:t>12, </a:t>
            </a:r>
            <a:r>
              <a:rPr lang="en-US" dirty="0" smtClean="0"/>
              <a:t>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810585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ABA85A245EC45AA49FA36F10E0232" ma:contentTypeVersion="2" ma:contentTypeDescription="Create a new document." ma:contentTypeScope="" ma:versionID="adcd0aad5aed504a8f0da929d2112ad6">
  <xsd:schema xmlns:xsd="http://www.w3.org/2001/XMLSchema" xmlns:xs="http://www.w3.org/2001/XMLSchema" xmlns:p="http://schemas.microsoft.com/office/2006/metadata/properties" xmlns:ns2="8946e33d-fd2f-4ae4-8ee9-d90c129cdf9e" targetNamespace="http://schemas.microsoft.com/office/2006/metadata/properties" ma:root="true" ma:fieldsID="8f86ca1f070cacaf1fa8f62c9f76043c" ns2:_="">
    <xsd:import namespace="8946e33d-fd2f-4ae4-8ee9-d90c129cdf9e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No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6e33d-fd2f-4ae4-8ee9-d90c129cdf9e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  <xsd:element name="Note" ma:index="9" nillable="true" ma:displayName="Note" ma:internalName="Not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8946e33d-fd2f-4ae4-8ee9-d90c129cdf9e">HL-LHC PowerPoint Presentation, incl. LARP logo, 4:3 format</Description0>
    <Note xmlns="8946e33d-fd2f-4ae4-8ee9-d90c129cdf9e">For presentations to be given at Joint HL-LHC/LARP annual meetings (US or European locations).
https://edms.cern.ch/document/1607180/</Not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A7292EC-A4CC-4379-ABA5-C61E3A4C43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46e33d-fd2f-4ae4-8ee9-d90c129cd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F8EF391-2BAD-45F4-B22E-736040720C99}">
  <ds:schemaRefs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8946e33d-fd2f-4ae4-8ee9-d90c129cdf9e"/>
    <ds:schemaRef ds:uri="http://purl.org/dc/dcmitype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CC4280F-E911-4FF7-B1B5-10F770B636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47484</TotalTime>
  <Words>652</Words>
  <Application>Microsoft Office PowerPoint</Application>
  <PresentationFormat>On-screen Show (4:3)</PresentationFormat>
  <Paragraphs>190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Thème Office</vt:lpstr>
      <vt:lpstr>Magnet Fabrication Travelers, Non-Conformities and Resolution</vt:lpstr>
      <vt:lpstr>Overview</vt:lpstr>
      <vt:lpstr>Magnet Fabrication Travelers Overview</vt:lpstr>
      <vt:lpstr>Magnet Fabrication Travelers Overview</vt:lpstr>
      <vt:lpstr>Change Records</vt:lpstr>
      <vt:lpstr>MQXFA05 Change Records</vt:lpstr>
      <vt:lpstr>MQXFA05 Change Records Details</vt:lpstr>
      <vt:lpstr>MQXFA05 Change Records Details</vt:lpstr>
    </vt:vector>
  </TitlesOfParts>
  <Company>APO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HiLumi-Pres-Template-4-3-LARP</dc:title>
  <dc:creator>André-Pierre OLIVIER</dc:creator>
  <cp:lastModifiedBy>Ray, Katherine L.</cp:lastModifiedBy>
  <cp:revision>810</cp:revision>
  <cp:lastPrinted>2019-12-11T23:20:48Z</cp:lastPrinted>
  <dcterms:created xsi:type="dcterms:W3CDTF">2016-03-23T12:58:39Z</dcterms:created>
  <dcterms:modified xsi:type="dcterms:W3CDTF">2020-03-12T17:23:24Z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0x010100689ABA85A245EC45AA49FA36F10E0232</vt:lpwstr>
  </property>
</Properties>
</file>