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498"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Noto Sans JP Thin Bold"/>
          <a:ea typeface="Noto Sans JP Thin Bold"/>
          <a:cs typeface="Noto Sans JP Thin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Noto Sans JP Thin Bold"/>
          <a:ea typeface="Noto Sans JP Thin Bold"/>
          <a:cs typeface="Noto Sans JP Thin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Noto Sans JP Thin Bold"/>
          <a:ea typeface="Noto Sans JP Thin Bold"/>
          <a:cs typeface="Noto Sans JP Thin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Noto Sans JP Thin Bold"/>
          <a:ea typeface="Noto Sans JP Thin Bold"/>
          <a:cs typeface="Noto Sans JP Thin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Noto Sans JP Thin Bold"/>
          <a:ea typeface="Noto Sans JP Thin Bold"/>
          <a:cs typeface="Noto Sans JP Thin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Noto Sans JP Thin Bold"/>
          <a:ea typeface="Noto Sans JP Thin Bold"/>
          <a:cs typeface="Noto Sans JP Thin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Noto Sans JP Thin Bold"/>
          <a:ea typeface="Noto Sans JP Thin Bold"/>
          <a:cs typeface="Noto Sans JP Thin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p:restoredTop sz="94629"/>
  </p:normalViewPr>
  <p:slideViewPr>
    <p:cSldViewPr snapToGrid="0">
      <p:cViewPr varScale="1">
        <p:scale>
          <a:sx n="103" d="100"/>
          <a:sy n="103" d="100"/>
        </p:scale>
        <p:origin x="1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ra/Documents/WORK2023/202403_KAGRA/KAGRA_VchamberYleve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r>
              <a:rPr lang="en-US" dirty="0">
                <a:solidFill>
                  <a:schemeClr val="tx1"/>
                </a:solidFill>
              </a:rPr>
              <a:t>Example of IXV</a:t>
            </a:r>
            <a:r>
              <a:rPr lang="en-US" baseline="0" dirty="0">
                <a:solidFill>
                  <a:schemeClr val="tx1"/>
                </a:solidFill>
              </a:rPr>
              <a:t> vacuum vessel</a:t>
            </a:r>
            <a:endParaRPr lang="ja-JP">
              <a:solidFill>
                <a:schemeClr val="tx1"/>
              </a:solidFill>
            </a:endParaRPr>
          </a:p>
        </c:rich>
      </c:tx>
      <c:overlay val="0"/>
      <c:spPr>
        <a:noFill/>
        <a:ln>
          <a:noFill/>
        </a:ln>
        <a:effectLst/>
      </c:spPr>
      <c:txPr>
        <a:bodyPr rot="0" spcFirstLastPara="1" vertOverflow="ellipsis" vert="horz" wrap="square" anchor="ctr" anchorCtr="1"/>
        <a:lstStyle/>
        <a:p>
          <a:pPr>
            <a:defRPr sz="1260" b="0" i="0" u="none" strike="noStrike" kern="1200" spc="0" baseline="0">
              <a:solidFill>
                <a:schemeClr val="tx1"/>
              </a:solidFill>
              <a:latin typeface="+mn-lt"/>
              <a:ea typeface="+mn-ea"/>
              <a:cs typeface="+mn-cs"/>
            </a:defRPr>
          </a:pPr>
          <a:endParaRPr lang="ja-JP"/>
        </a:p>
      </c:txPr>
    </c:title>
    <c:autoTitleDeleted val="0"/>
    <c:plotArea>
      <c:layout/>
      <c:lineChart>
        <c:grouping val="standard"/>
        <c:varyColors val="0"/>
        <c:ser>
          <c:idx val="0"/>
          <c:order val="0"/>
          <c:tx>
            <c:strRef>
              <c:f>グラフ!$I$75:$I$76</c:f>
              <c:strCache>
                <c:ptCount val="2"/>
                <c:pt idx="0">
                  <c:v>IXV：真空</c:v>
                </c:pt>
                <c:pt idx="1">
                  <c:v>-3.09</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strRef>
              <c:f>グラフ!$C$77:$C$83</c:f>
              <c:strCache>
                <c:ptCount val="7"/>
                <c:pt idx="0">
                  <c:v>0º</c:v>
                </c:pt>
                <c:pt idx="1">
                  <c:v>60º</c:v>
                </c:pt>
                <c:pt idx="2">
                  <c:v>120º</c:v>
                </c:pt>
                <c:pt idx="3">
                  <c:v>180º</c:v>
                </c:pt>
                <c:pt idx="4">
                  <c:v>240º</c:v>
                </c:pt>
                <c:pt idx="5">
                  <c:v>300º</c:v>
                </c:pt>
                <c:pt idx="6">
                  <c:v>360</c:v>
                </c:pt>
              </c:strCache>
            </c:strRef>
          </c:cat>
          <c:val>
            <c:numRef>
              <c:f>グラフ!$I$77:$I$83</c:f>
              <c:numCache>
                <c:formatCode>0.00</c:formatCode>
                <c:ptCount val="7"/>
                <c:pt idx="0">
                  <c:v>-2.34</c:v>
                </c:pt>
                <c:pt idx="1">
                  <c:v>-2.6866666666666665</c:v>
                </c:pt>
                <c:pt idx="2">
                  <c:v>-3.44</c:v>
                </c:pt>
                <c:pt idx="3">
                  <c:v>-3.8466666666666667</c:v>
                </c:pt>
                <c:pt idx="4">
                  <c:v>-3.5</c:v>
                </c:pt>
                <c:pt idx="5">
                  <c:v>-2.7466666666666666</c:v>
                </c:pt>
                <c:pt idx="6">
                  <c:v>-2.34</c:v>
                </c:pt>
              </c:numCache>
            </c:numRef>
          </c:val>
          <c:smooth val="1"/>
          <c:extLst>
            <c:ext xmlns:c16="http://schemas.microsoft.com/office/drawing/2014/chart" uri="{C3380CC4-5D6E-409C-BE32-E72D297353CC}">
              <c16:uniqueId val="{00000000-1BA6-3946-9D8E-3A0371BD2F70}"/>
            </c:ext>
          </c:extLst>
        </c:ser>
        <c:ser>
          <c:idx val="1"/>
          <c:order val="1"/>
          <c:tx>
            <c:strRef>
              <c:f>グラフ!$J$75:$J$76</c:f>
              <c:strCache>
                <c:ptCount val="2"/>
                <c:pt idx="0">
                  <c:v>IXV：大気</c:v>
                </c:pt>
                <c:pt idx="1">
                  <c:v>-1.63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strRef>
              <c:f>グラフ!$C$77:$C$83</c:f>
              <c:strCache>
                <c:ptCount val="7"/>
                <c:pt idx="0">
                  <c:v>0º</c:v>
                </c:pt>
                <c:pt idx="1">
                  <c:v>60º</c:v>
                </c:pt>
                <c:pt idx="2">
                  <c:v>120º</c:v>
                </c:pt>
                <c:pt idx="3">
                  <c:v>180º</c:v>
                </c:pt>
                <c:pt idx="4">
                  <c:v>240º</c:v>
                </c:pt>
                <c:pt idx="5">
                  <c:v>300º</c:v>
                </c:pt>
                <c:pt idx="6">
                  <c:v>360</c:v>
                </c:pt>
              </c:strCache>
            </c:strRef>
          </c:cat>
          <c:val>
            <c:numRef>
              <c:f>グラフ!$J$77:$J$83</c:f>
              <c:numCache>
                <c:formatCode>0.00</c:formatCode>
                <c:ptCount val="7"/>
                <c:pt idx="0">
                  <c:v>-1.35</c:v>
                </c:pt>
                <c:pt idx="1">
                  <c:v>-1.4533333333333334</c:v>
                </c:pt>
                <c:pt idx="2">
                  <c:v>-1.73</c:v>
                </c:pt>
                <c:pt idx="3">
                  <c:v>-1.9033333333333333</c:v>
                </c:pt>
                <c:pt idx="4">
                  <c:v>-1.8</c:v>
                </c:pt>
                <c:pt idx="5">
                  <c:v>-1.5233333333333334</c:v>
                </c:pt>
                <c:pt idx="6">
                  <c:v>-1.35</c:v>
                </c:pt>
              </c:numCache>
            </c:numRef>
          </c:val>
          <c:smooth val="1"/>
          <c:extLst>
            <c:ext xmlns:c16="http://schemas.microsoft.com/office/drawing/2014/chart" uri="{C3380CC4-5D6E-409C-BE32-E72D297353CC}">
              <c16:uniqueId val="{00000001-1BA6-3946-9D8E-3A0371BD2F70}"/>
            </c:ext>
          </c:extLst>
        </c:ser>
        <c:ser>
          <c:idx val="2"/>
          <c:order val="2"/>
          <c:tx>
            <c:strRef>
              <c:f>グラフ!$K$75:$K$76</c:f>
              <c:strCache>
                <c:ptCount val="2"/>
                <c:pt idx="0">
                  <c:v>IXV：(大気-真空)</c:v>
                </c:pt>
                <c:pt idx="1">
                  <c:v>1.47</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cat>
            <c:strRef>
              <c:f>グラフ!$C$77:$C$83</c:f>
              <c:strCache>
                <c:ptCount val="7"/>
                <c:pt idx="0">
                  <c:v>0º</c:v>
                </c:pt>
                <c:pt idx="1">
                  <c:v>60º</c:v>
                </c:pt>
                <c:pt idx="2">
                  <c:v>120º</c:v>
                </c:pt>
                <c:pt idx="3">
                  <c:v>180º</c:v>
                </c:pt>
                <c:pt idx="4">
                  <c:v>240º</c:v>
                </c:pt>
                <c:pt idx="5">
                  <c:v>300º</c:v>
                </c:pt>
                <c:pt idx="6">
                  <c:v>360</c:v>
                </c:pt>
              </c:strCache>
            </c:strRef>
          </c:cat>
          <c:val>
            <c:numRef>
              <c:f>グラフ!$K$77:$K$83</c:f>
              <c:numCache>
                <c:formatCode>0.00</c:formatCode>
                <c:ptCount val="7"/>
                <c:pt idx="0">
                  <c:v>0.98999999999999977</c:v>
                </c:pt>
                <c:pt idx="1">
                  <c:v>1.2333333333333332</c:v>
                </c:pt>
                <c:pt idx="2">
                  <c:v>1.71</c:v>
                </c:pt>
                <c:pt idx="3">
                  <c:v>1.9433333333333334</c:v>
                </c:pt>
                <c:pt idx="4">
                  <c:v>1.7</c:v>
                </c:pt>
                <c:pt idx="5">
                  <c:v>1.2233333333333332</c:v>
                </c:pt>
              </c:numCache>
            </c:numRef>
          </c:val>
          <c:smooth val="1"/>
          <c:extLst>
            <c:ext xmlns:c16="http://schemas.microsoft.com/office/drawing/2014/chart" uri="{C3380CC4-5D6E-409C-BE32-E72D297353CC}">
              <c16:uniqueId val="{00000002-1BA6-3946-9D8E-3A0371BD2F70}"/>
            </c:ext>
          </c:extLst>
        </c:ser>
        <c:dLbls>
          <c:showLegendKey val="0"/>
          <c:showVal val="0"/>
          <c:showCatName val="0"/>
          <c:showSerName val="0"/>
          <c:showPercent val="0"/>
          <c:showBubbleSize val="0"/>
        </c:dLbls>
        <c:marker val="1"/>
        <c:smooth val="0"/>
        <c:axId val="1712991680"/>
        <c:axId val="1713274528"/>
      </c:lineChart>
      <c:catAx>
        <c:axId val="1712991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713274528"/>
        <c:crosses val="autoZero"/>
        <c:auto val="1"/>
        <c:lblAlgn val="ctr"/>
        <c:lblOffset val="100"/>
        <c:noMultiLvlLbl val="0"/>
      </c:catAx>
      <c:valAx>
        <c:axId val="1713274528"/>
        <c:scaling>
          <c:orientation val="minMax"/>
          <c:max val="2.5"/>
          <c:min val="-4.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712991680"/>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05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 name="Shape 10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Noto Sans JP Thin Regular"/>
      </a:defRPr>
    </a:lvl1pPr>
    <a:lvl2pPr indent="228600" latinLnBrk="0">
      <a:defRPr sz="1200">
        <a:latin typeface="+mn-lt"/>
        <a:ea typeface="+mn-ea"/>
        <a:cs typeface="+mn-cs"/>
        <a:sym typeface="Noto Sans JP Thin Regular"/>
      </a:defRPr>
    </a:lvl2pPr>
    <a:lvl3pPr indent="457200" latinLnBrk="0">
      <a:defRPr sz="1200">
        <a:latin typeface="+mn-lt"/>
        <a:ea typeface="+mn-ea"/>
        <a:cs typeface="+mn-cs"/>
        <a:sym typeface="Noto Sans JP Thin Regular"/>
      </a:defRPr>
    </a:lvl3pPr>
    <a:lvl4pPr indent="685800" latinLnBrk="0">
      <a:defRPr sz="1200">
        <a:latin typeface="+mn-lt"/>
        <a:ea typeface="+mn-ea"/>
        <a:cs typeface="+mn-cs"/>
        <a:sym typeface="Noto Sans JP Thin Regular"/>
      </a:defRPr>
    </a:lvl4pPr>
    <a:lvl5pPr indent="914400" latinLnBrk="0">
      <a:defRPr sz="1200">
        <a:latin typeface="+mn-lt"/>
        <a:ea typeface="+mn-ea"/>
        <a:cs typeface="+mn-cs"/>
        <a:sym typeface="Noto Sans JP Thin Regular"/>
      </a:defRPr>
    </a:lvl5pPr>
    <a:lvl6pPr indent="1143000" latinLnBrk="0">
      <a:defRPr sz="1200">
        <a:latin typeface="+mn-lt"/>
        <a:ea typeface="+mn-ea"/>
        <a:cs typeface="+mn-cs"/>
        <a:sym typeface="Noto Sans JP Thin Regular"/>
      </a:defRPr>
    </a:lvl6pPr>
    <a:lvl7pPr indent="1371600" latinLnBrk="0">
      <a:defRPr sz="1200">
        <a:latin typeface="+mn-lt"/>
        <a:ea typeface="+mn-ea"/>
        <a:cs typeface="+mn-cs"/>
        <a:sym typeface="Noto Sans JP Thin Regular"/>
      </a:defRPr>
    </a:lvl7pPr>
    <a:lvl8pPr indent="1600200" latinLnBrk="0">
      <a:defRPr sz="1200">
        <a:latin typeface="+mn-lt"/>
        <a:ea typeface="+mn-ea"/>
        <a:cs typeface="+mn-cs"/>
        <a:sym typeface="Noto Sans JP Thin Regular"/>
      </a:defRPr>
    </a:lvl8pPr>
    <a:lvl9pPr indent="1828800" latinLnBrk="0">
      <a:defRPr sz="1200">
        <a:latin typeface="+mn-lt"/>
        <a:ea typeface="+mn-ea"/>
        <a:cs typeface="+mn-cs"/>
        <a:sym typeface="Noto Sans JP Thin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3984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xfrm>
            <a:off x="381000" y="685800"/>
            <a:ext cx="6096000" cy="3429000"/>
          </a:xfrm>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r>
              <a:rPr lang="en"/>
              <a:t>The moisture component in the cryostat was reduced by 98% from room temperature by cooling the radiation shield. This is presumably due to adsorption on the surface of the cooled radiation shield.</a:t>
            </a:r>
            <a:endParaRPr lang="e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0151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r>
              <a:t>The internal structure of the cryostat looks like this.</a:t>
            </a:r>
          </a:p>
          <a:p>
            <a:endParaRPr/>
          </a:p>
          <a:p>
            <a:r>
              <a:t>Here is the sapphire mirror, which is suspended by a cryostat, which is suspended from the end of the Type-A suspension to isolate it from vibration.</a:t>
            </a:r>
          </a:p>
          <a:p>
            <a:r>
              <a:t>The cryostat is thermally isolated by the double thermal radiation shield inside the cryostat and the duct radiation shield in front and behind the cryostat, and the cryostat including the mirror is cooled by heat conduction through the soft heat-link vibration isolator system. The cryogenic suspension system, including the mirror, is ultimately cooled by thermal conduction.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1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pic>
        <p:nvPicPr>
          <p:cNvPr id="13" name="図 8" descr="図 8"/>
          <p:cNvPicPr>
            <a:picLocks noChangeAspect="1"/>
          </p:cNvPicPr>
          <p:nvPr/>
        </p:nvPicPr>
        <p:blipFill>
          <a:blip r:embed="rId2"/>
          <a:srcRect l="26692" t="30321" r="22301" b="34435"/>
          <a:stretch>
            <a:fillRect/>
          </a:stretch>
        </p:blipFill>
        <p:spPr>
          <a:xfrm>
            <a:off x="278851" y="201392"/>
            <a:ext cx="2197932" cy="983674"/>
          </a:xfrm>
          <a:prstGeom prst="rect">
            <a:avLst/>
          </a:prstGeom>
          <a:ln w="12700">
            <a:miter lim="400000"/>
          </a:ln>
        </p:spPr>
      </p:pic>
      <p:sp>
        <p:nvSpPr>
          <p:cNvPr id="1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タイトルとコンテンツ">
    <p:spTree>
      <p:nvGrpSpPr>
        <p:cNvPr id="1" name=""/>
        <p:cNvGrpSpPr/>
        <p:nvPr/>
      </p:nvGrpSpPr>
      <p:grpSpPr>
        <a:xfrm>
          <a:off x="0" y="0"/>
          <a:ext cx="0" cy="0"/>
          <a:chOff x="0" y="0"/>
          <a:chExt cx="0" cy="0"/>
        </a:xfrm>
      </p:grpSpPr>
      <p:sp>
        <p:nvSpPr>
          <p:cNvPr id="91" name="タイトルテキスト"/>
          <p:cNvSpPr txBox="1">
            <a:spLocks noGrp="1"/>
          </p:cNvSpPr>
          <p:nvPr>
            <p:ph type="title"/>
          </p:nvPr>
        </p:nvSpPr>
        <p:spPr>
          <a:xfrm>
            <a:off x="838200" y="365125"/>
            <a:ext cx="10515600" cy="1325563"/>
          </a:xfrm>
          <a:prstGeom prst="rect">
            <a:avLst/>
          </a:prstGeom>
        </p:spPr>
        <p:txBody>
          <a:bodyPr/>
          <a:lstStyle/>
          <a:p>
            <a:r>
              <a:t>タイトルテキスト</a:t>
            </a:r>
          </a:p>
        </p:txBody>
      </p:sp>
      <p:sp>
        <p:nvSpPr>
          <p:cNvPr id="92" name="本文レベル1…"/>
          <p:cNvSpPr txBox="1">
            <a:spLocks noGrp="1"/>
          </p:cNvSpPr>
          <p:nvPr>
            <p:ph type="body" idx="1"/>
          </p:nvPr>
        </p:nvSpPr>
        <p:spPr>
          <a:xfrm>
            <a:off x="838200" y="1825625"/>
            <a:ext cx="10515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9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28"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29"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7" name="タイトルテキスト"/>
          <p:cNvSpPr txBox="1">
            <a:spLocks noGrp="1"/>
          </p:cNvSpPr>
          <p:nvPr>
            <p:ph type="title"/>
          </p:nvPr>
        </p:nvSpPr>
        <p:spPr>
          <a:xfrm>
            <a:off x="838200" y="365125"/>
            <a:ext cx="10515600" cy="1325563"/>
          </a:xfrm>
          <a:prstGeom prst="rect">
            <a:avLst/>
          </a:prstGeom>
        </p:spPr>
        <p:txBody>
          <a:bodyPr/>
          <a:lstStyle/>
          <a:p>
            <a:r>
              <a:t>タイトルテキスト</a:t>
            </a:r>
          </a:p>
        </p:txBody>
      </p:sp>
      <p:sp>
        <p:nvSpPr>
          <p:cNvPr id="38"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6"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47"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atin typeface="Noto Sans JP Thin Bold"/>
                <a:ea typeface="Noto Sans JP Thin Bold"/>
                <a:cs typeface="Noto Sans JP Thin Bold"/>
                <a:sym typeface="Noto Sans JP Thin Bold"/>
              </a:defRPr>
            </a:lvl1pPr>
            <a:lvl2pPr marL="0" indent="457200">
              <a:buSzTx/>
              <a:buFontTx/>
              <a:buNone/>
              <a:defRPr sz="2400">
                <a:latin typeface="Noto Sans JP Thin Bold"/>
                <a:ea typeface="Noto Sans JP Thin Bold"/>
                <a:cs typeface="Noto Sans JP Thin Bold"/>
                <a:sym typeface="Noto Sans JP Thin Bold"/>
              </a:defRPr>
            </a:lvl2pPr>
            <a:lvl3pPr marL="0" indent="914400">
              <a:buSzTx/>
              <a:buFontTx/>
              <a:buNone/>
              <a:defRPr sz="2400">
                <a:latin typeface="Noto Sans JP Thin Bold"/>
                <a:ea typeface="Noto Sans JP Thin Bold"/>
                <a:cs typeface="Noto Sans JP Thin Bold"/>
                <a:sym typeface="Noto Sans JP Thin Bold"/>
              </a:defRPr>
            </a:lvl3pPr>
            <a:lvl4pPr marL="0" indent="1371600">
              <a:buSzTx/>
              <a:buFontTx/>
              <a:buNone/>
              <a:defRPr sz="2400">
                <a:latin typeface="Noto Sans JP Thin Bold"/>
                <a:ea typeface="Noto Sans JP Thin Bold"/>
                <a:cs typeface="Noto Sans JP Thin Bold"/>
                <a:sym typeface="Noto Sans JP Thin Bold"/>
              </a:defRPr>
            </a:lvl4pPr>
            <a:lvl5pPr marL="0" indent="1828800">
              <a:buSzTx/>
              <a:buFontTx/>
              <a:buNone/>
              <a:defRPr sz="2400">
                <a:latin typeface="Noto Sans JP Thin Bold"/>
                <a:ea typeface="Noto Sans JP Thin Bold"/>
                <a:cs typeface="Noto Sans JP Thin Bold"/>
                <a:sym typeface="Noto Sans JP Thin Bold"/>
              </a:defRPr>
            </a:lvl5pPr>
          </a:lstStyle>
          <a:p>
            <a:r>
              <a:t>本文レベル1</a:t>
            </a:r>
          </a:p>
          <a:p>
            <a:pPr lvl="1"/>
            <a:r>
              <a:t>本文レベル2</a:t>
            </a:r>
          </a:p>
          <a:p>
            <a:pPr lvl="2"/>
            <a:r>
              <a:t>本文レベル3</a:t>
            </a:r>
          </a:p>
          <a:p>
            <a:pPr lvl="3"/>
            <a:r>
              <a:t>本文レベル4</a:t>
            </a:r>
          </a:p>
          <a:p>
            <a:pPr lvl="4"/>
            <a:r>
              <a:t>本文レベル5</a:t>
            </a:r>
          </a:p>
        </p:txBody>
      </p:sp>
      <p:sp>
        <p:nvSpPr>
          <p:cNvPr id="48"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latin typeface="Noto Sans JP Thin Bold"/>
                <a:ea typeface="Noto Sans JP Thin Bold"/>
                <a:cs typeface="Noto Sans JP Thin Bold"/>
                <a:sym typeface="Noto Sans JP Thin Bold"/>
              </a:defRPr>
            </a:pPr>
            <a:endParaRP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xfrm>
            <a:off x="838200" y="365125"/>
            <a:ext cx="10515600" cy="1325563"/>
          </a:xfrm>
          <a:prstGeom prst="rect">
            <a:avLst/>
          </a:prstGeom>
        </p:spPr>
        <p:txBody>
          <a:bodyPr/>
          <a:lstStyle/>
          <a:p>
            <a:r>
              <a:t>タイトルテキスト</a:t>
            </a:r>
          </a:p>
        </p:txBody>
      </p:sp>
      <p:sp>
        <p:nvSpPr>
          <p:cNvPr id="5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71"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72"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73"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81"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82"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3"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8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スライド番号"/>
          <p:cNvSpPr txBox="1">
            <a:spLocks noGrp="1"/>
          </p:cNvSpPr>
          <p:nvPr>
            <p:ph type="sldNum" sz="quarter" idx="2"/>
          </p:nvPr>
        </p:nvSpPr>
        <p:spPr>
          <a:xfrm>
            <a:off x="11080398" y="6385242"/>
            <a:ext cx="273403" cy="3073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3" name="タイトルテキスト"/>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タイトルテキスト</a:t>
            </a:r>
          </a:p>
        </p:txBody>
      </p:sp>
      <p:sp>
        <p:nvSpPr>
          <p:cNvPr id="4" name="本文レベル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JP Thin 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Noto Sans JP Thin Regular"/>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JP Thin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hyperlink" Target="https://www.gsi.go.jp/common/000255675.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yphoon.yahoo.co.jp/weather/jp/earthquake/20240104003656.html" TargetMode="External"/><Relationship Id="rId3" Type="http://schemas.microsoft.com/office/2007/relationships/media" Target="../media/media2.mov"/><Relationship Id="rId7" Type="http://schemas.openxmlformats.org/officeDocument/2006/relationships/image" Target="../media/image3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2.png"/><Relationship Id="rId5" Type="http://schemas.openxmlformats.org/officeDocument/2006/relationships/slideLayout" Target="../slideLayouts/slideLayout10.xml"/><Relationship Id="rId4" Type="http://schemas.openxmlformats.org/officeDocument/2006/relationships/video" Target="../media/media2.mov"/></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タイトル 1"/>
          <p:cNvSpPr txBox="1">
            <a:spLocks noGrp="1"/>
          </p:cNvSpPr>
          <p:nvPr>
            <p:ph type="ctrTitle"/>
          </p:nvPr>
        </p:nvSpPr>
        <p:spPr>
          <a:xfrm>
            <a:off x="109383" y="1516883"/>
            <a:ext cx="11973234" cy="1730573"/>
          </a:xfrm>
          <a:prstGeom prst="rect">
            <a:avLst/>
          </a:prstGeom>
        </p:spPr>
        <p:txBody>
          <a:bodyPr>
            <a:normAutofit fontScale="90000"/>
          </a:bodyPr>
          <a:lstStyle/>
          <a:p>
            <a:pPr>
              <a:lnSpc>
                <a:spcPct val="150000"/>
              </a:lnSpc>
              <a:defRPr sz="2800" b="1">
                <a:latin typeface="Arial"/>
                <a:ea typeface="Arial"/>
                <a:cs typeface="Arial"/>
                <a:sym typeface="Arial"/>
              </a:defRPr>
            </a:pPr>
            <a:r>
              <a:t>Impact of the 2024 Noto Peninsula Earthquake</a:t>
            </a:r>
          </a:p>
          <a:p>
            <a:pPr>
              <a:lnSpc>
                <a:spcPct val="150000"/>
              </a:lnSpc>
              <a:defRPr sz="2800" b="1">
                <a:latin typeface="Arial"/>
                <a:ea typeface="Arial"/>
                <a:cs typeface="Arial"/>
                <a:sym typeface="Arial"/>
              </a:defRPr>
            </a:pPr>
            <a:r>
              <a:t>on the Vacuum Equipment of KAGRA,</a:t>
            </a:r>
          </a:p>
          <a:p>
            <a:pPr>
              <a:lnSpc>
                <a:spcPct val="150000"/>
              </a:lnSpc>
              <a:defRPr sz="2800" b="1">
                <a:latin typeface="Arial"/>
                <a:ea typeface="Arial"/>
                <a:cs typeface="Arial"/>
                <a:sym typeface="Arial"/>
              </a:defRPr>
            </a:pPr>
            <a:r>
              <a:t>the Large Cryogenic Gravitational Wave</a:t>
            </a:r>
            <a:r>
              <a:rPr>
                <a:latin typeface="+mj-lt"/>
                <a:ea typeface="+mj-ea"/>
                <a:cs typeface="+mj-cs"/>
                <a:sym typeface="Helvetica"/>
              </a:rPr>
              <a:t> </a:t>
            </a:r>
            <a:r>
              <a:t>Telescope</a:t>
            </a:r>
          </a:p>
        </p:txBody>
      </p:sp>
      <p:sp>
        <p:nvSpPr>
          <p:cNvPr id="103" name="字幕 2"/>
          <p:cNvSpPr txBox="1">
            <a:spLocks noGrp="1"/>
          </p:cNvSpPr>
          <p:nvPr>
            <p:ph type="subTitle" sz="half" idx="1"/>
          </p:nvPr>
        </p:nvSpPr>
        <p:spPr>
          <a:xfrm>
            <a:off x="565628" y="3854835"/>
            <a:ext cx="11412188" cy="1615886"/>
          </a:xfrm>
          <a:prstGeom prst="rect">
            <a:avLst/>
          </a:prstGeom>
        </p:spPr>
        <p:txBody>
          <a:bodyPr/>
          <a:lstStyle/>
          <a:p>
            <a:pPr>
              <a:lnSpc>
                <a:spcPct val="110000"/>
              </a:lnSpc>
              <a:defRPr sz="2600">
                <a:latin typeface="Arial"/>
                <a:ea typeface="Arial"/>
                <a:cs typeface="Arial"/>
                <a:sym typeface="Arial"/>
              </a:defRPr>
            </a:pPr>
            <a:r>
              <a:rPr b="1"/>
              <a:t>N. Kimura</a:t>
            </a:r>
            <a:r>
              <a:rPr baseline="30000"/>
              <a:t>1</a:t>
            </a:r>
            <a:r>
              <a:t>, T. Uchiyama</a:t>
            </a:r>
            <a:r>
              <a:rPr baseline="30000"/>
              <a:t>1</a:t>
            </a:r>
            <a:r>
              <a:t>,S. Miyoki</a:t>
            </a:r>
            <a:r>
              <a:rPr baseline="30000"/>
              <a:t>1</a:t>
            </a:r>
            <a:r>
              <a:t>, </a:t>
            </a:r>
            <a:r>
              <a:rPr u="sng"/>
              <a:t>Y. Tanimoto</a:t>
            </a:r>
            <a:r>
              <a:rPr baseline="30000"/>
              <a:t>2</a:t>
            </a:r>
            <a:r>
              <a:t> and Y. Saito</a:t>
            </a:r>
            <a:r>
              <a:rPr baseline="30000"/>
              <a:t>1,2</a:t>
            </a:r>
          </a:p>
          <a:p>
            <a:pPr>
              <a:lnSpc>
                <a:spcPct val="110000"/>
              </a:lnSpc>
              <a:defRPr sz="2000" baseline="30000">
                <a:latin typeface="Arial"/>
                <a:ea typeface="Arial"/>
                <a:cs typeface="Arial"/>
                <a:sym typeface="Arial"/>
              </a:defRPr>
            </a:pPr>
            <a:r>
              <a:t>1 </a:t>
            </a:r>
            <a:r>
              <a:rPr baseline="0"/>
              <a:t>Institute for Cosmic Ray Research (ICRR), University of Tokyo</a:t>
            </a:r>
          </a:p>
          <a:p>
            <a:pPr>
              <a:lnSpc>
                <a:spcPct val="110000"/>
              </a:lnSpc>
              <a:defRPr sz="2000" baseline="30000">
                <a:latin typeface="Arial"/>
                <a:ea typeface="Arial"/>
                <a:cs typeface="Arial"/>
                <a:sym typeface="Arial"/>
              </a:defRPr>
            </a:pPr>
            <a:r>
              <a:t>2 </a:t>
            </a:r>
            <a:r>
              <a:rPr baseline="0"/>
              <a:t>High Energy Accelerator Research Organization (KEK)</a:t>
            </a:r>
          </a:p>
        </p:txBody>
      </p:sp>
      <p:sp>
        <p:nvSpPr>
          <p:cNvPr id="104" name="Text Box 9"/>
          <p:cNvSpPr txBox="1"/>
          <p:nvPr/>
        </p:nvSpPr>
        <p:spPr>
          <a:xfrm>
            <a:off x="1334688" y="5672736"/>
            <a:ext cx="9874069" cy="667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latin typeface="Arial"/>
                <a:ea typeface="Arial"/>
                <a:cs typeface="Arial"/>
                <a:sym typeface="Arial"/>
              </a:defRPr>
            </a:pPr>
            <a:r>
              <a:t>OLAV-VI: 6th Workshop on the Operation of Large Vacuum Systems</a:t>
            </a:r>
          </a:p>
          <a:p>
            <a:pPr algn="ctr">
              <a:defRPr sz="2000">
                <a:latin typeface="Arial"/>
                <a:ea typeface="Arial"/>
                <a:cs typeface="Arial"/>
                <a:sym typeface="Arial"/>
              </a:defRPr>
            </a:pPr>
            <a:r>
              <a:t> 15–19 Apr 2024 Fermi National Accelerator Laboratory</a:t>
            </a:r>
          </a:p>
        </p:txBody>
      </p:sp>
      <p:pic>
        <p:nvPicPr>
          <p:cNvPr id="105" name="logo_w.pdf" descr="logo_w.pdf"/>
          <p:cNvPicPr>
            <a:picLocks noChangeAspect="1"/>
          </p:cNvPicPr>
          <p:nvPr/>
        </p:nvPicPr>
        <p:blipFill>
          <a:blip r:embed="rId2"/>
          <a:stretch>
            <a:fillRect/>
          </a:stretch>
        </p:blipFill>
        <p:spPr>
          <a:xfrm>
            <a:off x="6884937" y="316639"/>
            <a:ext cx="1915663" cy="832923"/>
          </a:xfrm>
          <a:prstGeom prst="rect">
            <a:avLst/>
          </a:prstGeom>
          <a:ln w="12700">
            <a:miter lim="400000"/>
          </a:ln>
        </p:spPr>
      </p:pic>
      <p:pic>
        <p:nvPicPr>
          <p:cNvPr id="106" name="KEK.png" descr="KEK.png"/>
          <p:cNvPicPr>
            <a:picLocks noChangeAspect="1"/>
          </p:cNvPicPr>
          <p:nvPr/>
        </p:nvPicPr>
        <p:blipFill>
          <a:blip r:embed="rId3"/>
          <a:stretch>
            <a:fillRect/>
          </a:stretch>
        </p:blipFill>
        <p:spPr>
          <a:xfrm>
            <a:off x="9179422" y="241173"/>
            <a:ext cx="2756059" cy="983854"/>
          </a:xfrm>
          <a:prstGeom prst="rect">
            <a:avLst/>
          </a:prstGeom>
          <a:ln w="12700">
            <a:miter lim="400000"/>
          </a:ln>
        </p:spPr>
      </p:pic>
      <p:sp>
        <p:nvSpPr>
          <p:cNvPr id="107" name="スライド番号"/>
          <p:cNvSpPr txBox="1">
            <a:spLocks noGrp="1"/>
          </p:cNvSpPr>
          <p:nvPr>
            <p:ph type="sldNum" sz="quarter" idx="2"/>
          </p:nvPr>
        </p:nvSpPr>
        <p:spPr>
          <a:xfrm>
            <a:off x="11165029" y="6385242"/>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テキスト ボックス 9"/>
          <p:cNvSpPr txBox="1"/>
          <p:nvPr/>
        </p:nvSpPr>
        <p:spPr>
          <a:xfrm>
            <a:off x="554781" y="151913"/>
            <a:ext cx="11936929" cy="4597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Noto Sans JP Thin Bold"/>
                <a:ea typeface="Noto Sans JP Thin Bold"/>
                <a:cs typeface="Noto Sans JP Thin Bold"/>
                <a:sym typeface="Noto Sans JP Thin Bold"/>
              </a:defRPr>
            </a:lvl1pPr>
          </a:lstStyle>
          <a:p>
            <a:r>
              <a:t>Tendency of decreasing residual gas components by the cooling of radiation shield in EXC</a:t>
            </a:r>
          </a:p>
        </p:txBody>
      </p:sp>
      <p:pic>
        <p:nvPicPr>
          <p:cNvPr id="602" name="ペーストされたムービー.png" descr="ペーストされたムービー.png"/>
          <p:cNvPicPr>
            <a:picLocks noChangeAspect="1"/>
          </p:cNvPicPr>
          <p:nvPr/>
        </p:nvPicPr>
        <p:blipFill>
          <a:blip r:embed="rId3"/>
          <a:stretch>
            <a:fillRect/>
          </a:stretch>
        </p:blipFill>
        <p:spPr>
          <a:xfrm>
            <a:off x="450850" y="588433"/>
            <a:ext cx="11290300" cy="6629401"/>
          </a:xfrm>
          <a:prstGeom prst="rect">
            <a:avLst/>
          </a:prstGeom>
          <a:ln w="12700">
            <a:miter lim="400000"/>
          </a:ln>
        </p:spPr>
      </p:pic>
      <p:sp>
        <p:nvSpPr>
          <p:cNvPr id="603" name="Water vapor in the cryostat was reduced by 98% from room temperature by cooling the radiation shield. This is primarily due to adsorption on the surface of the cooled radiation shield."/>
          <p:cNvSpPr txBox="1"/>
          <p:nvPr/>
        </p:nvSpPr>
        <p:spPr>
          <a:xfrm>
            <a:off x="6380215" y="2358813"/>
            <a:ext cx="5563686" cy="135337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2100">
                <a:latin typeface="Calibri"/>
                <a:ea typeface="Calibri"/>
                <a:cs typeface="Calibri"/>
                <a:sym typeface="Calibri"/>
              </a:defRPr>
            </a:lvl1pPr>
          </a:lstStyle>
          <a:p>
            <a:r>
              <a:t>Water vapor in the cryostat was reduced by 98% from room temperature by cooling the radiation shield. This is primarily due to adsorption on the surface of the cooled radiation shield.</a:t>
            </a:r>
          </a:p>
        </p:txBody>
      </p:sp>
      <p:sp>
        <p:nvSpPr>
          <p:cNvPr id="60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スライド番号プレースホルダー 2"/>
          <p:cNvSpPr txBox="1">
            <a:spLocks noGrp="1"/>
          </p:cNvSpPr>
          <p:nvPr>
            <p:ph type="sldNum" sz="quarter" idx="2"/>
          </p:nvPr>
        </p:nvSpPr>
        <p:spPr>
          <a:xfrm>
            <a:off x="10427419" y="14120167"/>
            <a:ext cx="273403"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609" name="図 5" descr="図 5"/>
          <p:cNvPicPr>
            <a:picLocks noChangeAspect="1"/>
          </p:cNvPicPr>
          <p:nvPr/>
        </p:nvPicPr>
        <p:blipFill>
          <a:blip r:embed="rId2"/>
          <a:stretch>
            <a:fillRect/>
          </a:stretch>
        </p:blipFill>
        <p:spPr>
          <a:xfrm>
            <a:off x="709464" y="303879"/>
            <a:ext cx="9574611" cy="6811937"/>
          </a:xfrm>
          <a:prstGeom prst="rect">
            <a:avLst/>
          </a:prstGeom>
          <a:ln w="12700">
            <a:miter lim="400000"/>
          </a:ln>
        </p:spPr>
      </p:pic>
      <p:grpSp>
        <p:nvGrpSpPr>
          <p:cNvPr id="620" name="グループ化 1"/>
          <p:cNvGrpSpPr/>
          <p:nvPr/>
        </p:nvGrpSpPr>
        <p:grpSpPr>
          <a:xfrm>
            <a:off x="1038635" y="743363"/>
            <a:ext cx="11091042" cy="5990677"/>
            <a:chOff x="0" y="0"/>
            <a:chExt cx="11091040" cy="5990675"/>
          </a:xfrm>
        </p:grpSpPr>
        <p:sp>
          <p:nvSpPr>
            <p:cNvPr id="610" name="円/楕円 6"/>
            <p:cNvSpPr/>
            <p:nvPr/>
          </p:nvSpPr>
          <p:spPr>
            <a:xfrm>
              <a:off x="3004751" y="1314898"/>
              <a:ext cx="1687287" cy="1012373"/>
            </a:xfrm>
            <a:prstGeom prst="ellipse">
              <a:avLst/>
            </a:prstGeom>
            <a:noFill/>
            <a:ln w="50800" cap="flat">
              <a:solidFill>
                <a:schemeClr val="accent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1" name="テキスト ボックス 7"/>
            <p:cNvSpPr txBox="1"/>
            <p:nvPr/>
          </p:nvSpPr>
          <p:spPr>
            <a:xfrm>
              <a:off x="7408271" y="240931"/>
              <a:ext cx="3652798" cy="7926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400" b="1">
                  <a:latin typeface="Arial"/>
                  <a:ea typeface="Arial"/>
                  <a:cs typeface="Arial"/>
                  <a:sym typeface="Arial"/>
                </a:defRPr>
              </a:pPr>
              <a:r>
                <a:t>For Y-end:</a:t>
              </a:r>
            </a:p>
            <a:p>
              <a:pPr>
                <a:defRPr sz="2400" b="1">
                  <a:latin typeface="Arial"/>
                  <a:ea typeface="Arial"/>
                  <a:cs typeface="Arial"/>
                  <a:sym typeface="Arial"/>
                </a:defRPr>
              </a:pPr>
              <a:r>
                <a:t>~320 flange connections</a:t>
              </a:r>
            </a:p>
          </p:txBody>
        </p:sp>
        <p:sp>
          <p:nvSpPr>
            <p:cNvPr id="612" name="円/楕円 8"/>
            <p:cNvSpPr/>
            <p:nvPr/>
          </p:nvSpPr>
          <p:spPr>
            <a:xfrm>
              <a:off x="7222607" y="4522702"/>
              <a:ext cx="1687287" cy="1012373"/>
            </a:xfrm>
            <a:prstGeom prst="ellipse">
              <a:avLst/>
            </a:prstGeom>
            <a:noFill/>
            <a:ln w="50800" cap="flat">
              <a:solidFill>
                <a:schemeClr val="accent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3" name="テキスト ボックス 9"/>
            <p:cNvSpPr txBox="1"/>
            <p:nvPr/>
          </p:nvSpPr>
          <p:spPr>
            <a:xfrm>
              <a:off x="7438242" y="5198007"/>
              <a:ext cx="3652799" cy="792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400" b="1">
                  <a:latin typeface="Arial"/>
                  <a:ea typeface="Arial"/>
                  <a:cs typeface="Arial"/>
                  <a:sym typeface="Arial"/>
                </a:defRPr>
              </a:pPr>
              <a:r>
                <a:t>For X-end:</a:t>
              </a:r>
            </a:p>
            <a:p>
              <a:pPr>
                <a:defRPr sz="2400" b="1">
                  <a:latin typeface="Arial"/>
                  <a:ea typeface="Arial"/>
                  <a:cs typeface="Arial"/>
                  <a:sym typeface="Arial"/>
                </a:defRPr>
              </a:pPr>
              <a:r>
                <a:t>~320 flange connections</a:t>
              </a:r>
            </a:p>
          </p:txBody>
        </p:sp>
        <p:sp>
          <p:nvSpPr>
            <p:cNvPr id="614" name="テキスト ボックス 10"/>
            <p:cNvSpPr txBox="1"/>
            <p:nvPr/>
          </p:nvSpPr>
          <p:spPr>
            <a:xfrm>
              <a:off x="1621369" y="0"/>
              <a:ext cx="3652798" cy="792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400" b="1">
                  <a:latin typeface="Arial"/>
                  <a:ea typeface="Arial"/>
                  <a:cs typeface="Arial"/>
                  <a:sym typeface="Arial"/>
                </a:defRPr>
              </a:pPr>
              <a:r>
                <a:t>For Y front:</a:t>
              </a:r>
            </a:p>
            <a:p>
              <a:pPr>
                <a:defRPr sz="2400" b="1">
                  <a:latin typeface="Arial"/>
                  <a:ea typeface="Arial"/>
                  <a:cs typeface="Arial"/>
                  <a:sym typeface="Arial"/>
                </a:defRPr>
              </a:pPr>
              <a:r>
                <a:t>~400 flange connections</a:t>
              </a:r>
            </a:p>
          </p:txBody>
        </p:sp>
        <p:sp>
          <p:nvSpPr>
            <p:cNvPr id="615" name="円/楕円 11"/>
            <p:cNvSpPr/>
            <p:nvPr/>
          </p:nvSpPr>
          <p:spPr>
            <a:xfrm>
              <a:off x="5633635" y="240932"/>
              <a:ext cx="1687287" cy="1012373"/>
            </a:xfrm>
            <a:prstGeom prst="ellipse">
              <a:avLst/>
            </a:prstGeom>
            <a:noFill/>
            <a:ln w="50800" cap="flat">
              <a:solidFill>
                <a:schemeClr val="accent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6" name="円/楕円 12"/>
            <p:cNvSpPr/>
            <p:nvPr/>
          </p:nvSpPr>
          <p:spPr>
            <a:xfrm>
              <a:off x="3720053" y="2800169"/>
              <a:ext cx="1687287" cy="1012373"/>
            </a:xfrm>
            <a:prstGeom prst="ellipse">
              <a:avLst/>
            </a:prstGeom>
            <a:noFill/>
            <a:ln w="50800" cap="flat">
              <a:solidFill>
                <a:schemeClr val="accent4"/>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7" name="テキスト ボックス 13"/>
            <p:cNvSpPr txBox="1"/>
            <p:nvPr/>
          </p:nvSpPr>
          <p:spPr>
            <a:xfrm>
              <a:off x="5679356" y="2462758"/>
              <a:ext cx="3652798" cy="792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400" b="1">
                  <a:latin typeface="Arial"/>
                  <a:ea typeface="Arial"/>
                  <a:cs typeface="Arial"/>
                  <a:sym typeface="Arial"/>
                </a:defRPr>
              </a:pPr>
              <a:r>
                <a:t>X-front:</a:t>
              </a:r>
            </a:p>
            <a:p>
              <a:pPr>
                <a:defRPr sz="2400" b="1">
                  <a:latin typeface="Arial"/>
                  <a:ea typeface="Arial"/>
                  <a:cs typeface="Arial"/>
                  <a:sym typeface="Arial"/>
                </a:defRPr>
              </a:pPr>
              <a:r>
                <a:t>~400 flange connections</a:t>
              </a:r>
            </a:p>
          </p:txBody>
        </p:sp>
        <p:sp>
          <p:nvSpPr>
            <p:cNvPr id="618" name="円/楕円 14"/>
            <p:cNvSpPr/>
            <p:nvPr/>
          </p:nvSpPr>
          <p:spPr>
            <a:xfrm>
              <a:off x="295840" y="1017969"/>
              <a:ext cx="2611111" cy="2863341"/>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9" name="テキスト ボックス 15"/>
            <p:cNvSpPr txBox="1"/>
            <p:nvPr/>
          </p:nvSpPr>
          <p:spPr>
            <a:xfrm>
              <a:off x="0" y="3938708"/>
              <a:ext cx="3652798" cy="792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2400" b="1">
                  <a:latin typeface="Arial"/>
                  <a:ea typeface="Arial"/>
                  <a:cs typeface="Arial"/>
                  <a:sym typeface="Arial"/>
                </a:defRPr>
              </a:pPr>
              <a:r>
                <a:t>For Center: </a:t>
              </a:r>
            </a:p>
            <a:p>
              <a:pPr>
                <a:defRPr sz="2400" b="1">
                  <a:latin typeface="Arial"/>
                  <a:ea typeface="Arial"/>
                  <a:cs typeface="Arial"/>
                  <a:sym typeface="Arial"/>
                </a:defRPr>
              </a:pPr>
              <a:r>
                <a:t>~400 flange connections</a:t>
              </a:r>
            </a:p>
          </p:txBody>
        </p:sp>
      </p:grpSp>
      <p:sp>
        <p:nvSpPr>
          <p:cNvPr id="621" name="テキスト ボックス 16"/>
          <p:cNvSpPr txBox="1"/>
          <p:nvPr/>
        </p:nvSpPr>
        <p:spPr>
          <a:xfrm>
            <a:off x="222458" y="5551892"/>
            <a:ext cx="7898121" cy="1148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Arial"/>
                <a:ea typeface="Arial"/>
                <a:cs typeface="Arial"/>
                <a:sym typeface="Arial"/>
              </a:defRPr>
            </a:pPr>
            <a:r>
              <a:t>~1800 flange connections in total were tested!</a:t>
            </a:r>
          </a:p>
          <a:p>
            <a:pPr>
              <a:defRPr sz="2400">
                <a:latin typeface="Arial"/>
                <a:ea typeface="Arial"/>
                <a:cs typeface="Arial"/>
                <a:sym typeface="Arial"/>
              </a:defRPr>
            </a:pPr>
            <a:r>
              <a:t>The acceptable value of leakage for the vacuum leak test </a:t>
            </a:r>
          </a:p>
          <a:p>
            <a:pPr>
              <a:defRPr sz="2400">
                <a:latin typeface="Arial"/>
                <a:ea typeface="Arial"/>
                <a:cs typeface="Arial"/>
                <a:sym typeface="Arial"/>
              </a:defRPr>
            </a:pPr>
            <a:r>
              <a:t>was not detected with a sensitivity of 1x10</a:t>
            </a:r>
            <a:r>
              <a:rPr baseline="30000"/>
              <a:t>-11 </a:t>
            </a:r>
            <a:r>
              <a:t>Pa m</a:t>
            </a:r>
            <a:r>
              <a:rPr baseline="30000"/>
              <a:t>3</a:t>
            </a:r>
            <a:r>
              <a:t>/sec.</a:t>
            </a:r>
          </a:p>
        </p:txBody>
      </p:sp>
      <p:sp>
        <p:nvSpPr>
          <p:cNvPr id="622" name="テキスト ボックス 18"/>
          <p:cNvSpPr txBox="1"/>
          <p:nvPr/>
        </p:nvSpPr>
        <p:spPr>
          <a:xfrm>
            <a:off x="83432" y="95855"/>
            <a:ext cx="7919909" cy="486207"/>
          </a:xfrm>
          <a:prstGeom prst="rect">
            <a:avLst/>
          </a:prstGeom>
          <a:solidFill>
            <a:srgbClr val="DEEBF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atin typeface="Arial"/>
                <a:ea typeface="Arial"/>
                <a:cs typeface="Arial"/>
                <a:sym typeface="Arial"/>
              </a:defRPr>
            </a:lvl1pPr>
          </a:lstStyle>
          <a:p>
            <a:r>
              <a:t>Vacuum leak test of the KAGRA vacuum system</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タイトル 1"/>
          <p:cNvSpPr txBox="1">
            <a:spLocks noGrp="1"/>
          </p:cNvSpPr>
          <p:nvPr>
            <p:ph type="title" idx="4294967295"/>
          </p:nvPr>
        </p:nvSpPr>
        <p:spPr>
          <a:xfrm>
            <a:off x="350647" y="688440"/>
            <a:ext cx="1948902" cy="911135"/>
          </a:xfrm>
          <a:prstGeom prst="rect">
            <a:avLst/>
          </a:prstGeom>
        </p:spPr>
        <p:txBody>
          <a:bodyPr/>
          <a:lstStyle>
            <a:lvl1pPr>
              <a:defRPr sz="3600" u="sng">
                <a:latin typeface="Calibri"/>
                <a:ea typeface="Calibri"/>
                <a:cs typeface="Calibri"/>
                <a:sym typeface="Calibri"/>
              </a:defRPr>
            </a:lvl1pPr>
          </a:lstStyle>
          <a:p>
            <a:r>
              <a:t>Outline</a:t>
            </a:r>
          </a:p>
        </p:txBody>
      </p:sp>
      <p:sp>
        <p:nvSpPr>
          <p:cNvPr id="625" name="コンテンツ プレースホルダー 2"/>
          <p:cNvSpPr txBox="1">
            <a:spLocks noGrp="1"/>
          </p:cNvSpPr>
          <p:nvPr>
            <p:ph type="body" idx="4294967295"/>
          </p:nvPr>
        </p:nvSpPr>
        <p:spPr>
          <a:xfrm>
            <a:off x="350648" y="1599575"/>
            <a:ext cx="12031851" cy="4351339"/>
          </a:xfrm>
          <a:prstGeom prst="rect">
            <a:avLst/>
          </a:prstGeom>
        </p:spPr>
        <p:txBody>
          <a:bodyPr/>
          <a:lstStyle/>
          <a:p>
            <a:pPr>
              <a:lnSpc>
                <a:spcPct val="150000"/>
              </a:lnSpc>
              <a:buFontTx/>
              <a:buChar char="✓"/>
              <a:defRPr sz="3200">
                <a:solidFill>
                  <a:srgbClr val="DDDDDD"/>
                </a:solidFill>
                <a:latin typeface="Arial"/>
                <a:ea typeface="Arial"/>
                <a:cs typeface="Arial"/>
                <a:sym typeface="Arial"/>
              </a:defRPr>
            </a:pPr>
            <a:r>
              <a:t> Overview of the KAGRA vacuum system</a:t>
            </a:r>
          </a:p>
          <a:p>
            <a:pPr>
              <a:lnSpc>
                <a:spcPct val="150000"/>
              </a:lnSpc>
              <a:buFontTx/>
              <a:buChar char="✓"/>
              <a:defRPr>
                <a:latin typeface="Arial"/>
                <a:ea typeface="Arial"/>
                <a:cs typeface="Arial"/>
                <a:sym typeface="Arial"/>
              </a:defRPr>
            </a:pPr>
            <a:r>
              <a:t> Nine years of operation of the KAGRA vacuum system in the high humidity environment of an underground tunnel</a:t>
            </a:r>
          </a:p>
          <a:p>
            <a:pPr>
              <a:lnSpc>
                <a:spcPct val="150000"/>
              </a:lnSpc>
              <a:buFontTx/>
              <a:buChar char="✓"/>
              <a:defRPr>
                <a:solidFill>
                  <a:srgbClr val="DDDDDD"/>
                </a:solidFill>
                <a:latin typeface="Arial"/>
                <a:ea typeface="Arial"/>
                <a:cs typeface="Arial"/>
                <a:sym typeface="Arial"/>
              </a:defRPr>
            </a:pPr>
            <a:r>
              <a:t> Impact of the 2024 Noto Peninsula Earthquake on the KAGRA vacuum system</a:t>
            </a:r>
          </a:p>
          <a:p>
            <a:pPr>
              <a:lnSpc>
                <a:spcPct val="150000"/>
              </a:lnSpc>
              <a:buFontTx/>
              <a:buChar char="✓"/>
              <a:defRPr>
                <a:solidFill>
                  <a:srgbClr val="D0CECE"/>
                </a:solidFill>
                <a:latin typeface="Arial"/>
                <a:ea typeface="Arial"/>
                <a:cs typeface="Arial"/>
                <a:sym typeface="Arial"/>
              </a:defRPr>
            </a:pPr>
            <a:r>
              <a:t> Summary</a:t>
            </a:r>
          </a:p>
        </p:txBody>
      </p:sp>
      <p:sp>
        <p:nvSpPr>
          <p:cNvPr id="62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テキスト ボックス 3"/>
          <p:cNvSpPr txBox="1"/>
          <p:nvPr/>
        </p:nvSpPr>
        <p:spPr>
          <a:xfrm>
            <a:off x="316159" y="2644469"/>
            <a:ext cx="12378310" cy="3970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b="1">
                <a:latin typeface="Arial"/>
                <a:ea typeface="Arial"/>
                <a:cs typeface="Arial"/>
                <a:sym typeface="Arial"/>
              </a:defRPr>
            </a:pPr>
            <a:r>
              <a:t>TMP:</a:t>
            </a:r>
          </a:p>
          <a:p>
            <a:pPr>
              <a:defRPr>
                <a:latin typeface="Arial"/>
                <a:ea typeface="Arial"/>
                <a:cs typeface="Arial"/>
                <a:sym typeface="Arial"/>
              </a:defRPr>
            </a:pPr>
            <a:r>
              <a:t>  Touchdown of the bearing during atmospheric exposure: </a:t>
            </a:r>
            <a:r>
              <a:rPr b="1" u="sng"/>
              <a:t>2 cases</a:t>
            </a:r>
          </a:p>
          <a:p>
            <a:pPr>
              <a:defRPr>
                <a:latin typeface="Arial"/>
                <a:ea typeface="Arial"/>
                <a:cs typeface="Arial"/>
                <a:sym typeface="Arial"/>
              </a:defRPr>
            </a:pPr>
            <a:r>
              <a:rPr b="1"/>
              <a:t>  </a:t>
            </a:r>
            <a:r>
              <a:rPr>
                <a:solidFill>
                  <a:srgbClr val="942192"/>
                </a:solidFill>
              </a:rPr>
              <a:t>Failure of internal control circuit presumably due to </a:t>
            </a:r>
            <a:r>
              <a:rPr b="1">
                <a:solidFill>
                  <a:srgbClr val="942192"/>
                </a:solidFill>
              </a:rPr>
              <a:t>condensation in high humidity environment</a:t>
            </a:r>
            <a:r>
              <a:rPr>
                <a:solidFill>
                  <a:srgbClr val="942192"/>
                </a:solidFill>
              </a:rPr>
              <a:t>: </a:t>
            </a:r>
            <a:r>
              <a:rPr b="1" u="sng">
                <a:solidFill>
                  <a:srgbClr val="942192"/>
                </a:solidFill>
              </a:rPr>
              <a:t>1 case</a:t>
            </a:r>
            <a:endParaRPr>
              <a:solidFill>
                <a:srgbClr val="942192"/>
              </a:solidFill>
            </a:endParaRPr>
          </a:p>
          <a:p>
            <a:pPr>
              <a:defRPr>
                <a:latin typeface="Arial"/>
                <a:ea typeface="Arial"/>
                <a:cs typeface="Arial"/>
                <a:sym typeface="Arial"/>
              </a:defRPr>
            </a:pPr>
            <a:r>
              <a:t>  Failure of communication due to water immersion of remote controller: </a:t>
            </a:r>
            <a:r>
              <a:rPr b="1" u="sng"/>
              <a:t>1 case</a:t>
            </a:r>
          </a:p>
          <a:p>
            <a:pPr>
              <a:defRPr>
                <a:latin typeface="Arial"/>
                <a:ea typeface="Arial"/>
                <a:cs typeface="Arial"/>
                <a:sym typeface="Arial"/>
              </a:defRPr>
            </a:pPr>
            <a:r>
              <a:rPr b="1"/>
              <a:t>  </a:t>
            </a:r>
            <a:r>
              <a:t>Failure of excessive shaft vibration due to</a:t>
            </a:r>
            <a:r>
              <a:rPr b="1"/>
              <a:t> the 2024 Noto Earthquake motion</a:t>
            </a:r>
            <a:r>
              <a:t>: </a:t>
            </a:r>
            <a:r>
              <a:rPr b="1" u="sng"/>
              <a:t>1 case</a:t>
            </a:r>
          </a:p>
          <a:p>
            <a:pPr>
              <a:spcBef>
                <a:spcPts val="600"/>
              </a:spcBef>
              <a:defRPr b="1">
                <a:latin typeface="Arial"/>
                <a:ea typeface="Arial"/>
                <a:cs typeface="Arial"/>
                <a:sym typeface="Arial"/>
              </a:defRPr>
            </a:pPr>
            <a:r>
              <a:t>SIP</a:t>
            </a:r>
            <a:r>
              <a:rPr b="0"/>
              <a:t>:</a:t>
            </a:r>
          </a:p>
          <a:p>
            <a:pPr>
              <a:defRPr>
                <a:solidFill>
                  <a:srgbClr val="942192"/>
                </a:solidFill>
                <a:latin typeface="Arial"/>
                <a:ea typeface="Arial"/>
                <a:cs typeface="Arial"/>
                <a:sym typeface="Arial"/>
              </a:defRPr>
            </a:pPr>
            <a:r>
              <a:t>  Failure of high-voltage power supply: </a:t>
            </a:r>
            <a:r>
              <a:rPr b="1" u="sng"/>
              <a:t>3 cases</a:t>
            </a:r>
          </a:p>
          <a:p>
            <a:pPr>
              <a:defRPr>
                <a:solidFill>
                  <a:srgbClr val="942192"/>
                </a:solidFill>
                <a:latin typeface="Arial"/>
                <a:ea typeface="Arial"/>
                <a:cs typeface="Arial"/>
                <a:sym typeface="Arial"/>
              </a:defRPr>
            </a:pPr>
            <a:r>
              <a:rPr b="1"/>
              <a:t>  </a:t>
            </a:r>
            <a:r>
              <a:t>Disconnection of high-voltage cable: </a:t>
            </a:r>
            <a:r>
              <a:rPr b="1" u="sng"/>
              <a:t>4 cases</a:t>
            </a:r>
          </a:p>
          <a:p>
            <a:pPr>
              <a:defRPr>
                <a:solidFill>
                  <a:srgbClr val="942192"/>
                </a:solidFill>
                <a:latin typeface="Arial"/>
                <a:ea typeface="Arial"/>
                <a:cs typeface="Arial"/>
                <a:sym typeface="Arial"/>
              </a:defRPr>
            </a:pPr>
            <a:r>
              <a:rPr b="1"/>
              <a:t>  </a:t>
            </a:r>
            <a:r>
              <a:t>Damage to hermetic seals by electrical discharge: </a:t>
            </a:r>
            <a:r>
              <a:rPr b="1" u="sng"/>
              <a:t>3 cases</a:t>
            </a:r>
          </a:p>
          <a:p>
            <a:pPr>
              <a:defRPr>
                <a:solidFill>
                  <a:srgbClr val="942192"/>
                </a:solidFill>
                <a:latin typeface="Arial"/>
                <a:ea typeface="Arial"/>
                <a:cs typeface="Arial"/>
                <a:sym typeface="Arial"/>
              </a:defRPr>
            </a:pPr>
            <a:r>
              <a:rPr b="1"/>
              <a:t>     </a:t>
            </a:r>
            <a:r>
              <a:t>All these failures were presumably caused by </a:t>
            </a:r>
            <a:r>
              <a:rPr b="1"/>
              <a:t>condensation in the high-humidity environment.</a:t>
            </a:r>
          </a:p>
          <a:p>
            <a:pPr>
              <a:spcBef>
                <a:spcPts val="600"/>
              </a:spcBef>
              <a:defRPr b="1">
                <a:latin typeface="Arial"/>
                <a:ea typeface="Arial"/>
                <a:cs typeface="Arial"/>
                <a:sym typeface="Arial"/>
              </a:defRPr>
            </a:pPr>
            <a:r>
              <a:t>Vacuum leak of hermetic sealed connectors: </a:t>
            </a:r>
          </a:p>
          <a:p>
            <a:pPr>
              <a:defRPr>
                <a:latin typeface="Arial"/>
                <a:ea typeface="Arial"/>
                <a:cs typeface="Arial"/>
                <a:sym typeface="Arial"/>
              </a:defRPr>
            </a:pPr>
            <a:r>
              <a:t>  D-sub type connectors: </a:t>
            </a:r>
            <a:r>
              <a:rPr b="1" u="sng"/>
              <a:t>3 cases</a:t>
            </a:r>
          </a:p>
          <a:p>
            <a:pPr>
              <a:defRPr>
                <a:latin typeface="Arial"/>
                <a:ea typeface="Arial"/>
                <a:cs typeface="Arial"/>
                <a:sym typeface="Arial"/>
              </a:defRPr>
            </a:pPr>
            <a:r>
              <a:rPr b="1"/>
              <a:t>  </a:t>
            </a:r>
            <a:r>
              <a:t>Burndy type connector: </a:t>
            </a:r>
            <a:r>
              <a:rPr b="1" u="sng"/>
              <a:t>1 cases</a:t>
            </a:r>
          </a:p>
          <a:p>
            <a:pPr>
              <a:defRPr>
                <a:latin typeface="Arial"/>
                <a:ea typeface="Arial"/>
                <a:cs typeface="Arial"/>
                <a:sym typeface="Arial"/>
              </a:defRPr>
            </a:pPr>
            <a:r>
              <a:t>  </a:t>
            </a:r>
            <a:r>
              <a:rPr b="1"/>
              <a:t>   </a:t>
            </a:r>
            <a:r>
              <a:t>All these failures were presumably caused by stresses due to </a:t>
            </a:r>
            <a:r>
              <a:rPr b="1"/>
              <a:t>the cable weight applied to the hermetic seal</a:t>
            </a:r>
            <a:r>
              <a:t>.</a:t>
            </a:r>
          </a:p>
        </p:txBody>
      </p:sp>
      <p:sp>
        <p:nvSpPr>
          <p:cNvPr id="629" name="テキスト ボックス 4"/>
          <p:cNvSpPr txBox="1"/>
          <p:nvPr/>
        </p:nvSpPr>
        <p:spPr>
          <a:xfrm>
            <a:off x="517994" y="437271"/>
            <a:ext cx="11156012" cy="437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atin typeface="Arial"/>
                <a:ea typeface="Arial"/>
                <a:cs typeface="Arial"/>
                <a:sym typeface="Arial"/>
              </a:defRPr>
            </a:lvl1pPr>
          </a:lstStyle>
          <a:p>
            <a:r>
              <a:t>Major failures of KAGRA vacuum system during 9 years of operation</a:t>
            </a:r>
          </a:p>
        </p:txBody>
      </p:sp>
      <p:graphicFrame>
        <p:nvGraphicFramePr>
          <p:cNvPr id="630" name="表 5"/>
          <p:cNvGraphicFramePr/>
          <p:nvPr/>
        </p:nvGraphicFramePr>
        <p:xfrm>
          <a:off x="2336251" y="1092153"/>
          <a:ext cx="6743700" cy="1520178"/>
        </p:xfrm>
        <a:graphic>
          <a:graphicData uri="http://schemas.openxmlformats.org/drawingml/2006/table">
            <a:tbl>
              <a:tblPr>
                <a:tableStyleId>{4C3C2611-4C71-4FC5-86AE-919BDF0F9419}</a:tableStyleId>
              </a:tblPr>
              <a:tblGrid>
                <a:gridCol w="3371850">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tblGrid>
              <a:tr h="407658">
                <a:tc>
                  <a:txBody>
                    <a:bodyPr/>
                    <a:lstStyle/>
                    <a:p>
                      <a:pPr algn="ctr">
                        <a:defRPr sz="1800"/>
                      </a:pPr>
                      <a:r>
                        <a:rPr>
                          <a:latin typeface="Arial"/>
                          <a:ea typeface="Arial"/>
                          <a:cs typeface="Arial"/>
                          <a:sym typeface="Arial"/>
                        </a:rPr>
                        <a:t>Items</a:t>
                      </a:r>
                    </a:p>
                  </a:txBody>
                  <a:tcPr marL="45720" marR="45720" anchor="ctr" horzOverflow="overflow">
                    <a:noFill/>
                  </a:tcPr>
                </a:tc>
                <a:tc>
                  <a:txBody>
                    <a:bodyPr/>
                    <a:lstStyle/>
                    <a:p>
                      <a:pPr algn="ctr">
                        <a:defRPr sz="1800"/>
                      </a:pPr>
                      <a:r>
                        <a:rPr>
                          <a:latin typeface="Arial"/>
                          <a:ea typeface="Arial"/>
                          <a:cs typeface="Arial"/>
                          <a:sym typeface="Arial"/>
                        </a:rPr>
                        <a:t>Number of failures</a:t>
                      </a:r>
                    </a:p>
                  </a:txBody>
                  <a:tcPr marL="45720" marR="45720" anchor="ctr" horzOverflow="overflow">
                    <a:noFill/>
                  </a:tcPr>
                </a:tc>
                <a:extLst>
                  <a:ext uri="{0D108BD9-81ED-4DB2-BD59-A6C34878D82A}">
                    <a16:rowId xmlns:a16="http://schemas.microsoft.com/office/drawing/2014/main" val="10000"/>
                  </a:ext>
                </a:extLst>
              </a:tr>
              <a:tr h="370840">
                <a:tc>
                  <a:txBody>
                    <a:bodyPr/>
                    <a:lstStyle/>
                    <a:p>
                      <a:pPr algn="ctr">
                        <a:defRPr sz="1800" b="1" u="sng">
                          <a:latin typeface="Arial"/>
                          <a:ea typeface="Arial"/>
                          <a:cs typeface="Arial"/>
                          <a:sym typeface="Arial"/>
                        </a:defRPr>
                      </a:pPr>
                      <a:r>
                        <a:rPr u="none"/>
                        <a:t>Turbo Molecular Pump (TMP)</a:t>
                      </a:r>
                    </a:p>
                  </a:txBody>
                  <a:tcPr marL="45720" marR="45720" anchor="ctr" horzOverflow="overflow">
                    <a:noFill/>
                  </a:tcPr>
                </a:tc>
                <a:tc>
                  <a:txBody>
                    <a:bodyPr/>
                    <a:lstStyle/>
                    <a:p>
                      <a:pPr algn="ctr">
                        <a:defRPr sz="1800"/>
                      </a:pPr>
                      <a:r>
                        <a:rPr>
                          <a:latin typeface="Arial"/>
                          <a:ea typeface="Arial"/>
                          <a:cs typeface="Arial"/>
                          <a:sym typeface="Arial"/>
                        </a:rPr>
                        <a:t>5</a:t>
                      </a:r>
                    </a:p>
                  </a:txBody>
                  <a:tcPr marL="45720" marR="45720" anchor="ctr" horzOverflow="overflow">
                    <a:noFill/>
                  </a:tcPr>
                </a:tc>
                <a:extLst>
                  <a:ext uri="{0D108BD9-81ED-4DB2-BD59-A6C34878D82A}">
                    <a16:rowId xmlns:a16="http://schemas.microsoft.com/office/drawing/2014/main" val="10001"/>
                  </a:ext>
                </a:extLst>
              </a:tr>
              <a:tr h="370840">
                <a:tc>
                  <a:txBody>
                    <a:bodyPr/>
                    <a:lstStyle/>
                    <a:p>
                      <a:pPr algn="ctr">
                        <a:defRPr sz="1800"/>
                      </a:pPr>
                      <a:r>
                        <a:rPr b="1">
                          <a:latin typeface="Arial"/>
                          <a:ea typeface="Arial"/>
                          <a:cs typeface="Arial"/>
                          <a:sym typeface="Arial"/>
                        </a:rPr>
                        <a:t>Sputter Ion Pump (SIP)</a:t>
                      </a:r>
                    </a:p>
                  </a:txBody>
                  <a:tcPr marL="45720" marR="45720" anchor="ctr" horzOverflow="overflow">
                    <a:noFill/>
                  </a:tcPr>
                </a:tc>
                <a:tc>
                  <a:txBody>
                    <a:bodyPr/>
                    <a:lstStyle/>
                    <a:p>
                      <a:pPr algn="ctr">
                        <a:defRPr sz="1800"/>
                      </a:pPr>
                      <a:r>
                        <a:rPr>
                          <a:latin typeface="Arial"/>
                          <a:ea typeface="Arial"/>
                          <a:cs typeface="Arial"/>
                          <a:sym typeface="Arial"/>
                        </a:rPr>
                        <a:t>10</a:t>
                      </a:r>
                    </a:p>
                  </a:txBody>
                  <a:tcPr marL="45720" marR="45720" anchor="ctr" horzOverflow="overflow">
                    <a:noFill/>
                  </a:tcPr>
                </a:tc>
                <a:extLst>
                  <a:ext uri="{0D108BD9-81ED-4DB2-BD59-A6C34878D82A}">
                    <a16:rowId xmlns:a16="http://schemas.microsoft.com/office/drawing/2014/main" val="10002"/>
                  </a:ext>
                </a:extLst>
              </a:tr>
              <a:tr h="370840">
                <a:tc>
                  <a:txBody>
                    <a:bodyPr/>
                    <a:lstStyle/>
                    <a:p>
                      <a:pPr algn="ctr">
                        <a:defRPr sz="1800"/>
                      </a:pPr>
                      <a:r>
                        <a:rPr b="1">
                          <a:latin typeface="Arial"/>
                          <a:ea typeface="Arial"/>
                          <a:cs typeface="Arial"/>
                          <a:sym typeface="Arial"/>
                        </a:rPr>
                        <a:t>Hermetic sealed connector</a:t>
                      </a:r>
                    </a:p>
                  </a:txBody>
                  <a:tcPr marL="45720" marR="45720" anchor="ctr" horzOverflow="overflow">
                    <a:noFill/>
                  </a:tcPr>
                </a:tc>
                <a:tc>
                  <a:txBody>
                    <a:bodyPr/>
                    <a:lstStyle/>
                    <a:p>
                      <a:pPr algn="ctr">
                        <a:defRPr sz="1800"/>
                      </a:pPr>
                      <a:r>
                        <a:rPr>
                          <a:latin typeface="Arial"/>
                          <a:ea typeface="Arial"/>
                          <a:cs typeface="Arial"/>
                          <a:sym typeface="Arial"/>
                        </a:rPr>
                        <a:t>4</a:t>
                      </a:r>
                    </a:p>
                  </a:txBody>
                  <a:tcPr marL="45720" marR="45720" anchor="ctr" horzOverflow="overflow">
                    <a:noFill/>
                  </a:tcPr>
                </a:tc>
                <a:extLst>
                  <a:ext uri="{0D108BD9-81ED-4DB2-BD59-A6C34878D82A}">
                    <a16:rowId xmlns:a16="http://schemas.microsoft.com/office/drawing/2014/main" val="10003"/>
                  </a:ext>
                </a:extLst>
              </a:tr>
            </a:tbl>
          </a:graphicData>
        </a:graphic>
      </p:graphicFrame>
      <p:sp>
        <p:nvSpPr>
          <p:cNvPr id="63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正方形/長方形 30"/>
          <p:cNvSpPr/>
          <p:nvPr/>
        </p:nvSpPr>
        <p:spPr>
          <a:xfrm>
            <a:off x="87816" y="484448"/>
            <a:ext cx="4459564" cy="3092554"/>
          </a:xfrm>
          <a:prstGeom prst="rect">
            <a:avLst/>
          </a:prstGeom>
          <a:ln w="12700">
            <a:solidFill>
              <a:srgbClr val="000000"/>
            </a:solidFill>
            <a:miter/>
          </a:ln>
        </p:spPr>
        <p:txBody>
          <a:bodyPr lIns="45719" rIns="45719" anchor="ctr"/>
          <a:lstStyle/>
          <a:p>
            <a:pPr algn="ctr">
              <a:defRPr>
                <a:solidFill>
                  <a:srgbClr val="FFFFFF"/>
                </a:solidFill>
              </a:defRPr>
            </a:pPr>
            <a:endParaRPr/>
          </a:p>
        </p:txBody>
      </p:sp>
      <p:sp>
        <p:nvSpPr>
          <p:cNvPr id="634" name="テキスト ボックス 13"/>
          <p:cNvSpPr txBox="1"/>
          <p:nvPr/>
        </p:nvSpPr>
        <p:spPr>
          <a:xfrm>
            <a:off x="45719" y="22784"/>
            <a:ext cx="565843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atin typeface="Arial"/>
                <a:ea typeface="Arial"/>
                <a:cs typeface="Arial"/>
                <a:sym typeface="Arial"/>
              </a:defRPr>
            </a:lvl1pPr>
          </a:lstStyle>
          <a:p>
            <a:r>
              <a:t>KAGRA vacuum pumping unit issues</a:t>
            </a:r>
          </a:p>
        </p:txBody>
      </p:sp>
      <p:sp>
        <p:nvSpPr>
          <p:cNvPr id="635" name="テキスト ボックス 15"/>
          <p:cNvSpPr txBox="1"/>
          <p:nvPr/>
        </p:nvSpPr>
        <p:spPr>
          <a:xfrm>
            <a:off x="4232300" y="1286308"/>
            <a:ext cx="7648576" cy="1129705"/>
          </a:xfrm>
          <a:prstGeom prst="rect">
            <a:avLst/>
          </a:prstGeom>
          <a:solidFill>
            <a:srgbClr val="DAE3F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30000"/>
              </a:lnSpc>
              <a:defRPr sz="2000">
                <a:latin typeface="Arial"/>
                <a:ea typeface="Arial"/>
                <a:cs typeface="Arial"/>
                <a:sym typeface="Arial"/>
              </a:defRPr>
            </a:pPr>
            <a:r>
              <a:t>Basic configuration of the oil-free vacuum pumping unit in KAGRA:</a:t>
            </a:r>
          </a:p>
          <a:p>
            <a:pPr>
              <a:lnSpc>
                <a:spcPct val="130000"/>
              </a:lnSpc>
              <a:defRPr sz="2000" b="1">
                <a:latin typeface="Arial"/>
                <a:ea typeface="Arial"/>
                <a:cs typeface="Arial"/>
                <a:sym typeface="Arial"/>
              </a:defRPr>
            </a:pPr>
            <a:r>
              <a:t>· Turbo Molecular Pump (TMP) with magnetic bearing</a:t>
            </a:r>
          </a:p>
          <a:p>
            <a:pPr>
              <a:lnSpc>
                <a:spcPct val="130000"/>
              </a:lnSpc>
              <a:defRPr sz="2000" b="1">
                <a:latin typeface="Arial"/>
                <a:ea typeface="Arial"/>
                <a:cs typeface="Arial"/>
                <a:sym typeface="Arial"/>
              </a:defRPr>
            </a:pPr>
            <a:r>
              <a:t>· Multistage Roots Pump</a:t>
            </a:r>
          </a:p>
        </p:txBody>
      </p:sp>
      <p:sp>
        <p:nvSpPr>
          <p:cNvPr id="636" name="テキスト ボックス 11"/>
          <p:cNvSpPr txBox="1"/>
          <p:nvPr/>
        </p:nvSpPr>
        <p:spPr>
          <a:xfrm>
            <a:off x="1644140" y="2645991"/>
            <a:ext cx="2805237" cy="770593"/>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Arial"/>
                <a:ea typeface="Arial"/>
                <a:cs typeface="Arial"/>
                <a:sym typeface="Arial"/>
              </a:defRPr>
            </a:pPr>
            <a:r>
              <a:t>24V output when Roots pump is “ON”</a:t>
            </a:r>
          </a:p>
          <a:p>
            <a:pPr>
              <a:defRPr sz="1600">
                <a:latin typeface="Arial"/>
                <a:ea typeface="Arial"/>
                <a:cs typeface="Arial"/>
                <a:sym typeface="Arial"/>
              </a:defRPr>
            </a:pPr>
            <a:r>
              <a:t>-&gt; Isolation valve is "open".</a:t>
            </a:r>
          </a:p>
        </p:txBody>
      </p:sp>
      <p:grpSp>
        <p:nvGrpSpPr>
          <p:cNvPr id="652" name="グループ化 27"/>
          <p:cNvGrpSpPr/>
          <p:nvPr/>
        </p:nvGrpSpPr>
        <p:grpSpPr>
          <a:xfrm>
            <a:off x="150773" y="539751"/>
            <a:ext cx="3049043" cy="2939145"/>
            <a:chOff x="0" y="0"/>
            <a:chExt cx="3049042" cy="2939142"/>
          </a:xfrm>
        </p:grpSpPr>
        <p:grpSp>
          <p:nvGrpSpPr>
            <p:cNvPr id="639" name="1 つの角を丸めた四角形 1"/>
            <p:cNvGrpSpPr/>
            <p:nvPr/>
          </p:nvGrpSpPr>
          <p:grpSpPr>
            <a:xfrm>
              <a:off x="0" y="2073462"/>
              <a:ext cx="1390105" cy="865681"/>
              <a:chOff x="0" y="0"/>
              <a:chExt cx="1390104" cy="865680"/>
            </a:xfrm>
          </p:grpSpPr>
          <p:sp>
            <p:nvSpPr>
              <p:cNvPr id="637" name="図形"/>
              <p:cNvSpPr/>
              <p:nvPr/>
            </p:nvSpPr>
            <p:spPr>
              <a:xfrm>
                <a:off x="0" y="0"/>
                <a:ext cx="1390105" cy="8656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358" y="0"/>
                    </a:lnTo>
                    <a:cubicBezTo>
                      <a:pt x="20596" y="0"/>
                      <a:pt x="21600" y="1612"/>
                      <a:pt x="21600" y="3600"/>
                    </a:cubicBezTo>
                    <a:lnTo>
                      <a:pt x="21600" y="21600"/>
                    </a:lnTo>
                    <a:lnTo>
                      <a:pt x="0" y="21600"/>
                    </a:lnTo>
                    <a:close/>
                  </a:path>
                </a:pathLst>
              </a:custGeom>
              <a:solidFill>
                <a:srgbClr val="2E75B6"/>
              </a:solidFill>
              <a:ln w="12700" cap="flat">
                <a:solidFill>
                  <a:srgbClr val="32538F"/>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sp>
            <p:nvSpPr>
              <p:cNvPr id="638" name="Roots pump"/>
              <p:cNvSpPr txBox="1"/>
              <p:nvPr/>
            </p:nvSpPr>
            <p:spPr>
              <a:xfrm>
                <a:off x="52069" y="234720"/>
                <a:ext cx="1243708" cy="396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solidFill>
                      <a:srgbClr val="FFFFFF"/>
                    </a:solidFill>
                  </a:defRPr>
                </a:lvl1pPr>
              </a:lstStyle>
              <a:p>
                <a:r>
                  <a:t>Roots pump</a:t>
                </a:r>
              </a:p>
            </p:txBody>
          </p:sp>
        </p:grpSp>
        <p:grpSp>
          <p:nvGrpSpPr>
            <p:cNvPr id="642" name="グループ化 9"/>
            <p:cNvGrpSpPr/>
            <p:nvPr/>
          </p:nvGrpSpPr>
          <p:grpSpPr>
            <a:xfrm>
              <a:off x="635078" y="1216149"/>
              <a:ext cx="412935" cy="718575"/>
              <a:chOff x="0" y="0"/>
              <a:chExt cx="412934" cy="718574"/>
            </a:xfrm>
          </p:grpSpPr>
          <p:sp>
            <p:nvSpPr>
              <p:cNvPr id="640" name="正方形/長方形 7"/>
              <p:cNvSpPr/>
              <p:nvPr/>
            </p:nvSpPr>
            <p:spPr>
              <a:xfrm>
                <a:off x="-1" y="-1"/>
                <a:ext cx="412936" cy="718576"/>
              </a:xfrm>
              <a:prstGeom prst="rect">
                <a:avLst/>
              </a:prstGeom>
              <a:solidFill>
                <a:srgbClr val="FFFFFF"/>
              </a:solidFill>
              <a:ln w="12700" cap="flat">
                <a:solidFill>
                  <a:srgbClr val="32538F"/>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sp>
            <p:nvSpPr>
              <p:cNvPr id="641" name="フローチャート: 照合 3"/>
              <p:cNvSpPr/>
              <p:nvPr/>
            </p:nvSpPr>
            <p:spPr>
              <a:xfrm>
                <a:off x="68822" y="105519"/>
                <a:ext cx="267193" cy="464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10800"/>
                    </a:lnTo>
                    <a:lnTo>
                      <a:pt x="21600" y="21600"/>
                    </a:lnTo>
                    <a:lnTo>
                      <a:pt x="0" y="21600"/>
                    </a:lnTo>
                    <a:lnTo>
                      <a:pt x="10800" y="10800"/>
                    </a:lnTo>
                    <a:close/>
                  </a:path>
                </a:pathLst>
              </a:cu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sz="1600"/>
                </a:pPr>
                <a:endParaRPr/>
              </a:p>
            </p:txBody>
          </p:sp>
        </p:grpSp>
        <p:sp>
          <p:nvSpPr>
            <p:cNvPr id="643" name="アーチ 4"/>
            <p:cNvSpPr/>
            <p:nvPr/>
          </p:nvSpPr>
          <p:spPr>
            <a:xfrm rot="10800000">
              <a:off x="1064390" y="1110947"/>
              <a:ext cx="1094591" cy="4254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838"/>
                    <a:pt x="9548" y="237"/>
                    <a:pt x="21482" y="0"/>
                  </a:cubicBezTo>
                  <a:lnTo>
                    <a:pt x="21600" y="5788"/>
                  </a:lnTo>
                  <a:lnTo>
                    <a:pt x="21600" y="5788"/>
                  </a:lnTo>
                  <a:cubicBezTo>
                    <a:pt x="10863" y="5930"/>
                    <a:pt x="2251" y="12967"/>
                    <a:pt x="2251" y="21600"/>
                  </a:cubicBezTo>
                  <a:close/>
                </a:path>
              </a:pathLst>
            </a:custGeom>
            <a:solidFill>
              <a:srgbClr val="A6A6A6"/>
            </a:solidFill>
            <a:ln w="12700" cap="flat">
              <a:solidFill>
                <a:srgbClr val="32538F"/>
              </a:solidFill>
              <a:prstDash val="solid"/>
              <a:miter lim="800000"/>
            </a:ln>
            <a:effectLst/>
          </p:spPr>
          <p:txBody>
            <a:bodyPr wrap="square" lIns="45719" tIns="45719" rIns="45719" bIns="45719" numCol="1" anchor="ctr">
              <a:noAutofit/>
            </a:bodyPr>
            <a:lstStyle/>
            <a:p>
              <a:pPr algn="ctr">
                <a:defRPr sz="1600"/>
              </a:pPr>
              <a:endParaRPr/>
            </a:p>
          </p:txBody>
        </p:sp>
        <p:sp>
          <p:nvSpPr>
            <p:cNvPr id="644" name="アーチ 5"/>
            <p:cNvSpPr/>
            <p:nvPr/>
          </p:nvSpPr>
          <p:spPr>
            <a:xfrm>
              <a:off x="349686" y="1433761"/>
              <a:ext cx="275063" cy="621564"/>
            </a:xfrm>
            <a:custGeom>
              <a:avLst/>
              <a:gdLst/>
              <a:ahLst/>
              <a:cxnLst>
                <a:cxn ang="0">
                  <a:pos x="wd2" y="hd2"/>
                </a:cxn>
                <a:cxn ang="5400000">
                  <a:pos x="wd2" y="hd2"/>
                </a:cxn>
                <a:cxn ang="10800000">
                  <a:pos x="wd2" y="hd2"/>
                </a:cxn>
                <a:cxn ang="16200000">
                  <a:pos x="wd2" y="hd2"/>
                </a:cxn>
              </a:cxnLst>
              <a:rect l="0" t="0" r="r" b="b"/>
              <a:pathLst>
                <a:path w="21600" h="21600" extrusionOk="0">
                  <a:moveTo>
                    <a:pt x="0" y="21595"/>
                  </a:moveTo>
                  <a:cubicBezTo>
                    <a:pt x="0" y="9668"/>
                    <a:pt x="9671" y="0"/>
                    <a:pt x="21600" y="0"/>
                  </a:cubicBezTo>
                  <a:lnTo>
                    <a:pt x="21306" y="4101"/>
                  </a:lnTo>
                  <a:cubicBezTo>
                    <a:pt x="14488" y="4101"/>
                    <a:pt x="8961" y="11935"/>
                    <a:pt x="8961" y="21600"/>
                  </a:cubicBezTo>
                  <a:close/>
                </a:path>
              </a:pathLst>
            </a:custGeom>
            <a:solidFill>
              <a:srgbClr val="A6A6A6"/>
            </a:solidFill>
            <a:ln w="12700" cap="flat">
              <a:solidFill>
                <a:srgbClr val="32538F"/>
              </a:solidFill>
              <a:prstDash val="solid"/>
              <a:miter lim="800000"/>
            </a:ln>
            <a:effectLst/>
          </p:spPr>
          <p:txBody>
            <a:bodyPr wrap="square" lIns="45719" tIns="45719" rIns="45719" bIns="45719" numCol="1" anchor="ctr">
              <a:noAutofit/>
            </a:bodyPr>
            <a:lstStyle/>
            <a:p>
              <a:pPr algn="ctr">
                <a:defRPr sz="1600"/>
              </a:pPr>
              <a:endParaRPr/>
            </a:p>
          </p:txBody>
        </p:sp>
        <p:grpSp>
          <p:nvGrpSpPr>
            <p:cNvPr id="647" name="1 つの角を丸めた四角形 6"/>
            <p:cNvGrpSpPr/>
            <p:nvPr/>
          </p:nvGrpSpPr>
          <p:grpSpPr>
            <a:xfrm>
              <a:off x="1817842" y="0"/>
              <a:ext cx="1231201" cy="1092746"/>
              <a:chOff x="0" y="0"/>
              <a:chExt cx="1231200" cy="1092745"/>
            </a:xfrm>
          </p:grpSpPr>
          <p:sp>
            <p:nvSpPr>
              <p:cNvPr id="645" name="図形"/>
              <p:cNvSpPr/>
              <p:nvPr/>
            </p:nvSpPr>
            <p:spPr>
              <a:xfrm>
                <a:off x="-1" y="-1"/>
                <a:ext cx="1231202" cy="10927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405" y="0"/>
                    </a:lnTo>
                    <a:cubicBezTo>
                      <a:pt x="20169" y="0"/>
                      <a:pt x="21600" y="1612"/>
                      <a:pt x="21600" y="3600"/>
                    </a:cubicBezTo>
                    <a:lnTo>
                      <a:pt x="21600" y="21600"/>
                    </a:lnTo>
                    <a:lnTo>
                      <a:pt x="0" y="21600"/>
                    </a:lnTo>
                    <a:close/>
                  </a:path>
                </a:pathLst>
              </a:custGeom>
              <a:solidFill>
                <a:srgbClr val="548235"/>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46" name="TMP"/>
              <p:cNvSpPr txBox="1"/>
              <p:nvPr/>
            </p:nvSpPr>
            <p:spPr>
              <a:xfrm>
                <a:off x="52070" y="348252"/>
                <a:ext cx="1073718" cy="396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600">
                    <a:solidFill>
                      <a:srgbClr val="FFFFFF"/>
                    </a:solidFill>
                  </a:defRPr>
                </a:lvl1pPr>
              </a:lstStyle>
              <a:p>
                <a:r>
                  <a:t>TMP</a:t>
                </a:r>
              </a:p>
            </p:txBody>
          </p:sp>
        </p:grpSp>
        <p:sp>
          <p:nvSpPr>
            <p:cNvPr id="648" name="テキスト ボックス 8"/>
            <p:cNvSpPr txBox="1"/>
            <p:nvPr/>
          </p:nvSpPr>
          <p:spPr>
            <a:xfrm>
              <a:off x="256764" y="295357"/>
              <a:ext cx="1386613" cy="617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a:latin typeface="Arial"/>
                  <a:ea typeface="Arial"/>
                  <a:cs typeface="Arial"/>
                  <a:sym typeface="Arial"/>
                </a:defRPr>
              </a:pPr>
              <a:r>
                <a:t>Isolation</a:t>
              </a:r>
            </a:p>
            <a:p>
              <a:pPr>
                <a:defRPr>
                  <a:latin typeface="Arial"/>
                  <a:ea typeface="Arial"/>
                  <a:cs typeface="Arial"/>
                  <a:sym typeface="Arial"/>
                </a:defRPr>
              </a:pPr>
              <a:r>
                <a:t>valve</a:t>
              </a:r>
            </a:p>
          </p:txBody>
        </p:sp>
        <p:sp>
          <p:nvSpPr>
            <p:cNvPr id="649" name="テキスト ボックス 44"/>
            <p:cNvSpPr txBox="1"/>
            <p:nvPr/>
          </p:nvSpPr>
          <p:spPr>
            <a:xfrm>
              <a:off x="1460812" y="1627939"/>
              <a:ext cx="990945" cy="396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a:pPr>
              <a:r>
                <a:t>DC 24V</a:t>
              </a:r>
            </a:p>
          </p:txBody>
        </p:sp>
        <p:sp>
          <p:nvSpPr>
            <p:cNvPr id="650" name="屈折矢印 53"/>
            <p:cNvSpPr/>
            <p:nvPr/>
          </p:nvSpPr>
          <p:spPr>
            <a:xfrm rot="16200000">
              <a:off x="992665" y="1659843"/>
              <a:ext cx="325121" cy="222757"/>
            </a:xfrm>
            <a:custGeom>
              <a:avLst/>
              <a:gdLst/>
              <a:ahLst/>
              <a:cxnLst>
                <a:cxn ang="0">
                  <a:pos x="wd2" y="hd2"/>
                </a:cxn>
                <a:cxn ang="5400000">
                  <a:pos x="wd2" y="hd2"/>
                </a:cxn>
                <a:cxn ang="10800000">
                  <a:pos x="wd2" y="hd2"/>
                </a:cxn>
                <a:cxn ang="16200000">
                  <a:pos x="wd2" y="hd2"/>
                </a:cxn>
              </a:cxnLst>
              <a:rect l="0" t="0" r="r" b="b"/>
              <a:pathLst>
                <a:path w="21600" h="21600" extrusionOk="0">
                  <a:moveTo>
                    <a:pt x="0" y="13842"/>
                  </a:moveTo>
                  <a:lnTo>
                    <a:pt x="14213" y="13842"/>
                  </a:lnTo>
                  <a:lnTo>
                    <a:pt x="14213" y="4546"/>
                  </a:lnTo>
                  <a:lnTo>
                    <a:pt x="12141" y="4546"/>
                  </a:lnTo>
                  <a:lnTo>
                    <a:pt x="16871" y="0"/>
                  </a:lnTo>
                  <a:lnTo>
                    <a:pt x="21600" y="4546"/>
                  </a:lnTo>
                  <a:lnTo>
                    <a:pt x="19528" y="4546"/>
                  </a:lnTo>
                  <a:lnTo>
                    <a:pt x="19528" y="21600"/>
                  </a:lnTo>
                  <a:lnTo>
                    <a:pt x="0" y="21600"/>
                  </a:lnTo>
                  <a:close/>
                </a:path>
              </a:pathLst>
            </a:custGeom>
            <a:solidFill>
              <a:schemeClr val="accent4"/>
            </a:solidFill>
            <a:ln w="12700" cap="flat">
              <a:solidFill>
                <a:srgbClr val="32538F"/>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sp>
          <p:nvSpPr>
            <p:cNvPr id="651" name="上矢印 2"/>
            <p:cNvSpPr/>
            <p:nvPr/>
          </p:nvSpPr>
          <p:spPr>
            <a:xfrm>
              <a:off x="1137775" y="1890760"/>
              <a:ext cx="164430" cy="180648"/>
            </a:xfrm>
            <a:custGeom>
              <a:avLst/>
              <a:gdLst/>
              <a:ahLst/>
              <a:cxnLst>
                <a:cxn ang="0">
                  <a:pos x="wd2" y="hd2"/>
                </a:cxn>
                <a:cxn ang="5400000">
                  <a:pos x="wd2" y="hd2"/>
                </a:cxn>
                <a:cxn ang="10800000">
                  <a:pos x="wd2" y="hd2"/>
                </a:cxn>
                <a:cxn ang="16200000">
                  <a:pos x="wd2" y="hd2"/>
                </a:cxn>
              </a:cxnLst>
              <a:rect l="0" t="0" r="r" b="b"/>
              <a:pathLst>
                <a:path w="21600" h="21600" extrusionOk="0">
                  <a:moveTo>
                    <a:pt x="0" y="9830"/>
                  </a:moveTo>
                  <a:lnTo>
                    <a:pt x="10800" y="0"/>
                  </a:lnTo>
                  <a:lnTo>
                    <a:pt x="21600" y="9830"/>
                  </a:lnTo>
                  <a:lnTo>
                    <a:pt x="16200" y="9830"/>
                  </a:lnTo>
                  <a:lnTo>
                    <a:pt x="16200" y="21600"/>
                  </a:lnTo>
                  <a:lnTo>
                    <a:pt x="5400" y="21600"/>
                  </a:lnTo>
                  <a:lnTo>
                    <a:pt x="5400" y="9830"/>
                  </a:lnTo>
                  <a:close/>
                </a:path>
              </a:pathLst>
            </a:custGeom>
            <a:solidFill>
              <a:schemeClr val="accent4"/>
            </a:solidFill>
            <a:ln w="12700" cap="flat">
              <a:solidFill>
                <a:srgbClr val="32538F"/>
              </a:solidFill>
              <a:prstDash val="solid"/>
              <a:miter lim="800000"/>
            </a:ln>
            <a:effectLst/>
          </p:spPr>
          <p:txBody>
            <a:bodyPr wrap="square" lIns="45719" tIns="45719" rIns="45719" bIns="45719" numCol="1" anchor="ctr">
              <a:noAutofit/>
            </a:bodyPr>
            <a:lstStyle/>
            <a:p>
              <a:pPr algn="ctr">
                <a:defRPr sz="1600">
                  <a:solidFill>
                    <a:srgbClr val="FFFFFF"/>
                  </a:solidFill>
                </a:defRPr>
              </a:pPr>
              <a:endParaRPr/>
            </a:p>
          </p:txBody>
        </p:sp>
      </p:grpSp>
      <p:pic>
        <p:nvPicPr>
          <p:cNvPr id="653" name="図 14" descr="図 14"/>
          <p:cNvPicPr>
            <a:picLocks noChangeAspect="1"/>
          </p:cNvPicPr>
          <p:nvPr/>
        </p:nvPicPr>
        <p:blipFill>
          <a:blip r:embed="rId2"/>
          <a:stretch>
            <a:fillRect/>
          </a:stretch>
        </p:blipFill>
        <p:spPr>
          <a:xfrm>
            <a:off x="628523" y="3849428"/>
            <a:ext cx="3918857" cy="2939145"/>
          </a:xfrm>
          <a:prstGeom prst="rect">
            <a:avLst/>
          </a:prstGeom>
          <a:ln w="12700">
            <a:miter lim="400000"/>
          </a:ln>
        </p:spPr>
      </p:pic>
      <p:sp>
        <p:nvSpPr>
          <p:cNvPr id="654" name="テキスト ボックス 17"/>
          <p:cNvSpPr txBox="1"/>
          <p:nvPr/>
        </p:nvSpPr>
        <p:spPr>
          <a:xfrm>
            <a:off x="1294348" y="6057420"/>
            <a:ext cx="1400075" cy="313394"/>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latin typeface="Arial"/>
                <a:ea typeface="Arial"/>
                <a:cs typeface="Arial"/>
                <a:sym typeface="Arial"/>
              </a:defRPr>
            </a:lvl1pPr>
          </a:lstStyle>
          <a:p>
            <a:r>
              <a:t>Roots pump</a:t>
            </a:r>
          </a:p>
        </p:txBody>
      </p:sp>
      <p:sp>
        <p:nvSpPr>
          <p:cNvPr id="655" name="テキスト ボックス 18"/>
          <p:cNvSpPr txBox="1"/>
          <p:nvPr/>
        </p:nvSpPr>
        <p:spPr>
          <a:xfrm>
            <a:off x="3172736" y="5172193"/>
            <a:ext cx="731379" cy="421641"/>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r>
              <a:t>TMP</a:t>
            </a:r>
          </a:p>
        </p:txBody>
      </p:sp>
      <p:sp>
        <p:nvSpPr>
          <p:cNvPr id="656" name="下矢印 22"/>
          <p:cNvSpPr/>
          <p:nvPr/>
        </p:nvSpPr>
        <p:spPr>
          <a:xfrm rot="19499218">
            <a:off x="1432776" y="4711257"/>
            <a:ext cx="325191" cy="23211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F0D9"/>
          </a:solidFill>
          <a:ln w="12700">
            <a:solidFill>
              <a:srgbClr val="E2F0D9"/>
            </a:solidFill>
            <a:miter/>
          </a:ln>
        </p:spPr>
        <p:txBody>
          <a:bodyPr lIns="45719" rIns="45719" anchor="ctr"/>
          <a:lstStyle/>
          <a:p>
            <a:pPr algn="ctr">
              <a:defRPr>
                <a:solidFill>
                  <a:srgbClr val="FFFFFF"/>
                </a:solidFill>
              </a:defRPr>
            </a:pPr>
            <a:endParaRPr/>
          </a:p>
        </p:txBody>
      </p:sp>
      <p:sp>
        <p:nvSpPr>
          <p:cNvPr id="657" name="円/楕円 23"/>
          <p:cNvSpPr/>
          <p:nvPr/>
        </p:nvSpPr>
        <p:spPr>
          <a:xfrm>
            <a:off x="1577921" y="4875545"/>
            <a:ext cx="559489" cy="456971"/>
          </a:xfrm>
          <a:prstGeom prst="ellipse">
            <a:avLst/>
          </a:prstGeom>
          <a:ln w="38100">
            <a:solidFill>
              <a:srgbClr val="FFFFFF"/>
            </a:solidFill>
            <a:miter/>
          </a:ln>
        </p:spPr>
        <p:txBody>
          <a:bodyPr lIns="45719" rIns="45719" anchor="ctr"/>
          <a:lstStyle/>
          <a:p>
            <a:pPr algn="ctr">
              <a:defRPr>
                <a:solidFill>
                  <a:srgbClr val="FFFFFF"/>
                </a:solidFill>
              </a:defRPr>
            </a:pPr>
            <a:endParaRPr/>
          </a:p>
        </p:txBody>
      </p:sp>
      <p:grpSp>
        <p:nvGrpSpPr>
          <p:cNvPr id="669" name="グループ化 28"/>
          <p:cNvGrpSpPr/>
          <p:nvPr/>
        </p:nvGrpSpPr>
        <p:grpSpPr>
          <a:xfrm>
            <a:off x="5602416" y="3038037"/>
            <a:ext cx="6217974" cy="3678770"/>
            <a:chOff x="0" y="0"/>
            <a:chExt cx="6217973" cy="3678769"/>
          </a:xfrm>
        </p:grpSpPr>
        <p:grpSp>
          <p:nvGrpSpPr>
            <p:cNvPr id="663" name="グループ化 21"/>
            <p:cNvGrpSpPr/>
            <p:nvPr/>
          </p:nvGrpSpPr>
          <p:grpSpPr>
            <a:xfrm>
              <a:off x="0" y="0"/>
              <a:ext cx="6217974" cy="3529458"/>
              <a:chOff x="0" y="0"/>
              <a:chExt cx="6217973" cy="3529457"/>
            </a:xfrm>
          </p:grpSpPr>
          <p:grpSp>
            <p:nvGrpSpPr>
              <p:cNvPr id="660" name="図 12"/>
              <p:cNvGrpSpPr/>
              <p:nvPr/>
            </p:nvGrpSpPr>
            <p:grpSpPr>
              <a:xfrm>
                <a:off x="0" y="0"/>
                <a:ext cx="6217974" cy="3529458"/>
                <a:chOff x="0" y="0"/>
                <a:chExt cx="6217973" cy="3529457"/>
              </a:xfrm>
            </p:grpSpPr>
            <p:sp>
              <p:nvSpPr>
                <p:cNvPr id="658" name="四角形"/>
                <p:cNvSpPr/>
                <p:nvPr/>
              </p:nvSpPr>
              <p:spPr>
                <a:xfrm>
                  <a:off x="0" y="0"/>
                  <a:ext cx="6217974" cy="3529458"/>
                </a:xfrm>
                <a:prstGeom prst="rect">
                  <a:avLst/>
                </a:prstGeom>
                <a:solidFill>
                  <a:srgbClr val="E2F0D9"/>
                </a:solidFill>
                <a:ln w="12700" cap="flat">
                  <a:noFill/>
                  <a:miter lim="400000"/>
                </a:ln>
                <a:effectLst/>
              </p:spPr>
              <p:txBody>
                <a:bodyPr wrap="square" lIns="45719" tIns="45719" rIns="45719" bIns="45719" numCol="1" anchor="ctr">
                  <a:noAutofit/>
                </a:bodyPr>
                <a:lstStyle/>
                <a:p>
                  <a:endParaRPr/>
                </a:p>
              </p:txBody>
            </p:sp>
            <p:pic>
              <p:nvPicPr>
                <p:cNvPr id="659" name="image14.png" descr="image14.png"/>
                <p:cNvPicPr>
                  <a:picLocks noChangeAspect="1"/>
                </p:cNvPicPr>
                <p:nvPr/>
              </p:nvPicPr>
              <p:blipFill>
                <a:blip r:embed="rId3"/>
                <a:stretch>
                  <a:fillRect/>
                </a:stretch>
              </p:blipFill>
              <p:spPr>
                <a:xfrm>
                  <a:off x="0" y="0"/>
                  <a:ext cx="6217974" cy="3529458"/>
                </a:xfrm>
                <a:prstGeom prst="rect">
                  <a:avLst/>
                </a:prstGeom>
                <a:ln w="9525" cap="flat">
                  <a:solidFill>
                    <a:srgbClr val="2F5597"/>
                  </a:solidFill>
                  <a:prstDash val="solid"/>
                  <a:round/>
                </a:ln>
                <a:effectLst/>
              </p:spPr>
            </p:pic>
          </p:grpSp>
          <p:sp>
            <p:nvSpPr>
              <p:cNvPr id="661" name="円/楕円 19"/>
              <p:cNvSpPr/>
              <p:nvPr/>
            </p:nvSpPr>
            <p:spPr>
              <a:xfrm>
                <a:off x="2095686" y="3047651"/>
                <a:ext cx="516049" cy="338562"/>
              </a:xfrm>
              <a:prstGeom prst="ellipse">
                <a:avLst/>
              </a:prstGeom>
              <a:noFill/>
              <a:ln w="38100" cap="flat">
                <a:solidFill>
                  <a:srgbClr val="7030A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62" name="下矢印 20"/>
              <p:cNvSpPr/>
              <p:nvPr/>
            </p:nvSpPr>
            <p:spPr>
              <a:xfrm rot="7520083">
                <a:off x="2497506" y="1998278"/>
                <a:ext cx="268346" cy="26216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1"/>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664" name="テキスト ボックス 24"/>
            <p:cNvSpPr txBox="1"/>
            <p:nvPr/>
          </p:nvSpPr>
          <p:spPr>
            <a:xfrm>
              <a:off x="-1" y="48475"/>
              <a:ext cx="5741342" cy="35066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Vacuum pumping characteristic curve of the roots pump</a:t>
              </a:r>
            </a:p>
          </p:txBody>
        </p:sp>
        <p:sp>
          <p:nvSpPr>
            <p:cNvPr id="665" name="テキスト ボックス 25"/>
            <p:cNvSpPr txBox="1"/>
            <p:nvPr/>
          </p:nvSpPr>
          <p:spPr>
            <a:xfrm>
              <a:off x="2816212" y="2129962"/>
              <a:ext cx="1717736" cy="35066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With gas ballast</a:t>
              </a:r>
            </a:p>
          </p:txBody>
        </p:sp>
        <p:sp>
          <p:nvSpPr>
            <p:cNvPr id="666" name="テキスト ボックス 26"/>
            <p:cNvSpPr txBox="1"/>
            <p:nvPr/>
          </p:nvSpPr>
          <p:spPr>
            <a:xfrm>
              <a:off x="496281" y="1008240"/>
              <a:ext cx="2035520" cy="35066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Without gas ballast</a:t>
              </a:r>
            </a:p>
          </p:txBody>
        </p:sp>
        <p:sp>
          <p:nvSpPr>
            <p:cNvPr id="667" name="テキスト ボックス 26"/>
            <p:cNvSpPr txBox="1"/>
            <p:nvPr/>
          </p:nvSpPr>
          <p:spPr>
            <a:xfrm>
              <a:off x="2054147" y="3328108"/>
              <a:ext cx="701537" cy="35066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10 Pa</a:t>
              </a:r>
            </a:p>
          </p:txBody>
        </p:sp>
        <p:sp>
          <p:nvSpPr>
            <p:cNvPr id="668" name="テキスト ボックス 26"/>
            <p:cNvSpPr txBox="1"/>
            <p:nvPr/>
          </p:nvSpPr>
          <p:spPr>
            <a:xfrm>
              <a:off x="1163272" y="3328108"/>
              <a:ext cx="574401" cy="35066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1 Pa</a:t>
              </a:r>
            </a:p>
          </p:txBody>
        </p:sp>
      </p:grpSp>
      <p:sp>
        <p:nvSpPr>
          <p:cNvPr id="670" name="左矢印 29"/>
          <p:cNvSpPr/>
          <p:nvPr/>
        </p:nvSpPr>
        <p:spPr>
          <a:xfrm>
            <a:off x="3752603" y="1626065"/>
            <a:ext cx="415637" cy="450192"/>
          </a:xfrm>
          <a:prstGeom prst="leftArrow">
            <a:avLst>
              <a:gd name="adj1" fmla="val 50000"/>
              <a:gd name="adj2" fmla="val 50000"/>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sp>
        <p:nvSpPr>
          <p:cNvPr id="671" name="テキスト ボックス 31"/>
          <p:cNvSpPr txBox="1"/>
          <p:nvPr/>
        </p:nvSpPr>
        <p:spPr>
          <a:xfrm>
            <a:off x="4037153" y="2793177"/>
            <a:ext cx="8038870" cy="3398125"/>
          </a:xfrm>
          <a:prstGeom prst="rect">
            <a:avLst/>
          </a:prstGeom>
          <a:solidFill>
            <a:srgbClr val="DAE3F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30000"/>
              </a:lnSpc>
              <a:defRPr sz="2200">
                <a:latin typeface="Arial"/>
                <a:ea typeface="Arial"/>
                <a:cs typeface="Arial"/>
                <a:sym typeface="Arial"/>
              </a:defRPr>
            </a:pPr>
            <a:r>
              <a:t>Since </a:t>
            </a:r>
            <a:r>
              <a:rPr b="1"/>
              <a:t>the Gate Valve</a:t>
            </a:r>
            <a:r>
              <a:t> above the TMP is manually operated, when the TMP stops, </a:t>
            </a:r>
            <a:r>
              <a:rPr b="1"/>
              <a:t>the Isolation Valve</a:t>
            </a:r>
            <a:r>
              <a:t> must be closed, otherwise the UHV in the arms degrades due to a reverse gas flow from the roots pump.</a:t>
            </a:r>
            <a:br/>
            <a:endParaRPr/>
          </a:p>
          <a:p>
            <a:pPr>
              <a:lnSpc>
                <a:spcPct val="130000"/>
              </a:lnSpc>
              <a:defRPr sz="2200" u="sng">
                <a:latin typeface="Arial"/>
                <a:ea typeface="Arial"/>
                <a:cs typeface="Arial"/>
                <a:sym typeface="Arial"/>
              </a:defRPr>
            </a:pPr>
            <a:r>
              <a:t>Roots pump pressures:</a:t>
            </a:r>
          </a:p>
          <a:p>
            <a:pPr>
              <a:lnSpc>
                <a:spcPct val="130000"/>
              </a:lnSpc>
              <a:defRPr sz="2200" b="1">
                <a:latin typeface="Arial"/>
                <a:ea typeface="Arial"/>
                <a:cs typeface="Arial"/>
                <a:sym typeface="Arial"/>
              </a:defRPr>
            </a:pPr>
            <a:r>
              <a:rPr b="0"/>
              <a:t>1 Pa (without gas ballast) ~</a:t>
            </a:r>
            <a:r>
              <a:t> 10 Pa (with gas ballast, in reality)</a:t>
            </a:r>
            <a:br/>
            <a:endParaRPr/>
          </a:p>
        </p:txBody>
      </p:sp>
      <p:sp>
        <p:nvSpPr>
          <p:cNvPr id="672" name="左矢印 32"/>
          <p:cNvSpPr/>
          <p:nvPr/>
        </p:nvSpPr>
        <p:spPr>
          <a:xfrm rot="16200000">
            <a:off x="2124335" y="3476968"/>
            <a:ext cx="415637" cy="450191"/>
          </a:xfrm>
          <a:prstGeom prst="leftArrow">
            <a:avLst>
              <a:gd name="adj1" fmla="val 50000"/>
              <a:gd name="adj2" fmla="val 50000"/>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sp>
        <p:nvSpPr>
          <p:cNvPr id="673" name="テキスト ボックス 16"/>
          <p:cNvSpPr txBox="1"/>
          <p:nvPr/>
        </p:nvSpPr>
        <p:spPr>
          <a:xfrm>
            <a:off x="641454" y="4316908"/>
            <a:ext cx="1552760" cy="350663"/>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Arial"/>
                <a:ea typeface="Arial"/>
                <a:cs typeface="Arial"/>
                <a:sym typeface="Arial"/>
              </a:defRPr>
            </a:lvl1pPr>
          </a:lstStyle>
          <a:p>
            <a:r>
              <a:t>Isolation valve</a:t>
            </a:r>
          </a:p>
        </p:txBody>
      </p:sp>
      <p:sp>
        <p:nvSpPr>
          <p:cNvPr id="674" name="テキスト ボックス 16"/>
          <p:cNvSpPr txBox="1"/>
          <p:nvPr/>
        </p:nvSpPr>
        <p:spPr>
          <a:xfrm>
            <a:off x="2681471" y="3783508"/>
            <a:ext cx="1247699" cy="350663"/>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Arial"/>
                <a:ea typeface="Arial"/>
                <a:cs typeface="Arial"/>
                <a:sym typeface="Arial"/>
              </a:defRPr>
            </a:lvl1pPr>
          </a:lstStyle>
          <a:p>
            <a:r>
              <a:t>Manual GV</a:t>
            </a:r>
          </a:p>
        </p:txBody>
      </p:sp>
      <p:sp>
        <p:nvSpPr>
          <p:cNvPr id="67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71"/>
                                        </p:tgtEl>
                                        <p:attrNameLst>
                                          <p:attrName>style.visibility</p:attrName>
                                        </p:attrNameLst>
                                      </p:cBhvr>
                                      <p:to>
                                        <p:strVal val="visible"/>
                                      </p:to>
                                    </p:set>
                                    <p:anim calcmode="lin" valueType="num">
                                      <p:cBhvr>
                                        <p:cTn id="7" dur="500" fill="hold"/>
                                        <p:tgtEl>
                                          <p:spTgt spid="671"/>
                                        </p:tgtEl>
                                        <p:attrNameLst>
                                          <p:attrName>ppt_x</p:attrName>
                                        </p:attrNameLst>
                                      </p:cBhvr>
                                      <p:tavLst>
                                        <p:tav tm="0">
                                          <p:val>
                                            <p:strVal val="#ppt_x"/>
                                          </p:val>
                                        </p:tav>
                                        <p:tav tm="100000">
                                          <p:val>
                                            <p:strVal val="#ppt_x"/>
                                          </p:val>
                                        </p:tav>
                                      </p:tavLst>
                                    </p:anim>
                                    <p:anim calcmode="lin" valueType="num">
                                      <p:cBhvr>
                                        <p:cTn id="8" dur="500" fill="hold"/>
                                        <p:tgtEl>
                                          <p:spTgt spid="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 name="表 1"/>
          <p:cNvGraphicFramePr/>
          <p:nvPr/>
        </p:nvGraphicFramePr>
        <p:xfrm>
          <a:off x="320664" y="755586"/>
          <a:ext cx="11550669" cy="5234929"/>
        </p:xfrm>
        <a:graphic>
          <a:graphicData uri="http://schemas.openxmlformats.org/drawingml/2006/table">
            <a:tbl>
              <a:tblPr firstRow="1">
                <a:tableStyleId>{4C3C2611-4C71-4FC5-86AE-919BDF0F9419}</a:tableStyleId>
              </a:tblPr>
              <a:tblGrid>
                <a:gridCol w="837585">
                  <a:extLst>
                    <a:ext uri="{9D8B030D-6E8A-4147-A177-3AD203B41FA5}">
                      <a16:colId xmlns:a16="http://schemas.microsoft.com/office/drawing/2014/main" val="20000"/>
                    </a:ext>
                  </a:extLst>
                </a:gridCol>
                <a:gridCol w="2848097">
                  <a:extLst>
                    <a:ext uri="{9D8B030D-6E8A-4147-A177-3AD203B41FA5}">
                      <a16:colId xmlns:a16="http://schemas.microsoft.com/office/drawing/2014/main" val="20001"/>
                    </a:ext>
                  </a:extLst>
                </a:gridCol>
                <a:gridCol w="1403201">
                  <a:extLst>
                    <a:ext uri="{9D8B030D-6E8A-4147-A177-3AD203B41FA5}">
                      <a16:colId xmlns:a16="http://schemas.microsoft.com/office/drawing/2014/main" val="20002"/>
                    </a:ext>
                  </a:extLst>
                </a:gridCol>
                <a:gridCol w="3151123">
                  <a:extLst>
                    <a:ext uri="{9D8B030D-6E8A-4147-A177-3AD203B41FA5}">
                      <a16:colId xmlns:a16="http://schemas.microsoft.com/office/drawing/2014/main" val="20003"/>
                    </a:ext>
                  </a:extLst>
                </a:gridCol>
                <a:gridCol w="3310663">
                  <a:extLst>
                    <a:ext uri="{9D8B030D-6E8A-4147-A177-3AD203B41FA5}">
                      <a16:colId xmlns:a16="http://schemas.microsoft.com/office/drawing/2014/main" val="20004"/>
                    </a:ext>
                  </a:extLst>
                </a:gridCol>
              </a:tblGrid>
              <a:tr h="837783">
                <a:tc>
                  <a:txBody>
                    <a:bodyPr/>
                    <a:lstStyle/>
                    <a:p>
                      <a:pPr algn="ctr">
                        <a:defRPr sz="1800" b="0"/>
                      </a:pPr>
                      <a:r>
                        <a:rPr b="1">
                          <a:latin typeface="Arial"/>
                          <a:ea typeface="Arial"/>
                          <a:cs typeface="Arial"/>
                          <a:sym typeface="Arial"/>
                        </a:rPr>
                        <a:t>Item</a:t>
                      </a:r>
                    </a:p>
                  </a:txBody>
                  <a:tcPr marL="45720" marR="45720" anchor="ctr" horzOverflow="overflow"/>
                </a:tc>
                <a:tc>
                  <a:txBody>
                    <a:bodyPr/>
                    <a:lstStyle/>
                    <a:p>
                      <a:pPr algn="ctr">
                        <a:defRPr sz="1800" b="0"/>
                      </a:pPr>
                      <a:r>
                        <a:rPr b="1">
                          <a:latin typeface="Arial"/>
                          <a:ea typeface="Arial"/>
                          <a:cs typeface="Arial"/>
                          <a:sym typeface="Arial"/>
                        </a:rPr>
                        <a:t>Conditions</a:t>
                      </a:r>
                    </a:p>
                  </a:txBody>
                  <a:tcPr marL="45720" marR="45720" anchor="ctr" horzOverflow="overflow"/>
                </a:tc>
                <a:tc>
                  <a:txBody>
                    <a:bodyPr/>
                    <a:lstStyle/>
                    <a:p>
                      <a:pPr algn="ctr">
                        <a:defRPr sz="1800" b="0"/>
                      </a:pPr>
                      <a:r>
                        <a:rPr b="1">
                          <a:latin typeface="Arial"/>
                          <a:ea typeface="Arial"/>
                          <a:cs typeface="Arial"/>
                          <a:sym typeface="Arial"/>
                        </a:rPr>
                        <a:t>Isolation Valve</a:t>
                      </a:r>
                    </a:p>
                  </a:txBody>
                  <a:tcPr marL="45720" marR="45720" anchor="ctr" horzOverflow="overflow"/>
                </a:tc>
                <a:tc>
                  <a:txBody>
                    <a:bodyPr/>
                    <a:lstStyle/>
                    <a:p>
                      <a:pPr algn="ctr">
                        <a:defRPr sz="1800" b="0"/>
                      </a:pPr>
                      <a:r>
                        <a:rPr b="1">
                          <a:latin typeface="Arial"/>
                          <a:ea typeface="Arial"/>
                          <a:cs typeface="Arial"/>
                          <a:sym typeface="Arial"/>
                        </a:rPr>
                        <a:t>Corresponding Circuit</a:t>
                      </a:r>
                    </a:p>
                  </a:txBody>
                  <a:tcPr marL="45720" marR="45720" anchor="ctr" horzOverflow="overflow"/>
                </a:tc>
                <a:tc>
                  <a:txBody>
                    <a:bodyPr/>
                    <a:lstStyle/>
                    <a:p>
                      <a:pPr algn="ctr">
                        <a:defRPr sz="1800" b="0"/>
                      </a:pPr>
                      <a:r>
                        <a:rPr>
                          <a:sym typeface="Noto Sans JP Thin Bold"/>
                        </a:rPr>
                        <a:t>Control Logic</a:t>
                      </a:r>
                    </a:p>
                  </a:txBody>
                  <a:tcPr marL="45720" marR="45720" anchor="ctr" horzOverflow="overflow"/>
                </a:tc>
                <a:extLst>
                  <a:ext uri="{0D108BD9-81ED-4DB2-BD59-A6C34878D82A}">
                    <a16:rowId xmlns:a16="http://schemas.microsoft.com/office/drawing/2014/main" val="10000"/>
                  </a:ext>
                </a:extLst>
              </a:tr>
              <a:tr h="604799">
                <a:tc>
                  <a:txBody>
                    <a:bodyPr/>
                    <a:lstStyle/>
                    <a:p>
                      <a:pPr algn="ctr">
                        <a:defRPr sz="1800"/>
                      </a:pPr>
                      <a:r>
                        <a:rPr>
                          <a:latin typeface="Arial"/>
                          <a:ea typeface="Arial"/>
                          <a:cs typeface="Arial"/>
                          <a:sym typeface="Arial"/>
                        </a:rPr>
                        <a:t>1</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TMP</a:t>
                      </a:r>
                      <a:r>
                        <a:rPr>
                          <a:latin typeface="+mj-lt"/>
                          <a:ea typeface="+mj-ea"/>
                          <a:cs typeface="+mj-cs"/>
                          <a:sym typeface="Helvetica"/>
                        </a:rPr>
                        <a:t> </a:t>
                      </a:r>
                      <a:r>
                        <a:rPr b="1" u="sng">
                          <a:solidFill>
                            <a:srgbClr val="7030A0"/>
                          </a:solidFill>
                        </a:rPr>
                        <a:t>FAILURE</a:t>
                      </a:r>
                    </a:p>
                  </a:txBody>
                  <a:tcPr marL="45720" marR="45720" anchor="ctr" horzOverflow="overflow">
                    <a:solidFill>
                      <a:srgbClr val="E2F0D9"/>
                    </a:solidFill>
                  </a:tcPr>
                </a:tc>
                <a:tc rowSpan="4">
                  <a:txBody>
                    <a:bodyPr/>
                    <a:lstStyle/>
                    <a:p>
                      <a:pPr algn="ctr">
                        <a:defRPr sz="1800"/>
                      </a:pPr>
                      <a:r>
                        <a:rPr sz="2400">
                          <a:ln w="9525" cap="flat">
                            <a:solidFill>
                              <a:srgbClr val="000000"/>
                            </a:solidFill>
                            <a:prstDash val="solid"/>
                            <a:round/>
                          </a:ln>
                          <a:latin typeface="Arial"/>
                          <a:ea typeface="Arial"/>
                          <a:cs typeface="Arial"/>
                          <a:sym typeface="Arial"/>
                        </a:rPr>
                        <a:t>Close</a:t>
                      </a:r>
                    </a:p>
                  </a:txBody>
                  <a:tcPr marL="45720" marR="45720" anchor="ctr" horzOverflow="overflow">
                    <a:solidFill>
                      <a:srgbClr val="E2F0D9"/>
                    </a:solidFill>
                  </a:tcPr>
                </a:tc>
                <a:tc>
                  <a:txBody>
                    <a:bodyPr/>
                    <a:lstStyle/>
                    <a:p>
                      <a:pPr algn="ctr">
                        <a:defRPr sz="1800"/>
                      </a:pPr>
                      <a:r>
                        <a:rPr>
                          <a:latin typeface="Arial"/>
                          <a:ea typeface="Arial"/>
                          <a:cs typeface="Arial"/>
                          <a:sym typeface="Arial"/>
                        </a:rPr>
                        <a:t>By the added interlock circuit</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“FAILURE contact output of TMP” and </a:t>
                      </a:r>
                      <a:r>
                        <a:rPr b="1" u="sng"/>
                        <a:t>the added interlock circuit logic</a:t>
                      </a:r>
                    </a:p>
                  </a:txBody>
                  <a:tcPr marL="45720" marR="45720" anchor="ctr" horzOverflow="overflow">
                    <a:solidFill>
                      <a:srgbClr val="E2F0D9"/>
                    </a:solidFill>
                  </a:tcPr>
                </a:tc>
                <a:extLst>
                  <a:ext uri="{0D108BD9-81ED-4DB2-BD59-A6C34878D82A}">
                    <a16:rowId xmlns:a16="http://schemas.microsoft.com/office/drawing/2014/main" val="10001"/>
                  </a:ext>
                </a:extLst>
              </a:tr>
              <a:tr h="604799">
                <a:tc>
                  <a:txBody>
                    <a:bodyPr/>
                    <a:lstStyle/>
                    <a:p>
                      <a:pPr algn="ctr">
                        <a:defRPr sz="1800"/>
                      </a:pPr>
                      <a:r>
                        <a:rPr>
                          <a:latin typeface="Arial"/>
                          <a:ea typeface="Arial"/>
                          <a:cs typeface="Arial"/>
                          <a:sym typeface="Arial"/>
                        </a:rPr>
                        <a:t>2</a:t>
                      </a:r>
                    </a:p>
                  </a:txBody>
                  <a:tcPr marL="45720" marR="45720" anchor="ctr" horzOverflow="overflow">
                    <a:noFill/>
                  </a:tcPr>
                </a:tc>
                <a:tc>
                  <a:txBody>
                    <a:bodyPr/>
                    <a:lstStyle/>
                    <a:p>
                      <a:pPr algn="ctr">
                        <a:defRPr sz="1800"/>
                      </a:pPr>
                      <a:r>
                        <a:rPr>
                          <a:latin typeface="Arial"/>
                          <a:ea typeface="Arial"/>
                          <a:cs typeface="Arial"/>
                          <a:sym typeface="Arial"/>
                        </a:rPr>
                        <a:t>Roots pump FAILURE</a:t>
                      </a:r>
                    </a:p>
                  </a:txBody>
                  <a:tcPr marL="45720" marR="45720" anchor="ctr" horzOverflow="overflow">
                    <a:noFill/>
                  </a:tcPr>
                </a:tc>
                <a:tc vMerge="1">
                  <a:txBody>
                    <a:bodyPr/>
                    <a:lstStyle/>
                    <a:p>
                      <a:endParaRPr lang="ja-JP"/>
                    </a:p>
                  </a:txBody>
                  <a:tcPr/>
                </a:tc>
                <a:tc>
                  <a:txBody>
                    <a:bodyPr/>
                    <a:lstStyle/>
                    <a:p>
                      <a:pPr algn="ctr">
                        <a:defRPr sz="1800"/>
                      </a:pPr>
                      <a:r>
                        <a:rPr>
                          <a:latin typeface="Arial"/>
                          <a:ea typeface="Arial"/>
                          <a:cs typeface="Arial"/>
                          <a:sym typeface="Arial"/>
                        </a:rPr>
                        <a:t>By the roots pump control circuit</a:t>
                      </a:r>
                    </a:p>
                  </a:txBody>
                  <a:tcPr marL="45720" marR="45720" anchor="ctr" horzOverflow="overflow">
                    <a:noFill/>
                  </a:tcPr>
                </a:tc>
                <a:tc>
                  <a:txBody>
                    <a:bodyPr/>
                    <a:lstStyle/>
                    <a:p>
                      <a:pPr algn="ctr">
                        <a:defRPr sz="1800"/>
                      </a:pPr>
                      <a:r>
                        <a:rPr>
                          <a:latin typeface="Arial"/>
                          <a:ea typeface="Arial"/>
                          <a:cs typeface="Arial"/>
                          <a:sym typeface="Arial"/>
                        </a:rPr>
                        <a:t>Self-diagnosis of the roots pump control circuit</a:t>
                      </a:r>
                    </a:p>
                  </a:txBody>
                  <a:tcPr marL="45720" marR="45720" anchor="ctr" horzOverflow="overflow">
                    <a:noFill/>
                  </a:tcPr>
                </a:tc>
                <a:extLst>
                  <a:ext uri="{0D108BD9-81ED-4DB2-BD59-A6C34878D82A}">
                    <a16:rowId xmlns:a16="http://schemas.microsoft.com/office/drawing/2014/main" val="10002"/>
                  </a:ext>
                </a:extLst>
              </a:tr>
              <a:tr h="604799">
                <a:tc>
                  <a:txBody>
                    <a:bodyPr/>
                    <a:lstStyle/>
                    <a:p>
                      <a:pPr algn="ctr">
                        <a:defRPr sz="1800"/>
                      </a:pPr>
                      <a:r>
                        <a:rPr>
                          <a:latin typeface="Arial"/>
                          <a:ea typeface="Arial"/>
                          <a:cs typeface="Arial"/>
                          <a:sym typeface="Arial"/>
                        </a:rPr>
                        <a:t>3</a:t>
                      </a:r>
                    </a:p>
                  </a:txBody>
                  <a:tcPr marL="45720" marR="45720" anchor="ctr" horzOverflow="overflow">
                    <a:solidFill>
                      <a:srgbClr val="E2F0D9"/>
                    </a:solidFill>
                  </a:tcPr>
                </a:tc>
                <a:tc>
                  <a:txBody>
                    <a:bodyPr/>
                    <a:lstStyle/>
                    <a:p>
                      <a:pPr algn="ctr">
                        <a:defRPr sz="1800"/>
                      </a:pPr>
                      <a:r>
                        <a:rPr>
                          <a:latin typeface="Arial"/>
                          <a:ea typeface="Arial"/>
                          <a:cs typeface="Arial"/>
                          <a:sym typeface="Arial"/>
                        </a:rPr>
                        <a:t>Power outage</a:t>
                      </a:r>
                    </a:p>
                  </a:txBody>
                  <a:tcPr marL="45720" marR="45720" anchor="ctr" horzOverflow="overflow">
                    <a:solidFill>
                      <a:srgbClr val="E2F0D9"/>
                    </a:solidFill>
                  </a:tcPr>
                </a:tc>
                <a:tc vMerge="1">
                  <a:txBody>
                    <a:bodyPr/>
                    <a:lstStyle/>
                    <a:p>
                      <a:endParaRPr lang="ja-JP"/>
                    </a:p>
                  </a:txBody>
                  <a:tcPr/>
                </a:tc>
                <a:tc rowSpan="4">
                  <a:txBody>
                    <a:bodyPr/>
                    <a:lstStyle/>
                    <a:p>
                      <a:pPr algn="ctr">
                        <a:defRPr sz="1800"/>
                      </a:pPr>
                      <a:r>
                        <a:rPr>
                          <a:latin typeface="Arial"/>
                          <a:ea typeface="Arial"/>
                          <a:cs typeface="Arial"/>
                          <a:sym typeface="Arial"/>
                        </a:rPr>
                        <a:t>By the added interlock circuit</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“FAILURE contact output of TMP” and </a:t>
                      </a:r>
                      <a:r>
                        <a:rPr b="1" u="sng"/>
                        <a:t>the added interlock circuit logic</a:t>
                      </a:r>
                    </a:p>
                  </a:txBody>
                  <a:tcPr marL="45720" marR="45720" anchor="ctr" horzOverflow="overflow">
                    <a:solidFill>
                      <a:srgbClr val="E2F0D9"/>
                    </a:solidFill>
                  </a:tcPr>
                </a:tc>
                <a:extLst>
                  <a:ext uri="{0D108BD9-81ED-4DB2-BD59-A6C34878D82A}">
                    <a16:rowId xmlns:a16="http://schemas.microsoft.com/office/drawing/2014/main" val="10003"/>
                  </a:ext>
                </a:extLst>
              </a:tr>
              <a:tr h="604799">
                <a:tc>
                  <a:txBody>
                    <a:bodyPr/>
                    <a:lstStyle/>
                    <a:p>
                      <a:pPr algn="ctr">
                        <a:defRPr sz="1800"/>
                      </a:pPr>
                      <a:r>
                        <a:rPr>
                          <a:latin typeface="Arial"/>
                          <a:ea typeface="Arial"/>
                          <a:cs typeface="Arial"/>
                          <a:sym typeface="Arial"/>
                        </a:rPr>
                        <a:t>4</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Momentary power outage</a:t>
                      </a:r>
                      <a:r>
                        <a:rPr b="1" u="sng">
                          <a:solidFill>
                            <a:srgbClr val="7030A0"/>
                          </a:solidFill>
                        </a:rPr>
                        <a:t> </a:t>
                      </a:r>
                    </a:p>
                  </a:txBody>
                  <a:tcPr marL="45720" marR="45720" anchor="ctr" horzOverflow="overflow">
                    <a:solidFill>
                      <a:srgbClr val="E2F0D9"/>
                    </a:solidFill>
                  </a:tcPr>
                </a:tc>
                <a:tc vMerge="1">
                  <a:txBody>
                    <a:bodyPr/>
                    <a:lstStyle/>
                    <a:p>
                      <a:endParaRPr lang="ja-JP"/>
                    </a:p>
                  </a:txBody>
                  <a:tcPr/>
                </a:tc>
                <a:tc vMerge="1">
                  <a:txBody>
                    <a:bodyPr/>
                    <a:lstStyle/>
                    <a:p>
                      <a:endParaRPr lang="ja-JP"/>
                    </a:p>
                  </a:txBody>
                  <a:tcPr/>
                </a:tc>
                <a:tc rowSpan="3">
                  <a:txBody>
                    <a:bodyPr/>
                    <a:lstStyle/>
                    <a:p>
                      <a:pPr algn="ctr">
                        <a:defRPr sz="1800"/>
                      </a:pPr>
                      <a:r>
                        <a:rPr b="1" u="sng">
                          <a:latin typeface="Arial"/>
                          <a:ea typeface="Arial"/>
                          <a:cs typeface="Arial"/>
                          <a:sym typeface="Arial"/>
                        </a:rPr>
                        <a:t>The added interlock circuit logic</a:t>
                      </a:r>
                    </a:p>
                  </a:txBody>
                  <a:tcPr marL="45720" marR="45720" anchor="ctr" horzOverflow="overflow">
                    <a:solidFill>
                      <a:srgbClr val="E2F0D9"/>
                    </a:solidFill>
                  </a:tcPr>
                </a:tc>
                <a:extLst>
                  <a:ext uri="{0D108BD9-81ED-4DB2-BD59-A6C34878D82A}">
                    <a16:rowId xmlns:a16="http://schemas.microsoft.com/office/drawing/2014/main" val="10004"/>
                  </a:ext>
                </a:extLst>
              </a:tr>
              <a:tr h="718668">
                <a:tc>
                  <a:txBody>
                    <a:bodyPr/>
                    <a:lstStyle/>
                    <a:p>
                      <a:pPr algn="ctr">
                        <a:defRPr sz="1800"/>
                      </a:pPr>
                      <a:r>
                        <a:rPr>
                          <a:latin typeface="Arial"/>
                          <a:ea typeface="Arial"/>
                          <a:cs typeface="Arial"/>
                          <a:sym typeface="Arial"/>
                        </a:rPr>
                        <a:t>5</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TMP</a:t>
                      </a:r>
                      <a:r>
                        <a:rPr>
                          <a:latin typeface="+mj-lt"/>
                          <a:ea typeface="+mj-ea"/>
                          <a:cs typeface="+mj-cs"/>
                          <a:sym typeface="Helvetica"/>
                        </a:rPr>
                        <a:t> </a:t>
                      </a:r>
                      <a:r>
                        <a:rPr b="1" u="sng">
                          <a:solidFill>
                            <a:srgbClr val="FF0000"/>
                          </a:solidFill>
                        </a:rPr>
                        <a:t>NORMAL</a:t>
                      </a:r>
                    </a:p>
                  </a:txBody>
                  <a:tcPr marL="45720" marR="45720" anchor="ctr" horzOverflow="overflow">
                    <a:solidFill>
                      <a:srgbClr val="E2F0D9"/>
                    </a:solidFill>
                  </a:tcPr>
                </a:tc>
                <a:tc rowSpan="2">
                  <a:txBody>
                    <a:bodyPr/>
                    <a:lstStyle/>
                    <a:p>
                      <a:pPr algn="ctr">
                        <a:defRPr sz="1800"/>
                      </a:pPr>
                      <a:r>
                        <a:rPr sz="2400">
                          <a:latin typeface="Arial"/>
                          <a:ea typeface="Arial"/>
                          <a:cs typeface="Arial"/>
                          <a:sym typeface="Arial"/>
                        </a:rPr>
                        <a:t>Open</a:t>
                      </a:r>
                    </a:p>
                  </a:txBody>
                  <a:tcPr marL="45720" marR="45720" anchor="ctr" horzOverflow="overflow">
                    <a:solidFill>
                      <a:srgbClr val="E2F0D9"/>
                    </a:solidFill>
                  </a:tcPr>
                </a:tc>
                <a:tc vMerge="1">
                  <a:txBody>
                    <a:bodyPr/>
                    <a:lstStyle/>
                    <a:p>
                      <a:endParaRPr lang="ja-JP"/>
                    </a:p>
                  </a:txBody>
                  <a:tcPr/>
                </a:tc>
                <a:tc vMerge="1">
                  <a:txBody>
                    <a:bodyPr/>
                    <a:lstStyle/>
                    <a:p>
                      <a:endParaRPr lang="ja-JP"/>
                    </a:p>
                  </a:txBody>
                  <a:tcPr/>
                </a:tc>
                <a:extLst>
                  <a:ext uri="{0D108BD9-81ED-4DB2-BD59-A6C34878D82A}">
                    <a16:rowId xmlns:a16="http://schemas.microsoft.com/office/drawing/2014/main" val="10005"/>
                  </a:ext>
                </a:extLst>
              </a:tr>
              <a:tr h="604799">
                <a:tc>
                  <a:txBody>
                    <a:bodyPr/>
                    <a:lstStyle/>
                    <a:p>
                      <a:pPr algn="ctr">
                        <a:defRPr sz="1800"/>
                      </a:pPr>
                      <a:r>
                        <a:rPr>
                          <a:latin typeface="Arial"/>
                          <a:ea typeface="Arial"/>
                          <a:cs typeface="Arial"/>
                          <a:sym typeface="Arial"/>
                        </a:rPr>
                        <a:t>6</a:t>
                      </a:r>
                    </a:p>
                  </a:txBody>
                  <a:tcPr marL="45720" marR="45720" anchor="ctr" horzOverflow="overflow">
                    <a:solidFill>
                      <a:srgbClr val="E2F0D9"/>
                    </a:solidFill>
                  </a:tcPr>
                </a:tc>
                <a:tc>
                  <a:txBody>
                    <a:bodyPr/>
                    <a:lstStyle/>
                    <a:p>
                      <a:pPr algn="ctr">
                        <a:defRPr sz="1800">
                          <a:latin typeface="Arial"/>
                          <a:ea typeface="Arial"/>
                          <a:cs typeface="Arial"/>
                          <a:sym typeface="Arial"/>
                        </a:defRPr>
                      </a:pPr>
                      <a:r>
                        <a:t>TMP</a:t>
                      </a:r>
                      <a:r>
                        <a:rPr>
                          <a:latin typeface="+mj-lt"/>
                          <a:ea typeface="+mj-ea"/>
                          <a:cs typeface="+mj-cs"/>
                          <a:sym typeface="Helvetica"/>
                        </a:rPr>
                        <a:t> </a:t>
                      </a:r>
                      <a:r>
                        <a:rPr b="1" u="sng">
                          <a:solidFill>
                            <a:srgbClr val="7030A0"/>
                          </a:solidFill>
                        </a:rPr>
                        <a:t>WARNING</a:t>
                      </a:r>
                    </a:p>
                  </a:txBody>
                  <a:tcPr marL="45720" marR="45720" anchor="ctr" horzOverflow="overflow">
                    <a:solidFill>
                      <a:srgbClr val="E2F0D9"/>
                    </a:solidFill>
                  </a:tcPr>
                </a:tc>
                <a:tc vMerge="1">
                  <a:txBody>
                    <a:bodyPr/>
                    <a:lstStyle/>
                    <a:p>
                      <a:endParaRPr lang="ja-JP"/>
                    </a:p>
                  </a:txBody>
                  <a:tcPr/>
                </a:tc>
                <a:tc vMerge="1">
                  <a:txBody>
                    <a:bodyPr/>
                    <a:lstStyle/>
                    <a:p>
                      <a:endParaRPr lang="ja-JP"/>
                    </a:p>
                  </a:txBody>
                  <a:tcPr/>
                </a:tc>
                <a:tc vMerge="1">
                  <a:txBody>
                    <a:bodyPr/>
                    <a:lstStyle/>
                    <a:p>
                      <a:endParaRPr lang="ja-JP"/>
                    </a:p>
                  </a:txBody>
                  <a:tcPr/>
                </a:tc>
                <a:extLst>
                  <a:ext uri="{0D108BD9-81ED-4DB2-BD59-A6C34878D82A}">
                    <a16:rowId xmlns:a16="http://schemas.microsoft.com/office/drawing/2014/main" val="10006"/>
                  </a:ext>
                </a:extLst>
              </a:tr>
            </a:tbl>
          </a:graphicData>
        </a:graphic>
      </p:graphicFrame>
      <p:sp>
        <p:nvSpPr>
          <p:cNvPr id="678" name="テキスト ボックス 2"/>
          <p:cNvSpPr txBox="1"/>
          <p:nvPr/>
        </p:nvSpPr>
        <p:spPr>
          <a:xfrm>
            <a:off x="226521" y="200658"/>
            <a:ext cx="7568115"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atin typeface="Arial"/>
                <a:ea typeface="Arial"/>
                <a:cs typeface="Arial"/>
                <a:sym typeface="Arial"/>
              </a:defRPr>
            </a:lvl1pPr>
          </a:lstStyle>
          <a:p>
            <a:r>
              <a:t>Extended protections with an additional interlock circuit</a:t>
            </a:r>
          </a:p>
        </p:txBody>
      </p:sp>
      <p:sp>
        <p:nvSpPr>
          <p:cNvPr id="679" name="テキスト ボックス 3"/>
          <p:cNvSpPr txBox="1"/>
          <p:nvPr/>
        </p:nvSpPr>
        <p:spPr>
          <a:xfrm>
            <a:off x="366384" y="6273710"/>
            <a:ext cx="15100417"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Arial"/>
                <a:ea typeface="Arial"/>
                <a:cs typeface="Arial"/>
                <a:sym typeface="Arial"/>
              </a:defRPr>
            </a:lvl1pPr>
          </a:lstStyle>
          <a:p>
            <a:r>
              <a:t>Items 1 through 6, except item 2, have extended protection with the addition of an interlock circuit.</a:t>
            </a:r>
          </a:p>
        </p:txBody>
      </p:sp>
      <p:grpSp>
        <p:nvGrpSpPr>
          <p:cNvPr id="688" name="グループ化 12"/>
          <p:cNvGrpSpPr/>
          <p:nvPr/>
        </p:nvGrpSpPr>
        <p:grpSpPr>
          <a:xfrm>
            <a:off x="2062579" y="1565229"/>
            <a:ext cx="8066842" cy="5015334"/>
            <a:chOff x="0" y="0"/>
            <a:chExt cx="8066841" cy="5015332"/>
          </a:xfrm>
        </p:grpSpPr>
        <p:grpSp>
          <p:nvGrpSpPr>
            <p:cNvPr id="686" name="グループ化 4"/>
            <p:cNvGrpSpPr/>
            <p:nvPr/>
          </p:nvGrpSpPr>
          <p:grpSpPr>
            <a:xfrm>
              <a:off x="475556" y="-1"/>
              <a:ext cx="6472901" cy="4577724"/>
              <a:chOff x="0" y="0"/>
              <a:chExt cx="6472898" cy="4577721"/>
            </a:xfrm>
          </p:grpSpPr>
          <p:pic>
            <p:nvPicPr>
              <p:cNvPr id="680" name="図 5" descr="図 5"/>
              <p:cNvPicPr>
                <a:picLocks noChangeAspect="1"/>
              </p:cNvPicPr>
              <p:nvPr/>
            </p:nvPicPr>
            <p:blipFill>
              <a:blip r:embed="rId2"/>
              <a:stretch>
                <a:fillRect/>
              </a:stretch>
            </p:blipFill>
            <p:spPr>
              <a:xfrm>
                <a:off x="0" y="0"/>
                <a:ext cx="6385841" cy="4577290"/>
              </a:xfrm>
              <a:prstGeom prst="rect">
                <a:avLst/>
              </a:prstGeom>
              <a:ln w="12700" cap="flat">
                <a:noFill/>
                <a:miter lim="400000"/>
              </a:ln>
              <a:effectLst/>
            </p:spPr>
          </p:pic>
          <p:sp>
            <p:nvSpPr>
              <p:cNvPr id="681" name="円/楕円 6"/>
              <p:cNvSpPr/>
              <p:nvPr/>
            </p:nvSpPr>
            <p:spPr>
              <a:xfrm>
                <a:off x="3448456" y="2577891"/>
                <a:ext cx="1860221" cy="1700051"/>
              </a:xfrm>
              <a:prstGeom prst="ellipse">
                <a:avLst/>
              </a:prstGeom>
              <a:noFill/>
              <a:ln w="5715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82" name="テキスト ボックス 7"/>
              <p:cNvSpPr txBox="1"/>
              <p:nvPr/>
            </p:nvSpPr>
            <p:spPr>
              <a:xfrm>
                <a:off x="2857364" y="4227060"/>
                <a:ext cx="2683370"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defRPr>
                    <a:solidFill>
                      <a:srgbClr val="FFFFFF"/>
                    </a:solidFill>
                    <a:latin typeface="Arial"/>
                    <a:ea typeface="Arial"/>
                    <a:cs typeface="Arial"/>
                    <a:sym typeface="Arial"/>
                  </a:defRPr>
                </a:lvl1pPr>
              </a:lstStyle>
              <a:p>
                <a:r>
                  <a:t>Additional interlock circuit</a:t>
                </a:r>
              </a:p>
            </p:txBody>
          </p:sp>
          <p:sp>
            <p:nvSpPr>
              <p:cNvPr id="683" name="テキスト ボックス 8"/>
              <p:cNvSpPr txBox="1"/>
              <p:nvPr/>
            </p:nvSpPr>
            <p:spPr>
              <a:xfrm>
                <a:off x="2812326" y="2181012"/>
                <a:ext cx="586678"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b="1">
                    <a:solidFill>
                      <a:srgbClr val="EDEDED"/>
                    </a:solidFill>
                    <a:latin typeface="Arial"/>
                    <a:ea typeface="Arial"/>
                    <a:cs typeface="Arial"/>
                    <a:sym typeface="Arial"/>
                  </a:defRPr>
                </a:lvl1pPr>
              </a:lstStyle>
              <a:p>
                <a:r>
                  <a:t>TMP</a:t>
                </a:r>
              </a:p>
            </p:txBody>
          </p:sp>
          <p:sp>
            <p:nvSpPr>
              <p:cNvPr id="684" name="テキスト ボックス 9"/>
              <p:cNvSpPr txBox="1"/>
              <p:nvPr/>
            </p:nvSpPr>
            <p:spPr>
              <a:xfrm>
                <a:off x="4920140" y="1580119"/>
                <a:ext cx="1552759"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solidFill>
                      <a:srgbClr val="FFFFFF"/>
                    </a:solidFill>
                    <a:latin typeface="Arial"/>
                    <a:ea typeface="Arial"/>
                    <a:cs typeface="Arial"/>
                    <a:sym typeface="Arial"/>
                  </a:defRPr>
                </a:lvl1pPr>
              </a:lstStyle>
              <a:p>
                <a:r>
                  <a:t>Isolation valve</a:t>
                </a:r>
              </a:p>
            </p:txBody>
          </p:sp>
          <p:sp>
            <p:nvSpPr>
              <p:cNvPr id="685" name="テキスト ボックス 10"/>
              <p:cNvSpPr txBox="1"/>
              <p:nvPr/>
            </p:nvSpPr>
            <p:spPr>
              <a:xfrm>
                <a:off x="5502507" y="2968123"/>
                <a:ext cx="701314" cy="617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a:solidFill>
                      <a:srgbClr val="FFFFFF"/>
                    </a:solidFill>
                    <a:latin typeface="Arial"/>
                    <a:ea typeface="Arial"/>
                    <a:cs typeface="Arial"/>
                    <a:sym typeface="Arial"/>
                  </a:defRPr>
                </a:pPr>
                <a:r>
                  <a:t>Roots</a:t>
                </a:r>
              </a:p>
              <a:p>
                <a:pPr>
                  <a:defRPr>
                    <a:solidFill>
                      <a:srgbClr val="FFFFFF"/>
                    </a:solidFill>
                    <a:latin typeface="Arial"/>
                    <a:ea typeface="Arial"/>
                    <a:cs typeface="Arial"/>
                    <a:sym typeface="Arial"/>
                  </a:defRPr>
                </a:pPr>
                <a:r>
                  <a:t>pump</a:t>
                </a:r>
              </a:p>
            </p:txBody>
          </p:sp>
        </p:grpSp>
        <p:sp>
          <p:nvSpPr>
            <p:cNvPr id="687" name="テキスト ボックス 11"/>
            <p:cNvSpPr txBox="1"/>
            <p:nvPr/>
          </p:nvSpPr>
          <p:spPr>
            <a:xfrm>
              <a:off x="0" y="4701940"/>
              <a:ext cx="8066842" cy="313393"/>
            </a:xfrm>
            <a:prstGeom prst="rect">
              <a:avLst/>
            </a:prstGeom>
            <a:solidFill>
              <a:srgbClr val="C5E0B4"/>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600">
                  <a:latin typeface="Arial"/>
                  <a:ea typeface="Arial"/>
                  <a:cs typeface="Arial"/>
                  <a:sym typeface="Arial"/>
                </a:defRPr>
              </a:lvl1pPr>
            </a:lstStyle>
            <a:p>
              <a:r>
                <a:t>Configuration of vacuum pumping unit with additional interlock circuit installed at KAGRA</a:t>
              </a:r>
            </a:p>
          </p:txBody>
        </p:sp>
      </p:grpSp>
      <p:sp>
        <p:nvSpPr>
          <p:cNvPr id="68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88"/>
                                        </p:tgtEl>
                                        <p:attrNameLst>
                                          <p:attrName>style.visibility</p:attrName>
                                        </p:attrNameLst>
                                      </p:cBhvr>
                                      <p:to>
                                        <p:strVal val="visible"/>
                                      </p:to>
                                    </p:set>
                                    <p:anim calcmode="lin" valueType="num">
                                      <p:cBhvr>
                                        <p:cTn id="7" dur="500" fill="hold"/>
                                        <p:tgtEl>
                                          <p:spTgt spid="688"/>
                                        </p:tgtEl>
                                        <p:attrNameLst>
                                          <p:attrName>ppt_x</p:attrName>
                                        </p:attrNameLst>
                                      </p:cBhvr>
                                      <p:tavLst>
                                        <p:tav tm="0">
                                          <p:val>
                                            <p:strVal val="#ppt_x"/>
                                          </p:val>
                                        </p:tav>
                                        <p:tav tm="100000">
                                          <p:val>
                                            <p:strVal val="#ppt_x"/>
                                          </p:val>
                                        </p:tav>
                                      </p:tavLst>
                                    </p:anim>
                                    <p:anim calcmode="lin" valueType="num">
                                      <p:cBhvr>
                                        <p:cTn id="8" dur="500" fill="hold"/>
                                        <p:tgtEl>
                                          <p:spTgt spid="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テキスト ボックス 1"/>
          <p:cNvSpPr txBox="1"/>
          <p:nvPr/>
        </p:nvSpPr>
        <p:spPr>
          <a:xfrm>
            <a:off x="381164" y="1074994"/>
            <a:ext cx="11178211" cy="4829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nSpc>
                <a:spcPct val="150000"/>
              </a:lnSpc>
              <a:buSzPct val="100000"/>
              <a:buFont typeface="Arial"/>
              <a:buChar char="•"/>
              <a:defRPr sz="2200">
                <a:latin typeface="Arial"/>
                <a:ea typeface="Arial"/>
                <a:cs typeface="Arial"/>
                <a:sym typeface="Arial"/>
              </a:defRPr>
            </a:pPr>
            <a:r>
              <a:t>Operating hours of vacuum pumps until March 2024</a:t>
            </a:r>
          </a:p>
          <a:p>
            <a:pPr marL="914400" lvl="1" indent="-457200">
              <a:lnSpc>
                <a:spcPct val="150000"/>
              </a:lnSpc>
              <a:buSzPct val="100000"/>
              <a:buChar char="✓"/>
              <a:defRPr sz="2200">
                <a:latin typeface="Arial"/>
                <a:ea typeface="Arial"/>
                <a:cs typeface="Arial"/>
                <a:sym typeface="Arial"/>
              </a:defRPr>
            </a:pPr>
            <a:r>
              <a:t>From the start of KAGRA vacuum duct pumping in </a:t>
            </a:r>
          </a:p>
          <a:p>
            <a:pPr lvl="1">
              <a:lnSpc>
                <a:spcPct val="150000"/>
              </a:lnSpc>
              <a:defRPr sz="2200">
                <a:latin typeface="Arial"/>
                <a:ea typeface="Arial"/>
                <a:cs typeface="Arial"/>
                <a:sym typeface="Arial"/>
              </a:defRPr>
            </a:pPr>
            <a:r>
              <a:t>	</a:t>
            </a:r>
            <a:r>
              <a:rPr b="1" u="sng">
                <a:solidFill>
                  <a:srgbClr val="0433FF"/>
                </a:solidFill>
              </a:rPr>
              <a:t>March 2015 through March 2024</a:t>
            </a:r>
            <a:r>
              <a:t>, the 10 TMPs for X &amp; Y-arm vacuum duct pumping reached a maximum operating time of approximately </a:t>
            </a:r>
            <a:r>
              <a:rPr b="1" u="sng">
                <a:solidFill>
                  <a:srgbClr val="0433FF"/>
                </a:solidFill>
              </a:rPr>
              <a:t>43,000 hours</a:t>
            </a:r>
            <a:r>
              <a:t>.</a:t>
            </a:r>
          </a:p>
          <a:p>
            <a:pPr marL="914400" lvl="1" indent="-457200">
              <a:lnSpc>
                <a:spcPct val="150000"/>
              </a:lnSpc>
              <a:buSzPct val="100000"/>
              <a:buChar char="✓"/>
              <a:defRPr sz="2200">
                <a:latin typeface="Arial"/>
                <a:ea typeface="Arial"/>
                <a:cs typeface="Arial"/>
                <a:sym typeface="Arial"/>
              </a:defRPr>
            </a:pPr>
            <a:r>
              <a:t>During this period, four TMPs were overhauled and the below-mentioned failure cases occurred.</a:t>
            </a:r>
          </a:p>
          <a:p>
            <a:pPr marL="914400" lvl="1" indent="-457200">
              <a:lnSpc>
                <a:spcPct val="150000"/>
              </a:lnSpc>
              <a:buSzPct val="100000"/>
              <a:buChar char="✓"/>
              <a:defRPr sz="2200">
                <a:latin typeface="Arial"/>
                <a:ea typeface="Arial"/>
                <a:cs typeface="Arial"/>
                <a:sym typeface="Arial"/>
              </a:defRPr>
            </a:pPr>
            <a:r>
              <a:t>The reason for the overhaul of the four TMPs was that the axial vibration of the rotor blades of the TMPs was close to the specified value.</a:t>
            </a:r>
          </a:p>
          <a:p>
            <a:pPr marL="914400" lvl="1" indent="-457200">
              <a:lnSpc>
                <a:spcPct val="150000"/>
              </a:lnSpc>
              <a:buSzPct val="100000"/>
              <a:buChar char="✓"/>
              <a:defRPr sz="2200">
                <a:latin typeface="Arial"/>
                <a:ea typeface="Arial"/>
                <a:cs typeface="Arial"/>
                <a:sym typeface="Arial"/>
              </a:defRPr>
            </a:pPr>
            <a:r>
              <a:rPr b="1"/>
              <a:t>The TMPs that were overhauled</a:t>
            </a:r>
            <a:r>
              <a:t> had a total operating time of approximately </a:t>
            </a:r>
            <a:r>
              <a:rPr b="1" u="sng"/>
              <a:t>33,000 hours</a:t>
            </a:r>
            <a:r>
              <a:t>.</a:t>
            </a:r>
          </a:p>
        </p:txBody>
      </p:sp>
      <p:sp>
        <p:nvSpPr>
          <p:cNvPr id="692" name="テキスト ボックス 2"/>
          <p:cNvSpPr txBox="1"/>
          <p:nvPr/>
        </p:nvSpPr>
        <p:spPr>
          <a:xfrm>
            <a:off x="238125" y="393462"/>
            <a:ext cx="11715750" cy="412500"/>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200">
                <a:latin typeface="Arial"/>
                <a:ea typeface="Arial"/>
                <a:cs typeface="Arial"/>
                <a:sym typeface="Arial"/>
              </a:defRPr>
            </a:lvl1pPr>
          </a:lstStyle>
          <a:p>
            <a:r>
              <a:t>Results of long-term operation of the vacuum equipment and examples of equipment failures</a:t>
            </a:r>
          </a:p>
        </p:txBody>
      </p:sp>
      <p:sp>
        <p:nvSpPr>
          <p:cNvPr id="69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テキスト ボックス 4"/>
          <p:cNvSpPr txBox="1"/>
          <p:nvPr/>
        </p:nvSpPr>
        <p:spPr>
          <a:xfrm>
            <a:off x="1491412" y="295603"/>
            <a:ext cx="9209177" cy="437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atin typeface="Arial"/>
                <a:ea typeface="Arial"/>
                <a:cs typeface="Arial"/>
                <a:sym typeface="Arial"/>
              </a:defRPr>
            </a:lvl1pPr>
          </a:lstStyle>
          <a:p>
            <a:r>
              <a:t>Example of the failure of the Ion pump at KAGRA vacuum system</a:t>
            </a:r>
          </a:p>
        </p:txBody>
      </p:sp>
      <p:pic>
        <p:nvPicPr>
          <p:cNvPr id="696" name="図 2" descr="図 2"/>
          <p:cNvPicPr>
            <a:picLocks noChangeAspect="1"/>
          </p:cNvPicPr>
          <p:nvPr/>
        </p:nvPicPr>
        <p:blipFill>
          <a:blip r:embed="rId2"/>
          <a:stretch>
            <a:fillRect/>
          </a:stretch>
        </p:blipFill>
        <p:spPr>
          <a:xfrm>
            <a:off x="8279576" y="1645666"/>
            <a:ext cx="3818310" cy="5091079"/>
          </a:xfrm>
          <a:prstGeom prst="rect">
            <a:avLst/>
          </a:prstGeom>
          <a:ln w="12700">
            <a:miter lim="400000"/>
          </a:ln>
        </p:spPr>
      </p:pic>
      <p:sp>
        <p:nvSpPr>
          <p:cNvPr id="697" name="テキスト ボックス 7"/>
          <p:cNvSpPr txBox="1"/>
          <p:nvPr/>
        </p:nvSpPr>
        <p:spPr>
          <a:xfrm>
            <a:off x="8667974" y="4964978"/>
            <a:ext cx="3041512" cy="667332"/>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000">
                <a:latin typeface="Arial"/>
                <a:ea typeface="Arial"/>
                <a:cs typeface="Arial"/>
                <a:sym typeface="Arial"/>
              </a:defRPr>
            </a:pPr>
            <a:r>
              <a:t>Left: damaged and leaked</a:t>
            </a:r>
          </a:p>
          <a:p>
            <a:pPr>
              <a:defRPr sz="2000">
                <a:latin typeface="Arial"/>
                <a:ea typeface="Arial"/>
                <a:cs typeface="Arial"/>
                <a:sym typeface="Arial"/>
              </a:defRPr>
            </a:pPr>
            <a:r>
              <a:t>Right: after replaced</a:t>
            </a:r>
          </a:p>
        </p:txBody>
      </p:sp>
      <p:sp>
        <p:nvSpPr>
          <p:cNvPr id="698" name="テキスト ボックス 8"/>
          <p:cNvSpPr txBox="1"/>
          <p:nvPr/>
        </p:nvSpPr>
        <p:spPr>
          <a:xfrm>
            <a:off x="183195" y="1199838"/>
            <a:ext cx="7956663" cy="2811091"/>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ts val="3600"/>
              </a:lnSpc>
              <a:defRPr sz="2200">
                <a:latin typeface="Arial"/>
                <a:ea typeface="Arial"/>
                <a:cs typeface="Arial"/>
                <a:sym typeface="Arial"/>
              </a:defRPr>
            </a:pPr>
            <a:r>
              <a:rPr dirty="0"/>
              <a:t>As a serious failure of the discharged hermetic seal, </a:t>
            </a:r>
          </a:p>
          <a:p>
            <a:pPr>
              <a:lnSpc>
                <a:spcPts val="3600"/>
              </a:lnSpc>
              <a:defRPr sz="2200">
                <a:latin typeface="Arial"/>
                <a:ea typeface="Arial"/>
                <a:cs typeface="Arial"/>
                <a:sym typeface="Arial"/>
              </a:defRPr>
            </a:pPr>
            <a:r>
              <a:rPr dirty="0"/>
              <a:t>the ceramic structure was damaged by the discharge, </a:t>
            </a:r>
          </a:p>
          <a:p>
            <a:pPr>
              <a:lnSpc>
                <a:spcPts val="3600"/>
              </a:lnSpc>
              <a:defRPr sz="2200">
                <a:latin typeface="Arial"/>
                <a:ea typeface="Arial"/>
                <a:cs typeface="Arial"/>
                <a:sym typeface="Arial"/>
              </a:defRPr>
            </a:pPr>
            <a:r>
              <a:rPr dirty="0"/>
              <a:t>resulting </a:t>
            </a:r>
            <a:r>
              <a:rPr b="1" u="sng" dirty="0">
                <a:solidFill>
                  <a:srgbClr val="0433FF"/>
                </a:solidFill>
              </a:rPr>
              <a:t>in a leakage of 1x10</a:t>
            </a:r>
            <a:r>
              <a:rPr b="1" u="sng" baseline="31999" dirty="0">
                <a:solidFill>
                  <a:srgbClr val="0433FF"/>
                </a:solidFill>
              </a:rPr>
              <a:t>-3</a:t>
            </a:r>
            <a:r>
              <a:rPr b="1" u="sng" dirty="0">
                <a:solidFill>
                  <a:srgbClr val="0433FF"/>
                </a:solidFill>
              </a:rPr>
              <a:t> Pam</a:t>
            </a:r>
            <a:r>
              <a:rPr b="1" u="sng" baseline="31999" dirty="0">
                <a:solidFill>
                  <a:srgbClr val="0433FF"/>
                </a:solidFill>
              </a:rPr>
              <a:t>3</a:t>
            </a:r>
            <a:r>
              <a:rPr b="1" u="sng" dirty="0">
                <a:solidFill>
                  <a:srgbClr val="0433FF"/>
                </a:solidFill>
              </a:rPr>
              <a:t>/s</a:t>
            </a:r>
            <a:r>
              <a:rPr dirty="0"/>
              <a:t> in one case.</a:t>
            </a:r>
          </a:p>
          <a:p>
            <a:pPr>
              <a:lnSpc>
                <a:spcPts val="3600"/>
              </a:lnSpc>
              <a:defRPr sz="2200">
                <a:latin typeface="Arial"/>
                <a:ea typeface="Arial"/>
                <a:cs typeface="Arial"/>
                <a:sym typeface="Arial"/>
              </a:defRPr>
            </a:pPr>
            <a:r>
              <a:rPr dirty="0"/>
              <a:t>This leak caused the pressure in the </a:t>
            </a:r>
            <a:r>
              <a:rPr b="1" dirty="0"/>
              <a:t>Y-arm</a:t>
            </a:r>
            <a:r>
              <a:rPr dirty="0"/>
              <a:t> to increase rapidly.</a:t>
            </a:r>
          </a:p>
          <a:p>
            <a:pPr>
              <a:lnSpc>
                <a:spcPts val="3600"/>
              </a:lnSpc>
              <a:defRPr sz="2200">
                <a:latin typeface="Arial"/>
                <a:ea typeface="Arial"/>
                <a:cs typeface="Arial"/>
                <a:sym typeface="Arial"/>
              </a:defRPr>
            </a:pPr>
            <a:r>
              <a:rPr dirty="0"/>
              <a:t>The leaked ion pump was isolated from the </a:t>
            </a:r>
            <a:r>
              <a:rPr b="1" dirty="0"/>
              <a:t>Y-arm</a:t>
            </a:r>
            <a:r>
              <a:rPr dirty="0"/>
              <a:t> </a:t>
            </a:r>
          </a:p>
          <a:p>
            <a:pPr>
              <a:lnSpc>
                <a:spcPts val="3600"/>
              </a:lnSpc>
              <a:defRPr sz="2200">
                <a:latin typeface="Arial"/>
                <a:ea typeface="Arial"/>
                <a:cs typeface="Arial"/>
                <a:sym typeface="Arial"/>
              </a:defRPr>
            </a:pPr>
            <a:r>
              <a:rPr dirty="0"/>
              <a:t>by closing the gate valve.</a:t>
            </a:r>
          </a:p>
        </p:txBody>
      </p:sp>
      <p:sp>
        <p:nvSpPr>
          <p:cNvPr id="699" name="テキスト ボックス 6"/>
          <p:cNvSpPr txBox="1"/>
          <p:nvPr/>
        </p:nvSpPr>
        <p:spPr>
          <a:xfrm>
            <a:off x="183195" y="4919945"/>
            <a:ext cx="6813970" cy="1201324"/>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120000"/>
              </a:lnSpc>
              <a:defRPr sz="2200">
                <a:latin typeface="Arial"/>
                <a:ea typeface="Arial"/>
                <a:cs typeface="Arial"/>
                <a:sym typeface="Arial"/>
              </a:defRPr>
            </a:pPr>
            <a:r>
              <a:t>Since the ion pump failures were mainly in the Y-arm, </a:t>
            </a:r>
          </a:p>
          <a:p>
            <a:pPr>
              <a:lnSpc>
                <a:spcPct val="120000"/>
              </a:lnSpc>
              <a:defRPr sz="2200">
                <a:latin typeface="Arial"/>
                <a:ea typeface="Arial"/>
                <a:cs typeface="Arial"/>
                <a:sym typeface="Arial"/>
              </a:defRPr>
            </a:pPr>
            <a:r>
              <a:t>operation of the ion pumps in the Y-arm were stopped </a:t>
            </a:r>
          </a:p>
          <a:p>
            <a:pPr>
              <a:lnSpc>
                <a:spcPct val="120000"/>
              </a:lnSpc>
              <a:defRPr sz="2200">
                <a:latin typeface="Arial"/>
                <a:ea typeface="Arial"/>
                <a:cs typeface="Arial"/>
                <a:sym typeface="Arial"/>
              </a:defRPr>
            </a:pPr>
            <a:r>
              <a:t>and the </a:t>
            </a:r>
            <a:r>
              <a:rPr b="1"/>
              <a:t>Y-arm</a:t>
            </a:r>
            <a:r>
              <a:t> was switched to </a:t>
            </a:r>
            <a:r>
              <a:rPr b="1"/>
              <a:t>TMP’s pumping</a:t>
            </a:r>
            <a:r>
              <a:t>.</a:t>
            </a:r>
          </a:p>
        </p:txBody>
      </p:sp>
      <p:sp>
        <p:nvSpPr>
          <p:cNvPr id="700" name="テキスト ボックス 13"/>
          <p:cNvSpPr txBox="1"/>
          <p:nvPr/>
        </p:nvSpPr>
        <p:spPr>
          <a:xfrm>
            <a:off x="7359515" y="1055717"/>
            <a:ext cx="565843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a:latin typeface="Arial"/>
                <a:ea typeface="Arial"/>
                <a:cs typeface="Arial"/>
                <a:sym typeface="Arial"/>
              </a:defRPr>
            </a:lvl1pPr>
          </a:lstStyle>
          <a:p>
            <a:r>
              <a:t>SIP high-voltage connector</a:t>
            </a:r>
          </a:p>
        </p:txBody>
      </p:sp>
      <p:sp>
        <p:nvSpPr>
          <p:cNvPr id="70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98"/>
                                        </p:tgtEl>
                                        <p:attrNameLst>
                                          <p:attrName>style.visibility</p:attrName>
                                        </p:attrNameLst>
                                      </p:cBhvr>
                                      <p:to>
                                        <p:strVal val="visible"/>
                                      </p:to>
                                    </p:set>
                                    <p:anim calcmode="lin" valueType="num">
                                      <p:cBhvr>
                                        <p:cTn id="7" dur="500" fill="hold"/>
                                        <p:tgtEl>
                                          <p:spTgt spid="698"/>
                                        </p:tgtEl>
                                        <p:attrNameLst>
                                          <p:attrName>ppt_x</p:attrName>
                                        </p:attrNameLst>
                                      </p:cBhvr>
                                      <p:tavLst>
                                        <p:tav tm="0">
                                          <p:val>
                                            <p:strVal val="#ppt_x"/>
                                          </p:val>
                                        </p:tav>
                                        <p:tav tm="100000">
                                          <p:val>
                                            <p:strVal val="#ppt_x"/>
                                          </p:val>
                                        </p:tav>
                                      </p:tavLst>
                                    </p:anim>
                                    <p:anim calcmode="lin" valueType="num">
                                      <p:cBhvr>
                                        <p:cTn id="8" dur="500" fill="hold"/>
                                        <p:tgtEl>
                                          <p:spTgt spid="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699"/>
                                        </p:tgtEl>
                                        <p:attrNameLst>
                                          <p:attrName>style.visibility</p:attrName>
                                        </p:attrNameLst>
                                      </p:cBhvr>
                                      <p:to>
                                        <p:strVal val="visible"/>
                                      </p:to>
                                    </p:set>
                                    <p:anim calcmode="lin" valueType="num">
                                      <p:cBhvr>
                                        <p:cTn id="13" dur="500" fill="hold"/>
                                        <p:tgtEl>
                                          <p:spTgt spid="699"/>
                                        </p:tgtEl>
                                        <p:attrNameLst>
                                          <p:attrName>ppt_x</p:attrName>
                                        </p:attrNameLst>
                                      </p:cBhvr>
                                      <p:tavLst>
                                        <p:tav tm="0">
                                          <p:val>
                                            <p:strVal val="#ppt_x"/>
                                          </p:val>
                                        </p:tav>
                                        <p:tav tm="100000">
                                          <p:val>
                                            <p:strVal val="#ppt_x"/>
                                          </p:val>
                                        </p:tav>
                                      </p:tavLst>
                                    </p:anim>
                                    <p:anim calcmode="lin" valueType="num">
                                      <p:cBhvr>
                                        <p:cTn id="14" dur="500" fill="hold"/>
                                        <p:tgtEl>
                                          <p:spTgt spid="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1" animBg="1" advAuto="0"/>
      <p:bldP spid="699"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テキスト ボックス 8"/>
          <p:cNvSpPr txBox="1"/>
          <p:nvPr/>
        </p:nvSpPr>
        <p:spPr>
          <a:xfrm>
            <a:off x="1137957" y="4932698"/>
            <a:ext cx="10253944" cy="1208664"/>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ts val="3000"/>
              </a:lnSpc>
              <a:defRPr sz="2000">
                <a:latin typeface="Arial"/>
                <a:ea typeface="Arial"/>
                <a:cs typeface="Arial"/>
                <a:sym typeface="Arial"/>
              </a:defRPr>
            </a:pPr>
            <a:r>
              <a:rPr dirty="0"/>
              <a:t>It is presumed that the weight of the cable was applied to the D-sub type hermetic seal, </a:t>
            </a:r>
          </a:p>
          <a:p>
            <a:pPr>
              <a:lnSpc>
                <a:spcPts val="3000"/>
              </a:lnSpc>
              <a:defRPr sz="2000">
                <a:latin typeface="Arial"/>
                <a:ea typeface="Arial"/>
                <a:cs typeface="Arial"/>
                <a:sym typeface="Arial"/>
              </a:defRPr>
            </a:pPr>
            <a:r>
              <a:rPr dirty="0"/>
              <a:t>causing damage to the ceramic sealing. </a:t>
            </a:r>
          </a:p>
          <a:p>
            <a:pPr>
              <a:lnSpc>
                <a:spcPts val="3000"/>
              </a:lnSpc>
              <a:defRPr sz="2000">
                <a:latin typeface="Arial"/>
                <a:ea typeface="Arial"/>
                <a:cs typeface="Arial"/>
                <a:sym typeface="Arial"/>
              </a:defRPr>
            </a:pPr>
            <a:r>
              <a:rPr dirty="0"/>
              <a:t>As a result,</a:t>
            </a:r>
            <a:r>
              <a:rPr dirty="0">
                <a:solidFill>
                  <a:srgbClr val="0433FF"/>
                </a:solidFill>
              </a:rPr>
              <a:t> </a:t>
            </a:r>
            <a:r>
              <a:rPr b="1" u="sng" dirty="0">
                <a:solidFill>
                  <a:srgbClr val="0433FF"/>
                </a:solidFill>
              </a:rPr>
              <a:t>a leakage of 3x10</a:t>
            </a:r>
            <a:r>
              <a:rPr b="1" u="sng" baseline="31999" dirty="0">
                <a:solidFill>
                  <a:srgbClr val="0433FF"/>
                </a:solidFill>
              </a:rPr>
              <a:t>-7</a:t>
            </a:r>
            <a:r>
              <a:rPr b="1" u="sng" dirty="0">
                <a:solidFill>
                  <a:srgbClr val="0433FF"/>
                </a:solidFill>
              </a:rPr>
              <a:t> Pam</a:t>
            </a:r>
            <a:r>
              <a:rPr b="1" u="sng" baseline="31999" dirty="0">
                <a:solidFill>
                  <a:srgbClr val="0433FF"/>
                </a:solidFill>
              </a:rPr>
              <a:t>3</a:t>
            </a:r>
            <a:r>
              <a:rPr b="1" u="sng" dirty="0">
                <a:solidFill>
                  <a:srgbClr val="0433FF"/>
                </a:solidFill>
              </a:rPr>
              <a:t>/s</a:t>
            </a:r>
            <a:r>
              <a:rPr dirty="0"/>
              <a:t> occurred at the ceramic sealing.</a:t>
            </a:r>
          </a:p>
        </p:txBody>
      </p:sp>
      <p:grpSp>
        <p:nvGrpSpPr>
          <p:cNvPr id="706" name="グループ化 17"/>
          <p:cNvGrpSpPr/>
          <p:nvPr/>
        </p:nvGrpSpPr>
        <p:grpSpPr>
          <a:xfrm>
            <a:off x="679466" y="1477681"/>
            <a:ext cx="3157571" cy="2992581"/>
            <a:chOff x="0" y="0"/>
            <a:chExt cx="3157569" cy="2992580"/>
          </a:xfrm>
        </p:grpSpPr>
        <p:pic>
          <p:nvPicPr>
            <p:cNvPr id="704" name="図 10" descr="図 10"/>
            <p:cNvPicPr>
              <a:picLocks noChangeAspect="1"/>
            </p:cNvPicPr>
            <p:nvPr/>
          </p:nvPicPr>
          <p:blipFill>
            <a:blip r:embed="rId3"/>
            <a:stretch>
              <a:fillRect/>
            </a:stretch>
          </p:blipFill>
          <p:spPr>
            <a:xfrm>
              <a:off x="403782" y="0"/>
              <a:ext cx="2189268" cy="2919023"/>
            </a:xfrm>
            <a:prstGeom prst="rect">
              <a:avLst/>
            </a:prstGeom>
            <a:ln w="12700" cap="flat">
              <a:noFill/>
              <a:miter lim="400000"/>
            </a:ln>
            <a:effectLst/>
          </p:spPr>
        </p:pic>
        <p:sp>
          <p:nvSpPr>
            <p:cNvPr id="705" name="テキスト ボックス 7"/>
            <p:cNvSpPr txBox="1"/>
            <p:nvPr/>
          </p:nvSpPr>
          <p:spPr>
            <a:xfrm>
              <a:off x="0" y="2679188"/>
              <a:ext cx="3157570" cy="313393"/>
            </a:xfrm>
            <a:prstGeom prst="rect">
              <a:avLst/>
            </a:prstGeom>
            <a:solidFill>
              <a:srgbClr val="E2F0D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600">
                  <a:latin typeface="Arial"/>
                  <a:ea typeface="Arial"/>
                  <a:cs typeface="Arial"/>
                  <a:sym typeface="Arial"/>
                </a:defRPr>
              </a:lvl1pPr>
            </a:lstStyle>
            <a:p>
              <a:r>
                <a:t>Leaked D-sub type hermetic seal</a:t>
              </a:r>
            </a:p>
          </p:txBody>
        </p:sp>
      </p:grpSp>
      <p:grpSp>
        <p:nvGrpSpPr>
          <p:cNvPr id="709" name="グループ化 16"/>
          <p:cNvGrpSpPr/>
          <p:nvPr/>
        </p:nvGrpSpPr>
        <p:grpSpPr>
          <a:xfrm>
            <a:off x="4134125" y="1477681"/>
            <a:ext cx="3748467" cy="2811350"/>
            <a:chOff x="0" y="0"/>
            <a:chExt cx="3748466" cy="2811349"/>
          </a:xfrm>
        </p:grpSpPr>
        <p:pic>
          <p:nvPicPr>
            <p:cNvPr id="707" name="図 12" descr="図 12"/>
            <p:cNvPicPr>
              <a:picLocks noChangeAspect="1"/>
            </p:cNvPicPr>
            <p:nvPr/>
          </p:nvPicPr>
          <p:blipFill>
            <a:blip r:embed="rId4"/>
            <a:stretch>
              <a:fillRect/>
            </a:stretch>
          </p:blipFill>
          <p:spPr>
            <a:xfrm>
              <a:off x="0" y="0"/>
              <a:ext cx="3748467" cy="2811350"/>
            </a:xfrm>
            <a:prstGeom prst="rect">
              <a:avLst/>
            </a:prstGeom>
            <a:ln w="12700" cap="flat">
              <a:noFill/>
              <a:miter lim="400000"/>
            </a:ln>
            <a:effectLst/>
          </p:spPr>
        </p:pic>
        <p:sp>
          <p:nvSpPr>
            <p:cNvPr id="708" name="テキスト ボックス 13"/>
            <p:cNvSpPr txBox="1"/>
            <p:nvPr/>
          </p:nvSpPr>
          <p:spPr>
            <a:xfrm>
              <a:off x="315942" y="2464435"/>
              <a:ext cx="3116582" cy="313394"/>
            </a:xfrm>
            <a:prstGeom prst="rect">
              <a:avLst/>
            </a:prstGeom>
            <a:solidFill>
              <a:srgbClr val="E2F0D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600">
                  <a:latin typeface="Arial"/>
                  <a:ea typeface="Arial"/>
                  <a:cs typeface="Arial"/>
                  <a:sym typeface="Arial"/>
                </a:defRPr>
              </a:lvl1pPr>
            </a:lstStyle>
            <a:p>
              <a:r>
                <a:t>Reaction of helium leak detector</a:t>
              </a:r>
            </a:p>
          </p:txBody>
        </p:sp>
      </p:grpSp>
      <p:grpSp>
        <p:nvGrpSpPr>
          <p:cNvPr id="712" name="グループ化 15"/>
          <p:cNvGrpSpPr/>
          <p:nvPr/>
        </p:nvGrpSpPr>
        <p:grpSpPr>
          <a:xfrm>
            <a:off x="7882590" y="1477681"/>
            <a:ext cx="4309410" cy="3243493"/>
            <a:chOff x="0" y="0"/>
            <a:chExt cx="4309409" cy="3243492"/>
          </a:xfrm>
        </p:grpSpPr>
        <p:pic>
          <p:nvPicPr>
            <p:cNvPr id="710" name="図 5" descr="図 5"/>
            <p:cNvPicPr>
              <a:picLocks noChangeAspect="1"/>
            </p:cNvPicPr>
            <p:nvPr/>
          </p:nvPicPr>
          <p:blipFill>
            <a:blip r:embed="rId5"/>
            <a:stretch>
              <a:fillRect/>
            </a:stretch>
          </p:blipFill>
          <p:spPr>
            <a:xfrm>
              <a:off x="749875" y="0"/>
              <a:ext cx="2338151" cy="3117533"/>
            </a:xfrm>
            <a:prstGeom prst="rect">
              <a:avLst/>
            </a:prstGeom>
            <a:ln w="12700" cap="flat">
              <a:noFill/>
              <a:miter lim="400000"/>
            </a:ln>
            <a:effectLst/>
          </p:spPr>
        </p:pic>
        <p:sp>
          <p:nvSpPr>
            <p:cNvPr id="711" name="テキスト ボックス 14"/>
            <p:cNvSpPr txBox="1"/>
            <p:nvPr/>
          </p:nvSpPr>
          <p:spPr>
            <a:xfrm>
              <a:off x="0" y="2701500"/>
              <a:ext cx="4309410" cy="541993"/>
            </a:xfrm>
            <a:prstGeom prst="rect">
              <a:avLst/>
            </a:prstGeom>
            <a:solidFill>
              <a:srgbClr val="E2F0D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a:latin typeface="Arial"/>
                  <a:ea typeface="Arial"/>
                  <a:cs typeface="Arial"/>
                  <a:sym typeface="Arial"/>
                </a:defRPr>
              </a:pPr>
              <a:r>
                <a:t>Helium leak test </a:t>
              </a:r>
            </a:p>
            <a:p>
              <a:pPr>
                <a:defRPr sz="1600">
                  <a:latin typeface="Arial"/>
                  <a:ea typeface="Arial"/>
                  <a:cs typeface="Arial"/>
                  <a:sym typeface="Arial"/>
                </a:defRPr>
              </a:pPr>
              <a:r>
                <a:t>for the D-sub type hermetic seal</a:t>
              </a:r>
            </a:p>
          </p:txBody>
        </p:sp>
      </p:grpSp>
      <p:sp>
        <p:nvSpPr>
          <p:cNvPr id="713" name="テキスト ボックス 1"/>
          <p:cNvSpPr txBox="1"/>
          <p:nvPr/>
        </p:nvSpPr>
        <p:spPr>
          <a:xfrm>
            <a:off x="183194" y="277895"/>
            <a:ext cx="9708951" cy="375231"/>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Arial"/>
                <a:ea typeface="Arial"/>
                <a:cs typeface="Arial"/>
                <a:sym typeface="Arial"/>
              </a:defRPr>
            </a:lvl1pPr>
          </a:lstStyle>
          <a:p>
            <a:r>
              <a:t>Example of the failure of the hermetic sealed connector at KAGRA vacuum system</a:t>
            </a:r>
          </a:p>
        </p:txBody>
      </p:sp>
      <p:sp>
        <p:nvSpPr>
          <p:cNvPr id="71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03"/>
                                        </p:tgtEl>
                                        <p:attrNameLst>
                                          <p:attrName>style.visibility</p:attrName>
                                        </p:attrNameLst>
                                      </p:cBhvr>
                                      <p:to>
                                        <p:strVal val="visible"/>
                                      </p:to>
                                    </p:set>
                                    <p:anim calcmode="lin" valueType="num">
                                      <p:cBhvr>
                                        <p:cTn id="7" dur="500" fill="hold"/>
                                        <p:tgtEl>
                                          <p:spTgt spid="703"/>
                                        </p:tgtEl>
                                        <p:attrNameLst>
                                          <p:attrName>ppt_x</p:attrName>
                                        </p:attrNameLst>
                                      </p:cBhvr>
                                      <p:tavLst>
                                        <p:tav tm="0">
                                          <p:val>
                                            <p:strVal val="#ppt_x"/>
                                          </p:val>
                                        </p:tav>
                                        <p:tav tm="100000">
                                          <p:val>
                                            <p:strVal val="#ppt_x"/>
                                          </p:val>
                                        </p:tav>
                                      </p:tavLst>
                                    </p:anim>
                                    <p:anim calcmode="lin" valueType="num">
                                      <p:cBhvr>
                                        <p:cTn id="8" dur="500" fill="hold"/>
                                        <p:tgtEl>
                                          <p:spTgt spid="7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タイトル 1"/>
          <p:cNvSpPr txBox="1">
            <a:spLocks noGrp="1"/>
          </p:cNvSpPr>
          <p:nvPr>
            <p:ph type="title" idx="4294967295"/>
          </p:nvPr>
        </p:nvSpPr>
        <p:spPr>
          <a:xfrm>
            <a:off x="350647" y="688440"/>
            <a:ext cx="1948902" cy="911135"/>
          </a:xfrm>
          <a:prstGeom prst="rect">
            <a:avLst/>
          </a:prstGeom>
        </p:spPr>
        <p:txBody>
          <a:bodyPr/>
          <a:lstStyle>
            <a:lvl1pPr>
              <a:defRPr sz="3600" u="sng">
                <a:latin typeface="Calibri"/>
                <a:ea typeface="Calibri"/>
                <a:cs typeface="Calibri"/>
                <a:sym typeface="Calibri"/>
              </a:defRPr>
            </a:lvl1pPr>
          </a:lstStyle>
          <a:p>
            <a:r>
              <a:t>Outline</a:t>
            </a:r>
          </a:p>
        </p:txBody>
      </p:sp>
      <p:sp>
        <p:nvSpPr>
          <p:cNvPr id="717" name="コンテンツ プレースホルダー 2"/>
          <p:cNvSpPr txBox="1">
            <a:spLocks noGrp="1"/>
          </p:cNvSpPr>
          <p:nvPr>
            <p:ph type="body" idx="4294967295"/>
          </p:nvPr>
        </p:nvSpPr>
        <p:spPr>
          <a:xfrm>
            <a:off x="350648" y="1599575"/>
            <a:ext cx="12031851" cy="4351339"/>
          </a:xfrm>
          <a:prstGeom prst="rect">
            <a:avLst/>
          </a:prstGeom>
        </p:spPr>
        <p:txBody>
          <a:bodyPr/>
          <a:lstStyle/>
          <a:p>
            <a:pPr>
              <a:lnSpc>
                <a:spcPct val="150000"/>
              </a:lnSpc>
              <a:buFontTx/>
              <a:buChar char="✓"/>
              <a:defRPr sz="3200">
                <a:solidFill>
                  <a:srgbClr val="DDDDDD"/>
                </a:solidFill>
                <a:latin typeface="Arial"/>
                <a:ea typeface="Arial"/>
                <a:cs typeface="Arial"/>
                <a:sym typeface="Arial"/>
              </a:defRPr>
            </a:pPr>
            <a:r>
              <a:t> Overview of the KAGRA vacuum system</a:t>
            </a:r>
          </a:p>
          <a:p>
            <a:pPr>
              <a:lnSpc>
                <a:spcPct val="150000"/>
              </a:lnSpc>
              <a:buFontTx/>
              <a:buChar char="✓"/>
              <a:defRPr>
                <a:solidFill>
                  <a:srgbClr val="DDDDDD"/>
                </a:solidFill>
                <a:latin typeface="Arial"/>
                <a:ea typeface="Arial"/>
                <a:cs typeface="Arial"/>
                <a:sym typeface="Arial"/>
              </a:defRPr>
            </a:pPr>
            <a:r>
              <a:t> Nine years of operation of the KAGRA vacuum system in the high humidity environment of an underground tunnel</a:t>
            </a:r>
          </a:p>
          <a:p>
            <a:pPr>
              <a:lnSpc>
                <a:spcPct val="150000"/>
              </a:lnSpc>
              <a:buFontTx/>
              <a:buChar char="✓"/>
              <a:defRPr>
                <a:latin typeface="Arial"/>
                <a:ea typeface="Arial"/>
                <a:cs typeface="Arial"/>
                <a:sym typeface="Arial"/>
              </a:defRPr>
            </a:pPr>
            <a:r>
              <a:t> Impact of the 2024 Noto Peninsula Earthquake on the KAGRA vacuum system</a:t>
            </a:r>
          </a:p>
          <a:p>
            <a:pPr>
              <a:lnSpc>
                <a:spcPct val="150000"/>
              </a:lnSpc>
              <a:buFontTx/>
              <a:buChar char="✓"/>
              <a:defRPr>
                <a:solidFill>
                  <a:srgbClr val="D0CECE"/>
                </a:solidFill>
                <a:latin typeface="Arial"/>
                <a:ea typeface="Arial"/>
                <a:cs typeface="Arial"/>
                <a:sym typeface="Arial"/>
              </a:defRPr>
            </a:pPr>
            <a:r>
              <a:t> Summary</a:t>
            </a:r>
          </a:p>
        </p:txBody>
      </p:sp>
      <p:sp>
        <p:nvSpPr>
          <p:cNvPr id="71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2" descr="Picture 2"/>
          <p:cNvPicPr>
            <a:picLocks noChangeAspect="1"/>
          </p:cNvPicPr>
          <p:nvPr/>
        </p:nvPicPr>
        <p:blipFill>
          <a:blip r:embed="rId2">
            <a:alphaModFix amt="19269"/>
          </a:blip>
          <a:stretch>
            <a:fillRect/>
          </a:stretch>
        </p:blipFill>
        <p:spPr>
          <a:xfrm>
            <a:off x="268520" y="-141656"/>
            <a:ext cx="11654960" cy="7719472"/>
          </a:xfrm>
          <a:prstGeom prst="rect">
            <a:avLst/>
          </a:prstGeom>
          <a:ln w="38100">
            <a:solidFill>
              <a:srgbClr val="FFFFFF"/>
            </a:solidFill>
          </a:ln>
        </p:spPr>
      </p:pic>
      <p:sp>
        <p:nvSpPr>
          <p:cNvPr id="110" name="コンテンツ プレースホルダー 2"/>
          <p:cNvSpPr txBox="1">
            <a:spLocks noGrp="1"/>
          </p:cNvSpPr>
          <p:nvPr>
            <p:ph type="body" sz="half" idx="4294967295"/>
          </p:nvPr>
        </p:nvSpPr>
        <p:spPr>
          <a:xfrm>
            <a:off x="196716" y="1583714"/>
            <a:ext cx="11535371" cy="2327015"/>
          </a:xfrm>
          <a:prstGeom prst="rect">
            <a:avLst/>
          </a:prstGeom>
        </p:spPr>
        <p:txBody>
          <a:bodyPr>
            <a:normAutofit lnSpcReduction="10000"/>
          </a:bodyPr>
          <a:lstStyle/>
          <a:p>
            <a:pPr marL="728662" lvl="1" indent="-385762" defTabSz="685800">
              <a:lnSpc>
                <a:spcPct val="120000"/>
              </a:lnSpc>
              <a:spcBef>
                <a:spcPts val="1200"/>
              </a:spcBef>
              <a:buFontTx/>
              <a:buAutoNum type="arabicParenR"/>
              <a:defRPr sz="2100">
                <a:latin typeface="Arial"/>
                <a:ea typeface="Arial"/>
                <a:cs typeface="Arial"/>
                <a:sym typeface="Arial"/>
              </a:defRPr>
            </a:pPr>
            <a:r>
              <a:rPr b="1"/>
              <a:t>Overview of the KAGRA vacuum system</a:t>
            </a:r>
          </a:p>
          <a:p>
            <a:pPr marL="728662" lvl="1" indent="-385762" defTabSz="685800">
              <a:lnSpc>
                <a:spcPct val="120000"/>
              </a:lnSpc>
              <a:spcBef>
                <a:spcPts val="1200"/>
              </a:spcBef>
              <a:buFontTx/>
              <a:buAutoNum type="arabicParenR" startAt="2"/>
              <a:defRPr sz="2100">
                <a:latin typeface="Arial"/>
                <a:ea typeface="Arial"/>
                <a:cs typeface="Arial"/>
                <a:sym typeface="Arial"/>
              </a:defRPr>
            </a:pPr>
            <a:r>
              <a:rPr b="1"/>
              <a:t>Nine years of operation of the KAGRA vacuum system</a:t>
            </a:r>
            <a:r>
              <a:t> in the high humidity environment of an underground tunnel</a:t>
            </a:r>
            <a:endParaRPr b="1"/>
          </a:p>
          <a:p>
            <a:pPr marL="728662" lvl="1" indent="-385762" defTabSz="685800">
              <a:lnSpc>
                <a:spcPct val="120000"/>
              </a:lnSpc>
              <a:spcBef>
                <a:spcPts val="1200"/>
              </a:spcBef>
              <a:buFontTx/>
              <a:buAutoNum type="arabicParenR" startAt="2"/>
              <a:defRPr sz="2100">
                <a:latin typeface="Arial"/>
                <a:ea typeface="Arial"/>
                <a:cs typeface="Arial"/>
                <a:sym typeface="Arial"/>
              </a:defRPr>
            </a:pPr>
            <a:r>
              <a:rPr b="1"/>
              <a:t>Impact of the 2024 Noto Peninsula Earthquake* </a:t>
            </a:r>
            <a:r>
              <a:t>on the KAGRA vacuum system</a:t>
            </a:r>
          </a:p>
          <a:p>
            <a:pPr marL="728662" lvl="1" indent="-385762" defTabSz="685800">
              <a:lnSpc>
                <a:spcPct val="120000"/>
              </a:lnSpc>
              <a:spcBef>
                <a:spcPts val="1200"/>
              </a:spcBef>
              <a:buFontTx/>
              <a:buAutoNum type="arabicParenR" startAt="2"/>
              <a:defRPr sz="2100">
                <a:latin typeface="Arial"/>
                <a:ea typeface="Arial"/>
                <a:cs typeface="Arial"/>
                <a:sym typeface="Arial"/>
              </a:defRPr>
            </a:pPr>
            <a:r>
              <a:t>Summary</a:t>
            </a:r>
          </a:p>
        </p:txBody>
      </p:sp>
      <p:sp>
        <p:nvSpPr>
          <p:cNvPr id="111" name="* At 16:10 Japan time on January 1, 2024, an earthquake of an epicentral type…"/>
          <p:cNvSpPr txBox="1"/>
          <p:nvPr/>
        </p:nvSpPr>
        <p:spPr>
          <a:xfrm>
            <a:off x="419358" y="4509478"/>
            <a:ext cx="11090088" cy="1884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indent="446087">
              <a:spcBef>
                <a:spcPts val="1000"/>
              </a:spcBef>
              <a:buFont typeface="Arial"/>
              <a:defRPr sz="2400">
                <a:latin typeface="Arial"/>
                <a:ea typeface="Arial"/>
                <a:cs typeface="Arial"/>
                <a:sym typeface="Arial"/>
              </a:defRPr>
            </a:pPr>
            <a:r>
              <a:t>* At 16:10 Japan time on January 1, 2024, an earthquake of an epicentral type</a:t>
            </a:r>
          </a:p>
          <a:p>
            <a:pPr indent="446087">
              <a:spcBef>
                <a:spcPts val="1000"/>
              </a:spcBef>
              <a:buFont typeface="Arial"/>
              <a:defRPr sz="2400">
                <a:latin typeface="Arial"/>
                <a:ea typeface="Arial"/>
                <a:cs typeface="Arial"/>
                <a:sym typeface="Arial"/>
              </a:defRPr>
            </a:pPr>
            <a:r>
              <a:t>occurred 16 km beneath the Noto Peninsula in Ishikawa Prefecture.</a:t>
            </a:r>
          </a:p>
          <a:p>
            <a:pPr indent="446087">
              <a:spcBef>
                <a:spcPts val="1000"/>
              </a:spcBef>
              <a:buFont typeface="Arial"/>
              <a:defRPr sz="2400">
                <a:latin typeface="Arial"/>
                <a:ea typeface="Arial"/>
                <a:cs typeface="Arial"/>
                <a:sym typeface="Arial"/>
              </a:defRPr>
            </a:pPr>
            <a:r>
              <a:t>Shaking of intensity level 3 was also observed in the tunnel where KAGRA </a:t>
            </a:r>
          </a:p>
          <a:p>
            <a:pPr indent="446087">
              <a:spcBef>
                <a:spcPts val="1000"/>
              </a:spcBef>
              <a:buFont typeface="Arial"/>
              <a:defRPr sz="2400">
                <a:latin typeface="Arial"/>
                <a:ea typeface="Arial"/>
                <a:cs typeface="Arial"/>
                <a:sym typeface="Arial"/>
              </a:defRPr>
            </a:pPr>
            <a:r>
              <a:t>is installed in Kamioka-cho, Hida City, Gifu Prefecture.</a:t>
            </a:r>
          </a:p>
        </p:txBody>
      </p:sp>
      <p:sp>
        <p:nvSpPr>
          <p:cNvPr id="112" name="Content"/>
          <p:cNvSpPr txBox="1"/>
          <p:nvPr/>
        </p:nvSpPr>
        <p:spPr>
          <a:xfrm>
            <a:off x="4761261" y="590197"/>
            <a:ext cx="2421610" cy="394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446087">
              <a:spcBef>
                <a:spcPts val="1000"/>
              </a:spcBef>
              <a:defRPr sz="2800" b="1">
                <a:latin typeface="Arial"/>
                <a:ea typeface="Arial"/>
                <a:cs typeface="Arial"/>
                <a:sym typeface="Arial"/>
              </a:defRPr>
            </a:lvl1pPr>
          </a:lstStyle>
          <a:p>
            <a:r>
              <a:t>Content</a:t>
            </a:r>
          </a:p>
        </p:txBody>
      </p:sp>
      <p:sp>
        <p:nvSpPr>
          <p:cNvPr id="113" name="スライド番号"/>
          <p:cNvSpPr txBox="1">
            <a:spLocks noGrp="1"/>
          </p:cNvSpPr>
          <p:nvPr>
            <p:ph type="sldNum" sz="quarter" idx="2"/>
          </p:nvPr>
        </p:nvSpPr>
        <p:spPr>
          <a:xfrm>
            <a:off x="11165029" y="6385242"/>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正方形/長方形 9"/>
          <p:cNvSpPr/>
          <p:nvPr/>
        </p:nvSpPr>
        <p:spPr>
          <a:xfrm>
            <a:off x="1524000" y="-1"/>
            <a:ext cx="9144000" cy="1031111"/>
          </a:xfrm>
          <a:prstGeom prst="rect">
            <a:avLst/>
          </a:prstGeom>
          <a:solidFill>
            <a:srgbClr val="C9C9C9"/>
          </a:solidFill>
          <a:ln w="12700">
            <a:miter lim="400000"/>
          </a:ln>
        </p:spPr>
        <p:txBody>
          <a:bodyPr lIns="45719" rIns="45719" anchor="ctr"/>
          <a:lstStyle/>
          <a:p>
            <a:pPr algn="ctr">
              <a:defRPr>
                <a:solidFill>
                  <a:srgbClr val="FFFFFF"/>
                </a:solidFill>
              </a:defRPr>
            </a:pPr>
            <a:endParaRPr/>
          </a:p>
        </p:txBody>
      </p:sp>
      <p:pic>
        <p:nvPicPr>
          <p:cNvPr id="721" name="図 8" descr="図 8"/>
          <p:cNvPicPr>
            <a:picLocks noChangeAspect="1"/>
          </p:cNvPicPr>
          <p:nvPr/>
        </p:nvPicPr>
        <p:blipFill>
          <a:blip r:embed="rId2"/>
          <a:srcRect l="30761" t="25850" r="38188" b="19550"/>
          <a:stretch>
            <a:fillRect/>
          </a:stretch>
        </p:blipFill>
        <p:spPr>
          <a:xfrm>
            <a:off x="1541826" y="890671"/>
            <a:ext cx="2680470" cy="3535929"/>
          </a:xfrm>
          <a:prstGeom prst="rect">
            <a:avLst/>
          </a:prstGeom>
          <a:ln w="38100">
            <a:solidFill>
              <a:srgbClr val="FFFFFF"/>
            </a:solidFill>
          </a:ln>
        </p:spPr>
      </p:pic>
      <p:sp>
        <p:nvSpPr>
          <p:cNvPr id="722" name="タイトル 1"/>
          <p:cNvSpPr txBox="1">
            <a:spLocks noGrp="1"/>
          </p:cNvSpPr>
          <p:nvPr>
            <p:ph type="title"/>
          </p:nvPr>
        </p:nvSpPr>
        <p:spPr>
          <a:xfrm>
            <a:off x="1498599" y="-75224"/>
            <a:ext cx="9126177" cy="1030136"/>
          </a:xfrm>
          <a:prstGeom prst="rect">
            <a:avLst/>
          </a:prstGeom>
        </p:spPr>
        <p:txBody>
          <a:bodyPr/>
          <a:lstStyle/>
          <a:p>
            <a:pPr>
              <a:defRPr sz="3200">
                <a:latin typeface="Noto Sans JP Thin Bold"/>
                <a:ea typeface="Noto Sans JP Thin Bold"/>
                <a:cs typeface="Noto Sans JP Thin Bold"/>
                <a:sym typeface="Noto Sans JP Thin Bold"/>
              </a:defRPr>
            </a:pPr>
            <a:r>
              <a:t>KAGRA Site Seismic Intensity </a:t>
            </a:r>
            <a:br/>
            <a:r>
              <a:rPr sz="2000"/>
              <a:t>Level 5 minus on the surface, level 3 in the KAGRA site (underground)</a:t>
            </a:r>
          </a:p>
        </p:txBody>
      </p:sp>
      <p:pic>
        <p:nvPicPr>
          <p:cNvPr id="723" name="図 30" descr="図 30"/>
          <p:cNvPicPr>
            <a:picLocks noChangeAspect="1"/>
          </p:cNvPicPr>
          <p:nvPr/>
        </p:nvPicPr>
        <p:blipFill>
          <a:blip r:embed="rId3"/>
          <a:stretch>
            <a:fillRect/>
          </a:stretch>
        </p:blipFill>
        <p:spPr>
          <a:xfrm>
            <a:off x="4219128" y="891965"/>
            <a:ext cx="3838155" cy="3534636"/>
          </a:xfrm>
          <a:prstGeom prst="rect">
            <a:avLst/>
          </a:prstGeom>
          <a:ln w="28575">
            <a:solidFill>
              <a:srgbClr val="FFFFFF"/>
            </a:solidFill>
          </a:ln>
          <a:effectLst>
            <a:outerShdw blurRad="292100" dist="139700" dir="2700000" rotWithShape="0">
              <a:srgbClr val="333333">
                <a:alpha val="64999"/>
              </a:srgbClr>
            </a:outerShdw>
          </a:effectLst>
        </p:spPr>
      </p:pic>
      <p:pic>
        <p:nvPicPr>
          <p:cNvPr id="724" name="図 35" descr="図 35"/>
          <p:cNvPicPr>
            <a:picLocks noChangeAspect="1"/>
          </p:cNvPicPr>
          <p:nvPr/>
        </p:nvPicPr>
        <p:blipFill>
          <a:blip r:embed="rId4"/>
          <a:stretch>
            <a:fillRect/>
          </a:stretch>
        </p:blipFill>
        <p:spPr>
          <a:xfrm>
            <a:off x="8057283" y="890671"/>
            <a:ext cx="2610719" cy="1729179"/>
          </a:xfrm>
          <a:prstGeom prst="rect">
            <a:avLst/>
          </a:prstGeom>
          <a:ln w="38100">
            <a:solidFill>
              <a:srgbClr val="FFFFFF"/>
            </a:solidFill>
          </a:ln>
          <a:effectLst>
            <a:outerShdw blurRad="292100" dist="139700" dir="2700000" rotWithShape="0">
              <a:srgbClr val="333333">
                <a:alpha val="64999"/>
              </a:srgbClr>
            </a:outerShdw>
          </a:effectLst>
        </p:spPr>
      </p:pic>
      <p:sp>
        <p:nvSpPr>
          <p:cNvPr id="725" name="正方形/長方形 13"/>
          <p:cNvSpPr txBox="1"/>
          <p:nvPr/>
        </p:nvSpPr>
        <p:spPr>
          <a:xfrm>
            <a:off x="362613" y="4455603"/>
            <a:ext cx="9976712" cy="2308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ts val="2540"/>
              </a:lnSpc>
              <a:buSzPct val="100000"/>
              <a:buChar char="●"/>
              <a:defRPr sz="1700"/>
            </a:pPr>
            <a:r>
              <a:rPr dirty="0"/>
              <a:t>Big Earthquakes around </a:t>
            </a:r>
            <a:r>
              <a:rPr dirty="0" err="1"/>
              <a:t>Hida</a:t>
            </a:r>
            <a:r>
              <a:rPr dirty="0"/>
              <a:t>/Takayama city</a:t>
            </a:r>
          </a:p>
          <a:p>
            <a:pPr marL="742950" lvl="1" indent="-285750">
              <a:lnSpc>
                <a:spcPts val="2540"/>
              </a:lnSpc>
              <a:buSzPct val="100000"/>
              <a:buFont typeface="Arial"/>
              <a:buChar char="•"/>
              <a:defRPr sz="1700"/>
            </a:pPr>
            <a:r>
              <a:rPr dirty="0"/>
              <a:t>1909 Aug 14, M6.8【Anegawa】Lv.3</a:t>
            </a:r>
          </a:p>
          <a:p>
            <a:pPr marL="742950" lvl="1" indent="-285750">
              <a:lnSpc>
                <a:spcPts val="2540"/>
              </a:lnSpc>
              <a:buSzPct val="100000"/>
              <a:buFont typeface="Arial"/>
              <a:buChar char="•"/>
              <a:defRPr sz="1700"/>
            </a:pPr>
            <a:r>
              <a:rPr dirty="0"/>
              <a:t>1944 Dec  7, M7.9【Tounankai】Lv.4</a:t>
            </a:r>
          </a:p>
          <a:p>
            <a:pPr marL="742950" lvl="1" indent="-285750">
              <a:lnSpc>
                <a:spcPts val="2540"/>
              </a:lnSpc>
              <a:buSzPct val="100000"/>
              <a:buFont typeface="Arial"/>
              <a:buChar char="•"/>
              <a:defRPr sz="1700"/>
            </a:pPr>
            <a:r>
              <a:rPr dirty="0"/>
              <a:t>2011 Feb 17, M5.5【Hida area】Lv.3～4</a:t>
            </a:r>
          </a:p>
          <a:p>
            <a:pPr marL="742950" lvl="1" indent="-285750">
              <a:lnSpc>
                <a:spcPts val="2540"/>
              </a:lnSpc>
              <a:buSzPct val="100000"/>
              <a:buFont typeface="Arial"/>
              <a:buChar char="•"/>
              <a:defRPr sz="1700">
                <a:solidFill>
                  <a:srgbClr val="FF0000"/>
                </a:solidFill>
              </a:defRPr>
            </a:pPr>
            <a:r>
              <a:rPr dirty="0"/>
              <a:t>2023 May  5, M6.5【Noto Peninsula】Lv.2～3	</a:t>
            </a:r>
          </a:p>
          <a:p>
            <a:pPr marL="742950" lvl="1" indent="-285750">
              <a:lnSpc>
                <a:spcPts val="2540"/>
              </a:lnSpc>
              <a:buSzPct val="100000"/>
              <a:buFont typeface="Arial"/>
              <a:buChar char="•"/>
              <a:defRPr sz="1700">
                <a:solidFill>
                  <a:srgbClr val="FF0000"/>
                </a:solidFill>
              </a:defRPr>
            </a:pPr>
            <a:r>
              <a:rPr dirty="0"/>
              <a:t>2024 Jan   1, M7.6【Reiwa 6 Noto Peninsula</a:t>
            </a:r>
            <a:r>
              <a:rPr dirty="0">
                <a:solidFill>
                  <a:srgbClr val="FF2600"/>
                </a:solidFill>
              </a:rPr>
              <a:t>】</a:t>
            </a:r>
            <a:r>
              <a:rPr dirty="0">
                <a:solidFill>
                  <a:srgbClr val="000000"/>
                </a:solidFill>
              </a:rPr>
              <a:t> </a:t>
            </a:r>
            <a:r>
              <a:rPr dirty="0"/>
              <a:t>Lv. 5- (largest at least in the last 100 years) </a:t>
            </a:r>
            <a:endParaRPr lang="en-US" dirty="0"/>
          </a:p>
          <a:p>
            <a:pPr marL="457200" lvl="1" indent="0">
              <a:lnSpc>
                <a:spcPts val="2540"/>
              </a:lnSpc>
              <a:buSzPct val="100000"/>
              <a:defRPr sz="1700">
                <a:solidFill>
                  <a:srgbClr val="FF0000"/>
                </a:solidFill>
              </a:defRPr>
            </a:pPr>
            <a:r>
              <a:rPr dirty="0"/>
              <a:t>    (Red color means KAGRA was operated.)</a:t>
            </a:r>
          </a:p>
        </p:txBody>
      </p:sp>
      <p:sp>
        <p:nvSpPr>
          <p:cNvPr id="726" name="正方形/長方形 34"/>
          <p:cNvSpPr/>
          <p:nvPr/>
        </p:nvSpPr>
        <p:spPr>
          <a:xfrm>
            <a:off x="8285575" y="1029429"/>
            <a:ext cx="1860699" cy="335916"/>
          </a:xfrm>
          <a:prstGeom prst="rect">
            <a:avLst/>
          </a:prstGeom>
          <a:solidFill>
            <a:srgbClr val="FFFFFF"/>
          </a:solidFill>
          <a:ln w="285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a:solidFill>
                  <a:srgbClr val="00B0F0"/>
                </a:solidFill>
                <a:latin typeface="Noto Sans JP Thin Bold"/>
                <a:ea typeface="Noto Sans JP Thin Bold"/>
                <a:cs typeface="Noto Sans JP Thin Bold"/>
                <a:sym typeface="Noto Sans JP Thin Bold"/>
              </a:defRPr>
            </a:lvl1pPr>
          </a:lstStyle>
          <a:p>
            <a:r>
              <a:t>Data analysis building</a:t>
            </a:r>
          </a:p>
        </p:txBody>
      </p:sp>
      <p:pic>
        <p:nvPicPr>
          <p:cNvPr id="727" name="図 5" descr="図 5"/>
          <p:cNvPicPr>
            <a:picLocks noChangeAspect="1"/>
          </p:cNvPicPr>
          <p:nvPr/>
        </p:nvPicPr>
        <p:blipFill>
          <a:blip r:embed="rId5"/>
          <a:stretch>
            <a:fillRect/>
          </a:stretch>
        </p:blipFill>
        <p:spPr>
          <a:xfrm>
            <a:off x="8057284" y="2461049"/>
            <a:ext cx="2613640" cy="1960229"/>
          </a:xfrm>
          <a:prstGeom prst="rect">
            <a:avLst/>
          </a:prstGeom>
          <a:ln w="38100">
            <a:solidFill>
              <a:srgbClr val="FFFFFF"/>
            </a:solidFill>
          </a:ln>
        </p:spPr>
      </p:pic>
      <p:sp>
        <p:nvSpPr>
          <p:cNvPr id="728" name="正方形/長方形 6"/>
          <p:cNvSpPr/>
          <p:nvPr/>
        </p:nvSpPr>
        <p:spPr>
          <a:xfrm>
            <a:off x="8159605" y="2599376"/>
            <a:ext cx="1032873" cy="551816"/>
          </a:xfrm>
          <a:prstGeom prst="rect">
            <a:avLst/>
          </a:prstGeom>
          <a:solidFill>
            <a:srgbClr val="FFFFFF"/>
          </a:solidFill>
          <a:ln w="285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a:solidFill>
                  <a:srgbClr val="00B0F0"/>
                </a:solidFill>
                <a:latin typeface="Noto Sans JP Thin Bold"/>
                <a:ea typeface="Noto Sans JP Thin Bold"/>
                <a:cs typeface="Noto Sans JP Thin Bold"/>
                <a:sym typeface="Noto Sans JP Thin Bold"/>
              </a:defRPr>
            </a:lvl1pPr>
          </a:lstStyle>
          <a:p>
            <a:r>
              <a:t>Inside Room</a:t>
            </a:r>
          </a:p>
        </p:txBody>
      </p:sp>
      <p:sp>
        <p:nvSpPr>
          <p:cNvPr id="729" name="正方形/長方形 7"/>
          <p:cNvSpPr/>
          <p:nvPr/>
        </p:nvSpPr>
        <p:spPr>
          <a:xfrm>
            <a:off x="4813810" y="1029429"/>
            <a:ext cx="2663362" cy="551816"/>
          </a:xfrm>
          <a:prstGeom prst="rect">
            <a:avLst/>
          </a:prstGeom>
          <a:solidFill>
            <a:srgbClr val="FFFFFF"/>
          </a:solidFill>
          <a:ln w="285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a:solidFill>
                  <a:srgbClr val="00B0F0"/>
                </a:solidFill>
                <a:latin typeface="Noto Sans JP Thin Bold"/>
                <a:ea typeface="Noto Sans JP Thin Bold"/>
                <a:cs typeface="Noto Sans JP Thin Bold"/>
                <a:sym typeface="Noto Sans JP Thin Bold"/>
              </a:defRPr>
            </a:lvl1pPr>
          </a:lstStyle>
          <a:p>
            <a:r>
              <a:t>KAGRA site and Data analysis building</a:t>
            </a:r>
          </a:p>
        </p:txBody>
      </p:sp>
      <p:sp>
        <p:nvSpPr>
          <p:cNvPr id="730" name="円/楕円 11"/>
          <p:cNvSpPr/>
          <p:nvPr/>
        </p:nvSpPr>
        <p:spPr>
          <a:xfrm>
            <a:off x="4396228" y="2335564"/>
            <a:ext cx="360041" cy="360042"/>
          </a:xfrm>
          <a:prstGeom prst="ellipse">
            <a:avLst/>
          </a:prstGeom>
          <a:ln w="57150">
            <a:solidFill>
              <a:srgbClr val="FFFF00"/>
            </a:solidFill>
            <a:miter/>
          </a:ln>
        </p:spPr>
        <p:txBody>
          <a:bodyPr lIns="45719" rIns="45719" anchor="ctr"/>
          <a:lstStyle/>
          <a:p>
            <a:pPr marL="193675" indent="-193675" algn="ctr">
              <a:lnSpc>
                <a:spcPct val="110000"/>
              </a:lnSpc>
              <a:defRPr>
                <a:solidFill>
                  <a:srgbClr val="99CCFF"/>
                </a:solidFill>
                <a:latin typeface="Noto Sans JP Thin Bold"/>
                <a:ea typeface="Noto Sans JP Thin Bold"/>
                <a:cs typeface="Noto Sans JP Thin Bold"/>
                <a:sym typeface="Noto Sans JP Thin Bold"/>
              </a:defRPr>
            </a:pPr>
            <a:endParaRPr/>
          </a:p>
        </p:txBody>
      </p:sp>
      <p:sp>
        <p:nvSpPr>
          <p:cNvPr id="731" name="直線矢印コネクタ 10"/>
          <p:cNvSpPr/>
          <p:nvPr/>
        </p:nvSpPr>
        <p:spPr>
          <a:xfrm flipV="1">
            <a:off x="4756269" y="1587919"/>
            <a:ext cx="3733823" cy="927666"/>
          </a:xfrm>
          <a:prstGeom prst="line">
            <a:avLst/>
          </a:prstGeom>
          <a:ln w="76200">
            <a:solidFill>
              <a:srgbClr val="FFFF00"/>
            </a:solidFill>
            <a:miter/>
            <a:tailEnd type="triangle"/>
          </a:ln>
        </p:spPr>
        <p:txBody>
          <a:bodyPr lIns="45719" rIns="45719"/>
          <a:lstStyle/>
          <a:p>
            <a:endParaRPr/>
          </a:p>
        </p:txBody>
      </p:sp>
      <p:sp>
        <p:nvSpPr>
          <p:cNvPr id="732" name="直線矢印コネクタ 15"/>
          <p:cNvSpPr/>
          <p:nvPr/>
        </p:nvSpPr>
        <p:spPr>
          <a:xfrm>
            <a:off x="9369032" y="1629340"/>
            <a:ext cx="1" cy="1300474"/>
          </a:xfrm>
          <a:prstGeom prst="line">
            <a:avLst/>
          </a:prstGeom>
          <a:ln w="76200">
            <a:solidFill>
              <a:srgbClr val="FFFF00"/>
            </a:solidFill>
            <a:miter/>
            <a:tailEnd type="triangle"/>
          </a:ln>
        </p:spPr>
        <p:txBody>
          <a:bodyPr lIns="45719" rIns="45719"/>
          <a:lstStyle/>
          <a:p>
            <a:endParaRPr/>
          </a:p>
        </p:txBody>
      </p:sp>
      <p:sp>
        <p:nvSpPr>
          <p:cNvPr id="733" name="台形 20"/>
          <p:cNvSpPr/>
          <p:nvPr/>
        </p:nvSpPr>
        <p:spPr>
          <a:xfrm rot="16200000">
            <a:off x="1861849" y="2063999"/>
            <a:ext cx="3530610" cy="11839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247" y="0"/>
                </a:lnTo>
                <a:lnTo>
                  <a:pt x="11353" y="0"/>
                </a:lnTo>
                <a:lnTo>
                  <a:pt x="21600" y="21600"/>
                </a:lnTo>
                <a:close/>
              </a:path>
            </a:pathLst>
          </a:custGeom>
          <a:gradFill>
            <a:gsLst>
              <a:gs pos="0">
                <a:srgbClr val="F6F8FC">
                  <a:alpha val="0"/>
                </a:srgbClr>
              </a:gs>
              <a:gs pos="100000">
                <a:srgbClr val="C7D5ED"/>
              </a:gs>
            </a:gsLst>
            <a:lin ang="5400000"/>
          </a:gradFill>
          <a:ln w="12700">
            <a:miter lim="400000"/>
          </a:ln>
        </p:spPr>
        <p:txBody>
          <a:bodyPr lIns="45719" rIns="45719" anchor="ctr"/>
          <a:lstStyle/>
          <a:p>
            <a:pPr algn="ctr">
              <a:defRPr>
                <a:solidFill>
                  <a:srgbClr val="FFFFFF"/>
                </a:solidFill>
              </a:defRPr>
            </a:pPr>
            <a:endParaRPr/>
          </a:p>
        </p:txBody>
      </p:sp>
      <p:sp>
        <p:nvSpPr>
          <p:cNvPr id="734" name="円/楕円 11"/>
          <p:cNvSpPr/>
          <p:nvPr/>
        </p:nvSpPr>
        <p:spPr>
          <a:xfrm>
            <a:off x="2976914" y="2526618"/>
            <a:ext cx="189695" cy="189695"/>
          </a:xfrm>
          <a:prstGeom prst="ellipse">
            <a:avLst/>
          </a:prstGeom>
          <a:ln w="57150">
            <a:solidFill>
              <a:srgbClr val="FFFFFF"/>
            </a:solidFill>
            <a:miter/>
          </a:ln>
        </p:spPr>
        <p:txBody>
          <a:bodyPr lIns="45719" rIns="45719" anchor="ctr"/>
          <a:lstStyle/>
          <a:p>
            <a:pPr marL="193675" indent="-193675" algn="ctr">
              <a:lnSpc>
                <a:spcPct val="110000"/>
              </a:lnSpc>
              <a:defRPr>
                <a:solidFill>
                  <a:srgbClr val="99CCFF"/>
                </a:solidFill>
                <a:latin typeface="Noto Sans JP Thin Bold"/>
                <a:ea typeface="Noto Sans JP Thin Bold"/>
                <a:cs typeface="Noto Sans JP Thin Bold"/>
                <a:sym typeface="Noto Sans JP Thin Bold"/>
              </a:defRPr>
            </a:pPr>
            <a:endParaRPr/>
          </a:p>
        </p:txBody>
      </p:sp>
      <p:sp>
        <p:nvSpPr>
          <p:cNvPr id="735" name="スライド番号プレースホルダー 11"/>
          <p:cNvSpPr txBox="1">
            <a:spLocks noGrp="1"/>
          </p:cNvSpPr>
          <p:nvPr>
            <p:ph type="sldNum" sz="quarter" idx="2"/>
          </p:nvPr>
        </p:nvSpPr>
        <p:spPr>
          <a:xfrm>
            <a:off x="11098224" y="6246094"/>
            <a:ext cx="273403"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736" name="正方形/長方形 16"/>
          <p:cNvSpPr txBox="1"/>
          <p:nvPr/>
        </p:nvSpPr>
        <p:spPr>
          <a:xfrm>
            <a:off x="6447924" y="4577804"/>
            <a:ext cx="4793552" cy="1064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5750" indent="-285750">
              <a:buSzPct val="100000"/>
              <a:buChar char="●"/>
            </a:lvl1pPr>
          </a:lstStyle>
          <a:p>
            <a:pPr>
              <a:lnSpc>
                <a:spcPts val="2560"/>
              </a:lnSpc>
            </a:pPr>
            <a:r>
              <a:rPr dirty="0"/>
              <a:t>4m altitude elevation happened around the source of the earthquake. Such phenomena is estimated to happen every 6000 years.</a:t>
            </a:r>
          </a:p>
        </p:txBody>
      </p:sp>
      <p:sp>
        <p:nvSpPr>
          <p:cNvPr id="737" name="テキスト ボックス 12"/>
          <p:cNvSpPr txBox="1"/>
          <p:nvPr/>
        </p:nvSpPr>
        <p:spPr>
          <a:xfrm>
            <a:off x="9547942" y="6379451"/>
            <a:ext cx="2373547"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latin typeface="Arial"/>
                <a:ea typeface="Arial"/>
                <a:cs typeface="Arial"/>
                <a:sym typeface="Arial"/>
              </a:defRPr>
            </a:pPr>
            <a:r>
              <a:t>Original of this slide prepared </a:t>
            </a:r>
          </a:p>
          <a:p>
            <a:pPr>
              <a:defRPr sz="1200" b="1">
                <a:latin typeface="Arial"/>
                <a:ea typeface="Arial"/>
                <a:cs typeface="Arial"/>
                <a:sym typeface="Arial"/>
              </a:defRPr>
            </a:pPr>
            <a:r>
              <a:t>and provided by Prof. S. Miyoki</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スクリーンショット 2024-04-16 0.08.37.png" descr="スクリーンショット 2024-04-16 0.08.37.png"/>
          <p:cNvPicPr>
            <a:picLocks noChangeAspect="1"/>
          </p:cNvPicPr>
          <p:nvPr/>
        </p:nvPicPr>
        <p:blipFill>
          <a:blip r:embed="rId2"/>
          <a:srcRect t="19527"/>
          <a:stretch>
            <a:fillRect/>
          </a:stretch>
        </p:blipFill>
        <p:spPr>
          <a:xfrm>
            <a:off x="1127024" y="1103819"/>
            <a:ext cx="11214108" cy="5869296"/>
          </a:xfrm>
          <a:prstGeom prst="rect">
            <a:avLst/>
          </a:prstGeom>
          <a:ln w="12700">
            <a:miter lim="400000"/>
          </a:ln>
        </p:spPr>
      </p:pic>
      <p:sp>
        <p:nvSpPr>
          <p:cNvPr id="740" name="円/楕円 4"/>
          <p:cNvSpPr/>
          <p:nvPr/>
        </p:nvSpPr>
        <p:spPr>
          <a:xfrm>
            <a:off x="7169870" y="5658994"/>
            <a:ext cx="991987" cy="731521"/>
          </a:xfrm>
          <a:prstGeom prst="ellipse">
            <a:avLst/>
          </a:prstGeom>
          <a:ln w="63500">
            <a:solidFill>
              <a:schemeClr val="accent2"/>
            </a:solidFill>
            <a:miter/>
          </a:ln>
        </p:spPr>
        <p:txBody>
          <a:bodyPr lIns="45719" rIns="45719" anchor="ctr"/>
          <a:lstStyle/>
          <a:p>
            <a:pPr algn="ctr">
              <a:defRPr>
                <a:solidFill>
                  <a:srgbClr val="FFFFFF"/>
                </a:solidFill>
              </a:defRPr>
            </a:pPr>
            <a:endParaRPr/>
          </a:p>
        </p:txBody>
      </p:sp>
      <p:sp>
        <p:nvSpPr>
          <p:cNvPr id="741" name="テキスト ボックス 6"/>
          <p:cNvSpPr txBox="1"/>
          <p:nvPr/>
        </p:nvSpPr>
        <p:spPr>
          <a:xfrm>
            <a:off x="314112" y="191762"/>
            <a:ext cx="10434499" cy="474338"/>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b="1">
                <a:latin typeface="Arial"/>
                <a:ea typeface="Arial"/>
                <a:cs typeface="Arial"/>
                <a:sym typeface="Arial"/>
              </a:defRPr>
            </a:lvl1pPr>
          </a:lstStyle>
          <a:p>
            <a:r>
              <a:t>Diastrophism by the Noto Peninsula Earthquake (January 1, M7.6)</a:t>
            </a:r>
          </a:p>
        </p:txBody>
      </p:sp>
      <p:pic>
        <p:nvPicPr>
          <p:cNvPr id="742" name="図 10" descr="図 10"/>
          <p:cNvPicPr>
            <a:picLocks noChangeAspect="1"/>
          </p:cNvPicPr>
          <p:nvPr/>
        </p:nvPicPr>
        <p:blipFill>
          <a:blip r:embed="rId3"/>
          <a:stretch>
            <a:fillRect/>
          </a:stretch>
        </p:blipFill>
        <p:spPr>
          <a:xfrm>
            <a:off x="8295394" y="1715151"/>
            <a:ext cx="3722034" cy="3427698"/>
          </a:xfrm>
          <a:prstGeom prst="rect">
            <a:avLst/>
          </a:prstGeom>
          <a:ln w="28575">
            <a:solidFill>
              <a:srgbClr val="FFFFFF"/>
            </a:solidFill>
          </a:ln>
          <a:effectLst>
            <a:outerShdw blurRad="292100" dist="139700" dir="2700000" rotWithShape="0">
              <a:srgbClr val="333333">
                <a:alpha val="64999"/>
              </a:srgbClr>
            </a:outerShdw>
          </a:effectLst>
        </p:spPr>
      </p:pic>
      <p:sp>
        <p:nvSpPr>
          <p:cNvPr id="743" name="直線コネクタ 12"/>
          <p:cNvSpPr/>
          <p:nvPr/>
        </p:nvSpPr>
        <p:spPr>
          <a:xfrm flipV="1">
            <a:off x="7288405" y="1820585"/>
            <a:ext cx="991984" cy="4000425"/>
          </a:xfrm>
          <a:prstGeom prst="line">
            <a:avLst/>
          </a:prstGeom>
          <a:ln w="76200">
            <a:solidFill>
              <a:schemeClr val="accent2">
                <a:lumOff val="10980"/>
              </a:schemeClr>
            </a:solidFill>
            <a:miter/>
          </a:ln>
        </p:spPr>
        <p:txBody>
          <a:bodyPr lIns="45719" rIns="45719"/>
          <a:lstStyle/>
          <a:p>
            <a:endParaRPr/>
          </a:p>
        </p:txBody>
      </p:sp>
      <p:sp>
        <p:nvSpPr>
          <p:cNvPr id="744" name="直線コネクタ 13"/>
          <p:cNvSpPr/>
          <p:nvPr/>
        </p:nvSpPr>
        <p:spPr>
          <a:xfrm flipV="1">
            <a:off x="8064502" y="5233570"/>
            <a:ext cx="3727812" cy="1078052"/>
          </a:xfrm>
          <a:prstGeom prst="line">
            <a:avLst/>
          </a:prstGeom>
          <a:ln w="76200">
            <a:solidFill>
              <a:schemeClr val="accent2">
                <a:lumOff val="10980"/>
              </a:schemeClr>
            </a:solidFill>
            <a:miter/>
          </a:ln>
        </p:spPr>
        <p:txBody>
          <a:bodyPr lIns="45719" rIns="45719"/>
          <a:lstStyle/>
          <a:p>
            <a:endParaRPr/>
          </a:p>
        </p:txBody>
      </p:sp>
      <p:sp>
        <p:nvSpPr>
          <p:cNvPr id="745" name="According to the Geospatial Information Authority of Japan (GSI) , the mountain that houses KAGRA moved 2~3 cm in the direction of Y-arm."/>
          <p:cNvSpPr txBox="1"/>
          <p:nvPr/>
        </p:nvSpPr>
        <p:spPr>
          <a:xfrm>
            <a:off x="222701" y="3987660"/>
            <a:ext cx="5083935" cy="132343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Noto Sans JP Thin Bold"/>
                <a:ea typeface="Noto Sans JP Thin Bold"/>
                <a:cs typeface="Noto Sans JP Thin Bold"/>
                <a:sym typeface="Noto Sans JP Thin Bold"/>
              </a:defRPr>
            </a:lvl1pPr>
          </a:lstStyle>
          <a:p>
            <a:r>
              <a:rPr b="1" dirty="0"/>
              <a:t>According to the Geospatial Information Authority of Japan (GSI) , the mountain that houses KAGRA moved 2~3 cm in the direction of Y-arm.</a:t>
            </a:r>
          </a:p>
        </p:txBody>
      </p:sp>
      <p:sp>
        <p:nvSpPr>
          <p:cNvPr id="746" name="https://www.gsi.go.jp/common/000255675.pdf"/>
          <p:cNvSpPr txBox="1"/>
          <p:nvPr/>
        </p:nvSpPr>
        <p:spPr>
          <a:xfrm>
            <a:off x="235401" y="5528775"/>
            <a:ext cx="5083935" cy="4216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u="sng">
                <a:solidFill>
                  <a:srgbClr val="0563C1"/>
                </a:solidFill>
                <a:uFill>
                  <a:solidFill>
                    <a:srgbClr val="0563C1"/>
                  </a:solidFill>
                </a:uFill>
                <a:hlinkClick r:id="rId4"/>
              </a:defRPr>
            </a:lvl1pPr>
          </a:lstStyle>
          <a:p>
            <a:pPr>
              <a:defRPr u="none">
                <a:solidFill>
                  <a:srgbClr val="000000"/>
                </a:solidFill>
                <a:uFillTx/>
              </a:defRPr>
            </a:pPr>
            <a:r>
              <a:rPr u="sng">
                <a:solidFill>
                  <a:srgbClr val="0563C1"/>
                </a:solidFill>
                <a:uFill>
                  <a:solidFill>
                    <a:srgbClr val="0563C1"/>
                  </a:solidFill>
                </a:uFill>
                <a:hlinkClick r:id="rId4"/>
              </a:rPr>
              <a:t>https://www.gsi.go.jp/common/000255675.pdf</a:t>
            </a:r>
          </a:p>
        </p:txBody>
      </p:sp>
      <p:sp>
        <p:nvSpPr>
          <p:cNvPr id="74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Rectangle 9"/>
          <p:cNvSpPr/>
          <p:nvPr/>
        </p:nvSpPr>
        <p:spPr>
          <a:xfrm>
            <a:off x="-2"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50" name="タイトル 1"/>
          <p:cNvSpPr txBox="1">
            <a:spLocks noGrp="1"/>
          </p:cNvSpPr>
          <p:nvPr>
            <p:ph type="title"/>
          </p:nvPr>
        </p:nvSpPr>
        <p:spPr>
          <a:xfrm>
            <a:off x="958166" y="-149510"/>
            <a:ext cx="10272618" cy="1114382"/>
          </a:xfrm>
          <a:prstGeom prst="rect">
            <a:avLst/>
          </a:prstGeom>
        </p:spPr>
        <p:txBody>
          <a:bodyPr anchor="b"/>
          <a:lstStyle/>
          <a:p>
            <a:pPr algn="ctr">
              <a:defRPr sz="3200">
                <a:latin typeface="Arial"/>
                <a:ea typeface="Arial"/>
                <a:cs typeface="Arial"/>
                <a:sym typeface="Arial"/>
              </a:defRPr>
            </a:pPr>
            <a:r>
              <a:t>Actual examples of shaking in KAGRA site</a:t>
            </a:r>
            <a:br/>
            <a:r>
              <a:t> (Aftershock shaking after the Noto earthquake)</a:t>
            </a:r>
          </a:p>
        </p:txBody>
      </p:sp>
      <p:pic>
        <p:nvPicPr>
          <p:cNvPr id="751" name="28186_1704496239_10000032_240106052722_A.mov" descr="28186_1704496239_10000032_240106052722_A.mo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6366690" y="1209419"/>
            <a:ext cx="4984263" cy="3738196"/>
          </a:xfrm>
          <a:prstGeom prst="rect">
            <a:avLst/>
          </a:prstGeom>
          <a:ln w="12700">
            <a:miter lim="400000"/>
          </a:ln>
        </p:spPr>
      </p:pic>
      <p:pic>
        <p:nvPicPr>
          <p:cNvPr id="752" name="28161_1704322474_10000020_240104003730_A.mov" descr="28161_1704322474_10000020_240104003730_A.mov"/>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544431" y="1209419"/>
            <a:ext cx="4984263" cy="3738196"/>
          </a:xfrm>
          <a:prstGeom prst="rect">
            <a:avLst/>
          </a:prstGeom>
          <a:ln w="12700">
            <a:miter lim="400000"/>
          </a:ln>
        </p:spPr>
      </p:pic>
      <p:sp>
        <p:nvSpPr>
          <p:cNvPr id="753" name="テキスト ボックス 2"/>
          <p:cNvSpPr txBox="1"/>
          <p:nvPr/>
        </p:nvSpPr>
        <p:spPr>
          <a:xfrm>
            <a:off x="237219" y="5014362"/>
            <a:ext cx="6030486"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Verdana"/>
                <a:ea typeface="Verdana"/>
                <a:cs typeface="Verdana"/>
                <a:sym typeface="Verdana"/>
              </a:defRPr>
            </a:pPr>
            <a:r>
              <a:t>The attached movie corresponds to </a:t>
            </a:r>
            <a:r>
              <a:rPr u="sng">
                <a:solidFill>
                  <a:srgbClr val="0563C1"/>
                </a:solidFill>
                <a:uFill>
                  <a:solidFill>
                    <a:srgbClr val="0563C1"/>
                  </a:solidFill>
                </a:uFill>
                <a:hlinkClick r:id="rId8"/>
              </a:rPr>
              <a:t>M4.8 at 0:37-38 on 4th Jan</a:t>
            </a:r>
            <a:r>
              <a:t>.</a:t>
            </a:r>
          </a:p>
          <a:p>
            <a:pPr>
              <a:defRPr>
                <a:latin typeface="Verdana"/>
                <a:ea typeface="Verdana"/>
                <a:cs typeface="Verdana"/>
                <a:sym typeface="Verdana"/>
              </a:defRPr>
            </a:pPr>
            <a:r>
              <a:t>The camera is able to show the shaking in the corner station even the Japanese earthquake level was 1 in the Mozumi area (Lv.1 cannot be sensed by most people).</a:t>
            </a:r>
          </a:p>
        </p:txBody>
      </p:sp>
      <p:sp>
        <p:nvSpPr>
          <p:cNvPr id="754" name="テキスト ボックス 5"/>
          <p:cNvSpPr txBox="1"/>
          <p:nvPr/>
        </p:nvSpPr>
        <p:spPr>
          <a:xfrm>
            <a:off x="6362110" y="5192162"/>
            <a:ext cx="5586654"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Verdana"/>
                <a:ea typeface="Verdana"/>
                <a:cs typeface="Verdana"/>
                <a:sym typeface="Verdana"/>
              </a:defRPr>
            </a:pPr>
            <a:r>
              <a:t>The movie is for level 2 at KAGRA site due to </a:t>
            </a:r>
            <a:r>
              <a:rPr u="sng">
                <a:solidFill>
                  <a:srgbClr val="0070C0"/>
                </a:solidFill>
              </a:rPr>
              <a:t>M5.3 around 05:26 on the 6th, Jan</a:t>
            </a:r>
            <a:r>
              <a:t>.</a:t>
            </a:r>
            <a:r>
              <a:rPr u="sng">
                <a:solidFill>
                  <a:srgbClr val="0070C0"/>
                </a:solidFill>
              </a:rPr>
              <a:t> </a:t>
            </a:r>
          </a:p>
          <a:p>
            <a:pPr>
              <a:defRPr>
                <a:latin typeface="Verdana"/>
                <a:ea typeface="Verdana"/>
                <a:cs typeface="Verdana"/>
                <a:sym typeface="Verdana"/>
              </a:defRPr>
            </a:pPr>
            <a:r>
              <a:t>The swing amplitude and duration are larger </a:t>
            </a:r>
          </a:p>
          <a:p>
            <a:pPr>
              <a:defRPr>
                <a:latin typeface="Verdana"/>
                <a:ea typeface="Verdana"/>
                <a:cs typeface="Verdana"/>
                <a:sym typeface="Verdana"/>
              </a:defRPr>
            </a:pPr>
            <a:r>
              <a:t>and longer than Lv.1.</a:t>
            </a:r>
          </a:p>
        </p:txBody>
      </p:sp>
      <p:sp>
        <p:nvSpPr>
          <p:cNvPr id="755" name="テキスト ボックス 6"/>
          <p:cNvSpPr txBox="1"/>
          <p:nvPr/>
        </p:nvSpPr>
        <p:spPr>
          <a:xfrm>
            <a:off x="9346790" y="6311167"/>
            <a:ext cx="2873461"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latin typeface="Arial"/>
                <a:ea typeface="Arial"/>
                <a:cs typeface="Arial"/>
                <a:sym typeface="Arial"/>
              </a:defRPr>
            </a:pPr>
            <a:r>
              <a:t>Original movies of this slide prepared </a:t>
            </a:r>
          </a:p>
          <a:p>
            <a:pPr>
              <a:defRPr sz="1200" b="1">
                <a:latin typeface="Arial"/>
                <a:ea typeface="Arial"/>
                <a:cs typeface="Arial"/>
                <a:sym typeface="Arial"/>
              </a:defRPr>
            </a:pPr>
            <a:r>
              <a:t>and provided by Prof. S. Miyoki</a:t>
            </a:r>
          </a:p>
        </p:txBody>
      </p:sp>
      <p:sp>
        <p:nvSpPr>
          <p:cNvPr id="756" name="Lv.1"/>
          <p:cNvSpPr txBox="1"/>
          <p:nvPr/>
        </p:nvSpPr>
        <p:spPr>
          <a:xfrm>
            <a:off x="944746" y="1643379"/>
            <a:ext cx="792117" cy="510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700">
                <a:solidFill>
                  <a:srgbClr val="FFFFFF"/>
                </a:solidFill>
                <a:latin typeface="Verdana"/>
                <a:ea typeface="Verdana"/>
                <a:cs typeface="Verdana"/>
                <a:sym typeface="Verdana"/>
              </a:defRPr>
            </a:lvl1pPr>
          </a:lstStyle>
          <a:p>
            <a:r>
              <a:t>Lv.1</a:t>
            </a:r>
          </a:p>
        </p:txBody>
      </p:sp>
      <p:sp>
        <p:nvSpPr>
          <p:cNvPr id="757" name="Lv.2"/>
          <p:cNvSpPr txBox="1"/>
          <p:nvPr/>
        </p:nvSpPr>
        <p:spPr>
          <a:xfrm>
            <a:off x="6668213" y="1643379"/>
            <a:ext cx="792117" cy="510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700">
                <a:solidFill>
                  <a:srgbClr val="FFFFFF"/>
                </a:solidFill>
                <a:latin typeface="Verdana"/>
                <a:ea typeface="Verdana"/>
                <a:cs typeface="Verdana"/>
                <a:sym typeface="Verdana"/>
              </a:defRPr>
            </a:lvl1pPr>
          </a:lstStyle>
          <a:p>
            <a:r>
              <a:t>Lv.2</a:t>
            </a:r>
          </a:p>
        </p:txBody>
      </p:sp>
      <p:sp>
        <p:nvSpPr>
          <p:cNvPr id="75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2" fill="hold"/>
                                        <p:tgtEl>
                                          <p:spTgt spid="75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05" fill="hold"/>
                                        <p:tgtEl>
                                          <p:spTgt spid="751"/>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000" fill="hold"/>
                                        <p:tgtEl>
                                          <p:spTgt spid="752"/>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000" fill="hold"/>
                                        <p:tgtEl>
                                          <p:spTgt spid="7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51"/>
                </p:tgtEl>
              </p:cMediaNode>
            </p:video>
            <p:seq concurrent="1" prevAc="none" nextAc="seek">
              <p:cTn id="20" restart="whenNotActive" fill="hold" evtFilter="cancelBubble" nodeType="interactiveSeq">
                <p:stCondLst>
                  <p:cond evt="onClick" delay="0">
                    <p:tgtEl>
                      <p:spTgt spid="75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51"/>
                                        </p:tgtEl>
                                      </p:cBhvr>
                                    </p:cmd>
                                  </p:childTnLst>
                                </p:cTn>
                              </p:par>
                            </p:childTnLst>
                          </p:cTn>
                        </p:par>
                      </p:childTnLst>
                    </p:cTn>
                  </p:par>
                </p:childTnLst>
              </p:cTn>
              <p:nextCondLst>
                <p:cond evt="onClick" delay="0">
                  <p:tgtEl>
                    <p:spTgt spid="751"/>
                  </p:tgtEl>
                </p:cond>
              </p:nextCondLst>
            </p:seq>
            <p:video>
              <p:cMediaNode vol="80000">
                <p:cTn id="25" fill="hold" display="0">
                  <p:stCondLst>
                    <p:cond delay="indefinite"/>
                  </p:stCondLst>
                </p:cTn>
                <p:tgtEl>
                  <p:spTgt spid="752"/>
                </p:tgtEl>
              </p:cMediaNode>
            </p:video>
            <p:seq concurrent="1" prevAc="none" nextAc="seek">
              <p:cTn id="26" restart="whenNotActive" fill="hold" evtFilter="cancelBubble" nodeType="interactiveSeq">
                <p:stCondLst>
                  <p:cond evt="onClick" delay="0">
                    <p:tgtEl>
                      <p:spTgt spid="75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52"/>
                                        </p:tgtEl>
                                      </p:cBhvr>
                                    </p:cmd>
                                  </p:childTnLst>
                                </p:cTn>
                              </p:par>
                            </p:childTnLst>
                          </p:cTn>
                        </p:par>
                      </p:childTnLst>
                    </p:cTn>
                  </p:par>
                </p:childTnLst>
              </p:cTn>
              <p:nextCondLst>
                <p:cond evt="onClick" delay="0">
                  <p:tgtEl>
                    <p:spTgt spid="75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図 2" descr="図 2"/>
          <p:cNvPicPr>
            <a:picLocks noChangeAspect="1"/>
          </p:cNvPicPr>
          <p:nvPr/>
        </p:nvPicPr>
        <p:blipFill>
          <a:blip r:embed="rId2"/>
          <a:stretch>
            <a:fillRect/>
          </a:stretch>
        </p:blipFill>
        <p:spPr>
          <a:xfrm rot="3690848">
            <a:off x="532047" y="-397968"/>
            <a:ext cx="7465446" cy="6527715"/>
          </a:xfrm>
          <a:prstGeom prst="rect">
            <a:avLst/>
          </a:prstGeom>
          <a:ln w="12700">
            <a:miter lim="400000"/>
          </a:ln>
        </p:spPr>
      </p:pic>
      <p:sp>
        <p:nvSpPr>
          <p:cNvPr id="761" name="正方形/長方形 34"/>
          <p:cNvSpPr/>
          <p:nvPr/>
        </p:nvSpPr>
        <p:spPr>
          <a:xfrm>
            <a:off x="2069839" y="1831498"/>
            <a:ext cx="1656185" cy="770891"/>
          </a:xfrm>
          <a:prstGeom prst="rect">
            <a:avLst/>
          </a:prstGeom>
          <a:solidFill>
            <a:schemeClr val="accent4"/>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Y end</a:t>
            </a:r>
          </a:p>
          <a:p>
            <a:pPr algn="ctr">
              <a:defRPr>
                <a:latin typeface="Noto Sans JP Thin Bold"/>
                <a:ea typeface="Noto Sans JP Thin Bold"/>
                <a:cs typeface="Noto Sans JP Thin Bold"/>
                <a:sym typeface="Noto Sans JP Thin Bold"/>
              </a:defRPr>
            </a:pPr>
            <a:r>
              <a:t>(~450m)</a:t>
            </a:r>
          </a:p>
        </p:txBody>
      </p:sp>
      <p:grpSp>
        <p:nvGrpSpPr>
          <p:cNvPr id="764" name="Rectangle 2"/>
          <p:cNvGrpSpPr/>
          <p:nvPr/>
        </p:nvGrpSpPr>
        <p:grpSpPr>
          <a:xfrm>
            <a:off x="191277" y="-56431"/>
            <a:ext cx="11953462" cy="847648"/>
            <a:chOff x="0" y="0"/>
            <a:chExt cx="11953460" cy="847647"/>
          </a:xfrm>
        </p:grpSpPr>
        <p:sp>
          <p:nvSpPr>
            <p:cNvPr id="762" name="四角形"/>
            <p:cNvSpPr/>
            <p:nvPr/>
          </p:nvSpPr>
          <p:spPr>
            <a:xfrm>
              <a:off x="-1" y="0"/>
              <a:ext cx="11953462" cy="847648"/>
            </a:xfrm>
            <a:prstGeom prst="rect">
              <a:avLst/>
            </a:prstGeom>
            <a:solidFill>
              <a:srgbClr val="DAE3F3"/>
            </a:solidFill>
            <a:ln w="12700" cap="flat">
              <a:noFill/>
              <a:miter lim="400000"/>
            </a:ln>
            <a:effectLst/>
          </p:spPr>
          <p:txBody>
            <a:bodyPr wrap="square" lIns="45719" tIns="45719" rIns="45719" bIns="45719" numCol="1" anchor="ctr">
              <a:noAutofit/>
            </a:bodyPr>
            <a:lstStyle/>
            <a:p>
              <a:pPr algn="ctr">
                <a:defRPr sz="4400">
                  <a:solidFill>
                    <a:srgbClr val="44546A"/>
                  </a:solidFill>
                </a:defRPr>
              </a:pPr>
              <a:endParaRPr/>
            </a:p>
          </p:txBody>
        </p:sp>
        <p:sp>
          <p:nvSpPr>
            <p:cNvPr id="763" name="Stresses applied to the vacuum ducts in the X and Y axes of KAGRA"/>
            <p:cNvSpPr txBox="1"/>
            <p:nvPr/>
          </p:nvSpPr>
          <p:spPr>
            <a:xfrm>
              <a:off x="45719" y="180720"/>
              <a:ext cx="11862021" cy="4862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atin typeface="Arial"/>
                  <a:ea typeface="Arial"/>
                  <a:cs typeface="Arial"/>
                  <a:sym typeface="Arial"/>
                </a:defRPr>
              </a:lvl1pPr>
            </a:lstStyle>
            <a:p>
              <a:r>
                <a:t>Stresses applied to the vacuum ducts in the X and Y axes of KAGRA</a:t>
              </a:r>
            </a:p>
          </p:txBody>
        </p:sp>
      </p:grpSp>
      <p:sp>
        <p:nvSpPr>
          <p:cNvPr id="765" name="直線矢印コネクタ 5"/>
          <p:cNvSpPr/>
          <p:nvPr/>
        </p:nvSpPr>
        <p:spPr>
          <a:xfrm flipV="1">
            <a:off x="4014056" y="1494077"/>
            <a:ext cx="1" cy="3735124"/>
          </a:xfrm>
          <a:prstGeom prst="line">
            <a:avLst/>
          </a:prstGeom>
          <a:ln w="38100">
            <a:solidFill>
              <a:srgbClr val="FF0000"/>
            </a:solidFill>
            <a:miter/>
            <a:tailEnd type="triangle"/>
          </a:ln>
        </p:spPr>
        <p:txBody>
          <a:bodyPr lIns="45719" rIns="45719"/>
          <a:lstStyle/>
          <a:p>
            <a:endParaRPr/>
          </a:p>
        </p:txBody>
      </p:sp>
      <p:sp>
        <p:nvSpPr>
          <p:cNvPr id="766" name="正方形/長方形 35"/>
          <p:cNvSpPr/>
          <p:nvPr/>
        </p:nvSpPr>
        <p:spPr>
          <a:xfrm>
            <a:off x="4950159" y="3064315"/>
            <a:ext cx="504057" cy="440691"/>
          </a:xfrm>
          <a:prstGeom prst="rect">
            <a:avLst/>
          </a:prstGeom>
          <a:solidFill>
            <a:srgbClr val="FFFFFF"/>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r>
              <a:t>SK</a:t>
            </a:r>
          </a:p>
        </p:txBody>
      </p:sp>
      <p:sp>
        <p:nvSpPr>
          <p:cNvPr id="767" name="直線矢印コネクタ 36"/>
          <p:cNvSpPr/>
          <p:nvPr/>
        </p:nvSpPr>
        <p:spPr>
          <a:xfrm flipH="1">
            <a:off x="4518111" y="3248980"/>
            <a:ext cx="432049" cy="396045"/>
          </a:xfrm>
          <a:prstGeom prst="line">
            <a:avLst/>
          </a:prstGeom>
          <a:ln w="38100">
            <a:solidFill>
              <a:schemeClr val="accent4"/>
            </a:solidFill>
            <a:miter/>
            <a:tailEnd type="triangle"/>
          </a:ln>
        </p:spPr>
        <p:txBody>
          <a:bodyPr lIns="45719" rIns="45719"/>
          <a:lstStyle/>
          <a:p>
            <a:endParaRPr/>
          </a:p>
        </p:txBody>
      </p:sp>
      <p:sp>
        <p:nvSpPr>
          <p:cNvPr id="768" name="正方形/長方形 44"/>
          <p:cNvSpPr txBox="1"/>
          <p:nvPr/>
        </p:nvSpPr>
        <p:spPr>
          <a:xfrm>
            <a:off x="3911568" y="801579"/>
            <a:ext cx="204977"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solidFill>
                  <a:srgbClr val="FF0000"/>
                </a:solidFill>
                <a:latin typeface="Noto Sans JP Thin Bold"/>
                <a:ea typeface="Noto Sans JP Thin Bold"/>
                <a:cs typeface="Noto Sans JP Thin Bold"/>
                <a:sym typeface="Noto Sans JP Thin Bold"/>
              </a:defRPr>
            </a:lvl1pPr>
          </a:lstStyle>
          <a:p>
            <a:r>
              <a:t>N</a:t>
            </a:r>
          </a:p>
        </p:txBody>
      </p:sp>
      <p:sp>
        <p:nvSpPr>
          <p:cNvPr id="769" name="スライド番号プレースホルダー 4"/>
          <p:cNvSpPr txBox="1">
            <a:spLocks noGrp="1"/>
          </p:cNvSpPr>
          <p:nvPr>
            <p:ph type="sldNum" sz="quarter" idx="2"/>
          </p:nvPr>
        </p:nvSpPr>
        <p:spPr>
          <a:xfrm>
            <a:off x="11871335" y="6355733"/>
            <a:ext cx="273403"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770" name="左矢印 1"/>
          <p:cNvSpPr/>
          <p:nvPr/>
        </p:nvSpPr>
        <p:spPr>
          <a:xfrm rot="3648849">
            <a:off x="1141138" y="5523183"/>
            <a:ext cx="976783" cy="516836"/>
          </a:xfrm>
          <a:prstGeom prst="leftArrow">
            <a:avLst>
              <a:gd name="adj1" fmla="val 50000"/>
              <a:gd name="adj2" fmla="val 50000"/>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sp>
        <p:nvSpPr>
          <p:cNvPr id="771" name="テキスト ボックス 7"/>
          <p:cNvSpPr txBox="1"/>
          <p:nvPr/>
        </p:nvSpPr>
        <p:spPr>
          <a:xfrm>
            <a:off x="461681" y="6245714"/>
            <a:ext cx="4100623" cy="437069"/>
          </a:xfrm>
          <a:prstGeom prst="rect">
            <a:avLst/>
          </a:prstGeom>
          <a:solidFill>
            <a:srgbClr val="C5E0B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Direction of Noto Peninsula</a:t>
            </a:r>
          </a:p>
        </p:txBody>
      </p:sp>
      <p:sp>
        <p:nvSpPr>
          <p:cNvPr id="772" name="テキスト ボックス 8"/>
          <p:cNvSpPr txBox="1"/>
          <p:nvPr/>
        </p:nvSpPr>
        <p:spPr>
          <a:xfrm rot="19744102">
            <a:off x="5494040" y="4785042"/>
            <a:ext cx="1747501" cy="437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X-arm 3 km</a:t>
            </a:r>
          </a:p>
        </p:txBody>
      </p:sp>
      <p:sp>
        <p:nvSpPr>
          <p:cNvPr id="773" name="テキスト ボックス 10"/>
          <p:cNvSpPr txBox="1"/>
          <p:nvPr/>
        </p:nvSpPr>
        <p:spPr>
          <a:xfrm rot="3532771">
            <a:off x="2147152" y="3216137"/>
            <a:ext cx="1730684" cy="437070"/>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Y-arm 3 km</a:t>
            </a:r>
          </a:p>
        </p:txBody>
      </p:sp>
      <p:sp>
        <p:nvSpPr>
          <p:cNvPr id="774" name="左矢印 3"/>
          <p:cNvSpPr/>
          <p:nvPr/>
        </p:nvSpPr>
        <p:spPr>
          <a:xfrm rot="3648849">
            <a:off x="1868719" y="3677051"/>
            <a:ext cx="976783" cy="516836"/>
          </a:xfrm>
          <a:prstGeom prst="leftArrow">
            <a:avLst>
              <a:gd name="adj1" fmla="val 50000"/>
              <a:gd name="adj2" fmla="val 50000"/>
            </a:avLst>
          </a:prstGeom>
          <a:solidFill>
            <a:srgbClr val="002060"/>
          </a:solidFill>
          <a:ln w="12700">
            <a:solidFill>
              <a:srgbClr val="002060"/>
            </a:solidFill>
            <a:miter/>
          </a:ln>
        </p:spPr>
        <p:txBody>
          <a:bodyPr lIns="45719" rIns="45719" anchor="ctr"/>
          <a:lstStyle/>
          <a:p>
            <a:pPr algn="ctr">
              <a:defRPr>
                <a:solidFill>
                  <a:srgbClr val="FFFFFF"/>
                </a:solidFill>
              </a:defRPr>
            </a:pPr>
            <a:endParaRPr/>
          </a:p>
        </p:txBody>
      </p:sp>
      <p:sp>
        <p:nvSpPr>
          <p:cNvPr id="775" name="左矢印 11"/>
          <p:cNvSpPr/>
          <p:nvPr/>
        </p:nvSpPr>
        <p:spPr>
          <a:xfrm rot="3648849">
            <a:off x="5177566" y="3776833"/>
            <a:ext cx="976783" cy="516836"/>
          </a:xfrm>
          <a:prstGeom prst="leftArrow">
            <a:avLst>
              <a:gd name="adj1" fmla="val 50000"/>
              <a:gd name="adj2" fmla="val 50000"/>
            </a:avLst>
          </a:prstGeom>
          <a:solidFill>
            <a:srgbClr val="002060"/>
          </a:solidFill>
          <a:ln w="12700">
            <a:solidFill>
              <a:srgbClr val="002060"/>
            </a:solidFill>
            <a:miter/>
          </a:ln>
        </p:spPr>
        <p:txBody>
          <a:bodyPr lIns="45719" rIns="45719" anchor="ctr"/>
          <a:lstStyle/>
          <a:p>
            <a:pPr algn="ctr">
              <a:defRPr>
                <a:solidFill>
                  <a:srgbClr val="FFFFFF"/>
                </a:solidFill>
              </a:defRPr>
            </a:pPr>
            <a:endParaRPr/>
          </a:p>
        </p:txBody>
      </p:sp>
      <p:grpSp>
        <p:nvGrpSpPr>
          <p:cNvPr id="779" name="グループ化 46"/>
          <p:cNvGrpSpPr/>
          <p:nvPr/>
        </p:nvGrpSpPr>
        <p:grpSpPr>
          <a:xfrm>
            <a:off x="4845598" y="1640287"/>
            <a:ext cx="3105401" cy="4140385"/>
            <a:chOff x="0" y="0"/>
            <a:chExt cx="3105400" cy="4140384"/>
          </a:xfrm>
        </p:grpSpPr>
        <p:pic>
          <p:nvPicPr>
            <p:cNvPr id="776" name="図 18" descr="図 18"/>
            <p:cNvPicPr>
              <a:picLocks noChangeAspect="1"/>
            </p:cNvPicPr>
            <p:nvPr/>
          </p:nvPicPr>
          <p:blipFill>
            <a:blip r:embed="rId3"/>
            <a:stretch>
              <a:fillRect/>
            </a:stretch>
          </p:blipFill>
          <p:spPr>
            <a:xfrm>
              <a:off x="0" y="0"/>
              <a:ext cx="3105401" cy="4140385"/>
            </a:xfrm>
            <a:prstGeom prst="rect">
              <a:avLst/>
            </a:prstGeom>
            <a:ln w="12700" cap="flat">
              <a:noFill/>
              <a:miter lim="400000"/>
            </a:ln>
            <a:effectLst/>
          </p:spPr>
        </p:pic>
        <p:sp>
          <p:nvSpPr>
            <p:cNvPr id="777" name="円/楕円 6"/>
            <p:cNvSpPr/>
            <p:nvPr/>
          </p:nvSpPr>
          <p:spPr>
            <a:xfrm>
              <a:off x="115013" y="1820030"/>
              <a:ext cx="2310501" cy="1587133"/>
            </a:xfrm>
            <a:prstGeom prst="ellipse">
              <a:avLst/>
            </a:prstGeom>
            <a:noFill/>
            <a:ln w="5715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78" name="テキスト ボックス 14"/>
            <p:cNvSpPr txBox="1"/>
            <p:nvPr/>
          </p:nvSpPr>
          <p:spPr>
            <a:xfrm>
              <a:off x="35798" y="3499367"/>
              <a:ext cx="2902396" cy="421641"/>
            </a:xfrm>
            <a:prstGeom prst="rect">
              <a:avLst/>
            </a:prstGeom>
            <a:solidFill>
              <a:srgbClr val="E2F0D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u="sng">
                  <a:latin typeface="Noto Sans JP Thin Bold"/>
                  <a:ea typeface="Noto Sans JP Thin Bold"/>
                  <a:cs typeface="Noto Sans JP Thin Bold"/>
                  <a:sym typeface="Noto Sans JP Thin Bold"/>
                </a:defRPr>
              </a:lvl1pPr>
            </a:lstStyle>
            <a:p>
              <a:r>
                <a:t>Pieces of bolt fixing resin</a:t>
              </a:r>
            </a:p>
          </p:txBody>
        </p:sp>
      </p:grpSp>
      <p:grpSp>
        <p:nvGrpSpPr>
          <p:cNvPr id="799" name="グループ化 47"/>
          <p:cNvGrpSpPr/>
          <p:nvPr/>
        </p:nvGrpSpPr>
        <p:grpSpPr>
          <a:xfrm>
            <a:off x="110310" y="1656218"/>
            <a:ext cx="5714424" cy="4469626"/>
            <a:chOff x="0" y="0"/>
            <a:chExt cx="5714422" cy="4469624"/>
          </a:xfrm>
        </p:grpSpPr>
        <p:sp>
          <p:nvSpPr>
            <p:cNvPr id="780" name="テキスト ボックス 16"/>
            <p:cNvSpPr txBox="1"/>
            <p:nvPr/>
          </p:nvSpPr>
          <p:spPr>
            <a:xfrm>
              <a:off x="0" y="3318862"/>
              <a:ext cx="4728275" cy="1150763"/>
            </a:xfrm>
            <a:prstGeom prst="rect">
              <a:avLst/>
            </a:prstGeom>
            <a:solidFill>
              <a:srgbClr val="DEEBF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a:latin typeface="Arial"/>
                  <a:ea typeface="Arial"/>
                  <a:cs typeface="Arial"/>
                  <a:sym typeface="Arial"/>
                </a:defRPr>
              </a:pPr>
              <a:r>
                <a:t>Stress is applied in the direction perpendicular to the X-arm</a:t>
              </a:r>
            </a:p>
            <a:p>
              <a:pPr marL="285750" indent="-285750">
                <a:buSzPct val="100000"/>
                <a:buFont typeface="Arial"/>
                <a:buChar char="•"/>
                <a:defRPr>
                  <a:latin typeface="Arial"/>
                  <a:ea typeface="Arial"/>
                  <a:cs typeface="Arial"/>
                  <a:sym typeface="Arial"/>
                </a:defRPr>
              </a:pPr>
              <a:r>
                <a:t>Pull-out force acts on base anchor bolts</a:t>
              </a:r>
            </a:p>
            <a:p>
              <a:pPr marL="285750" indent="-285750">
                <a:buSzPct val="100000"/>
                <a:buFont typeface="Arial"/>
                <a:buChar char="•"/>
                <a:defRPr b="1" u="sng">
                  <a:latin typeface="Arial"/>
                  <a:ea typeface="Arial"/>
                  <a:cs typeface="Arial"/>
                  <a:sym typeface="Arial"/>
                </a:defRPr>
              </a:pPr>
              <a:r>
                <a:t>This cause damage to bolt fixing resin</a:t>
              </a:r>
            </a:p>
          </p:txBody>
        </p:sp>
        <p:grpSp>
          <p:nvGrpSpPr>
            <p:cNvPr id="798" name="グループ化 42"/>
            <p:cNvGrpSpPr/>
            <p:nvPr/>
          </p:nvGrpSpPr>
          <p:grpSpPr>
            <a:xfrm>
              <a:off x="978323" y="-1"/>
              <a:ext cx="4736100" cy="3007060"/>
              <a:chOff x="0" y="0"/>
              <a:chExt cx="4736099" cy="3007058"/>
            </a:xfrm>
          </p:grpSpPr>
          <p:grpSp>
            <p:nvGrpSpPr>
              <p:cNvPr id="795" name="グループ化 39"/>
              <p:cNvGrpSpPr/>
              <p:nvPr/>
            </p:nvGrpSpPr>
            <p:grpSpPr>
              <a:xfrm>
                <a:off x="0" y="-1"/>
                <a:ext cx="2735617" cy="3007060"/>
                <a:chOff x="0" y="0"/>
                <a:chExt cx="2735617" cy="3007058"/>
              </a:xfrm>
            </p:grpSpPr>
            <p:grpSp>
              <p:nvGrpSpPr>
                <p:cNvPr id="793" name="グループ化 37"/>
                <p:cNvGrpSpPr/>
                <p:nvPr/>
              </p:nvGrpSpPr>
              <p:grpSpPr>
                <a:xfrm>
                  <a:off x="336327" y="-1"/>
                  <a:ext cx="2399291" cy="3007060"/>
                  <a:chOff x="0" y="0"/>
                  <a:chExt cx="2399289" cy="3007058"/>
                </a:xfrm>
              </p:grpSpPr>
              <p:grpSp>
                <p:nvGrpSpPr>
                  <p:cNvPr id="791" name="グループ化 31"/>
                  <p:cNvGrpSpPr/>
                  <p:nvPr/>
                </p:nvGrpSpPr>
                <p:grpSpPr>
                  <a:xfrm>
                    <a:off x="0" y="-1"/>
                    <a:ext cx="2399290" cy="3007060"/>
                    <a:chOff x="0" y="0"/>
                    <a:chExt cx="2399289" cy="3007058"/>
                  </a:xfrm>
                </p:grpSpPr>
                <p:grpSp>
                  <p:nvGrpSpPr>
                    <p:cNvPr id="783" name="円/楕円 21"/>
                    <p:cNvGrpSpPr/>
                    <p:nvPr/>
                  </p:nvGrpSpPr>
                  <p:grpSpPr>
                    <a:xfrm>
                      <a:off x="327387" y="-1"/>
                      <a:ext cx="1744515" cy="1638038"/>
                      <a:chOff x="0" y="0"/>
                      <a:chExt cx="1744514" cy="1638036"/>
                    </a:xfrm>
                  </p:grpSpPr>
                  <p:sp>
                    <p:nvSpPr>
                      <p:cNvPr id="781" name="楕円"/>
                      <p:cNvSpPr/>
                      <p:nvPr/>
                    </p:nvSpPr>
                    <p:spPr>
                      <a:xfrm>
                        <a:off x="-1" y="-1"/>
                        <a:ext cx="1744516" cy="1638038"/>
                      </a:xfrm>
                      <a:prstGeom prst="ellipse">
                        <a:avLst/>
                      </a:prstGeom>
                      <a:solidFill>
                        <a:srgbClr val="FFFFFF"/>
                      </a:solidFill>
                      <a:ln w="1905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82" name="X"/>
                      <p:cNvSpPr txBox="1"/>
                      <p:nvPr/>
                    </p:nvSpPr>
                    <p:spPr>
                      <a:xfrm>
                        <a:off x="310722" y="608197"/>
                        <a:ext cx="1123070" cy="42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defRPr>
                        </a:lvl1pPr>
                      </a:lstStyle>
                      <a:p>
                        <a:r>
                          <a:t>X</a:t>
                        </a:r>
                      </a:p>
                    </p:txBody>
                  </p:sp>
                </p:grpSp>
                <p:sp>
                  <p:nvSpPr>
                    <p:cNvPr id="784" name="正方形/長方形 22"/>
                    <p:cNvSpPr/>
                    <p:nvPr/>
                  </p:nvSpPr>
                  <p:spPr>
                    <a:xfrm>
                      <a:off x="231628" y="1632250"/>
                      <a:ext cx="1936034" cy="270278"/>
                    </a:xfrm>
                    <a:prstGeom prst="rect">
                      <a:avLst/>
                    </a:prstGeom>
                    <a:solidFill>
                      <a:srgbClr val="BFBFBF"/>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85" name="正方形/長方形 23"/>
                    <p:cNvSpPr/>
                    <p:nvPr/>
                  </p:nvSpPr>
                  <p:spPr>
                    <a:xfrm>
                      <a:off x="0" y="2411784"/>
                      <a:ext cx="2399290" cy="212475"/>
                    </a:xfrm>
                    <a:prstGeom prst="rect">
                      <a:avLst/>
                    </a:prstGeom>
                    <a:solidFill>
                      <a:srgbClr val="BFBFBF"/>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86" name="正方形/長方形 24"/>
                    <p:cNvSpPr/>
                    <p:nvPr/>
                  </p:nvSpPr>
                  <p:spPr>
                    <a:xfrm rot="16200000">
                      <a:off x="940054" y="2031525"/>
                      <a:ext cx="519183" cy="241336"/>
                    </a:xfrm>
                    <a:prstGeom prst="rect">
                      <a:avLst/>
                    </a:prstGeom>
                    <a:solidFill>
                      <a:srgbClr val="BFBFBF"/>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87" name="直線コネクタ 26"/>
                    <p:cNvSpPr/>
                    <p:nvPr/>
                  </p:nvSpPr>
                  <p:spPr>
                    <a:xfrm flipH="1">
                      <a:off x="327387" y="856632"/>
                      <a:ext cx="1" cy="791331"/>
                    </a:xfrm>
                    <a:prstGeom prst="line">
                      <a:avLst/>
                    </a:prstGeom>
                    <a:noFill/>
                    <a:ln w="28575" cap="flat">
                      <a:solidFill>
                        <a:srgbClr val="000000"/>
                      </a:solidFill>
                      <a:prstDash val="solid"/>
                      <a:miter lim="800000"/>
                    </a:ln>
                    <a:effectLst/>
                  </p:spPr>
                  <p:txBody>
                    <a:bodyPr wrap="square" lIns="45719" tIns="45719" rIns="45719" bIns="45719" numCol="1" anchor="t">
                      <a:noAutofit/>
                    </a:bodyPr>
                    <a:lstStyle/>
                    <a:p>
                      <a:endParaRPr/>
                    </a:p>
                  </p:txBody>
                </p:sp>
                <p:sp>
                  <p:nvSpPr>
                    <p:cNvPr id="788" name="直線コネクタ 27"/>
                    <p:cNvSpPr/>
                    <p:nvPr/>
                  </p:nvSpPr>
                  <p:spPr>
                    <a:xfrm>
                      <a:off x="2071902" y="829526"/>
                      <a:ext cx="1" cy="791331"/>
                    </a:xfrm>
                    <a:prstGeom prst="line">
                      <a:avLst/>
                    </a:prstGeom>
                    <a:noFill/>
                    <a:ln w="28575" cap="flat">
                      <a:solidFill>
                        <a:srgbClr val="000000"/>
                      </a:solidFill>
                      <a:prstDash val="solid"/>
                      <a:miter lim="800000"/>
                    </a:ln>
                    <a:effectLst/>
                  </p:spPr>
                  <p:txBody>
                    <a:bodyPr wrap="square" lIns="45719" tIns="45719" rIns="45719" bIns="45719" numCol="1" anchor="t">
                      <a:noAutofit/>
                    </a:bodyPr>
                    <a:lstStyle/>
                    <a:p>
                      <a:endParaRPr/>
                    </a:p>
                  </p:txBody>
                </p:sp>
                <p:sp>
                  <p:nvSpPr>
                    <p:cNvPr id="789" name="直線コネクタ 28"/>
                    <p:cNvSpPr/>
                    <p:nvPr/>
                  </p:nvSpPr>
                  <p:spPr>
                    <a:xfrm flipH="1">
                      <a:off x="65707" y="2270957"/>
                      <a:ext cx="1" cy="722620"/>
                    </a:xfrm>
                    <a:prstGeom prst="line">
                      <a:avLst/>
                    </a:prstGeom>
                    <a:noFill/>
                    <a:ln w="57150" cap="flat">
                      <a:solidFill>
                        <a:srgbClr val="000000"/>
                      </a:solidFill>
                      <a:prstDash val="solid"/>
                      <a:miter lim="800000"/>
                    </a:ln>
                    <a:effectLst/>
                  </p:spPr>
                  <p:txBody>
                    <a:bodyPr wrap="square" lIns="45719" tIns="45719" rIns="45719" bIns="45719" numCol="1" anchor="t">
                      <a:noAutofit/>
                    </a:bodyPr>
                    <a:lstStyle/>
                    <a:p>
                      <a:endParaRPr/>
                    </a:p>
                  </p:txBody>
                </p:sp>
                <p:sp>
                  <p:nvSpPr>
                    <p:cNvPr id="790" name="直線コネクタ 30"/>
                    <p:cNvSpPr/>
                    <p:nvPr/>
                  </p:nvSpPr>
                  <p:spPr>
                    <a:xfrm>
                      <a:off x="2310879" y="2284439"/>
                      <a:ext cx="1" cy="722620"/>
                    </a:xfrm>
                    <a:prstGeom prst="line">
                      <a:avLst/>
                    </a:prstGeom>
                    <a:noFill/>
                    <a:ln w="57150" cap="flat">
                      <a:solidFill>
                        <a:srgbClr val="000000"/>
                      </a:solidFill>
                      <a:prstDash val="solid"/>
                      <a:miter lim="800000"/>
                    </a:ln>
                    <a:effectLst/>
                  </p:spPr>
                  <p:txBody>
                    <a:bodyPr wrap="square" lIns="45719" tIns="45719" rIns="45719" bIns="45719" numCol="1" anchor="t">
                      <a:noAutofit/>
                    </a:bodyPr>
                    <a:lstStyle/>
                    <a:p>
                      <a:endParaRPr/>
                    </a:p>
                  </p:txBody>
                </p:sp>
              </p:grpSp>
              <p:sp>
                <p:nvSpPr>
                  <p:cNvPr id="792" name="テキスト ボックス 32"/>
                  <p:cNvSpPr txBox="1"/>
                  <p:nvPr/>
                </p:nvSpPr>
                <p:spPr>
                  <a:xfrm>
                    <a:off x="588774" y="631466"/>
                    <a:ext cx="1222027"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X-arm duct</a:t>
                    </a:r>
                  </a:p>
                </p:txBody>
              </p:sp>
            </p:grpSp>
            <p:sp>
              <p:nvSpPr>
                <p:cNvPr id="794" name="左矢印 38"/>
                <p:cNvSpPr/>
                <p:nvPr/>
              </p:nvSpPr>
              <p:spPr>
                <a:xfrm>
                  <a:off x="0" y="598224"/>
                  <a:ext cx="600382" cy="516817"/>
                </a:xfrm>
                <a:prstGeom prst="leftArrow">
                  <a:avLst>
                    <a:gd name="adj1" fmla="val 50000"/>
                    <a:gd name="adj2" fmla="val 50000"/>
                  </a:avLst>
                </a:prstGeom>
                <a:solidFill>
                  <a:srgbClr val="002060"/>
                </a:soli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796" name="テキスト ボックス 40"/>
              <p:cNvSpPr txBox="1"/>
              <p:nvPr/>
            </p:nvSpPr>
            <p:spPr>
              <a:xfrm>
                <a:off x="2623896" y="1233112"/>
                <a:ext cx="2112204" cy="617362"/>
              </a:xfrm>
              <a:prstGeom prst="rect">
                <a:avLst/>
              </a:prstGeom>
              <a:solidFill>
                <a:srgbClr val="E2F0D9"/>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a:latin typeface="Arial"/>
                    <a:ea typeface="Arial"/>
                    <a:cs typeface="Arial"/>
                    <a:sym typeface="Arial"/>
                  </a:defRPr>
                </a:pPr>
                <a:r>
                  <a:t>Pull-out force acts </a:t>
                </a:r>
              </a:p>
              <a:p>
                <a:pPr>
                  <a:defRPr>
                    <a:latin typeface="Arial"/>
                    <a:ea typeface="Arial"/>
                    <a:cs typeface="Arial"/>
                    <a:sym typeface="Arial"/>
                  </a:defRPr>
                </a:pPr>
                <a:r>
                  <a:t>on base anchor bolt</a:t>
                </a:r>
              </a:p>
            </p:txBody>
          </p:sp>
          <p:sp>
            <p:nvSpPr>
              <p:cNvPr id="797" name="左矢印 41"/>
              <p:cNvSpPr/>
              <p:nvPr/>
            </p:nvSpPr>
            <p:spPr>
              <a:xfrm rot="19305657">
                <a:off x="2667278" y="2015451"/>
                <a:ext cx="518225" cy="293121"/>
              </a:xfrm>
              <a:prstGeom prst="leftArrow">
                <a:avLst>
                  <a:gd name="adj1" fmla="val 50000"/>
                  <a:gd name="adj2" fmla="val 50000"/>
                </a:avLst>
              </a:prstGeom>
              <a:solidFill>
                <a:srgbClr val="002060"/>
              </a:soli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804" name="グループ化 17"/>
          <p:cNvGrpSpPr/>
          <p:nvPr/>
        </p:nvGrpSpPr>
        <p:grpSpPr>
          <a:xfrm>
            <a:off x="8278113" y="1091267"/>
            <a:ext cx="3844160" cy="5455034"/>
            <a:chOff x="0" y="0"/>
            <a:chExt cx="3844159" cy="5455032"/>
          </a:xfrm>
        </p:grpSpPr>
        <p:grpSp>
          <p:nvGrpSpPr>
            <p:cNvPr id="802" name="グループ化 20"/>
            <p:cNvGrpSpPr/>
            <p:nvPr/>
          </p:nvGrpSpPr>
          <p:grpSpPr>
            <a:xfrm>
              <a:off x="0" y="-1"/>
              <a:ext cx="3844160" cy="5455034"/>
              <a:chOff x="0" y="0"/>
              <a:chExt cx="3844159" cy="5455032"/>
            </a:xfrm>
          </p:grpSpPr>
          <p:pic>
            <p:nvPicPr>
              <p:cNvPr id="800" name="図 15" descr="図 15"/>
              <p:cNvPicPr>
                <a:picLocks noChangeAspect="1"/>
              </p:cNvPicPr>
              <p:nvPr/>
            </p:nvPicPr>
            <p:blipFill>
              <a:blip r:embed="rId4"/>
              <a:stretch>
                <a:fillRect/>
              </a:stretch>
            </p:blipFill>
            <p:spPr>
              <a:xfrm>
                <a:off x="269688" y="0"/>
                <a:ext cx="3105402" cy="4140535"/>
              </a:xfrm>
              <a:prstGeom prst="rect">
                <a:avLst/>
              </a:prstGeom>
              <a:ln w="12700" cap="flat">
                <a:noFill/>
                <a:miter lim="400000"/>
              </a:ln>
              <a:effectLst/>
            </p:spPr>
          </p:pic>
          <p:sp>
            <p:nvSpPr>
              <p:cNvPr id="801" name="テキスト ボックス 13"/>
              <p:cNvSpPr txBox="1"/>
              <p:nvPr/>
            </p:nvSpPr>
            <p:spPr>
              <a:xfrm>
                <a:off x="0" y="4304270"/>
                <a:ext cx="3844160" cy="1150763"/>
              </a:xfrm>
              <a:prstGeom prst="rect">
                <a:avLst/>
              </a:prstGeom>
              <a:solidFill>
                <a:srgbClr val="DEEBF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a:latin typeface="Arial"/>
                    <a:ea typeface="Arial"/>
                    <a:cs typeface="Arial"/>
                    <a:sym typeface="Arial"/>
                  </a:defRPr>
                </a:pPr>
                <a:r>
                  <a:t>Stress is applied parallel </a:t>
                </a:r>
              </a:p>
              <a:p>
                <a:pPr>
                  <a:defRPr>
                    <a:latin typeface="Arial"/>
                    <a:ea typeface="Arial"/>
                    <a:cs typeface="Arial"/>
                    <a:sym typeface="Arial"/>
                  </a:defRPr>
                </a:pPr>
                <a:r>
                  <a:t>to the Y-arm</a:t>
                </a:r>
              </a:p>
              <a:p>
                <a:pPr marL="285750" indent="-285750">
                  <a:buSzPct val="100000"/>
                  <a:buFont typeface="Arial"/>
                  <a:buChar char="•"/>
                  <a:defRPr>
                    <a:latin typeface="Arial"/>
                    <a:ea typeface="Arial"/>
                    <a:cs typeface="Arial"/>
                    <a:sym typeface="Arial"/>
                  </a:defRPr>
                </a:pPr>
                <a:r>
                  <a:t>No effect on base anchor bolts and fixing resin</a:t>
                </a:r>
              </a:p>
            </p:txBody>
          </p:sp>
        </p:grpSp>
        <p:sp>
          <p:nvSpPr>
            <p:cNvPr id="803" name="円/楕円 12"/>
            <p:cNvSpPr/>
            <p:nvPr/>
          </p:nvSpPr>
          <p:spPr>
            <a:xfrm>
              <a:off x="1709846" y="573458"/>
              <a:ext cx="1563807" cy="1587133"/>
            </a:xfrm>
            <a:prstGeom prst="ellipse">
              <a:avLst/>
            </a:prstGeom>
            <a:noFill/>
            <a:ln w="5715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799"/>
                                        </p:tgtEl>
                                        <p:attrNameLst>
                                          <p:attrName>style.visibility</p:attrName>
                                        </p:attrNameLst>
                                      </p:cBhvr>
                                      <p:to>
                                        <p:strVal val="visible"/>
                                      </p:to>
                                    </p:set>
                                    <p:anim calcmode="lin" valueType="num">
                                      <p:cBhvr>
                                        <p:cTn id="7" dur="500" fill="hold"/>
                                        <p:tgtEl>
                                          <p:spTgt spid="799"/>
                                        </p:tgtEl>
                                        <p:attrNameLst>
                                          <p:attrName>ppt_x</p:attrName>
                                        </p:attrNameLst>
                                      </p:cBhvr>
                                      <p:tavLst>
                                        <p:tav tm="0">
                                          <p:val>
                                            <p:strVal val="#ppt_x"/>
                                          </p:val>
                                        </p:tav>
                                        <p:tav tm="100000">
                                          <p:val>
                                            <p:strVal val="#ppt_x"/>
                                          </p:val>
                                        </p:tav>
                                      </p:tavLst>
                                    </p:anim>
                                    <p:anim calcmode="lin" valueType="num">
                                      <p:cBhvr>
                                        <p:cTn id="8" dur="500" fill="hold"/>
                                        <p:tgtEl>
                                          <p:spTgt spid="7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779"/>
                                        </p:tgtEl>
                                        <p:attrNameLst>
                                          <p:attrName>style.visibility</p:attrName>
                                        </p:attrNameLst>
                                      </p:cBhvr>
                                      <p:to>
                                        <p:strVal val="visible"/>
                                      </p:to>
                                    </p:set>
                                    <p:anim calcmode="lin" valueType="num">
                                      <p:cBhvr>
                                        <p:cTn id="13" dur="500" fill="hold"/>
                                        <p:tgtEl>
                                          <p:spTgt spid="779"/>
                                        </p:tgtEl>
                                        <p:attrNameLst>
                                          <p:attrName>ppt_x</p:attrName>
                                        </p:attrNameLst>
                                      </p:cBhvr>
                                      <p:tavLst>
                                        <p:tav tm="0">
                                          <p:val>
                                            <p:strVal val="#ppt_x"/>
                                          </p:val>
                                        </p:tav>
                                        <p:tav tm="100000">
                                          <p:val>
                                            <p:strVal val="#ppt_x"/>
                                          </p:val>
                                        </p:tav>
                                      </p:tavLst>
                                    </p:anim>
                                    <p:anim calcmode="lin" valueType="num">
                                      <p:cBhvr>
                                        <p:cTn id="14" dur="500" fill="hold"/>
                                        <p:tgtEl>
                                          <p:spTgt spid="7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804"/>
                                        </p:tgtEl>
                                        <p:attrNameLst>
                                          <p:attrName>style.visibility</p:attrName>
                                        </p:attrNameLst>
                                      </p:cBhvr>
                                      <p:to>
                                        <p:strVal val="visible"/>
                                      </p:to>
                                    </p:set>
                                    <p:anim calcmode="lin" valueType="num">
                                      <p:cBhvr>
                                        <p:cTn id="19" dur="500" fill="hold"/>
                                        <p:tgtEl>
                                          <p:spTgt spid="804"/>
                                        </p:tgtEl>
                                        <p:attrNameLst>
                                          <p:attrName>ppt_x</p:attrName>
                                        </p:attrNameLst>
                                      </p:cBhvr>
                                      <p:tavLst>
                                        <p:tav tm="0">
                                          <p:val>
                                            <p:strVal val="#ppt_x"/>
                                          </p:val>
                                        </p:tav>
                                        <p:tav tm="100000">
                                          <p:val>
                                            <p:strVal val="#ppt_x"/>
                                          </p:val>
                                        </p:tav>
                                      </p:tavLst>
                                    </p:anim>
                                    <p:anim calcmode="lin" valueType="num">
                                      <p:cBhvr>
                                        <p:cTn id="20" dur="500" fill="hold"/>
                                        <p:tgtEl>
                                          <p:spTgt spid="8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2" animBg="1" advAuto="0"/>
      <p:bldP spid="799" grpId="1" animBg="1" advAuto="0"/>
      <p:bldP spid="804"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 name="図 2" descr="図 2"/>
          <p:cNvPicPr>
            <a:picLocks noChangeAspect="1"/>
          </p:cNvPicPr>
          <p:nvPr/>
        </p:nvPicPr>
        <p:blipFill>
          <a:blip r:embed="rId2"/>
          <a:stretch>
            <a:fillRect/>
          </a:stretch>
        </p:blipFill>
        <p:spPr>
          <a:xfrm rot="3690848">
            <a:off x="278118" y="-579873"/>
            <a:ext cx="7465446" cy="6527715"/>
          </a:xfrm>
          <a:prstGeom prst="rect">
            <a:avLst/>
          </a:prstGeom>
          <a:ln w="12700">
            <a:miter lim="400000"/>
          </a:ln>
        </p:spPr>
      </p:pic>
      <p:sp>
        <p:nvSpPr>
          <p:cNvPr id="807" name="正方形/長方形 34"/>
          <p:cNvSpPr/>
          <p:nvPr/>
        </p:nvSpPr>
        <p:spPr>
          <a:xfrm>
            <a:off x="2069839" y="1831498"/>
            <a:ext cx="1656185" cy="770891"/>
          </a:xfrm>
          <a:prstGeom prst="rect">
            <a:avLst/>
          </a:prstGeom>
          <a:solidFill>
            <a:schemeClr val="accent4"/>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Y end</a:t>
            </a:r>
          </a:p>
          <a:p>
            <a:pPr algn="ctr">
              <a:defRPr>
                <a:latin typeface="Noto Sans JP Thin Bold"/>
                <a:ea typeface="Noto Sans JP Thin Bold"/>
                <a:cs typeface="Noto Sans JP Thin Bold"/>
                <a:sym typeface="Noto Sans JP Thin Bold"/>
              </a:defRPr>
            </a:pPr>
            <a:r>
              <a:t>(~450m)</a:t>
            </a:r>
          </a:p>
        </p:txBody>
      </p:sp>
      <p:grpSp>
        <p:nvGrpSpPr>
          <p:cNvPr id="810" name="Rectangle 2"/>
          <p:cNvGrpSpPr/>
          <p:nvPr/>
        </p:nvGrpSpPr>
        <p:grpSpPr>
          <a:xfrm>
            <a:off x="191277" y="100176"/>
            <a:ext cx="11953462" cy="892608"/>
            <a:chOff x="0" y="0"/>
            <a:chExt cx="11953460" cy="892606"/>
          </a:xfrm>
        </p:grpSpPr>
        <p:sp>
          <p:nvSpPr>
            <p:cNvPr id="808" name="四角形"/>
            <p:cNvSpPr/>
            <p:nvPr/>
          </p:nvSpPr>
          <p:spPr>
            <a:xfrm>
              <a:off x="0" y="22479"/>
              <a:ext cx="11953461" cy="847649"/>
            </a:xfrm>
            <a:prstGeom prst="rect">
              <a:avLst/>
            </a:prstGeom>
            <a:solidFill>
              <a:srgbClr val="DAE3F3"/>
            </a:solidFill>
            <a:ln w="12700" cap="flat">
              <a:noFill/>
              <a:miter lim="400000"/>
            </a:ln>
            <a:effectLst/>
          </p:spPr>
          <p:txBody>
            <a:bodyPr wrap="square" lIns="45719" tIns="45719" rIns="45719" bIns="45719" numCol="1" anchor="ctr">
              <a:noAutofit/>
            </a:bodyPr>
            <a:lstStyle/>
            <a:p>
              <a:pPr algn="ctr">
                <a:defRPr sz="4400">
                  <a:solidFill>
                    <a:srgbClr val="44546A"/>
                  </a:solidFill>
                </a:defRPr>
              </a:pPr>
              <a:endParaRPr/>
            </a:p>
          </p:txBody>
        </p:sp>
        <p:sp>
          <p:nvSpPr>
            <p:cNvPr id="809" name="Stresses applied to the vacuum pump units in the X and Y axes of KAGRA"/>
            <p:cNvSpPr txBox="1"/>
            <p:nvPr/>
          </p:nvSpPr>
          <p:spPr>
            <a:xfrm>
              <a:off x="45719" y="0"/>
              <a:ext cx="11862022" cy="8926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2800" b="1">
                  <a:latin typeface="Arial"/>
                  <a:ea typeface="Arial"/>
                  <a:cs typeface="Arial"/>
                  <a:sym typeface="Arial"/>
                </a:defRPr>
              </a:lvl1pPr>
            </a:lstStyle>
            <a:p>
              <a:r>
                <a:t>Stresses applied to the vacuum pump units in the X and Y axes of KAGRA</a:t>
              </a:r>
            </a:p>
          </p:txBody>
        </p:sp>
      </p:grpSp>
      <p:sp>
        <p:nvSpPr>
          <p:cNvPr id="811" name="直線矢印コネクタ 5"/>
          <p:cNvSpPr/>
          <p:nvPr/>
        </p:nvSpPr>
        <p:spPr>
          <a:xfrm flipV="1">
            <a:off x="4014056" y="1494077"/>
            <a:ext cx="1" cy="3735124"/>
          </a:xfrm>
          <a:prstGeom prst="line">
            <a:avLst/>
          </a:prstGeom>
          <a:ln w="38100">
            <a:solidFill>
              <a:srgbClr val="FF0000"/>
            </a:solidFill>
            <a:miter/>
            <a:tailEnd type="triangle"/>
          </a:ln>
        </p:spPr>
        <p:txBody>
          <a:bodyPr lIns="45719" rIns="45719"/>
          <a:lstStyle/>
          <a:p>
            <a:endParaRPr/>
          </a:p>
        </p:txBody>
      </p:sp>
      <p:sp>
        <p:nvSpPr>
          <p:cNvPr id="812" name="正方形/長方形 35"/>
          <p:cNvSpPr/>
          <p:nvPr/>
        </p:nvSpPr>
        <p:spPr>
          <a:xfrm>
            <a:off x="4950159" y="3064315"/>
            <a:ext cx="504057" cy="440691"/>
          </a:xfrm>
          <a:prstGeom prst="rect">
            <a:avLst/>
          </a:prstGeom>
          <a:solidFill>
            <a:srgbClr val="FFFFFF"/>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r>
              <a:t>SK</a:t>
            </a:r>
          </a:p>
        </p:txBody>
      </p:sp>
      <p:sp>
        <p:nvSpPr>
          <p:cNvPr id="813" name="直線矢印コネクタ 36"/>
          <p:cNvSpPr/>
          <p:nvPr/>
        </p:nvSpPr>
        <p:spPr>
          <a:xfrm flipH="1">
            <a:off x="4518111" y="3248980"/>
            <a:ext cx="432049" cy="396045"/>
          </a:xfrm>
          <a:prstGeom prst="line">
            <a:avLst/>
          </a:prstGeom>
          <a:ln w="38100">
            <a:solidFill>
              <a:schemeClr val="accent4"/>
            </a:solidFill>
            <a:miter/>
            <a:tailEnd type="triangle"/>
          </a:ln>
        </p:spPr>
        <p:txBody>
          <a:bodyPr lIns="45719" rIns="45719"/>
          <a:lstStyle/>
          <a:p>
            <a:endParaRPr/>
          </a:p>
        </p:txBody>
      </p:sp>
      <p:sp>
        <p:nvSpPr>
          <p:cNvPr id="814" name="正方形/長方形 44"/>
          <p:cNvSpPr txBox="1"/>
          <p:nvPr/>
        </p:nvSpPr>
        <p:spPr>
          <a:xfrm>
            <a:off x="3911568" y="801579"/>
            <a:ext cx="204977"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solidFill>
                  <a:srgbClr val="FF0000"/>
                </a:solidFill>
                <a:latin typeface="Noto Sans JP Thin Bold"/>
                <a:ea typeface="Noto Sans JP Thin Bold"/>
                <a:cs typeface="Noto Sans JP Thin Bold"/>
                <a:sym typeface="Noto Sans JP Thin Bold"/>
              </a:defRPr>
            </a:lvl1pPr>
          </a:lstStyle>
          <a:p>
            <a:r>
              <a:t>N</a:t>
            </a:r>
          </a:p>
        </p:txBody>
      </p:sp>
      <p:sp>
        <p:nvSpPr>
          <p:cNvPr id="815" name="スライド番号プレースホルダー 4"/>
          <p:cNvSpPr txBox="1">
            <a:spLocks noGrp="1"/>
          </p:cNvSpPr>
          <p:nvPr>
            <p:ph type="sldNum" sz="quarter" idx="2"/>
          </p:nvPr>
        </p:nvSpPr>
        <p:spPr>
          <a:xfrm>
            <a:off x="11871335" y="6355733"/>
            <a:ext cx="273403"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816" name="左矢印 1"/>
          <p:cNvSpPr/>
          <p:nvPr/>
        </p:nvSpPr>
        <p:spPr>
          <a:xfrm rot="3648849">
            <a:off x="1141138" y="5523183"/>
            <a:ext cx="976783" cy="516836"/>
          </a:xfrm>
          <a:prstGeom prst="leftArrow">
            <a:avLst>
              <a:gd name="adj1" fmla="val 50000"/>
              <a:gd name="adj2" fmla="val 50000"/>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sp>
        <p:nvSpPr>
          <p:cNvPr id="817" name="テキスト ボックス 7"/>
          <p:cNvSpPr txBox="1"/>
          <p:nvPr/>
        </p:nvSpPr>
        <p:spPr>
          <a:xfrm>
            <a:off x="461681" y="6245714"/>
            <a:ext cx="4100623" cy="437069"/>
          </a:xfrm>
          <a:prstGeom prst="rect">
            <a:avLst/>
          </a:prstGeom>
          <a:solidFill>
            <a:srgbClr val="C5E0B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Direction of Noto Peninsula</a:t>
            </a:r>
          </a:p>
        </p:txBody>
      </p:sp>
      <p:sp>
        <p:nvSpPr>
          <p:cNvPr id="818" name="テキスト ボックス 8"/>
          <p:cNvSpPr txBox="1"/>
          <p:nvPr/>
        </p:nvSpPr>
        <p:spPr>
          <a:xfrm rot="19744102">
            <a:off x="5494040" y="4785042"/>
            <a:ext cx="1747501" cy="437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X-arm 3 km</a:t>
            </a:r>
          </a:p>
        </p:txBody>
      </p:sp>
      <p:sp>
        <p:nvSpPr>
          <p:cNvPr id="819" name="テキスト ボックス 10"/>
          <p:cNvSpPr txBox="1"/>
          <p:nvPr/>
        </p:nvSpPr>
        <p:spPr>
          <a:xfrm rot="3532771">
            <a:off x="2147152" y="3216137"/>
            <a:ext cx="1730684" cy="437070"/>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Y-arm 3 km</a:t>
            </a:r>
          </a:p>
        </p:txBody>
      </p:sp>
      <p:sp>
        <p:nvSpPr>
          <p:cNvPr id="820" name="左矢印 3"/>
          <p:cNvSpPr/>
          <p:nvPr/>
        </p:nvSpPr>
        <p:spPr>
          <a:xfrm rot="3648849">
            <a:off x="1868719" y="3677051"/>
            <a:ext cx="976783" cy="516836"/>
          </a:xfrm>
          <a:prstGeom prst="leftArrow">
            <a:avLst>
              <a:gd name="adj1" fmla="val 50000"/>
              <a:gd name="adj2" fmla="val 50000"/>
            </a:avLst>
          </a:prstGeom>
          <a:solidFill>
            <a:srgbClr val="002060"/>
          </a:solidFill>
          <a:ln w="12700">
            <a:solidFill>
              <a:srgbClr val="002060"/>
            </a:solidFill>
            <a:miter/>
          </a:ln>
        </p:spPr>
        <p:txBody>
          <a:bodyPr lIns="45719" rIns="45719" anchor="ctr"/>
          <a:lstStyle/>
          <a:p>
            <a:pPr algn="ctr">
              <a:defRPr>
                <a:solidFill>
                  <a:srgbClr val="FFFFFF"/>
                </a:solidFill>
              </a:defRPr>
            </a:pPr>
            <a:endParaRPr/>
          </a:p>
        </p:txBody>
      </p:sp>
      <p:sp>
        <p:nvSpPr>
          <p:cNvPr id="821" name="左矢印 11"/>
          <p:cNvSpPr/>
          <p:nvPr/>
        </p:nvSpPr>
        <p:spPr>
          <a:xfrm rot="3648849">
            <a:off x="5177566" y="3776833"/>
            <a:ext cx="976783" cy="516836"/>
          </a:xfrm>
          <a:prstGeom prst="leftArrow">
            <a:avLst>
              <a:gd name="adj1" fmla="val 50000"/>
              <a:gd name="adj2" fmla="val 50000"/>
            </a:avLst>
          </a:prstGeom>
          <a:solidFill>
            <a:srgbClr val="002060"/>
          </a:solidFill>
          <a:ln w="12700">
            <a:solidFill>
              <a:srgbClr val="002060"/>
            </a:solidFill>
            <a:miter/>
          </a:ln>
        </p:spPr>
        <p:txBody>
          <a:bodyPr lIns="45719" rIns="45719" anchor="ctr"/>
          <a:lstStyle/>
          <a:p>
            <a:pPr algn="ctr">
              <a:defRPr>
                <a:solidFill>
                  <a:srgbClr val="FFFFFF"/>
                </a:solidFill>
              </a:defRPr>
            </a:pPr>
            <a:endParaRPr/>
          </a:p>
        </p:txBody>
      </p:sp>
      <p:grpSp>
        <p:nvGrpSpPr>
          <p:cNvPr id="827" name="グループ化 24"/>
          <p:cNvGrpSpPr/>
          <p:nvPr/>
        </p:nvGrpSpPr>
        <p:grpSpPr>
          <a:xfrm>
            <a:off x="371829" y="970114"/>
            <a:ext cx="11490024" cy="5620944"/>
            <a:chOff x="0" y="0"/>
            <a:chExt cx="11490023" cy="5620942"/>
          </a:xfrm>
        </p:grpSpPr>
        <p:sp>
          <p:nvSpPr>
            <p:cNvPr id="822" name="テキスト ボックス 13"/>
            <p:cNvSpPr txBox="1"/>
            <p:nvPr/>
          </p:nvSpPr>
          <p:spPr>
            <a:xfrm>
              <a:off x="4649491" y="3403381"/>
              <a:ext cx="6840533" cy="2217562"/>
            </a:xfrm>
            <a:prstGeom prst="rect">
              <a:avLst/>
            </a:prstGeom>
            <a:solidFill>
              <a:srgbClr val="FFF2CC"/>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a:latin typeface="Arial"/>
                  <a:ea typeface="Arial"/>
                  <a:cs typeface="Arial"/>
                  <a:sym typeface="Arial"/>
                </a:defRPr>
              </a:pPr>
              <a:r>
                <a:t>Stress is applied parallel to the Y-axis</a:t>
              </a:r>
            </a:p>
            <a:p>
              <a:pPr marL="285750" indent="-285750">
                <a:buSzPct val="100000"/>
                <a:buFont typeface="Arial"/>
                <a:buChar char="•"/>
                <a:defRPr>
                  <a:latin typeface="Arial"/>
                  <a:ea typeface="Arial"/>
                  <a:cs typeface="Arial"/>
                  <a:sym typeface="Arial"/>
                </a:defRPr>
              </a:pPr>
              <a:r>
                <a:t>Seismic motion was applied in axial direction to the rotational axis of the TMP.</a:t>
              </a:r>
            </a:p>
            <a:p>
              <a:pPr marL="285750" indent="-285750">
                <a:buSzPct val="100000"/>
                <a:buFont typeface="Arial"/>
                <a:buChar char="•"/>
                <a:defRPr>
                  <a:latin typeface="Arial"/>
                  <a:ea typeface="Arial"/>
                  <a:cs typeface="Arial"/>
                  <a:sym typeface="Arial"/>
                </a:defRPr>
              </a:pPr>
              <a:r>
                <a:t>One of the five Y-axis TMPs stopped due to excessive axial vibration </a:t>
              </a:r>
              <a:r>
                <a:rPr b="1" u="sng"/>
                <a:t>“Disturbance Y-B”</a:t>
              </a:r>
              <a:r>
                <a:t>.</a:t>
              </a:r>
              <a:endParaRPr b="1" u="sng"/>
            </a:p>
            <a:p>
              <a:pPr marL="285750" indent="-285750">
                <a:buSzPct val="100000"/>
                <a:buFont typeface="Arial"/>
                <a:buChar char="•"/>
                <a:defRPr>
                  <a:latin typeface="Arial"/>
                  <a:ea typeface="Arial"/>
                  <a:cs typeface="Arial"/>
                  <a:sym typeface="Arial"/>
                </a:defRPr>
              </a:pPr>
              <a:r>
                <a:t>(The internal clock of the TMP is 52 minutes behind real time </a:t>
              </a:r>
              <a:r>
                <a:rPr b="1" u="sng"/>
                <a:t>“16:10”</a:t>
              </a:r>
              <a:r>
                <a:t>,</a:t>
              </a:r>
              <a:r>
                <a:rPr b="1" u="sng"/>
                <a:t> </a:t>
              </a:r>
              <a:r>
                <a:t>and the time when the TMP stopped has been identified as the time of the earthquake “</a:t>
              </a:r>
              <a:r>
                <a:rPr b="1" u="sng"/>
                <a:t>2024/Jan./01 16:10</a:t>
              </a:r>
              <a:r>
                <a:t>”.)</a:t>
              </a:r>
            </a:p>
          </p:txBody>
        </p:sp>
        <p:pic>
          <p:nvPicPr>
            <p:cNvPr id="823" name="図 12" descr="図 12"/>
            <p:cNvPicPr>
              <a:picLocks noChangeAspect="1"/>
            </p:cNvPicPr>
            <p:nvPr/>
          </p:nvPicPr>
          <p:blipFill>
            <a:blip r:embed="rId3"/>
            <a:stretch>
              <a:fillRect/>
            </a:stretch>
          </p:blipFill>
          <p:spPr>
            <a:xfrm>
              <a:off x="8437753" y="64401"/>
              <a:ext cx="2570803" cy="3427735"/>
            </a:xfrm>
            <a:prstGeom prst="rect">
              <a:avLst/>
            </a:prstGeom>
            <a:ln w="12700" cap="flat">
              <a:noFill/>
              <a:miter lim="400000"/>
            </a:ln>
            <a:effectLst/>
          </p:spPr>
        </p:pic>
        <p:pic>
          <p:nvPicPr>
            <p:cNvPr id="824" name="図 17" descr="図 17"/>
            <p:cNvPicPr>
              <a:picLocks noChangeAspect="1"/>
            </p:cNvPicPr>
            <p:nvPr/>
          </p:nvPicPr>
          <p:blipFill>
            <a:blip r:embed="rId4"/>
            <a:stretch>
              <a:fillRect/>
            </a:stretch>
          </p:blipFill>
          <p:spPr>
            <a:xfrm>
              <a:off x="4985113" y="0"/>
              <a:ext cx="2570806" cy="3427740"/>
            </a:xfrm>
            <a:prstGeom prst="rect">
              <a:avLst/>
            </a:prstGeom>
            <a:ln w="12700" cap="flat">
              <a:noFill/>
              <a:miter lim="400000"/>
            </a:ln>
            <a:effectLst/>
          </p:spPr>
        </p:pic>
        <p:sp>
          <p:nvSpPr>
            <p:cNvPr id="825" name="円/楕円 22"/>
            <p:cNvSpPr/>
            <p:nvPr/>
          </p:nvSpPr>
          <p:spPr>
            <a:xfrm>
              <a:off x="1368198" y="1522590"/>
              <a:ext cx="361479" cy="382105"/>
            </a:xfrm>
            <a:prstGeom prst="ellipse">
              <a:avLst/>
            </a:prstGeom>
            <a:solidFill>
              <a:schemeClr val="accent1"/>
            </a:solidFill>
            <a:ln w="12700" cap="flat">
              <a:solidFill>
                <a:srgbClr val="1D3053"/>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26" name="テキスト ボックス 23"/>
            <p:cNvSpPr txBox="1"/>
            <p:nvPr/>
          </p:nvSpPr>
          <p:spPr>
            <a:xfrm>
              <a:off x="0" y="1999576"/>
              <a:ext cx="3022809" cy="350662"/>
            </a:xfrm>
            <a:prstGeom prst="rect">
              <a:avLst/>
            </a:prstGeom>
            <a:solidFill>
              <a:srgbClr val="FFF2CC"/>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a:latin typeface="Arial"/>
                  <a:ea typeface="Arial"/>
                  <a:cs typeface="Arial"/>
                  <a:sym typeface="Arial"/>
                </a:defRPr>
              </a:lvl1pPr>
            </a:lstStyle>
            <a:p>
              <a:r>
                <a:t>Location of the stopped TMP</a:t>
              </a:r>
            </a:p>
          </p:txBody>
        </p:sp>
      </p:grpSp>
      <p:sp>
        <p:nvSpPr>
          <p:cNvPr id="828" name="テキスト ボックス 6"/>
          <p:cNvSpPr txBox="1"/>
          <p:nvPr/>
        </p:nvSpPr>
        <p:spPr>
          <a:xfrm>
            <a:off x="461681" y="3263579"/>
            <a:ext cx="9575712" cy="2215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Arial"/>
                <a:ea typeface="Arial"/>
                <a:cs typeface="Arial"/>
                <a:sym typeface="Arial"/>
              </a:defRPr>
            </a:pPr>
            <a:r>
              <a:t>In this case, the protection circuit of the pumping unit</a:t>
            </a:r>
          </a:p>
          <a:p>
            <a:pPr>
              <a:defRPr sz="2400">
                <a:latin typeface="Arial"/>
                <a:ea typeface="Arial"/>
                <a:cs typeface="Arial"/>
                <a:sym typeface="Arial"/>
              </a:defRPr>
            </a:pPr>
            <a:r>
              <a:t>was activated and the vacuum degradation of the Y-arm was avoided. </a:t>
            </a:r>
          </a:p>
          <a:p>
            <a:pPr>
              <a:defRPr sz="2400">
                <a:latin typeface="Arial"/>
                <a:ea typeface="Arial"/>
                <a:cs typeface="Arial"/>
                <a:sym typeface="Arial"/>
              </a:defRPr>
            </a:pPr>
            <a:endParaRPr/>
          </a:p>
          <a:p>
            <a:pPr>
              <a:defRPr sz="2400">
                <a:latin typeface="Arial"/>
                <a:ea typeface="Arial"/>
                <a:cs typeface="Arial"/>
                <a:sym typeface="Arial"/>
              </a:defRPr>
            </a:pPr>
            <a:r>
              <a:t>At the time of the earthquake, the cryogenic mirrors in the cryostats </a:t>
            </a:r>
          </a:p>
          <a:p>
            <a:pPr>
              <a:defRPr sz="2400">
                <a:latin typeface="Arial"/>
                <a:ea typeface="Arial"/>
                <a:cs typeface="Arial"/>
                <a:sym typeface="Arial"/>
              </a:defRPr>
            </a:pPr>
            <a:r>
              <a:t>were cooling and </a:t>
            </a:r>
            <a:r>
              <a:rPr b="1">
                <a:solidFill>
                  <a:srgbClr val="0433FF"/>
                </a:solidFill>
              </a:rPr>
              <a:t>surface condensation were avoided </a:t>
            </a:r>
          </a:p>
          <a:p>
            <a:pPr>
              <a:defRPr sz="2400" b="1">
                <a:solidFill>
                  <a:srgbClr val="0433FF"/>
                </a:solidFill>
                <a:latin typeface="Arial"/>
                <a:ea typeface="Arial"/>
                <a:cs typeface="Arial"/>
                <a:sym typeface="Arial"/>
              </a:defRPr>
            </a:pPr>
            <a:r>
              <a:t>by the operation of the protection circuit.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827"/>
                                        </p:tgtEl>
                                        <p:attrNameLst>
                                          <p:attrName>style.visibility</p:attrName>
                                        </p:attrNameLst>
                                      </p:cBhvr>
                                      <p:to>
                                        <p:strVal val="visible"/>
                                      </p:to>
                                    </p:set>
                                    <p:anim calcmode="lin" valueType="num">
                                      <p:cBhvr>
                                        <p:cTn id="7" dur="500" fill="hold"/>
                                        <p:tgtEl>
                                          <p:spTgt spid="827"/>
                                        </p:tgtEl>
                                        <p:attrNameLst>
                                          <p:attrName>ppt_x</p:attrName>
                                        </p:attrNameLst>
                                      </p:cBhvr>
                                      <p:tavLst>
                                        <p:tav tm="0">
                                          <p:val>
                                            <p:strVal val="#ppt_x"/>
                                          </p:val>
                                        </p:tav>
                                        <p:tav tm="100000">
                                          <p:val>
                                            <p:strVal val="#ppt_x"/>
                                          </p:val>
                                        </p:tav>
                                      </p:tavLst>
                                    </p:anim>
                                    <p:anim calcmode="lin" valueType="num">
                                      <p:cBhvr>
                                        <p:cTn id="8" dur="500" fill="hold"/>
                                        <p:tgtEl>
                                          <p:spTgt spid="8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28"/>
                                        </p:tgtEl>
                                        <p:attrNameLst>
                                          <p:attrName>style.visibility</p:attrName>
                                        </p:attrNameLst>
                                      </p:cBhvr>
                                      <p:to>
                                        <p:strVal val="visible"/>
                                      </p:to>
                                    </p:set>
                                    <p:anim calcmode="lin" valueType="num">
                                      <p:cBhvr>
                                        <p:cTn id="13" dur="500" fill="hold"/>
                                        <p:tgtEl>
                                          <p:spTgt spid="828"/>
                                        </p:tgtEl>
                                        <p:attrNameLst>
                                          <p:attrName>ppt_x</p:attrName>
                                        </p:attrNameLst>
                                      </p:cBhvr>
                                      <p:tavLst>
                                        <p:tav tm="0">
                                          <p:val>
                                            <p:strVal val="#ppt_x"/>
                                          </p:val>
                                        </p:tav>
                                        <p:tav tm="100000">
                                          <p:val>
                                            <p:strVal val="#ppt_x"/>
                                          </p:val>
                                        </p:tav>
                                      </p:tavLst>
                                    </p:anim>
                                    <p:anim calcmode="lin" valueType="num">
                                      <p:cBhvr>
                                        <p:cTn id="14" dur="500" fill="hold"/>
                                        <p:tgtEl>
                                          <p:spTgt spid="8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1" animBg="1" advAuto="0"/>
      <p:bldP spid="828"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1C76C86-23F3-9BB1-13ED-0BD6D3703847}"/>
              </a:ext>
            </a:extLst>
          </p:cNvPr>
          <p:cNvSpPr txBox="1">
            <a:spLocks noChangeArrowheads="1"/>
          </p:cNvSpPr>
          <p:nvPr/>
        </p:nvSpPr>
        <p:spPr>
          <a:xfrm>
            <a:off x="352247" y="5846542"/>
            <a:ext cx="3495782" cy="847648"/>
          </a:xfrm>
          <a:prstGeom prst="rect">
            <a:avLst/>
          </a:prstGeom>
          <a:solidFill>
            <a:schemeClr val="accent3">
              <a:lumMod val="20000"/>
              <a:lumOff val="80000"/>
            </a:schemeClr>
          </a:solidFill>
        </p:spPr>
        <p:txBody>
          <a:bodyPr anchor="ctr" anchorCtr="1"/>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eaLnBrk="1" hangingPunct="1"/>
            <a:r>
              <a:rPr lang="en-US" altLang="ja-JP" sz="1600" b="1" dirty="0">
                <a:solidFill>
                  <a:schemeClr val="tx1"/>
                </a:solidFill>
                <a:latin typeface="Arial" panose="020B0604020202020204" pitchFamily="34" charset="0"/>
                <a:cs typeface="Arial" panose="020B0604020202020204" pitchFamily="34" charset="0"/>
              </a:rPr>
              <a:t>Effects of the earthquake </a:t>
            </a:r>
          </a:p>
          <a:p>
            <a:pPr eaLnBrk="1" hangingPunct="1"/>
            <a:r>
              <a:rPr lang="en-US" altLang="ja-JP" sz="1600" b="1" dirty="0">
                <a:solidFill>
                  <a:schemeClr val="tx1"/>
                </a:solidFill>
                <a:latin typeface="Arial" panose="020B0604020202020204" pitchFamily="34" charset="0"/>
                <a:cs typeface="Arial" panose="020B0604020202020204" pitchFamily="34" charset="0"/>
              </a:rPr>
              <a:t>on the vacuum vessel </a:t>
            </a:r>
          </a:p>
          <a:p>
            <a:pPr eaLnBrk="1" hangingPunct="1"/>
            <a:r>
              <a:rPr lang="en-US" altLang="ja-JP" sz="1600" b="1" dirty="0">
                <a:solidFill>
                  <a:schemeClr val="tx1"/>
                </a:solidFill>
                <a:latin typeface="Arial" panose="020B0604020202020204" pitchFamily="34" charset="0"/>
                <a:cs typeface="Arial" panose="020B0604020202020204" pitchFamily="34" charset="0"/>
              </a:rPr>
              <a:t>of the cryogenic mirror vibration isolation system</a:t>
            </a:r>
          </a:p>
        </p:txBody>
      </p:sp>
      <p:sp>
        <p:nvSpPr>
          <p:cNvPr id="26627" name="スライド番号プレースホルダ 32">
            <a:extLst>
              <a:ext uri="{FF2B5EF4-FFF2-40B4-BE49-F238E27FC236}">
                <a16:creationId xmlns:a16="http://schemas.microsoft.com/office/drawing/2014/main" id="{1C36D88F-D600-759A-DB9C-94DA69ECEAD3}"/>
              </a:ext>
            </a:extLst>
          </p:cNvPr>
          <p:cNvSpPr>
            <a:spLocks noGrp="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12C2712-2C9A-2B4D-A013-A60CBAC729AD}" type="slidenum">
              <a:rPr lang="en-US" smtClean="0"/>
              <a:pPr/>
              <a:t>25</a:t>
            </a:fld>
            <a:endParaRPr kumimoji="0" lang="ja-JP" altLang="en-US" sz="1200">
              <a:solidFill>
                <a:srgbClr val="B5A788"/>
              </a:solidFill>
              <a:latin typeface="Gill Sans MT" panose="020B0502020104020203" pitchFamily="34" charset="0"/>
              <a:ea typeface="ＭＳ ゴシック" panose="020B0609070205080204" pitchFamily="49" charset="-128"/>
            </a:endParaRPr>
          </a:p>
        </p:txBody>
      </p:sp>
      <p:grpSp>
        <p:nvGrpSpPr>
          <p:cNvPr id="29" name="グループ化 28">
            <a:extLst>
              <a:ext uri="{FF2B5EF4-FFF2-40B4-BE49-F238E27FC236}">
                <a16:creationId xmlns:a16="http://schemas.microsoft.com/office/drawing/2014/main" id="{ADF0C71D-F6AD-59C5-31F8-C3B9E652AB4B}"/>
              </a:ext>
            </a:extLst>
          </p:cNvPr>
          <p:cNvGrpSpPr/>
          <p:nvPr/>
        </p:nvGrpSpPr>
        <p:grpSpPr>
          <a:xfrm>
            <a:off x="592034" y="88597"/>
            <a:ext cx="11317748" cy="7057818"/>
            <a:chOff x="645651" y="-178243"/>
            <a:chExt cx="11317748" cy="7057818"/>
          </a:xfrm>
          <a:solidFill>
            <a:schemeClr val="accent6">
              <a:lumMod val="20000"/>
              <a:lumOff val="80000"/>
            </a:schemeClr>
          </a:solidFill>
        </p:grpSpPr>
        <p:pic>
          <p:nvPicPr>
            <p:cNvPr id="27" name="Picture 4" descr="https://gwdoc.icrr.u-tokyo.ac.jp/DocDB/0117/G2011771/001/KAGRA_upperView1_HD_200309.png">
              <a:extLst>
                <a:ext uri="{FF2B5EF4-FFF2-40B4-BE49-F238E27FC236}">
                  <a16:creationId xmlns:a16="http://schemas.microsoft.com/office/drawing/2014/main" id="{01166598-148B-6AA4-2FB6-F3F4D33C52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86" r="14570"/>
            <a:stretch/>
          </p:blipFill>
          <p:spPr bwMode="auto">
            <a:xfrm>
              <a:off x="645651" y="473410"/>
              <a:ext cx="4272257" cy="4177140"/>
            </a:xfrm>
            <a:prstGeom prst="rect">
              <a:avLst/>
            </a:prstGeom>
            <a:grpFill/>
          </p:spPr>
        </p:pic>
        <p:grpSp>
          <p:nvGrpSpPr>
            <p:cNvPr id="26" name="グループ化 25">
              <a:extLst>
                <a:ext uri="{FF2B5EF4-FFF2-40B4-BE49-F238E27FC236}">
                  <a16:creationId xmlns:a16="http://schemas.microsoft.com/office/drawing/2014/main" id="{5C4B0C7A-FE93-A5EE-AE72-5A47EC618079}"/>
                </a:ext>
              </a:extLst>
            </p:cNvPr>
            <p:cNvGrpSpPr/>
            <p:nvPr/>
          </p:nvGrpSpPr>
          <p:grpSpPr>
            <a:xfrm>
              <a:off x="3279970" y="-178243"/>
              <a:ext cx="8683429" cy="7057818"/>
              <a:chOff x="744403" y="-336343"/>
              <a:chExt cx="8683429" cy="7057818"/>
            </a:xfrm>
            <a:grpFill/>
          </p:grpSpPr>
          <p:pic>
            <p:nvPicPr>
              <p:cNvPr id="25611" name="図 9">
                <a:extLst>
                  <a:ext uri="{FF2B5EF4-FFF2-40B4-BE49-F238E27FC236}">
                    <a16:creationId xmlns:a16="http://schemas.microsoft.com/office/drawing/2014/main" id="{4AFDF936-5B69-54D3-220D-08DEA5836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2564" y="107950"/>
                <a:ext cx="4789678" cy="6613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054BD2AE-B861-8DD8-889E-9B1EAB5BA80F}"/>
                  </a:ext>
                </a:extLst>
              </p:cNvPr>
              <p:cNvSpPr txBox="1"/>
              <p:nvPr/>
            </p:nvSpPr>
            <p:spPr bwMode="auto">
              <a:xfrm>
                <a:off x="1807153" y="4781180"/>
                <a:ext cx="1890261" cy="369332"/>
              </a:xfrm>
              <a:prstGeom prst="rect">
                <a:avLst/>
              </a:prstGeom>
              <a:grpFill/>
              <a:ln>
                <a:solidFill>
                  <a:srgbClr val="0000FF"/>
                </a:solidFill>
              </a:ln>
            </p:spPr>
            <p:txBody>
              <a:bodyPr wrap="none">
                <a:spAutoFit/>
              </a:bodyPr>
              <a:lstStyle/>
              <a:p>
                <a:pPr>
                  <a:defRPr/>
                </a:pPr>
                <a:r>
                  <a:rPr lang="en-US" altLang="ja-JP" dirty="0">
                    <a:latin typeface="Arial" panose="020B0604020202020204" pitchFamily="34" charset="0"/>
                    <a:ea typeface="+mj-ea"/>
                    <a:cs typeface="Arial" panose="020B0604020202020204" pitchFamily="34" charset="0"/>
                  </a:rPr>
                  <a:t>Cryogenic mirror</a:t>
                </a:r>
                <a:endParaRPr lang="ja-JP" altLang="en-US">
                  <a:latin typeface="Arial" panose="020B0604020202020204" pitchFamily="34" charset="0"/>
                  <a:ea typeface="+mj-ea"/>
                  <a:cs typeface="Arial" panose="020B0604020202020204" pitchFamily="34" charset="0"/>
                </a:endParaRPr>
              </a:p>
            </p:txBody>
          </p:sp>
          <p:cxnSp>
            <p:nvCxnSpPr>
              <p:cNvPr id="13" name="直線矢印コネクタ 12">
                <a:extLst>
                  <a:ext uri="{FF2B5EF4-FFF2-40B4-BE49-F238E27FC236}">
                    <a16:creationId xmlns:a16="http://schemas.microsoft.com/office/drawing/2014/main" id="{0AA30B0E-BBE7-45A5-65CF-84AC0DF84137}"/>
                  </a:ext>
                </a:extLst>
              </p:cNvPr>
              <p:cNvCxnSpPr>
                <a:cxnSpLocks/>
              </p:cNvCxnSpPr>
              <p:nvPr/>
            </p:nvCxnSpPr>
            <p:spPr bwMode="auto">
              <a:xfrm>
                <a:off x="3796372" y="5082255"/>
                <a:ext cx="1516490" cy="859451"/>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正方形/長方形 13">
                <a:extLst>
                  <a:ext uri="{FF2B5EF4-FFF2-40B4-BE49-F238E27FC236}">
                    <a16:creationId xmlns:a16="http://schemas.microsoft.com/office/drawing/2014/main" id="{43DDFF72-04B0-3AF9-542E-1F85A1818A74}"/>
                  </a:ext>
                </a:extLst>
              </p:cNvPr>
              <p:cNvSpPr/>
              <p:nvPr/>
            </p:nvSpPr>
            <p:spPr bwMode="auto">
              <a:xfrm>
                <a:off x="2712564" y="1053560"/>
                <a:ext cx="2336736" cy="1998057"/>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15" name="正方形/長方形 14">
                <a:extLst>
                  <a:ext uri="{FF2B5EF4-FFF2-40B4-BE49-F238E27FC236}">
                    <a16:creationId xmlns:a16="http://schemas.microsoft.com/office/drawing/2014/main" id="{E665DF05-8225-7470-0560-3F17BB099216}"/>
                  </a:ext>
                </a:extLst>
              </p:cNvPr>
              <p:cNvSpPr/>
              <p:nvPr/>
            </p:nvSpPr>
            <p:spPr bwMode="auto">
              <a:xfrm>
                <a:off x="5626545" y="1061807"/>
                <a:ext cx="1875697" cy="1998058"/>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cxnSp>
            <p:nvCxnSpPr>
              <p:cNvPr id="22" name="直線矢印コネクタ 21">
                <a:extLst>
                  <a:ext uri="{FF2B5EF4-FFF2-40B4-BE49-F238E27FC236}">
                    <a16:creationId xmlns:a16="http://schemas.microsoft.com/office/drawing/2014/main" id="{201E0B90-7549-504E-2905-E33CEE2F70D1}"/>
                  </a:ext>
                </a:extLst>
              </p:cNvPr>
              <p:cNvCxnSpPr>
                <a:cxnSpLocks/>
              </p:cNvCxnSpPr>
              <p:nvPr/>
            </p:nvCxnSpPr>
            <p:spPr bwMode="auto">
              <a:xfrm>
                <a:off x="4098998" y="198903"/>
                <a:ext cx="1075452" cy="370878"/>
              </a:xfrm>
              <a:prstGeom prst="straightConnector1">
                <a:avLst/>
              </a:prstGeom>
              <a:grpFill/>
              <a:ln w="76200" cap="flat" cmpd="sng" algn="ctr">
                <a:solidFill>
                  <a:srgbClr val="3366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1003E963-D997-ABAC-136C-3BBAC2EAD969}"/>
                  </a:ext>
                </a:extLst>
              </p:cNvPr>
              <p:cNvSpPr txBox="1"/>
              <p:nvPr/>
            </p:nvSpPr>
            <p:spPr bwMode="auto">
              <a:xfrm>
                <a:off x="1569882" y="5442984"/>
                <a:ext cx="1289050" cy="369332"/>
              </a:xfrm>
              <a:prstGeom prst="rect">
                <a:avLst/>
              </a:prstGeom>
              <a:grpFill/>
              <a:ln>
                <a:solidFill>
                  <a:srgbClr val="0000FF"/>
                </a:solidFill>
              </a:ln>
            </p:spPr>
            <p:txBody>
              <a:bodyPr wrap="square">
                <a:spAutoFit/>
              </a:bodyPr>
              <a:lstStyle/>
              <a:p>
                <a:pPr>
                  <a:defRPr/>
                </a:pPr>
                <a:r>
                  <a:rPr lang="en-US" altLang="ja-JP" dirty="0">
                    <a:latin typeface="Arial" panose="020B0604020202020204" pitchFamily="34" charset="0"/>
                    <a:ea typeface="+mj-ea"/>
                    <a:cs typeface="Arial" panose="020B0604020202020204" pitchFamily="34" charset="0"/>
                  </a:rPr>
                  <a:t>Duct tube</a:t>
                </a:r>
                <a:endParaRPr lang="ja-JP" altLang="en-US">
                  <a:latin typeface="Arial" panose="020B0604020202020204" pitchFamily="34" charset="0"/>
                  <a:ea typeface="+mj-ea"/>
                  <a:cs typeface="Arial" panose="020B0604020202020204" pitchFamily="34" charset="0"/>
                </a:endParaRPr>
              </a:p>
            </p:txBody>
          </p:sp>
          <p:cxnSp>
            <p:nvCxnSpPr>
              <p:cNvPr id="25" name="直線矢印コネクタ 24">
                <a:extLst>
                  <a:ext uri="{FF2B5EF4-FFF2-40B4-BE49-F238E27FC236}">
                    <a16:creationId xmlns:a16="http://schemas.microsoft.com/office/drawing/2014/main" id="{F8B62806-F71A-8BC7-7802-10920D97C7CC}"/>
                  </a:ext>
                </a:extLst>
              </p:cNvPr>
              <p:cNvCxnSpPr>
                <a:cxnSpLocks/>
              </p:cNvCxnSpPr>
              <p:nvPr/>
            </p:nvCxnSpPr>
            <p:spPr bwMode="auto">
              <a:xfrm>
                <a:off x="2517259" y="5873495"/>
                <a:ext cx="269875" cy="132833"/>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48DA3DB5-0C5F-0658-75A9-6C41F685DBD6}"/>
                  </a:ext>
                </a:extLst>
              </p:cNvPr>
              <p:cNvSpPr txBox="1"/>
              <p:nvPr/>
            </p:nvSpPr>
            <p:spPr bwMode="auto">
              <a:xfrm>
                <a:off x="3280847" y="2178050"/>
                <a:ext cx="1031051" cy="369332"/>
              </a:xfrm>
              <a:prstGeom prst="rect">
                <a:avLst/>
              </a:prstGeom>
              <a:grpFill/>
              <a:ln>
                <a:solidFill>
                  <a:srgbClr val="0000FF"/>
                </a:solidFill>
              </a:ln>
            </p:spPr>
            <p:txBody>
              <a:bodyPr wrap="none">
                <a:spAutoFit/>
              </a:bodyPr>
              <a:lstStyle/>
              <a:p>
                <a:pPr>
                  <a:defRPr/>
                </a:pPr>
                <a:r>
                  <a:rPr lang="en-US" altLang="ja-JP" dirty="0">
                    <a:latin typeface="Arial" panose="020B0604020202020204" pitchFamily="34" charset="0"/>
                    <a:ea typeface="+mj-ea"/>
                    <a:cs typeface="Arial" panose="020B0604020202020204" pitchFamily="34" charset="0"/>
                  </a:rPr>
                  <a:t>Bedrock</a:t>
                </a:r>
                <a:endParaRPr lang="ja-JP" altLang="en-US">
                  <a:latin typeface="Arial" panose="020B0604020202020204" pitchFamily="34" charset="0"/>
                  <a:ea typeface="+mj-ea"/>
                  <a:cs typeface="Arial" panose="020B0604020202020204" pitchFamily="34" charset="0"/>
                </a:endParaRPr>
              </a:p>
            </p:txBody>
          </p:sp>
          <p:cxnSp>
            <p:nvCxnSpPr>
              <p:cNvPr id="35" name="直線矢印コネクタ 34">
                <a:extLst>
                  <a:ext uri="{FF2B5EF4-FFF2-40B4-BE49-F238E27FC236}">
                    <a16:creationId xmlns:a16="http://schemas.microsoft.com/office/drawing/2014/main" id="{BD4A3380-192D-FAC2-BEB4-5129B55802ED}"/>
                  </a:ext>
                </a:extLst>
              </p:cNvPr>
              <p:cNvCxnSpPr>
                <a:cxnSpLocks/>
              </p:cNvCxnSpPr>
              <p:nvPr/>
            </p:nvCxnSpPr>
            <p:spPr bwMode="auto">
              <a:xfrm flipH="1">
                <a:off x="6824424" y="480352"/>
                <a:ext cx="362443" cy="573208"/>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4DAC755D-1098-420C-5B5C-EB49220EA0A9}"/>
                  </a:ext>
                </a:extLst>
              </p:cNvPr>
              <p:cNvSpPr txBox="1"/>
              <p:nvPr/>
            </p:nvSpPr>
            <p:spPr bwMode="auto">
              <a:xfrm>
                <a:off x="6366947" y="1839397"/>
                <a:ext cx="2847896" cy="369332"/>
              </a:xfrm>
              <a:prstGeom prst="rect">
                <a:avLst/>
              </a:prstGeom>
              <a:grpFill/>
              <a:ln>
                <a:solidFill>
                  <a:srgbClr val="0000FF"/>
                </a:solidFill>
              </a:ln>
            </p:spPr>
            <p:txBody>
              <a:bodyPr wrap="none">
                <a:spAutoFit/>
              </a:bodyPr>
              <a:lstStyle/>
              <a:p>
                <a:pPr>
                  <a:defRPr/>
                </a:pPr>
                <a:r>
                  <a:rPr lang="en-US" altLang="ja-JP" dirty="0">
                    <a:latin typeface="Arial" panose="020B0604020202020204" pitchFamily="34" charset="0"/>
                    <a:ea typeface="+mj-ea"/>
                    <a:cs typeface="Arial" panose="020B0604020202020204" pitchFamily="34" charset="0"/>
                  </a:rPr>
                  <a:t>Vibration Isolation System</a:t>
                </a:r>
                <a:endParaRPr lang="ja-JP" altLang="en-US">
                  <a:latin typeface="Arial" panose="020B0604020202020204" pitchFamily="34" charset="0"/>
                  <a:ea typeface="+mj-ea"/>
                  <a:cs typeface="Arial" panose="020B0604020202020204" pitchFamily="34" charset="0"/>
                </a:endParaRPr>
              </a:p>
            </p:txBody>
          </p:sp>
          <p:cxnSp>
            <p:nvCxnSpPr>
              <p:cNvPr id="40" name="直線矢印コネクタ 39">
                <a:extLst>
                  <a:ext uri="{FF2B5EF4-FFF2-40B4-BE49-F238E27FC236}">
                    <a16:creationId xmlns:a16="http://schemas.microsoft.com/office/drawing/2014/main" id="{BB0D29FA-4166-E1B1-E33D-C2D45AF5B5C5}"/>
                  </a:ext>
                </a:extLst>
              </p:cNvPr>
              <p:cNvCxnSpPr>
                <a:stCxn id="39" idx="1"/>
              </p:cNvCxnSpPr>
              <p:nvPr/>
            </p:nvCxnSpPr>
            <p:spPr bwMode="auto">
              <a:xfrm flipH="1" flipV="1">
                <a:off x="5496997" y="404297"/>
                <a:ext cx="869950" cy="1619766"/>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DAD09A9D-38AE-1BEC-3F6C-365BBD0B4C6D}"/>
                  </a:ext>
                </a:extLst>
              </p:cNvPr>
              <p:cNvCxnSpPr/>
              <p:nvPr/>
            </p:nvCxnSpPr>
            <p:spPr bwMode="auto">
              <a:xfrm rot="5400000">
                <a:off x="4804847" y="2716213"/>
                <a:ext cx="2254250" cy="869950"/>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E72C7AD7-9725-4A98-468A-1E3963432CCA}"/>
                  </a:ext>
                </a:extLst>
              </p:cNvPr>
              <p:cNvCxnSpPr>
                <a:stCxn id="39" idx="1"/>
              </p:cNvCxnSpPr>
              <p:nvPr/>
            </p:nvCxnSpPr>
            <p:spPr bwMode="auto">
              <a:xfrm flipH="1">
                <a:off x="5496997" y="2024063"/>
                <a:ext cx="869950" cy="123308"/>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61601217-FD49-56DF-6506-6220449C1502}"/>
                  </a:ext>
                </a:extLst>
              </p:cNvPr>
              <p:cNvCxnSpPr>
                <a:stCxn id="39" idx="1"/>
              </p:cNvCxnSpPr>
              <p:nvPr/>
            </p:nvCxnSpPr>
            <p:spPr bwMode="auto">
              <a:xfrm flipH="1" flipV="1">
                <a:off x="5496997" y="1239323"/>
                <a:ext cx="869950" cy="784740"/>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1CE79A09-0BD2-348F-5376-4E4233CEB1C4}"/>
                  </a:ext>
                </a:extLst>
              </p:cNvPr>
              <p:cNvCxnSpPr>
                <a:stCxn id="39" idx="1"/>
              </p:cNvCxnSpPr>
              <p:nvPr/>
            </p:nvCxnSpPr>
            <p:spPr bwMode="auto">
              <a:xfrm flipH="1">
                <a:off x="5496997" y="2024063"/>
                <a:ext cx="869950" cy="1029772"/>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B0F53601-5726-9A35-6FC6-5857394AB54B}"/>
                  </a:ext>
                </a:extLst>
              </p:cNvPr>
              <p:cNvCxnSpPr>
                <a:stCxn id="39" idx="1"/>
              </p:cNvCxnSpPr>
              <p:nvPr/>
            </p:nvCxnSpPr>
            <p:spPr bwMode="auto">
              <a:xfrm flipH="1">
                <a:off x="5379523" y="2024063"/>
                <a:ext cx="987424" cy="3549134"/>
              </a:xfrm>
              <a:prstGeom prst="straightConnector1">
                <a:avLst/>
              </a:prstGeom>
              <a:grpFill/>
              <a:ln w="12700" cap="flat" cmpd="sng" algn="ctr">
                <a:solidFill>
                  <a:srgbClr val="3366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6A95DF4F-63E9-D630-FBF6-AE5DFE3D93EF}"/>
                  </a:ext>
                </a:extLst>
              </p:cNvPr>
              <p:cNvCxnSpPr/>
              <p:nvPr/>
            </p:nvCxnSpPr>
            <p:spPr>
              <a:xfrm>
                <a:off x="2679701" y="6019800"/>
                <a:ext cx="3916363" cy="1588"/>
              </a:xfrm>
              <a:prstGeom prst="line">
                <a:avLst/>
              </a:prstGeom>
              <a:grpFill/>
              <a:ln w="15875" cap="flat" cmpd="sng" algn="ctr">
                <a:solidFill>
                  <a:srgbClr val="FF0000"/>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6CE4EB4E-FDBE-3EA7-65D6-30064FEB5CAC}"/>
                  </a:ext>
                </a:extLst>
              </p:cNvPr>
              <p:cNvSpPr txBox="1"/>
              <p:nvPr/>
            </p:nvSpPr>
            <p:spPr>
              <a:xfrm>
                <a:off x="2730500" y="6099176"/>
                <a:ext cx="1289050" cy="460375"/>
              </a:xfrm>
              <a:prstGeom prst="rect">
                <a:avLst/>
              </a:prstGeom>
              <a:grpFill/>
              <a:ln>
                <a:noFill/>
              </a:ln>
            </p:spPr>
            <p:txBody>
              <a:bodyPr wrap="none">
                <a:spAutoFit/>
              </a:bodyPr>
              <a:lstStyle/>
              <a:p>
                <a:pPr>
                  <a:defRPr/>
                </a:pPr>
                <a:r>
                  <a:rPr lang="en-US" altLang="ja-JP" sz="1200" dirty="0">
                    <a:solidFill>
                      <a:srgbClr val="FF6600"/>
                    </a:solidFill>
                    <a:latin typeface="Arial"/>
                    <a:ea typeface="+mj-ea"/>
                    <a:cs typeface="Arial"/>
                  </a:rPr>
                  <a:t>Beam line</a:t>
                </a:r>
              </a:p>
              <a:p>
                <a:pPr>
                  <a:defRPr/>
                </a:pPr>
                <a:r>
                  <a:rPr lang="en-US" altLang="ja-JP" sz="1200" dirty="0">
                    <a:solidFill>
                      <a:srgbClr val="FF6600"/>
                    </a:solidFill>
                    <a:latin typeface="Arial"/>
                    <a:ea typeface="+mj-ea"/>
                    <a:cs typeface="Arial"/>
                  </a:rPr>
                  <a:t>1200 mm height</a:t>
                </a:r>
                <a:endParaRPr lang="ja-JP" altLang="en-US" sz="1200">
                  <a:solidFill>
                    <a:srgbClr val="FF6600"/>
                  </a:solidFill>
                  <a:latin typeface="Arial"/>
                  <a:ea typeface="+mj-ea"/>
                  <a:cs typeface="Arial"/>
                </a:endParaRPr>
              </a:p>
            </p:txBody>
          </p:sp>
          <p:sp>
            <p:nvSpPr>
              <p:cNvPr id="34" name="テキスト ボックス 33">
                <a:extLst>
                  <a:ext uri="{FF2B5EF4-FFF2-40B4-BE49-F238E27FC236}">
                    <a16:creationId xmlns:a16="http://schemas.microsoft.com/office/drawing/2014/main" id="{ECB08075-D4D3-14D9-F53C-F5558D54C3BB}"/>
                  </a:ext>
                </a:extLst>
              </p:cNvPr>
              <p:cNvSpPr txBox="1"/>
              <p:nvPr/>
            </p:nvSpPr>
            <p:spPr bwMode="auto">
              <a:xfrm>
                <a:off x="5811599" y="38554"/>
                <a:ext cx="3616233" cy="646331"/>
              </a:xfrm>
              <a:prstGeom prst="rect">
                <a:avLst/>
              </a:prstGeom>
              <a:grpFill/>
              <a:ln>
                <a:solidFill>
                  <a:srgbClr val="0000FF"/>
                </a:solidFill>
              </a:ln>
            </p:spPr>
            <p:txBody>
              <a:bodyPr wrap="square">
                <a:spAutoFit/>
              </a:bodyPr>
              <a:lstStyle/>
              <a:p>
                <a:pPr>
                  <a:defRPr/>
                </a:pPr>
                <a:r>
                  <a:rPr lang="en-US" altLang="ja-JP" dirty="0">
                    <a:latin typeface="Arial"/>
                    <a:ea typeface="+mj-ea"/>
                    <a:cs typeface="Arial"/>
                  </a:rPr>
                  <a:t>Second story: 13 meters in height from base floor (the first floor)</a:t>
                </a:r>
                <a:endParaRPr lang="ja-JP" altLang="en-US">
                  <a:latin typeface="Arial"/>
                  <a:ea typeface="+mj-ea"/>
                  <a:cs typeface="Arial"/>
                </a:endParaRPr>
              </a:p>
            </p:txBody>
          </p:sp>
          <p:cxnSp>
            <p:nvCxnSpPr>
              <p:cNvPr id="63" name="直線矢印コネクタ 62">
                <a:extLst>
                  <a:ext uri="{FF2B5EF4-FFF2-40B4-BE49-F238E27FC236}">
                    <a16:creationId xmlns:a16="http://schemas.microsoft.com/office/drawing/2014/main" id="{A534BE16-FE42-E68A-1666-9C386C7D66EE}"/>
                  </a:ext>
                </a:extLst>
              </p:cNvPr>
              <p:cNvCxnSpPr>
                <a:cxnSpLocks/>
              </p:cNvCxnSpPr>
              <p:nvPr/>
            </p:nvCxnSpPr>
            <p:spPr bwMode="auto">
              <a:xfrm flipH="1">
                <a:off x="1161257" y="127210"/>
                <a:ext cx="856280" cy="772022"/>
              </a:xfrm>
              <a:prstGeom prst="straightConnector1">
                <a:avLst/>
              </a:prstGeom>
              <a:grpFill/>
              <a:ln w="76200" cap="flat" cmpd="sng" algn="ctr">
                <a:solidFill>
                  <a:srgbClr val="3366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6C875BFB-A8A7-E2DE-CF22-CB3BAD853293}"/>
                  </a:ext>
                </a:extLst>
              </p:cNvPr>
              <p:cNvSpPr txBox="1"/>
              <p:nvPr/>
            </p:nvSpPr>
            <p:spPr bwMode="auto">
              <a:xfrm>
                <a:off x="744403" y="-336343"/>
                <a:ext cx="3517679" cy="646331"/>
              </a:xfrm>
              <a:prstGeom prst="rect">
                <a:avLst/>
              </a:prstGeom>
              <a:grpFill/>
              <a:ln>
                <a:solidFill>
                  <a:srgbClr val="0000FF"/>
                </a:solidFill>
              </a:ln>
            </p:spPr>
            <p:txBody>
              <a:bodyPr wrap="square">
                <a:spAutoFit/>
              </a:bodyPr>
              <a:lstStyle/>
              <a:p>
                <a:pPr>
                  <a:defRPr/>
                </a:pPr>
                <a:r>
                  <a:rPr lang="en-US" altLang="ja-JP" b="1" dirty="0">
                    <a:latin typeface="Arial" panose="020B0604020202020204" pitchFamily="34" charset="0"/>
                    <a:ea typeface="+mj-ea"/>
                    <a:cs typeface="Arial" panose="020B0604020202020204" pitchFamily="34" charset="0"/>
                  </a:rPr>
                  <a:t>Vacuum vessel for </a:t>
                </a:r>
                <a:r>
                  <a:rPr lang="en-US" altLang="ja-JP" b="1" dirty="0">
                    <a:latin typeface="Arial" panose="020B0604020202020204" pitchFamily="34" charset="0"/>
                    <a:cs typeface="Arial" panose="020B0604020202020204" pitchFamily="34" charset="0"/>
                  </a:rPr>
                  <a:t>supporting the vibration isolation system</a:t>
                </a:r>
                <a:endParaRPr lang="ja-JP" altLang="en-US" b="1">
                  <a:latin typeface="Arial" panose="020B0604020202020204" pitchFamily="34" charset="0"/>
                  <a:ea typeface="+mj-ea"/>
                  <a:cs typeface="Arial" panose="020B0604020202020204" pitchFamily="34" charset="0"/>
                </a:endParaRPr>
              </a:p>
            </p:txBody>
          </p:sp>
        </p:grpSp>
      </p:grpSp>
      <p:sp>
        <p:nvSpPr>
          <p:cNvPr id="28" name="Rectangle 2">
            <a:extLst>
              <a:ext uri="{FF2B5EF4-FFF2-40B4-BE49-F238E27FC236}">
                <a16:creationId xmlns:a16="http://schemas.microsoft.com/office/drawing/2014/main" id="{420EFD3E-D5B9-E73E-2CB4-D62F41DCE411}"/>
              </a:ext>
            </a:extLst>
          </p:cNvPr>
          <p:cNvSpPr txBox="1">
            <a:spLocks noChangeArrowheads="1"/>
          </p:cNvSpPr>
          <p:nvPr/>
        </p:nvSpPr>
        <p:spPr>
          <a:xfrm>
            <a:off x="119270" y="88597"/>
            <a:ext cx="11953460" cy="847648"/>
          </a:xfrm>
          <a:prstGeom prst="rect">
            <a:avLst/>
          </a:prstGeom>
          <a:solidFill>
            <a:schemeClr val="accent1">
              <a:lumMod val="20000"/>
              <a:lumOff val="80000"/>
            </a:schemeClr>
          </a:solidFill>
        </p:spPr>
        <p:txBody>
          <a:bodyPr anchor="ctr" anchorCtr="1"/>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eaLnBrk="1" hangingPunct="1"/>
            <a:r>
              <a:rPr lang="en-US" altLang="ja-JP" sz="2800" b="1" dirty="0">
                <a:solidFill>
                  <a:schemeClr val="tx1"/>
                </a:solidFill>
                <a:latin typeface="Arial" panose="020B0604020202020204" pitchFamily="34" charset="0"/>
                <a:cs typeface="Arial" panose="020B0604020202020204" pitchFamily="34" charset="0"/>
              </a:rPr>
              <a:t>Effects of the earthquake on the vacuum vessel of the cryogenic mirror vibration isolation system</a:t>
            </a:r>
          </a:p>
        </p:txBody>
      </p:sp>
      <p:grpSp>
        <p:nvGrpSpPr>
          <p:cNvPr id="55" name="グループ化 54">
            <a:extLst>
              <a:ext uri="{FF2B5EF4-FFF2-40B4-BE49-F238E27FC236}">
                <a16:creationId xmlns:a16="http://schemas.microsoft.com/office/drawing/2014/main" id="{985516DD-BFD0-AF95-4577-A30B08A0A36D}"/>
              </a:ext>
            </a:extLst>
          </p:cNvPr>
          <p:cNvGrpSpPr/>
          <p:nvPr/>
        </p:nvGrpSpPr>
        <p:grpSpPr>
          <a:xfrm>
            <a:off x="1035261" y="461265"/>
            <a:ext cx="8922827" cy="3973581"/>
            <a:chOff x="938512" y="69255"/>
            <a:chExt cx="8922827" cy="3973581"/>
          </a:xfrm>
        </p:grpSpPr>
        <p:sp>
          <p:nvSpPr>
            <p:cNvPr id="32" name="円/楕円 31">
              <a:extLst>
                <a:ext uri="{FF2B5EF4-FFF2-40B4-BE49-F238E27FC236}">
                  <a16:creationId xmlns:a16="http://schemas.microsoft.com/office/drawing/2014/main" id="{59A4AD31-B92D-A19C-0DE7-90AFBD01EDB5}"/>
                </a:ext>
              </a:extLst>
            </p:cNvPr>
            <p:cNvSpPr/>
            <p:nvPr/>
          </p:nvSpPr>
          <p:spPr>
            <a:xfrm>
              <a:off x="1456054" y="303779"/>
              <a:ext cx="2427353" cy="2067030"/>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円/楕円 32">
              <a:extLst>
                <a:ext uri="{FF2B5EF4-FFF2-40B4-BE49-F238E27FC236}">
                  <a16:creationId xmlns:a16="http://schemas.microsoft.com/office/drawing/2014/main" id="{586F6600-F81E-FB1F-3A09-9BACBFB52554}"/>
                </a:ext>
              </a:extLst>
            </p:cNvPr>
            <p:cNvSpPr/>
            <p:nvPr/>
          </p:nvSpPr>
          <p:spPr>
            <a:xfrm>
              <a:off x="7140207" y="69255"/>
              <a:ext cx="1199705" cy="1033515"/>
            </a:xfrm>
            <a:prstGeom prst="ellipse">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37" name="直線コネクタ 36">
              <a:extLst>
                <a:ext uri="{FF2B5EF4-FFF2-40B4-BE49-F238E27FC236}">
                  <a16:creationId xmlns:a16="http://schemas.microsoft.com/office/drawing/2014/main" id="{3B1D6A41-B32A-EFD7-3ACE-9F0B181F449F}"/>
                </a:ext>
              </a:extLst>
            </p:cNvPr>
            <p:cNvCxnSpPr>
              <a:cxnSpLocks/>
            </p:cNvCxnSpPr>
            <p:nvPr/>
          </p:nvCxnSpPr>
          <p:spPr>
            <a:xfrm flipH="1" flipV="1">
              <a:off x="3645341" y="1904933"/>
              <a:ext cx="1836220" cy="1588595"/>
            </a:xfrm>
            <a:prstGeom prst="line">
              <a:avLst/>
            </a:pr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180EDA5-3A23-F8F4-2539-F552D91E082F}"/>
                </a:ext>
              </a:extLst>
            </p:cNvPr>
            <p:cNvCxnSpPr>
              <a:cxnSpLocks/>
            </p:cNvCxnSpPr>
            <p:nvPr/>
          </p:nvCxnSpPr>
          <p:spPr>
            <a:xfrm flipV="1">
              <a:off x="5722956" y="926573"/>
              <a:ext cx="1526132" cy="2668799"/>
            </a:xfrm>
            <a:prstGeom prst="line">
              <a:avLst/>
            </a:pr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511D3B38-DA05-5CDC-8911-1DAC80D13890}"/>
                </a:ext>
              </a:extLst>
            </p:cNvPr>
            <p:cNvSpPr txBox="1"/>
            <p:nvPr/>
          </p:nvSpPr>
          <p:spPr>
            <a:xfrm>
              <a:off x="938512" y="3334950"/>
              <a:ext cx="8922827" cy="707886"/>
            </a:xfrm>
            <a:prstGeom prst="rect">
              <a:avLst/>
            </a:prstGeom>
            <a:solidFill>
              <a:schemeClr val="accent5">
                <a:lumMod val="20000"/>
                <a:lumOff val="80000"/>
              </a:schemeClr>
            </a:solidFill>
          </p:spPr>
          <p:txBody>
            <a:bodyPr wrap="none" rtlCol="0">
              <a:spAutoFit/>
            </a:bodyPr>
            <a:lstStyle/>
            <a:p>
              <a:r>
                <a:rPr lang="en-US" altLang="ja-JP" sz="2000" dirty="0">
                  <a:latin typeface="Arial" panose="020B0604020202020204" pitchFamily="34" charset="0"/>
                  <a:cs typeface="Arial" panose="020B0604020202020204" pitchFamily="34" charset="0"/>
                </a:rPr>
                <a:t> We surveyed the vacuum vessel supporting the vibration isolation system to </a:t>
              </a:r>
            </a:p>
            <a:p>
              <a:r>
                <a:rPr lang="en-US" altLang="ja-JP" sz="2000" dirty="0">
                  <a:latin typeface="Arial" panose="020B0604020202020204" pitchFamily="34" charset="0"/>
                  <a:cs typeface="Arial" panose="020B0604020202020204" pitchFamily="34" charset="0"/>
                </a:rPr>
                <a:t>verify the effects of the earthquake on the isolation system vacuum vessel.</a:t>
              </a:r>
            </a:p>
          </p:txBody>
        </p:sp>
      </p:grpSp>
      <p:grpSp>
        <p:nvGrpSpPr>
          <p:cNvPr id="57" name="グループ化 56">
            <a:extLst>
              <a:ext uri="{FF2B5EF4-FFF2-40B4-BE49-F238E27FC236}">
                <a16:creationId xmlns:a16="http://schemas.microsoft.com/office/drawing/2014/main" id="{414BCB07-FAAB-95CA-3725-A474AB04B872}"/>
              </a:ext>
            </a:extLst>
          </p:cNvPr>
          <p:cNvGrpSpPr/>
          <p:nvPr/>
        </p:nvGrpSpPr>
        <p:grpSpPr>
          <a:xfrm>
            <a:off x="667165" y="744154"/>
            <a:ext cx="10684528" cy="5862352"/>
            <a:chOff x="492761" y="850232"/>
            <a:chExt cx="10684528" cy="5862352"/>
          </a:xfrm>
        </p:grpSpPr>
        <p:sp>
          <p:nvSpPr>
            <p:cNvPr id="49" name="テキスト ボックス 48">
              <a:extLst>
                <a:ext uri="{FF2B5EF4-FFF2-40B4-BE49-F238E27FC236}">
                  <a16:creationId xmlns:a16="http://schemas.microsoft.com/office/drawing/2014/main" id="{C6EA6B0B-B2C1-A689-A8C3-F32C0D43E077}"/>
                </a:ext>
              </a:extLst>
            </p:cNvPr>
            <p:cNvSpPr txBox="1"/>
            <p:nvPr/>
          </p:nvSpPr>
          <p:spPr>
            <a:xfrm>
              <a:off x="492761" y="4465815"/>
              <a:ext cx="10684528" cy="2246769"/>
            </a:xfrm>
            <a:prstGeom prst="rect">
              <a:avLst/>
            </a:prstGeom>
            <a:solidFill>
              <a:schemeClr val="accent5">
                <a:lumMod val="20000"/>
                <a:lumOff val="80000"/>
              </a:schemeClr>
            </a:solidFill>
          </p:spPr>
          <p:txBody>
            <a:bodyPr wrap="none" rtlCol="0">
              <a:spAutoFit/>
            </a:bodyPr>
            <a:lstStyle/>
            <a:p>
              <a:r>
                <a:rPr lang="en-US" altLang="ja-JP" sz="2000" dirty="0">
                  <a:latin typeface="Arial" panose="020B0604020202020204" pitchFamily="34" charset="0"/>
                  <a:cs typeface="Arial" panose="020B0604020202020204" pitchFamily="34" charset="0"/>
                </a:rPr>
                <a:t>The vertical changes in atmospheric pressure and vacuum inside the four vacuum vessels </a:t>
              </a:r>
            </a:p>
            <a:p>
              <a:r>
                <a:rPr lang="en-US" altLang="ja-JP" sz="2000" dirty="0">
                  <a:latin typeface="Arial" panose="020B0604020202020204" pitchFamily="34" charset="0"/>
                  <a:cs typeface="Arial" panose="020B0604020202020204" pitchFamily="34" charset="0"/>
                </a:rPr>
                <a:t>with respect to the height reference point were as follows:</a:t>
              </a:r>
            </a:p>
            <a:p>
              <a:endParaRPr lang="en-US" altLang="ja-JP" sz="2000" b="1" dirty="0">
                <a:latin typeface="Arial" panose="020B0604020202020204" pitchFamily="34" charset="0"/>
                <a:cs typeface="Arial" panose="020B0604020202020204" pitchFamily="34" charset="0"/>
              </a:endParaRPr>
            </a:p>
            <a:p>
              <a:pPr algn="ctr"/>
              <a:r>
                <a:rPr lang="en-US" altLang="ja-JP" sz="2000" b="1" dirty="0">
                  <a:latin typeface="Arial" panose="020B0604020202020204" pitchFamily="34" charset="0"/>
                  <a:cs typeface="Arial" panose="020B0604020202020204" pitchFamily="34" charset="0"/>
                </a:rPr>
                <a:t>Average: 1.5 mm</a:t>
              </a:r>
              <a:r>
                <a:rPr lang="en-US" altLang="ja-JP" sz="2000" dirty="0">
                  <a:latin typeface="Arial" panose="020B0604020202020204" pitchFamily="34" charset="0"/>
                  <a:cs typeface="Arial" panose="020B0604020202020204" pitchFamily="34" charset="0"/>
                </a:rPr>
                <a:t>, </a:t>
              </a:r>
              <a:r>
                <a:rPr lang="en-US" altLang="ja-JP" sz="2000" b="1" dirty="0">
                  <a:latin typeface="Arial" panose="020B0604020202020204" pitchFamily="34" charset="0"/>
                  <a:cs typeface="Arial" panose="020B0604020202020204" pitchFamily="34" charset="0"/>
                </a:rPr>
                <a:t>Maximum: 1.9 mm, and minimum: 1 mm</a:t>
              </a:r>
              <a:r>
                <a:rPr lang="en-US" altLang="ja-JP" sz="2000" dirty="0">
                  <a:latin typeface="Arial" panose="020B0604020202020204" pitchFamily="34" charset="0"/>
                  <a:cs typeface="Arial" panose="020B0604020202020204" pitchFamily="34" charset="0"/>
                </a:rPr>
                <a:t>.</a:t>
              </a:r>
            </a:p>
            <a:p>
              <a:endParaRPr lang="en-US" altLang="ja-JP" sz="20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This is consistent with the pre-earthquake survey results and indicates that </a:t>
              </a:r>
            </a:p>
            <a:p>
              <a:r>
                <a:rPr lang="en-US" altLang="ja-JP" sz="2000" dirty="0">
                  <a:latin typeface="Arial" panose="020B0604020202020204" pitchFamily="34" charset="0"/>
                  <a:cs typeface="Arial" panose="020B0604020202020204" pitchFamily="34" charset="0"/>
                </a:rPr>
                <a:t>there was no effect of the earthquake on the vacuum vessels of the seismic isolation system.</a:t>
              </a:r>
            </a:p>
          </p:txBody>
        </p:sp>
        <p:graphicFrame>
          <p:nvGraphicFramePr>
            <p:cNvPr id="56" name="グラフ 55">
              <a:extLst>
                <a:ext uri="{FF2B5EF4-FFF2-40B4-BE49-F238E27FC236}">
                  <a16:creationId xmlns:a16="http://schemas.microsoft.com/office/drawing/2014/main" id="{D4E25D22-E4D1-75B1-5110-2184EBF7B818}"/>
                </a:ext>
              </a:extLst>
            </p:cNvPr>
            <p:cNvGraphicFramePr>
              <a:graphicFrameLocks/>
            </p:cNvGraphicFramePr>
            <p:nvPr/>
          </p:nvGraphicFramePr>
          <p:xfrm>
            <a:off x="3443328" y="850232"/>
            <a:ext cx="5914869" cy="3529687"/>
          </p:xfrm>
          <a:graphic>
            <a:graphicData uri="http://schemas.openxmlformats.org/drawingml/2006/chart">
              <c:chart xmlns:c="http://schemas.openxmlformats.org/drawingml/2006/chart" xmlns:r="http://schemas.openxmlformats.org/officeDocument/2006/relationships" r:id="rId4"/>
            </a:graphicData>
          </a:graphic>
        </p:graphicFrame>
      </p:grpSp>
      <p:sp>
        <p:nvSpPr>
          <p:cNvPr id="58" name="テキスト ボックス 57">
            <a:extLst>
              <a:ext uri="{FF2B5EF4-FFF2-40B4-BE49-F238E27FC236}">
                <a16:creationId xmlns:a16="http://schemas.microsoft.com/office/drawing/2014/main" id="{99607977-0C54-CD83-A0FE-D60D48A83C0C}"/>
              </a:ext>
            </a:extLst>
          </p:cNvPr>
          <p:cNvSpPr txBox="1"/>
          <p:nvPr/>
        </p:nvSpPr>
        <p:spPr>
          <a:xfrm>
            <a:off x="1943100" y="-163286"/>
            <a:ext cx="184731" cy="369332"/>
          </a:xfrm>
          <a:prstGeom prst="rect">
            <a:avLst/>
          </a:prstGeom>
          <a:noFill/>
        </p:spPr>
        <p:txBody>
          <a:bodyPr wrap="none" rtlCol="0">
            <a:spAutoFit/>
          </a:bodyPr>
          <a:lstStyle/>
          <a:p>
            <a:endParaRPr lang="en-US" dirty="0"/>
          </a:p>
        </p:txBody>
      </p:sp>
      <p:sp>
        <p:nvSpPr>
          <p:cNvPr id="59" name="テキスト ボックス 58">
            <a:extLst>
              <a:ext uri="{FF2B5EF4-FFF2-40B4-BE49-F238E27FC236}">
                <a16:creationId xmlns:a16="http://schemas.microsoft.com/office/drawing/2014/main" id="{38C45051-2759-1162-36E6-6A3EFF642E02}"/>
              </a:ext>
            </a:extLst>
          </p:cNvPr>
          <p:cNvSpPr txBox="1"/>
          <p:nvPr/>
        </p:nvSpPr>
        <p:spPr>
          <a:xfrm>
            <a:off x="2449286" y="-179614"/>
            <a:ext cx="184731" cy="369332"/>
          </a:xfrm>
          <a:prstGeom prst="rect">
            <a:avLst/>
          </a:prstGeom>
          <a:noFill/>
        </p:spPr>
        <p:txBody>
          <a:bodyPr wrap="none" rtlCol="0">
            <a:spAutoFit/>
          </a:bodyPr>
          <a:lstStyle/>
          <a:p>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68"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タイトル 1"/>
          <p:cNvSpPr txBox="1">
            <a:spLocks noGrp="1"/>
          </p:cNvSpPr>
          <p:nvPr>
            <p:ph type="title" idx="4294967295"/>
          </p:nvPr>
        </p:nvSpPr>
        <p:spPr>
          <a:xfrm>
            <a:off x="3341370" y="354329"/>
            <a:ext cx="5257801" cy="701676"/>
          </a:xfrm>
          <a:prstGeom prst="rect">
            <a:avLst/>
          </a:prstGeom>
        </p:spPr>
        <p:txBody>
          <a:bodyPr/>
          <a:lstStyle>
            <a:lvl1pPr algn="ctr">
              <a:defRPr sz="3200"/>
            </a:lvl1pPr>
          </a:lstStyle>
          <a:p>
            <a:r>
              <a:rPr b="1" dirty="0">
                <a:latin typeface="Calibri" panose="020F0502020204030204" pitchFamily="34" charset="0"/>
                <a:cs typeface="Calibri" panose="020F0502020204030204" pitchFamily="34" charset="0"/>
              </a:rPr>
              <a:t>Summary</a:t>
            </a:r>
          </a:p>
        </p:txBody>
      </p:sp>
      <p:sp>
        <p:nvSpPr>
          <p:cNvPr id="874" name="コンテンツ プレースホルダー 2"/>
          <p:cNvSpPr txBox="1">
            <a:spLocks noGrp="1"/>
          </p:cNvSpPr>
          <p:nvPr>
            <p:ph type="body" idx="4294967295"/>
          </p:nvPr>
        </p:nvSpPr>
        <p:spPr>
          <a:xfrm>
            <a:off x="206235" y="1212963"/>
            <a:ext cx="11779530" cy="5290708"/>
          </a:xfrm>
          <a:prstGeom prst="rect">
            <a:avLst/>
          </a:prstGeom>
        </p:spPr>
        <p:txBody>
          <a:bodyPr/>
          <a:lstStyle/>
          <a:p>
            <a:pPr>
              <a:lnSpc>
                <a:spcPct val="140000"/>
              </a:lnSpc>
              <a:defRPr sz="2000">
                <a:latin typeface="Arial"/>
                <a:ea typeface="Arial"/>
                <a:cs typeface="Arial"/>
                <a:sym typeface="Arial"/>
              </a:defRPr>
            </a:pPr>
            <a:r>
              <a:t>For long-term operation of the KAGRA vacuum system, maintenance and stable operation of the vacuum equipment are important issues.</a:t>
            </a:r>
          </a:p>
          <a:p>
            <a:pPr>
              <a:lnSpc>
                <a:spcPct val="140000"/>
              </a:lnSpc>
              <a:defRPr sz="2000">
                <a:latin typeface="Arial"/>
                <a:ea typeface="Arial"/>
                <a:cs typeface="Arial"/>
                <a:sym typeface="Arial"/>
              </a:defRPr>
            </a:pPr>
            <a:r>
              <a:t>There were 19 major equipment failures that occurred during the nine years of operation of the KAGRA vacuum system since 2015.</a:t>
            </a:r>
          </a:p>
          <a:p>
            <a:pPr>
              <a:lnSpc>
                <a:spcPct val="140000"/>
              </a:lnSpc>
              <a:defRPr sz="2000">
                <a:latin typeface="Arial"/>
                <a:ea typeface="Arial"/>
                <a:cs typeface="Arial"/>
                <a:sym typeface="Arial"/>
              </a:defRPr>
            </a:pPr>
            <a:r>
              <a:t>One of these failures was a vacuum leak that significantly affected the pressure of the KAGRA vacuum system.</a:t>
            </a:r>
          </a:p>
          <a:p>
            <a:pPr>
              <a:lnSpc>
                <a:spcPct val="140000"/>
              </a:lnSpc>
              <a:defRPr sz="2000">
                <a:latin typeface="Arial"/>
                <a:ea typeface="Arial"/>
                <a:cs typeface="Arial"/>
                <a:sym typeface="Arial"/>
              </a:defRPr>
            </a:pPr>
            <a:r>
              <a:t>The 2024 Noto Peninsula Earthquake caused some effects on the KAGRA vacuum system, but no vacuum leaks were found.</a:t>
            </a:r>
          </a:p>
          <a:p>
            <a:pPr>
              <a:lnSpc>
                <a:spcPct val="140000"/>
              </a:lnSpc>
              <a:defRPr sz="2000">
                <a:latin typeface="Arial"/>
                <a:ea typeface="Arial"/>
                <a:cs typeface="Arial"/>
                <a:sym typeface="Arial"/>
              </a:defRPr>
            </a:pPr>
            <a:r>
              <a:t>On the other hand, the vacuum ducts of the X-arm and Y-arm were observed to be affected by the fixing bolts of the base. A detailed investigation will be conducted in the future.</a:t>
            </a:r>
          </a:p>
        </p:txBody>
      </p:sp>
      <p:sp>
        <p:nvSpPr>
          <p:cNvPr id="87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Text Box 10"/>
          <p:cNvSpPr txBox="1">
            <a:spLocks noGrp="1"/>
          </p:cNvSpPr>
          <p:nvPr>
            <p:ph type="title" idx="4294967295"/>
          </p:nvPr>
        </p:nvSpPr>
        <p:spPr>
          <a:xfrm>
            <a:off x="838200" y="2193925"/>
            <a:ext cx="10515600" cy="1325563"/>
          </a:xfrm>
          <a:prstGeom prst="rect">
            <a:avLst/>
          </a:prstGeom>
        </p:spPr>
        <p:txBody>
          <a:bodyPr/>
          <a:lstStyle>
            <a:lvl1pPr algn="ctr">
              <a:defRPr sz="4800" b="1" i="1">
                <a:latin typeface="Arial"/>
                <a:ea typeface="Arial"/>
                <a:cs typeface="Arial"/>
                <a:sym typeface="Arial"/>
              </a:defRPr>
            </a:lvl1pPr>
          </a:lstStyle>
          <a:p>
            <a:r>
              <a:t>Thank you for your attention !</a:t>
            </a:r>
          </a:p>
        </p:txBody>
      </p:sp>
      <p:sp>
        <p:nvSpPr>
          <p:cNvPr id="87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タイトル 1"/>
          <p:cNvSpPr txBox="1">
            <a:spLocks noGrp="1"/>
          </p:cNvSpPr>
          <p:nvPr>
            <p:ph type="title" idx="4294967295"/>
          </p:nvPr>
        </p:nvSpPr>
        <p:spPr>
          <a:xfrm>
            <a:off x="838200" y="1493837"/>
            <a:ext cx="10515600" cy="1325563"/>
          </a:xfrm>
          <a:prstGeom prst="rect">
            <a:avLst/>
          </a:prstGeom>
        </p:spPr>
        <p:txBody>
          <a:bodyPr/>
          <a:lstStyle>
            <a:lvl1pPr algn="ctr">
              <a:defRPr sz="3600">
                <a:latin typeface="Calibri Light"/>
                <a:ea typeface="Calibri Light"/>
                <a:cs typeface="Calibri Light"/>
                <a:sym typeface="Calibri Light"/>
              </a:defRPr>
            </a:lvl1pPr>
          </a:lstStyle>
          <a:p>
            <a:r>
              <a:t>Backup</a:t>
            </a:r>
          </a:p>
        </p:txBody>
      </p:sp>
      <p:sp>
        <p:nvSpPr>
          <p:cNvPr id="88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 name="図 2" descr="図 2"/>
          <p:cNvPicPr>
            <a:picLocks noChangeAspect="1"/>
          </p:cNvPicPr>
          <p:nvPr/>
        </p:nvPicPr>
        <p:blipFill>
          <a:blip r:embed="rId2"/>
          <a:stretch>
            <a:fillRect/>
          </a:stretch>
        </p:blipFill>
        <p:spPr>
          <a:xfrm rot="3690848">
            <a:off x="2175018" y="-397968"/>
            <a:ext cx="7465446" cy="6527715"/>
          </a:xfrm>
          <a:prstGeom prst="rect">
            <a:avLst/>
          </a:prstGeom>
          <a:ln w="12700">
            <a:miter lim="400000"/>
          </a:ln>
        </p:spPr>
      </p:pic>
      <p:sp>
        <p:nvSpPr>
          <p:cNvPr id="884" name="正方形/長方形 32"/>
          <p:cNvSpPr/>
          <p:nvPr/>
        </p:nvSpPr>
        <p:spPr>
          <a:xfrm>
            <a:off x="8616280" y="2652927"/>
            <a:ext cx="1759373" cy="770891"/>
          </a:xfrm>
          <a:prstGeom prst="rect">
            <a:avLst/>
          </a:prstGeom>
          <a:solidFill>
            <a:srgbClr val="92D050"/>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X end</a:t>
            </a:r>
          </a:p>
          <a:p>
            <a:pPr algn="ctr">
              <a:defRPr>
                <a:latin typeface="Noto Sans JP Thin Bold"/>
                <a:ea typeface="Noto Sans JP Thin Bold"/>
                <a:cs typeface="Noto Sans JP Thin Bold"/>
                <a:sym typeface="Noto Sans JP Thin Bold"/>
              </a:defRPr>
            </a:pPr>
            <a:r>
              <a:t>(~450 m)</a:t>
            </a:r>
          </a:p>
        </p:txBody>
      </p:sp>
      <p:sp>
        <p:nvSpPr>
          <p:cNvPr id="885" name="正方形/長方形 33"/>
          <p:cNvSpPr/>
          <p:nvPr/>
        </p:nvSpPr>
        <p:spPr>
          <a:xfrm>
            <a:off x="3575339" y="5661249"/>
            <a:ext cx="1656185" cy="770891"/>
          </a:xfrm>
          <a:prstGeom prst="rect">
            <a:avLst/>
          </a:prstGeom>
          <a:solidFill>
            <a:srgbClr val="ADB9CA"/>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Corner</a:t>
            </a:r>
          </a:p>
          <a:p>
            <a:pPr algn="ctr">
              <a:defRPr>
                <a:latin typeface="Noto Sans JP Thin Bold"/>
                <a:ea typeface="Noto Sans JP Thin Bold"/>
                <a:cs typeface="Noto Sans JP Thin Bold"/>
                <a:sym typeface="Noto Sans JP Thin Bold"/>
              </a:defRPr>
            </a:pPr>
            <a:r>
              <a:t>(~200m)</a:t>
            </a:r>
          </a:p>
        </p:txBody>
      </p:sp>
      <p:sp>
        <p:nvSpPr>
          <p:cNvPr id="886" name="正方形/長方形 34"/>
          <p:cNvSpPr/>
          <p:nvPr/>
        </p:nvSpPr>
        <p:spPr>
          <a:xfrm>
            <a:off x="3719736" y="1831496"/>
            <a:ext cx="1656185" cy="770891"/>
          </a:xfrm>
          <a:prstGeom prst="rect">
            <a:avLst/>
          </a:prstGeom>
          <a:solidFill>
            <a:schemeClr val="accent4"/>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Y end</a:t>
            </a:r>
          </a:p>
          <a:p>
            <a:pPr algn="ctr">
              <a:defRPr>
                <a:latin typeface="Noto Sans JP Thin Bold"/>
                <a:ea typeface="Noto Sans JP Thin Bold"/>
                <a:cs typeface="Noto Sans JP Thin Bold"/>
                <a:sym typeface="Noto Sans JP Thin Bold"/>
              </a:defRPr>
            </a:pPr>
            <a:r>
              <a:t>(~450 m)</a:t>
            </a:r>
          </a:p>
        </p:txBody>
      </p:sp>
      <p:grpSp>
        <p:nvGrpSpPr>
          <p:cNvPr id="889" name="Rectangle 2"/>
          <p:cNvGrpSpPr/>
          <p:nvPr/>
        </p:nvGrpSpPr>
        <p:grpSpPr>
          <a:xfrm>
            <a:off x="1871266" y="96450"/>
            <a:ext cx="9144001" cy="620688"/>
            <a:chOff x="0" y="0"/>
            <a:chExt cx="9144000" cy="620687"/>
          </a:xfrm>
        </p:grpSpPr>
        <p:sp>
          <p:nvSpPr>
            <p:cNvPr id="887" name="四角形"/>
            <p:cNvSpPr/>
            <p:nvPr/>
          </p:nvSpPr>
          <p:spPr>
            <a:xfrm>
              <a:off x="0" y="0"/>
              <a:ext cx="9144000" cy="620688"/>
            </a:xfrm>
            <a:prstGeom prst="rect">
              <a:avLst/>
            </a:prstGeom>
            <a:solidFill>
              <a:srgbClr val="DAE3F3"/>
            </a:solidFill>
            <a:ln w="12700" cap="flat">
              <a:noFill/>
              <a:miter lim="400000"/>
            </a:ln>
            <a:effectLst/>
          </p:spPr>
          <p:txBody>
            <a:bodyPr wrap="square" lIns="45719" tIns="45719" rIns="45719" bIns="45719" numCol="1" anchor="ctr">
              <a:noAutofit/>
            </a:bodyPr>
            <a:lstStyle/>
            <a:p>
              <a:pPr algn="ctr">
                <a:defRPr sz="4400">
                  <a:solidFill>
                    <a:srgbClr val="44546A"/>
                  </a:solidFill>
                </a:defRPr>
              </a:pPr>
              <a:endParaRPr/>
            </a:p>
          </p:txBody>
        </p:sp>
        <p:sp>
          <p:nvSpPr>
            <p:cNvPr id="888" name="KAGRA Alignment in Mt. Ikenoyama"/>
            <p:cNvSpPr txBox="1"/>
            <p:nvPr/>
          </p:nvSpPr>
          <p:spPr>
            <a:xfrm>
              <a:off x="45719" y="36321"/>
              <a:ext cx="9052561" cy="548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200" b="1">
                  <a:latin typeface="Arial"/>
                  <a:ea typeface="Arial"/>
                  <a:cs typeface="Arial"/>
                  <a:sym typeface="Arial"/>
                </a:defRPr>
              </a:lvl1pPr>
            </a:lstStyle>
            <a:p>
              <a:r>
                <a:t>KAGRA Alignment in Mt. Ikenoyama</a:t>
              </a:r>
            </a:p>
          </p:txBody>
        </p:sp>
      </p:grpSp>
      <p:sp>
        <p:nvSpPr>
          <p:cNvPr id="890" name="直線矢印コネクタ 5"/>
          <p:cNvSpPr/>
          <p:nvPr/>
        </p:nvSpPr>
        <p:spPr>
          <a:xfrm flipV="1">
            <a:off x="5663951" y="1494075"/>
            <a:ext cx="1" cy="3735125"/>
          </a:xfrm>
          <a:prstGeom prst="line">
            <a:avLst/>
          </a:prstGeom>
          <a:ln w="38100">
            <a:solidFill>
              <a:srgbClr val="FF0000"/>
            </a:solidFill>
            <a:miter/>
            <a:tailEnd type="triangle"/>
          </a:ln>
        </p:spPr>
        <p:txBody>
          <a:bodyPr lIns="45719" rIns="45719"/>
          <a:lstStyle/>
          <a:p>
            <a:endParaRPr/>
          </a:p>
        </p:txBody>
      </p:sp>
      <p:sp>
        <p:nvSpPr>
          <p:cNvPr id="891" name="正方形/長方形 35"/>
          <p:cNvSpPr/>
          <p:nvPr/>
        </p:nvSpPr>
        <p:spPr>
          <a:xfrm>
            <a:off x="6600056" y="3064313"/>
            <a:ext cx="504057" cy="440691"/>
          </a:xfrm>
          <a:prstGeom prst="rect">
            <a:avLst/>
          </a:prstGeom>
          <a:solidFill>
            <a:srgbClr val="FFFFFF"/>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r>
              <a:t>SK</a:t>
            </a:r>
          </a:p>
        </p:txBody>
      </p:sp>
      <p:sp>
        <p:nvSpPr>
          <p:cNvPr id="892" name="直線矢印コネクタ 36"/>
          <p:cNvSpPr/>
          <p:nvPr/>
        </p:nvSpPr>
        <p:spPr>
          <a:xfrm flipH="1">
            <a:off x="6168007" y="3248979"/>
            <a:ext cx="432049" cy="396046"/>
          </a:xfrm>
          <a:prstGeom prst="line">
            <a:avLst/>
          </a:prstGeom>
          <a:ln w="38100">
            <a:solidFill>
              <a:schemeClr val="accent4"/>
            </a:solidFill>
            <a:miter/>
            <a:tailEnd type="triangle"/>
          </a:ln>
        </p:spPr>
        <p:txBody>
          <a:bodyPr lIns="45719" rIns="45719"/>
          <a:lstStyle/>
          <a:p>
            <a:endParaRPr/>
          </a:p>
        </p:txBody>
      </p:sp>
      <p:sp>
        <p:nvSpPr>
          <p:cNvPr id="893" name="正方形/長方形 38"/>
          <p:cNvSpPr/>
          <p:nvPr/>
        </p:nvSpPr>
        <p:spPr>
          <a:xfrm>
            <a:off x="6528048" y="6165305"/>
            <a:ext cx="1440161" cy="770891"/>
          </a:xfrm>
          <a:prstGeom prst="rect">
            <a:avLst/>
          </a:prstGeom>
          <a:solidFill>
            <a:srgbClr val="FFFF00"/>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latin typeface="Noto Sans JP Thin Bold"/>
                <a:ea typeface="Noto Sans JP Thin Bold"/>
                <a:cs typeface="Noto Sans JP Thin Bold"/>
                <a:sym typeface="Noto Sans JP Thin Bold"/>
              </a:defRPr>
            </a:lvl1pPr>
          </a:lstStyle>
          <a:p>
            <a:r>
              <a:t>Atotsu Entrance</a:t>
            </a:r>
          </a:p>
        </p:txBody>
      </p:sp>
      <p:sp>
        <p:nvSpPr>
          <p:cNvPr id="894" name="正方形/長方形 39"/>
          <p:cNvSpPr/>
          <p:nvPr/>
        </p:nvSpPr>
        <p:spPr>
          <a:xfrm>
            <a:off x="1631503" y="1124745"/>
            <a:ext cx="1326809" cy="770891"/>
          </a:xfrm>
          <a:prstGeom prst="rect">
            <a:avLst/>
          </a:prstGeom>
          <a:solidFill>
            <a:srgbClr val="FFFF00"/>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latin typeface="Noto Sans JP Thin Bold"/>
                <a:ea typeface="Noto Sans JP Thin Bold"/>
                <a:cs typeface="Noto Sans JP Thin Bold"/>
                <a:sym typeface="Noto Sans JP Thin Bold"/>
              </a:defRPr>
            </a:lvl1pPr>
          </a:lstStyle>
          <a:p>
            <a:r>
              <a:t>Mozumi Entrance</a:t>
            </a:r>
          </a:p>
        </p:txBody>
      </p:sp>
      <p:sp>
        <p:nvSpPr>
          <p:cNvPr id="895" name="正方形/長方形 40"/>
          <p:cNvSpPr/>
          <p:nvPr/>
        </p:nvSpPr>
        <p:spPr>
          <a:xfrm>
            <a:off x="1631503" y="2736305"/>
            <a:ext cx="1326809" cy="1431291"/>
          </a:xfrm>
          <a:prstGeom prst="rect">
            <a:avLst/>
          </a:prstGeom>
          <a:solidFill>
            <a:srgbClr val="FFFFFF"/>
          </a:solidFill>
          <a:ln w="1905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t>KAGRA</a:t>
            </a:r>
          </a:p>
          <a:p>
            <a:pPr algn="ctr">
              <a:defRPr>
                <a:latin typeface="Noto Sans JP Thin Bold"/>
                <a:ea typeface="Noto Sans JP Thin Bold"/>
                <a:cs typeface="Noto Sans JP Thin Bold"/>
                <a:sym typeface="Noto Sans JP Thin Bold"/>
              </a:defRPr>
            </a:pPr>
            <a:r>
              <a:t>Data Analysis Building</a:t>
            </a:r>
          </a:p>
        </p:txBody>
      </p:sp>
      <p:sp>
        <p:nvSpPr>
          <p:cNvPr id="896" name="円/楕円 41"/>
          <p:cNvSpPr/>
          <p:nvPr/>
        </p:nvSpPr>
        <p:spPr>
          <a:xfrm>
            <a:off x="1991543" y="2508911"/>
            <a:ext cx="144017" cy="144017"/>
          </a:xfrm>
          <a:prstGeom prst="ellipse">
            <a:avLst/>
          </a:prstGeom>
          <a:solidFill>
            <a:srgbClr val="FF0000"/>
          </a:solidFill>
          <a:ln>
            <a:solidFill>
              <a:srgbClr val="DAC1A7"/>
            </a:solidFill>
            <a:miter/>
          </a:ln>
        </p:spPr>
        <p:txBody>
          <a:bodyPr lIns="45719" rIns="45719" anchor="ctr"/>
          <a:lstStyle/>
          <a:p>
            <a:pPr marL="193675" indent="-193675" algn="ctr">
              <a:lnSpc>
                <a:spcPct val="110000"/>
              </a:lnSpc>
              <a:defRPr>
                <a:solidFill>
                  <a:srgbClr val="99CCFF"/>
                </a:solidFill>
                <a:latin typeface="Noto Sans JP Thin Bold"/>
                <a:ea typeface="Noto Sans JP Thin Bold"/>
                <a:cs typeface="Noto Sans JP Thin Bold"/>
                <a:sym typeface="Noto Sans JP Thin Bold"/>
              </a:defRPr>
            </a:pPr>
            <a:endParaRPr/>
          </a:p>
        </p:txBody>
      </p:sp>
      <p:sp>
        <p:nvSpPr>
          <p:cNvPr id="897" name="正方形/長方形 44"/>
          <p:cNvSpPr txBox="1"/>
          <p:nvPr/>
        </p:nvSpPr>
        <p:spPr>
          <a:xfrm>
            <a:off x="5561464" y="801578"/>
            <a:ext cx="204977" cy="75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a:solidFill>
                  <a:srgbClr val="FF0000"/>
                </a:solidFill>
                <a:latin typeface="Noto Sans JP Thin Bold"/>
                <a:ea typeface="Noto Sans JP Thin Bold"/>
                <a:cs typeface="Noto Sans JP Thin Bold"/>
                <a:sym typeface="Noto Sans JP Thin Bold"/>
              </a:defRPr>
            </a:lvl1pPr>
          </a:lstStyle>
          <a:p>
            <a:r>
              <a:t>N</a:t>
            </a:r>
          </a:p>
        </p:txBody>
      </p:sp>
      <p:sp>
        <p:nvSpPr>
          <p:cNvPr id="898" name="スライド番号プレースホルダー 4"/>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899" name="左矢印 1"/>
          <p:cNvSpPr/>
          <p:nvPr/>
        </p:nvSpPr>
        <p:spPr>
          <a:xfrm rot="3648849">
            <a:off x="6147366" y="1595641"/>
            <a:ext cx="976783" cy="516836"/>
          </a:xfrm>
          <a:prstGeom prst="leftArrow">
            <a:avLst>
              <a:gd name="adj1" fmla="val 50000"/>
              <a:gd name="adj2" fmla="val 50000"/>
            </a:avLst>
          </a:prstGeom>
          <a:solidFill>
            <a:schemeClr val="accent1"/>
          </a:solidFill>
          <a:ln w="12700">
            <a:solidFill>
              <a:srgbClr val="1D3053"/>
            </a:solidFill>
            <a:miter/>
          </a:ln>
        </p:spPr>
        <p:txBody>
          <a:bodyPr lIns="45719" rIns="45719" anchor="ctr"/>
          <a:lstStyle/>
          <a:p>
            <a:pPr algn="ctr">
              <a:defRPr>
                <a:solidFill>
                  <a:srgbClr val="FFFFFF"/>
                </a:solidFill>
              </a:defRPr>
            </a:pPr>
            <a:endParaRPr/>
          </a:p>
        </p:txBody>
      </p:sp>
      <p:sp>
        <p:nvSpPr>
          <p:cNvPr id="900" name="テキスト ボックス 7"/>
          <p:cNvSpPr txBox="1"/>
          <p:nvPr/>
        </p:nvSpPr>
        <p:spPr>
          <a:xfrm>
            <a:off x="6998013" y="1588736"/>
            <a:ext cx="4100623" cy="437069"/>
          </a:xfrm>
          <a:prstGeom prst="rect">
            <a:avLst/>
          </a:prstGeom>
          <a:solidFill>
            <a:srgbClr val="C5E0B4"/>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Direction of Noto Peninsula</a:t>
            </a:r>
          </a:p>
        </p:txBody>
      </p:sp>
      <p:sp>
        <p:nvSpPr>
          <p:cNvPr id="901" name="テキスト ボックス 8"/>
          <p:cNvSpPr txBox="1"/>
          <p:nvPr/>
        </p:nvSpPr>
        <p:spPr>
          <a:xfrm rot="19744102">
            <a:off x="7143936" y="4785041"/>
            <a:ext cx="1747501" cy="437069"/>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X-arm 3 km</a:t>
            </a:r>
          </a:p>
        </p:txBody>
      </p:sp>
      <p:sp>
        <p:nvSpPr>
          <p:cNvPr id="902" name="テキスト ボックス 10"/>
          <p:cNvSpPr txBox="1"/>
          <p:nvPr/>
        </p:nvSpPr>
        <p:spPr>
          <a:xfrm rot="3532771">
            <a:off x="3797048" y="3216136"/>
            <a:ext cx="1730683" cy="437070"/>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002060"/>
                </a:solidFill>
                <a:latin typeface="Arial"/>
                <a:ea typeface="Arial"/>
                <a:cs typeface="Arial"/>
                <a:sym typeface="Arial"/>
              </a:defRPr>
            </a:lvl1pPr>
          </a:lstStyle>
          <a:p>
            <a:r>
              <a:t>Y-arm 3 km</a:t>
            </a:r>
          </a:p>
        </p:txBody>
      </p:sp>
      <p:sp>
        <p:nvSpPr>
          <p:cNvPr id="903" name="正方形/長方形 3"/>
          <p:cNvSpPr/>
          <p:nvPr/>
        </p:nvSpPr>
        <p:spPr>
          <a:xfrm>
            <a:off x="601892" y="4217223"/>
            <a:ext cx="10374631" cy="2419932"/>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000" b="1">
                <a:latin typeface="Arial"/>
                <a:ea typeface="Arial"/>
                <a:cs typeface="Arial"/>
                <a:sym typeface="Arial"/>
              </a:defRPr>
            </a:pPr>
            <a:r>
              <a:t>Impact on the Vacuum System</a:t>
            </a:r>
          </a:p>
          <a:p>
            <a:pPr marL="285750" indent="-285750">
              <a:buSzPct val="100000"/>
              <a:buFont typeface="Arial"/>
              <a:buChar char="•"/>
              <a:defRPr sz="2000">
                <a:latin typeface="Arial"/>
                <a:ea typeface="Arial"/>
                <a:cs typeface="Arial"/>
                <a:sym typeface="Arial"/>
              </a:defRPr>
            </a:pPr>
            <a:r>
              <a:t>The first minimum investigation was done from 8</a:t>
            </a:r>
            <a:r>
              <a:rPr baseline="30200"/>
              <a:t>th</a:t>
            </a:r>
            <a:r>
              <a:t> Jan because aftershocks around M7 would be expected for one week. </a:t>
            </a:r>
          </a:p>
          <a:p>
            <a:pPr marL="285750" indent="-285750">
              <a:buSzPct val="100000"/>
              <a:buFont typeface="Arial"/>
              <a:buChar char="•"/>
              <a:defRPr sz="2000">
                <a:latin typeface="Arial"/>
                <a:ea typeface="Arial"/>
                <a:cs typeface="Arial"/>
                <a:sym typeface="Arial"/>
              </a:defRPr>
            </a:pPr>
            <a:r>
              <a:t>Vacuum system (X/Y 3km ducts, Vacuum chambers for each mirror suspension systems)</a:t>
            </a:r>
          </a:p>
          <a:p>
            <a:pPr marL="742950" lvl="1" indent="-285750">
              <a:buSzPct val="100000"/>
              <a:buChar char="✓"/>
              <a:defRPr sz="2000">
                <a:latin typeface="Arial"/>
                <a:ea typeface="Arial"/>
                <a:cs typeface="Arial"/>
                <a:sym typeface="Arial"/>
              </a:defRPr>
            </a:pPr>
            <a:r>
              <a:t>No leaks was confirmed by pressure monitoring via the Internet on January 2, immediately after the earthquake. </a:t>
            </a:r>
          </a:p>
          <a:p>
            <a:pPr marL="742950" lvl="1" indent="-285750">
              <a:buSzPct val="100000"/>
              <a:buChar char="✓"/>
              <a:defRPr sz="2000">
                <a:latin typeface="Arial"/>
                <a:ea typeface="Arial"/>
                <a:cs typeface="Arial"/>
                <a:sym typeface="Arial"/>
              </a:defRPr>
            </a:pPr>
            <a:r>
              <a:t>After visual inspection for the vacuum pump units, TMP at position of 2700 m at Y-arm was stopped.</a:t>
            </a:r>
          </a:p>
        </p:txBody>
      </p:sp>
      <p:sp>
        <p:nvSpPr>
          <p:cNvPr id="904" name="テキスト ボックス 6"/>
          <p:cNvSpPr txBox="1"/>
          <p:nvPr/>
        </p:nvSpPr>
        <p:spPr>
          <a:xfrm>
            <a:off x="9752367" y="956471"/>
            <a:ext cx="2373547"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latin typeface="Arial"/>
                <a:ea typeface="Arial"/>
                <a:cs typeface="Arial"/>
                <a:sym typeface="Arial"/>
              </a:defRPr>
            </a:pPr>
            <a:r>
              <a:t>Original of this slide prepared </a:t>
            </a:r>
          </a:p>
          <a:p>
            <a:pPr>
              <a:defRPr sz="1200" b="1">
                <a:latin typeface="Arial"/>
                <a:ea typeface="Arial"/>
                <a:cs typeface="Arial"/>
                <a:sym typeface="Arial"/>
              </a:defRPr>
            </a:pPr>
            <a:r>
              <a:t>and provided by Prof. S. Miyoki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903"/>
                                        </p:tgtEl>
                                        <p:attrNameLst>
                                          <p:attrName>style.visibility</p:attrName>
                                        </p:attrNameLst>
                                      </p:cBhvr>
                                      <p:to>
                                        <p:strVal val="visible"/>
                                      </p:to>
                                    </p:set>
                                    <p:anim calcmode="lin" valueType="num">
                                      <p:cBhvr>
                                        <p:cTn id="7" dur="500" fill="hold"/>
                                        <p:tgtEl>
                                          <p:spTgt spid="903"/>
                                        </p:tgtEl>
                                        <p:attrNameLst>
                                          <p:attrName>ppt_x</p:attrName>
                                        </p:attrNameLst>
                                      </p:cBhvr>
                                      <p:tavLst>
                                        <p:tav tm="0">
                                          <p:val>
                                            <p:strVal val="#ppt_x"/>
                                          </p:val>
                                        </p:tav>
                                        <p:tav tm="100000">
                                          <p:val>
                                            <p:strVal val="#ppt_x"/>
                                          </p:val>
                                        </p:tav>
                                      </p:tavLst>
                                    </p:anim>
                                    <p:anim calcmode="lin" valueType="num">
                                      <p:cBhvr>
                                        <p:cTn id="8" dur="500" fill="hold"/>
                                        <p:tgtEl>
                                          <p:spTgt spid="9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図 5" descr="図 5"/>
          <p:cNvPicPr>
            <a:picLocks noChangeAspect="1"/>
          </p:cNvPicPr>
          <p:nvPr/>
        </p:nvPicPr>
        <p:blipFill>
          <a:blip r:embed="rId3"/>
          <a:stretch>
            <a:fillRect/>
          </a:stretch>
        </p:blipFill>
        <p:spPr>
          <a:xfrm>
            <a:off x="2273100" y="155753"/>
            <a:ext cx="9639356" cy="6858001"/>
          </a:xfrm>
          <a:prstGeom prst="rect">
            <a:avLst/>
          </a:prstGeom>
          <a:ln w="12700">
            <a:miter lim="400000"/>
          </a:ln>
        </p:spPr>
      </p:pic>
      <p:sp>
        <p:nvSpPr>
          <p:cNvPr id="116" name="テキスト ボックス 15"/>
          <p:cNvSpPr txBox="1"/>
          <p:nvPr/>
        </p:nvSpPr>
        <p:spPr>
          <a:xfrm>
            <a:off x="217293" y="3278451"/>
            <a:ext cx="2542345"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B050"/>
                </a:solidFill>
                <a:latin typeface="ヒラギノ角ゴ Std W8"/>
                <a:ea typeface="ヒラギノ角ゴ Std W8"/>
                <a:cs typeface="ヒラギノ角ゴ Std W8"/>
                <a:sym typeface="ヒラギノ角ゴ Std W8"/>
              </a:defRPr>
            </a:lvl1pPr>
          </a:lstStyle>
          <a:p>
            <a:r>
              <a:t>Interferometer</a:t>
            </a:r>
          </a:p>
        </p:txBody>
      </p:sp>
      <p:sp>
        <p:nvSpPr>
          <p:cNvPr id="117" name="テキスト ボックス 17"/>
          <p:cNvSpPr txBox="1"/>
          <p:nvPr/>
        </p:nvSpPr>
        <p:spPr>
          <a:xfrm>
            <a:off x="466252" y="1357431"/>
            <a:ext cx="1103388"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B050"/>
                </a:solidFill>
                <a:latin typeface="ヒラギノ角ゴ Std W8"/>
                <a:ea typeface="ヒラギノ角ゴ Std W8"/>
                <a:cs typeface="ヒラギノ角ゴ Std W8"/>
                <a:sym typeface="ヒラギノ角ゴ Std W8"/>
              </a:defRPr>
            </a:lvl1pPr>
          </a:lstStyle>
          <a:p>
            <a:r>
              <a:t>Laser</a:t>
            </a:r>
          </a:p>
        </p:txBody>
      </p:sp>
      <p:sp>
        <p:nvSpPr>
          <p:cNvPr id="118" name="テキスト ボックス 18"/>
          <p:cNvSpPr txBox="1"/>
          <p:nvPr/>
        </p:nvSpPr>
        <p:spPr>
          <a:xfrm>
            <a:off x="8467150" y="2344830"/>
            <a:ext cx="3498341"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10000"/>
              </a:lnSpc>
              <a:defRPr>
                <a:solidFill>
                  <a:srgbClr val="BF9000"/>
                </a:solidFill>
                <a:latin typeface="ヒラギノ角ゴ Std W8"/>
                <a:ea typeface="ヒラギノ角ゴ Std W8"/>
                <a:cs typeface="ヒラギノ角ゴ Std W8"/>
                <a:sym typeface="ヒラギノ角ゴ Std W8"/>
              </a:defRPr>
            </a:lvl1pPr>
          </a:lstStyle>
          <a:p>
            <a:r>
              <a:t>Target Sensitivity</a:t>
            </a:r>
          </a:p>
        </p:txBody>
      </p:sp>
      <p:sp>
        <p:nvSpPr>
          <p:cNvPr id="119" name="正方形/長方形 19"/>
          <p:cNvSpPr txBox="1"/>
          <p:nvPr/>
        </p:nvSpPr>
        <p:spPr>
          <a:xfrm>
            <a:off x="217293" y="3842396"/>
            <a:ext cx="3510948"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latin typeface="Noto Sans JP Thin Bold"/>
                <a:ea typeface="Noto Sans JP Thin Bold"/>
                <a:cs typeface="Noto Sans JP Thin Bold"/>
                <a:sym typeface="Noto Sans JP Thin Bold"/>
              </a:defRPr>
            </a:pPr>
            <a:r>
              <a:t>Dual Recycled Fabry-Perot Michelson Interferometer</a:t>
            </a:r>
          </a:p>
          <a:p>
            <a:pPr marL="285750" indent="-285750">
              <a:buSzPct val="100000"/>
              <a:buChar char="●"/>
              <a:defRPr sz="1600">
                <a:latin typeface="Noto Sans JP Thin Bold"/>
                <a:ea typeface="Noto Sans JP Thin Bold"/>
                <a:cs typeface="Noto Sans JP Thin Bold"/>
                <a:sym typeface="Noto Sans JP Thin Bold"/>
              </a:defRPr>
            </a:pPr>
            <a:r>
              <a:t>Power Recycling Gain: 11</a:t>
            </a:r>
          </a:p>
          <a:p>
            <a:pPr marL="285750" indent="-285750">
              <a:buSzPct val="100000"/>
              <a:buChar char="●"/>
              <a:defRPr sz="1600">
                <a:latin typeface="Noto Sans JP Thin Bold"/>
                <a:ea typeface="Noto Sans JP Thin Bold"/>
                <a:cs typeface="Noto Sans JP Thin Bold"/>
                <a:sym typeface="Noto Sans JP Thin Bold"/>
              </a:defRPr>
            </a:pPr>
            <a:r>
              <a:t>Signal Recycling Gain: 15</a:t>
            </a:r>
          </a:p>
          <a:p>
            <a:pPr marL="285750" indent="-285750">
              <a:buSzPct val="100000"/>
              <a:buChar char="●"/>
              <a:defRPr sz="1600">
                <a:latin typeface="Noto Sans JP Thin Bold"/>
                <a:ea typeface="Noto Sans JP Thin Bold"/>
                <a:cs typeface="Noto Sans JP Thin Bold"/>
                <a:sym typeface="Noto Sans JP Thin Bold"/>
              </a:defRPr>
            </a:pPr>
            <a:r>
              <a:t>DC readout</a:t>
            </a:r>
          </a:p>
        </p:txBody>
      </p:sp>
      <p:sp>
        <p:nvSpPr>
          <p:cNvPr id="120" name="テキスト ボックス 20"/>
          <p:cNvSpPr txBox="1"/>
          <p:nvPr/>
        </p:nvSpPr>
        <p:spPr>
          <a:xfrm>
            <a:off x="1759832" y="1110118"/>
            <a:ext cx="253635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85750" indent="-285750">
              <a:buSzPct val="100000"/>
              <a:buChar char="●"/>
              <a:defRPr sz="1600">
                <a:solidFill>
                  <a:srgbClr val="002060"/>
                </a:solidFill>
                <a:latin typeface="Noto Sans JP Thin Bold"/>
                <a:ea typeface="Noto Sans JP Thin Bold"/>
                <a:cs typeface="Noto Sans JP Thin Bold"/>
                <a:sym typeface="Noto Sans JP Thin Bold"/>
              </a:defRPr>
            </a:pPr>
            <a:r>
              <a:t>Wavelength: 1064 nm</a:t>
            </a:r>
          </a:p>
          <a:p>
            <a:pPr marL="285750" indent="-285750">
              <a:buSzPct val="100000"/>
              <a:buChar char="●"/>
              <a:defRPr sz="1600">
                <a:solidFill>
                  <a:srgbClr val="002060"/>
                </a:solidFill>
                <a:latin typeface="Noto Sans JP Thin Bold"/>
                <a:ea typeface="Noto Sans JP Thin Bold"/>
                <a:cs typeface="Noto Sans JP Thin Bold"/>
                <a:sym typeface="Noto Sans JP Thin Bold"/>
              </a:defRPr>
            </a:pPr>
            <a:r>
              <a:t>Power: 180 W</a:t>
            </a:r>
          </a:p>
          <a:p>
            <a:pPr marL="285750" indent="-285750">
              <a:buSzPct val="100000"/>
              <a:buChar char="●"/>
              <a:defRPr sz="1600">
                <a:solidFill>
                  <a:srgbClr val="002060"/>
                </a:solidFill>
                <a:latin typeface="Noto Sans JP Thin Bold"/>
                <a:ea typeface="Noto Sans JP Thin Bold"/>
                <a:cs typeface="Noto Sans JP Thin Bold"/>
                <a:sym typeface="Noto Sans JP Thin Bold"/>
              </a:defRPr>
            </a:pPr>
            <a:r>
              <a:t>NPRO + Fiber amp. </a:t>
            </a:r>
          </a:p>
        </p:txBody>
      </p:sp>
      <p:sp>
        <p:nvSpPr>
          <p:cNvPr id="121" name="テキスト ボックス 21"/>
          <p:cNvSpPr txBox="1"/>
          <p:nvPr/>
        </p:nvSpPr>
        <p:spPr>
          <a:xfrm>
            <a:off x="5267621" y="334380"/>
            <a:ext cx="2494453" cy="320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00B050"/>
                </a:solidFill>
                <a:latin typeface="ヒラギノ角ゴ Std W8"/>
                <a:ea typeface="ヒラギノ角ゴ Std W8"/>
                <a:cs typeface="ヒラギノ角ゴ Std W8"/>
                <a:sym typeface="ヒラギノ角ゴ Std W8"/>
              </a:defRPr>
            </a:lvl1pPr>
          </a:lstStyle>
          <a:p>
            <a:r>
              <a:t>Environment</a:t>
            </a:r>
          </a:p>
        </p:txBody>
      </p:sp>
      <p:sp>
        <p:nvSpPr>
          <p:cNvPr id="122" name="正方形/長方形 22"/>
          <p:cNvSpPr txBox="1"/>
          <p:nvPr/>
        </p:nvSpPr>
        <p:spPr>
          <a:xfrm>
            <a:off x="5249843" y="627288"/>
            <a:ext cx="32002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5750" indent="-285750">
              <a:buSzPct val="100000"/>
              <a:buChar char="●"/>
              <a:defRPr sz="1600">
                <a:solidFill>
                  <a:srgbClr val="002060"/>
                </a:solidFill>
                <a:latin typeface="Noto Sans JP Thin Bold"/>
                <a:ea typeface="Noto Sans JP Thin Bold"/>
                <a:cs typeface="Noto Sans JP Thin Bold"/>
                <a:sym typeface="Noto Sans JP Thin Bold"/>
              </a:defRPr>
            </a:lvl1pPr>
          </a:lstStyle>
          <a:p>
            <a:r>
              <a:t>200m deep underground</a:t>
            </a:r>
          </a:p>
        </p:txBody>
      </p:sp>
      <p:pic>
        <p:nvPicPr>
          <p:cNvPr id="123" name="図 23" descr="図 23"/>
          <p:cNvPicPr>
            <a:picLocks noChangeAspect="1"/>
          </p:cNvPicPr>
          <p:nvPr/>
        </p:nvPicPr>
        <p:blipFill>
          <a:blip r:embed="rId4"/>
          <a:stretch>
            <a:fillRect/>
          </a:stretch>
        </p:blipFill>
        <p:spPr>
          <a:xfrm>
            <a:off x="9674496" y="3376447"/>
            <a:ext cx="1217782" cy="243556"/>
          </a:xfrm>
          <a:prstGeom prst="rect">
            <a:avLst/>
          </a:prstGeom>
          <a:ln w="12700">
            <a:miter lim="400000"/>
          </a:ln>
        </p:spPr>
      </p:pic>
      <p:pic>
        <p:nvPicPr>
          <p:cNvPr id="124" name="図 24" descr="図 24"/>
          <p:cNvPicPr>
            <a:picLocks noChangeAspect="1"/>
          </p:cNvPicPr>
          <p:nvPr/>
        </p:nvPicPr>
        <p:blipFill>
          <a:blip r:embed="rId5"/>
          <a:stretch>
            <a:fillRect/>
          </a:stretch>
        </p:blipFill>
        <p:spPr>
          <a:xfrm>
            <a:off x="8853321" y="2822605"/>
            <a:ext cx="2633784" cy="455848"/>
          </a:xfrm>
          <a:prstGeom prst="rect">
            <a:avLst/>
          </a:prstGeom>
          <a:ln w="12700">
            <a:miter lim="400000"/>
          </a:ln>
        </p:spPr>
      </p:pic>
      <p:sp>
        <p:nvSpPr>
          <p:cNvPr id="125" name="テキスト ボックス 25"/>
          <p:cNvSpPr txBox="1"/>
          <p:nvPr/>
        </p:nvSpPr>
        <p:spPr>
          <a:xfrm>
            <a:off x="171573" y="155753"/>
            <a:ext cx="4735970" cy="609884"/>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b="1">
                <a:latin typeface="Arial"/>
                <a:ea typeface="Arial"/>
                <a:cs typeface="Arial"/>
                <a:sym typeface="Arial"/>
              </a:defRPr>
            </a:lvl1pPr>
          </a:lstStyle>
          <a:p>
            <a:r>
              <a:t>KAGRA Specification</a:t>
            </a:r>
          </a:p>
        </p:txBody>
      </p:sp>
      <p:sp>
        <p:nvSpPr>
          <p:cNvPr id="126" name="スライド番号プレースホルダー 1"/>
          <p:cNvSpPr txBox="1">
            <a:spLocks noGrp="1"/>
          </p:cNvSpPr>
          <p:nvPr>
            <p:ph type="sldNum" sz="quarter" idx="2"/>
          </p:nvPr>
        </p:nvSpPr>
        <p:spPr>
          <a:xfrm>
            <a:off x="10876407" y="5912167"/>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27" name="直線コネクタ 2"/>
          <p:cNvSpPr/>
          <p:nvPr/>
        </p:nvSpPr>
        <p:spPr>
          <a:xfrm flipV="1">
            <a:off x="6560819" y="627287"/>
            <a:ext cx="2493948" cy="1568352"/>
          </a:xfrm>
          <a:prstGeom prst="line">
            <a:avLst/>
          </a:prstGeom>
          <a:ln w="38100">
            <a:solidFill>
              <a:srgbClr val="000000"/>
            </a:solidFill>
            <a:miter/>
            <a:headEnd type="triangle"/>
            <a:tailEnd type="triangle"/>
          </a:ln>
        </p:spPr>
        <p:txBody>
          <a:bodyPr lIns="45719" rIns="45719"/>
          <a:lstStyle/>
          <a:p>
            <a:endParaRPr/>
          </a:p>
        </p:txBody>
      </p:sp>
      <p:sp>
        <p:nvSpPr>
          <p:cNvPr id="128" name="テキスト ボックス 6"/>
          <p:cNvSpPr txBox="1"/>
          <p:nvPr/>
        </p:nvSpPr>
        <p:spPr>
          <a:xfrm>
            <a:off x="7194357" y="1156803"/>
            <a:ext cx="597421"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2060"/>
                </a:solidFill>
                <a:latin typeface="Noto Sans JP Thin Bold"/>
                <a:ea typeface="Noto Sans JP Thin Bold"/>
                <a:cs typeface="Noto Sans JP Thin Bold"/>
                <a:sym typeface="Noto Sans JP Thin Bold"/>
              </a:defRPr>
            </a:lvl1pPr>
          </a:lstStyle>
          <a:p>
            <a:r>
              <a:t>3km</a:t>
            </a:r>
          </a:p>
        </p:txBody>
      </p:sp>
      <p:sp>
        <p:nvSpPr>
          <p:cNvPr id="129" name="テキスト ボックス 7"/>
          <p:cNvSpPr txBox="1"/>
          <p:nvPr/>
        </p:nvSpPr>
        <p:spPr>
          <a:xfrm>
            <a:off x="8899041" y="3698523"/>
            <a:ext cx="597421"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002060"/>
                </a:solidFill>
                <a:latin typeface="Noto Sans JP Thin Bold"/>
                <a:ea typeface="Noto Sans JP Thin Bold"/>
                <a:cs typeface="Noto Sans JP Thin Bold"/>
                <a:sym typeface="Noto Sans JP Thin Bold"/>
              </a:defRPr>
            </a:lvl1pPr>
          </a:lstStyle>
          <a:p>
            <a:r>
              <a:t>3km</a:t>
            </a:r>
          </a:p>
        </p:txBody>
      </p:sp>
      <p:sp>
        <p:nvSpPr>
          <p:cNvPr id="130" name="直線コネクタ 8"/>
          <p:cNvSpPr/>
          <p:nvPr/>
        </p:nvSpPr>
        <p:spPr>
          <a:xfrm>
            <a:off x="7332207" y="3633810"/>
            <a:ext cx="3181806" cy="1045442"/>
          </a:xfrm>
          <a:prstGeom prst="line">
            <a:avLst/>
          </a:prstGeom>
          <a:ln w="38100">
            <a:solidFill>
              <a:srgbClr val="000000"/>
            </a:solidFill>
            <a:miter/>
            <a:headEnd type="triangle"/>
            <a:tailEnd type="triangle"/>
          </a:ln>
        </p:spPr>
        <p:txBody>
          <a:bodyPr lIns="45719" rIns="45719"/>
          <a:lstStyle/>
          <a:p>
            <a:endParaRPr/>
          </a:p>
        </p:txBody>
      </p:sp>
      <p:grpSp>
        <p:nvGrpSpPr>
          <p:cNvPr id="133" name="グループ化 10"/>
          <p:cNvGrpSpPr/>
          <p:nvPr/>
        </p:nvGrpSpPr>
        <p:grpSpPr>
          <a:xfrm>
            <a:off x="2421146" y="2460441"/>
            <a:ext cx="9343265" cy="4685202"/>
            <a:chOff x="0" y="0"/>
            <a:chExt cx="9343264" cy="4685201"/>
          </a:xfrm>
        </p:grpSpPr>
        <p:sp>
          <p:nvSpPr>
            <p:cNvPr id="131" name="正方形/長方形 27"/>
            <p:cNvSpPr/>
            <p:nvPr/>
          </p:nvSpPr>
          <p:spPr>
            <a:xfrm>
              <a:off x="0" y="0"/>
              <a:ext cx="9343264" cy="4685201"/>
            </a:xfrm>
            <a:prstGeom prst="rect">
              <a:avLst/>
            </a:prstGeom>
            <a:solidFill>
              <a:srgbClr val="DEEBF7"/>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marL="285750" indent="-285750">
                <a:buSzPct val="100000"/>
                <a:buChar char="●"/>
                <a:defRPr sz="2400">
                  <a:solidFill>
                    <a:srgbClr val="002060"/>
                  </a:solidFill>
                  <a:latin typeface="Noto Sans JP Thin Bold"/>
                  <a:ea typeface="Noto Sans JP Thin Bold"/>
                  <a:cs typeface="Noto Sans JP Thin Bold"/>
                  <a:sym typeface="Noto Sans JP Thin Bold"/>
                </a:defRPr>
              </a:pPr>
              <a:endParaRPr dirty="0"/>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endParaRPr lang="en-US" dirty="0"/>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Ultra-high vacuum of 2 x 10</a:t>
              </a:r>
              <a:r>
                <a:rPr baseline="30000" dirty="0"/>
                <a:t>-7</a:t>
              </a:r>
              <a:r>
                <a:rPr dirty="0"/>
                <a:t> Pa (design)</a:t>
              </a:r>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3km x2 arm tubes</a:t>
              </a:r>
            </a:p>
            <a:p>
              <a:pPr>
                <a:lnSpc>
                  <a:spcPts val="3200"/>
                </a:lnSpc>
                <a:spcBef>
                  <a:spcPts val="600"/>
                </a:spcBef>
                <a:defRPr sz="2400">
                  <a:solidFill>
                    <a:srgbClr val="002060"/>
                  </a:solidFill>
                  <a:latin typeface="Noto Sans JP Thin Bold"/>
                  <a:ea typeface="Noto Sans JP Thin Bold"/>
                  <a:cs typeface="Noto Sans JP Thin Bold"/>
                  <a:sym typeface="Noto Sans JP Thin Bold"/>
                </a:defRPr>
              </a:pPr>
              <a:r>
                <a:rPr dirty="0"/>
                <a:t>        → Φ800mm x L12m, 500 tubes</a:t>
              </a:r>
            </a:p>
            <a:p>
              <a:pPr>
                <a:lnSpc>
                  <a:spcPts val="3200"/>
                </a:lnSpc>
                <a:spcBef>
                  <a:spcPts val="600"/>
                </a:spcBef>
                <a:defRPr sz="2400">
                  <a:solidFill>
                    <a:srgbClr val="002060"/>
                  </a:solidFill>
                  <a:latin typeface="Noto Sans JP Thin Bold"/>
                  <a:ea typeface="Noto Sans JP Thin Bold"/>
                  <a:cs typeface="Noto Sans JP Thin Bold"/>
                  <a:sym typeface="Noto Sans JP Thin Bold"/>
                </a:defRPr>
              </a:pPr>
              <a:r>
                <a:rPr dirty="0"/>
                <a:t>              SS304L, Electrolytic polishing, No in-situ bake</a:t>
              </a:r>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10 Major Vacuum Tanks &amp; 4 Main Cryostats</a:t>
              </a:r>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Inner Volume： ~ 3,000 m</a:t>
              </a:r>
              <a:r>
                <a:rPr baseline="30000" dirty="0"/>
                <a:t>3  </a:t>
              </a:r>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Surface Area： ~ 15,000 m</a:t>
              </a:r>
              <a:r>
                <a:rPr baseline="30000" dirty="0"/>
                <a:t>2 </a:t>
              </a:r>
            </a:p>
            <a:p>
              <a:pPr marL="285750" indent="-285750">
                <a:lnSpc>
                  <a:spcPts val="3200"/>
                </a:lnSpc>
                <a:buSzPct val="100000"/>
                <a:buChar char="●"/>
                <a:defRPr sz="2400">
                  <a:solidFill>
                    <a:srgbClr val="002060"/>
                  </a:solidFill>
                  <a:latin typeface="Noto Sans JP Thin Bold"/>
                  <a:ea typeface="Noto Sans JP Thin Bold"/>
                  <a:cs typeface="Noto Sans JP Thin Bold"/>
                  <a:sym typeface="Noto Sans JP Thin Bold"/>
                </a:defRPr>
              </a:pPr>
              <a:r>
                <a:rPr lang="en-US" dirty="0"/>
                <a:t> </a:t>
              </a:r>
              <a:r>
                <a:rPr dirty="0"/>
                <a:t>50 Vacuum Pump Units (</a:t>
              </a:r>
              <a:r>
                <a:rPr dirty="0" err="1"/>
                <a:t>Roots+TMP+SIP</a:t>
              </a:r>
              <a:r>
                <a:rPr dirty="0"/>
                <a:t>) in design</a:t>
              </a:r>
            </a:p>
          </p:txBody>
        </p:sp>
        <p:sp>
          <p:nvSpPr>
            <p:cNvPr id="132" name="テキスト ボックス 26"/>
            <p:cNvSpPr txBox="1"/>
            <p:nvPr/>
          </p:nvSpPr>
          <p:spPr>
            <a:xfrm>
              <a:off x="2786138" y="62428"/>
              <a:ext cx="2104825" cy="562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2800" u="sng">
                  <a:solidFill>
                    <a:srgbClr val="0432FF"/>
                  </a:solidFill>
                  <a:latin typeface="ヒラギノ角ゴ Std W8"/>
                  <a:ea typeface="ヒラギノ角ゴ Std W8"/>
                  <a:cs typeface="ヒラギノ角ゴ Std W8"/>
                  <a:sym typeface="ヒラギノ角ゴ Std W8"/>
                </a:defRPr>
              </a:pPr>
              <a:r>
                <a:rPr u="none"/>
                <a:t>  </a:t>
              </a:r>
              <a:r>
                <a:t>Vacuum</a:t>
              </a:r>
            </a:p>
          </p:txBody>
        </p:sp>
      </p:grpSp>
      <p:sp>
        <p:nvSpPr>
          <p:cNvPr id="134" name="正方形/長方形 22"/>
          <p:cNvSpPr txBox="1"/>
          <p:nvPr/>
        </p:nvSpPr>
        <p:spPr>
          <a:xfrm>
            <a:off x="9370685" y="229138"/>
            <a:ext cx="3200217" cy="108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buFont typeface="Wingdings"/>
              <a:defRPr>
                <a:solidFill>
                  <a:srgbClr val="0433FF"/>
                </a:solidFill>
                <a:latin typeface="Noto Sans JP Thin Bold"/>
                <a:ea typeface="Noto Sans JP Thin Bold"/>
                <a:cs typeface="Noto Sans JP Thin Bold"/>
                <a:sym typeface="Noto Sans JP Thin Bold"/>
              </a:defRPr>
            </a:pPr>
            <a:r>
              <a:t>2.5 Generation GWD</a:t>
            </a:r>
          </a:p>
          <a:p>
            <a:pPr>
              <a:buFont typeface="Wingdings"/>
              <a:defRPr>
                <a:solidFill>
                  <a:srgbClr val="002060"/>
                </a:solidFill>
                <a:latin typeface="Noto Sans JP Thin Bold"/>
                <a:ea typeface="Noto Sans JP Thin Bold"/>
                <a:cs typeface="Noto Sans JP Thin Bold"/>
                <a:sym typeface="Noto Sans JP Thin Bold"/>
              </a:defRPr>
            </a:pPr>
            <a:r>
              <a:t>·Cryogenic Mirrors</a:t>
            </a:r>
          </a:p>
          <a:p>
            <a:pPr>
              <a:buFont typeface="Wingdings"/>
              <a:defRPr>
                <a:solidFill>
                  <a:srgbClr val="002060"/>
                </a:solidFill>
                <a:latin typeface="Noto Sans JP Thin Bold"/>
                <a:ea typeface="Noto Sans JP Thin Bold"/>
                <a:cs typeface="Noto Sans JP Thin Bold"/>
                <a:sym typeface="Noto Sans JP Thin Bold"/>
              </a:defRPr>
            </a:pPr>
            <a:r>
              <a:t>·Deep Underground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500" fill="hold"/>
                                        <p:tgtEl>
                                          <p:spTgt spid="133"/>
                                        </p:tgtEl>
                                        <p:attrNameLst>
                                          <p:attrName>ppt_x</p:attrName>
                                        </p:attrNameLst>
                                      </p:cBhvr>
                                      <p:tavLst>
                                        <p:tav tm="0">
                                          <p:val>
                                            <p:strVal val="#ppt_x"/>
                                          </p:val>
                                        </p:tav>
                                        <p:tav tm="100000">
                                          <p:val>
                                            <p:strVal val="#ppt_x"/>
                                          </p:val>
                                        </p:tav>
                                      </p:tavLst>
                                    </p:anim>
                                    <p:anim calcmode="lin" valueType="num">
                                      <p:cBhvr>
                                        <p:cTn id="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 name="図 15" descr="図 15"/>
          <p:cNvPicPr>
            <a:picLocks noChangeAspect="1"/>
          </p:cNvPicPr>
          <p:nvPr/>
        </p:nvPicPr>
        <p:blipFill>
          <a:blip r:embed="rId2"/>
          <a:stretch>
            <a:fillRect/>
          </a:stretch>
        </p:blipFill>
        <p:spPr>
          <a:xfrm>
            <a:off x="1776891" y="2734896"/>
            <a:ext cx="3330597" cy="2786514"/>
          </a:xfrm>
          <a:prstGeom prst="rect">
            <a:avLst/>
          </a:prstGeom>
          <a:ln w="12700">
            <a:miter lim="400000"/>
          </a:ln>
        </p:spPr>
      </p:pic>
      <p:sp>
        <p:nvSpPr>
          <p:cNvPr id="907" name="スライド番号プレースホルダー 12"/>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908" name="Rectangle 2"/>
          <p:cNvSpPr txBox="1">
            <a:spLocks noGrp="1"/>
          </p:cNvSpPr>
          <p:nvPr>
            <p:ph type="title" idx="4294967295"/>
          </p:nvPr>
        </p:nvSpPr>
        <p:spPr>
          <a:xfrm>
            <a:off x="1931097" y="76333"/>
            <a:ext cx="8436868" cy="670307"/>
          </a:xfrm>
          <a:prstGeom prst="rect">
            <a:avLst/>
          </a:prstGeom>
          <a:solidFill>
            <a:srgbClr val="FFF2CC"/>
          </a:solidFill>
          <a:ln w="9525">
            <a:solidFill>
              <a:srgbClr val="002060"/>
            </a:solidFill>
            <a:round/>
          </a:ln>
        </p:spPr>
        <p:txBody>
          <a:bodyPr/>
          <a:lstStyle/>
          <a:p>
            <a:pPr lvl="2" algn="ctr">
              <a:lnSpc>
                <a:spcPct val="110000"/>
              </a:lnSpc>
              <a:spcBef>
                <a:spcPts val="700"/>
              </a:spcBef>
              <a:defRPr sz="3200" i="1">
                <a:latin typeface="+mj-lt"/>
                <a:ea typeface="+mj-ea"/>
                <a:cs typeface="+mj-cs"/>
                <a:sym typeface="Helvetica"/>
              </a:defRPr>
            </a:pPr>
            <a:r>
              <a:t>Example of frosted mirror and view port</a:t>
            </a:r>
          </a:p>
        </p:txBody>
      </p:sp>
      <p:grpSp>
        <p:nvGrpSpPr>
          <p:cNvPr id="918" name="グループ化 1"/>
          <p:cNvGrpSpPr/>
          <p:nvPr/>
        </p:nvGrpSpPr>
        <p:grpSpPr>
          <a:xfrm>
            <a:off x="1822611" y="2468539"/>
            <a:ext cx="7833878" cy="3439600"/>
            <a:chOff x="0" y="0"/>
            <a:chExt cx="7833875" cy="3439598"/>
          </a:xfrm>
        </p:grpSpPr>
        <p:sp>
          <p:nvSpPr>
            <p:cNvPr id="909" name="テキスト ボックス 8"/>
            <p:cNvSpPr txBox="1"/>
            <p:nvPr/>
          </p:nvSpPr>
          <p:spPr>
            <a:xfrm>
              <a:off x="0" y="2970446"/>
              <a:ext cx="3352067"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2000"/>
              </a:lvl1pPr>
            </a:lstStyle>
            <a:p>
              <a:r>
                <a:t>Mirror surface at cryo temp.</a:t>
              </a:r>
            </a:p>
          </p:txBody>
        </p:sp>
        <p:grpSp>
          <p:nvGrpSpPr>
            <p:cNvPr id="912" name="グループ化 6"/>
            <p:cNvGrpSpPr/>
            <p:nvPr/>
          </p:nvGrpSpPr>
          <p:grpSpPr>
            <a:xfrm>
              <a:off x="4965446" y="145300"/>
              <a:ext cx="2868430" cy="3294299"/>
              <a:chOff x="0" y="0"/>
              <a:chExt cx="2868428" cy="3294297"/>
            </a:xfrm>
          </p:grpSpPr>
          <p:pic>
            <p:nvPicPr>
              <p:cNvPr id="910" name="図 7" descr="図 7"/>
              <p:cNvPicPr>
                <a:picLocks noChangeAspect="1"/>
              </p:cNvPicPr>
              <p:nvPr/>
            </p:nvPicPr>
            <p:blipFill>
              <a:blip r:embed="rId3"/>
              <a:srcRect r="37385" b="25951"/>
              <a:stretch>
                <a:fillRect/>
              </a:stretch>
            </p:blipFill>
            <p:spPr>
              <a:xfrm>
                <a:off x="0" y="0"/>
                <a:ext cx="2868429" cy="2937446"/>
              </a:xfrm>
              <a:prstGeom prst="rect">
                <a:avLst/>
              </a:prstGeom>
              <a:ln w="12700" cap="flat">
                <a:noFill/>
                <a:miter lim="400000"/>
              </a:ln>
              <a:effectLst/>
            </p:spPr>
          </p:pic>
          <p:sp>
            <p:nvSpPr>
              <p:cNvPr id="911" name="テキスト ボックス 9"/>
              <p:cNvSpPr txBox="1"/>
              <p:nvPr/>
            </p:nvSpPr>
            <p:spPr>
              <a:xfrm>
                <a:off x="146501" y="2834557"/>
                <a:ext cx="2336148"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2000"/>
                </a:lvl1pPr>
              </a:lstStyle>
              <a:p>
                <a:r>
                  <a:t>TM oplev QPD side</a:t>
                </a:r>
              </a:p>
            </p:txBody>
          </p:sp>
        </p:grpSp>
        <p:sp>
          <p:nvSpPr>
            <p:cNvPr id="913" name="下矢印 23"/>
            <p:cNvSpPr/>
            <p:nvPr/>
          </p:nvSpPr>
          <p:spPr>
            <a:xfrm rot="18516746">
              <a:off x="4987559" y="240461"/>
              <a:ext cx="383693" cy="1225548"/>
            </a:xfrm>
            <a:custGeom>
              <a:avLst/>
              <a:gdLst/>
              <a:ahLst/>
              <a:cxnLst>
                <a:cxn ang="0">
                  <a:pos x="wd2" y="hd2"/>
                </a:cxn>
                <a:cxn ang="5400000">
                  <a:pos x="wd2" y="hd2"/>
                </a:cxn>
                <a:cxn ang="10800000">
                  <a:pos x="wd2" y="hd2"/>
                </a:cxn>
                <a:cxn ang="16200000">
                  <a:pos x="wd2" y="hd2"/>
                </a:cxn>
              </a:cxnLst>
              <a:rect l="0" t="0" r="r" b="b"/>
              <a:pathLst>
                <a:path w="21600" h="21600" extrusionOk="0">
                  <a:moveTo>
                    <a:pt x="0" y="18219"/>
                  </a:moveTo>
                  <a:lnTo>
                    <a:pt x="5400" y="18219"/>
                  </a:lnTo>
                  <a:lnTo>
                    <a:pt x="5400" y="0"/>
                  </a:lnTo>
                  <a:lnTo>
                    <a:pt x="16200" y="0"/>
                  </a:lnTo>
                  <a:lnTo>
                    <a:pt x="16200" y="18219"/>
                  </a:lnTo>
                  <a:lnTo>
                    <a:pt x="21600" y="18219"/>
                  </a:lnTo>
                  <a:lnTo>
                    <a:pt x="10800" y="21600"/>
                  </a:lnTo>
                  <a:close/>
                </a:path>
              </a:pathLst>
            </a:custGeom>
            <a:solidFill>
              <a:srgbClr val="E7E6E6"/>
            </a:soli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914" name="下矢印 19"/>
            <p:cNvSpPr/>
            <p:nvPr/>
          </p:nvSpPr>
          <p:spPr>
            <a:xfrm rot="3761852">
              <a:off x="2521080" y="216271"/>
              <a:ext cx="376248" cy="1059898"/>
            </a:xfrm>
            <a:custGeom>
              <a:avLst/>
              <a:gdLst/>
              <a:ahLst/>
              <a:cxnLst>
                <a:cxn ang="0">
                  <a:pos x="wd2" y="hd2"/>
                </a:cxn>
                <a:cxn ang="5400000">
                  <a:pos x="wd2" y="hd2"/>
                </a:cxn>
                <a:cxn ang="10800000">
                  <a:pos x="wd2" y="hd2"/>
                </a:cxn>
                <a:cxn ang="16200000">
                  <a:pos x="wd2" y="hd2"/>
                </a:cxn>
              </a:cxnLst>
              <a:rect l="0" t="0" r="r" b="b"/>
              <a:pathLst>
                <a:path w="21600" h="21600" extrusionOk="0">
                  <a:moveTo>
                    <a:pt x="0" y="17766"/>
                  </a:moveTo>
                  <a:lnTo>
                    <a:pt x="5400" y="17766"/>
                  </a:lnTo>
                  <a:lnTo>
                    <a:pt x="5400" y="0"/>
                  </a:lnTo>
                  <a:lnTo>
                    <a:pt x="16200" y="0"/>
                  </a:lnTo>
                  <a:lnTo>
                    <a:pt x="16200" y="17766"/>
                  </a:lnTo>
                  <a:lnTo>
                    <a:pt x="21600" y="17766"/>
                  </a:lnTo>
                  <a:lnTo>
                    <a:pt x="10800" y="21600"/>
                  </a:lnTo>
                  <a:close/>
                </a:path>
              </a:pathLst>
            </a:custGeom>
            <a:solidFill>
              <a:srgbClr val="E7E6E6"/>
            </a:soli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917" name="Rectangle 2"/>
            <p:cNvGrpSpPr/>
            <p:nvPr/>
          </p:nvGrpSpPr>
          <p:grpSpPr>
            <a:xfrm>
              <a:off x="3082907" y="0"/>
              <a:ext cx="1729433" cy="670306"/>
              <a:chOff x="0" y="0"/>
              <a:chExt cx="1729432" cy="670305"/>
            </a:xfrm>
          </p:grpSpPr>
          <p:sp>
            <p:nvSpPr>
              <p:cNvPr id="915" name="四角形"/>
              <p:cNvSpPr/>
              <p:nvPr/>
            </p:nvSpPr>
            <p:spPr>
              <a:xfrm>
                <a:off x="-1" y="-1"/>
                <a:ext cx="1729434" cy="670307"/>
              </a:xfrm>
              <a:prstGeom prst="rect">
                <a:avLst/>
              </a:prstGeom>
              <a:solidFill>
                <a:srgbClr val="FBE5D6"/>
              </a:solidFill>
              <a:ln w="9525" cap="flat">
                <a:solidFill>
                  <a:srgbClr val="002060"/>
                </a:solidFill>
                <a:prstDash val="solid"/>
                <a:round/>
              </a:ln>
              <a:effectLst/>
            </p:spPr>
            <p:txBody>
              <a:bodyPr wrap="square" lIns="45719" tIns="45719" rIns="45719" bIns="45719" numCol="1" anchor="ctr">
                <a:noAutofit/>
              </a:bodyPr>
              <a:lstStyle/>
              <a:p>
                <a:pPr algn="ctr" defTabSz="914377">
                  <a:lnSpc>
                    <a:spcPct val="110000"/>
                  </a:lnSpc>
                  <a:spcBef>
                    <a:spcPts val="400"/>
                  </a:spcBef>
                  <a:defRPr sz="3200" i="1">
                    <a:latin typeface="+mj-lt"/>
                    <a:ea typeface="+mj-ea"/>
                    <a:cs typeface="+mj-cs"/>
                    <a:sym typeface="Helvetica"/>
                  </a:defRPr>
                </a:pPr>
                <a:endParaRPr/>
              </a:p>
            </p:txBody>
          </p:sp>
          <p:sp>
            <p:nvSpPr>
              <p:cNvPr id="916" name="Frosting"/>
              <p:cNvSpPr txBox="1"/>
              <p:nvPr/>
            </p:nvSpPr>
            <p:spPr>
              <a:xfrm>
                <a:off x="50482" y="4762"/>
                <a:ext cx="1628468" cy="660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lvl="2" indent="0" algn="ctr" defTabSz="914377">
                  <a:lnSpc>
                    <a:spcPct val="110000"/>
                  </a:lnSpc>
                  <a:spcBef>
                    <a:spcPts val="700"/>
                  </a:spcBef>
                  <a:defRPr sz="3200" i="1">
                    <a:latin typeface="+mj-lt"/>
                    <a:ea typeface="+mj-ea"/>
                    <a:cs typeface="+mj-cs"/>
                    <a:sym typeface="Helvetica"/>
                  </a:defRPr>
                </a:pPr>
                <a:r>
                  <a:t>Frosting</a:t>
                </a:r>
              </a:p>
            </p:txBody>
          </p:sp>
        </p:gr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スライド番号プレースホルダ 15"/>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B5A788"/>
                </a:solidFill>
              </a:defRPr>
            </a:lvl1pPr>
          </a:lstStyle>
          <a:p>
            <a:fld id="{86CB4B4D-7CA3-9044-876B-883B54F8677D}" type="slidenum">
              <a:t>31</a:t>
            </a:fld>
            <a:endParaRPr/>
          </a:p>
        </p:txBody>
      </p:sp>
      <p:sp>
        <p:nvSpPr>
          <p:cNvPr id="921" name="正方形/長方形 30"/>
          <p:cNvSpPr/>
          <p:nvPr/>
        </p:nvSpPr>
        <p:spPr>
          <a:xfrm>
            <a:off x="1903369" y="2803826"/>
            <a:ext cx="3339742" cy="1551193"/>
          </a:xfrm>
          <a:prstGeom prst="rect">
            <a:avLst/>
          </a:prstGeom>
          <a:solidFill>
            <a:srgbClr val="CCFFCC"/>
          </a:solidFill>
          <a:ln w="12700">
            <a:miter lim="400000"/>
          </a:ln>
        </p:spPr>
        <p:txBody>
          <a:bodyPr lIns="45719" rIns="45719" anchor="ctr"/>
          <a:lstStyle/>
          <a:p>
            <a:pPr algn="ctr">
              <a:defRPr>
                <a:solidFill>
                  <a:srgbClr val="FFFFFF"/>
                </a:solidFill>
              </a:defRPr>
            </a:pPr>
            <a:endParaRPr/>
          </a:p>
        </p:txBody>
      </p:sp>
      <p:sp>
        <p:nvSpPr>
          <p:cNvPr id="922" name="正方形/長方形 31"/>
          <p:cNvSpPr/>
          <p:nvPr/>
        </p:nvSpPr>
        <p:spPr>
          <a:xfrm>
            <a:off x="5383655" y="2853308"/>
            <a:ext cx="1603046" cy="1146257"/>
          </a:xfrm>
          <a:prstGeom prst="rect">
            <a:avLst/>
          </a:prstGeom>
          <a:solidFill>
            <a:srgbClr val="CCFFCC"/>
          </a:solidFill>
          <a:ln w="12700">
            <a:miter lim="400000"/>
          </a:ln>
        </p:spPr>
        <p:txBody>
          <a:bodyPr lIns="45719" rIns="45719" anchor="ctr"/>
          <a:lstStyle/>
          <a:p>
            <a:pPr algn="ctr">
              <a:defRPr>
                <a:solidFill>
                  <a:srgbClr val="FFFFFF"/>
                </a:solidFill>
              </a:defRPr>
            </a:pPr>
            <a:endParaRPr/>
          </a:p>
        </p:txBody>
      </p:sp>
      <p:sp>
        <p:nvSpPr>
          <p:cNvPr id="923" name="正方形/長方形 32"/>
          <p:cNvSpPr/>
          <p:nvPr/>
        </p:nvSpPr>
        <p:spPr>
          <a:xfrm>
            <a:off x="7404199" y="2985240"/>
            <a:ext cx="935722" cy="420576"/>
          </a:xfrm>
          <a:prstGeom prst="rect">
            <a:avLst/>
          </a:prstGeom>
          <a:solidFill>
            <a:srgbClr val="CCFFCC"/>
          </a:solidFill>
          <a:ln w="12700">
            <a:miter lim="400000"/>
          </a:ln>
        </p:spPr>
        <p:txBody>
          <a:bodyPr lIns="45719" rIns="45719" anchor="ctr"/>
          <a:lstStyle/>
          <a:p>
            <a:pPr algn="ctr">
              <a:defRPr>
                <a:solidFill>
                  <a:srgbClr val="FFFFFF"/>
                </a:solidFill>
              </a:defRPr>
            </a:pPr>
            <a:endParaRPr/>
          </a:p>
        </p:txBody>
      </p:sp>
      <p:sp>
        <p:nvSpPr>
          <p:cNvPr id="924" name="テキスト ボックス 33"/>
          <p:cNvSpPr txBox="1"/>
          <p:nvPr/>
        </p:nvSpPr>
        <p:spPr>
          <a:xfrm>
            <a:off x="1347738" y="298747"/>
            <a:ext cx="1006595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atin typeface="Arial"/>
                <a:ea typeface="Arial"/>
                <a:cs typeface="Arial"/>
                <a:sym typeface="Arial"/>
              </a:defRPr>
            </a:lvl1pPr>
          </a:lstStyle>
          <a:p>
            <a:r>
              <a:t>Pressure distribution in an arm tube (electrolytic polishing and pre-baked) </a:t>
            </a:r>
          </a:p>
        </p:txBody>
      </p:sp>
      <p:graphicFrame>
        <p:nvGraphicFramePr>
          <p:cNvPr id="925" name="表 34"/>
          <p:cNvGraphicFramePr/>
          <p:nvPr/>
        </p:nvGraphicFramePr>
        <p:xfrm>
          <a:off x="3114675" y="919163"/>
          <a:ext cx="6434137" cy="1603365"/>
        </p:xfrm>
        <a:graphic>
          <a:graphicData uri="http://schemas.openxmlformats.org/drawingml/2006/table">
            <a:tbl>
              <a:tblPr>
                <a:tableStyleId>{4C3C2611-4C71-4FC5-86AE-919BDF0F9419}</a:tableStyleId>
              </a:tblPr>
              <a:tblGrid>
                <a:gridCol w="926414">
                  <a:extLst>
                    <a:ext uri="{9D8B030D-6E8A-4147-A177-3AD203B41FA5}">
                      <a16:colId xmlns:a16="http://schemas.microsoft.com/office/drawing/2014/main" val="20000"/>
                    </a:ext>
                  </a:extLst>
                </a:gridCol>
                <a:gridCol w="1446729">
                  <a:extLst>
                    <a:ext uri="{9D8B030D-6E8A-4147-A177-3AD203B41FA5}">
                      <a16:colId xmlns:a16="http://schemas.microsoft.com/office/drawing/2014/main" val="20001"/>
                    </a:ext>
                  </a:extLst>
                </a:gridCol>
                <a:gridCol w="875651">
                  <a:extLst>
                    <a:ext uri="{9D8B030D-6E8A-4147-A177-3AD203B41FA5}">
                      <a16:colId xmlns:a16="http://schemas.microsoft.com/office/drawing/2014/main" val="20002"/>
                    </a:ext>
                  </a:extLst>
                </a:gridCol>
                <a:gridCol w="1230989">
                  <a:extLst>
                    <a:ext uri="{9D8B030D-6E8A-4147-A177-3AD203B41FA5}">
                      <a16:colId xmlns:a16="http://schemas.microsoft.com/office/drawing/2014/main" val="20003"/>
                    </a:ext>
                  </a:extLst>
                </a:gridCol>
                <a:gridCol w="977177">
                  <a:extLst>
                    <a:ext uri="{9D8B030D-6E8A-4147-A177-3AD203B41FA5}">
                      <a16:colId xmlns:a16="http://schemas.microsoft.com/office/drawing/2014/main" val="20004"/>
                    </a:ext>
                  </a:extLst>
                </a:gridCol>
                <a:gridCol w="977177">
                  <a:extLst>
                    <a:ext uri="{9D8B030D-6E8A-4147-A177-3AD203B41FA5}">
                      <a16:colId xmlns:a16="http://schemas.microsoft.com/office/drawing/2014/main" val="20005"/>
                    </a:ext>
                  </a:extLst>
                </a:gridCol>
              </a:tblGrid>
              <a:tr h="243980">
                <a:tc>
                  <a:txBody>
                    <a:bodyPr/>
                    <a:lstStyle/>
                    <a:p>
                      <a:pPr algn="ctr">
                        <a:defRPr sz="1800"/>
                      </a:pPr>
                      <a:r>
                        <a:rPr sz="1200">
                          <a:latin typeface="Arial"/>
                          <a:ea typeface="Arial"/>
                          <a:cs typeface="Arial"/>
                          <a:sym typeface="Arial"/>
                        </a:rPr>
                        <a:t>No of pumps</a:t>
                      </a:r>
                    </a:p>
                  </a:txBody>
                  <a:tcPr marL="12691" marR="12691" marT="12691" marB="12691" anchor="ctr" horzOverflow="overflow">
                    <a:lnB w="12700">
                      <a:miter lim="400000"/>
                    </a:lnB>
                    <a:noFill/>
                  </a:tcPr>
                </a:tc>
                <a:tc>
                  <a:txBody>
                    <a:bodyPr/>
                    <a:lstStyle/>
                    <a:p>
                      <a:pPr algn="ctr">
                        <a:defRPr sz="1800"/>
                      </a:pPr>
                      <a:r>
                        <a:rPr sz="1200">
                          <a:latin typeface="Arial"/>
                          <a:ea typeface="Arial"/>
                          <a:cs typeface="Arial"/>
                          <a:sym typeface="Arial"/>
                        </a:rPr>
                        <a:t>distributed distance</a:t>
                      </a:r>
                    </a:p>
                  </a:txBody>
                  <a:tcPr marL="12691" marR="12691" marT="12691" marB="12691" anchor="ctr" horzOverflow="overflow">
                    <a:lnB w="12700">
                      <a:miter lim="400000"/>
                    </a:lnB>
                    <a:noFill/>
                  </a:tcPr>
                </a:tc>
                <a:tc rowSpan="3">
                  <a:txBody>
                    <a:bodyPr/>
                    <a:lstStyle/>
                    <a:p>
                      <a:pPr algn="ctr">
                        <a:defRPr>
                          <a:latin typeface="Arial"/>
                          <a:ea typeface="Arial"/>
                          <a:cs typeface="Arial"/>
                          <a:sym typeface="Arial"/>
                        </a:defRPr>
                      </a:pPr>
                      <a:r>
                        <a:t>p</a:t>
                      </a:r>
                      <a:r>
                        <a:rPr baseline="-25000"/>
                        <a:t>max</a:t>
                      </a:r>
                      <a:r>
                        <a:t>/p</a:t>
                      </a:r>
                      <a:r>
                        <a:rPr baseline="-25000"/>
                        <a:t>min</a:t>
                      </a:r>
                    </a:p>
                  </a:txBody>
                  <a:tcPr marL="12691" marR="12691" marT="12691" marB="12691" anchor="ctr" horzOverflow="overflow">
                    <a:noFill/>
                  </a:tcPr>
                </a:tc>
                <a:tc rowSpan="2" gridSpan="3">
                  <a:txBody>
                    <a:bodyPr/>
                    <a:lstStyle/>
                    <a:p>
                      <a:pPr algn="ctr">
                        <a:defRPr>
                          <a:latin typeface="Arial"/>
                          <a:ea typeface="Arial"/>
                          <a:cs typeface="Arial"/>
                          <a:sym typeface="Arial"/>
                        </a:defRPr>
                      </a:pPr>
                      <a:r>
                        <a:t>p</a:t>
                      </a:r>
                      <a:r>
                        <a:rPr baseline="-25000"/>
                        <a:t>min</a:t>
                      </a:r>
                      <a:r>
                        <a:t> (pump head) *</a:t>
                      </a:r>
                    </a:p>
                  </a:txBody>
                  <a:tcPr marL="12691" marR="12691" marT="12691" marB="12691" anchor="ctr" horzOverflow="overflow">
                    <a:lnB w="12700">
                      <a:miter lim="400000"/>
                    </a:lnB>
                    <a:noFill/>
                  </a:tcPr>
                </a:tc>
                <a:tc rowSpan="2" hMerge="1">
                  <a:txBody>
                    <a:bodyPr/>
                    <a:lstStyle/>
                    <a:p>
                      <a:endParaRPr lang="ja-JP"/>
                    </a:p>
                  </a:txBody>
                  <a:tcPr/>
                </a:tc>
                <a:tc rowSpan="2" hMerge="1">
                  <a:txBody>
                    <a:bodyPr/>
                    <a:lstStyle/>
                    <a:p>
                      <a:endParaRPr lang="ja-JP"/>
                    </a:p>
                  </a:txBody>
                  <a:tcPr/>
                </a:tc>
                <a:extLst>
                  <a:ext uri="{0D108BD9-81ED-4DB2-BD59-A6C34878D82A}">
                    <a16:rowId xmlns:a16="http://schemas.microsoft.com/office/drawing/2014/main" val="10000"/>
                  </a:ext>
                </a:extLst>
              </a:tr>
              <a:tr h="50800">
                <a:tc rowSpan="2">
                  <a:txBody>
                    <a:bodyPr/>
                    <a:lstStyle/>
                    <a:p>
                      <a:pPr algn="ctr">
                        <a:defRPr sz="1800"/>
                      </a:pPr>
                      <a:r>
                        <a:rPr sz="1200">
                          <a:latin typeface="Arial"/>
                          <a:ea typeface="Arial"/>
                          <a:cs typeface="Arial"/>
                          <a:sym typeface="Arial"/>
                        </a:rPr>
                        <a:t>(in an arm)</a:t>
                      </a:r>
                    </a:p>
                  </a:txBody>
                  <a:tcPr marL="12691" marR="12691" marT="12691" marB="12691" anchor="ctr" horzOverflow="overflow">
                    <a:lnT w="12700">
                      <a:miter lim="400000"/>
                    </a:lnT>
                    <a:noFill/>
                  </a:tcPr>
                </a:tc>
                <a:tc rowSpan="2">
                  <a:txBody>
                    <a:bodyPr/>
                    <a:lstStyle/>
                    <a:p>
                      <a:pPr algn="ctr">
                        <a:defRPr sz="1800"/>
                      </a:pPr>
                      <a:r>
                        <a:rPr sz="1200">
                          <a:latin typeface="Arial"/>
                          <a:ea typeface="Arial"/>
                          <a:cs typeface="Arial"/>
                          <a:sym typeface="Arial"/>
                        </a:rPr>
                        <a:t>[m]</a:t>
                      </a:r>
                    </a:p>
                  </a:txBody>
                  <a:tcPr marL="12691" marR="12691" marT="12691" marB="12691" anchor="ctr" horzOverflow="overflow">
                    <a:lnT w="12700">
                      <a:miter lim="400000"/>
                    </a:lnT>
                    <a:noFill/>
                  </a:tcPr>
                </a:tc>
                <a:tc vMerge="1">
                  <a:txBody>
                    <a:bodyPr/>
                    <a:lstStyle/>
                    <a:p>
                      <a:endParaRPr lang="ja-JP"/>
                    </a:p>
                  </a:txBody>
                  <a:tcPr/>
                </a:tc>
                <a:tc gridSpan="3" vMerge="1">
                  <a:txBody>
                    <a:bodyPr/>
                    <a:lstStyle/>
                    <a:p>
                      <a:endParaRPr lang="ja-JP"/>
                    </a:p>
                  </a:txBody>
                  <a:tcPr/>
                </a:tc>
                <a:tc hMerge="1" vMerge="1">
                  <a:txBody>
                    <a:bodyPr/>
                    <a:lstStyle/>
                    <a:p>
                      <a:endParaRPr lang="ja-JP"/>
                    </a:p>
                  </a:txBody>
                  <a:tcPr/>
                </a:tc>
                <a:tc hMerge="1" vMerge="1">
                  <a:txBody>
                    <a:bodyPr/>
                    <a:lstStyle/>
                    <a:p>
                      <a:endParaRPr lang="ja-JP"/>
                    </a:p>
                  </a:txBody>
                  <a:tcPr/>
                </a:tc>
                <a:extLst>
                  <a:ext uri="{0D108BD9-81ED-4DB2-BD59-A6C34878D82A}">
                    <a16:rowId xmlns:a16="http://schemas.microsoft.com/office/drawing/2014/main" val="10001"/>
                  </a:ext>
                </a:extLst>
              </a:tr>
              <a:tr h="267275">
                <a:tc vMerge="1">
                  <a:txBody>
                    <a:bodyPr/>
                    <a:lstStyle/>
                    <a:p>
                      <a:endParaRPr lang="ja-JP"/>
                    </a:p>
                  </a:txBody>
                  <a:tcPr/>
                </a:tc>
                <a:tc vMerge="1">
                  <a:txBody>
                    <a:bodyPr/>
                    <a:lstStyle/>
                    <a:p>
                      <a:endParaRPr lang="ja-JP"/>
                    </a:p>
                  </a:txBody>
                  <a:tcPr/>
                </a:tc>
                <a:tc vMerge="1">
                  <a:txBody>
                    <a:bodyPr/>
                    <a:lstStyle/>
                    <a:p>
                      <a:endParaRPr lang="ja-JP"/>
                    </a:p>
                  </a:txBody>
                  <a:tcPr/>
                </a:tc>
                <a:tc>
                  <a:txBody>
                    <a:bodyPr/>
                    <a:lstStyle/>
                    <a:p>
                      <a:pPr algn="ctr">
                        <a:defRPr sz="1800"/>
                      </a:pPr>
                      <a:r>
                        <a:rPr sz="1200">
                          <a:latin typeface="Arial"/>
                          <a:ea typeface="Arial"/>
                          <a:cs typeface="Arial"/>
                          <a:sym typeface="Arial"/>
                        </a:rPr>
                        <a:t>[Pa] @50h</a:t>
                      </a:r>
                    </a:p>
                  </a:txBody>
                  <a:tcPr marL="12691" marR="12691" marT="12691" marB="12691" anchor="ctr" horzOverflow="overflow">
                    <a:lnR w="12700">
                      <a:miter lim="400000"/>
                    </a:lnR>
                    <a:lnT w="12700">
                      <a:miter lim="400000"/>
                    </a:lnT>
                    <a:noFill/>
                  </a:tcPr>
                </a:tc>
                <a:tc>
                  <a:txBody>
                    <a:bodyPr/>
                    <a:lstStyle/>
                    <a:p>
                      <a:pPr algn="ctr">
                        <a:defRPr sz="1800"/>
                      </a:pPr>
                      <a:r>
                        <a:rPr sz="1200">
                          <a:latin typeface="Arial"/>
                          <a:ea typeface="Arial"/>
                          <a:cs typeface="Arial"/>
                          <a:sym typeface="Arial"/>
                        </a:rPr>
                        <a:t>[Pa] @500h</a:t>
                      </a:r>
                    </a:p>
                  </a:txBody>
                  <a:tcPr marL="12691" marR="12691" marT="12691" marB="12691" anchor="ctr" horzOverflow="overflow">
                    <a:lnL w="12700">
                      <a:miter lim="400000"/>
                    </a:lnL>
                    <a:lnR w="12700">
                      <a:miter lim="400000"/>
                    </a:lnR>
                    <a:lnT w="12700">
                      <a:miter lim="400000"/>
                    </a:lnT>
                    <a:noFill/>
                  </a:tcPr>
                </a:tc>
                <a:tc>
                  <a:txBody>
                    <a:bodyPr/>
                    <a:lstStyle/>
                    <a:p>
                      <a:pPr algn="ctr" defTabSz="457200">
                        <a:defRPr sz="1800"/>
                      </a:pPr>
                      <a:r>
                        <a:rPr sz="1200">
                          <a:latin typeface="Arial"/>
                          <a:ea typeface="Arial"/>
                          <a:cs typeface="Arial"/>
                          <a:sym typeface="Arial"/>
                        </a:rPr>
                        <a:t>[Pa] @5000h</a:t>
                      </a:r>
                    </a:p>
                  </a:txBody>
                  <a:tcPr marL="12691" marR="12691" marT="12691" marB="12691" anchor="ctr" horzOverflow="overflow">
                    <a:lnL w="12700">
                      <a:miter lim="400000"/>
                    </a:lnL>
                    <a:lnT w="12700">
                      <a:miter lim="400000"/>
                    </a:lnT>
                    <a:noFill/>
                  </a:tcPr>
                </a:tc>
                <a:extLst>
                  <a:ext uri="{0D108BD9-81ED-4DB2-BD59-A6C34878D82A}">
                    <a16:rowId xmlns:a16="http://schemas.microsoft.com/office/drawing/2014/main" val="10002"/>
                  </a:ext>
                </a:extLst>
              </a:tr>
              <a:tr h="195566">
                <a:tc>
                  <a:txBody>
                    <a:bodyPr/>
                    <a:lstStyle/>
                    <a:p>
                      <a:pPr algn="ctr">
                        <a:defRPr sz="1800"/>
                      </a:pPr>
                      <a:r>
                        <a:rPr sz="1200">
                          <a:latin typeface="Arial"/>
                          <a:ea typeface="Arial"/>
                          <a:cs typeface="Arial"/>
                          <a:sym typeface="Arial"/>
                        </a:rPr>
                        <a:t>30</a:t>
                      </a:r>
                    </a:p>
                  </a:txBody>
                  <a:tcPr marL="12691" marR="12691" marT="12691" marB="12691" anchor="ctr" horzOverflow="overflow">
                    <a:lnB w="12700">
                      <a:miter lim="400000"/>
                    </a:lnB>
                    <a:solidFill>
                      <a:srgbClr val="DEEBF7"/>
                    </a:solidFill>
                  </a:tcPr>
                </a:tc>
                <a:tc>
                  <a:txBody>
                    <a:bodyPr/>
                    <a:lstStyle/>
                    <a:p>
                      <a:pPr algn="ctr">
                        <a:defRPr sz="1800"/>
                      </a:pPr>
                      <a:r>
                        <a:rPr sz="1200">
                          <a:latin typeface="Arial"/>
                          <a:ea typeface="Arial"/>
                          <a:cs typeface="Arial"/>
                          <a:sym typeface="Arial"/>
                        </a:rPr>
                        <a:t>100</a:t>
                      </a:r>
                    </a:p>
                  </a:txBody>
                  <a:tcPr marL="12691" marR="12691" marT="12691" marB="12691" anchor="ctr" horzOverflow="overflow">
                    <a:lnB w="12700">
                      <a:miter lim="400000"/>
                    </a:lnB>
                    <a:solidFill>
                      <a:srgbClr val="DEEBF7"/>
                    </a:solidFill>
                  </a:tcPr>
                </a:tc>
                <a:tc>
                  <a:txBody>
                    <a:bodyPr/>
                    <a:lstStyle/>
                    <a:p>
                      <a:pPr algn="ctr">
                        <a:defRPr sz="1800"/>
                      </a:pPr>
                      <a:r>
                        <a:rPr sz="1200">
                          <a:latin typeface="Arial"/>
                          <a:ea typeface="Arial"/>
                          <a:cs typeface="Arial"/>
                          <a:sym typeface="Arial"/>
                        </a:rPr>
                        <a:t>1.1</a:t>
                      </a:r>
                    </a:p>
                  </a:txBody>
                  <a:tcPr marL="12691" marR="12691" marT="12691" marB="12691" anchor="ctr" horzOverflow="overflow">
                    <a:lnB w="12700">
                      <a:miter lim="400000"/>
                    </a:lnB>
                    <a:solidFill>
                      <a:srgbClr val="DEEBF7"/>
                    </a:solidFill>
                  </a:tcPr>
                </a:tc>
                <a:tc>
                  <a:txBody>
                    <a:bodyPr/>
                    <a:lstStyle/>
                    <a:p>
                      <a:pPr algn="ctr">
                        <a:defRPr sz="1800"/>
                      </a:pPr>
                      <a:r>
                        <a:rPr sz="1200">
                          <a:latin typeface="Arial"/>
                          <a:ea typeface="Arial"/>
                          <a:cs typeface="Arial"/>
                          <a:sym typeface="Arial"/>
                        </a:rPr>
                        <a:t>1.2 10^-6</a:t>
                      </a:r>
                    </a:p>
                  </a:txBody>
                  <a:tcPr marL="12691" marR="12691" marT="12691" marB="12691" anchor="ctr" horzOverflow="overflow">
                    <a:lnR w="12700">
                      <a:miter lim="400000"/>
                    </a:lnR>
                    <a:lnB w="12700">
                      <a:miter lim="400000"/>
                    </a:lnB>
                    <a:solidFill>
                      <a:srgbClr val="DEEBF7"/>
                    </a:solidFill>
                  </a:tcPr>
                </a:tc>
                <a:tc>
                  <a:txBody>
                    <a:bodyPr/>
                    <a:lstStyle/>
                    <a:p>
                      <a:pPr algn="ctr">
                        <a:defRPr sz="1800"/>
                      </a:pPr>
                      <a:r>
                        <a:rPr sz="1200">
                          <a:latin typeface="Arial"/>
                          <a:ea typeface="Arial"/>
                          <a:cs typeface="Arial"/>
                          <a:sym typeface="Arial"/>
                        </a:rPr>
                        <a:t>1.2 10^-7</a:t>
                      </a:r>
                    </a:p>
                  </a:txBody>
                  <a:tcPr marL="12691" marR="12691" marT="12691" marB="12691" anchor="ctr" horzOverflow="overflow">
                    <a:lnL w="12700">
                      <a:miter lim="400000"/>
                    </a:lnL>
                    <a:lnR w="12700">
                      <a:miter lim="400000"/>
                    </a:lnR>
                    <a:lnB w="12700">
                      <a:miter lim="400000"/>
                    </a:lnB>
                    <a:solidFill>
                      <a:srgbClr val="DEEBF7"/>
                    </a:solidFill>
                  </a:tcPr>
                </a:tc>
                <a:tc>
                  <a:txBody>
                    <a:bodyPr/>
                    <a:lstStyle/>
                    <a:p>
                      <a:pPr algn="ctr">
                        <a:defRPr sz="1800"/>
                      </a:pPr>
                      <a:r>
                        <a:rPr sz="1200">
                          <a:latin typeface="Arial"/>
                          <a:ea typeface="Arial"/>
                          <a:cs typeface="Arial"/>
                          <a:sym typeface="Arial"/>
                        </a:rPr>
                        <a:t>1.2 10^-8</a:t>
                      </a:r>
                    </a:p>
                  </a:txBody>
                  <a:tcPr marL="12691" marR="12691" marT="12691" marB="12691" anchor="ctr" horzOverflow="overflow">
                    <a:lnL w="12700">
                      <a:miter lim="400000"/>
                    </a:lnL>
                    <a:lnB w="12700">
                      <a:miter lim="400000"/>
                    </a:lnB>
                    <a:solidFill>
                      <a:srgbClr val="DEEBF7"/>
                    </a:solidFill>
                  </a:tcPr>
                </a:tc>
                <a:extLst>
                  <a:ext uri="{0D108BD9-81ED-4DB2-BD59-A6C34878D82A}">
                    <a16:rowId xmlns:a16="http://schemas.microsoft.com/office/drawing/2014/main" val="10003"/>
                  </a:ext>
                </a:extLst>
              </a:tr>
              <a:tr h="195566">
                <a:tc>
                  <a:txBody>
                    <a:bodyPr/>
                    <a:lstStyle/>
                    <a:p>
                      <a:pPr algn="ctr">
                        <a:defRPr sz="1800"/>
                      </a:pPr>
                      <a:r>
                        <a:rPr sz="1200">
                          <a:latin typeface="Arial"/>
                          <a:ea typeface="Arial"/>
                          <a:cs typeface="Arial"/>
                          <a:sym typeface="Arial"/>
                        </a:rPr>
                        <a:t>15</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200</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1.8</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2.4 10^-6</a:t>
                      </a:r>
                    </a:p>
                  </a:txBody>
                  <a:tcPr marL="12691" marR="12691" marT="12691" marB="12691" anchor="ctr" horzOverflow="overflow">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2.4 10^-7</a:t>
                      </a:r>
                    </a:p>
                  </a:txBody>
                  <a:tcPr marL="12691" marR="12691" marT="12691" marB="12691" anchor="ctr" horzOverflow="overflow">
                    <a:lnL w="12700">
                      <a:miter lim="400000"/>
                    </a:lnL>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2.4 10^-8</a:t>
                      </a:r>
                    </a:p>
                  </a:txBody>
                  <a:tcPr marL="12691" marR="12691" marT="12691" marB="12691" anchor="ctr" horzOverflow="overflow">
                    <a:lnL w="12700">
                      <a:miter lim="400000"/>
                    </a:lnL>
                    <a:lnT w="12700">
                      <a:miter lim="400000"/>
                    </a:lnT>
                    <a:lnB w="12700">
                      <a:miter lim="400000"/>
                    </a:lnB>
                    <a:noFill/>
                  </a:tcPr>
                </a:tc>
                <a:extLst>
                  <a:ext uri="{0D108BD9-81ED-4DB2-BD59-A6C34878D82A}">
                    <a16:rowId xmlns:a16="http://schemas.microsoft.com/office/drawing/2014/main" val="10004"/>
                  </a:ext>
                </a:extLst>
              </a:tr>
              <a:tr h="195566">
                <a:tc>
                  <a:txBody>
                    <a:bodyPr/>
                    <a:lstStyle/>
                    <a:p>
                      <a:pPr algn="ctr">
                        <a:defRPr sz="1800"/>
                      </a:pPr>
                      <a:r>
                        <a:rPr sz="1200">
                          <a:latin typeface="Arial"/>
                          <a:ea typeface="Arial"/>
                          <a:cs typeface="Arial"/>
                          <a:sym typeface="Arial"/>
                        </a:rPr>
                        <a:t>10</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300</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2.2</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3.6 10^-6</a:t>
                      </a:r>
                    </a:p>
                  </a:txBody>
                  <a:tcPr marL="12691" marR="12691" marT="12691" marB="12691" anchor="ctr" horzOverflow="overflow">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3.6 10^-7</a:t>
                      </a:r>
                    </a:p>
                  </a:txBody>
                  <a:tcPr marL="12691" marR="12691" marT="12691" marB="12691" anchor="ctr" horzOverflow="overflow">
                    <a:lnL w="12700">
                      <a:miter lim="400000"/>
                    </a:lnL>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3.6 10^-8</a:t>
                      </a:r>
                    </a:p>
                  </a:txBody>
                  <a:tcPr marL="12691" marR="12691" marT="12691" marB="12691" anchor="ctr" horzOverflow="overflow">
                    <a:lnL w="12700">
                      <a:miter lim="400000"/>
                    </a:lnL>
                    <a:lnT w="12700">
                      <a:miter lim="400000"/>
                    </a:lnT>
                    <a:lnB w="12700">
                      <a:miter lim="400000"/>
                    </a:lnB>
                    <a:noFill/>
                  </a:tcPr>
                </a:tc>
                <a:extLst>
                  <a:ext uri="{0D108BD9-81ED-4DB2-BD59-A6C34878D82A}">
                    <a16:rowId xmlns:a16="http://schemas.microsoft.com/office/drawing/2014/main" val="10005"/>
                  </a:ext>
                </a:extLst>
              </a:tr>
              <a:tr h="195566">
                <a:tc>
                  <a:txBody>
                    <a:bodyPr/>
                    <a:lstStyle/>
                    <a:p>
                      <a:pPr algn="ctr">
                        <a:defRPr sz="1800"/>
                      </a:pPr>
                      <a:r>
                        <a:rPr sz="1200">
                          <a:latin typeface="Arial"/>
                          <a:ea typeface="Arial"/>
                          <a:cs typeface="Arial"/>
                          <a:sym typeface="Arial"/>
                        </a:rPr>
                        <a:t>6</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500</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4.0</a:t>
                      </a:r>
                    </a:p>
                  </a:txBody>
                  <a:tcPr marL="12691" marR="12691" marT="12691" marB="12691" anchor="ctr" horzOverflow="overflow">
                    <a:lnT w="12700">
                      <a:miter lim="400000"/>
                    </a:lnT>
                    <a:lnB w="12700">
                      <a:miter lim="400000"/>
                    </a:lnB>
                    <a:noFill/>
                  </a:tcPr>
                </a:tc>
                <a:tc>
                  <a:txBody>
                    <a:bodyPr/>
                    <a:lstStyle/>
                    <a:p>
                      <a:pPr algn="ctr">
                        <a:defRPr sz="1800"/>
                      </a:pPr>
                      <a:r>
                        <a:rPr sz="1200">
                          <a:latin typeface="Arial"/>
                          <a:ea typeface="Arial"/>
                          <a:cs typeface="Arial"/>
                          <a:sym typeface="Arial"/>
                        </a:rPr>
                        <a:t>6.0 10^-6</a:t>
                      </a:r>
                    </a:p>
                  </a:txBody>
                  <a:tcPr marL="12691" marR="12691" marT="12691" marB="12691" anchor="ctr" horzOverflow="overflow">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6.0 10^-7</a:t>
                      </a:r>
                    </a:p>
                  </a:txBody>
                  <a:tcPr marL="12691" marR="12691" marT="12691" marB="12691" anchor="ctr" horzOverflow="overflow">
                    <a:lnL w="12700">
                      <a:miter lim="400000"/>
                    </a:lnL>
                    <a:lnR w="12700">
                      <a:miter lim="400000"/>
                    </a:lnR>
                    <a:lnT w="12700">
                      <a:miter lim="400000"/>
                    </a:lnT>
                    <a:lnB w="12700">
                      <a:miter lim="400000"/>
                    </a:lnB>
                    <a:noFill/>
                  </a:tcPr>
                </a:tc>
                <a:tc>
                  <a:txBody>
                    <a:bodyPr/>
                    <a:lstStyle/>
                    <a:p>
                      <a:pPr algn="ctr">
                        <a:defRPr sz="1800"/>
                      </a:pPr>
                      <a:r>
                        <a:rPr sz="1200">
                          <a:latin typeface="Arial"/>
                          <a:ea typeface="Arial"/>
                          <a:cs typeface="Arial"/>
                          <a:sym typeface="Arial"/>
                        </a:rPr>
                        <a:t>6.0 10^-8</a:t>
                      </a:r>
                    </a:p>
                  </a:txBody>
                  <a:tcPr marL="12691" marR="12691" marT="12691" marB="12691" anchor="ctr" horzOverflow="overflow">
                    <a:lnL w="12700">
                      <a:miter lim="400000"/>
                    </a:lnL>
                    <a:lnT w="12700">
                      <a:miter lim="400000"/>
                    </a:lnT>
                    <a:lnB w="12700">
                      <a:miter lim="400000"/>
                    </a:lnB>
                    <a:noFill/>
                  </a:tcPr>
                </a:tc>
                <a:extLst>
                  <a:ext uri="{0D108BD9-81ED-4DB2-BD59-A6C34878D82A}">
                    <a16:rowId xmlns:a16="http://schemas.microsoft.com/office/drawing/2014/main" val="10006"/>
                  </a:ext>
                </a:extLst>
              </a:tr>
              <a:tr h="195566">
                <a:tc>
                  <a:txBody>
                    <a:bodyPr/>
                    <a:lstStyle/>
                    <a:p>
                      <a:pPr algn="ctr">
                        <a:defRPr sz="1800"/>
                      </a:pPr>
                      <a:r>
                        <a:rPr sz="1200">
                          <a:latin typeface="Arial"/>
                          <a:ea typeface="Arial"/>
                          <a:cs typeface="Arial"/>
                          <a:sym typeface="Arial"/>
                        </a:rPr>
                        <a:t>3</a:t>
                      </a:r>
                    </a:p>
                  </a:txBody>
                  <a:tcPr marL="12691" marR="12691" marT="12691" marB="12691" anchor="ctr" horzOverflow="overflow">
                    <a:lnT w="12700">
                      <a:miter lim="400000"/>
                    </a:lnT>
                    <a:solidFill>
                      <a:srgbClr val="E2F0D9"/>
                    </a:solidFill>
                  </a:tcPr>
                </a:tc>
                <a:tc>
                  <a:txBody>
                    <a:bodyPr/>
                    <a:lstStyle/>
                    <a:p>
                      <a:pPr algn="ctr">
                        <a:defRPr sz="1800"/>
                      </a:pPr>
                      <a:r>
                        <a:rPr sz="1200">
                          <a:latin typeface="Arial"/>
                          <a:ea typeface="Arial"/>
                          <a:cs typeface="Arial"/>
                          <a:sym typeface="Arial"/>
                        </a:rPr>
                        <a:t>1000</a:t>
                      </a:r>
                    </a:p>
                  </a:txBody>
                  <a:tcPr marL="12691" marR="12691" marT="12691" marB="12691" anchor="ctr" horzOverflow="overflow">
                    <a:lnT w="12700">
                      <a:miter lim="400000"/>
                    </a:lnT>
                    <a:solidFill>
                      <a:srgbClr val="E2F0D9"/>
                    </a:solidFill>
                  </a:tcPr>
                </a:tc>
                <a:tc>
                  <a:txBody>
                    <a:bodyPr/>
                    <a:lstStyle/>
                    <a:p>
                      <a:pPr algn="ctr">
                        <a:defRPr sz="1800"/>
                      </a:pPr>
                      <a:r>
                        <a:rPr sz="1200">
                          <a:latin typeface="Arial"/>
                          <a:ea typeface="Arial"/>
                          <a:cs typeface="Arial"/>
                          <a:sym typeface="Arial"/>
                        </a:rPr>
                        <a:t>6.0</a:t>
                      </a:r>
                    </a:p>
                  </a:txBody>
                  <a:tcPr marL="12691" marR="12691" marT="12691" marB="12691" anchor="ctr" horzOverflow="overflow">
                    <a:lnT w="12700">
                      <a:miter lim="400000"/>
                    </a:lnT>
                    <a:solidFill>
                      <a:srgbClr val="E2F0D9"/>
                    </a:solidFill>
                  </a:tcPr>
                </a:tc>
                <a:tc>
                  <a:txBody>
                    <a:bodyPr/>
                    <a:lstStyle/>
                    <a:p>
                      <a:pPr algn="ctr">
                        <a:defRPr sz="1800"/>
                      </a:pPr>
                      <a:r>
                        <a:rPr sz="1200">
                          <a:latin typeface="Arial"/>
                          <a:ea typeface="Arial"/>
                          <a:cs typeface="Arial"/>
                          <a:sym typeface="Arial"/>
                        </a:rPr>
                        <a:t>1.2 10^-5</a:t>
                      </a:r>
                    </a:p>
                  </a:txBody>
                  <a:tcPr marL="12691" marR="12691" marT="12691" marB="12691" anchor="ctr" horzOverflow="overflow">
                    <a:lnR w="12700">
                      <a:miter lim="400000"/>
                    </a:lnR>
                    <a:lnT w="12700">
                      <a:miter lim="400000"/>
                    </a:lnT>
                    <a:solidFill>
                      <a:srgbClr val="E2F0D9"/>
                    </a:solidFill>
                  </a:tcPr>
                </a:tc>
                <a:tc>
                  <a:txBody>
                    <a:bodyPr/>
                    <a:lstStyle/>
                    <a:p>
                      <a:pPr algn="ctr">
                        <a:defRPr sz="1800"/>
                      </a:pPr>
                      <a:r>
                        <a:rPr sz="1200">
                          <a:latin typeface="Arial"/>
                          <a:ea typeface="Arial"/>
                          <a:cs typeface="Arial"/>
                          <a:sym typeface="Arial"/>
                        </a:rPr>
                        <a:t>1.2 10^-6</a:t>
                      </a:r>
                    </a:p>
                  </a:txBody>
                  <a:tcPr marL="12691" marR="12691" marT="12691" marB="12691" anchor="ctr" horzOverflow="overflow">
                    <a:lnL w="12700">
                      <a:miter lim="400000"/>
                    </a:lnL>
                    <a:lnR w="12700">
                      <a:miter lim="400000"/>
                    </a:lnR>
                    <a:lnT w="12700">
                      <a:miter lim="400000"/>
                    </a:lnT>
                    <a:solidFill>
                      <a:srgbClr val="E2F0D9"/>
                    </a:solidFill>
                  </a:tcPr>
                </a:tc>
                <a:tc>
                  <a:txBody>
                    <a:bodyPr/>
                    <a:lstStyle/>
                    <a:p>
                      <a:pPr algn="ctr">
                        <a:defRPr sz="1800"/>
                      </a:pPr>
                      <a:r>
                        <a:rPr sz="1200">
                          <a:latin typeface="Arial"/>
                          <a:ea typeface="Arial"/>
                          <a:cs typeface="Arial"/>
                          <a:sym typeface="Arial"/>
                        </a:rPr>
                        <a:t>1.2 10^-7</a:t>
                      </a:r>
                    </a:p>
                  </a:txBody>
                  <a:tcPr marL="12691" marR="12691" marT="12691" marB="12691" anchor="ctr" horzOverflow="overflow">
                    <a:lnL w="12700">
                      <a:miter lim="400000"/>
                    </a:lnL>
                    <a:lnT w="12700">
                      <a:miter lim="400000"/>
                    </a:lnT>
                    <a:solidFill>
                      <a:srgbClr val="E2F0D9"/>
                    </a:solidFill>
                  </a:tcPr>
                </a:tc>
                <a:extLst>
                  <a:ext uri="{0D108BD9-81ED-4DB2-BD59-A6C34878D82A}">
                    <a16:rowId xmlns:a16="http://schemas.microsoft.com/office/drawing/2014/main" val="10007"/>
                  </a:ext>
                </a:extLst>
              </a:tr>
            </a:tbl>
          </a:graphicData>
        </a:graphic>
      </p:graphicFrame>
      <p:sp>
        <p:nvSpPr>
          <p:cNvPr id="926" name="直線コネクタ 35"/>
          <p:cNvSpPr/>
          <p:nvPr/>
        </p:nvSpPr>
        <p:spPr>
          <a:xfrm>
            <a:off x="1903413" y="6096000"/>
            <a:ext cx="8115301" cy="1588"/>
          </a:xfrm>
          <a:prstGeom prst="line">
            <a:avLst/>
          </a:prstGeom>
          <a:ln>
            <a:solidFill>
              <a:srgbClr val="000000"/>
            </a:solidFill>
            <a:tailEnd type="stealth"/>
          </a:ln>
        </p:spPr>
        <p:txBody>
          <a:bodyPr lIns="45719" rIns="45719"/>
          <a:lstStyle/>
          <a:p>
            <a:endParaRPr/>
          </a:p>
        </p:txBody>
      </p:sp>
      <p:sp>
        <p:nvSpPr>
          <p:cNvPr id="927" name="直線コネクタ 36"/>
          <p:cNvSpPr/>
          <p:nvPr/>
        </p:nvSpPr>
        <p:spPr>
          <a:xfrm flipV="1">
            <a:off x="2736849" y="4462463"/>
            <a:ext cx="1589" cy="1968501"/>
          </a:xfrm>
          <a:prstGeom prst="line">
            <a:avLst/>
          </a:prstGeom>
          <a:ln>
            <a:solidFill>
              <a:srgbClr val="000000"/>
            </a:solidFill>
            <a:tailEnd type="stealth"/>
          </a:ln>
        </p:spPr>
        <p:txBody>
          <a:bodyPr lIns="45719" rIns="45719"/>
          <a:lstStyle/>
          <a:p>
            <a:endParaRPr/>
          </a:p>
        </p:txBody>
      </p:sp>
      <p:sp>
        <p:nvSpPr>
          <p:cNvPr id="928" name="円弧 37"/>
          <p:cNvSpPr/>
          <p:nvPr/>
        </p:nvSpPr>
        <p:spPr>
          <a:xfrm>
            <a:off x="5195461" y="5154333"/>
            <a:ext cx="1547547" cy="697678"/>
          </a:xfrm>
          <a:custGeom>
            <a:avLst/>
            <a:gdLst/>
            <a:ahLst/>
            <a:cxnLst>
              <a:cxn ang="0">
                <a:pos x="wd2" y="hd2"/>
              </a:cxn>
              <a:cxn ang="5400000">
                <a:pos x="wd2" y="hd2"/>
              </a:cxn>
              <a:cxn ang="10800000">
                <a:pos x="wd2" y="hd2"/>
              </a:cxn>
              <a:cxn ang="16200000">
                <a:pos x="wd2" y="hd2"/>
              </a:cxn>
            </a:cxnLst>
            <a:rect l="0" t="0" r="r" b="b"/>
            <a:pathLst>
              <a:path w="21600" h="18245" extrusionOk="0">
                <a:moveTo>
                  <a:pt x="0" y="18245"/>
                </a:moveTo>
                <a:lnTo>
                  <a:pt x="0" y="18245"/>
                </a:lnTo>
                <a:cubicBezTo>
                  <a:pt x="2044" y="4163"/>
                  <a:pt x="8555" y="-3355"/>
                  <a:pt x="14542" y="1453"/>
                </a:cubicBezTo>
                <a:cubicBezTo>
                  <a:pt x="17818" y="4083"/>
                  <a:pt x="20412" y="10054"/>
                  <a:pt x="21600" y="17698"/>
                </a:cubicBezTo>
              </a:path>
            </a:pathLst>
          </a:custGeom>
          <a:ln w="12700">
            <a:solidFill>
              <a:srgbClr val="000000"/>
            </a:solidFill>
            <a:miter/>
          </a:ln>
        </p:spPr>
        <p:txBody>
          <a:bodyPr lIns="45719" rIns="45719" anchor="ctr"/>
          <a:lstStyle/>
          <a:p>
            <a:pPr algn="ctr"/>
            <a:endParaRPr/>
          </a:p>
        </p:txBody>
      </p:sp>
      <p:sp>
        <p:nvSpPr>
          <p:cNvPr id="929" name="円弧 38"/>
          <p:cNvSpPr/>
          <p:nvPr/>
        </p:nvSpPr>
        <p:spPr>
          <a:xfrm>
            <a:off x="3655143" y="5154335"/>
            <a:ext cx="1538291" cy="676176"/>
          </a:xfrm>
          <a:custGeom>
            <a:avLst/>
            <a:gdLst/>
            <a:ahLst/>
            <a:cxnLst>
              <a:cxn ang="0">
                <a:pos x="wd2" y="hd2"/>
              </a:cxn>
              <a:cxn ang="5400000">
                <a:pos x="wd2" y="hd2"/>
              </a:cxn>
              <a:cxn ang="10800000">
                <a:pos x="wd2" y="hd2"/>
              </a:cxn>
              <a:cxn ang="16200000">
                <a:pos x="wd2" y="hd2"/>
              </a:cxn>
            </a:cxnLst>
            <a:rect l="0" t="0" r="r" b="b"/>
            <a:pathLst>
              <a:path w="21600" h="18018" extrusionOk="0">
                <a:moveTo>
                  <a:pt x="0" y="17746"/>
                </a:moveTo>
                <a:lnTo>
                  <a:pt x="0" y="17746"/>
                </a:lnTo>
                <a:cubicBezTo>
                  <a:pt x="2252" y="3565"/>
                  <a:pt x="8904" y="-3582"/>
                  <a:pt x="14857" y="1784"/>
                </a:cubicBezTo>
                <a:cubicBezTo>
                  <a:pt x="17988" y="4605"/>
                  <a:pt x="20449" y="10530"/>
                  <a:pt x="21600" y="18018"/>
                </a:cubicBezTo>
              </a:path>
            </a:pathLst>
          </a:custGeom>
          <a:ln w="12700">
            <a:solidFill>
              <a:srgbClr val="000000"/>
            </a:solidFill>
            <a:miter/>
          </a:ln>
        </p:spPr>
        <p:txBody>
          <a:bodyPr lIns="45719" rIns="45719" anchor="ctr"/>
          <a:lstStyle/>
          <a:p>
            <a:pPr algn="ctr"/>
            <a:endParaRPr/>
          </a:p>
        </p:txBody>
      </p:sp>
      <p:sp>
        <p:nvSpPr>
          <p:cNvPr id="930" name="円弧 39"/>
          <p:cNvSpPr/>
          <p:nvPr/>
        </p:nvSpPr>
        <p:spPr>
          <a:xfrm>
            <a:off x="8292610" y="5137150"/>
            <a:ext cx="776779" cy="6981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600"/>
                </a:lnTo>
                <a:cubicBezTo>
                  <a:pt x="3153" y="8683"/>
                  <a:pt x="11836" y="0"/>
                  <a:pt x="21600" y="0"/>
                </a:cubicBezTo>
              </a:path>
            </a:pathLst>
          </a:custGeom>
          <a:ln w="12700">
            <a:solidFill>
              <a:srgbClr val="000000"/>
            </a:solidFill>
            <a:miter/>
          </a:ln>
        </p:spPr>
        <p:txBody>
          <a:bodyPr lIns="45719" rIns="45719" anchor="ctr"/>
          <a:lstStyle/>
          <a:p>
            <a:pPr algn="ctr"/>
            <a:endParaRPr/>
          </a:p>
        </p:txBody>
      </p:sp>
      <p:sp>
        <p:nvSpPr>
          <p:cNvPr id="931" name="円弧 40"/>
          <p:cNvSpPr/>
          <p:nvPr/>
        </p:nvSpPr>
        <p:spPr>
          <a:xfrm>
            <a:off x="6752135" y="5154333"/>
            <a:ext cx="1537128" cy="677240"/>
          </a:xfrm>
          <a:custGeom>
            <a:avLst/>
            <a:gdLst/>
            <a:ahLst/>
            <a:cxnLst>
              <a:cxn ang="0">
                <a:pos x="wd2" y="hd2"/>
              </a:cxn>
              <a:cxn ang="5400000">
                <a:pos x="wd2" y="hd2"/>
              </a:cxn>
              <a:cxn ang="10800000">
                <a:pos x="wd2" y="hd2"/>
              </a:cxn>
              <a:cxn ang="16200000">
                <a:pos x="wd2" y="hd2"/>
              </a:cxn>
            </a:cxnLst>
            <a:rect l="0" t="0" r="r" b="b"/>
            <a:pathLst>
              <a:path w="21600" h="18023" extrusionOk="0">
                <a:moveTo>
                  <a:pt x="0" y="17752"/>
                </a:moveTo>
                <a:lnTo>
                  <a:pt x="0" y="17752"/>
                </a:lnTo>
                <a:cubicBezTo>
                  <a:pt x="2248" y="3575"/>
                  <a:pt x="8897" y="-3577"/>
                  <a:pt x="14850" y="1777"/>
                </a:cubicBezTo>
                <a:cubicBezTo>
                  <a:pt x="17985" y="4597"/>
                  <a:pt x="20449" y="10528"/>
                  <a:pt x="21600" y="18023"/>
                </a:cubicBezTo>
              </a:path>
            </a:pathLst>
          </a:custGeom>
          <a:ln w="12700">
            <a:solidFill>
              <a:srgbClr val="000000"/>
            </a:solidFill>
            <a:miter/>
          </a:ln>
        </p:spPr>
        <p:txBody>
          <a:bodyPr lIns="45719" rIns="45719" anchor="ctr"/>
          <a:lstStyle/>
          <a:p>
            <a:pPr algn="ctr"/>
            <a:endParaRPr/>
          </a:p>
        </p:txBody>
      </p:sp>
      <p:sp>
        <p:nvSpPr>
          <p:cNvPr id="932" name="円弧 41"/>
          <p:cNvSpPr/>
          <p:nvPr/>
        </p:nvSpPr>
        <p:spPr>
          <a:xfrm>
            <a:off x="2883613" y="5137210"/>
            <a:ext cx="770727" cy="6766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54" y="0"/>
                  <a:pt x="18281" y="8627"/>
                  <a:pt x="21600" y="21600"/>
                </a:cubicBezTo>
              </a:path>
            </a:pathLst>
          </a:custGeom>
          <a:ln w="12700">
            <a:solidFill>
              <a:srgbClr val="000000"/>
            </a:solidFill>
            <a:miter/>
          </a:ln>
        </p:spPr>
        <p:txBody>
          <a:bodyPr lIns="45719" rIns="45719" anchor="ctr"/>
          <a:lstStyle/>
          <a:p>
            <a:pPr algn="ctr"/>
            <a:endParaRPr/>
          </a:p>
        </p:txBody>
      </p:sp>
      <p:sp>
        <p:nvSpPr>
          <p:cNvPr id="933" name="テキスト ボックス 42"/>
          <p:cNvSpPr txBox="1"/>
          <p:nvPr/>
        </p:nvSpPr>
        <p:spPr>
          <a:xfrm>
            <a:off x="9481819" y="6097587"/>
            <a:ext cx="430112"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a:latin typeface="Arial"/>
                <a:ea typeface="Arial"/>
                <a:cs typeface="Arial"/>
                <a:sym typeface="Arial"/>
              </a:defRPr>
            </a:pPr>
            <a:r>
              <a:t>arm</a:t>
            </a:r>
            <a:r>
              <a:rPr sz="1800"/>
              <a:t> </a:t>
            </a:r>
          </a:p>
        </p:txBody>
      </p:sp>
      <p:sp>
        <p:nvSpPr>
          <p:cNvPr id="934" name="テキスト ボックス 43"/>
          <p:cNvSpPr txBox="1"/>
          <p:nvPr/>
        </p:nvSpPr>
        <p:spPr>
          <a:xfrm>
            <a:off x="2031684" y="4502151"/>
            <a:ext cx="69707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pressure</a:t>
            </a:r>
          </a:p>
        </p:txBody>
      </p:sp>
      <p:sp>
        <p:nvSpPr>
          <p:cNvPr id="935" name="テキスト ボックス 45"/>
          <p:cNvSpPr txBox="1"/>
          <p:nvPr/>
        </p:nvSpPr>
        <p:spPr>
          <a:xfrm>
            <a:off x="7118350" y="3636962"/>
            <a:ext cx="3089186" cy="1427992"/>
          </a:xfrm>
          <a:prstGeom prst="rect">
            <a:avLst/>
          </a:prstGeom>
          <a:ln>
            <a:solidFill>
              <a:srgbClr val="FFFF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i="1">
                <a:latin typeface="Times New Roman"/>
                <a:ea typeface="Times New Roman"/>
                <a:cs typeface="Times New Roman"/>
                <a:sym typeface="Times New Roman"/>
              </a:defRPr>
            </a:pPr>
            <a:r>
              <a:t>q</a:t>
            </a:r>
            <a:r>
              <a:rPr i="0"/>
              <a:t>: outgassing rate per unit area [Pa m3 s-1 m-2] </a:t>
            </a:r>
          </a:p>
          <a:p>
            <a:pPr>
              <a:defRPr sz="1200" i="1">
                <a:latin typeface="Times New Roman"/>
                <a:ea typeface="Times New Roman"/>
                <a:cs typeface="Times New Roman"/>
                <a:sym typeface="Times New Roman"/>
              </a:defRPr>
            </a:pPr>
            <a:r>
              <a:t>L</a:t>
            </a:r>
            <a:r>
              <a:rPr i="0"/>
              <a:t>: total length of an arm tube [m]</a:t>
            </a:r>
          </a:p>
          <a:p>
            <a:pPr>
              <a:defRPr sz="1200" i="1">
                <a:latin typeface="Times New Roman"/>
                <a:ea typeface="Times New Roman"/>
                <a:cs typeface="Times New Roman"/>
                <a:sym typeface="Times New Roman"/>
              </a:defRPr>
            </a:pPr>
            <a:r>
              <a:t>A</a:t>
            </a:r>
            <a:r>
              <a:rPr i="0"/>
              <a:t>: total surface area of an arm tube [m2]</a:t>
            </a:r>
            <a:endParaRPr sz="2400">
              <a:latin typeface="Arial"/>
              <a:ea typeface="Arial"/>
              <a:cs typeface="Arial"/>
              <a:sym typeface="Arial"/>
            </a:endParaRPr>
          </a:p>
          <a:p>
            <a:pPr>
              <a:defRPr sz="1200" i="1">
                <a:latin typeface="Times New Roman"/>
                <a:ea typeface="Times New Roman"/>
                <a:cs typeface="Times New Roman"/>
                <a:sym typeface="Times New Roman"/>
              </a:defRPr>
            </a:pPr>
            <a:r>
              <a:t>c</a:t>
            </a:r>
            <a:r>
              <a:rPr i="0"/>
              <a:t>: conductance per unit length [m3 s-1 m]</a:t>
            </a:r>
            <a:endParaRPr sz="2400">
              <a:latin typeface="Arial"/>
              <a:ea typeface="Arial"/>
              <a:cs typeface="Arial"/>
              <a:sym typeface="Arial"/>
            </a:endParaRPr>
          </a:p>
          <a:p>
            <a:pPr>
              <a:defRPr sz="1200" i="1">
                <a:latin typeface="Times New Roman"/>
                <a:ea typeface="Times New Roman"/>
                <a:cs typeface="Times New Roman"/>
                <a:sym typeface="Times New Roman"/>
              </a:defRPr>
            </a:pPr>
            <a:r>
              <a:t>v</a:t>
            </a:r>
            <a:r>
              <a:rPr i="0"/>
              <a:t>: mean velocity of gas molecules [m s-1]</a:t>
            </a:r>
            <a:endParaRPr sz="2400">
              <a:latin typeface="Arial"/>
              <a:ea typeface="Arial"/>
              <a:cs typeface="Arial"/>
              <a:sym typeface="Arial"/>
            </a:endParaRPr>
          </a:p>
          <a:p>
            <a:pPr>
              <a:defRPr sz="1200" i="1">
                <a:latin typeface="Times New Roman"/>
                <a:ea typeface="Times New Roman"/>
                <a:cs typeface="Times New Roman"/>
                <a:sym typeface="Times New Roman"/>
              </a:defRPr>
            </a:pPr>
            <a:r>
              <a:t>S</a:t>
            </a:r>
            <a:r>
              <a:rPr i="0"/>
              <a:t>: pumping speed of each pump [m3 s-1]</a:t>
            </a:r>
            <a:endParaRPr sz="2400">
              <a:latin typeface="Arial"/>
              <a:ea typeface="Arial"/>
              <a:cs typeface="Arial"/>
              <a:sym typeface="Arial"/>
            </a:endParaRPr>
          </a:p>
          <a:p>
            <a:pPr>
              <a:defRPr sz="1200" i="1">
                <a:latin typeface="Times New Roman"/>
                <a:ea typeface="Times New Roman"/>
                <a:cs typeface="Times New Roman"/>
                <a:sym typeface="Times New Roman"/>
              </a:defRPr>
            </a:pPr>
            <a:r>
              <a:t>N</a:t>
            </a:r>
            <a:r>
              <a:rPr i="0"/>
              <a:t>: number of pumps distributed in equal interval</a:t>
            </a:r>
          </a:p>
        </p:txBody>
      </p:sp>
      <p:sp>
        <p:nvSpPr>
          <p:cNvPr id="936" name="テキスト ボックス 47"/>
          <p:cNvSpPr txBox="1"/>
          <p:nvPr/>
        </p:nvSpPr>
        <p:spPr>
          <a:xfrm>
            <a:off x="2422209" y="2441575"/>
            <a:ext cx="8012746" cy="275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Times New Roman"/>
                <a:ea typeface="Times New Roman"/>
                <a:cs typeface="Times New Roman"/>
                <a:sym typeface="Times New Roman"/>
              </a:defRPr>
            </a:pPr>
            <a:r>
              <a:t>* </a:t>
            </a:r>
            <a:r>
              <a:rPr i="1"/>
              <a:t>q</a:t>
            </a:r>
            <a:r>
              <a:t>: is assumed to go down on the order of 10-8 [Pa m3 s-1 m-2] for 50 hrs pumping, which was measured in the unit tube. </a:t>
            </a:r>
          </a:p>
        </p:txBody>
      </p:sp>
      <p:sp>
        <p:nvSpPr>
          <p:cNvPr id="937" name="テキスト ボックス 22"/>
          <p:cNvSpPr txBox="1"/>
          <p:nvPr/>
        </p:nvSpPr>
        <p:spPr>
          <a:xfrm>
            <a:off x="1903369" y="2658294"/>
            <a:ext cx="8255001" cy="2117625"/>
          </a:xfrm>
          <a:prstGeom prst="rect">
            <a:avLst/>
          </a:prstGeom>
          <a:solidFill>
            <a:srgbClr val="CCFF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latin typeface="Arial"/>
                <a:ea typeface="Arial"/>
                <a:cs typeface="Arial"/>
                <a:sym typeface="Arial"/>
              </a:defRPr>
            </a:pPr>
            <a:r>
              <a:t>KAGRA installation performance (Mar 2015);</a:t>
            </a:r>
            <a:endParaRPr sz="2400"/>
          </a:p>
          <a:p>
            <a:pPr>
              <a:defRPr sz="1400">
                <a:latin typeface="Arial"/>
                <a:ea typeface="Arial"/>
                <a:cs typeface="Arial"/>
                <a:sym typeface="Arial"/>
              </a:defRPr>
            </a:pPr>
            <a:r>
              <a:t>A base pressure for leak testing reached to, </a:t>
            </a:r>
            <a:endParaRPr sz="2400"/>
          </a:p>
          <a:p>
            <a:pPr lvl="1">
              <a:defRPr sz="1400">
                <a:latin typeface="Arial"/>
                <a:ea typeface="Arial"/>
                <a:cs typeface="Arial"/>
                <a:sym typeface="Arial"/>
              </a:defRPr>
            </a:pPr>
            <a:r>
              <a:t>1) the order of 10-5 Pa for pumping duration of around a week,</a:t>
            </a:r>
            <a:endParaRPr sz="2400"/>
          </a:p>
          <a:p>
            <a:pPr lvl="2">
              <a:defRPr sz="1400">
                <a:latin typeface="Arial"/>
                <a:ea typeface="Arial"/>
                <a:cs typeface="Arial"/>
                <a:sym typeface="Arial"/>
              </a:defRPr>
            </a:pPr>
            <a:r>
              <a:t>when </a:t>
            </a:r>
            <a:r>
              <a:rPr>
                <a:solidFill>
                  <a:srgbClr val="FF0000"/>
                </a:solidFill>
              </a:rPr>
              <a:t>6</a:t>
            </a:r>
            <a:r>
              <a:t> of turbo-molecular pumps were operated in the X arm (3 km).</a:t>
            </a:r>
            <a:endParaRPr sz="2400"/>
          </a:p>
          <a:p>
            <a:pPr lvl="1">
              <a:defRPr sz="1400">
                <a:latin typeface="Arial"/>
                <a:ea typeface="Arial"/>
                <a:cs typeface="Arial"/>
                <a:sym typeface="Arial"/>
              </a:defRPr>
            </a:pPr>
            <a:r>
              <a:t>2) the order of 10-6 Pa for pumping duration of around a week,</a:t>
            </a:r>
            <a:endParaRPr sz="2400"/>
          </a:p>
          <a:p>
            <a:pPr lvl="2">
              <a:defRPr sz="1400">
                <a:latin typeface="Arial"/>
                <a:ea typeface="Arial"/>
                <a:cs typeface="Arial"/>
                <a:sym typeface="Arial"/>
              </a:defRPr>
            </a:pPr>
            <a:r>
              <a:t>when </a:t>
            </a:r>
            <a:r>
              <a:rPr>
                <a:solidFill>
                  <a:srgbClr val="FF0000"/>
                </a:solidFill>
              </a:rPr>
              <a:t>3</a:t>
            </a:r>
            <a:r>
              <a:t> of turbo-molecular pumps were operated in the half of Y arm (1.5 km).</a:t>
            </a:r>
            <a:endParaRPr sz="2400"/>
          </a:p>
          <a:p>
            <a:pPr lvl="1">
              <a:defRPr sz="1400">
                <a:latin typeface="Arial"/>
                <a:ea typeface="Arial"/>
                <a:cs typeface="Arial"/>
                <a:sym typeface="Arial"/>
              </a:defRPr>
            </a:pPr>
            <a:r>
              <a:t>3) the order of 10-5 Pa for pumping duration of around a week,</a:t>
            </a:r>
            <a:endParaRPr sz="2400"/>
          </a:p>
          <a:p>
            <a:pPr lvl="2">
              <a:defRPr sz="1400">
                <a:latin typeface="Arial"/>
                <a:ea typeface="Arial"/>
                <a:cs typeface="Arial"/>
                <a:sym typeface="Arial"/>
              </a:defRPr>
            </a:pPr>
            <a:r>
              <a:t>when </a:t>
            </a:r>
            <a:r>
              <a:rPr>
                <a:solidFill>
                  <a:srgbClr val="FF0000"/>
                </a:solidFill>
              </a:rPr>
              <a:t>9</a:t>
            </a:r>
            <a:r>
              <a:t> of turbo-molecular pumps were operated in the Y arm (3 km).</a:t>
            </a:r>
            <a:endParaRPr sz="2400"/>
          </a:p>
          <a:p>
            <a:pPr>
              <a:defRPr sz="1400">
                <a:latin typeface="Arial"/>
                <a:ea typeface="Arial"/>
                <a:cs typeface="Arial"/>
                <a:sym typeface="Arial"/>
              </a:defRPr>
            </a:pPr>
            <a:r>
              <a:t>The first few days by roughing pumps were necessary, </a:t>
            </a:r>
            <a:endParaRPr sz="2400"/>
          </a:p>
          <a:p>
            <a:pPr lvl="1">
              <a:defRPr sz="1400">
                <a:latin typeface="Arial"/>
                <a:ea typeface="Arial"/>
                <a:cs typeface="Arial"/>
                <a:sym typeface="Arial"/>
              </a:defRPr>
            </a:pPr>
            <a:r>
              <a:t>to reach the pressure at which turbo-molecular pumps can be operated in normal velocity.</a:t>
            </a:r>
          </a:p>
        </p:txBody>
      </p:sp>
      <p:sp>
        <p:nvSpPr>
          <p:cNvPr id="938" name="テキスト ボックス 1"/>
          <p:cNvSpPr txBox="1"/>
          <p:nvPr/>
        </p:nvSpPr>
        <p:spPr>
          <a:xfrm>
            <a:off x="7712061" y="6528703"/>
            <a:ext cx="4310172"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b="1">
                <a:latin typeface="Arial"/>
                <a:ea typeface="Arial"/>
                <a:cs typeface="Arial"/>
                <a:sym typeface="Arial"/>
              </a:defRPr>
            </a:lvl1pPr>
          </a:lstStyle>
          <a:p>
            <a:r>
              <a:t>Original of this slide prepared and provided by Dr. Y. Saito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937"/>
                                        </p:tgtEl>
                                        <p:attrNameLst>
                                          <p:attrName>style.visibility</p:attrName>
                                        </p:attrNameLst>
                                      </p:cBhvr>
                                      <p:to>
                                        <p:strVal val="visible"/>
                                      </p:to>
                                    </p:set>
                                    <p:anim calcmode="lin" valueType="num">
                                      <p:cBhvr>
                                        <p:cTn id="7" dur="500" fill="hold"/>
                                        <p:tgtEl>
                                          <p:spTgt spid="937"/>
                                        </p:tgtEl>
                                        <p:attrNameLst>
                                          <p:attrName>ppt_x</p:attrName>
                                        </p:attrNameLst>
                                      </p:cBhvr>
                                      <p:tavLst>
                                        <p:tav tm="0">
                                          <p:val>
                                            <p:strVal val="#ppt_x"/>
                                          </p:val>
                                        </p:tav>
                                        <p:tav tm="100000">
                                          <p:val>
                                            <p:strVal val="#ppt_x"/>
                                          </p:val>
                                        </p:tav>
                                      </p:tavLst>
                                    </p:anim>
                                    <p:anim calcmode="lin" valueType="num">
                                      <p:cBhvr>
                                        <p:cTn id="8" dur="500" fill="hold"/>
                                        <p:tgtEl>
                                          <p:spTgt spid="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9" name="図形グループ 33"/>
          <p:cNvGrpSpPr/>
          <p:nvPr/>
        </p:nvGrpSpPr>
        <p:grpSpPr>
          <a:xfrm>
            <a:off x="5029199" y="2743199"/>
            <a:ext cx="5486401" cy="4038601"/>
            <a:chOff x="0" y="0"/>
            <a:chExt cx="5486400" cy="4038600"/>
          </a:xfrm>
        </p:grpSpPr>
        <p:grpSp>
          <p:nvGrpSpPr>
            <p:cNvPr id="947" name="図形グループ 68"/>
            <p:cNvGrpSpPr/>
            <p:nvPr/>
          </p:nvGrpSpPr>
          <p:grpSpPr>
            <a:xfrm>
              <a:off x="76200" y="-1"/>
              <a:ext cx="5410200" cy="4038601"/>
              <a:chOff x="0" y="0"/>
              <a:chExt cx="5410200" cy="4038600"/>
            </a:xfrm>
          </p:grpSpPr>
          <p:sp>
            <p:nvSpPr>
              <p:cNvPr id="940" name="円/楕円 63"/>
              <p:cNvSpPr/>
              <p:nvPr/>
            </p:nvSpPr>
            <p:spPr>
              <a:xfrm>
                <a:off x="0" y="-1"/>
                <a:ext cx="5410200" cy="4038601"/>
              </a:xfrm>
              <a:prstGeom prst="ellipse">
                <a:avLst/>
              </a:prstGeom>
              <a:solidFill>
                <a:srgbClr val="99CCFF">
                  <a:alpha val="70195"/>
                </a:srgbClr>
              </a:solidFill>
              <a:ln w="12700" cap="flat">
                <a:solidFill>
                  <a:srgbClr val="99CCFF"/>
                </a:solidFill>
                <a:prstDash val="solid"/>
                <a:round/>
              </a:ln>
              <a:effectLst/>
            </p:spPr>
            <p:txBody>
              <a:bodyPr wrap="square" lIns="45719" tIns="45719" rIns="45719" bIns="45719" numCol="1" anchor="ctr">
                <a:noAutofit/>
              </a:bodyPr>
              <a:lstStyle/>
              <a:p>
                <a:pPr algn="ctr">
                  <a:defRPr sz="2400">
                    <a:latin typeface="Tahoma"/>
                    <a:ea typeface="Tahoma"/>
                    <a:cs typeface="Tahoma"/>
                    <a:sym typeface="Tahoma"/>
                  </a:defRPr>
                </a:pPr>
                <a:endParaRPr/>
              </a:p>
            </p:txBody>
          </p:sp>
          <p:grpSp>
            <p:nvGrpSpPr>
              <p:cNvPr id="943" name="図形グループ 11"/>
              <p:cNvGrpSpPr/>
              <p:nvPr/>
            </p:nvGrpSpPr>
            <p:grpSpPr>
              <a:xfrm>
                <a:off x="2389677" y="152400"/>
                <a:ext cx="2639523" cy="1524000"/>
                <a:chOff x="0" y="0"/>
                <a:chExt cx="2639522" cy="1523999"/>
              </a:xfrm>
            </p:grpSpPr>
            <p:pic>
              <p:nvPicPr>
                <p:cNvPr id="941" name="図 37" descr="図 37"/>
                <p:cNvPicPr>
                  <a:picLocks noChangeAspect="1"/>
                </p:cNvPicPr>
                <p:nvPr/>
              </p:nvPicPr>
              <p:blipFill>
                <a:blip r:embed="rId2"/>
                <a:stretch>
                  <a:fillRect/>
                </a:stretch>
              </p:blipFill>
              <p:spPr>
                <a:xfrm>
                  <a:off x="0" y="640500"/>
                  <a:ext cx="2639523" cy="883500"/>
                </a:xfrm>
                <a:prstGeom prst="rect">
                  <a:avLst/>
                </a:prstGeom>
                <a:ln w="12700" cap="flat">
                  <a:noFill/>
                  <a:miter lim="400000"/>
                </a:ln>
                <a:effectLst/>
              </p:spPr>
            </p:pic>
            <p:sp>
              <p:nvSpPr>
                <p:cNvPr id="942" name="正方形/長方形 38"/>
                <p:cNvSpPr txBox="1"/>
                <p:nvPr/>
              </p:nvSpPr>
              <p:spPr>
                <a:xfrm>
                  <a:off x="302179" y="0"/>
                  <a:ext cx="2154026" cy="6331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1200">
                      <a:latin typeface="Arial"/>
                      <a:ea typeface="Arial"/>
                      <a:cs typeface="Arial"/>
                      <a:sym typeface="Arial"/>
                    </a:defRPr>
                  </a:pPr>
                  <a:r>
                    <a:t>electrolytic polishing (EP) and </a:t>
                  </a:r>
                  <a:endParaRPr sz="2400"/>
                </a:p>
                <a:p>
                  <a:pPr>
                    <a:defRPr sz="1200">
                      <a:latin typeface="Arial"/>
                      <a:ea typeface="Arial"/>
                      <a:cs typeface="Arial"/>
                      <a:sym typeface="Arial"/>
                    </a:defRPr>
                  </a:pPr>
                  <a:r>
                    <a:t>rinsing with ultra pure water;</a:t>
                  </a:r>
                  <a:endParaRPr sz="2400"/>
                </a:p>
                <a:p>
                  <a:pPr>
                    <a:defRPr sz="1200">
                      <a:latin typeface="Arial"/>
                      <a:ea typeface="Arial"/>
                      <a:cs typeface="Arial"/>
                      <a:sym typeface="Arial"/>
                    </a:defRPr>
                  </a:pPr>
                  <a:r>
                    <a:t>Rmax 2.5 </a:t>
                  </a:r>
                  <a:r>
                    <a:rPr>
                      <a:latin typeface="Symbol"/>
                      <a:ea typeface="Symbol"/>
                      <a:cs typeface="Symbol"/>
                      <a:sym typeface="Symbol"/>
                    </a:rPr>
                    <a:t>m</a:t>
                  </a:r>
                  <a:r>
                    <a:t>m</a:t>
                  </a:r>
                </a:p>
              </p:txBody>
            </p:sp>
          </p:grpSp>
          <p:sp>
            <p:nvSpPr>
              <p:cNvPr id="944" name="直線矢印コネクタ 39"/>
              <p:cNvSpPr/>
              <p:nvPr/>
            </p:nvSpPr>
            <p:spPr>
              <a:xfrm>
                <a:off x="1904999" y="1066799"/>
                <a:ext cx="484678" cy="167852"/>
              </a:xfrm>
              <a:prstGeom prst="line">
                <a:avLst/>
              </a:prstGeom>
              <a:noFill/>
              <a:ln w="31750" cap="flat">
                <a:solidFill>
                  <a:srgbClr val="FF6600"/>
                </a:solidFill>
                <a:prstDash val="solid"/>
                <a:round/>
                <a:tailEnd type="stealth" w="med" len="med"/>
              </a:ln>
              <a:effectLst/>
            </p:spPr>
            <p:txBody>
              <a:bodyPr wrap="square" lIns="45719" tIns="45719" rIns="45719" bIns="45719" numCol="1" anchor="t">
                <a:noAutofit/>
              </a:bodyPr>
              <a:lstStyle/>
              <a:p>
                <a:endParaRPr/>
              </a:p>
            </p:txBody>
          </p:sp>
          <p:pic>
            <p:nvPicPr>
              <p:cNvPr id="945" name="Picture 3" descr="Picture 3"/>
              <p:cNvPicPr>
                <a:picLocks noChangeAspect="1"/>
              </p:cNvPicPr>
              <p:nvPr/>
            </p:nvPicPr>
            <p:blipFill>
              <a:blip r:embed="rId3"/>
              <a:stretch>
                <a:fillRect/>
              </a:stretch>
            </p:blipFill>
            <p:spPr>
              <a:xfrm>
                <a:off x="457200" y="2209800"/>
                <a:ext cx="2290773" cy="1524000"/>
              </a:xfrm>
              <a:prstGeom prst="rect">
                <a:avLst/>
              </a:prstGeom>
              <a:ln w="12700" cap="flat">
                <a:noFill/>
                <a:miter lim="400000"/>
              </a:ln>
              <a:effectLst/>
            </p:spPr>
          </p:pic>
          <p:pic>
            <p:nvPicPr>
              <p:cNvPr id="946" name="Picture 2" descr="Picture 2"/>
              <p:cNvPicPr>
                <a:picLocks noChangeAspect="1"/>
              </p:cNvPicPr>
              <p:nvPr/>
            </p:nvPicPr>
            <p:blipFill>
              <a:blip r:embed="rId4"/>
              <a:stretch>
                <a:fillRect/>
              </a:stretch>
            </p:blipFill>
            <p:spPr>
              <a:xfrm>
                <a:off x="2819400" y="1905000"/>
                <a:ext cx="2514600" cy="1885888"/>
              </a:xfrm>
              <a:prstGeom prst="rect">
                <a:avLst/>
              </a:prstGeom>
              <a:ln w="12700" cap="flat">
                <a:noFill/>
                <a:miter lim="400000"/>
              </a:ln>
              <a:effectLst/>
            </p:spPr>
          </p:pic>
        </p:grpSp>
        <p:sp>
          <p:nvSpPr>
            <p:cNvPr id="948" name="正方形/長方形 32"/>
            <p:cNvSpPr/>
            <p:nvPr/>
          </p:nvSpPr>
          <p:spPr>
            <a:xfrm>
              <a:off x="-1" y="2057400"/>
              <a:ext cx="2667001" cy="2775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200">
                  <a:latin typeface="Arial"/>
                  <a:ea typeface="Arial"/>
                  <a:cs typeface="Arial"/>
                  <a:sym typeface="Arial"/>
                </a:defRPr>
              </a:pPr>
              <a:r>
                <a:t>removing 25 </a:t>
              </a:r>
              <a:r>
                <a:rPr>
                  <a:latin typeface="Symbol"/>
                  <a:ea typeface="Symbol"/>
                  <a:cs typeface="Symbol"/>
                  <a:sym typeface="Symbol"/>
                </a:rPr>
                <a:t>m</a:t>
              </a:r>
              <a:r>
                <a:t>m of outermost layer</a:t>
              </a:r>
            </a:p>
          </p:txBody>
        </p:sp>
      </p:grpSp>
      <p:sp>
        <p:nvSpPr>
          <p:cNvPr id="950" name="タイトル 3"/>
          <p:cNvSpPr txBox="1">
            <a:spLocks noGrp="1"/>
          </p:cNvSpPr>
          <p:nvPr>
            <p:ph type="title"/>
          </p:nvPr>
        </p:nvSpPr>
        <p:spPr>
          <a:xfrm>
            <a:off x="1524000" y="41276"/>
            <a:ext cx="9144000" cy="576263"/>
          </a:xfrm>
          <a:prstGeom prst="rect">
            <a:avLst/>
          </a:prstGeom>
        </p:spPr>
        <p:txBody>
          <a:bodyPr/>
          <a:lstStyle/>
          <a:p>
            <a:pPr>
              <a:defRPr sz="2800">
                <a:effectLst>
                  <a:outerShdw blurRad="38100" dist="38100" dir="2700000" rotWithShape="0">
                    <a:schemeClr val="accent3">
                      <a:lumOff val="10616"/>
                    </a:schemeClr>
                  </a:outerShdw>
                </a:effectLst>
                <a:latin typeface="Arial"/>
                <a:ea typeface="Arial"/>
                <a:cs typeface="Arial"/>
                <a:sym typeface="Arial"/>
              </a:defRPr>
            </a:pPr>
            <a:r>
              <a:t>“KAGRA vacuum system of cryogenic interferometer”</a:t>
            </a:r>
          </a:p>
        </p:txBody>
      </p:sp>
      <p:grpSp>
        <p:nvGrpSpPr>
          <p:cNvPr id="956" name="図形グループ 66"/>
          <p:cNvGrpSpPr/>
          <p:nvPr/>
        </p:nvGrpSpPr>
        <p:grpSpPr>
          <a:xfrm>
            <a:off x="1600200" y="2590799"/>
            <a:ext cx="3140076" cy="4191001"/>
            <a:chOff x="0" y="0"/>
            <a:chExt cx="3140074" cy="4191000"/>
          </a:xfrm>
        </p:grpSpPr>
        <p:sp>
          <p:nvSpPr>
            <p:cNvPr id="951" name="円/楕円 61"/>
            <p:cNvSpPr/>
            <p:nvPr/>
          </p:nvSpPr>
          <p:spPr>
            <a:xfrm>
              <a:off x="-1" y="-1"/>
              <a:ext cx="3047706" cy="4191001"/>
            </a:xfrm>
            <a:prstGeom prst="ellipse">
              <a:avLst/>
            </a:prstGeom>
            <a:solidFill>
              <a:srgbClr val="FFCCCC">
                <a:alpha val="70195"/>
              </a:srgbClr>
            </a:solidFill>
            <a:ln w="12700" cap="flat">
              <a:solidFill>
                <a:srgbClr val="FFCCCC"/>
              </a:solidFill>
              <a:prstDash val="solid"/>
              <a:round/>
            </a:ln>
            <a:effectLst/>
          </p:spPr>
          <p:txBody>
            <a:bodyPr wrap="square" lIns="45719" tIns="45719" rIns="45719" bIns="45719" numCol="1" anchor="ctr">
              <a:noAutofit/>
            </a:bodyPr>
            <a:lstStyle/>
            <a:p>
              <a:pPr algn="ctr">
                <a:defRPr sz="2400">
                  <a:latin typeface="Tahoma"/>
                  <a:ea typeface="Tahoma"/>
                  <a:cs typeface="Tahoma"/>
                  <a:sym typeface="Tahoma"/>
                </a:defRPr>
              </a:pPr>
              <a:endParaRPr/>
            </a:p>
          </p:txBody>
        </p:sp>
        <p:pic>
          <p:nvPicPr>
            <p:cNvPr id="952" name="図 11" descr="図 11"/>
            <p:cNvPicPr>
              <a:picLocks noChangeAspect="1"/>
            </p:cNvPicPr>
            <p:nvPr/>
          </p:nvPicPr>
          <p:blipFill>
            <a:blip r:embed="rId5"/>
            <a:srcRect b="20281"/>
            <a:stretch>
              <a:fillRect/>
            </a:stretch>
          </p:blipFill>
          <p:spPr>
            <a:xfrm>
              <a:off x="76192" y="228600"/>
              <a:ext cx="2804954" cy="1677205"/>
            </a:xfrm>
            <a:prstGeom prst="rect">
              <a:avLst/>
            </a:prstGeom>
            <a:ln w="12700" cap="flat">
              <a:noFill/>
              <a:miter lim="400000"/>
            </a:ln>
            <a:effectLst/>
          </p:spPr>
        </p:pic>
        <p:sp>
          <p:nvSpPr>
            <p:cNvPr id="953" name="正方形/長方形 12"/>
            <p:cNvSpPr/>
            <p:nvPr/>
          </p:nvSpPr>
          <p:spPr>
            <a:xfrm>
              <a:off x="228577" y="1587802"/>
              <a:ext cx="2514355" cy="2642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a:latin typeface="Arial"/>
                  <a:ea typeface="Arial"/>
                  <a:cs typeface="Arial"/>
                  <a:sym typeface="Arial"/>
                </a:defRPr>
              </a:lvl1pPr>
            </a:lstStyle>
            <a:p>
              <a:r>
                <a:t>flange; SS F304, Rotary forging</a:t>
              </a:r>
            </a:p>
          </p:txBody>
        </p:sp>
        <p:pic>
          <p:nvPicPr>
            <p:cNvPr id="954" name="図 13" descr="図 13"/>
            <p:cNvPicPr>
              <a:picLocks noChangeAspect="1"/>
            </p:cNvPicPr>
            <p:nvPr/>
          </p:nvPicPr>
          <p:blipFill>
            <a:blip r:embed="rId6"/>
            <a:stretch>
              <a:fillRect/>
            </a:stretch>
          </p:blipFill>
          <p:spPr>
            <a:xfrm>
              <a:off x="304770" y="2057400"/>
              <a:ext cx="2209585" cy="1657350"/>
            </a:xfrm>
            <a:prstGeom prst="rect">
              <a:avLst/>
            </a:prstGeom>
            <a:ln w="12700" cap="flat">
              <a:noFill/>
              <a:miter lim="400000"/>
            </a:ln>
            <a:effectLst/>
          </p:spPr>
        </p:pic>
        <p:sp>
          <p:nvSpPr>
            <p:cNvPr id="955" name="正方形/長方形 14"/>
            <p:cNvSpPr/>
            <p:nvPr/>
          </p:nvSpPr>
          <p:spPr>
            <a:xfrm>
              <a:off x="152385" y="3581400"/>
              <a:ext cx="2987690" cy="4420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200">
                  <a:latin typeface="Arial"/>
                  <a:ea typeface="Arial"/>
                  <a:cs typeface="Arial"/>
                  <a:sym typeface="Arial"/>
                </a:defRPr>
              </a:pPr>
              <a:r>
                <a:t>hydro-formed bellows;</a:t>
              </a:r>
              <a:endParaRPr sz="2400"/>
            </a:p>
            <a:p>
              <a:pPr>
                <a:defRPr sz="1200">
                  <a:latin typeface="Arial"/>
                  <a:ea typeface="Arial"/>
                  <a:cs typeface="Arial"/>
                  <a:sym typeface="Arial"/>
                </a:defRPr>
              </a:pPr>
              <a:r>
                <a:t>SS316L, 0.6 mm thick, chemical polished</a:t>
              </a:r>
            </a:p>
          </p:txBody>
        </p:sp>
      </p:grpSp>
      <p:grpSp>
        <p:nvGrpSpPr>
          <p:cNvPr id="963" name="図形グループ 65"/>
          <p:cNvGrpSpPr/>
          <p:nvPr/>
        </p:nvGrpSpPr>
        <p:grpSpPr>
          <a:xfrm>
            <a:off x="2057400" y="838199"/>
            <a:ext cx="8077200" cy="1981201"/>
            <a:chOff x="0" y="0"/>
            <a:chExt cx="8077200" cy="1981200"/>
          </a:xfrm>
        </p:grpSpPr>
        <p:sp>
          <p:nvSpPr>
            <p:cNvPr id="957" name="円/楕円 60"/>
            <p:cNvSpPr/>
            <p:nvPr/>
          </p:nvSpPr>
          <p:spPr>
            <a:xfrm>
              <a:off x="0" y="-1"/>
              <a:ext cx="8077200" cy="1981201"/>
            </a:xfrm>
            <a:prstGeom prst="ellipse">
              <a:avLst/>
            </a:prstGeom>
            <a:solidFill>
              <a:srgbClr val="FFFF99">
                <a:alpha val="70195"/>
              </a:srgbClr>
            </a:solidFill>
            <a:ln w="12700" cap="flat">
              <a:solidFill>
                <a:srgbClr val="FFFF99"/>
              </a:solidFill>
              <a:prstDash val="solid"/>
              <a:round/>
            </a:ln>
            <a:effectLst/>
          </p:spPr>
          <p:txBody>
            <a:bodyPr wrap="square" lIns="45719" tIns="45719" rIns="45719" bIns="45719" numCol="1" anchor="ctr">
              <a:noAutofit/>
            </a:bodyPr>
            <a:lstStyle/>
            <a:p>
              <a:pPr algn="ctr">
                <a:defRPr sz="2400">
                  <a:latin typeface="Tahoma"/>
                  <a:ea typeface="Tahoma"/>
                  <a:cs typeface="Tahoma"/>
                  <a:sym typeface="Tahoma"/>
                </a:defRPr>
              </a:pPr>
              <a:endParaRPr/>
            </a:p>
          </p:txBody>
        </p:sp>
        <p:pic>
          <p:nvPicPr>
            <p:cNvPr id="958" name="Picture 2" descr="Picture 2"/>
            <p:cNvPicPr>
              <a:picLocks noChangeAspect="1"/>
            </p:cNvPicPr>
            <p:nvPr/>
          </p:nvPicPr>
          <p:blipFill>
            <a:blip r:embed="rId7"/>
            <a:stretch>
              <a:fillRect/>
            </a:stretch>
          </p:blipFill>
          <p:spPr>
            <a:xfrm>
              <a:off x="228600" y="152401"/>
              <a:ext cx="2209801" cy="1657351"/>
            </a:xfrm>
            <a:prstGeom prst="rect">
              <a:avLst/>
            </a:prstGeom>
            <a:ln w="12700" cap="flat">
              <a:noFill/>
              <a:miter lim="400000"/>
            </a:ln>
            <a:effectLst/>
          </p:spPr>
        </p:pic>
        <p:pic>
          <p:nvPicPr>
            <p:cNvPr id="959" name="Picture 3" descr="Picture 3"/>
            <p:cNvPicPr>
              <a:picLocks noChangeAspect="1"/>
            </p:cNvPicPr>
            <p:nvPr/>
          </p:nvPicPr>
          <p:blipFill>
            <a:blip r:embed="rId8"/>
            <a:stretch>
              <a:fillRect/>
            </a:stretch>
          </p:blipFill>
          <p:spPr>
            <a:xfrm>
              <a:off x="2794000" y="152400"/>
              <a:ext cx="2235200" cy="1676400"/>
            </a:xfrm>
            <a:prstGeom prst="rect">
              <a:avLst/>
            </a:prstGeom>
            <a:ln w="12700" cap="flat">
              <a:noFill/>
              <a:miter lim="400000"/>
            </a:ln>
            <a:effectLst/>
          </p:spPr>
        </p:pic>
        <p:sp>
          <p:nvSpPr>
            <p:cNvPr id="960" name="直線矢印コネクタ 22"/>
            <p:cNvSpPr/>
            <p:nvPr/>
          </p:nvSpPr>
          <p:spPr>
            <a:xfrm>
              <a:off x="2438400" y="981076"/>
              <a:ext cx="355600" cy="9524"/>
            </a:xfrm>
            <a:prstGeom prst="line">
              <a:avLst/>
            </a:prstGeom>
            <a:noFill/>
            <a:ln w="31750" cap="flat">
              <a:solidFill>
                <a:srgbClr val="FF6600"/>
              </a:solidFill>
              <a:prstDash val="solid"/>
              <a:round/>
              <a:tailEnd type="stealth" w="med" len="med"/>
            </a:ln>
            <a:effectLst/>
          </p:spPr>
          <p:txBody>
            <a:bodyPr wrap="square" lIns="45719" tIns="45719" rIns="45719" bIns="45719" numCol="1" anchor="t">
              <a:noAutofit/>
            </a:bodyPr>
            <a:lstStyle/>
            <a:p>
              <a:endParaRPr/>
            </a:p>
          </p:txBody>
        </p:sp>
        <p:pic>
          <p:nvPicPr>
            <p:cNvPr id="961" name="Picture 2" descr="Picture 2"/>
            <p:cNvPicPr>
              <a:picLocks noChangeAspect="1"/>
            </p:cNvPicPr>
            <p:nvPr/>
          </p:nvPicPr>
          <p:blipFill>
            <a:blip r:embed="rId9"/>
            <a:stretch>
              <a:fillRect/>
            </a:stretch>
          </p:blipFill>
          <p:spPr>
            <a:xfrm>
              <a:off x="5257800" y="228600"/>
              <a:ext cx="2286000" cy="1520825"/>
            </a:xfrm>
            <a:prstGeom prst="rect">
              <a:avLst/>
            </a:prstGeom>
            <a:ln w="12700" cap="flat">
              <a:noFill/>
              <a:miter lim="400000"/>
            </a:ln>
            <a:effectLst/>
          </p:spPr>
        </p:pic>
        <p:sp>
          <p:nvSpPr>
            <p:cNvPr id="962" name="正方形/長方形 9"/>
            <p:cNvSpPr/>
            <p:nvPr/>
          </p:nvSpPr>
          <p:spPr>
            <a:xfrm>
              <a:off x="1718367" y="1447800"/>
              <a:ext cx="3834146" cy="2775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1200">
                  <a:latin typeface="Arial"/>
                  <a:ea typeface="Arial"/>
                  <a:cs typeface="Arial"/>
                  <a:sym typeface="Arial"/>
                </a:defRPr>
              </a:pPr>
              <a:r>
                <a:t>tube forming; SS304L, 8 mm thick, Rmax 8 </a:t>
              </a:r>
              <a:r>
                <a:rPr>
                  <a:latin typeface="Symbol"/>
                  <a:ea typeface="Symbol"/>
                  <a:cs typeface="Symbol"/>
                  <a:sym typeface="Symbol"/>
                </a:rPr>
                <a:t>m</a:t>
              </a:r>
              <a:r>
                <a:t>m finished</a:t>
              </a:r>
            </a:p>
          </p:txBody>
        </p:sp>
      </p:grpSp>
      <p:grpSp>
        <p:nvGrpSpPr>
          <p:cNvPr id="969" name="図形グループ 67"/>
          <p:cNvGrpSpPr/>
          <p:nvPr/>
        </p:nvGrpSpPr>
        <p:grpSpPr>
          <a:xfrm>
            <a:off x="4114799" y="2667000"/>
            <a:ext cx="2895601" cy="2809876"/>
            <a:chOff x="0" y="0"/>
            <a:chExt cx="2895600" cy="2809875"/>
          </a:xfrm>
        </p:grpSpPr>
        <p:pic>
          <p:nvPicPr>
            <p:cNvPr id="964" name=" 14" descr=" 14"/>
            <p:cNvPicPr>
              <a:picLocks noChangeAspect="1"/>
            </p:cNvPicPr>
            <p:nvPr/>
          </p:nvPicPr>
          <p:blipFill>
            <a:blip r:embed="rId10"/>
            <a:stretch>
              <a:fillRect/>
            </a:stretch>
          </p:blipFill>
          <p:spPr>
            <a:xfrm>
              <a:off x="660400" y="304800"/>
              <a:ext cx="2235200" cy="1676400"/>
            </a:xfrm>
            <a:prstGeom prst="rect">
              <a:avLst/>
            </a:prstGeom>
            <a:ln w="12700" cap="flat">
              <a:noFill/>
              <a:miter lim="400000"/>
            </a:ln>
            <a:effectLst/>
          </p:spPr>
        </p:pic>
        <p:sp>
          <p:nvSpPr>
            <p:cNvPr id="965" name="直線矢印コネクタ 25"/>
            <p:cNvSpPr/>
            <p:nvPr/>
          </p:nvSpPr>
          <p:spPr>
            <a:xfrm flipV="1">
              <a:off x="-1" y="1143000"/>
              <a:ext cx="660401" cy="1666875"/>
            </a:xfrm>
            <a:prstGeom prst="line">
              <a:avLst/>
            </a:prstGeom>
            <a:noFill/>
            <a:ln w="31750" cap="flat">
              <a:solidFill>
                <a:srgbClr val="FF6600"/>
              </a:solidFill>
              <a:prstDash val="solid"/>
              <a:round/>
              <a:tailEnd type="stealth" w="med" len="med"/>
            </a:ln>
            <a:effectLst/>
          </p:spPr>
          <p:txBody>
            <a:bodyPr wrap="square" lIns="45719" tIns="45719" rIns="45719" bIns="45719" numCol="1" anchor="t">
              <a:noAutofit/>
            </a:bodyPr>
            <a:lstStyle/>
            <a:p>
              <a:endParaRPr/>
            </a:p>
          </p:txBody>
        </p:sp>
        <p:sp>
          <p:nvSpPr>
            <p:cNvPr id="966" name="直線矢印コネクタ 26"/>
            <p:cNvSpPr/>
            <p:nvPr/>
          </p:nvSpPr>
          <p:spPr>
            <a:xfrm>
              <a:off x="366825" y="991003"/>
              <a:ext cx="293575" cy="151998"/>
            </a:xfrm>
            <a:prstGeom prst="line">
              <a:avLst/>
            </a:prstGeom>
            <a:noFill/>
            <a:ln w="31750" cap="flat">
              <a:solidFill>
                <a:srgbClr val="FF6600"/>
              </a:solidFill>
              <a:prstDash val="solid"/>
              <a:round/>
              <a:tailEnd type="stealth" w="med" len="med"/>
            </a:ln>
            <a:effectLst/>
          </p:spPr>
          <p:txBody>
            <a:bodyPr wrap="square" lIns="45719" tIns="45719" rIns="45719" bIns="45719" numCol="1" anchor="t">
              <a:noAutofit/>
            </a:bodyPr>
            <a:lstStyle/>
            <a:p>
              <a:endParaRPr/>
            </a:p>
          </p:txBody>
        </p:sp>
        <p:sp>
          <p:nvSpPr>
            <p:cNvPr id="967" name="正方形/長方形 41"/>
            <p:cNvSpPr/>
            <p:nvPr/>
          </p:nvSpPr>
          <p:spPr>
            <a:xfrm>
              <a:off x="1651000" y="1600200"/>
              <a:ext cx="1086481" cy="26425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TIG-weld Assy</a:t>
              </a:r>
            </a:p>
          </p:txBody>
        </p:sp>
        <p:sp>
          <p:nvSpPr>
            <p:cNvPr id="968" name="直線矢印コネクタ 18"/>
            <p:cNvSpPr/>
            <p:nvPr/>
          </p:nvSpPr>
          <p:spPr>
            <a:xfrm flipH="1">
              <a:off x="1777999" y="-1"/>
              <a:ext cx="76201" cy="304801"/>
            </a:xfrm>
            <a:prstGeom prst="line">
              <a:avLst/>
            </a:prstGeom>
            <a:noFill/>
            <a:ln w="31750" cap="flat">
              <a:solidFill>
                <a:srgbClr val="FF6600"/>
              </a:solidFill>
              <a:prstDash val="solid"/>
              <a:round/>
              <a:tailEnd type="stealth" w="med" len="med"/>
            </a:ln>
            <a:effectLst/>
          </p:spPr>
          <p:txBody>
            <a:bodyPr wrap="square" lIns="45719" tIns="45719" rIns="45719" bIns="45719" numCol="1" anchor="t">
              <a:noAutofit/>
            </a:bodyPr>
            <a:lstStyle/>
            <a:p>
              <a:endParaRPr/>
            </a:p>
          </p:txBody>
        </p:sp>
      </p:grpSp>
      <p:sp>
        <p:nvSpPr>
          <p:cNvPr id="970" name="スライド番号プレースホルダ 33"/>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B5A788"/>
                </a:solidFill>
              </a:defRPr>
            </a:lvl1pPr>
          </a:lstStyle>
          <a:p>
            <a:fld id="{86CB4B4D-7CA3-9044-876B-883B54F8677D}" type="slidenum">
              <a:t>32</a:t>
            </a:fld>
            <a:endParaRPr/>
          </a:p>
        </p:txBody>
      </p:sp>
      <p:sp>
        <p:nvSpPr>
          <p:cNvPr id="971" name="正方形/長方形 36"/>
          <p:cNvSpPr txBox="1"/>
          <p:nvPr/>
        </p:nvSpPr>
        <p:spPr>
          <a:xfrm>
            <a:off x="2134869" y="549275"/>
            <a:ext cx="798735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t>Manufacturing Process</a:t>
            </a:r>
            <a:r>
              <a:rPr sz="2000"/>
              <a:t>: </a:t>
            </a:r>
            <a:r>
              <a:rPr sz="2000" i="1">
                <a:solidFill>
                  <a:srgbClr val="660066"/>
                </a:solidFill>
                <a:latin typeface="Times Roman"/>
                <a:ea typeface="Times Roman"/>
                <a:cs typeface="Times Roman"/>
                <a:sym typeface="Times Roman"/>
              </a:rPr>
              <a:t>unit tube of 12 m long and 0.8 m in diameter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56"/>
                                        </p:tgtEl>
                                        <p:attrNameLst>
                                          <p:attrName>style.visibility</p:attrName>
                                        </p:attrNameLst>
                                      </p:cBhvr>
                                      <p:to>
                                        <p:strVal val="visible"/>
                                      </p:to>
                                    </p:set>
                                    <p:animEffect transition="in" filter="fade">
                                      <p:cBhvr>
                                        <p:cTn id="7" dur="500"/>
                                        <p:tgtEl>
                                          <p:spTgt spid="9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969"/>
                                        </p:tgtEl>
                                        <p:attrNameLst>
                                          <p:attrName>style.visibility</p:attrName>
                                        </p:attrNameLst>
                                      </p:cBhvr>
                                      <p:to>
                                        <p:strVal val="visible"/>
                                      </p:to>
                                    </p:set>
                                    <p:animEffect transition="in" filter="fade">
                                      <p:cBhvr>
                                        <p:cTn id="12" dur="500"/>
                                        <p:tgtEl>
                                          <p:spTgt spid="9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949"/>
                                        </p:tgtEl>
                                        <p:attrNameLst>
                                          <p:attrName>style.visibility</p:attrName>
                                        </p:attrNameLst>
                                      </p:cBhvr>
                                      <p:to>
                                        <p:strVal val="visible"/>
                                      </p:to>
                                    </p:set>
                                    <p:animEffect transition="in" filter="fade">
                                      <p:cBhvr>
                                        <p:cTn id="17" dur="5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 grpId="3" animBg="1" advAuto="0"/>
      <p:bldP spid="956" grpId="1" animBg="1" advAuto="0"/>
      <p:bldP spid="969"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タイトル 3"/>
          <p:cNvSpPr txBox="1">
            <a:spLocks noGrp="1"/>
          </p:cNvSpPr>
          <p:nvPr>
            <p:ph type="title"/>
          </p:nvPr>
        </p:nvSpPr>
        <p:spPr>
          <a:xfrm>
            <a:off x="1524000" y="41276"/>
            <a:ext cx="9144000" cy="576263"/>
          </a:xfrm>
          <a:prstGeom prst="rect">
            <a:avLst/>
          </a:prstGeom>
        </p:spPr>
        <p:txBody>
          <a:bodyPr/>
          <a:lstStyle/>
          <a:p>
            <a:pPr>
              <a:defRPr sz="2800">
                <a:latin typeface="Arial"/>
                <a:ea typeface="Arial"/>
                <a:cs typeface="Arial"/>
                <a:sym typeface="Arial"/>
              </a:defRPr>
            </a:pPr>
            <a:r>
              <a:t>“</a:t>
            </a:r>
            <a:r>
              <a:rPr>
                <a:effectLst>
                  <a:outerShdw blurRad="38100" dist="38100" dir="2700000" rotWithShape="0">
                    <a:schemeClr val="accent3">
                      <a:lumOff val="10616"/>
                    </a:schemeClr>
                  </a:outerShdw>
                </a:effectLst>
              </a:rPr>
              <a:t>KAGRA vacuum system of cryogenic interferometer</a:t>
            </a:r>
            <a:r>
              <a:t>”</a:t>
            </a:r>
          </a:p>
        </p:txBody>
      </p:sp>
      <p:sp>
        <p:nvSpPr>
          <p:cNvPr id="974" name="正方形/長方形 36"/>
          <p:cNvSpPr txBox="1"/>
          <p:nvPr/>
        </p:nvSpPr>
        <p:spPr>
          <a:xfrm>
            <a:off x="2134870" y="549275"/>
            <a:ext cx="7882574"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t>Manufacturing Process: </a:t>
            </a:r>
            <a:r>
              <a:rPr sz="2000" i="1">
                <a:solidFill>
                  <a:srgbClr val="660066"/>
                </a:solidFill>
                <a:latin typeface="Times Roman"/>
                <a:ea typeface="Times Roman"/>
                <a:cs typeface="Times Roman"/>
                <a:sym typeface="Times Roman"/>
              </a:rPr>
              <a:t>surface passivation by pre-baking then storage</a:t>
            </a:r>
          </a:p>
        </p:txBody>
      </p:sp>
      <p:pic>
        <p:nvPicPr>
          <p:cNvPr id="975" name="図 32" descr="図 32"/>
          <p:cNvPicPr>
            <a:picLocks noChangeAspect="1"/>
          </p:cNvPicPr>
          <p:nvPr/>
        </p:nvPicPr>
        <p:blipFill>
          <a:blip r:embed="rId2"/>
          <a:stretch>
            <a:fillRect/>
          </a:stretch>
        </p:blipFill>
        <p:spPr>
          <a:xfrm>
            <a:off x="1676400" y="990600"/>
            <a:ext cx="2219326" cy="2959100"/>
          </a:xfrm>
          <a:prstGeom prst="rect">
            <a:avLst/>
          </a:prstGeom>
          <a:ln w="12700">
            <a:miter lim="400000"/>
          </a:ln>
        </p:spPr>
      </p:pic>
      <p:pic>
        <p:nvPicPr>
          <p:cNvPr id="976" name="Picture 2" descr="Picture 2"/>
          <p:cNvPicPr>
            <a:picLocks noChangeAspect="1"/>
          </p:cNvPicPr>
          <p:nvPr/>
        </p:nvPicPr>
        <p:blipFill>
          <a:blip r:embed="rId3"/>
          <a:stretch>
            <a:fillRect/>
          </a:stretch>
        </p:blipFill>
        <p:spPr>
          <a:xfrm>
            <a:off x="2608264" y="4191000"/>
            <a:ext cx="3335338" cy="2501900"/>
          </a:xfrm>
          <a:prstGeom prst="rect">
            <a:avLst/>
          </a:prstGeom>
          <a:ln w="12700">
            <a:miter lim="400000"/>
          </a:ln>
        </p:spPr>
      </p:pic>
      <p:sp>
        <p:nvSpPr>
          <p:cNvPr id="977" name="正方形/長方形 14"/>
          <p:cNvSpPr/>
          <p:nvPr/>
        </p:nvSpPr>
        <p:spPr>
          <a:xfrm>
            <a:off x="3124200" y="1106487"/>
            <a:ext cx="2946400" cy="61985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Arial"/>
                <a:ea typeface="Arial"/>
                <a:cs typeface="Arial"/>
                <a:sym typeface="Arial"/>
              </a:defRPr>
            </a:pPr>
            <a:r>
              <a:t>vacuum baking at 200°C for 20 hrs;</a:t>
            </a:r>
            <a:endParaRPr sz="2400"/>
          </a:p>
          <a:p>
            <a:pPr>
              <a:defRPr sz="1200">
                <a:latin typeface="Arial"/>
                <a:ea typeface="Arial"/>
                <a:cs typeface="Arial"/>
                <a:sym typeface="Arial"/>
              </a:defRPr>
            </a:pPr>
            <a:r>
              <a:t>*dry air venting (-40°C dew point)</a:t>
            </a:r>
            <a:endParaRPr sz="2400"/>
          </a:p>
          <a:p>
            <a:pPr>
              <a:defRPr sz="1200">
                <a:latin typeface="Arial"/>
                <a:ea typeface="Arial"/>
                <a:cs typeface="Arial"/>
                <a:sym typeface="Arial"/>
              </a:defRPr>
            </a:pPr>
            <a:r>
              <a:t>*sealed with blank flange (EPDM gasket)</a:t>
            </a:r>
          </a:p>
        </p:txBody>
      </p:sp>
      <p:sp>
        <p:nvSpPr>
          <p:cNvPr id="978" name="正方形/長方形 43"/>
          <p:cNvSpPr/>
          <p:nvPr/>
        </p:nvSpPr>
        <p:spPr>
          <a:xfrm>
            <a:off x="1905000" y="6353176"/>
            <a:ext cx="3179154" cy="26425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storage in the tunnel of Kamioka mine railway</a:t>
            </a:r>
          </a:p>
        </p:txBody>
      </p:sp>
      <p:grpSp>
        <p:nvGrpSpPr>
          <p:cNvPr id="985" name="図形グループ 65"/>
          <p:cNvGrpSpPr/>
          <p:nvPr/>
        </p:nvGrpSpPr>
        <p:grpSpPr>
          <a:xfrm>
            <a:off x="5867399" y="914400"/>
            <a:ext cx="4697731" cy="5867400"/>
            <a:chOff x="0" y="0"/>
            <a:chExt cx="4697729" cy="5867400"/>
          </a:xfrm>
        </p:grpSpPr>
        <p:sp>
          <p:nvSpPr>
            <p:cNvPr id="979" name="円/楕円 62"/>
            <p:cNvSpPr/>
            <p:nvPr/>
          </p:nvSpPr>
          <p:spPr>
            <a:xfrm>
              <a:off x="0" y="0"/>
              <a:ext cx="4648054" cy="5867400"/>
            </a:xfrm>
            <a:prstGeom prst="ellipse">
              <a:avLst/>
            </a:prstGeom>
            <a:solidFill>
              <a:srgbClr val="99CCFF">
                <a:alpha val="70195"/>
              </a:srgbClr>
            </a:solidFill>
            <a:ln w="12700" cap="flat">
              <a:solidFill>
                <a:srgbClr val="99CCFF"/>
              </a:solidFill>
              <a:prstDash val="solid"/>
              <a:round/>
            </a:ln>
            <a:effectLst/>
          </p:spPr>
          <p:txBody>
            <a:bodyPr wrap="square" lIns="45719" tIns="45719" rIns="45719" bIns="45719" numCol="1" anchor="ctr">
              <a:noAutofit/>
            </a:bodyPr>
            <a:lstStyle/>
            <a:p>
              <a:pPr algn="ctr">
                <a:defRPr sz="2400">
                  <a:latin typeface="Tahoma"/>
                  <a:ea typeface="Tahoma"/>
                  <a:cs typeface="Tahoma"/>
                  <a:sym typeface="Tahoma"/>
                </a:defRPr>
              </a:pPr>
              <a:endParaRPr/>
            </a:p>
          </p:txBody>
        </p:sp>
        <p:grpSp>
          <p:nvGrpSpPr>
            <p:cNvPr id="983" name="図形グループ 55"/>
            <p:cNvGrpSpPr/>
            <p:nvPr/>
          </p:nvGrpSpPr>
          <p:grpSpPr>
            <a:xfrm>
              <a:off x="609581" y="1401922"/>
              <a:ext cx="3519021" cy="4269768"/>
              <a:chOff x="0" y="0"/>
              <a:chExt cx="3519020" cy="4269766"/>
            </a:xfrm>
          </p:grpSpPr>
          <p:pic>
            <p:nvPicPr>
              <p:cNvPr id="980" name="図 50" descr="図 50"/>
              <p:cNvPicPr>
                <a:picLocks noChangeAspect="1"/>
              </p:cNvPicPr>
              <p:nvPr/>
            </p:nvPicPr>
            <p:blipFill>
              <a:blip r:embed="rId4"/>
              <a:srcRect l="4651"/>
              <a:stretch>
                <a:fillRect/>
              </a:stretch>
            </p:blipFill>
            <p:spPr>
              <a:xfrm>
                <a:off x="304790" y="0"/>
                <a:ext cx="3182374" cy="3932078"/>
              </a:xfrm>
              <a:prstGeom prst="rect">
                <a:avLst/>
              </a:prstGeom>
              <a:ln w="12700" cap="flat">
                <a:noFill/>
                <a:miter lim="400000"/>
              </a:ln>
              <a:effectLst/>
            </p:spPr>
          </p:pic>
          <p:sp>
            <p:nvSpPr>
              <p:cNvPr id="981" name="テキスト ボックス 51"/>
              <p:cNvSpPr txBox="1"/>
              <p:nvPr/>
            </p:nvSpPr>
            <p:spPr>
              <a:xfrm>
                <a:off x="502905" y="3903081"/>
                <a:ext cx="3016116" cy="366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000">
                    <a:latin typeface="Arial"/>
                    <a:ea typeface="Arial"/>
                    <a:cs typeface="Arial"/>
                    <a:sym typeface="Arial"/>
                  </a:defRPr>
                </a:pPr>
                <a:r>
                  <a:t>1                       10                     100                  1000</a:t>
                </a:r>
                <a:endParaRPr sz="2400"/>
              </a:p>
              <a:p>
                <a:pPr>
                  <a:defRPr sz="1000">
                    <a:latin typeface="Arial"/>
                    <a:ea typeface="Arial"/>
                    <a:cs typeface="Arial"/>
                    <a:sym typeface="Arial"/>
                  </a:defRPr>
                </a:pPr>
                <a:r>
                  <a:t>pumping time (hour)</a:t>
                </a:r>
              </a:p>
            </p:txBody>
          </p:sp>
          <p:sp>
            <p:nvSpPr>
              <p:cNvPr id="982" name="テキスト ボックス 53"/>
              <p:cNvSpPr txBox="1"/>
              <p:nvPr/>
            </p:nvSpPr>
            <p:spPr>
              <a:xfrm rot="16200000">
                <a:off x="-799683" y="1687691"/>
                <a:ext cx="1826351" cy="226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pPr>
                  <a:defRPr sz="1000">
                    <a:latin typeface="Arial"/>
                    <a:ea typeface="Arial"/>
                    <a:cs typeface="Arial"/>
                    <a:sym typeface="Arial"/>
                  </a:defRPr>
                </a:pPr>
                <a:r>
                  <a:t>outgassing rate (Pa m</a:t>
                </a:r>
                <a:r>
                  <a:rPr baseline="30000"/>
                  <a:t>3</a:t>
                </a:r>
                <a:r>
                  <a:t> s</a:t>
                </a:r>
                <a:r>
                  <a:rPr baseline="30000"/>
                  <a:t>-1</a:t>
                </a:r>
                <a:r>
                  <a:t> m</a:t>
                </a:r>
                <a:r>
                  <a:rPr baseline="30000"/>
                  <a:t>-2</a:t>
                </a:r>
                <a:r>
                  <a:t>)</a:t>
                </a:r>
              </a:p>
            </p:txBody>
          </p:sp>
        </p:grpSp>
        <p:sp>
          <p:nvSpPr>
            <p:cNvPr id="984" name="正方形/長方形 58"/>
            <p:cNvSpPr txBox="1"/>
            <p:nvPr/>
          </p:nvSpPr>
          <p:spPr>
            <a:xfrm>
              <a:off x="350510" y="228600"/>
              <a:ext cx="4347220" cy="999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600">
                  <a:latin typeface="Arial"/>
                  <a:ea typeface="Arial"/>
                  <a:cs typeface="Arial"/>
                  <a:sym typeface="Arial"/>
                </a:defRPr>
              </a:pPr>
              <a:r>
                <a:t>outgassing rate measured for a unit tube;</a:t>
              </a:r>
              <a:endParaRPr sz="2400"/>
            </a:p>
            <a:p>
              <a:pPr lvl="1">
                <a:defRPr sz="1600">
                  <a:latin typeface="Arial"/>
                  <a:ea typeface="Arial"/>
                  <a:cs typeface="Arial"/>
                  <a:sym typeface="Arial"/>
                </a:defRPr>
              </a:pPr>
              <a:r>
                <a:t>surface passivated tube shows</a:t>
              </a:r>
              <a:endParaRPr sz="2400"/>
            </a:p>
            <a:p>
              <a:pPr lvl="1">
                <a:defRPr sz="1600">
                  <a:latin typeface="Arial"/>
                  <a:ea typeface="Arial"/>
                  <a:cs typeface="Arial"/>
                  <a:sym typeface="Arial"/>
                </a:defRPr>
              </a:pPr>
              <a:r>
                <a:t>the rate of the order of 10</a:t>
              </a:r>
              <a:r>
                <a:rPr baseline="30000"/>
                <a:t>-9 </a:t>
              </a:r>
              <a:r>
                <a:t>Pa m</a:t>
              </a:r>
              <a:r>
                <a:rPr baseline="30000"/>
                <a:t>3</a:t>
              </a:r>
              <a:r>
                <a:t> s</a:t>
              </a:r>
              <a:r>
                <a:rPr baseline="30000"/>
                <a:t>-1</a:t>
              </a:r>
              <a:r>
                <a:t> m</a:t>
              </a:r>
              <a:r>
                <a:rPr baseline="30000"/>
                <a:t>-2</a:t>
              </a:r>
              <a:endParaRPr sz="2400"/>
            </a:p>
            <a:p>
              <a:pPr lvl="1">
                <a:defRPr sz="1600">
                  <a:latin typeface="Arial"/>
                  <a:ea typeface="Arial"/>
                  <a:cs typeface="Arial"/>
                  <a:sym typeface="Arial"/>
                </a:defRPr>
              </a:pPr>
              <a:r>
                <a:t>for pumping time of 100 hours.</a:t>
              </a:r>
            </a:p>
          </p:txBody>
        </p:sp>
      </p:grpSp>
      <p:sp>
        <p:nvSpPr>
          <p:cNvPr id="986" name="スライド番号プレースホルダ 15"/>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B5A788"/>
                </a:solidFill>
              </a:defRPr>
            </a:lvl1pPr>
          </a:lstStyle>
          <a:p>
            <a:fld id="{86CB4B4D-7CA3-9044-876B-883B54F8677D}" type="slidenum">
              <a:t>33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85"/>
                                        </p:tgtEl>
                                        <p:attrNameLst>
                                          <p:attrName>style.visibility</p:attrName>
                                        </p:attrNameLst>
                                      </p:cBhvr>
                                      <p:to>
                                        <p:strVal val="visible"/>
                                      </p:to>
                                    </p:set>
                                    <p:animEffect transition="in" filter="fade">
                                      <p:cBhvr>
                                        <p:cTn id="7"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タイトル 3"/>
          <p:cNvSpPr txBox="1">
            <a:spLocks noGrp="1"/>
          </p:cNvSpPr>
          <p:nvPr>
            <p:ph type="title"/>
          </p:nvPr>
        </p:nvSpPr>
        <p:spPr>
          <a:xfrm>
            <a:off x="1524000" y="41276"/>
            <a:ext cx="9144000" cy="576263"/>
          </a:xfrm>
          <a:prstGeom prst="rect">
            <a:avLst/>
          </a:prstGeom>
        </p:spPr>
        <p:txBody>
          <a:bodyPr/>
          <a:lstStyle/>
          <a:p>
            <a:pPr>
              <a:defRPr sz="2800">
                <a:latin typeface="Arial"/>
                <a:ea typeface="Arial"/>
                <a:cs typeface="Arial"/>
                <a:sym typeface="Arial"/>
              </a:defRPr>
            </a:pPr>
            <a:r>
              <a:t>“</a:t>
            </a:r>
            <a:r>
              <a:rPr>
                <a:effectLst>
                  <a:outerShdw blurRad="38100" dist="38100" dir="2700000" rotWithShape="0">
                    <a:schemeClr val="accent3">
                      <a:lumOff val="10616"/>
                    </a:schemeClr>
                  </a:outerShdw>
                </a:effectLst>
              </a:rPr>
              <a:t>KAGRA vacuum system of cryogenic interferometer</a:t>
            </a:r>
            <a:r>
              <a:t>”</a:t>
            </a:r>
          </a:p>
        </p:txBody>
      </p:sp>
      <p:sp>
        <p:nvSpPr>
          <p:cNvPr id="989" name="スライド番号プレースホルダ 15"/>
          <p:cNvSpPr txBox="1">
            <a:spLocks noGrp="1"/>
          </p:cNvSpPr>
          <p:nvPr>
            <p:ph type="sldNum" sz="quarter" idx="2"/>
          </p:nvPr>
        </p:nvSpPr>
        <p:spPr>
          <a:xfrm>
            <a:off x="11080398" y="6385242"/>
            <a:ext cx="27340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B5A788"/>
                </a:solidFill>
              </a:defRPr>
            </a:lvl1pPr>
          </a:lstStyle>
          <a:p>
            <a:fld id="{86CB4B4D-7CA3-9044-876B-883B54F8677D}" type="slidenum">
              <a:t>34</a:t>
            </a:fld>
            <a:endParaRPr/>
          </a:p>
        </p:txBody>
      </p:sp>
      <p:pic>
        <p:nvPicPr>
          <p:cNvPr id="990" name="図 17" descr="図 17"/>
          <p:cNvPicPr>
            <a:picLocks noChangeAspect="1"/>
          </p:cNvPicPr>
          <p:nvPr/>
        </p:nvPicPr>
        <p:blipFill>
          <a:blip r:embed="rId2"/>
          <a:stretch>
            <a:fillRect/>
          </a:stretch>
        </p:blipFill>
        <p:spPr>
          <a:xfrm>
            <a:off x="1730375" y="1077912"/>
            <a:ext cx="3810000" cy="2857501"/>
          </a:xfrm>
          <a:prstGeom prst="rect">
            <a:avLst/>
          </a:prstGeom>
          <a:ln w="12700">
            <a:miter lim="400000"/>
          </a:ln>
        </p:spPr>
      </p:pic>
      <p:pic>
        <p:nvPicPr>
          <p:cNvPr id="991" name="図 18" descr="図 18"/>
          <p:cNvPicPr>
            <a:picLocks noChangeAspect="1"/>
          </p:cNvPicPr>
          <p:nvPr/>
        </p:nvPicPr>
        <p:blipFill>
          <a:blip r:embed="rId3"/>
          <a:stretch>
            <a:fillRect/>
          </a:stretch>
        </p:blipFill>
        <p:spPr>
          <a:xfrm>
            <a:off x="4743450" y="881063"/>
            <a:ext cx="3651250" cy="2738438"/>
          </a:xfrm>
          <a:prstGeom prst="rect">
            <a:avLst/>
          </a:prstGeom>
          <a:ln w="12700">
            <a:miter lim="400000"/>
          </a:ln>
        </p:spPr>
      </p:pic>
      <p:pic>
        <p:nvPicPr>
          <p:cNvPr id="992" name="図 20" descr="図 20"/>
          <p:cNvPicPr>
            <a:picLocks noChangeAspect="1"/>
          </p:cNvPicPr>
          <p:nvPr/>
        </p:nvPicPr>
        <p:blipFill>
          <a:blip r:embed="rId4"/>
          <a:stretch>
            <a:fillRect/>
          </a:stretch>
        </p:blipFill>
        <p:spPr>
          <a:xfrm>
            <a:off x="1730375" y="4124325"/>
            <a:ext cx="3070226" cy="2495550"/>
          </a:xfrm>
          <a:prstGeom prst="rect">
            <a:avLst/>
          </a:prstGeom>
          <a:ln w="12700">
            <a:miter lim="400000"/>
          </a:ln>
        </p:spPr>
      </p:pic>
      <p:grpSp>
        <p:nvGrpSpPr>
          <p:cNvPr id="996" name="図形グループ 14"/>
          <p:cNvGrpSpPr/>
          <p:nvPr/>
        </p:nvGrpSpPr>
        <p:grpSpPr>
          <a:xfrm>
            <a:off x="4932363" y="3590926"/>
            <a:ext cx="5508627" cy="3152776"/>
            <a:chOff x="0" y="0"/>
            <a:chExt cx="5508625" cy="3152775"/>
          </a:xfrm>
        </p:grpSpPr>
        <p:pic>
          <p:nvPicPr>
            <p:cNvPr id="993" name="図 22" descr="図 22"/>
            <p:cNvPicPr>
              <a:picLocks noChangeAspect="1"/>
            </p:cNvPicPr>
            <p:nvPr/>
          </p:nvPicPr>
          <p:blipFill>
            <a:blip r:embed="rId5"/>
            <a:stretch>
              <a:fillRect/>
            </a:stretch>
          </p:blipFill>
          <p:spPr>
            <a:xfrm>
              <a:off x="-1" y="0"/>
              <a:ext cx="2364287" cy="3152775"/>
            </a:xfrm>
            <a:prstGeom prst="rect">
              <a:avLst/>
            </a:prstGeom>
            <a:ln w="12700" cap="flat">
              <a:noFill/>
              <a:miter lim="400000"/>
            </a:ln>
            <a:effectLst/>
          </p:spPr>
        </p:pic>
        <p:pic>
          <p:nvPicPr>
            <p:cNvPr id="994" name="Picture 3" descr="Picture 3"/>
            <p:cNvPicPr>
              <a:picLocks noChangeAspect="1"/>
            </p:cNvPicPr>
            <p:nvPr/>
          </p:nvPicPr>
          <p:blipFill>
            <a:blip r:embed="rId6"/>
            <a:stretch>
              <a:fillRect/>
            </a:stretch>
          </p:blipFill>
          <p:spPr>
            <a:xfrm>
              <a:off x="2452260" y="218202"/>
              <a:ext cx="3056366" cy="2293009"/>
            </a:xfrm>
            <a:prstGeom prst="rect">
              <a:avLst/>
            </a:prstGeom>
            <a:ln w="12700" cap="flat">
              <a:noFill/>
              <a:miter lim="400000"/>
            </a:ln>
            <a:effectLst/>
          </p:spPr>
        </p:pic>
        <p:sp>
          <p:nvSpPr>
            <p:cNvPr id="995" name="テキスト ボックス 25"/>
            <p:cNvSpPr txBox="1"/>
            <p:nvPr/>
          </p:nvSpPr>
          <p:spPr>
            <a:xfrm>
              <a:off x="2017236" y="2458396"/>
              <a:ext cx="3315629" cy="298349"/>
            </a:xfrm>
            <a:prstGeom prst="rect">
              <a:avLst/>
            </a:prstGeom>
            <a:solidFill>
              <a:srgbClr val="FFFFFF"/>
            </a:solidFill>
            <a:ln w="9525" cap="flat">
              <a:solidFill>
                <a:srgbClr val="E46C0A"/>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400">
                  <a:latin typeface="Arial"/>
                  <a:ea typeface="Arial"/>
                  <a:cs typeface="Arial"/>
                  <a:sym typeface="Arial"/>
                </a:defRPr>
              </a:lvl1pPr>
            </a:lstStyle>
            <a:p>
              <a:r>
                <a:t>Mirrors installation; Apr 2016 – Mar 2016</a:t>
              </a:r>
            </a:p>
          </p:txBody>
        </p:sp>
      </p:grpSp>
      <p:pic>
        <p:nvPicPr>
          <p:cNvPr id="997" name="Picture 2" descr="Picture 2"/>
          <p:cNvPicPr>
            <a:picLocks noChangeAspect="1"/>
          </p:cNvPicPr>
          <p:nvPr/>
        </p:nvPicPr>
        <p:blipFill>
          <a:blip r:embed="rId7"/>
          <a:stretch>
            <a:fillRect/>
          </a:stretch>
        </p:blipFill>
        <p:spPr>
          <a:xfrm>
            <a:off x="7594600" y="646114"/>
            <a:ext cx="2844800" cy="2846387"/>
          </a:xfrm>
          <a:prstGeom prst="rect">
            <a:avLst/>
          </a:prstGeom>
          <a:ln w="12700">
            <a:miter lim="400000"/>
          </a:ln>
        </p:spPr>
      </p:pic>
      <p:sp>
        <p:nvSpPr>
          <p:cNvPr id="998" name="テキスト ボックス 12"/>
          <p:cNvSpPr txBox="1"/>
          <p:nvPr/>
        </p:nvSpPr>
        <p:spPr>
          <a:xfrm>
            <a:off x="6829425" y="3060700"/>
            <a:ext cx="3622351" cy="298350"/>
          </a:xfrm>
          <a:prstGeom prst="rect">
            <a:avLst/>
          </a:prstGeom>
          <a:solidFill>
            <a:srgbClr val="FFFFFF"/>
          </a:solidFill>
          <a:ln>
            <a:solidFill>
              <a:srgbClr val="54823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atin typeface="Arial"/>
                <a:ea typeface="Arial"/>
                <a:cs typeface="Arial"/>
                <a:sym typeface="Arial"/>
              </a:defRPr>
            </a:lvl1pPr>
          </a:lstStyle>
          <a:p>
            <a:r>
              <a:t>Arm tubes installation; Sep 2014 – Mar 2015</a:t>
            </a:r>
          </a:p>
        </p:txBody>
      </p:sp>
      <p:sp>
        <p:nvSpPr>
          <p:cNvPr id="999" name="正方形/長方形 13"/>
          <p:cNvSpPr txBox="1"/>
          <p:nvPr/>
        </p:nvSpPr>
        <p:spPr>
          <a:xfrm>
            <a:off x="2134871" y="549275"/>
            <a:ext cx="4167823"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Arial"/>
                <a:ea typeface="Arial"/>
                <a:cs typeface="Arial"/>
                <a:sym typeface="Arial"/>
              </a:defRPr>
            </a:lvl1pPr>
          </a:lstStyle>
          <a:p>
            <a:r>
              <a:t>Installation and Test Operation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996"/>
                                        </p:tgtEl>
                                        <p:attrNameLst>
                                          <p:attrName>style.visibility</p:attrName>
                                        </p:attrNameLst>
                                      </p:cBhvr>
                                      <p:to>
                                        <p:strVal val="visible"/>
                                      </p:to>
                                    </p:set>
                                    <p:anim calcmode="lin" valueType="num">
                                      <p:cBhvr>
                                        <p:cTn id="7" dur="500" fill="hold"/>
                                        <p:tgtEl>
                                          <p:spTgt spid="996"/>
                                        </p:tgtEl>
                                        <p:attrNameLst>
                                          <p:attrName>ppt_x</p:attrName>
                                        </p:attrNameLst>
                                      </p:cBhvr>
                                      <p:tavLst>
                                        <p:tav tm="0">
                                          <p:val>
                                            <p:strVal val="#ppt_x"/>
                                          </p:val>
                                        </p:tav>
                                        <p:tav tm="100000">
                                          <p:val>
                                            <p:strVal val="#ppt_x"/>
                                          </p:val>
                                        </p:tav>
                                      </p:tavLst>
                                    </p:anim>
                                    <p:anim calcmode="lin" valueType="num">
                                      <p:cBhvr>
                                        <p:cTn id="8" dur="500" fill="hold"/>
                                        <p:tgtEl>
                                          <p:spTgt spid="9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フッター プレースホルダー 2"/>
          <p:cNvSpPr txBox="1"/>
          <p:nvPr/>
        </p:nvSpPr>
        <p:spPr>
          <a:xfrm>
            <a:off x="4084320" y="6414760"/>
            <a:ext cx="4023360" cy="248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1200" b="1">
                <a:solidFill>
                  <a:srgbClr val="888888"/>
                </a:solidFill>
                <a:effectLst>
                  <a:outerShdw blurRad="38100" dist="38100" dir="2700000" rotWithShape="0">
                    <a:srgbClr val="000000">
                      <a:alpha val="43137"/>
                    </a:srgbClr>
                  </a:outerShdw>
                </a:effectLst>
                <a:latin typeface="Calibri"/>
                <a:ea typeface="Calibri"/>
                <a:cs typeface="Calibri"/>
                <a:sym typeface="Calibri"/>
              </a:defRPr>
            </a:lvl1pPr>
          </a:lstStyle>
          <a:p>
            <a:r>
              <a:t>PAB on 6th July 2022</a:t>
            </a:r>
          </a:p>
        </p:txBody>
      </p:sp>
      <p:pic>
        <p:nvPicPr>
          <p:cNvPr id="1002" name="図 4" descr="図 4"/>
          <p:cNvPicPr>
            <a:picLocks noChangeAspect="1"/>
          </p:cNvPicPr>
          <p:nvPr/>
        </p:nvPicPr>
        <p:blipFill>
          <a:blip r:embed="rId3"/>
          <a:stretch>
            <a:fillRect/>
          </a:stretch>
        </p:blipFill>
        <p:spPr>
          <a:xfrm>
            <a:off x="1721767" y="1588526"/>
            <a:ext cx="8748465" cy="4080225"/>
          </a:xfrm>
          <a:prstGeom prst="rect">
            <a:avLst/>
          </a:prstGeom>
          <a:ln w="12700">
            <a:miter lim="400000"/>
          </a:ln>
        </p:spPr>
      </p:pic>
      <p:sp>
        <p:nvSpPr>
          <p:cNvPr id="1003" name="Rectangle 2"/>
          <p:cNvSpPr txBox="1">
            <a:spLocks noGrp="1"/>
          </p:cNvSpPr>
          <p:nvPr>
            <p:ph type="title" idx="4294967295"/>
          </p:nvPr>
        </p:nvSpPr>
        <p:spPr>
          <a:xfrm>
            <a:off x="1524000" y="0"/>
            <a:ext cx="9144000" cy="620688"/>
          </a:xfrm>
          <a:prstGeom prst="rect">
            <a:avLst/>
          </a:prstGeom>
        </p:spPr>
        <p:txBody>
          <a:bodyPr>
            <a:normAutofit fontScale="90000"/>
          </a:bodyPr>
          <a:lstStyle>
            <a:lvl1pPr>
              <a:defRPr sz="3900" b="1">
                <a:latin typeface="Calibri"/>
                <a:ea typeface="Calibri"/>
                <a:cs typeface="Calibri"/>
                <a:sym typeface="Calibri"/>
              </a:defRPr>
            </a:lvl1pPr>
          </a:lstStyle>
          <a:p>
            <a:r>
              <a:t>KAGRA Cryogenic System</a:t>
            </a:r>
          </a:p>
        </p:txBody>
      </p:sp>
      <p:sp>
        <p:nvSpPr>
          <p:cNvPr id="1004" name="テキスト ボックス 40"/>
          <p:cNvSpPr txBox="1"/>
          <p:nvPr/>
        </p:nvSpPr>
        <p:spPr>
          <a:xfrm>
            <a:off x="9291515" y="6507305"/>
            <a:ext cx="1172515"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a:solidFill>
                  <a:schemeClr val="accent4"/>
                </a:solidFill>
                <a:latin typeface="Noto Sans JP Thin Bold"/>
                <a:ea typeface="Noto Sans JP Thin Bold"/>
                <a:cs typeface="Noto Sans JP Thin Bold"/>
                <a:sym typeface="Noto Sans JP Thin Bold"/>
              </a:defRPr>
            </a:lvl1pPr>
          </a:lstStyle>
          <a:p>
            <a:r>
              <a:t>CRY Group</a:t>
            </a:r>
          </a:p>
        </p:txBody>
      </p:sp>
      <p:sp>
        <p:nvSpPr>
          <p:cNvPr id="1005" name="テキスト ボックス 6"/>
          <p:cNvSpPr txBox="1"/>
          <p:nvPr/>
        </p:nvSpPr>
        <p:spPr>
          <a:xfrm>
            <a:off x="5003449" y="5547276"/>
            <a:ext cx="2707418" cy="1039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latin typeface="Calibri"/>
                <a:ea typeface="Calibri"/>
                <a:cs typeface="Calibri"/>
                <a:sym typeface="Calibri"/>
              </a:defRPr>
            </a:pPr>
            <a:r>
              <a:t>5-m Radiation shield Duct :</a:t>
            </a:r>
          </a:p>
          <a:p>
            <a:pPr>
              <a:defRPr sz="1400">
                <a:latin typeface="Calibri"/>
                <a:ea typeface="Calibri"/>
                <a:cs typeface="Calibri"/>
                <a:sym typeface="Calibri"/>
              </a:defRPr>
            </a:pPr>
            <a:r>
              <a:t>Diamond Like Carbon (DLC) coatings</a:t>
            </a:r>
          </a:p>
          <a:p>
            <a:pPr>
              <a:defRPr sz="1400">
                <a:latin typeface="Calibri"/>
                <a:ea typeface="Calibri"/>
                <a:cs typeface="Calibri"/>
                <a:sym typeface="Calibri"/>
              </a:defRPr>
            </a:pPr>
            <a:r>
              <a:rPr>
                <a:latin typeface="+mj-lt"/>
                <a:ea typeface="+mj-ea"/>
                <a:cs typeface="+mj-cs"/>
                <a:sym typeface="Helvetica"/>
              </a:rPr>
              <a:t>－</a:t>
            </a:r>
            <a:r>
              <a:rPr>
                <a:solidFill>
                  <a:srgbClr val="FF0000"/>
                </a:solidFill>
              </a:rPr>
              <a:t>low outgas, no magnetism</a:t>
            </a:r>
          </a:p>
          <a:p>
            <a:pPr>
              <a:defRPr sz="1400">
                <a:latin typeface="Calibri"/>
                <a:ea typeface="Calibri"/>
                <a:cs typeface="Calibri"/>
                <a:sym typeface="Calibri"/>
              </a:defRPr>
            </a:pPr>
            <a:r>
              <a:rPr>
                <a:latin typeface="+mj-lt"/>
                <a:ea typeface="+mj-ea"/>
                <a:cs typeface="+mj-cs"/>
                <a:sym typeface="Helvetica"/>
              </a:rPr>
              <a:t>－</a:t>
            </a:r>
            <a:r>
              <a:rPr>
                <a:solidFill>
                  <a:srgbClr val="0070C0"/>
                </a:solidFill>
              </a:rPr>
              <a:t>only small area, expensive</a:t>
            </a:r>
          </a:p>
        </p:txBody>
      </p:sp>
      <p:sp>
        <p:nvSpPr>
          <p:cNvPr id="1006" name="正方形/長方形 7"/>
          <p:cNvSpPr txBox="1"/>
          <p:nvPr/>
        </p:nvSpPr>
        <p:spPr>
          <a:xfrm>
            <a:off x="1719412" y="5622669"/>
            <a:ext cx="2949723" cy="1039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latin typeface="Calibri"/>
                <a:ea typeface="Calibri"/>
                <a:cs typeface="Calibri"/>
                <a:sym typeface="Calibri"/>
              </a:defRPr>
            </a:pPr>
            <a:r>
              <a:t>Cryogenic payloads: </a:t>
            </a:r>
          </a:p>
          <a:p>
            <a:pPr>
              <a:defRPr sz="1400">
                <a:latin typeface="Calibri"/>
                <a:ea typeface="Calibri"/>
                <a:cs typeface="Calibri"/>
                <a:sym typeface="Calibri"/>
              </a:defRPr>
            </a:pPr>
            <a:r>
              <a:t>SOLBLACK coating</a:t>
            </a:r>
          </a:p>
          <a:p>
            <a:pPr>
              <a:defRPr sz="1400">
                <a:latin typeface="Calibri"/>
                <a:ea typeface="Calibri"/>
                <a:cs typeface="Calibri"/>
                <a:sym typeface="Calibri"/>
              </a:defRPr>
            </a:pPr>
            <a:r>
              <a:rPr>
                <a:latin typeface="+mj-lt"/>
                <a:ea typeface="+mj-ea"/>
                <a:cs typeface="+mj-cs"/>
                <a:sym typeface="Helvetica"/>
              </a:rPr>
              <a:t>－</a:t>
            </a:r>
            <a:r>
              <a:t>low cost, can be coated on large area</a:t>
            </a:r>
          </a:p>
          <a:p>
            <a:pPr>
              <a:defRPr sz="1400">
                <a:latin typeface="Calibri"/>
                <a:ea typeface="Calibri"/>
                <a:cs typeface="Calibri"/>
                <a:sym typeface="Calibri"/>
              </a:defRPr>
            </a:pPr>
            <a:r>
              <a:rPr>
                <a:latin typeface="+mj-lt"/>
                <a:ea typeface="+mj-ea"/>
                <a:cs typeface="+mj-cs"/>
                <a:sym typeface="Helvetica"/>
              </a:rPr>
              <a:t>－</a:t>
            </a:r>
            <a:r>
              <a:t>some magnetism, higher outgas</a:t>
            </a:r>
          </a:p>
        </p:txBody>
      </p:sp>
      <p:sp>
        <p:nvSpPr>
          <p:cNvPr id="1007" name="Text Box 32"/>
          <p:cNvSpPr txBox="1"/>
          <p:nvPr/>
        </p:nvSpPr>
        <p:spPr>
          <a:xfrm>
            <a:off x="1673692" y="711468"/>
            <a:ext cx="4104457" cy="73799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latin typeface="Calibri"/>
                <a:ea typeface="Calibri"/>
                <a:cs typeface="Calibri"/>
                <a:sym typeface="Calibri"/>
              </a:defRPr>
            </a:pPr>
            <a:r>
              <a:t>Cryostat Chamber Dimensions:</a:t>
            </a:r>
            <a:endParaRPr sz="2400">
              <a:latin typeface="Arial"/>
              <a:ea typeface="Arial"/>
              <a:cs typeface="Arial"/>
              <a:sym typeface="Arial"/>
            </a:endParaRPr>
          </a:p>
          <a:p>
            <a:pPr>
              <a:defRPr sz="1400" b="1">
                <a:latin typeface="Calibri"/>
                <a:ea typeface="Calibri"/>
                <a:cs typeface="Calibri"/>
                <a:sym typeface="Calibri"/>
              </a:defRPr>
            </a:pPr>
            <a:r>
              <a:t>Diameter: 2.4 m, Height: ~4.3 m, Mass: ~ 12 ton</a:t>
            </a:r>
            <a:endParaRPr sz="2400">
              <a:latin typeface="Arial"/>
              <a:ea typeface="Arial"/>
              <a:cs typeface="Arial"/>
              <a:sym typeface="Arial"/>
            </a:endParaRPr>
          </a:p>
          <a:p>
            <a:pPr>
              <a:defRPr sz="1400" b="1">
                <a:latin typeface="Calibri"/>
                <a:ea typeface="Calibri"/>
                <a:cs typeface="Calibri"/>
                <a:sym typeface="Calibri"/>
              </a:defRPr>
            </a:pPr>
            <a:r>
              <a:t>I/O shields Mass: 8K: ~455 kg, 80 K: ~590 kg</a:t>
            </a:r>
          </a:p>
        </p:txBody>
      </p:sp>
      <p:sp>
        <p:nvSpPr>
          <p:cNvPr id="1008" name="Text Box 33"/>
          <p:cNvSpPr txBox="1"/>
          <p:nvPr/>
        </p:nvSpPr>
        <p:spPr>
          <a:xfrm>
            <a:off x="7235407" y="711468"/>
            <a:ext cx="3265339" cy="73799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latin typeface="Calibri"/>
                <a:ea typeface="Calibri"/>
                <a:cs typeface="Calibri"/>
                <a:sym typeface="Calibri"/>
              </a:defRPr>
            </a:pPr>
            <a:r>
              <a:t>Cryocoolers: 2 stage Pulse tube type </a:t>
            </a:r>
            <a:endParaRPr sz="2400">
              <a:latin typeface="Arial"/>
              <a:ea typeface="Arial"/>
              <a:cs typeface="Arial"/>
              <a:sym typeface="Arial"/>
            </a:endParaRPr>
          </a:p>
          <a:p>
            <a:pPr>
              <a:defRPr sz="1400">
                <a:latin typeface="Calibri"/>
                <a:ea typeface="Calibri"/>
                <a:cs typeface="Calibri"/>
                <a:sym typeface="Calibri"/>
              </a:defRPr>
            </a:pPr>
            <a:r>
              <a:t>Cooling power: 0.9 W at 4K (2nd)</a:t>
            </a:r>
            <a:endParaRPr sz="2400">
              <a:latin typeface="Arial"/>
              <a:ea typeface="Arial"/>
              <a:cs typeface="Arial"/>
              <a:sym typeface="Arial"/>
            </a:endParaRPr>
          </a:p>
          <a:p>
            <a:pPr>
              <a:defRPr sz="1400">
                <a:latin typeface="Calibri"/>
                <a:ea typeface="Calibri"/>
                <a:cs typeface="Calibri"/>
                <a:sym typeface="Calibri"/>
              </a:defRPr>
            </a:pPr>
            <a:r>
              <a:t>                                 36 W at 50K (1st)</a:t>
            </a:r>
          </a:p>
        </p:txBody>
      </p:sp>
      <p:sp>
        <p:nvSpPr>
          <p:cNvPr id="1009" name="コンテンツ プレースホルダー 2"/>
          <p:cNvSpPr txBox="1">
            <a:spLocks noGrp="1"/>
          </p:cNvSpPr>
          <p:nvPr>
            <p:ph type="body" sz="quarter" idx="4294967295"/>
          </p:nvPr>
        </p:nvSpPr>
        <p:spPr>
          <a:xfrm>
            <a:off x="468326" y="5807809"/>
            <a:ext cx="11777663" cy="954108"/>
          </a:xfrm>
          <a:prstGeom prst="rect">
            <a:avLst/>
          </a:prstGeom>
          <a:solidFill>
            <a:srgbClr val="FFF2CC"/>
          </a:solidFill>
        </p:spPr>
        <p:txBody>
          <a:bodyPr/>
          <a:lstStyle/>
          <a:p>
            <a:pPr marL="0" indent="0">
              <a:lnSpc>
                <a:spcPct val="81000"/>
              </a:lnSpc>
              <a:buSzTx/>
              <a:buNone/>
              <a:defRPr sz="1800">
                <a:latin typeface="Arial"/>
                <a:ea typeface="Arial"/>
                <a:cs typeface="Arial"/>
                <a:sym typeface="Arial"/>
              </a:defRPr>
            </a:pPr>
            <a:r>
              <a:t>A cryogenic payload is stored inside the cryostat with two-layer radiation shields (80 K shield and 8 K shield).</a:t>
            </a:r>
          </a:p>
          <a:p>
            <a:pPr marL="0" indent="0">
              <a:lnSpc>
                <a:spcPct val="81000"/>
              </a:lnSpc>
              <a:buSzTx/>
              <a:buNone/>
              <a:defRPr sz="1800">
                <a:latin typeface="Arial"/>
                <a:ea typeface="Arial"/>
                <a:cs typeface="Arial"/>
                <a:sym typeface="Arial"/>
              </a:defRPr>
            </a:pPr>
            <a:r>
              <a:t>Both HR and AR side of a mirror, there are 5-m cryogenic duct shields for reducing the thermal radiation from the beam tubes.</a:t>
            </a:r>
          </a:p>
        </p:txBody>
      </p:sp>
      <p:sp>
        <p:nvSpPr>
          <p:cNvPr id="101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テキスト ボックス 1"/>
          <p:cNvSpPr txBox="1"/>
          <p:nvPr/>
        </p:nvSpPr>
        <p:spPr>
          <a:xfrm>
            <a:off x="1893248" y="188639"/>
            <a:ext cx="5364503" cy="42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State-of-the-art cooling strategy: a 76-day journey</a:t>
            </a:r>
          </a:p>
        </p:txBody>
      </p:sp>
      <p:sp>
        <p:nvSpPr>
          <p:cNvPr id="1015" name="テキスト ボックス 22"/>
          <p:cNvSpPr txBox="1"/>
          <p:nvPr/>
        </p:nvSpPr>
        <p:spPr>
          <a:xfrm>
            <a:off x="2086743" y="1115242"/>
            <a:ext cx="883531" cy="359233"/>
          </a:xfrm>
          <a:prstGeom prst="rect">
            <a:avLst/>
          </a:prstGeom>
          <a:solidFill>
            <a:srgbClr val="EBF1DE"/>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atin typeface="Calibri"/>
                <a:ea typeface="Calibri"/>
                <a:cs typeface="Calibri"/>
                <a:sym typeface="Calibri"/>
              </a:defRPr>
            </a:lvl1pPr>
          </a:lstStyle>
          <a:p>
            <a:r>
              <a:t>Step 1</a:t>
            </a:r>
          </a:p>
        </p:txBody>
      </p:sp>
      <p:sp>
        <p:nvSpPr>
          <p:cNvPr id="1016" name="テキスト ボックス 23"/>
          <p:cNvSpPr txBox="1"/>
          <p:nvPr/>
        </p:nvSpPr>
        <p:spPr>
          <a:xfrm>
            <a:off x="4233372" y="1115242"/>
            <a:ext cx="883531" cy="359233"/>
          </a:xfrm>
          <a:prstGeom prst="rect">
            <a:avLst/>
          </a:prstGeom>
          <a:solidFill>
            <a:srgbClr val="EBF1DE"/>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atin typeface="Calibri"/>
                <a:ea typeface="Calibri"/>
                <a:cs typeface="Calibri"/>
                <a:sym typeface="Calibri"/>
              </a:defRPr>
            </a:lvl1pPr>
          </a:lstStyle>
          <a:p>
            <a:r>
              <a:t>Step 2</a:t>
            </a:r>
          </a:p>
        </p:txBody>
      </p:sp>
      <p:sp>
        <p:nvSpPr>
          <p:cNvPr id="1017" name="テキスト ボックス 24"/>
          <p:cNvSpPr txBox="1"/>
          <p:nvPr/>
        </p:nvSpPr>
        <p:spPr>
          <a:xfrm>
            <a:off x="6217105" y="1115242"/>
            <a:ext cx="883530" cy="359233"/>
          </a:xfrm>
          <a:prstGeom prst="rect">
            <a:avLst/>
          </a:prstGeom>
          <a:solidFill>
            <a:srgbClr val="EBF1DE"/>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atin typeface="Calibri"/>
                <a:ea typeface="Calibri"/>
                <a:cs typeface="Calibri"/>
                <a:sym typeface="Calibri"/>
              </a:defRPr>
            </a:lvl1pPr>
          </a:lstStyle>
          <a:p>
            <a:r>
              <a:t>Step 3</a:t>
            </a:r>
          </a:p>
        </p:txBody>
      </p:sp>
      <p:sp>
        <p:nvSpPr>
          <p:cNvPr id="1018" name="テキスト ボックス 25"/>
          <p:cNvSpPr txBox="1"/>
          <p:nvPr/>
        </p:nvSpPr>
        <p:spPr>
          <a:xfrm>
            <a:off x="7763715" y="1115765"/>
            <a:ext cx="1232164" cy="352138"/>
          </a:xfrm>
          <a:prstGeom prst="rect">
            <a:avLst/>
          </a:prstGeom>
          <a:solidFill>
            <a:srgbClr val="EBF1DE"/>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latin typeface="Calibri"/>
                <a:ea typeface="Calibri"/>
                <a:cs typeface="Calibri"/>
                <a:sym typeface="Calibri"/>
              </a:defRPr>
            </a:lvl1pPr>
          </a:lstStyle>
          <a:p>
            <a:r>
              <a:t>Final Step</a:t>
            </a:r>
          </a:p>
        </p:txBody>
      </p:sp>
      <p:sp>
        <p:nvSpPr>
          <p:cNvPr id="1019" name="ストライプ矢印 9"/>
          <p:cNvSpPr/>
          <p:nvPr/>
        </p:nvSpPr>
        <p:spPr>
          <a:xfrm>
            <a:off x="7191730" y="1109531"/>
            <a:ext cx="480889" cy="39951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61" y="5400"/>
                </a:lnTo>
                <a:lnTo>
                  <a:pt x="561" y="16200"/>
                </a:lnTo>
                <a:lnTo>
                  <a:pt x="0" y="16200"/>
                </a:lnTo>
                <a:close/>
                <a:moveTo>
                  <a:pt x="1122" y="5400"/>
                </a:moveTo>
                <a:lnTo>
                  <a:pt x="2243" y="5400"/>
                </a:lnTo>
                <a:lnTo>
                  <a:pt x="2243" y="16200"/>
                </a:lnTo>
                <a:lnTo>
                  <a:pt x="1122" y="16200"/>
                </a:lnTo>
                <a:close/>
                <a:moveTo>
                  <a:pt x="2804" y="5400"/>
                </a:moveTo>
                <a:lnTo>
                  <a:pt x="12628" y="5400"/>
                </a:lnTo>
                <a:lnTo>
                  <a:pt x="12628" y="0"/>
                </a:lnTo>
                <a:lnTo>
                  <a:pt x="21600" y="10800"/>
                </a:lnTo>
                <a:lnTo>
                  <a:pt x="12628" y="21600"/>
                </a:lnTo>
                <a:lnTo>
                  <a:pt x="12628" y="16200"/>
                </a:lnTo>
                <a:lnTo>
                  <a:pt x="2804" y="16200"/>
                </a:lnTo>
                <a:close/>
              </a:path>
            </a:pathLst>
          </a:custGeom>
          <a:solidFill>
            <a:srgbClr val="4F81BD"/>
          </a:solidFill>
          <a:ln w="25400">
            <a:solidFill>
              <a:srgbClr val="3A5E8A"/>
            </a:solidFill>
          </a:ln>
        </p:spPr>
        <p:txBody>
          <a:bodyPr lIns="45719" rIns="45719" anchor="ctr"/>
          <a:lstStyle/>
          <a:p>
            <a:pPr algn="ctr">
              <a:defRPr>
                <a:solidFill>
                  <a:srgbClr val="FFFFFF"/>
                </a:solidFill>
                <a:latin typeface="Calibri"/>
                <a:ea typeface="Calibri"/>
                <a:cs typeface="Calibri"/>
                <a:sym typeface="Calibri"/>
              </a:defRPr>
            </a:pPr>
            <a:endParaRPr/>
          </a:p>
        </p:txBody>
      </p:sp>
      <p:sp>
        <p:nvSpPr>
          <p:cNvPr id="1020" name="テキスト ボックス 27"/>
          <p:cNvSpPr txBox="1"/>
          <p:nvPr/>
        </p:nvSpPr>
        <p:spPr>
          <a:xfrm>
            <a:off x="3109445" y="1575994"/>
            <a:ext cx="890920" cy="349707"/>
          </a:xfrm>
          <a:prstGeom prst="rect">
            <a:avLst/>
          </a:prstGeom>
          <a:solidFill>
            <a:srgbClr val="DBEEF4"/>
          </a:solidFill>
          <a:ln>
            <a:solidFill>
              <a:srgbClr val="DBEEF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002060"/>
                </a:solidFill>
                <a:latin typeface="Calibri"/>
                <a:ea typeface="Calibri"/>
                <a:cs typeface="Calibri"/>
                <a:sym typeface="Calibri"/>
              </a:defRPr>
            </a:lvl1pPr>
          </a:lstStyle>
          <a:p>
            <a:r>
              <a:t>21 days</a:t>
            </a:r>
          </a:p>
        </p:txBody>
      </p:sp>
      <p:sp>
        <p:nvSpPr>
          <p:cNvPr id="1021" name="テキスト ボックス 28"/>
          <p:cNvSpPr txBox="1"/>
          <p:nvPr/>
        </p:nvSpPr>
        <p:spPr>
          <a:xfrm>
            <a:off x="5215856" y="1604838"/>
            <a:ext cx="890921" cy="349708"/>
          </a:xfrm>
          <a:prstGeom prst="rect">
            <a:avLst/>
          </a:prstGeom>
          <a:solidFill>
            <a:srgbClr val="DBEEF4"/>
          </a:solidFill>
          <a:ln>
            <a:solidFill>
              <a:srgbClr val="DBEEF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002060"/>
                </a:solidFill>
                <a:latin typeface="Calibri"/>
                <a:ea typeface="Calibri"/>
                <a:cs typeface="Calibri"/>
                <a:sym typeface="Calibri"/>
              </a:defRPr>
            </a:lvl1pPr>
          </a:lstStyle>
          <a:p>
            <a:r>
              <a:t>11 days</a:t>
            </a:r>
          </a:p>
        </p:txBody>
      </p:sp>
      <p:sp>
        <p:nvSpPr>
          <p:cNvPr id="1022" name="テキスト ボックス 29"/>
          <p:cNvSpPr txBox="1"/>
          <p:nvPr/>
        </p:nvSpPr>
        <p:spPr>
          <a:xfrm>
            <a:off x="6939795" y="1604838"/>
            <a:ext cx="890921" cy="349708"/>
          </a:xfrm>
          <a:prstGeom prst="rect">
            <a:avLst/>
          </a:prstGeom>
          <a:solidFill>
            <a:srgbClr val="DBEEF4"/>
          </a:solidFill>
          <a:ln>
            <a:solidFill>
              <a:srgbClr val="DBEEF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002060"/>
                </a:solidFill>
                <a:latin typeface="Calibri"/>
                <a:ea typeface="Calibri"/>
                <a:cs typeface="Calibri"/>
                <a:sym typeface="Calibri"/>
              </a:defRPr>
            </a:lvl1pPr>
          </a:lstStyle>
          <a:p>
            <a:r>
              <a:t>24 days</a:t>
            </a:r>
          </a:p>
        </p:txBody>
      </p:sp>
      <p:sp>
        <p:nvSpPr>
          <p:cNvPr id="1023" name="テキスト ボックス 30"/>
          <p:cNvSpPr txBox="1"/>
          <p:nvPr/>
        </p:nvSpPr>
        <p:spPr>
          <a:xfrm>
            <a:off x="9657309" y="1103321"/>
            <a:ext cx="752100" cy="359233"/>
          </a:xfrm>
          <a:prstGeom prst="rect">
            <a:avLst/>
          </a:prstGeom>
          <a:solidFill>
            <a:srgbClr val="EBF1DE"/>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latin typeface="Calibri"/>
                <a:ea typeface="Calibri"/>
                <a:cs typeface="Calibri"/>
                <a:sym typeface="Calibri"/>
              </a:defRPr>
            </a:lvl1pPr>
          </a:lstStyle>
          <a:p>
            <a:r>
              <a:t>Goal</a:t>
            </a:r>
          </a:p>
        </p:txBody>
      </p:sp>
      <p:sp>
        <p:nvSpPr>
          <p:cNvPr id="1024" name="テキスト ボックス 31"/>
          <p:cNvSpPr txBox="1"/>
          <p:nvPr/>
        </p:nvSpPr>
        <p:spPr>
          <a:xfrm>
            <a:off x="8834215" y="1605830"/>
            <a:ext cx="890920" cy="349708"/>
          </a:xfrm>
          <a:prstGeom prst="rect">
            <a:avLst/>
          </a:prstGeom>
          <a:solidFill>
            <a:srgbClr val="DBEEF4"/>
          </a:solidFill>
          <a:ln>
            <a:solidFill>
              <a:srgbClr val="DBEEF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002060"/>
                </a:solidFill>
                <a:latin typeface="Calibri"/>
                <a:ea typeface="Calibri"/>
                <a:cs typeface="Calibri"/>
                <a:sym typeface="Calibri"/>
              </a:defRPr>
            </a:lvl1pPr>
          </a:lstStyle>
          <a:p>
            <a:r>
              <a:t>10 days</a:t>
            </a:r>
          </a:p>
        </p:txBody>
      </p:sp>
      <p:sp>
        <p:nvSpPr>
          <p:cNvPr id="1025" name="テキスト ボックス 32"/>
          <p:cNvSpPr txBox="1"/>
          <p:nvPr/>
        </p:nvSpPr>
        <p:spPr>
          <a:xfrm>
            <a:off x="1538652" y="2125195"/>
            <a:ext cx="1979712" cy="1589644"/>
          </a:xfrm>
          <a:prstGeom prst="rect">
            <a:avLst/>
          </a:prstGeom>
          <a:solidFill>
            <a:srgbClr val="FDEADA"/>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latin typeface="Calibri"/>
                <a:ea typeface="Calibri"/>
                <a:cs typeface="Calibri"/>
                <a:sym typeface="Calibri"/>
              </a:defRPr>
            </a:pPr>
            <a:r>
              <a:t>Vacuum pumping</a:t>
            </a:r>
          </a:p>
          <a:p>
            <a:pPr marL="285750" indent="-285750">
              <a:buSzPct val="100000"/>
              <a:buChar char="✓"/>
              <a:defRPr sz="1600">
                <a:latin typeface="Calibri"/>
                <a:ea typeface="Calibri"/>
                <a:cs typeface="Calibri"/>
                <a:sym typeface="Calibri"/>
              </a:defRPr>
            </a:pPr>
            <a:r>
              <a:t>Internal pressure</a:t>
            </a:r>
          </a:p>
          <a:p>
            <a:pPr>
              <a:defRPr sz="1600">
                <a:latin typeface="Calibri"/>
                <a:ea typeface="Calibri"/>
                <a:cs typeface="Calibri"/>
                <a:sym typeface="Calibri"/>
              </a:defRPr>
            </a:pPr>
            <a:r>
              <a:t>      &lt; 10</a:t>
            </a:r>
            <a:r>
              <a:rPr baseline="30000"/>
              <a:t>-4</a:t>
            </a:r>
            <a:r>
              <a:t> Pa</a:t>
            </a:r>
          </a:p>
          <a:p>
            <a:pPr marL="285750" indent="-285750">
              <a:buSzPct val="100000"/>
              <a:buChar char="✓"/>
              <a:defRPr sz="1600">
                <a:latin typeface="Calibri"/>
                <a:ea typeface="Calibri"/>
                <a:cs typeface="Calibri"/>
                <a:sym typeface="Calibri"/>
              </a:defRPr>
            </a:pPr>
            <a:r>
              <a:t>No leakage</a:t>
            </a:r>
          </a:p>
          <a:p>
            <a:pPr>
              <a:defRPr sz="1600">
                <a:latin typeface="Calibri"/>
                <a:ea typeface="Calibri"/>
                <a:cs typeface="Calibri"/>
                <a:sym typeface="Calibri"/>
              </a:defRPr>
            </a:pPr>
            <a:r>
              <a:t>      &gt; 10</a:t>
            </a:r>
            <a:r>
              <a:rPr baseline="30000"/>
              <a:t>-10</a:t>
            </a:r>
            <a:r>
              <a:t> Pam</a:t>
            </a:r>
            <a:r>
              <a:rPr baseline="30000"/>
              <a:t>3</a:t>
            </a:r>
            <a:r>
              <a:t>/s</a:t>
            </a:r>
          </a:p>
        </p:txBody>
      </p:sp>
      <p:sp>
        <p:nvSpPr>
          <p:cNvPr id="1026" name="テキスト ボックス 33"/>
          <p:cNvSpPr txBox="1"/>
          <p:nvPr/>
        </p:nvSpPr>
        <p:spPr>
          <a:xfrm>
            <a:off x="3677046" y="2132856"/>
            <a:ext cx="1876981" cy="1628252"/>
          </a:xfrm>
          <a:prstGeom prst="rect">
            <a:avLst/>
          </a:prstGeom>
          <a:solidFill>
            <a:srgbClr val="DBEEF4"/>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latin typeface="Calibri"/>
                <a:ea typeface="Calibri"/>
                <a:cs typeface="Calibri"/>
                <a:sym typeface="Calibri"/>
              </a:defRPr>
            </a:pPr>
            <a:r>
              <a:t>Cooling down</a:t>
            </a:r>
          </a:p>
          <a:p>
            <a:pPr>
              <a:defRPr sz="1600">
                <a:latin typeface="Calibri"/>
                <a:ea typeface="Calibri"/>
                <a:cs typeface="Calibri"/>
                <a:sym typeface="Calibri"/>
              </a:defRPr>
            </a:pPr>
            <a:r>
              <a:t>      radiation shield</a:t>
            </a:r>
          </a:p>
          <a:p>
            <a:pPr>
              <a:defRPr sz="1600">
                <a:latin typeface="Calibri"/>
                <a:ea typeface="Calibri"/>
                <a:cs typeface="Calibri"/>
                <a:sym typeface="Calibri"/>
              </a:defRPr>
            </a:pPr>
            <a:r>
              <a:t>      ducts</a:t>
            </a:r>
          </a:p>
          <a:p>
            <a:pPr marL="285750" indent="-285750">
              <a:buSzPct val="100000"/>
              <a:buChar char="✓"/>
              <a:defRPr sz="1600">
                <a:latin typeface="Calibri"/>
                <a:ea typeface="Calibri"/>
                <a:cs typeface="Calibri"/>
                <a:sym typeface="Calibri"/>
              </a:defRPr>
            </a:pPr>
            <a:r>
              <a:t>Radiation Temp.</a:t>
            </a:r>
          </a:p>
          <a:p>
            <a:pPr>
              <a:defRPr sz="1600">
                <a:latin typeface="Calibri"/>
                <a:ea typeface="Calibri"/>
                <a:cs typeface="Calibri"/>
                <a:sym typeface="Calibri"/>
              </a:defRPr>
            </a:pPr>
            <a:r>
              <a:t>      90 K ~ 150 K</a:t>
            </a:r>
          </a:p>
          <a:p>
            <a:pPr marL="285750" indent="-285750">
              <a:buSzPct val="100000"/>
              <a:buChar char="✓"/>
              <a:defRPr sz="1600">
                <a:latin typeface="Calibri"/>
                <a:ea typeface="Calibri"/>
                <a:cs typeface="Calibri"/>
                <a:sym typeface="Calibri"/>
              </a:defRPr>
            </a:pPr>
            <a:r>
              <a:t>Trap H</a:t>
            </a:r>
            <a:r>
              <a:rPr baseline="-25000"/>
              <a:t>2</a:t>
            </a:r>
            <a:r>
              <a:t>O</a:t>
            </a:r>
          </a:p>
        </p:txBody>
      </p:sp>
      <p:sp>
        <p:nvSpPr>
          <p:cNvPr id="1027" name="テキスト ボックス 34"/>
          <p:cNvSpPr txBox="1"/>
          <p:nvPr/>
        </p:nvSpPr>
        <p:spPr>
          <a:xfrm>
            <a:off x="5720379" y="2125195"/>
            <a:ext cx="1876981" cy="1628252"/>
          </a:xfrm>
          <a:prstGeom prst="rect">
            <a:avLst/>
          </a:prstGeom>
          <a:solidFill>
            <a:srgbClr val="B7DEE8"/>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latin typeface="Calibri"/>
                <a:ea typeface="Calibri"/>
                <a:cs typeface="Calibri"/>
                <a:sym typeface="Calibri"/>
              </a:defRPr>
            </a:pPr>
            <a:r>
              <a:t>Cooling down</a:t>
            </a:r>
          </a:p>
          <a:p>
            <a:pPr>
              <a:defRPr sz="1600">
                <a:latin typeface="Calibri"/>
                <a:ea typeface="Calibri"/>
                <a:cs typeface="Calibri"/>
                <a:sym typeface="Calibri"/>
              </a:defRPr>
            </a:pPr>
            <a:r>
              <a:t>      inner/outer </a:t>
            </a:r>
          </a:p>
          <a:p>
            <a:pPr>
              <a:defRPr sz="1600">
                <a:latin typeface="Calibri"/>
                <a:ea typeface="Calibri"/>
                <a:cs typeface="Calibri"/>
                <a:sym typeface="Calibri"/>
              </a:defRPr>
            </a:pPr>
            <a:r>
              <a:t>      shields</a:t>
            </a:r>
          </a:p>
          <a:p>
            <a:pPr marL="285750" indent="-285750">
              <a:buSzPct val="100000"/>
              <a:buChar char="✓"/>
              <a:defRPr sz="1600">
                <a:latin typeface="Calibri"/>
                <a:ea typeface="Calibri"/>
                <a:cs typeface="Calibri"/>
                <a:sym typeface="Calibri"/>
              </a:defRPr>
            </a:pPr>
            <a:r>
              <a:t>Radiation Temp.</a:t>
            </a:r>
          </a:p>
          <a:p>
            <a:pPr>
              <a:defRPr sz="1600">
                <a:latin typeface="Calibri"/>
                <a:ea typeface="Calibri"/>
                <a:cs typeface="Calibri"/>
                <a:sym typeface="Calibri"/>
              </a:defRPr>
            </a:pPr>
            <a:r>
              <a:t>      20 K ~ 30K</a:t>
            </a:r>
          </a:p>
          <a:p>
            <a:pPr marL="285750" indent="-285750">
              <a:buSzPct val="100000"/>
              <a:buChar char="✓"/>
              <a:defRPr sz="1600">
                <a:latin typeface="Calibri"/>
                <a:ea typeface="Calibri"/>
                <a:cs typeface="Calibri"/>
                <a:sym typeface="Calibri"/>
              </a:defRPr>
            </a:pPr>
            <a:r>
              <a:t>Trap O</a:t>
            </a:r>
            <a:r>
              <a:rPr baseline="-25000"/>
              <a:t>2</a:t>
            </a:r>
            <a:r>
              <a:t> and N</a:t>
            </a:r>
            <a:r>
              <a:rPr baseline="-25000"/>
              <a:t>2</a:t>
            </a:r>
          </a:p>
        </p:txBody>
      </p:sp>
      <p:sp>
        <p:nvSpPr>
          <p:cNvPr id="1028" name="テキスト ボックス 35"/>
          <p:cNvSpPr txBox="1"/>
          <p:nvPr/>
        </p:nvSpPr>
        <p:spPr>
          <a:xfrm>
            <a:off x="7763715" y="2132856"/>
            <a:ext cx="1232164" cy="1589644"/>
          </a:xfrm>
          <a:prstGeom prst="rect">
            <a:avLst/>
          </a:prstGeom>
          <a:solidFill>
            <a:srgbClr val="B7DEE8"/>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latin typeface="Calibri"/>
                <a:ea typeface="Calibri"/>
                <a:cs typeface="Calibri"/>
                <a:sym typeface="Calibri"/>
              </a:defRPr>
            </a:pPr>
            <a:r>
              <a:t>Cooling down</a:t>
            </a:r>
          </a:p>
          <a:p>
            <a:pPr>
              <a:defRPr sz="1600">
                <a:latin typeface="Calibri"/>
                <a:ea typeface="Calibri"/>
                <a:cs typeface="Calibri"/>
                <a:sym typeface="Calibri"/>
              </a:defRPr>
            </a:pPr>
            <a:r>
              <a:t>      Test </a:t>
            </a:r>
          </a:p>
          <a:p>
            <a:pPr>
              <a:defRPr sz="1600">
                <a:latin typeface="Calibri"/>
                <a:ea typeface="Calibri"/>
                <a:cs typeface="Calibri"/>
                <a:sym typeface="Calibri"/>
              </a:defRPr>
            </a:pPr>
            <a:r>
              <a:t>      Mass</a:t>
            </a:r>
          </a:p>
          <a:p>
            <a:pPr>
              <a:defRPr sz="1600">
                <a:latin typeface="Calibri"/>
                <a:ea typeface="Calibri"/>
                <a:cs typeface="Calibri"/>
                <a:sym typeface="Calibri"/>
              </a:defRPr>
            </a:pPr>
            <a:endParaRPr/>
          </a:p>
        </p:txBody>
      </p:sp>
      <p:sp>
        <p:nvSpPr>
          <p:cNvPr id="1029" name="テキスト ボックス 36"/>
          <p:cNvSpPr txBox="1"/>
          <p:nvPr/>
        </p:nvSpPr>
        <p:spPr>
          <a:xfrm>
            <a:off x="9202102" y="2119828"/>
            <a:ext cx="1412919" cy="358253"/>
          </a:xfrm>
          <a:prstGeom prst="rect">
            <a:avLst/>
          </a:prstGeom>
          <a:solidFill>
            <a:srgbClr val="31859C"/>
          </a:solidFill>
          <a:ln w="19050">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Char char="✓"/>
              <a:defRPr sz="1600">
                <a:solidFill>
                  <a:srgbClr val="FFFFFF"/>
                </a:solidFill>
                <a:latin typeface="Calibri"/>
                <a:ea typeface="Calibri"/>
                <a:cs typeface="Calibri"/>
                <a:sym typeface="Calibri"/>
              </a:defRPr>
            </a:pPr>
            <a:r>
              <a:t>T</a:t>
            </a:r>
            <a:r>
              <a:rPr baseline="-25000"/>
              <a:t>TM</a:t>
            </a:r>
            <a:r>
              <a:t>=~20 K</a:t>
            </a:r>
          </a:p>
        </p:txBody>
      </p:sp>
      <p:sp>
        <p:nvSpPr>
          <p:cNvPr id="1030" name="ストライプ矢印 9"/>
          <p:cNvSpPr/>
          <p:nvPr/>
        </p:nvSpPr>
        <p:spPr>
          <a:xfrm>
            <a:off x="3295755" y="1111158"/>
            <a:ext cx="646257" cy="39951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417" y="5400"/>
                </a:lnTo>
                <a:lnTo>
                  <a:pt x="417" y="16200"/>
                </a:lnTo>
                <a:lnTo>
                  <a:pt x="0" y="16200"/>
                </a:lnTo>
                <a:close/>
                <a:moveTo>
                  <a:pt x="835" y="5400"/>
                </a:moveTo>
                <a:lnTo>
                  <a:pt x="1669" y="5400"/>
                </a:lnTo>
                <a:lnTo>
                  <a:pt x="1669" y="16200"/>
                </a:lnTo>
                <a:lnTo>
                  <a:pt x="835" y="16200"/>
                </a:lnTo>
                <a:close/>
                <a:moveTo>
                  <a:pt x="2086" y="5400"/>
                </a:moveTo>
                <a:lnTo>
                  <a:pt x="14924" y="5400"/>
                </a:lnTo>
                <a:lnTo>
                  <a:pt x="14924" y="0"/>
                </a:lnTo>
                <a:lnTo>
                  <a:pt x="21600" y="10800"/>
                </a:lnTo>
                <a:lnTo>
                  <a:pt x="14924" y="21600"/>
                </a:lnTo>
                <a:lnTo>
                  <a:pt x="14924" y="16200"/>
                </a:lnTo>
                <a:lnTo>
                  <a:pt x="2086" y="16200"/>
                </a:lnTo>
                <a:close/>
              </a:path>
            </a:pathLst>
          </a:custGeom>
          <a:solidFill>
            <a:srgbClr val="4F81BD"/>
          </a:solidFill>
          <a:ln w="25400">
            <a:solidFill>
              <a:srgbClr val="3A5E8A"/>
            </a:solidFill>
          </a:ln>
        </p:spPr>
        <p:txBody>
          <a:bodyPr lIns="45719" rIns="45719" anchor="ctr"/>
          <a:lstStyle/>
          <a:p>
            <a:pPr algn="ctr">
              <a:defRPr>
                <a:solidFill>
                  <a:srgbClr val="FFFFFF"/>
                </a:solidFill>
                <a:latin typeface="Calibri"/>
                <a:ea typeface="Calibri"/>
                <a:cs typeface="Calibri"/>
                <a:sym typeface="Calibri"/>
              </a:defRPr>
            </a:pPr>
            <a:endParaRPr/>
          </a:p>
        </p:txBody>
      </p:sp>
      <p:sp>
        <p:nvSpPr>
          <p:cNvPr id="1031" name="ストライプ矢印 9"/>
          <p:cNvSpPr/>
          <p:nvPr/>
        </p:nvSpPr>
        <p:spPr>
          <a:xfrm>
            <a:off x="5388657" y="1110982"/>
            <a:ext cx="646257" cy="39951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417" y="5400"/>
                </a:lnTo>
                <a:lnTo>
                  <a:pt x="417" y="16200"/>
                </a:lnTo>
                <a:lnTo>
                  <a:pt x="0" y="16200"/>
                </a:lnTo>
                <a:close/>
                <a:moveTo>
                  <a:pt x="835" y="5400"/>
                </a:moveTo>
                <a:lnTo>
                  <a:pt x="1669" y="5400"/>
                </a:lnTo>
                <a:lnTo>
                  <a:pt x="1669" y="16200"/>
                </a:lnTo>
                <a:lnTo>
                  <a:pt x="835" y="16200"/>
                </a:lnTo>
                <a:close/>
                <a:moveTo>
                  <a:pt x="2086" y="5400"/>
                </a:moveTo>
                <a:lnTo>
                  <a:pt x="14924" y="5400"/>
                </a:lnTo>
                <a:lnTo>
                  <a:pt x="14924" y="0"/>
                </a:lnTo>
                <a:lnTo>
                  <a:pt x="21600" y="10800"/>
                </a:lnTo>
                <a:lnTo>
                  <a:pt x="14924" y="21600"/>
                </a:lnTo>
                <a:lnTo>
                  <a:pt x="14924" y="16200"/>
                </a:lnTo>
                <a:lnTo>
                  <a:pt x="2086" y="16200"/>
                </a:lnTo>
                <a:close/>
              </a:path>
            </a:pathLst>
          </a:custGeom>
          <a:solidFill>
            <a:srgbClr val="4F81BD"/>
          </a:solidFill>
          <a:ln w="25400">
            <a:solidFill>
              <a:srgbClr val="3A5E8A"/>
            </a:solidFill>
          </a:ln>
        </p:spPr>
        <p:txBody>
          <a:bodyPr lIns="45719" rIns="45719" anchor="ctr"/>
          <a:lstStyle/>
          <a:p>
            <a:pPr algn="ctr">
              <a:defRPr>
                <a:solidFill>
                  <a:srgbClr val="FFFFFF"/>
                </a:solidFill>
                <a:latin typeface="Calibri"/>
                <a:ea typeface="Calibri"/>
                <a:cs typeface="Calibri"/>
                <a:sym typeface="Calibri"/>
              </a:defRPr>
            </a:pPr>
            <a:endParaRPr/>
          </a:p>
        </p:txBody>
      </p:sp>
      <p:sp>
        <p:nvSpPr>
          <p:cNvPr id="1032" name="ストライプ矢印 9"/>
          <p:cNvSpPr/>
          <p:nvPr/>
        </p:nvSpPr>
        <p:spPr>
          <a:xfrm>
            <a:off x="9086149" y="1100676"/>
            <a:ext cx="480889" cy="39951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561" y="5400"/>
                </a:lnTo>
                <a:lnTo>
                  <a:pt x="561" y="16200"/>
                </a:lnTo>
                <a:lnTo>
                  <a:pt x="0" y="16200"/>
                </a:lnTo>
                <a:close/>
                <a:moveTo>
                  <a:pt x="1122" y="5400"/>
                </a:moveTo>
                <a:lnTo>
                  <a:pt x="2243" y="5400"/>
                </a:lnTo>
                <a:lnTo>
                  <a:pt x="2243" y="16200"/>
                </a:lnTo>
                <a:lnTo>
                  <a:pt x="1122" y="16200"/>
                </a:lnTo>
                <a:close/>
                <a:moveTo>
                  <a:pt x="2804" y="5400"/>
                </a:moveTo>
                <a:lnTo>
                  <a:pt x="12628" y="5400"/>
                </a:lnTo>
                <a:lnTo>
                  <a:pt x="12628" y="0"/>
                </a:lnTo>
                <a:lnTo>
                  <a:pt x="21600" y="10800"/>
                </a:lnTo>
                <a:lnTo>
                  <a:pt x="12628" y="21600"/>
                </a:lnTo>
                <a:lnTo>
                  <a:pt x="12628" y="16200"/>
                </a:lnTo>
                <a:lnTo>
                  <a:pt x="2804" y="16200"/>
                </a:lnTo>
                <a:close/>
              </a:path>
            </a:pathLst>
          </a:custGeom>
          <a:solidFill>
            <a:srgbClr val="4F81BD"/>
          </a:solidFill>
          <a:ln w="25400">
            <a:solidFill>
              <a:srgbClr val="3A5E8A"/>
            </a:solidFill>
          </a:ln>
        </p:spPr>
        <p:txBody>
          <a:bodyPr lIns="45719" rIns="45719" anchor="ctr"/>
          <a:lstStyle/>
          <a:p>
            <a:pPr algn="ctr">
              <a:defRPr>
                <a:solidFill>
                  <a:srgbClr val="FFFFFF"/>
                </a:solidFill>
                <a:latin typeface="Calibri"/>
                <a:ea typeface="Calibri"/>
                <a:cs typeface="Calibri"/>
                <a:sym typeface="Calibri"/>
              </a:defRPr>
            </a:pPr>
            <a:endParaRPr/>
          </a:p>
        </p:txBody>
      </p:sp>
      <p:sp>
        <p:nvSpPr>
          <p:cNvPr id="1033" name="テキスト ボックス 41"/>
          <p:cNvSpPr txBox="1"/>
          <p:nvPr/>
        </p:nvSpPr>
        <p:spPr>
          <a:xfrm>
            <a:off x="3782743" y="591002"/>
            <a:ext cx="901260" cy="509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latin typeface="Calibri"/>
                <a:ea typeface="Calibri"/>
                <a:cs typeface="Calibri"/>
                <a:sym typeface="Calibri"/>
              </a:defRPr>
            </a:pPr>
            <a:r>
              <a:t>Turn On </a:t>
            </a:r>
          </a:p>
          <a:p>
            <a:pPr>
              <a:defRPr sz="1400">
                <a:latin typeface="Calibri"/>
                <a:ea typeface="Calibri"/>
                <a:cs typeface="Calibri"/>
                <a:sym typeface="Calibri"/>
              </a:defRPr>
            </a:pPr>
            <a:r>
              <a:t>2 coolers</a:t>
            </a:r>
          </a:p>
        </p:txBody>
      </p:sp>
      <p:pic>
        <p:nvPicPr>
          <p:cNvPr id="1034" name="図 44" descr="図 44"/>
          <p:cNvPicPr>
            <a:picLocks noChangeAspect="1"/>
          </p:cNvPicPr>
          <p:nvPr/>
        </p:nvPicPr>
        <p:blipFill>
          <a:blip r:embed="rId2"/>
          <a:srcRect t="1325" b="1"/>
          <a:stretch>
            <a:fillRect/>
          </a:stretch>
        </p:blipFill>
        <p:spPr>
          <a:xfrm>
            <a:off x="1635237" y="4003528"/>
            <a:ext cx="6588226" cy="2556955"/>
          </a:xfrm>
          <a:prstGeom prst="rect">
            <a:avLst/>
          </a:prstGeom>
          <a:ln w="12700">
            <a:miter lim="400000"/>
          </a:ln>
        </p:spPr>
      </p:pic>
      <p:pic>
        <p:nvPicPr>
          <p:cNvPr id="1035" name="図 46" descr="図 46"/>
          <p:cNvPicPr>
            <a:picLocks noChangeAspect="1"/>
          </p:cNvPicPr>
          <p:nvPr/>
        </p:nvPicPr>
        <p:blipFill>
          <a:blip r:embed="rId3"/>
          <a:stretch>
            <a:fillRect/>
          </a:stretch>
        </p:blipFill>
        <p:spPr>
          <a:xfrm>
            <a:off x="2207048" y="3799828"/>
            <a:ext cx="4984683" cy="2710244"/>
          </a:xfrm>
          <a:prstGeom prst="rect">
            <a:avLst/>
          </a:prstGeom>
          <a:ln w="12700">
            <a:miter lim="400000"/>
          </a:ln>
        </p:spPr>
      </p:pic>
      <p:pic>
        <p:nvPicPr>
          <p:cNvPr id="1036" name="図 47" descr="図 47"/>
          <p:cNvPicPr>
            <a:picLocks noChangeAspect="1"/>
          </p:cNvPicPr>
          <p:nvPr/>
        </p:nvPicPr>
        <p:blipFill>
          <a:blip r:embed="rId4"/>
          <a:stretch>
            <a:fillRect/>
          </a:stretch>
        </p:blipFill>
        <p:spPr>
          <a:xfrm>
            <a:off x="4625082" y="3847748"/>
            <a:ext cx="6012161" cy="2804031"/>
          </a:xfrm>
          <a:prstGeom prst="rect">
            <a:avLst/>
          </a:prstGeom>
          <a:ln w="12700">
            <a:miter lim="400000"/>
          </a:ln>
        </p:spPr>
      </p:pic>
      <p:grpSp>
        <p:nvGrpSpPr>
          <p:cNvPr id="1039" name="グループ化 55"/>
          <p:cNvGrpSpPr/>
          <p:nvPr/>
        </p:nvGrpSpPr>
        <p:grpSpPr>
          <a:xfrm>
            <a:off x="2804804" y="382960"/>
            <a:ext cx="981548" cy="981547"/>
            <a:chOff x="0" y="0"/>
            <a:chExt cx="981546" cy="981546"/>
          </a:xfrm>
        </p:grpSpPr>
        <p:pic>
          <p:nvPicPr>
            <p:cNvPr id="1037" name="グラフィックス 50" descr="グラフィックス 50"/>
            <p:cNvPicPr>
              <a:picLocks noChangeAspect="1"/>
            </p:cNvPicPr>
            <p:nvPr/>
          </p:nvPicPr>
          <p:blipFill>
            <a:blip r:embed="rId5"/>
            <a:stretch>
              <a:fillRect/>
            </a:stretch>
          </p:blipFill>
          <p:spPr>
            <a:xfrm flipH="1">
              <a:off x="0" y="0"/>
              <a:ext cx="981547" cy="981547"/>
            </a:xfrm>
            <a:prstGeom prst="rect">
              <a:avLst/>
            </a:prstGeom>
            <a:ln w="12700" cap="flat">
              <a:noFill/>
              <a:miter lim="400000"/>
            </a:ln>
            <a:effectLst/>
          </p:spPr>
        </p:pic>
        <p:sp>
          <p:nvSpPr>
            <p:cNvPr id="1038" name="テキスト ボックス 51"/>
            <p:cNvSpPr txBox="1"/>
            <p:nvPr/>
          </p:nvSpPr>
          <p:spPr>
            <a:xfrm>
              <a:off x="158062" y="245642"/>
              <a:ext cx="302129" cy="42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IX</a:t>
              </a:r>
            </a:p>
          </p:txBody>
        </p:sp>
      </p:grpSp>
      <p:grpSp>
        <p:nvGrpSpPr>
          <p:cNvPr id="1042" name="グループ化 64"/>
          <p:cNvGrpSpPr/>
          <p:nvPr/>
        </p:nvGrpSpPr>
        <p:grpSpPr>
          <a:xfrm>
            <a:off x="1503125" y="404664"/>
            <a:ext cx="981547" cy="981547"/>
            <a:chOff x="0" y="0"/>
            <a:chExt cx="981546" cy="981546"/>
          </a:xfrm>
        </p:grpSpPr>
        <p:pic>
          <p:nvPicPr>
            <p:cNvPr id="1040" name="グラフィックス 49" descr="グラフィックス 49"/>
            <p:cNvPicPr>
              <a:picLocks noChangeAspect="1"/>
            </p:cNvPicPr>
            <p:nvPr/>
          </p:nvPicPr>
          <p:blipFill>
            <a:blip r:embed="rId5"/>
            <a:stretch>
              <a:fillRect/>
            </a:stretch>
          </p:blipFill>
          <p:spPr>
            <a:xfrm flipH="1">
              <a:off x="0" y="0"/>
              <a:ext cx="981547" cy="981547"/>
            </a:xfrm>
            <a:prstGeom prst="rect">
              <a:avLst/>
            </a:prstGeom>
            <a:ln w="12700" cap="flat">
              <a:noFill/>
              <a:miter lim="400000"/>
            </a:ln>
            <a:effectLst/>
          </p:spPr>
        </p:pic>
        <p:sp>
          <p:nvSpPr>
            <p:cNvPr id="1041" name="テキスト ボックス 52"/>
            <p:cNvSpPr txBox="1"/>
            <p:nvPr/>
          </p:nvSpPr>
          <p:spPr>
            <a:xfrm>
              <a:off x="188356" y="230832"/>
              <a:ext cx="360095" cy="42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EY</a:t>
              </a:r>
            </a:p>
          </p:txBody>
        </p:sp>
      </p:grpSp>
      <p:grpSp>
        <p:nvGrpSpPr>
          <p:cNvPr id="1045" name="グループ化 56"/>
          <p:cNvGrpSpPr/>
          <p:nvPr/>
        </p:nvGrpSpPr>
        <p:grpSpPr>
          <a:xfrm>
            <a:off x="2809338" y="946814"/>
            <a:ext cx="981547" cy="981548"/>
            <a:chOff x="0" y="0"/>
            <a:chExt cx="981546" cy="981546"/>
          </a:xfrm>
        </p:grpSpPr>
        <p:pic>
          <p:nvPicPr>
            <p:cNvPr id="1043" name="グラフィックス 57" descr="グラフィックス 57"/>
            <p:cNvPicPr>
              <a:picLocks noChangeAspect="1"/>
            </p:cNvPicPr>
            <p:nvPr/>
          </p:nvPicPr>
          <p:blipFill>
            <a:blip r:embed="rId5"/>
            <a:stretch>
              <a:fillRect/>
            </a:stretch>
          </p:blipFill>
          <p:spPr>
            <a:xfrm flipH="1">
              <a:off x="0" y="0"/>
              <a:ext cx="981547" cy="981547"/>
            </a:xfrm>
            <a:prstGeom prst="rect">
              <a:avLst/>
            </a:prstGeom>
            <a:ln w="12700" cap="flat">
              <a:noFill/>
              <a:miter lim="400000"/>
            </a:ln>
            <a:effectLst/>
          </p:spPr>
        </p:pic>
        <p:sp>
          <p:nvSpPr>
            <p:cNvPr id="1044" name="テキスト ボックス 58"/>
            <p:cNvSpPr txBox="1"/>
            <p:nvPr/>
          </p:nvSpPr>
          <p:spPr>
            <a:xfrm>
              <a:off x="158062" y="245642"/>
              <a:ext cx="292601" cy="42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IY</a:t>
              </a:r>
            </a:p>
          </p:txBody>
        </p:sp>
      </p:grpSp>
      <p:sp>
        <p:nvSpPr>
          <p:cNvPr id="1046" name="テキスト ボックス 59"/>
          <p:cNvSpPr txBox="1"/>
          <p:nvPr/>
        </p:nvSpPr>
        <p:spPr>
          <a:xfrm>
            <a:off x="3005974" y="986192"/>
            <a:ext cx="515277"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vl1pPr>
          </a:lstStyle>
          <a:p>
            <a:r>
              <a:t>250K</a:t>
            </a:r>
          </a:p>
        </p:txBody>
      </p:sp>
      <p:grpSp>
        <p:nvGrpSpPr>
          <p:cNvPr id="1049" name="グループ化 60"/>
          <p:cNvGrpSpPr/>
          <p:nvPr/>
        </p:nvGrpSpPr>
        <p:grpSpPr>
          <a:xfrm>
            <a:off x="4740521" y="376901"/>
            <a:ext cx="981548" cy="981547"/>
            <a:chOff x="0" y="0"/>
            <a:chExt cx="981546" cy="981546"/>
          </a:xfrm>
        </p:grpSpPr>
        <p:pic>
          <p:nvPicPr>
            <p:cNvPr id="1047" name="グラフィックス 61" descr="グラフィックス 61"/>
            <p:cNvPicPr>
              <a:picLocks noChangeAspect="1"/>
            </p:cNvPicPr>
            <p:nvPr/>
          </p:nvPicPr>
          <p:blipFill>
            <a:blip r:embed="rId5"/>
            <a:stretch>
              <a:fillRect/>
            </a:stretch>
          </p:blipFill>
          <p:spPr>
            <a:xfrm flipH="1">
              <a:off x="0" y="0"/>
              <a:ext cx="981547" cy="981547"/>
            </a:xfrm>
            <a:prstGeom prst="rect">
              <a:avLst/>
            </a:prstGeom>
            <a:ln w="12700" cap="flat">
              <a:noFill/>
              <a:miter lim="400000"/>
            </a:ln>
            <a:effectLst/>
          </p:spPr>
        </p:pic>
        <p:sp>
          <p:nvSpPr>
            <p:cNvPr id="1048" name="テキスト ボックス 62"/>
            <p:cNvSpPr txBox="1"/>
            <p:nvPr/>
          </p:nvSpPr>
          <p:spPr>
            <a:xfrm>
              <a:off x="158062" y="245642"/>
              <a:ext cx="369624" cy="42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p>
              <a:r>
                <a:t>EX</a:t>
              </a:r>
            </a:p>
          </p:txBody>
        </p:sp>
      </p:grpSp>
      <p:sp>
        <p:nvSpPr>
          <p:cNvPr id="1050" name="テキスト ボックス 63"/>
          <p:cNvSpPr txBox="1"/>
          <p:nvPr/>
        </p:nvSpPr>
        <p:spPr>
          <a:xfrm>
            <a:off x="5111008" y="964691"/>
            <a:ext cx="416941"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atin typeface="Calibri"/>
                <a:ea typeface="Calibri"/>
                <a:cs typeface="Calibri"/>
                <a:sym typeface="Calibri"/>
              </a:defRPr>
            </a:lvl1pPr>
          </a:lstStyle>
          <a:p>
            <a:r>
              <a:t>82 K</a:t>
            </a:r>
          </a:p>
        </p:txBody>
      </p:sp>
      <p:sp>
        <p:nvSpPr>
          <p:cNvPr id="1051" name="テキスト ボックス 2"/>
          <p:cNvSpPr txBox="1"/>
          <p:nvPr/>
        </p:nvSpPr>
        <p:spPr>
          <a:xfrm>
            <a:off x="3002728" y="975754"/>
            <a:ext cx="555018" cy="34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vl1pPr>
          </a:lstStyle>
          <a:p>
            <a:r>
              <a:t>250 K</a:t>
            </a:r>
          </a:p>
        </p:txBody>
      </p:sp>
      <p:sp>
        <p:nvSpPr>
          <p:cNvPr id="1052" name="スライド番号プレースホルダー 3"/>
          <p:cNvSpPr txBox="1">
            <a:spLocks noGrp="1"/>
          </p:cNvSpPr>
          <p:nvPr>
            <p:ph type="sldNum" sz="quarter" idx="2"/>
          </p:nvPr>
        </p:nvSpPr>
        <p:spPr>
          <a:xfrm>
            <a:off x="9995500" y="6572938"/>
            <a:ext cx="273403"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3" nodeType="clickEffect">
                                  <p:stCondLst>
                                    <p:cond delay="0"/>
                                  </p:stCondLst>
                                  <p:iterate>
                                    <p:tmAbs val="0"/>
                                  </p:iterate>
                                  <p:childTnLst>
                                    <p:set>
                                      <p:cBhvr>
                                        <p:cTn id="14" fill="hold"/>
                                        <p:tgtEl>
                                          <p:spTgt spid="1042"/>
                                        </p:tgtEl>
                                        <p:attrNameLst>
                                          <p:attrName>style.visibility</p:attrName>
                                        </p:attrNameLst>
                                      </p:cBhvr>
                                      <p:to>
                                        <p:strVal val="visible"/>
                                      </p:to>
                                    </p:set>
                                    <p:anim calcmode="lin" valueType="num">
                                      <p:cBhvr>
                                        <p:cTn id="15" dur="500" fill="hold"/>
                                        <p:tgtEl>
                                          <p:spTgt spid="1042"/>
                                        </p:tgtEl>
                                        <p:attrNameLst>
                                          <p:attrName>ppt_x</p:attrName>
                                        </p:attrNameLst>
                                      </p:cBhvr>
                                      <p:tavLst>
                                        <p:tav tm="0">
                                          <p:val>
                                            <p:strVal val="0-#ppt_w/2"/>
                                          </p:val>
                                        </p:tav>
                                        <p:tav tm="100000">
                                          <p:val>
                                            <p:strVal val="#ppt_x"/>
                                          </p:val>
                                        </p:tav>
                                      </p:tavLst>
                                    </p:anim>
                                    <p:anim calcmode="lin" valueType="num">
                                      <p:cBhvr>
                                        <p:cTn id="16" dur="5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4" nodeType="clickEffect">
                                  <p:stCondLst>
                                    <p:cond delay="0"/>
                                  </p:stCondLst>
                                  <p:iterate>
                                    <p:tmAbs val="0"/>
                                  </p:iterate>
                                  <p:childTnLst>
                                    <p:set>
                                      <p:cBhvr>
                                        <p:cTn id="20" fill="hold"/>
                                        <p:tgtEl>
                                          <p:spTgt spid="1045"/>
                                        </p:tgtEl>
                                        <p:attrNameLst>
                                          <p:attrName>style.visibility</p:attrName>
                                        </p:attrNameLst>
                                      </p:cBhvr>
                                      <p:to>
                                        <p:strVal val="visible"/>
                                      </p:to>
                                    </p:set>
                                    <p:anim calcmode="lin" valueType="num">
                                      <p:cBhvr>
                                        <p:cTn id="21" dur="500" fill="hold"/>
                                        <p:tgtEl>
                                          <p:spTgt spid="1045"/>
                                        </p:tgtEl>
                                        <p:attrNameLst>
                                          <p:attrName>ppt_x</p:attrName>
                                        </p:attrNameLst>
                                      </p:cBhvr>
                                      <p:tavLst>
                                        <p:tav tm="0">
                                          <p:val>
                                            <p:strVal val="0-#ppt_w/2"/>
                                          </p:val>
                                        </p:tav>
                                        <p:tav tm="100000">
                                          <p:val>
                                            <p:strVal val="#ppt_x"/>
                                          </p:val>
                                        </p:tav>
                                      </p:tavLst>
                                    </p:anim>
                                    <p:anim calcmode="lin" valueType="num">
                                      <p:cBhvr>
                                        <p:cTn id="22" dur="500" fill="hold"/>
                                        <p:tgtEl>
                                          <p:spTgt spid="104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 presetClass="entr" presetSubtype="0" fill="hold" grpId="5" nodeType="afterEffect">
                                  <p:stCondLst>
                                    <p:cond delay="0"/>
                                  </p:stCondLst>
                                  <p:iterate>
                                    <p:tmAbs val="0"/>
                                  </p:iterate>
                                  <p:childTnLst>
                                    <p:set>
                                      <p:cBhvr>
                                        <p:cTn id="25" fill="hold"/>
                                        <p:tgtEl>
                                          <p:spTgt spid="10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6" nodeType="clickEffect">
                                  <p:stCondLst>
                                    <p:cond delay="0"/>
                                  </p:stCondLst>
                                  <p:iterate>
                                    <p:tmAbs val="0"/>
                                  </p:iterate>
                                  <p:childTnLst>
                                    <p:set>
                                      <p:cBhvr>
                                        <p:cTn id="29" fill="hold"/>
                                        <p:tgtEl>
                                          <p:spTgt spid="1039"/>
                                        </p:tgtEl>
                                        <p:attrNameLst>
                                          <p:attrName>style.visibility</p:attrName>
                                        </p:attrNameLst>
                                      </p:cBhvr>
                                      <p:to>
                                        <p:strVal val="visible"/>
                                      </p:to>
                                    </p:set>
                                    <p:anim calcmode="lin" valueType="num">
                                      <p:cBhvr>
                                        <p:cTn id="30" dur="500" fill="hold"/>
                                        <p:tgtEl>
                                          <p:spTgt spid="1039"/>
                                        </p:tgtEl>
                                        <p:attrNameLst>
                                          <p:attrName>ppt_x</p:attrName>
                                        </p:attrNameLst>
                                      </p:cBhvr>
                                      <p:tavLst>
                                        <p:tav tm="0">
                                          <p:val>
                                            <p:strVal val="0-#ppt_w/2"/>
                                          </p:val>
                                        </p:tav>
                                        <p:tav tm="100000">
                                          <p:val>
                                            <p:strVal val="#ppt_x"/>
                                          </p:val>
                                        </p:tav>
                                      </p:tavLst>
                                    </p:anim>
                                    <p:anim calcmode="lin" valueType="num">
                                      <p:cBhvr>
                                        <p:cTn id="31" dur="500" fill="hold"/>
                                        <p:tgtEl>
                                          <p:spTgt spid="1039"/>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 presetClass="entr" presetSubtype="0" fill="hold" grpId="7" nodeType="afterEffect">
                                  <p:stCondLst>
                                    <p:cond delay="0"/>
                                  </p:stCondLst>
                                  <p:iterate>
                                    <p:tmAbs val="0"/>
                                  </p:iterate>
                                  <p:childTnLst>
                                    <p:set>
                                      <p:cBhvr>
                                        <p:cTn id="34" fill="hold"/>
                                        <p:tgtEl>
                                          <p:spTgt spid="10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8" nodeType="clickEffect">
                                  <p:stCondLst>
                                    <p:cond delay="0"/>
                                  </p:stCondLst>
                                  <p:iterate>
                                    <p:tmAbs val="0"/>
                                  </p:iterate>
                                  <p:childTnLst>
                                    <p:set>
                                      <p:cBhvr>
                                        <p:cTn id="38" fill="hold"/>
                                        <p:tgtEl>
                                          <p:spTgt spid="1049"/>
                                        </p:tgtEl>
                                        <p:attrNameLst>
                                          <p:attrName>style.visibility</p:attrName>
                                        </p:attrNameLst>
                                      </p:cBhvr>
                                      <p:to>
                                        <p:strVal val="visible"/>
                                      </p:to>
                                    </p:set>
                                    <p:anim calcmode="lin" valueType="num">
                                      <p:cBhvr>
                                        <p:cTn id="39" dur="500" fill="hold"/>
                                        <p:tgtEl>
                                          <p:spTgt spid="1049"/>
                                        </p:tgtEl>
                                        <p:attrNameLst>
                                          <p:attrName>ppt_x</p:attrName>
                                        </p:attrNameLst>
                                      </p:cBhvr>
                                      <p:tavLst>
                                        <p:tav tm="0">
                                          <p:val>
                                            <p:strVal val="0-#ppt_w/2"/>
                                          </p:val>
                                        </p:tav>
                                        <p:tav tm="100000">
                                          <p:val>
                                            <p:strVal val="#ppt_x"/>
                                          </p:val>
                                        </p:tav>
                                      </p:tavLst>
                                    </p:anim>
                                    <p:anim calcmode="lin" valueType="num">
                                      <p:cBhvr>
                                        <p:cTn id="40" dur="500" fill="hold"/>
                                        <p:tgtEl>
                                          <p:spTgt spid="10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1" animBg="1" advAuto="0"/>
      <p:bldP spid="1036" grpId="2" animBg="1" advAuto="0"/>
      <p:bldP spid="1039" grpId="6" animBg="1" advAuto="0"/>
      <p:bldP spid="1042" grpId="3" animBg="1" advAuto="0"/>
      <p:bldP spid="1045" grpId="4" animBg="1" advAuto="0"/>
      <p:bldP spid="1046" grpId="7" animBg="1" advAuto="0"/>
      <p:bldP spid="1049" grpId="8" animBg="1" advAuto="0"/>
      <p:bldP spid="1051"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3km…"/>
          <p:cNvSpPr txBox="1">
            <a:spLocks noGrp="1"/>
          </p:cNvSpPr>
          <p:nvPr>
            <p:ph type="title" idx="4294967295"/>
          </p:nvPr>
        </p:nvSpPr>
        <p:spPr>
          <a:xfrm>
            <a:off x="252006" y="1267652"/>
            <a:ext cx="2003847" cy="1720524"/>
          </a:xfrm>
          <a:prstGeom prst="rect">
            <a:avLst/>
          </a:prstGeom>
        </p:spPr>
        <p:txBody>
          <a:bodyPr/>
          <a:lstStyle/>
          <a:p>
            <a:pPr>
              <a:lnSpc>
                <a:spcPct val="100000"/>
              </a:lnSpc>
              <a:defRPr sz="3200">
                <a:latin typeface="Arial"/>
                <a:ea typeface="Arial"/>
                <a:cs typeface="Arial"/>
                <a:sym typeface="Arial"/>
              </a:defRPr>
            </a:pPr>
            <a:r>
              <a:t>3km</a:t>
            </a:r>
          </a:p>
          <a:p>
            <a:pPr>
              <a:lnSpc>
                <a:spcPct val="100000"/>
              </a:lnSpc>
              <a:defRPr sz="3200">
                <a:latin typeface="Arial"/>
                <a:ea typeface="Arial"/>
                <a:cs typeface="Arial"/>
                <a:sym typeface="Arial"/>
              </a:defRPr>
            </a:pPr>
            <a:r>
              <a:t>Arms</a:t>
            </a:r>
          </a:p>
        </p:txBody>
      </p:sp>
      <p:pic>
        <p:nvPicPr>
          <p:cNvPr id="137" name="図 3" descr="図 3"/>
          <p:cNvPicPr>
            <a:picLocks noChangeAspect="1"/>
          </p:cNvPicPr>
          <p:nvPr/>
        </p:nvPicPr>
        <p:blipFill>
          <a:blip r:embed="rId2"/>
          <a:srcRect r="2445"/>
          <a:stretch>
            <a:fillRect/>
          </a:stretch>
        </p:blipFill>
        <p:spPr>
          <a:xfrm>
            <a:off x="6662553" y="3569720"/>
            <a:ext cx="4541554" cy="3039631"/>
          </a:xfrm>
          <a:prstGeom prst="rect">
            <a:avLst/>
          </a:prstGeom>
          <a:ln w="38100">
            <a:solidFill>
              <a:srgbClr val="FFFFFF"/>
            </a:solidFill>
          </a:ln>
        </p:spPr>
      </p:pic>
      <p:pic>
        <p:nvPicPr>
          <p:cNvPr id="138" name="図 6" descr="図 6"/>
          <p:cNvPicPr>
            <a:picLocks noChangeAspect="1"/>
          </p:cNvPicPr>
          <p:nvPr/>
        </p:nvPicPr>
        <p:blipFill>
          <a:blip r:embed="rId3"/>
          <a:stretch>
            <a:fillRect/>
          </a:stretch>
        </p:blipFill>
        <p:spPr>
          <a:xfrm>
            <a:off x="2073804" y="3569722"/>
            <a:ext cx="4560235" cy="3039627"/>
          </a:xfrm>
          <a:prstGeom prst="rect">
            <a:avLst/>
          </a:prstGeom>
          <a:ln w="38100">
            <a:solidFill>
              <a:srgbClr val="FFFFFF"/>
            </a:solidFill>
          </a:ln>
        </p:spPr>
      </p:pic>
      <p:pic>
        <p:nvPicPr>
          <p:cNvPr id="139" name="Picture 3" descr="Picture 3"/>
          <p:cNvPicPr>
            <a:picLocks noChangeAspect="1"/>
          </p:cNvPicPr>
          <p:nvPr/>
        </p:nvPicPr>
        <p:blipFill>
          <a:blip r:embed="rId4"/>
          <a:stretch>
            <a:fillRect/>
          </a:stretch>
        </p:blipFill>
        <p:spPr>
          <a:xfrm>
            <a:off x="2077852" y="387674"/>
            <a:ext cx="4572001" cy="3052108"/>
          </a:xfrm>
          <a:prstGeom prst="rect">
            <a:avLst/>
          </a:prstGeom>
          <a:ln w="38100">
            <a:solidFill>
              <a:srgbClr val="FFFFFF"/>
            </a:solidFill>
          </a:ln>
        </p:spPr>
      </p:pic>
      <p:pic>
        <p:nvPicPr>
          <p:cNvPr id="140" name="Picture 2" descr="Picture 2"/>
          <p:cNvPicPr>
            <a:picLocks noChangeAspect="1"/>
          </p:cNvPicPr>
          <p:nvPr/>
        </p:nvPicPr>
        <p:blipFill>
          <a:blip r:embed="rId5"/>
          <a:stretch>
            <a:fillRect/>
          </a:stretch>
        </p:blipFill>
        <p:spPr>
          <a:xfrm>
            <a:off x="6649851" y="387675"/>
            <a:ext cx="4572001" cy="3028190"/>
          </a:xfrm>
          <a:prstGeom prst="rect">
            <a:avLst/>
          </a:prstGeom>
          <a:ln w="38100">
            <a:solidFill>
              <a:srgbClr val="FFFFFF"/>
            </a:solidFill>
          </a:ln>
        </p:spPr>
      </p:pic>
      <p:sp>
        <p:nvSpPr>
          <p:cNvPr id="141" name="正方形/長方形 4"/>
          <p:cNvSpPr txBox="1"/>
          <p:nvPr/>
        </p:nvSpPr>
        <p:spPr>
          <a:xfrm>
            <a:off x="7235821" y="2859349"/>
            <a:ext cx="378825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Noto Sans JP Thin Bold"/>
                <a:ea typeface="Noto Sans JP Thin Bold"/>
                <a:cs typeface="Noto Sans JP Thin Bold"/>
                <a:sym typeface="Noto Sans JP Thin Bold"/>
              </a:defRPr>
            </a:lvl1pPr>
          </a:lstStyle>
          <a:p>
            <a:r>
              <a:rPr sz="2200" b="1">
                <a:latin typeface="Calibri" panose="020F0502020204030204" pitchFamily="34" charset="0"/>
                <a:cs typeface="Calibri" panose="020F0502020204030204" pitchFamily="34" charset="0"/>
              </a:rPr>
              <a:t>X arm tunnel and vacuum tubes</a:t>
            </a:r>
          </a:p>
        </p:txBody>
      </p:sp>
      <p:sp>
        <p:nvSpPr>
          <p:cNvPr id="142" name="正方形/長方形 13"/>
          <p:cNvSpPr txBox="1"/>
          <p:nvPr/>
        </p:nvSpPr>
        <p:spPr>
          <a:xfrm>
            <a:off x="2459794" y="2859349"/>
            <a:ext cx="378825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Noto Sans JP Thin Bold"/>
                <a:ea typeface="Noto Sans JP Thin Bold"/>
                <a:cs typeface="Noto Sans JP Thin Bold"/>
                <a:sym typeface="Noto Sans JP Thin Bold"/>
              </a:defRPr>
            </a:lvl1pPr>
          </a:lstStyle>
          <a:p>
            <a:r>
              <a:rPr sz="2200" b="1" dirty="0">
                <a:latin typeface="Calibri" panose="020F0502020204030204" pitchFamily="34" charset="0"/>
                <a:cs typeface="Calibri" panose="020F0502020204030204" pitchFamily="34" charset="0"/>
              </a:rPr>
              <a:t>Y arm tunnel and vacuum tubes</a:t>
            </a:r>
          </a:p>
        </p:txBody>
      </p:sp>
      <p:sp>
        <p:nvSpPr>
          <p:cNvPr id="143" name="正方形/長方形 14"/>
          <p:cNvSpPr txBox="1"/>
          <p:nvPr/>
        </p:nvSpPr>
        <p:spPr>
          <a:xfrm>
            <a:off x="4479136" y="5432340"/>
            <a:ext cx="152060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Input Optics</a:t>
            </a:r>
          </a:p>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Tanks</a:t>
            </a:r>
          </a:p>
        </p:txBody>
      </p:sp>
      <p:sp>
        <p:nvSpPr>
          <p:cNvPr id="144" name="正方形/長方形 16"/>
          <p:cNvSpPr txBox="1"/>
          <p:nvPr/>
        </p:nvSpPr>
        <p:spPr>
          <a:xfrm>
            <a:off x="9622087" y="5267240"/>
            <a:ext cx="1794141"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Signal Recycling</a:t>
            </a:r>
          </a:p>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Tanks</a:t>
            </a:r>
          </a:p>
        </p:txBody>
      </p:sp>
      <p:sp>
        <p:nvSpPr>
          <p:cNvPr id="145" name="正方形/長方形 11"/>
          <p:cNvSpPr txBox="1"/>
          <p:nvPr/>
        </p:nvSpPr>
        <p:spPr>
          <a:xfrm>
            <a:off x="2064683" y="441113"/>
            <a:ext cx="4780959"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FFFFFF"/>
                </a:solidFill>
                <a:latin typeface="Noto Sans JP Thin Bold"/>
                <a:ea typeface="Noto Sans JP Thin Bold"/>
                <a:cs typeface="Noto Sans JP Thin Bold"/>
                <a:sym typeface="Noto Sans JP Thin Bold"/>
              </a:defRPr>
            </a:lvl1pPr>
          </a:lstStyle>
          <a:p>
            <a:r>
              <a:rPr sz="2200" b="1" dirty="0">
                <a:latin typeface="Calibri" panose="020F0502020204030204" pitchFamily="34" charset="0"/>
                <a:cs typeface="Calibri" panose="020F0502020204030204" pitchFamily="34" charset="0"/>
              </a:rPr>
              <a:t>~ 250 ducts (φ80cm x L12m) in one arm</a:t>
            </a:r>
          </a:p>
        </p:txBody>
      </p:sp>
      <p:sp>
        <p:nvSpPr>
          <p:cNvPr id="146" name="正方形/長方形 7"/>
          <p:cNvSpPr txBox="1"/>
          <p:nvPr/>
        </p:nvSpPr>
        <p:spPr>
          <a:xfrm>
            <a:off x="5545409" y="4346252"/>
            <a:ext cx="78482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Laser</a:t>
            </a:r>
          </a:p>
          <a:p>
            <a:pPr>
              <a:defRPr>
                <a:solidFill>
                  <a:srgbClr val="FFFFFF"/>
                </a:solidFill>
                <a:effectLst>
                  <a:outerShdw blurRad="38100" dist="38100" dir="2700000" rotWithShape="0">
                    <a:srgbClr val="000000">
                      <a:alpha val="43137"/>
                    </a:srgbClr>
                  </a:outerShdw>
                </a:effectLst>
                <a:latin typeface="Noto Sans JP Thin Bold"/>
                <a:ea typeface="Noto Sans JP Thin Bold"/>
                <a:cs typeface="Noto Sans JP Thin Bold"/>
                <a:sym typeface="Noto Sans JP Thin Bold"/>
              </a:defRPr>
            </a:pPr>
            <a:r>
              <a:rPr sz="2200" b="1">
                <a:latin typeface="Calibri" panose="020F0502020204030204" pitchFamily="34" charset="0"/>
                <a:cs typeface="Calibri" panose="020F0502020204030204" pitchFamily="34" charset="0"/>
              </a:rPr>
              <a:t>Room</a:t>
            </a:r>
          </a:p>
        </p:txBody>
      </p:sp>
      <p:sp>
        <p:nvSpPr>
          <p:cNvPr id="147" name="タイトル 1"/>
          <p:cNvSpPr txBox="1"/>
          <p:nvPr/>
        </p:nvSpPr>
        <p:spPr>
          <a:xfrm>
            <a:off x="233199" y="4410017"/>
            <a:ext cx="1794141" cy="135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3200">
                <a:latin typeface="Arial"/>
                <a:ea typeface="Arial"/>
                <a:cs typeface="Arial"/>
                <a:sym typeface="Arial"/>
              </a:defRPr>
            </a:pPr>
            <a:r>
              <a:t>Corner</a:t>
            </a:r>
          </a:p>
          <a:p>
            <a:pPr>
              <a:defRPr sz="3200">
                <a:latin typeface="Arial"/>
                <a:ea typeface="Arial"/>
                <a:cs typeface="Arial"/>
                <a:sym typeface="Arial"/>
              </a:defRPr>
            </a:pPr>
            <a:r>
              <a:t>Station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KAGRA…"/>
          <p:cNvSpPr txBox="1">
            <a:spLocks noGrp="1"/>
          </p:cNvSpPr>
          <p:nvPr>
            <p:ph type="title" idx="4294967295"/>
          </p:nvPr>
        </p:nvSpPr>
        <p:spPr>
          <a:xfrm>
            <a:off x="158832" y="506374"/>
            <a:ext cx="3239308" cy="1805092"/>
          </a:xfrm>
          <a:prstGeom prst="rect">
            <a:avLst/>
          </a:prstGeom>
        </p:spPr>
        <p:txBody>
          <a:bodyPr/>
          <a:lstStyle/>
          <a:p>
            <a:pPr>
              <a:defRPr sz="2800" b="1">
                <a:latin typeface="Arial"/>
                <a:ea typeface="Arial"/>
                <a:cs typeface="Arial"/>
                <a:sym typeface="Arial"/>
              </a:defRPr>
            </a:pPr>
            <a:r>
              <a:t>KAGRA</a:t>
            </a:r>
          </a:p>
          <a:p>
            <a:pPr>
              <a:defRPr sz="2800" b="1">
                <a:latin typeface="Arial"/>
                <a:ea typeface="Arial"/>
                <a:cs typeface="Arial"/>
                <a:sym typeface="Arial"/>
              </a:defRPr>
            </a:pPr>
            <a:r>
              <a:t>Cryostat</a:t>
            </a:r>
          </a:p>
        </p:txBody>
      </p:sp>
      <p:pic>
        <p:nvPicPr>
          <p:cNvPr id="150" name="図 6" descr="図 6"/>
          <p:cNvPicPr>
            <a:picLocks noChangeAspect="1"/>
          </p:cNvPicPr>
          <p:nvPr/>
        </p:nvPicPr>
        <p:blipFill>
          <a:blip r:embed="rId2"/>
          <a:stretch>
            <a:fillRect/>
          </a:stretch>
        </p:blipFill>
        <p:spPr>
          <a:xfrm>
            <a:off x="1873833" y="287468"/>
            <a:ext cx="9455062" cy="6449494"/>
          </a:xfrm>
          <a:prstGeom prst="rect">
            <a:avLst/>
          </a:prstGeom>
          <a:ln w="12700">
            <a:miter lim="400000"/>
          </a:ln>
        </p:spPr>
      </p:pic>
      <p:sp>
        <p:nvSpPr>
          <p:cNvPr id="151" name="テキスト ボックス 7"/>
          <p:cNvSpPr txBox="1"/>
          <p:nvPr/>
        </p:nvSpPr>
        <p:spPr>
          <a:xfrm>
            <a:off x="3320451" y="5422754"/>
            <a:ext cx="1573163" cy="400110"/>
          </a:xfrm>
          <a:prstGeom prst="rect">
            <a:avLst/>
          </a:prstGeom>
          <a:solidFill>
            <a:srgbClr val="00B0F0">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pPr algn="ctr"/>
            <a:r>
              <a:rPr sz="2000" b="1">
                <a:latin typeface="Calibri" panose="020F0502020204030204" pitchFamily="34" charset="0"/>
                <a:cs typeface="Calibri" panose="020F0502020204030204" pitchFamily="34" charset="0"/>
              </a:rPr>
              <a:t>Cryo-Cooler</a:t>
            </a:r>
          </a:p>
        </p:txBody>
      </p:sp>
      <p:sp>
        <p:nvSpPr>
          <p:cNvPr id="152" name="テキスト ボックス 8"/>
          <p:cNvSpPr txBox="1"/>
          <p:nvPr/>
        </p:nvSpPr>
        <p:spPr>
          <a:xfrm>
            <a:off x="5901755" y="4787359"/>
            <a:ext cx="1399307" cy="707886"/>
          </a:xfrm>
          <a:prstGeom prst="rect">
            <a:avLst/>
          </a:prstGeom>
          <a:solidFill>
            <a:srgbClr val="FFFF00">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a:latin typeface="Noto Sans JP Thin Bold"/>
                <a:ea typeface="Noto Sans JP Thin Bold"/>
                <a:cs typeface="Noto Sans JP Thin Bold"/>
                <a:sym typeface="Noto Sans JP Thin Bold"/>
              </a:defRPr>
            </a:pPr>
            <a:r>
              <a:rPr sz="2000" b="1">
                <a:latin typeface="Calibri" panose="020F0502020204030204" pitchFamily="34" charset="0"/>
                <a:cs typeface="Calibri" panose="020F0502020204030204" pitchFamily="34" charset="0"/>
              </a:rPr>
              <a:t>Cryostat Main Body</a:t>
            </a:r>
          </a:p>
        </p:txBody>
      </p:sp>
      <p:sp>
        <p:nvSpPr>
          <p:cNvPr id="153" name="テキスト ボックス 9"/>
          <p:cNvSpPr txBox="1"/>
          <p:nvPr/>
        </p:nvSpPr>
        <p:spPr>
          <a:xfrm>
            <a:off x="8659387" y="3719712"/>
            <a:ext cx="2227927" cy="707886"/>
          </a:xfrm>
          <a:prstGeom prst="rect">
            <a:avLst/>
          </a:prstGeom>
          <a:solidFill>
            <a:srgbClr val="CC99FF">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pPr algn="ctr"/>
            <a:r>
              <a:rPr sz="2000" b="1">
                <a:latin typeface="Calibri" panose="020F0502020204030204" pitchFamily="34" charset="0"/>
                <a:cs typeface="Calibri" panose="020F0502020204030204" pitchFamily="34" charset="0"/>
              </a:rPr>
              <a:t>5-m Radiation Shield Duct</a:t>
            </a:r>
          </a:p>
        </p:txBody>
      </p:sp>
      <p:sp>
        <p:nvSpPr>
          <p:cNvPr id="154" name="テキスト ボックス 10"/>
          <p:cNvSpPr txBox="1"/>
          <p:nvPr/>
        </p:nvSpPr>
        <p:spPr>
          <a:xfrm>
            <a:off x="2312339" y="3680000"/>
            <a:ext cx="2227927" cy="707886"/>
          </a:xfrm>
          <a:prstGeom prst="rect">
            <a:avLst/>
          </a:prstGeom>
          <a:solidFill>
            <a:srgbClr val="CC99FF">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pPr algn="ctr"/>
            <a:r>
              <a:rPr sz="2000" b="1" dirty="0">
                <a:latin typeface="Calibri" panose="020F0502020204030204" pitchFamily="34" charset="0"/>
                <a:cs typeface="Calibri" panose="020F0502020204030204" pitchFamily="34" charset="0"/>
              </a:rPr>
              <a:t>5-m Radiation Shield Duct</a:t>
            </a:r>
          </a:p>
        </p:txBody>
      </p:sp>
      <p:pic>
        <p:nvPicPr>
          <p:cNvPr id="155" name="図 11" descr="図 11"/>
          <p:cNvPicPr>
            <a:picLocks noChangeAspect="1"/>
          </p:cNvPicPr>
          <p:nvPr/>
        </p:nvPicPr>
        <p:blipFill>
          <a:blip r:embed="rId3"/>
          <a:stretch>
            <a:fillRect/>
          </a:stretch>
        </p:blipFill>
        <p:spPr>
          <a:xfrm>
            <a:off x="8129369" y="846230"/>
            <a:ext cx="2954234" cy="2204962"/>
          </a:xfrm>
          <a:prstGeom prst="rect">
            <a:avLst/>
          </a:prstGeom>
          <a:ln w="12700">
            <a:miter lim="400000"/>
          </a:ln>
        </p:spPr>
      </p:pic>
      <p:sp>
        <p:nvSpPr>
          <p:cNvPr id="156" name="楕円 12"/>
          <p:cNvSpPr/>
          <p:nvPr/>
        </p:nvSpPr>
        <p:spPr>
          <a:xfrm>
            <a:off x="10289609" y="1408971"/>
            <a:ext cx="433249" cy="433249"/>
          </a:xfrm>
          <a:prstGeom prst="ellipse">
            <a:avLst/>
          </a:prstGeom>
          <a:ln w="38100">
            <a:solidFill>
              <a:srgbClr val="FF0000"/>
            </a:solidFill>
            <a:prstDash val="sysDot"/>
            <a:miter/>
          </a:ln>
        </p:spPr>
        <p:txBody>
          <a:bodyPr lIns="45719" rIns="45719" anchor="ctr"/>
          <a:lstStyle/>
          <a:p>
            <a:pPr algn="ctr">
              <a:defRPr>
                <a:solidFill>
                  <a:srgbClr val="FFFFFF"/>
                </a:solidFill>
              </a:defRPr>
            </a:pPr>
            <a:endParaRPr/>
          </a:p>
        </p:txBody>
      </p:sp>
      <p:sp>
        <p:nvSpPr>
          <p:cNvPr id="157" name="楕円 13"/>
          <p:cNvSpPr/>
          <p:nvPr/>
        </p:nvSpPr>
        <p:spPr>
          <a:xfrm>
            <a:off x="10145593" y="1982377"/>
            <a:ext cx="433249" cy="433249"/>
          </a:xfrm>
          <a:prstGeom prst="ellipse">
            <a:avLst/>
          </a:prstGeom>
          <a:ln w="38100">
            <a:solidFill>
              <a:srgbClr val="FF0000"/>
            </a:solidFill>
            <a:prstDash val="sysDot"/>
            <a:miter/>
          </a:ln>
        </p:spPr>
        <p:txBody>
          <a:bodyPr lIns="45719" rIns="45719" anchor="ctr"/>
          <a:lstStyle/>
          <a:p>
            <a:pPr algn="ctr">
              <a:defRPr>
                <a:solidFill>
                  <a:srgbClr val="FFFFFF"/>
                </a:solidFill>
              </a:defRPr>
            </a:pPr>
            <a:endParaRPr/>
          </a:p>
        </p:txBody>
      </p:sp>
      <p:sp>
        <p:nvSpPr>
          <p:cNvPr id="158" name="テキスト ボックス 14"/>
          <p:cNvSpPr txBox="1"/>
          <p:nvPr/>
        </p:nvSpPr>
        <p:spPr>
          <a:xfrm>
            <a:off x="8433019" y="5434988"/>
            <a:ext cx="1573162" cy="400110"/>
          </a:xfrm>
          <a:prstGeom prst="rect">
            <a:avLst/>
          </a:prstGeom>
          <a:solidFill>
            <a:srgbClr val="00B0F0">
              <a:alpha val="5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Noto Sans JP Thin Bold"/>
                <a:ea typeface="Noto Sans JP Thin Bold"/>
                <a:cs typeface="Noto Sans JP Thin Bold"/>
                <a:sym typeface="Noto Sans JP Thin Bold"/>
              </a:defRPr>
            </a:lvl1pPr>
          </a:lstStyle>
          <a:p>
            <a:pPr algn="ctr"/>
            <a:r>
              <a:rPr sz="2000" b="1">
                <a:latin typeface="Calibri" panose="020F0502020204030204" pitchFamily="34" charset="0"/>
                <a:cs typeface="Calibri" panose="020F0502020204030204" pitchFamily="34" charset="0"/>
              </a:rPr>
              <a:t>Cryo-Cooler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テキスト ボックス 20"/>
          <p:cNvSpPr txBox="1"/>
          <p:nvPr/>
        </p:nvSpPr>
        <p:spPr>
          <a:xfrm>
            <a:off x="1244010" y="3579267"/>
            <a:ext cx="9703979" cy="2003300"/>
          </a:xfrm>
          <a:prstGeom prst="rect">
            <a:avLst/>
          </a:prstGeom>
          <a:ln w="12700">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a:solidFill>
                  <a:srgbClr val="FF6600"/>
                </a:solidFill>
                <a:latin typeface="Arial"/>
                <a:ea typeface="Arial"/>
                <a:cs typeface="Arial"/>
                <a:sym typeface="Arial"/>
              </a:defRPr>
            </a:pPr>
            <a:r>
              <a:t>** </a:t>
            </a:r>
            <a:r>
              <a:rPr>
                <a:solidFill>
                  <a:srgbClr val="000000"/>
                </a:solidFill>
              </a:rPr>
              <a:t>residual gas effects on the horizontal displacement noise (</a:t>
            </a:r>
            <a:r>
              <a:rPr>
                <a:solidFill>
                  <a:srgbClr val="000000"/>
                </a:solidFill>
                <a:latin typeface="Symbol"/>
                <a:ea typeface="Symbol"/>
                <a:cs typeface="Symbol"/>
                <a:sym typeface="Symbol"/>
              </a:rPr>
              <a:t>d</a:t>
            </a:r>
            <a:r>
              <a:rPr i="1">
                <a:solidFill>
                  <a:srgbClr val="000000"/>
                </a:solidFill>
              </a:rPr>
              <a:t>L</a:t>
            </a:r>
            <a:r>
              <a:rPr>
                <a:solidFill>
                  <a:srgbClr val="000000"/>
                </a:solidFill>
              </a:rPr>
              <a:t>) is calculated by using a polarizability (</a:t>
            </a:r>
            <a:r>
              <a:rPr>
                <a:solidFill>
                  <a:srgbClr val="000000"/>
                </a:solidFill>
                <a:latin typeface="Symbol"/>
                <a:ea typeface="Symbol"/>
                <a:cs typeface="Symbol"/>
                <a:sym typeface="Symbol"/>
              </a:rPr>
              <a:t>a</a:t>
            </a:r>
            <a:r>
              <a:rPr>
                <a:solidFill>
                  <a:srgbClr val="000000"/>
                </a:solidFill>
              </a:rPr>
              <a:t>) of the residual gas molecule and a pressure (</a:t>
            </a:r>
            <a:r>
              <a:rPr i="1">
                <a:solidFill>
                  <a:srgbClr val="000000"/>
                </a:solidFill>
              </a:rPr>
              <a:t>p</a:t>
            </a:r>
            <a:r>
              <a:rPr>
                <a:solidFill>
                  <a:srgbClr val="000000"/>
                </a:solidFill>
              </a:rPr>
              <a:t>), </a:t>
            </a:r>
            <a:endParaRPr sz="2400"/>
          </a:p>
          <a:p>
            <a:pPr lvl="1" algn="just">
              <a:defRPr>
                <a:latin typeface="Arial"/>
                <a:ea typeface="Arial"/>
                <a:cs typeface="Arial"/>
                <a:sym typeface="Arial"/>
              </a:defRPr>
            </a:pPr>
            <a:endParaRPr sz="2400"/>
          </a:p>
          <a:p>
            <a:pPr algn="just">
              <a:defRPr>
                <a:latin typeface="Arial"/>
                <a:ea typeface="Arial"/>
                <a:cs typeface="Arial"/>
                <a:sym typeface="Arial"/>
              </a:defRPr>
            </a:pPr>
            <a:endParaRPr sz="2400"/>
          </a:p>
          <a:p>
            <a:pPr algn="just">
              <a:defRPr>
                <a:solidFill>
                  <a:srgbClr val="FF6600"/>
                </a:solidFill>
                <a:latin typeface="Arial"/>
                <a:ea typeface="Arial"/>
                <a:cs typeface="Arial"/>
                <a:sym typeface="Arial"/>
              </a:defRPr>
            </a:pPr>
            <a:endParaRPr sz="2400"/>
          </a:p>
          <a:p>
            <a:pPr algn="just">
              <a:defRPr>
                <a:solidFill>
                  <a:srgbClr val="FF6600"/>
                </a:solidFill>
                <a:latin typeface="Arial"/>
                <a:ea typeface="Arial"/>
                <a:cs typeface="Arial"/>
                <a:sym typeface="Arial"/>
              </a:defRPr>
            </a:pPr>
            <a:r>
              <a:t>** </a:t>
            </a:r>
            <a:r>
              <a:rPr>
                <a:solidFill>
                  <a:srgbClr val="000000"/>
                </a:solidFill>
              </a:rPr>
              <a:t>Based on the results of a direct measurement of residual gas effects in TAMA 300, the observed relation between noise and pressure agrees with these Eqs within a factor of 1.5. </a:t>
            </a:r>
          </a:p>
        </p:txBody>
      </p:sp>
      <p:sp>
        <p:nvSpPr>
          <p:cNvPr id="161" name="正方形/長方形 22"/>
          <p:cNvSpPr txBox="1"/>
          <p:nvPr/>
        </p:nvSpPr>
        <p:spPr>
          <a:xfrm>
            <a:off x="1554274" y="288288"/>
            <a:ext cx="992818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400" b="1">
                <a:latin typeface="Arial"/>
                <a:ea typeface="Arial"/>
                <a:cs typeface="Arial"/>
                <a:sym typeface="Arial"/>
              </a:defRPr>
            </a:pPr>
            <a:r>
              <a:t>Vacuum Requirement: </a:t>
            </a:r>
            <a:r>
              <a:rPr i="1">
                <a:solidFill>
                  <a:srgbClr val="660066"/>
                </a:solidFill>
                <a:latin typeface="Times Roman"/>
                <a:ea typeface="Times Roman"/>
                <a:cs typeface="Times Roman"/>
                <a:sym typeface="Times Roman"/>
              </a:rPr>
              <a:t>fluctuation of refractive index due to residual gas</a:t>
            </a:r>
          </a:p>
        </p:txBody>
      </p:sp>
      <p:grpSp>
        <p:nvGrpSpPr>
          <p:cNvPr id="170" name="図形グループ 23"/>
          <p:cNvGrpSpPr/>
          <p:nvPr/>
        </p:nvGrpSpPr>
        <p:grpSpPr>
          <a:xfrm>
            <a:off x="533992" y="1078149"/>
            <a:ext cx="11010853" cy="2882632"/>
            <a:chOff x="0" y="0"/>
            <a:chExt cx="11010851" cy="2882631"/>
          </a:xfrm>
        </p:grpSpPr>
        <p:sp>
          <p:nvSpPr>
            <p:cNvPr id="162" name="正方形/長方形 24"/>
            <p:cNvSpPr/>
            <p:nvPr/>
          </p:nvSpPr>
          <p:spPr>
            <a:xfrm>
              <a:off x="0" y="0"/>
              <a:ext cx="11010852" cy="2882632"/>
            </a:xfrm>
            <a:prstGeom prst="rect">
              <a:avLst/>
            </a:prstGeom>
            <a:noFill/>
            <a:ln w="19050" cap="flat">
              <a:solidFill>
                <a:srgbClr val="FFFF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just">
                <a:defRPr>
                  <a:solidFill>
                    <a:srgbClr val="FF6600"/>
                  </a:solidFill>
                  <a:latin typeface="Arial"/>
                  <a:ea typeface="Arial"/>
                  <a:cs typeface="Arial"/>
                  <a:sym typeface="Arial"/>
                </a:defRPr>
              </a:pPr>
              <a:r>
                <a:t>** </a:t>
              </a:r>
              <a:r>
                <a:rPr>
                  <a:solidFill>
                    <a:srgbClr val="000000"/>
                  </a:solidFill>
                </a:rPr>
                <a:t>fluctuation of residual gas molecule density in the laser path causes </a:t>
              </a:r>
              <a:r>
                <a:rPr b="1">
                  <a:solidFill>
                    <a:srgbClr val="000000"/>
                  </a:solidFill>
                </a:rPr>
                <a:t>fluctuation of the refractive index</a:t>
              </a:r>
              <a:r>
                <a:rPr>
                  <a:solidFill>
                    <a:srgbClr val="000000"/>
                  </a:solidFill>
                </a:rPr>
                <a:t> in the interferometer arms, inducing the horizontal displacement noise (</a:t>
              </a:r>
              <a:r>
                <a:rPr i="1">
                  <a:solidFill>
                    <a:srgbClr val="000000"/>
                  </a:solidFill>
                </a:rPr>
                <a:t>δL</a:t>
              </a:r>
              <a:r>
                <a:rPr>
                  <a:solidFill>
                    <a:srgbClr val="000000"/>
                  </a:solidFill>
                </a:rPr>
                <a:t>),</a:t>
              </a:r>
              <a:endParaRPr sz="2400"/>
            </a:p>
            <a:p>
              <a:pPr lvl="1" algn="just">
                <a:defRPr>
                  <a:latin typeface="Arial"/>
                  <a:ea typeface="Arial"/>
                  <a:cs typeface="Arial"/>
                  <a:sym typeface="Arial"/>
                </a:defRPr>
              </a:pPr>
              <a:endParaRPr sz="2400"/>
            </a:p>
            <a:p>
              <a:pPr lvl="1" algn="just">
                <a:defRPr>
                  <a:latin typeface="Arial"/>
                  <a:ea typeface="Arial"/>
                  <a:cs typeface="Arial"/>
                  <a:sym typeface="Arial"/>
                </a:defRPr>
              </a:pPr>
              <a:endParaRPr sz="2400"/>
            </a:p>
            <a:p>
              <a:pPr lvl="1" algn="just">
                <a:defRPr>
                  <a:latin typeface="Times New Roman"/>
                  <a:ea typeface="Times New Roman"/>
                  <a:cs typeface="Times New Roman"/>
                  <a:sym typeface="Times New Roman"/>
                </a:defRPr>
              </a:pPr>
              <a:endParaRPr sz="2400"/>
            </a:p>
            <a:p>
              <a:pPr lvl="2" algn="just">
                <a:defRPr>
                  <a:latin typeface="Times New Roman"/>
                  <a:ea typeface="Times New Roman"/>
                  <a:cs typeface="Times New Roman"/>
                  <a:sym typeface="Times New Roman"/>
                </a:defRPr>
              </a:pPr>
              <a:r>
                <a:t>P(</a:t>
              </a:r>
              <a:r>
                <a:rPr i="1"/>
                <a:t>x</a:t>
              </a:r>
              <a:r>
                <a:t>): probability of </a:t>
              </a:r>
              <a:r>
                <a:rPr i="1"/>
                <a:t>x</a:t>
              </a:r>
              <a:r>
                <a:t> molecules existing in volume </a:t>
              </a:r>
              <a:r>
                <a:rPr i="1"/>
                <a:t>v</a:t>
              </a:r>
              <a:r>
                <a:t>,</a:t>
              </a:r>
              <a:endParaRPr sz="2400">
                <a:latin typeface="Arial"/>
                <a:ea typeface="Arial"/>
                <a:cs typeface="Arial"/>
                <a:sym typeface="Arial"/>
              </a:endParaRPr>
            </a:p>
            <a:p>
              <a:pPr lvl="2" algn="just">
                <a:defRPr>
                  <a:latin typeface="Times New Roman"/>
                  <a:ea typeface="Times New Roman"/>
                  <a:cs typeface="Times New Roman"/>
                  <a:sym typeface="Times New Roman"/>
                </a:defRPr>
              </a:pPr>
              <a:r>
                <a:t>when the average density is &lt;</a:t>
              </a:r>
              <a:r>
                <a:rPr i="1"/>
                <a:t>n</a:t>
              </a:r>
              <a:r>
                <a:t>&gt;; Poisson distribution</a:t>
              </a:r>
            </a:p>
          </p:txBody>
        </p:sp>
        <p:grpSp>
          <p:nvGrpSpPr>
            <p:cNvPr id="169" name="図形グループ 53"/>
            <p:cNvGrpSpPr/>
            <p:nvPr/>
          </p:nvGrpSpPr>
          <p:grpSpPr>
            <a:xfrm>
              <a:off x="7015764" y="955686"/>
              <a:ext cx="3459162" cy="1337243"/>
              <a:chOff x="0" y="0"/>
              <a:chExt cx="3459161" cy="1337242"/>
            </a:xfrm>
          </p:grpSpPr>
          <p:sp>
            <p:nvSpPr>
              <p:cNvPr id="163" name="円/楕円 27"/>
              <p:cNvSpPr/>
              <p:nvPr/>
            </p:nvSpPr>
            <p:spPr>
              <a:xfrm>
                <a:off x="682088" y="213796"/>
                <a:ext cx="472286" cy="472363"/>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4" name="円/楕円 28"/>
              <p:cNvSpPr/>
              <p:nvPr/>
            </p:nvSpPr>
            <p:spPr>
              <a:xfrm>
                <a:off x="1349255" y="370134"/>
                <a:ext cx="472287" cy="472363"/>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5" name="円/楕円 29"/>
              <p:cNvSpPr/>
              <p:nvPr/>
            </p:nvSpPr>
            <p:spPr>
              <a:xfrm>
                <a:off x="1021152" y="864880"/>
                <a:ext cx="472287" cy="472363"/>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6" name="円/楕円 30"/>
              <p:cNvSpPr/>
              <p:nvPr/>
            </p:nvSpPr>
            <p:spPr>
              <a:xfrm>
                <a:off x="2246627" y="864880"/>
                <a:ext cx="472286" cy="472363"/>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7" name="円/楕円 31"/>
              <p:cNvSpPr/>
              <p:nvPr/>
            </p:nvSpPr>
            <p:spPr>
              <a:xfrm>
                <a:off x="2482770" y="0"/>
                <a:ext cx="472286" cy="472363"/>
              </a:xfrm>
              <a:prstGeom prst="ellipse">
                <a:avLst/>
              </a:prstGeom>
              <a:gradFill flip="none" rotWithShape="1">
                <a:gsLst>
                  <a:gs pos="0">
                    <a:srgbClr val="5F82CB"/>
                  </a:gs>
                  <a:gs pos="50000">
                    <a:srgbClr val="3E70CA"/>
                  </a:gs>
                  <a:gs pos="100000">
                    <a:srgbClr val="2F61BA"/>
                  </a:gs>
                </a:gsLst>
                <a:lin ang="5400000" scaled="0"/>
              </a:gradFill>
              <a:ln w="635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8" name="正方形/長方形 33"/>
              <p:cNvSpPr/>
              <p:nvPr/>
            </p:nvSpPr>
            <p:spPr>
              <a:xfrm>
                <a:off x="0" y="311253"/>
                <a:ext cx="3459162" cy="794579"/>
              </a:xfrm>
              <a:prstGeom prst="rect">
                <a:avLst/>
              </a:prstGeom>
              <a:solidFill>
                <a:srgbClr val="FFCCCC">
                  <a:alpha val="40000"/>
                </a:srgbClr>
              </a:solidFill>
              <a:ln w="6350" cap="flat">
                <a:solidFill>
                  <a:srgbClr val="FFCCCC"/>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171" name="正方形/長方形 34"/>
          <p:cNvSpPr/>
          <p:nvPr/>
        </p:nvSpPr>
        <p:spPr>
          <a:xfrm>
            <a:off x="1548689" y="5743128"/>
            <a:ext cx="8610601" cy="972702"/>
          </a:xfrm>
          <a:prstGeom prst="rect">
            <a:avLst/>
          </a:prstGeom>
          <a:ln w="19050">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a:solidFill>
                  <a:srgbClr val="FF0000"/>
                </a:solidFill>
                <a:latin typeface="Arial"/>
                <a:ea typeface="Arial"/>
                <a:cs typeface="Arial"/>
                <a:sym typeface="Arial"/>
              </a:defRPr>
            </a:pPr>
            <a:r>
              <a:t>** </a:t>
            </a:r>
            <a:r>
              <a:rPr i="1">
                <a:solidFill>
                  <a:srgbClr val="660066"/>
                </a:solidFill>
                <a:latin typeface="Times New Roman"/>
                <a:ea typeface="Times New Roman"/>
                <a:cs typeface="Times New Roman"/>
                <a:sym typeface="Times New Roman"/>
              </a:rPr>
              <a:t>predicted noise of </a:t>
            </a:r>
            <a:r>
              <a:rPr>
                <a:solidFill>
                  <a:srgbClr val="660066"/>
                </a:solidFill>
                <a:latin typeface="Symbol"/>
                <a:ea typeface="Symbol"/>
                <a:cs typeface="Symbol"/>
                <a:sym typeface="Symbol"/>
              </a:rPr>
              <a:t>d</a:t>
            </a:r>
            <a:r>
              <a:rPr i="1">
                <a:solidFill>
                  <a:srgbClr val="660066"/>
                </a:solidFill>
                <a:latin typeface="Times New Roman"/>
                <a:ea typeface="Times New Roman"/>
                <a:cs typeface="Times New Roman"/>
                <a:sym typeface="Times New Roman"/>
              </a:rPr>
              <a:t>L in KAGRA </a:t>
            </a:r>
            <a:endParaRPr sz="2400"/>
          </a:p>
          <a:p>
            <a:pPr lvl="1" algn="just">
              <a:defRPr i="1">
                <a:solidFill>
                  <a:srgbClr val="660066"/>
                </a:solidFill>
                <a:latin typeface="Times New Roman"/>
                <a:ea typeface="Times New Roman"/>
                <a:cs typeface="Times New Roman"/>
                <a:sym typeface="Times New Roman"/>
              </a:defRPr>
            </a:pPr>
            <a:r>
              <a:rPr sz="2000" b="1"/>
              <a:t>1×10</a:t>
            </a:r>
            <a:r>
              <a:rPr sz="2000" b="1" baseline="30200"/>
              <a:t>-21</a:t>
            </a:r>
            <a:r>
              <a:rPr sz="2000" b="1"/>
              <a:t> m/√Hz @100 Hz</a:t>
            </a:r>
            <a:r>
              <a:t> (safety margin of 10),</a:t>
            </a:r>
            <a:endParaRPr sz="2400">
              <a:latin typeface="Arial"/>
              <a:ea typeface="Arial"/>
              <a:cs typeface="Arial"/>
              <a:sym typeface="Arial"/>
            </a:endParaRPr>
          </a:p>
          <a:p>
            <a:pPr lvl="1" algn="just">
              <a:defRPr i="1">
                <a:solidFill>
                  <a:srgbClr val="660066"/>
                </a:solidFill>
                <a:latin typeface="Times New Roman"/>
                <a:ea typeface="Times New Roman"/>
                <a:cs typeface="Times New Roman"/>
                <a:sym typeface="Times New Roman"/>
              </a:defRPr>
            </a:pPr>
            <a:r>
              <a:t>when the pressure in the beam tubes is to be kept at </a:t>
            </a:r>
            <a:r>
              <a:rPr sz="2000" b="1"/>
              <a:t>2×10</a:t>
            </a:r>
            <a:r>
              <a:rPr sz="2000" b="1" baseline="30200"/>
              <a:t>-7</a:t>
            </a:r>
            <a:r>
              <a:rPr sz="2000" b="1"/>
              <a:t> Pa. </a:t>
            </a:r>
          </a:p>
        </p:txBody>
      </p:sp>
      <p:sp>
        <p:nvSpPr>
          <p:cNvPr id="172" name="テキスト ボックス 1"/>
          <p:cNvSpPr txBox="1"/>
          <p:nvPr/>
        </p:nvSpPr>
        <p:spPr>
          <a:xfrm>
            <a:off x="9726321" y="6143918"/>
            <a:ext cx="2305904"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latin typeface="Arial"/>
                <a:ea typeface="Arial"/>
                <a:cs typeface="Arial"/>
                <a:sym typeface="Arial"/>
              </a:defRPr>
            </a:pPr>
            <a:r>
              <a:t>Original of this slide prepared </a:t>
            </a:r>
          </a:p>
          <a:p>
            <a:pPr>
              <a:defRPr sz="1200" b="1">
                <a:latin typeface="Arial"/>
                <a:ea typeface="Arial"/>
                <a:cs typeface="Arial"/>
                <a:sym typeface="Arial"/>
              </a:defRPr>
            </a:pPr>
            <a:r>
              <a:t>and provided by Dr. Y. Saito</a:t>
            </a:r>
          </a:p>
        </p:txBody>
      </p:sp>
      <p:pic>
        <p:nvPicPr>
          <p:cNvPr id="173" name="画像" descr="画像"/>
          <p:cNvPicPr>
            <a:picLocks noChangeAspect="1"/>
          </p:cNvPicPr>
          <p:nvPr/>
        </p:nvPicPr>
        <p:blipFill>
          <a:blip r:embed="rId2"/>
          <a:stretch>
            <a:fillRect/>
          </a:stretch>
        </p:blipFill>
        <p:spPr>
          <a:xfrm>
            <a:off x="2428118" y="1835061"/>
            <a:ext cx="3623330" cy="574626"/>
          </a:xfrm>
          <a:prstGeom prst="rect">
            <a:avLst/>
          </a:prstGeom>
          <a:ln w="12700">
            <a:miter lim="400000"/>
          </a:ln>
        </p:spPr>
      </p:pic>
      <p:pic>
        <p:nvPicPr>
          <p:cNvPr id="174" name="画像" descr="画像"/>
          <p:cNvPicPr>
            <a:picLocks noChangeAspect="1"/>
          </p:cNvPicPr>
          <p:nvPr/>
        </p:nvPicPr>
        <p:blipFill>
          <a:blip r:embed="rId3"/>
          <a:stretch>
            <a:fillRect/>
          </a:stretch>
        </p:blipFill>
        <p:spPr>
          <a:xfrm>
            <a:off x="2334354" y="4290900"/>
            <a:ext cx="3810857" cy="681091"/>
          </a:xfrm>
          <a:prstGeom prst="rect">
            <a:avLst/>
          </a:prstGeom>
          <a:ln w="12700">
            <a:miter lim="400000"/>
          </a:ln>
        </p:spPr>
      </p:pic>
      <p:sp>
        <p:nvSpPr>
          <p:cNvPr id="175" name="スライド番号"/>
          <p:cNvSpPr txBox="1">
            <a:spLocks noGrp="1"/>
          </p:cNvSpPr>
          <p:nvPr>
            <p:ph type="sldNum" sz="quarter" idx="2"/>
          </p:nvPr>
        </p:nvSpPr>
        <p:spPr>
          <a:xfrm>
            <a:off x="11198895" y="6419109"/>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グループ化 183"/>
          <p:cNvGrpSpPr/>
          <p:nvPr/>
        </p:nvGrpSpPr>
        <p:grpSpPr>
          <a:xfrm>
            <a:off x="4740211" y="201191"/>
            <a:ext cx="466255" cy="268818"/>
            <a:chOff x="0" y="0"/>
            <a:chExt cx="466254" cy="268816"/>
          </a:xfrm>
        </p:grpSpPr>
        <p:sp>
          <p:nvSpPr>
            <p:cNvPr id="177" name="正方形/長方形 184"/>
            <p:cNvSpPr/>
            <p:nvPr/>
          </p:nvSpPr>
          <p:spPr>
            <a:xfrm rot="5400000">
              <a:off x="5511" y="149928"/>
              <a:ext cx="116416"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180" name="グループ化 185"/>
            <p:cNvGrpSpPr/>
            <p:nvPr/>
          </p:nvGrpSpPr>
          <p:grpSpPr>
            <a:xfrm>
              <a:off x="-1" y="0"/>
              <a:ext cx="466255" cy="138395"/>
              <a:chOff x="0" y="0"/>
              <a:chExt cx="466253" cy="138394"/>
            </a:xfrm>
          </p:grpSpPr>
          <p:sp>
            <p:nvSpPr>
              <p:cNvPr id="178" name="直線矢印コネクタ 186"/>
              <p:cNvSpPr/>
              <p:nvPr/>
            </p:nvSpPr>
            <p:spPr>
              <a:xfrm flipH="1" flipV="1">
                <a:off x="133589" y="137759"/>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179" name="正方形/長方形 187"/>
              <p:cNvSpPr/>
              <p:nvPr/>
            </p:nvSpPr>
            <p:spPr>
              <a:xfrm rot="5400000">
                <a:off x="0" y="-1"/>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186" name="グループ化 558"/>
          <p:cNvGrpSpPr/>
          <p:nvPr/>
        </p:nvGrpSpPr>
        <p:grpSpPr>
          <a:xfrm>
            <a:off x="10198151" y="4002999"/>
            <a:ext cx="268818" cy="465620"/>
            <a:chOff x="0" y="0"/>
            <a:chExt cx="268816" cy="465618"/>
          </a:xfrm>
        </p:grpSpPr>
        <p:sp>
          <p:nvSpPr>
            <p:cNvPr id="182" name="正方形/長方形 559"/>
            <p:cNvSpPr/>
            <p:nvPr/>
          </p:nvSpPr>
          <p:spPr>
            <a:xfrm>
              <a:off x="152402" y="341218"/>
              <a:ext cx="116415"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185" name="グループ化 560"/>
            <p:cNvGrpSpPr/>
            <p:nvPr/>
          </p:nvGrpSpPr>
          <p:grpSpPr>
            <a:xfrm>
              <a:off x="0" y="0"/>
              <a:ext cx="138395" cy="465619"/>
              <a:chOff x="0" y="0"/>
              <a:chExt cx="138394" cy="465618"/>
            </a:xfrm>
          </p:grpSpPr>
          <p:sp>
            <p:nvSpPr>
              <p:cNvPr id="183" name="直線矢印コネクタ 561"/>
              <p:cNvSpPr/>
              <p:nvPr/>
            </p:nvSpPr>
            <p:spPr>
              <a:xfrm flipH="1">
                <a:off x="138394" y="0"/>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184" name="正方形/長方形 562"/>
              <p:cNvSpPr/>
              <p:nvPr/>
            </p:nvSpPr>
            <p:spPr>
              <a:xfrm>
                <a:off x="0" y="327223"/>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189" name="タイトル 1"/>
          <p:cNvGrpSpPr/>
          <p:nvPr/>
        </p:nvGrpSpPr>
        <p:grpSpPr>
          <a:xfrm>
            <a:off x="30910" y="215371"/>
            <a:ext cx="3756224" cy="927827"/>
            <a:chOff x="0" y="0"/>
            <a:chExt cx="3756223" cy="927825"/>
          </a:xfrm>
        </p:grpSpPr>
        <p:sp>
          <p:nvSpPr>
            <p:cNvPr id="187" name="四角形"/>
            <p:cNvSpPr/>
            <p:nvPr/>
          </p:nvSpPr>
          <p:spPr>
            <a:xfrm>
              <a:off x="0" y="-1"/>
              <a:ext cx="3756224" cy="927827"/>
            </a:xfrm>
            <a:prstGeom prst="rect">
              <a:avLst/>
            </a:prstGeom>
            <a:solidFill>
              <a:srgbClr val="E2F0D9"/>
            </a:solidFill>
            <a:ln w="12700" cap="flat">
              <a:noFill/>
              <a:miter lim="400000"/>
            </a:ln>
            <a:effectLst/>
          </p:spPr>
          <p:txBody>
            <a:bodyPr wrap="square" lIns="45719" tIns="45719" rIns="45719" bIns="45719" numCol="1" anchor="ctr">
              <a:noAutofit/>
            </a:bodyPr>
            <a:lstStyle/>
            <a:p>
              <a:pPr algn="ctr" defTabSz="457200"/>
              <a:endParaRPr/>
            </a:p>
          </p:txBody>
        </p:sp>
        <p:sp>
          <p:nvSpPr>
            <p:cNvPr id="188" name="KAGRA…"/>
            <p:cNvSpPr txBox="1"/>
            <p:nvPr/>
          </p:nvSpPr>
          <p:spPr>
            <a:xfrm>
              <a:off x="47582" y="51430"/>
              <a:ext cx="3661060" cy="8249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defTabSz="457200">
                <a:defRPr sz="2400">
                  <a:latin typeface="Arial"/>
                  <a:ea typeface="Arial"/>
                  <a:cs typeface="Arial"/>
                  <a:sym typeface="Arial"/>
                </a:defRPr>
              </a:pPr>
              <a:r>
                <a:t>KAGRA</a:t>
              </a:r>
            </a:p>
            <a:p>
              <a:pPr algn="ctr" defTabSz="457200">
                <a:defRPr sz="2400">
                  <a:latin typeface="Arial"/>
                  <a:ea typeface="Arial"/>
                  <a:cs typeface="Arial"/>
                  <a:sym typeface="Arial"/>
                </a:defRPr>
              </a:pPr>
              <a:r>
                <a:t>Vacuum System Layout</a:t>
              </a:r>
            </a:p>
          </p:txBody>
        </p:sp>
      </p:grpSp>
      <p:sp>
        <p:nvSpPr>
          <p:cNvPr id="190" name="直線コネクタ 37"/>
          <p:cNvSpPr/>
          <p:nvPr/>
        </p:nvSpPr>
        <p:spPr>
          <a:xfrm flipH="1">
            <a:off x="5210865" y="343206"/>
            <a:ext cx="1" cy="5884986"/>
          </a:xfrm>
          <a:prstGeom prst="line">
            <a:avLst/>
          </a:prstGeom>
          <a:ln w="50800">
            <a:solidFill>
              <a:srgbClr val="000000"/>
            </a:solidFill>
          </a:ln>
        </p:spPr>
        <p:txBody>
          <a:bodyPr lIns="45719" rIns="45719"/>
          <a:lstStyle/>
          <a:p>
            <a:endParaRPr/>
          </a:p>
        </p:txBody>
      </p:sp>
      <p:sp>
        <p:nvSpPr>
          <p:cNvPr id="191" name="円/楕円 38"/>
          <p:cNvSpPr/>
          <p:nvPr/>
        </p:nvSpPr>
        <p:spPr>
          <a:xfrm>
            <a:off x="4932789" y="6228189"/>
            <a:ext cx="553611" cy="553611"/>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cxnSp>
        <p:nvCxnSpPr>
          <p:cNvPr id="192" name="直線コネクタ 39"/>
          <p:cNvCxnSpPr>
            <a:stCxn id="204" idx="0"/>
            <a:endCxn id="200" idx="0"/>
          </p:cNvCxnSpPr>
          <p:nvPr/>
        </p:nvCxnSpPr>
        <p:spPr>
          <a:xfrm flipH="1">
            <a:off x="1953205" y="2985733"/>
            <a:ext cx="4200" cy="1031933"/>
          </a:xfrm>
          <a:prstGeom prst="straightConnector1">
            <a:avLst/>
          </a:prstGeom>
          <a:ln w="50800">
            <a:solidFill>
              <a:srgbClr val="000000"/>
            </a:solidFill>
          </a:ln>
        </p:spPr>
      </p:cxnSp>
      <p:sp>
        <p:nvSpPr>
          <p:cNvPr id="193" name="直線コネクタ 40"/>
          <p:cNvSpPr/>
          <p:nvPr/>
        </p:nvSpPr>
        <p:spPr>
          <a:xfrm>
            <a:off x="1676399" y="4006148"/>
            <a:ext cx="8500196" cy="1731"/>
          </a:xfrm>
          <a:prstGeom prst="line">
            <a:avLst/>
          </a:prstGeom>
          <a:ln w="50800">
            <a:solidFill>
              <a:srgbClr val="000000"/>
            </a:solidFill>
          </a:ln>
        </p:spPr>
        <p:txBody>
          <a:bodyPr lIns="45719" rIns="45719"/>
          <a:lstStyle/>
          <a:p>
            <a:endParaRPr/>
          </a:p>
        </p:txBody>
      </p:sp>
      <p:sp>
        <p:nvSpPr>
          <p:cNvPr id="194" name="円/楕円 41"/>
          <p:cNvSpPr/>
          <p:nvPr/>
        </p:nvSpPr>
        <p:spPr>
          <a:xfrm>
            <a:off x="4932789" y="643141"/>
            <a:ext cx="553611" cy="553612"/>
          </a:xfrm>
          <a:prstGeom prst="ellipse">
            <a:avLst/>
          </a:prstGeom>
          <a:solidFill>
            <a:srgbClr val="9DC3E6"/>
          </a:solidFill>
          <a:ln w="6350">
            <a:solidFill>
              <a:srgbClr val="000000"/>
            </a:solidFill>
            <a:miter/>
          </a:ln>
        </p:spPr>
        <p:txBody>
          <a:bodyPr lIns="45719" rIns="45719" anchor="ctr"/>
          <a:lstStyle/>
          <a:p>
            <a:pPr algn="ctr">
              <a:defRPr>
                <a:solidFill>
                  <a:srgbClr val="FFFFFF"/>
                </a:solidFill>
              </a:defRPr>
            </a:pPr>
            <a:endParaRPr/>
          </a:p>
        </p:txBody>
      </p:sp>
      <p:sp>
        <p:nvSpPr>
          <p:cNvPr id="195" name="円/楕円 42"/>
          <p:cNvSpPr/>
          <p:nvPr/>
        </p:nvSpPr>
        <p:spPr>
          <a:xfrm>
            <a:off x="4944002" y="2852935"/>
            <a:ext cx="553611" cy="553611"/>
          </a:xfrm>
          <a:prstGeom prst="ellipse">
            <a:avLst/>
          </a:prstGeom>
          <a:solidFill>
            <a:srgbClr val="9DC3E6"/>
          </a:solidFill>
          <a:ln w="6350">
            <a:solidFill>
              <a:srgbClr val="000000"/>
            </a:solidFill>
            <a:miter/>
          </a:ln>
        </p:spPr>
        <p:txBody>
          <a:bodyPr lIns="45719" rIns="45719" anchor="ctr"/>
          <a:lstStyle/>
          <a:p>
            <a:pPr algn="ctr">
              <a:defRPr>
                <a:solidFill>
                  <a:srgbClr val="FFFFFF"/>
                </a:solidFill>
              </a:defRPr>
            </a:pPr>
            <a:endParaRPr/>
          </a:p>
        </p:txBody>
      </p:sp>
      <p:sp>
        <p:nvSpPr>
          <p:cNvPr id="196" name="円/楕円 43"/>
          <p:cNvSpPr/>
          <p:nvPr/>
        </p:nvSpPr>
        <p:spPr>
          <a:xfrm>
            <a:off x="4402218" y="3810063"/>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197" name="円/楕円 44"/>
          <p:cNvSpPr/>
          <p:nvPr/>
        </p:nvSpPr>
        <p:spPr>
          <a:xfrm>
            <a:off x="5003112" y="3810000"/>
            <a:ext cx="409609" cy="409608"/>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198" name="円/楕円 45"/>
          <p:cNvSpPr/>
          <p:nvPr/>
        </p:nvSpPr>
        <p:spPr>
          <a:xfrm>
            <a:off x="3909819" y="3799411"/>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199" name="円/楕円 46"/>
          <p:cNvSpPr/>
          <p:nvPr/>
        </p:nvSpPr>
        <p:spPr>
          <a:xfrm>
            <a:off x="3336950" y="3810063"/>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200" name="円/楕円 47"/>
          <p:cNvSpPr/>
          <p:nvPr/>
        </p:nvSpPr>
        <p:spPr>
          <a:xfrm>
            <a:off x="1676400" y="3740860"/>
            <a:ext cx="553611" cy="553611"/>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01" name="円/楕円 48"/>
          <p:cNvSpPr/>
          <p:nvPr/>
        </p:nvSpPr>
        <p:spPr>
          <a:xfrm>
            <a:off x="4994993" y="4267201"/>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202" name="円/楕円 49"/>
          <p:cNvSpPr/>
          <p:nvPr/>
        </p:nvSpPr>
        <p:spPr>
          <a:xfrm>
            <a:off x="4993661" y="4736972"/>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203" name="円/楕円 50"/>
          <p:cNvSpPr/>
          <p:nvPr/>
        </p:nvSpPr>
        <p:spPr>
          <a:xfrm>
            <a:off x="5010899" y="5292457"/>
            <a:ext cx="415209" cy="415209"/>
          </a:xfrm>
          <a:prstGeom prst="ellipse">
            <a:avLst/>
          </a:prstGeom>
          <a:solidFill>
            <a:srgbClr val="F9FAB4"/>
          </a:solidFill>
          <a:ln w="6350">
            <a:solidFill>
              <a:srgbClr val="000000"/>
            </a:solidFill>
            <a:miter/>
          </a:ln>
        </p:spPr>
        <p:txBody>
          <a:bodyPr lIns="45719" rIns="45719" anchor="ctr"/>
          <a:lstStyle/>
          <a:p>
            <a:pPr algn="ctr">
              <a:defRPr>
                <a:solidFill>
                  <a:srgbClr val="FFFFFF"/>
                </a:solidFill>
              </a:defRPr>
            </a:pPr>
            <a:endParaRPr/>
          </a:p>
        </p:txBody>
      </p:sp>
      <p:sp>
        <p:nvSpPr>
          <p:cNvPr id="204" name="円/楕円 51"/>
          <p:cNvSpPr/>
          <p:nvPr/>
        </p:nvSpPr>
        <p:spPr>
          <a:xfrm>
            <a:off x="1752600" y="2780929"/>
            <a:ext cx="409609" cy="409609"/>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05" name="円/楕円 63"/>
          <p:cNvSpPr/>
          <p:nvPr/>
        </p:nvSpPr>
        <p:spPr>
          <a:xfrm>
            <a:off x="4126527" y="708126"/>
            <a:ext cx="415209" cy="415209"/>
          </a:xfrm>
          <a:prstGeom prst="ellipse">
            <a:avLst/>
          </a:prstGeom>
          <a:solidFill>
            <a:srgbClr val="CCFFCC"/>
          </a:solidFill>
          <a:ln w="6350">
            <a:solidFill>
              <a:srgbClr val="000000"/>
            </a:solidFill>
            <a:miter/>
          </a:ln>
        </p:spPr>
        <p:txBody>
          <a:bodyPr lIns="45719" rIns="45719" anchor="ctr"/>
          <a:lstStyle/>
          <a:p>
            <a:pPr algn="ctr">
              <a:defRPr>
                <a:solidFill>
                  <a:srgbClr val="FFFFFF"/>
                </a:solidFill>
              </a:defRPr>
            </a:pPr>
            <a:endParaRPr/>
          </a:p>
        </p:txBody>
      </p:sp>
      <p:sp>
        <p:nvSpPr>
          <p:cNvPr id="206" name="円/楕円 64"/>
          <p:cNvSpPr/>
          <p:nvPr/>
        </p:nvSpPr>
        <p:spPr>
          <a:xfrm>
            <a:off x="4243547" y="2921349"/>
            <a:ext cx="415209" cy="415209"/>
          </a:xfrm>
          <a:prstGeom prst="ellipse">
            <a:avLst/>
          </a:prstGeom>
          <a:solidFill>
            <a:srgbClr val="CCFFCC"/>
          </a:solidFill>
          <a:ln w="6350">
            <a:solidFill>
              <a:srgbClr val="000000"/>
            </a:solidFill>
            <a:miter/>
          </a:ln>
        </p:spPr>
        <p:txBody>
          <a:bodyPr lIns="45719" rIns="45719" anchor="ctr"/>
          <a:lstStyle/>
          <a:p>
            <a:pPr algn="ctr">
              <a:defRPr>
                <a:solidFill>
                  <a:srgbClr val="FFFFFF"/>
                </a:solidFill>
              </a:defRPr>
            </a:pPr>
            <a:endParaRPr/>
          </a:p>
        </p:txBody>
      </p:sp>
      <p:sp>
        <p:nvSpPr>
          <p:cNvPr id="207" name="円/楕円 65"/>
          <p:cNvSpPr/>
          <p:nvPr/>
        </p:nvSpPr>
        <p:spPr>
          <a:xfrm>
            <a:off x="5974438" y="3730209"/>
            <a:ext cx="553611" cy="553611"/>
          </a:xfrm>
          <a:prstGeom prst="ellipse">
            <a:avLst/>
          </a:prstGeom>
          <a:solidFill>
            <a:srgbClr val="9DC3E6"/>
          </a:solidFill>
          <a:ln w="6350">
            <a:solidFill>
              <a:srgbClr val="000000"/>
            </a:solidFill>
            <a:miter/>
          </a:ln>
        </p:spPr>
        <p:txBody>
          <a:bodyPr lIns="45719" rIns="45719" anchor="ctr"/>
          <a:lstStyle/>
          <a:p>
            <a:pPr algn="ctr">
              <a:defRPr>
                <a:solidFill>
                  <a:srgbClr val="FFFFFF"/>
                </a:solidFill>
              </a:defRPr>
            </a:pPr>
            <a:endParaRPr/>
          </a:p>
        </p:txBody>
      </p:sp>
      <p:sp>
        <p:nvSpPr>
          <p:cNvPr id="208" name="円/楕円 66"/>
          <p:cNvSpPr/>
          <p:nvPr/>
        </p:nvSpPr>
        <p:spPr>
          <a:xfrm>
            <a:off x="6045489" y="3013793"/>
            <a:ext cx="415209" cy="415209"/>
          </a:xfrm>
          <a:prstGeom prst="ellipse">
            <a:avLst/>
          </a:prstGeom>
          <a:solidFill>
            <a:srgbClr val="CCFFCC"/>
          </a:solidFill>
          <a:ln w="6350">
            <a:solidFill>
              <a:srgbClr val="000000"/>
            </a:solidFill>
            <a:miter/>
          </a:ln>
        </p:spPr>
        <p:txBody>
          <a:bodyPr lIns="45719" rIns="45719" anchor="ctr"/>
          <a:lstStyle/>
          <a:p>
            <a:pPr algn="ctr">
              <a:defRPr>
                <a:solidFill>
                  <a:srgbClr val="FFFFFF"/>
                </a:solidFill>
              </a:defRPr>
            </a:pPr>
            <a:endParaRPr/>
          </a:p>
        </p:txBody>
      </p:sp>
      <p:sp>
        <p:nvSpPr>
          <p:cNvPr id="209" name="円/楕円 67"/>
          <p:cNvSpPr/>
          <p:nvPr/>
        </p:nvSpPr>
        <p:spPr>
          <a:xfrm>
            <a:off x="9428590" y="3740860"/>
            <a:ext cx="553611" cy="553611"/>
          </a:xfrm>
          <a:prstGeom prst="ellipse">
            <a:avLst/>
          </a:prstGeom>
          <a:solidFill>
            <a:srgbClr val="9DC3E6"/>
          </a:solidFill>
          <a:ln w="6350">
            <a:solidFill>
              <a:srgbClr val="000000"/>
            </a:solidFill>
            <a:miter/>
          </a:ln>
        </p:spPr>
        <p:txBody>
          <a:bodyPr lIns="45719" rIns="45719" anchor="ctr"/>
          <a:lstStyle/>
          <a:p>
            <a:pPr algn="ctr">
              <a:defRPr>
                <a:solidFill>
                  <a:srgbClr val="FFFFFF"/>
                </a:solidFill>
              </a:defRPr>
            </a:pPr>
            <a:endParaRPr/>
          </a:p>
        </p:txBody>
      </p:sp>
      <p:sp>
        <p:nvSpPr>
          <p:cNvPr id="210" name="円/楕円 68"/>
          <p:cNvSpPr/>
          <p:nvPr/>
        </p:nvSpPr>
        <p:spPr>
          <a:xfrm>
            <a:off x="9498403" y="3013793"/>
            <a:ext cx="415209" cy="415209"/>
          </a:xfrm>
          <a:prstGeom prst="ellipse">
            <a:avLst/>
          </a:prstGeom>
          <a:solidFill>
            <a:srgbClr val="CCFFCC"/>
          </a:solidFill>
          <a:ln w="6350">
            <a:solidFill>
              <a:srgbClr val="000000"/>
            </a:solidFill>
            <a:miter/>
          </a:ln>
        </p:spPr>
        <p:txBody>
          <a:bodyPr lIns="45719" rIns="45719" anchor="ctr"/>
          <a:lstStyle/>
          <a:p>
            <a:pPr algn="ctr">
              <a:defRPr>
                <a:solidFill>
                  <a:srgbClr val="FFFFFF"/>
                </a:solidFill>
              </a:defRPr>
            </a:pPr>
            <a:endParaRPr/>
          </a:p>
        </p:txBody>
      </p:sp>
      <p:sp>
        <p:nvSpPr>
          <p:cNvPr id="211" name="テキスト ボックス 77"/>
          <p:cNvSpPr txBox="1"/>
          <p:nvPr/>
        </p:nvSpPr>
        <p:spPr>
          <a:xfrm>
            <a:off x="5002660" y="784114"/>
            <a:ext cx="41749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EYC</a:t>
            </a:r>
          </a:p>
        </p:txBody>
      </p:sp>
      <p:sp>
        <p:nvSpPr>
          <p:cNvPr id="212" name="テキスト ボックス 78"/>
          <p:cNvSpPr txBox="1"/>
          <p:nvPr/>
        </p:nvSpPr>
        <p:spPr>
          <a:xfrm>
            <a:off x="5057037" y="3003044"/>
            <a:ext cx="35819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IYC</a:t>
            </a:r>
          </a:p>
        </p:txBody>
      </p:sp>
      <p:sp>
        <p:nvSpPr>
          <p:cNvPr id="213" name="テキスト ボックス 79"/>
          <p:cNvSpPr txBox="1"/>
          <p:nvPr/>
        </p:nvSpPr>
        <p:spPr>
          <a:xfrm>
            <a:off x="9513387" y="3900335"/>
            <a:ext cx="417499"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EXC</a:t>
            </a:r>
          </a:p>
        </p:txBody>
      </p:sp>
      <p:sp>
        <p:nvSpPr>
          <p:cNvPr id="214" name="テキスト ボックス 80"/>
          <p:cNvSpPr txBox="1"/>
          <p:nvPr/>
        </p:nvSpPr>
        <p:spPr>
          <a:xfrm>
            <a:off x="6068628" y="3075799"/>
            <a:ext cx="34978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IXV</a:t>
            </a:r>
          </a:p>
        </p:txBody>
      </p:sp>
      <p:sp>
        <p:nvSpPr>
          <p:cNvPr id="215" name="テキスト ボックス 84"/>
          <p:cNvSpPr txBox="1"/>
          <p:nvPr/>
        </p:nvSpPr>
        <p:spPr>
          <a:xfrm>
            <a:off x="5071553" y="3900563"/>
            <a:ext cx="30744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BS</a:t>
            </a:r>
          </a:p>
        </p:txBody>
      </p:sp>
      <p:sp>
        <p:nvSpPr>
          <p:cNvPr id="216" name="テキスト ボックス 85"/>
          <p:cNvSpPr txBox="1"/>
          <p:nvPr/>
        </p:nvSpPr>
        <p:spPr>
          <a:xfrm>
            <a:off x="3333408" y="3886201"/>
            <a:ext cx="442799"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PRM</a:t>
            </a:r>
          </a:p>
        </p:txBody>
      </p:sp>
      <p:sp>
        <p:nvSpPr>
          <p:cNvPr id="217" name="テキスト ボックス 86"/>
          <p:cNvSpPr txBox="1"/>
          <p:nvPr/>
        </p:nvSpPr>
        <p:spPr>
          <a:xfrm>
            <a:off x="3924082" y="3889912"/>
            <a:ext cx="40060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PR3</a:t>
            </a:r>
          </a:p>
        </p:txBody>
      </p:sp>
      <p:sp>
        <p:nvSpPr>
          <p:cNvPr id="218" name="テキスト ボックス 87"/>
          <p:cNvSpPr txBox="1"/>
          <p:nvPr/>
        </p:nvSpPr>
        <p:spPr>
          <a:xfrm>
            <a:off x="4413529" y="3900563"/>
            <a:ext cx="40060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PR2</a:t>
            </a:r>
          </a:p>
        </p:txBody>
      </p:sp>
      <p:sp>
        <p:nvSpPr>
          <p:cNvPr id="219" name="テキスト ボックス 88"/>
          <p:cNvSpPr txBox="1"/>
          <p:nvPr/>
        </p:nvSpPr>
        <p:spPr>
          <a:xfrm>
            <a:off x="5019116" y="5349902"/>
            <a:ext cx="442799"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SRM</a:t>
            </a:r>
          </a:p>
        </p:txBody>
      </p:sp>
      <p:sp>
        <p:nvSpPr>
          <p:cNvPr id="220" name="テキスト ボックス 89"/>
          <p:cNvSpPr txBox="1"/>
          <p:nvPr/>
        </p:nvSpPr>
        <p:spPr>
          <a:xfrm>
            <a:off x="5023182" y="4795561"/>
            <a:ext cx="400606"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SR3</a:t>
            </a:r>
          </a:p>
        </p:txBody>
      </p:sp>
      <p:sp>
        <p:nvSpPr>
          <p:cNvPr id="221" name="テキスト ボックス 90"/>
          <p:cNvSpPr txBox="1"/>
          <p:nvPr/>
        </p:nvSpPr>
        <p:spPr>
          <a:xfrm>
            <a:off x="5024515" y="4325792"/>
            <a:ext cx="40060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SR2</a:t>
            </a:r>
          </a:p>
        </p:txBody>
      </p:sp>
      <p:sp>
        <p:nvSpPr>
          <p:cNvPr id="222" name="テキスト ボックス 91"/>
          <p:cNvSpPr txBox="1"/>
          <p:nvPr/>
        </p:nvSpPr>
        <p:spPr>
          <a:xfrm>
            <a:off x="4992352" y="6354116"/>
            <a:ext cx="45969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OMC</a:t>
            </a:r>
          </a:p>
        </p:txBody>
      </p:sp>
      <p:sp>
        <p:nvSpPr>
          <p:cNvPr id="223" name="テキスト ボックス 92"/>
          <p:cNvSpPr txBox="1"/>
          <p:nvPr/>
        </p:nvSpPr>
        <p:spPr>
          <a:xfrm>
            <a:off x="1711153" y="3899341"/>
            <a:ext cx="43424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MCF</a:t>
            </a:r>
          </a:p>
        </p:txBody>
      </p:sp>
      <p:sp>
        <p:nvSpPr>
          <p:cNvPr id="224" name="テキスト ボックス 93"/>
          <p:cNvSpPr txBox="1"/>
          <p:nvPr/>
        </p:nvSpPr>
        <p:spPr>
          <a:xfrm>
            <a:off x="1745945" y="2824646"/>
            <a:ext cx="442799"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MCE</a:t>
            </a:r>
          </a:p>
        </p:txBody>
      </p:sp>
      <p:sp>
        <p:nvSpPr>
          <p:cNvPr id="225" name="直線矢印コネクタ 98"/>
          <p:cNvSpPr/>
          <p:nvPr/>
        </p:nvSpPr>
        <p:spPr>
          <a:xfrm>
            <a:off x="6215368" y="2419300"/>
            <a:ext cx="3581401" cy="1588"/>
          </a:xfrm>
          <a:prstGeom prst="line">
            <a:avLst/>
          </a:prstGeom>
          <a:ln w="6350">
            <a:solidFill>
              <a:srgbClr val="000000"/>
            </a:solidFill>
            <a:headEnd type="stealth"/>
            <a:tailEnd type="stealth"/>
          </a:ln>
        </p:spPr>
        <p:txBody>
          <a:bodyPr lIns="45719" rIns="45719"/>
          <a:lstStyle/>
          <a:p>
            <a:endParaRPr/>
          </a:p>
        </p:txBody>
      </p:sp>
      <p:sp>
        <p:nvSpPr>
          <p:cNvPr id="226" name="テキスト ボックス 99"/>
          <p:cNvSpPr txBox="1"/>
          <p:nvPr/>
        </p:nvSpPr>
        <p:spPr>
          <a:xfrm>
            <a:off x="7544272" y="2155350"/>
            <a:ext cx="612463"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3000 m</a:t>
            </a:r>
          </a:p>
        </p:txBody>
      </p:sp>
      <p:grpSp>
        <p:nvGrpSpPr>
          <p:cNvPr id="230" name="グループ化 9"/>
          <p:cNvGrpSpPr/>
          <p:nvPr/>
        </p:nvGrpSpPr>
        <p:grpSpPr>
          <a:xfrm>
            <a:off x="4988328" y="3535700"/>
            <a:ext cx="420540" cy="72001"/>
            <a:chOff x="0" y="0"/>
            <a:chExt cx="420539" cy="71999"/>
          </a:xfrm>
        </p:grpSpPr>
        <p:sp>
          <p:nvSpPr>
            <p:cNvPr id="227" name="正方形/長方形 71"/>
            <p:cNvSpPr/>
            <p:nvPr/>
          </p:nvSpPr>
          <p:spPr>
            <a:xfrm>
              <a:off x="374" y="-1"/>
              <a:ext cx="419790" cy="71626"/>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8" name="直線コネクタ 105"/>
            <p:cNvSpPr/>
            <p:nvPr/>
          </p:nvSpPr>
          <p:spPr>
            <a:xfrm flipH="1">
              <a:off x="374" y="-1"/>
              <a:ext cx="419790" cy="71627"/>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229" name="直線コネクタ 106"/>
            <p:cNvSpPr/>
            <p:nvPr/>
          </p:nvSpPr>
          <p:spPr>
            <a:xfrm flipH="1" flipV="1">
              <a:off x="0" y="374"/>
              <a:ext cx="420540" cy="71626"/>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sp>
        <p:nvSpPr>
          <p:cNvPr id="231" name="円/楕円 117"/>
          <p:cNvSpPr/>
          <p:nvPr/>
        </p:nvSpPr>
        <p:spPr>
          <a:xfrm>
            <a:off x="6672726" y="3799411"/>
            <a:ext cx="415209" cy="415209"/>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32" name="円/楕円 118"/>
          <p:cNvSpPr/>
          <p:nvPr/>
        </p:nvSpPr>
        <p:spPr>
          <a:xfrm>
            <a:off x="8798915" y="3799411"/>
            <a:ext cx="415209" cy="415209"/>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33" name="テキスト ボックス 119"/>
          <p:cNvSpPr txBox="1"/>
          <p:nvPr/>
        </p:nvSpPr>
        <p:spPr>
          <a:xfrm>
            <a:off x="6717783" y="3876304"/>
            <a:ext cx="349782"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IXA</a:t>
            </a:r>
          </a:p>
        </p:txBody>
      </p:sp>
      <p:sp>
        <p:nvSpPr>
          <p:cNvPr id="234" name="テキスト ボックス 120"/>
          <p:cNvSpPr txBox="1"/>
          <p:nvPr/>
        </p:nvSpPr>
        <p:spPr>
          <a:xfrm>
            <a:off x="8806016" y="3886201"/>
            <a:ext cx="40909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EXA</a:t>
            </a:r>
          </a:p>
        </p:txBody>
      </p:sp>
      <p:sp>
        <p:nvSpPr>
          <p:cNvPr id="235" name="円/楕円 121"/>
          <p:cNvSpPr/>
          <p:nvPr/>
        </p:nvSpPr>
        <p:spPr>
          <a:xfrm>
            <a:off x="2498321" y="3847002"/>
            <a:ext cx="343207" cy="343207"/>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36" name="テキスト ボックス 122"/>
          <p:cNvSpPr txBox="1"/>
          <p:nvPr/>
        </p:nvSpPr>
        <p:spPr>
          <a:xfrm>
            <a:off x="2516011" y="3872777"/>
            <a:ext cx="28191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a:latin typeface="Arial"/>
                <a:ea typeface="Arial"/>
                <a:cs typeface="Arial"/>
                <a:sym typeface="Arial"/>
              </a:defRPr>
            </a:lvl1pPr>
          </a:lstStyle>
          <a:p>
            <a:r>
              <a:t>IFI</a:t>
            </a:r>
          </a:p>
        </p:txBody>
      </p:sp>
      <p:sp>
        <p:nvSpPr>
          <p:cNvPr id="237" name="円/楕円 124"/>
          <p:cNvSpPr/>
          <p:nvPr/>
        </p:nvSpPr>
        <p:spPr>
          <a:xfrm>
            <a:off x="5009427" y="2372509"/>
            <a:ext cx="415209" cy="415209"/>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38" name="円/楕円 125"/>
          <p:cNvSpPr/>
          <p:nvPr/>
        </p:nvSpPr>
        <p:spPr>
          <a:xfrm>
            <a:off x="5013204" y="1269004"/>
            <a:ext cx="415209" cy="415209"/>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39" name="円/楕円 126"/>
          <p:cNvSpPr/>
          <p:nvPr/>
        </p:nvSpPr>
        <p:spPr>
          <a:xfrm>
            <a:off x="5049206" y="151606"/>
            <a:ext cx="343207" cy="343208"/>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40" name="円/楕円 127"/>
          <p:cNvSpPr/>
          <p:nvPr/>
        </p:nvSpPr>
        <p:spPr>
          <a:xfrm>
            <a:off x="10176595" y="3847796"/>
            <a:ext cx="343207" cy="343207"/>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41" name="テキスト ボックス 134"/>
          <p:cNvSpPr txBox="1"/>
          <p:nvPr/>
        </p:nvSpPr>
        <p:spPr>
          <a:xfrm>
            <a:off x="5039379" y="191779"/>
            <a:ext cx="40053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EYT</a:t>
            </a:r>
          </a:p>
        </p:txBody>
      </p:sp>
      <p:sp>
        <p:nvSpPr>
          <p:cNvPr id="242" name="テキスト ボックス 135"/>
          <p:cNvSpPr txBox="1"/>
          <p:nvPr/>
        </p:nvSpPr>
        <p:spPr>
          <a:xfrm>
            <a:off x="10145059" y="3885183"/>
            <a:ext cx="50506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Arial"/>
                <a:ea typeface="Arial"/>
                <a:cs typeface="Arial"/>
                <a:sym typeface="Arial"/>
              </a:defRPr>
            </a:lvl1pPr>
          </a:lstStyle>
          <a:p>
            <a:r>
              <a:t>EXT</a:t>
            </a:r>
          </a:p>
        </p:txBody>
      </p:sp>
      <p:sp>
        <p:nvSpPr>
          <p:cNvPr id="243" name="テキスト ボックス 123"/>
          <p:cNvSpPr txBox="1"/>
          <p:nvPr/>
        </p:nvSpPr>
        <p:spPr>
          <a:xfrm>
            <a:off x="5083045" y="2449445"/>
            <a:ext cx="33847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IYA</a:t>
            </a:r>
          </a:p>
        </p:txBody>
      </p:sp>
      <p:sp>
        <p:nvSpPr>
          <p:cNvPr id="244" name="テキスト ボックス 138"/>
          <p:cNvSpPr txBox="1"/>
          <p:nvPr/>
        </p:nvSpPr>
        <p:spPr>
          <a:xfrm>
            <a:off x="5013121" y="1341990"/>
            <a:ext cx="397779"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EYA</a:t>
            </a:r>
          </a:p>
        </p:txBody>
      </p:sp>
      <p:sp>
        <p:nvSpPr>
          <p:cNvPr id="245" name="正方形/長方形 142"/>
          <p:cNvSpPr/>
          <p:nvPr/>
        </p:nvSpPr>
        <p:spPr>
          <a:xfrm>
            <a:off x="147186" y="4629741"/>
            <a:ext cx="4640224" cy="1694518"/>
          </a:xfrm>
          <a:prstGeom prst="rect">
            <a:avLst/>
          </a:prstGeom>
          <a:ln>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Arial"/>
                <a:ea typeface="Arial"/>
                <a:cs typeface="Arial"/>
                <a:sym typeface="Arial"/>
              </a:defRPr>
            </a:pPr>
            <a:r>
              <a:t>MC: Mode Cleaner</a:t>
            </a:r>
          </a:p>
          <a:p>
            <a:pPr>
              <a:defRPr sz="1600">
                <a:latin typeface="Arial"/>
                <a:ea typeface="Arial"/>
                <a:cs typeface="Arial"/>
                <a:sym typeface="Arial"/>
              </a:defRPr>
            </a:pPr>
            <a:r>
              <a:t>BS: Beam Splitter</a:t>
            </a:r>
          </a:p>
          <a:p>
            <a:pPr>
              <a:defRPr sz="1600">
                <a:latin typeface="Arial"/>
                <a:ea typeface="Arial"/>
                <a:cs typeface="Arial"/>
                <a:sym typeface="Arial"/>
              </a:defRPr>
            </a:pPr>
            <a:r>
              <a:t>IXA, EXA, IYA, EYA: Auxiliary optical baffle </a:t>
            </a:r>
          </a:p>
          <a:p>
            <a:pPr>
              <a:defRPr sz="1600">
                <a:latin typeface="Arial"/>
                <a:ea typeface="Arial"/>
                <a:cs typeface="Arial"/>
                <a:sym typeface="Arial"/>
              </a:defRPr>
            </a:pPr>
            <a:r>
              <a:t>EXT, EYT: Transmitting telescope</a:t>
            </a:r>
          </a:p>
          <a:p>
            <a:pPr>
              <a:defRPr sz="1600">
                <a:latin typeface="Arial"/>
                <a:ea typeface="Arial"/>
                <a:cs typeface="Arial"/>
                <a:sym typeface="Arial"/>
              </a:defRPr>
            </a:pPr>
            <a:r>
              <a:t>IXC, EXC, IYC, EYC: Cryogenic Mirror</a:t>
            </a:r>
          </a:p>
          <a:p>
            <a:pPr>
              <a:defRPr sz="1600">
                <a:latin typeface="Arial"/>
                <a:ea typeface="Arial"/>
                <a:cs typeface="Arial"/>
                <a:sym typeface="Arial"/>
              </a:defRPr>
            </a:pPr>
            <a:r>
              <a:t>IXV, EXV, IYV, EYV: Vibration Isolation (2</a:t>
            </a:r>
            <a:r>
              <a:rPr baseline="30000"/>
              <a:t>nd</a:t>
            </a:r>
            <a:r>
              <a:t> story)</a:t>
            </a:r>
          </a:p>
          <a:p>
            <a:pPr>
              <a:defRPr sz="1600">
                <a:latin typeface="Arial"/>
                <a:ea typeface="Arial"/>
                <a:cs typeface="Arial"/>
                <a:sym typeface="Arial"/>
              </a:defRPr>
            </a:pPr>
            <a:r>
              <a:t>GV: Gate valve</a:t>
            </a:r>
          </a:p>
        </p:txBody>
      </p:sp>
      <p:sp>
        <p:nvSpPr>
          <p:cNvPr id="246" name="円/楕円 154"/>
          <p:cNvSpPr/>
          <p:nvPr/>
        </p:nvSpPr>
        <p:spPr>
          <a:xfrm>
            <a:off x="2955521" y="3847002"/>
            <a:ext cx="343207" cy="343207"/>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47" name="テキスト ボックス 155"/>
          <p:cNvSpPr txBox="1"/>
          <p:nvPr/>
        </p:nvSpPr>
        <p:spPr>
          <a:xfrm>
            <a:off x="2928831" y="3876304"/>
            <a:ext cx="40038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a:latin typeface="Arial"/>
                <a:ea typeface="Arial"/>
                <a:cs typeface="Arial"/>
                <a:sym typeface="Arial"/>
              </a:defRPr>
            </a:lvl1pPr>
          </a:lstStyle>
          <a:p>
            <a:r>
              <a:t>IMM</a:t>
            </a:r>
          </a:p>
        </p:txBody>
      </p:sp>
      <p:sp>
        <p:nvSpPr>
          <p:cNvPr id="248" name="円/楕円 159"/>
          <p:cNvSpPr/>
          <p:nvPr/>
        </p:nvSpPr>
        <p:spPr>
          <a:xfrm>
            <a:off x="5029201" y="5828996"/>
            <a:ext cx="343207" cy="343207"/>
          </a:xfrm>
          <a:prstGeom prst="ellipse">
            <a:avLst/>
          </a:prstGeom>
          <a:solidFill>
            <a:srgbClr val="F6BBFF"/>
          </a:solidFill>
          <a:ln w="6350">
            <a:solidFill>
              <a:srgbClr val="000000"/>
            </a:solidFill>
            <a:miter/>
          </a:ln>
        </p:spPr>
        <p:txBody>
          <a:bodyPr lIns="45719" rIns="45719" anchor="ctr"/>
          <a:lstStyle/>
          <a:p>
            <a:pPr algn="ctr">
              <a:defRPr>
                <a:solidFill>
                  <a:srgbClr val="FFFFFF"/>
                </a:solidFill>
              </a:defRPr>
            </a:pPr>
            <a:endParaRPr/>
          </a:p>
        </p:txBody>
      </p:sp>
      <p:sp>
        <p:nvSpPr>
          <p:cNvPr id="249" name="テキスト ボックス 160"/>
          <p:cNvSpPr txBox="1"/>
          <p:nvPr/>
        </p:nvSpPr>
        <p:spPr>
          <a:xfrm>
            <a:off x="4892594" y="5857511"/>
            <a:ext cx="569675"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a:latin typeface="Arial"/>
                <a:ea typeface="Arial"/>
                <a:cs typeface="Arial"/>
                <a:sym typeface="Arial"/>
              </a:defRPr>
            </a:lvl1pPr>
          </a:lstStyle>
          <a:p>
            <a:r>
              <a:t>OMMT</a:t>
            </a:r>
          </a:p>
        </p:txBody>
      </p:sp>
      <p:sp>
        <p:nvSpPr>
          <p:cNvPr id="250" name="テキスト ボックス 146"/>
          <p:cNvSpPr txBox="1"/>
          <p:nvPr/>
        </p:nvSpPr>
        <p:spPr>
          <a:xfrm>
            <a:off x="5612315" y="81528"/>
            <a:ext cx="1332966" cy="322919"/>
          </a:xfrm>
          <a:prstGeom prst="rect">
            <a:avLst/>
          </a:prstGeom>
          <a:ln>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latin typeface="Arial"/>
                <a:ea typeface="Arial"/>
                <a:cs typeface="Arial"/>
                <a:sym typeface="Arial"/>
              </a:defRPr>
            </a:lvl1pPr>
          </a:lstStyle>
          <a:p>
            <a:r>
              <a:t>Mozumi side</a:t>
            </a:r>
          </a:p>
        </p:txBody>
      </p:sp>
      <p:sp>
        <p:nvSpPr>
          <p:cNvPr id="251" name="テキスト ボックス 148"/>
          <p:cNvSpPr txBox="1"/>
          <p:nvPr/>
        </p:nvSpPr>
        <p:spPr>
          <a:xfrm>
            <a:off x="9785787" y="5086610"/>
            <a:ext cx="1536562" cy="322919"/>
          </a:xfrm>
          <a:prstGeom prst="rect">
            <a:avLst/>
          </a:prstGeom>
          <a:ln>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latin typeface="Arial"/>
                <a:ea typeface="Arial"/>
                <a:cs typeface="Arial"/>
                <a:sym typeface="Arial"/>
              </a:defRPr>
            </a:lvl1pPr>
          </a:lstStyle>
          <a:p>
            <a:r>
              <a:t>Sakonishi side</a:t>
            </a:r>
          </a:p>
        </p:txBody>
      </p:sp>
      <p:sp>
        <p:nvSpPr>
          <p:cNvPr id="252" name="テキスト ボックス 153"/>
          <p:cNvSpPr txBox="1"/>
          <p:nvPr/>
        </p:nvSpPr>
        <p:spPr>
          <a:xfrm>
            <a:off x="5448430" y="6470303"/>
            <a:ext cx="1118951" cy="322919"/>
          </a:xfrm>
          <a:prstGeom prst="rect">
            <a:avLst/>
          </a:prstGeom>
          <a:ln>
            <a:solidFill>
              <a:srgbClr val="FFFF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atin typeface="Arial"/>
                <a:ea typeface="Arial"/>
                <a:cs typeface="Arial"/>
                <a:sym typeface="Arial"/>
              </a:defRPr>
            </a:lvl1pPr>
          </a:lstStyle>
          <a:p>
            <a:r>
              <a:t>Atotsu side</a:t>
            </a:r>
          </a:p>
        </p:txBody>
      </p:sp>
      <p:sp>
        <p:nvSpPr>
          <p:cNvPr id="253" name="テキスト ボックス 136"/>
          <p:cNvSpPr txBox="1"/>
          <p:nvPr/>
        </p:nvSpPr>
        <p:spPr>
          <a:xfrm>
            <a:off x="7006225" y="4179068"/>
            <a:ext cx="518131"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GVitmx</a:t>
            </a:r>
          </a:p>
        </p:txBody>
      </p:sp>
      <p:sp>
        <p:nvSpPr>
          <p:cNvPr id="254" name="正方形/長方形 140"/>
          <p:cNvSpPr txBox="1"/>
          <p:nvPr/>
        </p:nvSpPr>
        <p:spPr>
          <a:xfrm>
            <a:off x="8288743" y="4182266"/>
            <a:ext cx="555835"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GVetmx</a:t>
            </a:r>
          </a:p>
        </p:txBody>
      </p:sp>
      <p:sp>
        <p:nvSpPr>
          <p:cNvPr id="255" name="テキスト ボックス 145"/>
          <p:cNvSpPr txBox="1"/>
          <p:nvPr/>
        </p:nvSpPr>
        <p:spPr>
          <a:xfrm>
            <a:off x="5387688" y="2199238"/>
            <a:ext cx="518132"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GVitmy</a:t>
            </a:r>
          </a:p>
        </p:txBody>
      </p:sp>
      <p:sp>
        <p:nvSpPr>
          <p:cNvPr id="256" name="テキスト ボックス 147"/>
          <p:cNvSpPr txBox="1"/>
          <p:nvPr/>
        </p:nvSpPr>
        <p:spPr>
          <a:xfrm>
            <a:off x="5384924" y="1683693"/>
            <a:ext cx="555834"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GVetmy</a:t>
            </a:r>
          </a:p>
        </p:txBody>
      </p:sp>
      <p:sp>
        <p:nvSpPr>
          <p:cNvPr id="257" name="正方形/長方形 166"/>
          <p:cNvSpPr txBox="1"/>
          <p:nvPr/>
        </p:nvSpPr>
        <p:spPr>
          <a:xfrm>
            <a:off x="2129592" y="4239745"/>
            <a:ext cx="456925"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GVmc</a:t>
            </a:r>
          </a:p>
        </p:txBody>
      </p:sp>
      <p:sp>
        <p:nvSpPr>
          <p:cNvPr id="258" name="テキスト ボックス 167"/>
          <p:cNvSpPr txBox="1"/>
          <p:nvPr/>
        </p:nvSpPr>
        <p:spPr>
          <a:xfrm>
            <a:off x="5556968" y="3596447"/>
            <a:ext cx="485265"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GVbsx</a:t>
            </a:r>
          </a:p>
        </p:txBody>
      </p:sp>
      <p:sp>
        <p:nvSpPr>
          <p:cNvPr id="259" name="正方形/長方形 168"/>
          <p:cNvSpPr txBox="1"/>
          <p:nvPr/>
        </p:nvSpPr>
        <p:spPr>
          <a:xfrm>
            <a:off x="4579564" y="3349554"/>
            <a:ext cx="485265"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GVbsy</a:t>
            </a:r>
          </a:p>
        </p:txBody>
      </p:sp>
      <p:sp>
        <p:nvSpPr>
          <p:cNvPr id="260" name="正方形/長方形 1"/>
          <p:cNvSpPr txBox="1"/>
          <p:nvPr/>
        </p:nvSpPr>
        <p:spPr>
          <a:xfrm>
            <a:off x="4147677" y="784114"/>
            <a:ext cx="409089"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EYV</a:t>
            </a:r>
          </a:p>
        </p:txBody>
      </p:sp>
      <p:cxnSp>
        <p:nvCxnSpPr>
          <p:cNvPr id="261" name="直線コネクタ 161"/>
          <p:cNvCxnSpPr>
            <a:stCxn id="205" idx="0"/>
            <a:endCxn id="194" idx="0"/>
          </p:cNvCxnSpPr>
          <p:nvPr/>
        </p:nvCxnSpPr>
        <p:spPr>
          <a:xfrm>
            <a:off x="4334131" y="915730"/>
            <a:ext cx="875464" cy="4217"/>
          </a:xfrm>
          <a:prstGeom prst="straightConnector1">
            <a:avLst/>
          </a:prstGeom>
          <a:ln w="50800">
            <a:solidFill>
              <a:srgbClr val="000000"/>
            </a:solidFill>
          </a:ln>
        </p:spPr>
      </p:cxnSp>
      <p:cxnSp>
        <p:nvCxnSpPr>
          <p:cNvPr id="262" name="直線コネクタ 162"/>
          <p:cNvCxnSpPr>
            <a:stCxn id="206" idx="0"/>
            <a:endCxn id="195" idx="0"/>
          </p:cNvCxnSpPr>
          <p:nvPr/>
        </p:nvCxnSpPr>
        <p:spPr>
          <a:xfrm>
            <a:off x="4451151" y="3128953"/>
            <a:ext cx="769657" cy="788"/>
          </a:xfrm>
          <a:prstGeom prst="straightConnector1">
            <a:avLst/>
          </a:prstGeom>
          <a:ln w="50800">
            <a:solidFill>
              <a:srgbClr val="000000"/>
            </a:solidFill>
          </a:ln>
        </p:spPr>
      </p:cxnSp>
      <p:sp>
        <p:nvSpPr>
          <p:cNvPr id="263" name="正方形/長方形 8"/>
          <p:cNvSpPr txBox="1"/>
          <p:nvPr/>
        </p:nvSpPr>
        <p:spPr>
          <a:xfrm>
            <a:off x="4265468" y="2996952"/>
            <a:ext cx="34978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1200">
                <a:latin typeface="Arial"/>
                <a:ea typeface="Arial"/>
                <a:cs typeface="Arial"/>
                <a:sym typeface="Arial"/>
              </a:defRPr>
            </a:lvl1pPr>
          </a:lstStyle>
          <a:p>
            <a:r>
              <a:t>IYV</a:t>
            </a:r>
          </a:p>
        </p:txBody>
      </p:sp>
      <p:cxnSp>
        <p:nvCxnSpPr>
          <p:cNvPr id="264" name="直線コネクタ 164"/>
          <p:cNvCxnSpPr>
            <a:stCxn id="207" idx="0"/>
            <a:endCxn id="208" idx="0"/>
          </p:cNvCxnSpPr>
          <p:nvPr/>
        </p:nvCxnSpPr>
        <p:spPr>
          <a:xfrm flipV="1">
            <a:off x="6251243" y="3221397"/>
            <a:ext cx="1851" cy="785618"/>
          </a:xfrm>
          <a:prstGeom prst="straightConnector1">
            <a:avLst/>
          </a:prstGeom>
          <a:ln w="50800">
            <a:solidFill>
              <a:srgbClr val="000000"/>
            </a:solidFill>
          </a:ln>
        </p:spPr>
      </p:cxnSp>
      <p:cxnSp>
        <p:nvCxnSpPr>
          <p:cNvPr id="265" name="直線コネクタ 165"/>
          <p:cNvCxnSpPr>
            <a:stCxn id="209" idx="0"/>
            <a:endCxn id="210" idx="0"/>
          </p:cNvCxnSpPr>
          <p:nvPr/>
        </p:nvCxnSpPr>
        <p:spPr>
          <a:xfrm flipV="1">
            <a:off x="9705395" y="3221397"/>
            <a:ext cx="613" cy="796269"/>
          </a:xfrm>
          <a:prstGeom prst="straightConnector1">
            <a:avLst/>
          </a:prstGeom>
          <a:ln w="50800">
            <a:solidFill>
              <a:srgbClr val="000000"/>
            </a:solidFill>
          </a:ln>
        </p:spPr>
      </p:cxnSp>
      <p:sp>
        <p:nvSpPr>
          <p:cNvPr id="266" name="正方形/長方形 15"/>
          <p:cNvSpPr txBox="1"/>
          <p:nvPr/>
        </p:nvSpPr>
        <p:spPr>
          <a:xfrm>
            <a:off x="9504893" y="3082351"/>
            <a:ext cx="40909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EXV</a:t>
            </a:r>
          </a:p>
        </p:txBody>
      </p:sp>
      <p:sp>
        <p:nvSpPr>
          <p:cNvPr id="267" name="正方形/長方形 17"/>
          <p:cNvSpPr txBox="1"/>
          <p:nvPr/>
        </p:nvSpPr>
        <p:spPr>
          <a:xfrm>
            <a:off x="6080167" y="3867648"/>
            <a:ext cx="35819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Arial"/>
                <a:ea typeface="Arial"/>
                <a:cs typeface="Arial"/>
                <a:sym typeface="Arial"/>
              </a:defRPr>
            </a:lvl1pPr>
          </a:lstStyle>
          <a:p>
            <a:r>
              <a:t>IXC</a:t>
            </a:r>
          </a:p>
        </p:txBody>
      </p:sp>
      <p:grpSp>
        <p:nvGrpSpPr>
          <p:cNvPr id="272" name="グループ化 218"/>
          <p:cNvGrpSpPr/>
          <p:nvPr/>
        </p:nvGrpSpPr>
        <p:grpSpPr>
          <a:xfrm>
            <a:off x="6088746" y="2707871"/>
            <a:ext cx="301457" cy="303005"/>
            <a:chOff x="0" y="0"/>
            <a:chExt cx="301456" cy="303004"/>
          </a:xfrm>
        </p:grpSpPr>
        <p:grpSp>
          <p:nvGrpSpPr>
            <p:cNvPr id="270" name="グループ化 219"/>
            <p:cNvGrpSpPr/>
            <p:nvPr/>
          </p:nvGrpSpPr>
          <p:grpSpPr>
            <a:xfrm>
              <a:off x="154442" y="116"/>
              <a:ext cx="147015" cy="302889"/>
              <a:chOff x="0" y="0"/>
              <a:chExt cx="147014" cy="302887"/>
            </a:xfrm>
          </p:grpSpPr>
          <p:sp>
            <p:nvSpPr>
              <p:cNvPr id="268" name="直線矢印コネクタ 221"/>
              <p:cNvSpPr/>
              <p:nvPr/>
            </p:nvSpPr>
            <p:spPr>
              <a:xfrm flipH="1" flipV="1">
                <a:off x="0" y="132084"/>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69" name="正方形/長方形 222"/>
              <p:cNvSpPr/>
              <p:nvPr/>
            </p:nvSpPr>
            <p:spPr>
              <a:xfrm rot="10800000">
                <a:off x="8619" y="-1"/>
                <a:ext cx="138396" cy="138397"/>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71" name="正方形/長方形 220"/>
            <p:cNvSpPr/>
            <p:nvPr/>
          </p:nvSpPr>
          <p:spPr>
            <a:xfrm rot="10800000">
              <a:off x="0" y="-1"/>
              <a:ext cx="138396" cy="138397"/>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77" name="グループ化 245"/>
          <p:cNvGrpSpPr/>
          <p:nvPr/>
        </p:nvGrpSpPr>
        <p:grpSpPr>
          <a:xfrm>
            <a:off x="4223792" y="4024700"/>
            <a:ext cx="288998" cy="487532"/>
            <a:chOff x="0" y="0"/>
            <a:chExt cx="288997" cy="487530"/>
          </a:xfrm>
        </p:grpSpPr>
        <p:grpSp>
          <p:nvGrpSpPr>
            <p:cNvPr id="275" name="グループ化 247"/>
            <p:cNvGrpSpPr/>
            <p:nvPr/>
          </p:nvGrpSpPr>
          <p:grpSpPr>
            <a:xfrm>
              <a:off x="-1" y="0"/>
              <a:ext cx="138396" cy="487531"/>
              <a:chOff x="0" y="0"/>
              <a:chExt cx="138395" cy="487531"/>
            </a:xfrm>
          </p:grpSpPr>
          <p:sp>
            <p:nvSpPr>
              <p:cNvPr id="273" name="直線矢印コネクタ 249"/>
              <p:cNvSpPr/>
              <p:nvPr/>
            </p:nvSpPr>
            <p:spPr>
              <a:xfrm flipH="1">
                <a:off x="138395" y="-1"/>
                <a:ext cx="1" cy="354577"/>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74" name="正方形/長方形 250"/>
              <p:cNvSpPr/>
              <p:nvPr/>
            </p:nvSpPr>
            <p:spPr>
              <a:xfrm>
                <a:off x="-1" y="349136"/>
                <a:ext cx="138397"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76" name="正方形/長方形 248"/>
            <p:cNvSpPr/>
            <p:nvPr/>
          </p:nvSpPr>
          <p:spPr>
            <a:xfrm>
              <a:off x="150601" y="349134"/>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82" name="グループ化 258"/>
          <p:cNvGrpSpPr/>
          <p:nvPr/>
        </p:nvGrpSpPr>
        <p:grpSpPr>
          <a:xfrm>
            <a:off x="1953186" y="3284985"/>
            <a:ext cx="464985" cy="288998"/>
            <a:chOff x="0" y="0"/>
            <a:chExt cx="464984" cy="288997"/>
          </a:xfrm>
        </p:grpSpPr>
        <p:grpSp>
          <p:nvGrpSpPr>
            <p:cNvPr id="280" name="グループ化 259"/>
            <p:cNvGrpSpPr/>
            <p:nvPr/>
          </p:nvGrpSpPr>
          <p:grpSpPr>
            <a:xfrm>
              <a:off x="-1" y="150601"/>
              <a:ext cx="464986" cy="138397"/>
              <a:chOff x="0" y="0"/>
              <a:chExt cx="464984" cy="138395"/>
            </a:xfrm>
          </p:grpSpPr>
          <p:sp>
            <p:nvSpPr>
              <p:cNvPr id="278" name="直線矢印コネクタ 261"/>
              <p:cNvSpPr/>
              <p:nvPr/>
            </p:nvSpPr>
            <p:spPr>
              <a:xfrm>
                <a:off x="0" y="634"/>
                <a:ext cx="332664"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79" name="正方形/長方形 262"/>
              <p:cNvSpPr/>
              <p:nvPr/>
            </p:nvSpPr>
            <p:spPr>
              <a:xfrm rot="16200000">
                <a:off x="326589" y="0"/>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81" name="正方形/長方形 260"/>
            <p:cNvSpPr/>
            <p:nvPr/>
          </p:nvSpPr>
          <p:spPr>
            <a:xfrm rot="16200000">
              <a:off x="326587" y="0"/>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87" name="グループ化 273"/>
          <p:cNvGrpSpPr/>
          <p:nvPr/>
        </p:nvGrpSpPr>
        <p:grpSpPr>
          <a:xfrm>
            <a:off x="4735471" y="4572186"/>
            <a:ext cx="466255" cy="288998"/>
            <a:chOff x="0" y="0"/>
            <a:chExt cx="466254" cy="288997"/>
          </a:xfrm>
        </p:grpSpPr>
        <p:grpSp>
          <p:nvGrpSpPr>
            <p:cNvPr id="285" name="グループ化 274"/>
            <p:cNvGrpSpPr/>
            <p:nvPr/>
          </p:nvGrpSpPr>
          <p:grpSpPr>
            <a:xfrm>
              <a:off x="-1" y="-1"/>
              <a:ext cx="466255" cy="138397"/>
              <a:chOff x="0" y="0"/>
              <a:chExt cx="466253" cy="138395"/>
            </a:xfrm>
          </p:grpSpPr>
          <p:sp>
            <p:nvSpPr>
              <p:cNvPr id="283" name="直線矢印コネクタ 276"/>
              <p:cNvSpPr/>
              <p:nvPr/>
            </p:nvSpPr>
            <p:spPr>
              <a:xfrm flipH="1" flipV="1">
                <a:off x="133589" y="137760"/>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84" name="正方形/長方形 277"/>
              <p:cNvSpPr/>
              <p:nvPr/>
            </p:nvSpPr>
            <p:spPr>
              <a:xfrm rot="5400000">
                <a:off x="-1" y="-1"/>
                <a:ext cx="138397"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86" name="正方形/長方形 275"/>
            <p:cNvSpPr/>
            <p:nvPr/>
          </p:nvSpPr>
          <p:spPr>
            <a:xfrm rot="5400000">
              <a:off x="1" y="150601"/>
              <a:ext cx="138396"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92" name="グループ化 278"/>
          <p:cNvGrpSpPr/>
          <p:nvPr/>
        </p:nvGrpSpPr>
        <p:grpSpPr>
          <a:xfrm>
            <a:off x="5229314" y="6057987"/>
            <a:ext cx="464985" cy="288998"/>
            <a:chOff x="0" y="0"/>
            <a:chExt cx="464984" cy="288997"/>
          </a:xfrm>
        </p:grpSpPr>
        <p:grpSp>
          <p:nvGrpSpPr>
            <p:cNvPr id="290" name="グループ化 279"/>
            <p:cNvGrpSpPr/>
            <p:nvPr/>
          </p:nvGrpSpPr>
          <p:grpSpPr>
            <a:xfrm>
              <a:off x="-1" y="0"/>
              <a:ext cx="464986" cy="138396"/>
              <a:chOff x="0" y="0"/>
              <a:chExt cx="464984" cy="138395"/>
            </a:xfrm>
          </p:grpSpPr>
          <p:sp>
            <p:nvSpPr>
              <p:cNvPr id="288" name="直線矢印コネクタ 281"/>
              <p:cNvSpPr/>
              <p:nvPr/>
            </p:nvSpPr>
            <p:spPr>
              <a:xfrm>
                <a:off x="0" y="137760"/>
                <a:ext cx="332664"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89" name="正方形/長方形 282"/>
              <p:cNvSpPr/>
              <p:nvPr/>
            </p:nvSpPr>
            <p:spPr>
              <a:xfrm rot="16200000" flipH="1">
                <a:off x="326589" y="0"/>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91" name="正方形/長方形 280"/>
            <p:cNvSpPr/>
            <p:nvPr/>
          </p:nvSpPr>
          <p:spPr>
            <a:xfrm rot="16200000" flipH="1">
              <a:off x="326587" y="150601"/>
              <a:ext cx="138396"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299" name="グループ化 412"/>
          <p:cNvGrpSpPr/>
          <p:nvPr/>
        </p:nvGrpSpPr>
        <p:grpSpPr>
          <a:xfrm>
            <a:off x="7725678" y="3331407"/>
            <a:ext cx="485017" cy="676698"/>
            <a:chOff x="0" y="0"/>
            <a:chExt cx="485015" cy="676697"/>
          </a:xfrm>
        </p:grpSpPr>
        <p:grpSp>
          <p:nvGrpSpPr>
            <p:cNvPr id="297" name="グループ化 283"/>
            <p:cNvGrpSpPr/>
            <p:nvPr/>
          </p:nvGrpSpPr>
          <p:grpSpPr>
            <a:xfrm>
              <a:off x="26288" y="211077"/>
              <a:ext cx="288998" cy="465621"/>
              <a:chOff x="0" y="0"/>
              <a:chExt cx="288997" cy="465619"/>
            </a:xfrm>
          </p:grpSpPr>
          <p:grpSp>
            <p:nvGrpSpPr>
              <p:cNvPr id="295" name="グループ化 284"/>
              <p:cNvGrpSpPr/>
              <p:nvPr/>
            </p:nvGrpSpPr>
            <p:grpSpPr>
              <a:xfrm>
                <a:off x="150601" y="-1"/>
                <a:ext cx="138397" cy="465620"/>
                <a:chOff x="0" y="0"/>
                <a:chExt cx="138395" cy="465618"/>
              </a:xfrm>
            </p:grpSpPr>
            <p:sp>
              <p:nvSpPr>
                <p:cNvPr id="293" name="直線矢印コネクタ 286"/>
                <p:cNvSpPr/>
                <p:nvPr/>
              </p:nvSpPr>
              <p:spPr>
                <a:xfrm flipV="1">
                  <a:off x="1269" y="132954"/>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294" name="正方形/長方形 287"/>
                <p:cNvSpPr/>
                <p:nvPr/>
              </p:nvSpPr>
              <p:spPr>
                <a:xfrm rot="10800000">
                  <a:off x="0" y="-1"/>
                  <a:ext cx="138396"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96" name="正方形/長方形 285"/>
              <p:cNvSpPr/>
              <p:nvPr/>
            </p:nvSpPr>
            <p:spPr>
              <a:xfrm rot="10800000">
                <a:off x="0" y="1"/>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98" name="テキスト ボックス 36"/>
            <p:cNvSpPr txBox="1"/>
            <p:nvPr/>
          </p:nvSpPr>
          <p:spPr>
            <a:xfrm>
              <a:off x="0" y="0"/>
              <a:ext cx="485016"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000">
                  <a:latin typeface="Times Roman"/>
                  <a:ea typeface="Times Roman"/>
                  <a:cs typeface="Times Roman"/>
                  <a:sym typeface="Times Roman"/>
                </a:defRPr>
              </a:lvl1pPr>
            </a:lstStyle>
            <a:p>
              <a:r>
                <a:t>[16-20]</a:t>
              </a:r>
            </a:p>
          </p:txBody>
        </p:sp>
      </p:grpSp>
      <p:grpSp>
        <p:nvGrpSpPr>
          <p:cNvPr id="304" name="グループ化 288"/>
          <p:cNvGrpSpPr/>
          <p:nvPr/>
        </p:nvGrpSpPr>
        <p:grpSpPr>
          <a:xfrm>
            <a:off x="4766286" y="1915868"/>
            <a:ext cx="466255" cy="288998"/>
            <a:chOff x="0" y="0"/>
            <a:chExt cx="466254" cy="288997"/>
          </a:xfrm>
        </p:grpSpPr>
        <p:grpSp>
          <p:nvGrpSpPr>
            <p:cNvPr id="302" name="グループ化 289"/>
            <p:cNvGrpSpPr/>
            <p:nvPr/>
          </p:nvGrpSpPr>
          <p:grpSpPr>
            <a:xfrm>
              <a:off x="-1" y="-1"/>
              <a:ext cx="466255" cy="138397"/>
              <a:chOff x="0" y="0"/>
              <a:chExt cx="466253" cy="138395"/>
            </a:xfrm>
          </p:grpSpPr>
          <p:sp>
            <p:nvSpPr>
              <p:cNvPr id="300" name="直線矢印コネクタ 291"/>
              <p:cNvSpPr/>
              <p:nvPr/>
            </p:nvSpPr>
            <p:spPr>
              <a:xfrm flipH="1" flipV="1">
                <a:off x="133589" y="137760"/>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01" name="正方形/長方形 292"/>
              <p:cNvSpPr/>
              <p:nvPr/>
            </p:nvSpPr>
            <p:spPr>
              <a:xfrm rot="5400000">
                <a:off x="-1" y="-1"/>
                <a:ext cx="138397"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03" name="正方形/長方形 290"/>
            <p:cNvSpPr/>
            <p:nvPr/>
          </p:nvSpPr>
          <p:spPr>
            <a:xfrm rot="5400000">
              <a:off x="1" y="150601"/>
              <a:ext cx="138396"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09" name="グループ化 294"/>
          <p:cNvGrpSpPr/>
          <p:nvPr/>
        </p:nvGrpSpPr>
        <p:grpSpPr>
          <a:xfrm>
            <a:off x="9856475" y="2784754"/>
            <a:ext cx="301457" cy="1216820"/>
            <a:chOff x="0" y="0"/>
            <a:chExt cx="301456" cy="1216818"/>
          </a:xfrm>
        </p:grpSpPr>
        <p:grpSp>
          <p:nvGrpSpPr>
            <p:cNvPr id="307" name="グループ化 295"/>
            <p:cNvGrpSpPr/>
            <p:nvPr/>
          </p:nvGrpSpPr>
          <p:grpSpPr>
            <a:xfrm>
              <a:off x="154442" y="116"/>
              <a:ext cx="147015" cy="1216703"/>
              <a:chOff x="0" y="0"/>
              <a:chExt cx="147013" cy="1216701"/>
            </a:xfrm>
          </p:grpSpPr>
          <p:sp>
            <p:nvSpPr>
              <p:cNvPr id="305" name="直線矢印コネクタ 297"/>
              <p:cNvSpPr/>
              <p:nvPr/>
            </p:nvSpPr>
            <p:spPr>
              <a:xfrm flipV="1">
                <a:off x="-1" y="132086"/>
                <a:ext cx="2" cy="1084616"/>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06" name="正方形/長方形 298"/>
              <p:cNvSpPr/>
              <p:nvPr/>
            </p:nvSpPr>
            <p:spPr>
              <a:xfrm rot="10800000">
                <a:off x="8618" y="-1"/>
                <a:ext cx="138396" cy="138397"/>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08" name="正方形/長方形 296"/>
            <p:cNvSpPr/>
            <p:nvPr/>
          </p:nvSpPr>
          <p:spPr>
            <a:xfrm rot="10800000">
              <a:off x="0" y="-1"/>
              <a:ext cx="138396" cy="138397"/>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12" name="グループ化 318"/>
          <p:cNvGrpSpPr/>
          <p:nvPr/>
        </p:nvGrpSpPr>
        <p:grpSpPr>
          <a:xfrm>
            <a:off x="4822287" y="3737838"/>
            <a:ext cx="138396" cy="271603"/>
            <a:chOff x="0" y="0"/>
            <a:chExt cx="138395" cy="271602"/>
          </a:xfrm>
        </p:grpSpPr>
        <p:sp>
          <p:nvSpPr>
            <p:cNvPr id="310" name="直線矢印コネクタ 319"/>
            <p:cNvSpPr/>
            <p:nvPr/>
          </p:nvSpPr>
          <p:spPr>
            <a:xfrm flipH="1" flipV="1">
              <a:off x="69197" y="138395"/>
              <a:ext cx="4248" cy="133208"/>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11" name="正方形/長方形 320"/>
            <p:cNvSpPr/>
            <p:nvPr/>
          </p:nvSpPr>
          <p:spPr>
            <a:xfrm rot="10800000">
              <a:off x="0" y="-1"/>
              <a:ext cx="138396"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15" name="グループ化 325"/>
          <p:cNvGrpSpPr/>
          <p:nvPr/>
        </p:nvGrpSpPr>
        <p:grpSpPr>
          <a:xfrm>
            <a:off x="6455076" y="4008104"/>
            <a:ext cx="138396" cy="465620"/>
            <a:chOff x="0" y="0"/>
            <a:chExt cx="138395" cy="465618"/>
          </a:xfrm>
        </p:grpSpPr>
        <p:sp>
          <p:nvSpPr>
            <p:cNvPr id="313" name="直線矢印コネクタ 327"/>
            <p:cNvSpPr/>
            <p:nvPr/>
          </p:nvSpPr>
          <p:spPr>
            <a:xfrm flipH="1">
              <a:off x="138394" y="0"/>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14" name="正方形/長方形 328"/>
            <p:cNvSpPr/>
            <p:nvPr/>
          </p:nvSpPr>
          <p:spPr>
            <a:xfrm>
              <a:off x="-1" y="327223"/>
              <a:ext cx="138397"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16" name="正方形/長方形 326"/>
          <p:cNvSpPr/>
          <p:nvPr/>
        </p:nvSpPr>
        <p:spPr>
          <a:xfrm>
            <a:off x="6605678" y="4335328"/>
            <a:ext cx="138396" cy="138396"/>
          </a:xfrm>
          <a:prstGeom prst="rect">
            <a:avLst/>
          </a:prstGeom>
          <a:solidFill>
            <a:srgbClr val="00B0F0"/>
          </a:solidFill>
          <a:ln w="6350">
            <a:solidFill>
              <a:srgbClr val="00B0F0"/>
            </a:solidFill>
            <a:miter/>
          </a:ln>
        </p:spPr>
        <p:txBody>
          <a:bodyPr lIns="45719" rIns="45719" anchor="ctr"/>
          <a:lstStyle/>
          <a:p>
            <a:pPr algn="ctr">
              <a:defRPr>
                <a:solidFill>
                  <a:srgbClr val="FFFFFF"/>
                </a:solidFill>
              </a:defRPr>
            </a:pPr>
            <a:endParaRPr/>
          </a:p>
        </p:txBody>
      </p:sp>
      <p:grpSp>
        <p:nvGrpSpPr>
          <p:cNvPr id="321" name="グループ化 329"/>
          <p:cNvGrpSpPr/>
          <p:nvPr/>
        </p:nvGrpSpPr>
        <p:grpSpPr>
          <a:xfrm>
            <a:off x="5203437" y="2676435"/>
            <a:ext cx="464985" cy="288998"/>
            <a:chOff x="0" y="0"/>
            <a:chExt cx="464984" cy="288997"/>
          </a:xfrm>
        </p:grpSpPr>
        <p:grpSp>
          <p:nvGrpSpPr>
            <p:cNvPr id="319" name="グループ化 330"/>
            <p:cNvGrpSpPr/>
            <p:nvPr/>
          </p:nvGrpSpPr>
          <p:grpSpPr>
            <a:xfrm>
              <a:off x="-1" y="150601"/>
              <a:ext cx="464986" cy="138397"/>
              <a:chOff x="0" y="0"/>
              <a:chExt cx="464984" cy="138395"/>
            </a:xfrm>
          </p:grpSpPr>
          <p:sp>
            <p:nvSpPr>
              <p:cNvPr id="317" name="直線矢印コネクタ 332"/>
              <p:cNvSpPr/>
              <p:nvPr/>
            </p:nvSpPr>
            <p:spPr>
              <a:xfrm>
                <a:off x="0" y="634"/>
                <a:ext cx="332664"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18" name="正方形/長方形 333"/>
              <p:cNvSpPr/>
              <p:nvPr/>
            </p:nvSpPr>
            <p:spPr>
              <a:xfrm rot="16200000">
                <a:off x="326589" y="0"/>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20" name="正方形/長方形 331"/>
            <p:cNvSpPr/>
            <p:nvPr/>
          </p:nvSpPr>
          <p:spPr>
            <a:xfrm rot="16200000">
              <a:off x="326587" y="0"/>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24" name="グループ化 334"/>
          <p:cNvGrpSpPr/>
          <p:nvPr/>
        </p:nvGrpSpPr>
        <p:grpSpPr>
          <a:xfrm>
            <a:off x="4826960" y="4172538"/>
            <a:ext cx="364637" cy="138396"/>
            <a:chOff x="0" y="0"/>
            <a:chExt cx="364636" cy="138395"/>
          </a:xfrm>
        </p:grpSpPr>
        <p:sp>
          <p:nvSpPr>
            <p:cNvPr id="322" name="直線矢印コネクタ 335"/>
            <p:cNvSpPr/>
            <p:nvPr/>
          </p:nvSpPr>
          <p:spPr>
            <a:xfrm flipH="1">
              <a:off x="138394" y="69196"/>
              <a:ext cx="226243" cy="2"/>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23" name="正方形/長方形 336"/>
            <p:cNvSpPr/>
            <p:nvPr/>
          </p:nvSpPr>
          <p:spPr>
            <a:xfrm rot="5400000">
              <a:off x="-1" y="-1"/>
              <a:ext cx="138397"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29" name="グループ化 367"/>
          <p:cNvGrpSpPr/>
          <p:nvPr/>
        </p:nvGrpSpPr>
        <p:grpSpPr>
          <a:xfrm>
            <a:off x="9104914" y="3529183"/>
            <a:ext cx="288998" cy="465620"/>
            <a:chOff x="0" y="0"/>
            <a:chExt cx="288997" cy="465619"/>
          </a:xfrm>
        </p:grpSpPr>
        <p:grpSp>
          <p:nvGrpSpPr>
            <p:cNvPr id="327" name="グループ化 368"/>
            <p:cNvGrpSpPr/>
            <p:nvPr/>
          </p:nvGrpSpPr>
          <p:grpSpPr>
            <a:xfrm>
              <a:off x="150601" y="-1"/>
              <a:ext cx="138397" cy="465620"/>
              <a:chOff x="0" y="0"/>
              <a:chExt cx="138395" cy="465618"/>
            </a:xfrm>
          </p:grpSpPr>
          <p:sp>
            <p:nvSpPr>
              <p:cNvPr id="325" name="直線矢印コネクタ 370"/>
              <p:cNvSpPr/>
              <p:nvPr/>
            </p:nvSpPr>
            <p:spPr>
              <a:xfrm flipV="1">
                <a:off x="1269" y="132954"/>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26" name="正方形/長方形 371"/>
              <p:cNvSpPr/>
              <p:nvPr/>
            </p:nvSpPr>
            <p:spPr>
              <a:xfrm rot="10800000">
                <a:off x="0" y="-1"/>
                <a:ext cx="138396"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28" name="正方形/長方形 369"/>
            <p:cNvSpPr/>
            <p:nvPr/>
          </p:nvSpPr>
          <p:spPr>
            <a:xfrm rot="10800000">
              <a:off x="0" y="1"/>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34" name="グループ化 387"/>
          <p:cNvGrpSpPr/>
          <p:nvPr/>
        </p:nvGrpSpPr>
        <p:grpSpPr>
          <a:xfrm>
            <a:off x="4731211" y="1116371"/>
            <a:ext cx="466255" cy="288998"/>
            <a:chOff x="0" y="0"/>
            <a:chExt cx="466254" cy="288997"/>
          </a:xfrm>
        </p:grpSpPr>
        <p:grpSp>
          <p:nvGrpSpPr>
            <p:cNvPr id="332" name="グループ化 388"/>
            <p:cNvGrpSpPr/>
            <p:nvPr/>
          </p:nvGrpSpPr>
          <p:grpSpPr>
            <a:xfrm>
              <a:off x="-1" y="150601"/>
              <a:ext cx="466255" cy="138397"/>
              <a:chOff x="0" y="0"/>
              <a:chExt cx="466253" cy="138395"/>
            </a:xfrm>
          </p:grpSpPr>
          <p:sp>
            <p:nvSpPr>
              <p:cNvPr id="330" name="直線矢印コネクタ 390"/>
              <p:cNvSpPr/>
              <p:nvPr/>
            </p:nvSpPr>
            <p:spPr>
              <a:xfrm flipH="1" flipV="1">
                <a:off x="133589" y="634"/>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31" name="正方形/長方形 391"/>
              <p:cNvSpPr/>
              <p:nvPr/>
            </p:nvSpPr>
            <p:spPr>
              <a:xfrm rot="5400000" flipH="1">
                <a:off x="0" y="-1"/>
                <a:ext cx="138396"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33" name="正方形/長方形 389"/>
            <p:cNvSpPr/>
            <p:nvPr/>
          </p:nvSpPr>
          <p:spPr>
            <a:xfrm rot="5400000" flipH="1">
              <a:off x="1" y="-1"/>
              <a:ext cx="138396"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39" name="グループ化 402"/>
          <p:cNvGrpSpPr/>
          <p:nvPr/>
        </p:nvGrpSpPr>
        <p:grpSpPr>
          <a:xfrm>
            <a:off x="7328437" y="2768431"/>
            <a:ext cx="301457" cy="1216819"/>
            <a:chOff x="0" y="0"/>
            <a:chExt cx="301456" cy="1216818"/>
          </a:xfrm>
        </p:grpSpPr>
        <p:grpSp>
          <p:nvGrpSpPr>
            <p:cNvPr id="337" name="グループ化 403"/>
            <p:cNvGrpSpPr/>
            <p:nvPr/>
          </p:nvGrpSpPr>
          <p:grpSpPr>
            <a:xfrm>
              <a:off x="154442" y="116"/>
              <a:ext cx="147015" cy="1216703"/>
              <a:chOff x="0" y="0"/>
              <a:chExt cx="147013" cy="1216701"/>
            </a:xfrm>
          </p:grpSpPr>
          <p:sp>
            <p:nvSpPr>
              <p:cNvPr id="335" name="直線矢印コネクタ 405"/>
              <p:cNvSpPr/>
              <p:nvPr/>
            </p:nvSpPr>
            <p:spPr>
              <a:xfrm flipV="1">
                <a:off x="-1" y="132086"/>
                <a:ext cx="2" cy="1084616"/>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36" name="正方形/長方形 406"/>
              <p:cNvSpPr/>
              <p:nvPr/>
            </p:nvSpPr>
            <p:spPr>
              <a:xfrm rot="10800000">
                <a:off x="8618" y="-1"/>
                <a:ext cx="138396" cy="138397"/>
              </a:xfrm>
              <a:prstGeom prst="rect">
                <a:avLst/>
              </a:prstGeom>
              <a:solidFill>
                <a:srgbClr val="80808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38" name="正方形/長方形 404"/>
            <p:cNvSpPr/>
            <p:nvPr/>
          </p:nvSpPr>
          <p:spPr>
            <a:xfrm rot="10800000">
              <a:off x="0" y="-1"/>
              <a:ext cx="138396" cy="138397"/>
            </a:xfrm>
            <a:prstGeom prst="rect">
              <a:avLst/>
            </a:prstGeom>
            <a:solidFill>
              <a:srgbClr val="80808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44" name="グループ化 407"/>
          <p:cNvGrpSpPr/>
          <p:nvPr/>
        </p:nvGrpSpPr>
        <p:grpSpPr>
          <a:xfrm>
            <a:off x="8294674" y="2785606"/>
            <a:ext cx="301457" cy="1216820"/>
            <a:chOff x="0" y="0"/>
            <a:chExt cx="301456" cy="1216818"/>
          </a:xfrm>
        </p:grpSpPr>
        <p:grpSp>
          <p:nvGrpSpPr>
            <p:cNvPr id="342" name="グループ化 408"/>
            <p:cNvGrpSpPr/>
            <p:nvPr/>
          </p:nvGrpSpPr>
          <p:grpSpPr>
            <a:xfrm>
              <a:off x="154442" y="116"/>
              <a:ext cx="147015" cy="1216703"/>
              <a:chOff x="0" y="0"/>
              <a:chExt cx="147013" cy="1216701"/>
            </a:xfrm>
          </p:grpSpPr>
          <p:sp>
            <p:nvSpPr>
              <p:cNvPr id="340" name="直線矢印コネクタ 410"/>
              <p:cNvSpPr/>
              <p:nvPr/>
            </p:nvSpPr>
            <p:spPr>
              <a:xfrm flipV="1">
                <a:off x="-1" y="132086"/>
                <a:ext cx="2" cy="1084616"/>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41" name="正方形/長方形 411"/>
              <p:cNvSpPr/>
              <p:nvPr/>
            </p:nvSpPr>
            <p:spPr>
              <a:xfrm rot="10800000">
                <a:off x="8618" y="-1"/>
                <a:ext cx="138396" cy="138397"/>
              </a:xfrm>
              <a:prstGeom prst="rect">
                <a:avLst/>
              </a:prstGeom>
              <a:solidFill>
                <a:srgbClr val="BFBFBF"/>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43" name="正方形/長方形 409"/>
            <p:cNvSpPr/>
            <p:nvPr/>
          </p:nvSpPr>
          <p:spPr>
            <a:xfrm rot="10800000">
              <a:off x="0" y="-1"/>
              <a:ext cx="138396" cy="138397"/>
            </a:xfrm>
            <a:prstGeom prst="rect">
              <a:avLst/>
            </a:prstGeom>
            <a:solidFill>
              <a:srgbClr val="80808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49" name="グループ化 413"/>
          <p:cNvGrpSpPr/>
          <p:nvPr/>
        </p:nvGrpSpPr>
        <p:grpSpPr>
          <a:xfrm>
            <a:off x="5218500" y="1805674"/>
            <a:ext cx="1216820" cy="301457"/>
            <a:chOff x="0" y="0"/>
            <a:chExt cx="1216819" cy="301456"/>
          </a:xfrm>
        </p:grpSpPr>
        <p:grpSp>
          <p:nvGrpSpPr>
            <p:cNvPr id="347" name="グループ化 414"/>
            <p:cNvGrpSpPr/>
            <p:nvPr/>
          </p:nvGrpSpPr>
          <p:grpSpPr>
            <a:xfrm>
              <a:off x="-1" y="154442"/>
              <a:ext cx="1216703" cy="147015"/>
              <a:chOff x="0" y="0"/>
              <a:chExt cx="1216701" cy="147013"/>
            </a:xfrm>
          </p:grpSpPr>
          <p:sp>
            <p:nvSpPr>
              <p:cNvPr id="345" name="直線矢印コネクタ 416"/>
              <p:cNvSpPr/>
              <p:nvPr/>
            </p:nvSpPr>
            <p:spPr>
              <a:xfrm>
                <a:off x="0" y="-1"/>
                <a:ext cx="1084616" cy="3"/>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46" name="正方形/長方形 417"/>
              <p:cNvSpPr/>
              <p:nvPr/>
            </p:nvSpPr>
            <p:spPr>
              <a:xfrm rot="16200000">
                <a:off x="1078306" y="8618"/>
                <a:ext cx="138396" cy="138396"/>
              </a:xfrm>
              <a:prstGeom prst="rect">
                <a:avLst/>
              </a:prstGeom>
              <a:solidFill>
                <a:srgbClr val="80808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48" name="正方形/長方形 415"/>
            <p:cNvSpPr/>
            <p:nvPr/>
          </p:nvSpPr>
          <p:spPr>
            <a:xfrm rot="16200000">
              <a:off x="1078423" y="0"/>
              <a:ext cx="138397" cy="138396"/>
            </a:xfrm>
            <a:prstGeom prst="rect">
              <a:avLst/>
            </a:prstGeom>
            <a:solidFill>
              <a:srgbClr val="80808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54" name="グループ化 418"/>
          <p:cNvGrpSpPr/>
          <p:nvPr/>
        </p:nvGrpSpPr>
        <p:grpSpPr>
          <a:xfrm>
            <a:off x="5207169" y="1992363"/>
            <a:ext cx="1699732" cy="301457"/>
            <a:chOff x="0" y="0"/>
            <a:chExt cx="1699731" cy="301456"/>
          </a:xfrm>
        </p:grpSpPr>
        <p:grpSp>
          <p:nvGrpSpPr>
            <p:cNvPr id="352" name="グループ化 419"/>
            <p:cNvGrpSpPr/>
            <p:nvPr/>
          </p:nvGrpSpPr>
          <p:grpSpPr>
            <a:xfrm>
              <a:off x="0" y="154446"/>
              <a:ext cx="1699615" cy="147011"/>
              <a:chOff x="0" y="0"/>
              <a:chExt cx="1699614" cy="147009"/>
            </a:xfrm>
          </p:grpSpPr>
          <p:sp>
            <p:nvSpPr>
              <p:cNvPr id="350" name="直線矢印コネクタ 421"/>
              <p:cNvSpPr/>
              <p:nvPr/>
            </p:nvSpPr>
            <p:spPr>
              <a:xfrm>
                <a:off x="0" y="0"/>
                <a:ext cx="1567530" cy="0"/>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351" name="正方形/長方形 422"/>
              <p:cNvSpPr/>
              <p:nvPr/>
            </p:nvSpPr>
            <p:spPr>
              <a:xfrm rot="16200000">
                <a:off x="1561219" y="8614"/>
                <a:ext cx="138396" cy="138396"/>
              </a:xfrm>
              <a:prstGeom prst="rect">
                <a:avLst/>
              </a:prstGeom>
              <a:solidFill>
                <a:srgbClr val="80808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353" name="正方形/長方形 420"/>
            <p:cNvSpPr/>
            <p:nvPr/>
          </p:nvSpPr>
          <p:spPr>
            <a:xfrm rot="16200000">
              <a:off x="1561336" y="0"/>
              <a:ext cx="138396" cy="138395"/>
            </a:xfrm>
            <a:prstGeom prst="rect">
              <a:avLst/>
            </a:prstGeom>
            <a:solidFill>
              <a:srgbClr val="80808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58" name="グループ化 339"/>
          <p:cNvGrpSpPr/>
          <p:nvPr/>
        </p:nvGrpSpPr>
        <p:grpSpPr>
          <a:xfrm>
            <a:off x="5677854" y="3799794"/>
            <a:ext cx="72001" cy="420540"/>
            <a:chOff x="0" y="0"/>
            <a:chExt cx="72000" cy="420538"/>
          </a:xfrm>
        </p:grpSpPr>
        <p:sp>
          <p:nvSpPr>
            <p:cNvPr id="355" name="正方形/長方形 345"/>
            <p:cNvSpPr/>
            <p:nvPr/>
          </p:nvSpPr>
          <p:spPr>
            <a:xfrm rot="5400000">
              <a:off x="-173707" y="174456"/>
              <a:ext cx="419790" cy="71626"/>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56" name="直線コネクタ 346"/>
            <p:cNvSpPr/>
            <p:nvPr/>
          </p:nvSpPr>
          <p:spPr>
            <a:xfrm flipH="1" flipV="1">
              <a:off x="375" y="374"/>
              <a:ext cx="71626" cy="419790"/>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57" name="直線コネクタ 347"/>
            <p:cNvSpPr/>
            <p:nvPr/>
          </p:nvSpPr>
          <p:spPr>
            <a:xfrm flipV="1">
              <a:off x="-1" y="0"/>
              <a:ext cx="71628" cy="420539"/>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62" name="グループ化 348"/>
          <p:cNvGrpSpPr/>
          <p:nvPr/>
        </p:nvGrpSpPr>
        <p:grpSpPr>
          <a:xfrm>
            <a:off x="7237954" y="3834803"/>
            <a:ext cx="61636" cy="360001"/>
            <a:chOff x="0" y="0"/>
            <a:chExt cx="61635" cy="360000"/>
          </a:xfrm>
        </p:grpSpPr>
        <p:sp>
          <p:nvSpPr>
            <p:cNvPr id="359" name="正方形/長方形 354"/>
            <p:cNvSpPr/>
            <p:nvPr/>
          </p:nvSpPr>
          <p:spPr>
            <a:xfrm rot="5400000">
              <a:off x="-148701" y="149342"/>
              <a:ext cx="359358" cy="61315"/>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60" name="直線コネクタ 355"/>
            <p:cNvSpPr/>
            <p:nvPr/>
          </p:nvSpPr>
          <p:spPr>
            <a:xfrm flipH="1" flipV="1">
              <a:off x="321" y="320"/>
              <a:ext cx="61314" cy="359359"/>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61" name="直線コネクタ 361"/>
            <p:cNvSpPr/>
            <p:nvPr/>
          </p:nvSpPr>
          <p:spPr>
            <a:xfrm flipV="1">
              <a:off x="0" y="-1"/>
              <a:ext cx="61316" cy="36000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66" name="グループ化 362"/>
          <p:cNvGrpSpPr/>
          <p:nvPr/>
        </p:nvGrpSpPr>
        <p:grpSpPr>
          <a:xfrm>
            <a:off x="8553432" y="3835573"/>
            <a:ext cx="61636" cy="360001"/>
            <a:chOff x="0" y="0"/>
            <a:chExt cx="61635" cy="360000"/>
          </a:xfrm>
        </p:grpSpPr>
        <p:sp>
          <p:nvSpPr>
            <p:cNvPr id="363" name="正方形/長方形 363"/>
            <p:cNvSpPr/>
            <p:nvPr/>
          </p:nvSpPr>
          <p:spPr>
            <a:xfrm rot="5400000">
              <a:off x="-148701" y="149342"/>
              <a:ext cx="359358" cy="61315"/>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64" name="直線コネクタ 364"/>
            <p:cNvSpPr/>
            <p:nvPr/>
          </p:nvSpPr>
          <p:spPr>
            <a:xfrm flipH="1" flipV="1">
              <a:off x="321" y="320"/>
              <a:ext cx="61314" cy="359359"/>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65" name="直線コネクタ 365"/>
            <p:cNvSpPr/>
            <p:nvPr/>
          </p:nvSpPr>
          <p:spPr>
            <a:xfrm flipV="1">
              <a:off x="0" y="-1"/>
              <a:ext cx="61316" cy="36000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70" name="グループ化 366"/>
          <p:cNvGrpSpPr/>
          <p:nvPr/>
        </p:nvGrpSpPr>
        <p:grpSpPr>
          <a:xfrm>
            <a:off x="5025831" y="2204865"/>
            <a:ext cx="360002" cy="61636"/>
            <a:chOff x="0" y="0"/>
            <a:chExt cx="360000" cy="61634"/>
          </a:xfrm>
        </p:grpSpPr>
        <p:sp>
          <p:nvSpPr>
            <p:cNvPr id="367" name="正方形/長方形 372"/>
            <p:cNvSpPr/>
            <p:nvPr/>
          </p:nvSpPr>
          <p:spPr>
            <a:xfrm>
              <a:off x="320" y="-1"/>
              <a:ext cx="359359" cy="61316"/>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68" name="直線コネクタ 373"/>
            <p:cNvSpPr/>
            <p:nvPr/>
          </p:nvSpPr>
          <p:spPr>
            <a:xfrm flipH="1">
              <a:off x="320" y="0"/>
              <a:ext cx="359359" cy="61314"/>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69" name="直線コネクタ 374"/>
            <p:cNvSpPr/>
            <p:nvPr/>
          </p:nvSpPr>
          <p:spPr>
            <a:xfrm flipH="1" flipV="1">
              <a:off x="0" y="319"/>
              <a:ext cx="360001" cy="61316"/>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74" name="グループ化 440"/>
          <p:cNvGrpSpPr/>
          <p:nvPr/>
        </p:nvGrpSpPr>
        <p:grpSpPr>
          <a:xfrm>
            <a:off x="5016806" y="1787608"/>
            <a:ext cx="360001" cy="61636"/>
            <a:chOff x="0" y="0"/>
            <a:chExt cx="360000" cy="61634"/>
          </a:xfrm>
        </p:grpSpPr>
        <p:sp>
          <p:nvSpPr>
            <p:cNvPr id="371" name="正方形/長方形 441"/>
            <p:cNvSpPr/>
            <p:nvPr/>
          </p:nvSpPr>
          <p:spPr>
            <a:xfrm>
              <a:off x="320" y="-1"/>
              <a:ext cx="359359" cy="61316"/>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72" name="直線コネクタ 442"/>
            <p:cNvSpPr/>
            <p:nvPr/>
          </p:nvSpPr>
          <p:spPr>
            <a:xfrm flipH="1">
              <a:off x="320" y="0"/>
              <a:ext cx="359359" cy="61314"/>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73" name="直線コネクタ 443"/>
            <p:cNvSpPr/>
            <p:nvPr/>
          </p:nvSpPr>
          <p:spPr>
            <a:xfrm flipH="1" flipV="1">
              <a:off x="0" y="319"/>
              <a:ext cx="360001" cy="61316"/>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78" name="グループ化 444"/>
          <p:cNvGrpSpPr/>
          <p:nvPr/>
        </p:nvGrpSpPr>
        <p:grpSpPr>
          <a:xfrm>
            <a:off x="5056799" y="524732"/>
            <a:ext cx="288001" cy="49309"/>
            <a:chOff x="0" y="0"/>
            <a:chExt cx="288000" cy="49308"/>
          </a:xfrm>
        </p:grpSpPr>
        <p:sp>
          <p:nvSpPr>
            <p:cNvPr id="375" name="正方形/長方形 445"/>
            <p:cNvSpPr/>
            <p:nvPr/>
          </p:nvSpPr>
          <p:spPr>
            <a:xfrm>
              <a:off x="256" y="-1"/>
              <a:ext cx="287487" cy="49052"/>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76" name="直線コネクタ 446"/>
            <p:cNvSpPr/>
            <p:nvPr/>
          </p:nvSpPr>
          <p:spPr>
            <a:xfrm flipH="1">
              <a:off x="256" y="0"/>
              <a:ext cx="287487" cy="4905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77" name="直線コネクタ 447"/>
            <p:cNvSpPr/>
            <p:nvPr/>
          </p:nvSpPr>
          <p:spPr>
            <a:xfrm flipH="1" flipV="1">
              <a:off x="0" y="256"/>
              <a:ext cx="288001" cy="49053"/>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82" name="グループ化 448"/>
          <p:cNvGrpSpPr/>
          <p:nvPr/>
        </p:nvGrpSpPr>
        <p:grpSpPr>
          <a:xfrm>
            <a:off x="10079840" y="3882046"/>
            <a:ext cx="49309" cy="288001"/>
            <a:chOff x="0" y="0"/>
            <a:chExt cx="49307" cy="288000"/>
          </a:xfrm>
        </p:grpSpPr>
        <p:sp>
          <p:nvSpPr>
            <p:cNvPr id="379" name="正方形/長方形 449"/>
            <p:cNvSpPr/>
            <p:nvPr/>
          </p:nvSpPr>
          <p:spPr>
            <a:xfrm rot="5400000">
              <a:off x="-118961" y="119473"/>
              <a:ext cx="287487" cy="49052"/>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80" name="直線コネクタ 450"/>
            <p:cNvSpPr/>
            <p:nvPr/>
          </p:nvSpPr>
          <p:spPr>
            <a:xfrm flipH="1" flipV="1">
              <a:off x="256" y="256"/>
              <a:ext cx="49052" cy="287487"/>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81" name="直線コネクタ 451"/>
            <p:cNvSpPr/>
            <p:nvPr/>
          </p:nvSpPr>
          <p:spPr>
            <a:xfrm flipV="1">
              <a:off x="0" y="-1"/>
              <a:ext cx="49053" cy="28800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86" name="グループ化 452"/>
          <p:cNvGrpSpPr/>
          <p:nvPr/>
        </p:nvGrpSpPr>
        <p:grpSpPr>
          <a:xfrm>
            <a:off x="5056799" y="5726519"/>
            <a:ext cx="288001" cy="49309"/>
            <a:chOff x="0" y="0"/>
            <a:chExt cx="288000" cy="49308"/>
          </a:xfrm>
        </p:grpSpPr>
        <p:sp>
          <p:nvSpPr>
            <p:cNvPr id="383" name="正方形/長方形 453"/>
            <p:cNvSpPr/>
            <p:nvPr/>
          </p:nvSpPr>
          <p:spPr>
            <a:xfrm>
              <a:off x="256" y="-1"/>
              <a:ext cx="287487" cy="49052"/>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84" name="直線コネクタ 454"/>
            <p:cNvSpPr/>
            <p:nvPr/>
          </p:nvSpPr>
          <p:spPr>
            <a:xfrm flipH="1">
              <a:off x="256" y="0"/>
              <a:ext cx="287487" cy="4905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85" name="直線コネクタ 455"/>
            <p:cNvSpPr/>
            <p:nvPr/>
          </p:nvSpPr>
          <p:spPr>
            <a:xfrm flipH="1" flipV="1">
              <a:off x="0" y="256"/>
              <a:ext cx="288001" cy="49053"/>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390" name="グループ化 462"/>
          <p:cNvGrpSpPr/>
          <p:nvPr/>
        </p:nvGrpSpPr>
        <p:grpSpPr>
          <a:xfrm>
            <a:off x="2316802" y="3799411"/>
            <a:ext cx="72001" cy="420540"/>
            <a:chOff x="0" y="0"/>
            <a:chExt cx="72000" cy="420538"/>
          </a:xfrm>
        </p:grpSpPr>
        <p:sp>
          <p:nvSpPr>
            <p:cNvPr id="387" name="正方形/長方形 463"/>
            <p:cNvSpPr/>
            <p:nvPr/>
          </p:nvSpPr>
          <p:spPr>
            <a:xfrm rot="5400000">
              <a:off x="-173707" y="174456"/>
              <a:ext cx="419790" cy="71626"/>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88" name="直線コネクタ 464"/>
            <p:cNvSpPr/>
            <p:nvPr/>
          </p:nvSpPr>
          <p:spPr>
            <a:xfrm flipH="1" flipV="1">
              <a:off x="375" y="374"/>
              <a:ext cx="71626" cy="419790"/>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389" name="直線コネクタ 465"/>
            <p:cNvSpPr/>
            <p:nvPr/>
          </p:nvSpPr>
          <p:spPr>
            <a:xfrm flipV="1">
              <a:off x="-1" y="0"/>
              <a:ext cx="71628" cy="420539"/>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sp>
        <p:nvSpPr>
          <p:cNvPr id="391" name="テキスト ボックス 16"/>
          <p:cNvSpPr txBox="1"/>
          <p:nvPr/>
        </p:nvSpPr>
        <p:spPr>
          <a:xfrm>
            <a:off x="3735742" y="4469022"/>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[10]</a:t>
            </a:r>
          </a:p>
        </p:txBody>
      </p:sp>
      <p:sp>
        <p:nvSpPr>
          <p:cNvPr id="392" name="テキスト ボックス 468"/>
          <p:cNvSpPr txBox="1"/>
          <p:nvPr/>
        </p:nvSpPr>
        <p:spPr>
          <a:xfrm>
            <a:off x="4056975" y="3507950"/>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[13]</a:t>
            </a:r>
          </a:p>
        </p:txBody>
      </p:sp>
      <p:sp>
        <p:nvSpPr>
          <p:cNvPr id="393" name="テキスト ボックス 469"/>
          <p:cNvSpPr txBox="1"/>
          <p:nvPr/>
        </p:nvSpPr>
        <p:spPr>
          <a:xfrm>
            <a:off x="5633582" y="3086392"/>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[6]</a:t>
            </a:r>
          </a:p>
        </p:txBody>
      </p:sp>
      <p:sp>
        <p:nvSpPr>
          <p:cNvPr id="394" name="テキスト ボックス 470"/>
          <p:cNvSpPr txBox="1"/>
          <p:nvPr/>
        </p:nvSpPr>
        <p:spPr>
          <a:xfrm>
            <a:off x="5526744" y="4442533"/>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a:t>
            </a:r>
          </a:p>
        </p:txBody>
      </p:sp>
      <p:sp>
        <p:nvSpPr>
          <p:cNvPr id="395" name="テキスト ボックス 471"/>
          <p:cNvSpPr txBox="1"/>
          <p:nvPr/>
        </p:nvSpPr>
        <p:spPr>
          <a:xfrm>
            <a:off x="5922315" y="4431438"/>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[5]</a:t>
            </a:r>
          </a:p>
        </p:txBody>
      </p:sp>
      <p:sp>
        <p:nvSpPr>
          <p:cNvPr id="396" name="テキスト ボックス 472"/>
          <p:cNvSpPr txBox="1"/>
          <p:nvPr/>
        </p:nvSpPr>
        <p:spPr>
          <a:xfrm>
            <a:off x="3442970" y="2996952"/>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[28]</a:t>
            </a:r>
          </a:p>
        </p:txBody>
      </p:sp>
      <p:sp>
        <p:nvSpPr>
          <p:cNvPr id="397" name="テキスト ボックス 473"/>
          <p:cNvSpPr txBox="1"/>
          <p:nvPr/>
        </p:nvSpPr>
        <p:spPr>
          <a:xfrm>
            <a:off x="6105498" y="2470462"/>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[29]</a:t>
            </a:r>
          </a:p>
        </p:txBody>
      </p:sp>
      <p:sp>
        <p:nvSpPr>
          <p:cNvPr id="398" name="テキスト ボックス 474"/>
          <p:cNvSpPr txBox="1"/>
          <p:nvPr/>
        </p:nvSpPr>
        <p:spPr>
          <a:xfrm>
            <a:off x="3744062" y="1120312"/>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[30]</a:t>
            </a:r>
          </a:p>
        </p:txBody>
      </p:sp>
      <p:sp>
        <p:nvSpPr>
          <p:cNvPr id="399" name="テキスト ボックス 475"/>
          <p:cNvSpPr txBox="1"/>
          <p:nvPr/>
        </p:nvSpPr>
        <p:spPr>
          <a:xfrm>
            <a:off x="9243344" y="2535391"/>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[31]</a:t>
            </a:r>
          </a:p>
        </p:txBody>
      </p:sp>
      <p:sp>
        <p:nvSpPr>
          <p:cNvPr id="400" name="テキスト ボックス 476"/>
          <p:cNvSpPr txBox="1"/>
          <p:nvPr/>
        </p:nvSpPr>
        <p:spPr>
          <a:xfrm>
            <a:off x="8606787" y="3252744"/>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[32]</a:t>
            </a:r>
          </a:p>
        </p:txBody>
      </p:sp>
      <p:sp>
        <p:nvSpPr>
          <p:cNvPr id="401" name="テキスト ボックス 477"/>
          <p:cNvSpPr txBox="1"/>
          <p:nvPr/>
        </p:nvSpPr>
        <p:spPr>
          <a:xfrm>
            <a:off x="9513387" y="4341179"/>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[39]</a:t>
            </a:r>
          </a:p>
        </p:txBody>
      </p:sp>
      <p:sp>
        <p:nvSpPr>
          <p:cNvPr id="402" name="テキスト ボックス 478"/>
          <p:cNvSpPr txBox="1"/>
          <p:nvPr/>
        </p:nvSpPr>
        <p:spPr>
          <a:xfrm>
            <a:off x="9875519" y="2540548"/>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[37]</a:t>
            </a:r>
          </a:p>
        </p:txBody>
      </p:sp>
      <p:sp>
        <p:nvSpPr>
          <p:cNvPr id="403" name="テキスト ボックス 479"/>
          <p:cNvSpPr txBox="1"/>
          <p:nvPr/>
        </p:nvSpPr>
        <p:spPr>
          <a:xfrm>
            <a:off x="6432593" y="513428"/>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[36]</a:t>
            </a:r>
          </a:p>
        </p:txBody>
      </p:sp>
      <p:sp>
        <p:nvSpPr>
          <p:cNvPr id="404" name="テキスト ボックス 480"/>
          <p:cNvSpPr txBox="1"/>
          <p:nvPr/>
        </p:nvSpPr>
        <p:spPr>
          <a:xfrm>
            <a:off x="5746084" y="1110907"/>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[38]</a:t>
            </a:r>
          </a:p>
        </p:txBody>
      </p:sp>
      <p:sp>
        <p:nvSpPr>
          <p:cNvPr id="405" name="テキスト ボックス 481"/>
          <p:cNvSpPr txBox="1"/>
          <p:nvPr/>
        </p:nvSpPr>
        <p:spPr>
          <a:xfrm>
            <a:off x="4388335" y="1606569"/>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[34]</a:t>
            </a:r>
          </a:p>
        </p:txBody>
      </p:sp>
      <p:sp>
        <p:nvSpPr>
          <p:cNvPr id="406" name="テキスト ボックス 482"/>
          <p:cNvSpPr txBox="1"/>
          <p:nvPr/>
        </p:nvSpPr>
        <p:spPr>
          <a:xfrm>
            <a:off x="4447628" y="224889"/>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[26]</a:t>
            </a:r>
          </a:p>
        </p:txBody>
      </p:sp>
      <p:sp>
        <p:nvSpPr>
          <p:cNvPr id="407" name="テキスト ボックス 483"/>
          <p:cNvSpPr txBox="1"/>
          <p:nvPr/>
        </p:nvSpPr>
        <p:spPr>
          <a:xfrm>
            <a:off x="10222314" y="4518640"/>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[27]</a:t>
            </a:r>
          </a:p>
        </p:txBody>
      </p:sp>
      <p:sp>
        <p:nvSpPr>
          <p:cNvPr id="408" name="テキスト ボックス 489"/>
          <p:cNvSpPr txBox="1"/>
          <p:nvPr/>
        </p:nvSpPr>
        <p:spPr>
          <a:xfrm>
            <a:off x="6998711" y="3301165"/>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[41]</a:t>
            </a:r>
          </a:p>
        </p:txBody>
      </p:sp>
      <p:sp>
        <p:nvSpPr>
          <p:cNvPr id="409" name="テキスト ボックス 495"/>
          <p:cNvSpPr txBox="1"/>
          <p:nvPr/>
        </p:nvSpPr>
        <p:spPr>
          <a:xfrm>
            <a:off x="4387020" y="2247700"/>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[40]</a:t>
            </a:r>
          </a:p>
        </p:txBody>
      </p:sp>
      <p:sp>
        <p:nvSpPr>
          <p:cNvPr id="410" name="テキスト ボックス 496"/>
          <p:cNvSpPr txBox="1"/>
          <p:nvPr/>
        </p:nvSpPr>
        <p:spPr>
          <a:xfrm>
            <a:off x="6944208" y="2007473"/>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[42]</a:t>
            </a:r>
          </a:p>
        </p:txBody>
      </p:sp>
      <p:sp>
        <p:nvSpPr>
          <p:cNvPr id="411" name="テキスト ボックス 497"/>
          <p:cNvSpPr txBox="1"/>
          <p:nvPr/>
        </p:nvSpPr>
        <p:spPr>
          <a:xfrm>
            <a:off x="6435326" y="1829200"/>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[43]</a:t>
            </a:r>
          </a:p>
        </p:txBody>
      </p:sp>
      <p:sp>
        <p:nvSpPr>
          <p:cNvPr id="412" name="テキスト ボックス 498"/>
          <p:cNvSpPr txBox="1"/>
          <p:nvPr/>
        </p:nvSpPr>
        <p:spPr>
          <a:xfrm>
            <a:off x="7316551" y="2526232"/>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[44]</a:t>
            </a:r>
          </a:p>
        </p:txBody>
      </p:sp>
      <p:sp>
        <p:nvSpPr>
          <p:cNvPr id="413" name="テキスト ボックス 499"/>
          <p:cNvSpPr txBox="1"/>
          <p:nvPr/>
        </p:nvSpPr>
        <p:spPr>
          <a:xfrm>
            <a:off x="8302704" y="2534708"/>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[45]</a:t>
            </a:r>
          </a:p>
        </p:txBody>
      </p:sp>
      <p:sp>
        <p:nvSpPr>
          <p:cNvPr id="414" name="テキスト ボックス 500"/>
          <p:cNvSpPr txBox="1"/>
          <p:nvPr/>
        </p:nvSpPr>
        <p:spPr>
          <a:xfrm>
            <a:off x="5684690" y="5147567"/>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[14]</a:t>
            </a:r>
          </a:p>
        </p:txBody>
      </p:sp>
      <p:sp>
        <p:nvSpPr>
          <p:cNvPr id="415" name="テキスト ボックス 375"/>
          <p:cNvSpPr txBox="1"/>
          <p:nvPr/>
        </p:nvSpPr>
        <p:spPr>
          <a:xfrm>
            <a:off x="2777790" y="3243176"/>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[9]</a:t>
            </a:r>
          </a:p>
        </p:txBody>
      </p:sp>
      <p:sp>
        <p:nvSpPr>
          <p:cNvPr id="416" name="テキスト ボックス 381"/>
          <p:cNvSpPr txBox="1"/>
          <p:nvPr/>
        </p:nvSpPr>
        <p:spPr>
          <a:xfrm>
            <a:off x="4229923" y="4479906"/>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a:t>
            </a:r>
          </a:p>
        </p:txBody>
      </p:sp>
      <p:sp>
        <p:nvSpPr>
          <p:cNvPr id="417" name="テキスト ボックス 392"/>
          <p:cNvSpPr txBox="1"/>
          <p:nvPr/>
        </p:nvSpPr>
        <p:spPr>
          <a:xfrm>
            <a:off x="4514837" y="4568981"/>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[4]</a:t>
            </a:r>
          </a:p>
        </p:txBody>
      </p:sp>
      <p:sp>
        <p:nvSpPr>
          <p:cNvPr id="418" name="テキスト ボックス 393"/>
          <p:cNvSpPr txBox="1"/>
          <p:nvPr/>
        </p:nvSpPr>
        <p:spPr>
          <a:xfrm>
            <a:off x="6717783" y="4262899"/>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[7]</a:t>
            </a:r>
          </a:p>
        </p:txBody>
      </p:sp>
      <p:sp>
        <p:nvSpPr>
          <p:cNvPr id="419" name="テキスト ボックス 399"/>
          <p:cNvSpPr txBox="1"/>
          <p:nvPr/>
        </p:nvSpPr>
        <p:spPr>
          <a:xfrm>
            <a:off x="5662355" y="2708921"/>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[8]</a:t>
            </a:r>
          </a:p>
        </p:txBody>
      </p:sp>
      <p:sp>
        <p:nvSpPr>
          <p:cNvPr id="420" name="テキスト ボックス 400"/>
          <p:cNvSpPr txBox="1"/>
          <p:nvPr/>
        </p:nvSpPr>
        <p:spPr>
          <a:xfrm>
            <a:off x="2417534" y="3315015"/>
            <a:ext cx="2522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a:t>
            </a:r>
          </a:p>
        </p:txBody>
      </p:sp>
      <p:sp>
        <p:nvSpPr>
          <p:cNvPr id="421" name="テキスト ボックス 401"/>
          <p:cNvSpPr txBox="1"/>
          <p:nvPr/>
        </p:nvSpPr>
        <p:spPr>
          <a:xfrm>
            <a:off x="4557543" y="3645025"/>
            <a:ext cx="31107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[11]</a:t>
            </a:r>
          </a:p>
        </p:txBody>
      </p:sp>
      <p:sp>
        <p:nvSpPr>
          <p:cNvPr id="422" name="テキスト ボックス 423"/>
          <p:cNvSpPr txBox="1"/>
          <p:nvPr/>
        </p:nvSpPr>
        <p:spPr>
          <a:xfrm>
            <a:off x="4734140" y="4262899"/>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[12]</a:t>
            </a:r>
          </a:p>
        </p:txBody>
      </p:sp>
      <p:sp>
        <p:nvSpPr>
          <p:cNvPr id="423" name="テキスト ボックス 501"/>
          <p:cNvSpPr txBox="1"/>
          <p:nvPr/>
        </p:nvSpPr>
        <p:spPr>
          <a:xfrm>
            <a:off x="5481763" y="5860819"/>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[15]</a:t>
            </a:r>
          </a:p>
        </p:txBody>
      </p:sp>
      <p:sp>
        <p:nvSpPr>
          <p:cNvPr id="424" name="テキスト ボックス 502"/>
          <p:cNvSpPr txBox="1"/>
          <p:nvPr/>
        </p:nvSpPr>
        <p:spPr>
          <a:xfrm>
            <a:off x="4321150" y="1938414"/>
            <a:ext cx="485017"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[21-25]</a:t>
            </a:r>
          </a:p>
        </p:txBody>
      </p:sp>
      <p:sp>
        <p:nvSpPr>
          <p:cNvPr id="425" name="テキスト ボックス 503"/>
          <p:cNvSpPr txBox="1"/>
          <p:nvPr/>
        </p:nvSpPr>
        <p:spPr>
          <a:xfrm>
            <a:off x="9126627" y="3284985"/>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[33]</a:t>
            </a:r>
          </a:p>
        </p:txBody>
      </p:sp>
      <p:sp>
        <p:nvSpPr>
          <p:cNvPr id="426" name="テキスト ボックス 504"/>
          <p:cNvSpPr txBox="1"/>
          <p:nvPr/>
        </p:nvSpPr>
        <p:spPr>
          <a:xfrm>
            <a:off x="4413527" y="1196753"/>
            <a:ext cx="31572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Times Roman"/>
                <a:ea typeface="Times Roman"/>
                <a:cs typeface="Times Roman"/>
                <a:sym typeface="Times Roman"/>
              </a:defRPr>
            </a:lvl1pPr>
          </a:lstStyle>
          <a:p>
            <a:r>
              <a:t>[35]</a:t>
            </a:r>
          </a:p>
        </p:txBody>
      </p:sp>
      <p:grpSp>
        <p:nvGrpSpPr>
          <p:cNvPr id="455" name="グループ化 199"/>
          <p:cNvGrpSpPr/>
          <p:nvPr/>
        </p:nvGrpSpPr>
        <p:grpSpPr>
          <a:xfrm>
            <a:off x="6516765" y="4524631"/>
            <a:ext cx="2799833" cy="2198122"/>
            <a:chOff x="0" y="0"/>
            <a:chExt cx="2799832" cy="2198121"/>
          </a:xfrm>
        </p:grpSpPr>
        <p:sp>
          <p:nvSpPr>
            <p:cNvPr id="427" name="正方形/長方形 54"/>
            <p:cNvSpPr/>
            <p:nvPr/>
          </p:nvSpPr>
          <p:spPr>
            <a:xfrm>
              <a:off x="0" y="0"/>
              <a:ext cx="2799833" cy="2198122"/>
            </a:xfrm>
            <a:prstGeom prst="rect">
              <a:avLst/>
            </a:prstGeom>
            <a:noFill/>
            <a:ln w="28575" cap="flat">
              <a:solidFill>
                <a:schemeClr val="accent6"/>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432" name="グループ化 198"/>
            <p:cNvGrpSpPr/>
            <p:nvPr/>
          </p:nvGrpSpPr>
          <p:grpSpPr>
            <a:xfrm>
              <a:off x="127063" y="913910"/>
              <a:ext cx="2641289" cy="544156"/>
              <a:chOff x="0" y="0"/>
              <a:chExt cx="2641287" cy="544155"/>
            </a:xfrm>
          </p:grpSpPr>
          <p:sp>
            <p:nvSpPr>
              <p:cNvPr id="428" name="テキスト ボックス 52"/>
              <p:cNvSpPr txBox="1"/>
              <p:nvPr/>
            </p:nvSpPr>
            <p:spPr>
              <a:xfrm>
                <a:off x="0" y="279901"/>
                <a:ext cx="2641288"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blank mark = additively to be installed</a:t>
                </a:r>
              </a:p>
            </p:txBody>
          </p:sp>
          <p:grpSp>
            <p:nvGrpSpPr>
              <p:cNvPr id="431" name="グループ化 427"/>
              <p:cNvGrpSpPr/>
              <p:nvPr/>
            </p:nvGrpSpPr>
            <p:grpSpPr>
              <a:xfrm>
                <a:off x="1036129" y="0"/>
                <a:ext cx="138396" cy="309199"/>
                <a:chOff x="0" y="0"/>
                <a:chExt cx="138395" cy="309198"/>
              </a:xfrm>
            </p:grpSpPr>
            <p:sp>
              <p:nvSpPr>
                <p:cNvPr id="429" name="直線矢印コネクタ 428"/>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30" name="正方形/長方形 429"/>
                <p:cNvSpPr/>
                <p:nvPr/>
              </p:nvSpPr>
              <p:spPr>
                <a:xfrm>
                  <a:off x="-1" y="170803"/>
                  <a:ext cx="138397" cy="138396"/>
                </a:xfrm>
                <a:prstGeom prst="rect">
                  <a:avLst/>
                </a:prstGeom>
                <a:noFill/>
                <a:ln w="2540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446" name="グループ化 5"/>
            <p:cNvGrpSpPr/>
            <p:nvPr/>
          </p:nvGrpSpPr>
          <p:grpSpPr>
            <a:xfrm>
              <a:off x="354579" y="108492"/>
              <a:ext cx="2073584" cy="723695"/>
              <a:chOff x="0" y="0"/>
              <a:chExt cx="2073582" cy="723694"/>
            </a:xfrm>
          </p:grpSpPr>
          <p:grpSp>
            <p:nvGrpSpPr>
              <p:cNvPr id="435" name="グループ化 24"/>
              <p:cNvGrpSpPr/>
              <p:nvPr/>
            </p:nvGrpSpPr>
            <p:grpSpPr>
              <a:xfrm>
                <a:off x="464195" y="1322"/>
                <a:ext cx="138396" cy="309199"/>
                <a:chOff x="0" y="0"/>
                <a:chExt cx="138395" cy="309198"/>
              </a:xfrm>
            </p:grpSpPr>
            <p:sp>
              <p:nvSpPr>
                <p:cNvPr id="433" name="直線矢印コネクタ 20"/>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34" name="正方形/長方形 21"/>
                <p:cNvSpPr/>
                <p:nvPr/>
              </p:nvSpPr>
              <p:spPr>
                <a:xfrm>
                  <a:off x="-1" y="170803"/>
                  <a:ext cx="138397"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36" name="テキスト ボックス 26"/>
              <p:cNvSpPr txBox="1"/>
              <p:nvPr/>
            </p:nvSpPr>
            <p:spPr>
              <a:xfrm>
                <a:off x="470650" y="327466"/>
                <a:ext cx="425833"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TMP</a:t>
                </a:r>
              </a:p>
            </p:txBody>
          </p:sp>
          <p:grpSp>
            <p:nvGrpSpPr>
              <p:cNvPr id="441" name="グループ化 28"/>
              <p:cNvGrpSpPr/>
              <p:nvPr/>
            </p:nvGrpSpPr>
            <p:grpSpPr>
              <a:xfrm>
                <a:off x="1158732" y="7665"/>
                <a:ext cx="248132" cy="583059"/>
                <a:chOff x="0" y="0"/>
                <a:chExt cx="248131" cy="583058"/>
              </a:xfrm>
            </p:grpSpPr>
            <p:grpSp>
              <p:nvGrpSpPr>
                <p:cNvPr id="439" name="グループ化 169"/>
                <p:cNvGrpSpPr/>
                <p:nvPr/>
              </p:nvGrpSpPr>
              <p:grpSpPr>
                <a:xfrm>
                  <a:off x="2408" y="0"/>
                  <a:ext cx="138396" cy="309199"/>
                  <a:chOff x="0" y="0"/>
                  <a:chExt cx="138395" cy="309198"/>
                </a:xfrm>
              </p:grpSpPr>
              <p:sp>
                <p:nvSpPr>
                  <p:cNvPr id="437" name="直線矢印コネクタ 170"/>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38" name="正方形/長方形 174"/>
                  <p:cNvSpPr/>
                  <p:nvPr/>
                </p:nvSpPr>
                <p:spPr>
                  <a:xfrm>
                    <a:off x="-1" y="170803"/>
                    <a:ext cx="138397"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40" name="テキスト ボックス 181"/>
                <p:cNvSpPr txBox="1"/>
                <p:nvPr/>
              </p:nvSpPr>
              <p:spPr>
                <a:xfrm>
                  <a:off x="0" y="318804"/>
                  <a:ext cx="248132"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IP</a:t>
                  </a:r>
                </a:p>
              </p:txBody>
            </p:sp>
          </p:grpSp>
          <p:grpSp>
            <p:nvGrpSpPr>
              <p:cNvPr id="444" name="グループ化 4"/>
              <p:cNvGrpSpPr/>
              <p:nvPr/>
            </p:nvGrpSpPr>
            <p:grpSpPr>
              <a:xfrm>
                <a:off x="704313" y="0"/>
                <a:ext cx="138396" cy="309199"/>
                <a:chOff x="0" y="0"/>
                <a:chExt cx="138395" cy="309198"/>
              </a:xfrm>
            </p:grpSpPr>
            <p:sp>
              <p:nvSpPr>
                <p:cNvPr id="442" name="直線矢印コネクタ 466"/>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43" name="正方形/長方形 467"/>
                <p:cNvSpPr/>
                <p:nvPr/>
              </p:nvSpPr>
              <p:spPr>
                <a:xfrm>
                  <a:off x="-1" y="170803"/>
                  <a:ext cx="138397" cy="138396"/>
                </a:xfrm>
                <a:prstGeom prst="rect">
                  <a:avLst/>
                </a:prstGeom>
                <a:solidFill>
                  <a:schemeClr val="accent6"/>
                </a:solidFill>
                <a:ln w="6350" cap="flat">
                  <a:solidFill>
                    <a:schemeClr val="accent6"/>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45" name="正方形/長方形 3"/>
              <p:cNvSpPr txBox="1"/>
              <p:nvPr/>
            </p:nvSpPr>
            <p:spPr>
              <a:xfrm>
                <a:off x="0" y="459440"/>
                <a:ext cx="2073583"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solid mark = already installed</a:t>
                </a:r>
              </a:p>
            </p:txBody>
          </p:sp>
        </p:grpSp>
        <p:grpSp>
          <p:nvGrpSpPr>
            <p:cNvPr id="454" name="グループ化 505"/>
            <p:cNvGrpSpPr/>
            <p:nvPr/>
          </p:nvGrpSpPr>
          <p:grpSpPr>
            <a:xfrm>
              <a:off x="505865" y="1560077"/>
              <a:ext cx="1497693" cy="550123"/>
              <a:chOff x="0" y="0"/>
              <a:chExt cx="1497692" cy="550122"/>
            </a:xfrm>
          </p:grpSpPr>
          <p:sp>
            <p:nvSpPr>
              <p:cNvPr id="447" name="テキスト ボックス 506"/>
              <p:cNvSpPr txBox="1"/>
              <p:nvPr/>
            </p:nvSpPr>
            <p:spPr>
              <a:xfrm>
                <a:off x="0" y="285868"/>
                <a:ext cx="1497693" cy="2642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200">
                    <a:latin typeface="Arial"/>
                    <a:ea typeface="Arial"/>
                    <a:cs typeface="Arial"/>
                    <a:sym typeface="Arial"/>
                  </a:defRPr>
                </a:lvl1pPr>
              </a:lstStyle>
              <a:p>
                <a:r>
                  <a:t>gray mark = pending</a:t>
                </a:r>
              </a:p>
            </p:txBody>
          </p:sp>
          <p:grpSp>
            <p:nvGrpSpPr>
              <p:cNvPr id="450" name="グループ化 507"/>
              <p:cNvGrpSpPr/>
              <p:nvPr/>
            </p:nvGrpSpPr>
            <p:grpSpPr>
              <a:xfrm>
                <a:off x="396874" y="0"/>
                <a:ext cx="138397" cy="309199"/>
                <a:chOff x="0" y="0"/>
                <a:chExt cx="138395" cy="309198"/>
              </a:xfrm>
            </p:grpSpPr>
            <p:sp>
              <p:nvSpPr>
                <p:cNvPr id="448" name="直線矢印コネクタ 511"/>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49" name="正方形/長方形 512"/>
                <p:cNvSpPr/>
                <p:nvPr/>
              </p:nvSpPr>
              <p:spPr>
                <a:xfrm>
                  <a:off x="-1" y="170803"/>
                  <a:ext cx="138397" cy="138396"/>
                </a:xfrm>
                <a:prstGeom prst="rect">
                  <a:avLst/>
                </a:prstGeom>
                <a:solidFill>
                  <a:srgbClr val="808080"/>
                </a:solidFill>
                <a:ln w="254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53" name="グループ化 508"/>
              <p:cNvGrpSpPr/>
              <p:nvPr/>
            </p:nvGrpSpPr>
            <p:grpSpPr>
              <a:xfrm>
                <a:off x="972938" y="1978"/>
                <a:ext cx="138396" cy="309199"/>
                <a:chOff x="0" y="0"/>
                <a:chExt cx="138395" cy="309198"/>
              </a:xfrm>
            </p:grpSpPr>
            <p:sp>
              <p:nvSpPr>
                <p:cNvPr id="451" name="直線矢印コネクタ 509"/>
                <p:cNvSpPr/>
                <p:nvPr/>
              </p:nvSpPr>
              <p:spPr>
                <a:xfrm>
                  <a:off x="68713" y="-1"/>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52" name="正方形/長方形 510"/>
                <p:cNvSpPr/>
                <p:nvPr/>
              </p:nvSpPr>
              <p:spPr>
                <a:xfrm>
                  <a:off x="-1" y="170803"/>
                  <a:ext cx="138397" cy="138396"/>
                </a:xfrm>
                <a:prstGeom prst="rect">
                  <a:avLst/>
                </a:prstGeom>
                <a:solidFill>
                  <a:srgbClr val="808080"/>
                </a:solidFill>
                <a:ln w="2540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grpSp>
        <p:nvGrpSpPr>
          <p:cNvPr id="458" name="正方形/長方形 115"/>
          <p:cNvGrpSpPr/>
          <p:nvPr/>
        </p:nvGrpSpPr>
        <p:grpSpPr>
          <a:xfrm>
            <a:off x="9345745" y="4537569"/>
            <a:ext cx="792089" cy="434341"/>
            <a:chOff x="0" y="-37150"/>
            <a:chExt cx="792087" cy="434340"/>
          </a:xfrm>
        </p:grpSpPr>
        <p:sp>
          <p:nvSpPr>
            <p:cNvPr id="456" name="四角形"/>
            <p:cNvSpPr/>
            <p:nvPr/>
          </p:nvSpPr>
          <p:spPr>
            <a:xfrm>
              <a:off x="0" y="-1"/>
              <a:ext cx="792088" cy="360042"/>
            </a:xfrm>
            <a:prstGeom prst="rect">
              <a:avLst/>
            </a:prstGeom>
            <a:solidFill>
              <a:srgbClr val="DBDBDB"/>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57" name="TEE,GV,TMP,RP…"/>
            <p:cNvSpPr txBox="1"/>
            <p:nvPr/>
          </p:nvSpPr>
          <p:spPr>
            <a:xfrm>
              <a:off x="52070" y="-37150"/>
              <a:ext cx="687948" cy="434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600"/>
              </a:pPr>
              <a:r>
                <a:t>TEE,GV,TMP,RP</a:t>
              </a:r>
              <a:endParaRPr>
                <a:solidFill>
                  <a:srgbClr val="FFFFFF"/>
                </a:solidFill>
              </a:endParaRPr>
            </a:p>
            <a:p>
              <a:pPr algn="ctr">
                <a:defRPr sz="600"/>
              </a:pPr>
              <a:r>
                <a:t>305blank</a:t>
              </a:r>
              <a:endParaRPr>
                <a:solidFill>
                  <a:srgbClr val="FFFFFF"/>
                </a:solidFill>
              </a:endParaRPr>
            </a:p>
            <a:p>
              <a:pPr algn="ctr">
                <a:defRPr sz="600"/>
              </a:pPr>
              <a:r>
                <a:t>HeOK</a:t>
              </a:r>
            </a:p>
          </p:txBody>
        </p:sp>
      </p:grpSp>
      <p:grpSp>
        <p:nvGrpSpPr>
          <p:cNvPr id="461" name="正方形/長方形 513"/>
          <p:cNvGrpSpPr/>
          <p:nvPr/>
        </p:nvGrpSpPr>
        <p:grpSpPr>
          <a:xfrm>
            <a:off x="6586528" y="2947416"/>
            <a:ext cx="767141" cy="353455"/>
            <a:chOff x="0" y="40443"/>
            <a:chExt cx="767139" cy="353454"/>
          </a:xfrm>
        </p:grpSpPr>
        <p:sp>
          <p:nvSpPr>
            <p:cNvPr id="459" name="四角形"/>
            <p:cNvSpPr/>
            <p:nvPr/>
          </p:nvSpPr>
          <p:spPr>
            <a:xfrm>
              <a:off x="0" y="40443"/>
              <a:ext cx="767140" cy="353455"/>
            </a:xfrm>
            <a:prstGeom prst="rect">
              <a:avLst/>
            </a:prstGeom>
            <a:solidFill>
              <a:srgbClr val="DBDBDB"/>
            </a:solidFill>
            <a:ln w="12700" cap="flat">
              <a:solidFill>
                <a:srgbClr val="32538F"/>
              </a:solidFill>
              <a:prstDash val="solid"/>
              <a:miter lim="800000"/>
            </a:ln>
            <a:effectLst/>
          </p:spPr>
          <p:txBody>
            <a:bodyPr wrap="square" lIns="45719" tIns="45719" rIns="45719" bIns="45719" numCol="1" anchor="ctr">
              <a:noAutofit/>
            </a:bodyPr>
            <a:lstStyle/>
            <a:p>
              <a:pPr algn="ctr">
                <a:defRPr sz="600"/>
              </a:pPr>
              <a:endParaRPr/>
            </a:p>
          </p:txBody>
        </p:sp>
        <p:sp>
          <p:nvSpPr>
            <p:cNvPr id="460" name="TEE,GV,TMP,RP…"/>
            <p:cNvSpPr/>
            <p:nvPr/>
          </p:nvSpPr>
          <p:spPr>
            <a:xfrm>
              <a:off x="52069" y="217170"/>
              <a:ext cx="663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sz="600"/>
              </a:pPr>
              <a:r>
                <a:t>TEE,GV,TMP,RP</a:t>
              </a:r>
              <a:endParaRPr>
                <a:solidFill>
                  <a:srgbClr val="FFFFFF"/>
                </a:solidFill>
              </a:endParaRPr>
            </a:p>
            <a:p>
              <a:pPr algn="ctr">
                <a:defRPr sz="600"/>
              </a:pPr>
              <a:r>
                <a:t>305blank</a:t>
              </a:r>
              <a:endParaRPr>
                <a:solidFill>
                  <a:srgbClr val="FFFFFF"/>
                </a:solidFill>
              </a:endParaRPr>
            </a:p>
            <a:p>
              <a:pPr algn="ctr">
                <a:defRPr sz="600"/>
              </a:pPr>
              <a:r>
                <a:t>現状:起動済</a:t>
              </a:r>
            </a:p>
          </p:txBody>
        </p:sp>
      </p:grpSp>
      <p:grpSp>
        <p:nvGrpSpPr>
          <p:cNvPr id="466" name="グループ化 22"/>
          <p:cNvGrpSpPr/>
          <p:nvPr/>
        </p:nvGrpSpPr>
        <p:grpSpPr>
          <a:xfrm>
            <a:off x="5235895" y="5130005"/>
            <a:ext cx="464985" cy="288998"/>
            <a:chOff x="0" y="0"/>
            <a:chExt cx="464984" cy="288997"/>
          </a:xfrm>
        </p:grpSpPr>
        <p:grpSp>
          <p:nvGrpSpPr>
            <p:cNvPr id="464" name="グループ化 23"/>
            <p:cNvGrpSpPr/>
            <p:nvPr/>
          </p:nvGrpSpPr>
          <p:grpSpPr>
            <a:xfrm>
              <a:off x="-1" y="0"/>
              <a:ext cx="464986" cy="138396"/>
              <a:chOff x="0" y="0"/>
              <a:chExt cx="464984" cy="138395"/>
            </a:xfrm>
          </p:grpSpPr>
          <p:sp>
            <p:nvSpPr>
              <p:cNvPr id="462" name="直線矢印コネクタ 27"/>
              <p:cNvSpPr/>
              <p:nvPr/>
            </p:nvSpPr>
            <p:spPr>
              <a:xfrm>
                <a:off x="0" y="137760"/>
                <a:ext cx="332664"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63" name="正方形/長方形 29"/>
              <p:cNvSpPr/>
              <p:nvPr/>
            </p:nvSpPr>
            <p:spPr>
              <a:xfrm rot="16200000" flipH="1">
                <a:off x="326589" y="0"/>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65" name="正方形/長方形 25"/>
            <p:cNvSpPr/>
            <p:nvPr/>
          </p:nvSpPr>
          <p:spPr>
            <a:xfrm rot="16200000" flipH="1">
              <a:off x="326587" y="150601"/>
              <a:ext cx="138396"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70" name="グループ化 30"/>
          <p:cNvGrpSpPr/>
          <p:nvPr/>
        </p:nvGrpSpPr>
        <p:grpSpPr>
          <a:xfrm>
            <a:off x="5063835" y="5179047"/>
            <a:ext cx="288001" cy="49309"/>
            <a:chOff x="0" y="0"/>
            <a:chExt cx="288000" cy="49308"/>
          </a:xfrm>
        </p:grpSpPr>
        <p:sp>
          <p:nvSpPr>
            <p:cNvPr id="467" name="正方形/長方形 31"/>
            <p:cNvSpPr/>
            <p:nvPr/>
          </p:nvSpPr>
          <p:spPr>
            <a:xfrm>
              <a:off x="256" y="-1"/>
              <a:ext cx="287487" cy="49052"/>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68" name="直線コネクタ 32"/>
            <p:cNvSpPr/>
            <p:nvPr/>
          </p:nvSpPr>
          <p:spPr>
            <a:xfrm flipH="1">
              <a:off x="256" y="0"/>
              <a:ext cx="287487" cy="4905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69" name="直線コネクタ 33"/>
            <p:cNvSpPr/>
            <p:nvPr/>
          </p:nvSpPr>
          <p:spPr>
            <a:xfrm flipH="1" flipV="1">
              <a:off x="0" y="256"/>
              <a:ext cx="288001" cy="49053"/>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474" name="グループ化 34"/>
          <p:cNvGrpSpPr/>
          <p:nvPr/>
        </p:nvGrpSpPr>
        <p:grpSpPr>
          <a:xfrm>
            <a:off x="3770674" y="3859278"/>
            <a:ext cx="49309" cy="288001"/>
            <a:chOff x="0" y="0"/>
            <a:chExt cx="49308" cy="288000"/>
          </a:xfrm>
        </p:grpSpPr>
        <p:sp>
          <p:nvSpPr>
            <p:cNvPr id="471" name="正方形/長方形 35"/>
            <p:cNvSpPr/>
            <p:nvPr/>
          </p:nvSpPr>
          <p:spPr>
            <a:xfrm rot="16200000">
              <a:off x="-119218" y="119475"/>
              <a:ext cx="287487" cy="49052"/>
            </a:xfrm>
            <a:prstGeom prst="rect">
              <a:avLst/>
            </a:prstGeom>
            <a:solidFill>
              <a:srgbClr val="FFFFFF"/>
            </a:solidFill>
            <a:ln w="63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472" name="直線コネクタ 53"/>
            <p:cNvSpPr/>
            <p:nvPr/>
          </p:nvSpPr>
          <p:spPr>
            <a:xfrm>
              <a:off x="0" y="257"/>
              <a:ext cx="49051" cy="287487"/>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73" name="直線コネクタ 55"/>
            <p:cNvSpPr/>
            <p:nvPr/>
          </p:nvSpPr>
          <p:spPr>
            <a:xfrm flipH="1">
              <a:off x="256" y="-1"/>
              <a:ext cx="49053" cy="28800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grpSp>
        <p:nvGrpSpPr>
          <p:cNvPr id="479" name="グループ化 56"/>
          <p:cNvGrpSpPr/>
          <p:nvPr/>
        </p:nvGrpSpPr>
        <p:grpSpPr>
          <a:xfrm>
            <a:off x="3734194" y="4021023"/>
            <a:ext cx="288998" cy="487532"/>
            <a:chOff x="0" y="0"/>
            <a:chExt cx="288997" cy="487530"/>
          </a:xfrm>
        </p:grpSpPr>
        <p:grpSp>
          <p:nvGrpSpPr>
            <p:cNvPr id="477" name="グループ化 57"/>
            <p:cNvGrpSpPr/>
            <p:nvPr/>
          </p:nvGrpSpPr>
          <p:grpSpPr>
            <a:xfrm>
              <a:off x="-1" y="0"/>
              <a:ext cx="138396" cy="487531"/>
              <a:chOff x="0" y="0"/>
              <a:chExt cx="138395" cy="487531"/>
            </a:xfrm>
          </p:grpSpPr>
          <p:sp>
            <p:nvSpPr>
              <p:cNvPr id="475" name="直線矢印コネクタ 59"/>
              <p:cNvSpPr/>
              <p:nvPr/>
            </p:nvSpPr>
            <p:spPr>
              <a:xfrm flipH="1">
                <a:off x="138395" y="-1"/>
                <a:ext cx="1" cy="354577"/>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76" name="正方形/長方形 61"/>
              <p:cNvSpPr/>
              <p:nvPr/>
            </p:nvSpPr>
            <p:spPr>
              <a:xfrm>
                <a:off x="-1" y="349136"/>
                <a:ext cx="138397"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78" name="正方形/長方形 58"/>
            <p:cNvSpPr/>
            <p:nvPr/>
          </p:nvSpPr>
          <p:spPr>
            <a:xfrm>
              <a:off x="150601" y="349134"/>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84" name="グループ化 76"/>
          <p:cNvGrpSpPr/>
          <p:nvPr/>
        </p:nvGrpSpPr>
        <p:grpSpPr>
          <a:xfrm>
            <a:off x="9529202" y="2704837"/>
            <a:ext cx="301457" cy="303006"/>
            <a:chOff x="0" y="0"/>
            <a:chExt cx="301456" cy="303004"/>
          </a:xfrm>
        </p:grpSpPr>
        <p:grpSp>
          <p:nvGrpSpPr>
            <p:cNvPr id="482" name="グループ化 81"/>
            <p:cNvGrpSpPr/>
            <p:nvPr/>
          </p:nvGrpSpPr>
          <p:grpSpPr>
            <a:xfrm>
              <a:off x="154442" y="116"/>
              <a:ext cx="147015" cy="302889"/>
              <a:chOff x="0" y="0"/>
              <a:chExt cx="147014" cy="302887"/>
            </a:xfrm>
          </p:grpSpPr>
          <p:sp>
            <p:nvSpPr>
              <p:cNvPr id="480" name="直線矢印コネクタ 83"/>
              <p:cNvSpPr/>
              <p:nvPr/>
            </p:nvSpPr>
            <p:spPr>
              <a:xfrm flipH="1" flipV="1">
                <a:off x="0" y="132084"/>
                <a:ext cx="485" cy="170804"/>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81" name="正方形/長方形 94"/>
              <p:cNvSpPr/>
              <p:nvPr/>
            </p:nvSpPr>
            <p:spPr>
              <a:xfrm rot="10800000">
                <a:off x="8619" y="-1"/>
                <a:ext cx="138396" cy="138397"/>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83" name="正方形/長方形 82"/>
            <p:cNvSpPr/>
            <p:nvPr/>
          </p:nvSpPr>
          <p:spPr>
            <a:xfrm rot="10800000">
              <a:off x="0" y="-1"/>
              <a:ext cx="138396" cy="138397"/>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89" name="グループ化 528"/>
          <p:cNvGrpSpPr/>
          <p:nvPr/>
        </p:nvGrpSpPr>
        <p:grpSpPr>
          <a:xfrm>
            <a:off x="5409141" y="4021090"/>
            <a:ext cx="285156" cy="774395"/>
            <a:chOff x="0" y="0"/>
            <a:chExt cx="285155" cy="774394"/>
          </a:xfrm>
        </p:grpSpPr>
        <p:grpSp>
          <p:nvGrpSpPr>
            <p:cNvPr id="487" name="グループ化 269"/>
            <p:cNvGrpSpPr/>
            <p:nvPr/>
          </p:nvGrpSpPr>
          <p:grpSpPr>
            <a:xfrm>
              <a:off x="0" y="0"/>
              <a:ext cx="143883" cy="772880"/>
              <a:chOff x="0" y="0"/>
              <a:chExt cx="143882" cy="772879"/>
            </a:xfrm>
          </p:grpSpPr>
          <p:sp>
            <p:nvSpPr>
              <p:cNvPr id="485" name="直線矢印コネクタ 271"/>
              <p:cNvSpPr/>
              <p:nvPr/>
            </p:nvSpPr>
            <p:spPr>
              <a:xfrm flipH="1">
                <a:off x="143882" y="0"/>
                <a:ext cx="1" cy="63607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86" name="正方形/長方形 272"/>
              <p:cNvSpPr/>
              <p:nvPr/>
            </p:nvSpPr>
            <p:spPr>
              <a:xfrm>
                <a:off x="0" y="634484"/>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88" name="正方形/長方形 526"/>
            <p:cNvSpPr/>
            <p:nvPr/>
          </p:nvSpPr>
          <p:spPr>
            <a:xfrm>
              <a:off x="146759" y="635999"/>
              <a:ext cx="138397"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94" name="グループ化 529"/>
          <p:cNvGrpSpPr/>
          <p:nvPr/>
        </p:nvGrpSpPr>
        <p:grpSpPr>
          <a:xfrm>
            <a:off x="5736883" y="4023119"/>
            <a:ext cx="285156" cy="774395"/>
            <a:chOff x="0" y="0"/>
            <a:chExt cx="285155" cy="774394"/>
          </a:xfrm>
        </p:grpSpPr>
        <p:grpSp>
          <p:nvGrpSpPr>
            <p:cNvPr id="492" name="グループ化 530"/>
            <p:cNvGrpSpPr/>
            <p:nvPr/>
          </p:nvGrpSpPr>
          <p:grpSpPr>
            <a:xfrm>
              <a:off x="0" y="0"/>
              <a:ext cx="143883" cy="772880"/>
              <a:chOff x="0" y="0"/>
              <a:chExt cx="143882" cy="772879"/>
            </a:xfrm>
          </p:grpSpPr>
          <p:sp>
            <p:nvSpPr>
              <p:cNvPr id="490" name="直線矢印コネクタ 532"/>
              <p:cNvSpPr/>
              <p:nvPr/>
            </p:nvSpPr>
            <p:spPr>
              <a:xfrm flipH="1">
                <a:off x="143882" y="0"/>
                <a:ext cx="1" cy="63607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91" name="正方形/長方形 533"/>
              <p:cNvSpPr/>
              <p:nvPr/>
            </p:nvSpPr>
            <p:spPr>
              <a:xfrm>
                <a:off x="0" y="634484"/>
                <a:ext cx="138396"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493" name="正方形/長方形 531"/>
            <p:cNvSpPr/>
            <p:nvPr/>
          </p:nvSpPr>
          <p:spPr>
            <a:xfrm>
              <a:off x="146759" y="635999"/>
              <a:ext cx="138397"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99" name="グループ化 547"/>
          <p:cNvGrpSpPr/>
          <p:nvPr/>
        </p:nvGrpSpPr>
        <p:grpSpPr>
          <a:xfrm>
            <a:off x="7022998" y="3532773"/>
            <a:ext cx="268818" cy="465620"/>
            <a:chOff x="0" y="0"/>
            <a:chExt cx="268816" cy="465619"/>
          </a:xfrm>
        </p:grpSpPr>
        <p:sp>
          <p:nvSpPr>
            <p:cNvPr id="495" name="正方形/長方形 536"/>
            <p:cNvSpPr/>
            <p:nvPr/>
          </p:nvSpPr>
          <p:spPr>
            <a:xfrm rot="10800000">
              <a:off x="0" y="3038"/>
              <a:ext cx="116415" cy="121362"/>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498" name="グループ化 542"/>
            <p:cNvGrpSpPr/>
            <p:nvPr/>
          </p:nvGrpSpPr>
          <p:grpSpPr>
            <a:xfrm>
              <a:off x="130422" y="-1"/>
              <a:ext cx="138396" cy="465620"/>
              <a:chOff x="0" y="0"/>
              <a:chExt cx="138395" cy="465618"/>
            </a:xfrm>
          </p:grpSpPr>
          <p:sp>
            <p:nvSpPr>
              <p:cNvPr id="496" name="直線矢印コネクタ 544"/>
              <p:cNvSpPr/>
              <p:nvPr/>
            </p:nvSpPr>
            <p:spPr>
              <a:xfrm flipV="1">
                <a:off x="1270" y="132954"/>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497" name="正方形/長方形 545"/>
              <p:cNvSpPr/>
              <p:nvPr/>
            </p:nvSpPr>
            <p:spPr>
              <a:xfrm rot="10800000">
                <a:off x="0" y="-1"/>
                <a:ext cx="138395"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04" name="グループ化 548"/>
          <p:cNvGrpSpPr/>
          <p:nvPr/>
        </p:nvGrpSpPr>
        <p:grpSpPr>
          <a:xfrm>
            <a:off x="8597621" y="3520089"/>
            <a:ext cx="268818" cy="465620"/>
            <a:chOff x="0" y="0"/>
            <a:chExt cx="268816" cy="465619"/>
          </a:xfrm>
        </p:grpSpPr>
        <p:sp>
          <p:nvSpPr>
            <p:cNvPr id="500" name="正方形/長方形 549"/>
            <p:cNvSpPr/>
            <p:nvPr/>
          </p:nvSpPr>
          <p:spPr>
            <a:xfrm rot="10800000">
              <a:off x="0" y="3038"/>
              <a:ext cx="116415" cy="121362"/>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503" name="グループ化 550"/>
            <p:cNvGrpSpPr/>
            <p:nvPr/>
          </p:nvGrpSpPr>
          <p:grpSpPr>
            <a:xfrm>
              <a:off x="130422" y="-1"/>
              <a:ext cx="138396" cy="465620"/>
              <a:chOff x="0" y="0"/>
              <a:chExt cx="138395" cy="465618"/>
            </a:xfrm>
          </p:grpSpPr>
          <p:sp>
            <p:nvSpPr>
              <p:cNvPr id="501" name="直線矢印コネクタ 551"/>
              <p:cNvSpPr/>
              <p:nvPr/>
            </p:nvSpPr>
            <p:spPr>
              <a:xfrm flipV="1">
                <a:off x="1270" y="132954"/>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02" name="正方形/長方形 552"/>
              <p:cNvSpPr/>
              <p:nvPr/>
            </p:nvSpPr>
            <p:spPr>
              <a:xfrm rot="10800000">
                <a:off x="0" y="-1"/>
                <a:ext cx="138395"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09" name="グループ化 553"/>
          <p:cNvGrpSpPr/>
          <p:nvPr/>
        </p:nvGrpSpPr>
        <p:grpSpPr>
          <a:xfrm>
            <a:off x="9211336" y="4021728"/>
            <a:ext cx="268818" cy="465620"/>
            <a:chOff x="0" y="0"/>
            <a:chExt cx="268816" cy="465618"/>
          </a:xfrm>
        </p:grpSpPr>
        <p:sp>
          <p:nvSpPr>
            <p:cNvPr id="505" name="正方形/長方形 554"/>
            <p:cNvSpPr/>
            <p:nvPr/>
          </p:nvSpPr>
          <p:spPr>
            <a:xfrm>
              <a:off x="152402" y="341218"/>
              <a:ext cx="116415"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508" name="グループ化 555"/>
            <p:cNvGrpSpPr/>
            <p:nvPr/>
          </p:nvGrpSpPr>
          <p:grpSpPr>
            <a:xfrm>
              <a:off x="0" y="0"/>
              <a:ext cx="138395" cy="465619"/>
              <a:chOff x="0" y="0"/>
              <a:chExt cx="138394" cy="465618"/>
            </a:xfrm>
          </p:grpSpPr>
          <p:sp>
            <p:nvSpPr>
              <p:cNvPr id="506" name="直線矢印コネクタ 556"/>
              <p:cNvSpPr/>
              <p:nvPr/>
            </p:nvSpPr>
            <p:spPr>
              <a:xfrm flipH="1">
                <a:off x="138394" y="0"/>
                <a:ext cx="1" cy="33266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07" name="正方形/長方形 557"/>
              <p:cNvSpPr/>
              <p:nvPr/>
            </p:nvSpPr>
            <p:spPr>
              <a:xfrm>
                <a:off x="0" y="327223"/>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14" name="グループ化 563"/>
          <p:cNvGrpSpPr/>
          <p:nvPr/>
        </p:nvGrpSpPr>
        <p:grpSpPr>
          <a:xfrm>
            <a:off x="4410292" y="3517271"/>
            <a:ext cx="774396" cy="285156"/>
            <a:chOff x="0" y="0"/>
            <a:chExt cx="774394" cy="285155"/>
          </a:xfrm>
        </p:grpSpPr>
        <p:grpSp>
          <p:nvGrpSpPr>
            <p:cNvPr id="512" name="グループ化 564"/>
            <p:cNvGrpSpPr/>
            <p:nvPr/>
          </p:nvGrpSpPr>
          <p:grpSpPr>
            <a:xfrm>
              <a:off x="1514" y="0"/>
              <a:ext cx="772881" cy="143883"/>
              <a:chOff x="0" y="0"/>
              <a:chExt cx="772879" cy="143882"/>
            </a:xfrm>
          </p:grpSpPr>
          <p:sp>
            <p:nvSpPr>
              <p:cNvPr id="510" name="直線矢印コネクタ 566"/>
              <p:cNvSpPr/>
              <p:nvPr/>
            </p:nvSpPr>
            <p:spPr>
              <a:xfrm flipH="1" flipV="1">
                <a:off x="136809" y="143882"/>
                <a:ext cx="636071"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11" name="正方形/長方形 567"/>
              <p:cNvSpPr/>
              <p:nvPr/>
            </p:nvSpPr>
            <p:spPr>
              <a:xfrm rot="5400000">
                <a:off x="-1" y="-1"/>
                <a:ext cx="138397"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13" name="正方形/長方形 565"/>
            <p:cNvSpPr/>
            <p:nvPr/>
          </p:nvSpPr>
          <p:spPr>
            <a:xfrm rot="5400000">
              <a:off x="-1" y="146759"/>
              <a:ext cx="138397" cy="138397"/>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18" name="グループ化 574"/>
          <p:cNvGrpSpPr/>
          <p:nvPr/>
        </p:nvGrpSpPr>
        <p:grpSpPr>
          <a:xfrm>
            <a:off x="5220567" y="3316735"/>
            <a:ext cx="602931" cy="285157"/>
            <a:chOff x="0" y="0"/>
            <a:chExt cx="602930" cy="285156"/>
          </a:xfrm>
        </p:grpSpPr>
        <p:sp>
          <p:nvSpPr>
            <p:cNvPr id="515" name="直線矢印コネクタ 571"/>
            <p:cNvSpPr/>
            <p:nvPr/>
          </p:nvSpPr>
          <p:spPr>
            <a:xfrm flipV="1">
              <a:off x="0" y="141273"/>
              <a:ext cx="464606" cy="7348"/>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16" name="正方形/長方形 572"/>
            <p:cNvSpPr/>
            <p:nvPr/>
          </p:nvSpPr>
          <p:spPr>
            <a:xfrm rot="16200000">
              <a:off x="463020" y="146761"/>
              <a:ext cx="138396" cy="138395"/>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17" name="正方形/長方形 570"/>
            <p:cNvSpPr/>
            <p:nvPr/>
          </p:nvSpPr>
          <p:spPr>
            <a:xfrm rot="16200000">
              <a:off x="464535" y="0"/>
              <a:ext cx="138396" cy="138395"/>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23" name="グループ化 141"/>
          <p:cNvGrpSpPr/>
          <p:nvPr/>
        </p:nvGrpSpPr>
        <p:grpSpPr>
          <a:xfrm>
            <a:off x="4747221" y="2224074"/>
            <a:ext cx="466255" cy="268818"/>
            <a:chOff x="0" y="0"/>
            <a:chExt cx="466254" cy="268816"/>
          </a:xfrm>
        </p:grpSpPr>
        <p:sp>
          <p:nvSpPr>
            <p:cNvPr id="519" name="正方形/長方形 144"/>
            <p:cNvSpPr/>
            <p:nvPr/>
          </p:nvSpPr>
          <p:spPr>
            <a:xfrm rot="5400000">
              <a:off x="5511" y="149928"/>
              <a:ext cx="116416"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522" name="グループ化 149"/>
            <p:cNvGrpSpPr/>
            <p:nvPr/>
          </p:nvGrpSpPr>
          <p:grpSpPr>
            <a:xfrm>
              <a:off x="-1" y="0"/>
              <a:ext cx="466255" cy="138395"/>
              <a:chOff x="0" y="0"/>
              <a:chExt cx="466253" cy="138394"/>
            </a:xfrm>
          </p:grpSpPr>
          <p:sp>
            <p:nvSpPr>
              <p:cNvPr id="520" name="直線矢印コネクタ 150"/>
              <p:cNvSpPr/>
              <p:nvPr/>
            </p:nvSpPr>
            <p:spPr>
              <a:xfrm flipH="1" flipV="1">
                <a:off x="133589" y="137759"/>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21" name="正方形/長方形 151"/>
              <p:cNvSpPr/>
              <p:nvPr/>
            </p:nvSpPr>
            <p:spPr>
              <a:xfrm rot="5400000">
                <a:off x="0" y="-1"/>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28" name="グループ化 152"/>
          <p:cNvGrpSpPr/>
          <p:nvPr/>
        </p:nvGrpSpPr>
        <p:grpSpPr>
          <a:xfrm>
            <a:off x="4718311" y="1605209"/>
            <a:ext cx="466255" cy="268818"/>
            <a:chOff x="0" y="0"/>
            <a:chExt cx="466254" cy="268816"/>
          </a:xfrm>
        </p:grpSpPr>
        <p:sp>
          <p:nvSpPr>
            <p:cNvPr id="524" name="正方形/長方形 156"/>
            <p:cNvSpPr/>
            <p:nvPr/>
          </p:nvSpPr>
          <p:spPr>
            <a:xfrm rot="5400000">
              <a:off x="5511" y="149928"/>
              <a:ext cx="116416"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527" name="グループ化 157"/>
            <p:cNvGrpSpPr/>
            <p:nvPr/>
          </p:nvGrpSpPr>
          <p:grpSpPr>
            <a:xfrm>
              <a:off x="-1" y="0"/>
              <a:ext cx="466255" cy="138395"/>
              <a:chOff x="0" y="0"/>
              <a:chExt cx="466253" cy="138394"/>
            </a:xfrm>
          </p:grpSpPr>
          <p:sp>
            <p:nvSpPr>
              <p:cNvPr id="525" name="直線矢印コネクタ 158"/>
              <p:cNvSpPr/>
              <p:nvPr/>
            </p:nvSpPr>
            <p:spPr>
              <a:xfrm flipH="1" flipV="1">
                <a:off x="133589" y="137759"/>
                <a:ext cx="332665"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26" name="正方形/長方形 163"/>
              <p:cNvSpPr/>
              <p:nvPr/>
            </p:nvSpPr>
            <p:spPr>
              <a:xfrm rot="5400000">
                <a:off x="0" y="-1"/>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33" name="グループ化 171"/>
          <p:cNvGrpSpPr/>
          <p:nvPr/>
        </p:nvGrpSpPr>
        <p:grpSpPr>
          <a:xfrm>
            <a:off x="5228735" y="1099792"/>
            <a:ext cx="464985" cy="268818"/>
            <a:chOff x="0" y="0"/>
            <a:chExt cx="464984" cy="268816"/>
          </a:xfrm>
        </p:grpSpPr>
        <p:sp>
          <p:nvSpPr>
            <p:cNvPr id="529" name="正方形/長方形 172"/>
            <p:cNvSpPr/>
            <p:nvPr/>
          </p:nvSpPr>
          <p:spPr>
            <a:xfrm rot="16200000">
              <a:off x="343058" y="-2474"/>
              <a:ext cx="116415" cy="121363"/>
            </a:xfrm>
            <a:prstGeom prst="rect">
              <a:avLst/>
            </a:prstGeom>
            <a:no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532" name="グループ化 173"/>
            <p:cNvGrpSpPr/>
            <p:nvPr/>
          </p:nvGrpSpPr>
          <p:grpSpPr>
            <a:xfrm>
              <a:off x="-1" y="130421"/>
              <a:ext cx="464986" cy="138396"/>
              <a:chOff x="0" y="0"/>
              <a:chExt cx="464984" cy="138394"/>
            </a:xfrm>
          </p:grpSpPr>
          <p:sp>
            <p:nvSpPr>
              <p:cNvPr id="530" name="直線矢印コネクタ 175"/>
              <p:cNvSpPr/>
              <p:nvPr/>
            </p:nvSpPr>
            <p:spPr>
              <a:xfrm>
                <a:off x="0" y="635"/>
                <a:ext cx="332664" cy="1"/>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31" name="正方形/長方形 176"/>
              <p:cNvSpPr/>
              <p:nvPr/>
            </p:nvSpPr>
            <p:spPr>
              <a:xfrm rot="16200000">
                <a:off x="326589" y="-1"/>
                <a:ext cx="138395" cy="138396"/>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538" name="グループ化 177"/>
          <p:cNvGrpSpPr/>
          <p:nvPr/>
        </p:nvGrpSpPr>
        <p:grpSpPr>
          <a:xfrm>
            <a:off x="3816324" y="778713"/>
            <a:ext cx="303005" cy="301458"/>
            <a:chOff x="0" y="0"/>
            <a:chExt cx="303004" cy="301456"/>
          </a:xfrm>
        </p:grpSpPr>
        <p:grpSp>
          <p:nvGrpSpPr>
            <p:cNvPr id="536" name="グループ化 178"/>
            <p:cNvGrpSpPr/>
            <p:nvPr/>
          </p:nvGrpSpPr>
          <p:grpSpPr>
            <a:xfrm>
              <a:off x="116" y="-1"/>
              <a:ext cx="302889" cy="147016"/>
              <a:chOff x="0" y="0"/>
              <a:chExt cx="302887" cy="147013"/>
            </a:xfrm>
          </p:grpSpPr>
          <p:sp>
            <p:nvSpPr>
              <p:cNvPr id="534" name="直線矢印コネクタ 180"/>
              <p:cNvSpPr/>
              <p:nvPr/>
            </p:nvSpPr>
            <p:spPr>
              <a:xfrm flipH="1">
                <a:off x="132084" y="146529"/>
                <a:ext cx="170804" cy="48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35" name="正方形/長方形 182"/>
              <p:cNvSpPr/>
              <p:nvPr/>
            </p:nvSpPr>
            <p:spPr>
              <a:xfrm rot="5400000">
                <a:off x="-1" y="-1"/>
                <a:ext cx="138397" cy="138397"/>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37" name="正方形/長方形 179"/>
            <p:cNvSpPr/>
            <p:nvPr/>
          </p:nvSpPr>
          <p:spPr>
            <a:xfrm rot="5400000">
              <a:off x="-1" y="163061"/>
              <a:ext cx="138397" cy="138396"/>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43" name="グループ化 188"/>
          <p:cNvGrpSpPr/>
          <p:nvPr/>
        </p:nvGrpSpPr>
        <p:grpSpPr>
          <a:xfrm>
            <a:off x="3927412" y="2975847"/>
            <a:ext cx="303005" cy="301457"/>
            <a:chOff x="0" y="0"/>
            <a:chExt cx="303004" cy="301456"/>
          </a:xfrm>
        </p:grpSpPr>
        <p:grpSp>
          <p:nvGrpSpPr>
            <p:cNvPr id="541" name="グループ化 189"/>
            <p:cNvGrpSpPr/>
            <p:nvPr/>
          </p:nvGrpSpPr>
          <p:grpSpPr>
            <a:xfrm>
              <a:off x="116" y="-1"/>
              <a:ext cx="302889" cy="147016"/>
              <a:chOff x="0" y="0"/>
              <a:chExt cx="302887" cy="147013"/>
            </a:xfrm>
          </p:grpSpPr>
          <p:sp>
            <p:nvSpPr>
              <p:cNvPr id="539" name="直線矢印コネクタ 191"/>
              <p:cNvSpPr/>
              <p:nvPr/>
            </p:nvSpPr>
            <p:spPr>
              <a:xfrm flipH="1">
                <a:off x="132084" y="146529"/>
                <a:ext cx="170804" cy="485"/>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40" name="正方形/長方形 192"/>
              <p:cNvSpPr/>
              <p:nvPr/>
            </p:nvSpPr>
            <p:spPr>
              <a:xfrm rot="5400000">
                <a:off x="-1" y="-1"/>
                <a:ext cx="138397" cy="138397"/>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42" name="正方形/長方形 190"/>
            <p:cNvSpPr/>
            <p:nvPr/>
          </p:nvSpPr>
          <p:spPr>
            <a:xfrm rot="5400000">
              <a:off x="-1" y="163061"/>
              <a:ext cx="138397" cy="138396"/>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48" name="グループ化 193"/>
          <p:cNvGrpSpPr/>
          <p:nvPr/>
        </p:nvGrpSpPr>
        <p:grpSpPr>
          <a:xfrm>
            <a:off x="5219474" y="465288"/>
            <a:ext cx="1216820" cy="301457"/>
            <a:chOff x="0" y="0"/>
            <a:chExt cx="1216819" cy="301456"/>
          </a:xfrm>
        </p:grpSpPr>
        <p:grpSp>
          <p:nvGrpSpPr>
            <p:cNvPr id="546" name="グループ化 194"/>
            <p:cNvGrpSpPr/>
            <p:nvPr/>
          </p:nvGrpSpPr>
          <p:grpSpPr>
            <a:xfrm>
              <a:off x="-1" y="154442"/>
              <a:ext cx="1216703" cy="147015"/>
              <a:chOff x="0" y="0"/>
              <a:chExt cx="1216701" cy="147013"/>
            </a:xfrm>
          </p:grpSpPr>
          <p:sp>
            <p:nvSpPr>
              <p:cNvPr id="544" name="直線矢印コネクタ 196"/>
              <p:cNvSpPr/>
              <p:nvPr/>
            </p:nvSpPr>
            <p:spPr>
              <a:xfrm>
                <a:off x="0" y="-1"/>
                <a:ext cx="1084616" cy="3"/>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45" name="正方形/長方形 197"/>
              <p:cNvSpPr/>
              <p:nvPr/>
            </p:nvSpPr>
            <p:spPr>
              <a:xfrm rot="16200000">
                <a:off x="1078306" y="8618"/>
                <a:ext cx="138396" cy="138396"/>
              </a:xfrm>
              <a:prstGeom prst="rect">
                <a:avLst/>
              </a:prstGeom>
              <a:solidFill>
                <a:srgbClr val="FF0000"/>
              </a:solidFill>
              <a:ln w="381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47" name="正方形/長方形 195"/>
            <p:cNvSpPr/>
            <p:nvPr/>
          </p:nvSpPr>
          <p:spPr>
            <a:xfrm rot="16200000">
              <a:off x="1078423" y="0"/>
              <a:ext cx="138397" cy="138396"/>
            </a:xfrm>
            <a:prstGeom prst="rect">
              <a:avLst/>
            </a:prstGeom>
            <a:solidFill>
              <a:srgbClr val="00B0F0"/>
            </a:solidFill>
            <a:ln w="28575"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49" name="テキスト ボックス 201"/>
          <p:cNvSpPr txBox="1"/>
          <p:nvPr/>
        </p:nvSpPr>
        <p:spPr>
          <a:xfrm>
            <a:off x="7385432" y="422413"/>
            <a:ext cx="4163912" cy="1417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Arial"/>
                <a:ea typeface="Arial"/>
                <a:cs typeface="Arial"/>
                <a:sym typeface="Arial"/>
              </a:defRPr>
            </a:pPr>
            <a:r>
              <a:t>Installed vacuum pumps in KAGRA</a:t>
            </a:r>
          </a:p>
          <a:p>
            <a:pPr marL="285750" indent="-285750">
              <a:buSzPct val="100000"/>
              <a:buFont typeface="Arial"/>
              <a:buChar char="•"/>
              <a:defRPr>
                <a:latin typeface="Arial"/>
                <a:ea typeface="Arial"/>
                <a:cs typeface="Arial"/>
                <a:sym typeface="Arial"/>
              </a:defRPr>
            </a:pPr>
            <a:r>
              <a:t>2300 L/s Turbo Molecular Pump X 37</a:t>
            </a:r>
          </a:p>
          <a:p>
            <a:pPr marL="285750" indent="-285750">
              <a:buSzPct val="100000"/>
              <a:buFont typeface="Arial"/>
              <a:buChar char="•"/>
              <a:defRPr>
                <a:latin typeface="Arial"/>
                <a:ea typeface="Arial"/>
                <a:cs typeface="Arial"/>
                <a:sym typeface="Arial"/>
              </a:defRPr>
            </a:pPr>
            <a:r>
              <a:t>500 L/s Turbo Molecular Pump X 2</a:t>
            </a:r>
            <a:endParaRPr baseline="-25000"/>
          </a:p>
          <a:p>
            <a:pPr marL="285750" indent="-285750">
              <a:buSzPct val="100000"/>
              <a:buFont typeface="Arial"/>
              <a:buChar char="•"/>
              <a:defRPr>
                <a:latin typeface="Arial"/>
                <a:ea typeface="Arial"/>
                <a:cs typeface="Arial"/>
                <a:sym typeface="Arial"/>
              </a:defRPr>
            </a:pPr>
            <a:r>
              <a:t>Sputter Ion pump (1200 L/s) X 29 </a:t>
            </a:r>
          </a:p>
          <a:p>
            <a:pPr marL="285750" indent="-285750">
              <a:buSzPct val="100000"/>
              <a:buFont typeface="Arial"/>
              <a:buChar char="•"/>
              <a:defRPr>
                <a:latin typeface="Arial"/>
                <a:ea typeface="Arial"/>
                <a:cs typeface="Arial"/>
                <a:sym typeface="Arial"/>
              </a:defRPr>
            </a:pPr>
            <a:r>
              <a:t>Roots Pump (10 L/s) X 39 </a:t>
            </a:r>
          </a:p>
        </p:txBody>
      </p:sp>
      <p:grpSp>
        <p:nvGrpSpPr>
          <p:cNvPr id="554" name="グループ化 206"/>
          <p:cNvGrpSpPr/>
          <p:nvPr/>
        </p:nvGrpSpPr>
        <p:grpSpPr>
          <a:xfrm>
            <a:off x="2753845" y="3532970"/>
            <a:ext cx="288998" cy="487532"/>
            <a:chOff x="0" y="0"/>
            <a:chExt cx="288997" cy="487530"/>
          </a:xfrm>
        </p:grpSpPr>
        <p:grpSp>
          <p:nvGrpSpPr>
            <p:cNvPr id="552" name="グループ化 208"/>
            <p:cNvGrpSpPr/>
            <p:nvPr/>
          </p:nvGrpSpPr>
          <p:grpSpPr>
            <a:xfrm>
              <a:off x="150601" y="0"/>
              <a:ext cx="138397" cy="487532"/>
              <a:chOff x="0" y="0"/>
              <a:chExt cx="138395" cy="487531"/>
            </a:xfrm>
          </p:grpSpPr>
          <p:sp>
            <p:nvSpPr>
              <p:cNvPr id="550" name="直線矢印コネクタ 214"/>
              <p:cNvSpPr/>
              <p:nvPr/>
            </p:nvSpPr>
            <p:spPr>
              <a:xfrm flipV="1">
                <a:off x="1270" y="132955"/>
                <a:ext cx="1" cy="354577"/>
              </a:xfrm>
              <a:prstGeom prst="line">
                <a:avLst/>
              </a:prstGeom>
              <a:noFill/>
              <a:ln w="12700" cap="flat">
                <a:solidFill>
                  <a:srgbClr val="002060"/>
                </a:solidFill>
                <a:prstDash val="solid"/>
                <a:miter lim="800000"/>
              </a:ln>
              <a:effectLst/>
            </p:spPr>
            <p:txBody>
              <a:bodyPr wrap="square" lIns="45719" tIns="45719" rIns="45719" bIns="45719" numCol="1" anchor="t">
                <a:noAutofit/>
              </a:bodyPr>
              <a:lstStyle/>
              <a:p>
                <a:endParaRPr/>
              </a:p>
            </p:txBody>
          </p:sp>
          <p:sp>
            <p:nvSpPr>
              <p:cNvPr id="551" name="正方形/長方形 215"/>
              <p:cNvSpPr/>
              <p:nvPr/>
            </p:nvSpPr>
            <p:spPr>
              <a:xfrm rot="10800000">
                <a:off x="0" y="-1"/>
                <a:ext cx="138396" cy="138397"/>
              </a:xfrm>
              <a:prstGeom prst="rect">
                <a:avLst/>
              </a:prstGeom>
              <a:solidFill>
                <a:srgbClr val="FF0000"/>
              </a:solidFill>
              <a:ln w="63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53" name="正方形/長方形 213"/>
            <p:cNvSpPr/>
            <p:nvPr/>
          </p:nvSpPr>
          <p:spPr>
            <a:xfrm rot="10800000">
              <a:off x="0" y="1"/>
              <a:ext cx="138396" cy="138396"/>
            </a:xfrm>
            <a:prstGeom prst="rect">
              <a:avLst/>
            </a:prstGeom>
            <a:solidFill>
              <a:srgbClr val="00B0F0"/>
            </a:solidFill>
            <a:ln w="6350" cap="flat">
              <a:solidFill>
                <a:srgbClr val="00B0F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555" name="テキスト ボックス 2"/>
          <p:cNvSpPr txBox="1"/>
          <p:nvPr/>
        </p:nvSpPr>
        <p:spPr>
          <a:xfrm>
            <a:off x="186151" y="1409858"/>
            <a:ext cx="3609178" cy="1143284"/>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a:latin typeface="Arial"/>
                <a:ea typeface="Arial"/>
                <a:cs typeface="Arial"/>
                <a:sym typeface="Arial"/>
              </a:defRPr>
            </a:pPr>
            <a:r>
              <a:t>Pumping units (50 in design) :</a:t>
            </a:r>
          </a:p>
          <a:p>
            <a:pPr>
              <a:lnSpc>
                <a:spcPct val="150000"/>
              </a:lnSpc>
              <a:defRPr>
                <a:latin typeface="Arial"/>
                <a:ea typeface="Arial"/>
                <a:cs typeface="Arial"/>
                <a:sym typeface="Arial"/>
              </a:defRPr>
            </a:pPr>
            <a:r>
              <a:t>TMP+Roots+SIP	</a:t>
            </a:r>
            <a:r>
              <a:rPr b="1" u="sng"/>
              <a:t>29 units</a:t>
            </a:r>
          </a:p>
          <a:p>
            <a:pPr>
              <a:lnSpc>
                <a:spcPct val="150000"/>
              </a:lnSpc>
              <a:defRPr>
                <a:latin typeface="Arial"/>
                <a:ea typeface="Arial"/>
                <a:cs typeface="Arial"/>
                <a:sym typeface="Arial"/>
              </a:defRPr>
            </a:pPr>
            <a:r>
              <a:t>TMP+Roots	</a:t>
            </a:r>
            <a:r>
              <a:rPr b="1" u="sng"/>
              <a:t>10 units</a:t>
            </a:r>
          </a:p>
        </p:txBody>
      </p:sp>
      <p:sp>
        <p:nvSpPr>
          <p:cNvPr id="556" name="テキスト ボックス 6"/>
          <p:cNvSpPr txBox="1"/>
          <p:nvPr/>
        </p:nvSpPr>
        <p:spPr>
          <a:xfrm>
            <a:off x="9664599" y="6087766"/>
            <a:ext cx="2305904"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latin typeface="Arial"/>
                <a:ea typeface="Arial"/>
                <a:cs typeface="Arial"/>
                <a:sym typeface="Arial"/>
              </a:defRPr>
            </a:pPr>
            <a:r>
              <a:t>Original of this slide prepared </a:t>
            </a:r>
          </a:p>
          <a:p>
            <a:pPr>
              <a:defRPr sz="1200" b="1">
                <a:latin typeface="Arial"/>
                <a:ea typeface="Arial"/>
                <a:cs typeface="Arial"/>
                <a:sym typeface="Arial"/>
              </a:defRPr>
            </a:pPr>
            <a:r>
              <a:t>and provided by Dr. Y. Saito</a:t>
            </a:r>
          </a:p>
        </p:txBody>
      </p:sp>
      <p:sp>
        <p:nvSpPr>
          <p:cNvPr id="557" name="スライド番号プレースホルダー 10"/>
          <p:cNvSpPr txBox="1">
            <a:spLocks noGrp="1"/>
          </p:cNvSpPr>
          <p:nvPr>
            <p:ph type="sldNum" sz="quarter" idx="2"/>
          </p:nvPr>
        </p:nvSpPr>
        <p:spPr>
          <a:xfrm>
            <a:off x="11215829" y="6465541"/>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図 11" descr="図 11"/>
          <p:cNvPicPr>
            <a:picLocks noChangeAspect="1"/>
          </p:cNvPicPr>
          <p:nvPr/>
        </p:nvPicPr>
        <p:blipFill>
          <a:blip r:embed="rId2"/>
          <a:stretch>
            <a:fillRect/>
          </a:stretch>
        </p:blipFill>
        <p:spPr>
          <a:xfrm>
            <a:off x="7144900" y="3332984"/>
            <a:ext cx="2294793" cy="3059724"/>
          </a:xfrm>
          <a:prstGeom prst="rect">
            <a:avLst/>
          </a:prstGeom>
          <a:ln w="12700">
            <a:miter lim="400000"/>
          </a:ln>
        </p:spPr>
      </p:pic>
      <p:sp>
        <p:nvSpPr>
          <p:cNvPr id="560" name="テキスト ボックス 3"/>
          <p:cNvSpPr txBox="1"/>
          <p:nvPr/>
        </p:nvSpPr>
        <p:spPr>
          <a:xfrm>
            <a:off x="256574" y="3474"/>
            <a:ext cx="10207487" cy="486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latin typeface="Arial"/>
                <a:ea typeface="Arial"/>
                <a:cs typeface="Arial"/>
                <a:sym typeface="Arial"/>
              </a:defRPr>
            </a:lvl1pPr>
          </a:lstStyle>
          <a:p>
            <a:r>
              <a:t>Example of the pressure distribution in the KAGRA cryostat</a:t>
            </a:r>
          </a:p>
        </p:txBody>
      </p:sp>
      <p:pic>
        <p:nvPicPr>
          <p:cNvPr id="561" name="図 2" descr="図 2"/>
          <p:cNvPicPr>
            <a:picLocks noChangeAspect="1"/>
          </p:cNvPicPr>
          <p:nvPr/>
        </p:nvPicPr>
        <p:blipFill>
          <a:blip r:embed="rId3"/>
          <a:srcRect l="32404" r="13076" b="6948"/>
          <a:stretch>
            <a:fillRect/>
          </a:stretch>
        </p:blipFill>
        <p:spPr>
          <a:xfrm>
            <a:off x="289572" y="512282"/>
            <a:ext cx="6604229" cy="6365817"/>
          </a:xfrm>
          <a:prstGeom prst="rect">
            <a:avLst/>
          </a:prstGeom>
          <a:ln w="12700">
            <a:miter lim="400000"/>
          </a:ln>
        </p:spPr>
      </p:pic>
      <p:sp>
        <p:nvSpPr>
          <p:cNvPr id="562" name="テキスト ボックス 2"/>
          <p:cNvSpPr txBox="1"/>
          <p:nvPr/>
        </p:nvSpPr>
        <p:spPr>
          <a:xfrm>
            <a:off x="3206625" y="1183847"/>
            <a:ext cx="2228961" cy="401996"/>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Calibri"/>
                <a:ea typeface="Calibri"/>
                <a:cs typeface="Calibri"/>
                <a:sym typeface="Calibri"/>
              </a:defRPr>
            </a:pPr>
            <a:r>
              <a:t>EXV: 4.0 x 10</a:t>
            </a:r>
            <a:r>
              <a:rPr baseline="31999"/>
              <a:t>-6</a:t>
            </a:r>
            <a:r>
              <a:t> Pa</a:t>
            </a:r>
          </a:p>
        </p:txBody>
      </p:sp>
      <p:sp>
        <p:nvSpPr>
          <p:cNvPr id="563" name="テキスト ボックス 23"/>
          <p:cNvSpPr txBox="1"/>
          <p:nvPr/>
        </p:nvSpPr>
        <p:spPr>
          <a:xfrm>
            <a:off x="3844904" y="5618708"/>
            <a:ext cx="2209910" cy="401996"/>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Calibri"/>
                <a:ea typeface="Calibri"/>
                <a:cs typeface="Calibri"/>
                <a:sym typeface="Calibri"/>
              </a:defRPr>
            </a:pPr>
            <a:r>
              <a:t>Xea: 6.9 x 10</a:t>
            </a:r>
            <a:r>
              <a:rPr baseline="31999"/>
              <a:t>-6</a:t>
            </a:r>
            <a:r>
              <a:t> Pa</a:t>
            </a:r>
          </a:p>
        </p:txBody>
      </p:sp>
      <p:sp>
        <p:nvSpPr>
          <p:cNvPr id="564" name="テキスト ボックス 38"/>
          <p:cNvSpPr txBox="1"/>
          <p:nvPr/>
        </p:nvSpPr>
        <p:spPr>
          <a:xfrm>
            <a:off x="5502525" y="3922242"/>
            <a:ext cx="2243248" cy="401996"/>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Calibri"/>
                <a:ea typeface="Calibri"/>
                <a:cs typeface="Calibri"/>
                <a:sym typeface="Calibri"/>
              </a:defRPr>
            </a:pPr>
            <a:r>
              <a:t>EXA: 4.4 x 10</a:t>
            </a:r>
            <a:r>
              <a:rPr baseline="31999"/>
              <a:t>-6</a:t>
            </a:r>
            <a:r>
              <a:t> Pa</a:t>
            </a:r>
          </a:p>
        </p:txBody>
      </p:sp>
      <p:sp>
        <p:nvSpPr>
          <p:cNvPr id="565" name="上矢印 5"/>
          <p:cNvSpPr/>
          <p:nvPr/>
        </p:nvSpPr>
        <p:spPr>
          <a:xfrm rot="19588782">
            <a:off x="230737" y="5961152"/>
            <a:ext cx="478303" cy="3385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sp>
        <p:nvSpPr>
          <p:cNvPr id="566" name="上矢印 40"/>
          <p:cNvSpPr/>
          <p:nvPr/>
        </p:nvSpPr>
        <p:spPr>
          <a:xfrm rot="15923527">
            <a:off x="2666989" y="1345420"/>
            <a:ext cx="478303" cy="3385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sp>
        <p:nvSpPr>
          <p:cNvPr id="567" name="上矢印 41"/>
          <p:cNvSpPr/>
          <p:nvPr/>
        </p:nvSpPr>
        <p:spPr>
          <a:xfrm rot="19588782">
            <a:off x="4190875" y="5231908"/>
            <a:ext cx="478303" cy="3385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sp>
        <p:nvSpPr>
          <p:cNvPr id="568" name="上矢印 42"/>
          <p:cNvSpPr/>
          <p:nvPr/>
        </p:nvSpPr>
        <p:spPr>
          <a:xfrm rot="4760837">
            <a:off x="6395934" y="4692394"/>
            <a:ext cx="478303" cy="3385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pic>
        <p:nvPicPr>
          <p:cNvPr id="569" name="図 7" descr="図 7"/>
          <p:cNvPicPr>
            <a:picLocks noChangeAspect="1"/>
          </p:cNvPicPr>
          <p:nvPr/>
        </p:nvPicPr>
        <p:blipFill>
          <a:blip r:embed="rId4"/>
          <a:stretch>
            <a:fillRect/>
          </a:stretch>
        </p:blipFill>
        <p:spPr>
          <a:xfrm>
            <a:off x="9520857" y="3332983"/>
            <a:ext cx="2294794" cy="3059725"/>
          </a:xfrm>
          <a:prstGeom prst="rect">
            <a:avLst/>
          </a:prstGeom>
          <a:ln w="12700">
            <a:miter lim="400000"/>
          </a:ln>
        </p:spPr>
      </p:pic>
      <p:sp>
        <p:nvSpPr>
          <p:cNvPr id="570" name="テキスト ボックス 44"/>
          <p:cNvSpPr txBox="1"/>
          <p:nvPr/>
        </p:nvSpPr>
        <p:spPr>
          <a:xfrm>
            <a:off x="9718185" y="5798032"/>
            <a:ext cx="1634169" cy="342614"/>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Calibri"/>
                <a:ea typeface="Calibri"/>
                <a:cs typeface="Calibri"/>
                <a:sym typeface="Calibri"/>
              </a:defRPr>
            </a:pPr>
            <a:r>
              <a:t>Xea: 6.9 x10</a:t>
            </a:r>
            <a:r>
              <a:rPr baseline="31999"/>
              <a:t>-6</a:t>
            </a:r>
            <a:r>
              <a:t> Pa</a:t>
            </a:r>
          </a:p>
        </p:txBody>
      </p:sp>
      <p:sp>
        <p:nvSpPr>
          <p:cNvPr id="571" name="上矢印 45"/>
          <p:cNvSpPr/>
          <p:nvPr/>
        </p:nvSpPr>
        <p:spPr>
          <a:xfrm rot="8875778">
            <a:off x="3371782" y="4864989"/>
            <a:ext cx="478303" cy="3385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0"/>
                </a:lnTo>
                <a:lnTo>
                  <a:pt x="21600" y="10800"/>
                </a:lnTo>
                <a:lnTo>
                  <a:pt x="16200" y="10800"/>
                </a:lnTo>
                <a:lnTo>
                  <a:pt x="16200" y="21600"/>
                </a:lnTo>
                <a:lnTo>
                  <a:pt x="5400" y="21600"/>
                </a:lnTo>
                <a:lnTo>
                  <a:pt x="5400" y="10800"/>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sp>
        <p:nvSpPr>
          <p:cNvPr id="572" name="テキスト ボックス 47"/>
          <p:cNvSpPr txBox="1"/>
          <p:nvPr/>
        </p:nvSpPr>
        <p:spPr>
          <a:xfrm>
            <a:off x="7043408" y="5834023"/>
            <a:ext cx="2118828" cy="342614"/>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Calibri"/>
                <a:ea typeface="Calibri"/>
                <a:cs typeface="Calibri"/>
                <a:sym typeface="Calibri"/>
              </a:defRPr>
            </a:pPr>
            <a:r>
              <a:t>EXC~EXA: 4.3 x10</a:t>
            </a:r>
            <a:r>
              <a:rPr baseline="31999"/>
              <a:t>-6</a:t>
            </a:r>
            <a:r>
              <a:t> Pa</a:t>
            </a:r>
          </a:p>
        </p:txBody>
      </p:sp>
      <p:sp>
        <p:nvSpPr>
          <p:cNvPr id="573" name="テキスト ボックス 24"/>
          <p:cNvSpPr txBox="1"/>
          <p:nvPr/>
        </p:nvSpPr>
        <p:spPr>
          <a:xfrm>
            <a:off x="2927498" y="4378623"/>
            <a:ext cx="2787215" cy="401996"/>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Calibri"/>
                <a:ea typeface="Calibri"/>
                <a:cs typeface="Calibri"/>
                <a:sym typeface="Calibri"/>
              </a:defRPr>
            </a:pPr>
            <a:r>
              <a:t>EXC~EXA: 4.3 x10</a:t>
            </a:r>
            <a:r>
              <a:rPr baseline="31999"/>
              <a:t>-6</a:t>
            </a:r>
            <a:r>
              <a:t> Pa</a:t>
            </a:r>
          </a:p>
        </p:txBody>
      </p:sp>
      <p:sp>
        <p:nvSpPr>
          <p:cNvPr id="574" name="テキスト ボックス 39"/>
          <p:cNvSpPr txBox="1"/>
          <p:nvPr/>
        </p:nvSpPr>
        <p:spPr>
          <a:xfrm>
            <a:off x="350370" y="6301146"/>
            <a:ext cx="2759384" cy="401995"/>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latin typeface="Calibri"/>
                <a:ea typeface="Calibri"/>
                <a:cs typeface="Calibri"/>
                <a:sym typeface="Calibri"/>
              </a:defRPr>
            </a:pPr>
            <a:r>
              <a:t>EXT~EXC: 4.8 x10</a:t>
            </a:r>
            <a:r>
              <a:rPr baseline="31999"/>
              <a:t>-6</a:t>
            </a:r>
            <a:r>
              <a:t> Pa</a:t>
            </a:r>
          </a:p>
        </p:txBody>
      </p:sp>
      <p:sp>
        <p:nvSpPr>
          <p:cNvPr id="575" name="上矢印 48"/>
          <p:cNvSpPr/>
          <p:nvPr/>
        </p:nvSpPr>
        <p:spPr>
          <a:xfrm rot="8414896">
            <a:off x="1921602" y="4602221"/>
            <a:ext cx="338325" cy="607635"/>
          </a:xfrm>
          <a:custGeom>
            <a:avLst/>
            <a:gdLst/>
            <a:ahLst/>
            <a:cxnLst>
              <a:cxn ang="0">
                <a:pos x="wd2" y="hd2"/>
              </a:cxn>
              <a:cxn ang="5400000">
                <a:pos x="wd2" y="hd2"/>
              </a:cxn>
              <a:cxn ang="10800000">
                <a:pos x="wd2" y="hd2"/>
              </a:cxn>
              <a:cxn ang="16200000">
                <a:pos x="wd2" y="hd2"/>
              </a:cxn>
            </a:cxnLst>
            <a:rect l="0" t="0" r="r" b="b"/>
            <a:pathLst>
              <a:path w="21600" h="21600" extrusionOk="0">
                <a:moveTo>
                  <a:pt x="0" y="6013"/>
                </a:moveTo>
                <a:lnTo>
                  <a:pt x="10800" y="0"/>
                </a:lnTo>
                <a:lnTo>
                  <a:pt x="21600" y="6013"/>
                </a:lnTo>
                <a:lnTo>
                  <a:pt x="16200" y="6013"/>
                </a:lnTo>
                <a:lnTo>
                  <a:pt x="16200" y="21600"/>
                </a:lnTo>
                <a:lnTo>
                  <a:pt x="5400" y="21600"/>
                </a:lnTo>
                <a:lnTo>
                  <a:pt x="5400" y="6013"/>
                </a:lnTo>
                <a:close/>
              </a:path>
            </a:pathLst>
          </a:custGeom>
          <a:solidFill>
            <a:srgbClr val="EDEDED"/>
          </a:solidFill>
          <a:ln w="12700">
            <a:solidFill>
              <a:srgbClr val="000000"/>
            </a:solidFill>
            <a:miter/>
          </a:ln>
        </p:spPr>
        <p:txBody>
          <a:bodyPr lIns="45719" rIns="45719" anchor="ctr"/>
          <a:lstStyle/>
          <a:p>
            <a:pPr algn="ctr">
              <a:defRPr>
                <a:solidFill>
                  <a:srgbClr val="FFFFFF"/>
                </a:solidFill>
              </a:defRPr>
            </a:pPr>
            <a:endParaRPr/>
          </a:p>
        </p:txBody>
      </p:sp>
      <p:sp>
        <p:nvSpPr>
          <p:cNvPr id="576" name="テキスト ボックス 49"/>
          <p:cNvSpPr txBox="1"/>
          <p:nvPr/>
        </p:nvSpPr>
        <p:spPr>
          <a:xfrm>
            <a:off x="353925" y="4253033"/>
            <a:ext cx="2220923" cy="401995"/>
          </a:xfrm>
          <a:prstGeom prst="rect">
            <a:avLst/>
          </a:prstGeom>
          <a:solidFill>
            <a:srgbClr val="FFF2CC"/>
          </a:solidFill>
          <a:ln>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a:solidFill>
                  <a:srgbClr val="0070C0"/>
                </a:solidFill>
                <a:latin typeface="Calibri"/>
                <a:ea typeface="Calibri"/>
                <a:cs typeface="Calibri"/>
                <a:sym typeface="Calibri"/>
              </a:defRPr>
            </a:pPr>
            <a:r>
              <a:t>EXC: 3.0 x 10</a:t>
            </a:r>
            <a:r>
              <a:rPr baseline="31999"/>
              <a:t>-6</a:t>
            </a:r>
            <a:r>
              <a:t> Pa</a:t>
            </a:r>
          </a:p>
        </p:txBody>
      </p:sp>
      <p:sp>
        <p:nvSpPr>
          <p:cNvPr id="577" name="When the radiation shield ducts were cooled down to an operational temperature, pressures in the EXC reached ~10-6 Pa."/>
          <p:cNvSpPr txBox="1"/>
          <p:nvPr/>
        </p:nvSpPr>
        <p:spPr>
          <a:xfrm>
            <a:off x="7028586" y="1115784"/>
            <a:ext cx="5004247" cy="1591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1000"/>
              </a:spcBef>
              <a:buFont typeface="Arial"/>
              <a:defRPr sz="2600">
                <a:latin typeface="Calibri"/>
                <a:ea typeface="Calibri"/>
                <a:cs typeface="Calibri"/>
                <a:sym typeface="Calibri"/>
              </a:defRPr>
            </a:pPr>
            <a:r>
              <a:t>When the radiation shield ducts were cooled down to an operational temperature, pressures in the EXC reached ~10</a:t>
            </a:r>
            <a:r>
              <a:rPr baseline="31999"/>
              <a:t>-6</a:t>
            </a:r>
            <a:r>
              <a:t> Pa.</a:t>
            </a:r>
          </a:p>
        </p:txBody>
      </p:sp>
      <p:sp>
        <p:nvSpPr>
          <p:cNvPr id="578" name="スライド番号プレースホルダー 1"/>
          <p:cNvSpPr txBox="1">
            <a:spLocks noGrp="1"/>
          </p:cNvSpPr>
          <p:nvPr>
            <p:ph type="sldNum" sz="quarter" idx="2"/>
          </p:nvPr>
        </p:nvSpPr>
        <p:spPr>
          <a:xfrm>
            <a:off x="11165029" y="6385242"/>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タイトル 1"/>
          <p:cNvSpPr txBox="1">
            <a:spLocks noGrp="1"/>
          </p:cNvSpPr>
          <p:nvPr>
            <p:ph type="title" idx="4294967295"/>
          </p:nvPr>
        </p:nvSpPr>
        <p:spPr>
          <a:xfrm>
            <a:off x="6482269" y="109087"/>
            <a:ext cx="5388430" cy="693192"/>
          </a:xfrm>
          <a:prstGeom prst="rect">
            <a:avLst/>
          </a:prstGeom>
          <a:solidFill>
            <a:srgbClr val="EDEDED"/>
          </a:solidFill>
        </p:spPr>
        <p:txBody>
          <a:bodyPr/>
          <a:lstStyle>
            <a:lvl1pPr algn="ctr">
              <a:defRPr sz="3200">
                <a:latin typeface="Calibri"/>
                <a:ea typeface="Calibri"/>
                <a:cs typeface="Calibri"/>
                <a:sym typeface="Calibri"/>
              </a:defRPr>
            </a:lvl1pPr>
          </a:lstStyle>
          <a:p>
            <a:r>
              <a:t>Residual Gas Measurement</a:t>
            </a:r>
          </a:p>
        </p:txBody>
      </p:sp>
      <p:pic>
        <p:nvPicPr>
          <p:cNvPr id="581" name="図 6" descr="図 6"/>
          <p:cNvPicPr>
            <a:picLocks noChangeAspect="1"/>
          </p:cNvPicPr>
          <p:nvPr/>
        </p:nvPicPr>
        <p:blipFill>
          <a:blip r:embed="rId2"/>
          <a:stretch>
            <a:fillRect/>
          </a:stretch>
        </p:blipFill>
        <p:spPr>
          <a:xfrm>
            <a:off x="329582" y="0"/>
            <a:ext cx="5627894" cy="7503857"/>
          </a:xfrm>
          <a:prstGeom prst="rect">
            <a:avLst/>
          </a:prstGeom>
          <a:ln w="12700">
            <a:miter lim="400000"/>
          </a:ln>
        </p:spPr>
      </p:pic>
      <p:sp>
        <p:nvSpPr>
          <p:cNvPr id="582" name="円/楕円 8"/>
          <p:cNvSpPr/>
          <p:nvPr/>
        </p:nvSpPr>
        <p:spPr>
          <a:xfrm>
            <a:off x="600514" y="3502682"/>
            <a:ext cx="3289301" cy="1536701"/>
          </a:xfrm>
          <a:prstGeom prst="ellipse">
            <a:avLst/>
          </a:prstGeom>
          <a:ln w="76200">
            <a:solidFill>
              <a:schemeClr val="accent4">
                <a:lumOff val="25000"/>
              </a:schemeClr>
            </a:solidFill>
            <a:prstDash val="dash"/>
            <a:miter/>
          </a:ln>
        </p:spPr>
        <p:txBody>
          <a:bodyPr lIns="45719" rIns="45719" anchor="ctr"/>
          <a:lstStyle/>
          <a:p>
            <a:pPr algn="ctr">
              <a:defRPr>
                <a:solidFill>
                  <a:srgbClr val="FFFFFF"/>
                </a:solidFill>
              </a:defRPr>
            </a:pPr>
            <a:endParaRPr/>
          </a:p>
        </p:txBody>
      </p:sp>
      <p:sp>
        <p:nvSpPr>
          <p:cNvPr id="583" name="コンテンツ プレースホルダー 2"/>
          <p:cNvSpPr txBox="1">
            <a:spLocks noGrp="1"/>
          </p:cNvSpPr>
          <p:nvPr>
            <p:ph type="body" sz="quarter" idx="4294967295"/>
          </p:nvPr>
        </p:nvSpPr>
        <p:spPr>
          <a:xfrm>
            <a:off x="6241166" y="1144838"/>
            <a:ext cx="5765492" cy="1612901"/>
          </a:xfrm>
          <a:prstGeom prst="rect">
            <a:avLst/>
          </a:prstGeom>
        </p:spPr>
        <p:txBody>
          <a:bodyPr/>
          <a:lstStyle/>
          <a:p>
            <a:pPr marL="0" indent="0">
              <a:buSzTx/>
              <a:buNone/>
              <a:defRPr sz="2200">
                <a:latin typeface="Arial"/>
                <a:ea typeface="Arial"/>
                <a:cs typeface="Arial"/>
                <a:sym typeface="Arial"/>
              </a:defRPr>
            </a:pPr>
            <a:r>
              <a:t>To assess</a:t>
            </a:r>
            <a:r>
              <a:rPr b="1"/>
              <a:t> gas condensation on the surface of the cryogenic mirrors</a:t>
            </a:r>
            <a:r>
              <a:t>, residual gases in the vacuum tanks are monitored with 5 quadrupole mass spectrometers.</a:t>
            </a:r>
          </a:p>
        </p:txBody>
      </p:sp>
      <p:grpSp>
        <p:nvGrpSpPr>
          <p:cNvPr id="597" name="グループ化 2"/>
          <p:cNvGrpSpPr/>
          <p:nvPr/>
        </p:nvGrpSpPr>
        <p:grpSpPr>
          <a:xfrm>
            <a:off x="6107745" y="2610352"/>
            <a:ext cx="5783857" cy="3965028"/>
            <a:chOff x="0" y="0"/>
            <a:chExt cx="5783856" cy="3965026"/>
          </a:xfrm>
        </p:grpSpPr>
        <p:grpSp>
          <p:nvGrpSpPr>
            <p:cNvPr id="586" name="図 3"/>
            <p:cNvGrpSpPr/>
            <p:nvPr/>
          </p:nvGrpSpPr>
          <p:grpSpPr>
            <a:xfrm>
              <a:off x="0" y="0"/>
              <a:ext cx="5783857" cy="3965027"/>
              <a:chOff x="0" y="0"/>
              <a:chExt cx="5783856" cy="3965026"/>
            </a:xfrm>
          </p:grpSpPr>
          <p:sp>
            <p:nvSpPr>
              <p:cNvPr id="584" name="四角形"/>
              <p:cNvSpPr/>
              <p:nvPr/>
            </p:nvSpPr>
            <p:spPr>
              <a:xfrm>
                <a:off x="0" y="0"/>
                <a:ext cx="5783857" cy="3965027"/>
              </a:xfrm>
              <a:prstGeom prst="rect">
                <a:avLst/>
              </a:prstGeom>
              <a:solidFill>
                <a:srgbClr val="000000">
                  <a:alpha val="0"/>
                </a:srgbClr>
              </a:solidFill>
              <a:ln w="12700" cap="flat">
                <a:noFill/>
                <a:miter lim="400000"/>
              </a:ln>
              <a:effectLst/>
            </p:spPr>
            <p:txBody>
              <a:bodyPr wrap="square" lIns="45719" tIns="45719" rIns="45719" bIns="45719" numCol="1" anchor="ctr">
                <a:noAutofit/>
              </a:bodyPr>
              <a:lstStyle/>
              <a:p>
                <a:endParaRPr/>
              </a:p>
            </p:txBody>
          </p:sp>
          <p:pic>
            <p:nvPicPr>
              <p:cNvPr id="585" name="image2.png" descr="image2.png"/>
              <p:cNvPicPr>
                <a:picLocks noChangeAspect="1"/>
              </p:cNvPicPr>
              <p:nvPr/>
            </p:nvPicPr>
            <p:blipFill>
              <a:blip r:embed="rId3"/>
              <a:stretch>
                <a:fillRect/>
              </a:stretch>
            </p:blipFill>
            <p:spPr>
              <a:xfrm>
                <a:off x="0" y="0"/>
                <a:ext cx="5783857" cy="3965027"/>
              </a:xfrm>
              <a:prstGeom prst="rect">
                <a:avLst/>
              </a:prstGeom>
              <a:ln w="12700" cap="flat">
                <a:noFill/>
                <a:miter lim="400000"/>
              </a:ln>
              <a:effectLst/>
            </p:spPr>
          </p:pic>
        </p:grpSp>
        <p:sp>
          <p:nvSpPr>
            <p:cNvPr id="587" name="円/楕円 4"/>
            <p:cNvSpPr/>
            <p:nvPr/>
          </p:nvSpPr>
          <p:spPr>
            <a:xfrm>
              <a:off x="2036695" y="1025950"/>
              <a:ext cx="1019260" cy="589273"/>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88" name="テキスト ボックス 5"/>
            <p:cNvSpPr txBox="1"/>
            <p:nvPr/>
          </p:nvSpPr>
          <p:spPr>
            <a:xfrm>
              <a:off x="4769191" y="379690"/>
              <a:ext cx="706102" cy="4932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800" b="1">
                  <a:latin typeface="Calibri"/>
                  <a:ea typeface="Calibri"/>
                  <a:cs typeface="Calibri"/>
                  <a:sym typeface="Calibri"/>
                </a:defRPr>
              </a:lvl1pPr>
            </a:lstStyle>
            <a:p>
              <a:r>
                <a:t>EYC</a:t>
              </a:r>
            </a:p>
          </p:txBody>
        </p:sp>
        <p:sp>
          <p:nvSpPr>
            <p:cNvPr id="589" name="円/楕円 9"/>
            <p:cNvSpPr/>
            <p:nvPr/>
          </p:nvSpPr>
          <p:spPr>
            <a:xfrm>
              <a:off x="4612612" y="2850545"/>
              <a:ext cx="1019260" cy="589273"/>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90" name="テキスト ボックス 10"/>
            <p:cNvSpPr txBox="1"/>
            <p:nvPr/>
          </p:nvSpPr>
          <p:spPr>
            <a:xfrm>
              <a:off x="4279047" y="3423409"/>
              <a:ext cx="720352" cy="4932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800" b="1">
                  <a:latin typeface="Calibri"/>
                  <a:ea typeface="Calibri"/>
                  <a:cs typeface="Calibri"/>
                  <a:sym typeface="Calibri"/>
                </a:defRPr>
              </a:lvl1pPr>
            </a:lstStyle>
            <a:p>
              <a:r>
                <a:t>EXC</a:t>
              </a:r>
            </a:p>
          </p:txBody>
        </p:sp>
        <p:sp>
          <p:nvSpPr>
            <p:cNvPr id="591" name="テキスト ボックス 11"/>
            <p:cNvSpPr txBox="1"/>
            <p:nvPr/>
          </p:nvSpPr>
          <p:spPr>
            <a:xfrm>
              <a:off x="1769693" y="521333"/>
              <a:ext cx="618870" cy="4932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800" b="1">
                  <a:latin typeface="Calibri"/>
                  <a:ea typeface="Calibri"/>
                  <a:cs typeface="Calibri"/>
                  <a:sym typeface="Calibri"/>
                </a:defRPr>
              </a:lvl1pPr>
            </a:lstStyle>
            <a:p>
              <a:r>
                <a:t>IYC</a:t>
              </a:r>
            </a:p>
          </p:txBody>
        </p:sp>
        <p:sp>
          <p:nvSpPr>
            <p:cNvPr id="592" name="円/楕円 12"/>
            <p:cNvSpPr/>
            <p:nvPr/>
          </p:nvSpPr>
          <p:spPr>
            <a:xfrm>
              <a:off x="3651379" y="473327"/>
              <a:ext cx="1019260" cy="589273"/>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93" name="円/楕円 13"/>
            <p:cNvSpPr/>
            <p:nvPr/>
          </p:nvSpPr>
          <p:spPr>
            <a:xfrm>
              <a:off x="2513103" y="1938248"/>
              <a:ext cx="1019260" cy="589273"/>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94" name="テキスト ボックス 14"/>
            <p:cNvSpPr txBox="1"/>
            <p:nvPr/>
          </p:nvSpPr>
          <p:spPr>
            <a:xfrm>
              <a:off x="2575369" y="2515875"/>
              <a:ext cx="633119" cy="4932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2800" b="1">
                  <a:latin typeface="Calibri"/>
                  <a:ea typeface="Calibri"/>
                  <a:cs typeface="Calibri"/>
                  <a:sym typeface="Calibri"/>
                </a:defRPr>
              </a:lvl1pPr>
            </a:lstStyle>
            <a:p>
              <a:r>
                <a:t>IXC</a:t>
              </a:r>
            </a:p>
          </p:txBody>
        </p:sp>
        <p:sp>
          <p:nvSpPr>
            <p:cNvPr id="595" name="円/楕円 15"/>
            <p:cNvSpPr/>
            <p:nvPr/>
          </p:nvSpPr>
          <p:spPr>
            <a:xfrm>
              <a:off x="1656275" y="1614523"/>
              <a:ext cx="380423" cy="374264"/>
            </a:xfrm>
            <a:prstGeom prst="ellipse">
              <a:avLst/>
            </a:prstGeom>
            <a:noFill/>
            <a:ln w="508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96" name="テキスト ボックス 16"/>
            <p:cNvSpPr txBox="1"/>
            <p:nvPr/>
          </p:nvSpPr>
          <p:spPr>
            <a:xfrm>
              <a:off x="1457082" y="2264951"/>
              <a:ext cx="1244092" cy="9951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2300" b="1">
                  <a:latin typeface="Calibri"/>
                  <a:ea typeface="Calibri"/>
                  <a:cs typeface="Calibri"/>
                  <a:sym typeface="Calibri"/>
                </a:defRPr>
              </a:pPr>
              <a:r>
                <a:t>Beam</a:t>
              </a:r>
            </a:p>
            <a:p>
              <a:pPr>
                <a:defRPr sz="2300" b="1">
                  <a:latin typeface="Calibri"/>
                  <a:ea typeface="Calibri"/>
                  <a:cs typeface="Calibri"/>
                  <a:sym typeface="Calibri"/>
                </a:defRPr>
              </a:pPr>
              <a:r>
                <a:t>Splitter</a:t>
              </a:r>
            </a:p>
          </p:txBody>
        </p:sp>
      </p:grpSp>
      <p:sp>
        <p:nvSpPr>
          <p:cNvPr id="598" name="EXC Cryostat"/>
          <p:cNvSpPr txBox="1"/>
          <p:nvPr/>
        </p:nvSpPr>
        <p:spPr>
          <a:xfrm>
            <a:off x="3863690" y="1411144"/>
            <a:ext cx="1727359"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90000"/>
              </a:lnSpc>
              <a:spcBef>
                <a:spcPts val="1000"/>
              </a:spcBef>
              <a:buFont typeface="Arial"/>
              <a:defRPr sz="2000" b="1">
                <a:solidFill>
                  <a:srgbClr val="FFFFFF"/>
                </a:solidFill>
                <a:latin typeface="Arial"/>
                <a:ea typeface="Arial"/>
                <a:cs typeface="Arial"/>
                <a:sym typeface="Arial"/>
              </a:defRPr>
            </a:lvl1pPr>
          </a:lstStyle>
          <a:p>
            <a:r>
              <a:t>EXC Cryostat</a:t>
            </a:r>
          </a:p>
        </p:txBody>
      </p:sp>
      <p:sp>
        <p:nvSpPr>
          <p:cNvPr id="599" name="スライド番号"/>
          <p:cNvSpPr txBox="1">
            <a:spLocks noGrp="1"/>
          </p:cNvSpPr>
          <p:nvPr>
            <p:ph type="sldNum" sz="quarter" idx="2"/>
          </p:nvPr>
        </p:nvSpPr>
        <p:spPr>
          <a:xfrm>
            <a:off x="11165029" y="6385242"/>
            <a:ext cx="188772" cy="3073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Noto Sans JP Thin Regular"/>
        <a:ea typeface="Noto Sans JP Thin Regular"/>
        <a:cs typeface="Noto Sans JP Thin Regular"/>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Helvetica"/>
        <a:ea typeface="Helvetica"/>
        <a:cs typeface="Helvetica"/>
      </a:majorFont>
      <a:minorFont>
        <a:latin typeface="Noto Sans JP Thin Regular"/>
        <a:ea typeface="Noto Sans JP Thin Regular"/>
        <a:cs typeface="Noto Sans JP Thin Regular"/>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JP Thin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3975</Words>
  <Application>Microsoft Macintosh PowerPoint</Application>
  <PresentationFormat>ワイド画面</PresentationFormat>
  <Paragraphs>650</Paragraphs>
  <Slides>36</Slides>
  <Notes>4</Notes>
  <HiddenSlides>0</HiddenSlides>
  <MMClips>2</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36</vt:i4>
      </vt:variant>
    </vt:vector>
  </HeadingPairs>
  <TitlesOfParts>
    <vt:vector size="46" baseType="lpstr">
      <vt:lpstr>Noto Sans JP Thin Bold</vt:lpstr>
      <vt:lpstr>Noto Sans JP Thin Regular</vt:lpstr>
      <vt:lpstr>Times Roman</vt:lpstr>
      <vt:lpstr>Arial</vt:lpstr>
      <vt:lpstr>Calibri</vt:lpstr>
      <vt:lpstr>Gill Sans MT</vt:lpstr>
      <vt:lpstr>Symbol</vt:lpstr>
      <vt:lpstr>Times New Roman</vt:lpstr>
      <vt:lpstr>Wingdings</vt:lpstr>
      <vt:lpstr>Office テーマ</vt:lpstr>
      <vt:lpstr>Impact of the 2024 Noto Peninsula Earthquake on the Vacuum Equipment of KAGRA, the Large Cryogenic Gravitational Wave Telescope</vt:lpstr>
      <vt:lpstr>PowerPoint プレゼンテーション</vt:lpstr>
      <vt:lpstr>PowerPoint プレゼンテーション</vt:lpstr>
      <vt:lpstr>3km Arms</vt:lpstr>
      <vt:lpstr>KAGRA Cryostat</vt:lpstr>
      <vt:lpstr>PowerPoint プレゼンテーション</vt:lpstr>
      <vt:lpstr>PowerPoint プレゼンテーション</vt:lpstr>
      <vt:lpstr>PowerPoint プレゼンテーション</vt:lpstr>
      <vt:lpstr>Residual Gas Measurement</vt:lpstr>
      <vt:lpstr>PowerPoint プレゼンテーション</vt:lpstr>
      <vt:lpstr>PowerPoint プレゼンテーション</vt:lpstr>
      <vt:lpstr>Outline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Outline</vt:lpstr>
      <vt:lpstr>KAGRA Site Seismic Intensity  Level 5 minus on the surface, level 3 in the KAGRA site (underground)</vt:lpstr>
      <vt:lpstr>PowerPoint プレゼンテーション</vt:lpstr>
      <vt:lpstr>Actual examples of shaking in KAGRA site  (Aftershock shaking after the Noto earthquake)</vt:lpstr>
      <vt:lpstr>PowerPoint プレゼンテーション</vt:lpstr>
      <vt:lpstr>PowerPoint プレゼンテーション</vt:lpstr>
      <vt:lpstr>PowerPoint プレゼンテーション</vt:lpstr>
      <vt:lpstr>Summary</vt:lpstr>
      <vt:lpstr>Thank you for your attention !</vt:lpstr>
      <vt:lpstr>Backup</vt:lpstr>
      <vt:lpstr>PowerPoint プレゼンテーション</vt:lpstr>
      <vt:lpstr>Example of frosted mirror and view port</vt:lpstr>
      <vt:lpstr>PowerPoint プレゼンテーション</vt:lpstr>
      <vt:lpstr>“KAGRA vacuum system of cryogenic interferometer”</vt:lpstr>
      <vt:lpstr>“KAGRA vacuum system of cryogenic interferometer”</vt:lpstr>
      <vt:lpstr>“KAGRA vacuum system of cryogenic interferometer”</vt:lpstr>
      <vt:lpstr>KAGRA Cryogenic System</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the 2024 Noto Peninsula Earthquake on the Vacuum Equipment of KAGRA, the Large Cryogenic Gravitational Wave Telescope</dc:title>
  <cp:lastModifiedBy>TANIMOTO Yasunori</cp:lastModifiedBy>
  <cp:revision>12</cp:revision>
  <dcterms:modified xsi:type="dcterms:W3CDTF">2024-04-17T11:16:33Z</dcterms:modified>
</cp:coreProperties>
</file>