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325" r:id="rId2"/>
    <p:sldId id="260" r:id="rId3"/>
    <p:sldId id="258" r:id="rId4"/>
    <p:sldId id="459" r:id="rId5"/>
    <p:sldId id="262" r:id="rId6"/>
    <p:sldId id="291" r:id="rId7"/>
    <p:sldId id="292" r:id="rId8"/>
    <p:sldId id="293" r:id="rId9"/>
    <p:sldId id="329" r:id="rId10"/>
    <p:sldId id="463" r:id="rId11"/>
    <p:sldId id="466" r:id="rId12"/>
    <p:sldId id="464" r:id="rId13"/>
    <p:sldId id="465" r:id="rId14"/>
    <p:sldId id="352" r:id="rId15"/>
    <p:sldId id="345" r:id="rId16"/>
    <p:sldId id="353" r:id="rId17"/>
    <p:sldId id="348" r:id="rId18"/>
    <p:sldId id="347" r:id="rId19"/>
    <p:sldId id="339" r:id="rId20"/>
    <p:sldId id="351" r:id="rId21"/>
    <p:sldId id="346" r:id="rId22"/>
    <p:sldId id="350" r:id="rId23"/>
    <p:sldId id="460" r:id="rId24"/>
    <p:sldId id="461" r:id="rId25"/>
    <p:sldId id="462" r:id="rId26"/>
    <p:sldId id="344" r:id="rId27"/>
    <p:sldId id="320" r:id="rId28"/>
  </p:sldIdLst>
  <p:sldSz cx="12192000" cy="6858000"/>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00FF"/>
    <a:srgbClr val="FF3300"/>
    <a:srgbClr val="6600CC"/>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1" autoAdjust="0"/>
    <p:restoredTop sz="93769" autoAdjust="0"/>
  </p:normalViewPr>
  <p:slideViewPr>
    <p:cSldViewPr snapToGrid="0">
      <p:cViewPr varScale="1">
        <p:scale>
          <a:sx n="84" d="100"/>
          <a:sy n="84" d="100"/>
        </p:scale>
        <p:origin x="162" y="45"/>
      </p:cViewPr>
      <p:guideLst/>
    </p:cSldViewPr>
  </p:slideViewPr>
  <p:outlineViewPr>
    <p:cViewPr>
      <p:scale>
        <a:sx n="33" d="100"/>
        <a:sy n="33" d="100"/>
      </p:scale>
      <p:origin x="0" y="-5559"/>
    </p:cViewPr>
  </p:outlineViewPr>
  <p:notesTextViewPr>
    <p:cViewPr>
      <p:scale>
        <a:sx n="1" d="1"/>
        <a:sy n="1" d="1"/>
      </p:scale>
      <p:origin x="0" y="0"/>
    </p:cViewPr>
  </p:notesTextViewPr>
  <p:sorterViewPr>
    <p:cViewPr>
      <p:scale>
        <a:sx n="100" d="100"/>
        <a:sy n="100" d="100"/>
      </p:scale>
      <p:origin x="0" y="-3510"/>
    </p:cViewPr>
  </p:sorterViewPr>
  <p:notesViewPr>
    <p:cSldViewPr snapToGrid="0">
      <p:cViewPr varScale="1">
        <p:scale>
          <a:sx n="144" d="100"/>
          <a:sy n="144" d="100"/>
        </p:scale>
        <p:origin x="126"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742" cy="3413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629278" y="1"/>
            <a:ext cx="4307742" cy="341393"/>
          </a:xfrm>
          <a:prstGeom prst="rect">
            <a:avLst/>
          </a:prstGeom>
        </p:spPr>
        <p:txBody>
          <a:bodyPr vert="horz" lIns="91440" tIns="45720" rIns="91440" bIns="45720" rtlCol="0"/>
          <a:lstStyle>
            <a:lvl1pPr algn="r">
              <a:defRPr sz="1200"/>
            </a:lvl1pPr>
          </a:lstStyle>
          <a:p>
            <a:fld id="{02DED171-0561-4307-A9EF-37164FDA8714}" type="datetimeFigureOut">
              <a:rPr kumimoji="1" lang="ja-JP" altLang="en-US" smtClean="0"/>
              <a:t>2024/4/18</a:t>
            </a:fld>
            <a:endParaRPr kumimoji="1" lang="ja-JP" altLang="en-US" dirty="0"/>
          </a:p>
        </p:txBody>
      </p:sp>
      <p:sp>
        <p:nvSpPr>
          <p:cNvPr id="4" name="フッター プレースホルダー 3"/>
          <p:cNvSpPr>
            <a:spLocks noGrp="1"/>
          </p:cNvSpPr>
          <p:nvPr>
            <p:ph type="ftr" sz="quarter" idx="2"/>
          </p:nvPr>
        </p:nvSpPr>
        <p:spPr>
          <a:xfrm>
            <a:off x="1" y="6465808"/>
            <a:ext cx="4307742" cy="341393"/>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5629278" y="6465808"/>
            <a:ext cx="4307742" cy="341393"/>
          </a:xfrm>
          <a:prstGeom prst="rect">
            <a:avLst/>
          </a:prstGeom>
        </p:spPr>
        <p:txBody>
          <a:bodyPr vert="horz" lIns="91440" tIns="45720" rIns="91440" bIns="45720" rtlCol="0" anchor="b"/>
          <a:lstStyle>
            <a:lvl1pPr algn="r">
              <a:defRPr sz="1200"/>
            </a:lvl1pPr>
          </a:lstStyle>
          <a:p>
            <a:fld id="{9967BFCE-B65D-485E-B065-43C522AD252F}" type="slidenum">
              <a:rPr kumimoji="1" lang="ja-JP" altLang="en-US" smtClean="0"/>
              <a:t>‹#›</a:t>
            </a:fld>
            <a:endParaRPr kumimoji="1" lang="ja-JP" altLang="en-US" dirty="0"/>
          </a:p>
        </p:txBody>
      </p:sp>
    </p:spTree>
    <p:extLst>
      <p:ext uri="{BB962C8B-B14F-4D97-AF65-F5344CB8AC3E}">
        <p14:creationId xmlns:p14="http://schemas.microsoft.com/office/powerpoint/2010/main" val="2278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047" cy="341542"/>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29992" y="1"/>
            <a:ext cx="4307047" cy="341542"/>
          </a:xfrm>
          <a:prstGeom prst="rect">
            <a:avLst/>
          </a:prstGeom>
        </p:spPr>
        <p:txBody>
          <a:bodyPr vert="horz" lIns="91440" tIns="45720" rIns="91440" bIns="45720" rtlCol="0"/>
          <a:lstStyle>
            <a:lvl1pPr algn="r">
              <a:defRPr sz="1200"/>
            </a:lvl1pPr>
          </a:lstStyle>
          <a:p>
            <a:fld id="{6D8D8B27-9DDB-4980-BB54-9A736A3F2E19}" type="datetimeFigureOut">
              <a:rPr kumimoji="1" lang="ja-JP" altLang="en-US" smtClean="0"/>
              <a:t>2024/4/18</a:t>
            </a:fld>
            <a:endParaRPr kumimoji="1" lang="ja-JP" altLang="en-US" dirty="0"/>
          </a:p>
        </p:txBody>
      </p:sp>
      <p:sp>
        <p:nvSpPr>
          <p:cNvPr id="4" name="スライド イメージ プレースホルダー 3"/>
          <p:cNvSpPr>
            <a:spLocks noGrp="1" noRot="1" noChangeAspect="1"/>
          </p:cNvSpPr>
          <p:nvPr>
            <p:ph type="sldImg" idx="2"/>
          </p:nvPr>
        </p:nvSpPr>
        <p:spPr>
          <a:xfrm>
            <a:off x="2928938" y="850900"/>
            <a:ext cx="4081462" cy="229711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93935"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lvl1pPr>
          </a:lstStyle>
          <a:p>
            <a:fld id="{DA5DA81D-EE84-4981-97C8-817901C4F987}" type="slidenum">
              <a:rPr kumimoji="1" lang="ja-JP" altLang="en-US" smtClean="0"/>
              <a:t>‹#›</a:t>
            </a:fld>
            <a:endParaRPr kumimoji="1" lang="ja-JP" altLang="en-US" dirty="0"/>
          </a:p>
        </p:txBody>
      </p:sp>
    </p:spTree>
    <p:extLst>
      <p:ext uri="{BB962C8B-B14F-4D97-AF65-F5344CB8AC3E}">
        <p14:creationId xmlns:p14="http://schemas.microsoft.com/office/powerpoint/2010/main" val="15493270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5DA81D-EE84-4981-97C8-817901C4F987}" type="slidenum">
              <a:rPr kumimoji="1" lang="ja-JP" altLang="en-US" smtClean="0"/>
              <a:t>3</a:t>
            </a:fld>
            <a:endParaRPr kumimoji="1" lang="ja-JP" altLang="en-US"/>
          </a:p>
        </p:txBody>
      </p:sp>
    </p:spTree>
    <p:extLst>
      <p:ext uri="{BB962C8B-B14F-4D97-AF65-F5344CB8AC3E}">
        <p14:creationId xmlns:p14="http://schemas.microsoft.com/office/powerpoint/2010/main" val="392947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5DA81D-EE84-4981-97C8-817901C4F987}" type="slidenum">
              <a:rPr kumimoji="1" lang="ja-JP" altLang="en-US" smtClean="0"/>
              <a:t>5</a:t>
            </a:fld>
            <a:endParaRPr kumimoji="1" lang="ja-JP" altLang="en-US" dirty="0"/>
          </a:p>
        </p:txBody>
      </p:sp>
    </p:spTree>
    <p:extLst>
      <p:ext uri="{BB962C8B-B14F-4D97-AF65-F5344CB8AC3E}">
        <p14:creationId xmlns:p14="http://schemas.microsoft.com/office/powerpoint/2010/main" val="360483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5DA81D-EE84-4981-97C8-817901C4F987}" type="slidenum">
              <a:rPr kumimoji="1" lang="ja-JP" altLang="en-US" smtClean="0"/>
              <a:t>6</a:t>
            </a:fld>
            <a:endParaRPr kumimoji="1" lang="ja-JP" altLang="en-US"/>
          </a:p>
        </p:txBody>
      </p:sp>
    </p:spTree>
    <p:extLst>
      <p:ext uri="{BB962C8B-B14F-4D97-AF65-F5344CB8AC3E}">
        <p14:creationId xmlns:p14="http://schemas.microsoft.com/office/powerpoint/2010/main" val="81763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5DA81D-EE84-4981-97C8-817901C4F987}" type="slidenum">
              <a:rPr kumimoji="1" lang="ja-JP" altLang="en-US" smtClean="0"/>
              <a:t>7</a:t>
            </a:fld>
            <a:endParaRPr kumimoji="1" lang="ja-JP" altLang="en-US"/>
          </a:p>
        </p:txBody>
      </p:sp>
    </p:spTree>
    <p:extLst>
      <p:ext uri="{BB962C8B-B14F-4D97-AF65-F5344CB8AC3E}">
        <p14:creationId xmlns:p14="http://schemas.microsoft.com/office/powerpoint/2010/main" val="79576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1063"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5DA81D-EE84-4981-97C8-817901C4F987}" type="slidenum">
              <a:rPr kumimoji="1" lang="ja-JP" altLang="en-US" smtClean="0"/>
              <a:t>8</a:t>
            </a:fld>
            <a:endParaRPr kumimoji="1" lang="ja-JP" altLang="en-US"/>
          </a:p>
        </p:txBody>
      </p:sp>
    </p:spTree>
    <p:extLst>
      <p:ext uri="{BB962C8B-B14F-4D97-AF65-F5344CB8AC3E}">
        <p14:creationId xmlns:p14="http://schemas.microsoft.com/office/powerpoint/2010/main" val="29104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5DA81D-EE84-4981-97C8-817901C4F987}" type="slidenum">
              <a:rPr kumimoji="1" lang="ja-JP" altLang="en-US" smtClean="0"/>
              <a:t>19</a:t>
            </a:fld>
            <a:endParaRPr kumimoji="1" lang="ja-JP" altLang="en-US" dirty="0"/>
          </a:p>
        </p:txBody>
      </p:sp>
    </p:spTree>
    <p:extLst>
      <p:ext uri="{BB962C8B-B14F-4D97-AF65-F5344CB8AC3E}">
        <p14:creationId xmlns:p14="http://schemas.microsoft.com/office/powerpoint/2010/main" val="109569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20197"/>
            <a:ext cx="9144000" cy="2387600"/>
          </a:xfrm>
        </p:spPr>
        <p:txBody>
          <a:bodyPr anchor="b"/>
          <a:lstStyle>
            <a:lvl1pPr algn="ctr">
              <a:defRPr sz="6000">
                <a:latin typeface="+mj-lt"/>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429000"/>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6" name="Slide Number Placeholder 5"/>
          <p:cNvSpPr>
            <a:spLocks noGrp="1"/>
          </p:cNvSpPr>
          <p:nvPr>
            <p:ph type="sldNum" sz="quarter" idx="12"/>
          </p:nvPr>
        </p:nvSpPr>
        <p:spPr/>
        <p:txBody>
          <a:bodyPr/>
          <a:lstStyle>
            <a:lvl1pPr>
              <a:defRPr b="1">
                <a:latin typeface="+mj-lt"/>
              </a:defRPr>
            </a:lvl1pPr>
          </a:lstStyle>
          <a:p>
            <a:fld id="{C34164A3-4ECB-490A-8B2A-C35B7C207953}" type="slidenum">
              <a:rPr kumimoji="1" lang="ja-JP" altLang="en-US" smtClean="0"/>
              <a:pPr/>
              <a:t>‹#›</a:t>
            </a:fld>
            <a:endParaRPr kumimoji="1" lang="ja-JP" altLang="en-US" b="1" dirty="0"/>
          </a:p>
        </p:txBody>
      </p:sp>
    </p:spTree>
    <p:extLst>
      <p:ext uri="{BB962C8B-B14F-4D97-AF65-F5344CB8AC3E}">
        <p14:creationId xmlns:p14="http://schemas.microsoft.com/office/powerpoint/2010/main" val="37998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12"/>
          </p:nvPr>
        </p:nvSpPr>
        <p:spPr/>
        <p:txBody>
          <a:bodyPr/>
          <a:lstStyle/>
          <a:p>
            <a:fld id="{C34164A3-4ECB-490A-8B2A-C35B7C207953}" type="slidenum">
              <a:rPr kumimoji="1" lang="ja-JP" altLang="en-US" smtClean="0"/>
              <a:t>‹#›</a:t>
            </a:fld>
            <a:endParaRPr kumimoji="1" lang="ja-JP" altLang="en-US" dirty="0"/>
          </a:p>
        </p:txBody>
      </p:sp>
    </p:spTree>
    <p:extLst>
      <p:ext uri="{BB962C8B-B14F-4D97-AF65-F5344CB8AC3E}">
        <p14:creationId xmlns:p14="http://schemas.microsoft.com/office/powerpoint/2010/main" val="104496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5" name="Slide Number Placeholder 4"/>
          <p:cNvSpPr>
            <a:spLocks noGrp="1"/>
          </p:cNvSpPr>
          <p:nvPr>
            <p:ph type="sldNum" sz="quarter" idx="12"/>
          </p:nvPr>
        </p:nvSpPr>
        <p:spPr/>
        <p:txBody>
          <a:bodyPr/>
          <a:lstStyle/>
          <a:p>
            <a:fld id="{C34164A3-4ECB-490A-8B2A-C35B7C207953}" type="slidenum">
              <a:rPr kumimoji="1" lang="ja-JP" altLang="en-US" smtClean="0"/>
              <a:t>‹#›</a:t>
            </a:fld>
            <a:endParaRPr kumimoji="1" lang="ja-JP" altLang="en-US" dirty="0"/>
          </a:p>
        </p:txBody>
      </p:sp>
    </p:spTree>
    <p:extLst>
      <p:ext uri="{BB962C8B-B14F-4D97-AF65-F5344CB8AC3E}">
        <p14:creationId xmlns:p14="http://schemas.microsoft.com/office/powerpoint/2010/main" val="371354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4164A3-4ECB-490A-8B2A-C35B7C207953}" type="slidenum">
              <a:rPr kumimoji="1" lang="ja-JP" altLang="en-US" smtClean="0"/>
              <a:t>‹#›</a:t>
            </a:fld>
            <a:endParaRPr kumimoji="1" lang="ja-JP" altLang="en-US" dirty="0"/>
          </a:p>
        </p:txBody>
      </p:sp>
    </p:spTree>
    <p:extLst>
      <p:ext uri="{BB962C8B-B14F-4D97-AF65-F5344CB8AC3E}">
        <p14:creationId xmlns:p14="http://schemas.microsoft.com/office/powerpoint/2010/main" val="3407784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AFD248A-84E7-4EFC-9416-16BFFD5EF7CD}"/>
              </a:ext>
            </a:extLst>
          </p:cNvPr>
          <p:cNvSpPr/>
          <p:nvPr userDrawn="1"/>
        </p:nvSpPr>
        <p:spPr>
          <a:xfrm>
            <a:off x="0" y="6320315"/>
            <a:ext cx="12192000" cy="53768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838200" y="60632"/>
            <a:ext cx="10515600" cy="887275"/>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449659"/>
            <a:ext cx="10515600" cy="47273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10718162" y="6447632"/>
            <a:ext cx="1386113"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5AEC40A8-6AD5-4BEA-9439-BA51C5851EC4}" type="slidenum">
              <a:rPr kumimoji="1" lang="ja-JP" altLang="en-US" smtClean="0"/>
              <a:pPr/>
              <a:t>‹#›</a:t>
            </a:fld>
            <a:endParaRPr kumimoji="1" lang="ja-JP" altLang="en-US" b="1"/>
          </a:p>
        </p:txBody>
      </p:sp>
      <p:sp>
        <p:nvSpPr>
          <p:cNvPr id="7" name="テキスト ボックス 6">
            <a:extLst>
              <a:ext uri="{FF2B5EF4-FFF2-40B4-BE49-F238E27FC236}">
                <a16:creationId xmlns:a16="http://schemas.microsoft.com/office/drawing/2014/main" id="{33B617B9-5864-4FF2-96F5-BFB39CC9C157}"/>
              </a:ext>
            </a:extLst>
          </p:cNvPr>
          <p:cNvSpPr txBox="1"/>
          <p:nvPr userDrawn="1"/>
        </p:nvSpPr>
        <p:spPr>
          <a:xfrm>
            <a:off x="6847837" y="6474203"/>
            <a:ext cx="3870325" cy="338554"/>
          </a:xfrm>
          <a:prstGeom prst="rect">
            <a:avLst/>
          </a:prstGeom>
          <a:noFill/>
        </p:spPr>
        <p:txBody>
          <a:bodyPr wrap="square" rtlCol="0">
            <a:spAutoFit/>
          </a:bodyPr>
          <a:lstStyle/>
          <a:p>
            <a:pPr algn="ctr"/>
            <a:r>
              <a:rPr kumimoji="1" lang="en-US" altLang="ja-JP" sz="1600" b="0" u="none" dirty="0">
                <a:solidFill>
                  <a:schemeClr val="tx1"/>
                </a:solidFill>
                <a:latin typeface="+mj-ea"/>
                <a:ea typeface="+mj-ea"/>
              </a:rPr>
              <a:t>Junichiro KAMIYA, JAEA/J-PARC</a:t>
            </a:r>
            <a:endParaRPr kumimoji="1" lang="ja-JP" altLang="en-US" sz="1600" b="0" u="none" dirty="0">
              <a:solidFill>
                <a:schemeClr val="tx1"/>
              </a:solidFill>
              <a:latin typeface="+mj-ea"/>
              <a:ea typeface="+mj-ea"/>
            </a:endParaRPr>
          </a:p>
        </p:txBody>
      </p:sp>
      <p:pic>
        <p:nvPicPr>
          <p:cNvPr id="10" name="Picture 6" descr="https://post.j-parc.jp/wmi/logosmall.gif?brandname=system">
            <a:extLst>
              <a:ext uri="{FF2B5EF4-FFF2-40B4-BE49-F238E27FC236}">
                <a16:creationId xmlns:a16="http://schemas.microsoft.com/office/drawing/2014/main" id="{DBFD7CB2-9207-49B3-B866-B5FE63C5AC4B}"/>
              </a:ext>
            </a:extLst>
          </p:cNvPr>
          <p:cNvPicPr>
            <a:picLocks noChangeAspect="1" noChangeArrowheads="1"/>
          </p:cNvPicPr>
          <p:nvPr userDrawn="1"/>
        </p:nvPicPr>
        <p:blipFill>
          <a:blip r:embed="rId6" cstate="print"/>
          <a:srcRect/>
          <a:stretch>
            <a:fillRect/>
          </a:stretch>
        </p:blipFill>
        <p:spPr bwMode="auto">
          <a:xfrm>
            <a:off x="11045015" y="60633"/>
            <a:ext cx="1001840" cy="537685"/>
          </a:xfrm>
          <a:prstGeom prst="rect">
            <a:avLst/>
          </a:prstGeom>
          <a:ln>
            <a:noFill/>
          </a:ln>
          <a:effectLst>
            <a:outerShdw blurRad="292100" dist="139700" dir="2700000" algn="tl" rotWithShape="0">
              <a:srgbClr val="333333">
                <a:alpha val="65000"/>
              </a:srgbClr>
            </a:outerShdw>
          </a:effectLst>
        </p:spPr>
      </p:pic>
      <p:sp>
        <p:nvSpPr>
          <p:cNvPr id="16" name="Rectangle 3">
            <a:extLst>
              <a:ext uri="{FF2B5EF4-FFF2-40B4-BE49-F238E27FC236}">
                <a16:creationId xmlns:a16="http://schemas.microsoft.com/office/drawing/2014/main" id="{465424E2-64F4-4542-A7B0-00E5521C1D1A}"/>
              </a:ext>
            </a:extLst>
          </p:cNvPr>
          <p:cNvSpPr>
            <a:spLocks noChangeArrowheads="1"/>
          </p:cNvSpPr>
          <p:nvPr userDrawn="1"/>
        </p:nvSpPr>
        <p:spPr bwMode="auto">
          <a:xfrm>
            <a:off x="108803" y="6474203"/>
            <a:ext cx="6169334" cy="184666"/>
          </a:xfrm>
          <a:prstGeom prst="rect">
            <a:avLst/>
          </a:prstGeom>
          <a:noFill/>
          <a:ln>
            <a:noFill/>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Arial Unicode MS"/>
              </a:rPr>
              <a:t>OLAV-VI: 6th Workshop on the Operation of Large Vacuum Systems</a:t>
            </a:r>
          </a:p>
        </p:txBody>
      </p:sp>
    </p:spTree>
    <p:extLst>
      <p:ext uri="{BB962C8B-B14F-4D97-AF65-F5344CB8AC3E}">
        <p14:creationId xmlns:p14="http://schemas.microsoft.com/office/powerpoint/2010/main" val="1002912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Lst>
  <p:hf hdr="0" ftr="0" dt="0"/>
  <p:txStyles>
    <p:titleStyle>
      <a:lvl1pPr algn="l" defTabSz="914400" rtl="0" eaLnBrk="1" latinLnBrk="0" hangingPunct="1">
        <a:lnSpc>
          <a:spcPct val="90000"/>
        </a:lnSpc>
        <a:spcBef>
          <a:spcPct val="0"/>
        </a:spcBef>
        <a:buNone/>
        <a:defRPr kumimoji="1" sz="4000" b="1"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2.jpeg"/><Relationship Id="rId5" Type="http://schemas.openxmlformats.org/officeDocument/2006/relationships/image" Target="../media/image31.wmf"/><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7.wmf"/><Relationship Id="rId5" Type="http://schemas.openxmlformats.org/officeDocument/2006/relationships/image" Target="../media/image36.jpeg"/><Relationship Id="rId4" Type="http://schemas.openxmlformats.org/officeDocument/2006/relationships/image" Target="../media/image35.wmf"/></Relationships>
</file>

<file path=ppt/slides/_rels/slide1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1.wmf"/><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8.wmf"/></Relationships>
</file>

<file path=ppt/slides/_rels/slide2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961C6-6361-474A-9C3B-165C38607898}"/>
              </a:ext>
            </a:extLst>
          </p:cNvPr>
          <p:cNvSpPr>
            <a:spLocks noGrp="1"/>
          </p:cNvSpPr>
          <p:nvPr>
            <p:ph type="ctrTitle"/>
          </p:nvPr>
        </p:nvSpPr>
        <p:spPr>
          <a:xfrm>
            <a:off x="1493520" y="169677"/>
            <a:ext cx="9555480" cy="2387600"/>
          </a:xfrm>
        </p:spPr>
        <p:txBody>
          <a:bodyPr>
            <a:normAutofit fontScale="90000"/>
          </a:bodyPr>
          <a:lstStyle/>
          <a:p>
            <a:r>
              <a:rPr lang="en-US" altLang="ja-JP" sz="4000" b="1" dirty="0">
                <a:latin typeface="Calibri" panose="020F0502020204030204" pitchFamily="34" charset="0"/>
                <a:ea typeface="じゅん101" pitchFamily="49" charset="-128"/>
                <a:cs typeface="Calibri" panose="020F0502020204030204" pitchFamily="34" charset="0"/>
              </a:rPr>
              <a:t>Vacuum system with turbomolecular pumps for</a:t>
            </a:r>
            <a:br>
              <a:rPr lang="en-US" altLang="ja-JP" sz="4000" b="1" dirty="0">
                <a:latin typeface="Calibri" panose="020F0502020204030204" pitchFamily="34" charset="0"/>
                <a:ea typeface="じゅん101" pitchFamily="49" charset="-128"/>
                <a:cs typeface="Calibri" panose="020F0502020204030204" pitchFamily="34" charset="0"/>
              </a:rPr>
            </a:br>
            <a:r>
              <a:rPr lang="en-US" altLang="ja-JP" sz="4000" b="1" dirty="0">
                <a:latin typeface="Calibri" panose="020F0502020204030204" pitchFamily="34" charset="0"/>
                <a:ea typeface="じゅん101" pitchFamily="49" charset="-128"/>
                <a:cs typeface="Calibri" panose="020F0502020204030204" pitchFamily="34" charset="0"/>
              </a:rPr>
              <a:t>high-power proton beam operation of the rapid</a:t>
            </a:r>
            <a:br>
              <a:rPr lang="en-US" altLang="ja-JP" sz="4000" b="1" dirty="0">
                <a:latin typeface="Calibri" panose="020F0502020204030204" pitchFamily="34" charset="0"/>
                <a:ea typeface="じゅん101" pitchFamily="49" charset="-128"/>
                <a:cs typeface="Calibri" panose="020F0502020204030204" pitchFamily="34" charset="0"/>
              </a:rPr>
            </a:br>
            <a:r>
              <a:rPr lang="en-US" altLang="ja-JP" sz="4000" b="1" dirty="0">
                <a:latin typeface="Calibri" panose="020F0502020204030204" pitchFamily="34" charset="0"/>
                <a:ea typeface="じゅん101" pitchFamily="49" charset="-128"/>
                <a:cs typeface="Calibri" panose="020F0502020204030204" pitchFamily="34" charset="0"/>
              </a:rPr>
              <a:t>cycling synchrotron</a:t>
            </a:r>
            <a:endParaRPr kumimoji="1" lang="ja-JP" altLang="en-US" sz="4000" dirty="0">
              <a:solidFill>
                <a:srgbClr val="FF0000"/>
              </a:solidFill>
              <a:latin typeface="Calibri" panose="020F0502020204030204" pitchFamily="34" charset="0"/>
              <a:cs typeface="Calibri" panose="020F0502020204030204" pitchFamily="34" charset="0"/>
            </a:endParaRPr>
          </a:p>
        </p:txBody>
      </p:sp>
      <p:sp>
        <p:nvSpPr>
          <p:cNvPr id="3" name="字幕 2">
            <a:extLst>
              <a:ext uri="{FF2B5EF4-FFF2-40B4-BE49-F238E27FC236}">
                <a16:creationId xmlns:a16="http://schemas.microsoft.com/office/drawing/2014/main" id="{A038008A-8105-4001-BCDA-2E8211302A6E}"/>
              </a:ext>
            </a:extLst>
          </p:cNvPr>
          <p:cNvSpPr>
            <a:spLocks noGrp="1"/>
          </p:cNvSpPr>
          <p:nvPr>
            <p:ph type="subTitle" idx="1"/>
          </p:nvPr>
        </p:nvSpPr>
        <p:spPr>
          <a:xfrm>
            <a:off x="2627067" y="3156444"/>
            <a:ext cx="6694025" cy="1806648"/>
          </a:xfrm>
        </p:spPr>
        <p:txBody>
          <a:bodyPr wrap="square">
            <a:spAutoFit/>
          </a:bodyPr>
          <a:lstStyle/>
          <a:p>
            <a:pPr algn="ctr"/>
            <a:r>
              <a:rPr lang="en-US" altLang="ja-JP" b="1" dirty="0">
                <a:cs typeface="Times New Roman" pitchFamily="18" charset="0"/>
              </a:rPr>
              <a:t>Junichiro KAMIYA, Ippei YAMADA</a:t>
            </a:r>
            <a:r>
              <a:rPr lang="ja-JP" altLang="en-US" b="1" dirty="0">
                <a:cs typeface="Times New Roman" pitchFamily="18" charset="0"/>
              </a:rPr>
              <a:t> </a:t>
            </a:r>
            <a:endParaRPr lang="en-US" altLang="ja-JP" b="1" dirty="0">
              <a:cs typeface="Times New Roman" pitchFamily="18" charset="0"/>
            </a:endParaRPr>
          </a:p>
          <a:p>
            <a:pPr algn="ctr"/>
            <a:r>
              <a:rPr lang="en-US" altLang="ja-JP" b="1" dirty="0">
                <a:cs typeface="Times New Roman" pitchFamily="18" charset="0"/>
              </a:rPr>
              <a:t>&amp; RCS Vacuum group</a:t>
            </a:r>
          </a:p>
          <a:p>
            <a:pPr algn="ctr"/>
            <a:endParaRPr lang="en-US" altLang="ja-JP" dirty="0">
              <a:cs typeface="Times New Roman" pitchFamily="18" charset="0"/>
            </a:endParaRPr>
          </a:p>
          <a:p>
            <a:pPr algn="ctr"/>
            <a:r>
              <a:rPr lang="en-US" altLang="ja-JP" b="1" dirty="0">
                <a:cs typeface="Times New Roman" pitchFamily="18" charset="0"/>
              </a:rPr>
              <a:t>Japan Atomic Energy Agency (JAEA) / J-PARC center</a:t>
            </a:r>
          </a:p>
        </p:txBody>
      </p:sp>
      <p:sp>
        <p:nvSpPr>
          <p:cNvPr id="4" name="スライド番号プレースホルダー 3">
            <a:extLst>
              <a:ext uri="{FF2B5EF4-FFF2-40B4-BE49-F238E27FC236}">
                <a16:creationId xmlns:a16="http://schemas.microsoft.com/office/drawing/2014/main" id="{EF85DEC5-BF56-46B9-BEDD-35395B89B912}"/>
              </a:ext>
            </a:extLst>
          </p:cNvPr>
          <p:cNvSpPr>
            <a:spLocks noGrp="1"/>
          </p:cNvSpPr>
          <p:nvPr>
            <p:ph type="sldNum" sz="quarter" idx="12"/>
          </p:nvPr>
        </p:nvSpPr>
        <p:spPr/>
        <p:txBody>
          <a:bodyPr/>
          <a:lstStyle/>
          <a:p>
            <a:fld id="{C34164A3-4ECB-490A-8B2A-C35B7C207953}" type="slidenum">
              <a:rPr kumimoji="1" lang="ja-JP" altLang="en-US" smtClean="0"/>
              <a:pPr/>
              <a:t>1</a:t>
            </a:fld>
            <a:endParaRPr kumimoji="1" lang="ja-JP" altLang="en-US" b="1" dirty="0"/>
          </a:p>
        </p:txBody>
      </p:sp>
      <p:sp>
        <p:nvSpPr>
          <p:cNvPr id="6" name="テキスト ボックス 5">
            <a:extLst>
              <a:ext uri="{FF2B5EF4-FFF2-40B4-BE49-F238E27FC236}">
                <a16:creationId xmlns:a16="http://schemas.microsoft.com/office/drawing/2014/main" id="{466B4F7B-D4F6-ADE2-6DE3-589C8814FFA9}"/>
              </a:ext>
            </a:extLst>
          </p:cNvPr>
          <p:cNvSpPr txBox="1"/>
          <p:nvPr/>
        </p:nvSpPr>
        <p:spPr>
          <a:xfrm>
            <a:off x="3892730" y="5637853"/>
            <a:ext cx="5428362" cy="338554"/>
          </a:xfrm>
          <a:prstGeom prst="rect">
            <a:avLst/>
          </a:prstGeom>
          <a:noFill/>
        </p:spPr>
        <p:txBody>
          <a:bodyPr wrap="square">
            <a:spAutoFit/>
          </a:bodyPr>
          <a:lstStyle/>
          <a:p>
            <a:pPr algn="l"/>
            <a:r>
              <a:rPr lang="en-US" altLang="ja-JP" sz="1600" b="0" i="0" dirty="0">
                <a:solidFill>
                  <a:srgbClr val="555555"/>
                </a:solidFill>
                <a:effectLst/>
                <a:latin typeface="Proxima Nova"/>
              </a:rPr>
              <a:t>Summary of Phys. Rev. Accel. Beams </a:t>
            </a:r>
            <a:r>
              <a:rPr lang="en-US" altLang="ja-JP" sz="1600" b="1" i="0" dirty="0">
                <a:solidFill>
                  <a:srgbClr val="555555"/>
                </a:solidFill>
                <a:effectLst/>
                <a:latin typeface="Proxima Nova"/>
              </a:rPr>
              <a:t>24</a:t>
            </a:r>
            <a:r>
              <a:rPr lang="en-US" altLang="ja-JP" sz="1600" b="0" i="0" dirty="0">
                <a:solidFill>
                  <a:srgbClr val="555555"/>
                </a:solidFill>
                <a:effectLst/>
                <a:latin typeface="Proxima Nova"/>
              </a:rPr>
              <a:t>, 083201 (2021)</a:t>
            </a:r>
          </a:p>
        </p:txBody>
      </p:sp>
    </p:spTree>
    <p:extLst>
      <p:ext uri="{BB962C8B-B14F-4D97-AF65-F5344CB8AC3E}">
        <p14:creationId xmlns:p14="http://schemas.microsoft.com/office/powerpoint/2010/main" val="239037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p:txBody>
          <a:bodyPr/>
          <a:lstStyle/>
          <a:p>
            <a:r>
              <a:rPr kumimoji="1" lang="en-US" altLang="ja-JP" dirty="0">
                <a:latin typeface="+mn-lt"/>
              </a:rPr>
              <a:t>TMP FRTD by high-intensity beam loss</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10</a:t>
            </a:fld>
            <a:endParaRPr kumimoji="1" lang="ja-JP" altLang="en-US" dirty="0"/>
          </a:p>
        </p:txBody>
      </p:sp>
      <p:pic>
        <p:nvPicPr>
          <p:cNvPr id="3" name="図 2">
            <a:extLst>
              <a:ext uri="{FF2B5EF4-FFF2-40B4-BE49-F238E27FC236}">
                <a16:creationId xmlns:a16="http://schemas.microsoft.com/office/drawing/2014/main" id="{D8548A2A-195C-723C-5FE3-9590B50179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369" y="1235789"/>
            <a:ext cx="4892240" cy="4149610"/>
          </a:xfrm>
          <a:prstGeom prst="rect">
            <a:avLst/>
          </a:prstGeom>
          <a:noFill/>
          <a:ln>
            <a:noFill/>
          </a:ln>
        </p:spPr>
      </p:pic>
      <p:sp>
        <p:nvSpPr>
          <p:cNvPr id="16" name="テキスト ボックス 15">
            <a:extLst>
              <a:ext uri="{FF2B5EF4-FFF2-40B4-BE49-F238E27FC236}">
                <a16:creationId xmlns:a16="http://schemas.microsoft.com/office/drawing/2014/main" id="{AD070556-F51F-CB0B-FA2F-470E6C42FFBD}"/>
              </a:ext>
            </a:extLst>
          </p:cNvPr>
          <p:cNvSpPr txBox="1"/>
          <p:nvPr/>
        </p:nvSpPr>
        <p:spPr>
          <a:xfrm>
            <a:off x="4891470" y="1235789"/>
            <a:ext cx="6690253" cy="4524315"/>
          </a:xfrm>
          <a:prstGeom prst="rect">
            <a:avLst/>
          </a:prstGeom>
          <a:noFill/>
        </p:spPr>
        <p:txBody>
          <a:bodyPr wrap="square">
            <a:spAutoFit/>
          </a:bodyPr>
          <a:lstStyle/>
          <a:p>
            <a:pPr marL="342900" indent="-342900">
              <a:buFont typeface="+mj-lt"/>
              <a:buAutoNum type="arabicPeriod"/>
            </a:pPr>
            <a:r>
              <a:rPr lang="en-US" altLang="ja-JP" dirty="0"/>
              <a:t>A high-intensity single-shot beam is fully lost with a peak in the vicinity of C14.</a:t>
            </a:r>
          </a:p>
          <a:p>
            <a:pPr marL="342900" indent="-342900">
              <a:buFont typeface="+mj-lt"/>
              <a:buAutoNum type="arabicPeriod"/>
            </a:pPr>
            <a:r>
              <a:rPr lang="en-US" altLang="ja-JP" dirty="0"/>
              <a:t>The high-energy secondary particles pass through a more than 1 m thick concrete floor of the accelerator tunnel and destroy the digital signal processor in the controller, which is located in the utility tunnel.</a:t>
            </a:r>
          </a:p>
          <a:p>
            <a:pPr marL="342900" indent="-342900">
              <a:buFont typeface="+mj-lt"/>
              <a:buAutoNum type="arabicPeriod"/>
            </a:pPr>
            <a:r>
              <a:rPr lang="en-US" altLang="ja-JP" dirty="0"/>
              <a:t>The control signal and the motor power from the controller are lost. The rotor is touched-down from the magnetic levitation with a rated rotational speed. The brake is not applied after touch-down because the controller has been broken. This event is defined as a</a:t>
            </a:r>
            <a:r>
              <a:rPr lang="en-US" altLang="ja-JP" b="1" dirty="0">
                <a:solidFill>
                  <a:schemeClr val="accent6"/>
                </a:solidFill>
              </a:rPr>
              <a:t> free-run touch-down (FRTD) </a:t>
            </a:r>
            <a:r>
              <a:rPr lang="en-US" altLang="ja-JP" dirty="0"/>
              <a:t>as distinguished from normal touch-down with brake.</a:t>
            </a:r>
          </a:p>
          <a:p>
            <a:pPr marL="342900" indent="-342900">
              <a:buFont typeface="+mj-lt"/>
              <a:buAutoNum type="arabicPeriod"/>
            </a:pPr>
            <a:r>
              <a:rPr lang="en-US" altLang="ja-JP" dirty="0"/>
              <a:t>A large load by the bearing ball compresses the bearing rail by more than 1 mm. The normal gap spacing between the rotor and stator blade is 1 mm. Consequently, the rotor touches the stator blade, and they are deformed.</a:t>
            </a:r>
          </a:p>
        </p:txBody>
      </p:sp>
    </p:spTree>
    <p:custDataLst>
      <p:tags r:id="rId1"/>
    </p:custDataLst>
    <p:extLst>
      <p:ext uri="{BB962C8B-B14F-4D97-AF65-F5344CB8AC3E}">
        <p14:creationId xmlns:p14="http://schemas.microsoft.com/office/powerpoint/2010/main" val="288746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p:txBody>
          <a:bodyPr/>
          <a:lstStyle/>
          <a:p>
            <a:r>
              <a:rPr kumimoji="1" lang="en-US" altLang="ja-JP" dirty="0">
                <a:latin typeface="+mn-lt"/>
              </a:rPr>
              <a:t>TMP damages</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11</a:t>
            </a:fld>
            <a:endParaRPr kumimoji="1" lang="ja-JP" altLang="en-US" dirty="0"/>
          </a:p>
        </p:txBody>
      </p:sp>
      <p:pic>
        <p:nvPicPr>
          <p:cNvPr id="5" name="図 4">
            <a:extLst>
              <a:ext uri="{FF2B5EF4-FFF2-40B4-BE49-F238E27FC236}">
                <a16:creationId xmlns:a16="http://schemas.microsoft.com/office/drawing/2014/main" id="{0273DFAD-3A67-6CE9-8B38-50593AF267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457" y="1061016"/>
            <a:ext cx="2602741" cy="3814977"/>
          </a:xfrm>
          <a:prstGeom prst="rect">
            <a:avLst/>
          </a:prstGeom>
          <a:noFill/>
          <a:ln>
            <a:noFill/>
          </a:ln>
        </p:spPr>
      </p:pic>
      <p:pic>
        <p:nvPicPr>
          <p:cNvPr id="6" name="図 5">
            <a:extLst>
              <a:ext uri="{FF2B5EF4-FFF2-40B4-BE49-F238E27FC236}">
                <a16:creationId xmlns:a16="http://schemas.microsoft.com/office/drawing/2014/main" id="{641832BD-371F-8448-9882-D3F5ED7289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6712" y="947907"/>
            <a:ext cx="2835109" cy="3814977"/>
          </a:xfrm>
          <a:prstGeom prst="rect">
            <a:avLst/>
          </a:prstGeom>
          <a:noFill/>
          <a:ln>
            <a:noFill/>
          </a:ln>
        </p:spPr>
      </p:pic>
      <p:sp>
        <p:nvSpPr>
          <p:cNvPr id="8" name="テキスト ボックス 7">
            <a:extLst>
              <a:ext uri="{FF2B5EF4-FFF2-40B4-BE49-F238E27FC236}">
                <a16:creationId xmlns:a16="http://schemas.microsoft.com/office/drawing/2014/main" id="{5B1E63EB-7246-010D-34F5-1B18C6330C7E}"/>
              </a:ext>
            </a:extLst>
          </p:cNvPr>
          <p:cNvSpPr txBox="1"/>
          <p:nvPr/>
        </p:nvSpPr>
        <p:spPr>
          <a:xfrm>
            <a:off x="1473838" y="5057187"/>
            <a:ext cx="4824453" cy="1200329"/>
          </a:xfrm>
          <a:prstGeom prst="rect">
            <a:avLst/>
          </a:prstGeom>
          <a:noFill/>
        </p:spPr>
        <p:txBody>
          <a:bodyPr wrap="square">
            <a:spAutoFit/>
          </a:bodyPr>
          <a:lstStyle/>
          <a:p>
            <a:r>
              <a:rPr lang="en-US" altLang="ja-JP" sz="1800" dirty="0">
                <a:effectLst/>
                <a:ea typeface="游明朝" panose="02020400000000000000" pitchFamily="18" charset="-128"/>
              </a:rPr>
              <a:t>Damaged rotor and stator blade of the TMP. The diameter of the rotor and stator is about 220 mm. (a) Chipped edges of the rotor. </a:t>
            </a:r>
          </a:p>
          <a:p>
            <a:r>
              <a:rPr lang="en-US" altLang="ja-JP" sz="1800" dirty="0">
                <a:effectLst/>
                <a:ea typeface="游明朝" panose="02020400000000000000" pitchFamily="18" charset="-128"/>
              </a:rPr>
              <a:t>(b) Deformed stator blade.</a:t>
            </a:r>
            <a:r>
              <a:rPr lang="en-US" altLang="ja-JP" sz="1800" dirty="0">
                <a:effectLst/>
                <a:cs typeface="Times New Roman" panose="02020603050405020304" pitchFamily="18" charset="0"/>
              </a:rPr>
              <a:t> </a:t>
            </a:r>
            <a:endParaRPr lang="ja-JP" altLang="en-US" dirty="0"/>
          </a:p>
        </p:txBody>
      </p:sp>
      <p:sp>
        <p:nvSpPr>
          <p:cNvPr id="11" name="テキスト ボックス 10">
            <a:extLst>
              <a:ext uri="{FF2B5EF4-FFF2-40B4-BE49-F238E27FC236}">
                <a16:creationId xmlns:a16="http://schemas.microsoft.com/office/drawing/2014/main" id="{CB6C6F44-2D2E-5A9C-22DC-D79F098302EE}"/>
              </a:ext>
            </a:extLst>
          </p:cNvPr>
          <p:cNvSpPr txBox="1"/>
          <p:nvPr/>
        </p:nvSpPr>
        <p:spPr>
          <a:xfrm>
            <a:off x="6470373" y="5188494"/>
            <a:ext cx="5066970" cy="923330"/>
          </a:xfrm>
          <a:prstGeom prst="rect">
            <a:avLst/>
          </a:prstGeom>
          <a:noFill/>
        </p:spPr>
        <p:txBody>
          <a:bodyPr wrap="square">
            <a:spAutoFit/>
          </a:bodyPr>
          <a:lstStyle/>
          <a:p>
            <a:pPr algn="just"/>
            <a:r>
              <a:rPr lang="en-US" altLang="ja-JP" sz="1800" kern="100" dirty="0">
                <a:effectLst/>
                <a:ea typeface="游明朝" panose="02020400000000000000" pitchFamily="18" charset="-128"/>
                <a:cs typeface="Times New Roman" panose="02020603050405020304" pitchFamily="18" charset="0"/>
              </a:rPr>
              <a:t>Damaged bearing parts of the TMP. </a:t>
            </a:r>
          </a:p>
          <a:p>
            <a:pPr marL="342900" indent="-342900" algn="just">
              <a:buAutoNum type="alphaLcParenBoth"/>
            </a:pPr>
            <a:r>
              <a:rPr lang="en-US" altLang="ja-JP" sz="1800" kern="100" dirty="0">
                <a:effectLst/>
                <a:ea typeface="游明朝" panose="02020400000000000000" pitchFamily="18" charset="-128"/>
                <a:cs typeface="Times New Roman" panose="02020603050405020304" pitchFamily="18" charset="0"/>
              </a:rPr>
              <a:t>Inner bearing rail with impressions by the balls.</a:t>
            </a:r>
          </a:p>
          <a:p>
            <a:pPr marL="342900" indent="-342900" algn="just">
              <a:buAutoNum type="alphaLcParenBoth"/>
            </a:pPr>
            <a:r>
              <a:rPr lang="en-US" altLang="ja-JP" sz="1800" kern="100" dirty="0">
                <a:effectLst/>
                <a:ea typeface="游明朝" panose="02020400000000000000" pitchFamily="18" charset="-128"/>
                <a:cs typeface="Times New Roman" panose="02020603050405020304" pitchFamily="18" charset="0"/>
              </a:rPr>
              <a:t>Bearing ball with scuffs.</a:t>
            </a:r>
            <a:endParaRPr lang="ja-JP" altLang="ja-JP" sz="1800" kern="100" dirty="0">
              <a:effectLst/>
              <a:ea typeface="游明朝" panose="02020400000000000000" pitchFamily="18"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285151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a:xfrm>
            <a:off x="838200" y="60632"/>
            <a:ext cx="10515600" cy="983308"/>
          </a:xfrm>
        </p:spPr>
        <p:txBody>
          <a:bodyPr/>
          <a:lstStyle/>
          <a:p>
            <a:r>
              <a:rPr kumimoji="1" lang="en-US" altLang="ja-JP" dirty="0">
                <a:latin typeface="+mn-lt"/>
              </a:rPr>
              <a:t>Countermeasure 1:  TMP controller with long cable specification</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12</a:t>
            </a:fld>
            <a:endParaRPr kumimoji="1" lang="ja-JP" altLang="en-US" dirty="0"/>
          </a:p>
        </p:txBody>
      </p:sp>
      <p:sp>
        <p:nvSpPr>
          <p:cNvPr id="8" name="テキスト ボックス 7">
            <a:extLst>
              <a:ext uri="{FF2B5EF4-FFF2-40B4-BE49-F238E27FC236}">
                <a16:creationId xmlns:a16="http://schemas.microsoft.com/office/drawing/2014/main" id="{66E2D678-4B34-AFB0-0144-9BA79E4576B0}"/>
              </a:ext>
            </a:extLst>
          </p:cNvPr>
          <p:cNvSpPr txBox="1"/>
          <p:nvPr/>
        </p:nvSpPr>
        <p:spPr>
          <a:xfrm>
            <a:off x="7518523" y="1436969"/>
            <a:ext cx="4458028" cy="1200329"/>
          </a:xfrm>
          <a:prstGeom prst="rect">
            <a:avLst/>
          </a:prstGeom>
          <a:noFill/>
        </p:spPr>
        <p:txBody>
          <a:bodyPr wrap="square">
            <a:spAutoFit/>
          </a:bodyPr>
          <a:lstStyle/>
          <a:p>
            <a:pPr marL="89535" algn="just"/>
            <a:r>
              <a:rPr lang="en-US" altLang="ja-JP" sz="1800" kern="100" dirty="0">
                <a:effectLst/>
                <a:ea typeface="游明朝" panose="02020400000000000000" pitchFamily="18" charset="-128"/>
                <a:cs typeface="Times New Roman" panose="02020603050405020304" pitchFamily="18" charset="0"/>
              </a:rPr>
              <a:t>TMP controller was developed, that can use long motor and control cables to install the controller in a distant area where there is no radiation influence.</a:t>
            </a:r>
            <a:endParaRPr lang="ja-JP" altLang="ja-JP" sz="1800" kern="100" dirty="0">
              <a:effectLst/>
              <a:ea typeface="游明朝" panose="02020400000000000000" pitchFamily="18" charset="-128"/>
              <a:cs typeface="Times New Roman" panose="02020603050405020304" pitchFamily="18" charset="0"/>
            </a:endParaRPr>
          </a:p>
        </p:txBody>
      </p:sp>
      <p:pic>
        <p:nvPicPr>
          <p:cNvPr id="12" name="図 11">
            <a:extLst>
              <a:ext uri="{FF2B5EF4-FFF2-40B4-BE49-F238E27FC236}">
                <a16:creationId xmlns:a16="http://schemas.microsoft.com/office/drawing/2014/main" id="{9F0D8185-D4B3-7DD5-3E74-F8712470FE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49" y="1271523"/>
            <a:ext cx="7303074" cy="4314953"/>
          </a:xfrm>
          <a:prstGeom prst="rect">
            <a:avLst/>
          </a:prstGeom>
        </p:spPr>
      </p:pic>
      <p:sp>
        <p:nvSpPr>
          <p:cNvPr id="14" name="テキスト ボックス 13">
            <a:extLst>
              <a:ext uri="{FF2B5EF4-FFF2-40B4-BE49-F238E27FC236}">
                <a16:creationId xmlns:a16="http://schemas.microsoft.com/office/drawing/2014/main" id="{DAB633B0-B265-650D-EBEB-FDF0C28075D6}"/>
              </a:ext>
            </a:extLst>
          </p:cNvPr>
          <p:cNvSpPr txBox="1"/>
          <p:nvPr/>
        </p:nvSpPr>
        <p:spPr>
          <a:xfrm>
            <a:off x="7873353" y="2967334"/>
            <a:ext cx="3529717" cy="923330"/>
          </a:xfrm>
          <a:prstGeom prst="rect">
            <a:avLst/>
          </a:prstGeom>
          <a:noFill/>
        </p:spPr>
        <p:txBody>
          <a:bodyPr wrap="square">
            <a:spAutoFit/>
          </a:bodyPr>
          <a:lstStyle/>
          <a:p>
            <a:r>
              <a:rPr lang="en-US" altLang="ja-JP" sz="1800" b="1" dirty="0">
                <a:effectLst/>
                <a:ea typeface="游明朝" panose="02020400000000000000" pitchFamily="18" charset="-128"/>
              </a:rPr>
              <a:t>Maximum cable length:</a:t>
            </a:r>
          </a:p>
          <a:p>
            <a:r>
              <a:rPr lang="en-US" altLang="ja-JP" sz="1800" dirty="0">
                <a:effectLst/>
                <a:ea typeface="游明朝" panose="02020400000000000000" pitchFamily="18" charset="-128"/>
              </a:rPr>
              <a:t>230 m for vertical mounting</a:t>
            </a:r>
          </a:p>
          <a:p>
            <a:r>
              <a:rPr lang="en-US" altLang="ja-JP" sz="1800" dirty="0">
                <a:effectLst/>
                <a:ea typeface="游明朝" panose="02020400000000000000" pitchFamily="18" charset="-128"/>
              </a:rPr>
              <a:t>180 m for horizontal mounting </a:t>
            </a:r>
            <a:endParaRPr lang="ja-JP" altLang="en-US" dirty="0"/>
          </a:p>
        </p:txBody>
      </p:sp>
    </p:spTree>
    <p:custDataLst>
      <p:tags r:id="rId1"/>
    </p:custDataLst>
    <p:extLst>
      <p:ext uri="{BB962C8B-B14F-4D97-AF65-F5344CB8AC3E}">
        <p14:creationId xmlns:p14="http://schemas.microsoft.com/office/powerpoint/2010/main" val="231265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p:txBody>
          <a:bodyPr/>
          <a:lstStyle/>
          <a:p>
            <a:pPr marL="742950" indent="-742950">
              <a:buFont typeface="+mj-lt"/>
              <a:buAutoNum type="arabicPeriod"/>
            </a:pPr>
            <a:r>
              <a:rPr lang="en-US" altLang="ja-JP" dirty="0">
                <a:latin typeface="+mn-lt"/>
              </a:rPr>
              <a:t>Countermeasure 2</a:t>
            </a:r>
            <a:r>
              <a:rPr kumimoji="1" lang="en-US" altLang="ja-JP" dirty="0">
                <a:latin typeface="+mn-lt"/>
              </a:rPr>
              <a:t>:  TMP tolerant to FRTD</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pPr marL="457200" indent="-457200">
              <a:buFont typeface="+mj-lt"/>
              <a:buAutoNum type="arabicPeriod"/>
            </a:pPr>
            <a:fld id="{C34164A3-4ECB-490A-8B2A-C35B7C207953}" type="slidenum">
              <a:rPr kumimoji="1" lang="ja-JP" altLang="en-US" smtClean="0"/>
              <a:pPr marL="457200" indent="-457200">
                <a:buFont typeface="+mj-lt"/>
                <a:buAutoNum type="arabicPeriod"/>
              </a:pPr>
              <a:t>13</a:t>
            </a:fld>
            <a:endParaRPr kumimoji="1" lang="ja-JP" altLang="en-US" dirty="0"/>
          </a:p>
        </p:txBody>
      </p:sp>
      <p:sp>
        <p:nvSpPr>
          <p:cNvPr id="5" name="テキスト ボックス 4">
            <a:extLst>
              <a:ext uri="{FF2B5EF4-FFF2-40B4-BE49-F238E27FC236}">
                <a16:creationId xmlns:a16="http://schemas.microsoft.com/office/drawing/2014/main" id="{A4FD199A-2992-065A-12F8-A98DD4968385}"/>
              </a:ext>
            </a:extLst>
          </p:cNvPr>
          <p:cNvSpPr txBox="1"/>
          <p:nvPr/>
        </p:nvSpPr>
        <p:spPr>
          <a:xfrm>
            <a:off x="558579" y="771396"/>
            <a:ext cx="6221894" cy="2308324"/>
          </a:xfrm>
          <a:prstGeom prst="rect">
            <a:avLst/>
          </a:prstGeom>
          <a:noFill/>
        </p:spPr>
        <p:txBody>
          <a:bodyPr wrap="square">
            <a:spAutoFit/>
          </a:bodyPr>
          <a:lstStyle/>
          <a:p>
            <a:pPr marL="432435" indent="-342900" algn="just">
              <a:buFont typeface="+mj-lt"/>
              <a:buAutoNum type="arabicPeriod"/>
            </a:pPr>
            <a:r>
              <a:rPr lang="en-US" altLang="ja-JP" sz="1800" kern="100" dirty="0">
                <a:effectLst/>
                <a:ea typeface="游明朝" panose="02020400000000000000" pitchFamily="18" charset="-128"/>
                <a:cs typeface="Times New Roman" panose="02020603050405020304" pitchFamily="18" charset="0"/>
              </a:rPr>
              <a:t>The number of bearing balls is decreased to prevent contact between the balls.</a:t>
            </a:r>
            <a:endParaRPr lang="ja-JP" altLang="ja-JP" sz="1800" kern="100" dirty="0">
              <a:effectLst/>
              <a:ea typeface="游明朝" panose="02020400000000000000" pitchFamily="18" charset="-128"/>
              <a:cs typeface="Times New Roman" panose="02020603050405020304" pitchFamily="18" charset="0"/>
            </a:endParaRPr>
          </a:p>
          <a:p>
            <a:pPr marL="432435" indent="-342900" algn="just">
              <a:buFont typeface="+mj-lt"/>
              <a:buAutoNum type="arabicPeriod"/>
            </a:pPr>
            <a:r>
              <a:rPr lang="en-US" altLang="ja-JP" sz="1800" kern="100" dirty="0">
                <a:effectLst/>
                <a:ea typeface="游明朝" panose="02020400000000000000" pitchFamily="18" charset="-128"/>
                <a:cs typeface="Times New Roman" panose="02020603050405020304" pitchFamily="18" charset="0"/>
              </a:rPr>
              <a:t>The ball with a smaller diameter is used to reduce the centrifugal force for decreasing the stress on the outer rail. Besides, the rail shape is changed to increase the contact area for the balls to decrease the stress on the rail.</a:t>
            </a:r>
            <a:endParaRPr lang="ja-JP" altLang="ja-JP" sz="1800" kern="100" dirty="0">
              <a:effectLst/>
              <a:ea typeface="游明朝" panose="02020400000000000000" pitchFamily="18" charset="-128"/>
              <a:cs typeface="Times New Roman" panose="02020603050405020304" pitchFamily="18" charset="0"/>
            </a:endParaRPr>
          </a:p>
          <a:p>
            <a:pPr marL="432435" indent="-342900" algn="just">
              <a:buFont typeface="+mj-lt"/>
              <a:buAutoNum type="arabicPeriod"/>
            </a:pPr>
            <a:r>
              <a:rPr lang="en-US" altLang="ja-JP" sz="1800" kern="100" dirty="0">
                <a:effectLst/>
                <a:ea typeface="游明朝" panose="02020400000000000000" pitchFamily="18" charset="-128"/>
                <a:cs typeface="Times New Roman" panose="02020603050405020304" pitchFamily="18" charset="0"/>
              </a:rPr>
              <a:t>The rail material is changed from stainless steel to tool steel with a high degree of hardness.</a:t>
            </a:r>
            <a:endParaRPr lang="ja-JP" altLang="ja-JP" sz="1800" kern="100" dirty="0">
              <a:effectLst/>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A96C3316-DDD8-C384-4080-49382D93B130}"/>
              </a:ext>
            </a:extLst>
          </p:cNvPr>
          <p:cNvSpPr txBox="1"/>
          <p:nvPr/>
        </p:nvSpPr>
        <p:spPr>
          <a:xfrm>
            <a:off x="984198" y="5763438"/>
            <a:ext cx="4873894" cy="646331"/>
          </a:xfrm>
          <a:prstGeom prst="rect">
            <a:avLst/>
          </a:prstGeom>
          <a:noFill/>
        </p:spPr>
        <p:txBody>
          <a:bodyPr wrap="square">
            <a:spAutoFit/>
          </a:bodyPr>
          <a:lstStyle/>
          <a:p>
            <a:r>
              <a:rPr lang="en-US" altLang="ja-JP" sz="1800" dirty="0">
                <a:effectLst/>
                <a:ea typeface="游明朝" panose="02020400000000000000" pitchFamily="18" charset="-128"/>
              </a:rPr>
              <a:t>Roundness distribution of the inner bearing rail after the FRTD test</a:t>
            </a:r>
            <a:endParaRPr lang="ja-JP" altLang="en-US" dirty="0"/>
          </a:p>
        </p:txBody>
      </p:sp>
      <p:sp>
        <p:nvSpPr>
          <p:cNvPr id="13" name="テキスト ボックス 12">
            <a:extLst>
              <a:ext uri="{FF2B5EF4-FFF2-40B4-BE49-F238E27FC236}">
                <a16:creationId xmlns:a16="http://schemas.microsoft.com/office/drawing/2014/main" id="{38AEF7A2-9809-3202-3C5F-121AABBA9FFC}"/>
              </a:ext>
            </a:extLst>
          </p:cNvPr>
          <p:cNvSpPr txBox="1"/>
          <p:nvPr/>
        </p:nvSpPr>
        <p:spPr>
          <a:xfrm>
            <a:off x="7431157" y="4282039"/>
            <a:ext cx="3922643" cy="584775"/>
          </a:xfrm>
          <a:prstGeom prst="rect">
            <a:avLst/>
          </a:prstGeom>
          <a:noFill/>
        </p:spPr>
        <p:txBody>
          <a:bodyPr wrap="square">
            <a:spAutoFit/>
          </a:bodyPr>
          <a:lstStyle/>
          <a:p>
            <a:pPr algn="just"/>
            <a:r>
              <a:rPr lang="en-US" altLang="ja-JP" sz="1600" kern="100" dirty="0">
                <a:effectLst/>
                <a:ea typeface="游明朝" panose="02020400000000000000" pitchFamily="18" charset="-128"/>
                <a:cs typeface="Times New Roman" panose="02020603050405020304" pitchFamily="18" charset="0"/>
              </a:rPr>
              <a:t>Change of the rotor rotation speed in the FRTD test</a:t>
            </a:r>
            <a:endParaRPr lang="ja-JP" altLang="ja-JP" sz="1600" kern="100" dirty="0">
              <a:effectLst/>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BC63386-9A36-C4DD-9D5C-663F50D8DCD4}"/>
              </a:ext>
            </a:extLst>
          </p:cNvPr>
          <p:cNvSpPr txBox="1"/>
          <p:nvPr/>
        </p:nvSpPr>
        <p:spPr>
          <a:xfrm>
            <a:off x="6910774" y="5268341"/>
            <a:ext cx="4805779" cy="707886"/>
          </a:xfrm>
          <a:prstGeom prst="rect">
            <a:avLst/>
          </a:prstGeom>
          <a:noFill/>
        </p:spPr>
        <p:txBody>
          <a:bodyPr wrap="square">
            <a:spAutoFit/>
          </a:bodyPr>
          <a:lstStyle/>
          <a:p>
            <a:r>
              <a:rPr lang="en-US" altLang="ja-JP" sz="2000" b="1" dirty="0">
                <a:effectLst/>
                <a:ea typeface="游明朝" panose="02020400000000000000" pitchFamily="18" charset="-128"/>
              </a:rPr>
              <a:t>The TMP with the improved bearing can restart after more than four times of FRTD. </a:t>
            </a:r>
            <a:endParaRPr lang="ja-JP" altLang="en-US" sz="2000" b="1" dirty="0"/>
          </a:p>
        </p:txBody>
      </p:sp>
      <p:pic>
        <p:nvPicPr>
          <p:cNvPr id="18" name="図 17">
            <a:extLst>
              <a:ext uri="{FF2B5EF4-FFF2-40B4-BE49-F238E27FC236}">
                <a16:creationId xmlns:a16="http://schemas.microsoft.com/office/drawing/2014/main" id="{4A7F2F8C-2808-3335-C3EA-9A28E5416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14" y="3173416"/>
            <a:ext cx="4805779" cy="2340875"/>
          </a:xfrm>
          <a:prstGeom prst="rect">
            <a:avLst/>
          </a:prstGeom>
        </p:spPr>
      </p:pic>
      <p:sp>
        <p:nvSpPr>
          <p:cNvPr id="20" name="テキスト ボックス 19">
            <a:extLst>
              <a:ext uri="{FF2B5EF4-FFF2-40B4-BE49-F238E27FC236}">
                <a16:creationId xmlns:a16="http://schemas.microsoft.com/office/drawing/2014/main" id="{7462AE57-E2E7-E7CC-8E3D-B222E3E2DB5F}"/>
              </a:ext>
            </a:extLst>
          </p:cNvPr>
          <p:cNvSpPr txBox="1"/>
          <p:nvPr/>
        </p:nvSpPr>
        <p:spPr>
          <a:xfrm>
            <a:off x="1386122" y="5510815"/>
            <a:ext cx="1357687"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400" dirty="0">
                <a:effectLst/>
                <a:ea typeface="游明朝" panose="02020400000000000000" pitchFamily="18" charset="-128"/>
              </a:rPr>
              <a:t>Normal bearing</a:t>
            </a:r>
            <a:endParaRPr lang="ja-JP" altLang="en-US" sz="1400" dirty="0"/>
          </a:p>
        </p:txBody>
      </p:sp>
      <p:sp>
        <p:nvSpPr>
          <p:cNvPr id="21" name="テキスト ボックス 20">
            <a:extLst>
              <a:ext uri="{FF2B5EF4-FFF2-40B4-BE49-F238E27FC236}">
                <a16:creationId xmlns:a16="http://schemas.microsoft.com/office/drawing/2014/main" id="{0257FDFE-C8C7-A27C-E799-D6816C6AB471}"/>
              </a:ext>
            </a:extLst>
          </p:cNvPr>
          <p:cNvSpPr txBox="1"/>
          <p:nvPr/>
        </p:nvSpPr>
        <p:spPr>
          <a:xfrm>
            <a:off x="3796491" y="5514291"/>
            <a:ext cx="1498822"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400" dirty="0">
                <a:effectLst/>
                <a:ea typeface="游明朝" panose="02020400000000000000" pitchFamily="18" charset="-128"/>
              </a:rPr>
              <a:t>Improved bearing</a:t>
            </a:r>
            <a:endParaRPr lang="ja-JP" altLang="en-US" sz="1400" dirty="0"/>
          </a:p>
        </p:txBody>
      </p:sp>
      <p:pic>
        <p:nvPicPr>
          <p:cNvPr id="23" name="図 22">
            <a:extLst>
              <a:ext uri="{FF2B5EF4-FFF2-40B4-BE49-F238E27FC236}">
                <a16:creationId xmlns:a16="http://schemas.microsoft.com/office/drawing/2014/main" id="{A59D523D-E4FE-01A5-CE47-8909362F98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8323" y="796526"/>
            <a:ext cx="3408569" cy="3408569"/>
          </a:xfrm>
          <a:prstGeom prst="rect">
            <a:avLst/>
          </a:prstGeom>
        </p:spPr>
      </p:pic>
      <p:sp>
        <p:nvSpPr>
          <p:cNvPr id="24" name="テキスト ボックス 23">
            <a:extLst>
              <a:ext uri="{FF2B5EF4-FFF2-40B4-BE49-F238E27FC236}">
                <a16:creationId xmlns:a16="http://schemas.microsoft.com/office/drawing/2014/main" id="{A7480C04-AEAD-0A6A-5D3E-5BD1E1442B5B}"/>
              </a:ext>
            </a:extLst>
          </p:cNvPr>
          <p:cNvSpPr txBox="1"/>
          <p:nvPr/>
        </p:nvSpPr>
        <p:spPr>
          <a:xfrm>
            <a:off x="8775822" y="1235716"/>
            <a:ext cx="232407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200" b="1" dirty="0">
                <a:solidFill>
                  <a:srgbClr val="0000FF"/>
                </a:solidFill>
              </a:rPr>
              <a:t>Sudden speed drop occurs due to increase of friction </a:t>
            </a:r>
            <a:endParaRPr lang="ja-JP" altLang="en-US" sz="1200" b="1" dirty="0">
              <a:solidFill>
                <a:srgbClr val="0000FF"/>
              </a:solidFill>
            </a:endParaRPr>
          </a:p>
        </p:txBody>
      </p:sp>
      <p:cxnSp>
        <p:nvCxnSpPr>
          <p:cNvPr id="26" name="直線矢印コネクタ 25">
            <a:extLst>
              <a:ext uri="{FF2B5EF4-FFF2-40B4-BE49-F238E27FC236}">
                <a16:creationId xmlns:a16="http://schemas.microsoft.com/office/drawing/2014/main" id="{90C7189F-A4E0-4290-7F8C-BDB39FD90C06}"/>
              </a:ext>
            </a:extLst>
          </p:cNvPr>
          <p:cNvCxnSpPr>
            <a:cxnSpLocks/>
            <a:stCxn id="24" idx="1"/>
          </p:cNvCxnSpPr>
          <p:nvPr/>
        </p:nvCxnSpPr>
        <p:spPr>
          <a:xfrm flipH="1">
            <a:off x="8394086" y="1466549"/>
            <a:ext cx="381736" cy="2743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0059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a:xfrm>
            <a:off x="99060" y="171518"/>
            <a:ext cx="10852029" cy="646331"/>
          </a:xfrm>
        </p:spPr>
        <p:txBody>
          <a:bodyPr wrap="square">
            <a:spAutoFit/>
          </a:bodyPr>
          <a:lstStyle/>
          <a:p>
            <a:r>
              <a:rPr kumimoji="1" lang="en-US" altLang="ja-JP" dirty="0">
                <a:latin typeface="+mn-lt"/>
              </a:rPr>
              <a:t>Dynamic pressure and its effect on the beam loss</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14</a:t>
            </a:fld>
            <a:endParaRPr kumimoji="1" lang="ja-JP" altLang="en-US" dirty="0"/>
          </a:p>
        </p:txBody>
      </p:sp>
      <p:pic>
        <p:nvPicPr>
          <p:cNvPr id="5" name="図 4">
            <a:extLst>
              <a:ext uri="{FF2B5EF4-FFF2-40B4-BE49-F238E27FC236}">
                <a16:creationId xmlns:a16="http://schemas.microsoft.com/office/drawing/2014/main" id="{4FAB94B1-6ACB-4A76-A84C-922466579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632" y="1623673"/>
            <a:ext cx="3946482" cy="3919996"/>
          </a:xfrm>
          <a:prstGeom prst="rect">
            <a:avLst/>
          </a:prstGeom>
        </p:spPr>
      </p:pic>
      <p:pic>
        <p:nvPicPr>
          <p:cNvPr id="9" name="図 8">
            <a:extLst>
              <a:ext uri="{FF2B5EF4-FFF2-40B4-BE49-F238E27FC236}">
                <a16:creationId xmlns:a16="http://schemas.microsoft.com/office/drawing/2014/main" id="{38ABC333-1404-4EA2-BEF7-BA00696B3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893" y="1624684"/>
            <a:ext cx="3748437" cy="3714283"/>
          </a:xfrm>
          <a:prstGeom prst="rect">
            <a:avLst/>
          </a:prstGeom>
        </p:spPr>
      </p:pic>
      <p:sp>
        <p:nvSpPr>
          <p:cNvPr id="10" name="テキスト ボックス 9">
            <a:extLst>
              <a:ext uri="{FF2B5EF4-FFF2-40B4-BE49-F238E27FC236}">
                <a16:creationId xmlns:a16="http://schemas.microsoft.com/office/drawing/2014/main" id="{BBC31988-24F7-4E21-9C0A-8702E52E6018}"/>
              </a:ext>
            </a:extLst>
          </p:cNvPr>
          <p:cNvSpPr txBox="1"/>
          <p:nvPr/>
        </p:nvSpPr>
        <p:spPr>
          <a:xfrm>
            <a:off x="659069" y="5570134"/>
            <a:ext cx="11323381"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t>Pressure increase during beam operation causes an increase in the beam loss monitor signal, which is an event that stops the operation of the accelerator.  Thus, understanding dynamic pressure and countermeasures are important.</a:t>
            </a:r>
            <a:endParaRPr kumimoji="1" lang="ja-JP" altLang="en-US" dirty="0"/>
          </a:p>
        </p:txBody>
      </p:sp>
      <p:sp>
        <p:nvSpPr>
          <p:cNvPr id="12" name="テキスト ボックス 11">
            <a:extLst>
              <a:ext uri="{FF2B5EF4-FFF2-40B4-BE49-F238E27FC236}">
                <a16:creationId xmlns:a16="http://schemas.microsoft.com/office/drawing/2014/main" id="{0C63D13E-9C5B-42A6-A8AA-9CEBCD7E83EC}"/>
              </a:ext>
            </a:extLst>
          </p:cNvPr>
          <p:cNvSpPr txBox="1"/>
          <p:nvPr/>
        </p:nvSpPr>
        <p:spPr>
          <a:xfrm>
            <a:off x="1904493" y="1217774"/>
            <a:ext cx="3758616" cy="646331"/>
          </a:xfrm>
          <a:prstGeom prst="rect">
            <a:avLst/>
          </a:prstGeom>
          <a:noFill/>
        </p:spPr>
        <p:txBody>
          <a:bodyPr wrap="square" rtlCol="0">
            <a:spAutoFit/>
          </a:bodyPr>
          <a:lstStyle/>
          <a:p>
            <a:r>
              <a:rPr kumimoji="1" lang="en-US" altLang="ja-JP" dirty="0"/>
              <a:t>Typical pressure increase due to the high power beam operation</a:t>
            </a:r>
            <a:endParaRPr kumimoji="1" lang="ja-JP" altLang="en-US" dirty="0"/>
          </a:p>
        </p:txBody>
      </p:sp>
      <p:sp>
        <p:nvSpPr>
          <p:cNvPr id="13" name="テキスト ボックス 12">
            <a:extLst>
              <a:ext uri="{FF2B5EF4-FFF2-40B4-BE49-F238E27FC236}">
                <a16:creationId xmlns:a16="http://schemas.microsoft.com/office/drawing/2014/main" id="{EF9D7A95-763F-4E64-9D59-68F0CF3DEE07}"/>
              </a:ext>
            </a:extLst>
          </p:cNvPr>
          <p:cNvSpPr txBox="1"/>
          <p:nvPr/>
        </p:nvSpPr>
        <p:spPr>
          <a:xfrm>
            <a:off x="6929888" y="1086794"/>
            <a:ext cx="3758616" cy="646331"/>
          </a:xfrm>
          <a:prstGeom prst="rect">
            <a:avLst/>
          </a:prstGeom>
          <a:noFill/>
        </p:spPr>
        <p:txBody>
          <a:bodyPr wrap="square" rtlCol="0">
            <a:spAutoFit/>
          </a:bodyPr>
          <a:lstStyle/>
          <a:p>
            <a:r>
              <a:rPr kumimoji="1" lang="en-US" altLang="ja-JP" dirty="0"/>
              <a:t>Typical relation between the pressure and beam loss monitor signal</a:t>
            </a:r>
            <a:endParaRPr kumimoji="1" lang="ja-JP" altLang="en-US" dirty="0"/>
          </a:p>
        </p:txBody>
      </p:sp>
    </p:spTree>
    <p:custDataLst>
      <p:tags r:id="rId1"/>
    </p:custDataLst>
    <p:extLst>
      <p:ext uri="{BB962C8B-B14F-4D97-AF65-F5344CB8AC3E}">
        <p14:creationId xmlns:p14="http://schemas.microsoft.com/office/powerpoint/2010/main" val="386713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a:xfrm>
            <a:off x="838200" y="2915"/>
            <a:ext cx="7837066" cy="807458"/>
          </a:xfrm>
        </p:spPr>
        <p:txBody>
          <a:bodyPr/>
          <a:lstStyle/>
          <a:p>
            <a:r>
              <a:rPr kumimoji="1" lang="en-US" altLang="ja-JP" dirty="0">
                <a:latin typeface="+mn-lt"/>
              </a:rPr>
              <a:t>Dynamic pressure 1</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15</a:t>
            </a:fld>
            <a:endParaRPr kumimoji="1" lang="ja-JP" altLang="en-US" dirty="0"/>
          </a:p>
        </p:txBody>
      </p:sp>
      <p:pic>
        <p:nvPicPr>
          <p:cNvPr id="11" name="図 10">
            <a:extLst>
              <a:ext uri="{FF2B5EF4-FFF2-40B4-BE49-F238E27FC236}">
                <a16:creationId xmlns:a16="http://schemas.microsoft.com/office/drawing/2014/main" id="{498F894B-21D5-49C2-A40D-4DE724951B52}"/>
              </a:ext>
            </a:extLst>
          </p:cNvPr>
          <p:cNvPicPr>
            <a:picLocks noChangeAspect="1"/>
          </p:cNvPicPr>
          <p:nvPr/>
        </p:nvPicPr>
        <p:blipFill rotWithShape="1">
          <a:blip r:embed="rId3">
            <a:extLst>
              <a:ext uri="{28A0092B-C50C-407E-A947-70E740481C1C}">
                <a14:useLocalDpi xmlns:a14="http://schemas.microsoft.com/office/drawing/2010/main" val="0"/>
              </a:ext>
            </a:extLst>
          </a:blip>
          <a:srcRect t="12334"/>
          <a:stretch/>
        </p:blipFill>
        <p:spPr>
          <a:xfrm>
            <a:off x="118748" y="653846"/>
            <a:ext cx="3681129" cy="3073991"/>
          </a:xfrm>
          <a:prstGeom prst="rect">
            <a:avLst/>
          </a:prstGeom>
        </p:spPr>
      </p:pic>
      <p:pic>
        <p:nvPicPr>
          <p:cNvPr id="26" name="図 25">
            <a:extLst>
              <a:ext uri="{FF2B5EF4-FFF2-40B4-BE49-F238E27FC236}">
                <a16:creationId xmlns:a16="http://schemas.microsoft.com/office/drawing/2014/main" id="{5D7283AF-3B79-4BD3-9E0C-A1AD2D259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8481" y="630969"/>
            <a:ext cx="3364700" cy="2796552"/>
          </a:xfrm>
          <a:prstGeom prst="rect">
            <a:avLst/>
          </a:prstGeom>
        </p:spPr>
      </p:pic>
      <p:pic>
        <p:nvPicPr>
          <p:cNvPr id="34" name="図 33">
            <a:extLst>
              <a:ext uri="{FF2B5EF4-FFF2-40B4-BE49-F238E27FC236}">
                <a16:creationId xmlns:a16="http://schemas.microsoft.com/office/drawing/2014/main" id="{8A5CACCF-F992-4F62-B622-760822711B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0323" y="3470078"/>
            <a:ext cx="3287543" cy="2888122"/>
          </a:xfrm>
          <a:prstGeom prst="rect">
            <a:avLst/>
          </a:prstGeom>
        </p:spPr>
      </p:pic>
      <p:pic>
        <p:nvPicPr>
          <p:cNvPr id="38" name="図 37">
            <a:extLst>
              <a:ext uri="{FF2B5EF4-FFF2-40B4-BE49-F238E27FC236}">
                <a16:creationId xmlns:a16="http://schemas.microsoft.com/office/drawing/2014/main" id="{F587238E-13D6-4C51-BD1D-9372945A8E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9573" y="2190130"/>
            <a:ext cx="3364700" cy="2753188"/>
          </a:xfrm>
          <a:prstGeom prst="rect">
            <a:avLst/>
          </a:prstGeom>
        </p:spPr>
      </p:pic>
      <p:sp>
        <p:nvSpPr>
          <p:cNvPr id="39" name="楕円 38">
            <a:extLst>
              <a:ext uri="{FF2B5EF4-FFF2-40B4-BE49-F238E27FC236}">
                <a16:creationId xmlns:a16="http://schemas.microsoft.com/office/drawing/2014/main" id="{E7514D06-8C84-4E71-93AE-077363B67384}"/>
              </a:ext>
            </a:extLst>
          </p:cNvPr>
          <p:cNvSpPr/>
          <p:nvPr/>
        </p:nvSpPr>
        <p:spPr>
          <a:xfrm>
            <a:off x="5127000" y="3316584"/>
            <a:ext cx="173620" cy="173621"/>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43D2B8A8-7AFE-4344-AC7C-6F496A32B9FB}"/>
              </a:ext>
            </a:extLst>
          </p:cNvPr>
          <p:cNvSpPr/>
          <p:nvPr/>
        </p:nvSpPr>
        <p:spPr>
          <a:xfrm>
            <a:off x="5510893" y="2820800"/>
            <a:ext cx="173620" cy="173621"/>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118AA4B9-F595-4178-ACDC-C5335C45756C}"/>
              </a:ext>
            </a:extLst>
          </p:cNvPr>
          <p:cNvSpPr/>
          <p:nvPr/>
        </p:nvSpPr>
        <p:spPr>
          <a:xfrm>
            <a:off x="7295324" y="2938474"/>
            <a:ext cx="173620" cy="173621"/>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3DFBF1BB-BB5B-4DF9-B261-17B7DFA6B632}"/>
              </a:ext>
            </a:extLst>
          </p:cNvPr>
          <p:cNvSpPr/>
          <p:nvPr/>
        </p:nvSpPr>
        <p:spPr>
          <a:xfrm>
            <a:off x="5765995" y="3034925"/>
            <a:ext cx="173620" cy="173621"/>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3A15E316-46C4-4FD1-82CB-F2584A0B3E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024" y="3623872"/>
            <a:ext cx="3430340" cy="2734328"/>
          </a:xfrm>
          <a:prstGeom prst="rect">
            <a:avLst/>
          </a:prstGeom>
        </p:spPr>
      </p:pic>
      <p:sp>
        <p:nvSpPr>
          <p:cNvPr id="48" name="テキスト ボックス 47">
            <a:extLst>
              <a:ext uri="{FF2B5EF4-FFF2-40B4-BE49-F238E27FC236}">
                <a16:creationId xmlns:a16="http://schemas.microsoft.com/office/drawing/2014/main" id="{65D63CBC-66AC-4762-A06C-4A5825EBE2C7}"/>
              </a:ext>
            </a:extLst>
          </p:cNvPr>
          <p:cNvSpPr txBox="1"/>
          <p:nvPr/>
        </p:nvSpPr>
        <p:spPr>
          <a:xfrm>
            <a:off x="3737681" y="608974"/>
            <a:ext cx="3893664" cy="954107"/>
          </a:xfrm>
          <a:prstGeom prst="rect">
            <a:avLst/>
          </a:prstGeom>
          <a:noFill/>
        </p:spPr>
        <p:txBody>
          <a:bodyPr wrap="square" rtlCol="0">
            <a:spAutoFit/>
          </a:bodyPr>
          <a:lstStyle/>
          <a:p>
            <a:r>
              <a:rPr lang="en-US" altLang="ja-JP" sz="1400" dirty="0">
                <a:effectLst/>
                <a:ea typeface="游明朝" panose="02020400000000000000" pitchFamily="18" charset="-128"/>
              </a:rPr>
              <a:t>After position alignment work of the beamline equipment. The beamlines in all sections have been purged by argon gas and opened to air during the work.</a:t>
            </a:r>
            <a:endParaRPr kumimoji="1" lang="ja-JP" altLang="en-US" sz="1400" dirty="0"/>
          </a:p>
        </p:txBody>
      </p:sp>
      <p:sp>
        <p:nvSpPr>
          <p:cNvPr id="50" name="テキスト ボックス 49">
            <a:extLst>
              <a:ext uri="{FF2B5EF4-FFF2-40B4-BE49-F238E27FC236}">
                <a16:creationId xmlns:a16="http://schemas.microsoft.com/office/drawing/2014/main" id="{2996BD75-6233-49ED-99A6-9AFB3F3D6D25}"/>
              </a:ext>
            </a:extLst>
          </p:cNvPr>
          <p:cNvSpPr txBox="1"/>
          <p:nvPr/>
        </p:nvSpPr>
        <p:spPr>
          <a:xfrm>
            <a:off x="3491928" y="4976239"/>
            <a:ext cx="2422262" cy="1169551"/>
          </a:xfrm>
          <a:prstGeom prst="rect">
            <a:avLst/>
          </a:prstGeom>
          <a:noFill/>
        </p:spPr>
        <p:txBody>
          <a:bodyPr wrap="square" rtlCol="0">
            <a:spAutoFit/>
          </a:bodyPr>
          <a:lstStyle/>
          <a:p>
            <a:pPr lvl="0"/>
            <a:r>
              <a:rPr lang="en-US" altLang="ja-JP" sz="1400" kern="100" dirty="0">
                <a:effectLst/>
                <a:ea typeface="游明朝" panose="02020400000000000000" pitchFamily="18" charset="-128"/>
                <a:cs typeface="Times New Roman" panose="02020603050405020304" pitchFamily="18" charset="0"/>
              </a:rPr>
              <a:t>Pressure after suspension of the beam operation. The beamline has been kept to be evacuated by the TMPs during the suspension.</a:t>
            </a:r>
            <a:endParaRPr lang="ja-JP" altLang="ja-JP" sz="1400" kern="100" dirty="0">
              <a:effectLst/>
              <a:ea typeface="游明朝" panose="02020400000000000000" pitchFamily="18" charset="-128"/>
              <a:cs typeface="Times New Roman" panose="02020603050405020304" pitchFamily="18" charset="0"/>
            </a:endParaRPr>
          </a:p>
        </p:txBody>
      </p:sp>
      <p:cxnSp>
        <p:nvCxnSpPr>
          <p:cNvPr id="5" name="直線矢印コネクタ 4">
            <a:extLst>
              <a:ext uri="{FF2B5EF4-FFF2-40B4-BE49-F238E27FC236}">
                <a16:creationId xmlns:a16="http://schemas.microsoft.com/office/drawing/2014/main" id="{1D9D003F-E2FF-469F-AC00-7AA7D2004580}"/>
              </a:ext>
            </a:extLst>
          </p:cNvPr>
          <p:cNvCxnSpPr>
            <a:stCxn id="39" idx="1"/>
          </p:cNvCxnSpPr>
          <p:nvPr/>
        </p:nvCxnSpPr>
        <p:spPr>
          <a:xfrm flipH="1" flipV="1">
            <a:off x="3661376" y="2410190"/>
            <a:ext cx="1491050" cy="93182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7" name="直線矢印コネクタ 16">
            <a:extLst>
              <a:ext uri="{FF2B5EF4-FFF2-40B4-BE49-F238E27FC236}">
                <a16:creationId xmlns:a16="http://schemas.microsoft.com/office/drawing/2014/main" id="{A5796F7D-975C-47E1-A6A4-37BDEE48C3C3}"/>
              </a:ext>
            </a:extLst>
          </p:cNvPr>
          <p:cNvCxnSpPr>
            <a:cxnSpLocks/>
            <a:stCxn id="41" idx="3"/>
          </p:cNvCxnSpPr>
          <p:nvPr/>
        </p:nvCxnSpPr>
        <p:spPr>
          <a:xfrm flipH="1">
            <a:off x="3460010" y="2968995"/>
            <a:ext cx="2076309" cy="1003685"/>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9" name="テキスト ボックス 8">
            <a:extLst>
              <a:ext uri="{FF2B5EF4-FFF2-40B4-BE49-F238E27FC236}">
                <a16:creationId xmlns:a16="http://schemas.microsoft.com/office/drawing/2014/main" id="{179A9252-D831-4C24-8B66-9C1A716BE2BD}"/>
              </a:ext>
            </a:extLst>
          </p:cNvPr>
          <p:cNvSpPr txBox="1"/>
          <p:nvPr/>
        </p:nvSpPr>
        <p:spPr>
          <a:xfrm>
            <a:off x="5300620" y="1301943"/>
            <a:ext cx="3364700" cy="954107"/>
          </a:xfrm>
          <a:prstGeom prst="rect">
            <a:avLst/>
          </a:prstGeom>
          <a:noFill/>
        </p:spPr>
        <p:txBody>
          <a:bodyPr wrap="square" rtlCol="0">
            <a:spAutoFit/>
          </a:bodyPr>
          <a:lstStyle/>
          <a:p>
            <a:pPr lvl="0"/>
            <a:r>
              <a:rPr lang="en-US" altLang="ja-JP" sz="1400" kern="100" dirty="0">
                <a:effectLst/>
                <a:ea typeface="游明朝" panose="02020400000000000000" pitchFamily="18" charset="-128"/>
                <a:cs typeface="Times New Roman" panose="02020603050405020304" pitchFamily="18" charset="0"/>
              </a:rPr>
              <a:t>Pressure after vacuum system shutdown for maintenance. A few flanges in some sections (around C06) have been opened to air for a short time.</a:t>
            </a:r>
            <a:endParaRPr lang="ja-JP" altLang="ja-JP" sz="1400" kern="100" dirty="0">
              <a:effectLst/>
              <a:ea typeface="游明朝" panose="02020400000000000000" pitchFamily="18" charset="-128"/>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45A043E5-4164-4E67-9821-3681366AB20C}"/>
              </a:ext>
            </a:extLst>
          </p:cNvPr>
          <p:cNvCxnSpPr>
            <a:cxnSpLocks/>
            <a:stCxn id="45" idx="7"/>
          </p:cNvCxnSpPr>
          <p:nvPr/>
        </p:nvCxnSpPr>
        <p:spPr>
          <a:xfrm flipV="1">
            <a:off x="5914189" y="2254203"/>
            <a:ext cx="2644292" cy="80614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7" name="直線矢印コネクタ 26">
            <a:extLst>
              <a:ext uri="{FF2B5EF4-FFF2-40B4-BE49-F238E27FC236}">
                <a16:creationId xmlns:a16="http://schemas.microsoft.com/office/drawing/2014/main" id="{2BA69E00-431A-4B22-A291-6EB1A290988E}"/>
              </a:ext>
            </a:extLst>
          </p:cNvPr>
          <p:cNvCxnSpPr>
            <a:cxnSpLocks/>
            <a:stCxn id="43" idx="5"/>
          </p:cNvCxnSpPr>
          <p:nvPr/>
        </p:nvCxnSpPr>
        <p:spPr>
          <a:xfrm>
            <a:off x="7443518" y="3086669"/>
            <a:ext cx="1344639" cy="91571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6" name="矢印: 右 15">
            <a:extLst>
              <a:ext uri="{FF2B5EF4-FFF2-40B4-BE49-F238E27FC236}">
                <a16:creationId xmlns:a16="http://schemas.microsoft.com/office/drawing/2014/main" id="{F726AC3D-C331-42B1-A4FE-86BF9E9DE9F6}"/>
              </a:ext>
            </a:extLst>
          </p:cNvPr>
          <p:cNvSpPr/>
          <p:nvPr/>
        </p:nvSpPr>
        <p:spPr>
          <a:xfrm flipH="1">
            <a:off x="3372118" y="898049"/>
            <a:ext cx="368491" cy="30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94CBDE67-2553-43AB-8164-BB7CD805E8E1}"/>
              </a:ext>
            </a:extLst>
          </p:cNvPr>
          <p:cNvSpPr/>
          <p:nvPr/>
        </p:nvSpPr>
        <p:spPr>
          <a:xfrm>
            <a:off x="8190487" y="1914297"/>
            <a:ext cx="376564" cy="30787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19">
            <a:extLst>
              <a:ext uri="{FF2B5EF4-FFF2-40B4-BE49-F238E27FC236}">
                <a16:creationId xmlns:a16="http://schemas.microsoft.com/office/drawing/2014/main" id="{AD821A54-1713-4DF8-A81D-8846670B1AFD}"/>
              </a:ext>
            </a:extLst>
          </p:cNvPr>
          <p:cNvSpPr/>
          <p:nvPr/>
        </p:nvSpPr>
        <p:spPr>
          <a:xfrm flipH="1">
            <a:off x="3116655" y="5183043"/>
            <a:ext cx="368491" cy="30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465F82C9-551B-4D5A-B85F-F3E44247D44F}"/>
              </a:ext>
            </a:extLst>
          </p:cNvPr>
          <p:cNvSpPr/>
          <p:nvPr/>
        </p:nvSpPr>
        <p:spPr>
          <a:xfrm>
            <a:off x="8486984" y="5526068"/>
            <a:ext cx="376564" cy="30787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ECC12025-2908-65F5-98BD-266436B56939}"/>
              </a:ext>
            </a:extLst>
          </p:cNvPr>
          <p:cNvSpPr txBox="1"/>
          <p:nvPr/>
        </p:nvSpPr>
        <p:spPr>
          <a:xfrm>
            <a:off x="6242497" y="4976239"/>
            <a:ext cx="2321846" cy="1384995"/>
          </a:xfrm>
          <a:prstGeom prst="rect">
            <a:avLst/>
          </a:prstGeom>
          <a:noFill/>
        </p:spPr>
        <p:txBody>
          <a:bodyPr wrap="square" rtlCol="0">
            <a:spAutoFit/>
          </a:bodyPr>
          <a:lstStyle/>
          <a:p>
            <a:pPr lvl="0"/>
            <a:r>
              <a:rPr lang="en-US" altLang="ja-JP" sz="1400" kern="100" dirty="0">
                <a:effectLst/>
                <a:ea typeface="游明朝" panose="02020400000000000000" pitchFamily="18" charset="-128"/>
                <a:cs typeface="Times New Roman" panose="02020603050405020304" pitchFamily="18" charset="0"/>
              </a:rPr>
              <a:t>Pressure after vacuum system shutdown for maintenance. A few flanges in some sections (around C15) have been opened to air for a short time.</a:t>
            </a:r>
            <a:endParaRPr lang="ja-JP" altLang="ja-JP" sz="1400" kern="100" dirty="0">
              <a:effectLst/>
              <a:ea typeface="游明朝" panose="02020400000000000000" pitchFamily="18"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71034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a:xfrm>
            <a:off x="838200" y="2914"/>
            <a:ext cx="7055734" cy="887275"/>
          </a:xfrm>
        </p:spPr>
        <p:txBody>
          <a:bodyPr/>
          <a:lstStyle/>
          <a:p>
            <a:r>
              <a:rPr kumimoji="1" lang="en-US" altLang="ja-JP" dirty="0">
                <a:latin typeface="+mn-lt"/>
              </a:rPr>
              <a:t>Dynamic pressure 1</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16</a:t>
            </a:fld>
            <a:endParaRPr kumimoji="1" lang="ja-JP" altLang="en-US" dirty="0"/>
          </a:p>
        </p:txBody>
      </p:sp>
      <p:pic>
        <p:nvPicPr>
          <p:cNvPr id="17" name="図 16">
            <a:extLst>
              <a:ext uri="{FF2B5EF4-FFF2-40B4-BE49-F238E27FC236}">
                <a16:creationId xmlns:a16="http://schemas.microsoft.com/office/drawing/2014/main" id="{E1A47EAB-F43D-41B3-899B-2AD880E53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52" y="2276574"/>
            <a:ext cx="3830157" cy="3202741"/>
          </a:xfrm>
          <a:prstGeom prst="rect">
            <a:avLst/>
          </a:prstGeom>
        </p:spPr>
      </p:pic>
      <p:pic>
        <p:nvPicPr>
          <p:cNvPr id="36" name="図 35">
            <a:extLst>
              <a:ext uri="{FF2B5EF4-FFF2-40B4-BE49-F238E27FC236}">
                <a16:creationId xmlns:a16="http://schemas.microsoft.com/office/drawing/2014/main" id="{B999B308-DA88-43BA-A883-C3696727C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013" y="642762"/>
            <a:ext cx="3716921" cy="3267624"/>
          </a:xfrm>
          <a:prstGeom prst="rect">
            <a:avLst/>
          </a:prstGeom>
        </p:spPr>
      </p:pic>
      <p:pic>
        <p:nvPicPr>
          <p:cNvPr id="5" name="図 4">
            <a:extLst>
              <a:ext uri="{FF2B5EF4-FFF2-40B4-BE49-F238E27FC236}">
                <a16:creationId xmlns:a16="http://schemas.microsoft.com/office/drawing/2014/main" id="{452DD450-EEDD-4C64-8661-411BB8AEA2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4405" y="3989850"/>
            <a:ext cx="2781738" cy="2276176"/>
          </a:xfrm>
          <a:prstGeom prst="rect">
            <a:avLst/>
          </a:prstGeom>
        </p:spPr>
      </p:pic>
      <p:pic>
        <p:nvPicPr>
          <p:cNvPr id="7" name="図 6">
            <a:extLst>
              <a:ext uri="{FF2B5EF4-FFF2-40B4-BE49-F238E27FC236}">
                <a16:creationId xmlns:a16="http://schemas.microsoft.com/office/drawing/2014/main" id="{7BBA64F4-069D-49C0-8F98-10E50C2627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5656" y="2731626"/>
            <a:ext cx="3598719" cy="2994406"/>
          </a:xfrm>
          <a:prstGeom prst="rect">
            <a:avLst/>
          </a:prstGeom>
        </p:spPr>
      </p:pic>
      <p:sp>
        <p:nvSpPr>
          <p:cNvPr id="8" name="楕円 7">
            <a:extLst>
              <a:ext uri="{FF2B5EF4-FFF2-40B4-BE49-F238E27FC236}">
                <a16:creationId xmlns:a16="http://schemas.microsoft.com/office/drawing/2014/main" id="{BC9D9606-2833-4D60-8962-A69B67003513}"/>
              </a:ext>
            </a:extLst>
          </p:cNvPr>
          <p:cNvSpPr/>
          <p:nvPr/>
        </p:nvSpPr>
        <p:spPr>
          <a:xfrm>
            <a:off x="5564000" y="4770572"/>
            <a:ext cx="173620" cy="173621"/>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B673F575-EE84-4E48-8FB0-68B6E9C14DAE}"/>
              </a:ext>
            </a:extLst>
          </p:cNvPr>
          <p:cNvCxnSpPr>
            <a:cxnSpLocks/>
            <a:stCxn id="8" idx="2"/>
          </p:cNvCxnSpPr>
          <p:nvPr/>
        </p:nvCxnSpPr>
        <p:spPr>
          <a:xfrm flipH="1" flipV="1">
            <a:off x="4119663" y="4419600"/>
            <a:ext cx="1444337" cy="437783"/>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0" name="楕円 9">
            <a:extLst>
              <a:ext uri="{FF2B5EF4-FFF2-40B4-BE49-F238E27FC236}">
                <a16:creationId xmlns:a16="http://schemas.microsoft.com/office/drawing/2014/main" id="{486000F8-4590-46BD-BCD7-619352F3BD9C}"/>
              </a:ext>
            </a:extLst>
          </p:cNvPr>
          <p:cNvSpPr/>
          <p:nvPr/>
        </p:nvSpPr>
        <p:spPr>
          <a:xfrm>
            <a:off x="6726049" y="4101214"/>
            <a:ext cx="236725" cy="204086"/>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5A892CF3-5FC2-4EFB-8EB6-FB8A10368EF3}"/>
              </a:ext>
            </a:extLst>
          </p:cNvPr>
          <p:cNvCxnSpPr>
            <a:cxnSpLocks/>
            <a:stCxn id="10" idx="1"/>
          </p:cNvCxnSpPr>
          <p:nvPr/>
        </p:nvCxnSpPr>
        <p:spPr>
          <a:xfrm flipH="1" flipV="1">
            <a:off x="6523992" y="3581400"/>
            <a:ext cx="236725" cy="54970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8" name="直線矢印コネクタ 17">
            <a:extLst>
              <a:ext uri="{FF2B5EF4-FFF2-40B4-BE49-F238E27FC236}">
                <a16:creationId xmlns:a16="http://schemas.microsoft.com/office/drawing/2014/main" id="{E639F1DE-2833-465E-BE6F-B6FD6E8743DD}"/>
              </a:ext>
            </a:extLst>
          </p:cNvPr>
          <p:cNvCxnSpPr>
            <a:cxnSpLocks/>
            <a:stCxn id="19" idx="7"/>
          </p:cNvCxnSpPr>
          <p:nvPr/>
        </p:nvCxnSpPr>
        <p:spPr>
          <a:xfrm flipV="1">
            <a:off x="7225113" y="3965022"/>
            <a:ext cx="820543" cy="16596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9" name="楕円 18">
            <a:extLst>
              <a:ext uri="{FF2B5EF4-FFF2-40B4-BE49-F238E27FC236}">
                <a16:creationId xmlns:a16="http://schemas.microsoft.com/office/drawing/2014/main" id="{7EE88F1F-61B2-416B-BA41-216E78C4C65C}"/>
              </a:ext>
            </a:extLst>
          </p:cNvPr>
          <p:cNvSpPr/>
          <p:nvPr/>
        </p:nvSpPr>
        <p:spPr>
          <a:xfrm>
            <a:off x="6996133" y="4101102"/>
            <a:ext cx="268267" cy="204086"/>
          </a:xfrm>
          <a:prstGeom prst="ellipse">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8D4A5426-8D13-4660-A1D1-D538FFAC4093}"/>
              </a:ext>
            </a:extLst>
          </p:cNvPr>
          <p:cNvSpPr txBox="1"/>
          <p:nvPr/>
        </p:nvSpPr>
        <p:spPr>
          <a:xfrm>
            <a:off x="838200" y="2061733"/>
            <a:ext cx="3066038" cy="338554"/>
          </a:xfrm>
          <a:prstGeom prst="rect">
            <a:avLst/>
          </a:prstGeom>
          <a:noFill/>
        </p:spPr>
        <p:txBody>
          <a:bodyPr wrap="square" rtlCol="0">
            <a:spAutoFit/>
          </a:bodyPr>
          <a:lstStyle/>
          <a:p>
            <a:r>
              <a:rPr lang="en-US" altLang="ja-JP" sz="1600" dirty="0">
                <a:effectLst/>
                <a:ea typeface="游明朝" panose="02020400000000000000" pitchFamily="18" charset="-128"/>
              </a:rPr>
              <a:t>Pressure during the user operation.</a:t>
            </a:r>
            <a:endParaRPr kumimoji="1" lang="en-US" altLang="ja-JP" sz="1600" dirty="0"/>
          </a:p>
        </p:txBody>
      </p:sp>
      <p:sp>
        <p:nvSpPr>
          <p:cNvPr id="26" name="テキスト ボックス 25">
            <a:extLst>
              <a:ext uri="{FF2B5EF4-FFF2-40B4-BE49-F238E27FC236}">
                <a16:creationId xmlns:a16="http://schemas.microsoft.com/office/drawing/2014/main" id="{517F4861-BFDD-4160-99BE-2F3C1A925D4D}"/>
              </a:ext>
            </a:extLst>
          </p:cNvPr>
          <p:cNvSpPr txBox="1"/>
          <p:nvPr/>
        </p:nvSpPr>
        <p:spPr>
          <a:xfrm>
            <a:off x="7842700" y="700300"/>
            <a:ext cx="2710999" cy="738664"/>
          </a:xfrm>
          <a:prstGeom prst="rect">
            <a:avLst/>
          </a:prstGeom>
          <a:noFill/>
        </p:spPr>
        <p:txBody>
          <a:bodyPr wrap="square" rtlCol="0">
            <a:spAutoFit/>
          </a:bodyPr>
          <a:lstStyle/>
          <a:p>
            <a:r>
              <a:rPr kumimoji="1" lang="en-US" altLang="ja-JP" sz="1400" dirty="0"/>
              <a:t>Pressure in the 1 MW beam power test. TMP at C25 was not operated due to the touch-down trouble.</a:t>
            </a:r>
          </a:p>
        </p:txBody>
      </p:sp>
      <p:sp>
        <p:nvSpPr>
          <p:cNvPr id="30" name="テキスト ボックス 29">
            <a:extLst>
              <a:ext uri="{FF2B5EF4-FFF2-40B4-BE49-F238E27FC236}">
                <a16:creationId xmlns:a16="http://schemas.microsoft.com/office/drawing/2014/main" id="{760FCEF3-70E4-41E2-BDDE-EFAB3A4BA172}"/>
              </a:ext>
            </a:extLst>
          </p:cNvPr>
          <p:cNvSpPr txBox="1"/>
          <p:nvPr/>
        </p:nvSpPr>
        <p:spPr>
          <a:xfrm>
            <a:off x="8427864" y="2577737"/>
            <a:ext cx="3368233" cy="307777"/>
          </a:xfrm>
          <a:prstGeom prst="rect">
            <a:avLst/>
          </a:prstGeom>
          <a:noFill/>
        </p:spPr>
        <p:txBody>
          <a:bodyPr wrap="square" rtlCol="0">
            <a:spAutoFit/>
          </a:bodyPr>
          <a:lstStyle/>
          <a:p>
            <a:r>
              <a:rPr lang="en-US" altLang="ja-JP" sz="1400" dirty="0">
                <a:effectLst/>
                <a:ea typeface="游明朝" panose="02020400000000000000" pitchFamily="18" charset="-128"/>
              </a:rPr>
              <a:t>Pressure after the long term user operation.</a:t>
            </a:r>
            <a:endParaRPr kumimoji="1" lang="en-US" altLang="ja-JP" sz="1400" dirty="0"/>
          </a:p>
        </p:txBody>
      </p:sp>
    </p:spTree>
    <p:custDataLst>
      <p:tags r:id="rId1"/>
    </p:custDataLst>
    <p:extLst>
      <p:ext uri="{BB962C8B-B14F-4D97-AF65-F5344CB8AC3E}">
        <p14:creationId xmlns:p14="http://schemas.microsoft.com/office/powerpoint/2010/main" val="429312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EB398AE-C303-4DC8-956D-9F40A9605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5" y="574339"/>
            <a:ext cx="5656943" cy="5709322"/>
          </a:xfrm>
          <a:prstGeom prst="rect">
            <a:avLst/>
          </a:prstGeom>
        </p:spPr>
      </p:pic>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p:txBody>
          <a:bodyPr/>
          <a:lstStyle/>
          <a:p>
            <a:r>
              <a:rPr kumimoji="1" lang="en-US" altLang="ja-JP" dirty="0">
                <a:latin typeface="+mn-lt"/>
              </a:rPr>
              <a:t>Beam power vs. dynamic pressure</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17</a:t>
            </a:fld>
            <a:endParaRPr kumimoji="1" lang="ja-JP" altLang="en-US" dirty="0"/>
          </a:p>
        </p:txBody>
      </p:sp>
      <p:sp>
        <p:nvSpPr>
          <p:cNvPr id="12" name="テキスト ボックス 11">
            <a:extLst>
              <a:ext uri="{FF2B5EF4-FFF2-40B4-BE49-F238E27FC236}">
                <a16:creationId xmlns:a16="http://schemas.microsoft.com/office/drawing/2014/main" id="{434E43AE-D22C-4F65-B7FA-694BC1210DBF}"/>
              </a:ext>
            </a:extLst>
          </p:cNvPr>
          <p:cNvSpPr txBox="1"/>
          <p:nvPr/>
        </p:nvSpPr>
        <p:spPr>
          <a:xfrm>
            <a:off x="6046620" y="902254"/>
            <a:ext cx="6057655" cy="4154984"/>
          </a:xfrm>
          <a:prstGeom prst="rect">
            <a:avLst/>
          </a:prstGeom>
          <a:noFill/>
        </p:spPr>
        <p:txBody>
          <a:bodyPr wrap="square">
            <a:spAutoFit/>
          </a:bodyPr>
          <a:lstStyle/>
          <a:p>
            <a:pPr marL="342900" indent="-342900">
              <a:buAutoNum type="arabicParenBoth"/>
            </a:pPr>
            <a:r>
              <a:rPr lang="en-US" altLang="ja-JP" sz="2400" dirty="0"/>
              <a:t>The pressure increase is large during beam operation after the beamline maintenance period.</a:t>
            </a:r>
          </a:p>
          <a:p>
            <a:pPr marL="342900" indent="-342900">
              <a:buAutoNum type="arabicParenBoth"/>
            </a:pPr>
            <a:r>
              <a:rPr lang="en-US" altLang="ja-JP" sz="2400" dirty="0"/>
              <a:t>The pressure increase is large when the </a:t>
            </a:r>
            <a:r>
              <a:rPr lang="en-US" altLang="ja-JP" sz="2400"/>
              <a:t>pumping speed </a:t>
            </a:r>
            <a:r>
              <a:rPr lang="en-US" altLang="ja-JP" sz="2400" dirty="0"/>
              <a:t>is small.</a:t>
            </a:r>
          </a:p>
          <a:p>
            <a:pPr marL="342900" indent="-342900">
              <a:buAutoNum type="arabicParenBoth"/>
            </a:pPr>
            <a:r>
              <a:rPr lang="en-US" altLang="ja-JP" sz="2400" dirty="0"/>
              <a:t>The pressure increases nonlinearly with increasing beam power.</a:t>
            </a:r>
          </a:p>
          <a:p>
            <a:pPr marL="342900" indent="-342900">
              <a:buAutoNum type="arabicParenBoth"/>
            </a:pPr>
            <a:r>
              <a:rPr lang="en-US" altLang="ja-JP" sz="2400" dirty="0"/>
              <a:t>During continuous beam operation (user operation), a "conditioning effect" is observed, in which the pressure increase gradually decreases.</a:t>
            </a:r>
            <a:endParaRPr lang="ja-JP" altLang="en-US" sz="2400" dirty="0"/>
          </a:p>
        </p:txBody>
      </p:sp>
      <p:sp>
        <p:nvSpPr>
          <p:cNvPr id="7" name="テキスト ボックス 6">
            <a:extLst>
              <a:ext uri="{FF2B5EF4-FFF2-40B4-BE49-F238E27FC236}">
                <a16:creationId xmlns:a16="http://schemas.microsoft.com/office/drawing/2014/main" id="{2E35293F-F59D-48FD-9853-285B99CD41BF}"/>
              </a:ext>
            </a:extLst>
          </p:cNvPr>
          <p:cNvSpPr txBox="1"/>
          <p:nvPr/>
        </p:nvSpPr>
        <p:spPr>
          <a:xfrm>
            <a:off x="1331626" y="2633865"/>
            <a:ext cx="2259299"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ja-JP" sz="1600" dirty="0"/>
              <a:t>After opening the entire beamline to the air</a:t>
            </a:r>
            <a:endParaRPr lang="ja-JP" altLang="en-US" sz="1600" dirty="0"/>
          </a:p>
        </p:txBody>
      </p:sp>
      <p:sp>
        <p:nvSpPr>
          <p:cNvPr id="6" name="テキスト ボックス 5">
            <a:extLst>
              <a:ext uri="{FF2B5EF4-FFF2-40B4-BE49-F238E27FC236}">
                <a16:creationId xmlns:a16="http://schemas.microsoft.com/office/drawing/2014/main" id="{84A86C3A-B0D1-4F5C-917E-E4C96B3BEEF4}"/>
              </a:ext>
            </a:extLst>
          </p:cNvPr>
          <p:cNvSpPr txBox="1"/>
          <p:nvPr/>
        </p:nvSpPr>
        <p:spPr>
          <a:xfrm>
            <a:off x="3149958" y="3346847"/>
            <a:ext cx="2157079"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ja-JP" sz="1600" dirty="0"/>
              <a:t>After partially opening the beamline to the air</a:t>
            </a:r>
            <a:endParaRPr lang="ja-JP" altLang="en-US" sz="1600" dirty="0"/>
          </a:p>
        </p:txBody>
      </p:sp>
      <p:sp>
        <p:nvSpPr>
          <p:cNvPr id="10" name="テキスト ボックス 9">
            <a:extLst>
              <a:ext uri="{FF2B5EF4-FFF2-40B4-BE49-F238E27FC236}">
                <a16:creationId xmlns:a16="http://schemas.microsoft.com/office/drawing/2014/main" id="{57336853-2D17-4E2E-B312-E6D46FFA2BBD}"/>
              </a:ext>
            </a:extLst>
          </p:cNvPr>
          <p:cNvSpPr txBox="1"/>
          <p:nvPr/>
        </p:nvSpPr>
        <p:spPr>
          <a:xfrm>
            <a:off x="4047642" y="5011585"/>
            <a:ext cx="2896083"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ja-JP" sz="1600" dirty="0"/>
              <a:t>After beam operation shutdown without pump shutdown</a:t>
            </a:r>
            <a:endParaRPr lang="ja-JP" altLang="en-US" sz="1600" dirty="0"/>
          </a:p>
        </p:txBody>
      </p:sp>
    </p:spTree>
    <p:custDataLst>
      <p:tags r:id="rId1"/>
    </p:custDataLst>
    <p:extLst>
      <p:ext uri="{BB962C8B-B14F-4D97-AF65-F5344CB8AC3E}">
        <p14:creationId xmlns:p14="http://schemas.microsoft.com/office/powerpoint/2010/main" val="204293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A5DF90-60E9-4A22-81CB-5619ADB704D6}"/>
              </a:ext>
            </a:extLst>
          </p:cNvPr>
          <p:cNvSpPr>
            <a:spLocks noGrp="1"/>
          </p:cNvSpPr>
          <p:nvPr>
            <p:ph type="title"/>
          </p:nvPr>
        </p:nvSpPr>
        <p:spPr>
          <a:xfrm>
            <a:off x="654552" y="45243"/>
            <a:ext cx="10515600" cy="887275"/>
          </a:xfrm>
        </p:spPr>
        <p:txBody>
          <a:bodyPr/>
          <a:lstStyle/>
          <a:p>
            <a:r>
              <a:rPr lang="en-US" altLang="ja-JP" sz="3200" dirty="0">
                <a:latin typeface="+mn-lt"/>
              </a:rPr>
              <a:t>Understanding the dynamic pressure</a:t>
            </a:r>
            <a:r>
              <a:rPr kumimoji="1" lang="en-US" altLang="ja-JP" sz="3200" dirty="0">
                <a:latin typeface="+mn-lt"/>
              </a:rPr>
              <a:t>: CERN ISR</a:t>
            </a:r>
            <a:endParaRPr kumimoji="1" lang="ja-JP" altLang="en-US" sz="3200" dirty="0">
              <a:latin typeface="+mn-lt"/>
            </a:endParaRPr>
          </a:p>
        </p:txBody>
      </p:sp>
      <p:sp>
        <p:nvSpPr>
          <p:cNvPr id="4" name="スライド番号プレースホルダー 3">
            <a:extLst>
              <a:ext uri="{FF2B5EF4-FFF2-40B4-BE49-F238E27FC236}">
                <a16:creationId xmlns:a16="http://schemas.microsoft.com/office/drawing/2014/main" id="{04891022-E53C-4066-9D09-EF552998E6CF}"/>
              </a:ext>
            </a:extLst>
          </p:cNvPr>
          <p:cNvSpPr>
            <a:spLocks noGrp="1"/>
          </p:cNvSpPr>
          <p:nvPr>
            <p:ph type="sldNum" sz="quarter" idx="12"/>
          </p:nvPr>
        </p:nvSpPr>
        <p:spPr/>
        <p:txBody>
          <a:bodyPr/>
          <a:lstStyle/>
          <a:p>
            <a:fld id="{C34164A3-4ECB-490A-8B2A-C35B7C207953}" type="slidenum">
              <a:rPr kumimoji="1" lang="ja-JP" altLang="en-US" smtClean="0"/>
              <a:t>18</a:t>
            </a:fld>
            <a:endParaRPr kumimoji="1" lang="ja-JP" altLang="en-US" dirty="0"/>
          </a:p>
        </p:txBody>
      </p:sp>
      <p:pic>
        <p:nvPicPr>
          <p:cNvPr id="10" name="コンテンツ プレースホルダー 9">
            <a:extLst>
              <a:ext uri="{FF2B5EF4-FFF2-40B4-BE49-F238E27FC236}">
                <a16:creationId xmlns:a16="http://schemas.microsoft.com/office/drawing/2014/main" id="{C90C2268-3F8E-400D-B2DB-B2E514DFC04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9676" y="2433661"/>
            <a:ext cx="2662514" cy="2662514"/>
          </a:xfrm>
        </p:spPr>
      </p:pic>
      <p:sp>
        <p:nvSpPr>
          <p:cNvPr id="5" name="テキスト ボックス 4">
            <a:extLst>
              <a:ext uri="{FF2B5EF4-FFF2-40B4-BE49-F238E27FC236}">
                <a16:creationId xmlns:a16="http://schemas.microsoft.com/office/drawing/2014/main" id="{2039DE4B-ED3E-4749-B102-96098791A1DC}"/>
              </a:ext>
            </a:extLst>
          </p:cNvPr>
          <p:cNvSpPr txBox="1"/>
          <p:nvPr/>
        </p:nvSpPr>
        <p:spPr>
          <a:xfrm>
            <a:off x="713789" y="1422275"/>
            <a:ext cx="3985578" cy="461665"/>
          </a:xfrm>
          <a:prstGeom prst="rect">
            <a:avLst/>
          </a:prstGeom>
          <a:noFill/>
        </p:spPr>
        <p:txBody>
          <a:bodyPr wrap="none" rtlCol="0">
            <a:spAutoFit/>
          </a:bodyPr>
          <a:lstStyle/>
          <a:p>
            <a:r>
              <a:rPr kumimoji="1" lang="en-US" altLang="ja-JP" sz="2400" dirty="0"/>
              <a:t>Ion stimulated desorption: </a:t>
            </a:r>
            <a:r>
              <a:rPr kumimoji="1" lang="en-US" altLang="ja-JP" sz="2400" b="1" dirty="0">
                <a:effectLst>
                  <a:outerShdw blurRad="38100" dist="38100" dir="2700000" algn="tl">
                    <a:srgbClr val="000000">
                      <a:alpha val="43137"/>
                    </a:srgbClr>
                  </a:outerShdw>
                </a:effectLst>
              </a:rPr>
              <a:t>ISD</a:t>
            </a:r>
            <a:endParaRPr kumimoji="1" lang="ja-JP" altLang="en-US" sz="2400" dirty="0"/>
          </a:p>
        </p:txBody>
      </p:sp>
      <p:pic>
        <p:nvPicPr>
          <p:cNvPr id="3" name="図 2">
            <a:extLst>
              <a:ext uri="{FF2B5EF4-FFF2-40B4-BE49-F238E27FC236}">
                <a16:creationId xmlns:a16="http://schemas.microsoft.com/office/drawing/2014/main" id="{2BC6706A-BECF-4D50-B008-F3198FB2E98E}"/>
              </a:ext>
            </a:extLst>
          </p:cNvPr>
          <p:cNvPicPr>
            <a:picLocks noChangeAspect="1"/>
          </p:cNvPicPr>
          <p:nvPr/>
        </p:nvPicPr>
        <p:blipFill>
          <a:blip r:embed="rId4"/>
          <a:stretch>
            <a:fillRect/>
          </a:stretch>
        </p:blipFill>
        <p:spPr>
          <a:xfrm>
            <a:off x="3276694" y="1933553"/>
            <a:ext cx="3450450" cy="4145996"/>
          </a:xfrm>
          <a:prstGeom prst="rect">
            <a:avLst/>
          </a:prstGeom>
        </p:spPr>
      </p:pic>
      <p:sp>
        <p:nvSpPr>
          <p:cNvPr id="6" name="テキスト ボックス 5">
            <a:extLst>
              <a:ext uri="{FF2B5EF4-FFF2-40B4-BE49-F238E27FC236}">
                <a16:creationId xmlns:a16="http://schemas.microsoft.com/office/drawing/2014/main" id="{D9443F8D-ED4C-432F-8890-C46B85E17C14}"/>
              </a:ext>
            </a:extLst>
          </p:cNvPr>
          <p:cNvSpPr txBox="1"/>
          <p:nvPr/>
        </p:nvSpPr>
        <p:spPr>
          <a:xfrm>
            <a:off x="449404" y="811001"/>
            <a:ext cx="7877541" cy="523220"/>
          </a:xfrm>
          <a:prstGeom prst="rect">
            <a:avLst/>
          </a:prstGeom>
          <a:noFill/>
        </p:spPr>
        <p:txBody>
          <a:bodyPr wrap="none" rtlCol="0">
            <a:spAutoFit/>
          </a:bodyPr>
          <a:lstStyle/>
          <a:p>
            <a:r>
              <a:rPr kumimoji="1" lang="en-US" altLang="ja-JP" sz="2800" dirty="0"/>
              <a:t>Dynamic pressure at CERN Intersecting Storage Rings</a:t>
            </a:r>
            <a:endParaRPr kumimoji="1" lang="ja-JP" altLang="en-US" sz="2800" dirty="0"/>
          </a:p>
        </p:txBody>
      </p:sp>
      <p:sp>
        <p:nvSpPr>
          <p:cNvPr id="8" name="テキスト ボックス 7">
            <a:extLst>
              <a:ext uri="{FF2B5EF4-FFF2-40B4-BE49-F238E27FC236}">
                <a16:creationId xmlns:a16="http://schemas.microsoft.com/office/drawing/2014/main" id="{0A079A79-D58B-4C69-BEB3-56D1AE213529}"/>
              </a:ext>
            </a:extLst>
          </p:cNvPr>
          <p:cNvSpPr txBox="1"/>
          <p:nvPr/>
        </p:nvSpPr>
        <p:spPr>
          <a:xfrm>
            <a:off x="3901991" y="1888220"/>
            <a:ext cx="2697149" cy="369332"/>
          </a:xfrm>
          <a:prstGeom prst="rect">
            <a:avLst/>
          </a:prstGeom>
          <a:noFill/>
        </p:spPr>
        <p:txBody>
          <a:bodyPr wrap="none" rtlCol="0">
            <a:spAutoFit/>
          </a:bodyPr>
          <a:lstStyle/>
          <a:p>
            <a:r>
              <a:rPr kumimoji="1" lang="en-US" altLang="ja-JP" dirty="0"/>
              <a:t>R.S. Calder, Vacuum (1974)</a:t>
            </a:r>
            <a:endParaRPr kumimoji="1" lang="ja-JP" altLang="en-US"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4595C06D-FA13-43BB-84C8-D4F15BD28AB2}"/>
                  </a:ext>
                </a:extLst>
              </p:cNvPr>
              <p:cNvSpPr txBox="1"/>
              <p:nvPr/>
            </p:nvSpPr>
            <p:spPr>
              <a:xfrm>
                <a:off x="7811475" y="1302928"/>
                <a:ext cx="2697149" cy="78380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𝑠𝑃</m:t>
                      </m:r>
                      <m:r>
                        <a:rPr lang="ja-JP" altLang="en-US" sz="2400" i="0">
                          <a:latin typeface="Cambria Math" panose="02040503050406030204" pitchFamily="18" charset="0"/>
                        </a:rPr>
                        <m:t>=</m:t>
                      </m:r>
                      <m:f>
                        <m:fPr>
                          <m:ctrlPr>
                            <a:rPr lang="ja-JP" altLang="en-US" sz="2400" i="1">
                              <a:solidFill>
                                <a:srgbClr val="836967"/>
                              </a:solidFill>
                              <a:latin typeface="Cambria Math" panose="02040503050406030204" pitchFamily="18" charset="0"/>
                            </a:rPr>
                          </m:ctrlPr>
                        </m:fPr>
                        <m:num>
                          <m:r>
                            <a:rPr lang="ja-JP" altLang="en-US" sz="2400" i="1">
                              <a:latin typeface="Cambria Math" panose="02040503050406030204" pitchFamily="18" charset="0"/>
                            </a:rPr>
                            <m:t>𝐼</m:t>
                          </m:r>
                        </m:num>
                        <m:den>
                          <m:r>
                            <a:rPr lang="ja-JP" altLang="en-US" sz="2400" i="1">
                              <a:latin typeface="Cambria Math" panose="02040503050406030204" pitchFamily="18" charset="0"/>
                            </a:rPr>
                            <m:t>𝑒</m:t>
                          </m:r>
                        </m:den>
                      </m:f>
                      <m:r>
                        <a:rPr lang="en-US" altLang="ja-JP" sz="2400" b="0" i="1" smtClean="0">
                          <a:latin typeface="Cambria Math" panose="02040503050406030204" pitchFamily="18" charset="0"/>
                        </a:rPr>
                        <m:t>𝜂</m:t>
                      </m:r>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𝜎</m:t>
                          </m:r>
                        </m:e>
                        <m:sub>
                          <m:r>
                            <m:rPr>
                              <m:sty m:val="p"/>
                            </m:rPr>
                            <a:rPr lang="ja-JP" altLang="en-US" sz="2400" i="0">
                              <a:latin typeface="Cambria Math" panose="02040503050406030204" pitchFamily="18" charset="0"/>
                            </a:rPr>
                            <m:t>i</m:t>
                          </m:r>
                        </m:sub>
                      </m:sSub>
                      <m:r>
                        <a:rPr lang="en-US" altLang="ja-JP" sz="2400" b="0" i="1" smtClean="0">
                          <a:latin typeface="Cambria Math" panose="02040503050406030204" pitchFamily="18" charset="0"/>
                        </a:rPr>
                        <m:t>𝑃</m:t>
                      </m:r>
                      <m:r>
                        <a:rPr lang="en-US" altLang="ja-JP" sz="2400" b="0" i="0" smtClean="0">
                          <a:latin typeface="Cambria Math" panose="02040503050406030204" pitchFamily="18" charset="0"/>
                        </a:rPr>
                        <m:t>+</m:t>
                      </m:r>
                      <m:r>
                        <a:rPr lang="en-US" altLang="ja-JP" sz="2400" i="1">
                          <a:latin typeface="Cambria Math" panose="02040503050406030204" pitchFamily="18" charset="0"/>
                        </a:rPr>
                        <m:t>𝑄</m:t>
                      </m:r>
                    </m:oMath>
                  </m:oMathPara>
                </a14:m>
                <a:endParaRPr lang="ja-JP" altLang="en-US" sz="2400" dirty="0"/>
              </a:p>
            </p:txBody>
          </p:sp>
        </mc:Choice>
        <mc:Fallback xmlns="">
          <p:sp>
            <p:nvSpPr>
              <p:cNvPr id="9" name="テキスト ボックス 8">
                <a:extLst>
                  <a:ext uri="{FF2B5EF4-FFF2-40B4-BE49-F238E27FC236}">
                    <a16:creationId xmlns:a16="http://schemas.microsoft.com/office/drawing/2014/main" id="{4595C06D-FA13-43BB-84C8-D4F15BD28AB2}"/>
                  </a:ext>
                </a:extLst>
              </p:cNvPr>
              <p:cNvSpPr txBox="1">
                <a:spLocks noRot="1" noChangeAspect="1" noMove="1" noResize="1" noEditPoints="1" noAdjustHandles="1" noChangeArrowheads="1" noChangeShapeType="1" noTextEdit="1"/>
              </p:cNvSpPr>
              <p:nvPr/>
            </p:nvSpPr>
            <p:spPr>
              <a:xfrm>
                <a:off x="7811475" y="1302928"/>
                <a:ext cx="2697149" cy="78380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95491651-3F70-4D21-8252-B13196744BC1}"/>
                  </a:ext>
                </a:extLst>
              </p:cNvPr>
              <p:cNvSpPr txBox="1"/>
              <p:nvPr/>
            </p:nvSpPr>
            <p:spPr>
              <a:xfrm>
                <a:off x="7579163" y="4170555"/>
                <a:ext cx="2336828" cy="10817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𝑃</m:t>
                      </m:r>
                      <m:r>
                        <a:rPr lang="ja-JP" altLang="en-US" sz="2400" i="0">
                          <a:latin typeface="Cambria Math" panose="02040503050406030204" pitchFamily="18" charset="0"/>
                        </a:rPr>
                        <m:t>=</m:t>
                      </m:r>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𝑄</m:t>
                          </m:r>
                        </m:num>
                        <m:den>
                          <m:r>
                            <a:rPr lang="en-US" altLang="ja-JP" sz="2400" b="0" i="1" smtClean="0">
                              <a:latin typeface="Cambria Math" panose="02040503050406030204" pitchFamily="18" charset="0"/>
                            </a:rPr>
                            <m:t>𝑠</m:t>
                          </m:r>
                          <m:r>
                            <a:rPr lang="en-US" altLang="ja-JP" sz="2400" b="0" i="1" smtClean="0">
                              <a:latin typeface="Cambria Math" panose="02040503050406030204" pitchFamily="18" charset="0"/>
                            </a:rPr>
                            <m:t>−</m:t>
                          </m:r>
                          <m:f>
                            <m:fPr>
                              <m:ctrlPr>
                                <a:rPr lang="ja-JP" altLang="en-US" sz="2400" i="1">
                                  <a:solidFill>
                                    <a:srgbClr val="836967"/>
                                  </a:solidFill>
                                  <a:latin typeface="Cambria Math" panose="02040503050406030204" pitchFamily="18" charset="0"/>
                                </a:rPr>
                              </m:ctrlPr>
                            </m:fPr>
                            <m:num>
                              <m:r>
                                <a:rPr lang="ja-JP" altLang="en-US" sz="2400" i="1">
                                  <a:latin typeface="Cambria Math" panose="02040503050406030204" pitchFamily="18" charset="0"/>
                                </a:rPr>
                                <m:t>𝐼</m:t>
                              </m:r>
                            </m:num>
                            <m:den>
                              <m:r>
                                <a:rPr lang="ja-JP" altLang="en-US" sz="2400" i="1">
                                  <a:latin typeface="Cambria Math" panose="02040503050406030204" pitchFamily="18" charset="0"/>
                                </a:rPr>
                                <m:t>𝑒</m:t>
                              </m:r>
                            </m:den>
                          </m:f>
                          <m:r>
                            <a:rPr lang="en-US" altLang="ja-JP" sz="2400" i="1">
                              <a:latin typeface="Cambria Math" panose="02040503050406030204" pitchFamily="18" charset="0"/>
                            </a:rPr>
                            <m:t>𝜂</m:t>
                          </m:r>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𝜎</m:t>
                              </m:r>
                            </m:e>
                            <m:sub>
                              <m:r>
                                <m:rPr>
                                  <m:sty m:val="p"/>
                                </m:rPr>
                                <a:rPr lang="ja-JP" altLang="en-US" sz="2400">
                                  <a:latin typeface="Cambria Math" panose="02040503050406030204" pitchFamily="18" charset="0"/>
                                </a:rPr>
                                <m:t>i</m:t>
                              </m:r>
                            </m:sub>
                          </m:sSub>
                          <m:r>
                            <a:rPr lang="en-US" altLang="ja-JP" sz="2400" i="1">
                              <a:latin typeface="Cambria Math" panose="02040503050406030204" pitchFamily="18" charset="0"/>
                            </a:rPr>
                            <m:t>𝑃</m:t>
                          </m:r>
                        </m:den>
                      </m:f>
                    </m:oMath>
                  </m:oMathPara>
                </a14:m>
                <a:endParaRPr lang="ja-JP" altLang="en-US" sz="2400" dirty="0"/>
              </a:p>
            </p:txBody>
          </p:sp>
        </mc:Choice>
        <mc:Fallback xmlns="">
          <p:sp>
            <p:nvSpPr>
              <p:cNvPr id="11" name="テキスト ボックス 10">
                <a:extLst>
                  <a:ext uri="{FF2B5EF4-FFF2-40B4-BE49-F238E27FC236}">
                    <a16:creationId xmlns:a16="http://schemas.microsoft.com/office/drawing/2014/main" id="{95491651-3F70-4D21-8252-B13196744BC1}"/>
                  </a:ext>
                </a:extLst>
              </p:cNvPr>
              <p:cNvSpPr txBox="1">
                <a:spLocks noRot="1" noChangeAspect="1" noMove="1" noResize="1" noEditPoints="1" noAdjustHandles="1" noChangeArrowheads="1" noChangeShapeType="1" noTextEdit="1"/>
              </p:cNvSpPr>
              <p:nvPr/>
            </p:nvSpPr>
            <p:spPr>
              <a:xfrm>
                <a:off x="7579163" y="4170555"/>
                <a:ext cx="2336828" cy="1081771"/>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FED8D092-45A5-4499-B8A0-59C8B47712A8}"/>
                  </a:ext>
                </a:extLst>
              </p:cNvPr>
              <p:cNvSpPr txBox="1"/>
              <p:nvPr/>
            </p:nvSpPr>
            <p:spPr>
              <a:xfrm>
                <a:off x="7231572" y="5277722"/>
                <a:ext cx="1516005" cy="7873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𝐼</m:t>
                          </m:r>
                        </m:e>
                        <m:sub>
                          <m:r>
                            <m:rPr>
                              <m:sty m:val="p"/>
                            </m:rPr>
                            <a:rPr lang="en-US" altLang="ja-JP" sz="2400" b="0" i="0" smtClean="0">
                              <a:latin typeface="Cambria Math" panose="02040503050406030204" pitchFamily="18" charset="0"/>
                            </a:rPr>
                            <m:t>cr</m:t>
                          </m:r>
                        </m:sub>
                      </m:sSub>
                      <m:r>
                        <a:rPr lang="ja-JP" altLang="en-US" sz="2400" i="0">
                          <a:latin typeface="Cambria Math" panose="02040503050406030204" pitchFamily="18" charset="0"/>
                        </a:rPr>
                        <m:t>=</m:t>
                      </m:r>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𝑠𝑒</m:t>
                          </m:r>
                        </m:num>
                        <m:den>
                          <m:r>
                            <a:rPr lang="en-US" altLang="ja-JP" sz="2400" i="1">
                              <a:latin typeface="Cambria Math" panose="02040503050406030204" pitchFamily="18" charset="0"/>
                            </a:rPr>
                            <m:t>𝜂</m:t>
                          </m:r>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𝜎</m:t>
                              </m:r>
                            </m:e>
                            <m:sub>
                              <m:r>
                                <m:rPr>
                                  <m:sty m:val="p"/>
                                </m:rPr>
                                <a:rPr lang="ja-JP" altLang="en-US" sz="2400">
                                  <a:latin typeface="Cambria Math" panose="02040503050406030204" pitchFamily="18" charset="0"/>
                                </a:rPr>
                                <m:t>i</m:t>
                              </m:r>
                            </m:sub>
                          </m:sSub>
                        </m:den>
                      </m:f>
                    </m:oMath>
                  </m:oMathPara>
                </a14:m>
                <a:endParaRPr lang="en-US" altLang="ja-JP" sz="2400" dirty="0"/>
              </a:p>
            </p:txBody>
          </p:sp>
        </mc:Choice>
        <mc:Fallback xmlns="">
          <p:sp>
            <p:nvSpPr>
              <p:cNvPr id="13" name="テキスト ボックス 12">
                <a:extLst>
                  <a:ext uri="{FF2B5EF4-FFF2-40B4-BE49-F238E27FC236}">
                    <a16:creationId xmlns:a16="http://schemas.microsoft.com/office/drawing/2014/main" id="{FED8D092-45A5-4499-B8A0-59C8B47712A8}"/>
                  </a:ext>
                </a:extLst>
              </p:cNvPr>
              <p:cNvSpPr txBox="1">
                <a:spLocks noRot="1" noChangeAspect="1" noMove="1" noResize="1" noEditPoints="1" noAdjustHandles="1" noChangeArrowheads="1" noChangeShapeType="1" noTextEdit="1"/>
              </p:cNvSpPr>
              <p:nvPr/>
            </p:nvSpPr>
            <p:spPr>
              <a:xfrm>
                <a:off x="7231572" y="5277722"/>
                <a:ext cx="1516005" cy="787395"/>
              </a:xfrm>
              <a:prstGeom prst="rect">
                <a:avLst/>
              </a:prstGeom>
              <a:blipFill>
                <a:blip r:embed="rId7"/>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0B23C45B-9091-4D47-97D7-8A64EF97EFF6}"/>
              </a:ext>
            </a:extLst>
          </p:cNvPr>
          <p:cNvSpPr txBox="1"/>
          <p:nvPr/>
        </p:nvSpPr>
        <p:spPr>
          <a:xfrm>
            <a:off x="6981833" y="2099979"/>
            <a:ext cx="4760021" cy="2031325"/>
          </a:xfrm>
          <a:prstGeom prst="rect">
            <a:avLst/>
          </a:prstGeom>
          <a:noFill/>
        </p:spPr>
        <p:txBody>
          <a:bodyPr wrap="none" rtlCol="0">
            <a:spAutoFit/>
          </a:bodyPr>
          <a:lstStyle/>
          <a:p>
            <a:r>
              <a:rPr kumimoji="1" lang="en-US" altLang="ja-JP" i="1" dirty="0"/>
              <a:t>s</a:t>
            </a:r>
            <a:r>
              <a:rPr kumimoji="1" lang="en-US" altLang="ja-JP" dirty="0"/>
              <a:t>: pumping speed per unit length [m</a:t>
            </a:r>
            <a:r>
              <a:rPr kumimoji="1" lang="en-US" altLang="ja-JP" baseline="30000" dirty="0"/>
              <a:t>3</a:t>
            </a:r>
            <a:r>
              <a:rPr kumimoji="1" lang="en-US" altLang="ja-JP" dirty="0"/>
              <a:t> s</a:t>
            </a:r>
            <a:r>
              <a:rPr kumimoji="1" lang="en-US" altLang="ja-JP" baseline="30000" dirty="0"/>
              <a:t>-1</a:t>
            </a:r>
            <a:r>
              <a:rPr kumimoji="1" lang="en-US" altLang="ja-JP" dirty="0"/>
              <a:t> m</a:t>
            </a:r>
            <a:r>
              <a:rPr kumimoji="1" lang="en-US" altLang="ja-JP" baseline="30000" dirty="0"/>
              <a:t>-1</a:t>
            </a:r>
            <a:r>
              <a:rPr kumimoji="1" lang="en-US" altLang="ja-JP" dirty="0"/>
              <a:t>]</a:t>
            </a:r>
          </a:p>
          <a:p>
            <a:r>
              <a:rPr kumimoji="1" lang="en-US" altLang="ja-JP" i="1" dirty="0"/>
              <a:t>P</a:t>
            </a:r>
            <a:r>
              <a:rPr kumimoji="1" lang="en-US" altLang="ja-JP" dirty="0"/>
              <a:t>: pressure</a:t>
            </a:r>
            <a:r>
              <a:rPr kumimoji="1" lang="ja-JP" altLang="en-US" dirty="0"/>
              <a:t> </a:t>
            </a:r>
            <a:r>
              <a:rPr kumimoji="1" lang="en-US" altLang="ja-JP" dirty="0"/>
              <a:t>[Pa]</a:t>
            </a:r>
          </a:p>
          <a:p>
            <a:r>
              <a:rPr kumimoji="1" lang="en-US" altLang="ja-JP" i="1" dirty="0"/>
              <a:t>I</a:t>
            </a:r>
            <a:r>
              <a:rPr kumimoji="1" lang="en-US" altLang="ja-JP" dirty="0"/>
              <a:t>: beam current</a:t>
            </a:r>
            <a:r>
              <a:rPr kumimoji="1" lang="ja-JP" altLang="en-US" dirty="0"/>
              <a:t> </a:t>
            </a:r>
            <a:r>
              <a:rPr kumimoji="1" lang="en-US" altLang="ja-JP" dirty="0"/>
              <a:t>[A]</a:t>
            </a:r>
          </a:p>
          <a:p>
            <a:r>
              <a:rPr kumimoji="1" lang="en-US" altLang="ja-JP" i="1" dirty="0"/>
              <a:t>e</a:t>
            </a:r>
            <a:r>
              <a:rPr kumimoji="1" lang="en-US" altLang="ja-JP" dirty="0"/>
              <a:t>: elementary charge</a:t>
            </a:r>
            <a:r>
              <a:rPr kumimoji="1" lang="ja-JP" altLang="en-US" dirty="0"/>
              <a:t> </a:t>
            </a:r>
            <a:r>
              <a:rPr kumimoji="1" lang="en-US" altLang="ja-JP" dirty="0"/>
              <a:t>[C]</a:t>
            </a:r>
          </a:p>
          <a:p>
            <a:r>
              <a:rPr kumimoji="1" lang="en-US" altLang="ja-JP" i="1" dirty="0" err="1"/>
              <a:t>σ</a:t>
            </a:r>
            <a:r>
              <a:rPr kumimoji="1" lang="en-US" altLang="ja-JP" baseline="-25000" dirty="0" err="1"/>
              <a:t>i</a:t>
            </a:r>
            <a:r>
              <a:rPr kumimoji="1" lang="en-US" altLang="ja-JP" dirty="0"/>
              <a:t>: ionization cross-section</a:t>
            </a:r>
            <a:r>
              <a:rPr kumimoji="1" lang="ja-JP" altLang="en-US" dirty="0"/>
              <a:t> </a:t>
            </a:r>
            <a:r>
              <a:rPr kumimoji="1" lang="en-US" altLang="ja-JP" dirty="0"/>
              <a:t>[m</a:t>
            </a:r>
            <a:r>
              <a:rPr kumimoji="1" lang="en-US" altLang="ja-JP" baseline="30000" dirty="0"/>
              <a:t>2</a:t>
            </a:r>
            <a:r>
              <a:rPr kumimoji="1" lang="en-US" altLang="ja-JP" dirty="0"/>
              <a:t>]</a:t>
            </a:r>
          </a:p>
          <a:p>
            <a:r>
              <a:rPr kumimoji="1" lang="en-US" altLang="ja-JP" i="1" dirty="0"/>
              <a:t>η</a:t>
            </a:r>
            <a:r>
              <a:rPr kumimoji="1" lang="en-US" altLang="ja-JP" dirty="0"/>
              <a:t>: ISD co-efficient</a:t>
            </a:r>
            <a:r>
              <a:rPr kumimoji="1" lang="ja-JP" altLang="en-US" dirty="0"/>
              <a:t> </a:t>
            </a:r>
            <a:r>
              <a:rPr kumimoji="1" lang="en-US" altLang="ja-JP" dirty="0"/>
              <a:t>[</a:t>
            </a:r>
            <a:r>
              <a:rPr kumimoji="1" lang="en-US" altLang="ja-JP" dirty="0" err="1"/>
              <a:t>molec</a:t>
            </a:r>
            <a:r>
              <a:rPr kumimoji="1" lang="en-US" altLang="ja-JP" dirty="0"/>
              <a:t>./ion]</a:t>
            </a:r>
          </a:p>
          <a:p>
            <a:r>
              <a:rPr kumimoji="1" lang="en-US" altLang="ja-JP" dirty="0"/>
              <a:t>Q: outgassing rate per unit length [Pa m</a:t>
            </a:r>
            <a:r>
              <a:rPr kumimoji="1" lang="en-US" altLang="ja-JP" baseline="30000" dirty="0"/>
              <a:t>3</a:t>
            </a:r>
            <a:r>
              <a:rPr kumimoji="1" lang="en-US" altLang="ja-JP" dirty="0"/>
              <a:t> s</a:t>
            </a:r>
            <a:r>
              <a:rPr kumimoji="1" lang="en-US" altLang="ja-JP" baseline="30000" dirty="0"/>
              <a:t>-1</a:t>
            </a:r>
            <a:r>
              <a:rPr kumimoji="1" lang="en-US" altLang="ja-JP" dirty="0"/>
              <a:t> m</a:t>
            </a:r>
            <a:r>
              <a:rPr kumimoji="1" lang="en-US" altLang="ja-JP" baseline="30000" dirty="0"/>
              <a:t>-1</a:t>
            </a:r>
            <a:r>
              <a:rPr kumimoji="1" lang="en-US" altLang="ja-JP" dirty="0"/>
              <a:t>]</a:t>
            </a:r>
            <a:endParaRPr kumimoji="1" lang="ja-JP" altLang="en-US" dirty="0"/>
          </a:p>
        </p:txBody>
      </p:sp>
      <p:sp>
        <p:nvSpPr>
          <p:cNvPr id="14" name="テキスト ボックス 13">
            <a:extLst>
              <a:ext uri="{FF2B5EF4-FFF2-40B4-BE49-F238E27FC236}">
                <a16:creationId xmlns:a16="http://schemas.microsoft.com/office/drawing/2014/main" id="{DFE3ED38-29D5-4532-8F1F-BDC81D31B875}"/>
              </a:ext>
            </a:extLst>
          </p:cNvPr>
          <p:cNvSpPr txBox="1"/>
          <p:nvPr/>
        </p:nvSpPr>
        <p:spPr>
          <a:xfrm>
            <a:off x="8941827" y="5555072"/>
            <a:ext cx="2440220" cy="400110"/>
          </a:xfrm>
          <a:prstGeom prst="rect">
            <a:avLst/>
          </a:prstGeom>
          <a:noFill/>
        </p:spPr>
        <p:txBody>
          <a:bodyPr wrap="none" rtlCol="0">
            <a:spAutoFit/>
          </a:bodyPr>
          <a:lstStyle/>
          <a:p>
            <a:r>
              <a:rPr kumimoji="1" lang="en-US" altLang="ja-JP" sz="2000" dirty="0">
                <a:ea typeface="+mj-ea"/>
              </a:rPr>
              <a:t>Critical current: </a:t>
            </a:r>
            <a:r>
              <a:rPr kumimoji="1" lang="en-US" altLang="ja-JP" sz="2000" i="1" dirty="0">
                <a:ea typeface="+mj-ea"/>
              </a:rPr>
              <a:t>P</a:t>
            </a:r>
            <a:r>
              <a:rPr kumimoji="1" lang="en-US" altLang="ja-JP" sz="2000" dirty="0">
                <a:ea typeface="+mj-ea"/>
              </a:rPr>
              <a:t>→∞</a:t>
            </a:r>
            <a:endParaRPr kumimoji="1" lang="ja-JP" altLang="en-US" sz="2000" i="1" dirty="0">
              <a:ea typeface="+mj-ea"/>
            </a:endParaRPr>
          </a:p>
        </p:txBody>
      </p:sp>
    </p:spTree>
    <p:custDataLst>
      <p:tags r:id="rId1"/>
    </p:custDataLst>
    <p:extLst>
      <p:ext uri="{BB962C8B-B14F-4D97-AF65-F5344CB8AC3E}">
        <p14:creationId xmlns:p14="http://schemas.microsoft.com/office/powerpoint/2010/main" val="91581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558617F-176C-48F8-9497-5BF0F6871B04}"/>
              </a:ext>
            </a:extLst>
          </p:cNvPr>
          <p:cNvSpPr/>
          <p:nvPr/>
        </p:nvSpPr>
        <p:spPr>
          <a:xfrm>
            <a:off x="495699" y="1407623"/>
            <a:ext cx="5226920" cy="1885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5DF90-60E9-4A22-81CB-5619ADB704D6}"/>
              </a:ext>
            </a:extLst>
          </p:cNvPr>
          <p:cNvSpPr>
            <a:spLocks noGrp="1"/>
          </p:cNvSpPr>
          <p:nvPr>
            <p:ph type="title"/>
          </p:nvPr>
        </p:nvSpPr>
        <p:spPr>
          <a:xfrm>
            <a:off x="430326" y="55332"/>
            <a:ext cx="10515600" cy="887275"/>
          </a:xfrm>
        </p:spPr>
        <p:txBody>
          <a:bodyPr/>
          <a:lstStyle/>
          <a:p>
            <a:r>
              <a:rPr lang="en-US" altLang="ja-JP" sz="3200" dirty="0">
                <a:latin typeface="+mn-lt"/>
              </a:rPr>
              <a:t>Understanding the dynamic pressure</a:t>
            </a:r>
            <a:r>
              <a:rPr kumimoji="1" lang="en-US" altLang="ja-JP" sz="3200" dirty="0">
                <a:latin typeface="+mn-lt"/>
              </a:rPr>
              <a:t>: time dependent model</a:t>
            </a:r>
            <a:endParaRPr kumimoji="1" lang="ja-JP" altLang="en-US" sz="3200" dirty="0">
              <a:latin typeface="+mn-lt"/>
            </a:endParaRPr>
          </a:p>
        </p:txBody>
      </p:sp>
      <p:sp>
        <p:nvSpPr>
          <p:cNvPr id="4" name="スライド番号プレースホルダー 3">
            <a:extLst>
              <a:ext uri="{FF2B5EF4-FFF2-40B4-BE49-F238E27FC236}">
                <a16:creationId xmlns:a16="http://schemas.microsoft.com/office/drawing/2014/main" id="{04891022-E53C-4066-9D09-EF552998E6CF}"/>
              </a:ext>
            </a:extLst>
          </p:cNvPr>
          <p:cNvSpPr>
            <a:spLocks noGrp="1"/>
          </p:cNvSpPr>
          <p:nvPr>
            <p:ph type="sldNum" sz="quarter" idx="12"/>
          </p:nvPr>
        </p:nvSpPr>
        <p:spPr/>
        <p:txBody>
          <a:bodyPr/>
          <a:lstStyle/>
          <a:p>
            <a:fld id="{C34164A3-4ECB-490A-8B2A-C35B7C207953}" type="slidenum">
              <a:rPr kumimoji="1" lang="ja-JP" altLang="en-US" smtClean="0"/>
              <a:t>19</a:t>
            </a:fld>
            <a:endParaRPr kumimoji="1" lang="ja-JP" altLang="en-US" dirty="0"/>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310C57B-2AA9-47C1-A6E7-E484F6976564}"/>
                  </a:ext>
                </a:extLst>
              </p:cNvPr>
              <p:cNvSpPr txBox="1"/>
              <p:nvPr/>
            </p:nvSpPr>
            <p:spPr>
              <a:xfrm>
                <a:off x="323738" y="1495228"/>
                <a:ext cx="4603531" cy="793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rPr>
                        <m:t>𝑎</m:t>
                      </m:r>
                      <m:f>
                        <m:fPr>
                          <m:ctrlPr>
                            <a:rPr lang="ja-JP" altLang="en-US" sz="2400" i="1">
                              <a:solidFill>
                                <a:srgbClr val="836967"/>
                              </a:solidFill>
                              <a:latin typeface="Cambria Math" panose="02040503050406030204" pitchFamily="18" charset="0"/>
                            </a:rPr>
                          </m:ctrlPr>
                        </m:fPr>
                        <m:num>
                          <m:r>
                            <m:rPr>
                              <m:sty m:val="p"/>
                            </m:rPr>
                            <a:rPr lang="ja-JP" altLang="en-US" sz="2400" i="0">
                              <a:latin typeface="Cambria Math" panose="02040503050406030204" pitchFamily="18" charset="0"/>
                            </a:rPr>
                            <m:t>d</m:t>
                          </m:r>
                          <m:r>
                            <a:rPr lang="ja-JP" altLang="en-US" sz="2400" i="1">
                              <a:latin typeface="Cambria Math" panose="02040503050406030204" pitchFamily="18" charset="0"/>
                            </a:rPr>
                            <m:t>𝑛</m:t>
                          </m:r>
                        </m:num>
                        <m:den>
                          <m:r>
                            <m:rPr>
                              <m:sty m:val="p"/>
                            </m:rPr>
                            <a:rPr lang="ja-JP" altLang="en-US" sz="2400" i="0">
                              <a:latin typeface="Cambria Math" panose="02040503050406030204" pitchFamily="18" charset="0"/>
                            </a:rPr>
                            <m:t>d</m:t>
                          </m:r>
                          <m:r>
                            <a:rPr lang="ja-JP" altLang="en-US" sz="2400" i="1">
                              <a:latin typeface="Cambria Math" panose="02040503050406030204" pitchFamily="18" charset="0"/>
                            </a:rPr>
                            <m:t>𝑡</m:t>
                          </m:r>
                        </m:den>
                      </m:f>
                      <m:r>
                        <a:rPr lang="ja-JP" altLang="en-US" sz="2400" i="0">
                          <a:latin typeface="Cambria Math" panose="02040503050406030204" pitchFamily="18" charset="0"/>
                        </a:rPr>
                        <m:t>=</m:t>
                      </m:r>
                      <m:f>
                        <m:fPr>
                          <m:ctrlPr>
                            <a:rPr lang="ja-JP" altLang="en-US" sz="2400" i="1">
                              <a:solidFill>
                                <a:srgbClr val="836967"/>
                              </a:solidFill>
                              <a:latin typeface="Cambria Math" panose="02040503050406030204" pitchFamily="18" charset="0"/>
                            </a:rPr>
                          </m:ctrlPr>
                        </m:fPr>
                        <m:num>
                          <m:r>
                            <a:rPr lang="ja-JP" altLang="en-US" sz="2400" i="1">
                              <a:latin typeface="Cambria Math" panose="02040503050406030204" pitchFamily="18" charset="0"/>
                            </a:rPr>
                            <m:t>𝐼</m:t>
                          </m:r>
                        </m:num>
                        <m:den>
                          <m:r>
                            <a:rPr lang="ja-JP" altLang="en-US" sz="2400" i="1">
                              <a:latin typeface="Cambria Math" panose="02040503050406030204" pitchFamily="18" charset="0"/>
                            </a:rPr>
                            <m:t>𝑒</m:t>
                          </m:r>
                        </m:den>
                      </m:f>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𝜎</m:t>
                          </m:r>
                        </m:e>
                        <m:sub>
                          <m:r>
                            <m:rPr>
                              <m:sty m:val="p"/>
                            </m:rPr>
                            <a:rPr lang="ja-JP" altLang="en-US" sz="2400" i="0">
                              <a:latin typeface="Cambria Math" panose="02040503050406030204" pitchFamily="18" charset="0"/>
                            </a:rPr>
                            <m:t>i</m:t>
                          </m:r>
                        </m:sub>
                      </m:sSub>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𝜎</m:t>
                          </m:r>
                        </m:e>
                        <m:sub>
                          <m:r>
                            <m:rPr>
                              <m:sty m:val="p"/>
                            </m:rPr>
                            <a:rPr lang="ja-JP" altLang="en-US" sz="2400" i="0">
                              <a:latin typeface="Cambria Math" panose="02040503050406030204" pitchFamily="18" charset="0"/>
                            </a:rPr>
                            <m:t>d</m:t>
                          </m:r>
                        </m:sub>
                      </m:sSub>
                      <m:r>
                        <a:rPr lang="ja-JP" altLang="en-US" sz="2400" i="1">
                          <a:latin typeface="Cambria Math" panose="02040503050406030204" pitchFamily="18" charset="0"/>
                        </a:rPr>
                        <m:t>𝑞</m:t>
                      </m:r>
                      <m:d>
                        <m:dPr>
                          <m:ctrlPr>
                            <a:rPr lang="ja-JP" altLang="en-US" sz="2400" i="1">
                              <a:solidFill>
                                <a:srgbClr val="836967"/>
                              </a:solidFill>
                              <a:latin typeface="Cambria Math" panose="02040503050406030204" pitchFamily="18" charset="0"/>
                            </a:rPr>
                          </m:ctrlPr>
                        </m:dPr>
                        <m:e>
                          <m:r>
                            <a:rPr lang="ja-JP" altLang="en-US" sz="2400" i="1">
                              <a:latin typeface="Cambria Math" panose="02040503050406030204" pitchFamily="18" charset="0"/>
                            </a:rPr>
                            <m:t>𝑛</m:t>
                          </m:r>
                          <m:r>
                            <a:rPr lang="ja-JP" altLang="en-US" sz="2400" i="0">
                              <a:latin typeface="Cambria Math" panose="02040503050406030204" pitchFamily="18" charset="0"/>
                            </a:rPr>
                            <m:t>+</m:t>
                          </m:r>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𝑛</m:t>
                              </m:r>
                            </m:e>
                            <m:sub>
                              <m:r>
                                <a:rPr lang="ja-JP" altLang="en-US" sz="2400" i="0">
                                  <a:latin typeface="Cambria Math" panose="02040503050406030204" pitchFamily="18" charset="0"/>
                                </a:rPr>
                                <m:t>0</m:t>
                              </m:r>
                            </m:sub>
                          </m:sSub>
                        </m:e>
                      </m:d>
                      <m:r>
                        <a:rPr lang="ja-JP" altLang="en-US" sz="2400" i="0">
                          <a:latin typeface="Cambria Math" panose="02040503050406030204" pitchFamily="18" charset="0"/>
                        </a:rPr>
                        <m:t>−</m:t>
                      </m:r>
                      <m:r>
                        <a:rPr lang="ja-JP" altLang="en-US" sz="2400" i="1">
                          <a:latin typeface="Cambria Math" panose="02040503050406030204" pitchFamily="18" charset="0"/>
                        </a:rPr>
                        <m:t>𝑠𝑛</m:t>
                      </m:r>
                    </m:oMath>
                  </m:oMathPara>
                </a14:m>
                <a:endParaRPr lang="ja-JP" altLang="en-US" sz="2400" dirty="0"/>
              </a:p>
            </p:txBody>
          </p:sp>
        </mc:Choice>
        <mc:Fallback xmlns="">
          <p:sp>
            <p:nvSpPr>
              <p:cNvPr id="12" name="テキスト ボックス 11">
                <a:extLst>
                  <a:ext uri="{FF2B5EF4-FFF2-40B4-BE49-F238E27FC236}">
                    <a16:creationId xmlns:a16="http://schemas.microsoft.com/office/drawing/2014/main" id="{B310C57B-2AA9-47C1-A6E7-E484F6976564}"/>
                  </a:ext>
                </a:extLst>
              </p:cNvPr>
              <p:cNvSpPr txBox="1">
                <a:spLocks noRot="1" noChangeAspect="1" noMove="1" noResize="1" noEditPoints="1" noAdjustHandles="1" noChangeArrowheads="1" noChangeShapeType="1" noTextEdit="1"/>
              </p:cNvSpPr>
              <p:nvPr/>
            </p:nvSpPr>
            <p:spPr>
              <a:xfrm>
                <a:off x="323738" y="1495228"/>
                <a:ext cx="4603531" cy="793743"/>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369C1604-09B2-4826-AC49-C39CD31FAD09}"/>
                  </a:ext>
                </a:extLst>
              </p:cNvPr>
              <p:cNvSpPr txBox="1"/>
              <p:nvPr/>
            </p:nvSpPr>
            <p:spPr>
              <a:xfrm>
                <a:off x="323738" y="2331729"/>
                <a:ext cx="4378317" cy="7937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2400" i="1" smtClean="0">
                          <a:latin typeface="Cambria Math" panose="02040503050406030204" pitchFamily="18" charset="0"/>
                        </a:rPr>
                        <m:t>h</m:t>
                      </m:r>
                      <m:f>
                        <m:fPr>
                          <m:ctrlPr>
                            <a:rPr lang="ja-JP" altLang="en-US" sz="2400" i="1">
                              <a:solidFill>
                                <a:srgbClr val="836967"/>
                              </a:solidFill>
                              <a:latin typeface="Cambria Math" panose="02040503050406030204" pitchFamily="18" charset="0"/>
                            </a:rPr>
                          </m:ctrlPr>
                        </m:fPr>
                        <m:num>
                          <m:r>
                            <m:rPr>
                              <m:sty m:val="p"/>
                            </m:rPr>
                            <a:rPr lang="ja-JP" altLang="en-US" sz="2400" i="0">
                              <a:latin typeface="Cambria Math" panose="02040503050406030204" pitchFamily="18" charset="0"/>
                            </a:rPr>
                            <m:t>d</m:t>
                          </m:r>
                          <m:r>
                            <a:rPr lang="ja-JP" altLang="en-US" sz="2400" i="1">
                              <a:latin typeface="Cambria Math" panose="02040503050406030204" pitchFamily="18" charset="0"/>
                            </a:rPr>
                            <m:t>𝑞</m:t>
                          </m:r>
                        </m:num>
                        <m:den>
                          <m:r>
                            <m:rPr>
                              <m:sty m:val="p"/>
                            </m:rPr>
                            <a:rPr lang="ja-JP" altLang="en-US" sz="2400" i="0">
                              <a:latin typeface="Cambria Math" panose="02040503050406030204" pitchFamily="18" charset="0"/>
                            </a:rPr>
                            <m:t>d</m:t>
                          </m:r>
                          <m:r>
                            <a:rPr lang="ja-JP" altLang="en-US" sz="2400" i="1">
                              <a:latin typeface="Cambria Math" panose="02040503050406030204" pitchFamily="18" charset="0"/>
                            </a:rPr>
                            <m:t>𝑡</m:t>
                          </m:r>
                        </m:den>
                      </m:f>
                      <m:r>
                        <a:rPr lang="ja-JP" altLang="en-US" sz="2400" i="0">
                          <a:latin typeface="Cambria Math" panose="02040503050406030204" pitchFamily="18" charset="0"/>
                        </a:rPr>
                        <m:t>=−</m:t>
                      </m:r>
                      <m:f>
                        <m:fPr>
                          <m:ctrlPr>
                            <a:rPr lang="ja-JP" altLang="en-US" sz="2400" i="1">
                              <a:solidFill>
                                <a:srgbClr val="836967"/>
                              </a:solidFill>
                              <a:latin typeface="Cambria Math" panose="02040503050406030204" pitchFamily="18" charset="0"/>
                            </a:rPr>
                          </m:ctrlPr>
                        </m:fPr>
                        <m:num>
                          <m:r>
                            <a:rPr lang="ja-JP" altLang="en-US" sz="2400" i="1">
                              <a:latin typeface="Cambria Math" panose="02040503050406030204" pitchFamily="18" charset="0"/>
                            </a:rPr>
                            <m:t>𝐼</m:t>
                          </m:r>
                        </m:num>
                        <m:den>
                          <m:r>
                            <a:rPr lang="ja-JP" altLang="en-US" sz="2400" i="1">
                              <a:latin typeface="Cambria Math" panose="02040503050406030204" pitchFamily="18" charset="0"/>
                            </a:rPr>
                            <m:t>𝑒</m:t>
                          </m:r>
                        </m:den>
                      </m:f>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𝜎</m:t>
                          </m:r>
                        </m:e>
                        <m:sub>
                          <m:r>
                            <m:rPr>
                              <m:sty m:val="p"/>
                            </m:rPr>
                            <a:rPr lang="ja-JP" altLang="en-US" sz="2400" i="0">
                              <a:latin typeface="Cambria Math" panose="02040503050406030204" pitchFamily="18" charset="0"/>
                            </a:rPr>
                            <m:t>i</m:t>
                          </m:r>
                        </m:sub>
                      </m:sSub>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𝜎</m:t>
                          </m:r>
                        </m:e>
                        <m:sub>
                          <m:r>
                            <m:rPr>
                              <m:sty m:val="p"/>
                            </m:rPr>
                            <a:rPr lang="ja-JP" altLang="en-US" sz="2400" i="0">
                              <a:latin typeface="Cambria Math" panose="02040503050406030204" pitchFamily="18" charset="0"/>
                            </a:rPr>
                            <m:t>d</m:t>
                          </m:r>
                        </m:sub>
                      </m:sSub>
                      <m:r>
                        <a:rPr lang="ja-JP" altLang="en-US" sz="2400" i="1">
                          <a:latin typeface="Cambria Math" panose="02040503050406030204" pitchFamily="18" charset="0"/>
                        </a:rPr>
                        <m:t>𝑞</m:t>
                      </m:r>
                      <m:d>
                        <m:dPr>
                          <m:ctrlPr>
                            <a:rPr lang="ja-JP" altLang="en-US" sz="2400" i="1">
                              <a:solidFill>
                                <a:srgbClr val="836967"/>
                              </a:solidFill>
                              <a:latin typeface="Cambria Math" panose="02040503050406030204" pitchFamily="18" charset="0"/>
                            </a:rPr>
                          </m:ctrlPr>
                        </m:dPr>
                        <m:e>
                          <m:r>
                            <a:rPr lang="ja-JP" altLang="en-US" sz="2400" i="1">
                              <a:latin typeface="Cambria Math" panose="02040503050406030204" pitchFamily="18" charset="0"/>
                            </a:rPr>
                            <m:t>𝑛</m:t>
                          </m:r>
                          <m:r>
                            <a:rPr lang="ja-JP" altLang="en-US" sz="2400" i="0">
                              <a:latin typeface="Cambria Math" panose="02040503050406030204" pitchFamily="18" charset="0"/>
                            </a:rPr>
                            <m:t>+</m:t>
                          </m:r>
                          <m:sSub>
                            <m:sSubPr>
                              <m:ctrlPr>
                                <a:rPr lang="ja-JP" altLang="en-US" sz="2400" i="1">
                                  <a:solidFill>
                                    <a:srgbClr val="836967"/>
                                  </a:solidFill>
                                  <a:latin typeface="Cambria Math" panose="02040503050406030204" pitchFamily="18" charset="0"/>
                                </a:rPr>
                              </m:ctrlPr>
                            </m:sSubPr>
                            <m:e>
                              <m:r>
                                <a:rPr lang="ja-JP" altLang="en-US" sz="2400" i="1">
                                  <a:latin typeface="Cambria Math" panose="02040503050406030204" pitchFamily="18" charset="0"/>
                                </a:rPr>
                                <m:t>𝑛</m:t>
                              </m:r>
                            </m:e>
                            <m:sub>
                              <m:r>
                                <a:rPr lang="ja-JP" altLang="en-US" sz="2400" i="0">
                                  <a:latin typeface="Cambria Math" panose="02040503050406030204" pitchFamily="18" charset="0"/>
                                </a:rPr>
                                <m:t>0</m:t>
                              </m:r>
                            </m:sub>
                          </m:sSub>
                        </m:e>
                      </m:d>
                    </m:oMath>
                  </m:oMathPara>
                </a14:m>
                <a:endParaRPr lang="ja-JP" altLang="en-US" sz="2400" dirty="0"/>
              </a:p>
            </p:txBody>
          </p:sp>
        </mc:Choice>
        <mc:Fallback xmlns="">
          <p:sp>
            <p:nvSpPr>
              <p:cNvPr id="16" name="テキスト ボックス 15">
                <a:extLst>
                  <a:ext uri="{FF2B5EF4-FFF2-40B4-BE49-F238E27FC236}">
                    <a16:creationId xmlns:a16="http://schemas.microsoft.com/office/drawing/2014/main" id="{369C1604-09B2-4826-AC49-C39CD31FAD09}"/>
                  </a:ext>
                </a:extLst>
              </p:cNvPr>
              <p:cNvSpPr txBox="1">
                <a:spLocks noRot="1" noChangeAspect="1" noMove="1" noResize="1" noEditPoints="1" noAdjustHandles="1" noChangeArrowheads="1" noChangeShapeType="1" noTextEdit="1"/>
              </p:cNvSpPr>
              <p:nvPr/>
            </p:nvSpPr>
            <p:spPr>
              <a:xfrm>
                <a:off x="323738" y="2331729"/>
                <a:ext cx="4378317" cy="793743"/>
              </a:xfrm>
              <a:prstGeom prst="rect">
                <a:avLst/>
              </a:prstGeom>
              <a:blipFill>
                <a:blip r:embed="rId5"/>
                <a:stretch>
                  <a:fillRect/>
                </a:stretch>
              </a:blipFill>
            </p:spPr>
            <p:txBody>
              <a:bodyPr/>
              <a:lstStyle/>
              <a:p>
                <a:r>
                  <a:rPr lang="ja-JP" altLang="en-US">
                    <a:noFill/>
                  </a:rPr>
                  <a:t> </a:t>
                </a:r>
              </a:p>
            </p:txBody>
          </p:sp>
        </mc:Fallback>
      </mc:AlternateContent>
      <p:pic>
        <p:nvPicPr>
          <p:cNvPr id="14" name="図 13">
            <a:extLst>
              <a:ext uri="{FF2B5EF4-FFF2-40B4-BE49-F238E27FC236}">
                <a16:creationId xmlns:a16="http://schemas.microsoft.com/office/drawing/2014/main" id="{9CA25B54-7F0D-408C-97B5-6C9D20E3A9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7636" y="577815"/>
            <a:ext cx="3795321" cy="3095625"/>
          </a:xfrm>
          <a:prstGeom prst="rect">
            <a:avLst/>
          </a:prstGeom>
        </p:spPr>
      </p:pic>
      <p:pic>
        <p:nvPicPr>
          <p:cNvPr id="22" name="図 21">
            <a:extLst>
              <a:ext uri="{FF2B5EF4-FFF2-40B4-BE49-F238E27FC236}">
                <a16:creationId xmlns:a16="http://schemas.microsoft.com/office/drawing/2014/main" id="{8A6EBE86-72EC-45F2-AC77-8D3DB88FB9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0545" y="3614611"/>
            <a:ext cx="3286024" cy="2702524"/>
          </a:xfrm>
          <a:prstGeom prst="rect">
            <a:avLst/>
          </a:prstGeom>
        </p:spPr>
      </p:pic>
      <p:sp>
        <p:nvSpPr>
          <p:cNvPr id="3" name="テキスト ボックス 2">
            <a:extLst>
              <a:ext uri="{FF2B5EF4-FFF2-40B4-BE49-F238E27FC236}">
                <a16:creationId xmlns:a16="http://schemas.microsoft.com/office/drawing/2014/main" id="{B84B9A13-F4AF-4BB4-89D5-372DEEE95FFE}"/>
              </a:ext>
            </a:extLst>
          </p:cNvPr>
          <p:cNvSpPr txBox="1"/>
          <p:nvPr/>
        </p:nvSpPr>
        <p:spPr>
          <a:xfrm>
            <a:off x="838200" y="3969797"/>
            <a:ext cx="5925533" cy="1754326"/>
          </a:xfrm>
          <a:prstGeom prst="rect">
            <a:avLst/>
          </a:prstGeom>
          <a:noFill/>
        </p:spPr>
        <p:txBody>
          <a:bodyPr wrap="none" rtlCol="0">
            <a:spAutoFit/>
          </a:bodyPr>
          <a:lstStyle/>
          <a:p>
            <a:r>
              <a:rPr kumimoji="1" lang="en-US" altLang="ja-JP" b="1" i="1" dirty="0" err="1"/>
              <a:t>σ</a:t>
            </a:r>
            <a:r>
              <a:rPr kumimoji="1" lang="en-US" altLang="ja-JP" b="1" baseline="-25000" dirty="0" err="1"/>
              <a:t>d</a:t>
            </a:r>
            <a:r>
              <a:rPr kumimoji="1" lang="en-US" altLang="ja-JP" b="1" dirty="0"/>
              <a:t>: ISD cross-section</a:t>
            </a:r>
            <a:r>
              <a:rPr kumimoji="1" lang="ja-JP" altLang="en-US" b="1" dirty="0"/>
              <a:t> </a:t>
            </a:r>
            <a:r>
              <a:rPr kumimoji="1" lang="en-US" altLang="ja-JP" b="1" dirty="0"/>
              <a:t>[m</a:t>
            </a:r>
            <a:r>
              <a:rPr kumimoji="1" lang="en-US" altLang="ja-JP" b="1" baseline="30000" dirty="0"/>
              <a:t>2</a:t>
            </a:r>
            <a:r>
              <a:rPr kumimoji="1" lang="en-US" altLang="ja-JP" b="1" dirty="0"/>
              <a:t>]</a:t>
            </a:r>
          </a:p>
          <a:p>
            <a:r>
              <a:rPr kumimoji="1" lang="en-US" altLang="ja-JP" b="1" i="1" dirty="0"/>
              <a:t>q</a:t>
            </a:r>
            <a:r>
              <a:rPr kumimoji="1" lang="en-US" altLang="ja-JP" b="1" dirty="0"/>
              <a:t>: absorbed molecules per unit area [m</a:t>
            </a:r>
            <a:r>
              <a:rPr kumimoji="1" lang="en-US" altLang="ja-JP" b="1" baseline="30000" dirty="0"/>
              <a:t>-2</a:t>
            </a:r>
            <a:r>
              <a:rPr kumimoji="1" lang="en-US" altLang="ja-JP" b="1" dirty="0"/>
              <a:t>]</a:t>
            </a:r>
          </a:p>
          <a:p>
            <a:r>
              <a:rPr kumimoji="1" lang="en-US" altLang="ja-JP" i="1" dirty="0"/>
              <a:t>a</a:t>
            </a:r>
            <a:r>
              <a:rPr kumimoji="1" lang="en-US" altLang="ja-JP" dirty="0"/>
              <a:t>: cross-section of beam pipe</a:t>
            </a:r>
            <a:r>
              <a:rPr kumimoji="1" lang="ja-JP" altLang="en-US" dirty="0"/>
              <a:t> </a:t>
            </a:r>
            <a:r>
              <a:rPr kumimoji="1" lang="en-US" altLang="ja-JP" dirty="0"/>
              <a:t>[m</a:t>
            </a:r>
            <a:r>
              <a:rPr kumimoji="1" lang="en-US" altLang="ja-JP" baseline="30000" dirty="0"/>
              <a:t>2</a:t>
            </a:r>
            <a:r>
              <a:rPr kumimoji="1" lang="en-US" altLang="ja-JP" dirty="0"/>
              <a:t>]</a:t>
            </a:r>
          </a:p>
          <a:p>
            <a:r>
              <a:rPr kumimoji="1" lang="en-US" altLang="ja-JP" i="1" dirty="0"/>
              <a:t>h</a:t>
            </a:r>
            <a:r>
              <a:rPr kumimoji="1" lang="en-US" altLang="ja-JP" dirty="0"/>
              <a:t>: circumferential length of the beam pipe cross-section [m]</a:t>
            </a:r>
            <a:endParaRPr kumimoji="1" lang="en-US" altLang="ja-JP" i="1" dirty="0"/>
          </a:p>
          <a:p>
            <a:r>
              <a:rPr kumimoji="1" lang="en-US" altLang="ja-JP" i="1" dirty="0"/>
              <a:t>n</a:t>
            </a:r>
            <a:r>
              <a:rPr kumimoji="1" lang="en-US" altLang="ja-JP" baseline="-25000" dirty="0"/>
              <a:t>0</a:t>
            </a:r>
            <a:r>
              <a:rPr kumimoji="1" lang="en-US" altLang="ja-JP" dirty="0"/>
              <a:t>: initial density of the gas phase molecules [m</a:t>
            </a:r>
            <a:r>
              <a:rPr kumimoji="1" lang="en-US" altLang="ja-JP" baseline="30000" dirty="0"/>
              <a:t>-3</a:t>
            </a:r>
            <a:r>
              <a:rPr kumimoji="1" lang="en-US" altLang="ja-JP" dirty="0"/>
              <a:t>]</a:t>
            </a:r>
          </a:p>
          <a:p>
            <a:r>
              <a:rPr kumimoji="1" lang="en-US" altLang="ja-JP" i="1" dirty="0"/>
              <a:t>n</a:t>
            </a:r>
            <a:r>
              <a:rPr kumimoji="1" lang="en-US" altLang="ja-JP" dirty="0"/>
              <a:t>: density of the gas phase molecules [m</a:t>
            </a:r>
            <a:r>
              <a:rPr kumimoji="1" lang="en-US" altLang="ja-JP" baseline="30000" dirty="0"/>
              <a:t>-3</a:t>
            </a:r>
            <a:r>
              <a:rPr kumimoji="1" lang="en-US" altLang="ja-JP" dirty="0"/>
              <a:t>]</a:t>
            </a:r>
            <a:endParaRPr kumimoji="1" lang="ja-JP" altLang="en-US" dirty="0"/>
          </a:p>
        </p:txBody>
      </p:sp>
      <p:sp>
        <p:nvSpPr>
          <p:cNvPr id="6" name="テキスト ボックス 5">
            <a:extLst>
              <a:ext uri="{FF2B5EF4-FFF2-40B4-BE49-F238E27FC236}">
                <a16:creationId xmlns:a16="http://schemas.microsoft.com/office/drawing/2014/main" id="{CB2318FC-141E-4525-89E2-D62C27E2EF14}"/>
              </a:ext>
            </a:extLst>
          </p:cNvPr>
          <p:cNvSpPr txBox="1"/>
          <p:nvPr/>
        </p:nvSpPr>
        <p:spPr>
          <a:xfrm>
            <a:off x="1419083" y="3415597"/>
            <a:ext cx="2471510" cy="369332"/>
          </a:xfrm>
          <a:prstGeom prst="rect">
            <a:avLst/>
          </a:prstGeom>
          <a:noFill/>
        </p:spPr>
        <p:txBody>
          <a:bodyPr wrap="none" rtlCol="0">
            <a:spAutoFit/>
          </a:bodyPr>
          <a:lstStyle/>
          <a:p>
            <a:r>
              <a:rPr kumimoji="1" lang="en-US" altLang="ja-JP" dirty="0"/>
              <a:t>Introduction of </a:t>
            </a:r>
            <a:r>
              <a:rPr kumimoji="1" lang="en-US" altLang="ja-JP" i="1" dirty="0"/>
              <a:t>η= </a:t>
            </a:r>
            <a:r>
              <a:rPr kumimoji="1" lang="en-US" altLang="ja-JP" i="1" dirty="0" err="1"/>
              <a:t>σ</a:t>
            </a:r>
            <a:r>
              <a:rPr kumimoji="1" lang="en-US" altLang="ja-JP" baseline="-25000" dirty="0" err="1"/>
              <a:t>d</a:t>
            </a:r>
            <a:r>
              <a:rPr kumimoji="1" lang="en-US" altLang="ja-JP" dirty="0" err="1"/>
              <a:t>×</a:t>
            </a:r>
            <a:r>
              <a:rPr kumimoji="1" lang="en-US" altLang="ja-JP" i="1" dirty="0" err="1"/>
              <a:t>q</a:t>
            </a:r>
            <a:endParaRPr kumimoji="1" lang="ja-JP" altLang="en-US" dirty="0"/>
          </a:p>
        </p:txBody>
      </p:sp>
      <p:sp>
        <p:nvSpPr>
          <p:cNvPr id="8" name="テキスト ボックス 7">
            <a:extLst>
              <a:ext uri="{FF2B5EF4-FFF2-40B4-BE49-F238E27FC236}">
                <a16:creationId xmlns:a16="http://schemas.microsoft.com/office/drawing/2014/main" id="{CCCF8FFB-24B2-4EE8-8D99-69DE72005937}"/>
              </a:ext>
            </a:extLst>
          </p:cNvPr>
          <p:cNvSpPr txBox="1"/>
          <p:nvPr/>
        </p:nvSpPr>
        <p:spPr>
          <a:xfrm>
            <a:off x="495699" y="1075125"/>
            <a:ext cx="3418885" cy="369332"/>
          </a:xfrm>
          <a:prstGeom prst="rect">
            <a:avLst/>
          </a:prstGeom>
          <a:noFill/>
        </p:spPr>
        <p:txBody>
          <a:bodyPr wrap="none" rtlCol="0">
            <a:spAutoFit/>
          </a:bodyPr>
          <a:lstStyle/>
          <a:p>
            <a:r>
              <a:rPr kumimoji="1" lang="en-US" altLang="ja-JP" dirty="0"/>
              <a:t>K. Kanazawa (KEK), Vacuum (2014)</a:t>
            </a:r>
            <a:endParaRPr kumimoji="1" lang="ja-JP" altLang="en-US" dirty="0"/>
          </a:p>
        </p:txBody>
      </p:sp>
      <p:sp>
        <p:nvSpPr>
          <p:cNvPr id="9" name="テキスト ボックス 8">
            <a:extLst>
              <a:ext uri="{FF2B5EF4-FFF2-40B4-BE49-F238E27FC236}">
                <a16:creationId xmlns:a16="http://schemas.microsoft.com/office/drawing/2014/main" id="{F7EE5C4F-D6F1-45D5-86C9-B9FF39E6C9CF}"/>
              </a:ext>
            </a:extLst>
          </p:cNvPr>
          <p:cNvSpPr txBox="1"/>
          <p:nvPr/>
        </p:nvSpPr>
        <p:spPr>
          <a:xfrm>
            <a:off x="9554368" y="1310562"/>
            <a:ext cx="176843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dirty="0"/>
              <a:t>1 MW (2018.7.3)</a:t>
            </a:r>
            <a:endParaRPr kumimoji="1" lang="ja-JP" altLang="en-US" dirty="0"/>
          </a:p>
        </p:txBody>
      </p:sp>
      <p:sp>
        <p:nvSpPr>
          <p:cNvPr id="11" name="テキスト ボックス 10">
            <a:extLst>
              <a:ext uri="{FF2B5EF4-FFF2-40B4-BE49-F238E27FC236}">
                <a16:creationId xmlns:a16="http://schemas.microsoft.com/office/drawing/2014/main" id="{965375CE-A81A-45DD-9E39-36ECFC18FBFB}"/>
              </a:ext>
            </a:extLst>
          </p:cNvPr>
          <p:cNvSpPr txBox="1"/>
          <p:nvPr/>
        </p:nvSpPr>
        <p:spPr>
          <a:xfrm>
            <a:off x="7741602" y="5074772"/>
            <a:ext cx="20265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dirty="0"/>
              <a:t>500 kW (2019.12.6)</a:t>
            </a:r>
            <a:endParaRPr kumimoji="1" lang="ja-JP" altLang="en-US" dirty="0"/>
          </a:p>
        </p:txBody>
      </p:sp>
      <p:cxnSp>
        <p:nvCxnSpPr>
          <p:cNvPr id="15" name="直線矢印コネクタ 14">
            <a:extLst>
              <a:ext uri="{FF2B5EF4-FFF2-40B4-BE49-F238E27FC236}">
                <a16:creationId xmlns:a16="http://schemas.microsoft.com/office/drawing/2014/main" id="{543BAB4F-583F-4357-9B05-0B92626EA87D}"/>
              </a:ext>
            </a:extLst>
          </p:cNvPr>
          <p:cNvCxnSpPr>
            <a:cxnSpLocks/>
            <a:stCxn id="17" idx="1"/>
          </p:cNvCxnSpPr>
          <p:nvPr/>
        </p:nvCxnSpPr>
        <p:spPr>
          <a:xfrm flipH="1">
            <a:off x="4882888" y="4435610"/>
            <a:ext cx="3485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09C2B32-632A-4196-9BCA-DDB76CA277D3}"/>
              </a:ext>
            </a:extLst>
          </p:cNvPr>
          <p:cNvSpPr txBox="1"/>
          <p:nvPr/>
        </p:nvSpPr>
        <p:spPr>
          <a:xfrm>
            <a:off x="5231456" y="4297110"/>
            <a:ext cx="1626984"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en-US" altLang="ja-JP" sz="1200" dirty="0"/>
              <a:t>Variable in this analysis</a:t>
            </a:r>
            <a:endParaRPr kumimoji="1" lang="ja-JP" altLang="en-US" sz="1200" dirty="0"/>
          </a:p>
        </p:txBody>
      </p:sp>
    </p:spTree>
    <p:custDataLst>
      <p:tags r:id="rId1"/>
    </p:custDataLst>
    <p:extLst>
      <p:ext uri="{BB962C8B-B14F-4D97-AF65-F5344CB8AC3E}">
        <p14:creationId xmlns:p14="http://schemas.microsoft.com/office/powerpoint/2010/main" val="31911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0"/>
          <p:cNvSpPr/>
          <p:nvPr/>
        </p:nvSpPr>
        <p:spPr>
          <a:xfrm>
            <a:off x="1219109" y="520955"/>
            <a:ext cx="9499053" cy="4868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000" dirty="0">
                <a:ln w="0"/>
                <a:solidFill>
                  <a:schemeClr val="tx1"/>
                </a:solidFill>
                <a:effectLst>
                  <a:outerShdw blurRad="38100" dist="19050" dir="2700000" algn="tl" rotWithShape="0">
                    <a:schemeClr val="dk1">
                      <a:alpha val="40000"/>
                    </a:schemeClr>
                  </a:outerShdw>
                </a:effectLst>
                <a:cs typeface="Arial" pitchFamily="34" charset="0"/>
              </a:rPr>
              <a:t>Contents</a:t>
            </a:r>
          </a:p>
          <a:p>
            <a:pPr marL="457200" indent="-457200">
              <a:buFont typeface="Wingdings" panose="05000000000000000000" pitchFamily="2" charset="2"/>
              <a:buChar char="n"/>
            </a:pPr>
            <a:r>
              <a:rPr lang="en-US" altLang="ja-JP" sz="3600" dirty="0">
                <a:ln w="0"/>
                <a:solidFill>
                  <a:schemeClr val="tx1"/>
                </a:solidFill>
                <a:effectLst>
                  <a:outerShdw blurRad="38100" dist="19050" dir="2700000" algn="tl" rotWithShape="0">
                    <a:schemeClr val="dk1">
                      <a:alpha val="40000"/>
                    </a:schemeClr>
                  </a:outerShdw>
                </a:effectLst>
                <a:cs typeface="Arial" pitchFamily="34" charset="0"/>
              </a:rPr>
              <a:t>Introduction </a:t>
            </a:r>
          </a:p>
          <a:p>
            <a:pPr marL="1028700" lvl="1" indent="-571500">
              <a:buFont typeface="Arial" panose="020B0604020202020204" pitchFamily="34" charset="0"/>
              <a:buChar char="•"/>
            </a:pPr>
            <a:r>
              <a:rPr lang="en-US" altLang="ja-JP" sz="3600" dirty="0">
                <a:ln w="0"/>
                <a:solidFill>
                  <a:schemeClr val="tx1"/>
                </a:solidFill>
                <a:effectLst>
                  <a:outerShdw blurRad="38100" dist="19050" dir="2700000" algn="tl" rotWithShape="0">
                    <a:schemeClr val="dk1">
                      <a:alpha val="40000"/>
                    </a:schemeClr>
                  </a:outerShdw>
                </a:effectLst>
                <a:cs typeface="Arial" pitchFamily="34" charset="0"/>
              </a:rPr>
              <a:t>J-PARC, Rapid Cycling Synchrotron (RCS)</a:t>
            </a:r>
          </a:p>
          <a:p>
            <a:pPr marL="457200" indent="-457200">
              <a:buFont typeface="Wingdings" panose="05000000000000000000" pitchFamily="2" charset="2"/>
              <a:buChar char="n"/>
            </a:pPr>
            <a:r>
              <a:rPr lang="en-US" altLang="ja-JP" sz="3600" dirty="0">
                <a:ln w="0"/>
                <a:solidFill>
                  <a:schemeClr val="tx1"/>
                </a:solidFill>
                <a:effectLst>
                  <a:outerShdw blurRad="38100" dist="19050" dir="2700000" algn="tl" rotWithShape="0">
                    <a:schemeClr val="dk1">
                      <a:alpha val="40000"/>
                    </a:schemeClr>
                  </a:outerShdw>
                </a:effectLst>
                <a:cs typeface="Arial" pitchFamily="34" charset="0"/>
              </a:rPr>
              <a:t>Turbomolecular pump failure &amp; improvements</a:t>
            </a:r>
          </a:p>
          <a:p>
            <a:pPr marL="457200" indent="-457200">
              <a:buFont typeface="Wingdings" panose="05000000000000000000" pitchFamily="2" charset="2"/>
              <a:buChar char="n"/>
            </a:pPr>
            <a:r>
              <a:rPr lang="en-US" altLang="ja-JP" sz="3600" dirty="0">
                <a:ln w="0"/>
                <a:solidFill>
                  <a:schemeClr val="tx1"/>
                </a:solidFill>
                <a:effectLst>
                  <a:outerShdw blurRad="38100" dist="19050" dir="2700000" algn="tl" rotWithShape="0">
                    <a:schemeClr val="dk1">
                      <a:alpha val="40000"/>
                    </a:schemeClr>
                  </a:outerShdw>
                </a:effectLst>
                <a:cs typeface="Arial" pitchFamily="34" charset="0"/>
              </a:rPr>
              <a:t>Dynamic pressure &amp; countermeasure</a:t>
            </a:r>
          </a:p>
          <a:p>
            <a:pPr marL="457200" indent="-457200">
              <a:buFont typeface="Wingdings" panose="05000000000000000000" pitchFamily="2" charset="2"/>
              <a:buChar char="n"/>
            </a:pPr>
            <a:r>
              <a:rPr lang="en-US" altLang="ja-JP" sz="3600" dirty="0">
                <a:ln w="0"/>
                <a:solidFill>
                  <a:schemeClr val="tx1"/>
                </a:solidFill>
                <a:effectLst>
                  <a:outerShdw blurRad="38100" dist="19050" dir="2700000" algn="tl" rotWithShape="0">
                    <a:schemeClr val="dk1">
                      <a:alpha val="40000"/>
                    </a:schemeClr>
                  </a:outerShdw>
                </a:effectLst>
                <a:cs typeface="Arial" pitchFamily="34" charset="0"/>
              </a:rPr>
              <a:t>Summary</a:t>
            </a:r>
          </a:p>
        </p:txBody>
      </p:sp>
      <p:sp>
        <p:nvSpPr>
          <p:cNvPr id="3" name="スライド番号プレースホルダー 2">
            <a:extLst>
              <a:ext uri="{FF2B5EF4-FFF2-40B4-BE49-F238E27FC236}">
                <a16:creationId xmlns:a16="http://schemas.microsoft.com/office/drawing/2014/main" id="{FA7291FD-B416-4F5C-A2E3-834D26BE71E3}"/>
              </a:ext>
            </a:extLst>
          </p:cNvPr>
          <p:cNvSpPr>
            <a:spLocks noGrp="1"/>
          </p:cNvSpPr>
          <p:nvPr>
            <p:ph type="sldNum" sz="quarter" idx="12"/>
          </p:nvPr>
        </p:nvSpPr>
        <p:spPr/>
        <p:txBody>
          <a:bodyPr/>
          <a:lstStyle/>
          <a:p>
            <a:fld id="{C34164A3-4ECB-490A-8B2A-C35B7C207953}" type="slidenum">
              <a:rPr kumimoji="1" lang="ja-JP" altLang="en-US" smtClean="0"/>
              <a:t>2</a:t>
            </a:fld>
            <a:endParaRPr kumimoji="1" lang="ja-JP" altLang="en-US" dirty="0"/>
          </a:p>
        </p:txBody>
      </p:sp>
    </p:spTree>
    <p:extLst>
      <p:ext uri="{BB962C8B-B14F-4D97-AF65-F5344CB8AC3E}">
        <p14:creationId xmlns:p14="http://schemas.microsoft.com/office/powerpoint/2010/main" val="72618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2B458271-C8BE-4A93-A650-3CEB59A2D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025" y="1409924"/>
            <a:ext cx="6365949" cy="4332382"/>
          </a:xfrm>
          <a:prstGeom prst="rect">
            <a:avLst/>
          </a:prstGeom>
        </p:spPr>
      </p:pic>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a:xfrm>
            <a:off x="438650" y="30667"/>
            <a:ext cx="10515600" cy="887275"/>
          </a:xfrm>
        </p:spPr>
        <p:txBody>
          <a:bodyPr/>
          <a:lstStyle/>
          <a:p>
            <a:r>
              <a:rPr kumimoji="1" lang="en-US" altLang="ja-JP" sz="3600" dirty="0">
                <a:latin typeface="+mn-lt"/>
              </a:rPr>
              <a:t>Beam power vs. </a:t>
            </a:r>
            <a:r>
              <a:rPr lang="en-US" altLang="ja-JP" sz="3600" dirty="0">
                <a:latin typeface="+mn-lt"/>
              </a:rPr>
              <a:t>dynamic pressure: analysis</a:t>
            </a:r>
            <a:endParaRPr kumimoji="1" lang="ja-JP" altLang="en-US" sz="3600"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20</a:t>
            </a:fld>
            <a:endParaRPr kumimoji="1" lang="ja-JP" altLang="en-US" dirty="0"/>
          </a:p>
        </p:txBody>
      </p:sp>
      <p:sp>
        <p:nvSpPr>
          <p:cNvPr id="10" name="テキスト ボックス 9">
            <a:extLst>
              <a:ext uri="{FF2B5EF4-FFF2-40B4-BE49-F238E27FC236}">
                <a16:creationId xmlns:a16="http://schemas.microsoft.com/office/drawing/2014/main" id="{E7834E01-5B4B-4F43-B3B1-C6ABF66CF81A}"/>
              </a:ext>
            </a:extLst>
          </p:cNvPr>
          <p:cNvSpPr txBox="1"/>
          <p:nvPr/>
        </p:nvSpPr>
        <p:spPr>
          <a:xfrm>
            <a:off x="7423361" y="4710719"/>
            <a:ext cx="3294801" cy="369332"/>
          </a:xfrm>
          <a:prstGeom prst="rect">
            <a:avLst/>
          </a:prstGeom>
          <a:noFill/>
        </p:spPr>
        <p:txBody>
          <a:bodyPr wrap="square" rtlCol="0">
            <a:spAutoFit/>
          </a:bodyPr>
          <a:lstStyle/>
          <a:p>
            <a:r>
              <a:rPr kumimoji="1" lang="en-US" altLang="ja-JP" dirty="0"/>
              <a:t>Converted beam power from </a:t>
            </a:r>
            <a:r>
              <a:rPr kumimoji="1" lang="en-US" altLang="ja-JP" i="1" dirty="0" err="1"/>
              <a:t>I</a:t>
            </a:r>
            <a:r>
              <a:rPr kumimoji="1" lang="en-US" altLang="ja-JP" baseline="-25000" dirty="0" err="1"/>
              <a:t>cr</a:t>
            </a:r>
            <a:endParaRPr kumimoji="1" lang="ja-JP" altLang="en-US" dirty="0"/>
          </a:p>
        </p:txBody>
      </p:sp>
      <p:cxnSp>
        <p:nvCxnSpPr>
          <p:cNvPr id="12" name="直線矢印コネクタ 11">
            <a:extLst>
              <a:ext uri="{FF2B5EF4-FFF2-40B4-BE49-F238E27FC236}">
                <a16:creationId xmlns:a16="http://schemas.microsoft.com/office/drawing/2014/main" id="{7042FB30-4A25-441E-84D5-D51C58CEF21D}"/>
              </a:ext>
            </a:extLst>
          </p:cNvPr>
          <p:cNvCxnSpPr>
            <a:cxnSpLocks/>
            <a:stCxn id="10" idx="1"/>
          </p:cNvCxnSpPr>
          <p:nvPr/>
        </p:nvCxnSpPr>
        <p:spPr>
          <a:xfrm flipH="1">
            <a:off x="4801692" y="4895385"/>
            <a:ext cx="2621669" cy="30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A3FE341A-5FD9-41CA-AD2E-DD8B50C4B451}"/>
              </a:ext>
            </a:extLst>
          </p:cNvPr>
          <p:cNvCxnSpPr>
            <a:cxnSpLocks/>
            <a:stCxn id="10" idx="1"/>
          </p:cNvCxnSpPr>
          <p:nvPr/>
        </p:nvCxnSpPr>
        <p:spPr>
          <a:xfrm flipH="1" flipV="1">
            <a:off x="6675115" y="4830092"/>
            <a:ext cx="748246" cy="652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524EC74-D7F3-492D-A24C-BC9A9FCD5BB9}"/>
              </a:ext>
            </a:extLst>
          </p:cNvPr>
          <p:cNvSpPr txBox="1"/>
          <p:nvPr/>
        </p:nvSpPr>
        <p:spPr>
          <a:xfrm>
            <a:off x="1794723" y="5750634"/>
            <a:ext cx="8712358" cy="461665"/>
          </a:xfrm>
          <a:prstGeom prst="rect">
            <a:avLst/>
          </a:prstGeom>
          <a:noFill/>
        </p:spPr>
        <p:txBody>
          <a:bodyPr wrap="square" rtlCol="0">
            <a:spAutoFit/>
          </a:bodyPr>
          <a:lstStyle/>
          <a:p>
            <a:r>
              <a:rPr kumimoji="1" lang="en-US" altLang="ja-JP" sz="2400" dirty="0"/>
              <a:t>Large </a:t>
            </a:r>
            <a:r>
              <a:rPr kumimoji="1" lang="en-US" altLang="ja-JP" sz="2400" i="1" dirty="0"/>
              <a:t>s</a:t>
            </a:r>
            <a:r>
              <a:rPr kumimoji="1" lang="en-US" altLang="ja-JP" sz="2400" dirty="0"/>
              <a:t> and small </a:t>
            </a:r>
            <a:r>
              <a:rPr kumimoji="1" lang="en-US" altLang="ja-JP" sz="2400" i="1" dirty="0"/>
              <a:t>q </a:t>
            </a:r>
            <a:r>
              <a:rPr kumimoji="1" lang="en-US" altLang="ja-JP" sz="2400" dirty="0"/>
              <a:t>are necessary for dynamic pressure suppression.</a:t>
            </a:r>
            <a:endParaRPr kumimoji="1" lang="ja-JP" altLang="en-US" sz="2400" dirty="0"/>
          </a:p>
        </p:txBody>
      </p:sp>
      <p:cxnSp>
        <p:nvCxnSpPr>
          <p:cNvPr id="13" name="直線コネクタ 12">
            <a:extLst>
              <a:ext uri="{FF2B5EF4-FFF2-40B4-BE49-F238E27FC236}">
                <a16:creationId xmlns:a16="http://schemas.microsoft.com/office/drawing/2014/main" id="{A1509F89-8A8D-447E-85EB-4E1AF156C666}"/>
              </a:ext>
            </a:extLst>
          </p:cNvPr>
          <p:cNvCxnSpPr>
            <a:cxnSpLocks/>
          </p:cNvCxnSpPr>
          <p:nvPr/>
        </p:nvCxnSpPr>
        <p:spPr>
          <a:xfrm>
            <a:off x="4801692" y="4035227"/>
            <a:ext cx="0" cy="114556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D0E0A12-EDA4-41DE-9695-212987807037}"/>
              </a:ext>
            </a:extLst>
          </p:cNvPr>
          <p:cNvCxnSpPr>
            <a:cxnSpLocks/>
          </p:cNvCxnSpPr>
          <p:nvPr/>
        </p:nvCxnSpPr>
        <p:spPr>
          <a:xfrm>
            <a:off x="6687471" y="3882827"/>
            <a:ext cx="0" cy="129796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BE56F786-E25A-4633-93EF-C37AC8980909}"/>
              </a:ext>
            </a:extLst>
          </p:cNvPr>
          <p:cNvSpPr txBox="1"/>
          <p:nvPr/>
        </p:nvSpPr>
        <p:spPr>
          <a:xfrm>
            <a:off x="7583718" y="1368832"/>
            <a:ext cx="1497588" cy="307777"/>
          </a:xfrm>
          <a:prstGeom prst="rect">
            <a:avLst/>
          </a:prstGeom>
          <a:noFill/>
        </p:spPr>
        <p:txBody>
          <a:bodyPr wrap="square">
            <a:spAutoFit/>
          </a:bodyPr>
          <a:lstStyle/>
          <a:p>
            <a:r>
              <a:rPr kumimoji="1" lang="en-US" altLang="ja-JP" sz="1400" dirty="0"/>
              <a:t>[m</a:t>
            </a:r>
            <a:r>
              <a:rPr kumimoji="1" lang="en-US" altLang="ja-JP" sz="1400" baseline="30000" dirty="0"/>
              <a:t>3</a:t>
            </a:r>
            <a:r>
              <a:rPr kumimoji="1" lang="en-US" altLang="ja-JP" sz="1400" dirty="0"/>
              <a:t> s</a:t>
            </a:r>
            <a:r>
              <a:rPr kumimoji="1" lang="en-US" altLang="ja-JP" sz="1400" baseline="30000" dirty="0"/>
              <a:t>-1</a:t>
            </a:r>
            <a:r>
              <a:rPr kumimoji="1" lang="en-US" altLang="ja-JP" sz="1400" dirty="0"/>
              <a:t> m</a:t>
            </a:r>
            <a:r>
              <a:rPr kumimoji="1" lang="en-US" altLang="ja-JP" sz="1400" baseline="30000" dirty="0"/>
              <a:t>-1</a:t>
            </a:r>
            <a:r>
              <a:rPr kumimoji="1" lang="en-US" altLang="ja-JP" sz="1400" dirty="0"/>
              <a:t>], [m</a:t>
            </a:r>
            <a:r>
              <a:rPr kumimoji="1" lang="en-US" altLang="ja-JP" sz="1400" baseline="30000" dirty="0"/>
              <a:t>-3</a:t>
            </a:r>
            <a:r>
              <a:rPr kumimoji="1" lang="en-US" altLang="ja-JP" sz="1400" dirty="0"/>
              <a:t>]</a:t>
            </a:r>
          </a:p>
        </p:txBody>
      </p:sp>
      <p:sp>
        <p:nvSpPr>
          <p:cNvPr id="5" name="楕円 4">
            <a:extLst>
              <a:ext uri="{FF2B5EF4-FFF2-40B4-BE49-F238E27FC236}">
                <a16:creationId xmlns:a16="http://schemas.microsoft.com/office/drawing/2014/main" id="{3968F61D-447C-440D-9FB7-3C0DBE528A1C}"/>
              </a:ext>
            </a:extLst>
          </p:cNvPr>
          <p:cNvSpPr/>
          <p:nvPr/>
        </p:nvSpPr>
        <p:spPr>
          <a:xfrm>
            <a:off x="7222169" y="1725507"/>
            <a:ext cx="1161079" cy="30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92699FBE-29E6-4F7D-B24D-5EDA03C9883D}"/>
              </a:ext>
            </a:extLst>
          </p:cNvPr>
          <p:cNvSpPr/>
          <p:nvPr/>
        </p:nvSpPr>
        <p:spPr>
          <a:xfrm>
            <a:off x="7265714" y="2327853"/>
            <a:ext cx="1161079" cy="307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86E67C3-ABF0-4E29-8F52-6A72CA54E249}"/>
              </a:ext>
            </a:extLst>
          </p:cNvPr>
          <p:cNvSpPr txBox="1"/>
          <p:nvPr/>
        </p:nvSpPr>
        <p:spPr>
          <a:xfrm>
            <a:off x="810473" y="789444"/>
            <a:ext cx="5009302" cy="707886"/>
          </a:xfrm>
          <a:prstGeom prst="rect">
            <a:avLst/>
          </a:prstGeom>
          <a:noFill/>
        </p:spPr>
        <p:txBody>
          <a:bodyPr wrap="square">
            <a:spAutoFit/>
          </a:bodyPr>
          <a:lstStyle/>
          <a:p>
            <a:r>
              <a:rPr kumimoji="1" lang="en-US" altLang="ja-JP" sz="2000" i="1" dirty="0"/>
              <a:t>s</a:t>
            </a:r>
            <a:r>
              <a:rPr kumimoji="1" lang="en-US" altLang="ja-JP" sz="2000" dirty="0"/>
              <a:t>: pumping speed per unit length [m3 s-1 m-1]</a:t>
            </a:r>
          </a:p>
          <a:p>
            <a:r>
              <a:rPr kumimoji="1" lang="en-US" altLang="ja-JP" sz="2000" i="1" dirty="0"/>
              <a:t>q</a:t>
            </a:r>
            <a:r>
              <a:rPr kumimoji="1" lang="en-US" altLang="ja-JP" sz="2000" dirty="0"/>
              <a:t>: absorbed molecules per unit area [m</a:t>
            </a:r>
            <a:r>
              <a:rPr kumimoji="1" lang="en-US" altLang="ja-JP" sz="2000" baseline="30000" dirty="0"/>
              <a:t>-2</a:t>
            </a:r>
            <a:r>
              <a:rPr kumimoji="1" lang="en-US" altLang="ja-JP" sz="2000" dirty="0"/>
              <a:t>]</a:t>
            </a:r>
          </a:p>
        </p:txBody>
      </p:sp>
      <p:cxnSp>
        <p:nvCxnSpPr>
          <p:cNvPr id="8" name="直線矢印コネクタ 7">
            <a:extLst>
              <a:ext uri="{FF2B5EF4-FFF2-40B4-BE49-F238E27FC236}">
                <a16:creationId xmlns:a16="http://schemas.microsoft.com/office/drawing/2014/main" id="{42DAE765-22A5-F896-6065-609AB0325FEB}"/>
              </a:ext>
            </a:extLst>
          </p:cNvPr>
          <p:cNvCxnSpPr>
            <a:cxnSpLocks/>
            <a:endCxn id="5" idx="6"/>
          </p:cNvCxnSpPr>
          <p:nvPr/>
        </p:nvCxnSpPr>
        <p:spPr>
          <a:xfrm flipH="1" flipV="1">
            <a:off x="8383248" y="1879396"/>
            <a:ext cx="1446552" cy="153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E3533DDE-2F3B-73C3-0C12-68CA92975321}"/>
              </a:ext>
            </a:extLst>
          </p:cNvPr>
          <p:cNvCxnSpPr>
            <a:cxnSpLocks/>
            <a:endCxn id="6" idx="6"/>
          </p:cNvCxnSpPr>
          <p:nvPr/>
        </p:nvCxnSpPr>
        <p:spPr>
          <a:xfrm flipH="1">
            <a:off x="8426793" y="2147281"/>
            <a:ext cx="1403007" cy="334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08C7F14F-A9A2-5D0C-DE48-EDD1E11E559C}"/>
              </a:ext>
            </a:extLst>
          </p:cNvPr>
          <p:cNvSpPr txBox="1"/>
          <p:nvPr/>
        </p:nvSpPr>
        <p:spPr>
          <a:xfrm>
            <a:off x="9790702" y="1879395"/>
            <a:ext cx="2401298" cy="369332"/>
          </a:xfrm>
          <a:prstGeom prst="rect">
            <a:avLst/>
          </a:prstGeom>
          <a:noFill/>
        </p:spPr>
        <p:txBody>
          <a:bodyPr wrap="none" rtlCol="0">
            <a:spAutoFit/>
          </a:bodyPr>
          <a:lstStyle/>
          <a:p>
            <a:r>
              <a:rPr kumimoji="1" lang="en-US" altLang="ja-JP" dirty="0"/>
              <a:t>Present pumping speed</a:t>
            </a:r>
            <a:endParaRPr kumimoji="1" lang="ja-JP" altLang="en-US" dirty="0"/>
          </a:p>
        </p:txBody>
      </p:sp>
    </p:spTree>
    <p:custDataLst>
      <p:tags r:id="rId1"/>
    </p:custDataLst>
    <p:extLst>
      <p:ext uri="{BB962C8B-B14F-4D97-AF65-F5344CB8AC3E}">
        <p14:creationId xmlns:p14="http://schemas.microsoft.com/office/powerpoint/2010/main" val="195969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p:txBody>
          <a:bodyPr/>
          <a:lstStyle/>
          <a:p>
            <a:r>
              <a:rPr kumimoji="1" lang="en-US" altLang="ja-JP" dirty="0">
                <a:latin typeface="+mn-lt"/>
              </a:rPr>
              <a:t>Dynamic pressure suppression</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21</a:t>
            </a:fld>
            <a:endParaRPr kumimoji="1" lang="ja-JP" altLang="en-US" dirty="0"/>
          </a:p>
        </p:txBody>
      </p:sp>
      <p:pic>
        <p:nvPicPr>
          <p:cNvPr id="12" name="図 11">
            <a:extLst>
              <a:ext uri="{FF2B5EF4-FFF2-40B4-BE49-F238E27FC236}">
                <a16:creationId xmlns:a16="http://schemas.microsoft.com/office/drawing/2014/main" id="{5D1A0806-0F87-4B56-91B5-4D048A26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5087" y="1946849"/>
            <a:ext cx="6214275" cy="2777646"/>
          </a:xfrm>
          <a:prstGeom prst="rect">
            <a:avLst/>
          </a:prstGeom>
        </p:spPr>
      </p:pic>
      <p:sp>
        <p:nvSpPr>
          <p:cNvPr id="13" name="タイトル 1">
            <a:extLst>
              <a:ext uri="{FF2B5EF4-FFF2-40B4-BE49-F238E27FC236}">
                <a16:creationId xmlns:a16="http://schemas.microsoft.com/office/drawing/2014/main" id="{073CE9CB-16CD-451C-BC43-0CF88FAA486C}"/>
              </a:ext>
            </a:extLst>
          </p:cNvPr>
          <p:cNvSpPr txBox="1">
            <a:spLocks/>
          </p:cNvSpPr>
          <p:nvPr/>
        </p:nvSpPr>
        <p:spPr>
          <a:xfrm>
            <a:off x="220020" y="1029130"/>
            <a:ext cx="5359081" cy="233602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000" b="1" kern="1200">
                <a:solidFill>
                  <a:schemeClr val="tx1"/>
                </a:solidFill>
                <a:latin typeface="游ゴシック" panose="020B0400000000000000" pitchFamily="50" charset="-128"/>
                <a:ea typeface="游ゴシック" panose="020B0400000000000000" pitchFamily="50" charset="-128"/>
                <a:cs typeface="+mj-cs"/>
              </a:defRPr>
            </a:lvl1pPr>
          </a:lstStyle>
          <a:p>
            <a:pPr marL="342900" indent="-342900" algn="just">
              <a:buClr>
                <a:schemeClr val="accent6">
                  <a:lumMod val="75000"/>
                </a:schemeClr>
              </a:buClr>
              <a:buSzPct val="50000"/>
              <a:buFont typeface="Wingdings" panose="05000000000000000000" pitchFamily="2" charset="2"/>
              <a:buChar char="l"/>
            </a:pPr>
            <a:r>
              <a:rPr lang="en-US" altLang="ja-JP" sz="1800" dirty="0">
                <a:latin typeface="+mn-lt"/>
              </a:rPr>
              <a:t>Increase of </a:t>
            </a:r>
            <a:r>
              <a:rPr lang="en-US" altLang="ja-JP" sz="1800" i="1" dirty="0">
                <a:latin typeface="+mn-lt"/>
              </a:rPr>
              <a:t>s</a:t>
            </a:r>
            <a:r>
              <a:rPr lang="en-US" altLang="ja-JP" sz="1800" dirty="0">
                <a:latin typeface="+mn-lt"/>
              </a:rPr>
              <a:t> by additional pumps:</a:t>
            </a:r>
          </a:p>
          <a:p>
            <a:pPr marL="542925" indent="-271463" algn="just">
              <a:buClr>
                <a:schemeClr val="accent6">
                  <a:lumMod val="75000"/>
                </a:schemeClr>
              </a:buClr>
              <a:buSzPct val="50000"/>
            </a:pPr>
            <a:r>
              <a:rPr lang="en-US" altLang="ja-JP" sz="1800" b="0" dirty="0">
                <a:latin typeface="+mn-lt"/>
              </a:rPr>
              <a:t>NEG pumps with high pumping rates for CO</a:t>
            </a:r>
          </a:p>
          <a:p>
            <a:pPr marL="542925" indent="-271463" algn="just">
              <a:buClr>
                <a:schemeClr val="accent6">
                  <a:lumMod val="75000"/>
                </a:schemeClr>
              </a:buClr>
              <a:buSzPct val="50000"/>
            </a:pPr>
            <a:r>
              <a:rPr lang="en-US" altLang="ja-JP" sz="1800" b="0" dirty="0">
                <a:latin typeface="+mn-lt"/>
              </a:rPr>
              <a:t>and H</a:t>
            </a:r>
            <a:r>
              <a:rPr lang="en-US" altLang="ja-JP" sz="1800" b="0" baseline="-25000" dirty="0">
                <a:latin typeface="+mn-lt"/>
              </a:rPr>
              <a:t>2</a:t>
            </a:r>
            <a:r>
              <a:rPr lang="en-US" altLang="ja-JP" sz="1800" b="0" dirty="0">
                <a:latin typeface="+mn-lt"/>
              </a:rPr>
              <a:t>, which are main gas generated during</a:t>
            </a:r>
          </a:p>
          <a:p>
            <a:pPr marL="542925" indent="-271463" algn="just">
              <a:buClr>
                <a:schemeClr val="accent6">
                  <a:lumMod val="75000"/>
                </a:schemeClr>
              </a:buClr>
              <a:buSzPct val="50000"/>
            </a:pPr>
            <a:r>
              <a:rPr lang="en-US" altLang="ja-JP" sz="1800" b="0" dirty="0">
                <a:latin typeface="+mn-lt"/>
              </a:rPr>
              <a:t>beam operation were selected.</a:t>
            </a:r>
          </a:p>
          <a:p>
            <a:pPr marL="342900" indent="-342900" algn="just">
              <a:buClr>
                <a:schemeClr val="accent6">
                  <a:lumMod val="75000"/>
                </a:schemeClr>
              </a:buClr>
              <a:buSzPct val="50000"/>
              <a:buFont typeface="Wingdings" panose="05000000000000000000" pitchFamily="2" charset="2"/>
              <a:buChar char="l"/>
            </a:pPr>
            <a:r>
              <a:rPr lang="en-US" altLang="ja-JP" sz="1800" dirty="0">
                <a:latin typeface="+mn-lt"/>
              </a:rPr>
              <a:t>Suppression of q increase:</a:t>
            </a:r>
          </a:p>
          <a:p>
            <a:pPr marL="266700" algn="just">
              <a:buClr>
                <a:schemeClr val="accent6">
                  <a:lumMod val="75000"/>
                </a:schemeClr>
              </a:buClr>
              <a:buSzPct val="50000"/>
            </a:pPr>
            <a:r>
              <a:rPr lang="en-US" altLang="ja-JP" sz="1800" b="0" dirty="0">
                <a:latin typeface="+mn-lt"/>
              </a:rPr>
              <a:t>Even if the TMP is stopped during maintenance, the NEG pump can maintain a good vacuum in the beamline (*in the case that the beamline is not opened to the atmosphere)</a:t>
            </a:r>
            <a:endParaRPr lang="ja-JP" altLang="en-US" sz="1800" b="0" dirty="0">
              <a:latin typeface="+mn-lt"/>
            </a:endParaRPr>
          </a:p>
        </p:txBody>
      </p:sp>
      <p:sp>
        <p:nvSpPr>
          <p:cNvPr id="20" name="タイトル 1">
            <a:extLst>
              <a:ext uri="{FF2B5EF4-FFF2-40B4-BE49-F238E27FC236}">
                <a16:creationId xmlns:a16="http://schemas.microsoft.com/office/drawing/2014/main" id="{43E941E2-3F06-408E-BCF4-7C17274A9D3A}"/>
              </a:ext>
            </a:extLst>
          </p:cNvPr>
          <p:cNvSpPr txBox="1">
            <a:spLocks/>
          </p:cNvSpPr>
          <p:nvPr/>
        </p:nvSpPr>
        <p:spPr>
          <a:xfrm>
            <a:off x="6714571" y="1253571"/>
            <a:ext cx="5081548" cy="48320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000" b="1" kern="1200">
                <a:solidFill>
                  <a:schemeClr val="tx1"/>
                </a:solidFill>
                <a:latin typeface="游ゴシック" panose="020B0400000000000000" pitchFamily="50" charset="-128"/>
                <a:ea typeface="游ゴシック" panose="020B0400000000000000" pitchFamily="50" charset="-128"/>
                <a:cs typeface="+mj-cs"/>
              </a:defRPr>
            </a:lvl1pPr>
          </a:lstStyle>
          <a:p>
            <a:r>
              <a:rPr lang="en-US" altLang="ja-JP" sz="2800" dirty="0">
                <a:latin typeface="+mn-lt"/>
              </a:rPr>
              <a:t>Additional NEG pumps</a:t>
            </a:r>
            <a:endParaRPr lang="ja-JP" altLang="en-US" sz="2800" dirty="0">
              <a:latin typeface="+mn-lt"/>
            </a:endParaRPr>
          </a:p>
        </p:txBody>
      </p:sp>
      <p:pic>
        <p:nvPicPr>
          <p:cNvPr id="24" name="図 23">
            <a:extLst>
              <a:ext uri="{FF2B5EF4-FFF2-40B4-BE49-F238E27FC236}">
                <a16:creationId xmlns:a16="http://schemas.microsoft.com/office/drawing/2014/main" id="{06D983B8-3874-4280-9607-88400F799EA3}"/>
              </a:ext>
            </a:extLst>
          </p:cNvPr>
          <p:cNvPicPr>
            <a:picLocks noChangeAspect="1"/>
          </p:cNvPicPr>
          <p:nvPr/>
        </p:nvPicPr>
        <p:blipFill>
          <a:blip r:embed="rId4"/>
          <a:stretch>
            <a:fillRect/>
          </a:stretch>
        </p:blipFill>
        <p:spPr>
          <a:xfrm>
            <a:off x="1272746" y="3522823"/>
            <a:ext cx="3824499" cy="2796160"/>
          </a:xfrm>
          <a:prstGeom prst="rect">
            <a:avLst/>
          </a:prstGeom>
        </p:spPr>
      </p:pic>
      <p:sp>
        <p:nvSpPr>
          <p:cNvPr id="10" name="テキスト ボックス 9">
            <a:extLst>
              <a:ext uri="{FF2B5EF4-FFF2-40B4-BE49-F238E27FC236}">
                <a16:creationId xmlns:a16="http://schemas.microsoft.com/office/drawing/2014/main" id="{A2B96865-B6FA-47AB-909C-A6BD5F2C2B54}"/>
              </a:ext>
            </a:extLst>
          </p:cNvPr>
          <p:cNvSpPr txBox="1"/>
          <p:nvPr/>
        </p:nvSpPr>
        <p:spPr>
          <a:xfrm>
            <a:off x="2991047" y="3421334"/>
            <a:ext cx="276749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sz="1400" dirty="0"/>
              <a:t>Residual gas in the beam operation</a:t>
            </a:r>
            <a:endParaRPr kumimoji="1" lang="ja-JP" altLang="en-US" sz="1400" baseline="30000" dirty="0"/>
          </a:p>
        </p:txBody>
      </p:sp>
      <p:sp>
        <p:nvSpPr>
          <p:cNvPr id="3" name="テキスト ボックス 2">
            <a:extLst>
              <a:ext uri="{FF2B5EF4-FFF2-40B4-BE49-F238E27FC236}">
                <a16:creationId xmlns:a16="http://schemas.microsoft.com/office/drawing/2014/main" id="{43EEC3D6-4C91-04BE-FA75-E50D9C52083D}"/>
              </a:ext>
            </a:extLst>
          </p:cNvPr>
          <p:cNvSpPr txBox="1"/>
          <p:nvPr/>
        </p:nvSpPr>
        <p:spPr>
          <a:xfrm>
            <a:off x="10209048" y="3729111"/>
            <a:ext cx="1018227" cy="369332"/>
          </a:xfrm>
          <a:prstGeom prst="rect">
            <a:avLst/>
          </a:prstGeom>
          <a:noFill/>
        </p:spPr>
        <p:txBody>
          <a:bodyPr wrap="none" rtlCol="0">
            <a:spAutoFit/>
          </a:bodyPr>
          <a:lstStyle/>
          <a:p>
            <a:r>
              <a:rPr kumimoji="1" lang="en-US" altLang="ja-JP" dirty="0"/>
              <a:t>(unused)</a:t>
            </a:r>
            <a:endParaRPr kumimoji="1" lang="ja-JP" altLang="en-US" dirty="0"/>
          </a:p>
        </p:txBody>
      </p:sp>
      <p:sp>
        <p:nvSpPr>
          <p:cNvPr id="6" name="テキスト ボックス 5">
            <a:extLst>
              <a:ext uri="{FF2B5EF4-FFF2-40B4-BE49-F238E27FC236}">
                <a16:creationId xmlns:a16="http://schemas.microsoft.com/office/drawing/2014/main" id="{2E7E34B7-4DA9-0148-9E08-13A3B1C37E52}"/>
              </a:ext>
            </a:extLst>
          </p:cNvPr>
          <p:cNvSpPr txBox="1"/>
          <p:nvPr/>
        </p:nvSpPr>
        <p:spPr>
          <a:xfrm>
            <a:off x="6096000" y="4985799"/>
            <a:ext cx="2546117" cy="369332"/>
          </a:xfrm>
          <a:prstGeom prst="rect">
            <a:avLst/>
          </a:prstGeom>
          <a:noFill/>
        </p:spPr>
        <p:txBody>
          <a:bodyPr wrap="square">
            <a:spAutoFit/>
          </a:bodyPr>
          <a:lstStyle/>
          <a:p>
            <a:r>
              <a:rPr lang="en-US" altLang="ja-JP" b="1" i="0" dirty="0" err="1">
                <a:solidFill>
                  <a:srgbClr val="000000"/>
                </a:solidFill>
                <a:effectLst/>
              </a:rPr>
              <a:t>CapaciTorr</a:t>
            </a:r>
            <a:r>
              <a:rPr lang="en-US" altLang="ja-JP" b="1" i="0" dirty="0">
                <a:solidFill>
                  <a:srgbClr val="000000"/>
                </a:solidFill>
                <a:effectLst/>
              </a:rPr>
              <a:t> D(or Z) 3500 </a:t>
            </a:r>
            <a:endParaRPr lang="ja-JP" altLang="en-US" b="1" dirty="0"/>
          </a:p>
        </p:txBody>
      </p:sp>
      <p:sp>
        <p:nvSpPr>
          <p:cNvPr id="8" name="テキスト ボックス 7">
            <a:extLst>
              <a:ext uri="{FF2B5EF4-FFF2-40B4-BE49-F238E27FC236}">
                <a16:creationId xmlns:a16="http://schemas.microsoft.com/office/drawing/2014/main" id="{239890AD-4F3B-DAFA-A4A4-AE248DFCFC4A}"/>
              </a:ext>
            </a:extLst>
          </p:cNvPr>
          <p:cNvSpPr txBox="1"/>
          <p:nvPr/>
        </p:nvSpPr>
        <p:spPr>
          <a:xfrm>
            <a:off x="6121283" y="5354105"/>
            <a:ext cx="5746867" cy="369332"/>
          </a:xfrm>
          <a:prstGeom prst="rect">
            <a:avLst/>
          </a:prstGeom>
          <a:noFill/>
        </p:spPr>
        <p:txBody>
          <a:bodyPr wrap="square">
            <a:spAutoFit/>
          </a:bodyPr>
          <a:lstStyle/>
          <a:p>
            <a:r>
              <a:rPr lang="en-US" altLang="ja-JP" b="1" i="0" dirty="0">
                <a:solidFill>
                  <a:srgbClr val="000000"/>
                </a:solidFill>
                <a:effectLst/>
              </a:rPr>
              <a:t>Pumping Speed (l/s): H</a:t>
            </a:r>
            <a:r>
              <a:rPr lang="en-US" altLang="ja-JP" b="1" i="0" baseline="-25000" dirty="0">
                <a:solidFill>
                  <a:srgbClr val="000000"/>
                </a:solidFill>
                <a:effectLst/>
              </a:rPr>
              <a:t>2</a:t>
            </a:r>
            <a:r>
              <a:rPr lang="en-US" altLang="ja-JP" b="1" i="0" dirty="0">
                <a:solidFill>
                  <a:srgbClr val="000000"/>
                </a:solidFill>
                <a:effectLst/>
              </a:rPr>
              <a:t> 3500, H</a:t>
            </a:r>
            <a:r>
              <a:rPr lang="en-US" altLang="ja-JP" b="1" i="0" baseline="-25000" dirty="0">
                <a:solidFill>
                  <a:srgbClr val="000000"/>
                </a:solidFill>
                <a:effectLst/>
              </a:rPr>
              <a:t>2</a:t>
            </a:r>
            <a:r>
              <a:rPr lang="en-US" altLang="ja-JP" b="1" i="0" dirty="0">
                <a:solidFill>
                  <a:srgbClr val="000000"/>
                </a:solidFill>
                <a:effectLst/>
              </a:rPr>
              <a:t>O 2600, N2 900, CO 1600 </a:t>
            </a:r>
            <a:endParaRPr lang="ja-JP" altLang="en-US" dirty="0"/>
          </a:p>
        </p:txBody>
      </p:sp>
    </p:spTree>
    <p:custDataLst>
      <p:tags r:id="rId1"/>
    </p:custDataLst>
    <p:extLst>
      <p:ext uri="{BB962C8B-B14F-4D97-AF65-F5344CB8AC3E}">
        <p14:creationId xmlns:p14="http://schemas.microsoft.com/office/powerpoint/2010/main" val="275518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p:txBody>
          <a:bodyPr/>
          <a:lstStyle/>
          <a:p>
            <a:r>
              <a:rPr lang="en-US" altLang="ja-JP" dirty="0"/>
              <a:t>Effect of NEG pumps: </a:t>
            </a:r>
            <a:r>
              <a:rPr kumimoji="1" lang="en-US" altLang="ja-JP" sz="4000" i="1" dirty="0"/>
              <a:t>s </a:t>
            </a:r>
            <a:r>
              <a:rPr kumimoji="1" lang="en-US" altLang="ja-JP" sz="4000" dirty="0"/>
              <a:t>increase</a:t>
            </a:r>
            <a:endParaRPr kumimoji="1" lang="ja-JP" altLang="en-US" dirty="0"/>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22</a:t>
            </a:fld>
            <a:endParaRPr kumimoji="1" lang="ja-JP" altLang="en-US" dirty="0"/>
          </a:p>
        </p:txBody>
      </p:sp>
      <p:pic>
        <p:nvPicPr>
          <p:cNvPr id="9" name="図 8">
            <a:extLst>
              <a:ext uri="{FF2B5EF4-FFF2-40B4-BE49-F238E27FC236}">
                <a16:creationId xmlns:a16="http://schemas.microsoft.com/office/drawing/2014/main" id="{E253D261-2C5C-4D55-856C-E580859DE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632" y="678707"/>
            <a:ext cx="5967193" cy="5061284"/>
          </a:xfrm>
          <a:prstGeom prst="rect">
            <a:avLst/>
          </a:prstGeom>
        </p:spPr>
      </p:pic>
      <p:sp>
        <p:nvSpPr>
          <p:cNvPr id="10" name="テキスト ボックス 9">
            <a:extLst>
              <a:ext uri="{FF2B5EF4-FFF2-40B4-BE49-F238E27FC236}">
                <a16:creationId xmlns:a16="http://schemas.microsoft.com/office/drawing/2014/main" id="{A99FB9F8-3BB7-4565-B435-AB804A0102CF}"/>
              </a:ext>
            </a:extLst>
          </p:cNvPr>
          <p:cNvSpPr txBox="1"/>
          <p:nvPr/>
        </p:nvSpPr>
        <p:spPr>
          <a:xfrm>
            <a:off x="6794720" y="5826350"/>
            <a:ext cx="4311429"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dirty="0"/>
              <a:t>Lower beamline pressure was achieved</a:t>
            </a:r>
            <a:endParaRPr lang="ja-JP" altLang="en-US" dirty="0"/>
          </a:p>
        </p:txBody>
      </p:sp>
      <p:cxnSp>
        <p:nvCxnSpPr>
          <p:cNvPr id="11" name="直線矢印コネクタ 10">
            <a:extLst>
              <a:ext uri="{FF2B5EF4-FFF2-40B4-BE49-F238E27FC236}">
                <a16:creationId xmlns:a16="http://schemas.microsoft.com/office/drawing/2014/main" id="{8ED54CAF-9DA6-4325-A0DC-C0A13A3A0BD0}"/>
              </a:ext>
            </a:extLst>
          </p:cNvPr>
          <p:cNvCxnSpPr>
            <a:cxnSpLocks/>
          </p:cNvCxnSpPr>
          <p:nvPr/>
        </p:nvCxnSpPr>
        <p:spPr>
          <a:xfrm flipH="1" flipV="1">
            <a:off x="6794720" y="3819525"/>
            <a:ext cx="794640" cy="5638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AE2C380-82EB-4660-BE4B-50E3331591AA}"/>
              </a:ext>
            </a:extLst>
          </p:cNvPr>
          <p:cNvSpPr txBox="1"/>
          <p:nvPr/>
        </p:nvSpPr>
        <p:spPr>
          <a:xfrm>
            <a:off x="7589360" y="4383414"/>
            <a:ext cx="154511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dirty="0"/>
              <a:t>Install of NEG</a:t>
            </a:r>
            <a:endParaRPr lang="ja-JP" altLang="en-US" dirty="0"/>
          </a:p>
        </p:txBody>
      </p:sp>
      <p:cxnSp>
        <p:nvCxnSpPr>
          <p:cNvPr id="14" name="直線矢印コネクタ 13">
            <a:extLst>
              <a:ext uri="{FF2B5EF4-FFF2-40B4-BE49-F238E27FC236}">
                <a16:creationId xmlns:a16="http://schemas.microsoft.com/office/drawing/2014/main" id="{9156B275-1FD6-4736-8796-A951538EF29D}"/>
              </a:ext>
            </a:extLst>
          </p:cNvPr>
          <p:cNvCxnSpPr>
            <a:cxnSpLocks/>
          </p:cNvCxnSpPr>
          <p:nvPr/>
        </p:nvCxnSpPr>
        <p:spPr>
          <a:xfrm flipH="1" flipV="1">
            <a:off x="7655248" y="3919580"/>
            <a:ext cx="495300" cy="4638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A1AF3DB-5139-4075-B198-8BE5A488FA0E}"/>
              </a:ext>
            </a:extLst>
          </p:cNvPr>
          <p:cNvCxnSpPr>
            <a:cxnSpLocks/>
          </p:cNvCxnSpPr>
          <p:nvPr/>
        </p:nvCxnSpPr>
        <p:spPr>
          <a:xfrm flipV="1">
            <a:off x="9093874" y="3001657"/>
            <a:ext cx="1316951" cy="14112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C517F480-C3F0-AFAF-21CF-A0CD38ED09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932" y="1265038"/>
            <a:ext cx="5397500" cy="2222500"/>
          </a:xfrm>
          <a:prstGeom prst="rect">
            <a:avLst/>
          </a:prstGeom>
          <a:noFill/>
          <a:ln>
            <a:noFill/>
          </a:ln>
        </p:spPr>
      </p:pic>
      <p:sp>
        <p:nvSpPr>
          <p:cNvPr id="21" name="テキスト ボックス 20">
            <a:extLst>
              <a:ext uri="{FF2B5EF4-FFF2-40B4-BE49-F238E27FC236}">
                <a16:creationId xmlns:a16="http://schemas.microsoft.com/office/drawing/2014/main" id="{BECFEFF0-4D52-75B5-F3BF-6BA02CDAA67F}"/>
              </a:ext>
            </a:extLst>
          </p:cNvPr>
          <p:cNvSpPr txBox="1"/>
          <p:nvPr/>
        </p:nvSpPr>
        <p:spPr>
          <a:xfrm>
            <a:off x="1810279" y="3487538"/>
            <a:ext cx="2203127" cy="400110"/>
          </a:xfrm>
          <a:prstGeom prst="rect">
            <a:avLst/>
          </a:prstGeom>
          <a:noFill/>
        </p:spPr>
        <p:txBody>
          <a:bodyPr wrap="square" rtlCol="0">
            <a:spAutoFit/>
          </a:bodyPr>
          <a:lstStyle/>
          <a:p>
            <a:pPr algn="ctr"/>
            <a:r>
              <a:rPr kumimoji="1" lang="en-US" altLang="ja-JP" sz="2000" dirty="0" err="1"/>
              <a:t>Molflow</a:t>
            </a:r>
            <a:r>
              <a:rPr kumimoji="1" lang="en-US" altLang="ja-JP" sz="2000" dirty="0"/>
              <a:t>+ model</a:t>
            </a:r>
            <a:endParaRPr kumimoji="1" lang="ja-JP" altLang="en-US" sz="2000" dirty="0"/>
          </a:p>
        </p:txBody>
      </p:sp>
    </p:spTree>
    <p:custDataLst>
      <p:tags r:id="rId1"/>
    </p:custDataLst>
    <p:extLst>
      <p:ext uri="{BB962C8B-B14F-4D97-AF65-F5344CB8AC3E}">
        <p14:creationId xmlns:p14="http://schemas.microsoft.com/office/powerpoint/2010/main" val="3081933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p:txBody>
          <a:bodyPr/>
          <a:lstStyle/>
          <a:p>
            <a:r>
              <a:rPr lang="en-US" altLang="ja-JP" dirty="0">
                <a:latin typeface="+mn-lt"/>
              </a:rPr>
              <a:t>Effect of NEG pumps: </a:t>
            </a:r>
            <a:r>
              <a:rPr lang="en-US" altLang="ja-JP" i="1" dirty="0">
                <a:latin typeface="+mn-lt"/>
              </a:rPr>
              <a:t>q</a:t>
            </a:r>
            <a:r>
              <a:rPr lang="en-US" altLang="ja-JP" dirty="0">
                <a:latin typeface="+mn-lt"/>
              </a:rPr>
              <a:t> suppression</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23</a:t>
            </a:fld>
            <a:endParaRPr kumimoji="1" lang="ja-JP" altLang="en-US" dirty="0"/>
          </a:p>
        </p:txBody>
      </p:sp>
      <p:pic>
        <p:nvPicPr>
          <p:cNvPr id="8" name="図 7">
            <a:extLst>
              <a:ext uri="{FF2B5EF4-FFF2-40B4-BE49-F238E27FC236}">
                <a16:creationId xmlns:a16="http://schemas.microsoft.com/office/drawing/2014/main" id="{5960B911-4B37-45F5-BCA9-45847D029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23481"/>
            <a:ext cx="4314825" cy="4191000"/>
          </a:xfrm>
          <a:prstGeom prst="rect">
            <a:avLst/>
          </a:prstGeom>
        </p:spPr>
      </p:pic>
      <p:sp>
        <p:nvSpPr>
          <p:cNvPr id="7" name="テキスト ボックス 6">
            <a:extLst>
              <a:ext uri="{FF2B5EF4-FFF2-40B4-BE49-F238E27FC236}">
                <a16:creationId xmlns:a16="http://schemas.microsoft.com/office/drawing/2014/main" id="{7B7AB342-EFF1-4E41-87D8-DD7885598C25}"/>
              </a:ext>
            </a:extLst>
          </p:cNvPr>
          <p:cNvSpPr txBox="1"/>
          <p:nvPr/>
        </p:nvSpPr>
        <p:spPr>
          <a:xfrm>
            <a:off x="2101416" y="5444964"/>
            <a:ext cx="9175499"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kumimoji="1" lang="en-US" altLang="ja-JP" sz="2400" dirty="0"/>
              <a:t>Lower build-up pressure </a:t>
            </a:r>
          </a:p>
          <a:p>
            <a:r>
              <a:rPr kumimoji="1" lang="ja-JP" altLang="en-US" sz="2400" dirty="0"/>
              <a:t>→</a:t>
            </a:r>
            <a:r>
              <a:rPr kumimoji="1" lang="en-US" altLang="ja-JP" sz="2400" dirty="0"/>
              <a:t>Suppression of </a:t>
            </a:r>
            <a:r>
              <a:rPr kumimoji="1" lang="en-US" altLang="ja-JP" sz="2400" i="1" dirty="0"/>
              <a:t>q</a:t>
            </a:r>
            <a:r>
              <a:rPr kumimoji="1" lang="en-US" altLang="ja-JP" sz="2400" dirty="0"/>
              <a:t> increase during TMP off in the shutdown period</a:t>
            </a:r>
          </a:p>
        </p:txBody>
      </p:sp>
      <p:sp>
        <p:nvSpPr>
          <p:cNvPr id="20" name="テキスト ボックス 19">
            <a:extLst>
              <a:ext uri="{FF2B5EF4-FFF2-40B4-BE49-F238E27FC236}">
                <a16:creationId xmlns:a16="http://schemas.microsoft.com/office/drawing/2014/main" id="{3F59022D-2BA5-4558-A461-506218ED8AC0}"/>
              </a:ext>
            </a:extLst>
          </p:cNvPr>
          <p:cNvSpPr txBox="1"/>
          <p:nvPr/>
        </p:nvSpPr>
        <p:spPr>
          <a:xfrm>
            <a:off x="3716425" y="2525611"/>
            <a:ext cx="966894"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400" dirty="0"/>
              <a:t>With NEG</a:t>
            </a:r>
          </a:p>
        </p:txBody>
      </p:sp>
      <p:pic>
        <p:nvPicPr>
          <p:cNvPr id="5" name="図 4">
            <a:extLst>
              <a:ext uri="{FF2B5EF4-FFF2-40B4-BE49-F238E27FC236}">
                <a16:creationId xmlns:a16="http://schemas.microsoft.com/office/drawing/2014/main" id="{4FA5A9D9-6D44-CFEF-5092-749EE3ED16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3025" y="1305314"/>
            <a:ext cx="3243552" cy="3056147"/>
          </a:xfrm>
          <a:prstGeom prst="rect">
            <a:avLst/>
          </a:prstGeom>
        </p:spPr>
      </p:pic>
      <p:pic>
        <p:nvPicPr>
          <p:cNvPr id="9" name="図 8">
            <a:extLst>
              <a:ext uri="{FF2B5EF4-FFF2-40B4-BE49-F238E27FC236}">
                <a16:creationId xmlns:a16="http://schemas.microsoft.com/office/drawing/2014/main" id="{1656C6BB-BEE7-6DD9-4CE0-E9172A43E2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1602" y="1326034"/>
            <a:ext cx="3339887" cy="3035427"/>
          </a:xfrm>
          <a:prstGeom prst="rect">
            <a:avLst/>
          </a:prstGeom>
        </p:spPr>
      </p:pic>
      <p:sp>
        <p:nvSpPr>
          <p:cNvPr id="10" name="テキスト ボックス 9">
            <a:extLst>
              <a:ext uri="{FF2B5EF4-FFF2-40B4-BE49-F238E27FC236}">
                <a16:creationId xmlns:a16="http://schemas.microsoft.com/office/drawing/2014/main" id="{40DE06B6-3D3A-12A7-62C7-339F27F4CFA2}"/>
              </a:ext>
            </a:extLst>
          </p:cNvPr>
          <p:cNvSpPr txBox="1"/>
          <p:nvPr/>
        </p:nvSpPr>
        <p:spPr>
          <a:xfrm>
            <a:off x="3614084" y="1516769"/>
            <a:ext cx="1171576"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400" dirty="0"/>
              <a:t>Without NEG</a:t>
            </a:r>
          </a:p>
        </p:txBody>
      </p:sp>
      <p:sp>
        <p:nvSpPr>
          <p:cNvPr id="11" name="テキスト ボックス 10">
            <a:extLst>
              <a:ext uri="{FF2B5EF4-FFF2-40B4-BE49-F238E27FC236}">
                <a16:creationId xmlns:a16="http://schemas.microsoft.com/office/drawing/2014/main" id="{18FA3C4E-99F7-30F9-D7CF-B9D1615C00CD}"/>
              </a:ext>
            </a:extLst>
          </p:cNvPr>
          <p:cNvSpPr txBox="1"/>
          <p:nvPr/>
        </p:nvSpPr>
        <p:spPr>
          <a:xfrm>
            <a:off x="10870353" y="3337994"/>
            <a:ext cx="966894"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400" dirty="0"/>
              <a:t>With NEG</a:t>
            </a:r>
          </a:p>
        </p:txBody>
      </p:sp>
      <p:sp>
        <p:nvSpPr>
          <p:cNvPr id="12" name="テキスト ボックス 11">
            <a:extLst>
              <a:ext uri="{FF2B5EF4-FFF2-40B4-BE49-F238E27FC236}">
                <a16:creationId xmlns:a16="http://schemas.microsoft.com/office/drawing/2014/main" id="{9B585045-88AF-DA57-B9D6-BC1CB46E4227}"/>
              </a:ext>
            </a:extLst>
          </p:cNvPr>
          <p:cNvSpPr txBox="1"/>
          <p:nvPr/>
        </p:nvSpPr>
        <p:spPr>
          <a:xfrm>
            <a:off x="7071172" y="3429000"/>
            <a:ext cx="1171576"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400" dirty="0"/>
              <a:t>Without NEG</a:t>
            </a:r>
          </a:p>
        </p:txBody>
      </p:sp>
    </p:spTree>
    <p:custDataLst>
      <p:tags r:id="rId1"/>
    </p:custDataLst>
    <p:extLst>
      <p:ext uri="{BB962C8B-B14F-4D97-AF65-F5344CB8AC3E}">
        <p14:creationId xmlns:p14="http://schemas.microsoft.com/office/powerpoint/2010/main" val="89819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469B23F-8C3B-11F1-61AE-A37083B133F2}"/>
              </a:ext>
            </a:extLst>
          </p:cNvPr>
          <p:cNvPicPr>
            <a:picLocks noChangeAspect="1"/>
          </p:cNvPicPr>
          <p:nvPr/>
        </p:nvPicPr>
        <p:blipFill>
          <a:blip r:embed="rId3"/>
          <a:stretch>
            <a:fillRect/>
          </a:stretch>
        </p:blipFill>
        <p:spPr>
          <a:xfrm>
            <a:off x="3410262" y="504269"/>
            <a:ext cx="5006761" cy="4924268"/>
          </a:xfrm>
          <a:prstGeom prst="rect">
            <a:avLst/>
          </a:prstGeom>
        </p:spPr>
      </p:pic>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a:xfrm>
            <a:off x="1049572" y="60632"/>
            <a:ext cx="10304228" cy="887275"/>
          </a:xfrm>
        </p:spPr>
        <p:txBody>
          <a:bodyPr/>
          <a:lstStyle/>
          <a:p>
            <a:r>
              <a:rPr kumimoji="1" lang="en-US" altLang="ja-JP" dirty="0">
                <a:latin typeface="+mn-lt"/>
              </a:rPr>
              <a:t>Dynamic pressure suppression</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24</a:t>
            </a:fld>
            <a:endParaRPr kumimoji="1" lang="ja-JP" altLang="en-US" dirty="0"/>
          </a:p>
        </p:txBody>
      </p:sp>
      <p:sp>
        <p:nvSpPr>
          <p:cNvPr id="18" name="テキスト ボックス 17">
            <a:extLst>
              <a:ext uri="{FF2B5EF4-FFF2-40B4-BE49-F238E27FC236}">
                <a16:creationId xmlns:a16="http://schemas.microsoft.com/office/drawing/2014/main" id="{6A1FA178-A6F4-B328-6844-CBE3C4CA3970}"/>
              </a:ext>
            </a:extLst>
          </p:cNvPr>
          <p:cNvSpPr txBox="1"/>
          <p:nvPr/>
        </p:nvSpPr>
        <p:spPr>
          <a:xfrm>
            <a:off x="2362711" y="5603800"/>
            <a:ext cx="8428346" cy="461665"/>
          </a:xfrm>
          <a:prstGeom prst="rect">
            <a:avLst/>
          </a:prstGeom>
          <a:noFill/>
        </p:spPr>
        <p:txBody>
          <a:bodyPr wrap="square">
            <a:spAutoFit/>
          </a:bodyPr>
          <a:lstStyle/>
          <a:p>
            <a:pPr algn="just"/>
            <a:r>
              <a:rPr lang="en-US" altLang="ja-JP" sz="2400" kern="100" dirty="0">
                <a:ea typeface="游明朝" panose="02020400000000000000" pitchFamily="18" charset="-128"/>
                <a:cs typeface="Times New Roman" panose="02020603050405020304" pitchFamily="18" charset="0"/>
              </a:rPr>
              <a:t>Dynamic pressure is suppressed by the additional NEG pumps.</a:t>
            </a:r>
            <a:endParaRPr lang="ja-JP" altLang="ja-JP" sz="2400" kern="100" dirty="0">
              <a:effectLst/>
              <a:ea typeface="游明朝" panose="02020400000000000000" pitchFamily="18" charset="-128"/>
              <a:cs typeface="Times New Roman" panose="02020603050405020304" pitchFamily="18" charset="0"/>
            </a:endParaRPr>
          </a:p>
        </p:txBody>
      </p:sp>
    </p:spTree>
    <p:custDataLst>
      <p:tags r:id="rId1"/>
    </p:custDataLst>
    <p:extLst>
      <p:ext uri="{BB962C8B-B14F-4D97-AF65-F5344CB8AC3E}">
        <p14:creationId xmlns:p14="http://schemas.microsoft.com/office/powerpoint/2010/main" val="347265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a:xfrm>
            <a:off x="1049572" y="60632"/>
            <a:ext cx="10304228" cy="887275"/>
          </a:xfrm>
        </p:spPr>
        <p:txBody>
          <a:bodyPr/>
          <a:lstStyle/>
          <a:p>
            <a:r>
              <a:rPr kumimoji="1" lang="en-US" altLang="ja-JP" dirty="0">
                <a:latin typeface="+mn-lt"/>
              </a:rPr>
              <a:t>Pumping curve</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25</a:t>
            </a:fld>
            <a:endParaRPr kumimoji="1" lang="ja-JP" altLang="en-US" dirty="0"/>
          </a:p>
        </p:txBody>
      </p:sp>
      <p:sp>
        <p:nvSpPr>
          <p:cNvPr id="18" name="テキスト ボックス 17">
            <a:extLst>
              <a:ext uri="{FF2B5EF4-FFF2-40B4-BE49-F238E27FC236}">
                <a16:creationId xmlns:a16="http://schemas.microsoft.com/office/drawing/2014/main" id="{6A1FA178-A6F4-B328-6844-CBE3C4CA3970}"/>
              </a:ext>
            </a:extLst>
          </p:cNvPr>
          <p:cNvSpPr txBox="1"/>
          <p:nvPr/>
        </p:nvSpPr>
        <p:spPr>
          <a:xfrm>
            <a:off x="1686812" y="5437796"/>
            <a:ext cx="10075439" cy="707886"/>
          </a:xfrm>
          <a:prstGeom prst="rect">
            <a:avLst/>
          </a:prstGeom>
          <a:noFill/>
        </p:spPr>
        <p:txBody>
          <a:bodyPr wrap="square">
            <a:spAutoFit/>
          </a:bodyPr>
          <a:lstStyle/>
          <a:p>
            <a:pPr algn="just"/>
            <a:r>
              <a:rPr lang="en-US" altLang="ja-JP" sz="2000" kern="100" dirty="0">
                <a:effectLst/>
                <a:ea typeface="游明朝" panose="02020400000000000000" pitchFamily="18" charset="-128"/>
                <a:cs typeface="Times New Roman" panose="02020603050405020304" pitchFamily="18" charset="0"/>
              </a:rPr>
              <a:t>10</a:t>
            </a:r>
            <a:r>
              <a:rPr lang="en-US" altLang="ja-JP" sz="2000" kern="100" baseline="30000" dirty="0">
                <a:effectLst/>
                <a:ea typeface="游明朝" panose="02020400000000000000" pitchFamily="18" charset="-128"/>
                <a:cs typeface="Times New Roman" panose="02020603050405020304" pitchFamily="18" charset="0"/>
              </a:rPr>
              <a:t>−8</a:t>
            </a:r>
            <a:r>
              <a:rPr lang="en-US" altLang="ja-JP" sz="2000" kern="100" dirty="0">
                <a:effectLst/>
                <a:ea typeface="游明朝" panose="02020400000000000000" pitchFamily="18" charset="-128"/>
                <a:cs typeface="Times New Roman" panose="02020603050405020304" pitchFamily="18" charset="0"/>
              </a:rPr>
              <a:t> Pa order is immediately obtained by activating the NEG pump.</a:t>
            </a:r>
          </a:p>
          <a:p>
            <a:pPr algn="just"/>
            <a:r>
              <a:rPr lang="en-US" altLang="ja-JP" sz="2000" kern="100" dirty="0">
                <a:effectLst/>
                <a:ea typeface="游明朝" panose="02020400000000000000" pitchFamily="18" charset="-128"/>
                <a:cs typeface="Times New Roman" panose="02020603050405020304" pitchFamily="18" charset="0"/>
              </a:rPr>
              <a:t>10</a:t>
            </a:r>
            <a:r>
              <a:rPr lang="en-US" altLang="ja-JP" sz="2000" kern="100" baseline="30000" dirty="0">
                <a:effectLst/>
                <a:ea typeface="游明朝" panose="02020400000000000000" pitchFamily="18" charset="-128"/>
                <a:cs typeface="Times New Roman" panose="02020603050405020304" pitchFamily="18" charset="0"/>
              </a:rPr>
              <a:t>−8</a:t>
            </a:r>
            <a:r>
              <a:rPr lang="en-US" altLang="ja-JP" sz="2000" kern="100" dirty="0">
                <a:effectLst/>
                <a:ea typeface="游明朝" panose="02020400000000000000" pitchFamily="18" charset="-128"/>
                <a:cs typeface="Times New Roman" panose="02020603050405020304" pitchFamily="18" charset="0"/>
              </a:rPr>
              <a:t> Pa orde</a:t>
            </a:r>
            <a:r>
              <a:rPr lang="en-US" altLang="ja-JP" sz="2000" kern="100" dirty="0">
                <a:ea typeface="游明朝" panose="02020400000000000000" pitchFamily="18" charset="-128"/>
                <a:cs typeface="Times New Roman" panose="02020603050405020304" pitchFamily="18" charset="0"/>
              </a:rPr>
              <a:t>r </a:t>
            </a:r>
            <a:r>
              <a:rPr lang="en-US" altLang="ja-JP" sz="2000" kern="100" dirty="0">
                <a:effectLst/>
                <a:ea typeface="游明朝" panose="02020400000000000000" pitchFamily="18" charset="-128"/>
                <a:cs typeface="Times New Roman" panose="02020603050405020304" pitchFamily="18" charset="0"/>
              </a:rPr>
              <a:t>is easily recovered from the vacuum system shutdown due to the planned outage.</a:t>
            </a:r>
            <a:endParaRPr lang="ja-JP" altLang="ja-JP" sz="2000" kern="100" dirty="0">
              <a:effectLst/>
              <a:ea typeface="游明朝" panose="02020400000000000000" pitchFamily="18" charset="-128"/>
              <a:cs typeface="Times New Roman" panose="02020603050405020304" pitchFamily="18" charset="0"/>
            </a:endParaRPr>
          </a:p>
        </p:txBody>
      </p:sp>
      <p:pic>
        <p:nvPicPr>
          <p:cNvPr id="6" name="図 5">
            <a:extLst>
              <a:ext uri="{FF2B5EF4-FFF2-40B4-BE49-F238E27FC236}">
                <a16:creationId xmlns:a16="http://schemas.microsoft.com/office/drawing/2014/main" id="{79561A89-9C90-A8CE-6D8B-5BDF4B027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299" y="812552"/>
            <a:ext cx="4679840" cy="4460591"/>
          </a:xfrm>
          <a:prstGeom prst="rect">
            <a:avLst/>
          </a:prstGeom>
        </p:spPr>
      </p:pic>
    </p:spTree>
    <p:custDataLst>
      <p:tags r:id="rId1"/>
    </p:custDataLst>
    <p:extLst>
      <p:ext uri="{BB962C8B-B14F-4D97-AF65-F5344CB8AC3E}">
        <p14:creationId xmlns:p14="http://schemas.microsoft.com/office/powerpoint/2010/main" val="2637742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0D63F1-F740-4013-A85A-B7E66592C0BA}"/>
              </a:ext>
            </a:extLst>
          </p:cNvPr>
          <p:cNvSpPr>
            <a:spLocks noGrp="1"/>
          </p:cNvSpPr>
          <p:nvPr>
            <p:ph type="title"/>
          </p:nvPr>
        </p:nvSpPr>
        <p:spPr>
          <a:xfrm>
            <a:off x="838200" y="164330"/>
            <a:ext cx="10515600" cy="887275"/>
          </a:xfrm>
        </p:spPr>
        <p:txBody>
          <a:bodyPr/>
          <a:lstStyle/>
          <a:p>
            <a:r>
              <a:rPr kumimoji="1" lang="en-US" altLang="ja-JP" dirty="0">
                <a:latin typeface="+mn-lt"/>
              </a:rPr>
              <a:t>Summary</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B082AA11-E693-4247-8433-F35D2C748EA9}"/>
              </a:ext>
            </a:extLst>
          </p:cNvPr>
          <p:cNvSpPr>
            <a:spLocks noGrp="1"/>
          </p:cNvSpPr>
          <p:nvPr>
            <p:ph type="sldNum" sz="quarter" idx="12"/>
          </p:nvPr>
        </p:nvSpPr>
        <p:spPr/>
        <p:txBody>
          <a:bodyPr/>
          <a:lstStyle/>
          <a:p>
            <a:fld id="{C34164A3-4ECB-490A-8B2A-C35B7C207953}" type="slidenum">
              <a:rPr kumimoji="1" lang="ja-JP" altLang="en-US" smtClean="0"/>
              <a:t>26</a:t>
            </a:fld>
            <a:endParaRPr kumimoji="1" lang="ja-JP" altLang="en-US" dirty="0"/>
          </a:p>
        </p:txBody>
      </p:sp>
      <p:sp>
        <p:nvSpPr>
          <p:cNvPr id="6" name="コンテンツ プレースホルダー 5">
            <a:extLst>
              <a:ext uri="{FF2B5EF4-FFF2-40B4-BE49-F238E27FC236}">
                <a16:creationId xmlns:a16="http://schemas.microsoft.com/office/drawing/2014/main" id="{25EDA957-D084-3A09-D86D-4B59690E6B38}"/>
              </a:ext>
            </a:extLst>
          </p:cNvPr>
          <p:cNvSpPr>
            <a:spLocks noGrp="1"/>
          </p:cNvSpPr>
          <p:nvPr>
            <p:ph idx="1"/>
          </p:nvPr>
        </p:nvSpPr>
        <p:spPr>
          <a:xfrm>
            <a:off x="731165" y="3288814"/>
            <a:ext cx="10843260" cy="2089675"/>
          </a:xfrm>
        </p:spPr>
        <p:txBody>
          <a:bodyPr>
            <a:normAutofit/>
          </a:bodyPr>
          <a:lstStyle/>
          <a:p>
            <a:r>
              <a:rPr lang="en-US" altLang="ja-JP" dirty="0">
                <a:latin typeface="+mn-lt"/>
              </a:rPr>
              <a:t>The new TMP controller with more than 200 m cables and TMP with FRTD tolerability has been developed.</a:t>
            </a:r>
          </a:p>
          <a:p>
            <a:pPr algn="l"/>
            <a:r>
              <a:rPr lang="en-US" altLang="ja-JP" b="0" i="0" u="none" strike="noStrike" baseline="0" dirty="0">
                <a:solidFill>
                  <a:srgbClr val="231F20"/>
                </a:solidFill>
                <a:latin typeface="+mn-lt"/>
              </a:rPr>
              <a:t>The dynamic pressure has been caused by ISD.</a:t>
            </a:r>
          </a:p>
          <a:p>
            <a:pPr algn="l"/>
            <a:r>
              <a:rPr lang="en-US" altLang="ja-JP" b="0" i="0" u="none" strike="noStrike" baseline="0" dirty="0">
                <a:solidFill>
                  <a:srgbClr val="231F20"/>
                </a:solidFill>
                <a:latin typeface="+mn-lt"/>
              </a:rPr>
              <a:t>NEG pumps were additionally </a:t>
            </a:r>
            <a:r>
              <a:rPr lang="en-US" altLang="ja-JP" dirty="0">
                <a:solidFill>
                  <a:srgbClr val="231F20"/>
                </a:solidFill>
                <a:latin typeface="+mn-lt"/>
              </a:rPr>
              <a:t>installed </a:t>
            </a:r>
            <a:r>
              <a:rPr lang="en-US" altLang="ja-JP" b="0" i="0" u="none" strike="noStrike" baseline="0" dirty="0">
                <a:solidFill>
                  <a:srgbClr val="231F20"/>
                </a:solidFill>
                <a:latin typeface="+mn-lt"/>
              </a:rPr>
              <a:t>and showed the effectiveness.</a:t>
            </a:r>
          </a:p>
        </p:txBody>
      </p:sp>
      <p:sp>
        <p:nvSpPr>
          <p:cNvPr id="5" name="テキスト ボックス 4">
            <a:extLst>
              <a:ext uri="{FF2B5EF4-FFF2-40B4-BE49-F238E27FC236}">
                <a16:creationId xmlns:a16="http://schemas.microsoft.com/office/drawing/2014/main" id="{1D4CC59A-E56F-9630-27C1-3FAC598CE0FF}"/>
              </a:ext>
            </a:extLst>
          </p:cNvPr>
          <p:cNvSpPr txBox="1"/>
          <p:nvPr/>
        </p:nvSpPr>
        <p:spPr>
          <a:xfrm>
            <a:off x="1071928" y="1161039"/>
            <a:ext cx="9464490" cy="1569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marL="285750" indent="-285750">
              <a:buFont typeface="Wingdings" panose="05000000000000000000" pitchFamily="2" charset="2"/>
              <a:buChar char="Ø"/>
            </a:pPr>
            <a:r>
              <a:rPr lang="en-US" altLang="ja-JP" sz="2400" dirty="0">
                <a:latin typeface="+mn-lt"/>
              </a:rPr>
              <a:t>The events beyond the design assumptions of the vacuum system have occurred in the high-power beam operation in the RCS</a:t>
            </a:r>
            <a:r>
              <a:rPr lang="ja-JP" altLang="en-US" sz="2400" dirty="0"/>
              <a:t> </a:t>
            </a:r>
            <a:r>
              <a:rPr lang="en-US" altLang="ja-JP" sz="2400" dirty="0"/>
              <a:t>in</a:t>
            </a:r>
            <a:r>
              <a:rPr lang="ja-JP" altLang="en-US" sz="2400" dirty="0"/>
              <a:t> </a:t>
            </a:r>
            <a:r>
              <a:rPr lang="en-US" altLang="ja-JP" sz="2400" dirty="0"/>
              <a:t>J-PARC</a:t>
            </a:r>
            <a:r>
              <a:rPr lang="en-US" altLang="ja-JP" sz="2400" dirty="0">
                <a:latin typeface="+mn-lt"/>
              </a:rPr>
              <a:t>. </a:t>
            </a:r>
          </a:p>
          <a:p>
            <a:pPr marL="742950" lvl="1" indent="-285750">
              <a:buFont typeface="Arial" panose="020B0604020202020204" pitchFamily="34" charset="0"/>
              <a:buChar char="•"/>
            </a:pPr>
            <a:r>
              <a:rPr lang="en-US" altLang="ja-JP" sz="2400" dirty="0">
                <a:latin typeface="+mn-lt"/>
              </a:rPr>
              <a:t>The failure of the TMP system </a:t>
            </a:r>
          </a:p>
          <a:p>
            <a:pPr marL="742950" lvl="1" indent="-285750">
              <a:buFont typeface="Arial" panose="020B0604020202020204" pitchFamily="34" charset="0"/>
              <a:buChar char="•"/>
            </a:pPr>
            <a:r>
              <a:rPr lang="en-US" altLang="ja-JP" sz="2400">
                <a:latin typeface="+mn-lt"/>
              </a:rPr>
              <a:t>Dynamic pressure</a:t>
            </a:r>
            <a:endParaRPr lang="en-US" altLang="ja-JP" sz="2400" dirty="0">
              <a:latin typeface="+mn-lt"/>
            </a:endParaRPr>
          </a:p>
        </p:txBody>
      </p:sp>
    </p:spTree>
    <p:custDataLst>
      <p:tags r:id="rId1"/>
    </p:custDataLst>
    <p:extLst>
      <p:ext uri="{BB962C8B-B14F-4D97-AF65-F5344CB8AC3E}">
        <p14:creationId xmlns:p14="http://schemas.microsoft.com/office/powerpoint/2010/main" val="53773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8">
            <a:extLst>
              <a:ext uri="{FF2B5EF4-FFF2-40B4-BE49-F238E27FC236}">
                <a16:creationId xmlns:a16="http://schemas.microsoft.com/office/drawing/2014/main" id="{5591EC9D-7B2A-4BA0-A2CE-66D96F423569}"/>
              </a:ext>
            </a:extLst>
          </p:cNvPr>
          <p:cNvSpPr>
            <a:spLocks noChangeArrowheads="1"/>
          </p:cNvSpPr>
          <p:nvPr/>
        </p:nvSpPr>
        <p:spPr bwMode="auto">
          <a:xfrm>
            <a:off x="1574162" y="2653262"/>
            <a:ext cx="9144000" cy="1291152"/>
          </a:xfrm>
          <a:prstGeom prst="rect">
            <a:avLst/>
          </a:prstGeom>
          <a:noFill/>
          <a:ln w="9525">
            <a:noFill/>
            <a:miter lim="800000"/>
            <a:headEnd/>
            <a:tailEnd/>
          </a:ln>
        </p:spPr>
        <p:txBody>
          <a:bodyPr wrap="none" anchor="ctr"/>
          <a:lstStyle/>
          <a:p>
            <a:pPr algn="ctr">
              <a:defRPr/>
            </a:pPr>
            <a:r>
              <a:rPr kumimoji="0" lang="en-US" altLang="ja-JP" sz="4000" b="1" kern="0" dirty="0"/>
              <a:t>Thank you for your attention</a:t>
            </a:r>
            <a:endParaRPr kumimoji="0" lang="ja-JP" altLang="en-US" sz="2800" b="1" kern="0" dirty="0"/>
          </a:p>
        </p:txBody>
      </p:sp>
      <p:sp>
        <p:nvSpPr>
          <p:cNvPr id="2" name="スライド番号プレースホルダー 1">
            <a:extLst>
              <a:ext uri="{FF2B5EF4-FFF2-40B4-BE49-F238E27FC236}">
                <a16:creationId xmlns:a16="http://schemas.microsoft.com/office/drawing/2014/main" id="{CF33F4A4-F456-45A9-A952-C5B5B75549C2}"/>
              </a:ext>
            </a:extLst>
          </p:cNvPr>
          <p:cNvSpPr>
            <a:spLocks noGrp="1"/>
          </p:cNvSpPr>
          <p:nvPr>
            <p:ph type="sldNum" sz="quarter" idx="12"/>
          </p:nvPr>
        </p:nvSpPr>
        <p:spPr/>
        <p:txBody>
          <a:bodyPr/>
          <a:lstStyle/>
          <a:p>
            <a:fld id="{C34164A3-4ECB-490A-8B2A-C35B7C207953}" type="slidenum">
              <a:rPr kumimoji="1" lang="ja-JP" altLang="en-US" smtClean="0"/>
              <a:t>27</a:t>
            </a:fld>
            <a:endParaRPr kumimoji="1" lang="ja-JP" altLang="en-US" dirty="0"/>
          </a:p>
        </p:txBody>
      </p:sp>
    </p:spTree>
    <p:extLst>
      <p:ext uri="{BB962C8B-B14F-4D97-AF65-F5344CB8AC3E}">
        <p14:creationId xmlns:p14="http://schemas.microsoft.com/office/powerpoint/2010/main" val="24073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コンテンツ プレースホルダ 3"/>
          <p:cNvSpPr>
            <a:spLocks noGrp="1"/>
          </p:cNvSpPr>
          <p:nvPr>
            <p:ph idx="1"/>
          </p:nvPr>
        </p:nvSpPr>
        <p:spPr>
          <a:xfrm>
            <a:off x="1599909" y="3748637"/>
            <a:ext cx="9016995" cy="2679640"/>
          </a:xfrm>
        </p:spPr>
        <p:style>
          <a:lnRef idx="2">
            <a:schemeClr val="accent1"/>
          </a:lnRef>
          <a:fillRef idx="1">
            <a:schemeClr val="lt1"/>
          </a:fillRef>
          <a:effectRef idx="0">
            <a:schemeClr val="accent1"/>
          </a:effectRef>
          <a:fontRef idx="minor">
            <a:schemeClr val="dk1"/>
          </a:fontRef>
        </p:style>
        <p:txBody>
          <a:bodyPr>
            <a:noAutofit/>
          </a:bodyPr>
          <a:lstStyle/>
          <a:p>
            <a:pPr>
              <a:buFont typeface="Wingdings" pitchFamily="2" charset="2"/>
              <a:buNone/>
              <a:defRPr/>
            </a:pPr>
            <a:r>
              <a:rPr lang="en-US" altLang="ja-JP" dirty="0"/>
              <a:t>Rapid Cycling Synchrotron</a:t>
            </a:r>
            <a:r>
              <a:rPr lang="ja-JP" altLang="en-US" dirty="0"/>
              <a:t> </a:t>
            </a:r>
            <a:r>
              <a:rPr lang="en-US" altLang="ja-JP" dirty="0"/>
              <a:t>(RCS)</a:t>
            </a:r>
          </a:p>
          <a:p>
            <a:pPr marL="269875" indent="-182563">
              <a:spcBef>
                <a:spcPts val="0"/>
              </a:spcBef>
              <a:buFont typeface="Arial" pitchFamily="34" charset="0"/>
              <a:buChar char="−"/>
              <a:defRPr/>
            </a:pPr>
            <a:r>
              <a:rPr lang="en-US" altLang="ja-JP" sz="2000" dirty="0"/>
              <a:t>circumference: 348 m</a:t>
            </a:r>
          </a:p>
          <a:p>
            <a:pPr marL="269875" indent="-182563">
              <a:spcBef>
                <a:spcPts val="0"/>
              </a:spcBef>
              <a:buFont typeface="Arial" pitchFamily="34" charset="0"/>
              <a:buChar char="−"/>
              <a:defRPr/>
            </a:pPr>
            <a:r>
              <a:rPr lang="en-US" altLang="ja-JP" sz="2000" dirty="0"/>
              <a:t>energy: Injection 400 MeV, Extraction 3 GeV</a:t>
            </a:r>
          </a:p>
          <a:p>
            <a:pPr marL="269875" indent="-182563">
              <a:spcBef>
                <a:spcPts val="0"/>
              </a:spcBef>
              <a:buFont typeface="Arial" pitchFamily="34" charset="0"/>
              <a:buChar char="−"/>
              <a:defRPr/>
            </a:pPr>
            <a:r>
              <a:rPr lang="en-US" altLang="ja-JP" sz="2400" b="1" dirty="0">
                <a:solidFill>
                  <a:srgbClr val="FF0000"/>
                </a:solidFill>
              </a:rPr>
              <a:t>Extracted beam power: 1 MW</a:t>
            </a:r>
          </a:p>
          <a:p>
            <a:pPr marL="269875" indent="-182563">
              <a:spcBef>
                <a:spcPts val="0"/>
              </a:spcBef>
              <a:buFont typeface="Arial" pitchFamily="34" charset="0"/>
              <a:buChar char="−"/>
              <a:defRPr/>
            </a:pPr>
            <a:r>
              <a:rPr lang="en-US" altLang="ja-JP" sz="2000" dirty="0"/>
              <a:t>beam extracted to MR and</a:t>
            </a:r>
          </a:p>
          <a:p>
            <a:pPr marL="87312" indent="0">
              <a:spcBef>
                <a:spcPts val="0"/>
              </a:spcBef>
              <a:buNone/>
              <a:defRPr/>
            </a:pPr>
            <a:r>
              <a:rPr lang="en-US" altLang="ja-JP" sz="2000" dirty="0"/>
              <a:t>   Materials &amp; Life Science</a:t>
            </a:r>
            <a:r>
              <a:rPr lang="ja-JP" altLang="en-US" sz="2000" dirty="0"/>
              <a:t> </a:t>
            </a:r>
            <a:r>
              <a:rPr lang="en-US" altLang="ja-JP" sz="2000" dirty="0"/>
              <a:t>Experimental Facility</a:t>
            </a:r>
          </a:p>
        </p:txBody>
      </p:sp>
      <p:sp>
        <p:nvSpPr>
          <p:cNvPr id="5" name="スライド番号プレースホルダー 4">
            <a:extLst>
              <a:ext uri="{FF2B5EF4-FFF2-40B4-BE49-F238E27FC236}">
                <a16:creationId xmlns:a16="http://schemas.microsoft.com/office/drawing/2014/main" id="{D2880145-4D84-412E-A857-F119CCE3877D}"/>
              </a:ext>
            </a:extLst>
          </p:cNvPr>
          <p:cNvSpPr>
            <a:spLocks noGrp="1"/>
          </p:cNvSpPr>
          <p:nvPr>
            <p:ph type="sldNum" sz="quarter" idx="12"/>
          </p:nvPr>
        </p:nvSpPr>
        <p:spPr/>
        <p:txBody>
          <a:bodyPr/>
          <a:lstStyle/>
          <a:p>
            <a:fld id="{C34164A3-4ECB-490A-8B2A-C35B7C207953}" type="slidenum">
              <a:rPr kumimoji="1" lang="ja-JP" altLang="en-US" smtClean="0"/>
              <a:t>3</a:t>
            </a:fld>
            <a:endParaRPr kumimoji="1" lang="ja-JP" altLang="en-US" dirty="0"/>
          </a:p>
        </p:txBody>
      </p:sp>
      <p:sp>
        <p:nvSpPr>
          <p:cNvPr id="8" name="Rectangle 48"/>
          <p:cNvSpPr>
            <a:spLocks noChangeArrowheads="1"/>
          </p:cNvSpPr>
          <p:nvPr/>
        </p:nvSpPr>
        <p:spPr bwMode="auto">
          <a:xfrm>
            <a:off x="1524000" y="-7937"/>
            <a:ext cx="9144000" cy="692150"/>
          </a:xfrm>
          <a:prstGeom prst="rect">
            <a:avLst/>
          </a:prstGeom>
          <a:noFill/>
          <a:ln w="9525">
            <a:noFill/>
            <a:miter lim="800000"/>
            <a:headEnd/>
            <a:tailEnd/>
          </a:ln>
        </p:spPr>
        <p:txBody>
          <a:bodyPr wrap="none" anchor="ctr"/>
          <a:lstStyle/>
          <a:p>
            <a:pPr>
              <a:defRPr/>
            </a:pPr>
            <a:r>
              <a:rPr kumimoji="0" lang="en-US" altLang="ja-JP" sz="3200" b="1" kern="0" dirty="0"/>
              <a:t>3 GeV Rapid Cycling Synchrotron (RCS) in J-PARC</a:t>
            </a:r>
            <a:endParaRPr kumimoji="0" lang="ja-JP" altLang="en-US" sz="3200" b="1" kern="0" dirty="0"/>
          </a:p>
        </p:txBody>
      </p:sp>
      <p:pic>
        <p:nvPicPr>
          <p:cNvPr id="9" name="図 8">
            <a:extLst>
              <a:ext uri="{FF2B5EF4-FFF2-40B4-BE49-F238E27FC236}">
                <a16:creationId xmlns:a16="http://schemas.microsoft.com/office/drawing/2014/main" id="{7C93EE23-2C01-4001-A16D-07A7C9B35D1A}"/>
              </a:ext>
            </a:extLst>
          </p:cNvPr>
          <p:cNvPicPr>
            <a:picLocks noChangeAspect="1"/>
          </p:cNvPicPr>
          <p:nvPr/>
        </p:nvPicPr>
        <p:blipFill>
          <a:blip r:embed="rId3"/>
          <a:stretch>
            <a:fillRect/>
          </a:stretch>
        </p:blipFill>
        <p:spPr>
          <a:xfrm>
            <a:off x="6437906" y="1084248"/>
            <a:ext cx="3495140" cy="2804163"/>
          </a:xfrm>
          <a:prstGeom prst="rect">
            <a:avLst/>
          </a:prstGeom>
        </p:spPr>
      </p:pic>
      <p:cxnSp>
        <p:nvCxnSpPr>
          <p:cNvPr id="11" name="直線矢印コネクタ 10">
            <a:extLst>
              <a:ext uri="{FF2B5EF4-FFF2-40B4-BE49-F238E27FC236}">
                <a16:creationId xmlns:a16="http://schemas.microsoft.com/office/drawing/2014/main" id="{6A2F5D7B-6BFE-4714-84C9-AACD90571EF7}"/>
              </a:ext>
            </a:extLst>
          </p:cNvPr>
          <p:cNvCxnSpPr>
            <a:cxnSpLocks/>
          </p:cNvCxnSpPr>
          <p:nvPr/>
        </p:nvCxnSpPr>
        <p:spPr>
          <a:xfrm>
            <a:off x="8640418" y="1836751"/>
            <a:ext cx="241189" cy="2201809"/>
          </a:xfrm>
          <a:prstGeom prst="straightConnector1">
            <a:avLst/>
          </a:prstGeom>
          <a:ln w="38100">
            <a:solidFill>
              <a:srgbClr val="FF33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5E2A9355-45E7-423F-B83E-8D0D01E2F798}"/>
              </a:ext>
            </a:extLst>
          </p:cNvPr>
          <p:cNvPicPr>
            <a:picLocks noChangeAspect="1"/>
          </p:cNvPicPr>
          <p:nvPr/>
        </p:nvPicPr>
        <p:blipFill>
          <a:blip r:embed="rId4"/>
          <a:stretch>
            <a:fillRect/>
          </a:stretch>
        </p:blipFill>
        <p:spPr>
          <a:xfrm>
            <a:off x="6668881" y="4038560"/>
            <a:ext cx="3808140" cy="2448649"/>
          </a:xfrm>
          <a:prstGeom prst="rect">
            <a:avLst/>
          </a:prstGeom>
        </p:spPr>
      </p:pic>
      <p:sp>
        <p:nvSpPr>
          <p:cNvPr id="2" name="テキスト ボックス 1">
            <a:extLst>
              <a:ext uri="{FF2B5EF4-FFF2-40B4-BE49-F238E27FC236}">
                <a16:creationId xmlns:a16="http://schemas.microsoft.com/office/drawing/2014/main" id="{E2B088D0-BD8A-48BA-9B9C-BE103370F35B}"/>
              </a:ext>
            </a:extLst>
          </p:cNvPr>
          <p:cNvSpPr txBox="1"/>
          <p:nvPr/>
        </p:nvSpPr>
        <p:spPr>
          <a:xfrm>
            <a:off x="1776910" y="646606"/>
            <a:ext cx="6655220" cy="461665"/>
          </a:xfrm>
          <a:prstGeom prst="rect">
            <a:avLst/>
          </a:prstGeom>
          <a:noFill/>
        </p:spPr>
        <p:txBody>
          <a:bodyPr wrap="none" rtlCol="0">
            <a:spAutoFit/>
          </a:bodyPr>
          <a:lstStyle/>
          <a:p>
            <a:r>
              <a:rPr lang="en-US" altLang="ja-JP" sz="2400" dirty="0"/>
              <a:t>J-PARC: Japan Proton Accelerator Research Complex</a:t>
            </a:r>
            <a:endParaRPr lang="ja-JP" altLang="en-US" sz="2400" dirty="0"/>
          </a:p>
        </p:txBody>
      </p:sp>
      <p:sp>
        <p:nvSpPr>
          <p:cNvPr id="6" name="テキスト ボックス 5">
            <a:extLst>
              <a:ext uri="{FF2B5EF4-FFF2-40B4-BE49-F238E27FC236}">
                <a16:creationId xmlns:a16="http://schemas.microsoft.com/office/drawing/2014/main" id="{D60ED2FB-1561-4205-8A9F-0D1C0C2F6FAA}"/>
              </a:ext>
            </a:extLst>
          </p:cNvPr>
          <p:cNvSpPr txBox="1"/>
          <p:nvPr/>
        </p:nvSpPr>
        <p:spPr>
          <a:xfrm rot="20262359">
            <a:off x="6314633" y="4711436"/>
            <a:ext cx="1054006" cy="307777"/>
          </a:xfrm>
          <a:prstGeom prst="rect">
            <a:avLst/>
          </a:prstGeom>
          <a:noFill/>
        </p:spPr>
        <p:txBody>
          <a:bodyPr wrap="none" rtlCol="0">
            <a:spAutoFit/>
          </a:bodyPr>
          <a:lstStyle/>
          <a:p>
            <a:r>
              <a:rPr lang="en-US" altLang="ja-JP" sz="1400" b="1" dirty="0">
                <a:solidFill>
                  <a:srgbClr val="0000FF"/>
                </a:solidFill>
              </a:rPr>
              <a:t>From LINAC</a:t>
            </a:r>
            <a:endParaRPr lang="ja-JP" altLang="en-US" sz="1400" b="1" dirty="0">
              <a:solidFill>
                <a:srgbClr val="0000FF"/>
              </a:solidFill>
            </a:endParaRPr>
          </a:p>
        </p:txBody>
      </p:sp>
      <p:sp>
        <p:nvSpPr>
          <p:cNvPr id="12" name="テキスト ボックス 11">
            <a:extLst>
              <a:ext uri="{FF2B5EF4-FFF2-40B4-BE49-F238E27FC236}">
                <a16:creationId xmlns:a16="http://schemas.microsoft.com/office/drawing/2014/main" id="{4C7A6439-5D6D-4875-937B-107EA439C3AC}"/>
              </a:ext>
            </a:extLst>
          </p:cNvPr>
          <p:cNvSpPr txBox="1"/>
          <p:nvPr/>
        </p:nvSpPr>
        <p:spPr>
          <a:xfrm rot="2606931">
            <a:off x="9750187" y="4583533"/>
            <a:ext cx="1054006" cy="307777"/>
          </a:xfrm>
          <a:prstGeom prst="rect">
            <a:avLst/>
          </a:prstGeom>
          <a:noFill/>
        </p:spPr>
        <p:txBody>
          <a:bodyPr wrap="square" rtlCol="0">
            <a:spAutoFit/>
          </a:bodyPr>
          <a:lstStyle/>
          <a:p>
            <a:r>
              <a:rPr lang="en-US" altLang="ja-JP" sz="1400" b="1" dirty="0">
                <a:solidFill>
                  <a:srgbClr val="0000FF"/>
                </a:solidFill>
              </a:rPr>
              <a:t>To MR/MLF</a:t>
            </a:r>
            <a:endParaRPr lang="ja-JP" altLang="en-US" sz="1400" b="1" dirty="0">
              <a:solidFill>
                <a:srgbClr val="0000FF"/>
              </a:solidFill>
            </a:endParaRPr>
          </a:p>
        </p:txBody>
      </p:sp>
      <p:sp>
        <p:nvSpPr>
          <p:cNvPr id="13" name="テキスト ボックス 12">
            <a:extLst>
              <a:ext uri="{FF2B5EF4-FFF2-40B4-BE49-F238E27FC236}">
                <a16:creationId xmlns:a16="http://schemas.microsoft.com/office/drawing/2014/main" id="{2AEA0245-3320-41C4-9F5D-907ECDA77169}"/>
              </a:ext>
            </a:extLst>
          </p:cNvPr>
          <p:cNvSpPr txBox="1"/>
          <p:nvPr/>
        </p:nvSpPr>
        <p:spPr>
          <a:xfrm>
            <a:off x="1721250" y="1292688"/>
            <a:ext cx="4780266" cy="1569660"/>
          </a:xfrm>
          <a:prstGeom prst="rect">
            <a:avLst/>
          </a:prstGeom>
          <a:noFill/>
        </p:spPr>
        <p:txBody>
          <a:bodyPr wrap="square" rtlCol="0">
            <a:spAutoFit/>
          </a:bodyPr>
          <a:lstStyle/>
          <a:p>
            <a:r>
              <a:rPr lang="en-US" altLang="ja-JP" sz="2400" b="1" dirty="0"/>
              <a:t>High intensity proton accelerators</a:t>
            </a:r>
          </a:p>
          <a:p>
            <a:pPr marL="342900" indent="-342900">
              <a:buFont typeface="Wingdings" panose="05000000000000000000" pitchFamily="2" charset="2"/>
              <a:buChar char="u"/>
            </a:pPr>
            <a:r>
              <a:rPr lang="en-US" altLang="ja-JP" sz="2400" dirty="0" err="1"/>
              <a:t>Linac</a:t>
            </a:r>
            <a:r>
              <a:rPr lang="en-US" altLang="ja-JP" sz="2400" dirty="0"/>
              <a:t> (400 MeV)</a:t>
            </a:r>
          </a:p>
          <a:p>
            <a:pPr marL="342900" indent="-342900">
              <a:buFont typeface="Wingdings" panose="05000000000000000000" pitchFamily="2" charset="2"/>
              <a:buChar char="u"/>
            </a:pPr>
            <a:r>
              <a:rPr lang="en-US" altLang="ja-JP" sz="2400" dirty="0"/>
              <a:t>Rapid Cycling Synchrotron (3 GeV)</a:t>
            </a:r>
          </a:p>
          <a:p>
            <a:pPr marL="342900" indent="-342900">
              <a:buFont typeface="Wingdings" panose="05000000000000000000" pitchFamily="2" charset="2"/>
              <a:buChar char="u"/>
            </a:pPr>
            <a:r>
              <a:rPr lang="en-US" altLang="ja-JP" sz="2400" dirty="0"/>
              <a:t>Main Ring (30 GeV)</a:t>
            </a:r>
            <a:endParaRPr lang="ja-JP" altLang="en-US" sz="2400" dirty="0"/>
          </a:p>
        </p:txBody>
      </p:sp>
    </p:spTree>
    <p:extLst>
      <p:ext uri="{BB962C8B-B14F-4D97-AF65-F5344CB8AC3E}">
        <p14:creationId xmlns:p14="http://schemas.microsoft.com/office/powerpoint/2010/main" val="275918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8"/>
          <p:cNvSpPr>
            <a:spLocks noChangeArrowheads="1"/>
          </p:cNvSpPr>
          <p:nvPr/>
        </p:nvSpPr>
        <p:spPr bwMode="auto">
          <a:xfrm>
            <a:off x="1524000" y="-7937"/>
            <a:ext cx="9144000" cy="692150"/>
          </a:xfrm>
          <a:prstGeom prst="rect">
            <a:avLst/>
          </a:prstGeom>
          <a:noFill/>
          <a:ln w="9525">
            <a:noFill/>
            <a:miter lim="800000"/>
            <a:headEnd/>
            <a:tailEnd/>
          </a:ln>
        </p:spPr>
        <p:txBody>
          <a:bodyPr wrap="none" anchor="ctr"/>
          <a:lstStyle/>
          <a:p>
            <a:pPr>
              <a:defRPr/>
            </a:pPr>
            <a:r>
              <a:rPr lang="en-US" altLang="ja-JP" sz="4000" b="1" kern="0" dirty="0"/>
              <a:t>RCS : 3GeV rapid cycling synchrotron</a:t>
            </a:r>
            <a:endParaRPr lang="ja-JP" altLang="en-US" sz="4000" b="1" kern="0" dirty="0"/>
          </a:p>
        </p:txBody>
      </p:sp>
      <p:sp>
        <p:nvSpPr>
          <p:cNvPr id="6" name="正方形/長方形 5"/>
          <p:cNvSpPr/>
          <p:nvPr/>
        </p:nvSpPr>
        <p:spPr>
          <a:xfrm>
            <a:off x="5023931" y="5576893"/>
            <a:ext cx="4572000" cy="523875"/>
          </a:xfrm>
          <a:prstGeom prst="rect">
            <a:avLst/>
          </a:prstGeom>
          <a:noFill/>
          <a:ln>
            <a:solidFill>
              <a:schemeClr val="accent6"/>
            </a:solidFill>
          </a:ln>
        </p:spPr>
        <p:txBody>
          <a:bodyPr>
            <a:spAutoFit/>
          </a:bodyPr>
          <a:lstStyle/>
          <a:p>
            <a:pPr>
              <a:defRPr/>
            </a:pPr>
            <a:r>
              <a:rPr lang="en-US" altLang="ja-JP" sz="1400" dirty="0"/>
              <a:t>One  of the three-fold symmetric lattice comprises two arc modules and a long straight insertion.</a:t>
            </a:r>
          </a:p>
        </p:txBody>
      </p:sp>
      <p:sp>
        <p:nvSpPr>
          <p:cNvPr id="7" name="正方形/長方形 6"/>
          <p:cNvSpPr/>
          <p:nvPr/>
        </p:nvSpPr>
        <p:spPr>
          <a:xfrm>
            <a:off x="9881682" y="5576893"/>
            <a:ext cx="1928813" cy="523875"/>
          </a:xfrm>
          <a:prstGeom prst="rect">
            <a:avLst/>
          </a:prstGeom>
          <a:ln>
            <a:solidFill>
              <a:schemeClr val="accent6"/>
            </a:solidFill>
          </a:ln>
        </p:spPr>
        <p:txBody>
          <a:bodyPr>
            <a:spAutoFit/>
          </a:bodyPr>
          <a:lstStyle/>
          <a:p>
            <a:pPr algn="ctr">
              <a:defRPr/>
            </a:pPr>
            <a:r>
              <a:rPr lang="en-US" altLang="ja-JP" sz="1400" dirty="0"/>
              <a:t>Each arc module has a missing-bend cell.</a:t>
            </a:r>
          </a:p>
        </p:txBody>
      </p:sp>
      <p:sp>
        <p:nvSpPr>
          <p:cNvPr id="10" name="正方形/長方形 9"/>
          <p:cNvSpPr/>
          <p:nvPr/>
        </p:nvSpPr>
        <p:spPr>
          <a:xfrm>
            <a:off x="2975494" y="1970586"/>
            <a:ext cx="2786063" cy="738188"/>
          </a:xfrm>
          <a:prstGeom prst="rect">
            <a:avLst/>
          </a:prstGeom>
          <a:solidFill>
            <a:schemeClr val="accent3">
              <a:lumMod val="95000"/>
            </a:schemeClr>
          </a:solidFill>
        </p:spPr>
        <p:txBody>
          <a:bodyPr>
            <a:spAutoFit/>
          </a:bodyPr>
          <a:lstStyle/>
          <a:p>
            <a:pPr>
              <a:defRPr/>
            </a:pPr>
            <a:r>
              <a:rPr lang="en-US" altLang="ja-JP" sz="1400" dirty="0"/>
              <a:t>The stripping foil in the injection section is used to convert H- beam from the </a:t>
            </a:r>
            <a:r>
              <a:rPr lang="en-US" altLang="ja-JP" sz="1400" dirty="0" err="1"/>
              <a:t>linac</a:t>
            </a:r>
            <a:r>
              <a:rPr lang="en-US" altLang="ja-JP" sz="1400" dirty="0"/>
              <a:t> into protons.</a:t>
            </a:r>
          </a:p>
        </p:txBody>
      </p:sp>
      <p:grpSp>
        <p:nvGrpSpPr>
          <p:cNvPr id="11" name="グループ化 66"/>
          <p:cNvGrpSpPr>
            <a:grpSpLocks/>
          </p:cNvGrpSpPr>
          <p:nvPr/>
        </p:nvGrpSpPr>
        <p:grpSpPr bwMode="auto">
          <a:xfrm>
            <a:off x="5666870" y="790579"/>
            <a:ext cx="3214687" cy="738188"/>
            <a:chOff x="2643174" y="857232"/>
            <a:chExt cx="3214710" cy="738664"/>
          </a:xfrm>
        </p:grpSpPr>
        <p:sp>
          <p:nvSpPr>
            <p:cNvPr id="12" name="角丸四角形吹き出し 11"/>
            <p:cNvSpPr/>
            <p:nvPr/>
          </p:nvSpPr>
          <p:spPr bwMode="auto">
            <a:xfrm>
              <a:off x="2643174" y="857232"/>
              <a:ext cx="3214710" cy="714836"/>
            </a:xfrm>
            <a:prstGeom prst="wedgeRoundRectCallout">
              <a:avLst>
                <a:gd name="adj1" fmla="val -36047"/>
                <a:gd name="adj2" fmla="val 95244"/>
                <a:gd name="adj3" fmla="val 16667"/>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sp>
          <p:nvSpPr>
            <p:cNvPr id="13" name="正方形/長方形 56"/>
            <p:cNvSpPr>
              <a:spLocks noChangeArrowheads="1"/>
            </p:cNvSpPr>
            <p:nvPr/>
          </p:nvSpPr>
          <p:spPr bwMode="auto">
            <a:xfrm>
              <a:off x="2643174" y="857232"/>
              <a:ext cx="3214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400" b="0">
                  <a:latin typeface="+mn-lt"/>
                </a:rPr>
                <a:t>The H0 dump is used to dump unstripped  beams at the stripping foil. The capacity is 4kW.</a:t>
              </a:r>
            </a:p>
          </p:txBody>
        </p:sp>
      </p:grpSp>
      <p:grpSp>
        <p:nvGrpSpPr>
          <p:cNvPr id="14" name="グループ化 70"/>
          <p:cNvGrpSpPr>
            <a:grpSpLocks/>
          </p:cNvGrpSpPr>
          <p:nvPr/>
        </p:nvGrpSpPr>
        <p:grpSpPr bwMode="auto">
          <a:xfrm>
            <a:off x="4290470" y="1790705"/>
            <a:ext cx="6767180" cy="3643313"/>
            <a:chOff x="1409641" y="1285860"/>
            <a:chExt cx="6767228" cy="3643338"/>
          </a:xfrm>
        </p:grpSpPr>
        <p:sp>
          <p:nvSpPr>
            <p:cNvPr id="15" name="正方形/長方形 14"/>
            <p:cNvSpPr/>
            <p:nvPr/>
          </p:nvSpPr>
          <p:spPr>
            <a:xfrm>
              <a:off x="2912755" y="2428868"/>
              <a:ext cx="441920" cy="307779"/>
            </a:xfrm>
            <a:prstGeom prst="rect">
              <a:avLst/>
            </a:prstGeom>
            <a:solidFill>
              <a:schemeClr val="bg1">
                <a:lumMod val="95000"/>
              </a:schemeClr>
            </a:solidFill>
          </p:spPr>
          <p:txBody>
            <a:bodyPr wrap="none">
              <a:spAutoFit/>
            </a:bodyPr>
            <a:lstStyle/>
            <a:p>
              <a:pPr algn="ctr">
                <a:defRPr/>
              </a:pPr>
              <a:r>
                <a:rPr lang="en-US" altLang="ja-JP" sz="1400" dirty="0"/>
                <a:t>Foil</a:t>
              </a:r>
            </a:p>
          </p:txBody>
        </p:sp>
        <p:sp>
          <p:nvSpPr>
            <p:cNvPr id="16" name="テキスト ボックス 15"/>
            <p:cNvSpPr txBox="1"/>
            <p:nvPr/>
          </p:nvSpPr>
          <p:spPr>
            <a:xfrm>
              <a:off x="3362300" y="2928934"/>
              <a:ext cx="2944865" cy="523224"/>
            </a:xfrm>
            <a:prstGeom prst="rect">
              <a:avLst/>
            </a:prstGeom>
            <a:noFill/>
            <a:ln>
              <a:solidFill>
                <a:schemeClr val="accent6"/>
              </a:solidFill>
            </a:ln>
          </p:spPr>
          <p:txBody>
            <a:bodyPr wrap="none">
              <a:spAutoFit/>
            </a:bodyPr>
            <a:lstStyle/>
            <a:p>
              <a:pPr algn="ctr">
                <a:defRPr/>
              </a:pPr>
              <a:r>
                <a:rPr lang="en-US" altLang="ja-JP" sz="1400" dirty="0"/>
                <a:t>RCS has a three-fold symmetric lattice</a:t>
              </a:r>
            </a:p>
            <a:p>
              <a:pPr algn="ctr">
                <a:defRPr/>
              </a:pPr>
              <a:r>
                <a:rPr lang="en-US" altLang="ja-JP" sz="1400" dirty="0"/>
                <a:t>whose  circumference is 348.3m.</a:t>
              </a:r>
              <a:endParaRPr lang="ja-JP" altLang="en-US" sz="1400" dirty="0"/>
            </a:p>
          </p:txBody>
        </p:sp>
        <p:grpSp>
          <p:nvGrpSpPr>
            <p:cNvPr id="17" name="グループ化 58"/>
            <p:cNvGrpSpPr>
              <a:grpSpLocks/>
            </p:cNvGrpSpPr>
            <p:nvPr/>
          </p:nvGrpSpPr>
          <p:grpSpPr bwMode="auto">
            <a:xfrm>
              <a:off x="1643042" y="1285860"/>
              <a:ext cx="5823958" cy="3643338"/>
              <a:chOff x="1643042" y="1285860"/>
              <a:chExt cx="5823958" cy="3643338"/>
            </a:xfrm>
          </p:grpSpPr>
          <p:grpSp>
            <p:nvGrpSpPr>
              <p:cNvPr id="25" name="グループ化 32"/>
              <p:cNvGrpSpPr>
                <a:grpSpLocks/>
              </p:cNvGrpSpPr>
              <p:nvPr/>
            </p:nvGrpSpPr>
            <p:grpSpPr bwMode="auto">
              <a:xfrm>
                <a:off x="1643042" y="1285860"/>
                <a:ext cx="5823958" cy="3600857"/>
                <a:chOff x="1412216" y="1571415"/>
                <a:chExt cx="5823958" cy="3600857"/>
              </a:xfrm>
            </p:grpSpPr>
            <p:grpSp>
              <p:nvGrpSpPr>
                <p:cNvPr id="34" name="Group 35"/>
                <p:cNvGrpSpPr>
                  <a:grpSpLocks/>
                </p:cNvGrpSpPr>
                <p:nvPr/>
              </p:nvGrpSpPr>
              <p:grpSpPr bwMode="auto">
                <a:xfrm>
                  <a:off x="1412216" y="1571620"/>
                  <a:ext cx="5823958" cy="3600652"/>
                  <a:chOff x="131" y="391"/>
                  <a:chExt cx="5470" cy="3482"/>
                </a:xfrm>
              </p:grpSpPr>
              <p:grpSp>
                <p:nvGrpSpPr>
                  <p:cNvPr id="47" name="Group 23"/>
                  <p:cNvGrpSpPr>
                    <a:grpSpLocks/>
                  </p:cNvGrpSpPr>
                  <p:nvPr/>
                </p:nvGrpSpPr>
                <p:grpSpPr bwMode="auto">
                  <a:xfrm>
                    <a:off x="249" y="391"/>
                    <a:ext cx="5352" cy="3482"/>
                    <a:chOff x="249" y="391"/>
                    <a:chExt cx="5352" cy="3482"/>
                  </a:xfrm>
                </p:grpSpPr>
                <p:pic>
                  <p:nvPicPr>
                    <p:cNvPr id="49" name="Picture 24" descr="C4_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1" y="391"/>
                      <a:ext cx="171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25"/>
                    <p:cNvGrpSpPr>
                      <a:grpSpLocks/>
                    </p:cNvGrpSpPr>
                    <p:nvPr/>
                  </p:nvGrpSpPr>
                  <p:grpSpPr bwMode="auto">
                    <a:xfrm>
                      <a:off x="753" y="661"/>
                      <a:ext cx="1623" cy="1136"/>
                      <a:chOff x="-6419" y="-4100"/>
                      <a:chExt cx="15804" cy="9853"/>
                    </a:xfrm>
                  </p:grpSpPr>
                  <p:pic>
                    <p:nvPicPr>
                      <p:cNvPr id="57" name="Picture 26" descr="C2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4100"/>
                        <a:ext cx="9000" cy="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7" descr="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 y="-2149"/>
                        <a:ext cx="9000" cy="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 name="Picture 28" descr="C7_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7" y="417"/>
                      <a:ext cx="1211"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9" descr="C10_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7" y="1182"/>
                      <a:ext cx="674"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0" descr="C13_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7" y="2424"/>
                      <a:ext cx="674"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1" descr="C16_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7" y="3390"/>
                      <a:ext cx="183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2" descr="C19_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4" y="3275"/>
                      <a:ext cx="2073"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3" descr="C22_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9" y="2652"/>
                      <a:ext cx="1207"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2" descr="C25_2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 y="1661"/>
                    <a:ext cx="73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 Box 13"/>
                <p:cNvSpPr txBox="1">
                  <a:spLocks noChangeArrowheads="1"/>
                </p:cNvSpPr>
                <p:nvPr/>
              </p:nvSpPr>
              <p:spPr bwMode="auto">
                <a:xfrm>
                  <a:off x="3242918" y="2214554"/>
                  <a:ext cx="1003615"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Beam</a:t>
                  </a:r>
                </a:p>
                <a:p>
                  <a:pPr algn="ctr" eaLnBrk="1" hangingPunct="1"/>
                  <a:r>
                    <a:rPr lang="en-US" altLang="ja-JP" sz="1400">
                      <a:latin typeface="+mn-lt"/>
                    </a:rPr>
                    <a:t> Collimator</a:t>
                  </a:r>
                </a:p>
              </p:txBody>
            </p:sp>
            <p:grpSp>
              <p:nvGrpSpPr>
                <p:cNvPr id="36" name="Group 37"/>
                <p:cNvGrpSpPr>
                  <a:grpSpLocks/>
                </p:cNvGrpSpPr>
                <p:nvPr/>
              </p:nvGrpSpPr>
              <p:grpSpPr bwMode="auto">
                <a:xfrm>
                  <a:off x="2054940" y="2500604"/>
                  <a:ext cx="4501154" cy="2164215"/>
                  <a:chOff x="691" y="1404"/>
                  <a:chExt cx="3595" cy="1936"/>
                </a:xfrm>
              </p:grpSpPr>
              <p:sp>
                <p:nvSpPr>
                  <p:cNvPr id="44" name="Text Box 14"/>
                  <p:cNvSpPr txBox="1">
                    <a:spLocks noChangeArrowheads="1"/>
                  </p:cNvSpPr>
                  <p:nvPr/>
                </p:nvSpPr>
                <p:spPr bwMode="auto">
                  <a:xfrm>
                    <a:off x="691" y="1787"/>
                    <a:ext cx="668"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Injection</a:t>
                    </a:r>
                  </a:p>
                  <a:p>
                    <a:pPr algn="ctr" eaLnBrk="1" hangingPunct="1"/>
                    <a:r>
                      <a:rPr lang="en-US" altLang="ja-JP" sz="1400">
                        <a:latin typeface="+mn-lt"/>
                      </a:rPr>
                      <a:t>section</a:t>
                    </a:r>
                  </a:p>
                </p:txBody>
              </p:sp>
              <p:sp>
                <p:nvSpPr>
                  <p:cNvPr id="45" name="Text Box 15"/>
                  <p:cNvSpPr txBox="1">
                    <a:spLocks noChangeArrowheads="1"/>
                  </p:cNvSpPr>
                  <p:nvPr/>
                </p:nvSpPr>
                <p:spPr bwMode="auto">
                  <a:xfrm>
                    <a:off x="3544" y="1404"/>
                    <a:ext cx="742"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Extraction</a:t>
                    </a:r>
                  </a:p>
                  <a:p>
                    <a:pPr algn="ctr" eaLnBrk="1" hangingPunct="1"/>
                    <a:r>
                      <a:rPr lang="en-US" altLang="ja-JP" sz="1400">
                        <a:latin typeface="+mn-lt"/>
                      </a:rPr>
                      <a:t>section</a:t>
                    </a:r>
                  </a:p>
                </p:txBody>
              </p:sp>
              <p:sp>
                <p:nvSpPr>
                  <p:cNvPr id="46" name="Text Box 16"/>
                  <p:cNvSpPr txBox="1">
                    <a:spLocks noChangeArrowheads="1"/>
                  </p:cNvSpPr>
                  <p:nvPr/>
                </p:nvSpPr>
                <p:spPr bwMode="auto">
                  <a:xfrm>
                    <a:off x="1832" y="3065"/>
                    <a:ext cx="91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RF section</a:t>
                    </a:r>
                  </a:p>
                </p:txBody>
              </p:sp>
            </p:grpSp>
            <p:grpSp>
              <p:nvGrpSpPr>
                <p:cNvPr id="37" name="Group 38"/>
                <p:cNvGrpSpPr>
                  <a:grpSpLocks/>
                </p:cNvGrpSpPr>
                <p:nvPr/>
              </p:nvGrpSpPr>
              <p:grpSpPr bwMode="auto">
                <a:xfrm>
                  <a:off x="2643344" y="1571415"/>
                  <a:ext cx="928706" cy="572459"/>
                  <a:chOff x="1167" y="467"/>
                  <a:chExt cx="1038" cy="507"/>
                </a:xfrm>
              </p:grpSpPr>
              <p:sp>
                <p:nvSpPr>
                  <p:cNvPr id="42" name="Text Box 11"/>
                  <p:cNvSpPr txBox="1">
                    <a:spLocks noChangeArrowheads="1"/>
                  </p:cNvSpPr>
                  <p:nvPr/>
                </p:nvSpPr>
                <p:spPr bwMode="auto">
                  <a:xfrm>
                    <a:off x="1167" y="467"/>
                    <a:ext cx="1038"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H0 Dump</a:t>
                    </a:r>
                  </a:p>
                  <a:p>
                    <a:pPr algn="ctr" eaLnBrk="1" hangingPunct="1"/>
                    <a:r>
                      <a:rPr lang="en-US" altLang="ja-JP" sz="1400">
                        <a:latin typeface="+mn-lt"/>
                      </a:rPr>
                      <a:t>(4 kW)</a:t>
                    </a:r>
                  </a:p>
                </p:txBody>
              </p:sp>
              <p:sp>
                <p:nvSpPr>
                  <p:cNvPr id="43" name="Line 17"/>
                  <p:cNvSpPr>
                    <a:spLocks noChangeShapeType="1"/>
                  </p:cNvSpPr>
                  <p:nvPr/>
                </p:nvSpPr>
                <p:spPr bwMode="auto">
                  <a:xfrm flipH="1">
                    <a:off x="1486" y="847"/>
                    <a:ext cx="80" cy="1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8" name="Group 36"/>
                <p:cNvGrpSpPr>
                  <a:grpSpLocks/>
                </p:cNvGrpSpPr>
                <p:nvPr/>
              </p:nvGrpSpPr>
              <p:grpSpPr bwMode="auto">
                <a:xfrm>
                  <a:off x="1702965" y="1714367"/>
                  <a:ext cx="5154773" cy="2809578"/>
                  <a:chOff x="727" y="982"/>
                  <a:chExt cx="4090" cy="2557"/>
                </a:xfrm>
              </p:grpSpPr>
              <p:sp>
                <p:nvSpPr>
                  <p:cNvPr id="39" name="Text Box 18"/>
                  <p:cNvSpPr txBox="1">
                    <a:spLocks noChangeArrowheads="1"/>
                  </p:cNvSpPr>
                  <p:nvPr/>
                </p:nvSpPr>
                <p:spPr bwMode="auto">
                  <a:xfrm>
                    <a:off x="3117" y="982"/>
                    <a:ext cx="623"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1</a:t>
                    </a:r>
                    <a:r>
                      <a:rPr lang="en-US" altLang="ja-JP" sz="1400" baseline="30000">
                        <a:latin typeface="+mn-lt"/>
                      </a:rPr>
                      <a:t>st</a:t>
                    </a:r>
                    <a:r>
                      <a:rPr lang="en-US" altLang="ja-JP" sz="1400">
                        <a:latin typeface="+mn-lt"/>
                      </a:rPr>
                      <a:t>  arc</a:t>
                    </a:r>
                  </a:p>
                  <a:p>
                    <a:pPr algn="ctr" eaLnBrk="1" hangingPunct="1"/>
                    <a:r>
                      <a:rPr lang="en-US" altLang="ja-JP" sz="1400">
                        <a:latin typeface="+mn-lt"/>
                      </a:rPr>
                      <a:t>section</a:t>
                    </a:r>
                  </a:p>
                </p:txBody>
              </p:sp>
              <p:sp>
                <p:nvSpPr>
                  <p:cNvPr id="40" name="Text Box 19"/>
                  <p:cNvSpPr txBox="1">
                    <a:spLocks noChangeArrowheads="1"/>
                  </p:cNvSpPr>
                  <p:nvPr/>
                </p:nvSpPr>
                <p:spPr bwMode="auto">
                  <a:xfrm>
                    <a:off x="4194" y="3063"/>
                    <a:ext cx="623"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2</a:t>
                    </a:r>
                    <a:r>
                      <a:rPr lang="en-US" altLang="ja-JP" sz="1400" baseline="30000">
                        <a:latin typeface="+mn-lt"/>
                      </a:rPr>
                      <a:t>nd</a:t>
                    </a:r>
                    <a:r>
                      <a:rPr lang="en-US" altLang="ja-JP" sz="1400">
                        <a:latin typeface="+mn-lt"/>
                      </a:rPr>
                      <a:t> arc</a:t>
                    </a:r>
                  </a:p>
                  <a:p>
                    <a:pPr algn="ctr" eaLnBrk="1" hangingPunct="1"/>
                    <a:r>
                      <a:rPr lang="en-US" altLang="ja-JP" sz="1400">
                        <a:latin typeface="+mn-lt"/>
                      </a:rPr>
                      <a:t>section</a:t>
                    </a:r>
                  </a:p>
                </p:txBody>
              </p:sp>
              <p:sp>
                <p:nvSpPr>
                  <p:cNvPr id="41" name="Text Box 20"/>
                  <p:cNvSpPr txBox="1">
                    <a:spLocks noChangeArrowheads="1"/>
                  </p:cNvSpPr>
                  <p:nvPr/>
                </p:nvSpPr>
                <p:spPr bwMode="auto">
                  <a:xfrm>
                    <a:off x="727" y="2803"/>
                    <a:ext cx="573"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3</a:t>
                    </a:r>
                    <a:r>
                      <a:rPr lang="en-US" altLang="ja-JP" sz="1400" baseline="30000">
                        <a:latin typeface="+mn-lt"/>
                      </a:rPr>
                      <a:t>rd</a:t>
                    </a:r>
                    <a:r>
                      <a:rPr lang="en-US" altLang="ja-JP" sz="1400">
                        <a:latin typeface="+mn-lt"/>
                      </a:rPr>
                      <a:t> arc</a:t>
                    </a:r>
                  </a:p>
                  <a:p>
                    <a:pPr algn="ctr" eaLnBrk="1" hangingPunct="1"/>
                    <a:r>
                      <a:rPr lang="en-US" altLang="ja-JP" sz="1400">
                        <a:latin typeface="+mn-lt"/>
                      </a:rPr>
                      <a:t>section</a:t>
                    </a:r>
                  </a:p>
                </p:txBody>
              </p:sp>
            </p:grpSp>
          </p:grpSp>
          <p:grpSp>
            <p:nvGrpSpPr>
              <p:cNvPr id="26" name="グループ化 57"/>
              <p:cNvGrpSpPr>
                <a:grpSpLocks/>
              </p:cNvGrpSpPr>
              <p:nvPr/>
            </p:nvGrpSpPr>
            <p:grpSpPr bwMode="auto">
              <a:xfrm>
                <a:off x="3000364" y="3438539"/>
                <a:ext cx="4417723" cy="1490659"/>
                <a:chOff x="3000364" y="3438539"/>
                <a:chExt cx="4417723" cy="1490659"/>
              </a:xfrm>
            </p:grpSpPr>
            <p:cxnSp>
              <p:nvCxnSpPr>
                <p:cNvPr id="27" name="直線矢印コネクタ 35"/>
                <p:cNvCxnSpPr>
                  <a:cxnSpLocks noChangeShapeType="1"/>
                </p:cNvCxnSpPr>
                <p:nvPr/>
              </p:nvCxnSpPr>
              <p:spPr bwMode="auto">
                <a:xfrm>
                  <a:off x="3000364" y="4643446"/>
                  <a:ext cx="2071702" cy="285752"/>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nvGrpSpPr>
                <p:cNvPr id="28" name="グループ化 38"/>
                <p:cNvGrpSpPr>
                  <a:grpSpLocks/>
                </p:cNvGrpSpPr>
                <p:nvPr/>
              </p:nvGrpSpPr>
              <p:grpSpPr bwMode="auto">
                <a:xfrm rot="10256608">
                  <a:off x="5220713" y="4704728"/>
                  <a:ext cx="1702784" cy="208180"/>
                  <a:chOff x="5715008" y="5643578"/>
                  <a:chExt cx="2428892" cy="285752"/>
                </a:xfrm>
              </p:grpSpPr>
              <p:sp>
                <p:nvSpPr>
                  <p:cNvPr id="32" name="円弧 31"/>
                  <p:cNvSpPr/>
                  <p:nvPr/>
                </p:nvSpPr>
                <p:spPr bwMode="auto">
                  <a:xfrm>
                    <a:off x="5715686" y="5642998"/>
                    <a:ext cx="2427506" cy="285456"/>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sp>
                <p:nvSpPr>
                  <p:cNvPr id="33" name="円弧 32"/>
                  <p:cNvSpPr/>
                  <p:nvPr/>
                </p:nvSpPr>
                <p:spPr bwMode="auto">
                  <a:xfrm flipH="1">
                    <a:off x="5715686" y="5642998"/>
                    <a:ext cx="2427506" cy="285456"/>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grpSp>
            <p:grpSp>
              <p:nvGrpSpPr>
                <p:cNvPr id="29" name="グループ化 46"/>
                <p:cNvGrpSpPr>
                  <a:grpSpLocks/>
                </p:cNvGrpSpPr>
                <p:nvPr/>
              </p:nvGrpSpPr>
              <p:grpSpPr bwMode="auto">
                <a:xfrm rot="7167538">
                  <a:off x="6610269" y="3924023"/>
                  <a:ext cx="1293301" cy="322334"/>
                  <a:chOff x="5715008" y="5643578"/>
                  <a:chExt cx="2428892" cy="285752"/>
                </a:xfrm>
              </p:grpSpPr>
              <p:sp>
                <p:nvSpPr>
                  <p:cNvPr id="30" name="円弧 29"/>
                  <p:cNvSpPr/>
                  <p:nvPr/>
                </p:nvSpPr>
                <p:spPr bwMode="auto">
                  <a:xfrm>
                    <a:off x="5714591" y="5643226"/>
                    <a:ext cx="2429870" cy="285691"/>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sp>
                <p:nvSpPr>
                  <p:cNvPr id="31" name="円弧 30"/>
                  <p:cNvSpPr/>
                  <p:nvPr/>
                </p:nvSpPr>
                <p:spPr bwMode="auto">
                  <a:xfrm flipH="1">
                    <a:off x="5714591" y="5643226"/>
                    <a:ext cx="2429870" cy="285691"/>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a:p>
                </p:txBody>
              </p:sp>
            </p:grpSp>
          </p:grpSp>
        </p:grpSp>
        <p:cxnSp>
          <p:nvCxnSpPr>
            <p:cNvPr id="18" name="直線矢印コネクタ 53"/>
            <p:cNvCxnSpPr>
              <a:cxnSpLocks noChangeShapeType="1"/>
            </p:cNvCxnSpPr>
            <p:nvPr/>
          </p:nvCxnSpPr>
          <p:spPr bwMode="auto">
            <a:xfrm>
              <a:off x="2786050" y="2500306"/>
              <a:ext cx="142876" cy="71438"/>
            </a:xfrm>
            <a:prstGeom prst="straightConnector1">
              <a:avLst/>
            </a:prstGeom>
            <a:noFill/>
            <a:ln w="28575" algn="ctr">
              <a:solidFill>
                <a:srgbClr val="C00000"/>
              </a:solidFill>
              <a:round/>
              <a:headEnd type="arrow" w="med" len="med"/>
              <a:tailEnd/>
            </a:ln>
            <a:extLst>
              <a:ext uri="{909E8E84-426E-40DD-AFC4-6F175D3DCCD1}">
                <a14:hiddenFill xmlns:a14="http://schemas.microsoft.com/office/drawing/2010/main">
                  <a:noFill/>
                </a14:hiddenFill>
              </a:ext>
            </a:extLst>
          </p:spPr>
        </p:cxnSp>
        <p:grpSp>
          <p:nvGrpSpPr>
            <p:cNvPr id="19" name="グループ化 68"/>
            <p:cNvGrpSpPr>
              <a:grpSpLocks/>
            </p:cNvGrpSpPr>
            <p:nvPr/>
          </p:nvGrpSpPr>
          <p:grpSpPr bwMode="auto">
            <a:xfrm>
              <a:off x="1409641" y="2285992"/>
              <a:ext cx="1090657" cy="523224"/>
              <a:chOff x="1409641" y="2285992"/>
              <a:chExt cx="1090657" cy="523224"/>
            </a:xfrm>
          </p:grpSpPr>
          <p:cxnSp>
            <p:nvCxnSpPr>
              <p:cNvPr id="23" name="直線矢印コネクタ 60"/>
              <p:cNvCxnSpPr>
                <a:cxnSpLocks noChangeShapeType="1"/>
              </p:cNvCxnSpPr>
              <p:nvPr/>
            </p:nvCxnSpPr>
            <p:spPr bwMode="auto">
              <a:xfrm rot="5400000" flipH="1" flipV="1">
                <a:off x="2218059" y="2317103"/>
                <a:ext cx="99035" cy="46544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テキスト ボックス 66"/>
              <p:cNvSpPr txBox="1">
                <a:spLocks noChangeArrowheads="1"/>
              </p:cNvSpPr>
              <p:nvPr/>
            </p:nvSpPr>
            <p:spPr bwMode="auto">
              <a:xfrm>
                <a:off x="1409641" y="2285992"/>
                <a:ext cx="628189"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from </a:t>
                </a:r>
              </a:p>
              <a:p>
                <a:pPr algn="ctr" eaLnBrk="1" hangingPunct="1"/>
                <a:r>
                  <a:rPr lang="en-US" altLang="ja-JP" sz="1400">
                    <a:latin typeface="+mn-lt"/>
                  </a:rPr>
                  <a:t>LINAC</a:t>
                </a:r>
                <a:endParaRPr lang="ja-JP" altLang="en-US" sz="1400">
                  <a:latin typeface="+mn-lt"/>
                </a:endParaRPr>
              </a:p>
            </p:txBody>
          </p:sp>
        </p:grpSp>
        <p:grpSp>
          <p:nvGrpSpPr>
            <p:cNvPr id="20" name="グループ化 69"/>
            <p:cNvGrpSpPr>
              <a:grpSpLocks/>
            </p:cNvGrpSpPr>
            <p:nvPr/>
          </p:nvGrpSpPr>
          <p:grpSpPr bwMode="auto">
            <a:xfrm>
              <a:off x="7143768" y="2857496"/>
              <a:ext cx="1033101" cy="571508"/>
              <a:chOff x="7143768" y="2857496"/>
              <a:chExt cx="1033101" cy="571508"/>
            </a:xfrm>
          </p:grpSpPr>
          <p:cxnSp>
            <p:nvCxnSpPr>
              <p:cNvPr id="21" name="直線矢印コネクタ 61"/>
              <p:cNvCxnSpPr>
                <a:cxnSpLocks noChangeShapeType="1"/>
              </p:cNvCxnSpPr>
              <p:nvPr/>
            </p:nvCxnSpPr>
            <p:spPr bwMode="auto">
              <a:xfrm>
                <a:off x="7143768" y="2857496"/>
                <a:ext cx="285752" cy="214314"/>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テキスト ボックス 67"/>
              <p:cNvSpPr txBox="1">
                <a:spLocks noChangeArrowheads="1"/>
              </p:cNvSpPr>
              <p:nvPr/>
            </p:nvSpPr>
            <p:spPr bwMode="auto">
              <a:xfrm>
                <a:off x="7293287" y="2905780"/>
                <a:ext cx="883582" cy="52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400">
                    <a:latin typeface="+mn-lt"/>
                  </a:rPr>
                  <a:t>to</a:t>
                </a:r>
              </a:p>
              <a:p>
                <a:pPr algn="ctr" eaLnBrk="1" hangingPunct="1"/>
                <a:r>
                  <a:rPr lang="en-US" altLang="ja-JP" sz="1400">
                    <a:latin typeface="+mn-lt"/>
                  </a:rPr>
                  <a:t>MR&amp;MLF</a:t>
                </a:r>
                <a:endParaRPr lang="ja-JP" altLang="en-US" sz="1400">
                  <a:latin typeface="+mn-lt"/>
                </a:endParaRPr>
              </a:p>
            </p:txBody>
          </p:sp>
        </p:grpSp>
      </p:grpSp>
      <p:sp>
        <p:nvSpPr>
          <p:cNvPr id="59" name="正方形/長方形 58"/>
          <p:cNvSpPr/>
          <p:nvPr/>
        </p:nvSpPr>
        <p:spPr>
          <a:xfrm>
            <a:off x="9810244" y="1117604"/>
            <a:ext cx="2286000" cy="1816100"/>
          </a:xfrm>
          <a:prstGeom prst="rect">
            <a:avLst/>
          </a:prstGeom>
          <a:solidFill>
            <a:schemeClr val="bg1">
              <a:lumMod val="95000"/>
            </a:schemeClr>
          </a:solidFill>
        </p:spPr>
        <p:txBody>
          <a:bodyPr>
            <a:spAutoFit/>
          </a:bodyPr>
          <a:lstStyle/>
          <a:p>
            <a:pPr>
              <a:defRPr/>
            </a:pPr>
            <a:r>
              <a:rPr lang="en-US" altLang="ja-JP" sz="1400" dirty="0"/>
              <a:t>The beams are extracted by kicker magnets and DC septum magnets at the extraction section and then transported either to MLF or to MR with a pulsed bending magnet placed in the 3NBT line.</a:t>
            </a:r>
          </a:p>
        </p:txBody>
      </p:sp>
      <p:cxnSp>
        <p:nvCxnSpPr>
          <p:cNvPr id="60" name="直線矢印コネクタ 59"/>
          <p:cNvCxnSpPr>
            <a:cxnSpLocks noChangeShapeType="1"/>
            <a:stCxn id="7" idx="0"/>
          </p:cNvCxnSpPr>
          <p:nvPr/>
        </p:nvCxnSpPr>
        <p:spPr bwMode="auto">
          <a:xfrm rot="16200000" flipV="1">
            <a:off x="10114250" y="4844261"/>
            <a:ext cx="285750" cy="11795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 name="直線矢印コネクタ 62"/>
          <p:cNvCxnSpPr>
            <a:cxnSpLocks noChangeShapeType="1"/>
            <a:stCxn id="7" idx="0"/>
            <a:endCxn id="30" idx="0"/>
          </p:cNvCxnSpPr>
          <p:nvPr/>
        </p:nvCxnSpPr>
        <p:spPr bwMode="auto">
          <a:xfrm rot="16200000" flipV="1">
            <a:off x="10108694" y="4838705"/>
            <a:ext cx="908050" cy="5683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3" name="表 2">
            <a:extLst>
              <a:ext uri="{FF2B5EF4-FFF2-40B4-BE49-F238E27FC236}">
                <a16:creationId xmlns:a16="http://schemas.microsoft.com/office/drawing/2014/main" id="{2F68F105-6362-FD6B-2063-55AF7B304B42}"/>
              </a:ext>
            </a:extLst>
          </p:cNvPr>
          <p:cNvGraphicFramePr>
            <a:graphicFrameLocks noGrp="1"/>
          </p:cNvGraphicFramePr>
          <p:nvPr>
            <p:extLst>
              <p:ext uri="{D42A27DB-BD31-4B8C-83A1-F6EECF244321}">
                <p14:modId xmlns:p14="http://schemas.microsoft.com/office/powerpoint/2010/main" val="930705606"/>
              </p:ext>
            </p:extLst>
          </p:nvPr>
        </p:nvGraphicFramePr>
        <p:xfrm>
          <a:off x="326665" y="2790830"/>
          <a:ext cx="3674890" cy="3098442"/>
        </p:xfrm>
        <a:graphic>
          <a:graphicData uri="http://schemas.openxmlformats.org/drawingml/2006/table">
            <a:tbl>
              <a:tblPr firstRow="1" firstCol="1" bandRow="1">
                <a:tableStyleId>{5C22544A-7EE6-4342-B048-85BDC9FD1C3A}</a:tableStyleId>
              </a:tblPr>
              <a:tblGrid>
                <a:gridCol w="1962021">
                  <a:extLst>
                    <a:ext uri="{9D8B030D-6E8A-4147-A177-3AD203B41FA5}">
                      <a16:colId xmlns:a16="http://schemas.microsoft.com/office/drawing/2014/main" val="1791203616"/>
                    </a:ext>
                  </a:extLst>
                </a:gridCol>
                <a:gridCol w="1712869">
                  <a:extLst>
                    <a:ext uri="{9D8B030D-6E8A-4147-A177-3AD203B41FA5}">
                      <a16:colId xmlns:a16="http://schemas.microsoft.com/office/drawing/2014/main" val="275973513"/>
                    </a:ext>
                  </a:extLst>
                </a:gridCol>
              </a:tblGrid>
              <a:tr h="309844">
                <a:tc gridSpan="2">
                  <a:txBody>
                    <a:bodyPr/>
                    <a:lstStyle/>
                    <a:p>
                      <a:pPr algn="ctr"/>
                      <a:r>
                        <a:rPr lang="en-US" sz="1600" b="0" kern="100" dirty="0">
                          <a:effectLst/>
                        </a:rPr>
                        <a:t>Design parameters</a:t>
                      </a:r>
                      <a:endParaRPr lang="ja-JP" sz="1600" b="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hMerge="1">
                  <a:txBody>
                    <a:bodyPr/>
                    <a:lstStyle/>
                    <a:p>
                      <a:pPr algn="just"/>
                      <a:endParaRPr lang="ja-JP" sz="1600" b="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587678783"/>
                  </a:ext>
                </a:extLst>
              </a:tr>
              <a:tr h="309844">
                <a:tc>
                  <a:txBody>
                    <a:bodyPr/>
                    <a:lstStyle/>
                    <a:p>
                      <a:pPr algn="just"/>
                      <a:r>
                        <a:rPr lang="en-US" sz="1600" b="0" kern="100" dirty="0">
                          <a:effectLst/>
                        </a:rPr>
                        <a:t>Circumferences</a:t>
                      </a:r>
                      <a:endParaRPr lang="ja-JP" sz="1600" b="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600" b="0" kern="100" dirty="0">
                          <a:effectLst/>
                        </a:rPr>
                        <a:t>348.3 m</a:t>
                      </a:r>
                      <a:endParaRPr lang="ja-JP" sz="1600" b="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276177348"/>
                  </a:ext>
                </a:extLst>
              </a:tr>
              <a:tr h="309844">
                <a:tc>
                  <a:txBody>
                    <a:bodyPr/>
                    <a:lstStyle/>
                    <a:p>
                      <a:pPr algn="just"/>
                      <a:r>
                        <a:rPr lang="en-US" sz="1600" b="0" kern="100">
                          <a:effectLst/>
                        </a:rPr>
                        <a:t>Injection energy</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600" b="0" kern="100" dirty="0">
                          <a:effectLst/>
                        </a:rPr>
                        <a:t>400 MeV</a:t>
                      </a:r>
                      <a:endParaRPr lang="ja-JP" sz="1600" b="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419686925"/>
                  </a:ext>
                </a:extLst>
              </a:tr>
              <a:tr h="309844">
                <a:tc>
                  <a:txBody>
                    <a:bodyPr/>
                    <a:lstStyle/>
                    <a:p>
                      <a:pPr algn="just"/>
                      <a:r>
                        <a:rPr lang="en-US" sz="1600" b="0" kern="100">
                          <a:effectLst/>
                        </a:rPr>
                        <a:t>Extraction energy</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600" b="0" kern="100">
                          <a:effectLst/>
                        </a:rPr>
                        <a:t>3 GeV</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954829881"/>
                  </a:ext>
                </a:extLst>
              </a:tr>
              <a:tr h="309844">
                <a:tc>
                  <a:txBody>
                    <a:bodyPr/>
                    <a:lstStyle/>
                    <a:p>
                      <a:pPr algn="just"/>
                      <a:r>
                        <a:rPr lang="en-US" sz="1600" b="0" kern="100">
                          <a:effectLst/>
                        </a:rPr>
                        <a:t>Repetition rate</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600" b="0" kern="100">
                          <a:effectLst/>
                        </a:rPr>
                        <a:t>25 Hz</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363781457"/>
                  </a:ext>
                </a:extLst>
              </a:tr>
              <a:tr h="309844">
                <a:tc>
                  <a:txBody>
                    <a:bodyPr/>
                    <a:lstStyle/>
                    <a:p>
                      <a:pPr algn="just"/>
                      <a:r>
                        <a:rPr lang="en-US" sz="1600" b="0" kern="100">
                          <a:effectLst/>
                        </a:rPr>
                        <a:t>Acceleration time</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600" b="0" kern="100">
                          <a:effectLst/>
                        </a:rPr>
                        <a:t>20 ms</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061847703"/>
                  </a:ext>
                </a:extLst>
              </a:tr>
              <a:tr h="309844">
                <a:tc>
                  <a:txBody>
                    <a:bodyPr/>
                    <a:lstStyle/>
                    <a:p>
                      <a:pPr algn="just"/>
                      <a:r>
                        <a:rPr lang="en-US" sz="1600" b="0" kern="100">
                          <a:effectLst/>
                        </a:rPr>
                        <a:t>Ramping pattern </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600" b="0" kern="100">
                          <a:effectLst/>
                        </a:rPr>
                        <a:t>Sinusoidal</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618614546"/>
                  </a:ext>
                </a:extLst>
              </a:tr>
              <a:tr h="619690">
                <a:tc>
                  <a:txBody>
                    <a:bodyPr/>
                    <a:lstStyle/>
                    <a:p>
                      <a:pPr algn="just"/>
                      <a:r>
                        <a:rPr lang="en-US" sz="1600" b="0" kern="100">
                          <a:effectLst/>
                        </a:rPr>
                        <a:t>Number of particle per pulse</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600" b="0" kern="100">
                          <a:effectLst/>
                        </a:rPr>
                        <a:t>8.33×10</a:t>
                      </a:r>
                      <a:r>
                        <a:rPr lang="en-US" sz="1600" b="0" kern="100" baseline="30000">
                          <a:effectLst/>
                        </a:rPr>
                        <a:t>13</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24270082"/>
                  </a:ext>
                </a:extLst>
              </a:tr>
              <a:tr h="309844">
                <a:tc>
                  <a:txBody>
                    <a:bodyPr/>
                    <a:lstStyle/>
                    <a:p>
                      <a:pPr algn="just"/>
                      <a:r>
                        <a:rPr lang="en-US" sz="1600" b="0" kern="100">
                          <a:effectLst/>
                        </a:rPr>
                        <a:t>Output beam power</a:t>
                      </a:r>
                      <a:endParaRPr lang="ja-JP" sz="1600" b="0" kern="10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600" b="0" kern="100" dirty="0">
                          <a:effectLst/>
                        </a:rPr>
                        <a:t>1 MW</a:t>
                      </a:r>
                      <a:endParaRPr lang="ja-JP" sz="1600" b="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403002120"/>
                  </a:ext>
                </a:extLst>
              </a:tr>
            </a:tbl>
          </a:graphicData>
        </a:graphic>
      </p:graphicFrame>
      <p:sp>
        <p:nvSpPr>
          <p:cNvPr id="63" name="スライド番号プレースホルダー 4">
            <a:extLst>
              <a:ext uri="{FF2B5EF4-FFF2-40B4-BE49-F238E27FC236}">
                <a16:creationId xmlns:a16="http://schemas.microsoft.com/office/drawing/2014/main" id="{2DC83577-EF0A-EE41-7BB7-17D2F5080FA5}"/>
              </a:ext>
            </a:extLst>
          </p:cNvPr>
          <p:cNvSpPr>
            <a:spLocks noGrp="1"/>
          </p:cNvSpPr>
          <p:nvPr>
            <p:ph type="sldNum" sz="quarter" idx="12"/>
          </p:nvPr>
        </p:nvSpPr>
        <p:spPr>
          <a:xfrm>
            <a:off x="10718162" y="6447632"/>
            <a:ext cx="1386113" cy="365125"/>
          </a:xfrm>
        </p:spPr>
        <p:txBody>
          <a:bodyPr/>
          <a:lstStyle/>
          <a:p>
            <a:fld id="{C34164A3-4ECB-490A-8B2A-C35B7C207953}" type="slidenum">
              <a:rPr kumimoji="1" lang="ja-JP" altLang="en-US" smtClean="0"/>
              <a:t>4</a:t>
            </a:fld>
            <a:endParaRPr kumimoji="1" lang="ja-JP" altLang="en-US" dirty="0"/>
          </a:p>
        </p:txBody>
      </p:sp>
    </p:spTree>
    <p:extLst>
      <p:ext uri="{BB962C8B-B14F-4D97-AF65-F5344CB8AC3E}">
        <p14:creationId xmlns:p14="http://schemas.microsoft.com/office/powerpoint/2010/main" val="412584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621" y="773642"/>
            <a:ext cx="5091289" cy="4872682"/>
          </a:xfrm>
          <a:prstGeom prst="rect">
            <a:avLst/>
          </a:prstGeom>
        </p:spPr>
      </p:pic>
      <p:cxnSp>
        <p:nvCxnSpPr>
          <p:cNvPr id="10" name="直線矢印コネクタ 9"/>
          <p:cNvCxnSpPr/>
          <p:nvPr/>
        </p:nvCxnSpPr>
        <p:spPr>
          <a:xfrm flipV="1">
            <a:off x="2122460" y="4263746"/>
            <a:ext cx="288032" cy="93610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rot="17164428">
            <a:off x="1604227" y="5135095"/>
            <a:ext cx="1206869" cy="369332"/>
          </a:xfrm>
          <a:prstGeom prst="rect">
            <a:avLst/>
          </a:prstGeom>
          <a:noFill/>
        </p:spPr>
        <p:txBody>
          <a:bodyPr wrap="none" rtlCol="0">
            <a:spAutoFit/>
          </a:bodyPr>
          <a:lstStyle/>
          <a:p>
            <a:r>
              <a:rPr kumimoji="1" lang="en-US" altLang="ja-JP" dirty="0"/>
              <a:t>From Linac</a:t>
            </a:r>
          </a:p>
        </p:txBody>
      </p:sp>
      <p:cxnSp>
        <p:nvCxnSpPr>
          <p:cNvPr id="12" name="直線矢印コネクタ 11"/>
          <p:cNvCxnSpPr/>
          <p:nvPr/>
        </p:nvCxnSpPr>
        <p:spPr>
          <a:xfrm>
            <a:off x="5499851" y="1855981"/>
            <a:ext cx="1293138" cy="26412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rot="568219">
            <a:off x="5640496" y="1263451"/>
            <a:ext cx="1568122" cy="523220"/>
          </a:xfrm>
          <a:prstGeom prst="rect">
            <a:avLst/>
          </a:prstGeom>
          <a:noFill/>
        </p:spPr>
        <p:txBody>
          <a:bodyPr wrap="none" rtlCol="0">
            <a:spAutoFit/>
          </a:bodyPr>
          <a:lstStyle/>
          <a:p>
            <a:r>
              <a:rPr kumimoji="1" lang="en-US" altLang="ja-JP" sz="1400" dirty="0"/>
              <a:t>To neutron source</a:t>
            </a:r>
          </a:p>
          <a:p>
            <a:r>
              <a:rPr lang="en-US" altLang="ja-JP" sz="1400" dirty="0"/>
              <a:t> &amp; MR Synchrotron</a:t>
            </a:r>
            <a:endParaRPr kumimoji="1" lang="ja-JP" altLang="en-US" sz="1400" dirty="0"/>
          </a:p>
        </p:txBody>
      </p:sp>
      <p:sp>
        <p:nvSpPr>
          <p:cNvPr id="14" name="正方形/長方形 13"/>
          <p:cNvSpPr/>
          <p:nvPr/>
        </p:nvSpPr>
        <p:spPr>
          <a:xfrm rot="17198102">
            <a:off x="1615773" y="4572883"/>
            <a:ext cx="979755" cy="369332"/>
          </a:xfrm>
          <a:prstGeom prst="rect">
            <a:avLst/>
          </a:prstGeom>
        </p:spPr>
        <p:txBody>
          <a:bodyPr wrap="none">
            <a:spAutoFit/>
          </a:bodyPr>
          <a:lstStyle/>
          <a:p>
            <a:r>
              <a:rPr lang="en-US" altLang="ja-JP" dirty="0">
                <a:solidFill>
                  <a:srgbClr val="0070C0"/>
                </a:solidFill>
              </a:rPr>
              <a:t>400MeV</a:t>
            </a:r>
            <a:endParaRPr lang="ja-JP" altLang="en-US" dirty="0">
              <a:solidFill>
                <a:srgbClr val="0070C0"/>
              </a:solidFill>
            </a:endParaRPr>
          </a:p>
        </p:txBody>
      </p:sp>
      <p:sp>
        <p:nvSpPr>
          <p:cNvPr id="15" name="正方形/長方形 14"/>
          <p:cNvSpPr/>
          <p:nvPr/>
        </p:nvSpPr>
        <p:spPr>
          <a:xfrm rot="663077">
            <a:off x="5879915" y="1695331"/>
            <a:ext cx="694421" cy="369332"/>
          </a:xfrm>
          <a:prstGeom prst="rect">
            <a:avLst/>
          </a:prstGeom>
        </p:spPr>
        <p:txBody>
          <a:bodyPr wrap="none">
            <a:spAutoFit/>
          </a:bodyPr>
          <a:lstStyle/>
          <a:p>
            <a:r>
              <a:rPr lang="en-US" altLang="ja-JP" dirty="0">
                <a:solidFill>
                  <a:srgbClr val="0070C0"/>
                </a:solidFill>
              </a:rPr>
              <a:t>3GeV</a:t>
            </a:r>
            <a:endParaRPr lang="ja-JP" altLang="en-US" dirty="0">
              <a:solidFill>
                <a:srgbClr val="0070C0"/>
              </a:solidFill>
            </a:endParaRPr>
          </a:p>
        </p:txBody>
      </p:sp>
      <p:sp>
        <p:nvSpPr>
          <p:cNvPr id="20" name="正方形/長方形 19"/>
          <p:cNvSpPr/>
          <p:nvPr/>
        </p:nvSpPr>
        <p:spPr>
          <a:xfrm>
            <a:off x="7491610" y="730521"/>
            <a:ext cx="4157051" cy="34163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285750" indent="-285750">
              <a:buFont typeface="Wingdings" panose="05000000000000000000" pitchFamily="2" charset="2"/>
              <a:buChar char="n"/>
            </a:pPr>
            <a:r>
              <a:rPr lang="en-US" altLang="ja-JP" b="1" dirty="0">
                <a:cs typeface="Arial" pitchFamily="34" charset="0"/>
              </a:rPr>
              <a:t>Vacuum chambers</a:t>
            </a:r>
          </a:p>
          <a:p>
            <a:pPr marL="265113"/>
            <a:r>
              <a:rPr lang="en-US" altLang="ja-JP" b="1" dirty="0">
                <a:solidFill>
                  <a:schemeClr val="bg1"/>
                </a:solidFill>
                <a:cs typeface="Arial" pitchFamily="34" charset="0"/>
              </a:rPr>
              <a:t>186 </a:t>
            </a:r>
            <a:r>
              <a:rPr lang="en-US" altLang="ja-JP" b="1" dirty="0">
                <a:solidFill>
                  <a:srgbClr val="FF0000"/>
                </a:solidFill>
                <a:cs typeface="Arial" pitchFamily="34" charset="0"/>
              </a:rPr>
              <a:t>Titanium ducts &amp; bellows     </a:t>
            </a:r>
          </a:p>
          <a:p>
            <a:pPr marL="265113"/>
            <a:r>
              <a:rPr lang="en-US" altLang="ja-JP" b="1" dirty="0">
                <a:solidFill>
                  <a:schemeClr val="bg1"/>
                </a:solidFill>
                <a:cs typeface="Arial" pitchFamily="34" charset="0"/>
              </a:rPr>
              <a:t>108 </a:t>
            </a:r>
            <a:r>
              <a:rPr lang="en-US" altLang="ja-JP" b="1" dirty="0">
                <a:solidFill>
                  <a:srgbClr val="FF0000"/>
                </a:solidFill>
                <a:cs typeface="Arial" pitchFamily="34" charset="0"/>
              </a:rPr>
              <a:t>Ceramic ducts   </a:t>
            </a:r>
          </a:p>
          <a:p>
            <a:pPr marL="285750" indent="-285750">
              <a:buFont typeface="Wingdings" panose="05000000000000000000" pitchFamily="2" charset="2"/>
              <a:buChar char="n"/>
            </a:pPr>
            <a:r>
              <a:rPr lang="en-US" altLang="ja-JP" b="1" dirty="0">
                <a:cs typeface="Arial" pitchFamily="34" charset="0"/>
              </a:rPr>
              <a:t>Pumps</a:t>
            </a:r>
          </a:p>
          <a:p>
            <a:r>
              <a:rPr lang="en-US" altLang="ja-JP" b="1" dirty="0">
                <a:cs typeface="Arial" pitchFamily="34" charset="0"/>
              </a:rPr>
              <a:t>      31 </a:t>
            </a:r>
            <a:r>
              <a:rPr lang="en-US" altLang="ja-JP" b="1" dirty="0">
                <a:solidFill>
                  <a:srgbClr val="FF0000"/>
                </a:solidFill>
                <a:cs typeface="Arial" pitchFamily="34" charset="0"/>
              </a:rPr>
              <a:t>Turbo molecular pumps</a:t>
            </a:r>
          </a:p>
          <a:p>
            <a:r>
              <a:rPr lang="en-US" altLang="ja-JP" b="1" dirty="0">
                <a:cs typeface="Arial" pitchFamily="34" charset="0"/>
              </a:rPr>
              <a:t>      (15 Spattering ion pumps, not used)</a:t>
            </a:r>
          </a:p>
          <a:p>
            <a:pPr marL="285750" indent="-285750">
              <a:buFont typeface="Wingdings" panose="05000000000000000000" pitchFamily="2" charset="2"/>
              <a:buChar char="n"/>
            </a:pPr>
            <a:r>
              <a:rPr lang="en-US" altLang="ja-JP" b="1" dirty="0">
                <a:cs typeface="Arial" pitchFamily="34" charset="0"/>
              </a:rPr>
              <a:t>Gauges</a:t>
            </a:r>
          </a:p>
          <a:p>
            <a:r>
              <a:rPr lang="en-US" altLang="ja-JP" b="1" dirty="0">
                <a:cs typeface="Arial" pitchFamily="34" charset="0"/>
              </a:rPr>
              <a:t>      40 Cold cathode gages</a:t>
            </a:r>
          </a:p>
          <a:p>
            <a:r>
              <a:rPr lang="en-US" altLang="ja-JP" b="1" dirty="0">
                <a:cs typeface="Arial" pitchFamily="34" charset="0"/>
              </a:rPr>
              <a:t>      17 BA gages</a:t>
            </a:r>
          </a:p>
          <a:p>
            <a:pPr marL="285750" indent="-285750">
              <a:buFont typeface="Wingdings" panose="05000000000000000000" pitchFamily="2" charset="2"/>
              <a:buChar char="n"/>
            </a:pPr>
            <a:r>
              <a:rPr lang="en-US" altLang="ja-JP" b="1" dirty="0">
                <a:cs typeface="Arial" pitchFamily="34" charset="0"/>
              </a:rPr>
              <a:t>52 Pirani gauges (beam line and back line of TMP)</a:t>
            </a:r>
          </a:p>
          <a:p>
            <a:r>
              <a:rPr lang="en-US" altLang="ja-JP" b="1" dirty="0">
                <a:cs typeface="Arial" pitchFamily="34" charset="0"/>
              </a:rPr>
              <a:t>. . .</a:t>
            </a:r>
          </a:p>
        </p:txBody>
      </p:sp>
      <p:sp>
        <p:nvSpPr>
          <p:cNvPr id="21" name="テキスト ボックス 20"/>
          <p:cNvSpPr txBox="1"/>
          <p:nvPr/>
        </p:nvSpPr>
        <p:spPr>
          <a:xfrm>
            <a:off x="7140508" y="340550"/>
            <a:ext cx="3220241" cy="400110"/>
          </a:xfrm>
          <a:prstGeom prst="rect">
            <a:avLst/>
          </a:prstGeom>
          <a:noFill/>
        </p:spPr>
        <p:txBody>
          <a:bodyPr wrap="none" rtlCol="0">
            <a:spAutoFit/>
          </a:bodyPr>
          <a:lstStyle/>
          <a:p>
            <a:r>
              <a:rPr lang="en-US" altLang="ja-JP" sz="2000" b="1" dirty="0"/>
              <a:t>Vacuum system components</a:t>
            </a:r>
            <a:endParaRPr kumimoji="1" lang="ja-JP" altLang="en-US" sz="2000" b="1" dirty="0"/>
          </a:p>
        </p:txBody>
      </p:sp>
      <p:sp>
        <p:nvSpPr>
          <p:cNvPr id="22" name="正方形/長方形 21"/>
          <p:cNvSpPr/>
          <p:nvPr/>
        </p:nvSpPr>
        <p:spPr>
          <a:xfrm>
            <a:off x="7491609" y="4498308"/>
            <a:ext cx="4033115" cy="147732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285750" indent="-285750">
              <a:buFont typeface="Wingdings" panose="05000000000000000000" pitchFamily="2" charset="2"/>
              <a:buChar char="n"/>
            </a:pPr>
            <a:r>
              <a:rPr lang="en-US" altLang="ja-JP" b="1" dirty="0">
                <a:cs typeface="Arial" pitchFamily="34" charset="0"/>
              </a:rPr>
              <a:t>Charge exchange foil</a:t>
            </a:r>
          </a:p>
          <a:p>
            <a:pPr marL="285750" indent="-285750">
              <a:buFont typeface="Wingdings" panose="05000000000000000000" pitchFamily="2" charset="2"/>
              <a:buChar char="n"/>
            </a:pPr>
            <a:r>
              <a:rPr lang="en-US" altLang="ja-JP" b="1" dirty="0">
                <a:cs typeface="Arial" pitchFamily="34" charset="0"/>
              </a:rPr>
              <a:t>Beam collimators</a:t>
            </a:r>
          </a:p>
          <a:p>
            <a:pPr marL="285750" indent="-285750">
              <a:buFont typeface="Wingdings" panose="05000000000000000000" pitchFamily="2" charset="2"/>
              <a:buChar char="n"/>
            </a:pPr>
            <a:r>
              <a:rPr lang="en-US" altLang="ja-JP" b="1" dirty="0">
                <a:cs typeface="Arial" pitchFamily="34" charset="0"/>
              </a:rPr>
              <a:t>Extraction</a:t>
            </a:r>
            <a:r>
              <a:rPr lang="ja-JP" altLang="en-US" b="1" dirty="0">
                <a:cs typeface="Arial" pitchFamily="34" charset="0"/>
              </a:rPr>
              <a:t> </a:t>
            </a:r>
            <a:r>
              <a:rPr lang="en-US" altLang="ja-JP" b="1" dirty="0">
                <a:cs typeface="Arial" pitchFamily="34" charset="0"/>
              </a:rPr>
              <a:t>kicker magnets (in vacuum)</a:t>
            </a:r>
          </a:p>
          <a:p>
            <a:r>
              <a:rPr lang="en-US" altLang="ja-JP" b="1" dirty="0">
                <a:cs typeface="Arial" pitchFamily="34" charset="0"/>
              </a:rPr>
              <a:t>. . .</a:t>
            </a:r>
          </a:p>
        </p:txBody>
      </p:sp>
      <p:sp>
        <p:nvSpPr>
          <p:cNvPr id="23" name="テキスト ボックス 22"/>
          <p:cNvSpPr txBox="1"/>
          <p:nvPr/>
        </p:nvSpPr>
        <p:spPr>
          <a:xfrm>
            <a:off x="7140508" y="4118443"/>
            <a:ext cx="2547236" cy="400110"/>
          </a:xfrm>
          <a:prstGeom prst="rect">
            <a:avLst/>
          </a:prstGeom>
          <a:noFill/>
        </p:spPr>
        <p:txBody>
          <a:bodyPr wrap="none" rtlCol="0">
            <a:spAutoFit/>
          </a:bodyPr>
          <a:lstStyle/>
          <a:p>
            <a:r>
              <a:rPr lang="en-US" altLang="ja-JP" sz="2000" b="1" dirty="0"/>
              <a:t>Other vacuum devices</a:t>
            </a:r>
            <a:endParaRPr kumimoji="1" lang="ja-JP" altLang="en-US" sz="2000" b="1" dirty="0"/>
          </a:p>
        </p:txBody>
      </p:sp>
      <p:sp>
        <p:nvSpPr>
          <p:cNvPr id="2" name="スライド番号プレースホルダー 1">
            <a:extLst>
              <a:ext uri="{FF2B5EF4-FFF2-40B4-BE49-F238E27FC236}">
                <a16:creationId xmlns:a16="http://schemas.microsoft.com/office/drawing/2014/main" id="{BDA6BBE9-6845-4EEA-A4A8-A13409334DDA}"/>
              </a:ext>
            </a:extLst>
          </p:cNvPr>
          <p:cNvSpPr>
            <a:spLocks noGrp="1"/>
          </p:cNvSpPr>
          <p:nvPr>
            <p:ph type="sldNum" sz="quarter" idx="12"/>
          </p:nvPr>
        </p:nvSpPr>
        <p:spPr/>
        <p:txBody>
          <a:bodyPr/>
          <a:lstStyle/>
          <a:p>
            <a:fld id="{C34164A3-4ECB-490A-8B2A-C35B7C207953}" type="slidenum">
              <a:rPr kumimoji="1" lang="ja-JP" altLang="en-US" smtClean="0"/>
              <a:t>5</a:t>
            </a:fld>
            <a:endParaRPr kumimoji="1" lang="ja-JP" altLang="en-US" dirty="0"/>
          </a:p>
        </p:txBody>
      </p:sp>
      <p:sp>
        <p:nvSpPr>
          <p:cNvPr id="3" name="Rectangle 48">
            <a:extLst>
              <a:ext uri="{FF2B5EF4-FFF2-40B4-BE49-F238E27FC236}">
                <a16:creationId xmlns:a16="http://schemas.microsoft.com/office/drawing/2014/main" id="{9F8065B1-22D0-DBD6-4125-C63E58A8780A}"/>
              </a:ext>
            </a:extLst>
          </p:cNvPr>
          <p:cNvSpPr>
            <a:spLocks noChangeArrowheads="1"/>
          </p:cNvSpPr>
          <p:nvPr/>
        </p:nvSpPr>
        <p:spPr bwMode="auto">
          <a:xfrm>
            <a:off x="1524000" y="-7937"/>
            <a:ext cx="9144000" cy="692150"/>
          </a:xfrm>
          <a:prstGeom prst="rect">
            <a:avLst/>
          </a:prstGeom>
          <a:noFill/>
          <a:ln w="9525">
            <a:noFill/>
            <a:miter lim="800000"/>
            <a:headEnd/>
            <a:tailEnd/>
          </a:ln>
        </p:spPr>
        <p:txBody>
          <a:bodyPr wrap="none" anchor="ctr"/>
          <a:lstStyle/>
          <a:p>
            <a:pPr>
              <a:defRPr/>
            </a:pPr>
            <a:r>
              <a:rPr lang="en-US" altLang="ja-JP" sz="4000" b="1" kern="0" dirty="0"/>
              <a:t>RCS vacuum system</a:t>
            </a:r>
            <a:endParaRPr lang="ja-JP" altLang="en-US" sz="4000" b="1" kern="0" dirty="0"/>
          </a:p>
        </p:txBody>
      </p:sp>
      <p:sp>
        <p:nvSpPr>
          <p:cNvPr id="4" name="テキスト ボックス 3">
            <a:extLst>
              <a:ext uri="{FF2B5EF4-FFF2-40B4-BE49-F238E27FC236}">
                <a16:creationId xmlns:a16="http://schemas.microsoft.com/office/drawing/2014/main" id="{D14CAD6E-D188-4695-2C9A-C5C8A00824B0}"/>
              </a:ext>
            </a:extLst>
          </p:cNvPr>
          <p:cNvSpPr txBox="1"/>
          <p:nvPr/>
        </p:nvSpPr>
        <p:spPr>
          <a:xfrm>
            <a:off x="4389880" y="2954275"/>
            <a:ext cx="1148071" cy="369332"/>
          </a:xfrm>
          <a:prstGeom prst="rect">
            <a:avLst/>
          </a:prstGeom>
          <a:noFill/>
        </p:spPr>
        <p:txBody>
          <a:bodyPr wrap="none" rtlCol="0">
            <a:spAutoFit/>
          </a:bodyPr>
          <a:lstStyle/>
          <a:p>
            <a:r>
              <a:rPr kumimoji="1" lang="en-US" altLang="ja-JP" dirty="0"/>
              <a:t>(not used)</a:t>
            </a:r>
            <a:endParaRPr kumimoji="1" lang="ja-JP" altLang="en-US" dirty="0"/>
          </a:p>
        </p:txBody>
      </p:sp>
      <p:sp>
        <p:nvSpPr>
          <p:cNvPr id="5" name="テキスト ボックス 4">
            <a:extLst>
              <a:ext uri="{FF2B5EF4-FFF2-40B4-BE49-F238E27FC236}">
                <a16:creationId xmlns:a16="http://schemas.microsoft.com/office/drawing/2014/main" id="{6E861651-ECA4-7EF8-6CB2-B3D8C62066A8}"/>
              </a:ext>
            </a:extLst>
          </p:cNvPr>
          <p:cNvSpPr txBox="1"/>
          <p:nvPr/>
        </p:nvSpPr>
        <p:spPr>
          <a:xfrm>
            <a:off x="2814544" y="5790970"/>
            <a:ext cx="4325964" cy="369332"/>
          </a:xfrm>
          <a:prstGeom prst="rect">
            <a:avLst/>
          </a:prstGeom>
          <a:noFill/>
        </p:spPr>
        <p:txBody>
          <a:bodyPr wrap="square" rtlCol="0">
            <a:spAutoFit/>
          </a:bodyPr>
          <a:lstStyle/>
          <a:p>
            <a:r>
              <a:rPr kumimoji="1" lang="en-US" altLang="ja-JP" dirty="0"/>
              <a:t>Latest</a:t>
            </a:r>
            <a:r>
              <a:rPr kumimoji="1" lang="ja-JP" altLang="en-US" dirty="0"/>
              <a:t> </a:t>
            </a:r>
            <a:r>
              <a:rPr kumimoji="1" lang="en-US" altLang="ja-JP" dirty="0"/>
              <a:t>configuration</a:t>
            </a:r>
            <a:r>
              <a:rPr kumimoji="1" lang="ja-JP" altLang="en-US" dirty="0"/>
              <a:t> </a:t>
            </a:r>
            <a:r>
              <a:rPr kumimoji="1" lang="en-US" altLang="ja-JP" dirty="0"/>
              <a:t>is</a:t>
            </a:r>
            <a:r>
              <a:rPr kumimoji="1" lang="ja-JP" altLang="en-US" dirty="0"/>
              <a:t> </a:t>
            </a:r>
            <a:r>
              <a:rPr kumimoji="1" lang="en-US" altLang="ja-JP" dirty="0"/>
              <a:t>shown</a:t>
            </a:r>
            <a:r>
              <a:rPr kumimoji="1" lang="ja-JP" altLang="en-US" dirty="0"/>
              <a:t> </a:t>
            </a:r>
            <a:r>
              <a:rPr kumimoji="1" lang="en-US" altLang="ja-JP" dirty="0"/>
              <a:t>by</a:t>
            </a:r>
            <a:r>
              <a:rPr kumimoji="1" lang="ja-JP" altLang="en-US" dirty="0"/>
              <a:t> </a:t>
            </a:r>
            <a:r>
              <a:rPr kumimoji="1" lang="en-US" altLang="ja-JP" dirty="0"/>
              <a:t>I.</a:t>
            </a:r>
            <a:r>
              <a:rPr kumimoji="1" lang="ja-JP" altLang="en-US" dirty="0"/>
              <a:t> </a:t>
            </a:r>
            <a:r>
              <a:rPr kumimoji="1" lang="en-US" altLang="ja-JP" dirty="0"/>
              <a:t>Yamada. </a:t>
            </a:r>
            <a:endParaRPr kumimoji="1" lang="ja-JP" altLang="en-US" dirty="0"/>
          </a:p>
        </p:txBody>
      </p:sp>
      <p:sp>
        <p:nvSpPr>
          <p:cNvPr id="8" name="テキスト ボックス 7">
            <a:extLst>
              <a:ext uri="{FF2B5EF4-FFF2-40B4-BE49-F238E27FC236}">
                <a16:creationId xmlns:a16="http://schemas.microsoft.com/office/drawing/2014/main" id="{92DEA6A6-8864-908F-E460-B0771DF6B443}"/>
              </a:ext>
            </a:extLst>
          </p:cNvPr>
          <p:cNvSpPr txBox="1"/>
          <p:nvPr/>
        </p:nvSpPr>
        <p:spPr>
          <a:xfrm>
            <a:off x="9186597" y="5548601"/>
            <a:ext cx="2338127" cy="369332"/>
          </a:xfrm>
          <a:prstGeom prst="rect">
            <a:avLst/>
          </a:prstGeom>
          <a:noFill/>
        </p:spPr>
        <p:txBody>
          <a:bodyPr wrap="square">
            <a:spAutoFit/>
          </a:bodyPr>
          <a:lstStyle/>
          <a:p>
            <a:r>
              <a:rPr lang="en-US" altLang="ja-JP" b="1" dirty="0"/>
              <a:t>O</a:t>
            </a:r>
            <a:r>
              <a:rPr lang="en-US" altLang="ja-JP" sz="1800" b="1" dirty="0"/>
              <a:t>utgassing sources…</a:t>
            </a:r>
            <a:endParaRPr lang="ja-JP" altLang="en-US" dirty="0"/>
          </a:p>
        </p:txBody>
      </p:sp>
    </p:spTree>
    <p:extLst>
      <p:ext uri="{BB962C8B-B14F-4D97-AF65-F5344CB8AC3E}">
        <p14:creationId xmlns:p14="http://schemas.microsoft.com/office/powerpoint/2010/main" val="44849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 name="図 23551" descr="テキスト が含まれている画像&#10;&#10;高い精度で生成された説明">
            <a:extLst>
              <a:ext uri="{FF2B5EF4-FFF2-40B4-BE49-F238E27FC236}">
                <a16:creationId xmlns:a16="http://schemas.microsoft.com/office/drawing/2014/main" id="{6FE6CCDA-064D-48C5-8FAD-7C99ADA88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0129" y="4721274"/>
            <a:ext cx="3862360" cy="2132500"/>
          </a:xfrm>
          <a:prstGeom prst="rect">
            <a:avLst/>
          </a:prstGeom>
        </p:spPr>
      </p:pic>
      <p:sp>
        <p:nvSpPr>
          <p:cNvPr id="17" name="正方形/長方形 16">
            <a:extLst>
              <a:ext uri="{FF2B5EF4-FFF2-40B4-BE49-F238E27FC236}">
                <a16:creationId xmlns:a16="http://schemas.microsoft.com/office/drawing/2014/main" id="{5FD379CD-1B04-4954-82B7-23C068349A40}"/>
              </a:ext>
            </a:extLst>
          </p:cNvPr>
          <p:cNvSpPr/>
          <p:nvPr/>
        </p:nvSpPr>
        <p:spPr>
          <a:xfrm>
            <a:off x="1948427" y="1037112"/>
            <a:ext cx="4237917" cy="227522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8" name="Rectangle 48"/>
          <p:cNvSpPr>
            <a:spLocks noChangeArrowheads="1"/>
          </p:cNvSpPr>
          <p:nvPr/>
        </p:nvSpPr>
        <p:spPr bwMode="auto">
          <a:xfrm>
            <a:off x="1095555" y="-7948"/>
            <a:ext cx="9894498" cy="627926"/>
          </a:xfrm>
          <a:prstGeom prst="rect">
            <a:avLst/>
          </a:prstGeom>
          <a:noFill/>
          <a:ln w="9525">
            <a:noFill/>
            <a:miter lim="800000"/>
            <a:headEnd/>
            <a:tailEnd/>
          </a:ln>
        </p:spPr>
        <p:txBody>
          <a:bodyPr wrap="square" anchor="ctr"/>
          <a:lstStyle/>
          <a:p>
            <a:pPr>
              <a:defRPr/>
            </a:pPr>
            <a:r>
              <a:rPr lang="en-US" altLang="ja-JP" sz="3600" b="1" kern="0" dirty="0"/>
              <a:t>Turbomolecular pump as main pump</a:t>
            </a:r>
            <a:endParaRPr kumimoji="0" lang="ja-JP" altLang="en-US" sz="3600" b="1" kern="0" dirty="0"/>
          </a:p>
        </p:txBody>
      </p:sp>
      <p:pic>
        <p:nvPicPr>
          <p:cNvPr id="5" name="図 4">
            <a:extLst>
              <a:ext uri="{FF2B5EF4-FFF2-40B4-BE49-F238E27FC236}">
                <a16:creationId xmlns:a16="http://schemas.microsoft.com/office/drawing/2014/main" id="{9A43BC75-C153-48C7-863E-10FEBF8FCD2A}"/>
              </a:ext>
            </a:extLst>
          </p:cNvPr>
          <p:cNvPicPr>
            <a:picLocks noChangeAspect="1"/>
          </p:cNvPicPr>
          <p:nvPr/>
        </p:nvPicPr>
        <p:blipFill>
          <a:blip r:embed="rId4"/>
          <a:stretch>
            <a:fillRect/>
          </a:stretch>
        </p:blipFill>
        <p:spPr>
          <a:xfrm>
            <a:off x="2281197" y="1435474"/>
            <a:ext cx="3672073" cy="1793544"/>
          </a:xfrm>
          <a:prstGeom prst="rect">
            <a:avLst/>
          </a:prstGeom>
        </p:spPr>
      </p:pic>
      <p:pic>
        <p:nvPicPr>
          <p:cNvPr id="3" name="図 2">
            <a:extLst>
              <a:ext uri="{FF2B5EF4-FFF2-40B4-BE49-F238E27FC236}">
                <a16:creationId xmlns:a16="http://schemas.microsoft.com/office/drawing/2014/main" id="{CCD42909-0D9F-423A-A3E7-EDFF12C623EF}"/>
              </a:ext>
            </a:extLst>
          </p:cNvPr>
          <p:cNvPicPr>
            <a:picLocks noChangeAspect="1"/>
          </p:cNvPicPr>
          <p:nvPr/>
        </p:nvPicPr>
        <p:blipFill>
          <a:blip r:embed="rId5"/>
          <a:stretch>
            <a:fillRect/>
          </a:stretch>
        </p:blipFill>
        <p:spPr>
          <a:xfrm>
            <a:off x="6390986" y="947676"/>
            <a:ext cx="3364107" cy="2559606"/>
          </a:xfrm>
          <a:prstGeom prst="rect">
            <a:avLst/>
          </a:prstGeom>
        </p:spPr>
      </p:pic>
      <p:sp>
        <p:nvSpPr>
          <p:cNvPr id="6" name="テキスト ボックス 5">
            <a:extLst>
              <a:ext uri="{FF2B5EF4-FFF2-40B4-BE49-F238E27FC236}">
                <a16:creationId xmlns:a16="http://schemas.microsoft.com/office/drawing/2014/main" id="{678E25A5-6E06-4E18-B511-32147E62951A}"/>
              </a:ext>
            </a:extLst>
          </p:cNvPr>
          <p:cNvSpPr txBox="1"/>
          <p:nvPr/>
        </p:nvSpPr>
        <p:spPr>
          <a:xfrm>
            <a:off x="7277239" y="696766"/>
            <a:ext cx="3517501" cy="307777"/>
          </a:xfrm>
          <a:prstGeom prst="rect">
            <a:avLst/>
          </a:prstGeom>
          <a:noFill/>
        </p:spPr>
        <p:txBody>
          <a:bodyPr wrap="none" rtlCol="0">
            <a:spAutoFit/>
          </a:bodyPr>
          <a:lstStyle/>
          <a:p>
            <a:r>
              <a:rPr lang="en-US" altLang="ja-JP" sz="1400" b="1" dirty="0">
                <a:solidFill>
                  <a:srgbClr val="0070C0"/>
                </a:solidFill>
              </a:rPr>
              <a:t>John F. O’Hanlon, “User’s Guide to </a:t>
            </a:r>
            <a:r>
              <a:rPr lang="en-US" altLang="ja-JP" sz="1400" b="1" dirty="0" err="1">
                <a:solidFill>
                  <a:srgbClr val="0070C0"/>
                </a:solidFill>
              </a:rPr>
              <a:t>Vac.Tech</a:t>
            </a:r>
            <a:r>
              <a:rPr lang="en-US" altLang="ja-JP" sz="1400" b="1" dirty="0">
                <a:solidFill>
                  <a:srgbClr val="0070C0"/>
                </a:solidFill>
              </a:rPr>
              <a:t>.”</a:t>
            </a:r>
            <a:endParaRPr lang="ja-JP" altLang="en-US" sz="1400" b="1" dirty="0">
              <a:solidFill>
                <a:srgbClr val="0070C0"/>
              </a:solidFill>
            </a:endParaRPr>
          </a:p>
        </p:txBody>
      </p:sp>
      <p:sp>
        <p:nvSpPr>
          <p:cNvPr id="24" name="Rectangle 60">
            <a:extLst>
              <a:ext uri="{FF2B5EF4-FFF2-40B4-BE49-F238E27FC236}">
                <a16:creationId xmlns:a16="http://schemas.microsoft.com/office/drawing/2014/main" id="{BDE7278F-B5E3-4942-A502-30BB06D567DA}"/>
              </a:ext>
            </a:extLst>
          </p:cNvPr>
          <p:cNvSpPr/>
          <p:nvPr/>
        </p:nvSpPr>
        <p:spPr>
          <a:xfrm>
            <a:off x="1846263" y="3420342"/>
            <a:ext cx="8214013"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buSzPct val="80000"/>
            </a:pPr>
            <a:r>
              <a:rPr lang="en-US" altLang="ja-JP" sz="2000" b="1" dirty="0">
                <a:ea typeface="じゅん101" pitchFamily="49" charset="-128"/>
                <a:cs typeface="Arial" pitchFamily="34" charset="0"/>
              </a:rPr>
              <a:t>TMP works from low vacuum to UHV without decreasing of pumping speed → - minimum time from maintenance to beam operation</a:t>
            </a:r>
          </a:p>
          <a:p>
            <a:pPr>
              <a:buSzPct val="80000"/>
            </a:pPr>
            <a:r>
              <a:rPr lang="en-US" altLang="ja-JP" sz="2000" b="1" dirty="0">
                <a:ea typeface="じゅん101" pitchFamily="49" charset="-128"/>
                <a:cs typeface="Arial" pitchFamily="34" charset="0"/>
              </a:rPr>
              <a:t>     - effective to pump the enormous static and dynamic outgassing</a:t>
            </a:r>
          </a:p>
        </p:txBody>
      </p:sp>
      <p:sp>
        <p:nvSpPr>
          <p:cNvPr id="12" name="テキスト ボックス 11">
            <a:extLst>
              <a:ext uri="{FF2B5EF4-FFF2-40B4-BE49-F238E27FC236}">
                <a16:creationId xmlns:a16="http://schemas.microsoft.com/office/drawing/2014/main" id="{AB3B3E2B-A6A4-4481-8AD4-09DD958186A4}"/>
              </a:ext>
            </a:extLst>
          </p:cNvPr>
          <p:cNvSpPr txBox="1"/>
          <p:nvPr/>
        </p:nvSpPr>
        <p:spPr>
          <a:xfrm>
            <a:off x="1972384" y="1092321"/>
            <a:ext cx="4090607" cy="369332"/>
          </a:xfrm>
          <a:prstGeom prst="rect">
            <a:avLst/>
          </a:prstGeom>
          <a:noFill/>
        </p:spPr>
        <p:txBody>
          <a:bodyPr wrap="none" rtlCol="0">
            <a:spAutoFit/>
          </a:bodyPr>
          <a:lstStyle/>
          <a:p>
            <a:r>
              <a:rPr lang="en-US" altLang="ja-JP" b="1" dirty="0"/>
              <a:t>TMP general pumping speed vs. Pressure</a:t>
            </a:r>
            <a:endParaRPr lang="ja-JP" altLang="en-US" b="1" dirty="0"/>
          </a:p>
        </p:txBody>
      </p:sp>
      <p:sp>
        <p:nvSpPr>
          <p:cNvPr id="26" name="テキスト ボックス 25">
            <a:extLst>
              <a:ext uri="{FF2B5EF4-FFF2-40B4-BE49-F238E27FC236}">
                <a16:creationId xmlns:a16="http://schemas.microsoft.com/office/drawing/2014/main" id="{708E7C26-B258-4E35-8AB3-530E3924C751}"/>
              </a:ext>
            </a:extLst>
          </p:cNvPr>
          <p:cNvSpPr txBox="1"/>
          <p:nvPr/>
        </p:nvSpPr>
        <p:spPr>
          <a:xfrm>
            <a:off x="6894298" y="1061410"/>
            <a:ext cx="1574918" cy="369332"/>
          </a:xfrm>
          <a:prstGeom prst="rect">
            <a:avLst/>
          </a:prstGeom>
          <a:noFill/>
        </p:spPr>
        <p:txBody>
          <a:bodyPr wrap="none" rtlCol="0">
            <a:spAutoFit/>
          </a:bodyPr>
          <a:lstStyle/>
          <a:p>
            <a:r>
              <a:rPr lang="en-US" altLang="ja-JP" b="1" dirty="0"/>
              <a:t>Ion pumps (IP)</a:t>
            </a:r>
            <a:endParaRPr lang="ja-JP" altLang="en-US" b="1" dirty="0"/>
          </a:p>
        </p:txBody>
      </p:sp>
      <p:sp>
        <p:nvSpPr>
          <p:cNvPr id="19" name="テキスト ボックス 18">
            <a:extLst>
              <a:ext uri="{FF2B5EF4-FFF2-40B4-BE49-F238E27FC236}">
                <a16:creationId xmlns:a16="http://schemas.microsoft.com/office/drawing/2014/main" id="{292CEAFD-A6F9-4E38-8A34-96E8310E46B4}"/>
              </a:ext>
            </a:extLst>
          </p:cNvPr>
          <p:cNvSpPr txBox="1"/>
          <p:nvPr/>
        </p:nvSpPr>
        <p:spPr>
          <a:xfrm>
            <a:off x="1715842" y="570340"/>
            <a:ext cx="5538696" cy="461665"/>
          </a:xfrm>
          <a:prstGeom prst="rect">
            <a:avLst/>
          </a:prstGeom>
          <a:noFill/>
        </p:spPr>
        <p:txBody>
          <a:bodyPr wrap="none" rtlCol="0">
            <a:spAutoFit/>
          </a:bodyPr>
          <a:lstStyle/>
          <a:p>
            <a:r>
              <a:rPr lang="en-US" altLang="ja-JP" sz="2400" b="1" dirty="0"/>
              <a:t>High pumping speed from ~100 Pa to UHV</a:t>
            </a:r>
            <a:endParaRPr lang="ja-JP" altLang="en-US" sz="2400" b="1" dirty="0"/>
          </a:p>
        </p:txBody>
      </p:sp>
      <p:sp>
        <p:nvSpPr>
          <p:cNvPr id="29" name="テキスト ボックス 28">
            <a:extLst>
              <a:ext uri="{FF2B5EF4-FFF2-40B4-BE49-F238E27FC236}">
                <a16:creationId xmlns:a16="http://schemas.microsoft.com/office/drawing/2014/main" id="{20AE0391-2818-4253-9C65-21820FA071AD}"/>
              </a:ext>
            </a:extLst>
          </p:cNvPr>
          <p:cNvSpPr txBox="1"/>
          <p:nvPr/>
        </p:nvSpPr>
        <p:spPr>
          <a:xfrm>
            <a:off x="7093482" y="5355161"/>
            <a:ext cx="4552177" cy="646331"/>
          </a:xfrm>
          <a:prstGeom prst="rect">
            <a:avLst/>
          </a:prstGeom>
          <a:noFill/>
        </p:spPr>
        <p:txBody>
          <a:bodyPr wrap="square" rtlCol="0">
            <a:spAutoFit/>
          </a:bodyPr>
          <a:lstStyle/>
          <a:p>
            <a:r>
              <a:rPr lang="en-US" altLang="ja-JP" b="1" dirty="0"/>
              <a:t>Gas instabilities actually occurred when the IP were used in the RCS in the beginning.</a:t>
            </a:r>
            <a:endParaRPr lang="ja-JP" altLang="en-US" b="1" dirty="0"/>
          </a:p>
        </p:txBody>
      </p:sp>
      <p:sp>
        <p:nvSpPr>
          <p:cNvPr id="40" name="テキスト ボックス 39">
            <a:extLst>
              <a:ext uri="{FF2B5EF4-FFF2-40B4-BE49-F238E27FC236}">
                <a16:creationId xmlns:a16="http://schemas.microsoft.com/office/drawing/2014/main" id="{E07FAC46-D5E8-475B-9BBA-74E6429D6AC2}"/>
              </a:ext>
            </a:extLst>
          </p:cNvPr>
          <p:cNvSpPr txBox="1"/>
          <p:nvPr/>
        </p:nvSpPr>
        <p:spPr>
          <a:xfrm>
            <a:off x="1715842" y="4381213"/>
            <a:ext cx="7506029" cy="446276"/>
          </a:xfrm>
          <a:prstGeom prst="rect">
            <a:avLst/>
          </a:prstGeom>
          <a:noFill/>
        </p:spPr>
        <p:txBody>
          <a:bodyPr wrap="none" rtlCol="0">
            <a:spAutoFit/>
          </a:bodyPr>
          <a:lstStyle/>
          <a:p>
            <a:r>
              <a:rPr lang="en-US" altLang="ja-JP" sz="2300" b="1" dirty="0"/>
              <a:t>No Potential danger of release of entrapped molecules/ions</a:t>
            </a:r>
            <a:endParaRPr lang="ja-JP" altLang="en-US" sz="2300" b="1" dirty="0"/>
          </a:p>
        </p:txBody>
      </p:sp>
      <p:sp>
        <p:nvSpPr>
          <p:cNvPr id="4" name="スライド番号プレースホルダー 3">
            <a:extLst>
              <a:ext uri="{FF2B5EF4-FFF2-40B4-BE49-F238E27FC236}">
                <a16:creationId xmlns:a16="http://schemas.microsoft.com/office/drawing/2014/main" id="{B6288E8B-798E-4B76-9AD8-981204C08DDC}"/>
              </a:ext>
            </a:extLst>
          </p:cNvPr>
          <p:cNvSpPr>
            <a:spLocks noGrp="1"/>
          </p:cNvSpPr>
          <p:nvPr>
            <p:ph type="sldNum" sz="quarter" idx="12"/>
          </p:nvPr>
        </p:nvSpPr>
        <p:spPr/>
        <p:txBody>
          <a:bodyPr/>
          <a:lstStyle/>
          <a:p>
            <a:fld id="{C34164A3-4ECB-490A-8B2A-C35B7C207953}" type="slidenum">
              <a:rPr kumimoji="1" lang="ja-JP" altLang="en-US" smtClean="0"/>
              <a:t>6</a:t>
            </a:fld>
            <a:endParaRPr kumimoji="1" lang="ja-JP" altLang="en-US"/>
          </a:p>
        </p:txBody>
      </p:sp>
      <p:cxnSp>
        <p:nvCxnSpPr>
          <p:cNvPr id="10" name="直線矢印コネクタ 9">
            <a:extLst>
              <a:ext uri="{FF2B5EF4-FFF2-40B4-BE49-F238E27FC236}">
                <a16:creationId xmlns:a16="http://schemas.microsoft.com/office/drawing/2014/main" id="{85AF0B28-F98E-4375-9F22-5A35A1E3FAAB}"/>
              </a:ext>
            </a:extLst>
          </p:cNvPr>
          <p:cNvCxnSpPr/>
          <p:nvPr/>
        </p:nvCxnSpPr>
        <p:spPr>
          <a:xfrm flipH="1" flipV="1">
            <a:off x="6599593" y="5496882"/>
            <a:ext cx="461176" cy="1585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33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1"/>
          <p:cNvPicPr>
            <a:picLocks noChangeAspect="1" noChangeArrowheads="1"/>
          </p:cNvPicPr>
          <p:nvPr/>
        </p:nvPicPr>
        <p:blipFill>
          <a:blip r:embed="rId3" cstate="print">
            <a:extLst>
              <a:ext uri="{28A0092B-C50C-407E-A947-70E740481C1C}">
                <a14:useLocalDpi xmlns:a14="http://schemas.microsoft.com/office/drawing/2010/main" val="0"/>
              </a:ext>
            </a:extLst>
          </a:blip>
          <a:srcRect r="41502"/>
          <a:stretch>
            <a:fillRect/>
          </a:stretch>
        </p:blipFill>
        <p:spPr bwMode="auto">
          <a:xfrm>
            <a:off x="1767385" y="1065475"/>
            <a:ext cx="3759376" cy="505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Oval 14"/>
          <p:cNvSpPr>
            <a:spLocks noChangeArrowheads="1"/>
          </p:cNvSpPr>
          <p:nvPr/>
        </p:nvSpPr>
        <p:spPr bwMode="auto">
          <a:xfrm>
            <a:off x="2315336" y="3428912"/>
            <a:ext cx="400474" cy="397932"/>
          </a:xfrm>
          <a:prstGeom prst="ellipse">
            <a:avLst/>
          </a:prstGeom>
          <a:solidFill>
            <a:schemeClr val="bg1"/>
          </a:solidFill>
          <a:ln w="38100">
            <a:solidFill>
              <a:schemeClr val="tx1"/>
            </a:solidFill>
            <a:round/>
            <a:headEnd/>
            <a:tailEnd/>
          </a:ln>
        </p:spPr>
        <p:txBody>
          <a:bodyPr wrap="none" anchor="ctr"/>
          <a:lstStyle>
            <a:lvl1pPr>
              <a:spcBef>
                <a:spcPct val="20000"/>
              </a:spcBef>
              <a:buClr>
                <a:srgbClr val="0033CC"/>
              </a:buClr>
              <a:buSzPct val="6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rgbClr val="FF0000"/>
              </a:buClr>
              <a:buSzPct val="55000"/>
              <a:buFont typeface="Wingdings" panose="05000000000000000000" pitchFamily="2" charset="2"/>
              <a:buChar char="n"/>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1"/>
              </a:buClr>
              <a:buSzPct val="6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rgbClr val="0099FF"/>
              </a:buClr>
              <a:buSzPct val="6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dirty="0">
                <a:latin typeface="+mn-lt"/>
              </a:rPr>
              <a:t>2</a:t>
            </a:r>
          </a:p>
        </p:txBody>
      </p:sp>
      <p:sp>
        <p:nvSpPr>
          <p:cNvPr id="23557" name="Oval 15"/>
          <p:cNvSpPr>
            <a:spLocks noChangeArrowheads="1"/>
          </p:cNvSpPr>
          <p:nvPr/>
        </p:nvSpPr>
        <p:spPr bwMode="auto">
          <a:xfrm>
            <a:off x="3179853" y="4524815"/>
            <a:ext cx="400474" cy="397932"/>
          </a:xfrm>
          <a:prstGeom prst="ellipse">
            <a:avLst/>
          </a:prstGeom>
          <a:solidFill>
            <a:schemeClr val="bg1"/>
          </a:solidFill>
          <a:ln w="38100">
            <a:solidFill>
              <a:schemeClr val="tx1"/>
            </a:solidFill>
            <a:round/>
            <a:headEnd/>
            <a:tailEnd/>
          </a:ln>
        </p:spPr>
        <p:txBody>
          <a:bodyPr wrap="none" anchor="ctr"/>
          <a:lstStyle>
            <a:lvl1pPr>
              <a:spcBef>
                <a:spcPct val="20000"/>
              </a:spcBef>
              <a:buClr>
                <a:srgbClr val="0033CC"/>
              </a:buClr>
              <a:buSzPct val="6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rgbClr val="FF0000"/>
              </a:buClr>
              <a:buSzPct val="55000"/>
              <a:buFont typeface="Wingdings" panose="05000000000000000000" pitchFamily="2" charset="2"/>
              <a:buChar char="n"/>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1"/>
              </a:buClr>
              <a:buSzPct val="6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rgbClr val="0099FF"/>
              </a:buClr>
              <a:buSzPct val="6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dirty="0">
                <a:latin typeface="+mn-lt"/>
              </a:rPr>
              <a:t>1</a:t>
            </a:r>
          </a:p>
        </p:txBody>
      </p:sp>
      <p:sp>
        <p:nvSpPr>
          <p:cNvPr id="23558" name="Oval 16"/>
          <p:cNvSpPr>
            <a:spLocks noChangeArrowheads="1"/>
          </p:cNvSpPr>
          <p:nvPr/>
        </p:nvSpPr>
        <p:spPr bwMode="auto">
          <a:xfrm>
            <a:off x="3879094" y="5141418"/>
            <a:ext cx="400474" cy="397932"/>
          </a:xfrm>
          <a:prstGeom prst="ellipse">
            <a:avLst/>
          </a:prstGeom>
          <a:solidFill>
            <a:schemeClr val="bg1"/>
          </a:solidFill>
          <a:ln w="38100">
            <a:solidFill>
              <a:schemeClr val="tx1"/>
            </a:solidFill>
            <a:round/>
            <a:headEnd/>
            <a:tailEnd/>
          </a:ln>
        </p:spPr>
        <p:txBody>
          <a:bodyPr wrap="none" anchor="ctr"/>
          <a:lstStyle>
            <a:lvl1pPr>
              <a:spcBef>
                <a:spcPct val="20000"/>
              </a:spcBef>
              <a:buClr>
                <a:srgbClr val="0033CC"/>
              </a:buClr>
              <a:buSzPct val="6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rgbClr val="FF0000"/>
              </a:buClr>
              <a:buSzPct val="55000"/>
              <a:buFont typeface="Wingdings" panose="05000000000000000000" pitchFamily="2" charset="2"/>
              <a:buChar char="n"/>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1"/>
              </a:buClr>
              <a:buSzPct val="6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rgbClr val="0099FF"/>
              </a:buClr>
              <a:buSzPct val="6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dirty="0">
                <a:latin typeface="+mn-lt"/>
              </a:rPr>
              <a:t>4</a:t>
            </a:r>
          </a:p>
        </p:txBody>
      </p:sp>
      <p:sp>
        <p:nvSpPr>
          <p:cNvPr id="23559" name="Oval 17"/>
          <p:cNvSpPr>
            <a:spLocks noChangeArrowheads="1"/>
          </p:cNvSpPr>
          <p:nvPr/>
        </p:nvSpPr>
        <p:spPr bwMode="auto">
          <a:xfrm>
            <a:off x="5013136" y="5159217"/>
            <a:ext cx="400474" cy="397932"/>
          </a:xfrm>
          <a:prstGeom prst="ellipse">
            <a:avLst/>
          </a:prstGeom>
          <a:solidFill>
            <a:schemeClr val="bg1"/>
          </a:solidFill>
          <a:ln w="38100">
            <a:solidFill>
              <a:schemeClr val="tx1"/>
            </a:solidFill>
            <a:round/>
            <a:headEnd/>
            <a:tailEnd/>
          </a:ln>
        </p:spPr>
        <p:txBody>
          <a:bodyPr wrap="none" anchor="ctr"/>
          <a:lstStyle>
            <a:lvl1pPr>
              <a:spcBef>
                <a:spcPct val="20000"/>
              </a:spcBef>
              <a:buClr>
                <a:srgbClr val="0033CC"/>
              </a:buClr>
              <a:buSzPct val="60000"/>
              <a:buFont typeface="Wingdings" panose="05000000000000000000" pitchFamily="2" charset="2"/>
              <a:buChar char="n"/>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lr>
                <a:srgbClr val="FF0000"/>
              </a:buClr>
              <a:buSzPct val="55000"/>
              <a:buFont typeface="Wingdings" panose="05000000000000000000" pitchFamily="2" charset="2"/>
              <a:buChar char="n"/>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lr>
                <a:schemeClr val="accent1"/>
              </a:buClr>
              <a:buSzPct val="60000"/>
              <a:buFont typeface="Wingdings" panose="05000000000000000000" pitchFamily="2" charset="2"/>
              <a:buChar char="n"/>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lr>
                <a:srgbClr val="0099FF"/>
              </a:buClr>
              <a:buSzPct val="6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lr>
                <a:srgbClr val="FF0000"/>
              </a:buClr>
              <a:buSzPct val="50000"/>
              <a:buFont typeface="Wingdings" panose="05000000000000000000" pitchFamily="2" charset="2"/>
              <a:buChar char="n"/>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ClrTx/>
              <a:buSzTx/>
              <a:buFontTx/>
              <a:buNone/>
            </a:pPr>
            <a:r>
              <a:rPr lang="en-US" altLang="ja-JP" sz="2800">
                <a:latin typeface="+mn-lt"/>
              </a:rPr>
              <a:t>3</a:t>
            </a:r>
          </a:p>
        </p:txBody>
      </p:sp>
      <p:sp>
        <p:nvSpPr>
          <p:cNvPr id="16" name="テキスト ボックス 15"/>
          <p:cNvSpPr txBox="1"/>
          <p:nvPr/>
        </p:nvSpPr>
        <p:spPr>
          <a:xfrm>
            <a:off x="5922491" y="5117352"/>
            <a:ext cx="4721225" cy="1200329"/>
          </a:xfrm>
          <a:prstGeom prst="rect">
            <a:avLst/>
          </a:prstGeom>
          <a:noFill/>
        </p:spPr>
        <p:txBody>
          <a:bodyPr>
            <a:spAutoFit/>
          </a:bodyPr>
          <a:lstStyle/>
          <a:p>
            <a:pPr eaLnBrk="1" hangingPunct="1">
              <a:defRPr/>
            </a:pPr>
            <a:r>
              <a:rPr lang="en-US" altLang="ja-JP" sz="2400" dirty="0">
                <a:solidFill>
                  <a:schemeClr val="accent1">
                    <a:lumMod val="75000"/>
                  </a:schemeClr>
                </a:solidFill>
                <a:effectLst>
                  <a:outerShdw blurRad="38100" dist="38100" dir="2700000" algn="tl">
                    <a:srgbClr val="000000">
                      <a:alpha val="43137"/>
                    </a:srgbClr>
                  </a:outerShdw>
                </a:effectLst>
              </a:rPr>
              <a:t> </a:t>
            </a:r>
            <a:r>
              <a:rPr lang="en-US" altLang="ja-JP" sz="2400" i="1" dirty="0">
                <a:solidFill>
                  <a:schemeClr val="accent1">
                    <a:lumMod val="75000"/>
                  </a:schemeClr>
                </a:solidFill>
                <a:effectLst>
                  <a:outerShdw blurRad="38100" dist="38100" dir="2700000" algn="tl">
                    <a:srgbClr val="000000">
                      <a:alpha val="43137"/>
                    </a:srgbClr>
                  </a:outerShdw>
                </a:effectLst>
              </a:rPr>
              <a:t> </a:t>
            </a:r>
            <a:r>
              <a:rPr lang="el-GR" altLang="ja-JP" sz="2400" i="1" dirty="0">
                <a:solidFill>
                  <a:schemeClr val="accent1">
                    <a:lumMod val="75000"/>
                  </a:schemeClr>
                </a:solidFill>
                <a:effectLst>
                  <a:outerShdw blurRad="38100" dist="38100" dir="2700000" algn="tl">
                    <a:srgbClr val="000000">
                      <a:alpha val="43137"/>
                    </a:srgbClr>
                  </a:outerShdw>
                </a:effectLst>
              </a:rPr>
              <a:t>γ</a:t>
            </a:r>
            <a:r>
              <a:rPr lang="ja-JP" altLang="en-US" sz="2400" i="1" dirty="0">
                <a:solidFill>
                  <a:schemeClr val="accent1">
                    <a:lumMod val="75000"/>
                  </a:schemeClr>
                </a:solidFill>
                <a:effectLst>
                  <a:outerShdw blurRad="38100" dist="38100" dir="2700000" algn="tl">
                    <a:srgbClr val="000000">
                      <a:alpha val="43137"/>
                    </a:srgbClr>
                  </a:outerShdw>
                </a:effectLst>
              </a:rPr>
              <a:t> </a:t>
            </a:r>
            <a:r>
              <a:rPr lang="en-US" altLang="ja-JP" sz="2400" dirty="0">
                <a:solidFill>
                  <a:schemeClr val="accent1">
                    <a:lumMod val="75000"/>
                  </a:schemeClr>
                </a:solidFill>
                <a:effectLst>
                  <a:outerShdw blurRad="38100" dist="38100" dir="2700000" algn="tl">
                    <a:srgbClr val="000000">
                      <a:alpha val="43137"/>
                    </a:srgbClr>
                  </a:outerShdw>
                </a:effectLst>
              </a:rPr>
              <a:t>ray irradiation test for 3 years</a:t>
            </a:r>
          </a:p>
          <a:p>
            <a:pPr eaLnBrk="1" hangingPunct="1">
              <a:defRPr/>
            </a:pPr>
            <a:r>
              <a:rPr lang="en-US" altLang="ja-JP" sz="2400" dirty="0">
                <a:solidFill>
                  <a:srgbClr val="C00000"/>
                </a:solidFill>
              </a:rPr>
              <a:t>  - Good performance  </a:t>
            </a:r>
          </a:p>
          <a:p>
            <a:pPr eaLnBrk="1" hangingPunct="1">
              <a:defRPr/>
            </a:pPr>
            <a:r>
              <a:rPr lang="en-US" altLang="ja-JP" sz="2400" dirty="0">
                <a:solidFill>
                  <a:srgbClr val="C00000"/>
                </a:solidFill>
              </a:rPr>
              <a:t>  with the absorbed dose &gt; 75 </a:t>
            </a:r>
            <a:r>
              <a:rPr lang="en-US" altLang="ja-JP" sz="2400" dirty="0" err="1">
                <a:solidFill>
                  <a:srgbClr val="C00000"/>
                </a:solidFill>
              </a:rPr>
              <a:t>MGy</a:t>
            </a:r>
            <a:endParaRPr lang="en-US" altLang="ja-JP" sz="2400" dirty="0">
              <a:solidFill>
                <a:srgbClr val="C00000"/>
              </a:solidFill>
            </a:endParaRPr>
          </a:p>
        </p:txBody>
      </p:sp>
      <p:sp>
        <p:nvSpPr>
          <p:cNvPr id="18" name="Rectangle 48"/>
          <p:cNvSpPr>
            <a:spLocks noChangeArrowheads="1"/>
          </p:cNvSpPr>
          <p:nvPr/>
        </p:nvSpPr>
        <p:spPr bwMode="auto">
          <a:xfrm>
            <a:off x="1143000" y="21454"/>
            <a:ext cx="9761220" cy="640656"/>
          </a:xfrm>
          <a:prstGeom prst="rect">
            <a:avLst/>
          </a:prstGeom>
          <a:noFill/>
          <a:ln w="9525">
            <a:noFill/>
            <a:miter lim="800000"/>
            <a:headEnd/>
            <a:tailEnd/>
          </a:ln>
        </p:spPr>
        <p:txBody>
          <a:bodyPr wrap="square" anchor="ctr"/>
          <a:lstStyle/>
          <a:p>
            <a:pPr>
              <a:defRPr/>
            </a:pPr>
            <a:r>
              <a:rPr kumimoji="0" lang="en-US" altLang="ja-JP" sz="3600" b="1" kern="0" dirty="0"/>
              <a:t>Turbo molecular pump with radiation resistance</a:t>
            </a:r>
            <a:endParaRPr kumimoji="0" lang="ja-JP" altLang="en-US" sz="3600" b="1" kern="0" dirty="0"/>
          </a:p>
        </p:txBody>
      </p:sp>
      <p:sp>
        <p:nvSpPr>
          <p:cNvPr id="14" name="Rectangle 60">
            <a:extLst>
              <a:ext uri="{FF2B5EF4-FFF2-40B4-BE49-F238E27FC236}">
                <a16:creationId xmlns:a16="http://schemas.microsoft.com/office/drawing/2014/main" id="{B973F17F-72CA-4C58-B3CF-D3061D83C4D7}"/>
              </a:ext>
            </a:extLst>
          </p:cNvPr>
          <p:cNvSpPr/>
          <p:nvPr/>
        </p:nvSpPr>
        <p:spPr>
          <a:xfrm>
            <a:off x="5817766" y="1535471"/>
            <a:ext cx="4850234" cy="3293209"/>
          </a:xfrm>
          <a:prstGeom prst="rect">
            <a:avLst/>
          </a:prstGeom>
          <a:solidFill>
            <a:schemeClr val="bg2"/>
          </a:solidFill>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spcBef>
                <a:spcPct val="0"/>
              </a:spcBef>
            </a:pPr>
            <a:r>
              <a:rPr lang="en-US" altLang="ja-JP" sz="2400" dirty="0">
                <a:solidFill>
                  <a:schemeClr val="tx1"/>
                </a:solidFill>
              </a:rPr>
              <a:t>Usage of radiation-proof materials</a:t>
            </a:r>
          </a:p>
          <a:p>
            <a:pPr>
              <a:spcBef>
                <a:spcPct val="0"/>
              </a:spcBef>
            </a:pPr>
            <a:endParaRPr lang="en-US" altLang="ja-JP" sz="2400" dirty="0">
              <a:solidFill>
                <a:schemeClr val="tx1"/>
              </a:solidFill>
            </a:endParaRPr>
          </a:p>
          <a:p>
            <a:pPr>
              <a:spcBef>
                <a:spcPct val="0"/>
              </a:spcBef>
            </a:pPr>
            <a:r>
              <a:rPr lang="en-US" altLang="ja-JP" sz="2000" dirty="0">
                <a:solidFill>
                  <a:schemeClr val="tx1"/>
                </a:solidFill>
              </a:rPr>
              <a:t>1. Speed &amp; location sensor :</a:t>
            </a:r>
          </a:p>
          <a:p>
            <a:pPr>
              <a:spcBef>
                <a:spcPct val="0"/>
              </a:spcBef>
            </a:pPr>
            <a:r>
              <a:rPr lang="ja-JP" altLang="en-US" sz="2000" dirty="0">
                <a:solidFill>
                  <a:schemeClr val="tx1"/>
                </a:solidFill>
              </a:rPr>
              <a:t>　　　　</a:t>
            </a:r>
            <a:r>
              <a:rPr lang="en-US" altLang="ja-JP" sz="2000" dirty="0">
                <a:solidFill>
                  <a:schemeClr val="tx1"/>
                </a:solidFill>
              </a:rPr>
              <a:t>Hall sensor</a:t>
            </a:r>
            <a:r>
              <a:rPr lang="en-US" altLang="ja-JP" sz="2000" dirty="0">
                <a:solidFill>
                  <a:schemeClr val="tx1"/>
                </a:solidFill>
                <a:ea typeface="じゅん101" pitchFamily="49" charset="-128"/>
                <a:cs typeface="Arial" pitchFamily="34" charset="0"/>
              </a:rPr>
              <a:t> →</a:t>
            </a:r>
            <a:r>
              <a:rPr lang="ja-JP" altLang="en-US" sz="2000" dirty="0">
                <a:solidFill>
                  <a:schemeClr val="tx1"/>
                </a:solidFill>
              </a:rPr>
              <a:t> </a:t>
            </a:r>
            <a:r>
              <a:rPr lang="en-US" altLang="ja-JP" sz="2000" dirty="0">
                <a:solidFill>
                  <a:schemeClr val="tx1"/>
                </a:solidFill>
              </a:rPr>
              <a:t>Pick-up coil</a:t>
            </a:r>
          </a:p>
          <a:p>
            <a:pPr>
              <a:spcBef>
                <a:spcPct val="0"/>
              </a:spcBef>
            </a:pPr>
            <a:r>
              <a:rPr lang="en-US" altLang="ja-JP" sz="2000" dirty="0">
                <a:solidFill>
                  <a:schemeClr val="tx1"/>
                </a:solidFill>
              </a:rPr>
              <a:t>2. Seal :</a:t>
            </a:r>
          </a:p>
          <a:p>
            <a:pPr>
              <a:spcBef>
                <a:spcPct val="0"/>
              </a:spcBef>
            </a:pPr>
            <a:r>
              <a:rPr lang="ja-JP" altLang="en-US" sz="2000" dirty="0">
                <a:solidFill>
                  <a:schemeClr val="tx1"/>
                </a:solidFill>
              </a:rPr>
              <a:t>　　　　</a:t>
            </a:r>
            <a:r>
              <a:rPr lang="en-US" altLang="ja-JP" sz="2000" dirty="0">
                <a:solidFill>
                  <a:schemeClr val="tx1"/>
                </a:solidFill>
              </a:rPr>
              <a:t>elastomer</a:t>
            </a:r>
            <a:r>
              <a:rPr lang="en-US" altLang="ja-JP" sz="2000" dirty="0">
                <a:solidFill>
                  <a:schemeClr val="tx1"/>
                </a:solidFill>
                <a:ea typeface="じゅん101" pitchFamily="49" charset="-128"/>
                <a:cs typeface="Arial" pitchFamily="34" charset="0"/>
              </a:rPr>
              <a:t> →</a:t>
            </a:r>
            <a:r>
              <a:rPr lang="ja-JP" altLang="en-US" sz="2000" dirty="0">
                <a:solidFill>
                  <a:schemeClr val="tx1"/>
                </a:solidFill>
              </a:rPr>
              <a:t> </a:t>
            </a:r>
            <a:r>
              <a:rPr lang="en-US" altLang="ja-JP" sz="2000" dirty="0">
                <a:solidFill>
                  <a:schemeClr val="tx1"/>
                </a:solidFill>
              </a:rPr>
              <a:t>metal</a:t>
            </a:r>
          </a:p>
          <a:p>
            <a:pPr>
              <a:spcBef>
                <a:spcPct val="0"/>
              </a:spcBef>
            </a:pPr>
            <a:r>
              <a:rPr lang="en-US" altLang="ja-JP" sz="2000" dirty="0">
                <a:solidFill>
                  <a:schemeClr val="tx1"/>
                </a:solidFill>
              </a:rPr>
              <a:t>3. Hermetic seal :</a:t>
            </a:r>
          </a:p>
          <a:p>
            <a:pPr>
              <a:spcBef>
                <a:spcPct val="0"/>
              </a:spcBef>
            </a:pPr>
            <a:r>
              <a:rPr lang="ja-JP" altLang="en-US" sz="2000" dirty="0">
                <a:solidFill>
                  <a:schemeClr val="tx1"/>
                </a:solidFill>
              </a:rPr>
              <a:t>　　　　</a:t>
            </a:r>
            <a:r>
              <a:rPr lang="en-US" altLang="ja-JP" sz="2000" dirty="0">
                <a:solidFill>
                  <a:schemeClr val="tx1"/>
                </a:solidFill>
              </a:rPr>
              <a:t>rubber, resin, etc.</a:t>
            </a:r>
            <a:r>
              <a:rPr lang="en-US" altLang="ja-JP" sz="2000" dirty="0">
                <a:solidFill>
                  <a:schemeClr val="tx1"/>
                </a:solidFill>
                <a:ea typeface="じゅん101" pitchFamily="49" charset="-128"/>
                <a:cs typeface="Arial" pitchFamily="34" charset="0"/>
              </a:rPr>
              <a:t> →</a:t>
            </a:r>
            <a:r>
              <a:rPr lang="ja-JP" altLang="en-US" sz="2000" dirty="0">
                <a:solidFill>
                  <a:schemeClr val="tx1"/>
                </a:solidFill>
              </a:rPr>
              <a:t> </a:t>
            </a:r>
            <a:r>
              <a:rPr lang="en-US" altLang="ja-JP" sz="2000" dirty="0">
                <a:solidFill>
                  <a:schemeClr val="tx1"/>
                </a:solidFill>
              </a:rPr>
              <a:t>ceramics </a:t>
            </a:r>
          </a:p>
          <a:p>
            <a:pPr>
              <a:spcBef>
                <a:spcPct val="0"/>
              </a:spcBef>
            </a:pPr>
            <a:r>
              <a:rPr lang="en-US" altLang="ja-JP" sz="2000" dirty="0">
                <a:solidFill>
                  <a:schemeClr val="tx1"/>
                </a:solidFill>
              </a:rPr>
              <a:t>4. Sheath material :</a:t>
            </a:r>
          </a:p>
          <a:p>
            <a:pPr>
              <a:spcBef>
                <a:spcPct val="0"/>
              </a:spcBef>
            </a:pPr>
            <a:r>
              <a:rPr lang="ja-JP" altLang="en-US" sz="2000" dirty="0">
                <a:solidFill>
                  <a:schemeClr val="tx1"/>
                </a:solidFill>
              </a:rPr>
              <a:t>　　　　</a:t>
            </a:r>
            <a:r>
              <a:rPr lang="en-US" altLang="ja-JP" sz="2000" dirty="0">
                <a:solidFill>
                  <a:schemeClr val="tx1"/>
                </a:solidFill>
              </a:rPr>
              <a:t>Teflon</a:t>
            </a:r>
            <a:r>
              <a:rPr lang="en-US" altLang="ja-JP" sz="2000" dirty="0">
                <a:solidFill>
                  <a:schemeClr val="tx1"/>
                </a:solidFill>
                <a:ea typeface="じゅん101" pitchFamily="49" charset="-128"/>
                <a:cs typeface="Arial" pitchFamily="34" charset="0"/>
              </a:rPr>
              <a:t> →</a:t>
            </a:r>
            <a:r>
              <a:rPr lang="ja-JP" altLang="en-US" sz="2000" dirty="0">
                <a:solidFill>
                  <a:schemeClr val="tx1"/>
                </a:solidFill>
              </a:rPr>
              <a:t> </a:t>
            </a:r>
            <a:r>
              <a:rPr lang="en-US" altLang="ja-JP" sz="2000" dirty="0">
                <a:solidFill>
                  <a:schemeClr val="tx1"/>
                </a:solidFill>
              </a:rPr>
              <a:t>PEEK</a:t>
            </a:r>
            <a:endParaRPr lang="en-US" altLang="ja-JP" sz="2800" dirty="0">
              <a:solidFill>
                <a:schemeClr val="tx1"/>
              </a:solidFill>
            </a:endParaRPr>
          </a:p>
        </p:txBody>
      </p:sp>
      <p:sp>
        <p:nvSpPr>
          <p:cNvPr id="3" name="テキスト ボックス 2">
            <a:extLst>
              <a:ext uri="{FF2B5EF4-FFF2-40B4-BE49-F238E27FC236}">
                <a16:creationId xmlns:a16="http://schemas.microsoft.com/office/drawing/2014/main" id="{7FD2A59C-308A-4747-A269-5632DB985E8C}"/>
              </a:ext>
            </a:extLst>
          </p:cNvPr>
          <p:cNvSpPr txBox="1"/>
          <p:nvPr/>
        </p:nvSpPr>
        <p:spPr>
          <a:xfrm>
            <a:off x="2128972" y="6028814"/>
            <a:ext cx="3400033" cy="369332"/>
          </a:xfrm>
          <a:prstGeom prst="rect">
            <a:avLst/>
          </a:prstGeom>
          <a:noFill/>
        </p:spPr>
        <p:txBody>
          <a:bodyPr wrap="none" rtlCol="0">
            <a:spAutoFit/>
          </a:bodyPr>
          <a:lstStyle/>
          <a:p>
            <a:r>
              <a:rPr lang="en-US" altLang="ja-JP" b="1" dirty="0"/>
              <a:t>Osaka vacuum Ltd., TG1300M MR</a:t>
            </a:r>
            <a:endParaRPr lang="ja-JP" altLang="en-US" b="1" dirty="0"/>
          </a:p>
        </p:txBody>
      </p:sp>
      <p:sp>
        <p:nvSpPr>
          <p:cNvPr id="4" name="テキスト ボックス 3">
            <a:extLst>
              <a:ext uri="{FF2B5EF4-FFF2-40B4-BE49-F238E27FC236}">
                <a16:creationId xmlns:a16="http://schemas.microsoft.com/office/drawing/2014/main" id="{6E18CB11-0CC7-4EE6-BB22-EE5A53D0468D}"/>
              </a:ext>
            </a:extLst>
          </p:cNvPr>
          <p:cNvSpPr txBox="1"/>
          <p:nvPr/>
        </p:nvSpPr>
        <p:spPr>
          <a:xfrm>
            <a:off x="1723794" y="953488"/>
            <a:ext cx="8570038" cy="461665"/>
          </a:xfrm>
          <a:prstGeom prst="rect">
            <a:avLst/>
          </a:prstGeom>
          <a:solidFill>
            <a:schemeClr val="bg1"/>
          </a:solidFill>
        </p:spPr>
        <p:txBody>
          <a:bodyPr wrap="none" rtlCol="0">
            <a:spAutoFit/>
          </a:bodyPr>
          <a:lstStyle/>
          <a:p>
            <a:r>
              <a:rPr lang="en-US" altLang="ja-JP" sz="2400" dirty="0"/>
              <a:t>Radiation-proof specification is necessary in the accelerator tunnel.</a:t>
            </a:r>
            <a:endParaRPr lang="ja-JP" altLang="en-US" sz="2400" dirty="0"/>
          </a:p>
        </p:txBody>
      </p:sp>
      <p:sp>
        <p:nvSpPr>
          <p:cNvPr id="13" name="テキスト ボックス 12"/>
          <p:cNvSpPr txBox="1"/>
          <p:nvPr/>
        </p:nvSpPr>
        <p:spPr>
          <a:xfrm>
            <a:off x="7475816" y="1941842"/>
            <a:ext cx="2810128" cy="369332"/>
          </a:xfrm>
          <a:prstGeom prst="rect">
            <a:avLst/>
          </a:prstGeom>
          <a:noFill/>
        </p:spPr>
        <p:txBody>
          <a:bodyPr wrap="none" rtlCol="0">
            <a:spAutoFit/>
          </a:bodyPr>
          <a:lstStyle/>
          <a:p>
            <a:r>
              <a:rPr lang="en-US" altLang="ja-JP" b="1" dirty="0"/>
              <a:t>K. Wada, Vacuum 84 (2010)</a:t>
            </a:r>
            <a:endParaRPr lang="ja-JP" altLang="en-US" b="1" dirty="0"/>
          </a:p>
        </p:txBody>
      </p:sp>
      <p:sp>
        <p:nvSpPr>
          <p:cNvPr id="6" name="スライド番号プレースホルダー 5">
            <a:extLst>
              <a:ext uri="{FF2B5EF4-FFF2-40B4-BE49-F238E27FC236}">
                <a16:creationId xmlns:a16="http://schemas.microsoft.com/office/drawing/2014/main" id="{692CF079-E20F-4286-B051-DFA2ED55877A}"/>
              </a:ext>
            </a:extLst>
          </p:cNvPr>
          <p:cNvSpPr>
            <a:spLocks noGrp="1"/>
          </p:cNvSpPr>
          <p:nvPr>
            <p:ph type="sldNum" sz="quarter" idx="12"/>
          </p:nvPr>
        </p:nvSpPr>
        <p:spPr/>
        <p:txBody>
          <a:bodyPr/>
          <a:lstStyle/>
          <a:p>
            <a:fld id="{C34164A3-4ECB-490A-8B2A-C35B7C207953}" type="slidenum">
              <a:rPr kumimoji="1" lang="ja-JP" altLang="en-US" smtClean="0"/>
              <a:t>7</a:t>
            </a:fld>
            <a:endParaRPr kumimoji="1" lang="ja-JP" altLang="en-US"/>
          </a:p>
        </p:txBody>
      </p:sp>
    </p:spTree>
    <p:extLst>
      <p:ext uri="{BB962C8B-B14F-4D97-AF65-F5344CB8AC3E}">
        <p14:creationId xmlns:p14="http://schemas.microsoft.com/office/powerpoint/2010/main" val="382766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8"/>
          <p:cNvSpPr>
            <a:spLocks noChangeArrowheads="1"/>
          </p:cNvSpPr>
          <p:nvPr/>
        </p:nvSpPr>
        <p:spPr bwMode="auto">
          <a:xfrm>
            <a:off x="1524000" y="-7948"/>
            <a:ext cx="9144000" cy="640656"/>
          </a:xfrm>
          <a:prstGeom prst="rect">
            <a:avLst/>
          </a:prstGeom>
          <a:noFill/>
          <a:ln w="9525">
            <a:noFill/>
            <a:miter lim="800000"/>
            <a:headEnd/>
            <a:tailEnd/>
          </a:ln>
        </p:spPr>
        <p:txBody>
          <a:bodyPr wrap="square" anchor="ctr"/>
          <a:lstStyle/>
          <a:p>
            <a:pPr>
              <a:defRPr/>
            </a:pPr>
            <a:r>
              <a:rPr kumimoji="0" lang="en-US" altLang="ja-JP" sz="3600" b="1" kern="0" dirty="0"/>
              <a:t>TMP system configuration in the RCS</a:t>
            </a:r>
            <a:endParaRPr kumimoji="0" lang="ja-JP" altLang="en-US" sz="3600" b="1" kern="0" dirty="0"/>
          </a:p>
        </p:txBody>
      </p:sp>
      <p:sp>
        <p:nvSpPr>
          <p:cNvPr id="5" name="スライド番号プレースホルダー 4">
            <a:extLst>
              <a:ext uri="{FF2B5EF4-FFF2-40B4-BE49-F238E27FC236}">
                <a16:creationId xmlns:a16="http://schemas.microsoft.com/office/drawing/2014/main" id="{588D4807-2253-4F9E-8917-C26F2D133F4E}"/>
              </a:ext>
            </a:extLst>
          </p:cNvPr>
          <p:cNvSpPr>
            <a:spLocks noGrp="1"/>
          </p:cNvSpPr>
          <p:nvPr>
            <p:ph type="sldNum" sz="quarter" idx="12"/>
          </p:nvPr>
        </p:nvSpPr>
        <p:spPr/>
        <p:txBody>
          <a:bodyPr/>
          <a:lstStyle/>
          <a:p>
            <a:fld id="{C34164A3-4ECB-490A-8B2A-C35B7C207953}" type="slidenum">
              <a:rPr kumimoji="1" lang="ja-JP" altLang="en-US" smtClean="0"/>
              <a:t>8</a:t>
            </a:fld>
            <a:endParaRPr kumimoji="1" lang="ja-JP" altLang="en-US"/>
          </a:p>
        </p:txBody>
      </p:sp>
      <p:pic>
        <p:nvPicPr>
          <p:cNvPr id="8" name="図 7">
            <a:extLst>
              <a:ext uri="{FF2B5EF4-FFF2-40B4-BE49-F238E27FC236}">
                <a16:creationId xmlns:a16="http://schemas.microsoft.com/office/drawing/2014/main" id="{7CB93C2C-BC25-35CC-FB78-AB57FBCBC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971" y="818565"/>
            <a:ext cx="6465316" cy="5105996"/>
          </a:xfrm>
          <a:prstGeom prst="rect">
            <a:avLst/>
          </a:prstGeom>
        </p:spPr>
      </p:pic>
    </p:spTree>
    <p:extLst>
      <p:ext uri="{BB962C8B-B14F-4D97-AF65-F5344CB8AC3E}">
        <p14:creationId xmlns:p14="http://schemas.microsoft.com/office/powerpoint/2010/main" val="62984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391284-6C0B-3BE3-FF68-988835B4D300}"/>
              </a:ext>
            </a:extLst>
          </p:cNvPr>
          <p:cNvPicPr>
            <a:picLocks noChangeAspect="1"/>
          </p:cNvPicPr>
          <p:nvPr/>
        </p:nvPicPr>
        <p:blipFill>
          <a:blip r:embed="rId3"/>
          <a:stretch>
            <a:fillRect/>
          </a:stretch>
        </p:blipFill>
        <p:spPr>
          <a:xfrm>
            <a:off x="7079" y="901171"/>
            <a:ext cx="6440312" cy="4797816"/>
          </a:xfrm>
          <a:prstGeom prst="rect">
            <a:avLst/>
          </a:prstGeom>
        </p:spPr>
      </p:pic>
      <p:sp>
        <p:nvSpPr>
          <p:cNvPr id="2" name="タイトル 1">
            <a:extLst>
              <a:ext uri="{FF2B5EF4-FFF2-40B4-BE49-F238E27FC236}">
                <a16:creationId xmlns:a16="http://schemas.microsoft.com/office/drawing/2014/main" id="{D824C1B8-E72C-49FF-9B52-A320A426AA74}"/>
              </a:ext>
            </a:extLst>
          </p:cNvPr>
          <p:cNvSpPr>
            <a:spLocks noGrp="1"/>
          </p:cNvSpPr>
          <p:nvPr>
            <p:ph type="title"/>
          </p:nvPr>
        </p:nvSpPr>
        <p:spPr/>
        <p:txBody>
          <a:bodyPr/>
          <a:lstStyle/>
          <a:p>
            <a:r>
              <a:rPr kumimoji="1" lang="en-US" altLang="ja-JP" dirty="0">
                <a:latin typeface="+mn-lt"/>
              </a:rPr>
              <a:t>RCS output beam power history</a:t>
            </a:r>
            <a:endParaRPr kumimoji="1" lang="ja-JP" altLang="en-US" dirty="0">
              <a:latin typeface="+mn-lt"/>
            </a:endParaRPr>
          </a:p>
        </p:txBody>
      </p:sp>
      <p:sp>
        <p:nvSpPr>
          <p:cNvPr id="4" name="スライド番号プレースホルダー 3">
            <a:extLst>
              <a:ext uri="{FF2B5EF4-FFF2-40B4-BE49-F238E27FC236}">
                <a16:creationId xmlns:a16="http://schemas.microsoft.com/office/drawing/2014/main" id="{FF45DF25-B1ED-4AAA-B64A-26A494C7E866}"/>
              </a:ext>
            </a:extLst>
          </p:cNvPr>
          <p:cNvSpPr>
            <a:spLocks noGrp="1"/>
          </p:cNvSpPr>
          <p:nvPr>
            <p:ph type="sldNum" sz="quarter" idx="12"/>
          </p:nvPr>
        </p:nvSpPr>
        <p:spPr/>
        <p:txBody>
          <a:bodyPr/>
          <a:lstStyle/>
          <a:p>
            <a:fld id="{C34164A3-4ECB-490A-8B2A-C35B7C207953}" type="slidenum">
              <a:rPr kumimoji="1" lang="ja-JP" altLang="en-US" smtClean="0"/>
              <a:t>9</a:t>
            </a:fld>
            <a:endParaRPr kumimoji="1" lang="ja-JP" altLang="en-US" dirty="0"/>
          </a:p>
        </p:txBody>
      </p:sp>
      <p:cxnSp>
        <p:nvCxnSpPr>
          <p:cNvPr id="8" name="直線矢印コネクタ 7">
            <a:extLst>
              <a:ext uri="{FF2B5EF4-FFF2-40B4-BE49-F238E27FC236}">
                <a16:creationId xmlns:a16="http://schemas.microsoft.com/office/drawing/2014/main" id="{B863E0A4-9611-408B-9BBB-9507E67F275C}"/>
              </a:ext>
            </a:extLst>
          </p:cNvPr>
          <p:cNvCxnSpPr>
            <a:cxnSpLocks/>
          </p:cNvCxnSpPr>
          <p:nvPr/>
        </p:nvCxnSpPr>
        <p:spPr>
          <a:xfrm flipH="1">
            <a:off x="3104062" y="1296804"/>
            <a:ext cx="246346" cy="2957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BC91B9C-5BA1-4CFC-BFF7-C2B10D7CE734}"/>
              </a:ext>
            </a:extLst>
          </p:cNvPr>
          <p:cNvSpPr txBox="1"/>
          <p:nvPr/>
        </p:nvSpPr>
        <p:spPr>
          <a:xfrm>
            <a:off x="2969302" y="854903"/>
            <a:ext cx="1418593" cy="46166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2400" dirty="0"/>
              <a:t>1MW test</a:t>
            </a:r>
            <a:endParaRPr kumimoji="1" lang="ja-JP" altLang="en-US" sz="2400" dirty="0"/>
          </a:p>
        </p:txBody>
      </p:sp>
      <p:sp>
        <p:nvSpPr>
          <p:cNvPr id="15" name="テキスト ボックス 14">
            <a:extLst>
              <a:ext uri="{FF2B5EF4-FFF2-40B4-BE49-F238E27FC236}">
                <a16:creationId xmlns:a16="http://schemas.microsoft.com/office/drawing/2014/main" id="{C563E328-24AA-4816-9EBB-C4A907CC4A5C}"/>
              </a:ext>
            </a:extLst>
          </p:cNvPr>
          <p:cNvSpPr txBox="1"/>
          <p:nvPr/>
        </p:nvSpPr>
        <p:spPr>
          <a:xfrm>
            <a:off x="6765542" y="1135915"/>
            <a:ext cx="4469942" cy="400110"/>
          </a:xfrm>
          <a:prstGeom prst="rect">
            <a:avLst/>
          </a:prstGeom>
          <a:noFill/>
        </p:spPr>
        <p:txBody>
          <a:bodyPr wrap="none" rtlCol="0">
            <a:spAutoFit/>
          </a:bodyPr>
          <a:lstStyle/>
          <a:p>
            <a:r>
              <a:rPr kumimoji="1" lang="en-US" altLang="ja-JP" sz="2000" dirty="0"/>
              <a:t>Designed beam power for the MLF target</a:t>
            </a:r>
            <a:endParaRPr kumimoji="1" lang="ja-JP" altLang="en-US" sz="2000" dirty="0"/>
          </a:p>
        </p:txBody>
      </p:sp>
      <p:sp>
        <p:nvSpPr>
          <p:cNvPr id="17" name="正方形/長方形 16">
            <a:extLst>
              <a:ext uri="{FF2B5EF4-FFF2-40B4-BE49-F238E27FC236}">
                <a16:creationId xmlns:a16="http://schemas.microsoft.com/office/drawing/2014/main" id="{886E8CE3-F112-48DF-8C3A-EAD64B4F93BA}"/>
              </a:ext>
            </a:extLst>
          </p:cNvPr>
          <p:cNvSpPr/>
          <p:nvPr/>
        </p:nvSpPr>
        <p:spPr>
          <a:xfrm>
            <a:off x="6789962" y="1472076"/>
            <a:ext cx="540203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300"/>
              </a:spcBef>
              <a:buClr>
                <a:schemeClr val="tx1"/>
              </a:buClr>
              <a:defRPr/>
            </a:pPr>
            <a:r>
              <a:rPr lang="en-US" altLang="ja-JP" sz="2000" b="1" dirty="0">
                <a:solidFill>
                  <a:srgbClr val="FF0000"/>
                </a:solidFill>
              </a:rPr>
              <a:t>1 MW</a:t>
            </a:r>
            <a:r>
              <a:rPr lang="en-US" altLang="ja-JP" sz="2000" b="1" dirty="0"/>
              <a:t>= [</a:t>
            </a:r>
            <a:r>
              <a:rPr lang="en-US" altLang="ja-JP" sz="2000" b="1" dirty="0">
                <a:solidFill>
                  <a:srgbClr val="FF0000"/>
                </a:solidFill>
              </a:rPr>
              <a:t>3 GeV</a:t>
            </a:r>
            <a:r>
              <a:rPr lang="en-US" altLang="ja-JP" sz="2000" b="1" dirty="0"/>
              <a:t>] ×[</a:t>
            </a:r>
            <a:r>
              <a:rPr lang="en-US" altLang="ja-JP" sz="2000" b="1" dirty="0">
                <a:solidFill>
                  <a:srgbClr val="FF0000"/>
                </a:solidFill>
              </a:rPr>
              <a:t>8.3×10</a:t>
            </a:r>
            <a:r>
              <a:rPr lang="en-US" altLang="ja-JP" sz="2000" b="1" baseline="30000" dirty="0">
                <a:solidFill>
                  <a:srgbClr val="FF0000"/>
                </a:solidFill>
              </a:rPr>
              <a:t>13</a:t>
            </a:r>
            <a:r>
              <a:rPr lang="en-US" altLang="ja-JP" sz="2000" b="1" dirty="0">
                <a:solidFill>
                  <a:srgbClr val="FF0000"/>
                </a:solidFill>
              </a:rPr>
              <a:t> protons</a:t>
            </a:r>
            <a:r>
              <a:rPr lang="en-US" altLang="ja-JP" sz="2000" b="1" dirty="0"/>
              <a:t>] × [</a:t>
            </a:r>
            <a:r>
              <a:rPr lang="en-US" altLang="ja-JP" sz="2000" b="1" dirty="0">
                <a:solidFill>
                  <a:srgbClr val="FF0000"/>
                </a:solidFill>
              </a:rPr>
              <a:t>25 Hz</a:t>
            </a:r>
            <a:r>
              <a:rPr lang="en-US" altLang="ja-JP" sz="2000" b="1" dirty="0"/>
              <a:t>]</a:t>
            </a:r>
          </a:p>
        </p:txBody>
      </p:sp>
      <p:sp>
        <p:nvSpPr>
          <p:cNvPr id="6" name="テキスト ボックス 5">
            <a:extLst>
              <a:ext uri="{FF2B5EF4-FFF2-40B4-BE49-F238E27FC236}">
                <a16:creationId xmlns:a16="http://schemas.microsoft.com/office/drawing/2014/main" id="{3C4CA7E6-4C52-DE79-264F-C5BC419BC4AD}"/>
              </a:ext>
            </a:extLst>
          </p:cNvPr>
          <p:cNvSpPr txBox="1"/>
          <p:nvPr/>
        </p:nvSpPr>
        <p:spPr>
          <a:xfrm>
            <a:off x="6765542" y="2260249"/>
            <a:ext cx="5244032" cy="1569660"/>
          </a:xfrm>
          <a:prstGeom prst="rect">
            <a:avLst/>
          </a:prstGeom>
          <a:noFill/>
        </p:spPr>
        <p:txBody>
          <a:bodyPr wrap="square">
            <a:spAutoFit/>
          </a:bodyPr>
          <a:lstStyle/>
          <a:p>
            <a:r>
              <a:rPr lang="en-US" altLang="ja-JP" sz="2400" dirty="0"/>
              <a:t>Two major problems in the vacuum system caused by high intensity beam:</a:t>
            </a:r>
          </a:p>
          <a:p>
            <a:pPr marL="342900" indent="-342900">
              <a:buFont typeface="+mj-lt"/>
              <a:buAutoNum type="arabicPeriod"/>
            </a:pPr>
            <a:r>
              <a:rPr lang="en-US" altLang="ja-JP" sz="2400" b="1" dirty="0"/>
              <a:t>Turbomolecular pump failure</a:t>
            </a:r>
          </a:p>
          <a:p>
            <a:pPr marL="342900" indent="-342900">
              <a:buFont typeface="+mj-lt"/>
              <a:buAutoNum type="arabicPeriod"/>
            </a:pPr>
            <a:r>
              <a:rPr lang="en-US" altLang="ja-JP" sz="2400" b="1" dirty="0"/>
              <a:t>Dynamic pressure</a:t>
            </a:r>
            <a:endParaRPr lang="ja-JP" altLang="en-US" sz="2400" b="1" dirty="0"/>
          </a:p>
        </p:txBody>
      </p:sp>
      <p:cxnSp>
        <p:nvCxnSpPr>
          <p:cNvPr id="11" name="直線矢印コネクタ 10">
            <a:extLst>
              <a:ext uri="{FF2B5EF4-FFF2-40B4-BE49-F238E27FC236}">
                <a16:creationId xmlns:a16="http://schemas.microsoft.com/office/drawing/2014/main" id="{99384C31-6008-06FD-90F0-2C6BA12B6747}"/>
              </a:ext>
            </a:extLst>
          </p:cNvPr>
          <p:cNvCxnSpPr>
            <a:cxnSpLocks/>
          </p:cNvCxnSpPr>
          <p:nvPr/>
        </p:nvCxnSpPr>
        <p:spPr>
          <a:xfrm>
            <a:off x="3999395" y="1324063"/>
            <a:ext cx="236274" cy="268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3C8BC7A2-91A3-A805-C1EC-EC5C962F82EF}"/>
              </a:ext>
            </a:extLst>
          </p:cNvPr>
          <p:cNvCxnSpPr>
            <a:cxnSpLocks/>
          </p:cNvCxnSpPr>
          <p:nvPr/>
        </p:nvCxnSpPr>
        <p:spPr>
          <a:xfrm>
            <a:off x="4318142" y="1344283"/>
            <a:ext cx="236274" cy="2684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A1AC8E7-28A8-B95E-BDED-A41BF39B0C7F}"/>
              </a:ext>
            </a:extLst>
          </p:cNvPr>
          <p:cNvCxnSpPr>
            <a:cxnSpLocks/>
          </p:cNvCxnSpPr>
          <p:nvPr/>
        </p:nvCxnSpPr>
        <p:spPr>
          <a:xfrm>
            <a:off x="4436279" y="1324063"/>
            <a:ext cx="500580" cy="288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791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8.2"/>
</p:tagLst>
</file>

<file path=ppt/tags/tag10.xml><?xml version="1.0" encoding="utf-8"?>
<p:tagLst xmlns:a="http://schemas.openxmlformats.org/drawingml/2006/main" xmlns:r="http://schemas.openxmlformats.org/officeDocument/2006/relationships" xmlns:p="http://schemas.openxmlformats.org/presentationml/2006/main">
  <p:tag name="TIMING" val="|58.4"/>
</p:tagLst>
</file>

<file path=ppt/tags/tag11.xml><?xml version="1.0" encoding="utf-8"?>
<p:tagLst xmlns:a="http://schemas.openxmlformats.org/drawingml/2006/main" xmlns:r="http://schemas.openxmlformats.org/officeDocument/2006/relationships" xmlns:p="http://schemas.openxmlformats.org/presentationml/2006/main">
  <p:tag name="TIMING" val="|58.4"/>
</p:tagLst>
</file>

<file path=ppt/tags/tag12.xml><?xml version="1.0" encoding="utf-8"?>
<p:tagLst xmlns:a="http://schemas.openxmlformats.org/drawingml/2006/main" xmlns:r="http://schemas.openxmlformats.org/officeDocument/2006/relationships" xmlns:p="http://schemas.openxmlformats.org/presentationml/2006/main">
  <p:tag name="TIMING" val="|48.2"/>
</p:tagLst>
</file>

<file path=ppt/tags/tag13.xml><?xml version="1.0" encoding="utf-8"?>
<p:tagLst xmlns:a="http://schemas.openxmlformats.org/drawingml/2006/main" xmlns:r="http://schemas.openxmlformats.org/officeDocument/2006/relationships" xmlns:p="http://schemas.openxmlformats.org/presentationml/2006/main">
  <p:tag name="TIMING" val="|48.2"/>
</p:tagLst>
</file>

<file path=ppt/tags/tag14.xml><?xml version="1.0" encoding="utf-8"?>
<p:tagLst xmlns:a="http://schemas.openxmlformats.org/drawingml/2006/main" xmlns:r="http://schemas.openxmlformats.org/officeDocument/2006/relationships" xmlns:p="http://schemas.openxmlformats.org/presentationml/2006/main">
  <p:tag name="TIMING" val="|48.2"/>
</p:tagLst>
</file>

<file path=ppt/tags/tag15.xml><?xml version="1.0" encoding="utf-8"?>
<p:tagLst xmlns:a="http://schemas.openxmlformats.org/drawingml/2006/main" xmlns:r="http://schemas.openxmlformats.org/officeDocument/2006/relationships" xmlns:p="http://schemas.openxmlformats.org/presentationml/2006/main">
  <p:tag name="TIMING" val="|48.2"/>
</p:tagLst>
</file>

<file path=ppt/tags/tag16.xml><?xml version="1.0" encoding="utf-8"?>
<p:tagLst xmlns:a="http://schemas.openxmlformats.org/drawingml/2006/main" xmlns:r="http://schemas.openxmlformats.org/officeDocument/2006/relationships" xmlns:p="http://schemas.openxmlformats.org/presentationml/2006/main">
  <p:tag name="TIMING" val="|48.2"/>
</p:tagLst>
</file>

<file path=ppt/tags/tag17.xml><?xml version="1.0" encoding="utf-8"?>
<p:tagLst xmlns:a="http://schemas.openxmlformats.org/drawingml/2006/main" xmlns:r="http://schemas.openxmlformats.org/officeDocument/2006/relationships" xmlns:p="http://schemas.openxmlformats.org/presentationml/2006/main">
  <p:tag name="TIMING" val="|48.2"/>
</p:tagLst>
</file>

<file path=ppt/tags/tag18.xml><?xml version="1.0" encoding="utf-8"?>
<p:tagLst xmlns:a="http://schemas.openxmlformats.org/drawingml/2006/main" xmlns:r="http://schemas.openxmlformats.org/officeDocument/2006/relationships" xmlns:p="http://schemas.openxmlformats.org/presentationml/2006/main">
  <p:tag name="TIMING" val="|59.7"/>
</p:tagLst>
</file>

<file path=ppt/tags/tag2.xml><?xml version="1.0" encoding="utf-8"?>
<p:tagLst xmlns:a="http://schemas.openxmlformats.org/drawingml/2006/main" xmlns:r="http://schemas.openxmlformats.org/officeDocument/2006/relationships" xmlns:p="http://schemas.openxmlformats.org/presentationml/2006/main">
  <p:tag name="TIMING" val="|48.2"/>
</p:tagLst>
</file>

<file path=ppt/tags/tag3.xml><?xml version="1.0" encoding="utf-8"?>
<p:tagLst xmlns:a="http://schemas.openxmlformats.org/drawingml/2006/main" xmlns:r="http://schemas.openxmlformats.org/officeDocument/2006/relationships" xmlns:p="http://schemas.openxmlformats.org/presentationml/2006/main">
  <p:tag name="TIMING" val="|48.2"/>
</p:tagLst>
</file>

<file path=ppt/tags/tag4.xml><?xml version="1.0" encoding="utf-8"?>
<p:tagLst xmlns:a="http://schemas.openxmlformats.org/drawingml/2006/main" xmlns:r="http://schemas.openxmlformats.org/officeDocument/2006/relationships" xmlns:p="http://schemas.openxmlformats.org/presentationml/2006/main">
  <p:tag name="TIMING" val="|48.2"/>
</p:tagLst>
</file>

<file path=ppt/tags/tag5.xml><?xml version="1.0" encoding="utf-8"?>
<p:tagLst xmlns:a="http://schemas.openxmlformats.org/drawingml/2006/main" xmlns:r="http://schemas.openxmlformats.org/officeDocument/2006/relationships" xmlns:p="http://schemas.openxmlformats.org/presentationml/2006/main">
  <p:tag name="TIMING" val="|48.2"/>
</p:tagLst>
</file>

<file path=ppt/tags/tag6.xml><?xml version="1.0" encoding="utf-8"?>
<p:tagLst xmlns:a="http://schemas.openxmlformats.org/drawingml/2006/main" xmlns:r="http://schemas.openxmlformats.org/officeDocument/2006/relationships" xmlns:p="http://schemas.openxmlformats.org/presentationml/2006/main">
  <p:tag name="TIMING" val="|48.2"/>
</p:tagLst>
</file>

<file path=ppt/tags/tag7.xml><?xml version="1.0" encoding="utf-8"?>
<p:tagLst xmlns:a="http://schemas.openxmlformats.org/drawingml/2006/main" xmlns:r="http://schemas.openxmlformats.org/officeDocument/2006/relationships" xmlns:p="http://schemas.openxmlformats.org/presentationml/2006/main">
  <p:tag name="TIMING" val="|48.2"/>
</p:tagLst>
</file>

<file path=ppt/tags/tag8.xml><?xml version="1.0" encoding="utf-8"?>
<p:tagLst xmlns:a="http://schemas.openxmlformats.org/drawingml/2006/main" xmlns:r="http://schemas.openxmlformats.org/officeDocument/2006/relationships" xmlns:p="http://schemas.openxmlformats.org/presentationml/2006/main">
  <p:tag name="TIMING" val="|48.2"/>
</p:tagLst>
</file>

<file path=ppt/tags/tag9.xml><?xml version="1.0" encoding="utf-8"?>
<p:tagLst xmlns:a="http://schemas.openxmlformats.org/drawingml/2006/main" xmlns:r="http://schemas.openxmlformats.org/officeDocument/2006/relationships" xmlns:p="http://schemas.openxmlformats.org/presentationml/2006/main">
  <p:tag name="TIMING" val="|48.2"/>
</p:tagLst>
</file>

<file path=ppt/theme/theme1.xml><?xml version="1.0" encoding="utf-8"?>
<a:theme xmlns:a="http://schemas.openxmlformats.org/drawingml/2006/main" name="Office テーマ">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24991</TotalTime>
  <Words>1998</Words>
  <Application>Microsoft Office PowerPoint</Application>
  <PresentationFormat>ワイド画面</PresentationFormat>
  <Paragraphs>287</Paragraphs>
  <Slides>27</Slides>
  <Notes>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Arial Unicode MS</vt:lpstr>
      <vt:lpstr>Proxima Nova</vt:lpstr>
      <vt:lpstr>じゅん101</vt:lpstr>
      <vt:lpstr>游ゴシック</vt:lpstr>
      <vt:lpstr>游ゴシック Light</vt:lpstr>
      <vt:lpstr>游明朝</vt:lpstr>
      <vt:lpstr>Arial</vt:lpstr>
      <vt:lpstr>Calibri</vt:lpstr>
      <vt:lpstr>Cambria Math</vt:lpstr>
      <vt:lpstr>Times New Roman</vt:lpstr>
      <vt:lpstr>Wingdings</vt:lpstr>
      <vt:lpstr>Office テーマ</vt:lpstr>
      <vt:lpstr>Vacuum system with turbomolecular pumps for high-power proton beam operation of the rapid cycling synchrotron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RCS output beam power history</vt:lpstr>
      <vt:lpstr>TMP FRTD by high-intensity beam loss</vt:lpstr>
      <vt:lpstr>TMP damages</vt:lpstr>
      <vt:lpstr>Countermeasure 1:  TMP controller with long cable specification</vt:lpstr>
      <vt:lpstr>Countermeasure 2:  TMP tolerant to FRTD</vt:lpstr>
      <vt:lpstr>Dynamic pressure and its effect on the beam loss</vt:lpstr>
      <vt:lpstr>Dynamic pressure 1</vt:lpstr>
      <vt:lpstr>Dynamic pressure 1</vt:lpstr>
      <vt:lpstr>Beam power vs. dynamic pressure</vt:lpstr>
      <vt:lpstr>Understanding the dynamic pressure: CERN ISR</vt:lpstr>
      <vt:lpstr>Understanding the dynamic pressure: time dependent model</vt:lpstr>
      <vt:lpstr>Beam power vs. dynamic pressure: analysis</vt:lpstr>
      <vt:lpstr>Dynamic pressure suppression</vt:lpstr>
      <vt:lpstr>Effect of NEG pumps: s increase</vt:lpstr>
      <vt:lpstr>Effect of NEG pumps: q suppression</vt:lpstr>
      <vt:lpstr>Dynamic pressure suppression</vt:lpstr>
      <vt:lpstr>Pumping curve</vt:lpstr>
      <vt:lpstr>Summary</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dc:creator>
  <cp:lastModifiedBy>潤一郎 神谷</cp:lastModifiedBy>
  <cp:revision>4179</cp:revision>
  <cp:lastPrinted>2024-03-27T07:21:03Z</cp:lastPrinted>
  <dcterms:created xsi:type="dcterms:W3CDTF">2015-11-19T23:31:06Z</dcterms:created>
  <dcterms:modified xsi:type="dcterms:W3CDTF">2024-04-18T12:30:24Z</dcterms:modified>
</cp:coreProperties>
</file>