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75" r:id="rId3"/>
    <p:sldId id="355" r:id="rId4"/>
    <p:sldId id="352" r:id="rId5"/>
    <p:sldId id="353" r:id="rId6"/>
    <p:sldId id="351" r:id="rId7"/>
    <p:sldId id="350" r:id="rId8"/>
    <p:sldId id="358" r:id="rId9"/>
    <p:sldId id="359" r:id="rId10"/>
    <p:sldId id="356" r:id="rId11"/>
    <p:sldId id="357" r:id="rId12"/>
    <p:sldId id="361" r:id="rId13"/>
    <p:sldId id="364" r:id="rId14"/>
    <p:sldId id="362" r:id="rId15"/>
    <p:sldId id="363" r:id="rId16"/>
    <p:sldId id="365" r:id="rId17"/>
    <p:sldId id="372" r:id="rId18"/>
    <p:sldId id="374" r:id="rId19"/>
    <p:sldId id="370" r:id="rId20"/>
    <p:sldId id="371" r:id="rId21"/>
    <p:sldId id="366" r:id="rId22"/>
    <p:sldId id="367" r:id="rId23"/>
    <p:sldId id="368" r:id="rId24"/>
    <p:sldId id="369" r:id="rId25"/>
    <p:sldId id="349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S+hTxwHhm9wlRv75MKQuLtqQp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CAD7FC-0D80-4D5C-A7CF-27EB57D67393}">
  <a:tblStyle styleId="{42CAD7FC-0D80-4D5C-A7CF-27EB57D6739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9"/>
          </a:solidFill>
        </a:fill>
      </a:tcStyle>
    </a:wholeTbl>
    <a:band1H>
      <a:tcTxStyle/>
      <a:tcStyle>
        <a:tcBdr/>
        <a:fill>
          <a:solidFill>
            <a:srgbClr val="CACC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211A54-7258-4E7C-B181-99C1412366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76823E-293F-44A3-A006-646D52ED0A83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7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7E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93" d="100"/>
          <a:sy n="93" d="100"/>
        </p:scale>
        <p:origin x="264" y="5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4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422F5-7E6C-4A31-918C-AFAC33BA13BF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5D49ECDE-5BF3-45ED-8201-AA5E194C9C55}">
      <dgm:prSet phldrT="[Text]" custT="1"/>
      <dgm:spPr/>
      <dgm:t>
        <a:bodyPr/>
        <a:lstStyle/>
        <a:p>
          <a:r>
            <a:rPr lang="en-US" sz="1600" dirty="0" smtClean="0"/>
            <a:t>Modular</a:t>
          </a:r>
        </a:p>
        <a:p>
          <a:r>
            <a:rPr lang="en-US" sz="1600" dirty="0" smtClean="0"/>
            <a:t>Pre-assembly</a:t>
          </a:r>
          <a:endParaRPr lang="en-US" sz="1600" dirty="0"/>
        </a:p>
      </dgm:t>
    </dgm:pt>
    <dgm:pt modelId="{8F2E7E9C-3AD9-44D3-932A-59AB30FB7DD0}" type="parTrans" cxnId="{22933D4C-927E-45D6-AB50-3053A144626E}">
      <dgm:prSet/>
      <dgm:spPr/>
      <dgm:t>
        <a:bodyPr/>
        <a:lstStyle/>
        <a:p>
          <a:endParaRPr lang="en-US" sz="1600"/>
        </a:p>
      </dgm:t>
    </dgm:pt>
    <dgm:pt modelId="{D436465D-0140-48EA-AC07-E67495652BDD}" type="sibTrans" cxnId="{22933D4C-927E-45D6-AB50-3053A144626E}">
      <dgm:prSet/>
      <dgm:spPr/>
      <dgm:t>
        <a:bodyPr/>
        <a:lstStyle/>
        <a:p>
          <a:endParaRPr lang="en-US" sz="1600"/>
        </a:p>
      </dgm:t>
    </dgm:pt>
    <dgm:pt modelId="{48154D86-C61D-414E-96DE-024A68E32E33}">
      <dgm:prSet custT="1"/>
      <dgm:spPr/>
      <dgm:t>
        <a:bodyPr/>
        <a:lstStyle/>
        <a:p>
          <a:r>
            <a:rPr lang="en-US" sz="1600" dirty="0" smtClean="0"/>
            <a:t>Installation</a:t>
          </a:r>
          <a:endParaRPr lang="en-US" sz="1600" dirty="0"/>
        </a:p>
      </dgm:t>
    </dgm:pt>
    <dgm:pt modelId="{0D5B9A65-9BEF-47FF-A41D-6436F7A88C40}" type="parTrans" cxnId="{41D24A8D-338A-4553-A5E3-8B98E63DA222}">
      <dgm:prSet/>
      <dgm:spPr/>
      <dgm:t>
        <a:bodyPr/>
        <a:lstStyle/>
        <a:p>
          <a:endParaRPr lang="en-US" sz="1600"/>
        </a:p>
      </dgm:t>
    </dgm:pt>
    <dgm:pt modelId="{C80102B5-A52F-4EAA-8AA9-F4975B88921A}" type="sibTrans" cxnId="{41D24A8D-338A-4553-A5E3-8B98E63DA222}">
      <dgm:prSet/>
      <dgm:spPr/>
      <dgm:t>
        <a:bodyPr/>
        <a:lstStyle/>
        <a:p>
          <a:endParaRPr lang="en-US" sz="1600"/>
        </a:p>
      </dgm:t>
    </dgm:pt>
    <dgm:pt modelId="{65483DD4-D34E-4F9E-AFF2-C5A48652AF9B}">
      <dgm:prSet custT="1"/>
      <dgm:spPr/>
      <dgm:t>
        <a:bodyPr/>
        <a:lstStyle/>
        <a:p>
          <a:r>
            <a:rPr lang="en-US" sz="1600" dirty="0" smtClean="0"/>
            <a:t>Commissioning</a:t>
          </a:r>
          <a:endParaRPr lang="en-US" sz="1600" dirty="0"/>
        </a:p>
      </dgm:t>
    </dgm:pt>
    <dgm:pt modelId="{5AC9CCFA-7CFD-4F00-ABE1-2C4FF59ABEE6}" type="parTrans" cxnId="{D2BFBD64-260B-4508-9B00-177AEDD80C0B}">
      <dgm:prSet/>
      <dgm:spPr/>
      <dgm:t>
        <a:bodyPr/>
        <a:lstStyle/>
        <a:p>
          <a:endParaRPr lang="en-US" sz="1600"/>
        </a:p>
      </dgm:t>
    </dgm:pt>
    <dgm:pt modelId="{A97C4B54-32F0-40CB-ABDB-8990CC3D9C25}" type="sibTrans" cxnId="{D2BFBD64-260B-4508-9B00-177AEDD80C0B}">
      <dgm:prSet/>
      <dgm:spPr/>
      <dgm:t>
        <a:bodyPr/>
        <a:lstStyle/>
        <a:p>
          <a:endParaRPr lang="en-US" sz="1600"/>
        </a:p>
      </dgm:t>
    </dgm:pt>
    <dgm:pt modelId="{0248CFBA-739F-4D02-8A78-35EF040C7200}">
      <dgm:prSet phldrT="[Text]" custT="1"/>
      <dgm:spPr/>
      <dgm:t>
        <a:bodyPr/>
        <a:lstStyle/>
        <a:p>
          <a:r>
            <a:rPr lang="en-US" sz="1600" dirty="0" smtClean="0"/>
            <a:t>Component QA</a:t>
          </a:r>
          <a:endParaRPr lang="en-US" sz="1600" dirty="0"/>
        </a:p>
      </dgm:t>
    </dgm:pt>
    <dgm:pt modelId="{014AC4BD-7A70-442D-9D10-0DE4308E7AF6}" type="parTrans" cxnId="{8805E525-704C-40A2-847B-8E44058BD3E9}">
      <dgm:prSet/>
      <dgm:spPr/>
      <dgm:t>
        <a:bodyPr/>
        <a:lstStyle/>
        <a:p>
          <a:endParaRPr lang="en-US" sz="1600"/>
        </a:p>
      </dgm:t>
    </dgm:pt>
    <dgm:pt modelId="{B41F3106-6FB3-4FC5-9BC2-38232860DBF0}" type="sibTrans" cxnId="{8805E525-704C-40A2-847B-8E44058BD3E9}">
      <dgm:prSet/>
      <dgm:spPr/>
      <dgm:t>
        <a:bodyPr/>
        <a:lstStyle/>
        <a:p>
          <a:endParaRPr lang="en-US" sz="1600"/>
        </a:p>
      </dgm:t>
    </dgm:pt>
    <dgm:pt modelId="{56135E86-C1C9-49C7-8379-DD35C17C76E0}">
      <dgm:prSet phldrT="[Text]" custT="1"/>
      <dgm:spPr/>
      <dgm:t>
        <a:bodyPr/>
        <a:lstStyle/>
        <a:p>
          <a:r>
            <a:rPr lang="en-US" sz="1600" dirty="0" smtClean="0"/>
            <a:t>Component </a:t>
          </a:r>
        </a:p>
        <a:p>
          <a:r>
            <a:rPr lang="en-US" sz="1600" dirty="0" smtClean="0"/>
            <a:t>Pre-assembly</a:t>
          </a:r>
          <a:endParaRPr lang="en-US" sz="1600" dirty="0"/>
        </a:p>
      </dgm:t>
    </dgm:pt>
    <dgm:pt modelId="{2E087CA9-68C7-4A7A-9567-1ADBEA8F9C96}" type="parTrans" cxnId="{CD74DFF0-E371-4AAB-89F3-0A5A12F593D0}">
      <dgm:prSet/>
      <dgm:spPr/>
      <dgm:t>
        <a:bodyPr/>
        <a:lstStyle/>
        <a:p>
          <a:endParaRPr lang="en-US" sz="1600"/>
        </a:p>
      </dgm:t>
    </dgm:pt>
    <dgm:pt modelId="{E4E38731-EF5C-4614-B063-483F60A013D8}" type="sibTrans" cxnId="{CD74DFF0-E371-4AAB-89F3-0A5A12F593D0}">
      <dgm:prSet/>
      <dgm:spPr/>
      <dgm:t>
        <a:bodyPr/>
        <a:lstStyle/>
        <a:p>
          <a:endParaRPr lang="en-US" sz="1600"/>
        </a:p>
      </dgm:t>
    </dgm:pt>
    <dgm:pt modelId="{EEB11C8D-E503-4F3F-838A-6BF9324368C2}" type="pres">
      <dgm:prSet presAssocID="{99B422F5-7E6C-4A31-918C-AFAC33BA13BF}" presName="Name0" presStyleCnt="0">
        <dgm:presLayoutVars>
          <dgm:dir/>
          <dgm:resizeHandles val="exact"/>
        </dgm:presLayoutVars>
      </dgm:prSet>
      <dgm:spPr/>
    </dgm:pt>
    <dgm:pt modelId="{F3963237-634E-40AA-982B-D1C4DDCB414B}" type="pres">
      <dgm:prSet presAssocID="{0248CFBA-739F-4D02-8A78-35EF040C7200}" presName="parTxOnly" presStyleLbl="node1" presStyleIdx="0" presStyleCnt="5" custLinFactNeighborX="-3309" custLinFactNeighborY="1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68A32-6003-4EEB-A59A-07D9A87EF5FA}" type="pres">
      <dgm:prSet presAssocID="{B41F3106-6FB3-4FC5-9BC2-38232860DBF0}" presName="parSpace" presStyleCnt="0"/>
      <dgm:spPr/>
    </dgm:pt>
    <dgm:pt modelId="{C9600BC0-4EF1-48B4-8B62-3F7DE75BF272}" type="pres">
      <dgm:prSet presAssocID="{56135E86-C1C9-49C7-8379-DD35C17C76E0}" presName="parTxOnly" presStyleLbl="node1" presStyleIdx="1" presStyleCnt="5" custLinFactNeighborX="-9101" custLinFactNeighborY="22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3493A-77C5-4619-80C1-8263621B1DF1}" type="pres">
      <dgm:prSet presAssocID="{E4E38731-EF5C-4614-B063-483F60A013D8}" presName="parSpace" presStyleCnt="0"/>
      <dgm:spPr/>
    </dgm:pt>
    <dgm:pt modelId="{37C60EE4-6D38-4479-AB7E-E815292502C4}" type="pres">
      <dgm:prSet presAssocID="{5D49ECDE-5BF3-45ED-8201-AA5E194C9C55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AD4717-94D9-4764-A11E-9D8E7DF34710}" type="pres">
      <dgm:prSet presAssocID="{D436465D-0140-48EA-AC07-E67495652BDD}" presName="parSpace" presStyleCnt="0"/>
      <dgm:spPr/>
    </dgm:pt>
    <dgm:pt modelId="{16BD6511-5F6B-42D5-A724-E474F5694A32}" type="pres">
      <dgm:prSet presAssocID="{48154D86-C61D-414E-96DE-024A68E32E33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09DEE-696F-4CEE-9487-23C3045A95A3}" type="pres">
      <dgm:prSet presAssocID="{C80102B5-A52F-4EAA-8AA9-F4975B88921A}" presName="parSpace" presStyleCnt="0"/>
      <dgm:spPr/>
    </dgm:pt>
    <dgm:pt modelId="{1560F0A9-4E6D-423C-97D5-CADE3520F51B}" type="pres">
      <dgm:prSet presAssocID="{65483DD4-D34E-4F9E-AFF2-C5A48652AF9B}" presName="parTxOnly" presStyleLbl="node1" presStyleIdx="4" presStyleCnt="5" custLinFactNeighborX="4779" custLinFactNeighborY="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BFBD64-260B-4508-9B00-177AEDD80C0B}" srcId="{99B422F5-7E6C-4A31-918C-AFAC33BA13BF}" destId="{65483DD4-D34E-4F9E-AFF2-C5A48652AF9B}" srcOrd="4" destOrd="0" parTransId="{5AC9CCFA-7CFD-4F00-ABE1-2C4FF59ABEE6}" sibTransId="{A97C4B54-32F0-40CB-ABDB-8990CC3D9C25}"/>
    <dgm:cxn modelId="{22933D4C-927E-45D6-AB50-3053A144626E}" srcId="{99B422F5-7E6C-4A31-918C-AFAC33BA13BF}" destId="{5D49ECDE-5BF3-45ED-8201-AA5E194C9C55}" srcOrd="2" destOrd="0" parTransId="{8F2E7E9C-3AD9-44D3-932A-59AB30FB7DD0}" sibTransId="{D436465D-0140-48EA-AC07-E67495652BDD}"/>
    <dgm:cxn modelId="{41D24A8D-338A-4553-A5E3-8B98E63DA222}" srcId="{99B422F5-7E6C-4A31-918C-AFAC33BA13BF}" destId="{48154D86-C61D-414E-96DE-024A68E32E33}" srcOrd="3" destOrd="0" parTransId="{0D5B9A65-9BEF-47FF-A41D-6436F7A88C40}" sibTransId="{C80102B5-A52F-4EAA-8AA9-F4975B88921A}"/>
    <dgm:cxn modelId="{218419E8-A5CD-4ABA-A782-7FF68307485F}" type="presOf" srcId="{0248CFBA-739F-4D02-8A78-35EF040C7200}" destId="{F3963237-634E-40AA-982B-D1C4DDCB414B}" srcOrd="0" destOrd="0" presId="urn:microsoft.com/office/officeart/2005/8/layout/hChevron3"/>
    <dgm:cxn modelId="{8805E525-704C-40A2-847B-8E44058BD3E9}" srcId="{99B422F5-7E6C-4A31-918C-AFAC33BA13BF}" destId="{0248CFBA-739F-4D02-8A78-35EF040C7200}" srcOrd="0" destOrd="0" parTransId="{014AC4BD-7A70-442D-9D10-0DE4308E7AF6}" sibTransId="{B41F3106-6FB3-4FC5-9BC2-38232860DBF0}"/>
    <dgm:cxn modelId="{6443FF73-05B4-46FD-932C-F3DF75B8F0A2}" type="presOf" srcId="{56135E86-C1C9-49C7-8379-DD35C17C76E0}" destId="{C9600BC0-4EF1-48B4-8B62-3F7DE75BF272}" srcOrd="0" destOrd="0" presId="urn:microsoft.com/office/officeart/2005/8/layout/hChevron3"/>
    <dgm:cxn modelId="{7C603894-DE98-4A26-BEF3-DE70CD99E948}" type="presOf" srcId="{65483DD4-D34E-4F9E-AFF2-C5A48652AF9B}" destId="{1560F0A9-4E6D-423C-97D5-CADE3520F51B}" srcOrd="0" destOrd="0" presId="urn:microsoft.com/office/officeart/2005/8/layout/hChevron3"/>
    <dgm:cxn modelId="{33DEC39C-059B-4F8B-B36B-6EBDC6326ED4}" type="presOf" srcId="{99B422F5-7E6C-4A31-918C-AFAC33BA13BF}" destId="{EEB11C8D-E503-4F3F-838A-6BF9324368C2}" srcOrd="0" destOrd="0" presId="urn:microsoft.com/office/officeart/2005/8/layout/hChevron3"/>
    <dgm:cxn modelId="{CD74DFF0-E371-4AAB-89F3-0A5A12F593D0}" srcId="{99B422F5-7E6C-4A31-918C-AFAC33BA13BF}" destId="{56135E86-C1C9-49C7-8379-DD35C17C76E0}" srcOrd="1" destOrd="0" parTransId="{2E087CA9-68C7-4A7A-9567-1ADBEA8F9C96}" sibTransId="{E4E38731-EF5C-4614-B063-483F60A013D8}"/>
    <dgm:cxn modelId="{CC335458-0DB7-4698-9071-A68BBFD656E3}" type="presOf" srcId="{5D49ECDE-5BF3-45ED-8201-AA5E194C9C55}" destId="{37C60EE4-6D38-4479-AB7E-E815292502C4}" srcOrd="0" destOrd="0" presId="urn:microsoft.com/office/officeart/2005/8/layout/hChevron3"/>
    <dgm:cxn modelId="{A769E6AB-45B0-46FD-9CB3-8F73DD960DDB}" type="presOf" srcId="{48154D86-C61D-414E-96DE-024A68E32E33}" destId="{16BD6511-5F6B-42D5-A724-E474F5694A32}" srcOrd="0" destOrd="0" presId="urn:microsoft.com/office/officeart/2005/8/layout/hChevron3"/>
    <dgm:cxn modelId="{A46F7B8B-29DE-4311-8594-4444C05FD8E4}" type="presParOf" srcId="{EEB11C8D-E503-4F3F-838A-6BF9324368C2}" destId="{F3963237-634E-40AA-982B-D1C4DDCB414B}" srcOrd="0" destOrd="0" presId="urn:microsoft.com/office/officeart/2005/8/layout/hChevron3"/>
    <dgm:cxn modelId="{69BC5BBF-BD96-433F-8235-615D7768CC5C}" type="presParOf" srcId="{EEB11C8D-E503-4F3F-838A-6BF9324368C2}" destId="{C8868A32-6003-4EEB-A59A-07D9A87EF5FA}" srcOrd="1" destOrd="0" presId="urn:microsoft.com/office/officeart/2005/8/layout/hChevron3"/>
    <dgm:cxn modelId="{E4BFB27C-41F1-4C16-9DAE-CFDE4D0A980C}" type="presParOf" srcId="{EEB11C8D-E503-4F3F-838A-6BF9324368C2}" destId="{C9600BC0-4EF1-48B4-8B62-3F7DE75BF272}" srcOrd="2" destOrd="0" presId="urn:microsoft.com/office/officeart/2005/8/layout/hChevron3"/>
    <dgm:cxn modelId="{61BC81D3-6DF1-478D-A7F7-A639227DEC7B}" type="presParOf" srcId="{EEB11C8D-E503-4F3F-838A-6BF9324368C2}" destId="{C383493A-77C5-4619-80C1-8263621B1DF1}" srcOrd="3" destOrd="0" presId="urn:microsoft.com/office/officeart/2005/8/layout/hChevron3"/>
    <dgm:cxn modelId="{F5AA223E-0427-4438-8AAE-E25DB393D7D6}" type="presParOf" srcId="{EEB11C8D-E503-4F3F-838A-6BF9324368C2}" destId="{37C60EE4-6D38-4479-AB7E-E815292502C4}" srcOrd="4" destOrd="0" presId="urn:microsoft.com/office/officeart/2005/8/layout/hChevron3"/>
    <dgm:cxn modelId="{4270D2D9-C63A-49A3-8D31-BC91AF2F6EB5}" type="presParOf" srcId="{EEB11C8D-E503-4F3F-838A-6BF9324368C2}" destId="{B8AD4717-94D9-4764-A11E-9D8E7DF34710}" srcOrd="5" destOrd="0" presId="urn:microsoft.com/office/officeart/2005/8/layout/hChevron3"/>
    <dgm:cxn modelId="{AF8A600B-0D7E-48F3-9F3D-11DCB1F06AA8}" type="presParOf" srcId="{EEB11C8D-E503-4F3F-838A-6BF9324368C2}" destId="{16BD6511-5F6B-42D5-A724-E474F5694A32}" srcOrd="6" destOrd="0" presId="urn:microsoft.com/office/officeart/2005/8/layout/hChevron3"/>
    <dgm:cxn modelId="{207221A7-A1E3-4201-B2C7-8FED49558E03}" type="presParOf" srcId="{EEB11C8D-E503-4F3F-838A-6BF9324368C2}" destId="{0A309DEE-696F-4CEE-9487-23C3045A95A3}" srcOrd="7" destOrd="0" presId="urn:microsoft.com/office/officeart/2005/8/layout/hChevron3"/>
    <dgm:cxn modelId="{46F507C3-B775-4B41-AE2C-4C3FAFF640E6}" type="presParOf" srcId="{EEB11C8D-E503-4F3F-838A-6BF9324368C2}" destId="{1560F0A9-4E6D-423C-97D5-CADE3520F51B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63237-634E-40AA-982B-D1C4DDCB414B}">
      <dsp:nvSpPr>
        <dsp:cNvPr id="0" name=""/>
        <dsp:cNvSpPr/>
      </dsp:nvSpPr>
      <dsp:spPr>
        <a:xfrm>
          <a:off x="0" y="0"/>
          <a:ext cx="2477916" cy="67267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Component QA</a:t>
          </a:r>
          <a:endParaRPr lang="en-US" sz="1600" kern="1200" dirty="0"/>
        </a:p>
      </dsp:txBody>
      <dsp:txXfrm>
        <a:off x="0" y="0"/>
        <a:ext cx="2309748" cy="672673"/>
      </dsp:txXfrm>
    </dsp:sp>
    <dsp:sp modelId="{C9600BC0-4EF1-48B4-8B62-3F7DE75BF272}">
      <dsp:nvSpPr>
        <dsp:cNvPr id="0" name=""/>
        <dsp:cNvSpPr/>
      </dsp:nvSpPr>
      <dsp:spPr>
        <a:xfrm>
          <a:off x="1938500" y="0"/>
          <a:ext cx="2477916" cy="67267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Component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Pre-assembly</a:t>
          </a:r>
          <a:endParaRPr lang="en-US" sz="1600" kern="1200" dirty="0"/>
        </a:p>
      </dsp:txBody>
      <dsp:txXfrm>
        <a:off x="2274837" y="0"/>
        <a:ext cx="1805243" cy="672673"/>
      </dsp:txXfrm>
    </dsp:sp>
    <dsp:sp modelId="{37C60EE4-6D38-4479-AB7E-E815292502C4}">
      <dsp:nvSpPr>
        <dsp:cNvPr id="0" name=""/>
        <dsp:cNvSpPr/>
      </dsp:nvSpPr>
      <dsp:spPr>
        <a:xfrm>
          <a:off x="3965936" y="0"/>
          <a:ext cx="2477916" cy="67267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Modular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Pre-assembly</a:t>
          </a:r>
          <a:endParaRPr lang="en-US" sz="1600" kern="1200" dirty="0"/>
        </a:p>
      </dsp:txBody>
      <dsp:txXfrm>
        <a:off x="4302273" y="0"/>
        <a:ext cx="1805243" cy="672673"/>
      </dsp:txXfrm>
    </dsp:sp>
    <dsp:sp modelId="{16BD6511-5F6B-42D5-A724-E474F5694A32}">
      <dsp:nvSpPr>
        <dsp:cNvPr id="0" name=""/>
        <dsp:cNvSpPr/>
      </dsp:nvSpPr>
      <dsp:spPr>
        <a:xfrm>
          <a:off x="5948269" y="0"/>
          <a:ext cx="2477916" cy="67267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Installation</a:t>
          </a:r>
          <a:endParaRPr lang="en-US" sz="1600" kern="1200" dirty="0"/>
        </a:p>
      </dsp:txBody>
      <dsp:txXfrm>
        <a:off x="6284606" y="0"/>
        <a:ext cx="1805243" cy="672673"/>
      </dsp:txXfrm>
    </dsp:sp>
    <dsp:sp modelId="{1560F0A9-4E6D-423C-97D5-CADE3520F51B}">
      <dsp:nvSpPr>
        <dsp:cNvPr id="0" name=""/>
        <dsp:cNvSpPr/>
      </dsp:nvSpPr>
      <dsp:spPr>
        <a:xfrm>
          <a:off x="7931873" y="0"/>
          <a:ext cx="2477916" cy="672673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Commissioning</a:t>
          </a:r>
          <a:endParaRPr lang="en-US" sz="1600" kern="1200" dirty="0"/>
        </a:p>
      </dsp:txBody>
      <dsp:txXfrm>
        <a:off x="8268210" y="0"/>
        <a:ext cx="1805243" cy="672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982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91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503A-5755-4576-9242-BA5F6B9F3B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503A-5755-4576-9242-BA5F6B9F3B3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9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503A-5755-4576-9242-BA5F6B9F3B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2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 amt="70000"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3"/>
          <p:cNvSpPr/>
          <p:nvPr/>
        </p:nvSpPr>
        <p:spPr>
          <a:xfrm>
            <a:off x="-4522" y="0"/>
            <a:ext cx="1472184" cy="6858000"/>
          </a:xfrm>
          <a:prstGeom prst="rect">
            <a:avLst/>
          </a:prstGeom>
          <a:solidFill>
            <a:srgbClr val="003553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3"/>
          <p:cNvSpPr txBox="1">
            <a:spLocks noGrp="1"/>
          </p:cNvSpPr>
          <p:nvPr>
            <p:ph type="ctrTitle"/>
          </p:nvPr>
        </p:nvSpPr>
        <p:spPr>
          <a:xfrm>
            <a:off x="3393539" y="2007247"/>
            <a:ext cx="693115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3334"/>
              </a:buClr>
              <a:buSzPts val="4000"/>
              <a:buFont typeface="Calibri"/>
              <a:buNone/>
              <a:defRPr sz="4000" b="1">
                <a:solidFill>
                  <a:srgbClr val="31333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110686" y="4015047"/>
            <a:ext cx="1234786" cy="258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3393539" y="3804237"/>
            <a:ext cx="25934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2"/>
          </p:nvPr>
        </p:nvSpPr>
        <p:spPr>
          <a:xfrm>
            <a:off x="3393539" y="4257607"/>
            <a:ext cx="1136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334"/>
              </a:buClr>
              <a:buSzPts val="2200"/>
              <a:buNone/>
              <a:defRPr sz="2200" b="0">
                <a:solidFill>
                  <a:srgbClr val="313334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body" idx="3"/>
          </p:nvPr>
        </p:nvSpPr>
        <p:spPr>
          <a:xfrm>
            <a:off x="3393539" y="4616902"/>
            <a:ext cx="299921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334"/>
              </a:buClr>
              <a:buSzPts val="2200"/>
              <a:buNone/>
              <a:defRPr sz="2200" b="0">
                <a:solidFill>
                  <a:srgbClr val="313334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4"/>
          </p:nvPr>
        </p:nvSpPr>
        <p:spPr>
          <a:xfrm>
            <a:off x="3393539" y="5915626"/>
            <a:ext cx="625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334"/>
              </a:buClr>
              <a:buSzPts val="1800"/>
              <a:buNone/>
              <a:defRPr sz="1800" b="0">
                <a:solidFill>
                  <a:srgbClr val="313334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" name="Google Shape;22;p33"/>
          <p:cNvGrpSpPr/>
          <p:nvPr/>
        </p:nvGrpSpPr>
        <p:grpSpPr>
          <a:xfrm>
            <a:off x="-4521" y="248781"/>
            <a:ext cx="1465201" cy="2661247"/>
            <a:chOff x="-4521" y="248781"/>
            <a:chExt cx="1465201" cy="2661247"/>
          </a:xfrm>
        </p:grpSpPr>
        <p:pic>
          <p:nvPicPr>
            <p:cNvPr id="23" name="Google Shape;23;p33"/>
            <p:cNvPicPr preferRelativeResize="0"/>
            <p:nvPr/>
          </p:nvPicPr>
          <p:blipFill rotWithShape="1">
            <a:blip r:embed="rId3">
              <a:alphaModFix/>
            </a:blip>
            <a:srcRect t="-1" r="7544" b="-21357"/>
            <a:stretch/>
          </p:blipFill>
          <p:spPr>
            <a:xfrm>
              <a:off x="139781" y="248781"/>
              <a:ext cx="1176597" cy="4993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4521" y="1784873"/>
              <a:ext cx="1465201" cy="11251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33"/>
          <p:cNvSpPr txBox="1">
            <a:spLocks noGrp="1"/>
          </p:cNvSpPr>
          <p:nvPr>
            <p:ph type="body" idx="5"/>
          </p:nvPr>
        </p:nvSpPr>
        <p:spPr>
          <a:xfrm>
            <a:off x="10592199" y="6230974"/>
            <a:ext cx="1280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334"/>
              </a:buClr>
              <a:buSzPts val="1800"/>
              <a:buNone/>
              <a:defRPr sz="1800" b="1">
                <a:solidFill>
                  <a:srgbClr val="313334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249" y="914591"/>
            <a:ext cx="643659" cy="83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With Graphic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499274" y="1545336"/>
            <a:ext cx="11197192" cy="46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marL="914400" lvl="1" indent="-431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>
                <a:solidFill>
                  <a:schemeClr val="lt2"/>
                </a:solidFill>
              </a:defRPr>
            </a:lvl2pPr>
            <a:lvl3pPr marL="1371600" lvl="2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>
                <a:solidFill>
                  <a:schemeClr val="lt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cxnSp>
        <p:nvCxnSpPr>
          <p:cNvPr id="32" name="Google Shape;32;p34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" name="Google Shape;33;p34"/>
          <p:cNvGrpSpPr/>
          <p:nvPr/>
        </p:nvGrpSpPr>
        <p:grpSpPr>
          <a:xfrm>
            <a:off x="1713542" y="6427760"/>
            <a:ext cx="1130525" cy="429768"/>
            <a:chOff x="2112930" y="6427760"/>
            <a:chExt cx="1130525" cy="429768"/>
          </a:xfrm>
        </p:grpSpPr>
        <p:cxnSp>
          <p:nvCxnSpPr>
            <p:cNvPr id="34" name="Google Shape;34;p34"/>
            <p:cNvCxnSpPr/>
            <p:nvPr/>
          </p:nvCxnSpPr>
          <p:spPr>
            <a:xfrm>
              <a:off x="2112930" y="6427760"/>
              <a:ext cx="0" cy="429768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5" name="Google Shape;35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57732" y="6476819"/>
              <a:ext cx="985723" cy="301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3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435" y="6468817"/>
            <a:ext cx="1355886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No Graphic">
  <p:cSld name="Two Content - No Graphic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>
            <a:spLocks noGrp="1"/>
          </p:cNvSpPr>
          <p:nvPr>
            <p:ph type="body" idx="1"/>
          </p:nvPr>
        </p:nvSpPr>
        <p:spPr>
          <a:xfrm>
            <a:off x="499274" y="1545336"/>
            <a:ext cx="5520526" cy="46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marL="914400" lvl="1" indent="-431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marL="1371600" lvl="2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body" idx="2"/>
          </p:nvPr>
        </p:nvSpPr>
        <p:spPr>
          <a:xfrm>
            <a:off x="6172200" y="1545336"/>
            <a:ext cx="5524266" cy="46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Char char="•"/>
              <a:defRPr>
                <a:solidFill>
                  <a:schemeClr val="lt2"/>
                </a:solidFill>
              </a:defRPr>
            </a:lvl1pPr>
            <a:lvl2pPr marL="914400" lvl="1" indent="-431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Char char="–"/>
              <a:defRPr>
                <a:solidFill>
                  <a:schemeClr val="lt2"/>
                </a:solidFill>
              </a:defRPr>
            </a:lvl2pPr>
            <a:lvl3pPr marL="1371600" lvl="2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–"/>
              <a:defRPr>
                <a:solidFill>
                  <a:schemeClr val="lt2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–"/>
              <a:defRPr>
                <a:solidFill>
                  <a:schemeClr val="lt2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–"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grpSp>
        <p:nvGrpSpPr>
          <p:cNvPr id="92" name="Google Shape;92;p41"/>
          <p:cNvGrpSpPr/>
          <p:nvPr/>
        </p:nvGrpSpPr>
        <p:grpSpPr>
          <a:xfrm>
            <a:off x="1713542" y="6427760"/>
            <a:ext cx="1130525" cy="429768"/>
            <a:chOff x="2112930" y="6427760"/>
            <a:chExt cx="1130525" cy="429768"/>
          </a:xfrm>
        </p:grpSpPr>
        <p:cxnSp>
          <p:nvCxnSpPr>
            <p:cNvPr id="93" name="Google Shape;93;p41"/>
            <p:cNvCxnSpPr/>
            <p:nvPr/>
          </p:nvCxnSpPr>
          <p:spPr>
            <a:xfrm>
              <a:off x="2112930" y="6427760"/>
              <a:ext cx="0" cy="429768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94" name="Google Shape;94;p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57732" y="6476819"/>
              <a:ext cx="985723" cy="301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" name="Google Shape;9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35" y="6468817"/>
            <a:ext cx="1355886" cy="2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" name="Google Shape;97;p41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- No Graphic">
  <p:cSld name="Comparison - No Graphic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2"/>
          <p:cNvSpPr txBox="1">
            <a:spLocks noGrp="1"/>
          </p:cNvSpPr>
          <p:nvPr>
            <p:ph type="body" idx="1"/>
          </p:nvPr>
        </p:nvSpPr>
        <p:spPr>
          <a:xfrm>
            <a:off x="499274" y="1545336"/>
            <a:ext cx="5498301" cy="61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body" idx="2"/>
          </p:nvPr>
        </p:nvSpPr>
        <p:spPr>
          <a:xfrm>
            <a:off x="499274" y="2232660"/>
            <a:ext cx="5498301" cy="395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body" idx="3"/>
          </p:nvPr>
        </p:nvSpPr>
        <p:spPr>
          <a:xfrm>
            <a:off x="6172200" y="1545336"/>
            <a:ext cx="5524266" cy="61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body" idx="4"/>
          </p:nvPr>
        </p:nvSpPr>
        <p:spPr>
          <a:xfrm>
            <a:off x="6172200" y="2232660"/>
            <a:ext cx="5524266" cy="395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grpSp>
        <p:nvGrpSpPr>
          <p:cNvPr id="105" name="Google Shape;105;p42"/>
          <p:cNvGrpSpPr/>
          <p:nvPr/>
        </p:nvGrpSpPr>
        <p:grpSpPr>
          <a:xfrm>
            <a:off x="1713542" y="6427760"/>
            <a:ext cx="1130525" cy="429768"/>
            <a:chOff x="2112930" y="6427760"/>
            <a:chExt cx="1130525" cy="429768"/>
          </a:xfrm>
        </p:grpSpPr>
        <p:cxnSp>
          <p:nvCxnSpPr>
            <p:cNvPr id="106" name="Google Shape;106;p42"/>
            <p:cNvCxnSpPr/>
            <p:nvPr/>
          </p:nvCxnSpPr>
          <p:spPr>
            <a:xfrm>
              <a:off x="2112930" y="6427760"/>
              <a:ext cx="0" cy="429768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7" name="Google Shape;107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57732" y="6476819"/>
              <a:ext cx="985723" cy="301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35" y="6468817"/>
            <a:ext cx="1355886" cy="2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2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" name="Google Shape;110;p42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grpSp>
        <p:nvGrpSpPr>
          <p:cNvPr id="114" name="Google Shape;114;p43"/>
          <p:cNvGrpSpPr/>
          <p:nvPr/>
        </p:nvGrpSpPr>
        <p:grpSpPr>
          <a:xfrm>
            <a:off x="1713542" y="6427760"/>
            <a:ext cx="1130525" cy="429768"/>
            <a:chOff x="2112930" y="6427760"/>
            <a:chExt cx="1130525" cy="429768"/>
          </a:xfrm>
        </p:grpSpPr>
        <p:cxnSp>
          <p:nvCxnSpPr>
            <p:cNvPr id="115" name="Google Shape;115;p43"/>
            <p:cNvCxnSpPr/>
            <p:nvPr/>
          </p:nvCxnSpPr>
          <p:spPr>
            <a:xfrm>
              <a:off x="2112930" y="6427760"/>
              <a:ext cx="0" cy="429768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16" name="Google Shape;116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57732" y="6476819"/>
              <a:ext cx="985723" cy="301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" name="Google Shape;1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35" y="6468817"/>
            <a:ext cx="1355886" cy="2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" name="Google Shape;119;p43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Title">
  <p:cSld name="No 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4"/>
          <p:cNvSpPr txBox="1"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grpSp>
        <p:nvGrpSpPr>
          <p:cNvPr id="122" name="Google Shape;122;p44"/>
          <p:cNvGrpSpPr/>
          <p:nvPr/>
        </p:nvGrpSpPr>
        <p:grpSpPr>
          <a:xfrm>
            <a:off x="1713542" y="6427760"/>
            <a:ext cx="1130525" cy="429768"/>
            <a:chOff x="2112930" y="6427760"/>
            <a:chExt cx="1130525" cy="429768"/>
          </a:xfrm>
        </p:grpSpPr>
        <p:cxnSp>
          <p:nvCxnSpPr>
            <p:cNvPr id="123" name="Google Shape;123;p44"/>
            <p:cNvCxnSpPr/>
            <p:nvPr/>
          </p:nvCxnSpPr>
          <p:spPr>
            <a:xfrm>
              <a:off x="2112930" y="6427760"/>
              <a:ext cx="0" cy="429768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24" name="Google Shape;124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257732" y="6476819"/>
              <a:ext cx="985723" cy="3017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" name="Google Shape;12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435" y="6468817"/>
            <a:ext cx="1355886" cy="2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200" b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7" name="Google Shape;127;p44"/>
          <p:cNvCxnSpPr/>
          <p:nvPr/>
        </p:nvCxnSpPr>
        <p:spPr>
          <a:xfrm>
            <a:off x="11750839" y="6427436"/>
            <a:ext cx="0" cy="42976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499274" y="245807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499274" y="1546860"/>
            <a:ext cx="11197192" cy="463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 sz="3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dirty="0"/>
          </a:p>
        </p:txBody>
      </p:sp>
      <p:sp>
        <p:nvSpPr>
          <p:cNvPr id="13" name="Google Shape;1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microsoft.com/office/2007/relationships/hdphoto" Target="../media/hdphoto1.wdp"/><Relationship Id="rId3" Type="http://schemas.openxmlformats.org/officeDocument/2006/relationships/image" Target="../media/image67.png"/><Relationship Id="rId21" Type="http://schemas.openxmlformats.org/officeDocument/2006/relationships/image" Target="../media/image8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2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60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tiff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8.emf"/><Relationship Id="rId10" Type="http://schemas.openxmlformats.org/officeDocument/2006/relationships/image" Target="../media/image11.emf"/><Relationship Id="rId4" Type="http://schemas.openxmlformats.org/officeDocument/2006/relationships/image" Target="../media/image13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>
            <a:spLocks noGrp="1"/>
          </p:cNvSpPr>
          <p:nvPr>
            <p:ph type="ctrTitle"/>
          </p:nvPr>
        </p:nvSpPr>
        <p:spPr>
          <a:xfrm>
            <a:off x="1779593" y="1723704"/>
            <a:ext cx="981237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en-US" sz="4400" dirty="0"/>
              <a:t>Overview and Status of ALS-U Project Vacuum Systems</a:t>
            </a:r>
            <a:endParaRPr sz="4400" dirty="0"/>
          </a:p>
        </p:txBody>
      </p:sp>
      <p:sp>
        <p:nvSpPr>
          <p:cNvPr id="133" name="Google Shape;133;p1"/>
          <p:cNvSpPr txBox="1">
            <a:spLocks noGrp="1"/>
          </p:cNvSpPr>
          <p:nvPr>
            <p:ph type="body" idx="1"/>
          </p:nvPr>
        </p:nvSpPr>
        <p:spPr>
          <a:xfrm>
            <a:off x="3393538" y="3804237"/>
            <a:ext cx="68872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3200" dirty="0"/>
              <a:t>Sol </a:t>
            </a:r>
            <a:r>
              <a:rPr lang="en-US" sz="3200" dirty="0" err="1"/>
              <a:t>Omolayo</a:t>
            </a:r>
            <a:endParaRPr lang="en-US" sz="3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4" name="Google Shape;134;p1"/>
          <p:cNvSpPr txBox="1">
            <a:spLocks noGrp="1"/>
          </p:cNvSpPr>
          <p:nvPr>
            <p:ph type="body" idx="4"/>
          </p:nvPr>
        </p:nvSpPr>
        <p:spPr>
          <a:xfrm>
            <a:off x="3131109" y="4336954"/>
            <a:ext cx="4461709" cy="52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000" dirty="0"/>
              <a:t>April </a:t>
            </a:r>
            <a:r>
              <a:rPr lang="en-US" sz="2000" dirty="0" smtClean="0"/>
              <a:t>15th</a:t>
            </a:r>
            <a:r>
              <a:rPr lang="en-US" sz="2000" dirty="0"/>
              <a:t>, 2024</a:t>
            </a:r>
          </a:p>
        </p:txBody>
      </p:sp>
      <p:sp>
        <p:nvSpPr>
          <p:cNvPr id="135" name="Google Shape;135;p1"/>
          <p:cNvSpPr txBox="1">
            <a:spLocks noGrp="1"/>
          </p:cNvSpPr>
          <p:nvPr>
            <p:ph type="ftr" idx="11"/>
          </p:nvPr>
        </p:nvSpPr>
        <p:spPr>
          <a:xfrm>
            <a:off x="-49205" y="5724226"/>
            <a:ext cx="1472061" cy="87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"/>
          <p:cNvSpPr txBox="1">
            <a:spLocks noGrp="1"/>
          </p:cNvSpPr>
          <p:nvPr>
            <p:ph type="body" idx="1"/>
          </p:nvPr>
        </p:nvSpPr>
        <p:spPr>
          <a:xfrm>
            <a:off x="499274" y="1545336"/>
            <a:ext cx="11197192" cy="46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45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</a:pPr>
            <a:endParaRPr/>
          </a:p>
        </p:txBody>
      </p:sp>
      <p:sp>
        <p:nvSpPr>
          <p:cNvPr id="277" name="Google Shape;277;p9"/>
          <p:cNvSpPr txBox="1">
            <a:spLocks noGrp="1"/>
          </p:cNvSpPr>
          <p:nvPr>
            <p:ph type="title"/>
          </p:nvPr>
        </p:nvSpPr>
        <p:spPr>
          <a:xfrm>
            <a:off x="499274" y="246888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AR Sector Vacuum Layout</a:t>
            </a:r>
            <a:endParaRPr/>
          </a:p>
        </p:txBody>
      </p:sp>
      <p:sp>
        <p:nvSpPr>
          <p:cNvPr id="278" name="Google Shape;278;p9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 rot="186048">
            <a:off x="-39863" y="1586410"/>
            <a:ext cx="12226360" cy="1943101"/>
            <a:chOff x="3740" y="3986106"/>
            <a:chExt cx="12674035" cy="2071795"/>
          </a:xfrm>
        </p:grpSpPr>
        <p:pic>
          <p:nvPicPr>
            <p:cNvPr id="281" name="Google Shape;281;p9"/>
            <p:cNvPicPr preferRelativeResize="0"/>
            <p:nvPr/>
          </p:nvPicPr>
          <p:blipFill rotWithShape="1">
            <a:blip r:embed="rId3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7800976" y="3986106"/>
              <a:ext cx="4876799" cy="171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9"/>
            <p:cNvPicPr preferRelativeResize="0"/>
            <p:nvPr/>
          </p:nvPicPr>
          <p:blipFill rotWithShape="1"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3709988" y="5092069"/>
              <a:ext cx="4288160" cy="933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9"/>
            <p:cNvPicPr preferRelativeResize="0"/>
            <p:nvPr/>
          </p:nvPicPr>
          <p:blipFill rotWithShape="1"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3740" y="4729163"/>
              <a:ext cx="4548304" cy="13287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Google Shape;284;p9"/>
          <p:cNvPicPr preferRelativeResize="0"/>
          <p:nvPr/>
        </p:nvPicPr>
        <p:blipFill rotWithShape="1">
          <a:blip r:embed="rId6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alphaModFix/>
          </a:blip>
          <a:srcRect t="2287"/>
          <a:stretch/>
        </p:blipFill>
        <p:spPr>
          <a:xfrm flipH="1">
            <a:off x="0" y="3757430"/>
            <a:ext cx="4570166" cy="182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"/>
          <p:cNvPicPr preferRelativeResize="0"/>
          <p:nvPr/>
        </p:nvPicPr>
        <p:blipFill rotWithShape="1">
          <a:blip r:embed="rId7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773773" y="3697782"/>
            <a:ext cx="3863257" cy="183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"/>
          <p:cNvPicPr preferRelativeResize="0"/>
          <p:nvPr/>
        </p:nvPicPr>
        <p:blipFill rotWithShape="1">
          <a:blip r:embed="rId8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021050" y="5695714"/>
            <a:ext cx="8233692" cy="111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"/>
          <p:cNvPicPr preferRelativeResize="0"/>
          <p:nvPr/>
        </p:nvPicPr>
        <p:blipFill rotWithShape="1">
          <a:blip r:embed="rId9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alphaModFix/>
          </a:blip>
          <a:srcRect/>
          <a:stretch/>
        </p:blipFill>
        <p:spPr>
          <a:xfrm rot="10187330">
            <a:off x="233492" y="-212660"/>
            <a:ext cx="12057979" cy="300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9"/>
          <p:cNvSpPr txBox="1"/>
          <p:nvPr/>
        </p:nvSpPr>
        <p:spPr>
          <a:xfrm>
            <a:off x="-58914" y="3035860"/>
            <a:ext cx="121285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4 x In-line Ion Pump</a:t>
            </a:r>
            <a:endParaRPr/>
          </a:p>
        </p:txBody>
      </p:sp>
      <p:sp>
        <p:nvSpPr>
          <p:cNvPr id="289" name="Google Shape;289;p9"/>
          <p:cNvSpPr txBox="1"/>
          <p:nvPr/>
        </p:nvSpPr>
        <p:spPr>
          <a:xfrm>
            <a:off x="5317933" y="3672770"/>
            <a:ext cx="1922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7 x RF Bellows</a:t>
            </a:r>
            <a:endParaRPr/>
          </a:p>
        </p:txBody>
      </p:sp>
      <p:cxnSp>
        <p:nvCxnSpPr>
          <p:cNvPr id="290" name="Google Shape;290;p9"/>
          <p:cNvCxnSpPr/>
          <p:nvPr/>
        </p:nvCxnSpPr>
        <p:spPr>
          <a:xfrm rot="10800000" flipH="1">
            <a:off x="442124" y="2667000"/>
            <a:ext cx="180176" cy="46355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1" name="Google Shape;291;p9"/>
          <p:cNvCxnSpPr/>
          <p:nvPr/>
        </p:nvCxnSpPr>
        <p:spPr>
          <a:xfrm>
            <a:off x="141298" y="3686659"/>
            <a:ext cx="143695" cy="22991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2" name="Google Shape;292;p9"/>
          <p:cNvCxnSpPr/>
          <p:nvPr/>
        </p:nvCxnSpPr>
        <p:spPr>
          <a:xfrm>
            <a:off x="1765300" y="3870735"/>
            <a:ext cx="862" cy="35024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3" name="Google Shape;293;p9"/>
          <p:cNvSpPr/>
          <p:nvPr/>
        </p:nvSpPr>
        <p:spPr>
          <a:xfrm>
            <a:off x="9179254" y="5159512"/>
            <a:ext cx="1695450" cy="27671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28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Dipole Chamber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>
            <a:off x="5058712" y="6428754"/>
            <a:ext cx="1983437" cy="27671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28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Standard Straights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684271" y="5211479"/>
            <a:ext cx="3201624" cy="27671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028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Multipole Chamber Assemblies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"/>
          <p:cNvSpPr txBox="1"/>
          <p:nvPr/>
        </p:nvSpPr>
        <p:spPr>
          <a:xfrm>
            <a:off x="1295234" y="3516465"/>
            <a:ext cx="12128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6 x BPMs</a:t>
            </a:r>
            <a:endParaRPr/>
          </a:p>
        </p:txBody>
      </p:sp>
      <p:sp>
        <p:nvSpPr>
          <p:cNvPr id="297" name="Google Shape;297;p9"/>
          <p:cNvSpPr txBox="1"/>
          <p:nvPr/>
        </p:nvSpPr>
        <p:spPr>
          <a:xfrm>
            <a:off x="2803052" y="3248080"/>
            <a:ext cx="12916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9 x NEG Cartridges</a:t>
            </a:r>
            <a:endParaRPr/>
          </a:p>
        </p:txBody>
      </p:sp>
      <p:pic>
        <p:nvPicPr>
          <p:cNvPr id="298" name="Google Shape;298;p9"/>
          <p:cNvPicPr preferRelativeResize="0"/>
          <p:nvPr/>
        </p:nvPicPr>
        <p:blipFill rotWithShape="1">
          <a:blip r:embed="rId10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  <a:alphaModFix/>
          </a:blip>
          <a:srcRect t="17950" b="11545"/>
          <a:stretch/>
        </p:blipFill>
        <p:spPr>
          <a:xfrm>
            <a:off x="5252275" y="4095606"/>
            <a:ext cx="2126492" cy="1737781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cxnSp>
        <p:nvCxnSpPr>
          <p:cNvPr id="299" name="Google Shape;299;p9"/>
          <p:cNvCxnSpPr/>
          <p:nvPr/>
        </p:nvCxnSpPr>
        <p:spPr>
          <a:xfrm flipH="1">
            <a:off x="4502950" y="3906597"/>
            <a:ext cx="965403" cy="46572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0" name="Google Shape;300;p9"/>
          <p:cNvCxnSpPr/>
          <p:nvPr/>
        </p:nvCxnSpPr>
        <p:spPr>
          <a:xfrm rot="10800000">
            <a:off x="5230359" y="3230917"/>
            <a:ext cx="287250" cy="53072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1" name="Google Shape;301;p9"/>
          <p:cNvCxnSpPr/>
          <p:nvPr/>
        </p:nvCxnSpPr>
        <p:spPr>
          <a:xfrm rot="10800000" flipH="1">
            <a:off x="7042149" y="3061453"/>
            <a:ext cx="575249" cy="73740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p9"/>
          <p:cNvCxnSpPr/>
          <p:nvPr/>
        </p:nvCxnSpPr>
        <p:spPr>
          <a:xfrm rot="10800000">
            <a:off x="1802382" y="2773493"/>
            <a:ext cx="1171975" cy="75010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3" name="Google Shape;303;p9"/>
          <p:cNvCxnSpPr/>
          <p:nvPr/>
        </p:nvCxnSpPr>
        <p:spPr>
          <a:xfrm rot="10800000" flipH="1">
            <a:off x="3885895" y="3157780"/>
            <a:ext cx="214626" cy="28548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4" name="Google Shape;304;p9"/>
          <p:cNvCxnSpPr/>
          <p:nvPr/>
        </p:nvCxnSpPr>
        <p:spPr>
          <a:xfrm>
            <a:off x="3393776" y="3925794"/>
            <a:ext cx="2830" cy="13194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5" name="Google Shape;305;p9"/>
          <p:cNvCxnSpPr/>
          <p:nvPr/>
        </p:nvCxnSpPr>
        <p:spPr>
          <a:xfrm flipH="1">
            <a:off x="5433885" y="1112044"/>
            <a:ext cx="1003010" cy="171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6" name="Google Shape;306;p9"/>
          <p:cNvSpPr txBox="1"/>
          <p:nvPr/>
        </p:nvSpPr>
        <p:spPr>
          <a:xfrm>
            <a:off x="5192205" y="1132339"/>
            <a:ext cx="181132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Beam Direction</a:t>
            </a:r>
            <a:endParaRPr/>
          </a:p>
        </p:txBody>
      </p:sp>
      <p:sp>
        <p:nvSpPr>
          <p:cNvPr id="307" name="Google Shape;307;p9"/>
          <p:cNvSpPr/>
          <p:nvPr/>
        </p:nvSpPr>
        <p:spPr>
          <a:xfrm rot="-670979">
            <a:off x="7344633" y="1468106"/>
            <a:ext cx="1849559" cy="841941"/>
          </a:xfrm>
          <a:prstGeom prst="rect">
            <a:avLst/>
          </a:prstGeom>
          <a:noFill/>
          <a:ln w="19050" cap="flat" cmpd="sng">
            <a:solidFill>
              <a:srgbClr val="7F848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5042496" y="1858490"/>
            <a:ext cx="1394399" cy="622919"/>
          </a:xfrm>
          <a:prstGeom prst="rect">
            <a:avLst/>
          </a:prstGeom>
          <a:noFill/>
          <a:ln w="19050" cap="flat" cmpd="sng">
            <a:solidFill>
              <a:srgbClr val="7F848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/>
          <p:nvPr/>
        </p:nvSpPr>
        <p:spPr>
          <a:xfrm rot="514961">
            <a:off x="2751662" y="1618540"/>
            <a:ext cx="1394399" cy="622919"/>
          </a:xfrm>
          <a:prstGeom prst="rect">
            <a:avLst/>
          </a:prstGeom>
          <a:noFill/>
          <a:ln w="19050" cap="flat" cmpd="sng">
            <a:solidFill>
              <a:srgbClr val="7F848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 rot="1177764">
            <a:off x="108411" y="1045447"/>
            <a:ext cx="1804955" cy="622919"/>
          </a:xfrm>
          <a:prstGeom prst="rect">
            <a:avLst/>
          </a:prstGeom>
          <a:noFill/>
          <a:ln w="19050" cap="flat" cmpd="sng">
            <a:solidFill>
              <a:srgbClr val="7F8488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9"/>
          <p:cNvSpPr txBox="1"/>
          <p:nvPr/>
        </p:nvSpPr>
        <p:spPr>
          <a:xfrm rot="-792469">
            <a:off x="7123894" y="1096689"/>
            <a:ext cx="1922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Raft#1</a:t>
            </a:r>
            <a:endParaRPr/>
          </a:p>
        </p:txBody>
      </p:sp>
      <p:sp>
        <p:nvSpPr>
          <p:cNvPr id="312" name="Google Shape;312;p9"/>
          <p:cNvSpPr txBox="1"/>
          <p:nvPr/>
        </p:nvSpPr>
        <p:spPr>
          <a:xfrm>
            <a:off x="4854071" y="1523043"/>
            <a:ext cx="1922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Raft#2</a:t>
            </a:r>
            <a:endParaRPr/>
          </a:p>
        </p:txBody>
      </p:sp>
      <p:sp>
        <p:nvSpPr>
          <p:cNvPr id="313" name="Google Shape;313;p9"/>
          <p:cNvSpPr txBox="1"/>
          <p:nvPr/>
        </p:nvSpPr>
        <p:spPr>
          <a:xfrm rot="475385">
            <a:off x="2593970" y="1289249"/>
            <a:ext cx="1922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Raft#3</a:t>
            </a:r>
            <a:endParaRPr/>
          </a:p>
        </p:txBody>
      </p:sp>
      <p:sp>
        <p:nvSpPr>
          <p:cNvPr id="314" name="Google Shape;314;p9"/>
          <p:cNvSpPr txBox="1"/>
          <p:nvPr/>
        </p:nvSpPr>
        <p:spPr>
          <a:xfrm rot="1136163">
            <a:off x="404155" y="803868"/>
            <a:ext cx="1922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Raft#4</a:t>
            </a:r>
            <a:endParaRPr/>
          </a:p>
        </p:txBody>
      </p:sp>
      <p:sp>
        <p:nvSpPr>
          <p:cNvPr id="315" name="Google Shape;315;p9"/>
          <p:cNvSpPr/>
          <p:nvPr/>
        </p:nvSpPr>
        <p:spPr>
          <a:xfrm>
            <a:off x="8516059" y="-66205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x Vacuum Assembly Types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Multipole Chamber Assembly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Dipole Chamber Assembly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Straight Assembly 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 rot="20917845">
            <a:off x="10092069" y="2529891"/>
            <a:ext cx="160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Only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20917845">
            <a:off x="9816282" y="1609237"/>
            <a:ext cx="191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+ Magnets</a:t>
            </a:r>
            <a:endParaRPr lang="en-US" dirty="0"/>
          </a:p>
        </p:txBody>
      </p:sp>
      <p:sp>
        <p:nvSpPr>
          <p:cNvPr id="47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1EA3713-8923-422E-9B23-81E98B750260}"/>
              </a:ext>
            </a:extLst>
          </p:cNvPr>
          <p:cNvSpPr/>
          <p:nvPr/>
        </p:nvSpPr>
        <p:spPr>
          <a:xfrm>
            <a:off x="7125280" y="960772"/>
            <a:ext cx="5062151" cy="5390600"/>
          </a:xfrm>
          <a:prstGeom prst="roundRect">
            <a:avLst>
              <a:gd name="adj" fmla="val 199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87B31B2-EB2F-4A16-8CE8-1871770E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83687"/>
            <a:ext cx="7200450" cy="5390600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AR Vacuum systems in numbers</a:t>
            </a:r>
          </a:p>
          <a:p>
            <a:pPr lvl="1"/>
            <a:r>
              <a:rPr lang="en-US" sz="2400" dirty="0"/>
              <a:t>1,152 vacuum components on AR (excl vacuum supports &amp; electrical), 95% delivered</a:t>
            </a:r>
          </a:p>
          <a:p>
            <a:pPr lvl="1"/>
            <a:r>
              <a:rPr lang="en-US" sz="2400" dirty="0"/>
              <a:t>494 awards (66&gt;$10k) totaling $10M</a:t>
            </a:r>
          </a:p>
          <a:p>
            <a:pPr lvl="1"/>
            <a:r>
              <a:rPr lang="en-US" sz="2400" dirty="0"/>
              <a:t>AR vacuum volume 384 liters.</a:t>
            </a:r>
          </a:p>
          <a:p>
            <a:pPr lvl="1"/>
            <a:r>
              <a:rPr lang="en-US" sz="2400" dirty="0"/>
              <a:t>AR vacuum pumping 24k l/s H2, 10k l/s CO</a:t>
            </a:r>
          </a:p>
          <a:p>
            <a:pPr lvl="1"/>
            <a:r>
              <a:rPr lang="en-US" sz="2400" dirty="0"/>
              <a:t>AR vacuum has 8,640 fasteners (excl vacuum supports)</a:t>
            </a:r>
          </a:p>
          <a:p>
            <a:r>
              <a:rPr lang="en-US" sz="2800" b="1" dirty="0"/>
              <a:t>Major outstanding item is AR dipole chamber</a:t>
            </a:r>
          </a:p>
          <a:p>
            <a:pPr lvl="1"/>
            <a:r>
              <a:rPr lang="en-US" sz="2400" dirty="0"/>
              <a:t>2 parallel production paths (vendor, in-house)</a:t>
            </a:r>
          </a:p>
          <a:p>
            <a:pPr lvl="1"/>
            <a:r>
              <a:rPr lang="en-US" sz="2400" dirty="0"/>
              <a:t>2 x first article received one from each production path</a:t>
            </a:r>
          </a:p>
          <a:p>
            <a:pPr lvl="1"/>
            <a:r>
              <a:rPr lang="en-US" sz="2400" dirty="0"/>
              <a:t>4 production chambers expected this month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3349E0-8348-4777-B0ED-EA643ED0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74" y="246888"/>
            <a:ext cx="11197192" cy="713884"/>
          </a:xfrm>
        </p:spPr>
        <p:txBody>
          <a:bodyPr/>
          <a:lstStyle/>
          <a:p>
            <a:r>
              <a:rPr lang="en-US" dirty="0"/>
              <a:t>ALS-U </a:t>
            </a:r>
            <a:r>
              <a:rPr lang="en-US" dirty="0" smtClean="0"/>
              <a:t>AR Vacuum </a:t>
            </a:r>
            <a:r>
              <a:rPr lang="en-US" dirty="0"/>
              <a:t>System Production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D6B5-11EA-4C16-AC22-EDE15F92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23FAF-31F9-4C6D-BFF8-08736DA3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8264" y="6426832"/>
            <a:ext cx="184730" cy="369332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C8B6CC-37F0-4273-A688-3825CFDC65EE}"/>
              </a:ext>
            </a:extLst>
          </p:cNvPr>
          <p:cNvSpPr txBox="1"/>
          <p:nvPr/>
        </p:nvSpPr>
        <p:spPr>
          <a:xfrm>
            <a:off x="7512137" y="3925930"/>
            <a:ext cx="4116471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AR Dipole Production (Vendor)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9CFE4-51FE-43F2-BB80-F4B1875893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"/>
          <a:stretch/>
        </p:blipFill>
        <p:spPr>
          <a:xfrm>
            <a:off x="9973062" y="4499842"/>
            <a:ext cx="2175251" cy="17587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FE6145-99C2-4D4F-B620-4CDD18F02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998" y="1315997"/>
            <a:ext cx="5094713" cy="211300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93F9187-711E-41B8-B5D4-042F1024EFD9}"/>
              </a:ext>
            </a:extLst>
          </p:cNvPr>
          <p:cNvSpPr txBox="1"/>
          <p:nvPr/>
        </p:nvSpPr>
        <p:spPr>
          <a:xfrm>
            <a:off x="8796490" y="1011457"/>
            <a:ext cx="1837886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AR Dipole Design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643446-14B3-4CD6-AB08-7F592D4A11D6}"/>
              </a:ext>
            </a:extLst>
          </p:cNvPr>
          <p:cNvSpPr txBox="1"/>
          <p:nvPr/>
        </p:nvSpPr>
        <p:spPr>
          <a:xfrm>
            <a:off x="10822676" y="1077020"/>
            <a:ext cx="1742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Tube forming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EDM machining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Cu/SS </a:t>
            </a:r>
            <a:r>
              <a:rPr lang="en-US" sz="1200" dirty="0" err="1">
                <a:solidFill>
                  <a:schemeClr val="bg2"/>
                </a:solidFill>
              </a:rPr>
              <a:t>Tig</a:t>
            </a:r>
            <a:r>
              <a:rPr lang="en-US" sz="1200" dirty="0">
                <a:solidFill>
                  <a:schemeClr val="bg2"/>
                </a:solidFill>
              </a:rPr>
              <a:t> welding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2"/>
                </a:solidFill>
              </a:rPr>
              <a:t>Ebeam</a:t>
            </a:r>
            <a:r>
              <a:rPr lang="en-US" sz="1200" dirty="0">
                <a:solidFill>
                  <a:schemeClr val="bg2"/>
                </a:solidFill>
              </a:rPr>
              <a:t> welding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NEG Coating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2D3DDE-D76B-4865-9E33-6BF120D54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39" r="3378"/>
          <a:stretch/>
        </p:blipFill>
        <p:spPr>
          <a:xfrm>
            <a:off x="7350321" y="4497272"/>
            <a:ext cx="2583623" cy="1761338"/>
          </a:xfrm>
          <a:prstGeom prst="rect">
            <a:avLst/>
          </a:prstGeom>
        </p:spPr>
      </p:pic>
      <p:sp>
        <p:nvSpPr>
          <p:cNvPr id="14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30827D-F2A8-4209-9355-50FA6AB60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E0156C-C482-4011-8F6D-1049F636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  <a:r>
              <a:rPr lang="en-US" dirty="0" smtClean="0"/>
              <a:t>Ring Sector </a:t>
            </a:r>
            <a:r>
              <a:rPr lang="en-US" dirty="0"/>
              <a:t>Layout – Sector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E3517-3F17-4D2E-83B8-AD74B0A97F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>
          <a:xfrm>
            <a:off x="38100" y="1113342"/>
            <a:ext cx="12192000" cy="5193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47851">
            <a:off x="10208846" y="2724621"/>
            <a:ext cx="154228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Beamline 5.0</a:t>
            </a:r>
          </a:p>
        </p:txBody>
      </p:sp>
      <p:sp>
        <p:nvSpPr>
          <p:cNvPr id="7" name="TextBox 6"/>
          <p:cNvSpPr txBox="1"/>
          <p:nvPr/>
        </p:nvSpPr>
        <p:spPr>
          <a:xfrm rot="20847851">
            <a:off x="7099886" y="3448521"/>
            <a:ext cx="154228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Frontend 5.0</a:t>
            </a:r>
          </a:p>
        </p:txBody>
      </p:sp>
      <p:sp>
        <p:nvSpPr>
          <p:cNvPr id="8" name="Down Arrow 7"/>
          <p:cNvSpPr/>
          <p:nvPr/>
        </p:nvSpPr>
        <p:spPr>
          <a:xfrm rot="20860579">
            <a:off x="5349239" y="2971168"/>
            <a:ext cx="320040" cy="9253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794014">
            <a:off x="46826" y="3551211"/>
            <a:ext cx="197555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Sector Gate Valve</a:t>
            </a:r>
          </a:p>
        </p:txBody>
      </p:sp>
      <p:sp>
        <p:nvSpPr>
          <p:cNvPr id="10" name="TextBox 9"/>
          <p:cNvSpPr txBox="1"/>
          <p:nvPr/>
        </p:nvSpPr>
        <p:spPr>
          <a:xfrm rot="20847851">
            <a:off x="3468924" y="3235317"/>
            <a:ext cx="19549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Storage </a:t>
            </a:r>
            <a:r>
              <a:rPr lang="en-US" dirty="0" smtClean="0"/>
              <a:t>Ring</a:t>
            </a:r>
          </a:p>
          <a:p>
            <a:r>
              <a:rPr lang="en-US" dirty="0" smtClean="0"/>
              <a:t> </a:t>
            </a:r>
            <a:r>
              <a:rPr lang="en-US" dirty="0"/>
              <a:t>Vacuum</a:t>
            </a:r>
          </a:p>
        </p:txBody>
      </p:sp>
      <p:sp>
        <p:nvSpPr>
          <p:cNvPr id="11" name="TextBox 10"/>
          <p:cNvSpPr txBox="1"/>
          <p:nvPr/>
        </p:nvSpPr>
        <p:spPr>
          <a:xfrm rot="20847851">
            <a:off x="5551701" y="2776958"/>
            <a:ext cx="16908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Beamline</a:t>
            </a:r>
          </a:p>
          <a:p>
            <a:r>
              <a:rPr lang="en-US" dirty="0" smtClean="0"/>
              <a:t> </a:t>
            </a:r>
            <a:r>
              <a:rPr lang="en-US" dirty="0"/>
              <a:t>Vacuum</a:t>
            </a:r>
          </a:p>
        </p:txBody>
      </p:sp>
      <p:sp>
        <p:nvSpPr>
          <p:cNvPr id="12" name="TextBox 11"/>
          <p:cNvSpPr txBox="1"/>
          <p:nvPr/>
        </p:nvSpPr>
        <p:spPr>
          <a:xfrm rot="330723">
            <a:off x="10923661" y="4849108"/>
            <a:ext cx="121310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Frontend 5.3</a:t>
            </a:r>
          </a:p>
        </p:txBody>
      </p:sp>
      <p:sp>
        <p:nvSpPr>
          <p:cNvPr id="13" name="TextBox 12"/>
          <p:cNvSpPr txBox="1"/>
          <p:nvPr/>
        </p:nvSpPr>
        <p:spPr>
          <a:xfrm rot="16825764">
            <a:off x="8983157" y="4160438"/>
            <a:ext cx="154228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Frontend 5.4 - IR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0550812" y="3858768"/>
            <a:ext cx="320040" cy="9253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117564" y="3705099"/>
            <a:ext cx="19755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Frontend </a:t>
            </a:r>
            <a:r>
              <a:rPr lang="en-US" dirty="0" smtClean="0"/>
              <a:t>Gate</a:t>
            </a:r>
          </a:p>
          <a:p>
            <a:r>
              <a:rPr lang="en-US" dirty="0" smtClean="0"/>
              <a:t> </a:t>
            </a:r>
            <a:r>
              <a:rPr lang="en-US" dirty="0"/>
              <a:t>Valve</a:t>
            </a:r>
          </a:p>
        </p:txBody>
      </p:sp>
      <p:sp>
        <p:nvSpPr>
          <p:cNvPr id="16" name="Down Arrow 15"/>
          <p:cNvSpPr/>
          <p:nvPr/>
        </p:nvSpPr>
        <p:spPr>
          <a:xfrm rot="20860579">
            <a:off x="171476" y="4071175"/>
            <a:ext cx="320040" cy="92534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341471">
            <a:off x="11933200" y="4802888"/>
            <a:ext cx="320040" cy="8655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271359">
            <a:off x="11451075" y="4097449"/>
            <a:ext cx="815099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Sector Gate Valve</a:t>
            </a:r>
          </a:p>
        </p:txBody>
      </p:sp>
      <p:sp>
        <p:nvSpPr>
          <p:cNvPr id="20" name="TextBox 19"/>
          <p:cNvSpPr txBox="1"/>
          <p:nvPr/>
        </p:nvSpPr>
        <p:spPr>
          <a:xfrm rot="20904945">
            <a:off x="6647401" y="3733197"/>
            <a:ext cx="224860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Future 5.1 Frontend </a:t>
            </a:r>
            <a:endParaRPr lang="en-US" dirty="0" smtClean="0"/>
          </a:p>
          <a:p>
            <a:r>
              <a:rPr lang="en-US" dirty="0" smtClean="0"/>
              <a:t>Stop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33369" y="5573569"/>
            <a:ext cx="160511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Clearing Magnets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463981" y="4246512"/>
            <a:ext cx="238686" cy="1305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999941" y="4977995"/>
            <a:ext cx="207369" cy="931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1" idx="1"/>
          </p:cNvCxnSpPr>
          <p:nvPr/>
        </p:nvCxnSpPr>
        <p:spPr>
          <a:xfrm>
            <a:off x="5702667" y="5542560"/>
            <a:ext cx="1013263" cy="184898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350994" y="5751234"/>
            <a:ext cx="1694245" cy="130112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2613660" y="2560913"/>
            <a:ext cx="396240" cy="197293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5226827" y="1961207"/>
            <a:ext cx="396240" cy="197293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0847851">
            <a:off x="2629456" y="2190408"/>
            <a:ext cx="266277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Photon Transport Line</a:t>
            </a:r>
          </a:p>
        </p:txBody>
      </p:sp>
      <p:sp>
        <p:nvSpPr>
          <p:cNvPr id="38" name="Down Arrow 37"/>
          <p:cNvSpPr/>
          <p:nvPr/>
        </p:nvSpPr>
        <p:spPr>
          <a:xfrm rot="10403647">
            <a:off x="2857640" y="5196821"/>
            <a:ext cx="320040" cy="60306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21344752">
            <a:off x="2619303" y="5765782"/>
            <a:ext cx="104466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ID Crotch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997218" y="4784114"/>
            <a:ext cx="128068" cy="1225706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093706" y="4784115"/>
            <a:ext cx="126697" cy="122570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1344752">
            <a:off x="3870690" y="5759811"/>
            <a:ext cx="262493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Typical:</a:t>
            </a:r>
          </a:p>
          <a:p>
            <a:r>
              <a:rPr lang="en-US" dirty="0"/>
              <a:t>Pole to Pole = 89mm</a:t>
            </a:r>
          </a:p>
          <a:p>
            <a:r>
              <a:rPr lang="en-US" dirty="0"/>
              <a:t>Yoke to Yoke = 128mm</a:t>
            </a:r>
          </a:p>
          <a:p>
            <a:r>
              <a:rPr lang="en-US" dirty="0"/>
              <a:t>Coil to Coil = 77mm</a:t>
            </a:r>
          </a:p>
        </p:txBody>
      </p:sp>
      <p:sp>
        <p:nvSpPr>
          <p:cNvPr id="45" name="Right Arrow 44"/>
          <p:cNvSpPr/>
          <p:nvPr/>
        </p:nvSpPr>
        <p:spPr>
          <a:xfrm rot="20936059">
            <a:off x="659474" y="3928083"/>
            <a:ext cx="1986395" cy="55277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Access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E251E8C-4233-4FD2-8013-07D5FB94F3C6}"/>
              </a:ext>
            </a:extLst>
          </p:cNvPr>
          <p:cNvSpPr/>
          <p:nvPr/>
        </p:nvSpPr>
        <p:spPr>
          <a:xfrm>
            <a:off x="5538453" y="3858768"/>
            <a:ext cx="156939" cy="1499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1AA9308-4D17-4EEF-A966-BB6A3FAE48DD}"/>
              </a:ext>
            </a:extLst>
          </p:cNvPr>
          <p:cNvSpPr/>
          <p:nvPr/>
        </p:nvSpPr>
        <p:spPr>
          <a:xfrm>
            <a:off x="10655675" y="4804374"/>
            <a:ext cx="156939" cy="1499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3E6CD49-AE02-4EEE-8BDB-83B65FF0005F}"/>
              </a:ext>
            </a:extLst>
          </p:cNvPr>
          <p:cNvSpPr/>
          <p:nvPr/>
        </p:nvSpPr>
        <p:spPr>
          <a:xfrm>
            <a:off x="9496240" y="5125295"/>
            <a:ext cx="156939" cy="1499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F35B2BA-14FA-4B53-94C5-6F0BB699B376}"/>
              </a:ext>
            </a:extLst>
          </p:cNvPr>
          <p:cNvSpPr/>
          <p:nvPr/>
        </p:nvSpPr>
        <p:spPr>
          <a:xfrm>
            <a:off x="263780" y="1504684"/>
            <a:ext cx="322799" cy="299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C1F59E-E592-4FF4-BF0A-6738F788BE69}"/>
              </a:ext>
            </a:extLst>
          </p:cNvPr>
          <p:cNvSpPr txBox="1"/>
          <p:nvPr/>
        </p:nvSpPr>
        <p:spPr>
          <a:xfrm>
            <a:off x="696638" y="1516717"/>
            <a:ext cx="266580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First frontend gate valve</a:t>
            </a:r>
          </a:p>
        </p:txBody>
      </p:sp>
      <p:sp>
        <p:nvSpPr>
          <p:cNvPr id="48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1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>
            <a:spLocks noGrp="1"/>
          </p:cNvSpPr>
          <p:nvPr>
            <p:ph type="body" idx="1"/>
          </p:nvPr>
        </p:nvSpPr>
        <p:spPr>
          <a:xfrm>
            <a:off x="4863697" y="4120103"/>
            <a:ext cx="7366403" cy="290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In-situ </a:t>
            </a:r>
            <a:r>
              <a:rPr lang="en-US" sz="2400" dirty="0" err="1">
                <a:solidFill>
                  <a:schemeClr val="tx1"/>
                </a:solidFill>
              </a:rPr>
              <a:t>bakeout</a:t>
            </a:r>
            <a:r>
              <a:rPr lang="en-US" sz="2400" dirty="0">
                <a:solidFill>
                  <a:schemeClr val="tx1"/>
                </a:solidFill>
              </a:rPr>
              <a:t> and NEG activation with possibility of Neon venting</a:t>
            </a:r>
            <a:endParaRPr sz="2400" dirty="0">
              <a:solidFill>
                <a:schemeClr val="tx1"/>
              </a:solidFill>
            </a:endParaRPr>
          </a:p>
          <a:p>
            <a:pPr marL="274320" lvl="0" indent="-2743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Combination of distributed and discrete absorbers</a:t>
            </a:r>
            <a:endParaRPr sz="2400" dirty="0">
              <a:solidFill>
                <a:schemeClr val="tx1"/>
              </a:solidFill>
            </a:endParaRPr>
          </a:p>
          <a:p>
            <a:pPr marL="274320" lvl="0" indent="-2743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Modular design that conforms to magnet raft layout for ease of pre-assembly and installation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/>
          </p:nvPr>
        </p:nvSpPr>
        <p:spPr>
          <a:xfrm>
            <a:off x="496635" y="244111"/>
            <a:ext cx="1119719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dirty="0"/>
              <a:t>Key SR Vacuum Design Features Summary</a:t>
            </a:r>
            <a:endParaRPr dirty="0"/>
          </a:p>
        </p:txBody>
      </p:sp>
      <p:sp>
        <p:nvSpPr>
          <p:cNvPr id="310" name="Google Shape;310;p13"/>
          <p:cNvSpPr txBox="1">
            <a:spLocks noGrp="1"/>
          </p:cNvSpPr>
          <p:nvPr>
            <p:ph type="sldNum" idx="12"/>
          </p:nvPr>
        </p:nvSpPr>
        <p:spPr>
          <a:xfrm>
            <a:off x="11693827" y="6442071"/>
            <a:ext cx="536273" cy="36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676275" y="711349"/>
            <a:ext cx="9626099" cy="6241901"/>
            <a:chOff x="1837824" y="1387111"/>
            <a:chExt cx="6991350" cy="49833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7824" y="3145859"/>
              <a:ext cx="2377167" cy="322460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9674" y="1387111"/>
              <a:ext cx="4889500" cy="3201715"/>
            </a:xfrm>
            <a:prstGeom prst="rect">
              <a:avLst/>
            </a:prstGeom>
          </p:spPr>
        </p:pic>
      </p:grpSp>
      <p:sp>
        <p:nvSpPr>
          <p:cNvPr id="9" name="Google Shape;308;p13"/>
          <p:cNvSpPr txBox="1">
            <a:spLocks/>
          </p:cNvSpPr>
          <p:nvPr/>
        </p:nvSpPr>
        <p:spPr>
          <a:xfrm>
            <a:off x="0" y="998682"/>
            <a:ext cx="6276975" cy="290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 sz="3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74320" indent="-27432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60% NEG coating </a:t>
            </a:r>
          </a:p>
          <a:p>
            <a:pPr marL="274320" indent="-27432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Discrete pumping with ion pumps and NEG cartridge pumps in SR arcs. </a:t>
            </a:r>
          </a:p>
          <a:p>
            <a:pPr marL="274320" indent="-274320">
              <a:spcBef>
                <a:spcPts val="0"/>
              </a:spcBef>
              <a:buSzPct val="100000"/>
            </a:pPr>
            <a:r>
              <a:rPr lang="en-US" sz="2400" dirty="0">
                <a:solidFill>
                  <a:schemeClr val="tx1"/>
                </a:solidFill>
              </a:rPr>
              <a:t>Limited NEG coatings in straights and PTL.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8A38F-9D88-48B5-BAD8-673FBA038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186ABC-E62D-43F0-A3C8-CC11BFF2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chamber apertures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3CC61-F553-4041-9908-B7759AAA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61A82-EB6A-406A-A5FA-29152AD2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8264" y="6426832"/>
            <a:ext cx="184730" cy="369332"/>
          </a:xfrm>
        </p:spPr>
        <p:txBody>
          <a:bodyPr/>
          <a:lstStyle/>
          <a:p>
            <a:pPr algn="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440A8F-92E6-4CB6-B453-35D722682FF1}"/>
              </a:ext>
            </a:extLst>
          </p:cNvPr>
          <p:cNvGrpSpPr/>
          <p:nvPr/>
        </p:nvGrpSpPr>
        <p:grpSpPr>
          <a:xfrm>
            <a:off x="243241" y="1026206"/>
            <a:ext cx="11601098" cy="1947181"/>
            <a:chOff x="233715" y="1621519"/>
            <a:chExt cx="11601098" cy="19471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A5CD44-1259-4751-80C5-210E7E085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715" y="1701800"/>
              <a:ext cx="2752621" cy="186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4C8D79-545D-4B13-AA22-D5BB3A2B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0191" y="1621519"/>
              <a:ext cx="3526134" cy="19154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33B3A1-5FCC-48B9-8F05-B5DD46AA0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2072" y="1634322"/>
              <a:ext cx="3377247" cy="19154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664BDE-B232-42D5-83B0-B11BE3DA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6064" y="1649841"/>
              <a:ext cx="3678749" cy="190307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57E09-92D3-461B-B98B-90C93C9912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96" t="16279" r="8597" b="20110"/>
          <a:stretch/>
        </p:blipFill>
        <p:spPr>
          <a:xfrm>
            <a:off x="2789460" y="3268695"/>
            <a:ext cx="2842353" cy="1602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1F9564-8723-4B2F-BEE7-59AD0E19A3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56" r="15611"/>
          <a:stretch/>
        </p:blipFill>
        <p:spPr>
          <a:xfrm>
            <a:off x="495534" y="3429000"/>
            <a:ext cx="1900940" cy="1255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9FBC9E-2425-4172-9BC3-464FC929CC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68" t="6124" r="8900" b="6972"/>
          <a:stretch/>
        </p:blipFill>
        <p:spPr>
          <a:xfrm>
            <a:off x="5931095" y="3295128"/>
            <a:ext cx="2044487" cy="1471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3C6C01-89AC-4990-8300-878E6270CA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0206" y="3168297"/>
            <a:ext cx="3849516" cy="180341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CCB122-B676-4EF0-911A-33B7A342FA6C}"/>
              </a:ext>
            </a:extLst>
          </p:cNvPr>
          <p:cNvCxnSpPr>
            <a:cxnSpLocks/>
          </p:cNvCxnSpPr>
          <p:nvPr/>
        </p:nvCxnSpPr>
        <p:spPr>
          <a:xfrm flipV="1">
            <a:off x="6685006" y="4011599"/>
            <a:ext cx="213805" cy="178585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EDB4086-9038-4FEA-BC15-37CE2074813D}"/>
              </a:ext>
            </a:extLst>
          </p:cNvPr>
          <p:cNvSpPr/>
          <p:nvPr/>
        </p:nvSpPr>
        <p:spPr>
          <a:xfrm>
            <a:off x="6206832" y="4295442"/>
            <a:ext cx="691979" cy="2584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13mm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3CA0FDF-453F-4FC9-A3E8-B5D441EA73DA}"/>
              </a:ext>
            </a:extLst>
          </p:cNvPr>
          <p:cNvCxnSpPr>
            <a:cxnSpLocks/>
          </p:cNvCxnSpPr>
          <p:nvPr/>
        </p:nvCxnSpPr>
        <p:spPr>
          <a:xfrm>
            <a:off x="9181071" y="4140650"/>
            <a:ext cx="1846660" cy="1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AE0A478-E33C-47FE-B32F-388EC4033411}"/>
              </a:ext>
            </a:extLst>
          </p:cNvPr>
          <p:cNvSpPr/>
          <p:nvPr/>
        </p:nvSpPr>
        <p:spPr>
          <a:xfrm>
            <a:off x="9977405" y="4424654"/>
            <a:ext cx="835477" cy="2584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100mm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1B5AFB7-D07D-46E7-8F9C-793DD4BF603D}"/>
              </a:ext>
            </a:extLst>
          </p:cNvPr>
          <p:cNvCxnSpPr>
            <a:cxnSpLocks/>
          </p:cNvCxnSpPr>
          <p:nvPr/>
        </p:nvCxnSpPr>
        <p:spPr>
          <a:xfrm flipV="1">
            <a:off x="3610526" y="4047717"/>
            <a:ext cx="1358428" cy="1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6D7990D-4DD0-46D6-9603-BAC519D2C814}"/>
              </a:ext>
            </a:extLst>
          </p:cNvPr>
          <p:cNvSpPr/>
          <p:nvPr/>
        </p:nvSpPr>
        <p:spPr>
          <a:xfrm>
            <a:off x="4049380" y="4190184"/>
            <a:ext cx="786668" cy="2584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100mm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51FF0D-5DEF-4B44-B37B-E5EE097CF028}"/>
              </a:ext>
            </a:extLst>
          </p:cNvPr>
          <p:cNvSpPr/>
          <p:nvPr/>
        </p:nvSpPr>
        <p:spPr>
          <a:xfrm>
            <a:off x="8292024" y="4011438"/>
            <a:ext cx="677230" cy="2584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13mm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D291AE3-1016-49C8-92C0-AC12ADC6A5D1}"/>
              </a:ext>
            </a:extLst>
          </p:cNvPr>
          <p:cNvCxnSpPr>
            <a:cxnSpLocks/>
          </p:cNvCxnSpPr>
          <p:nvPr/>
        </p:nvCxnSpPr>
        <p:spPr>
          <a:xfrm>
            <a:off x="9363687" y="4002544"/>
            <a:ext cx="0" cy="267318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EFD706-87C3-4283-B21B-D27C9D5E70A9}"/>
              </a:ext>
            </a:extLst>
          </p:cNvPr>
          <p:cNvCxnSpPr>
            <a:cxnSpLocks/>
          </p:cNvCxnSpPr>
          <p:nvPr/>
        </p:nvCxnSpPr>
        <p:spPr>
          <a:xfrm>
            <a:off x="3751660" y="3914058"/>
            <a:ext cx="0" cy="267318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1214F2-E919-4793-A207-49FEB04B8642}"/>
              </a:ext>
            </a:extLst>
          </p:cNvPr>
          <p:cNvSpPr/>
          <p:nvPr/>
        </p:nvSpPr>
        <p:spPr>
          <a:xfrm>
            <a:off x="2811829" y="3914058"/>
            <a:ext cx="677111" cy="2584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20mm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83E5BF-59CB-4A51-AA6F-670205F05D14}"/>
              </a:ext>
            </a:extLst>
          </p:cNvPr>
          <p:cNvSpPr/>
          <p:nvPr/>
        </p:nvSpPr>
        <p:spPr>
          <a:xfrm>
            <a:off x="341067" y="3907691"/>
            <a:ext cx="677111" cy="2584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10mm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6579F7-C52B-4C43-984F-A3092A5680C0}"/>
              </a:ext>
            </a:extLst>
          </p:cNvPr>
          <p:cNvSpPr/>
          <p:nvPr/>
        </p:nvSpPr>
        <p:spPr>
          <a:xfrm>
            <a:off x="1301715" y="4319935"/>
            <a:ext cx="691979" cy="2584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29mm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CBF3CE-1CA7-4175-A6CE-2C50041DFB93}"/>
              </a:ext>
            </a:extLst>
          </p:cNvPr>
          <p:cNvCxnSpPr>
            <a:cxnSpLocks/>
          </p:cNvCxnSpPr>
          <p:nvPr/>
        </p:nvCxnSpPr>
        <p:spPr>
          <a:xfrm flipV="1">
            <a:off x="1090358" y="4030902"/>
            <a:ext cx="557346" cy="1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CFAF02-C434-4879-BBFB-958B3FCB9F34}"/>
              </a:ext>
            </a:extLst>
          </p:cNvPr>
          <p:cNvCxnSpPr>
            <a:cxnSpLocks/>
          </p:cNvCxnSpPr>
          <p:nvPr/>
        </p:nvCxnSpPr>
        <p:spPr>
          <a:xfrm>
            <a:off x="1371130" y="3921155"/>
            <a:ext cx="0" cy="219495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E85B2A0A-0E43-4FDC-B776-5A385767484F}"/>
              </a:ext>
            </a:extLst>
          </p:cNvPr>
          <p:cNvSpPr/>
          <p:nvPr/>
        </p:nvSpPr>
        <p:spPr>
          <a:xfrm>
            <a:off x="5071330" y="3940790"/>
            <a:ext cx="677111" cy="2584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5mm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8B087FE-CA55-4A31-AE76-2FA20E0F5B34}"/>
              </a:ext>
            </a:extLst>
          </p:cNvPr>
          <p:cNvCxnSpPr>
            <a:cxnSpLocks/>
          </p:cNvCxnSpPr>
          <p:nvPr/>
        </p:nvCxnSpPr>
        <p:spPr>
          <a:xfrm>
            <a:off x="4836047" y="4012135"/>
            <a:ext cx="0" cy="88756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606982-FB11-42EB-89C1-3F66A1B98FEA}"/>
              </a:ext>
            </a:extLst>
          </p:cNvPr>
          <p:cNvCxnSpPr/>
          <p:nvPr/>
        </p:nvCxnSpPr>
        <p:spPr>
          <a:xfrm>
            <a:off x="1018178" y="970005"/>
            <a:ext cx="0" cy="2348117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EFFBB96-962B-47A5-A26C-B4CF2DA90A44}"/>
              </a:ext>
            </a:extLst>
          </p:cNvPr>
          <p:cNvCxnSpPr>
            <a:cxnSpLocks/>
          </p:cNvCxnSpPr>
          <p:nvPr/>
        </p:nvCxnSpPr>
        <p:spPr>
          <a:xfrm>
            <a:off x="2396474" y="970005"/>
            <a:ext cx="0" cy="2117727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FA0A90-3A3C-4BDF-BEB0-F241BD7FA345}"/>
              </a:ext>
            </a:extLst>
          </p:cNvPr>
          <p:cNvCxnSpPr>
            <a:cxnSpLocks/>
          </p:cNvCxnSpPr>
          <p:nvPr/>
        </p:nvCxnSpPr>
        <p:spPr>
          <a:xfrm>
            <a:off x="2406034" y="3087732"/>
            <a:ext cx="513683" cy="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819D88-9803-4096-803E-ED79F3F32A30}"/>
              </a:ext>
            </a:extLst>
          </p:cNvPr>
          <p:cNvCxnSpPr>
            <a:cxnSpLocks/>
          </p:cNvCxnSpPr>
          <p:nvPr/>
        </p:nvCxnSpPr>
        <p:spPr>
          <a:xfrm>
            <a:off x="2919717" y="3093308"/>
            <a:ext cx="0" cy="175387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FF9FEB-A792-4A5B-AA5A-4801A5BD958C}"/>
              </a:ext>
            </a:extLst>
          </p:cNvPr>
          <p:cNvCxnSpPr/>
          <p:nvPr/>
        </p:nvCxnSpPr>
        <p:spPr>
          <a:xfrm>
            <a:off x="6032962" y="920578"/>
            <a:ext cx="0" cy="2348117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7FD3E6C-E090-4AE1-8765-CB125F248FC7}"/>
              </a:ext>
            </a:extLst>
          </p:cNvPr>
          <p:cNvCxnSpPr/>
          <p:nvPr/>
        </p:nvCxnSpPr>
        <p:spPr>
          <a:xfrm>
            <a:off x="8737032" y="820180"/>
            <a:ext cx="0" cy="2348117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2C279D6B-5A2E-4906-91BF-76033D36A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6197" y="5185564"/>
            <a:ext cx="5653530" cy="17372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CEEB70-F0C4-4BE7-943D-29BF0EA54EC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9237" y="5312664"/>
            <a:ext cx="845298" cy="9277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E1DCBCB-3F74-43E8-B7E9-8D8C70232C5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9876" y="4962645"/>
            <a:ext cx="1559728" cy="5591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76E781-F4A0-4398-AD3D-7CE4E28AA6E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8785" y="5151541"/>
            <a:ext cx="1897705" cy="88627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3188FA6-358F-4CC8-A92B-5F193C2752E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2932" y="5785203"/>
            <a:ext cx="2431387" cy="748119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BE3E774-7019-412C-8D5D-24D397FEE0D8}"/>
              </a:ext>
            </a:extLst>
          </p:cNvPr>
          <p:cNvCxnSpPr>
            <a:cxnSpLocks/>
          </p:cNvCxnSpPr>
          <p:nvPr/>
        </p:nvCxnSpPr>
        <p:spPr>
          <a:xfrm flipV="1">
            <a:off x="2184704" y="5670256"/>
            <a:ext cx="273179" cy="177201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5AB23FD-A7C1-4D79-9822-1E08799010AA}"/>
              </a:ext>
            </a:extLst>
          </p:cNvPr>
          <p:cNvSpPr/>
          <p:nvPr/>
        </p:nvSpPr>
        <p:spPr>
          <a:xfrm>
            <a:off x="1810503" y="6014473"/>
            <a:ext cx="691979" cy="2584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13mm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E528D0A-FDC0-4BDC-B49D-2BB87878E26B}"/>
              </a:ext>
            </a:extLst>
          </p:cNvPr>
          <p:cNvCxnSpPr>
            <a:cxnSpLocks/>
          </p:cNvCxnSpPr>
          <p:nvPr/>
        </p:nvCxnSpPr>
        <p:spPr>
          <a:xfrm flipH="1">
            <a:off x="2582838" y="6187507"/>
            <a:ext cx="833628" cy="0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E98CC12-C51D-48D5-9207-3E03DF92D418}"/>
              </a:ext>
            </a:extLst>
          </p:cNvPr>
          <p:cNvCxnSpPr>
            <a:cxnSpLocks/>
          </p:cNvCxnSpPr>
          <p:nvPr/>
        </p:nvCxnSpPr>
        <p:spPr>
          <a:xfrm>
            <a:off x="3416466" y="6174929"/>
            <a:ext cx="0" cy="436569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AA784F6-7473-46BB-93B8-046F96F11557}"/>
              </a:ext>
            </a:extLst>
          </p:cNvPr>
          <p:cNvCxnSpPr>
            <a:cxnSpLocks/>
          </p:cNvCxnSpPr>
          <p:nvPr/>
        </p:nvCxnSpPr>
        <p:spPr>
          <a:xfrm>
            <a:off x="4972896" y="6170892"/>
            <a:ext cx="0" cy="436569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E69EB34-3EFA-498F-B23B-CD3DEEA73131}"/>
              </a:ext>
            </a:extLst>
          </p:cNvPr>
          <p:cNvCxnSpPr>
            <a:cxnSpLocks/>
          </p:cNvCxnSpPr>
          <p:nvPr/>
        </p:nvCxnSpPr>
        <p:spPr>
          <a:xfrm>
            <a:off x="6262639" y="6143685"/>
            <a:ext cx="0" cy="436569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449BA7F-BE69-4016-AF1D-36D353BD7EED}"/>
              </a:ext>
            </a:extLst>
          </p:cNvPr>
          <p:cNvCxnSpPr>
            <a:cxnSpLocks/>
          </p:cNvCxnSpPr>
          <p:nvPr/>
        </p:nvCxnSpPr>
        <p:spPr>
          <a:xfrm>
            <a:off x="8394180" y="6187507"/>
            <a:ext cx="0" cy="608657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EC393DD-781A-49DF-AA89-0D94A7FAD9D8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8394180" y="6143685"/>
            <a:ext cx="828752" cy="15578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2312856-BDE6-4EBA-9D5E-E2703E602CE1}"/>
              </a:ext>
            </a:extLst>
          </p:cNvPr>
          <p:cNvCxnSpPr>
            <a:cxnSpLocks/>
          </p:cNvCxnSpPr>
          <p:nvPr/>
        </p:nvCxnSpPr>
        <p:spPr>
          <a:xfrm flipV="1">
            <a:off x="6260941" y="5801076"/>
            <a:ext cx="1000284" cy="334820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09F89E0-3B80-43D2-9AB9-E3C5D211E65B}"/>
              </a:ext>
            </a:extLst>
          </p:cNvPr>
          <p:cNvCxnSpPr>
            <a:cxnSpLocks/>
          </p:cNvCxnSpPr>
          <p:nvPr/>
        </p:nvCxnSpPr>
        <p:spPr>
          <a:xfrm flipH="1" flipV="1">
            <a:off x="4576962" y="5434013"/>
            <a:ext cx="394475" cy="748934"/>
          </a:xfrm>
          <a:prstGeom prst="line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DD1D7AC-07D1-4F84-A5D4-81D88CCE85AB}"/>
              </a:ext>
            </a:extLst>
          </p:cNvPr>
          <p:cNvCxnSpPr>
            <a:cxnSpLocks/>
          </p:cNvCxnSpPr>
          <p:nvPr/>
        </p:nvCxnSpPr>
        <p:spPr>
          <a:xfrm>
            <a:off x="4275452" y="5107159"/>
            <a:ext cx="0" cy="245840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C70C3D6F-D0ED-420D-BE5B-9127DA3D82F9}"/>
              </a:ext>
            </a:extLst>
          </p:cNvPr>
          <p:cNvSpPr/>
          <p:nvPr/>
        </p:nvSpPr>
        <p:spPr>
          <a:xfrm>
            <a:off x="3146671" y="5094575"/>
            <a:ext cx="593092" cy="2584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7mm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0174571-C0D1-4F5E-9ECC-2A8DE8619550}"/>
              </a:ext>
            </a:extLst>
          </p:cNvPr>
          <p:cNvCxnSpPr>
            <a:cxnSpLocks/>
          </p:cNvCxnSpPr>
          <p:nvPr/>
        </p:nvCxnSpPr>
        <p:spPr>
          <a:xfrm>
            <a:off x="8177168" y="5434013"/>
            <a:ext cx="0" cy="293765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F962FB5A-8BC2-4372-9E9E-81EA15301B2B}"/>
              </a:ext>
            </a:extLst>
          </p:cNvPr>
          <p:cNvSpPr/>
          <p:nvPr/>
        </p:nvSpPr>
        <p:spPr>
          <a:xfrm>
            <a:off x="7877456" y="5158167"/>
            <a:ext cx="698849" cy="226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13mm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2DC049A-BA6D-421F-A8B1-9889E0652CD3}"/>
              </a:ext>
            </a:extLst>
          </p:cNvPr>
          <p:cNvCxnSpPr>
            <a:cxnSpLocks/>
          </p:cNvCxnSpPr>
          <p:nvPr/>
        </p:nvCxnSpPr>
        <p:spPr>
          <a:xfrm>
            <a:off x="10508014" y="6037820"/>
            <a:ext cx="0" cy="235077"/>
          </a:xfrm>
          <a:prstGeom prst="straightConnector1">
            <a:avLst/>
          </a:prstGeom>
          <a:ln w="127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4EC0283-080E-428D-A4C0-B3F4B8C2B654}"/>
              </a:ext>
            </a:extLst>
          </p:cNvPr>
          <p:cNvSpPr/>
          <p:nvPr/>
        </p:nvSpPr>
        <p:spPr>
          <a:xfrm>
            <a:off x="10079234" y="5710273"/>
            <a:ext cx="698849" cy="226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7mm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B5BBA0C-D4DA-4529-BCC4-E12726872789}"/>
              </a:ext>
            </a:extLst>
          </p:cNvPr>
          <p:cNvSpPr txBox="1"/>
          <p:nvPr/>
        </p:nvSpPr>
        <p:spPr>
          <a:xfrm>
            <a:off x="212001" y="5335822"/>
            <a:ext cx="1498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High Field Magnet Chamber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70F92FB-E1D3-4C9D-B31F-634C4566C247}"/>
              </a:ext>
            </a:extLst>
          </p:cNvPr>
          <p:cNvSpPr txBox="1"/>
          <p:nvPr/>
        </p:nvSpPr>
        <p:spPr>
          <a:xfrm>
            <a:off x="10342946" y="512166"/>
            <a:ext cx="1439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1 Arc Sector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EEA04BCE-699E-4D98-AC70-B4F667638FA6}"/>
              </a:ext>
            </a:extLst>
          </p:cNvPr>
          <p:cNvCxnSpPr/>
          <p:nvPr/>
        </p:nvCxnSpPr>
        <p:spPr>
          <a:xfrm>
            <a:off x="3342503" y="6796164"/>
            <a:ext cx="5394529" cy="15241"/>
          </a:xfrm>
          <a:prstGeom prst="straightConnector1">
            <a:avLst/>
          </a:prstGeom>
          <a:ln w="12700">
            <a:solidFill>
              <a:schemeClr val="bg2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3A37E1D8-4C60-4DDC-9157-79D115176BDB}"/>
              </a:ext>
            </a:extLst>
          </p:cNvPr>
          <p:cNvSpPr/>
          <p:nvPr/>
        </p:nvSpPr>
        <p:spPr>
          <a:xfrm>
            <a:off x="4049379" y="6632396"/>
            <a:ext cx="881356" cy="20148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900mm</a:t>
            </a:r>
          </a:p>
        </p:txBody>
      </p:sp>
    </p:spTree>
    <p:extLst>
      <p:ext uri="{BB962C8B-B14F-4D97-AF65-F5344CB8AC3E}">
        <p14:creationId xmlns:p14="http://schemas.microsoft.com/office/powerpoint/2010/main" val="18988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2">
            <a:extLst>
              <a:ext uri="{FF2B5EF4-FFF2-40B4-BE49-F238E27FC236}">
                <a16:creationId xmlns:a16="http://schemas.microsoft.com/office/drawing/2014/main" id="{445E342F-89D4-4F00-BBDC-4F4572D1687C}"/>
              </a:ext>
            </a:extLst>
          </p:cNvPr>
          <p:cNvSpPr txBox="1">
            <a:spLocks/>
          </p:cNvSpPr>
          <p:nvPr/>
        </p:nvSpPr>
        <p:spPr>
          <a:xfrm>
            <a:off x="182212" y="104740"/>
            <a:ext cx="1254362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Vacuum Chamber </a:t>
            </a:r>
            <a:r>
              <a:rPr lang="en-US" dirty="0" smtClean="0"/>
              <a:t>Designs &amp; Procurement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FB05E5-B9AE-44D9-B9C1-66ED35E3C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7444" y="938685"/>
            <a:ext cx="3122882" cy="4626864"/>
          </a:xfrm>
        </p:spPr>
        <p:txBody>
          <a:bodyPr>
            <a:normAutofit/>
          </a:bodyPr>
          <a:lstStyle/>
          <a:p>
            <a:r>
              <a:rPr lang="en-US" sz="2000" dirty="0"/>
              <a:t>Broad array of vacuum chambers and components</a:t>
            </a:r>
          </a:p>
          <a:p>
            <a:r>
              <a:rPr lang="en-US" sz="2000" dirty="0"/>
              <a:t>Majority of the chambers are NEG coated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1F831-28C2-472F-B9D7-0232D1985F2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1451" y="1186830"/>
            <a:ext cx="2890860" cy="1479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9C2C0-C5CC-47BA-9529-4A4F45903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7004" r="3521"/>
          <a:stretch/>
        </p:blipFill>
        <p:spPr>
          <a:xfrm rot="265667">
            <a:off x="1719350" y="1484730"/>
            <a:ext cx="2033183" cy="1142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99165-BA4B-4695-9C80-2EE6C37E68FE}"/>
              </a:ext>
            </a:extLst>
          </p:cNvPr>
          <p:cNvSpPr txBox="1"/>
          <p:nvPr/>
        </p:nvSpPr>
        <p:spPr>
          <a:xfrm>
            <a:off x="0" y="1035386"/>
            <a:ext cx="2406650" cy="30777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Stainless Steel Chamber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1DB5E-2E3C-45F9-86EF-47382EBEB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5566" r="2498"/>
          <a:stretch/>
        </p:blipFill>
        <p:spPr>
          <a:xfrm>
            <a:off x="8439478" y="1222808"/>
            <a:ext cx="3131372" cy="1494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C01EC-8205-4D2B-BCE9-65264B0702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4607" y="1736471"/>
            <a:ext cx="3444974" cy="1449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B51D9-6A37-4AED-B480-8867E4EC9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1453" t="11409" r="2939" b="2013"/>
          <a:stretch/>
        </p:blipFill>
        <p:spPr>
          <a:xfrm>
            <a:off x="6951348" y="3769040"/>
            <a:ext cx="3481903" cy="1178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E5685-F2D1-4C5F-AA4C-6FDB762FF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4276"/>
          <a:stretch/>
        </p:blipFill>
        <p:spPr>
          <a:xfrm>
            <a:off x="6961346" y="3040210"/>
            <a:ext cx="2880437" cy="1178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F27F4-E82F-4539-A65C-266463F78F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8761" r="1571" b="2290"/>
          <a:stretch/>
        </p:blipFill>
        <p:spPr>
          <a:xfrm>
            <a:off x="9876824" y="2933672"/>
            <a:ext cx="2221752" cy="137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F2F48B-5BED-4EB0-AFDB-58F29DBCDE6A}"/>
              </a:ext>
            </a:extLst>
          </p:cNvPr>
          <p:cNvSpPr txBox="1"/>
          <p:nvPr/>
        </p:nvSpPr>
        <p:spPr>
          <a:xfrm>
            <a:off x="9573792" y="682626"/>
            <a:ext cx="2544421" cy="30777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Keyhole &amp; HHL Chamber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8511B6-3B88-4430-8BD1-17B605569F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7" y="3479576"/>
            <a:ext cx="1703955" cy="131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EEAF4-FCF1-41DD-B4A3-B409C736E40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8796" y="3509144"/>
            <a:ext cx="1936524" cy="1312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7304E9-6BE9-4B63-AFE7-611251A8DE6B}"/>
              </a:ext>
            </a:extLst>
          </p:cNvPr>
          <p:cNvSpPr txBox="1"/>
          <p:nvPr/>
        </p:nvSpPr>
        <p:spPr>
          <a:xfrm>
            <a:off x="0" y="3098229"/>
            <a:ext cx="1780073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Crotch Chambers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05944-C636-4B7B-8302-1AA001628F27}"/>
              </a:ext>
            </a:extLst>
          </p:cNvPr>
          <p:cNvSpPr txBox="1"/>
          <p:nvPr/>
        </p:nvSpPr>
        <p:spPr>
          <a:xfrm>
            <a:off x="96205" y="1506089"/>
            <a:ext cx="76925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397883-FB95-423D-8704-4A38CFE1CA15}"/>
              </a:ext>
            </a:extLst>
          </p:cNvPr>
          <p:cNvSpPr txBox="1"/>
          <p:nvPr/>
        </p:nvSpPr>
        <p:spPr>
          <a:xfrm>
            <a:off x="646450" y="2594679"/>
            <a:ext cx="74531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E8A36-5133-47C5-BCEE-4ED786CA8449}"/>
              </a:ext>
            </a:extLst>
          </p:cNvPr>
          <p:cNvSpPr txBox="1"/>
          <p:nvPr/>
        </p:nvSpPr>
        <p:spPr>
          <a:xfrm>
            <a:off x="6779426" y="1398249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1C83F-5851-4D93-9487-4B7ECDBD61CF}"/>
              </a:ext>
            </a:extLst>
          </p:cNvPr>
          <p:cNvSpPr txBox="1"/>
          <p:nvPr/>
        </p:nvSpPr>
        <p:spPr>
          <a:xfrm>
            <a:off x="11417073" y="1153456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9559F-8078-474F-84D3-887E5747A6D3}"/>
              </a:ext>
            </a:extLst>
          </p:cNvPr>
          <p:cNvSpPr txBox="1"/>
          <p:nvPr/>
        </p:nvSpPr>
        <p:spPr>
          <a:xfrm>
            <a:off x="11422744" y="2267200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8E3D2-EA77-42C5-8D6A-316028D0EA69}"/>
              </a:ext>
            </a:extLst>
          </p:cNvPr>
          <p:cNvSpPr txBox="1"/>
          <p:nvPr/>
        </p:nvSpPr>
        <p:spPr>
          <a:xfrm>
            <a:off x="7197123" y="4134831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917F8F-B1F8-4F87-988E-FD8011CC3BDA}"/>
              </a:ext>
            </a:extLst>
          </p:cNvPr>
          <p:cNvSpPr txBox="1"/>
          <p:nvPr/>
        </p:nvSpPr>
        <p:spPr>
          <a:xfrm>
            <a:off x="7630887" y="3201367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36EE8-F8CE-49E0-A2A3-06A86DA9991E}"/>
              </a:ext>
            </a:extLst>
          </p:cNvPr>
          <p:cNvSpPr txBox="1"/>
          <p:nvPr/>
        </p:nvSpPr>
        <p:spPr>
          <a:xfrm>
            <a:off x="10952566" y="2677451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BB8F8E-60F7-477F-92E1-5CCD5DF882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2630" r="805" b="1755"/>
          <a:stretch/>
        </p:blipFill>
        <p:spPr>
          <a:xfrm>
            <a:off x="9019665" y="3992551"/>
            <a:ext cx="3059462" cy="13098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EA7EA3-A437-4AB9-9215-E1F7ABC63DF3}"/>
              </a:ext>
            </a:extLst>
          </p:cNvPr>
          <p:cNvSpPr txBox="1"/>
          <p:nvPr/>
        </p:nvSpPr>
        <p:spPr>
          <a:xfrm>
            <a:off x="10902545" y="4941107"/>
            <a:ext cx="7692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25B0DD-8828-4FE1-8E88-02C99B184963}"/>
              </a:ext>
            </a:extLst>
          </p:cNvPr>
          <p:cNvSpPr txBox="1"/>
          <p:nvPr/>
        </p:nvSpPr>
        <p:spPr>
          <a:xfrm>
            <a:off x="0" y="3429000"/>
            <a:ext cx="7141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C7638B-EC91-42A4-962D-314D44B0A822}"/>
              </a:ext>
            </a:extLst>
          </p:cNvPr>
          <p:cNvSpPr txBox="1"/>
          <p:nvPr/>
        </p:nvSpPr>
        <p:spPr>
          <a:xfrm>
            <a:off x="1689950" y="3428999"/>
            <a:ext cx="7902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F816E62-B430-4204-96EC-62D58E9DBC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835" t="5192" r="2250" b="2864"/>
          <a:stretch/>
        </p:blipFill>
        <p:spPr>
          <a:xfrm>
            <a:off x="6840412" y="973482"/>
            <a:ext cx="3575887" cy="13957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98948E-FB70-4E10-8F4E-3C9793B46E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6250"/>
          <a:stretch/>
        </p:blipFill>
        <p:spPr>
          <a:xfrm>
            <a:off x="201317" y="4941107"/>
            <a:ext cx="4305054" cy="18847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F18EE0A-8A78-42FF-8BA1-DC0863B03B17}"/>
              </a:ext>
            </a:extLst>
          </p:cNvPr>
          <p:cNvSpPr txBox="1"/>
          <p:nvPr/>
        </p:nvSpPr>
        <p:spPr>
          <a:xfrm>
            <a:off x="57835" y="4994593"/>
            <a:ext cx="2300594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Beam Egress Chamber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C1C5E7-D1D2-44E3-8011-7EA4732197F1}"/>
              </a:ext>
            </a:extLst>
          </p:cNvPr>
          <p:cNvSpPr txBox="1"/>
          <p:nvPr/>
        </p:nvSpPr>
        <p:spPr>
          <a:xfrm>
            <a:off x="3085412" y="6312810"/>
            <a:ext cx="16895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VC06 and VC09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5013BB-E632-4626-9E47-FEAA55EDA18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9727" b="1584"/>
          <a:stretch/>
        </p:blipFill>
        <p:spPr>
          <a:xfrm>
            <a:off x="6537135" y="5080122"/>
            <a:ext cx="3931364" cy="14889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E4549B-B247-432E-82BB-39A6E19BC7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4662" b="2235"/>
          <a:stretch/>
        </p:blipFill>
        <p:spPr>
          <a:xfrm>
            <a:off x="8796717" y="5171150"/>
            <a:ext cx="3397938" cy="1342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471D56-D2DC-4CB6-81A2-7E1B246AB3EC}"/>
              </a:ext>
            </a:extLst>
          </p:cNvPr>
          <p:cNvSpPr txBox="1"/>
          <p:nvPr/>
        </p:nvSpPr>
        <p:spPr>
          <a:xfrm>
            <a:off x="6862235" y="5288781"/>
            <a:ext cx="9854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A000FF-F2F4-44FC-A3FA-39699F7DF691}"/>
              </a:ext>
            </a:extLst>
          </p:cNvPr>
          <p:cNvSpPr txBox="1"/>
          <p:nvPr/>
        </p:nvSpPr>
        <p:spPr>
          <a:xfrm>
            <a:off x="10723997" y="5835525"/>
            <a:ext cx="120724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VC13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2C16DFC-C13B-4B25-8C17-B8DD86AE4FF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l="1223" t="8687" b="3282"/>
          <a:stretch/>
        </p:blipFill>
        <p:spPr>
          <a:xfrm rot="21247782">
            <a:off x="1524177" y="2284324"/>
            <a:ext cx="2444716" cy="8628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EB16DEC-F712-4253-80AC-1A1F69D20D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31" b="99534" l="866" r="96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429" y="2558907"/>
            <a:ext cx="1711999" cy="9089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203ED0-B3E3-495C-9231-D144BAE91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094" b="96796" l="1835" r="965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327" y="4127541"/>
            <a:ext cx="1856968" cy="14889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8BEC099-66AE-4197-9431-B7626134DE5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27" b="94530" l="4575" r="98475"/>
                    </a14:imgEffect>
                  </a14:imgLayer>
                </a14:imgProps>
              </a:ext>
            </a:extLst>
          </a:blip>
          <a:srcRect l="6007" t="5511" b="5752"/>
          <a:stretch/>
        </p:blipFill>
        <p:spPr>
          <a:xfrm>
            <a:off x="4937881" y="5565549"/>
            <a:ext cx="1042336" cy="97976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54B05F6-62A9-4E45-85B6-30BC15245745}"/>
              </a:ext>
            </a:extLst>
          </p:cNvPr>
          <p:cNvSpPr txBox="1"/>
          <p:nvPr/>
        </p:nvSpPr>
        <p:spPr>
          <a:xfrm>
            <a:off x="4186902" y="3859496"/>
            <a:ext cx="2067635" cy="30777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RF Bellows</a:t>
            </a:r>
          </a:p>
        </p:txBody>
      </p:sp>
      <p:sp>
        <p:nvSpPr>
          <p:cNvPr id="43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E23E80-8B14-4146-87E6-D9C591C02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6135"/>
            <a:ext cx="2266083" cy="227773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1704A79A-7E65-477D-927C-A7E93965577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7873" y="0"/>
                <a:ext cx="11708767" cy="8568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100" dirty="0">
                    <a:solidFill>
                      <a:srgbClr val="006BA6"/>
                    </a:solidFill>
                  </a:rPr>
                  <a:t>With 1000Ah conditioning, the total average lifetime is expected to be </a:t>
                </a:r>
                <a14:m>
                  <m:oMath xmlns:m="http://schemas.openxmlformats.org/officeDocument/2006/math">
                    <m:r>
                      <a:rPr lang="en-US" sz="3100" i="1">
                        <a:solidFill>
                          <a:srgbClr val="006BA6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3100" dirty="0">
                    <a:solidFill>
                      <a:srgbClr val="006BA6"/>
                    </a:solidFill>
                  </a:rPr>
                  <a:t>0.9h (‘post-LOCO’ corrected lattices</a:t>
                </a:r>
                <a:r>
                  <a:rPr lang="en-US" sz="3100" dirty="0" smtClean="0">
                    <a:solidFill>
                      <a:srgbClr val="006BA6"/>
                    </a:solidFill>
                  </a:rPr>
                  <a:t>)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1704A79A-7E65-477D-927C-A7E9396557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7873" y="0"/>
                <a:ext cx="11708767" cy="856862"/>
              </a:xfrm>
              <a:blipFill>
                <a:blip r:embed="rId4"/>
                <a:stretch>
                  <a:fillRect l="-1094" t="-11348" r="-52" b="-20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8C2BF-F283-4632-AD28-3B6A0561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8264" y="6426832"/>
            <a:ext cx="184730" cy="369332"/>
          </a:xfrm>
        </p:spPr>
        <p:txBody>
          <a:bodyPr/>
          <a:lstStyle/>
          <a:p>
            <a:pPr algn="r"/>
            <a:endParaRPr lang="en-US" dirty="0">
              <a:solidFill>
                <a:srgbClr val="006B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6C679-1EB1-45A8-95E4-C1806961B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00" y="4250167"/>
            <a:ext cx="2189651" cy="2191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BED5A3-8547-42BD-BBF9-82F8497032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9" y="4252888"/>
            <a:ext cx="2189653" cy="2191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C846A8-2C7D-480E-9C35-3052A0BC3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52" y="1442851"/>
            <a:ext cx="2269348" cy="2281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D046B6-979A-4F0D-A8FD-FC4E9914D7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42" y="4279209"/>
            <a:ext cx="2160640" cy="21628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320215-1D57-4AC3-A7BE-51D58D5774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76" y="1442692"/>
            <a:ext cx="2269506" cy="22811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37630D-D688-4B67-8AB7-DA34F5B60949}"/>
              </a:ext>
            </a:extLst>
          </p:cNvPr>
          <p:cNvSpPr txBox="1"/>
          <p:nvPr/>
        </p:nvSpPr>
        <p:spPr>
          <a:xfrm>
            <a:off x="4738911" y="1014055"/>
            <a:ext cx="6540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366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Gas-pressures for 1000Ah, 100Ah, and 10Ah conditioning …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00CE0-7193-4489-87B5-F6AF178CC66A}"/>
              </a:ext>
            </a:extLst>
          </p:cNvPr>
          <p:cNvSpPr txBox="1"/>
          <p:nvPr/>
        </p:nvSpPr>
        <p:spPr>
          <a:xfrm>
            <a:off x="4259158" y="3896074"/>
            <a:ext cx="6910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366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corresponding “post-LOCO” elastic-collision vacuum life  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701C369-CBE4-434C-8F0B-DE70CDF362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0121" y="2583282"/>
          <a:ext cx="3728045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067089091"/>
                    </a:ext>
                  </a:extLst>
                </a:gridCol>
                <a:gridCol w="912876">
                  <a:extLst>
                    <a:ext uri="{9D8B030D-6E8A-4147-A177-3AD203B41FA5}">
                      <a16:colId xmlns:a16="http://schemas.microsoft.com/office/drawing/2014/main" val="216594247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2208591016"/>
                    </a:ext>
                  </a:extLst>
                </a:gridCol>
                <a:gridCol w="845145">
                  <a:extLst>
                    <a:ext uri="{9D8B030D-6E8A-4147-A177-3AD203B41FA5}">
                      <a16:colId xmlns:a16="http://schemas.microsoft.com/office/drawing/2014/main" val="3658594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1000Ah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100Ah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10Ah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438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elastic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902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inelastic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240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 vacuum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836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2117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AD29FA1-ED90-4B1F-8449-AC89A1A669A6}"/>
              </a:ext>
            </a:extLst>
          </p:cNvPr>
          <p:cNvSpPr txBox="1"/>
          <p:nvPr/>
        </p:nvSpPr>
        <p:spPr>
          <a:xfrm>
            <a:off x="147688" y="1442692"/>
            <a:ext cx="3812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Beam partial and total average lifetime* (h):  break-down by conditioning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E2E6FA-B3BF-4326-A542-A3A35123675B}"/>
              </a:ext>
            </a:extLst>
          </p:cNvPr>
          <p:cNvSpPr txBox="1"/>
          <p:nvPr/>
        </p:nvSpPr>
        <p:spPr>
          <a:xfrm>
            <a:off x="190121" y="4800600"/>
            <a:ext cx="3728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* Post-Loco DA assumed</a:t>
            </a:r>
          </a:p>
          <a:p>
            <a:r>
              <a:rPr lang="en-US" sz="1400" dirty="0">
                <a:solidFill>
                  <a:schemeClr val="bg2"/>
                </a:solidFill>
              </a:rPr>
              <a:t>** 1h </a:t>
            </a:r>
            <a:r>
              <a:rPr lang="en-US" sz="1400" dirty="0" err="1">
                <a:solidFill>
                  <a:schemeClr val="bg2"/>
                </a:solidFill>
              </a:rPr>
              <a:t>Touschek</a:t>
            </a:r>
            <a:r>
              <a:rPr lang="en-US" sz="1400" dirty="0">
                <a:solidFill>
                  <a:schemeClr val="bg2"/>
                </a:solidFill>
              </a:rPr>
              <a:t> lifetime assumed (not crediting overstretching)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>
                <a:solidFill>
                  <a:srgbClr val="E04E38"/>
                </a:solidFill>
              </a:rPr>
              <a:pPr/>
              <a:t>16</a:t>
            </a:fld>
            <a:endParaRPr lang="en-US" dirty="0">
              <a:solidFill>
                <a:srgbClr val="E04E38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Vacuum </a:t>
            </a:r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8" b="29560"/>
          <a:stretch/>
        </p:blipFill>
        <p:spPr>
          <a:xfrm>
            <a:off x="258949" y="4652109"/>
            <a:ext cx="8491841" cy="1802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511" t="6171" r="11965" b="20570"/>
          <a:stretch/>
        </p:blipFill>
        <p:spPr>
          <a:xfrm>
            <a:off x="3603812" y="1545336"/>
            <a:ext cx="2926405" cy="2381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9" t="30571" r="11627" b="12059"/>
          <a:stretch/>
        </p:blipFill>
        <p:spPr>
          <a:xfrm>
            <a:off x="258950" y="1476510"/>
            <a:ext cx="2388421" cy="247013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748579" y="2468880"/>
            <a:ext cx="656216" cy="3765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637794" y="2447198"/>
            <a:ext cx="656216" cy="49501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9151170" y="5120641"/>
            <a:ext cx="1267609" cy="60481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950" y="1124174"/>
            <a:ext cx="2388421" cy="613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3D Printed </a:t>
            </a:r>
            <a:r>
              <a:rPr lang="en-US" sz="2000" dirty="0" err="1" smtClean="0"/>
              <a:t>CuCrZr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611769" y="1037036"/>
            <a:ext cx="2918448" cy="613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After post machining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 rot="6010597">
            <a:off x="9040047" y="2686918"/>
            <a:ext cx="5065945" cy="1646486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6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6725" y="1517719"/>
            <a:ext cx="3421214" cy="14791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24069" y="1016093"/>
            <a:ext cx="3064637" cy="613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VC-02 ID Egress Chamber</a:t>
            </a: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8337618" y="1625817"/>
            <a:ext cx="1151068" cy="1368739"/>
          </a:xfrm>
          <a:prstGeom prst="ellipse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127363" y="6004211"/>
            <a:ext cx="3064637" cy="4564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H-Bend Chamber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34559" r="27735" b="29566"/>
          <a:stretch/>
        </p:blipFill>
        <p:spPr>
          <a:xfrm>
            <a:off x="7486658" y="2994556"/>
            <a:ext cx="3113258" cy="14708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8949" y="4102095"/>
            <a:ext cx="8488811" cy="613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H-Bend Copper chamber NEG coating trials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9628270" y="2495030"/>
            <a:ext cx="135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Conventional Machined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9057891" y="2756640"/>
            <a:ext cx="570379" cy="627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470396" y="2063489"/>
            <a:ext cx="1070838" cy="115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60288" y="1734467"/>
            <a:ext cx="1667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3D Printed </a:t>
            </a:r>
            <a:r>
              <a:rPr lang="en-US" dirty="0" err="1"/>
              <a:t>CuCrZr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8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0A30F8-E1AE-4192-9E59-D88FB3FC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Integrated Prototyping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4E977-247B-43AA-BAD2-60E0509B8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C99F0-1AEE-4ADF-A3B1-88A245CFA57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452361" y="6426847"/>
            <a:ext cx="4260634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A3476-6D39-4455-9C25-71E9C07BB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2" t="2410" r="11680"/>
          <a:stretch/>
        </p:blipFill>
        <p:spPr>
          <a:xfrm>
            <a:off x="7916563" y="1713718"/>
            <a:ext cx="4219832" cy="39461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24E32F-0F3E-4415-843E-A26C3BB93ED7}"/>
              </a:ext>
            </a:extLst>
          </p:cNvPr>
          <p:cNvSpPr/>
          <p:nvPr/>
        </p:nvSpPr>
        <p:spPr>
          <a:xfrm>
            <a:off x="7916563" y="1290704"/>
            <a:ext cx="4219832" cy="407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Integrated SR Raft Mockup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34ACD4-E0EE-4646-B6FA-FF0C830CB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1" t="33784" r="10909" b="12252"/>
          <a:stretch/>
        </p:blipFill>
        <p:spPr>
          <a:xfrm>
            <a:off x="56666" y="1713718"/>
            <a:ext cx="7758981" cy="39461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F0D2E2-8068-4E95-95EB-40FDAE57E183}"/>
              </a:ext>
            </a:extLst>
          </p:cNvPr>
          <p:cNvSpPr/>
          <p:nvPr/>
        </p:nvSpPr>
        <p:spPr>
          <a:xfrm>
            <a:off x="55606" y="1286699"/>
            <a:ext cx="7760042" cy="407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SR Magnets – Vacuum Integrated Prototype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9F03B-66F2-4975-8FC5-114CBFAE7B24}"/>
              </a:ext>
            </a:extLst>
          </p:cNvPr>
          <p:cNvSpPr txBox="1"/>
          <p:nvPr/>
        </p:nvSpPr>
        <p:spPr>
          <a:xfrm>
            <a:off x="142103" y="5776784"/>
            <a:ext cx="348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– vacuum assembly and alignment sequence, in-situ vacuum bakeout and NEG activation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74D6E-982C-4945-9B76-EAEB8F1578B0}"/>
              </a:ext>
            </a:extLst>
          </p:cNvPr>
          <p:cNvSpPr txBox="1"/>
          <p:nvPr/>
        </p:nvSpPr>
        <p:spPr>
          <a:xfrm>
            <a:off x="7815646" y="5786652"/>
            <a:ext cx="437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 cabling and LCW routing, raft assembly sequence, general cabling and controls integration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A09DFA-7F7B-4791-A9D3-8FA26F47C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87" y="4474807"/>
            <a:ext cx="4193753" cy="21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NEG Coating Development Objective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F513A15-6E9B-472D-B252-9324B3D7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0" y="1066118"/>
            <a:ext cx="8678420" cy="2957242"/>
          </a:xfrm>
        </p:spPr>
        <p:txBody>
          <a:bodyPr>
            <a:noAutofit/>
          </a:bodyPr>
          <a:lstStyle/>
          <a:p>
            <a:pPr marL="457200" indent="-457200"/>
            <a:r>
              <a:rPr lang="en-US" sz="2800" dirty="0">
                <a:solidFill>
                  <a:schemeClr val="tx1"/>
                </a:solidFill>
              </a:rPr>
              <a:t>Demonstrate current NEG coating technology is applicable to ALS-U relevant chambers</a:t>
            </a:r>
          </a:p>
          <a:p>
            <a:pPr marL="457200" indent="-457200"/>
            <a:r>
              <a:rPr lang="en-US" sz="2800" dirty="0">
                <a:solidFill>
                  <a:schemeClr val="tx1"/>
                </a:solidFill>
              </a:rPr>
              <a:t>Explore/develop industry and research capability and partnerships – SOLEIL, STFC, ESRF, SAES, FMB </a:t>
            </a:r>
          </a:p>
          <a:p>
            <a:pPr marL="457200" indent="-457200"/>
            <a:r>
              <a:rPr lang="en-US" sz="2800" dirty="0">
                <a:solidFill>
                  <a:schemeClr val="tx1"/>
                </a:solidFill>
              </a:rPr>
              <a:t>Develop in-house NEG coating capability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473E2D-AB07-43A8-895C-F23464E08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71" y="4508274"/>
            <a:ext cx="2496206" cy="1901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45D8EA-3036-490D-A650-00FD6ED75391}"/>
              </a:ext>
            </a:extLst>
          </p:cNvPr>
          <p:cNvSpPr txBox="1"/>
          <p:nvPr/>
        </p:nvSpPr>
        <p:spPr>
          <a:xfrm>
            <a:off x="1124464" y="3985054"/>
            <a:ext cx="1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SIRIUS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4CC330-519E-4839-8252-1209A495B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51" y="4200345"/>
            <a:ext cx="4038600" cy="2209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32A3FC-1FA7-4936-9FE5-EE8C8F32F27B}"/>
              </a:ext>
            </a:extLst>
          </p:cNvPr>
          <p:cNvSpPr txBox="1"/>
          <p:nvPr/>
        </p:nvSpPr>
        <p:spPr>
          <a:xfrm>
            <a:off x="4946821" y="4038600"/>
            <a:ext cx="159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MAX-IV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ADC0B-3EF2-4BC7-834F-8D1289D8E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683" y="3985054"/>
            <a:ext cx="4542216" cy="245701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E74C9CC-5297-411B-BAB4-20903CF8C67C}"/>
              </a:ext>
            </a:extLst>
          </p:cNvPr>
          <p:cNvSpPr/>
          <p:nvPr/>
        </p:nvSpPr>
        <p:spPr>
          <a:xfrm>
            <a:off x="10321126" y="262457"/>
            <a:ext cx="1371600" cy="13716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E7F8E5-2347-4747-8A91-3CBAE5109534}"/>
              </a:ext>
            </a:extLst>
          </p:cNvPr>
          <p:cNvSpPr/>
          <p:nvPr/>
        </p:nvSpPr>
        <p:spPr>
          <a:xfrm>
            <a:off x="10727526" y="1982887"/>
            <a:ext cx="438912" cy="43891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AC833D-3F66-4412-A4A1-189AB88B80EF}"/>
              </a:ext>
            </a:extLst>
          </p:cNvPr>
          <p:cNvSpPr/>
          <p:nvPr/>
        </p:nvSpPr>
        <p:spPr>
          <a:xfrm>
            <a:off x="10837254" y="2888515"/>
            <a:ext cx="219456" cy="21945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BDACCF-58DE-491F-BEA0-CC41CBC13857}"/>
              </a:ext>
            </a:extLst>
          </p:cNvPr>
          <p:cNvCxnSpPr>
            <a:cxnSpLocks/>
          </p:cNvCxnSpPr>
          <p:nvPr/>
        </p:nvCxnSpPr>
        <p:spPr>
          <a:xfrm flipH="1">
            <a:off x="11006926" y="262457"/>
            <a:ext cx="955073" cy="322832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1E87EA-08CE-4706-8E86-DA2542D6B092}"/>
              </a:ext>
            </a:extLst>
          </p:cNvPr>
          <p:cNvCxnSpPr>
            <a:cxnSpLocks/>
          </p:cNvCxnSpPr>
          <p:nvPr/>
        </p:nvCxnSpPr>
        <p:spPr>
          <a:xfrm>
            <a:off x="10103338" y="339419"/>
            <a:ext cx="779722" cy="3151365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CDF04A4-B89E-458E-941C-831FDE19BEC2}"/>
              </a:ext>
            </a:extLst>
          </p:cNvPr>
          <p:cNvSpPr txBox="1"/>
          <p:nvPr/>
        </p:nvSpPr>
        <p:spPr>
          <a:xfrm>
            <a:off x="9037926" y="882288"/>
            <a:ext cx="123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CERN, 2000s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631D50-0049-4E77-8BFC-5C182302970C}"/>
              </a:ext>
            </a:extLst>
          </p:cNvPr>
          <p:cNvSpPr txBox="1"/>
          <p:nvPr/>
        </p:nvSpPr>
        <p:spPr>
          <a:xfrm>
            <a:off x="8579399" y="2075629"/>
            <a:ext cx="202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MAX-IV, SIRIUS, 2010s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993361-544D-4F4C-ADB4-9FE88AB2618F}"/>
              </a:ext>
            </a:extLst>
          </p:cNvPr>
          <p:cNvSpPr txBox="1"/>
          <p:nvPr/>
        </p:nvSpPr>
        <p:spPr>
          <a:xfrm>
            <a:off x="8858800" y="2694445"/>
            <a:ext cx="2024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ALS-U, SOLEIL, 2020s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7692F-3744-4EB5-8F18-B4E19D735730}"/>
              </a:ext>
            </a:extLst>
          </p:cNvPr>
          <p:cNvSpPr txBox="1"/>
          <p:nvPr/>
        </p:nvSpPr>
        <p:spPr>
          <a:xfrm>
            <a:off x="11224639" y="2822620"/>
            <a:ext cx="77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15BE33-BBDD-46DB-B6C8-0C424ACD5A0C}"/>
              </a:ext>
            </a:extLst>
          </p:cNvPr>
          <p:cNvSpPr txBox="1"/>
          <p:nvPr/>
        </p:nvSpPr>
        <p:spPr>
          <a:xfrm>
            <a:off x="11400764" y="2074829"/>
            <a:ext cx="77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3D28CC-3C93-422B-B7F6-985131D7246D}"/>
              </a:ext>
            </a:extLst>
          </p:cNvPr>
          <p:cNvSpPr txBox="1"/>
          <p:nvPr/>
        </p:nvSpPr>
        <p:spPr>
          <a:xfrm>
            <a:off x="11572101" y="1155058"/>
            <a:ext cx="77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60mm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B11319-7658-4D24-992D-8334F5EBAD6A}"/>
              </a:ext>
            </a:extLst>
          </p:cNvPr>
          <p:cNvSpPr/>
          <p:nvPr/>
        </p:nvSpPr>
        <p:spPr>
          <a:xfrm>
            <a:off x="10897198" y="3319272"/>
            <a:ext cx="109728" cy="10972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C56E60-9E0B-4863-868A-B6ABF33FF34E}"/>
              </a:ext>
            </a:extLst>
          </p:cNvPr>
          <p:cNvSpPr txBox="1"/>
          <p:nvPr/>
        </p:nvSpPr>
        <p:spPr>
          <a:xfrm>
            <a:off x="9376503" y="3176663"/>
            <a:ext cx="1302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ALS-U, 2020s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E95FE-196C-4178-A839-F43926952608}"/>
              </a:ext>
            </a:extLst>
          </p:cNvPr>
          <p:cNvSpPr txBox="1"/>
          <p:nvPr/>
        </p:nvSpPr>
        <p:spPr>
          <a:xfrm>
            <a:off x="11203457" y="3187571"/>
            <a:ext cx="77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E74C9CC-5297-411B-BAB4-20903CF8C67C}"/>
              </a:ext>
            </a:extLst>
          </p:cNvPr>
          <p:cNvSpPr/>
          <p:nvPr/>
        </p:nvSpPr>
        <p:spPr>
          <a:xfrm>
            <a:off x="10311698" y="246888"/>
            <a:ext cx="1371600" cy="13716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E7F8E5-2347-4747-8A91-3CBAE5109534}"/>
              </a:ext>
            </a:extLst>
          </p:cNvPr>
          <p:cNvSpPr/>
          <p:nvPr/>
        </p:nvSpPr>
        <p:spPr>
          <a:xfrm>
            <a:off x="10718098" y="1967318"/>
            <a:ext cx="438912" cy="43891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AC833D-3F66-4412-A4A1-189AB88B80EF}"/>
              </a:ext>
            </a:extLst>
          </p:cNvPr>
          <p:cNvSpPr/>
          <p:nvPr/>
        </p:nvSpPr>
        <p:spPr>
          <a:xfrm>
            <a:off x="10827826" y="2872946"/>
            <a:ext cx="219456" cy="219456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EB11319-7658-4D24-992D-8334F5EBAD6A}"/>
              </a:ext>
            </a:extLst>
          </p:cNvPr>
          <p:cNvSpPr/>
          <p:nvPr/>
        </p:nvSpPr>
        <p:spPr>
          <a:xfrm>
            <a:off x="10887770" y="3303703"/>
            <a:ext cx="109728" cy="10972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9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99274" y="1919010"/>
            <a:ext cx="11197192" cy="42531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tx1"/>
                </a:solidFill>
              </a:rPr>
              <a:t>ALS-U Project Overview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tx1"/>
                </a:solidFill>
              </a:rPr>
              <a:t>ALS-U Vacuum System Scope and Status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tx1"/>
                </a:solidFill>
              </a:rPr>
              <a:t>NEG Coating Development Status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7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654E25-0191-4B50-9737-5BC09E7D2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9" t="8935" r="24790" b="-1"/>
          <a:stretch/>
        </p:blipFill>
        <p:spPr>
          <a:xfrm>
            <a:off x="7358918" y="543905"/>
            <a:ext cx="4513543" cy="352426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ALS-U NEG Coating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15442"/>
          <a:stretch/>
        </p:blipFill>
        <p:spPr>
          <a:xfrm>
            <a:off x="114466" y="1288990"/>
            <a:ext cx="2424630" cy="52462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22359" y="5903612"/>
            <a:ext cx="2416738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2m long X 300mm wide NEG coating rig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23ED5-9F85-4731-9A3A-0EB9E33D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0"/>
          <a:stretch/>
        </p:blipFill>
        <p:spPr>
          <a:xfrm>
            <a:off x="3088938" y="1139116"/>
            <a:ext cx="1920635" cy="3048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87B47-2CD3-4DA2-A6D8-58F10638B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04" y="4492592"/>
            <a:ext cx="1419873" cy="1707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4F9C6-4E78-4F91-A8F6-35642D296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1" t="9567" r="33973" b="15390"/>
          <a:stretch/>
        </p:blipFill>
        <p:spPr>
          <a:xfrm>
            <a:off x="5407914" y="1025111"/>
            <a:ext cx="1496590" cy="57862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7437" y="6394791"/>
            <a:ext cx="3967067" cy="4013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4m long narrow NEG coating rig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9"/>
          <a:stretch/>
        </p:blipFill>
        <p:spPr>
          <a:xfrm>
            <a:off x="7038257" y="3455242"/>
            <a:ext cx="4923706" cy="28984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D762F5-1465-4E00-8882-6A80873888F6}"/>
              </a:ext>
            </a:extLst>
          </p:cNvPr>
          <p:cNvSpPr/>
          <p:nvPr/>
        </p:nvSpPr>
        <p:spPr>
          <a:xfrm>
            <a:off x="6993019" y="6104816"/>
            <a:ext cx="4968944" cy="3372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NEG coating for large complex chambers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7233" y="4728554"/>
            <a:ext cx="105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 Assembly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65490" y="3743709"/>
            <a:ext cx="454413" cy="1242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53945" y="4950158"/>
            <a:ext cx="492354" cy="36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1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Pumping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528264" y="6426832"/>
            <a:ext cx="184730" cy="369332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" y="1040288"/>
            <a:ext cx="4279796" cy="279628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382838" y="2802671"/>
            <a:ext cx="11522806" cy="9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487"/>
          <a:stretch/>
        </p:blipFill>
        <p:spPr>
          <a:xfrm>
            <a:off x="3911349" y="1040287"/>
            <a:ext cx="3977592" cy="2796283"/>
          </a:xfrm>
          <a:prstGeom prst="rect">
            <a:avLst/>
          </a:prstGeom>
        </p:spPr>
      </p:pic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09843"/>
              </p:ext>
            </p:extLst>
          </p:nvPr>
        </p:nvGraphicFramePr>
        <p:xfrm>
          <a:off x="7831532" y="246888"/>
          <a:ext cx="4294254" cy="3886200"/>
        </p:xfrm>
        <a:graphic>
          <a:graphicData uri="http://schemas.openxmlformats.org/drawingml/2006/table">
            <a:tbl>
              <a:tblPr/>
              <a:tblGrid>
                <a:gridCol w="1180254">
                  <a:extLst>
                    <a:ext uri="{9D8B030D-6E8A-4147-A177-3AD203B41FA5}">
                      <a16:colId xmlns:a16="http://schemas.microsoft.com/office/drawing/2014/main" val="929360860"/>
                    </a:ext>
                  </a:extLst>
                </a:gridCol>
                <a:gridCol w="980184">
                  <a:extLst>
                    <a:ext uri="{9D8B030D-6E8A-4147-A177-3AD203B41FA5}">
                      <a16:colId xmlns:a16="http://schemas.microsoft.com/office/drawing/2014/main" val="2623436353"/>
                    </a:ext>
                  </a:extLst>
                </a:gridCol>
                <a:gridCol w="891563">
                  <a:extLst>
                    <a:ext uri="{9D8B030D-6E8A-4147-A177-3AD203B41FA5}">
                      <a16:colId xmlns:a16="http://schemas.microsoft.com/office/drawing/2014/main" val="1793972099"/>
                    </a:ext>
                  </a:extLst>
                </a:gridCol>
                <a:gridCol w="1242253">
                  <a:extLst>
                    <a:ext uri="{9D8B030D-6E8A-4147-A177-3AD203B41FA5}">
                      <a16:colId xmlns:a16="http://schemas.microsoft.com/office/drawing/2014/main" val="2771579957"/>
                    </a:ext>
                  </a:extLst>
                </a:gridCol>
              </a:tblGrid>
              <a:tr h="37272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Sample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H2 Sticking </a:t>
                      </a:r>
                      <a:r>
                        <a:rPr lang="en-US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Coeff</a:t>
                      </a: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 Sticking </a:t>
                      </a:r>
                      <a:r>
                        <a:rPr lang="en-US" sz="12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Coeff</a:t>
                      </a: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 Capacity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570057"/>
                  </a:ext>
                </a:extLst>
              </a:tr>
              <a:tr h="37272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CERN Benchmark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0.007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0.7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8e-14 [molecules/cm]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667304"/>
                  </a:ext>
                </a:extLst>
              </a:tr>
              <a:tr h="37272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LBL 6 mm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0.007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Comparable to CERN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857937"/>
                  </a:ext>
                </a:extLst>
              </a:tr>
              <a:tr h="37272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LBL 9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0.007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Comparable to CERN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252659"/>
                  </a:ext>
                </a:extLst>
              </a:tr>
              <a:tr h="2375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Vendor1 6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0.0025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0.003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1197772"/>
                  </a:ext>
                </a:extLst>
              </a:tr>
              <a:tr h="2375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Vendor1 9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0.0065</a:t>
                      </a:r>
                      <a:endParaRPr lang="en-US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0.015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669801"/>
                  </a:ext>
                </a:extLst>
              </a:tr>
              <a:tr h="2375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ESRF 6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0.003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0.004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765066"/>
                  </a:ext>
                </a:extLst>
              </a:tr>
              <a:tr h="2375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ESRF 9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0.005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0.01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low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73683"/>
                  </a:ext>
                </a:extLst>
              </a:tr>
              <a:tr h="2375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Vendor2 10 mm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0.005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0.0015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poor</a:t>
                      </a:r>
                      <a:endParaRPr lang="en-US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91060"/>
                  </a:ext>
                </a:extLst>
              </a:tr>
            </a:tbl>
          </a:graphicData>
        </a:graphic>
      </p:graphicFrame>
      <p:sp>
        <p:nvSpPr>
          <p:cNvPr id="13" name="Content Placeholder 1"/>
          <p:cNvSpPr txBox="1">
            <a:spLocks/>
          </p:cNvSpPr>
          <p:nvPr/>
        </p:nvSpPr>
        <p:spPr>
          <a:xfrm>
            <a:off x="69954" y="4009166"/>
            <a:ext cx="4489346" cy="232813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>
                <a:solidFill>
                  <a:schemeClr val="tx2">
                    <a:lumMod val="50000"/>
                  </a:schemeClr>
                </a:solidFill>
              </a:rPr>
              <a:t>Factor that impact pumping performance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Substrate temperature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Cathode voltage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Plasma power or deposition rate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Initial base pressure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Coating pressure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Tube ID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3103247" y="4242432"/>
            <a:ext cx="3913503" cy="2184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NEG wire contamination content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Moving magnets vs full length solenoid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Gas purity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DC power vs pulsed-DC power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NEG wire degassing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Substrate roughness</a:t>
            </a:r>
          </a:p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724127" y="3951055"/>
            <a:ext cx="5683144" cy="24025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solidFill>
                  <a:schemeClr val="tx2">
                    <a:lumMod val="50000"/>
                  </a:schemeClr>
                </a:solidFill>
              </a:rPr>
              <a:t>Findings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9mm samples consistently performs better than 6mm – aspect ration rules out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In-house coated sample out performs those sourced externally</a:t>
            </a:r>
          </a:p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Vendor and other labs struggle with coating 6mm. Some declined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6478" y="1681903"/>
            <a:ext cx="794871" cy="1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>
                <a:solidFill>
                  <a:schemeClr val="tx1"/>
                </a:solidFill>
              </a:rPr>
              <a:t>Vendor1 9mm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17522" y="1771519"/>
            <a:ext cx="825207" cy="11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>
                <a:solidFill>
                  <a:schemeClr val="tx1"/>
                </a:solidFill>
              </a:rPr>
              <a:t>Vendor1 6mm</a:t>
            </a:r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19B2C3-CC9D-46F4-9158-4FBBB4D8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Pumping comparison at SOLEIL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B5642-A53C-4DF2-8694-2E67440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1AC30-8A2D-4650-A0D3-B2B43B3D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8263" y="6426832"/>
            <a:ext cx="184731" cy="369332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264E7-A192-4802-B5BC-657D98E157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2459" y="2224909"/>
            <a:ext cx="5601678" cy="4217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D3698-EA2C-4D78-9CE7-D1123585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051" y="1405127"/>
            <a:ext cx="6232944" cy="40368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C25B37-DAA7-4156-82BC-0CEF77F3A553}"/>
              </a:ext>
            </a:extLst>
          </p:cNvPr>
          <p:cNvSpPr/>
          <p:nvPr/>
        </p:nvSpPr>
        <p:spPr>
          <a:xfrm>
            <a:off x="5479219" y="56070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CERN-TS-2006-001(MME); </a:t>
            </a:r>
            <a:r>
              <a:rPr lang="en-US" sz="1400" i="1" dirty="0" err="1"/>
              <a:t>Ti</a:t>
            </a:r>
            <a:r>
              <a:rPr lang="en-US" sz="1400" i="1" dirty="0"/>
              <a:t>-</a:t>
            </a:r>
            <a:r>
              <a:rPr lang="en-US" sz="1400" i="1" dirty="0" err="1"/>
              <a:t>Zr</a:t>
            </a:r>
            <a:r>
              <a:rPr lang="en-US" sz="1400" i="1" dirty="0"/>
              <a:t>-V non-evaporable getter films: from development to large scale production for the Large Hadron Collider.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0A01D2-0F14-46AE-91C2-BC57826F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928688"/>
            <a:ext cx="1989137" cy="1334484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A6BCEBF-8469-442B-9BEF-F3C16759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/>
          <a:stretch/>
        </p:blipFill>
        <p:spPr>
          <a:xfrm rot="10800000">
            <a:off x="2903838" y="3750275"/>
            <a:ext cx="3161957" cy="21500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61C5C20-0D33-4628-B20B-CAF3F2F2A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PSD Measurement at SOLEIL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6E23F-DF09-4DF7-8E82-05BFC056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0645D-C0A2-464B-8829-D0476155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76294" y="6426847"/>
            <a:ext cx="3536700" cy="369302"/>
          </a:xfrm>
        </p:spPr>
        <p:txBody>
          <a:bodyPr/>
          <a:lstStyle/>
          <a:p>
            <a:r>
              <a:rPr lang="en-US" dirty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BD006-D42E-46BB-A5C8-BA2C03DC4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06" y="818388"/>
            <a:ext cx="5985476" cy="4581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268D7-6229-4B69-9BAC-073ADB8E8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1840"/>
            <a:ext cx="6095998" cy="256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4D059D-D42A-4551-B99A-474C14AAAF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5" b="43982"/>
          <a:stretch/>
        </p:blipFill>
        <p:spPr>
          <a:xfrm>
            <a:off x="6126206" y="5518142"/>
            <a:ext cx="5913146" cy="923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0A4AF-3C03-427C-A6D4-085DAFD3F6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" y="3750276"/>
            <a:ext cx="2866768" cy="215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12926F-EF6A-4E05-B055-3D4D8C19717C}"/>
              </a:ext>
            </a:extLst>
          </p:cNvPr>
          <p:cNvSpPr/>
          <p:nvPr/>
        </p:nvSpPr>
        <p:spPr>
          <a:xfrm>
            <a:off x="10127046" y="1215489"/>
            <a:ext cx="1565680" cy="4296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F42AF1-B9E4-413D-A596-D343443DE4F9}"/>
              </a:ext>
            </a:extLst>
          </p:cNvPr>
          <p:cNvSpPr/>
          <p:nvPr/>
        </p:nvSpPr>
        <p:spPr>
          <a:xfrm>
            <a:off x="10069382" y="4228478"/>
            <a:ext cx="279402" cy="840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F79E56-24C5-406B-A327-E54DA117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3" y="970285"/>
            <a:ext cx="3677843" cy="275838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13C1C4-6B10-4D0F-972A-9D029BE8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Analysis of NEG film morphology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4582-61D1-4110-99B9-8B6AD7B11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BFCB7-CF2A-4A39-AF8C-402AC526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528264" y="6426832"/>
            <a:ext cx="184730" cy="369332"/>
          </a:xfrm>
        </p:spPr>
        <p:txBody>
          <a:bodyPr/>
          <a:lstStyle/>
          <a:p>
            <a:pPr algn="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7A267B-5555-4F91-9C2C-C136B8CE9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3" y="3801292"/>
            <a:ext cx="3677843" cy="275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EF980C-56AA-42EB-B7EA-9B795146C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7" b="38468"/>
          <a:stretch/>
        </p:blipFill>
        <p:spPr>
          <a:xfrm>
            <a:off x="6987002" y="5252448"/>
            <a:ext cx="4914200" cy="919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2A0338-5518-4279-8C57-5161BB8C6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5697" r="9414"/>
          <a:stretch/>
        </p:blipFill>
        <p:spPr>
          <a:xfrm>
            <a:off x="3964754" y="3801292"/>
            <a:ext cx="2794534" cy="28098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35F159-DF98-4A61-B11A-901BF0011A91}"/>
              </a:ext>
            </a:extLst>
          </p:cNvPr>
          <p:cNvSpPr/>
          <p:nvPr/>
        </p:nvSpPr>
        <p:spPr>
          <a:xfrm>
            <a:off x="8515183" y="4627741"/>
            <a:ext cx="1756368" cy="33159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SEM samples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247DC-77AA-4B54-9CAC-0943A6E83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32" y="970285"/>
            <a:ext cx="4812731" cy="29789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D72B4-0537-4CF7-AE4A-87CAB82372C5}"/>
              </a:ext>
            </a:extLst>
          </p:cNvPr>
          <p:cNvSpPr/>
          <p:nvPr/>
        </p:nvSpPr>
        <p:spPr>
          <a:xfrm>
            <a:off x="4911811" y="970285"/>
            <a:ext cx="722870" cy="275838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563E0CD-E8F4-4F2B-ADE5-740E8572C257}"/>
              </a:ext>
            </a:extLst>
          </p:cNvPr>
          <p:cNvSpPr/>
          <p:nvPr/>
        </p:nvSpPr>
        <p:spPr>
          <a:xfrm>
            <a:off x="5233086" y="889686"/>
            <a:ext cx="74642" cy="2811163"/>
          </a:xfrm>
          <a:custGeom>
            <a:avLst/>
            <a:gdLst>
              <a:gd name="connsiteX0" fmla="*/ 0 w 74642"/>
              <a:gd name="connsiteY0" fmla="*/ 0 h 2811163"/>
              <a:gd name="connsiteX1" fmla="*/ 12357 w 74642"/>
              <a:gd name="connsiteY1" fmla="*/ 154460 h 2811163"/>
              <a:gd name="connsiteX2" fmla="*/ 12357 w 74642"/>
              <a:gd name="connsiteY2" fmla="*/ 191530 h 2811163"/>
              <a:gd name="connsiteX3" fmla="*/ 6179 w 74642"/>
              <a:gd name="connsiteY3" fmla="*/ 333633 h 2811163"/>
              <a:gd name="connsiteX4" fmla="*/ 43249 w 74642"/>
              <a:gd name="connsiteY4" fmla="*/ 593125 h 2811163"/>
              <a:gd name="connsiteX5" fmla="*/ 24714 w 74642"/>
              <a:gd name="connsiteY5" fmla="*/ 821725 h 2811163"/>
              <a:gd name="connsiteX6" fmla="*/ 12357 w 74642"/>
              <a:gd name="connsiteY6" fmla="*/ 957649 h 2811163"/>
              <a:gd name="connsiteX7" fmla="*/ 49428 w 74642"/>
              <a:gd name="connsiteY7" fmla="*/ 1210963 h 2811163"/>
              <a:gd name="connsiteX8" fmla="*/ 6179 w 74642"/>
              <a:gd name="connsiteY8" fmla="*/ 1482811 h 2811163"/>
              <a:gd name="connsiteX9" fmla="*/ 43249 w 74642"/>
              <a:gd name="connsiteY9" fmla="*/ 1674341 h 2811163"/>
              <a:gd name="connsiteX10" fmla="*/ 49428 w 74642"/>
              <a:gd name="connsiteY10" fmla="*/ 1896763 h 2811163"/>
              <a:gd name="connsiteX11" fmla="*/ 37071 w 74642"/>
              <a:gd name="connsiteY11" fmla="*/ 2057400 h 2811163"/>
              <a:gd name="connsiteX12" fmla="*/ 37071 w 74642"/>
              <a:gd name="connsiteY12" fmla="*/ 2224217 h 2811163"/>
              <a:gd name="connsiteX13" fmla="*/ 74141 w 74642"/>
              <a:gd name="connsiteY13" fmla="*/ 2557849 h 2811163"/>
              <a:gd name="connsiteX14" fmla="*/ 6179 w 74642"/>
              <a:gd name="connsiteY14" fmla="*/ 2749379 h 2811163"/>
              <a:gd name="connsiteX15" fmla="*/ 55606 w 74642"/>
              <a:gd name="connsiteY15" fmla="*/ 2811163 h 281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642" h="2811163">
                <a:moveTo>
                  <a:pt x="0" y="0"/>
                </a:moveTo>
                <a:cubicBezTo>
                  <a:pt x="5148" y="61269"/>
                  <a:pt x="10297" y="122538"/>
                  <a:pt x="12357" y="154460"/>
                </a:cubicBezTo>
                <a:cubicBezTo>
                  <a:pt x="14417" y="186382"/>
                  <a:pt x="13387" y="161668"/>
                  <a:pt x="12357" y="191530"/>
                </a:cubicBezTo>
                <a:cubicBezTo>
                  <a:pt x="11327" y="221392"/>
                  <a:pt x="1030" y="266701"/>
                  <a:pt x="6179" y="333633"/>
                </a:cubicBezTo>
                <a:cubicBezTo>
                  <a:pt x="11328" y="400565"/>
                  <a:pt x="40160" y="511776"/>
                  <a:pt x="43249" y="593125"/>
                </a:cubicBezTo>
                <a:cubicBezTo>
                  <a:pt x="46338" y="674474"/>
                  <a:pt x="29863" y="760971"/>
                  <a:pt x="24714" y="821725"/>
                </a:cubicBezTo>
                <a:cubicBezTo>
                  <a:pt x="19565" y="882479"/>
                  <a:pt x="8238" y="892776"/>
                  <a:pt x="12357" y="957649"/>
                </a:cubicBezTo>
                <a:cubicBezTo>
                  <a:pt x="16476" y="1022522"/>
                  <a:pt x="50458" y="1123436"/>
                  <a:pt x="49428" y="1210963"/>
                </a:cubicBezTo>
                <a:cubicBezTo>
                  <a:pt x="48398" y="1298490"/>
                  <a:pt x="7209" y="1405581"/>
                  <a:pt x="6179" y="1482811"/>
                </a:cubicBezTo>
                <a:cubicBezTo>
                  <a:pt x="5149" y="1560041"/>
                  <a:pt x="36041" y="1605349"/>
                  <a:pt x="43249" y="1674341"/>
                </a:cubicBezTo>
                <a:cubicBezTo>
                  <a:pt x="50457" y="1743333"/>
                  <a:pt x="50458" y="1832920"/>
                  <a:pt x="49428" y="1896763"/>
                </a:cubicBezTo>
                <a:cubicBezTo>
                  <a:pt x="48398" y="1960606"/>
                  <a:pt x="39130" y="2002824"/>
                  <a:pt x="37071" y="2057400"/>
                </a:cubicBezTo>
                <a:cubicBezTo>
                  <a:pt x="35012" y="2111976"/>
                  <a:pt x="30893" y="2140809"/>
                  <a:pt x="37071" y="2224217"/>
                </a:cubicBezTo>
                <a:cubicBezTo>
                  <a:pt x="43249" y="2307625"/>
                  <a:pt x="79290" y="2470322"/>
                  <a:pt x="74141" y="2557849"/>
                </a:cubicBezTo>
                <a:cubicBezTo>
                  <a:pt x="68992" y="2645376"/>
                  <a:pt x="9268" y="2707160"/>
                  <a:pt x="6179" y="2749379"/>
                </a:cubicBezTo>
                <a:cubicBezTo>
                  <a:pt x="3090" y="2791598"/>
                  <a:pt x="29348" y="2801380"/>
                  <a:pt x="55606" y="2811163"/>
                </a:cubicBez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9E91A8A-1052-4B77-8F2D-478625E6711B}"/>
              </a:ext>
            </a:extLst>
          </p:cNvPr>
          <p:cNvSpPr/>
          <p:nvPr/>
        </p:nvSpPr>
        <p:spPr>
          <a:xfrm>
            <a:off x="5216064" y="902043"/>
            <a:ext cx="106513" cy="2798806"/>
          </a:xfrm>
          <a:custGeom>
            <a:avLst/>
            <a:gdLst>
              <a:gd name="connsiteX0" fmla="*/ 78806 w 106513"/>
              <a:gd name="connsiteY0" fmla="*/ 0 h 2798806"/>
              <a:gd name="connsiteX1" fmla="*/ 23201 w 106513"/>
              <a:gd name="connsiteY1" fmla="*/ 197708 h 2798806"/>
              <a:gd name="connsiteX2" fmla="*/ 60271 w 106513"/>
              <a:gd name="connsiteY2" fmla="*/ 457200 h 2798806"/>
              <a:gd name="connsiteX3" fmla="*/ 29379 w 106513"/>
              <a:gd name="connsiteY3" fmla="*/ 605481 h 2798806"/>
              <a:gd name="connsiteX4" fmla="*/ 91163 w 106513"/>
              <a:gd name="connsiteY4" fmla="*/ 840260 h 2798806"/>
              <a:gd name="connsiteX5" fmla="*/ 10844 w 106513"/>
              <a:gd name="connsiteY5" fmla="*/ 1031789 h 2798806"/>
              <a:gd name="connsiteX6" fmla="*/ 35558 w 106513"/>
              <a:gd name="connsiteY6" fmla="*/ 1260389 h 2798806"/>
              <a:gd name="connsiteX7" fmla="*/ 84985 w 106513"/>
              <a:gd name="connsiteY7" fmla="*/ 1396314 h 2798806"/>
              <a:gd name="connsiteX8" fmla="*/ 4666 w 106513"/>
              <a:gd name="connsiteY8" fmla="*/ 1705233 h 2798806"/>
              <a:gd name="connsiteX9" fmla="*/ 17022 w 106513"/>
              <a:gd name="connsiteY9" fmla="*/ 1878227 h 2798806"/>
              <a:gd name="connsiteX10" fmla="*/ 78806 w 106513"/>
              <a:gd name="connsiteY10" fmla="*/ 1933833 h 2798806"/>
              <a:gd name="connsiteX11" fmla="*/ 97341 w 106513"/>
              <a:gd name="connsiteY11" fmla="*/ 2242752 h 2798806"/>
              <a:gd name="connsiteX12" fmla="*/ 35558 w 106513"/>
              <a:gd name="connsiteY12" fmla="*/ 2378676 h 2798806"/>
              <a:gd name="connsiteX13" fmla="*/ 41736 w 106513"/>
              <a:gd name="connsiteY13" fmla="*/ 2477530 h 2798806"/>
              <a:gd name="connsiteX14" fmla="*/ 103520 w 106513"/>
              <a:gd name="connsiteY14" fmla="*/ 2662881 h 2798806"/>
              <a:gd name="connsiteX15" fmla="*/ 91163 w 106513"/>
              <a:gd name="connsiteY15" fmla="*/ 2798806 h 279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6513" h="2798806">
                <a:moveTo>
                  <a:pt x="78806" y="0"/>
                </a:moveTo>
                <a:cubicBezTo>
                  <a:pt x="52548" y="60754"/>
                  <a:pt x="26290" y="121508"/>
                  <a:pt x="23201" y="197708"/>
                </a:cubicBezTo>
                <a:cubicBezTo>
                  <a:pt x="20112" y="273908"/>
                  <a:pt x="59241" y="389238"/>
                  <a:pt x="60271" y="457200"/>
                </a:cubicBezTo>
                <a:cubicBezTo>
                  <a:pt x="61301" y="525162"/>
                  <a:pt x="24230" y="541638"/>
                  <a:pt x="29379" y="605481"/>
                </a:cubicBezTo>
                <a:cubicBezTo>
                  <a:pt x="34528" y="669324"/>
                  <a:pt x="94252" y="769209"/>
                  <a:pt x="91163" y="840260"/>
                </a:cubicBezTo>
                <a:cubicBezTo>
                  <a:pt x="88074" y="911311"/>
                  <a:pt x="20111" y="961768"/>
                  <a:pt x="10844" y="1031789"/>
                </a:cubicBezTo>
                <a:cubicBezTo>
                  <a:pt x="1576" y="1101811"/>
                  <a:pt x="23201" y="1199635"/>
                  <a:pt x="35558" y="1260389"/>
                </a:cubicBezTo>
                <a:cubicBezTo>
                  <a:pt x="47915" y="1321143"/>
                  <a:pt x="90134" y="1322173"/>
                  <a:pt x="84985" y="1396314"/>
                </a:cubicBezTo>
                <a:cubicBezTo>
                  <a:pt x="79836" y="1470455"/>
                  <a:pt x="15993" y="1624914"/>
                  <a:pt x="4666" y="1705233"/>
                </a:cubicBezTo>
                <a:cubicBezTo>
                  <a:pt x="-6661" y="1785552"/>
                  <a:pt x="4665" y="1840127"/>
                  <a:pt x="17022" y="1878227"/>
                </a:cubicBezTo>
                <a:cubicBezTo>
                  <a:pt x="29379" y="1916327"/>
                  <a:pt x="65419" y="1873079"/>
                  <a:pt x="78806" y="1933833"/>
                </a:cubicBezTo>
                <a:cubicBezTo>
                  <a:pt x="92193" y="1994587"/>
                  <a:pt x="104549" y="2168612"/>
                  <a:pt x="97341" y="2242752"/>
                </a:cubicBezTo>
                <a:cubicBezTo>
                  <a:pt x="90133" y="2316892"/>
                  <a:pt x="44825" y="2339546"/>
                  <a:pt x="35558" y="2378676"/>
                </a:cubicBezTo>
                <a:cubicBezTo>
                  <a:pt x="26291" y="2417806"/>
                  <a:pt x="30409" y="2430163"/>
                  <a:pt x="41736" y="2477530"/>
                </a:cubicBezTo>
                <a:cubicBezTo>
                  <a:pt x="53063" y="2524898"/>
                  <a:pt x="95282" y="2609335"/>
                  <a:pt x="103520" y="2662881"/>
                </a:cubicBezTo>
                <a:cubicBezTo>
                  <a:pt x="111758" y="2716427"/>
                  <a:pt x="101460" y="2757616"/>
                  <a:pt x="91163" y="2798806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1D691B4-E808-4F50-9803-566076255D85}"/>
              </a:ext>
            </a:extLst>
          </p:cNvPr>
          <p:cNvSpPr/>
          <p:nvPr/>
        </p:nvSpPr>
        <p:spPr>
          <a:xfrm>
            <a:off x="5176072" y="864973"/>
            <a:ext cx="200166" cy="2829697"/>
          </a:xfrm>
          <a:custGeom>
            <a:avLst/>
            <a:gdLst>
              <a:gd name="connsiteX0" fmla="*/ 199117 w 200166"/>
              <a:gd name="connsiteY0" fmla="*/ 0 h 2829697"/>
              <a:gd name="connsiteX1" fmla="*/ 106442 w 200166"/>
              <a:gd name="connsiteY1" fmla="*/ 179173 h 2829697"/>
              <a:gd name="connsiteX2" fmla="*/ 50836 w 200166"/>
              <a:gd name="connsiteY2" fmla="*/ 327454 h 2829697"/>
              <a:gd name="connsiteX3" fmla="*/ 106442 w 200166"/>
              <a:gd name="connsiteY3" fmla="*/ 475735 h 2829697"/>
              <a:gd name="connsiteX4" fmla="*/ 38479 w 200166"/>
              <a:gd name="connsiteY4" fmla="*/ 617838 h 2829697"/>
              <a:gd name="connsiteX5" fmla="*/ 131155 w 200166"/>
              <a:gd name="connsiteY5" fmla="*/ 753762 h 2829697"/>
              <a:gd name="connsiteX6" fmla="*/ 19944 w 200166"/>
              <a:gd name="connsiteY6" fmla="*/ 883508 h 2829697"/>
              <a:gd name="connsiteX7" fmla="*/ 149690 w 200166"/>
              <a:gd name="connsiteY7" fmla="*/ 1112108 h 2829697"/>
              <a:gd name="connsiteX8" fmla="*/ 44658 w 200166"/>
              <a:gd name="connsiteY8" fmla="*/ 1334530 h 2829697"/>
              <a:gd name="connsiteX9" fmla="*/ 124977 w 200166"/>
              <a:gd name="connsiteY9" fmla="*/ 1538416 h 2829697"/>
              <a:gd name="connsiteX10" fmla="*/ 69371 w 200166"/>
              <a:gd name="connsiteY10" fmla="*/ 1736124 h 2829697"/>
              <a:gd name="connsiteX11" fmla="*/ 26123 w 200166"/>
              <a:gd name="connsiteY11" fmla="*/ 1921476 h 2829697"/>
              <a:gd name="connsiteX12" fmla="*/ 199117 w 200166"/>
              <a:gd name="connsiteY12" fmla="*/ 2082113 h 2829697"/>
              <a:gd name="connsiteX13" fmla="*/ 94085 w 200166"/>
              <a:gd name="connsiteY13" fmla="*/ 2310713 h 2829697"/>
              <a:gd name="connsiteX14" fmla="*/ 1409 w 200166"/>
              <a:gd name="connsiteY14" fmla="*/ 2564027 h 2829697"/>
              <a:gd name="connsiteX15" fmla="*/ 168225 w 200166"/>
              <a:gd name="connsiteY15" fmla="*/ 2755557 h 2829697"/>
              <a:gd name="connsiteX16" fmla="*/ 168225 w 200166"/>
              <a:gd name="connsiteY16" fmla="*/ 2817341 h 2829697"/>
              <a:gd name="connsiteX17" fmla="*/ 124977 w 200166"/>
              <a:gd name="connsiteY17" fmla="*/ 2829697 h 282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0166" h="2829697">
                <a:moveTo>
                  <a:pt x="199117" y="0"/>
                </a:moveTo>
                <a:cubicBezTo>
                  <a:pt x="165136" y="62298"/>
                  <a:pt x="131155" y="124597"/>
                  <a:pt x="106442" y="179173"/>
                </a:cubicBezTo>
                <a:cubicBezTo>
                  <a:pt x="81729" y="233749"/>
                  <a:pt x="50836" y="278027"/>
                  <a:pt x="50836" y="327454"/>
                </a:cubicBezTo>
                <a:cubicBezTo>
                  <a:pt x="50836" y="376881"/>
                  <a:pt x="108501" y="427338"/>
                  <a:pt x="106442" y="475735"/>
                </a:cubicBezTo>
                <a:cubicBezTo>
                  <a:pt x="104383" y="524132"/>
                  <a:pt x="34360" y="571500"/>
                  <a:pt x="38479" y="617838"/>
                </a:cubicBezTo>
                <a:cubicBezTo>
                  <a:pt x="42598" y="664176"/>
                  <a:pt x="134244" y="709484"/>
                  <a:pt x="131155" y="753762"/>
                </a:cubicBezTo>
                <a:cubicBezTo>
                  <a:pt x="128066" y="798040"/>
                  <a:pt x="16855" y="823784"/>
                  <a:pt x="19944" y="883508"/>
                </a:cubicBezTo>
                <a:cubicBezTo>
                  <a:pt x="23033" y="943232"/>
                  <a:pt x="145571" y="1036938"/>
                  <a:pt x="149690" y="1112108"/>
                </a:cubicBezTo>
                <a:cubicBezTo>
                  <a:pt x="153809" y="1187278"/>
                  <a:pt x="48777" y="1263479"/>
                  <a:pt x="44658" y="1334530"/>
                </a:cubicBezTo>
                <a:cubicBezTo>
                  <a:pt x="40539" y="1405581"/>
                  <a:pt x="120858" y="1471484"/>
                  <a:pt x="124977" y="1538416"/>
                </a:cubicBezTo>
                <a:cubicBezTo>
                  <a:pt x="129096" y="1605348"/>
                  <a:pt x="85847" y="1672281"/>
                  <a:pt x="69371" y="1736124"/>
                </a:cubicBezTo>
                <a:cubicBezTo>
                  <a:pt x="52895" y="1799967"/>
                  <a:pt x="4499" y="1863811"/>
                  <a:pt x="26123" y="1921476"/>
                </a:cubicBezTo>
                <a:cubicBezTo>
                  <a:pt x="47747" y="1979141"/>
                  <a:pt x="187790" y="2017240"/>
                  <a:pt x="199117" y="2082113"/>
                </a:cubicBezTo>
                <a:cubicBezTo>
                  <a:pt x="210444" y="2146986"/>
                  <a:pt x="127036" y="2230394"/>
                  <a:pt x="94085" y="2310713"/>
                </a:cubicBezTo>
                <a:cubicBezTo>
                  <a:pt x="61134" y="2391032"/>
                  <a:pt x="-10948" y="2489886"/>
                  <a:pt x="1409" y="2564027"/>
                </a:cubicBezTo>
                <a:cubicBezTo>
                  <a:pt x="13766" y="2638168"/>
                  <a:pt x="140422" y="2713338"/>
                  <a:pt x="168225" y="2755557"/>
                </a:cubicBezTo>
                <a:cubicBezTo>
                  <a:pt x="196028" y="2797776"/>
                  <a:pt x="175433" y="2804984"/>
                  <a:pt x="168225" y="2817341"/>
                </a:cubicBezTo>
                <a:cubicBezTo>
                  <a:pt x="161017" y="2829698"/>
                  <a:pt x="142997" y="2829697"/>
                  <a:pt x="124977" y="2829697"/>
                </a:cubicBez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143249-8520-463A-809B-4D0CC76C71B0}"/>
              </a:ext>
            </a:extLst>
          </p:cNvPr>
          <p:cNvSpPr/>
          <p:nvPr/>
        </p:nvSpPr>
        <p:spPr>
          <a:xfrm>
            <a:off x="4559643" y="1785551"/>
            <a:ext cx="203887" cy="99471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287BDA-FBCD-43F4-A7CF-F2A0E9F2EC29}"/>
              </a:ext>
            </a:extLst>
          </p:cNvPr>
          <p:cNvSpPr/>
          <p:nvPr/>
        </p:nvSpPr>
        <p:spPr>
          <a:xfrm>
            <a:off x="5782962" y="1818424"/>
            <a:ext cx="203887" cy="99471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60316-A07B-4F7D-9293-E33E6A2EE272}"/>
              </a:ext>
            </a:extLst>
          </p:cNvPr>
          <p:cNvSpPr txBox="1"/>
          <p:nvPr/>
        </p:nvSpPr>
        <p:spPr>
          <a:xfrm>
            <a:off x="5167486" y="1066490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Ti,Z,V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CB97AF-F86E-4112-B233-82301E6683A4}"/>
              </a:ext>
            </a:extLst>
          </p:cNvPr>
          <p:cNvSpPr/>
          <p:nvPr/>
        </p:nvSpPr>
        <p:spPr>
          <a:xfrm>
            <a:off x="5691695" y="3314700"/>
            <a:ext cx="1199094" cy="228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 = 100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2FF801-3F75-44F7-9084-DCAA1E25B039}"/>
              </a:ext>
            </a:extLst>
          </p:cNvPr>
          <p:cNvSpPr/>
          <p:nvPr/>
        </p:nvSpPr>
        <p:spPr>
          <a:xfrm>
            <a:off x="5687949" y="2180967"/>
            <a:ext cx="1199094" cy="228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 = 120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3143EB-4AE9-472A-85F9-7A4E4EB84736}"/>
              </a:ext>
            </a:extLst>
          </p:cNvPr>
          <p:cNvCxnSpPr/>
          <p:nvPr/>
        </p:nvCxnSpPr>
        <p:spPr>
          <a:xfrm>
            <a:off x="9508524" y="1574089"/>
            <a:ext cx="936021" cy="1550773"/>
          </a:xfrm>
          <a:prstGeom prst="line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2B58849-B240-40A2-9842-AD4CE8EDA505}"/>
              </a:ext>
            </a:extLst>
          </p:cNvPr>
          <p:cNvSpPr/>
          <p:nvPr/>
        </p:nvSpPr>
        <p:spPr>
          <a:xfrm>
            <a:off x="6998615" y="3895899"/>
            <a:ext cx="509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A.Anders</a:t>
            </a:r>
            <a:r>
              <a:rPr lang="en-US" sz="1400" i="1" dirty="0"/>
              <a:t>, A structure zone diagram including plasma-based deposition and ion etching, Thin Solid Films, 2009</a:t>
            </a: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7636301" y="6426847"/>
            <a:ext cx="407669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5974" y="3203448"/>
            <a:ext cx="2792566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6581" cy="685148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4737" y="0"/>
            <a:ext cx="5675820" cy="148734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Advanced Light Source Upgrade at LBNL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5400000">
            <a:off x="7085817" y="2937858"/>
            <a:ext cx="6759615" cy="883899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05618" y="5275349"/>
            <a:ext cx="1429474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time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(SR Install)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94677" y="5585029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94678" y="184665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06581" y="0"/>
            <a:ext cx="1429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Launch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47985" y="1389821"/>
            <a:ext cx="1610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Conceptual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04688" y="1460308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47985" y="2548810"/>
            <a:ext cx="1610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Design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6506" y="2574553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26507" y="3518307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31407" y="3518307"/>
            <a:ext cx="173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Design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1235" y="3703739"/>
            <a:ext cx="1840375" cy="55574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Accumulator Ring</a:t>
            </a:r>
          </a:p>
          <a:p>
            <a:pPr algn="ctr"/>
            <a:r>
              <a:rPr lang="en-US" dirty="0" smtClean="0"/>
              <a:t>(AR)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3149" y="6333282"/>
            <a:ext cx="1840375" cy="3819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Storage Ring</a:t>
            </a:r>
          </a:p>
          <a:p>
            <a:pPr algn="ctr"/>
            <a:r>
              <a:rPr lang="en-US" dirty="0" smtClean="0"/>
              <a:t>(SR)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765139" y="4259484"/>
            <a:ext cx="1122745" cy="54401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96996" y="5713699"/>
            <a:ext cx="1263747" cy="58957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00014" y="4049464"/>
            <a:ext cx="144068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 Install</a:t>
            </a: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04688" y="4179610"/>
            <a:ext cx="93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390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ALS-U Project: Motivation – Lower Emittance &amp; Higher Brightness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8942" y="1537792"/>
            <a:ext cx="4264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Arial"/>
                <a:ea typeface="ＭＳ Ｐゴシック" charset="0"/>
                <a:cs typeface="Avenir Next Demi Bold"/>
              </a:rPr>
              <a:t>ALS-U: nine-bend achromat with reverse bends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498" y="1591260"/>
            <a:ext cx="3464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33"/>
                </a:solidFill>
                <a:latin typeface="Arial"/>
                <a:ea typeface="ＭＳ Ｐゴシック" charset="0"/>
                <a:cs typeface="Avenir Next Demi Bold"/>
              </a:rPr>
              <a:t>ALS today : triple-bend achromat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679636" y="2378928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9" name="Picture 8" descr="SR_5-6-NEW_01-22.6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34112" r="2464" b="39411"/>
          <a:stretch/>
        </p:blipFill>
        <p:spPr>
          <a:xfrm>
            <a:off x="55906" y="2049152"/>
            <a:ext cx="3336224" cy="841718"/>
          </a:xfrm>
          <a:prstGeom prst="rect">
            <a:avLst/>
          </a:prstGeom>
        </p:spPr>
      </p:pic>
      <p:pic>
        <p:nvPicPr>
          <p:cNvPr id="10" name="Picture 9" descr="SR_5-6-NEW_01-22.6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4425120" y="2098953"/>
            <a:ext cx="3345500" cy="769235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13513" y="5036974"/>
          <a:ext cx="3405187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Equation" r:id="rId5" imgW="1803400" imgH="215900" progId="Equation.3">
                  <p:embed/>
                </p:oleObj>
              </mc:Choice>
              <mc:Fallback>
                <p:oleObj name="Equation" r:id="rId5" imgW="1803400" imgH="2159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513" y="5036974"/>
                        <a:ext cx="3405187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431276" y="5056187"/>
          <a:ext cx="322103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7" imgW="1612900" imgH="215900" progId="Equation.3">
                  <p:embed/>
                </p:oleObj>
              </mc:Choice>
              <mc:Fallback>
                <p:oleObj name="Equation" r:id="rId7" imgW="1612900" imgH="2159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31276" y="5056187"/>
                        <a:ext cx="3221038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596790" y="350858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96790" y="350858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 bwMode="auto">
          <a:xfrm>
            <a:off x="6568303" y="3253859"/>
            <a:ext cx="992686" cy="11712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66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 descr="ALS_twiss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3" y="2919832"/>
            <a:ext cx="3533795" cy="1960194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31054" y="5757310"/>
            <a:ext cx="9192457" cy="3609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3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Large increase in coherent fraction due to lower emittance and smaller </a:t>
            </a:r>
            <a:r>
              <a:rPr lang="en-US" sz="2000" b="1" dirty="0">
                <a:solidFill>
                  <a:schemeClr val="bg1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-functions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CE8B8-3D6A-F341-986B-5F3AD72FA8C2}"/>
              </a:ext>
            </a:extLst>
          </p:cNvPr>
          <p:cNvSpPr txBox="1"/>
          <p:nvPr/>
        </p:nvSpPr>
        <p:spPr>
          <a:xfrm>
            <a:off x="4951135" y="5052644"/>
            <a:ext cx="46679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Times" pitchFamily="2" charset="0"/>
                <a:cs typeface="Calibri"/>
              </a:rPr>
              <a:t>71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D31C57-840D-0C4C-9D56-A5E8947C5A1E}"/>
              </a:ext>
            </a:extLst>
          </p:cNvPr>
          <p:cNvSpPr/>
          <p:nvPr/>
        </p:nvSpPr>
        <p:spPr>
          <a:xfrm>
            <a:off x="1773066" y="5129073"/>
            <a:ext cx="91440" cy="228600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Picture 117" descr="beamspot_als.pdf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11111"/>
          <a:stretch/>
        </p:blipFill>
        <p:spPr bwMode="auto">
          <a:xfrm>
            <a:off x="1656278" y="3142276"/>
            <a:ext cx="687876" cy="6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oogle Shape;318;p12">
            <a:extLst>
              <a:ext uri="{FF2B5EF4-FFF2-40B4-BE49-F238E27FC236}">
                <a16:creationId xmlns:a16="http://schemas.microsoft.com/office/drawing/2014/main" id="{64EB135A-720F-459C-9E2E-6576E51EDDD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82251" y="3067736"/>
            <a:ext cx="4079712" cy="256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A5E63-CD23-411E-A45F-43CF2318A1E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111" r="50703"/>
          <a:stretch/>
        </p:blipFill>
        <p:spPr>
          <a:xfrm>
            <a:off x="4394915" y="2890870"/>
            <a:ext cx="2967477" cy="2052094"/>
          </a:xfrm>
          <a:prstGeom prst="rect">
            <a:avLst/>
          </a:prstGeom>
        </p:spPr>
      </p:pic>
      <p:pic>
        <p:nvPicPr>
          <p:cNvPr id="50" name="Picture 116" descr="beamspot_alsu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57" y="3241450"/>
            <a:ext cx="772349" cy="57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AA9918E-B6B4-4B78-88CC-2AB06C7D15C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0443" y="966028"/>
          <a:ext cx="3692488" cy="19538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430340">
                  <a:extLst>
                    <a:ext uri="{9D8B030D-6E8A-4147-A177-3AD203B41FA5}">
                      <a16:colId xmlns:a16="http://schemas.microsoft.com/office/drawing/2014/main" val="3142750355"/>
                    </a:ext>
                  </a:extLst>
                </a:gridCol>
                <a:gridCol w="1262148">
                  <a:extLst>
                    <a:ext uri="{9D8B030D-6E8A-4147-A177-3AD203B41FA5}">
                      <a16:colId xmlns:a16="http://schemas.microsoft.com/office/drawing/2014/main" val="147447948"/>
                    </a:ext>
                  </a:extLst>
                </a:gridCol>
              </a:tblGrid>
              <a:tr h="325634">
                <a:tc>
                  <a:txBody>
                    <a:bodyPr/>
                    <a:lstStyle/>
                    <a:p>
                      <a:r>
                        <a:rPr lang="en-US" sz="1200" dirty="0"/>
                        <a:t>Storage Ring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336358"/>
                  </a:ext>
                </a:extLst>
              </a:tr>
              <a:tr h="325634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Electron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558199"/>
                  </a:ext>
                </a:extLst>
              </a:tr>
              <a:tr h="325634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Average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227709"/>
                  </a:ext>
                </a:extLst>
              </a:tr>
              <a:tr h="325634">
                <a:tc>
                  <a:txBody>
                    <a:bodyPr/>
                    <a:lstStyle/>
                    <a:p>
                      <a:r>
                        <a:rPr lang="en-US" sz="1400" dirty="0"/>
                        <a:t>Bunch Length (FWHM)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110 </a:t>
                      </a:r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74453"/>
                  </a:ext>
                </a:extLst>
              </a:tr>
              <a:tr h="325634">
                <a:tc>
                  <a:txBody>
                    <a:bodyPr/>
                    <a:lstStyle/>
                    <a:p>
                      <a:r>
                        <a:rPr lang="en-US" sz="1400" dirty="0"/>
                        <a:t>Total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&gt;0.5h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764628"/>
                  </a:ext>
                </a:extLst>
              </a:tr>
              <a:tr h="325634">
                <a:tc>
                  <a:txBody>
                    <a:bodyPr/>
                    <a:lstStyle/>
                    <a:p>
                      <a:r>
                        <a:rPr lang="en-US" sz="1400" dirty="0"/>
                        <a:t>Circumference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196.510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63162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8079109" y="2999851"/>
            <a:ext cx="3737102" cy="2739634"/>
            <a:chOff x="4634112" y="3832061"/>
            <a:chExt cx="2866823" cy="2739634"/>
          </a:xfrm>
        </p:grpSpPr>
        <p:pic>
          <p:nvPicPr>
            <p:cNvPr id="24" name="object 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34112" y="3832061"/>
              <a:ext cx="2866823" cy="27396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55838" y="5812972"/>
              <a:ext cx="11368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ALS 1994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02435" y="4529281"/>
              <a:ext cx="13805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ALS-U 2028</a:t>
              </a:r>
            </a:p>
          </p:txBody>
        </p:sp>
      </p:grpSp>
      <p:sp>
        <p:nvSpPr>
          <p:cNvPr id="27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new science frontiers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FD972-7BEE-9348-A328-7A0927F10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/>
          <a:stretch/>
        </p:blipFill>
        <p:spPr>
          <a:xfrm>
            <a:off x="388190" y="1053982"/>
            <a:ext cx="8554524" cy="4321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21A3D0-3DE2-F848-AE46-C19713165D0D}"/>
              </a:ext>
            </a:extLst>
          </p:cNvPr>
          <p:cNvGrpSpPr/>
          <p:nvPr/>
        </p:nvGrpSpPr>
        <p:grpSpPr>
          <a:xfrm>
            <a:off x="697657" y="5457887"/>
            <a:ext cx="7914881" cy="984184"/>
            <a:chOff x="504488" y="3581400"/>
            <a:chExt cx="11448312" cy="1423551"/>
          </a:xfrm>
        </p:grpSpPr>
        <p:sp>
          <p:nvSpPr>
            <p:cNvPr id="9" name="Left-Right Arrow 8">
              <a:extLst>
                <a:ext uri="{FF2B5EF4-FFF2-40B4-BE49-F238E27FC236}">
                  <a16:creationId xmlns:a16="http://schemas.microsoft.com/office/drawing/2014/main" id="{6BEAF86A-BBAD-B842-97D4-06D2B28231DF}"/>
                </a:ext>
              </a:extLst>
            </p:cNvPr>
            <p:cNvSpPr/>
            <p:nvPr/>
          </p:nvSpPr>
          <p:spPr>
            <a:xfrm>
              <a:off x="504488" y="3581400"/>
              <a:ext cx="11448312" cy="1423551"/>
            </a:xfrm>
            <a:prstGeom prst="leftRightArrow">
              <a:avLst/>
            </a:prstGeom>
            <a:gradFill flip="none" rotWithShape="1">
              <a:gsLst>
                <a:gs pos="0">
                  <a:srgbClr val="FF0000"/>
                </a:gs>
                <a:gs pos="20000">
                  <a:schemeClr val="accent2"/>
                </a:gs>
                <a:gs pos="40000">
                  <a:srgbClr val="FFFF00"/>
                </a:gs>
                <a:gs pos="60000">
                  <a:srgbClr val="008000"/>
                </a:gs>
                <a:gs pos="80000">
                  <a:srgbClr val="0000FF"/>
                </a:gs>
                <a:gs pos="100000">
                  <a:srgbClr val="660066"/>
                </a:gs>
              </a:gsLst>
              <a:lin ang="0" scaled="1"/>
              <a:tileRect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8B5A03-043F-094C-8627-49928C399341}"/>
                </a:ext>
              </a:extLst>
            </p:cNvPr>
            <p:cNvGrpSpPr/>
            <p:nvPr/>
          </p:nvGrpSpPr>
          <p:grpSpPr>
            <a:xfrm>
              <a:off x="860840" y="3943820"/>
              <a:ext cx="11004686" cy="677455"/>
              <a:chOff x="860840" y="3943820"/>
              <a:chExt cx="11004686" cy="67745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382846-2126-D048-BCEE-C8053A0C9AB7}"/>
                  </a:ext>
                </a:extLst>
              </p:cNvPr>
              <p:cNvSpPr txBox="1"/>
              <p:nvPr/>
            </p:nvSpPr>
            <p:spPr>
              <a:xfrm>
                <a:off x="860840" y="3953510"/>
                <a:ext cx="2032001" cy="66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Infrared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4975BA-27AE-D14D-8360-611EE2D94497}"/>
                  </a:ext>
                </a:extLst>
              </p:cNvPr>
              <p:cNvSpPr txBox="1"/>
              <p:nvPr/>
            </p:nvSpPr>
            <p:spPr>
              <a:xfrm>
                <a:off x="9833524" y="3953508"/>
                <a:ext cx="2032002" cy="66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Hard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7491BA-C9B5-7E4D-9D48-B8833A1DCD97}"/>
                  </a:ext>
                </a:extLst>
              </p:cNvPr>
              <p:cNvSpPr txBox="1"/>
              <p:nvPr/>
            </p:nvSpPr>
            <p:spPr>
              <a:xfrm>
                <a:off x="7590348" y="3953510"/>
                <a:ext cx="2032002" cy="66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Tender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EF5B30-BC8D-C442-A02D-ECEC2C511A07}"/>
                  </a:ext>
                </a:extLst>
              </p:cNvPr>
              <p:cNvSpPr txBox="1"/>
              <p:nvPr/>
            </p:nvSpPr>
            <p:spPr>
              <a:xfrm>
                <a:off x="5347180" y="3943820"/>
                <a:ext cx="2032002" cy="66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Soft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442700-D723-E942-B232-B4DAF3EF94F5}"/>
                  </a:ext>
                </a:extLst>
              </p:cNvPr>
              <p:cNvSpPr txBox="1"/>
              <p:nvPr/>
            </p:nvSpPr>
            <p:spPr>
              <a:xfrm>
                <a:off x="3104007" y="3953510"/>
                <a:ext cx="2032002" cy="667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VUV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45F5A45-95F2-B243-816B-299816FAC5A2}"/>
              </a:ext>
            </a:extLst>
          </p:cNvPr>
          <p:cNvSpPr txBox="1"/>
          <p:nvPr/>
        </p:nvSpPr>
        <p:spPr>
          <a:xfrm>
            <a:off x="9095973" y="4522032"/>
            <a:ext cx="2711577" cy="17851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40 beamlines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2,100+ users/year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950+ pubs/year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20% in high-impact </a:t>
            </a:r>
            <a:b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2200" dirty="0">
                <a:solidFill>
                  <a:schemeClr val="bg1"/>
                </a:solidFill>
                <a:latin typeface="Calibri"/>
                <a:cs typeface="Calibri"/>
              </a:rPr>
              <a:t>journals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B28247-B0CC-484D-B155-C25230731822}"/>
              </a:ext>
            </a:extLst>
          </p:cNvPr>
          <p:cNvSpPr/>
          <p:nvPr/>
        </p:nvSpPr>
        <p:spPr>
          <a:xfrm>
            <a:off x="9289088" y="306790"/>
            <a:ext cx="2378617" cy="54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Materials Research &amp; Discovery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C01181-DBF5-E345-9464-C6813CCD74B3}"/>
              </a:ext>
            </a:extLst>
          </p:cNvPr>
          <p:cNvSpPr/>
          <p:nvPr/>
        </p:nvSpPr>
        <p:spPr>
          <a:xfrm>
            <a:off x="9289088" y="1170665"/>
            <a:ext cx="2378619" cy="54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Multiscale Structure &amp; Dynamics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1D973D-F0B6-A141-BAA7-24376175EC89}"/>
              </a:ext>
            </a:extLst>
          </p:cNvPr>
          <p:cNvSpPr/>
          <p:nvPr/>
        </p:nvSpPr>
        <p:spPr>
          <a:xfrm>
            <a:off x="9284183" y="2034540"/>
            <a:ext cx="2388960" cy="54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Transformations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DDE84C-0DDA-5748-8EA2-DAF05ADC5C43}"/>
              </a:ext>
            </a:extLst>
          </p:cNvPr>
          <p:cNvSpPr/>
          <p:nvPr/>
        </p:nvSpPr>
        <p:spPr>
          <a:xfrm>
            <a:off x="9284182" y="2898415"/>
            <a:ext cx="2409645" cy="54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Earth, Environment &amp; Biological Systems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9AAEDE-E692-684E-8357-2069F78B8EAE}"/>
              </a:ext>
            </a:extLst>
          </p:cNvPr>
          <p:cNvSpPr/>
          <p:nvPr/>
        </p:nvSpPr>
        <p:spPr>
          <a:xfrm>
            <a:off x="9349716" y="3762290"/>
            <a:ext cx="2314712" cy="54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rgbClr val="313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Instrumentation Science</a:t>
            </a:r>
          </a:p>
        </p:txBody>
      </p:sp>
      <p:sp>
        <p:nvSpPr>
          <p:cNvPr id="22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040565" y="2156860"/>
            <a:ext cx="4526335" cy="460593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Design</a:t>
            </a:r>
            <a:r>
              <a:rPr lang="en-US" sz="2400" dirty="0">
                <a:solidFill>
                  <a:schemeClr val="tx1"/>
                </a:solidFill>
              </a:rPr>
              <a:t>, procurement and assembly of vacuum systems and components for the AR, BTA, SR, ATS and </a:t>
            </a:r>
            <a:r>
              <a:rPr lang="en-US" sz="2400" dirty="0" smtClean="0">
                <a:solidFill>
                  <a:schemeClr val="tx1"/>
                </a:solidFill>
              </a:rPr>
              <a:t>STA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Dynamic </a:t>
            </a:r>
            <a:r>
              <a:rPr lang="en-US" sz="2400" dirty="0">
                <a:solidFill>
                  <a:schemeClr val="tx1"/>
                </a:solidFill>
              </a:rPr>
              <a:t>Pressures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 &lt; 1e-8 Torr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BTA, ATS, STA &lt; 5e-8Torr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SR &lt;5e-9 Torr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830" y="112484"/>
            <a:ext cx="7467442" cy="1143000"/>
          </a:xfrm>
        </p:spPr>
        <p:txBody>
          <a:bodyPr>
            <a:normAutofit/>
          </a:bodyPr>
          <a:lstStyle/>
          <a:p>
            <a:r>
              <a:rPr lang="en-US" dirty="0"/>
              <a:t>ALS-U Vacuum System Scope</a:t>
            </a:r>
          </a:p>
        </p:txBody>
      </p:sp>
      <p:pic>
        <p:nvPicPr>
          <p:cNvPr id="24" name="Content Placeholder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27621" r="21028" b="27699"/>
          <a:stretch/>
        </p:blipFill>
        <p:spPr>
          <a:xfrm>
            <a:off x="-11396" y="869628"/>
            <a:ext cx="8036459" cy="566756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" name="Rectangle 27"/>
          <p:cNvSpPr/>
          <p:nvPr/>
        </p:nvSpPr>
        <p:spPr>
          <a:xfrm>
            <a:off x="5503605" y="4057035"/>
            <a:ext cx="625642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STA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00131" y="2302042"/>
            <a:ext cx="921296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Booster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3305" y="4820285"/>
            <a:ext cx="551967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BTA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15726" y="3177529"/>
            <a:ext cx="625642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ATS</a:t>
            </a:r>
          </a:p>
        </p:txBody>
      </p:sp>
      <p:cxnSp>
        <p:nvCxnSpPr>
          <p:cNvPr id="32" name="Straight Arrow Connector 31"/>
          <p:cNvCxnSpPr>
            <a:cxnSpLocks/>
            <a:stCxn id="30" idx="0"/>
          </p:cNvCxnSpPr>
          <p:nvPr/>
        </p:nvCxnSpPr>
        <p:spPr>
          <a:xfrm flipH="1" flipV="1">
            <a:off x="7249027" y="4126833"/>
            <a:ext cx="160262" cy="6934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5881816" y="4374292"/>
            <a:ext cx="579170" cy="6710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41368" y="3424175"/>
            <a:ext cx="709893" cy="3406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2166" y="5565078"/>
            <a:ext cx="554216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SR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027273" y="4459826"/>
            <a:ext cx="554216" cy="2466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AR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83095" y="5191626"/>
            <a:ext cx="735100" cy="3734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871121" y="4706472"/>
            <a:ext cx="256498" cy="2088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152;p3">
            <a:extLst>
              <a:ext uri="{FF2B5EF4-FFF2-40B4-BE49-F238E27FC236}">
                <a16:creationId xmlns:a16="http://schemas.microsoft.com/office/drawing/2014/main" id="{0F17D3EB-F590-4E98-8B51-D6E4E987550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7636301" y="6426832"/>
            <a:ext cx="40766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r>
              <a:rPr lang="en-US" dirty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A67A98-67DB-6652-0169-137606E036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7920493" y="264838"/>
            <a:ext cx="3898743" cy="156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–"/>
              <a:defRPr sz="3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Char char="–"/>
              <a:defRPr sz="2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Char char="–"/>
              <a:defRPr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BTA – Booster to Accumulator ring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ATS - Accumulator to Storage Ring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STA - Storage Ring to Accumulator Ring</a:t>
            </a:r>
          </a:p>
        </p:txBody>
      </p:sp>
    </p:spTree>
    <p:extLst>
      <p:ext uri="{BB962C8B-B14F-4D97-AF65-F5344CB8AC3E}">
        <p14:creationId xmlns:p14="http://schemas.microsoft.com/office/powerpoint/2010/main" val="40474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 Assembly and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9D63A-3E16-44FB-A5F7-6472F0FDB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86" b="33351"/>
          <a:stretch/>
        </p:blipFill>
        <p:spPr>
          <a:xfrm>
            <a:off x="37594" y="1123523"/>
            <a:ext cx="12120551" cy="3026131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EDFE84-E970-4B8F-BF72-A5C3F9F725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609207"/>
              </p:ext>
            </p:extLst>
          </p:nvPr>
        </p:nvGraphicFramePr>
        <p:xfrm>
          <a:off x="936152" y="5826537"/>
          <a:ext cx="10409790" cy="672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r="6833" b="32445"/>
          <a:stretch/>
        </p:blipFill>
        <p:spPr>
          <a:xfrm>
            <a:off x="6954360" y="4335000"/>
            <a:ext cx="4321976" cy="1391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310" y="4335000"/>
            <a:ext cx="1964114" cy="139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8" r="26120"/>
          <a:stretch/>
        </p:blipFill>
        <p:spPr>
          <a:xfrm>
            <a:off x="2391564" y="4335000"/>
            <a:ext cx="1910810" cy="1374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94" y="4517034"/>
            <a:ext cx="20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84 Arc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12 Straights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67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FA3EF-E90C-4A6D-A6B8-9742AF79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89" y="278808"/>
            <a:ext cx="129448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AR </a:t>
            </a:r>
            <a:r>
              <a:rPr lang="en-US" sz="3600" dirty="0"/>
              <a:t>Vacuum System On-site Assembly and Production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194A4-6F28-44BA-BE03-667E8891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C9B3-7572-4512-AD9D-AB04FCD14D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1AADC22F-8F59-4541-B4BE-CB29DABDF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r="28097"/>
          <a:stretch/>
        </p:blipFill>
        <p:spPr>
          <a:xfrm>
            <a:off x="0" y="1389888"/>
            <a:ext cx="3533134" cy="499529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FC4E48-9C66-4143-9102-CD3FCBA27380}"/>
              </a:ext>
            </a:extLst>
          </p:cNvPr>
          <p:cNvSpPr txBox="1"/>
          <p:nvPr/>
        </p:nvSpPr>
        <p:spPr>
          <a:xfrm>
            <a:off x="-1" y="1020556"/>
            <a:ext cx="5282515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Raft Vacuum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3E17C2-CB85-4E3F-AF3F-6E5CF76968CD}"/>
              </a:ext>
            </a:extLst>
          </p:cNvPr>
          <p:cNvSpPr txBox="1"/>
          <p:nvPr/>
        </p:nvSpPr>
        <p:spPr>
          <a:xfrm>
            <a:off x="5348345" y="1020787"/>
            <a:ext cx="681216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Dipole Production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154AD3-75A3-4043-A48F-E2D3EB9E58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454" y="2000637"/>
            <a:ext cx="1333390" cy="25924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C80EB-3C7E-4FA1-82D1-B6641E9135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2793" r="14257" b="15647"/>
          <a:stretch/>
        </p:blipFill>
        <p:spPr>
          <a:xfrm>
            <a:off x="7308043" y="1948316"/>
            <a:ext cx="1677093" cy="25909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D22F46C-DC61-44D7-BF03-93984D8BA48D}"/>
              </a:ext>
            </a:extLst>
          </p:cNvPr>
          <p:cNvSpPr/>
          <p:nvPr/>
        </p:nvSpPr>
        <p:spPr>
          <a:xfrm>
            <a:off x="84928" y="2620520"/>
            <a:ext cx="1205958" cy="5128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Bakeout controller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D77DBC-026C-4922-A353-D0722E7DD068}"/>
              </a:ext>
            </a:extLst>
          </p:cNvPr>
          <p:cNvSpPr/>
          <p:nvPr/>
        </p:nvSpPr>
        <p:spPr>
          <a:xfrm>
            <a:off x="855560" y="5951098"/>
            <a:ext cx="1659039" cy="3199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Assembly Table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200347-CDE1-47D4-BADE-7BB3CE72CDE6}"/>
              </a:ext>
            </a:extLst>
          </p:cNvPr>
          <p:cNvSpPr/>
          <p:nvPr/>
        </p:nvSpPr>
        <p:spPr>
          <a:xfrm>
            <a:off x="1582108" y="2685500"/>
            <a:ext cx="1303196" cy="3199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 x Raft 4s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7D59F-B2F4-4BE5-8035-B2B1562D0471}"/>
              </a:ext>
            </a:extLst>
          </p:cNvPr>
          <p:cNvCxnSpPr/>
          <p:nvPr/>
        </p:nvCxnSpPr>
        <p:spPr>
          <a:xfrm flipH="1">
            <a:off x="1995616" y="3005457"/>
            <a:ext cx="86498" cy="6397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769F94-B79C-4487-840C-23E1BC1D6C87}"/>
              </a:ext>
            </a:extLst>
          </p:cNvPr>
          <p:cNvCxnSpPr>
            <a:cxnSpLocks/>
          </p:cNvCxnSpPr>
          <p:nvPr/>
        </p:nvCxnSpPr>
        <p:spPr>
          <a:xfrm>
            <a:off x="2082114" y="3005457"/>
            <a:ext cx="105032" cy="6902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624AA9-7812-4642-8E25-26998BFDD554}"/>
              </a:ext>
            </a:extLst>
          </p:cNvPr>
          <p:cNvCxnSpPr>
            <a:cxnSpLocks/>
          </p:cNvCxnSpPr>
          <p:nvPr/>
        </p:nvCxnSpPr>
        <p:spPr>
          <a:xfrm flipH="1">
            <a:off x="1704789" y="3005457"/>
            <a:ext cx="370943" cy="11163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3D557C-3A55-4072-B707-B934C0C3D420}"/>
              </a:ext>
            </a:extLst>
          </p:cNvPr>
          <p:cNvCxnSpPr>
            <a:cxnSpLocks/>
          </p:cNvCxnSpPr>
          <p:nvPr/>
        </p:nvCxnSpPr>
        <p:spPr>
          <a:xfrm>
            <a:off x="2075732" y="3005457"/>
            <a:ext cx="58898" cy="11529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10BDEB94-2425-428C-8AD0-76F2B2C7FBD1}"/>
              </a:ext>
            </a:extLst>
          </p:cNvPr>
          <p:cNvSpPr/>
          <p:nvPr/>
        </p:nvSpPr>
        <p:spPr>
          <a:xfrm>
            <a:off x="-2261" y="1373084"/>
            <a:ext cx="1410931" cy="11061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Vacuum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Diagnostics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S&amp;A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Pre-staging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DF884B5-78BF-4923-8D1D-BA39C7C12E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3265"/>
          <a:stretch/>
        </p:blipFill>
        <p:spPr>
          <a:xfrm>
            <a:off x="8936887" y="1842029"/>
            <a:ext cx="3182147" cy="26912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BAA2BFF-6482-438E-AEEA-F1855DB6D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10" y="4790548"/>
            <a:ext cx="1503834" cy="20056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2276FE0-A9A0-44F6-BFF5-EDBDAE520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09" y="5081346"/>
            <a:ext cx="1677093" cy="12587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292D56-9006-4852-A969-9BAB685520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7006" y="4965817"/>
            <a:ext cx="3478072" cy="159310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1B61E0C-04A6-47CB-8540-C5BBD88CFD2D}"/>
              </a:ext>
            </a:extLst>
          </p:cNvPr>
          <p:cNvSpPr/>
          <p:nvPr/>
        </p:nvSpPr>
        <p:spPr>
          <a:xfrm>
            <a:off x="5348345" y="1447411"/>
            <a:ext cx="1959697" cy="5568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Stress relieving and Inspection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76DEF3-D7EE-41CF-B071-A017285D1BFA}"/>
              </a:ext>
            </a:extLst>
          </p:cNvPr>
          <p:cNvSpPr/>
          <p:nvPr/>
        </p:nvSpPr>
        <p:spPr>
          <a:xfrm>
            <a:off x="7308042" y="1438597"/>
            <a:ext cx="1677093" cy="5568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Leak check and cleaning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498AD2B-6579-4B5B-B00B-9045F618E7E6}"/>
              </a:ext>
            </a:extLst>
          </p:cNvPr>
          <p:cNvSpPr/>
          <p:nvPr/>
        </p:nvSpPr>
        <p:spPr>
          <a:xfrm>
            <a:off x="8985135" y="1447411"/>
            <a:ext cx="3133899" cy="5366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 NEG coating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74D704-925F-4BBB-8699-08B0A8CFA2B8}"/>
              </a:ext>
            </a:extLst>
          </p:cNvPr>
          <p:cNvSpPr/>
          <p:nvPr/>
        </p:nvSpPr>
        <p:spPr>
          <a:xfrm>
            <a:off x="5402011" y="4676847"/>
            <a:ext cx="1503834" cy="4044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NEG coating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8B6C79-60DB-4A8B-89C8-1D33DE2FA7AA}"/>
              </a:ext>
            </a:extLst>
          </p:cNvPr>
          <p:cNvSpPr/>
          <p:nvPr/>
        </p:nvSpPr>
        <p:spPr>
          <a:xfrm>
            <a:off x="6959510" y="4676847"/>
            <a:ext cx="5075971" cy="4044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NEG Inspection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B6C5A27-FB7F-4CA3-840A-0DB47EB101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01" y="3307111"/>
            <a:ext cx="1700170" cy="129425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5DFAAF7-B2FE-4283-B47F-38A498D16C80}"/>
              </a:ext>
            </a:extLst>
          </p:cNvPr>
          <p:cNvSpPr/>
          <p:nvPr/>
        </p:nvSpPr>
        <p:spPr>
          <a:xfrm>
            <a:off x="3586800" y="2961042"/>
            <a:ext cx="1700170" cy="3199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Liftoff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56E6E2-D095-4181-BD94-B402D79B15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00" y="5113645"/>
            <a:ext cx="1695714" cy="127153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4489B703-6337-4CC4-9888-CB9DDD0AE86F}"/>
              </a:ext>
            </a:extLst>
          </p:cNvPr>
          <p:cNvSpPr/>
          <p:nvPr/>
        </p:nvSpPr>
        <p:spPr>
          <a:xfrm>
            <a:off x="3586799" y="4755904"/>
            <a:ext cx="1700170" cy="31995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Pre-staging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89EB857-610B-466D-9FD8-B805E8647FDA}"/>
              </a:ext>
            </a:extLst>
          </p:cNvPr>
          <p:cNvCxnSpPr>
            <a:cxnSpLocks/>
          </p:cNvCxnSpPr>
          <p:nvPr/>
        </p:nvCxnSpPr>
        <p:spPr>
          <a:xfrm>
            <a:off x="805195" y="3182602"/>
            <a:ext cx="71788" cy="2463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52A480D-27A2-4099-8EF0-3E0BEB9A94C3}"/>
              </a:ext>
            </a:extLst>
          </p:cNvPr>
          <p:cNvSpPr/>
          <p:nvPr/>
        </p:nvSpPr>
        <p:spPr>
          <a:xfrm>
            <a:off x="2038865" y="1447411"/>
            <a:ext cx="1303196" cy="10449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Leak checking and pre-assembly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4485E0B-CD80-4A12-81E3-7E35126D10E3}"/>
              </a:ext>
            </a:extLst>
          </p:cNvPr>
          <p:cNvCxnSpPr>
            <a:cxnSpLocks/>
          </p:cNvCxnSpPr>
          <p:nvPr/>
        </p:nvCxnSpPr>
        <p:spPr>
          <a:xfrm flipH="1">
            <a:off x="2876364" y="2516807"/>
            <a:ext cx="179488" cy="104682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1DD23CA-7D30-4CCE-923D-747D186F583C}"/>
              </a:ext>
            </a:extLst>
          </p:cNvPr>
          <p:cNvCxnSpPr>
            <a:cxnSpLocks/>
          </p:cNvCxnSpPr>
          <p:nvPr/>
        </p:nvCxnSpPr>
        <p:spPr>
          <a:xfrm>
            <a:off x="3049570" y="2498574"/>
            <a:ext cx="331008" cy="14892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680DC63-A14B-403E-96E7-17F0606520E9}"/>
              </a:ext>
            </a:extLst>
          </p:cNvPr>
          <p:cNvSpPr/>
          <p:nvPr/>
        </p:nvSpPr>
        <p:spPr>
          <a:xfrm>
            <a:off x="3594508" y="1423625"/>
            <a:ext cx="1692462" cy="144116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Assemble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BPM measurement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Alignment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Leak check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Prep for bakeout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Bakeout – 4days</a:t>
            </a:r>
          </a:p>
          <a:p>
            <a:pPr marL="117475" indent="-117475">
              <a:buFont typeface="Wingdings" panose="05000000000000000000" pitchFamily="2" charset="2"/>
              <a:buChar char="ü"/>
            </a:pPr>
            <a:r>
              <a:rPr lang="en-US" sz="1200" dirty="0"/>
              <a:t>Prep for removal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FB59138-065F-4F3C-AF4E-D871BC55E3BE}"/>
              </a:ext>
            </a:extLst>
          </p:cNvPr>
          <p:cNvSpPr txBox="1"/>
          <p:nvPr/>
        </p:nvSpPr>
        <p:spPr>
          <a:xfrm>
            <a:off x="5348343" y="2060344"/>
            <a:ext cx="926622" cy="4626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Go-no-go gauge</a:t>
            </a:r>
          </a:p>
        </p:txBody>
      </p:sp>
      <p:sp>
        <p:nvSpPr>
          <p:cNvPr id="37" name="Footer Placeholder 4"/>
          <p:cNvSpPr>
            <a:spLocks noGrp="1"/>
          </p:cNvSpPr>
          <p:nvPr>
            <p:ph type="ftr" idx="11"/>
          </p:nvPr>
        </p:nvSpPr>
        <p:spPr>
          <a:xfrm>
            <a:off x="7636301" y="6426847"/>
            <a:ext cx="4076693" cy="369302"/>
          </a:xfrm>
        </p:spPr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274" y="246888"/>
            <a:ext cx="1169272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AR Vacuum System On-site Assembly and Production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ALS-U Project | OLAV-VI Workshop| </a:t>
            </a:r>
            <a:r>
              <a:rPr lang="en-US" dirty="0" smtClean="0"/>
              <a:t>April 16th 2024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2" y="1994516"/>
            <a:ext cx="5789844" cy="434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B1B75-B338-46BA-8252-B10D7AFB7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5" t="64836"/>
          <a:stretch/>
        </p:blipFill>
        <p:spPr>
          <a:xfrm>
            <a:off x="6242087" y="1479715"/>
            <a:ext cx="5418832" cy="2351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1F76B0-D698-43F4-9E0C-B61B3988C434}"/>
              </a:ext>
            </a:extLst>
          </p:cNvPr>
          <p:cNvSpPr/>
          <p:nvPr/>
        </p:nvSpPr>
        <p:spPr>
          <a:xfrm>
            <a:off x="6257284" y="1074378"/>
            <a:ext cx="5388438" cy="4053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Portable CMM dedicated to vacuum use</a:t>
            </a:r>
          </a:p>
        </p:txBody>
      </p:sp>
      <p:grpSp>
        <p:nvGrpSpPr>
          <p:cNvPr id="9" name="Google Shape;109;p8">
            <a:extLst>
              <a:ext uri="{FF2B5EF4-FFF2-40B4-BE49-F238E27FC236}">
                <a16:creationId xmlns:a16="http://schemas.microsoft.com/office/drawing/2014/main" id="{E5FB2562-6D2D-45B8-A2DB-A93AB817AB38}"/>
              </a:ext>
            </a:extLst>
          </p:cNvPr>
          <p:cNvGrpSpPr/>
          <p:nvPr/>
        </p:nvGrpSpPr>
        <p:grpSpPr>
          <a:xfrm>
            <a:off x="8216792" y="4115820"/>
            <a:ext cx="3813429" cy="2188385"/>
            <a:chOff x="2799365" y="1548430"/>
            <a:chExt cx="6626521" cy="3711262"/>
          </a:xfrm>
        </p:grpSpPr>
        <p:pic>
          <p:nvPicPr>
            <p:cNvPr id="10" name="Google Shape;110;p8">
              <a:extLst>
                <a:ext uri="{FF2B5EF4-FFF2-40B4-BE49-F238E27FC236}">
                  <a16:creationId xmlns:a16="http://schemas.microsoft.com/office/drawing/2014/main" id="{8A0E2159-6209-4EA0-9F3D-D853232A123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7083"/>
            <a:stretch/>
          </p:blipFill>
          <p:spPr>
            <a:xfrm>
              <a:off x="2799365" y="1548430"/>
              <a:ext cx="5604802" cy="3711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1;p8">
              <a:extLst>
                <a:ext uri="{FF2B5EF4-FFF2-40B4-BE49-F238E27FC236}">
                  <a16:creationId xmlns:a16="http://schemas.microsoft.com/office/drawing/2014/main" id="{BD7EBDEF-BA6E-48F6-B6DA-278914010F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4721" t="12184" b="73929"/>
            <a:stretch/>
          </p:blipFill>
          <p:spPr>
            <a:xfrm>
              <a:off x="8393083" y="1909217"/>
              <a:ext cx="1032803" cy="51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2;p8">
              <a:extLst>
                <a:ext uri="{FF2B5EF4-FFF2-40B4-BE49-F238E27FC236}">
                  <a16:creationId xmlns:a16="http://schemas.microsoft.com/office/drawing/2014/main" id="{3F405AE5-6527-4DF6-997A-998710965B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5049" t="26220" b="45781"/>
            <a:stretch/>
          </p:blipFill>
          <p:spPr>
            <a:xfrm>
              <a:off x="8404167" y="2576943"/>
              <a:ext cx="1010636" cy="10390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7;p7">
            <a:extLst>
              <a:ext uri="{FF2B5EF4-FFF2-40B4-BE49-F238E27FC236}">
                <a16:creationId xmlns:a16="http://schemas.microsoft.com/office/drawing/2014/main" id="{F32800A5-7C64-4895-ADB5-9416D34231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7284" y="4051875"/>
            <a:ext cx="1959508" cy="22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856C6-A52C-43C2-8C48-C427AF7C8C0D}"/>
              </a:ext>
            </a:extLst>
          </p:cNvPr>
          <p:cNvSpPr/>
          <p:nvPr/>
        </p:nvSpPr>
        <p:spPr>
          <a:xfrm>
            <a:off x="6257285" y="3719107"/>
            <a:ext cx="5388438" cy="3647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BPM Performance Tuning using Vacuum Flanges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9856C6-A52C-43C2-8C48-C427AF7C8C0D}"/>
              </a:ext>
            </a:extLst>
          </p:cNvPr>
          <p:cNvSpPr/>
          <p:nvPr/>
        </p:nvSpPr>
        <p:spPr>
          <a:xfrm>
            <a:off x="171897" y="1074378"/>
            <a:ext cx="5758010" cy="85451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High Density Vacuum Module Storage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2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859"/>
      </a:dk1>
      <a:lt1>
        <a:srgbClr val="FFFFFF"/>
      </a:lt1>
      <a:dk2>
        <a:srgbClr val="006BA6"/>
      </a:dk2>
      <a:lt2>
        <a:srgbClr val="636669"/>
      </a:lt2>
      <a:accent1>
        <a:srgbClr val="00B5E2"/>
      </a:accent1>
      <a:accent2>
        <a:srgbClr val="E04E38"/>
      </a:accent2>
      <a:accent3>
        <a:srgbClr val="74AA50"/>
      </a:accent3>
      <a:accent4>
        <a:srgbClr val="EAAA00"/>
      </a:accent4>
      <a:accent5>
        <a:srgbClr val="5D4777"/>
      </a:accent5>
      <a:accent6>
        <a:srgbClr val="007681"/>
      </a:accent6>
      <a:hlink>
        <a:srgbClr val="D57800"/>
      </a:hlink>
      <a:folHlink>
        <a:srgbClr val="672E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61085</TotalTime>
  <Words>1405</Words>
  <Application>Microsoft Office PowerPoint</Application>
  <PresentationFormat>Widescreen</PresentationFormat>
  <Paragraphs>397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Avenir Next Demi Bold</vt:lpstr>
      <vt:lpstr>Calibri</vt:lpstr>
      <vt:lpstr>Cambria Math</vt:lpstr>
      <vt:lpstr>Symbol</vt:lpstr>
      <vt:lpstr>Times</vt:lpstr>
      <vt:lpstr>Wingdings</vt:lpstr>
      <vt:lpstr>Office Theme</vt:lpstr>
      <vt:lpstr>Equation</vt:lpstr>
      <vt:lpstr>Overview and Status of ALS-U Project Vacuum Systems</vt:lpstr>
      <vt:lpstr>Outline</vt:lpstr>
      <vt:lpstr>Advanced Light Source Upgrade at LBNL</vt:lpstr>
      <vt:lpstr>ALS-U Project: Motivation – Lower Emittance &amp; Higher Brightness </vt:lpstr>
      <vt:lpstr>Enabling new science frontiers</vt:lpstr>
      <vt:lpstr>ALS-U Vacuum System Scope</vt:lpstr>
      <vt:lpstr>AR Assembly and Installation</vt:lpstr>
      <vt:lpstr>AR Vacuum System On-site Assembly and Production </vt:lpstr>
      <vt:lpstr>AR Vacuum System On-site Assembly and Production </vt:lpstr>
      <vt:lpstr>AR Sector Vacuum Layout</vt:lpstr>
      <vt:lpstr>ALS-U AR Vacuum System Production </vt:lpstr>
      <vt:lpstr>Storage Ring Sector Layout – Sector 5</vt:lpstr>
      <vt:lpstr>Key SR Vacuum Design Features Summary</vt:lpstr>
      <vt:lpstr>Vacuum chamber apertures</vt:lpstr>
      <vt:lpstr>PowerPoint Presentation</vt:lpstr>
      <vt:lpstr>With 1000Ah conditioning, the total average lifetime is expected to be ∼0.9h (‘post-LOCO’ corrected lattices)</vt:lpstr>
      <vt:lpstr>SR Vacuum Prototyping</vt:lpstr>
      <vt:lpstr>SR Integrated Prototyping</vt:lpstr>
      <vt:lpstr>NEG Coating Development Objective</vt:lpstr>
      <vt:lpstr>ALS-U NEG Coating Systems</vt:lpstr>
      <vt:lpstr>Pumping performance</vt:lpstr>
      <vt:lpstr>Pumping comparison at SOLEIL</vt:lpstr>
      <vt:lpstr>PSD Measurement at SOLEIL</vt:lpstr>
      <vt:lpstr>SEM Analysis of NEG film morphology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ALS-U Vacuum Systems</dc:title>
  <dc:creator>Ashley White</dc:creator>
  <cp:lastModifiedBy>Olusola Omolayo</cp:lastModifiedBy>
  <cp:revision>317</cp:revision>
  <dcterms:created xsi:type="dcterms:W3CDTF">2020-08-28T21:59:14Z</dcterms:created>
  <dcterms:modified xsi:type="dcterms:W3CDTF">2024-04-16T14:49:32Z</dcterms:modified>
</cp:coreProperties>
</file>