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70" r:id="rId5"/>
  </p:sldMasterIdLst>
  <p:notesMasterIdLst>
    <p:notesMasterId r:id="rId28"/>
  </p:notesMasterIdLst>
  <p:handoutMasterIdLst>
    <p:handoutMasterId r:id="rId29"/>
  </p:handoutMasterIdLst>
  <p:sldIdLst>
    <p:sldId id="257" r:id="rId6"/>
    <p:sldId id="271" r:id="rId7"/>
    <p:sldId id="259" r:id="rId8"/>
    <p:sldId id="272" r:id="rId9"/>
    <p:sldId id="260" r:id="rId10"/>
    <p:sldId id="278" r:id="rId11"/>
    <p:sldId id="262" r:id="rId12"/>
    <p:sldId id="273" r:id="rId13"/>
    <p:sldId id="265" r:id="rId14"/>
    <p:sldId id="266" r:id="rId15"/>
    <p:sldId id="267" r:id="rId16"/>
    <p:sldId id="406" r:id="rId17"/>
    <p:sldId id="277" r:id="rId18"/>
    <p:sldId id="274" r:id="rId19"/>
    <p:sldId id="2146850285" r:id="rId20"/>
    <p:sldId id="2146850286" r:id="rId21"/>
    <p:sldId id="407" r:id="rId22"/>
    <p:sldId id="2146850289" r:id="rId23"/>
    <p:sldId id="275" r:id="rId24"/>
    <p:sldId id="2146850291" r:id="rId25"/>
    <p:sldId id="2146850290" r:id="rId26"/>
    <p:sldId id="276" r:id="rId2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A64503-3537-44BE-AF92-2B98E9C9A8F6}">
          <p14:sldIdLst>
            <p14:sldId id="257"/>
            <p14:sldId id="271"/>
            <p14:sldId id="259"/>
            <p14:sldId id="272"/>
            <p14:sldId id="260"/>
            <p14:sldId id="278"/>
            <p14:sldId id="262"/>
            <p14:sldId id="273"/>
            <p14:sldId id="265"/>
          </p14:sldIdLst>
        </p14:section>
        <p14:section name="Untitled Section" id="{0A668BEB-75EC-46AD-BCC0-366118E870E6}">
          <p14:sldIdLst>
            <p14:sldId id="266"/>
            <p14:sldId id="267"/>
            <p14:sldId id="406"/>
            <p14:sldId id="277"/>
            <p14:sldId id="274"/>
            <p14:sldId id="2146850285"/>
            <p14:sldId id="2146850286"/>
            <p14:sldId id="407"/>
            <p14:sldId id="2146850289"/>
            <p14:sldId id="275"/>
            <p14:sldId id="2146850291"/>
            <p14:sldId id="2146850290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0">
          <p15:clr>
            <a:srgbClr val="A4A3A4"/>
          </p15:clr>
        </p15:guide>
        <p15:guide id="2" orient="horz" pos="2034">
          <p15:clr>
            <a:srgbClr val="A4A3A4"/>
          </p15:clr>
        </p15:guide>
        <p15:guide id="3" orient="horz" pos="852">
          <p15:clr>
            <a:srgbClr val="A4A3A4"/>
          </p15:clr>
        </p15:guide>
        <p15:guide id="4" pos="2880">
          <p15:clr>
            <a:srgbClr val="A4A3A4"/>
          </p15:clr>
        </p15:guide>
        <p15:guide id="5" pos="151">
          <p15:clr>
            <a:srgbClr val="A4A3A4"/>
          </p15:clr>
        </p15:guide>
        <p15:guide id="6" pos="5605">
          <p15:clr>
            <a:srgbClr val="A4A3A4"/>
          </p15:clr>
        </p15:guide>
        <p15:guide id="7" orient="horz" pos="364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34">
          <p15:clr>
            <a:srgbClr val="A4A3A4"/>
          </p15:clr>
        </p15:guide>
        <p15:guide id="10" orient="horz" pos="1705">
          <p15:clr>
            <a:srgbClr val="A4A3A4"/>
          </p15:clr>
        </p15:guide>
        <p15:guide id="11" orient="horz" pos="2989">
          <p15:clr>
            <a:srgbClr val="A4A3A4"/>
          </p15:clr>
        </p15:guide>
        <p15:guide id="12" orient="horz" pos="3099">
          <p15:clr>
            <a:srgbClr val="A4A3A4"/>
          </p15:clr>
        </p15:guide>
        <p15:guide id="13" pos="68">
          <p15:clr>
            <a:srgbClr val="A4A3A4"/>
          </p15:clr>
        </p15:guide>
        <p15:guide id="14" pos="5550">
          <p15:clr>
            <a:srgbClr val="A4A3A4"/>
          </p15:clr>
        </p15:guide>
        <p15:guide id="15" pos="5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0DC7E-8C9F-4F8C-82B0-B61066464D79}" v="1" dt="2023-10-20T18:39:55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>
      <p:cViewPr varScale="1">
        <p:scale>
          <a:sx n="90" d="100"/>
          <a:sy n="90" d="100"/>
        </p:scale>
        <p:origin x="750" y="78"/>
      </p:cViewPr>
      <p:guideLst>
        <p:guide orient="horz" pos="3060"/>
        <p:guide orient="horz" pos="2034"/>
        <p:guide orient="horz" pos="852"/>
        <p:guide pos="2880"/>
        <p:guide pos="151"/>
        <p:guide pos="5605"/>
        <p:guide orient="horz" pos="364"/>
        <p:guide orient="horz" pos="425"/>
        <p:guide orient="horz" pos="34"/>
        <p:guide orient="horz" pos="1705"/>
        <p:guide orient="horz" pos="2989"/>
        <p:guide orient="horz" pos="3099"/>
        <p:guide pos="68"/>
        <p:guide pos="5550"/>
        <p:guide pos="5695"/>
      </p:guideLst>
    </p:cSldViewPr>
  </p:slideViewPr>
  <p:outlineViewPr>
    <p:cViewPr>
      <p:scale>
        <a:sx n="33" d="100"/>
        <a:sy n="33" d="100"/>
      </p:scale>
      <p:origin x="36" y="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924" y="6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937246"/>
            <a:ext cx="7010400" cy="3591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930212"/>
            <a:ext cx="70104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MKS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8926447"/>
            <a:ext cx="827584" cy="37658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4BBF-6100-47CE-84B2-6700FD6933AC}" type="datetimeFigureOut">
              <a:rPr lang="en-US" smtClean="0">
                <a:solidFill>
                  <a:schemeClr val="tx2"/>
                </a:solidFill>
              </a:rPr>
              <a:t>4/17/2024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3"/>
          </p:nvPr>
        </p:nvSpPr>
        <p:spPr>
          <a:xfrm>
            <a:off x="5024437" y="8937246"/>
            <a:ext cx="1793132" cy="35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3CF5CAD0-72C4-4A3F-891C-264D38EDA88B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"/>
          </p:nvPr>
        </p:nvSpPr>
        <p:spPr>
          <a:xfrm>
            <a:off x="1985963" y="8937245"/>
            <a:ext cx="3038475" cy="35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378F38-7BB6-4DC2-B8EE-DC2089857BA8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937246"/>
            <a:ext cx="7010400" cy="3591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930212"/>
            <a:ext cx="70104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MKS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8926447"/>
            <a:ext cx="827584" cy="376587"/>
          </a:xfrm>
          <a:prstGeom prst="rect">
            <a:avLst/>
          </a:prstGeom>
        </p:spPr>
      </p:pic>
      <p:sp>
        <p:nvSpPr>
          <p:cNvPr id="11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024437" y="8937246"/>
            <a:ext cx="1793132" cy="35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3CF5CAD0-72C4-4A3F-891C-264D38EDA88B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4"/>
          </p:nvPr>
        </p:nvSpPr>
        <p:spPr>
          <a:xfrm>
            <a:off x="1985963" y="8937245"/>
            <a:ext cx="3038475" cy="35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2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5CAD0-72C4-4A3F-891C-264D38EDA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20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5CAD0-72C4-4A3F-891C-264D38EDA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4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84" y="1805503"/>
            <a:ext cx="5627688" cy="1532069"/>
          </a:xfr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37585" y="1805433"/>
            <a:ext cx="2878139" cy="153442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600" y="1709763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3600" y="3441749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347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ve Spli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67915"/>
            <a:ext cx="8922196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7504" y="2732410"/>
            <a:ext cx="43920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636800" y="2732400"/>
            <a:ext cx="43920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3FC0-34CB-4FF2-9B61-EDAD531B463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323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1151" y="671261"/>
            <a:ext cx="8922195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8000" y="2732400"/>
            <a:ext cx="28800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132000" y="2732400"/>
            <a:ext cx="28800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148800" y="2732400"/>
            <a:ext cx="288036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CB5C-88BC-4CBD-8ADF-3E025635BA2A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0525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488" cy="406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7410" y="674688"/>
            <a:ext cx="4392488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4637410" y="2732400"/>
            <a:ext cx="4392488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903A-EBAD-47C3-87CB-46D44B8F27E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62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5904000" cy="406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6148800" y="673200"/>
            <a:ext cx="2880000" cy="131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6148800" y="2044800"/>
            <a:ext cx="2880000" cy="131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148800" y="3420000"/>
            <a:ext cx="2880000" cy="131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584F-3250-4A5C-9FB1-CE688F736052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6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107504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1095200"/>
            <a:ext cx="4392488" cy="177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9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1095200"/>
            <a:ext cx="4392000" cy="177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108000" y="2926800"/>
            <a:ext cx="8920800" cy="18053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8849-E389-46BE-853B-012F5194F07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295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4266"/>
            <a:ext cx="4392488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674266"/>
            <a:ext cx="43920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939-D2A0-4265-B77C-D96AFDCFBE19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108000" y="2732400"/>
            <a:ext cx="4392488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636800" y="2732400"/>
            <a:ext cx="43920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511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D56-B0CA-4F20-A2BA-2001778401D3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33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88000"/>
            <a:ext cx="9147600" cy="368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23" y="4779044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MK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" y="4777203"/>
            <a:ext cx="827584" cy="37658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2381" y="8040"/>
            <a:ext cx="9147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D34BF77-4FB7-4AAF-95EC-206CE666D36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3906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84" y="1805503"/>
            <a:ext cx="5627688" cy="1532069"/>
          </a:xfr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37585" y="1805433"/>
            <a:ext cx="2878139" cy="153442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600" y="1709763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3600" y="3441749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5486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950" y="674688"/>
            <a:ext cx="8920800" cy="4060800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842498-7917-4CC7-8EDC-BE689F2A4E9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610600" y="4857750"/>
            <a:ext cx="516602" cy="215758"/>
          </a:xfrm>
        </p:spPr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032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950" y="674688"/>
            <a:ext cx="8920800" cy="4060800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842498-7917-4CC7-8EDC-BE689F2A4E9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610600" y="4857750"/>
            <a:ext cx="516602" cy="215758"/>
          </a:xfrm>
        </p:spPr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0564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4689"/>
            <a:ext cx="8922196" cy="4060342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MKS CONFIDENTIAL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DDADEA-7168-4650-9DF7-9A70BD8BC516}" type="datetime1">
              <a:rPr lang="en-US" smtClean="0">
                <a:solidFill>
                  <a:srgbClr val="F2F2F2"/>
                </a:solidFill>
              </a:rPr>
              <a:t>4/17/2024</a:t>
            </a:fld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04" y="361950"/>
            <a:ext cx="8922196" cy="204077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07504" y="51471"/>
            <a:ext cx="8922196" cy="30963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017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2378" y="209551"/>
            <a:ext cx="2777566" cy="4026186"/>
          </a:xfrm>
        </p:spPr>
        <p:txBody>
          <a:bodyPr anchor="ctr" anchorCtr="0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203848" y="0"/>
            <a:ext cx="0" cy="514350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9782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488" cy="40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673200"/>
            <a:ext cx="4392488" cy="40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70CE-DA71-4EB2-B9C0-6DA6D2A1292D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6179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107505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1095201"/>
            <a:ext cx="4392488" cy="363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800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1095201"/>
            <a:ext cx="4392000" cy="363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27F3-7AC3-4137-A183-C76857B755C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2623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2880000" cy="40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3132000" y="673200"/>
            <a:ext cx="2880000" cy="40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6148800" y="673200"/>
            <a:ext cx="2880000" cy="40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AC65-123B-4F51-B10A-29DA6F01E491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7931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ve and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8922196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7504" y="2732400"/>
            <a:ext cx="8922196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D966-5C44-4235-9BCC-AD452B82734B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1179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Abov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0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636800" y="673200"/>
            <a:ext cx="43929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107504" y="2732400"/>
            <a:ext cx="8922196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E49-56DD-4776-A6CC-60C9AF028FD7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986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ve Spli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67915"/>
            <a:ext cx="8922196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7504" y="2732410"/>
            <a:ext cx="43920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636800" y="2732400"/>
            <a:ext cx="43920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3FC0-34CB-4FF2-9B61-EDAD531B463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1637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1151" y="671261"/>
            <a:ext cx="8922195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8000" y="2732400"/>
            <a:ext cx="28800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132000" y="2732400"/>
            <a:ext cx="28800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148800" y="2732400"/>
            <a:ext cx="288036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CB5C-88BC-4CBD-8ADF-3E025635BA2A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656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488" cy="40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7410" y="674688"/>
            <a:ext cx="4392488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4637410" y="2732400"/>
            <a:ext cx="4392488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903A-EBAD-47C3-87CB-46D44B8F27E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850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4689"/>
            <a:ext cx="8922196" cy="4060342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MKS CONFIDENTIAL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DDADEA-7168-4650-9DF7-9A70BD8BC516}" type="datetime1">
              <a:rPr lang="en-US" smtClean="0">
                <a:solidFill>
                  <a:srgbClr val="F2F2F2"/>
                </a:solidFill>
              </a:rPr>
              <a:t>4/17/2024</a:t>
            </a:fld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04" y="361950"/>
            <a:ext cx="8922196" cy="204077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07504" y="51471"/>
            <a:ext cx="8922196" cy="30963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1570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5904000" cy="40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6148800" y="673200"/>
            <a:ext cx="2880000" cy="131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6148800" y="2044800"/>
            <a:ext cx="2880000" cy="13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148800" y="3420000"/>
            <a:ext cx="2880000" cy="131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584F-3250-4A5C-9FB1-CE688F736052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1782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107504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1095200"/>
            <a:ext cx="4392488" cy="17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9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1095200"/>
            <a:ext cx="4392000" cy="17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108000" y="2926800"/>
            <a:ext cx="8920800" cy="180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8849-E389-46BE-853B-012F5194F07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3392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4266"/>
            <a:ext cx="4392488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674266"/>
            <a:ext cx="43920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939-D2A0-4265-B77C-D96AFDCFBE19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108000" y="2732400"/>
            <a:ext cx="4392488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636800" y="2732400"/>
            <a:ext cx="4392000" cy="2002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07222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D56-B0CA-4F20-A2BA-2001778401D3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8783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88000"/>
            <a:ext cx="9147600" cy="368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23" y="4779044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MK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" y="4777203"/>
            <a:ext cx="827584" cy="37658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2381" y="8040"/>
            <a:ext cx="9147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D34BF77-4FB7-4AAF-95EC-206CE666D36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915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2378" y="209551"/>
            <a:ext cx="2777566" cy="4026186"/>
          </a:xfrm>
        </p:spPr>
        <p:txBody>
          <a:bodyPr anchor="ctr" anchorCtr="0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203848" y="0"/>
            <a:ext cx="0" cy="514350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0179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488" cy="406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673200"/>
            <a:ext cx="4392488" cy="406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70CE-DA71-4EB2-B9C0-6DA6D2A1292D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4346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107505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1095201"/>
            <a:ext cx="4392488" cy="363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800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1095201"/>
            <a:ext cx="4392000" cy="363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27F3-7AC3-4137-A183-C76857B755C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213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2880000" cy="406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3132000" y="673200"/>
            <a:ext cx="2880000" cy="406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6148800" y="673200"/>
            <a:ext cx="2880000" cy="406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AC65-123B-4F51-B10A-29DA6F01E491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529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ve and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8922196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7504" y="2732400"/>
            <a:ext cx="8922196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D966-5C44-4235-9BCC-AD452B82734B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5651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Abov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0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636800" y="673200"/>
            <a:ext cx="4392900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107504" y="2732400"/>
            <a:ext cx="8922196" cy="2002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E49-56DD-4776-A6CC-60C9AF028FD7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045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rgbClr val="DEE7F0">
                <a:tint val="45000"/>
                <a:satMod val="400000"/>
              </a:srgbClr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28" b="40705"/>
          <a:stretch/>
        </p:blipFill>
        <p:spPr>
          <a:xfrm>
            <a:off x="7094297" y="25400"/>
            <a:ext cx="2053308" cy="5748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788000"/>
            <a:ext cx="9147600" cy="368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-223" y="4779044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MKS Logo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" y="4777203"/>
            <a:ext cx="827584" cy="3765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2381" y="8040"/>
            <a:ext cx="9147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2381" y="600284"/>
            <a:ext cx="9147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" y="615073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07504" y="51471"/>
            <a:ext cx="8922196" cy="5166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Double tap to add title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107540" y="674688"/>
            <a:ext cx="8922160" cy="40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"/>
          <p:cNvSpPr>
            <a:spLocks noGrp="1"/>
          </p:cNvSpPr>
          <p:nvPr>
            <p:ph type="ftr" sz="quarter" idx="3"/>
          </p:nvPr>
        </p:nvSpPr>
        <p:spPr>
          <a:xfrm>
            <a:off x="3635896" y="4857484"/>
            <a:ext cx="1872208" cy="21602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00" cap="all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27" name="Date"/>
          <p:cNvSpPr>
            <a:spLocks noGrp="1"/>
          </p:cNvSpPr>
          <p:nvPr>
            <p:ph type="dt" sz="half" idx="2"/>
          </p:nvPr>
        </p:nvSpPr>
        <p:spPr>
          <a:xfrm>
            <a:off x="899592" y="4857484"/>
            <a:ext cx="720080" cy="21602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0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CD34BF77-4FB7-4AAF-95EC-206CE666D36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24857" y="4857750"/>
            <a:ext cx="502345" cy="21575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3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8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54" r:id="rId16"/>
    <p:sldLayoutId id="2147483669" r:id="rId17"/>
  </p:sldLayoutIdLst>
  <p:transition spd="slow"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5487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1800"/>
        </a:spcBef>
        <a:buClr>
          <a:srgbClr val="8DC63F"/>
        </a:buClr>
        <a:buFont typeface="Arial" panose="020B0604020202020204" pitchFamily="34" charset="0"/>
        <a:buChar char="●"/>
        <a:defRPr sz="2000" kern="1200">
          <a:solidFill>
            <a:srgbClr val="333D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‒"/>
        <a:defRPr sz="1600" kern="1200">
          <a:solidFill>
            <a:srgbClr val="333D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858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•"/>
        <a:defRPr sz="14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9144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•"/>
        <a:defRPr sz="11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146175" indent="-231775" algn="l" defTabSz="914400" rtl="0" eaLnBrk="1" latinLnBrk="0" hangingPunct="1">
        <a:spcBef>
          <a:spcPts val="200"/>
        </a:spcBef>
        <a:buClr>
          <a:srgbClr val="8DC63F"/>
        </a:buClr>
        <a:buFont typeface="Arial" panose="020B0604020202020204" pitchFamily="34" charset="0"/>
        <a:buChar char="•"/>
        <a:defRPr sz="10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rgbClr val="DEE7F0">
                <a:tint val="45000"/>
                <a:satMod val="400000"/>
              </a:srgbClr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28" b="40705"/>
          <a:stretch/>
        </p:blipFill>
        <p:spPr>
          <a:xfrm>
            <a:off x="7094297" y="25400"/>
            <a:ext cx="2053308" cy="5748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788000"/>
            <a:ext cx="9147600" cy="368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-223" y="4779044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MKS Logo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" y="4777203"/>
            <a:ext cx="827584" cy="3765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2381" y="8040"/>
            <a:ext cx="9147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2381" y="600284"/>
            <a:ext cx="9147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" y="615073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07504" y="51471"/>
            <a:ext cx="8922196" cy="5166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Double tap to add title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107540" y="674688"/>
            <a:ext cx="8922160" cy="40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"/>
          <p:cNvSpPr>
            <a:spLocks noGrp="1"/>
          </p:cNvSpPr>
          <p:nvPr>
            <p:ph type="ftr" sz="quarter" idx="3"/>
          </p:nvPr>
        </p:nvSpPr>
        <p:spPr>
          <a:xfrm>
            <a:off x="3635896" y="4857484"/>
            <a:ext cx="1872208" cy="21602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00" cap="all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27" name="Date"/>
          <p:cNvSpPr>
            <a:spLocks noGrp="1"/>
          </p:cNvSpPr>
          <p:nvPr>
            <p:ph type="dt" sz="half" idx="2"/>
          </p:nvPr>
        </p:nvSpPr>
        <p:spPr>
          <a:xfrm>
            <a:off x="899592" y="4857484"/>
            <a:ext cx="720080" cy="21602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0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CD34BF77-4FB7-4AAF-95EC-206CE666D36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24857" y="4857750"/>
            <a:ext cx="502345" cy="21575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FD0F7C88-A242-4CC6-9355-323B388F4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ransition spd="slow">
    <p:wip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5487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1800"/>
        </a:spcBef>
        <a:buClr>
          <a:srgbClr val="8DC63F"/>
        </a:buClr>
        <a:buFont typeface="Arial" panose="020B0604020202020204" pitchFamily="34" charset="0"/>
        <a:buChar char="●"/>
        <a:defRPr sz="2000" kern="1200">
          <a:solidFill>
            <a:srgbClr val="333D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‒"/>
        <a:defRPr sz="1600" kern="1200">
          <a:solidFill>
            <a:srgbClr val="333D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858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•"/>
        <a:defRPr sz="14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9144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•"/>
        <a:defRPr sz="11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146175" indent="-231775" algn="l" defTabSz="914400" rtl="0" eaLnBrk="1" latinLnBrk="0" hangingPunct="1">
        <a:spcBef>
          <a:spcPts val="200"/>
        </a:spcBef>
        <a:buClr>
          <a:srgbClr val="8DC63F"/>
        </a:buClr>
        <a:buFont typeface="Arial" panose="020B0604020202020204" pitchFamily="34" charset="0"/>
        <a:buChar char="•"/>
        <a:defRPr sz="10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07788"/>
            <a:ext cx="7243616" cy="1532069"/>
          </a:xfrm>
        </p:spPr>
        <p:txBody>
          <a:bodyPr/>
          <a:lstStyle/>
          <a:p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OLAV-VI: 6th Workshop on the Operation of Large </a:t>
            </a:r>
            <a:r>
              <a:rPr lang="en-US" sz="1800" b="0" i="0" u="none" strike="noStrike">
                <a:effectLst/>
                <a:latin typeface="Roboto" panose="02000000000000000000" pitchFamily="2" charset="0"/>
              </a:rPr>
              <a:t>Vacuum Systems </a:t>
            </a: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April 2024</a:t>
            </a:r>
            <a:br>
              <a:rPr lang="en-US" sz="1800" b="0" i="0" u="none" strike="noStrike" dirty="0">
                <a:effectLst/>
                <a:latin typeface="Roboto" panose="02000000000000000000" pitchFamily="2" charset="0"/>
              </a:rPr>
            </a:br>
            <a:br>
              <a:rPr lang="en-US" sz="1800" b="0" i="0" u="none" strike="noStrike" dirty="0">
                <a:effectLst/>
                <a:latin typeface="Roboto" panose="02000000000000000000" pitchFamily="2" charset="0"/>
              </a:rPr>
            </a:br>
            <a:r>
              <a:rPr lang="en-US" sz="2800" b="0" i="0" dirty="0">
                <a:effectLst/>
                <a:latin typeface="Liberation Sans"/>
              </a:rPr>
              <a:t>R</a:t>
            </a:r>
            <a:r>
              <a:rPr lang="en-US" sz="2800" b="0" dirty="0">
                <a:latin typeface="Liberation Sans"/>
              </a:rPr>
              <a:t>e</a:t>
            </a:r>
            <a:r>
              <a:rPr lang="en-US" sz="2800" b="0" i="0" dirty="0">
                <a:effectLst/>
                <a:latin typeface="Liberation Sans"/>
              </a:rPr>
              <a:t>mote RGA Operation via Ultra-long </a:t>
            </a:r>
            <a:br>
              <a:rPr lang="en-US" sz="2800" b="0" i="0" dirty="0">
                <a:effectLst/>
                <a:latin typeface="Liberation Sans"/>
              </a:rPr>
            </a:br>
            <a:r>
              <a:rPr lang="en-US" sz="2800" b="0" i="0" dirty="0">
                <a:effectLst/>
                <a:latin typeface="Liberation Sans"/>
              </a:rPr>
              <a:t>(100 meters) Extender </a:t>
            </a:r>
            <a:r>
              <a:rPr lang="en-US" sz="2800" b="0" dirty="0">
                <a:latin typeface="Liberation Sans"/>
              </a:rPr>
              <a:t>C</a:t>
            </a:r>
            <a:r>
              <a:rPr lang="en-US" sz="2800" b="0" i="0" dirty="0">
                <a:effectLst/>
                <a:latin typeface="Liberation Sans"/>
              </a:rPr>
              <a:t>ables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William Fletcher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Alex Nikitin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Daniel </a:t>
            </a:r>
            <a:r>
              <a:rPr lang="en-US" sz="1400" dirty="0" err="1"/>
              <a:t>RioPousa</a:t>
            </a:r>
            <a:r>
              <a:rPr lang="en-US" sz="1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Mark Aitken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 Jonathan Leslie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Stuart Johnson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George Jennings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Farnoush Salarzaei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87BF9D-4B1B-8C62-6DD8-C920FA94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38550"/>
            <a:ext cx="2132081" cy="127635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B5002C7-16CD-89E0-D05E-DCACFD06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90731"/>
            <a:ext cx="986991" cy="13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8353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Signal Cable: Focus on Ion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627539"/>
            <a:ext cx="5205067" cy="24263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MVP#4</a:t>
            </a:r>
            <a:r>
              <a:rPr lang="en-GB" dirty="0"/>
              <a:t>: </a:t>
            </a:r>
            <a:r>
              <a:rPr lang="en-GB" u="sng" dirty="0"/>
              <a:t>Assumption</a:t>
            </a:r>
            <a:r>
              <a:rPr lang="en-GB" dirty="0"/>
              <a:t>: A tri-axial cable assembly minimizes signal losses over large distances and provides specified detection limits</a:t>
            </a:r>
            <a:endParaRPr lang="en-GB" sz="1200" dirty="0"/>
          </a:p>
          <a:p>
            <a:pPr lvl="1">
              <a:lnSpc>
                <a:spcPct val="120000"/>
              </a:lnSpc>
            </a:pPr>
            <a:r>
              <a:rPr lang="en-GB" sz="1800" dirty="0"/>
              <a:t>Triaxial cable (First prototype used heat shrink outer sleeve)</a:t>
            </a:r>
          </a:p>
          <a:p>
            <a:pPr lvl="1">
              <a:lnSpc>
                <a:spcPct val="120000"/>
              </a:lnSpc>
            </a:pPr>
            <a:r>
              <a:rPr lang="en-GB" sz="1800" dirty="0"/>
              <a:t>Electrometer modified to adjust to new operating conditions</a:t>
            </a:r>
          </a:p>
          <a:p>
            <a:pPr lvl="2">
              <a:lnSpc>
                <a:spcPct val="120000"/>
              </a:lnSpc>
            </a:pPr>
            <a:r>
              <a:rPr lang="en-GB" sz="1500" dirty="0"/>
              <a:t>Target: Ion current noise floor ≈ 3X of legacy RGA</a:t>
            </a:r>
            <a:endParaRPr lang="en-GB" sz="1800" dirty="0"/>
          </a:p>
          <a:p>
            <a:pPr lvl="1">
              <a:lnSpc>
                <a:spcPct val="120000"/>
              </a:lnSpc>
            </a:pPr>
            <a:r>
              <a:rPr lang="en-GB" sz="1800" dirty="0"/>
              <a:t>New connectors selected compatible with operation in radiation environments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C:\Users\M.Aitken\Desktop\Tech Conference\IMG_0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9835" b="27423"/>
          <a:stretch/>
        </p:blipFill>
        <p:spPr bwMode="auto">
          <a:xfrm>
            <a:off x="5486400" y="742950"/>
            <a:ext cx="2981720" cy="36576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8889" y="4459943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MVP#4: testing signal to noise ratio is acceptable for measured signal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03AAE6-E10F-F8EA-59F4-6F9573744A68}"/>
              </a:ext>
            </a:extLst>
          </p:cNvPr>
          <p:cNvGrpSpPr/>
          <p:nvPr/>
        </p:nvGrpSpPr>
        <p:grpSpPr>
          <a:xfrm>
            <a:off x="1219200" y="2876550"/>
            <a:ext cx="3314432" cy="1827361"/>
            <a:chOff x="1824697" y="2742325"/>
            <a:chExt cx="3314432" cy="1827361"/>
          </a:xfrm>
        </p:grpSpPr>
        <p:pic>
          <p:nvPicPr>
            <p:cNvPr id="4099" name="Picture 3" descr="C:\Users\M.Aitken\Desktop\Tech Conference\IMG_042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33" r="20635" b="14254"/>
            <a:stretch/>
          </p:blipFill>
          <p:spPr bwMode="auto">
            <a:xfrm rot="5400000">
              <a:off x="3669291" y="3099849"/>
              <a:ext cx="1827361" cy="111231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169765" y="2823147"/>
              <a:ext cx="762000" cy="49789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10000"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425365" y="3108970"/>
              <a:ext cx="762000" cy="44902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4697" y="3350460"/>
              <a:ext cx="2057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High-quality gold-plated connections with PEEK insert.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2014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</a:t>
            </a:r>
            <a:r>
              <a:rPr lang="en-GB"/>
              <a:t>Tests &amp; </a:t>
            </a:r>
            <a:r>
              <a:rPr lang="en-GB" dirty="0"/>
              <a:t>Success!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666750"/>
            <a:ext cx="5266230" cy="22098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MVP#4</a:t>
            </a:r>
            <a:r>
              <a:rPr lang="en-GB" dirty="0"/>
              <a:t>: </a:t>
            </a:r>
            <a:r>
              <a:rPr lang="en-GB" b="1" dirty="0"/>
              <a:t>50m EC Design Completed and Verified</a:t>
            </a:r>
          </a:p>
          <a:p>
            <a:pPr lvl="1"/>
            <a:r>
              <a:rPr lang="en-GB" sz="1800" dirty="0"/>
              <a:t>Patented RF Power Delivery (Resonant transmission line EC) delivers like-for-like performance against legacy 15m product</a:t>
            </a:r>
          </a:p>
          <a:p>
            <a:pPr lvl="1"/>
            <a:r>
              <a:rPr lang="en-GB" sz="1800" dirty="0"/>
              <a:t>First 50m EC Prototype out in the field-&gt; Still running since April 2021 (waiting for 100m system)</a:t>
            </a:r>
          </a:p>
          <a:p>
            <a:r>
              <a:rPr lang="en-GB" b="1" dirty="0"/>
              <a:t>MVP#5</a:t>
            </a:r>
            <a:r>
              <a:rPr lang="en-GB" dirty="0"/>
              <a:t>: </a:t>
            </a:r>
            <a:r>
              <a:rPr lang="en-GB" b="1" dirty="0"/>
              <a:t>100m EC Design verified and completed (MKS Factory</a:t>
            </a:r>
            <a:r>
              <a:rPr lang="en-GB" dirty="0"/>
              <a:t>.) Shipped to customer (Alpha Release).</a:t>
            </a:r>
          </a:p>
          <a:p>
            <a:r>
              <a:rPr lang="en-GB" dirty="0"/>
              <a:t>New “Radiation Hardened RGA” Product announced at AVS69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79" y="2428979"/>
            <a:ext cx="2795185" cy="14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3947065"/>
            <a:ext cx="352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50m EC Spectra obtained showing equivalent performance against legacy EC 15m - equivalent resolution, scan speed, and sensitivity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666749"/>
            <a:ext cx="2798064" cy="1544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2181068"/>
            <a:ext cx="1587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Legacy 15m Spectra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93D41-4F7D-B455-EBCD-8234D9F55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2761" r="4658" b="5929"/>
          <a:stretch/>
        </p:blipFill>
        <p:spPr>
          <a:xfrm>
            <a:off x="978868" y="2894007"/>
            <a:ext cx="2693388" cy="1756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1D635-BD8F-9B4D-009A-D6C6ADF5D5C8}"/>
              </a:ext>
            </a:extLst>
          </p:cNvPr>
          <p:cNvSpPr txBox="1"/>
          <p:nvPr/>
        </p:nvSpPr>
        <p:spPr>
          <a:xfrm>
            <a:off x="3722328" y="3449120"/>
            <a:ext cx="174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50m EC prototype evaluated by end user</a:t>
            </a:r>
          </a:p>
        </p:txBody>
      </p:sp>
    </p:spTree>
    <p:extLst>
      <p:ext uri="{BB962C8B-B14F-4D97-AF65-F5344CB8AC3E}">
        <p14:creationId xmlns:p14="http://schemas.microsoft.com/office/powerpoint/2010/main" val="15282014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EA74-FA52-4D8F-B486-3EE9E2817E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7C88-A242-4CC6-9355-323B388F4C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1D1B84-B147-4AD6-9602-34F34C1E1817}"/>
              </a:ext>
            </a:extLst>
          </p:cNvPr>
          <p:cNvSpPr txBox="1">
            <a:spLocks/>
          </p:cNvSpPr>
          <p:nvPr/>
        </p:nvSpPr>
        <p:spPr>
          <a:xfrm>
            <a:off x="174198" y="36047"/>
            <a:ext cx="8922196" cy="5166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5487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488"/>
                </a:solidFill>
                <a:effectLst/>
                <a:uLnTx/>
                <a:uFillTx/>
                <a:latin typeface="Segoe UI Semibold"/>
                <a:ea typeface="+mj-ea"/>
                <a:cs typeface="Arial" panose="020B0604020202020204" pitchFamily="34" charset="0"/>
              </a:rPr>
              <a:t>Analog scan using </a:t>
            </a:r>
            <a:r>
              <a:rPr lang="en-US" dirty="0">
                <a:solidFill>
                  <a:srgbClr val="005488"/>
                </a:solidFill>
                <a:latin typeface="Segoe UI Semibold"/>
              </a:rPr>
              <a:t>MV2 w/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488"/>
                </a:solidFill>
                <a:effectLst/>
                <a:uLnTx/>
                <a:uFillTx/>
                <a:latin typeface="Segoe UI Semibold"/>
                <a:ea typeface="+mj-ea"/>
                <a:cs typeface="Arial" panose="020B0604020202020204" pitchFamily="34" charset="0"/>
              </a:rPr>
              <a:t>50m radiation hardened EC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488"/>
              </a:solidFill>
              <a:effectLst/>
              <a:uLnTx/>
              <a:uFillTx/>
              <a:latin typeface="Segoe UI Semibold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DA5D8A-2AEA-40A2-B24E-C84A2026D22A}"/>
              </a:ext>
            </a:extLst>
          </p:cNvPr>
          <p:cNvSpPr txBox="1">
            <a:spLocks/>
          </p:cNvSpPr>
          <p:nvPr/>
        </p:nvSpPr>
        <p:spPr>
          <a:xfrm>
            <a:off x="174198" y="674833"/>
            <a:ext cx="2519834" cy="406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ts val="1200"/>
              </a:spcBef>
              <a:buClr>
                <a:srgbClr val="8DC63F"/>
              </a:buClr>
              <a:buFont typeface="Arial" panose="020B0604020202020204" pitchFamily="34" charset="0"/>
              <a:buChar char="●"/>
              <a:defRPr sz="2000" kern="1200">
                <a:solidFill>
                  <a:srgbClr val="333D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-228600" algn="l" defTabSz="914400" rtl="0" eaLnBrk="1" latinLnBrk="0" hangingPunct="1">
              <a:spcBef>
                <a:spcPts val="0"/>
              </a:spcBef>
              <a:buClr>
                <a:srgbClr val="8DC63F"/>
              </a:buClr>
              <a:buFont typeface="Arial" panose="020B0604020202020204" pitchFamily="34" charset="0"/>
              <a:buChar char="‒"/>
              <a:defRPr sz="1600" kern="1200">
                <a:solidFill>
                  <a:srgbClr val="333D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-228600" algn="l" defTabSz="914400" rtl="0" eaLnBrk="1" latinLnBrk="0" hangingPunct="1">
              <a:spcBef>
                <a:spcPts val="0"/>
              </a:spcBef>
              <a:buClr>
                <a:srgbClr val="8DC63F"/>
              </a:buClr>
              <a:buFont typeface="Arial" panose="020B0604020202020204" pitchFamily="34" charset="0"/>
              <a:buChar char="•"/>
              <a:defRPr sz="1400" kern="1200">
                <a:solidFill>
                  <a:srgbClr val="333D4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buClr>
                <a:srgbClr val="8DC63F"/>
              </a:buClr>
              <a:buFont typeface="Arial" panose="020B0604020202020204" pitchFamily="34" charset="0"/>
              <a:buChar char="•"/>
              <a:defRPr sz="1100" kern="1200">
                <a:solidFill>
                  <a:srgbClr val="333D4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146175" indent="-231775" algn="l" defTabSz="914400" rtl="0" eaLnBrk="1" latinLnBrk="0" hangingPunct="1">
              <a:spcBef>
                <a:spcPts val="200"/>
              </a:spcBef>
              <a:buClr>
                <a:srgbClr val="8DC63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333D4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DC63F"/>
              </a:buClr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Mass spectrum </a:t>
            </a:r>
            <a:r>
              <a:rPr lang="en-GB" dirty="0">
                <a:solidFill>
                  <a:srgbClr val="002060"/>
                </a:solidFill>
              </a:rPr>
              <a:t>Factory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test gas:          1000ppm He, N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Kr, Xe in Argon balance.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DC63F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1E283-662A-44CA-94EA-264E3A60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729308"/>
            <a:ext cx="5936354" cy="3341975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38B7FAD-7DE6-9B94-152D-EEE110171E11}"/>
              </a:ext>
            </a:extLst>
          </p:cNvPr>
          <p:cNvCxnSpPr>
            <a:cxnSpLocks/>
          </p:cNvCxnSpPr>
          <p:nvPr/>
        </p:nvCxnSpPr>
        <p:spPr>
          <a:xfrm flipH="1">
            <a:off x="5562600" y="1536195"/>
            <a:ext cx="685800" cy="2735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949311A-E8D6-9B8E-27BD-1304206AA606}"/>
              </a:ext>
            </a:extLst>
          </p:cNvPr>
          <p:cNvSpPr txBox="1"/>
          <p:nvPr/>
        </p:nvSpPr>
        <p:spPr>
          <a:xfrm>
            <a:off x="6213566" y="135960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Legacy RGA Resolution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4D37B0-83D9-BBC8-94A8-ADCF93F59378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3577174"/>
            <a:ext cx="228600" cy="6957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D907E-65D2-20A9-C6FF-F448691575C0}"/>
              </a:ext>
            </a:extLst>
          </p:cNvPr>
          <p:cNvSpPr txBox="1"/>
          <p:nvPr/>
        </p:nvSpPr>
        <p:spPr>
          <a:xfrm>
            <a:off x="3222104" y="427296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&lt;10</a:t>
            </a:r>
            <a:r>
              <a:rPr lang="en-GB" sz="1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-13</a:t>
            </a:r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Torr MDPP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620B2-11B6-A430-6C0A-ED2B6BCC4784}"/>
              </a:ext>
            </a:extLst>
          </p:cNvPr>
          <p:cNvCxnSpPr>
            <a:cxnSpLocks/>
          </p:cNvCxnSpPr>
          <p:nvPr/>
        </p:nvCxnSpPr>
        <p:spPr>
          <a:xfrm flipH="1">
            <a:off x="3338467" y="1205253"/>
            <a:ext cx="509633" cy="68720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C5B3DB-C50A-5C8B-BD3B-5EBD3E4CAFB5}"/>
              </a:ext>
            </a:extLst>
          </p:cNvPr>
          <p:cNvSpPr txBox="1"/>
          <p:nvPr/>
        </p:nvSpPr>
        <p:spPr>
          <a:xfrm>
            <a:off x="3695700" y="933411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A7F0E4-D18F-57E2-0193-C4A3DF5907A7}"/>
              </a:ext>
            </a:extLst>
          </p:cNvPr>
          <p:cNvCxnSpPr>
            <a:cxnSpLocks/>
          </p:cNvCxnSpPr>
          <p:nvPr/>
        </p:nvCxnSpPr>
        <p:spPr>
          <a:xfrm flipH="1">
            <a:off x="8294551" y="1241188"/>
            <a:ext cx="119556" cy="68720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FA1725-7F45-6D99-5A2C-125757774002}"/>
              </a:ext>
            </a:extLst>
          </p:cNvPr>
          <p:cNvSpPr txBox="1"/>
          <p:nvPr/>
        </p:nvSpPr>
        <p:spPr>
          <a:xfrm>
            <a:off x="8294551" y="963531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52CD1B-4636-4D3C-B99E-D4AB2AB9CF50}"/>
              </a:ext>
            </a:extLst>
          </p:cNvPr>
          <p:cNvCxnSpPr>
            <a:cxnSpLocks/>
          </p:cNvCxnSpPr>
          <p:nvPr/>
        </p:nvCxnSpPr>
        <p:spPr>
          <a:xfrm flipH="1">
            <a:off x="4823285" y="1147902"/>
            <a:ext cx="77195" cy="50283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4C5ADEE-3485-534D-9602-08957030F019}"/>
              </a:ext>
            </a:extLst>
          </p:cNvPr>
          <p:cNvSpPr txBox="1"/>
          <p:nvPr/>
        </p:nvSpPr>
        <p:spPr>
          <a:xfrm>
            <a:off x="4742503" y="893171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sz="1400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357132-AF81-FEA9-C95B-92E357AF4312}"/>
              </a:ext>
            </a:extLst>
          </p:cNvPr>
          <p:cNvCxnSpPr>
            <a:cxnSpLocks/>
          </p:cNvCxnSpPr>
          <p:nvPr/>
        </p:nvCxnSpPr>
        <p:spPr>
          <a:xfrm flipH="1">
            <a:off x="5575126" y="1054616"/>
            <a:ext cx="493844" cy="1865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3BC857-D00B-E2D2-052C-8678D1F2B7F0}"/>
              </a:ext>
            </a:extLst>
          </p:cNvPr>
          <p:cNvSpPr txBox="1"/>
          <p:nvPr/>
        </p:nvSpPr>
        <p:spPr>
          <a:xfrm>
            <a:off x="6000750" y="853486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endParaRPr lang="en-GB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2243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C7AA-9867-9C0B-EC36-8E004D62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MVP#5: 100m EC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545F-1EF2-4D3A-4861-30AC78010D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950" y="674688"/>
            <a:ext cx="8920800" cy="51667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MVP#5</a:t>
            </a:r>
            <a:r>
              <a:rPr lang="en-US" dirty="0"/>
              <a:t>: </a:t>
            </a:r>
            <a:r>
              <a:rPr lang="en-US" u="sng" dirty="0"/>
              <a:t>Assumption</a:t>
            </a:r>
            <a:r>
              <a:rPr lang="en-US" dirty="0"/>
              <a:t>: Resonant transmission line + filament supply boost + </a:t>
            </a:r>
            <a:r>
              <a:rPr lang="en-US" dirty="0" err="1"/>
              <a:t>Triax</a:t>
            </a:r>
            <a:r>
              <a:rPr lang="en-US" dirty="0"/>
              <a:t> Signal cable can support remote operation up to 100m. Validated!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DC4A8-7A95-2993-7F65-0D01D6908A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503FDB0-2889-DACD-A849-996912C19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01" y="1670963"/>
            <a:ext cx="4114800" cy="247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D4ADA1D-431A-B61C-2BF8-B06BBC9FF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8" y="1670963"/>
            <a:ext cx="4117982" cy="24765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59E1F-58E7-EFBB-3122-331EEF1AA0DE}"/>
              </a:ext>
            </a:extLst>
          </p:cNvPr>
          <p:cNvSpPr txBox="1"/>
          <p:nvPr/>
        </p:nvSpPr>
        <p:spPr>
          <a:xfrm>
            <a:off x="1752600" y="4170461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Faraday Cup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5309A-37B9-3495-3D4E-362A3879CC10}"/>
              </a:ext>
            </a:extLst>
          </p:cNvPr>
          <p:cNvSpPr txBox="1"/>
          <p:nvPr/>
        </p:nvSpPr>
        <p:spPr>
          <a:xfrm>
            <a:off x="6003002" y="4170461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Electron Multiplier </a:t>
            </a:r>
          </a:p>
        </p:txBody>
      </p:sp>
    </p:spTree>
    <p:extLst>
      <p:ext uri="{BB962C8B-B14F-4D97-AF65-F5344CB8AC3E}">
        <p14:creationId xmlns:p14="http://schemas.microsoft.com/office/powerpoint/2010/main" val="418132218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245-C8E2-743F-DAC7-0C3A9CC2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0" y="36676"/>
            <a:ext cx="8922196" cy="516670"/>
          </a:xfrm>
        </p:spPr>
        <p:txBody>
          <a:bodyPr/>
          <a:lstStyle/>
          <a:p>
            <a:r>
              <a:rPr lang="en-US" sz="2000" dirty="0" err="1">
                <a:latin typeface="Arial"/>
                <a:cs typeface="Arial"/>
              </a:rPr>
              <a:t>Microvision</a:t>
            </a:r>
            <a:r>
              <a:rPr lang="en-US" sz="2000" dirty="0">
                <a:latin typeface="Arial"/>
                <a:cs typeface="Arial"/>
              </a:rPr>
              <a:t>™ 2 Residual Gas Analyzer with Radiation Resistance 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12BA-5447-23C0-42E2-A4716BE8C9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0" y="674688"/>
            <a:ext cx="3313750" cy="4060800"/>
          </a:xfrm>
        </p:spPr>
        <p:txBody>
          <a:bodyPr>
            <a:normAutofit fontScale="70000" lnSpcReduction="20000"/>
          </a:bodyPr>
          <a:lstStyle/>
          <a:p>
            <a:pPr marL="398463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ea typeface="Segoe UI" panose="020B0502040204020203" pitchFamily="34" charset="0"/>
                <a:cs typeface="Times New Roman" panose="02020603050405020304" pitchFamily="18" charset="0"/>
              </a:rPr>
              <a:t>Extender cable Lengths</a:t>
            </a:r>
            <a:r>
              <a:rPr lang="en-US" sz="1800" dirty="0">
                <a:ea typeface="Segoe UI" panose="020B0502040204020203" pitchFamily="34" charset="0"/>
                <a:cs typeface="Times New Roman" panose="02020603050405020304" pitchFamily="18" charset="0"/>
              </a:rPr>
              <a:t>: 50 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and 100m, shielded</a:t>
            </a:r>
            <a:endParaRPr lang="en-US" sz="1800" b="1" dirty="0">
              <a:solidFill>
                <a:srgbClr val="588824"/>
              </a:solidFill>
              <a:effectLst/>
              <a:latin typeface="Segoe UI Semibold" panose="020B0702040204020203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398463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Material Hardening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 30 years approved technology and material for radiation environments</a:t>
            </a:r>
            <a:endParaRPr lang="en-US" sz="1800" b="1" dirty="0">
              <a:solidFill>
                <a:srgbClr val="588824"/>
              </a:solidFill>
              <a:effectLst/>
              <a:latin typeface="Segoe UI Semibold" panose="020B0702040204020203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398463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High Temperature operation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  200 </a:t>
            </a:r>
            <a:r>
              <a:rPr lang="en-US" sz="1800" b="0" baseline="30000" dirty="0" err="1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en-US" sz="1800" b="0" dirty="0" err="1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Faraday detector or 150°C Electron Multiplier</a:t>
            </a:r>
            <a:endParaRPr lang="en-US" sz="1800" b="1" dirty="0">
              <a:solidFill>
                <a:srgbClr val="588824"/>
              </a:solidFill>
              <a:effectLst/>
              <a:latin typeface="Segoe UI Semibold" panose="020B0702040204020203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398463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UHV compatibility </a:t>
            </a:r>
          </a:p>
          <a:p>
            <a:pPr marL="627063" lvl="2" indent="-34290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588824"/>
                </a:solidFill>
                <a:effectLst/>
                <a:latin typeface="Segoe UI Semibold" panose="020B0702040204020203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W and ThO</a:t>
            </a:r>
            <a:r>
              <a:rPr lang="en-US" sz="1600" b="1" baseline="-25000" dirty="0">
                <a:solidFill>
                  <a:srgbClr val="588824"/>
                </a:solidFill>
                <a:effectLst/>
                <a:latin typeface="Segoe UI Semibold" panose="020B0702040204020203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2</a:t>
            </a:r>
            <a:r>
              <a:rPr lang="en-US" sz="1600" b="1" dirty="0">
                <a:solidFill>
                  <a:srgbClr val="588824"/>
                </a:solidFill>
                <a:effectLst/>
                <a:latin typeface="Segoe UI Semibold" panose="020B0702040204020203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Filaments</a:t>
            </a:r>
          </a:p>
          <a:p>
            <a:pPr marL="627063" lvl="2" indent="-34290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588824"/>
                </a:solidFill>
                <a:effectLst/>
                <a:latin typeface="Segoe UI Semibold" panose="020B0702040204020203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Operate RGA during bakeouts</a:t>
            </a:r>
          </a:p>
          <a:p>
            <a:pPr marL="398463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Large scale distribution connectivity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1800" b="0" dirty="0" err="1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Multisensor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Segoe UI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peration, centralized computer control, Ethernet CAT-5e</a:t>
            </a:r>
            <a:endParaRPr lang="en-US" sz="1800" b="1" dirty="0">
              <a:solidFill>
                <a:srgbClr val="588824"/>
              </a:solidFill>
              <a:effectLst/>
              <a:latin typeface="Segoe UI Semibold" panose="020B0702040204020203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398463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ISO-20175</a:t>
            </a:r>
            <a:r>
              <a:rPr lang="en-US" sz="1800" b="0" dirty="0">
                <a:solidFill>
                  <a:srgbClr val="333D47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Test compatibility</a:t>
            </a:r>
            <a:endParaRPr lang="en-US" sz="1800" b="1" dirty="0">
              <a:solidFill>
                <a:srgbClr val="588824"/>
              </a:solidFill>
              <a:effectLst/>
              <a:latin typeface="Segoe UI Semibold" panose="020B0702040204020203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733BF-EED3-7DE7-A065-79BDC91996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56C30-F867-AD2F-B894-B87D27E8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9" y="1276350"/>
            <a:ext cx="504380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546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" y="56152"/>
            <a:ext cx="8922196" cy="516670"/>
          </a:xfrm>
        </p:spPr>
        <p:txBody>
          <a:bodyPr/>
          <a:lstStyle/>
          <a:p>
            <a:r>
              <a:rPr lang="en-US" sz="2000" dirty="0" err="1">
                <a:latin typeface="Arial"/>
                <a:cs typeface="Arial"/>
              </a:rPr>
              <a:t>Microvision</a:t>
            </a:r>
            <a:r>
              <a:rPr lang="en-US" sz="2000" dirty="0">
                <a:latin typeface="Arial"/>
                <a:cs typeface="Arial"/>
              </a:rPr>
              <a:t> 2 Residual Gas Analyzer with Radiation Resistance Cable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defTabSz="914378">
              <a:defRPr/>
            </a:pPr>
            <a:fld id="{FD0F7C88-A242-4CC6-9355-323B388F4C51}" type="slidenum">
              <a:rPr lang="en-US" sz="1100" dirty="0">
                <a:solidFill>
                  <a:srgbClr val="FFFFFF"/>
                </a:solidFill>
                <a:latin typeface="Segoe UI Semibold"/>
              </a:rPr>
              <a:pPr defTabSz="914378">
                <a:defRPr/>
              </a:pPr>
              <a:t>15</a:t>
            </a:fld>
            <a:endParaRPr lang="en-US" sz="1100" dirty="0">
              <a:solidFill>
                <a:srgbClr val="FFFFFF"/>
              </a:solidFill>
              <a:latin typeface="Segoe UI Semi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80CA38-E0B8-4AA0-8FF0-88E93F166FAC}"/>
              </a:ext>
            </a:extLst>
          </p:cNvPr>
          <p:cNvSpPr/>
          <p:nvPr/>
        </p:nvSpPr>
        <p:spPr>
          <a:xfrm>
            <a:off x="4450813" y="23870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solidFill>
                <a:srgbClr val="333D47"/>
              </a:solidFill>
              <a:latin typeface="Segoe U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DDF3B-A29E-41E1-9FA5-40CC65C2A5E8}"/>
              </a:ext>
            </a:extLst>
          </p:cNvPr>
          <p:cNvSpPr txBox="1"/>
          <p:nvPr/>
        </p:nvSpPr>
        <p:spPr>
          <a:xfrm>
            <a:off x="1828800" y="3957363"/>
            <a:ext cx="12779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GB" sz="900" dirty="0">
                <a:solidFill>
                  <a:srgbClr val="333D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Front View (Full Rack)</a:t>
            </a:r>
          </a:p>
        </p:txBody>
      </p:sp>
      <p:pic>
        <p:nvPicPr>
          <p:cNvPr id="4" name="Picture 3" descr="A black electronic box with a black cable&#10;&#10;Description automatically generated">
            <a:extLst>
              <a:ext uri="{FF2B5EF4-FFF2-40B4-BE49-F238E27FC236}">
                <a16:creationId xmlns:a16="http://schemas.microsoft.com/office/drawing/2014/main" id="{4F2A4858-EBA4-B6B9-91EB-B6910FC62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06951"/>
            <a:ext cx="4046138" cy="2700000"/>
          </a:xfrm>
          <a:prstGeom prst="rect">
            <a:avLst/>
          </a:prstGeom>
        </p:spPr>
      </p:pic>
      <p:pic>
        <p:nvPicPr>
          <p:cNvPr id="13" name="Picture 12" descr="A black box with a blue label&#10;&#10;Description automatically generated">
            <a:extLst>
              <a:ext uri="{FF2B5EF4-FFF2-40B4-BE49-F238E27FC236}">
                <a16:creationId xmlns:a16="http://schemas.microsoft.com/office/drawing/2014/main" id="{9F986CAF-012E-F6FB-9A2A-877B70910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" y="1106951"/>
            <a:ext cx="4045687" cy="27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21E923-BBC9-A34A-B993-42021833EEB1}"/>
              </a:ext>
            </a:extLst>
          </p:cNvPr>
          <p:cNvSpPr txBox="1"/>
          <p:nvPr/>
        </p:nvSpPr>
        <p:spPr>
          <a:xfrm>
            <a:off x="6247057" y="3957363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GB" sz="900" dirty="0">
                <a:solidFill>
                  <a:srgbClr val="333D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 View</a:t>
            </a:r>
          </a:p>
        </p:txBody>
      </p:sp>
    </p:spTree>
    <p:extLst>
      <p:ext uri="{BB962C8B-B14F-4D97-AF65-F5344CB8AC3E}">
        <p14:creationId xmlns:p14="http://schemas.microsoft.com/office/powerpoint/2010/main" val="28864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1471"/>
            <a:ext cx="9019698" cy="516670"/>
          </a:xfrm>
        </p:spPr>
        <p:txBody>
          <a:bodyPr/>
          <a:lstStyle/>
          <a:p>
            <a:r>
              <a:rPr lang="en-US" sz="2000" dirty="0" err="1">
                <a:latin typeface="Arial"/>
                <a:cs typeface="Arial"/>
              </a:rPr>
              <a:t>Microvision</a:t>
            </a:r>
            <a:r>
              <a:rPr lang="en-US" sz="2000" dirty="0">
                <a:latin typeface="Arial"/>
                <a:cs typeface="Arial"/>
              </a:rPr>
              <a:t> 2 Residual Gas Analyzer with Radiation Resistance Cable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defTabSz="914378">
              <a:defRPr/>
            </a:pPr>
            <a:fld id="{FD0F7C88-A242-4CC6-9355-323B388F4C51}" type="slidenum">
              <a:rPr lang="en-US" sz="1100" dirty="0">
                <a:solidFill>
                  <a:srgbClr val="FFFFFF"/>
                </a:solidFill>
                <a:latin typeface="Segoe UI Semibold"/>
              </a:rPr>
              <a:pPr defTabSz="914378">
                <a:defRPr/>
              </a:pPr>
              <a:t>16</a:t>
            </a:fld>
            <a:endParaRPr lang="en-US" sz="1100" dirty="0">
              <a:solidFill>
                <a:srgbClr val="FFFFFF"/>
              </a:solidFill>
              <a:latin typeface="Segoe UI Semi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80CA38-E0B8-4AA0-8FF0-88E93F166FAC}"/>
              </a:ext>
            </a:extLst>
          </p:cNvPr>
          <p:cNvSpPr/>
          <p:nvPr/>
        </p:nvSpPr>
        <p:spPr>
          <a:xfrm>
            <a:off x="4450813" y="23870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solidFill>
                <a:srgbClr val="333D47"/>
              </a:solidFill>
              <a:latin typeface="Segoe UI"/>
            </a:endParaRPr>
          </a:p>
        </p:txBody>
      </p:sp>
      <p:pic>
        <p:nvPicPr>
          <p:cNvPr id="5" name="Picture 4" descr="A close-up of a metal device&#10;&#10;Description automatically generated">
            <a:extLst>
              <a:ext uri="{FF2B5EF4-FFF2-40B4-BE49-F238E27FC236}">
                <a16:creationId xmlns:a16="http://schemas.microsoft.com/office/drawing/2014/main" id="{16C624A8-0F3D-FC4A-F8A4-C459E8C11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6" y="1037085"/>
            <a:ext cx="4046138" cy="27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91A20-ACE8-3818-EE46-A3AB1793D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81" y="1037085"/>
            <a:ext cx="4147163" cy="270228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10CF9A6-02B8-F77E-1EEE-BCB4CB69AEB3}"/>
              </a:ext>
            </a:extLst>
          </p:cNvPr>
          <p:cNvCxnSpPr>
            <a:cxnSpLocks/>
          </p:cNvCxnSpPr>
          <p:nvPr/>
        </p:nvCxnSpPr>
        <p:spPr>
          <a:xfrm flipH="1">
            <a:off x="2438400" y="2699403"/>
            <a:ext cx="685800" cy="17714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6B30A3-7C13-602B-ED41-CF79450965B1}"/>
              </a:ext>
            </a:extLst>
          </p:cNvPr>
          <p:cNvSpPr txBox="1"/>
          <p:nvPr/>
        </p:nvSpPr>
        <p:spPr>
          <a:xfrm>
            <a:off x="3036945" y="2531786"/>
            <a:ext cx="146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Thermal Break</a:t>
            </a:r>
          </a:p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200°C Bakeout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EB8F26-4908-5BBC-4643-D13D69D636C3}"/>
              </a:ext>
            </a:extLst>
          </p:cNvPr>
          <p:cNvCxnSpPr>
            <a:cxnSpLocks/>
          </p:cNvCxnSpPr>
          <p:nvPr/>
        </p:nvCxnSpPr>
        <p:spPr>
          <a:xfrm flipV="1">
            <a:off x="2438400" y="3714750"/>
            <a:ext cx="0" cy="54188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C99279-16D9-9A07-B2A6-2EDCF85C2211}"/>
              </a:ext>
            </a:extLst>
          </p:cNvPr>
          <p:cNvSpPr txBox="1"/>
          <p:nvPr/>
        </p:nvSpPr>
        <p:spPr>
          <a:xfrm>
            <a:off x="1909214" y="4155142"/>
            <a:ext cx="146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RGA Connection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C43615-2676-0275-8F53-416DFE5E5188}"/>
              </a:ext>
            </a:extLst>
          </p:cNvPr>
          <p:cNvCxnSpPr>
            <a:cxnSpLocks/>
          </p:cNvCxnSpPr>
          <p:nvPr/>
        </p:nvCxnSpPr>
        <p:spPr>
          <a:xfrm>
            <a:off x="1447800" y="1276350"/>
            <a:ext cx="461414" cy="30265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38EF61-96C8-05E5-6103-57075FE865B5}"/>
              </a:ext>
            </a:extLst>
          </p:cNvPr>
          <p:cNvSpPr txBox="1"/>
          <p:nvPr/>
        </p:nvSpPr>
        <p:spPr>
          <a:xfrm>
            <a:off x="395501" y="999703"/>
            <a:ext cx="146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Return Cable: Ion 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FA211-287D-C8BB-F420-DA85C0E8A005}"/>
              </a:ext>
            </a:extLst>
          </p:cNvPr>
          <p:cNvSpPr txBox="1"/>
          <p:nvPr/>
        </p:nvSpPr>
        <p:spPr>
          <a:xfrm>
            <a:off x="273304" y="1578063"/>
            <a:ext cx="1469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Power + RF Transmission Connector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78BAA3-39F6-FD36-C27D-17282FFF8135}"/>
              </a:ext>
            </a:extLst>
          </p:cNvPr>
          <p:cNvCxnSpPr>
            <a:cxnSpLocks/>
          </p:cNvCxnSpPr>
          <p:nvPr/>
        </p:nvCxnSpPr>
        <p:spPr>
          <a:xfrm flipV="1">
            <a:off x="1164444" y="1832168"/>
            <a:ext cx="851085" cy="3939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A9C970-D7C0-FF33-C0D7-3556001F1812}"/>
              </a:ext>
            </a:extLst>
          </p:cNvPr>
          <p:cNvCxnSpPr>
            <a:cxnSpLocks/>
          </p:cNvCxnSpPr>
          <p:nvPr/>
        </p:nvCxnSpPr>
        <p:spPr>
          <a:xfrm>
            <a:off x="5638800" y="1011764"/>
            <a:ext cx="521149" cy="35574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7E6F2EB-2B2B-6DF2-361B-BD40FFABB20E}"/>
              </a:ext>
            </a:extLst>
          </p:cNvPr>
          <p:cNvSpPr txBox="1"/>
          <p:nvPr/>
        </p:nvSpPr>
        <p:spPr>
          <a:xfrm>
            <a:off x="4984974" y="72930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Signal Return (</a:t>
            </a:r>
            <a:r>
              <a:rPr lang="en-GB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Triax</a:t>
            </a:r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65CFF1-3AB4-8871-CC3E-FCBB290FF07F}"/>
              </a:ext>
            </a:extLst>
          </p:cNvPr>
          <p:cNvCxnSpPr>
            <a:cxnSpLocks/>
          </p:cNvCxnSpPr>
          <p:nvPr/>
        </p:nvCxnSpPr>
        <p:spPr>
          <a:xfrm flipH="1">
            <a:off x="6629400" y="1011764"/>
            <a:ext cx="914400" cy="97628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6C92FBA-B11F-ECF4-8C4D-85BF062F6E00}"/>
              </a:ext>
            </a:extLst>
          </p:cNvPr>
          <p:cNvSpPr txBox="1"/>
          <p:nvPr/>
        </p:nvSpPr>
        <p:spPr>
          <a:xfrm>
            <a:off x="7300765" y="539382"/>
            <a:ext cx="146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RF Transmission + Main Power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97B9C6-DF3C-B6C6-29C6-5FCA3F583C3B}"/>
              </a:ext>
            </a:extLst>
          </p:cNvPr>
          <p:cNvCxnSpPr>
            <a:cxnSpLocks/>
          </p:cNvCxnSpPr>
          <p:nvPr/>
        </p:nvCxnSpPr>
        <p:spPr>
          <a:xfrm flipH="1">
            <a:off x="2165573" y="1197353"/>
            <a:ext cx="478393" cy="2929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47ECCE-B2CE-C4C1-A539-DF6F246D8308}"/>
              </a:ext>
            </a:extLst>
          </p:cNvPr>
          <p:cNvSpPr txBox="1"/>
          <p:nvPr/>
        </p:nvSpPr>
        <p:spPr>
          <a:xfrm>
            <a:off x="2598649" y="1039490"/>
            <a:ext cx="1469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MVP Test Port</a:t>
            </a:r>
          </a:p>
        </p:txBody>
      </p:sp>
    </p:spTree>
    <p:extLst>
      <p:ext uri="{BB962C8B-B14F-4D97-AF65-F5344CB8AC3E}">
        <p14:creationId xmlns:p14="http://schemas.microsoft.com/office/powerpoint/2010/main" val="5230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FC93-58E6-A298-5D8D-D04ADB45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Crate and Reel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13DE-0C9B-E757-1EF4-7B1A40AC22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90550"/>
            <a:ext cx="9127202" cy="174466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“Three Cable” </a:t>
            </a:r>
            <a:r>
              <a:rPr lang="en-US" sz="1600" dirty="0">
                <a:latin typeface="Arial"/>
                <a:cs typeface="Arial"/>
              </a:rPr>
              <a:t>MV2 with 50/100m Radiation Resistant Cable </a:t>
            </a:r>
            <a:r>
              <a:rPr lang="en-US" sz="1600" dirty="0"/>
              <a:t>-&gt; </a:t>
            </a:r>
            <a:r>
              <a:rPr lang="en-US" sz="1600" b="1" dirty="0"/>
              <a:t>VERY</a:t>
            </a:r>
            <a:r>
              <a:rPr lang="en-US" sz="1600" dirty="0"/>
              <a:t> heavy.</a:t>
            </a:r>
          </a:p>
          <a:p>
            <a:r>
              <a:rPr lang="en-US" sz="1600" dirty="0"/>
              <a:t>Shipping </a:t>
            </a:r>
            <a:r>
              <a:rPr lang="en-US" sz="1600" b="1" dirty="0"/>
              <a:t>Crate</a:t>
            </a:r>
            <a:r>
              <a:rPr lang="en-US" sz="1600" dirty="0"/>
              <a:t> specifically designed for </a:t>
            </a:r>
            <a:r>
              <a:rPr lang="en-US" sz="1600" dirty="0">
                <a:latin typeface="Arial"/>
                <a:cs typeface="Arial"/>
              </a:rPr>
              <a:t>MV2 with 50/100m Radiation Resistant EC .</a:t>
            </a:r>
            <a:endParaRPr lang="en-US" sz="1600" dirty="0"/>
          </a:p>
          <a:p>
            <a:r>
              <a:rPr lang="en-US" sz="1600" dirty="0"/>
              <a:t>Shippable Cable Reel specifically designed to coil/store EC and facilitate cable pulling during installation.</a:t>
            </a:r>
          </a:p>
          <a:p>
            <a:pPr lvl="1"/>
            <a:r>
              <a:rPr lang="en-US" sz="1700" dirty="0"/>
              <a:t>50m   -&gt; 49 </a:t>
            </a:r>
            <a:r>
              <a:rPr lang="en-US" sz="1700" dirty="0" err="1"/>
              <a:t>Lb</a:t>
            </a:r>
            <a:endParaRPr lang="en-US" sz="1700" dirty="0"/>
          </a:p>
          <a:p>
            <a:pPr lvl="1"/>
            <a:r>
              <a:rPr lang="en-US" sz="1700" dirty="0"/>
              <a:t>100m -&gt; 106 </a:t>
            </a:r>
            <a:r>
              <a:rPr lang="en-US" sz="1700" dirty="0" err="1"/>
              <a:t>Lb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1D2C3-D60C-8BF3-5A09-88FC1DF27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9F93C9-691B-D4A9-CC41-1E1F025B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3479"/>
            <a:ext cx="1328392" cy="28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E5B2C73-2A86-6B78-605D-5545AB16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83478"/>
            <a:ext cx="2107080" cy="28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C8F81EB-E3E0-6239-E197-550A1530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83478"/>
            <a:ext cx="2027974" cy="2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3204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FFB6-2AC8-74F2-76F7-0F4A5C34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System-Test Setup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261BB7-5509-3D97-C7CD-9C4E8D1500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122" y="1799479"/>
            <a:ext cx="4060825" cy="18266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73E57-2886-9B30-3C8A-E8EB120400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76C2A-39DC-0FC6-E482-3D75D17DD0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71AE4-C5EB-AE51-09A8-25F6738DE596}"/>
              </a:ext>
            </a:extLst>
          </p:cNvPr>
          <p:cNvSpPr txBox="1"/>
          <p:nvPr/>
        </p:nvSpPr>
        <p:spPr>
          <a:xfrm>
            <a:off x="685800" y="1316453"/>
            <a:ext cx="146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Electronics Control Unit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B53AA3-1900-E9A8-DBAA-8119E5FB31E9}"/>
              </a:ext>
            </a:extLst>
          </p:cNvPr>
          <p:cNvCxnSpPr>
            <a:cxnSpLocks/>
          </p:cNvCxnSpPr>
          <p:nvPr/>
        </p:nvCxnSpPr>
        <p:spPr>
          <a:xfrm>
            <a:off x="1828800" y="1578063"/>
            <a:ext cx="1807096" cy="9936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FA41A2-02DC-A472-AF85-FA8398ADD7D1}"/>
              </a:ext>
            </a:extLst>
          </p:cNvPr>
          <p:cNvSpPr txBox="1"/>
          <p:nvPr/>
        </p:nvSpPr>
        <p:spPr>
          <a:xfrm>
            <a:off x="6331490" y="1112535"/>
            <a:ext cx="212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Sensor Connector + Bakeable Interface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932F4-B6C2-35F4-ABAA-EAE8D435DC32}"/>
              </a:ext>
            </a:extLst>
          </p:cNvPr>
          <p:cNvCxnSpPr>
            <a:cxnSpLocks/>
          </p:cNvCxnSpPr>
          <p:nvPr/>
        </p:nvCxnSpPr>
        <p:spPr>
          <a:xfrm flipH="1">
            <a:off x="5103269" y="1385560"/>
            <a:ext cx="1251990" cy="5003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6F9CC7-5BA4-DD55-FC96-39E67E38A25A}"/>
              </a:ext>
            </a:extLst>
          </p:cNvPr>
          <p:cNvSpPr txBox="1"/>
          <p:nvPr/>
        </p:nvSpPr>
        <p:spPr>
          <a:xfrm>
            <a:off x="6204924" y="2011114"/>
            <a:ext cx="212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100m Cable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1F8EE0-0928-EAD5-F1BA-60A025C324B2}"/>
              </a:ext>
            </a:extLst>
          </p:cNvPr>
          <p:cNvCxnSpPr>
            <a:cxnSpLocks/>
          </p:cNvCxnSpPr>
          <p:nvPr/>
        </p:nvCxnSpPr>
        <p:spPr>
          <a:xfrm flipH="1">
            <a:off x="5048047" y="2282899"/>
            <a:ext cx="1251990" cy="5003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0FC270-160D-0F5B-4B9E-9FA61579B86D}"/>
              </a:ext>
            </a:extLst>
          </p:cNvPr>
          <p:cNvSpPr txBox="1"/>
          <p:nvPr/>
        </p:nvSpPr>
        <p:spPr>
          <a:xfrm>
            <a:off x="5618408" y="2791929"/>
            <a:ext cx="2611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100m Cable Reel-&gt;100Lb!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F70422-E6ED-E588-D32C-A816F83F411C}"/>
              </a:ext>
            </a:extLst>
          </p:cNvPr>
          <p:cNvCxnSpPr>
            <a:cxnSpLocks/>
          </p:cNvCxnSpPr>
          <p:nvPr/>
        </p:nvCxnSpPr>
        <p:spPr>
          <a:xfrm flipH="1">
            <a:off x="4390188" y="3064954"/>
            <a:ext cx="1251990" cy="5003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5DA144-5164-B96A-1487-A9DB7E15F11F}"/>
              </a:ext>
            </a:extLst>
          </p:cNvPr>
          <p:cNvSpPr txBox="1"/>
          <p:nvPr/>
        </p:nvSpPr>
        <p:spPr>
          <a:xfrm>
            <a:off x="1042127" y="2165002"/>
            <a:ext cx="1469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Test Rack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98A86A-9E10-4F07-61DE-E40A5806530D}"/>
              </a:ext>
            </a:extLst>
          </p:cNvPr>
          <p:cNvCxnSpPr>
            <a:cxnSpLocks/>
          </p:cNvCxnSpPr>
          <p:nvPr/>
        </p:nvCxnSpPr>
        <p:spPr>
          <a:xfrm>
            <a:off x="1817212" y="2424398"/>
            <a:ext cx="1807096" cy="9936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8991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F1DB-67AB-2A6B-15D8-AF7AA33E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latin typeface="Arial"/>
                <a:cs typeface="Arial"/>
              </a:rPr>
              <a:t>Microvision</a:t>
            </a:r>
            <a:r>
              <a:rPr lang="en-US" sz="2000" dirty="0">
                <a:latin typeface="Arial"/>
                <a:cs typeface="Arial"/>
              </a:rPr>
              <a:t> 2 Residual Gas Analyzer with Radiation Resistance Cable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3236B-E0E2-E2C3-2548-4C1DEFE2AD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B39BC9-A46D-2C65-634C-577FECA4D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71227"/>
              </p:ext>
            </p:extLst>
          </p:nvPr>
        </p:nvGraphicFramePr>
        <p:xfrm>
          <a:off x="486901" y="666750"/>
          <a:ext cx="8382000" cy="382385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548710">
                  <a:extLst>
                    <a:ext uri="{9D8B030D-6E8A-4147-A177-3AD203B41FA5}">
                      <a16:colId xmlns:a16="http://schemas.microsoft.com/office/drawing/2014/main" val="1295009834"/>
                    </a:ext>
                  </a:extLst>
                </a:gridCol>
                <a:gridCol w="5833290">
                  <a:extLst>
                    <a:ext uri="{9D8B030D-6E8A-4147-A177-3AD203B41FA5}">
                      <a16:colId xmlns:a16="http://schemas.microsoft.com/office/drawing/2014/main" val="2840449638"/>
                    </a:ext>
                  </a:extLst>
                </a:gridCol>
              </a:tblGrid>
              <a:tr h="387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Mass Range</a:t>
                      </a:r>
                      <a:endParaRPr lang="en-US" sz="320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1-100 amu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004422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Lengths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and 100meters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232509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1-100amu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298869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Detector System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Dual (Faraday and Electron multiplier)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806213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Maximum Operating Pressure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7.6e-5 Torr (1e-4 mbar)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696443"/>
                  </a:ext>
                </a:extLst>
              </a:tr>
              <a:tr h="66501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Minimum Detectable Partial Pressure 50m only 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(RAD100 may be different)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050" dirty="0">
                          <a:effectLst/>
                        </a:rPr>
                        <a:t>Faraday 7.5e-11 Torr (1e-10 mbar)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050" dirty="0">
                          <a:effectLst/>
                        </a:rPr>
                        <a:t>Electron multiplier 7.5e-14 Torr (1e-13 mbar)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466504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Mass Stability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Better than ±0.2 amu over 8 hours at stable ambient temperature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490475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Resolution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Better than 1AMU at 5% peaks of equal height throughout the mass range 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299740"/>
                  </a:ext>
                </a:extLst>
              </a:tr>
              <a:tr h="44334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50" dirty="0">
                          <a:effectLst/>
                        </a:rPr>
                        <a:t>Radiation Dose ( MTBF, hot zone components)</a:t>
                      </a:r>
                      <a:endParaRPr lang="en-US" sz="1800" dirty="0">
                        <a:effectLst/>
                        <a:latin typeface="Helvetica" panose="020B0604020202020204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Estimated 10</a:t>
                      </a:r>
                      <a:r>
                        <a:rPr lang="en-US" sz="1050" baseline="30000" dirty="0">
                          <a:effectLst/>
                        </a:rPr>
                        <a:t>7</a:t>
                      </a:r>
                      <a:r>
                        <a:rPr lang="en-US" sz="1050" dirty="0">
                          <a:effectLst/>
                        </a:rPr>
                        <a:t> Rads (10</a:t>
                      </a:r>
                      <a:r>
                        <a:rPr lang="en-US" sz="1050" baseline="30000" dirty="0">
                          <a:effectLst/>
                        </a:rPr>
                        <a:t>5</a:t>
                      </a:r>
                      <a:r>
                        <a:rPr lang="en-US" sz="1050" dirty="0">
                          <a:effectLst/>
                        </a:rPr>
                        <a:t> Gray) using ITER recommendation materials and same technology of our 15m products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18997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0598D2-8E8D-11F0-BEAD-66BF4560015F}"/>
              </a:ext>
            </a:extLst>
          </p:cNvPr>
          <p:cNvSpPr/>
          <p:nvPr/>
        </p:nvSpPr>
        <p:spPr>
          <a:xfrm>
            <a:off x="1520602" y="4398715"/>
            <a:ext cx="6096000" cy="381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Estimated 10 years’ service life in radiation environment</a:t>
            </a:r>
            <a:endParaRPr lang="en-US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Helvetica" panose="020B0604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991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950" y="674688"/>
            <a:ext cx="8920800" cy="40306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Residual Gas Analyzer (RGA) essential analytical tool for High Energy Physics (HEP) Vacuum System Installations. </a:t>
            </a:r>
            <a:endParaRPr lang="en-GB" dirty="0"/>
          </a:p>
          <a:p>
            <a:r>
              <a:rPr lang="en-GB" dirty="0"/>
              <a:t>HEP Vacuum Systems </a:t>
            </a:r>
            <a:r>
              <a:rPr lang="en-GB" dirty="0">
                <a:solidFill>
                  <a:srgbClr val="002060"/>
                </a:solidFill>
              </a:rPr>
              <a:t>integral part </a:t>
            </a:r>
            <a:r>
              <a:rPr lang="en-GB" dirty="0"/>
              <a:t>of Neutron/Photon Sources, Accelerators, Synchrotrons and Reactors (Tokamak).</a:t>
            </a:r>
          </a:p>
          <a:p>
            <a:r>
              <a:rPr lang="en-GB" dirty="0"/>
              <a:t>HEP applications pose unique challenges  to RGA instrumentation:</a:t>
            </a:r>
          </a:p>
          <a:p>
            <a:pPr marL="0" indent="0">
              <a:buNone/>
            </a:pPr>
            <a:endParaRPr lang="en-GB" sz="1200" dirty="0"/>
          </a:p>
          <a:p>
            <a:pPr lvl="1"/>
            <a:r>
              <a:rPr lang="en-GB" dirty="0"/>
              <a:t>Ultra and Extreme-High Vacuum pressures require low detection limits for ion current measurement</a:t>
            </a:r>
          </a:p>
          <a:p>
            <a:pPr lvl="1"/>
            <a:r>
              <a:rPr lang="en-GB" i="1" dirty="0"/>
              <a:t>Meticulous</a:t>
            </a:r>
            <a:r>
              <a:rPr lang="en-GB" dirty="0"/>
              <a:t> cleaning and vacuum practices – gas and particulate</a:t>
            </a:r>
          </a:p>
          <a:p>
            <a:pPr lvl="1"/>
            <a:r>
              <a:rPr lang="en-GB" sz="1700" b="1" dirty="0">
                <a:solidFill>
                  <a:srgbClr val="FF0000"/>
                </a:solidFill>
              </a:rPr>
              <a:t>Radiation environments (neutron and X-ray) dangerous to personnel and damaging to instrumentation</a:t>
            </a:r>
          </a:p>
          <a:p>
            <a:pPr lvl="1"/>
            <a:r>
              <a:rPr lang="en-GB" dirty="0"/>
              <a:t>Signal monitoring stations &gt;50 meters away from the RGA sensor : far-away connectivity</a:t>
            </a:r>
          </a:p>
          <a:p>
            <a:r>
              <a:rPr lang="en-GB" dirty="0"/>
              <a:t>Semiconductor components must be </a:t>
            </a:r>
            <a:r>
              <a:rPr lang="en-GB" b="1" dirty="0">
                <a:solidFill>
                  <a:srgbClr val="FF0000"/>
                </a:solidFill>
              </a:rPr>
              <a:t>shielded</a:t>
            </a:r>
            <a:r>
              <a:rPr lang="en-GB" dirty="0"/>
              <a:t> or </a:t>
            </a:r>
            <a:r>
              <a:rPr lang="en-GB" b="1" dirty="0">
                <a:solidFill>
                  <a:srgbClr val="FF0000"/>
                </a:solidFill>
              </a:rPr>
              <a:t>moved away </a:t>
            </a:r>
            <a:r>
              <a:rPr lang="en-GB" dirty="0"/>
              <a:t>from sources of hard radiation to avoid electronics failures</a:t>
            </a:r>
          </a:p>
          <a:p>
            <a:r>
              <a:rPr lang="en-GB" b="1" dirty="0">
                <a:solidFill>
                  <a:srgbClr val="FF0000"/>
                </a:solidFill>
              </a:rPr>
              <a:t>Extender Cable </a:t>
            </a:r>
            <a:r>
              <a:rPr lang="en-GB" dirty="0"/>
              <a:t>(EC) routinely used to place electronics away from sensor head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3731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7295-C282-29D0-200C-27B841FE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202C-9AF5-5002-1C2A-ADCD4A54E7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Complete Systems under evaluation (100m, purchased):</a:t>
            </a:r>
          </a:p>
          <a:p>
            <a:pPr marL="457200" indent="-457200">
              <a:buAutoNum type="arabicPeriod"/>
            </a:pPr>
            <a:r>
              <a:rPr lang="en-US" dirty="0"/>
              <a:t>ORNL: </a:t>
            </a:r>
          </a:p>
          <a:p>
            <a:pPr marL="684212" lvl="1" indent="-457200">
              <a:buFont typeface="+mj-lt"/>
              <a:buAutoNum type="alphaLcPeriod"/>
            </a:pPr>
            <a:r>
              <a:rPr lang="en-US" dirty="0"/>
              <a:t>Originally shipped September 2023 – alpha level unit. </a:t>
            </a:r>
          </a:p>
          <a:p>
            <a:pPr marL="684212" lvl="1" indent="-457200">
              <a:buFont typeface="+mj-lt"/>
              <a:buAutoNum type="alphaLcPeriod"/>
            </a:pPr>
            <a:r>
              <a:rPr lang="en-US" dirty="0"/>
              <a:t>Missed January  2024 install date.</a:t>
            </a:r>
          </a:p>
          <a:p>
            <a:pPr marL="684212" lvl="1" indent="-457200">
              <a:buFont typeface="+mj-lt"/>
              <a:buAutoNum type="alphaLcPeriod"/>
            </a:pPr>
            <a:r>
              <a:rPr lang="en-US" dirty="0"/>
              <a:t>Needs retrofit from 50m to 100m (order mistake) – Fully tested 100m cable on its way. </a:t>
            </a:r>
          </a:p>
          <a:p>
            <a:pPr marL="684212" lvl="1" indent="-457200">
              <a:buFont typeface="+mj-lt"/>
              <a:buAutoNum type="alphaLcPeriod"/>
            </a:pPr>
            <a:r>
              <a:rPr lang="en-US" dirty="0"/>
              <a:t>Scheduled for late April install </a:t>
            </a:r>
          </a:p>
          <a:p>
            <a:pPr marL="684212" lvl="1" indent="-457200">
              <a:buFont typeface="+mj-lt"/>
              <a:buAutoNum type="alphaLcPeriod"/>
            </a:pPr>
            <a:r>
              <a:rPr lang="en-US" dirty="0"/>
              <a:t>Will include dose monitoring </a:t>
            </a:r>
          </a:p>
          <a:p>
            <a:pPr marL="684212" lvl="1" indent="-457200">
              <a:buAutoNum type="alphaL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ITER:</a:t>
            </a:r>
          </a:p>
          <a:p>
            <a:pPr marL="684212" lvl="1" indent="-457200">
              <a:buAutoNum type="alphaLcPeriod"/>
            </a:pPr>
            <a:r>
              <a:rPr lang="en-US" dirty="0"/>
              <a:t>Originally Shipped November 2023 – beta level unit</a:t>
            </a:r>
          </a:p>
          <a:p>
            <a:pPr marL="684212" lvl="1" indent="-457200">
              <a:buAutoNum type="alphaLcPeriod"/>
            </a:pPr>
            <a:r>
              <a:rPr lang="en-US" dirty="0"/>
              <a:t>100m System</a:t>
            </a:r>
          </a:p>
          <a:p>
            <a:pPr marL="684212" lvl="1" indent="-457200">
              <a:buAutoNum type="alphaLcPeriod"/>
            </a:pPr>
            <a:r>
              <a:rPr lang="en-US" dirty="0"/>
              <a:t>Installation date?  April? May?</a:t>
            </a:r>
          </a:p>
          <a:p>
            <a:pPr marL="684212" lvl="1" indent="-457200">
              <a:buAutoNum type="alphaL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5B0E0-28A0-6A8D-D3EC-979D511561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1BA37-BBB8-9639-53EB-E46FD51067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3806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02D6-D8E3-7A39-A4B5-8EC7AF61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131C-83CA-A47A-5A37-B491BA2BD9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Product Development Process:</a:t>
            </a:r>
          </a:p>
          <a:p>
            <a:pPr lvl="1"/>
            <a:r>
              <a:rPr lang="en-US" dirty="0"/>
              <a:t>Currently in Alpha  mostly documentation.</a:t>
            </a:r>
          </a:p>
          <a:p>
            <a:pPr lvl="2"/>
            <a:r>
              <a:rPr lang="en-US" dirty="0"/>
              <a:t>EMC Test passed</a:t>
            </a:r>
          </a:p>
          <a:p>
            <a:pPr lvl="2"/>
            <a:r>
              <a:rPr lang="en-US" dirty="0"/>
              <a:t>Safety / Drop data coming April 29, 2024. Will cover all countries with KR and TW requiring separate testing. </a:t>
            </a:r>
          </a:p>
          <a:p>
            <a:pPr lvl="1"/>
            <a:r>
              <a:rPr lang="en-US" dirty="0"/>
              <a:t>Beta stage starts May 15</a:t>
            </a:r>
            <a:r>
              <a:rPr lang="en-US" baseline="30000" dirty="0"/>
              <a:t>th </a:t>
            </a:r>
            <a:r>
              <a:rPr lang="en-US" dirty="0"/>
              <a:t>– not much to do in terms of hardware!</a:t>
            </a:r>
          </a:p>
          <a:p>
            <a:pPr lvl="1"/>
            <a:r>
              <a:rPr lang="en-US" dirty="0"/>
              <a:t>Product Release: End of June 2024. </a:t>
            </a:r>
          </a:p>
          <a:p>
            <a:pPr lvl="1"/>
            <a:r>
              <a:rPr lang="en-US" dirty="0"/>
              <a:t>Inventory available: 2X50 m + 2X100m systems stocked with Crates and Reels – 6 week delivery target. Pricing Available.</a:t>
            </a:r>
          </a:p>
          <a:p>
            <a:pPr lvl="1"/>
            <a:r>
              <a:rPr lang="en-US" dirty="0"/>
              <a:t>Manufacturing in place – automated system tuning + contract manufacturing secured and trained. </a:t>
            </a:r>
          </a:p>
          <a:p>
            <a:r>
              <a:rPr lang="en-US" dirty="0"/>
              <a:t>ANY-LENGTH Extender </a:t>
            </a:r>
          </a:p>
          <a:p>
            <a:pPr lvl="1"/>
            <a:r>
              <a:rPr lang="en-US" dirty="0"/>
              <a:t>Starting IP process</a:t>
            </a:r>
          </a:p>
          <a:p>
            <a:pPr lvl="1"/>
            <a:r>
              <a:rPr lang="en-US" dirty="0"/>
              <a:t>Looking for Candidates</a:t>
            </a:r>
          </a:p>
          <a:p>
            <a:r>
              <a:rPr lang="en-US" dirty="0"/>
              <a:t>&gt;100m Extender Cable </a:t>
            </a:r>
          </a:p>
          <a:p>
            <a:pPr lvl="2"/>
            <a:r>
              <a:rPr lang="en-US" dirty="0"/>
              <a:t>May require additional retrofits – filament power drive</a:t>
            </a:r>
          </a:p>
          <a:p>
            <a:pPr lvl="2"/>
            <a:r>
              <a:rPr lang="en-US" dirty="0"/>
              <a:t>SNR penalty in MDPP – needs qualification</a:t>
            </a:r>
          </a:p>
          <a:p>
            <a:pPr lvl="2"/>
            <a:r>
              <a:rPr lang="en-US" dirty="0"/>
              <a:t>Looking for candidates</a:t>
            </a:r>
          </a:p>
          <a:p>
            <a:r>
              <a:rPr lang="en-US" dirty="0"/>
              <a:t>Ultra-high Resolution RGA</a:t>
            </a:r>
          </a:p>
          <a:p>
            <a:pPr lvl="2"/>
            <a:r>
              <a:rPr lang="en-US" dirty="0"/>
              <a:t>1-6 amu mass range</a:t>
            </a:r>
          </a:p>
          <a:p>
            <a:pPr lvl="2"/>
            <a:r>
              <a:rPr lang="en-US" dirty="0"/>
              <a:t>Looking for Candidates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4330A-86D3-0219-6D24-560E34C3DA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52042-F342-34E3-B2A1-9B0EC968D6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458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F089-4266-0920-3B6A-35B14807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81C4-7A94-F76E-C2FE-18193FE910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err="1">
                <a:latin typeface="Arial"/>
                <a:cs typeface="Arial"/>
              </a:rPr>
              <a:t>Microvision</a:t>
            </a:r>
            <a:r>
              <a:rPr lang="en-US" sz="2000" dirty="0">
                <a:latin typeface="Arial"/>
                <a:cs typeface="Arial"/>
              </a:rPr>
              <a:t> 2 Residual Gas Analyzer with Radiation Resistance Cable (50/100m) </a:t>
            </a:r>
            <a:r>
              <a:rPr lang="en-US" dirty="0"/>
              <a:t>extends range of applications of RGAs in HEP</a:t>
            </a:r>
          </a:p>
          <a:p>
            <a:r>
              <a:rPr lang="en-US" dirty="0"/>
              <a:t>Innovations: </a:t>
            </a:r>
          </a:p>
          <a:p>
            <a:pPr lvl="1"/>
            <a:r>
              <a:rPr lang="en-US" dirty="0"/>
              <a:t>Three cable design</a:t>
            </a:r>
          </a:p>
          <a:p>
            <a:pPr lvl="1"/>
            <a:r>
              <a:rPr lang="en-US" dirty="0"/>
              <a:t>Resonant transmission line technology - MKS Patent# US 10600628B1</a:t>
            </a:r>
          </a:p>
          <a:p>
            <a:pPr lvl="1"/>
            <a:r>
              <a:rPr lang="en-US" dirty="0"/>
              <a:t>Bakeable RGA Sensor Head connectivity</a:t>
            </a:r>
          </a:p>
          <a:p>
            <a:pPr lvl="1"/>
            <a:r>
              <a:rPr lang="en-US" dirty="0"/>
              <a:t>Any Length Extender Cable</a:t>
            </a:r>
          </a:p>
          <a:p>
            <a:pPr lvl="1"/>
            <a:r>
              <a:rPr lang="en-US" dirty="0"/>
              <a:t>Ultra-High Resolution RGA with 100m EC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B643D-64E7-4DA7-2956-1BBAA11310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2515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E2596D-C3DA-160B-6B43-2CC5B14C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8" y="1850184"/>
            <a:ext cx="3124200" cy="234315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963AAA-24AB-F452-1EEF-1D4CF8F587C1}"/>
              </a:ext>
            </a:extLst>
          </p:cNvPr>
          <p:cNvCxnSpPr>
            <a:cxnSpLocks/>
          </p:cNvCxnSpPr>
          <p:nvPr/>
        </p:nvCxnSpPr>
        <p:spPr>
          <a:xfrm>
            <a:off x="801670" y="1795174"/>
            <a:ext cx="304800" cy="1066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AE2322-0B15-4FFC-0F2A-E0EF491EA5C7}"/>
              </a:ext>
            </a:extLst>
          </p:cNvPr>
          <p:cNvSpPr txBox="1"/>
          <p:nvPr/>
        </p:nvSpPr>
        <p:spPr>
          <a:xfrm>
            <a:off x="265611" y="151490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Sensor Head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D59063-34FA-F13B-462F-8106CC498ADB}"/>
              </a:ext>
            </a:extLst>
          </p:cNvPr>
          <p:cNvCxnSpPr>
            <a:cxnSpLocks/>
          </p:cNvCxnSpPr>
          <p:nvPr/>
        </p:nvCxnSpPr>
        <p:spPr>
          <a:xfrm>
            <a:off x="2704011" y="1512217"/>
            <a:ext cx="304800" cy="1066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2B53C9-2D80-0DB6-E45E-E7EA2896C38E}"/>
              </a:ext>
            </a:extLst>
          </p:cNvPr>
          <p:cNvSpPr txBox="1"/>
          <p:nvPr/>
        </p:nvSpPr>
        <p:spPr>
          <a:xfrm>
            <a:off x="1834390" y="1204440"/>
            <a:ext cx="217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ECU – w/Semiconductor</a:t>
            </a:r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61D0B061-AC9C-D202-0FA3-098E084BDD76}"/>
              </a:ext>
            </a:extLst>
          </p:cNvPr>
          <p:cNvSpPr/>
          <p:nvPr/>
        </p:nvSpPr>
        <p:spPr>
          <a:xfrm rot="14793429" flipV="1">
            <a:off x="2899879" y="3504778"/>
            <a:ext cx="1206140" cy="627811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0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0660DA-D12F-3D66-CCA0-567890D9811C}"/>
              </a:ext>
            </a:extLst>
          </p:cNvPr>
          <p:cNvSpPr txBox="1"/>
          <p:nvPr/>
        </p:nvSpPr>
        <p:spPr>
          <a:xfrm>
            <a:off x="3137410" y="4168200"/>
            <a:ext cx="217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Sensitive to Hard Radiation</a:t>
            </a: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8FF24BE4-ED43-DE62-FF27-05E880C858D2}"/>
              </a:ext>
            </a:extLst>
          </p:cNvPr>
          <p:cNvSpPr/>
          <p:nvPr/>
        </p:nvSpPr>
        <p:spPr>
          <a:xfrm rot="14793429">
            <a:off x="446873" y="3048326"/>
            <a:ext cx="986603" cy="1134094"/>
          </a:xfrm>
          <a:prstGeom prst="lightningBol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DBDDF5-1956-6000-AF00-8E3AF8DFD80F}"/>
              </a:ext>
            </a:extLst>
          </p:cNvPr>
          <p:cNvSpPr txBox="1"/>
          <p:nvPr/>
        </p:nvSpPr>
        <p:spPr>
          <a:xfrm>
            <a:off x="241798" y="4135776"/>
            <a:ext cx="217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Insensitive to Hard Radiation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6A8BF5-6546-CD76-549C-6A704596F93A}"/>
              </a:ext>
            </a:extLst>
          </p:cNvPr>
          <p:cNvSpPr txBox="1"/>
          <p:nvPr/>
        </p:nvSpPr>
        <p:spPr>
          <a:xfrm>
            <a:off x="4418988" y="1048256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RGA Electronics Control Unit (ECU) sensitive to hard radiation encountered in some HEP Vacuum System installations</a:t>
            </a:r>
          </a:p>
          <a:p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Why? Semiconductor components on internal PCBAs damaged by hard radiation - instrument failure and operational downtime.</a:t>
            </a:r>
          </a:p>
          <a:p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 of damaged instrumentation is difficult and typically on a very strict maintenance schedule – 6 month downtime typical</a:t>
            </a:r>
          </a:p>
          <a:p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7BA0CA-78E2-593A-9718-4DA337926DC8}"/>
              </a:ext>
            </a:extLst>
          </p:cNvPr>
          <p:cNvCxnSpPr>
            <a:cxnSpLocks/>
          </p:cNvCxnSpPr>
          <p:nvPr/>
        </p:nvCxnSpPr>
        <p:spPr>
          <a:xfrm>
            <a:off x="1656669" y="2234816"/>
            <a:ext cx="194290" cy="45390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8CD26D-15C5-BB95-098E-29E4869968F0}"/>
              </a:ext>
            </a:extLst>
          </p:cNvPr>
          <p:cNvSpPr txBox="1"/>
          <p:nvPr/>
        </p:nvSpPr>
        <p:spPr>
          <a:xfrm>
            <a:off x="1180011" y="203835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Vacuum Port</a:t>
            </a:r>
          </a:p>
        </p:txBody>
      </p:sp>
    </p:spTree>
    <p:extLst>
      <p:ext uri="{BB962C8B-B14F-4D97-AF65-F5344CB8AC3E}">
        <p14:creationId xmlns:p14="http://schemas.microsoft.com/office/powerpoint/2010/main" val="13050455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solution: Extender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717" y="671188"/>
            <a:ext cx="5410200" cy="4060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Extender Cable connects RGA Sensor Head to ECU</a:t>
            </a:r>
          </a:p>
          <a:p>
            <a:r>
              <a:rPr lang="en-GB" b="1" dirty="0"/>
              <a:t>Sensor head </a:t>
            </a:r>
            <a:r>
              <a:rPr lang="en-GB" dirty="0"/>
              <a:t>- insensitive to hard radiation - attached to vacuum system – i.e., accelerator tunnel. </a:t>
            </a:r>
          </a:p>
          <a:p>
            <a:r>
              <a:rPr lang="en-GB" b="1" dirty="0"/>
              <a:t>ECU</a:t>
            </a:r>
            <a:r>
              <a:rPr lang="en-GB" dirty="0"/>
              <a:t> located in remote (shielded) location-i.e., safe control room. </a:t>
            </a:r>
          </a:p>
          <a:p>
            <a:r>
              <a:rPr lang="en-GB" dirty="0"/>
              <a:t>Prior Art: Legacy RF Source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1800" b="1" dirty="0"/>
              <a:t>3m EC </a:t>
            </a:r>
            <a:r>
              <a:rPr lang="en-GB" dirty="0"/>
              <a:t>enables position of smart head electronics in shielded enclosure (i.e., Lead-brick huts)</a:t>
            </a:r>
          </a:p>
          <a:p>
            <a:pPr marL="228600" lvl="1" indent="0">
              <a:buNone/>
            </a:pPr>
            <a:endParaRPr lang="en-GB" dirty="0"/>
          </a:p>
          <a:p>
            <a:pPr lvl="1"/>
            <a:r>
              <a:rPr lang="en-GB" sz="1800" b="1" dirty="0"/>
              <a:t>15m EC</a:t>
            </a:r>
            <a:r>
              <a:rPr lang="en-GB" b="1" dirty="0"/>
              <a:t> </a:t>
            </a:r>
            <a:r>
              <a:rPr lang="en-GB" dirty="0"/>
              <a:t>enables position of smart head further from radiation source - in shielded monitoring location (i.e., safe location)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51" y="2589702"/>
            <a:ext cx="2429177" cy="1943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11331" y="4502553"/>
            <a:ext cx="1370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15m Extender cable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1331" y="2183619"/>
            <a:ext cx="12971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3m Extender cable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DF9819-3151-3993-DCCE-C92C78504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44"/>
          <a:stretch/>
        </p:blipFill>
        <p:spPr>
          <a:xfrm>
            <a:off x="5614785" y="727771"/>
            <a:ext cx="3409627" cy="15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4765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2" y="0"/>
            <a:ext cx="8922196" cy="516670"/>
          </a:xfrm>
        </p:spPr>
        <p:txBody>
          <a:bodyPr/>
          <a:lstStyle/>
          <a:p>
            <a:r>
              <a:rPr lang="en-GB" dirty="0"/>
              <a:t>Job to be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Increasing demand for longer extender cables - beyond current 15 meter industry limit </a:t>
            </a:r>
          </a:p>
          <a:p>
            <a:r>
              <a:rPr lang="en-GB" dirty="0"/>
              <a:t>Great opportunity for Technical Innovation by MKS</a:t>
            </a:r>
            <a:endParaRPr lang="en-GB" strike="sngStrike" dirty="0">
              <a:solidFill>
                <a:srgbClr val="FF0000"/>
              </a:solidFill>
            </a:endParaRPr>
          </a:p>
          <a:p>
            <a:r>
              <a:rPr lang="en-GB" dirty="0"/>
              <a:t>Technical Challenges: Not trivial!</a:t>
            </a:r>
          </a:p>
          <a:p>
            <a:pPr lvl="1"/>
            <a:r>
              <a:rPr lang="en-GB" b="1" dirty="0"/>
              <a:t>RF Delivery</a:t>
            </a:r>
            <a:r>
              <a:rPr lang="en-GB" dirty="0"/>
              <a:t>: High precision, high amplitude RF Voltage for quadrupole mass filter - 0.1% accuracy, 1.8MHz, ≈10V/amu</a:t>
            </a:r>
          </a:p>
          <a:p>
            <a:pPr lvl="1"/>
            <a:r>
              <a:rPr lang="en-GB" b="1" dirty="0"/>
              <a:t>Filament Heating Power</a:t>
            </a:r>
            <a:r>
              <a:rPr lang="en-GB" dirty="0"/>
              <a:t>: Large resistance drop across cable length</a:t>
            </a:r>
          </a:p>
          <a:p>
            <a:pPr lvl="1"/>
            <a:r>
              <a:rPr lang="en-GB" b="1" dirty="0"/>
              <a:t>Ion current Measurement</a:t>
            </a:r>
            <a:r>
              <a:rPr lang="en-GB" dirty="0"/>
              <a:t>:</a:t>
            </a:r>
            <a:r>
              <a:rPr lang="en-GB" b="1" dirty="0"/>
              <a:t> </a:t>
            </a:r>
            <a:r>
              <a:rPr lang="en-GB" dirty="0" err="1"/>
              <a:t>fA</a:t>
            </a:r>
            <a:r>
              <a:rPr lang="en-GB" dirty="0"/>
              <a:t> detection limits</a:t>
            </a:r>
          </a:p>
          <a:p>
            <a:pPr lvl="1"/>
            <a:r>
              <a:rPr lang="en-GB" b="1" dirty="0"/>
              <a:t>Radiation hardened construction materials</a:t>
            </a:r>
            <a:r>
              <a:rPr lang="en-GB" dirty="0"/>
              <a:t>:</a:t>
            </a:r>
            <a:r>
              <a:rPr lang="en-GB" b="1" dirty="0"/>
              <a:t> </a:t>
            </a:r>
            <a:r>
              <a:rPr lang="en-GB" dirty="0"/>
              <a:t>Polyurethane sleeving for cable, PEEK (</a:t>
            </a:r>
            <a:r>
              <a:rPr lang="en-GB" dirty="0" err="1"/>
              <a:t>PolyEther</a:t>
            </a:r>
            <a:r>
              <a:rPr lang="en-GB" dirty="0"/>
              <a:t> Ether Ketone) isolation, etc. Industry Guidelines + Legacy knowledge</a:t>
            </a:r>
          </a:p>
          <a:p>
            <a:pPr lvl="1"/>
            <a:r>
              <a:rPr lang="en-GB" b="1" dirty="0"/>
              <a:t>Transportation: Large size/weight </a:t>
            </a:r>
            <a:r>
              <a:rPr lang="en-GB" dirty="0"/>
              <a:t>of the cable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8870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9AC7-8C52-2B9F-72F0-BF135207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Cable EC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ECE79-5037-C7A1-9C4D-956222004A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0A4A3-4938-E110-CD4D-C3619BE295E9}"/>
              </a:ext>
            </a:extLst>
          </p:cNvPr>
          <p:cNvSpPr txBox="1"/>
          <p:nvPr/>
        </p:nvSpPr>
        <p:spPr>
          <a:xfrm>
            <a:off x="369408" y="679907"/>
            <a:ext cx="90522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Technical challenges addressed with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Three Cable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 (same for 50 and 100m) +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redesigned ECU</a:t>
            </a:r>
          </a:p>
          <a:p>
            <a:pPr marL="457200" indent="-169863">
              <a:buFont typeface="+mj-lt"/>
              <a:buAutoNum type="arabicPeriod"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RF Transmission Line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(50 Ohm) Cable: Resonant Transmission Line</a:t>
            </a:r>
          </a:p>
          <a:p>
            <a:pPr marL="457200" indent="-169863">
              <a:buFont typeface="+mj-lt"/>
              <a:buAutoNum type="arabicPeriod"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Power Cable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Filament power, ion source and electrode biases.</a:t>
            </a:r>
          </a:p>
          <a:p>
            <a:pPr marL="457200" indent="-169863">
              <a:buFont typeface="+mj-lt"/>
              <a:buAutoNum type="arabicPeriod"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Return Signal Cable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Faraday Cup and Electron multiplier ion current readings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Hardened Materials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Same materials as 15m legacy cable w/30 years of robust service. </a:t>
            </a:r>
          </a:p>
        </p:txBody>
      </p:sp>
      <p:pic>
        <p:nvPicPr>
          <p:cNvPr id="4" name="Picture 3" descr="Diagram of a diagram of a cable&#10;&#10;Description automatically generated">
            <a:extLst>
              <a:ext uri="{FF2B5EF4-FFF2-40B4-BE49-F238E27FC236}">
                <a16:creationId xmlns:a16="http://schemas.microsoft.com/office/drawing/2014/main" id="{58A45618-518F-2A97-2E7A-F19D79A2D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62328"/>
            <a:ext cx="5334000" cy="28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107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Transmission Line – Hard things first!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MKS committed to (1) ultra-long EC technology development and (2) delivery of MVPs to key customers requesting 50 and 100m EC proof-of-concept. </a:t>
            </a:r>
          </a:p>
          <a:p>
            <a:r>
              <a:rPr lang="en-GB" dirty="0"/>
              <a:t>Biggest challenge: RF delivery (increased cable capacitance) - focus of MVP#1 and #2.</a:t>
            </a:r>
          </a:p>
          <a:p>
            <a:r>
              <a:rPr lang="en-GB" b="1" dirty="0"/>
              <a:t>MVP#1</a:t>
            </a:r>
            <a:r>
              <a:rPr lang="en-GB" dirty="0"/>
              <a:t>: Legacy RF Power Supply. </a:t>
            </a:r>
            <a:r>
              <a:rPr lang="en-GB" u="sng" dirty="0"/>
              <a:t>Assumption</a:t>
            </a:r>
            <a:r>
              <a:rPr lang="en-GB" dirty="0"/>
              <a:t>: It is possible to deliver RF across EC&gt;15m with existing RF generator design (w/small mods) Failed!</a:t>
            </a:r>
          </a:p>
          <a:p>
            <a:pPr lvl="1"/>
            <a:r>
              <a:rPr lang="en-GB" dirty="0"/>
              <a:t>Brute force approach - failed fast! No surprise!</a:t>
            </a:r>
          </a:p>
          <a:p>
            <a:pPr lvl="1"/>
            <a:r>
              <a:rPr lang="en-GB" dirty="0"/>
              <a:t>RF did not reach sensor head with sufficient amplitude</a:t>
            </a:r>
          </a:p>
          <a:p>
            <a:pPr lvl="1"/>
            <a:r>
              <a:rPr lang="en-GB" dirty="0"/>
              <a:t>Similar limitations experienced by other commercial vendors</a:t>
            </a:r>
          </a:p>
          <a:p>
            <a:r>
              <a:rPr lang="en-GB" b="1" dirty="0"/>
              <a:t>MVP#2</a:t>
            </a:r>
            <a:r>
              <a:rPr lang="en-GB" dirty="0"/>
              <a:t>: New RF Power source designed. </a:t>
            </a:r>
            <a:r>
              <a:rPr lang="en-GB" u="sng" dirty="0"/>
              <a:t>Assumption</a:t>
            </a:r>
            <a:r>
              <a:rPr lang="en-GB" dirty="0"/>
              <a:t>: Resonant transmission Line delivers high accuracy and stable RF suitable for RGA control.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900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119E-8ADF-D7B9-F99C-0A92E26A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Transmission Line - Focus on RF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E8C9-38B7-A294-6C64-2805FD4E2A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689442"/>
            <a:ext cx="4769296" cy="40654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Resonant transmission line extends between (1) RGA sensor head and (2) ECU subsystem, </a:t>
            </a:r>
            <a:r>
              <a:rPr lang="en-US" b="1" dirty="0"/>
              <a:t>resonant</a:t>
            </a:r>
            <a:r>
              <a:rPr lang="en-US" dirty="0"/>
              <a:t> at RF frequency </a:t>
            </a:r>
          </a:p>
          <a:p>
            <a:r>
              <a:rPr lang="en-US" dirty="0"/>
              <a:t>Resonant transmission line with electrical length of one-half wavelength (λ/2), or integer multiples of λ/2, of RF frequency </a:t>
            </a:r>
            <a:r>
              <a:rPr lang="en-US" sz="1600" dirty="0"/>
              <a:t>(</a:t>
            </a:r>
            <a:r>
              <a:rPr lang="en-US" sz="1300" dirty="0"/>
              <a:t>@ 1.8432MHz and the propagation speed of wire)</a:t>
            </a:r>
            <a:r>
              <a:rPr lang="en-US" sz="1600" dirty="0"/>
              <a:t> : </a:t>
            </a:r>
          </a:p>
          <a:p>
            <a:pPr lvl="1"/>
            <a:r>
              <a:rPr lang="en-US" dirty="0"/>
              <a:t>λ is RF wavelength</a:t>
            </a:r>
          </a:p>
          <a:p>
            <a:pPr lvl="1"/>
            <a:r>
              <a:rPr lang="en-US" dirty="0"/>
              <a:t>(λ/2×1)≈52 meters</a:t>
            </a:r>
          </a:p>
          <a:p>
            <a:pPr lvl="1"/>
            <a:r>
              <a:rPr lang="en-US" dirty="0"/>
              <a:t>(λ/2×2) ≈104 meters</a:t>
            </a:r>
          </a:p>
          <a:p>
            <a:r>
              <a:rPr lang="en-US" dirty="0"/>
              <a:t>Standing wave mode -&gt; cable behaves as tank circuit – stores RF energy</a:t>
            </a:r>
          </a:p>
          <a:p>
            <a:r>
              <a:rPr lang="en-US" dirty="0"/>
              <a:t>Tuning: Coarse (line length inserts, ECU) and fine (capacitive, sensor head) performed at the factory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41AE8-FAFF-B274-DC0D-DA91CB9F25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2BADA0-D7B6-341A-A654-5D62A8C2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38350"/>
            <a:ext cx="1752600" cy="166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F700F3-BD03-9727-CC39-2B70B914A7EB}"/>
              </a:ext>
            </a:extLst>
          </p:cNvPr>
          <p:cNvCxnSpPr>
            <a:cxnSpLocks/>
          </p:cNvCxnSpPr>
          <p:nvPr/>
        </p:nvCxnSpPr>
        <p:spPr>
          <a:xfrm>
            <a:off x="5410200" y="2502419"/>
            <a:ext cx="990600" cy="51193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EF171D-50CC-6E10-EF26-7275014D45C5}"/>
              </a:ext>
            </a:extLst>
          </p:cNvPr>
          <p:cNvSpPr txBox="1"/>
          <p:nvPr/>
        </p:nvSpPr>
        <p:spPr>
          <a:xfrm>
            <a:off x="5493490" y="768715"/>
            <a:ext cx="337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MVP#2: Modified 15m EC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3346CC-82DB-B626-0829-27285DED3370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472455" y="3394971"/>
            <a:ext cx="956480" cy="24444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36AE3A-A033-7FD9-957C-A2432757220F}"/>
              </a:ext>
            </a:extLst>
          </p:cNvPr>
          <p:cNvCxnSpPr>
            <a:cxnSpLocks/>
          </p:cNvCxnSpPr>
          <p:nvPr/>
        </p:nvCxnSpPr>
        <p:spPr>
          <a:xfrm>
            <a:off x="5702141" y="1512038"/>
            <a:ext cx="1361307" cy="134104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802016-16EE-D24F-71D4-EADE08B88721}"/>
              </a:ext>
            </a:extLst>
          </p:cNvPr>
          <p:cNvSpPr txBox="1"/>
          <p:nvPr/>
        </p:nvSpPr>
        <p:spPr>
          <a:xfrm>
            <a:off x="5158448" y="1263561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RF driver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17D8A-638A-5394-08D0-EE04B1E59428}"/>
              </a:ext>
            </a:extLst>
          </p:cNvPr>
          <p:cNvSpPr txBox="1"/>
          <p:nvPr/>
        </p:nvSpPr>
        <p:spPr>
          <a:xfrm>
            <a:off x="4831325" y="1842373"/>
            <a:ext cx="151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 tube (200°C bakeout)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CC2AF-FD61-1DCD-5F02-73AE0E061736}"/>
              </a:ext>
            </a:extLst>
          </p:cNvPr>
          <p:cNvSpPr txBox="1"/>
          <p:nvPr/>
        </p:nvSpPr>
        <p:spPr>
          <a:xfrm>
            <a:off x="4923415" y="3087194"/>
            <a:ext cx="109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RGA Probe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AD6000-0CEE-2DDA-55AA-557DE8C52A42}"/>
              </a:ext>
            </a:extLst>
          </p:cNvPr>
          <p:cNvCxnSpPr>
            <a:cxnSpLocks/>
          </p:cNvCxnSpPr>
          <p:nvPr/>
        </p:nvCxnSpPr>
        <p:spPr>
          <a:xfrm flipH="1">
            <a:off x="7861197" y="1736545"/>
            <a:ext cx="151940" cy="82443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311EA7-B701-1E4A-1157-3291C01CC81F}"/>
              </a:ext>
            </a:extLst>
          </p:cNvPr>
          <p:cNvSpPr txBox="1"/>
          <p:nvPr/>
        </p:nvSpPr>
        <p:spPr>
          <a:xfrm>
            <a:off x="7714144" y="1464373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50m Cable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A5AB70-BAF5-5E2D-8896-B57E380735E3}"/>
              </a:ext>
            </a:extLst>
          </p:cNvPr>
          <p:cNvSpPr txBox="1"/>
          <p:nvPr/>
        </p:nvSpPr>
        <p:spPr>
          <a:xfrm>
            <a:off x="5720104" y="4181305"/>
            <a:ext cx="4586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MKS Patent# US 10600628B1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F1EADA-34FE-6542-D802-4CA03C904C06}"/>
              </a:ext>
            </a:extLst>
          </p:cNvPr>
          <p:cNvCxnSpPr>
            <a:cxnSpLocks/>
          </p:cNvCxnSpPr>
          <p:nvPr/>
        </p:nvCxnSpPr>
        <p:spPr>
          <a:xfrm>
            <a:off x="6847398" y="1451309"/>
            <a:ext cx="433607" cy="93983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3727C9-65F9-1211-5813-A41A0D2FC11E}"/>
              </a:ext>
            </a:extLst>
          </p:cNvPr>
          <p:cNvSpPr txBox="1"/>
          <p:nvPr/>
        </p:nvSpPr>
        <p:spPr>
          <a:xfrm>
            <a:off x="6110948" y="1165612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Step-up transformer</a:t>
            </a:r>
          </a:p>
        </p:txBody>
      </p:sp>
    </p:spTree>
    <p:extLst>
      <p:ext uri="{BB962C8B-B14F-4D97-AF65-F5344CB8AC3E}">
        <p14:creationId xmlns:p14="http://schemas.microsoft.com/office/powerpoint/2010/main" val="20670568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Power Cable – Focus on Filament Heating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900" y="636588"/>
            <a:ext cx="8920800" cy="105886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MVP #3</a:t>
            </a:r>
            <a:r>
              <a:rPr lang="en-GB" dirty="0"/>
              <a:t>: </a:t>
            </a:r>
            <a:r>
              <a:rPr lang="en-GB" u="sng" dirty="0"/>
              <a:t>Assumption</a:t>
            </a:r>
            <a:r>
              <a:rPr lang="en-GB" dirty="0"/>
              <a:t>: It is possible to provide 3-4 A filament current supply &gt; 50m</a:t>
            </a:r>
          </a:p>
          <a:p>
            <a:pPr lvl="1"/>
            <a:r>
              <a:rPr lang="en-GB" dirty="0"/>
              <a:t>Verified!</a:t>
            </a:r>
          </a:p>
          <a:p>
            <a:pPr lvl="1"/>
            <a:r>
              <a:rPr lang="en-GB" dirty="0"/>
              <a:t>External power supply for initial current range characterization: Power requirement + Wire gauge</a:t>
            </a:r>
          </a:p>
          <a:p>
            <a:pPr lvl="1"/>
            <a:r>
              <a:rPr lang="en-GB" dirty="0"/>
              <a:t>Increased wire gage to compensate against resistive losses </a:t>
            </a:r>
          </a:p>
          <a:p>
            <a:pPr lvl="1"/>
            <a:r>
              <a:rPr lang="en-GB" dirty="0"/>
              <a:t>Power supply boost (DC/DC) for 100m cable</a:t>
            </a:r>
          </a:p>
          <a:p>
            <a:pPr lvl="1"/>
            <a:r>
              <a:rPr lang="en-GB" dirty="0"/>
              <a:t>High Quality Connectors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C:\Users\M.Aitken\Desktop\Tech Conference\IMG_05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14993" r="6518"/>
          <a:stretch/>
        </p:blipFill>
        <p:spPr bwMode="auto">
          <a:xfrm>
            <a:off x="685800" y="1763897"/>
            <a:ext cx="4062046" cy="285515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8B29CC-BEFB-C53D-88D1-093578C079FD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2419350"/>
            <a:ext cx="1469504" cy="990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6A9719-D458-0F99-558D-E876332F8D83}"/>
              </a:ext>
            </a:extLst>
          </p:cNvPr>
          <p:cNvSpPr txBox="1"/>
          <p:nvPr/>
        </p:nvSpPr>
        <p:spPr>
          <a:xfrm>
            <a:off x="5459151" y="3244190"/>
            <a:ext cx="146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 tube </a:t>
            </a:r>
          </a:p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200°C Bakeout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96F696-661D-F58D-2C0B-58578A0A2A9F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2680827"/>
            <a:ext cx="1847093" cy="157857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A2950E-0214-840A-77AD-3E3E6D644D8E}"/>
              </a:ext>
            </a:extLst>
          </p:cNvPr>
          <p:cNvSpPr txBox="1"/>
          <p:nvPr/>
        </p:nvSpPr>
        <p:spPr>
          <a:xfrm>
            <a:off x="5168241" y="4128527"/>
            <a:ext cx="218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 Connections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7D232E-E93C-6E0C-D48E-1706C1BBA556}"/>
              </a:ext>
            </a:extLst>
          </p:cNvPr>
          <p:cNvCxnSpPr>
            <a:cxnSpLocks/>
          </p:cNvCxnSpPr>
          <p:nvPr/>
        </p:nvCxnSpPr>
        <p:spPr>
          <a:xfrm flipH="1" flipV="1">
            <a:off x="4625739" y="2394396"/>
            <a:ext cx="1377666" cy="55796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AB745F-D51C-21C3-0FA8-6A2ADAF776E9}"/>
              </a:ext>
            </a:extLst>
          </p:cNvPr>
          <p:cNvSpPr txBox="1"/>
          <p:nvPr/>
        </p:nvSpPr>
        <p:spPr>
          <a:xfrm>
            <a:off x="5943600" y="2575056"/>
            <a:ext cx="161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RGA Sensor Head Connection </a:t>
            </a:r>
          </a:p>
        </p:txBody>
      </p:sp>
    </p:spTree>
    <p:extLst>
      <p:ext uri="{BB962C8B-B14F-4D97-AF65-F5344CB8AC3E}">
        <p14:creationId xmlns:p14="http://schemas.microsoft.com/office/powerpoint/2010/main" val="1528201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KS_CorporateTemplate">
  <a:themeElements>
    <a:clrScheme name="MKS Corporate Template">
      <a:dk1>
        <a:srgbClr val="333D47"/>
      </a:dk1>
      <a:lt1>
        <a:srgbClr val="FFFFFF"/>
      </a:lt1>
      <a:dk2>
        <a:srgbClr val="005488"/>
      </a:dk2>
      <a:lt2>
        <a:srgbClr val="F2F2F2"/>
      </a:lt2>
      <a:accent1>
        <a:srgbClr val="588824"/>
      </a:accent1>
      <a:accent2>
        <a:srgbClr val="0099CC"/>
      </a:accent2>
      <a:accent3>
        <a:srgbClr val="005488"/>
      </a:accent3>
      <a:accent4>
        <a:srgbClr val="97D355"/>
      </a:accent4>
      <a:accent5>
        <a:srgbClr val="6E8EA8"/>
      </a:accent5>
      <a:accent6>
        <a:srgbClr val="344757"/>
      </a:accent6>
      <a:hlink>
        <a:srgbClr val="008BBC"/>
      </a:hlink>
      <a:folHlink>
        <a:srgbClr val="DFBF35"/>
      </a:folHlink>
    </a:clrScheme>
    <a:fontScheme name="MKS Corporate Templat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MKS Instrumen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normAutofit fontScale="62500" lnSpcReduction="20000"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41D36DD-EA68-4DB3-BDDA-B3B5C81C943B}" vid="{6C77CB0F-33A0-4522-9B64-C26F264C177C}"/>
    </a:ext>
  </a:extLst>
</a:theme>
</file>

<file path=ppt/theme/theme2.xml><?xml version="1.0" encoding="utf-8"?>
<a:theme xmlns:a="http://schemas.openxmlformats.org/drawingml/2006/main" name="1_MKS_CorporateTemplate">
  <a:themeElements>
    <a:clrScheme name="MKS Corporate Template">
      <a:dk1>
        <a:srgbClr val="333D47"/>
      </a:dk1>
      <a:lt1>
        <a:srgbClr val="FFFFFF"/>
      </a:lt1>
      <a:dk2>
        <a:srgbClr val="005488"/>
      </a:dk2>
      <a:lt2>
        <a:srgbClr val="F2F2F2"/>
      </a:lt2>
      <a:accent1>
        <a:srgbClr val="588824"/>
      </a:accent1>
      <a:accent2>
        <a:srgbClr val="0099CC"/>
      </a:accent2>
      <a:accent3>
        <a:srgbClr val="005488"/>
      </a:accent3>
      <a:accent4>
        <a:srgbClr val="97D355"/>
      </a:accent4>
      <a:accent5>
        <a:srgbClr val="6E8EA8"/>
      </a:accent5>
      <a:accent6>
        <a:srgbClr val="344757"/>
      </a:accent6>
      <a:hlink>
        <a:srgbClr val="008BBC"/>
      </a:hlink>
      <a:folHlink>
        <a:srgbClr val="DFBF35"/>
      </a:folHlink>
    </a:clrScheme>
    <a:fontScheme name="MKS Corporate Templat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MKS Instrumen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normAutofit fontScale="62500" lnSpcReduction="20000"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41D36DD-EA68-4DB3-BDDA-B3B5C81C943B}" vid="{6C77CB0F-33A0-4522-9B64-C26F264C17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326452BD3A745A9ED0C196A5A362F" ma:contentTypeVersion="0" ma:contentTypeDescription="Create a new document." ma:contentTypeScope="" ma:versionID="0f53273aedd09c921bdc19540b2199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60CB0-6A4A-48AE-A6F2-695AEDE30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975D53-B8EE-47F5-B389-0754693F2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3AA44-2096-4F0F-80C1-97B551077725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MKS_CorporateTemplate</Template>
  <TotalTime>0</TotalTime>
  <Words>1811</Words>
  <Application>Microsoft Office PowerPoint</Application>
  <PresentationFormat>On-screen Show (16:9)</PresentationFormat>
  <Paragraphs>244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Helvetica</vt:lpstr>
      <vt:lpstr>Liberation Sans</vt:lpstr>
      <vt:lpstr>Roboto</vt:lpstr>
      <vt:lpstr>Segoe UI</vt:lpstr>
      <vt:lpstr>Segoe UI Light</vt:lpstr>
      <vt:lpstr>Segoe UI Semibold</vt:lpstr>
      <vt:lpstr>Times New Roman</vt:lpstr>
      <vt:lpstr>MKS_CorporateTemplate</vt:lpstr>
      <vt:lpstr>1_MKS_CorporateTemplate</vt:lpstr>
      <vt:lpstr>OLAV-VI: 6th Workshop on the Operation of Large Vacuum Systems April 2024  Remote RGA Operation via Ultra-long  (100 meters) Extender Cables</vt:lpstr>
      <vt:lpstr>Background</vt:lpstr>
      <vt:lpstr>Problem Statement</vt:lpstr>
      <vt:lpstr>The solution: Extender Cables</vt:lpstr>
      <vt:lpstr>Job to be Done</vt:lpstr>
      <vt:lpstr>Three Cable EC design</vt:lpstr>
      <vt:lpstr>RF Transmission Line – Hard things first!</vt:lpstr>
      <vt:lpstr>Resonant Transmission Line - Focus on RF Delivery</vt:lpstr>
      <vt:lpstr>Main Power Cable – Focus on Filament Heating Power</vt:lpstr>
      <vt:lpstr>Return Signal Cable: Focus on Ion Current</vt:lpstr>
      <vt:lpstr>Field Tests &amp; Success!</vt:lpstr>
      <vt:lpstr>PowerPoint Presentation</vt:lpstr>
      <vt:lpstr>MVP#5: 100m EC validation</vt:lpstr>
      <vt:lpstr>Microvision™ 2 Residual Gas Analyzer with Radiation Resistance Cable</vt:lpstr>
      <vt:lpstr>Microvision 2 Residual Gas Analyzer with Radiation Resistance Cable</vt:lpstr>
      <vt:lpstr>Microvision 2 Residual Gas Analyzer with Radiation Resistance Cable</vt:lpstr>
      <vt:lpstr>Shipping Crate and Reel</vt:lpstr>
      <vt:lpstr>Complete System-Test Setup</vt:lpstr>
      <vt:lpstr>Microvision 2 Residual Gas Analyzer with Radiation Resistance Cable</vt:lpstr>
      <vt:lpstr>Current Evaluations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2019-02-04T20:31:58Z</dcterms:created>
  <dcterms:modified xsi:type="dcterms:W3CDTF">2024-04-18T03:15:01Z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0x01010093E326452BD3A745A9ED0C196A5A362F</vt:lpwstr>
  </property>
</Properties>
</file>