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9"/>
  </p:notesMasterIdLst>
  <p:sldIdLst>
    <p:sldId id="260" r:id="rId5"/>
    <p:sldId id="5249" r:id="rId6"/>
    <p:sldId id="276" r:id="rId7"/>
    <p:sldId id="262" r:id="rId8"/>
    <p:sldId id="5267" r:id="rId9"/>
    <p:sldId id="277" r:id="rId10"/>
    <p:sldId id="315" r:id="rId11"/>
    <p:sldId id="267" r:id="rId12"/>
    <p:sldId id="281" r:id="rId13"/>
    <p:sldId id="283" r:id="rId14"/>
    <p:sldId id="5241" r:id="rId15"/>
    <p:sldId id="258" r:id="rId16"/>
    <p:sldId id="5247" r:id="rId17"/>
    <p:sldId id="5250" r:id="rId18"/>
    <p:sldId id="5260" r:id="rId19"/>
    <p:sldId id="5246" r:id="rId20"/>
    <p:sldId id="5259" r:id="rId21"/>
    <p:sldId id="5258" r:id="rId22"/>
    <p:sldId id="5257" r:id="rId23"/>
    <p:sldId id="5256" r:id="rId24"/>
    <p:sldId id="5263" r:id="rId25"/>
    <p:sldId id="5265" r:id="rId26"/>
    <p:sldId id="376" r:id="rId27"/>
    <p:sldId id="5266" r:id="rId28"/>
    <p:sldId id="5255" r:id="rId29"/>
    <p:sldId id="257" r:id="rId30"/>
    <p:sldId id="5254" r:id="rId31"/>
    <p:sldId id="5244" r:id="rId32"/>
    <p:sldId id="303" r:id="rId33"/>
    <p:sldId id="5251" r:id="rId34"/>
    <p:sldId id="256" r:id="rId35"/>
    <p:sldId id="295" r:id="rId36"/>
    <p:sldId id="297" r:id="rId37"/>
    <p:sldId id="5253" r:id="rId38"/>
  </p:sldIdLst>
  <p:sldSz cx="12192000" cy="6858000"/>
  <p:notesSz cx="7315200" cy="12344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AD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8" autoAdjust="0"/>
    <p:restoredTop sz="94660"/>
  </p:normalViewPr>
  <p:slideViewPr>
    <p:cSldViewPr snapToGrid="0">
      <p:cViewPr varScale="1">
        <p:scale>
          <a:sx n="164" d="100"/>
          <a:sy n="164" d="100"/>
        </p:scale>
        <p:origin x="156" y="360"/>
      </p:cViewPr>
      <p:guideLst/>
    </p:cSldViewPr>
  </p:slideViewPr>
  <p:notesTextViewPr>
    <p:cViewPr>
      <p:scale>
        <a:sx n="1" d="1"/>
        <a:sy n="1" d="1"/>
      </p:scale>
      <p:origin x="0" y="0"/>
    </p:cViewPr>
  </p:notesTextViewPr>
  <p:sorterViewPr>
    <p:cViewPr>
      <p:scale>
        <a:sx n="100" d="100"/>
        <a:sy n="100" d="100"/>
      </p:scale>
      <p:origin x="0" y="-2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tx>
            <c:v>Photon Flux With Be Window</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1.742376706992364E-2"/>
                  <c:y val="0.3321617416932419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Sheet1!$B$3:$B$12</c:f>
              <c:numCache>
                <c:formatCode>General</c:formatCode>
                <c:ptCount val="10"/>
                <c:pt idx="0">
                  <c:v>50</c:v>
                </c:pt>
                <c:pt idx="1">
                  <c:v>100</c:v>
                </c:pt>
                <c:pt idx="2">
                  <c:v>150</c:v>
                </c:pt>
                <c:pt idx="3">
                  <c:v>200</c:v>
                </c:pt>
                <c:pt idx="4">
                  <c:v>250</c:v>
                </c:pt>
                <c:pt idx="5">
                  <c:v>300</c:v>
                </c:pt>
                <c:pt idx="6">
                  <c:v>350</c:v>
                </c:pt>
                <c:pt idx="7">
                  <c:v>400</c:v>
                </c:pt>
                <c:pt idx="8">
                  <c:v>450</c:v>
                </c:pt>
                <c:pt idx="9">
                  <c:v>500</c:v>
                </c:pt>
              </c:numCache>
            </c:numRef>
          </c:xVal>
          <c:yVal>
            <c:numRef>
              <c:f>Sheet1!$D$3:$D$12</c:f>
              <c:numCache>
                <c:formatCode>0.00E+00</c:formatCode>
                <c:ptCount val="10"/>
                <c:pt idx="0">
                  <c:v>6660000000000000</c:v>
                </c:pt>
                <c:pt idx="1">
                  <c:v>1.33E+16</c:v>
                </c:pt>
                <c:pt idx="2">
                  <c:v>2E+16</c:v>
                </c:pt>
                <c:pt idx="3">
                  <c:v>2.66E+16</c:v>
                </c:pt>
                <c:pt idx="4">
                  <c:v>3.33E+16</c:v>
                </c:pt>
                <c:pt idx="5">
                  <c:v>4E+16</c:v>
                </c:pt>
                <c:pt idx="6">
                  <c:v>4.66E+16</c:v>
                </c:pt>
                <c:pt idx="7">
                  <c:v>5.33E+16</c:v>
                </c:pt>
                <c:pt idx="8">
                  <c:v>5.99E+16</c:v>
                </c:pt>
                <c:pt idx="9">
                  <c:v>6.66E+16</c:v>
                </c:pt>
              </c:numCache>
            </c:numRef>
          </c:yVal>
          <c:smooth val="1"/>
          <c:extLst>
            <c:ext xmlns:c16="http://schemas.microsoft.com/office/drawing/2014/chart" uri="{C3380CC4-5D6E-409C-BE32-E72D297353CC}">
              <c16:uniqueId val="{00000001-F84E-4D75-A026-F9FB3FD8BD60}"/>
            </c:ext>
          </c:extLst>
        </c:ser>
        <c:ser>
          <c:idx val="1"/>
          <c:order val="1"/>
          <c:tx>
            <c:v>Photon Flux No Be Window</c:v>
          </c:tx>
          <c:spPr>
            <a:ln w="19050" cap="rnd">
              <a:solidFill>
                <a:schemeClr val="accent2"/>
              </a:solid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linear"/>
            <c:dispRSqr val="1"/>
            <c:dispEq val="1"/>
            <c:trendlineLbl>
              <c:layout>
                <c:manualLayout>
                  <c:x val="-0.10669645258743951"/>
                  <c:y val="2.8247251702232874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Sheet1!$B$3:$B$12</c:f>
              <c:numCache>
                <c:formatCode>General</c:formatCode>
                <c:ptCount val="10"/>
                <c:pt idx="0">
                  <c:v>50</c:v>
                </c:pt>
                <c:pt idx="1">
                  <c:v>100</c:v>
                </c:pt>
                <c:pt idx="2">
                  <c:v>150</c:v>
                </c:pt>
                <c:pt idx="3">
                  <c:v>200</c:v>
                </c:pt>
                <c:pt idx="4">
                  <c:v>250</c:v>
                </c:pt>
                <c:pt idx="5">
                  <c:v>300</c:v>
                </c:pt>
                <c:pt idx="6">
                  <c:v>350</c:v>
                </c:pt>
                <c:pt idx="7">
                  <c:v>400</c:v>
                </c:pt>
                <c:pt idx="8">
                  <c:v>450</c:v>
                </c:pt>
                <c:pt idx="9">
                  <c:v>500</c:v>
                </c:pt>
              </c:numCache>
            </c:numRef>
          </c:xVal>
          <c:yVal>
            <c:numRef>
              <c:f>Sheet1!$C$3:$C$12</c:f>
              <c:numCache>
                <c:formatCode>0.00E+00</c:formatCode>
                <c:ptCount val="10"/>
                <c:pt idx="0">
                  <c:v>7420000000000000</c:v>
                </c:pt>
                <c:pt idx="1">
                  <c:v>1.48E+16</c:v>
                </c:pt>
                <c:pt idx="2">
                  <c:v>2.23E+16</c:v>
                </c:pt>
                <c:pt idx="3">
                  <c:v>2.97E+16</c:v>
                </c:pt>
                <c:pt idx="4">
                  <c:v>3.71E+16</c:v>
                </c:pt>
                <c:pt idx="5">
                  <c:v>4.45E+16</c:v>
                </c:pt>
                <c:pt idx="6">
                  <c:v>5.2E+16</c:v>
                </c:pt>
                <c:pt idx="7">
                  <c:v>5.94E+16</c:v>
                </c:pt>
                <c:pt idx="8">
                  <c:v>6.68E+16</c:v>
                </c:pt>
                <c:pt idx="9">
                  <c:v>7.42E+16</c:v>
                </c:pt>
              </c:numCache>
            </c:numRef>
          </c:yVal>
          <c:smooth val="1"/>
          <c:extLst>
            <c:ext xmlns:c16="http://schemas.microsoft.com/office/drawing/2014/chart" uri="{C3380CC4-5D6E-409C-BE32-E72D297353CC}">
              <c16:uniqueId val="{00000003-F84E-4D75-A026-F9FB3FD8BD60}"/>
            </c:ext>
          </c:extLst>
        </c:ser>
        <c:dLbls>
          <c:showLegendKey val="0"/>
          <c:showVal val="0"/>
          <c:showCatName val="0"/>
          <c:showSerName val="0"/>
          <c:showPercent val="0"/>
          <c:showBubbleSize val="0"/>
        </c:dLbls>
        <c:axId val="424598624"/>
        <c:axId val="424600704"/>
      </c:scatterChart>
      <c:valAx>
        <c:axId val="4245986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600704"/>
        <c:crosses val="autoZero"/>
        <c:crossBetween val="midCat"/>
      </c:valAx>
      <c:valAx>
        <c:axId val="424600704"/>
        <c:scaling>
          <c:orientation val="minMax"/>
        </c:scaling>
        <c:delete val="0"/>
        <c:axPos val="l"/>
        <c:majorGridlines>
          <c:spPr>
            <a:ln w="9525" cap="flat" cmpd="sng" algn="ctr">
              <a:solidFill>
                <a:schemeClr val="tx1">
                  <a:lumMod val="15000"/>
                  <a:lumOff val="85000"/>
                </a:schemeClr>
              </a:solidFill>
              <a:round/>
            </a:ln>
            <a:effectLst/>
          </c:spPr>
        </c:majorGridlines>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24598624"/>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619363"/>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1"/>
            <a:ext cx="3169920" cy="619363"/>
          </a:xfrm>
          <a:prstGeom prst="rect">
            <a:avLst/>
          </a:prstGeom>
        </p:spPr>
        <p:txBody>
          <a:bodyPr vert="horz" lIns="96661" tIns="48331" rIns="96661" bIns="48331" rtlCol="0"/>
          <a:lstStyle>
            <a:lvl1pPr algn="r">
              <a:defRPr sz="1300"/>
            </a:lvl1pPr>
          </a:lstStyle>
          <a:p>
            <a:fld id="{2E36F475-F7F5-6C41-B37C-656C49194CAF}" type="datetimeFigureOut">
              <a:rPr lang="en-US" smtClean="0"/>
              <a:t>4/4/2024</a:t>
            </a:fld>
            <a:endParaRPr lang="en-US" dirty="0"/>
          </a:p>
        </p:txBody>
      </p:sp>
      <p:sp>
        <p:nvSpPr>
          <p:cNvPr id="4" name="Slide Image Placeholder 3"/>
          <p:cNvSpPr>
            <a:spLocks noGrp="1" noRot="1" noChangeAspect="1"/>
          </p:cNvSpPr>
          <p:nvPr>
            <p:ph type="sldImg" idx="2"/>
          </p:nvPr>
        </p:nvSpPr>
        <p:spPr>
          <a:xfrm>
            <a:off x="-44450" y="1543050"/>
            <a:ext cx="7404100" cy="416560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5940743"/>
            <a:ext cx="5852160" cy="4860608"/>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1725038"/>
            <a:ext cx="3169920" cy="619362"/>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11725038"/>
            <a:ext cx="3169920" cy="619362"/>
          </a:xfrm>
          <a:prstGeom prst="rect">
            <a:avLst/>
          </a:prstGeom>
        </p:spPr>
        <p:txBody>
          <a:bodyPr vert="horz" lIns="96661" tIns="48331" rIns="96661" bIns="48331" rtlCol="0" anchor="b"/>
          <a:lstStyle>
            <a:lvl1pPr algn="r">
              <a:defRPr sz="1300"/>
            </a:lvl1pPr>
          </a:lstStyle>
          <a:p>
            <a:fld id="{515839EF-EF2D-A244-8B03-02564FD38722}" type="slidenum">
              <a:rPr lang="en-US" smtClean="0"/>
              <a:t>‹#›</a:t>
            </a:fld>
            <a:endParaRPr lang="en-US" dirty="0"/>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a:t>
            </a:fld>
            <a:endParaRPr lang="en-US" dirty="0"/>
          </a:p>
        </p:txBody>
      </p:sp>
    </p:spTree>
    <p:extLst>
      <p:ext uri="{BB962C8B-B14F-4D97-AF65-F5344CB8AC3E}">
        <p14:creationId xmlns:p14="http://schemas.microsoft.com/office/powerpoint/2010/main" val="1994991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Flux increases linearly with beam current with and without window.</a:t>
            </a:r>
          </a:p>
        </p:txBody>
      </p:sp>
      <p:sp>
        <p:nvSpPr>
          <p:cNvPr id="4" name="Slide Number Placeholder 3"/>
          <p:cNvSpPr>
            <a:spLocks noGrp="1"/>
          </p:cNvSpPr>
          <p:nvPr>
            <p:ph type="sldNum" sz="quarter" idx="5"/>
          </p:nvPr>
        </p:nvSpPr>
        <p:spPr/>
        <p:txBody>
          <a:bodyPr/>
          <a:lstStyle/>
          <a:p>
            <a:fld id="{515839EF-EF2D-A244-8B03-02564FD38722}" type="slidenum">
              <a:rPr lang="en-US" smtClean="0"/>
              <a:t>13</a:t>
            </a:fld>
            <a:endParaRPr lang="en-US" dirty="0"/>
          </a:p>
        </p:txBody>
      </p:sp>
    </p:spTree>
    <p:extLst>
      <p:ext uri="{BB962C8B-B14F-4D97-AF65-F5344CB8AC3E}">
        <p14:creationId xmlns:p14="http://schemas.microsoft.com/office/powerpoint/2010/main" val="1263016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precisely how to calculate the flux striking the sample tube.</a:t>
            </a:r>
          </a:p>
          <a:p>
            <a:r>
              <a:rPr lang="en-US" dirty="0"/>
              <a:t>We have the pressure on both sides of the known conductance tube.</a:t>
            </a:r>
          </a:p>
          <a:p>
            <a:r>
              <a:rPr lang="en-US" dirty="0"/>
              <a:t>We have RGA data to discern the constituents of the desorbed gas.</a:t>
            </a:r>
          </a:p>
          <a:p>
            <a:r>
              <a:rPr lang="en-US" dirty="0"/>
              <a:t>Depicted here are the installations of our sample tubes. SS, Cu and NEG coated Cu</a:t>
            </a:r>
          </a:p>
        </p:txBody>
      </p:sp>
      <p:sp>
        <p:nvSpPr>
          <p:cNvPr id="4" name="Slide Number Placeholder 3"/>
          <p:cNvSpPr>
            <a:spLocks noGrp="1"/>
          </p:cNvSpPr>
          <p:nvPr>
            <p:ph type="sldNum" sz="quarter" idx="5"/>
          </p:nvPr>
        </p:nvSpPr>
        <p:spPr/>
        <p:txBody>
          <a:bodyPr/>
          <a:lstStyle/>
          <a:p>
            <a:fld id="{515839EF-EF2D-A244-8B03-02564FD38722}" type="slidenum">
              <a:rPr lang="en-US" smtClean="0"/>
              <a:t>14</a:t>
            </a:fld>
            <a:endParaRPr lang="en-US" dirty="0"/>
          </a:p>
        </p:txBody>
      </p:sp>
    </p:spTree>
    <p:extLst>
      <p:ext uri="{BB962C8B-B14F-4D97-AF65-F5344CB8AC3E}">
        <p14:creationId xmlns:p14="http://schemas.microsoft.com/office/powerpoint/2010/main" val="1571814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now collect data over an extended period. We have our time stamp, partial pressures, our beam current and also our vacuum valve position.</a:t>
            </a:r>
          </a:p>
          <a:p>
            <a:r>
              <a:rPr lang="en-US" dirty="0"/>
              <a:t>We can extract the data as a .csv and import into excel.</a:t>
            </a:r>
          </a:p>
          <a:p>
            <a:r>
              <a:rPr lang="en-US" dirty="0"/>
              <a:t>We convert time into a delta T in seconds. For that time slice we calculate the photon flux and also calculate the throughput of gas in Torr-l /s of gas evolved from the surface, which is converted to number of molecules/photon for each time slice. The data is plotted as a function of total photons received on the surface. </a:t>
            </a:r>
          </a:p>
        </p:txBody>
      </p:sp>
      <p:sp>
        <p:nvSpPr>
          <p:cNvPr id="4" name="Slide Number Placeholder 3"/>
          <p:cNvSpPr>
            <a:spLocks noGrp="1"/>
          </p:cNvSpPr>
          <p:nvPr>
            <p:ph type="sldNum" sz="quarter" idx="5"/>
          </p:nvPr>
        </p:nvSpPr>
        <p:spPr/>
        <p:txBody>
          <a:bodyPr/>
          <a:lstStyle/>
          <a:p>
            <a:fld id="{515839EF-EF2D-A244-8B03-02564FD38722}" type="slidenum">
              <a:rPr lang="en-US" smtClean="0"/>
              <a:t>16</a:t>
            </a:fld>
            <a:endParaRPr lang="en-US" dirty="0"/>
          </a:p>
        </p:txBody>
      </p:sp>
    </p:spTree>
    <p:extLst>
      <p:ext uri="{BB962C8B-B14F-4D97-AF65-F5344CB8AC3E}">
        <p14:creationId xmlns:p14="http://schemas.microsoft.com/office/powerpoint/2010/main" val="2525625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for both our SS and Cu samples compare favorably to earlier work at NSLS. Our C101 water peak was lower than NSLS results. This could have been from putting the sample under storage vacuum several months before actual measurement. </a:t>
            </a:r>
          </a:p>
          <a:p>
            <a:r>
              <a:rPr lang="en-US" dirty="0"/>
              <a:t>We plan on measuring the NEG coated EIC SR pipe this winter.</a:t>
            </a:r>
          </a:p>
        </p:txBody>
      </p:sp>
      <p:sp>
        <p:nvSpPr>
          <p:cNvPr id="4" name="Slide Number Placeholder 3"/>
          <p:cNvSpPr>
            <a:spLocks noGrp="1"/>
          </p:cNvSpPr>
          <p:nvPr>
            <p:ph type="sldNum" sz="quarter" idx="5"/>
          </p:nvPr>
        </p:nvSpPr>
        <p:spPr/>
        <p:txBody>
          <a:bodyPr/>
          <a:lstStyle/>
          <a:p>
            <a:fld id="{515839EF-EF2D-A244-8B03-02564FD38722}" type="slidenum">
              <a:rPr lang="en-US" smtClean="0"/>
              <a:t>18</a:t>
            </a:fld>
            <a:endParaRPr lang="en-US" dirty="0"/>
          </a:p>
        </p:txBody>
      </p:sp>
    </p:spTree>
    <p:extLst>
      <p:ext uri="{BB962C8B-B14F-4D97-AF65-F5344CB8AC3E}">
        <p14:creationId xmlns:p14="http://schemas.microsoft.com/office/powerpoint/2010/main" val="1219102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for both our SS and Cu samples compare favorably to earlier work at NSLS. Our C101 water peak was lower than NSLS results. This could have been from putting the sample under storage vacuum several months before actual measurement. </a:t>
            </a:r>
          </a:p>
          <a:p>
            <a:r>
              <a:rPr lang="en-US" dirty="0"/>
              <a:t>We plan on measuring the NEG coated EIC SR pipe this winter.</a:t>
            </a:r>
          </a:p>
        </p:txBody>
      </p:sp>
      <p:sp>
        <p:nvSpPr>
          <p:cNvPr id="4" name="Slide Number Placeholder 3"/>
          <p:cNvSpPr>
            <a:spLocks noGrp="1"/>
          </p:cNvSpPr>
          <p:nvPr>
            <p:ph type="sldNum" sz="quarter" idx="5"/>
          </p:nvPr>
        </p:nvSpPr>
        <p:spPr/>
        <p:txBody>
          <a:bodyPr/>
          <a:lstStyle/>
          <a:p>
            <a:fld id="{515839EF-EF2D-A244-8B03-02564FD38722}" type="slidenum">
              <a:rPr lang="en-US" smtClean="0"/>
              <a:t>19</a:t>
            </a:fld>
            <a:endParaRPr lang="en-US" dirty="0"/>
          </a:p>
        </p:txBody>
      </p:sp>
    </p:spTree>
    <p:extLst>
      <p:ext uri="{BB962C8B-B14F-4D97-AF65-F5344CB8AC3E}">
        <p14:creationId xmlns:p14="http://schemas.microsoft.com/office/powerpoint/2010/main" val="982851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NSLSII-U will be some version of the so called complex bend. The PMQ and lattice configurations are under investigation. In parallel vacuum chamber development is taking place with the first prototype designed to fit the Halbach configured PMQs. The plan is to install in the PSD beamline and study not just the desorption on crotch absorber surfaces, but also the generation of photoelectrons and vacuum pumping configurations.</a:t>
            </a:r>
          </a:p>
        </p:txBody>
      </p:sp>
      <p:sp>
        <p:nvSpPr>
          <p:cNvPr id="4" name="Slide Number Placeholder 3"/>
          <p:cNvSpPr>
            <a:spLocks noGrp="1"/>
          </p:cNvSpPr>
          <p:nvPr>
            <p:ph type="sldNum" sz="quarter" idx="5"/>
          </p:nvPr>
        </p:nvSpPr>
        <p:spPr/>
        <p:txBody>
          <a:bodyPr/>
          <a:lstStyle/>
          <a:p>
            <a:fld id="{515839EF-EF2D-A244-8B03-02564FD38722}" type="slidenum">
              <a:rPr lang="en-US" smtClean="0"/>
              <a:t>26</a:t>
            </a:fld>
            <a:endParaRPr lang="en-US" dirty="0"/>
          </a:p>
        </p:txBody>
      </p:sp>
    </p:spTree>
    <p:extLst>
      <p:ext uri="{BB962C8B-B14F-4D97-AF65-F5344CB8AC3E}">
        <p14:creationId xmlns:p14="http://schemas.microsoft.com/office/powerpoint/2010/main" val="3233589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Upgraded coating facility will allow for small aperture coatings on longer 2m samples. Higher field and larger aperture for larger chambers as well.</a:t>
            </a:r>
          </a:p>
        </p:txBody>
      </p:sp>
      <p:sp>
        <p:nvSpPr>
          <p:cNvPr id="4" name="Slide Number Placeholder 3"/>
          <p:cNvSpPr>
            <a:spLocks noGrp="1"/>
          </p:cNvSpPr>
          <p:nvPr>
            <p:ph type="sldNum" sz="quarter" idx="5"/>
          </p:nvPr>
        </p:nvSpPr>
        <p:spPr/>
        <p:txBody>
          <a:bodyPr/>
          <a:lstStyle/>
          <a:p>
            <a:fld id="{515839EF-EF2D-A244-8B03-02564FD38722}" type="slidenum">
              <a:rPr lang="en-US" smtClean="0"/>
              <a:t>27</a:t>
            </a:fld>
            <a:endParaRPr lang="en-US" dirty="0"/>
          </a:p>
        </p:txBody>
      </p:sp>
    </p:spTree>
    <p:extLst>
      <p:ext uri="{BB962C8B-B14F-4D97-AF65-F5344CB8AC3E}">
        <p14:creationId xmlns:p14="http://schemas.microsoft.com/office/powerpoint/2010/main" val="10300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Commissioning completed.</a:t>
            </a:r>
          </a:p>
          <a:p>
            <a:r>
              <a:rPr lang="en-US" dirty="0"/>
              <a:t>Meaningful measurements underway for EIC RCS and SR vacuum chambers</a:t>
            </a:r>
          </a:p>
          <a:p>
            <a:r>
              <a:rPr lang="en-US" dirty="0"/>
              <a:t>Look ahead is for NEG coatings and chamber measurements for NSLSII-U</a:t>
            </a:r>
          </a:p>
          <a:p>
            <a:r>
              <a:rPr lang="en-US" dirty="0"/>
              <a:t>Possible collaborations with other facilities</a:t>
            </a:r>
          </a:p>
        </p:txBody>
      </p:sp>
      <p:sp>
        <p:nvSpPr>
          <p:cNvPr id="4" name="Slide Number Placeholder 3"/>
          <p:cNvSpPr>
            <a:spLocks noGrp="1"/>
          </p:cNvSpPr>
          <p:nvPr>
            <p:ph type="sldNum" sz="quarter" idx="5"/>
          </p:nvPr>
        </p:nvSpPr>
        <p:spPr/>
        <p:txBody>
          <a:bodyPr/>
          <a:lstStyle/>
          <a:p>
            <a:fld id="{515839EF-EF2D-A244-8B03-02564FD38722}" type="slidenum">
              <a:rPr lang="en-US" smtClean="0"/>
              <a:t>28</a:t>
            </a:fld>
            <a:endParaRPr lang="en-US" dirty="0"/>
          </a:p>
        </p:txBody>
      </p:sp>
    </p:spTree>
    <p:extLst>
      <p:ext uri="{BB962C8B-B14F-4D97-AF65-F5344CB8AC3E}">
        <p14:creationId xmlns:p14="http://schemas.microsoft.com/office/powerpoint/2010/main" val="30028022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Possible future sample chamber allowing for changing incidence angle as well as photoelectron production and measurement.</a:t>
            </a:r>
          </a:p>
        </p:txBody>
      </p:sp>
      <p:sp>
        <p:nvSpPr>
          <p:cNvPr id="4" name="Slide Number Placeholder 3"/>
          <p:cNvSpPr>
            <a:spLocks noGrp="1"/>
          </p:cNvSpPr>
          <p:nvPr>
            <p:ph type="sldNum" sz="quarter" idx="5"/>
          </p:nvPr>
        </p:nvSpPr>
        <p:spPr/>
        <p:txBody>
          <a:bodyPr/>
          <a:lstStyle/>
          <a:p>
            <a:fld id="{515839EF-EF2D-A244-8B03-02564FD38722}" type="slidenum">
              <a:rPr lang="en-US" smtClean="0"/>
              <a:t>34</a:t>
            </a:fld>
            <a:endParaRPr lang="en-US" dirty="0"/>
          </a:p>
        </p:txBody>
      </p:sp>
    </p:spTree>
    <p:extLst>
      <p:ext uri="{BB962C8B-B14F-4D97-AF65-F5344CB8AC3E}">
        <p14:creationId xmlns:p14="http://schemas.microsoft.com/office/powerpoint/2010/main" val="39528385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Photon Stimulated Desorption is a critical parameter required to understand the dynamic pressure behavior of an accelerator during commissioning and operation. </a:t>
            </a:r>
          </a:p>
          <a:p>
            <a:r>
              <a:rPr lang="en-US" dirty="0"/>
              <a:t>Graph showing conditioning in terms of change in pressure over beam current on the Y axis and dose on the X axis.</a:t>
            </a:r>
          </a:p>
          <a:p>
            <a:r>
              <a:rPr lang="en-US" dirty="0"/>
              <a:t>The PSD and other desorption mechanisms are used as inputs to </a:t>
            </a:r>
            <a:r>
              <a:rPr lang="en-US" dirty="0" err="1"/>
              <a:t>Molflow</a:t>
            </a:r>
            <a:r>
              <a:rPr lang="en-US" dirty="0"/>
              <a:t> and </a:t>
            </a:r>
            <a:r>
              <a:rPr lang="en-US" dirty="0" err="1"/>
              <a:t>Synrad</a:t>
            </a:r>
            <a:r>
              <a:rPr lang="en-US" dirty="0"/>
              <a:t> for accurate vacuum system modeling.</a:t>
            </a:r>
          </a:p>
        </p:txBody>
      </p:sp>
      <p:sp>
        <p:nvSpPr>
          <p:cNvPr id="4" name="Slide Number Placeholder 3"/>
          <p:cNvSpPr>
            <a:spLocks noGrp="1"/>
          </p:cNvSpPr>
          <p:nvPr>
            <p:ph type="sldNum" sz="quarter" idx="5"/>
          </p:nvPr>
        </p:nvSpPr>
        <p:spPr/>
        <p:txBody>
          <a:bodyPr/>
          <a:lstStyle/>
          <a:p>
            <a:fld id="{515839EF-EF2D-A244-8B03-02564FD38722}" type="slidenum">
              <a:rPr lang="en-US" smtClean="0"/>
              <a:t>3</a:t>
            </a:fld>
            <a:endParaRPr lang="en-US" dirty="0"/>
          </a:p>
        </p:txBody>
      </p:sp>
    </p:spTree>
    <p:extLst>
      <p:ext uri="{BB962C8B-B14F-4D97-AF65-F5344CB8AC3E}">
        <p14:creationId xmlns:p14="http://schemas.microsoft.com/office/powerpoint/2010/main" val="2705436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Significant body of work exists, most since 1980 on accelerator materials. Measurements were made both on samples as well as actual chambers. Data from the prior work of Conrad Foerster at NSLS for both SS and C101 was used as comparison to our baseline results. The measurement method was largely replicated. </a:t>
            </a:r>
          </a:p>
        </p:txBody>
      </p:sp>
      <p:sp>
        <p:nvSpPr>
          <p:cNvPr id="4" name="Slide Number Placeholder 3"/>
          <p:cNvSpPr>
            <a:spLocks noGrp="1"/>
          </p:cNvSpPr>
          <p:nvPr>
            <p:ph type="sldNum" sz="quarter" idx="5"/>
          </p:nvPr>
        </p:nvSpPr>
        <p:spPr/>
        <p:txBody>
          <a:bodyPr/>
          <a:lstStyle/>
          <a:p>
            <a:fld id="{515839EF-EF2D-A244-8B03-02564FD38722}" type="slidenum">
              <a:rPr lang="en-US" smtClean="0"/>
              <a:t>4</a:t>
            </a:fld>
            <a:endParaRPr lang="en-US" dirty="0"/>
          </a:p>
        </p:txBody>
      </p:sp>
    </p:spTree>
    <p:extLst>
      <p:ext uri="{BB962C8B-B14F-4D97-AF65-F5344CB8AC3E}">
        <p14:creationId xmlns:p14="http://schemas.microsoft.com/office/powerpoint/2010/main" val="3993839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3PW and BM light passes down our experimental line. The beamline is fully housed in the SR and prevents easy access.</a:t>
            </a:r>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dirty="0"/>
          </a:p>
        </p:txBody>
      </p:sp>
    </p:spTree>
    <p:extLst>
      <p:ext uri="{BB962C8B-B14F-4D97-AF65-F5344CB8AC3E}">
        <p14:creationId xmlns:p14="http://schemas.microsoft.com/office/powerpoint/2010/main" val="229940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left to right: </a:t>
            </a:r>
          </a:p>
          <a:p>
            <a:r>
              <a:rPr lang="en-US" dirty="0"/>
              <a:t>BMPS and vacuum isolation valve.</a:t>
            </a:r>
          </a:p>
          <a:p>
            <a:r>
              <a:rPr lang="en-US" dirty="0"/>
              <a:t>Fixed mask </a:t>
            </a:r>
          </a:p>
          <a:p>
            <a:r>
              <a:rPr lang="en-US" dirty="0"/>
              <a:t>Be vacuum window</a:t>
            </a:r>
          </a:p>
          <a:p>
            <a:r>
              <a:rPr lang="en-US" dirty="0"/>
              <a:t>Slits to reduce the vertical and horizontal light. Tungsten blades and water cooled.</a:t>
            </a:r>
          </a:p>
          <a:p>
            <a:r>
              <a:rPr lang="en-US" dirty="0"/>
              <a:t>Conductance tube separating the sample from the beamline.</a:t>
            </a:r>
          </a:p>
          <a:p>
            <a:r>
              <a:rPr lang="en-US" dirty="0"/>
              <a:t>Sample table allowing various samples and incidence angles as desired.</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8</a:t>
            </a:fld>
            <a:endParaRPr lang="en-US" dirty="0"/>
          </a:p>
        </p:txBody>
      </p:sp>
    </p:spTree>
    <p:extLst>
      <p:ext uri="{BB962C8B-B14F-4D97-AF65-F5344CB8AC3E}">
        <p14:creationId xmlns:p14="http://schemas.microsoft.com/office/powerpoint/2010/main" val="1721296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EPICS control interface</a:t>
            </a:r>
          </a:p>
          <a:p>
            <a:r>
              <a:rPr lang="en-US" dirty="0"/>
              <a:t>EPS controlled with PLC and PVs (process values) collected serially through MOXA terminal servers to controls server.</a:t>
            </a:r>
          </a:p>
          <a:p>
            <a:r>
              <a:rPr lang="en-US" dirty="0"/>
              <a:t>CSS for collecting and presenting data</a:t>
            </a:r>
          </a:p>
          <a:p>
            <a:r>
              <a:rPr lang="en-US" dirty="0"/>
              <a:t>Raw PV data can be exported as a .csv to Excel</a:t>
            </a:r>
          </a:p>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9</a:t>
            </a:fld>
            <a:endParaRPr lang="en-US" dirty="0"/>
          </a:p>
        </p:txBody>
      </p:sp>
    </p:spTree>
    <p:extLst>
      <p:ext uri="{BB962C8B-B14F-4D97-AF65-F5344CB8AC3E}">
        <p14:creationId xmlns:p14="http://schemas.microsoft.com/office/powerpoint/2010/main" val="18336564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Spectral flux with and without the Be window. The window cutoff is ~ 2keV and below and reduces the total flux ~ 5x, but there is still sufficient light to make desorption measurements in a reasonable time.</a:t>
            </a:r>
          </a:p>
          <a:p>
            <a:r>
              <a:rPr lang="en-US" dirty="0"/>
              <a:t>The total power is also reduced to a reasonable value to lessen the influence of thermal desorption on the samples even though water cooled. </a:t>
            </a:r>
          </a:p>
        </p:txBody>
      </p:sp>
      <p:sp>
        <p:nvSpPr>
          <p:cNvPr id="4" name="Slide Number Placeholder 3"/>
          <p:cNvSpPr>
            <a:spLocks noGrp="1"/>
          </p:cNvSpPr>
          <p:nvPr>
            <p:ph type="sldNum" sz="quarter" idx="5"/>
          </p:nvPr>
        </p:nvSpPr>
        <p:spPr/>
        <p:txBody>
          <a:bodyPr/>
          <a:lstStyle/>
          <a:p>
            <a:fld id="{515839EF-EF2D-A244-8B03-02564FD38722}" type="slidenum">
              <a:rPr lang="en-US" smtClean="0"/>
              <a:t>10</a:t>
            </a:fld>
            <a:endParaRPr lang="en-US" dirty="0"/>
          </a:p>
        </p:txBody>
      </p:sp>
    </p:spTree>
    <p:extLst>
      <p:ext uri="{BB962C8B-B14F-4D97-AF65-F5344CB8AC3E}">
        <p14:creationId xmlns:p14="http://schemas.microsoft.com/office/powerpoint/2010/main" val="2561340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flux at the fixed mask location 9.5 meters from the source with the 250 micron beryllium window.</a:t>
            </a:r>
          </a:p>
          <a:p>
            <a:r>
              <a:rPr lang="en-US" dirty="0"/>
              <a:t>Reasonably constant across the horizontal midplane so the flux density is reasonably constant across the sample tube.</a:t>
            </a:r>
          </a:p>
          <a:p>
            <a:r>
              <a:rPr lang="en-US" dirty="0"/>
              <a:t>Vertical is trimmed at the mask, but the slits are left fully open.</a:t>
            </a:r>
          </a:p>
        </p:txBody>
      </p:sp>
      <p:sp>
        <p:nvSpPr>
          <p:cNvPr id="4" name="Slide Number Placeholder 3"/>
          <p:cNvSpPr>
            <a:spLocks noGrp="1"/>
          </p:cNvSpPr>
          <p:nvPr>
            <p:ph type="sldNum" sz="quarter" idx="5"/>
          </p:nvPr>
        </p:nvSpPr>
        <p:spPr/>
        <p:txBody>
          <a:bodyPr/>
          <a:lstStyle/>
          <a:p>
            <a:fld id="{515839EF-EF2D-A244-8B03-02564FD38722}" type="slidenum">
              <a:rPr lang="en-US" smtClean="0"/>
              <a:t>11</a:t>
            </a:fld>
            <a:endParaRPr lang="en-US" dirty="0"/>
          </a:p>
        </p:txBody>
      </p:sp>
    </p:spTree>
    <p:extLst>
      <p:ext uri="{BB962C8B-B14F-4D97-AF65-F5344CB8AC3E}">
        <p14:creationId xmlns:p14="http://schemas.microsoft.com/office/powerpoint/2010/main" val="17383946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Due to the uniform horizontal  photon distribution, the flux as a function of horizontal aperture (slit position) is linear.</a:t>
            </a:r>
          </a:p>
        </p:txBody>
      </p:sp>
      <p:sp>
        <p:nvSpPr>
          <p:cNvPr id="4" name="Slide Number Placeholder 3"/>
          <p:cNvSpPr>
            <a:spLocks noGrp="1"/>
          </p:cNvSpPr>
          <p:nvPr>
            <p:ph type="sldNum" sz="quarter" idx="5"/>
          </p:nvPr>
        </p:nvSpPr>
        <p:spPr/>
        <p:txBody>
          <a:bodyPr/>
          <a:lstStyle/>
          <a:p>
            <a:fld id="{515839EF-EF2D-A244-8B03-02564FD38722}" type="slidenum">
              <a:rPr lang="en-US" smtClean="0"/>
              <a:t>12</a:t>
            </a:fld>
            <a:endParaRPr lang="en-US" dirty="0"/>
          </a:p>
        </p:txBody>
      </p:sp>
    </p:spTree>
    <p:extLst>
      <p:ext uri="{BB962C8B-B14F-4D97-AF65-F5344CB8AC3E}">
        <p14:creationId xmlns:p14="http://schemas.microsoft.com/office/powerpoint/2010/main" val="3922538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_Print-friend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2541806"/>
            <a:ext cx="10334625" cy="970828"/>
          </a:xfrm>
        </p:spPr>
        <p:txBody>
          <a:bodyPr anchor="t" anchorCtr="0">
            <a:normAutofit/>
          </a:bodyPr>
          <a:lstStyle>
            <a:lvl1pPr algn="l">
              <a:defRPr sz="4000" b="1" i="0">
                <a:solidFill>
                  <a:schemeClr val="tx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5773229"/>
            <a:ext cx="10334625" cy="746185"/>
          </a:xfrm>
        </p:spPr>
        <p:txBody>
          <a:bodyP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512634"/>
            <a:ext cx="10334625" cy="1092820"/>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
        <p:nvSpPr>
          <p:cNvPr id="7" name="Text Placeholder 4">
            <a:extLst>
              <a:ext uri="{FF2B5EF4-FFF2-40B4-BE49-F238E27FC236}">
                <a16:creationId xmlns:a16="http://schemas.microsoft.com/office/drawing/2014/main" id="{64E34300-351A-DA47-416B-A10020D19D7B}"/>
              </a:ext>
            </a:extLst>
          </p:cNvPr>
          <p:cNvSpPr>
            <a:spLocks noGrp="1"/>
          </p:cNvSpPr>
          <p:nvPr>
            <p:ph type="body" sz="quarter" idx="11"/>
          </p:nvPr>
        </p:nvSpPr>
        <p:spPr>
          <a:xfrm>
            <a:off x="813174" y="4639214"/>
            <a:ext cx="10334625" cy="1092820"/>
          </a:xfrm>
        </p:spPr>
        <p:txBody>
          <a:bodyPr>
            <a:noAutofit/>
          </a:bodyPr>
          <a:lstStyle>
            <a:lvl1pPr marL="0" indent="0">
              <a:buFontTx/>
              <a:buNone/>
              <a:defRPr sz="2000" i="1">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3440654292"/>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5AB3F95-5EF0-43FC-B83D-ED4C9859DF5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DAF4C22-6365-45FA-A982-3104F2E7D0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4311B57-C525-47FD-8D44-9A50E3779D0A}"/>
              </a:ext>
            </a:extLst>
          </p:cNvPr>
          <p:cNvSpPr>
            <a:spLocks noGrp="1" noChangeArrowheads="1"/>
          </p:cNvSpPr>
          <p:nvPr>
            <p:ph type="sldNum" sz="quarter" idx="12"/>
          </p:nvPr>
        </p:nvSpPr>
        <p:spPr>
          <a:ln/>
        </p:spPr>
        <p:txBody>
          <a:bodyPr/>
          <a:lstStyle>
            <a:lvl1pPr>
              <a:defRPr/>
            </a:lvl1pPr>
          </a:lstStyle>
          <a:p>
            <a:fld id="{E1C54DAF-8ADD-490D-96C4-DFD3173D61CA}" type="slidenum">
              <a:rPr lang="en-US" altLang="en-US"/>
              <a:pPr/>
              <a:t>‹#›</a:t>
            </a:fld>
            <a:endParaRPr lang="en-US" altLang="en-US"/>
          </a:p>
        </p:txBody>
      </p:sp>
    </p:spTree>
    <p:extLst>
      <p:ext uri="{BB962C8B-B14F-4D97-AF65-F5344CB8AC3E}">
        <p14:creationId xmlns:p14="http://schemas.microsoft.com/office/powerpoint/2010/main" val="3662690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F96C7-1801-CD4F-9F28-C99CEA00AE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FB783-2389-2044-9FEC-A01C09265EC1}"/>
              </a:ext>
            </a:extLst>
          </p:cNvPr>
          <p:cNvSpPr>
            <a:spLocks noGrp="1"/>
          </p:cNvSpPr>
          <p:nvPr>
            <p:ph idx="1"/>
          </p:nvPr>
        </p:nvSpPr>
        <p:spPr/>
        <p:txBody>
          <a:bodyPr/>
          <a:lstStyle>
            <a:lvl1pPr>
              <a:buFont typeface="Arial" panose="020B0604020202020204" pitchFamily="34" charset="0"/>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ection Header_Print-friend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7110BA2-9B68-CC4C-A636-3277ABFA5F1F}"/>
              </a:ext>
            </a:extLst>
          </p:cNvPr>
          <p:cNvSpPr>
            <a:spLocks noGrp="1"/>
          </p:cNvSpPr>
          <p:nvPr>
            <p:ph type="ctrTitle" hasCustomPrompt="1"/>
          </p:nvPr>
        </p:nvSpPr>
        <p:spPr>
          <a:xfrm>
            <a:off x="813175" y="2541806"/>
            <a:ext cx="10334625" cy="1947460"/>
          </a:xfrm>
        </p:spPr>
        <p:txBody>
          <a:bodyPr anchor="t" anchorCtr="0"/>
          <a:lstStyle>
            <a:lvl1pPr algn="l">
              <a:defRPr sz="6000" b="1" i="0">
                <a:solidFill>
                  <a:schemeClr val="tx1"/>
                </a:solidFill>
                <a:latin typeface="+mn-lt"/>
                <a:cs typeface="Arial" panose="020B0604020202020204" pitchFamily="34" charset="0"/>
              </a:defRPr>
            </a:lvl1pPr>
          </a:lstStyle>
          <a:p>
            <a:r>
              <a:rPr lang="en-US"/>
              <a:t>Click To Edit Master Title Style</a:t>
            </a:r>
          </a:p>
        </p:txBody>
      </p:sp>
      <p:sp>
        <p:nvSpPr>
          <p:cNvPr id="8" name="Text Placeholder 4">
            <a:extLst>
              <a:ext uri="{FF2B5EF4-FFF2-40B4-BE49-F238E27FC236}">
                <a16:creationId xmlns:a16="http://schemas.microsoft.com/office/drawing/2014/main" id="{9FCBF15F-CA7F-7641-B9E3-4E9C3E92F434}"/>
              </a:ext>
            </a:extLst>
          </p:cNvPr>
          <p:cNvSpPr>
            <a:spLocks noGrp="1"/>
          </p:cNvSpPr>
          <p:nvPr>
            <p:ph type="body" sz="quarter" idx="10"/>
          </p:nvPr>
        </p:nvSpPr>
        <p:spPr>
          <a:xfrm>
            <a:off x="813175" y="4501444"/>
            <a:ext cx="10334625" cy="1259607"/>
          </a:xfrm>
        </p:spPr>
        <p:txBody>
          <a:bodyPr>
            <a:noAutofit/>
          </a:bodyPr>
          <a:lstStyle>
            <a:lvl1pPr marL="0" indent="0">
              <a:buFontTx/>
              <a:buNone/>
              <a:defRPr sz="2400">
                <a:solidFill>
                  <a:schemeClr val="tx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spTree>
    <p:extLst>
      <p:ext uri="{BB962C8B-B14F-4D97-AF65-F5344CB8AC3E}">
        <p14:creationId xmlns:p14="http://schemas.microsoft.com/office/powerpoint/2010/main" val="1724543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5715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0960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6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ACFC5-D97A-B448-B815-E68D1A9731E8}"/>
              </a:ext>
            </a:extLst>
          </p:cNvPr>
          <p:cNvSpPr>
            <a:spLocks noGrp="1"/>
          </p:cNvSpPr>
          <p:nvPr>
            <p:ph type="title"/>
          </p:nvPr>
        </p:nvSpPr>
        <p:spPr>
          <a:xfrm>
            <a:off x="571500"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BFB46D-01D9-1D44-ABED-AC6282C16BC1}"/>
              </a:ext>
            </a:extLst>
          </p:cNvPr>
          <p:cNvSpPr>
            <a:spLocks noGrp="1"/>
          </p:cNvSpPr>
          <p:nvPr>
            <p:ph type="body" idx="1"/>
          </p:nvPr>
        </p:nvSpPr>
        <p:spPr>
          <a:xfrm>
            <a:off x="5715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8F9F48-3F7F-A545-9387-0732A54B5B13}"/>
              </a:ext>
            </a:extLst>
          </p:cNvPr>
          <p:cNvSpPr>
            <a:spLocks noGrp="1"/>
          </p:cNvSpPr>
          <p:nvPr>
            <p:ph sz="half" idx="2"/>
          </p:nvPr>
        </p:nvSpPr>
        <p:spPr>
          <a:xfrm>
            <a:off x="5715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0C0DC1-B7CB-B343-8B4E-8D57625AEA93}"/>
              </a:ext>
            </a:extLst>
          </p:cNvPr>
          <p:cNvSpPr>
            <a:spLocks noGrp="1"/>
          </p:cNvSpPr>
          <p:nvPr>
            <p:ph type="body" sz="quarter" idx="3"/>
          </p:nvPr>
        </p:nvSpPr>
        <p:spPr>
          <a:xfrm>
            <a:off x="60960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2689F1-F4A7-6440-A9D9-1BF6E3E127B0}"/>
              </a:ext>
            </a:extLst>
          </p:cNvPr>
          <p:cNvSpPr>
            <a:spLocks noGrp="1"/>
          </p:cNvSpPr>
          <p:nvPr>
            <p:ph sz="quarter" idx="4"/>
          </p:nvPr>
        </p:nvSpPr>
        <p:spPr>
          <a:xfrm>
            <a:off x="60960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393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B70F5-09AC-CD48-85DB-1752A5E862C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359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12526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84E83-FA30-AE49-A809-D1503D6A57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F97B18-F1D3-C845-98E1-FCEEFD596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677A6-B440-D244-B039-82AFE3A15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6033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999BF-B963-A049-A11E-595313950F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4A0F9-2FD7-DE46-AE52-AD7C0C073A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A59413AE-9723-9D45-B482-FF92ED073F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11919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365125"/>
            <a:ext cx="11049000" cy="1325563"/>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1825625"/>
            <a:ext cx="11049000" cy="4207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B88A15A-854F-D049-8A2C-6BAF2CFD5A9E}"/>
              </a:ext>
            </a:extLst>
          </p:cNvPr>
          <p:cNvSpPr txBox="1">
            <a:spLocks/>
          </p:cNvSpPr>
          <p:nvPr userDrawn="1"/>
        </p:nvSpPr>
        <p:spPr>
          <a:xfrm>
            <a:off x="11188014" y="6224489"/>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72" r:id="rId1"/>
    <p:sldLayoutId id="2147483662" r:id="rId2"/>
    <p:sldLayoutId id="2147483673" r:id="rId3"/>
    <p:sldLayoutId id="2147483664" r:id="rId4"/>
    <p:sldLayoutId id="2147483665" r:id="rId5"/>
    <p:sldLayoutId id="2147483666" r:id="rId6"/>
    <p:sldLayoutId id="2147483667" r:id="rId7"/>
    <p:sldLayoutId id="2147483668" r:id="rId8"/>
    <p:sldLayoutId id="2147483669" r:id="rId9"/>
    <p:sldLayoutId id="2147483674" r:id="rId10"/>
  </p:sldLayoutIdLst>
  <p:hf sldNum="0" hd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800" kern="1200">
          <a:solidFill>
            <a:schemeClr val="tx1"/>
          </a:solidFill>
          <a:latin typeface="+mn-lt"/>
          <a:ea typeface="+mn-ea"/>
          <a:cs typeface="+mn-cs"/>
        </a:defRPr>
      </a:lvl1pPr>
      <a:lvl2pPr marL="457200" indent="-222250" algn="l" defTabSz="914400" rtl="0" eaLnBrk="1" latinLnBrk="0" hangingPunct="1">
        <a:lnSpc>
          <a:spcPct val="10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692150" indent="-234950" algn="l" defTabSz="914400" rtl="0" eaLnBrk="1" latinLnBrk="0" hangingPunct="1">
        <a:lnSpc>
          <a:spcPct val="10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969963" indent="-277813"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1260475" indent="-284163" algn="l" defTabSz="914400" rtl="0" eaLnBrk="1" latinLnBrk="0" hangingPunct="1">
        <a:lnSpc>
          <a:spcPct val="10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wmf"/><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oleObject" Target="../embeddings/oleObject2.bin"/><Relationship Id="rId5" Type="http://schemas.openxmlformats.org/officeDocument/2006/relationships/image" Target="../media/image40.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tmp"/><Relationship Id="rId7" Type="http://schemas.openxmlformats.org/officeDocument/2006/relationships/image" Target="../media/image44.tm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tmp"/><Relationship Id="rId5" Type="http://schemas.microsoft.com/office/2007/relationships/hdphoto" Target="../media/hdphoto1.wdp"/><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tmp"/><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48.tmp"/><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9.tmp"/><Relationship Id="rId4" Type="http://schemas.openxmlformats.org/officeDocument/2006/relationships/image" Target="../media/image32.tmp"/></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tmp"/><Relationship Id="rId2" Type="http://schemas.openxmlformats.org/officeDocument/2006/relationships/image" Target="../media/image50.tmp"/><Relationship Id="rId1" Type="http://schemas.openxmlformats.org/officeDocument/2006/relationships/slideLayout" Target="../slideLayouts/slideLayout2.xml"/><Relationship Id="rId6" Type="http://schemas.openxmlformats.org/officeDocument/2006/relationships/image" Target="../media/image54.tmp"/><Relationship Id="rId5" Type="http://schemas.openxmlformats.org/officeDocument/2006/relationships/image" Target="../media/image53.tmp"/><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49.tmp"/><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6.tmp"/></Relationships>
</file>

<file path=ppt/slides/_rels/slide19.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8.tmp"/></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0.tmp"/></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tmp"/><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7.tmp"/><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tmp"/><Relationship Id="rId2" Type="http://schemas.openxmlformats.org/officeDocument/2006/relationships/image" Target="../media/image68.emf"/><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71.tmp"/><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77.tmp"/><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27.xml.rels><?xml version="1.0" encoding="UTF-8" standalone="yes"?>
<Relationships xmlns="http://schemas.openxmlformats.org/package/2006/relationships"><Relationship Id="rId8" Type="http://schemas.openxmlformats.org/officeDocument/2006/relationships/image" Target="../media/image83.tmp"/><Relationship Id="rId3" Type="http://schemas.openxmlformats.org/officeDocument/2006/relationships/image" Target="../media/image79.jpeg"/><Relationship Id="rId7" Type="http://schemas.openxmlformats.org/officeDocument/2006/relationships/image" Target="cid:df961635-9efd-4d30-a65a-0627aeaa7267@namprd09.prod.outlook.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tmp"/><Relationship Id="rId4" Type="http://schemas.openxmlformats.org/officeDocument/2006/relationships/image" Target="../media/image80.jpeg"/><Relationship Id="rId9" Type="http://schemas.openxmlformats.org/officeDocument/2006/relationships/image" Target="../media/image8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0.xml"/><Relationship Id="rId5" Type="http://schemas.openxmlformats.org/officeDocument/2006/relationships/image" Target="../media/image92.png"/><Relationship Id="rId4" Type="http://schemas.openxmlformats.org/officeDocument/2006/relationships/image" Target="../media/image91.png"/></Relationships>
</file>

<file path=ppt/slides/_rels/slide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34.xml.rels><?xml version="1.0" encoding="UTF-8" standalone="yes"?>
<Relationships xmlns="http://schemas.openxmlformats.org/package/2006/relationships"><Relationship Id="rId3" Type="http://schemas.openxmlformats.org/officeDocument/2006/relationships/image" Target="../media/image97.tmp"/><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tmp"/><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tmp"/></Relationships>
</file>

<file path=ppt/slides/_rels/slide5.xml.rels><?xml version="1.0" encoding="UTF-8" standalone="yes"?>
<Relationships xmlns="http://schemas.openxmlformats.org/package/2006/relationships"><Relationship Id="rId3" Type="http://schemas.openxmlformats.org/officeDocument/2006/relationships/image" Target="../media/image11.tmp"/><Relationship Id="rId7" Type="http://schemas.openxmlformats.org/officeDocument/2006/relationships/image" Target="../media/image15.tmp"/><Relationship Id="rId2" Type="http://schemas.openxmlformats.org/officeDocument/2006/relationships/image" Target="../media/image10.tmp"/><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tmp"/></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tmp"/><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19.tmp"/><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21.jpeg"/><Relationship Id="rId4" Type="http://schemas.openxmlformats.org/officeDocument/2006/relationships/image" Target="../media/image20.tmp"/></Relationships>
</file>

<file path=ppt/slides/_rels/slide8.xml.rels><?xml version="1.0" encoding="UTF-8" standalone="yes"?>
<Relationships xmlns="http://schemas.openxmlformats.org/package/2006/relationships"><Relationship Id="rId8" Type="http://schemas.openxmlformats.org/officeDocument/2006/relationships/image" Target="../media/image27.tmp"/><Relationship Id="rId3" Type="http://schemas.openxmlformats.org/officeDocument/2006/relationships/image" Target="../media/image22.png"/><Relationship Id="rId7" Type="http://schemas.openxmlformats.org/officeDocument/2006/relationships/image" Target="../media/image26.tm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tmp"/><Relationship Id="rId5" Type="http://schemas.openxmlformats.org/officeDocument/2006/relationships/image" Target="../media/image24.tmp"/><Relationship Id="rId10" Type="http://schemas.openxmlformats.org/officeDocument/2006/relationships/image" Target="../media/image29.tmp"/><Relationship Id="rId4" Type="http://schemas.openxmlformats.org/officeDocument/2006/relationships/image" Target="../media/image23.tmp"/><Relationship Id="rId9" Type="http://schemas.openxmlformats.org/officeDocument/2006/relationships/image" Target="../media/image28.tmp"/></Relationships>
</file>

<file path=ppt/slides/_rels/slide9.xml.rels><?xml version="1.0" encoding="UTF-8" standalone="yes"?>
<Relationships xmlns="http://schemas.openxmlformats.org/package/2006/relationships"><Relationship Id="rId3" Type="http://schemas.openxmlformats.org/officeDocument/2006/relationships/image" Target="../media/image30.tmp"/><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2.tmp"/><Relationship Id="rId4" Type="http://schemas.openxmlformats.org/officeDocument/2006/relationships/image" Target="../media/image31.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99CCF-B6E4-F848-8AF7-A07BBCF6EF94}"/>
              </a:ext>
            </a:extLst>
          </p:cNvPr>
          <p:cNvSpPr>
            <a:spLocks noGrp="1"/>
          </p:cNvSpPr>
          <p:nvPr>
            <p:ph type="ctrTitle"/>
          </p:nvPr>
        </p:nvSpPr>
        <p:spPr>
          <a:xfrm>
            <a:off x="813175" y="2358926"/>
            <a:ext cx="10334625" cy="970828"/>
          </a:xfrm>
        </p:spPr>
        <p:txBody>
          <a:bodyPr>
            <a:normAutofit fontScale="90000"/>
          </a:bodyPr>
          <a:lstStyle/>
          <a:p>
            <a:r>
              <a:rPr lang="en-US" dirty="0"/>
              <a:t>NSLS-II PSD (Photon Stimulated Desorption) Beamline</a:t>
            </a:r>
          </a:p>
        </p:txBody>
      </p:sp>
      <p:sp>
        <p:nvSpPr>
          <p:cNvPr id="3" name="Subtitle 2">
            <a:extLst>
              <a:ext uri="{FF2B5EF4-FFF2-40B4-BE49-F238E27FC236}">
                <a16:creationId xmlns:a16="http://schemas.microsoft.com/office/drawing/2014/main" id="{32CC9913-1CFD-E849-8BC3-3DEFEC5294B9}"/>
              </a:ext>
            </a:extLst>
          </p:cNvPr>
          <p:cNvSpPr>
            <a:spLocks noGrp="1"/>
          </p:cNvSpPr>
          <p:nvPr>
            <p:ph type="subTitle" idx="1"/>
          </p:nvPr>
        </p:nvSpPr>
        <p:spPr/>
        <p:txBody>
          <a:bodyPr/>
          <a:lstStyle/>
          <a:p>
            <a:r>
              <a:rPr lang="en-US" dirty="0"/>
              <a:t>April 15-19, 2024</a:t>
            </a:r>
          </a:p>
        </p:txBody>
      </p:sp>
      <p:sp>
        <p:nvSpPr>
          <p:cNvPr id="4" name="Text Placeholder 3">
            <a:extLst>
              <a:ext uri="{FF2B5EF4-FFF2-40B4-BE49-F238E27FC236}">
                <a16:creationId xmlns:a16="http://schemas.microsoft.com/office/drawing/2014/main" id="{B9622B2E-4C7F-5E4F-B80E-F0D418C0DFAA}"/>
              </a:ext>
            </a:extLst>
          </p:cNvPr>
          <p:cNvSpPr>
            <a:spLocks noGrp="1"/>
          </p:cNvSpPr>
          <p:nvPr>
            <p:ph type="body" sz="quarter" idx="10"/>
          </p:nvPr>
        </p:nvSpPr>
        <p:spPr>
          <a:xfrm>
            <a:off x="813175" y="3756969"/>
            <a:ext cx="4522741" cy="1101358"/>
          </a:xfrm>
        </p:spPr>
        <p:txBody>
          <a:bodyPr/>
          <a:lstStyle/>
          <a:p>
            <a:r>
              <a:rPr lang="en-US" dirty="0"/>
              <a:t>OLAV-VI 6</a:t>
            </a:r>
            <a:r>
              <a:rPr lang="en-US" baseline="30000" dirty="0"/>
              <a:t>th</a:t>
            </a:r>
            <a:r>
              <a:rPr lang="en-US" dirty="0"/>
              <a:t> Workshop on the Operation of Large Vacuum Systems </a:t>
            </a:r>
          </a:p>
          <a:p>
            <a:r>
              <a:rPr lang="en-US" dirty="0"/>
              <a:t>R. Todd Brookhaven National Laboratory</a:t>
            </a:r>
          </a:p>
        </p:txBody>
      </p:sp>
      <p:sp>
        <p:nvSpPr>
          <p:cNvPr id="5" name="Text Placeholder 3">
            <a:extLst>
              <a:ext uri="{FF2B5EF4-FFF2-40B4-BE49-F238E27FC236}">
                <a16:creationId xmlns:a16="http://schemas.microsoft.com/office/drawing/2014/main" id="{81C01EF6-0EB4-28BE-E027-CD4CB5B48D60}"/>
              </a:ext>
            </a:extLst>
          </p:cNvPr>
          <p:cNvSpPr txBox="1">
            <a:spLocks/>
          </p:cNvSpPr>
          <p:nvPr/>
        </p:nvSpPr>
        <p:spPr>
          <a:xfrm>
            <a:off x="990889" y="3855732"/>
            <a:ext cx="10541077" cy="160435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spcAft>
                <a:spcPts val="600"/>
              </a:spcAft>
              <a:buFontTx/>
              <a:buNone/>
              <a:defRPr sz="2400" kern="1200">
                <a:solidFill>
                  <a:schemeClr val="tx1"/>
                </a:solidFill>
                <a:latin typeface="+mn-lt"/>
                <a:ea typeface="+mn-ea"/>
                <a:cs typeface="+mn-cs"/>
              </a:defRPr>
            </a:lvl1pPr>
            <a:lvl2pPr marL="457200" indent="0" algn="l" defTabSz="914400" rtl="0" eaLnBrk="1" latinLnBrk="0" hangingPunct="1">
              <a:lnSpc>
                <a:spcPct val="100000"/>
              </a:lnSpc>
              <a:spcBef>
                <a:spcPts val="500"/>
              </a:spcBef>
              <a:spcAft>
                <a:spcPts val="600"/>
              </a:spcAft>
              <a:buFontTx/>
              <a:buNone/>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spcAft>
                <a:spcPts val="600"/>
              </a:spcAft>
              <a:buFontTx/>
              <a:buNone/>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spcAft>
                <a:spcPts val="600"/>
              </a:spcAft>
              <a:buFontTx/>
              <a:buNone/>
              <a:defRPr sz="2000" kern="1200">
                <a:solidFill>
                  <a:schemeClr val="tx1"/>
                </a:solidFill>
                <a:latin typeface="+mn-lt"/>
                <a:ea typeface="+mn-ea"/>
                <a:cs typeface="+mn-cs"/>
              </a:defRPr>
            </a:lvl4pPr>
            <a:lvl5pPr marL="1828800" indent="0" algn="l" defTabSz="914400" rtl="0" eaLnBrk="1" latinLnBrk="0" hangingPunct="1">
              <a:lnSpc>
                <a:spcPct val="100000"/>
              </a:lnSpc>
              <a:spcBef>
                <a:spcPts val="500"/>
              </a:spcBef>
              <a:spcAft>
                <a:spcPts val="600"/>
              </a:spcAft>
              <a:buFontTx/>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rtl="0" fontAlgn="base"/>
            <a:endParaRPr lang="en-US" i="1" dirty="0">
              <a:solidFill>
                <a:srgbClr val="000000"/>
              </a:solidFill>
              <a:latin typeface="Calibri" panose="020F0502020204030204" pitchFamily="34" charset="0"/>
            </a:endParaRPr>
          </a:p>
          <a:p>
            <a:pPr rtl="0" fontAlgn="base"/>
            <a:endParaRPr lang="en-US" sz="1800" i="1" dirty="0">
              <a:solidFill>
                <a:srgbClr val="000000"/>
              </a:solidFill>
              <a:latin typeface="Calibri" panose="020F0502020204030204" pitchFamily="34" charset="0"/>
            </a:endParaRPr>
          </a:p>
          <a:p>
            <a:pPr rtl="0" fontAlgn="base"/>
            <a:endParaRPr lang="en-US" sz="1800" b="0" i="0" dirty="0">
              <a:solidFill>
                <a:srgbClr val="000000"/>
              </a:solidFill>
              <a:effectLst/>
            </a:endParaRPr>
          </a:p>
          <a:p>
            <a:endParaRPr lang="en-US" dirty="0"/>
          </a:p>
        </p:txBody>
      </p:sp>
      <p:pic>
        <p:nvPicPr>
          <p:cNvPr id="6" name="Picture 5">
            <a:extLst>
              <a:ext uri="{FF2B5EF4-FFF2-40B4-BE49-F238E27FC236}">
                <a16:creationId xmlns:a16="http://schemas.microsoft.com/office/drawing/2014/main" id="{8C2B61BE-2857-C894-A137-82014B9AFA2D}"/>
              </a:ext>
            </a:extLst>
          </p:cNvPr>
          <p:cNvPicPr>
            <a:picLocks noChangeAspect="1"/>
          </p:cNvPicPr>
          <p:nvPr/>
        </p:nvPicPr>
        <p:blipFill rotWithShape="1">
          <a:blip r:embed="rId3"/>
          <a:srcRect l="1762" t="35365" r="16584" b="5904"/>
          <a:stretch/>
        </p:blipFill>
        <p:spPr bwMode="auto">
          <a:xfrm>
            <a:off x="5421987" y="3057596"/>
            <a:ext cx="6196050" cy="297105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1688298-05C1-961A-8004-291008F3CD35}"/>
              </a:ext>
            </a:extLst>
          </p:cNvPr>
          <p:cNvSpPr txBox="1"/>
          <p:nvPr/>
        </p:nvSpPr>
        <p:spPr>
          <a:xfrm>
            <a:off x="6974808" y="6066952"/>
            <a:ext cx="4780957" cy="738664"/>
          </a:xfrm>
          <a:prstGeom prst="rect">
            <a:avLst/>
          </a:prstGeom>
          <a:noFill/>
        </p:spPr>
        <p:txBody>
          <a:bodyPr wrap="square" rtlCol="0">
            <a:spAutoFit/>
          </a:bodyPr>
          <a:lstStyle/>
          <a:p>
            <a:pPr algn="r"/>
            <a:r>
              <a:rPr lang="en-US" sz="1050" b="1" dirty="0">
                <a:solidFill>
                  <a:schemeClr val="dk1"/>
                </a:solidFill>
                <a:latin typeface="Arial Narrow" panose="020B0606020202030204" pitchFamily="34" charset="0"/>
              </a:rPr>
              <a:t>“The research described herein is Fundamental Research as defined in the ITAR (22 CFR §120.34(a)(8)), EAR (15 CFR §734.8), or Part 810 (10 CFR §810.3), as applicable, and as described in the USD (AT&amp;L) memoranda on Fundamental Research, dated May 24, 2010, and on Contracted Fundamental Research, dated June 26, 2008.”</a:t>
            </a:r>
          </a:p>
        </p:txBody>
      </p:sp>
    </p:spTree>
    <p:extLst>
      <p:ext uri="{BB962C8B-B14F-4D97-AF65-F5344CB8AC3E}">
        <p14:creationId xmlns:p14="http://schemas.microsoft.com/office/powerpoint/2010/main" val="491121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F8C3D0-7AD6-4348-8BF1-210030BFF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263" y="4246590"/>
            <a:ext cx="4524694" cy="2543146"/>
          </a:xfrm>
          <a:prstGeom prst="rect">
            <a:avLst/>
          </a:prstGeom>
        </p:spPr>
      </p:pic>
      <p:pic>
        <p:nvPicPr>
          <p:cNvPr id="7" name="Picture 6" descr="Chart&#10;&#10;Description automatically generated">
            <a:extLst>
              <a:ext uri="{FF2B5EF4-FFF2-40B4-BE49-F238E27FC236}">
                <a16:creationId xmlns:a16="http://schemas.microsoft.com/office/drawing/2014/main" id="{79231483-904D-4CC9-9786-4C4246F9C1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6204" y="4232681"/>
            <a:ext cx="4659759" cy="2619061"/>
          </a:xfrm>
          <a:prstGeom prst="rect">
            <a:avLst/>
          </a:prstGeom>
        </p:spPr>
      </p:pic>
      <p:pic>
        <p:nvPicPr>
          <p:cNvPr id="9" name="Picture 8" descr="Chart&#10;&#10;Description automatically generated">
            <a:extLst>
              <a:ext uri="{FF2B5EF4-FFF2-40B4-BE49-F238E27FC236}">
                <a16:creationId xmlns:a16="http://schemas.microsoft.com/office/drawing/2014/main" id="{25115A35-BF5C-470E-9E4D-CCBCE9D9D2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5899" y="1338150"/>
            <a:ext cx="4457161" cy="2505188"/>
          </a:xfrm>
          <a:prstGeom prst="rect">
            <a:avLst/>
          </a:prstGeom>
        </p:spPr>
      </p:pic>
      <p:sp>
        <p:nvSpPr>
          <p:cNvPr id="10" name="Text Box 2">
            <a:extLst>
              <a:ext uri="{FF2B5EF4-FFF2-40B4-BE49-F238E27FC236}">
                <a16:creationId xmlns:a16="http://schemas.microsoft.com/office/drawing/2014/main" id="{174266B2-ACDD-43A9-8C18-AFE47127638D}"/>
              </a:ext>
            </a:extLst>
          </p:cNvPr>
          <p:cNvSpPr txBox="1">
            <a:spLocks noChangeArrowheads="1"/>
          </p:cNvSpPr>
          <p:nvPr/>
        </p:nvSpPr>
        <p:spPr bwMode="auto">
          <a:xfrm>
            <a:off x="1524000" y="-1340"/>
            <a:ext cx="9144000" cy="929485"/>
          </a:xfrm>
          <a:prstGeom prst="rect">
            <a:avLst/>
          </a:prstGeom>
          <a:noFill/>
          <a:ln w="9525">
            <a:noFill/>
            <a:miter lim="800000"/>
            <a:headEnd/>
            <a:tailEnd/>
          </a:ln>
          <a:effectLst/>
        </p:spPr>
        <p:txBody>
          <a:bodyPr wrap="square">
            <a:spAutoFit/>
          </a:bodyPr>
          <a:lstStyle/>
          <a:p>
            <a:pPr algn="ctr">
              <a:lnSpc>
                <a:spcPct val="80000"/>
              </a:lnSpc>
              <a:defRPr/>
            </a:pPr>
            <a:r>
              <a:rPr lang="en-US" sz="3400" dirty="0">
                <a:solidFill>
                  <a:srgbClr val="3366FF"/>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Spectral Flux and Derived Characteristics </a:t>
            </a:r>
            <a:br>
              <a:rPr lang="en-US" sz="3400" dirty="0">
                <a:solidFill>
                  <a:srgbClr val="3366FF"/>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br>
            <a:r>
              <a:rPr lang="en-US" sz="3400" dirty="0">
                <a:solidFill>
                  <a:srgbClr val="3366FF"/>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of Radiation from 3PW and BM Edges</a:t>
            </a:r>
          </a:p>
        </p:txBody>
      </p:sp>
      <p:sp>
        <p:nvSpPr>
          <p:cNvPr id="11" name="Text Box 2">
            <a:extLst>
              <a:ext uri="{FF2B5EF4-FFF2-40B4-BE49-F238E27FC236}">
                <a16:creationId xmlns:a16="http://schemas.microsoft.com/office/drawing/2014/main" id="{F3D7B0A0-E123-467F-88D3-1FB42382A5AF}"/>
              </a:ext>
            </a:extLst>
          </p:cNvPr>
          <p:cNvSpPr txBox="1">
            <a:spLocks noChangeArrowheads="1"/>
          </p:cNvSpPr>
          <p:nvPr/>
        </p:nvSpPr>
        <p:spPr bwMode="auto">
          <a:xfrm>
            <a:off x="2114553" y="841498"/>
            <a:ext cx="8056492" cy="634020"/>
          </a:xfrm>
          <a:prstGeom prst="rect">
            <a:avLst/>
          </a:prstGeom>
          <a:noFill/>
          <a:ln w="9525">
            <a:noFill/>
            <a:miter lim="800000"/>
            <a:headEnd/>
            <a:tailEnd/>
          </a:ln>
          <a:effectLst/>
        </p:spPr>
        <p:txBody>
          <a:bodyPr wrap="square">
            <a:spAutoFit/>
          </a:bodyPr>
          <a:lstStyle/>
          <a:p>
            <a:pPr algn="ct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Spectral Flux of Radiation through 16.74 mm (H) x 2.6 mm (V) Aperture </a:t>
            </a:r>
            <a:b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b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at 8.18 m from 3PW Center</a:t>
            </a:r>
          </a:p>
        </p:txBody>
      </p:sp>
      <p:sp>
        <p:nvSpPr>
          <p:cNvPr id="12" name="Text Box 2">
            <a:extLst>
              <a:ext uri="{FF2B5EF4-FFF2-40B4-BE49-F238E27FC236}">
                <a16:creationId xmlns:a16="http://schemas.microsoft.com/office/drawing/2014/main" id="{2B11CFC2-67E6-46EA-8222-A7B5300544EE}"/>
              </a:ext>
            </a:extLst>
          </p:cNvPr>
          <p:cNvSpPr txBox="1">
            <a:spLocks noChangeArrowheads="1"/>
          </p:cNvSpPr>
          <p:nvPr/>
        </p:nvSpPr>
        <p:spPr bwMode="auto">
          <a:xfrm>
            <a:off x="3263351" y="3793499"/>
            <a:ext cx="6341165" cy="363176"/>
          </a:xfrm>
          <a:prstGeom prst="rect">
            <a:avLst/>
          </a:prstGeom>
          <a:noFill/>
          <a:ln w="9525">
            <a:noFill/>
            <a:miter lim="800000"/>
            <a:headEnd/>
            <a:tailEnd/>
          </a:ln>
          <a:effectLst/>
        </p:spPr>
        <p:txBody>
          <a:bodyPr wrap="square">
            <a:spAutoFit/>
          </a:bodyPr>
          <a:lstStyle/>
          <a:p>
            <a:pPr algn="ct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Integrated Spectral Flux</a:t>
            </a:r>
            <a:r>
              <a:rPr lang="en-US" sz="2200" dirty="0">
                <a:latin typeface="Arial Narrow" panose="020B0606020202030204" pitchFamily="34" charset="0"/>
                <a:cs typeface="Arial" panose="020B0604020202020204" pitchFamily="34" charset="0"/>
              </a:rPr>
              <a:t> (with variable upper limit)</a:t>
            </a:r>
          </a:p>
        </p:txBody>
      </p:sp>
      <p:sp>
        <p:nvSpPr>
          <p:cNvPr id="13" name="Text Box 2">
            <a:extLst>
              <a:ext uri="{FF2B5EF4-FFF2-40B4-BE49-F238E27FC236}">
                <a16:creationId xmlns:a16="http://schemas.microsoft.com/office/drawing/2014/main" id="{93EE687D-BED6-4A20-B310-77AE9EE484F8}"/>
              </a:ext>
            </a:extLst>
          </p:cNvPr>
          <p:cNvSpPr txBox="1">
            <a:spLocks noChangeArrowheads="1"/>
          </p:cNvSpPr>
          <p:nvPr/>
        </p:nvSpPr>
        <p:spPr bwMode="auto">
          <a:xfrm>
            <a:off x="2150162" y="4071923"/>
            <a:ext cx="3419784" cy="363176"/>
          </a:xfrm>
          <a:prstGeom prst="rect">
            <a:avLst/>
          </a:prstGeom>
          <a:noFill/>
          <a:ln w="9525">
            <a:noFill/>
            <a:miter lim="800000"/>
            <a:headEnd/>
            <a:tailEnd/>
          </a:ln>
          <a:effectLst/>
        </p:spPr>
        <p:txBody>
          <a:bodyPr wrap="square">
            <a:spAutoFit/>
          </a:bodyPr>
          <a:lstStyle/>
          <a:p>
            <a:pPr algn="ct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Number of Photons per Second</a:t>
            </a:r>
          </a:p>
        </p:txBody>
      </p:sp>
      <p:sp>
        <p:nvSpPr>
          <p:cNvPr id="14" name="Text Box 2">
            <a:extLst>
              <a:ext uri="{FF2B5EF4-FFF2-40B4-BE49-F238E27FC236}">
                <a16:creationId xmlns:a16="http://schemas.microsoft.com/office/drawing/2014/main" id="{CEF2DBB5-891D-4846-966F-D10E41325285}"/>
              </a:ext>
            </a:extLst>
          </p:cNvPr>
          <p:cNvSpPr txBox="1">
            <a:spLocks noChangeArrowheads="1"/>
          </p:cNvSpPr>
          <p:nvPr/>
        </p:nvSpPr>
        <p:spPr bwMode="auto">
          <a:xfrm>
            <a:off x="7068672" y="4065299"/>
            <a:ext cx="2470292" cy="363176"/>
          </a:xfrm>
          <a:prstGeom prst="rect">
            <a:avLst/>
          </a:prstGeom>
          <a:noFill/>
          <a:ln w="9525">
            <a:noFill/>
            <a:miter lim="800000"/>
            <a:headEnd/>
            <a:tailEnd/>
          </a:ln>
          <a:effectLst/>
        </p:spPr>
        <p:txBody>
          <a:bodyPr wrap="square">
            <a:spAutoFit/>
          </a:bodyPr>
          <a:lstStyle/>
          <a:p>
            <a:pPr algn="ct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Watts</a:t>
            </a:r>
          </a:p>
        </p:txBody>
      </p:sp>
      <p:sp>
        <p:nvSpPr>
          <p:cNvPr id="15" name="Text Box 2">
            <a:extLst>
              <a:ext uri="{FF2B5EF4-FFF2-40B4-BE49-F238E27FC236}">
                <a16:creationId xmlns:a16="http://schemas.microsoft.com/office/drawing/2014/main" id="{BDB4E1B7-3B20-4483-9B48-D7BAE12F6D16}"/>
              </a:ext>
            </a:extLst>
          </p:cNvPr>
          <p:cNvSpPr txBox="1">
            <a:spLocks noChangeArrowheads="1"/>
          </p:cNvSpPr>
          <p:nvPr/>
        </p:nvSpPr>
        <p:spPr bwMode="auto">
          <a:xfrm>
            <a:off x="8258934" y="1612443"/>
            <a:ext cx="2407028" cy="461665"/>
          </a:xfrm>
          <a:prstGeom prst="rect">
            <a:avLst/>
          </a:prstGeom>
          <a:noFill/>
          <a:ln w="9525">
            <a:noFill/>
            <a:miter lim="800000"/>
            <a:headEnd/>
            <a:tailEnd/>
          </a:ln>
          <a:effectLst/>
        </p:spPr>
        <p:txBody>
          <a:bodyPr wrap="square">
            <a:spAutoFit/>
          </a:bodyPr>
          <a:lstStyle/>
          <a:p>
            <a:pPr>
              <a:lnSpc>
                <a:spcPct val="80000"/>
              </a:lnSpc>
              <a:defRPr/>
            </a:pPr>
            <a:r>
              <a:rPr lang="en-US" sz="1500" dirty="0">
                <a:latin typeface="Arial Narrow" panose="020B0606020202030204" pitchFamily="34" charset="0"/>
                <a:cs typeface="Arial" panose="020B0604020202020204" pitchFamily="34" charset="0"/>
              </a:rPr>
              <a:t>Electron Current: 0.5 A</a:t>
            </a:r>
          </a:p>
          <a:p>
            <a:pPr>
              <a:lnSpc>
                <a:spcPct val="80000"/>
              </a:lnSpc>
              <a:defRPr/>
            </a:pPr>
            <a:r>
              <a:rPr lang="en-US" sz="1500" dirty="0">
                <a:latin typeface="Arial Narrow" panose="020B0606020202030204" pitchFamily="34" charset="0"/>
                <a:cs typeface="Arial" panose="020B0604020202020204" pitchFamily="34" charset="0"/>
              </a:rPr>
              <a:t>Be Window Thickness: 254 µm</a:t>
            </a:r>
          </a:p>
        </p:txBody>
      </p:sp>
      <p:sp>
        <p:nvSpPr>
          <p:cNvPr id="16" name="TextBox 15">
            <a:extLst>
              <a:ext uri="{FF2B5EF4-FFF2-40B4-BE49-F238E27FC236}">
                <a16:creationId xmlns:a16="http://schemas.microsoft.com/office/drawing/2014/main" id="{D8DCF874-B2AD-4EB5-976F-75F3151BAAD2}"/>
              </a:ext>
            </a:extLst>
          </p:cNvPr>
          <p:cNvSpPr txBox="1"/>
          <p:nvPr/>
        </p:nvSpPr>
        <p:spPr>
          <a:xfrm>
            <a:off x="1551263" y="1187364"/>
            <a:ext cx="2396810" cy="338554"/>
          </a:xfrm>
          <a:prstGeom prst="rect">
            <a:avLst/>
          </a:prstGeom>
          <a:noFill/>
        </p:spPr>
        <p:txBody>
          <a:bodyPr wrap="none" rtlCol="0">
            <a:spAutoFit/>
          </a:bodyPr>
          <a:lstStyle/>
          <a:p>
            <a:r>
              <a:rPr lang="en-US" sz="1600" dirty="0">
                <a:solidFill>
                  <a:srgbClr val="FF0000"/>
                </a:solidFill>
              </a:rPr>
              <a:t>Courtesy: Oleg Choubar</a:t>
            </a:r>
          </a:p>
        </p:txBody>
      </p:sp>
      <p:cxnSp>
        <p:nvCxnSpPr>
          <p:cNvPr id="3" name="Straight Arrow Connector 2">
            <a:extLst>
              <a:ext uri="{FF2B5EF4-FFF2-40B4-BE49-F238E27FC236}">
                <a16:creationId xmlns:a16="http://schemas.microsoft.com/office/drawing/2014/main" id="{A649A9A2-96CB-49FB-9B99-5FBB2FCD8A9C}"/>
              </a:ext>
            </a:extLst>
          </p:cNvPr>
          <p:cNvCxnSpPr>
            <a:cxnSpLocks/>
          </p:cNvCxnSpPr>
          <p:nvPr/>
        </p:nvCxnSpPr>
        <p:spPr bwMode="auto">
          <a:xfrm flipH="1">
            <a:off x="6433932" y="5105400"/>
            <a:ext cx="4059138" cy="0"/>
          </a:xfrm>
          <a:prstGeom prst="straightConnector1">
            <a:avLst/>
          </a:prstGeom>
          <a:solidFill>
            <a:schemeClr val="accent1"/>
          </a:solidFill>
          <a:ln w="9525" cap="flat" cmpd="sng" algn="ctr">
            <a:solidFill>
              <a:srgbClr val="00B0F0"/>
            </a:solidFill>
            <a:prstDash val="solid"/>
            <a:round/>
            <a:headEnd type="none" w="med" len="med"/>
            <a:tailEnd type="triangle"/>
          </a:ln>
          <a:effectLst/>
        </p:spPr>
      </p:cxnSp>
      <p:cxnSp>
        <p:nvCxnSpPr>
          <p:cNvPr id="17" name="Straight Arrow Connector 16">
            <a:extLst>
              <a:ext uri="{FF2B5EF4-FFF2-40B4-BE49-F238E27FC236}">
                <a16:creationId xmlns:a16="http://schemas.microsoft.com/office/drawing/2014/main" id="{2C24D669-0267-47EA-A92C-EF322FADE60D}"/>
              </a:ext>
            </a:extLst>
          </p:cNvPr>
          <p:cNvCxnSpPr>
            <a:cxnSpLocks/>
          </p:cNvCxnSpPr>
          <p:nvPr/>
        </p:nvCxnSpPr>
        <p:spPr bwMode="auto">
          <a:xfrm flipH="1">
            <a:off x="1947066" y="6096000"/>
            <a:ext cx="1866545" cy="0"/>
          </a:xfrm>
          <a:prstGeom prst="straightConnector1">
            <a:avLst/>
          </a:prstGeom>
          <a:solidFill>
            <a:schemeClr val="accent1"/>
          </a:solidFill>
          <a:ln w="9525" cap="flat" cmpd="sng" algn="ctr">
            <a:solidFill>
              <a:srgbClr val="00B0F0"/>
            </a:solidFill>
            <a:prstDash val="solid"/>
            <a:round/>
            <a:headEnd type="none" w="med" len="med"/>
            <a:tailEnd type="triangle"/>
          </a:ln>
          <a:effectLst/>
        </p:spPr>
      </p:cxnSp>
      <p:sp>
        <p:nvSpPr>
          <p:cNvPr id="2" name="Oval 1">
            <a:extLst>
              <a:ext uri="{FF2B5EF4-FFF2-40B4-BE49-F238E27FC236}">
                <a16:creationId xmlns:a16="http://schemas.microsoft.com/office/drawing/2014/main" id="{28B54C33-467D-4E22-8AD6-25B46E0DFAD2}"/>
              </a:ext>
            </a:extLst>
          </p:cNvPr>
          <p:cNvSpPr/>
          <p:nvPr/>
        </p:nvSpPr>
        <p:spPr bwMode="auto">
          <a:xfrm>
            <a:off x="6248400" y="4876800"/>
            <a:ext cx="457200" cy="457186"/>
          </a:xfrm>
          <a:prstGeom prst="ellipse">
            <a:avLst/>
          </a:prstGeom>
          <a:solidFill>
            <a:srgbClr val="FFFF00">
              <a:alpha val="3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latin typeface="Arial" charset="0"/>
              <a:ea typeface="ＭＳ Ｐゴシック" pitchFamily="48" charset="-128"/>
            </a:endParaRPr>
          </a:p>
        </p:txBody>
      </p:sp>
      <p:sp>
        <p:nvSpPr>
          <p:cNvPr id="18" name="Oval 17">
            <a:extLst>
              <a:ext uri="{FF2B5EF4-FFF2-40B4-BE49-F238E27FC236}">
                <a16:creationId xmlns:a16="http://schemas.microsoft.com/office/drawing/2014/main" id="{466AC643-6F36-4D71-9124-11843CE0E407}"/>
              </a:ext>
            </a:extLst>
          </p:cNvPr>
          <p:cNvSpPr/>
          <p:nvPr/>
        </p:nvSpPr>
        <p:spPr bwMode="auto">
          <a:xfrm>
            <a:off x="1774622" y="5867407"/>
            <a:ext cx="457200" cy="457186"/>
          </a:xfrm>
          <a:prstGeom prst="ellipse">
            <a:avLst/>
          </a:prstGeom>
          <a:solidFill>
            <a:srgbClr val="FFFF00">
              <a:alpha val="32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800">
              <a:latin typeface="Arial" charset="0"/>
              <a:ea typeface="ＭＳ Ｐゴシック" pitchFamily="48" charset="-128"/>
            </a:endParaRPr>
          </a:p>
        </p:txBody>
      </p:sp>
    </p:spTree>
    <p:extLst>
      <p:ext uri="{BB962C8B-B14F-4D97-AF65-F5344CB8AC3E}">
        <p14:creationId xmlns:p14="http://schemas.microsoft.com/office/powerpoint/2010/main" val="4039217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BA38F894-12B6-49FE-992D-F12CB2C751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5843" y="4385814"/>
            <a:ext cx="4219792" cy="2305169"/>
          </a:xfrm>
          <a:prstGeom prst="rect">
            <a:avLst/>
          </a:prstGeom>
        </p:spPr>
      </p:pic>
      <p:pic>
        <p:nvPicPr>
          <p:cNvPr id="7" name="Picture 6" descr="A screenshot of a computer&#10;&#10;Description automatically generated with medium confidence">
            <a:extLst>
              <a:ext uri="{FF2B5EF4-FFF2-40B4-BE49-F238E27FC236}">
                <a16:creationId xmlns:a16="http://schemas.microsoft.com/office/drawing/2014/main" id="{427C1A2C-49F5-4137-A500-10526218EE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136" y="1676325"/>
            <a:ext cx="4219792" cy="2305169"/>
          </a:xfrm>
          <a:prstGeom prst="rect">
            <a:avLst/>
          </a:prstGeom>
        </p:spPr>
      </p:pic>
      <p:pic>
        <p:nvPicPr>
          <p:cNvPr id="9" name="Picture 8" descr="Chart, line chart&#10;&#10;Description automatically generated">
            <a:extLst>
              <a:ext uri="{FF2B5EF4-FFF2-40B4-BE49-F238E27FC236}">
                <a16:creationId xmlns:a16="http://schemas.microsoft.com/office/drawing/2014/main" id="{9B64A536-B06A-4B34-9CA0-E071955480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9567" y="4385813"/>
            <a:ext cx="2686188" cy="2305169"/>
          </a:xfrm>
          <a:prstGeom prst="rect">
            <a:avLst/>
          </a:prstGeom>
        </p:spPr>
      </p:pic>
      <p:sp>
        <p:nvSpPr>
          <p:cNvPr id="10" name="Text Box 2">
            <a:extLst>
              <a:ext uri="{FF2B5EF4-FFF2-40B4-BE49-F238E27FC236}">
                <a16:creationId xmlns:a16="http://schemas.microsoft.com/office/drawing/2014/main" id="{A9A3AA2C-CBDC-4972-982A-CCABA28886F6}"/>
              </a:ext>
            </a:extLst>
          </p:cNvPr>
          <p:cNvSpPr txBox="1">
            <a:spLocks noChangeArrowheads="1"/>
          </p:cNvSpPr>
          <p:nvPr/>
        </p:nvSpPr>
        <p:spPr bwMode="auto">
          <a:xfrm>
            <a:off x="1524000" y="-1340"/>
            <a:ext cx="9144000" cy="929485"/>
          </a:xfrm>
          <a:prstGeom prst="rect">
            <a:avLst/>
          </a:prstGeom>
          <a:noFill/>
          <a:ln w="9525">
            <a:noFill/>
            <a:miter lim="800000"/>
            <a:headEnd/>
            <a:tailEnd/>
          </a:ln>
          <a:effectLst/>
        </p:spPr>
        <p:txBody>
          <a:bodyPr wrap="square">
            <a:spAutoFit/>
          </a:bodyPr>
          <a:lstStyle/>
          <a:p>
            <a:pPr algn="ctr">
              <a:lnSpc>
                <a:spcPct val="80000"/>
              </a:lnSpc>
              <a:defRPr/>
            </a:pPr>
            <a:r>
              <a:rPr lang="en-US" sz="3400" dirty="0">
                <a:solidFill>
                  <a:srgbClr val="3366FF"/>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Photon Flux per Unit Surface Area</a:t>
            </a:r>
            <a:br>
              <a:rPr lang="en-US" sz="3400" dirty="0">
                <a:solidFill>
                  <a:srgbClr val="3366FF"/>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br>
            <a:r>
              <a:rPr lang="en-US" sz="3400" dirty="0">
                <a:solidFill>
                  <a:srgbClr val="3366FF"/>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from 3PW (and BM Edges) at 14BM</a:t>
            </a:r>
          </a:p>
        </p:txBody>
      </p:sp>
      <p:sp>
        <p:nvSpPr>
          <p:cNvPr id="11" name="Text Box 2">
            <a:extLst>
              <a:ext uri="{FF2B5EF4-FFF2-40B4-BE49-F238E27FC236}">
                <a16:creationId xmlns:a16="http://schemas.microsoft.com/office/drawing/2014/main" id="{3506910F-C44F-4424-A0D6-9C63151816E3}"/>
              </a:ext>
            </a:extLst>
          </p:cNvPr>
          <p:cNvSpPr txBox="1">
            <a:spLocks noChangeArrowheads="1"/>
          </p:cNvSpPr>
          <p:nvPr/>
        </p:nvSpPr>
        <p:spPr bwMode="auto">
          <a:xfrm>
            <a:off x="2114553" y="1005078"/>
            <a:ext cx="8056492" cy="634020"/>
          </a:xfrm>
          <a:prstGeom prst="rect">
            <a:avLst/>
          </a:prstGeom>
          <a:noFill/>
          <a:ln w="9525">
            <a:noFill/>
            <a:miter lim="800000"/>
            <a:headEnd/>
            <a:tailEnd/>
          </a:ln>
          <a:effectLst/>
        </p:spPr>
        <p:txBody>
          <a:bodyPr wrap="square">
            <a:spAutoFit/>
          </a:bodyPr>
          <a:lstStyle/>
          <a:p>
            <a:pPr algn="ct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Flux per Unit Surface Area at </a:t>
            </a:r>
            <a:r>
              <a:rPr lang="en-US" sz="2200" i="1" dirty="0" err="1">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I</a:t>
            </a:r>
            <a:r>
              <a:rPr lang="en-US" sz="2200" i="1" baseline="-25000" dirty="0" err="1">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e</a:t>
            </a: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 = 500 mA</a:t>
            </a:r>
            <a:b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b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at 9.448 m from 3PW Center after 254 µm Thick Be Window </a:t>
            </a:r>
          </a:p>
        </p:txBody>
      </p:sp>
      <p:sp>
        <p:nvSpPr>
          <p:cNvPr id="12" name="Text Box 2">
            <a:extLst>
              <a:ext uri="{FF2B5EF4-FFF2-40B4-BE49-F238E27FC236}">
                <a16:creationId xmlns:a16="http://schemas.microsoft.com/office/drawing/2014/main" id="{87B9018C-1E95-4326-9959-08D55FF4B8F5}"/>
              </a:ext>
            </a:extLst>
          </p:cNvPr>
          <p:cNvSpPr txBox="1">
            <a:spLocks noChangeArrowheads="1"/>
          </p:cNvSpPr>
          <p:nvPr/>
        </p:nvSpPr>
        <p:spPr bwMode="auto">
          <a:xfrm>
            <a:off x="3261789" y="4099646"/>
            <a:ext cx="3109380" cy="363176"/>
          </a:xfrm>
          <a:prstGeom prst="rect">
            <a:avLst/>
          </a:prstGeom>
          <a:noFill/>
          <a:ln w="9525">
            <a:noFill/>
            <a:miter lim="800000"/>
            <a:headEnd/>
            <a:tailEnd/>
          </a:ln>
          <a:effectLst/>
        </p:spPr>
        <p:txBody>
          <a:bodyPr wrap="square">
            <a:spAutoFit/>
          </a:bodyPr>
          <a:lstStyle/>
          <a:p>
            <a:pPr algn="ct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Cut by Horizontal Mid-Plane</a:t>
            </a:r>
          </a:p>
        </p:txBody>
      </p:sp>
      <p:sp>
        <p:nvSpPr>
          <p:cNvPr id="14" name="Text Box 2">
            <a:extLst>
              <a:ext uri="{FF2B5EF4-FFF2-40B4-BE49-F238E27FC236}">
                <a16:creationId xmlns:a16="http://schemas.microsoft.com/office/drawing/2014/main" id="{68D94ED8-6DA8-4578-A043-AF22A33131D3}"/>
              </a:ext>
            </a:extLst>
          </p:cNvPr>
          <p:cNvSpPr txBox="1">
            <a:spLocks noChangeArrowheads="1"/>
          </p:cNvSpPr>
          <p:nvPr/>
        </p:nvSpPr>
        <p:spPr bwMode="auto">
          <a:xfrm>
            <a:off x="6826233" y="4095415"/>
            <a:ext cx="2935834" cy="363176"/>
          </a:xfrm>
          <a:prstGeom prst="rect">
            <a:avLst/>
          </a:prstGeom>
          <a:noFill/>
          <a:ln w="9525">
            <a:noFill/>
            <a:miter lim="800000"/>
            <a:headEnd/>
            <a:tailEnd/>
          </a:ln>
          <a:effectLst/>
        </p:spPr>
        <p:txBody>
          <a:bodyPr wrap="square">
            <a:spAutoFit/>
          </a:bodyPr>
          <a:lstStyle/>
          <a:p>
            <a:pPr algn="ct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Cut by Vertical Mid-Plane</a:t>
            </a:r>
          </a:p>
        </p:txBody>
      </p:sp>
      <p:cxnSp>
        <p:nvCxnSpPr>
          <p:cNvPr id="3" name="Straight Connector 2">
            <a:extLst>
              <a:ext uri="{FF2B5EF4-FFF2-40B4-BE49-F238E27FC236}">
                <a16:creationId xmlns:a16="http://schemas.microsoft.com/office/drawing/2014/main" id="{88FFA898-38C4-543F-2500-722615509451}"/>
              </a:ext>
            </a:extLst>
          </p:cNvPr>
          <p:cNvCxnSpPr>
            <a:cxnSpLocks/>
          </p:cNvCxnSpPr>
          <p:nvPr/>
        </p:nvCxnSpPr>
        <p:spPr>
          <a:xfrm>
            <a:off x="7675418" y="4458591"/>
            <a:ext cx="0" cy="184060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CAD6E52-6B6E-F9E7-F83C-164E98F95C03}"/>
              </a:ext>
            </a:extLst>
          </p:cNvPr>
          <p:cNvCxnSpPr>
            <a:cxnSpLocks/>
          </p:cNvCxnSpPr>
          <p:nvPr/>
        </p:nvCxnSpPr>
        <p:spPr>
          <a:xfrm>
            <a:off x="9185563" y="4458591"/>
            <a:ext cx="0" cy="1840609"/>
          </a:xfrm>
          <a:prstGeom prst="line">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8778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A54C5C4E-EA0F-4552-A577-4D46503D8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7929" y="1805650"/>
            <a:ext cx="6629741" cy="4013406"/>
          </a:xfrm>
          <a:prstGeom prst="rect">
            <a:avLst/>
          </a:prstGeom>
        </p:spPr>
      </p:pic>
      <p:sp>
        <p:nvSpPr>
          <p:cNvPr id="4" name="Text Box 2">
            <a:extLst>
              <a:ext uri="{FF2B5EF4-FFF2-40B4-BE49-F238E27FC236}">
                <a16:creationId xmlns:a16="http://schemas.microsoft.com/office/drawing/2014/main" id="{DC191054-16A3-46E1-BD9C-700E2727C854}"/>
              </a:ext>
            </a:extLst>
          </p:cNvPr>
          <p:cNvSpPr txBox="1">
            <a:spLocks noChangeArrowheads="1"/>
          </p:cNvSpPr>
          <p:nvPr/>
        </p:nvSpPr>
        <p:spPr bwMode="auto">
          <a:xfrm>
            <a:off x="1524000" y="-1340"/>
            <a:ext cx="9144000" cy="929485"/>
          </a:xfrm>
          <a:prstGeom prst="rect">
            <a:avLst/>
          </a:prstGeom>
          <a:noFill/>
          <a:ln w="9525">
            <a:noFill/>
            <a:miter lim="800000"/>
            <a:headEnd/>
            <a:tailEnd/>
          </a:ln>
          <a:effectLst/>
        </p:spPr>
        <p:txBody>
          <a:bodyPr wrap="square">
            <a:spAutoFit/>
          </a:bodyPr>
          <a:lstStyle/>
          <a:p>
            <a:pPr algn="ctr">
              <a:lnSpc>
                <a:spcPct val="80000"/>
              </a:lnSpc>
              <a:defRPr/>
            </a:pPr>
            <a:r>
              <a:rPr lang="en-US" sz="3400" dirty="0">
                <a:solidFill>
                  <a:srgbClr val="3366FF"/>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Photon Flux through Variable Size Horizontal Aperture</a:t>
            </a:r>
            <a:br>
              <a:rPr lang="en-US" sz="3400" dirty="0">
                <a:solidFill>
                  <a:srgbClr val="3366FF"/>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br>
            <a:r>
              <a:rPr lang="en-US" sz="3400" dirty="0">
                <a:solidFill>
                  <a:srgbClr val="3366FF"/>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from 3PW (and BM Edges) at 14BM</a:t>
            </a:r>
          </a:p>
        </p:txBody>
      </p:sp>
      <p:sp>
        <p:nvSpPr>
          <p:cNvPr id="8" name="Text Box 2">
            <a:extLst>
              <a:ext uri="{FF2B5EF4-FFF2-40B4-BE49-F238E27FC236}">
                <a16:creationId xmlns:a16="http://schemas.microsoft.com/office/drawing/2014/main" id="{5BEFCAF5-CC69-4F94-8D1E-F686F2D0FFAF}"/>
              </a:ext>
            </a:extLst>
          </p:cNvPr>
          <p:cNvSpPr txBox="1">
            <a:spLocks noChangeArrowheads="1"/>
          </p:cNvSpPr>
          <p:nvPr/>
        </p:nvSpPr>
        <p:spPr bwMode="auto">
          <a:xfrm>
            <a:off x="2114553" y="1005079"/>
            <a:ext cx="8056492" cy="904863"/>
          </a:xfrm>
          <a:prstGeom prst="rect">
            <a:avLst/>
          </a:prstGeom>
          <a:noFill/>
          <a:ln w="9525">
            <a:noFill/>
            <a:miter lim="800000"/>
            <a:headEnd/>
            <a:tailEnd/>
          </a:ln>
          <a:effectLst/>
        </p:spPr>
        <p:txBody>
          <a:bodyPr wrap="square">
            <a:spAutoFit/>
          </a:bodyPr>
          <a:lstStyle/>
          <a:p>
            <a:pPr algn="ct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Flux at </a:t>
            </a:r>
            <a:r>
              <a:rPr lang="en-US" sz="2200" i="1" dirty="0" err="1">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I</a:t>
            </a:r>
            <a:r>
              <a:rPr lang="en-US" sz="2200" i="1" baseline="-25000" dirty="0" err="1">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e</a:t>
            </a: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 = 500 mA through Variable Centered Horizontal Aperture </a:t>
            </a:r>
            <a:b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b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at ~3.0 mm Vertical Aperture Located at 9.448 m from 3PW Center </a:t>
            </a:r>
            <a:b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b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after 254 µm Thick Be Window </a:t>
            </a:r>
          </a:p>
        </p:txBody>
      </p:sp>
      <p:graphicFrame>
        <p:nvGraphicFramePr>
          <p:cNvPr id="9" name="Object 8">
            <a:extLst>
              <a:ext uri="{FF2B5EF4-FFF2-40B4-BE49-F238E27FC236}">
                <a16:creationId xmlns:a16="http://schemas.microsoft.com/office/drawing/2014/main" id="{73435B31-F911-4D32-9CC5-6F5168C457E1}"/>
              </a:ext>
            </a:extLst>
          </p:cNvPr>
          <p:cNvGraphicFramePr>
            <a:graphicFrameLocks noChangeAspect="1"/>
          </p:cNvGraphicFramePr>
          <p:nvPr/>
        </p:nvGraphicFramePr>
        <p:xfrm>
          <a:off x="6067546" y="5872164"/>
          <a:ext cx="3289300" cy="782637"/>
        </p:xfrm>
        <a:graphic>
          <a:graphicData uri="http://schemas.openxmlformats.org/presentationml/2006/ole">
            <mc:AlternateContent xmlns:mc="http://schemas.openxmlformats.org/markup-compatibility/2006">
              <mc:Choice xmlns:v="urn:schemas-microsoft-com:vml" Requires="v">
                <p:oleObj name="Equation" r:id="rId4" imgW="2349360" imgH="558720" progId="Equation.DSMT4">
                  <p:embed/>
                </p:oleObj>
              </mc:Choice>
              <mc:Fallback>
                <p:oleObj name="Equation" r:id="rId4" imgW="2349360" imgH="558720" progId="Equation.DSMT4">
                  <p:embed/>
                  <p:pic>
                    <p:nvPicPr>
                      <p:cNvPr id="9" name="Object 8">
                        <a:extLst>
                          <a:ext uri="{FF2B5EF4-FFF2-40B4-BE49-F238E27FC236}">
                            <a16:creationId xmlns:a16="http://schemas.microsoft.com/office/drawing/2014/main" id="{73435B31-F911-4D32-9CC5-6F5168C457E1}"/>
                          </a:ext>
                        </a:extLst>
                      </p:cNvPr>
                      <p:cNvPicPr/>
                      <p:nvPr/>
                    </p:nvPicPr>
                    <p:blipFill>
                      <a:blip r:embed="rId5"/>
                      <a:stretch>
                        <a:fillRect/>
                      </a:stretch>
                    </p:blipFill>
                    <p:spPr>
                      <a:xfrm>
                        <a:off x="6067546" y="5872164"/>
                        <a:ext cx="3289300" cy="7826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AF874F1-0FD6-4C98-AAE3-DBD23E9C9700}"/>
              </a:ext>
            </a:extLst>
          </p:cNvPr>
          <p:cNvGraphicFramePr>
            <a:graphicFrameLocks noChangeAspect="1"/>
          </p:cNvGraphicFramePr>
          <p:nvPr/>
        </p:nvGraphicFramePr>
        <p:xfrm>
          <a:off x="6271977" y="2336508"/>
          <a:ext cx="1102248" cy="711144"/>
        </p:xfrm>
        <a:graphic>
          <a:graphicData uri="http://schemas.openxmlformats.org/presentationml/2006/ole">
            <mc:AlternateContent xmlns:mc="http://schemas.openxmlformats.org/markup-compatibility/2006">
              <mc:Choice xmlns:v="urn:schemas-microsoft-com:vml" Requires="v">
                <p:oleObj name="Equation" r:id="rId6" imgW="787320" imgH="507960" progId="Equation.DSMT4">
                  <p:embed/>
                </p:oleObj>
              </mc:Choice>
              <mc:Fallback>
                <p:oleObj name="Equation" r:id="rId6" imgW="787320" imgH="507960" progId="Equation.DSMT4">
                  <p:embed/>
                  <p:pic>
                    <p:nvPicPr>
                      <p:cNvPr id="10" name="Object 9">
                        <a:extLst>
                          <a:ext uri="{FF2B5EF4-FFF2-40B4-BE49-F238E27FC236}">
                            <a16:creationId xmlns:a16="http://schemas.microsoft.com/office/drawing/2014/main" id="{6AF874F1-0FD6-4C98-AAE3-DBD23E9C9700}"/>
                          </a:ext>
                        </a:extLst>
                      </p:cNvPr>
                      <p:cNvPicPr/>
                      <p:nvPr/>
                    </p:nvPicPr>
                    <p:blipFill>
                      <a:blip r:embed="rId7"/>
                      <a:stretch>
                        <a:fillRect/>
                      </a:stretch>
                    </p:blipFill>
                    <p:spPr>
                      <a:xfrm>
                        <a:off x="6271977" y="2336508"/>
                        <a:ext cx="1102248" cy="711144"/>
                      </a:xfrm>
                      <a:prstGeom prst="rect">
                        <a:avLst/>
                      </a:prstGeom>
                    </p:spPr>
                  </p:pic>
                </p:oleObj>
              </mc:Fallback>
            </mc:AlternateContent>
          </a:graphicData>
        </a:graphic>
      </p:graphicFrame>
      <p:sp>
        <p:nvSpPr>
          <p:cNvPr id="11" name="Text Box 2">
            <a:extLst>
              <a:ext uri="{FF2B5EF4-FFF2-40B4-BE49-F238E27FC236}">
                <a16:creationId xmlns:a16="http://schemas.microsoft.com/office/drawing/2014/main" id="{613D8A63-2209-4EAF-90C0-CD6ABDDAB328}"/>
              </a:ext>
            </a:extLst>
          </p:cNvPr>
          <p:cNvSpPr txBox="1">
            <a:spLocks noChangeArrowheads="1"/>
          </p:cNvSpPr>
          <p:nvPr/>
        </p:nvSpPr>
        <p:spPr bwMode="auto">
          <a:xfrm>
            <a:off x="2520237" y="6094263"/>
            <a:ext cx="3524400" cy="338554"/>
          </a:xfrm>
          <a:prstGeom prst="rect">
            <a:avLst/>
          </a:prstGeom>
          <a:noFill/>
          <a:ln w="9525">
            <a:noFill/>
            <a:miter lim="800000"/>
            <a:headEnd/>
            <a:tailEnd/>
          </a:ln>
          <a:effectLst/>
        </p:spPr>
        <p:txBody>
          <a:bodyPr wrap="square">
            <a:spAutoFit/>
          </a:bodyPr>
          <a:lstStyle/>
          <a:p>
            <a:pPr algn="r">
              <a:lnSpc>
                <a:spcPct val="80000"/>
              </a:lnSpc>
              <a:defRPr/>
            </a:pPr>
            <a:r>
              <a:rPr lang="en-US" sz="2000" dirty="0">
                <a:latin typeface="Arial Narrow" panose="020B0606020202030204" pitchFamily="34" charset="0"/>
                <a:cs typeface="Arial" panose="020B0604020202020204" pitchFamily="34" charset="0"/>
              </a:rPr>
              <a:t>Integrated Number of </a:t>
            </a:r>
            <a:r>
              <a:rPr lang="en-US" dirty="0">
                <a:latin typeface="Arial Narrow" panose="020B0606020202030204" pitchFamily="34" charset="0"/>
                <a:cs typeface="Arial" panose="020B0604020202020204" pitchFamily="34" charset="0"/>
              </a:rPr>
              <a:t>Photons</a:t>
            </a:r>
            <a:r>
              <a:rPr lang="en-US" sz="2000" dirty="0">
                <a:latin typeface="Arial Narrow" panose="020B0606020202030204" pitchFamily="34" charset="0"/>
                <a:cs typeface="Arial" panose="020B0604020202020204" pitchFamily="34" charset="0"/>
              </a:rPr>
              <a:t>:</a:t>
            </a:r>
          </a:p>
        </p:txBody>
      </p:sp>
    </p:spTree>
    <p:extLst>
      <p:ext uri="{BB962C8B-B14F-4D97-AF65-F5344CB8AC3E}">
        <p14:creationId xmlns:p14="http://schemas.microsoft.com/office/powerpoint/2010/main" val="1345596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381507952"/>
              </p:ext>
            </p:extLst>
          </p:nvPr>
        </p:nvGraphicFramePr>
        <p:xfrm>
          <a:off x="480291" y="1489805"/>
          <a:ext cx="8763011" cy="441786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Box 2">
            <a:extLst>
              <a:ext uri="{FF2B5EF4-FFF2-40B4-BE49-F238E27FC236}">
                <a16:creationId xmlns:a16="http://schemas.microsoft.com/office/drawing/2014/main" id="{AF6C4707-64CD-8A53-CECE-EADE3B84A271}"/>
              </a:ext>
            </a:extLst>
          </p:cNvPr>
          <p:cNvSpPr txBox="1">
            <a:spLocks noChangeArrowheads="1"/>
          </p:cNvSpPr>
          <p:nvPr/>
        </p:nvSpPr>
        <p:spPr bwMode="auto">
          <a:xfrm>
            <a:off x="480291" y="596071"/>
            <a:ext cx="11443854" cy="781752"/>
          </a:xfrm>
          <a:prstGeom prst="rect">
            <a:avLst/>
          </a:prstGeom>
          <a:noFill/>
          <a:ln w="9525">
            <a:noFill/>
            <a:miter lim="800000"/>
            <a:headEnd/>
            <a:tailEnd/>
          </a:ln>
          <a:effectLst/>
        </p:spPr>
        <p:txBody>
          <a:bodyPr wrap="square">
            <a:spAutoFit/>
          </a:bodyPr>
          <a:lstStyle/>
          <a:p>
            <a:pPr algn="ctr">
              <a:lnSpc>
                <a:spcPct val="80000"/>
              </a:lnSpc>
              <a:defRPr/>
            </a:pPr>
            <a:r>
              <a:rPr lang="en-US" sz="2800" dirty="0">
                <a:solidFill>
                  <a:srgbClr val="3366FF"/>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Photon Flux (photons/sec) shares a linear relationship with beam current (mA) and full width aperture. </a:t>
            </a:r>
          </a:p>
        </p:txBody>
      </p:sp>
      <p:sp>
        <p:nvSpPr>
          <p:cNvPr id="3" name="TextBox 2">
            <a:extLst>
              <a:ext uri="{FF2B5EF4-FFF2-40B4-BE49-F238E27FC236}">
                <a16:creationId xmlns:a16="http://schemas.microsoft.com/office/drawing/2014/main" id="{6AC8DB55-4DAB-C956-4BA2-0FA10BC899C4}"/>
              </a:ext>
            </a:extLst>
          </p:cNvPr>
          <p:cNvSpPr txBox="1"/>
          <p:nvPr/>
        </p:nvSpPr>
        <p:spPr>
          <a:xfrm>
            <a:off x="7812742" y="4386470"/>
            <a:ext cx="3132306" cy="2585323"/>
          </a:xfrm>
          <a:prstGeom prst="rect">
            <a:avLst/>
          </a:prstGeom>
          <a:noFill/>
        </p:spPr>
        <p:txBody>
          <a:bodyPr wrap="square">
            <a:spAutoFit/>
          </a:bodyPr>
          <a:lstStyle/>
          <a:p>
            <a:r>
              <a:rPr lang="en-US" dirty="0">
                <a:solidFill>
                  <a:srgbClr val="FF0000"/>
                </a:solidFill>
              </a:rPr>
              <a:t>5x10</a:t>
            </a:r>
            <a:r>
              <a:rPr lang="en-US" baseline="30000" dirty="0">
                <a:solidFill>
                  <a:srgbClr val="FF0000"/>
                </a:solidFill>
              </a:rPr>
              <a:t>16</a:t>
            </a:r>
            <a:r>
              <a:rPr lang="en-US" dirty="0">
                <a:solidFill>
                  <a:srgbClr val="FF0000"/>
                </a:solidFill>
              </a:rPr>
              <a:t> photons/s @ 0.4 A</a:t>
            </a:r>
          </a:p>
          <a:p>
            <a:endParaRPr lang="en-US" dirty="0">
              <a:solidFill>
                <a:srgbClr val="FF0000"/>
              </a:solidFill>
            </a:endParaRPr>
          </a:p>
          <a:p>
            <a:r>
              <a:rPr lang="en-US" dirty="0">
                <a:solidFill>
                  <a:srgbClr val="FF0000"/>
                </a:solidFill>
              </a:rPr>
              <a:t>~10</a:t>
            </a:r>
            <a:r>
              <a:rPr lang="en-US" baseline="30000" dirty="0">
                <a:solidFill>
                  <a:srgbClr val="FF0000"/>
                </a:solidFill>
              </a:rPr>
              <a:t>19 </a:t>
            </a:r>
            <a:r>
              <a:rPr lang="en-US" dirty="0">
                <a:solidFill>
                  <a:srgbClr val="FF0000"/>
                </a:solidFill>
              </a:rPr>
              <a:t>photons: ~3 min</a:t>
            </a:r>
          </a:p>
          <a:p>
            <a:r>
              <a:rPr lang="en-US" dirty="0">
                <a:solidFill>
                  <a:srgbClr val="FF0000"/>
                </a:solidFill>
              </a:rPr>
              <a:t>~10</a:t>
            </a:r>
            <a:r>
              <a:rPr lang="en-US" baseline="30000" dirty="0">
                <a:solidFill>
                  <a:srgbClr val="FF0000"/>
                </a:solidFill>
              </a:rPr>
              <a:t>20 </a:t>
            </a:r>
            <a:r>
              <a:rPr lang="en-US" dirty="0">
                <a:solidFill>
                  <a:srgbClr val="FF0000"/>
                </a:solidFill>
              </a:rPr>
              <a:t>photons: ~30 min</a:t>
            </a:r>
          </a:p>
          <a:p>
            <a:r>
              <a:rPr lang="en-US" dirty="0">
                <a:solidFill>
                  <a:srgbClr val="FF0000"/>
                </a:solidFill>
              </a:rPr>
              <a:t>~10</a:t>
            </a:r>
            <a:r>
              <a:rPr lang="en-US" baseline="30000" dirty="0">
                <a:solidFill>
                  <a:srgbClr val="FF0000"/>
                </a:solidFill>
              </a:rPr>
              <a:t>21 </a:t>
            </a:r>
            <a:r>
              <a:rPr lang="en-US" dirty="0">
                <a:solidFill>
                  <a:srgbClr val="FF0000"/>
                </a:solidFill>
              </a:rPr>
              <a:t>photons: ~55 hours</a:t>
            </a:r>
          </a:p>
          <a:p>
            <a:r>
              <a:rPr lang="en-US" dirty="0">
                <a:solidFill>
                  <a:srgbClr val="FF0000"/>
                </a:solidFill>
              </a:rPr>
              <a:t>~10</a:t>
            </a:r>
            <a:r>
              <a:rPr lang="en-US" baseline="30000" dirty="0">
                <a:solidFill>
                  <a:srgbClr val="FF0000"/>
                </a:solidFill>
              </a:rPr>
              <a:t>23 </a:t>
            </a:r>
            <a:r>
              <a:rPr lang="en-US" dirty="0">
                <a:solidFill>
                  <a:srgbClr val="FF0000"/>
                </a:solidFill>
              </a:rPr>
              <a:t>photons: ~23 days</a:t>
            </a:r>
          </a:p>
          <a:p>
            <a:endParaRPr lang="en-US" dirty="0">
              <a:solidFill>
                <a:srgbClr val="FF0000"/>
              </a:solidFill>
            </a:endParaRPr>
          </a:p>
          <a:p>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39182322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F5D76-A5B9-E24E-DC30-5A26369D8977}"/>
              </a:ext>
            </a:extLst>
          </p:cNvPr>
          <p:cNvSpPr>
            <a:spLocks noGrp="1"/>
          </p:cNvSpPr>
          <p:nvPr>
            <p:ph type="title"/>
          </p:nvPr>
        </p:nvSpPr>
        <p:spPr/>
        <p:txBody>
          <a:bodyPr/>
          <a:lstStyle/>
          <a:p>
            <a:r>
              <a:rPr lang="en-US" dirty="0"/>
              <a:t>Desorption Measurement</a:t>
            </a:r>
          </a:p>
        </p:txBody>
      </p:sp>
      <p:sp>
        <p:nvSpPr>
          <p:cNvPr id="10" name="Content Placeholder 2">
            <a:extLst>
              <a:ext uri="{FF2B5EF4-FFF2-40B4-BE49-F238E27FC236}">
                <a16:creationId xmlns:a16="http://schemas.microsoft.com/office/drawing/2014/main" id="{C15A6E19-4D27-A8AD-04FC-1FFDE8858467}"/>
              </a:ext>
            </a:extLst>
          </p:cNvPr>
          <p:cNvSpPr>
            <a:spLocks noGrp="1"/>
          </p:cNvSpPr>
          <p:nvPr>
            <p:ph idx="1"/>
          </p:nvPr>
        </p:nvSpPr>
        <p:spPr>
          <a:xfrm>
            <a:off x="1304600" y="2281710"/>
            <a:ext cx="4510502" cy="827962"/>
          </a:xfrm>
        </p:spPr>
        <p:txBody>
          <a:bodyPr>
            <a:normAutofit/>
          </a:bodyPr>
          <a:lstStyle/>
          <a:p>
            <a:r>
              <a:rPr lang="en-US" dirty="0">
                <a:solidFill>
                  <a:srgbClr val="FF0000"/>
                </a:solidFill>
              </a:rPr>
              <a:t>Q = P</a:t>
            </a:r>
            <a:r>
              <a:rPr lang="en-US" baseline="-25000" dirty="0">
                <a:solidFill>
                  <a:srgbClr val="FF0000"/>
                </a:solidFill>
              </a:rPr>
              <a:t>1</a:t>
            </a:r>
            <a:r>
              <a:rPr lang="en-US" dirty="0">
                <a:solidFill>
                  <a:srgbClr val="FF0000"/>
                </a:solidFill>
              </a:rPr>
              <a:t>-P</a:t>
            </a:r>
            <a:r>
              <a:rPr lang="en-US" baseline="-25000" dirty="0">
                <a:solidFill>
                  <a:srgbClr val="FF0000"/>
                </a:solidFill>
              </a:rPr>
              <a:t>2</a:t>
            </a:r>
            <a:r>
              <a:rPr lang="en-US" dirty="0">
                <a:solidFill>
                  <a:srgbClr val="FF0000"/>
                </a:solidFill>
              </a:rPr>
              <a:t> x C (Torr l/s)</a:t>
            </a:r>
          </a:p>
        </p:txBody>
      </p:sp>
      <p:pic>
        <p:nvPicPr>
          <p:cNvPr id="11" name="Content Placeholder 4">
            <a:extLst>
              <a:ext uri="{FF2B5EF4-FFF2-40B4-BE49-F238E27FC236}">
                <a16:creationId xmlns:a16="http://schemas.microsoft.com/office/drawing/2014/main" id="{E785251C-B519-DC88-2FD7-928D6E763EF1}"/>
              </a:ext>
            </a:extLst>
          </p:cNvPr>
          <p:cNvPicPr>
            <a:picLocks noChangeAspect="1"/>
          </p:cNvPicPr>
          <p:nvPr/>
        </p:nvPicPr>
        <p:blipFill rotWithShape="1">
          <a:blip r:embed="rId3">
            <a:extLst>
              <a:ext uri="{28A0092B-C50C-407E-A947-70E740481C1C}">
                <a14:useLocalDpi xmlns:a14="http://schemas.microsoft.com/office/drawing/2010/main" val="0"/>
              </a:ext>
            </a:extLst>
          </a:blip>
          <a:srcRect l="62078"/>
          <a:stretch/>
        </p:blipFill>
        <p:spPr>
          <a:xfrm>
            <a:off x="2666897" y="3243862"/>
            <a:ext cx="4066380" cy="2899513"/>
          </a:xfrm>
          <a:prstGeom prst="rect">
            <a:avLst/>
          </a:prstGeom>
          <a:solidFill>
            <a:schemeClr val="bg1"/>
          </a:solidFill>
        </p:spPr>
      </p:pic>
      <p:sp>
        <p:nvSpPr>
          <p:cNvPr id="3" name="TextBox 2">
            <a:extLst>
              <a:ext uri="{FF2B5EF4-FFF2-40B4-BE49-F238E27FC236}">
                <a16:creationId xmlns:a16="http://schemas.microsoft.com/office/drawing/2014/main" id="{0E445AA4-D224-1DF3-2D78-E7F5E92C8001}"/>
              </a:ext>
            </a:extLst>
          </p:cNvPr>
          <p:cNvSpPr txBox="1"/>
          <p:nvPr/>
        </p:nvSpPr>
        <p:spPr>
          <a:xfrm>
            <a:off x="3117564" y="3381387"/>
            <a:ext cx="423514" cy="369332"/>
          </a:xfrm>
          <a:prstGeom prst="rect">
            <a:avLst/>
          </a:prstGeom>
          <a:solidFill>
            <a:schemeClr val="bg1"/>
          </a:solidFill>
        </p:spPr>
        <p:txBody>
          <a:bodyPr wrap="none" rtlCol="0">
            <a:spAutoFit/>
          </a:bodyPr>
          <a:lstStyle/>
          <a:p>
            <a:r>
              <a:rPr lang="en-US" dirty="0"/>
              <a:t>P</a:t>
            </a:r>
            <a:r>
              <a:rPr lang="en-US" baseline="-25000" dirty="0"/>
              <a:t>2</a:t>
            </a:r>
            <a:endParaRPr lang="en-US" dirty="0"/>
          </a:p>
        </p:txBody>
      </p:sp>
      <p:sp>
        <p:nvSpPr>
          <p:cNvPr id="5" name="TextBox 4">
            <a:extLst>
              <a:ext uri="{FF2B5EF4-FFF2-40B4-BE49-F238E27FC236}">
                <a16:creationId xmlns:a16="http://schemas.microsoft.com/office/drawing/2014/main" id="{C8247E59-A58F-F7CB-BC35-291B4BBB1BB6}"/>
              </a:ext>
            </a:extLst>
          </p:cNvPr>
          <p:cNvSpPr txBox="1"/>
          <p:nvPr/>
        </p:nvSpPr>
        <p:spPr>
          <a:xfrm>
            <a:off x="4174323" y="3381387"/>
            <a:ext cx="423514" cy="369332"/>
          </a:xfrm>
          <a:prstGeom prst="rect">
            <a:avLst/>
          </a:prstGeom>
          <a:solidFill>
            <a:schemeClr val="bg1"/>
          </a:solidFill>
        </p:spPr>
        <p:txBody>
          <a:bodyPr wrap="none" rtlCol="0">
            <a:spAutoFit/>
          </a:bodyPr>
          <a:lstStyle/>
          <a:p>
            <a:r>
              <a:rPr lang="en-US" dirty="0"/>
              <a:t>P</a:t>
            </a:r>
            <a:r>
              <a:rPr lang="en-US" baseline="-25000" dirty="0"/>
              <a:t>1</a:t>
            </a:r>
            <a:endParaRPr lang="en-US" dirty="0"/>
          </a:p>
        </p:txBody>
      </p:sp>
      <p:sp>
        <p:nvSpPr>
          <p:cNvPr id="6" name="TextBox 5">
            <a:extLst>
              <a:ext uri="{FF2B5EF4-FFF2-40B4-BE49-F238E27FC236}">
                <a16:creationId xmlns:a16="http://schemas.microsoft.com/office/drawing/2014/main" id="{1673550F-1D92-57CD-C9C0-5435F61E543A}"/>
              </a:ext>
            </a:extLst>
          </p:cNvPr>
          <p:cNvSpPr txBox="1"/>
          <p:nvPr/>
        </p:nvSpPr>
        <p:spPr>
          <a:xfrm>
            <a:off x="3559851" y="4530166"/>
            <a:ext cx="351378" cy="369332"/>
          </a:xfrm>
          <a:prstGeom prst="rect">
            <a:avLst/>
          </a:prstGeom>
          <a:solidFill>
            <a:schemeClr val="bg1"/>
          </a:solidFill>
        </p:spPr>
        <p:txBody>
          <a:bodyPr wrap="none" rtlCol="0">
            <a:spAutoFit/>
          </a:bodyPr>
          <a:lstStyle/>
          <a:p>
            <a:r>
              <a:rPr lang="en-US" dirty="0"/>
              <a:t>C</a:t>
            </a:r>
          </a:p>
        </p:txBody>
      </p:sp>
      <p:pic>
        <p:nvPicPr>
          <p:cNvPr id="7" name="Picture 2">
            <a:extLst>
              <a:ext uri="{FF2B5EF4-FFF2-40B4-BE49-F238E27FC236}">
                <a16:creationId xmlns:a16="http://schemas.microsoft.com/office/drawing/2014/main" id="{63C00275-DEED-4188-E55F-F92DF1DBD3B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4000"/>
                    </a14:imgEffect>
                  </a14:imgLayer>
                </a14:imgProps>
              </a:ext>
              <a:ext uri="{28A0092B-C50C-407E-A947-70E740481C1C}">
                <a14:useLocalDpi xmlns:a14="http://schemas.microsoft.com/office/drawing/2010/main" val="0"/>
              </a:ext>
            </a:extLst>
          </a:blip>
          <a:srcRect/>
          <a:stretch>
            <a:fillRect/>
          </a:stretch>
        </p:blipFill>
        <p:spPr bwMode="auto">
          <a:xfrm rot="5400000">
            <a:off x="96985" y="3895751"/>
            <a:ext cx="2579866" cy="193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4AAADC4A-E246-95BD-4A02-73593283A556}"/>
              </a:ext>
            </a:extLst>
          </p:cNvPr>
          <p:cNvSpPr/>
          <p:nvPr/>
        </p:nvSpPr>
        <p:spPr>
          <a:xfrm>
            <a:off x="3213488" y="3850908"/>
            <a:ext cx="914400" cy="9144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13E14934-64A8-A0A1-D2A9-C2164E0F4485}"/>
              </a:ext>
            </a:extLst>
          </p:cNvPr>
          <p:cNvCxnSpPr>
            <a:cxnSpLocks/>
          </p:cNvCxnSpPr>
          <p:nvPr/>
        </p:nvCxnSpPr>
        <p:spPr>
          <a:xfrm flipH="1">
            <a:off x="2281743" y="4322138"/>
            <a:ext cx="931745" cy="1018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Content Placeholder 4" descr="A graph with blue lines&#10;&#10;Description automatically generated">
            <a:extLst>
              <a:ext uri="{FF2B5EF4-FFF2-40B4-BE49-F238E27FC236}">
                <a16:creationId xmlns:a16="http://schemas.microsoft.com/office/drawing/2014/main" id="{3A897F8D-4A69-C60E-F86C-96D59D822AFA}"/>
              </a:ext>
            </a:extLst>
          </p:cNvPr>
          <p:cNvPicPr>
            <a:picLocks noChangeAspect="1"/>
          </p:cNvPicPr>
          <p:nvPr/>
        </p:nvPicPr>
        <p:blipFill>
          <a:blip r:embed="rId6"/>
          <a:stretch>
            <a:fillRect/>
          </a:stretch>
        </p:blipFill>
        <p:spPr>
          <a:xfrm>
            <a:off x="7358205" y="4147962"/>
            <a:ext cx="4236984" cy="2129102"/>
          </a:xfrm>
          <a:prstGeom prst="rect">
            <a:avLst/>
          </a:prstGeom>
        </p:spPr>
      </p:pic>
      <p:pic>
        <p:nvPicPr>
          <p:cNvPr id="20" name="Picture 19" descr="A graph of a graph&#10;&#10;Description automatically generated">
            <a:extLst>
              <a:ext uri="{FF2B5EF4-FFF2-40B4-BE49-F238E27FC236}">
                <a16:creationId xmlns:a16="http://schemas.microsoft.com/office/drawing/2014/main" id="{248A97CB-A901-552F-7FD1-A53CD5315FC8}"/>
              </a:ext>
            </a:extLst>
          </p:cNvPr>
          <p:cNvPicPr>
            <a:picLocks noChangeAspect="1"/>
          </p:cNvPicPr>
          <p:nvPr/>
        </p:nvPicPr>
        <p:blipFill rotWithShape="1">
          <a:blip r:embed="rId7"/>
          <a:srcRect b="9101"/>
          <a:stretch/>
        </p:blipFill>
        <p:spPr>
          <a:xfrm>
            <a:off x="7279868" y="1795206"/>
            <a:ext cx="4312043" cy="2224088"/>
          </a:xfrm>
          <a:prstGeom prst="rect">
            <a:avLst/>
          </a:prstGeom>
        </p:spPr>
      </p:pic>
      <p:sp>
        <p:nvSpPr>
          <p:cNvPr id="21" name="TextBox 20">
            <a:extLst>
              <a:ext uri="{FF2B5EF4-FFF2-40B4-BE49-F238E27FC236}">
                <a16:creationId xmlns:a16="http://schemas.microsoft.com/office/drawing/2014/main" id="{93347D95-91A8-2B4B-9A84-7334731C220B}"/>
              </a:ext>
            </a:extLst>
          </p:cNvPr>
          <p:cNvSpPr txBox="1"/>
          <p:nvPr/>
        </p:nvSpPr>
        <p:spPr>
          <a:xfrm>
            <a:off x="9476697" y="2319780"/>
            <a:ext cx="966931" cy="369332"/>
          </a:xfrm>
          <a:prstGeom prst="rect">
            <a:avLst/>
          </a:prstGeom>
          <a:noFill/>
        </p:spPr>
        <p:txBody>
          <a:bodyPr wrap="none" rtlCol="0">
            <a:spAutoFit/>
          </a:bodyPr>
          <a:lstStyle/>
          <a:p>
            <a:r>
              <a:rPr lang="en-US" dirty="0">
                <a:solidFill>
                  <a:srgbClr val="FF0000"/>
                </a:solidFill>
              </a:rPr>
              <a:t>No light</a:t>
            </a:r>
          </a:p>
        </p:txBody>
      </p:sp>
      <p:sp>
        <p:nvSpPr>
          <p:cNvPr id="22" name="TextBox 21">
            <a:extLst>
              <a:ext uri="{FF2B5EF4-FFF2-40B4-BE49-F238E27FC236}">
                <a16:creationId xmlns:a16="http://schemas.microsoft.com/office/drawing/2014/main" id="{29640E62-EDF0-39FE-BD73-AA88FEF34873}"/>
              </a:ext>
            </a:extLst>
          </p:cNvPr>
          <p:cNvSpPr txBox="1"/>
          <p:nvPr/>
        </p:nvSpPr>
        <p:spPr>
          <a:xfrm>
            <a:off x="9799644" y="4467854"/>
            <a:ext cx="607859" cy="369332"/>
          </a:xfrm>
          <a:prstGeom prst="rect">
            <a:avLst/>
          </a:prstGeom>
          <a:noFill/>
        </p:spPr>
        <p:txBody>
          <a:bodyPr wrap="none" rtlCol="0">
            <a:spAutoFit/>
          </a:bodyPr>
          <a:lstStyle/>
          <a:p>
            <a:r>
              <a:rPr lang="en-US" dirty="0">
                <a:solidFill>
                  <a:srgbClr val="FF0000"/>
                </a:solidFill>
              </a:rPr>
              <a:t>light</a:t>
            </a:r>
          </a:p>
        </p:txBody>
      </p:sp>
      <p:sp>
        <p:nvSpPr>
          <p:cNvPr id="24" name="TextBox 23">
            <a:extLst>
              <a:ext uri="{FF2B5EF4-FFF2-40B4-BE49-F238E27FC236}">
                <a16:creationId xmlns:a16="http://schemas.microsoft.com/office/drawing/2014/main" id="{404423F3-1B73-ABE9-1E43-9979D4423844}"/>
              </a:ext>
            </a:extLst>
          </p:cNvPr>
          <p:cNvSpPr txBox="1"/>
          <p:nvPr/>
        </p:nvSpPr>
        <p:spPr>
          <a:xfrm>
            <a:off x="8266364" y="1314777"/>
            <a:ext cx="2585964" cy="369332"/>
          </a:xfrm>
          <a:prstGeom prst="rect">
            <a:avLst/>
          </a:prstGeom>
          <a:noFill/>
        </p:spPr>
        <p:txBody>
          <a:bodyPr wrap="none" rtlCol="0">
            <a:spAutoFit/>
          </a:bodyPr>
          <a:lstStyle/>
          <a:p>
            <a:r>
              <a:rPr lang="en-US" dirty="0">
                <a:solidFill>
                  <a:srgbClr val="FF0000"/>
                </a:solidFill>
              </a:rPr>
              <a:t>NEG after 6e</a:t>
            </a:r>
            <a:r>
              <a:rPr lang="en-US" baseline="30000" dirty="0">
                <a:solidFill>
                  <a:srgbClr val="FF0000"/>
                </a:solidFill>
              </a:rPr>
              <a:t>21</a:t>
            </a:r>
            <a:r>
              <a:rPr lang="en-US" dirty="0">
                <a:solidFill>
                  <a:srgbClr val="FF0000"/>
                </a:solidFill>
              </a:rPr>
              <a:t> photons</a:t>
            </a:r>
          </a:p>
        </p:txBody>
      </p:sp>
      <p:pic>
        <p:nvPicPr>
          <p:cNvPr id="25" name="Content Placeholder 4">
            <a:extLst>
              <a:ext uri="{FF2B5EF4-FFF2-40B4-BE49-F238E27FC236}">
                <a16:creationId xmlns:a16="http://schemas.microsoft.com/office/drawing/2014/main" id="{401DA635-4D03-ECC0-93EF-A21DEF54B44A}"/>
              </a:ext>
            </a:extLst>
          </p:cNvPr>
          <p:cNvPicPr>
            <a:picLocks noChangeAspect="1"/>
          </p:cNvPicPr>
          <p:nvPr/>
        </p:nvPicPr>
        <p:blipFill rotWithShape="1">
          <a:blip r:embed="rId3">
            <a:extLst>
              <a:ext uri="{28A0092B-C50C-407E-A947-70E740481C1C}">
                <a14:useLocalDpi xmlns:a14="http://schemas.microsoft.com/office/drawing/2010/main" val="0"/>
              </a:ext>
            </a:extLst>
          </a:blip>
          <a:srcRect l="71326" t="19336" r="27004" b="66187"/>
          <a:stretch/>
        </p:blipFill>
        <p:spPr>
          <a:xfrm>
            <a:off x="6248409" y="3805148"/>
            <a:ext cx="179089" cy="419780"/>
          </a:xfrm>
          <a:prstGeom prst="rect">
            <a:avLst/>
          </a:prstGeom>
        </p:spPr>
      </p:pic>
      <p:sp>
        <p:nvSpPr>
          <p:cNvPr id="26" name="TextBox 25">
            <a:extLst>
              <a:ext uri="{FF2B5EF4-FFF2-40B4-BE49-F238E27FC236}">
                <a16:creationId xmlns:a16="http://schemas.microsoft.com/office/drawing/2014/main" id="{E3BD01A3-8B7F-EE9E-C975-E314ECB63174}"/>
              </a:ext>
            </a:extLst>
          </p:cNvPr>
          <p:cNvSpPr txBox="1"/>
          <p:nvPr/>
        </p:nvSpPr>
        <p:spPr>
          <a:xfrm>
            <a:off x="6096000" y="3455911"/>
            <a:ext cx="476412" cy="253916"/>
          </a:xfrm>
          <a:prstGeom prst="rect">
            <a:avLst/>
          </a:prstGeom>
          <a:solidFill>
            <a:schemeClr val="bg1"/>
          </a:solidFill>
        </p:spPr>
        <p:txBody>
          <a:bodyPr wrap="none" rtlCol="0">
            <a:spAutoFit/>
          </a:bodyPr>
          <a:lstStyle/>
          <a:p>
            <a:r>
              <a:rPr lang="en-US" sz="1050" dirty="0"/>
              <a:t>RGA</a:t>
            </a:r>
          </a:p>
        </p:txBody>
      </p:sp>
      <p:sp>
        <p:nvSpPr>
          <p:cNvPr id="27" name="TextBox 26">
            <a:extLst>
              <a:ext uri="{FF2B5EF4-FFF2-40B4-BE49-F238E27FC236}">
                <a16:creationId xmlns:a16="http://schemas.microsoft.com/office/drawing/2014/main" id="{922D64BF-3734-0113-288A-8E6B94B9C0E0}"/>
              </a:ext>
            </a:extLst>
          </p:cNvPr>
          <p:cNvSpPr txBox="1"/>
          <p:nvPr/>
        </p:nvSpPr>
        <p:spPr>
          <a:xfrm>
            <a:off x="3614325" y="3429000"/>
            <a:ext cx="476412" cy="253916"/>
          </a:xfrm>
          <a:prstGeom prst="rect">
            <a:avLst/>
          </a:prstGeom>
          <a:solidFill>
            <a:schemeClr val="bg1"/>
          </a:solidFill>
        </p:spPr>
        <p:txBody>
          <a:bodyPr wrap="none" rtlCol="0">
            <a:spAutoFit/>
          </a:bodyPr>
          <a:lstStyle/>
          <a:p>
            <a:r>
              <a:rPr lang="en-US" sz="1050" dirty="0"/>
              <a:t>RGA</a:t>
            </a:r>
          </a:p>
        </p:txBody>
      </p:sp>
      <p:sp>
        <p:nvSpPr>
          <p:cNvPr id="29" name="Minus Sign 28">
            <a:extLst>
              <a:ext uri="{FF2B5EF4-FFF2-40B4-BE49-F238E27FC236}">
                <a16:creationId xmlns:a16="http://schemas.microsoft.com/office/drawing/2014/main" id="{6266382E-568E-AB25-E4B2-79466C30AAD9}"/>
              </a:ext>
            </a:extLst>
          </p:cNvPr>
          <p:cNvSpPr/>
          <p:nvPr/>
        </p:nvSpPr>
        <p:spPr>
          <a:xfrm>
            <a:off x="3600116" y="4252524"/>
            <a:ext cx="270845" cy="117598"/>
          </a:xfrm>
          <a:prstGeom prst="mathMin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Minus Sign 29">
            <a:extLst>
              <a:ext uri="{FF2B5EF4-FFF2-40B4-BE49-F238E27FC236}">
                <a16:creationId xmlns:a16="http://schemas.microsoft.com/office/drawing/2014/main" id="{0A474145-D684-EED8-106C-A66AD0EF95F3}"/>
              </a:ext>
            </a:extLst>
          </p:cNvPr>
          <p:cNvSpPr/>
          <p:nvPr/>
        </p:nvSpPr>
        <p:spPr>
          <a:xfrm>
            <a:off x="3600116" y="4361417"/>
            <a:ext cx="270845" cy="117598"/>
          </a:xfrm>
          <a:prstGeom prst="mathMinu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3472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EE454-F386-B8D1-19E3-9962C483D6DD}"/>
              </a:ext>
            </a:extLst>
          </p:cNvPr>
          <p:cNvSpPr>
            <a:spLocks noGrp="1"/>
          </p:cNvSpPr>
          <p:nvPr>
            <p:ph type="title"/>
          </p:nvPr>
        </p:nvSpPr>
        <p:spPr/>
        <p:txBody>
          <a:bodyPr/>
          <a:lstStyle/>
          <a:p>
            <a:r>
              <a:rPr lang="en-US" dirty="0"/>
              <a:t>A word about calibration</a:t>
            </a:r>
          </a:p>
        </p:txBody>
      </p:sp>
      <p:sp>
        <p:nvSpPr>
          <p:cNvPr id="3" name="Content Placeholder 2">
            <a:extLst>
              <a:ext uri="{FF2B5EF4-FFF2-40B4-BE49-F238E27FC236}">
                <a16:creationId xmlns:a16="http://schemas.microsoft.com/office/drawing/2014/main" id="{EF9F8C1C-3191-30C9-E3F9-9A6A5F50EA56}"/>
              </a:ext>
            </a:extLst>
          </p:cNvPr>
          <p:cNvSpPr>
            <a:spLocks noGrp="1"/>
          </p:cNvSpPr>
          <p:nvPr>
            <p:ph idx="1"/>
          </p:nvPr>
        </p:nvSpPr>
        <p:spPr>
          <a:xfrm>
            <a:off x="571501" y="1455290"/>
            <a:ext cx="6219506" cy="4791997"/>
          </a:xfrm>
        </p:spPr>
        <p:txBody>
          <a:bodyPr>
            <a:normAutofit fontScale="62500" lnSpcReduction="20000"/>
          </a:bodyPr>
          <a:lstStyle/>
          <a:p>
            <a:pPr marL="457200" indent="-457200">
              <a:buFont typeface="Arial" panose="020B0604020202020204" pitchFamily="34" charset="0"/>
              <a:buChar char="•"/>
            </a:pPr>
            <a:r>
              <a:rPr lang="en-US" dirty="0"/>
              <a:t>Some concern the CCG is reading scattered photoelectrons. The CCG data was elevated when compared to the RGA data. </a:t>
            </a:r>
          </a:p>
          <a:p>
            <a:pPr marL="685800" lvl="1" indent="-457200"/>
            <a:r>
              <a:rPr lang="en-US" dirty="0"/>
              <a:t>* A photoelectron arriving at the anode is the same as an ion arriving at the cathode.</a:t>
            </a:r>
          </a:p>
          <a:p>
            <a:pPr marL="457200" indent="-457200">
              <a:buFont typeface="Arial" panose="020B0604020202020204" pitchFamily="34" charset="0"/>
              <a:buChar char="•"/>
            </a:pPr>
            <a:r>
              <a:rPr lang="en-US" dirty="0"/>
              <a:t>Prior to the NEG measurements, a second RGA was calibrated (against CCG gauge) for both Hydrogen and Nitrogen (bleed gas) with and without electron multiplier on a dedicated UHV system over 10</a:t>
            </a:r>
            <a:r>
              <a:rPr lang="en-US" baseline="30000" dirty="0"/>
              <a:t>-9</a:t>
            </a:r>
            <a:r>
              <a:rPr lang="en-US" dirty="0"/>
              <a:t> – 10</a:t>
            </a:r>
            <a:r>
              <a:rPr lang="en-US" baseline="30000" dirty="0"/>
              <a:t>-7</a:t>
            </a:r>
            <a:r>
              <a:rPr lang="en-US" dirty="0"/>
              <a:t>. This RGA was located downstream and used to capture profile scans of the desorption.</a:t>
            </a:r>
          </a:p>
          <a:p>
            <a:pPr marL="457200" indent="-457200">
              <a:buFont typeface="Arial" panose="020B0604020202020204" pitchFamily="34" charset="0"/>
              <a:buChar char="•"/>
            </a:pPr>
            <a:r>
              <a:rPr lang="en-US" dirty="0"/>
              <a:t>The upstream data collection RGA was calibrated against the CCG gauge.</a:t>
            </a:r>
          </a:p>
          <a:p>
            <a:pPr marL="920750" lvl="2" indent="-457200"/>
            <a:r>
              <a:rPr lang="en-US" dirty="0"/>
              <a:t>*The CCG correction factor for H</a:t>
            </a:r>
            <a:r>
              <a:rPr lang="en-US" baseline="-25000" dirty="0"/>
              <a:t>2</a:t>
            </a:r>
            <a:r>
              <a:rPr lang="en-US" dirty="0"/>
              <a:t> and N</a:t>
            </a:r>
            <a:r>
              <a:rPr lang="en-US" baseline="-25000" dirty="0"/>
              <a:t>2</a:t>
            </a:r>
            <a:r>
              <a:rPr lang="en-US" dirty="0"/>
              <a:t> are well established at 2.4 and 1.0 respectively. (RGA SEM value 1025V)</a:t>
            </a:r>
          </a:p>
          <a:p>
            <a:pPr marL="457200" indent="-457200">
              <a:buFont typeface="Arial" panose="020B0604020202020204" pitchFamily="34" charset="0"/>
              <a:buChar char="•"/>
            </a:pPr>
            <a:r>
              <a:rPr lang="en-US" dirty="0"/>
              <a:t>Prior mix gas calibration on QRGAs show boost in lower mass with SEM.  </a:t>
            </a:r>
          </a:p>
        </p:txBody>
      </p:sp>
      <p:pic>
        <p:nvPicPr>
          <p:cNvPr id="7" name="Picture 6" descr="Diagram of a device with text and symbols&#10;&#10;Description automatically generated with medium confidence">
            <a:extLst>
              <a:ext uri="{FF2B5EF4-FFF2-40B4-BE49-F238E27FC236}">
                <a16:creationId xmlns:a16="http://schemas.microsoft.com/office/drawing/2014/main" id="{C13DE048-6225-7892-275E-B7E1568FF16F}"/>
              </a:ext>
            </a:extLst>
          </p:cNvPr>
          <p:cNvPicPr>
            <a:picLocks noChangeAspect="1"/>
          </p:cNvPicPr>
          <p:nvPr/>
        </p:nvPicPr>
        <p:blipFill>
          <a:blip r:embed="rId2"/>
          <a:stretch>
            <a:fillRect/>
          </a:stretch>
        </p:blipFill>
        <p:spPr>
          <a:xfrm>
            <a:off x="6944651" y="736103"/>
            <a:ext cx="1677004" cy="2300952"/>
          </a:xfrm>
          <a:prstGeom prst="rect">
            <a:avLst/>
          </a:prstGeom>
        </p:spPr>
      </p:pic>
      <p:pic>
        <p:nvPicPr>
          <p:cNvPr id="8" name="Picture 2">
            <a:extLst>
              <a:ext uri="{FF2B5EF4-FFF2-40B4-BE49-F238E27FC236}">
                <a16:creationId xmlns:a16="http://schemas.microsoft.com/office/drawing/2014/main" id="{F5C558D7-F7C0-FA74-5B71-5AE8AFEFB25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val="0"/>
              </a:ext>
            </a:extLst>
          </a:blip>
          <a:srcRect l="40055" t="2069" r="17420" b="37160"/>
          <a:stretch/>
        </p:blipFill>
        <p:spPr bwMode="auto">
          <a:xfrm rot="5400000">
            <a:off x="9130644" y="659285"/>
            <a:ext cx="2139177" cy="229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61F203DD-893F-18B4-80F0-4601AC7AE2ED}"/>
              </a:ext>
            </a:extLst>
          </p:cNvPr>
          <p:cNvSpPr/>
          <p:nvPr/>
        </p:nvSpPr>
        <p:spPr>
          <a:xfrm>
            <a:off x="9140547" y="1638744"/>
            <a:ext cx="1418228" cy="73101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466FEF3-7211-944F-4B6A-0361E90947C2}"/>
              </a:ext>
            </a:extLst>
          </p:cNvPr>
          <p:cNvCxnSpPr/>
          <p:nvPr/>
        </p:nvCxnSpPr>
        <p:spPr>
          <a:xfrm flipH="1" flipV="1">
            <a:off x="8559869" y="1872350"/>
            <a:ext cx="580678" cy="800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075" name="Picture 1" descr="A picture containing text, shoji&#10;&#10;Description automatically generated">
            <a:extLst>
              <a:ext uri="{FF2B5EF4-FFF2-40B4-BE49-F238E27FC236}">
                <a16:creationId xmlns:a16="http://schemas.microsoft.com/office/drawing/2014/main" id="{2093F340-D783-E36D-026B-3722888493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6426" y="3088395"/>
            <a:ext cx="2618297" cy="1812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A picture containing text, device, screenshot&#10;&#10;Description automatically generated">
            <a:extLst>
              <a:ext uri="{FF2B5EF4-FFF2-40B4-BE49-F238E27FC236}">
                <a16:creationId xmlns:a16="http://schemas.microsoft.com/office/drawing/2014/main" id="{6562EE2A-C4CA-53DD-B93F-ABDE5E322C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5300" y="4970427"/>
            <a:ext cx="2591599" cy="183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5F311F10-4F1D-24A8-826B-D1632E796AE0}"/>
              </a:ext>
            </a:extLst>
          </p:cNvPr>
          <p:cNvSpPr txBox="1"/>
          <p:nvPr/>
        </p:nvSpPr>
        <p:spPr>
          <a:xfrm>
            <a:off x="7338976" y="4635945"/>
            <a:ext cx="1114635" cy="430887"/>
          </a:xfrm>
          <a:prstGeom prst="rect">
            <a:avLst/>
          </a:prstGeom>
          <a:noFill/>
        </p:spPr>
        <p:txBody>
          <a:bodyPr wrap="square" rtlCol="0">
            <a:spAutoFit/>
          </a:bodyPr>
          <a:lstStyle/>
          <a:p>
            <a:r>
              <a:rPr lang="en-US" sz="1100" dirty="0">
                <a:solidFill>
                  <a:srgbClr val="FF0000"/>
                </a:solidFill>
              </a:rPr>
              <a:t>NIST mix gas</a:t>
            </a:r>
          </a:p>
          <a:p>
            <a:r>
              <a:rPr lang="en-US" sz="1100" dirty="0">
                <a:solidFill>
                  <a:srgbClr val="FF0000"/>
                </a:solidFill>
              </a:rPr>
              <a:t>2,4,28,40,84</a:t>
            </a:r>
          </a:p>
        </p:txBody>
      </p:sp>
      <p:sp>
        <p:nvSpPr>
          <p:cNvPr id="17" name="Left Brace 16">
            <a:extLst>
              <a:ext uri="{FF2B5EF4-FFF2-40B4-BE49-F238E27FC236}">
                <a16:creationId xmlns:a16="http://schemas.microsoft.com/office/drawing/2014/main" id="{378B14E7-BE31-8C97-479B-C694AA1B8C07}"/>
              </a:ext>
            </a:extLst>
          </p:cNvPr>
          <p:cNvSpPr/>
          <p:nvPr/>
        </p:nvSpPr>
        <p:spPr>
          <a:xfrm>
            <a:off x="8285567" y="3088396"/>
            <a:ext cx="336088" cy="3525986"/>
          </a:xfrm>
          <a:prstGeom prst="leftBrace">
            <a:avLst/>
          </a:prstGeom>
          <a:ln w="19050">
            <a:solidFill>
              <a:schemeClr val="accent5"/>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9216610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72805-BCC0-1379-771E-E654D97BEA36}"/>
              </a:ext>
            </a:extLst>
          </p:cNvPr>
          <p:cNvSpPr>
            <a:spLocks noGrp="1"/>
          </p:cNvSpPr>
          <p:nvPr>
            <p:ph type="title"/>
          </p:nvPr>
        </p:nvSpPr>
        <p:spPr/>
        <p:txBody>
          <a:bodyPr/>
          <a:lstStyle/>
          <a:p>
            <a:r>
              <a:rPr lang="en-US" dirty="0"/>
              <a:t>Experimental Data Manipulation</a:t>
            </a:r>
          </a:p>
        </p:txBody>
      </p:sp>
      <p:sp>
        <p:nvSpPr>
          <p:cNvPr id="3" name="Content Placeholder 2">
            <a:extLst>
              <a:ext uri="{FF2B5EF4-FFF2-40B4-BE49-F238E27FC236}">
                <a16:creationId xmlns:a16="http://schemas.microsoft.com/office/drawing/2014/main" id="{A299E77D-3E33-5902-8AA9-D1E8E33144AA}"/>
              </a:ext>
            </a:extLst>
          </p:cNvPr>
          <p:cNvSpPr>
            <a:spLocks noGrp="1"/>
          </p:cNvSpPr>
          <p:nvPr>
            <p:ph idx="1"/>
          </p:nvPr>
        </p:nvSpPr>
        <p:spPr>
          <a:xfrm>
            <a:off x="571500" y="1547480"/>
            <a:ext cx="11049000" cy="4207185"/>
          </a:xfrm>
        </p:spPr>
        <p:txBody>
          <a:bodyPr/>
          <a:lstStyle/>
          <a:p>
            <a:pPr marL="285750" indent="-285750">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Using EPICS, the PV data (highlighted) can be extracted into a usable .csv file. Each point of data comes with a time stamp attached, and it is with this time stamp we can calculate the time interval between points and eventually use that to “integrate” the data with respect to time, otherwise known as the rectangular approximation method.</a:t>
            </a:r>
            <a:endParaRPr lang="en-US" dirty="0"/>
          </a:p>
        </p:txBody>
      </p:sp>
      <p:pic>
        <p:nvPicPr>
          <p:cNvPr id="9" name="Picture 8">
            <a:extLst>
              <a:ext uri="{FF2B5EF4-FFF2-40B4-BE49-F238E27FC236}">
                <a16:creationId xmlns:a16="http://schemas.microsoft.com/office/drawing/2014/main" id="{53276FBB-7F07-DF7C-B084-9F2C8BFF866C}"/>
              </a:ext>
            </a:extLst>
          </p:cNvPr>
          <p:cNvPicPr>
            <a:picLocks noChangeAspect="1"/>
          </p:cNvPicPr>
          <p:nvPr/>
        </p:nvPicPr>
        <p:blipFill>
          <a:blip r:embed="rId3"/>
          <a:stretch>
            <a:fillRect/>
          </a:stretch>
        </p:blipFill>
        <p:spPr>
          <a:xfrm>
            <a:off x="339291" y="2857055"/>
            <a:ext cx="11620500" cy="865621"/>
          </a:xfrm>
          <a:prstGeom prst="rect">
            <a:avLst/>
          </a:prstGeom>
        </p:spPr>
      </p:pic>
      <p:pic>
        <p:nvPicPr>
          <p:cNvPr id="11" name="Content Placeholder 8" descr="A graph showing different colored lines&#10;&#10;Description automatically generated">
            <a:extLst>
              <a:ext uri="{FF2B5EF4-FFF2-40B4-BE49-F238E27FC236}">
                <a16:creationId xmlns:a16="http://schemas.microsoft.com/office/drawing/2014/main" id="{C0D7FD8E-5828-99A7-3253-C676A76DF3EE}"/>
              </a:ext>
            </a:extLst>
          </p:cNvPr>
          <p:cNvPicPr>
            <a:picLocks noChangeAspect="1"/>
          </p:cNvPicPr>
          <p:nvPr/>
        </p:nvPicPr>
        <p:blipFill>
          <a:blip r:embed="rId4"/>
          <a:stretch>
            <a:fillRect/>
          </a:stretch>
        </p:blipFill>
        <p:spPr>
          <a:xfrm>
            <a:off x="437572" y="3976758"/>
            <a:ext cx="6217228" cy="2739105"/>
          </a:xfrm>
          <a:prstGeom prst="rect">
            <a:avLst/>
          </a:prstGeom>
        </p:spPr>
      </p:pic>
      <p:pic>
        <p:nvPicPr>
          <p:cNvPr id="12" name="Picture 11" descr="A graph of different colored lines&#10;&#10;Description automatically generated">
            <a:extLst>
              <a:ext uri="{FF2B5EF4-FFF2-40B4-BE49-F238E27FC236}">
                <a16:creationId xmlns:a16="http://schemas.microsoft.com/office/drawing/2014/main" id="{9B228AFD-9BB1-2FCD-F33B-407CCAE637D6}"/>
              </a:ext>
            </a:extLst>
          </p:cNvPr>
          <p:cNvPicPr>
            <a:picLocks noChangeAspect="1"/>
          </p:cNvPicPr>
          <p:nvPr/>
        </p:nvPicPr>
        <p:blipFill>
          <a:blip r:embed="rId5"/>
          <a:stretch>
            <a:fillRect/>
          </a:stretch>
        </p:blipFill>
        <p:spPr>
          <a:xfrm>
            <a:off x="7145956" y="3999959"/>
            <a:ext cx="3838967" cy="2715904"/>
          </a:xfrm>
          <a:prstGeom prst="rect">
            <a:avLst/>
          </a:prstGeom>
        </p:spPr>
      </p:pic>
    </p:spTree>
    <p:extLst>
      <p:ext uri="{BB962C8B-B14F-4D97-AF65-F5344CB8AC3E}">
        <p14:creationId xmlns:p14="http://schemas.microsoft.com/office/powerpoint/2010/main" val="3984901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8F318-593D-4E69-0971-EDBC5F8E07C7}"/>
              </a:ext>
            </a:extLst>
          </p:cNvPr>
          <p:cNvSpPr>
            <a:spLocks noGrp="1"/>
          </p:cNvSpPr>
          <p:nvPr>
            <p:ph type="title"/>
          </p:nvPr>
        </p:nvSpPr>
        <p:spPr/>
        <p:txBody>
          <a:bodyPr/>
          <a:lstStyle/>
          <a:p>
            <a:r>
              <a:rPr lang="en-US" dirty="0"/>
              <a:t>Experimental Runs</a:t>
            </a:r>
          </a:p>
        </p:txBody>
      </p:sp>
      <p:sp>
        <p:nvSpPr>
          <p:cNvPr id="3" name="Content Placeholder 2">
            <a:extLst>
              <a:ext uri="{FF2B5EF4-FFF2-40B4-BE49-F238E27FC236}">
                <a16:creationId xmlns:a16="http://schemas.microsoft.com/office/drawing/2014/main" id="{61188F3D-10D4-48D3-1ECD-E3BFD8248C39}"/>
              </a:ext>
            </a:extLst>
          </p:cNvPr>
          <p:cNvSpPr>
            <a:spLocks noGrp="1"/>
          </p:cNvSpPr>
          <p:nvPr>
            <p:ph idx="1"/>
          </p:nvPr>
        </p:nvSpPr>
        <p:spPr>
          <a:xfrm>
            <a:off x="571500" y="1413159"/>
            <a:ext cx="4401783" cy="4645563"/>
          </a:xfrm>
        </p:spPr>
        <p:txBody>
          <a:bodyPr>
            <a:normAutofit fontScale="40000" lnSpcReduction="20000"/>
          </a:bodyPr>
          <a:lstStyle/>
          <a:p>
            <a:pPr marL="457200" indent="-457200">
              <a:buFont typeface="Arial" panose="020B0604020202020204" pitchFamily="34" charset="0"/>
              <a:buChar char="•"/>
            </a:pPr>
            <a:r>
              <a:rPr lang="en-US" dirty="0"/>
              <a:t>304L stainless steel</a:t>
            </a:r>
          </a:p>
          <a:p>
            <a:pPr marL="685800" lvl="1" indent="-457200"/>
            <a:r>
              <a:rPr lang="en-US" dirty="0"/>
              <a:t>Incidence 19 </a:t>
            </a:r>
            <a:r>
              <a:rPr lang="en-US" dirty="0" err="1"/>
              <a:t>mrad</a:t>
            </a:r>
            <a:endParaRPr lang="en-US" dirty="0"/>
          </a:p>
          <a:p>
            <a:pPr marL="685800" lvl="1" indent="-457200"/>
            <a:r>
              <a:rPr lang="en-US" dirty="0"/>
              <a:t>Sample length</a:t>
            </a:r>
          </a:p>
          <a:p>
            <a:pPr marL="685800" lvl="1" indent="-457200"/>
            <a:r>
              <a:rPr lang="en-US" dirty="0"/>
              <a:t>Cleaned as per NSLSII cleaning specification. No </a:t>
            </a:r>
            <a:r>
              <a:rPr lang="en-US" i="1" dirty="0"/>
              <a:t>in-situ</a:t>
            </a:r>
            <a:r>
              <a:rPr lang="en-US" dirty="0"/>
              <a:t> bake</a:t>
            </a:r>
          </a:p>
          <a:p>
            <a:pPr marL="685800" lvl="1" indent="-457200"/>
            <a:endParaRPr lang="en-US" dirty="0"/>
          </a:p>
          <a:p>
            <a:pPr marL="685800" lvl="1" indent="-457200"/>
            <a:endParaRPr lang="en-US" dirty="0"/>
          </a:p>
          <a:p>
            <a:pPr marL="457200" indent="-457200">
              <a:buFont typeface="Arial" panose="020B0604020202020204" pitchFamily="34" charset="0"/>
              <a:buChar char="•"/>
            </a:pPr>
            <a:r>
              <a:rPr lang="en-US" dirty="0"/>
              <a:t>C101 copper</a:t>
            </a:r>
          </a:p>
          <a:p>
            <a:pPr marL="685800" lvl="1" indent="-457200"/>
            <a:r>
              <a:rPr lang="en-US" dirty="0"/>
              <a:t>Incidence 9 </a:t>
            </a:r>
            <a:r>
              <a:rPr lang="en-US" dirty="0" err="1"/>
              <a:t>mrad</a:t>
            </a:r>
            <a:endParaRPr lang="en-US" dirty="0"/>
          </a:p>
          <a:p>
            <a:pPr marL="685800" lvl="1" indent="-457200"/>
            <a:r>
              <a:rPr lang="en-US" dirty="0"/>
              <a:t>Sample length</a:t>
            </a:r>
          </a:p>
          <a:p>
            <a:pPr marL="685800" lvl="1" indent="-457200"/>
            <a:r>
              <a:rPr lang="en-US" dirty="0"/>
              <a:t>Cleaned as per NSLSII cleaning specification No </a:t>
            </a:r>
            <a:r>
              <a:rPr lang="en-US" i="1" dirty="0"/>
              <a:t>in-situ</a:t>
            </a:r>
            <a:r>
              <a:rPr lang="en-US" dirty="0"/>
              <a:t> bake</a:t>
            </a:r>
          </a:p>
          <a:p>
            <a:pPr marL="685800" lvl="1" indent="-457200"/>
            <a:endParaRPr lang="en-US" dirty="0"/>
          </a:p>
          <a:p>
            <a:pPr marL="685800" lvl="1" indent="-457200"/>
            <a:endParaRPr lang="en-US" dirty="0"/>
          </a:p>
          <a:p>
            <a:pPr marL="457200" indent="-457200">
              <a:buFont typeface="Arial" panose="020B0604020202020204" pitchFamily="34" charset="0"/>
              <a:buChar char="•"/>
            </a:pPr>
            <a:r>
              <a:rPr lang="en-US" dirty="0"/>
              <a:t>NEG coated EIC copper storage ring </a:t>
            </a:r>
            <a:r>
              <a:rPr lang="en-US" dirty="0" err="1"/>
              <a:t>beamtube</a:t>
            </a:r>
            <a:endParaRPr lang="en-US" dirty="0"/>
          </a:p>
          <a:p>
            <a:pPr marL="685800" lvl="1" indent="-457200"/>
            <a:r>
              <a:rPr lang="en-US" dirty="0"/>
              <a:t>Incidence 26 </a:t>
            </a:r>
            <a:r>
              <a:rPr lang="en-US" dirty="0" err="1"/>
              <a:t>mrad</a:t>
            </a:r>
            <a:endParaRPr lang="en-US" dirty="0"/>
          </a:p>
          <a:p>
            <a:pPr marL="685800" lvl="1" indent="-457200"/>
            <a:r>
              <a:rPr lang="en-US" dirty="0"/>
              <a:t>Sample length</a:t>
            </a:r>
          </a:p>
          <a:p>
            <a:pPr marL="685800" lvl="1" indent="-457200"/>
            <a:r>
              <a:rPr lang="en-US" dirty="0"/>
              <a:t>Supplied by SAES, Standard activation into turbopump</a:t>
            </a:r>
          </a:p>
          <a:p>
            <a:pPr marL="228600" lvl="1" indent="0">
              <a:buNone/>
            </a:pPr>
            <a:endParaRPr lang="en-US" dirty="0"/>
          </a:p>
        </p:txBody>
      </p:sp>
      <p:pic>
        <p:nvPicPr>
          <p:cNvPr id="4" name="Picture 3" descr="A blue machine with a black and silver object&#10;&#10;Description automatically generated with medium confidence">
            <a:extLst>
              <a:ext uri="{FF2B5EF4-FFF2-40B4-BE49-F238E27FC236}">
                <a16:creationId xmlns:a16="http://schemas.microsoft.com/office/drawing/2014/main" id="{720D0BEA-4F6B-6F0F-054D-9C04B57645C1}"/>
              </a:ext>
            </a:extLst>
          </p:cNvPr>
          <p:cNvPicPr>
            <a:picLocks noChangeAspect="1"/>
          </p:cNvPicPr>
          <p:nvPr/>
        </p:nvPicPr>
        <p:blipFill>
          <a:blip r:embed="rId2"/>
          <a:stretch>
            <a:fillRect/>
          </a:stretch>
        </p:blipFill>
        <p:spPr>
          <a:xfrm>
            <a:off x="4828558" y="1378971"/>
            <a:ext cx="2145821" cy="1408091"/>
          </a:xfrm>
          <a:prstGeom prst="rect">
            <a:avLst/>
          </a:prstGeom>
        </p:spPr>
      </p:pic>
      <p:pic>
        <p:nvPicPr>
          <p:cNvPr id="5" name="Picture 2">
            <a:extLst>
              <a:ext uri="{FF2B5EF4-FFF2-40B4-BE49-F238E27FC236}">
                <a16:creationId xmlns:a16="http://schemas.microsoft.com/office/drawing/2014/main" id="{1B782B37-6A90-2C9F-EC49-4A0F43DBC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4503" y="3029561"/>
            <a:ext cx="2093930" cy="1408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a:extLst>
              <a:ext uri="{FF2B5EF4-FFF2-40B4-BE49-F238E27FC236}">
                <a16:creationId xmlns:a16="http://schemas.microsoft.com/office/drawing/2014/main" id="{BA7273BB-133D-B365-0681-830F36EFEEF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07" b="27236"/>
          <a:stretch/>
        </p:blipFill>
        <p:spPr bwMode="auto">
          <a:xfrm>
            <a:off x="4854503" y="4749309"/>
            <a:ext cx="2139633" cy="130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lose-up of a white background&#10;&#10;Description automatically generated">
            <a:extLst>
              <a:ext uri="{FF2B5EF4-FFF2-40B4-BE49-F238E27FC236}">
                <a16:creationId xmlns:a16="http://schemas.microsoft.com/office/drawing/2014/main" id="{82C4060C-9412-789E-0A95-E4CB89B55C78}"/>
              </a:ext>
            </a:extLst>
          </p:cNvPr>
          <p:cNvPicPr>
            <a:picLocks noChangeAspect="1"/>
          </p:cNvPicPr>
          <p:nvPr/>
        </p:nvPicPr>
        <p:blipFill>
          <a:blip r:embed="rId5"/>
          <a:stretch>
            <a:fillRect/>
          </a:stretch>
        </p:blipFill>
        <p:spPr>
          <a:xfrm>
            <a:off x="7600049" y="3149905"/>
            <a:ext cx="3986125" cy="719065"/>
          </a:xfrm>
          <a:prstGeom prst="rect">
            <a:avLst/>
          </a:prstGeom>
        </p:spPr>
      </p:pic>
      <p:sp>
        <p:nvSpPr>
          <p:cNvPr id="12" name="TextBox 11">
            <a:extLst>
              <a:ext uri="{FF2B5EF4-FFF2-40B4-BE49-F238E27FC236}">
                <a16:creationId xmlns:a16="http://schemas.microsoft.com/office/drawing/2014/main" id="{64EBAA00-F323-E54F-21A1-42565BA63D2B}"/>
              </a:ext>
            </a:extLst>
          </p:cNvPr>
          <p:cNvSpPr txBox="1"/>
          <p:nvPr/>
        </p:nvSpPr>
        <p:spPr>
          <a:xfrm>
            <a:off x="8070961" y="3925195"/>
            <a:ext cx="2667055" cy="261610"/>
          </a:xfrm>
          <a:prstGeom prst="rect">
            <a:avLst/>
          </a:prstGeom>
          <a:noFill/>
        </p:spPr>
        <p:txBody>
          <a:bodyPr wrap="square" rtlCol="0">
            <a:spAutoFit/>
          </a:bodyPr>
          <a:lstStyle/>
          <a:p>
            <a:r>
              <a:rPr lang="en-US" sz="1100" dirty="0">
                <a:solidFill>
                  <a:srgbClr val="FF0000"/>
                </a:solidFill>
              </a:rPr>
              <a:t>12 </a:t>
            </a:r>
            <a:r>
              <a:rPr lang="en-US" sz="1100" dirty="0" err="1">
                <a:solidFill>
                  <a:srgbClr val="FF0000"/>
                </a:solidFill>
              </a:rPr>
              <a:t>mrad</a:t>
            </a:r>
            <a:r>
              <a:rPr lang="en-US" sz="1100" dirty="0">
                <a:solidFill>
                  <a:srgbClr val="FF0000"/>
                </a:solidFill>
              </a:rPr>
              <a:t> incidence, sample length 1m </a:t>
            </a:r>
          </a:p>
        </p:txBody>
      </p:sp>
      <p:pic>
        <p:nvPicPr>
          <p:cNvPr id="14" name="Picture 13" descr="A close-up of a white background&#10;&#10;Description automatically generated">
            <a:extLst>
              <a:ext uri="{FF2B5EF4-FFF2-40B4-BE49-F238E27FC236}">
                <a16:creationId xmlns:a16="http://schemas.microsoft.com/office/drawing/2014/main" id="{AE54F28D-3CB4-A069-629B-68CB07AD7B01}"/>
              </a:ext>
            </a:extLst>
          </p:cNvPr>
          <p:cNvPicPr>
            <a:picLocks noChangeAspect="1"/>
          </p:cNvPicPr>
          <p:nvPr/>
        </p:nvPicPr>
        <p:blipFill>
          <a:blip r:embed="rId6"/>
          <a:stretch>
            <a:fillRect/>
          </a:stretch>
        </p:blipFill>
        <p:spPr>
          <a:xfrm>
            <a:off x="7692949" y="1565963"/>
            <a:ext cx="3893225" cy="719065"/>
          </a:xfrm>
          <a:prstGeom prst="rect">
            <a:avLst/>
          </a:prstGeom>
        </p:spPr>
      </p:pic>
      <p:sp>
        <p:nvSpPr>
          <p:cNvPr id="15" name="TextBox 14">
            <a:extLst>
              <a:ext uri="{FF2B5EF4-FFF2-40B4-BE49-F238E27FC236}">
                <a16:creationId xmlns:a16="http://schemas.microsoft.com/office/drawing/2014/main" id="{DA5FF325-9C5D-CEFD-E6FC-7E8ABF027265}"/>
              </a:ext>
            </a:extLst>
          </p:cNvPr>
          <p:cNvSpPr txBox="1"/>
          <p:nvPr/>
        </p:nvSpPr>
        <p:spPr>
          <a:xfrm>
            <a:off x="8070963" y="2335173"/>
            <a:ext cx="2667055" cy="261610"/>
          </a:xfrm>
          <a:prstGeom prst="rect">
            <a:avLst/>
          </a:prstGeom>
          <a:noFill/>
        </p:spPr>
        <p:txBody>
          <a:bodyPr wrap="square" rtlCol="0">
            <a:spAutoFit/>
          </a:bodyPr>
          <a:lstStyle/>
          <a:p>
            <a:r>
              <a:rPr lang="en-US" sz="1100" dirty="0">
                <a:solidFill>
                  <a:srgbClr val="FF0000"/>
                </a:solidFill>
              </a:rPr>
              <a:t>10 </a:t>
            </a:r>
            <a:r>
              <a:rPr lang="en-US" sz="1100" dirty="0" err="1">
                <a:solidFill>
                  <a:srgbClr val="FF0000"/>
                </a:solidFill>
              </a:rPr>
              <a:t>mrad</a:t>
            </a:r>
            <a:r>
              <a:rPr lang="en-US" sz="1100" dirty="0">
                <a:solidFill>
                  <a:srgbClr val="FF0000"/>
                </a:solidFill>
              </a:rPr>
              <a:t> incidence, sample length 3m</a:t>
            </a:r>
          </a:p>
        </p:txBody>
      </p:sp>
      <p:sp>
        <p:nvSpPr>
          <p:cNvPr id="16" name="TextBox 15">
            <a:extLst>
              <a:ext uri="{FF2B5EF4-FFF2-40B4-BE49-F238E27FC236}">
                <a16:creationId xmlns:a16="http://schemas.microsoft.com/office/drawing/2014/main" id="{ABDAE4E0-4CD1-DBAB-0036-1DCC740A374B}"/>
              </a:ext>
            </a:extLst>
          </p:cNvPr>
          <p:cNvSpPr txBox="1"/>
          <p:nvPr/>
        </p:nvSpPr>
        <p:spPr>
          <a:xfrm>
            <a:off x="8504243" y="980417"/>
            <a:ext cx="1800493" cy="369332"/>
          </a:xfrm>
          <a:prstGeom prst="rect">
            <a:avLst/>
          </a:prstGeom>
          <a:noFill/>
        </p:spPr>
        <p:txBody>
          <a:bodyPr wrap="none" rtlCol="0">
            <a:spAutoFit/>
          </a:bodyPr>
          <a:lstStyle/>
          <a:p>
            <a:r>
              <a:rPr lang="en-US" dirty="0">
                <a:solidFill>
                  <a:srgbClr val="FF0000"/>
                </a:solidFill>
              </a:rPr>
              <a:t>Reference Data</a:t>
            </a:r>
          </a:p>
        </p:txBody>
      </p:sp>
      <p:pic>
        <p:nvPicPr>
          <p:cNvPr id="18" name="Picture 17" descr="A close up of a text&#10;&#10;Description automatically generated">
            <a:extLst>
              <a:ext uri="{FF2B5EF4-FFF2-40B4-BE49-F238E27FC236}">
                <a16:creationId xmlns:a16="http://schemas.microsoft.com/office/drawing/2014/main" id="{7E2AB5A1-3375-952B-0D8F-626BE67235E0}"/>
              </a:ext>
            </a:extLst>
          </p:cNvPr>
          <p:cNvPicPr>
            <a:picLocks noChangeAspect="1"/>
          </p:cNvPicPr>
          <p:nvPr/>
        </p:nvPicPr>
        <p:blipFill>
          <a:blip r:embed="rId7"/>
          <a:stretch>
            <a:fillRect/>
          </a:stretch>
        </p:blipFill>
        <p:spPr>
          <a:xfrm>
            <a:off x="7600049" y="4740713"/>
            <a:ext cx="3813852" cy="824897"/>
          </a:xfrm>
          <a:prstGeom prst="rect">
            <a:avLst/>
          </a:prstGeom>
        </p:spPr>
      </p:pic>
      <p:sp>
        <p:nvSpPr>
          <p:cNvPr id="19" name="TextBox 18">
            <a:extLst>
              <a:ext uri="{FF2B5EF4-FFF2-40B4-BE49-F238E27FC236}">
                <a16:creationId xmlns:a16="http://schemas.microsoft.com/office/drawing/2014/main" id="{EDAB2D87-A617-AF7B-C1BA-78AAA7AD318E}"/>
              </a:ext>
            </a:extLst>
          </p:cNvPr>
          <p:cNvSpPr txBox="1"/>
          <p:nvPr/>
        </p:nvSpPr>
        <p:spPr>
          <a:xfrm>
            <a:off x="8070961" y="5746778"/>
            <a:ext cx="2667055" cy="261610"/>
          </a:xfrm>
          <a:prstGeom prst="rect">
            <a:avLst/>
          </a:prstGeom>
          <a:noFill/>
        </p:spPr>
        <p:txBody>
          <a:bodyPr wrap="square" rtlCol="0">
            <a:spAutoFit/>
          </a:bodyPr>
          <a:lstStyle/>
          <a:p>
            <a:r>
              <a:rPr lang="en-US" sz="1100" dirty="0">
                <a:solidFill>
                  <a:srgbClr val="FF0000"/>
                </a:solidFill>
              </a:rPr>
              <a:t>10 </a:t>
            </a:r>
            <a:r>
              <a:rPr lang="en-US" sz="1100" dirty="0" err="1">
                <a:solidFill>
                  <a:srgbClr val="FF0000"/>
                </a:solidFill>
              </a:rPr>
              <a:t>mrad</a:t>
            </a:r>
            <a:r>
              <a:rPr lang="en-US" sz="1100" dirty="0">
                <a:solidFill>
                  <a:srgbClr val="FF0000"/>
                </a:solidFill>
              </a:rPr>
              <a:t> incidence, sample length 1.2m </a:t>
            </a:r>
          </a:p>
        </p:txBody>
      </p:sp>
    </p:spTree>
    <p:extLst>
      <p:ext uri="{BB962C8B-B14F-4D97-AF65-F5344CB8AC3E}">
        <p14:creationId xmlns:p14="http://schemas.microsoft.com/office/powerpoint/2010/main" val="537370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graph of different colored lines&#10;&#10;Description automatically generated">
            <a:extLst>
              <a:ext uri="{FF2B5EF4-FFF2-40B4-BE49-F238E27FC236}">
                <a16:creationId xmlns:a16="http://schemas.microsoft.com/office/drawing/2014/main" id="{0597E692-27E6-DA6D-6D4C-04808A1E1607}"/>
              </a:ext>
            </a:extLst>
          </p:cNvPr>
          <p:cNvPicPr>
            <a:picLocks noChangeAspect="1"/>
          </p:cNvPicPr>
          <p:nvPr/>
        </p:nvPicPr>
        <p:blipFill>
          <a:blip r:embed="rId3"/>
          <a:stretch>
            <a:fillRect/>
          </a:stretch>
        </p:blipFill>
        <p:spPr>
          <a:xfrm>
            <a:off x="792571" y="2179035"/>
            <a:ext cx="5606499" cy="3966357"/>
          </a:xfrm>
          <a:prstGeom prst="rect">
            <a:avLst/>
          </a:prstGeom>
        </p:spPr>
      </p:pic>
      <p:sp>
        <p:nvSpPr>
          <p:cNvPr id="2" name="Title 1">
            <a:extLst>
              <a:ext uri="{FF2B5EF4-FFF2-40B4-BE49-F238E27FC236}">
                <a16:creationId xmlns:a16="http://schemas.microsoft.com/office/drawing/2014/main" id="{8A56E8DE-16B9-82E2-2397-7B90EA203029}"/>
              </a:ext>
            </a:extLst>
          </p:cNvPr>
          <p:cNvSpPr>
            <a:spLocks noGrp="1"/>
          </p:cNvSpPr>
          <p:nvPr>
            <p:ph type="title"/>
          </p:nvPr>
        </p:nvSpPr>
        <p:spPr/>
        <p:txBody>
          <a:bodyPr/>
          <a:lstStyle/>
          <a:p>
            <a:r>
              <a:rPr lang="en-US" dirty="0"/>
              <a:t>Baseline Results of Pre-Baked Stainless Steel</a:t>
            </a:r>
          </a:p>
        </p:txBody>
      </p:sp>
      <p:sp>
        <p:nvSpPr>
          <p:cNvPr id="13" name="TextBox 12">
            <a:extLst>
              <a:ext uri="{FF2B5EF4-FFF2-40B4-BE49-F238E27FC236}">
                <a16:creationId xmlns:a16="http://schemas.microsoft.com/office/drawing/2014/main" id="{95ED3F3E-D751-7693-A006-A0EE853FBFE3}"/>
              </a:ext>
            </a:extLst>
          </p:cNvPr>
          <p:cNvSpPr txBox="1"/>
          <p:nvPr/>
        </p:nvSpPr>
        <p:spPr>
          <a:xfrm>
            <a:off x="2041560" y="5507153"/>
            <a:ext cx="434734" cy="230832"/>
          </a:xfrm>
          <a:prstGeom prst="rect">
            <a:avLst/>
          </a:prstGeom>
          <a:noFill/>
        </p:spPr>
        <p:txBody>
          <a:bodyPr wrap="none" rtlCol="0">
            <a:spAutoFit/>
          </a:bodyPr>
          <a:lstStyle/>
          <a:p>
            <a:r>
              <a:rPr lang="en-US" sz="900" dirty="0"/>
              <a:t>3min</a:t>
            </a:r>
          </a:p>
        </p:txBody>
      </p:sp>
      <p:sp>
        <p:nvSpPr>
          <p:cNvPr id="14" name="TextBox 13">
            <a:extLst>
              <a:ext uri="{FF2B5EF4-FFF2-40B4-BE49-F238E27FC236}">
                <a16:creationId xmlns:a16="http://schemas.microsoft.com/office/drawing/2014/main" id="{48E9F2DD-263A-4595-7DA1-26550F257E2A}"/>
              </a:ext>
            </a:extLst>
          </p:cNvPr>
          <p:cNvSpPr txBox="1"/>
          <p:nvPr/>
        </p:nvSpPr>
        <p:spPr>
          <a:xfrm>
            <a:off x="2749418" y="5521670"/>
            <a:ext cx="530915" cy="230832"/>
          </a:xfrm>
          <a:prstGeom prst="rect">
            <a:avLst/>
          </a:prstGeom>
          <a:noFill/>
        </p:spPr>
        <p:txBody>
          <a:bodyPr wrap="none" rtlCol="0">
            <a:spAutoFit/>
          </a:bodyPr>
          <a:lstStyle/>
          <a:p>
            <a:r>
              <a:rPr lang="en-US" sz="900" dirty="0"/>
              <a:t>30 min</a:t>
            </a:r>
          </a:p>
        </p:txBody>
      </p:sp>
      <p:sp>
        <p:nvSpPr>
          <p:cNvPr id="15" name="TextBox 14">
            <a:extLst>
              <a:ext uri="{FF2B5EF4-FFF2-40B4-BE49-F238E27FC236}">
                <a16:creationId xmlns:a16="http://schemas.microsoft.com/office/drawing/2014/main" id="{6FDFEBCC-F147-1C42-B312-C3D5A38D7679}"/>
              </a:ext>
            </a:extLst>
          </p:cNvPr>
          <p:cNvSpPr txBox="1"/>
          <p:nvPr/>
        </p:nvSpPr>
        <p:spPr>
          <a:xfrm>
            <a:off x="3511461" y="5521670"/>
            <a:ext cx="447558" cy="230832"/>
          </a:xfrm>
          <a:prstGeom prst="rect">
            <a:avLst/>
          </a:prstGeom>
          <a:noFill/>
        </p:spPr>
        <p:txBody>
          <a:bodyPr wrap="none" rtlCol="0">
            <a:spAutoFit/>
          </a:bodyPr>
          <a:lstStyle/>
          <a:p>
            <a:r>
              <a:rPr lang="en-US" sz="900" dirty="0"/>
              <a:t>55 </a:t>
            </a:r>
            <a:r>
              <a:rPr lang="en-US" sz="900" dirty="0" err="1"/>
              <a:t>hr</a:t>
            </a:r>
            <a:endParaRPr lang="en-US" sz="900" dirty="0"/>
          </a:p>
        </p:txBody>
      </p:sp>
      <p:sp>
        <p:nvSpPr>
          <p:cNvPr id="16" name="TextBox 15">
            <a:extLst>
              <a:ext uri="{FF2B5EF4-FFF2-40B4-BE49-F238E27FC236}">
                <a16:creationId xmlns:a16="http://schemas.microsoft.com/office/drawing/2014/main" id="{D0EFF403-6D2E-1A98-03C4-FFE8A49CC608}"/>
              </a:ext>
            </a:extLst>
          </p:cNvPr>
          <p:cNvSpPr txBox="1"/>
          <p:nvPr/>
        </p:nvSpPr>
        <p:spPr>
          <a:xfrm>
            <a:off x="4243226" y="5522688"/>
            <a:ext cx="530915" cy="230832"/>
          </a:xfrm>
          <a:prstGeom prst="rect">
            <a:avLst/>
          </a:prstGeom>
          <a:noFill/>
        </p:spPr>
        <p:txBody>
          <a:bodyPr wrap="none" rtlCol="0">
            <a:spAutoFit/>
          </a:bodyPr>
          <a:lstStyle/>
          <a:p>
            <a:r>
              <a:rPr lang="en-US" sz="900" dirty="0"/>
              <a:t>23 day</a:t>
            </a:r>
          </a:p>
        </p:txBody>
      </p:sp>
      <p:sp>
        <p:nvSpPr>
          <p:cNvPr id="17" name="TextBox 16">
            <a:extLst>
              <a:ext uri="{FF2B5EF4-FFF2-40B4-BE49-F238E27FC236}">
                <a16:creationId xmlns:a16="http://schemas.microsoft.com/office/drawing/2014/main" id="{F23C2242-E820-129C-7BFF-7B541A7DFB02}"/>
              </a:ext>
            </a:extLst>
          </p:cNvPr>
          <p:cNvSpPr txBox="1"/>
          <p:nvPr/>
        </p:nvSpPr>
        <p:spPr>
          <a:xfrm>
            <a:off x="3059925" y="6111005"/>
            <a:ext cx="1157689" cy="230832"/>
          </a:xfrm>
          <a:prstGeom prst="rect">
            <a:avLst/>
          </a:prstGeom>
          <a:solidFill>
            <a:schemeClr val="bg1"/>
          </a:solidFill>
        </p:spPr>
        <p:txBody>
          <a:bodyPr wrap="none" rtlCol="0">
            <a:spAutoFit/>
          </a:bodyPr>
          <a:lstStyle/>
          <a:p>
            <a:r>
              <a:rPr lang="en-US" sz="900" dirty="0"/>
              <a:t>Total photons (m</a:t>
            </a:r>
            <a:r>
              <a:rPr lang="en-US" sz="900" baseline="30000" dirty="0"/>
              <a:t>-1</a:t>
            </a:r>
            <a:r>
              <a:rPr lang="en-US" sz="900" dirty="0"/>
              <a:t>)</a:t>
            </a:r>
          </a:p>
        </p:txBody>
      </p:sp>
      <p:pic>
        <p:nvPicPr>
          <p:cNvPr id="7" name="Content Placeholder 4" descr="A picture containing text, document&#10;&#10;Description automatically generated">
            <a:extLst>
              <a:ext uri="{FF2B5EF4-FFF2-40B4-BE49-F238E27FC236}">
                <a16:creationId xmlns:a16="http://schemas.microsoft.com/office/drawing/2014/main" id="{D676F14F-34B2-A245-81C4-AD9A0C3DEAB9}"/>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2687" r="50773" b="18306"/>
          <a:stretch/>
        </p:blipFill>
        <p:spPr>
          <a:xfrm>
            <a:off x="6096000" y="1982167"/>
            <a:ext cx="5954414" cy="4591519"/>
          </a:xfrm>
          <a:prstGeom prst="rect">
            <a:avLst/>
          </a:prstGeom>
        </p:spPr>
      </p:pic>
      <p:sp>
        <p:nvSpPr>
          <p:cNvPr id="34" name="TextBox 33">
            <a:extLst>
              <a:ext uri="{FF2B5EF4-FFF2-40B4-BE49-F238E27FC236}">
                <a16:creationId xmlns:a16="http://schemas.microsoft.com/office/drawing/2014/main" id="{E5E2157D-11DE-233C-0957-FE9E30A21688}"/>
              </a:ext>
            </a:extLst>
          </p:cNvPr>
          <p:cNvSpPr txBox="1"/>
          <p:nvPr/>
        </p:nvSpPr>
        <p:spPr>
          <a:xfrm>
            <a:off x="7566824" y="1851362"/>
            <a:ext cx="3299301" cy="261610"/>
          </a:xfrm>
          <a:prstGeom prst="rect">
            <a:avLst/>
          </a:prstGeom>
          <a:noFill/>
        </p:spPr>
        <p:txBody>
          <a:bodyPr wrap="none" rtlCol="0">
            <a:spAutoFit/>
          </a:bodyPr>
          <a:lstStyle/>
          <a:p>
            <a:r>
              <a:rPr lang="en-US" sz="1100" dirty="0" err="1"/>
              <a:t>J.Vac</a:t>
            </a:r>
            <a:r>
              <a:rPr lang="en-US" sz="1100" dirty="0"/>
              <a:t>. Sci Technol. A, Vol 8, No. 3, May/Jun 1990</a:t>
            </a:r>
          </a:p>
        </p:txBody>
      </p:sp>
    </p:spTree>
    <p:extLst>
      <p:ext uri="{BB962C8B-B14F-4D97-AF65-F5344CB8AC3E}">
        <p14:creationId xmlns:p14="http://schemas.microsoft.com/office/powerpoint/2010/main" val="17873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7"/>
                                        </p:tgtEl>
                                        <p:attrNameLst>
                                          <p:attrName>style.opacity</p:attrName>
                                        </p:attrNameLst>
                                      </p:cBhvr>
                                      <p:to>
                                        <p:strVal val="0.5"/>
                                      </p:to>
                                    </p:set>
                                    <p:animEffect filter="image" prLst="opacity: 0.5">
                                      <p:cBhvr rctx="IE">
                                        <p:cTn id="7" dur="indefinite"/>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6.25E-7 -2.59259E-6 L -0.45612 -0.00833 " pathEditMode="relative" rAng="0" ptsTypes="AA">
                                      <p:cBhvr>
                                        <p:cTn id="11" dur="2000" fill="hold"/>
                                        <p:tgtEl>
                                          <p:spTgt spid="7"/>
                                        </p:tgtEl>
                                        <p:attrNameLst>
                                          <p:attrName>ppt_x</p:attrName>
                                          <p:attrName>ppt_y</p:attrName>
                                        </p:attrNameLst>
                                      </p:cBhvr>
                                      <p:rCtr x="-22813" y="-417"/>
                                    </p:animMotion>
                                  </p:childTnLst>
                                </p:cTn>
                              </p:par>
                              <p:par>
                                <p:cTn id="12" presetID="42" presetClass="path" presetSubtype="0" accel="50000" decel="50000" fill="hold" grpId="0" nodeType="withEffect">
                                  <p:stCondLst>
                                    <p:cond delay="0"/>
                                  </p:stCondLst>
                                  <p:childTnLst>
                                    <p:animMotion origin="layout" path="M 4.16667E-7 1.11111E-6 L -0.44063 0.00023 " pathEditMode="relative" rAng="0" ptsTypes="AA">
                                      <p:cBhvr>
                                        <p:cTn id="13" dur="2000" fill="hold"/>
                                        <p:tgtEl>
                                          <p:spTgt spid="34"/>
                                        </p:tgtEl>
                                        <p:attrNameLst>
                                          <p:attrName>ppt_x</p:attrName>
                                          <p:attrName>ppt_y</p:attrName>
                                        </p:attrNameLst>
                                      </p:cBhvr>
                                      <p:rCtr x="-22031"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6E8DE-16B9-82E2-2397-7B90EA203029}"/>
              </a:ext>
            </a:extLst>
          </p:cNvPr>
          <p:cNvSpPr>
            <a:spLocks noGrp="1"/>
          </p:cNvSpPr>
          <p:nvPr>
            <p:ph type="title"/>
          </p:nvPr>
        </p:nvSpPr>
        <p:spPr/>
        <p:txBody>
          <a:bodyPr>
            <a:normAutofit/>
          </a:bodyPr>
          <a:lstStyle/>
          <a:p>
            <a:r>
              <a:rPr lang="en-US" sz="3200" dirty="0"/>
              <a:t>Baseline Results of Copper (C101 as received/no bake)</a:t>
            </a:r>
          </a:p>
        </p:txBody>
      </p:sp>
      <p:sp>
        <p:nvSpPr>
          <p:cNvPr id="18" name="TextBox 17">
            <a:extLst>
              <a:ext uri="{FF2B5EF4-FFF2-40B4-BE49-F238E27FC236}">
                <a16:creationId xmlns:a16="http://schemas.microsoft.com/office/drawing/2014/main" id="{AC93ADE8-F2F0-39B1-1FF3-60757377F1B3}"/>
              </a:ext>
            </a:extLst>
          </p:cNvPr>
          <p:cNvSpPr txBox="1"/>
          <p:nvPr/>
        </p:nvSpPr>
        <p:spPr>
          <a:xfrm>
            <a:off x="2806912" y="6120892"/>
            <a:ext cx="1157689" cy="230832"/>
          </a:xfrm>
          <a:prstGeom prst="rect">
            <a:avLst/>
          </a:prstGeom>
          <a:solidFill>
            <a:schemeClr val="bg1"/>
          </a:solidFill>
        </p:spPr>
        <p:txBody>
          <a:bodyPr wrap="none" rtlCol="0">
            <a:spAutoFit/>
          </a:bodyPr>
          <a:lstStyle/>
          <a:p>
            <a:r>
              <a:rPr lang="en-US" sz="900" dirty="0"/>
              <a:t>Total photons (m</a:t>
            </a:r>
            <a:r>
              <a:rPr lang="en-US" sz="900" baseline="30000" dirty="0"/>
              <a:t>-1</a:t>
            </a:r>
            <a:r>
              <a:rPr lang="en-US" sz="900" dirty="0"/>
              <a:t>)</a:t>
            </a:r>
          </a:p>
        </p:txBody>
      </p:sp>
      <p:pic>
        <p:nvPicPr>
          <p:cNvPr id="39" name="Picture 38" descr="A graph with different colored lines&#10;&#10;Description automatically generated">
            <a:extLst>
              <a:ext uri="{FF2B5EF4-FFF2-40B4-BE49-F238E27FC236}">
                <a16:creationId xmlns:a16="http://schemas.microsoft.com/office/drawing/2014/main" id="{CD194A2A-2466-A889-E1EF-E1B821A51A6F}"/>
              </a:ext>
            </a:extLst>
          </p:cNvPr>
          <p:cNvPicPr>
            <a:picLocks noChangeAspect="1"/>
          </p:cNvPicPr>
          <p:nvPr/>
        </p:nvPicPr>
        <p:blipFill>
          <a:blip r:embed="rId3"/>
          <a:stretch>
            <a:fillRect/>
          </a:stretch>
        </p:blipFill>
        <p:spPr>
          <a:xfrm>
            <a:off x="571500" y="1976939"/>
            <a:ext cx="5496692" cy="4143953"/>
          </a:xfrm>
          <a:prstGeom prst="rect">
            <a:avLst/>
          </a:prstGeom>
        </p:spPr>
      </p:pic>
      <p:pic>
        <p:nvPicPr>
          <p:cNvPr id="11" name="Picture 10" descr="A graph of a graph showing the number of electrons&#10;&#10;Description automatically generated with medium confidence">
            <a:extLst>
              <a:ext uri="{FF2B5EF4-FFF2-40B4-BE49-F238E27FC236}">
                <a16:creationId xmlns:a16="http://schemas.microsoft.com/office/drawing/2014/main" id="{41B0B585-29B1-561E-E4B8-98EF7F18075E}"/>
              </a:ext>
            </a:extLst>
          </p:cNvPr>
          <p:cNvPicPr>
            <a:picLocks noChangeAspect="1"/>
          </p:cNvPicPr>
          <p:nvPr/>
        </p:nvPicPr>
        <p:blipFill rotWithShape="1">
          <a:blip r:embed="rId4">
            <a:alphaModFix amt="48000"/>
          </a:blip>
          <a:srcRect l="8205" b="16557"/>
          <a:stretch/>
        </p:blipFill>
        <p:spPr>
          <a:xfrm>
            <a:off x="5978959" y="1816997"/>
            <a:ext cx="6113542" cy="4629829"/>
          </a:xfrm>
          <a:prstGeom prst="rect">
            <a:avLst/>
          </a:prstGeom>
        </p:spPr>
      </p:pic>
      <p:sp>
        <p:nvSpPr>
          <p:cNvPr id="40" name="TextBox 39">
            <a:extLst>
              <a:ext uri="{FF2B5EF4-FFF2-40B4-BE49-F238E27FC236}">
                <a16:creationId xmlns:a16="http://schemas.microsoft.com/office/drawing/2014/main" id="{9D5F6CF1-338F-BD1E-11A9-9F8444BC7D92}"/>
              </a:ext>
            </a:extLst>
          </p:cNvPr>
          <p:cNvSpPr txBox="1"/>
          <p:nvPr/>
        </p:nvSpPr>
        <p:spPr>
          <a:xfrm>
            <a:off x="7535457" y="2776572"/>
            <a:ext cx="3310528" cy="923330"/>
          </a:xfrm>
          <a:prstGeom prst="rect">
            <a:avLst/>
          </a:prstGeom>
          <a:noFill/>
        </p:spPr>
        <p:txBody>
          <a:bodyPr wrap="square" rtlCol="0">
            <a:spAutoFit/>
          </a:bodyPr>
          <a:lstStyle/>
          <a:p>
            <a:r>
              <a:rPr lang="en-US" dirty="0">
                <a:solidFill>
                  <a:srgbClr val="FF0000"/>
                </a:solidFill>
              </a:rPr>
              <a:t>Elevated CH</a:t>
            </a:r>
            <a:r>
              <a:rPr lang="en-US" baseline="-25000" dirty="0">
                <a:solidFill>
                  <a:srgbClr val="FF0000"/>
                </a:solidFill>
              </a:rPr>
              <a:t>4</a:t>
            </a:r>
            <a:r>
              <a:rPr lang="en-US" dirty="0">
                <a:solidFill>
                  <a:srgbClr val="FF0000"/>
                </a:solidFill>
              </a:rPr>
              <a:t> indicates potential HC residual from cleaning process </a:t>
            </a:r>
          </a:p>
        </p:txBody>
      </p:sp>
      <p:cxnSp>
        <p:nvCxnSpPr>
          <p:cNvPr id="42" name="Straight Arrow Connector 41">
            <a:extLst>
              <a:ext uri="{FF2B5EF4-FFF2-40B4-BE49-F238E27FC236}">
                <a16:creationId xmlns:a16="http://schemas.microsoft.com/office/drawing/2014/main" id="{88C8C968-ADD0-EA76-2EEB-69DA97682620}"/>
              </a:ext>
            </a:extLst>
          </p:cNvPr>
          <p:cNvCxnSpPr/>
          <p:nvPr/>
        </p:nvCxnSpPr>
        <p:spPr>
          <a:xfrm flipH="1">
            <a:off x="4064742" y="3243784"/>
            <a:ext cx="3464040" cy="11680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0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1"/>
                                        </p:tgtEl>
                                        <p:attrNameLst>
                                          <p:attrName>style.opacity</p:attrName>
                                        </p:attrNameLst>
                                      </p:cBhvr>
                                      <p:to>
                                        <p:strVal val="0.5"/>
                                      </p:to>
                                    </p:set>
                                    <p:animEffect filter="image" prLst="opacity: 0.5">
                                      <p:cBhvr rctx="IE">
                                        <p:cTn id="7" dur="indefinite"/>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375E-6 3.7037E-6 L -0.44362 0.00463 " pathEditMode="relative" rAng="0" ptsTypes="AA">
                                      <p:cBhvr>
                                        <p:cTn id="11" dur="2000" fill="hold"/>
                                        <p:tgtEl>
                                          <p:spTgt spid="11"/>
                                        </p:tgtEl>
                                        <p:attrNameLst>
                                          <p:attrName>ppt_x</p:attrName>
                                          <p:attrName>ppt_y</p:attrName>
                                        </p:attrNameLst>
                                      </p:cBhvr>
                                      <p:rCtr x="-22187" y="231"/>
                                    </p:animMotion>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DE50A-B0F4-7F64-97F2-5E729652FD93}"/>
              </a:ext>
            </a:extLst>
          </p:cNvPr>
          <p:cNvSpPr>
            <a:spLocks noGrp="1"/>
          </p:cNvSpPr>
          <p:nvPr>
            <p:ph type="title"/>
          </p:nvPr>
        </p:nvSpPr>
        <p:spPr/>
        <p:txBody>
          <a:bodyPr/>
          <a:lstStyle/>
          <a:p>
            <a:r>
              <a:rPr lang="en-US" dirty="0"/>
              <a:t>NSLSII PSD Team</a:t>
            </a:r>
          </a:p>
        </p:txBody>
      </p:sp>
      <p:sp>
        <p:nvSpPr>
          <p:cNvPr id="3" name="Content Placeholder 2">
            <a:extLst>
              <a:ext uri="{FF2B5EF4-FFF2-40B4-BE49-F238E27FC236}">
                <a16:creationId xmlns:a16="http://schemas.microsoft.com/office/drawing/2014/main" id="{E50702DE-C305-D0DF-2ACF-5188187D2CFD}"/>
              </a:ext>
            </a:extLst>
          </p:cNvPr>
          <p:cNvSpPr>
            <a:spLocks noGrp="1"/>
          </p:cNvSpPr>
          <p:nvPr>
            <p:ph idx="1"/>
          </p:nvPr>
        </p:nvSpPr>
        <p:spPr/>
        <p:txBody>
          <a:bodyPr>
            <a:normAutofit fontScale="92500" lnSpcReduction="20000"/>
          </a:bodyPr>
          <a:lstStyle/>
          <a:p>
            <a:r>
              <a:rPr lang="en-US" dirty="0"/>
              <a:t>R. Todd</a:t>
            </a:r>
          </a:p>
          <a:p>
            <a:r>
              <a:rPr lang="en-US" dirty="0"/>
              <a:t>P. Palecek</a:t>
            </a:r>
          </a:p>
          <a:p>
            <a:r>
              <a:rPr lang="en-US" dirty="0"/>
              <a:t>M. Seegitz</a:t>
            </a:r>
          </a:p>
          <a:p>
            <a:r>
              <a:rPr lang="en-US" dirty="0"/>
              <a:t>S. Hulbert</a:t>
            </a:r>
          </a:p>
          <a:p>
            <a:r>
              <a:rPr lang="en-US" dirty="0"/>
              <a:t>O. Tchoubar</a:t>
            </a:r>
          </a:p>
          <a:p>
            <a:r>
              <a:rPr lang="en-US" dirty="0"/>
              <a:t>C. Hetzel (BNL: EIC Project)</a:t>
            </a:r>
          </a:p>
          <a:p>
            <a:r>
              <a:rPr lang="en-US" dirty="0"/>
              <a:t>T. Shaftan</a:t>
            </a:r>
          </a:p>
          <a:p>
            <a:r>
              <a:rPr lang="en-US" dirty="0"/>
              <a:t>Entire NSLSII Vacuum Group</a:t>
            </a:r>
          </a:p>
        </p:txBody>
      </p:sp>
      <p:pic>
        <p:nvPicPr>
          <p:cNvPr id="4098" name="Picture 2">
            <a:extLst>
              <a:ext uri="{FF2B5EF4-FFF2-40B4-BE49-F238E27FC236}">
                <a16:creationId xmlns:a16="http://schemas.microsoft.com/office/drawing/2014/main" id="{7E54F2CC-C64D-3C20-371B-F5CF42E5C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036" y="584751"/>
            <a:ext cx="4409252" cy="5879003"/>
          </a:xfrm>
          <a:prstGeom prst="rect">
            <a:avLst/>
          </a:prstGeom>
          <a:noFill/>
          <a:ln>
            <a:noFill/>
          </a:ln>
          <a:effectLst>
            <a:glow rad="63500">
              <a:schemeClr val="tx1">
                <a:alpha val="58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9983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6" name="Picture 15" descr="A graph with a line drawn on it&#10;&#10;Description automatically generated">
            <a:extLst>
              <a:ext uri="{FF2B5EF4-FFF2-40B4-BE49-F238E27FC236}">
                <a16:creationId xmlns:a16="http://schemas.microsoft.com/office/drawing/2014/main" id="{6AAA7C68-60A0-DC38-E407-3FF13AE89F7F}"/>
              </a:ext>
            </a:extLst>
          </p:cNvPr>
          <p:cNvPicPr>
            <a:picLocks noChangeAspect="1"/>
          </p:cNvPicPr>
          <p:nvPr/>
        </p:nvPicPr>
        <p:blipFill>
          <a:blip r:embed="rId3"/>
          <a:stretch>
            <a:fillRect/>
          </a:stretch>
        </p:blipFill>
        <p:spPr>
          <a:xfrm>
            <a:off x="1400406" y="2329568"/>
            <a:ext cx="4468346" cy="3597346"/>
          </a:xfrm>
          <a:prstGeom prst="rect">
            <a:avLst/>
          </a:prstGeom>
        </p:spPr>
      </p:pic>
      <p:sp>
        <p:nvSpPr>
          <p:cNvPr id="4" name="Title 1">
            <a:extLst>
              <a:ext uri="{FF2B5EF4-FFF2-40B4-BE49-F238E27FC236}">
                <a16:creationId xmlns:a16="http://schemas.microsoft.com/office/drawing/2014/main" id="{87C662F5-48A6-85CC-D262-2E8302301CFD}"/>
              </a:ext>
            </a:extLst>
          </p:cNvPr>
          <p:cNvSpPr txBox="1">
            <a:spLocks/>
          </p:cNvSpPr>
          <p:nvPr/>
        </p:nvSpPr>
        <p:spPr>
          <a:xfrm>
            <a:off x="723900" y="517525"/>
            <a:ext cx="11049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Baseline Results of NEG</a:t>
            </a:r>
          </a:p>
        </p:txBody>
      </p:sp>
      <p:pic>
        <p:nvPicPr>
          <p:cNvPr id="6" name="Picture 5" descr="A graph of different colors and lines&#10;&#10;Description automatically generated">
            <a:extLst>
              <a:ext uri="{FF2B5EF4-FFF2-40B4-BE49-F238E27FC236}">
                <a16:creationId xmlns:a16="http://schemas.microsoft.com/office/drawing/2014/main" id="{7360A95D-20CA-BFBD-C007-92DFC7C7BDBC}"/>
              </a:ext>
            </a:extLst>
          </p:cNvPr>
          <p:cNvPicPr>
            <a:picLocks noChangeAspect="1"/>
          </p:cNvPicPr>
          <p:nvPr/>
        </p:nvPicPr>
        <p:blipFill>
          <a:blip r:embed="rId4">
            <a:alphaModFix amt="50000"/>
          </a:blip>
          <a:stretch>
            <a:fillRect/>
          </a:stretch>
        </p:blipFill>
        <p:spPr>
          <a:xfrm>
            <a:off x="6770625" y="1561433"/>
            <a:ext cx="4697475" cy="4518181"/>
          </a:xfrm>
          <a:prstGeom prst="rect">
            <a:avLst/>
          </a:prstGeom>
          <a:effectLst/>
        </p:spPr>
      </p:pic>
    </p:spTree>
    <p:extLst>
      <p:ext uri="{BB962C8B-B14F-4D97-AF65-F5344CB8AC3E}">
        <p14:creationId xmlns:p14="http://schemas.microsoft.com/office/powerpoint/2010/main" val="172179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6"/>
                                        </p:tgtEl>
                                        <p:attrNameLst>
                                          <p:attrName>style.opacity</p:attrName>
                                        </p:attrNameLst>
                                      </p:cBhvr>
                                      <p:to>
                                        <p:strVal val="0.5"/>
                                      </p:to>
                                    </p:set>
                                    <p:animEffect filter="image" prLst="opacity: 0.5">
                                      <p:cBhvr rctx="IE">
                                        <p:cTn id="7" dur="indefinite"/>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33333E-6 4.07407E-6 L -0.45716 -0.00047 " pathEditMode="relative" rAng="0" ptsTypes="AA">
                                      <p:cBhvr>
                                        <p:cTn id="11" dur="2000" fill="hold"/>
                                        <p:tgtEl>
                                          <p:spTgt spid="6"/>
                                        </p:tgtEl>
                                        <p:attrNameLst>
                                          <p:attrName>ppt_x</p:attrName>
                                          <p:attrName>ppt_y</p:attrName>
                                        </p:attrNameLst>
                                      </p:cBhvr>
                                      <p:rCtr x="-22865"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9471F-73DD-2B7D-D9C4-2FC30DBBFE21}"/>
              </a:ext>
            </a:extLst>
          </p:cNvPr>
          <p:cNvSpPr>
            <a:spLocks noGrp="1"/>
          </p:cNvSpPr>
          <p:nvPr>
            <p:ph type="title"/>
          </p:nvPr>
        </p:nvSpPr>
        <p:spPr/>
        <p:txBody>
          <a:bodyPr/>
          <a:lstStyle/>
          <a:p>
            <a:r>
              <a:rPr lang="en-US" dirty="0"/>
              <a:t>NEG Data</a:t>
            </a:r>
          </a:p>
        </p:txBody>
      </p:sp>
      <p:pic>
        <p:nvPicPr>
          <p:cNvPr id="5" name="Content Placeholder 4" descr="A graph of different colored lines&#10;&#10;Description automatically generated">
            <a:extLst>
              <a:ext uri="{FF2B5EF4-FFF2-40B4-BE49-F238E27FC236}">
                <a16:creationId xmlns:a16="http://schemas.microsoft.com/office/drawing/2014/main" id="{5CE645F8-188A-707A-28DC-088DADC164D5}"/>
              </a:ext>
            </a:extLst>
          </p:cNvPr>
          <p:cNvPicPr>
            <a:picLocks noGrp="1" noChangeAspect="1"/>
          </p:cNvPicPr>
          <p:nvPr>
            <p:ph idx="1"/>
          </p:nvPr>
        </p:nvPicPr>
        <p:blipFill>
          <a:blip r:embed="rId2"/>
          <a:stretch>
            <a:fillRect/>
          </a:stretch>
        </p:blipFill>
        <p:spPr>
          <a:xfrm>
            <a:off x="362809" y="1290707"/>
            <a:ext cx="4221626" cy="3034824"/>
          </a:xfrm>
        </p:spPr>
      </p:pic>
      <p:pic>
        <p:nvPicPr>
          <p:cNvPr id="5122" name="Picture 2">
            <a:extLst>
              <a:ext uri="{FF2B5EF4-FFF2-40B4-BE49-F238E27FC236}">
                <a16:creationId xmlns:a16="http://schemas.microsoft.com/office/drawing/2014/main" id="{4F8BD742-E7A3-0D19-8A53-745F6A5A5A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591" y="2808119"/>
            <a:ext cx="2929285" cy="3841072"/>
          </a:xfrm>
          <a:prstGeom prst="rect">
            <a:avLst/>
          </a:prstGeom>
          <a:noFill/>
          <a:ln>
            <a:noFill/>
          </a:ln>
          <a:effectLst>
            <a:glow rad="63500">
              <a:schemeClr val="accent6">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26D23EF-A848-EEC8-13E7-6FF5FE9F9B3A}"/>
              </a:ext>
            </a:extLst>
          </p:cNvPr>
          <p:cNvPicPr>
            <a:picLocks noChangeAspect="1"/>
          </p:cNvPicPr>
          <p:nvPr/>
        </p:nvPicPr>
        <p:blipFill rotWithShape="1">
          <a:blip r:embed="rId4"/>
          <a:srcRect l="9688" t="41755" b="16394"/>
          <a:stretch/>
        </p:blipFill>
        <p:spPr>
          <a:xfrm>
            <a:off x="5920886" y="880082"/>
            <a:ext cx="5194920" cy="1823071"/>
          </a:xfrm>
          <a:prstGeom prst="rect">
            <a:avLst/>
          </a:prstGeom>
        </p:spPr>
      </p:pic>
      <p:sp>
        <p:nvSpPr>
          <p:cNvPr id="9" name="Rectangle 8">
            <a:extLst>
              <a:ext uri="{FF2B5EF4-FFF2-40B4-BE49-F238E27FC236}">
                <a16:creationId xmlns:a16="http://schemas.microsoft.com/office/drawing/2014/main" id="{EF85EF34-BD77-71A2-DD55-30C26EC0A168}"/>
              </a:ext>
            </a:extLst>
          </p:cNvPr>
          <p:cNvSpPr/>
          <p:nvPr/>
        </p:nvSpPr>
        <p:spPr>
          <a:xfrm>
            <a:off x="10346114" y="701713"/>
            <a:ext cx="1067913" cy="202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DC62FB3-0396-259A-F3DF-A40A5A43EA41}"/>
              </a:ext>
            </a:extLst>
          </p:cNvPr>
          <p:cNvSpPr/>
          <p:nvPr/>
        </p:nvSpPr>
        <p:spPr>
          <a:xfrm>
            <a:off x="10207663" y="775116"/>
            <a:ext cx="567607" cy="5034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8C61F49-F42D-D971-80BF-651E06AEDBDC}"/>
              </a:ext>
            </a:extLst>
          </p:cNvPr>
          <p:cNvSpPr txBox="1"/>
          <p:nvPr/>
        </p:nvSpPr>
        <p:spPr>
          <a:xfrm>
            <a:off x="4868239" y="3197062"/>
            <a:ext cx="3223223" cy="2031325"/>
          </a:xfrm>
          <a:prstGeom prst="rect">
            <a:avLst/>
          </a:prstGeom>
          <a:noFill/>
        </p:spPr>
        <p:txBody>
          <a:bodyPr wrap="square" rtlCol="0">
            <a:spAutoFit/>
          </a:bodyPr>
          <a:lstStyle/>
          <a:p>
            <a:r>
              <a:rPr lang="en-US" dirty="0">
                <a:solidFill>
                  <a:srgbClr val="FF0000"/>
                </a:solidFill>
              </a:rPr>
              <a:t>CCG 6</a:t>
            </a:r>
          </a:p>
          <a:p>
            <a:r>
              <a:rPr lang="en-US" dirty="0"/>
              <a:t>No light (0 photons):   1.5e</a:t>
            </a:r>
            <a:r>
              <a:rPr lang="en-US" baseline="30000" dirty="0"/>
              <a:t>-10</a:t>
            </a:r>
          </a:p>
          <a:p>
            <a:r>
              <a:rPr lang="en-US" dirty="0"/>
              <a:t>With light (initial):        3.2e</a:t>
            </a:r>
            <a:r>
              <a:rPr lang="en-US" baseline="30000" dirty="0"/>
              <a:t>-8</a:t>
            </a:r>
          </a:p>
          <a:p>
            <a:r>
              <a:rPr lang="en-US" dirty="0"/>
              <a:t>    (2.5e</a:t>
            </a:r>
            <a:r>
              <a:rPr lang="en-US" baseline="30000" dirty="0"/>
              <a:t>21</a:t>
            </a:r>
            <a:r>
              <a:rPr lang="en-US" dirty="0"/>
              <a:t> photons):     9.5e</a:t>
            </a:r>
            <a:r>
              <a:rPr lang="en-US" baseline="30000" dirty="0"/>
              <a:t>-9</a:t>
            </a:r>
            <a:endParaRPr lang="en-US" dirty="0"/>
          </a:p>
          <a:p>
            <a:r>
              <a:rPr lang="en-US" dirty="0"/>
              <a:t>    (6e</a:t>
            </a:r>
            <a:r>
              <a:rPr lang="en-US" baseline="30000" dirty="0"/>
              <a:t>21</a:t>
            </a:r>
            <a:r>
              <a:rPr lang="en-US" dirty="0"/>
              <a:t> photons):        5.3e</a:t>
            </a:r>
            <a:r>
              <a:rPr lang="en-US" baseline="30000" dirty="0"/>
              <a:t>-9</a:t>
            </a:r>
            <a:endParaRPr lang="en-US" dirty="0"/>
          </a:p>
          <a:p>
            <a:r>
              <a:rPr lang="en-US" dirty="0"/>
              <a:t>    (1e</a:t>
            </a:r>
            <a:r>
              <a:rPr lang="en-US" baseline="30000" dirty="0"/>
              <a:t>23</a:t>
            </a:r>
            <a:r>
              <a:rPr lang="en-US" dirty="0"/>
              <a:t> photons):        1.2e</a:t>
            </a:r>
            <a:r>
              <a:rPr lang="en-US" baseline="30000" dirty="0"/>
              <a:t>-9</a:t>
            </a:r>
            <a:endParaRPr lang="en-US" dirty="0"/>
          </a:p>
          <a:p>
            <a:r>
              <a:rPr lang="en-US" dirty="0"/>
              <a:t>No light (e</a:t>
            </a:r>
            <a:r>
              <a:rPr lang="en-US" baseline="30000" dirty="0"/>
              <a:t>23</a:t>
            </a:r>
            <a:r>
              <a:rPr lang="en-US" dirty="0"/>
              <a:t> photons): 2.0e</a:t>
            </a:r>
            <a:r>
              <a:rPr lang="en-US" baseline="30000" dirty="0"/>
              <a:t>-10</a:t>
            </a:r>
            <a:endParaRPr lang="en-US" dirty="0"/>
          </a:p>
        </p:txBody>
      </p:sp>
      <p:cxnSp>
        <p:nvCxnSpPr>
          <p:cNvPr id="13" name="Straight Arrow Connector 12">
            <a:extLst>
              <a:ext uri="{FF2B5EF4-FFF2-40B4-BE49-F238E27FC236}">
                <a16:creationId xmlns:a16="http://schemas.microsoft.com/office/drawing/2014/main" id="{1F1E1D15-08A0-E490-EFBF-1C5C95A7AFCC}"/>
              </a:ext>
            </a:extLst>
          </p:cNvPr>
          <p:cNvCxnSpPr>
            <a:cxnSpLocks/>
          </p:cNvCxnSpPr>
          <p:nvPr/>
        </p:nvCxnSpPr>
        <p:spPr>
          <a:xfrm flipH="1">
            <a:off x="10147593" y="1193618"/>
            <a:ext cx="343873" cy="4559761"/>
          </a:xfrm>
          <a:prstGeom prst="straightConnector1">
            <a:avLst/>
          </a:prstGeom>
          <a:ln>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35EE547-A381-3893-E7E1-7D058F1C698F}"/>
              </a:ext>
            </a:extLst>
          </p:cNvPr>
          <p:cNvCxnSpPr>
            <a:cxnSpLocks/>
          </p:cNvCxnSpPr>
          <p:nvPr/>
        </p:nvCxnSpPr>
        <p:spPr>
          <a:xfrm flipH="1">
            <a:off x="6009572" y="1174704"/>
            <a:ext cx="4481894" cy="2129151"/>
          </a:xfrm>
          <a:prstGeom prst="straightConnector1">
            <a:avLst/>
          </a:prstGeom>
          <a:ln>
            <a:solidFill>
              <a:srgbClr val="FF0000"/>
            </a:solidFill>
            <a:tailEnd type="triangle"/>
          </a:ln>
          <a:effectLst/>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DFBB569C-6355-D731-0292-657067F2AFA8}"/>
              </a:ext>
            </a:extLst>
          </p:cNvPr>
          <p:cNvSpPr txBox="1"/>
          <p:nvPr/>
        </p:nvSpPr>
        <p:spPr>
          <a:xfrm>
            <a:off x="831941" y="4328674"/>
            <a:ext cx="3717670" cy="1615827"/>
          </a:xfrm>
          <a:prstGeom prst="rect">
            <a:avLst/>
          </a:prstGeom>
          <a:noFill/>
        </p:spPr>
        <p:txBody>
          <a:bodyPr wrap="square" rtlCol="0">
            <a:spAutoFit/>
          </a:bodyPr>
          <a:lstStyle/>
          <a:p>
            <a:r>
              <a:rPr lang="en-US" sz="1100" dirty="0">
                <a:solidFill>
                  <a:srgbClr val="FF0000"/>
                </a:solidFill>
              </a:rPr>
              <a:t>*Note:</a:t>
            </a:r>
          </a:p>
          <a:p>
            <a:r>
              <a:rPr lang="en-US" sz="1100" dirty="0"/>
              <a:t>RGA calibrated for H</a:t>
            </a:r>
            <a:r>
              <a:rPr lang="en-US" sz="1100" baseline="-25000" dirty="0"/>
              <a:t>2</a:t>
            </a:r>
          </a:p>
          <a:p>
            <a:r>
              <a:rPr lang="en-US" sz="1100" dirty="0"/>
              <a:t>Sensitivity correction for mass 16,28,44 not applied to data.</a:t>
            </a:r>
          </a:p>
          <a:p>
            <a:endParaRPr lang="en-US" sz="1100" dirty="0"/>
          </a:p>
          <a:p>
            <a:r>
              <a:rPr lang="en-US" sz="1100" dirty="0">
                <a:solidFill>
                  <a:srgbClr val="FF0000"/>
                </a:solidFill>
              </a:rPr>
              <a:t>*Note:</a:t>
            </a:r>
          </a:p>
          <a:p>
            <a:r>
              <a:rPr lang="en-US" sz="1100" dirty="0"/>
              <a:t>Data is normalized with background subtracted. After e</a:t>
            </a:r>
            <a:r>
              <a:rPr lang="en-US" sz="1100" baseline="30000" dirty="0"/>
              <a:t>22</a:t>
            </a:r>
            <a:r>
              <a:rPr lang="en-US" sz="1100" dirty="0"/>
              <a:t>, C0</a:t>
            </a:r>
            <a:r>
              <a:rPr lang="en-US" sz="1100" baseline="-25000" dirty="0"/>
              <a:t>2</a:t>
            </a:r>
            <a:r>
              <a:rPr lang="en-US" sz="1100" dirty="0"/>
              <a:t> background is higher without light than with light. Light is breaking the CO</a:t>
            </a:r>
            <a:r>
              <a:rPr lang="en-US" sz="1100" baseline="-25000" dirty="0"/>
              <a:t>2</a:t>
            </a:r>
            <a:r>
              <a:rPr lang="en-US" sz="1100" dirty="0"/>
              <a:t> bonds and pumped by NEG.</a:t>
            </a:r>
          </a:p>
        </p:txBody>
      </p:sp>
    </p:spTree>
    <p:extLst>
      <p:ext uri="{BB962C8B-B14F-4D97-AF65-F5344CB8AC3E}">
        <p14:creationId xmlns:p14="http://schemas.microsoft.com/office/powerpoint/2010/main" val="21056990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A916936-3D55-D75F-BF9B-ED8E16E1F3A0}"/>
              </a:ext>
            </a:extLst>
          </p:cNvPr>
          <p:cNvPicPr>
            <a:picLocks noChangeAspect="1"/>
          </p:cNvPicPr>
          <p:nvPr/>
        </p:nvPicPr>
        <p:blipFill>
          <a:blip r:embed="rId2"/>
          <a:stretch>
            <a:fillRect/>
          </a:stretch>
        </p:blipFill>
        <p:spPr>
          <a:xfrm>
            <a:off x="5108691" y="2065606"/>
            <a:ext cx="6594627" cy="2220422"/>
          </a:xfrm>
          <a:prstGeom prst="rect">
            <a:avLst/>
          </a:prstGeom>
        </p:spPr>
      </p:pic>
      <p:pic>
        <p:nvPicPr>
          <p:cNvPr id="9" name="Picture 8">
            <a:extLst>
              <a:ext uri="{FF2B5EF4-FFF2-40B4-BE49-F238E27FC236}">
                <a16:creationId xmlns:a16="http://schemas.microsoft.com/office/drawing/2014/main" id="{CDBCDFFB-E20B-54E7-2B55-17030C633E30}"/>
              </a:ext>
            </a:extLst>
          </p:cNvPr>
          <p:cNvPicPr>
            <a:picLocks noChangeAspect="1"/>
          </p:cNvPicPr>
          <p:nvPr/>
        </p:nvPicPr>
        <p:blipFill>
          <a:blip r:embed="rId3"/>
          <a:stretch>
            <a:fillRect/>
          </a:stretch>
        </p:blipFill>
        <p:spPr>
          <a:xfrm>
            <a:off x="5200073" y="4363790"/>
            <a:ext cx="6503245" cy="2366777"/>
          </a:xfrm>
          <a:prstGeom prst="rect">
            <a:avLst/>
          </a:prstGeom>
        </p:spPr>
      </p:pic>
      <p:pic>
        <p:nvPicPr>
          <p:cNvPr id="11" name="Picture 14">
            <a:extLst>
              <a:ext uri="{FF2B5EF4-FFF2-40B4-BE49-F238E27FC236}">
                <a16:creationId xmlns:a16="http://schemas.microsoft.com/office/drawing/2014/main" id="{95221C52-2DD8-5006-7B88-CD90D014D27C}"/>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3890"/>
          <a:stretch/>
        </p:blipFill>
        <p:spPr bwMode="auto">
          <a:xfrm rot="21228662">
            <a:off x="2821342" y="1035975"/>
            <a:ext cx="9134475" cy="166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 name="Straight Arrow Connector 12">
            <a:extLst>
              <a:ext uri="{FF2B5EF4-FFF2-40B4-BE49-F238E27FC236}">
                <a16:creationId xmlns:a16="http://schemas.microsoft.com/office/drawing/2014/main" id="{0E3859A7-0C2A-6B72-CFC3-6160666D8353}"/>
              </a:ext>
            </a:extLst>
          </p:cNvPr>
          <p:cNvCxnSpPr>
            <a:cxnSpLocks/>
          </p:cNvCxnSpPr>
          <p:nvPr/>
        </p:nvCxnSpPr>
        <p:spPr>
          <a:xfrm flipH="1">
            <a:off x="4821980" y="986429"/>
            <a:ext cx="2484449" cy="6411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2151F7D-34E2-BC19-C29C-E8A4F1394262}"/>
              </a:ext>
            </a:extLst>
          </p:cNvPr>
          <p:cNvCxnSpPr>
            <a:cxnSpLocks/>
          </p:cNvCxnSpPr>
          <p:nvPr/>
        </p:nvCxnSpPr>
        <p:spPr>
          <a:xfrm flipH="1">
            <a:off x="6064509" y="986429"/>
            <a:ext cx="1241920" cy="53685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EF6FC05-FBF9-8FCA-EDCC-E5559BB4A5C9}"/>
              </a:ext>
            </a:extLst>
          </p:cNvPr>
          <p:cNvCxnSpPr>
            <a:cxnSpLocks/>
          </p:cNvCxnSpPr>
          <p:nvPr/>
        </p:nvCxnSpPr>
        <p:spPr>
          <a:xfrm flipH="1">
            <a:off x="6433692" y="986429"/>
            <a:ext cx="872737" cy="55493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0F80B33-7E71-CB0A-CC2F-6DC774B90AC6}"/>
              </a:ext>
            </a:extLst>
          </p:cNvPr>
          <p:cNvCxnSpPr>
            <a:cxnSpLocks/>
          </p:cNvCxnSpPr>
          <p:nvPr/>
        </p:nvCxnSpPr>
        <p:spPr>
          <a:xfrm>
            <a:off x="7306429" y="986429"/>
            <a:ext cx="1035004" cy="52702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6B4EF84-29EF-C50D-DD9B-C1C44BCEEEBB}"/>
              </a:ext>
            </a:extLst>
          </p:cNvPr>
          <p:cNvCxnSpPr>
            <a:cxnSpLocks/>
          </p:cNvCxnSpPr>
          <p:nvPr/>
        </p:nvCxnSpPr>
        <p:spPr>
          <a:xfrm>
            <a:off x="7306429" y="986429"/>
            <a:ext cx="2554619" cy="59439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19BF1E8-B6FB-4195-0518-00355EDE9F1B}"/>
              </a:ext>
            </a:extLst>
          </p:cNvPr>
          <p:cNvCxnSpPr>
            <a:cxnSpLocks/>
          </p:cNvCxnSpPr>
          <p:nvPr/>
        </p:nvCxnSpPr>
        <p:spPr>
          <a:xfrm>
            <a:off x="7306429" y="986429"/>
            <a:ext cx="4271586" cy="6998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EF09D9D-52C3-CC0D-1AB3-0C98E104BC83}"/>
              </a:ext>
            </a:extLst>
          </p:cNvPr>
          <p:cNvSpPr txBox="1"/>
          <p:nvPr/>
        </p:nvSpPr>
        <p:spPr>
          <a:xfrm>
            <a:off x="6282510" y="651354"/>
            <a:ext cx="2121093" cy="369332"/>
          </a:xfrm>
          <a:prstGeom prst="rect">
            <a:avLst/>
          </a:prstGeom>
          <a:noFill/>
        </p:spPr>
        <p:txBody>
          <a:bodyPr wrap="none" rtlCol="0">
            <a:spAutoFit/>
          </a:bodyPr>
          <a:lstStyle/>
          <a:p>
            <a:r>
              <a:rPr lang="en-US" dirty="0"/>
              <a:t>Ion pump locations</a:t>
            </a:r>
          </a:p>
        </p:txBody>
      </p:sp>
      <p:sp>
        <p:nvSpPr>
          <p:cNvPr id="37" name="TextBox 36">
            <a:extLst>
              <a:ext uri="{FF2B5EF4-FFF2-40B4-BE49-F238E27FC236}">
                <a16:creationId xmlns:a16="http://schemas.microsoft.com/office/drawing/2014/main" id="{13B3E978-3CE2-C7A5-CC01-ACF09EB6F426}"/>
              </a:ext>
            </a:extLst>
          </p:cNvPr>
          <p:cNvSpPr txBox="1"/>
          <p:nvPr/>
        </p:nvSpPr>
        <p:spPr>
          <a:xfrm>
            <a:off x="540507" y="3628959"/>
            <a:ext cx="4493881" cy="1703127"/>
          </a:xfrm>
          <a:prstGeom prst="rect">
            <a:avLst/>
          </a:prstGeom>
        </p:spPr>
        <p:txBody>
          <a:bodyPr vert="horz" lIns="91440" tIns="45720" rIns="91440" bIns="45720" rtlCol="0" anchor="ctr">
            <a:noAutofit/>
          </a:bodyPr>
          <a:lstStyle/>
          <a:p>
            <a:pPr marL="514350" indent="-285750">
              <a:lnSpc>
                <a:spcPct val="90000"/>
              </a:lnSpc>
              <a:spcAft>
                <a:spcPts val="600"/>
              </a:spcAft>
              <a:buFont typeface="Arial" panose="020B0604020202020204" pitchFamily="34" charset="0"/>
              <a:buChar char="•"/>
            </a:pPr>
            <a:r>
              <a:rPr lang="en-US" sz="1600" dirty="0"/>
              <a:t>Tremendous NEG and TSP pumping</a:t>
            </a:r>
          </a:p>
          <a:p>
            <a:pPr marL="514350" indent="-285750">
              <a:lnSpc>
                <a:spcPct val="90000"/>
              </a:lnSpc>
              <a:spcAft>
                <a:spcPts val="600"/>
              </a:spcAft>
              <a:buFont typeface="Arial" panose="020B0604020202020204" pitchFamily="34" charset="0"/>
              <a:buChar char="•"/>
            </a:pPr>
            <a:r>
              <a:rPr lang="en-US" sz="1600" dirty="0"/>
              <a:t>IP currents rise and fall with beam current</a:t>
            </a:r>
          </a:p>
          <a:p>
            <a:pPr marL="514350" indent="-285750">
              <a:lnSpc>
                <a:spcPct val="90000"/>
              </a:lnSpc>
              <a:spcAft>
                <a:spcPts val="600"/>
              </a:spcAft>
              <a:buFont typeface="Arial" panose="020B0604020202020204" pitchFamily="34" charset="0"/>
              <a:buChar char="•"/>
            </a:pPr>
            <a:r>
              <a:rPr lang="en-US" sz="1600" dirty="0"/>
              <a:t>CCG readings not influenced by beam current</a:t>
            </a:r>
          </a:p>
          <a:p>
            <a:pPr marL="514350" indent="-285750">
              <a:lnSpc>
                <a:spcPct val="90000"/>
              </a:lnSpc>
              <a:spcAft>
                <a:spcPts val="600"/>
              </a:spcAft>
              <a:buFont typeface="Arial" panose="020B0604020202020204" pitchFamily="34" charset="0"/>
              <a:buChar char="•"/>
            </a:pPr>
            <a:r>
              <a:rPr lang="en-US" sz="1600" dirty="0"/>
              <a:t>Indication ion pumps are seeing and collecting photoelectrons.</a:t>
            </a:r>
          </a:p>
          <a:p>
            <a:pPr marL="971550" lvl="1" indent="-285750">
              <a:lnSpc>
                <a:spcPct val="90000"/>
              </a:lnSpc>
              <a:spcAft>
                <a:spcPts val="600"/>
              </a:spcAft>
              <a:buFont typeface="Arial" panose="020B0604020202020204" pitchFamily="34" charset="0"/>
              <a:buChar char="•"/>
            </a:pPr>
            <a:r>
              <a:rPr lang="en-US" sz="1600" dirty="0"/>
              <a:t>(Photoelectron arriving at pump anode is the same as ion arriving at the cathode)</a:t>
            </a:r>
          </a:p>
          <a:p>
            <a:pPr marL="514350" indent="-285750">
              <a:lnSpc>
                <a:spcPct val="90000"/>
              </a:lnSpc>
              <a:spcAft>
                <a:spcPts val="600"/>
              </a:spcAft>
              <a:buFont typeface="Arial" panose="020B0604020202020204" pitchFamily="34" charset="0"/>
              <a:buChar char="•"/>
            </a:pPr>
            <a:endParaRPr lang="en-US" sz="1600" dirty="0"/>
          </a:p>
        </p:txBody>
      </p:sp>
      <p:sp>
        <p:nvSpPr>
          <p:cNvPr id="38" name="Title 1">
            <a:extLst>
              <a:ext uri="{FF2B5EF4-FFF2-40B4-BE49-F238E27FC236}">
                <a16:creationId xmlns:a16="http://schemas.microsoft.com/office/drawing/2014/main" id="{7E626714-181F-7E0F-BC17-EC6D0A65F0AB}"/>
              </a:ext>
            </a:extLst>
          </p:cNvPr>
          <p:cNvSpPr>
            <a:spLocks noGrp="1"/>
          </p:cNvSpPr>
          <p:nvPr>
            <p:ph type="title"/>
          </p:nvPr>
        </p:nvSpPr>
        <p:spPr>
          <a:xfrm>
            <a:off x="571500" y="365125"/>
            <a:ext cx="11049000" cy="1325563"/>
          </a:xfrm>
        </p:spPr>
        <p:txBody>
          <a:bodyPr>
            <a:normAutofit/>
          </a:bodyPr>
          <a:lstStyle/>
          <a:p>
            <a:r>
              <a:rPr lang="en-US" sz="2800" dirty="0"/>
              <a:t>Photoelectron Production</a:t>
            </a:r>
          </a:p>
        </p:txBody>
      </p:sp>
      <p:sp>
        <p:nvSpPr>
          <p:cNvPr id="40" name="Oval 39">
            <a:extLst>
              <a:ext uri="{FF2B5EF4-FFF2-40B4-BE49-F238E27FC236}">
                <a16:creationId xmlns:a16="http://schemas.microsoft.com/office/drawing/2014/main" id="{C2C36C7F-BB27-F9C3-D1D3-7631C4D73A78}"/>
              </a:ext>
            </a:extLst>
          </p:cNvPr>
          <p:cNvSpPr/>
          <p:nvPr/>
        </p:nvSpPr>
        <p:spPr>
          <a:xfrm>
            <a:off x="6122643" y="1337300"/>
            <a:ext cx="537127" cy="53685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E0E7BB6A-374E-312F-5D29-E491FE12F182}"/>
              </a:ext>
            </a:extLst>
          </p:cNvPr>
          <p:cNvSpPr/>
          <p:nvPr/>
        </p:nvSpPr>
        <p:spPr>
          <a:xfrm>
            <a:off x="11197652" y="1540148"/>
            <a:ext cx="537127" cy="53685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00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2618-183C-CA86-A7EB-358DB414095E}"/>
              </a:ext>
            </a:extLst>
          </p:cNvPr>
          <p:cNvSpPr>
            <a:spLocks noGrp="1"/>
          </p:cNvSpPr>
          <p:nvPr>
            <p:ph type="title"/>
          </p:nvPr>
        </p:nvSpPr>
        <p:spPr/>
        <p:txBody>
          <a:bodyPr>
            <a:normAutofit/>
          </a:bodyPr>
          <a:lstStyle/>
          <a:p>
            <a:r>
              <a:rPr lang="en-US" sz="3200" dirty="0"/>
              <a:t>Beam Study without Ion Pumps (M. Ferreira)</a:t>
            </a:r>
          </a:p>
        </p:txBody>
      </p:sp>
      <p:pic>
        <p:nvPicPr>
          <p:cNvPr id="5" name="Picture 4">
            <a:extLst>
              <a:ext uri="{FF2B5EF4-FFF2-40B4-BE49-F238E27FC236}">
                <a16:creationId xmlns:a16="http://schemas.microsoft.com/office/drawing/2014/main" id="{34A4E373-C1F7-0539-04CF-3449C98F5ABD}"/>
              </a:ext>
            </a:extLst>
          </p:cNvPr>
          <p:cNvPicPr>
            <a:picLocks noChangeAspect="1"/>
          </p:cNvPicPr>
          <p:nvPr/>
        </p:nvPicPr>
        <p:blipFill>
          <a:blip r:embed="rId2"/>
          <a:stretch>
            <a:fillRect/>
          </a:stretch>
        </p:blipFill>
        <p:spPr>
          <a:xfrm>
            <a:off x="3478491" y="1631446"/>
            <a:ext cx="8608255" cy="4418023"/>
          </a:xfrm>
          <a:prstGeom prst="rect">
            <a:avLst/>
          </a:prstGeom>
        </p:spPr>
      </p:pic>
      <p:sp>
        <p:nvSpPr>
          <p:cNvPr id="7" name="TextBox 6">
            <a:extLst>
              <a:ext uri="{FF2B5EF4-FFF2-40B4-BE49-F238E27FC236}">
                <a16:creationId xmlns:a16="http://schemas.microsoft.com/office/drawing/2014/main" id="{5C4DDA53-A756-FBDE-7D09-9CF3AA99A86D}"/>
              </a:ext>
            </a:extLst>
          </p:cNvPr>
          <p:cNvSpPr txBox="1"/>
          <p:nvPr/>
        </p:nvSpPr>
        <p:spPr>
          <a:xfrm>
            <a:off x="105254" y="1447261"/>
            <a:ext cx="3371107" cy="4331870"/>
          </a:xfrm>
          <a:prstGeom prst="rect">
            <a:avLst/>
          </a:prstGeom>
        </p:spPr>
        <p:txBody>
          <a:bodyPr vert="horz" lIns="91440" tIns="45720" rIns="91440" bIns="45720" rtlCol="0" anchor="ctr">
            <a:noAutofit/>
          </a:bodyPr>
          <a:lstStyle/>
          <a:p>
            <a:pPr marL="514350" indent="-285750">
              <a:lnSpc>
                <a:spcPct val="90000"/>
              </a:lnSpc>
              <a:spcAft>
                <a:spcPts val="600"/>
              </a:spcAft>
              <a:buFont typeface="Arial" panose="020B0604020202020204" pitchFamily="34" charset="0"/>
              <a:buChar char="•"/>
            </a:pPr>
            <a:r>
              <a:rPr lang="en-US" sz="1400" dirty="0"/>
              <a:t>No impact on total pressure in the machine</a:t>
            </a:r>
          </a:p>
          <a:p>
            <a:pPr marL="457200" indent="-228600">
              <a:lnSpc>
                <a:spcPct val="90000"/>
              </a:lnSpc>
              <a:spcAft>
                <a:spcPts val="600"/>
              </a:spcAft>
              <a:buFont typeface="Arial" panose="020B0604020202020204" pitchFamily="34" charset="0"/>
              <a:buChar char="•"/>
            </a:pPr>
            <a:r>
              <a:rPr lang="en-US" sz="1400" dirty="0"/>
              <a:t>Lifetime increased (</a:t>
            </a:r>
            <a:r>
              <a:rPr lang="en-US" sz="1400" dirty="0">
                <a:solidFill>
                  <a:srgbClr val="FFC2ED"/>
                </a:solidFill>
              </a:rPr>
              <a:t>pink line</a:t>
            </a:r>
            <a:r>
              <a:rPr lang="en-US" sz="1400" dirty="0"/>
              <a:t>) due the blow up of the beam emittance (</a:t>
            </a:r>
            <a:r>
              <a:rPr lang="en-US" sz="1400" dirty="0">
                <a:solidFill>
                  <a:srgbClr val="7FFD03"/>
                </a:solidFill>
              </a:rPr>
              <a:t>green</a:t>
            </a:r>
            <a:r>
              <a:rPr lang="en-US" sz="1400" dirty="0"/>
              <a:t>), +ion trapping in the beam?</a:t>
            </a:r>
          </a:p>
          <a:p>
            <a:pPr marL="457200" indent="-228600">
              <a:lnSpc>
                <a:spcPct val="90000"/>
              </a:lnSpc>
              <a:spcAft>
                <a:spcPts val="600"/>
              </a:spcAft>
              <a:buFont typeface="Arial" panose="020B0604020202020204" pitchFamily="34" charset="0"/>
              <a:buChar char="•"/>
            </a:pPr>
            <a:r>
              <a:rPr lang="en-US" sz="1400" dirty="0"/>
              <a:t>Evidence ion pumps help clearing photoelectrons and +ions </a:t>
            </a:r>
          </a:p>
          <a:p>
            <a:pPr marL="457200" indent="-228600">
              <a:lnSpc>
                <a:spcPct val="90000"/>
              </a:lnSpc>
              <a:spcAft>
                <a:spcPts val="600"/>
              </a:spcAft>
              <a:buFont typeface="Arial" panose="020B0604020202020204" pitchFamily="34" charset="0"/>
              <a:buChar char="•"/>
            </a:pPr>
            <a:r>
              <a:rPr lang="en-US" sz="1400" dirty="0"/>
              <a:t>Any parallel with “clearing electrodes”?</a:t>
            </a:r>
          </a:p>
          <a:p>
            <a:pPr marL="457200" indent="-228600">
              <a:lnSpc>
                <a:spcPct val="90000"/>
              </a:lnSpc>
              <a:spcAft>
                <a:spcPts val="600"/>
              </a:spcAft>
              <a:buFont typeface="Arial" panose="020B0604020202020204" pitchFamily="34" charset="0"/>
              <a:buChar char="•"/>
            </a:pPr>
            <a:r>
              <a:rPr lang="en-US" sz="1400" dirty="0"/>
              <a:t>The role of the ion pumps in producing stable beam needs further understanding and consideration for future upgrade.</a:t>
            </a:r>
          </a:p>
        </p:txBody>
      </p:sp>
    </p:spTree>
    <p:extLst>
      <p:ext uri="{BB962C8B-B14F-4D97-AF65-F5344CB8AC3E}">
        <p14:creationId xmlns:p14="http://schemas.microsoft.com/office/powerpoint/2010/main" val="3619462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67637-694D-E0F3-8B99-E9E44A9C648B}"/>
              </a:ext>
            </a:extLst>
          </p:cNvPr>
          <p:cNvSpPr>
            <a:spLocks noGrp="1"/>
          </p:cNvSpPr>
          <p:nvPr>
            <p:ph type="title"/>
          </p:nvPr>
        </p:nvSpPr>
        <p:spPr>
          <a:xfrm>
            <a:off x="571500" y="235463"/>
            <a:ext cx="11049000" cy="1325563"/>
          </a:xfrm>
        </p:spPr>
        <p:txBody>
          <a:bodyPr>
            <a:normAutofit/>
          </a:bodyPr>
          <a:lstStyle/>
          <a:p>
            <a:r>
              <a:rPr lang="en-US" sz="2800" dirty="0"/>
              <a:t>Ion Pump and CCG readings with light (EIC NEG pipe)</a:t>
            </a:r>
          </a:p>
        </p:txBody>
      </p:sp>
      <p:pic>
        <p:nvPicPr>
          <p:cNvPr id="15" name="Content Placeholder 14" descr="A diagram of a graph&#10;&#10;Description automatically generated with medium confidence">
            <a:extLst>
              <a:ext uri="{FF2B5EF4-FFF2-40B4-BE49-F238E27FC236}">
                <a16:creationId xmlns:a16="http://schemas.microsoft.com/office/drawing/2014/main" id="{E9CCAE9A-CACC-2B65-A954-A42A87F117B2}"/>
              </a:ext>
            </a:extLst>
          </p:cNvPr>
          <p:cNvPicPr>
            <a:picLocks noGrp="1" noChangeAspect="1"/>
          </p:cNvPicPr>
          <p:nvPr>
            <p:ph idx="1"/>
          </p:nvPr>
        </p:nvPicPr>
        <p:blipFill>
          <a:blip r:embed="rId2"/>
          <a:stretch>
            <a:fillRect/>
          </a:stretch>
        </p:blipFill>
        <p:spPr>
          <a:xfrm>
            <a:off x="408414" y="1238843"/>
            <a:ext cx="10241113" cy="5061512"/>
          </a:xfrm>
        </p:spPr>
      </p:pic>
      <p:pic>
        <p:nvPicPr>
          <p:cNvPr id="5" name="Picture 2">
            <a:extLst>
              <a:ext uri="{FF2B5EF4-FFF2-40B4-BE49-F238E27FC236}">
                <a16:creationId xmlns:a16="http://schemas.microsoft.com/office/drawing/2014/main" id="{17BEB28E-DA69-C98A-C140-8B723CCA0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87" t="22597"/>
          <a:stretch/>
        </p:blipFill>
        <p:spPr bwMode="auto">
          <a:xfrm>
            <a:off x="9152761" y="1238843"/>
            <a:ext cx="2374096" cy="2590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5936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D90E-CF3E-71EF-6D7E-BAC5F1CE57B0}"/>
              </a:ext>
            </a:extLst>
          </p:cNvPr>
          <p:cNvSpPr>
            <a:spLocks noGrp="1"/>
          </p:cNvSpPr>
          <p:nvPr>
            <p:ph type="title"/>
          </p:nvPr>
        </p:nvSpPr>
        <p:spPr/>
        <p:txBody>
          <a:bodyPr/>
          <a:lstStyle/>
          <a:p>
            <a:r>
              <a:rPr lang="en-US" dirty="0"/>
              <a:t>Look Ahead NSLSII-U</a:t>
            </a:r>
          </a:p>
        </p:txBody>
      </p:sp>
      <p:pic>
        <p:nvPicPr>
          <p:cNvPr id="12" name="Picture 11">
            <a:extLst>
              <a:ext uri="{FF2B5EF4-FFF2-40B4-BE49-F238E27FC236}">
                <a16:creationId xmlns:a16="http://schemas.microsoft.com/office/drawing/2014/main" id="{7BBF1D9D-05DE-F253-2E5C-85161685206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2421" y="1007587"/>
            <a:ext cx="3940885" cy="2230710"/>
          </a:xfrm>
          <a:prstGeom prst="rect">
            <a:avLst/>
          </a:prstGeom>
          <a:noFill/>
          <a:ln>
            <a:noFill/>
          </a:ln>
        </p:spPr>
      </p:pic>
      <p:pic>
        <p:nvPicPr>
          <p:cNvPr id="14" name="Picture 13" descr="A diagram of a train&#10;&#10;Description automatically generated">
            <a:extLst>
              <a:ext uri="{FF2B5EF4-FFF2-40B4-BE49-F238E27FC236}">
                <a16:creationId xmlns:a16="http://schemas.microsoft.com/office/drawing/2014/main" id="{3C4DB10B-52FC-7DFF-9610-048CB125EDA7}"/>
              </a:ext>
            </a:extLst>
          </p:cNvPr>
          <p:cNvPicPr>
            <a:picLocks noChangeAspect="1"/>
          </p:cNvPicPr>
          <p:nvPr/>
        </p:nvPicPr>
        <p:blipFill>
          <a:blip r:embed="rId3"/>
          <a:stretch>
            <a:fillRect/>
          </a:stretch>
        </p:blipFill>
        <p:spPr>
          <a:xfrm>
            <a:off x="275791" y="3429000"/>
            <a:ext cx="5400879" cy="2879025"/>
          </a:xfrm>
          <a:prstGeom prst="rect">
            <a:avLst/>
          </a:prstGeom>
        </p:spPr>
      </p:pic>
      <p:pic>
        <p:nvPicPr>
          <p:cNvPr id="11" name="Picture 10">
            <a:extLst>
              <a:ext uri="{FF2B5EF4-FFF2-40B4-BE49-F238E27FC236}">
                <a16:creationId xmlns:a16="http://schemas.microsoft.com/office/drawing/2014/main" id="{4D888488-B307-B616-4FC5-53B94F832D6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3263" y="961427"/>
            <a:ext cx="2686174" cy="2010093"/>
          </a:xfrm>
          <a:prstGeom prst="rect">
            <a:avLst/>
          </a:prstGeom>
          <a:noFill/>
        </p:spPr>
      </p:pic>
      <p:pic>
        <p:nvPicPr>
          <p:cNvPr id="15" name="Picture 14" descr="A screenshot of a computer&#10;&#10;Description automatically generated">
            <a:extLst>
              <a:ext uri="{FF2B5EF4-FFF2-40B4-BE49-F238E27FC236}">
                <a16:creationId xmlns:a16="http://schemas.microsoft.com/office/drawing/2014/main" id="{00791187-8154-7B8F-C467-561BF0AE5558}"/>
              </a:ext>
            </a:extLst>
          </p:cNvPr>
          <p:cNvPicPr>
            <a:picLocks noChangeAspect="1"/>
          </p:cNvPicPr>
          <p:nvPr/>
        </p:nvPicPr>
        <p:blipFill rotWithShape="1">
          <a:blip r:embed="rId5"/>
          <a:srcRect l="138" t="26029"/>
          <a:stretch/>
        </p:blipFill>
        <p:spPr>
          <a:xfrm>
            <a:off x="5958372" y="3816448"/>
            <a:ext cx="6127222" cy="2470005"/>
          </a:xfrm>
          <a:prstGeom prst="rect">
            <a:avLst/>
          </a:prstGeom>
        </p:spPr>
      </p:pic>
      <p:sp>
        <p:nvSpPr>
          <p:cNvPr id="17" name="Rectangle 16">
            <a:extLst>
              <a:ext uri="{FF2B5EF4-FFF2-40B4-BE49-F238E27FC236}">
                <a16:creationId xmlns:a16="http://schemas.microsoft.com/office/drawing/2014/main" id="{F3F005FB-ADCB-173D-4116-1AC2700DF2F6}"/>
              </a:ext>
            </a:extLst>
          </p:cNvPr>
          <p:cNvSpPr/>
          <p:nvPr/>
        </p:nvSpPr>
        <p:spPr>
          <a:xfrm>
            <a:off x="5773671" y="3685235"/>
            <a:ext cx="2686174" cy="1336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14">
            <a:extLst>
              <a:ext uri="{FF2B5EF4-FFF2-40B4-BE49-F238E27FC236}">
                <a16:creationId xmlns:a16="http://schemas.microsoft.com/office/drawing/2014/main" id="{FF7953D7-E46B-3EA8-B389-238AA019AAC8}"/>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43890"/>
          <a:stretch/>
        </p:blipFill>
        <p:spPr bwMode="auto">
          <a:xfrm rot="21228662">
            <a:off x="549326" y="2724843"/>
            <a:ext cx="5275507" cy="96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5167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9" name="Straight Connector 38">
            <a:extLst>
              <a:ext uri="{FF2B5EF4-FFF2-40B4-BE49-F238E27FC236}">
                <a16:creationId xmlns:a16="http://schemas.microsoft.com/office/drawing/2014/main" id="{A55D945A-E6C8-5D3C-0B23-D9A1A4BC7A8E}"/>
              </a:ext>
            </a:extLst>
          </p:cNvPr>
          <p:cNvCxnSpPr>
            <a:cxnSpLocks/>
          </p:cNvCxnSpPr>
          <p:nvPr/>
        </p:nvCxnSpPr>
        <p:spPr>
          <a:xfrm flipV="1">
            <a:off x="0" y="391323"/>
            <a:ext cx="0" cy="646667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8BCB6F2F-E87E-25D9-A9DA-D846918262E4}"/>
              </a:ext>
            </a:extLst>
          </p:cNvPr>
          <p:cNvPicPr>
            <a:picLocks noChangeAspect="1"/>
          </p:cNvPicPr>
          <p:nvPr/>
        </p:nvPicPr>
        <p:blipFill rotWithShape="1">
          <a:blip r:embed="rId3"/>
          <a:srcRect l="2462" t="9965"/>
          <a:stretch/>
        </p:blipFill>
        <p:spPr>
          <a:xfrm>
            <a:off x="6739102" y="493580"/>
            <a:ext cx="4624768" cy="2576788"/>
          </a:xfrm>
          <a:prstGeom prst="rect">
            <a:avLst/>
          </a:prstGeom>
          <a:effectLst/>
        </p:spPr>
      </p:pic>
      <p:pic>
        <p:nvPicPr>
          <p:cNvPr id="41" name="Picture 40">
            <a:extLst>
              <a:ext uri="{FF2B5EF4-FFF2-40B4-BE49-F238E27FC236}">
                <a16:creationId xmlns:a16="http://schemas.microsoft.com/office/drawing/2014/main" id="{C4305A7F-D485-26EF-AFCB-7295C9E941F0}"/>
              </a:ext>
            </a:extLst>
          </p:cNvPr>
          <p:cNvPicPr>
            <a:picLocks noChangeAspect="1"/>
          </p:cNvPicPr>
          <p:nvPr/>
        </p:nvPicPr>
        <p:blipFill rotWithShape="1">
          <a:blip r:embed="rId4"/>
          <a:srcRect r="47978"/>
          <a:stretch/>
        </p:blipFill>
        <p:spPr>
          <a:xfrm>
            <a:off x="4202691" y="1520869"/>
            <a:ext cx="2279781" cy="1455532"/>
          </a:xfrm>
          <a:prstGeom prst="rect">
            <a:avLst/>
          </a:prstGeom>
        </p:spPr>
      </p:pic>
      <p:pic>
        <p:nvPicPr>
          <p:cNvPr id="56" name="Picture 55">
            <a:extLst>
              <a:ext uri="{FF2B5EF4-FFF2-40B4-BE49-F238E27FC236}">
                <a16:creationId xmlns:a16="http://schemas.microsoft.com/office/drawing/2014/main" id="{CC103538-CCED-2E39-F990-A6291AD1DBDE}"/>
              </a:ext>
            </a:extLst>
          </p:cNvPr>
          <p:cNvPicPr>
            <a:picLocks noChangeAspect="1"/>
          </p:cNvPicPr>
          <p:nvPr/>
        </p:nvPicPr>
        <p:blipFill>
          <a:blip r:embed="rId5"/>
          <a:stretch>
            <a:fillRect/>
          </a:stretch>
        </p:blipFill>
        <p:spPr>
          <a:xfrm>
            <a:off x="3672478" y="3624661"/>
            <a:ext cx="2660349" cy="2590612"/>
          </a:xfrm>
          <a:prstGeom prst="rect">
            <a:avLst/>
          </a:prstGeom>
        </p:spPr>
      </p:pic>
      <p:sp>
        <p:nvSpPr>
          <p:cNvPr id="58" name="TextBox 57">
            <a:extLst>
              <a:ext uri="{FF2B5EF4-FFF2-40B4-BE49-F238E27FC236}">
                <a16:creationId xmlns:a16="http://schemas.microsoft.com/office/drawing/2014/main" id="{BC308581-46B3-58AB-AEAB-9A1FF5958F7C}"/>
              </a:ext>
            </a:extLst>
          </p:cNvPr>
          <p:cNvSpPr txBox="1"/>
          <p:nvPr/>
        </p:nvSpPr>
        <p:spPr>
          <a:xfrm>
            <a:off x="9281605" y="2162386"/>
            <a:ext cx="910181" cy="329834"/>
          </a:xfrm>
          <a:prstGeom prst="rect">
            <a:avLst/>
          </a:prstGeom>
          <a:noFill/>
        </p:spPr>
        <p:txBody>
          <a:bodyPr wrap="square" rtlCol="0">
            <a:spAutoFit/>
          </a:bodyPr>
          <a:lstStyle/>
          <a:p>
            <a:r>
              <a:rPr lang="en-US" sz="386" dirty="0"/>
              <a:t>Monte-Carlo codes MolFlow+ and SynRad+ M. Ady, R. Kersevan</a:t>
            </a:r>
          </a:p>
          <a:p>
            <a:endParaRPr lang="en-US" sz="386" dirty="0"/>
          </a:p>
        </p:txBody>
      </p:sp>
      <p:pic>
        <p:nvPicPr>
          <p:cNvPr id="61" name="Picture 60">
            <a:extLst>
              <a:ext uri="{FF2B5EF4-FFF2-40B4-BE49-F238E27FC236}">
                <a16:creationId xmlns:a16="http://schemas.microsoft.com/office/drawing/2014/main" id="{E87798F9-1AE2-0460-9A92-DE36AE9629C1}"/>
              </a:ext>
            </a:extLst>
          </p:cNvPr>
          <p:cNvPicPr preferRelativeResize="0">
            <a:picLocks noChangeAspect="1"/>
          </p:cNvPicPr>
          <p:nvPr/>
        </p:nvPicPr>
        <p:blipFill>
          <a:blip r:embed="rId6"/>
          <a:stretch>
            <a:fillRect/>
          </a:stretch>
        </p:blipFill>
        <p:spPr>
          <a:xfrm flipV="1">
            <a:off x="507006" y="3070368"/>
            <a:ext cx="2411841" cy="974158"/>
          </a:xfrm>
          <a:prstGeom prst="rect">
            <a:avLst/>
          </a:prstGeom>
        </p:spPr>
      </p:pic>
      <p:pic>
        <p:nvPicPr>
          <p:cNvPr id="2" name="Picture 5">
            <a:extLst>
              <a:ext uri="{FF2B5EF4-FFF2-40B4-BE49-F238E27FC236}">
                <a16:creationId xmlns:a16="http://schemas.microsoft.com/office/drawing/2014/main" id="{3DB39FCB-D79E-E170-B611-B49C0B75DC91}"/>
              </a:ext>
            </a:extLst>
          </p:cNvPr>
          <p:cNvPicPr>
            <a:picLocks noChangeAspect="1"/>
          </p:cNvPicPr>
          <p:nvPr/>
        </p:nvPicPr>
        <p:blipFill rotWithShape="1">
          <a:blip r:embed="rId7"/>
          <a:srcRect l="21727" t="4534" r="24314" b="15953"/>
          <a:stretch/>
        </p:blipFill>
        <p:spPr>
          <a:xfrm>
            <a:off x="6739106" y="3221142"/>
            <a:ext cx="4624764" cy="3271733"/>
          </a:xfrm>
          <a:prstGeom prst="rect">
            <a:avLst/>
          </a:prstGeom>
        </p:spPr>
      </p:pic>
      <p:pic>
        <p:nvPicPr>
          <p:cNvPr id="3" name="Picture 2">
            <a:extLst>
              <a:ext uri="{FF2B5EF4-FFF2-40B4-BE49-F238E27FC236}">
                <a16:creationId xmlns:a16="http://schemas.microsoft.com/office/drawing/2014/main" id="{EA76685A-2806-D227-BE1D-9DD901A2C7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006" y="1474512"/>
            <a:ext cx="3415010" cy="1501889"/>
          </a:xfrm>
          <a:prstGeom prst="rect">
            <a:avLst/>
          </a:prstGeom>
        </p:spPr>
      </p:pic>
      <p:pic>
        <p:nvPicPr>
          <p:cNvPr id="5" name="Picture 4">
            <a:extLst>
              <a:ext uri="{FF2B5EF4-FFF2-40B4-BE49-F238E27FC236}">
                <a16:creationId xmlns:a16="http://schemas.microsoft.com/office/drawing/2014/main" id="{B4B6FDF2-42A1-B2F7-EB90-44E1E71FB50C}"/>
              </a:ext>
            </a:extLst>
          </p:cNvPr>
          <p:cNvPicPr>
            <a:picLocks noChangeAspect="1"/>
          </p:cNvPicPr>
          <p:nvPr/>
        </p:nvPicPr>
        <p:blipFill>
          <a:blip r:embed="rId9"/>
          <a:stretch>
            <a:fillRect/>
          </a:stretch>
        </p:blipFill>
        <p:spPr>
          <a:xfrm>
            <a:off x="507006" y="4158043"/>
            <a:ext cx="3033222" cy="2044773"/>
          </a:xfrm>
          <a:prstGeom prst="rect">
            <a:avLst/>
          </a:prstGeom>
        </p:spPr>
      </p:pic>
      <p:sp>
        <p:nvSpPr>
          <p:cNvPr id="7" name="Title 1">
            <a:extLst>
              <a:ext uri="{FF2B5EF4-FFF2-40B4-BE49-F238E27FC236}">
                <a16:creationId xmlns:a16="http://schemas.microsoft.com/office/drawing/2014/main" id="{01C516D2-7ABB-B789-20CE-670167D17633}"/>
              </a:ext>
            </a:extLst>
          </p:cNvPr>
          <p:cNvSpPr txBox="1">
            <a:spLocks/>
          </p:cNvSpPr>
          <p:nvPr/>
        </p:nvSpPr>
        <p:spPr>
          <a:xfrm>
            <a:off x="571500" y="365125"/>
            <a:ext cx="11049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a:lstStyle>
          <a:p>
            <a:r>
              <a:rPr lang="en-US" dirty="0"/>
              <a:t>Look Ahead </a:t>
            </a:r>
            <a:r>
              <a:rPr lang="en-US" dirty="0" err="1"/>
              <a:t>Con’t</a:t>
            </a:r>
            <a:r>
              <a:rPr lang="en-US" dirty="0"/>
              <a:t> (NSLSII-U)</a:t>
            </a:r>
          </a:p>
        </p:txBody>
      </p:sp>
    </p:spTree>
    <p:extLst>
      <p:ext uri="{BB962C8B-B14F-4D97-AF65-F5344CB8AC3E}">
        <p14:creationId xmlns:p14="http://schemas.microsoft.com/office/powerpoint/2010/main" val="352520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24750-65B8-59B8-1657-8E00D467E3B2}"/>
              </a:ext>
            </a:extLst>
          </p:cNvPr>
          <p:cNvSpPr>
            <a:spLocks noGrp="1"/>
          </p:cNvSpPr>
          <p:nvPr>
            <p:ph type="title"/>
          </p:nvPr>
        </p:nvSpPr>
        <p:spPr/>
        <p:txBody>
          <a:bodyPr/>
          <a:lstStyle/>
          <a:p>
            <a:r>
              <a:rPr lang="en-US" dirty="0"/>
              <a:t>Look Ahead (NEG)</a:t>
            </a:r>
          </a:p>
        </p:txBody>
      </p:sp>
      <p:sp>
        <p:nvSpPr>
          <p:cNvPr id="4" name="Content Placeholder 3">
            <a:extLst>
              <a:ext uri="{FF2B5EF4-FFF2-40B4-BE49-F238E27FC236}">
                <a16:creationId xmlns:a16="http://schemas.microsoft.com/office/drawing/2014/main" id="{5A76C3EC-5E7F-2613-16B5-4B2BAD1BF500}"/>
              </a:ext>
            </a:extLst>
          </p:cNvPr>
          <p:cNvSpPr>
            <a:spLocks noGrp="1"/>
          </p:cNvSpPr>
          <p:nvPr>
            <p:ph idx="1"/>
          </p:nvPr>
        </p:nvSpPr>
        <p:spPr>
          <a:xfrm>
            <a:off x="571501" y="1689450"/>
            <a:ext cx="4274238" cy="3792036"/>
          </a:xfrm>
        </p:spPr>
        <p:txBody>
          <a:bodyPr>
            <a:normAutofit fontScale="70000" lnSpcReduction="20000"/>
          </a:bodyPr>
          <a:lstStyle/>
          <a:p>
            <a:pPr marL="457200" indent="-457200">
              <a:buFont typeface="Arial" panose="020B0604020202020204" pitchFamily="34" charset="0"/>
              <a:buChar char="•"/>
            </a:pPr>
            <a:r>
              <a:rPr lang="en-US" dirty="0"/>
              <a:t>Upgraded coating system for NSLSII-U development</a:t>
            </a:r>
          </a:p>
          <a:p>
            <a:pPr marL="457200" indent="-457200">
              <a:buFont typeface="Arial" panose="020B0604020202020204" pitchFamily="34" charset="0"/>
              <a:buChar char="•"/>
            </a:pPr>
            <a:r>
              <a:rPr lang="en-US" dirty="0"/>
              <a:t>2m long to fit in PSD beamline</a:t>
            </a:r>
          </a:p>
          <a:p>
            <a:pPr marL="457200" indent="-457200">
              <a:buFont typeface="Arial" panose="020B0604020202020204" pitchFamily="34" charset="0"/>
              <a:buChar char="•"/>
            </a:pPr>
            <a:r>
              <a:rPr lang="en-US" dirty="0"/>
              <a:t>High 1.5 </a:t>
            </a:r>
            <a:r>
              <a:rPr lang="en-US" dirty="0" err="1"/>
              <a:t>kG</a:t>
            </a:r>
            <a:r>
              <a:rPr lang="en-US" dirty="0"/>
              <a:t> field for small apertures</a:t>
            </a:r>
          </a:p>
          <a:p>
            <a:pPr marL="457200" indent="-457200">
              <a:buFont typeface="Arial" panose="020B0604020202020204" pitchFamily="34" charset="0"/>
              <a:buChar char="•"/>
            </a:pPr>
            <a:r>
              <a:rPr lang="en-US" dirty="0"/>
              <a:t>Large diameter for larger apertures</a:t>
            </a:r>
          </a:p>
          <a:p>
            <a:pPr marL="457200" indent="-457200">
              <a:buFont typeface="Arial" panose="020B0604020202020204" pitchFamily="34" charset="0"/>
              <a:buChar char="•"/>
            </a:pPr>
            <a:r>
              <a:rPr lang="en-US" dirty="0"/>
              <a:t>Movable for any length chamber</a:t>
            </a:r>
          </a:p>
          <a:p>
            <a:pPr marL="457200" indent="-457200">
              <a:buFont typeface="Arial" panose="020B0604020202020204" pitchFamily="34" charset="0"/>
              <a:buChar char="•"/>
            </a:pPr>
            <a:r>
              <a:rPr lang="en-US" dirty="0"/>
              <a:t>Successfully coated 22.5mm x 32.5mm ceramic aperture </a:t>
            </a:r>
          </a:p>
        </p:txBody>
      </p:sp>
      <p:pic>
        <p:nvPicPr>
          <p:cNvPr id="1026" name="Picture 2">
            <a:extLst>
              <a:ext uri="{FF2B5EF4-FFF2-40B4-BE49-F238E27FC236}">
                <a16:creationId xmlns:a16="http://schemas.microsoft.com/office/drawing/2014/main" id="{46915ECA-3021-C346-F13F-53DC06C2C7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7982" y="3761712"/>
            <a:ext cx="2063134" cy="2750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a:extLst>
              <a:ext uri="{FF2B5EF4-FFF2-40B4-BE49-F238E27FC236}">
                <a16:creationId xmlns:a16="http://schemas.microsoft.com/office/drawing/2014/main" id="{B52DC26A-067C-6BE1-16A0-3F475C5AD6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9294" y="3761710"/>
            <a:ext cx="2063134" cy="2750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close up of a pipe&#10;&#10;Description automatically generated">
            <a:extLst>
              <a:ext uri="{FF2B5EF4-FFF2-40B4-BE49-F238E27FC236}">
                <a16:creationId xmlns:a16="http://schemas.microsoft.com/office/drawing/2014/main" id="{62CEACC4-371F-890C-3542-1499AE77ED1B}"/>
              </a:ext>
            </a:extLst>
          </p:cNvPr>
          <p:cNvPicPr>
            <a:picLocks noChangeAspect="1"/>
          </p:cNvPicPr>
          <p:nvPr/>
        </p:nvPicPr>
        <p:blipFill>
          <a:blip r:embed="rId5"/>
          <a:stretch>
            <a:fillRect/>
          </a:stretch>
        </p:blipFill>
        <p:spPr>
          <a:xfrm>
            <a:off x="5065133" y="4910929"/>
            <a:ext cx="1808607" cy="1601628"/>
          </a:xfrm>
          <a:prstGeom prst="rect">
            <a:avLst/>
          </a:prstGeom>
        </p:spPr>
      </p:pic>
      <p:pic>
        <p:nvPicPr>
          <p:cNvPr id="8" name="Picture 4">
            <a:extLst>
              <a:ext uri="{FF2B5EF4-FFF2-40B4-BE49-F238E27FC236}">
                <a16:creationId xmlns:a16="http://schemas.microsoft.com/office/drawing/2014/main" id="{C133CD4F-4F01-2BEB-8329-F1527A25FC81}"/>
              </a:ext>
            </a:extLst>
          </p:cNvPr>
          <p:cNvPicPr>
            <a:picLocks noChangeAspect="1" noChangeArrowheads="1"/>
          </p:cNvPicPr>
          <p:nvPr/>
        </p:nvPicPr>
        <p:blipFill rotWithShape="1">
          <a:blip r:embed="rId6" r:link="rId7">
            <a:extLst>
              <a:ext uri="{28A0092B-C50C-407E-A947-70E740481C1C}">
                <a14:useLocalDpi xmlns:a14="http://schemas.microsoft.com/office/drawing/2010/main" val="0"/>
              </a:ext>
            </a:extLst>
          </a:blip>
          <a:srcRect r="9492"/>
          <a:stretch>
            <a:fillRect/>
          </a:stretch>
        </p:blipFill>
        <p:spPr bwMode="auto">
          <a:xfrm>
            <a:off x="5338080" y="3712305"/>
            <a:ext cx="1330461" cy="110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light in a hole&#10;&#10;Description automatically generated">
            <a:extLst>
              <a:ext uri="{FF2B5EF4-FFF2-40B4-BE49-F238E27FC236}">
                <a16:creationId xmlns:a16="http://schemas.microsoft.com/office/drawing/2014/main" id="{2CD14644-23F9-CC67-1DD8-9B8B7F571DDA}"/>
              </a:ext>
            </a:extLst>
          </p:cNvPr>
          <p:cNvPicPr>
            <a:picLocks noChangeAspect="1"/>
          </p:cNvPicPr>
          <p:nvPr/>
        </p:nvPicPr>
        <p:blipFill>
          <a:blip r:embed="rId8"/>
          <a:stretch>
            <a:fillRect/>
          </a:stretch>
        </p:blipFill>
        <p:spPr>
          <a:xfrm>
            <a:off x="7617815" y="286317"/>
            <a:ext cx="1623498" cy="1647431"/>
          </a:xfrm>
          <a:prstGeom prst="rect">
            <a:avLst/>
          </a:prstGeom>
        </p:spPr>
      </p:pic>
      <p:pic>
        <p:nvPicPr>
          <p:cNvPr id="11" name="Picture 4">
            <a:extLst>
              <a:ext uri="{FF2B5EF4-FFF2-40B4-BE49-F238E27FC236}">
                <a16:creationId xmlns:a16="http://schemas.microsoft.com/office/drawing/2014/main" id="{4377B2E0-B2DC-C564-F283-C9A8BE35714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0482" r="14304" b="25230"/>
          <a:stretch/>
        </p:blipFill>
        <p:spPr bwMode="auto">
          <a:xfrm rot="5400000">
            <a:off x="8807372" y="1120282"/>
            <a:ext cx="3177708" cy="150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30594776-2A9D-7B06-DF5A-BC7AA4EB0281}"/>
              </a:ext>
            </a:extLst>
          </p:cNvPr>
          <p:cNvSpPr txBox="1"/>
          <p:nvPr/>
        </p:nvSpPr>
        <p:spPr>
          <a:xfrm>
            <a:off x="7253533" y="1988374"/>
            <a:ext cx="2754850" cy="830997"/>
          </a:xfrm>
          <a:prstGeom prst="rect">
            <a:avLst/>
          </a:prstGeom>
          <a:noFill/>
        </p:spPr>
        <p:txBody>
          <a:bodyPr wrap="square" rtlCol="0">
            <a:spAutoFit/>
          </a:bodyPr>
          <a:lstStyle/>
          <a:p>
            <a:r>
              <a:rPr lang="en-US" sz="1600" dirty="0">
                <a:solidFill>
                  <a:srgbClr val="FF0000"/>
                </a:solidFill>
              </a:rPr>
              <a:t>Fixed length solenoid unconfined discharge</a:t>
            </a:r>
          </a:p>
          <a:p>
            <a:r>
              <a:rPr lang="en-US" sz="1600" dirty="0">
                <a:solidFill>
                  <a:srgbClr val="FF0000"/>
                </a:solidFill>
              </a:rPr>
              <a:t>Insufficient field (300g)</a:t>
            </a:r>
          </a:p>
        </p:txBody>
      </p:sp>
    </p:spTree>
    <p:extLst>
      <p:ext uri="{BB962C8B-B14F-4D97-AF65-F5344CB8AC3E}">
        <p14:creationId xmlns:p14="http://schemas.microsoft.com/office/powerpoint/2010/main" val="1932990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10C8B-8A7B-1E11-9AA2-B6442501D264}"/>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E87DDF89-FAC6-9CCD-8BB6-A35591BB03B9}"/>
              </a:ext>
            </a:extLst>
          </p:cNvPr>
          <p:cNvSpPr>
            <a:spLocks noGrp="1"/>
          </p:cNvSpPr>
          <p:nvPr>
            <p:ph idx="1"/>
          </p:nvPr>
        </p:nvSpPr>
        <p:spPr/>
        <p:txBody>
          <a:bodyPr>
            <a:normAutofit fontScale="70000" lnSpcReduction="20000"/>
          </a:bodyPr>
          <a:lstStyle/>
          <a:p>
            <a:pPr marL="0" indent="0"/>
            <a:r>
              <a:rPr lang="en-US" dirty="0"/>
              <a:t>Complete</a:t>
            </a:r>
          </a:p>
          <a:p>
            <a:pPr marL="685800" lvl="1" indent="-457200"/>
            <a:r>
              <a:rPr lang="en-US" dirty="0"/>
              <a:t>Successfully measured stainless steel and compares well with prior measurements.</a:t>
            </a:r>
          </a:p>
          <a:p>
            <a:pPr marL="685800" lvl="1" indent="-457200"/>
            <a:r>
              <a:rPr lang="en-US" dirty="0"/>
              <a:t>Successfully measured EIC RCS Cu tube. Some evidence of improper cleaning.</a:t>
            </a:r>
          </a:p>
          <a:p>
            <a:pPr marL="685800" lvl="1" indent="-457200"/>
            <a:r>
              <a:rPr lang="en-US" dirty="0" err="1"/>
              <a:t>Meausred</a:t>
            </a:r>
            <a:r>
              <a:rPr lang="en-US" dirty="0"/>
              <a:t> </a:t>
            </a:r>
            <a:r>
              <a:rPr lang="en-US" dirty="0" err="1"/>
              <a:t>TiZrVa</a:t>
            </a:r>
            <a:r>
              <a:rPr lang="en-US" dirty="0"/>
              <a:t> NEG coating for EIC Storage Ring </a:t>
            </a:r>
            <a:r>
              <a:rPr lang="en-US" dirty="0" err="1"/>
              <a:t>beamtube</a:t>
            </a:r>
            <a:r>
              <a:rPr lang="en-US" dirty="0"/>
              <a:t> with excellent performance.</a:t>
            </a:r>
          </a:p>
          <a:p>
            <a:pPr marL="457200" indent="-457200"/>
            <a:r>
              <a:rPr lang="en-US" dirty="0"/>
              <a:t>Future Investigations</a:t>
            </a:r>
          </a:p>
          <a:p>
            <a:pPr marL="685800" lvl="1" indent="-457200"/>
            <a:r>
              <a:rPr lang="en-US" dirty="0"/>
              <a:t>In-house NEG coated small diameter beam-tubes for possible NSLSII-U applications (FY24-25)</a:t>
            </a:r>
          </a:p>
          <a:p>
            <a:pPr marL="685800" lvl="1" indent="-457200"/>
            <a:r>
              <a:rPr lang="en-US" dirty="0"/>
              <a:t>Develop methods and equipment for useful photoelectron measurements</a:t>
            </a:r>
          </a:p>
          <a:p>
            <a:pPr marL="685800" lvl="1" indent="-457200"/>
            <a:r>
              <a:rPr lang="en-US" dirty="0"/>
              <a:t>Studies on ion pump(s) as effective for both measuring and removing photoelectrons</a:t>
            </a:r>
          </a:p>
          <a:p>
            <a:pPr marL="685800" lvl="1" indent="-457200"/>
            <a:r>
              <a:rPr lang="en-US" dirty="0"/>
              <a:t>Measurements on prototype complex-bend vacuum chamber</a:t>
            </a:r>
          </a:p>
          <a:p>
            <a:pPr marL="457200" indent="-457200">
              <a:buFont typeface="Arial" panose="020B0604020202020204" pitchFamily="34" charset="0"/>
              <a:buChar char="•"/>
            </a:pPr>
            <a:r>
              <a:rPr lang="en-US" dirty="0"/>
              <a:t>Outside collaborators? </a:t>
            </a:r>
          </a:p>
          <a:p>
            <a:pPr marL="457200" indent="-457200"/>
            <a:r>
              <a:rPr lang="en-US" dirty="0"/>
              <a:t> </a:t>
            </a:r>
          </a:p>
        </p:txBody>
      </p:sp>
    </p:spTree>
    <p:extLst>
      <p:ext uri="{BB962C8B-B14F-4D97-AF65-F5344CB8AC3E}">
        <p14:creationId xmlns:p14="http://schemas.microsoft.com/office/powerpoint/2010/main" val="23046502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4E4F2-3166-4982-B139-8C11D7A1D99B}"/>
              </a:ext>
            </a:extLst>
          </p:cNvPr>
          <p:cNvSpPr>
            <a:spLocks noGrp="1"/>
          </p:cNvSpPr>
          <p:nvPr>
            <p:ph type="title"/>
          </p:nvPr>
        </p:nvSpPr>
        <p:spPr>
          <a:xfrm>
            <a:off x="2152650" y="2550978"/>
            <a:ext cx="7886700" cy="1325563"/>
          </a:xfrm>
        </p:spPr>
        <p:txBody>
          <a:bodyPr/>
          <a:lstStyle/>
          <a:p>
            <a:r>
              <a:rPr lang="en-US" dirty="0"/>
              <a:t>BACK UP SLIDES</a:t>
            </a:r>
          </a:p>
        </p:txBody>
      </p:sp>
    </p:spTree>
    <p:extLst>
      <p:ext uri="{BB962C8B-B14F-4D97-AF65-F5344CB8AC3E}">
        <p14:creationId xmlns:p14="http://schemas.microsoft.com/office/powerpoint/2010/main" val="7028923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25967571-3269-416A-8279-8555D1E27564}"/>
              </a:ext>
            </a:extLst>
          </p:cNvPr>
          <p:cNvPicPr>
            <a:picLocks noChangeAspect="1"/>
          </p:cNvPicPr>
          <p:nvPr/>
        </p:nvPicPr>
        <p:blipFill rotWithShape="1">
          <a:blip r:embed="rId3"/>
          <a:srcRect l="3134" t="22155" r="43773" b="13080"/>
          <a:stretch/>
        </p:blipFill>
        <p:spPr>
          <a:xfrm>
            <a:off x="790476" y="1559826"/>
            <a:ext cx="5058628" cy="3738348"/>
          </a:xfrm>
          <a:prstGeom prst="rect">
            <a:avLst/>
          </a:prstGeom>
        </p:spPr>
      </p:pic>
      <p:sp>
        <p:nvSpPr>
          <p:cNvPr id="2" name="TextBox 1">
            <a:extLst>
              <a:ext uri="{FF2B5EF4-FFF2-40B4-BE49-F238E27FC236}">
                <a16:creationId xmlns:a16="http://schemas.microsoft.com/office/drawing/2014/main" id="{BC9A2212-A73A-4A65-9811-2A60306D775F}"/>
              </a:ext>
            </a:extLst>
          </p:cNvPr>
          <p:cNvSpPr txBox="1"/>
          <p:nvPr/>
        </p:nvSpPr>
        <p:spPr>
          <a:xfrm>
            <a:off x="6459117" y="729674"/>
            <a:ext cx="5058628" cy="5514638"/>
          </a:xfrm>
          <a:prstGeom prst="rect">
            <a:avLst/>
          </a:prstGeom>
          <a:noFill/>
        </p:spPr>
        <p:txBody>
          <a:bodyPr wrap="square" rtlCol="0">
            <a:spAutoFit/>
          </a:bodyPr>
          <a:lstStyle/>
          <a:p>
            <a:pPr>
              <a:lnSpc>
                <a:spcPct val="150000"/>
              </a:lnSpc>
            </a:pPr>
            <a:r>
              <a:rPr lang="en-US" sz="1200" dirty="0"/>
              <a:t>Photon Stimulated Desorption (PSD)</a:t>
            </a:r>
          </a:p>
          <a:p>
            <a:pPr marL="742950" lvl="1" indent="-285750">
              <a:lnSpc>
                <a:spcPct val="150000"/>
              </a:lnSpc>
              <a:buFont typeface="Arial" panose="020B0604020202020204" pitchFamily="34" charset="0"/>
              <a:buChar char="•"/>
            </a:pPr>
            <a:r>
              <a:rPr lang="en-US" sz="1200" dirty="0"/>
              <a:t>Gas liberated from walls</a:t>
            </a:r>
          </a:p>
          <a:p>
            <a:pPr marL="742950" lvl="1" indent="-285750">
              <a:lnSpc>
                <a:spcPct val="150000"/>
              </a:lnSpc>
              <a:buFont typeface="Arial" panose="020B0604020202020204" pitchFamily="34" charset="0"/>
              <a:buChar char="•"/>
            </a:pPr>
            <a:r>
              <a:rPr lang="en-US" sz="1200" dirty="0"/>
              <a:t>Primary gas source in the storage ring</a:t>
            </a:r>
          </a:p>
          <a:p>
            <a:pPr marL="742950" lvl="1" indent="-285750">
              <a:lnSpc>
                <a:spcPct val="150000"/>
              </a:lnSpc>
              <a:buFont typeface="Arial" panose="020B0604020202020204" pitchFamily="34" charset="0"/>
              <a:buChar char="•"/>
            </a:pPr>
            <a:r>
              <a:rPr lang="en-US" sz="1200" dirty="0"/>
              <a:t>Improves over time (dose)</a:t>
            </a:r>
          </a:p>
          <a:p>
            <a:pPr marL="742950" lvl="1" indent="-285750">
              <a:lnSpc>
                <a:spcPct val="150000"/>
              </a:lnSpc>
              <a:buFont typeface="Arial" panose="020B0604020202020204" pitchFamily="34" charset="0"/>
              <a:buChar char="•"/>
            </a:pPr>
            <a:r>
              <a:rPr lang="en-US" sz="1200" dirty="0"/>
              <a:t>Varies with incidence angle, material, surface treatment, etc.</a:t>
            </a:r>
          </a:p>
          <a:p>
            <a:pPr marL="285750" indent="-285750">
              <a:lnSpc>
                <a:spcPct val="150000"/>
              </a:lnSpc>
              <a:buFont typeface="Arial" panose="020B0604020202020204" pitchFamily="34" charset="0"/>
              <a:buChar char="•"/>
            </a:pPr>
            <a:endParaRPr lang="en-US" sz="1200" dirty="0"/>
          </a:p>
          <a:p>
            <a:pPr>
              <a:lnSpc>
                <a:spcPct val="150000"/>
              </a:lnSpc>
            </a:pPr>
            <a:r>
              <a:rPr lang="en-US" sz="1200" dirty="0"/>
              <a:t>Electron Stimulated Desorption (ESD)</a:t>
            </a:r>
          </a:p>
          <a:p>
            <a:pPr marL="742950" lvl="1" indent="-285750">
              <a:lnSpc>
                <a:spcPct val="150000"/>
              </a:lnSpc>
              <a:buFont typeface="Arial" panose="020B0604020202020204" pitchFamily="34" charset="0"/>
              <a:buChar char="•"/>
            </a:pPr>
            <a:r>
              <a:rPr lang="en-US" sz="1200" dirty="0"/>
              <a:t>Test different wall geometries</a:t>
            </a:r>
          </a:p>
          <a:p>
            <a:pPr marL="742950" lvl="1" indent="-285750">
              <a:lnSpc>
                <a:spcPct val="150000"/>
              </a:lnSpc>
              <a:buFont typeface="Arial" panose="020B0604020202020204" pitchFamily="34" charset="0"/>
              <a:buChar char="•"/>
            </a:pPr>
            <a:r>
              <a:rPr lang="en-US" sz="1200" dirty="0"/>
              <a:t>Photoelectron production</a:t>
            </a:r>
          </a:p>
          <a:p>
            <a:pPr marL="742950" lvl="1" indent="-285750">
              <a:lnSpc>
                <a:spcPct val="150000"/>
              </a:lnSpc>
              <a:buFont typeface="Arial" panose="020B0604020202020204" pitchFamily="34" charset="0"/>
              <a:buChar char="•"/>
            </a:pPr>
            <a:r>
              <a:rPr lang="en-US" sz="1200" dirty="0"/>
              <a:t>Varies with material, surface treatment, pre-condition etc.</a:t>
            </a:r>
          </a:p>
          <a:p>
            <a:pPr>
              <a:lnSpc>
                <a:spcPct val="150000"/>
              </a:lnSpc>
            </a:pPr>
            <a:endParaRPr lang="en-US" sz="1200" dirty="0"/>
          </a:p>
          <a:p>
            <a:pPr>
              <a:lnSpc>
                <a:spcPct val="150000"/>
              </a:lnSpc>
            </a:pPr>
            <a:r>
              <a:rPr lang="en-US" sz="1200" dirty="0"/>
              <a:t>Test new materials for new facilities</a:t>
            </a:r>
          </a:p>
          <a:p>
            <a:pPr marL="285750" indent="-285750">
              <a:lnSpc>
                <a:spcPct val="150000"/>
              </a:lnSpc>
              <a:buFont typeface="Arial" panose="020B0604020202020204" pitchFamily="34" charset="0"/>
              <a:buChar char="•"/>
            </a:pPr>
            <a:r>
              <a:rPr lang="en-US" sz="1200" dirty="0"/>
              <a:t>NSLSII-U</a:t>
            </a:r>
          </a:p>
          <a:p>
            <a:pPr marL="742950" lvl="1" indent="-285750">
              <a:lnSpc>
                <a:spcPct val="150000"/>
              </a:lnSpc>
              <a:buFont typeface="Arial" panose="020B0604020202020204" pitchFamily="34" charset="0"/>
              <a:buChar char="•"/>
            </a:pPr>
            <a:r>
              <a:rPr lang="en-US" sz="1200" dirty="0"/>
              <a:t>NEG, </a:t>
            </a:r>
            <a:r>
              <a:rPr lang="en-US" sz="1200" dirty="0" err="1"/>
              <a:t>CuCrZr</a:t>
            </a:r>
            <a:endParaRPr lang="en-US" sz="1200" dirty="0"/>
          </a:p>
          <a:p>
            <a:pPr marL="285750" indent="-285750">
              <a:lnSpc>
                <a:spcPct val="150000"/>
              </a:lnSpc>
              <a:buFont typeface="Arial" panose="020B0604020202020204" pitchFamily="34" charset="0"/>
              <a:buChar char="•"/>
            </a:pPr>
            <a:r>
              <a:rPr lang="en-US" sz="1200" dirty="0"/>
              <a:t>EIC</a:t>
            </a:r>
          </a:p>
          <a:p>
            <a:pPr marL="742950" lvl="1" indent="-285750">
              <a:lnSpc>
                <a:spcPct val="150000"/>
              </a:lnSpc>
              <a:buFont typeface="Arial" panose="020B0604020202020204" pitchFamily="34" charset="0"/>
              <a:buChar char="•"/>
            </a:pPr>
            <a:r>
              <a:rPr lang="en-US" sz="1200" dirty="0"/>
              <a:t>Rapid Cycling Synchrotron</a:t>
            </a:r>
          </a:p>
          <a:p>
            <a:pPr marL="742950" lvl="1" indent="-285750">
              <a:lnSpc>
                <a:spcPct val="150000"/>
              </a:lnSpc>
              <a:buFont typeface="Arial" panose="020B0604020202020204" pitchFamily="34" charset="0"/>
              <a:buChar char="•"/>
            </a:pPr>
            <a:r>
              <a:rPr lang="en-US" sz="1200" dirty="0"/>
              <a:t>Storage Ring NEG coated Cu beam-tube</a:t>
            </a:r>
          </a:p>
          <a:p>
            <a:pPr marL="742950" lvl="1" indent="-285750">
              <a:lnSpc>
                <a:spcPct val="150000"/>
              </a:lnSpc>
              <a:buFont typeface="Arial" panose="020B0604020202020204" pitchFamily="34" charset="0"/>
              <a:buChar char="•"/>
            </a:pPr>
            <a:r>
              <a:rPr lang="en-US" sz="1200" dirty="0"/>
              <a:t>Hadron Ring Amorphous Carbon</a:t>
            </a:r>
          </a:p>
          <a:p>
            <a:pPr lvl="1">
              <a:lnSpc>
                <a:spcPct val="150000"/>
              </a:lnSpc>
            </a:pPr>
            <a:endParaRPr lang="en-US" sz="1200" dirty="0"/>
          </a:p>
        </p:txBody>
      </p:sp>
      <p:sp>
        <p:nvSpPr>
          <p:cNvPr id="3" name="Title 1">
            <a:extLst>
              <a:ext uri="{FF2B5EF4-FFF2-40B4-BE49-F238E27FC236}">
                <a16:creationId xmlns:a16="http://schemas.microsoft.com/office/drawing/2014/main" id="{838F1817-A72B-90D3-0F39-0F1B596CD836}"/>
              </a:ext>
            </a:extLst>
          </p:cNvPr>
          <p:cNvSpPr>
            <a:spLocks noGrp="1"/>
          </p:cNvSpPr>
          <p:nvPr>
            <p:ph type="title"/>
          </p:nvPr>
        </p:nvSpPr>
        <p:spPr>
          <a:xfrm>
            <a:off x="571500" y="365125"/>
            <a:ext cx="11049000" cy="1325563"/>
          </a:xfrm>
        </p:spPr>
        <p:txBody>
          <a:bodyPr/>
          <a:lstStyle/>
          <a:p>
            <a:r>
              <a:rPr lang="en-US" dirty="0"/>
              <a:t>Beamline Motivation</a:t>
            </a:r>
          </a:p>
        </p:txBody>
      </p:sp>
      <p:sp>
        <p:nvSpPr>
          <p:cNvPr id="4" name="TextBox 3">
            <a:extLst>
              <a:ext uri="{FF2B5EF4-FFF2-40B4-BE49-F238E27FC236}">
                <a16:creationId xmlns:a16="http://schemas.microsoft.com/office/drawing/2014/main" id="{FC20287F-1C51-BCDD-9DDA-E1C0F8F5D1ED}"/>
              </a:ext>
            </a:extLst>
          </p:cNvPr>
          <p:cNvSpPr txBox="1"/>
          <p:nvPr/>
        </p:nvSpPr>
        <p:spPr>
          <a:xfrm>
            <a:off x="1502626" y="5375563"/>
            <a:ext cx="3634328" cy="369332"/>
          </a:xfrm>
          <a:prstGeom prst="rect">
            <a:avLst/>
          </a:prstGeom>
          <a:noFill/>
        </p:spPr>
        <p:txBody>
          <a:bodyPr wrap="none" rtlCol="0">
            <a:spAutoFit/>
          </a:bodyPr>
          <a:lstStyle/>
          <a:p>
            <a:r>
              <a:rPr lang="en-US" dirty="0"/>
              <a:t>Commissioning Data from NSLSII</a:t>
            </a:r>
          </a:p>
        </p:txBody>
      </p:sp>
      <p:cxnSp>
        <p:nvCxnSpPr>
          <p:cNvPr id="6" name="Straight Arrow Connector 5">
            <a:extLst>
              <a:ext uri="{FF2B5EF4-FFF2-40B4-BE49-F238E27FC236}">
                <a16:creationId xmlns:a16="http://schemas.microsoft.com/office/drawing/2014/main" id="{33141A70-C2F2-C0B5-1327-932A08682E78}"/>
              </a:ext>
            </a:extLst>
          </p:cNvPr>
          <p:cNvCxnSpPr/>
          <p:nvPr/>
        </p:nvCxnSpPr>
        <p:spPr>
          <a:xfrm>
            <a:off x="3453669" y="1690688"/>
            <a:ext cx="0" cy="153931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3054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6E8DE-16B9-82E2-2397-7B90EA203029}"/>
              </a:ext>
            </a:extLst>
          </p:cNvPr>
          <p:cNvSpPr>
            <a:spLocks noGrp="1"/>
          </p:cNvSpPr>
          <p:nvPr>
            <p:ph type="title"/>
          </p:nvPr>
        </p:nvSpPr>
        <p:spPr/>
        <p:txBody>
          <a:bodyPr/>
          <a:lstStyle/>
          <a:p>
            <a:r>
              <a:rPr lang="en-US" dirty="0"/>
              <a:t>Baseline Results of Stainless Steel</a:t>
            </a:r>
          </a:p>
        </p:txBody>
      </p:sp>
      <p:pic>
        <p:nvPicPr>
          <p:cNvPr id="5" name="Picture 4" descr="Chart, histogram&#10;&#10;Description automatically generated">
            <a:extLst>
              <a:ext uri="{FF2B5EF4-FFF2-40B4-BE49-F238E27FC236}">
                <a16:creationId xmlns:a16="http://schemas.microsoft.com/office/drawing/2014/main" id="{56FA3964-D558-699F-783D-F68EDC923AF4}"/>
              </a:ext>
            </a:extLst>
          </p:cNvPr>
          <p:cNvPicPr>
            <a:picLocks noChangeAspect="1"/>
          </p:cNvPicPr>
          <p:nvPr/>
        </p:nvPicPr>
        <p:blipFill>
          <a:blip r:embed="rId2"/>
          <a:stretch>
            <a:fillRect/>
          </a:stretch>
        </p:blipFill>
        <p:spPr>
          <a:xfrm>
            <a:off x="1096792" y="1305465"/>
            <a:ext cx="4227295" cy="2230169"/>
          </a:xfrm>
          <a:prstGeom prst="rect">
            <a:avLst/>
          </a:prstGeom>
        </p:spPr>
      </p:pic>
      <p:pic>
        <p:nvPicPr>
          <p:cNvPr id="8" name="Picture 7" descr="Chart, histogram&#10;&#10;Description automatically generated">
            <a:extLst>
              <a:ext uri="{FF2B5EF4-FFF2-40B4-BE49-F238E27FC236}">
                <a16:creationId xmlns:a16="http://schemas.microsoft.com/office/drawing/2014/main" id="{63037E3C-ECE0-AD41-A896-4D48AF59CBF2}"/>
              </a:ext>
            </a:extLst>
          </p:cNvPr>
          <p:cNvPicPr>
            <a:picLocks noChangeAspect="1"/>
          </p:cNvPicPr>
          <p:nvPr/>
        </p:nvPicPr>
        <p:blipFill>
          <a:blip r:embed="rId3"/>
          <a:stretch>
            <a:fillRect/>
          </a:stretch>
        </p:blipFill>
        <p:spPr>
          <a:xfrm>
            <a:off x="1144516" y="3969614"/>
            <a:ext cx="4131848" cy="2283151"/>
          </a:xfrm>
          <a:prstGeom prst="rect">
            <a:avLst/>
          </a:prstGeom>
        </p:spPr>
      </p:pic>
      <p:pic>
        <p:nvPicPr>
          <p:cNvPr id="9" name="Picture 8" descr="Chart, histogram&#10;&#10;Description automatically generated">
            <a:extLst>
              <a:ext uri="{FF2B5EF4-FFF2-40B4-BE49-F238E27FC236}">
                <a16:creationId xmlns:a16="http://schemas.microsoft.com/office/drawing/2014/main" id="{939022BF-1E9E-638B-070E-32FC4B807DE5}"/>
              </a:ext>
            </a:extLst>
          </p:cNvPr>
          <p:cNvPicPr>
            <a:picLocks noChangeAspect="1"/>
          </p:cNvPicPr>
          <p:nvPr/>
        </p:nvPicPr>
        <p:blipFill>
          <a:blip r:embed="rId4"/>
          <a:stretch>
            <a:fillRect/>
          </a:stretch>
        </p:blipFill>
        <p:spPr>
          <a:xfrm>
            <a:off x="6867915" y="1305465"/>
            <a:ext cx="4487008" cy="2431830"/>
          </a:xfrm>
          <a:prstGeom prst="rect">
            <a:avLst/>
          </a:prstGeom>
        </p:spPr>
      </p:pic>
      <p:pic>
        <p:nvPicPr>
          <p:cNvPr id="10" name="Picture 9" descr="Chart, histogram&#10;&#10;Description automatically generated">
            <a:extLst>
              <a:ext uri="{FF2B5EF4-FFF2-40B4-BE49-F238E27FC236}">
                <a16:creationId xmlns:a16="http://schemas.microsoft.com/office/drawing/2014/main" id="{27B40310-735F-156A-85D5-305E9FDEE0E4}"/>
              </a:ext>
            </a:extLst>
          </p:cNvPr>
          <p:cNvPicPr>
            <a:picLocks noChangeAspect="1"/>
          </p:cNvPicPr>
          <p:nvPr/>
        </p:nvPicPr>
        <p:blipFill>
          <a:blip r:embed="rId5"/>
          <a:stretch>
            <a:fillRect/>
          </a:stretch>
        </p:blipFill>
        <p:spPr>
          <a:xfrm>
            <a:off x="6833483" y="3969614"/>
            <a:ext cx="4233102" cy="2286235"/>
          </a:xfrm>
          <a:prstGeom prst="rect">
            <a:avLst/>
          </a:prstGeom>
        </p:spPr>
      </p:pic>
      <p:sp>
        <p:nvSpPr>
          <p:cNvPr id="12" name="TextBox 11">
            <a:extLst>
              <a:ext uri="{FF2B5EF4-FFF2-40B4-BE49-F238E27FC236}">
                <a16:creationId xmlns:a16="http://schemas.microsoft.com/office/drawing/2014/main" id="{22B3B2DC-75F4-3E4A-5CE8-0235EF7F0C0D}"/>
              </a:ext>
            </a:extLst>
          </p:cNvPr>
          <p:cNvSpPr txBox="1"/>
          <p:nvPr/>
        </p:nvSpPr>
        <p:spPr>
          <a:xfrm>
            <a:off x="2851581" y="1685438"/>
            <a:ext cx="1941557" cy="369332"/>
          </a:xfrm>
          <a:prstGeom prst="rect">
            <a:avLst/>
          </a:prstGeom>
          <a:noFill/>
        </p:spPr>
        <p:txBody>
          <a:bodyPr wrap="none" rtlCol="0">
            <a:spAutoFit/>
          </a:bodyPr>
          <a:lstStyle/>
          <a:p>
            <a:r>
              <a:rPr lang="en-US" dirty="0"/>
              <a:t>Baseline no light </a:t>
            </a:r>
          </a:p>
        </p:txBody>
      </p:sp>
      <p:sp>
        <p:nvSpPr>
          <p:cNvPr id="13" name="TextBox 12">
            <a:extLst>
              <a:ext uri="{FF2B5EF4-FFF2-40B4-BE49-F238E27FC236}">
                <a16:creationId xmlns:a16="http://schemas.microsoft.com/office/drawing/2014/main" id="{EAF735C3-80F4-6B47-C851-2E0C6041F201}"/>
              </a:ext>
            </a:extLst>
          </p:cNvPr>
          <p:cNvSpPr txBox="1"/>
          <p:nvPr/>
        </p:nvSpPr>
        <p:spPr>
          <a:xfrm>
            <a:off x="3185006" y="4203334"/>
            <a:ext cx="1274708" cy="369332"/>
          </a:xfrm>
          <a:prstGeom prst="rect">
            <a:avLst/>
          </a:prstGeom>
          <a:noFill/>
        </p:spPr>
        <p:txBody>
          <a:bodyPr wrap="none" rtlCol="0">
            <a:spAutoFit/>
          </a:bodyPr>
          <a:lstStyle/>
          <a:p>
            <a:r>
              <a:rPr lang="en-US" dirty="0"/>
              <a:t>Initial light </a:t>
            </a:r>
          </a:p>
        </p:txBody>
      </p:sp>
      <p:sp>
        <p:nvSpPr>
          <p:cNvPr id="14" name="TextBox 13">
            <a:extLst>
              <a:ext uri="{FF2B5EF4-FFF2-40B4-BE49-F238E27FC236}">
                <a16:creationId xmlns:a16="http://schemas.microsoft.com/office/drawing/2014/main" id="{C779B8CD-3FD5-02EA-6513-75AA9E24ED85}"/>
              </a:ext>
            </a:extLst>
          </p:cNvPr>
          <p:cNvSpPr txBox="1"/>
          <p:nvPr/>
        </p:nvSpPr>
        <p:spPr>
          <a:xfrm>
            <a:off x="9111419" y="1549564"/>
            <a:ext cx="1944763" cy="646331"/>
          </a:xfrm>
          <a:prstGeom prst="rect">
            <a:avLst/>
          </a:prstGeom>
          <a:noFill/>
        </p:spPr>
        <p:txBody>
          <a:bodyPr wrap="none" rtlCol="0">
            <a:spAutoFit/>
          </a:bodyPr>
          <a:lstStyle/>
          <a:p>
            <a:r>
              <a:rPr lang="en-US" dirty="0"/>
              <a:t>After e</a:t>
            </a:r>
            <a:r>
              <a:rPr lang="en-US" baseline="30000" dirty="0"/>
              <a:t>22</a:t>
            </a:r>
            <a:r>
              <a:rPr lang="en-US" dirty="0"/>
              <a:t> Photons</a:t>
            </a:r>
          </a:p>
          <a:p>
            <a:r>
              <a:rPr lang="en-US" dirty="0"/>
              <a:t>With light</a:t>
            </a:r>
          </a:p>
        </p:txBody>
      </p:sp>
      <p:sp>
        <p:nvSpPr>
          <p:cNvPr id="15" name="TextBox 14">
            <a:extLst>
              <a:ext uri="{FF2B5EF4-FFF2-40B4-BE49-F238E27FC236}">
                <a16:creationId xmlns:a16="http://schemas.microsoft.com/office/drawing/2014/main" id="{31195ED0-17F4-B9EA-24C3-13CA920B346B}"/>
              </a:ext>
            </a:extLst>
          </p:cNvPr>
          <p:cNvSpPr txBox="1"/>
          <p:nvPr/>
        </p:nvSpPr>
        <p:spPr>
          <a:xfrm>
            <a:off x="9102721" y="4354469"/>
            <a:ext cx="1944763" cy="646331"/>
          </a:xfrm>
          <a:prstGeom prst="rect">
            <a:avLst/>
          </a:prstGeom>
          <a:noFill/>
        </p:spPr>
        <p:txBody>
          <a:bodyPr wrap="none" rtlCol="0">
            <a:spAutoFit/>
          </a:bodyPr>
          <a:lstStyle/>
          <a:p>
            <a:r>
              <a:rPr lang="en-US" dirty="0"/>
              <a:t>After e</a:t>
            </a:r>
            <a:r>
              <a:rPr lang="en-US" baseline="30000" dirty="0"/>
              <a:t>22</a:t>
            </a:r>
            <a:r>
              <a:rPr lang="en-US" dirty="0"/>
              <a:t> Photons</a:t>
            </a:r>
          </a:p>
          <a:p>
            <a:r>
              <a:rPr lang="en-US" dirty="0"/>
              <a:t>No light</a:t>
            </a:r>
          </a:p>
        </p:txBody>
      </p:sp>
    </p:spTree>
    <p:extLst>
      <p:ext uri="{BB962C8B-B14F-4D97-AF65-F5344CB8AC3E}">
        <p14:creationId xmlns:p14="http://schemas.microsoft.com/office/powerpoint/2010/main" val="2808859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68F4EC54-AFA3-435C-982F-3605E211E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0866" y="3242743"/>
            <a:ext cx="3653790" cy="3600450"/>
          </a:xfrm>
          <a:prstGeom prst="rect">
            <a:avLst/>
          </a:prstGeom>
        </p:spPr>
      </p:pic>
      <p:pic>
        <p:nvPicPr>
          <p:cNvPr id="13" name="Picture 12" descr="Chart, line chart&#10;&#10;Description automatically generated">
            <a:extLst>
              <a:ext uri="{FF2B5EF4-FFF2-40B4-BE49-F238E27FC236}">
                <a16:creationId xmlns:a16="http://schemas.microsoft.com/office/drawing/2014/main" id="{54542AF5-6EAE-4C2D-B63D-13F8F5B19E6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624481" y="1205258"/>
            <a:ext cx="2954286" cy="2057143"/>
          </a:xfrm>
          <a:prstGeom prst="rect">
            <a:avLst/>
          </a:prstGeom>
        </p:spPr>
      </p:pic>
      <p:pic>
        <p:nvPicPr>
          <p:cNvPr id="15" name="Picture 14" descr="Chart, line chart&#10;&#10;Description automatically generated">
            <a:extLst>
              <a:ext uri="{FF2B5EF4-FFF2-40B4-BE49-F238E27FC236}">
                <a16:creationId xmlns:a16="http://schemas.microsoft.com/office/drawing/2014/main" id="{CC48CBFE-B6B9-42D5-B386-BCB9F28DC85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626810" y="1213349"/>
            <a:ext cx="3053333" cy="2057143"/>
          </a:xfrm>
          <a:prstGeom prst="rect">
            <a:avLst/>
          </a:prstGeom>
        </p:spPr>
      </p:pic>
      <p:pic>
        <p:nvPicPr>
          <p:cNvPr id="17" name="Picture 16" descr="Chart, line chart&#10;&#10;Description automatically generated">
            <a:extLst>
              <a:ext uri="{FF2B5EF4-FFF2-40B4-BE49-F238E27FC236}">
                <a16:creationId xmlns:a16="http://schemas.microsoft.com/office/drawing/2014/main" id="{F187AC8A-8984-4F80-A889-673DF8CEA20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02089" y="1205257"/>
            <a:ext cx="2954286" cy="2057143"/>
          </a:xfrm>
          <a:prstGeom prst="rect">
            <a:avLst/>
          </a:prstGeom>
        </p:spPr>
      </p:pic>
      <p:sp>
        <p:nvSpPr>
          <p:cNvPr id="18" name="Text Box 2">
            <a:extLst>
              <a:ext uri="{FF2B5EF4-FFF2-40B4-BE49-F238E27FC236}">
                <a16:creationId xmlns:a16="http://schemas.microsoft.com/office/drawing/2014/main" id="{EC598781-F869-41F6-A4F6-EC0E9432506F}"/>
              </a:ext>
            </a:extLst>
          </p:cNvPr>
          <p:cNvSpPr txBox="1">
            <a:spLocks noChangeArrowheads="1"/>
          </p:cNvSpPr>
          <p:nvPr/>
        </p:nvSpPr>
        <p:spPr bwMode="auto">
          <a:xfrm>
            <a:off x="1524000" y="11114"/>
            <a:ext cx="9144000" cy="929485"/>
          </a:xfrm>
          <a:prstGeom prst="rect">
            <a:avLst/>
          </a:prstGeom>
          <a:noFill/>
          <a:ln w="9525">
            <a:noFill/>
            <a:miter lim="800000"/>
            <a:headEnd/>
            <a:tailEnd/>
          </a:ln>
          <a:effectLst/>
        </p:spPr>
        <p:txBody>
          <a:bodyPr>
            <a:spAutoFit/>
          </a:bodyPr>
          <a:lstStyle/>
          <a:p>
            <a:pPr algn="ctr">
              <a:lnSpc>
                <a:spcPct val="80000"/>
              </a:lnSpc>
              <a:defRPr/>
            </a:pPr>
            <a:r>
              <a:rPr lang="en-US" sz="3400" dirty="0">
                <a:solidFill>
                  <a:srgbClr val="3366FF"/>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3PW and BM Magnetic Field, Electron Trajectory </a:t>
            </a:r>
            <a:br>
              <a:rPr lang="en-US" sz="3400" dirty="0">
                <a:solidFill>
                  <a:srgbClr val="3366FF"/>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br>
            <a:r>
              <a:rPr lang="en-US" sz="3400" dirty="0">
                <a:solidFill>
                  <a:srgbClr val="3366FF"/>
                </a:solidFill>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and SR Power Density</a:t>
            </a:r>
          </a:p>
        </p:txBody>
      </p:sp>
      <p:sp>
        <p:nvSpPr>
          <p:cNvPr id="19" name="Text Box 2">
            <a:extLst>
              <a:ext uri="{FF2B5EF4-FFF2-40B4-BE49-F238E27FC236}">
                <a16:creationId xmlns:a16="http://schemas.microsoft.com/office/drawing/2014/main" id="{393118B3-ABA0-43A6-A21E-AF14BA5F6FD1}"/>
              </a:ext>
            </a:extLst>
          </p:cNvPr>
          <p:cNvSpPr txBox="1">
            <a:spLocks noChangeArrowheads="1"/>
          </p:cNvSpPr>
          <p:nvPr/>
        </p:nvSpPr>
        <p:spPr bwMode="auto">
          <a:xfrm>
            <a:off x="2204006" y="921010"/>
            <a:ext cx="1914629" cy="363176"/>
          </a:xfrm>
          <a:prstGeom prst="rect">
            <a:avLst/>
          </a:prstGeom>
          <a:noFill/>
          <a:ln w="9525">
            <a:noFill/>
            <a:miter lim="800000"/>
            <a:headEnd/>
            <a:tailEnd/>
          </a:ln>
          <a:effectLst/>
        </p:spPr>
        <p:txBody>
          <a:bodyPr wrap="square">
            <a:spAutoFit/>
          </a:bodyPr>
          <a:lstStyle/>
          <a:p>
            <a:pPr algn="ct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Magnetic Field</a:t>
            </a:r>
          </a:p>
        </p:txBody>
      </p:sp>
      <p:sp>
        <p:nvSpPr>
          <p:cNvPr id="20" name="Text Box 2">
            <a:extLst>
              <a:ext uri="{FF2B5EF4-FFF2-40B4-BE49-F238E27FC236}">
                <a16:creationId xmlns:a16="http://schemas.microsoft.com/office/drawing/2014/main" id="{EFA5692D-88D5-4181-BE24-2679B4F67651}"/>
              </a:ext>
            </a:extLst>
          </p:cNvPr>
          <p:cNvSpPr txBox="1">
            <a:spLocks noChangeArrowheads="1"/>
          </p:cNvSpPr>
          <p:nvPr/>
        </p:nvSpPr>
        <p:spPr bwMode="auto">
          <a:xfrm>
            <a:off x="6481410" y="921010"/>
            <a:ext cx="2427891" cy="363176"/>
          </a:xfrm>
          <a:prstGeom prst="rect">
            <a:avLst/>
          </a:prstGeom>
          <a:noFill/>
          <a:ln w="9525">
            <a:noFill/>
            <a:miter lim="800000"/>
            <a:headEnd/>
            <a:tailEnd/>
          </a:ln>
          <a:effectLst/>
        </p:spPr>
        <p:txBody>
          <a:bodyPr wrap="square">
            <a:spAutoFit/>
          </a:bodyPr>
          <a:lstStyle/>
          <a:p>
            <a:pPr algn="ct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Electron Trajectory</a:t>
            </a:r>
          </a:p>
        </p:txBody>
      </p:sp>
      <p:sp>
        <p:nvSpPr>
          <p:cNvPr id="21" name="Text Box 2">
            <a:extLst>
              <a:ext uri="{FF2B5EF4-FFF2-40B4-BE49-F238E27FC236}">
                <a16:creationId xmlns:a16="http://schemas.microsoft.com/office/drawing/2014/main" id="{C5B5B612-64F4-45C7-9318-7276C9A2920A}"/>
              </a:ext>
            </a:extLst>
          </p:cNvPr>
          <p:cNvSpPr txBox="1">
            <a:spLocks noChangeArrowheads="1"/>
          </p:cNvSpPr>
          <p:nvPr/>
        </p:nvSpPr>
        <p:spPr bwMode="auto">
          <a:xfrm>
            <a:off x="5145577" y="1195208"/>
            <a:ext cx="2427891" cy="363176"/>
          </a:xfrm>
          <a:prstGeom prst="rect">
            <a:avLst/>
          </a:prstGeom>
          <a:noFill/>
          <a:ln w="9525">
            <a:noFill/>
            <a:miter lim="800000"/>
            <a:headEnd/>
            <a:tailEnd/>
          </a:ln>
          <a:effectLst/>
        </p:spPr>
        <p:txBody>
          <a:bodyPr wrap="square">
            <a:spAutoFit/>
          </a:bodyPr>
          <a:lstStyle/>
          <a:p>
            <a:pPr algn="ct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Horizontal Angle</a:t>
            </a:r>
          </a:p>
        </p:txBody>
      </p:sp>
      <p:sp>
        <p:nvSpPr>
          <p:cNvPr id="22" name="Text Box 2">
            <a:extLst>
              <a:ext uri="{FF2B5EF4-FFF2-40B4-BE49-F238E27FC236}">
                <a16:creationId xmlns:a16="http://schemas.microsoft.com/office/drawing/2014/main" id="{B07280D0-CC7C-4D3B-A6C8-46A0B57D7553}"/>
              </a:ext>
            </a:extLst>
          </p:cNvPr>
          <p:cNvSpPr txBox="1">
            <a:spLocks noChangeArrowheads="1"/>
          </p:cNvSpPr>
          <p:nvPr/>
        </p:nvSpPr>
        <p:spPr bwMode="auto">
          <a:xfrm>
            <a:off x="7964505" y="1195208"/>
            <a:ext cx="2427891" cy="363176"/>
          </a:xfrm>
          <a:prstGeom prst="rect">
            <a:avLst/>
          </a:prstGeom>
          <a:noFill/>
          <a:ln w="9525">
            <a:noFill/>
            <a:miter lim="800000"/>
            <a:headEnd/>
            <a:tailEnd/>
          </a:ln>
          <a:effectLst/>
        </p:spPr>
        <p:txBody>
          <a:bodyPr wrap="square">
            <a:spAutoFit/>
          </a:bodyPr>
          <a:lstStyle/>
          <a:p>
            <a:pPr algn="ct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Horizontal Position</a:t>
            </a:r>
          </a:p>
        </p:txBody>
      </p:sp>
      <p:sp>
        <p:nvSpPr>
          <p:cNvPr id="23" name="Text Box 2">
            <a:extLst>
              <a:ext uri="{FF2B5EF4-FFF2-40B4-BE49-F238E27FC236}">
                <a16:creationId xmlns:a16="http://schemas.microsoft.com/office/drawing/2014/main" id="{E100E45A-D1CB-4810-8E27-4368BA2BD5DC}"/>
              </a:ext>
            </a:extLst>
          </p:cNvPr>
          <p:cNvSpPr txBox="1">
            <a:spLocks noChangeArrowheads="1"/>
          </p:cNvSpPr>
          <p:nvPr/>
        </p:nvSpPr>
        <p:spPr bwMode="auto">
          <a:xfrm>
            <a:off x="2080592" y="3623778"/>
            <a:ext cx="2726598" cy="2062103"/>
          </a:xfrm>
          <a:prstGeom prst="rect">
            <a:avLst/>
          </a:prstGeom>
          <a:noFill/>
          <a:ln w="9525">
            <a:noFill/>
            <a:miter lim="800000"/>
            <a:headEnd/>
            <a:tailEnd/>
          </a:ln>
          <a:effectLst/>
        </p:spPr>
        <p:txBody>
          <a:bodyPr wrap="square">
            <a:spAutoFit/>
          </a:bodyPr>
          <a:lstStyle/>
          <a:p>
            <a:pPr algn="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Power Density</a:t>
            </a:r>
          </a:p>
          <a:p>
            <a:pPr algn="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of Radiation from 3PW and BM Edges: </a:t>
            </a:r>
          </a:p>
          <a:p>
            <a:pPr algn="r">
              <a:lnSpc>
                <a:spcPct val="80000"/>
              </a:lnSpc>
              <a:defRPr/>
            </a:pPr>
            <a:endPar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a:p>
            <a:pPr algn="r">
              <a:lnSpc>
                <a:spcPct val="80000"/>
              </a:lnSpc>
              <a:defRPr/>
            </a:pPr>
            <a:r>
              <a:rPr lang="en-US" dirty="0">
                <a:latin typeface="Arial Narrow" panose="020B0606020202030204" pitchFamily="34" charset="0"/>
                <a:cs typeface="Arial" panose="020B0604020202020204" pitchFamily="34" charset="0"/>
              </a:rPr>
              <a:t>at 8.18 m from 3PW Center</a:t>
            </a:r>
            <a:br>
              <a:rPr lang="en-US" dirty="0">
                <a:latin typeface="Arial Narrow" panose="020B0606020202030204" pitchFamily="34" charset="0"/>
                <a:cs typeface="Arial" panose="020B0604020202020204" pitchFamily="34" charset="0"/>
              </a:rPr>
            </a:br>
            <a:r>
              <a:rPr lang="en-US" dirty="0">
                <a:latin typeface="Arial Narrow" panose="020B0606020202030204" pitchFamily="34" charset="0"/>
                <a:cs typeface="Arial" panose="020B0604020202020204" pitchFamily="34" charset="0"/>
              </a:rPr>
              <a:t>within 16.74 mm (H) x </a:t>
            </a:r>
            <a:br>
              <a:rPr lang="en-US" dirty="0">
                <a:latin typeface="Arial Narrow" panose="020B0606020202030204" pitchFamily="34" charset="0"/>
                <a:cs typeface="Arial" panose="020B0604020202020204" pitchFamily="34" charset="0"/>
              </a:rPr>
            </a:br>
            <a:r>
              <a:rPr lang="en-US" dirty="0">
                <a:latin typeface="Arial Narrow" panose="020B0606020202030204" pitchFamily="34" charset="0"/>
                <a:cs typeface="Arial" panose="020B0604020202020204" pitchFamily="34" charset="0"/>
              </a:rPr>
              <a:t>2.6 mm (V) Aperture</a:t>
            </a:r>
          </a:p>
          <a:p>
            <a:pPr algn="r">
              <a:lnSpc>
                <a:spcPct val="80000"/>
              </a:lnSpc>
              <a:defRPr/>
            </a:pPr>
            <a:r>
              <a:rPr lang="en-US" dirty="0">
                <a:latin typeface="Arial Narrow" panose="020B0606020202030204" pitchFamily="34" charset="0"/>
                <a:cs typeface="Arial" panose="020B0604020202020204" pitchFamily="34" charset="0"/>
              </a:rPr>
              <a:t>at 0.5 A Electron Current  </a:t>
            </a:r>
          </a:p>
        </p:txBody>
      </p:sp>
      <p:sp>
        <p:nvSpPr>
          <p:cNvPr id="24" name="Text Box 2">
            <a:extLst>
              <a:ext uri="{FF2B5EF4-FFF2-40B4-BE49-F238E27FC236}">
                <a16:creationId xmlns:a16="http://schemas.microsoft.com/office/drawing/2014/main" id="{DA7066C8-4F76-4255-B860-6948955C10A4}"/>
              </a:ext>
            </a:extLst>
          </p:cNvPr>
          <p:cNvSpPr txBox="1">
            <a:spLocks noChangeArrowheads="1"/>
          </p:cNvSpPr>
          <p:nvPr/>
        </p:nvSpPr>
        <p:spPr bwMode="auto">
          <a:xfrm>
            <a:off x="1532258" y="1198523"/>
            <a:ext cx="3260791" cy="363176"/>
          </a:xfrm>
          <a:prstGeom prst="rect">
            <a:avLst/>
          </a:prstGeom>
          <a:noFill/>
          <a:ln w="9525">
            <a:noFill/>
            <a:miter lim="800000"/>
            <a:headEnd/>
            <a:tailEnd/>
          </a:ln>
          <a:effectLst/>
        </p:spPr>
        <p:txBody>
          <a:bodyPr wrap="square">
            <a:spAutoFit/>
          </a:bodyPr>
          <a:lstStyle/>
          <a:p>
            <a:pPr algn="ctr">
              <a:lnSpc>
                <a:spcPct val="80000"/>
              </a:lnSpc>
              <a:defRPr/>
            </a:pPr>
            <a:r>
              <a:rPr lang="en-US" sz="2200"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In Dispersion Straight Section</a:t>
            </a:r>
          </a:p>
        </p:txBody>
      </p:sp>
    </p:spTree>
    <p:extLst>
      <p:ext uri="{BB962C8B-B14F-4D97-AF65-F5344CB8AC3E}">
        <p14:creationId xmlns:p14="http://schemas.microsoft.com/office/powerpoint/2010/main" val="22323762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75AAB-4786-4581-B418-EF5BD44ADA22}"/>
              </a:ext>
            </a:extLst>
          </p:cNvPr>
          <p:cNvSpPr>
            <a:spLocks noGrp="1"/>
          </p:cNvSpPr>
          <p:nvPr>
            <p:ph type="title"/>
          </p:nvPr>
        </p:nvSpPr>
        <p:spPr/>
        <p:txBody>
          <a:bodyPr/>
          <a:lstStyle/>
          <a:p>
            <a:r>
              <a:rPr lang="en-US" dirty="0"/>
              <a:t>14BM PSDFE</a:t>
            </a:r>
          </a:p>
        </p:txBody>
      </p:sp>
      <p:sp>
        <p:nvSpPr>
          <p:cNvPr id="3" name="Content Placeholder 2">
            <a:extLst>
              <a:ext uri="{FF2B5EF4-FFF2-40B4-BE49-F238E27FC236}">
                <a16:creationId xmlns:a16="http://schemas.microsoft.com/office/drawing/2014/main" id="{D86C2DCB-5C85-405D-9BDC-BAC608D2CFCA}"/>
              </a:ext>
            </a:extLst>
          </p:cNvPr>
          <p:cNvSpPr>
            <a:spLocks noGrp="1"/>
          </p:cNvSpPr>
          <p:nvPr>
            <p:ph idx="1"/>
          </p:nvPr>
        </p:nvSpPr>
        <p:spPr/>
        <p:txBody>
          <a:bodyPr/>
          <a:lstStyle/>
          <a:p>
            <a:r>
              <a:rPr lang="en-US" dirty="0"/>
              <a:t>Slit table</a:t>
            </a:r>
          </a:p>
        </p:txBody>
      </p:sp>
      <p:pic>
        <p:nvPicPr>
          <p:cNvPr id="6146" name="Picture 2">
            <a:extLst>
              <a:ext uri="{FF2B5EF4-FFF2-40B4-BE49-F238E27FC236}">
                <a16:creationId xmlns:a16="http://schemas.microsoft.com/office/drawing/2014/main" id="{A6CF647B-EBA1-4B8D-BA47-1640DBAAA6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219200"/>
            <a:ext cx="6491394" cy="4868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43523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86DB3-A2EB-4A09-8BB3-8832786EBB10}"/>
              </a:ext>
            </a:extLst>
          </p:cNvPr>
          <p:cNvSpPr>
            <a:spLocks noGrp="1"/>
          </p:cNvSpPr>
          <p:nvPr>
            <p:ph type="title"/>
          </p:nvPr>
        </p:nvSpPr>
        <p:spPr/>
        <p:txBody>
          <a:bodyPr/>
          <a:lstStyle/>
          <a:p>
            <a:r>
              <a:rPr lang="en-US" dirty="0"/>
              <a:t>14BM PSDFE</a:t>
            </a:r>
          </a:p>
        </p:txBody>
      </p:sp>
      <p:pic>
        <p:nvPicPr>
          <p:cNvPr id="5" name="Picture 6">
            <a:extLst>
              <a:ext uri="{FF2B5EF4-FFF2-40B4-BE49-F238E27FC236}">
                <a16:creationId xmlns:a16="http://schemas.microsoft.com/office/drawing/2014/main" id="{180CFDE5-AA76-4726-9E78-405BF107A8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9703" y="3133037"/>
            <a:ext cx="3227869" cy="242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E2F4FB2A-211A-439A-BF50-1AF418E2F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7261284" y="2368351"/>
            <a:ext cx="3640674" cy="2730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E291EA4A-60CE-47C0-87C7-6EEE7586BA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105315" y="2368350"/>
            <a:ext cx="3640674" cy="2730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3309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24750-65B8-59B8-1657-8E00D467E3B2}"/>
              </a:ext>
            </a:extLst>
          </p:cNvPr>
          <p:cNvSpPr>
            <a:spLocks noGrp="1"/>
          </p:cNvSpPr>
          <p:nvPr>
            <p:ph type="title"/>
          </p:nvPr>
        </p:nvSpPr>
        <p:spPr/>
        <p:txBody>
          <a:bodyPr/>
          <a:lstStyle/>
          <a:p>
            <a:r>
              <a:rPr lang="en-US" dirty="0"/>
              <a:t>Look Ahead </a:t>
            </a:r>
            <a:r>
              <a:rPr lang="en-US" dirty="0" err="1"/>
              <a:t>Con’t</a:t>
            </a:r>
            <a:endParaRPr lang="en-US" dirty="0"/>
          </a:p>
        </p:txBody>
      </p:sp>
      <p:sp>
        <p:nvSpPr>
          <p:cNvPr id="4" name="Content Placeholder 3">
            <a:extLst>
              <a:ext uri="{FF2B5EF4-FFF2-40B4-BE49-F238E27FC236}">
                <a16:creationId xmlns:a16="http://schemas.microsoft.com/office/drawing/2014/main" id="{5A76C3EC-5E7F-2613-16B5-4B2BAD1BF500}"/>
              </a:ext>
            </a:extLst>
          </p:cNvPr>
          <p:cNvSpPr>
            <a:spLocks noGrp="1"/>
          </p:cNvSpPr>
          <p:nvPr>
            <p:ph idx="1"/>
          </p:nvPr>
        </p:nvSpPr>
        <p:spPr>
          <a:xfrm>
            <a:off x="571500" y="1825625"/>
            <a:ext cx="6048131" cy="4207185"/>
          </a:xfrm>
        </p:spPr>
        <p:txBody>
          <a:bodyPr/>
          <a:lstStyle/>
          <a:p>
            <a:pPr marL="457200" indent="-457200">
              <a:buFont typeface="Arial" panose="020B0604020202020204" pitchFamily="34" charset="0"/>
              <a:buChar char="•"/>
            </a:pPr>
            <a:r>
              <a:rPr lang="en-US" dirty="0"/>
              <a:t>Sample chamber</a:t>
            </a:r>
          </a:p>
          <a:p>
            <a:pPr marL="685800" lvl="1" indent="-457200"/>
            <a:r>
              <a:rPr lang="en-US" dirty="0"/>
              <a:t>Easier to develop small samples of various materials and surface treatments/finishes.</a:t>
            </a:r>
          </a:p>
          <a:p>
            <a:pPr marL="457200" indent="-457200">
              <a:buFont typeface="Arial" panose="020B0604020202020204" pitchFamily="34" charset="0"/>
              <a:buChar char="•"/>
            </a:pPr>
            <a:r>
              <a:rPr lang="en-US" dirty="0"/>
              <a:t>Varying incidence angle (remote)</a:t>
            </a:r>
          </a:p>
          <a:p>
            <a:pPr marL="457200" indent="-457200">
              <a:buFont typeface="Arial" panose="020B0604020202020204" pitchFamily="34" charset="0"/>
              <a:buChar char="•"/>
            </a:pPr>
            <a:r>
              <a:rPr lang="en-US" dirty="0"/>
              <a:t>Photoelectron measurements</a:t>
            </a:r>
          </a:p>
        </p:txBody>
      </p:sp>
      <p:pic>
        <p:nvPicPr>
          <p:cNvPr id="6" name="Content Placeholder 4">
            <a:extLst>
              <a:ext uri="{FF2B5EF4-FFF2-40B4-BE49-F238E27FC236}">
                <a16:creationId xmlns:a16="http://schemas.microsoft.com/office/drawing/2014/main" id="{39B5D6C4-4F7C-24B4-4E39-41CB2099F8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3319" y="1603575"/>
            <a:ext cx="5050095" cy="4429235"/>
          </a:xfrm>
          <a:prstGeom prst="rect">
            <a:avLst/>
          </a:prstGeom>
        </p:spPr>
      </p:pic>
    </p:spTree>
    <p:extLst>
      <p:ext uri="{BB962C8B-B14F-4D97-AF65-F5344CB8AC3E}">
        <p14:creationId xmlns:p14="http://schemas.microsoft.com/office/powerpoint/2010/main" val="2351097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1D43B-6072-485F-BFE3-4FB97334DC26}"/>
              </a:ext>
            </a:extLst>
          </p:cNvPr>
          <p:cNvSpPr>
            <a:spLocks noGrp="1"/>
          </p:cNvSpPr>
          <p:nvPr>
            <p:ph type="title"/>
          </p:nvPr>
        </p:nvSpPr>
        <p:spPr>
          <a:xfrm>
            <a:off x="571500" y="365125"/>
            <a:ext cx="11049000" cy="840103"/>
          </a:xfrm>
        </p:spPr>
        <p:txBody>
          <a:bodyPr>
            <a:normAutofit/>
          </a:bodyPr>
          <a:lstStyle/>
          <a:p>
            <a:r>
              <a:rPr lang="en-US" sz="3200" dirty="0"/>
              <a:t>Past PSD Measurements</a:t>
            </a:r>
          </a:p>
        </p:txBody>
      </p:sp>
      <p:sp>
        <p:nvSpPr>
          <p:cNvPr id="3" name="Content Placeholder 2">
            <a:extLst>
              <a:ext uri="{FF2B5EF4-FFF2-40B4-BE49-F238E27FC236}">
                <a16:creationId xmlns:a16="http://schemas.microsoft.com/office/drawing/2014/main" id="{2A0D4BE5-AEBE-46B8-A815-865C401D1F20}"/>
              </a:ext>
            </a:extLst>
          </p:cNvPr>
          <p:cNvSpPr>
            <a:spLocks noGrp="1"/>
          </p:cNvSpPr>
          <p:nvPr>
            <p:ph idx="1"/>
          </p:nvPr>
        </p:nvSpPr>
        <p:spPr>
          <a:xfrm>
            <a:off x="532266" y="1511380"/>
            <a:ext cx="4226434" cy="4564184"/>
          </a:xfrm>
        </p:spPr>
        <p:txBody>
          <a:bodyPr>
            <a:normAutofit fontScale="55000" lnSpcReduction="20000"/>
          </a:bodyPr>
          <a:lstStyle/>
          <a:p>
            <a:r>
              <a:rPr lang="en-US" dirty="0"/>
              <a:t>Much early work at CERN (1988)</a:t>
            </a:r>
          </a:p>
          <a:p>
            <a:pPr marL="685800" lvl="1" indent="-457200"/>
            <a:r>
              <a:rPr lang="en-US" dirty="0"/>
              <a:t>DCI at Orsay for the LEP chamber</a:t>
            </a:r>
          </a:p>
          <a:p>
            <a:r>
              <a:rPr lang="en-US" dirty="0"/>
              <a:t>NSLS (VUV and X-ray rings)</a:t>
            </a:r>
          </a:p>
          <a:p>
            <a:pPr lvl="1"/>
            <a:r>
              <a:rPr lang="en-US" dirty="0"/>
              <a:t>APS aluminum chamber (1996)</a:t>
            </a:r>
          </a:p>
          <a:p>
            <a:pPr lvl="1"/>
            <a:r>
              <a:rPr lang="en-US" dirty="0"/>
              <a:t>KEK chamber (3.5GeV positron and 8 GeV electron rings) (2000)</a:t>
            </a:r>
          </a:p>
          <a:p>
            <a:pPr lvl="1"/>
            <a:r>
              <a:rPr lang="en-US" dirty="0"/>
              <a:t>SSC </a:t>
            </a:r>
            <a:r>
              <a:rPr lang="en-US" dirty="0" err="1"/>
              <a:t>Nitronic</a:t>
            </a:r>
            <a:r>
              <a:rPr lang="en-US" dirty="0"/>
              <a:t> 40 SS (1989)</a:t>
            </a:r>
          </a:p>
          <a:p>
            <a:pPr lvl="1"/>
            <a:r>
              <a:rPr lang="en-US" dirty="0"/>
              <a:t>Be, </a:t>
            </a:r>
            <a:r>
              <a:rPr lang="en-US" dirty="0" err="1"/>
              <a:t>TiN</a:t>
            </a:r>
            <a:r>
              <a:rPr lang="en-US" dirty="0"/>
              <a:t>, Au, C thin films (sawtooth) (1992)</a:t>
            </a:r>
          </a:p>
          <a:p>
            <a:r>
              <a:rPr lang="en-US" dirty="0"/>
              <a:t>CERN (2003)</a:t>
            </a:r>
          </a:p>
          <a:p>
            <a:pPr lvl="1"/>
            <a:r>
              <a:rPr lang="en-US" dirty="0"/>
              <a:t>St707 NEG cartridge for EPA ring</a:t>
            </a:r>
          </a:p>
          <a:p>
            <a:r>
              <a:rPr lang="en-US" dirty="0"/>
              <a:t>HLS (Hefei) (2012)</a:t>
            </a:r>
          </a:p>
          <a:p>
            <a:pPr lvl="1"/>
            <a:r>
              <a:rPr lang="en-US" dirty="0" err="1"/>
              <a:t>TiZrVa</a:t>
            </a:r>
            <a:r>
              <a:rPr lang="en-US" dirty="0"/>
              <a:t> NEG</a:t>
            </a:r>
          </a:p>
          <a:p>
            <a:r>
              <a:rPr lang="en-US" dirty="0"/>
              <a:t>KEK (photon factory) (2015) </a:t>
            </a:r>
          </a:p>
          <a:p>
            <a:pPr lvl="1"/>
            <a:r>
              <a:rPr lang="en-US" dirty="0" err="1"/>
              <a:t>TiZrVa</a:t>
            </a:r>
            <a:r>
              <a:rPr lang="en-US" dirty="0"/>
              <a:t> NEG coatings for Future circular collider</a:t>
            </a:r>
          </a:p>
          <a:p>
            <a:pPr marL="234950" lvl="1" indent="0">
              <a:buNone/>
            </a:pPr>
            <a:endParaRPr lang="en-US" dirty="0"/>
          </a:p>
          <a:p>
            <a:pPr lvl="1"/>
            <a:endParaRPr lang="en-US" dirty="0"/>
          </a:p>
          <a:p>
            <a:endParaRPr lang="en-US" dirty="0"/>
          </a:p>
          <a:p>
            <a:pPr lvl="1"/>
            <a:endParaRPr lang="en-US" dirty="0"/>
          </a:p>
        </p:txBody>
      </p:sp>
      <p:pic>
        <p:nvPicPr>
          <p:cNvPr id="8" name="Picture 7" descr="A diagram of a toilet&#10;&#10;Description automatically generated">
            <a:extLst>
              <a:ext uri="{FF2B5EF4-FFF2-40B4-BE49-F238E27FC236}">
                <a16:creationId xmlns:a16="http://schemas.microsoft.com/office/drawing/2014/main" id="{375F821F-8553-60C1-119D-D8C2CB724704}"/>
              </a:ext>
            </a:extLst>
          </p:cNvPr>
          <p:cNvPicPr>
            <a:picLocks noChangeAspect="1"/>
          </p:cNvPicPr>
          <p:nvPr/>
        </p:nvPicPr>
        <p:blipFill>
          <a:blip r:embed="rId3"/>
          <a:stretch>
            <a:fillRect/>
          </a:stretch>
        </p:blipFill>
        <p:spPr>
          <a:xfrm>
            <a:off x="7010662" y="576129"/>
            <a:ext cx="3179532" cy="2259739"/>
          </a:xfrm>
          <a:prstGeom prst="rect">
            <a:avLst/>
          </a:prstGeom>
        </p:spPr>
      </p:pic>
      <p:pic>
        <p:nvPicPr>
          <p:cNvPr id="26" name="Picture 25" descr="Diagram of a storage ring chamber test piece&#10;&#10;Description automatically generated">
            <a:extLst>
              <a:ext uri="{FF2B5EF4-FFF2-40B4-BE49-F238E27FC236}">
                <a16:creationId xmlns:a16="http://schemas.microsoft.com/office/drawing/2014/main" id="{873E48E2-B0BF-65E8-D063-CB60080383EA}"/>
              </a:ext>
            </a:extLst>
          </p:cNvPr>
          <p:cNvPicPr>
            <a:picLocks noChangeAspect="1"/>
          </p:cNvPicPr>
          <p:nvPr/>
        </p:nvPicPr>
        <p:blipFill>
          <a:blip r:embed="rId4"/>
          <a:stretch>
            <a:fillRect/>
          </a:stretch>
        </p:blipFill>
        <p:spPr>
          <a:xfrm>
            <a:off x="6936772" y="3387782"/>
            <a:ext cx="3179532" cy="2687782"/>
          </a:xfrm>
          <a:prstGeom prst="rect">
            <a:avLst/>
          </a:prstGeom>
        </p:spPr>
      </p:pic>
      <p:cxnSp>
        <p:nvCxnSpPr>
          <p:cNvPr id="28" name="Straight Arrow Connector 27">
            <a:extLst>
              <a:ext uri="{FF2B5EF4-FFF2-40B4-BE49-F238E27FC236}">
                <a16:creationId xmlns:a16="http://schemas.microsoft.com/office/drawing/2014/main" id="{F3ECC318-219A-E26D-6AB7-3DA34AD7E08A}"/>
              </a:ext>
            </a:extLst>
          </p:cNvPr>
          <p:cNvCxnSpPr>
            <a:cxnSpLocks/>
          </p:cNvCxnSpPr>
          <p:nvPr/>
        </p:nvCxnSpPr>
        <p:spPr>
          <a:xfrm flipV="1">
            <a:off x="3953164" y="1373546"/>
            <a:ext cx="2854036" cy="5568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AE1F1EA-973D-19A2-0AC2-FBC745D130C2}"/>
              </a:ext>
            </a:extLst>
          </p:cNvPr>
          <p:cNvCxnSpPr/>
          <p:nvPr/>
        </p:nvCxnSpPr>
        <p:spPr>
          <a:xfrm>
            <a:off x="3556000" y="2641600"/>
            <a:ext cx="3380772" cy="11518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472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document&#10;&#10;Description automatically generated">
            <a:extLst>
              <a:ext uri="{FF2B5EF4-FFF2-40B4-BE49-F238E27FC236}">
                <a16:creationId xmlns:a16="http://schemas.microsoft.com/office/drawing/2014/main" id="{A5D64B33-3BB9-1E45-C011-36943A9F1C85}"/>
              </a:ext>
            </a:extLst>
          </p:cNvPr>
          <p:cNvPicPr>
            <a:picLocks noChangeAspect="1"/>
          </p:cNvPicPr>
          <p:nvPr/>
        </p:nvPicPr>
        <p:blipFill>
          <a:blip r:embed="rId2"/>
          <a:stretch>
            <a:fillRect/>
          </a:stretch>
        </p:blipFill>
        <p:spPr>
          <a:xfrm>
            <a:off x="483332" y="430129"/>
            <a:ext cx="5612668" cy="1287139"/>
          </a:xfrm>
          <a:prstGeom prst="rect">
            <a:avLst/>
          </a:prstGeom>
        </p:spPr>
      </p:pic>
      <p:pic>
        <p:nvPicPr>
          <p:cNvPr id="8" name="Picture 7" descr="Diagram of a test tube&#10;&#10;Description automatically generated">
            <a:extLst>
              <a:ext uri="{FF2B5EF4-FFF2-40B4-BE49-F238E27FC236}">
                <a16:creationId xmlns:a16="http://schemas.microsoft.com/office/drawing/2014/main" id="{BDA915B4-A081-7ABF-DF18-B2184B329991}"/>
              </a:ext>
            </a:extLst>
          </p:cNvPr>
          <p:cNvPicPr>
            <a:picLocks noChangeAspect="1"/>
          </p:cNvPicPr>
          <p:nvPr/>
        </p:nvPicPr>
        <p:blipFill>
          <a:blip r:embed="rId3"/>
          <a:stretch>
            <a:fillRect/>
          </a:stretch>
        </p:blipFill>
        <p:spPr>
          <a:xfrm>
            <a:off x="2681589" y="1862275"/>
            <a:ext cx="2642020" cy="1641425"/>
          </a:xfrm>
          <a:prstGeom prst="rect">
            <a:avLst/>
          </a:prstGeom>
        </p:spPr>
      </p:pic>
      <p:pic>
        <p:nvPicPr>
          <p:cNvPr id="9" name="Picture 8" descr="A graph of a graph of a number of objects&#10;&#10;Description automatically generated with medium confidence">
            <a:extLst>
              <a:ext uri="{FF2B5EF4-FFF2-40B4-BE49-F238E27FC236}">
                <a16:creationId xmlns:a16="http://schemas.microsoft.com/office/drawing/2014/main" id="{E9992CD7-4330-7FD2-01BE-78759ED9E43D}"/>
              </a:ext>
            </a:extLst>
          </p:cNvPr>
          <p:cNvPicPr>
            <a:picLocks noChangeAspect="1"/>
          </p:cNvPicPr>
          <p:nvPr/>
        </p:nvPicPr>
        <p:blipFill>
          <a:blip r:embed="rId4"/>
          <a:stretch>
            <a:fillRect/>
          </a:stretch>
        </p:blipFill>
        <p:spPr>
          <a:xfrm>
            <a:off x="380324" y="1774328"/>
            <a:ext cx="2142320" cy="2563760"/>
          </a:xfrm>
          <a:prstGeom prst="rect">
            <a:avLst/>
          </a:prstGeom>
        </p:spPr>
      </p:pic>
      <p:pic>
        <p:nvPicPr>
          <p:cNvPr id="10" name="Picture 9">
            <a:extLst>
              <a:ext uri="{FF2B5EF4-FFF2-40B4-BE49-F238E27FC236}">
                <a16:creationId xmlns:a16="http://schemas.microsoft.com/office/drawing/2014/main" id="{ECABD9A9-5CBA-9AD4-2DCC-7831BD4E6920}"/>
              </a:ext>
            </a:extLst>
          </p:cNvPr>
          <p:cNvPicPr>
            <a:picLocks noChangeAspect="1"/>
          </p:cNvPicPr>
          <p:nvPr/>
        </p:nvPicPr>
        <p:blipFill>
          <a:blip r:embed="rId5"/>
          <a:stretch>
            <a:fillRect/>
          </a:stretch>
        </p:blipFill>
        <p:spPr>
          <a:xfrm>
            <a:off x="6766464" y="731205"/>
            <a:ext cx="5016370" cy="2325003"/>
          </a:xfrm>
          <a:prstGeom prst="rect">
            <a:avLst/>
          </a:prstGeom>
        </p:spPr>
      </p:pic>
      <p:pic>
        <p:nvPicPr>
          <p:cNvPr id="11" name="Picture 10">
            <a:extLst>
              <a:ext uri="{FF2B5EF4-FFF2-40B4-BE49-F238E27FC236}">
                <a16:creationId xmlns:a16="http://schemas.microsoft.com/office/drawing/2014/main" id="{86942589-EAF3-8E7A-4834-BF1E86453563}"/>
              </a:ext>
            </a:extLst>
          </p:cNvPr>
          <p:cNvPicPr>
            <a:picLocks noChangeAspect="1"/>
          </p:cNvPicPr>
          <p:nvPr/>
        </p:nvPicPr>
        <p:blipFill>
          <a:blip r:embed="rId6"/>
          <a:stretch>
            <a:fillRect/>
          </a:stretch>
        </p:blipFill>
        <p:spPr>
          <a:xfrm>
            <a:off x="8189402" y="3206881"/>
            <a:ext cx="2856658" cy="3560619"/>
          </a:xfrm>
          <a:prstGeom prst="rect">
            <a:avLst/>
          </a:prstGeom>
        </p:spPr>
      </p:pic>
      <p:sp>
        <p:nvSpPr>
          <p:cNvPr id="13" name="Arrow: Right 12">
            <a:extLst>
              <a:ext uri="{FF2B5EF4-FFF2-40B4-BE49-F238E27FC236}">
                <a16:creationId xmlns:a16="http://schemas.microsoft.com/office/drawing/2014/main" id="{5D76E96F-91EF-30C3-DB78-46D0BF3D5868}"/>
              </a:ext>
            </a:extLst>
          </p:cNvPr>
          <p:cNvSpPr/>
          <p:nvPr/>
        </p:nvSpPr>
        <p:spPr>
          <a:xfrm>
            <a:off x="4889413" y="4081547"/>
            <a:ext cx="1650381" cy="87025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757ECDA-C0E1-24BF-7217-8084D080AD40}"/>
              </a:ext>
            </a:extLst>
          </p:cNvPr>
          <p:cNvSpPr txBox="1"/>
          <p:nvPr/>
        </p:nvSpPr>
        <p:spPr>
          <a:xfrm>
            <a:off x="4347722" y="5068309"/>
            <a:ext cx="2723823" cy="369332"/>
          </a:xfrm>
          <a:prstGeom prst="rect">
            <a:avLst/>
          </a:prstGeom>
          <a:noFill/>
        </p:spPr>
        <p:txBody>
          <a:bodyPr wrap="none" rtlCol="0">
            <a:spAutoFit/>
          </a:bodyPr>
          <a:lstStyle/>
          <a:p>
            <a:r>
              <a:rPr lang="en-US" dirty="0">
                <a:solidFill>
                  <a:srgbClr val="FF0000"/>
                </a:solidFill>
              </a:rPr>
              <a:t>Design Inputs for NSLSII</a:t>
            </a:r>
          </a:p>
        </p:txBody>
      </p:sp>
      <p:pic>
        <p:nvPicPr>
          <p:cNvPr id="16" name="Picture 15" descr="A table with numbers and symbols&#10;&#10;Description automatically generated">
            <a:extLst>
              <a:ext uri="{FF2B5EF4-FFF2-40B4-BE49-F238E27FC236}">
                <a16:creationId xmlns:a16="http://schemas.microsoft.com/office/drawing/2014/main" id="{930BA0C1-4133-2E3C-3EDE-60EC815C71C0}"/>
              </a:ext>
            </a:extLst>
          </p:cNvPr>
          <p:cNvPicPr>
            <a:picLocks noChangeAspect="1"/>
          </p:cNvPicPr>
          <p:nvPr/>
        </p:nvPicPr>
        <p:blipFill>
          <a:blip r:embed="rId7"/>
          <a:stretch>
            <a:fillRect/>
          </a:stretch>
        </p:blipFill>
        <p:spPr>
          <a:xfrm>
            <a:off x="483332" y="4516672"/>
            <a:ext cx="3157169" cy="1633019"/>
          </a:xfrm>
          <a:prstGeom prst="rect">
            <a:avLst/>
          </a:prstGeom>
        </p:spPr>
      </p:pic>
    </p:spTree>
    <p:extLst>
      <p:ext uri="{BB962C8B-B14F-4D97-AF65-F5344CB8AC3E}">
        <p14:creationId xmlns:p14="http://schemas.microsoft.com/office/powerpoint/2010/main" val="1780476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A02E6-343D-4864-AC58-E3C82F5404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9200" y="2792516"/>
            <a:ext cx="2450292" cy="1837719"/>
          </a:xfrm>
          <a:prstGeom prst="rect">
            <a:avLst/>
          </a:prstGeom>
        </p:spPr>
      </p:pic>
      <p:pic>
        <p:nvPicPr>
          <p:cNvPr id="21" name="Picture 2" descr="NSLS-II Beamline Map">
            <a:extLst>
              <a:ext uri="{FF2B5EF4-FFF2-40B4-BE49-F238E27FC236}">
                <a16:creationId xmlns:a16="http://schemas.microsoft.com/office/drawing/2014/main" id="{F9F77C63-EA3B-4A65-A0E2-08A2F92B93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946" y="207243"/>
            <a:ext cx="4919554" cy="442299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a:extLst>
              <a:ext uri="{FF2B5EF4-FFF2-40B4-BE49-F238E27FC236}">
                <a16:creationId xmlns:a16="http://schemas.microsoft.com/office/drawing/2014/main" id="{621E6406-302F-4A22-B035-D08F0B46981B}"/>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43890"/>
          <a:stretch/>
        </p:blipFill>
        <p:spPr bwMode="auto">
          <a:xfrm>
            <a:off x="1914526" y="4589546"/>
            <a:ext cx="9134475" cy="166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9">
            <a:extLst>
              <a:ext uri="{FF2B5EF4-FFF2-40B4-BE49-F238E27FC236}">
                <a16:creationId xmlns:a16="http://schemas.microsoft.com/office/drawing/2014/main" id="{E6032690-64CD-4976-BECB-98C8CEEA0AE1}"/>
              </a:ext>
            </a:extLst>
          </p:cNvPr>
          <p:cNvSpPr txBox="1">
            <a:spLocks noChangeArrowheads="1"/>
          </p:cNvSpPr>
          <p:nvPr/>
        </p:nvSpPr>
        <p:spPr bwMode="auto">
          <a:xfrm>
            <a:off x="4458524" y="5283888"/>
            <a:ext cx="6174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a:t>G3</a:t>
            </a:r>
          </a:p>
          <a:p>
            <a:pPr algn="ctr" eaLnBrk="1" hangingPunct="1"/>
            <a:r>
              <a:rPr lang="en-US" altLang="en-US" sz="1200" dirty="0"/>
              <a:t>Dipole</a:t>
            </a:r>
          </a:p>
        </p:txBody>
      </p:sp>
      <p:sp>
        <p:nvSpPr>
          <p:cNvPr id="27" name="TextBox 20">
            <a:extLst>
              <a:ext uri="{FF2B5EF4-FFF2-40B4-BE49-F238E27FC236}">
                <a16:creationId xmlns:a16="http://schemas.microsoft.com/office/drawing/2014/main" id="{920BAB24-16E4-4FDC-ABD5-94E6FEDEB4BF}"/>
              </a:ext>
            </a:extLst>
          </p:cNvPr>
          <p:cNvSpPr txBox="1">
            <a:spLocks noChangeArrowheads="1"/>
          </p:cNvSpPr>
          <p:nvPr/>
        </p:nvSpPr>
        <p:spPr bwMode="auto">
          <a:xfrm>
            <a:off x="6027694" y="5360088"/>
            <a:ext cx="797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a:t>G4</a:t>
            </a:r>
          </a:p>
          <a:p>
            <a:pPr algn="ctr" eaLnBrk="1" hangingPunct="1"/>
            <a:r>
              <a:rPr lang="en-US" altLang="en-US" sz="1200" dirty="0"/>
              <a:t>Multipole</a:t>
            </a:r>
            <a:endParaRPr lang="en-US" altLang="en-US" sz="1600" dirty="0"/>
          </a:p>
        </p:txBody>
      </p:sp>
      <p:sp>
        <p:nvSpPr>
          <p:cNvPr id="28" name="TextBox 21">
            <a:extLst>
              <a:ext uri="{FF2B5EF4-FFF2-40B4-BE49-F238E27FC236}">
                <a16:creationId xmlns:a16="http://schemas.microsoft.com/office/drawing/2014/main" id="{46780553-4717-43D1-B792-67FDE8AA1507}"/>
              </a:ext>
            </a:extLst>
          </p:cNvPr>
          <p:cNvSpPr txBox="1">
            <a:spLocks noChangeArrowheads="1"/>
          </p:cNvSpPr>
          <p:nvPr/>
        </p:nvSpPr>
        <p:spPr bwMode="auto">
          <a:xfrm>
            <a:off x="8116124" y="5664888"/>
            <a:ext cx="61747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a:t>G5</a:t>
            </a:r>
          </a:p>
          <a:p>
            <a:pPr algn="ctr" eaLnBrk="1" hangingPunct="1"/>
            <a:r>
              <a:rPr lang="en-US" altLang="en-US" sz="1200" dirty="0"/>
              <a:t>Dipole</a:t>
            </a:r>
          </a:p>
        </p:txBody>
      </p:sp>
      <p:sp>
        <p:nvSpPr>
          <p:cNvPr id="29" name="TextBox 23">
            <a:extLst>
              <a:ext uri="{FF2B5EF4-FFF2-40B4-BE49-F238E27FC236}">
                <a16:creationId xmlns:a16="http://schemas.microsoft.com/office/drawing/2014/main" id="{6873E1D5-8011-4A59-8D65-B33FE3995548}"/>
              </a:ext>
            </a:extLst>
          </p:cNvPr>
          <p:cNvSpPr txBox="1">
            <a:spLocks noChangeArrowheads="1"/>
          </p:cNvSpPr>
          <p:nvPr/>
        </p:nvSpPr>
        <p:spPr bwMode="auto">
          <a:xfrm>
            <a:off x="2751094" y="5207688"/>
            <a:ext cx="797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a:t>G2</a:t>
            </a:r>
          </a:p>
          <a:p>
            <a:pPr algn="ctr" eaLnBrk="1" hangingPunct="1"/>
            <a:r>
              <a:rPr lang="en-US" altLang="en-US" sz="1200" dirty="0"/>
              <a:t>Multipole</a:t>
            </a:r>
          </a:p>
        </p:txBody>
      </p:sp>
      <p:sp>
        <p:nvSpPr>
          <p:cNvPr id="30" name="TextBox 25">
            <a:extLst>
              <a:ext uri="{FF2B5EF4-FFF2-40B4-BE49-F238E27FC236}">
                <a16:creationId xmlns:a16="http://schemas.microsoft.com/office/drawing/2014/main" id="{B8D2A357-C925-4F17-8C28-9CBB770725D1}"/>
              </a:ext>
            </a:extLst>
          </p:cNvPr>
          <p:cNvSpPr txBox="1">
            <a:spLocks noChangeArrowheads="1"/>
          </p:cNvSpPr>
          <p:nvPr/>
        </p:nvSpPr>
        <p:spPr bwMode="auto">
          <a:xfrm>
            <a:off x="9380494" y="5969688"/>
            <a:ext cx="797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a:t>G6</a:t>
            </a:r>
          </a:p>
          <a:p>
            <a:pPr algn="ctr" eaLnBrk="1" hangingPunct="1"/>
            <a:r>
              <a:rPr lang="en-US" altLang="en-US" sz="1200" dirty="0"/>
              <a:t>Multipole</a:t>
            </a:r>
          </a:p>
        </p:txBody>
      </p:sp>
      <p:sp>
        <p:nvSpPr>
          <p:cNvPr id="33" name="Right Arrow 30">
            <a:extLst>
              <a:ext uri="{FF2B5EF4-FFF2-40B4-BE49-F238E27FC236}">
                <a16:creationId xmlns:a16="http://schemas.microsoft.com/office/drawing/2014/main" id="{5F620821-AB70-492D-8486-94D3B78EE54A}"/>
              </a:ext>
            </a:extLst>
          </p:cNvPr>
          <p:cNvSpPr/>
          <p:nvPr/>
        </p:nvSpPr>
        <p:spPr>
          <a:xfrm rot="487532" flipV="1">
            <a:off x="9715444" y="5529575"/>
            <a:ext cx="2138091" cy="15295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TextBox 31">
            <a:extLst>
              <a:ext uri="{FF2B5EF4-FFF2-40B4-BE49-F238E27FC236}">
                <a16:creationId xmlns:a16="http://schemas.microsoft.com/office/drawing/2014/main" id="{3E14CCD9-5B66-4691-9372-18F3B5E7E224}"/>
              </a:ext>
            </a:extLst>
          </p:cNvPr>
          <p:cNvSpPr txBox="1">
            <a:spLocks noChangeArrowheads="1"/>
          </p:cNvSpPr>
          <p:nvPr/>
        </p:nvSpPr>
        <p:spPr bwMode="auto">
          <a:xfrm>
            <a:off x="9266529" y="5052311"/>
            <a:ext cx="15776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dirty="0"/>
              <a:t>Photon extraction</a:t>
            </a:r>
          </a:p>
        </p:txBody>
      </p:sp>
      <p:sp>
        <p:nvSpPr>
          <p:cNvPr id="35" name="TextBox 33">
            <a:extLst>
              <a:ext uri="{FF2B5EF4-FFF2-40B4-BE49-F238E27FC236}">
                <a16:creationId xmlns:a16="http://schemas.microsoft.com/office/drawing/2014/main" id="{E3410E2B-A216-4BE6-8428-C48BEC265B22}"/>
              </a:ext>
            </a:extLst>
          </p:cNvPr>
          <p:cNvSpPr txBox="1">
            <a:spLocks noChangeArrowheads="1"/>
          </p:cNvSpPr>
          <p:nvPr/>
        </p:nvSpPr>
        <p:spPr bwMode="auto">
          <a:xfrm>
            <a:off x="6220676" y="6243829"/>
            <a:ext cx="1608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dirty="0"/>
              <a:t>Source</a:t>
            </a:r>
          </a:p>
          <a:p>
            <a:pPr algn="ctr" eaLnBrk="1" hangingPunct="1"/>
            <a:r>
              <a:rPr lang="en-US" altLang="en-US" sz="1200" dirty="0"/>
              <a:t>3 pole wiggler (3PW)</a:t>
            </a:r>
          </a:p>
        </p:txBody>
      </p:sp>
      <p:cxnSp>
        <p:nvCxnSpPr>
          <p:cNvPr id="36" name="Straight Arrow Connector 35">
            <a:extLst>
              <a:ext uri="{FF2B5EF4-FFF2-40B4-BE49-F238E27FC236}">
                <a16:creationId xmlns:a16="http://schemas.microsoft.com/office/drawing/2014/main" id="{0C85A201-E438-4885-A83D-12DBAFD4BC2D}"/>
              </a:ext>
            </a:extLst>
          </p:cNvPr>
          <p:cNvCxnSpPr>
            <a:cxnSpLocks/>
            <a:endCxn id="2" idx="4"/>
          </p:cNvCxnSpPr>
          <p:nvPr/>
        </p:nvCxnSpPr>
        <p:spPr>
          <a:xfrm flipV="1">
            <a:off x="7277143" y="5558216"/>
            <a:ext cx="328158" cy="698809"/>
          </a:xfrm>
          <a:prstGeom prst="straightConnector1">
            <a:avLst/>
          </a:prstGeom>
          <a:ln w="15875">
            <a:tailEnd type="triangle" w="sm" len="lg"/>
          </a:ln>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E4413483-AFD8-464F-92F1-66AA54DCFCC3}"/>
              </a:ext>
            </a:extLst>
          </p:cNvPr>
          <p:cNvSpPr txBox="1"/>
          <p:nvPr/>
        </p:nvSpPr>
        <p:spPr>
          <a:xfrm>
            <a:off x="6818636" y="3216166"/>
            <a:ext cx="712054" cy="307777"/>
          </a:xfrm>
          <a:prstGeom prst="rect">
            <a:avLst/>
          </a:prstGeom>
          <a:noFill/>
        </p:spPr>
        <p:txBody>
          <a:bodyPr wrap="none" rtlCol="0">
            <a:spAutoFit/>
          </a:bodyPr>
          <a:lstStyle/>
          <a:p>
            <a:r>
              <a:rPr lang="en-US" sz="1400" dirty="0"/>
              <a:t>14-BM</a:t>
            </a:r>
          </a:p>
        </p:txBody>
      </p:sp>
      <p:sp>
        <p:nvSpPr>
          <p:cNvPr id="2" name="Oval 1">
            <a:extLst>
              <a:ext uri="{FF2B5EF4-FFF2-40B4-BE49-F238E27FC236}">
                <a16:creationId xmlns:a16="http://schemas.microsoft.com/office/drawing/2014/main" id="{7631F769-D062-439B-BD37-E3652C274B08}"/>
              </a:ext>
            </a:extLst>
          </p:cNvPr>
          <p:cNvSpPr/>
          <p:nvPr/>
        </p:nvSpPr>
        <p:spPr>
          <a:xfrm rot="478061">
            <a:off x="7456728" y="4956195"/>
            <a:ext cx="381000" cy="604940"/>
          </a:xfrm>
          <a:prstGeom prst="ellipse">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886AAAF-BD78-464A-A2D6-DBE2211A66D3}"/>
              </a:ext>
            </a:extLst>
          </p:cNvPr>
          <p:cNvSpPr/>
          <p:nvPr/>
        </p:nvSpPr>
        <p:spPr>
          <a:xfrm flipV="1">
            <a:off x="8349043" y="3391786"/>
            <a:ext cx="280221" cy="269781"/>
          </a:xfrm>
          <a:prstGeom prst="ellipse">
            <a:avLst/>
          </a:prstGeom>
          <a:solidFill>
            <a:srgbClr val="FF0000">
              <a:alpha val="22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69952943-6427-4D8A-8458-B306E79CBE16}"/>
              </a:ext>
            </a:extLst>
          </p:cNvPr>
          <p:cNvCxnSpPr>
            <a:cxnSpLocks/>
          </p:cNvCxnSpPr>
          <p:nvPr/>
        </p:nvCxnSpPr>
        <p:spPr>
          <a:xfrm>
            <a:off x="7450028" y="3394490"/>
            <a:ext cx="1039125" cy="132157"/>
          </a:xfrm>
          <a:prstGeom prst="straightConnector1">
            <a:avLst/>
          </a:prstGeom>
          <a:ln w="15875">
            <a:tailEnd type="triangle" w="sm" len="lg"/>
          </a:ln>
        </p:spPr>
        <p:style>
          <a:lnRef idx="2">
            <a:schemeClr val="dk1"/>
          </a:lnRef>
          <a:fillRef idx="0">
            <a:schemeClr val="dk1"/>
          </a:fillRef>
          <a:effectRef idx="1">
            <a:schemeClr val="dk1"/>
          </a:effectRef>
          <a:fontRef idx="minor">
            <a:schemeClr val="tx1"/>
          </a:fontRef>
        </p:style>
      </p:cxnSp>
      <p:sp>
        <p:nvSpPr>
          <p:cNvPr id="38" name="TextBox 37">
            <a:extLst>
              <a:ext uri="{FF2B5EF4-FFF2-40B4-BE49-F238E27FC236}">
                <a16:creationId xmlns:a16="http://schemas.microsoft.com/office/drawing/2014/main" id="{8B85E8A9-5E44-4F86-8A74-C4037D7E2312}"/>
              </a:ext>
            </a:extLst>
          </p:cNvPr>
          <p:cNvSpPr txBox="1"/>
          <p:nvPr/>
        </p:nvSpPr>
        <p:spPr>
          <a:xfrm>
            <a:off x="1486572" y="1333841"/>
            <a:ext cx="3780202" cy="1391215"/>
          </a:xfrm>
          <a:prstGeom prst="rect">
            <a:avLst/>
          </a:prstGeom>
          <a:noFill/>
        </p:spPr>
        <p:txBody>
          <a:bodyPr wrap="none" rtlCol="0">
            <a:spAutoFit/>
          </a:bodyPr>
          <a:lstStyle/>
          <a:p>
            <a:pPr>
              <a:lnSpc>
                <a:spcPct val="150000"/>
              </a:lnSpc>
            </a:pPr>
            <a:r>
              <a:rPr lang="en-US" sz="1600" dirty="0"/>
              <a:t>Convenient location in pendant 4</a:t>
            </a:r>
          </a:p>
          <a:p>
            <a:pPr marL="742950" lvl="1" indent="-285750">
              <a:lnSpc>
                <a:spcPct val="150000"/>
              </a:lnSpc>
              <a:buFont typeface="Arial" panose="020B0604020202020204" pitchFamily="34" charset="0"/>
              <a:buChar char="•"/>
            </a:pPr>
            <a:r>
              <a:rPr lang="en-US" sz="1400" dirty="0"/>
              <a:t>Not closed for RF or injector studies</a:t>
            </a:r>
          </a:p>
          <a:p>
            <a:pPr marL="742950" lvl="1" indent="-285750">
              <a:lnSpc>
                <a:spcPct val="150000"/>
              </a:lnSpc>
              <a:buFont typeface="Arial" panose="020B0604020202020204" pitchFamily="34" charset="0"/>
              <a:buChar char="•"/>
            </a:pPr>
            <a:r>
              <a:rPr lang="en-US" sz="1400" dirty="0"/>
              <a:t>No sources or FEs in the area</a:t>
            </a:r>
          </a:p>
          <a:p>
            <a:pPr marL="742950" lvl="1" indent="-285750">
              <a:lnSpc>
                <a:spcPct val="150000"/>
              </a:lnSpc>
              <a:buFont typeface="Arial" panose="020B0604020202020204" pitchFamily="34" charset="0"/>
              <a:buChar char="•"/>
            </a:pPr>
            <a:endParaRPr lang="en-US" sz="1400" dirty="0"/>
          </a:p>
        </p:txBody>
      </p:sp>
      <p:cxnSp>
        <p:nvCxnSpPr>
          <p:cNvPr id="7" name="Straight Arrow Connector 6">
            <a:extLst>
              <a:ext uri="{FF2B5EF4-FFF2-40B4-BE49-F238E27FC236}">
                <a16:creationId xmlns:a16="http://schemas.microsoft.com/office/drawing/2014/main" id="{91EF6758-74D1-4FDD-B649-14BBF0C52E2E}"/>
              </a:ext>
            </a:extLst>
          </p:cNvPr>
          <p:cNvCxnSpPr>
            <a:cxnSpLocks/>
            <a:stCxn id="2" idx="1"/>
          </p:cNvCxnSpPr>
          <p:nvPr/>
        </p:nvCxnSpPr>
        <p:spPr bwMode="auto">
          <a:xfrm flipH="1" flipV="1">
            <a:off x="6611571" y="4454626"/>
            <a:ext cx="931900" cy="573553"/>
          </a:xfrm>
          <a:prstGeom prst="straightConnector1">
            <a:avLst/>
          </a:prstGeom>
          <a:solidFill>
            <a:schemeClr val="accent1"/>
          </a:solidFill>
          <a:ln w="19050" cap="flat" cmpd="sng" algn="ctr">
            <a:solidFill>
              <a:schemeClr val="tx1"/>
            </a:solidFill>
            <a:prstDash val="solid"/>
            <a:round/>
            <a:headEnd type="none" w="med" len="med"/>
            <a:tailEnd type="triangle"/>
          </a:ln>
          <a:effectLst/>
        </p:spPr>
      </p:cxnSp>
      <p:graphicFrame>
        <p:nvGraphicFramePr>
          <p:cNvPr id="3" name="Table 2">
            <a:extLst>
              <a:ext uri="{FF2B5EF4-FFF2-40B4-BE49-F238E27FC236}">
                <a16:creationId xmlns:a16="http://schemas.microsoft.com/office/drawing/2014/main" id="{BE148B9D-CE84-F8E8-6ED3-69769FB19EE7}"/>
              </a:ext>
            </a:extLst>
          </p:cNvPr>
          <p:cNvGraphicFramePr>
            <a:graphicFrameLocks noGrp="1"/>
          </p:cNvGraphicFramePr>
          <p:nvPr>
            <p:extLst>
              <p:ext uri="{D42A27DB-BD31-4B8C-83A1-F6EECF244321}">
                <p14:modId xmlns:p14="http://schemas.microsoft.com/office/powerpoint/2010/main" val="1195087857"/>
              </p:ext>
            </p:extLst>
          </p:nvPr>
        </p:nvGraphicFramePr>
        <p:xfrm>
          <a:off x="311386" y="2715253"/>
          <a:ext cx="4438013" cy="713747"/>
        </p:xfrm>
        <a:graphic>
          <a:graphicData uri="http://schemas.openxmlformats.org/drawingml/2006/table">
            <a:tbl>
              <a:tblPr firstRow="1" firstCol="1" bandRow="1">
                <a:tableStyleId>{5C22544A-7EE6-4342-B048-85BDC9FD1C3A}</a:tableStyleId>
              </a:tblPr>
              <a:tblGrid>
                <a:gridCol w="1460351">
                  <a:extLst>
                    <a:ext uri="{9D8B030D-6E8A-4147-A177-3AD203B41FA5}">
                      <a16:colId xmlns:a16="http://schemas.microsoft.com/office/drawing/2014/main" val="1904719379"/>
                    </a:ext>
                  </a:extLst>
                </a:gridCol>
                <a:gridCol w="1016000">
                  <a:extLst>
                    <a:ext uri="{9D8B030D-6E8A-4147-A177-3AD203B41FA5}">
                      <a16:colId xmlns:a16="http://schemas.microsoft.com/office/drawing/2014/main" val="288449381"/>
                    </a:ext>
                  </a:extLst>
                </a:gridCol>
                <a:gridCol w="1047262">
                  <a:extLst>
                    <a:ext uri="{9D8B030D-6E8A-4147-A177-3AD203B41FA5}">
                      <a16:colId xmlns:a16="http://schemas.microsoft.com/office/drawing/2014/main" val="4088295321"/>
                    </a:ext>
                  </a:extLst>
                </a:gridCol>
                <a:gridCol w="914400">
                  <a:extLst>
                    <a:ext uri="{9D8B030D-6E8A-4147-A177-3AD203B41FA5}">
                      <a16:colId xmlns:a16="http://schemas.microsoft.com/office/drawing/2014/main" val="3744073300"/>
                    </a:ext>
                  </a:extLst>
                </a:gridCol>
              </a:tblGrid>
              <a:tr h="175643">
                <a:tc>
                  <a:txBody>
                    <a:bodyPr/>
                    <a:lstStyle/>
                    <a:p>
                      <a:pPr marL="0" marR="0">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First Pole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Second Pole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Third Pole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6497589"/>
                  </a:ext>
                </a:extLst>
              </a:tr>
              <a:tr h="269052">
                <a:tc>
                  <a:txBody>
                    <a:bodyPr/>
                    <a:lstStyle/>
                    <a:p>
                      <a:pPr marL="0" marR="0">
                        <a:spcBef>
                          <a:spcPts val="0"/>
                        </a:spcBef>
                        <a:spcAft>
                          <a:spcPts val="0"/>
                        </a:spcAft>
                      </a:pPr>
                      <a:r>
                        <a:rPr lang="en-US" sz="1100" dirty="0">
                          <a:effectLst/>
                        </a:rPr>
                        <a:t>Field Strength (T)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0.35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0.35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3828363"/>
                  </a:ext>
                </a:extLst>
              </a:tr>
              <a:tr h="269052">
                <a:tc>
                  <a:txBody>
                    <a:bodyPr/>
                    <a:lstStyle/>
                    <a:p>
                      <a:pPr marL="0" marR="0">
                        <a:spcBef>
                          <a:spcPts val="0"/>
                        </a:spcBef>
                        <a:spcAft>
                          <a:spcPts val="0"/>
                        </a:spcAft>
                      </a:pPr>
                      <a:r>
                        <a:rPr lang="en-US" sz="1100">
                          <a:effectLst/>
                        </a:rPr>
                        <a:t>Bending Radius (m)</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28.5714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a:effectLst/>
                        </a:rPr>
                        <a:t>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100" dirty="0">
                          <a:effectLst/>
                        </a:rPr>
                        <a:t>28.5714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066947"/>
                  </a:ext>
                </a:extLst>
              </a:tr>
            </a:tbl>
          </a:graphicData>
        </a:graphic>
      </p:graphicFrame>
      <p:sp>
        <p:nvSpPr>
          <p:cNvPr id="8" name="Title 1">
            <a:extLst>
              <a:ext uri="{FF2B5EF4-FFF2-40B4-BE49-F238E27FC236}">
                <a16:creationId xmlns:a16="http://schemas.microsoft.com/office/drawing/2014/main" id="{04850941-B3F1-290C-9592-79C3CB306021}"/>
              </a:ext>
            </a:extLst>
          </p:cNvPr>
          <p:cNvSpPr>
            <a:spLocks noGrp="1"/>
          </p:cNvSpPr>
          <p:nvPr>
            <p:ph type="title"/>
          </p:nvPr>
        </p:nvSpPr>
        <p:spPr>
          <a:xfrm>
            <a:off x="571500" y="365125"/>
            <a:ext cx="11049000" cy="1325563"/>
          </a:xfrm>
        </p:spPr>
        <p:txBody>
          <a:bodyPr/>
          <a:lstStyle/>
          <a:p>
            <a:r>
              <a:rPr lang="en-US" dirty="0"/>
              <a:t>Beamline Location</a:t>
            </a:r>
          </a:p>
        </p:txBody>
      </p:sp>
      <p:sp>
        <p:nvSpPr>
          <p:cNvPr id="5" name="TextBox 4">
            <a:extLst>
              <a:ext uri="{FF2B5EF4-FFF2-40B4-BE49-F238E27FC236}">
                <a16:creationId xmlns:a16="http://schemas.microsoft.com/office/drawing/2014/main" id="{DD7BAFE7-1943-838A-B1AB-F5446836ACD4}"/>
              </a:ext>
            </a:extLst>
          </p:cNvPr>
          <p:cNvSpPr txBox="1"/>
          <p:nvPr/>
        </p:nvSpPr>
        <p:spPr>
          <a:xfrm>
            <a:off x="5394040" y="635248"/>
            <a:ext cx="1531188" cy="1477328"/>
          </a:xfrm>
          <a:prstGeom prst="rect">
            <a:avLst/>
          </a:prstGeom>
          <a:noFill/>
        </p:spPr>
        <p:txBody>
          <a:bodyPr wrap="none" rtlCol="0">
            <a:spAutoFit/>
          </a:bodyPr>
          <a:lstStyle/>
          <a:p>
            <a:r>
              <a:rPr lang="en-US" dirty="0"/>
              <a:t>Storage Ring</a:t>
            </a:r>
          </a:p>
          <a:p>
            <a:r>
              <a:rPr lang="en-US" dirty="0"/>
              <a:t>792m</a:t>
            </a:r>
          </a:p>
          <a:p>
            <a:r>
              <a:rPr lang="en-US" dirty="0"/>
              <a:t>3.0 GeV</a:t>
            </a:r>
          </a:p>
          <a:p>
            <a:r>
              <a:rPr lang="en-US" dirty="0"/>
              <a:t>0.5nm-rad H</a:t>
            </a:r>
          </a:p>
          <a:p>
            <a:r>
              <a:rPr lang="en-US" dirty="0"/>
              <a:t>8 pm-rad V</a:t>
            </a:r>
          </a:p>
        </p:txBody>
      </p:sp>
    </p:spTree>
    <p:extLst>
      <p:ext uri="{BB962C8B-B14F-4D97-AF65-F5344CB8AC3E}">
        <p14:creationId xmlns:p14="http://schemas.microsoft.com/office/powerpoint/2010/main" val="1010727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machine&#10;&#10;Description automatically generated">
            <a:extLst>
              <a:ext uri="{FF2B5EF4-FFF2-40B4-BE49-F238E27FC236}">
                <a16:creationId xmlns:a16="http://schemas.microsoft.com/office/drawing/2014/main" id="{B2A85054-1080-35C9-5459-A9A06896AD5D}"/>
              </a:ext>
            </a:extLst>
          </p:cNvPr>
          <p:cNvPicPr>
            <a:picLocks noChangeAspect="1"/>
          </p:cNvPicPr>
          <p:nvPr/>
        </p:nvPicPr>
        <p:blipFill>
          <a:blip r:embed="rId3"/>
          <a:stretch>
            <a:fillRect/>
          </a:stretch>
        </p:blipFill>
        <p:spPr>
          <a:xfrm>
            <a:off x="2863620" y="4393947"/>
            <a:ext cx="9150287" cy="1926762"/>
          </a:xfrm>
          <a:prstGeom prst="rect">
            <a:avLst/>
          </a:prstGeom>
        </p:spPr>
      </p:pic>
      <p:sp>
        <p:nvSpPr>
          <p:cNvPr id="2" name="Title 1">
            <a:extLst>
              <a:ext uri="{FF2B5EF4-FFF2-40B4-BE49-F238E27FC236}">
                <a16:creationId xmlns:a16="http://schemas.microsoft.com/office/drawing/2014/main" id="{5954A546-C44E-49C6-BEFD-AE5E551D8D37}"/>
              </a:ext>
            </a:extLst>
          </p:cNvPr>
          <p:cNvSpPr>
            <a:spLocks noGrp="1"/>
          </p:cNvSpPr>
          <p:nvPr>
            <p:ph type="title"/>
          </p:nvPr>
        </p:nvSpPr>
        <p:spPr/>
        <p:txBody>
          <a:bodyPr/>
          <a:lstStyle/>
          <a:p>
            <a:r>
              <a:rPr lang="en-US" dirty="0"/>
              <a:t>Beamline Layout</a:t>
            </a:r>
          </a:p>
        </p:txBody>
      </p:sp>
      <p:pic>
        <p:nvPicPr>
          <p:cNvPr id="7" name="Content Placeholder 4">
            <a:extLst>
              <a:ext uri="{FF2B5EF4-FFF2-40B4-BE49-F238E27FC236}">
                <a16:creationId xmlns:a16="http://schemas.microsoft.com/office/drawing/2014/main" id="{CE6D39B8-1354-D9E8-409B-214DC4C9EC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9258" y="1381807"/>
            <a:ext cx="4714531" cy="2505954"/>
          </a:xfrm>
          <a:prstGeom prst="rect">
            <a:avLst/>
          </a:prstGeom>
        </p:spPr>
      </p:pic>
      <p:pic>
        <p:nvPicPr>
          <p:cNvPr id="12" name="Picture 2">
            <a:extLst>
              <a:ext uri="{FF2B5EF4-FFF2-40B4-BE49-F238E27FC236}">
                <a16:creationId xmlns:a16="http://schemas.microsoft.com/office/drawing/2014/main" id="{9F0818FB-62FA-565A-9544-A8242A28A2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03257" y="1837418"/>
            <a:ext cx="3627364" cy="272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4">
            <a:extLst>
              <a:ext uri="{FF2B5EF4-FFF2-40B4-BE49-F238E27FC236}">
                <a16:creationId xmlns:a16="http://schemas.microsoft.com/office/drawing/2014/main" id="{85801031-B63D-EE6D-256D-75FB8EFBE7FB}"/>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5402" t="43890" r="1"/>
          <a:stretch/>
        </p:blipFill>
        <p:spPr bwMode="auto">
          <a:xfrm rot="21123853">
            <a:off x="274582" y="4841991"/>
            <a:ext cx="4073747" cy="1667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a:extLst>
              <a:ext uri="{FF2B5EF4-FFF2-40B4-BE49-F238E27FC236}">
                <a16:creationId xmlns:a16="http://schemas.microsoft.com/office/drawing/2014/main" id="{104AEC57-D4AA-A7ED-6835-7F335518C6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55846" y="365125"/>
            <a:ext cx="2610642" cy="348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8406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1">
            <a:extLst>
              <a:ext uri="{FF2B5EF4-FFF2-40B4-BE49-F238E27FC236}">
                <a16:creationId xmlns:a16="http://schemas.microsoft.com/office/drawing/2014/main" id="{76DCF836-97E3-86DA-A559-C796AE1A6A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507" y="1557713"/>
            <a:ext cx="4004956" cy="1661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9175E37-8288-4A72-95BE-1FDE5B22BF13}"/>
              </a:ext>
            </a:extLst>
          </p:cNvPr>
          <p:cNvSpPr>
            <a:spLocks noGrp="1"/>
          </p:cNvSpPr>
          <p:nvPr>
            <p:ph type="title"/>
          </p:nvPr>
        </p:nvSpPr>
        <p:spPr/>
        <p:txBody>
          <a:bodyPr/>
          <a:lstStyle/>
          <a:p>
            <a:r>
              <a:rPr lang="en-US" dirty="0"/>
              <a:t>Beamline Layout </a:t>
            </a:r>
            <a:r>
              <a:rPr lang="en-US" dirty="0" err="1"/>
              <a:t>Con’t</a:t>
            </a:r>
            <a:endParaRPr lang="en-US" dirty="0"/>
          </a:p>
        </p:txBody>
      </p:sp>
      <p:pic>
        <p:nvPicPr>
          <p:cNvPr id="4" name="Content Placeholder 4">
            <a:extLst>
              <a:ext uri="{FF2B5EF4-FFF2-40B4-BE49-F238E27FC236}">
                <a16:creationId xmlns:a16="http://schemas.microsoft.com/office/drawing/2014/main" id="{B08EC6C8-6639-4DF7-A5EA-CD4879B5A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990" y="3420312"/>
            <a:ext cx="10412283" cy="2815528"/>
          </a:xfrm>
          <a:prstGeom prst="rect">
            <a:avLst/>
          </a:prstGeom>
        </p:spPr>
      </p:pic>
      <p:cxnSp>
        <p:nvCxnSpPr>
          <p:cNvPr id="8" name="Straight Arrow Connector 7">
            <a:extLst>
              <a:ext uri="{FF2B5EF4-FFF2-40B4-BE49-F238E27FC236}">
                <a16:creationId xmlns:a16="http://schemas.microsoft.com/office/drawing/2014/main" id="{750C60FF-9F9A-49A7-9CA3-D832833E76E2}"/>
              </a:ext>
            </a:extLst>
          </p:cNvPr>
          <p:cNvCxnSpPr>
            <a:cxnSpLocks/>
          </p:cNvCxnSpPr>
          <p:nvPr/>
        </p:nvCxnSpPr>
        <p:spPr>
          <a:xfrm>
            <a:off x="1718409" y="3061022"/>
            <a:ext cx="0" cy="136220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3A5952D-B592-44AE-A9A6-3DC3B9F0F9BE}"/>
              </a:ext>
            </a:extLst>
          </p:cNvPr>
          <p:cNvCxnSpPr>
            <a:cxnSpLocks/>
          </p:cNvCxnSpPr>
          <p:nvPr/>
        </p:nvCxnSpPr>
        <p:spPr>
          <a:xfrm flipH="1">
            <a:off x="2022764" y="2949519"/>
            <a:ext cx="2351059" cy="147371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274A38F-ADB8-49EB-B132-B17AC6D28F82}"/>
              </a:ext>
            </a:extLst>
          </p:cNvPr>
          <p:cNvSpPr txBox="1"/>
          <p:nvPr/>
        </p:nvSpPr>
        <p:spPr>
          <a:xfrm>
            <a:off x="5817871" y="3531242"/>
            <a:ext cx="840230" cy="307777"/>
          </a:xfrm>
          <a:prstGeom prst="rect">
            <a:avLst/>
          </a:prstGeom>
          <a:noFill/>
        </p:spPr>
        <p:txBody>
          <a:bodyPr wrap="none" rtlCol="0">
            <a:spAutoFit/>
          </a:bodyPr>
          <a:lstStyle/>
          <a:p>
            <a:r>
              <a:rPr lang="en-US" sz="1400" dirty="0"/>
              <a:t>X-Y slits</a:t>
            </a:r>
          </a:p>
        </p:txBody>
      </p:sp>
      <p:cxnSp>
        <p:nvCxnSpPr>
          <p:cNvPr id="13" name="Straight Arrow Connector 12">
            <a:extLst>
              <a:ext uri="{FF2B5EF4-FFF2-40B4-BE49-F238E27FC236}">
                <a16:creationId xmlns:a16="http://schemas.microsoft.com/office/drawing/2014/main" id="{2E9CF8A1-D2AB-4DF8-8846-C7478DB11377}"/>
              </a:ext>
            </a:extLst>
          </p:cNvPr>
          <p:cNvCxnSpPr>
            <a:cxnSpLocks/>
            <a:stCxn id="12" idx="2"/>
          </p:cNvCxnSpPr>
          <p:nvPr/>
        </p:nvCxnSpPr>
        <p:spPr>
          <a:xfrm flipH="1">
            <a:off x="2647829" y="3839019"/>
            <a:ext cx="3590157" cy="50157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3746B3A-AF99-4931-9BE7-2846A2AB2221}"/>
              </a:ext>
            </a:extLst>
          </p:cNvPr>
          <p:cNvCxnSpPr>
            <a:cxnSpLocks/>
            <a:stCxn id="12" idx="2"/>
          </p:cNvCxnSpPr>
          <p:nvPr/>
        </p:nvCxnSpPr>
        <p:spPr>
          <a:xfrm flipH="1">
            <a:off x="3162458" y="3839019"/>
            <a:ext cx="3075528" cy="5082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9F4FB67-AB25-463F-9814-5527A557F0FC}"/>
              </a:ext>
            </a:extLst>
          </p:cNvPr>
          <p:cNvCxnSpPr>
            <a:cxnSpLocks/>
            <a:stCxn id="30" idx="2"/>
          </p:cNvCxnSpPr>
          <p:nvPr/>
        </p:nvCxnSpPr>
        <p:spPr>
          <a:xfrm>
            <a:off x="7358976" y="1951405"/>
            <a:ext cx="817167" cy="24718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B765518-9837-4624-BFB3-B5A24A08966B}"/>
              </a:ext>
            </a:extLst>
          </p:cNvPr>
          <p:cNvSpPr txBox="1"/>
          <p:nvPr/>
        </p:nvSpPr>
        <p:spPr>
          <a:xfrm>
            <a:off x="6540482" y="1643628"/>
            <a:ext cx="1636987" cy="307777"/>
          </a:xfrm>
          <a:prstGeom prst="rect">
            <a:avLst/>
          </a:prstGeom>
          <a:noFill/>
        </p:spPr>
        <p:txBody>
          <a:bodyPr wrap="none" rtlCol="0">
            <a:spAutoFit/>
          </a:bodyPr>
          <a:lstStyle/>
          <a:p>
            <a:r>
              <a:rPr lang="en-US" sz="1400" dirty="0"/>
              <a:t>Conductance tube</a:t>
            </a:r>
          </a:p>
        </p:txBody>
      </p:sp>
      <p:pic>
        <p:nvPicPr>
          <p:cNvPr id="3" name="Content Placeholder 11">
            <a:extLst>
              <a:ext uri="{FF2B5EF4-FFF2-40B4-BE49-F238E27FC236}">
                <a16:creationId xmlns:a16="http://schemas.microsoft.com/office/drawing/2014/main" id="{41308245-F30D-7000-A856-31E91CE0B6ED}"/>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t="42271"/>
          <a:stretch/>
        </p:blipFill>
        <p:spPr>
          <a:xfrm>
            <a:off x="530795" y="1392966"/>
            <a:ext cx="2504644" cy="1128285"/>
          </a:xfrm>
        </p:spPr>
      </p:pic>
      <p:sp>
        <p:nvSpPr>
          <p:cNvPr id="5" name="TextBox 4">
            <a:extLst>
              <a:ext uri="{FF2B5EF4-FFF2-40B4-BE49-F238E27FC236}">
                <a16:creationId xmlns:a16="http://schemas.microsoft.com/office/drawing/2014/main" id="{2D71A786-F38D-6A75-ED62-BB30ABAB8A08}"/>
              </a:ext>
            </a:extLst>
          </p:cNvPr>
          <p:cNvSpPr txBox="1"/>
          <p:nvPr/>
        </p:nvSpPr>
        <p:spPr>
          <a:xfrm>
            <a:off x="504027" y="2610965"/>
            <a:ext cx="2680542" cy="307777"/>
          </a:xfrm>
          <a:prstGeom prst="rect">
            <a:avLst/>
          </a:prstGeom>
          <a:noFill/>
        </p:spPr>
        <p:txBody>
          <a:bodyPr wrap="none" rtlCol="0">
            <a:spAutoFit/>
          </a:bodyPr>
          <a:lstStyle/>
          <a:p>
            <a:r>
              <a:rPr lang="en-US" sz="1400" dirty="0"/>
              <a:t>Fixed mask: 16.74mm x 2.6mm</a:t>
            </a:r>
          </a:p>
        </p:txBody>
      </p:sp>
      <p:pic>
        <p:nvPicPr>
          <p:cNvPr id="18" name="Picture 17">
            <a:extLst>
              <a:ext uri="{FF2B5EF4-FFF2-40B4-BE49-F238E27FC236}">
                <a16:creationId xmlns:a16="http://schemas.microsoft.com/office/drawing/2014/main" id="{4BB8D2A3-BBE1-3160-3EB9-136E1E53C232}"/>
              </a:ext>
            </a:extLst>
          </p:cNvPr>
          <p:cNvPicPr>
            <a:picLocks noChangeAspect="1"/>
          </p:cNvPicPr>
          <p:nvPr/>
        </p:nvPicPr>
        <p:blipFill rotWithShape="1">
          <a:blip r:embed="rId6">
            <a:extLst>
              <a:ext uri="{28A0092B-C50C-407E-A947-70E740481C1C}">
                <a14:useLocalDpi xmlns:a14="http://schemas.microsoft.com/office/drawing/2010/main" val="0"/>
              </a:ext>
            </a:extLst>
          </a:blip>
          <a:srcRect t="37162" r="44833"/>
          <a:stretch/>
        </p:blipFill>
        <p:spPr>
          <a:xfrm>
            <a:off x="3464042" y="1308430"/>
            <a:ext cx="1819559" cy="1336805"/>
          </a:xfrm>
          <a:prstGeom prst="rect">
            <a:avLst/>
          </a:prstGeom>
        </p:spPr>
      </p:pic>
      <p:sp>
        <p:nvSpPr>
          <p:cNvPr id="23" name="TextBox 22">
            <a:extLst>
              <a:ext uri="{FF2B5EF4-FFF2-40B4-BE49-F238E27FC236}">
                <a16:creationId xmlns:a16="http://schemas.microsoft.com/office/drawing/2014/main" id="{3C7247E9-6D15-D52E-8798-CDA707D72720}"/>
              </a:ext>
            </a:extLst>
          </p:cNvPr>
          <p:cNvSpPr txBox="1"/>
          <p:nvPr/>
        </p:nvSpPr>
        <p:spPr>
          <a:xfrm>
            <a:off x="3123990" y="2604323"/>
            <a:ext cx="2284600" cy="307777"/>
          </a:xfrm>
          <a:prstGeom prst="rect">
            <a:avLst/>
          </a:prstGeom>
          <a:noFill/>
        </p:spPr>
        <p:txBody>
          <a:bodyPr wrap="none" rtlCol="0">
            <a:spAutoFit/>
          </a:bodyPr>
          <a:lstStyle/>
          <a:p>
            <a:r>
              <a:rPr lang="en-US" sz="1400" dirty="0"/>
              <a:t>Be window 92mm x 10mm</a:t>
            </a:r>
          </a:p>
        </p:txBody>
      </p:sp>
      <p:pic>
        <p:nvPicPr>
          <p:cNvPr id="29" name="Content Placeholder 5">
            <a:extLst>
              <a:ext uri="{FF2B5EF4-FFF2-40B4-BE49-F238E27FC236}">
                <a16:creationId xmlns:a16="http://schemas.microsoft.com/office/drawing/2014/main" id="{B4AA2106-EC2D-792F-BAE4-5DCD39DEED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6942" y="769533"/>
            <a:ext cx="1496685" cy="882989"/>
          </a:xfrm>
          <a:prstGeom prst="rect">
            <a:avLst/>
          </a:prstGeom>
        </p:spPr>
      </p:pic>
      <p:pic>
        <p:nvPicPr>
          <p:cNvPr id="42" name="Picture 41" descr="A gold metal object with holes&#10;&#10;Description automatically generated">
            <a:extLst>
              <a:ext uri="{FF2B5EF4-FFF2-40B4-BE49-F238E27FC236}">
                <a16:creationId xmlns:a16="http://schemas.microsoft.com/office/drawing/2014/main" id="{494D5518-667B-4F89-039D-5714B6448FEB}"/>
              </a:ext>
            </a:extLst>
          </p:cNvPr>
          <p:cNvPicPr>
            <a:picLocks noChangeAspect="1"/>
          </p:cNvPicPr>
          <p:nvPr/>
        </p:nvPicPr>
        <p:blipFill>
          <a:blip r:embed="rId8"/>
          <a:stretch>
            <a:fillRect/>
          </a:stretch>
        </p:blipFill>
        <p:spPr>
          <a:xfrm>
            <a:off x="3739029" y="2903789"/>
            <a:ext cx="747541" cy="516523"/>
          </a:xfrm>
          <a:prstGeom prst="rect">
            <a:avLst/>
          </a:prstGeom>
        </p:spPr>
      </p:pic>
      <p:pic>
        <p:nvPicPr>
          <p:cNvPr id="47" name="Picture 46" descr="A close-up of a machine&#10;&#10;Description automatically generated">
            <a:extLst>
              <a:ext uri="{FF2B5EF4-FFF2-40B4-BE49-F238E27FC236}">
                <a16:creationId xmlns:a16="http://schemas.microsoft.com/office/drawing/2014/main" id="{FE9BD2F6-4C7D-BEC4-63A0-6CFC9C5430DE}"/>
              </a:ext>
            </a:extLst>
          </p:cNvPr>
          <p:cNvPicPr>
            <a:picLocks noChangeAspect="1"/>
          </p:cNvPicPr>
          <p:nvPr/>
        </p:nvPicPr>
        <p:blipFill>
          <a:blip r:embed="rId9"/>
          <a:stretch>
            <a:fillRect/>
          </a:stretch>
        </p:blipFill>
        <p:spPr>
          <a:xfrm>
            <a:off x="5518914" y="2722457"/>
            <a:ext cx="805295" cy="780580"/>
          </a:xfrm>
          <a:prstGeom prst="rect">
            <a:avLst/>
          </a:prstGeom>
        </p:spPr>
      </p:pic>
      <p:pic>
        <p:nvPicPr>
          <p:cNvPr id="49" name="Picture 48" descr="A metal object with holes and screws&#10;&#10;Description automatically generated">
            <a:extLst>
              <a:ext uri="{FF2B5EF4-FFF2-40B4-BE49-F238E27FC236}">
                <a16:creationId xmlns:a16="http://schemas.microsoft.com/office/drawing/2014/main" id="{74F0309F-B903-0094-1C8F-C3CE0967F709}"/>
              </a:ext>
            </a:extLst>
          </p:cNvPr>
          <p:cNvPicPr>
            <a:picLocks noChangeAspect="1"/>
          </p:cNvPicPr>
          <p:nvPr/>
        </p:nvPicPr>
        <p:blipFill>
          <a:blip r:embed="rId10"/>
          <a:stretch>
            <a:fillRect/>
          </a:stretch>
        </p:blipFill>
        <p:spPr>
          <a:xfrm>
            <a:off x="6451612" y="2668212"/>
            <a:ext cx="780474" cy="834825"/>
          </a:xfrm>
          <a:prstGeom prst="rect">
            <a:avLst/>
          </a:prstGeom>
        </p:spPr>
      </p:pic>
      <p:sp>
        <p:nvSpPr>
          <p:cNvPr id="6" name="TextBox 5">
            <a:extLst>
              <a:ext uri="{FF2B5EF4-FFF2-40B4-BE49-F238E27FC236}">
                <a16:creationId xmlns:a16="http://schemas.microsoft.com/office/drawing/2014/main" id="{9D554667-E1B7-2BFD-4D1D-7A22290B250D}"/>
              </a:ext>
            </a:extLst>
          </p:cNvPr>
          <p:cNvSpPr txBox="1"/>
          <p:nvPr/>
        </p:nvSpPr>
        <p:spPr>
          <a:xfrm>
            <a:off x="6841849" y="739776"/>
            <a:ext cx="1152880" cy="261610"/>
          </a:xfrm>
          <a:prstGeom prst="rect">
            <a:avLst/>
          </a:prstGeom>
          <a:noFill/>
        </p:spPr>
        <p:txBody>
          <a:bodyPr wrap="none" rtlCol="0">
            <a:spAutoFit/>
          </a:bodyPr>
          <a:lstStyle/>
          <a:p>
            <a:r>
              <a:rPr lang="en-US" sz="1100" dirty="0"/>
              <a:t>1.27” ID x 12” L</a:t>
            </a:r>
          </a:p>
        </p:txBody>
      </p:sp>
    </p:spTree>
    <p:extLst>
      <p:ext uri="{BB962C8B-B14F-4D97-AF65-F5344CB8AC3E}">
        <p14:creationId xmlns:p14="http://schemas.microsoft.com/office/powerpoint/2010/main" val="1251266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3B5A-5E78-4340-96BB-0E82A160AEDE}"/>
              </a:ext>
            </a:extLst>
          </p:cNvPr>
          <p:cNvSpPr>
            <a:spLocks noGrp="1"/>
          </p:cNvSpPr>
          <p:nvPr>
            <p:ph type="title"/>
          </p:nvPr>
        </p:nvSpPr>
        <p:spPr/>
        <p:txBody>
          <a:bodyPr/>
          <a:lstStyle/>
          <a:p>
            <a:r>
              <a:rPr lang="en-US" dirty="0"/>
              <a:t>CSS Control</a:t>
            </a:r>
          </a:p>
        </p:txBody>
      </p:sp>
      <p:pic>
        <p:nvPicPr>
          <p:cNvPr id="5" name="Content Placeholder 4" descr="A computer screen shot of a computer&#10;&#10;Description automatically generated">
            <a:extLst>
              <a:ext uri="{FF2B5EF4-FFF2-40B4-BE49-F238E27FC236}">
                <a16:creationId xmlns:a16="http://schemas.microsoft.com/office/drawing/2014/main" id="{CA3F874C-4B73-DD65-8A11-17E52576DC5E}"/>
              </a:ext>
            </a:extLst>
          </p:cNvPr>
          <p:cNvPicPr>
            <a:picLocks noGrp="1" noChangeAspect="1"/>
          </p:cNvPicPr>
          <p:nvPr>
            <p:ph idx="1"/>
          </p:nvPr>
        </p:nvPicPr>
        <p:blipFill>
          <a:blip r:embed="rId3"/>
          <a:stretch>
            <a:fillRect/>
          </a:stretch>
        </p:blipFill>
        <p:spPr>
          <a:xfrm>
            <a:off x="5336735" y="536575"/>
            <a:ext cx="6466610" cy="3099088"/>
          </a:xfrm>
        </p:spPr>
      </p:pic>
      <p:pic>
        <p:nvPicPr>
          <p:cNvPr id="7" name="Picture 6" descr="A screenshot of a computer&#10;&#10;Description automatically generated">
            <a:extLst>
              <a:ext uri="{FF2B5EF4-FFF2-40B4-BE49-F238E27FC236}">
                <a16:creationId xmlns:a16="http://schemas.microsoft.com/office/drawing/2014/main" id="{44D68003-7CA0-9D9B-5653-CCEF83B2EC38}"/>
              </a:ext>
            </a:extLst>
          </p:cNvPr>
          <p:cNvPicPr>
            <a:picLocks noChangeAspect="1"/>
          </p:cNvPicPr>
          <p:nvPr/>
        </p:nvPicPr>
        <p:blipFill>
          <a:blip r:embed="rId4"/>
          <a:stretch>
            <a:fillRect/>
          </a:stretch>
        </p:blipFill>
        <p:spPr>
          <a:xfrm>
            <a:off x="907774" y="1897351"/>
            <a:ext cx="3793535" cy="4296701"/>
          </a:xfrm>
          <a:prstGeom prst="rect">
            <a:avLst/>
          </a:prstGeom>
        </p:spPr>
      </p:pic>
      <p:pic>
        <p:nvPicPr>
          <p:cNvPr id="3" name="Content Placeholder 8" descr="A graph showing different colored lines&#10;&#10;Description automatically generated">
            <a:extLst>
              <a:ext uri="{FF2B5EF4-FFF2-40B4-BE49-F238E27FC236}">
                <a16:creationId xmlns:a16="http://schemas.microsoft.com/office/drawing/2014/main" id="{1396B3C0-D685-93E8-144C-D0C98A9C4782}"/>
              </a:ext>
            </a:extLst>
          </p:cNvPr>
          <p:cNvPicPr>
            <a:picLocks noChangeAspect="1"/>
          </p:cNvPicPr>
          <p:nvPr/>
        </p:nvPicPr>
        <p:blipFill>
          <a:blip r:embed="rId5"/>
          <a:stretch>
            <a:fillRect/>
          </a:stretch>
        </p:blipFill>
        <p:spPr>
          <a:xfrm>
            <a:off x="5066998" y="3753770"/>
            <a:ext cx="6217228" cy="2739105"/>
          </a:xfrm>
          <a:prstGeom prst="rect">
            <a:avLst/>
          </a:prstGeom>
        </p:spPr>
      </p:pic>
    </p:spTree>
    <p:extLst>
      <p:ext uri="{BB962C8B-B14F-4D97-AF65-F5344CB8AC3E}">
        <p14:creationId xmlns:p14="http://schemas.microsoft.com/office/powerpoint/2010/main" val="2136952261"/>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SLS-II_PPT_Template_Widescreen_wFooter_new" id="{B29EAB64-E8F0-FF4B-A307-BB39ADC8A07F}" vid="{372C21F3-BA56-7F48-8A9C-8C3D97E319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A54E03C2660744EB8152C8DD6CA0ADB" ma:contentTypeVersion="22" ma:contentTypeDescription="Create a new document." ma:contentTypeScope="" ma:versionID="ff910d9dd511c7690852e7714b51b9bc">
  <xsd:schema xmlns:xsd="http://www.w3.org/2001/XMLSchema" xmlns:xs="http://www.w3.org/2001/XMLSchema" xmlns:p="http://schemas.microsoft.com/office/2006/metadata/properties" xmlns:ns2="c3bc600e-ad1a-46ea-9664-a5515df38174" xmlns:ns3="f9e15542-8fed-4f72-8e2a-d87728e526a5" targetNamespace="http://schemas.microsoft.com/office/2006/metadata/properties" ma:root="true" ma:fieldsID="42892536f0ab4f3114882b074b6948e2" ns2:_="" ns3:_="">
    <xsd:import namespace="c3bc600e-ad1a-46ea-9664-a5515df38174"/>
    <xsd:import namespace="f9e15542-8fed-4f72-8e2a-d87728e526a5"/>
    <xsd:element name="properties">
      <xsd:complexType>
        <xsd:sequence>
          <xsd:element name="documentManagement">
            <xsd:complexType>
              <xsd:all>
                <xsd:element ref="ns2:Status" minOccurs="0"/>
                <xsd:element ref="ns2:Topics" minOccurs="0"/>
                <xsd:element ref="ns2:Category" minOccurs="0"/>
                <xsd:element ref="ns2:Issue_x0020_Date" minOccurs="0"/>
                <xsd:element ref="ns2:Content" minOccurs="0"/>
                <xsd:element ref="ns2:Document_x0020_name" minOccurs="0"/>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bc600e-ad1a-46ea-9664-a5515df38174" elementFormDefault="qualified">
    <xsd:import namespace="http://schemas.microsoft.com/office/2006/documentManagement/types"/>
    <xsd:import namespace="http://schemas.microsoft.com/office/infopath/2007/PartnerControls"/>
    <xsd:element name="Status" ma:index="2" nillable="true" ma:displayName="Status" ma:default="Draft" ma:description="Document category - set this to help people decide the status of your document. - Multiple attributes are possible- say a draft ABD (Authorization Basis Document)" ma:internalName="Status" ma:readOnly="false" ma:requiredMultiChoice="true">
      <xsd:complexType>
        <xsd:complexContent>
          <xsd:extension base="dms:MultiChoice">
            <xsd:sequence>
              <xsd:element name="Value" maxOccurs="unbounded" minOccurs="0" nillable="true">
                <xsd:simpleType>
                  <xsd:restriction base="dms:Choice">
                    <xsd:enumeration value="Reference"/>
                    <xsd:enumeration value="Draft"/>
                    <xsd:enumeration value="Final"/>
                    <xsd:enumeration value="Obsolete"/>
                    <xsd:enumeration value="ABD"/>
                  </xsd:restriction>
                </xsd:simpleType>
              </xsd:element>
            </xsd:sequence>
          </xsd:extension>
        </xsd:complexContent>
      </xsd:complexType>
    </xsd:element>
    <xsd:element name="Topics" ma:index="3" nillable="true" ma:displayName="Topics" ma:default="UF" ma:description="Topical area for the document - multiple selections are possible - Default is UF (Unfiled) to easily find documents that were just added." ma:internalName="Topics" ma:readOnly="false" ma:requiredMultiChoice="true">
      <xsd:complexType>
        <xsd:complexContent>
          <xsd:extension base="dms:MultiChoice">
            <xsd:sequence>
              <xsd:element name="Value" maxOccurs="unbounded" minOccurs="0" nillable="true">
                <xsd:simpleType>
                  <xsd:restriction base="dms:Choice">
                    <xsd:enumeration value="CDI"/>
                    <xsd:enumeration value="ARI"/>
                    <xsd:enumeration value="SXN"/>
                    <xsd:enumeration value="Project"/>
                    <xsd:enumeration value="ES&amp;H"/>
                    <xsd:enumeration value="UF"/>
                  </xsd:restriction>
                </xsd:simpleType>
              </xsd:element>
            </xsd:sequence>
          </xsd:extension>
        </xsd:complexContent>
      </xsd:complexType>
    </xsd:element>
    <xsd:element name="Category" ma:index="4" nillable="true" ma:displayName="Category" ma:default="UF" ma:description="Systems to which the document applies - Multiple selections are possible" ma:internalName="Category" ma:readOnly="false" ma:requiredMultiChoice="true">
      <xsd:complexType>
        <xsd:complexContent>
          <xsd:extension base="dms:MultiChoice">
            <xsd:sequence>
              <xsd:element name="Value" maxOccurs="unbounded" minOccurs="0" nillable="true">
                <xsd:simpleType>
                  <xsd:restriction base="dms:Choice">
                    <xsd:enumeration value="PDS"/>
                    <xsd:enumeration value="End Station"/>
                    <xsd:enumeration value="Beamline Infrastructure"/>
                    <xsd:enumeration value="Acc"/>
                    <xsd:enumeration value="Basic Controls"/>
                    <xsd:enumeration value="Conventional Construction"/>
                    <xsd:enumeration value="Meeting"/>
                    <xsd:enumeration value="Memo"/>
                    <xsd:enumeration value="Calendar/Schedule"/>
                    <xsd:enumeration value="SPEC"/>
                    <xsd:enumeration value="SOW"/>
                    <xsd:enumeration value="Quote"/>
                    <xsd:enumeration value="UF"/>
                  </xsd:restriction>
                </xsd:simpleType>
              </xsd:element>
            </xsd:sequence>
          </xsd:extension>
        </xsd:complexContent>
      </xsd:complexType>
    </xsd:element>
    <xsd:element name="Issue_x0020_Date" ma:index="5" nillable="true" ma:displayName="Issue Date" ma:description="Enter Date the document was issued (which may not be when it was deposited)" ma:format="DateOnly" ma:internalName="Issue_x0020_Date" ma:readOnly="false">
      <xsd:simpleType>
        <xsd:restriction base="dms:DateTime"/>
      </xsd:simpleType>
    </xsd:element>
    <xsd:element name="Content" ma:index="6" nillable="true" ma:displayName="Content" ma:description="Short free-form description of what is in the document.   Not required but sometimes helpful." ma:internalName="Content" ma:readOnly="false">
      <xsd:simpleType>
        <xsd:restriction base="dms:Text">
          <xsd:maxLength value="255"/>
        </xsd:restriction>
      </xsd:simpleType>
    </xsd:element>
    <xsd:element name="Document_x0020_name" ma:index="7" nillable="true" ma:displayName="Document name" ma:internalName="Document_x0020_name"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hidden="true" ma:internalName="MediaServiceKeyPoints" ma:readOnly="true">
      <xsd:simpleType>
        <xsd:restriction base="dms:Note"/>
      </xsd:simpleType>
    </xsd:element>
    <xsd:element name="MediaServiceDateTaken" ma:index="19" nillable="true" ma:displayName="MediaServiceDateTaken" ma:hidden="true" ma:internalName="MediaServiceDateTaken" ma:readOnly="true">
      <xsd:simpleType>
        <xsd:restriction base="dms:Text"/>
      </xsd:simpleType>
    </xsd:element>
    <xsd:element name="MediaServiceAutoTags" ma:index="20" nillable="true" ma:displayName="Tags" ma:hidden="true" ma:internalName="MediaServiceAutoTags" ma:readOnly="true">
      <xsd:simpleType>
        <xsd:restriction base="dms:Text"/>
      </xsd:simpleType>
    </xsd:element>
    <xsd:element name="MediaServiceOCR" ma:index="21" nillable="true" ma:displayName="Extracted Text" ma:hidden="true" ma:internalName="MediaServiceOCR" ma:readOnly="true">
      <xsd:simpleType>
        <xsd:restriction base="dms:Note"/>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Location" ma:index="24"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e15542-8fed-4f72-8e2a-d87728e526a5" elementFormDefault="qualified">
    <xsd:import namespace="http://schemas.microsoft.com/office/2006/documentManagement/types"/>
    <xsd:import namespace="http://schemas.microsoft.com/office/infopath/2007/PartnerControls"/>
    <xsd:element name="SharedWithUsers" ma:index="1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opics xmlns="c3bc600e-ad1a-46ea-9664-a5515df38174">
      <Value>UF</Value>
    </Topics>
    <Issue_x0020_Date xmlns="c3bc600e-ad1a-46ea-9664-a5515df38174" xsi:nil="true"/>
    <Status xmlns="c3bc600e-ad1a-46ea-9664-a5515df38174">
      <Value>Draft</Value>
    </Status>
    <Document_x0020_name xmlns="c3bc600e-ad1a-46ea-9664-a5515df38174" xsi:nil="true"/>
    <Category xmlns="c3bc600e-ad1a-46ea-9664-a5515df38174">
      <Value>UF</Value>
    </Category>
    <Content xmlns="c3bc600e-ad1a-46ea-9664-a5515df38174" xsi:nil="true"/>
  </documentManagement>
</p:properties>
</file>

<file path=customXml/itemProps1.xml><?xml version="1.0" encoding="utf-8"?>
<ds:datastoreItem xmlns:ds="http://schemas.openxmlformats.org/officeDocument/2006/customXml" ds:itemID="{8D382C84-F57C-4651-904A-38F089CD6059}">
  <ds:schemaRefs>
    <ds:schemaRef ds:uri="http://schemas.microsoft.com/sharepoint/v3/contenttype/forms"/>
  </ds:schemaRefs>
</ds:datastoreItem>
</file>

<file path=customXml/itemProps2.xml><?xml version="1.0" encoding="utf-8"?>
<ds:datastoreItem xmlns:ds="http://schemas.openxmlformats.org/officeDocument/2006/customXml" ds:itemID="{7536B6A9-C7C1-405A-A605-75A1A2D2F4DC}">
  <ds:schemaRefs>
    <ds:schemaRef ds:uri="c3bc600e-ad1a-46ea-9664-a5515df38174"/>
    <ds:schemaRef ds:uri="f9e15542-8fed-4f72-8e2a-d87728e526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26CE3EA-5883-4F17-BB4E-ADE318DA911F}">
  <ds:schemaRefs>
    <ds:schemaRef ds:uri="http://purl.org/dc/elements/1.1/"/>
    <ds:schemaRef ds:uri="http://schemas.microsoft.com/office/infopath/2007/PartnerControls"/>
    <ds:schemaRef ds:uri="http://schemas.microsoft.com/office/2006/metadata/properties"/>
    <ds:schemaRef ds:uri="http://purl.org/dc/terms/"/>
    <ds:schemaRef ds:uri="c3bc600e-ad1a-46ea-9664-a5515df38174"/>
    <ds:schemaRef ds:uri="http://schemas.microsoft.com/office/2006/documentManagement/types"/>
    <ds:schemaRef ds:uri="http://schemas.openxmlformats.org/package/2006/metadata/core-properties"/>
    <ds:schemaRef ds:uri="f9e15542-8fed-4f72-8e2a-d87728e526a5"/>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NSLS-II_PPT_Template_Widescreen_wFooter_new</Template>
  <TotalTime>59042</TotalTime>
  <Words>2391</Words>
  <Application>Microsoft Office PowerPoint</Application>
  <PresentationFormat>Widescreen</PresentationFormat>
  <Paragraphs>310</Paragraphs>
  <Slides>34</Slides>
  <Notes>18</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9" baseType="lpstr">
      <vt:lpstr>Arial</vt:lpstr>
      <vt:lpstr>Arial Narrow</vt:lpstr>
      <vt:lpstr>Calibri</vt:lpstr>
      <vt:lpstr>BNL</vt:lpstr>
      <vt:lpstr>Equation</vt:lpstr>
      <vt:lpstr>NSLS-II PSD (Photon Stimulated Desorption) Beamline</vt:lpstr>
      <vt:lpstr>NSLSII PSD Team</vt:lpstr>
      <vt:lpstr>Beamline Motivation</vt:lpstr>
      <vt:lpstr>Past PSD Measurements</vt:lpstr>
      <vt:lpstr>PowerPoint Presentation</vt:lpstr>
      <vt:lpstr>Beamline Location</vt:lpstr>
      <vt:lpstr>Beamline Layout</vt:lpstr>
      <vt:lpstr>Beamline Layout Con’t</vt:lpstr>
      <vt:lpstr>CSS Control</vt:lpstr>
      <vt:lpstr>PowerPoint Presentation</vt:lpstr>
      <vt:lpstr>PowerPoint Presentation</vt:lpstr>
      <vt:lpstr>PowerPoint Presentation</vt:lpstr>
      <vt:lpstr>PowerPoint Presentation</vt:lpstr>
      <vt:lpstr>Desorption Measurement</vt:lpstr>
      <vt:lpstr>A word about calibration</vt:lpstr>
      <vt:lpstr>Experimental Data Manipulation</vt:lpstr>
      <vt:lpstr>Experimental Runs</vt:lpstr>
      <vt:lpstr>Baseline Results of Pre-Baked Stainless Steel</vt:lpstr>
      <vt:lpstr>Baseline Results of Copper (C101 as received/no bake)</vt:lpstr>
      <vt:lpstr>PowerPoint Presentation</vt:lpstr>
      <vt:lpstr>NEG Data</vt:lpstr>
      <vt:lpstr>Photoelectron Production</vt:lpstr>
      <vt:lpstr>Beam Study without Ion Pumps (M. Ferreira)</vt:lpstr>
      <vt:lpstr>Ion Pump and CCG readings with light (EIC NEG pipe)</vt:lpstr>
      <vt:lpstr>Look Ahead NSLSII-U</vt:lpstr>
      <vt:lpstr>PowerPoint Presentation</vt:lpstr>
      <vt:lpstr>Look Ahead (NEG)</vt:lpstr>
      <vt:lpstr>Summary</vt:lpstr>
      <vt:lpstr>BACK UP SLIDES</vt:lpstr>
      <vt:lpstr>Baseline Results of Stainless Steel</vt:lpstr>
      <vt:lpstr>PowerPoint Presentation</vt:lpstr>
      <vt:lpstr>14BM PSDFE</vt:lpstr>
      <vt:lpstr>14BM PSDFE</vt:lpstr>
      <vt:lpstr>Look Ahead Con’t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Laasch, Ricarda</dc:creator>
  <cp:keywords/>
  <dc:description/>
  <cp:lastModifiedBy>Todd, Robert J</cp:lastModifiedBy>
  <cp:revision>25</cp:revision>
  <cp:lastPrinted>2023-11-02T12:51:23Z</cp:lastPrinted>
  <dcterms:created xsi:type="dcterms:W3CDTF">2022-01-24T21:38:03Z</dcterms:created>
  <dcterms:modified xsi:type="dcterms:W3CDTF">2024-04-11T19:15:57Z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0x010100016FCA86DADC0047BF0C3706765F4DAB</vt:lpwstr>
  </property>
</Properties>
</file>