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46" r:id="rId6"/>
  </p:sldMasterIdLst>
  <p:notesMasterIdLst>
    <p:notesMasterId r:id="rId35"/>
  </p:notesMasterIdLst>
  <p:handoutMasterIdLst>
    <p:handoutMasterId r:id="rId36"/>
  </p:handoutMasterIdLst>
  <p:sldIdLst>
    <p:sldId id="257" r:id="rId7"/>
    <p:sldId id="550" r:id="rId8"/>
    <p:sldId id="577" r:id="rId9"/>
    <p:sldId id="598" r:id="rId10"/>
    <p:sldId id="597" r:id="rId11"/>
    <p:sldId id="578" r:id="rId12"/>
    <p:sldId id="596" r:id="rId13"/>
    <p:sldId id="620" r:id="rId14"/>
    <p:sldId id="622" r:id="rId15"/>
    <p:sldId id="621" r:id="rId16"/>
    <p:sldId id="623" r:id="rId17"/>
    <p:sldId id="619" r:id="rId18"/>
    <p:sldId id="607" r:id="rId19"/>
    <p:sldId id="608" r:id="rId20"/>
    <p:sldId id="627" r:id="rId21"/>
    <p:sldId id="602" r:id="rId22"/>
    <p:sldId id="630" r:id="rId23"/>
    <p:sldId id="599" r:id="rId24"/>
    <p:sldId id="624" r:id="rId25"/>
    <p:sldId id="611" r:id="rId26"/>
    <p:sldId id="626" r:id="rId27"/>
    <p:sldId id="628" r:id="rId28"/>
    <p:sldId id="614" r:id="rId29"/>
    <p:sldId id="625" r:id="rId30"/>
    <p:sldId id="629" r:id="rId31"/>
    <p:sldId id="615" r:id="rId32"/>
    <p:sldId id="616" r:id="rId33"/>
    <p:sldId id="557" r:id="rId34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7A1AC9"/>
    <a:srgbClr val="094875"/>
    <a:srgbClr val="17375E"/>
    <a:srgbClr val="558ED5"/>
    <a:srgbClr val="005C98"/>
    <a:srgbClr val="4E7601"/>
    <a:srgbClr val="920204"/>
    <a:srgbClr val="760001"/>
    <a:srgbClr val="0060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1735" autoAdjust="0"/>
  </p:normalViewPr>
  <p:slideViewPr>
    <p:cSldViewPr snapToGrid="0">
      <p:cViewPr varScale="1">
        <p:scale>
          <a:sx n="90" d="100"/>
          <a:sy n="90" d="100"/>
        </p:scale>
        <p:origin x="312" y="72"/>
      </p:cViewPr>
      <p:guideLst>
        <p:guide orient="horz" pos="2160"/>
        <p:guide pos="3840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50" d="100"/>
        <a:sy n="150" d="100"/>
      </p:scale>
      <p:origin x="0" y="7552"/>
    </p:cViewPr>
  </p:sorterViewPr>
  <p:notesViewPr>
    <p:cSldViewPr snapToGrid="0" snapToObjects="1">
      <p:cViewPr varScale="1">
        <p:scale>
          <a:sx n="56" d="100"/>
          <a:sy n="56" d="100"/>
        </p:scale>
        <p:origin x="2838" y="84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698" cy="481876"/>
          </a:xfrm>
          <a:prstGeom prst="rect">
            <a:avLst/>
          </a:prstGeom>
        </p:spPr>
        <p:txBody>
          <a:bodyPr vert="horz" lIns="95553" tIns="47776" rIns="95553" bIns="4777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832" y="0"/>
            <a:ext cx="3169698" cy="481876"/>
          </a:xfrm>
          <a:prstGeom prst="rect">
            <a:avLst/>
          </a:prstGeom>
        </p:spPr>
        <p:txBody>
          <a:bodyPr vert="horz" lIns="95553" tIns="47776" rIns="95553" bIns="47776" rtlCol="0"/>
          <a:lstStyle>
            <a:lvl1pPr algn="r">
              <a:defRPr sz="1200"/>
            </a:lvl1pPr>
          </a:lstStyle>
          <a:p>
            <a:fld id="{B691EE03-8B86-4483-A61E-7F251E4A6480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324"/>
            <a:ext cx="3169698" cy="481876"/>
          </a:xfrm>
          <a:prstGeom prst="rect">
            <a:avLst/>
          </a:prstGeom>
        </p:spPr>
        <p:txBody>
          <a:bodyPr vert="horz" lIns="95553" tIns="47776" rIns="95553" bIns="4777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832" y="9119324"/>
            <a:ext cx="3169698" cy="481876"/>
          </a:xfrm>
          <a:prstGeom prst="rect">
            <a:avLst/>
          </a:prstGeom>
        </p:spPr>
        <p:txBody>
          <a:bodyPr vert="horz" lIns="95553" tIns="47776" rIns="95553" bIns="47776" rtlCol="0" anchor="b"/>
          <a:lstStyle>
            <a:lvl1pPr algn="r">
              <a:defRPr sz="1200"/>
            </a:lvl1pPr>
          </a:lstStyle>
          <a:p>
            <a:fld id="{06B5E9DE-290D-4688-9E0B-EC76B1290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60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46" tIns="48324" rIns="96646" bIns="4832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9" y="0"/>
            <a:ext cx="3169920" cy="480060"/>
          </a:xfrm>
          <a:prstGeom prst="rect">
            <a:avLst/>
          </a:prstGeom>
        </p:spPr>
        <p:txBody>
          <a:bodyPr vert="horz" lIns="96646" tIns="48324" rIns="96646" bIns="48324" rtlCol="0"/>
          <a:lstStyle>
            <a:lvl1pPr algn="r">
              <a:defRPr sz="1200"/>
            </a:lvl1pPr>
          </a:lstStyle>
          <a:p>
            <a:fld id="{1AF9D93D-2DCD-4941-9148-539F4B11DA5A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46" tIns="48324" rIns="96646" bIns="4832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vert="horz" lIns="96646" tIns="48324" rIns="96646" bIns="4832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46" tIns="48324" rIns="96646" bIns="4832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9" y="9119474"/>
            <a:ext cx="3169920" cy="480060"/>
          </a:xfrm>
          <a:prstGeom prst="rect">
            <a:avLst/>
          </a:prstGeom>
        </p:spPr>
        <p:txBody>
          <a:bodyPr vert="horz" lIns="96646" tIns="48324" rIns="96646" bIns="48324" rtlCol="0" anchor="b"/>
          <a:lstStyle>
            <a:lvl1pPr algn="r">
              <a:defRPr sz="1200"/>
            </a:lvl1pPr>
          </a:lstStyle>
          <a:p>
            <a:fld id="{96257B74-7AA3-6D4E-A5F4-7C976DCE7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48034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64916" algn="l"/>
                <a:tab pos="1529833" algn="l"/>
                <a:tab pos="2294749" algn="l"/>
                <a:tab pos="3059666" algn="l"/>
              </a:tabLs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764916" algn="l"/>
                <a:tab pos="1529833" algn="l"/>
                <a:tab pos="2294749" algn="l"/>
                <a:tab pos="3059666" algn="l"/>
              </a:tabLs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764916" algn="l"/>
                <a:tab pos="1529833" algn="l"/>
                <a:tab pos="2294749" algn="l"/>
                <a:tab pos="3059666" algn="l"/>
              </a:tabLs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764916" algn="l"/>
                <a:tab pos="1529833" algn="l"/>
                <a:tab pos="2294749" algn="l"/>
                <a:tab pos="3059666" algn="l"/>
              </a:tabLs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764916" algn="l"/>
                <a:tab pos="1529833" algn="l"/>
                <a:tab pos="2294749" algn="l"/>
                <a:tab pos="3059666" algn="l"/>
              </a:tabLs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57075" indent="-241552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64916" algn="l"/>
                <a:tab pos="1529833" algn="l"/>
                <a:tab pos="2294749" algn="l"/>
                <a:tab pos="3059666" algn="l"/>
              </a:tabLs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140183" indent="-241552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64916" algn="l"/>
                <a:tab pos="1529833" algn="l"/>
                <a:tab pos="2294749" algn="l"/>
                <a:tab pos="3059666" algn="l"/>
              </a:tabLs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23288" indent="-241552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64916" algn="l"/>
                <a:tab pos="1529833" algn="l"/>
                <a:tab pos="2294749" algn="l"/>
                <a:tab pos="3059666" algn="l"/>
              </a:tabLs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06394" indent="-241552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64916" algn="l"/>
                <a:tab pos="1529833" algn="l"/>
                <a:tab pos="2294749" algn="l"/>
                <a:tab pos="3059666" algn="l"/>
              </a:tabLst>
              <a:defRPr sz="25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84BE3096-FF3B-1648-A643-D3909CD99245}" type="slidenum">
              <a:rPr lang="en-US" sz="1500">
                <a:solidFill>
                  <a:srgbClr val="000000"/>
                </a:solidFill>
                <a:latin typeface="Times New Roman" charset="0"/>
              </a:rPr>
              <a:pPr eaLnBrk="1"/>
              <a:t>1</a:t>
            </a:fld>
            <a:endParaRPr lang="en-US" sz="1500" dirty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6" y="0"/>
            <a:ext cx="1694" cy="1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5100" tIns="47553" rIns="95100" bIns="47553"/>
          <a:lstStyle/>
          <a:p>
            <a:pPr defTabSz="96642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rgbClr val="404040"/>
                </a:solidFill>
                <a:latin typeface="Calibri" charset="0"/>
                <a:ea typeface="+mn-ea"/>
              </a:rPr>
              <a:t>Univ</a:t>
            </a:r>
            <a:r>
              <a:rPr lang="en-US" dirty="0">
                <a:solidFill>
                  <a:srgbClr val="404040"/>
                </a:solidFill>
                <a:latin typeface="Calibri" charset="0"/>
                <a:ea typeface="+mn-ea"/>
              </a:rPr>
              <a:t> of Chicago Review, Aug. 30, 2010</a:t>
            </a: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6" y="0"/>
            <a:ext cx="1694" cy="1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5100" tIns="47553" rIns="95100" bIns="47553"/>
          <a:lstStyle/>
          <a:p>
            <a:pPr defTabSz="966423" fontAlgn="auto">
              <a:spcBef>
                <a:spcPts val="0"/>
              </a:spcBef>
              <a:spcAft>
                <a:spcPts val="0"/>
              </a:spcAft>
              <a:defRPr/>
            </a:pPr>
            <a:fld id="{D8C02FBE-B1A1-9949-B8FC-82EFBC57DDE8}" type="slidenum">
              <a:rPr lang="en-US">
                <a:solidFill>
                  <a:srgbClr val="404040"/>
                </a:solidFill>
                <a:latin typeface="Calibri" charset="0"/>
                <a:ea typeface="+mn-ea"/>
              </a:rPr>
              <a:pPr defTabSz="966423" fontAlgn="auto">
                <a:spcBef>
                  <a:spcPts val="0"/>
                </a:spcBef>
                <a:spcAft>
                  <a:spcPts val="0"/>
                </a:spcAft>
                <a:defRPr/>
              </a:pPr>
              <a:t>1</a:t>
            </a:fld>
            <a:endParaRPr lang="en-US">
              <a:solidFill>
                <a:srgbClr val="404040"/>
              </a:solidFill>
              <a:latin typeface="Calibri" charset="0"/>
              <a:ea typeface="+mn-ea"/>
            </a:endParaRPr>
          </a:p>
        </p:txBody>
      </p:sp>
      <p:sp>
        <p:nvSpPr>
          <p:cNvPr id="16387" name="Text Box 3"/>
          <p:cNvSpPr>
            <a:spLocks noGrp="1" noChangeArrowheads="1"/>
          </p:cNvSpPr>
          <p:nvPr>
            <p:ph type="body"/>
          </p:nvPr>
        </p:nvSpPr>
        <p:spPr>
          <a:xfrm>
            <a:off x="7" y="2"/>
            <a:ext cx="301917" cy="47219"/>
          </a:xfrm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spcBef>
                <a:spcPct val="0"/>
              </a:spcBef>
              <a:defRPr/>
            </a:pPr>
            <a:endParaRPr lang="en-US" sz="2100" dirty="0">
              <a:latin typeface="Arial" charset="0"/>
              <a:cs typeface="WenQuanYi Zen He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3822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3244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3161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5837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9406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5087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2015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7262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657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8245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837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5533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1363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2138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57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9546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8402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451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9459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4214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359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077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119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72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8209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8808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276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498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 marL="573088" indent="-298450">
              <a:defRPr>
                <a:solidFill>
                  <a:srgbClr val="000000"/>
                </a:solidFill>
              </a:defRPr>
            </a:lvl2pPr>
            <a:lvl3pPr marL="519113" indent="217488"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lvl3pPr>
          </a:lstStyle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417300" y="6471466"/>
            <a:ext cx="609600" cy="182880"/>
          </a:xfrm>
          <a:ln/>
        </p:spPr>
        <p:txBody>
          <a:bodyPr/>
          <a:lstStyle>
            <a:lvl1pPr>
              <a:defRPr>
                <a:solidFill>
                  <a:srgbClr val="232425"/>
                </a:solidFill>
              </a:defRPr>
            </a:lvl1pPr>
          </a:lstStyle>
          <a:p>
            <a:pPr>
              <a:defRPr/>
            </a:pPr>
            <a:fld id="{D8294B01-9356-4A99-BF43-1EB6DE2E1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0401" y="6455188"/>
            <a:ext cx="9098844" cy="215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232425"/>
                </a:solidFill>
              </a:defRPr>
            </a:lvl1pPr>
          </a:lstStyle>
          <a:p>
            <a:r>
              <a:rPr lang="en-US"/>
              <a:t>DOE/SC Status Review of the APS-U Project at ANL December 12-13, 2017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2431" y="6412792"/>
            <a:ext cx="1109568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87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1417300" y="6513801"/>
            <a:ext cx="609600" cy="182880"/>
          </a:xfrm>
        </p:spPr>
        <p:txBody>
          <a:bodyPr/>
          <a:lstStyle>
            <a:lvl1pPr>
              <a:defRPr>
                <a:solidFill>
                  <a:srgbClr val="232425"/>
                </a:solidFill>
              </a:defRPr>
            </a:lvl1pPr>
          </a:lstStyle>
          <a:p>
            <a:fld id="{AEFAAC5A-9C4F-4278-920D-DF2BAB595749}" type="slidenum">
              <a:rPr lang="en-US" smtClean="0">
                <a:latin typeface="Arial"/>
              </a:rPr>
              <a:pPr/>
              <a:t>‹#›</a:t>
            </a:fld>
            <a:endParaRPr lang="en-US" dirty="0">
              <a:latin typeface="Arial"/>
            </a:endParaRP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1687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9600" y="1699996"/>
            <a:ext cx="5364480" cy="4422775"/>
          </a:xfrm>
        </p:spPr>
        <p:txBody>
          <a:bodyPr/>
          <a:lstStyle>
            <a:lvl1pPr>
              <a:defRPr sz="2400">
                <a:solidFill>
                  <a:srgbClr val="000000"/>
                </a:solidFill>
              </a:defRPr>
            </a:lvl1pPr>
            <a:lvl2pPr marL="573088" indent="-298450">
              <a:spcBef>
                <a:spcPts val="0"/>
              </a:spcBef>
              <a:defRPr sz="2000">
                <a:solidFill>
                  <a:srgbClr val="000000"/>
                </a:solidFill>
              </a:defRPr>
            </a:lvl2pPr>
            <a:lvl3pPr marL="682625" indent="-184150">
              <a:defRPr sz="1800">
                <a:solidFill>
                  <a:srgbClr val="000000"/>
                </a:solidFill>
              </a:defRPr>
            </a:lvl3pPr>
            <a:lvl4pPr marL="865188" indent="-171450">
              <a:defRPr sz="1600">
                <a:solidFill>
                  <a:srgbClr val="000000"/>
                </a:solidFill>
              </a:defRPr>
            </a:lvl4pPr>
            <a:lvl5pPr marL="1084263" indent="-171450"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 Fourth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67451" y="1685707"/>
            <a:ext cx="5364480" cy="4422775"/>
          </a:xfrm>
        </p:spPr>
        <p:txBody>
          <a:bodyPr/>
          <a:lstStyle>
            <a:lvl1pPr>
              <a:defRPr sz="2400">
                <a:solidFill>
                  <a:srgbClr val="000000"/>
                </a:solidFill>
              </a:defRPr>
            </a:lvl1pPr>
            <a:lvl2pPr marL="573088" indent="-298450">
              <a:spcBef>
                <a:spcPts val="0"/>
              </a:spcBef>
              <a:defRPr sz="2000">
                <a:solidFill>
                  <a:srgbClr val="000000"/>
                </a:solidFill>
              </a:defRPr>
            </a:lvl2pPr>
            <a:lvl3pPr marL="682625" indent="-184150">
              <a:defRPr sz="1800">
                <a:solidFill>
                  <a:srgbClr val="000000"/>
                </a:solidFill>
              </a:defRPr>
            </a:lvl3pPr>
            <a:lvl4pPr marL="865188" indent="-171450">
              <a:defRPr sz="1600">
                <a:solidFill>
                  <a:srgbClr val="000000"/>
                </a:solidFill>
              </a:defRPr>
            </a:lvl4pPr>
            <a:lvl5pPr marL="1084263" indent="-171450"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 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50996" y="6497523"/>
            <a:ext cx="6533281" cy="215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232425"/>
                </a:solidFill>
              </a:defRPr>
            </a:lvl1pPr>
          </a:lstStyle>
          <a:p>
            <a:r>
              <a:rPr lang="en-US"/>
              <a:t>DOE/SC Status Review of the APS-U Project at ANL December 12-13, 2017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2431" y="6412792"/>
            <a:ext cx="1109568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10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ver Op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484968" y="1689100"/>
            <a:ext cx="5707033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" y="1689100"/>
            <a:ext cx="6484965" cy="2706624"/>
          </a:xfrm>
          <a:solidFill>
            <a:srgbClr val="004165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2" y="1689100"/>
            <a:ext cx="319619" cy="2706624"/>
          </a:xfrm>
          <a:solidFill>
            <a:schemeClr val="tx2">
              <a:lumMod val="75000"/>
            </a:schemeClr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34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34" y="504505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495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495" y="504505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8480262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8480262" y="504505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06116" y="5747819"/>
            <a:ext cx="7859323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575733" y="730250"/>
            <a:ext cx="8250767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43246" y="523876"/>
            <a:ext cx="1739197" cy="67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2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179725"/>
            <a:ext cx="11163868" cy="82894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dirty="0"/>
              <a:t>Headline 32pt 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8081" y="1207516"/>
            <a:ext cx="11094260" cy="498736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17300" y="6489007"/>
            <a:ext cx="609600" cy="182880"/>
          </a:xfrm>
          <a:prstGeom prst="rect">
            <a:avLst/>
          </a:prstGeom>
          <a:ln>
            <a:noFill/>
          </a:ln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rgbClr val="000000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EFAAC5A-9C4F-4278-920D-DF2BAB595749}" type="slidenum">
              <a:rPr lang="en-US" smtClean="0">
                <a:latin typeface="Arial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latin typeface="Arial"/>
              <a:ea typeface="+mn-ea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0" y="0"/>
            <a:ext cx="323709" cy="6858000"/>
          </a:xfrm>
          <a:prstGeom prst="rect">
            <a:avLst/>
          </a:prstGeom>
          <a:solidFill>
            <a:srgbClr val="094875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00">
              <a:solidFill>
                <a:srgbClr val="7AB800"/>
              </a:solidFill>
              <a:latin typeface="Arial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64267" y="6472729"/>
            <a:ext cx="9234311" cy="215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000000"/>
                </a:solidFill>
              </a:defRPr>
            </a:lvl1pPr>
          </a:lstStyle>
          <a:p>
            <a:r>
              <a:rPr lang="en-US"/>
              <a:t>DOE/SC Status Review of the APS-U Project at ANL December 12-13, 2017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806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8" r:id="rId1"/>
    <p:sldLayoutId id="2147483889" r:id="rId2"/>
    <p:sldLayoutId id="2147484064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dt="0"/>
  <p:txStyles>
    <p:titleStyle>
      <a:lvl1pPr algn="ctr" defTabSz="457200" rtl="0" eaLnBrk="1" latinLnBrk="0" hangingPunct="1">
        <a:lnSpc>
          <a:spcPct val="100000"/>
        </a:lnSpc>
        <a:spcBef>
          <a:spcPct val="0"/>
        </a:spcBef>
        <a:buNone/>
        <a:defRPr sz="3200" b="1" i="0" kern="1200" cap="none" baseline="0">
          <a:solidFill>
            <a:schemeClr val="tx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457200" rtl="0" eaLnBrk="1" latinLnBrk="0" hangingPunct="1">
        <a:spcBef>
          <a:spcPts val="0"/>
        </a:spcBef>
        <a:spcAft>
          <a:spcPts val="600"/>
        </a:spcAft>
        <a:buClr>
          <a:schemeClr val="tx2">
            <a:lumMod val="75000"/>
          </a:schemeClr>
        </a:buClr>
        <a:buFont typeface="Wingdings" charset="2"/>
        <a:buChar char="§"/>
        <a:defRPr sz="2400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573088" indent="-298450" algn="l" defTabSz="457200" rtl="0" eaLnBrk="1" latinLnBrk="0" hangingPunct="1">
        <a:spcBef>
          <a:spcPts val="0"/>
        </a:spcBef>
        <a:spcAft>
          <a:spcPts val="600"/>
        </a:spcAft>
        <a:buClr>
          <a:schemeClr val="tx2">
            <a:lumMod val="75000"/>
          </a:schemeClr>
        </a:buClr>
        <a:buFont typeface="Lucida Grande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519113" indent="217488" algn="l" defTabSz="457200" rtl="0" eaLnBrk="1" latinLnBrk="0" hangingPunct="1">
        <a:spcBef>
          <a:spcPts val="0"/>
        </a:spcBef>
        <a:spcAft>
          <a:spcPts val="600"/>
        </a:spcAft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3pPr>
      <a:lvl4pPr marL="569913" indent="237744" algn="l" defTabSz="457200" rtl="0" eaLnBrk="1" latinLnBrk="0" hangingPunct="1">
        <a:spcBef>
          <a:spcPts val="0"/>
        </a:spcBef>
        <a:spcAft>
          <a:spcPts val="600"/>
        </a:spcAft>
        <a:buClr>
          <a:schemeClr val="tx2">
            <a:lumMod val="75000"/>
          </a:schemeClr>
        </a:buClr>
        <a:buFont typeface="Arial"/>
        <a:buChar char="•"/>
        <a:defRPr sz="1800" kern="1200" baseline="0">
          <a:solidFill>
            <a:srgbClr val="000000"/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Clr>
          <a:schemeClr val="tx2">
            <a:lumMod val="75000"/>
          </a:schemeClr>
        </a:buClr>
        <a:buFont typeface="Wingdings" charset="2"/>
        <a:buChar char="§"/>
        <a:defRPr sz="16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327546" y="1552490"/>
            <a:ext cx="7036536" cy="2733587"/>
          </a:xfrm>
          <a:solidFill>
            <a:schemeClr val="accent2">
              <a:lumMod val="75000"/>
            </a:schemeClr>
          </a:solidFill>
          <a:ln>
            <a:noFill/>
          </a:ln>
        </p:spPr>
        <p:txBody>
          <a:bodyPr/>
          <a:lstStyle/>
          <a:p>
            <a:r>
              <a:rPr lang="en-US" sz="3200" dirty="0"/>
              <a:t>Fabrication of Vacuum Components for the </a:t>
            </a:r>
            <a:br>
              <a:rPr lang="en-US" sz="3200" dirty="0"/>
            </a:br>
            <a:r>
              <a:rPr lang="en-US" sz="3200" dirty="0"/>
              <a:t>APS-Upgrade Storage Ring Vacuum System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90342" y="4425360"/>
            <a:ext cx="802052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Jason Carter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Lead Vacuum Engineer, APS-U Storage Ring Vacuum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Advanced Photon Source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Argonne National Laboratory, Lemont, IL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OLAV-IV: 6th Workshop on the Operation of Large Vacuum Systems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April 17, 2024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AA6BB0E-A420-E172-A765-82B82EA612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1" r="1106" b="15439"/>
          <a:stretch/>
        </p:blipFill>
        <p:spPr bwMode="auto">
          <a:xfrm>
            <a:off x="7364082" y="1552490"/>
            <a:ext cx="4827917" cy="2733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99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493500" y="6471466"/>
            <a:ext cx="457200" cy="182880"/>
          </a:xfrm>
        </p:spPr>
        <p:txBody>
          <a:bodyPr/>
          <a:lstStyle/>
          <a:p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</a:rPr>
              <a:pPr/>
              <a:t>10</a:t>
            </a:fld>
            <a:endParaRPr lang="en-US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APS U Storage Ring Vacuum System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D5D747-2BD4-871D-5873-07236714B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972" y="954273"/>
            <a:ext cx="4290351" cy="572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365A81-CB6B-E5AF-0DE1-470FFE5CDEC3}"/>
              </a:ext>
            </a:extLst>
          </p:cNvPr>
          <p:cNvSpPr txBox="1"/>
          <p:nvPr/>
        </p:nvSpPr>
        <p:spPr>
          <a:xfrm>
            <a:off x="1415189" y="5849327"/>
            <a:ext cx="4661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DLM-A magnet-vacuum module (above)</a:t>
            </a:r>
          </a:p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DLM-B magnet-vacuum module (right)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088FB100-AD41-2F1F-5D64-3C747629C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10" y="1008673"/>
            <a:ext cx="6393385" cy="479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B28D0C5E-2691-FD88-8249-3ED4CAECE9DB}"/>
              </a:ext>
            </a:extLst>
          </p:cNvPr>
          <p:cNvSpPr/>
          <p:nvPr/>
        </p:nvSpPr>
        <p:spPr>
          <a:xfrm rot="19469421" flipH="1">
            <a:off x="2113291" y="4284160"/>
            <a:ext cx="1088017" cy="613995"/>
          </a:xfrm>
          <a:prstGeom prst="rightArrow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BEAM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39B0D73D-80D7-C622-AC22-C7DFCD1EF7A8}"/>
              </a:ext>
            </a:extLst>
          </p:cNvPr>
          <p:cNvSpPr/>
          <p:nvPr/>
        </p:nvSpPr>
        <p:spPr>
          <a:xfrm rot="4077441">
            <a:off x="8322355" y="5062110"/>
            <a:ext cx="1101864" cy="613995"/>
          </a:xfrm>
          <a:prstGeom prst="rightArrow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BEAM</a:t>
            </a:r>
          </a:p>
        </p:txBody>
      </p:sp>
    </p:spTree>
    <p:extLst>
      <p:ext uri="{BB962C8B-B14F-4D97-AF65-F5344CB8AC3E}">
        <p14:creationId xmlns:p14="http://schemas.microsoft.com/office/powerpoint/2010/main" val="329938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493500" y="6471466"/>
            <a:ext cx="457200" cy="182880"/>
          </a:xfrm>
        </p:spPr>
        <p:txBody>
          <a:bodyPr/>
          <a:lstStyle/>
          <a:p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</a:rPr>
              <a:pPr/>
              <a:t>11</a:t>
            </a:fld>
            <a:endParaRPr lang="en-US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APS U Storage Ring Vacuum System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C17E86DB-D2BD-F549-4489-BE4EB6C112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0" r="10990" b="28689"/>
          <a:stretch/>
        </p:blipFill>
        <p:spPr bwMode="auto">
          <a:xfrm>
            <a:off x="609600" y="891540"/>
            <a:ext cx="10972800" cy="478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189454-FAD6-60E6-DBF3-4424D4D8ABBA}"/>
              </a:ext>
            </a:extLst>
          </p:cNvPr>
          <p:cNvSpPr txBox="1"/>
          <p:nvPr/>
        </p:nvSpPr>
        <p:spPr>
          <a:xfrm>
            <a:off x="2202180" y="5760720"/>
            <a:ext cx="7787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Subassembly of vacuum chambers for a QMQ-A magnet-vacuum module</a:t>
            </a:r>
          </a:p>
        </p:txBody>
      </p:sp>
    </p:spTree>
    <p:extLst>
      <p:ext uri="{BB962C8B-B14F-4D97-AF65-F5344CB8AC3E}">
        <p14:creationId xmlns:p14="http://schemas.microsoft.com/office/powerpoint/2010/main" val="12077967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493500" y="6471466"/>
            <a:ext cx="457200" cy="182880"/>
          </a:xfrm>
        </p:spPr>
        <p:txBody>
          <a:bodyPr/>
          <a:lstStyle/>
          <a:p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</a:rPr>
              <a:pPr/>
              <a:t>12</a:t>
            </a:fld>
            <a:endParaRPr lang="en-US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082" y="101396"/>
            <a:ext cx="11163868" cy="828948"/>
          </a:xfrm>
        </p:spPr>
        <p:txBody>
          <a:bodyPr/>
          <a:lstStyle/>
          <a:p>
            <a:pPr algn="l"/>
            <a:r>
              <a:rPr lang="en-US" dirty="0"/>
              <a:t>APS-U vacuum chamber suppliers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41D063A7-8D34-5FE9-EAAE-C3B5B87A21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8084978"/>
              </p:ext>
            </p:extLst>
          </p:nvPr>
        </p:nvGraphicFramePr>
        <p:xfrm>
          <a:off x="598082" y="783952"/>
          <a:ext cx="6777165" cy="556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3642">
                  <a:extLst>
                    <a:ext uri="{9D8B030D-6E8A-4147-A177-3AD203B41FA5}">
                      <a16:colId xmlns:a16="http://schemas.microsoft.com/office/drawing/2014/main" val="403215512"/>
                    </a:ext>
                  </a:extLst>
                </a:gridCol>
                <a:gridCol w="4124643">
                  <a:extLst>
                    <a:ext uri="{9D8B030D-6E8A-4147-A177-3AD203B41FA5}">
                      <a16:colId xmlns:a16="http://schemas.microsoft.com/office/drawing/2014/main" val="3266987068"/>
                    </a:ext>
                  </a:extLst>
                </a:gridCol>
                <a:gridCol w="1198880">
                  <a:extLst>
                    <a:ext uri="{9D8B030D-6E8A-4147-A177-3AD203B41FA5}">
                      <a16:colId xmlns:a16="http://schemas.microsoft.com/office/drawing/2014/main" val="38966034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Vendor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Chamber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QTY</a:t>
                      </a:r>
                      <a:br>
                        <a:rPr lang="en-US" sz="1600" dirty="0"/>
                      </a:br>
                      <a:r>
                        <a:rPr lang="en-US" sz="1600" dirty="0"/>
                        <a:t>chambers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39229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FMB Berlin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NEG-coated copper chambers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Stainless-steel keyhole aperture &amp; crosses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Stainless-steel photon extraction chambers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Photon absorbers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312</a:t>
                      </a:r>
                    </a:p>
                    <a:p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208</a:t>
                      </a:r>
                    </a:p>
                    <a:p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396</a:t>
                      </a:r>
                    </a:p>
                    <a:p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220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99958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SAES-Rial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NEG-coated Inconel chambers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2302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GNB Corp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NEG-coated Aluminum chambers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(</a:t>
                      </a:r>
                      <a:r>
                        <a:rPr lang="en-US" sz="1600" i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Chambers NEG coated by SAES-Rial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352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6231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MDC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Beam Position Monitor (BPM) chambers</a:t>
                      </a:r>
                    </a:p>
                    <a:p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Standard bellows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616</a:t>
                      </a:r>
                    </a:p>
                    <a:p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81064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CINEL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SST extraction chambers w/ additional </a:t>
                      </a:r>
                      <a:b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</a:b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electrode feedthroughs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44493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CECOM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Zone F absorbers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68440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L-BEND</a:t>
                      </a:r>
                      <a:b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</a:b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CHAMBER</a:t>
                      </a:r>
                      <a:b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</a:b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MATERIALS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Hannxi</a:t>
                      </a:r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(Taiwan) – aluminum extrusions</a:t>
                      </a:r>
                    </a:p>
                    <a:p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Stretch Forming Corp – extrusion forming</a:t>
                      </a:r>
                    </a:p>
                    <a:p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ERA Industries – extrusion final machining</a:t>
                      </a:r>
                    </a:p>
                    <a:p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High Energy Metals – bimetal ‘endplates’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176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58931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2700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9938516"/>
                  </a:ext>
                </a:extLst>
              </a:tr>
            </a:tbl>
          </a:graphicData>
        </a:graphic>
      </p:graphicFrame>
      <p:pic>
        <p:nvPicPr>
          <p:cNvPr id="1030" name="Picture 6">
            <a:extLst>
              <a:ext uri="{FF2B5EF4-FFF2-40B4-BE49-F238E27FC236}">
                <a16:creationId xmlns:a16="http://schemas.microsoft.com/office/drawing/2014/main" id="{262BD036-4421-58A5-B0E7-D1A47BF08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650" y="3404169"/>
            <a:ext cx="3854450" cy="289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D014CC4F-1A3C-D5D0-AA7B-086BDCE6FD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0" t="19519"/>
          <a:stretch/>
        </p:blipFill>
        <p:spPr bwMode="auto">
          <a:xfrm>
            <a:off x="7882596" y="301489"/>
            <a:ext cx="3879354" cy="2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44FCA2-168A-BC7E-E2FB-B9E36E210B7B}"/>
              </a:ext>
            </a:extLst>
          </p:cNvPr>
          <p:cNvSpPr txBox="1"/>
          <p:nvPr/>
        </p:nvSpPr>
        <p:spPr>
          <a:xfrm>
            <a:off x="8464960" y="2885665"/>
            <a:ext cx="2714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FMB Berlin (Germany)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EDF06B-CCA1-AFBD-5DE6-FF89814020F3}"/>
              </a:ext>
            </a:extLst>
          </p:cNvPr>
          <p:cNvSpPr txBox="1"/>
          <p:nvPr/>
        </p:nvSpPr>
        <p:spPr>
          <a:xfrm>
            <a:off x="8464960" y="6330363"/>
            <a:ext cx="2714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GNB Corp (California)</a:t>
            </a:r>
          </a:p>
        </p:txBody>
      </p:sp>
    </p:spTree>
    <p:extLst>
      <p:ext uri="{BB962C8B-B14F-4D97-AF65-F5344CB8AC3E}">
        <p14:creationId xmlns:p14="http://schemas.microsoft.com/office/powerpoint/2010/main" val="1527506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warehouse&#10;&#10;Description automatically generated">
            <a:extLst>
              <a:ext uri="{FF2B5EF4-FFF2-40B4-BE49-F238E27FC236}">
                <a16:creationId xmlns:a16="http://schemas.microsoft.com/office/drawing/2014/main" id="{AF5D6770-14D5-6C09-471D-2DA8D899F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6532" y="203654"/>
            <a:ext cx="5034175" cy="3775631"/>
          </a:xfrm>
          <a:prstGeom prst="rect">
            <a:avLst/>
          </a:prstGeom>
        </p:spPr>
      </p:pic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493500" y="6471466"/>
            <a:ext cx="457200" cy="182880"/>
          </a:xfrm>
        </p:spPr>
        <p:txBody>
          <a:bodyPr/>
          <a:lstStyle/>
          <a:p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</a:rPr>
              <a:pPr/>
              <a:t>13</a:t>
            </a:fld>
            <a:endParaRPr lang="en-US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082" y="101396"/>
            <a:ext cx="11163868" cy="828948"/>
          </a:xfrm>
        </p:spPr>
        <p:txBody>
          <a:bodyPr/>
          <a:lstStyle/>
          <a:p>
            <a:pPr algn="l"/>
            <a:r>
              <a:rPr lang="en-US" dirty="0"/>
              <a:t>Documentation and QA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D106F50-4318-4669-8B4E-BC1C3F683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061" y="3269094"/>
            <a:ext cx="5554978" cy="26585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74875A1-14FE-4462-A8E1-7B71C2B01411}"/>
              </a:ext>
            </a:extLst>
          </p:cNvPr>
          <p:cNvSpPr>
            <a:spLocks noGrp="1"/>
          </p:cNvSpPr>
          <p:nvPr/>
        </p:nvSpPr>
        <p:spPr>
          <a:xfrm>
            <a:off x="555877" y="827882"/>
            <a:ext cx="6039656" cy="2262617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274320" indent="-27432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73088" indent="-29845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Lucida Grande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519113" indent="217488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569913" indent="237744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/>
              <a:buChar char="•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All vacuum chamber, components &amp; hardware tracked with QR codes in APS-U ‘Component Database’</a:t>
            </a:r>
          </a:p>
          <a:p>
            <a:r>
              <a:rPr lang="en-US" sz="1800" dirty="0"/>
              <a:t>E-travelers record work, delivery inspection, and approval of QA data and deliveries</a:t>
            </a:r>
          </a:p>
          <a:p>
            <a:r>
              <a:rPr lang="en-US" sz="1800" dirty="0"/>
              <a:t>Majority of deliveries with ‘vendor certified QA data’ to help minimize APS-U’s follow-up inspection time</a:t>
            </a:r>
          </a:p>
          <a:p>
            <a:r>
              <a:rPr lang="en-US" sz="1800" dirty="0"/>
              <a:t>Incoming chambers verified with go/no-go gauges</a:t>
            </a: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55C68062-4CEC-4674-9C6C-FB7BD70D3696}"/>
              </a:ext>
            </a:extLst>
          </p:cNvPr>
          <p:cNvSpPr txBox="1"/>
          <p:nvPr/>
        </p:nvSpPr>
        <p:spPr>
          <a:xfrm>
            <a:off x="1435099" y="5950209"/>
            <a:ext cx="3390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Typical inventory item of a vacuum component in the APS-U component database (CDB)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9FB672B-29AA-45CC-9DC9-9221ED8D98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3708" y="2875953"/>
            <a:ext cx="2198175" cy="284185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575391F-B6A0-49C7-BBCA-5E6ED8A38F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6830" y="3054548"/>
            <a:ext cx="2017848" cy="2841857"/>
          </a:xfrm>
          <a:prstGeom prst="rect">
            <a:avLst/>
          </a:prstGeom>
        </p:spPr>
      </p:pic>
      <p:sp>
        <p:nvSpPr>
          <p:cNvPr id="27" name="TextBox 17">
            <a:extLst>
              <a:ext uri="{FF2B5EF4-FFF2-40B4-BE49-F238E27FC236}">
                <a16:creationId xmlns:a16="http://schemas.microsoft.com/office/drawing/2014/main" id="{CF12E88E-98B2-47A6-9742-A845E005E5A1}"/>
              </a:ext>
            </a:extLst>
          </p:cNvPr>
          <p:cNvSpPr txBox="1"/>
          <p:nvPr/>
        </p:nvSpPr>
        <p:spPr>
          <a:xfrm>
            <a:off x="5999932" y="5966623"/>
            <a:ext cx="3640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Vendor QA reports with certification of materials, welding, dimensions, vacuum &amp; more 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7F3073F6-B1C6-40AF-BFBD-EF1E5881EB41}"/>
              </a:ext>
            </a:extLst>
          </p:cNvPr>
          <p:cNvSpPr txBox="1"/>
          <p:nvPr/>
        </p:nvSpPr>
        <p:spPr>
          <a:xfrm>
            <a:off x="9575004" y="4048784"/>
            <a:ext cx="24935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All chambers, hardware, etc. QR coded and stored in off-site warehouse close to Argonne National Laboratory</a:t>
            </a:r>
          </a:p>
        </p:txBody>
      </p:sp>
    </p:spTree>
    <p:extLst>
      <p:ext uri="{BB962C8B-B14F-4D97-AF65-F5344CB8AC3E}">
        <p14:creationId xmlns:p14="http://schemas.microsoft.com/office/powerpoint/2010/main" val="3906928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68BA23-919F-8BF9-792A-C06883105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8308" y="1018194"/>
            <a:ext cx="7772399" cy="3161124"/>
          </a:xfrm>
          <a:prstGeom prst="rect">
            <a:avLst/>
          </a:prstGeom>
        </p:spPr>
      </p:pic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8F5E40F8-A389-7145-FAD4-9733C630650C}"/>
              </a:ext>
            </a:extLst>
          </p:cNvPr>
          <p:cNvCxnSpPr>
            <a:cxnSpLocks/>
            <a:stCxn id="17" idx="0"/>
          </p:cNvCxnSpPr>
          <p:nvPr/>
        </p:nvCxnSpPr>
        <p:spPr>
          <a:xfrm rot="16200000" flipV="1">
            <a:off x="6066550" y="4539855"/>
            <a:ext cx="1743672" cy="813489"/>
          </a:xfrm>
          <a:prstGeom prst="bentConnector3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493500" y="6471466"/>
            <a:ext cx="457200" cy="182880"/>
          </a:xfrm>
        </p:spPr>
        <p:txBody>
          <a:bodyPr/>
          <a:lstStyle/>
          <a:p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</a:rPr>
              <a:pPr/>
              <a:t>14</a:t>
            </a:fld>
            <a:endParaRPr lang="en-US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082" y="101396"/>
            <a:ext cx="11163868" cy="828948"/>
          </a:xfrm>
        </p:spPr>
        <p:txBody>
          <a:bodyPr/>
          <a:lstStyle/>
          <a:p>
            <a:pPr algn="l"/>
            <a:r>
              <a:rPr lang="en-US" dirty="0"/>
              <a:t>Vacuum chamber delivery schedule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156E49-EC35-406D-8502-C0F4E1AA67CD}"/>
              </a:ext>
            </a:extLst>
          </p:cNvPr>
          <p:cNvSpPr txBox="1"/>
          <p:nvPr/>
        </p:nvSpPr>
        <p:spPr>
          <a:xfrm>
            <a:off x="4087897" y="5818436"/>
            <a:ext cx="1990090" cy="954107"/>
          </a:xfrm>
          <a:prstGeom prst="rect">
            <a:avLst/>
          </a:prstGeom>
          <a:ln w="38100">
            <a:solidFill>
              <a:schemeClr val="accent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50000"/>
                  </a:schemeClr>
                </a:solidFill>
              </a:rPr>
              <a:t>1</a:t>
            </a:r>
            <a:r>
              <a:rPr lang="en-US" sz="1400" b="1" baseline="30000" dirty="0">
                <a:solidFill>
                  <a:schemeClr val="tx1">
                    <a:lumMod val="50000"/>
                  </a:schemeClr>
                </a:solidFill>
              </a:rPr>
              <a:t>st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</a:rPr>
              <a:t> phase: </a:t>
            </a:r>
            <a:br>
              <a:rPr lang="en-US" sz="1400" b="1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Contracts for 1100 ‘LLP’ L-bend, NEG-coated Chambers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8FBD27-B6E0-436D-83F8-627A1BB2DC61}"/>
              </a:ext>
            </a:extLst>
          </p:cNvPr>
          <p:cNvSpPr txBox="1"/>
          <p:nvPr/>
        </p:nvSpPr>
        <p:spPr>
          <a:xfrm>
            <a:off x="6420475" y="5818436"/>
            <a:ext cx="1849310" cy="954107"/>
          </a:xfrm>
          <a:prstGeom prst="rect">
            <a:avLst/>
          </a:prstGeom>
          <a:ln w="38100">
            <a:solidFill>
              <a:schemeClr val="accent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50000"/>
                  </a:schemeClr>
                </a:solidFill>
              </a:rPr>
              <a:t>2</a:t>
            </a:r>
            <a:r>
              <a:rPr lang="en-US" sz="1400" b="1" baseline="30000" dirty="0">
                <a:solidFill>
                  <a:schemeClr val="tx1">
                    <a:lumMod val="50000"/>
                  </a:schemeClr>
                </a:solidFill>
              </a:rPr>
              <a:t>nd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</a:rPr>
              <a:t> phase: 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Contracts for 1540 BPMs, absorbers, extraction chambers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A16B3CA-B548-4763-A37E-696D3544D47A}"/>
              </a:ext>
            </a:extLst>
          </p:cNvPr>
          <p:cNvSpPr txBox="1"/>
          <p:nvPr/>
        </p:nvSpPr>
        <p:spPr>
          <a:xfrm>
            <a:off x="5462660" y="4860430"/>
            <a:ext cx="1230650" cy="830997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Onset of COVID-19 Pandemic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5A083F-4D92-448A-A2B3-46FB98CD7BB5}"/>
              </a:ext>
            </a:extLst>
          </p:cNvPr>
          <p:cNvSpPr txBox="1"/>
          <p:nvPr/>
        </p:nvSpPr>
        <p:spPr>
          <a:xfrm>
            <a:off x="401149" y="870049"/>
            <a:ext cx="383732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>
                    <a:lumMod val="50000"/>
                  </a:schemeClr>
                </a:solidFill>
              </a:rPr>
              <a:t>2700 total vacuum chambers ordered 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with 2460 installed, </a:t>
            </a:r>
            <a:r>
              <a:rPr lang="en-US" sz="1600" b="1" dirty="0">
                <a:solidFill>
                  <a:schemeClr val="tx1">
                    <a:lumMod val="50000"/>
                  </a:schemeClr>
                </a:solidFill>
              </a:rPr>
              <a:t>~10% spares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All contracts competitively bid for best value per DOE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>
                    <a:lumMod val="50000"/>
                  </a:schemeClr>
                </a:solidFill>
              </a:rPr>
              <a:t>COVID-19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 impacted all suppliers, subcontractors in various ways and at various times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>
                    <a:lumMod val="50000"/>
                  </a:schemeClr>
                </a:solidFill>
              </a:rPr>
              <a:t>1</a:t>
            </a:r>
            <a:r>
              <a:rPr lang="en-US" sz="1600" b="1" baseline="30000" dirty="0">
                <a:solidFill>
                  <a:schemeClr val="tx1">
                    <a:lumMod val="50000"/>
                  </a:schemeClr>
                </a:solidFill>
              </a:rPr>
              <a:t>st</a:t>
            </a:r>
            <a:r>
              <a:rPr lang="en-US" sz="1600" b="1" dirty="0">
                <a:solidFill>
                  <a:schemeClr val="tx1">
                    <a:lumMod val="50000"/>
                  </a:schemeClr>
                </a:solidFill>
              </a:rPr>
              <a:t> phase August 2019:</a:t>
            </a:r>
            <a:br>
              <a:rPr lang="en-US" sz="1600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sz="1600" b="1" dirty="0">
                <a:solidFill>
                  <a:schemeClr val="tx1">
                    <a:lumMod val="50000"/>
                  </a:schemeClr>
                </a:solidFill>
              </a:rPr>
              <a:t>1100 chambers 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deemed ‘long lead procurements’ (LLP) and ordered in August 2019 including L-bend type chambers &amp; NEG-coated chambers (aluminum, copper &amp; Inconel)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>
                    <a:lumMod val="50000"/>
                  </a:schemeClr>
                </a:solidFill>
              </a:rPr>
              <a:t>2</a:t>
            </a:r>
            <a:r>
              <a:rPr lang="en-US" sz="1600" b="1" baseline="30000" dirty="0">
                <a:solidFill>
                  <a:schemeClr val="tx1">
                    <a:lumMod val="50000"/>
                  </a:schemeClr>
                </a:solidFill>
              </a:rPr>
              <a:t>nd</a:t>
            </a:r>
            <a:r>
              <a:rPr lang="en-US" sz="1600" b="1" dirty="0">
                <a:solidFill>
                  <a:schemeClr val="tx1">
                    <a:lumMod val="50000"/>
                  </a:schemeClr>
                </a:solidFill>
              </a:rPr>
              <a:t> phase Sep-Oct 2020:</a:t>
            </a:r>
            <a:br>
              <a:rPr lang="en-US" sz="1600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sz="1600" b="1" dirty="0">
                <a:solidFill>
                  <a:schemeClr val="tx1">
                    <a:lumMod val="50000"/>
                  </a:schemeClr>
                </a:solidFill>
              </a:rPr>
              <a:t>1540 more chambers 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including absorbers, BPMs, extraction chambers, bellows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>
                    <a:lumMod val="50000"/>
                  </a:schemeClr>
                </a:solidFill>
              </a:rPr>
              <a:t>3</a:t>
            </a:r>
            <a:r>
              <a:rPr lang="en-US" sz="1600" b="1" baseline="30000" dirty="0">
                <a:solidFill>
                  <a:schemeClr val="tx1">
                    <a:lumMod val="50000"/>
                  </a:schemeClr>
                </a:solidFill>
              </a:rPr>
              <a:t>rd</a:t>
            </a:r>
            <a:r>
              <a:rPr lang="en-US" sz="1600" b="1" dirty="0">
                <a:solidFill>
                  <a:schemeClr val="tx1">
                    <a:lumMod val="50000"/>
                  </a:schemeClr>
                </a:solidFill>
              </a:rPr>
              <a:t> phase Feb 2023:</a:t>
            </a:r>
            <a:br>
              <a:rPr lang="en-US" sz="1600" b="1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60 specialty ‘Zone F’ straight section chambers </a:t>
            </a:r>
          </a:p>
        </p:txBody>
      </p: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4A8CC053-2B45-0F4E-26AE-91CCEBC8D7FB}"/>
              </a:ext>
            </a:extLst>
          </p:cNvPr>
          <p:cNvCxnSpPr>
            <a:cxnSpLocks/>
            <a:stCxn id="9" idx="0"/>
          </p:cNvCxnSpPr>
          <p:nvPr/>
        </p:nvCxnSpPr>
        <p:spPr>
          <a:xfrm rot="16200000" flipV="1">
            <a:off x="4052725" y="4788219"/>
            <a:ext cx="1784270" cy="276164"/>
          </a:xfrm>
          <a:prstGeom prst="bentConnector3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2E4E4C47-F59E-DF99-A0DA-9BA6485FD1D5}"/>
              </a:ext>
            </a:extLst>
          </p:cNvPr>
          <p:cNvCxnSpPr>
            <a:cxnSpLocks/>
            <a:stCxn id="28" idx="0"/>
          </p:cNvCxnSpPr>
          <p:nvPr/>
        </p:nvCxnSpPr>
        <p:spPr>
          <a:xfrm rot="16200000" flipV="1">
            <a:off x="5456038" y="4238482"/>
            <a:ext cx="785665" cy="458231"/>
          </a:xfrm>
          <a:prstGeom prst="bentConnector3">
            <a:avLst/>
          </a:prstGeom>
          <a:ln w="3810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8" name="Connector: Elbow 37">
            <a:extLst>
              <a:ext uri="{FF2B5EF4-FFF2-40B4-BE49-F238E27FC236}">
                <a16:creationId xmlns:a16="http://schemas.microsoft.com/office/drawing/2014/main" id="{3CAD3F1D-A871-0EC1-1955-E7CAE3A77F41}"/>
              </a:ext>
            </a:extLst>
          </p:cNvPr>
          <p:cNvCxnSpPr>
            <a:cxnSpLocks/>
            <a:stCxn id="39" idx="0"/>
          </p:cNvCxnSpPr>
          <p:nvPr/>
        </p:nvCxnSpPr>
        <p:spPr>
          <a:xfrm rot="16200000" flipV="1">
            <a:off x="9318378" y="4645526"/>
            <a:ext cx="1743673" cy="602147"/>
          </a:xfrm>
          <a:prstGeom prst="bentConnector3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F34FCA00-2FB6-6252-C6B2-8C8EB638034B}"/>
              </a:ext>
            </a:extLst>
          </p:cNvPr>
          <p:cNvSpPr txBox="1"/>
          <p:nvPr/>
        </p:nvSpPr>
        <p:spPr>
          <a:xfrm>
            <a:off x="9638299" y="5818436"/>
            <a:ext cx="1705976" cy="954107"/>
          </a:xfrm>
          <a:prstGeom prst="rect">
            <a:avLst/>
          </a:prstGeom>
          <a:ln w="38100">
            <a:solidFill>
              <a:schemeClr val="accent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50000"/>
                  </a:schemeClr>
                </a:solidFill>
              </a:rPr>
              <a:t>3</a:t>
            </a:r>
            <a:r>
              <a:rPr lang="en-US" sz="1400" b="1" baseline="30000" dirty="0">
                <a:solidFill>
                  <a:schemeClr val="tx1">
                    <a:lumMod val="50000"/>
                  </a:schemeClr>
                </a:solidFill>
              </a:rPr>
              <a:t>rd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</a:rPr>
              <a:t> phase: </a:t>
            </a:r>
            <a:br>
              <a:rPr lang="en-US" sz="1400" b="1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sz="1400" dirty="0">
                <a:solidFill>
                  <a:schemeClr val="tx1">
                    <a:lumMod val="50000"/>
                  </a:schemeClr>
                </a:solidFill>
              </a:rPr>
              <a:t>Contracts for 60 Zone F straight section chambers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B53C79C-6377-82DF-7729-7D1646D4FC19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6702298" y="4597981"/>
            <a:ext cx="1613581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8164B64-0533-F41D-43BC-874E55D33924}"/>
              </a:ext>
            </a:extLst>
          </p:cNvPr>
          <p:cNvSpPr txBox="1"/>
          <p:nvPr/>
        </p:nvSpPr>
        <p:spPr>
          <a:xfrm>
            <a:off x="8315879" y="4228649"/>
            <a:ext cx="1156436" cy="738664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</a:rPr>
              <a:t>3 years of</a:t>
            </a:r>
          </a:p>
          <a:p>
            <a:pPr algn="ctr"/>
            <a:r>
              <a:rPr lang="en-US" sz="1400" b="1" dirty="0">
                <a:solidFill>
                  <a:srgbClr val="000000"/>
                </a:solidFill>
              </a:rPr>
              <a:t>production deliveries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3014FCB-9ED3-2FF5-48BE-DB3040A1C30A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9472315" y="4597981"/>
            <a:ext cx="1435798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00972A4-C9C7-A9F7-0E37-8AD582B50B64}"/>
              </a:ext>
            </a:extLst>
          </p:cNvPr>
          <p:cNvCxnSpPr>
            <a:cxnSpLocks/>
          </p:cNvCxnSpPr>
          <p:nvPr/>
        </p:nvCxnSpPr>
        <p:spPr>
          <a:xfrm>
            <a:off x="6697062" y="3930316"/>
            <a:ext cx="0" cy="818147"/>
          </a:xfrm>
          <a:prstGeom prst="line">
            <a:avLst/>
          </a:prstGeom>
          <a:ln w="57150">
            <a:solidFill>
              <a:srgbClr val="92D050"/>
            </a:solidFill>
            <a:prstDash val="sysDash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3D45239-C6E5-6B58-B3FC-095165DC4CC5}"/>
              </a:ext>
            </a:extLst>
          </p:cNvPr>
          <p:cNvCxnSpPr>
            <a:cxnSpLocks/>
          </p:cNvCxnSpPr>
          <p:nvPr/>
        </p:nvCxnSpPr>
        <p:spPr>
          <a:xfrm>
            <a:off x="10908114" y="3930316"/>
            <a:ext cx="0" cy="818147"/>
          </a:xfrm>
          <a:prstGeom prst="line">
            <a:avLst/>
          </a:prstGeom>
          <a:ln w="57150">
            <a:solidFill>
              <a:srgbClr val="92D050"/>
            </a:solidFill>
            <a:prstDash val="sysDash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5156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0A6E18-4DFC-71FC-C7A8-0DD08D8AC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050" y="927340"/>
            <a:ext cx="11642747" cy="4027279"/>
          </a:xfrm>
          <a:prstGeom prst="rect">
            <a:avLst/>
          </a:prstGeom>
        </p:spPr>
      </p:pic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493500" y="6471466"/>
            <a:ext cx="457200" cy="182880"/>
          </a:xfrm>
        </p:spPr>
        <p:txBody>
          <a:bodyPr/>
          <a:lstStyle/>
          <a:p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</a:rPr>
              <a:pPr/>
              <a:t>15</a:t>
            </a:fld>
            <a:endParaRPr lang="en-US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082" y="101396"/>
            <a:ext cx="11163868" cy="828948"/>
          </a:xfrm>
        </p:spPr>
        <p:txBody>
          <a:bodyPr/>
          <a:lstStyle/>
          <a:p>
            <a:pPr algn="l"/>
            <a:r>
              <a:rPr lang="en-US" dirty="0"/>
              <a:t>Vacuum chamber delivery schedule</a:t>
            </a:r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B44D87D3-FE2C-5E1A-BDD6-CBBB2C9543C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678361" y="5122847"/>
            <a:ext cx="769935" cy="433478"/>
          </a:xfrm>
          <a:prstGeom prst="bentConnector3">
            <a:avLst>
              <a:gd name="adj1" fmla="val 50000"/>
            </a:avLst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3B4A043-CB47-A557-8923-BE689B12845F}"/>
              </a:ext>
            </a:extLst>
          </p:cNvPr>
          <p:cNvSpPr txBox="1"/>
          <p:nvPr/>
        </p:nvSpPr>
        <p:spPr>
          <a:xfrm>
            <a:off x="5425678" y="5736535"/>
            <a:ext cx="1904089" cy="1015663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December ‘22</a:t>
            </a:r>
          </a:p>
          <a:p>
            <a:pPr algn="ctr"/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Start of Magnet-Vacuum Module Assembly</a:t>
            </a:r>
          </a:p>
          <a:p>
            <a:pPr algn="ctr"/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57% of chambers delivered</a:t>
            </a:r>
          </a:p>
        </p:txBody>
      </p: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66C1C825-6AA4-E4D4-29AA-F9AC6E0911F2}"/>
              </a:ext>
            </a:extLst>
          </p:cNvPr>
          <p:cNvCxnSpPr>
            <a:cxnSpLocks/>
            <a:stCxn id="24" idx="0"/>
          </p:cNvCxnSpPr>
          <p:nvPr/>
        </p:nvCxnSpPr>
        <p:spPr>
          <a:xfrm rot="16200000" flipV="1">
            <a:off x="7638670" y="5272866"/>
            <a:ext cx="767789" cy="168362"/>
          </a:xfrm>
          <a:prstGeom prst="bentConnector3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0ABA29CE-1D6E-EED7-88F6-2512D4444021}"/>
              </a:ext>
            </a:extLst>
          </p:cNvPr>
          <p:cNvSpPr txBox="1"/>
          <p:nvPr/>
        </p:nvSpPr>
        <p:spPr>
          <a:xfrm>
            <a:off x="7409516" y="5740941"/>
            <a:ext cx="1394458" cy="1015663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April ‘23</a:t>
            </a:r>
          </a:p>
          <a:p>
            <a:pPr algn="ctr"/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100</a:t>
            </a:r>
            <a:r>
              <a:rPr lang="en-US" sz="1200" baseline="30000" dirty="0">
                <a:solidFill>
                  <a:schemeClr val="tx1">
                    <a:lumMod val="50000"/>
                  </a:schemeClr>
                </a:solidFill>
              </a:rPr>
              <a:t>th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 module / 50% assembled +</a:t>
            </a:r>
          </a:p>
          <a:p>
            <a:pPr algn="ctr"/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APS storage ring shutdown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C92D497-87D7-FDF8-0648-5AA4485C5315}"/>
              </a:ext>
            </a:extLst>
          </p:cNvPr>
          <p:cNvSpPr txBox="1"/>
          <p:nvPr/>
        </p:nvSpPr>
        <p:spPr>
          <a:xfrm>
            <a:off x="8879329" y="5740941"/>
            <a:ext cx="1116991" cy="830997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Dec ‘23</a:t>
            </a:r>
          </a:p>
          <a:p>
            <a:pPr algn="ctr"/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Final Module Installed in Tunnel</a:t>
            </a:r>
          </a:p>
        </p:txBody>
      </p:sp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640DA00E-B274-74B8-740D-9476F478E311}"/>
              </a:ext>
            </a:extLst>
          </p:cNvPr>
          <p:cNvCxnSpPr>
            <a:cxnSpLocks/>
          </p:cNvCxnSpPr>
          <p:nvPr/>
        </p:nvCxnSpPr>
        <p:spPr>
          <a:xfrm rot="16200000" flipV="1">
            <a:off x="9692990" y="4976960"/>
            <a:ext cx="793163" cy="734800"/>
          </a:xfrm>
          <a:prstGeom prst="bentConnector3">
            <a:avLst>
              <a:gd name="adj1" fmla="val 50000"/>
            </a:avLst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2E4B72E0-3B60-3596-18FC-D2A9AA2A0CC3}"/>
              </a:ext>
            </a:extLst>
          </p:cNvPr>
          <p:cNvSpPr txBox="1"/>
          <p:nvPr/>
        </p:nvSpPr>
        <p:spPr>
          <a:xfrm>
            <a:off x="10076069" y="5740941"/>
            <a:ext cx="1221188" cy="830997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Apr ‘24</a:t>
            </a:r>
          </a:p>
          <a:p>
            <a:pPr algn="ctr"/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Beginning of APS-U commissioning</a:t>
            </a:r>
          </a:p>
        </p:txBody>
      </p:sp>
      <p:cxnSp>
        <p:nvCxnSpPr>
          <p:cNvPr id="57" name="Connector: Elbow 56">
            <a:extLst>
              <a:ext uri="{FF2B5EF4-FFF2-40B4-BE49-F238E27FC236}">
                <a16:creationId xmlns:a16="http://schemas.microsoft.com/office/drawing/2014/main" id="{DB3D9C95-1089-498D-1886-5EE8549FE2BA}"/>
              </a:ext>
            </a:extLst>
          </p:cNvPr>
          <p:cNvCxnSpPr>
            <a:cxnSpLocks/>
            <a:stCxn id="58" idx="0"/>
          </p:cNvCxnSpPr>
          <p:nvPr/>
        </p:nvCxnSpPr>
        <p:spPr>
          <a:xfrm rot="5400000" flipH="1" flipV="1">
            <a:off x="4723819" y="4964821"/>
            <a:ext cx="769934" cy="749528"/>
          </a:xfrm>
          <a:prstGeom prst="bentConnector3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A7A926CD-009C-5788-1B73-FA623FE786F0}"/>
              </a:ext>
            </a:extLst>
          </p:cNvPr>
          <p:cNvSpPr txBox="1"/>
          <p:nvPr/>
        </p:nvSpPr>
        <p:spPr>
          <a:xfrm>
            <a:off x="4142389" y="5724552"/>
            <a:ext cx="1183266" cy="830997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December ‘21</a:t>
            </a:r>
          </a:p>
          <a:p>
            <a:pPr algn="ctr"/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10% of chambers delivered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C1B234B5-6371-2D6F-CAF9-207788807F6B}"/>
              </a:ext>
            </a:extLst>
          </p:cNvPr>
          <p:cNvCxnSpPr>
            <a:cxnSpLocks/>
          </p:cNvCxnSpPr>
          <p:nvPr/>
        </p:nvCxnSpPr>
        <p:spPr>
          <a:xfrm>
            <a:off x="5472690" y="4255318"/>
            <a:ext cx="0" cy="390525"/>
          </a:xfrm>
          <a:prstGeom prst="line">
            <a:avLst/>
          </a:prstGeom>
          <a:ln w="57150">
            <a:prstDash val="sysDash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4E1A79B4-FCD0-818C-83CF-F846573E823C}"/>
              </a:ext>
            </a:extLst>
          </p:cNvPr>
          <p:cNvCxnSpPr>
            <a:cxnSpLocks/>
          </p:cNvCxnSpPr>
          <p:nvPr/>
        </p:nvCxnSpPr>
        <p:spPr>
          <a:xfrm>
            <a:off x="7280067" y="2731318"/>
            <a:ext cx="0" cy="1914525"/>
          </a:xfrm>
          <a:prstGeom prst="line">
            <a:avLst/>
          </a:prstGeom>
          <a:ln w="57150">
            <a:prstDash val="sysDash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E74652C5-BEF1-EFB7-F438-40F2A72CA4A7}"/>
              </a:ext>
            </a:extLst>
          </p:cNvPr>
          <p:cNvCxnSpPr>
            <a:cxnSpLocks/>
          </p:cNvCxnSpPr>
          <p:nvPr/>
        </p:nvCxnSpPr>
        <p:spPr>
          <a:xfrm>
            <a:off x="7917268" y="1940743"/>
            <a:ext cx="0" cy="2685420"/>
          </a:xfrm>
          <a:prstGeom prst="line">
            <a:avLst/>
          </a:prstGeom>
          <a:ln w="57150">
            <a:prstDash val="sysDash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F26C1225-6A6F-3A47-0627-6E6E6CD3FE5E}"/>
              </a:ext>
            </a:extLst>
          </p:cNvPr>
          <p:cNvCxnSpPr>
            <a:cxnSpLocks/>
          </p:cNvCxnSpPr>
          <p:nvPr/>
        </p:nvCxnSpPr>
        <p:spPr>
          <a:xfrm>
            <a:off x="9099728" y="1397818"/>
            <a:ext cx="0" cy="3228345"/>
          </a:xfrm>
          <a:prstGeom prst="line">
            <a:avLst/>
          </a:prstGeom>
          <a:ln w="57150">
            <a:prstDash val="sysDash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9" name="Connector: Elbow 88">
            <a:extLst>
              <a:ext uri="{FF2B5EF4-FFF2-40B4-BE49-F238E27FC236}">
                <a16:creationId xmlns:a16="http://schemas.microsoft.com/office/drawing/2014/main" id="{366BC92A-5BB2-6EB3-8F6C-72F1DC63E03C}"/>
              </a:ext>
            </a:extLst>
          </p:cNvPr>
          <p:cNvCxnSpPr>
            <a:cxnSpLocks/>
            <a:stCxn id="90" idx="0"/>
          </p:cNvCxnSpPr>
          <p:nvPr/>
        </p:nvCxnSpPr>
        <p:spPr>
          <a:xfrm rot="16200000" flipV="1">
            <a:off x="2919869" y="5279799"/>
            <a:ext cx="769933" cy="119573"/>
          </a:xfrm>
          <a:prstGeom prst="bentConnector3">
            <a:avLst>
              <a:gd name="adj1" fmla="val 50000"/>
            </a:avLst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365C430D-7291-A37F-0F49-4F2935FD102E}"/>
              </a:ext>
            </a:extLst>
          </p:cNvPr>
          <p:cNvSpPr txBox="1"/>
          <p:nvPr/>
        </p:nvSpPr>
        <p:spPr>
          <a:xfrm>
            <a:off x="2666601" y="5724552"/>
            <a:ext cx="1396039" cy="830997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October ‘20</a:t>
            </a:r>
          </a:p>
          <a:p>
            <a:pPr algn="ctr"/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Contracts signed for BPMs, absorbers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09F1ADAA-B4BD-809C-9D2E-EF0A5AD2DAC2}"/>
              </a:ext>
            </a:extLst>
          </p:cNvPr>
          <p:cNvSpPr/>
          <p:nvPr/>
        </p:nvSpPr>
        <p:spPr>
          <a:xfrm>
            <a:off x="10280827" y="3540944"/>
            <a:ext cx="1791961" cy="828948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E1CEE2DB-239D-A362-2415-C6B1EEA4B6EE}"/>
              </a:ext>
            </a:extLst>
          </p:cNvPr>
          <p:cNvSpPr txBox="1"/>
          <p:nvPr/>
        </p:nvSpPr>
        <p:spPr>
          <a:xfrm>
            <a:off x="10589064" y="4626163"/>
            <a:ext cx="14837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highlight>
                  <a:srgbClr val="FFFF00"/>
                </a:highlight>
              </a:rPr>
              <a:t>CRITICAL PATH CHAMBERS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5A0ABE8-BFB9-63DC-F909-2F4D75B98851}"/>
              </a:ext>
            </a:extLst>
          </p:cNvPr>
          <p:cNvCxnSpPr>
            <a:cxnSpLocks/>
          </p:cNvCxnSpPr>
          <p:nvPr/>
        </p:nvCxnSpPr>
        <p:spPr>
          <a:xfrm>
            <a:off x="9690278" y="1397818"/>
            <a:ext cx="0" cy="3228345"/>
          </a:xfrm>
          <a:prstGeom prst="line">
            <a:avLst/>
          </a:prstGeom>
          <a:ln w="57150">
            <a:solidFill>
              <a:srgbClr val="92D050"/>
            </a:solidFill>
            <a:prstDash val="sysDash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D0E4CE4-43A6-C5E0-4F48-9BEF4D26BF57}"/>
              </a:ext>
            </a:extLst>
          </p:cNvPr>
          <p:cNvSpPr txBox="1"/>
          <p:nvPr/>
        </p:nvSpPr>
        <p:spPr>
          <a:xfrm>
            <a:off x="1203430" y="5724552"/>
            <a:ext cx="1396039" cy="1015663"/>
          </a:xfrm>
          <a:prstGeom prst="rect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August ‘19</a:t>
            </a:r>
          </a:p>
          <a:p>
            <a:pPr algn="ctr"/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Contracts signed NEG-coated chambers, L-bend materials</a:t>
            </a:r>
          </a:p>
        </p:txBody>
      </p: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4D52AB4F-8D42-06EA-0B94-98D99BDA094A}"/>
              </a:ext>
            </a:extLst>
          </p:cNvPr>
          <p:cNvCxnSpPr>
            <a:cxnSpLocks/>
            <a:stCxn id="19" idx="0"/>
          </p:cNvCxnSpPr>
          <p:nvPr/>
        </p:nvCxnSpPr>
        <p:spPr>
          <a:xfrm rot="16200000" flipV="1">
            <a:off x="1214583" y="5037685"/>
            <a:ext cx="769934" cy="603800"/>
          </a:xfrm>
          <a:prstGeom prst="bentConnector3">
            <a:avLst>
              <a:gd name="adj1" fmla="val 50000"/>
            </a:avLst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1EFD481-4D98-107E-DAB2-160DB2831EAA}"/>
              </a:ext>
            </a:extLst>
          </p:cNvPr>
          <p:cNvCxnSpPr>
            <a:cxnSpLocks/>
            <a:stCxn id="39" idx="1"/>
          </p:cNvCxnSpPr>
          <p:nvPr/>
        </p:nvCxnSpPr>
        <p:spPr>
          <a:xfrm flipH="1">
            <a:off x="3675781" y="5138126"/>
            <a:ext cx="2093745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942BBD5B-7BE5-BC3E-5C5A-DEA227432203}"/>
              </a:ext>
            </a:extLst>
          </p:cNvPr>
          <p:cNvSpPr txBox="1"/>
          <p:nvPr/>
        </p:nvSpPr>
        <p:spPr>
          <a:xfrm>
            <a:off x="5769526" y="4968849"/>
            <a:ext cx="1221188" cy="338554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</a:rPr>
              <a:t>3 years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92A4CF2-8460-110D-9942-74D5540D43E8}"/>
              </a:ext>
            </a:extLst>
          </p:cNvPr>
          <p:cNvCxnSpPr>
            <a:cxnSpLocks/>
            <a:stCxn id="39" idx="3"/>
          </p:cNvCxnSpPr>
          <p:nvPr/>
        </p:nvCxnSpPr>
        <p:spPr>
          <a:xfrm>
            <a:off x="6990714" y="5138126"/>
            <a:ext cx="2109014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FD74529-CBA1-0210-7A3A-ACDD9D364914}"/>
              </a:ext>
            </a:extLst>
          </p:cNvPr>
          <p:cNvCxnSpPr>
            <a:cxnSpLocks/>
          </p:cNvCxnSpPr>
          <p:nvPr/>
        </p:nvCxnSpPr>
        <p:spPr>
          <a:xfrm>
            <a:off x="9125892" y="4933147"/>
            <a:ext cx="0" cy="686603"/>
          </a:xfrm>
          <a:prstGeom prst="line">
            <a:avLst/>
          </a:prstGeom>
          <a:ln w="57150">
            <a:solidFill>
              <a:srgbClr val="92D050"/>
            </a:solidFill>
            <a:prstDash val="sysDash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3E8929B-006B-FBB8-EBF4-5791BD778558}"/>
              </a:ext>
            </a:extLst>
          </p:cNvPr>
          <p:cNvCxnSpPr>
            <a:cxnSpLocks/>
          </p:cNvCxnSpPr>
          <p:nvPr/>
        </p:nvCxnSpPr>
        <p:spPr>
          <a:xfrm>
            <a:off x="3675781" y="4947778"/>
            <a:ext cx="0" cy="614822"/>
          </a:xfrm>
          <a:prstGeom prst="line">
            <a:avLst/>
          </a:prstGeom>
          <a:ln w="57150">
            <a:solidFill>
              <a:srgbClr val="92D050"/>
            </a:solidFill>
            <a:prstDash val="sysDash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22632095-2573-C620-2A1A-9A43AF20B825}"/>
              </a:ext>
            </a:extLst>
          </p:cNvPr>
          <p:cNvCxnSpPr>
            <a:cxnSpLocks/>
            <a:stCxn id="29" idx="0"/>
          </p:cNvCxnSpPr>
          <p:nvPr/>
        </p:nvCxnSpPr>
        <p:spPr>
          <a:xfrm rot="16200000" flipV="1">
            <a:off x="8885278" y="5188393"/>
            <a:ext cx="793162" cy="311933"/>
          </a:xfrm>
          <a:prstGeom prst="bentConnector3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92577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493500" y="6471466"/>
            <a:ext cx="457200" cy="182880"/>
          </a:xfrm>
        </p:spPr>
        <p:txBody>
          <a:bodyPr/>
          <a:lstStyle/>
          <a:p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</a:rPr>
              <a:pPr/>
              <a:t>16</a:t>
            </a:fld>
            <a:endParaRPr lang="en-US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082" y="101396"/>
            <a:ext cx="11163868" cy="828948"/>
          </a:xfrm>
        </p:spPr>
        <p:txBody>
          <a:bodyPr/>
          <a:lstStyle/>
          <a:p>
            <a:pPr algn="l"/>
            <a:r>
              <a:rPr lang="en-US" dirty="0"/>
              <a:t>Vacuum Chambers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4418D4A-CAF3-4150-8A51-4F2D56A3E8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9" b="14166"/>
          <a:stretch/>
        </p:blipFill>
        <p:spPr bwMode="auto">
          <a:xfrm>
            <a:off x="974027" y="942961"/>
            <a:ext cx="4611834" cy="480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95607F-B214-4857-AAEC-0FDE6CFFC2EF}"/>
              </a:ext>
            </a:extLst>
          </p:cNvPr>
          <p:cNvSpPr txBox="1"/>
          <p:nvPr/>
        </p:nvSpPr>
        <p:spPr>
          <a:xfrm>
            <a:off x="909700" y="5782885"/>
            <a:ext cx="4740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Copper chambers inspected by APS-U with machined ‘no-go’ gauge to ensure magnet fit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5AD15E-C462-4007-9E84-5B67AF944260}"/>
              </a:ext>
            </a:extLst>
          </p:cNvPr>
          <p:cNvSpPr txBox="1"/>
          <p:nvPr/>
        </p:nvSpPr>
        <p:spPr>
          <a:xfrm>
            <a:off x="6921923" y="5801001"/>
            <a:ext cx="4542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FMB Berlin NEG-coated copper chamber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03D495-2276-7F3E-02D9-1A9F327231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" t="21703" b="18214"/>
          <a:stretch/>
        </p:blipFill>
        <p:spPr bwMode="auto">
          <a:xfrm>
            <a:off x="6256704" y="942167"/>
            <a:ext cx="5873290" cy="482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3703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493500" y="6471466"/>
            <a:ext cx="457200" cy="182880"/>
          </a:xfrm>
        </p:spPr>
        <p:txBody>
          <a:bodyPr/>
          <a:lstStyle/>
          <a:p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</a:rPr>
              <a:pPr/>
              <a:t>17</a:t>
            </a:fld>
            <a:endParaRPr lang="en-US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082" y="101396"/>
            <a:ext cx="11163868" cy="828948"/>
          </a:xfrm>
        </p:spPr>
        <p:txBody>
          <a:bodyPr/>
          <a:lstStyle/>
          <a:p>
            <a:pPr algn="l"/>
            <a:r>
              <a:rPr lang="en-US" dirty="0"/>
              <a:t>Vacuum Chambers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58597542-4A95-C416-A8DC-5C545E915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582" y="1128942"/>
            <a:ext cx="5659844" cy="424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5AA3699B-F0EF-FD20-A957-D0A4841B6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07" y="1130502"/>
            <a:ext cx="5659843" cy="424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A142A4-4BA6-0E26-F788-AB90C431B2BF}"/>
              </a:ext>
            </a:extLst>
          </p:cNvPr>
          <p:cNvSpPr txBox="1"/>
          <p:nvPr/>
        </p:nvSpPr>
        <p:spPr>
          <a:xfrm>
            <a:off x="909700" y="5418128"/>
            <a:ext cx="4740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NEG-coated aluminum vacuum chamber by GNB Corp (NEG coating by SAES-Rial)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D1AD73-8269-D7F4-D1A2-CE8FB831AA4A}"/>
              </a:ext>
            </a:extLst>
          </p:cNvPr>
          <p:cNvSpPr txBox="1"/>
          <p:nvPr/>
        </p:nvSpPr>
        <p:spPr>
          <a:xfrm>
            <a:off x="6836260" y="5418128"/>
            <a:ext cx="4740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NEG-coated Inconel vacuum chamber by SAES Rial</a:t>
            </a:r>
          </a:p>
        </p:txBody>
      </p:sp>
    </p:spTree>
    <p:extLst>
      <p:ext uri="{BB962C8B-B14F-4D97-AF65-F5344CB8AC3E}">
        <p14:creationId xmlns:p14="http://schemas.microsoft.com/office/powerpoint/2010/main" val="13597411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88AE5453-5E9F-1584-FE7A-9C0B930CDF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6" t="13662" r="20652" b="9494"/>
          <a:stretch/>
        </p:blipFill>
        <p:spPr bwMode="auto">
          <a:xfrm>
            <a:off x="7101555" y="1028679"/>
            <a:ext cx="4918394" cy="449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493500" y="6471466"/>
            <a:ext cx="457200" cy="182880"/>
          </a:xfrm>
        </p:spPr>
        <p:txBody>
          <a:bodyPr/>
          <a:lstStyle/>
          <a:p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</a:rPr>
              <a:pPr/>
              <a:t>18</a:t>
            </a:fld>
            <a:endParaRPr lang="en-US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082" y="101396"/>
            <a:ext cx="11163868" cy="828948"/>
          </a:xfrm>
        </p:spPr>
        <p:txBody>
          <a:bodyPr/>
          <a:lstStyle/>
          <a:p>
            <a:pPr algn="l"/>
            <a:r>
              <a:rPr lang="en-US" dirty="0"/>
              <a:t>Beam Position Monitors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EF5673BC-0BA1-450A-AB30-DDA47BAFA1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1" r="10238"/>
          <a:stretch/>
        </p:blipFill>
        <p:spPr bwMode="auto">
          <a:xfrm>
            <a:off x="4625739" y="1033442"/>
            <a:ext cx="2678025" cy="449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CFD8EBC-D4C5-441B-9A12-1E86D2C38631}"/>
              </a:ext>
            </a:extLst>
          </p:cNvPr>
          <p:cNvSpPr txBox="1"/>
          <p:nvPr/>
        </p:nvSpPr>
        <p:spPr>
          <a:xfrm>
            <a:off x="5172416" y="5815168"/>
            <a:ext cx="5895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Standard-type APS-U BPM installed on FODO module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8E37B97-1B33-4097-BB42-9CB13C7DC663}"/>
              </a:ext>
            </a:extLst>
          </p:cNvPr>
          <p:cNvCxnSpPr>
            <a:cxnSpLocks/>
            <a:stCxn id="22" idx="0"/>
          </p:cNvCxnSpPr>
          <p:nvPr/>
        </p:nvCxnSpPr>
        <p:spPr>
          <a:xfrm flipV="1">
            <a:off x="5846018" y="4098402"/>
            <a:ext cx="286244" cy="772002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2305813-6535-4B0D-B225-1A25E723BE83}"/>
              </a:ext>
            </a:extLst>
          </p:cNvPr>
          <p:cNvSpPr txBox="1"/>
          <p:nvPr/>
        </p:nvSpPr>
        <p:spPr>
          <a:xfrm>
            <a:off x="5280249" y="4870404"/>
            <a:ext cx="1131538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RF Liner</a:t>
            </a:r>
            <a:br>
              <a:rPr lang="en-US" sz="1600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(Ag-plated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</a:rPr>
              <a:t>GlidCop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)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42012F9-6885-4034-818E-91DA36D9D8A3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9515475" y="1165665"/>
            <a:ext cx="882178" cy="1723062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32CA0AC-4CA0-4E3C-8576-E5C9362CF371}"/>
              </a:ext>
            </a:extLst>
          </p:cNvPr>
          <p:cNvSpPr txBox="1"/>
          <p:nvPr/>
        </p:nvSpPr>
        <p:spPr>
          <a:xfrm>
            <a:off x="9201387" y="580890"/>
            <a:ext cx="2392531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4x common, TIG welded electrode ‘feedthroughs’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9F58E1F-9E95-484B-8B8C-D57A45B96862}"/>
              </a:ext>
            </a:extLst>
          </p:cNvPr>
          <p:cNvSpPr txBox="1"/>
          <p:nvPr/>
        </p:nvSpPr>
        <p:spPr>
          <a:xfrm>
            <a:off x="479383" y="835527"/>
            <a:ext cx="414635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BPMs central to APS-U vacuum assembly scheme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4 common ‘BPM electrode feedthroughs’ welded to central body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2 welded bellows per BPM allow bakeout growth, decouple BPM from chamber vibrations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Flexible ag-plated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glidcop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RF-liners (SAES-Rial) mounted on each side, assembled separately by APS-U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3D45CE5-ECDC-40D2-903F-C4ADC2DA04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83" y="3974848"/>
            <a:ext cx="3897884" cy="198112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FF89A07-BED3-4387-86CE-2DCCC012D55E}"/>
              </a:ext>
            </a:extLst>
          </p:cNvPr>
          <p:cNvSpPr txBox="1"/>
          <p:nvPr/>
        </p:nvSpPr>
        <p:spPr>
          <a:xfrm>
            <a:off x="834883" y="5955974"/>
            <a:ext cx="3223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Cross sections of ‘standard’ type BPM</a:t>
            </a:r>
          </a:p>
        </p:txBody>
      </p:sp>
    </p:spTree>
    <p:extLst>
      <p:ext uri="{BB962C8B-B14F-4D97-AF65-F5344CB8AC3E}">
        <p14:creationId xmlns:p14="http://schemas.microsoft.com/office/powerpoint/2010/main" val="36403421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493500" y="6471466"/>
            <a:ext cx="457200" cy="182880"/>
          </a:xfrm>
        </p:spPr>
        <p:txBody>
          <a:bodyPr/>
          <a:lstStyle/>
          <a:p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</a:rPr>
              <a:pPr/>
              <a:t>19</a:t>
            </a:fld>
            <a:endParaRPr lang="en-US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082" y="101396"/>
            <a:ext cx="11163868" cy="828948"/>
          </a:xfrm>
        </p:spPr>
        <p:txBody>
          <a:bodyPr/>
          <a:lstStyle/>
          <a:p>
            <a:pPr algn="l"/>
            <a:r>
              <a:rPr lang="en-US" dirty="0"/>
              <a:t>Beam Position Monitors – Fabrication Challenges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E58695-CDE3-57B5-573D-CD6232FCB4C9}"/>
              </a:ext>
            </a:extLst>
          </p:cNvPr>
          <p:cNvSpPr txBox="1"/>
          <p:nvPr/>
        </p:nvSpPr>
        <p:spPr>
          <a:xfrm>
            <a:off x="537103" y="930344"/>
            <a:ext cx="56350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Common feedthrough design (4 per each of 616 total BPMs) developed by vendor per APS-U specifications prior to BPM vacuum chambers production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Feedthrough development a close collaboration between vendor, APS-U vacuum &amp; diagnostics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Early stages of contract, feedthrough development impacted by COVID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C55D3FED-D9F1-EDD6-0BAD-0C56F2C4A4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11" b="5636"/>
          <a:stretch/>
        </p:blipFill>
        <p:spPr bwMode="auto">
          <a:xfrm>
            <a:off x="6462700" y="1041066"/>
            <a:ext cx="5305362" cy="4820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62FA28-42A5-947C-E2F1-63685C9730DC}"/>
              </a:ext>
            </a:extLst>
          </p:cNvPr>
          <p:cNvSpPr txBox="1"/>
          <p:nvPr/>
        </p:nvSpPr>
        <p:spPr>
          <a:xfrm>
            <a:off x="6616278" y="5927656"/>
            <a:ext cx="4998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APS-U BPM vacuum chamber being evaluated by APS-U diagnostics with a network analyzer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75E359-20EC-3722-B879-1E5C7014CB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90"/>
          <a:stretch/>
        </p:blipFill>
        <p:spPr>
          <a:xfrm>
            <a:off x="1110430" y="3619333"/>
            <a:ext cx="4985570" cy="2695282"/>
          </a:xfrm>
          <a:prstGeom prst="rect">
            <a:avLst/>
          </a:prstGeom>
        </p:spPr>
      </p:pic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38899D14-7A4D-EF3A-E129-770208BAD3E0}"/>
              </a:ext>
            </a:extLst>
          </p:cNvPr>
          <p:cNvCxnSpPr>
            <a:cxnSpLocks/>
            <a:stCxn id="10" idx="2"/>
          </p:cNvCxnSpPr>
          <p:nvPr/>
        </p:nvCxnSpPr>
        <p:spPr>
          <a:xfrm rot="5400000">
            <a:off x="1583130" y="5603059"/>
            <a:ext cx="671602" cy="420894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E257BF6-FA71-22A0-3D00-3D3DDEA9D427}"/>
              </a:ext>
            </a:extLst>
          </p:cNvPr>
          <p:cNvSpPr txBox="1"/>
          <p:nvPr/>
        </p:nvSpPr>
        <p:spPr>
          <a:xfrm>
            <a:off x="1627851" y="4831374"/>
            <a:ext cx="1003054" cy="646331"/>
          </a:xfrm>
          <a:prstGeom prst="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Contract signed for BPMs</a:t>
            </a:r>
          </a:p>
        </p:txBody>
      </p:sp>
    </p:spTree>
    <p:extLst>
      <p:ext uri="{BB962C8B-B14F-4D97-AF65-F5344CB8AC3E}">
        <p14:creationId xmlns:p14="http://schemas.microsoft.com/office/powerpoint/2010/main" val="1102729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Agenda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98082" y="1079758"/>
            <a:ext cx="4031068" cy="3979346"/>
          </a:xfrm>
        </p:spPr>
        <p:txBody>
          <a:bodyPr/>
          <a:lstStyle/>
          <a:p>
            <a:r>
              <a:rPr lang="en-US" dirty="0"/>
              <a:t>APS-Upgrade project overview</a:t>
            </a:r>
          </a:p>
          <a:p>
            <a:r>
              <a:rPr lang="en-US" dirty="0"/>
              <a:t>Storage ring vacuum</a:t>
            </a:r>
            <a:br>
              <a:rPr lang="en-US" dirty="0"/>
            </a:br>
            <a:r>
              <a:rPr lang="en-US" dirty="0"/>
              <a:t>overview &amp; requirements</a:t>
            </a:r>
          </a:p>
          <a:p>
            <a:r>
              <a:rPr lang="en-US" dirty="0"/>
              <a:t>Vacuum chamber suppliers and delivery timeline</a:t>
            </a:r>
          </a:p>
          <a:p>
            <a:r>
              <a:rPr lang="en-US" dirty="0"/>
              <a:t>Production of APS-U vacuum chambers</a:t>
            </a:r>
          </a:p>
          <a:p>
            <a:r>
              <a:rPr lang="en-US" dirty="0"/>
              <a:t>Conclusions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</a:rPr>
              <a:pPr/>
              <a:t>2</a:t>
            </a:fld>
            <a:endParaRPr lang="en-US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9E895C7A-BB8E-B540-2445-F2BF51BDE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545" y="744804"/>
            <a:ext cx="7154130" cy="536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07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493500" y="6471466"/>
            <a:ext cx="457200" cy="182880"/>
          </a:xfrm>
        </p:spPr>
        <p:txBody>
          <a:bodyPr/>
          <a:lstStyle/>
          <a:p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</a:rPr>
              <a:pPr/>
              <a:t>20</a:t>
            </a:fld>
            <a:endParaRPr lang="en-US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082" y="101396"/>
            <a:ext cx="11163868" cy="828948"/>
          </a:xfrm>
        </p:spPr>
        <p:txBody>
          <a:bodyPr/>
          <a:lstStyle/>
          <a:p>
            <a:pPr algn="l"/>
            <a:r>
              <a:rPr lang="en-US" dirty="0"/>
              <a:t>L-bend Vacuum Chambers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EC4E07-5D80-4BF8-A426-CF39CB3690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7" r="6230" b="31907"/>
          <a:stretch/>
        </p:blipFill>
        <p:spPr bwMode="auto">
          <a:xfrm>
            <a:off x="894029" y="3099825"/>
            <a:ext cx="6158704" cy="291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499A3D-48FF-44BC-9C85-9F9ABBAC7A9F}"/>
              </a:ext>
            </a:extLst>
          </p:cNvPr>
          <p:cNvSpPr txBox="1"/>
          <p:nvPr/>
        </p:nvSpPr>
        <p:spPr>
          <a:xfrm>
            <a:off x="572247" y="700061"/>
            <a:ext cx="67505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Aluminum-extrusion based vacuum chambers with SST-to-aluminum bimetal flanges welded by APS-U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Custom aperture extrusions proved to be long lead items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Extrusions ‘stretch-formed’ to follow bending path of beam through dipole magnets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Leak checking of custom bimetal ‘end flange plates’ at multiple stages of machining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Flanges welded to machined bodies with 5-axis welder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3EC3E4-738E-4E9C-AEBB-622DE90EF38A}"/>
              </a:ext>
            </a:extLst>
          </p:cNvPr>
          <p:cNvSpPr txBox="1"/>
          <p:nvPr/>
        </p:nvSpPr>
        <p:spPr>
          <a:xfrm>
            <a:off x="986776" y="6008015"/>
            <a:ext cx="5921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‘L-bend’-type vacuum chamber with mounted absorbers and ion pump, internal NEG-strip pumping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1AE635-3342-4F11-86D1-C2771F8F9F4C}"/>
              </a:ext>
            </a:extLst>
          </p:cNvPr>
          <p:cNvSpPr txBox="1"/>
          <p:nvPr/>
        </p:nvSpPr>
        <p:spPr>
          <a:xfrm>
            <a:off x="7442669" y="5755245"/>
            <a:ext cx="436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Endplates welded by APS-U to aluminum extrusion bodies at end of each chamber</a:t>
            </a:r>
          </a:p>
        </p:txBody>
      </p:sp>
      <p:pic>
        <p:nvPicPr>
          <p:cNvPr id="6" name="Picture 5" descr="A picture containing miller&#10;&#10;Description automatically generated">
            <a:extLst>
              <a:ext uri="{FF2B5EF4-FFF2-40B4-BE49-F238E27FC236}">
                <a16:creationId xmlns:a16="http://schemas.microsoft.com/office/drawing/2014/main" id="{F950B5BE-AB52-F9A5-A607-797C23D5E3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225"/>
          <a:stretch/>
        </p:blipFill>
        <p:spPr>
          <a:xfrm rot="5400000">
            <a:off x="7039238" y="890320"/>
            <a:ext cx="5171718" cy="441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3022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device, equipment, miller&#10;&#10;Description automatically generated">
            <a:extLst>
              <a:ext uri="{FF2B5EF4-FFF2-40B4-BE49-F238E27FC236}">
                <a16:creationId xmlns:a16="http://schemas.microsoft.com/office/drawing/2014/main" id="{3F1578AA-3C65-287C-2359-0034A3371F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28" r="5351" b="5636"/>
          <a:stretch/>
        </p:blipFill>
        <p:spPr>
          <a:xfrm>
            <a:off x="598082" y="889776"/>
            <a:ext cx="6869518" cy="4901043"/>
          </a:xfrm>
          <a:prstGeom prst="rect">
            <a:avLst/>
          </a:prstGeom>
        </p:spPr>
      </p:pic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493500" y="6471466"/>
            <a:ext cx="457200" cy="182880"/>
          </a:xfrm>
        </p:spPr>
        <p:txBody>
          <a:bodyPr/>
          <a:lstStyle/>
          <a:p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</a:rPr>
              <a:pPr/>
              <a:t>21</a:t>
            </a:fld>
            <a:endParaRPr lang="en-US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082" y="101396"/>
            <a:ext cx="11163868" cy="828948"/>
          </a:xfrm>
        </p:spPr>
        <p:txBody>
          <a:bodyPr/>
          <a:lstStyle/>
          <a:p>
            <a:pPr algn="l"/>
            <a:r>
              <a:rPr lang="en-US" dirty="0"/>
              <a:t>L-bend Vacuum Chambers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831EEA-5E6D-509E-61EC-10147970EE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082" y="889775"/>
            <a:ext cx="3198582" cy="25392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46ADDBB-D737-FDD5-7FF2-A99D633A0175}"/>
              </a:ext>
            </a:extLst>
          </p:cNvPr>
          <p:cNvSpPr txBox="1"/>
          <p:nvPr/>
        </p:nvSpPr>
        <p:spPr>
          <a:xfrm>
            <a:off x="1020491" y="5863390"/>
            <a:ext cx="6024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TIG welding L-bend vacuum chamber ports with 5-axis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Sciaky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welding machine</a:t>
            </a:r>
          </a:p>
        </p:txBody>
      </p:sp>
      <p:pic>
        <p:nvPicPr>
          <p:cNvPr id="16" name="Picture 15" descr="A picture containing indoor&#10;&#10;Description automatically generated">
            <a:extLst>
              <a:ext uri="{FF2B5EF4-FFF2-40B4-BE49-F238E27FC236}">
                <a16:creationId xmlns:a16="http://schemas.microsoft.com/office/drawing/2014/main" id="{2ACC8003-8325-BE15-570A-8A958FACAA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173694" y="1102075"/>
            <a:ext cx="5332644" cy="399948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4336449-FBA9-BF52-92F5-768C0FBB31EC}"/>
              </a:ext>
            </a:extLst>
          </p:cNvPr>
          <p:cNvSpPr txBox="1"/>
          <p:nvPr/>
        </p:nvSpPr>
        <p:spPr>
          <a:xfrm>
            <a:off x="7603757" y="5825135"/>
            <a:ext cx="4472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View looking downstream into L-bend chamber and at NEG strip assembly</a:t>
            </a:r>
          </a:p>
        </p:txBody>
      </p:sp>
    </p:spTree>
    <p:extLst>
      <p:ext uri="{BB962C8B-B14F-4D97-AF65-F5344CB8AC3E}">
        <p14:creationId xmlns:p14="http://schemas.microsoft.com/office/powerpoint/2010/main" val="10905558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493500" y="6471466"/>
            <a:ext cx="457200" cy="182880"/>
          </a:xfrm>
        </p:spPr>
        <p:txBody>
          <a:bodyPr/>
          <a:lstStyle/>
          <a:p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</a:rPr>
              <a:pPr/>
              <a:t>22</a:t>
            </a:fld>
            <a:endParaRPr lang="en-US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082" y="101396"/>
            <a:ext cx="11163868" cy="828948"/>
          </a:xfrm>
        </p:spPr>
        <p:txBody>
          <a:bodyPr/>
          <a:lstStyle/>
          <a:p>
            <a:pPr algn="l"/>
            <a:r>
              <a:rPr lang="en-US" dirty="0"/>
              <a:t>L-bend – Fabrication Challenges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FE4059-12A6-A5D9-C585-359E5710EA49}"/>
              </a:ext>
            </a:extLst>
          </p:cNvPr>
          <p:cNvSpPr txBox="1"/>
          <p:nvPr/>
        </p:nvSpPr>
        <p:spPr>
          <a:xfrm>
            <a:off x="469899" y="930344"/>
            <a:ext cx="474980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Unexpected delays in finding vendors for relatively small batch, custom work </a:t>
            </a:r>
            <a:br>
              <a:rPr lang="en-US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e.g. custom aluminum extrusions and NEG-strip related 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All L-bend parts, big and small, ordered and managed in house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Fabrication hurdles e.g. machining and assembly issues all had to be handled and managed in house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Critical path dictated by extrusions &gt; forming &gt; final machining &gt; welding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4 types of L-bend chamber, 1 unique type per module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Only could fabricate 1 chamber type at time for a variety of reasons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COVID restrictions also impacted suppliers, availability of key APS-U personnel</a:t>
            </a:r>
          </a:p>
        </p:txBody>
      </p:sp>
      <p:pic>
        <p:nvPicPr>
          <p:cNvPr id="12" name="Picture 11" descr="A picture containing indoor, working, equipment, cluttered&#10;&#10;Description automatically generated">
            <a:extLst>
              <a:ext uri="{FF2B5EF4-FFF2-40B4-BE49-F238E27FC236}">
                <a16:creationId xmlns:a16="http://schemas.microsoft.com/office/drawing/2014/main" id="{49376730-B0B2-63BB-BB9A-C6A8CC3727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54"/>
          <a:stretch/>
        </p:blipFill>
        <p:spPr>
          <a:xfrm>
            <a:off x="5464572" y="930344"/>
            <a:ext cx="6298774" cy="5143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FEDDA5C-FA40-0224-5199-0195F892F195}"/>
              </a:ext>
            </a:extLst>
          </p:cNvPr>
          <p:cNvSpPr txBox="1"/>
          <p:nvPr/>
        </p:nvSpPr>
        <p:spPr>
          <a:xfrm>
            <a:off x="6183171" y="6148300"/>
            <a:ext cx="4861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Baking and certifying batches of L-bend vacuum chambers</a:t>
            </a:r>
          </a:p>
        </p:txBody>
      </p:sp>
    </p:spTree>
    <p:extLst>
      <p:ext uri="{BB962C8B-B14F-4D97-AF65-F5344CB8AC3E}">
        <p14:creationId xmlns:p14="http://schemas.microsoft.com/office/powerpoint/2010/main" val="35189134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493500" y="6471466"/>
            <a:ext cx="457200" cy="182880"/>
          </a:xfrm>
        </p:spPr>
        <p:txBody>
          <a:bodyPr/>
          <a:lstStyle/>
          <a:p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</a:rPr>
              <a:pPr/>
              <a:t>23</a:t>
            </a:fld>
            <a:endParaRPr lang="en-US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CD8FAA-7BEE-44CE-A1F1-04CCE28ADE1E}"/>
              </a:ext>
            </a:extLst>
          </p:cNvPr>
          <p:cNvSpPr txBox="1"/>
          <p:nvPr/>
        </p:nvSpPr>
        <p:spPr>
          <a:xfrm>
            <a:off x="530468" y="794012"/>
            <a:ext cx="81182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Absorbers by FMB Berlin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GlidCop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 bodies with precision machined apertures to funnel synchrotron radiation downstream to front ends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Internal water-cooling to intercept unused radiation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Multiple stages of e-beam welding drove fabrication schedule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95607F-B214-4857-AAEC-0FDE6CFFC2EF}"/>
              </a:ext>
            </a:extLst>
          </p:cNvPr>
          <p:cNvSpPr txBox="1"/>
          <p:nvPr/>
        </p:nvSpPr>
        <p:spPr>
          <a:xfrm>
            <a:off x="1509513" y="6343498"/>
            <a:ext cx="5987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A:CA2 absorber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5AD15E-C462-4007-9E84-5B67AF944260}"/>
              </a:ext>
            </a:extLst>
          </p:cNvPr>
          <p:cNvSpPr txBox="1"/>
          <p:nvPr/>
        </p:nvSpPr>
        <p:spPr>
          <a:xfrm>
            <a:off x="9614899" y="5562808"/>
            <a:ext cx="2091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4 types of APS-U absorbers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5E1CC48-704B-4BF0-9537-4594EEEEDD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208"/>
          <a:stretch/>
        </p:blipFill>
        <p:spPr>
          <a:xfrm>
            <a:off x="9014107" y="675524"/>
            <a:ext cx="3073118" cy="49225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A3E43E5-A38D-49A7-A9DC-A6109985573F}"/>
              </a:ext>
            </a:extLst>
          </p:cNvPr>
          <p:cNvSpPr txBox="1"/>
          <p:nvPr/>
        </p:nvSpPr>
        <p:spPr>
          <a:xfrm>
            <a:off x="10804952" y="241318"/>
            <a:ext cx="1149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B:EA1</a:t>
            </a:r>
            <a:br>
              <a:rPr lang="en-US" sz="1600" b="1" dirty="0"/>
            </a:br>
            <a:r>
              <a:rPr lang="en-US" sz="1600" b="1" dirty="0"/>
              <a:t>(DLM-B</a:t>
            </a:r>
            <a:br>
              <a:rPr lang="en-US" sz="1600" b="1" dirty="0"/>
            </a:br>
            <a:r>
              <a:rPr lang="en-US" sz="1600" b="1" dirty="0"/>
              <a:t>Module)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8AD1CB-558D-4D18-B56A-239B9D2C04EE}"/>
              </a:ext>
            </a:extLst>
          </p:cNvPr>
          <p:cNvSpPr txBox="1"/>
          <p:nvPr/>
        </p:nvSpPr>
        <p:spPr>
          <a:xfrm>
            <a:off x="10834098" y="1832104"/>
            <a:ext cx="1149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A:CA1</a:t>
            </a:r>
            <a:br>
              <a:rPr lang="en-US" sz="1600" b="1" dirty="0"/>
            </a:br>
            <a:r>
              <a:rPr lang="en-US" sz="1600" b="1" dirty="0"/>
              <a:t>(DLM-A)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BEEAA2-F38E-484B-ABF9-AD0B3C2113F3}"/>
              </a:ext>
            </a:extLst>
          </p:cNvPr>
          <p:cNvSpPr txBox="1"/>
          <p:nvPr/>
        </p:nvSpPr>
        <p:spPr>
          <a:xfrm>
            <a:off x="10834097" y="2615206"/>
            <a:ext cx="1149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A:CA2</a:t>
            </a:r>
            <a:br>
              <a:rPr lang="en-US" sz="1600" b="1" dirty="0"/>
            </a:br>
            <a:r>
              <a:rPr lang="en-US" sz="1600" b="1" dirty="0"/>
              <a:t>(QMQ-A)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D97E92-A32E-48AB-A6AB-D32DF12BBF3A}"/>
              </a:ext>
            </a:extLst>
          </p:cNvPr>
          <p:cNvSpPr txBox="1"/>
          <p:nvPr/>
        </p:nvSpPr>
        <p:spPr>
          <a:xfrm>
            <a:off x="10804952" y="4132519"/>
            <a:ext cx="1149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B:CA1</a:t>
            </a:r>
            <a:br>
              <a:rPr lang="en-US" sz="1600" b="1" dirty="0"/>
            </a:br>
            <a:r>
              <a:rPr lang="en-US" sz="1600" b="1" dirty="0"/>
              <a:t>(QMQ-B)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5CA88C1-BDE6-4540-AF9B-CB763951E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082" y="101396"/>
            <a:ext cx="11163868" cy="828948"/>
          </a:xfrm>
        </p:spPr>
        <p:txBody>
          <a:bodyPr/>
          <a:lstStyle/>
          <a:p>
            <a:pPr algn="l"/>
            <a:r>
              <a:rPr lang="en-US" dirty="0"/>
              <a:t>Absorbers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67492DAF-85A2-A0F8-A0D8-49B070AC8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72" y="2406305"/>
            <a:ext cx="5067806" cy="380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898B1C-E9C3-5E51-8C3B-23B7E369C6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0768" y="2416879"/>
            <a:ext cx="2717849" cy="379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8918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493500" y="6471466"/>
            <a:ext cx="457200" cy="182880"/>
          </a:xfrm>
        </p:spPr>
        <p:txBody>
          <a:bodyPr/>
          <a:lstStyle/>
          <a:p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</a:rPr>
              <a:pPr/>
              <a:t>24</a:t>
            </a:fld>
            <a:endParaRPr lang="en-US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082" y="101396"/>
            <a:ext cx="11163868" cy="828948"/>
          </a:xfrm>
        </p:spPr>
        <p:txBody>
          <a:bodyPr/>
          <a:lstStyle/>
          <a:p>
            <a:pPr algn="l"/>
            <a:r>
              <a:rPr lang="en-US" dirty="0"/>
              <a:t>Absorbers – Fabrication Challenges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49A37E-3104-A35F-8FAB-52FFAAF2500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8EAED"/>
              </a:clrFrom>
              <a:clrTo>
                <a:srgbClr val="E8EAE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42948" y="5383677"/>
            <a:ext cx="3280610" cy="11746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DD5F06-1BD9-BB4F-C800-B91012AD5A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0863" y="2514298"/>
            <a:ext cx="4647684" cy="28447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7FCCE8-8454-7AF2-5950-C1C1C1E36C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604" y="2848473"/>
            <a:ext cx="4709010" cy="29748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4E81B47-F4DD-6B28-A868-329C0AB9D57A}"/>
              </a:ext>
            </a:extLst>
          </p:cNvPr>
          <p:cNvSpPr txBox="1"/>
          <p:nvPr/>
        </p:nvSpPr>
        <p:spPr>
          <a:xfrm>
            <a:off x="1101282" y="5823349"/>
            <a:ext cx="3857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Cross section of B:CA1 crotch absorber mounted onto L-bend vacuum chamber</a:t>
            </a:r>
            <a:br>
              <a:rPr lang="en-US" sz="1600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(beam into page)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77193C-1628-84B1-3757-497E4688E1A6}"/>
              </a:ext>
            </a:extLst>
          </p:cNvPr>
          <p:cNvSpPr txBox="1"/>
          <p:nvPr/>
        </p:nvSpPr>
        <p:spPr>
          <a:xfrm>
            <a:off x="5325979" y="5297573"/>
            <a:ext cx="34169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Diagram of welds required to complete B:CA1 fabrication (top) and cross section highlighting multiple internal cooling channels designed to mitigate 3400 W load (right)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493C35-FC01-4127-9D1C-29F10CF89998}"/>
              </a:ext>
            </a:extLst>
          </p:cNvPr>
          <p:cNvSpPr txBox="1"/>
          <p:nvPr/>
        </p:nvSpPr>
        <p:spPr>
          <a:xfrm>
            <a:off x="598081" y="787696"/>
            <a:ext cx="53550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B:CA1 crotch absorber with highest heat load </a:t>
            </a:r>
            <a:br>
              <a:rPr lang="en-US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(3400 W) of any storage ring component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Narrow magnet-to-chamber gap dictated limited design space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355E08-8AFA-6AF6-4767-010EB1BC5C48}"/>
              </a:ext>
            </a:extLst>
          </p:cNvPr>
          <p:cNvSpPr txBox="1"/>
          <p:nvPr/>
        </p:nvSpPr>
        <p:spPr>
          <a:xfrm>
            <a:off x="6238875" y="787696"/>
            <a:ext cx="57786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‘No direct water-to-vacuum joints’ dictated multiple- welded-plates approach which isolates cooling water line welds from vacuum welds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Limited subcontracted e-beam welding vendors in demand by competing industries</a:t>
            </a:r>
          </a:p>
        </p:txBody>
      </p:sp>
    </p:spTree>
    <p:extLst>
      <p:ext uri="{BB962C8B-B14F-4D97-AF65-F5344CB8AC3E}">
        <p14:creationId xmlns:p14="http://schemas.microsoft.com/office/powerpoint/2010/main" val="36342784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493500" y="6471466"/>
            <a:ext cx="457200" cy="182880"/>
          </a:xfrm>
        </p:spPr>
        <p:txBody>
          <a:bodyPr/>
          <a:lstStyle/>
          <a:p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</a:rPr>
              <a:pPr/>
              <a:t>25</a:t>
            </a:fld>
            <a:endParaRPr lang="en-US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082" y="101396"/>
            <a:ext cx="11163868" cy="828948"/>
          </a:xfrm>
        </p:spPr>
        <p:txBody>
          <a:bodyPr/>
          <a:lstStyle/>
          <a:p>
            <a:pPr algn="l"/>
            <a:r>
              <a:rPr lang="en-US" dirty="0"/>
              <a:t>Vacuum Chambers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C9A3C7B-754F-49F3-60B8-84A199F0F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582" y="370457"/>
            <a:ext cx="4081636" cy="544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6A873A-A563-73A2-1312-F14B3FBD6F40}"/>
              </a:ext>
            </a:extLst>
          </p:cNvPr>
          <p:cNvSpPr txBox="1"/>
          <p:nvPr/>
        </p:nvSpPr>
        <p:spPr>
          <a:xfrm>
            <a:off x="493308" y="839155"/>
            <a:ext cx="648322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Prior to assembly all chambers certified water and vacuum leak tight, RGA clean, all BPM feedthroughs certified too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Out of 2700 chambers, ~50 chambers or ~2% pulled from assembly with issues including: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19 vacuum leaks (knife edge knicks, pinhole leaks through bonded joints, BPM feedthrough leaks)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6 water leaks, 3 absorbers with internal water clogging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9 bellows damage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Small amount of delicate, thin-walled chambers damaged during APS-U assembly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Issues mostly random by type, no rampant root causes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Some issues recovered in-house e.g. rewelding pinhole leaks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50000"/>
                  </a:schemeClr>
                </a:solidFill>
              </a:rPr>
              <a:t>It was good that 10% spares were ordered!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Most chambers ordered in sets of 44 = 40 installed + 4 spares, so along the assembly journey any single drop-off a cause for anxiety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For a few specific, long lead chamber types a few more spares beyond 10% would have saved heartburn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9C9D03-C7F0-C5CB-7B09-350CF20197AF}"/>
              </a:ext>
            </a:extLst>
          </p:cNvPr>
          <p:cNvSpPr txBox="1"/>
          <p:nvPr/>
        </p:nvSpPr>
        <p:spPr>
          <a:xfrm>
            <a:off x="7245582" y="5841212"/>
            <a:ext cx="4081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Vacuum chamber sub-assembly with Rf-seals made using custom copper gaskets (MDC)</a:t>
            </a:r>
          </a:p>
        </p:txBody>
      </p:sp>
    </p:spTree>
    <p:extLst>
      <p:ext uri="{BB962C8B-B14F-4D97-AF65-F5344CB8AC3E}">
        <p14:creationId xmlns:p14="http://schemas.microsoft.com/office/powerpoint/2010/main" val="21858281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493500" y="6471466"/>
            <a:ext cx="457200" cy="182880"/>
          </a:xfrm>
        </p:spPr>
        <p:txBody>
          <a:bodyPr/>
          <a:lstStyle/>
          <a:p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</a:rPr>
              <a:pPr/>
              <a:t>26</a:t>
            </a:fld>
            <a:endParaRPr lang="en-US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082" y="101396"/>
            <a:ext cx="11163868" cy="660604"/>
          </a:xfrm>
        </p:spPr>
        <p:txBody>
          <a:bodyPr/>
          <a:lstStyle/>
          <a:p>
            <a:pPr algn="l"/>
            <a:r>
              <a:rPr lang="en-US" dirty="0"/>
              <a:t>Conclusion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idx="1"/>
          </p:nvPr>
        </p:nvSpPr>
        <p:spPr>
          <a:xfrm>
            <a:off x="430048" y="754732"/>
            <a:ext cx="6445705" cy="5724002"/>
          </a:xfrm>
        </p:spPr>
        <p:txBody>
          <a:bodyPr/>
          <a:lstStyle/>
          <a:p>
            <a:r>
              <a:rPr lang="en-US" sz="1800" b="1" dirty="0">
                <a:solidFill>
                  <a:schemeClr val="tx1">
                    <a:lumMod val="50000"/>
                  </a:schemeClr>
                </a:solidFill>
              </a:rPr>
              <a:t>Lessons learned </a:t>
            </a:r>
            <a:endParaRPr lang="en-US" sz="1600" dirty="0">
              <a:solidFill>
                <a:schemeClr val="tx1">
                  <a:lumMod val="50000"/>
                </a:schemeClr>
              </a:solidFill>
            </a:endParaRPr>
          </a:p>
          <a:p>
            <a:pPr lvl="1"/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Early high level design decisions can dictate future fabrication challenges e.g. negotiating magnet-to-vacuum gaps</a:t>
            </a:r>
          </a:p>
          <a:p>
            <a:pPr lvl="1"/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Schedule drivers: attaining small batch custom material (extrusions, ceramics) and specialized fabrication processes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</a:rPr>
              <a:t>e.gelectron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 beam welding and BPM ceramic brazing </a:t>
            </a:r>
          </a:p>
          <a:p>
            <a:pPr lvl="1"/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BPM and absorbers should have been included in long lead purchasing scope</a:t>
            </a:r>
          </a:p>
          <a:p>
            <a:pPr lvl="1"/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In-house L-bend chamber fabrication – every technical issue was ours to resolve vs contracting to a vendor</a:t>
            </a:r>
          </a:p>
          <a:p>
            <a:pPr lvl="1"/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10% vacuum chamber spares recommended as a minimum</a:t>
            </a:r>
          </a:p>
          <a:p>
            <a:r>
              <a:rPr lang="en-US" sz="1800" b="1" dirty="0">
                <a:solidFill>
                  <a:schemeClr val="tx1">
                    <a:lumMod val="50000"/>
                  </a:schemeClr>
                </a:solidFill>
              </a:rPr>
              <a:t>Things that went well!</a:t>
            </a:r>
          </a:p>
          <a:p>
            <a:pPr lvl="1"/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Resolve, ingenuity, and collaborations by both vendors and </a:t>
            </a:r>
            <a:br>
              <a:rPr lang="en-US" sz="1600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APS-U in face of COVID pandemic</a:t>
            </a:r>
          </a:p>
          <a:p>
            <a:pPr lvl="1"/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Majority of 2700 vacuum chambers ‘vacuum certified’ by </a:t>
            </a:r>
            <a:br>
              <a:rPr lang="en-US" sz="1600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vendors taking burden off limited in-house resources</a:t>
            </a:r>
          </a:p>
          <a:p>
            <a:pPr lvl="1"/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Good communication of requirements and tolerances lead to ‘ready for use’ delivered chambers, minimal rejections</a:t>
            </a:r>
          </a:p>
          <a:p>
            <a:pPr lvl="1"/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Component database &amp; storage warehouse – no chambers lost!</a:t>
            </a:r>
            <a:endParaRPr lang="en-US" sz="14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B0A9169D-C245-B9ED-F666-186E57055B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" r="17891"/>
          <a:stretch/>
        </p:blipFill>
        <p:spPr bwMode="auto">
          <a:xfrm>
            <a:off x="7127380" y="1051133"/>
            <a:ext cx="4823319" cy="451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963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493500" y="6471466"/>
            <a:ext cx="457200" cy="182880"/>
          </a:xfrm>
        </p:spPr>
        <p:txBody>
          <a:bodyPr/>
          <a:lstStyle/>
          <a:p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</a:rPr>
              <a:pPr/>
              <a:t>27</a:t>
            </a:fld>
            <a:endParaRPr lang="en-US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082" y="101396"/>
            <a:ext cx="11163868" cy="660604"/>
          </a:xfrm>
        </p:spPr>
        <p:txBody>
          <a:bodyPr/>
          <a:lstStyle/>
          <a:p>
            <a:pPr algn="l"/>
            <a:r>
              <a:rPr lang="en-US" dirty="0"/>
              <a:t>Conclusion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idx="1"/>
          </p:nvPr>
        </p:nvSpPr>
        <p:spPr>
          <a:xfrm>
            <a:off x="454113" y="3064299"/>
            <a:ext cx="5370953" cy="3286350"/>
          </a:xfrm>
        </p:spPr>
        <p:txBody>
          <a:bodyPr/>
          <a:lstStyle/>
          <a:p>
            <a:r>
              <a:rPr lang="en-US" sz="1800" b="1" dirty="0">
                <a:solidFill>
                  <a:schemeClr val="tx1">
                    <a:lumMod val="50000"/>
                  </a:schemeClr>
                </a:solidFill>
              </a:rPr>
              <a:t>Many people to thank</a:t>
            </a:r>
          </a:p>
          <a:p>
            <a:pPr lvl="1"/>
            <a:r>
              <a:rPr lang="en-US" sz="1500" b="1" dirty="0">
                <a:solidFill>
                  <a:schemeClr val="tx1">
                    <a:lumMod val="50000"/>
                  </a:schemeClr>
                </a:solidFill>
              </a:rPr>
              <a:t>APS-U Vacuum Team</a:t>
            </a:r>
            <a:r>
              <a:rPr lang="en-US" sz="1500" dirty="0">
                <a:solidFill>
                  <a:schemeClr val="tx1">
                    <a:lumMod val="50000"/>
                  </a:schemeClr>
                </a:solidFill>
              </a:rPr>
              <a:t>: Greg Wiemerslage, Scott Izzo, Eric Jin, John Zientek, </a:t>
            </a:r>
            <a:r>
              <a:rPr lang="en-US" sz="1500" dirty="0" err="1">
                <a:solidFill>
                  <a:schemeClr val="tx1">
                    <a:lumMod val="50000"/>
                  </a:schemeClr>
                </a:solidFill>
              </a:rPr>
              <a:t>Weixing</a:t>
            </a:r>
            <a:r>
              <a:rPr lang="en-US" sz="1500" dirty="0">
                <a:solidFill>
                  <a:schemeClr val="tx1">
                    <a:lumMod val="50000"/>
                  </a:schemeClr>
                </a:solidFill>
              </a:rPr>
              <a:t> Cheng, Xiang Sun, Brian Billett, Maria O’Neill, Nate Poindexter, and more</a:t>
            </a:r>
          </a:p>
          <a:p>
            <a:pPr lvl="1"/>
            <a:r>
              <a:rPr lang="en-US" sz="1500" b="1" dirty="0">
                <a:solidFill>
                  <a:schemeClr val="tx1">
                    <a:lumMod val="50000"/>
                  </a:schemeClr>
                </a:solidFill>
              </a:rPr>
              <a:t>APS-U assembly teams</a:t>
            </a:r>
            <a:r>
              <a:rPr lang="en-US" sz="1500" dirty="0">
                <a:solidFill>
                  <a:schemeClr val="tx1">
                    <a:lumMod val="50000"/>
                  </a:schemeClr>
                </a:solidFill>
              </a:rPr>
              <a:t>: Nick Bechtold, Tim Clute, Mark Erdmann, John Hoyt, Kevin </a:t>
            </a:r>
            <a:r>
              <a:rPr lang="en-US" sz="1500" dirty="0" err="1">
                <a:solidFill>
                  <a:schemeClr val="tx1">
                    <a:lumMod val="50000"/>
                  </a:schemeClr>
                </a:solidFill>
              </a:rPr>
              <a:t>Knoerzer</a:t>
            </a:r>
            <a:r>
              <a:rPr lang="en-US" sz="1500" dirty="0">
                <a:solidFill>
                  <a:schemeClr val="tx1">
                    <a:lumMod val="50000"/>
                  </a:schemeClr>
                </a:solidFill>
              </a:rPr>
              <a:t>, Ralph Bechtold, and many great vacuum technicians</a:t>
            </a:r>
          </a:p>
          <a:p>
            <a:pPr lvl="1"/>
            <a:r>
              <a:rPr lang="en-US" sz="1500" b="1" dirty="0">
                <a:solidFill>
                  <a:schemeClr val="tx1">
                    <a:lumMod val="50000"/>
                  </a:schemeClr>
                </a:solidFill>
              </a:rPr>
              <a:t>Alex Stankovik</a:t>
            </a:r>
            <a:r>
              <a:rPr lang="en-US" sz="1500" dirty="0">
                <a:solidFill>
                  <a:schemeClr val="tx1">
                    <a:lumMod val="50000"/>
                  </a:schemeClr>
                </a:solidFill>
              </a:rPr>
              <a:t>, APS-U warehouse manager </a:t>
            </a:r>
          </a:p>
          <a:p>
            <a:pPr lvl="1"/>
            <a:r>
              <a:rPr lang="en-US" sz="1500" b="1" dirty="0">
                <a:solidFill>
                  <a:schemeClr val="tx1">
                    <a:lumMod val="50000"/>
                  </a:schemeClr>
                </a:solidFill>
              </a:rPr>
              <a:t>APS-U project management &amp; support</a:t>
            </a:r>
          </a:p>
          <a:p>
            <a:pPr lvl="1"/>
            <a:r>
              <a:rPr lang="en-US" sz="1500" b="1" dirty="0">
                <a:solidFill>
                  <a:schemeClr val="tx1">
                    <a:lumMod val="50000"/>
                  </a:schemeClr>
                </a:solidFill>
              </a:rPr>
              <a:t>Former team members</a:t>
            </a:r>
            <a:r>
              <a:rPr lang="en-US" sz="1500" dirty="0">
                <a:solidFill>
                  <a:schemeClr val="tx1">
                    <a:lumMod val="50000"/>
                  </a:schemeClr>
                </a:solidFill>
              </a:rPr>
              <a:t>: Oliver Mulvany, Bran Brajuskovic, Austin McElderry, Jeremy Nudell</a:t>
            </a:r>
          </a:p>
          <a:p>
            <a:pPr lvl="1"/>
            <a:r>
              <a:rPr lang="en-US" sz="1500" b="1" dirty="0">
                <a:solidFill>
                  <a:schemeClr val="tx1">
                    <a:lumMod val="50000"/>
                  </a:schemeClr>
                </a:solidFill>
              </a:rPr>
              <a:t>This accelerator vacuum community!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2B12068-3820-F405-FBB0-477EE2BF15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1" b="1593"/>
          <a:stretch/>
        </p:blipFill>
        <p:spPr bwMode="auto">
          <a:xfrm>
            <a:off x="6011982" y="3292981"/>
            <a:ext cx="6046538" cy="3361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1E7A90E3-5D0D-9535-4582-52515B13BCA4}"/>
              </a:ext>
            </a:extLst>
          </p:cNvPr>
          <p:cNvSpPr txBox="1">
            <a:spLocks/>
          </p:cNvSpPr>
          <p:nvPr/>
        </p:nvSpPr>
        <p:spPr>
          <a:xfrm>
            <a:off x="430048" y="714626"/>
            <a:ext cx="11163868" cy="224555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>
            <a:lvl1pPr marL="274320" indent="-27432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73088" indent="-298450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Lucida Grande"/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519113" indent="217488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 panose="020B0604020202020204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569913" indent="237744" algn="l" defTabSz="4572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Font typeface="Arial"/>
              <a:buChar char="•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" charset="2"/>
              <a:buChar char="§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en-US" sz="1800" b="1" dirty="0">
                <a:solidFill>
                  <a:schemeClr val="tx1">
                    <a:lumMod val="50000"/>
                  </a:schemeClr>
                </a:solidFill>
              </a:rPr>
              <a:t>Many vendors to thank</a:t>
            </a:r>
          </a:p>
          <a:p>
            <a:pPr lvl="1"/>
            <a:r>
              <a:rPr lang="en-US" sz="1600" b="1" dirty="0">
                <a:solidFill>
                  <a:schemeClr val="tx1">
                    <a:lumMod val="50000"/>
                  </a:schemeClr>
                </a:solidFill>
              </a:rPr>
              <a:t>Vacuum chambers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: FMB Berlin, SAES-Rial, GNB Corp, MDC, CINEL, CECOM</a:t>
            </a:r>
          </a:p>
          <a:p>
            <a:pPr lvl="1"/>
            <a:r>
              <a:rPr lang="en-US" sz="1600" b="1" dirty="0">
                <a:solidFill>
                  <a:schemeClr val="tx1">
                    <a:lumMod val="50000"/>
                  </a:schemeClr>
                </a:solidFill>
              </a:rPr>
              <a:t>Vacuum pumps, gauges, valves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: Gamma Vacuum, VAT, Kurt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</a:rPr>
              <a:t>Lesker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, Pfeiffer,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</a:rPr>
              <a:t>Leybold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, MKS Instruments, </a:t>
            </a:r>
            <a:br>
              <a:rPr lang="en-US" sz="1600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Fredericks /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</a:rPr>
              <a:t>Televac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, Vacuum One</a:t>
            </a:r>
          </a:p>
          <a:p>
            <a:pPr lvl="1"/>
            <a:r>
              <a:rPr lang="en-US" sz="1600" b="1" dirty="0">
                <a:solidFill>
                  <a:schemeClr val="tx1">
                    <a:lumMod val="50000"/>
                  </a:schemeClr>
                </a:solidFill>
              </a:rPr>
              <a:t>Machined parts &amp; vacuum hardware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: ERA industries, Dial Machine,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</a:rPr>
              <a:t>Hannxi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 /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</a:rPr>
              <a:t>Hodaka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, Stretch Forming Corp., James Fisher Technologies, Vacuum Technology Inc.,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</a:rPr>
              <a:t>Rhinestahl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, Windlass, Instrument Associates, VACOM,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</a:rPr>
              <a:t>Microtech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, UC Components, ATLAS UHV, High Energy Metals, PMB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</a:rPr>
              <a:t>Alcen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</a:rPr>
              <a:t>Bellowstech</a:t>
            </a:r>
            <a:endParaRPr lang="en-US" sz="1600" dirty="0">
              <a:solidFill>
                <a:schemeClr val="tx1">
                  <a:lumMod val="50000"/>
                </a:schemeClr>
              </a:solidFill>
            </a:endParaRPr>
          </a:p>
          <a:p>
            <a:pPr lvl="1"/>
            <a:r>
              <a:rPr lang="en-US" sz="1600" b="1" dirty="0">
                <a:solidFill>
                  <a:schemeClr val="tx1">
                    <a:lumMod val="50000"/>
                  </a:schemeClr>
                </a:solidFill>
              </a:rPr>
              <a:t>Bakeout equipment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: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</a:rPr>
              <a:t>Briskheat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, JNT Technical Services, Ash Equipment Co., DCX</a:t>
            </a:r>
          </a:p>
        </p:txBody>
      </p:sp>
    </p:spTree>
    <p:extLst>
      <p:ext uri="{BB962C8B-B14F-4D97-AF65-F5344CB8AC3E}">
        <p14:creationId xmlns:p14="http://schemas.microsoft.com/office/powerpoint/2010/main" val="35898681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" y="1689099"/>
            <a:ext cx="12191998" cy="2737807"/>
          </a:xfrm>
        </p:spPr>
        <p:txBody>
          <a:bodyPr>
            <a:normAutofit/>
          </a:bodyPr>
          <a:lstStyle/>
          <a:p>
            <a:r>
              <a:rPr lang="en-US" sz="44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05609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493500" y="6471466"/>
            <a:ext cx="457200" cy="182880"/>
          </a:xfrm>
        </p:spPr>
        <p:txBody>
          <a:bodyPr/>
          <a:lstStyle/>
          <a:p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</a:rPr>
              <a:pPr/>
              <a:t>3</a:t>
            </a:fld>
            <a:endParaRPr lang="en-US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APS Upgrade Project - Overview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2" y="896228"/>
            <a:ext cx="6873652" cy="4825842"/>
          </a:xfrm>
        </p:spPr>
        <p:txBody>
          <a:bodyPr/>
          <a:lstStyle/>
          <a:p>
            <a:r>
              <a:rPr lang="en-US" sz="1800" b="1" dirty="0"/>
              <a:t>Advanced Photon Source (operated 1995 - 2023)</a:t>
            </a:r>
          </a:p>
          <a:p>
            <a:pPr lvl="1"/>
            <a:r>
              <a:rPr lang="en-US" sz="1600" dirty="0"/>
              <a:t>7 GeV, 100 mA, 1104 m circumference synchrotron light source </a:t>
            </a:r>
          </a:p>
          <a:p>
            <a:pPr lvl="1"/>
            <a:r>
              <a:rPr lang="en-US" sz="1600" dirty="0"/>
              <a:t>Shutdown in April 2023</a:t>
            </a:r>
          </a:p>
          <a:p>
            <a:r>
              <a:rPr lang="en-US" sz="1800" b="1" dirty="0"/>
              <a:t>APS Upgrade (</a:t>
            </a:r>
            <a:r>
              <a:rPr lang="en-US" sz="1800" b="1" i="1" u="sng" dirty="0"/>
              <a:t>commissioning starting April 2024</a:t>
            </a:r>
            <a:r>
              <a:rPr lang="en-US" sz="1800" b="1" dirty="0"/>
              <a:t>)</a:t>
            </a:r>
          </a:p>
          <a:p>
            <a:pPr lvl="1"/>
            <a:r>
              <a:rPr lang="en-US" sz="1600" dirty="0"/>
              <a:t>6 GeV, 200 mA retrofit</a:t>
            </a:r>
          </a:p>
          <a:p>
            <a:pPr lvl="1"/>
            <a:r>
              <a:rPr lang="en-US" sz="1600" dirty="0"/>
              <a:t>Optimized for brightness above 4 </a:t>
            </a:r>
            <a:r>
              <a:rPr lang="en-US" sz="1600" dirty="0" err="1"/>
              <a:t>keV</a:t>
            </a:r>
            <a:endParaRPr lang="en-US" sz="1600" dirty="0"/>
          </a:p>
          <a:p>
            <a:pPr lvl="1"/>
            <a:r>
              <a:rPr lang="en-US" sz="1600" dirty="0"/>
              <a:t>Exceeds capabilities of today’s storage rings by 2 to 3 orders of magnitude in brightness, coherent flux, and </a:t>
            </a:r>
            <a:r>
              <a:rPr lang="en-US" sz="1600" dirty="0" err="1"/>
              <a:t>nano</a:t>
            </a:r>
            <a:r>
              <a:rPr lang="en-US" sz="1600" dirty="0"/>
              <a:t>-focused flux</a:t>
            </a:r>
          </a:p>
          <a:p>
            <a:pPr lvl="1"/>
            <a:r>
              <a:rPr lang="en-US" sz="1600" dirty="0"/>
              <a:t>Deliver 5000 </a:t>
            </a:r>
            <a:r>
              <a:rPr lang="en-US" sz="1600" dirty="0" err="1"/>
              <a:t>hrs</a:t>
            </a:r>
            <a:r>
              <a:rPr lang="en-US" sz="1600" dirty="0"/>
              <a:t> / year of beam to users at 95% availability </a:t>
            </a:r>
          </a:p>
          <a:p>
            <a:pPr lvl="1"/>
            <a:r>
              <a:rPr lang="en-US" sz="1600" dirty="0"/>
              <a:t>Powers entire beamline suit for APS’s &gt;5000 users per year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382074" y="1098120"/>
            <a:ext cx="632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APS</a:t>
            </a:r>
          </a:p>
        </p:txBody>
      </p:sp>
      <p:pic>
        <p:nvPicPr>
          <p:cNvPr id="19" name="Picture Placeholder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4" b="2234"/>
          <a:stretch>
            <a:fillRect/>
          </a:stretch>
        </p:blipFill>
        <p:spPr>
          <a:xfrm>
            <a:off x="7306023" y="802509"/>
            <a:ext cx="4467446" cy="282498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215446" y="3627491"/>
            <a:ext cx="464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Advanced Photon Source (APS),</a:t>
            </a:r>
            <a:br>
              <a:rPr lang="en-US" sz="1600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Argonne National Laboratory, Lemont, IL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203"/>
          <a:stretch/>
        </p:blipFill>
        <p:spPr>
          <a:xfrm>
            <a:off x="774181" y="4299727"/>
            <a:ext cx="10999288" cy="205518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24450" y="6090768"/>
            <a:ext cx="505369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Top view of typical 27.6 m length APS-U sector</a:t>
            </a:r>
          </a:p>
        </p:txBody>
      </p:sp>
    </p:spTree>
    <p:extLst>
      <p:ext uri="{BB962C8B-B14F-4D97-AF65-F5344CB8AC3E}">
        <p14:creationId xmlns:p14="http://schemas.microsoft.com/office/powerpoint/2010/main" val="193000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493500" y="6471466"/>
            <a:ext cx="457200" cy="182880"/>
          </a:xfrm>
        </p:spPr>
        <p:txBody>
          <a:bodyPr/>
          <a:lstStyle/>
          <a:p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</a:rPr>
              <a:pPr/>
              <a:t>4</a:t>
            </a:fld>
            <a:endParaRPr lang="en-US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APS Upgrade Project - Overview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382074" y="1098120"/>
            <a:ext cx="632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APS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9B29A8-3BB1-4D4F-BD62-8E74027EB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516" y="905850"/>
            <a:ext cx="9512968" cy="53029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E15131-1489-480D-9A4F-F518F6A35D45}"/>
              </a:ext>
            </a:extLst>
          </p:cNvPr>
          <p:cNvSpPr txBox="1"/>
          <p:nvPr/>
        </p:nvSpPr>
        <p:spPr>
          <a:xfrm>
            <a:off x="7732369" y="464512"/>
            <a:ext cx="345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APS Experimental Hall Today</a:t>
            </a:r>
          </a:p>
        </p:txBody>
      </p:sp>
    </p:spTree>
    <p:extLst>
      <p:ext uri="{BB962C8B-B14F-4D97-AF65-F5344CB8AC3E}">
        <p14:creationId xmlns:p14="http://schemas.microsoft.com/office/powerpoint/2010/main" val="3144246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493500" y="6471466"/>
            <a:ext cx="457200" cy="182880"/>
          </a:xfrm>
        </p:spPr>
        <p:txBody>
          <a:bodyPr/>
          <a:lstStyle/>
          <a:p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</a:rPr>
              <a:pPr/>
              <a:t>5</a:t>
            </a:fld>
            <a:endParaRPr lang="en-US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APS Upgrade Project - Overview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382074" y="1098120"/>
            <a:ext cx="632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APS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CA203D-78C6-4F25-B605-4A63ECF60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956793"/>
            <a:ext cx="9448800" cy="532336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82A241B-A81D-4FC5-A9B5-FC2D3E568F37}"/>
              </a:ext>
            </a:extLst>
          </p:cNvPr>
          <p:cNvSpPr txBox="1"/>
          <p:nvPr/>
        </p:nvSpPr>
        <p:spPr>
          <a:xfrm>
            <a:off x="7275095" y="464512"/>
            <a:ext cx="3689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Rendering of APS-U Storage Ring</a:t>
            </a:r>
          </a:p>
        </p:txBody>
      </p:sp>
    </p:spTree>
    <p:extLst>
      <p:ext uri="{BB962C8B-B14F-4D97-AF65-F5344CB8AC3E}">
        <p14:creationId xmlns:p14="http://schemas.microsoft.com/office/powerpoint/2010/main" val="3038552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493500" y="6471466"/>
            <a:ext cx="457200" cy="182880"/>
          </a:xfrm>
        </p:spPr>
        <p:txBody>
          <a:bodyPr/>
          <a:lstStyle/>
          <a:p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</a:rPr>
              <a:pPr/>
              <a:t>6</a:t>
            </a:fld>
            <a:endParaRPr lang="en-US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APS-U Storage Ring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1" y="896227"/>
            <a:ext cx="4273038" cy="4524189"/>
          </a:xfrm>
        </p:spPr>
        <p:txBody>
          <a:bodyPr/>
          <a:lstStyle/>
          <a:p>
            <a:r>
              <a:rPr lang="en-US" sz="1800" dirty="0"/>
              <a:t>40 sectors, 27.6 meters each in length, in the 1108-meter circumference storage ring</a:t>
            </a:r>
          </a:p>
          <a:p>
            <a:r>
              <a:rPr lang="en-US" sz="1800" dirty="0"/>
              <a:t>Sectors consist of </a:t>
            </a:r>
            <a:r>
              <a:rPr lang="en-US" sz="1800" b="1" dirty="0"/>
              <a:t>arcs</a:t>
            </a:r>
            <a:r>
              <a:rPr lang="en-US" sz="1800" dirty="0"/>
              <a:t> + straight section + front ends</a:t>
            </a:r>
          </a:p>
          <a:p>
            <a:r>
              <a:rPr lang="en-US" sz="1800" b="1" dirty="0"/>
              <a:t>This talk: </a:t>
            </a:r>
            <a:r>
              <a:rPr lang="en-US" sz="1800" dirty="0"/>
              <a:t>Arcs divided into 5x </a:t>
            </a:r>
            <a:br>
              <a:rPr lang="en-US" sz="1800" dirty="0"/>
            </a:br>
            <a:r>
              <a:rPr lang="en-US" sz="1800" dirty="0"/>
              <a:t>magnet-vacuum modules per sector</a:t>
            </a:r>
          </a:p>
          <a:p>
            <a:pPr lvl="1"/>
            <a:r>
              <a:rPr lang="en-US" sz="1800" dirty="0"/>
              <a:t>Module = magnets + vacuum system on top of a base plinth, assembled during pre-installation phase (</a:t>
            </a:r>
            <a:r>
              <a:rPr lang="en-US" sz="1800" b="1" i="1" dirty="0"/>
              <a:t>N. Bechtold talk</a:t>
            </a:r>
            <a:r>
              <a:rPr lang="en-US" sz="1800" dirty="0"/>
              <a:t>)</a:t>
            </a:r>
          </a:p>
          <a:p>
            <a:pPr lvl="1"/>
            <a:r>
              <a:rPr lang="en-US" sz="1800" dirty="0"/>
              <a:t>Modules installed in tunnel, vacuum baked during 1-year dark time </a:t>
            </a:r>
            <a:br>
              <a:rPr lang="en-US" sz="1800" dirty="0"/>
            </a:br>
            <a:r>
              <a:rPr lang="en-US" sz="1800" dirty="0"/>
              <a:t>(</a:t>
            </a:r>
            <a:r>
              <a:rPr lang="en-US" sz="1800" b="1" i="1" dirty="0"/>
              <a:t>T. Clute talk</a:t>
            </a:r>
            <a:r>
              <a:rPr lang="en-US" sz="1800" dirty="0"/>
              <a:t>), then machine commissioned (</a:t>
            </a:r>
            <a:r>
              <a:rPr lang="en-US" sz="1800" b="1" i="1" u="sng" dirty="0"/>
              <a:t>in progress!</a:t>
            </a:r>
            <a:r>
              <a:rPr lang="en-US" sz="1800" dirty="0"/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924" y="5900446"/>
            <a:ext cx="8855576" cy="868200"/>
          </a:xfrm>
          <a:prstGeom prst="rect">
            <a:avLst/>
          </a:prstGeom>
        </p:spPr>
      </p:pic>
      <p:sp>
        <p:nvSpPr>
          <p:cNvPr id="5" name="Left Brace 4"/>
          <p:cNvSpPr/>
          <p:nvPr/>
        </p:nvSpPr>
        <p:spPr>
          <a:xfrm rot="5400000">
            <a:off x="3607793" y="4723855"/>
            <a:ext cx="371912" cy="2311652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Brace 9"/>
          <p:cNvSpPr/>
          <p:nvPr/>
        </p:nvSpPr>
        <p:spPr>
          <a:xfrm rot="5400000">
            <a:off x="5351313" y="5291988"/>
            <a:ext cx="371909" cy="1175385"/>
          </a:xfrm>
          <a:prstGeom prst="leftBrac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Brace 10"/>
          <p:cNvSpPr/>
          <p:nvPr/>
        </p:nvSpPr>
        <p:spPr>
          <a:xfrm rot="5400000">
            <a:off x="8356450" y="5291988"/>
            <a:ext cx="371909" cy="1175385"/>
          </a:xfrm>
          <a:prstGeom prst="leftBrac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Brace 11"/>
          <p:cNvSpPr/>
          <p:nvPr/>
        </p:nvSpPr>
        <p:spPr>
          <a:xfrm rot="5400000">
            <a:off x="6857227" y="4968151"/>
            <a:ext cx="371909" cy="1823059"/>
          </a:xfrm>
          <a:prstGeom prst="leftBrac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Brace 12"/>
          <p:cNvSpPr/>
          <p:nvPr/>
        </p:nvSpPr>
        <p:spPr>
          <a:xfrm rot="5400000">
            <a:off x="10101430" y="4722392"/>
            <a:ext cx="371909" cy="2314577"/>
          </a:xfrm>
          <a:prstGeom prst="leftBrace">
            <a:avLst>
              <a:gd name="adj1" fmla="val 8333"/>
              <a:gd name="adj2" fmla="val 67864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317499" y="5425992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DLM-A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16462" y="5425992"/>
            <a:ext cx="1166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QMQ-A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82249" y="5425992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FODO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93515" y="5425992"/>
            <a:ext cx="1087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QMQ-B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314461" y="5425992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DLM-B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75767" y="5579424"/>
            <a:ext cx="175892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Aisle-side view</a:t>
            </a:r>
          </a:p>
          <a:p>
            <a:pPr algn="ctr"/>
            <a:r>
              <a:rPr lang="en-US" dirty="0"/>
              <a:t>of arcs only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006DBB6-54E3-E24E-9F9C-2172165166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8" r="13827" b="11187"/>
          <a:stretch/>
        </p:blipFill>
        <p:spPr bwMode="auto">
          <a:xfrm>
            <a:off x="5015885" y="521043"/>
            <a:ext cx="7011015" cy="452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242DBEF-F93D-32F0-1082-473D4C20C34B}"/>
              </a:ext>
            </a:extLst>
          </p:cNvPr>
          <p:cNvSpPr/>
          <p:nvPr/>
        </p:nvSpPr>
        <p:spPr>
          <a:xfrm>
            <a:off x="8669226" y="4301142"/>
            <a:ext cx="1074139" cy="63358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DLM-A module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181C9BB-05DA-0BCD-3CF4-0BBE26DB8F66}"/>
              </a:ext>
            </a:extLst>
          </p:cNvPr>
          <p:cNvCxnSpPr>
            <a:cxnSpLocks/>
            <a:stCxn id="19" idx="0"/>
          </p:cNvCxnSpPr>
          <p:nvPr/>
        </p:nvCxnSpPr>
        <p:spPr>
          <a:xfrm flipH="1" flipV="1">
            <a:off x="8978900" y="3416300"/>
            <a:ext cx="227396" cy="884842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5941BEBC-46DB-1CAC-53B4-35764BA00A3F}"/>
              </a:ext>
            </a:extLst>
          </p:cNvPr>
          <p:cNvSpPr/>
          <p:nvPr/>
        </p:nvSpPr>
        <p:spPr>
          <a:xfrm>
            <a:off x="10944880" y="2919592"/>
            <a:ext cx="1074139" cy="63358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FODO module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C21065F-E850-BDC6-4A60-407EFEEA146A}"/>
              </a:ext>
            </a:extLst>
          </p:cNvPr>
          <p:cNvCxnSpPr>
            <a:cxnSpLocks/>
            <a:stCxn id="25" idx="0"/>
          </p:cNvCxnSpPr>
          <p:nvPr/>
        </p:nvCxnSpPr>
        <p:spPr>
          <a:xfrm flipH="1" flipV="1">
            <a:off x="10982438" y="1959870"/>
            <a:ext cx="499512" cy="959722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1C733C33-0E8C-83A3-291B-4B15B56D002A}"/>
              </a:ext>
            </a:extLst>
          </p:cNvPr>
          <p:cNvSpPr/>
          <p:nvPr/>
        </p:nvSpPr>
        <p:spPr>
          <a:xfrm rot="18748915">
            <a:off x="9585205" y="2984315"/>
            <a:ext cx="1193800" cy="613995"/>
          </a:xfrm>
          <a:prstGeom prst="rightArrow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BEAM</a:t>
            </a:r>
          </a:p>
        </p:txBody>
      </p:sp>
    </p:spTree>
    <p:extLst>
      <p:ext uri="{BB962C8B-B14F-4D97-AF65-F5344CB8AC3E}">
        <p14:creationId xmlns:p14="http://schemas.microsoft.com/office/powerpoint/2010/main" val="592793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6F9A68-9A27-6136-C679-3997E1C52A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924" y="5900446"/>
            <a:ext cx="8855576" cy="868200"/>
          </a:xfrm>
          <a:prstGeom prst="rect">
            <a:avLst/>
          </a:prstGeom>
        </p:spPr>
      </p:pic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493500" y="6471466"/>
            <a:ext cx="457200" cy="182880"/>
          </a:xfrm>
        </p:spPr>
        <p:txBody>
          <a:bodyPr/>
          <a:lstStyle/>
          <a:p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</a:rPr>
              <a:pPr/>
              <a:t>7</a:t>
            </a:fld>
            <a:endParaRPr lang="en-US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APS U Storage Ring Vacuum System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1" y="1040959"/>
            <a:ext cx="6908799" cy="2633574"/>
          </a:xfrm>
        </p:spPr>
        <p:txBody>
          <a:bodyPr/>
          <a:lstStyle/>
          <a:p>
            <a:r>
              <a:rPr lang="en-US" sz="1800" b="1" dirty="0">
                <a:solidFill>
                  <a:schemeClr val="tx1">
                    <a:lumMod val="50000"/>
                  </a:schemeClr>
                </a:solidFill>
              </a:rPr>
              <a:t>UHV pressures required for good beam lifetimes</a:t>
            </a:r>
          </a:p>
          <a:p>
            <a:pPr lvl="1"/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2E-9 Torr @ 200 mA by 1000 A*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</a:rPr>
              <a:t>hrs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 conditioning (1E-11 Torr/mA)</a:t>
            </a:r>
            <a:endParaRPr lang="en-US" sz="1800" dirty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en-US" sz="1800" b="1" dirty="0">
                <a:solidFill>
                  <a:schemeClr val="tx1">
                    <a:lumMod val="50000"/>
                  </a:schemeClr>
                </a:solidFill>
              </a:rPr>
              <a:t>22 mm ID, thin-walled chambers 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</a:rPr>
              <a:t>with ~0.5-1.0 mm gaps to magnet poles leads to conductance limited vacuum system</a:t>
            </a:r>
          </a:p>
          <a:p>
            <a:r>
              <a:rPr lang="en-US" sz="1800" b="1" dirty="0">
                <a:solidFill>
                  <a:schemeClr val="tx1">
                    <a:lumMod val="50000"/>
                  </a:schemeClr>
                </a:solidFill>
              </a:rPr>
              <a:t>Hybrid use of common UHV pumping elements</a:t>
            </a:r>
          </a:p>
          <a:p>
            <a:pPr lvl="1"/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NEG-coated tubes across 40% of the ring</a:t>
            </a:r>
          </a:p>
          <a:p>
            <a:pPr lvl="1"/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9x discrete ion pump / NEG cartridge combos</a:t>
            </a:r>
          </a:p>
          <a:p>
            <a:pPr lvl="1"/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NEG strips across 2 m long chambers with antechambers</a:t>
            </a:r>
          </a:p>
          <a:p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1472660" y="5358835"/>
            <a:ext cx="464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Existing APS storage ring chamber compared to</a:t>
            </a:r>
            <a:br>
              <a:rPr lang="en-US" sz="1600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new 22 mm ID APS-U style chamber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6239" y="3674533"/>
            <a:ext cx="6181442" cy="1745434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D4A18536-EFCB-4FE0-93BD-FF55FD10EA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0" b="4153"/>
          <a:stretch/>
        </p:blipFill>
        <p:spPr bwMode="auto">
          <a:xfrm>
            <a:off x="7594852" y="966467"/>
            <a:ext cx="4232774" cy="490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7082CE8-A394-4D5A-A461-DF2B9F2B61E1}"/>
              </a:ext>
            </a:extLst>
          </p:cNvPr>
          <p:cNvSpPr txBox="1"/>
          <p:nvPr/>
        </p:nvSpPr>
        <p:spPr>
          <a:xfrm>
            <a:off x="7687706" y="1043555"/>
            <a:ext cx="2184427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APS-U quadrupole magnet with ~0.5 mm gaps to chamber</a:t>
            </a:r>
          </a:p>
        </p:txBody>
      </p:sp>
    </p:spTree>
    <p:extLst>
      <p:ext uri="{BB962C8B-B14F-4D97-AF65-F5344CB8AC3E}">
        <p14:creationId xmlns:p14="http://schemas.microsoft.com/office/powerpoint/2010/main" val="3966656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493500" y="6471466"/>
            <a:ext cx="457200" cy="182880"/>
          </a:xfrm>
        </p:spPr>
        <p:txBody>
          <a:bodyPr/>
          <a:lstStyle/>
          <a:p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</a:rPr>
              <a:pPr/>
              <a:t>8</a:t>
            </a:fld>
            <a:endParaRPr lang="en-US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APS U Storage Ring Vacuum System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825ED6-A1D1-6C44-C365-604EC9D548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3126538"/>
            <a:ext cx="12188952" cy="204688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B048D38-6C9F-61CE-DAD2-892E2A09D2C8}"/>
              </a:ext>
            </a:extLst>
          </p:cNvPr>
          <p:cNvGrpSpPr/>
          <p:nvPr/>
        </p:nvGrpSpPr>
        <p:grpSpPr>
          <a:xfrm>
            <a:off x="483435" y="2592509"/>
            <a:ext cx="574195" cy="1561749"/>
            <a:chOff x="209304" y="634514"/>
            <a:chExt cx="574195" cy="156174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65BC5CF-1F06-4FE1-80B7-7372C1AAC8B2}"/>
                </a:ext>
              </a:extLst>
            </p:cNvPr>
            <p:cNvSpPr txBox="1"/>
            <p:nvPr/>
          </p:nvSpPr>
          <p:spPr>
            <a:xfrm>
              <a:off x="209304" y="634514"/>
              <a:ext cx="574195" cy="738664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B:P4</a:t>
              </a:r>
            </a:p>
            <a:p>
              <a:pPr algn="ctr"/>
              <a:r>
                <a:rPr lang="en-US" sz="1400" dirty="0"/>
                <a:t>SST</a:t>
              </a:r>
            </a:p>
            <a:p>
              <a:pPr algn="ctr"/>
              <a:r>
                <a:rPr lang="en-US" sz="1400" dirty="0"/>
                <a:t>BPM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85165D4-C9D8-3B28-EC44-F8564E8FD821}"/>
                </a:ext>
              </a:extLst>
            </p:cNvPr>
            <p:cNvCxnSpPr>
              <a:cxnSpLocks/>
              <a:stCxn id="10" idx="2"/>
            </p:cNvCxnSpPr>
            <p:nvPr/>
          </p:nvCxnSpPr>
          <p:spPr>
            <a:xfrm>
              <a:off x="496402" y="1373178"/>
              <a:ext cx="255917" cy="823085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73F262D-C0BD-0E3D-A7BD-2AAF7211D84F}"/>
              </a:ext>
            </a:extLst>
          </p:cNvPr>
          <p:cNvGrpSpPr/>
          <p:nvPr/>
        </p:nvGrpSpPr>
        <p:grpSpPr>
          <a:xfrm>
            <a:off x="1282236" y="2595771"/>
            <a:ext cx="1083951" cy="1625162"/>
            <a:chOff x="28166" y="634514"/>
            <a:chExt cx="1083951" cy="162516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5B41583-5D57-6B5C-9072-3EE654C780E1}"/>
                </a:ext>
              </a:extLst>
            </p:cNvPr>
            <p:cNvSpPr txBox="1"/>
            <p:nvPr/>
          </p:nvSpPr>
          <p:spPr>
            <a:xfrm>
              <a:off x="28166" y="634514"/>
              <a:ext cx="1083951" cy="738664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B:VC7</a:t>
              </a:r>
            </a:p>
            <a:p>
              <a:pPr algn="ctr"/>
              <a:r>
                <a:rPr lang="en-US" sz="1400" dirty="0">
                  <a:solidFill>
                    <a:srgbClr val="7A1AC9"/>
                  </a:solidFill>
                </a:rPr>
                <a:t>INCONEL</a:t>
              </a:r>
            </a:p>
            <a:p>
              <a:pPr algn="ctr"/>
              <a:r>
                <a:rPr lang="en-US" sz="1400" dirty="0"/>
                <a:t>CHAMBER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AF5999E-A29A-3D22-F833-F4703BC60DDB}"/>
                </a:ext>
              </a:extLst>
            </p:cNvPr>
            <p:cNvCxnSpPr>
              <a:cxnSpLocks/>
              <a:stCxn id="14" idx="2"/>
            </p:cNvCxnSpPr>
            <p:nvPr/>
          </p:nvCxnSpPr>
          <p:spPr>
            <a:xfrm flipH="1">
              <a:off x="178430" y="1373178"/>
              <a:ext cx="391712" cy="886498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0C4ED7-37F8-59BC-51B1-5440D81FB902}"/>
              </a:ext>
            </a:extLst>
          </p:cNvPr>
          <p:cNvGrpSpPr/>
          <p:nvPr/>
        </p:nvGrpSpPr>
        <p:grpSpPr>
          <a:xfrm>
            <a:off x="3641176" y="2601135"/>
            <a:ext cx="1141658" cy="1539193"/>
            <a:chOff x="-155625" y="1809202"/>
            <a:chExt cx="1141658" cy="153919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642A168-F035-8C83-A6E7-C3B08B8F2F57}"/>
                </a:ext>
              </a:extLst>
            </p:cNvPr>
            <p:cNvSpPr txBox="1"/>
            <p:nvPr/>
          </p:nvSpPr>
          <p:spPr>
            <a:xfrm>
              <a:off x="-155625" y="1809202"/>
              <a:ext cx="1141658" cy="738664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B:VC5</a:t>
              </a:r>
            </a:p>
            <a:p>
              <a:pPr algn="ctr"/>
              <a:r>
                <a:rPr lang="en-US" sz="1400" dirty="0">
                  <a:solidFill>
                    <a:srgbClr val="0070C0"/>
                  </a:solidFill>
                </a:rPr>
                <a:t>ALUMINUM</a:t>
              </a:r>
            </a:p>
            <a:p>
              <a:pPr algn="ctr"/>
              <a:r>
                <a:rPr lang="en-US" sz="1400" dirty="0"/>
                <a:t>CHAMBER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AEFEB07-812A-9A22-8049-0F7F894EFB95}"/>
                </a:ext>
              </a:extLst>
            </p:cNvPr>
            <p:cNvCxnSpPr>
              <a:cxnSpLocks/>
              <a:stCxn id="18" idx="2"/>
            </p:cNvCxnSpPr>
            <p:nvPr/>
          </p:nvCxnSpPr>
          <p:spPr>
            <a:xfrm>
              <a:off x="415204" y="2547866"/>
              <a:ext cx="0" cy="800529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DCB787A-62F8-39DE-CECC-F3A40A30ACA9}"/>
              </a:ext>
            </a:extLst>
          </p:cNvPr>
          <p:cNvGrpSpPr/>
          <p:nvPr/>
        </p:nvGrpSpPr>
        <p:grpSpPr>
          <a:xfrm>
            <a:off x="4902986" y="2602508"/>
            <a:ext cx="574195" cy="1537819"/>
            <a:chOff x="208441" y="634514"/>
            <a:chExt cx="556019" cy="148847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C98CDB0-8348-0759-F849-E3AB514C475C}"/>
                </a:ext>
              </a:extLst>
            </p:cNvPr>
            <p:cNvSpPr txBox="1"/>
            <p:nvPr/>
          </p:nvSpPr>
          <p:spPr>
            <a:xfrm>
              <a:off x="208441" y="634514"/>
              <a:ext cx="556019" cy="714964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B:P2</a:t>
              </a:r>
            </a:p>
            <a:p>
              <a:pPr algn="ctr"/>
              <a:r>
                <a:rPr lang="en-US" sz="1400" dirty="0"/>
                <a:t>SST</a:t>
              </a:r>
            </a:p>
            <a:p>
              <a:pPr algn="ctr"/>
              <a:r>
                <a:rPr lang="en-US" sz="1400" dirty="0"/>
                <a:t>BPM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21651EE-DD7D-442E-7508-973549991471}"/>
                </a:ext>
              </a:extLst>
            </p:cNvPr>
            <p:cNvCxnSpPr>
              <a:cxnSpLocks/>
              <a:stCxn id="22" idx="2"/>
            </p:cNvCxnSpPr>
            <p:nvPr/>
          </p:nvCxnSpPr>
          <p:spPr>
            <a:xfrm flipH="1">
              <a:off x="293832" y="1349478"/>
              <a:ext cx="192619" cy="773515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8CF79F-F6D1-C581-AB9B-FC54EBEA32E1}"/>
              </a:ext>
            </a:extLst>
          </p:cNvPr>
          <p:cNvGrpSpPr/>
          <p:nvPr/>
        </p:nvGrpSpPr>
        <p:grpSpPr>
          <a:xfrm>
            <a:off x="5395913" y="2601135"/>
            <a:ext cx="1387927" cy="1581698"/>
            <a:chOff x="-260918" y="644039"/>
            <a:chExt cx="1387927" cy="1581698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21DA32D-DC35-F832-7F67-23589A178ADA}"/>
                </a:ext>
              </a:extLst>
            </p:cNvPr>
            <p:cNvSpPr txBox="1"/>
            <p:nvPr/>
          </p:nvSpPr>
          <p:spPr>
            <a:xfrm>
              <a:off x="-14649" y="644039"/>
              <a:ext cx="1141658" cy="738664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B:VC4</a:t>
              </a:r>
            </a:p>
            <a:p>
              <a:pPr algn="ctr"/>
              <a:r>
                <a:rPr lang="en-US" sz="1400" dirty="0">
                  <a:solidFill>
                    <a:srgbClr val="0070C0"/>
                  </a:solidFill>
                </a:rPr>
                <a:t>ALUMINUM</a:t>
              </a:r>
            </a:p>
            <a:p>
              <a:pPr algn="ctr"/>
              <a:r>
                <a:rPr lang="en-US" sz="1400" dirty="0"/>
                <a:t>CHAMBER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1212F6A-25D5-4DEA-A95F-66BF9A35E929}"/>
                </a:ext>
              </a:extLst>
            </p:cNvPr>
            <p:cNvCxnSpPr>
              <a:stCxn id="25" idx="2"/>
            </p:cNvCxnSpPr>
            <p:nvPr/>
          </p:nvCxnSpPr>
          <p:spPr>
            <a:xfrm flipH="1">
              <a:off x="-260918" y="1382703"/>
              <a:ext cx="817098" cy="843034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EB476F3-B04B-A577-4B5A-6BB4FF5F8028}"/>
              </a:ext>
            </a:extLst>
          </p:cNvPr>
          <p:cNvGrpSpPr/>
          <p:nvPr/>
        </p:nvGrpSpPr>
        <p:grpSpPr>
          <a:xfrm>
            <a:off x="6819206" y="4001858"/>
            <a:ext cx="1792478" cy="2025521"/>
            <a:chOff x="295638" y="517051"/>
            <a:chExt cx="1792478" cy="2025521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97DFA9B-CC6F-704A-F749-7364CEDB549D}"/>
                </a:ext>
              </a:extLst>
            </p:cNvPr>
            <p:cNvSpPr txBox="1"/>
            <p:nvPr/>
          </p:nvSpPr>
          <p:spPr>
            <a:xfrm>
              <a:off x="295638" y="1803908"/>
              <a:ext cx="1792478" cy="738664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B:VC3</a:t>
              </a:r>
            </a:p>
            <a:p>
              <a:pPr algn="ctr"/>
              <a:r>
                <a:rPr lang="en-US" sz="1400" dirty="0">
                  <a:solidFill>
                    <a:srgbClr val="0070C0"/>
                  </a:solidFill>
                </a:rPr>
                <a:t>ALUMINUM</a:t>
              </a:r>
            </a:p>
            <a:p>
              <a:pPr algn="ctr"/>
              <a:r>
                <a:rPr lang="en-US" sz="1400" dirty="0"/>
                <a:t>L-BEND CHAMBER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E5F8CD7-A848-7BA5-533F-4952D887FD39}"/>
                </a:ext>
              </a:extLst>
            </p:cNvPr>
            <p:cNvCxnSpPr>
              <a:cxnSpLocks/>
              <a:stCxn id="28" idx="0"/>
            </p:cNvCxnSpPr>
            <p:nvPr/>
          </p:nvCxnSpPr>
          <p:spPr>
            <a:xfrm flipV="1">
              <a:off x="1191877" y="517051"/>
              <a:ext cx="76005" cy="1286857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A6CF947-AE48-F2CA-6564-53599FBFCD06}"/>
              </a:ext>
            </a:extLst>
          </p:cNvPr>
          <p:cNvGrpSpPr/>
          <p:nvPr/>
        </p:nvGrpSpPr>
        <p:grpSpPr>
          <a:xfrm>
            <a:off x="9353550" y="4298032"/>
            <a:ext cx="1737681" cy="1729347"/>
            <a:chOff x="-794567" y="-356169"/>
            <a:chExt cx="1737681" cy="172934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F0C04C4-E351-9F37-AE68-7A995483FA64}"/>
                </a:ext>
              </a:extLst>
            </p:cNvPr>
            <p:cNvSpPr txBox="1"/>
            <p:nvPr/>
          </p:nvSpPr>
          <p:spPr>
            <a:xfrm>
              <a:off x="-794567" y="634514"/>
              <a:ext cx="1276914" cy="738664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B:FA1</a:t>
              </a:r>
            </a:p>
            <a:p>
              <a:pPr algn="ctr"/>
              <a:r>
                <a:rPr lang="en-US" sz="1400" dirty="0">
                  <a:solidFill>
                    <a:schemeClr val="accent4">
                      <a:lumMod val="75000"/>
                    </a:schemeClr>
                  </a:solidFill>
                </a:rPr>
                <a:t>COPPER</a:t>
              </a:r>
            </a:p>
            <a:p>
              <a:pPr algn="ctr"/>
              <a:r>
                <a:rPr lang="en-US" sz="1400" dirty="0"/>
                <a:t>ABSORBER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EF867C5-367F-CA19-5AD8-185EDC2D681D}"/>
                </a:ext>
              </a:extLst>
            </p:cNvPr>
            <p:cNvCxnSpPr>
              <a:cxnSpLocks/>
              <a:stCxn id="31" idx="0"/>
            </p:cNvCxnSpPr>
            <p:nvPr/>
          </p:nvCxnSpPr>
          <p:spPr>
            <a:xfrm flipV="1">
              <a:off x="-156110" y="-356169"/>
              <a:ext cx="1099224" cy="990683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BDA9F52-DB53-31BB-CAC0-A6D9E0BF6B04}"/>
              </a:ext>
            </a:extLst>
          </p:cNvPr>
          <p:cNvGrpSpPr/>
          <p:nvPr/>
        </p:nvGrpSpPr>
        <p:grpSpPr>
          <a:xfrm flipH="1">
            <a:off x="10715385" y="4297133"/>
            <a:ext cx="1083951" cy="1735780"/>
            <a:chOff x="-408146" y="-368505"/>
            <a:chExt cx="1083951" cy="1735780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2CC1982-5309-C9CD-3677-5F68980179CA}"/>
                </a:ext>
              </a:extLst>
            </p:cNvPr>
            <p:cNvSpPr txBox="1"/>
            <p:nvPr/>
          </p:nvSpPr>
          <p:spPr>
            <a:xfrm>
              <a:off x="-408146" y="628611"/>
              <a:ext cx="1083951" cy="738664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B:VC1</a:t>
              </a:r>
            </a:p>
            <a:p>
              <a:pPr algn="ctr"/>
              <a:r>
                <a:rPr lang="en-US" sz="1400" dirty="0">
                  <a:solidFill>
                    <a:schemeClr val="accent4">
                      <a:lumMod val="75000"/>
                    </a:schemeClr>
                  </a:solidFill>
                </a:rPr>
                <a:t>COPPER</a:t>
              </a:r>
              <a:br>
                <a:rPr lang="en-US" sz="1400" dirty="0"/>
              </a:br>
              <a:r>
                <a:rPr lang="en-US" sz="1400" dirty="0"/>
                <a:t>CHAMBER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CE9846B-15A4-EDA5-CD4A-2B3F357A2A7A}"/>
                </a:ext>
              </a:extLst>
            </p:cNvPr>
            <p:cNvCxnSpPr>
              <a:stCxn id="34" idx="0"/>
            </p:cNvCxnSpPr>
            <p:nvPr/>
          </p:nvCxnSpPr>
          <p:spPr>
            <a:xfrm flipH="1" flipV="1">
              <a:off x="-124535" y="-368505"/>
              <a:ext cx="258365" cy="997116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4AD2283-B9E1-B55D-CB9B-273DF35B39E2}"/>
              </a:ext>
            </a:extLst>
          </p:cNvPr>
          <p:cNvGrpSpPr/>
          <p:nvPr/>
        </p:nvGrpSpPr>
        <p:grpSpPr>
          <a:xfrm>
            <a:off x="11147996" y="2595771"/>
            <a:ext cx="970074" cy="1548933"/>
            <a:chOff x="-403472" y="634514"/>
            <a:chExt cx="970074" cy="1548933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9404EB3-6D4C-EB21-D777-1EF5483FEE8B}"/>
                </a:ext>
              </a:extLst>
            </p:cNvPr>
            <p:cNvSpPr txBox="1"/>
            <p:nvPr/>
          </p:nvSpPr>
          <p:spPr>
            <a:xfrm>
              <a:off x="-403472" y="634514"/>
              <a:ext cx="970074" cy="523220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B:P1</a:t>
              </a:r>
            </a:p>
            <a:p>
              <a:pPr algn="ctr"/>
              <a:r>
                <a:rPr lang="en-US" sz="1400" dirty="0"/>
                <a:t>SST BPM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CEA4677-8970-D6C0-441A-D35730166C81}"/>
                </a:ext>
              </a:extLst>
            </p:cNvPr>
            <p:cNvCxnSpPr>
              <a:cxnSpLocks/>
              <a:stCxn id="38" idx="2"/>
            </p:cNvCxnSpPr>
            <p:nvPr/>
          </p:nvCxnSpPr>
          <p:spPr>
            <a:xfrm flipH="1">
              <a:off x="-273146" y="1157734"/>
              <a:ext cx="354711" cy="1025713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A8DAF64-B9FF-E40F-D7F5-CABB5F61EA5A}"/>
              </a:ext>
            </a:extLst>
          </p:cNvPr>
          <p:cNvGrpSpPr/>
          <p:nvPr/>
        </p:nvGrpSpPr>
        <p:grpSpPr>
          <a:xfrm>
            <a:off x="2490756" y="4492396"/>
            <a:ext cx="1141659" cy="1540517"/>
            <a:chOff x="36134" y="2526076"/>
            <a:chExt cx="1141659" cy="1540517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3B079AF-DE49-26FD-A6D7-7BAF44BF1697}"/>
                </a:ext>
              </a:extLst>
            </p:cNvPr>
            <p:cNvSpPr txBox="1"/>
            <p:nvPr/>
          </p:nvSpPr>
          <p:spPr>
            <a:xfrm>
              <a:off x="36134" y="3327929"/>
              <a:ext cx="1141659" cy="738664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B:VC6</a:t>
              </a:r>
            </a:p>
            <a:p>
              <a:pPr algn="ctr"/>
              <a:r>
                <a:rPr lang="en-US" sz="1400" dirty="0">
                  <a:solidFill>
                    <a:srgbClr val="0070C0"/>
                  </a:solidFill>
                </a:rPr>
                <a:t>ALUMINUM</a:t>
              </a:r>
            </a:p>
            <a:p>
              <a:pPr algn="ctr"/>
              <a:r>
                <a:rPr lang="en-US" sz="1400" dirty="0"/>
                <a:t>CHAMBER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3779D14-9304-2907-FA80-92663767DD64}"/>
                </a:ext>
              </a:extLst>
            </p:cNvPr>
            <p:cNvCxnSpPr>
              <a:stCxn id="41" idx="0"/>
            </p:cNvCxnSpPr>
            <p:nvPr/>
          </p:nvCxnSpPr>
          <p:spPr>
            <a:xfrm flipH="1" flipV="1">
              <a:off x="210859" y="2526076"/>
              <a:ext cx="396105" cy="801853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DB408E9-8C54-6CF8-8510-6DF10A9FDFC5}"/>
              </a:ext>
            </a:extLst>
          </p:cNvPr>
          <p:cNvGrpSpPr/>
          <p:nvPr/>
        </p:nvGrpSpPr>
        <p:grpSpPr>
          <a:xfrm>
            <a:off x="2776373" y="2602879"/>
            <a:ext cx="607066" cy="1540937"/>
            <a:chOff x="209304" y="634514"/>
            <a:chExt cx="607066" cy="1540937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3BC501C-4066-3AD4-904D-6D753C4A3755}"/>
                </a:ext>
              </a:extLst>
            </p:cNvPr>
            <p:cNvSpPr txBox="1"/>
            <p:nvPr/>
          </p:nvSpPr>
          <p:spPr>
            <a:xfrm>
              <a:off x="209304" y="634514"/>
              <a:ext cx="574195" cy="738664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B:P3</a:t>
              </a:r>
            </a:p>
            <a:p>
              <a:pPr algn="ctr"/>
              <a:r>
                <a:rPr lang="en-US" sz="1400" dirty="0"/>
                <a:t>SST</a:t>
              </a:r>
            </a:p>
            <a:p>
              <a:pPr algn="ctr"/>
              <a:r>
                <a:rPr lang="en-US" sz="1400" dirty="0"/>
                <a:t>BPM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1596AB6-5CEC-0E91-54A3-4941159D762A}"/>
                </a:ext>
              </a:extLst>
            </p:cNvPr>
            <p:cNvCxnSpPr>
              <a:cxnSpLocks/>
              <a:stCxn id="44" idx="2"/>
            </p:cNvCxnSpPr>
            <p:nvPr/>
          </p:nvCxnSpPr>
          <p:spPr>
            <a:xfrm>
              <a:off x="496402" y="1373178"/>
              <a:ext cx="319968" cy="802273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3C9E0C3-0218-A715-EFBD-2EAD3A81FA01}"/>
              </a:ext>
            </a:extLst>
          </p:cNvPr>
          <p:cNvGrpSpPr/>
          <p:nvPr/>
        </p:nvGrpSpPr>
        <p:grpSpPr>
          <a:xfrm>
            <a:off x="9990204" y="2597100"/>
            <a:ext cx="1083951" cy="1566683"/>
            <a:chOff x="649902" y="1803908"/>
            <a:chExt cx="1083951" cy="1566683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E2EFFD0-CB48-E928-74F3-8EFA109643CF}"/>
                </a:ext>
              </a:extLst>
            </p:cNvPr>
            <p:cNvSpPr txBox="1"/>
            <p:nvPr/>
          </p:nvSpPr>
          <p:spPr>
            <a:xfrm>
              <a:off x="649902" y="1803908"/>
              <a:ext cx="1083951" cy="738664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B:VC2</a:t>
              </a:r>
            </a:p>
            <a:p>
              <a:pPr algn="ctr"/>
              <a:r>
                <a:rPr lang="en-US" sz="1400" dirty="0">
                  <a:solidFill>
                    <a:srgbClr val="7A1AC9"/>
                  </a:solidFill>
                </a:rPr>
                <a:t>INCONEL</a:t>
              </a:r>
            </a:p>
            <a:p>
              <a:pPr algn="ctr"/>
              <a:r>
                <a:rPr lang="en-US" sz="1400" dirty="0"/>
                <a:t>CHAMBER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09754932-47D9-D71E-BE9D-943BD79760AD}"/>
                </a:ext>
              </a:extLst>
            </p:cNvPr>
            <p:cNvCxnSpPr>
              <a:cxnSpLocks/>
              <a:stCxn id="47" idx="2"/>
            </p:cNvCxnSpPr>
            <p:nvPr/>
          </p:nvCxnSpPr>
          <p:spPr>
            <a:xfrm>
              <a:off x="1191878" y="2542572"/>
              <a:ext cx="87613" cy="828019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B81FA39-7306-CD74-3018-B5D0B6DC20E5}"/>
              </a:ext>
            </a:extLst>
          </p:cNvPr>
          <p:cNvGrpSpPr/>
          <p:nvPr/>
        </p:nvGrpSpPr>
        <p:grpSpPr>
          <a:xfrm>
            <a:off x="8674937" y="2598991"/>
            <a:ext cx="1184941" cy="1186625"/>
            <a:chOff x="-55827" y="1190890"/>
            <a:chExt cx="1184941" cy="1186625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7E92BAE-A76F-DC14-257E-52D42B87C0B9}"/>
                </a:ext>
              </a:extLst>
            </p:cNvPr>
            <p:cNvSpPr txBox="1"/>
            <p:nvPr/>
          </p:nvSpPr>
          <p:spPr>
            <a:xfrm>
              <a:off x="-55827" y="1190890"/>
              <a:ext cx="1184941" cy="73866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B:EA1</a:t>
              </a:r>
            </a:p>
            <a:p>
              <a:pPr algn="ctr"/>
              <a:r>
                <a:rPr lang="en-US" sz="1400" dirty="0">
                  <a:solidFill>
                    <a:schemeClr val="accent4">
                      <a:lumMod val="75000"/>
                    </a:schemeClr>
                  </a:solidFill>
                </a:rPr>
                <a:t>COPPER</a:t>
              </a:r>
            </a:p>
            <a:p>
              <a:pPr algn="ctr"/>
              <a:r>
                <a:rPr lang="en-US" sz="1400" dirty="0"/>
                <a:t>ABSORBER</a:t>
              </a:r>
              <a:endParaRPr lang="en-US" sz="1100" dirty="0"/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0DC8EABE-85B8-11FD-0851-C378B070E435}"/>
                </a:ext>
              </a:extLst>
            </p:cNvPr>
            <p:cNvCxnSpPr>
              <a:stCxn id="50" idx="2"/>
            </p:cNvCxnSpPr>
            <p:nvPr/>
          </p:nvCxnSpPr>
          <p:spPr>
            <a:xfrm>
              <a:off x="536644" y="1929554"/>
              <a:ext cx="327432" cy="447961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ED2F78B4-C4B5-C533-8F5B-804F844DDFFC}"/>
              </a:ext>
            </a:extLst>
          </p:cNvPr>
          <p:cNvSpPr txBox="1"/>
          <p:nvPr/>
        </p:nvSpPr>
        <p:spPr>
          <a:xfrm>
            <a:off x="3498041" y="6148300"/>
            <a:ext cx="5386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Top view of APS-U DLM-B Magnet-Vacuum Module</a:t>
            </a:r>
          </a:p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Vacuum chambers along electron beam path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F9E337A-6D28-1B7F-7218-7593EE6B6215}"/>
              </a:ext>
            </a:extLst>
          </p:cNvPr>
          <p:cNvSpPr txBox="1"/>
          <p:nvPr/>
        </p:nvSpPr>
        <p:spPr>
          <a:xfrm>
            <a:off x="549069" y="891879"/>
            <a:ext cx="86350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APS-U’s vacuum system features a variety of UHV vacuum chambers made from either aluminum, copper,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</a:rPr>
              <a:t>inconel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, or stainless steel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14 beam position monitor ‘BPM’ chambers per sector: </a:t>
            </a:r>
            <a:br>
              <a:rPr lang="en-US" dirty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each BPM with 2 Rf-lined welded bellows for chamber growth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Vacuum system baked using variety of pre-installed electric heaters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AD98E802-6CD3-70F2-55A8-A919EAF991FF}"/>
              </a:ext>
            </a:extLst>
          </p:cNvPr>
          <p:cNvSpPr/>
          <p:nvPr/>
        </p:nvSpPr>
        <p:spPr>
          <a:xfrm>
            <a:off x="7166289" y="2661325"/>
            <a:ext cx="1193800" cy="613995"/>
          </a:xfrm>
          <a:prstGeom prst="rightArrow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BEAM</a:t>
            </a:r>
          </a:p>
        </p:txBody>
      </p:sp>
    </p:spTree>
    <p:extLst>
      <p:ext uri="{BB962C8B-B14F-4D97-AF65-F5344CB8AC3E}">
        <p14:creationId xmlns:p14="http://schemas.microsoft.com/office/powerpoint/2010/main" val="10821542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493500" y="6471466"/>
            <a:ext cx="457200" cy="182880"/>
          </a:xfrm>
        </p:spPr>
        <p:txBody>
          <a:bodyPr/>
          <a:lstStyle/>
          <a:p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  <a:latin typeface="Arial"/>
              </a:rPr>
              <a:pPr/>
              <a:t>9</a:t>
            </a:fld>
            <a:endParaRPr lang="en-US" dirty="0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APS U Storage Ring Vacuum System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411D2827-EDE1-3D58-E68A-454A8BF0A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1" r="11117"/>
          <a:stretch/>
        </p:blipFill>
        <p:spPr bwMode="auto">
          <a:xfrm>
            <a:off x="6667567" y="1216857"/>
            <a:ext cx="5381557" cy="442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02A4F944-0954-0065-73AE-5AB2032C8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16856"/>
            <a:ext cx="5895975" cy="442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0BAB24-C3D0-47EC-BE12-C3949A9E71A5}"/>
              </a:ext>
            </a:extLst>
          </p:cNvPr>
          <p:cNvSpPr txBox="1"/>
          <p:nvPr/>
        </p:nvSpPr>
        <p:spPr>
          <a:xfrm>
            <a:off x="1557338" y="5760720"/>
            <a:ext cx="400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QMQ-A magnet-vacuum modules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63A7EF-C0E6-785E-99EE-C5AFCB7676C9}"/>
              </a:ext>
            </a:extLst>
          </p:cNvPr>
          <p:cNvSpPr txBox="1"/>
          <p:nvPr/>
        </p:nvSpPr>
        <p:spPr>
          <a:xfrm>
            <a:off x="7358095" y="5760720"/>
            <a:ext cx="400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FODO magnet-vacuum modules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07129F5D-3BBC-CFC1-8876-6D88DA89428F}"/>
              </a:ext>
            </a:extLst>
          </p:cNvPr>
          <p:cNvSpPr/>
          <p:nvPr/>
        </p:nvSpPr>
        <p:spPr>
          <a:xfrm rot="19140491">
            <a:off x="10761694" y="3792041"/>
            <a:ext cx="1193800" cy="613995"/>
          </a:xfrm>
          <a:prstGeom prst="rightArrow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BEAM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1B558A5E-DF94-DECB-FB58-5B7E1C4C3888}"/>
              </a:ext>
            </a:extLst>
          </p:cNvPr>
          <p:cNvSpPr/>
          <p:nvPr/>
        </p:nvSpPr>
        <p:spPr>
          <a:xfrm rot="754900" flipH="1">
            <a:off x="4331559" y="1490160"/>
            <a:ext cx="1088017" cy="613995"/>
          </a:xfrm>
          <a:prstGeom prst="rightArrow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BEAM</a:t>
            </a:r>
          </a:p>
        </p:txBody>
      </p:sp>
    </p:spTree>
    <p:extLst>
      <p:ext uri="{BB962C8B-B14F-4D97-AF65-F5344CB8AC3E}">
        <p14:creationId xmlns:p14="http://schemas.microsoft.com/office/powerpoint/2010/main" val="2564502972"/>
      </p:ext>
    </p:extLst>
  </p:cSld>
  <p:clrMapOvr>
    <a:masterClrMapping/>
  </p:clrMapOvr>
</p:sld>
</file>

<file path=ppt/theme/theme1.xml><?xml version="1.0" encoding="utf-8"?>
<a:theme xmlns:a="http://schemas.openxmlformats.org/drawingml/2006/main" name="1_presentation_4x3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p:Policy xmlns:p="office.server.policy" id="" local="true">
  <p:Name>Document</p:Name>
  <p:Description/>
  <p:Statement/>
  <p:PolicyItems>
    <p:PolicyItem featureId="Microsoft.Office.RecordsManagement.PolicyFeatures.Expiration" staticId="0x010100D47E88405A4D2842882AAFEF0D9A40A8|-708745469" UniqueId="bd324977-e810-42c3-b0e1-2b2b04c4815b">
      <p:Name>Retention</p:Name>
      <p:Description>Automatic scheduling of content for processing, and performing a retention action on content that has reached its due date.</p:Description>
      <p:CustomData>
        <Schedules nextStageId="2">
          <Schedule type="Default">
            <stages>
              <data stageId="1">
                <formula id="Microsoft.Office.RecordsManagement.PolicyFeatures.Expiration.Formula.BuiltIn">
                  <number>2</number>
                  <property>Created</property>
                  <propertyId>8c06beca-0777-48f7-91c7-6da68bc07b69</propertyId>
                  <period>years</period>
                </formula>
                <action type="action" id="Microsoft.Office.RecordsManagement.PolicyFeatures.Expiration.Action.DeletePreviousVersions"/>
              </data>
            </stages>
          </Schedule>
        </Schedules>
      </p:CustomData>
    </p:PolicyItem>
  </p:PolicyItems>
</p:Policy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3c1d72c6-42f8-434b-b2e3-facad2d01f31">APSU-1351-477</_dlc_DocId>
    <_dlc_DocIdUrl xmlns="3c1d72c6-42f8-434b-b2e3-facad2d01f31">
      <Url>https://apsshare.aps.anl.gov/apsu/ProjectReviews/DOEStatus2017/_layouts/DocIdRedir.aspx?ID=APSU-1351-477</Url>
      <Description>APSU-1351-477</Description>
    </_dlc_DocIdUrl>
    <_dlc_ExpireDateSaved xmlns="http://schemas.microsoft.com/sharepoint/v3" xsi:nil="true"/>
    <_dlc_ExpireDate xmlns="http://schemas.microsoft.com/sharepoint/v3">2019-11-15T20:33:30+00:00</_dlc_ExpireDate>
  </documentManagement>
</p:properties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47E88405A4D2842882AAFEF0D9A40A8" ma:contentTypeVersion="12" ma:contentTypeDescription="Create a new document." ma:contentTypeScope="" ma:versionID="0c1f4c942cc04e44192dbf77e82001dd">
  <xsd:schema xmlns:xsd="http://www.w3.org/2001/XMLSchema" xmlns:xs="http://www.w3.org/2001/XMLSchema" xmlns:p="http://schemas.microsoft.com/office/2006/metadata/properties" xmlns:ns1="http://schemas.microsoft.com/sharepoint/v3" xmlns:ns2="3c1d72c6-42f8-434b-b2e3-facad2d01f31" targetNamespace="http://schemas.microsoft.com/office/2006/metadata/properties" ma:root="true" ma:fieldsID="833b0f2230c3eaf35db93629cda18874" ns1:_="" ns2:_="">
    <xsd:import namespace="http://schemas.microsoft.com/sharepoint/v3"/>
    <xsd:import namespace="3c1d72c6-42f8-434b-b2e3-facad2d01f31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_dlc_Exempt" minOccurs="0"/>
                <xsd:element ref="ns1:_dlc_ExpireDateSaved" minOccurs="0"/>
                <xsd:element ref="ns1:_dlc_Expire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dlc_Exempt" ma:index="11" nillable="true" ma:displayName="Exempt from Policy" ma:hidden="true" ma:internalName="_dlc_Exempt" ma:readOnly="true">
      <xsd:simpleType>
        <xsd:restriction base="dms:Unknown"/>
      </xsd:simpleType>
    </xsd:element>
    <xsd:element name="_dlc_ExpireDateSaved" ma:index="12" nillable="true" ma:displayName="Original Expiration Date" ma:hidden="true" ma:internalName="_dlc_ExpireDateSaved" ma:readOnly="true">
      <xsd:simpleType>
        <xsd:restriction base="dms:DateTime"/>
      </xsd:simpleType>
    </xsd:element>
    <xsd:element name="_dlc_ExpireDate" ma:index="13" nillable="true" ma:displayName="Expiration Date" ma:description="" ma:hidden="true" ma:indexed="true" ma:internalName="_dlc_ExpireDat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1d72c6-42f8-434b-b2e3-facad2d01f31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D4150CF-7284-4857-BBBB-8D93C225F7CF}">
  <ds:schemaRefs>
    <ds:schemaRef ds:uri="office.server.policy"/>
  </ds:schemaRefs>
</ds:datastoreItem>
</file>

<file path=customXml/itemProps2.xml><?xml version="1.0" encoding="utf-8"?>
<ds:datastoreItem xmlns:ds="http://schemas.openxmlformats.org/officeDocument/2006/customXml" ds:itemID="{3D0D0C73-1D92-412D-8800-9C1E033764A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2C346C8-3DBC-4A02-AA0E-36F83AD8F4C3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8EE60D92-EC7B-437A-AF37-55618E86DE12}">
  <ds:schemaRefs>
    <ds:schemaRef ds:uri="http://purl.org/dc/elements/1.1/"/>
    <ds:schemaRef ds:uri="http://schemas.openxmlformats.org/package/2006/metadata/core-properties"/>
    <ds:schemaRef ds:uri="http://purl.org/dc/terms/"/>
    <ds:schemaRef ds:uri="http://www.w3.org/XML/1998/namespace"/>
    <ds:schemaRef ds:uri="http://schemas.microsoft.com/office/infopath/2007/PartnerControls"/>
    <ds:schemaRef ds:uri="http://schemas.microsoft.com/sharepoint/v3"/>
    <ds:schemaRef ds:uri="http://schemas.microsoft.com/office/2006/metadata/properties"/>
    <ds:schemaRef ds:uri="http://schemas.microsoft.com/office/2006/documentManagement/types"/>
    <ds:schemaRef ds:uri="3c1d72c6-42f8-434b-b2e3-facad2d01f31"/>
    <ds:schemaRef ds:uri="http://purl.org/dc/dcmitype/"/>
  </ds:schemaRefs>
</ds:datastoreItem>
</file>

<file path=customXml/itemProps5.xml><?xml version="1.0" encoding="utf-8"?>
<ds:datastoreItem xmlns:ds="http://schemas.openxmlformats.org/officeDocument/2006/customXml" ds:itemID="{F235029C-CDC3-4627-9C37-762FFD57B7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c1d72c6-42f8-434b-b2e3-facad2d01f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16173</TotalTime>
  <Words>2280</Words>
  <Application>Microsoft Office PowerPoint</Application>
  <PresentationFormat>Widescreen</PresentationFormat>
  <Paragraphs>351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Lucida Grande</vt:lpstr>
      <vt:lpstr>Times New Roman</vt:lpstr>
      <vt:lpstr>Wingdings</vt:lpstr>
      <vt:lpstr>1_presentation_4x3</vt:lpstr>
      <vt:lpstr>Fabrication of Vacuum Components for the  APS-Upgrade Storage Ring Vacuum System</vt:lpstr>
      <vt:lpstr>Agenda</vt:lpstr>
      <vt:lpstr>APS Upgrade Project - Overview</vt:lpstr>
      <vt:lpstr>APS Upgrade Project - Overview</vt:lpstr>
      <vt:lpstr>APS Upgrade Project - Overview</vt:lpstr>
      <vt:lpstr>APS-U Storage Ring</vt:lpstr>
      <vt:lpstr>APS U Storage Ring Vacuum System</vt:lpstr>
      <vt:lpstr>APS U Storage Ring Vacuum System</vt:lpstr>
      <vt:lpstr>APS U Storage Ring Vacuum System</vt:lpstr>
      <vt:lpstr>APS U Storage Ring Vacuum System</vt:lpstr>
      <vt:lpstr>APS U Storage Ring Vacuum System</vt:lpstr>
      <vt:lpstr>APS-U vacuum chamber suppliers</vt:lpstr>
      <vt:lpstr>Documentation and QA</vt:lpstr>
      <vt:lpstr>Vacuum chamber delivery schedule</vt:lpstr>
      <vt:lpstr>Vacuum chamber delivery schedule</vt:lpstr>
      <vt:lpstr>Vacuum Chambers</vt:lpstr>
      <vt:lpstr>Vacuum Chambers</vt:lpstr>
      <vt:lpstr>Beam Position Monitors</vt:lpstr>
      <vt:lpstr>Beam Position Monitors – Fabrication Challenges</vt:lpstr>
      <vt:lpstr>L-bend Vacuum Chambers</vt:lpstr>
      <vt:lpstr>L-bend Vacuum Chambers</vt:lpstr>
      <vt:lpstr>L-bend – Fabrication Challenges</vt:lpstr>
      <vt:lpstr>Absorbers</vt:lpstr>
      <vt:lpstr>Absorbers – Fabrication Challenges</vt:lpstr>
      <vt:lpstr>Vacuum Chambers</vt:lpstr>
      <vt:lpstr>Conclusion</vt:lpstr>
      <vt:lpstr>Conclusion</vt:lpstr>
      <vt:lpstr>Questions?</vt:lpstr>
    </vt:vector>
  </TitlesOfParts>
  <Manager>Diane Wilkinson</Manager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subject>DOE Review Template</dc:subject>
  <dc:creator>Microsoft Office User</dc:creator>
  <cp:lastModifiedBy>Carter, Jason A.</cp:lastModifiedBy>
  <cp:revision>1437</cp:revision>
  <cp:lastPrinted>2016-07-21T14:48:34Z</cp:lastPrinted>
  <dcterms:created xsi:type="dcterms:W3CDTF">2016-03-31T16:17:22Z</dcterms:created>
  <dcterms:modified xsi:type="dcterms:W3CDTF">2024-04-17T14:18:38Z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0x010100D47E88405A4D2842882AAFEF0D9A40A8</vt:lpwstr>
  </property>
  <property fmtid="{D5CDD505-2E9C-101B-9397-08002B2CF9AE}" pid="3" name="_dlc_DocIdItemGuid">
    <vt:lpwstr>0ebea776-800a-4904-b74b-1b90fefb1191</vt:lpwstr>
  </property>
  <property fmtid="{D5CDD505-2E9C-101B-9397-08002B2CF9AE}" pid="4" name="ItemRetentionFormula">
    <vt:lpwstr>&lt;formula id="Microsoft.Office.RecordsManagement.PolicyFeatures.Expiration.Formula.BuiltIn"&gt;&lt;number&gt;2&lt;/number&gt;&lt;property&gt;Created&lt;/property&gt;&lt;propertyId&gt;8c06beca-0777-48f7-91c7-6da68bc07b69&lt;/propertyId&gt;&lt;period&gt;years&lt;/period&gt;&lt;/formula&gt;</vt:lpwstr>
  </property>
  <property fmtid="{D5CDD505-2E9C-101B-9397-08002B2CF9AE}" pid="5" name="_dlc_policyId">
    <vt:lpwstr>0x010100D47E88405A4D2842882AAFEF0D9A40A8|-708745469</vt:lpwstr>
  </property>
</Properties>
</file>