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347" r:id="rId2"/>
    <p:sldId id="429" r:id="rId3"/>
    <p:sldId id="424" r:id="rId4"/>
    <p:sldId id="430" r:id="rId5"/>
    <p:sldId id="439" r:id="rId6"/>
    <p:sldId id="432" r:id="rId7"/>
    <p:sldId id="433" r:id="rId8"/>
    <p:sldId id="440" r:id="rId9"/>
    <p:sldId id="443" r:id="rId10"/>
    <p:sldId id="438" r:id="rId11"/>
    <p:sldId id="441" r:id="rId12"/>
    <p:sldId id="442" r:id="rId13"/>
    <p:sldId id="436" r:id="rId14"/>
    <p:sldId id="444" r:id="rId15"/>
  </p:sldIdLst>
  <p:sldSz cx="15236825" cy="8570913"/>
  <p:notesSz cx="6797675" cy="9926638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347"/>
            <p14:sldId id="429"/>
            <p14:sldId id="424"/>
            <p14:sldId id="430"/>
            <p14:sldId id="439"/>
            <p14:sldId id="432"/>
            <p14:sldId id="433"/>
            <p14:sldId id="440"/>
            <p14:sldId id="443"/>
            <p14:sldId id="438"/>
            <p14:sldId id="441"/>
            <p14:sldId id="442"/>
            <p14:sldId id="436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99">
          <p15:clr>
            <a:srgbClr val="A4A3A4"/>
          </p15:clr>
        </p15:guide>
        <p15:guide id="2" pos="47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FF00"/>
    <a:srgbClr val="70AD47"/>
    <a:srgbClr val="CC0000"/>
    <a:srgbClr val="FF5050"/>
    <a:srgbClr val="666666"/>
    <a:srgbClr val="6600FF"/>
    <a:srgbClr val="9933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6" autoAdjust="0"/>
    <p:restoredTop sz="63349" autoAdjust="0"/>
  </p:normalViewPr>
  <p:slideViewPr>
    <p:cSldViewPr snapToGrid="0">
      <p:cViewPr varScale="1">
        <p:scale>
          <a:sx n="71" d="100"/>
          <a:sy n="71" d="100"/>
        </p:scale>
        <p:origin x="396" y="33"/>
      </p:cViewPr>
      <p:guideLst>
        <p:guide orient="horz" pos="2699"/>
        <p:guide pos="4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8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6D9E6-7F35-4872-B28D-AFF332D03D6F}" type="datetimeFigureOut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F5FF9-618D-4CD8-A547-E37FB31DC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4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26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14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35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18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93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0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47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i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72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i="1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01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97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F5FF9-618D-4CD8-A547-E37FB31DCD1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3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806644-61CB-4D35-8A4E-F2DCEFE7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F52F69-985B-4437-AD8C-18BD47EE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31E7E-0317-46DD-A21F-AFB5FECF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5BFE4344-DE09-4169-A2DA-DA38F911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842643" y="7983768"/>
            <a:ext cx="4346650" cy="456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269" y="7996086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5B255B-A3A7-44C2-94A0-FD89A941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6" y="1617400"/>
            <a:ext cx="13141762" cy="3565261"/>
          </a:xfrm>
        </p:spPr>
        <p:txBody>
          <a:bodyPr>
            <a:normAutofit/>
          </a:bodyPr>
          <a:lstStyle/>
          <a:p>
            <a:r>
              <a:rPr lang="en-US" altLang="ko-KR" sz="4400" b="1" dirty="0">
                <a:solidFill>
                  <a:srgbClr val="002060"/>
                </a:solidFill>
                <a:latin typeface="Calibri" panose="020F0502020204030204"/>
              </a:rPr>
              <a:t>Vacuum simulation </a:t>
            </a:r>
            <a:br>
              <a:rPr lang="en-US" altLang="ko-KR" sz="4400" b="1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en-US" altLang="ko-KR" sz="4400" b="1" dirty="0">
                <a:solidFill>
                  <a:srgbClr val="002060"/>
                </a:solidFill>
                <a:latin typeface="Calibri" panose="020F0502020204030204"/>
              </a:rPr>
              <a:t>of the Korea 4th Generation Storage Ring</a:t>
            </a:r>
            <a:endParaRPr lang="ko-KR" altLang="en-US" sz="8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0B0469-4B18-4561-8362-120461B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r>
              <a:rPr lang="en-US" dirty="0"/>
              <a:t>/13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6411784-40EA-4415-A137-877E54A1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475" y="1"/>
            <a:ext cx="4959350" cy="836316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_x452321752" descr="EMB000044543ae8">
            <a:extLst>
              <a:ext uri="{FF2B5EF4-FFF2-40B4-BE49-F238E27FC236}">
                <a16:creationId xmlns:a16="http://schemas.microsoft.com/office/drawing/2014/main" id="{269245AE-8097-41B4-BBB0-F5F3F50D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4945813"/>
            <a:ext cx="4959350" cy="27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B3D4C2F-8230-4903-9D49-3D95FBE3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464931D4-F487-4460-8A8D-A43ED4A21A26}"/>
              </a:ext>
            </a:extLst>
          </p:cNvPr>
          <p:cNvGrpSpPr/>
          <p:nvPr/>
        </p:nvGrpSpPr>
        <p:grpSpPr>
          <a:xfrm>
            <a:off x="1" y="8116585"/>
            <a:ext cx="15236824" cy="454328"/>
            <a:chOff x="1" y="8116585"/>
            <a:chExt cx="15236824" cy="454328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01759A48-2EAE-4D4E-A8AD-3E882346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BE32F37-31E9-4091-B0B7-A4B32F3D1A88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8FD893-7131-459D-9D83-8F050E505F0B}"/>
              </a:ext>
            </a:extLst>
          </p:cNvPr>
          <p:cNvSpPr txBox="1"/>
          <p:nvPr/>
        </p:nvSpPr>
        <p:spPr>
          <a:xfrm>
            <a:off x="166359" y="5390412"/>
            <a:ext cx="11148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Verdana" panose="020B0604030504040204" pitchFamily="34" charset="0"/>
              </a:rPr>
              <a:t>Pohang Accelerator Laboratory, </a:t>
            </a:r>
            <a:r>
              <a:rPr lang="en-US" altLang="ko-KR" sz="2400" b="1" dirty="0" err="1">
                <a:cs typeface="Verdana" panose="020B0604030504040204" pitchFamily="34" charset="0"/>
              </a:rPr>
              <a:t>Postech</a:t>
            </a:r>
            <a:endParaRPr lang="en-US" altLang="ko-KR" sz="2400" b="1" dirty="0">
              <a:cs typeface="Verdana" panose="020B0604030504040204" pitchFamily="34" charset="0"/>
            </a:endParaRPr>
          </a:p>
          <a:p>
            <a:r>
              <a:rPr lang="en-US" altLang="ko-KR" sz="2400" b="1" dirty="0">
                <a:cs typeface="Verdana" panose="020B0604030504040204" pitchFamily="34" charset="0"/>
              </a:rPr>
              <a:t>4GSR</a:t>
            </a:r>
            <a:r>
              <a:rPr lang="ko-KR" altLang="en-US" sz="2400" b="1" dirty="0">
                <a:cs typeface="Verdana" panose="020B0604030504040204" pitchFamily="34" charset="0"/>
              </a:rPr>
              <a:t> </a:t>
            </a:r>
            <a:r>
              <a:rPr lang="en-US" altLang="ko-KR" sz="2400" b="1" dirty="0">
                <a:cs typeface="Verdana" panose="020B0604030504040204" pitchFamily="34" charset="0"/>
              </a:rPr>
              <a:t>Project</a:t>
            </a:r>
            <a:r>
              <a:rPr lang="ko-KR" altLang="en-US" sz="2400" b="1" dirty="0">
                <a:cs typeface="Verdana" panose="020B0604030504040204" pitchFamily="34" charset="0"/>
              </a:rPr>
              <a:t> </a:t>
            </a:r>
            <a:r>
              <a:rPr lang="en-US" altLang="ko-KR" sz="2400" b="1" dirty="0">
                <a:cs typeface="Verdana" panose="020B0604030504040204" pitchFamily="34" charset="0"/>
              </a:rPr>
              <a:t>Headquarters</a:t>
            </a:r>
          </a:p>
          <a:p>
            <a:endParaRPr lang="en-US" altLang="ko-KR" sz="2000" b="1" dirty="0">
              <a:cs typeface="Verdana" panose="020B0604030504040204" pitchFamily="34" charset="0"/>
            </a:endParaRPr>
          </a:p>
          <a:p>
            <a:r>
              <a:rPr lang="en-US" altLang="ko-KR" sz="2000" b="1" dirty="0" err="1">
                <a:cs typeface="Verdana" panose="020B0604030504040204" pitchFamily="34" charset="0"/>
              </a:rPr>
              <a:t>Hosun</a:t>
            </a:r>
            <a:r>
              <a:rPr lang="ko-KR" altLang="en-US" sz="2000" b="1" dirty="0"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cs typeface="Verdana" panose="020B0604030504040204" pitchFamily="34" charset="0"/>
              </a:rPr>
              <a:t>Choi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E90B05-22E0-474F-9736-3A998DD82A7E}"/>
              </a:ext>
            </a:extLst>
          </p:cNvPr>
          <p:cNvSpPr txBox="1"/>
          <p:nvPr/>
        </p:nvSpPr>
        <p:spPr>
          <a:xfrm>
            <a:off x="417993" y="7090741"/>
            <a:ext cx="4044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tx2"/>
                </a:solidFill>
              </a:rPr>
              <a:t>OLAV-VI</a:t>
            </a:r>
            <a:endParaRPr lang="en-US" altLang="ko-KR" sz="2400" b="1" dirty="0">
              <a:solidFill>
                <a:schemeClr val="tx2"/>
              </a:solidFill>
            </a:endParaRPr>
          </a:p>
          <a:p>
            <a:r>
              <a:rPr lang="en-US" altLang="ko-KR" sz="1920" b="1" dirty="0">
                <a:solidFill>
                  <a:schemeClr val="tx2"/>
                </a:solidFill>
              </a:rPr>
              <a:t>Apr. 17, 2024</a:t>
            </a:r>
            <a:endParaRPr lang="ko-KR" altLang="en-US" sz="192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Re-fitting of the Photon stimulated desorption value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F8A90D-54B4-46E1-977D-7D24E0C9E780}"/>
              </a:ext>
            </a:extLst>
          </p:cNvPr>
          <p:cNvSpPr/>
          <p:nvPr/>
        </p:nvSpPr>
        <p:spPr>
          <a:xfrm>
            <a:off x="539401" y="1519566"/>
            <a:ext cx="99066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332D3F-1173-46EE-98EB-AD6ACD777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5" y="4589134"/>
            <a:ext cx="3805830" cy="26437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6EAD5E2-2610-4940-9CC1-75DD39552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990" y="328838"/>
            <a:ext cx="3246910" cy="28960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5D8673F-1B36-4BCC-A34F-627CE110D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93" y="6019698"/>
            <a:ext cx="3433425" cy="550278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6A58FDD-C144-4C4E-BF66-D8AF23683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66" y="4020380"/>
            <a:ext cx="5280037" cy="42216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D5D2E0-0CE9-4094-8A40-CCA50D2D505B}"/>
              </a:ext>
            </a:extLst>
          </p:cNvPr>
          <p:cNvSpPr txBox="1"/>
          <p:nvPr/>
        </p:nvSpPr>
        <p:spPr>
          <a:xfrm>
            <a:off x="9014968" y="125607"/>
            <a:ext cx="38625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PSD yield vs beam dose for Aluminum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76C3EE-BD5E-4CDA-9348-14101BF6360C}"/>
              </a:ext>
            </a:extLst>
          </p:cNvPr>
          <p:cNvSpPr txBox="1"/>
          <p:nvPr/>
        </p:nvSpPr>
        <p:spPr>
          <a:xfrm>
            <a:off x="12701888" y="2514629"/>
            <a:ext cx="145542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altLang="ko-KR" sz="1050" dirty="0"/>
              <a:t>C K Chan et al 2008 J. Phys.: Conf. Ser. 100 092025</a:t>
            </a:r>
            <a:endParaRPr lang="ko-KR" altLang="en-US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FC8AFE-7C50-4A9D-8DAB-38EA46D3C2FE}"/>
              </a:ext>
            </a:extLst>
          </p:cNvPr>
          <p:cNvSpPr txBox="1"/>
          <p:nvPr/>
        </p:nvSpPr>
        <p:spPr>
          <a:xfrm>
            <a:off x="9722818" y="2063576"/>
            <a:ext cx="3087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treatment A : Oil machining and chemical cleaning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6170A4-BB9D-4969-9339-17D3860D5DA7}"/>
              </a:ext>
            </a:extLst>
          </p:cNvPr>
          <p:cNvSpPr txBox="1"/>
          <p:nvPr/>
        </p:nvSpPr>
        <p:spPr>
          <a:xfrm>
            <a:off x="8753166" y="3394543"/>
            <a:ext cx="589388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We re-fitted using the “</a:t>
            </a:r>
            <a:r>
              <a:rPr lang="en-US" altLang="ko-KR" sz="1800" b="1" u="sng" dirty="0"/>
              <a:t>A” data </a:t>
            </a:r>
            <a:r>
              <a:rPr lang="en-US" altLang="ko-KR" sz="1800" b="1" dirty="0"/>
              <a:t>selected from the graph</a:t>
            </a:r>
            <a:endParaRPr lang="ko-KR" altLang="en-US" sz="1800" b="1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B930A1B-38A7-4435-B01B-B79ABB5C3EB5}"/>
              </a:ext>
            </a:extLst>
          </p:cNvPr>
          <p:cNvSpPr/>
          <p:nvPr/>
        </p:nvSpPr>
        <p:spPr>
          <a:xfrm>
            <a:off x="367394" y="873699"/>
            <a:ext cx="67941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Photon stimulated desorption gas loads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To perform beam dose-dependent simulations, the PSD measurements are required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We have fitted the data based on literature references as we don’t have experience in the PSD measurements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dirty="0"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BECCEB-6DCD-4E4A-9D3F-6E9C3A472237}"/>
              </a:ext>
            </a:extLst>
          </p:cNvPr>
          <p:cNvSpPr txBox="1"/>
          <p:nvPr/>
        </p:nvSpPr>
        <p:spPr>
          <a:xfrm>
            <a:off x="999487" y="4159258"/>
            <a:ext cx="33805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Photon flux distribution in </a:t>
            </a:r>
            <a:r>
              <a:rPr lang="en-US" altLang="ko-KR" sz="1800" b="1" dirty="0" err="1"/>
              <a:t>Synrad</a:t>
            </a:r>
            <a:endParaRPr lang="en-US" altLang="ko-KR" sz="1800" b="1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7D68E59F-3335-4AC3-BF40-B72DC1BD8F7D}"/>
              </a:ext>
            </a:extLst>
          </p:cNvPr>
          <p:cNvCxnSpPr/>
          <p:nvPr/>
        </p:nvCxnSpPr>
        <p:spPr>
          <a:xfrm flipH="1" flipV="1">
            <a:off x="433676" y="6942289"/>
            <a:ext cx="464820" cy="575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AB2E997-7722-4381-AE47-106CA62B9B9C}"/>
              </a:ext>
            </a:extLst>
          </p:cNvPr>
          <p:cNvSpPr txBox="1"/>
          <p:nvPr/>
        </p:nvSpPr>
        <p:spPr>
          <a:xfrm>
            <a:off x="704372" y="7708487"/>
            <a:ext cx="3882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</a:t>
            </a:r>
            <a:r>
              <a:rPr lang="en-US" altLang="ko-KR" baseline="30000" dirty="0"/>
              <a:t>-</a:t>
            </a:r>
            <a:endParaRPr lang="ko-KR" altLang="en-US" baseline="30000" dirty="0"/>
          </a:p>
        </p:txBody>
      </p:sp>
      <p:sp>
        <p:nvSpPr>
          <p:cNvPr id="59" name="화살표: 오른쪽으로 구부러짐 58">
            <a:extLst>
              <a:ext uri="{FF2B5EF4-FFF2-40B4-BE49-F238E27FC236}">
                <a16:creationId xmlns:a16="http://schemas.microsoft.com/office/drawing/2014/main" id="{C68ED6C0-9DA5-41A8-B052-3AB0D3DD1934}"/>
              </a:ext>
            </a:extLst>
          </p:cNvPr>
          <p:cNvSpPr/>
          <p:nvPr/>
        </p:nvSpPr>
        <p:spPr>
          <a:xfrm>
            <a:off x="8210301" y="2582451"/>
            <a:ext cx="754255" cy="2132208"/>
          </a:xfrm>
          <a:prstGeom prst="curved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B1F455C-77A1-48D5-B6B7-5C61F8B467B7}"/>
              </a:ext>
            </a:extLst>
          </p:cNvPr>
          <p:cNvSpPr/>
          <p:nvPr/>
        </p:nvSpPr>
        <p:spPr>
          <a:xfrm>
            <a:off x="11294669" y="643738"/>
            <a:ext cx="855185" cy="178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70F02-7836-4A17-905E-793A779B8084}"/>
              </a:ext>
            </a:extLst>
          </p:cNvPr>
          <p:cNvSpPr txBox="1"/>
          <p:nvPr/>
        </p:nvSpPr>
        <p:spPr>
          <a:xfrm>
            <a:off x="12282900" y="2475303"/>
            <a:ext cx="49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Ref.</a:t>
            </a:r>
            <a:endParaRPr lang="ko-KR" altLang="en-US" sz="1600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BC24E60E-B9FA-4D94-829E-25C35BFE6534}"/>
              </a:ext>
            </a:extLst>
          </p:cNvPr>
          <p:cNvSpPr/>
          <p:nvPr/>
        </p:nvSpPr>
        <p:spPr>
          <a:xfrm>
            <a:off x="4691273" y="5952601"/>
            <a:ext cx="644219" cy="687274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BAA91A2-6D5E-FEB0-97E7-749EFAEFA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005" y="4656345"/>
            <a:ext cx="2727343" cy="2949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2027CF-62BC-EF74-F2A4-DE38E1DDB6D0}"/>
              </a:ext>
            </a:extLst>
          </p:cNvPr>
          <p:cNvSpPr txBox="1"/>
          <p:nvPr/>
        </p:nvSpPr>
        <p:spPr>
          <a:xfrm>
            <a:off x="6222774" y="4100790"/>
            <a:ext cx="11059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 err="1"/>
              <a:t>Molflow</a:t>
            </a:r>
            <a:r>
              <a:rPr lang="en-US" altLang="ko-KR" sz="18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3327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Evolution pressure in 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Molflow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+ (H</a:t>
            </a:r>
            <a:r>
              <a:rPr lang="en-US" altLang="ko-KR" sz="2100" b="1" baseline="-25000" dirty="0">
                <a:solidFill>
                  <a:schemeClr val="tx2"/>
                </a:solidFill>
                <a:cs typeface="Verdana" panose="020B0604030504040204" pitchFamily="34" charset="0"/>
              </a:rPr>
              <a:t>2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)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562C1B9-3C2F-496D-96A6-4857081199EB}"/>
              </a:ext>
            </a:extLst>
          </p:cNvPr>
          <p:cNvSpPr/>
          <p:nvPr/>
        </p:nvSpPr>
        <p:spPr>
          <a:xfrm>
            <a:off x="367394" y="873699"/>
            <a:ext cx="6794188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Evolution pressure calculations per beam dose during the early stage (400 mA)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Pressure profile per beam dose of 0.01, 0.1, and 10 Ah at the storage ring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The 4GSR directly absorbs some of the photon beam in the chamber. If handled carefully in the early stages, it is expected to achieve better pressure levels after a sufficient beam dose</a:t>
            </a:r>
          </a:p>
        </p:txBody>
      </p:sp>
      <p:pic>
        <p:nvPicPr>
          <p:cNvPr id="12" name="내용 개체 틀 7">
            <a:extLst>
              <a:ext uri="{FF2B5EF4-FFF2-40B4-BE49-F238E27FC236}">
                <a16:creationId xmlns:a16="http://schemas.microsoft.com/office/drawing/2014/main" id="{0E44C7D1-DF53-4F28-8468-7D3D8467E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58" y="491873"/>
            <a:ext cx="5687622" cy="459246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BDE6ABB-523F-472F-82EF-EB8AAB30A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" y="4313395"/>
            <a:ext cx="4831282" cy="3929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9E720-B04E-42D4-9428-7CED86FA7AFC}"/>
              </a:ext>
            </a:extLst>
          </p:cNvPr>
          <p:cNvSpPr txBox="1"/>
          <p:nvPr/>
        </p:nvSpPr>
        <p:spPr>
          <a:xfrm>
            <a:off x="10632463" y="272477"/>
            <a:ext cx="35137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417DE-DCAD-4EBD-8889-5E80C36C21BE}"/>
              </a:ext>
            </a:extLst>
          </p:cNvPr>
          <p:cNvSpPr txBox="1"/>
          <p:nvPr/>
        </p:nvSpPr>
        <p:spPr>
          <a:xfrm>
            <a:off x="10972745" y="278721"/>
            <a:ext cx="35137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889FD5-16F4-4276-8688-3B731EC6F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19464" y="4553794"/>
            <a:ext cx="1979844" cy="32638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163A86A-7EC8-4AAA-8982-B9BEFD414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26160">
            <a:off x="11568723" y="4418372"/>
            <a:ext cx="1530303" cy="3842776"/>
          </a:xfrm>
          <a:prstGeom prst="rect">
            <a:avLst/>
          </a:prstGeom>
        </p:spPr>
      </p:pic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2F175EF6-C217-4BC7-B2E1-372DC4FA7F63}"/>
              </a:ext>
            </a:extLst>
          </p:cNvPr>
          <p:cNvCxnSpPr>
            <a:cxnSpLocks/>
          </p:cNvCxnSpPr>
          <p:nvPr/>
        </p:nvCxnSpPr>
        <p:spPr>
          <a:xfrm>
            <a:off x="6157194" y="5590722"/>
            <a:ext cx="4182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5D89F54-4BF5-4D6E-944E-23280820B598}"/>
              </a:ext>
            </a:extLst>
          </p:cNvPr>
          <p:cNvSpPr txBox="1"/>
          <p:nvPr/>
        </p:nvSpPr>
        <p:spPr>
          <a:xfrm>
            <a:off x="6160866" y="5225829"/>
            <a:ext cx="3882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</a:t>
            </a:r>
            <a:r>
              <a:rPr lang="en-US" altLang="ko-KR" baseline="30000" dirty="0"/>
              <a:t>-</a:t>
            </a:r>
            <a:endParaRPr lang="ko-KR" altLang="en-US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2EDFBB-2F2A-4B16-BF22-27AE1792AC65}"/>
              </a:ext>
            </a:extLst>
          </p:cNvPr>
          <p:cNvSpPr txBox="1"/>
          <p:nvPr/>
        </p:nvSpPr>
        <p:spPr>
          <a:xfrm>
            <a:off x="7313257" y="5112824"/>
            <a:ext cx="10807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Section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D2D8CF-B271-41BE-A93E-F5ED7CFA1F24}"/>
              </a:ext>
            </a:extLst>
          </p:cNvPr>
          <p:cNvSpPr txBox="1"/>
          <p:nvPr/>
        </p:nvSpPr>
        <p:spPr>
          <a:xfrm>
            <a:off x="11760961" y="5138446"/>
            <a:ext cx="10711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Section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6CAADA-0F67-4FD0-B651-4D69EF6C21DE}"/>
              </a:ext>
            </a:extLst>
          </p:cNvPr>
          <p:cNvSpPr txBox="1"/>
          <p:nvPr/>
        </p:nvSpPr>
        <p:spPr>
          <a:xfrm>
            <a:off x="6366303" y="6875049"/>
            <a:ext cx="819546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In the initial stages, the area directly exposed the photon beam experiences a faster decrease in gas desorption rate compared to the area not directly exposed to the photon beam.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A9ED3A1-8388-4F99-AF82-5CFC45B6BFD2}"/>
              </a:ext>
            </a:extLst>
          </p:cNvPr>
          <p:cNvCxnSpPr>
            <a:cxnSpLocks/>
          </p:cNvCxnSpPr>
          <p:nvPr/>
        </p:nvCxnSpPr>
        <p:spPr>
          <a:xfrm flipH="1">
            <a:off x="8394002" y="4386263"/>
            <a:ext cx="2404124" cy="66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C8F28C6-0D4B-4919-B645-C9ECC2333C62}"/>
              </a:ext>
            </a:extLst>
          </p:cNvPr>
          <p:cNvCxnSpPr>
            <a:cxnSpLocks/>
          </p:cNvCxnSpPr>
          <p:nvPr/>
        </p:nvCxnSpPr>
        <p:spPr>
          <a:xfrm>
            <a:off x="11153982" y="4386263"/>
            <a:ext cx="1078534" cy="689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08D02DB-DBC8-44DD-89DD-49B4ADB32B87}"/>
              </a:ext>
            </a:extLst>
          </p:cNvPr>
          <p:cNvSpPr txBox="1"/>
          <p:nvPr/>
        </p:nvSpPr>
        <p:spPr>
          <a:xfrm>
            <a:off x="594204" y="3942000"/>
            <a:ext cx="5423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The time-dependent outgassing rate of section A and 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C49F4B-7384-46F4-961A-9067493FCABB}"/>
              </a:ext>
            </a:extLst>
          </p:cNvPr>
          <p:cNvSpPr txBox="1"/>
          <p:nvPr/>
        </p:nvSpPr>
        <p:spPr>
          <a:xfrm>
            <a:off x="9450183" y="42519"/>
            <a:ext cx="30673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Pressure profile by beam dose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7723B67-4584-4E80-962C-A3A7ACA6135F}"/>
              </a:ext>
            </a:extLst>
          </p:cNvPr>
          <p:cNvCxnSpPr>
            <a:stCxn id="10" idx="2"/>
          </p:cNvCxnSpPr>
          <p:nvPr/>
        </p:nvCxnSpPr>
        <p:spPr>
          <a:xfrm flipH="1">
            <a:off x="10798126" y="711059"/>
            <a:ext cx="10026" cy="367520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95FB3BC-B931-4C66-866E-58CE9F8CAD8A}"/>
              </a:ext>
            </a:extLst>
          </p:cNvPr>
          <p:cNvCxnSpPr/>
          <p:nvPr/>
        </p:nvCxnSpPr>
        <p:spPr>
          <a:xfrm flipH="1">
            <a:off x="11142953" y="711059"/>
            <a:ext cx="10026" cy="367520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2AF4E4-1202-4B74-8EFE-D5C2205D28B2}"/>
              </a:ext>
            </a:extLst>
          </p:cNvPr>
          <p:cNvSpPr txBox="1"/>
          <p:nvPr/>
        </p:nvSpPr>
        <p:spPr>
          <a:xfrm>
            <a:off x="2787091" y="4461182"/>
            <a:ext cx="14093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@ 400 mA</a:t>
            </a:r>
            <a:endParaRPr lang="ko-KR" altLang="en-US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DA9C9E0-824B-4893-8C06-5100EE2C8145}"/>
              </a:ext>
            </a:extLst>
          </p:cNvPr>
          <p:cNvCxnSpPr/>
          <p:nvPr/>
        </p:nvCxnSpPr>
        <p:spPr>
          <a:xfrm>
            <a:off x="7388678" y="5955578"/>
            <a:ext cx="108585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FF2D4F-F1DE-4D0E-BF2D-9DDE951D41DB}"/>
              </a:ext>
            </a:extLst>
          </p:cNvPr>
          <p:cNvSpPr txBox="1"/>
          <p:nvPr/>
        </p:nvSpPr>
        <p:spPr>
          <a:xfrm>
            <a:off x="7430632" y="5710734"/>
            <a:ext cx="1001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Incident area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72678-30B7-668D-EFC6-8B08F5047FBF}"/>
              </a:ext>
            </a:extLst>
          </p:cNvPr>
          <p:cNvSpPr txBox="1"/>
          <p:nvPr/>
        </p:nvSpPr>
        <p:spPr>
          <a:xfrm>
            <a:off x="8693009" y="772534"/>
            <a:ext cx="14093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@ 400 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06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794188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Estimation of the re-activation timing for the Pill type NEG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562C1B9-3C2F-496D-96A6-4857081199EB}"/>
              </a:ext>
            </a:extLst>
          </p:cNvPr>
          <p:cNvSpPr/>
          <p:nvPr/>
        </p:nvSpPr>
        <p:spPr>
          <a:xfrm>
            <a:off x="367394" y="873699"/>
            <a:ext cx="7519306" cy="226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Calculated the adsorption capacity of the Pill type getter pump during the early</a:t>
            </a:r>
            <a:r>
              <a:rPr lang="ko-KR" alt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stage </a:t>
            </a:r>
          </a:p>
          <a:p>
            <a:pPr marL="342900" indent="-342900" latinLnBrk="0">
              <a:lnSpc>
                <a:spcPct val="15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Apply the CO adsorption capacity measured by PAL</a:t>
            </a:r>
          </a:p>
          <a:p>
            <a:pPr marL="342900" indent="-342900" latinLnBrk="0">
              <a:lnSpc>
                <a:spcPct val="15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Activation condition : 180 </a:t>
            </a:r>
            <a:r>
              <a:rPr lang="ko-KR" altLang="en-US" sz="1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℃</a:t>
            </a:r>
            <a:r>
              <a:rPr lang="en-US" altLang="ko-KR" sz="1800" u="sng" dirty="0">
                <a:solidFill>
                  <a:prstClr val="black"/>
                </a:solidFill>
                <a:cs typeface="Times New Roman" panose="02020603050405020304" pitchFamily="18" charset="0"/>
              </a:rPr>
              <a:t>, 24 </a:t>
            </a:r>
            <a:r>
              <a:rPr lang="en-US" altLang="ko-KR" sz="1800" u="sng" dirty="0" err="1">
                <a:solidFill>
                  <a:prstClr val="black"/>
                </a:solidFill>
                <a:cs typeface="Times New Roman" panose="02020603050405020304" pitchFamily="18" charset="0"/>
              </a:rPr>
              <a:t>hr</a:t>
            </a:r>
            <a:endParaRPr lang="en-US" altLang="ko-KR" sz="1800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674487-F348-4FAE-9ED5-DFE15709D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86" y="1553722"/>
            <a:ext cx="6151245" cy="452380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CF22F1E-AB68-41FA-BD35-C62855FDEE5D}"/>
              </a:ext>
            </a:extLst>
          </p:cNvPr>
          <p:cNvCxnSpPr>
            <a:cxnSpLocks/>
          </p:cNvCxnSpPr>
          <p:nvPr/>
        </p:nvCxnSpPr>
        <p:spPr>
          <a:xfrm>
            <a:off x="12927092" y="2225367"/>
            <a:ext cx="899769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8A3EFBD-99BE-4CB9-BC7B-191C979CDAAA}"/>
              </a:ext>
            </a:extLst>
          </p:cNvPr>
          <p:cNvCxnSpPr>
            <a:cxnSpLocks/>
          </p:cNvCxnSpPr>
          <p:nvPr/>
        </p:nvCxnSpPr>
        <p:spPr>
          <a:xfrm flipV="1">
            <a:off x="12934408" y="2225367"/>
            <a:ext cx="0" cy="3240785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D19707-95D6-4691-B143-B46DDFA03234}"/>
              </a:ext>
            </a:extLst>
          </p:cNvPr>
          <p:cNvSpPr txBox="1"/>
          <p:nvPr/>
        </p:nvSpPr>
        <p:spPr>
          <a:xfrm>
            <a:off x="8693905" y="862860"/>
            <a:ext cx="56212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Average pressure and </a:t>
            </a:r>
            <a:r>
              <a:rPr lang="en-US" altLang="ko-KR" sz="1800" b="1" dirty="0" err="1"/>
              <a:t>sorbed</a:t>
            </a:r>
            <a:r>
              <a:rPr lang="en-US" altLang="ko-KR" sz="1800" b="1" dirty="0"/>
              <a:t> quantity as a function of commissioning time for CO</a:t>
            </a:r>
            <a:endParaRPr lang="ko-KR" altLang="en-US" sz="1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8F7F2-2B09-4BA5-89A5-566214363D4A}"/>
              </a:ext>
            </a:extLst>
          </p:cNvPr>
          <p:cNvSpPr txBox="1"/>
          <p:nvPr/>
        </p:nvSpPr>
        <p:spPr>
          <a:xfrm>
            <a:off x="8756870" y="6025307"/>
            <a:ext cx="62404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The re-activation timing of the pill type getter pump is required 100 hours, about 4 days, later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754E3FB-B9D9-459E-B4FF-0668B0B54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496" y="4146327"/>
            <a:ext cx="4180087" cy="3448131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041A686D-F422-4F1C-BF28-6DA4D7A3A810}"/>
              </a:ext>
            </a:extLst>
          </p:cNvPr>
          <p:cNvSpPr/>
          <p:nvPr/>
        </p:nvSpPr>
        <p:spPr>
          <a:xfrm>
            <a:off x="5769905" y="7040210"/>
            <a:ext cx="329184" cy="356952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4BCC8-3D9F-43B7-9F55-7C2C1D5C91A8}"/>
              </a:ext>
            </a:extLst>
          </p:cNvPr>
          <p:cNvSpPr txBox="1"/>
          <p:nvPr/>
        </p:nvSpPr>
        <p:spPr>
          <a:xfrm>
            <a:off x="4579414" y="7625627"/>
            <a:ext cx="274808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Apply the Saturation point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72D35725-8271-4692-B9FB-A3FE5E3DE3BE}"/>
              </a:ext>
            </a:extLst>
          </p:cNvPr>
          <p:cNvSpPr/>
          <p:nvPr/>
        </p:nvSpPr>
        <p:spPr>
          <a:xfrm>
            <a:off x="13819241" y="2091391"/>
            <a:ext cx="329184" cy="356952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241D81DB-4A35-4CE9-BC1B-19B484492FAC}"/>
              </a:ext>
            </a:extLst>
          </p:cNvPr>
          <p:cNvSpPr/>
          <p:nvPr/>
        </p:nvSpPr>
        <p:spPr>
          <a:xfrm>
            <a:off x="12777741" y="5455536"/>
            <a:ext cx="329184" cy="356952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CA026BE-C96E-4134-96EE-A2B30687E032}"/>
              </a:ext>
            </a:extLst>
          </p:cNvPr>
          <p:cNvCxnSpPr/>
          <p:nvPr/>
        </p:nvCxnSpPr>
        <p:spPr>
          <a:xfrm>
            <a:off x="9133627" y="5188833"/>
            <a:ext cx="0" cy="27345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BEC15EDA-DF65-42EC-9940-468759E3CE3B}"/>
              </a:ext>
            </a:extLst>
          </p:cNvPr>
          <p:cNvCxnSpPr>
            <a:cxnSpLocks/>
          </p:cNvCxnSpPr>
          <p:nvPr/>
        </p:nvCxnSpPr>
        <p:spPr>
          <a:xfrm>
            <a:off x="9133627" y="5325440"/>
            <a:ext cx="126233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E45F9F43-01F3-437C-A362-0D1EA4D1CC42}"/>
              </a:ext>
            </a:extLst>
          </p:cNvPr>
          <p:cNvCxnSpPr/>
          <p:nvPr/>
        </p:nvCxnSpPr>
        <p:spPr>
          <a:xfrm>
            <a:off x="10438819" y="5182081"/>
            <a:ext cx="0" cy="27345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F2ABD0E-0F7A-426D-9D6E-B3996FCE6BFF}"/>
              </a:ext>
            </a:extLst>
          </p:cNvPr>
          <p:cNvSpPr txBox="1"/>
          <p:nvPr/>
        </p:nvSpPr>
        <p:spPr>
          <a:xfrm>
            <a:off x="9448840" y="4971510"/>
            <a:ext cx="73129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10 mA</a:t>
            </a:r>
            <a:endParaRPr lang="ko-KR" altLang="en-US" sz="1600" b="1" dirty="0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65510A89-A776-4D77-AAE4-874170DFA80F}"/>
              </a:ext>
            </a:extLst>
          </p:cNvPr>
          <p:cNvCxnSpPr>
            <a:cxnSpLocks/>
          </p:cNvCxnSpPr>
          <p:nvPr/>
        </p:nvCxnSpPr>
        <p:spPr>
          <a:xfrm>
            <a:off x="10395957" y="5325560"/>
            <a:ext cx="32209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19D9DD25-61D2-4CAB-A969-FF97FDD42CF2}"/>
              </a:ext>
            </a:extLst>
          </p:cNvPr>
          <p:cNvCxnSpPr/>
          <p:nvPr/>
        </p:nvCxnSpPr>
        <p:spPr>
          <a:xfrm>
            <a:off x="11877094" y="5188833"/>
            <a:ext cx="0" cy="27345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02F7BE-3560-47B3-B771-287D3627866B}"/>
              </a:ext>
            </a:extLst>
          </p:cNvPr>
          <p:cNvSpPr txBox="1"/>
          <p:nvPr/>
        </p:nvSpPr>
        <p:spPr>
          <a:xfrm>
            <a:off x="10773262" y="4971630"/>
            <a:ext cx="73129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50 mA</a:t>
            </a:r>
            <a:endParaRPr lang="ko-KR" altLang="en-US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4464A7-BC26-40D9-BA9B-3F08E2019428}"/>
              </a:ext>
            </a:extLst>
          </p:cNvPr>
          <p:cNvSpPr txBox="1"/>
          <p:nvPr/>
        </p:nvSpPr>
        <p:spPr>
          <a:xfrm>
            <a:off x="12036555" y="4971630"/>
            <a:ext cx="83548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100 mA</a:t>
            </a:r>
            <a:endParaRPr lang="ko-KR" altLang="en-US" sz="1600" b="1" dirty="0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F1ED09E6-E001-4A39-8C13-C71B90A4A8FA}"/>
              </a:ext>
            </a:extLst>
          </p:cNvPr>
          <p:cNvCxnSpPr/>
          <p:nvPr/>
        </p:nvCxnSpPr>
        <p:spPr>
          <a:xfrm>
            <a:off x="13616932" y="5188833"/>
            <a:ext cx="0" cy="27345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7C354383-E4ED-44B0-B838-61244B6D2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49" y="6300661"/>
            <a:ext cx="1272120" cy="101507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4FAF498-8057-42A4-AA73-43E4220391DB}"/>
              </a:ext>
            </a:extLst>
          </p:cNvPr>
          <p:cNvSpPr txBox="1"/>
          <p:nvPr/>
        </p:nvSpPr>
        <p:spPr>
          <a:xfrm>
            <a:off x="479781" y="7353967"/>
            <a:ext cx="127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Pill-type getter</a:t>
            </a:r>
            <a:endParaRPr lang="ko-KR" altLang="en-US" sz="1400" dirty="0"/>
          </a:p>
        </p:txBody>
      </p:sp>
      <p:sp>
        <p:nvSpPr>
          <p:cNvPr id="49" name="화살표: 아래쪽 48">
            <a:extLst>
              <a:ext uri="{FF2B5EF4-FFF2-40B4-BE49-F238E27FC236}">
                <a16:creationId xmlns:a16="http://schemas.microsoft.com/office/drawing/2014/main" id="{3AD19B1C-65F1-4D67-A46B-F610CA980B89}"/>
              </a:ext>
            </a:extLst>
          </p:cNvPr>
          <p:cNvSpPr/>
          <p:nvPr/>
        </p:nvSpPr>
        <p:spPr>
          <a:xfrm rot="16200000">
            <a:off x="4187410" y="2425941"/>
            <a:ext cx="114300" cy="26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D5C44E-F5A6-4989-B9A1-84BF4153A359}"/>
              </a:ext>
            </a:extLst>
          </p:cNvPr>
          <p:cNvSpPr txBox="1"/>
          <p:nvPr/>
        </p:nvSpPr>
        <p:spPr>
          <a:xfrm>
            <a:off x="4450938" y="2327705"/>
            <a:ext cx="3296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In-situ baking condition for 4GSR</a:t>
            </a:r>
            <a:endParaRPr lang="ko-KR" altLang="en-US" sz="1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0C73B9-D598-48D0-BF5B-3B9269DA9E9F}"/>
              </a:ext>
            </a:extLst>
          </p:cNvPr>
          <p:cNvSpPr txBox="1"/>
          <p:nvPr/>
        </p:nvSpPr>
        <p:spPr>
          <a:xfrm>
            <a:off x="2325098" y="3784524"/>
            <a:ext cx="400267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Pumping speed VS </a:t>
            </a:r>
            <a:r>
              <a:rPr lang="en-US" altLang="ko-KR" sz="1800" b="1" dirty="0" err="1"/>
              <a:t>Sorbed</a:t>
            </a:r>
            <a:r>
              <a:rPr lang="en-US" altLang="ko-KR" sz="1800" b="1" dirty="0"/>
              <a:t> quantity (CO)</a:t>
            </a: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C1DD9185-7155-4831-B45D-DE9920FE9B7F}"/>
              </a:ext>
            </a:extLst>
          </p:cNvPr>
          <p:cNvCxnSpPr>
            <a:stCxn id="19" idx="4"/>
          </p:cNvCxnSpPr>
          <p:nvPr/>
        </p:nvCxnSpPr>
        <p:spPr>
          <a:xfrm>
            <a:off x="5934497" y="7397162"/>
            <a:ext cx="18959" cy="18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3A809E0-EEF4-4A8F-AAAE-61F74329B53E}"/>
              </a:ext>
            </a:extLst>
          </p:cNvPr>
          <p:cNvSpPr txBox="1"/>
          <p:nvPr/>
        </p:nvSpPr>
        <p:spPr>
          <a:xfrm>
            <a:off x="5891987" y="4332393"/>
            <a:ext cx="72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per pill</a:t>
            </a:r>
            <a:endParaRPr lang="ko-KR" altLang="en-US" sz="1400" dirty="0"/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C8BEE2B8-5AD3-4F7E-AE46-BF6E587DA49B}"/>
              </a:ext>
            </a:extLst>
          </p:cNvPr>
          <p:cNvCxnSpPr/>
          <p:nvPr/>
        </p:nvCxnSpPr>
        <p:spPr>
          <a:xfrm flipV="1">
            <a:off x="6613228" y="5089494"/>
            <a:ext cx="2000093" cy="249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89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3" y="197694"/>
            <a:ext cx="1252577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Summary</a:t>
            </a:r>
            <a:endParaRPr lang="ko-KR" altLang="en-US" sz="21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F8A90D-54B4-46E1-977D-7D24E0C9E780}"/>
              </a:ext>
            </a:extLst>
          </p:cNvPr>
          <p:cNvSpPr/>
          <p:nvPr/>
        </p:nvSpPr>
        <p:spPr>
          <a:xfrm>
            <a:off x="539401" y="1519566"/>
            <a:ext cx="11081099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We conducted the vacuum simulation of the 4GSR using </a:t>
            </a:r>
            <a:r>
              <a:rPr lang="en-US" altLang="ko-KR" sz="1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Molflow</a:t>
            </a: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+ and </a:t>
            </a:r>
            <a:r>
              <a:rPr lang="en-US" altLang="ko-KR" sz="1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Synrad</a:t>
            </a:r>
            <a:endParaRPr lang="en-US" altLang="ko-KR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When the beam operation has run for a while,</a:t>
            </a:r>
            <a:r>
              <a:rPr lang="ko-KR" alt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the average total pressure is about 10</a:t>
            </a:r>
            <a:r>
              <a:rPr lang="en-US" altLang="ko-KR" sz="18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-9</a:t>
            </a: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mbar (H</a:t>
            </a:r>
            <a:r>
              <a:rPr lang="en-US" altLang="ko-KR" sz="18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+CO)</a:t>
            </a: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Initially, the areas directly impacted by the photon beam have higher pressure, but over time, the pressure decreases relatively due to the beam cleaning effect</a:t>
            </a: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1800" dirty="0">
                <a:solidFill>
                  <a:prstClr val="black"/>
                </a:solidFill>
                <a:cs typeface="Times New Roman" panose="02020603050405020304" pitchFamily="18" charset="0"/>
              </a:rPr>
              <a:t>When the early stages of commissioning, we predicted the re-activation timing of the NEG pump by calculating the pressure and CO adsorption during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FFE20-64F9-4305-B4B9-BE0DF82DAB5F}"/>
              </a:ext>
            </a:extLst>
          </p:cNvPr>
          <p:cNvSpPr txBox="1"/>
          <p:nvPr/>
        </p:nvSpPr>
        <p:spPr>
          <a:xfrm>
            <a:off x="6436902" y="6659213"/>
            <a:ext cx="23630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45804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1AB46E-C9F3-3A92-42E9-34517E44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38EA7E-458B-D12B-FC38-3DF990C7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624" y="2162637"/>
            <a:ext cx="3699128" cy="3341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73759-177E-3C1C-B814-2E7E759628E7}"/>
              </a:ext>
            </a:extLst>
          </p:cNvPr>
          <p:cNvSpPr txBox="1"/>
          <p:nvPr/>
        </p:nvSpPr>
        <p:spPr>
          <a:xfrm>
            <a:off x="7005097" y="5227651"/>
            <a:ext cx="193995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@400 mA: 1.62 x 10</a:t>
            </a:r>
            <a:r>
              <a:rPr lang="en-US" altLang="ko-KR" sz="1050" baseline="30000" dirty="0"/>
              <a:t>18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ph</a:t>
            </a:r>
            <a:r>
              <a:rPr lang="en-US" altLang="ko-KR" sz="1050" dirty="0"/>
              <a:t>/sec/m</a:t>
            </a:r>
            <a:endParaRPr lang="ko-KR" altLang="en-US" sz="105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0C34688-82C5-2AA4-623A-473C6B4A1B77}"/>
              </a:ext>
            </a:extLst>
          </p:cNvPr>
          <p:cNvSpPr/>
          <p:nvPr/>
        </p:nvSpPr>
        <p:spPr>
          <a:xfrm>
            <a:off x="8054011" y="4779038"/>
            <a:ext cx="323850" cy="28908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44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Contents</a:t>
            </a:r>
            <a:endParaRPr lang="ko-KR" altLang="en-US" sz="21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F8A90D-54B4-46E1-977D-7D24E0C9E780}"/>
              </a:ext>
            </a:extLst>
          </p:cNvPr>
          <p:cNvSpPr/>
          <p:nvPr/>
        </p:nvSpPr>
        <p:spPr>
          <a:xfrm>
            <a:off x="539401" y="1519566"/>
            <a:ext cx="9906625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The Korea 4</a:t>
            </a:r>
            <a:r>
              <a:rPr lang="en-US" altLang="ko-KR" sz="2400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th</a:t>
            </a: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Generation Storage ring</a:t>
            </a: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The Korea 4GSR vacuum system</a:t>
            </a: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Estimation of outgassing rate for the storage ring</a:t>
            </a: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Vacuum simulation using the </a:t>
            </a:r>
            <a:r>
              <a:rPr lang="en-US" altLang="ko-KR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Synrad</a:t>
            </a: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and </a:t>
            </a:r>
            <a:r>
              <a:rPr lang="en-US" altLang="ko-KR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Molflow</a:t>
            </a: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+</a:t>
            </a: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r>
              <a:rPr lang="en-US" altLang="ko-K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6402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269" y="7996086"/>
            <a:ext cx="3428286" cy="456322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r>
              <a:rPr lang="en-US" dirty="0"/>
              <a:t>/13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A139C57-C86A-417D-9E14-20BC7E493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564590"/>
            <a:ext cx="7889813" cy="6112881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E38036-408B-4C00-BF3D-AC497BD5E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56465"/>
            <a:ext cx="3424555" cy="346358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6B9838-293F-4BB0-A255-57E059C4EFAD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The Korea 4</a:t>
            </a:r>
            <a:r>
              <a:rPr lang="en-US" altLang="ko-KR" sz="2100" b="1" baseline="30000" dirty="0">
                <a:solidFill>
                  <a:schemeClr val="tx2"/>
                </a:solidFill>
                <a:cs typeface="Verdana" panose="020B0604030504040204" pitchFamily="34" charset="0"/>
              </a:rPr>
              <a:t>th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 generation storage 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E89E5-4610-4F0E-9437-941056C4C737}"/>
              </a:ext>
            </a:extLst>
          </p:cNvPr>
          <p:cNvSpPr txBox="1"/>
          <p:nvPr/>
        </p:nvSpPr>
        <p:spPr>
          <a:xfrm>
            <a:off x="10830227" y="99454"/>
            <a:ext cx="2003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Layout of the 4GSR</a:t>
            </a:r>
            <a:endParaRPr lang="ko-KR" altLang="en-US" sz="1800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E913CC8-5122-421C-96BA-83FDB0EA0414}"/>
              </a:ext>
            </a:extLst>
          </p:cNvPr>
          <p:cNvSpPr/>
          <p:nvPr/>
        </p:nvSpPr>
        <p:spPr>
          <a:xfrm>
            <a:off x="367393" y="873699"/>
            <a:ext cx="797307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The Korea 4th generation storage ring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The storage ring circumference : 800 m (with 28 cells)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Beam energy : 4 GeV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Beam current : 400 mA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1 cell</a:t>
            </a:r>
            <a:r>
              <a:rPr lang="ko-KR" altLang="en-US" sz="1600" dirty="0"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length (normal cell)</a:t>
            </a:r>
            <a:r>
              <a:rPr lang="ko-KR" altLang="en-US" sz="1600" dirty="0"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:</a:t>
            </a:r>
            <a:r>
              <a:rPr lang="ko-KR" altLang="en-US" sz="1600" dirty="0"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~28</a:t>
            </a:r>
            <a:r>
              <a:rPr lang="ko-KR" altLang="en-US" sz="1600" dirty="0"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m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400" dirty="0" err="1">
                <a:cs typeface="Calibri" panose="020F0502020204030204" pitchFamily="34" charset="0"/>
              </a:rPr>
              <a:t>Acr</a:t>
            </a:r>
            <a:r>
              <a:rPr lang="en-US" altLang="ko-KR" sz="1400" dirty="0">
                <a:cs typeface="Calibri" panose="020F0502020204030204" pitchFamily="34" charset="0"/>
              </a:rPr>
              <a:t>-section : 21 m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400" dirty="0">
                <a:cs typeface="Calibri" panose="020F0502020204030204" pitchFamily="34" charset="0"/>
              </a:rPr>
              <a:t>Straight section : 7 m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432395E-D49F-47ED-8415-3593BAD0E60A}"/>
              </a:ext>
            </a:extLst>
          </p:cNvPr>
          <p:cNvSpPr/>
          <p:nvPr/>
        </p:nvSpPr>
        <p:spPr>
          <a:xfrm rot="19918985">
            <a:off x="9250166" y="4720110"/>
            <a:ext cx="322765" cy="6525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A5F01DB-AEBC-4F5D-8379-0001885E4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22" y="5227061"/>
            <a:ext cx="8980806" cy="1510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38F7198-5341-41C8-B6F4-BD7358060570}"/>
              </a:ext>
            </a:extLst>
          </p:cNvPr>
          <p:cNvSpPr txBox="1"/>
          <p:nvPr/>
        </p:nvSpPr>
        <p:spPr>
          <a:xfrm>
            <a:off x="312468" y="5042395"/>
            <a:ext cx="16530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1 cell 3D model</a:t>
            </a:r>
            <a:endParaRPr lang="ko-KR" altLang="en-US" sz="1800" b="1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FC2372D-BA9F-4E38-985B-C440A2129B93}"/>
              </a:ext>
            </a:extLst>
          </p:cNvPr>
          <p:cNvCxnSpPr>
            <a:cxnSpLocks/>
          </p:cNvCxnSpPr>
          <p:nvPr/>
        </p:nvCxnSpPr>
        <p:spPr>
          <a:xfrm flipH="1">
            <a:off x="9181278" y="5164195"/>
            <a:ext cx="111996" cy="12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오른쪽 중괄호 28">
            <a:extLst>
              <a:ext uri="{FF2B5EF4-FFF2-40B4-BE49-F238E27FC236}">
                <a16:creationId xmlns:a16="http://schemas.microsoft.com/office/drawing/2014/main" id="{D6FEB851-F796-4661-9504-A0E1E2597E7E}"/>
              </a:ext>
            </a:extLst>
          </p:cNvPr>
          <p:cNvSpPr/>
          <p:nvPr/>
        </p:nvSpPr>
        <p:spPr>
          <a:xfrm rot="5400000">
            <a:off x="7914426" y="5949832"/>
            <a:ext cx="615564" cy="1735084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중괄호 46">
            <a:extLst>
              <a:ext uri="{FF2B5EF4-FFF2-40B4-BE49-F238E27FC236}">
                <a16:creationId xmlns:a16="http://schemas.microsoft.com/office/drawing/2014/main" id="{87930B47-1AB9-42B5-8372-432A449C83C3}"/>
              </a:ext>
            </a:extLst>
          </p:cNvPr>
          <p:cNvSpPr/>
          <p:nvPr/>
        </p:nvSpPr>
        <p:spPr>
          <a:xfrm rot="5400000">
            <a:off x="3574835" y="3333508"/>
            <a:ext cx="615564" cy="6944097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C5BFC7-EF87-4DC5-B251-83A7FCFE9171}"/>
              </a:ext>
            </a:extLst>
          </p:cNvPr>
          <p:cNvSpPr txBox="1"/>
          <p:nvPr/>
        </p:nvSpPr>
        <p:spPr>
          <a:xfrm>
            <a:off x="3311627" y="7213901"/>
            <a:ext cx="1141979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Arc-section</a:t>
            </a:r>
            <a:endParaRPr lang="ko-KR" altLang="en-US" sz="16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E5B39C-54F8-4D17-9933-CF93A1498D87}"/>
              </a:ext>
            </a:extLst>
          </p:cNvPr>
          <p:cNvSpPr txBox="1"/>
          <p:nvPr/>
        </p:nvSpPr>
        <p:spPr>
          <a:xfrm>
            <a:off x="7467835" y="7230421"/>
            <a:ext cx="1508746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Straight section</a:t>
            </a:r>
            <a:endParaRPr lang="ko-KR" altLang="en-US" sz="1600" b="1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DFD8A69-8213-4B2C-868B-7CB5B5070456}"/>
              </a:ext>
            </a:extLst>
          </p:cNvPr>
          <p:cNvSpPr/>
          <p:nvPr/>
        </p:nvSpPr>
        <p:spPr>
          <a:xfrm>
            <a:off x="11466055" y="3280873"/>
            <a:ext cx="775411" cy="680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3E435A-4980-4A7B-BA03-87620CE3F095}"/>
              </a:ext>
            </a:extLst>
          </p:cNvPr>
          <p:cNvSpPr txBox="1"/>
          <p:nvPr/>
        </p:nvSpPr>
        <p:spPr>
          <a:xfrm>
            <a:off x="10650906" y="1662609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cs typeface="Calibri" panose="020F0502020204030204" pitchFamily="34" charset="0"/>
              </a:rPr>
              <a:t>800 m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E12496F-3A60-FEED-81EA-8ACE4D90773D}"/>
              </a:ext>
            </a:extLst>
          </p:cNvPr>
          <p:cNvSpPr/>
          <p:nvPr/>
        </p:nvSpPr>
        <p:spPr>
          <a:xfrm>
            <a:off x="8976581" y="662829"/>
            <a:ext cx="5752293" cy="5795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A09CD83-C2E7-13D7-34B3-8F843F0846F3}"/>
              </a:ext>
            </a:extLst>
          </p:cNvPr>
          <p:cNvCxnSpPr/>
          <p:nvPr/>
        </p:nvCxnSpPr>
        <p:spPr>
          <a:xfrm>
            <a:off x="10400714" y="1080800"/>
            <a:ext cx="699372" cy="51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5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269" y="7996086"/>
            <a:ext cx="3428286" cy="456322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The Korea 4GSR vacuum system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F8A90D-54B4-46E1-977D-7D24E0C9E780}"/>
              </a:ext>
            </a:extLst>
          </p:cNvPr>
          <p:cNvSpPr/>
          <p:nvPr/>
        </p:nvSpPr>
        <p:spPr>
          <a:xfrm>
            <a:off x="539401" y="1519566"/>
            <a:ext cx="99066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D358351-4DBB-4A7B-86A7-B85D3CBC3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33" y="900908"/>
            <a:ext cx="6936942" cy="23123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B346ABF-07CA-46F9-BE7C-F0F8F8E0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054" y="3391129"/>
            <a:ext cx="1272120" cy="101507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3E84EFE-67CA-4459-8B0E-2779525B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56465"/>
            <a:ext cx="3424555" cy="346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C19429-3FCA-4831-9FB2-A3E99EE64C4C}"/>
              </a:ext>
            </a:extLst>
          </p:cNvPr>
          <p:cNvSpPr txBox="1"/>
          <p:nvPr/>
        </p:nvSpPr>
        <p:spPr>
          <a:xfrm>
            <a:off x="8860706" y="548526"/>
            <a:ext cx="40593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Cross-section of the SR vacuum chamber</a:t>
            </a:r>
            <a:endParaRPr lang="ko-KR" altLang="en-US" sz="1800" b="1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0A7A346-EB3A-4D2C-B926-9EB517310A24}"/>
              </a:ext>
            </a:extLst>
          </p:cNvPr>
          <p:cNvCxnSpPr>
            <a:cxnSpLocks/>
          </p:cNvCxnSpPr>
          <p:nvPr/>
        </p:nvCxnSpPr>
        <p:spPr>
          <a:xfrm flipH="1">
            <a:off x="13500203" y="1353176"/>
            <a:ext cx="315951" cy="450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728B486-44E7-45A3-9307-ACCDB789FAB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928114" y="2354719"/>
            <a:ext cx="517414" cy="1036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830CBC5-0BB6-4971-82D3-50BBD78315A9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10995025" y="2123938"/>
            <a:ext cx="703739" cy="66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3615BB-2EEB-4346-B9CA-0AA685923BD6}"/>
              </a:ext>
            </a:extLst>
          </p:cNvPr>
          <p:cNvSpPr txBox="1"/>
          <p:nvPr/>
        </p:nvSpPr>
        <p:spPr>
          <a:xfrm>
            <a:off x="10335838" y="2295996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Beam chamber</a:t>
            </a:r>
          </a:p>
          <a:p>
            <a:r>
              <a:rPr lang="en-US" altLang="ko-KR" sz="1400" dirty="0"/>
              <a:t>24(H) x 18(V)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96681-AE04-42E4-BDA7-B7E42E799FA5}"/>
              </a:ext>
            </a:extLst>
          </p:cNvPr>
          <p:cNvSpPr txBox="1"/>
          <p:nvPr/>
        </p:nvSpPr>
        <p:spPr>
          <a:xfrm>
            <a:off x="13354546" y="976897"/>
            <a:ext cx="1195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Cooling water</a:t>
            </a:r>
            <a:endParaRPr lang="ko-KR" altLang="en-US" sz="1400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912807D-E9D7-490B-8BD4-9032B6DB2A6A}"/>
              </a:ext>
            </a:extLst>
          </p:cNvPr>
          <p:cNvSpPr/>
          <p:nvPr/>
        </p:nvSpPr>
        <p:spPr>
          <a:xfrm>
            <a:off x="10949306" y="2107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E5FA680-EC19-41A0-ABD3-62C461005E4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928114" y="1853459"/>
            <a:ext cx="517414" cy="1537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910A86-BB24-4FE9-BC4A-79DE4D0CA8C9}"/>
              </a:ext>
            </a:extLst>
          </p:cNvPr>
          <p:cNvSpPr txBox="1"/>
          <p:nvPr/>
        </p:nvSpPr>
        <p:spPr>
          <a:xfrm>
            <a:off x="11018579" y="18197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SR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78172B-0559-4BB7-80F9-0C1195290E19}"/>
              </a:ext>
            </a:extLst>
          </p:cNvPr>
          <p:cNvSpPr txBox="1"/>
          <p:nvPr/>
        </p:nvSpPr>
        <p:spPr>
          <a:xfrm>
            <a:off x="7265320" y="4358310"/>
            <a:ext cx="127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Pill-type getter</a:t>
            </a:r>
            <a:endParaRPr lang="ko-KR" altLang="en-US" sz="1400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98E9761-A631-4221-9317-8DB9D12CA06E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8006697" y="2212760"/>
            <a:ext cx="3376084" cy="1233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54879A5-0D4C-41B8-8F0D-8364B4413576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1382781" y="2172877"/>
            <a:ext cx="2659437" cy="1273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3BF416-A865-4AFB-9ECC-DAF885B9BA59}"/>
              </a:ext>
            </a:extLst>
          </p:cNvPr>
          <p:cNvSpPr txBox="1"/>
          <p:nvPr/>
        </p:nvSpPr>
        <p:spPr>
          <a:xfrm>
            <a:off x="10574666" y="3446542"/>
            <a:ext cx="161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Sheath-type heater</a:t>
            </a:r>
            <a:endParaRPr lang="ko-KR" altLang="en-US" sz="14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A6A09CBE-E22A-4F55-8519-2A2349453AB7}"/>
              </a:ext>
            </a:extLst>
          </p:cNvPr>
          <p:cNvSpPr/>
          <p:nvPr/>
        </p:nvSpPr>
        <p:spPr>
          <a:xfrm>
            <a:off x="8454063" y="1804683"/>
            <a:ext cx="492033" cy="153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F86FD08D-CBD0-47E6-94BC-48CFE3951D83}"/>
              </a:ext>
            </a:extLst>
          </p:cNvPr>
          <p:cNvSpPr/>
          <p:nvPr/>
        </p:nvSpPr>
        <p:spPr>
          <a:xfrm>
            <a:off x="8447117" y="2294597"/>
            <a:ext cx="498979" cy="153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24E401-A5F3-4170-9716-51EB2B912C18}"/>
              </a:ext>
            </a:extLst>
          </p:cNvPr>
          <p:cNvSpPr/>
          <p:nvPr/>
        </p:nvSpPr>
        <p:spPr>
          <a:xfrm>
            <a:off x="367393" y="873699"/>
            <a:ext cx="7973079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Storage ring vacuum system of the arc-section for storage ring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Beam channel internal cross-section size:</a:t>
            </a:r>
            <a:r>
              <a:rPr lang="ko-KR" altLang="en-US" sz="1600" dirty="0"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24 mm (H) x 18 mm(V) , Octagon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11 EA of SIP and 8 EA of NEG pumps are installed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Total pumping speed : </a:t>
            </a:r>
            <a:r>
              <a:rPr lang="en-US" altLang="ko-KR" sz="1600" dirty="0">
                <a:solidFill>
                  <a:srgbClr val="FF0000"/>
                </a:solidFill>
                <a:cs typeface="Calibri" panose="020F0502020204030204" pitchFamily="34" charset="0"/>
              </a:rPr>
              <a:t>4300 L/s (H</a:t>
            </a:r>
            <a:r>
              <a:rPr lang="en-US" altLang="ko-KR" sz="1600" baseline="-25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en-US" altLang="ko-KR" sz="1600" dirty="0">
                <a:solidFill>
                  <a:srgbClr val="FF0000"/>
                </a:solidFill>
                <a:cs typeface="Calibri" panose="020F0502020204030204" pitchFamily="34" charset="0"/>
              </a:rPr>
              <a:t>)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Comprised of 13 vacuum chambers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1400" dirty="0">
                <a:cs typeface="Calibri" panose="020F0502020204030204" pitchFamily="34" charset="0"/>
              </a:rPr>
              <a:t>6 EA aluminum extrude type chambers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ko-KR" sz="1400" dirty="0">
                <a:cs typeface="Calibri" panose="020F0502020204030204" pitchFamily="34" charset="0"/>
              </a:rPr>
              <a:t>2 EA aluminum </a:t>
            </a:r>
            <a:r>
              <a:rPr lang="en-US" altLang="ko-KR" sz="1400" dirty="0">
                <a:cs typeface="Calibri" panose="020F0502020204030204" pitchFamily="34" charset="0"/>
              </a:rPr>
              <a:t>machine</a:t>
            </a:r>
            <a:r>
              <a:rPr lang="pt-BR" altLang="ko-KR" sz="1400" dirty="0">
                <a:cs typeface="Calibri" panose="020F0502020204030204" pitchFamily="34" charset="0"/>
              </a:rPr>
              <a:t> </a:t>
            </a:r>
            <a:r>
              <a:rPr lang="en-US" altLang="ko-KR" sz="1400" dirty="0">
                <a:cs typeface="Calibri" panose="020F0502020204030204" pitchFamily="34" charset="0"/>
              </a:rPr>
              <a:t>type</a:t>
            </a:r>
            <a:r>
              <a:rPr lang="pt-BR" altLang="ko-KR" sz="1400" dirty="0">
                <a:cs typeface="Calibri" panose="020F0502020204030204" pitchFamily="34" charset="0"/>
              </a:rPr>
              <a:t> chamber</a:t>
            </a:r>
            <a:r>
              <a:rPr lang="en-US" altLang="ko-KR" sz="1400" dirty="0">
                <a:cs typeface="Calibri" panose="020F0502020204030204" pitchFamily="34" charset="0"/>
              </a:rPr>
              <a:t>s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1400" dirty="0">
                <a:cs typeface="Calibri" panose="020F0502020204030204" pitchFamily="34" charset="0"/>
              </a:rPr>
              <a:t>5</a:t>
            </a:r>
            <a:r>
              <a:rPr lang="pt-BR" altLang="ko-KR" sz="1400" dirty="0">
                <a:cs typeface="Calibri" panose="020F0502020204030204" pitchFamily="34" charset="0"/>
              </a:rPr>
              <a:t> EA </a:t>
            </a:r>
            <a:r>
              <a:rPr lang="en-US" altLang="ko-KR" sz="1400" dirty="0">
                <a:cs typeface="Calibri" panose="020F0502020204030204" pitchFamily="34" charset="0"/>
              </a:rPr>
              <a:t>stainless steel</a:t>
            </a:r>
            <a:r>
              <a:rPr lang="pt-BR" altLang="ko-KR" sz="1400" dirty="0">
                <a:cs typeface="Calibri" panose="020F0502020204030204" pitchFamily="34" charset="0"/>
              </a:rPr>
              <a:t> chambers</a:t>
            </a:r>
            <a:endParaRPr lang="en-US" altLang="ko-KR" sz="1400" dirty="0"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37319CC-8C35-4295-A6B5-A3A1022C83A0}"/>
              </a:ext>
            </a:extLst>
          </p:cNvPr>
          <p:cNvCxnSpPr>
            <a:cxnSpLocks/>
          </p:cNvCxnSpPr>
          <p:nvPr/>
        </p:nvCxnSpPr>
        <p:spPr>
          <a:xfrm flipH="1" flipV="1">
            <a:off x="10738234" y="1976080"/>
            <a:ext cx="222140" cy="1425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975CC0F-D43A-43DF-81F5-7AF2C8291AD2}"/>
              </a:ext>
            </a:extLst>
          </p:cNvPr>
          <p:cNvSpPr txBox="1"/>
          <p:nvPr/>
        </p:nvSpPr>
        <p:spPr>
          <a:xfrm>
            <a:off x="10571516" y="1684017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e</a:t>
            </a:r>
            <a:r>
              <a:rPr lang="en-US" altLang="ko-KR" sz="1400" baseline="30000" dirty="0">
                <a:solidFill>
                  <a:srgbClr val="0000FF"/>
                </a:solidFill>
              </a:rPr>
              <a:t>-</a:t>
            </a:r>
            <a:endParaRPr lang="ko-KR" altLang="en-US" sz="1400" baseline="30000" dirty="0">
              <a:solidFill>
                <a:srgbClr val="0000FF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034F3EA-E771-4732-9D94-59AF38F56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" y="5055768"/>
            <a:ext cx="15026652" cy="22086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4D38E5-074E-4C91-AC0A-92E644F6E056}"/>
              </a:ext>
            </a:extLst>
          </p:cNvPr>
          <p:cNvSpPr txBox="1"/>
          <p:nvPr/>
        </p:nvSpPr>
        <p:spPr>
          <a:xfrm>
            <a:off x="14459233" y="5653633"/>
            <a:ext cx="631904" cy="338554"/>
          </a:xfrm>
          <a:prstGeom prst="rect">
            <a:avLst/>
          </a:prstGeom>
          <a:solidFill>
            <a:srgbClr val="8DB5D5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CH01</a:t>
            </a:r>
            <a:endParaRPr lang="ko-KR" altLang="en-US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8F8D2E-C4BB-4BC2-82EF-1C0C597E72E1}"/>
              </a:ext>
            </a:extLst>
          </p:cNvPr>
          <p:cNvSpPr txBox="1"/>
          <p:nvPr/>
        </p:nvSpPr>
        <p:spPr>
          <a:xfrm>
            <a:off x="13184250" y="5735248"/>
            <a:ext cx="63190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CH02</a:t>
            </a:r>
            <a:endParaRPr lang="ko-KR" alt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C9021E-DDD5-466C-8EAC-41FC4BD26225}"/>
              </a:ext>
            </a:extLst>
          </p:cNvPr>
          <p:cNvSpPr txBox="1"/>
          <p:nvPr/>
        </p:nvSpPr>
        <p:spPr>
          <a:xfrm>
            <a:off x="11954426" y="5788802"/>
            <a:ext cx="63190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CH03</a:t>
            </a:r>
            <a:endParaRPr lang="ko-KR" altLang="en-US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C969A1-87F5-4AB8-B5CF-F3A837B5E78A}"/>
              </a:ext>
            </a:extLst>
          </p:cNvPr>
          <p:cNvSpPr txBox="1"/>
          <p:nvPr/>
        </p:nvSpPr>
        <p:spPr>
          <a:xfrm>
            <a:off x="10397778" y="5790398"/>
            <a:ext cx="63190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CH04</a:t>
            </a:r>
            <a:endParaRPr lang="ko-KR" altLang="en-US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F0C4F-F403-483A-B964-6F26FA1CC058}"/>
              </a:ext>
            </a:extLst>
          </p:cNvPr>
          <p:cNvSpPr txBox="1"/>
          <p:nvPr/>
        </p:nvSpPr>
        <p:spPr>
          <a:xfrm>
            <a:off x="8221489" y="6127356"/>
            <a:ext cx="63190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CH06</a:t>
            </a:r>
            <a:endParaRPr lang="ko-KR" altLang="en-US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82E158-97FA-45EC-B772-E52124BBAD6C}"/>
              </a:ext>
            </a:extLst>
          </p:cNvPr>
          <p:cNvSpPr txBox="1"/>
          <p:nvPr/>
        </p:nvSpPr>
        <p:spPr>
          <a:xfrm>
            <a:off x="7245827" y="6164440"/>
            <a:ext cx="631904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CH07</a:t>
            </a:r>
            <a:endParaRPr lang="ko-KR" altLang="en-US" sz="16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BE36DA-D42F-4F88-8D3E-94EE30E6D6A4}"/>
              </a:ext>
            </a:extLst>
          </p:cNvPr>
          <p:cNvSpPr txBox="1"/>
          <p:nvPr/>
        </p:nvSpPr>
        <p:spPr>
          <a:xfrm>
            <a:off x="4413140" y="6543824"/>
            <a:ext cx="63190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CH10</a:t>
            </a:r>
            <a:endParaRPr lang="ko-KR" altLang="en-US" sz="16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A09A5A-3467-4BD5-B73B-01AF8E5E7D33}"/>
              </a:ext>
            </a:extLst>
          </p:cNvPr>
          <p:cNvSpPr txBox="1"/>
          <p:nvPr/>
        </p:nvSpPr>
        <p:spPr>
          <a:xfrm>
            <a:off x="2912713" y="6834829"/>
            <a:ext cx="63190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CH11</a:t>
            </a:r>
            <a:endParaRPr lang="ko-KR" altLang="en-US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8FBED6-E78D-4DB0-80B9-2189E237D848}"/>
              </a:ext>
            </a:extLst>
          </p:cNvPr>
          <p:cNvSpPr txBox="1"/>
          <p:nvPr/>
        </p:nvSpPr>
        <p:spPr>
          <a:xfrm>
            <a:off x="1437704" y="6956060"/>
            <a:ext cx="63190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CH12</a:t>
            </a:r>
            <a:endParaRPr lang="ko-KR" alt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EFF87D-1DCC-4D47-89F9-22F718B262EF}"/>
              </a:ext>
            </a:extLst>
          </p:cNvPr>
          <p:cNvSpPr txBox="1"/>
          <p:nvPr/>
        </p:nvSpPr>
        <p:spPr>
          <a:xfrm>
            <a:off x="164492" y="7362606"/>
            <a:ext cx="631904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CH13</a:t>
            </a:r>
            <a:endParaRPr lang="ko-KR" altLang="en-US" sz="160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82D180D-8A61-4AA8-828E-7F9ACC7F6B97}"/>
              </a:ext>
            </a:extLst>
          </p:cNvPr>
          <p:cNvSpPr/>
          <p:nvPr/>
        </p:nvSpPr>
        <p:spPr>
          <a:xfrm>
            <a:off x="0" y="4656420"/>
            <a:ext cx="15158864" cy="35776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A212931A-1616-4407-B330-3483BE17F359}"/>
              </a:ext>
            </a:extLst>
          </p:cNvPr>
          <p:cNvCxnSpPr>
            <a:cxnSpLocks/>
          </p:cNvCxnSpPr>
          <p:nvPr/>
        </p:nvCxnSpPr>
        <p:spPr>
          <a:xfrm>
            <a:off x="5443591" y="5577411"/>
            <a:ext cx="0" cy="309957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5D44F06-5014-4CAA-8A5C-944EC6431C71}"/>
              </a:ext>
            </a:extLst>
          </p:cNvPr>
          <p:cNvSpPr txBox="1"/>
          <p:nvPr/>
        </p:nvSpPr>
        <p:spPr>
          <a:xfrm>
            <a:off x="9128770" y="6158468"/>
            <a:ext cx="631904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CH05</a:t>
            </a:r>
            <a:endParaRPr lang="ko-KR" altLang="en-US" sz="16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89E4CB-B129-4426-A5E5-8287F2B29143}"/>
              </a:ext>
            </a:extLst>
          </p:cNvPr>
          <p:cNvSpPr txBox="1"/>
          <p:nvPr/>
        </p:nvSpPr>
        <p:spPr>
          <a:xfrm>
            <a:off x="5405737" y="6404835"/>
            <a:ext cx="631904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CH09</a:t>
            </a:r>
            <a:endParaRPr lang="ko-KR" altLang="en-US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4173A4-3FF5-4505-8F52-56FD4B58C1A8}"/>
              </a:ext>
            </a:extLst>
          </p:cNvPr>
          <p:cNvSpPr txBox="1"/>
          <p:nvPr/>
        </p:nvSpPr>
        <p:spPr>
          <a:xfrm>
            <a:off x="4013369" y="7267700"/>
            <a:ext cx="2784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Stainless steel (5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Aluminum (6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extruded)</a:t>
            </a:r>
          </a:p>
          <a:p>
            <a:r>
              <a:rPr lang="en-US" altLang="ko-KR" sz="1800" dirty="0"/>
              <a:t>Aluminum (2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machined)</a:t>
            </a:r>
            <a:endParaRPr lang="ko-KR" altLang="en-US" sz="1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DC2899-1566-41ED-837B-E92676FB2AC3}"/>
              </a:ext>
            </a:extLst>
          </p:cNvPr>
          <p:cNvSpPr txBox="1"/>
          <p:nvPr/>
        </p:nvSpPr>
        <p:spPr>
          <a:xfrm>
            <a:off x="3602298" y="7353266"/>
            <a:ext cx="386644" cy="215444"/>
          </a:xfrm>
          <a:prstGeom prst="rect">
            <a:avLst/>
          </a:prstGeom>
          <a:solidFill>
            <a:srgbClr val="8AB1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800" b="1" dirty="0"/>
              <a:t>         </a:t>
            </a:r>
            <a:endParaRPr lang="ko-KR" altLang="en-US" sz="8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98CB9E-C606-4D96-B8F6-93C652D79903}"/>
              </a:ext>
            </a:extLst>
          </p:cNvPr>
          <p:cNvSpPr txBox="1"/>
          <p:nvPr/>
        </p:nvSpPr>
        <p:spPr>
          <a:xfrm>
            <a:off x="3602298" y="7609972"/>
            <a:ext cx="386644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800" b="1" dirty="0"/>
              <a:t>         </a:t>
            </a:r>
            <a:endParaRPr lang="ko-KR" altLang="en-US" sz="8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553DDC-9BB8-48DF-8481-FE778203F9E7}"/>
              </a:ext>
            </a:extLst>
          </p:cNvPr>
          <p:cNvSpPr txBox="1"/>
          <p:nvPr/>
        </p:nvSpPr>
        <p:spPr>
          <a:xfrm>
            <a:off x="3602298" y="7886014"/>
            <a:ext cx="386644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800" b="1" dirty="0"/>
              <a:t>         </a:t>
            </a:r>
            <a:endParaRPr lang="ko-KR" altLang="en-US" sz="800" b="1" dirty="0"/>
          </a:p>
        </p:txBody>
      </p: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A7BA33E6-EAC9-469A-B675-F2E11B793E94}"/>
              </a:ext>
            </a:extLst>
          </p:cNvPr>
          <p:cNvCxnSpPr/>
          <p:nvPr/>
        </p:nvCxnSpPr>
        <p:spPr>
          <a:xfrm>
            <a:off x="6803907" y="7346475"/>
            <a:ext cx="49398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9F473CE-A978-4641-A883-3E32017D17A0}"/>
              </a:ext>
            </a:extLst>
          </p:cNvPr>
          <p:cNvSpPr txBox="1"/>
          <p:nvPr/>
        </p:nvSpPr>
        <p:spPr>
          <a:xfrm>
            <a:off x="7288485" y="7150861"/>
            <a:ext cx="3208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Sputter Ion Pump (11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60 L/s)</a:t>
            </a:r>
          </a:p>
          <a:p>
            <a:r>
              <a:rPr lang="en-US" altLang="ko-KR" sz="1800" dirty="0"/>
              <a:t>NEG Pump (8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400 L/s)</a:t>
            </a:r>
          </a:p>
          <a:p>
            <a:r>
              <a:rPr lang="en-US" altLang="ko-KR" sz="1800" dirty="0"/>
              <a:t>NEG Pump(1.33”) (3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30 L/s)</a:t>
            </a:r>
          </a:p>
        </p:txBody>
      </p: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9A6557C2-9297-46A0-935B-272A36EC87CD}"/>
              </a:ext>
            </a:extLst>
          </p:cNvPr>
          <p:cNvCxnSpPr>
            <a:cxnSpLocks/>
          </p:cNvCxnSpPr>
          <p:nvPr/>
        </p:nvCxnSpPr>
        <p:spPr>
          <a:xfrm>
            <a:off x="14266763" y="5422432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9D8848E1-56AD-44E7-8B85-F52F86BB2E79}"/>
              </a:ext>
            </a:extLst>
          </p:cNvPr>
          <p:cNvCxnSpPr>
            <a:cxnSpLocks/>
          </p:cNvCxnSpPr>
          <p:nvPr/>
        </p:nvCxnSpPr>
        <p:spPr>
          <a:xfrm>
            <a:off x="13052818" y="5463150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58179C7E-6A32-442C-B7A8-9A83B136D8C9}"/>
              </a:ext>
            </a:extLst>
          </p:cNvPr>
          <p:cNvCxnSpPr>
            <a:cxnSpLocks/>
          </p:cNvCxnSpPr>
          <p:nvPr/>
        </p:nvCxnSpPr>
        <p:spPr>
          <a:xfrm>
            <a:off x="11924573" y="5520271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26D42BA4-5A24-4614-A403-A6E84C02A91F}"/>
              </a:ext>
            </a:extLst>
          </p:cNvPr>
          <p:cNvCxnSpPr>
            <a:cxnSpLocks/>
          </p:cNvCxnSpPr>
          <p:nvPr/>
        </p:nvCxnSpPr>
        <p:spPr>
          <a:xfrm>
            <a:off x="9266847" y="5816433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596E617F-4088-4F8C-998D-44994ABA6A46}"/>
              </a:ext>
            </a:extLst>
          </p:cNvPr>
          <p:cNvCxnSpPr>
            <a:cxnSpLocks/>
          </p:cNvCxnSpPr>
          <p:nvPr/>
        </p:nvCxnSpPr>
        <p:spPr>
          <a:xfrm>
            <a:off x="7914215" y="5729084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36F83C4F-43A9-441B-AA55-5A54AAA30D54}"/>
              </a:ext>
            </a:extLst>
          </p:cNvPr>
          <p:cNvCxnSpPr>
            <a:cxnSpLocks/>
          </p:cNvCxnSpPr>
          <p:nvPr/>
        </p:nvCxnSpPr>
        <p:spPr>
          <a:xfrm>
            <a:off x="7131194" y="5830228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2CCB239-F868-4C27-A606-98196A1CCE1C}"/>
              </a:ext>
            </a:extLst>
          </p:cNvPr>
          <p:cNvCxnSpPr>
            <a:cxnSpLocks/>
          </p:cNvCxnSpPr>
          <p:nvPr/>
        </p:nvCxnSpPr>
        <p:spPr>
          <a:xfrm>
            <a:off x="5297138" y="6114322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85E4DF02-D4F1-44D1-AEE7-C70FABFFAE49}"/>
              </a:ext>
            </a:extLst>
          </p:cNvPr>
          <p:cNvCxnSpPr>
            <a:cxnSpLocks/>
          </p:cNvCxnSpPr>
          <p:nvPr/>
        </p:nvCxnSpPr>
        <p:spPr>
          <a:xfrm>
            <a:off x="4293400" y="6249857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0F818F69-F958-4062-AD45-7EB5BB315014}"/>
              </a:ext>
            </a:extLst>
          </p:cNvPr>
          <p:cNvCxnSpPr>
            <a:cxnSpLocks/>
          </p:cNvCxnSpPr>
          <p:nvPr/>
        </p:nvCxnSpPr>
        <p:spPr>
          <a:xfrm>
            <a:off x="3190414" y="6475454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83236D22-0C53-4F1B-806E-F1B1E87D9082}"/>
              </a:ext>
            </a:extLst>
          </p:cNvPr>
          <p:cNvCxnSpPr>
            <a:cxnSpLocks/>
          </p:cNvCxnSpPr>
          <p:nvPr/>
        </p:nvCxnSpPr>
        <p:spPr>
          <a:xfrm>
            <a:off x="434168" y="6989307"/>
            <a:ext cx="0" cy="30995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3D03C229-EBBA-402E-84AC-F0DBB3A94B7B}"/>
              </a:ext>
            </a:extLst>
          </p:cNvPr>
          <p:cNvCxnSpPr/>
          <p:nvPr/>
        </p:nvCxnSpPr>
        <p:spPr>
          <a:xfrm>
            <a:off x="6803907" y="7615291"/>
            <a:ext cx="493986" cy="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F3EB9078-2AE5-4043-B069-2C00180EE7D1}"/>
              </a:ext>
            </a:extLst>
          </p:cNvPr>
          <p:cNvCxnSpPr>
            <a:cxnSpLocks/>
          </p:cNvCxnSpPr>
          <p:nvPr/>
        </p:nvCxnSpPr>
        <p:spPr>
          <a:xfrm>
            <a:off x="13961963" y="5357974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F7CF7EBF-4A1A-4F35-9A3D-D90AA6419292}"/>
              </a:ext>
            </a:extLst>
          </p:cNvPr>
          <p:cNvCxnSpPr>
            <a:cxnSpLocks/>
          </p:cNvCxnSpPr>
          <p:nvPr/>
        </p:nvCxnSpPr>
        <p:spPr>
          <a:xfrm>
            <a:off x="13386699" y="5379926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3FA92157-056F-4AA9-A882-F5F24E680E01}"/>
              </a:ext>
            </a:extLst>
          </p:cNvPr>
          <p:cNvCxnSpPr>
            <a:cxnSpLocks/>
          </p:cNvCxnSpPr>
          <p:nvPr/>
        </p:nvCxnSpPr>
        <p:spPr>
          <a:xfrm>
            <a:off x="11833619" y="5512953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016ADE95-9B3E-44D3-ADB9-6EB290E0B4F6}"/>
              </a:ext>
            </a:extLst>
          </p:cNvPr>
          <p:cNvCxnSpPr>
            <a:cxnSpLocks/>
          </p:cNvCxnSpPr>
          <p:nvPr/>
        </p:nvCxnSpPr>
        <p:spPr>
          <a:xfrm>
            <a:off x="9179126" y="5782080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FC15C422-F673-4A72-B93F-0CC32C6ABFCD}"/>
              </a:ext>
            </a:extLst>
          </p:cNvPr>
          <p:cNvCxnSpPr>
            <a:cxnSpLocks/>
          </p:cNvCxnSpPr>
          <p:nvPr/>
        </p:nvCxnSpPr>
        <p:spPr>
          <a:xfrm>
            <a:off x="7687222" y="5795413"/>
            <a:ext cx="0" cy="30995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0E404801-D1B0-4F50-AD2D-9CAD7DD8529D}"/>
              </a:ext>
            </a:extLst>
          </p:cNvPr>
          <p:cNvCxnSpPr>
            <a:cxnSpLocks/>
          </p:cNvCxnSpPr>
          <p:nvPr/>
        </p:nvCxnSpPr>
        <p:spPr>
          <a:xfrm>
            <a:off x="7399739" y="5822910"/>
            <a:ext cx="0" cy="30995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A63E4E75-44CE-4E52-A6F6-4B4BA55CE717}"/>
              </a:ext>
            </a:extLst>
          </p:cNvPr>
          <p:cNvCxnSpPr>
            <a:cxnSpLocks/>
          </p:cNvCxnSpPr>
          <p:nvPr/>
        </p:nvCxnSpPr>
        <p:spPr>
          <a:xfrm>
            <a:off x="4935064" y="6113057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DA969177-A486-4E3C-A672-18761D37F092}"/>
              </a:ext>
            </a:extLst>
          </p:cNvPr>
          <p:cNvCxnSpPr>
            <a:cxnSpLocks/>
          </p:cNvCxnSpPr>
          <p:nvPr/>
        </p:nvCxnSpPr>
        <p:spPr>
          <a:xfrm>
            <a:off x="4540926" y="6172766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DA16683A-73F6-4505-9DDB-B51003273D65}"/>
              </a:ext>
            </a:extLst>
          </p:cNvPr>
          <p:cNvCxnSpPr>
            <a:cxnSpLocks/>
          </p:cNvCxnSpPr>
          <p:nvPr/>
        </p:nvCxnSpPr>
        <p:spPr>
          <a:xfrm>
            <a:off x="515077" y="7018404"/>
            <a:ext cx="0" cy="30995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05C078BB-4F32-4FB9-91E3-DB3EC538F3B6}"/>
              </a:ext>
            </a:extLst>
          </p:cNvPr>
          <p:cNvCxnSpPr>
            <a:cxnSpLocks/>
          </p:cNvCxnSpPr>
          <p:nvPr/>
        </p:nvCxnSpPr>
        <p:spPr>
          <a:xfrm flipH="1">
            <a:off x="10672911" y="5251182"/>
            <a:ext cx="2181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>
            <a:extLst>
              <a:ext uri="{FF2B5EF4-FFF2-40B4-BE49-F238E27FC236}">
                <a16:creationId xmlns:a16="http://schemas.microsoft.com/office/drawing/2014/main" id="{A2205AD3-431C-40ED-A600-9C0E4DEEA73A}"/>
              </a:ext>
            </a:extLst>
          </p:cNvPr>
          <p:cNvCxnSpPr>
            <a:cxnSpLocks/>
          </p:cNvCxnSpPr>
          <p:nvPr/>
        </p:nvCxnSpPr>
        <p:spPr>
          <a:xfrm flipH="1">
            <a:off x="1719835" y="6134184"/>
            <a:ext cx="2289929" cy="181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EF57F3D-005F-4C06-AAC3-166322F39228}"/>
              </a:ext>
            </a:extLst>
          </p:cNvPr>
          <p:cNvSpPr txBox="1"/>
          <p:nvPr/>
        </p:nvSpPr>
        <p:spPr>
          <a:xfrm>
            <a:off x="9460692" y="4785074"/>
            <a:ext cx="184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Photon beam (ID)</a:t>
            </a:r>
            <a:endParaRPr lang="ko-KR" altLang="en-US" sz="1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899D00B-B7DD-4BF9-A6B0-331B07FC8508}"/>
              </a:ext>
            </a:extLst>
          </p:cNvPr>
          <p:cNvSpPr txBox="1"/>
          <p:nvPr/>
        </p:nvSpPr>
        <p:spPr>
          <a:xfrm rot="21329053">
            <a:off x="538068" y="5921640"/>
            <a:ext cx="196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Photon beam (BM)</a:t>
            </a:r>
            <a:endParaRPr lang="ko-KR" altLang="en-US" sz="1800" dirty="0"/>
          </a:p>
        </p:txBody>
      </p: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4D59932D-E07C-495D-BF55-AE181358DC8F}"/>
              </a:ext>
            </a:extLst>
          </p:cNvPr>
          <p:cNvCxnSpPr/>
          <p:nvPr/>
        </p:nvCxnSpPr>
        <p:spPr>
          <a:xfrm>
            <a:off x="9644300" y="2013454"/>
            <a:ext cx="0" cy="220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C4EA01D1-F846-4259-9DB0-60C6CCF9E169}"/>
              </a:ext>
            </a:extLst>
          </p:cNvPr>
          <p:cNvSpPr txBox="1"/>
          <p:nvPr/>
        </p:nvSpPr>
        <p:spPr>
          <a:xfrm>
            <a:off x="9326089" y="2206804"/>
            <a:ext cx="63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 mm</a:t>
            </a:r>
            <a:endParaRPr lang="ko-KR" altLang="en-US" sz="14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D007A1-37E2-4289-9C43-943FDAA63C3E}"/>
              </a:ext>
            </a:extLst>
          </p:cNvPr>
          <p:cNvSpPr txBox="1"/>
          <p:nvPr/>
        </p:nvSpPr>
        <p:spPr>
          <a:xfrm>
            <a:off x="6250125" y="6176915"/>
            <a:ext cx="63190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CH08</a:t>
            </a:r>
            <a:endParaRPr lang="ko-KR" altLang="en-US" sz="1600" b="1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F51BFEFC-F0D7-4913-B2A2-884766ED0045}"/>
              </a:ext>
            </a:extLst>
          </p:cNvPr>
          <p:cNvSpPr/>
          <p:nvPr/>
        </p:nvSpPr>
        <p:spPr>
          <a:xfrm>
            <a:off x="7680076" y="1984432"/>
            <a:ext cx="355091" cy="307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>
            <a:extLst>
              <a:ext uri="{FF2B5EF4-FFF2-40B4-BE49-F238E27FC236}">
                <a16:creationId xmlns:a16="http://schemas.microsoft.com/office/drawing/2014/main" id="{9E8A5A0E-F5A7-44EF-95D6-B48F245CAF2D}"/>
              </a:ext>
            </a:extLst>
          </p:cNvPr>
          <p:cNvSpPr/>
          <p:nvPr/>
        </p:nvSpPr>
        <p:spPr>
          <a:xfrm>
            <a:off x="14032979" y="1921527"/>
            <a:ext cx="355091" cy="307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C116488-AB01-47EC-B43A-240710B417E4}"/>
              </a:ext>
            </a:extLst>
          </p:cNvPr>
          <p:cNvSpPr txBox="1"/>
          <p:nvPr/>
        </p:nvSpPr>
        <p:spPr>
          <a:xfrm>
            <a:off x="290472" y="4479915"/>
            <a:ext cx="3339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Vacuum device of the arc-section</a:t>
            </a:r>
          </a:p>
        </p:txBody>
      </p:sp>
      <p:cxnSp>
        <p:nvCxnSpPr>
          <p:cNvPr id="137" name="직선 화살표 연결선 136">
            <a:extLst>
              <a:ext uri="{FF2B5EF4-FFF2-40B4-BE49-F238E27FC236}">
                <a16:creationId xmlns:a16="http://schemas.microsoft.com/office/drawing/2014/main" id="{3F8F0FF8-12D5-4978-832A-8A15B4BEA5FA}"/>
              </a:ext>
            </a:extLst>
          </p:cNvPr>
          <p:cNvCxnSpPr/>
          <p:nvPr/>
        </p:nvCxnSpPr>
        <p:spPr>
          <a:xfrm>
            <a:off x="6794499" y="7886014"/>
            <a:ext cx="493986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AE1DF44A-6A3F-4006-A228-D8FAE529D671}"/>
              </a:ext>
            </a:extLst>
          </p:cNvPr>
          <p:cNvCxnSpPr>
            <a:cxnSpLocks/>
          </p:cNvCxnSpPr>
          <p:nvPr/>
        </p:nvCxnSpPr>
        <p:spPr>
          <a:xfrm flipV="1">
            <a:off x="4106726" y="6324067"/>
            <a:ext cx="0" cy="30636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269" y="7996086"/>
            <a:ext cx="3428286" cy="456322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The Korea 4GSR vacuum system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F8A90D-54B4-46E1-977D-7D24E0C9E780}"/>
              </a:ext>
            </a:extLst>
          </p:cNvPr>
          <p:cNvSpPr/>
          <p:nvPr/>
        </p:nvSpPr>
        <p:spPr>
          <a:xfrm>
            <a:off x="539401" y="1519566"/>
            <a:ext cx="99066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14350" indent="-514350" defTabSz="914400">
              <a:spcBef>
                <a:spcPct val="30000"/>
              </a:spcBef>
              <a:buFontTx/>
              <a:buAutoNum type="arabicPeriod"/>
              <a:defRPr/>
            </a:pPr>
            <a:endParaRPr lang="en-US" altLang="ko-KR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D358351-4DBB-4A7B-86A7-B85D3CBC3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88" y="1031580"/>
            <a:ext cx="6348576" cy="218164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B346ABF-07CA-46F9-BE7C-F0F8F8E0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194" y="3303889"/>
            <a:ext cx="1272120" cy="101507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3E84EFE-67CA-4459-8B0E-2779525B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56465"/>
            <a:ext cx="3424555" cy="346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C19429-3FCA-4831-9FB2-A3E99EE64C4C}"/>
              </a:ext>
            </a:extLst>
          </p:cNvPr>
          <p:cNvSpPr txBox="1"/>
          <p:nvPr/>
        </p:nvSpPr>
        <p:spPr>
          <a:xfrm>
            <a:off x="8860706" y="548526"/>
            <a:ext cx="40593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Cross-section of the SR vacuum chamber</a:t>
            </a:r>
            <a:endParaRPr lang="ko-KR" altLang="en-US" sz="1800" b="1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0A7A346-EB3A-4D2C-B926-9EB517310A24}"/>
              </a:ext>
            </a:extLst>
          </p:cNvPr>
          <p:cNvCxnSpPr>
            <a:cxnSpLocks/>
          </p:cNvCxnSpPr>
          <p:nvPr/>
        </p:nvCxnSpPr>
        <p:spPr>
          <a:xfrm flipH="1">
            <a:off x="13026274" y="1200638"/>
            <a:ext cx="315951" cy="450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728B486-44E7-45A3-9307-ACCDB789FAB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652254" y="2383537"/>
            <a:ext cx="531446" cy="920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830CBC5-0BB6-4971-82D3-50BBD78315A9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10995025" y="2110410"/>
            <a:ext cx="1131600" cy="20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3615BB-2EEB-4346-B9CA-0AA685923BD6}"/>
              </a:ext>
            </a:extLst>
          </p:cNvPr>
          <p:cNvSpPr txBox="1"/>
          <p:nvPr/>
        </p:nvSpPr>
        <p:spPr>
          <a:xfrm>
            <a:off x="10146062" y="2450845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Beam chamber</a:t>
            </a:r>
          </a:p>
          <a:p>
            <a:r>
              <a:rPr lang="en-US" altLang="ko-KR" sz="1400" dirty="0"/>
              <a:t>24(H) x 18(V)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96681-AE04-42E4-BDA7-B7E42E799FA5}"/>
              </a:ext>
            </a:extLst>
          </p:cNvPr>
          <p:cNvSpPr txBox="1"/>
          <p:nvPr/>
        </p:nvSpPr>
        <p:spPr>
          <a:xfrm>
            <a:off x="13354546" y="976897"/>
            <a:ext cx="1195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Cooling water</a:t>
            </a:r>
            <a:endParaRPr lang="ko-KR" altLang="en-US" sz="1400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912807D-E9D7-490B-8BD4-9032B6DB2A6A}"/>
              </a:ext>
            </a:extLst>
          </p:cNvPr>
          <p:cNvSpPr/>
          <p:nvPr/>
        </p:nvSpPr>
        <p:spPr>
          <a:xfrm>
            <a:off x="10949306" y="2107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E5FA680-EC19-41A0-ABD3-62C461005E4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652254" y="1766219"/>
            <a:ext cx="517414" cy="1537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910A86-BB24-4FE9-BC4A-79DE4D0CA8C9}"/>
              </a:ext>
            </a:extLst>
          </p:cNvPr>
          <p:cNvSpPr txBox="1"/>
          <p:nvPr/>
        </p:nvSpPr>
        <p:spPr>
          <a:xfrm>
            <a:off x="11018579" y="18197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SR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78172B-0559-4BB7-80F9-0C1195290E19}"/>
              </a:ext>
            </a:extLst>
          </p:cNvPr>
          <p:cNvSpPr txBox="1"/>
          <p:nvPr/>
        </p:nvSpPr>
        <p:spPr>
          <a:xfrm>
            <a:off x="7994726" y="4357195"/>
            <a:ext cx="127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Pill-type getter</a:t>
            </a:r>
            <a:endParaRPr lang="ko-KR" altLang="en-US" sz="1400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98E9761-A631-4221-9317-8DB9D12CA06E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8016194" y="2314000"/>
            <a:ext cx="3366587" cy="1132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54879A5-0D4C-41B8-8F0D-8364B4413576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1382781" y="2426070"/>
            <a:ext cx="2003918" cy="1020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3BF416-A865-4AFB-9ECC-DAF885B9BA59}"/>
              </a:ext>
            </a:extLst>
          </p:cNvPr>
          <p:cNvSpPr txBox="1"/>
          <p:nvPr/>
        </p:nvSpPr>
        <p:spPr>
          <a:xfrm>
            <a:off x="10574666" y="3446542"/>
            <a:ext cx="161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Sheath-type heater</a:t>
            </a:r>
            <a:endParaRPr lang="ko-KR" altLang="en-US" sz="14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A6A09CBE-E22A-4F55-8519-2A2349453AB7}"/>
              </a:ext>
            </a:extLst>
          </p:cNvPr>
          <p:cNvSpPr/>
          <p:nvPr/>
        </p:nvSpPr>
        <p:spPr>
          <a:xfrm>
            <a:off x="11727098" y="1710865"/>
            <a:ext cx="492033" cy="153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F86FD08D-CBD0-47E6-94BC-48CFE3951D83}"/>
              </a:ext>
            </a:extLst>
          </p:cNvPr>
          <p:cNvSpPr/>
          <p:nvPr/>
        </p:nvSpPr>
        <p:spPr>
          <a:xfrm>
            <a:off x="9216164" y="2373897"/>
            <a:ext cx="498979" cy="153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24E401-A5F3-4170-9716-51EB2B912C18}"/>
              </a:ext>
            </a:extLst>
          </p:cNvPr>
          <p:cNvSpPr/>
          <p:nvPr/>
        </p:nvSpPr>
        <p:spPr>
          <a:xfrm>
            <a:off x="367393" y="873699"/>
            <a:ext cx="7973079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Storage ring vacuum system of the </a:t>
            </a:r>
            <a:r>
              <a:rPr lang="en-US" altLang="ko-KR" sz="2000" dirty="0">
                <a:cs typeface="Times New Roman" panose="02020603050405020304" pitchFamily="18" charset="0"/>
              </a:rPr>
              <a:t>straight</a:t>
            </a:r>
            <a:r>
              <a:rPr lang="en-US" altLang="ko-K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section for storage ring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Beam channel internal cross-section size:</a:t>
            </a:r>
            <a:r>
              <a:rPr lang="ko-KR" altLang="en-US" sz="1600" dirty="0"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cs typeface="Calibri" panose="020F0502020204030204" pitchFamily="34" charset="0"/>
              </a:rPr>
              <a:t>24 mm (H) x 18 mm(V) , Octagon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2 EA of SIP and pill type NEG pumps are installed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Comprised of a total of 3 vacuum chambers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1400" dirty="0">
                <a:cs typeface="Calibri" panose="020F0502020204030204" pitchFamily="34" charset="0"/>
              </a:rPr>
              <a:t>1 EA aluminum extrude type chamber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ko-KR" sz="1400" dirty="0">
                <a:cs typeface="Calibri" panose="020F0502020204030204" pitchFamily="34" charset="0"/>
              </a:rPr>
              <a:t>2 EA </a:t>
            </a:r>
            <a:r>
              <a:rPr lang="en-US" altLang="ko-KR" sz="1400" dirty="0">
                <a:cs typeface="Calibri" panose="020F0502020204030204" pitchFamily="34" charset="0"/>
              </a:rPr>
              <a:t>stainless steel</a:t>
            </a:r>
            <a:r>
              <a:rPr lang="pt-BR" altLang="ko-KR" sz="1400" dirty="0">
                <a:cs typeface="Calibri" panose="020F0502020204030204" pitchFamily="34" charset="0"/>
              </a:rPr>
              <a:t> chambers</a:t>
            </a:r>
            <a:endParaRPr lang="en-US" altLang="ko-KR" sz="1400" dirty="0"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Total pumping speed : </a:t>
            </a:r>
            <a:r>
              <a:rPr lang="en-US" altLang="ko-KR" sz="1600" dirty="0">
                <a:solidFill>
                  <a:srgbClr val="FF0000"/>
                </a:solidFill>
                <a:cs typeface="Calibri" panose="020F0502020204030204" pitchFamily="34" charset="0"/>
              </a:rPr>
              <a:t>300 L/s (H</a:t>
            </a:r>
            <a:r>
              <a:rPr lang="en-US" altLang="ko-KR" sz="1600" baseline="-25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en-US" altLang="ko-KR" sz="1600" dirty="0">
                <a:solidFill>
                  <a:srgbClr val="FF0000"/>
                </a:solidFill>
                <a:cs typeface="Calibri" panose="020F0502020204030204" pitchFamily="34" charset="0"/>
              </a:rPr>
              <a:t>)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One Rf-shielded GV per cell are installed</a:t>
            </a: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37319CC-8C35-4295-A6B5-A3A1022C83A0}"/>
              </a:ext>
            </a:extLst>
          </p:cNvPr>
          <p:cNvCxnSpPr>
            <a:cxnSpLocks/>
          </p:cNvCxnSpPr>
          <p:nvPr/>
        </p:nvCxnSpPr>
        <p:spPr>
          <a:xfrm flipH="1" flipV="1">
            <a:off x="10738234" y="1976080"/>
            <a:ext cx="222140" cy="1425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975CC0F-D43A-43DF-81F5-7AF2C8291AD2}"/>
              </a:ext>
            </a:extLst>
          </p:cNvPr>
          <p:cNvSpPr txBox="1"/>
          <p:nvPr/>
        </p:nvSpPr>
        <p:spPr>
          <a:xfrm>
            <a:off x="10571516" y="1684017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e</a:t>
            </a:r>
            <a:r>
              <a:rPr lang="en-US" altLang="ko-KR" sz="1400" baseline="30000" dirty="0">
                <a:solidFill>
                  <a:srgbClr val="0000FF"/>
                </a:solidFill>
              </a:rPr>
              <a:t>-</a:t>
            </a:r>
            <a:endParaRPr lang="ko-KR" altLang="en-US" sz="1400" baseline="30000" dirty="0">
              <a:solidFill>
                <a:srgbClr val="0000FF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034F3EA-E771-4732-9D94-59AF38F56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" y="5511168"/>
            <a:ext cx="14656372" cy="12978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EFF87D-1DCC-4D47-89F9-22F718B262EF}"/>
              </a:ext>
            </a:extLst>
          </p:cNvPr>
          <p:cNvSpPr txBox="1"/>
          <p:nvPr/>
        </p:nvSpPr>
        <p:spPr>
          <a:xfrm>
            <a:off x="191832" y="6880877"/>
            <a:ext cx="631904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CH16</a:t>
            </a:r>
            <a:endParaRPr lang="ko-KR" altLang="en-US" sz="160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82D180D-8A61-4AA8-828E-7F9ACC7F6B97}"/>
              </a:ext>
            </a:extLst>
          </p:cNvPr>
          <p:cNvSpPr/>
          <p:nvPr/>
        </p:nvSpPr>
        <p:spPr>
          <a:xfrm>
            <a:off x="0" y="4656420"/>
            <a:ext cx="15158864" cy="35776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89E4CB-B129-4426-A5E5-8287F2B29143}"/>
              </a:ext>
            </a:extLst>
          </p:cNvPr>
          <p:cNvSpPr txBox="1"/>
          <p:nvPr/>
        </p:nvSpPr>
        <p:spPr>
          <a:xfrm>
            <a:off x="13671233" y="7076800"/>
            <a:ext cx="631904" cy="338554"/>
          </a:xfrm>
          <a:prstGeom prst="rect">
            <a:avLst/>
          </a:prstGeom>
          <a:solidFill>
            <a:srgbClr val="8AB1D3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CH14</a:t>
            </a:r>
            <a:endParaRPr lang="ko-KR" altLang="en-US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4173A4-3FF5-4505-8F52-56FD4B58C1A8}"/>
              </a:ext>
            </a:extLst>
          </p:cNvPr>
          <p:cNvSpPr txBox="1"/>
          <p:nvPr/>
        </p:nvSpPr>
        <p:spPr>
          <a:xfrm>
            <a:off x="4013369" y="7267700"/>
            <a:ext cx="2784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Stainless steel (2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Aluminum (1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extruded)</a:t>
            </a:r>
            <a:endParaRPr lang="ko-KR" altLang="en-US" sz="1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DC2899-1566-41ED-837B-E92676FB2AC3}"/>
              </a:ext>
            </a:extLst>
          </p:cNvPr>
          <p:cNvSpPr txBox="1"/>
          <p:nvPr/>
        </p:nvSpPr>
        <p:spPr>
          <a:xfrm>
            <a:off x="3602298" y="7353266"/>
            <a:ext cx="386644" cy="215444"/>
          </a:xfrm>
          <a:prstGeom prst="rect">
            <a:avLst/>
          </a:prstGeom>
          <a:solidFill>
            <a:srgbClr val="8AB1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800" b="1" dirty="0"/>
              <a:t>         </a:t>
            </a:r>
            <a:endParaRPr lang="ko-KR" altLang="en-US" sz="800" b="1" dirty="0"/>
          </a:p>
        </p:txBody>
      </p: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A7BA33E6-EAC9-469A-B675-F2E11B793E94}"/>
              </a:ext>
            </a:extLst>
          </p:cNvPr>
          <p:cNvCxnSpPr/>
          <p:nvPr/>
        </p:nvCxnSpPr>
        <p:spPr>
          <a:xfrm>
            <a:off x="6803907" y="7346475"/>
            <a:ext cx="49398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9F473CE-A978-4641-A883-3E32017D17A0}"/>
              </a:ext>
            </a:extLst>
          </p:cNvPr>
          <p:cNvSpPr txBox="1"/>
          <p:nvPr/>
        </p:nvSpPr>
        <p:spPr>
          <a:xfrm>
            <a:off x="7288485" y="7150861"/>
            <a:ext cx="3820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Sputter Ion Pump (11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60 L/s)</a:t>
            </a:r>
          </a:p>
          <a:p>
            <a:r>
              <a:rPr lang="en-US" altLang="ko-KR" sz="1800" dirty="0"/>
              <a:t>Gate Valve (1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All metal Rf-shielded)</a:t>
            </a:r>
          </a:p>
        </p:txBody>
      </p: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83236D22-0C53-4F1B-806E-F1B1E87D9082}"/>
              </a:ext>
            </a:extLst>
          </p:cNvPr>
          <p:cNvCxnSpPr>
            <a:cxnSpLocks/>
          </p:cNvCxnSpPr>
          <p:nvPr/>
        </p:nvCxnSpPr>
        <p:spPr>
          <a:xfrm>
            <a:off x="545755" y="6449811"/>
            <a:ext cx="4744" cy="36111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4D59932D-E07C-495D-BF55-AE181358DC8F}"/>
              </a:ext>
            </a:extLst>
          </p:cNvPr>
          <p:cNvCxnSpPr/>
          <p:nvPr/>
        </p:nvCxnSpPr>
        <p:spPr>
          <a:xfrm>
            <a:off x="9935079" y="2007823"/>
            <a:ext cx="0" cy="220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C4EA01D1-F846-4259-9DB0-60C6CCF9E169}"/>
              </a:ext>
            </a:extLst>
          </p:cNvPr>
          <p:cNvSpPr txBox="1"/>
          <p:nvPr/>
        </p:nvSpPr>
        <p:spPr>
          <a:xfrm>
            <a:off x="9719422" y="2239007"/>
            <a:ext cx="63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 mm</a:t>
            </a:r>
            <a:endParaRPr lang="ko-KR" altLang="en-US" sz="14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C116488-AB01-47EC-B43A-240710B417E4}"/>
              </a:ext>
            </a:extLst>
          </p:cNvPr>
          <p:cNvSpPr txBox="1"/>
          <p:nvPr/>
        </p:nvSpPr>
        <p:spPr>
          <a:xfrm>
            <a:off x="290472" y="4479915"/>
            <a:ext cx="37597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Vacuum device of the straight section</a:t>
            </a: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0FD8B51F-F094-4C0D-A38D-FF10B3EE2510}"/>
              </a:ext>
            </a:extLst>
          </p:cNvPr>
          <p:cNvSpPr/>
          <p:nvPr/>
        </p:nvSpPr>
        <p:spPr>
          <a:xfrm>
            <a:off x="9223110" y="1709047"/>
            <a:ext cx="492033" cy="153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D4E86A86-2914-4C7A-9D7E-1E938C922BDE}"/>
              </a:ext>
            </a:extLst>
          </p:cNvPr>
          <p:cNvSpPr/>
          <p:nvPr/>
        </p:nvSpPr>
        <p:spPr>
          <a:xfrm>
            <a:off x="11732138" y="2373897"/>
            <a:ext cx="492033" cy="1538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923A9D68-F280-4DEC-B49E-CD5BA6C72227}"/>
              </a:ext>
            </a:extLst>
          </p:cNvPr>
          <p:cNvCxnSpPr>
            <a:cxnSpLocks/>
          </p:cNvCxnSpPr>
          <p:nvPr/>
        </p:nvCxnSpPr>
        <p:spPr>
          <a:xfrm flipH="1">
            <a:off x="8537441" y="1221520"/>
            <a:ext cx="4804784" cy="34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그림 86">
            <a:extLst>
              <a:ext uri="{FF2B5EF4-FFF2-40B4-BE49-F238E27FC236}">
                <a16:creationId xmlns:a16="http://schemas.microsoft.com/office/drawing/2014/main" id="{8BA96ED3-7846-408A-8833-D074CFBF0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9113" y="3288943"/>
            <a:ext cx="1272120" cy="101507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26E6490-D130-41EB-AB78-81D33A5CC1DB}"/>
              </a:ext>
            </a:extLst>
          </p:cNvPr>
          <p:cNvSpPr txBox="1"/>
          <p:nvPr/>
        </p:nvSpPr>
        <p:spPr>
          <a:xfrm>
            <a:off x="12372379" y="4256124"/>
            <a:ext cx="127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Pill-type getter</a:t>
            </a:r>
            <a:endParaRPr lang="ko-KR" altLang="en-US" sz="1400" dirty="0"/>
          </a:p>
        </p:txBody>
      </p: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E800027B-06AD-42B4-BB57-381BCD350E78}"/>
              </a:ext>
            </a:extLst>
          </p:cNvPr>
          <p:cNvCxnSpPr>
            <a:cxnSpLocks/>
            <a:stCxn id="87" idx="0"/>
          </p:cNvCxnSpPr>
          <p:nvPr/>
        </p:nvCxnSpPr>
        <p:spPr>
          <a:xfrm flipH="1" flipV="1">
            <a:off x="12319537" y="2510373"/>
            <a:ext cx="715636" cy="778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EA3C87BF-3716-4524-BD94-CEB3E3D33153}"/>
              </a:ext>
            </a:extLst>
          </p:cNvPr>
          <p:cNvCxnSpPr>
            <a:cxnSpLocks/>
            <a:stCxn id="87" idx="0"/>
          </p:cNvCxnSpPr>
          <p:nvPr/>
        </p:nvCxnSpPr>
        <p:spPr>
          <a:xfrm flipH="1" flipV="1">
            <a:off x="12290057" y="1833325"/>
            <a:ext cx="745116" cy="145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F9623D09-C659-4224-A796-33BE3B423FB4}"/>
              </a:ext>
            </a:extLst>
          </p:cNvPr>
          <p:cNvCxnSpPr>
            <a:cxnSpLocks/>
          </p:cNvCxnSpPr>
          <p:nvPr/>
        </p:nvCxnSpPr>
        <p:spPr>
          <a:xfrm>
            <a:off x="13952242" y="6566188"/>
            <a:ext cx="0" cy="39737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0E2AC0D-A94D-4B8E-9689-9A4D9F32D12E}"/>
              </a:ext>
            </a:extLst>
          </p:cNvPr>
          <p:cNvSpPr txBox="1"/>
          <p:nvPr/>
        </p:nvSpPr>
        <p:spPr>
          <a:xfrm>
            <a:off x="6499290" y="6698764"/>
            <a:ext cx="631904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CH15</a:t>
            </a:r>
            <a:endParaRPr lang="ko-KR" altLang="en-US" sz="16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ABDE71-6398-405F-B05C-289F500A2CE6}"/>
              </a:ext>
            </a:extLst>
          </p:cNvPr>
          <p:cNvSpPr txBox="1"/>
          <p:nvPr/>
        </p:nvSpPr>
        <p:spPr>
          <a:xfrm>
            <a:off x="3602298" y="7609972"/>
            <a:ext cx="386644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800" b="1" dirty="0"/>
              <a:t>         </a:t>
            </a:r>
            <a:endParaRPr lang="ko-KR" altLang="en-US" sz="800" b="1" dirty="0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A6C09D82-523B-4305-A09E-0E465B94AF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125" y="6030433"/>
            <a:ext cx="398692" cy="490442"/>
          </a:xfrm>
          <a:prstGeom prst="rect">
            <a:avLst/>
          </a:prstGeom>
        </p:spPr>
      </p:pic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2DCA1EE1-9757-4F2F-8651-433FBFCFA6CA}"/>
              </a:ext>
            </a:extLst>
          </p:cNvPr>
          <p:cNvCxnSpPr/>
          <p:nvPr/>
        </p:nvCxnSpPr>
        <p:spPr>
          <a:xfrm>
            <a:off x="6798106" y="7568710"/>
            <a:ext cx="49398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58679D0C-5B00-4B1A-AE2E-1DC07CCD6538}"/>
              </a:ext>
            </a:extLst>
          </p:cNvPr>
          <p:cNvCxnSpPr>
            <a:cxnSpLocks/>
          </p:cNvCxnSpPr>
          <p:nvPr/>
        </p:nvCxnSpPr>
        <p:spPr>
          <a:xfrm flipV="1">
            <a:off x="14791407" y="6587337"/>
            <a:ext cx="0" cy="4655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9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9042083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After sufficient commissioning, estimation of effective pumping speed per cell</a:t>
            </a:r>
            <a:endParaRPr lang="en-US" altLang="ko-KR" sz="2100" b="1" u="sng" dirty="0">
              <a:solidFill>
                <a:srgbClr val="FF0000"/>
              </a:solidFill>
              <a:cs typeface="Verdana" panose="020B0604030504040204" pitchFamily="34" charset="0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4B126EE4-452C-442A-835D-7587093DE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23558"/>
              </p:ext>
            </p:extLst>
          </p:nvPr>
        </p:nvGraphicFramePr>
        <p:xfrm>
          <a:off x="9156136" y="880267"/>
          <a:ext cx="424973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094">
                  <a:extLst>
                    <a:ext uri="{9D8B030D-6E8A-4147-A177-3AD203B41FA5}">
                      <a16:colId xmlns:a16="http://schemas.microsoft.com/office/drawing/2014/main" val="2874064298"/>
                    </a:ext>
                  </a:extLst>
                </a:gridCol>
                <a:gridCol w="1968636">
                  <a:extLst>
                    <a:ext uri="{9D8B030D-6E8A-4147-A177-3AD203B41FA5}">
                      <a16:colId xmlns:a16="http://schemas.microsoft.com/office/drawing/2014/main" val="3077258903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05508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Energy (GeV)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43416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Circumference (m)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3697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Beam current (mA)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1009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9991449-B221-4033-A97E-F5AD95345F9B}"/>
              </a:ext>
            </a:extLst>
          </p:cNvPr>
          <p:cNvSpPr txBox="1"/>
          <p:nvPr/>
        </p:nvSpPr>
        <p:spPr>
          <a:xfrm>
            <a:off x="543484" y="1013172"/>
            <a:ext cx="34092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Photon linear density of the 4GSR</a:t>
            </a:r>
            <a:endParaRPr lang="ko-KR" altLang="en-US" sz="18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42AC14-6017-45C3-BD2E-C09F9CF15A81}"/>
              </a:ext>
            </a:extLst>
          </p:cNvPr>
          <p:cNvSpPr/>
          <p:nvPr/>
        </p:nvSpPr>
        <p:spPr>
          <a:xfrm>
            <a:off x="420403" y="1375350"/>
            <a:ext cx="797307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i="1" dirty="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(ph·s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·m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) = 8.08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20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· </a:t>
            </a:r>
            <a:r>
              <a:rPr lang="en-US" altLang="ko-K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[</a:t>
            </a:r>
            <a:r>
              <a:rPr lang="en-US" altLang="ko-KR" sz="2000" i="1" dirty="0">
                <a:solidFill>
                  <a:prstClr val="black"/>
                </a:solidFill>
                <a:cs typeface="Times New Roman" panose="02020603050405020304" pitchFamily="18" charset="0"/>
              </a:rPr>
              <a:t>GeV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]· </a:t>
            </a:r>
            <a:r>
              <a:rPr lang="en-US" altLang="ko-K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0.4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[</a:t>
            </a:r>
            <a:r>
              <a:rPr lang="en-US" altLang="ko-KR" sz="2000" i="1" dirty="0">
                <a:solidFill>
                  <a:prstClr val="black"/>
                </a:solidFill>
                <a:cs typeface="Times New Roman" panose="02020603050405020304" pitchFamily="18" charset="0"/>
              </a:rPr>
              <a:t>A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]/ </a:t>
            </a:r>
            <a:r>
              <a:rPr lang="en-US" altLang="ko-K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800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[</a:t>
            </a:r>
            <a:r>
              <a:rPr lang="en-US" altLang="ko-KR" sz="2000" i="1" dirty="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]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=1.62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18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ph·s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·m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D88CE-2A31-4501-869B-9764FA2B71BD}"/>
              </a:ext>
            </a:extLst>
          </p:cNvPr>
          <p:cNvSpPr txBox="1"/>
          <p:nvPr/>
        </p:nvSpPr>
        <p:spPr>
          <a:xfrm>
            <a:off x="546707" y="2413316"/>
            <a:ext cx="62186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If PSD yield </a:t>
            </a:r>
            <a:r>
              <a:rPr lang="el-GR" altLang="ko-KR" sz="1800" b="1" dirty="0"/>
              <a:t>η</a:t>
            </a:r>
            <a:r>
              <a:rPr lang="en-US" altLang="ko-KR" sz="1800" b="1" dirty="0"/>
              <a:t> = 1 x 10</a:t>
            </a:r>
            <a:r>
              <a:rPr lang="en-US" altLang="ko-KR" sz="1800" b="1" baseline="30000" dirty="0"/>
              <a:t>-6</a:t>
            </a:r>
            <a:r>
              <a:rPr lang="en-US" altLang="ko-KR" sz="1800" b="1" dirty="0"/>
              <a:t> mol/</a:t>
            </a:r>
            <a:r>
              <a:rPr lang="en-US" altLang="ko-KR" sz="1800" b="1" dirty="0" err="1"/>
              <a:t>ph</a:t>
            </a:r>
            <a:r>
              <a:rPr lang="en-US" altLang="ko-KR" sz="1800" b="1" dirty="0"/>
              <a:t> (After sufficient commissioning)</a:t>
            </a:r>
            <a:endParaRPr lang="ko-KR" altLang="en-US" sz="180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44EEB8-39E4-40D0-9ADF-71035D513C56}"/>
              </a:ext>
            </a:extLst>
          </p:cNvPr>
          <p:cNvSpPr/>
          <p:nvPr/>
        </p:nvSpPr>
        <p:spPr>
          <a:xfrm>
            <a:off x="420403" y="2767788"/>
            <a:ext cx="797307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l-GR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ή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(mol · s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· m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) = 1.62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18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x 1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-6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=1.62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12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mol·s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·m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33B57-87FD-4B6D-8DDE-5DCAC74E7B0E}"/>
              </a:ext>
            </a:extLst>
          </p:cNvPr>
          <p:cNvSpPr txBox="1"/>
          <p:nvPr/>
        </p:nvSpPr>
        <p:spPr>
          <a:xfrm>
            <a:off x="546707" y="3804461"/>
            <a:ext cx="57068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The average line gas desorption rate along the storage ring</a:t>
            </a:r>
            <a:endParaRPr lang="ko-KR" altLang="en-US" sz="180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6437C3C-B0C2-43DC-930C-E16A855B7F93}"/>
              </a:ext>
            </a:extLst>
          </p:cNvPr>
          <p:cNvSpPr/>
          <p:nvPr/>
        </p:nvSpPr>
        <p:spPr>
          <a:xfrm>
            <a:off x="420403" y="4158933"/>
            <a:ext cx="797307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Q</a:t>
            </a:r>
            <a:r>
              <a:rPr lang="en-US" altLang="ko-KR" sz="20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lin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ko-KR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mbar·l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·s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·m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) = </a:t>
            </a:r>
            <a:r>
              <a:rPr lang="el-GR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ή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x K = 1.62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12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x 4.04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-20</a:t>
            </a:r>
          </a:p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= </a:t>
            </a:r>
            <a:r>
              <a:rPr lang="en-US" altLang="ko-KR" sz="20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6.53 x 10</a:t>
            </a:r>
            <a:r>
              <a:rPr lang="en-US" altLang="ko-KR" sz="2000" u="sng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-8</a:t>
            </a:r>
            <a:r>
              <a:rPr lang="en-US" altLang="ko-KR" sz="20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0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mbar·L</a:t>
            </a:r>
            <a:r>
              <a:rPr lang="en-US" altLang="ko-KR" sz="20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· s</a:t>
            </a:r>
            <a:r>
              <a:rPr lang="en-US" altLang="ko-KR" sz="2000" u="sng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n-US" altLang="ko-KR" sz="20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· m</a:t>
            </a:r>
            <a:r>
              <a:rPr lang="en-US" altLang="ko-KR" sz="2000" u="sng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863B2-278D-46F3-B3AD-DC029D629B6F}"/>
              </a:ext>
            </a:extLst>
          </p:cNvPr>
          <p:cNvSpPr txBox="1"/>
          <p:nvPr/>
        </p:nvSpPr>
        <p:spPr>
          <a:xfrm>
            <a:off x="4812141" y="4631474"/>
            <a:ext cx="39935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i="1" dirty="0"/>
              <a:t>K- converts number of mol to pressure units 4.04x10</a:t>
            </a:r>
            <a:r>
              <a:rPr lang="en-US" altLang="ko-KR" sz="1600" i="1" baseline="30000" dirty="0"/>
              <a:t>-20</a:t>
            </a:r>
            <a:r>
              <a:rPr lang="en-US" altLang="ko-KR" sz="1600" i="1" dirty="0"/>
              <a:t> [</a:t>
            </a:r>
            <a:r>
              <a:rPr lang="en-US" altLang="ko-KR" sz="1600" i="1" dirty="0" err="1"/>
              <a:t>mbar·L</a:t>
            </a:r>
            <a:r>
              <a:rPr lang="en-US" altLang="ko-KR" sz="1600" i="1" dirty="0"/>
              <a:t>/mol], (PV=</a:t>
            </a:r>
            <a:r>
              <a:rPr lang="en-US" altLang="ko-KR" sz="1600" i="1" dirty="0" err="1"/>
              <a:t>N</a:t>
            </a:r>
            <a:r>
              <a:rPr lang="en-US" altLang="ko-KR" sz="1600" i="1" baseline="-25000" dirty="0" err="1"/>
              <a:t>mol</a:t>
            </a:r>
            <a:r>
              <a:rPr lang="en-US" altLang="ko-KR" sz="1600" i="1" dirty="0" err="1"/>
              <a:t>k</a:t>
            </a:r>
            <a:r>
              <a:rPr lang="en-US" altLang="ko-KR" sz="1600" i="1" baseline="-25000" dirty="0" err="1"/>
              <a:t>B</a:t>
            </a:r>
            <a:r>
              <a:rPr lang="en-US" altLang="ko-KR" sz="1600" i="1" dirty="0" err="1"/>
              <a:t>T</a:t>
            </a:r>
            <a:r>
              <a:rPr lang="en-US" altLang="ko-KR" sz="1600" i="1" dirty="0"/>
              <a:t>)</a:t>
            </a:r>
            <a:endParaRPr lang="ko-KR" altLang="en-US" sz="16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AF376A-8AAE-4755-AAAC-F99F98BF0543}"/>
              </a:ext>
            </a:extLst>
          </p:cNvPr>
          <p:cNvSpPr txBox="1"/>
          <p:nvPr/>
        </p:nvSpPr>
        <p:spPr>
          <a:xfrm>
            <a:off x="546707" y="5422598"/>
            <a:ext cx="118420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The required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effective pumping speed (1 cell) to meet the average pressure level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&lt;1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x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10</a:t>
            </a:r>
            <a:r>
              <a:rPr lang="en-US" altLang="ko-KR" sz="1800" b="1" baseline="30000" dirty="0"/>
              <a:t>-9</a:t>
            </a:r>
            <a:r>
              <a:rPr lang="en-US" altLang="ko-KR" sz="1800" b="1" dirty="0"/>
              <a:t> mbar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(when </a:t>
            </a:r>
            <a:r>
              <a:rPr lang="el-GR" altLang="ko-KR" sz="1800" b="1" dirty="0"/>
              <a:t>η</a:t>
            </a:r>
            <a:r>
              <a:rPr lang="en-US" altLang="ko-KR" sz="1800" b="1" dirty="0"/>
              <a:t> = 1 x 10</a:t>
            </a:r>
            <a:r>
              <a:rPr lang="en-US" altLang="ko-KR" sz="1800" b="1" baseline="30000" dirty="0"/>
              <a:t>-6</a:t>
            </a:r>
            <a:r>
              <a:rPr lang="en-US" altLang="ko-KR" sz="1800" b="1" dirty="0"/>
              <a:t> mol/</a:t>
            </a:r>
            <a:r>
              <a:rPr lang="en-US" altLang="ko-KR" sz="1800" b="1" dirty="0" err="1"/>
              <a:t>ph</a:t>
            </a:r>
            <a:r>
              <a:rPr lang="en-US" altLang="ko-KR" sz="1800" b="1" dirty="0"/>
              <a:t>) </a:t>
            </a:r>
            <a:endParaRPr lang="ko-KR" altLang="en-US" sz="1800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3743B29-C14D-4767-8FCC-D8CD21ADBBDD}"/>
              </a:ext>
            </a:extLst>
          </p:cNvPr>
          <p:cNvSpPr/>
          <p:nvPr/>
        </p:nvSpPr>
        <p:spPr>
          <a:xfrm>
            <a:off x="420403" y="5939901"/>
            <a:ext cx="797307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  <a:defRPr lang="ko-KR" altLang="en-US"/>
            </a:pPr>
            <a:r>
              <a:rPr lang="en-US" altLang="ko-KR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Q</a:t>
            </a:r>
            <a:r>
              <a:rPr lang="en-US" altLang="ko-KR" sz="20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cell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ko-KR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mbar·L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/s) = 6.53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-8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x 28 m (1 cell length) = 1.82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-6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mbar·L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/s  S</a:t>
            </a:r>
            <a:r>
              <a:rPr lang="en-US" altLang="ko-KR" sz="2000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(eff·1cell)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1.82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-6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/ (1 x 10</a:t>
            </a:r>
            <a:r>
              <a:rPr lang="en-US" altLang="ko-KR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-9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)= </a:t>
            </a:r>
            <a:r>
              <a:rPr lang="en-US" altLang="ko-K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1800 L/s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DB2986-0640-4382-8294-95720472F4AA}"/>
              </a:ext>
            </a:extLst>
          </p:cNvPr>
          <p:cNvSpPr txBox="1"/>
          <p:nvPr/>
        </p:nvSpPr>
        <p:spPr>
          <a:xfrm>
            <a:off x="543484" y="7112378"/>
            <a:ext cx="1201726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After sufficient commissioning(</a:t>
            </a:r>
            <a:r>
              <a:rPr lang="el-GR" altLang="ko-KR" sz="1800" b="1" dirty="0"/>
              <a:t>η = 1 </a:t>
            </a:r>
            <a:r>
              <a:rPr lang="en-US" altLang="ko-KR" sz="1800" b="1" dirty="0"/>
              <a:t>x 10</a:t>
            </a:r>
            <a:r>
              <a:rPr lang="en-US" altLang="ko-KR" sz="1800" b="1" baseline="30000" dirty="0"/>
              <a:t>-6</a:t>
            </a:r>
            <a:r>
              <a:rPr lang="en-US" altLang="ko-KR" sz="1800" b="1" dirty="0"/>
              <a:t>), achieving 1 x 10</a:t>
            </a:r>
            <a:r>
              <a:rPr lang="en-US" altLang="ko-KR" sz="1800" b="1" baseline="30000" dirty="0"/>
              <a:t>-9</a:t>
            </a:r>
            <a:r>
              <a:rPr lang="en-US" altLang="ko-KR" sz="1800" b="1" dirty="0"/>
              <a:t> mbar requires an effective pumping speed of 1800 L/s per cell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5915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598008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Building a 3D model for simulation (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Molflow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+ and 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Synrad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02A74DE-C95F-4E2D-A737-A8B69C92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130" y="1971460"/>
            <a:ext cx="3864579" cy="4179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3494A84-9BD0-4A6E-87FC-D6BD8F72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123" y="1961975"/>
            <a:ext cx="3864579" cy="4179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EC44585-1FA1-4789-86B7-68A41356B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6" y="1971460"/>
            <a:ext cx="3864579" cy="4179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974B36-C11C-43A0-8227-D8D20D4C7DF2}"/>
              </a:ext>
            </a:extLst>
          </p:cNvPr>
          <p:cNvSpPr txBox="1"/>
          <p:nvPr/>
        </p:nvSpPr>
        <p:spPr>
          <a:xfrm>
            <a:off x="384916" y="1592643"/>
            <a:ext cx="43649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Modeling of the vacuum chamber(Inventor)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C4E81-B242-4AFF-901A-3B99A4F24CAD}"/>
              </a:ext>
            </a:extLst>
          </p:cNvPr>
          <p:cNvSpPr txBox="1"/>
          <p:nvPr/>
        </p:nvSpPr>
        <p:spPr>
          <a:xfrm>
            <a:off x="384916" y="6869512"/>
            <a:ext cx="877432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800" dirty="0"/>
              <a:t>Import the vacuum chamber modeling from the Ansys program into </a:t>
            </a:r>
            <a:r>
              <a:rPr lang="en-US" altLang="ko-KR" sz="1800" u="sng" dirty="0" err="1"/>
              <a:t>SpaceClaim</a:t>
            </a:r>
            <a:r>
              <a:rPr lang="en-US" altLang="ko-KR" sz="1800" dirty="0"/>
              <a:t> (STP) </a:t>
            </a:r>
          </a:p>
          <a:p>
            <a:pPr marL="342900" indent="-342900">
              <a:buAutoNum type="arabicPeriod"/>
            </a:pPr>
            <a:r>
              <a:rPr lang="en-US" altLang="ko-KR" sz="1800" dirty="0"/>
              <a:t>Use the “</a:t>
            </a:r>
            <a:r>
              <a:rPr lang="en-US" altLang="ko-KR" sz="1800" i="1" dirty="0"/>
              <a:t>volume extractor” </a:t>
            </a:r>
            <a:r>
              <a:rPr lang="en-US" altLang="ko-KR" sz="1800" dirty="0"/>
              <a:t>feature within </a:t>
            </a:r>
            <a:r>
              <a:rPr lang="en-US" altLang="ko-KR" sz="1800" dirty="0" err="1"/>
              <a:t>SpaceClaim</a:t>
            </a:r>
            <a:r>
              <a:rPr lang="en-US" altLang="ko-KR" sz="1800" dirty="0"/>
              <a:t> to generate the internal space of the vacuum chamber</a:t>
            </a:r>
          </a:p>
          <a:p>
            <a:pPr marL="342900" indent="-342900">
              <a:buAutoNum type="arabicPeriod"/>
            </a:pPr>
            <a:r>
              <a:rPr lang="en-US" altLang="ko-KR" sz="1800" dirty="0"/>
              <a:t>Convert the generated modeling into an STL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C89CD-1E4F-445A-8B39-B7EB483CC4C7}"/>
              </a:ext>
            </a:extLst>
          </p:cNvPr>
          <p:cNvSpPr txBox="1"/>
          <p:nvPr/>
        </p:nvSpPr>
        <p:spPr>
          <a:xfrm>
            <a:off x="5169753" y="1570023"/>
            <a:ext cx="50124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Internal modeling of the vacuum chamber(Ansys)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EC508-CC27-4445-9074-18F207057F7D}"/>
              </a:ext>
            </a:extLst>
          </p:cNvPr>
          <p:cNvSpPr txBox="1"/>
          <p:nvPr/>
        </p:nvSpPr>
        <p:spPr>
          <a:xfrm>
            <a:off x="10570767" y="1592643"/>
            <a:ext cx="41973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Simulation modeling (</a:t>
            </a:r>
            <a:r>
              <a:rPr lang="en-US" altLang="ko-KR" sz="1800" b="1" dirty="0" err="1"/>
              <a:t>Synrad</a:t>
            </a:r>
            <a:r>
              <a:rPr lang="en-US" altLang="ko-KR" sz="1800" b="1" dirty="0"/>
              <a:t> &amp; </a:t>
            </a:r>
            <a:r>
              <a:rPr lang="en-US" altLang="ko-KR" sz="1800" b="1" dirty="0" err="1"/>
              <a:t>Molflow</a:t>
            </a:r>
            <a:r>
              <a:rPr lang="en-US" altLang="ko-KR" sz="1800" b="1" dirty="0"/>
              <a:t>+)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F2A18D65-6BA6-4D07-A530-8C8A7F66B98F}"/>
              </a:ext>
            </a:extLst>
          </p:cNvPr>
          <p:cNvSpPr/>
          <p:nvPr/>
        </p:nvSpPr>
        <p:spPr>
          <a:xfrm>
            <a:off x="4757745" y="3665220"/>
            <a:ext cx="678180" cy="28956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C849BB2C-CA0D-497D-B0AE-DAC93E455CC4}"/>
              </a:ext>
            </a:extLst>
          </p:cNvPr>
          <p:cNvSpPr/>
          <p:nvPr/>
        </p:nvSpPr>
        <p:spPr>
          <a:xfrm>
            <a:off x="9820702" y="3661662"/>
            <a:ext cx="678180" cy="28956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C8B54-D0E0-4A29-9FD5-B50A8AEDAA43}"/>
              </a:ext>
            </a:extLst>
          </p:cNvPr>
          <p:cNvSpPr txBox="1"/>
          <p:nvPr/>
        </p:nvSpPr>
        <p:spPr>
          <a:xfrm>
            <a:off x="392768" y="6500180"/>
            <a:ext cx="300063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 err="1"/>
              <a:t>Bulind</a:t>
            </a:r>
            <a:r>
              <a:rPr lang="en-US" altLang="ko-KR" sz="1800" b="1" dirty="0"/>
              <a:t> a 3D simulation model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3BAAC34-D5FD-4F2F-98A2-69B0011E94A3}"/>
              </a:ext>
            </a:extLst>
          </p:cNvPr>
          <p:cNvSpPr/>
          <p:nvPr/>
        </p:nvSpPr>
        <p:spPr>
          <a:xfrm>
            <a:off x="367393" y="873699"/>
            <a:ext cx="98510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Utilized the volume extractor feature of the Ansys program to create the internal modeling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37101-9EA9-475C-86B9-73ECE77AF60D}"/>
              </a:ext>
            </a:extLst>
          </p:cNvPr>
          <p:cNvSpPr txBox="1"/>
          <p:nvPr/>
        </p:nvSpPr>
        <p:spPr>
          <a:xfrm>
            <a:off x="11874424" y="4813821"/>
            <a:ext cx="20899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Loading the .STL file</a:t>
            </a:r>
            <a:endParaRPr lang="ko-KR" altLang="en-US" sz="1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F9028B-0964-41BF-80C9-F23150C9CBF0}"/>
              </a:ext>
            </a:extLst>
          </p:cNvPr>
          <p:cNvSpPr txBox="1"/>
          <p:nvPr/>
        </p:nvSpPr>
        <p:spPr>
          <a:xfrm>
            <a:off x="6382692" y="4859987"/>
            <a:ext cx="25865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The </a:t>
            </a:r>
            <a:r>
              <a:rPr lang="en-US" altLang="ko-KR" sz="1800" b="1" dirty="0" err="1"/>
              <a:t>ansys</a:t>
            </a:r>
            <a:r>
              <a:rPr lang="en-US" altLang="ko-KR" sz="1800" b="1" dirty="0"/>
              <a:t> program into “</a:t>
            </a:r>
            <a:r>
              <a:rPr lang="en-US" altLang="ko-KR" sz="1800" b="1" dirty="0" err="1"/>
              <a:t>Spaceclaim</a:t>
            </a:r>
            <a:r>
              <a:rPr lang="en-US" altLang="ko-KR" sz="1800" b="1" dirty="0"/>
              <a:t>”</a:t>
            </a:r>
            <a:endParaRPr lang="ko-KR" altLang="en-US" sz="1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26486D-9AE2-40AD-BB6C-3754F4960710}"/>
              </a:ext>
            </a:extLst>
          </p:cNvPr>
          <p:cNvSpPr txBox="1"/>
          <p:nvPr/>
        </p:nvSpPr>
        <p:spPr>
          <a:xfrm>
            <a:off x="1710254" y="4866942"/>
            <a:ext cx="278944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Modeling vacuum chamber using the Inventor 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6664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295E065-3B0D-4031-8BD5-A3EFA4249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391729"/>
            <a:ext cx="3184202" cy="6321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Vacuum simulation using 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Synrad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 and 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Molflow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5E797-469C-4A01-ABDD-5B12F5551140}"/>
              </a:ext>
            </a:extLst>
          </p:cNvPr>
          <p:cNvSpPr txBox="1"/>
          <p:nvPr/>
        </p:nvSpPr>
        <p:spPr>
          <a:xfrm>
            <a:off x="7521249" y="6733955"/>
            <a:ext cx="3016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NEG pump (5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30 L/s, H</a:t>
            </a:r>
            <a:r>
              <a:rPr lang="en-US" altLang="ko-KR" sz="1800" baseline="-25000" dirty="0"/>
              <a:t>2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NEG Pump (10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400 L/s, H</a:t>
            </a:r>
            <a:r>
              <a:rPr lang="en-US" altLang="ko-KR" sz="1800" baseline="-25000" dirty="0"/>
              <a:t>2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Pill type NEG</a:t>
            </a: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74E99219-C4A7-40F6-8287-660AD213A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645" y="391729"/>
            <a:ext cx="3156284" cy="6321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0D8A348-4E9C-47B2-B704-7E0A02A6B54F}"/>
              </a:ext>
            </a:extLst>
          </p:cNvPr>
          <p:cNvSpPr txBox="1"/>
          <p:nvPr/>
        </p:nvSpPr>
        <p:spPr>
          <a:xfrm>
            <a:off x="8155833" y="138379"/>
            <a:ext cx="21093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NEG pump coverage</a:t>
            </a:r>
            <a:endParaRPr lang="ko-KR" altLang="en-US" sz="18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F05E91-9B2E-4952-9F94-ADEBC1C48436}"/>
              </a:ext>
            </a:extLst>
          </p:cNvPr>
          <p:cNvSpPr txBox="1"/>
          <p:nvPr/>
        </p:nvSpPr>
        <p:spPr>
          <a:xfrm>
            <a:off x="11310200" y="6733955"/>
            <a:ext cx="354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Sputter Ion Pump (12 </a:t>
            </a:r>
            <a:r>
              <a:rPr lang="en-US" altLang="ko-KR" sz="1800" dirty="0" err="1"/>
              <a:t>ea</a:t>
            </a:r>
            <a:r>
              <a:rPr lang="en-US" altLang="ko-KR" sz="1800" dirty="0"/>
              <a:t>, 60 L/s, H</a:t>
            </a:r>
            <a:r>
              <a:rPr lang="en-US" altLang="ko-KR" sz="1800" baseline="-25000" dirty="0"/>
              <a:t>2</a:t>
            </a:r>
            <a:r>
              <a:rPr lang="en-US" altLang="ko-KR" sz="1800" dirty="0"/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0CDE46-7A04-47EE-B280-0389C63E5F7A}"/>
              </a:ext>
            </a:extLst>
          </p:cNvPr>
          <p:cNvSpPr txBox="1"/>
          <p:nvPr/>
        </p:nvSpPr>
        <p:spPr>
          <a:xfrm>
            <a:off x="12303091" y="138379"/>
            <a:ext cx="13833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SIP coverage</a:t>
            </a:r>
            <a:endParaRPr lang="ko-KR" altLang="en-US" sz="1800" b="1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562C1B9-3C2F-496D-96A6-4857081199EB}"/>
              </a:ext>
            </a:extLst>
          </p:cNvPr>
          <p:cNvSpPr/>
          <p:nvPr/>
        </p:nvSpPr>
        <p:spPr>
          <a:xfrm>
            <a:off x="367394" y="873699"/>
            <a:ext cx="6794188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Pumping</a:t>
            </a:r>
            <a:r>
              <a:rPr lang="ko-KR" alt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speed setup for </a:t>
            </a:r>
            <a:r>
              <a:rPr lang="en-US" altLang="ko-KR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Molflow</a:t>
            </a: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+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The module type NEG pump and SIP apply pumping speed</a:t>
            </a: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cs typeface="Calibri" panose="020F0502020204030204" pitchFamily="34" charset="0"/>
              </a:rPr>
              <a:t>The pill type NEG pump apply measured data (PAL)</a:t>
            </a:r>
          </a:p>
          <a:p>
            <a:pPr marL="914354" lvl="1" indent="-342900" defTabSz="914400"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ko-KR" sz="1400" dirty="0">
                <a:cs typeface="Calibri" panose="020F0502020204030204" pitchFamily="34" charset="0"/>
              </a:rPr>
              <a:t>Activation condition : 180 </a:t>
            </a:r>
            <a:r>
              <a:rPr lang="ko-KR" altLang="en-US" sz="1400" dirty="0">
                <a:cs typeface="Calibri" panose="020F0502020204030204" pitchFamily="34" charset="0"/>
              </a:rPr>
              <a:t>℃</a:t>
            </a:r>
            <a:r>
              <a:rPr lang="en-US" altLang="ko-KR" sz="1400" dirty="0">
                <a:cs typeface="Calibri" panose="020F0502020204030204" pitchFamily="34" charset="0"/>
              </a:rPr>
              <a:t>, 24 </a:t>
            </a:r>
            <a:r>
              <a:rPr lang="en-US" altLang="ko-KR" sz="1400" dirty="0" err="1">
                <a:cs typeface="Calibri" panose="020F0502020204030204" pitchFamily="34" charset="0"/>
              </a:rPr>
              <a:t>hr</a:t>
            </a:r>
            <a:endParaRPr lang="en-US" altLang="ko-KR" sz="1400" dirty="0"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dirty="0"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0C40009-6620-40FD-A562-984CA15B8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6" y="3454583"/>
            <a:ext cx="5752144" cy="46710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9CB1B43-C10F-4DA5-9675-6EF11238F280}"/>
              </a:ext>
            </a:extLst>
          </p:cNvPr>
          <p:cNvSpPr txBox="1"/>
          <p:nvPr/>
        </p:nvSpPr>
        <p:spPr>
          <a:xfrm>
            <a:off x="1565214" y="5595918"/>
            <a:ext cx="35528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Activation condition : 180 </a:t>
            </a:r>
            <a:r>
              <a:rPr lang="ko-KR" altLang="en-US" sz="1800" b="1" dirty="0"/>
              <a:t>℃</a:t>
            </a:r>
            <a:r>
              <a:rPr lang="en-US" altLang="ko-KR" sz="1800" b="1" dirty="0"/>
              <a:t>,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24 </a:t>
            </a:r>
            <a:r>
              <a:rPr lang="en-US" altLang="ko-KR" sz="1800" b="1" dirty="0" err="1"/>
              <a:t>hr</a:t>
            </a:r>
            <a:endParaRPr lang="ko-KR" altLang="en-US" sz="1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5FE02-535A-4106-A783-4D8B31384E40}"/>
              </a:ext>
            </a:extLst>
          </p:cNvPr>
          <p:cNvSpPr txBox="1"/>
          <p:nvPr/>
        </p:nvSpPr>
        <p:spPr>
          <a:xfrm>
            <a:off x="663896" y="3140501"/>
            <a:ext cx="64545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 Pumping speed vs adsorption capacity of the Pill type NEG pump</a:t>
            </a:r>
            <a:endParaRPr lang="ko-KR" altLang="en-US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BBBD-2764-9AB5-2380-0F86EAD8BE5F}"/>
              </a:ext>
            </a:extLst>
          </p:cNvPr>
          <p:cNvSpPr txBox="1"/>
          <p:nvPr/>
        </p:nvSpPr>
        <p:spPr>
          <a:xfrm>
            <a:off x="555121" y="2485860"/>
            <a:ext cx="341067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the pressure along the beam path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8851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FF28A1-9C46-464A-ACDC-8EBA842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r>
              <a:rPr lang="en-US" dirty="0"/>
              <a:t>/13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5EBFC-4482-49C3-B511-11E84BAE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341E27-9C53-4AD6-9D05-598AB4833D0F}"/>
              </a:ext>
            </a:extLst>
          </p:cNvPr>
          <p:cNvSpPr/>
          <p:nvPr/>
        </p:nvSpPr>
        <p:spPr>
          <a:xfrm>
            <a:off x="290472" y="197694"/>
            <a:ext cx="6030681" cy="53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Vacuum simulation using 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Synrad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 and </a:t>
            </a:r>
            <a:r>
              <a:rPr lang="en-US" altLang="ko-KR" sz="2100" b="1" dirty="0" err="1">
                <a:solidFill>
                  <a:schemeClr val="tx2"/>
                </a:solidFill>
                <a:cs typeface="Verdana" panose="020B0604030504040204" pitchFamily="34" charset="0"/>
              </a:rPr>
              <a:t>Molflow</a:t>
            </a:r>
            <a:r>
              <a:rPr lang="en-US" altLang="ko-KR" sz="2100" b="1" dirty="0">
                <a:solidFill>
                  <a:schemeClr val="tx2"/>
                </a:solidFill>
                <a:cs typeface="Verdana" panose="020B0604030504040204" pitchFamily="34" charset="0"/>
              </a:rPr>
              <a:t>+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562C1B9-3C2F-496D-96A6-4857081199EB}"/>
              </a:ext>
            </a:extLst>
          </p:cNvPr>
          <p:cNvSpPr/>
          <p:nvPr/>
        </p:nvSpPr>
        <p:spPr>
          <a:xfrm>
            <a:off x="367393" y="873699"/>
            <a:ext cx="8167007" cy="238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Calculating the dynamic pressure of the storage ring</a:t>
            </a:r>
          </a:p>
          <a:p>
            <a:pPr marL="342900" indent="-342900" defTabSz="9144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Calculating the vacuum profile during operation for the major residual gases, H</a:t>
            </a:r>
            <a:r>
              <a:rPr lang="en-US" altLang="ko-K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and CO</a:t>
            </a:r>
            <a:r>
              <a:rPr lang="ko-K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354" lvl="1" indent="-342900" defTabSz="9144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storage ring vacuum system has undergone sufficient commissioning</a:t>
            </a:r>
            <a:endParaRPr lang="en-US" altLang="ko-KR" sz="14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PSD values (mol/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354" lvl="1" indent="-342900" defTabSz="9144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ko-KR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 : 1 x 10</a:t>
            </a:r>
            <a:r>
              <a:rPr lang="en-US" altLang="ko-K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</a:p>
          <a:p>
            <a:pPr marL="914354" lvl="1" indent="-342900" defTabSz="9144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CO : 2 x 10</a:t>
            </a:r>
            <a:r>
              <a:rPr lang="en-US" altLang="ko-K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-7</a:t>
            </a:r>
            <a:endParaRPr lang="ko-KR" altLang="en-US" sz="1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spcBef>
                <a:spcPts val="800"/>
              </a:spcBef>
              <a:defRPr/>
            </a:pPr>
            <a:endParaRPr lang="en-US" altLang="ko-KR" sz="1600" dirty="0">
              <a:cs typeface="Calibri" panose="020F0502020204030204" pitchFamily="34" charset="0"/>
            </a:endParaRPr>
          </a:p>
        </p:txBody>
      </p:sp>
      <p:pic>
        <p:nvPicPr>
          <p:cNvPr id="12" name="내용 개체 틀 7">
            <a:extLst>
              <a:ext uri="{FF2B5EF4-FFF2-40B4-BE49-F238E27FC236}">
                <a16:creationId xmlns:a16="http://schemas.microsoft.com/office/drawing/2014/main" id="{CE7DA4DB-F395-4BEC-9ACF-F3C4AA0E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02" y="916388"/>
            <a:ext cx="6814803" cy="542402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12EF894-0989-404E-AC92-FCC622549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46" y="5400773"/>
            <a:ext cx="4677934" cy="22964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2B12FA-75A8-4919-8FE0-4A7AB6981BC1}"/>
              </a:ext>
            </a:extLst>
          </p:cNvPr>
          <p:cNvSpPr txBox="1"/>
          <p:nvPr/>
        </p:nvSpPr>
        <p:spPr>
          <a:xfrm>
            <a:off x="2534689" y="5676306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6600FF"/>
                </a:solidFill>
              </a:rPr>
              <a:t>10%</a:t>
            </a:r>
            <a:endParaRPr lang="ko-KR" altLang="en-US" sz="1400" dirty="0">
              <a:solidFill>
                <a:srgbClr val="66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916FA-E49A-4A38-A19F-6FE54820A040}"/>
              </a:ext>
            </a:extLst>
          </p:cNvPr>
          <p:cNvSpPr txBox="1"/>
          <p:nvPr/>
        </p:nvSpPr>
        <p:spPr>
          <a:xfrm>
            <a:off x="1806396" y="584911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6600FF"/>
                </a:solidFill>
              </a:rPr>
              <a:t>2%</a:t>
            </a:r>
            <a:endParaRPr lang="ko-KR" altLang="en-US" sz="1400" dirty="0">
              <a:solidFill>
                <a:srgbClr val="6600FF"/>
              </a:solidFill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6CDCECD-1245-4D78-BBEB-C0A88FBD1E13}"/>
              </a:ext>
            </a:extLst>
          </p:cNvPr>
          <p:cNvCxnSpPr>
            <a:cxnSpLocks/>
          </p:cNvCxnSpPr>
          <p:nvPr/>
        </p:nvCxnSpPr>
        <p:spPr>
          <a:xfrm>
            <a:off x="9373797" y="2242522"/>
            <a:ext cx="5116253" cy="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914CE5-DB2E-407D-A841-B712B56DF561}"/>
              </a:ext>
            </a:extLst>
          </p:cNvPr>
          <p:cNvSpPr txBox="1"/>
          <p:nvPr/>
        </p:nvSpPr>
        <p:spPr>
          <a:xfrm>
            <a:off x="9373797" y="1413206"/>
            <a:ext cx="278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70AD47"/>
                </a:solidFill>
              </a:rPr>
              <a:t>Average pressure (1.38 x 10</a:t>
            </a:r>
            <a:r>
              <a:rPr lang="en-US" altLang="ko-KR" sz="1400" b="1" baseline="30000" dirty="0">
                <a:solidFill>
                  <a:srgbClr val="70AD47"/>
                </a:solidFill>
              </a:rPr>
              <a:t>-9</a:t>
            </a:r>
            <a:r>
              <a:rPr lang="en-US" altLang="ko-KR" sz="1400" b="1" dirty="0">
                <a:solidFill>
                  <a:srgbClr val="70AD47"/>
                </a:solidFill>
              </a:rPr>
              <a:t> mbar)</a:t>
            </a:r>
            <a:endParaRPr lang="ko-KR" altLang="en-US" sz="1400" b="1" dirty="0">
              <a:solidFill>
                <a:srgbClr val="70AD4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E4AE9-4E06-4E39-89C3-6A422C4CB5F9}"/>
              </a:ext>
            </a:extLst>
          </p:cNvPr>
          <p:cNvSpPr txBox="1"/>
          <p:nvPr/>
        </p:nvSpPr>
        <p:spPr>
          <a:xfrm>
            <a:off x="1248215" y="524688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6600FF"/>
                </a:solidFill>
              </a:rPr>
              <a:t>88%</a:t>
            </a:r>
            <a:endParaRPr lang="ko-KR" altLang="en-US" sz="1400" dirty="0">
              <a:solidFill>
                <a:srgbClr val="6600FF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6F9B19-973F-4DAC-A8BB-D5B8F8B7AAC6}"/>
              </a:ext>
            </a:extLst>
          </p:cNvPr>
          <p:cNvSpPr/>
          <p:nvPr/>
        </p:nvSpPr>
        <p:spPr>
          <a:xfrm>
            <a:off x="8969936" y="433900"/>
            <a:ext cx="56376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Dynamic pressure profile of the storage ring according to the gas type</a:t>
            </a:r>
            <a:endParaRPr lang="ko-KR" altLang="en-US" sz="180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9D5790C-0FAA-47B7-B633-54103BD40E42}"/>
              </a:ext>
            </a:extLst>
          </p:cNvPr>
          <p:cNvSpPr/>
          <p:nvPr/>
        </p:nvSpPr>
        <p:spPr>
          <a:xfrm>
            <a:off x="626037" y="4754185"/>
            <a:ext cx="46779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Partial pressures of gases in ultra-high vacuum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0472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55968</TotalTime>
  <Words>1534</Words>
  <Application>Microsoft Office PowerPoint</Application>
  <PresentationFormat>사용자 지정</PresentationFormat>
  <Paragraphs>235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Times New Roman</vt:lpstr>
      <vt:lpstr>Verdana</vt:lpstr>
      <vt:lpstr>Wingdings</vt:lpstr>
      <vt:lpstr>Office 테마</vt:lpstr>
      <vt:lpstr>Vacuum simulation  of the Korea 4th Generation Storage 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hosun choi</cp:lastModifiedBy>
  <cp:revision>816</cp:revision>
  <cp:lastPrinted>2024-04-09T08:37:18Z</cp:lastPrinted>
  <dcterms:created xsi:type="dcterms:W3CDTF">2017-04-18T01:35:36Z</dcterms:created>
  <dcterms:modified xsi:type="dcterms:W3CDTF">2024-04-18T04:01:36Z</dcterms:modified>
</cp:coreProperties>
</file>