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59" r:id="rId2"/>
    <p:sldId id="289" r:id="rId3"/>
    <p:sldId id="2147196597" r:id="rId4"/>
    <p:sldId id="2147196598" r:id="rId5"/>
    <p:sldId id="2147196599" r:id="rId6"/>
    <p:sldId id="2147196622" r:id="rId7"/>
    <p:sldId id="2147196613" r:id="rId8"/>
    <p:sldId id="2147196617" r:id="rId9"/>
    <p:sldId id="2147196616" r:id="rId10"/>
    <p:sldId id="2147196619" r:id="rId11"/>
    <p:sldId id="2147196620" r:id="rId12"/>
    <p:sldId id="2147196621" r:id="rId13"/>
    <p:sldId id="2147196612" r:id="rId14"/>
    <p:sldId id="2147196623" r:id="rId15"/>
    <p:sldId id="2147196624" r:id="rId16"/>
    <p:sldId id="2147196625" r:id="rId17"/>
    <p:sldId id="2147196626" r:id="rId18"/>
    <p:sldId id="2147196627" r:id="rId19"/>
    <p:sldId id="2147196628" r:id="rId20"/>
    <p:sldId id="2147196630" r:id="rId21"/>
    <p:sldId id="1952" r:id="rId22"/>
    <p:sldId id="2147196606" r:id="rId23"/>
    <p:sldId id="2147196607" r:id="rId24"/>
    <p:sldId id="2147196629" r:id="rId25"/>
    <p:sldId id="2147196610" r:id="rId26"/>
    <p:sldId id="272" r:id="rId27"/>
    <p:sldId id="4644" r:id="rId28"/>
    <p:sldId id="4346" r:id="rId29"/>
    <p:sldId id="2147196596" r:id="rId30"/>
    <p:sldId id="4302" r:id="rId31"/>
    <p:sldId id="330" r:id="rId32"/>
    <p:sldId id="2147196608" r:id="rId33"/>
    <p:sldId id="751" r:id="rId34"/>
    <p:sldId id="753" r:id="rId35"/>
    <p:sldId id="317" r:id="rId36"/>
    <p:sldId id="298" r:id="rId37"/>
    <p:sldId id="318" r:id="rId38"/>
    <p:sldId id="319" r:id="rId39"/>
    <p:sldId id="295" r:id="rId40"/>
    <p:sldId id="553" r:id="rId41"/>
    <p:sldId id="2147196615" r:id="rId42"/>
    <p:sldId id="292" r:id="rId43"/>
    <p:sldId id="314" r:id="rId44"/>
    <p:sldId id="261" r:id="rId45"/>
    <p:sldId id="262" r:id="rId46"/>
    <p:sldId id="263" r:id="rId47"/>
    <p:sldId id="260" r:id="rId48"/>
    <p:sldId id="326" r:id="rId49"/>
    <p:sldId id="360" r:id="rId50"/>
    <p:sldId id="3065" r:id="rId51"/>
    <p:sldId id="3057" r:id="rId52"/>
    <p:sldId id="3069" r:id="rId53"/>
    <p:sldId id="2147196618" r:id="rId54"/>
    <p:sldId id="285" r:id="rId55"/>
    <p:sldId id="1200" r:id="rId56"/>
    <p:sldId id="3060" r:id="rId57"/>
    <p:sldId id="214719660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3030"/>
    <a:srgbClr val="2F2F2F"/>
    <a:srgbClr val="4BF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19" autoAdjust="0"/>
    <p:restoredTop sz="94686"/>
  </p:normalViewPr>
  <p:slideViewPr>
    <p:cSldViewPr snapToObjects="1">
      <p:cViewPr varScale="1">
        <p:scale>
          <a:sx n="104" d="100"/>
          <a:sy n="104" d="100"/>
        </p:scale>
        <p:origin x="120" y="52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236"/>
    </p:cViewPr>
  </p:sorterViewPr>
  <p:notesViewPr>
    <p:cSldViewPr snapToObjects="1" showGuides="1">
      <p:cViewPr varScale="1">
        <p:scale>
          <a:sx n="100" d="100"/>
          <a:sy n="100" d="100"/>
        </p:scale>
        <p:origin x="269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b="0">
                <a:solidFill>
                  <a:schemeClr val="tx1">
                    <a:lumMod val="75000"/>
                    <a:lumOff val="25000"/>
                  </a:schemeClr>
                </a:solidFill>
              </a:rPr>
              <a:t>G - GG'</a:t>
            </a:r>
          </a:p>
        </c:rich>
      </c:tx>
      <c:overlay val="0"/>
    </c:title>
    <c:autoTitleDeleted val="0"/>
    <c:plotArea>
      <c:layout/>
      <c:scatterChart>
        <c:scatterStyle val="lineMarker"/>
        <c:varyColors val="0"/>
        <c:ser>
          <c:idx val="0"/>
          <c:order val="0"/>
          <c:tx>
            <c:v>G</c:v>
          </c:tx>
          <c:marker>
            <c:symbol val="none"/>
          </c:marker>
          <c:xVal>
            <c:numRef>
              <c:f>Sheet1!$B$4:$B$499</c:f>
              <c:numCache>
                <c:formatCode>0.000</c:formatCode>
                <c:ptCount val="496"/>
                <c:pt idx="0">
                  <c:v>0</c:v>
                </c:pt>
                <c:pt idx="1">
                  <c:v>2.9999999999999999E-7</c:v>
                </c:pt>
                <c:pt idx="2">
                  <c:v>8.9999999999999996E-7</c:v>
                </c:pt>
                <c:pt idx="3">
                  <c:v>1.7999999999999999E-6</c:v>
                </c:pt>
                <c:pt idx="4">
                  <c:v>2.7E-6</c:v>
                </c:pt>
                <c:pt idx="5">
                  <c:v>3.3749999999999999E-6</c:v>
                </c:pt>
                <c:pt idx="6">
                  <c:v>3.47625E-6</c:v>
                </c:pt>
                <c:pt idx="7">
                  <c:v>3.5805374999999999E-6</c:v>
                </c:pt>
                <c:pt idx="8">
                  <c:v>3.6879536249999999E-6</c:v>
                </c:pt>
                <c:pt idx="9">
                  <c:v>3.7985922337499998E-6</c:v>
                </c:pt>
                <c:pt idx="10">
                  <c:v>3.9125500007625002E-6</c:v>
                </c:pt>
                <c:pt idx="11">
                  <c:v>4.029926500785375E-6</c:v>
                </c:pt>
                <c:pt idx="12">
                  <c:v>4.1508242958089367E-6</c:v>
                </c:pt>
                <c:pt idx="13">
                  <c:v>4.2753490246832053E-6</c:v>
                </c:pt>
                <c:pt idx="14">
                  <c:v>4.4036094954237019E-6</c:v>
                </c:pt>
                <c:pt idx="15">
                  <c:v>4.5357177802864133E-6</c:v>
                </c:pt>
                <c:pt idx="16">
                  <c:v>4.6717893136950062E-6</c:v>
                </c:pt>
                <c:pt idx="17">
                  <c:v>4.8119429931058563E-6</c:v>
                </c:pt>
                <c:pt idx="18">
                  <c:v>4.956301282899032E-6</c:v>
                </c:pt>
                <c:pt idx="19">
                  <c:v>5.1049903213860033E-6</c:v>
                </c:pt>
                <c:pt idx="20">
                  <c:v>5.2581400310275834E-6</c:v>
                </c:pt>
                <c:pt idx="21">
                  <c:v>5.4158842319584112E-6</c:v>
                </c:pt>
                <c:pt idx="22">
                  <c:v>5.5783607589171639E-6</c:v>
                </c:pt>
                <c:pt idx="23">
                  <c:v>5.745711581684679E-6</c:v>
                </c:pt>
                <c:pt idx="24">
                  <c:v>5.9180829291352199E-6</c:v>
                </c:pt>
                <c:pt idx="25">
                  <c:v>6.0956254170092766E-6</c:v>
                </c:pt>
                <c:pt idx="26">
                  <c:v>6.278494179519555E-6</c:v>
                </c:pt>
                <c:pt idx="27">
                  <c:v>6.4668490049051419E-6</c:v>
                </c:pt>
                <c:pt idx="28">
                  <c:v>6.660854475052296E-6</c:v>
                </c:pt>
                <c:pt idx="29">
                  <c:v>6.8606801093038654E-6</c:v>
                </c:pt>
                <c:pt idx="30">
                  <c:v>7.0665005125829816E-6</c:v>
                </c:pt>
                <c:pt idx="31">
                  <c:v>7.2784955279604712E-6</c:v>
                </c:pt>
                <c:pt idx="32">
                  <c:v>7.4968503937992858E-6</c:v>
                </c:pt>
                <c:pt idx="33">
                  <c:v>7.7217559056132645E-6</c:v>
                </c:pt>
                <c:pt idx="34">
                  <c:v>7.9534085827816623E-6</c:v>
                </c:pt>
                <c:pt idx="35">
                  <c:v>8.1920108402651129E-6</c:v>
                </c:pt>
                <c:pt idx="36">
                  <c:v>8.4377711654730665E-6</c:v>
                </c:pt>
                <c:pt idx="37">
                  <c:v>8.6909043004372579E-6</c:v>
                </c:pt>
                <c:pt idx="38">
                  <c:v>8.9516314294503754E-6</c:v>
                </c:pt>
                <c:pt idx="39">
                  <c:v>9.2201803723338866E-6</c:v>
                </c:pt>
                <c:pt idx="40">
                  <c:v>9.4967857835039034E-6</c:v>
                </c:pt>
                <c:pt idx="41">
                  <c:v>9.7816893570090202E-6</c:v>
                </c:pt>
                <c:pt idx="42">
                  <c:v>1.0075140037719291E-5</c:v>
                </c:pt>
                <c:pt idx="43">
                  <c:v>1.037739423885087E-5</c:v>
                </c:pt>
                <c:pt idx="44">
                  <c:v>1.0688716066016396E-5</c:v>
                </c:pt>
                <c:pt idx="45">
                  <c:v>1.1009377547996888E-5</c:v>
                </c:pt>
                <c:pt idx="46">
                  <c:v>1.1339658874436795E-5</c:v>
                </c:pt>
                <c:pt idx="47">
                  <c:v>1.16798486406699E-5</c:v>
                </c:pt>
                <c:pt idx="48">
                  <c:v>1.2030244099889997E-5</c:v>
                </c:pt>
                <c:pt idx="49">
                  <c:v>1.2391151422886696E-5</c:v>
                </c:pt>
                <c:pt idx="50">
                  <c:v>1.2762885965573297E-5</c:v>
                </c:pt>
                <c:pt idx="51">
                  <c:v>1.3145772544540496E-5</c:v>
                </c:pt>
                <c:pt idx="52">
                  <c:v>1.3540145720876711E-5</c:v>
                </c:pt>
                <c:pt idx="53">
                  <c:v>1.3946350092503014E-5</c:v>
                </c:pt>
                <c:pt idx="54">
                  <c:v>1.4364740595278104E-5</c:v>
                </c:pt>
                <c:pt idx="55">
                  <c:v>1.4795682813136448E-5</c:v>
                </c:pt>
                <c:pt idx="56">
                  <c:v>1.5239553297530542E-5</c:v>
                </c:pt>
                <c:pt idx="57">
                  <c:v>1.5696739896456457E-5</c:v>
                </c:pt>
                <c:pt idx="58">
                  <c:v>1.6167642093350152E-5</c:v>
                </c:pt>
                <c:pt idx="59">
                  <c:v>1.6652671356150657E-5</c:v>
                </c:pt>
                <c:pt idx="60">
                  <c:v>1.7152251496835179E-5</c:v>
                </c:pt>
                <c:pt idx="61">
                  <c:v>1.7666819041740236E-5</c:v>
                </c:pt>
                <c:pt idx="62">
                  <c:v>1.8196823612992443E-5</c:v>
                </c:pt>
                <c:pt idx="63">
                  <c:v>1.8742728321382216E-5</c:v>
                </c:pt>
                <c:pt idx="64">
                  <c:v>1.9305010171023683E-5</c:v>
                </c:pt>
                <c:pt idx="65">
                  <c:v>1.9884160476154393E-5</c:v>
                </c:pt>
                <c:pt idx="66">
                  <c:v>2.0480685290439027E-5</c:v>
                </c:pt>
                <c:pt idx="67">
                  <c:v>2.1095105849152198E-5</c:v>
                </c:pt>
                <c:pt idx="68">
                  <c:v>2.1727959024626765E-5</c:v>
                </c:pt>
                <c:pt idx="69">
                  <c:v>2.2379797795365568E-5</c:v>
                </c:pt>
                <c:pt idx="70">
                  <c:v>2.3051191729226537E-5</c:v>
                </c:pt>
                <c:pt idx="71">
                  <c:v>2.3742727481103333E-5</c:v>
                </c:pt>
                <c:pt idx="72">
                  <c:v>2.4455009305536433E-5</c:v>
                </c:pt>
                <c:pt idx="73">
                  <c:v>2.5188659584702526E-5</c:v>
                </c:pt>
                <c:pt idx="74">
                  <c:v>2.5944319372243604E-5</c:v>
                </c:pt>
                <c:pt idx="75">
                  <c:v>2.6722648953410912E-5</c:v>
                </c:pt>
                <c:pt idx="76">
                  <c:v>2.7524328422013241E-5</c:v>
                </c:pt>
                <c:pt idx="77">
                  <c:v>2.8350058274673638E-5</c:v>
                </c:pt>
                <c:pt idx="78">
                  <c:v>2.9200560022913847E-5</c:v>
                </c:pt>
                <c:pt idx="79">
                  <c:v>3.0076576823601265E-5</c:v>
                </c:pt>
                <c:pt idx="80">
                  <c:v>3.0978874128309301E-5</c:v>
                </c:pt>
                <c:pt idx="81">
                  <c:v>3.1908240352158579E-5</c:v>
                </c:pt>
                <c:pt idx="82">
                  <c:v>3.286548756272334E-5</c:v>
                </c:pt>
                <c:pt idx="83">
                  <c:v>3.385145218960504E-5</c:v>
                </c:pt>
                <c:pt idx="84">
                  <c:v>3.486699575529319E-5</c:v>
                </c:pt>
                <c:pt idx="85">
                  <c:v>3.5913005627951989E-5</c:v>
                </c:pt>
                <c:pt idx="86">
                  <c:v>3.6990395796790548E-5</c:v>
                </c:pt>
                <c:pt idx="87">
                  <c:v>3.8100107670694264E-5</c:v>
                </c:pt>
                <c:pt idx="88">
                  <c:v>3.9243110900815092E-5</c:v>
                </c:pt>
                <c:pt idx="89">
                  <c:v>4.0420404227839545E-5</c:v>
                </c:pt>
                <c:pt idx="90">
                  <c:v>4.1633016354674735E-5</c:v>
                </c:pt>
                <c:pt idx="91">
                  <c:v>4.2882006845314978E-5</c:v>
                </c:pt>
                <c:pt idx="92">
                  <c:v>4.4168467050674429E-5</c:v>
                </c:pt>
                <c:pt idx="93">
                  <c:v>4.5493521062194666E-5</c:v>
                </c:pt>
                <c:pt idx="94">
                  <c:v>4.6858326694060507E-5</c:v>
                </c:pt>
                <c:pt idx="95">
                  <c:v>4.8264076494882325E-5</c:v>
                </c:pt>
                <c:pt idx="96">
                  <c:v>4.9711998789728799E-5</c:v>
                </c:pt>
                <c:pt idx="97">
                  <c:v>5.1203358753420665E-5</c:v>
                </c:pt>
                <c:pt idx="98">
                  <c:v>5.2739459516023286E-5</c:v>
                </c:pt>
                <c:pt idx="99">
                  <c:v>5.4321643301503989E-5</c:v>
                </c:pt>
                <c:pt idx="100">
                  <c:v>5.595129260054911E-5</c:v>
                </c:pt>
                <c:pt idx="101">
                  <c:v>5.7629831378565587E-5</c:v>
                </c:pt>
                <c:pt idx="102">
                  <c:v>5.9358726319922558E-5</c:v>
                </c:pt>
                <c:pt idx="103">
                  <c:v>6.1139488109520235E-5</c:v>
                </c:pt>
                <c:pt idx="104">
                  <c:v>6.2973672752805838E-5</c:v>
                </c:pt>
                <c:pt idx="105">
                  <c:v>6.486288293539002E-5</c:v>
                </c:pt>
                <c:pt idx="106">
                  <c:v>6.6808769423451725E-5</c:v>
                </c:pt>
                <c:pt idx="107">
                  <c:v>6.8813032506155272E-5</c:v>
                </c:pt>
                <c:pt idx="108">
                  <c:v>7.0877423481339926E-5</c:v>
                </c:pt>
                <c:pt idx="109">
                  <c:v>7.3003746185780122E-5</c:v>
                </c:pt>
                <c:pt idx="110">
                  <c:v>7.5193858571353522E-5</c:v>
                </c:pt>
                <c:pt idx="111">
                  <c:v>7.7449674328494136E-5</c:v>
                </c:pt>
                <c:pt idx="112">
                  <c:v>7.9773164558348959E-5</c:v>
                </c:pt>
                <c:pt idx="113">
                  <c:v>8.2166359495099432E-5</c:v>
                </c:pt>
                <c:pt idx="114">
                  <c:v>8.463135027995242E-5</c:v>
                </c:pt>
                <c:pt idx="115">
                  <c:v>8.7170290788350993E-5</c:v>
                </c:pt>
                <c:pt idx="116">
                  <c:v>8.978539951200152E-5</c:v>
                </c:pt>
                <c:pt idx="117">
                  <c:v>9.2478961497361565E-5</c:v>
                </c:pt>
                <c:pt idx="118">
                  <c:v>9.5253330342282409E-5</c:v>
                </c:pt>
                <c:pt idx="119">
                  <c:v>9.8110930252550888E-5</c:v>
                </c:pt>
                <c:pt idx="120">
                  <c:v>1.0105425816012742E-4</c:v>
                </c:pt>
                <c:pt idx="121">
                  <c:v>1.0408588590493125E-4</c:v>
                </c:pt>
                <c:pt idx="122">
                  <c:v>1.0720846248207918E-4</c:v>
                </c:pt>
                <c:pt idx="123">
                  <c:v>1.1042471635654156E-4</c:v>
                </c:pt>
                <c:pt idx="124">
                  <c:v>1.1373745784723781E-4</c:v>
                </c:pt>
                <c:pt idx="125">
                  <c:v>1.1714958158265495E-4</c:v>
                </c:pt>
                <c:pt idx="126">
                  <c:v>1.2066406903013459E-4</c:v>
                </c:pt>
                <c:pt idx="127">
                  <c:v>1.2428399110103863E-4</c:v>
                </c:pt>
                <c:pt idx="128">
                  <c:v>1.2801251083406978E-4</c:v>
                </c:pt>
                <c:pt idx="129">
                  <c:v>1.3185288615909189E-4</c:v>
                </c:pt>
                <c:pt idx="130">
                  <c:v>1.3580847274386466E-4</c:v>
                </c:pt>
                <c:pt idx="131">
                  <c:v>1.398827269261806E-4</c:v>
                </c:pt>
                <c:pt idx="132">
                  <c:v>1.4407920873396601E-4</c:v>
                </c:pt>
                <c:pt idx="133">
                  <c:v>1.4840158499598499E-4</c:v>
                </c:pt>
                <c:pt idx="134">
                  <c:v>1.5285363254586456E-4</c:v>
                </c:pt>
                <c:pt idx="135">
                  <c:v>1.5743924152224049E-4</c:v>
                </c:pt>
                <c:pt idx="136">
                  <c:v>1.621624187679077E-4</c:v>
                </c:pt>
                <c:pt idx="137">
                  <c:v>1.6702729133094495E-4</c:v>
                </c:pt>
                <c:pt idx="138">
                  <c:v>1.720381100708733E-4</c:v>
                </c:pt>
                <c:pt idx="139">
                  <c:v>1.7719925337299951E-4</c:v>
                </c:pt>
                <c:pt idx="140">
                  <c:v>1.8251523097418949E-4</c:v>
                </c:pt>
                <c:pt idx="141">
                  <c:v>1.8799068790341519E-4</c:v>
                </c:pt>
                <c:pt idx="142">
                  <c:v>1.9363040854051766E-4</c:v>
                </c:pt>
                <c:pt idx="143">
                  <c:v>1.9943932079673318E-4</c:v>
                </c:pt>
                <c:pt idx="144">
                  <c:v>2.0542250042063519E-4</c:v>
                </c:pt>
                <c:pt idx="145">
                  <c:v>2.1158517543325424E-4</c:v>
                </c:pt>
                <c:pt idx="146">
                  <c:v>2.1793273069625188E-4</c:v>
                </c:pt>
                <c:pt idx="147">
                  <c:v>2.2447071261713945E-4</c:v>
                </c:pt>
                <c:pt idx="148">
                  <c:v>2.3120483399565364E-4</c:v>
                </c:pt>
                <c:pt idx="149">
                  <c:v>2.3814097901552327E-4</c:v>
                </c:pt>
                <c:pt idx="150">
                  <c:v>2.4528520838598895E-4</c:v>
                </c:pt>
                <c:pt idx="151">
                  <c:v>2.5264376463756863E-4</c:v>
                </c:pt>
                <c:pt idx="152">
                  <c:v>2.6022307757669568E-4</c:v>
                </c:pt>
                <c:pt idx="153">
                  <c:v>2.6802976990399654E-4</c:v>
                </c:pt>
                <c:pt idx="154">
                  <c:v>2.7607066300111647E-4</c:v>
                </c:pt>
                <c:pt idx="155">
                  <c:v>2.8435278289114994E-4</c:v>
                </c:pt>
                <c:pt idx="156">
                  <c:v>2.9288336637788443E-4</c:v>
                </c:pt>
                <c:pt idx="157">
                  <c:v>3.0166986736922095E-4</c:v>
                </c:pt>
                <c:pt idx="158">
                  <c:v>3.107199633902976E-4</c:v>
                </c:pt>
                <c:pt idx="159">
                  <c:v>3.2004156229200654E-4</c:v>
                </c:pt>
                <c:pt idx="160">
                  <c:v>3.2964280916076676E-4</c:v>
                </c:pt>
                <c:pt idx="161">
                  <c:v>3.3953209343558975E-4</c:v>
                </c:pt>
                <c:pt idx="162">
                  <c:v>3.4971805623865745E-4</c:v>
                </c:pt>
                <c:pt idx="163">
                  <c:v>3.6020959792581721E-4</c:v>
                </c:pt>
                <c:pt idx="164">
                  <c:v>3.7101588586359172E-4</c:v>
                </c:pt>
                <c:pt idx="165">
                  <c:v>3.8214636243949946E-4</c:v>
                </c:pt>
                <c:pt idx="166">
                  <c:v>3.9361075331268444E-4</c:v>
                </c:pt>
                <c:pt idx="167">
                  <c:v>4.0541907591206501E-4</c:v>
                </c:pt>
                <c:pt idx="168">
                  <c:v>4.1758164818942698E-4</c:v>
                </c:pt>
                <c:pt idx="169">
                  <c:v>4.3010909763510982E-4</c:v>
                </c:pt>
                <c:pt idx="170">
                  <c:v>4.4301237056416313E-4</c:v>
                </c:pt>
                <c:pt idx="171">
                  <c:v>4.5630274168108803E-4</c:v>
                </c:pt>
                <c:pt idx="172">
                  <c:v>4.6999182393152067E-4</c:v>
                </c:pt>
                <c:pt idx="173">
                  <c:v>4.8409157864946631E-4</c:v>
                </c:pt>
                <c:pt idx="174">
                  <c:v>4.9861432600895028E-4</c:v>
                </c:pt>
                <c:pt idx="175">
                  <c:v>5.1357275578921876E-4</c:v>
                </c:pt>
                <c:pt idx="176">
                  <c:v>5.2897993846289534E-4</c:v>
                </c:pt>
                <c:pt idx="177">
                  <c:v>5.4484933661678222E-4</c:v>
                </c:pt>
                <c:pt idx="178">
                  <c:v>5.6119481671528567E-4</c:v>
                </c:pt>
                <c:pt idx="179">
                  <c:v>5.7803066121674422E-4</c:v>
                </c:pt>
                <c:pt idx="180">
                  <c:v>5.9537158105324656E-4</c:v>
                </c:pt>
                <c:pt idx="181">
                  <c:v>6.1323272848484397E-4</c:v>
                </c:pt>
                <c:pt idx="182">
                  <c:v>6.3162971033938929E-4</c:v>
                </c:pt>
                <c:pt idx="183">
                  <c:v>6.5057860164957095E-4</c:v>
                </c:pt>
                <c:pt idx="184">
                  <c:v>6.7009595969905807E-4</c:v>
                </c:pt>
                <c:pt idx="185">
                  <c:v>6.9019883849002984E-4</c:v>
                </c:pt>
                <c:pt idx="186">
                  <c:v>7.1090480364473078E-4</c:v>
                </c:pt>
                <c:pt idx="187">
                  <c:v>7.3223194775407278E-4</c:v>
                </c:pt>
                <c:pt idx="188">
                  <c:v>7.54198906186695E-4</c:v>
                </c:pt>
                <c:pt idx="189">
                  <c:v>7.7682487337229589E-4</c:v>
                </c:pt>
                <c:pt idx="190">
                  <c:v>8.0012961957346481E-4</c:v>
                </c:pt>
                <c:pt idx="191">
                  <c:v>8.2413350816066882E-4</c:v>
                </c:pt>
                <c:pt idx="192">
                  <c:v>8.4885751340548887E-4</c:v>
                </c:pt>
                <c:pt idx="193">
                  <c:v>8.7432323880765354E-4</c:v>
                </c:pt>
                <c:pt idx="194">
                  <c:v>9.0055293597188322E-4</c:v>
                </c:pt>
                <c:pt idx="195">
                  <c:v>9.275695240510397E-4</c:v>
                </c:pt>
                <c:pt idx="196">
                  <c:v>9.5539660977257094E-4</c:v>
                </c:pt>
                <c:pt idx="197">
                  <c:v>9.84058508065748E-4</c:v>
                </c:pt>
                <c:pt idx="198">
                  <c:v>1.0135802633077205E-3</c:v>
                </c:pt>
                <c:pt idx="199">
                  <c:v>1.0439876712069521E-3</c:v>
                </c:pt>
                <c:pt idx="200">
                  <c:v>1.0753073013431607E-3</c:v>
                </c:pt>
                <c:pt idx="201">
                  <c:v>1.1075665203834554E-3</c:v>
                </c:pt>
                <c:pt idx="202">
                  <c:v>1.1407935159949592E-3</c:v>
                </c:pt>
                <c:pt idx="203">
                  <c:v>1.1750173214748079E-3</c:v>
                </c:pt>
                <c:pt idx="204">
                  <c:v>1.2102678411190521E-3</c:v>
                </c:pt>
                <c:pt idx="205">
                  <c:v>1.2465758763526237E-3</c:v>
                </c:pt>
                <c:pt idx="206">
                  <c:v>1.2839731526432024E-3</c:v>
                </c:pt>
                <c:pt idx="207">
                  <c:v>1.3224923472224986E-3</c:v>
                </c:pt>
                <c:pt idx="208">
                  <c:v>1.3621671176391736E-3</c:v>
                </c:pt>
                <c:pt idx="209">
                  <c:v>1.403032131168349E-3</c:v>
                </c:pt>
                <c:pt idx="210">
                  <c:v>1.4451230951033995E-3</c:v>
                </c:pt>
                <c:pt idx="211">
                  <c:v>1.4884767879565016E-3</c:v>
                </c:pt>
                <c:pt idx="212">
                  <c:v>1.5331310915951966E-3</c:v>
                </c:pt>
                <c:pt idx="213">
                  <c:v>1.5791250243430525E-3</c:v>
                </c:pt>
                <c:pt idx="214">
                  <c:v>1.6264987750733441E-3</c:v>
                </c:pt>
                <c:pt idx="215">
                  <c:v>1.6752937383255446E-3</c:v>
                </c:pt>
                <c:pt idx="216">
                  <c:v>1.7255525504753109E-3</c:v>
                </c:pt>
                <c:pt idx="217">
                  <c:v>1.7773191269895704E-3</c:v>
                </c:pt>
                <c:pt idx="218">
                  <c:v>1.8306387007992575E-3</c:v>
                </c:pt>
                <c:pt idx="219">
                  <c:v>1.8855578618232353E-3</c:v>
                </c:pt>
                <c:pt idx="220">
                  <c:v>1.9421245976779325E-3</c:v>
                </c:pt>
                <c:pt idx="221">
                  <c:v>2.0003883356082704E-3</c:v>
                </c:pt>
                <c:pt idx="222">
                  <c:v>2.0603999856765188E-3</c:v>
                </c:pt>
                <c:pt idx="223">
                  <c:v>2.1222119852468144E-3</c:v>
                </c:pt>
                <c:pt idx="224">
                  <c:v>2.1858783448042191E-3</c:v>
                </c:pt>
                <c:pt idx="225">
                  <c:v>2.2514546951483455E-3</c:v>
                </c:pt>
                <c:pt idx="226">
                  <c:v>2.318998336002796E-3</c:v>
                </c:pt>
                <c:pt idx="227">
                  <c:v>2.3885682860828798E-3</c:v>
                </c:pt>
                <c:pt idx="228">
                  <c:v>2.4602253346653661E-3</c:v>
                </c:pt>
                <c:pt idx="229">
                  <c:v>2.5340320947053272E-3</c:v>
                </c:pt>
                <c:pt idx="230">
                  <c:v>2.6100530575464873E-3</c:v>
                </c:pt>
                <c:pt idx="231">
                  <c:v>2.688354649272882E-3</c:v>
                </c:pt>
                <c:pt idx="232">
                  <c:v>2.7690052887510684E-3</c:v>
                </c:pt>
                <c:pt idx="233">
                  <c:v>2.8520754474136004E-3</c:v>
                </c:pt>
                <c:pt idx="234">
                  <c:v>2.9376377108360084E-3</c:v>
                </c:pt>
                <c:pt idx="235">
                  <c:v>3.0257668421610887E-3</c:v>
                </c:pt>
                <c:pt idx="236">
                  <c:v>3.1165398474259213E-3</c:v>
                </c:pt>
                <c:pt idx="237">
                  <c:v>3.2100360428486989E-3</c:v>
                </c:pt>
                <c:pt idx="238">
                  <c:v>3.3063371241341599E-3</c:v>
                </c:pt>
                <c:pt idx="239">
                  <c:v>3.4055272378581847E-3</c:v>
                </c:pt>
                <c:pt idx="240">
                  <c:v>3.5076930549939305E-3</c:v>
                </c:pt>
                <c:pt idx="241">
                  <c:v>3.6129238466437487E-3</c:v>
                </c:pt>
                <c:pt idx="242">
                  <c:v>3.7213115620430611E-3</c:v>
                </c:pt>
                <c:pt idx="243">
                  <c:v>3.8329509089043532E-3</c:v>
                </c:pt>
                <c:pt idx="244">
                  <c:v>3.9479394361714836E-3</c:v>
                </c:pt>
                <c:pt idx="245">
                  <c:v>4.0663776192566281E-3</c:v>
                </c:pt>
                <c:pt idx="246">
                  <c:v>4.1883689478343271E-3</c:v>
                </c:pt>
                <c:pt idx="247">
                  <c:v>4.3140200162693574E-3</c:v>
                </c:pt>
                <c:pt idx="248">
                  <c:v>4.4434406167574384E-3</c:v>
                </c:pt>
                <c:pt idx="249">
                  <c:v>4.5767438352601617E-3</c:v>
                </c:pt>
                <c:pt idx="250">
                  <c:v>4.7140461503179668E-3</c:v>
                </c:pt>
                <c:pt idx="251">
                  <c:v>4.8554675348275057E-3</c:v>
                </c:pt>
                <c:pt idx="252">
                  <c:v>5.001131560872331E-3</c:v>
                </c:pt>
                <c:pt idx="253">
                  <c:v>5.1511655076985014E-3</c:v>
                </c:pt>
                <c:pt idx="254">
                  <c:v>5.3057004729294569E-3</c:v>
                </c:pt>
                <c:pt idx="255">
                  <c:v>5.4648714871173409E-3</c:v>
                </c:pt>
                <c:pt idx="256">
                  <c:v>5.6288176317308616E-3</c:v>
                </c:pt>
                <c:pt idx="257">
                  <c:v>5.7976821606827876E-3</c:v>
                </c:pt>
                <c:pt idx="258">
                  <c:v>5.971612625503271E-3</c:v>
                </c:pt>
                <c:pt idx="259">
                  <c:v>6.1507610042683689E-3</c:v>
                </c:pt>
                <c:pt idx="260">
                  <c:v>6.3352838343964197E-3</c:v>
                </c:pt>
                <c:pt idx="261">
                  <c:v>6.5253423494283126E-3</c:v>
                </c:pt>
                <c:pt idx="262">
                  <c:v>6.721102619911162E-3</c:v>
                </c:pt>
                <c:pt idx="263">
                  <c:v>6.9227356985084969E-3</c:v>
                </c:pt>
                <c:pt idx="264">
                  <c:v>7.1304177694637523E-3</c:v>
                </c:pt>
                <c:pt idx="265">
                  <c:v>7.3443303025476653E-3</c:v>
                </c:pt>
                <c:pt idx="266">
                  <c:v>7.5646602116240958E-3</c:v>
                </c:pt>
                <c:pt idx="267">
                  <c:v>7.7916000179728186E-3</c:v>
                </c:pt>
                <c:pt idx="268">
                  <c:v>8.0253480185120026E-3</c:v>
                </c:pt>
                <c:pt idx="269">
                  <c:v>8.2661084590673634E-3</c:v>
                </c:pt>
                <c:pt idx="270">
                  <c:v>8.5140917128393844E-3</c:v>
                </c:pt>
                <c:pt idx="271">
                  <c:v>8.7695144642245659E-3</c:v>
                </c:pt>
                <c:pt idx="272">
                  <c:v>9.0325998981513039E-3</c:v>
                </c:pt>
                <c:pt idx="273">
                  <c:v>9.3035778950958433E-3</c:v>
                </c:pt>
                <c:pt idx="274">
                  <c:v>9.5826852319487194E-3</c:v>
                </c:pt>
                <c:pt idx="275">
                  <c:v>9.8701657889071811E-3</c:v>
                </c:pt>
                <c:pt idx="276">
                  <c:v>1.0166270762574398E-2</c:v>
                </c:pt>
                <c:pt idx="277">
                  <c:v>1.0471258885451629E-2</c:v>
                </c:pt>
                <c:pt idx="278">
                  <c:v>1.0785396652015179E-2</c:v>
                </c:pt>
                <c:pt idx="279">
                  <c:v>1.1108958551575634E-2</c:v>
                </c:pt>
                <c:pt idx="280">
                  <c:v>1.1442227308122903E-2</c:v>
                </c:pt>
                <c:pt idx="281">
                  <c:v>1.178549412736659E-2</c:v>
                </c:pt>
                <c:pt idx="282">
                  <c:v>1.2139058951187588E-2</c:v>
                </c:pt>
                <c:pt idx="283">
                  <c:v>1.2503230719723216E-2</c:v>
                </c:pt>
                <c:pt idx="284">
                  <c:v>1.2878327641314913E-2</c:v>
                </c:pt>
                <c:pt idx="285">
                  <c:v>1.326467747055436E-2</c:v>
                </c:pt>
                <c:pt idx="286">
                  <c:v>1.3662617794670991E-2</c:v>
                </c:pt>
                <c:pt idx="287">
                  <c:v>1.4072496328511121E-2</c:v>
                </c:pt>
                <c:pt idx="288">
                  <c:v>1.4494671218366456E-2</c:v>
                </c:pt>
                <c:pt idx="289">
                  <c:v>1.4929511354917449E-2</c:v>
                </c:pt>
                <c:pt idx="290">
                  <c:v>1.5377396695564973E-2</c:v>
                </c:pt>
                <c:pt idx="291">
                  <c:v>1.5838718596431923E-2</c:v>
                </c:pt>
                <c:pt idx="292">
                  <c:v>1.6313880154324882E-2</c:v>
                </c:pt>
                <c:pt idx="293">
                  <c:v>1.6803296558954628E-2</c:v>
                </c:pt>
                <c:pt idx="294">
                  <c:v>1.7307395455723268E-2</c:v>
                </c:pt>
                <c:pt idx="295">
                  <c:v>1.7826617319394965E-2</c:v>
                </c:pt>
                <c:pt idx="296">
                  <c:v>1.8361415838976814E-2</c:v>
                </c:pt>
                <c:pt idx="297">
                  <c:v>1.891225831414612E-2</c:v>
                </c:pt>
                <c:pt idx="298">
                  <c:v>1.9479626063570503E-2</c:v>
                </c:pt>
                <c:pt idx="299">
                  <c:v>1.9485469951389573E-2</c:v>
                </c:pt>
                <c:pt idx="300">
                  <c:v>1.9491315592374988E-2</c:v>
                </c:pt>
                <c:pt idx="301">
                  <c:v>1.9497162987052698E-2</c:v>
                </c:pt>
                <c:pt idx="302">
                  <c:v>1.9503012135948815E-2</c:v>
                </c:pt>
                <c:pt idx="303">
                  <c:v>1.952251514808476E-2</c:v>
                </c:pt>
                <c:pt idx="304">
                  <c:v>1.9542037663232842E-2</c:v>
                </c:pt>
                <c:pt idx="305">
                  <c:v>1.9561579700896073E-2</c:v>
                </c:pt>
                <c:pt idx="306">
                  <c:v>1.9581141280596966E-2</c:v>
                </c:pt>
                <c:pt idx="307">
                  <c:v>1.9600722421877562E-2</c:v>
                </c:pt>
                <c:pt idx="308">
                  <c:v>1.9659524589143194E-2</c:v>
                </c:pt>
                <c:pt idx="309">
                  <c:v>1.9718503162910621E-2</c:v>
                </c:pt>
                <c:pt idx="310">
                  <c:v>1.9777658672399352E-2</c:v>
                </c:pt>
                <c:pt idx="311">
                  <c:v>1.9836991648416548E-2</c:v>
                </c:pt>
                <c:pt idx="312">
                  <c:v>1.9896502623361796E-2</c:v>
                </c:pt>
                <c:pt idx="313">
                  <c:v>2.0095467649595414E-2</c:v>
                </c:pt>
                <c:pt idx="314">
                  <c:v>2.0296422326091367E-2</c:v>
                </c:pt>
                <c:pt idx="315">
                  <c:v>2.049938654935228E-2</c:v>
                </c:pt>
                <c:pt idx="316">
                  <c:v>2.0704380414845805E-2</c:v>
                </c:pt>
                <c:pt idx="317">
                  <c:v>2.0911424218994262E-2</c:v>
                </c:pt>
                <c:pt idx="318">
                  <c:v>2.1120538461184203E-2</c:v>
                </c:pt>
                <c:pt idx="319">
                  <c:v>2.1331743845796045E-2</c:v>
                </c:pt>
                <c:pt idx="320">
                  <c:v>2.1971696161169927E-2</c:v>
                </c:pt>
                <c:pt idx="321">
                  <c:v>2.2630847046005025E-2</c:v>
                </c:pt>
                <c:pt idx="322">
                  <c:v>2.3309772457385178E-2</c:v>
                </c:pt>
                <c:pt idx="323">
                  <c:v>2.4009065631106732E-2</c:v>
                </c:pt>
                <c:pt idx="324">
                  <c:v>2.4729337600039935E-2</c:v>
                </c:pt>
                <c:pt idx="325">
                  <c:v>2.5471217728041135E-2</c:v>
                </c:pt>
                <c:pt idx="326">
                  <c:v>2.6235354259882371E-2</c:v>
                </c:pt>
                <c:pt idx="327">
                  <c:v>2.7022414887678842E-2</c:v>
                </c:pt>
                <c:pt idx="328">
                  <c:v>2.7833087334309208E-2</c:v>
                </c:pt>
                <c:pt idx="329">
                  <c:v>2.8668079954338486E-2</c:v>
                </c:pt>
                <c:pt idx="330">
                  <c:v>2.9528122352968641E-2</c:v>
                </c:pt>
                <c:pt idx="331">
                  <c:v>3.0413966023557702E-2</c:v>
                </c:pt>
                <c:pt idx="332">
                  <c:v>3.1326385004264434E-2</c:v>
                </c:pt>
                <c:pt idx="333">
                  <c:v>3.2266176554392366E-2</c:v>
                </c:pt>
                <c:pt idx="334">
                  <c:v>3.3234161851024138E-2</c:v>
                </c:pt>
                <c:pt idx="335">
                  <c:v>3.423118670655486E-2</c:v>
                </c:pt>
                <c:pt idx="336">
                  <c:v>3.5258122307751508E-2</c:v>
                </c:pt>
                <c:pt idx="337">
                  <c:v>3.6315865976984052E-2</c:v>
                </c:pt>
                <c:pt idx="338">
                  <c:v>3.7405341956293574E-2</c:v>
                </c:pt>
                <c:pt idx="339">
                  <c:v>3.8527502214982384E-2</c:v>
                </c:pt>
                <c:pt idx="340">
                  <c:v>3.9683327281431854E-2</c:v>
                </c:pt>
                <c:pt idx="341">
                  <c:v>4.0873827099874811E-2</c:v>
                </c:pt>
                <c:pt idx="342">
                  <c:v>4.2100041912871054E-2</c:v>
                </c:pt>
                <c:pt idx="343">
                  <c:v>4.3363043170257187E-2</c:v>
                </c:pt>
                <c:pt idx="344">
                  <c:v>4.4663934465364902E-2</c:v>
                </c:pt>
                <c:pt idx="345">
                  <c:v>4.6003852499325849E-2</c:v>
                </c:pt>
                <c:pt idx="346">
                  <c:v>4.7383968074305623E-2</c:v>
                </c:pt>
                <c:pt idx="347">
                  <c:v>4.880548711653479E-2</c:v>
                </c:pt>
                <c:pt idx="348">
                  <c:v>5.0269651730030833E-2</c:v>
                </c:pt>
                <c:pt idx="349">
                  <c:v>5.1777741281931758E-2</c:v>
                </c:pt>
                <c:pt idx="350">
                  <c:v>5.333107352038971E-2</c:v>
                </c:pt>
                <c:pt idx="351">
                  <c:v>5.4931005726001403E-2</c:v>
                </c:pt>
                <c:pt idx="352">
                  <c:v>5.6578935897781443E-2</c:v>
                </c:pt>
                <c:pt idx="353">
                  <c:v>5.8276303974714887E-2</c:v>
                </c:pt>
                <c:pt idx="354">
                  <c:v>6.0024593093956337E-2</c:v>
                </c:pt>
                <c:pt idx="355">
                  <c:v>6.1825330886775026E-2</c:v>
                </c:pt>
                <c:pt idx="356">
                  <c:v>6.3680090813378276E-2</c:v>
                </c:pt>
                <c:pt idx="357">
                  <c:v>6.5590493537779626E-2</c:v>
                </c:pt>
                <c:pt idx="358">
                  <c:v>6.7558208343913018E-2</c:v>
                </c:pt>
                <c:pt idx="359">
                  <c:v>6.9584954594230405E-2</c:v>
                </c:pt>
                <c:pt idx="360">
                  <c:v>7.1672503232057316E-2</c:v>
                </c:pt>
                <c:pt idx="361">
                  <c:v>7.3822678329019037E-2</c:v>
                </c:pt>
                <c:pt idx="362">
                  <c:v>7.6037358678889611E-2</c:v>
                </c:pt>
                <c:pt idx="363">
                  <c:v>7.8318479439256294E-2</c:v>
                </c:pt>
                <c:pt idx="364">
                  <c:v>8.0668033822433982E-2</c:v>
                </c:pt>
                <c:pt idx="365">
                  <c:v>8.3088074837107007E-2</c:v>
                </c:pt>
                <c:pt idx="366">
                  <c:v>8.5580717082220217E-2</c:v>
                </c:pt>
                <c:pt idx="367">
                  <c:v>8.8148138594686828E-2</c:v>
                </c:pt>
                <c:pt idx="368">
                  <c:v>9.079258275252744E-2</c:v>
                </c:pt>
                <c:pt idx="369">
                  <c:v>9.3516360235103263E-2</c:v>
                </c:pt>
                <c:pt idx="370">
                  <c:v>9.6321851042156362E-2</c:v>
                </c:pt>
                <c:pt idx="371">
                  <c:v>9.9211506573421052E-2</c:v>
                </c:pt>
                <c:pt idx="372">
                  <c:v>0.10218785177062369</c:v>
                </c:pt>
                <c:pt idx="373">
                  <c:v>0.1052534873237424</c:v>
                </c:pt>
                <c:pt idx="374">
                  <c:v>0.10841109194345468</c:v>
                </c:pt>
                <c:pt idx="375">
                  <c:v>0.11166342470175832</c:v>
                </c:pt>
                <c:pt idx="376">
                  <c:v>0.11501332744281106</c:v>
                </c:pt>
                <c:pt idx="377">
                  <c:v>0.1184637272660954</c:v>
                </c:pt>
                <c:pt idx="378">
                  <c:v>0.12201763908407827</c:v>
                </c:pt>
                <c:pt idx="379">
                  <c:v>0.12567816825660061</c:v>
                </c:pt>
                <c:pt idx="380">
                  <c:v>0.12944851330429863</c:v>
                </c:pt>
                <c:pt idx="381">
                  <c:v>0.13333196870342759</c:v>
                </c:pt>
                <c:pt idx="382">
                  <c:v>0.13733192776453043</c:v>
                </c:pt>
                <c:pt idx="383">
                  <c:v>0.14145188559746635</c:v>
                </c:pt>
                <c:pt idx="384">
                  <c:v>0.14569544216539035</c:v>
                </c:pt>
                <c:pt idx="385">
                  <c:v>0.15006630543035207</c:v>
                </c:pt>
                <c:pt idx="386">
                  <c:v>0.15456829459326263</c:v>
                </c:pt>
                <c:pt idx="387">
                  <c:v>0.15920534343106052</c:v>
                </c:pt>
                <c:pt idx="388">
                  <c:v>0.16398150373399234</c:v>
                </c:pt>
                <c:pt idx="389">
                  <c:v>0.16890094884601212</c:v>
                </c:pt>
                <c:pt idx="390">
                  <c:v>0.17396797731139249</c:v>
                </c:pt>
                <c:pt idx="391">
                  <c:v>0.17918701663073427</c:v>
                </c:pt>
                <c:pt idx="392">
                  <c:v>0.18456262712965632</c:v>
                </c:pt>
                <c:pt idx="393">
                  <c:v>0.19009950594354602</c:v>
                </c:pt>
                <c:pt idx="394">
                  <c:v>0.19580249112185241</c:v>
                </c:pt>
                <c:pt idx="395">
                  <c:v>0.201676565855508</c:v>
                </c:pt>
                <c:pt idx="396">
                  <c:v>0.20772686283117325</c:v>
                </c:pt>
                <c:pt idx="397">
                  <c:v>0.21395866871610847</c:v>
                </c:pt>
                <c:pt idx="398">
                  <c:v>0.22037742877759173</c:v>
                </c:pt>
                <c:pt idx="399">
                  <c:v>0.22698875164091947</c:v>
                </c:pt>
                <c:pt idx="400">
                  <c:v>0.23379841419014707</c:v>
                </c:pt>
                <c:pt idx="401">
                  <c:v>0.24081236661585148</c:v>
                </c:pt>
                <c:pt idx="402">
                  <c:v>0.24803673761432704</c:v>
                </c:pt>
                <c:pt idx="403">
                  <c:v>0.25547783974275684</c:v>
                </c:pt>
                <c:pt idx="404">
                  <c:v>0.26314217493503955</c:v>
                </c:pt>
                <c:pt idx="405">
                  <c:v>0.27103644018309075</c:v>
                </c:pt>
                <c:pt idx="406">
                  <c:v>0.27916753338858347</c:v>
                </c:pt>
                <c:pt idx="407">
                  <c:v>0.28754255939024098</c:v>
                </c:pt>
                <c:pt idx="408">
                  <c:v>0.29616883617194822</c:v>
                </c:pt>
                <c:pt idx="409">
                  <c:v>0.30505390125710669</c:v>
                </c:pt>
                <c:pt idx="410">
                  <c:v>0.31420551829481991</c:v>
                </c:pt>
                <c:pt idx="411">
                  <c:v>0.32363168384366453</c:v>
                </c:pt>
                <c:pt idx="412">
                  <c:v>0.33334063435897449</c:v>
                </c:pt>
                <c:pt idx="413">
                  <c:v>0.34334085338974374</c:v>
                </c:pt>
                <c:pt idx="414">
                  <c:v>0.35364107899143604</c:v>
                </c:pt>
                <c:pt idx="415">
                  <c:v>0.36425031136117914</c:v>
                </c:pt>
                <c:pt idx="416">
                  <c:v>0.3751778207020145</c:v>
                </c:pt>
                <c:pt idx="417">
                  <c:v>0.38643315532307493</c:v>
                </c:pt>
                <c:pt idx="418">
                  <c:v>0.3980261499827672</c:v>
                </c:pt>
                <c:pt idx="419">
                  <c:v>0.40996693448225024</c:v>
                </c:pt>
                <c:pt idx="420">
                  <c:v>0.40996693448225024</c:v>
                </c:pt>
                <c:pt idx="421">
                  <c:v>0.40996693448225024</c:v>
                </c:pt>
                <c:pt idx="422">
                  <c:v>0.40996693448225024</c:v>
                </c:pt>
                <c:pt idx="423">
                  <c:v>0.40996693448225024</c:v>
                </c:pt>
                <c:pt idx="424">
                  <c:v>0.40996693448225024</c:v>
                </c:pt>
                <c:pt idx="425">
                  <c:v>0.40996693448225024</c:v>
                </c:pt>
                <c:pt idx="426">
                  <c:v>0.40996693448225024</c:v>
                </c:pt>
                <c:pt idx="427">
                  <c:v>0.40996693448225024</c:v>
                </c:pt>
                <c:pt idx="428">
                  <c:v>0.40996693448225024</c:v>
                </c:pt>
                <c:pt idx="429">
                  <c:v>0.40996693448225024</c:v>
                </c:pt>
                <c:pt idx="430">
                  <c:v>0.40996693448225024</c:v>
                </c:pt>
                <c:pt idx="431">
                  <c:v>0.40996693448225024</c:v>
                </c:pt>
                <c:pt idx="432">
                  <c:v>0.40996693448225024</c:v>
                </c:pt>
                <c:pt idx="433">
                  <c:v>0.40996693448225024</c:v>
                </c:pt>
                <c:pt idx="434">
                  <c:v>0.40996693448225024</c:v>
                </c:pt>
                <c:pt idx="435">
                  <c:v>0.40996693448225024</c:v>
                </c:pt>
                <c:pt idx="436">
                  <c:v>0.40996693448225024</c:v>
                </c:pt>
                <c:pt idx="437">
                  <c:v>0.40996693448225024</c:v>
                </c:pt>
                <c:pt idx="438">
                  <c:v>0.40996693448225024</c:v>
                </c:pt>
                <c:pt idx="439">
                  <c:v>0.40996693448225024</c:v>
                </c:pt>
                <c:pt idx="440">
                  <c:v>0.40996693448225024</c:v>
                </c:pt>
                <c:pt idx="441">
                  <c:v>0.40996693448225024</c:v>
                </c:pt>
                <c:pt idx="442">
                  <c:v>0.40996693448225024</c:v>
                </c:pt>
                <c:pt idx="443">
                  <c:v>0.40996693448225024</c:v>
                </c:pt>
                <c:pt idx="444">
                  <c:v>0.40996693448225024</c:v>
                </c:pt>
                <c:pt idx="445">
                  <c:v>0.40996693448225024</c:v>
                </c:pt>
                <c:pt idx="446">
                  <c:v>0.40996693448225024</c:v>
                </c:pt>
                <c:pt idx="447">
                  <c:v>0.40996693448225024</c:v>
                </c:pt>
                <c:pt idx="448">
                  <c:v>0.40996693448225024</c:v>
                </c:pt>
                <c:pt idx="449">
                  <c:v>0.40996693448225024</c:v>
                </c:pt>
                <c:pt idx="450">
                  <c:v>0.40996693448225024</c:v>
                </c:pt>
                <c:pt idx="451">
                  <c:v>0.40996693448225024</c:v>
                </c:pt>
                <c:pt idx="452">
                  <c:v>0.40996693448225024</c:v>
                </c:pt>
                <c:pt idx="453">
                  <c:v>0.40996693448225024</c:v>
                </c:pt>
                <c:pt idx="454">
                  <c:v>0.40996693448225024</c:v>
                </c:pt>
                <c:pt idx="455">
                  <c:v>0.40996693448225024</c:v>
                </c:pt>
                <c:pt idx="456">
                  <c:v>0.40996693448225024</c:v>
                </c:pt>
                <c:pt idx="457">
                  <c:v>0.40996693448225024</c:v>
                </c:pt>
                <c:pt idx="458">
                  <c:v>0.40996693448225024</c:v>
                </c:pt>
                <c:pt idx="459">
                  <c:v>0.40996693448225024</c:v>
                </c:pt>
                <c:pt idx="460">
                  <c:v>0.40996693448225024</c:v>
                </c:pt>
                <c:pt idx="461">
                  <c:v>0.40996693448225024</c:v>
                </c:pt>
                <c:pt idx="462">
                  <c:v>0.40996693448225024</c:v>
                </c:pt>
                <c:pt idx="463">
                  <c:v>0.40996693448225024</c:v>
                </c:pt>
                <c:pt idx="464">
                  <c:v>0.40996693448225024</c:v>
                </c:pt>
                <c:pt idx="465">
                  <c:v>0.40996693448225024</c:v>
                </c:pt>
                <c:pt idx="466">
                  <c:v>0.40996693448225024</c:v>
                </c:pt>
                <c:pt idx="467">
                  <c:v>0.40996693448225024</c:v>
                </c:pt>
                <c:pt idx="468">
                  <c:v>0.40996693448225024</c:v>
                </c:pt>
                <c:pt idx="469">
                  <c:v>0.40996693448225024</c:v>
                </c:pt>
                <c:pt idx="470">
                  <c:v>0.40996693448225024</c:v>
                </c:pt>
                <c:pt idx="471">
                  <c:v>0.40996693448225024</c:v>
                </c:pt>
                <c:pt idx="472">
                  <c:v>0.40996693448225024</c:v>
                </c:pt>
                <c:pt idx="473">
                  <c:v>0.40996693448225024</c:v>
                </c:pt>
                <c:pt idx="474">
                  <c:v>0.40996693448225024</c:v>
                </c:pt>
                <c:pt idx="475">
                  <c:v>0.40996693448225024</c:v>
                </c:pt>
                <c:pt idx="476">
                  <c:v>0.40996693448225024</c:v>
                </c:pt>
                <c:pt idx="477">
                  <c:v>0.40996693448225024</c:v>
                </c:pt>
                <c:pt idx="478">
                  <c:v>0.40996693448225024</c:v>
                </c:pt>
                <c:pt idx="479">
                  <c:v>0.40996693448225024</c:v>
                </c:pt>
                <c:pt idx="480">
                  <c:v>0.40996693448225024</c:v>
                </c:pt>
                <c:pt idx="481">
                  <c:v>0.40996693448225024</c:v>
                </c:pt>
                <c:pt idx="482">
                  <c:v>0.40996693448225024</c:v>
                </c:pt>
                <c:pt idx="483">
                  <c:v>0.40996693448225024</c:v>
                </c:pt>
                <c:pt idx="484">
                  <c:v>0.40996693448225024</c:v>
                </c:pt>
                <c:pt idx="485">
                  <c:v>0.40996693448225024</c:v>
                </c:pt>
                <c:pt idx="486">
                  <c:v>0.40996693448225024</c:v>
                </c:pt>
                <c:pt idx="487">
                  <c:v>0.40996693448225024</c:v>
                </c:pt>
                <c:pt idx="488">
                  <c:v>0.40996693448225024</c:v>
                </c:pt>
                <c:pt idx="489">
                  <c:v>0.40996693448225024</c:v>
                </c:pt>
                <c:pt idx="490">
                  <c:v>0.40996693448225024</c:v>
                </c:pt>
                <c:pt idx="491">
                  <c:v>0.40996693448225024</c:v>
                </c:pt>
                <c:pt idx="492">
                  <c:v>0.40996693448225024</c:v>
                </c:pt>
                <c:pt idx="493">
                  <c:v>0.40996693448225024</c:v>
                </c:pt>
                <c:pt idx="494">
                  <c:v>0.40996693448225024</c:v>
                </c:pt>
                <c:pt idx="495">
                  <c:v>0.40996693448225024</c:v>
                </c:pt>
              </c:numCache>
            </c:numRef>
          </c:xVal>
          <c:yVal>
            <c:numRef>
              <c:f>Sheet1!$C$4:$C$499</c:f>
              <c:numCache>
                <c:formatCode>0.0</c:formatCode>
                <c:ptCount val="496"/>
                <c:pt idx="0">
                  <c:v>140</c:v>
                </c:pt>
                <c:pt idx="1">
                  <c:v>139.99989165448346</c:v>
                </c:pt>
                <c:pt idx="2">
                  <c:v>139.99967496372659</c:v>
                </c:pt>
                <c:pt idx="3">
                  <c:v>139.99934992841429</c:v>
                </c:pt>
                <c:pt idx="4">
                  <c:v>139.99902489432503</c:v>
                </c:pt>
                <c:pt idx="5">
                  <c:v>139.99878111966697</c:v>
                </c:pt>
                <c:pt idx="6">
                  <c:v>139.99874455356974</c:v>
                </c:pt>
                <c:pt idx="7">
                  <c:v>139.99870689050525</c:v>
                </c:pt>
                <c:pt idx="8">
                  <c:v>139.99866809756543</c:v>
                </c:pt>
                <c:pt idx="9">
                  <c:v>139.99862814085498</c:v>
                </c:pt>
                <c:pt idx="10">
                  <c:v>139.9985869854618</c:v>
                </c:pt>
                <c:pt idx="11">
                  <c:v>139.99854459542658</c:v>
                </c:pt>
                <c:pt idx="12">
                  <c:v>139.99850093371123</c:v>
                </c:pt>
                <c:pt idx="13">
                  <c:v>139.99845596216653</c:v>
                </c:pt>
                <c:pt idx="14">
                  <c:v>139.99840964149897</c:v>
                </c:pt>
                <c:pt idx="15">
                  <c:v>139.99836193123622</c:v>
                </c:pt>
                <c:pt idx="16">
                  <c:v>139.99831278969194</c:v>
                </c:pt>
                <c:pt idx="17">
                  <c:v>139.99826217392919</c:v>
                </c:pt>
                <c:pt idx="18">
                  <c:v>139.99821003972312</c:v>
                </c:pt>
                <c:pt idx="19">
                  <c:v>139.99815634152213</c:v>
                </c:pt>
                <c:pt idx="20">
                  <c:v>139.99810103240827</c:v>
                </c:pt>
                <c:pt idx="21">
                  <c:v>139.99804406405607</c:v>
                </c:pt>
                <c:pt idx="22">
                  <c:v>139.99798538669046</c:v>
                </c:pt>
                <c:pt idx="23">
                  <c:v>139.99792494904324</c:v>
                </c:pt>
                <c:pt idx="24">
                  <c:v>139.99786269830824</c:v>
                </c:pt>
                <c:pt idx="25">
                  <c:v>139.99779858009532</c:v>
                </c:pt>
                <c:pt idx="26">
                  <c:v>139.99773253838271</c:v>
                </c:pt>
                <c:pt idx="27">
                  <c:v>139.99766451546816</c:v>
                </c:pt>
                <c:pt idx="28">
                  <c:v>139.9975944519185</c:v>
                </c:pt>
                <c:pt idx="29">
                  <c:v>139.99752228651778</c:v>
                </c:pt>
                <c:pt idx="30">
                  <c:v>139.99744795621359</c:v>
                </c:pt>
                <c:pt idx="31">
                  <c:v>139.99737139606236</c:v>
                </c:pt>
                <c:pt idx="32">
                  <c:v>139.99729253917226</c:v>
                </c:pt>
                <c:pt idx="33">
                  <c:v>139.99721131664495</c:v>
                </c:pt>
                <c:pt idx="34">
                  <c:v>139.99712765751531</c:v>
                </c:pt>
                <c:pt idx="35">
                  <c:v>139.99704148868958</c:v>
                </c:pt>
                <c:pt idx="36">
                  <c:v>139.99695273488132</c:v>
                </c:pt>
                <c:pt idx="37">
                  <c:v>139.99686131854588</c:v>
                </c:pt>
                <c:pt idx="38">
                  <c:v>139.99676715981244</c:v>
                </c:pt>
                <c:pt idx="39">
                  <c:v>139.99667017641434</c:v>
                </c:pt>
                <c:pt idx="40">
                  <c:v>139.99657028361727</c:v>
                </c:pt>
                <c:pt idx="41">
                  <c:v>139.99646739414513</c:v>
                </c:pt>
                <c:pt idx="42">
                  <c:v>139.99636141810396</c:v>
                </c:pt>
                <c:pt idx="43">
                  <c:v>139.9962522629032</c:v>
                </c:pt>
                <c:pt idx="44">
                  <c:v>139.99613983317508</c:v>
                </c:pt>
                <c:pt idx="45">
                  <c:v>139.99602403069107</c:v>
                </c:pt>
                <c:pt idx="46">
                  <c:v>139.99590475427621</c:v>
                </c:pt>
                <c:pt idx="47">
                  <c:v>139.9957818997207</c:v>
                </c:pt>
                <c:pt idx="48">
                  <c:v>139.99565535968893</c:v>
                </c:pt>
                <c:pt idx="49">
                  <c:v>139.99552502362567</c:v>
                </c:pt>
                <c:pt idx="50">
                  <c:v>139.99539077765951</c:v>
                </c:pt>
                <c:pt idx="51">
                  <c:v>139.99525250450338</c:v>
                </c:pt>
                <c:pt idx="52">
                  <c:v>139.99511008335219</c:v>
                </c:pt>
                <c:pt idx="53">
                  <c:v>139.99496338977724</c:v>
                </c:pt>
                <c:pt idx="54">
                  <c:v>139.99481229561755</c:v>
                </c:pt>
                <c:pt idx="55">
                  <c:v>139.99465666886795</c:v>
                </c:pt>
                <c:pt idx="56">
                  <c:v>139.99449637356375</c:v>
                </c:pt>
                <c:pt idx="57">
                  <c:v>139.99433126966198</c:v>
                </c:pt>
                <c:pt idx="58">
                  <c:v>139.9941612129191</c:v>
                </c:pt>
                <c:pt idx="59">
                  <c:v>139.99398605476503</c:v>
                </c:pt>
                <c:pt idx="60">
                  <c:v>139.99380564217338</c:v>
                </c:pt>
                <c:pt idx="61">
                  <c:v>139.99361981752773</c:v>
                </c:pt>
                <c:pt idx="62">
                  <c:v>139.99342841848406</c:v>
                </c:pt>
                <c:pt idx="63">
                  <c:v>139.99323127782887</c:v>
                </c:pt>
                <c:pt idx="64">
                  <c:v>139.99302822333325</c:v>
                </c:pt>
                <c:pt idx="65">
                  <c:v>139.99281907760235</c:v>
                </c:pt>
                <c:pt idx="66">
                  <c:v>139.99260365792051</c:v>
                </c:pt>
                <c:pt idx="67">
                  <c:v>139.99238177609158</c:v>
                </c:pt>
                <c:pt idx="68">
                  <c:v>139.99215323827471</c:v>
                </c:pt>
                <c:pt idx="69">
                  <c:v>139.99191784481494</c:v>
                </c:pt>
                <c:pt idx="70">
                  <c:v>139.99167539006879</c:v>
                </c:pt>
                <c:pt idx="71">
                  <c:v>139.99142566222483</c:v>
                </c:pt>
                <c:pt idx="72">
                  <c:v>139.99116844311845</c:v>
                </c:pt>
                <c:pt idx="73">
                  <c:v>139.99090350804147</c:v>
                </c:pt>
                <c:pt idx="74">
                  <c:v>139.99063062554589</c:v>
                </c:pt>
                <c:pt idx="75">
                  <c:v>139.99034955724164</c:v>
                </c:pt>
                <c:pt idx="76">
                  <c:v>139.99006005758847</c:v>
                </c:pt>
                <c:pt idx="77">
                  <c:v>139.9897618736814</c:v>
                </c:pt>
                <c:pt idx="78">
                  <c:v>139.98945474502997</c:v>
                </c:pt>
                <c:pt idx="79">
                  <c:v>139.98913840333054</c:v>
                </c:pt>
                <c:pt idx="80">
                  <c:v>139.98881257223206</c:v>
                </c:pt>
                <c:pt idx="81">
                  <c:v>139.98847696709478</c:v>
                </c:pt>
                <c:pt idx="82">
                  <c:v>139.98813129474144</c:v>
                </c:pt>
                <c:pt idx="83">
                  <c:v>139.98777525320125</c:v>
                </c:pt>
                <c:pt idx="84">
                  <c:v>139.98740853144631</c:v>
                </c:pt>
                <c:pt idx="85">
                  <c:v>139.98703080911966</c:v>
                </c:pt>
                <c:pt idx="86">
                  <c:v>139.98664175625566</c:v>
                </c:pt>
                <c:pt idx="87">
                  <c:v>139.98624103299167</c:v>
                </c:pt>
                <c:pt idx="88">
                  <c:v>139.98582828927121</c:v>
                </c:pt>
                <c:pt idx="89">
                  <c:v>139.9854031645381</c:v>
                </c:pt>
                <c:pt idx="90">
                  <c:v>139.98496528742163</c:v>
                </c:pt>
                <c:pt idx="91">
                  <c:v>139.98451427541204</c:v>
                </c:pt>
                <c:pt idx="92">
                  <c:v>139.98404973452628</c:v>
                </c:pt>
                <c:pt idx="93">
                  <c:v>139.98357125896405</c:v>
                </c:pt>
                <c:pt idx="94">
                  <c:v>139.98307843075304</c:v>
                </c:pt>
                <c:pt idx="95">
                  <c:v>139.98257081938385</c:v>
                </c:pt>
                <c:pt idx="96">
                  <c:v>139.98204798143391</c:v>
                </c:pt>
                <c:pt idx="97">
                  <c:v>139.98150946017984</c:v>
                </c:pt>
                <c:pt idx="98">
                  <c:v>139.98095478519861</c:v>
                </c:pt>
                <c:pt idx="99">
                  <c:v>139.9803834719562</c:v>
                </c:pt>
                <c:pt idx="100">
                  <c:v>139.97979502138452</c:v>
                </c:pt>
                <c:pt idx="101">
                  <c:v>139.97918891944491</c:v>
                </c:pt>
                <c:pt idx="102">
                  <c:v>139.9785646366791</c:v>
                </c:pt>
                <c:pt idx="103">
                  <c:v>139.97792162774638</c:v>
                </c:pt>
                <c:pt idx="104">
                  <c:v>139.97725933094694</c:v>
                </c:pt>
                <c:pt idx="105">
                  <c:v>139.9765771677308</c:v>
                </c:pt>
                <c:pt idx="106">
                  <c:v>139.97587454219217</c:v>
                </c:pt>
                <c:pt idx="107">
                  <c:v>139.97515084054831</c:v>
                </c:pt>
                <c:pt idx="108">
                  <c:v>139.97440543060296</c:v>
                </c:pt>
                <c:pt idx="109">
                  <c:v>139.97363766119344</c:v>
                </c:pt>
                <c:pt idx="110">
                  <c:v>139.97284686162135</c:v>
                </c:pt>
                <c:pt idx="111">
                  <c:v>139.97203234106576</c:v>
                </c:pt>
                <c:pt idx="112">
                  <c:v>139.97119338797916</c:v>
                </c:pt>
                <c:pt idx="113">
                  <c:v>139.97032926946477</c:v>
                </c:pt>
                <c:pt idx="114">
                  <c:v>139.96943923063557</c:v>
                </c:pt>
                <c:pt idx="115">
                  <c:v>139.96852249395354</c:v>
                </c:pt>
                <c:pt idx="116">
                  <c:v>139.96757825854931</c:v>
                </c:pt>
                <c:pt idx="117">
                  <c:v>139.96660569952112</c:v>
                </c:pt>
                <c:pt idx="118">
                  <c:v>139.96560396721281</c:v>
                </c:pt>
                <c:pt idx="119">
                  <c:v>139.96457218646978</c:v>
                </c:pt>
                <c:pt idx="120">
                  <c:v>139.96350945587264</c:v>
                </c:pt>
                <c:pt idx="121">
                  <c:v>139.96241484694775</c:v>
                </c:pt>
                <c:pt idx="122">
                  <c:v>139.96128740335379</c:v>
                </c:pt>
                <c:pt idx="123">
                  <c:v>139.96012614004388</c:v>
                </c:pt>
                <c:pt idx="124">
                  <c:v>139.95893004240219</c:v>
                </c:pt>
                <c:pt idx="125">
                  <c:v>139.95769806535461</c:v>
                </c:pt>
                <c:pt idx="126">
                  <c:v>139.95642913245237</c:v>
                </c:pt>
                <c:pt idx="127">
                  <c:v>139.95512213492808</c:v>
                </c:pt>
                <c:pt idx="128">
                  <c:v>139.95377593072286</c:v>
                </c:pt>
                <c:pt idx="129">
                  <c:v>139.95238934348436</c:v>
                </c:pt>
                <c:pt idx="130">
                  <c:v>139.95096116153411</c:v>
                </c:pt>
                <c:pt idx="131">
                  <c:v>139.94949013680363</c:v>
                </c:pt>
                <c:pt idx="132">
                  <c:v>139.94797498373816</c:v>
                </c:pt>
                <c:pt idx="133">
                  <c:v>139.94641437816733</c:v>
                </c:pt>
                <c:pt idx="134">
                  <c:v>139.94480695614104</c:v>
                </c:pt>
                <c:pt idx="135">
                  <c:v>139.94315131273024</c:v>
                </c:pt>
                <c:pt idx="136">
                  <c:v>139.94144600079113</c:v>
                </c:pt>
                <c:pt idx="137">
                  <c:v>139.93968952969166</c:v>
                </c:pt>
                <c:pt idx="138">
                  <c:v>139.93788036399908</c:v>
                </c:pt>
                <c:pt idx="139">
                  <c:v>139.93601692212752</c:v>
                </c:pt>
                <c:pt idx="140">
                  <c:v>139.93409757494427</c:v>
                </c:pt>
                <c:pt idx="141">
                  <c:v>139.93212064433328</c:v>
                </c:pt>
                <c:pt idx="142">
                  <c:v>139.93008440171474</c:v>
                </c:pt>
                <c:pt idx="143">
                  <c:v>139.92798706651928</c:v>
                </c:pt>
                <c:pt idx="144">
                  <c:v>139.92582680458727</c:v>
                </c:pt>
                <c:pt idx="145">
                  <c:v>139.92360172660207</c:v>
                </c:pt>
                <c:pt idx="146">
                  <c:v>139.92130988639479</c:v>
                </c:pt>
                <c:pt idx="147">
                  <c:v>139.91894927922252</c:v>
                </c:pt>
                <c:pt idx="148">
                  <c:v>139.9165178399935</c:v>
                </c:pt>
                <c:pt idx="149">
                  <c:v>139.91401344143765</c:v>
                </c:pt>
                <c:pt idx="150">
                  <c:v>139.91143389222043</c:v>
                </c:pt>
                <c:pt idx="151">
                  <c:v>139.90877693499866</c:v>
                </c:pt>
                <c:pt idx="152">
                  <c:v>139.90604024441583</c:v>
                </c:pt>
                <c:pt idx="153">
                  <c:v>139.90322142503564</c:v>
                </c:pt>
                <c:pt idx="154">
                  <c:v>139.90031800921079</c:v>
                </c:pt>
                <c:pt idx="155">
                  <c:v>139.8973274548861</c:v>
                </c:pt>
                <c:pt idx="156">
                  <c:v>139.89424714333285</c:v>
                </c:pt>
                <c:pt idx="157">
                  <c:v>139.8910743768125</c:v>
                </c:pt>
                <c:pt idx="158">
                  <c:v>139.88780637616725</c:v>
                </c:pt>
                <c:pt idx="159">
                  <c:v>139.88444027833543</c:v>
                </c:pt>
                <c:pt idx="160">
                  <c:v>139.88097313378864</c:v>
                </c:pt>
                <c:pt idx="161">
                  <c:v>139.87740190388845</c:v>
                </c:pt>
                <c:pt idx="162">
                  <c:v>139.87372345815979</c:v>
                </c:pt>
                <c:pt idx="163">
                  <c:v>139.8699345714783</c:v>
                </c:pt>
                <c:pt idx="164">
                  <c:v>139.86603192116866</c:v>
                </c:pt>
                <c:pt idx="165">
                  <c:v>139.86201208401081</c:v>
                </c:pt>
                <c:pt idx="166">
                  <c:v>139.85787153315127</c:v>
                </c:pt>
                <c:pt idx="167">
                  <c:v>139.85360663491559</c:v>
                </c:pt>
                <c:pt idx="168">
                  <c:v>139.84921364551954</c:v>
                </c:pt>
                <c:pt idx="169">
                  <c:v>139.84468870767432</c:v>
                </c:pt>
                <c:pt idx="170">
                  <c:v>139.84002784708338</c:v>
                </c:pt>
                <c:pt idx="171">
                  <c:v>139.83522696882571</c:v>
                </c:pt>
                <c:pt idx="172">
                  <c:v>139.83028185362295</c:v>
                </c:pt>
                <c:pt idx="173">
                  <c:v>139.82518815398512</c:v>
                </c:pt>
                <c:pt idx="174">
                  <c:v>139.81994139023124</c:v>
                </c:pt>
                <c:pt idx="175">
                  <c:v>139.81453694637992</c:v>
                </c:pt>
                <c:pt idx="176">
                  <c:v>139.80897006590592</c:v>
                </c:pt>
                <c:pt idx="177">
                  <c:v>139.80323584735714</c:v>
                </c:pt>
                <c:pt idx="178">
                  <c:v>139.79732923982695</c:v>
                </c:pt>
                <c:pt idx="179">
                  <c:v>139.79124503827722</c:v>
                </c:pt>
                <c:pt idx="180">
                  <c:v>139.78497787870572</c:v>
                </c:pt>
                <c:pt idx="181">
                  <c:v>139.77852223315259</c:v>
                </c:pt>
                <c:pt idx="182">
                  <c:v>139.77187240453958</c:v>
                </c:pt>
                <c:pt idx="183">
                  <c:v>139.76502252133594</c:v>
                </c:pt>
                <c:pt idx="184">
                  <c:v>139.75796653204409</c:v>
                </c:pt>
                <c:pt idx="185">
                  <c:v>139.75069819949849</c:v>
                </c:pt>
                <c:pt idx="186">
                  <c:v>139.74321109497009</c:v>
                </c:pt>
                <c:pt idx="187">
                  <c:v>139.73549859206915</c:v>
                </c:pt>
                <c:pt idx="188">
                  <c:v>139.72755386043829</c:v>
                </c:pt>
                <c:pt idx="189">
                  <c:v>139.71936985922736</c:v>
                </c:pt>
                <c:pt idx="190">
                  <c:v>139.7109393303418</c:v>
                </c:pt>
                <c:pt idx="191">
                  <c:v>139.702254791455</c:v>
                </c:pt>
                <c:pt idx="192">
                  <c:v>139.69330852877519</c:v>
                </c:pt>
                <c:pt idx="193">
                  <c:v>139.6840925895568</c:v>
                </c:pt>
                <c:pt idx="194">
                  <c:v>139.67459877434587</c:v>
                </c:pt>
                <c:pt idx="195">
                  <c:v>139.66481862894801</c:v>
                </c:pt>
                <c:pt idx="196">
                  <c:v>139.65474343610788</c:v>
                </c:pt>
                <c:pt idx="197">
                  <c:v>139.64436420688727</c:v>
                </c:pt>
                <c:pt idx="198">
                  <c:v>139.63367167172927</c:v>
                </c:pt>
                <c:pt idx="199">
                  <c:v>139.62265627119493</c:v>
                </c:pt>
                <c:pt idx="200">
                  <c:v>139.61130814635789</c:v>
                </c:pt>
                <c:pt idx="201">
                  <c:v>139.59961712884208</c:v>
                </c:pt>
                <c:pt idx="202">
                  <c:v>139.58757273048673</c:v>
                </c:pt>
                <c:pt idx="203">
                  <c:v>139.57516413262144</c:v>
                </c:pt>
                <c:pt idx="204">
                  <c:v>139.56238017493428</c:v>
                </c:pt>
                <c:pt idx="205">
                  <c:v>139.54920934391362</c:v>
                </c:pt>
                <c:pt idx="206">
                  <c:v>139.53563976084462</c:v>
                </c:pt>
                <c:pt idx="207">
                  <c:v>139.52165916933873</c:v>
                </c:pt>
                <c:pt idx="208">
                  <c:v>139.50725492237507</c:v>
                </c:pt>
                <c:pt idx="209">
                  <c:v>139.49241396882942</c:v>
                </c:pt>
                <c:pt idx="210">
                  <c:v>139.47712283946709</c:v>
                </c:pt>
                <c:pt idx="211">
                  <c:v>139.46136763237251</c:v>
                </c:pt>
                <c:pt idx="212">
                  <c:v>139.44513399778876</c:v>
                </c:pt>
                <c:pt idx="213">
                  <c:v>139.42840712233681</c:v>
                </c:pt>
                <c:pt idx="214">
                  <c:v>139.41117171258401</c:v>
                </c:pt>
                <c:pt idx="215">
                  <c:v>139.39341197792805</c:v>
                </c:pt>
                <c:pt idx="216">
                  <c:v>139.37511161276163</c:v>
                </c:pt>
                <c:pt idx="217">
                  <c:v>139.35625377788023</c:v>
                </c:pt>
                <c:pt idx="218">
                  <c:v>139.33682108109332</c:v>
                </c:pt>
                <c:pt idx="219">
                  <c:v>139.31679555699645</c:v>
                </c:pt>
                <c:pt idx="220">
                  <c:v>139.29615864585912</c:v>
                </c:pt>
                <c:pt idx="221">
                  <c:v>139.27489117158075</c:v>
                </c:pt>
                <c:pt idx="222">
                  <c:v>139.25297331866275</c:v>
                </c:pt>
                <c:pt idx="223">
                  <c:v>139.23038460814246</c:v>
                </c:pt>
                <c:pt idx="224">
                  <c:v>139.2071038724302</c:v>
                </c:pt>
                <c:pt idx="225">
                  <c:v>139.18310922898726</c:v>
                </c:pt>
                <c:pt idx="226">
                  <c:v>139.15837805277732</c:v>
                </c:pt>
                <c:pt idx="227">
                  <c:v>139.13288694742027</c:v>
                </c:pt>
                <c:pt idx="228">
                  <c:v>139.10661171497159</c:v>
                </c:pt>
                <c:pt idx="229">
                  <c:v>139.07952732424445</c:v>
                </c:pt>
                <c:pt idx="230">
                  <c:v>139.05160787758703</c:v>
                </c:pt>
                <c:pt idx="231">
                  <c:v>139.02282657601953</c:v>
                </c:pt>
                <c:pt idx="232">
                  <c:v>138.99315568262909</c:v>
                </c:pt>
                <c:pt idx="233">
                  <c:v>138.9625664841125</c:v>
                </c:pt>
                <c:pt idx="234">
                  <c:v>138.93102925034884</c:v>
                </c:pt>
                <c:pt idx="235">
                  <c:v>138.89851319187383</c:v>
                </c:pt>
                <c:pt idx="236">
                  <c:v>138.86498641511835</c:v>
                </c:pt>
                <c:pt idx="237">
                  <c:v>138.83041587526239</c:v>
                </c:pt>
                <c:pt idx="238">
                  <c:v>138.79476732654268</c:v>
                </c:pt>
                <c:pt idx="239">
                  <c:v>138.75800526984003</c:v>
                </c:pt>
                <c:pt idx="240">
                  <c:v>138.72009289735661</c:v>
                </c:pt>
                <c:pt idx="241">
                  <c:v>138.68099203417796</c:v>
                </c:pt>
                <c:pt idx="242">
                  <c:v>138.64066307649605</c:v>
                </c:pt>
                <c:pt idx="243">
                  <c:v>138.59906492625004</c:v>
                </c:pt>
                <c:pt idx="244">
                  <c:v>138.55615492192021</c:v>
                </c:pt>
                <c:pt idx="245">
                  <c:v>138.51188876518518</c:v>
                </c:pt>
                <c:pt idx="246">
                  <c:v>138.46622044312679</c:v>
                </c:pt>
                <c:pt idx="247">
                  <c:v>138.41910214563657</c:v>
                </c:pt>
                <c:pt idx="248">
                  <c:v>138.37048417764538</c:v>
                </c:pt>
                <c:pt idx="249">
                  <c:v>138.32031486575968</c:v>
                </c:pt>
                <c:pt idx="250">
                  <c:v>138.2685404588488</c:v>
                </c:pt>
                <c:pt idx="251">
                  <c:v>138.2151050220796</c:v>
                </c:pt>
                <c:pt idx="252">
                  <c:v>138.15995032384561</c:v>
                </c:pt>
                <c:pt idx="253">
                  <c:v>138.10301571497919</c:v>
                </c:pt>
                <c:pt idx="254">
                  <c:v>138.04423799957158</c:v>
                </c:pt>
                <c:pt idx="255">
                  <c:v>137.98355129665342</c:v>
                </c:pt>
                <c:pt idx="256">
                  <c:v>137.92088689190734</c:v>
                </c:pt>
                <c:pt idx="257">
                  <c:v>137.8561730784931</c:v>
                </c:pt>
                <c:pt idx="258">
                  <c:v>137.78933498596257</c:v>
                </c:pt>
                <c:pt idx="259">
                  <c:v>137.72029439612649</c:v>
                </c:pt>
                <c:pt idx="260">
                  <c:v>137.64896954460369</c:v>
                </c:pt>
                <c:pt idx="261">
                  <c:v>137.575274906636</c:v>
                </c:pt>
                <c:pt idx="262">
                  <c:v>137.49912096558785</c:v>
                </c:pt>
                <c:pt idx="263">
                  <c:v>137.42041396236402</c:v>
                </c:pt>
                <c:pt idx="264">
                  <c:v>137.33905562377959</c:v>
                </c:pt>
                <c:pt idx="265">
                  <c:v>137.25494286769808</c:v>
                </c:pt>
                <c:pt idx="266">
                  <c:v>137.16796748253375</c:v>
                </c:pt>
                <c:pt idx="267">
                  <c:v>137.07801577849426</c:v>
                </c:pt>
                <c:pt idx="268">
                  <c:v>136.98496820774733</c:v>
                </c:pt>
                <c:pt idx="269">
                  <c:v>136.88869895054651</c:v>
                </c:pt>
                <c:pt idx="270">
                  <c:v>136.78907546427516</c:v>
                </c:pt>
                <c:pt idx="271">
                  <c:v>136.68595799239048</c:v>
                </c:pt>
                <c:pt idx="272">
                  <c:v>136.57919903039294</c:v>
                </c:pt>
                <c:pt idx="273">
                  <c:v>136.46864274621996</c:v>
                </c:pt>
                <c:pt idx="274">
                  <c:v>136.35412435286452</c:v>
                </c:pt>
                <c:pt idx="275">
                  <c:v>136.23546943152425</c:v>
                </c:pt>
                <c:pt idx="276">
                  <c:v>136.11249320415172</c:v>
                </c:pt>
                <c:pt idx="277">
                  <c:v>135.98499975483696</c:v>
                </c:pt>
                <c:pt idx="278">
                  <c:v>135.85278119993191</c:v>
                </c:pt>
                <c:pt idx="279">
                  <c:v>135.71561680712944</c:v>
                </c:pt>
                <c:pt idx="280">
                  <c:v>135.57327206374703</c:v>
                </c:pt>
                <c:pt idx="281">
                  <c:v>135.42549769414035</c:v>
                </c:pt>
                <c:pt idx="282">
                  <c:v>135.27203860412669</c:v>
                </c:pt>
                <c:pt idx="283">
                  <c:v>135.11261420542806</c:v>
                </c:pt>
                <c:pt idx="284">
                  <c:v>134.94692605089932</c:v>
                </c:pt>
                <c:pt idx="285">
                  <c:v>134.77465665659747</c:v>
                </c:pt>
                <c:pt idx="286">
                  <c:v>134.59546825914626</c:v>
                </c:pt>
                <c:pt idx="287">
                  <c:v>134.40900149798284</c:v>
                </c:pt>
                <c:pt idx="288">
                  <c:v>134.21487400858896</c:v>
                </c:pt>
                <c:pt idx="289">
                  <c:v>134.01267890905794</c:v>
                </c:pt>
                <c:pt idx="290">
                  <c:v>133.80198315848341</c:v>
                </c:pt>
                <c:pt idx="291">
                  <c:v>133.58232576188985</c:v>
                </c:pt>
                <c:pt idx="292">
                  <c:v>133.35321579297243</c:v>
                </c:pt>
                <c:pt idx="293">
                  <c:v>133.11413020300233</c:v>
                </c:pt>
                <c:pt idx="294">
                  <c:v>132.86451138208309</c:v>
                </c:pt>
                <c:pt idx="295">
                  <c:v>132.60376443767791</c:v>
                </c:pt>
                <c:pt idx="296">
                  <c:v>132.33125415506817</c:v>
                </c:pt>
                <c:pt idx="297">
                  <c:v>132.04630160519403</c:v>
                </c:pt>
                <c:pt idx="298">
                  <c:v>131.74818036715186</c:v>
                </c:pt>
                <c:pt idx="299">
                  <c:v>131.74505968683465</c:v>
                </c:pt>
                <c:pt idx="300">
                  <c:v>131.74193754046257</c:v>
                </c:pt>
                <c:pt idx="301">
                  <c:v>131.73881392653317</c:v>
                </c:pt>
                <c:pt idx="302">
                  <c:v>131.73568884137259</c:v>
                </c:pt>
                <c:pt idx="303">
                  <c:v>131.72526697545575</c:v>
                </c:pt>
                <c:pt idx="304">
                  <c:v>131.71482861757593</c:v>
                </c:pt>
                <c:pt idx="305">
                  <c:v>131.70437367042192</c:v>
                </c:pt>
                <c:pt idx="306">
                  <c:v>131.69390204690629</c:v>
                </c:pt>
                <c:pt idx="307">
                  <c:v>131.68341366650921</c:v>
                </c:pt>
                <c:pt idx="308">
                  <c:v>131.65189802692637</c:v>
                </c:pt>
                <c:pt idx="309">
                  <c:v>131.62022918191028</c:v>
                </c:pt>
                <c:pt idx="310">
                  <c:v>131.58840540404731</c:v>
                </c:pt>
                <c:pt idx="311">
                  <c:v>131.5564250729602</c:v>
                </c:pt>
                <c:pt idx="312">
                  <c:v>131.52428664335085</c:v>
                </c:pt>
                <c:pt idx="313">
                  <c:v>131.41662657589279</c:v>
                </c:pt>
                <c:pt idx="314">
                  <c:v>131.30715134432984</c:v>
                </c:pt>
                <c:pt idx="315">
                  <c:v>131.19581181616104</c:v>
                </c:pt>
                <c:pt idx="316">
                  <c:v>131.08255906804558</c:v>
                </c:pt>
                <c:pt idx="317">
                  <c:v>130.96734408407767</c:v>
                </c:pt>
                <c:pt idx="318">
                  <c:v>130.85011746108049</c:v>
                </c:pt>
                <c:pt idx="319">
                  <c:v>130.73082919379553</c:v>
                </c:pt>
                <c:pt idx="320">
                  <c:v>130.36662715717665</c:v>
                </c:pt>
                <c:pt idx="321">
                  <c:v>129.98250828227407</c:v>
                </c:pt>
                <c:pt idx="322">
                  <c:v>129.57702680472798</c:v>
                </c:pt>
                <c:pt idx="323">
                  <c:v>129.14862813603659</c:v>
                </c:pt>
                <c:pt idx="324">
                  <c:v>128.69563714869165</c:v>
                </c:pt>
                <c:pt idx="325">
                  <c:v>128.21624518396195</c:v>
                </c:pt>
                <c:pt idx="326">
                  <c:v>127.70849639006488</c:v>
                </c:pt>
                <c:pt idx="327">
                  <c:v>127.17027348624084</c:v>
                </c:pt>
                <c:pt idx="328">
                  <c:v>126.59928325086176</c:v>
                </c:pt>
                <c:pt idx="329">
                  <c:v>125.99304283267755</c:v>
                </c:pt>
                <c:pt idx="330">
                  <c:v>125.34886895578732</c:v>
                </c:pt>
                <c:pt idx="331">
                  <c:v>124.66387206232977</c:v>
                </c:pt>
                <c:pt idx="332">
                  <c:v>123.93495610330336</c:v>
                </c:pt>
                <c:pt idx="333">
                  <c:v>123.15887437936321</c:v>
                </c:pt>
                <c:pt idx="334">
                  <c:v>122.33214406818462</c:v>
                </c:pt>
                <c:pt idx="335">
                  <c:v>121.45110007844622</c:v>
                </c:pt>
                <c:pt idx="336">
                  <c:v>120.51190705585401</c:v>
                </c:pt>
                <c:pt idx="337">
                  <c:v>119.51057344191271</c:v>
                </c:pt>
                <c:pt idx="338">
                  <c:v>118.44296895158189</c:v>
                </c:pt>
                <c:pt idx="339">
                  <c:v>117.30484742923625</c:v>
                </c:pt>
                <c:pt idx="340">
                  <c:v>116.09187729502973</c:v>
                </c:pt>
                <c:pt idx="341">
                  <c:v>114.79968173452801</c:v>
                </c:pt>
                <c:pt idx="342">
                  <c:v>113.42389048488378</c:v>
                </c:pt>
                <c:pt idx="343">
                  <c:v>111.96020460506136</c:v>
                </c:pt>
                <c:pt idx="344">
                  <c:v>110.40447503706466</c:v>
                </c:pt>
                <c:pt idx="345">
                  <c:v>108.7527950925771</c:v>
                </c:pt>
                <c:pt idx="346">
                  <c:v>107.00160623779247</c:v>
                </c:pt>
                <c:pt idx="347">
                  <c:v>105.14781569622195</c:v>
                </c:pt>
                <c:pt idx="348">
                  <c:v>103.18892345137624</c:v>
                </c:pt>
                <c:pt idx="349">
                  <c:v>101.12315523357462</c:v>
                </c:pt>
                <c:pt idx="350">
                  <c:v>98.949597066706019</c:v>
                </c:pt>
                <c:pt idx="351">
                  <c:v>96.668326005143172</c:v>
                </c:pt>
                <c:pt idx="352">
                  <c:v>94.280530903056899</c:v>
                </c:pt>
                <c:pt idx="353">
                  <c:v>91.788616536876859</c:v>
                </c:pt>
                <c:pt idx="354">
                  <c:v>89.196284257818164</c:v>
                </c:pt>
                <c:pt idx="355">
                  <c:v>86.508582683545569</c:v>
                </c:pt>
                <c:pt idx="356">
                  <c:v>83.7319228134089</c:v>
                </c:pt>
                <c:pt idx="357">
                  <c:v>80.874053387766708</c:v>
                </c:pt>
                <c:pt idx="358">
                  <c:v>77.943994260962924</c:v>
                </c:pt>
                <c:pt idx="359">
                  <c:v>74.951927898512935</c:v>
                </c:pt>
                <c:pt idx="360">
                  <c:v>71.909051651448365</c:v>
                </c:pt>
                <c:pt idx="361">
                  <c:v>68.82739596239189</c:v>
                </c:pt>
                <c:pt idx="362">
                  <c:v>65.719615856295391</c:v>
                </c:pt>
                <c:pt idx="363">
                  <c:v>62.598764721064825</c:v>
                </c:pt>
                <c:pt idx="364">
                  <c:v>59.47806030706991</c:v>
                </c:pt>
                <c:pt idx="365">
                  <c:v>56.370652979661187</c:v>
                </c:pt>
                <c:pt idx="366">
                  <c:v>53.289405562704182</c:v>
                </c:pt>
                <c:pt idx="367">
                  <c:v>50.246692733347778</c:v>
                </c:pt>
                <c:pt idx="368">
                  <c:v>47.254226065988135</c:v>
                </c:pt>
                <c:pt idx="369">
                  <c:v>44.322908714400619</c:v>
                </c:pt>
                <c:pt idx="370">
                  <c:v>41.462247265010198</c:v>
                </c:pt>
                <c:pt idx="371">
                  <c:v>38.681299704930673</c:v>
                </c:pt>
                <c:pt idx="372">
                  <c:v>35.988068588271091</c:v>
                </c:pt>
                <c:pt idx="373">
                  <c:v>33.389473051073864</c:v>
                </c:pt>
                <c:pt idx="374">
                  <c:v>30.891344380442046</c:v>
                </c:pt>
                <c:pt idx="375">
                  <c:v>28.49844139948069</c:v>
                </c:pt>
                <c:pt idx="376">
                  <c:v>26.214481881758974</c:v>
                </c:pt>
                <c:pt idx="377">
                  <c:v>24.042186400552765</c:v>
                </c:pt>
                <c:pt idx="378">
                  <c:v>21.983331372834158</c:v>
                </c:pt>
                <c:pt idx="379">
                  <c:v>20.043745426045746</c:v>
                </c:pt>
                <c:pt idx="380">
                  <c:v>18.217528902782039</c:v>
                </c:pt>
                <c:pt idx="381">
                  <c:v>16.504125441111416</c:v>
                </c:pt>
                <c:pt idx="382">
                  <c:v>14.902282459423631</c:v>
                </c:pt>
                <c:pt idx="383">
                  <c:v>13.412726263608796</c:v>
                </c:pt>
                <c:pt idx="384">
                  <c:v>12.029715744893165</c:v>
                </c:pt>
                <c:pt idx="385">
                  <c:v>10.750414766144141</c:v>
                </c:pt>
                <c:pt idx="386">
                  <c:v>9.5715353715393903</c:v>
                </c:pt>
                <c:pt idx="387">
                  <c:v>8.4893991879080133</c:v>
                </c:pt>
                <c:pt idx="388">
                  <c:v>7.4999972009320359</c:v>
                </c:pt>
                <c:pt idx="389">
                  <c:v>6.5990477279465471</c:v>
                </c:pt>
                <c:pt idx="390">
                  <c:v>5.7820524255202272</c:v>
                </c:pt>
                <c:pt idx="391">
                  <c:v>5.0443501665276731</c:v>
                </c:pt>
                <c:pt idx="392">
                  <c:v>4.381168606003591</c:v>
                </c:pt>
                <c:pt idx="393">
                  <c:v>3.787673234588941</c:v>
                </c:pt>
                <c:pt idx="394">
                  <c:v>3.259013698527474</c:v>
                </c:pt>
                <c:pt idx="395">
                  <c:v>2.7903671503924738</c:v>
                </c:pt>
                <c:pt idx="396">
                  <c:v>2.3769783882531423</c:v>
                </c:pt>
                <c:pt idx="397">
                  <c:v>2.0141965449347752</c:v>
                </c:pt>
                <c:pt idx="398">
                  <c:v>1.6975081044716556</c:v>
                </c:pt>
                <c:pt idx="399">
                  <c:v>1.4225660499817632</c:v>
                </c:pt>
                <c:pt idx="400">
                  <c:v>1.1852149854215055</c:v>
                </c:pt>
                <c:pt idx="401">
                  <c:v>0.98151212177513159</c:v>
                </c:pt>
                <c:pt idx="402">
                  <c:v>0.80774407444690277</c:v>
                </c:pt>
                <c:pt idx="403">
                  <c:v>0.66043948080768633</c:v>
                </c:pt>
                <c:pt idx="404">
                  <c:v>0.53637751257956756</c:v>
                </c:pt>
                <c:pt idx="405">
                  <c:v>0.43259242444473806</c:v>
                </c:pt>
                <c:pt idx="406">
                  <c:v>0.34637434532270905</c:v>
                </c:pt>
                <c:pt idx="407">
                  <c:v>0.27526657963415918</c:v>
                </c:pt>
                <c:pt idx="408">
                  <c:v>0.21705974020848778</c:v>
                </c:pt>
                <c:pt idx="409">
                  <c:v>0.16978308023186789</c:v>
                </c:pt>
                <c:pt idx="410">
                  <c:v>0.13169342708780185</c:v>
                </c:pt>
                <c:pt idx="411">
                  <c:v>0.10126214487898015</c:v>
                </c:pt>
                <c:pt idx="412">
                  <c:v>7.7160564109003654E-2</c:v>
                </c:pt>
                <c:pt idx="413">
                  <c:v>5.8244316251998884E-2</c:v>
                </c:pt>
                <c:pt idx="414">
                  <c:v>4.3536998093864146E-2</c:v>
                </c:pt>
                <c:pt idx="415">
                  <c:v>3.221356665437701E-2</c:v>
                </c:pt>
                <c:pt idx="416">
                  <c:v>2.3583831525779926E-2</c:v>
                </c:pt>
                <c:pt idx="417">
                  <c:v>1.7076369314996953E-2</c:v>
                </c:pt>
                <c:pt idx="418">
                  <c:v>1.2223136575209988E-2</c:v>
                </c:pt>
                <c:pt idx="419">
                  <c:v>8.6450053660967596E-3</c:v>
                </c:pt>
                <c:pt idx="420">
                  <c:v>8.6450053660967596E-3</c:v>
                </c:pt>
                <c:pt idx="421">
                  <c:v>8.6450053660967596E-3</c:v>
                </c:pt>
                <c:pt idx="422">
                  <c:v>8.6450053660967596E-3</c:v>
                </c:pt>
                <c:pt idx="423">
                  <c:v>8.6450053660967596E-3</c:v>
                </c:pt>
                <c:pt idx="424">
                  <c:v>8.6450053660967596E-3</c:v>
                </c:pt>
                <c:pt idx="425">
                  <c:v>8.6450053660967596E-3</c:v>
                </c:pt>
                <c:pt idx="426">
                  <c:v>8.6450053660967596E-3</c:v>
                </c:pt>
                <c:pt idx="427">
                  <c:v>8.6450053660967596E-3</c:v>
                </c:pt>
                <c:pt idx="428">
                  <c:v>8.6450053660967596E-3</c:v>
                </c:pt>
                <c:pt idx="429">
                  <c:v>8.6450053660967596E-3</c:v>
                </c:pt>
                <c:pt idx="430">
                  <c:v>8.6450053660967596E-3</c:v>
                </c:pt>
                <c:pt idx="431">
                  <c:v>8.6450053660967596E-3</c:v>
                </c:pt>
                <c:pt idx="432">
                  <c:v>8.6450053660967596E-3</c:v>
                </c:pt>
                <c:pt idx="433">
                  <c:v>8.6450053660967596E-3</c:v>
                </c:pt>
                <c:pt idx="434">
                  <c:v>8.6450053660967596E-3</c:v>
                </c:pt>
                <c:pt idx="435">
                  <c:v>8.6450053660967596E-3</c:v>
                </c:pt>
                <c:pt idx="436">
                  <c:v>8.6450053660967596E-3</c:v>
                </c:pt>
                <c:pt idx="437">
                  <c:v>8.6450053660967596E-3</c:v>
                </c:pt>
                <c:pt idx="438">
                  <c:v>8.6450053660967596E-3</c:v>
                </c:pt>
                <c:pt idx="439">
                  <c:v>8.6450053660967596E-3</c:v>
                </c:pt>
                <c:pt idx="440">
                  <c:v>8.6450053660967596E-3</c:v>
                </c:pt>
                <c:pt idx="441">
                  <c:v>8.6450053660967596E-3</c:v>
                </c:pt>
                <c:pt idx="442">
                  <c:v>8.6450053660967596E-3</c:v>
                </c:pt>
                <c:pt idx="443">
                  <c:v>8.6450053660967596E-3</c:v>
                </c:pt>
                <c:pt idx="444">
                  <c:v>8.6450053660967596E-3</c:v>
                </c:pt>
                <c:pt idx="445">
                  <c:v>8.6450053660967596E-3</c:v>
                </c:pt>
                <c:pt idx="446">
                  <c:v>8.6450053660967596E-3</c:v>
                </c:pt>
                <c:pt idx="447">
                  <c:v>8.6450053660967596E-3</c:v>
                </c:pt>
                <c:pt idx="448">
                  <c:v>8.6450053660967596E-3</c:v>
                </c:pt>
                <c:pt idx="449">
                  <c:v>8.6450053660967596E-3</c:v>
                </c:pt>
                <c:pt idx="450">
                  <c:v>8.6450053660967596E-3</c:v>
                </c:pt>
                <c:pt idx="451">
                  <c:v>8.6450053660967596E-3</c:v>
                </c:pt>
                <c:pt idx="452">
                  <c:v>8.6450053660967596E-3</c:v>
                </c:pt>
                <c:pt idx="453">
                  <c:v>8.6450053660967596E-3</c:v>
                </c:pt>
                <c:pt idx="454">
                  <c:v>8.6450053660967596E-3</c:v>
                </c:pt>
                <c:pt idx="455">
                  <c:v>8.6450053660967596E-3</c:v>
                </c:pt>
                <c:pt idx="456">
                  <c:v>8.6450053660967596E-3</c:v>
                </c:pt>
                <c:pt idx="457">
                  <c:v>8.6450053660967596E-3</c:v>
                </c:pt>
                <c:pt idx="458">
                  <c:v>8.6450053660967596E-3</c:v>
                </c:pt>
                <c:pt idx="459">
                  <c:v>8.6450053660967596E-3</c:v>
                </c:pt>
                <c:pt idx="460">
                  <c:v>8.6450053660967596E-3</c:v>
                </c:pt>
                <c:pt idx="461">
                  <c:v>8.6450053660967596E-3</c:v>
                </c:pt>
                <c:pt idx="462">
                  <c:v>8.6450053660967596E-3</c:v>
                </c:pt>
                <c:pt idx="463">
                  <c:v>8.6450053660967596E-3</c:v>
                </c:pt>
                <c:pt idx="464">
                  <c:v>8.6450053660967596E-3</c:v>
                </c:pt>
                <c:pt idx="465">
                  <c:v>8.6450053660967596E-3</c:v>
                </c:pt>
                <c:pt idx="466">
                  <c:v>8.6450053660967596E-3</c:v>
                </c:pt>
                <c:pt idx="467">
                  <c:v>8.6450053660967596E-3</c:v>
                </c:pt>
                <c:pt idx="468">
                  <c:v>8.6450053660967596E-3</c:v>
                </c:pt>
                <c:pt idx="469">
                  <c:v>8.6450053660967596E-3</c:v>
                </c:pt>
                <c:pt idx="470">
                  <c:v>8.6450053660967596E-3</c:v>
                </c:pt>
                <c:pt idx="471">
                  <c:v>8.6450053660967596E-3</c:v>
                </c:pt>
                <c:pt idx="472">
                  <c:v>8.6450053660967596E-3</c:v>
                </c:pt>
                <c:pt idx="473">
                  <c:v>8.6450053660967596E-3</c:v>
                </c:pt>
                <c:pt idx="474">
                  <c:v>8.6450053660967596E-3</c:v>
                </c:pt>
                <c:pt idx="475">
                  <c:v>8.6450053660967596E-3</c:v>
                </c:pt>
                <c:pt idx="476">
                  <c:v>8.6450053660967596E-3</c:v>
                </c:pt>
                <c:pt idx="477">
                  <c:v>8.6450053660967596E-3</c:v>
                </c:pt>
                <c:pt idx="478">
                  <c:v>8.6450053660967596E-3</c:v>
                </c:pt>
                <c:pt idx="479">
                  <c:v>8.6450053660967596E-3</c:v>
                </c:pt>
                <c:pt idx="480">
                  <c:v>8.6450053660967596E-3</c:v>
                </c:pt>
                <c:pt idx="481">
                  <c:v>8.6450053660967596E-3</c:v>
                </c:pt>
                <c:pt idx="482">
                  <c:v>8.6450053660967596E-3</c:v>
                </c:pt>
                <c:pt idx="483">
                  <c:v>8.6450053660967596E-3</c:v>
                </c:pt>
                <c:pt idx="484">
                  <c:v>8.6450053660967596E-3</c:v>
                </c:pt>
                <c:pt idx="485">
                  <c:v>8.6450053660967596E-3</c:v>
                </c:pt>
                <c:pt idx="486">
                  <c:v>8.6450053660967596E-3</c:v>
                </c:pt>
                <c:pt idx="487">
                  <c:v>8.6450053660967596E-3</c:v>
                </c:pt>
                <c:pt idx="488">
                  <c:v>8.6450053660967596E-3</c:v>
                </c:pt>
                <c:pt idx="489">
                  <c:v>8.6450053660967596E-3</c:v>
                </c:pt>
                <c:pt idx="490">
                  <c:v>8.6450053660967596E-3</c:v>
                </c:pt>
                <c:pt idx="491">
                  <c:v>8.6450053660967596E-3</c:v>
                </c:pt>
                <c:pt idx="492">
                  <c:v>8.6450053660967596E-3</c:v>
                </c:pt>
                <c:pt idx="493">
                  <c:v>8.6450053660967596E-3</c:v>
                </c:pt>
                <c:pt idx="494">
                  <c:v>8.6450053660967596E-3</c:v>
                </c:pt>
                <c:pt idx="495">
                  <c:v>8.6450053660967596E-3</c:v>
                </c:pt>
              </c:numCache>
            </c:numRef>
          </c:yVal>
          <c:smooth val="0"/>
          <c:extLst>
            <c:ext xmlns:c16="http://schemas.microsoft.com/office/drawing/2014/chart" uri="{C3380CC4-5D6E-409C-BE32-E72D297353CC}">
              <c16:uniqueId val="{00000000-41D1-40F0-B666-F56048607FD6}"/>
            </c:ext>
          </c:extLst>
        </c:ser>
        <c:dLbls>
          <c:showLegendKey val="0"/>
          <c:showVal val="0"/>
          <c:showCatName val="0"/>
          <c:showSerName val="0"/>
          <c:showPercent val="0"/>
          <c:showBubbleSize val="0"/>
        </c:dLbls>
        <c:axId val="152496192"/>
        <c:axId val="152496584"/>
      </c:scatterChart>
      <c:scatterChart>
        <c:scatterStyle val="lineMarker"/>
        <c:varyColors val="0"/>
        <c:ser>
          <c:idx val="2"/>
          <c:order val="1"/>
          <c:tx>
            <c:v>GG'</c:v>
          </c:tx>
          <c:marker>
            <c:symbol val="none"/>
          </c:marker>
          <c:xVal>
            <c:numRef>
              <c:f>Sheet1!$B$4:$B$499</c:f>
              <c:numCache>
                <c:formatCode>0.000</c:formatCode>
                <c:ptCount val="496"/>
                <c:pt idx="0">
                  <c:v>0</c:v>
                </c:pt>
                <c:pt idx="1">
                  <c:v>2.9999999999999999E-7</c:v>
                </c:pt>
                <c:pt idx="2">
                  <c:v>8.9999999999999996E-7</c:v>
                </c:pt>
                <c:pt idx="3">
                  <c:v>1.7999999999999999E-6</c:v>
                </c:pt>
                <c:pt idx="4">
                  <c:v>2.7E-6</c:v>
                </c:pt>
                <c:pt idx="5">
                  <c:v>3.3749999999999999E-6</c:v>
                </c:pt>
                <c:pt idx="6">
                  <c:v>3.47625E-6</c:v>
                </c:pt>
                <c:pt idx="7">
                  <c:v>3.5805374999999999E-6</c:v>
                </c:pt>
                <c:pt idx="8">
                  <c:v>3.6879536249999999E-6</c:v>
                </c:pt>
                <c:pt idx="9">
                  <c:v>3.7985922337499998E-6</c:v>
                </c:pt>
                <c:pt idx="10">
                  <c:v>3.9125500007625002E-6</c:v>
                </c:pt>
                <c:pt idx="11">
                  <c:v>4.029926500785375E-6</c:v>
                </c:pt>
                <c:pt idx="12">
                  <c:v>4.1508242958089367E-6</c:v>
                </c:pt>
                <c:pt idx="13">
                  <c:v>4.2753490246832053E-6</c:v>
                </c:pt>
                <c:pt idx="14">
                  <c:v>4.4036094954237019E-6</c:v>
                </c:pt>
                <c:pt idx="15">
                  <c:v>4.5357177802864133E-6</c:v>
                </c:pt>
                <c:pt idx="16">
                  <c:v>4.6717893136950062E-6</c:v>
                </c:pt>
                <c:pt idx="17">
                  <c:v>4.8119429931058563E-6</c:v>
                </c:pt>
                <c:pt idx="18">
                  <c:v>4.956301282899032E-6</c:v>
                </c:pt>
                <c:pt idx="19">
                  <c:v>5.1049903213860033E-6</c:v>
                </c:pt>
                <c:pt idx="20">
                  <c:v>5.2581400310275834E-6</c:v>
                </c:pt>
                <c:pt idx="21">
                  <c:v>5.4158842319584112E-6</c:v>
                </c:pt>
                <c:pt idx="22">
                  <c:v>5.5783607589171639E-6</c:v>
                </c:pt>
                <c:pt idx="23">
                  <c:v>5.745711581684679E-6</c:v>
                </c:pt>
                <c:pt idx="24">
                  <c:v>5.9180829291352199E-6</c:v>
                </c:pt>
                <c:pt idx="25">
                  <c:v>6.0956254170092766E-6</c:v>
                </c:pt>
                <c:pt idx="26">
                  <c:v>6.278494179519555E-6</c:v>
                </c:pt>
                <c:pt idx="27">
                  <c:v>6.4668490049051419E-6</c:v>
                </c:pt>
                <c:pt idx="28">
                  <c:v>6.660854475052296E-6</c:v>
                </c:pt>
                <c:pt idx="29">
                  <c:v>6.8606801093038654E-6</c:v>
                </c:pt>
                <c:pt idx="30">
                  <c:v>7.0665005125829816E-6</c:v>
                </c:pt>
                <c:pt idx="31">
                  <c:v>7.2784955279604712E-6</c:v>
                </c:pt>
                <c:pt idx="32">
                  <c:v>7.4968503937992858E-6</c:v>
                </c:pt>
                <c:pt idx="33">
                  <c:v>7.7217559056132645E-6</c:v>
                </c:pt>
                <c:pt idx="34">
                  <c:v>7.9534085827816623E-6</c:v>
                </c:pt>
                <c:pt idx="35">
                  <c:v>8.1920108402651129E-6</c:v>
                </c:pt>
                <c:pt idx="36">
                  <c:v>8.4377711654730665E-6</c:v>
                </c:pt>
                <c:pt idx="37">
                  <c:v>8.6909043004372579E-6</c:v>
                </c:pt>
                <c:pt idx="38">
                  <c:v>8.9516314294503754E-6</c:v>
                </c:pt>
                <c:pt idx="39">
                  <c:v>9.2201803723338866E-6</c:v>
                </c:pt>
                <c:pt idx="40">
                  <c:v>9.4967857835039034E-6</c:v>
                </c:pt>
                <c:pt idx="41">
                  <c:v>9.7816893570090202E-6</c:v>
                </c:pt>
                <c:pt idx="42">
                  <c:v>1.0075140037719291E-5</c:v>
                </c:pt>
                <c:pt idx="43">
                  <c:v>1.037739423885087E-5</c:v>
                </c:pt>
                <c:pt idx="44">
                  <c:v>1.0688716066016396E-5</c:v>
                </c:pt>
                <c:pt idx="45">
                  <c:v>1.1009377547996888E-5</c:v>
                </c:pt>
                <c:pt idx="46">
                  <c:v>1.1339658874436795E-5</c:v>
                </c:pt>
                <c:pt idx="47">
                  <c:v>1.16798486406699E-5</c:v>
                </c:pt>
                <c:pt idx="48">
                  <c:v>1.2030244099889997E-5</c:v>
                </c:pt>
                <c:pt idx="49">
                  <c:v>1.2391151422886696E-5</c:v>
                </c:pt>
                <c:pt idx="50">
                  <c:v>1.2762885965573297E-5</c:v>
                </c:pt>
                <c:pt idx="51">
                  <c:v>1.3145772544540496E-5</c:v>
                </c:pt>
                <c:pt idx="52">
                  <c:v>1.3540145720876711E-5</c:v>
                </c:pt>
                <c:pt idx="53">
                  <c:v>1.3946350092503014E-5</c:v>
                </c:pt>
                <c:pt idx="54">
                  <c:v>1.4364740595278104E-5</c:v>
                </c:pt>
                <c:pt idx="55">
                  <c:v>1.4795682813136448E-5</c:v>
                </c:pt>
                <c:pt idx="56">
                  <c:v>1.5239553297530542E-5</c:v>
                </c:pt>
                <c:pt idx="57">
                  <c:v>1.5696739896456457E-5</c:v>
                </c:pt>
                <c:pt idx="58">
                  <c:v>1.6167642093350152E-5</c:v>
                </c:pt>
                <c:pt idx="59">
                  <c:v>1.6652671356150657E-5</c:v>
                </c:pt>
                <c:pt idx="60">
                  <c:v>1.7152251496835179E-5</c:v>
                </c:pt>
                <c:pt idx="61">
                  <c:v>1.7666819041740236E-5</c:v>
                </c:pt>
                <c:pt idx="62">
                  <c:v>1.8196823612992443E-5</c:v>
                </c:pt>
                <c:pt idx="63">
                  <c:v>1.8742728321382216E-5</c:v>
                </c:pt>
                <c:pt idx="64">
                  <c:v>1.9305010171023683E-5</c:v>
                </c:pt>
                <c:pt idx="65">
                  <c:v>1.9884160476154393E-5</c:v>
                </c:pt>
                <c:pt idx="66">
                  <c:v>2.0480685290439027E-5</c:v>
                </c:pt>
                <c:pt idx="67">
                  <c:v>2.1095105849152198E-5</c:v>
                </c:pt>
                <c:pt idx="68">
                  <c:v>2.1727959024626765E-5</c:v>
                </c:pt>
                <c:pt idx="69">
                  <c:v>2.2379797795365568E-5</c:v>
                </c:pt>
                <c:pt idx="70">
                  <c:v>2.3051191729226537E-5</c:v>
                </c:pt>
                <c:pt idx="71">
                  <c:v>2.3742727481103333E-5</c:v>
                </c:pt>
                <c:pt idx="72">
                  <c:v>2.4455009305536433E-5</c:v>
                </c:pt>
                <c:pt idx="73">
                  <c:v>2.5188659584702526E-5</c:v>
                </c:pt>
                <c:pt idx="74">
                  <c:v>2.5944319372243604E-5</c:v>
                </c:pt>
                <c:pt idx="75">
                  <c:v>2.6722648953410912E-5</c:v>
                </c:pt>
                <c:pt idx="76">
                  <c:v>2.7524328422013241E-5</c:v>
                </c:pt>
                <c:pt idx="77">
                  <c:v>2.8350058274673638E-5</c:v>
                </c:pt>
                <c:pt idx="78">
                  <c:v>2.9200560022913847E-5</c:v>
                </c:pt>
                <c:pt idx="79">
                  <c:v>3.0076576823601265E-5</c:v>
                </c:pt>
                <c:pt idx="80">
                  <c:v>3.0978874128309301E-5</c:v>
                </c:pt>
                <c:pt idx="81">
                  <c:v>3.1908240352158579E-5</c:v>
                </c:pt>
                <c:pt idx="82">
                  <c:v>3.286548756272334E-5</c:v>
                </c:pt>
                <c:pt idx="83">
                  <c:v>3.385145218960504E-5</c:v>
                </c:pt>
                <c:pt idx="84">
                  <c:v>3.486699575529319E-5</c:v>
                </c:pt>
                <c:pt idx="85">
                  <c:v>3.5913005627951989E-5</c:v>
                </c:pt>
                <c:pt idx="86">
                  <c:v>3.6990395796790548E-5</c:v>
                </c:pt>
                <c:pt idx="87">
                  <c:v>3.8100107670694264E-5</c:v>
                </c:pt>
                <c:pt idx="88">
                  <c:v>3.9243110900815092E-5</c:v>
                </c:pt>
                <c:pt idx="89">
                  <c:v>4.0420404227839545E-5</c:v>
                </c:pt>
                <c:pt idx="90">
                  <c:v>4.1633016354674735E-5</c:v>
                </c:pt>
                <c:pt idx="91">
                  <c:v>4.2882006845314978E-5</c:v>
                </c:pt>
                <c:pt idx="92">
                  <c:v>4.4168467050674429E-5</c:v>
                </c:pt>
                <c:pt idx="93">
                  <c:v>4.5493521062194666E-5</c:v>
                </c:pt>
                <c:pt idx="94">
                  <c:v>4.6858326694060507E-5</c:v>
                </c:pt>
                <c:pt idx="95">
                  <c:v>4.8264076494882325E-5</c:v>
                </c:pt>
                <c:pt idx="96">
                  <c:v>4.9711998789728799E-5</c:v>
                </c:pt>
                <c:pt idx="97">
                  <c:v>5.1203358753420665E-5</c:v>
                </c:pt>
                <c:pt idx="98">
                  <c:v>5.2739459516023286E-5</c:v>
                </c:pt>
                <c:pt idx="99">
                  <c:v>5.4321643301503989E-5</c:v>
                </c:pt>
                <c:pt idx="100">
                  <c:v>5.595129260054911E-5</c:v>
                </c:pt>
                <c:pt idx="101">
                  <c:v>5.7629831378565587E-5</c:v>
                </c:pt>
                <c:pt idx="102">
                  <c:v>5.9358726319922558E-5</c:v>
                </c:pt>
                <c:pt idx="103">
                  <c:v>6.1139488109520235E-5</c:v>
                </c:pt>
                <c:pt idx="104">
                  <c:v>6.2973672752805838E-5</c:v>
                </c:pt>
                <c:pt idx="105">
                  <c:v>6.486288293539002E-5</c:v>
                </c:pt>
                <c:pt idx="106">
                  <c:v>6.6808769423451725E-5</c:v>
                </c:pt>
                <c:pt idx="107">
                  <c:v>6.8813032506155272E-5</c:v>
                </c:pt>
                <c:pt idx="108">
                  <c:v>7.0877423481339926E-5</c:v>
                </c:pt>
                <c:pt idx="109">
                  <c:v>7.3003746185780122E-5</c:v>
                </c:pt>
                <c:pt idx="110">
                  <c:v>7.5193858571353522E-5</c:v>
                </c:pt>
                <c:pt idx="111">
                  <c:v>7.7449674328494136E-5</c:v>
                </c:pt>
                <c:pt idx="112">
                  <c:v>7.9773164558348959E-5</c:v>
                </c:pt>
                <c:pt idx="113">
                  <c:v>8.2166359495099432E-5</c:v>
                </c:pt>
                <c:pt idx="114">
                  <c:v>8.463135027995242E-5</c:v>
                </c:pt>
                <c:pt idx="115">
                  <c:v>8.7170290788350993E-5</c:v>
                </c:pt>
                <c:pt idx="116">
                  <c:v>8.978539951200152E-5</c:v>
                </c:pt>
                <c:pt idx="117">
                  <c:v>9.2478961497361565E-5</c:v>
                </c:pt>
                <c:pt idx="118">
                  <c:v>9.5253330342282409E-5</c:v>
                </c:pt>
                <c:pt idx="119">
                  <c:v>9.8110930252550888E-5</c:v>
                </c:pt>
                <c:pt idx="120">
                  <c:v>1.0105425816012742E-4</c:v>
                </c:pt>
                <c:pt idx="121">
                  <c:v>1.0408588590493125E-4</c:v>
                </c:pt>
                <c:pt idx="122">
                  <c:v>1.0720846248207918E-4</c:v>
                </c:pt>
                <c:pt idx="123">
                  <c:v>1.1042471635654156E-4</c:v>
                </c:pt>
                <c:pt idx="124">
                  <c:v>1.1373745784723781E-4</c:v>
                </c:pt>
                <c:pt idx="125">
                  <c:v>1.1714958158265495E-4</c:v>
                </c:pt>
                <c:pt idx="126">
                  <c:v>1.2066406903013459E-4</c:v>
                </c:pt>
                <c:pt idx="127">
                  <c:v>1.2428399110103863E-4</c:v>
                </c:pt>
                <c:pt idx="128">
                  <c:v>1.2801251083406978E-4</c:v>
                </c:pt>
                <c:pt idx="129">
                  <c:v>1.3185288615909189E-4</c:v>
                </c:pt>
                <c:pt idx="130">
                  <c:v>1.3580847274386466E-4</c:v>
                </c:pt>
                <c:pt idx="131">
                  <c:v>1.398827269261806E-4</c:v>
                </c:pt>
                <c:pt idx="132">
                  <c:v>1.4407920873396601E-4</c:v>
                </c:pt>
                <c:pt idx="133">
                  <c:v>1.4840158499598499E-4</c:v>
                </c:pt>
                <c:pt idx="134">
                  <c:v>1.5285363254586456E-4</c:v>
                </c:pt>
                <c:pt idx="135">
                  <c:v>1.5743924152224049E-4</c:v>
                </c:pt>
                <c:pt idx="136">
                  <c:v>1.621624187679077E-4</c:v>
                </c:pt>
                <c:pt idx="137">
                  <c:v>1.6702729133094495E-4</c:v>
                </c:pt>
                <c:pt idx="138">
                  <c:v>1.720381100708733E-4</c:v>
                </c:pt>
                <c:pt idx="139">
                  <c:v>1.7719925337299951E-4</c:v>
                </c:pt>
                <c:pt idx="140">
                  <c:v>1.8251523097418949E-4</c:v>
                </c:pt>
                <c:pt idx="141">
                  <c:v>1.8799068790341519E-4</c:v>
                </c:pt>
                <c:pt idx="142">
                  <c:v>1.9363040854051766E-4</c:v>
                </c:pt>
                <c:pt idx="143">
                  <c:v>1.9943932079673318E-4</c:v>
                </c:pt>
                <c:pt idx="144">
                  <c:v>2.0542250042063519E-4</c:v>
                </c:pt>
                <c:pt idx="145">
                  <c:v>2.1158517543325424E-4</c:v>
                </c:pt>
                <c:pt idx="146">
                  <c:v>2.1793273069625188E-4</c:v>
                </c:pt>
                <c:pt idx="147">
                  <c:v>2.2447071261713945E-4</c:v>
                </c:pt>
                <c:pt idx="148">
                  <c:v>2.3120483399565364E-4</c:v>
                </c:pt>
                <c:pt idx="149">
                  <c:v>2.3814097901552327E-4</c:v>
                </c:pt>
                <c:pt idx="150">
                  <c:v>2.4528520838598895E-4</c:v>
                </c:pt>
                <c:pt idx="151">
                  <c:v>2.5264376463756863E-4</c:v>
                </c:pt>
                <c:pt idx="152">
                  <c:v>2.6022307757669568E-4</c:v>
                </c:pt>
                <c:pt idx="153">
                  <c:v>2.6802976990399654E-4</c:v>
                </c:pt>
                <c:pt idx="154">
                  <c:v>2.7607066300111647E-4</c:v>
                </c:pt>
                <c:pt idx="155">
                  <c:v>2.8435278289114994E-4</c:v>
                </c:pt>
                <c:pt idx="156">
                  <c:v>2.9288336637788443E-4</c:v>
                </c:pt>
                <c:pt idx="157">
                  <c:v>3.0166986736922095E-4</c:v>
                </c:pt>
                <c:pt idx="158">
                  <c:v>3.107199633902976E-4</c:v>
                </c:pt>
                <c:pt idx="159">
                  <c:v>3.2004156229200654E-4</c:v>
                </c:pt>
                <c:pt idx="160">
                  <c:v>3.2964280916076676E-4</c:v>
                </c:pt>
                <c:pt idx="161">
                  <c:v>3.3953209343558975E-4</c:v>
                </c:pt>
                <c:pt idx="162">
                  <c:v>3.4971805623865745E-4</c:v>
                </c:pt>
                <c:pt idx="163">
                  <c:v>3.6020959792581721E-4</c:v>
                </c:pt>
                <c:pt idx="164">
                  <c:v>3.7101588586359172E-4</c:v>
                </c:pt>
                <c:pt idx="165">
                  <c:v>3.8214636243949946E-4</c:v>
                </c:pt>
                <c:pt idx="166">
                  <c:v>3.9361075331268444E-4</c:v>
                </c:pt>
                <c:pt idx="167">
                  <c:v>4.0541907591206501E-4</c:v>
                </c:pt>
                <c:pt idx="168">
                  <c:v>4.1758164818942698E-4</c:v>
                </c:pt>
                <c:pt idx="169">
                  <c:v>4.3010909763510982E-4</c:v>
                </c:pt>
                <c:pt idx="170">
                  <c:v>4.4301237056416313E-4</c:v>
                </c:pt>
                <c:pt idx="171">
                  <c:v>4.5630274168108803E-4</c:v>
                </c:pt>
                <c:pt idx="172">
                  <c:v>4.6999182393152067E-4</c:v>
                </c:pt>
                <c:pt idx="173">
                  <c:v>4.8409157864946631E-4</c:v>
                </c:pt>
                <c:pt idx="174">
                  <c:v>4.9861432600895028E-4</c:v>
                </c:pt>
                <c:pt idx="175">
                  <c:v>5.1357275578921876E-4</c:v>
                </c:pt>
                <c:pt idx="176">
                  <c:v>5.2897993846289534E-4</c:v>
                </c:pt>
                <c:pt idx="177">
                  <c:v>5.4484933661678222E-4</c:v>
                </c:pt>
                <c:pt idx="178">
                  <c:v>5.6119481671528567E-4</c:v>
                </c:pt>
                <c:pt idx="179">
                  <c:v>5.7803066121674422E-4</c:v>
                </c:pt>
                <c:pt idx="180">
                  <c:v>5.9537158105324656E-4</c:v>
                </c:pt>
                <c:pt idx="181">
                  <c:v>6.1323272848484397E-4</c:v>
                </c:pt>
                <c:pt idx="182">
                  <c:v>6.3162971033938929E-4</c:v>
                </c:pt>
                <c:pt idx="183">
                  <c:v>6.5057860164957095E-4</c:v>
                </c:pt>
                <c:pt idx="184">
                  <c:v>6.7009595969905807E-4</c:v>
                </c:pt>
                <c:pt idx="185">
                  <c:v>6.9019883849002984E-4</c:v>
                </c:pt>
                <c:pt idx="186">
                  <c:v>7.1090480364473078E-4</c:v>
                </c:pt>
                <c:pt idx="187">
                  <c:v>7.3223194775407278E-4</c:v>
                </c:pt>
                <c:pt idx="188">
                  <c:v>7.54198906186695E-4</c:v>
                </c:pt>
                <c:pt idx="189">
                  <c:v>7.7682487337229589E-4</c:v>
                </c:pt>
                <c:pt idx="190">
                  <c:v>8.0012961957346481E-4</c:v>
                </c:pt>
                <c:pt idx="191">
                  <c:v>8.2413350816066882E-4</c:v>
                </c:pt>
                <c:pt idx="192">
                  <c:v>8.4885751340548887E-4</c:v>
                </c:pt>
                <c:pt idx="193">
                  <c:v>8.7432323880765354E-4</c:v>
                </c:pt>
                <c:pt idx="194">
                  <c:v>9.0055293597188322E-4</c:v>
                </c:pt>
                <c:pt idx="195">
                  <c:v>9.275695240510397E-4</c:v>
                </c:pt>
                <c:pt idx="196">
                  <c:v>9.5539660977257094E-4</c:v>
                </c:pt>
                <c:pt idx="197">
                  <c:v>9.84058508065748E-4</c:v>
                </c:pt>
                <c:pt idx="198">
                  <c:v>1.0135802633077205E-3</c:v>
                </c:pt>
                <c:pt idx="199">
                  <c:v>1.0439876712069521E-3</c:v>
                </c:pt>
                <c:pt idx="200">
                  <c:v>1.0753073013431607E-3</c:v>
                </c:pt>
                <c:pt idx="201">
                  <c:v>1.1075665203834554E-3</c:v>
                </c:pt>
                <c:pt idx="202">
                  <c:v>1.1407935159949592E-3</c:v>
                </c:pt>
                <c:pt idx="203">
                  <c:v>1.1750173214748079E-3</c:v>
                </c:pt>
                <c:pt idx="204">
                  <c:v>1.2102678411190521E-3</c:v>
                </c:pt>
                <c:pt idx="205">
                  <c:v>1.2465758763526237E-3</c:v>
                </c:pt>
                <c:pt idx="206">
                  <c:v>1.2839731526432024E-3</c:v>
                </c:pt>
                <c:pt idx="207">
                  <c:v>1.3224923472224986E-3</c:v>
                </c:pt>
                <c:pt idx="208">
                  <c:v>1.3621671176391736E-3</c:v>
                </c:pt>
                <c:pt idx="209">
                  <c:v>1.403032131168349E-3</c:v>
                </c:pt>
                <c:pt idx="210">
                  <c:v>1.4451230951033995E-3</c:v>
                </c:pt>
                <c:pt idx="211">
                  <c:v>1.4884767879565016E-3</c:v>
                </c:pt>
                <c:pt idx="212">
                  <c:v>1.5331310915951966E-3</c:v>
                </c:pt>
                <c:pt idx="213">
                  <c:v>1.5791250243430525E-3</c:v>
                </c:pt>
                <c:pt idx="214">
                  <c:v>1.6264987750733441E-3</c:v>
                </c:pt>
                <c:pt idx="215">
                  <c:v>1.6752937383255446E-3</c:v>
                </c:pt>
                <c:pt idx="216">
                  <c:v>1.7255525504753109E-3</c:v>
                </c:pt>
                <c:pt idx="217">
                  <c:v>1.7773191269895704E-3</c:v>
                </c:pt>
                <c:pt idx="218">
                  <c:v>1.8306387007992575E-3</c:v>
                </c:pt>
                <c:pt idx="219">
                  <c:v>1.8855578618232353E-3</c:v>
                </c:pt>
                <c:pt idx="220">
                  <c:v>1.9421245976779325E-3</c:v>
                </c:pt>
                <c:pt idx="221">
                  <c:v>2.0003883356082704E-3</c:v>
                </c:pt>
                <c:pt idx="222">
                  <c:v>2.0603999856765188E-3</c:v>
                </c:pt>
                <c:pt idx="223">
                  <c:v>2.1222119852468144E-3</c:v>
                </c:pt>
                <c:pt idx="224">
                  <c:v>2.1858783448042191E-3</c:v>
                </c:pt>
                <c:pt idx="225">
                  <c:v>2.2514546951483455E-3</c:v>
                </c:pt>
                <c:pt idx="226">
                  <c:v>2.318998336002796E-3</c:v>
                </c:pt>
                <c:pt idx="227">
                  <c:v>2.3885682860828798E-3</c:v>
                </c:pt>
                <c:pt idx="228">
                  <c:v>2.4602253346653661E-3</c:v>
                </c:pt>
                <c:pt idx="229">
                  <c:v>2.5340320947053272E-3</c:v>
                </c:pt>
                <c:pt idx="230">
                  <c:v>2.6100530575464873E-3</c:v>
                </c:pt>
                <c:pt idx="231">
                  <c:v>2.688354649272882E-3</c:v>
                </c:pt>
                <c:pt idx="232">
                  <c:v>2.7690052887510684E-3</c:v>
                </c:pt>
                <c:pt idx="233">
                  <c:v>2.8520754474136004E-3</c:v>
                </c:pt>
                <c:pt idx="234">
                  <c:v>2.9376377108360084E-3</c:v>
                </c:pt>
                <c:pt idx="235">
                  <c:v>3.0257668421610887E-3</c:v>
                </c:pt>
                <c:pt idx="236">
                  <c:v>3.1165398474259213E-3</c:v>
                </c:pt>
                <c:pt idx="237">
                  <c:v>3.2100360428486989E-3</c:v>
                </c:pt>
                <c:pt idx="238">
                  <c:v>3.3063371241341599E-3</c:v>
                </c:pt>
                <c:pt idx="239">
                  <c:v>3.4055272378581847E-3</c:v>
                </c:pt>
                <c:pt idx="240">
                  <c:v>3.5076930549939305E-3</c:v>
                </c:pt>
                <c:pt idx="241">
                  <c:v>3.6129238466437487E-3</c:v>
                </c:pt>
                <c:pt idx="242">
                  <c:v>3.7213115620430611E-3</c:v>
                </c:pt>
                <c:pt idx="243">
                  <c:v>3.8329509089043532E-3</c:v>
                </c:pt>
                <c:pt idx="244">
                  <c:v>3.9479394361714836E-3</c:v>
                </c:pt>
                <c:pt idx="245">
                  <c:v>4.0663776192566281E-3</c:v>
                </c:pt>
                <c:pt idx="246">
                  <c:v>4.1883689478343271E-3</c:v>
                </c:pt>
                <c:pt idx="247">
                  <c:v>4.3140200162693574E-3</c:v>
                </c:pt>
                <c:pt idx="248">
                  <c:v>4.4434406167574384E-3</c:v>
                </c:pt>
                <c:pt idx="249">
                  <c:v>4.5767438352601617E-3</c:v>
                </c:pt>
                <c:pt idx="250">
                  <c:v>4.7140461503179668E-3</c:v>
                </c:pt>
                <c:pt idx="251">
                  <c:v>4.8554675348275057E-3</c:v>
                </c:pt>
                <c:pt idx="252">
                  <c:v>5.001131560872331E-3</c:v>
                </c:pt>
                <c:pt idx="253">
                  <c:v>5.1511655076985014E-3</c:v>
                </c:pt>
                <c:pt idx="254">
                  <c:v>5.3057004729294569E-3</c:v>
                </c:pt>
                <c:pt idx="255">
                  <c:v>5.4648714871173409E-3</c:v>
                </c:pt>
                <c:pt idx="256">
                  <c:v>5.6288176317308616E-3</c:v>
                </c:pt>
                <c:pt idx="257">
                  <c:v>5.7976821606827876E-3</c:v>
                </c:pt>
                <c:pt idx="258">
                  <c:v>5.971612625503271E-3</c:v>
                </c:pt>
                <c:pt idx="259">
                  <c:v>6.1507610042683689E-3</c:v>
                </c:pt>
                <c:pt idx="260">
                  <c:v>6.3352838343964197E-3</c:v>
                </c:pt>
                <c:pt idx="261">
                  <c:v>6.5253423494283126E-3</c:v>
                </c:pt>
                <c:pt idx="262">
                  <c:v>6.721102619911162E-3</c:v>
                </c:pt>
                <c:pt idx="263">
                  <c:v>6.9227356985084969E-3</c:v>
                </c:pt>
                <c:pt idx="264">
                  <c:v>7.1304177694637523E-3</c:v>
                </c:pt>
                <c:pt idx="265">
                  <c:v>7.3443303025476653E-3</c:v>
                </c:pt>
                <c:pt idx="266">
                  <c:v>7.5646602116240958E-3</c:v>
                </c:pt>
                <c:pt idx="267">
                  <c:v>7.7916000179728186E-3</c:v>
                </c:pt>
                <c:pt idx="268">
                  <c:v>8.0253480185120026E-3</c:v>
                </c:pt>
                <c:pt idx="269">
                  <c:v>8.2661084590673634E-3</c:v>
                </c:pt>
                <c:pt idx="270">
                  <c:v>8.5140917128393844E-3</c:v>
                </c:pt>
                <c:pt idx="271">
                  <c:v>8.7695144642245659E-3</c:v>
                </c:pt>
                <c:pt idx="272">
                  <c:v>9.0325998981513039E-3</c:v>
                </c:pt>
                <c:pt idx="273">
                  <c:v>9.3035778950958433E-3</c:v>
                </c:pt>
                <c:pt idx="274">
                  <c:v>9.5826852319487194E-3</c:v>
                </c:pt>
                <c:pt idx="275">
                  <c:v>9.8701657889071811E-3</c:v>
                </c:pt>
                <c:pt idx="276">
                  <c:v>1.0166270762574398E-2</c:v>
                </c:pt>
                <c:pt idx="277">
                  <c:v>1.0471258885451629E-2</c:v>
                </c:pt>
                <c:pt idx="278">
                  <c:v>1.0785396652015179E-2</c:v>
                </c:pt>
                <c:pt idx="279">
                  <c:v>1.1108958551575634E-2</c:v>
                </c:pt>
                <c:pt idx="280">
                  <c:v>1.1442227308122903E-2</c:v>
                </c:pt>
                <c:pt idx="281">
                  <c:v>1.178549412736659E-2</c:v>
                </c:pt>
                <c:pt idx="282">
                  <c:v>1.2139058951187588E-2</c:v>
                </c:pt>
                <c:pt idx="283">
                  <c:v>1.2503230719723216E-2</c:v>
                </c:pt>
                <c:pt idx="284">
                  <c:v>1.2878327641314913E-2</c:v>
                </c:pt>
                <c:pt idx="285">
                  <c:v>1.326467747055436E-2</c:v>
                </c:pt>
                <c:pt idx="286">
                  <c:v>1.3662617794670991E-2</c:v>
                </c:pt>
                <c:pt idx="287">
                  <c:v>1.4072496328511121E-2</c:v>
                </c:pt>
                <c:pt idx="288">
                  <c:v>1.4494671218366456E-2</c:v>
                </c:pt>
                <c:pt idx="289">
                  <c:v>1.4929511354917449E-2</c:v>
                </c:pt>
                <c:pt idx="290">
                  <c:v>1.5377396695564973E-2</c:v>
                </c:pt>
                <c:pt idx="291">
                  <c:v>1.5838718596431923E-2</c:v>
                </c:pt>
                <c:pt idx="292">
                  <c:v>1.6313880154324882E-2</c:v>
                </c:pt>
                <c:pt idx="293">
                  <c:v>1.6803296558954628E-2</c:v>
                </c:pt>
                <c:pt idx="294">
                  <c:v>1.7307395455723268E-2</c:v>
                </c:pt>
                <c:pt idx="295">
                  <c:v>1.7826617319394965E-2</c:v>
                </c:pt>
                <c:pt idx="296">
                  <c:v>1.8361415838976814E-2</c:v>
                </c:pt>
                <c:pt idx="297">
                  <c:v>1.891225831414612E-2</c:v>
                </c:pt>
                <c:pt idx="298">
                  <c:v>1.9479626063570503E-2</c:v>
                </c:pt>
                <c:pt idx="299">
                  <c:v>1.9485469951389573E-2</c:v>
                </c:pt>
                <c:pt idx="300">
                  <c:v>1.9491315592374988E-2</c:v>
                </c:pt>
                <c:pt idx="301">
                  <c:v>1.9497162987052698E-2</c:v>
                </c:pt>
                <c:pt idx="302">
                  <c:v>1.9503012135948815E-2</c:v>
                </c:pt>
                <c:pt idx="303">
                  <c:v>1.952251514808476E-2</c:v>
                </c:pt>
                <c:pt idx="304">
                  <c:v>1.9542037663232842E-2</c:v>
                </c:pt>
                <c:pt idx="305">
                  <c:v>1.9561579700896073E-2</c:v>
                </c:pt>
                <c:pt idx="306">
                  <c:v>1.9581141280596966E-2</c:v>
                </c:pt>
                <c:pt idx="307">
                  <c:v>1.9600722421877562E-2</c:v>
                </c:pt>
                <c:pt idx="308">
                  <c:v>1.9659524589143194E-2</c:v>
                </c:pt>
                <c:pt idx="309">
                  <c:v>1.9718503162910621E-2</c:v>
                </c:pt>
                <c:pt idx="310">
                  <c:v>1.9777658672399352E-2</c:v>
                </c:pt>
                <c:pt idx="311">
                  <c:v>1.9836991648416548E-2</c:v>
                </c:pt>
                <c:pt idx="312">
                  <c:v>1.9896502623361796E-2</c:v>
                </c:pt>
                <c:pt idx="313">
                  <c:v>2.0095467649595414E-2</c:v>
                </c:pt>
                <c:pt idx="314">
                  <c:v>2.0296422326091367E-2</c:v>
                </c:pt>
                <c:pt idx="315">
                  <c:v>2.049938654935228E-2</c:v>
                </c:pt>
                <c:pt idx="316">
                  <c:v>2.0704380414845805E-2</c:v>
                </c:pt>
                <c:pt idx="317">
                  <c:v>2.0911424218994262E-2</c:v>
                </c:pt>
                <c:pt idx="318">
                  <c:v>2.1120538461184203E-2</c:v>
                </c:pt>
                <c:pt idx="319">
                  <c:v>2.1331743845796045E-2</c:v>
                </c:pt>
                <c:pt idx="320">
                  <c:v>2.1971696161169927E-2</c:v>
                </c:pt>
                <c:pt idx="321">
                  <c:v>2.2630847046005025E-2</c:v>
                </c:pt>
                <c:pt idx="322">
                  <c:v>2.3309772457385178E-2</c:v>
                </c:pt>
                <c:pt idx="323">
                  <c:v>2.4009065631106732E-2</c:v>
                </c:pt>
                <c:pt idx="324">
                  <c:v>2.4729337600039935E-2</c:v>
                </c:pt>
                <c:pt idx="325">
                  <c:v>2.5471217728041135E-2</c:v>
                </c:pt>
                <c:pt idx="326">
                  <c:v>2.6235354259882371E-2</c:v>
                </c:pt>
                <c:pt idx="327">
                  <c:v>2.7022414887678842E-2</c:v>
                </c:pt>
                <c:pt idx="328">
                  <c:v>2.7833087334309208E-2</c:v>
                </c:pt>
                <c:pt idx="329">
                  <c:v>2.8668079954338486E-2</c:v>
                </c:pt>
                <c:pt idx="330">
                  <c:v>2.9528122352968641E-2</c:v>
                </c:pt>
                <c:pt idx="331">
                  <c:v>3.0413966023557702E-2</c:v>
                </c:pt>
                <c:pt idx="332">
                  <c:v>3.1326385004264434E-2</c:v>
                </c:pt>
                <c:pt idx="333">
                  <c:v>3.2266176554392366E-2</c:v>
                </c:pt>
                <c:pt idx="334">
                  <c:v>3.3234161851024138E-2</c:v>
                </c:pt>
                <c:pt idx="335">
                  <c:v>3.423118670655486E-2</c:v>
                </c:pt>
                <c:pt idx="336">
                  <c:v>3.5258122307751508E-2</c:v>
                </c:pt>
                <c:pt idx="337">
                  <c:v>3.6315865976984052E-2</c:v>
                </c:pt>
                <c:pt idx="338">
                  <c:v>3.7405341956293574E-2</c:v>
                </c:pt>
                <c:pt idx="339">
                  <c:v>3.8527502214982384E-2</c:v>
                </c:pt>
                <c:pt idx="340">
                  <c:v>3.9683327281431854E-2</c:v>
                </c:pt>
                <c:pt idx="341">
                  <c:v>4.0873827099874811E-2</c:v>
                </c:pt>
                <c:pt idx="342">
                  <c:v>4.2100041912871054E-2</c:v>
                </c:pt>
                <c:pt idx="343">
                  <c:v>4.3363043170257187E-2</c:v>
                </c:pt>
                <c:pt idx="344">
                  <c:v>4.4663934465364902E-2</c:v>
                </c:pt>
                <c:pt idx="345">
                  <c:v>4.6003852499325849E-2</c:v>
                </c:pt>
                <c:pt idx="346">
                  <c:v>4.7383968074305623E-2</c:v>
                </c:pt>
                <c:pt idx="347">
                  <c:v>4.880548711653479E-2</c:v>
                </c:pt>
                <c:pt idx="348">
                  <c:v>5.0269651730030833E-2</c:v>
                </c:pt>
                <c:pt idx="349">
                  <c:v>5.1777741281931758E-2</c:v>
                </c:pt>
                <c:pt idx="350">
                  <c:v>5.333107352038971E-2</c:v>
                </c:pt>
                <c:pt idx="351">
                  <c:v>5.4931005726001403E-2</c:v>
                </c:pt>
                <c:pt idx="352">
                  <c:v>5.6578935897781443E-2</c:v>
                </c:pt>
                <c:pt idx="353">
                  <c:v>5.8276303974714887E-2</c:v>
                </c:pt>
                <c:pt idx="354">
                  <c:v>6.0024593093956337E-2</c:v>
                </c:pt>
                <c:pt idx="355">
                  <c:v>6.1825330886775026E-2</c:v>
                </c:pt>
                <c:pt idx="356">
                  <c:v>6.3680090813378276E-2</c:v>
                </c:pt>
                <c:pt idx="357">
                  <c:v>6.5590493537779626E-2</c:v>
                </c:pt>
                <c:pt idx="358">
                  <c:v>6.7558208343913018E-2</c:v>
                </c:pt>
                <c:pt idx="359">
                  <c:v>6.9584954594230405E-2</c:v>
                </c:pt>
                <c:pt idx="360">
                  <c:v>7.1672503232057316E-2</c:v>
                </c:pt>
                <c:pt idx="361">
                  <c:v>7.3822678329019037E-2</c:v>
                </c:pt>
                <c:pt idx="362">
                  <c:v>7.6037358678889611E-2</c:v>
                </c:pt>
                <c:pt idx="363">
                  <c:v>7.8318479439256294E-2</c:v>
                </c:pt>
                <c:pt idx="364">
                  <c:v>8.0668033822433982E-2</c:v>
                </c:pt>
                <c:pt idx="365">
                  <c:v>8.3088074837107007E-2</c:v>
                </c:pt>
                <c:pt idx="366">
                  <c:v>8.5580717082220217E-2</c:v>
                </c:pt>
                <c:pt idx="367">
                  <c:v>8.8148138594686828E-2</c:v>
                </c:pt>
                <c:pt idx="368">
                  <c:v>9.079258275252744E-2</c:v>
                </c:pt>
                <c:pt idx="369">
                  <c:v>9.3516360235103263E-2</c:v>
                </c:pt>
                <c:pt idx="370">
                  <c:v>9.6321851042156362E-2</c:v>
                </c:pt>
                <c:pt idx="371">
                  <c:v>9.9211506573421052E-2</c:v>
                </c:pt>
                <c:pt idx="372">
                  <c:v>0.10218785177062369</c:v>
                </c:pt>
                <c:pt idx="373">
                  <c:v>0.1052534873237424</c:v>
                </c:pt>
                <c:pt idx="374">
                  <c:v>0.10841109194345468</c:v>
                </c:pt>
                <c:pt idx="375">
                  <c:v>0.11166342470175832</c:v>
                </c:pt>
                <c:pt idx="376">
                  <c:v>0.11501332744281106</c:v>
                </c:pt>
                <c:pt idx="377">
                  <c:v>0.1184637272660954</c:v>
                </c:pt>
                <c:pt idx="378">
                  <c:v>0.12201763908407827</c:v>
                </c:pt>
                <c:pt idx="379">
                  <c:v>0.12567816825660061</c:v>
                </c:pt>
                <c:pt idx="380">
                  <c:v>0.12944851330429863</c:v>
                </c:pt>
                <c:pt idx="381">
                  <c:v>0.13333196870342759</c:v>
                </c:pt>
                <c:pt idx="382">
                  <c:v>0.13733192776453043</c:v>
                </c:pt>
                <c:pt idx="383">
                  <c:v>0.14145188559746635</c:v>
                </c:pt>
                <c:pt idx="384">
                  <c:v>0.14569544216539035</c:v>
                </c:pt>
                <c:pt idx="385">
                  <c:v>0.15006630543035207</c:v>
                </c:pt>
                <c:pt idx="386">
                  <c:v>0.15456829459326263</c:v>
                </c:pt>
                <c:pt idx="387">
                  <c:v>0.15920534343106052</c:v>
                </c:pt>
                <c:pt idx="388">
                  <c:v>0.16398150373399234</c:v>
                </c:pt>
                <c:pt idx="389">
                  <c:v>0.16890094884601212</c:v>
                </c:pt>
                <c:pt idx="390">
                  <c:v>0.17396797731139249</c:v>
                </c:pt>
                <c:pt idx="391">
                  <c:v>0.17918701663073427</c:v>
                </c:pt>
                <c:pt idx="392">
                  <c:v>0.18456262712965632</c:v>
                </c:pt>
                <c:pt idx="393">
                  <c:v>0.19009950594354602</c:v>
                </c:pt>
                <c:pt idx="394">
                  <c:v>0.19580249112185241</c:v>
                </c:pt>
                <c:pt idx="395">
                  <c:v>0.201676565855508</c:v>
                </c:pt>
                <c:pt idx="396">
                  <c:v>0.20772686283117325</c:v>
                </c:pt>
                <c:pt idx="397">
                  <c:v>0.21395866871610847</c:v>
                </c:pt>
                <c:pt idx="398">
                  <c:v>0.22037742877759173</c:v>
                </c:pt>
                <c:pt idx="399">
                  <c:v>0.22698875164091947</c:v>
                </c:pt>
                <c:pt idx="400">
                  <c:v>0.23379841419014707</c:v>
                </c:pt>
                <c:pt idx="401">
                  <c:v>0.24081236661585148</c:v>
                </c:pt>
                <c:pt idx="402">
                  <c:v>0.24803673761432704</c:v>
                </c:pt>
                <c:pt idx="403">
                  <c:v>0.25547783974275684</c:v>
                </c:pt>
                <c:pt idx="404">
                  <c:v>0.26314217493503955</c:v>
                </c:pt>
                <c:pt idx="405">
                  <c:v>0.27103644018309075</c:v>
                </c:pt>
                <c:pt idx="406">
                  <c:v>0.27916753338858347</c:v>
                </c:pt>
                <c:pt idx="407">
                  <c:v>0.28754255939024098</c:v>
                </c:pt>
                <c:pt idx="408">
                  <c:v>0.29616883617194822</c:v>
                </c:pt>
                <c:pt idx="409">
                  <c:v>0.30505390125710669</c:v>
                </c:pt>
                <c:pt idx="410">
                  <c:v>0.31420551829481991</c:v>
                </c:pt>
                <c:pt idx="411">
                  <c:v>0.32363168384366453</c:v>
                </c:pt>
                <c:pt idx="412">
                  <c:v>0.33334063435897449</c:v>
                </c:pt>
                <c:pt idx="413">
                  <c:v>0.34334085338974374</c:v>
                </c:pt>
                <c:pt idx="414">
                  <c:v>0.35364107899143604</c:v>
                </c:pt>
                <c:pt idx="415">
                  <c:v>0.36425031136117914</c:v>
                </c:pt>
                <c:pt idx="416">
                  <c:v>0.3751778207020145</c:v>
                </c:pt>
                <c:pt idx="417">
                  <c:v>0.38643315532307493</c:v>
                </c:pt>
                <c:pt idx="418">
                  <c:v>0.3980261499827672</c:v>
                </c:pt>
                <c:pt idx="419">
                  <c:v>0.40996693448225024</c:v>
                </c:pt>
                <c:pt idx="420">
                  <c:v>0.40996693448225024</c:v>
                </c:pt>
                <c:pt idx="421">
                  <c:v>0.40996693448225024</c:v>
                </c:pt>
                <c:pt idx="422">
                  <c:v>0.40996693448225024</c:v>
                </c:pt>
                <c:pt idx="423">
                  <c:v>0.40996693448225024</c:v>
                </c:pt>
                <c:pt idx="424">
                  <c:v>0.40996693448225024</c:v>
                </c:pt>
                <c:pt idx="425">
                  <c:v>0.40996693448225024</c:v>
                </c:pt>
                <c:pt idx="426">
                  <c:v>0.40996693448225024</c:v>
                </c:pt>
                <c:pt idx="427">
                  <c:v>0.40996693448225024</c:v>
                </c:pt>
                <c:pt idx="428">
                  <c:v>0.40996693448225024</c:v>
                </c:pt>
                <c:pt idx="429">
                  <c:v>0.40996693448225024</c:v>
                </c:pt>
                <c:pt idx="430">
                  <c:v>0.40996693448225024</c:v>
                </c:pt>
                <c:pt idx="431">
                  <c:v>0.40996693448225024</c:v>
                </c:pt>
                <c:pt idx="432">
                  <c:v>0.40996693448225024</c:v>
                </c:pt>
                <c:pt idx="433">
                  <c:v>0.40996693448225024</c:v>
                </c:pt>
                <c:pt idx="434">
                  <c:v>0.40996693448225024</c:v>
                </c:pt>
                <c:pt idx="435">
                  <c:v>0.40996693448225024</c:v>
                </c:pt>
                <c:pt idx="436">
                  <c:v>0.40996693448225024</c:v>
                </c:pt>
                <c:pt idx="437">
                  <c:v>0.40996693448225024</c:v>
                </c:pt>
                <c:pt idx="438">
                  <c:v>0.40996693448225024</c:v>
                </c:pt>
                <c:pt idx="439">
                  <c:v>0.40996693448225024</c:v>
                </c:pt>
                <c:pt idx="440">
                  <c:v>0.40996693448225024</c:v>
                </c:pt>
                <c:pt idx="441">
                  <c:v>0.40996693448225024</c:v>
                </c:pt>
                <c:pt idx="442">
                  <c:v>0.40996693448225024</c:v>
                </c:pt>
                <c:pt idx="443">
                  <c:v>0.40996693448225024</c:v>
                </c:pt>
                <c:pt idx="444">
                  <c:v>0.40996693448225024</c:v>
                </c:pt>
                <c:pt idx="445">
                  <c:v>0.40996693448225024</c:v>
                </c:pt>
                <c:pt idx="446">
                  <c:v>0.40996693448225024</c:v>
                </c:pt>
                <c:pt idx="447">
                  <c:v>0.40996693448225024</c:v>
                </c:pt>
                <c:pt idx="448">
                  <c:v>0.40996693448225024</c:v>
                </c:pt>
                <c:pt idx="449">
                  <c:v>0.40996693448225024</c:v>
                </c:pt>
                <c:pt idx="450">
                  <c:v>0.40996693448225024</c:v>
                </c:pt>
                <c:pt idx="451">
                  <c:v>0.40996693448225024</c:v>
                </c:pt>
                <c:pt idx="452">
                  <c:v>0.40996693448225024</c:v>
                </c:pt>
                <c:pt idx="453">
                  <c:v>0.40996693448225024</c:v>
                </c:pt>
                <c:pt idx="454">
                  <c:v>0.40996693448225024</c:v>
                </c:pt>
                <c:pt idx="455">
                  <c:v>0.40996693448225024</c:v>
                </c:pt>
                <c:pt idx="456">
                  <c:v>0.40996693448225024</c:v>
                </c:pt>
                <c:pt idx="457">
                  <c:v>0.40996693448225024</c:v>
                </c:pt>
                <c:pt idx="458">
                  <c:v>0.40996693448225024</c:v>
                </c:pt>
                <c:pt idx="459">
                  <c:v>0.40996693448225024</c:v>
                </c:pt>
                <c:pt idx="460">
                  <c:v>0.40996693448225024</c:v>
                </c:pt>
                <c:pt idx="461">
                  <c:v>0.40996693448225024</c:v>
                </c:pt>
                <c:pt idx="462">
                  <c:v>0.40996693448225024</c:v>
                </c:pt>
                <c:pt idx="463">
                  <c:v>0.40996693448225024</c:v>
                </c:pt>
                <c:pt idx="464">
                  <c:v>0.40996693448225024</c:v>
                </c:pt>
                <c:pt idx="465">
                  <c:v>0.40996693448225024</c:v>
                </c:pt>
                <c:pt idx="466">
                  <c:v>0.40996693448225024</c:v>
                </c:pt>
                <c:pt idx="467">
                  <c:v>0.40996693448225024</c:v>
                </c:pt>
                <c:pt idx="468">
                  <c:v>0.40996693448225024</c:v>
                </c:pt>
                <c:pt idx="469">
                  <c:v>0.40996693448225024</c:v>
                </c:pt>
                <c:pt idx="470">
                  <c:v>0.40996693448225024</c:v>
                </c:pt>
                <c:pt idx="471">
                  <c:v>0.40996693448225024</c:v>
                </c:pt>
                <c:pt idx="472">
                  <c:v>0.40996693448225024</c:v>
                </c:pt>
                <c:pt idx="473">
                  <c:v>0.40996693448225024</c:v>
                </c:pt>
                <c:pt idx="474">
                  <c:v>0.40996693448225024</c:v>
                </c:pt>
                <c:pt idx="475">
                  <c:v>0.40996693448225024</c:v>
                </c:pt>
                <c:pt idx="476">
                  <c:v>0.40996693448225024</c:v>
                </c:pt>
                <c:pt idx="477">
                  <c:v>0.40996693448225024</c:v>
                </c:pt>
                <c:pt idx="478">
                  <c:v>0.40996693448225024</c:v>
                </c:pt>
                <c:pt idx="479">
                  <c:v>0.40996693448225024</c:v>
                </c:pt>
                <c:pt idx="480">
                  <c:v>0.40996693448225024</c:v>
                </c:pt>
                <c:pt idx="481">
                  <c:v>0.40996693448225024</c:v>
                </c:pt>
                <c:pt idx="482">
                  <c:v>0.40996693448225024</c:v>
                </c:pt>
                <c:pt idx="483">
                  <c:v>0.40996693448225024</c:v>
                </c:pt>
                <c:pt idx="484">
                  <c:v>0.40996693448225024</c:v>
                </c:pt>
                <c:pt idx="485">
                  <c:v>0.40996693448225024</c:v>
                </c:pt>
                <c:pt idx="486">
                  <c:v>0.40996693448225024</c:v>
                </c:pt>
                <c:pt idx="487">
                  <c:v>0.40996693448225024</c:v>
                </c:pt>
                <c:pt idx="488">
                  <c:v>0.40996693448225024</c:v>
                </c:pt>
                <c:pt idx="489">
                  <c:v>0.40996693448225024</c:v>
                </c:pt>
                <c:pt idx="490">
                  <c:v>0.40996693448225024</c:v>
                </c:pt>
                <c:pt idx="491">
                  <c:v>0.40996693448225024</c:v>
                </c:pt>
                <c:pt idx="492">
                  <c:v>0.40996693448225024</c:v>
                </c:pt>
                <c:pt idx="493">
                  <c:v>0.40996693448225024</c:v>
                </c:pt>
                <c:pt idx="494">
                  <c:v>0.40996693448225024</c:v>
                </c:pt>
                <c:pt idx="495">
                  <c:v>0.40996693448225024</c:v>
                </c:pt>
              </c:numCache>
            </c:numRef>
          </c:xVal>
          <c:yVal>
            <c:numRef>
              <c:f>Sheet1!$E$4:$E$499</c:f>
              <c:numCache>
                <c:formatCode>General</c:formatCode>
                <c:ptCount val="496"/>
                <c:pt idx="1">
                  <c:v>-50561.201921502987</c:v>
                </c:pt>
                <c:pt idx="2">
                  <c:v>-50561.059216239155</c:v>
                </c:pt>
                <c:pt idx="3">
                  <c:v>-50560.813806541009</c:v>
                </c:pt>
                <c:pt idx="4">
                  <c:v>-50560.506170558619</c:v>
                </c:pt>
                <c:pt idx="5">
                  <c:v>-50560.229624030399</c:v>
                </c:pt>
                <c:pt idx="6">
                  <c:v>-50560.076111724993</c:v>
                </c:pt>
                <c:pt idx="7">
                  <c:v>-50560.041481930464</c:v>
                </c:pt>
                <c:pt idx="8">
                  <c:v>-50560.005829700138</c:v>
                </c:pt>
                <c:pt idx="9">
                  <c:v>-50559.969178440777</c:v>
                </c:pt>
                <c:pt idx="10">
                  <c:v>-50559.931478581442</c:v>
                </c:pt>
                <c:pt idx="11">
                  <c:v>-50559.892609137743</c:v>
                </c:pt>
                <c:pt idx="12">
                  <c:v>-50559.852612340845</c:v>
                </c:pt>
                <c:pt idx="13">
                  <c:v>-50559.811505841288</c:v>
                </c:pt>
                <c:pt idx="14">
                  <c:v>-50559.769156882328</c:v>
                </c:pt>
                <c:pt idx="15">
                  <c:v>-50559.725599673584</c:v>
                </c:pt>
                <c:pt idx="16">
                  <c:v>-50559.680741978496</c:v>
                </c:pt>
                <c:pt idx="17">
                  <c:v>-50559.634629459688</c:v>
                </c:pt>
                <c:pt idx="18">
                  <c:v>-50559.587138407514</c:v>
                </c:pt>
                <c:pt idx="19">
                  <c:v>-50559.538305077083</c:v>
                </c:pt>
                <c:pt idx="20">
                  <c:v>-50559.488023128142</c:v>
                </c:pt>
                <c:pt idx="21">
                  <c:v>-50559.436316025276</c:v>
                </c:pt>
                <c:pt idx="22">
                  <c:v>-50559.383116436991</c:v>
                </c:pt>
                <c:pt idx="23">
                  <c:v>-50559.328360802974</c:v>
                </c:pt>
                <c:pt idx="24">
                  <c:v>-50559.272060730349</c:v>
                </c:pt>
                <c:pt idx="25">
                  <c:v>-50559.214106909945</c:v>
                </c:pt>
                <c:pt idx="26">
                  <c:v>-50559.154510672553</c:v>
                </c:pt>
                <c:pt idx="27">
                  <c:v>-50559.093193743334</c:v>
                </c:pt>
                <c:pt idx="28">
                  <c:v>-50559.030131044812</c:v>
                </c:pt>
                <c:pt idx="29">
                  <c:v>-50558.965239681558</c:v>
                </c:pt>
                <c:pt idx="30">
                  <c:v>-50558.898565129959</c:v>
                </c:pt>
                <c:pt idx="31">
                  <c:v>-50558.829916762093</c:v>
                </c:pt>
                <c:pt idx="32">
                  <c:v>-50558.759336387957</c:v>
                </c:pt>
                <c:pt idx="33">
                  <c:v>-50558.686749353066</c:v>
                </c:pt>
                <c:pt idx="34">
                  <c:v>-50558.612123808431</c:v>
                </c:pt>
                <c:pt idx="35">
                  <c:v>-50558.535355943997</c:v>
                </c:pt>
                <c:pt idx="36">
                  <c:v>-50558.456451511862</c:v>
                </c:pt>
                <c:pt idx="37">
                  <c:v>-50558.375284146452</c:v>
                </c:pt>
                <c:pt idx="38">
                  <c:v>-50558.291852053371</c:v>
                </c:pt>
                <c:pt idx="39">
                  <c:v>-50558.206075412323</c:v>
                </c:pt>
                <c:pt idx="40">
                  <c:v>-50558.117884481988</c:v>
                </c:pt>
                <c:pt idx="41">
                  <c:v>-50558.027248458682</c:v>
                </c:pt>
                <c:pt idx="42">
                  <c:v>-50557.934046291171</c:v>
                </c:pt>
                <c:pt idx="43">
                  <c:v>-50557.83828416605</c:v>
                </c:pt>
                <c:pt idx="44">
                  <c:v>-50557.739823504242</c:v>
                </c:pt>
                <c:pt idx="45">
                  <c:v>-50557.638645208841</c:v>
                </c:pt>
                <c:pt idx="46">
                  <c:v>-50557.534677282776</c:v>
                </c:pt>
                <c:pt idx="47">
                  <c:v>-50557.427842463694</c:v>
                </c:pt>
                <c:pt idx="48">
                  <c:v>-50557.318055981908</c:v>
                </c:pt>
                <c:pt idx="49">
                  <c:v>-50557.205248053462</c:v>
                </c:pt>
                <c:pt idx="50">
                  <c:v>-50557.089362398001</c:v>
                </c:pt>
                <c:pt idx="51">
                  <c:v>-50556.970313591693</c:v>
                </c:pt>
                <c:pt idx="52">
                  <c:v>-50556.848021743535</c:v>
                </c:pt>
                <c:pt idx="53">
                  <c:v>-50556.722400832215</c:v>
                </c:pt>
                <c:pt idx="54">
                  <c:v>-50556.593384736756</c:v>
                </c:pt>
                <c:pt idx="55">
                  <c:v>-50556.460881017454</c:v>
                </c:pt>
                <c:pt idx="56">
                  <c:v>-50556.324809248566</c:v>
                </c:pt>
                <c:pt idx="57">
                  <c:v>-50556.185093426204</c:v>
                </c:pt>
                <c:pt idx="58">
                  <c:v>-50556.041650057974</c:v>
                </c:pt>
                <c:pt idx="59">
                  <c:v>-50555.894372039707</c:v>
                </c:pt>
                <c:pt idx="60">
                  <c:v>-50555.74318016442</c:v>
                </c:pt>
                <c:pt idx="61">
                  <c:v>-50555.587996419992</c:v>
                </c:pt>
                <c:pt idx="62">
                  <c:v>-50555.428713279958</c:v>
                </c:pt>
                <c:pt idx="63">
                  <c:v>-50555.265254110636</c:v>
                </c:pt>
                <c:pt idx="64">
                  <c:v>-50555.097507626415</c:v>
                </c:pt>
                <c:pt idx="65">
                  <c:v>-50554.925393708516</c:v>
                </c:pt>
                <c:pt idx="66">
                  <c:v>-50554.748800592046</c:v>
                </c:pt>
                <c:pt idx="67">
                  <c:v>-50554.567657212829</c:v>
                </c:pt>
                <c:pt idx="68">
                  <c:v>-50554.381836708395</c:v>
                </c:pt>
                <c:pt idx="69">
                  <c:v>-50554.191252960569</c:v>
                </c:pt>
                <c:pt idx="70">
                  <c:v>-50553.995809361091</c:v>
                </c:pt>
                <c:pt idx="71">
                  <c:v>-50553.795388466329</c:v>
                </c:pt>
                <c:pt idx="72">
                  <c:v>-50553.589902103136</c:v>
                </c:pt>
                <c:pt idx="73">
                  <c:v>-50553.379247896672</c:v>
                </c:pt>
                <c:pt idx="74">
                  <c:v>-50553.163305355258</c:v>
                </c:pt>
                <c:pt idx="75">
                  <c:v>-50552.941983746721</c:v>
                </c:pt>
                <c:pt idx="76">
                  <c:v>-50552.715171420226</c:v>
                </c:pt>
                <c:pt idx="77">
                  <c:v>-50552.482763943415</c:v>
                </c:pt>
                <c:pt idx="78">
                  <c:v>-50552.244647359505</c:v>
                </c:pt>
                <c:pt idx="79">
                  <c:v>-50552.000726088292</c:v>
                </c:pt>
                <c:pt idx="80">
                  <c:v>-50551.750888747782</c:v>
                </c:pt>
                <c:pt idx="81">
                  <c:v>-50551.495013064465</c:v>
                </c:pt>
                <c:pt idx="82">
                  <c:v>-50551.233005756309</c:v>
                </c:pt>
                <c:pt idx="83">
                  <c:v>-50550.964760322</c:v>
                </c:pt>
                <c:pt idx="84">
                  <c:v>-50550.690153653784</c:v>
                </c:pt>
                <c:pt idx="85">
                  <c:v>-50550.409092404829</c:v>
                </c:pt>
                <c:pt idx="86">
                  <c:v>-50550.121461495721</c:v>
                </c:pt>
                <c:pt idx="87">
                  <c:v>-50549.827157922351</c:v>
                </c:pt>
                <c:pt idx="88">
                  <c:v>-50549.526070636392</c:v>
                </c:pt>
                <c:pt idx="89">
                  <c:v>-50549.218103868028</c:v>
                </c:pt>
                <c:pt idx="90">
                  <c:v>-50548.903142612537</c:v>
                </c:pt>
                <c:pt idx="91">
                  <c:v>-50548.581088622515</c:v>
                </c:pt>
                <c:pt idx="92">
                  <c:v>-50548.251850167835</c:v>
                </c:pt>
                <c:pt idx="93">
                  <c:v>-50547.915314482751</c:v>
                </c:pt>
                <c:pt idx="94">
                  <c:v>-50547.571393144717</c:v>
                </c:pt>
                <c:pt idx="95">
                  <c:v>-50547.219992075006</c:v>
                </c:pt>
                <c:pt idx="96">
                  <c:v>-50546.861013262023</c:v>
                </c:pt>
                <c:pt idx="97">
                  <c:v>-50546.494378675852</c:v>
                </c:pt>
                <c:pt idx="98">
                  <c:v>-50546.119993219327</c:v>
                </c:pt>
                <c:pt idx="99">
                  <c:v>-50545.737788574224</c:v>
                </c:pt>
                <c:pt idx="100">
                  <c:v>-50545.347672499149</c:v>
                </c:pt>
                <c:pt idx="101">
                  <c:v>-50544.949583686815</c:v>
                </c:pt>
                <c:pt idx="102">
                  <c:v>-50544.543451144302</c:v>
                </c:pt>
                <c:pt idx="103">
                  <c:v>-50544.129211975538</c:v>
                </c:pt>
                <c:pt idx="104">
                  <c:v>-50543.706812547993</c:v>
                </c:pt>
                <c:pt idx="105">
                  <c:v>-50543.27620363469</c:v>
                </c:pt>
                <c:pt idx="106">
                  <c:v>-50542.837338004363</c:v>
                </c:pt>
                <c:pt idx="107">
                  <c:v>-50542.390186986435</c:v>
                </c:pt>
                <c:pt idx="108">
                  <c:v>-50541.934719244964</c:v>
                </c:pt>
                <c:pt idx="109">
                  <c:v>-50541.470921223896</c:v>
                </c:pt>
                <c:pt idx="110">
                  <c:v>-50540.998777556604</c:v>
                </c:pt>
                <c:pt idx="111">
                  <c:v>-50540.518297689196</c:v>
                </c:pt>
                <c:pt idx="112">
                  <c:v>-50540.029486258733</c:v>
                </c:pt>
                <c:pt idx="113">
                  <c:v>-50539.532375350842</c:v>
                </c:pt>
                <c:pt idx="114">
                  <c:v>-50539.026994262102</c:v>
                </c:pt>
                <c:pt idx="115">
                  <c:v>-50538.513397694187</c:v>
                </c:pt>
                <c:pt idx="116">
                  <c:v>-50537.991648796327</c:v>
                </c:pt>
                <c:pt idx="117">
                  <c:v>-50537.461828348576</c:v>
                </c:pt>
                <c:pt idx="118">
                  <c:v>-50536.924029704795</c:v>
                </c:pt>
                <c:pt idx="119">
                  <c:v>-50536.378367755671</c:v>
                </c:pt>
                <c:pt idx="120">
                  <c:v>-50535.824975233336</c:v>
                </c:pt>
                <c:pt idx="121">
                  <c:v>-50535.264002274984</c:v>
                </c:pt>
                <c:pt idx="122">
                  <c:v>-50534.695622805302</c:v>
                </c:pt>
                <c:pt idx="123">
                  <c:v>-50534.120029330101</c:v>
                </c:pt>
                <c:pt idx="124">
                  <c:v>-50533.537442670451</c:v>
                </c:pt>
                <c:pt idx="125">
                  <c:v>-50532.94810475182</c:v>
                </c:pt>
                <c:pt idx="126">
                  <c:v>-50532.352287346606</c:v>
                </c:pt>
                <c:pt idx="127">
                  <c:v>-50531.750286315437</c:v>
                </c:pt>
                <c:pt idx="128">
                  <c:v>-50531.142433071189</c:v>
                </c:pt>
                <c:pt idx="129">
                  <c:v>-50530.529085748058</c:v>
                </c:pt>
                <c:pt idx="130">
                  <c:v>-50529.910638254507</c:v>
                </c:pt>
                <c:pt idx="131">
                  <c:v>-50529.287520288017</c:v>
                </c:pt>
                <c:pt idx="132">
                  <c:v>-50528.66020041368</c:v>
                </c:pt>
                <c:pt idx="133">
                  <c:v>-50528.029180478828</c:v>
                </c:pt>
                <c:pt idx="134">
                  <c:v>-50527.395012480629</c:v>
                </c:pt>
                <c:pt idx="135">
                  <c:v>-50526.758289055295</c:v>
                </c:pt>
                <c:pt idx="136">
                  <c:v>-50526.119649584136</c:v>
                </c:pt>
                <c:pt idx="137">
                  <c:v>-50525.4797823771</c:v>
                </c:pt>
                <c:pt idx="138">
                  <c:v>-50524.839429772925</c:v>
                </c:pt>
                <c:pt idx="139">
                  <c:v>-50524.199389132809</c:v>
                </c:pt>
                <c:pt idx="140">
                  <c:v>-50523.56051321626</c:v>
                </c:pt>
                <c:pt idx="141">
                  <c:v>-50522.923719198872</c:v>
                </c:pt>
                <c:pt idx="142">
                  <c:v>-50522.28998733902</c:v>
                </c:pt>
                <c:pt idx="143">
                  <c:v>-50521.660365965108</c:v>
                </c:pt>
                <c:pt idx="144">
                  <c:v>-50521.036631210074</c:v>
                </c:pt>
                <c:pt idx="145">
                  <c:v>-50520.419326745614</c:v>
                </c:pt>
                <c:pt idx="146">
                  <c:v>-50519.80968514557</c:v>
                </c:pt>
                <c:pt idx="147">
                  <c:v>-50519.209016306988</c:v>
                </c:pt>
                <c:pt idx="148">
                  <c:v>-50518.618709277405</c:v>
                </c:pt>
                <c:pt idx="149">
                  <c:v>-50518.040237494199</c:v>
                </c:pt>
                <c:pt idx="150">
                  <c:v>-50517.475162305396</c:v>
                </c:pt>
                <c:pt idx="151">
                  <c:v>-50516.925135577847</c:v>
                </c:pt>
                <c:pt idx="152">
                  <c:v>-50516.391906739264</c:v>
                </c:pt>
                <c:pt idx="153">
                  <c:v>-50515.877323038454</c:v>
                </c:pt>
                <c:pt idx="154">
                  <c:v>-50515.383341494649</c:v>
                </c:pt>
                <c:pt idx="155">
                  <c:v>-50514.912025989921</c:v>
                </c:pt>
                <c:pt idx="156">
                  <c:v>-50514.46555544727</c:v>
                </c:pt>
                <c:pt idx="157">
                  <c:v>-50514.04623026128</c:v>
                </c:pt>
                <c:pt idx="158">
                  <c:v>-50513.656477808348</c:v>
                </c:pt>
                <c:pt idx="159">
                  <c:v>-50513.29885469289</c:v>
                </c:pt>
                <c:pt idx="160">
                  <c:v>-50512.976057142325</c:v>
                </c:pt>
                <c:pt idx="161">
                  <c:v>-50512.690924623392</c:v>
                </c:pt>
                <c:pt idx="162">
                  <c:v>-50512.446447623195</c:v>
                </c:pt>
                <c:pt idx="163">
                  <c:v>-50512.245772943374</c:v>
                </c:pt>
                <c:pt idx="164">
                  <c:v>-50512.092212286865</c:v>
                </c:pt>
                <c:pt idx="165">
                  <c:v>-50511.989249651633</c:v>
                </c:pt>
                <c:pt idx="166">
                  <c:v>-50511.940546736187</c:v>
                </c:pt>
                <c:pt idx="167">
                  <c:v>-50511.949954801916</c:v>
                </c:pt>
                <c:pt idx="168">
                  <c:v>-50512.021518221321</c:v>
                </c:pt>
                <c:pt idx="169">
                  <c:v>-50512.159488634228</c:v>
                </c:pt>
                <c:pt idx="170">
                  <c:v>-50512.368328010896</c:v>
                </c:pt>
                <c:pt idx="171">
                  <c:v>-50512.652724639534</c:v>
                </c:pt>
                <c:pt idx="172">
                  <c:v>-50513.017596816811</c:v>
                </c:pt>
                <c:pt idx="173">
                  <c:v>-50513.468106812892</c:v>
                </c:pt>
                <c:pt idx="174">
                  <c:v>-50514.009670351159</c:v>
                </c:pt>
                <c:pt idx="175">
                  <c:v>-50514.647969372789</c:v>
                </c:pt>
                <c:pt idx="176">
                  <c:v>-50515.388960670221</c:v>
                </c:pt>
                <c:pt idx="177">
                  <c:v>-50516.238889576154</c:v>
                </c:pt>
                <c:pt idx="178">
                  <c:v>-50517.204304350991</c:v>
                </c:pt>
                <c:pt idx="179">
                  <c:v>-50518.292065853821</c:v>
                </c:pt>
                <c:pt idx="180">
                  <c:v>-50519.509364283847</c:v>
                </c:pt>
                <c:pt idx="181">
                  <c:v>-50520.863731377423</c:v>
                </c:pt>
                <c:pt idx="182">
                  <c:v>-50522.363057048453</c:v>
                </c:pt>
                <c:pt idx="183">
                  <c:v>-50524.015603551597</c:v>
                </c:pt>
                <c:pt idx="184">
                  <c:v>-50525.830022660077</c:v>
                </c:pt>
                <c:pt idx="185">
                  <c:v>-50527.81537193949</c:v>
                </c:pt>
                <c:pt idx="186">
                  <c:v>-50529.981132705456</c:v>
                </c:pt>
                <c:pt idx="187">
                  <c:v>-50532.337228596742</c:v>
                </c:pt>
                <c:pt idx="188">
                  <c:v>-50534.8940438106</c:v>
                </c:pt>
                <c:pt idx="189">
                  <c:v>-50537.662445065958</c:v>
                </c:pt>
                <c:pt idx="190">
                  <c:v>-50540.653800097498</c:v>
                </c:pt>
                <c:pt idx="191">
                  <c:v>-50543.880001025587</c:v>
                </c:pt>
                <c:pt idx="192">
                  <c:v>-50547.353486447319</c:v>
                </c:pt>
                <c:pt idx="193">
                  <c:v>-50551.087265407856</c:v>
                </c:pt>
                <c:pt idx="194">
                  <c:v>-50555.094941504096</c:v>
                </c:pt>
                <c:pt idx="195">
                  <c:v>-50559.390740015835</c:v>
                </c:pt>
                <c:pt idx="196">
                  <c:v>-50563.989533028143</c:v>
                </c:pt>
                <c:pt idx="197">
                  <c:v>-50568.906868732578</c:v>
                </c:pt>
                <c:pt idx="198">
                  <c:v>-50574.159000814077</c:v>
                </c:pt>
                <c:pt idx="199">
                  <c:v>-50579.762918088032</c:v>
                </c:pt>
                <c:pt idx="200">
                  <c:v>-50585.736377389898</c:v>
                </c:pt>
                <c:pt idx="201">
                  <c:v>-50592.097936835664</c:v>
                </c:pt>
                <c:pt idx="202">
                  <c:v>-50598.866989987073</c:v>
                </c:pt>
                <c:pt idx="203">
                  <c:v>-50606.063803253164</c:v>
                </c:pt>
                <c:pt idx="204">
                  <c:v>-50613.709553281165</c:v>
                </c:pt>
                <c:pt idx="205">
                  <c:v>-50621.826367399</c:v>
                </c:pt>
                <c:pt idx="206">
                  <c:v>-50630.437364172431</c:v>
                </c:pt>
                <c:pt idx="207">
                  <c:v>-50639.566698473682</c:v>
                </c:pt>
                <c:pt idx="208">
                  <c:v>-50649.239605434719</c:v>
                </c:pt>
                <c:pt idx="209">
                  <c:v>-50659.482449530959</c:v>
                </c:pt>
                <c:pt idx="210">
                  <c:v>-50670.322773223954</c:v>
                </c:pt>
                <c:pt idx="211">
                  <c:v>-50681.7893503378</c:v>
                </c:pt>
                <c:pt idx="212">
                  <c:v>-50693.912240104488</c:v>
                </c:pt>
                <c:pt idx="213">
                  <c:v>-50706.722845047116</c:v>
                </c:pt>
                <c:pt idx="214">
                  <c:v>-50720.253970685757</c:v>
                </c:pt>
                <c:pt idx="215">
                  <c:v>-50734.539889307176</c:v>
                </c:pt>
                <c:pt idx="216">
                  <c:v>-50749.61640605842</c:v>
                </c:pt>
                <c:pt idx="217">
                  <c:v>-50765.520928549668</c:v>
                </c:pt>
                <c:pt idx="218">
                  <c:v>-50782.292540165086</c:v>
                </c:pt>
                <c:pt idx="219">
                  <c:v>-50799.972077262682</c:v>
                </c:pt>
                <c:pt idx="220">
                  <c:v>-50818.602210496727</c:v>
                </c:pt>
                <c:pt idx="221">
                  <c:v>-50838.227529385898</c:v>
                </c:pt>
                <c:pt idx="222">
                  <c:v>-50858.894633305099</c:v>
                </c:pt>
                <c:pt idx="223">
                  <c:v>-50880.652226208695</c:v>
                </c:pt>
                <c:pt idx="224">
                  <c:v>-50903.55121689356</c:v>
                </c:pt>
                <c:pt idx="225">
                  <c:v>-50927.644824738905</c:v>
                </c:pt>
                <c:pt idx="226">
                  <c:v>-50952.98869258281</c:v>
                </c:pt>
                <c:pt idx="227">
                  <c:v>-50979.641004834863</c:v>
                </c:pt>
                <c:pt idx="228">
                  <c:v>-51007.66261328887</c:v>
                </c:pt>
                <c:pt idx="229">
                  <c:v>-51037.117171330385</c:v>
                </c:pt>
                <c:pt idx="230">
                  <c:v>-51068.071275005699</c:v>
                </c:pt>
                <c:pt idx="231">
                  <c:v>-51100.59461412792</c:v>
                </c:pt>
                <c:pt idx="232">
                  <c:v>-51134.760132612959</c:v>
                </c:pt>
                <c:pt idx="233">
                  <c:v>-51170.644199999602</c:v>
                </c:pt>
                <c:pt idx="234">
                  <c:v>-51208.326793121159</c:v>
                </c:pt>
                <c:pt idx="235">
                  <c:v>-51247.891691787489</c:v>
                </c:pt>
                <c:pt idx="236">
                  <c:v>-51289.426687034087</c:v>
                </c:pt>
                <c:pt idx="237">
                  <c:v>-51333.023804158351</c:v>
                </c:pt>
                <c:pt idx="238">
                  <c:v>-51378.779542608761</c:v>
                </c:pt>
                <c:pt idx="239">
                  <c:v>-51426.795132727231</c:v>
                </c:pt>
                <c:pt idx="240">
                  <c:v>-51477.176812193677</c:v>
                </c:pt>
                <c:pt idx="241">
                  <c:v>-51530.036123383026</c:v>
                </c:pt>
                <c:pt idx="242">
                  <c:v>-51585.490233878489</c:v>
                </c:pt>
                <c:pt idx="243">
                  <c:v>-51643.662282644837</c:v>
                </c:pt>
                <c:pt idx="244">
                  <c:v>-51704.68175326554</c:v>
                </c:pt>
                <c:pt idx="245">
                  <c:v>-51768.684878739579</c:v>
                </c:pt>
                <c:pt idx="246">
                  <c:v>-51835.815079078478</c:v>
                </c:pt>
                <c:pt idx="247">
                  <c:v>-51906.223436523193</c:v>
                </c:pt>
                <c:pt idx="248">
                  <c:v>-51980.069210805123</c:v>
                </c:pt>
                <c:pt idx="249">
                  <c:v>-52057.520400276328</c:v>
                </c:pt>
                <c:pt idx="250">
                  <c:v>-52138.754351491007</c:v>
                </c:pt>
                <c:pt idx="251">
                  <c:v>-52223.958424465491</c:v>
                </c:pt>
                <c:pt idx="252">
                  <c:v>-52313.330717565012</c:v>
                </c:pt>
                <c:pt idx="253">
                  <c:v>-52407.080859602909</c:v>
                </c:pt>
                <c:pt idx="254">
                  <c:v>-52505.430875617523</c:v>
                </c:pt>
                <c:pt idx="255">
                  <c:v>-52608.616134396078</c:v>
                </c:pt>
                <c:pt idx="256">
                  <c:v>-52716.886386720544</c:v>
                </c:pt>
                <c:pt idx="257">
                  <c:v>-52830.506903809677</c:v>
                </c:pt>
                <c:pt idx="258">
                  <c:v>-52949.759727357225</c:v>
                </c:pt>
                <c:pt idx="259">
                  <c:v>-53074.945043037718</c:v>
                </c:pt>
                <c:pt idx="260">
                  <c:v>-53206.382691088045</c:v>
                </c:pt>
                <c:pt idx="261">
                  <c:v>-53344.413828808312</c:v>
                </c:pt>
                <c:pt idx="262">
                  <c:v>-53489.40275960062</c:v>
                </c:pt>
                <c:pt idx="263">
                  <c:v>-53641.738944803641</c:v>
                </c:pt>
                <c:pt idx="264">
                  <c:v>-53801.839209864171</c:v>
                </c:pt>
                <c:pt idx="265">
                  <c:v>-53970.150154238137</c:v>
                </c:pt>
                <c:pt idx="266">
                  <c:v>-54147.150761370947</c:v>
                </c:pt>
                <c:pt idx="267">
                  <c:v>-54333.355192348812</c:v>
                </c:pt>
                <c:pt idx="268">
                  <c:v>-54529.315721098646</c:v>
                </c:pt>
                <c:pt idx="269">
                  <c:v>-54735.625739665898</c:v>
                </c:pt>
                <c:pt idx="270">
                  <c:v>-54952.922724833137</c:v>
                </c:pt>
                <c:pt idx="271">
                  <c:v>-55181.891017432717</c:v>
                </c:pt>
                <c:pt idx="272">
                  <c:v>-55423.264227547057</c:v>
                </c:pt>
                <c:pt idx="273">
                  <c:v>-55677.827049702377</c:v>
                </c:pt>
                <c:pt idx="274">
                  <c:v>-55946.416258161167</c:v>
                </c:pt>
                <c:pt idx="275">
                  <c:v>-56229.920660294862</c:v>
                </c:pt>
                <c:pt idx="276">
                  <c:v>-56529.279819960393</c:v>
                </c:pt>
                <c:pt idx="277">
                  <c:v>-56845.481424826372</c:v>
                </c:pt>
                <c:pt idx="278">
                  <c:v>-57179.557257893182</c:v>
                </c:pt>
                <c:pt idx="279">
                  <c:v>-57532.577841987695</c:v>
                </c:pt>
                <c:pt idx="280">
                  <c:v>-57905.645945813478</c:v>
                </c:pt>
                <c:pt idx="281">
                  <c:v>-58299.889265485661</c:v>
                </c:pt>
                <c:pt idx="282">
                  <c:v>-58712.639238656157</c:v>
                </c:pt>
                <c:pt idx="283">
                  <c:v>-59148.591783806565</c:v>
                </c:pt>
                <c:pt idx="284">
                  <c:v>-59608.879331294571</c:v>
                </c:pt>
                <c:pt idx="285">
                  <c:v>-60094.62593830299</c:v>
                </c:pt>
                <c:pt idx="286">
                  <c:v>-60606.942297417008</c:v>
                </c:pt>
                <c:pt idx="287">
                  <c:v>-61146.923079199645</c:v>
                </c:pt>
                <c:pt idx="288">
                  <c:v>-61715.647132711259</c:v>
                </c:pt>
                <c:pt idx="289">
                  <c:v>-62314.180943273255</c:v>
                </c:pt>
                <c:pt idx="290">
                  <c:v>-62943.585581925428</c:v>
                </c:pt>
                <c:pt idx="291">
                  <c:v>-63604.927172604395</c:v>
                </c:pt>
                <c:pt idx="292">
                  <c:v>-64299.290668307083</c:v>
                </c:pt>
                <c:pt idx="293">
                  <c:v>-65027.796477354786</c:v>
                </c:pt>
                <c:pt idx="294">
                  <c:v>-65791.619235437145</c:v>
                </c:pt>
                <c:pt idx="295">
                  <c:v>-66592.007796520164</c:v>
                </c:pt>
                <c:pt idx="296">
                  <c:v>-67430.305334606252</c:v>
                </c:pt>
                <c:pt idx="297">
                  <c:v>-68307.968321223016</c:v>
                </c:pt>
                <c:pt idx="298">
                  <c:v>-69226.583077213247</c:v>
                </c:pt>
                <c:pt idx="299">
                  <c:v>-70352.858813045677</c:v>
                </c:pt>
                <c:pt idx="300">
                  <c:v>-70363.132694733576</c:v>
                </c:pt>
                <c:pt idx="301">
                  <c:v>-70373.425586037352</c:v>
                </c:pt>
                <c:pt idx="302">
                  <c:v>-70383.786364166313</c:v>
                </c:pt>
                <c:pt idx="303">
                  <c:v>-70390.310004877363</c:v>
                </c:pt>
                <c:pt idx="304">
                  <c:v>-70425.685868893401</c:v>
                </c:pt>
                <c:pt idx="305">
                  <c:v>-70461.550141617656</c:v>
                </c:pt>
                <c:pt idx="306">
                  <c:v>-70497.832108936957</c:v>
                </c:pt>
                <c:pt idx="307">
                  <c:v>-70534.48594892495</c:v>
                </c:pt>
                <c:pt idx="308">
                  <c:v>-70560.218467284445</c:v>
                </c:pt>
                <c:pt idx="309">
                  <c:v>-70674.151182127811</c:v>
                </c:pt>
                <c:pt idx="310">
                  <c:v>-70790.366258587193</c:v>
                </c:pt>
                <c:pt idx="311">
                  <c:v>-70908.59607734454</c:v>
                </c:pt>
                <c:pt idx="312">
                  <c:v>-71028.646936062622</c:v>
                </c:pt>
                <c:pt idx="313">
                  <c:v>-71109.597249811559</c:v>
                </c:pt>
                <c:pt idx="314">
                  <c:v>-71532.949866841242</c:v>
                </c:pt>
                <c:pt idx="315">
                  <c:v>-71969.727229000389</c:v>
                </c:pt>
                <c:pt idx="316">
                  <c:v>-72419.045363734549</c:v>
                </c:pt>
                <c:pt idx="317">
                  <c:v>-72880.231847692005</c:v>
                </c:pt>
                <c:pt idx="318">
                  <c:v>-73352.810540823979</c:v>
                </c:pt>
                <c:pt idx="319">
                  <c:v>-73836.441830845797</c:v>
                </c:pt>
                <c:pt idx="320">
                  <c:v>-74192.701514078028</c:v>
                </c:pt>
                <c:pt idx="321">
                  <c:v>-75747.049707585</c:v>
                </c:pt>
                <c:pt idx="322">
                  <c:v>-77388.595866521355</c:v>
                </c:pt>
                <c:pt idx="323">
                  <c:v>-79118.604951272122</c:v>
                </c:pt>
                <c:pt idx="324">
                  <c:v>-80938.820686466788</c:v>
                </c:pt>
                <c:pt idx="325">
                  <c:v>-82851.441046962558</c:v>
                </c:pt>
                <c:pt idx="326">
                  <c:v>-84858.964740525742</c:v>
                </c:pt>
                <c:pt idx="327">
                  <c:v>-86964.017076408811</c:v>
                </c:pt>
                <c:pt idx="328">
                  <c:v>-89169.127238381319</c:v>
                </c:pt>
                <c:pt idx="329">
                  <c:v>-91476.34738676592</c:v>
                </c:pt>
                <c:pt idx="330">
                  <c:v>-93886.611878279393</c:v>
                </c:pt>
                <c:pt idx="331">
                  <c:v>-96398.910918786292</c:v>
                </c:pt>
                <c:pt idx="332">
                  <c:v>-99009.522264609215</c:v>
                </c:pt>
                <c:pt idx="333">
                  <c:v>-101704.84245559937</c:v>
                </c:pt>
                <c:pt idx="334">
                  <c:v>-104480.60717920952</c:v>
                </c:pt>
                <c:pt idx="335">
                  <c:v>-107323.063389702</c:v>
                </c:pt>
                <c:pt idx="336">
                  <c:v>-110215.22879745314</c:v>
                </c:pt>
                <c:pt idx="337">
                  <c:v>-113137.0084168077</c:v>
                </c:pt>
                <c:pt idx="338">
                  <c:v>-116065.19822581447</c:v>
                </c:pt>
                <c:pt idx="339">
                  <c:v>-118973.35563342999</c:v>
                </c:pt>
                <c:pt idx="340">
                  <c:v>-121831.56783007404</c:v>
                </c:pt>
                <c:pt idx="341">
                  <c:v>-124606.18371062433</c:v>
                </c:pt>
                <c:pt idx="342">
                  <c:v>-127259.59136670933</c:v>
                </c:pt>
                <c:pt idx="343">
                  <c:v>-129750.12465277119</c:v>
                </c:pt>
                <c:pt idx="344">
                  <c:v>-132032.17432559884</c:v>
                </c:pt>
                <c:pt idx="345">
                  <c:v>-134056.56615456031</c:v>
                </c:pt>
                <c:pt idx="346">
                  <c:v>-135771.25255645483</c:v>
                </c:pt>
                <c:pt idx="347">
                  <c:v>-137122.34617609318</c:v>
                </c:pt>
                <c:pt idx="348">
                  <c:v>-138055.50280322036</c:v>
                </c:pt>
                <c:pt idx="349">
                  <c:v>-138517.63637114668</c:v>
                </c:pt>
                <c:pt idx="350">
                  <c:v>-138458.92043430876</c:v>
                </c:pt>
                <c:pt idx="351">
                  <c:v>-137834.99945295727</c:v>
                </c:pt>
                <c:pt idx="352">
                  <c:v>-136609.30163639315</c:v>
                </c:pt>
                <c:pt idx="353">
                  <c:v>-134755.31636795544</c:v>
                </c:pt>
                <c:pt idx="354">
                  <c:v>-132258.67753152968</c:v>
                </c:pt>
                <c:pt idx="355">
                  <c:v>-129118.88382300807</c:v>
                </c:pt>
                <c:pt idx="356">
                  <c:v>-125350.49231474278</c:v>
                </c:pt>
                <c:pt idx="357">
                  <c:v>-120983.6447323324</c:v>
                </c:pt>
                <c:pt idx="358">
                  <c:v>-116063.82746727891</c:v>
                </c:pt>
                <c:pt idx="359">
                  <c:v>-110650.82381713955</c:v>
                </c:pt>
                <c:pt idx="360">
                  <c:v>-104816.88486401347</c:v>
                </c:pt>
                <c:pt idx="361">
                  <c:v>-98644.215826960484</c:v>
                </c:pt>
                <c:pt idx="362">
                  <c:v>-92221.938371573473</c:v>
                </c:pt>
                <c:pt idx="363">
                  <c:v>-85642.737262345749</c:v>
                </c:pt>
                <c:pt idx="364">
                  <c:v>-78999.425025052333</c:v>
                </c:pt>
                <c:pt idx="365">
                  <c:v>-72381.657607352812</c:v>
                </c:pt>
                <c:pt idx="366">
                  <c:v>-65873.00827592249</c:v>
                </c:pt>
                <c:pt idx="367">
                  <c:v>-59548.561025183335</c:v>
                </c:pt>
                <c:pt idx="368">
                  <c:v>-53473.126280653232</c:v>
                </c:pt>
                <c:pt idx="369">
                  <c:v>-47700.119491583806</c:v>
                </c:pt>
                <c:pt idx="370">
                  <c:v>-42277.612194600639</c:v>
                </c:pt>
                <c:pt idx="371">
                  <c:v>-37226.120854637753</c:v>
                </c:pt>
                <c:pt idx="372">
                  <c:v>-32564.833622627757</c:v>
                </c:pt>
                <c:pt idx="373">
                  <c:v>-28302.690961298249</c:v>
                </c:pt>
                <c:pt idx="374">
                  <c:v>-24439.587081100493</c:v>
                </c:pt>
                <c:pt idx="375">
                  <c:v>-20967.720846970988</c:v>
                </c:pt>
                <c:pt idx="376">
                  <c:v>-17873.001106047366</c:v>
                </c:pt>
                <c:pt idx="377">
                  <c:v>-15136.429269383923</c:v>
                </c:pt>
                <c:pt idx="378">
                  <c:v>-12735.401056926836</c:v>
                </c:pt>
                <c:pt idx="379">
                  <c:v>-10620.477290876062</c:v>
                </c:pt>
                <c:pt idx="380">
                  <c:v>-8823.901227715789</c:v>
                </c:pt>
                <c:pt idx="381">
                  <c:v>-7281.7176345038406</c:v>
                </c:pt>
                <c:pt idx="382">
                  <c:v>-5967.8402213884501</c:v>
                </c:pt>
                <c:pt idx="383">
                  <c:v>-4849.3237840955289</c:v>
                </c:pt>
                <c:pt idx="384">
                  <c:v>-3920.5848080600567</c:v>
                </c:pt>
                <c:pt idx="385">
                  <c:v>-3146.5217048849054</c:v>
                </c:pt>
                <c:pt idx="386">
                  <c:v>-2506.3778289824577</c:v>
                </c:pt>
                <c:pt idx="387">
                  <c:v>-1981.1492955698079</c:v>
                </c:pt>
                <c:pt idx="388">
                  <c:v>-1553.6564232070234</c:v>
                </c:pt>
                <c:pt idx="389">
                  <c:v>-1208.552679685966</c:v>
                </c:pt>
                <c:pt idx="390">
                  <c:v>-932.28402056709535</c:v>
                </c:pt>
                <c:pt idx="391">
                  <c:v>-713.01024677205271</c:v>
                </c:pt>
                <c:pt idx="392">
                  <c:v>-540.49865287509419</c:v>
                </c:pt>
                <c:pt idx="393">
                  <c:v>-405.99886844561053</c:v>
                </c:pt>
                <c:pt idx="394">
                  <c:v>-302.10646109256595</c:v>
                </c:pt>
                <c:pt idx="395">
                  <c:v>-222.62160295106034</c:v>
                </c:pt>
                <c:pt idx="396">
                  <c:v>-162.40792104983697</c:v>
                </c:pt>
                <c:pt idx="397">
                  <c:v>-117.25556746614235</c:v>
                </c:pt>
                <c:pt idx="398">
                  <c:v>-83.751564029394444</c:v>
                </c:pt>
                <c:pt idx="399">
                  <c:v>-59.15960247518283</c:v>
                </c:pt>
                <c:pt idx="400">
                  <c:v>-41.310716425217414</c:v>
                </c:pt>
                <c:pt idx="401">
                  <c:v>-28.505586832397608</c:v>
                </c:pt>
                <c:pt idx="402">
                  <c:v>-19.428696365012769</c:v>
                </c:pt>
                <c:pt idx="403">
                  <c:v>-13.074107526622576</c:v>
                </c:pt>
                <c:pt idx="404">
                  <c:v>-8.6822990193497134</c:v>
                </c:pt>
                <c:pt idx="405">
                  <c:v>-5.6872478294974957</c:v>
                </c:pt>
                <c:pt idx="406">
                  <c:v>-3.6727817473179121</c:v>
                </c:pt>
                <c:pt idx="407">
                  <c:v>-2.3371379912898784</c:v>
                </c:pt>
                <c:pt idx="408">
                  <c:v>-1.4646366866972829</c:v>
                </c:pt>
                <c:pt idx="409">
                  <c:v>-0.9034010304902611</c:v>
                </c:pt>
                <c:pt idx="410">
                  <c:v>-0.54811700909866146</c:v>
                </c:pt>
                <c:pt idx="411">
                  <c:v>-0.32691309015472808</c:v>
                </c:pt>
                <c:pt idx="412">
                  <c:v>-0.19154403611364282</c:v>
                </c:pt>
                <c:pt idx="413">
                  <c:v>-0.11017397909931882</c:v>
                </c:pt>
                <c:pt idx="414">
                  <c:v>-6.216489884564895E-2</c:v>
                </c:pt>
                <c:pt idx="415">
                  <c:v>-3.4382140075702769E-2</c:v>
                </c:pt>
                <c:pt idx="416">
                  <c:v>-1.8624758216805145E-2</c:v>
                </c:pt>
                <c:pt idx="417">
                  <c:v>-9.8729919416866655E-3</c:v>
                </c:pt>
                <c:pt idx="418">
                  <c:v>-5.1170321690867833E-3</c:v>
                </c:pt>
                <c:pt idx="419">
                  <c:v>-2.5905302540818256E-3</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numCache>
            </c:numRef>
          </c:yVal>
          <c:smooth val="0"/>
          <c:extLst>
            <c:ext xmlns:c16="http://schemas.microsoft.com/office/drawing/2014/chart" uri="{C3380CC4-5D6E-409C-BE32-E72D297353CC}">
              <c16:uniqueId val="{00000001-41D1-40F0-B666-F56048607FD6}"/>
            </c:ext>
          </c:extLst>
        </c:ser>
        <c:dLbls>
          <c:showLegendKey val="0"/>
          <c:showVal val="0"/>
          <c:showCatName val="0"/>
          <c:showSerName val="0"/>
          <c:showPercent val="0"/>
          <c:showBubbleSize val="0"/>
        </c:dLbls>
        <c:axId val="152497368"/>
        <c:axId val="152496976"/>
      </c:scatterChart>
      <c:valAx>
        <c:axId val="152496192"/>
        <c:scaling>
          <c:orientation val="minMax"/>
        </c:scaling>
        <c:delete val="0"/>
        <c:axPos val="b"/>
        <c:title>
          <c:tx>
            <c:rich>
              <a:bodyPr/>
              <a:lstStyle/>
              <a:p>
                <a:pPr>
                  <a:defRPr b="0">
                    <a:solidFill>
                      <a:schemeClr val="tx1">
                        <a:lumMod val="85000"/>
                        <a:lumOff val="15000"/>
                      </a:schemeClr>
                    </a:solidFill>
                  </a:defRPr>
                </a:pPr>
                <a:r>
                  <a:rPr lang="en-US" b="0">
                    <a:solidFill>
                      <a:schemeClr val="tx1">
                        <a:lumMod val="85000"/>
                        <a:lumOff val="15000"/>
                      </a:schemeClr>
                    </a:solidFill>
                  </a:rPr>
                  <a:t>Time [s]</a:t>
                </a:r>
              </a:p>
            </c:rich>
          </c:tx>
          <c:overlay val="0"/>
        </c:title>
        <c:numFmt formatCode="0.000" sourceLinked="1"/>
        <c:majorTickMark val="out"/>
        <c:minorTickMark val="none"/>
        <c:tickLblPos val="nextTo"/>
        <c:txPr>
          <a:bodyPr/>
          <a:lstStyle/>
          <a:p>
            <a:pPr>
              <a:defRPr>
                <a:solidFill>
                  <a:schemeClr val="tx1">
                    <a:lumMod val="75000"/>
                    <a:lumOff val="25000"/>
                  </a:schemeClr>
                </a:solidFill>
              </a:defRPr>
            </a:pPr>
            <a:endParaRPr lang="en-US"/>
          </a:p>
        </c:txPr>
        <c:crossAx val="152496584"/>
        <c:crosses val="autoZero"/>
        <c:crossBetween val="midCat"/>
      </c:valAx>
      <c:valAx>
        <c:axId val="152496584"/>
        <c:scaling>
          <c:orientation val="minMax"/>
        </c:scaling>
        <c:delete val="0"/>
        <c:axPos val="l"/>
        <c:majorGridlines/>
        <c:title>
          <c:tx>
            <c:rich>
              <a:bodyPr rot="-5400000" vert="horz"/>
              <a:lstStyle/>
              <a:p>
                <a:pPr>
                  <a:defRPr b="0">
                    <a:solidFill>
                      <a:schemeClr val="tx1">
                        <a:lumMod val="85000"/>
                        <a:lumOff val="15000"/>
                      </a:schemeClr>
                    </a:solidFill>
                  </a:defRPr>
                </a:pPr>
                <a:r>
                  <a:rPr lang="en-US" b="0">
                    <a:solidFill>
                      <a:schemeClr val="tx1">
                        <a:lumMod val="85000"/>
                        <a:lumOff val="15000"/>
                      </a:schemeClr>
                    </a:solidFill>
                  </a:rPr>
                  <a:t>Gradient G [T/m]</a:t>
                </a:r>
              </a:p>
            </c:rich>
          </c:tx>
          <c:overlay val="0"/>
        </c:title>
        <c:numFmt formatCode="0.0" sourceLinked="1"/>
        <c:majorTickMark val="out"/>
        <c:minorTickMark val="none"/>
        <c:tickLblPos val="nextTo"/>
        <c:txPr>
          <a:bodyPr/>
          <a:lstStyle/>
          <a:p>
            <a:pPr>
              <a:defRPr>
                <a:solidFill>
                  <a:schemeClr val="tx1">
                    <a:lumMod val="75000"/>
                    <a:lumOff val="25000"/>
                  </a:schemeClr>
                </a:solidFill>
              </a:defRPr>
            </a:pPr>
            <a:endParaRPr lang="en-US"/>
          </a:p>
        </c:txPr>
        <c:crossAx val="152496192"/>
        <c:crosses val="autoZero"/>
        <c:crossBetween val="midCat"/>
      </c:valAx>
      <c:valAx>
        <c:axId val="152496976"/>
        <c:scaling>
          <c:orientation val="minMax"/>
        </c:scaling>
        <c:delete val="0"/>
        <c:axPos val="r"/>
        <c:title>
          <c:tx>
            <c:rich>
              <a:bodyPr rot="-5400000" vert="horz"/>
              <a:lstStyle/>
              <a:p>
                <a:pPr>
                  <a:defRPr b="0">
                    <a:solidFill>
                      <a:schemeClr val="tx1">
                        <a:lumMod val="85000"/>
                        <a:lumOff val="15000"/>
                      </a:schemeClr>
                    </a:solidFill>
                  </a:defRPr>
                </a:pPr>
                <a:r>
                  <a:rPr lang="en-US" b="0">
                    <a:solidFill>
                      <a:schemeClr val="tx1">
                        <a:lumMod val="85000"/>
                        <a:lumOff val="15000"/>
                      </a:schemeClr>
                    </a:solidFill>
                  </a:rPr>
                  <a:t>GG' [(T/m)^2/s]</a:t>
                </a:r>
              </a:p>
            </c:rich>
          </c:tx>
          <c:overlay val="0"/>
        </c:title>
        <c:numFmt formatCode="General" sourceLinked="1"/>
        <c:majorTickMark val="out"/>
        <c:minorTickMark val="none"/>
        <c:tickLblPos val="nextTo"/>
        <c:txPr>
          <a:bodyPr/>
          <a:lstStyle/>
          <a:p>
            <a:pPr>
              <a:defRPr>
                <a:solidFill>
                  <a:schemeClr val="tx1">
                    <a:lumMod val="75000"/>
                    <a:lumOff val="25000"/>
                  </a:schemeClr>
                </a:solidFill>
              </a:defRPr>
            </a:pPr>
            <a:endParaRPr lang="en-US"/>
          </a:p>
        </c:txPr>
        <c:crossAx val="152497368"/>
        <c:crosses val="max"/>
        <c:crossBetween val="midCat"/>
      </c:valAx>
      <c:valAx>
        <c:axId val="152497368"/>
        <c:scaling>
          <c:orientation val="minMax"/>
        </c:scaling>
        <c:delete val="1"/>
        <c:axPos val="b"/>
        <c:numFmt formatCode="0.000" sourceLinked="1"/>
        <c:majorTickMark val="out"/>
        <c:minorTickMark val="none"/>
        <c:tickLblPos val="nextTo"/>
        <c:crossAx val="152496976"/>
        <c:crosses val="autoZero"/>
        <c:crossBetween val="midCat"/>
      </c:valAx>
    </c:plotArea>
    <c:legend>
      <c:legendPos val="r"/>
      <c:layout>
        <c:manualLayout>
          <c:xMode val="edge"/>
          <c:yMode val="edge"/>
          <c:x val="0.56859667541557302"/>
          <c:y val="0.23572725284339457"/>
          <c:w val="0.12110782736117269"/>
          <c:h val="0.15235732816570211"/>
        </c:manualLayout>
      </c:layout>
      <c:overlay val="1"/>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4/10/2024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791BDB-5D64-5B40-9EC3-22B391AE401D}" type="slidenum">
              <a:rPr lang="en-GB" smtClean="0"/>
              <a:t>27</a:t>
            </a:fld>
            <a:endParaRPr lang="en-GB" dirty="0"/>
          </a:p>
        </p:txBody>
      </p:sp>
    </p:spTree>
    <p:extLst>
      <p:ext uri="{BB962C8B-B14F-4D97-AF65-F5344CB8AC3E}">
        <p14:creationId xmlns:p14="http://schemas.microsoft.com/office/powerpoint/2010/main" val="271883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28</a:t>
            </a:fld>
            <a:endParaRPr lang="en-US"/>
          </a:p>
        </p:txBody>
      </p:sp>
    </p:spTree>
    <p:extLst>
      <p:ext uri="{BB962C8B-B14F-4D97-AF65-F5344CB8AC3E}">
        <p14:creationId xmlns:p14="http://schemas.microsoft.com/office/powerpoint/2010/main" val="146335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10EFC-3EE3-4663-9DF9-12732E88D659}" type="slidenum">
              <a:rPr lang="fr-CH" smtClean="0"/>
              <a:t>33</a:t>
            </a:fld>
            <a:endParaRPr lang="fr-CH"/>
          </a:p>
        </p:txBody>
      </p:sp>
    </p:spTree>
    <p:extLst>
      <p:ext uri="{BB962C8B-B14F-4D97-AF65-F5344CB8AC3E}">
        <p14:creationId xmlns:p14="http://schemas.microsoft.com/office/powerpoint/2010/main" val="75861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10EFC-3EE3-4663-9DF9-12732E88D659}" type="slidenum">
              <a:rPr lang="fr-CH" smtClean="0"/>
              <a:t>34</a:t>
            </a:fld>
            <a:endParaRPr lang="fr-CH"/>
          </a:p>
        </p:txBody>
      </p:sp>
    </p:spTree>
    <p:extLst>
      <p:ext uri="{BB962C8B-B14F-4D97-AF65-F5344CB8AC3E}">
        <p14:creationId xmlns:p14="http://schemas.microsoft.com/office/powerpoint/2010/main" val="355827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48</a:t>
            </a:fld>
            <a:endParaRPr lang="fr-FR"/>
          </a:p>
        </p:txBody>
      </p:sp>
    </p:spTree>
    <p:extLst>
      <p:ext uri="{BB962C8B-B14F-4D97-AF65-F5344CB8AC3E}">
        <p14:creationId xmlns:p14="http://schemas.microsoft.com/office/powerpoint/2010/main" val="245491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Two main differences can be highlighted with respect to the LHC beam screen:</a:t>
            </a:r>
          </a:p>
          <a:p>
            <a:r>
              <a:rPr lang="en-GB" sz="1200" dirty="0"/>
              <a:t> </a:t>
            </a:r>
          </a:p>
          <a:p>
            <a:r>
              <a:rPr lang="en-GB" sz="1200" dirty="0"/>
              <a:t>- The HL-LHC beam screen aperture is larger than that of the corresponding LHC beam screen. The increase of luminosity calls for a stronger focusing of the beam and therefore more space is required. Consequently, the new Nb3Sn superconducting magnets have a larger aperture to house the HL-LHC beam screens [ref]. </a:t>
            </a:r>
          </a:p>
          <a:p>
            <a:r>
              <a:rPr lang="en-GB" sz="1200" dirty="0"/>
              <a:t>- Tungsten-based elements, known as absorbers, are placed around the new beam screen tube to shield the </a:t>
            </a:r>
            <a:r>
              <a:rPr lang="en-GB" sz="1200" dirty="0" err="1"/>
              <a:t>cryo</a:t>
            </a:r>
            <a:r>
              <a:rPr lang="en-GB" sz="1200" dirty="0"/>
              <a:t>-mass. The higher luminosity results in more particle debris around the collision region. The debris are highly energetic and need to be intercepted to reduce the heat load to the 1.9K cryogenic mass and to preserve the magnet coils. </a:t>
            </a:r>
          </a:p>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49</a:t>
            </a:fld>
            <a:endParaRPr lang="fr-FR"/>
          </a:p>
        </p:txBody>
      </p:sp>
    </p:spTree>
    <p:extLst>
      <p:ext uri="{BB962C8B-B14F-4D97-AF65-F5344CB8AC3E}">
        <p14:creationId xmlns:p14="http://schemas.microsoft.com/office/powerpoint/2010/main" val="2371670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 el LHC </a:t>
            </a:r>
            <a:r>
              <a:rPr lang="en-GB" dirty="0" err="1"/>
              <a:t>fue</a:t>
            </a:r>
            <a:r>
              <a:rPr lang="en-GB" dirty="0"/>
              <a:t> un </a:t>
            </a:r>
            <a:r>
              <a:rPr lang="en-GB" dirty="0" err="1"/>
              <a:t>reto</a:t>
            </a:r>
            <a:r>
              <a:rPr lang="en-GB" dirty="0"/>
              <a:t> </a:t>
            </a:r>
            <a:r>
              <a:rPr lang="en-GB" dirty="0" err="1"/>
              <a:t>tecnologico</a:t>
            </a:r>
            <a:r>
              <a:rPr lang="en-GB" dirty="0"/>
              <a:t> el HL</a:t>
            </a:r>
            <a:r>
              <a:rPr lang="en-GB" baseline="0" dirty="0"/>
              <a:t>-LHC lo </a:t>
            </a:r>
            <a:r>
              <a:rPr lang="en-GB" baseline="0" dirty="0" err="1"/>
              <a:t>es</a:t>
            </a:r>
            <a:r>
              <a:rPr lang="en-GB" baseline="0" dirty="0"/>
              <a:t> </a:t>
            </a:r>
            <a:r>
              <a:rPr lang="en-GB" baseline="0" dirty="0" err="1"/>
              <a:t>aun</a:t>
            </a:r>
            <a:r>
              <a:rPr lang="en-GB" baseline="0" dirty="0"/>
              <a:t> mas. … </a:t>
            </a:r>
            <a:r>
              <a:rPr lang="en-GB" baseline="0" dirty="0" err="1"/>
              <a:t>explicacion</a:t>
            </a:r>
            <a:r>
              <a:rPr lang="en-GB" baseline="0" dirty="0"/>
              <a:t> </a:t>
            </a:r>
            <a:r>
              <a:rPr lang="en-GB" baseline="0" dirty="0" err="1"/>
              <a:t>tecnologias</a:t>
            </a:r>
            <a:endParaRPr lang="en-GB" dirty="0"/>
          </a:p>
        </p:txBody>
      </p:sp>
      <p:sp>
        <p:nvSpPr>
          <p:cNvPr id="4" name="Slide Number Placeholder 3"/>
          <p:cNvSpPr>
            <a:spLocks noGrp="1"/>
          </p:cNvSpPr>
          <p:nvPr>
            <p:ph type="sldNum" sz="quarter" idx="10"/>
          </p:nvPr>
        </p:nvSpPr>
        <p:spPr/>
        <p:txBody>
          <a:bodyPr/>
          <a:lstStyle/>
          <a:p>
            <a:fld id="{D299B5A2-3266-463F-910F-0DF5654B294A}" type="slidenum">
              <a:rPr lang="en-GB" smtClean="0"/>
              <a:t>54</a:t>
            </a:fld>
            <a:endParaRPr lang="en-GB"/>
          </a:p>
        </p:txBody>
      </p:sp>
    </p:spTree>
    <p:extLst>
      <p:ext uri="{BB962C8B-B14F-4D97-AF65-F5344CB8AC3E}">
        <p14:creationId xmlns:p14="http://schemas.microsoft.com/office/powerpoint/2010/main" val="1981929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13261" y="136800"/>
            <a:ext cx="10969139" cy="661056"/>
          </a:xfrm>
        </p:spPr>
        <p:txBody>
          <a:bodyPr>
            <a:normAutofit/>
          </a:bodyPr>
          <a:lstStyle>
            <a:lvl1pPr algn="l">
              <a:defRPr sz="2800"/>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Espace réservé du contenu 2"/>
          <p:cNvSpPr>
            <a:spLocks noGrp="1"/>
          </p:cNvSpPr>
          <p:nvPr>
            <p:ph idx="1"/>
          </p:nvPr>
        </p:nvSpPr>
        <p:spPr/>
        <p:txBody>
          <a:bodyPr/>
          <a:lstStyle/>
          <a:p>
            <a:pPr lvl="0" eaLnBrk="1" latinLnBrk="0" hangingPunct="1"/>
            <a:r>
              <a:rPr lang="fr-CH" dirty="0"/>
              <a:t>Click to </a:t>
            </a:r>
            <a:r>
              <a:rPr lang="fr-CH" dirty="0" err="1"/>
              <a:t>edit</a:t>
            </a:r>
            <a:r>
              <a:rPr lang="fr-CH" dirty="0"/>
              <a:t> Master </a:t>
            </a:r>
            <a:r>
              <a:rPr lang="fr-CH" dirty="0" err="1"/>
              <a:t>text</a:t>
            </a:r>
            <a:r>
              <a:rPr lang="fr-CH" dirty="0"/>
              <a:t> styles</a:t>
            </a:r>
          </a:p>
          <a:p>
            <a:pPr lvl="1" eaLnBrk="1" latinLnBrk="0" hangingPunct="1"/>
            <a:r>
              <a:rPr lang="fr-CH" dirty="0"/>
              <a:t>Second </a:t>
            </a:r>
            <a:r>
              <a:rPr lang="fr-CH" dirty="0" err="1"/>
              <a:t>level</a:t>
            </a:r>
            <a:endParaRPr lang="fr-CH" dirty="0"/>
          </a:p>
          <a:p>
            <a:pPr lvl="2" eaLnBrk="1" latinLnBrk="0" hangingPunct="1"/>
            <a:r>
              <a:rPr lang="fr-CH" dirty="0" err="1"/>
              <a:t>Third</a:t>
            </a:r>
            <a:r>
              <a:rPr lang="fr-CH" dirty="0"/>
              <a:t> </a:t>
            </a:r>
            <a:r>
              <a:rPr lang="fr-CH" dirty="0" err="1"/>
              <a:t>level</a:t>
            </a:r>
            <a:endParaRPr lang="fr-CH" dirty="0"/>
          </a:p>
          <a:p>
            <a:pPr lvl="3" eaLnBrk="1" latinLnBrk="0" hangingPunct="1"/>
            <a:r>
              <a:rPr lang="fr-CH" dirty="0" err="1"/>
              <a:t>Fourth</a:t>
            </a:r>
            <a:r>
              <a:rPr lang="fr-CH" dirty="0"/>
              <a:t> </a:t>
            </a:r>
            <a:r>
              <a:rPr lang="fr-CH" dirty="0" err="1"/>
              <a:t>level</a:t>
            </a:r>
            <a:endParaRPr lang="fr-CH" dirty="0"/>
          </a:p>
          <a:p>
            <a:pPr lvl="4" eaLnBrk="1" latinLnBrk="0" hangingPunct="1"/>
            <a:r>
              <a:rPr lang="fr-CH" dirty="0" err="1"/>
              <a:t>Fifth</a:t>
            </a:r>
            <a:r>
              <a:rPr lang="fr-CH" dirty="0"/>
              <a:t> </a:t>
            </a:r>
            <a:r>
              <a:rPr lang="fr-CH" dirty="0" err="1"/>
              <a:t>level</a:t>
            </a:r>
            <a:endParaRPr kumimoji="0" lang="en-US" dirty="0"/>
          </a:p>
        </p:txBody>
      </p:sp>
      <p:sp>
        <p:nvSpPr>
          <p:cNvPr id="10" name="Slide Number Placeholder 3"/>
          <p:cNvSpPr>
            <a:spLocks noGrp="1"/>
          </p:cNvSpPr>
          <p:nvPr>
            <p:ph type="sldNum" sz="quarter" idx="4"/>
          </p:nvPr>
        </p:nvSpPr>
        <p:spPr>
          <a:xfrm>
            <a:off x="11426674" y="6523263"/>
            <a:ext cx="668565" cy="334738"/>
          </a:xfrm>
          <a:prstGeom prst="rect">
            <a:avLst/>
          </a:prstGeom>
        </p:spPr>
        <p:txBody>
          <a:bodyPr vert="horz" lIns="91440" tIns="45720" rIns="91440" bIns="45720" rtlCol="0" anchor="ctr"/>
          <a:lstStyle>
            <a:lvl1pPr algn="r">
              <a:defRPr sz="1300">
                <a:solidFill>
                  <a:schemeClr val="bg1"/>
                </a:solidFill>
              </a:defRPr>
            </a:lvl1pPr>
          </a:lstStyle>
          <a:p>
            <a:fld id="{17918391-D411-FE40-AAD7-861AE5233E0E}" type="slidenum">
              <a:rPr lang="en-US" smtClean="0"/>
              <a:pPr/>
              <a:t>‹#›</a:t>
            </a:fld>
            <a:endParaRPr lang="en-US" dirty="0"/>
          </a:p>
        </p:txBody>
      </p:sp>
      <p:sp>
        <p:nvSpPr>
          <p:cNvPr id="4" name="Espace réservé du pied de page 4">
            <a:extLst>
              <a:ext uri="{FF2B5EF4-FFF2-40B4-BE49-F238E27FC236}">
                <a16:creationId xmlns:a16="http://schemas.microsoft.com/office/drawing/2014/main" id="{543EB1F7-F0A4-16E0-45B2-588524A6834C}"/>
              </a:ext>
            </a:extLst>
          </p:cNvPr>
          <p:cNvSpPr>
            <a:spLocks noGrp="1"/>
          </p:cNvSpPr>
          <p:nvPr>
            <p:ph type="ftr" sz="quarter" idx="11"/>
          </p:nvPr>
        </p:nvSpPr>
        <p:spPr>
          <a:xfrm>
            <a:off x="3262745" y="6555632"/>
            <a:ext cx="6627000" cy="270000"/>
          </a:xfrm>
          <a:prstGeom prst="rect">
            <a:avLst/>
          </a:prstGeom>
        </p:spPr>
        <p:txBody>
          <a:bodyPr/>
          <a:lstStyle/>
          <a:p>
            <a:r>
              <a:rPr lang="en-GB" noProof="0"/>
              <a:t>V. Baglin  on behalf of the BST Project, 13th HL-LHC collaboration Meeting, Vancouver, 27th Sep 2023</a:t>
            </a:r>
          </a:p>
        </p:txBody>
      </p:sp>
    </p:spTree>
    <p:extLst>
      <p:ext uri="{BB962C8B-B14F-4D97-AF65-F5344CB8AC3E}">
        <p14:creationId xmlns:p14="http://schemas.microsoft.com/office/powerpoint/2010/main" val="99499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609600" y="1215232"/>
            <a:ext cx="5386917"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609600" y="20574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6193368" y="1215232"/>
            <a:ext cx="5389033"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6193368" y="20574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2540000" y="6356350"/>
            <a:ext cx="8836000" cy="360000"/>
          </a:xfrm>
        </p:spPr>
        <p:txBody>
          <a:bodyPr/>
          <a:lstStyle/>
          <a:p>
            <a:r>
              <a:rPr lang="fr-FR" noProof="0"/>
              <a:t>To edit speaker name go to Insert &gt; Header &amp; Footer and apply to all slides except title page</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242556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93EF7B39-23DF-A840-A7BA-86E01E93D669}" type="datetime1">
              <a:rPr lang="de-CH" smtClean="0"/>
              <a:t>10.04.2024</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582661" cy="1566755"/>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C59C3C-3539-0F4E-8F5B-F97EBD723FC3}" type="datetime1">
              <a:rPr lang="de-CH" smtClean="0"/>
              <a:t>10.04.2024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2C63C51-3C01-364C-8C1F-513415625717}" type="datetime1">
              <a:rPr lang="de-CH" smtClean="0"/>
              <a:t>10.04.2024</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429B46AD-AE35-A04A-BBC1-316D1F62DB10}" type="datetime1">
              <a:rPr lang="de-CH" smtClean="0"/>
              <a:t>10.04.2024</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fld id="{7EFCF37F-0624-3A4F-A6BC-24980A3E6108}" type="datetime1">
              <a:rPr lang="en-GB" noProof="0" smtClean="0"/>
              <a:t>10/04/2024</a:t>
            </a:fld>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G. Bregliozzi | 6</a:t>
            </a:r>
            <a:r>
              <a:rPr lang="en-US" baseline="30000" dirty="0"/>
              <a:t>th</a:t>
            </a:r>
            <a:r>
              <a:rPr lang="en-US" dirty="0"/>
              <a:t> OLAV - </a:t>
            </a:r>
            <a:r>
              <a:rPr lang="en-GB" sz="1200" dirty="0"/>
              <a:t>15-19 April 2024</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13"/>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54" r:id="rId7"/>
    <p:sldLayoutId id="2147483669" r:id="rId8"/>
    <p:sldLayoutId id="2147483655" r:id="rId9"/>
    <p:sldLayoutId id="2147483670" r:id="rId10"/>
    <p:sldLayoutId id="2147483671" r:id="rId1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https://accelerator-synoptics.web.cern.ch/?machine=LHC&amp;version=LS3%201.7&amp;region=LS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4.xml"/><Relationship Id="rId5" Type="http://schemas.openxmlformats.org/officeDocument/2006/relationships/image" Target="../media/image72.gif"/><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00.png"/><Relationship Id="rId7" Type="http://schemas.openxmlformats.org/officeDocument/2006/relationships/image" Target="../media/image100.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800.png"/><Relationship Id="rId4" Type="http://schemas.openxmlformats.org/officeDocument/2006/relationships/image" Target="../media/image750.png"/><Relationship Id="rId9" Type="http://schemas.openxmlformats.org/officeDocument/2006/relationships/image" Target="../media/image94.jpg"/></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image" Target="../media/image107.emf"/><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 Id="rId4" Type="http://schemas.openxmlformats.org/officeDocument/2006/relationships/hyperlink" Target="https://edms.cern.ch/document/2938377/0.1"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8" Type="http://schemas.openxmlformats.org/officeDocument/2006/relationships/image" Target="../media/image125.tmp"/><Relationship Id="rId3" Type="http://schemas.openxmlformats.org/officeDocument/2006/relationships/image" Target="../media/image120.tmp"/><Relationship Id="rId7" Type="http://schemas.openxmlformats.org/officeDocument/2006/relationships/image" Target="../media/image124.tmp"/><Relationship Id="rId2" Type="http://schemas.openxmlformats.org/officeDocument/2006/relationships/image" Target="../media/image119.tmp"/><Relationship Id="rId1" Type="http://schemas.openxmlformats.org/officeDocument/2006/relationships/slideLayout" Target="../slideLayouts/slideLayout7.xml"/><Relationship Id="rId6" Type="http://schemas.openxmlformats.org/officeDocument/2006/relationships/image" Target="../media/image123.tmp"/><Relationship Id="rId5" Type="http://schemas.openxmlformats.org/officeDocument/2006/relationships/image" Target="../media/image122.tmp"/><Relationship Id="rId4" Type="http://schemas.openxmlformats.org/officeDocument/2006/relationships/image" Target="../media/image121.tmp"/></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xml"/><Relationship Id="rId5" Type="http://schemas.openxmlformats.org/officeDocument/2006/relationships/image" Target="../media/image129.jpg"/><Relationship Id="rId4" Type="http://schemas.openxmlformats.org/officeDocument/2006/relationships/image" Target="../media/image128.tmp"/></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2924944"/>
            <a:ext cx="11376025" cy="2153265"/>
          </a:xfrm>
        </p:spPr>
        <p:txBody>
          <a:bodyPr/>
          <a:lstStyle/>
          <a:p>
            <a:pPr algn="ctr"/>
            <a:br>
              <a:rPr lang="en-GB" sz="3200" dirty="0"/>
            </a:br>
            <a:r>
              <a:rPr lang="en-GB" sz="3200" dirty="0"/>
              <a:t>HL-</a:t>
            </a:r>
            <a:r>
              <a:rPr lang="en-GB" sz="3200" dirty="0" err="1"/>
              <a:t>LHC</a:t>
            </a:r>
            <a:r>
              <a:rPr lang="en-GB" sz="3200" dirty="0"/>
              <a:t> Vacuum Upgrade</a:t>
            </a:r>
            <a:br>
              <a:rPr lang="en-GB" sz="3200" dirty="0"/>
            </a:br>
            <a:br>
              <a:rPr lang="en-GB" sz="3200" dirty="0"/>
            </a:br>
            <a:r>
              <a:rPr lang="en-GB" sz="2000" dirty="0"/>
              <a:t>15-19 April 2024 - Fermilab</a:t>
            </a:r>
            <a:br>
              <a:rPr lang="en-GB" sz="2000" dirty="0"/>
            </a:br>
            <a:r>
              <a:rPr lang="en-GB" sz="2000" b="1" dirty="0">
                <a:solidFill>
                  <a:schemeClr val="bg1"/>
                </a:solidFill>
                <a:latin typeface="+mj-lt"/>
                <a:ea typeface="+mj-ea"/>
                <a:cs typeface="+mj-cs"/>
              </a:rPr>
              <a:t>6th Workshop on the Operation of Large Vacuum Systems</a:t>
            </a:r>
            <a:endParaRPr lang="en-US" sz="32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877272"/>
            <a:ext cx="11376026" cy="803787"/>
          </a:xfrm>
        </p:spPr>
        <p:txBody>
          <a:bodyPr/>
          <a:lstStyle/>
          <a:p>
            <a:pPr algn="l"/>
            <a:r>
              <a:rPr lang="en-US" sz="1800" dirty="0"/>
              <a:t>G. Bregliozzi – CERN – </a:t>
            </a:r>
            <a:r>
              <a:rPr lang="en-US" sz="1800" dirty="0" err="1"/>
              <a:t>TE</a:t>
            </a:r>
            <a:r>
              <a:rPr lang="en-US" sz="1800" dirty="0"/>
              <a:t>-</a:t>
            </a:r>
            <a:r>
              <a:rPr lang="en-US" sz="1800" dirty="0" err="1"/>
              <a:t>VSC</a:t>
            </a:r>
            <a:r>
              <a:rPr lang="en-US" sz="1800" dirty="0"/>
              <a:t>-Beam Vacuum Operation Section</a:t>
            </a:r>
          </a:p>
          <a:p>
            <a:pPr algn="l"/>
            <a:endParaRPr lang="en-US" sz="1800" dirty="0"/>
          </a:p>
        </p:txBody>
      </p:sp>
      <p:grpSp>
        <p:nvGrpSpPr>
          <p:cNvPr id="8" name="Group 7">
            <a:extLst>
              <a:ext uri="{FF2B5EF4-FFF2-40B4-BE49-F238E27FC236}">
                <a16:creationId xmlns:a16="http://schemas.microsoft.com/office/drawing/2014/main" id="{75634FFF-8132-6D80-766D-5E4CB2BCF2BC}"/>
              </a:ext>
            </a:extLst>
          </p:cNvPr>
          <p:cNvGrpSpPr/>
          <p:nvPr/>
        </p:nvGrpSpPr>
        <p:grpSpPr>
          <a:xfrm>
            <a:off x="1371400" y="504946"/>
            <a:ext cx="1712041" cy="2020467"/>
            <a:chOff x="1371400" y="504946"/>
            <a:chExt cx="1712041" cy="2020467"/>
          </a:xfrm>
        </p:grpSpPr>
        <p:pic>
          <p:nvPicPr>
            <p:cNvPr id="1026" name="Picture 2" descr="OLAV-V&lt;br&gt; 5th workshop on the Operation of LArge Vacuum systems">
              <a:extLst>
                <a:ext uri="{FF2B5EF4-FFF2-40B4-BE49-F238E27FC236}">
                  <a16:creationId xmlns:a16="http://schemas.microsoft.com/office/drawing/2014/main" id="{EA90C108-A0E2-1EE4-EF05-396FFD5EF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400" y="504946"/>
              <a:ext cx="1712041" cy="1728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DBA13E-FD31-37EB-BD84-4CD10CB4428D}"/>
                </a:ext>
              </a:extLst>
            </p:cNvPr>
            <p:cNvSpPr txBox="1"/>
            <p:nvPr/>
          </p:nvSpPr>
          <p:spPr>
            <a:xfrm>
              <a:off x="1687360" y="2156081"/>
              <a:ext cx="1080120" cy="369332"/>
            </a:xfrm>
            <a:prstGeom prst="rect">
              <a:avLst/>
            </a:prstGeom>
            <a:noFill/>
          </p:spPr>
          <p:txBody>
            <a:bodyPr wrap="square">
              <a:spAutoFit/>
            </a:bodyPr>
            <a:lstStyle/>
            <a:p>
              <a:pPr algn="ctr"/>
              <a:r>
                <a:rPr lang="en-GB" sz="1800" b="1" dirty="0">
                  <a:solidFill>
                    <a:schemeClr val="bg1"/>
                  </a:solidFill>
                  <a:latin typeface="+mj-lt"/>
                  <a:ea typeface="+mj-ea"/>
                  <a:cs typeface="+mj-cs"/>
                </a:rPr>
                <a:t>OLAV</a:t>
              </a:r>
              <a:endParaRPr lang="en-GB" dirty="0"/>
            </a:p>
          </p:txBody>
        </p:sp>
      </p:grpSp>
      <p:pic>
        <p:nvPicPr>
          <p:cNvPr id="1028" name="Picture 4" descr="Fermilab">
            <a:extLst>
              <a:ext uri="{FF2B5EF4-FFF2-40B4-BE49-F238E27FC236}">
                <a16:creationId xmlns:a16="http://schemas.microsoft.com/office/drawing/2014/main" id="{4EDEB751-03BA-CE36-776E-D18E45FDA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1192924"/>
            <a:ext cx="3661420" cy="67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5AC9-66FC-560A-7CE1-772AC8EA1AD4}"/>
              </a:ext>
            </a:extLst>
          </p:cNvPr>
          <p:cNvSpPr>
            <a:spLocks noGrp="1"/>
          </p:cNvSpPr>
          <p:nvPr>
            <p:ph type="title"/>
          </p:nvPr>
        </p:nvSpPr>
        <p:spPr>
          <a:xfrm>
            <a:off x="407988" y="251303"/>
            <a:ext cx="11376025" cy="821909"/>
          </a:xfrm>
        </p:spPr>
        <p:txBody>
          <a:bodyPr/>
          <a:lstStyle/>
          <a:p>
            <a:r>
              <a:rPr lang="en-GB" dirty="0"/>
              <a:t>Octagonal tube</a:t>
            </a:r>
            <a:br>
              <a:rPr lang="en-GB" sz="3200" b="1" dirty="0">
                <a:solidFill>
                  <a:srgbClr val="006599"/>
                </a:solidFill>
              </a:rPr>
            </a:br>
            <a:endParaRPr lang="en-GB" dirty="0"/>
          </a:p>
        </p:txBody>
      </p:sp>
      <p:sp>
        <p:nvSpPr>
          <p:cNvPr id="3" name="Date Placeholder 2">
            <a:extLst>
              <a:ext uri="{FF2B5EF4-FFF2-40B4-BE49-F238E27FC236}">
                <a16:creationId xmlns:a16="http://schemas.microsoft.com/office/drawing/2014/main" id="{40F823D0-909E-174A-A62A-900C5539D1ED}"/>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14D11EF2-B6F4-EE6D-9711-6ED6DA92D972}"/>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5B7C66FA-1283-44D8-EBEC-638F267F5E09}"/>
              </a:ext>
            </a:extLst>
          </p:cNvPr>
          <p:cNvSpPr>
            <a:spLocks noGrp="1"/>
          </p:cNvSpPr>
          <p:nvPr>
            <p:ph type="sldNum" sz="quarter" idx="12"/>
          </p:nvPr>
        </p:nvSpPr>
        <p:spPr/>
        <p:txBody>
          <a:bodyPr/>
          <a:lstStyle/>
          <a:p>
            <a:fld id="{36B5EA5A-BC32-A742-B11B-8E7414D5B535}" type="slidenum">
              <a:rPr lang="en-US" smtClean="0"/>
              <a:pPr/>
              <a:t>10</a:t>
            </a:fld>
            <a:endParaRPr lang="en-US" dirty="0"/>
          </a:p>
        </p:txBody>
      </p:sp>
      <p:pic>
        <p:nvPicPr>
          <p:cNvPr id="6" name="Picture 5" descr="A close-up of a tube&#10;&#10;Description automatically generated">
            <a:extLst>
              <a:ext uri="{FF2B5EF4-FFF2-40B4-BE49-F238E27FC236}">
                <a16:creationId xmlns:a16="http://schemas.microsoft.com/office/drawing/2014/main" id="{69CD26DE-EE59-1F4B-C3AE-E044995C876E}"/>
              </a:ext>
            </a:extLst>
          </p:cNvPr>
          <p:cNvPicPr>
            <a:picLocks noChangeAspect="1"/>
          </p:cNvPicPr>
          <p:nvPr/>
        </p:nvPicPr>
        <p:blipFill>
          <a:blip r:embed="rId2"/>
          <a:stretch>
            <a:fillRect/>
          </a:stretch>
        </p:blipFill>
        <p:spPr>
          <a:xfrm>
            <a:off x="747159" y="1106035"/>
            <a:ext cx="3853700" cy="3085178"/>
          </a:xfrm>
          <a:prstGeom prst="rect">
            <a:avLst/>
          </a:prstGeom>
        </p:spPr>
      </p:pic>
      <p:pic>
        <p:nvPicPr>
          <p:cNvPr id="7" name="Picture 6">
            <a:extLst>
              <a:ext uri="{FF2B5EF4-FFF2-40B4-BE49-F238E27FC236}">
                <a16:creationId xmlns:a16="http://schemas.microsoft.com/office/drawing/2014/main" id="{4E3F197F-8036-3DF4-A3C0-5B47E579C502}"/>
              </a:ext>
            </a:extLst>
          </p:cNvPr>
          <p:cNvPicPr>
            <a:picLocks noChangeAspect="1"/>
          </p:cNvPicPr>
          <p:nvPr/>
        </p:nvPicPr>
        <p:blipFill rotWithShape="1">
          <a:blip r:embed="rId3">
            <a:extLst>
              <a:ext uri="{28A0092B-C50C-407E-A947-70E740481C1C}">
                <a14:useLocalDpi xmlns:a14="http://schemas.microsoft.com/office/drawing/2010/main" val="0"/>
              </a:ext>
            </a:extLst>
          </a:blip>
          <a:srcRect l="9838" t="6951" b="25850"/>
          <a:stretch/>
        </p:blipFill>
        <p:spPr>
          <a:xfrm>
            <a:off x="4838491" y="1078492"/>
            <a:ext cx="5697119" cy="3184612"/>
          </a:xfrm>
          <a:prstGeom prst="rect">
            <a:avLst/>
          </a:prstGeom>
        </p:spPr>
      </p:pic>
      <p:sp>
        <p:nvSpPr>
          <p:cNvPr id="8" name="TextBox 7">
            <a:extLst>
              <a:ext uri="{FF2B5EF4-FFF2-40B4-BE49-F238E27FC236}">
                <a16:creationId xmlns:a16="http://schemas.microsoft.com/office/drawing/2014/main" id="{065AB22D-D4A4-DA1A-3723-62960CA4E484}"/>
              </a:ext>
            </a:extLst>
          </p:cNvPr>
          <p:cNvSpPr txBox="1"/>
          <p:nvPr/>
        </p:nvSpPr>
        <p:spPr>
          <a:xfrm>
            <a:off x="1783087" y="4293096"/>
            <a:ext cx="8493031" cy="461665"/>
          </a:xfrm>
          <a:prstGeom prst="rect">
            <a:avLst/>
          </a:prstGeom>
          <a:noFill/>
        </p:spPr>
        <p:txBody>
          <a:bodyPr wrap="none" rtlCol="0">
            <a:spAutoFit/>
          </a:bodyPr>
          <a:lstStyle/>
          <a:p>
            <a:r>
              <a:rPr lang="en-GB" sz="1200" b="1" dirty="0"/>
              <a:t>Shell (P506 - high-nitrogen, high-manganese steel), 1 mm thick</a:t>
            </a:r>
          </a:p>
          <a:p>
            <a:r>
              <a:rPr lang="en-GB" sz="1100" dirty="0"/>
              <a:t>High mechanical strength and low relative magnetic permeability at cryogenic temperatures to do not interfere with the magnetic field</a:t>
            </a:r>
            <a:r>
              <a:rPr lang="en-GB" sz="1200" dirty="0"/>
              <a:t>. </a:t>
            </a:r>
          </a:p>
        </p:txBody>
      </p:sp>
      <p:sp>
        <p:nvSpPr>
          <p:cNvPr id="9" name="TextBox 8">
            <a:extLst>
              <a:ext uri="{FF2B5EF4-FFF2-40B4-BE49-F238E27FC236}">
                <a16:creationId xmlns:a16="http://schemas.microsoft.com/office/drawing/2014/main" id="{CAAB6E01-404D-7ACF-EE61-6AB8972AF03A}"/>
              </a:ext>
            </a:extLst>
          </p:cNvPr>
          <p:cNvSpPr txBox="1"/>
          <p:nvPr/>
        </p:nvSpPr>
        <p:spPr>
          <a:xfrm>
            <a:off x="7574794" y="1672845"/>
            <a:ext cx="576064"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Shell</a:t>
            </a:r>
          </a:p>
        </p:txBody>
      </p:sp>
      <p:cxnSp>
        <p:nvCxnSpPr>
          <p:cNvPr id="10" name="Straight Arrow Connector 9">
            <a:extLst>
              <a:ext uri="{FF2B5EF4-FFF2-40B4-BE49-F238E27FC236}">
                <a16:creationId xmlns:a16="http://schemas.microsoft.com/office/drawing/2014/main" id="{38A64D0C-76F9-45AB-003C-BCD360102B78}"/>
              </a:ext>
            </a:extLst>
          </p:cNvPr>
          <p:cNvCxnSpPr/>
          <p:nvPr/>
        </p:nvCxnSpPr>
        <p:spPr>
          <a:xfrm flipH="1">
            <a:off x="7799306" y="1935816"/>
            <a:ext cx="31760" cy="164358"/>
          </a:xfrm>
          <a:prstGeom prst="straightConnector1">
            <a:avLst/>
          </a:prstGeom>
          <a:ln w="9525">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EAFD2D7-5B15-6D2D-D41B-BAEA849B6E7B}"/>
              </a:ext>
            </a:extLst>
          </p:cNvPr>
          <p:cNvSpPr txBox="1"/>
          <p:nvPr/>
        </p:nvSpPr>
        <p:spPr>
          <a:xfrm>
            <a:off x="9086963" y="3914214"/>
            <a:ext cx="1448647"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Inner copper layer</a:t>
            </a:r>
          </a:p>
        </p:txBody>
      </p:sp>
      <p:cxnSp>
        <p:nvCxnSpPr>
          <p:cNvPr id="12" name="Straight Arrow Connector 11">
            <a:extLst>
              <a:ext uri="{FF2B5EF4-FFF2-40B4-BE49-F238E27FC236}">
                <a16:creationId xmlns:a16="http://schemas.microsoft.com/office/drawing/2014/main" id="{9FFF0EB5-2154-799F-B82A-A5373C50DABC}"/>
              </a:ext>
            </a:extLst>
          </p:cNvPr>
          <p:cNvCxnSpPr/>
          <p:nvPr/>
        </p:nvCxnSpPr>
        <p:spPr>
          <a:xfrm flipV="1">
            <a:off x="10095074" y="3592545"/>
            <a:ext cx="144016" cy="346844"/>
          </a:xfrm>
          <a:prstGeom prst="straightConnector1">
            <a:avLst/>
          </a:prstGeom>
          <a:ln w="9525">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FA63C79-4213-F893-3207-C5463A46420A}"/>
              </a:ext>
            </a:extLst>
          </p:cNvPr>
          <p:cNvSpPr txBox="1"/>
          <p:nvPr/>
        </p:nvSpPr>
        <p:spPr>
          <a:xfrm>
            <a:off x="6710698" y="2932361"/>
            <a:ext cx="1304632"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Pumping holes</a:t>
            </a:r>
          </a:p>
        </p:txBody>
      </p:sp>
      <p:cxnSp>
        <p:nvCxnSpPr>
          <p:cNvPr id="14" name="Straight Arrow Connector 13">
            <a:extLst>
              <a:ext uri="{FF2B5EF4-FFF2-40B4-BE49-F238E27FC236}">
                <a16:creationId xmlns:a16="http://schemas.microsoft.com/office/drawing/2014/main" id="{27D89AAE-E2DC-EE30-739C-9E553E8964CD}"/>
              </a:ext>
            </a:extLst>
          </p:cNvPr>
          <p:cNvCxnSpPr/>
          <p:nvPr/>
        </p:nvCxnSpPr>
        <p:spPr>
          <a:xfrm flipV="1">
            <a:off x="7330120" y="2459436"/>
            <a:ext cx="463809" cy="472925"/>
          </a:xfrm>
          <a:prstGeom prst="straightConnector1">
            <a:avLst/>
          </a:prstGeom>
          <a:ln w="9525">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22E35A5C-26D4-530D-C525-E67658E28178}"/>
              </a:ext>
            </a:extLst>
          </p:cNvPr>
          <p:cNvSpPr/>
          <p:nvPr/>
        </p:nvSpPr>
        <p:spPr>
          <a:xfrm>
            <a:off x="1786856" y="4814905"/>
            <a:ext cx="9199700" cy="461665"/>
          </a:xfrm>
          <a:prstGeom prst="rect">
            <a:avLst/>
          </a:prstGeom>
        </p:spPr>
        <p:txBody>
          <a:bodyPr wrap="square">
            <a:spAutoFit/>
          </a:bodyPr>
          <a:lstStyle/>
          <a:p>
            <a:pPr lvl="0"/>
            <a:r>
              <a:rPr lang="en-GB" sz="1200" b="1" dirty="0">
                <a:solidFill>
                  <a:prstClr val="black"/>
                </a:solidFill>
              </a:rPr>
              <a:t>Inner copper layer (</a:t>
            </a:r>
            <a:r>
              <a:rPr lang="en-GB" sz="1200" b="1" dirty="0" err="1">
                <a:solidFill>
                  <a:prstClr val="black"/>
                </a:solidFill>
              </a:rPr>
              <a:t>Oxigen</a:t>
            </a:r>
            <a:r>
              <a:rPr lang="en-GB" sz="1200" b="1" dirty="0">
                <a:solidFill>
                  <a:prstClr val="black"/>
                </a:solidFill>
              </a:rPr>
              <a:t> Free Electronic -OFE- copper), 75 </a:t>
            </a:r>
            <a:r>
              <a:rPr lang="el-GR" sz="1200" b="1" dirty="0">
                <a:solidFill>
                  <a:prstClr val="black"/>
                </a:solidFill>
              </a:rPr>
              <a:t>μ</a:t>
            </a:r>
            <a:r>
              <a:rPr lang="en-GB" sz="1200" b="1" dirty="0">
                <a:solidFill>
                  <a:prstClr val="black"/>
                </a:solidFill>
              </a:rPr>
              <a:t>m thick </a:t>
            </a:r>
          </a:p>
          <a:p>
            <a:pPr lvl="0"/>
            <a:r>
              <a:rPr lang="en-GB" sz="1100" dirty="0">
                <a:solidFill>
                  <a:prstClr val="black"/>
                </a:solidFill>
              </a:rPr>
              <a:t>Low electrical resistivity to reduce the impedance seen by the beam and the power dissipated by the beam image currents. </a:t>
            </a:r>
          </a:p>
        </p:txBody>
      </p:sp>
      <p:sp>
        <p:nvSpPr>
          <p:cNvPr id="16" name="Rectangle 15">
            <a:extLst>
              <a:ext uri="{FF2B5EF4-FFF2-40B4-BE49-F238E27FC236}">
                <a16:creationId xmlns:a16="http://schemas.microsoft.com/office/drawing/2014/main" id="{C4883883-6D65-8EB2-A6FC-8F3780F8DED5}"/>
              </a:ext>
            </a:extLst>
          </p:cNvPr>
          <p:cNvSpPr/>
          <p:nvPr/>
        </p:nvSpPr>
        <p:spPr>
          <a:xfrm>
            <a:off x="1787775" y="5739915"/>
            <a:ext cx="3024781" cy="461665"/>
          </a:xfrm>
          <a:prstGeom prst="rect">
            <a:avLst/>
          </a:prstGeom>
        </p:spPr>
        <p:txBody>
          <a:bodyPr wrap="square">
            <a:spAutoFit/>
          </a:bodyPr>
          <a:lstStyle/>
          <a:p>
            <a:pPr lvl="0"/>
            <a:r>
              <a:rPr lang="en-GB" sz="1200" b="1" dirty="0">
                <a:solidFill>
                  <a:prstClr val="black"/>
                </a:solidFill>
              </a:rPr>
              <a:t>Pumping holes </a:t>
            </a:r>
          </a:p>
          <a:p>
            <a:pPr lvl="0"/>
            <a:r>
              <a:rPr lang="en-GB" sz="1100" dirty="0">
                <a:solidFill>
                  <a:prstClr val="black"/>
                </a:solidFill>
              </a:rPr>
              <a:t>Enable particles to be </a:t>
            </a:r>
            <a:r>
              <a:rPr lang="en-GB" sz="1100" dirty="0" err="1">
                <a:solidFill>
                  <a:prstClr val="black"/>
                </a:solidFill>
              </a:rPr>
              <a:t>cryo</a:t>
            </a:r>
            <a:r>
              <a:rPr lang="en-GB" sz="1100" dirty="0">
                <a:solidFill>
                  <a:prstClr val="black"/>
                </a:solidFill>
              </a:rPr>
              <a:t>-pumped at 1.9 K.</a:t>
            </a:r>
            <a:endParaRPr lang="en-GB" sz="1600" dirty="0"/>
          </a:p>
        </p:txBody>
      </p:sp>
      <p:sp>
        <p:nvSpPr>
          <p:cNvPr id="17" name="Rectangle 16">
            <a:extLst>
              <a:ext uri="{FF2B5EF4-FFF2-40B4-BE49-F238E27FC236}">
                <a16:creationId xmlns:a16="http://schemas.microsoft.com/office/drawing/2014/main" id="{8B4DC719-5CC7-E7F8-4730-04E9FC162E67}"/>
              </a:ext>
            </a:extLst>
          </p:cNvPr>
          <p:cNvSpPr/>
          <p:nvPr/>
        </p:nvSpPr>
        <p:spPr>
          <a:xfrm>
            <a:off x="1786856" y="5274025"/>
            <a:ext cx="8779916" cy="446276"/>
          </a:xfrm>
          <a:prstGeom prst="rect">
            <a:avLst/>
          </a:prstGeom>
        </p:spPr>
        <p:txBody>
          <a:bodyPr wrap="square">
            <a:spAutoFit/>
          </a:bodyPr>
          <a:lstStyle/>
          <a:p>
            <a:pPr lvl="0"/>
            <a:r>
              <a:rPr lang="en-GB" sz="1200" b="1" dirty="0">
                <a:solidFill>
                  <a:prstClr val="black"/>
                </a:solidFill>
              </a:rPr>
              <a:t>Amorphous carbon coating &lt; 1 </a:t>
            </a:r>
            <a:r>
              <a:rPr lang="el-GR" sz="1200" b="1" dirty="0">
                <a:solidFill>
                  <a:prstClr val="black"/>
                </a:solidFill>
              </a:rPr>
              <a:t>μ</a:t>
            </a:r>
            <a:r>
              <a:rPr lang="en-GB" sz="1200" b="1" dirty="0">
                <a:solidFill>
                  <a:prstClr val="black"/>
                </a:solidFill>
              </a:rPr>
              <a:t>m thick </a:t>
            </a:r>
          </a:p>
          <a:p>
            <a:pPr lvl="0"/>
            <a:r>
              <a:rPr lang="en-GB" sz="1100" dirty="0">
                <a:solidFill>
                  <a:prstClr val="black"/>
                </a:solidFill>
              </a:rPr>
              <a:t>Lowers the Secondary Electron Yield (SEY) to avoid excessive electron cloud, a limiting phenomenon for particle accelerators.</a:t>
            </a:r>
          </a:p>
        </p:txBody>
      </p:sp>
      <p:sp>
        <p:nvSpPr>
          <p:cNvPr id="18" name="TextBox 17">
            <a:extLst>
              <a:ext uri="{FF2B5EF4-FFF2-40B4-BE49-F238E27FC236}">
                <a16:creationId xmlns:a16="http://schemas.microsoft.com/office/drawing/2014/main" id="{201C6DE6-D163-2BB8-C77D-86F24B5A5C62}"/>
              </a:ext>
            </a:extLst>
          </p:cNvPr>
          <p:cNvSpPr txBox="1"/>
          <p:nvPr/>
        </p:nvSpPr>
        <p:spPr>
          <a:xfrm>
            <a:off x="9675756" y="2357564"/>
            <a:ext cx="924782"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err="1">
                <a:solidFill>
                  <a:schemeClr val="bg1"/>
                </a:solidFill>
                <a:latin typeface="Arial"/>
              </a:rPr>
              <a:t>aC</a:t>
            </a:r>
            <a:r>
              <a:rPr lang="en-GB" dirty="0">
                <a:solidFill>
                  <a:schemeClr val="bg1"/>
                </a:solidFill>
                <a:latin typeface="Arial"/>
              </a:rPr>
              <a:t> coating</a:t>
            </a:r>
          </a:p>
        </p:txBody>
      </p:sp>
      <p:cxnSp>
        <p:nvCxnSpPr>
          <p:cNvPr id="19" name="Straight Arrow Connector 18">
            <a:extLst>
              <a:ext uri="{FF2B5EF4-FFF2-40B4-BE49-F238E27FC236}">
                <a16:creationId xmlns:a16="http://schemas.microsoft.com/office/drawing/2014/main" id="{E0AE5127-C3C2-A1A7-AAAE-8C2841233212}"/>
              </a:ext>
            </a:extLst>
          </p:cNvPr>
          <p:cNvCxnSpPr/>
          <p:nvPr/>
        </p:nvCxnSpPr>
        <p:spPr>
          <a:xfrm>
            <a:off x="10179812" y="2616897"/>
            <a:ext cx="211678" cy="665838"/>
          </a:xfrm>
          <a:prstGeom prst="straightConnector1">
            <a:avLst/>
          </a:prstGeom>
          <a:ln w="9525">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AED8BDC-8B48-0661-3CD1-B4CBD873EDE6}"/>
              </a:ext>
            </a:extLst>
          </p:cNvPr>
          <p:cNvSpPr txBox="1"/>
          <p:nvPr/>
        </p:nvSpPr>
        <p:spPr>
          <a:xfrm>
            <a:off x="7073625" y="821904"/>
            <a:ext cx="1440606"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sz="900" b="1" dirty="0">
                <a:solidFill>
                  <a:schemeClr val="tx1"/>
                </a:solidFill>
                <a:latin typeface="Arial"/>
              </a:rPr>
              <a:t>Q1 octagonal tube</a:t>
            </a:r>
          </a:p>
        </p:txBody>
      </p:sp>
      <p:sp>
        <p:nvSpPr>
          <p:cNvPr id="21" name="Rectangle 20">
            <a:extLst>
              <a:ext uri="{FF2B5EF4-FFF2-40B4-BE49-F238E27FC236}">
                <a16:creationId xmlns:a16="http://schemas.microsoft.com/office/drawing/2014/main" id="{3005B972-274B-0273-4FF0-690468C9C3D4}"/>
              </a:ext>
            </a:extLst>
          </p:cNvPr>
          <p:cNvSpPr/>
          <p:nvPr/>
        </p:nvSpPr>
        <p:spPr>
          <a:xfrm>
            <a:off x="4808352" y="1052736"/>
            <a:ext cx="5739957" cy="32403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724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F81E-AC3C-507E-DE82-2FBF34A4BB95}"/>
              </a:ext>
            </a:extLst>
          </p:cNvPr>
          <p:cNvSpPr>
            <a:spLocks noGrp="1"/>
          </p:cNvSpPr>
          <p:nvPr>
            <p:ph type="title"/>
          </p:nvPr>
        </p:nvSpPr>
        <p:spPr/>
        <p:txBody>
          <a:bodyPr/>
          <a:lstStyle/>
          <a:p>
            <a:r>
              <a:rPr lang="en-GB" dirty="0"/>
              <a:t>Heat absorber, thermal links, cooling tubes</a:t>
            </a:r>
            <a:br>
              <a:rPr lang="en-GB" b="1" dirty="0">
                <a:solidFill>
                  <a:srgbClr val="006599"/>
                </a:solidFill>
              </a:rPr>
            </a:br>
            <a:endParaRPr lang="en-GB" dirty="0"/>
          </a:p>
        </p:txBody>
      </p:sp>
      <p:sp>
        <p:nvSpPr>
          <p:cNvPr id="3" name="Date Placeholder 2">
            <a:extLst>
              <a:ext uri="{FF2B5EF4-FFF2-40B4-BE49-F238E27FC236}">
                <a16:creationId xmlns:a16="http://schemas.microsoft.com/office/drawing/2014/main" id="{8E2AD2E7-F205-2048-C06D-7C9C1580219C}"/>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2E63BF06-1C75-91FF-53A6-9E35090D3D22}"/>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25DFC81B-11C8-BCF3-A33D-AF819DB75186}"/>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6" name="Picture 5" descr="A close-up of a metal tube&#10;&#10;Description automatically generated">
            <a:extLst>
              <a:ext uri="{FF2B5EF4-FFF2-40B4-BE49-F238E27FC236}">
                <a16:creationId xmlns:a16="http://schemas.microsoft.com/office/drawing/2014/main" id="{FD3C4A66-B560-E5F9-2C5C-4738F0951365}"/>
              </a:ext>
            </a:extLst>
          </p:cNvPr>
          <p:cNvPicPr>
            <a:picLocks noChangeAspect="1"/>
          </p:cNvPicPr>
          <p:nvPr/>
        </p:nvPicPr>
        <p:blipFill>
          <a:blip r:embed="rId2"/>
          <a:stretch>
            <a:fillRect/>
          </a:stretch>
        </p:blipFill>
        <p:spPr>
          <a:xfrm>
            <a:off x="695781" y="1623411"/>
            <a:ext cx="4144350" cy="2742861"/>
          </a:xfrm>
          <a:prstGeom prst="rect">
            <a:avLst/>
          </a:prstGeom>
        </p:spPr>
      </p:pic>
      <p:sp>
        <p:nvSpPr>
          <p:cNvPr id="7" name="TextBox 6">
            <a:extLst>
              <a:ext uri="{FF2B5EF4-FFF2-40B4-BE49-F238E27FC236}">
                <a16:creationId xmlns:a16="http://schemas.microsoft.com/office/drawing/2014/main" id="{0744375E-2CA1-8F69-8E2C-BA0C8F9DB924}"/>
              </a:ext>
            </a:extLst>
          </p:cNvPr>
          <p:cNvSpPr txBox="1"/>
          <p:nvPr/>
        </p:nvSpPr>
        <p:spPr>
          <a:xfrm>
            <a:off x="7536160" y="1623411"/>
            <a:ext cx="576064"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P506</a:t>
            </a:r>
          </a:p>
        </p:txBody>
      </p:sp>
      <p:sp>
        <p:nvSpPr>
          <p:cNvPr id="8" name="TextBox 7">
            <a:extLst>
              <a:ext uri="{FF2B5EF4-FFF2-40B4-BE49-F238E27FC236}">
                <a16:creationId xmlns:a16="http://schemas.microsoft.com/office/drawing/2014/main" id="{068770FE-2EE3-71FD-84AC-01F45362100B}"/>
              </a:ext>
            </a:extLst>
          </p:cNvPr>
          <p:cNvSpPr txBox="1"/>
          <p:nvPr/>
        </p:nvSpPr>
        <p:spPr>
          <a:xfrm>
            <a:off x="9135664" y="3820059"/>
            <a:ext cx="1008112"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OFE copper</a:t>
            </a:r>
          </a:p>
        </p:txBody>
      </p:sp>
      <p:sp>
        <p:nvSpPr>
          <p:cNvPr id="9" name="Rectangle 8">
            <a:extLst>
              <a:ext uri="{FF2B5EF4-FFF2-40B4-BE49-F238E27FC236}">
                <a16:creationId xmlns:a16="http://schemas.microsoft.com/office/drawing/2014/main" id="{403349D3-4696-8F76-6E3E-556B886E8F7F}"/>
              </a:ext>
            </a:extLst>
          </p:cNvPr>
          <p:cNvSpPr/>
          <p:nvPr/>
        </p:nvSpPr>
        <p:spPr>
          <a:xfrm>
            <a:off x="1786856" y="5219505"/>
            <a:ext cx="9199700" cy="446276"/>
          </a:xfrm>
          <a:prstGeom prst="rect">
            <a:avLst/>
          </a:prstGeom>
        </p:spPr>
        <p:txBody>
          <a:bodyPr wrap="square">
            <a:spAutoFit/>
          </a:bodyPr>
          <a:lstStyle/>
          <a:p>
            <a:pPr lvl="0"/>
            <a:r>
              <a:rPr lang="en-GB" sz="1200" b="1" dirty="0">
                <a:solidFill>
                  <a:prstClr val="black"/>
                </a:solidFill>
              </a:rPr>
              <a:t>Thermal links = copper strip (OFE) + interface plate (P506, OFE) </a:t>
            </a:r>
          </a:p>
          <a:p>
            <a:pPr lvl="0"/>
            <a:r>
              <a:rPr lang="en-GB" sz="1100" dirty="0">
                <a:solidFill>
                  <a:prstClr val="black"/>
                </a:solidFill>
              </a:rPr>
              <a:t>Transfer the heat from the absorbers to the cooling tubes. </a:t>
            </a:r>
            <a:r>
              <a:rPr lang="en-GB" sz="1100" b="1" dirty="0">
                <a:solidFill>
                  <a:prstClr val="black"/>
                </a:solidFill>
              </a:rPr>
              <a:t>The copper strip is brazed to the absorber </a:t>
            </a:r>
            <a:r>
              <a:rPr lang="en-GB" sz="1100" dirty="0">
                <a:solidFill>
                  <a:prstClr val="black"/>
                </a:solidFill>
              </a:rPr>
              <a:t>(Cu +W) and interface plate (Cu+ Cu)</a:t>
            </a:r>
          </a:p>
        </p:txBody>
      </p:sp>
      <p:sp>
        <p:nvSpPr>
          <p:cNvPr id="10" name="Rectangle 9">
            <a:extLst>
              <a:ext uri="{FF2B5EF4-FFF2-40B4-BE49-F238E27FC236}">
                <a16:creationId xmlns:a16="http://schemas.microsoft.com/office/drawing/2014/main" id="{EDACBEFE-0B12-99CF-DEB6-0DC6B72414AE}"/>
              </a:ext>
            </a:extLst>
          </p:cNvPr>
          <p:cNvSpPr/>
          <p:nvPr/>
        </p:nvSpPr>
        <p:spPr>
          <a:xfrm>
            <a:off x="1783087" y="5788438"/>
            <a:ext cx="8779916" cy="446276"/>
          </a:xfrm>
          <a:prstGeom prst="rect">
            <a:avLst/>
          </a:prstGeom>
        </p:spPr>
        <p:txBody>
          <a:bodyPr wrap="square">
            <a:spAutoFit/>
          </a:bodyPr>
          <a:lstStyle/>
          <a:p>
            <a:pPr lvl="0"/>
            <a:r>
              <a:rPr lang="en-GB" sz="1200" b="1" dirty="0">
                <a:solidFill>
                  <a:prstClr val="black"/>
                </a:solidFill>
              </a:rPr>
              <a:t>Cooling tubes (P506), O.D. 10 mm, I.D. 8 mm</a:t>
            </a:r>
          </a:p>
          <a:p>
            <a:pPr lvl="0"/>
            <a:r>
              <a:rPr lang="en-GB" sz="1100" dirty="0">
                <a:solidFill>
                  <a:prstClr val="black"/>
                </a:solidFill>
              </a:rPr>
              <a:t>Keep the beam screen between 60 K and 80 K (supercritical He). Laser spot welded on the octagonal tube. </a:t>
            </a:r>
          </a:p>
        </p:txBody>
      </p:sp>
      <p:pic>
        <p:nvPicPr>
          <p:cNvPr id="11" name="Picture 10">
            <a:extLst>
              <a:ext uri="{FF2B5EF4-FFF2-40B4-BE49-F238E27FC236}">
                <a16:creationId xmlns:a16="http://schemas.microsoft.com/office/drawing/2014/main" id="{77FC4116-D655-C193-2044-BFAF43005D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75" t="6410" r="5256" b="21111"/>
          <a:stretch/>
        </p:blipFill>
        <p:spPr>
          <a:xfrm>
            <a:off x="5249123" y="1317830"/>
            <a:ext cx="2023108" cy="1179104"/>
          </a:xfrm>
          <a:prstGeom prst="rect">
            <a:avLst/>
          </a:prstGeom>
        </p:spPr>
      </p:pic>
      <p:pic>
        <p:nvPicPr>
          <p:cNvPr id="12" name="Picture 11">
            <a:extLst>
              <a:ext uri="{FF2B5EF4-FFF2-40B4-BE49-F238E27FC236}">
                <a16:creationId xmlns:a16="http://schemas.microsoft.com/office/drawing/2014/main" id="{84A54899-545B-F6EA-0703-E7C2628D329E}"/>
              </a:ext>
            </a:extLst>
          </p:cNvPr>
          <p:cNvPicPr>
            <a:picLocks noChangeAspect="1"/>
          </p:cNvPicPr>
          <p:nvPr/>
        </p:nvPicPr>
        <p:blipFill>
          <a:blip r:embed="rId4"/>
          <a:stretch>
            <a:fillRect/>
          </a:stretch>
        </p:blipFill>
        <p:spPr>
          <a:xfrm>
            <a:off x="7392558" y="1310522"/>
            <a:ext cx="2672633" cy="1179104"/>
          </a:xfrm>
          <a:prstGeom prst="rect">
            <a:avLst/>
          </a:prstGeom>
        </p:spPr>
      </p:pic>
      <p:pic>
        <p:nvPicPr>
          <p:cNvPr id="13" name="Picture 12">
            <a:extLst>
              <a:ext uri="{FF2B5EF4-FFF2-40B4-BE49-F238E27FC236}">
                <a16:creationId xmlns:a16="http://schemas.microsoft.com/office/drawing/2014/main" id="{404451B9-0B01-EC61-4E67-A68035A0C71D}"/>
              </a:ext>
            </a:extLst>
          </p:cNvPr>
          <p:cNvPicPr>
            <a:picLocks noChangeAspect="1"/>
          </p:cNvPicPr>
          <p:nvPr/>
        </p:nvPicPr>
        <p:blipFill rotWithShape="1">
          <a:blip r:embed="rId5">
            <a:extLst>
              <a:ext uri="{28A0092B-C50C-407E-A947-70E740481C1C}">
                <a14:useLocalDpi xmlns:a14="http://schemas.microsoft.com/office/drawing/2010/main" val="0"/>
              </a:ext>
            </a:extLst>
          </a:blip>
          <a:srcRect t="32560" b="33438"/>
          <a:stretch/>
        </p:blipFill>
        <p:spPr>
          <a:xfrm>
            <a:off x="7649369" y="2962555"/>
            <a:ext cx="2565608" cy="654276"/>
          </a:xfrm>
          <a:prstGeom prst="rect">
            <a:avLst/>
          </a:prstGeom>
        </p:spPr>
      </p:pic>
      <p:pic>
        <p:nvPicPr>
          <p:cNvPr id="14" name="Picture 13">
            <a:extLst>
              <a:ext uri="{FF2B5EF4-FFF2-40B4-BE49-F238E27FC236}">
                <a16:creationId xmlns:a16="http://schemas.microsoft.com/office/drawing/2014/main" id="{9F2D1B49-433A-7B39-E2BC-8EAC90A91C32}"/>
              </a:ext>
            </a:extLst>
          </p:cNvPr>
          <p:cNvPicPr>
            <a:picLocks noChangeAspect="1"/>
          </p:cNvPicPr>
          <p:nvPr/>
        </p:nvPicPr>
        <p:blipFill rotWithShape="1">
          <a:blip r:embed="rId6">
            <a:extLst>
              <a:ext uri="{28A0092B-C50C-407E-A947-70E740481C1C}">
                <a14:useLocalDpi xmlns:a14="http://schemas.microsoft.com/office/drawing/2010/main" val="0"/>
              </a:ext>
            </a:extLst>
          </a:blip>
          <a:srcRect l="26349" t="26086" r="21163" b="47670"/>
          <a:stretch/>
        </p:blipFill>
        <p:spPr>
          <a:xfrm>
            <a:off x="8051531" y="3858497"/>
            <a:ext cx="1761284" cy="660481"/>
          </a:xfrm>
          <a:prstGeom prst="rect">
            <a:avLst/>
          </a:prstGeom>
        </p:spPr>
      </p:pic>
      <p:sp>
        <p:nvSpPr>
          <p:cNvPr id="15" name="TextBox 14">
            <a:extLst>
              <a:ext uri="{FF2B5EF4-FFF2-40B4-BE49-F238E27FC236}">
                <a16:creationId xmlns:a16="http://schemas.microsoft.com/office/drawing/2014/main" id="{30A12472-709D-988A-6E8C-280BB89F012D}"/>
              </a:ext>
            </a:extLst>
          </p:cNvPr>
          <p:cNvSpPr txBox="1"/>
          <p:nvPr/>
        </p:nvSpPr>
        <p:spPr>
          <a:xfrm>
            <a:off x="5541327" y="2495396"/>
            <a:ext cx="1210263"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16 mm thick for Q1</a:t>
            </a:r>
          </a:p>
        </p:txBody>
      </p:sp>
      <p:sp>
        <p:nvSpPr>
          <p:cNvPr id="16" name="TextBox 15">
            <a:extLst>
              <a:ext uri="{FF2B5EF4-FFF2-40B4-BE49-F238E27FC236}">
                <a16:creationId xmlns:a16="http://schemas.microsoft.com/office/drawing/2014/main" id="{C7224DBB-2912-2C8E-5B72-5DE4AE255243}"/>
              </a:ext>
            </a:extLst>
          </p:cNvPr>
          <p:cNvSpPr txBox="1"/>
          <p:nvPr/>
        </p:nvSpPr>
        <p:spPr>
          <a:xfrm>
            <a:off x="7902171" y="2494774"/>
            <a:ext cx="1718944"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 6 mm thick for Q2,Q3,CP, D1</a:t>
            </a:r>
          </a:p>
        </p:txBody>
      </p:sp>
      <p:sp>
        <p:nvSpPr>
          <p:cNvPr id="17" name="TextBox 16">
            <a:extLst>
              <a:ext uri="{FF2B5EF4-FFF2-40B4-BE49-F238E27FC236}">
                <a16:creationId xmlns:a16="http://schemas.microsoft.com/office/drawing/2014/main" id="{07811E1D-2725-3357-7329-A1A5593F7A74}"/>
              </a:ext>
            </a:extLst>
          </p:cNvPr>
          <p:cNvSpPr txBox="1"/>
          <p:nvPr/>
        </p:nvSpPr>
        <p:spPr>
          <a:xfrm>
            <a:off x="8459133" y="3568266"/>
            <a:ext cx="946080"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Copper strip</a:t>
            </a:r>
          </a:p>
        </p:txBody>
      </p:sp>
      <p:sp>
        <p:nvSpPr>
          <p:cNvPr id="18" name="TextBox 17">
            <a:extLst>
              <a:ext uri="{FF2B5EF4-FFF2-40B4-BE49-F238E27FC236}">
                <a16:creationId xmlns:a16="http://schemas.microsoft.com/office/drawing/2014/main" id="{2A83ECCB-19F5-6AD2-C0A8-F38CD38E81B6}"/>
              </a:ext>
            </a:extLst>
          </p:cNvPr>
          <p:cNvSpPr txBox="1"/>
          <p:nvPr/>
        </p:nvSpPr>
        <p:spPr>
          <a:xfrm>
            <a:off x="8527499" y="4485876"/>
            <a:ext cx="946080"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Interface plate</a:t>
            </a:r>
          </a:p>
        </p:txBody>
      </p:sp>
      <p:pic>
        <p:nvPicPr>
          <p:cNvPr id="19" name="Picture 18">
            <a:extLst>
              <a:ext uri="{FF2B5EF4-FFF2-40B4-BE49-F238E27FC236}">
                <a16:creationId xmlns:a16="http://schemas.microsoft.com/office/drawing/2014/main" id="{89981596-90C6-D2E2-3671-CDF35C0976D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9546" y="2998619"/>
            <a:ext cx="2533589" cy="1477787"/>
          </a:xfrm>
          <a:prstGeom prst="rect">
            <a:avLst/>
          </a:prstGeom>
          <a:noFill/>
        </p:spPr>
      </p:pic>
      <p:sp>
        <p:nvSpPr>
          <p:cNvPr id="20" name="TextBox 19">
            <a:extLst>
              <a:ext uri="{FF2B5EF4-FFF2-40B4-BE49-F238E27FC236}">
                <a16:creationId xmlns:a16="http://schemas.microsoft.com/office/drawing/2014/main" id="{70626D42-98B1-0392-E759-2B27786F714E}"/>
              </a:ext>
            </a:extLst>
          </p:cNvPr>
          <p:cNvSpPr txBox="1"/>
          <p:nvPr/>
        </p:nvSpPr>
        <p:spPr>
          <a:xfrm>
            <a:off x="7107980" y="2757867"/>
            <a:ext cx="946080"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b="1" dirty="0">
                <a:solidFill>
                  <a:schemeClr val="tx1"/>
                </a:solidFill>
                <a:latin typeface="Arial"/>
              </a:rPr>
              <a:t>Thermal link</a:t>
            </a:r>
          </a:p>
        </p:txBody>
      </p:sp>
      <p:cxnSp>
        <p:nvCxnSpPr>
          <p:cNvPr id="21" name="Straight Arrow Connector 20">
            <a:extLst>
              <a:ext uri="{FF2B5EF4-FFF2-40B4-BE49-F238E27FC236}">
                <a16:creationId xmlns:a16="http://schemas.microsoft.com/office/drawing/2014/main" id="{5367AE76-B31F-34F7-8144-5052797F5B3D}"/>
              </a:ext>
            </a:extLst>
          </p:cNvPr>
          <p:cNvCxnSpPr/>
          <p:nvPr/>
        </p:nvCxnSpPr>
        <p:spPr>
          <a:xfrm flipV="1">
            <a:off x="7178718" y="3416372"/>
            <a:ext cx="360040" cy="310972"/>
          </a:xfrm>
          <a:prstGeom prst="straightConnector1">
            <a:avLst/>
          </a:prstGeom>
          <a:ln>
            <a:solidFill>
              <a:srgbClr val="0065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B2134C1-FB99-EADC-D790-44F141FD1A18}"/>
              </a:ext>
            </a:extLst>
          </p:cNvPr>
          <p:cNvCxnSpPr/>
          <p:nvPr/>
        </p:nvCxnSpPr>
        <p:spPr>
          <a:xfrm>
            <a:off x="7178718" y="3710754"/>
            <a:ext cx="360040" cy="328716"/>
          </a:xfrm>
          <a:prstGeom prst="straightConnector1">
            <a:avLst/>
          </a:prstGeom>
          <a:ln>
            <a:solidFill>
              <a:srgbClr val="006599"/>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1CCD269-A9BB-ECD8-ACDF-B6AD65A0C68F}"/>
              </a:ext>
            </a:extLst>
          </p:cNvPr>
          <p:cNvSpPr txBox="1"/>
          <p:nvPr/>
        </p:nvSpPr>
        <p:spPr>
          <a:xfrm>
            <a:off x="7071617" y="982352"/>
            <a:ext cx="1031894"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b="1" dirty="0">
                <a:solidFill>
                  <a:schemeClr val="tx1"/>
                </a:solidFill>
                <a:latin typeface="Arial"/>
              </a:rPr>
              <a:t>Heat absorbers</a:t>
            </a:r>
          </a:p>
        </p:txBody>
      </p:sp>
      <p:sp>
        <p:nvSpPr>
          <p:cNvPr id="24" name="TextBox 23">
            <a:extLst>
              <a:ext uri="{FF2B5EF4-FFF2-40B4-BE49-F238E27FC236}">
                <a16:creationId xmlns:a16="http://schemas.microsoft.com/office/drawing/2014/main" id="{027C7DC8-6F18-EFAF-8CEC-85E04DD1263D}"/>
              </a:ext>
            </a:extLst>
          </p:cNvPr>
          <p:cNvSpPr txBox="1"/>
          <p:nvPr/>
        </p:nvSpPr>
        <p:spPr>
          <a:xfrm>
            <a:off x="1783088" y="4610921"/>
            <a:ext cx="8533105" cy="446276"/>
          </a:xfrm>
          <a:prstGeom prst="rect">
            <a:avLst/>
          </a:prstGeom>
          <a:noFill/>
        </p:spPr>
        <p:txBody>
          <a:bodyPr wrap="none" rtlCol="0">
            <a:spAutoFit/>
          </a:bodyPr>
          <a:lstStyle/>
          <a:p>
            <a:r>
              <a:rPr lang="en-GB" sz="1200" b="1" dirty="0"/>
              <a:t>Heat absorbers (tungsten alloy)</a:t>
            </a:r>
          </a:p>
          <a:p>
            <a:r>
              <a:rPr lang="en-GB" sz="1100" dirty="0"/>
              <a:t>Absorb collision debris due to the alloy high density. Not welded on the octagonal tube. 25 W/m for Q1 and 15 W/m  for Q2, Q3,CP,D1.</a:t>
            </a:r>
          </a:p>
        </p:txBody>
      </p:sp>
      <p:pic>
        <p:nvPicPr>
          <p:cNvPr id="25" name="Picture 24">
            <a:extLst>
              <a:ext uri="{FF2B5EF4-FFF2-40B4-BE49-F238E27FC236}">
                <a16:creationId xmlns:a16="http://schemas.microsoft.com/office/drawing/2014/main" id="{55152DE1-3B84-67E8-D03E-FBD62E777409}"/>
              </a:ext>
            </a:extLst>
          </p:cNvPr>
          <p:cNvPicPr>
            <a:picLocks noChangeAspect="1"/>
          </p:cNvPicPr>
          <p:nvPr/>
        </p:nvPicPr>
        <p:blipFill>
          <a:blip r:embed="rId8"/>
          <a:stretch>
            <a:fillRect/>
          </a:stretch>
        </p:blipFill>
        <p:spPr>
          <a:xfrm flipV="1">
            <a:off x="6262374" y="3741718"/>
            <a:ext cx="52248" cy="114173"/>
          </a:xfrm>
          <a:prstGeom prst="rect">
            <a:avLst/>
          </a:prstGeom>
        </p:spPr>
      </p:pic>
      <p:pic>
        <p:nvPicPr>
          <p:cNvPr id="26" name="Picture 25">
            <a:extLst>
              <a:ext uri="{FF2B5EF4-FFF2-40B4-BE49-F238E27FC236}">
                <a16:creationId xmlns:a16="http://schemas.microsoft.com/office/drawing/2014/main" id="{D0A4F49F-F18D-E5EA-FDBB-C72B955C214D}"/>
              </a:ext>
            </a:extLst>
          </p:cNvPr>
          <p:cNvPicPr>
            <a:picLocks noChangeAspect="1"/>
          </p:cNvPicPr>
          <p:nvPr/>
        </p:nvPicPr>
        <p:blipFill>
          <a:blip r:embed="rId9"/>
          <a:stretch>
            <a:fillRect/>
          </a:stretch>
        </p:blipFill>
        <p:spPr>
          <a:xfrm>
            <a:off x="6719036" y="4028901"/>
            <a:ext cx="656802" cy="416111"/>
          </a:xfrm>
          <a:prstGeom prst="rect">
            <a:avLst/>
          </a:prstGeom>
        </p:spPr>
      </p:pic>
      <p:sp>
        <p:nvSpPr>
          <p:cNvPr id="27" name="Rectangle 26">
            <a:extLst>
              <a:ext uri="{FF2B5EF4-FFF2-40B4-BE49-F238E27FC236}">
                <a16:creationId xmlns:a16="http://schemas.microsoft.com/office/drawing/2014/main" id="{8E8A6917-BE84-0DF6-50CF-49CD248EFF36}"/>
              </a:ext>
            </a:extLst>
          </p:cNvPr>
          <p:cNvSpPr/>
          <p:nvPr/>
        </p:nvSpPr>
        <p:spPr>
          <a:xfrm>
            <a:off x="6925084" y="4211914"/>
            <a:ext cx="420308" cy="184666"/>
          </a:xfrm>
          <a:prstGeom prst="rect">
            <a:avLst/>
          </a:prstGeom>
        </p:spPr>
        <p:txBody>
          <a:bodyPr wrap="none">
            <a:spAutoFit/>
          </a:bodyPr>
          <a:lstStyle/>
          <a:p>
            <a:r>
              <a:rPr lang="en-GB" sz="600" dirty="0"/>
              <a:t>30 mm</a:t>
            </a:r>
          </a:p>
        </p:txBody>
      </p:sp>
      <p:sp>
        <p:nvSpPr>
          <p:cNvPr id="28" name="Rectangle 27">
            <a:extLst>
              <a:ext uri="{FF2B5EF4-FFF2-40B4-BE49-F238E27FC236}">
                <a16:creationId xmlns:a16="http://schemas.microsoft.com/office/drawing/2014/main" id="{FB609D96-6916-8643-DFD8-8CCAE5D8A841}"/>
              </a:ext>
            </a:extLst>
          </p:cNvPr>
          <p:cNvSpPr/>
          <p:nvPr/>
        </p:nvSpPr>
        <p:spPr>
          <a:xfrm>
            <a:off x="6070450" y="3798867"/>
            <a:ext cx="377026" cy="184666"/>
          </a:xfrm>
          <a:prstGeom prst="rect">
            <a:avLst/>
          </a:prstGeom>
        </p:spPr>
        <p:txBody>
          <a:bodyPr wrap="none">
            <a:spAutoFit/>
          </a:bodyPr>
          <a:lstStyle/>
          <a:p>
            <a:r>
              <a:rPr lang="en-GB" sz="600" dirty="0"/>
              <a:t>1 mm</a:t>
            </a:r>
          </a:p>
        </p:txBody>
      </p:sp>
      <p:pic>
        <p:nvPicPr>
          <p:cNvPr id="29" name="Picture 28">
            <a:extLst>
              <a:ext uri="{FF2B5EF4-FFF2-40B4-BE49-F238E27FC236}">
                <a16:creationId xmlns:a16="http://schemas.microsoft.com/office/drawing/2014/main" id="{85D2B01F-E5A8-B1F0-C04C-016990824F4E}"/>
              </a:ext>
            </a:extLst>
          </p:cNvPr>
          <p:cNvPicPr>
            <a:picLocks noChangeAspect="1"/>
          </p:cNvPicPr>
          <p:nvPr/>
        </p:nvPicPr>
        <p:blipFill>
          <a:blip r:embed="rId10"/>
          <a:stretch>
            <a:fillRect/>
          </a:stretch>
        </p:blipFill>
        <p:spPr>
          <a:xfrm>
            <a:off x="6394634" y="3767500"/>
            <a:ext cx="176374" cy="137468"/>
          </a:xfrm>
          <a:prstGeom prst="rect">
            <a:avLst/>
          </a:prstGeom>
        </p:spPr>
      </p:pic>
      <p:sp>
        <p:nvSpPr>
          <p:cNvPr id="30" name="Rectangle 29">
            <a:extLst>
              <a:ext uri="{FF2B5EF4-FFF2-40B4-BE49-F238E27FC236}">
                <a16:creationId xmlns:a16="http://schemas.microsoft.com/office/drawing/2014/main" id="{17D47BAD-B846-16CF-3F19-62F605B185C0}"/>
              </a:ext>
            </a:extLst>
          </p:cNvPr>
          <p:cNvSpPr/>
          <p:nvPr/>
        </p:nvSpPr>
        <p:spPr>
          <a:xfrm>
            <a:off x="6422602" y="3631609"/>
            <a:ext cx="377026" cy="184666"/>
          </a:xfrm>
          <a:prstGeom prst="rect">
            <a:avLst/>
          </a:prstGeom>
        </p:spPr>
        <p:txBody>
          <a:bodyPr wrap="none">
            <a:spAutoFit/>
          </a:bodyPr>
          <a:lstStyle/>
          <a:p>
            <a:r>
              <a:rPr lang="en-GB" sz="600" dirty="0"/>
              <a:t>5 mm</a:t>
            </a:r>
          </a:p>
        </p:txBody>
      </p:sp>
      <p:sp>
        <p:nvSpPr>
          <p:cNvPr id="31" name="Rectangle 30">
            <a:extLst>
              <a:ext uri="{FF2B5EF4-FFF2-40B4-BE49-F238E27FC236}">
                <a16:creationId xmlns:a16="http://schemas.microsoft.com/office/drawing/2014/main" id="{75B300D1-1B82-0B35-6472-9B73C3885A90}"/>
              </a:ext>
            </a:extLst>
          </p:cNvPr>
          <p:cNvSpPr/>
          <p:nvPr/>
        </p:nvSpPr>
        <p:spPr>
          <a:xfrm>
            <a:off x="5015882" y="1241557"/>
            <a:ext cx="5256583" cy="145117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D4600AE-ECA3-8D45-7E3F-6B69025D9C8F}"/>
              </a:ext>
            </a:extLst>
          </p:cNvPr>
          <p:cNvSpPr/>
          <p:nvPr/>
        </p:nvSpPr>
        <p:spPr>
          <a:xfrm>
            <a:off x="5018479" y="2945408"/>
            <a:ext cx="5256584" cy="1732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02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1000" fill="hold"/>
                                        <p:tgtEl>
                                          <p:spTgt spid="25"/>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1000"/>
                                        <p:tgtEl>
                                          <p:spTgt spid="26"/>
                                        </p:tgtEl>
                                      </p:cBhvr>
                                    </p:animEffect>
                                    <p:anim calcmode="lin" valueType="num">
                                      <p:cBhvr>
                                        <p:cTn id="95" dur="1000" fill="hold"/>
                                        <p:tgtEl>
                                          <p:spTgt spid="26"/>
                                        </p:tgtEl>
                                        <p:attrNameLst>
                                          <p:attrName>ppt_x</p:attrName>
                                        </p:attrNameLst>
                                      </p:cBhvr>
                                      <p:tavLst>
                                        <p:tav tm="0">
                                          <p:val>
                                            <p:strVal val="#ppt_x"/>
                                          </p:val>
                                        </p:tav>
                                        <p:tav tm="100000">
                                          <p:val>
                                            <p:strVal val="#ppt_x"/>
                                          </p:val>
                                        </p:tav>
                                      </p:tavLst>
                                    </p:anim>
                                    <p:anim calcmode="lin" valueType="num">
                                      <p:cBhvr>
                                        <p:cTn id="96" dur="1000" fill="hold"/>
                                        <p:tgtEl>
                                          <p:spTgt spid="26"/>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1000"/>
                                        <p:tgtEl>
                                          <p:spTgt spid="32"/>
                                        </p:tgtEl>
                                      </p:cBhvr>
                                    </p:animEffect>
                                    <p:anim calcmode="lin" valueType="num">
                                      <p:cBhvr>
                                        <p:cTn id="120" dur="1000" fill="hold"/>
                                        <p:tgtEl>
                                          <p:spTgt spid="32"/>
                                        </p:tgtEl>
                                        <p:attrNameLst>
                                          <p:attrName>ppt_x</p:attrName>
                                        </p:attrNameLst>
                                      </p:cBhvr>
                                      <p:tavLst>
                                        <p:tav tm="0">
                                          <p:val>
                                            <p:strVal val="#ppt_x"/>
                                          </p:val>
                                        </p:tav>
                                        <p:tav tm="100000">
                                          <p:val>
                                            <p:strVal val="#ppt_x"/>
                                          </p:val>
                                        </p:tav>
                                      </p:tavLst>
                                    </p:anim>
                                    <p:anim calcmode="lin" valueType="num">
                                      <p:cBhvr>
                                        <p:cTn id="121" dur="1000" fill="hold"/>
                                        <p:tgtEl>
                                          <p:spTgt spid="3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fade">
                                      <p:cBhvr>
                                        <p:cTn id="124" dur="1000"/>
                                        <p:tgtEl>
                                          <p:spTgt spid="20"/>
                                        </p:tgtEl>
                                      </p:cBhvr>
                                    </p:animEffect>
                                    <p:anim calcmode="lin" valueType="num">
                                      <p:cBhvr>
                                        <p:cTn id="125" dur="1000" fill="hold"/>
                                        <p:tgtEl>
                                          <p:spTgt spid="20"/>
                                        </p:tgtEl>
                                        <p:attrNameLst>
                                          <p:attrName>ppt_x</p:attrName>
                                        </p:attrNameLst>
                                      </p:cBhvr>
                                      <p:tavLst>
                                        <p:tav tm="0">
                                          <p:val>
                                            <p:strVal val="#ppt_x"/>
                                          </p:val>
                                        </p:tav>
                                        <p:tav tm="100000">
                                          <p:val>
                                            <p:strVal val="#ppt_x"/>
                                          </p:val>
                                        </p:tav>
                                      </p:tavLst>
                                    </p:anim>
                                    <p:anim calcmode="lin" valueType="num">
                                      <p:cBhvr>
                                        <p:cTn id="126" dur="1000" fill="hold"/>
                                        <p:tgtEl>
                                          <p:spTgt spid="20"/>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9"/>
                                        </p:tgtEl>
                                        <p:attrNameLst>
                                          <p:attrName>style.visibility</p:attrName>
                                        </p:attrNameLst>
                                      </p:cBhvr>
                                      <p:to>
                                        <p:strVal val="visible"/>
                                      </p:to>
                                    </p:set>
                                    <p:animEffect transition="in" filter="fade">
                                      <p:cBhvr>
                                        <p:cTn id="129" dur="1000"/>
                                        <p:tgtEl>
                                          <p:spTgt spid="9"/>
                                        </p:tgtEl>
                                      </p:cBhvr>
                                    </p:animEffect>
                                    <p:anim calcmode="lin" valueType="num">
                                      <p:cBhvr>
                                        <p:cTn id="130" dur="1000" fill="hold"/>
                                        <p:tgtEl>
                                          <p:spTgt spid="9"/>
                                        </p:tgtEl>
                                        <p:attrNameLst>
                                          <p:attrName>ppt_x</p:attrName>
                                        </p:attrNameLst>
                                      </p:cBhvr>
                                      <p:tavLst>
                                        <p:tav tm="0">
                                          <p:val>
                                            <p:strVal val="#ppt_x"/>
                                          </p:val>
                                        </p:tav>
                                        <p:tav tm="100000">
                                          <p:val>
                                            <p:strVal val="#ppt_x"/>
                                          </p:val>
                                        </p:tav>
                                      </p:tavLst>
                                    </p:anim>
                                    <p:anim calcmode="lin" valueType="num">
                                      <p:cBhvr>
                                        <p:cTn id="131" dur="1000" fill="hold"/>
                                        <p:tgtEl>
                                          <p:spTgt spid="9"/>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10"/>
                                        </p:tgtEl>
                                        <p:attrNameLst>
                                          <p:attrName>style.visibility</p:attrName>
                                        </p:attrNameLst>
                                      </p:cBhvr>
                                      <p:to>
                                        <p:strVal val="visible"/>
                                      </p:to>
                                    </p:set>
                                    <p:animEffect transition="in" filter="fade">
                                      <p:cBhvr>
                                        <p:cTn id="134" dur="1000"/>
                                        <p:tgtEl>
                                          <p:spTgt spid="10"/>
                                        </p:tgtEl>
                                      </p:cBhvr>
                                    </p:animEffect>
                                    <p:anim calcmode="lin" valueType="num">
                                      <p:cBhvr>
                                        <p:cTn id="135" dur="1000" fill="hold"/>
                                        <p:tgtEl>
                                          <p:spTgt spid="10"/>
                                        </p:tgtEl>
                                        <p:attrNameLst>
                                          <p:attrName>ppt_x</p:attrName>
                                        </p:attrNameLst>
                                      </p:cBhvr>
                                      <p:tavLst>
                                        <p:tav tm="0">
                                          <p:val>
                                            <p:strVal val="#ppt_x"/>
                                          </p:val>
                                        </p:tav>
                                        <p:tav tm="100000">
                                          <p:val>
                                            <p:strVal val="#ppt_x"/>
                                          </p:val>
                                        </p:tav>
                                      </p:tavLst>
                                    </p:anim>
                                    <p:anim calcmode="lin" valueType="num">
                                      <p:cBhvr>
                                        <p:cTn id="1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6" grpId="0"/>
      <p:bldP spid="17" grpId="0"/>
      <p:bldP spid="18" grpId="0"/>
      <p:bldP spid="20" grpId="0"/>
      <p:bldP spid="23" grpId="0"/>
      <p:bldP spid="24" grpId="0"/>
      <p:bldP spid="27" grpId="0"/>
      <p:bldP spid="28" grpId="0"/>
      <p:bldP spid="30" grpId="0"/>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7D3A-5F11-9D38-DC55-5973FAC1C5C5}"/>
              </a:ext>
            </a:extLst>
          </p:cNvPr>
          <p:cNvSpPr>
            <a:spLocks noGrp="1"/>
          </p:cNvSpPr>
          <p:nvPr>
            <p:ph type="title"/>
          </p:nvPr>
        </p:nvSpPr>
        <p:spPr>
          <a:xfrm>
            <a:off x="72148" y="260648"/>
            <a:ext cx="12000516" cy="1065742"/>
          </a:xfrm>
        </p:spPr>
        <p:txBody>
          <a:bodyPr/>
          <a:lstStyle/>
          <a:p>
            <a:r>
              <a:rPr lang="en-GB" sz="3200" dirty="0"/>
              <a:t>Compression ring, pumping slot shield &amp; supporting system</a:t>
            </a:r>
          </a:p>
        </p:txBody>
      </p:sp>
      <p:sp>
        <p:nvSpPr>
          <p:cNvPr id="3" name="Date Placeholder 2">
            <a:extLst>
              <a:ext uri="{FF2B5EF4-FFF2-40B4-BE49-F238E27FC236}">
                <a16:creationId xmlns:a16="http://schemas.microsoft.com/office/drawing/2014/main" id="{11F60E57-9B59-272B-9C2D-94CC6435A2FC}"/>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D27760E7-EED6-83AA-173A-BD5B53F7408C}"/>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0B85E55E-EF63-5AB1-82AB-E5484A7BA021}"/>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6" name="TextBox 5">
            <a:extLst>
              <a:ext uri="{FF2B5EF4-FFF2-40B4-BE49-F238E27FC236}">
                <a16:creationId xmlns:a16="http://schemas.microsoft.com/office/drawing/2014/main" id="{86250D10-9FB0-C064-EAA6-B9DA893900A0}"/>
              </a:ext>
            </a:extLst>
          </p:cNvPr>
          <p:cNvSpPr txBox="1"/>
          <p:nvPr/>
        </p:nvSpPr>
        <p:spPr>
          <a:xfrm>
            <a:off x="7546202" y="1781208"/>
            <a:ext cx="576064"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P506</a:t>
            </a:r>
          </a:p>
        </p:txBody>
      </p:sp>
      <p:sp>
        <p:nvSpPr>
          <p:cNvPr id="7" name="TextBox 6">
            <a:extLst>
              <a:ext uri="{FF2B5EF4-FFF2-40B4-BE49-F238E27FC236}">
                <a16:creationId xmlns:a16="http://schemas.microsoft.com/office/drawing/2014/main" id="{9A95E090-6759-16C4-EB45-53169A4645EE}"/>
              </a:ext>
            </a:extLst>
          </p:cNvPr>
          <p:cNvSpPr txBox="1"/>
          <p:nvPr/>
        </p:nvSpPr>
        <p:spPr>
          <a:xfrm>
            <a:off x="9143108" y="3772633"/>
            <a:ext cx="1008112" cy="276999"/>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defRPr/>
            </a:pPr>
            <a:r>
              <a:rPr lang="en-GB" dirty="0">
                <a:solidFill>
                  <a:schemeClr val="bg1"/>
                </a:solidFill>
                <a:latin typeface="Arial"/>
              </a:rPr>
              <a:t>OFE copper</a:t>
            </a:r>
          </a:p>
        </p:txBody>
      </p:sp>
      <p:sp>
        <p:nvSpPr>
          <p:cNvPr id="8" name="Rectangle 7">
            <a:extLst>
              <a:ext uri="{FF2B5EF4-FFF2-40B4-BE49-F238E27FC236}">
                <a16:creationId xmlns:a16="http://schemas.microsoft.com/office/drawing/2014/main" id="{789B3314-FE86-4C59-4BDD-7931D366C47D}"/>
              </a:ext>
            </a:extLst>
          </p:cNvPr>
          <p:cNvSpPr/>
          <p:nvPr/>
        </p:nvSpPr>
        <p:spPr>
          <a:xfrm>
            <a:off x="1602198" y="5113656"/>
            <a:ext cx="9199700" cy="446276"/>
          </a:xfrm>
          <a:prstGeom prst="rect">
            <a:avLst/>
          </a:prstGeom>
        </p:spPr>
        <p:txBody>
          <a:bodyPr wrap="square">
            <a:spAutoFit/>
          </a:bodyPr>
          <a:lstStyle/>
          <a:p>
            <a:pPr lvl="0"/>
            <a:r>
              <a:rPr lang="en-GB" sz="1200" b="1" dirty="0">
                <a:solidFill>
                  <a:prstClr val="black"/>
                </a:solidFill>
              </a:rPr>
              <a:t>Pumping slot shields (Copper Beryllium)</a:t>
            </a:r>
          </a:p>
          <a:p>
            <a:r>
              <a:rPr lang="en-GB" sz="1100" dirty="0"/>
              <a:t>Reduce the transmission to the cold bore of electrons and beam induced radiation.</a:t>
            </a:r>
            <a:endParaRPr lang="en-GB" sz="1100" dirty="0">
              <a:solidFill>
                <a:prstClr val="black"/>
              </a:solidFill>
            </a:endParaRPr>
          </a:p>
        </p:txBody>
      </p:sp>
      <p:sp>
        <p:nvSpPr>
          <p:cNvPr id="9" name="Rectangle 8">
            <a:extLst>
              <a:ext uri="{FF2B5EF4-FFF2-40B4-BE49-F238E27FC236}">
                <a16:creationId xmlns:a16="http://schemas.microsoft.com/office/drawing/2014/main" id="{E088F3B7-982A-9B29-BA83-1B52D334C4E6}"/>
              </a:ext>
            </a:extLst>
          </p:cNvPr>
          <p:cNvSpPr/>
          <p:nvPr/>
        </p:nvSpPr>
        <p:spPr>
          <a:xfrm>
            <a:off x="1598429" y="5652810"/>
            <a:ext cx="8779916" cy="446276"/>
          </a:xfrm>
          <a:prstGeom prst="rect">
            <a:avLst/>
          </a:prstGeom>
        </p:spPr>
        <p:txBody>
          <a:bodyPr wrap="square">
            <a:spAutoFit/>
          </a:bodyPr>
          <a:lstStyle/>
          <a:p>
            <a:pPr lvl="0"/>
            <a:r>
              <a:rPr lang="en-GB" sz="1200" b="1" dirty="0">
                <a:solidFill>
                  <a:prstClr val="black"/>
                </a:solidFill>
              </a:rPr>
              <a:t>Supporting system = spring (titanium alloy) +ball (</a:t>
            </a:r>
            <a:r>
              <a:rPr lang="en-GB" sz="1200" b="1" dirty="0"/>
              <a:t>ceramic</a:t>
            </a:r>
            <a:r>
              <a:rPr lang="en-GB" sz="1200" b="1" dirty="0">
                <a:solidFill>
                  <a:prstClr val="black"/>
                </a:solidFill>
              </a:rPr>
              <a:t>) </a:t>
            </a:r>
          </a:p>
          <a:p>
            <a:pPr lvl="0"/>
            <a:r>
              <a:rPr lang="en-GB" sz="1100" dirty="0">
                <a:solidFill>
                  <a:prstClr val="black"/>
                </a:solidFill>
              </a:rPr>
              <a:t>Centres the beam screen in the cold bore while limiting the heat transfer to the cold mass. </a:t>
            </a:r>
          </a:p>
        </p:txBody>
      </p:sp>
      <p:sp>
        <p:nvSpPr>
          <p:cNvPr id="10" name="TextBox 9">
            <a:extLst>
              <a:ext uri="{FF2B5EF4-FFF2-40B4-BE49-F238E27FC236}">
                <a16:creationId xmlns:a16="http://schemas.microsoft.com/office/drawing/2014/main" id="{483C9D44-5B31-BF63-0782-77929A3ADE8D}"/>
              </a:ext>
            </a:extLst>
          </p:cNvPr>
          <p:cNvSpPr txBox="1"/>
          <p:nvPr/>
        </p:nvSpPr>
        <p:spPr>
          <a:xfrm>
            <a:off x="8347443" y="1072683"/>
            <a:ext cx="1368152"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b="1" dirty="0">
                <a:solidFill>
                  <a:schemeClr val="tx1"/>
                </a:solidFill>
                <a:latin typeface="Arial"/>
              </a:rPr>
              <a:t>Pumping slot shield</a:t>
            </a:r>
          </a:p>
        </p:txBody>
      </p:sp>
      <p:sp>
        <p:nvSpPr>
          <p:cNvPr id="11" name="TextBox 10">
            <a:extLst>
              <a:ext uri="{FF2B5EF4-FFF2-40B4-BE49-F238E27FC236}">
                <a16:creationId xmlns:a16="http://schemas.microsoft.com/office/drawing/2014/main" id="{89EE6D30-984F-8E87-217B-ACD5B20553D6}"/>
              </a:ext>
            </a:extLst>
          </p:cNvPr>
          <p:cNvSpPr txBox="1"/>
          <p:nvPr/>
        </p:nvSpPr>
        <p:spPr>
          <a:xfrm>
            <a:off x="5573716" y="1055662"/>
            <a:ext cx="1385145"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b="1" dirty="0">
                <a:solidFill>
                  <a:schemeClr val="tx1"/>
                </a:solidFill>
                <a:latin typeface="Arial"/>
              </a:rPr>
              <a:t>Q1 Compression ring</a:t>
            </a:r>
          </a:p>
        </p:txBody>
      </p:sp>
      <p:sp>
        <p:nvSpPr>
          <p:cNvPr id="12" name="TextBox 11">
            <a:extLst>
              <a:ext uri="{FF2B5EF4-FFF2-40B4-BE49-F238E27FC236}">
                <a16:creationId xmlns:a16="http://schemas.microsoft.com/office/drawing/2014/main" id="{763F6D8C-CA19-4490-4445-199CE23F4A8F}"/>
              </a:ext>
            </a:extLst>
          </p:cNvPr>
          <p:cNvSpPr txBox="1"/>
          <p:nvPr/>
        </p:nvSpPr>
        <p:spPr>
          <a:xfrm>
            <a:off x="1598430" y="4591847"/>
            <a:ext cx="6309741" cy="446276"/>
          </a:xfrm>
          <a:prstGeom prst="rect">
            <a:avLst/>
          </a:prstGeom>
          <a:noFill/>
        </p:spPr>
        <p:txBody>
          <a:bodyPr wrap="none" rtlCol="0">
            <a:spAutoFit/>
          </a:bodyPr>
          <a:lstStyle/>
          <a:p>
            <a:r>
              <a:rPr lang="en-GB" sz="1200" b="1" dirty="0"/>
              <a:t>Compression rings (titanium alloy)</a:t>
            </a:r>
          </a:p>
          <a:p>
            <a:r>
              <a:rPr lang="en-GB" sz="1100" dirty="0"/>
              <a:t>Keep the absorbers tight on the octagonal tube while providing enough flexibility for the absorbers.</a:t>
            </a:r>
          </a:p>
        </p:txBody>
      </p:sp>
      <p:pic>
        <p:nvPicPr>
          <p:cNvPr id="13" name="Picture 12">
            <a:extLst>
              <a:ext uri="{FF2B5EF4-FFF2-40B4-BE49-F238E27FC236}">
                <a16:creationId xmlns:a16="http://schemas.microsoft.com/office/drawing/2014/main" id="{DD347FC1-0E47-6581-659D-6A55CE5D886C}"/>
              </a:ext>
            </a:extLst>
          </p:cNvPr>
          <p:cNvPicPr>
            <a:picLocks noChangeAspect="1"/>
          </p:cNvPicPr>
          <p:nvPr/>
        </p:nvPicPr>
        <p:blipFill>
          <a:blip r:embed="rId2"/>
          <a:stretch>
            <a:fillRect/>
          </a:stretch>
        </p:blipFill>
        <p:spPr>
          <a:xfrm>
            <a:off x="5277950" y="1286494"/>
            <a:ext cx="1908213" cy="1432684"/>
          </a:xfrm>
          <a:prstGeom prst="rect">
            <a:avLst/>
          </a:prstGeom>
        </p:spPr>
      </p:pic>
      <p:sp>
        <p:nvSpPr>
          <p:cNvPr id="14" name="TextBox 13">
            <a:extLst>
              <a:ext uri="{FF2B5EF4-FFF2-40B4-BE49-F238E27FC236}">
                <a16:creationId xmlns:a16="http://schemas.microsoft.com/office/drawing/2014/main" id="{463AC2D8-0FB9-C924-A8E1-ACA06E45EA8D}"/>
              </a:ext>
            </a:extLst>
          </p:cNvPr>
          <p:cNvSpPr txBox="1"/>
          <p:nvPr/>
        </p:nvSpPr>
        <p:spPr>
          <a:xfrm>
            <a:off x="7042146" y="2817549"/>
            <a:ext cx="1368152"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b="1" dirty="0">
                <a:solidFill>
                  <a:schemeClr val="tx1"/>
                </a:solidFill>
                <a:latin typeface="Arial"/>
              </a:rPr>
              <a:t>Supporting system</a:t>
            </a:r>
          </a:p>
        </p:txBody>
      </p:sp>
      <p:pic>
        <p:nvPicPr>
          <p:cNvPr id="15" name="Picture 14">
            <a:extLst>
              <a:ext uri="{FF2B5EF4-FFF2-40B4-BE49-F238E27FC236}">
                <a16:creationId xmlns:a16="http://schemas.microsoft.com/office/drawing/2014/main" id="{746CD9E3-3D70-DD3B-1EA3-07ECA4EE71EC}"/>
              </a:ext>
            </a:extLst>
          </p:cNvPr>
          <p:cNvPicPr>
            <a:picLocks noChangeAspect="1"/>
          </p:cNvPicPr>
          <p:nvPr/>
        </p:nvPicPr>
        <p:blipFill>
          <a:blip r:embed="rId3"/>
          <a:stretch>
            <a:fillRect/>
          </a:stretch>
        </p:blipFill>
        <p:spPr>
          <a:xfrm>
            <a:off x="5306082" y="3083832"/>
            <a:ext cx="1404029" cy="907741"/>
          </a:xfrm>
          <a:prstGeom prst="rect">
            <a:avLst/>
          </a:prstGeom>
        </p:spPr>
      </p:pic>
      <p:pic>
        <p:nvPicPr>
          <p:cNvPr id="16" name="Picture 15">
            <a:extLst>
              <a:ext uri="{FF2B5EF4-FFF2-40B4-BE49-F238E27FC236}">
                <a16:creationId xmlns:a16="http://schemas.microsoft.com/office/drawing/2014/main" id="{BD18026E-416E-D23A-FAA1-FDF0937E9B03}"/>
              </a:ext>
            </a:extLst>
          </p:cNvPr>
          <p:cNvPicPr>
            <a:picLocks noChangeAspect="1"/>
          </p:cNvPicPr>
          <p:nvPr/>
        </p:nvPicPr>
        <p:blipFill>
          <a:blip r:embed="rId4"/>
          <a:stretch>
            <a:fillRect/>
          </a:stretch>
        </p:blipFill>
        <p:spPr>
          <a:xfrm>
            <a:off x="6818074" y="3088455"/>
            <a:ext cx="1676478" cy="903119"/>
          </a:xfrm>
          <a:prstGeom prst="rect">
            <a:avLst/>
          </a:prstGeom>
        </p:spPr>
      </p:pic>
      <p:pic>
        <p:nvPicPr>
          <p:cNvPr id="17" name="Picture 16">
            <a:extLst>
              <a:ext uri="{FF2B5EF4-FFF2-40B4-BE49-F238E27FC236}">
                <a16:creationId xmlns:a16="http://schemas.microsoft.com/office/drawing/2014/main" id="{EFC28F38-F024-D859-CD73-CC56B172C62C}"/>
              </a:ext>
            </a:extLst>
          </p:cNvPr>
          <p:cNvPicPr>
            <a:picLocks noChangeAspect="1"/>
          </p:cNvPicPr>
          <p:nvPr/>
        </p:nvPicPr>
        <p:blipFill>
          <a:blip r:embed="rId5"/>
          <a:stretch>
            <a:fillRect/>
          </a:stretch>
        </p:blipFill>
        <p:spPr>
          <a:xfrm>
            <a:off x="8624009" y="3033307"/>
            <a:ext cx="1809463" cy="958266"/>
          </a:xfrm>
          <a:prstGeom prst="rect">
            <a:avLst/>
          </a:prstGeom>
        </p:spPr>
      </p:pic>
      <p:sp>
        <p:nvSpPr>
          <p:cNvPr id="18" name="TextBox 17">
            <a:extLst>
              <a:ext uri="{FF2B5EF4-FFF2-40B4-BE49-F238E27FC236}">
                <a16:creationId xmlns:a16="http://schemas.microsoft.com/office/drawing/2014/main" id="{E8462885-C15C-78A1-6F4F-4BC1DEAB2309}"/>
              </a:ext>
            </a:extLst>
          </p:cNvPr>
          <p:cNvSpPr txBox="1"/>
          <p:nvPr/>
        </p:nvSpPr>
        <p:spPr>
          <a:xfrm>
            <a:off x="7146990" y="3977160"/>
            <a:ext cx="946080"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Q1 system</a:t>
            </a:r>
          </a:p>
        </p:txBody>
      </p:sp>
      <p:sp>
        <p:nvSpPr>
          <p:cNvPr id="19" name="TextBox 18">
            <a:extLst>
              <a:ext uri="{FF2B5EF4-FFF2-40B4-BE49-F238E27FC236}">
                <a16:creationId xmlns:a16="http://schemas.microsoft.com/office/drawing/2014/main" id="{E8C332C8-F6CF-86AD-2470-D91B47B29F11}"/>
              </a:ext>
            </a:extLst>
          </p:cNvPr>
          <p:cNvSpPr txBox="1"/>
          <p:nvPr/>
        </p:nvSpPr>
        <p:spPr>
          <a:xfrm flipH="1">
            <a:off x="5475927" y="3984934"/>
            <a:ext cx="1024920"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Q2 - D1 system</a:t>
            </a:r>
          </a:p>
        </p:txBody>
      </p:sp>
      <p:sp>
        <p:nvSpPr>
          <p:cNvPr id="20" name="TextBox 19">
            <a:extLst>
              <a:ext uri="{FF2B5EF4-FFF2-40B4-BE49-F238E27FC236}">
                <a16:creationId xmlns:a16="http://schemas.microsoft.com/office/drawing/2014/main" id="{93EB5667-1467-CF73-826F-BF4887BFBDDD}"/>
              </a:ext>
            </a:extLst>
          </p:cNvPr>
          <p:cNvSpPr txBox="1"/>
          <p:nvPr/>
        </p:nvSpPr>
        <p:spPr>
          <a:xfrm>
            <a:off x="8915404" y="3980120"/>
            <a:ext cx="1374952" cy="230832"/>
          </a:xfrm>
          <a:prstGeom prst="rect">
            <a:avLst/>
          </a:prstGeom>
          <a:noFill/>
        </p:spPr>
        <p:txBody>
          <a:bodyPr wrap="square" rtlCol="0">
            <a:spAutoFit/>
          </a:bodyPr>
          <a:lstStyle>
            <a:defPPr>
              <a:defRPr lang="fr-FR"/>
            </a:defPPr>
            <a:lvl1pPr>
              <a:defRPr sz="1200">
                <a:solidFill>
                  <a:schemeClr val="accent5"/>
                </a:solidFill>
              </a:defRPr>
            </a:lvl1pPr>
            <a:lvl2pPr marL="0" lvl="1">
              <a:defRPr sz="1200">
                <a:solidFill>
                  <a:schemeClr val="accent5"/>
                </a:solidFill>
              </a:defRPr>
            </a:lvl2pPr>
          </a:lstStyle>
          <a:p>
            <a:pPr algn="ctr">
              <a:defRPr/>
            </a:pPr>
            <a:r>
              <a:rPr lang="en-GB" sz="900" dirty="0">
                <a:solidFill>
                  <a:schemeClr val="tx1"/>
                </a:solidFill>
                <a:latin typeface="Arial"/>
              </a:rPr>
              <a:t>System cross section</a:t>
            </a:r>
          </a:p>
        </p:txBody>
      </p:sp>
      <p:pic>
        <p:nvPicPr>
          <p:cNvPr id="21" name="Picture 20">
            <a:extLst>
              <a:ext uri="{FF2B5EF4-FFF2-40B4-BE49-F238E27FC236}">
                <a16:creationId xmlns:a16="http://schemas.microsoft.com/office/drawing/2014/main" id="{948B746C-355E-5815-F1C1-01C81B78199F}"/>
              </a:ext>
            </a:extLst>
          </p:cNvPr>
          <p:cNvPicPr>
            <a:picLocks noChangeAspect="1"/>
          </p:cNvPicPr>
          <p:nvPr/>
        </p:nvPicPr>
        <p:blipFill>
          <a:blip r:embed="rId6"/>
          <a:stretch>
            <a:fillRect/>
          </a:stretch>
        </p:blipFill>
        <p:spPr>
          <a:xfrm>
            <a:off x="10015334" y="3525011"/>
            <a:ext cx="147080" cy="160955"/>
          </a:xfrm>
          <a:prstGeom prst="rect">
            <a:avLst/>
          </a:prstGeom>
        </p:spPr>
      </p:pic>
      <p:sp>
        <p:nvSpPr>
          <p:cNvPr id="22" name="Rectangle 21">
            <a:extLst>
              <a:ext uri="{FF2B5EF4-FFF2-40B4-BE49-F238E27FC236}">
                <a16:creationId xmlns:a16="http://schemas.microsoft.com/office/drawing/2014/main" id="{CF0D54F5-83F0-9C06-0CF2-B25D87197BB3}"/>
              </a:ext>
            </a:extLst>
          </p:cNvPr>
          <p:cNvSpPr/>
          <p:nvPr/>
        </p:nvSpPr>
        <p:spPr>
          <a:xfrm>
            <a:off x="9930760" y="3631919"/>
            <a:ext cx="631904" cy="338554"/>
          </a:xfrm>
          <a:prstGeom prst="rect">
            <a:avLst/>
          </a:prstGeom>
        </p:spPr>
        <p:txBody>
          <a:bodyPr wrap="none">
            <a:spAutoFit/>
          </a:bodyPr>
          <a:lstStyle/>
          <a:p>
            <a:r>
              <a:rPr lang="en-GB" sz="800" dirty="0"/>
              <a:t>1.5 mm</a:t>
            </a:r>
          </a:p>
          <a:p>
            <a:r>
              <a:rPr lang="en-GB" sz="800" dirty="0"/>
              <a:t>Cold bore</a:t>
            </a:r>
          </a:p>
        </p:txBody>
      </p:sp>
      <p:pic>
        <p:nvPicPr>
          <p:cNvPr id="23" name="Picture 22">
            <a:extLst>
              <a:ext uri="{FF2B5EF4-FFF2-40B4-BE49-F238E27FC236}">
                <a16:creationId xmlns:a16="http://schemas.microsoft.com/office/drawing/2014/main" id="{5FEEC899-12BE-758F-EF15-9DE9DE697E0E}"/>
              </a:ext>
            </a:extLst>
          </p:cNvPr>
          <p:cNvPicPr>
            <a:picLocks noChangeAspect="1"/>
          </p:cNvPicPr>
          <p:nvPr/>
        </p:nvPicPr>
        <p:blipFill>
          <a:blip r:embed="rId7"/>
          <a:stretch>
            <a:fillRect/>
          </a:stretch>
        </p:blipFill>
        <p:spPr>
          <a:xfrm flipV="1">
            <a:off x="5824360" y="1487232"/>
            <a:ext cx="71068" cy="155299"/>
          </a:xfrm>
          <a:prstGeom prst="rect">
            <a:avLst/>
          </a:prstGeom>
        </p:spPr>
      </p:pic>
      <p:sp>
        <p:nvSpPr>
          <p:cNvPr id="24" name="Rectangle 23">
            <a:extLst>
              <a:ext uri="{FF2B5EF4-FFF2-40B4-BE49-F238E27FC236}">
                <a16:creationId xmlns:a16="http://schemas.microsoft.com/office/drawing/2014/main" id="{E9E8034F-BC95-F357-D046-5FE528274AA6}"/>
              </a:ext>
            </a:extLst>
          </p:cNvPr>
          <p:cNvSpPr/>
          <p:nvPr/>
        </p:nvSpPr>
        <p:spPr>
          <a:xfrm>
            <a:off x="5631069" y="1590172"/>
            <a:ext cx="377026" cy="184666"/>
          </a:xfrm>
          <a:prstGeom prst="rect">
            <a:avLst/>
          </a:prstGeom>
        </p:spPr>
        <p:txBody>
          <a:bodyPr wrap="none">
            <a:spAutoFit/>
          </a:bodyPr>
          <a:lstStyle/>
          <a:p>
            <a:r>
              <a:rPr lang="en-GB" sz="600" dirty="0"/>
              <a:t>5 mm</a:t>
            </a:r>
          </a:p>
        </p:txBody>
      </p:sp>
      <p:sp>
        <p:nvSpPr>
          <p:cNvPr id="25" name="Rectangle 24">
            <a:extLst>
              <a:ext uri="{FF2B5EF4-FFF2-40B4-BE49-F238E27FC236}">
                <a16:creationId xmlns:a16="http://schemas.microsoft.com/office/drawing/2014/main" id="{FCA6A089-1D92-212B-42C4-D7EDAEB62739}"/>
              </a:ext>
            </a:extLst>
          </p:cNvPr>
          <p:cNvSpPr/>
          <p:nvPr/>
        </p:nvSpPr>
        <p:spPr>
          <a:xfrm>
            <a:off x="6519795" y="1647960"/>
            <a:ext cx="441146" cy="184666"/>
          </a:xfrm>
          <a:prstGeom prst="rect">
            <a:avLst/>
          </a:prstGeom>
        </p:spPr>
        <p:txBody>
          <a:bodyPr wrap="none">
            <a:spAutoFit/>
          </a:bodyPr>
          <a:lstStyle/>
          <a:p>
            <a:r>
              <a:rPr lang="en-GB" sz="600" dirty="0"/>
              <a:t>0.5 mm</a:t>
            </a:r>
          </a:p>
        </p:txBody>
      </p:sp>
      <p:pic>
        <p:nvPicPr>
          <p:cNvPr id="26" name="Picture 25">
            <a:extLst>
              <a:ext uri="{FF2B5EF4-FFF2-40B4-BE49-F238E27FC236}">
                <a16:creationId xmlns:a16="http://schemas.microsoft.com/office/drawing/2014/main" id="{B4CE8A41-8E30-69B9-A9AF-D78F47BC6B6C}"/>
              </a:ext>
            </a:extLst>
          </p:cNvPr>
          <p:cNvPicPr>
            <a:picLocks noChangeAspect="1"/>
          </p:cNvPicPr>
          <p:nvPr/>
        </p:nvPicPr>
        <p:blipFill>
          <a:blip r:embed="rId7"/>
          <a:stretch>
            <a:fillRect/>
          </a:stretch>
        </p:blipFill>
        <p:spPr>
          <a:xfrm rot="2588482" flipV="1">
            <a:off x="6723990" y="1536788"/>
            <a:ext cx="63359" cy="138454"/>
          </a:xfrm>
          <a:prstGeom prst="rect">
            <a:avLst/>
          </a:prstGeom>
        </p:spPr>
      </p:pic>
      <p:sp>
        <p:nvSpPr>
          <p:cNvPr id="27" name="Rectangle 26">
            <a:extLst>
              <a:ext uri="{FF2B5EF4-FFF2-40B4-BE49-F238E27FC236}">
                <a16:creationId xmlns:a16="http://schemas.microsoft.com/office/drawing/2014/main" id="{A4B82B09-BF23-7791-C8A9-2E604FD25E7C}"/>
              </a:ext>
            </a:extLst>
          </p:cNvPr>
          <p:cNvSpPr/>
          <p:nvPr/>
        </p:nvSpPr>
        <p:spPr>
          <a:xfrm>
            <a:off x="5205943" y="3028970"/>
            <a:ext cx="5256583" cy="116262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C638E83-E31D-DF32-B857-E446F859CFCC}"/>
              </a:ext>
            </a:extLst>
          </p:cNvPr>
          <p:cNvSpPr/>
          <p:nvPr/>
        </p:nvSpPr>
        <p:spPr>
          <a:xfrm>
            <a:off x="5205943" y="1250262"/>
            <a:ext cx="2052228" cy="14917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E9362BA-BA61-F35C-9DF3-A7C3FA135934}"/>
              </a:ext>
            </a:extLst>
          </p:cNvPr>
          <p:cNvSpPr/>
          <p:nvPr/>
        </p:nvSpPr>
        <p:spPr>
          <a:xfrm>
            <a:off x="7553934" y="1269107"/>
            <a:ext cx="2908591" cy="14917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1C512C80-D31A-1790-B9A5-04FB0BDD6FF7}"/>
              </a:ext>
            </a:extLst>
          </p:cNvPr>
          <p:cNvPicPr>
            <a:picLocks noChangeAspect="1"/>
          </p:cNvPicPr>
          <p:nvPr/>
        </p:nvPicPr>
        <p:blipFill rotWithShape="1">
          <a:blip r:embed="rId8">
            <a:extLst>
              <a:ext uri="{28A0092B-C50C-407E-A947-70E740481C1C}">
                <a14:useLocalDpi xmlns:a14="http://schemas.microsoft.com/office/drawing/2010/main" val="0"/>
              </a:ext>
            </a:extLst>
          </a:blip>
          <a:srcRect l="8316" t="22542" b="16963"/>
          <a:stretch/>
        </p:blipFill>
        <p:spPr>
          <a:xfrm>
            <a:off x="7612092" y="1307466"/>
            <a:ext cx="2796358" cy="1383794"/>
          </a:xfrm>
          <a:prstGeom prst="rect">
            <a:avLst/>
          </a:prstGeom>
        </p:spPr>
      </p:pic>
      <p:sp>
        <p:nvSpPr>
          <p:cNvPr id="31" name="Rectangle 30">
            <a:extLst>
              <a:ext uri="{FF2B5EF4-FFF2-40B4-BE49-F238E27FC236}">
                <a16:creationId xmlns:a16="http://schemas.microsoft.com/office/drawing/2014/main" id="{9813F1B8-6D90-C4CB-4622-20A2FC299E7E}"/>
              </a:ext>
            </a:extLst>
          </p:cNvPr>
          <p:cNvSpPr/>
          <p:nvPr/>
        </p:nvSpPr>
        <p:spPr>
          <a:xfrm>
            <a:off x="9647164" y="1942430"/>
            <a:ext cx="441146" cy="184666"/>
          </a:xfrm>
          <a:prstGeom prst="rect">
            <a:avLst/>
          </a:prstGeom>
        </p:spPr>
        <p:txBody>
          <a:bodyPr wrap="none">
            <a:spAutoFit/>
          </a:bodyPr>
          <a:lstStyle/>
          <a:p>
            <a:r>
              <a:rPr lang="en-GB" sz="600" dirty="0"/>
              <a:t>0.2 mm</a:t>
            </a:r>
          </a:p>
        </p:txBody>
      </p:sp>
      <p:pic>
        <p:nvPicPr>
          <p:cNvPr id="32" name="Picture 31">
            <a:extLst>
              <a:ext uri="{FF2B5EF4-FFF2-40B4-BE49-F238E27FC236}">
                <a16:creationId xmlns:a16="http://schemas.microsoft.com/office/drawing/2014/main" id="{CC973684-5738-D314-2DE4-E4FD70DCD428}"/>
              </a:ext>
            </a:extLst>
          </p:cNvPr>
          <p:cNvPicPr>
            <a:picLocks noChangeAspect="1"/>
          </p:cNvPicPr>
          <p:nvPr/>
        </p:nvPicPr>
        <p:blipFill>
          <a:blip r:embed="rId7"/>
          <a:stretch>
            <a:fillRect/>
          </a:stretch>
        </p:blipFill>
        <p:spPr>
          <a:xfrm flipV="1">
            <a:off x="9728473" y="1827808"/>
            <a:ext cx="71068" cy="155299"/>
          </a:xfrm>
          <a:prstGeom prst="rect">
            <a:avLst/>
          </a:prstGeom>
        </p:spPr>
      </p:pic>
      <p:pic>
        <p:nvPicPr>
          <p:cNvPr id="33" name="Picture 32" descr="A close-up of a machine&#10;&#10;Description automatically generated">
            <a:extLst>
              <a:ext uri="{FF2B5EF4-FFF2-40B4-BE49-F238E27FC236}">
                <a16:creationId xmlns:a16="http://schemas.microsoft.com/office/drawing/2014/main" id="{9AAAF547-D610-0A91-B9BE-1D357F57799F}"/>
              </a:ext>
            </a:extLst>
          </p:cNvPr>
          <p:cNvPicPr>
            <a:picLocks noChangeAspect="1"/>
          </p:cNvPicPr>
          <p:nvPr/>
        </p:nvPicPr>
        <p:blipFill>
          <a:blip r:embed="rId9"/>
          <a:stretch>
            <a:fillRect/>
          </a:stretch>
        </p:blipFill>
        <p:spPr>
          <a:xfrm>
            <a:off x="875218" y="1160744"/>
            <a:ext cx="3966063" cy="3243216"/>
          </a:xfrm>
          <a:prstGeom prst="rect">
            <a:avLst/>
          </a:prstGeom>
        </p:spPr>
      </p:pic>
    </p:spTree>
    <p:extLst>
      <p:ext uri="{BB962C8B-B14F-4D97-AF65-F5344CB8AC3E}">
        <p14:creationId xmlns:p14="http://schemas.microsoft.com/office/powerpoint/2010/main" val="24477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1000"/>
                                        <p:tgtEl>
                                          <p:spTgt spid="17"/>
                                        </p:tgtEl>
                                      </p:cBhvr>
                                    </p:animEffect>
                                    <p:anim calcmode="lin" valueType="num">
                                      <p:cBhvr>
                                        <p:cTn id="93" dur="1000" fill="hold"/>
                                        <p:tgtEl>
                                          <p:spTgt spid="17"/>
                                        </p:tgtEl>
                                        <p:attrNameLst>
                                          <p:attrName>ppt_x</p:attrName>
                                        </p:attrNameLst>
                                      </p:cBhvr>
                                      <p:tavLst>
                                        <p:tav tm="0">
                                          <p:val>
                                            <p:strVal val="#ppt_x"/>
                                          </p:val>
                                        </p:tav>
                                        <p:tav tm="100000">
                                          <p:val>
                                            <p:strVal val="#ppt_x"/>
                                          </p:val>
                                        </p:tav>
                                      </p:tavLst>
                                    </p:anim>
                                    <p:anim calcmode="lin" valueType="num">
                                      <p:cBhvr>
                                        <p:cTn id="94" dur="1000" fill="hold"/>
                                        <p:tgtEl>
                                          <p:spTgt spid="17"/>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1000"/>
                                        <p:tgtEl>
                                          <p:spTgt spid="27"/>
                                        </p:tgtEl>
                                      </p:cBhvr>
                                    </p:animEffect>
                                    <p:anim calcmode="lin" valueType="num">
                                      <p:cBhvr>
                                        <p:cTn id="113" dur="1000" fill="hold"/>
                                        <p:tgtEl>
                                          <p:spTgt spid="27"/>
                                        </p:tgtEl>
                                        <p:attrNameLst>
                                          <p:attrName>ppt_x</p:attrName>
                                        </p:attrNameLst>
                                      </p:cBhvr>
                                      <p:tavLst>
                                        <p:tav tm="0">
                                          <p:val>
                                            <p:strVal val="#ppt_x"/>
                                          </p:val>
                                        </p:tav>
                                        <p:tav tm="100000">
                                          <p:val>
                                            <p:strVal val="#ppt_x"/>
                                          </p:val>
                                        </p:tav>
                                      </p:tavLst>
                                    </p:anim>
                                    <p:anim calcmode="lin" valueType="num">
                                      <p:cBhvr>
                                        <p:cTn id="114" dur="1000" fill="hold"/>
                                        <p:tgtEl>
                                          <p:spTgt spid="27"/>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1000"/>
                                        <p:tgtEl>
                                          <p:spTgt spid="14"/>
                                        </p:tgtEl>
                                      </p:cBhvr>
                                    </p:animEffect>
                                    <p:anim calcmode="lin" valueType="num">
                                      <p:cBhvr>
                                        <p:cTn id="118" dur="1000" fill="hold"/>
                                        <p:tgtEl>
                                          <p:spTgt spid="14"/>
                                        </p:tgtEl>
                                        <p:attrNameLst>
                                          <p:attrName>ppt_x</p:attrName>
                                        </p:attrNameLst>
                                      </p:cBhvr>
                                      <p:tavLst>
                                        <p:tav tm="0">
                                          <p:val>
                                            <p:strVal val="#ppt_x"/>
                                          </p:val>
                                        </p:tav>
                                        <p:tav tm="100000">
                                          <p:val>
                                            <p:strVal val="#ppt_x"/>
                                          </p:val>
                                        </p:tav>
                                      </p:tavLst>
                                    </p:anim>
                                    <p:anim calcmode="lin" valueType="num">
                                      <p:cBhvr>
                                        <p:cTn id="119" dur="1000" fill="hold"/>
                                        <p:tgtEl>
                                          <p:spTgt spid="1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fade">
                                      <p:cBhvr>
                                        <p:cTn id="122" dur="1000"/>
                                        <p:tgtEl>
                                          <p:spTgt spid="9"/>
                                        </p:tgtEl>
                                      </p:cBhvr>
                                    </p:animEffect>
                                    <p:anim calcmode="lin" valueType="num">
                                      <p:cBhvr>
                                        <p:cTn id="123" dur="1000" fill="hold"/>
                                        <p:tgtEl>
                                          <p:spTgt spid="9"/>
                                        </p:tgtEl>
                                        <p:attrNameLst>
                                          <p:attrName>ppt_x</p:attrName>
                                        </p:attrNameLst>
                                      </p:cBhvr>
                                      <p:tavLst>
                                        <p:tav tm="0">
                                          <p:val>
                                            <p:strVal val="#ppt_x"/>
                                          </p:val>
                                        </p:tav>
                                        <p:tav tm="100000">
                                          <p:val>
                                            <p:strVal val="#ppt_x"/>
                                          </p:val>
                                        </p:tav>
                                      </p:tavLst>
                                    </p:anim>
                                    <p:anim calcmode="lin" valueType="num">
                                      <p:cBhvr>
                                        <p:cTn id="1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8" grpId="0"/>
      <p:bldP spid="19" grpId="0"/>
      <p:bldP spid="20" grpId="0"/>
      <p:bldP spid="22" grpId="0"/>
      <p:bldP spid="24" grpId="0"/>
      <p:bldP spid="25" grpId="0"/>
      <p:bldP spid="27" grpId="0" animBg="1"/>
      <p:bldP spid="28" grpId="0" animBg="1"/>
      <p:bldP spid="29" grpId="0" animBg="1"/>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6763A-0C4E-AB00-E5F2-30A8295FFF31}"/>
            </a:ext>
          </a:extLst>
        </p:cNvPr>
        <p:cNvGrpSpPr/>
        <p:nvPr/>
      </p:nvGrpSpPr>
      <p:grpSpPr>
        <a:xfrm>
          <a:off x="0" y="0"/>
          <a:ext cx="0" cy="0"/>
          <a:chOff x="0" y="0"/>
          <a:chExt cx="0" cy="0"/>
        </a:xfrm>
      </p:grpSpPr>
      <p:pic>
        <p:nvPicPr>
          <p:cNvPr id="4" name="Picture 18" descr="IMG_4225">
            <a:extLst>
              <a:ext uri="{FF2B5EF4-FFF2-40B4-BE49-F238E27FC236}">
                <a16:creationId xmlns:a16="http://schemas.microsoft.com/office/drawing/2014/main" id="{D33201F5-4C47-EB97-0CF4-E7F5CA0F0A0B}"/>
              </a:ext>
            </a:extLst>
          </p:cNvPr>
          <p:cNvPicPr>
            <a:picLocks noChangeAspect="1" noChangeArrowheads="1"/>
          </p:cNvPicPr>
          <p:nvPr/>
        </p:nvPicPr>
        <p:blipFill rotWithShape="1">
          <a:blip r:embed="rId2" cstate="screen"/>
          <a:srcRect t="11221" b="14464"/>
          <a:stretch/>
        </p:blipFill>
        <p:spPr bwMode="auto">
          <a:xfrm>
            <a:off x="0" y="1644"/>
            <a:ext cx="12192000" cy="6858000"/>
          </a:xfrm>
          <a:prstGeom prst="rect">
            <a:avLst/>
          </a:prstGeom>
          <a:noFill/>
        </p:spPr>
      </p:pic>
      <p:sp>
        <p:nvSpPr>
          <p:cNvPr id="3" name="Slide Number Placeholder 2">
            <a:extLst>
              <a:ext uri="{FF2B5EF4-FFF2-40B4-BE49-F238E27FC236}">
                <a16:creationId xmlns:a16="http://schemas.microsoft.com/office/drawing/2014/main" id="{52ADD793-920C-1F07-ACCE-00127DD93F2A}"/>
              </a:ext>
            </a:extLst>
          </p:cNvPr>
          <p:cNvSpPr>
            <a:spLocks noGrp="1"/>
          </p:cNvSpPr>
          <p:nvPr>
            <p:ph type="sldNum" sz="quarter" idx="12"/>
          </p:nvPr>
        </p:nvSpPr>
        <p:spPr/>
        <p:txBody>
          <a:bodyPr/>
          <a:lstStyle/>
          <a:p>
            <a:fld id="{1787A23F-BAF2-40F7-981E-A4E481A32A38}" type="slidenum">
              <a:rPr lang="en-US" smtClean="0"/>
              <a:t>13</a:t>
            </a:fld>
            <a:endParaRPr lang="en-US"/>
          </a:p>
        </p:txBody>
      </p:sp>
      <p:sp>
        <p:nvSpPr>
          <p:cNvPr id="5" name="Rectangle: Rounded Corners 4">
            <a:extLst>
              <a:ext uri="{FF2B5EF4-FFF2-40B4-BE49-F238E27FC236}">
                <a16:creationId xmlns:a16="http://schemas.microsoft.com/office/drawing/2014/main" id="{C36273D7-7023-A041-167A-E03926632CB2}"/>
              </a:ext>
            </a:extLst>
          </p:cNvPr>
          <p:cNvSpPr/>
          <p:nvPr/>
        </p:nvSpPr>
        <p:spPr>
          <a:xfrm>
            <a:off x="4143067" y="41898"/>
            <a:ext cx="7998494" cy="99253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New Room Temperature Layout</a:t>
            </a:r>
          </a:p>
        </p:txBody>
      </p:sp>
    </p:spTree>
    <p:extLst>
      <p:ext uri="{BB962C8B-B14F-4D97-AF65-F5344CB8AC3E}">
        <p14:creationId xmlns:p14="http://schemas.microsoft.com/office/powerpoint/2010/main" val="2654689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8A726A-2361-8BDE-67A7-29B80CDA2B57}"/>
              </a:ext>
            </a:extLst>
          </p:cNvPr>
          <p:cNvSpPr>
            <a:spLocks noGrp="1"/>
          </p:cNvSpPr>
          <p:nvPr>
            <p:ph type="title"/>
          </p:nvPr>
        </p:nvSpPr>
        <p:spPr>
          <a:xfrm>
            <a:off x="380772" y="109027"/>
            <a:ext cx="11376025" cy="1065742"/>
          </a:xfrm>
        </p:spPr>
        <p:txBody>
          <a:bodyPr/>
          <a:lstStyle/>
          <a:p>
            <a:r>
              <a:rPr lang="en-US" dirty="0"/>
              <a:t>HL Installation in the </a:t>
            </a:r>
            <a:r>
              <a:rPr lang="en-US" dirty="0" err="1"/>
              <a:t>LHC</a:t>
            </a:r>
            <a:r>
              <a:rPr lang="en-US" dirty="0"/>
              <a:t> during </a:t>
            </a:r>
            <a:r>
              <a:rPr lang="en-US" dirty="0" err="1"/>
              <a:t>LS3</a:t>
            </a:r>
            <a:r>
              <a:rPr lang="en-US" dirty="0"/>
              <a:t> @ </a:t>
            </a:r>
            <a:r>
              <a:rPr lang="en-US" dirty="0" err="1"/>
              <a:t>P1</a:t>
            </a:r>
            <a:r>
              <a:rPr lang="en-US" dirty="0"/>
              <a:t> &amp; </a:t>
            </a:r>
            <a:r>
              <a:rPr lang="en-US" dirty="0" err="1"/>
              <a:t>P5</a:t>
            </a:r>
            <a:br>
              <a:rPr lang="en-GB" dirty="0"/>
            </a:br>
            <a:endParaRPr lang="en-GB" dirty="0"/>
          </a:p>
        </p:txBody>
      </p:sp>
      <p:sp>
        <p:nvSpPr>
          <p:cNvPr id="2" name="Date Placeholder 1">
            <a:extLst>
              <a:ext uri="{FF2B5EF4-FFF2-40B4-BE49-F238E27FC236}">
                <a16:creationId xmlns:a16="http://schemas.microsoft.com/office/drawing/2014/main" id="{11BA7F15-FF8B-F287-8972-3C6CD89D4CCC}"/>
              </a:ext>
            </a:extLst>
          </p:cNvPr>
          <p:cNvSpPr>
            <a:spLocks noGrp="1"/>
          </p:cNvSpPr>
          <p:nvPr>
            <p:ph type="dt" sz="half" idx="10"/>
          </p:nvPr>
        </p:nvSpPr>
        <p:spPr/>
        <p:txBody>
          <a:bodyPr/>
          <a:lstStyle/>
          <a:p>
            <a:fld id="{429B46AD-AE35-A04A-BBC1-316D1F62DB10}" type="datetime1">
              <a:rPr lang="de-CH" smtClean="0"/>
              <a:t>10.04.2024</a:t>
            </a:fld>
            <a:endParaRPr lang="en-US" dirty="0"/>
          </a:p>
        </p:txBody>
      </p:sp>
      <p:sp>
        <p:nvSpPr>
          <p:cNvPr id="3" name="Footer Placeholder 2">
            <a:extLst>
              <a:ext uri="{FF2B5EF4-FFF2-40B4-BE49-F238E27FC236}">
                <a16:creationId xmlns:a16="http://schemas.microsoft.com/office/drawing/2014/main" id="{57A67438-2CA5-99FB-7626-FDF77E6E86F4}"/>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4" name="Slide Number Placeholder 3">
            <a:extLst>
              <a:ext uri="{FF2B5EF4-FFF2-40B4-BE49-F238E27FC236}">
                <a16:creationId xmlns:a16="http://schemas.microsoft.com/office/drawing/2014/main" id="{61FCEDBD-7177-FE54-12B3-155008183DD4}"/>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6" name="TextBox 5">
            <a:extLst>
              <a:ext uri="{FF2B5EF4-FFF2-40B4-BE49-F238E27FC236}">
                <a16:creationId xmlns:a16="http://schemas.microsoft.com/office/drawing/2014/main" id="{9ACC3CCD-D9B2-5E1E-0C87-41EACDDFA020}"/>
              </a:ext>
            </a:extLst>
          </p:cNvPr>
          <p:cNvSpPr txBox="1"/>
          <p:nvPr/>
        </p:nvSpPr>
        <p:spPr>
          <a:xfrm>
            <a:off x="169625" y="836712"/>
            <a:ext cx="3551699" cy="369332"/>
          </a:xfrm>
          <a:prstGeom prst="rect">
            <a:avLst/>
          </a:prstGeom>
          <a:noFill/>
        </p:spPr>
        <p:txBody>
          <a:bodyPr wrap="square" rtlCol="0">
            <a:spAutoFit/>
          </a:bodyPr>
          <a:lstStyle/>
          <a:p>
            <a:r>
              <a:rPr lang="en-GB" dirty="0">
                <a:solidFill>
                  <a:schemeClr val="accent1">
                    <a:lumMod val="50000"/>
                  </a:schemeClr>
                </a:solidFill>
              </a:rPr>
              <a:t>LSSL1 before LS3</a:t>
            </a:r>
          </a:p>
        </p:txBody>
      </p:sp>
      <p:sp>
        <p:nvSpPr>
          <p:cNvPr id="7" name="TextBox 6">
            <a:extLst>
              <a:ext uri="{FF2B5EF4-FFF2-40B4-BE49-F238E27FC236}">
                <a16:creationId xmlns:a16="http://schemas.microsoft.com/office/drawing/2014/main" id="{61017D06-E0E7-219A-1279-4C76C0E3A335}"/>
              </a:ext>
            </a:extLst>
          </p:cNvPr>
          <p:cNvSpPr txBox="1"/>
          <p:nvPr/>
        </p:nvSpPr>
        <p:spPr>
          <a:xfrm>
            <a:off x="169624" y="3526726"/>
            <a:ext cx="3551699" cy="369332"/>
          </a:xfrm>
          <a:prstGeom prst="rect">
            <a:avLst/>
          </a:prstGeom>
          <a:noFill/>
        </p:spPr>
        <p:txBody>
          <a:bodyPr wrap="square" rtlCol="0">
            <a:spAutoFit/>
          </a:bodyPr>
          <a:lstStyle/>
          <a:p>
            <a:r>
              <a:rPr lang="en-GB" dirty="0">
                <a:solidFill>
                  <a:schemeClr val="accent1">
                    <a:lumMod val="50000"/>
                  </a:schemeClr>
                </a:solidFill>
              </a:rPr>
              <a:t>LSSL1 after LS3</a:t>
            </a:r>
          </a:p>
        </p:txBody>
      </p:sp>
      <p:pic>
        <p:nvPicPr>
          <p:cNvPr id="8" name="Picture 7">
            <a:extLst>
              <a:ext uri="{FF2B5EF4-FFF2-40B4-BE49-F238E27FC236}">
                <a16:creationId xmlns:a16="http://schemas.microsoft.com/office/drawing/2014/main" id="{EDFB47C7-05A9-C854-456D-D475E38CBCFE}"/>
              </a:ext>
            </a:extLst>
          </p:cNvPr>
          <p:cNvPicPr>
            <a:picLocks noChangeAspect="1"/>
          </p:cNvPicPr>
          <p:nvPr/>
        </p:nvPicPr>
        <p:blipFill>
          <a:blip r:embed="rId2"/>
          <a:stretch>
            <a:fillRect/>
          </a:stretch>
        </p:blipFill>
        <p:spPr>
          <a:xfrm>
            <a:off x="59308" y="1206044"/>
            <a:ext cx="12085364" cy="2314464"/>
          </a:xfrm>
          <a:prstGeom prst="rect">
            <a:avLst/>
          </a:prstGeom>
        </p:spPr>
      </p:pic>
      <p:pic>
        <p:nvPicPr>
          <p:cNvPr id="9" name="Picture 8">
            <a:extLst>
              <a:ext uri="{FF2B5EF4-FFF2-40B4-BE49-F238E27FC236}">
                <a16:creationId xmlns:a16="http://schemas.microsoft.com/office/drawing/2014/main" id="{899286C3-E4E9-C31A-F2FC-A09F82D3A6E8}"/>
              </a:ext>
            </a:extLst>
          </p:cNvPr>
          <p:cNvPicPr>
            <a:picLocks noChangeAspect="1"/>
          </p:cNvPicPr>
          <p:nvPr/>
        </p:nvPicPr>
        <p:blipFill>
          <a:blip r:embed="rId3"/>
          <a:stretch>
            <a:fillRect/>
          </a:stretch>
        </p:blipFill>
        <p:spPr>
          <a:xfrm>
            <a:off x="74916" y="3889840"/>
            <a:ext cx="12069756" cy="2230244"/>
          </a:xfrm>
          <a:prstGeom prst="rect">
            <a:avLst/>
          </a:prstGeom>
        </p:spPr>
      </p:pic>
      <p:sp>
        <p:nvSpPr>
          <p:cNvPr id="10" name="Arrow: Down 9">
            <a:extLst>
              <a:ext uri="{FF2B5EF4-FFF2-40B4-BE49-F238E27FC236}">
                <a16:creationId xmlns:a16="http://schemas.microsoft.com/office/drawing/2014/main" id="{B7948105-B88D-9B1B-D387-774FBEC7D4C4}"/>
              </a:ext>
            </a:extLst>
          </p:cNvPr>
          <p:cNvSpPr/>
          <p:nvPr/>
        </p:nvSpPr>
        <p:spPr>
          <a:xfrm>
            <a:off x="6528048" y="3731906"/>
            <a:ext cx="432048" cy="864096"/>
          </a:xfrm>
          <a:prstGeom prst="downArrow">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123BA0E-1A5A-B11B-A915-827D492B2ACF}"/>
              </a:ext>
            </a:extLst>
          </p:cNvPr>
          <p:cNvSpPr txBox="1"/>
          <p:nvPr/>
        </p:nvSpPr>
        <p:spPr>
          <a:xfrm>
            <a:off x="4455034" y="944434"/>
            <a:ext cx="7736966" cy="261610"/>
          </a:xfrm>
          <a:prstGeom prst="rect">
            <a:avLst/>
          </a:prstGeom>
          <a:noFill/>
        </p:spPr>
        <p:txBody>
          <a:bodyPr wrap="square">
            <a:spAutoFit/>
          </a:bodyPr>
          <a:lstStyle/>
          <a:p>
            <a:r>
              <a:rPr lang="en-GB" sz="1100" b="1" dirty="0"/>
              <a:t>EN-ACE synoptics </a:t>
            </a:r>
            <a:r>
              <a:rPr lang="en-GB" sz="1100" dirty="0"/>
              <a:t>(Victor Ronfaut, Samy Chemli, Estrella Vergara Fernandez):</a:t>
            </a:r>
            <a:r>
              <a:rPr lang="en-GB" sz="1100" b="1" dirty="0"/>
              <a:t> </a:t>
            </a:r>
            <a:r>
              <a:rPr lang="en-GB" sz="1100" dirty="0">
                <a:hlinkClick r:id="rId4"/>
              </a:rPr>
              <a:t>https://accelerator-synoptics.web.cern.ch</a:t>
            </a:r>
            <a:endParaRPr lang="en-GB" sz="1100" dirty="0"/>
          </a:p>
        </p:txBody>
      </p:sp>
      <p:sp>
        <p:nvSpPr>
          <p:cNvPr id="12" name="Rectangle: Rounded Corners 11">
            <a:extLst>
              <a:ext uri="{FF2B5EF4-FFF2-40B4-BE49-F238E27FC236}">
                <a16:creationId xmlns:a16="http://schemas.microsoft.com/office/drawing/2014/main" id="{51E7EEE2-053C-BE77-815C-148BE9C5C236}"/>
              </a:ext>
            </a:extLst>
          </p:cNvPr>
          <p:cNvSpPr/>
          <p:nvPr/>
        </p:nvSpPr>
        <p:spPr>
          <a:xfrm>
            <a:off x="4276898" y="3121536"/>
            <a:ext cx="4968552" cy="57693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err="1"/>
              <a:t>1km</a:t>
            </a:r>
            <a:r>
              <a:rPr lang="en-GB" sz="3600" dirty="0"/>
              <a:t> of new layout!</a:t>
            </a:r>
          </a:p>
        </p:txBody>
      </p:sp>
    </p:spTree>
    <p:extLst>
      <p:ext uri="{BB962C8B-B14F-4D97-AF65-F5344CB8AC3E}">
        <p14:creationId xmlns:p14="http://schemas.microsoft.com/office/powerpoint/2010/main" val="42656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56CE-9058-6B7F-313F-E9B797B0CC44}"/>
              </a:ext>
            </a:extLst>
          </p:cNvPr>
          <p:cNvSpPr>
            <a:spLocks noGrp="1"/>
          </p:cNvSpPr>
          <p:nvPr>
            <p:ph type="title"/>
          </p:nvPr>
        </p:nvSpPr>
        <p:spPr>
          <a:xfrm>
            <a:off x="417846" y="177089"/>
            <a:ext cx="11376025" cy="1065742"/>
          </a:xfrm>
        </p:spPr>
        <p:txBody>
          <a:bodyPr/>
          <a:lstStyle/>
          <a:p>
            <a:r>
              <a:rPr lang="en-GB" sz="3600" dirty="0"/>
              <a:t>Full Remote Alignment System (FRAS)</a:t>
            </a:r>
            <a:endParaRPr lang="en-GB" dirty="0"/>
          </a:p>
        </p:txBody>
      </p:sp>
      <p:sp>
        <p:nvSpPr>
          <p:cNvPr id="3" name="Date Placeholder 2">
            <a:extLst>
              <a:ext uri="{FF2B5EF4-FFF2-40B4-BE49-F238E27FC236}">
                <a16:creationId xmlns:a16="http://schemas.microsoft.com/office/drawing/2014/main" id="{5641CE7F-8A24-D36B-0BF8-08CFB587A3BC}"/>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589E0BB0-6482-320B-B078-F3F292454A67}"/>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0782E9A8-E377-9843-ED95-6B0D29E9C9EA}"/>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6" name="Rectangle 5">
            <a:extLst>
              <a:ext uri="{FF2B5EF4-FFF2-40B4-BE49-F238E27FC236}">
                <a16:creationId xmlns:a16="http://schemas.microsoft.com/office/drawing/2014/main" id="{567EF219-97DB-46DE-9DB6-BDE923090A51}"/>
              </a:ext>
            </a:extLst>
          </p:cNvPr>
          <p:cNvSpPr/>
          <p:nvPr/>
        </p:nvSpPr>
        <p:spPr>
          <a:xfrm>
            <a:off x="2102535" y="903796"/>
            <a:ext cx="619676" cy="279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7B9DAA2-A61F-4071-BD9A-1F4217E3853E}"/>
              </a:ext>
            </a:extLst>
          </p:cNvPr>
          <p:cNvSpPr txBox="1"/>
          <p:nvPr/>
        </p:nvSpPr>
        <p:spPr>
          <a:xfrm>
            <a:off x="2783927" y="858935"/>
            <a:ext cx="3167021" cy="369332"/>
          </a:xfrm>
          <a:prstGeom prst="rect">
            <a:avLst/>
          </a:prstGeom>
          <a:noFill/>
        </p:spPr>
        <p:txBody>
          <a:bodyPr wrap="none" rtlCol="0">
            <a:spAutoFit/>
          </a:bodyPr>
          <a:lstStyle/>
          <a:p>
            <a:r>
              <a:rPr lang="en-GB" dirty="0"/>
              <a:t>Alignment during YETS &amp; LS</a:t>
            </a:r>
          </a:p>
        </p:txBody>
      </p:sp>
      <p:sp>
        <p:nvSpPr>
          <p:cNvPr id="8" name="Rectangle 7">
            <a:extLst>
              <a:ext uri="{FF2B5EF4-FFF2-40B4-BE49-F238E27FC236}">
                <a16:creationId xmlns:a16="http://schemas.microsoft.com/office/drawing/2014/main" id="{28D320FF-5D8E-4E8B-8080-621AC81EAFBA}"/>
              </a:ext>
            </a:extLst>
          </p:cNvPr>
          <p:cNvSpPr/>
          <p:nvPr/>
        </p:nvSpPr>
        <p:spPr>
          <a:xfrm>
            <a:off x="6577553" y="903796"/>
            <a:ext cx="619676" cy="27961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042FF98-F784-4C9C-82EF-C74B03A8AE4B}"/>
              </a:ext>
            </a:extLst>
          </p:cNvPr>
          <p:cNvSpPr txBox="1"/>
          <p:nvPr/>
        </p:nvSpPr>
        <p:spPr>
          <a:xfrm>
            <a:off x="7258945" y="858935"/>
            <a:ext cx="734496" cy="369332"/>
          </a:xfrm>
          <a:prstGeom prst="rect">
            <a:avLst/>
          </a:prstGeom>
          <a:noFill/>
        </p:spPr>
        <p:txBody>
          <a:bodyPr wrap="none" rtlCol="0">
            <a:spAutoFit/>
          </a:bodyPr>
          <a:lstStyle/>
          <a:p>
            <a:r>
              <a:rPr lang="en-GB" dirty="0"/>
              <a:t>FRAS</a:t>
            </a:r>
          </a:p>
        </p:txBody>
      </p:sp>
      <p:sp>
        <p:nvSpPr>
          <p:cNvPr id="10" name="Rectangle 9">
            <a:extLst>
              <a:ext uri="{FF2B5EF4-FFF2-40B4-BE49-F238E27FC236}">
                <a16:creationId xmlns:a16="http://schemas.microsoft.com/office/drawing/2014/main" id="{2D146292-8CAC-443A-84ED-2934A99D0E41}"/>
              </a:ext>
            </a:extLst>
          </p:cNvPr>
          <p:cNvSpPr/>
          <p:nvPr/>
        </p:nvSpPr>
        <p:spPr>
          <a:xfrm>
            <a:off x="8977965" y="903796"/>
            <a:ext cx="619676" cy="27961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E81208-C992-4183-BC07-9E6A3352E286}"/>
              </a:ext>
            </a:extLst>
          </p:cNvPr>
          <p:cNvSpPr txBox="1"/>
          <p:nvPr/>
        </p:nvSpPr>
        <p:spPr>
          <a:xfrm>
            <a:off x="9659357" y="858935"/>
            <a:ext cx="753732" cy="369332"/>
          </a:xfrm>
          <a:prstGeom prst="rect">
            <a:avLst/>
          </a:prstGeom>
          <a:noFill/>
        </p:spPr>
        <p:txBody>
          <a:bodyPr wrap="none" rtlCol="0">
            <a:spAutoFit/>
          </a:bodyPr>
          <a:lstStyle/>
          <a:p>
            <a:r>
              <a:rPr lang="en-GB" dirty="0"/>
              <a:t>Static</a:t>
            </a:r>
          </a:p>
        </p:txBody>
      </p:sp>
      <p:pic>
        <p:nvPicPr>
          <p:cNvPr id="12" name="Picture 11">
            <a:extLst>
              <a:ext uri="{FF2B5EF4-FFF2-40B4-BE49-F238E27FC236}">
                <a16:creationId xmlns:a16="http://schemas.microsoft.com/office/drawing/2014/main" id="{087E96F1-BC4F-4E6A-9DE5-C9F491AFC5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859" y="1274930"/>
            <a:ext cx="10481063" cy="5209477"/>
          </a:xfrm>
          <a:prstGeom prst="rect">
            <a:avLst/>
          </a:prstGeom>
          <a:noFill/>
          <a:ln>
            <a:noFill/>
          </a:ln>
        </p:spPr>
      </p:pic>
      <p:sp>
        <p:nvSpPr>
          <p:cNvPr id="13" name="TextBox 12">
            <a:extLst>
              <a:ext uri="{FF2B5EF4-FFF2-40B4-BE49-F238E27FC236}">
                <a16:creationId xmlns:a16="http://schemas.microsoft.com/office/drawing/2014/main" id="{90B211E3-9274-4F32-B550-DE40E7A8727A}"/>
              </a:ext>
            </a:extLst>
          </p:cNvPr>
          <p:cNvSpPr txBox="1"/>
          <p:nvPr/>
        </p:nvSpPr>
        <p:spPr>
          <a:xfrm>
            <a:off x="1105644" y="1670318"/>
            <a:ext cx="581025" cy="400110"/>
          </a:xfrm>
          <a:prstGeom prst="rect">
            <a:avLst/>
          </a:prstGeom>
          <a:solidFill>
            <a:srgbClr val="FFFF00"/>
          </a:solidFill>
          <a:ln>
            <a:solidFill>
              <a:schemeClr val="tx1"/>
            </a:solidFill>
          </a:ln>
        </p:spPr>
        <p:txBody>
          <a:bodyPr wrap="square" rtlCol="0">
            <a:spAutoFit/>
          </a:bodyPr>
          <a:lstStyle/>
          <a:p>
            <a:pPr algn="ctr"/>
            <a:r>
              <a:rPr lang="en-GB" sz="2000" b="1" dirty="0">
                <a:solidFill>
                  <a:srgbClr val="FF0000"/>
                </a:solidFill>
                <a:highlight>
                  <a:srgbClr val="FFFF00"/>
                </a:highlight>
              </a:rPr>
              <a:t>IP</a:t>
            </a:r>
          </a:p>
        </p:txBody>
      </p:sp>
      <p:sp>
        <p:nvSpPr>
          <p:cNvPr id="14" name="TextBox 13">
            <a:extLst>
              <a:ext uri="{FF2B5EF4-FFF2-40B4-BE49-F238E27FC236}">
                <a16:creationId xmlns:a16="http://schemas.microsoft.com/office/drawing/2014/main" id="{99DD7842-0579-4F80-B9F3-1A65A0EC6B5E}"/>
              </a:ext>
            </a:extLst>
          </p:cNvPr>
          <p:cNvSpPr txBox="1"/>
          <p:nvPr/>
        </p:nvSpPr>
        <p:spPr>
          <a:xfrm>
            <a:off x="11133374" y="4896844"/>
            <a:ext cx="581025" cy="400110"/>
          </a:xfrm>
          <a:prstGeom prst="rect">
            <a:avLst/>
          </a:prstGeom>
          <a:solidFill>
            <a:srgbClr val="FFFF00"/>
          </a:solidFill>
          <a:ln>
            <a:solidFill>
              <a:schemeClr val="tx1"/>
            </a:solidFill>
          </a:ln>
        </p:spPr>
        <p:txBody>
          <a:bodyPr wrap="square" rtlCol="0">
            <a:spAutoFit/>
          </a:bodyPr>
          <a:lstStyle/>
          <a:p>
            <a:pPr algn="ctr"/>
            <a:r>
              <a:rPr lang="en-GB" sz="2000" b="1" dirty="0">
                <a:solidFill>
                  <a:srgbClr val="FF0000"/>
                </a:solidFill>
                <a:highlight>
                  <a:srgbClr val="FFFF00"/>
                </a:highlight>
              </a:rPr>
              <a:t>Q6</a:t>
            </a:r>
          </a:p>
        </p:txBody>
      </p:sp>
      <p:sp>
        <p:nvSpPr>
          <p:cNvPr id="15" name="Rectangle 14">
            <a:extLst>
              <a:ext uri="{FF2B5EF4-FFF2-40B4-BE49-F238E27FC236}">
                <a16:creationId xmlns:a16="http://schemas.microsoft.com/office/drawing/2014/main" id="{D713903C-367B-BC48-8C9F-F57CA4D7F475}"/>
              </a:ext>
            </a:extLst>
          </p:cNvPr>
          <p:cNvSpPr/>
          <p:nvPr/>
        </p:nvSpPr>
        <p:spPr>
          <a:xfrm>
            <a:off x="3893801" y="1786278"/>
            <a:ext cx="137847" cy="27961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440946AA-2B69-684B-4666-32A30695BFC3}"/>
              </a:ext>
            </a:extLst>
          </p:cNvPr>
          <p:cNvSpPr txBox="1">
            <a:spLocks/>
          </p:cNvSpPr>
          <p:nvPr/>
        </p:nvSpPr>
        <p:spPr>
          <a:xfrm>
            <a:off x="407987" y="943488"/>
            <a:ext cx="11199511" cy="2653623"/>
          </a:xfrm>
          <a:prstGeom prst="rect">
            <a:avLst/>
          </a:prstGeom>
        </p:spPr>
        <p:style>
          <a:lnRef idx="2">
            <a:schemeClr val="accent5"/>
          </a:lnRef>
          <a:fillRef idx="1">
            <a:schemeClr val="lt1"/>
          </a:fillRef>
          <a:effectRef idx="0">
            <a:schemeClr val="accent5"/>
          </a:effectRef>
          <a:fontRef idx="minor">
            <a:schemeClr val="dk1"/>
          </a:fontRef>
        </p:style>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dk1"/>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dk1"/>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dk1"/>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gn="ctr"/>
            <a:endParaRPr lang="en-US" sz="100" dirty="0"/>
          </a:p>
          <a:p>
            <a:pPr algn="ctr"/>
            <a:r>
              <a:rPr lang="en-US" dirty="0"/>
              <a:t>The Full Remote Alignment System (FRAS) </a:t>
            </a:r>
            <a:r>
              <a:rPr lang="en-US" dirty="0">
                <a:highlight>
                  <a:srgbClr val="FFFF00"/>
                </a:highlight>
              </a:rPr>
              <a:t>will allow aligning rigidly as a block, simultaneously and remotely</a:t>
            </a:r>
            <a:r>
              <a:rPr lang="en-US" dirty="0"/>
              <a:t> from the CERN Control Centre (CCC), all the components from </a:t>
            </a:r>
            <a:r>
              <a:rPr lang="en-US" dirty="0" err="1"/>
              <a:t>Q1</a:t>
            </a:r>
            <a:r>
              <a:rPr lang="en-US" dirty="0"/>
              <a:t> to </a:t>
            </a:r>
            <a:r>
              <a:rPr lang="en-US" dirty="0" err="1"/>
              <a:t>Q5</a:t>
            </a:r>
            <a:r>
              <a:rPr lang="en-US" dirty="0"/>
              <a:t> on each side of the Interaction Point (IP), within ± 2.5 mm </a:t>
            </a:r>
          </a:p>
          <a:p>
            <a:pPr algn="ctr"/>
            <a:r>
              <a:rPr lang="en-US" dirty="0"/>
              <a:t>It will also allow to move independently the components within the stroke of the corresponding bellows</a:t>
            </a:r>
          </a:p>
          <a:p>
            <a:pPr algn="ctr"/>
            <a:r>
              <a:rPr lang="en-US" dirty="0"/>
              <a:t>Big impact on the choice of vacuum warm modules</a:t>
            </a:r>
          </a:p>
          <a:p>
            <a:endParaRPr lang="en-GB" dirty="0"/>
          </a:p>
        </p:txBody>
      </p:sp>
    </p:spTree>
    <p:extLst>
      <p:ext uri="{BB962C8B-B14F-4D97-AF65-F5344CB8AC3E}">
        <p14:creationId xmlns:p14="http://schemas.microsoft.com/office/powerpoint/2010/main" val="29628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500"/>
                                        <p:tgtEl>
                                          <p:spTgt spid="1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6">
                                            <p:txEl>
                                              <p:pRg st="1" end="1"/>
                                            </p:txEl>
                                          </p:spTgt>
                                        </p:tgtEl>
                                      </p:cBhvr>
                                    </p:animEffect>
                                    <p:set>
                                      <p:cBhvr>
                                        <p:cTn id="24" dur="1" fill="hold">
                                          <p:stCondLst>
                                            <p:cond delay="499"/>
                                          </p:stCondLst>
                                        </p:cTn>
                                        <p:tgtEl>
                                          <p:spTgt spid="16">
                                            <p:txEl>
                                              <p:pRg st="1" end="1"/>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6">
                                            <p:txEl>
                                              <p:pRg st="2" end="2"/>
                                            </p:txEl>
                                          </p:spTgt>
                                        </p:tgtEl>
                                      </p:cBhvr>
                                    </p:animEffect>
                                    <p:set>
                                      <p:cBhvr>
                                        <p:cTn id="27" dur="1" fill="hold">
                                          <p:stCondLst>
                                            <p:cond delay="499"/>
                                          </p:stCondLst>
                                        </p:cTn>
                                        <p:tgtEl>
                                          <p:spTgt spid="16">
                                            <p:txEl>
                                              <p:pRg st="2" end="2"/>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6">
                                            <p:txEl>
                                              <p:pRg st="3" end="3"/>
                                            </p:txEl>
                                          </p:spTgt>
                                        </p:tgtEl>
                                      </p:cBhvr>
                                    </p:animEffect>
                                    <p:set>
                                      <p:cBhvr>
                                        <p:cTn id="30" dur="1" fill="hold">
                                          <p:stCondLst>
                                            <p:cond delay="499"/>
                                          </p:stCondLst>
                                        </p:cTn>
                                        <p:tgtEl>
                                          <p:spTgt spid="16">
                                            <p:txEl>
                                              <p:pRg st="3" end="3"/>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bg/>
                                          </p:spTgt>
                                        </p:tgtEl>
                                      </p:cBhvr>
                                    </p:animEffect>
                                    <p:set>
                                      <p:cBhvr>
                                        <p:cTn id="33" dur="1" fill="hold">
                                          <p:stCondLst>
                                            <p:cond delay="499"/>
                                          </p:stCondLst>
                                        </p:cTn>
                                        <p:tgtEl>
                                          <p:spTgt spid="16">
                                            <p:bg/>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3" grpId="0" animBg="1"/>
      <p:bldP spid="14" grpId="0" animBg="1"/>
      <p:bldP spid="15" grpId="0" animBg="1"/>
      <p:bldP spid="16" grpId="0" build="p" animBg="1"/>
      <p:bldP spid="16" grpI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C5A2-AD3A-78D5-451F-5A71A6BAC73C}"/>
              </a:ext>
            </a:extLst>
          </p:cNvPr>
          <p:cNvSpPr>
            <a:spLocks noGrp="1"/>
          </p:cNvSpPr>
          <p:nvPr>
            <p:ph type="title"/>
          </p:nvPr>
        </p:nvSpPr>
        <p:spPr/>
        <p:txBody>
          <a:bodyPr/>
          <a:lstStyle/>
          <a:p>
            <a:pPr algn="ctr"/>
            <a:r>
              <a:rPr lang="en-GB" sz="3600" dirty="0"/>
              <a:t>FRAS </a:t>
            </a:r>
            <a:r>
              <a:rPr lang="en-GB" sz="3600" dirty="0" err="1"/>
              <a:t>v.s</a:t>
            </a:r>
            <a:r>
              <a:rPr lang="en-GB" sz="3600" dirty="0"/>
              <a:t>. Warm Modules: </a:t>
            </a:r>
            <a:br>
              <a:rPr lang="en-GB" sz="3600" dirty="0"/>
            </a:br>
            <a:r>
              <a:rPr lang="en-GB" sz="3600" dirty="0"/>
              <a:t>Which Choice do we have?</a:t>
            </a:r>
            <a:endParaRPr lang="en-GB" dirty="0"/>
          </a:p>
        </p:txBody>
      </p:sp>
      <p:sp>
        <p:nvSpPr>
          <p:cNvPr id="3" name="Date Placeholder 2">
            <a:extLst>
              <a:ext uri="{FF2B5EF4-FFF2-40B4-BE49-F238E27FC236}">
                <a16:creationId xmlns:a16="http://schemas.microsoft.com/office/drawing/2014/main" id="{845BAEF2-DF68-DFEC-990D-4C1223B0B798}"/>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BBC70480-6ABA-BE90-5F89-FAC3CCE19C54}"/>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17954D3E-415C-375E-0E48-7D2C1E7A3844}"/>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6" name="Picture 2">
            <a:extLst>
              <a:ext uri="{FF2B5EF4-FFF2-40B4-BE49-F238E27FC236}">
                <a16:creationId xmlns:a16="http://schemas.microsoft.com/office/drawing/2014/main" id="{017A11F0-0BFC-DB9D-57D6-94B38445C9A8}"/>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9890"/>
          <a:stretch/>
        </p:blipFill>
        <p:spPr bwMode="auto">
          <a:xfrm>
            <a:off x="497149" y="2323911"/>
            <a:ext cx="3197461" cy="2199499"/>
          </a:xfrm>
          <a:prstGeom prst="rect">
            <a:avLst/>
          </a:prstGeom>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2FC31440-4250-F1ED-E56C-E9C58EA70292}"/>
              </a:ext>
            </a:extLst>
          </p:cNvPr>
          <p:cNvPicPr>
            <a:picLocks noChangeAspect="1"/>
          </p:cNvPicPr>
          <p:nvPr/>
        </p:nvPicPr>
        <p:blipFill>
          <a:blip r:embed="rId3"/>
          <a:stretch>
            <a:fillRect/>
          </a:stretch>
        </p:blipFill>
        <p:spPr>
          <a:xfrm>
            <a:off x="3885174" y="2314685"/>
            <a:ext cx="4120717" cy="2217950"/>
          </a:xfrm>
          <a:prstGeom prst="rect">
            <a:avLst/>
          </a:prstGeom>
        </p:spPr>
      </p:pic>
      <p:pic>
        <p:nvPicPr>
          <p:cNvPr id="8" name="Picture 7">
            <a:extLst>
              <a:ext uri="{FF2B5EF4-FFF2-40B4-BE49-F238E27FC236}">
                <a16:creationId xmlns:a16="http://schemas.microsoft.com/office/drawing/2014/main" id="{2E319F30-0078-45B8-B019-247CFE9715AC}"/>
              </a:ext>
            </a:extLst>
          </p:cNvPr>
          <p:cNvPicPr>
            <a:picLocks noChangeAspect="1"/>
          </p:cNvPicPr>
          <p:nvPr/>
        </p:nvPicPr>
        <p:blipFill>
          <a:blip r:embed="rId4"/>
          <a:stretch>
            <a:fillRect/>
          </a:stretch>
        </p:blipFill>
        <p:spPr>
          <a:xfrm>
            <a:off x="8196455" y="2267419"/>
            <a:ext cx="3547924" cy="2312483"/>
          </a:xfrm>
          <a:prstGeom prst="rect">
            <a:avLst/>
          </a:prstGeom>
        </p:spPr>
      </p:pic>
      <p:grpSp>
        <p:nvGrpSpPr>
          <p:cNvPr id="9" name="Group 8">
            <a:extLst>
              <a:ext uri="{FF2B5EF4-FFF2-40B4-BE49-F238E27FC236}">
                <a16:creationId xmlns:a16="http://schemas.microsoft.com/office/drawing/2014/main" id="{2E473629-3ECD-EDA6-AA6B-CAD61219818C}"/>
              </a:ext>
            </a:extLst>
          </p:cNvPr>
          <p:cNvGrpSpPr/>
          <p:nvPr/>
        </p:nvGrpSpPr>
        <p:grpSpPr>
          <a:xfrm>
            <a:off x="522461" y="1757144"/>
            <a:ext cx="2698473" cy="457200"/>
            <a:chOff x="409250" y="1513304"/>
            <a:chExt cx="2698473" cy="457200"/>
          </a:xfrm>
        </p:grpSpPr>
        <p:grpSp>
          <p:nvGrpSpPr>
            <p:cNvPr id="10" name="Group 9">
              <a:extLst>
                <a:ext uri="{FF2B5EF4-FFF2-40B4-BE49-F238E27FC236}">
                  <a16:creationId xmlns:a16="http://schemas.microsoft.com/office/drawing/2014/main" id="{FEE980EA-1409-8EFE-201C-2B8DEB1CC05F}"/>
                </a:ext>
              </a:extLst>
            </p:cNvPr>
            <p:cNvGrpSpPr/>
            <p:nvPr/>
          </p:nvGrpSpPr>
          <p:grpSpPr>
            <a:xfrm>
              <a:off x="409250" y="1513304"/>
              <a:ext cx="457200" cy="457200"/>
              <a:chOff x="409250" y="1513304"/>
              <a:chExt cx="457200" cy="457200"/>
            </a:xfrm>
          </p:grpSpPr>
          <p:grpSp>
            <p:nvGrpSpPr>
              <p:cNvPr id="12" name="Group 11">
                <a:extLst>
                  <a:ext uri="{FF2B5EF4-FFF2-40B4-BE49-F238E27FC236}">
                    <a16:creationId xmlns:a16="http://schemas.microsoft.com/office/drawing/2014/main" id="{DE4C55CA-2634-4033-C480-653608E78104}"/>
                  </a:ext>
                </a:extLst>
              </p:cNvPr>
              <p:cNvGrpSpPr>
                <a:grpSpLocks noChangeAspect="1"/>
              </p:cNvGrpSpPr>
              <p:nvPr/>
            </p:nvGrpSpPr>
            <p:grpSpPr>
              <a:xfrm>
                <a:off x="409250" y="1513304"/>
                <a:ext cx="457200" cy="457200"/>
                <a:chOff x="11361456" y="6195813"/>
                <a:chExt cx="548640" cy="548640"/>
              </a:xfrm>
            </p:grpSpPr>
            <p:sp>
              <p:nvSpPr>
                <p:cNvPr id="14" name="Oval 13">
                  <a:extLst>
                    <a:ext uri="{FF2B5EF4-FFF2-40B4-BE49-F238E27FC236}">
                      <a16:creationId xmlns:a16="http://schemas.microsoft.com/office/drawing/2014/main" id="{D1523B3A-A1A3-C944-883C-CEEF67BD8989}"/>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5" name="Oval 14">
                  <a:extLst>
                    <a:ext uri="{FF2B5EF4-FFF2-40B4-BE49-F238E27FC236}">
                      <a16:creationId xmlns:a16="http://schemas.microsoft.com/office/drawing/2014/main" id="{E3345F5A-C455-BC16-EF2A-238FCF0C7BB1}"/>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13" name="TextBox 12">
                <a:extLst>
                  <a:ext uri="{FF2B5EF4-FFF2-40B4-BE49-F238E27FC236}">
                    <a16:creationId xmlns:a16="http://schemas.microsoft.com/office/drawing/2014/main" id="{8C58A9B4-0AD3-57D5-B9E9-5D46B480B5BE}"/>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A</a:t>
                </a:r>
              </a:p>
            </p:txBody>
          </p:sp>
        </p:grpSp>
        <p:sp>
          <p:nvSpPr>
            <p:cNvPr id="11" name="TextBox 10">
              <a:extLst>
                <a:ext uri="{FF2B5EF4-FFF2-40B4-BE49-F238E27FC236}">
                  <a16:creationId xmlns:a16="http://schemas.microsoft.com/office/drawing/2014/main" id="{6DF52672-C657-9E2C-502A-FD1714787DA3}"/>
                </a:ext>
              </a:extLst>
            </p:cNvPr>
            <p:cNvSpPr txBox="1"/>
            <p:nvPr/>
          </p:nvSpPr>
          <p:spPr>
            <a:xfrm>
              <a:off x="895643" y="1543949"/>
              <a:ext cx="2212080" cy="369332"/>
            </a:xfrm>
            <a:prstGeom prst="rect">
              <a:avLst/>
            </a:prstGeom>
            <a:noFill/>
          </p:spPr>
          <p:txBody>
            <a:bodyPr wrap="none" rtlCol="0">
              <a:spAutoFit/>
            </a:bodyPr>
            <a:lstStyle/>
            <a:p>
              <a:r>
                <a:rPr lang="en-GB" dirty="0"/>
                <a:t>Standard RF Bellow</a:t>
              </a:r>
            </a:p>
          </p:txBody>
        </p:sp>
      </p:grpSp>
      <p:grpSp>
        <p:nvGrpSpPr>
          <p:cNvPr id="16" name="Group 15">
            <a:extLst>
              <a:ext uri="{FF2B5EF4-FFF2-40B4-BE49-F238E27FC236}">
                <a16:creationId xmlns:a16="http://schemas.microsoft.com/office/drawing/2014/main" id="{E51FE309-CF0A-779E-1394-733F768E4847}"/>
              </a:ext>
            </a:extLst>
          </p:cNvPr>
          <p:cNvGrpSpPr/>
          <p:nvPr/>
        </p:nvGrpSpPr>
        <p:grpSpPr>
          <a:xfrm>
            <a:off x="4189586" y="1727952"/>
            <a:ext cx="3807943" cy="457200"/>
            <a:chOff x="409250" y="1513304"/>
            <a:chExt cx="3807943" cy="457200"/>
          </a:xfrm>
        </p:grpSpPr>
        <p:grpSp>
          <p:nvGrpSpPr>
            <p:cNvPr id="17" name="Group 16">
              <a:extLst>
                <a:ext uri="{FF2B5EF4-FFF2-40B4-BE49-F238E27FC236}">
                  <a16:creationId xmlns:a16="http://schemas.microsoft.com/office/drawing/2014/main" id="{92AC5305-B303-475F-C63B-8225E219873B}"/>
                </a:ext>
              </a:extLst>
            </p:cNvPr>
            <p:cNvGrpSpPr/>
            <p:nvPr/>
          </p:nvGrpSpPr>
          <p:grpSpPr>
            <a:xfrm>
              <a:off x="409250" y="1513304"/>
              <a:ext cx="457200" cy="457200"/>
              <a:chOff x="409250" y="1513304"/>
              <a:chExt cx="457200" cy="457200"/>
            </a:xfrm>
          </p:grpSpPr>
          <p:grpSp>
            <p:nvGrpSpPr>
              <p:cNvPr id="19" name="Group 18">
                <a:extLst>
                  <a:ext uri="{FF2B5EF4-FFF2-40B4-BE49-F238E27FC236}">
                    <a16:creationId xmlns:a16="http://schemas.microsoft.com/office/drawing/2014/main" id="{02380D38-EE36-5F88-D98B-9C6EDB736AB2}"/>
                  </a:ext>
                </a:extLst>
              </p:cNvPr>
              <p:cNvGrpSpPr>
                <a:grpSpLocks noChangeAspect="1"/>
              </p:cNvGrpSpPr>
              <p:nvPr/>
            </p:nvGrpSpPr>
            <p:grpSpPr>
              <a:xfrm>
                <a:off x="409250" y="1513304"/>
                <a:ext cx="457200" cy="457200"/>
                <a:chOff x="11361456" y="6195813"/>
                <a:chExt cx="548640" cy="548640"/>
              </a:xfrm>
            </p:grpSpPr>
            <p:sp>
              <p:nvSpPr>
                <p:cNvPr id="21" name="Oval 20">
                  <a:extLst>
                    <a:ext uri="{FF2B5EF4-FFF2-40B4-BE49-F238E27FC236}">
                      <a16:creationId xmlns:a16="http://schemas.microsoft.com/office/drawing/2014/main" id="{07BDE7B5-0F5F-F672-4461-68AB57B3EBD3}"/>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2" name="Oval 21">
                  <a:extLst>
                    <a:ext uri="{FF2B5EF4-FFF2-40B4-BE49-F238E27FC236}">
                      <a16:creationId xmlns:a16="http://schemas.microsoft.com/office/drawing/2014/main" id="{F6D6B5CD-FE59-2E81-1DEC-EAEAD037BB04}"/>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0" name="TextBox 19">
                <a:extLst>
                  <a:ext uri="{FF2B5EF4-FFF2-40B4-BE49-F238E27FC236}">
                    <a16:creationId xmlns:a16="http://schemas.microsoft.com/office/drawing/2014/main" id="{4F98B4CE-59AC-6BCC-DCCF-753B4CE32A22}"/>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B</a:t>
                </a:r>
              </a:p>
            </p:txBody>
          </p:sp>
        </p:grpSp>
        <p:sp>
          <p:nvSpPr>
            <p:cNvPr id="18" name="TextBox 17">
              <a:extLst>
                <a:ext uri="{FF2B5EF4-FFF2-40B4-BE49-F238E27FC236}">
                  <a16:creationId xmlns:a16="http://schemas.microsoft.com/office/drawing/2014/main" id="{8C08DE6B-6CD9-565C-90AE-2CE6C3E13428}"/>
                </a:ext>
              </a:extLst>
            </p:cNvPr>
            <p:cNvSpPr txBox="1"/>
            <p:nvPr/>
          </p:nvSpPr>
          <p:spPr>
            <a:xfrm>
              <a:off x="895643" y="1543949"/>
              <a:ext cx="3321550" cy="369332"/>
            </a:xfrm>
            <a:prstGeom prst="rect">
              <a:avLst/>
            </a:prstGeom>
            <a:noFill/>
          </p:spPr>
          <p:txBody>
            <a:bodyPr wrap="none" rtlCol="0">
              <a:spAutoFit/>
            </a:bodyPr>
            <a:lstStyle/>
            <a:p>
              <a:r>
                <a:rPr lang="en-GB" dirty="0"/>
                <a:t>Large radial movement (</a:t>
              </a:r>
              <a:r>
                <a:rPr lang="en-GB" dirty="0" err="1"/>
                <a:t>LRM</a:t>
              </a:r>
              <a:r>
                <a:rPr lang="en-GB" dirty="0"/>
                <a:t>)</a:t>
              </a:r>
            </a:p>
          </p:txBody>
        </p:sp>
      </p:grpSp>
      <p:grpSp>
        <p:nvGrpSpPr>
          <p:cNvPr id="23" name="Group 22">
            <a:extLst>
              <a:ext uri="{FF2B5EF4-FFF2-40B4-BE49-F238E27FC236}">
                <a16:creationId xmlns:a16="http://schemas.microsoft.com/office/drawing/2014/main" id="{DA6248B0-6D20-6F7F-C32A-F100CA675B61}"/>
              </a:ext>
            </a:extLst>
          </p:cNvPr>
          <p:cNvGrpSpPr/>
          <p:nvPr/>
        </p:nvGrpSpPr>
        <p:grpSpPr>
          <a:xfrm>
            <a:off x="8196455" y="1688681"/>
            <a:ext cx="1105473" cy="457200"/>
            <a:chOff x="409250" y="1513304"/>
            <a:chExt cx="1105473" cy="457200"/>
          </a:xfrm>
        </p:grpSpPr>
        <p:grpSp>
          <p:nvGrpSpPr>
            <p:cNvPr id="24" name="Group 23">
              <a:extLst>
                <a:ext uri="{FF2B5EF4-FFF2-40B4-BE49-F238E27FC236}">
                  <a16:creationId xmlns:a16="http://schemas.microsoft.com/office/drawing/2014/main" id="{08E5EF9D-FC5C-08A7-4C64-FFE0C23006E5}"/>
                </a:ext>
              </a:extLst>
            </p:cNvPr>
            <p:cNvGrpSpPr/>
            <p:nvPr/>
          </p:nvGrpSpPr>
          <p:grpSpPr>
            <a:xfrm>
              <a:off x="409250" y="1513304"/>
              <a:ext cx="457200" cy="457200"/>
              <a:chOff x="409250" y="1513304"/>
              <a:chExt cx="457200" cy="457200"/>
            </a:xfrm>
          </p:grpSpPr>
          <p:grpSp>
            <p:nvGrpSpPr>
              <p:cNvPr id="26" name="Group 25">
                <a:extLst>
                  <a:ext uri="{FF2B5EF4-FFF2-40B4-BE49-F238E27FC236}">
                    <a16:creationId xmlns:a16="http://schemas.microsoft.com/office/drawing/2014/main" id="{5FC0AE7F-045D-637E-B4C0-0743565D7287}"/>
                  </a:ext>
                </a:extLst>
              </p:cNvPr>
              <p:cNvGrpSpPr>
                <a:grpSpLocks noChangeAspect="1"/>
              </p:cNvGrpSpPr>
              <p:nvPr/>
            </p:nvGrpSpPr>
            <p:grpSpPr>
              <a:xfrm>
                <a:off x="409250" y="1513304"/>
                <a:ext cx="457200" cy="457200"/>
                <a:chOff x="11361456" y="6195813"/>
                <a:chExt cx="548640" cy="548640"/>
              </a:xfrm>
            </p:grpSpPr>
            <p:sp>
              <p:nvSpPr>
                <p:cNvPr id="28" name="Oval 27">
                  <a:extLst>
                    <a:ext uri="{FF2B5EF4-FFF2-40B4-BE49-F238E27FC236}">
                      <a16:creationId xmlns:a16="http://schemas.microsoft.com/office/drawing/2014/main" id="{7AAB96EB-0B78-17BA-4573-B87E2C863732}"/>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9" name="Oval 28">
                  <a:extLst>
                    <a:ext uri="{FF2B5EF4-FFF2-40B4-BE49-F238E27FC236}">
                      <a16:creationId xmlns:a16="http://schemas.microsoft.com/office/drawing/2014/main" id="{696BF29F-C582-CDF3-DE4C-7E544AC5B93C}"/>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7" name="TextBox 26">
                <a:extLst>
                  <a:ext uri="{FF2B5EF4-FFF2-40B4-BE49-F238E27FC236}">
                    <a16:creationId xmlns:a16="http://schemas.microsoft.com/office/drawing/2014/main" id="{89A7E65F-1263-A48B-331F-C969916AE959}"/>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C</a:t>
                </a:r>
              </a:p>
            </p:txBody>
          </p:sp>
        </p:grpSp>
        <p:sp>
          <p:nvSpPr>
            <p:cNvPr id="25" name="TextBox 24">
              <a:extLst>
                <a:ext uri="{FF2B5EF4-FFF2-40B4-BE49-F238E27FC236}">
                  <a16:creationId xmlns:a16="http://schemas.microsoft.com/office/drawing/2014/main" id="{B63FFF72-5B50-8462-4FC1-4147797D2659}"/>
                </a:ext>
              </a:extLst>
            </p:cNvPr>
            <p:cNvSpPr txBox="1"/>
            <p:nvPr/>
          </p:nvSpPr>
          <p:spPr>
            <a:xfrm>
              <a:off x="895643" y="1543949"/>
              <a:ext cx="619080" cy="369332"/>
            </a:xfrm>
            <a:prstGeom prst="rect">
              <a:avLst/>
            </a:prstGeom>
            <a:noFill/>
          </p:spPr>
          <p:txBody>
            <a:bodyPr wrap="none" rtlCol="0">
              <a:spAutoFit/>
            </a:bodyPr>
            <a:lstStyle/>
            <a:p>
              <a:r>
                <a:rPr lang="en-GB" dirty="0" err="1"/>
                <a:t>DRF</a:t>
              </a:r>
              <a:endParaRPr lang="en-GB" dirty="0"/>
            </a:p>
          </p:txBody>
        </p:sp>
      </p:grpSp>
      <p:sp>
        <p:nvSpPr>
          <p:cNvPr id="30" name="Rectangle: Rounded Corners 29">
            <a:extLst>
              <a:ext uri="{FF2B5EF4-FFF2-40B4-BE49-F238E27FC236}">
                <a16:creationId xmlns:a16="http://schemas.microsoft.com/office/drawing/2014/main" id="{18C6448C-FBC2-DE82-C39E-CD895A938456}"/>
              </a:ext>
            </a:extLst>
          </p:cNvPr>
          <p:cNvSpPr/>
          <p:nvPr/>
        </p:nvSpPr>
        <p:spPr>
          <a:xfrm>
            <a:off x="551654" y="4969888"/>
            <a:ext cx="3060000" cy="864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Cheapest</a:t>
            </a:r>
          </a:p>
          <a:p>
            <a:pPr algn="ctr"/>
            <a:r>
              <a:rPr lang="en-GB" sz="1400" dirty="0">
                <a:solidFill>
                  <a:schemeClr val="tx1"/>
                </a:solidFill>
              </a:rPr>
              <a:t>Main risk: loose RF fingers contact</a:t>
            </a:r>
          </a:p>
          <a:p>
            <a:pPr algn="ctr"/>
            <a:r>
              <a:rPr lang="en-GB" sz="1400" dirty="0">
                <a:solidFill>
                  <a:schemeClr val="tx1"/>
                </a:solidFill>
              </a:rPr>
              <a:t>Most used in the LHC today</a:t>
            </a:r>
          </a:p>
        </p:txBody>
      </p:sp>
      <p:sp>
        <p:nvSpPr>
          <p:cNvPr id="31" name="Rectangle: Rounded Corners 30">
            <a:extLst>
              <a:ext uri="{FF2B5EF4-FFF2-40B4-BE49-F238E27FC236}">
                <a16:creationId xmlns:a16="http://schemas.microsoft.com/office/drawing/2014/main" id="{0DF692E7-B262-5A53-BABF-1BF9B2F276C9}"/>
              </a:ext>
            </a:extLst>
          </p:cNvPr>
          <p:cNvSpPr/>
          <p:nvPr/>
        </p:nvSpPr>
        <p:spPr>
          <a:xfrm>
            <a:off x="4387764" y="4969888"/>
            <a:ext cx="3060000" cy="864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Main risk: lose RF fingers contact</a:t>
            </a:r>
          </a:p>
          <a:p>
            <a:pPr algn="ctr"/>
            <a:r>
              <a:rPr lang="en-GB" sz="1400" dirty="0">
                <a:solidFill>
                  <a:schemeClr val="tx1"/>
                </a:solidFill>
              </a:rPr>
              <a:t>Highest radial movement</a:t>
            </a:r>
          </a:p>
          <a:p>
            <a:pPr algn="ctr"/>
            <a:r>
              <a:rPr lang="en-GB" sz="1400" dirty="0">
                <a:solidFill>
                  <a:schemeClr val="tx1"/>
                </a:solidFill>
              </a:rPr>
              <a:t>Already used in the LHC</a:t>
            </a:r>
          </a:p>
        </p:txBody>
      </p:sp>
      <p:sp>
        <p:nvSpPr>
          <p:cNvPr id="32" name="Rectangle: Rounded Corners 31">
            <a:extLst>
              <a:ext uri="{FF2B5EF4-FFF2-40B4-BE49-F238E27FC236}">
                <a16:creationId xmlns:a16="http://schemas.microsoft.com/office/drawing/2014/main" id="{8F0EBBF7-CAE9-3AB1-67DF-924F9DB4F8DA}"/>
              </a:ext>
            </a:extLst>
          </p:cNvPr>
          <p:cNvSpPr/>
          <p:nvPr/>
        </p:nvSpPr>
        <p:spPr>
          <a:xfrm>
            <a:off x="8409799" y="4969888"/>
            <a:ext cx="3060000" cy="864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Expensive</a:t>
            </a:r>
          </a:p>
          <a:p>
            <a:pPr algn="ctr"/>
            <a:r>
              <a:rPr lang="en-GB" sz="1400" dirty="0">
                <a:solidFill>
                  <a:schemeClr val="tx1"/>
                </a:solidFill>
              </a:rPr>
              <a:t>Complex assembly </a:t>
            </a:r>
          </a:p>
          <a:p>
            <a:pPr algn="ctr"/>
            <a:r>
              <a:rPr lang="en-GB" sz="1400" dirty="0">
                <a:solidFill>
                  <a:schemeClr val="tx1"/>
                </a:solidFill>
              </a:rPr>
              <a:t>Very safe</a:t>
            </a:r>
            <a:endParaRPr lang="en-US" sz="1400" dirty="0">
              <a:solidFill>
                <a:schemeClr val="tx1"/>
              </a:solidFill>
            </a:endParaRPr>
          </a:p>
        </p:txBody>
      </p:sp>
    </p:spTree>
    <p:extLst>
      <p:ext uri="{BB962C8B-B14F-4D97-AF65-F5344CB8AC3E}">
        <p14:creationId xmlns:p14="http://schemas.microsoft.com/office/powerpoint/2010/main" val="11663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23A6-21F7-BBCB-9394-5E80A39687FA}"/>
              </a:ext>
            </a:extLst>
          </p:cNvPr>
          <p:cNvSpPr>
            <a:spLocks noGrp="1"/>
          </p:cNvSpPr>
          <p:nvPr>
            <p:ph type="title"/>
          </p:nvPr>
        </p:nvSpPr>
        <p:spPr/>
        <p:txBody>
          <a:bodyPr/>
          <a:lstStyle/>
          <a:p>
            <a:pPr algn="ctr"/>
            <a:r>
              <a:rPr lang="en-GB" sz="3600" dirty="0"/>
              <a:t>FRAS </a:t>
            </a:r>
            <a:r>
              <a:rPr lang="en-GB" sz="3600" dirty="0" err="1"/>
              <a:t>v.s</a:t>
            </a:r>
            <a:r>
              <a:rPr lang="en-GB" sz="3600" dirty="0"/>
              <a:t>. Warm Modules: </a:t>
            </a:r>
            <a:br>
              <a:rPr lang="en-GB" sz="3600" dirty="0"/>
            </a:br>
            <a:r>
              <a:rPr lang="en-GB" sz="3600" dirty="0"/>
              <a:t>Which Choice do we have?</a:t>
            </a:r>
            <a:endParaRPr lang="en-GB" dirty="0"/>
          </a:p>
        </p:txBody>
      </p:sp>
      <p:sp>
        <p:nvSpPr>
          <p:cNvPr id="3" name="Date Placeholder 2">
            <a:extLst>
              <a:ext uri="{FF2B5EF4-FFF2-40B4-BE49-F238E27FC236}">
                <a16:creationId xmlns:a16="http://schemas.microsoft.com/office/drawing/2014/main" id="{ACBBB7C0-0A7F-3F9B-2F16-F5CDEB006469}"/>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B968ABCD-4FF7-7E51-461B-4BC5D50B228D}"/>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D7E56790-C991-6285-B4DF-F4D71DCF0EBA}"/>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6" name="Picture 2">
            <a:extLst>
              <a:ext uri="{FF2B5EF4-FFF2-40B4-BE49-F238E27FC236}">
                <a16:creationId xmlns:a16="http://schemas.microsoft.com/office/drawing/2014/main" id="{828342A1-1DC2-BC3E-5F1A-EDCFFBD58A83}"/>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9890"/>
          <a:stretch/>
        </p:blipFill>
        <p:spPr bwMode="auto">
          <a:xfrm>
            <a:off x="383938" y="2322117"/>
            <a:ext cx="3197461" cy="2199499"/>
          </a:xfrm>
          <a:prstGeom prst="rect">
            <a:avLst/>
          </a:prstGeom>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342ABB92-F33D-EBF4-514C-F526CD41B380}"/>
              </a:ext>
            </a:extLst>
          </p:cNvPr>
          <p:cNvPicPr>
            <a:picLocks noChangeAspect="1"/>
          </p:cNvPicPr>
          <p:nvPr/>
        </p:nvPicPr>
        <p:blipFill>
          <a:blip r:embed="rId3"/>
          <a:stretch>
            <a:fillRect/>
          </a:stretch>
        </p:blipFill>
        <p:spPr>
          <a:xfrm>
            <a:off x="3771963" y="2312891"/>
            <a:ext cx="4120717" cy="2217950"/>
          </a:xfrm>
          <a:prstGeom prst="rect">
            <a:avLst/>
          </a:prstGeom>
        </p:spPr>
      </p:pic>
      <p:pic>
        <p:nvPicPr>
          <p:cNvPr id="8" name="Picture 7">
            <a:extLst>
              <a:ext uri="{FF2B5EF4-FFF2-40B4-BE49-F238E27FC236}">
                <a16:creationId xmlns:a16="http://schemas.microsoft.com/office/drawing/2014/main" id="{B553EE78-A132-7B96-CD21-14473380167F}"/>
              </a:ext>
            </a:extLst>
          </p:cNvPr>
          <p:cNvPicPr>
            <a:picLocks noChangeAspect="1"/>
          </p:cNvPicPr>
          <p:nvPr/>
        </p:nvPicPr>
        <p:blipFill>
          <a:blip r:embed="rId4"/>
          <a:stretch>
            <a:fillRect/>
          </a:stretch>
        </p:blipFill>
        <p:spPr>
          <a:xfrm>
            <a:off x="8083244" y="2265625"/>
            <a:ext cx="3547924" cy="2312483"/>
          </a:xfrm>
          <a:prstGeom prst="rect">
            <a:avLst/>
          </a:prstGeom>
        </p:spPr>
      </p:pic>
      <p:grpSp>
        <p:nvGrpSpPr>
          <p:cNvPr id="9" name="Group 8">
            <a:extLst>
              <a:ext uri="{FF2B5EF4-FFF2-40B4-BE49-F238E27FC236}">
                <a16:creationId xmlns:a16="http://schemas.microsoft.com/office/drawing/2014/main" id="{419E2441-51B6-4E8A-48A1-83C0322D1F16}"/>
              </a:ext>
            </a:extLst>
          </p:cNvPr>
          <p:cNvGrpSpPr/>
          <p:nvPr/>
        </p:nvGrpSpPr>
        <p:grpSpPr>
          <a:xfrm>
            <a:off x="409250" y="1755350"/>
            <a:ext cx="2698473" cy="457200"/>
            <a:chOff x="409250" y="1513304"/>
            <a:chExt cx="2698473" cy="457200"/>
          </a:xfrm>
        </p:grpSpPr>
        <p:grpSp>
          <p:nvGrpSpPr>
            <p:cNvPr id="10" name="Group 9">
              <a:extLst>
                <a:ext uri="{FF2B5EF4-FFF2-40B4-BE49-F238E27FC236}">
                  <a16:creationId xmlns:a16="http://schemas.microsoft.com/office/drawing/2014/main" id="{D458CCB1-0AF0-B2C6-E698-0D9B04832403}"/>
                </a:ext>
              </a:extLst>
            </p:cNvPr>
            <p:cNvGrpSpPr/>
            <p:nvPr/>
          </p:nvGrpSpPr>
          <p:grpSpPr>
            <a:xfrm>
              <a:off x="409250" y="1513304"/>
              <a:ext cx="457200" cy="457200"/>
              <a:chOff x="409250" y="1513304"/>
              <a:chExt cx="457200" cy="457200"/>
            </a:xfrm>
          </p:grpSpPr>
          <p:grpSp>
            <p:nvGrpSpPr>
              <p:cNvPr id="12" name="Group 11">
                <a:extLst>
                  <a:ext uri="{FF2B5EF4-FFF2-40B4-BE49-F238E27FC236}">
                    <a16:creationId xmlns:a16="http://schemas.microsoft.com/office/drawing/2014/main" id="{7D8A5C93-544A-6CE7-3FE7-B440735988F7}"/>
                  </a:ext>
                </a:extLst>
              </p:cNvPr>
              <p:cNvGrpSpPr>
                <a:grpSpLocks noChangeAspect="1"/>
              </p:cNvGrpSpPr>
              <p:nvPr/>
            </p:nvGrpSpPr>
            <p:grpSpPr>
              <a:xfrm>
                <a:off x="409250" y="1513304"/>
                <a:ext cx="457200" cy="457200"/>
                <a:chOff x="11361456" y="6195813"/>
                <a:chExt cx="548640" cy="548640"/>
              </a:xfrm>
            </p:grpSpPr>
            <p:sp>
              <p:nvSpPr>
                <p:cNvPr id="14" name="Oval 13">
                  <a:extLst>
                    <a:ext uri="{FF2B5EF4-FFF2-40B4-BE49-F238E27FC236}">
                      <a16:creationId xmlns:a16="http://schemas.microsoft.com/office/drawing/2014/main" id="{45B7CCF7-9DD7-75F9-1D4B-0C10F0924403}"/>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5" name="Oval 14">
                  <a:extLst>
                    <a:ext uri="{FF2B5EF4-FFF2-40B4-BE49-F238E27FC236}">
                      <a16:creationId xmlns:a16="http://schemas.microsoft.com/office/drawing/2014/main" id="{DB0C845F-C84E-27B8-C528-AC70A94F7623}"/>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13" name="TextBox 12">
                <a:extLst>
                  <a:ext uri="{FF2B5EF4-FFF2-40B4-BE49-F238E27FC236}">
                    <a16:creationId xmlns:a16="http://schemas.microsoft.com/office/drawing/2014/main" id="{0D11CC08-5706-566B-422C-E29F562542A2}"/>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A</a:t>
                </a:r>
              </a:p>
            </p:txBody>
          </p:sp>
        </p:grpSp>
        <p:sp>
          <p:nvSpPr>
            <p:cNvPr id="11" name="TextBox 10">
              <a:extLst>
                <a:ext uri="{FF2B5EF4-FFF2-40B4-BE49-F238E27FC236}">
                  <a16:creationId xmlns:a16="http://schemas.microsoft.com/office/drawing/2014/main" id="{DEF4243D-135C-DD38-547D-DD0A4E28FD4C}"/>
                </a:ext>
              </a:extLst>
            </p:cNvPr>
            <p:cNvSpPr txBox="1"/>
            <p:nvPr/>
          </p:nvSpPr>
          <p:spPr>
            <a:xfrm>
              <a:off x="895643" y="1543949"/>
              <a:ext cx="2212080" cy="369332"/>
            </a:xfrm>
            <a:prstGeom prst="rect">
              <a:avLst/>
            </a:prstGeom>
            <a:noFill/>
          </p:spPr>
          <p:txBody>
            <a:bodyPr wrap="none" rtlCol="0">
              <a:spAutoFit/>
            </a:bodyPr>
            <a:lstStyle/>
            <a:p>
              <a:r>
                <a:rPr lang="en-GB" dirty="0"/>
                <a:t>Standard RF Bellow</a:t>
              </a:r>
            </a:p>
          </p:txBody>
        </p:sp>
      </p:grpSp>
      <p:grpSp>
        <p:nvGrpSpPr>
          <p:cNvPr id="16" name="Group 15">
            <a:extLst>
              <a:ext uri="{FF2B5EF4-FFF2-40B4-BE49-F238E27FC236}">
                <a16:creationId xmlns:a16="http://schemas.microsoft.com/office/drawing/2014/main" id="{6BD04A0B-3DD1-6382-23C3-3CD1CBA5290C}"/>
              </a:ext>
            </a:extLst>
          </p:cNvPr>
          <p:cNvGrpSpPr/>
          <p:nvPr/>
        </p:nvGrpSpPr>
        <p:grpSpPr>
          <a:xfrm>
            <a:off x="4076375" y="1726158"/>
            <a:ext cx="3807943" cy="457200"/>
            <a:chOff x="409250" y="1513304"/>
            <a:chExt cx="3807943" cy="457200"/>
          </a:xfrm>
        </p:grpSpPr>
        <p:grpSp>
          <p:nvGrpSpPr>
            <p:cNvPr id="17" name="Group 16">
              <a:extLst>
                <a:ext uri="{FF2B5EF4-FFF2-40B4-BE49-F238E27FC236}">
                  <a16:creationId xmlns:a16="http://schemas.microsoft.com/office/drawing/2014/main" id="{F75A5B21-2400-81D5-F82A-39E272B24249}"/>
                </a:ext>
              </a:extLst>
            </p:cNvPr>
            <p:cNvGrpSpPr/>
            <p:nvPr/>
          </p:nvGrpSpPr>
          <p:grpSpPr>
            <a:xfrm>
              <a:off x="409250" y="1513304"/>
              <a:ext cx="457200" cy="457200"/>
              <a:chOff x="409250" y="1513304"/>
              <a:chExt cx="457200" cy="457200"/>
            </a:xfrm>
          </p:grpSpPr>
          <p:grpSp>
            <p:nvGrpSpPr>
              <p:cNvPr id="19" name="Group 18">
                <a:extLst>
                  <a:ext uri="{FF2B5EF4-FFF2-40B4-BE49-F238E27FC236}">
                    <a16:creationId xmlns:a16="http://schemas.microsoft.com/office/drawing/2014/main" id="{506B0FAC-52B9-37AD-73B4-AC30281BE8E7}"/>
                  </a:ext>
                </a:extLst>
              </p:cNvPr>
              <p:cNvGrpSpPr>
                <a:grpSpLocks noChangeAspect="1"/>
              </p:cNvGrpSpPr>
              <p:nvPr/>
            </p:nvGrpSpPr>
            <p:grpSpPr>
              <a:xfrm>
                <a:off x="409250" y="1513304"/>
                <a:ext cx="457200" cy="457200"/>
                <a:chOff x="11361456" y="6195813"/>
                <a:chExt cx="548640" cy="548640"/>
              </a:xfrm>
            </p:grpSpPr>
            <p:sp>
              <p:nvSpPr>
                <p:cNvPr id="21" name="Oval 20">
                  <a:extLst>
                    <a:ext uri="{FF2B5EF4-FFF2-40B4-BE49-F238E27FC236}">
                      <a16:creationId xmlns:a16="http://schemas.microsoft.com/office/drawing/2014/main" id="{FF14589D-B94F-2C98-449D-7805765A10CE}"/>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2" name="Oval 21">
                  <a:extLst>
                    <a:ext uri="{FF2B5EF4-FFF2-40B4-BE49-F238E27FC236}">
                      <a16:creationId xmlns:a16="http://schemas.microsoft.com/office/drawing/2014/main" id="{E8048C9D-D099-F673-E878-3C3592262182}"/>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0" name="TextBox 19">
                <a:extLst>
                  <a:ext uri="{FF2B5EF4-FFF2-40B4-BE49-F238E27FC236}">
                    <a16:creationId xmlns:a16="http://schemas.microsoft.com/office/drawing/2014/main" id="{8033C234-75CD-7F9C-D532-EC6BF0A68483}"/>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B</a:t>
                </a:r>
              </a:p>
            </p:txBody>
          </p:sp>
        </p:grpSp>
        <p:sp>
          <p:nvSpPr>
            <p:cNvPr id="18" name="TextBox 17">
              <a:extLst>
                <a:ext uri="{FF2B5EF4-FFF2-40B4-BE49-F238E27FC236}">
                  <a16:creationId xmlns:a16="http://schemas.microsoft.com/office/drawing/2014/main" id="{1D3A4304-52B2-C42B-FE8E-836E1A9F1DC8}"/>
                </a:ext>
              </a:extLst>
            </p:cNvPr>
            <p:cNvSpPr txBox="1"/>
            <p:nvPr/>
          </p:nvSpPr>
          <p:spPr>
            <a:xfrm>
              <a:off x="895643" y="1543949"/>
              <a:ext cx="3321550" cy="369332"/>
            </a:xfrm>
            <a:prstGeom prst="rect">
              <a:avLst/>
            </a:prstGeom>
            <a:noFill/>
          </p:spPr>
          <p:txBody>
            <a:bodyPr wrap="none" rtlCol="0">
              <a:spAutoFit/>
            </a:bodyPr>
            <a:lstStyle/>
            <a:p>
              <a:r>
                <a:rPr lang="en-GB" dirty="0"/>
                <a:t>Large radial movement (</a:t>
              </a:r>
              <a:r>
                <a:rPr lang="en-GB" dirty="0" err="1"/>
                <a:t>LRM</a:t>
              </a:r>
              <a:r>
                <a:rPr lang="en-GB" dirty="0"/>
                <a:t>)</a:t>
              </a:r>
            </a:p>
          </p:txBody>
        </p:sp>
      </p:grpSp>
      <p:grpSp>
        <p:nvGrpSpPr>
          <p:cNvPr id="23" name="Group 22">
            <a:extLst>
              <a:ext uri="{FF2B5EF4-FFF2-40B4-BE49-F238E27FC236}">
                <a16:creationId xmlns:a16="http://schemas.microsoft.com/office/drawing/2014/main" id="{75B91579-E4CF-BAE9-0DD5-446C780BFD17}"/>
              </a:ext>
            </a:extLst>
          </p:cNvPr>
          <p:cNvGrpSpPr/>
          <p:nvPr/>
        </p:nvGrpSpPr>
        <p:grpSpPr>
          <a:xfrm>
            <a:off x="8083244" y="1686887"/>
            <a:ext cx="1105473" cy="457200"/>
            <a:chOff x="409250" y="1513304"/>
            <a:chExt cx="1105473" cy="457200"/>
          </a:xfrm>
        </p:grpSpPr>
        <p:grpSp>
          <p:nvGrpSpPr>
            <p:cNvPr id="24" name="Group 23">
              <a:extLst>
                <a:ext uri="{FF2B5EF4-FFF2-40B4-BE49-F238E27FC236}">
                  <a16:creationId xmlns:a16="http://schemas.microsoft.com/office/drawing/2014/main" id="{D4D49DA8-C65E-7F67-C0F6-C605EC3AB8AF}"/>
                </a:ext>
              </a:extLst>
            </p:cNvPr>
            <p:cNvGrpSpPr/>
            <p:nvPr/>
          </p:nvGrpSpPr>
          <p:grpSpPr>
            <a:xfrm>
              <a:off x="409250" y="1513304"/>
              <a:ext cx="457200" cy="457200"/>
              <a:chOff x="409250" y="1513304"/>
              <a:chExt cx="457200" cy="457200"/>
            </a:xfrm>
          </p:grpSpPr>
          <p:grpSp>
            <p:nvGrpSpPr>
              <p:cNvPr id="26" name="Group 25">
                <a:extLst>
                  <a:ext uri="{FF2B5EF4-FFF2-40B4-BE49-F238E27FC236}">
                    <a16:creationId xmlns:a16="http://schemas.microsoft.com/office/drawing/2014/main" id="{1EE608DA-3781-5ECE-AAB4-AAFBAC6F9F4A}"/>
                  </a:ext>
                </a:extLst>
              </p:cNvPr>
              <p:cNvGrpSpPr>
                <a:grpSpLocks noChangeAspect="1"/>
              </p:cNvGrpSpPr>
              <p:nvPr/>
            </p:nvGrpSpPr>
            <p:grpSpPr>
              <a:xfrm>
                <a:off x="409250" y="1513304"/>
                <a:ext cx="457200" cy="457200"/>
                <a:chOff x="11361456" y="6195813"/>
                <a:chExt cx="548640" cy="548640"/>
              </a:xfrm>
            </p:grpSpPr>
            <p:sp>
              <p:nvSpPr>
                <p:cNvPr id="28" name="Oval 27">
                  <a:extLst>
                    <a:ext uri="{FF2B5EF4-FFF2-40B4-BE49-F238E27FC236}">
                      <a16:creationId xmlns:a16="http://schemas.microsoft.com/office/drawing/2014/main" id="{462250DD-F1D8-228C-29E3-D011A0D45D94}"/>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9" name="Oval 28">
                  <a:extLst>
                    <a:ext uri="{FF2B5EF4-FFF2-40B4-BE49-F238E27FC236}">
                      <a16:creationId xmlns:a16="http://schemas.microsoft.com/office/drawing/2014/main" id="{9AF3F47C-B1E7-6079-2DF6-022D56D856D4}"/>
                    </a:ext>
                  </a:extLst>
                </p:cNvPr>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7" name="TextBox 26">
                <a:extLst>
                  <a:ext uri="{FF2B5EF4-FFF2-40B4-BE49-F238E27FC236}">
                    <a16:creationId xmlns:a16="http://schemas.microsoft.com/office/drawing/2014/main" id="{0A76ACD8-7D97-7BF2-E037-5F583C48D591}"/>
                  </a:ext>
                </a:extLst>
              </p:cNvPr>
              <p:cNvSpPr txBox="1"/>
              <p:nvPr/>
            </p:nvSpPr>
            <p:spPr>
              <a:xfrm>
                <a:off x="414584" y="1557238"/>
                <a:ext cx="446532" cy="369332"/>
              </a:xfrm>
              <a:prstGeom prst="rect">
                <a:avLst/>
              </a:prstGeom>
              <a:noFill/>
            </p:spPr>
            <p:txBody>
              <a:bodyPr wrap="square" rtlCol="0">
                <a:spAutoFit/>
              </a:bodyPr>
              <a:lstStyle/>
              <a:p>
                <a:pPr algn="ctr"/>
                <a:r>
                  <a:rPr lang="en-GB" dirty="0">
                    <a:solidFill>
                      <a:schemeClr val="bg1"/>
                    </a:solidFill>
                  </a:rPr>
                  <a:t>C</a:t>
                </a:r>
              </a:p>
            </p:txBody>
          </p:sp>
        </p:grpSp>
        <p:sp>
          <p:nvSpPr>
            <p:cNvPr id="25" name="TextBox 24">
              <a:extLst>
                <a:ext uri="{FF2B5EF4-FFF2-40B4-BE49-F238E27FC236}">
                  <a16:creationId xmlns:a16="http://schemas.microsoft.com/office/drawing/2014/main" id="{C68B12F4-DC25-5AD6-1277-6023067BF03B}"/>
                </a:ext>
              </a:extLst>
            </p:cNvPr>
            <p:cNvSpPr txBox="1"/>
            <p:nvPr/>
          </p:nvSpPr>
          <p:spPr>
            <a:xfrm>
              <a:off x="895643" y="1543949"/>
              <a:ext cx="619080" cy="369332"/>
            </a:xfrm>
            <a:prstGeom prst="rect">
              <a:avLst/>
            </a:prstGeom>
            <a:noFill/>
          </p:spPr>
          <p:txBody>
            <a:bodyPr wrap="none" rtlCol="0">
              <a:spAutoFit/>
            </a:bodyPr>
            <a:lstStyle/>
            <a:p>
              <a:r>
                <a:rPr lang="en-GB" dirty="0" err="1"/>
                <a:t>DRF</a:t>
              </a:r>
              <a:endParaRPr lang="en-GB" dirty="0"/>
            </a:p>
          </p:txBody>
        </p:sp>
      </p:grpSp>
      <p:sp>
        <p:nvSpPr>
          <p:cNvPr id="30" name="Rectangle: Rounded Corners 29">
            <a:extLst>
              <a:ext uri="{FF2B5EF4-FFF2-40B4-BE49-F238E27FC236}">
                <a16:creationId xmlns:a16="http://schemas.microsoft.com/office/drawing/2014/main" id="{D43A091F-1E1C-F967-43CB-AD61FDF75B5A}"/>
              </a:ext>
            </a:extLst>
          </p:cNvPr>
          <p:cNvSpPr/>
          <p:nvPr/>
        </p:nvSpPr>
        <p:spPr>
          <a:xfrm>
            <a:off x="383938" y="4909122"/>
            <a:ext cx="3060000" cy="86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Axial stroke ± 20 mm</a:t>
            </a:r>
          </a:p>
          <a:p>
            <a:pPr algn="ctr"/>
            <a:r>
              <a:rPr lang="en-US" sz="1400" dirty="0"/>
              <a:t>Radial offset ± 2 mm</a:t>
            </a:r>
          </a:p>
          <a:p>
            <a:pPr algn="ctr"/>
            <a:r>
              <a:rPr lang="en-GB" sz="1400" dirty="0"/>
              <a:t>Maximum torsion: 1 </a:t>
            </a:r>
            <a:r>
              <a:rPr lang="en-GB" sz="1400" dirty="0" err="1"/>
              <a:t>mrad</a:t>
            </a:r>
            <a:r>
              <a:rPr lang="en-GB" sz="1400" dirty="0"/>
              <a:t> </a:t>
            </a:r>
            <a:endParaRPr lang="en-US" sz="1400" dirty="0"/>
          </a:p>
        </p:txBody>
      </p:sp>
      <p:sp>
        <p:nvSpPr>
          <p:cNvPr id="31" name="Rectangle: Rounded Corners 30">
            <a:extLst>
              <a:ext uri="{FF2B5EF4-FFF2-40B4-BE49-F238E27FC236}">
                <a16:creationId xmlns:a16="http://schemas.microsoft.com/office/drawing/2014/main" id="{A41AC4A2-7C66-595F-2993-0ECF4C69B6D7}"/>
              </a:ext>
            </a:extLst>
          </p:cNvPr>
          <p:cNvSpPr/>
          <p:nvPr/>
        </p:nvSpPr>
        <p:spPr>
          <a:xfrm>
            <a:off x="4138309" y="4909122"/>
            <a:ext cx="3060000" cy="86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Axial stroke ± 20 mm</a:t>
            </a:r>
          </a:p>
          <a:p>
            <a:pPr algn="ctr"/>
            <a:r>
              <a:rPr lang="en-US" sz="1400" dirty="0"/>
              <a:t>Radial offset ± 10 mm</a:t>
            </a:r>
          </a:p>
          <a:p>
            <a:pPr algn="ctr"/>
            <a:r>
              <a:rPr lang="en-GB" sz="1400" dirty="0"/>
              <a:t>Maximum torsion: 1 </a:t>
            </a:r>
            <a:r>
              <a:rPr lang="en-GB" sz="1400" dirty="0" err="1"/>
              <a:t>mrad</a:t>
            </a:r>
            <a:r>
              <a:rPr lang="en-GB" sz="1400" dirty="0"/>
              <a:t> </a:t>
            </a:r>
            <a:endParaRPr lang="en-US" sz="1400" dirty="0"/>
          </a:p>
        </p:txBody>
      </p:sp>
      <p:sp>
        <p:nvSpPr>
          <p:cNvPr id="32" name="Rectangle: Rounded Corners 31">
            <a:extLst>
              <a:ext uri="{FF2B5EF4-FFF2-40B4-BE49-F238E27FC236}">
                <a16:creationId xmlns:a16="http://schemas.microsoft.com/office/drawing/2014/main" id="{079C5DC3-F89C-C4BB-554B-BDA2BCD0F191}"/>
              </a:ext>
            </a:extLst>
          </p:cNvPr>
          <p:cNvSpPr/>
          <p:nvPr/>
        </p:nvSpPr>
        <p:spPr>
          <a:xfrm>
            <a:off x="7892680" y="4744794"/>
            <a:ext cx="3915382" cy="1192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Axial stroke ± 20 mm </a:t>
            </a:r>
          </a:p>
          <a:p>
            <a:pPr algn="ctr"/>
            <a:r>
              <a:rPr lang="en-US" sz="1400" dirty="0"/>
              <a:t>Radial offset in free length ± 5 mm</a:t>
            </a:r>
          </a:p>
          <a:p>
            <a:pPr algn="ctr"/>
            <a:r>
              <a:rPr lang="en-US" sz="1400" dirty="0"/>
              <a:t>Radial offset in max compression ± 2.5 mm</a:t>
            </a:r>
          </a:p>
          <a:p>
            <a:pPr algn="ctr"/>
            <a:r>
              <a:rPr lang="en-GB" sz="1400" dirty="0"/>
              <a:t>Maximum torsion: 1 </a:t>
            </a:r>
            <a:r>
              <a:rPr lang="en-GB" sz="1400" dirty="0" err="1"/>
              <a:t>mrad</a:t>
            </a:r>
            <a:r>
              <a:rPr lang="en-GB" sz="1400" dirty="0"/>
              <a:t> </a:t>
            </a:r>
            <a:endParaRPr lang="en-US" sz="1400" dirty="0"/>
          </a:p>
        </p:txBody>
      </p:sp>
      <p:sp>
        <p:nvSpPr>
          <p:cNvPr id="33" name="Rectangle: Rounded Corners 32">
            <a:extLst>
              <a:ext uri="{FF2B5EF4-FFF2-40B4-BE49-F238E27FC236}">
                <a16:creationId xmlns:a16="http://schemas.microsoft.com/office/drawing/2014/main" id="{3316AF2B-1E34-0308-1F60-0740EEBC3B54}"/>
              </a:ext>
            </a:extLst>
          </p:cNvPr>
          <p:cNvSpPr/>
          <p:nvPr/>
        </p:nvSpPr>
        <p:spPr>
          <a:xfrm>
            <a:off x="2524709" y="6100570"/>
            <a:ext cx="7142581" cy="538716"/>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Maximum radial and axial stroke possible at free length</a:t>
            </a:r>
            <a:endParaRPr lang="en-US" dirty="0"/>
          </a:p>
        </p:txBody>
      </p:sp>
      <p:sp>
        <p:nvSpPr>
          <p:cNvPr id="34" name="Rectangle: Rounded Corners 33">
            <a:extLst>
              <a:ext uri="{FF2B5EF4-FFF2-40B4-BE49-F238E27FC236}">
                <a16:creationId xmlns:a16="http://schemas.microsoft.com/office/drawing/2014/main" id="{96D49E2E-8D5F-2E69-6F92-99B3A265FE32}"/>
              </a:ext>
            </a:extLst>
          </p:cNvPr>
          <p:cNvSpPr/>
          <p:nvPr/>
        </p:nvSpPr>
        <p:spPr>
          <a:xfrm>
            <a:off x="9336361" y="689112"/>
            <a:ext cx="2683932" cy="939231"/>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b="1" dirty="0">
                <a:solidFill>
                  <a:schemeClr val="accent3"/>
                </a:solidFill>
              </a:rPr>
              <a:t>The final choice for all the recombination areas with beam offset </a:t>
            </a:r>
          </a:p>
          <a:p>
            <a:pPr algn="ctr"/>
            <a:r>
              <a:rPr lang="en-GB" sz="1050" b="1" dirty="0">
                <a:solidFill>
                  <a:schemeClr val="accent3"/>
                </a:solidFill>
              </a:rPr>
              <a:t>(See Eric Page Talk)</a:t>
            </a:r>
            <a:endParaRPr lang="en-US" sz="1600" b="1" dirty="0">
              <a:solidFill>
                <a:schemeClr val="accent3"/>
              </a:solidFill>
            </a:endParaRPr>
          </a:p>
        </p:txBody>
      </p:sp>
      <p:sp>
        <p:nvSpPr>
          <p:cNvPr id="35" name="Arrow: Down 34">
            <a:extLst>
              <a:ext uri="{FF2B5EF4-FFF2-40B4-BE49-F238E27FC236}">
                <a16:creationId xmlns:a16="http://schemas.microsoft.com/office/drawing/2014/main" id="{820208B9-9800-7FC0-C1BA-349AF401F2CB}"/>
              </a:ext>
            </a:extLst>
          </p:cNvPr>
          <p:cNvSpPr/>
          <p:nvPr/>
        </p:nvSpPr>
        <p:spPr>
          <a:xfrm>
            <a:off x="10099254" y="1661595"/>
            <a:ext cx="457200" cy="826290"/>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397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D1A8-A017-3766-BF5F-428C965FE63A}"/>
              </a:ext>
            </a:extLst>
          </p:cNvPr>
          <p:cNvSpPr>
            <a:spLocks noGrp="1"/>
          </p:cNvSpPr>
          <p:nvPr>
            <p:ph type="title"/>
          </p:nvPr>
        </p:nvSpPr>
        <p:spPr/>
        <p:txBody>
          <a:bodyPr/>
          <a:lstStyle/>
          <a:p>
            <a:pPr algn="ctr"/>
            <a:r>
              <a:rPr lang="en-GB" sz="3600" dirty="0"/>
              <a:t>Warm Modules Production: Limit </a:t>
            </a:r>
            <a:endParaRPr lang="en-GB" dirty="0"/>
          </a:p>
        </p:txBody>
      </p:sp>
      <p:sp>
        <p:nvSpPr>
          <p:cNvPr id="3" name="Date Placeholder 2">
            <a:extLst>
              <a:ext uri="{FF2B5EF4-FFF2-40B4-BE49-F238E27FC236}">
                <a16:creationId xmlns:a16="http://schemas.microsoft.com/office/drawing/2014/main" id="{08B59462-C0FF-92FD-E201-11F2CD416194}"/>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E5C798F4-B5EE-F005-8DA7-997F3914F8E0}"/>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2D40E074-A03B-F82D-3A33-C8009768BB48}"/>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6" name="TextBox 5">
            <a:extLst>
              <a:ext uri="{FF2B5EF4-FFF2-40B4-BE49-F238E27FC236}">
                <a16:creationId xmlns:a16="http://schemas.microsoft.com/office/drawing/2014/main" id="{74C5B47F-9D61-2415-4188-2E2ECE9D6AA2}"/>
              </a:ext>
            </a:extLst>
          </p:cNvPr>
          <p:cNvSpPr txBox="1"/>
          <p:nvPr/>
        </p:nvSpPr>
        <p:spPr>
          <a:xfrm>
            <a:off x="81122" y="1168668"/>
            <a:ext cx="5639362" cy="3031599"/>
          </a:xfrm>
          <a:prstGeom prst="rect">
            <a:avLst/>
          </a:prstGeom>
          <a:noFill/>
        </p:spPr>
        <p:txBody>
          <a:bodyPr wrap="square">
            <a:spAutoFit/>
          </a:bodyPr>
          <a:lstStyle/>
          <a:p>
            <a:pPr marL="285750" indent="-285750" algn="just">
              <a:spcBef>
                <a:spcPts val="200"/>
              </a:spcBef>
              <a:spcAft>
                <a:spcPts val="200"/>
              </a:spcAft>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280 New warm vacuum modules required </a:t>
            </a:r>
          </a:p>
          <a:p>
            <a:pPr marL="742950" lvl="1" indent="-285750" algn="just">
              <a:spcBef>
                <a:spcPts val="200"/>
              </a:spcBef>
              <a:spcAft>
                <a:spcPts val="200"/>
              </a:spcAft>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3 different types: </a:t>
            </a:r>
            <a:r>
              <a:rPr lang="en-GB" sz="1600" kern="1400" dirty="0" err="1">
                <a:solidFill>
                  <a:schemeClr val="tx1">
                    <a:lumMod val="65000"/>
                    <a:lumOff val="35000"/>
                  </a:schemeClr>
                </a:solidFill>
                <a:ea typeface="Times New Roman" panose="02020603050405020304" pitchFamily="18" charset="0"/>
                <a:cs typeface="Times New Roman" panose="02020603050405020304" pitchFamily="18" charset="0"/>
              </a:rPr>
              <a:t>DRF</a:t>
            </a: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 </a:t>
            </a:r>
            <a:r>
              <a:rPr lang="en-GB" sz="1600" kern="1400" dirty="0" err="1">
                <a:solidFill>
                  <a:schemeClr val="tx1">
                    <a:lumMod val="65000"/>
                    <a:lumOff val="35000"/>
                  </a:schemeClr>
                </a:solidFill>
                <a:ea typeface="Times New Roman" panose="02020603050405020304" pitchFamily="18" charset="0"/>
                <a:cs typeface="Times New Roman" panose="02020603050405020304" pitchFamily="18" charset="0"/>
              </a:rPr>
              <a:t>LRM</a:t>
            </a: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 and RF</a:t>
            </a:r>
          </a:p>
          <a:p>
            <a:pPr marL="742950" lvl="1" indent="-285750" algn="just">
              <a:spcBef>
                <a:spcPts val="200"/>
              </a:spcBef>
              <a:spcAft>
                <a:spcPts val="200"/>
              </a:spcAft>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Size ranging from </a:t>
            </a:r>
            <a:r>
              <a:rPr lang="en-GB" sz="1600" kern="1400" dirty="0" err="1">
                <a:solidFill>
                  <a:schemeClr val="tx1">
                    <a:lumMod val="65000"/>
                    <a:lumOff val="35000"/>
                  </a:schemeClr>
                </a:solidFill>
                <a:ea typeface="Times New Roman" panose="02020603050405020304" pitchFamily="18" charset="0"/>
                <a:cs typeface="Times New Roman" panose="02020603050405020304" pitchFamily="18" charset="0"/>
              </a:rPr>
              <a:t>DN63</a:t>
            </a: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 to </a:t>
            </a:r>
            <a:r>
              <a:rPr lang="en-GB" sz="1600" kern="1400" dirty="0" err="1">
                <a:solidFill>
                  <a:schemeClr val="tx1">
                    <a:lumMod val="65000"/>
                    <a:lumOff val="35000"/>
                  </a:schemeClr>
                </a:solidFill>
                <a:ea typeface="Times New Roman" panose="02020603050405020304" pitchFamily="18" charset="0"/>
                <a:cs typeface="Times New Roman" panose="02020603050405020304" pitchFamily="18" charset="0"/>
              </a:rPr>
              <a:t>DN250</a:t>
            </a:r>
            <a:endParaRPr lang="en-GB" sz="1600" kern="1400" dirty="0">
              <a:solidFill>
                <a:schemeClr val="tx1">
                  <a:lumMod val="65000"/>
                  <a:lumOff val="35000"/>
                </a:schemeClr>
              </a:solidFill>
              <a:ea typeface="Times New Roman" panose="02020603050405020304" pitchFamily="18" charset="0"/>
              <a:cs typeface="Times New Roman" panose="02020603050405020304" pitchFamily="18" charset="0"/>
            </a:endParaRPr>
          </a:p>
          <a:p>
            <a:pPr marL="742950" lvl="1" indent="-285750" algn="just">
              <a:spcBef>
                <a:spcPts val="200"/>
              </a:spcBef>
              <a:spcAft>
                <a:spcPts val="200"/>
              </a:spcAft>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ea typeface="Times New Roman" panose="02020603050405020304" pitchFamily="18" charset="0"/>
                <a:cs typeface="Times New Roman" panose="02020603050405020304" pitchFamily="18" charset="0"/>
              </a:rPr>
              <a:t>Try to recover as many as possible components from the machine: dealing with RP components adds complexity to the process.</a:t>
            </a:r>
          </a:p>
          <a:p>
            <a:pPr marL="285750" indent="-285750" algn="just">
              <a:spcBef>
                <a:spcPts val="200"/>
              </a:spcBef>
              <a:spcAft>
                <a:spcPts val="200"/>
              </a:spcAft>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cs typeface="Times New Roman" panose="02020603050405020304" pitchFamily="18" charset="0"/>
              </a:rPr>
              <a:t>Long delay for raw materials -&gt; Mainly </a:t>
            </a:r>
            <a:r>
              <a:rPr lang="en-GB" sz="1600" kern="1400" dirty="0" err="1">
                <a:solidFill>
                  <a:schemeClr val="tx1">
                    <a:lumMod val="65000"/>
                    <a:lumOff val="35000"/>
                  </a:schemeClr>
                </a:solidFill>
                <a:cs typeface="Times New Roman" panose="02020603050405020304" pitchFamily="18" charset="0"/>
              </a:rPr>
              <a:t>316LN</a:t>
            </a:r>
            <a:r>
              <a:rPr lang="en-GB" sz="1600" kern="1400" dirty="0">
                <a:solidFill>
                  <a:schemeClr val="tx1">
                    <a:lumMod val="65000"/>
                    <a:lumOff val="35000"/>
                  </a:schemeClr>
                </a:solidFill>
                <a:cs typeface="Times New Roman" panose="02020603050405020304" pitchFamily="18" charset="0"/>
              </a:rPr>
              <a:t> 3D forged</a:t>
            </a:r>
          </a:p>
          <a:p>
            <a:pPr marL="285750" indent="-285750">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cs typeface="Times New Roman" panose="02020603050405020304" pitchFamily="18" charset="0"/>
                <a:sym typeface="Wingdings" panose="05000000000000000000" pitchFamily="2" charset="2"/>
              </a:rPr>
              <a:t>Series was started partially internally at CERN and partially outsourced with additional delays.</a:t>
            </a:r>
          </a:p>
          <a:p>
            <a:pPr marL="742950" lvl="1" indent="-285750">
              <a:buClr>
                <a:schemeClr val="accent6">
                  <a:lumMod val="75000"/>
                </a:schemeClr>
              </a:buClr>
              <a:buFont typeface="Wingdings" panose="05000000000000000000" pitchFamily="2" charset="2"/>
              <a:buChar char="§"/>
            </a:pPr>
            <a:r>
              <a:rPr lang="en-GB" sz="1600" kern="1400" dirty="0">
                <a:solidFill>
                  <a:schemeClr val="tx1">
                    <a:lumMod val="65000"/>
                    <a:lumOff val="35000"/>
                  </a:schemeClr>
                </a:solidFill>
                <a:cs typeface="Times New Roman" panose="02020603050405020304" pitchFamily="18" charset="0"/>
                <a:sym typeface="Wingdings" panose="05000000000000000000" pitchFamily="2" charset="2"/>
              </a:rPr>
              <a:t>Put on hold due to OP problems in 2023 -&gt; See presentation of Eric Page</a:t>
            </a:r>
          </a:p>
        </p:txBody>
      </p:sp>
      <p:graphicFrame>
        <p:nvGraphicFramePr>
          <p:cNvPr id="7" name="Table 6">
            <a:extLst>
              <a:ext uri="{FF2B5EF4-FFF2-40B4-BE49-F238E27FC236}">
                <a16:creationId xmlns:a16="http://schemas.microsoft.com/office/drawing/2014/main" id="{F686060C-33FE-D90F-1C8E-C4A6C1661371}"/>
              </a:ext>
            </a:extLst>
          </p:cNvPr>
          <p:cNvGraphicFramePr>
            <a:graphicFrameLocks noGrp="1"/>
          </p:cNvGraphicFramePr>
          <p:nvPr>
            <p:extLst>
              <p:ext uri="{D42A27DB-BD31-4B8C-83A1-F6EECF244321}">
                <p14:modId xmlns:p14="http://schemas.microsoft.com/office/powerpoint/2010/main" val="96414746"/>
              </p:ext>
            </p:extLst>
          </p:nvPr>
        </p:nvGraphicFramePr>
        <p:xfrm>
          <a:off x="577530" y="4509120"/>
          <a:ext cx="5042873" cy="1380132"/>
        </p:xfrm>
        <a:graphic>
          <a:graphicData uri="http://schemas.openxmlformats.org/drawingml/2006/table">
            <a:tbl>
              <a:tblPr firstRow="1">
                <a:tableStyleId>{6E25E649-3F16-4E02-A733-19D2CDBF48F0}</a:tableStyleId>
              </a:tblPr>
              <a:tblGrid>
                <a:gridCol w="2420579">
                  <a:extLst>
                    <a:ext uri="{9D8B030D-6E8A-4147-A177-3AD203B41FA5}">
                      <a16:colId xmlns:a16="http://schemas.microsoft.com/office/drawing/2014/main" val="1661980430"/>
                    </a:ext>
                  </a:extLst>
                </a:gridCol>
                <a:gridCol w="2622294">
                  <a:extLst>
                    <a:ext uri="{9D8B030D-6E8A-4147-A177-3AD203B41FA5}">
                      <a16:colId xmlns:a16="http://schemas.microsoft.com/office/drawing/2014/main" val="2039255216"/>
                    </a:ext>
                  </a:extLst>
                </a:gridCol>
              </a:tblGrid>
              <a:tr h="445964">
                <a:tc>
                  <a:txBody>
                    <a:bodyPr/>
                    <a:lstStyle/>
                    <a:p>
                      <a:pPr algn="ctr"/>
                      <a:r>
                        <a:rPr lang="en-GB" sz="1600" dirty="0">
                          <a:effectLst/>
                          <a:latin typeface="+mn-lt"/>
                          <a:ea typeface="Times New Roman" panose="02020603050405020304" pitchFamily="18" charset="0"/>
                          <a:cs typeface="Times New Roman" panose="02020603050405020304" pitchFamily="18" charset="0"/>
                        </a:rPr>
                        <a:t>Subcomponent</a:t>
                      </a:r>
                      <a:endParaRPr lang="en-GB" sz="20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effectLst/>
                          <a:latin typeface="+mn-lt"/>
                        </a:rPr>
                        <a:t>Production needs LSS1&amp;5</a:t>
                      </a:r>
                      <a:endParaRPr lang="en-GB" sz="20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6033963"/>
                  </a:ext>
                </a:extLst>
              </a:tr>
              <a:tr h="223113">
                <a:tc>
                  <a:txBody>
                    <a:bodyPr/>
                    <a:lstStyle/>
                    <a:p>
                      <a:pPr algn="ctr"/>
                      <a:r>
                        <a:rPr lang="en-GB" sz="1400" dirty="0">
                          <a:effectLst/>
                          <a:latin typeface="+mn-lt"/>
                          <a:ea typeface="Times New Roman" panose="02020603050405020304" pitchFamily="18" charset="0"/>
                          <a:cs typeface="Times New Roman" panose="02020603050405020304" pitchFamily="18" charset="0"/>
                        </a:rPr>
                        <a:t>Body</a:t>
                      </a:r>
                    </a:p>
                  </a:txBody>
                  <a:tcPr marL="68580" marR="68580" marT="0" marB="0" anchor="ctr"/>
                </a:tc>
                <a:tc>
                  <a:txBody>
                    <a:bodyPr/>
                    <a:lstStyle/>
                    <a:p>
                      <a:pPr algn="ctr"/>
                      <a:r>
                        <a:rPr lang="en-GB" sz="1400" dirty="0">
                          <a:effectLst/>
                          <a:latin typeface="+mn-lt"/>
                          <a:ea typeface="Times New Roman" panose="02020603050405020304" pitchFamily="18" charset="0"/>
                          <a:cs typeface="Times New Roman" panose="02020603050405020304" pitchFamily="18" charset="0"/>
                        </a:rPr>
                        <a:t>≈171</a:t>
                      </a:r>
                    </a:p>
                  </a:txBody>
                  <a:tcPr marL="68580" marR="68580" marT="0" marB="0" anchor="ctr"/>
                </a:tc>
                <a:extLst>
                  <a:ext uri="{0D108BD9-81ED-4DB2-BD59-A6C34878D82A}">
                    <a16:rowId xmlns:a16="http://schemas.microsoft.com/office/drawing/2014/main" val="1907838330"/>
                  </a:ext>
                </a:extLst>
              </a:tr>
              <a:tr h="223113">
                <a:tc>
                  <a:txBody>
                    <a:bodyPr/>
                    <a:lstStyle/>
                    <a:p>
                      <a:pPr algn="ctr"/>
                      <a:r>
                        <a:rPr lang="es-ES" sz="1400" dirty="0">
                          <a:effectLst/>
                          <a:latin typeface="+mn-lt"/>
                          <a:ea typeface="Times New Roman" panose="02020603050405020304" pitchFamily="18" charset="0"/>
                          <a:cs typeface="Times New Roman" panose="02020603050405020304" pitchFamily="18" charset="0"/>
                        </a:rPr>
                        <a:t>T</a:t>
                      </a:r>
                      <a:r>
                        <a:rPr lang="en-GB" sz="1400" dirty="0">
                          <a:effectLst/>
                          <a:latin typeface="+mn-lt"/>
                          <a:ea typeface="Times New Roman" panose="02020603050405020304" pitchFamily="18" charset="0"/>
                          <a:cs typeface="Times New Roman" panose="02020603050405020304" pitchFamily="18" charset="0"/>
                        </a:rPr>
                        <a:t>ransition tube</a:t>
                      </a:r>
                    </a:p>
                  </a:txBody>
                  <a:tcPr marL="68580" marR="68580" marT="0" marB="0" anchor="ctr"/>
                </a:tc>
                <a:tc>
                  <a:txBody>
                    <a:bodyPr/>
                    <a:lstStyle/>
                    <a:p>
                      <a:pPr algn="ctr"/>
                      <a:r>
                        <a:rPr lang="en-GB" sz="1400" dirty="0">
                          <a:effectLst/>
                          <a:latin typeface="+mn-lt"/>
                          <a:ea typeface="Times New Roman" panose="02020603050405020304" pitchFamily="18" charset="0"/>
                          <a:cs typeface="Times New Roman" panose="02020603050405020304" pitchFamily="18" charset="0"/>
                        </a:rPr>
                        <a:t>≈</a:t>
                      </a:r>
                      <a:r>
                        <a:rPr lang="en-GB" sz="1400" dirty="0">
                          <a:effectLst/>
                          <a:latin typeface="+mn-lt"/>
                        </a:rPr>
                        <a:t>185</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0551835"/>
                  </a:ext>
                </a:extLst>
              </a:tr>
              <a:tr h="223113">
                <a:tc>
                  <a:txBody>
                    <a:bodyPr/>
                    <a:lstStyle/>
                    <a:p>
                      <a:pPr algn="ctr"/>
                      <a:r>
                        <a:rPr lang="en-GB" sz="1400" dirty="0">
                          <a:effectLst/>
                          <a:latin typeface="+mn-lt"/>
                          <a:ea typeface="Times New Roman" panose="02020603050405020304" pitchFamily="18" charset="0"/>
                          <a:cs typeface="Times New Roman" panose="02020603050405020304" pitchFamily="18" charset="0"/>
                        </a:rPr>
                        <a:t>Inserts</a:t>
                      </a:r>
                    </a:p>
                  </a:txBody>
                  <a:tcPr marL="68580" marR="68580" marT="0" marB="0" anchor="ctr"/>
                </a:tc>
                <a:tc>
                  <a:txBody>
                    <a:bodyPr/>
                    <a:lstStyle/>
                    <a:p>
                      <a:pPr algn="ctr"/>
                      <a:r>
                        <a:rPr lang="en-GB" sz="1400" dirty="0">
                          <a:effectLst/>
                          <a:latin typeface="+mn-lt"/>
                          <a:ea typeface="Times New Roman" panose="02020603050405020304" pitchFamily="18" charset="0"/>
                          <a:cs typeface="Times New Roman" panose="02020603050405020304" pitchFamily="18" charset="0"/>
                        </a:rPr>
                        <a:t>≈</a:t>
                      </a:r>
                      <a:r>
                        <a:rPr lang="en-GB" sz="1400" dirty="0">
                          <a:effectLst/>
                          <a:latin typeface="+mn-lt"/>
                        </a:rPr>
                        <a:t>173</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75258657"/>
                  </a:ext>
                </a:extLst>
              </a:tr>
              <a:tr h="223113">
                <a:tc>
                  <a:txBody>
                    <a:bodyPr/>
                    <a:lstStyle/>
                    <a:p>
                      <a:pPr algn="ctr"/>
                      <a:r>
                        <a:rPr lang="en-GB" sz="1400" noProof="0" dirty="0">
                          <a:effectLst/>
                          <a:latin typeface="+mn-lt"/>
                          <a:ea typeface="Times New Roman" panose="02020603050405020304" pitchFamily="18" charset="0"/>
                          <a:cs typeface="Times New Roman" panose="02020603050405020304" pitchFamily="18" charset="0"/>
                        </a:rPr>
                        <a:t>Bellows and collars</a:t>
                      </a:r>
                    </a:p>
                  </a:txBody>
                  <a:tcPr marL="68580" marR="68580" marT="0" marB="0" anchor="ctr"/>
                </a:tc>
                <a:tc>
                  <a:txBody>
                    <a:bodyPr/>
                    <a:lstStyle/>
                    <a:p>
                      <a:pPr algn="ctr"/>
                      <a:r>
                        <a:rPr lang="en-GB" sz="1400" dirty="0">
                          <a:effectLst/>
                          <a:latin typeface="+mn-lt"/>
                          <a:ea typeface="Times New Roman" panose="02020603050405020304" pitchFamily="18" charset="0"/>
                          <a:cs typeface="Times New Roman" panose="02020603050405020304" pitchFamily="18" charset="0"/>
                        </a:rPr>
                        <a:t>≈</a:t>
                      </a:r>
                      <a:r>
                        <a:rPr lang="es-ES" sz="1400" dirty="0">
                          <a:effectLst/>
                          <a:latin typeface="+mn-lt"/>
                          <a:ea typeface="Times New Roman" panose="02020603050405020304" pitchFamily="18" charset="0"/>
                          <a:cs typeface="Times New Roman" panose="02020603050405020304" pitchFamily="18" charset="0"/>
                        </a:rPr>
                        <a:t>234</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08586148"/>
                  </a:ext>
                </a:extLst>
              </a:tr>
            </a:tbl>
          </a:graphicData>
        </a:graphic>
      </p:graphicFrame>
      <p:pic>
        <p:nvPicPr>
          <p:cNvPr id="41" name="Picture 40" descr="A diagram of a machine&#10;&#10;Description automatically generated">
            <a:extLst>
              <a:ext uri="{FF2B5EF4-FFF2-40B4-BE49-F238E27FC236}">
                <a16:creationId xmlns:a16="http://schemas.microsoft.com/office/drawing/2014/main" id="{79BCA1D2-6239-600A-C179-61D27D3A4814}"/>
              </a:ext>
            </a:extLst>
          </p:cNvPr>
          <p:cNvPicPr>
            <a:picLocks noChangeAspect="1"/>
          </p:cNvPicPr>
          <p:nvPr/>
        </p:nvPicPr>
        <p:blipFill>
          <a:blip r:embed="rId2"/>
          <a:stretch>
            <a:fillRect/>
          </a:stretch>
        </p:blipFill>
        <p:spPr>
          <a:xfrm>
            <a:off x="5820565" y="946075"/>
            <a:ext cx="6323450" cy="4715173"/>
          </a:xfrm>
          <a:prstGeom prst="rect">
            <a:avLst/>
          </a:prstGeom>
        </p:spPr>
      </p:pic>
    </p:spTree>
    <p:extLst>
      <p:ext uri="{BB962C8B-B14F-4D97-AF65-F5344CB8AC3E}">
        <p14:creationId xmlns:p14="http://schemas.microsoft.com/office/powerpoint/2010/main" val="51191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7A721-FC27-0BA4-A284-5256053B5A02}"/>
              </a:ext>
            </a:extLst>
          </p:cNvPr>
          <p:cNvSpPr>
            <a:spLocks noGrp="1"/>
          </p:cNvSpPr>
          <p:nvPr>
            <p:ph type="title"/>
          </p:nvPr>
        </p:nvSpPr>
        <p:spPr>
          <a:xfrm>
            <a:off x="417344" y="168983"/>
            <a:ext cx="11376025" cy="1065742"/>
          </a:xfrm>
        </p:spPr>
        <p:txBody>
          <a:bodyPr/>
          <a:lstStyle/>
          <a:p>
            <a:pPr algn="ctr"/>
            <a:r>
              <a:rPr lang="en-GB" sz="3600" dirty="0"/>
              <a:t>Vacuum</a:t>
            </a:r>
            <a:r>
              <a:rPr lang="en-GB" dirty="0"/>
              <a:t> </a:t>
            </a:r>
            <a:r>
              <a:rPr lang="en-GB" sz="3600" dirty="0"/>
              <a:t>chambers: Impedance Consideration</a:t>
            </a:r>
            <a:endParaRPr lang="en-GB" dirty="0"/>
          </a:p>
        </p:txBody>
      </p:sp>
      <p:sp>
        <p:nvSpPr>
          <p:cNvPr id="3" name="Date Placeholder 2">
            <a:extLst>
              <a:ext uri="{FF2B5EF4-FFF2-40B4-BE49-F238E27FC236}">
                <a16:creationId xmlns:a16="http://schemas.microsoft.com/office/drawing/2014/main" id="{B519466C-AF32-F3BF-686E-2387155AEB9F}"/>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431C36A4-58E2-15AF-CF04-F99D5F17D9D8}"/>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82837DCF-EFAA-12C2-5BAB-700DA0556E77}"/>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19" name="TextBox 18">
            <a:extLst>
              <a:ext uri="{FF2B5EF4-FFF2-40B4-BE49-F238E27FC236}">
                <a16:creationId xmlns:a16="http://schemas.microsoft.com/office/drawing/2014/main" id="{F93C0A90-6619-6CA4-9A69-A226A8A241C6}"/>
              </a:ext>
            </a:extLst>
          </p:cNvPr>
          <p:cNvSpPr txBox="1"/>
          <p:nvPr/>
        </p:nvSpPr>
        <p:spPr>
          <a:xfrm>
            <a:off x="308150" y="957085"/>
            <a:ext cx="5625605" cy="3924151"/>
          </a:xfrm>
          <a:prstGeom prst="rect">
            <a:avLst/>
          </a:prstGeom>
          <a:noFill/>
        </p:spPr>
        <p:txBody>
          <a:bodyPr wrap="square">
            <a:spAutoFit/>
          </a:bodyPr>
          <a:lstStyle/>
          <a:p>
            <a:pPr marL="285750" indent="-285750" algn="just">
              <a:spcBef>
                <a:spcPts val="200"/>
              </a:spcBef>
              <a:spcAft>
                <a:spcPts val="200"/>
              </a:spcAft>
              <a:buClr>
                <a:schemeClr val="accent6">
                  <a:lumMod val="75000"/>
                </a:schemeClr>
              </a:buClr>
              <a:buFont typeface="Wingdings" panose="05000000000000000000" pitchFamily="2" charset="2"/>
              <a:buChar char="§"/>
            </a:pPr>
            <a:r>
              <a:rPr lang="en-GB" kern="1400" dirty="0">
                <a:solidFill>
                  <a:schemeClr val="tx1">
                    <a:lumMod val="65000"/>
                    <a:lumOff val="35000"/>
                  </a:schemeClr>
                </a:solidFill>
                <a:ea typeface="Times New Roman" panose="02020603050405020304" pitchFamily="18" charset="0"/>
                <a:cs typeface="Times New Roman" panose="02020603050405020304" pitchFamily="18" charset="0"/>
              </a:rPr>
              <a:t>125 vacuum chambers are needed for the HL-</a:t>
            </a:r>
            <a:r>
              <a:rPr lang="en-GB" kern="1400" dirty="0" err="1">
                <a:solidFill>
                  <a:schemeClr val="tx1">
                    <a:lumMod val="65000"/>
                    <a:lumOff val="35000"/>
                  </a:schemeClr>
                </a:solidFill>
                <a:ea typeface="Times New Roman" panose="02020603050405020304" pitchFamily="18" charset="0"/>
                <a:cs typeface="Times New Roman" panose="02020603050405020304" pitchFamily="18" charset="0"/>
              </a:rPr>
              <a:t>LHC</a:t>
            </a:r>
            <a:r>
              <a:rPr lang="en-GB" kern="1400" dirty="0">
                <a:solidFill>
                  <a:schemeClr val="tx1">
                    <a:lumMod val="65000"/>
                    <a:lumOff val="35000"/>
                  </a:schemeClr>
                </a:solidFill>
                <a:ea typeface="Times New Roman" panose="02020603050405020304" pitchFamily="18" charset="0"/>
                <a:cs typeface="Times New Roman" panose="02020603050405020304" pitchFamily="18" charset="0"/>
              </a:rPr>
              <a:t> upgrade</a:t>
            </a:r>
          </a:p>
          <a:p>
            <a:pPr marL="742950" lvl="1" indent="-285750" algn="just">
              <a:spcBef>
                <a:spcPts val="200"/>
              </a:spcBef>
              <a:spcAft>
                <a:spcPts val="200"/>
              </a:spcAft>
              <a:buClr>
                <a:schemeClr val="accent6">
                  <a:lumMod val="75000"/>
                </a:schemeClr>
              </a:buClr>
              <a:buFont typeface="Wingdings" panose="05000000000000000000" pitchFamily="2" charset="2"/>
              <a:buChar char="§"/>
            </a:pPr>
            <a:r>
              <a:rPr lang="en-GB" kern="1400" dirty="0">
                <a:solidFill>
                  <a:schemeClr val="tx1">
                    <a:lumMod val="65000"/>
                    <a:lumOff val="35000"/>
                  </a:schemeClr>
                </a:solidFill>
                <a:ea typeface="Times New Roman" panose="02020603050405020304" pitchFamily="18" charset="0"/>
                <a:cs typeface="Times New Roman" panose="02020603050405020304" pitchFamily="18" charset="0"/>
              </a:rPr>
              <a:t>New aperture vacuum chambers -&gt; </a:t>
            </a:r>
            <a:r>
              <a:rPr lang="en-GB" kern="1400" dirty="0" err="1">
                <a:solidFill>
                  <a:schemeClr val="tx1">
                    <a:lumMod val="65000"/>
                    <a:lumOff val="35000"/>
                  </a:schemeClr>
                </a:solidFill>
                <a:ea typeface="Times New Roman" panose="02020603050405020304" pitchFamily="18" charset="0"/>
                <a:cs typeface="Times New Roman" panose="02020603050405020304" pitchFamily="18" charset="0"/>
              </a:rPr>
              <a:t>DN250</a:t>
            </a:r>
            <a:r>
              <a:rPr lang="en-GB" kern="1400" dirty="0">
                <a:solidFill>
                  <a:schemeClr val="tx1">
                    <a:lumMod val="65000"/>
                    <a:lumOff val="35000"/>
                  </a:schemeClr>
                </a:solidFill>
                <a:ea typeface="Times New Roman" panose="02020603050405020304" pitchFamily="18" charset="0"/>
                <a:cs typeface="Times New Roman" panose="02020603050405020304" pitchFamily="18" charset="0"/>
              </a:rPr>
              <a:t> NEG coated</a:t>
            </a:r>
          </a:p>
          <a:p>
            <a:pPr marL="742950" lvl="1" indent="-285750" algn="just">
              <a:spcBef>
                <a:spcPts val="200"/>
              </a:spcBef>
              <a:spcAft>
                <a:spcPts val="200"/>
              </a:spcAft>
              <a:buClr>
                <a:schemeClr val="accent6">
                  <a:lumMod val="75000"/>
                </a:schemeClr>
              </a:buClr>
              <a:buFont typeface="Wingdings" panose="05000000000000000000" pitchFamily="2" charset="2"/>
              <a:buChar char="§"/>
            </a:pPr>
            <a:r>
              <a:rPr lang="en-GB" kern="1400" dirty="0">
                <a:solidFill>
                  <a:schemeClr val="tx1">
                    <a:lumMod val="65000"/>
                    <a:lumOff val="35000"/>
                  </a:schemeClr>
                </a:solidFill>
                <a:ea typeface="Times New Roman" panose="02020603050405020304" pitchFamily="18" charset="0"/>
                <a:cs typeface="Times New Roman" panose="02020603050405020304" pitchFamily="18" charset="0"/>
              </a:rPr>
              <a:t>A lot of special/transition types: NEG and a-C coated </a:t>
            </a:r>
          </a:p>
          <a:p>
            <a:pPr marL="285750" indent="-285750" algn="just">
              <a:spcBef>
                <a:spcPts val="200"/>
              </a:spcBef>
              <a:spcAft>
                <a:spcPts val="200"/>
              </a:spcAft>
              <a:buClr>
                <a:schemeClr val="accent6">
                  <a:lumMod val="75000"/>
                </a:schemeClr>
              </a:buClr>
              <a:buFont typeface="Wingdings" panose="05000000000000000000" pitchFamily="2" charset="2"/>
              <a:buChar char="§"/>
            </a:pPr>
            <a:r>
              <a:rPr lang="en-GB" kern="1400" dirty="0">
                <a:solidFill>
                  <a:schemeClr val="tx1">
                    <a:lumMod val="65000"/>
                    <a:lumOff val="35000"/>
                  </a:schemeClr>
                </a:solidFill>
                <a:cs typeface="Times New Roman" panose="02020603050405020304" pitchFamily="18" charset="0"/>
              </a:rPr>
              <a:t>Long delay for raw materials -&gt; Mainly </a:t>
            </a:r>
            <a:r>
              <a:rPr lang="en-GB" kern="1400" dirty="0" err="1">
                <a:solidFill>
                  <a:schemeClr val="tx1">
                    <a:lumMod val="65000"/>
                    <a:lumOff val="35000"/>
                  </a:schemeClr>
                </a:solidFill>
                <a:cs typeface="Times New Roman" panose="02020603050405020304" pitchFamily="18" charset="0"/>
              </a:rPr>
              <a:t>316LN</a:t>
            </a:r>
            <a:r>
              <a:rPr lang="en-GB" kern="1400" dirty="0">
                <a:solidFill>
                  <a:schemeClr val="tx1">
                    <a:lumMod val="65000"/>
                    <a:lumOff val="35000"/>
                  </a:schemeClr>
                </a:solidFill>
                <a:cs typeface="Times New Roman" panose="02020603050405020304" pitchFamily="18" charset="0"/>
              </a:rPr>
              <a:t> 3D forged for the </a:t>
            </a:r>
            <a:r>
              <a:rPr lang="en-GB" kern="1400" dirty="0" err="1">
                <a:solidFill>
                  <a:schemeClr val="tx1">
                    <a:lumMod val="65000"/>
                    <a:lumOff val="35000"/>
                  </a:schemeClr>
                </a:solidFill>
                <a:cs typeface="Times New Roman" panose="02020603050405020304" pitchFamily="18" charset="0"/>
              </a:rPr>
              <a:t>DN250</a:t>
            </a:r>
            <a:r>
              <a:rPr lang="en-GB" kern="1400" dirty="0">
                <a:solidFill>
                  <a:schemeClr val="tx1">
                    <a:lumMod val="65000"/>
                    <a:lumOff val="35000"/>
                  </a:schemeClr>
                </a:solidFill>
                <a:cs typeface="Times New Roman" panose="02020603050405020304" pitchFamily="18" charset="0"/>
              </a:rPr>
              <a:t> CF flanges</a:t>
            </a:r>
          </a:p>
          <a:p>
            <a:pPr marL="285750" indent="-285750" algn="just">
              <a:spcBef>
                <a:spcPts val="200"/>
              </a:spcBef>
              <a:spcAft>
                <a:spcPts val="200"/>
              </a:spcAft>
              <a:buClr>
                <a:schemeClr val="accent6">
                  <a:lumMod val="75000"/>
                </a:schemeClr>
              </a:buClr>
              <a:buFont typeface="Wingdings" panose="05000000000000000000" pitchFamily="2" charset="2"/>
              <a:buChar char="§"/>
            </a:pPr>
            <a:r>
              <a:rPr lang="en-GB" kern="1400" dirty="0">
                <a:solidFill>
                  <a:schemeClr val="tx1">
                    <a:lumMod val="65000"/>
                    <a:lumOff val="35000"/>
                  </a:schemeClr>
                </a:solidFill>
                <a:cs typeface="Times New Roman" panose="02020603050405020304" pitchFamily="18" charset="0"/>
              </a:rPr>
              <a:t>Also in this case try to re-use as many as possible already installed components: dealing with RP components -&gt; Machining &amp; vacuum acceptance tests</a:t>
            </a:r>
          </a:p>
          <a:p>
            <a:pPr lvl="1">
              <a:buClr>
                <a:schemeClr val="accent6">
                  <a:lumMod val="75000"/>
                </a:schemeClr>
              </a:buClr>
            </a:pPr>
            <a:endParaRPr lang="en-GB" dirty="0">
              <a:solidFill>
                <a:schemeClr val="accent5"/>
              </a:solidFill>
              <a:sym typeface="Wingdings" panose="05000000000000000000" pitchFamily="2" charset="2"/>
            </a:endParaRPr>
          </a:p>
        </p:txBody>
      </p:sp>
      <p:pic>
        <p:nvPicPr>
          <p:cNvPr id="23" name="Image 11" descr="Une image contenant objectif de caméra&#10;&#10;Description générée automatiquement">
            <a:extLst>
              <a:ext uri="{FF2B5EF4-FFF2-40B4-BE49-F238E27FC236}">
                <a16:creationId xmlns:a16="http://schemas.microsoft.com/office/drawing/2014/main" id="{3DA0E726-98E8-5BB0-EFD6-A8AB1C009178}"/>
              </a:ext>
            </a:extLst>
          </p:cNvPr>
          <p:cNvPicPr>
            <a:picLocks noChangeAspect="1"/>
          </p:cNvPicPr>
          <p:nvPr/>
        </p:nvPicPr>
        <p:blipFill>
          <a:blip r:embed="rId2"/>
          <a:stretch>
            <a:fillRect/>
          </a:stretch>
        </p:blipFill>
        <p:spPr>
          <a:xfrm>
            <a:off x="417344" y="4977367"/>
            <a:ext cx="1248859" cy="702483"/>
          </a:xfrm>
          <a:prstGeom prst="rect">
            <a:avLst/>
          </a:prstGeom>
        </p:spPr>
      </p:pic>
      <p:pic>
        <p:nvPicPr>
          <p:cNvPr id="24" name="Image 11" descr="Une image contenant léger&#10;&#10;Description générée automatiquement">
            <a:extLst>
              <a:ext uri="{FF2B5EF4-FFF2-40B4-BE49-F238E27FC236}">
                <a16:creationId xmlns:a16="http://schemas.microsoft.com/office/drawing/2014/main" id="{24D47DB5-7E95-CE1A-0ABC-83438A9C6283}"/>
              </a:ext>
            </a:extLst>
          </p:cNvPr>
          <p:cNvPicPr>
            <a:picLocks noChangeAspect="1"/>
          </p:cNvPicPr>
          <p:nvPr/>
        </p:nvPicPr>
        <p:blipFill>
          <a:blip r:embed="rId3"/>
          <a:stretch>
            <a:fillRect/>
          </a:stretch>
        </p:blipFill>
        <p:spPr>
          <a:xfrm flipH="1">
            <a:off x="1578618" y="4762992"/>
            <a:ext cx="1494343" cy="840568"/>
          </a:xfrm>
          <a:prstGeom prst="rect">
            <a:avLst/>
          </a:prstGeom>
        </p:spPr>
      </p:pic>
      <p:pic>
        <p:nvPicPr>
          <p:cNvPr id="25" name="Image 8" descr="Une image contenant joueur, objectif de caméra&#10;&#10;Description générée automatiquement">
            <a:extLst>
              <a:ext uri="{FF2B5EF4-FFF2-40B4-BE49-F238E27FC236}">
                <a16:creationId xmlns:a16="http://schemas.microsoft.com/office/drawing/2014/main" id="{B44298D2-19C6-51DA-1490-F41A96F63C53}"/>
              </a:ext>
            </a:extLst>
          </p:cNvPr>
          <p:cNvPicPr>
            <a:picLocks noChangeAspect="1"/>
          </p:cNvPicPr>
          <p:nvPr/>
        </p:nvPicPr>
        <p:blipFill>
          <a:blip r:embed="rId4"/>
          <a:stretch>
            <a:fillRect/>
          </a:stretch>
        </p:blipFill>
        <p:spPr>
          <a:xfrm>
            <a:off x="3515396" y="4953083"/>
            <a:ext cx="1273343" cy="716255"/>
          </a:xfrm>
          <a:prstGeom prst="rect">
            <a:avLst/>
          </a:prstGeom>
        </p:spPr>
      </p:pic>
      <p:pic>
        <p:nvPicPr>
          <p:cNvPr id="26" name="Image 11">
            <a:extLst>
              <a:ext uri="{FF2B5EF4-FFF2-40B4-BE49-F238E27FC236}">
                <a16:creationId xmlns:a16="http://schemas.microsoft.com/office/drawing/2014/main" id="{C6E244A4-CFF0-6809-4A78-4C1AF49F5BA4}"/>
              </a:ext>
            </a:extLst>
          </p:cNvPr>
          <p:cNvPicPr>
            <a:picLocks noChangeAspect="1"/>
          </p:cNvPicPr>
          <p:nvPr/>
        </p:nvPicPr>
        <p:blipFill rotWithShape="1">
          <a:blip r:embed="rId5"/>
          <a:srcRect l="19784" r="20866"/>
          <a:stretch/>
        </p:blipFill>
        <p:spPr>
          <a:xfrm>
            <a:off x="4856052" y="5000814"/>
            <a:ext cx="874050" cy="828398"/>
          </a:xfrm>
          <a:prstGeom prst="rect">
            <a:avLst/>
          </a:prstGeom>
        </p:spPr>
      </p:pic>
      <p:pic>
        <p:nvPicPr>
          <p:cNvPr id="28" name="Image 5">
            <a:extLst>
              <a:ext uri="{FF2B5EF4-FFF2-40B4-BE49-F238E27FC236}">
                <a16:creationId xmlns:a16="http://schemas.microsoft.com/office/drawing/2014/main" id="{CDFEEFB0-2A37-5550-1A5D-13668799AF71}"/>
              </a:ext>
            </a:extLst>
          </p:cNvPr>
          <p:cNvPicPr>
            <a:picLocks noChangeAspect="1"/>
          </p:cNvPicPr>
          <p:nvPr/>
        </p:nvPicPr>
        <p:blipFill>
          <a:blip r:embed="rId6"/>
          <a:stretch>
            <a:fillRect/>
          </a:stretch>
        </p:blipFill>
        <p:spPr>
          <a:xfrm flipH="1">
            <a:off x="2216162" y="5267210"/>
            <a:ext cx="1494343" cy="840568"/>
          </a:xfrm>
          <a:prstGeom prst="rect">
            <a:avLst/>
          </a:prstGeom>
        </p:spPr>
      </p:pic>
      <p:sp>
        <p:nvSpPr>
          <p:cNvPr id="37" name="Espace réservé du contenu 5">
            <a:extLst>
              <a:ext uri="{FF2B5EF4-FFF2-40B4-BE49-F238E27FC236}">
                <a16:creationId xmlns:a16="http://schemas.microsoft.com/office/drawing/2014/main" id="{22C7D5B8-2981-9AA7-DE21-BCE8F7FD2E9A}"/>
              </a:ext>
            </a:extLst>
          </p:cNvPr>
          <p:cNvSpPr txBox="1">
            <a:spLocks/>
          </p:cNvSpPr>
          <p:nvPr/>
        </p:nvSpPr>
        <p:spPr>
          <a:xfrm>
            <a:off x="7352734" y="4786435"/>
            <a:ext cx="4445256" cy="1408528"/>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1">
                  <a:lumMod val="75000"/>
                </a:schemeClr>
              </a:buClr>
              <a:buFont typeface="Wingdings" panose="05000000000000000000" pitchFamily="2" charset="2"/>
              <a:buChar char="Ø"/>
            </a:pPr>
            <a:r>
              <a:rPr lang="en-US" sz="1600" b="1" dirty="0">
                <a:solidFill>
                  <a:srgbClr val="0070C0"/>
                </a:solidFill>
              </a:rPr>
              <a:t>Adhesion layer in Gold: ≤1 </a:t>
            </a:r>
            <a:r>
              <a:rPr lang="el-GR" sz="1600" b="1" dirty="0">
                <a:solidFill>
                  <a:srgbClr val="0070C0"/>
                </a:solidFill>
              </a:rPr>
              <a:t>μ</a:t>
            </a:r>
            <a:r>
              <a:rPr lang="en-US" sz="1600" b="1" dirty="0">
                <a:solidFill>
                  <a:srgbClr val="0070C0"/>
                </a:solidFill>
              </a:rPr>
              <a:t>m </a:t>
            </a:r>
          </a:p>
          <a:p>
            <a:pPr>
              <a:buClr>
                <a:schemeClr val="accent1">
                  <a:lumMod val="75000"/>
                </a:schemeClr>
              </a:buClr>
              <a:buFont typeface="Wingdings" panose="05000000000000000000" pitchFamily="2" charset="2"/>
              <a:buChar char="Ø"/>
            </a:pPr>
            <a:r>
              <a:rPr lang="en-US" sz="1600" b="1" dirty="0">
                <a:solidFill>
                  <a:srgbClr val="0070C0"/>
                </a:solidFill>
              </a:rPr>
              <a:t>Copper plating: ≥10 </a:t>
            </a:r>
            <a:r>
              <a:rPr lang="el-GR" sz="1600" b="1" dirty="0">
                <a:solidFill>
                  <a:srgbClr val="0070C0"/>
                </a:solidFill>
              </a:rPr>
              <a:t>μ</a:t>
            </a:r>
            <a:r>
              <a:rPr lang="en-US" sz="1600" b="1" dirty="0">
                <a:solidFill>
                  <a:srgbClr val="0070C0"/>
                </a:solidFill>
              </a:rPr>
              <a:t>m </a:t>
            </a:r>
          </a:p>
          <a:p>
            <a:pPr>
              <a:buClr>
                <a:schemeClr val="accent1">
                  <a:lumMod val="75000"/>
                </a:schemeClr>
              </a:buClr>
              <a:buFont typeface="Wingdings" panose="05000000000000000000" pitchFamily="2" charset="2"/>
              <a:buChar char="Ø"/>
            </a:pPr>
            <a:r>
              <a:rPr lang="en-US" sz="1600" b="1" dirty="0">
                <a:solidFill>
                  <a:srgbClr val="0070C0"/>
                </a:solidFill>
              </a:rPr>
              <a:t>NEG coating ≈ 1-2 </a:t>
            </a:r>
            <a:r>
              <a:rPr lang="el-GR" sz="1600" b="1" dirty="0">
                <a:solidFill>
                  <a:srgbClr val="0070C0"/>
                </a:solidFill>
              </a:rPr>
              <a:t>μ</a:t>
            </a:r>
            <a:r>
              <a:rPr lang="en-US" sz="1600" b="1" dirty="0">
                <a:solidFill>
                  <a:srgbClr val="0070C0"/>
                </a:solidFill>
              </a:rPr>
              <a:t>m </a:t>
            </a:r>
          </a:p>
          <a:p>
            <a:pPr>
              <a:buClr>
                <a:schemeClr val="accent1">
                  <a:lumMod val="75000"/>
                </a:schemeClr>
              </a:buClr>
              <a:buFont typeface="Wingdings" panose="05000000000000000000" pitchFamily="2" charset="2"/>
              <a:buChar char="Ø"/>
            </a:pPr>
            <a:r>
              <a:rPr lang="en-US" sz="1600" b="1" dirty="0">
                <a:solidFill>
                  <a:srgbClr val="0070C0"/>
                </a:solidFill>
              </a:rPr>
              <a:t>a-C coating ≈ 0.5-1 </a:t>
            </a:r>
            <a:r>
              <a:rPr lang="el-GR" sz="1600" b="1" dirty="0">
                <a:solidFill>
                  <a:srgbClr val="0070C0"/>
                </a:solidFill>
              </a:rPr>
              <a:t>μ</a:t>
            </a:r>
            <a:r>
              <a:rPr lang="en-US" sz="1600" b="1" dirty="0">
                <a:solidFill>
                  <a:srgbClr val="0070C0"/>
                </a:solidFill>
              </a:rPr>
              <a:t>m</a:t>
            </a:r>
          </a:p>
        </p:txBody>
      </p:sp>
      <p:sp>
        <p:nvSpPr>
          <p:cNvPr id="38" name="Espace réservé du texte 2">
            <a:extLst>
              <a:ext uri="{FF2B5EF4-FFF2-40B4-BE49-F238E27FC236}">
                <a16:creationId xmlns:a16="http://schemas.microsoft.com/office/drawing/2014/main" id="{26F01EA3-B99E-8A97-C8E3-322578A7FA6A}"/>
              </a:ext>
            </a:extLst>
          </p:cNvPr>
          <p:cNvSpPr txBox="1">
            <a:spLocks/>
          </p:cNvSpPr>
          <p:nvPr/>
        </p:nvSpPr>
        <p:spPr>
          <a:xfrm>
            <a:off x="7326961" y="932850"/>
            <a:ext cx="3665823" cy="643921"/>
          </a:xfrm>
          <a:prstGeom prst="rect">
            <a:avLst/>
          </a:prstGeom>
          <a:solidFill>
            <a:schemeClr val="bg1"/>
          </a:solidFill>
        </p:spPr>
        <p:txBody>
          <a:bodyPr vert="horz" lIns="0" tIns="0" rIns="0" bIns="0" rtlCol="0">
            <a:normAutofit fontScale="92500"/>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dirty="0"/>
              <a:t>Coating specifications for SS chambers with </a:t>
            </a:r>
            <a:r>
              <a:rPr lang="en-GB" dirty="0">
                <a:sym typeface="Symbol" panose="05050102010706020507" pitchFamily="18" charset="2"/>
              </a:rPr>
              <a:t> &lt; 130 mm</a:t>
            </a:r>
            <a:endParaRPr lang="en-GB" dirty="0"/>
          </a:p>
        </p:txBody>
      </p:sp>
      <p:sp>
        <p:nvSpPr>
          <p:cNvPr id="42" name="Oval 41">
            <a:extLst>
              <a:ext uri="{FF2B5EF4-FFF2-40B4-BE49-F238E27FC236}">
                <a16:creationId xmlns:a16="http://schemas.microsoft.com/office/drawing/2014/main" id="{C2428EFC-2AEE-024E-7265-2096A84E7B3F}"/>
              </a:ext>
            </a:extLst>
          </p:cNvPr>
          <p:cNvSpPr/>
          <p:nvPr/>
        </p:nvSpPr>
        <p:spPr>
          <a:xfrm>
            <a:off x="8237610" y="2171196"/>
            <a:ext cx="1980000" cy="1980000"/>
          </a:xfrm>
          <a:prstGeom prst="ellipse">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C1EAB8C5-221E-674F-2800-102AB1559D68}"/>
              </a:ext>
            </a:extLst>
          </p:cNvPr>
          <p:cNvSpPr/>
          <p:nvPr/>
        </p:nvSpPr>
        <p:spPr>
          <a:xfrm>
            <a:off x="8327610" y="2261196"/>
            <a:ext cx="1800000" cy="180000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BE713327-396D-E601-1A28-54F95483047C}"/>
              </a:ext>
            </a:extLst>
          </p:cNvPr>
          <p:cNvSpPr/>
          <p:nvPr/>
        </p:nvSpPr>
        <p:spPr>
          <a:xfrm>
            <a:off x="8417610" y="2351196"/>
            <a:ext cx="1620000" cy="162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E3B3B62-7C99-D6E1-F2B3-A21355781D43}"/>
              </a:ext>
            </a:extLst>
          </p:cNvPr>
          <p:cNvSpPr/>
          <p:nvPr/>
        </p:nvSpPr>
        <p:spPr>
          <a:xfrm>
            <a:off x="8507530" y="2441196"/>
            <a:ext cx="1440160" cy="1440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1491D188-EF3D-D441-EE72-9DCD46C32000}"/>
              </a:ext>
            </a:extLst>
          </p:cNvPr>
          <p:cNvSpPr/>
          <p:nvPr/>
        </p:nvSpPr>
        <p:spPr>
          <a:xfrm>
            <a:off x="8597610" y="2524992"/>
            <a:ext cx="1260000" cy="126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Arrow Connector 45">
            <a:extLst>
              <a:ext uri="{FF2B5EF4-FFF2-40B4-BE49-F238E27FC236}">
                <a16:creationId xmlns:a16="http://schemas.microsoft.com/office/drawing/2014/main" id="{89670E9E-48B6-CE61-581C-690D07DC17A1}"/>
              </a:ext>
            </a:extLst>
          </p:cNvPr>
          <p:cNvCxnSpPr/>
          <p:nvPr/>
        </p:nvCxnSpPr>
        <p:spPr>
          <a:xfrm flipV="1">
            <a:off x="9889398" y="2130403"/>
            <a:ext cx="418212" cy="268241"/>
          </a:xfrm>
          <a:prstGeom prst="straightConnector1">
            <a:avLst/>
          </a:prstGeom>
          <a:ln w="28575">
            <a:solidFill>
              <a:schemeClr val="tx2">
                <a:lumMod val="90000"/>
                <a:lumOff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15A2F3-9E18-F447-D7A1-57F036C07B07}"/>
              </a:ext>
            </a:extLst>
          </p:cNvPr>
          <p:cNvSpPr txBox="1"/>
          <p:nvPr/>
        </p:nvSpPr>
        <p:spPr>
          <a:xfrm>
            <a:off x="10333651" y="1903208"/>
            <a:ext cx="1242328" cy="215444"/>
          </a:xfrm>
          <a:prstGeom prst="rect">
            <a:avLst/>
          </a:prstGeom>
          <a:noFill/>
        </p:spPr>
        <p:txBody>
          <a:bodyPr wrap="none" lIns="0" tIns="0" rIns="0" bIns="0" rtlCol="0">
            <a:spAutoFit/>
          </a:bodyPr>
          <a:lstStyle/>
          <a:p>
            <a:pPr algn="l"/>
            <a:r>
              <a:rPr lang="en-GB" sz="1400" b="1" dirty="0">
                <a:solidFill>
                  <a:schemeClr val="tx2">
                    <a:lumMod val="90000"/>
                    <a:lumOff val="10000"/>
                  </a:schemeClr>
                </a:solidFill>
              </a:rPr>
              <a:t>Stainless steel</a:t>
            </a:r>
          </a:p>
        </p:txBody>
      </p:sp>
      <p:cxnSp>
        <p:nvCxnSpPr>
          <p:cNvPr id="48" name="Straight Arrow Connector 47">
            <a:extLst>
              <a:ext uri="{FF2B5EF4-FFF2-40B4-BE49-F238E27FC236}">
                <a16:creationId xmlns:a16="http://schemas.microsoft.com/office/drawing/2014/main" id="{F6EBD629-4DAD-AE28-31EB-295EA656525A}"/>
              </a:ext>
            </a:extLst>
          </p:cNvPr>
          <p:cNvCxnSpPr>
            <a:cxnSpLocks/>
          </p:cNvCxnSpPr>
          <p:nvPr/>
        </p:nvCxnSpPr>
        <p:spPr>
          <a:xfrm>
            <a:off x="9770524" y="3810046"/>
            <a:ext cx="444253" cy="26435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EDDB16F-8CF1-E9CB-073C-257219CBCF94}"/>
              </a:ext>
            </a:extLst>
          </p:cNvPr>
          <p:cNvSpPr txBox="1"/>
          <p:nvPr/>
        </p:nvSpPr>
        <p:spPr>
          <a:xfrm>
            <a:off x="10088520" y="4191989"/>
            <a:ext cx="1732590" cy="215444"/>
          </a:xfrm>
          <a:prstGeom prst="rect">
            <a:avLst/>
          </a:prstGeom>
          <a:noFill/>
        </p:spPr>
        <p:txBody>
          <a:bodyPr wrap="none" lIns="0" tIns="0" rIns="0" bIns="0" rtlCol="0">
            <a:spAutoFit/>
          </a:bodyPr>
          <a:lstStyle/>
          <a:p>
            <a:pPr algn="l"/>
            <a:r>
              <a:rPr lang="en-GB" sz="1400" b="1" dirty="0">
                <a:solidFill>
                  <a:srgbClr val="FFC000"/>
                </a:solidFill>
              </a:rPr>
              <a:t>Gold Adhesion layer</a:t>
            </a:r>
          </a:p>
        </p:txBody>
      </p:sp>
      <p:sp>
        <p:nvSpPr>
          <p:cNvPr id="52" name="TextBox 51">
            <a:extLst>
              <a:ext uri="{FF2B5EF4-FFF2-40B4-BE49-F238E27FC236}">
                <a16:creationId xmlns:a16="http://schemas.microsoft.com/office/drawing/2014/main" id="{E3DE6570-C005-3394-4480-C31BF645F5D3}"/>
              </a:ext>
            </a:extLst>
          </p:cNvPr>
          <p:cNvSpPr txBox="1"/>
          <p:nvPr/>
        </p:nvSpPr>
        <p:spPr>
          <a:xfrm>
            <a:off x="6847176" y="1871465"/>
            <a:ext cx="1721625" cy="215444"/>
          </a:xfrm>
          <a:prstGeom prst="rect">
            <a:avLst/>
          </a:prstGeom>
          <a:noFill/>
        </p:spPr>
        <p:txBody>
          <a:bodyPr wrap="none" lIns="0" tIns="0" rIns="0" bIns="0" rtlCol="0">
            <a:spAutoFit/>
          </a:bodyPr>
          <a:lstStyle/>
          <a:p>
            <a:pPr algn="l"/>
            <a:r>
              <a:rPr lang="en-GB" sz="1400" b="1" dirty="0">
                <a:solidFill>
                  <a:srgbClr val="00B050"/>
                </a:solidFill>
              </a:rPr>
              <a:t>NEG or a-C Coating</a:t>
            </a:r>
          </a:p>
        </p:txBody>
      </p:sp>
      <p:sp>
        <p:nvSpPr>
          <p:cNvPr id="53" name="TextBox 52">
            <a:extLst>
              <a:ext uri="{FF2B5EF4-FFF2-40B4-BE49-F238E27FC236}">
                <a16:creationId xmlns:a16="http://schemas.microsoft.com/office/drawing/2014/main" id="{22B12717-3E85-0854-6F58-BF0C3F6A24BC}"/>
              </a:ext>
            </a:extLst>
          </p:cNvPr>
          <p:cNvSpPr txBox="1"/>
          <p:nvPr/>
        </p:nvSpPr>
        <p:spPr>
          <a:xfrm>
            <a:off x="7051750" y="4103325"/>
            <a:ext cx="1272784" cy="215444"/>
          </a:xfrm>
          <a:prstGeom prst="rect">
            <a:avLst/>
          </a:prstGeom>
          <a:noFill/>
        </p:spPr>
        <p:txBody>
          <a:bodyPr wrap="none" lIns="0" tIns="0" rIns="0" bIns="0" rtlCol="0">
            <a:spAutoFit/>
          </a:bodyPr>
          <a:lstStyle/>
          <a:p>
            <a:pPr algn="l"/>
            <a:r>
              <a:rPr lang="en-GB" sz="1400" b="1" dirty="0">
                <a:solidFill>
                  <a:srgbClr val="FF0000"/>
                </a:solidFill>
              </a:rPr>
              <a:t>Copper Plating</a:t>
            </a:r>
          </a:p>
        </p:txBody>
      </p:sp>
      <p:cxnSp>
        <p:nvCxnSpPr>
          <p:cNvPr id="54" name="Straight Arrow Connector 53">
            <a:extLst>
              <a:ext uri="{FF2B5EF4-FFF2-40B4-BE49-F238E27FC236}">
                <a16:creationId xmlns:a16="http://schemas.microsoft.com/office/drawing/2014/main" id="{F463C40E-4ED9-30B3-9DBA-961FA8713FA0}"/>
              </a:ext>
            </a:extLst>
          </p:cNvPr>
          <p:cNvCxnSpPr>
            <a:cxnSpLocks/>
            <a:stCxn id="39" idx="1"/>
          </p:cNvCxnSpPr>
          <p:nvPr/>
        </p:nvCxnSpPr>
        <p:spPr>
          <a:xfrm flipH="1" flipV="1">
            <a:off x="8124583" y="2139502"/>
            <a:ext cx="593854" cy="51257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37B36A5-1A8B-16C1-E949-3A5CBD142CDA}"/>
              </a:ext>
            </a:extLst>
          </p:cNvPr>
          <p:cNvCxnSpPr>
            <a:cxnSpLocks/>
          </p:cNvCxnSpPr>
          <p:nvPr/>
        </p:nvCxnSpPr>
        <p:spPr>
          <a:xfrm flipH="1">
            <a:off x="7980373" y="3619354"/>
            <a:ext cx="593854" cy="4697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58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42" grpId="0" animBg="1"/>
      <p:bldP spid="41" grpId="0" animBg="1"/>
      <p:bldP spid="40" grpId="0" animBg="1"/>
      <p:bldP spid="39" grpId="0" animBg="1"/>
      <p:bldP spid="47" grpId="0"/>
      <p:bldP spid="49"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E57AC13-DA06-F5E0-F436-656531003423}"/>
              </a:ext>
            </a:extLst>
          </p:cNvPr>
          <p:cNvSpPr>
            <a:spLocks noGrp="1"/>
          </p:cNvSpPr>
          <p:nvPr>
            <p:ph type="title"/>
          </p:nvPr>
        </p:nvSpPr>
        <p:spPr/>
        <p:txBody>
          <a:bodyPr/>
          <a:lstStyle/>
          <a:p>
            <a:r>
              <a:rPr lang="en-GB" dirty="0"/>
              <a:t>Outline</a:t>
            </a:r>
            <a:endParaRPr lang="fr-FR" dirty="0"/>
          </a:p>
        </p:txBody>
      </p:sp>
      <p:sp>
        <p:nvSpPr>
          <p:cNvPr id="4" name="Espace réservé de la date 3">
            <a:extLst>
              <a:ext uri="{FF2B5EF4-FFF2-40B4-BE49-F238E27FC236}">
                <a16:creationId xmlns:a16="http://schemas.microsoft.com/office/drawing/2014/main" id="{9AACDD52-6C4E-95F2-4E80-DBCB44ED8D39}"/>
              </a:ext>
            </a:extLst>
          </p:cNvPr>
          <p:cNvSpPr>
            <a:spLocks noGrp="1"/>
          </p:cNvSpPr>
          <p:nvPr>
            <p:ph type="dt" sz="half" idx="10"/>
          </p:nvPr>
        </p:nvSpPr>
        <p:spPr/>
        <p:txBody>
          <a:bodyPr/>
          <a:lstStyle/>
          <a:p>
            <a:r>
              <a:rPr lang="de-CH" dirty="0"/>
              <a:t>31.01.2024</a:t>
            </a:r>
            <a:endParaRPr lang="en-US" dirty="0"/>
          </a:p>
        </p:txBody>
      </p:sp>
      <p:sp>
        <p:nvSpPr>
          <p:cNvPr id="5" name="Espace réservé du pied de page 4">
            <a:extLst>
              <a:ext uri="{FF2B5EF4-FFF2-40B4-BE49-F238E27FC236}">
                <a16:creationId xmlns:a16="http://schemas.microsoft.com/office/drawing/2014/main" id="{1D5BF4A0-2A70-66E1-68A2-A5184261AD24}"/>
              </a:ext>
            </a:extLst>
          </p:cNvPr>
          <p:cNvSpPr>
            <a:spLocks noGrp="1"/>
          </p:cNvSpPr>
          <p:nvPr>
            <p:ph type="ftr" sz="quarter" idx="11"/>
          </p:nvPr>
        </p:nvSpPr>
        <p:spPr/>
        <p:txBody>
          <a:bodyPr/>
          <a:lstStyle/>
          <a:p>
            <a:r>
              <a:rPr lang="en-US" dirty="0"/>
              <a:t>G. Bregliozzi | 6</a:t>
            </a:r>
            <a:r>
              <a:rPr lang="en-US" baseline="30000" dirty="0"/>
              <a:t>th</a:t>
            </a:r>
            <a:r>
              <a:rPr lang="en-US" dirty="0"/>
              <a:t> OLAV - </a:t>
            </a:r>
            <a:r>
              <a:rPr lang="en-GB" sz="1000" dirty="0"/>
              <a:t>15-19 April 2024</a:t>
            </a:r>
            <a:endParaRPr lang="en-US" dirty="0"/>
          </a:p>
        </p:txBody>
      </p:sp>
      <p:sp>
        <p:nvSpPr>
          <p:cNvPr id="6" name="Espace réservé du numéro de diapositive 5">
            <a:extLst>
              <a:ext uri="{FF2B5EF4-FFF2-40B4-BE49-F238E27FC236}">
                <a16:creationId xmlns:a16="http://schemas.microsoft.com/office/drawing/2014/main" id="{345CF529-4241-1674-3A74-A4CE36B3DBB7}"/>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
        <p:nvSpPr>
          <p:cNvPr id="9" name="Rectangle: Rounded Corners 8">
            <a:extLst>
              <a:ext uri="{FF2B5EF4-FFF2-40B4-BE49-F238E27FC236}">
                <a16:creationId xmlns:a16="http://schemas.microsoft.com/office/drawing/2014/main" id="{E274147F-0CC1-20ED-291D-3A1B1474ADF5}"/>
              </a:ext>
            </a:extLst>
          </p:cNvPr>
          <p:cNvSpPr/>
          <p:nvPr/>
        </p:nvSpPr>
        <p:spPr>
          <a:xfrm>
            <a:off x="2364284" y="1196752"/>
            <a:ext cx="7632848"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HL-</a:t>
            </a:r>
            <a:r>
              <a:rPr lang="en-GB" sz="3600" dirty="0" err="1"/>
              <a:t>LHC</a:t>
            </a:r>
            <a:r>
              <a:rPr lang="en-GB" sz="3600" dirty="0"/>
              <a:t> Project</a:t>
            </a:r>
          </a:p>
        </p:txBody>
      </p:sp>
      <p:sp>
        <p:nvSpPr>
          <p:cNvPr id="10" name="Rectangle: Rounded Corners 9">
            <a:extLst>
              <a:ext uri="{FF2B5EF4-FFF2-40B4-BE49-F238E27FC236}">
                <a16:creationId xmlns:a16="http://schemas.microsoft.com/office/drawing/2014/main" id="{DA906E95-E633-3387-3BF2-0F14B14CDA0D}"/>
              </a:ext>
            </a:extLst>
          </p:cNvPr>
          <p:cNvSpPr/>
          <p:nvPr/>
        </p:nvSpPr>
        <p:spPr>
          <a:xfrm>
            <a:off x="623392" y="2609948"/>
            <a:ext cx="3492996" cy="3146887"/>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New Beam Screen </a:t>
            </a:r>
          </a:p>
        </p:txBody>
      </p:sp>
      <p:sp>
        <p:nvSpPr>
          <p:cNvPr id="11" name="Rectangle: Rounded Corners 10">
            <a:extLst>
              <a:ext uri="{FF2B5EF4-FFF2-40B4-BE49-F238E27FC236}">
                <a16:creationId xmlns:a16="http://schemas.microsoft.com/office/drawing/2014/main" id="{CDA93DAF-9937-6EEA-47FA-53B68DD0A7C6}"/>
              </a:ext>
            </a:extLst>
          </p:cNvPr>
          <p:cNvSpPr/>
          <p:nvPr/>
        </p:nvSpPr>
        <p:spPr>
          <a:xfrm>
            <a:off x="4434210" y="2580480"/>
            <a:ext cx="3492996" cy="314688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New Room Temperature Layout</a:t>
            </a:r>
          </a:p>
        </p:txBody>
      </p:sp>
      <p:sp>
        <p:nvSpPr>
          <p:cNvPr id="12" name="Rectangle: Rounded Corners 11">
            <a:extLst>
              <a:ext uri="{FF2B5EF4-FFF2-40B4-BE49-F238E27FC236}">
                <a16:creationId xmlns:a16="http://schemas.microsoft.com/office/drawing/2014/main" id="{8D89994D-AFBB-00DC-556D-1CC739F1933A}"/>
              </a:ext>
            </a:extLst>
          </p:cNvPr>
          <p:cNvSpPr/>
          <p:nvPr/>
        </p:nvSpPr>
        <p:spPr>
          <a:xfrm>
            <a:off x="8256240" y="2580480"/>
            <a:ext cx="3492996" cy="314688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Beam Screen Treatments (BST) Project</a:t>
            </a:r>
          </a:p>
        </p:txBody>
      </p:sp>
    </p:spTree>
    <p:extLst>
      <p:ext uri="{BB962C8B-B14F-4D97-AF65-F5344CB8AC3E}">
        <p14:creationId xmlns:p14="http://schemas.microsoft.com/office/powerpoint/2010/main" val="139227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95D6-E33A-8EE5-6C64-712F0EB346C0}"/>
              </a:ext>
            </a:extLst>
          </p:cNvPr>
          <p:cNvSpPr>
            <a:spLocks noGrp="1"/>
          </p:cNvSpPr>
          <p:nvPr>
            <p:ph type="title"/>
          </p:nvPr>
        </p:nvSpPr>
        <p:spPr>
          <a:xfrm>
            <a:off x="-26346" y="109027"/>
            <a:ext cx="12192000" cy="1065742"/>
          </a:xfrm>
        </p:spPr>
        <p:txBody>
          <a:bodyPr/>
          <a:lstStyle/>
          <a:p>
            <a:pPr algn="ctr"/>
            <a:r>
              <a:rPr lang="en-US" sz="3500" dirty="0"/>
              <a:t>New Support System: Prototypes and series production </a:t>
            </a:r>
            <a:endParaRPr lang="en-GB" sz="3500" dirty="0"/>
          </a:p>
        </p:txBody>
      </p:sp>
      <p:sp>
        <p:nvSpPr>
          <p:cNvPr id="3" name="Date Placeholder 2">
            <a:extLst>
              <a:ext uri="{FF2B5EF4-FFF2-40B4-BE49-F238E27FC236}">
                <a16:creationId xmlns:a16="http://schemas.microsoft.com/office/drawing/2014/main" id="{3EBE26C4-5548-3315-B667-8560A8EDA9F2}"/>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526547ED-41A4-F3A4-7724-581439E1A12A}"/>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69838873-78B9-74DA-66F0-4D2ECCCC4697}"/>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6" name="Picture 5">
            <a:extLst>
              <a:ext uri="{FF2B5EF4-FFF2-40B4-BE49-F238E27FC236}">
                <a16:creationId xmlns:a16="http://schemas.microsoft.com/office/drawing/2014/main" id="{27B0DB08-64C9-4356-1F7E-F494EDAED698}"/>
              </a:ext>
            </a:extLst>
          </p:cNvPr>
          <p:cNvPicPr>
            <a:picLocks noChangeAspect="1"/>
          </p:cNvPicPr>
          <p:nvPr/>
        </p:nvPicPr>
        <p:blipFill rotWithShape="1">
          <a:blip r:embed="rId2"/>
          <a:srcRect l="29918" t="26901" r="29717" b="27676"/>
          <a:stretch/>
        </p:blipFill>
        <p:spPr>
          <a:xfrm>
            <a:off x="9395572" y="3640369"/>
            <a:ext cx="2232474" cy="1413096"/>
          </a:xfrm>
          <a:prstGeom prst="rect">
            <a:avLst/>
          </a:prstGeom>
        </p:spPr>
      </p:pic>
      <p:pic>
        <p:nvPicPr>
          <p:cNvPr id="7" name="Picture 6">
            <a:extLst>
              <a:ext uri="{FF2B5EF4-FFF2-40B4-BE49-F238E27FC236}">
                <a16:creationId xmlns:a16="http://schemas.microsoft.com/office/drawing/2014/main" id="{3B70C67C-0016-6DA8-C50D-74A7DC251931}"/>
              </a:ext>
            </a:extLst>
          </p:cNvPr>
          <p:cNvPicPr>
            <a:picLocks noChangeAspect="1"/>
          </p:cNvPicPr>
          <p:nvPr/>
        </p:nvPicPr>
        <p:blipFill>
          <a:blip r:embed="rId3"/>
          <a:stretch>
            <a:fillRect/>
          </a:stretch>
        </p:blipFill>
        <p:spPr>
          <a:xfrm>
            <a:off x="785399" y="877873"/>
            <a:ext cx="748605" cy="1723319"/>
          </a:xfrm>
          <a:prstGeom prst="rect">
            <a:avLst/>
          </a:prstGeom>
        </p:spPr>
      </p:pic>
      <p:cxnSp>
        <p:nvCxnSpPr>
          <p:cNvPr id="8" name="Straight Connector 7">
            <a:extLst>
              <a:ext uri="{FF2B5EF4-FFF2-40B4-BE49-F238E27FC236}">
                <a16:creationId xmlns:a16="http://schemas.microsoft.com/office/drawing/2014/main" id="{7307D413-34E6-35D8-B1AD-065401D3FE4C}"/>
              </a:ext>
            </a:extLst>
          </p:cNvPr>
          <p:cNvCxnSpPr/>
          <p:nvPr/>
        </p:nvCxnSpPr>
        <p:spPr>
          <a:xfrm>
            <a:off x="335360" y="3452992"/>
            <a:ext cx="110572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984997-F526-49CB-144A-9AB267E2D765}"/>
              </a:ext>
            </a:extLst>
          </p:cNvPr>
          <p:cNvCxnSpPr>
            <a:cxnSpLocks/>
          </p:cNvCxnSpPr>
          <p:nvPr/>
        </p:nvCxnSpPr>
        <p:spPr>
          <a:xfrm>
            <a:off x="2094751" y="932712"/>
            <a:ext cx="0" cy="4919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C39987-3FA1-8A9B-802F-654EA20D4A69}"/>
              </a:ext>
            </a:extLst>
          </p:cNvPr>
          <p:cNvCxnSpPr>
            <a:cxnSpLocks/>
          </p:cNvCxnSpPr>
          <p:nvPr/>
        </p:nvCxnSpPr>
        <p:spPr>
          <a:xfrm>
            <a:off x="4263135" y="932712"/>
            <a:ext cx="0" cy="4919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B94CEF-D3E5-BD97-F23E-313C7161DB13}"/>
              </a:ext>
            </a:extLst>
          </p:cNvPr>
          <p:cNvCxnSpPr>
            <a:cxnSpLocks/>
          </p:cNvCxnSpPr>
          <p:nvPr/>
        </p:nvCxnSpPr>
        <p:spPr>
          <a:xfrm>
            <a:off x="6402245" y="932712"/>
            <a:ext cx="0" cy="4937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6B32158-9BAA-1900-811F-F64DF3BBA0DE}"/>
              </a:ext>
            </a:extLst>
          </p:cNvPr>
          <p:cNvCxnSpPr>
            <a:cxnSpLocks/>
          </p:cNvCxnSpPr>
          <p:nvPr/>
        </p:nvCxnSpPr>
        <p:spPr>
          <a:xfrm>
            <a:off x="8789518" y="932712"/>
            <a:ext cx="0" cy="4919875"/>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3017B2F7-A906-5E77-57B8-EF69407491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75" t="19062" r="37296" b="17543"/>
          <a:stretch/>
        </p:blipFill>
        <p:spPr bwMode="auto">
          <a:xfrm>
            <a:off x="2860099" y="977817"/>
            <a:ext cx="864201" cy="1663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6833F549-BD37-BCC4-BAA8-F26BA85E0C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61" t="25882" r="26601" b="21896"/>
          <a:stretch/>
        </p:blipFill>
        <p:spPr bwMode="auto">
          <a:xfrm>
            <a:off x="4704251" y="1228959"/>
            <a:ext cx="1477486" cy="9386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94EF48A6-6E4D-2092-F1DE-23A5C61083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302" t="14781" r="36289" b="11485"/>
          <a:stretch/>
        </p:blipFill>
        <p:spPr bwMode="auto">
          <a:xfrm>
            <a:off x="4823883" y="3643593"/>
            <a:ext cx="1023958" cy="15494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2950726B-E04D-055C-E09E-0664CEA170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65" t="28439" r="31174" b="19260"/>
          <a:stretch/>
        </p:blipFill>
        <p:spPr bwMode="auto">
          <a:xfrm>
            <a:off x="452734" y="3863301"/>
            <a:ext cx="1462896" cy="11901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86E74A1F-EF7D-A498-E79F-8461568DB3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561" t="25882" r="32440" b="21024"/>
          <a:stretch/>
        </p:blipFill>
        <p:spPr bwMode="auto">
          <a:xfrm>
            <a:off x="2369289" y="3848988"/>
            <a:ext cx="1800000" cy="13111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4EABF4E-C6A6-3EDC-8262-EE62A01DE0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192" t="29000" r="29919" b="28083"/>
          <a:stretch/>
        </p:blipFill>
        <p:spPr bwMode="auto">
          <a:xfrm>
            <a:off x="9361555" y="819999"/>
            <a:ext cx="2061924" cy="14688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yellow and black machine&#10;&#10;Description automatically generated with medium confidence">
            <a:extLst>
              <a:ext uri="{FF2B5EF4-FFF2-40B4-BE49-F238E27FC236}">
                <a16:creationId xmlns:a16="http://schemas.microsoft.com/office/drawing/2014/main" id="{293662F7-3622-5861-BB2F-46251F6855D5}"/>
              </a:ext>
            </a:extLst>
          </p:cNvPr>
          <p:cNvPicPr>
            <a:picLocks noChangeAspect="1"/>
          </p:cNvPicPr>
          <p:nvPr/>
        </p:nvPicPr>
        <p:blipFill rotWithShape="1">
          <a:blip r:embed="rId10"/>
          <a:srcRect l="44053" t="11888" r="26194" b="14753"/>
          <a:stretch/>
        </p:blipFill>
        <p:spPr>
          <a:xfrm>
            <a:off x="7115998" y="3725571"/>
            <a:ext cx="1067467" cy="1483686"/>
          </a:xfrm>
          <a:prstGeom prst="rect">
            <a:avLst/>
          </a:prstGeom>
        </p:spPr>
      </p:pic>
      <p:pic>
        <p:nvPicPr>
          <p:cNvPr id="20" name="Picture 19" descr="A grey metal object with screws&#10;&#10;Description automatically generated">
            <a:extLst>
              <a:ext uri="{FF2B5EF4-FFF2-40B4-BE49-F238E27FC236}">
                <a16:creationId xmlns:a16="http://schemas.microsoft.com/office/drawing/2014/main" id="{D5C0D0C4-E6AB-2473-F70C-FD76E37A3037}"/>
              </a:ext>
            </a:extLst>
          </p:cNvPr>
          <p:cNvPicPr>
            <a:picLocks noChangeAspect="1"/>
          </p:cNvPicPr>
          <p:nvPr/>
        </p:nvPicPr>
        <p:blipFill rotWithShape="1">
          <a:blip r:embed="rId11"/>
          <a:srcRect l="36536" t="31100" r="26366" b="34250"/>
          <a:stretch/>
        </p:blipFill>
        <p:spPr>
          <a:xfrm>
            <a:off x="6826945" y="1138007"/>
            <a:ext cx="1714410" cy="902702"/>
          </a:xfrm>
          <a:prstGeom prst="rect">
            <a:avLst/>
          </a:prstGeom>
        </p:spPr>
      </p:pic>
      <p:sp>
        <p:nvSpPr>
          <p:cNvPr id="21" name="TextBox 20">
            <a:extLst>
              <a:ext uri="{FF2B5EF4-FFF2-40B4-BE49-F238E27FC236}">
                <a16:creationId xmlns:a16="http://schemas.microsoft.com/office/drawing/2014/main" id="{3746AFA5-B020-1DAC-8B66-DD3C12A27C4B}"/>
              </a:ext>
            </a:extLst>
          </p:cNvPr>
          <p:cNvSpPr txBox="1"/>
          <p:nvPr/>
        </p:nvSpPr>
        <p:spPr>
          <a:xfrm>
            <a:off x="558720" y="2675739"/>
            <a:ext cx="1324730" cy="369332"/>
          </a:xfrm>
          <a:prstGeom prst="rect">
            <a:avLst/>
          </a:prstGeom>
          <a:solidFill>
            <a:srgbClr val="00B050"/>
          </a:solidFill>
        </p:spPr>
        <p:txBody>
          <a:bodyPr wrap="square" rtlCol="0">
            <a:spAutoFit/>
          </a:bodyPr>
          <a:lstStyle/>
          <a:p>
            <a:r>
              <a:rPr lang="en-US" dirty="0">
                <a:solidFill>
                  <a:srgbClr val="5A5A5A"/>
                </a:solidFill>
                <a:cs typeface="Calibri" panose="020F0502020204030204" pitchFamily="34" charset="0"/>
              </a:rPr>
              <a:t>Validated</a:t>
            </a:r>
            <a:endParaRPr lang="en-GB" dirty="0">
              <a:solidFill>
                <a:srgbClr val="5A5A5A"/>
              </a:solidFill>
              <a:cs typeface="Calibri" panose="020F0502020204030204" pitchFamily="34" charset="0"/>
            </a:endParaRPr>
          </a:p>
        </p:txBody>
      </p:sp>
      <p:sp>
        <p:nvSpPr>
          <p:cNvPr id="22" name="TextBox 21">
            <a:extLst>
              <a:ext uri="{FF2B5EF4-FFF2-40B4-BE49-F238E27FC236}">
                <a16:creationId xmlns:a16="http://schemas.microsoft.com/office/drawing/2014/main" id="{7E96AFBD-49E4-03A1-C563-A50D592A8134}"/>
              </a:ext>
            </a:extLst>
          </p:cNvPr>
          <p:cNvSpPr txBox="1"/>
          <p:nvPr/>
        </p:nvSpPr>
        <p:spPr>
          <a:xfrm>
            <a:off x="2214385" y="2594862"/>
            <a:ext cx="2014423" cy="800219"/>
          </a:xfrm>
          <a:prstGeom prst="rect">
            <a:avLst/>
          </a:prstGeom>
          <a:solidFill>
            <a:srgbClr val="00B050"/>
          </a:solidFill>
        </p:spPr>
        <p:txBody>
          <a:bodyPr wrap="square" rtlCol="0">
            <a:spAutoFit/>
          </a:bodyPr>
          <a:lstStyle/>
          <a:p>
            <a:pPr algn="ctr"/>
            <a:r>
              <a:rPr lang="en-US" dirty="0">
                <a:solidFill>
                  <a:srgbClr val="5A5A5A"/>
                </a:solidFill>
                <a:cs typeface="Calibri" panose="020F0502020204030204" pitchFamily="34" charset="0"/>
              </a:rPr>
              <a:t>Validated</a:t>
            </a:r>
          </a:p>
          <a:p>
            <a:pPr algn="ctr"/>
            <a:r>
              <a:rPr lang="en-US" sz="1400" dirty="0">
                <a:solidFill>
                  <a:srgbClr val="5A5A5A"/>
                </a:solidFill>
                <a:cs typeface="Calibri" panose="020F0502020204030204" pitchFamily="34" charset="0"/>
              </a:rPr>
              <a:t>Series in production</a:t>
            </a:r>
          </a:p>
          <a:p>
            <a:pPr algn="ctr"/>
            <a:r>
              <a:rPr lang="en-US" sz="1400" dirty="0">
                <a:solidFill>
                  <a:srgbClr val="5A5A5A"/>
                </a:solidFill>
                <a:cs typeface="Calibri" panose="020F0502020204030204" pitchFamily="34" charset="0"/>
              </a:rPr>
              <a:t>Q3 2024  </a:t>
            </a:r>
            <a:endParaRPr lang="en-GB" sz="1400" dirty="0">
              <a:solidFill>
                <a:srgbClr val="5A5A5A"/>
              </a:solidFill>
              <a:cs typeface="Calibri" panose="020F0502020204030204" pitchFamily="34" charset="0"/>
            </a:endParaRPr>
          </a:p>
        </p:txBody>
      </p:sp>
      <p:sp>
        <p:nvSpPr>
          <p:cNvPr id="23" name="TextBox 22">
            <a:extLst>
              <a:ext uri="{FF2B5EF4-FFF2-40B4-BE49-F238E27FC236}">
                <a16:creationId xmlns:a16="http://schemas.microsoft.com/office/drawing/2014/main" id="{E91A2301-981F-B750-D1E6-E745DBEFFDD5}"/>
              </a:ext>
            </a:extLst>
          </p:cNvPr>
          <p:cNvSpPr txBox="1"/>
          <p:nvPr/>
        </p:nvSpPr>
        <p:spPr>
          <a:xfrm>
            <a:off x="2501941" y="5317808"/>
            <a:ext cx="1324730" cy="369332"/>
          </a:xfrm>
          <a:prstGeom prst="rect">
            <a:avLst/>
          </a:prstGeom>
          <a:solidFill>
            <a:srgbClr val="00B050"/>
          </a:solidFill>
        </p:spPr>
        <p:txBody>
          <a:bodyPr wrap="square" rtlCol="0">
            <a:spAutoFit/>
          </a:bodyPr>
          <a:lstStyle/>
          <a:p>
            <a:r>
              <a:rPr lang="en-US" dirty="0">
                <a:solidFill>
                  <a:srgbClr val="5A5A5A"/>
                </a:solidFill>
                <a:cs typeface="Calibri" panose="020F0502020204030204" pitchFamily="34" charset="0"/>
              </a:rPr>
              <a:t>Validated </a:t>
            </a:r>
            <a:endParaRPr lang="en-GB" dirty="0">
              <a:solidFill>
                <a:srgbClr val="5A5A5A"/>
              </a:solidFill>
              <a:cs typeface="Calibri" panose="020F0502020204030204" pitchFamily="34" charset="0"/>
            </a:endParaRPr>
          </a:p>
        </p:txBody>
      </p:sp>
      <p:sp>
        <p:nvSpPr>
          <p:cNvPr id="24" name="TextBox 23">
            <a:extLst>
              <a:ext uri="{FF2B5EF4-FFF2-40B4-BE49-F238E27FC236}">
                <a16:creationId xmlns:a16="http://schemas.microsoft.com/office/drawing/2014/main" id="{4623CD2A-4233-57FC-F9B3-6DF9C8887C05}"/>
              </a:ext>
            </a:extLst>
          </p:cNvPr>
          <p:cNvSpPr txBox="1"/>
          <p:nvPr/>
        </p:nvSpPr>
        <p:spPr>
          <a:xfrm>
            <a:off x="452734" y="5324021"/>
            <a:ext cx="1324730" cy="369332"/>
          </a:xfrm>
          <a:prstGeom prst="rect">
            <a:avLst/>
          </a:prstGeom>
          <a:solidFill>
            <a:srgbClr val="00B050"/>
          </a:solidFill>
        </p:spPr>
        <p:txBody>
          <a:bodyPr wrap="square" rtlCol="0">
            <a:spAutoFit/>
          </a:bodyPr>
          <a:lstStyle/>
          <a:p>
            <a:r>
              <a:rPr lang="en-US" dirty="0">
                <a:solidFill>
                  <a:srgbClr val="5A5A5A"/>
                </a:solidFill>
                <a:cs typeface="Calibri" panose="020F0502020204030204" pitchFamily="34" charset="0"/>
              </a:rPr>
              <a:t>Validated </a:t>
            </a:r>
            <a:endParaRPr lang="en-GB" dirty="0">
              <a:solidFill>
                <a:srgbClr val="5A5A5A"/>
              </a:solidFill>
              <a:cs typeface="Calibri" panose="020F0502020204030204" pitchFamily="34" charset="0"/>
            </a:endParaRPr>
          </a:p>
        </p:txBody>
      </p:sp>
      <p:sp>
        <p:nvSpPr>
          <p:cNvPr id="25" name="TextBox 24">
            <a:extLst>
              <a:ext uri="{FF2B5EF4-FFF2-40B4-BE49-F238E27FC236}">
                <a16:creationId xmlns:a16="http://schemas.microsoft.com/office/drawing/2014/main" id="{DEF8C5F9-4865-55D7-1895-E7B00CA976B9}"/>
              </a:ext>
            </a:extLst>
          </p:cNvPr>
          <p:cNvSpPr txBox="1"/>
          <p:nvPr/>
        </p:nvSpPr>
        <p:spPr>
          <a:xfrm>
            <a:off x="6621432" y="2401424"/>
            <a:ext cx="2108269" cy="923330"/>
          </a:xfrm>
          <a:prstGeom prst="rect">
            <a:avLst/>
          </a:prstGeom>
          <a:solidFill>
            <a:srgbClr val="FFC000"/>
          </a:solidFill>
        </p:spPr>
        <p:txBody>
          <a:bodyPr wrap="none" rtlCol="0">
            <a:spAutoFit/>
          </a:bodyPr>
          <a:lstStyle/>
          <a:p>
            <a:pPr algn="ctr"/>
            <a:r>
              <a:rPr lang="en-US" dirty="0">
                <a:solidFill>
                  <a:srgbClr val="5A5A5A"/>
                </a:solidFill>
                <a:cs typeface="Calibri" panose="020F0502020204030204" pitchFamily="34" charset="0"/>
              </a:rPr>
              <a:t>Prototype received</a:t>
            </a:r>
          </a:p>
          <a:p>
            <a:pPr algn="ctr"/>
            <a:r>
              <a:rPr lang="en-US" dirty="0">
                <a:solidFill>
                  <a:srgbClr val="5A5A5A"/>
                </a:solidFill>
                <a:cs typeface="Calibri" panose="020F0502020204030204" pitchFamily="34" charset="0"/>
              </a:rPr>
              <a:t>In validation </a:t>
            </a:r>
          </a:p>
          <a:p>
            <a:pPr algn="ctr"/>
            <a:r>
              <a:rPr lang="en-US" dirty="0">
                <a:solidFill>
                  <a:srgbClr val="5A5A5A"/>
                </a:solidFill>
                <a:cs typeface="Calibri" panose="020F0502020204030204" pitchFamily="34" charset="0"/>
              </a:rPr>
              <a:t>Q2 2024 </a:t>
            </a:r>
            <a:endParaRPr lang="en-GB" dirty="0">
              <a:solidFill>
                <a:srgbClr val="5A5A5A"/>
              </a:solidFill>
              <a:cs typeface="Calibri" panose="020F0502020204030204" pitchFamily="34" charset="0"/>
            </a:endParaRPr>
          </a:p>
        </p:txBody>
      </p:sp>
      <p:sp>
        <p:nvSpPr>
          <p:cNvPr id="26" name="TextBox 25">
            <a:extLst>
              <a:ext uri="{FF2B5EF4-FFF2-40B4-BE49-F238E27FC236}">
                <a16:creationId xmlns:a16="http://schemas.microsoft.com/office/drawing/2014/main" id="{03624E94-95BB-49FF-D532-73E44BEBEB1A}"/>
              </a:ext>
            </a:extLst>
          </p:cNvPr>
          <p:cNvSpPr txBox="1"/>
          <p:nvPr/>
        </p:nvSpPr>
        <p:spPr>
          <a:xfrm>
            <a:off x="6561616" y="5317807"/>
            <a:ext cx="2108269" cy="923330"/>
          </a:xfrm>
          <a:prstGeom prst="rect">
            <a:avLst/>
          </a:prstGeom>
          <a:solidFill>
            <a:srgbClr val="FFC000"/>
          </a:solidFill>
        </p:spPr>
        <p:txBody>
          <a:bodyPr wrap="none" rtlCol="0">
            <a:spAutoFit/>
          </a:bodyPr>
          <a:lstStyle/>
          <a:p>
            <a:pPr algn="ctr"/>
            <a:r>
              <a:rPr lang="en-US" dirty="0">
                <a:solidFill>
                  <a:srgbClr val="5A5A5A"/>
                </a:solidFill>
                <a:cs typeface="Calibri" panose="020F0502020204030204" pitchFamily="34" charset="0"/>
              </a:rPr>
              <a:t>Prototype received</a:t>
            </a:r>
          </a:p>
          <a:p>
            <a:pPr algn="ctr"/>
            <a:r>
              <a:rPr lang="en-US" dirty="0">
                <a:solidFill>
                  <a:srgbClr val="5A5A5A"/>
                </a:solidFill>
                <a:cs typeface="Calibri" panose="020F0502020204030204" pitchFamily="34" charset="0"/>
              </a:rPr>
              <a:t>In validation </a:t>
            </a:r>
          </a:p>
          <a:p>
            <a:pPr algn="ctr"/>
            <a:r>
              <a:rPr lang="en-US" dirty="0">
                <a:solidFill>
                  <a:srgbClr val="5A5A5A"/>
                </a:solidFill>
                <a:cs typeface="Calibri" panose="020F0502020204030204" pitchFamily="34" charset="0"/>
              </a:rPr>
              <a:t>Q2 2024 </a:t>
            </a:r>
            <a:endParaRPr lang="en-GB" dirty="0">
              <a:solidFill>
                <a:srgbClr val="5A5A5A"/>
              </a:solidFill>
              <a:cs typeface="Calibri" panose="020F0502020204030204" pitchFamily="34" charset="0"/>
            </a:endParaRPr>
          </a:p>
        </p:txBody>
      </p:sp>
      <p:sp>
        <p:nvSpPr>
          <p:cNvPr id="27" name="TextBox 26">
            <a:extLst>
              <a:ext uri="{FF2B5EF4-FFF2-40B4-BE49-F238E27FC236}">
                <a16:creationId xmlns:a16="http://schemas.microsoft.com/office/drawing/2014/main" id="{83913DEE-88C4-7521-A600-C51C9E70CEF2}"/>
              </a:ext>
            </a:extLst>
          </p:cNvPr>
          <p:cNvSpPr txBox="1"/>
          <p:nvPr/>
        </p:nvSpPr>
        <p:spPr>
          <a:xfrm>
            <a:off x="9212121" y="2409236"/>
            <a:ext cx="2108269" cy="923330"/>
          </a:xfrm>
          <a:prstGeom prst="rect">
            <a:avLst/>
          </a:prstGeom>
          <a:solidFill>
            <a:srgbClr val="FFC000"/>
          </a:solidFill>
        </p:spPr>
        <p:txBody>
          <a:bodyPr wrap="none" rtlCol="0">
            <a:spAutoFit/>
          </a:bodyPr>
          <a:lstStyle/>
          <a:p>
            <a:pPr algn="ctr"/>
            <a:r>
              <a:rPr lang="en-US" dirty="0">
                <a:solidFill>
                  <a:srgbClr val="5A5A5A"/>
                </a:solidFill>
                <a:cs typeface="Calibri" panose="020F0502020204030204" pitchFamily="34" charset="0"/>
              </a:rPr>
              <a:t>Prototype received</a:t>
            </a:r>
          </a:p>
          <a:p>
            <a:pPr algn="ctr"/>
            <a:r>
              <a:rPr lang="en-US" dirty="0">
                <a:solidFill>
                  <a:srgbClr val="5A5A5A"/>
                </a:solidFill>
                <a:cs typeface="Calibri" panose="020F0502020204030204" pitchFamily="34" charset="0"/>
              </a:rPr>
              <a:t>In validation</a:t>
            </a:r>
          </a:p>
          <a:p>
            <a:pPr algn="ctr"/>
            <a:r>
              <a:rPr lang="en-US" dirty="0">
                <a:solidFill>
                  <a:srgbClr val="5A5A5A"/>
                </a:solidFill>
                <a:cs typeface="Calibri" panose="020F0502020204030204" pitchFamily="34" charset="0"/>
              </a:rPr>
              <a:t>Q2 2024 </a:t>
            </a:r>
            <a:endParaRPr lang="en-GB" dirty="0">
              <a:solidFill>
                <a:srgbClr val="5A5A5A"/>
              </a:solidFill>
              <a:cs typeface="Calibri" panose="020F0502020204030204" pitchFamily="34" charset="0"/>
            </a:endParaRPr>
          </a:p>
        </p:txBody>
      </p:sp>
      <p:sp>
        <p:nvSpPr>
          <p:cNvPr id="28" name="TextBox 27">
            <a:extLst>
              <a:ext uri="{FF2B5EF4-FFF2-40B4-BE49-F238E27FC236}">
                <a16:creationId xmlns:a16="http://schemas.microsoft.com/office/drawing/2014/main" id="{D0A3B899-8C35-BF9B-BEBD-99C1346758EB}"/>
              </a:ext>
            </a:extLst>
          </p:cNvPr>
          <p:cNvSpPr txBox="1"/>
          <p:nvPr/>
        </p:nvSpPr>
        <p:spPr>
          <a:xfrm>
            <a:off x="9320750" y="5317189"/>
            <a:ext cx="2108269" cy="923330"/>
          </a:xfrm>
          <a:prstGeom prst="rect">
            <a:avLst/>
          </a:prstGeom>
          <a:solidFill>
            <a:srgbClr val="FFC000"/>
          </a:solidFill>
        </p:spPr>
        <p:txBody>
          <a:bodyPr wrap="none" rtlCol="0">
            <a:spAutoFit/>
          </a:bodyPr>
          <a:lstStyle/>
          <a:p>
            <a:pPr algn="ctr"/>
            <a:r>
              <a:rPr lang="en-US" dirty="0">
                <a:solidFill>
                  <a:srgbClr val="5A5A5A"/>
                </a:solidFill>
                <a:cs typeface="Calibri" panose="020F0502020204030204" pitchFamily="34" charset="0"/>
              </a:rPr>
              <a:t>Prototype received</a:t>
            </a:r>
          </a:p>
          <a:p>
            <a:pPr algn="ctr"/>
            <a:r>
              <a:rPr lang="en-US" dirty="0">
                <a:solidFill>
                  <a:srgbClr val="5A5A5A"/>
                </a:solidFill>
                <a:cs typeface="Calibri" panose="020F0502020204030204" pitchFamily="34" charset="0"/>
              </a:rPr>
              <a:t>In validation </a:t>
            </a:r>
          </a:p>
          <a:p>
            <a:pPr algn="ctr"/>
            <a:r>
              <a:rPr lang="en-US" dirty="0">
                <a:solidFill>
                  <a:srgbClr val="5A5A5A"/>
                </a:solidFill>
                <a:cs typeface="Calibri" panose="020F0502020204030204" pitchFamily="34" charset="0"/>
              </a:rPr>
              <a:t>Q2 2024 </a:t>
            </a:r>
            <a:endParaRPr lang="en-GB" dirty="0">
              <a:solidFill>
                <a:srgbClr val="5A5A5A"/>
              </a:solidFill>
              <a:cs typeface="Calibri" panose="020F0502020204030204" pitchFamily="34" charset="0"/>
            </a:endParaRPr>
          </a:p>
        </p:txBody>
      </p:sp>
      <p:sp>
        <p:nvSpPr>
          <p:cNvPr id="29" name="TextBox 28">
            <a:extLst>
              <a:ext uri="{FF2B5EF4-FFF2-40B4-BE49-F238E27FC236}">
                <a16:creationId xmlns:a16="http://schemas.microsoft.com/office/drawing/2014/main" id="{CEF37ED7-2E71-BC72-8424-4C2CB7172DBE}"/>
              </a:ext>
            </a:extLst>
          </p:cNvPr>
          <p:cNvSpPr txBox="1"/>
          <p:nvPr/>
        </p:nvSpPr>
        <p:spPr>
          <a:xfrm>
            <a:off x="4293976" y="5317808"/>
            <a:ext cx="2108269" cy="923330"/>
          </a:xfrm>
          <a:prstGeom prst="rect">
            <a:avLst/>
          </a:prstGeom>
          <a:solidFill>
            <a:srgbClr val="FFC000"/>
          </a:solidFill>
        </p:spPr>
        <p:txBody>
          <a:bodyPr wrap="none" rtlCol="0">
            <a:spAutoFit/>
          </a:bodyPr>
          <a:lstStyle/>
          <a:p>
            <a:pPr algn="ctr"/>
            <a:r>
              <a:rPr lang="en-US" dirty="0">
                <a:solidFill>
                  <a:srgbClr val="5A5A5A"/>
                </a:solidFill>
                <a:cs typeface="Calibri" panose="020F0502020204030204" pitchFamily="34" charset="0"/>
              </a:rPr>
              <a:t>Prototype received</a:t>
            </a:r>
          </a:p>
          <a:p>
            <a:pPr algn="ctr"/>
            <a:r>
              <a:rPr lang="en-US" dirty="0">
                <a:solidFill>
                  <a:srgbClr val="5A5A5A"/>
                </a:solidFill>
                <a:cs typeface="Calibri" panose="020F0502020204030204" pitchFamily="34" charset="0"/>
              </a:rPr>
              <a:t>In validation  </a:t>
            </a:r>
          </a:p>
          <a:p>
            <a:pPr algn="ctr"/>
            <a:r>
              <a:rPr lang="en-US" dirty="0">
                <a:solidFill>
                  <a:srgbClr val="5A5A5A"/>
                </a:solidFill>
                <a:cs typeface="Calibri" panose="020F0502020204030204" pitchFamily="34" charset="0"/>
              </a:rPr>
              <a:t>Q2 2024</a:t>
            </a:r>
            <a:endParaRPr lang="en-GB" dirty="0">
              <a:solidFill>
                <a:srgbClr val="5A5A5A"/>
              </a:solidFill>
              <a:cs typeface="Calibri" panose="020F0502020204030204" pitchFamily="34" charset="0"/>
            </a:endParaRPr>
          </a:p>
        </p:txBody>
      </p:sp>
      <p:sp>
        <p:nvSpPr>
          <p:cNvPr id="30" name="TextBox 29">
            <a:extLst>
              <a:ext uri="{FF2B5EF4-FFF2-40B4-BE49-F238E27FC236}">
                <a16:creationId xmlns:a16="http://schemas.microsoft.com/office/drawing/2014/main" id="{850EC337-CC0C-D4C2-08D0-5152C5531A3D}"/>
              </a:ext>
            </a:extLst>
          </p:cNvPr>
          <p:cNvSpPr txBox="1"/>
          <p:nvPr/>
        </p:nvSpPr>
        <p:spPr>
          <a:xfrm>
            <a:off x="4698699" y="2625640"/>
            <a:ext cx="1500129" cy="369332"/>
          </a:xfrm>
          <a:prstGeom prst="rect">
            <a:avLst/>
          </a:prstGeom>
          <a:solidFill>
            <a:srgbClr val="FFFF00"/>
          </a:solidFill>
        </p:spPr>
        <p:txBody>
          <a:bodyPr wrap="square" rtlCol="0">
            <a:spAutoFit/>
          </a:bodyPr>
          <a:lstStyle/>
          <a:p>
            <a:r>
              <a:rPr lang="en-US" dirty="0">
                <a:solidFill>
                  <a:srgbClr val="5A5A5A"/>
                </a:solidFill>
                <a:cs typeface="Calibri" panose="020F0502020204030204" pitchFamily="34" charset="0"/>
              </a:rPr>
              <a:t>No prototype </a:t>
            </a:r>
            <a:endParaRPr lang="en-GB" dirty="0">
              <a:solidFill>
                <a:srgbClr val="5A5A5A"/>
              </a:solidFill>
              <a:cs typeface="Calibri" panose="020F0502020204030204" pitchFamily="34" charset="0"/>
            </a:endParaRPr>
          </a:p>
        </p:txBody>
      </p:sp>
      <p:sp>
        <p:nvSpPr>
          <p:cNvPr id="31" name="TextBox 30">
            <a:extLst>
              <a:ext uri="{FF2B5EF4-FFF2-40B4-BE49-F238E27FC236}">
                <a16:creationId xmlns:a16="http://schemas.microsoft.com/office/drawing/2014/main" id="{F4B08A5C-712C-7D4A-5372-371B664CF21A}"/>
              </a:ext>
            </a:extLst>
          </p:cNvPr>
          <p:cNvSpPr txBox="1"/>
          <p:nvPr/>
        </p:nvSpPr>
        <p:spPr>
          <a:xfrm>
            <a:off x="610437" y="5347967"/>
            <a:ext cx="3077486" cy="8925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000" b="1" u="sng" dirty="0"/>
              <a:t>Design completed</a:t>
            </a:r>
          </a:p>
          <a:p>
            <a:pPr algn="ctr"/>
            <a:r>
              <a:rPr lang="en-GB" sz="1600" dirty="0"/>
              <a:t>10 types of supports</a:t>
            </a:r>
          </a:p>
          <a:p>
            <a:pPr algn="ctr"/>
            <a:r>
              <a:rPr lang="en-GB" sz="1600" dirty="0"/>
              <a:t>116 supports in production</a:t>
            </a:r>
          </a:p>
        </p:txBody>
      </p:sp>
      <p:sp>
        <p:nvSpPr>
          <p:cNvPr id="32" name="Footer Placeholder 8">
            <a:extLst>
              <a:ext uri="{FF2B5EF4-FFF2-40B4-BE49-F238E27FC236}">
                <a16:creationId xmlns:a16="http://schemas.microsoft.com/office/drawing/2014/main" id="{3ECD9DE2-1361-687F-542B-F2B005815C9B}"/>
              </a:ext>
            </a:extLst>
          </p:cNvPr>
          <p:cNvSpPr txBox="1">
            <a:spLocks/>
          </p:cNvSpPr>
          <p:nvPr/>
        </p:nvSpPr>
        <p:spPr>
          <a:xfrm>
            <a:off x="10581065" y="6081181"/>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T. Da Silva</a:t>
            </a:r>
          </a:p>
        </p:txBody>
      </p:sp>
    </p:spTree>
    <p:extLst>
      <p:ext uri="{BB962C8B-B14F-4D97-AF65-F5344CB8AC3E}">
        <p14:creationId xmlns:p14="http://schemas.microsoft.com/office/powerpoint/2010/main" val="202572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he unseen progress of the LHC | symmetry magazine">
            <a:extLst>
              <a:ext uri="{FF2B5EF4-FFF2-40B4-BE49-F238E27FC236}">
                <a16:creationId xmlns:a16="http://schemas.microsoft.com/office/drawing/2014/main" id="{7C861573-1D1B-6B8C-B780-614DF2FA1E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28" y="-296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D666966-CDB7-BE4E-90FA-338EA8380A1A}"/>
              </a:ext>
            </a:extLst>
          </p:cNvPr>
          <p:cNvSpPr>
            <a:spLocks noGrp="1"/>
          </p:cNvSpPr>
          <p:nvPr>
            <p:ph type="sldNum" sz="quarter" idx="12"/>
          </p:nvPr>
        </p:nvSpPr>
        <p:spPr/>
        <p:txBody>
          <a:bodyPr/>
          <a:lstStyle/>
          <a:p>
            <a:fld id="{1787A23F-BAF2-40F7-981E-A4E481A32A38}" type="slidenum">
              <a:rPr lang="en-US" smtClean="0"/>
              <a:t>21</a:t>
            </a:fld>
            <a:endParaRPr lang="en-US"/>
          </a:p>
        </p:txBody>
      </p:sp>
      <p:sp>
        <p:nvSpPr>
          <p:cNvPr id="2" name="Rectangle: Rounded Corners 1">
            <a:extLst>
              <a:ext uri="{FF2B5EF4-FFF2-40B4-BE49-F238E27FC236}">
                <a16:creationId xmlns:a16="http://schemas.microsoft.com/office/drawing/2014/main" id="{DFBEB6F6-701E-5D12-A65D-8742775506D5}"/>
              </a:ext>
            </a:extLst>
          </p:cNvPr>
          <p:cNvSpPr/>
          <p:nvPr/>
        </p:nvSpPr>
        <p:spPr>
          <a:xfrm>
            <a:off x="335360" y="188640"/>
            <a:ext cx="9201421" cy="1064544"/>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Beam Screen Treatments (BST) Project</a:t>
            </a:r>
          </a:p>
        </p:txBody>
      </p:sp>
    </p:spTree>
    <p:extLst>
      <p:ext uri="{BB962C8B-B14F-4D97-AF65-F5344CB8AC3E}">
        <p14:creationId xmlns:p14="http://schemas.microsoft.com/office/powerpoint/2010/main" val="3748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73E9DE-7EF5-B4E6-51E5-639117A9D74F}"/>
              </a:ext>
            </a:extLst>
          </p:cNvPr>
          <p:cNvSpPr>
            <a:spLocks noGrp="1"/>
          </p:cNvSpPr>
          <p:nvPr>
            <p:ph type="title"/>
          </p:nvPr>
        </p:nvSpPr>
        <p:spPr/>
        <p:txBody>
          <a:bodyPr/>
          <a:lstStyle/>
          <a:p>
            <a:r>
              <a:rPr lang="en-GB" dirty="0"/>
              <a:t>Electron cloud in accelerators</a:t>
            </a:r>
          </a:p>
        </p:txBody>
      </p:sp>
      <p:sp>
        <p:nvSpPr>
          <p:cNvPr id="2" name="Date Placeholder 1">
            <a:extLst>
              <a:ext uri="{FF2B5EF4-FFF2-40B4-BE49-F238E27FC236}">
                <a16:creationId xmlns:a16="http://schemas.microsoft.com/office/drawing/2014/main" id="{3DFDDD82-A534-1D8C-9818-5BBB9D007F40}"/>
              </a:ext>
            </a:extLst>
          </p:cNvPr>
          <p:cNvSpPr>
            <a:spLocks noGrp="1"/>
          </p:cNvSpPr>
          <p:nvPr>
            <p:ph type="dt" sz="half" idx="10"/>
          </p:nvPr>
        </p:nvSpPr>
        <p:spPr/>
        <p:txBody>
          <a:bodyPr/>
          <a:lstStyle/>
          <a:p>
            <a:fld id="{429B46AD-AE35-A04A-BBC1-316D1F62DB10}" type="datetime1">
              <a:rPr lang="de-CH" smtClean="0"/>
              <a:t>10.04.2024</a:t>
            </a:fld>
            <a:endParaRPr lang="en-US" dirty="0"/>
          </a:p>
        </p:txBody>
      </p:sp>
      <p:sp>
        <p:nvSpPr>
          <p:cNvPr id="3" name="Footer Placeholder 2">
            <a:extLst>
              <a:ext uri="{FF2B5EF4-FFF2-40B4-BE49-F238E27FC236}">
                <a16:creationId xmlns:a16="http://schemas.microsoft.com/office/drawing/2014/main" id="{B435F7A2-E8E9-998D-3F29-8EA5B937D43A}"/>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4" name="Slide Number Placeholder 3">
            <a:extLst>
              <a:ext uri="{FF2B5EF4-FFF2-40B4-BE49-F238E27FC236}">
                <a16:creationId xmlns:a16="http://schemas.microsoft.com/office/drawing/2014/main" id="{A9D30E65-0024-06F4-D0F4-D3D706C9A763}"/>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6" name="Explosion 1 64">
            <a:extLst>
              <a:ext uri="{FF2B5EF4-FFF2-40B4-BE49-F238E27FC236}">
                <a16:creationId xmlns:a16="http://schemas.microsoft.com/office/drawing/2014/main" id="{52CE1678-13A4-368E-12BE-E03124B0B39D}"/>
              </a:ext>
            </a:extLst>
          </p:cNvPr>
          <p:cNvSpPr/>
          <p:nvPr/>
        </p:nvSpPr>
        <p:spPr>
          <a:xfrm>
            <a:off x="6671196" y="2314744"/>
            <a:ext cx="138046" cy="176505"/>
          </a:xfrm>
          <a:prstGeom prst="irregularSeal1">
            <a:avLst/>
          </a:prstGeom>
          <a:solidFill>
            <a:srgbClr val="FF0000"/>
          </a:solidFill>
          <a:ln w="12700" cap="flat" cmpd="sng" algn="ctr">
            <a:solidFill>
              <a:srgbClr val="FF000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7" name="Explosion 1 65">
            <a:extLst>
              <a:ext uri="{FF2B5EF4-FFF2-40B4-BE49-F238E27FC236}">
                <a16:creationId xmlns:a16="http://schemas.microsoft.com/office/drawing/2014/main" id="{796CA875-2B0B-A3E1-B7D6-27804399D8AB}"/>
              </a:ext>
            </a:extLst>
          </p:cNvPr>
          <p:cNvSpPr/>
          <p:nvPr/>
        </p:nvSpPr>
        <p:spPr>
          <a:xfrm>
            <a:off x="6347308" y="2321962"/>
            <a:ext cx="138046" cy="176505"/>
          </a:xfrm>
          <a:prstGeom prst="irregularSeal1">
            <a:avLst/>
          </a:prstGeom>
          <a:solidFill>
            <a:srgbClr val="FF0000"/>
          </a:solidFill>
          <a:ln w="12700" cap="flat" cmpd="sng" algn="ctr">
            <a:solidFill>
              <a:srgbClr val="FF000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8" name="Explosion 1 66">
            <a:extLst>
              <a:ext uri="{FF2B5EF4-FFF2-40B4-BE49-F238E27FC236}">
                <a16:creationId xmlns:a16="http://schemas.microsoft.com/office/drawing/2014/main" id="{449B55BD-C592-3C79-79AC-1B5CD6930E42}"/>
              </a:ext>
            </a:extLst>
          </p:cNvPr>
          <p:cNvSpPr/>
          <p:nvPr/>
        </p:nvSpPr>
        <p:spPr>
          <a:xfrm>
            <a:off x="6065213" y="2322652"/>
            <a:ext cx="137868" cy="176505"/>
          </a:xfrm>
          <a:prstGeom prst="irregularSeal1">
            <a:avLst/>
          </a:prstGeom>
          <a:solidFill>
            <a:srgbClr val="FF0000"/>
          </a:solidFill>
          <a:ln w="12700" cap="flat" cmpd="sng" algn="ctr">
            <a:solidFill>
              <a:srgbClr val="FF000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9" name="TextBox 8">
            <a:extLst>
              <a:ext uri="{FF2B5EF4-FFF2-40B4-BE49-F238E27FC236}">
                <a16:creationId xmlns:a16="http://schemas.microsoft.com/office/drawing/2014/main" id="{2AB9BBF9-DDE4-3C66-16F8-DE012CB7BEFF}"/>
              </a:ext>
            </a:extLst>
          </p:cNvPr>
          <p:cNvSpPr txBox="1"/>
          <p:nvPr/>
        </p:nvSpPr>
        <p:spPr>
          <a:xfrm>
            <a:off x="5812407" y="1919157"/>
            <a:ext cx="1260085" cy="292388"/>
          </a:xfrm>
          <a:prstGeom prst="rect">
            <a:avLst/>
          </a:prstGeom>
          <a:noFill/>
        </p:spPr>
        <p:txBody>
          <a:bodyPr wrap="square" rtlCol="0">
            <a:spAutoFit/>
          </a:bodyPr>
          <a:lstStyle/>
          <a:p>
            <a:pPr algn="ctr" defTabSz="2108515">
              <a:defRPr/>
            </a:pPr>
            <a:r>
              <a:rPr lang="en-GB" sz="1300" b="1" kern="0" dirty="0">
                <a:solidFill>
                  <a:srgbClr val="FF0000"/>
                </a:solidFill>
                <a:latin typeface="Calibri" panose="020F0502020204030204"/>
              </a:rPr>
              <a:t>Thermal load</a:t>
            </a:r>
          </a:p>
        </p:txBody>
      </p:sp>
      <p:grpSp>
        <p:nvGrpSpPr>
          <p:cNvPr id="10" name="Group 9">
            <a:extLst>
              <a:ext uri="{FF2B5EF4-FFF2-40B4-BE49-F238E27FC236}">
                <a16:creationId xmlns:a16="http://schemas.microsoft.com/office/drawing/2014/main" id="{39903950-5983-1EF6-E8C3-40A5735AEE9C}"/>
              </a:ext>
            </a:extLst>
          </p:cNvPr>
          <p:cNvGrpSpPr/>
          <p:nvPr/>
        </p:nvGrpSpPr>
        <p:grpSpPr>
          <a:xfrm rot="300000">
            <a:off x="7786739" y="1269473"/>
            <a:ext cx="2188639" cy="3408506"/>
            <a:chOff x="5678851" y="1324636"/>
            <a:chExt cx="2188639" cy="3117174"/>
          </a:xfrm>
        </p:grpSpPr>
        <p:sp>
          <p:nvSpPr>
            <p:cNvPr id="11" name="Arc 10">
              <a:extLst>
                <a:ext uri="{FF2B5EF4-FFF2-40B4-BE49-F238E27FC236}">
                  <a16:creationId xmlns:a16="http://schemas.microsoft.com/office/drawing/2014/main" id="{86CA1B2E-5576-669C-E240-DF87EF2B92F5}"/>
                </a:ext>
              </a:extLst>
            </p:cNvPr>
            <p:cNvSpPr/>
            <p:nvPr/>
          </p:nvSpPr>
          <p:spPr>
            <a:xfrm rot="15800312">
              <a:off x="5081999" y="1921488"/>
              <a:ext cx="3117174" cy="1923470"/>
            </a:xfrm>
            <a:prstGeom prst="arc">
              <a:avLst>
                <a:gd name="adj1" fmla="val 1260045"/>
                <a:gd name="adj2" fmla="val 9727924"/>
              </a:avLst>
            </a:prstGeom>
            <a:noFill/>
            <a:ln w="190500" cap="flat" cmpd="sng" algn="ctr">
              <a:solidFill>
                <a:srgbClr val="0055A0"/>
              </a:solidFill>
              <a:prstDash val="solid"/>
              <a:miter lim="800000"/>
            </a:ln>
            <a:effectLst/>
          </p:spPr>
          <p:txBody>
            <a:bodyPr rtlCol="0" anchor="ctr"/>
            <a:lstStyle/>
            <a:p>
              <a:pPr algn="ctr" defTabSz="2108515">
                <a:defRPr/>
              </a:pPr>
              <a:endParaRPr lang="en-GB" sz="4151" kern="0">
                <a:solidFill>
                  <a:prstClr val="black"/>
                </a:solidFill>
                <a:latin typeface="Calibri" panose="020F0502020204030204"/>
              </a:endParaRPr>
            </a:p>
          </p:txBody>
        </p:sp>
        <p:sp>
          <p:nvSpPr>
            <p:cNvPr id="12" name="Isosceles Triangle 11">
              <a:extLst>
                <a:ext uri="{FF2B5EF4-FFF2-40B4-BE49-F238E27FC236}">
                  <a16:creationId xmlns:a16="http://schemas.microsoft.com/office/drawing/2014/main" id="{6E1E4552-B318-C7BF-DE90-4C361FD2592C}"/>
                </a:ext>
              </a:extLst>
            </p:cNvPr>
            <p:cNvSpPr/>
            <p:nvPr/>
          </p:nvSpPr>
          <p:spPr>
            <a:xfrm rot="10500000">
              <a:off x="7331503" y="2678738"/>
              <a:ext cx="535987" cy="403458"/>
            </a:xfrm>
            <a:prstGeom prst="triangle">
              <a:avLst/>
            </a:prstGeom>
            <a:solidFill>
              <a:srgbClr val="0055A0"/>
            </a:solidFill>
            <a:ln w="12700" cap="flat" cmpd="sng" algn="ctr">
              <a:solidFill>
                <a:srgbClr val="0055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grpSp>
      <p:grpSp>
        <p:nvGrpSpPr>
          <p:cNvPr id="13" name="Group 12">
            <a:extLst>
              <a:ext uri="{FF2B5EF4-FFF2-40B4-BE49-F238E27FC236}">
                <a16:creationId xmlns:a16="http://schemas.microsoft.com/office/drawing/2014/main" id="{15D60F31-D388-DC09-7669-CC3D9E6619F2}"/>
              </a:ext>
            </a:extLst>
          </p:cNvPr>
          <p:cNvGrpSpPr/>
          <p:nvPr/>
        </p:nvGrpSpPr>
        <p:grpSpPr>
          <a:xfrm rot="11084381">
            <a:off x="4754553" y="1224262"/>
            <a:ext cx="2183933" cy="3420000"/>
            <a:chOff x="5678851" y="1324636"/>
            <a:chExt cx="2183933" cy="3117174"/>
          </a:xfrm>
        </p:grpSpPr>
        <p:sp>
          <p:nvSpPr>
            <p:cNvPr id="14" name="Arc 13">
              <a:extLst>
                <a:ext uri="{FF2B5EF4-FFF2-40B4-BE49-F238E27FC236}">
                  <a16:creationId xmlns:a16="http://schemas.microsoft.com/office/drawing/2014/main" id="{C8C16FFF-0298-F830-47A3-30E4EEC8BB31}"/>
                </a:ext>
              </a:extLst>
            </p:cNvPr>
            <p:cNvSpPr/>
            <p:nvPr/>
          </p:nvSpPr>
          <p:spPr>
            <a:xfrm rot="15800312">
              <a:off x="5081999" y="1921488"/>
              <a:ext cx="3117174" cy="1923470"/>
            </a:xfrm>
            <a:prstGeom prst="arc">
              <a:avLst>
                <a:gd name="adj1" fmla="val 1260045"/>
                <a:gd name="adj2" fmla="val 9727924"/>
              </a:avLst>
            </a:prstGeom>
            <a:noFill/>
            <a:ln w="190500" cap="flat" cmpd="sng" algn="ctr">
              <a:solidFill>
                <a:srgbClr val="0055A0"/>
              </a:solidFill>
              <a:prstDash val="solid"/>
              <a:miter lim="800000"/>
            </a:ln>
            <a:effectLst/>
          </p:spPr>
          <p:txBody>
            <a:bodyPr rtlCol="0" anchor="ctr"/>
            <a:lstStyle/>
            <a:p>
              <a:pPr algn="ctr" defTabSz="2108515">
                <a:defRPr/>
              </a:pPr>
              <a:endParaRPr lang="en-GB" sz="4151" kern="0">
                <a:solidFill>
                  <a:prstClr val="black"/>
                </a:solidFill>
                <a:latin typeface="Calibri" panose="020F0502020204030204"/>
              </a:endParaRPr>
            </a:p>
          </p:txBody>
        </p:sp>
        <p:sp>
          <p:nvSpPr>
            <p:cNvPr id="15" name="Isosceles Triangle 14">
              <a:extLst>
                <a:ext uri="{FF2B5EF4-FFF2-40B4-BE49-F238E27FC236}">
                  <a16:creationId xmlns:a16="http://schemas.microsoft.com/office/drawing/2014/main" id="{0DD06DFB-91F7-787F-6861-5D878EDA4C8A}"/>
                </a:ext>
              </a:extLst>
            </p:cNvPr>
            <p:cNvSpPr/>
            <p:nvPr/>
          </p:nvSpPr>
          <p:spPr>
            <a:xfrm rot="10695619">
              <a:off x="7326797" y="2710537"/>
              <a:ext cx="535987" cy="403458"/>
            </a:xfrm>
            <a:prstGeom prst="triangle">
              <a:avLst/>
            </a:prstGeom>
            <a:solidFill>
              <a:srgbClr val="0055A0"/>
            </a:solidFill>
            <a:ln w="12700" cap="flat" cmpd="sng" algn="ctr">
              <a:solidFill>
                <a:srgbClr val="0055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grpSp>
      <p:sp>
        <p:nvSpPr>
          <p:cNvPr id="16" name="TextBox 15">
            <a:extLst>
              <a:ext uri="{FF2B5EF4-FFF2-40B4-BE49-F238E27FC236}">
                <a16:creationId xmlns:a16="http://schemas.microsoft.com/office/drawing/2014/main" id="{51795C19-807A-5F27-C11C-EC52098DA60C}"/>
              </a:ext>
            </a:extLst>
          </p:cNvPr>
          <p:cNvSpPr txBox="1"/>
          <p:nvPr/>
        </p:nvSpPr>
        <p:spPr>
          <a:xfrm rot="4020000">
            <a:off x="7988152" y="3199750"/>
            <a:ext cx="632075" cy="246221"/>
          </a:xfrm>
          <a:prstGeom prst="rect">
            <a:avLst/>
          </a:prstGeom>
          <a:noFill/>
        </p:spPr>
        <p:txBody>
          <a:bodyPr wrap="square" rtlCol="0">
            <a:spAutoFit/>
          </a:bodyPr>
          <a:lstStyle/>
          <a:p>
            <a:pPr defTabSz="2108515">
              <a:defRPr/>
            </a:pPr>
            <a:r>
              <a:rPr lang="en-GB" sz="1000" b="1" kern="0" dirty="0">
                <a:solidFill>
                  <a:srgbClr val="FF0000"/>
                </a:solidFill>
                <a:latin typeface="Calibri" panose="020F0502020204030204"/>
              </a:rPr>
              <a:t>Prim. e</a:t>
            </a:r>
            <a:r>
              <a:rPr lang="en-GB" sz="1000" b="1" kern="0" baseline="30000" dirty="0">
                <a:solidFill>
                  <a:srgbClr val="FF0000"/>
                </a:solidFill>
                <a:latin typeface="Calibri" panose="020F0502020204030204"/>
              </a:rPr>
              <a:t>-</a:t>
            </a:r>
          </a:p>
        </p:txBody>
      </p:sp>
      <p:cxnSp>
        <p:nvCxnSpPr>
          <p:cNvPr id="17" name="Straight Arrow Connector 16">
            <a:extLst>
              <a:ext uri="{FF2B5EF4-FFF2-40B4-BE49-F238E27FC236}">
                <a16:creationId xmlns:a16="http://schemas.microsoft.com/office/drawing/2014/main" id="{3E2BB76B-5BB8-A28C-9F9A-1968A48A3177}"/>
              </a:ext>
            </a:extLst>
          </p:cNvPr>
          <p:cNvCxnSpPr/>
          <p:nvPr/>
        </p:nvCxnSpPr>
        <p:spPr>
          <a:xfrm flipH="1">
            <a:off x="6795546" y="2385699"/>
            <a:ext cx="1000765" cy="1132871"/>
          </a:xfrm>
          <a:prstGeom prst="straightConnector1">
            <a:avLst/>
          </a:prstGeom>
          <a:noFill/>
          <a:ln w="12700" cap="flat" cmpd="sng" algn="ctr">
            <a:solidFill>
              <a:srgbClr val="A5A5A5"/>
            </a:solidFill>
            <a:prstDash val="solid"/>
            <a:miter lim="800000"/>
            <a:tailEnd type="triangle"/>
          </a:ln>
          <a:effectLst/>
        </p:spPr>
      </p:cxnSp>
      <p:cxnSp>
        <p:nvCxnSpPr>
          <p:cNvPr id="18" name="Straight Arrow Connector 17">
            <a:extLst>
              <a:ext uri="{FF2B5EF4-FFF2-40B4-BE49-F238E27FC236}">
                <a16:creationId xmlns:a16="http://schemas.microsoft.com/office/drawing/2014/main" id="{647E0E22-840B-86B6-AB41-31D09453D1A9}"/>
              </a:ext>
            </a:extLst>
          </p:cNvPr>
          <p:cNvCxnSpPr/>
          <p:nvPr/>
        </p:nvCxnSpPr>
        <p:spPr>
          <a:xfrm flipH="1">
            <a:off x="7379475" y="2385698"/>
            <a:ext cx="414083" cy="1121556"/>
          </a:xfrm>
          <a:prstGeom prst="straightConnector1">
            <a:avLst/>
          </a:prstGeom>
          <a:noFill/>
          <a:ln w="12700" cap="flat" cmpd="sng" algn="ctr">
            <a:solidFill>
              <a:srgbClr val="A5A5A5"/>
            </a:solidFill>
            <a:prstDash val="solid"/>
            <a:miter lim="800000"/>
            <a:tailEnd type="triangle"/>
          </a:ln>
          <a:effectLst/>
        </p:spPr>
      </p:cxnSp>
      <p:sp>
        <p:nvSpPr>
          <p:cNvPr id="19" name="TextBox 18">
            <a:extLst>
              <a:ext uri="{FF2B5EF4-FFF2-40B4-BE49-F238E27FC236}">
                <a16:creationId xmlns:a16="http://schemas.microsoft.com/office/drawing/2014/main" id="{5E47ACB8-A11A-19BC-FA5D-C64ADFABB792}"/>
              </a:ext>
            </a:extLst>
          </p:cNvPr>
          <p:cNvSpPr txBox="1"/>
          <p:nvPr/>
        </p:nvSpPr>
        <p:spPr>
          <a:xfrm>
            <a:off x="7880391" y="3231361"/>
            <a:ext cx="448756" cy="226591"/>
          </a:xfrm>
          <a:prstGeom prst="rect">
            <a:avLst/>
          </a:prstGeom>
          <a:noFill/>
          <a:ln>
            <a:noFill/>
          </a:ln>
        </p:spPr>
        <p:txBody>
          <a:bodyPr wrap="square" lIns="36000" tIns="36000" rIns="36000" bIns="36000" rtlCol="0">
            <a:spAutoFit/>
          </a:bodyPr>
          <a:lstStyle/>
          <a:p>
            <a:pPr defTabSz="2108515">
              <a:defRPr/>
            </a:pPr>
            <a:r>
              <a:rPr lang="en-GB" sz="1000" b="1" kern="0" dirty="0">
                <a:solidFill>
                  <a:srgbClr val="45DB65"/>
                </a:solidFill>
                <a:latin typeface="Calibri" panose="020F0502020204030204"/>
              </a:rPr>
              <a:t>h</a:t>
            </a:r>
            <a:r>
              <a:rPr lang="el-GR" sz="1000" b="1" kern="0" dirty="0">
                <a:solidFill>
                  <a:srgbClr val="45DB65"/>
                </a:solidFill>
                <a:latin typeface="Calibri" panose="020F0502020204030204"/>
              </a:rPr>
              <a:t>ν</a:t>
            </a:r>
            <a:endParaRPr lang="en-GB" sz="1000" b="1" kern="0" dirty="0">
              <a:solidFill>
                <a:srgbClr val="45DB65"/>
              </a:solidFill>
              <a:latin typeface="Calibri" panose="020F0502020204030204"/>
            </a:endParaRPr>
          </a:p>
        </p:txBody>
      </p:sp>
      <p:cxnSp>
        <p:nvCxnSpPr>
          <p:cNvPr id="20" name="Curved Connector 104">
            <a:extLst>
              <a:ext uri="{FF2B5EF4-FFF2-40B4-BE49-F238E27FC236}">
                <a16:creationId xmlns:a16="http://schemas.microsoft.com/office/drawing/2014/main" id="{96AF6964-8A0B-CF12-16D8-DDD2A42A3622}"/>
              </a:ext>
            </a:extLst>
          </p:cNvPr>
          <p:cNvCxnSpPr/>
          <p:nvPr/>
        </p:nvCxnSpPr>
        <p:spPr>
          <a:xfrm rot="10680000" flipH="1" flipV="1">
            <a:off x="8063609" y="3357243"/>
            <a:ext cx="199565" cy="142401"/>
          </a:xfrm>
          <a:prstGeom prst="curvedConnector3">
            <a:avLst>
              <a:gd name="adj1" fmla="val 42045"/>
            </a:avLst>
          </a:prstGeom>
          <a:noFill/>
          <a:ln w="19050" cap="flat" cmpd="sng" algn="ctr">
            <a:solidFill>
              <a:srgbClr val="45DB65"/>
            </a:solidFill>
            <a:prstDash val="solid"/>
            <a:miter lim="800000"/>
            <a:tailEnd type="triangle"/>
          </a:ln>
          <a:effectLst/>
        </p:spPr>
      </p:cxnSp>
      <p:cxnSp>
        <p:nvCxnSpPr>
          <p:cNvPr id="21" name="Straight Arrow Connector 20">
            <a:extLst>
              <a:ext uri="{FF2B5EF4-FFF2-40B4-BE49-F238E27FC236}">
                <a16:creationId xmlns:a16="http://schemas.microsoft.com/office/drawing/2014/main" id="{B6F41417-B6F2-EAA7-3B4F-969D75713AB4}"/>
              </a:ext>
            </a:extLst>
          </p:cNvPr>
          <p:cNvCxnSpPr/>
          <p:nvPr/>
        </p:nvCxnSpPr>
        <p:spPr>
          <a:xfrm flipH="1" flipV="1">
            <a:off x="7796309" y="2384154"/>
            <a:ext cx="478478" cy="1130611"/>
          </a:xfrm>
          <a:prstGeom prst="straightConnector1">
            <a:avLst/>
          </a:prstGeom>
          <a:noFill/>
          <a:ln w="12700" cap="flat" cmpd="sng" algn="ctr">
            <a:solidFill>
              <a:srgbClr val="FF0000"/>
            </a:solidFill>
            <a:prstDash val="solid"/>
            <a:miter lim="800000"/>
            <a:tailEnd type="triangle"/>
          </a:ln>
          <a:effectLst/>
        </p:spPr>
      </p:cxnSp>
      <p:cxnSp>
        <p:nvCxnSpPr>
          <p:cNvPr id="22" name="Straight Connector 21">
            <a:extLst>
              <a:ext uri="{FF2B5EF4-FFF2-40B4-BE49-F238E27FC236}">
                <a16:creationId xmlns:a16="http://schemas.microsoft.com/office/drawing/2014/main" id="{F8606687-B0DD-E668-8F0E-65EB2F4F4E95}"/>
              </a:ext>
            </a:extLst>
          </p:cNvPr>
          <p:cNvCxnSpPr/>
          <p:nvPr/>
        </p:nvCxnSpPr>
        <p:spPr>
          <a:xfrm rot="10800000">
            <a:off x="5818896" y="3514764"/>
            <a:ext cx="3097870" cy="3210"/>
          </a:xfrm>
          <a:prstGeom prst="line">
            <a:avLst/>
          </a:prstGeom>
          <a:noFill/>
          <a:ln w="22225" cap="flat" cmpd="sng" algn="ctr">
            <a:solidFill>
              <a:sysClr val="windowText" lastClr="000000"/>
            </a:solidFill>
            <a:prstDash val="solid"/>
            <a:miter lim="800000"/>
          </a:ln>
          <a:effectLst/>
        </p:spPr>
      </p:cxnSp>
      <p:sp>
        <p:nvSpPr>
          <p:cNvPr id="23" name="TextBox 22">
            <a:extLst>
              <a:ext uri="{FF2B5EF4-FFF2-40B4-BE49-F238E27FC236}">
                <a16:creationId xmlns:a16="http://schemas.microsoft.com/office/drawing/2014/main" id="{8C41ACE8-F2C9-AC72-A259-B9D06BE9DCF1}"/>
              </a:ext>
            </a:extLst>
          </p:cNvPr>
          <p:cNvSpPr txBox="1"/>
          <p:nvPr/>
        </p:nvSpPr>
        <p:spPr>
          <a:xfrm rot="18660000">
            <a:off x="7189686" y="2516500"/>
            <a:ext cx="544748" cy="226591"/>
          </a:xfrm>
          <a:prstGeom prst="rect">
            <a:avLst/>
          </a:prstGeom>
          <a:noFill/>
        </p:spPr>
        <p:txBody>
          <a:bodyPr wrap="square" lIns="36000" tIns="36000" rIns="36000" bIns="36000" rtlCol="0">
            <a:spAutoFit/>
          </a:bodyPr>
          <a:lstStyle/>
          <a:p>
            <a:pPr defTabSz="2108515">
              <a:defRPr/>
            </a:pPr>
            <a:r>
              <a:rPr lang="en-GB" sz="1000" b="1" kern="0" dirty="0">
                <a:solidFill>
                  <a:prstClr val="white">
                    <a:lumMod val="50000"/>
                  </a:prstClr>
                </a:solidFill>
                <a:latin typeface="Calibri" panose="020F0502020204030204"/>
              </a:rPr>
              <a:t>Sec. e</a:t>
            </a:r>
            <a:r>
              <a:rPr lang="en-GB" sz="1000" b="1" kern="0" baseline="30000" dirty="0">
                <a:solidFill>
                  <a:prstClr val="white">
                    <a:lumMod val="50000"/>
                  </a:prstClr>
                </a:solidFill>
                <a:latin typeface="Calibri" panose="020F0502020204030204"/>
              </a:rPr>
              <a:t>-</a:t>
            </a:r>
          </a:p>
        </p:txBody>
      </p:sp>
      <p:grpSp>
        <p:nvGrpSpPr>
          <p:cNvPr id="24" name="Group 23">
            <a:extLst>
              <a:ext uri="{FF2B5EF4-FFF2-40B4-BE49-F238E27FC236}">
                <a16:creationId xmlns:a16="http://schemas.microsoft.com/office/drawing/2014/main" id="{F3D12239-839E-F767-803D-B6825A63AB76}"/>
              </a:ext>
            </a:extLst>
          </p:cNvPr>
          <p:cNvGrpSpPr/>
          <p:nvPr/>
        </p:nvGrpSpPr>
        <p:grpSpPr>
          <a:xfrm>
            <a:off x="6065172" y="2866508"/>
            <a:ext cx="402322" cy="213286"/>
            <a:chOff x="9465545" y="2900389"/>
            <a:chExt cx="768065" cy="381594"/>
          </a:xfrm>
        </p:grpSpPr>
        <p:sp>
          <p:nvSpPr>
            <p:cNvPr id="25" name="Oval 24">
              <a:extLst>
                <a:ext uri="{FF2B5EF4-FFF2-40B4-BE49-F238E27FC236}">
                  <a16:creationId xmlns:a16="http://schemas.microsoft.com/office/drawing/2014/main" id="{05FE34DA-8DBD-92DC-4630-82CE05462AAA}"/>
                </a:ext>
              </a:extLst>
            </p:cNvPr>
            <p:cNvSpPr/>
            <p:nvPr/>
          </p:nvSpPr>
          <p:spPr>
            <a:xfrm>
              <a:off x="9465545" y="2900389"/>
              <a:ext cx="768065" cy="381594"/>
            </a:xfrm>
            <a:prstGeom prst="ellipse">
              <a:avLst/>
            </a:prstGeom>
            <a:solidFill>
              <a:schemeClr val="tx1"/>
            </a:solidFill>
            <a:ln w="12700" cap="flat" cmpd="sng" algn="ctr">
              <a:solidFill>
                <a:schemeClr val="tx1"/>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26" name="Straight Arrow Connector 25">
              <a:extLst>
                <a:ext uri="{FF2B5EF4-FFF2-40B4-BE49-F238E27FC236}">
                  <a16:creationId xmlns:a16="http://schemas.microsoft.com/office/drawing/2014/main" id="{E60A8EE2-10A5-F274-ADBF-1693C21A43E4}"/>
                </a:ext>
              </a:extLst>
            </p:cNvPr>
            <p:cNvCxnSpPr/>
            <p:nvPr/>
          </p:nvCxnSpPr>
          <p:spPr>
            <a:xfrm>
              <a:off x="9868328" y="3096947"/>
              <a:ext cx="243616" cy="0"/>
            </a:xfrm>
            <a:prstGeom prst="straightConnector1">
              <a:avLst/>
            </a:prstGeom>
            <a:noFill/>
            <a:ln w="19050" cap="flat" cmpd="sng" algn="ctr">
              <a:solidFill>
                <a:schemeClr val="bg1"/>
              </a:solidFill>
              <a:prstDash val="solid"/>
              <a:miter lim="800000"/>
              <a:headEnd w="med" len="med"/>
              <a:tailEnd type="triangle" w="med" len="sm"/>
            </a:ln>
            <a:effectLst/>
          </p:spPr>
        </p:cxnSp>
      </p:grpSp>
      <p:sp>
        <p:nvSpPr>
          <p:cNvPr id="27" name="Rectangle 26">
            <a:extLst>
              <a:ext uri="{FF2B5EF4-FFF2-40B4-BE49-F238E27FC236}">
                <a16:creationId xmlns:a16="http://schemas.microsoft.com/office/drawing/2014/main" id="{A3848E26-6F69-FF6A-98A9-3158203F7451}"/>
              </a:ext>
            </a:extLst>
          </p:cNvPr>
          <p:cNvSpPr/>
          <p:nvPr/>
        </p:nvSpPr>
        <p:spPr>
          <a:xfrm>
            <a:off x="5651550" y="2270420"/>
            <a:ext cx="1594356" cy="96674"/>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BE962E29-A385-325B-C082-CABEE02C2D14}"/>
              </a:ext>
            </a:extLst>
          </p:cNvPr>
          <p:cNvGrpSpPr/>
          <p:nvPr/>
        </p:nvGrpSpPr>
        <p:grpSpPr>
          <a:xfrm>
            <a:off x="6837248" y="2862698"/>
            <a:ext cx="402319" cy="213286"/>
            <a:chOff x="5297390" y="9361547"/>
            <a:chExt cx="454003" cy="231552"/>
          </a:xfrm>
        </p:grpSpPr>
        <p:sp>
          <p:nvSpPr>
            <p:cNvPr id="29" name="Oval 28">
              <a:extLst>
                <a:ext uri="{FF2B5EF4-FFF2-40B4-BE49-F238E27FC236}">
                  <a16:creationId xmlns:a16="http://schemas.microsoft.com/office/drawing/2014/main" id="{2BC310DC-D630-76F0-0402-A0958A2F5B64}"/>
                </a:ext>
              </a:extLst>
            </p:cNvPr>
            <p:cNvSpPr/>
            <p:nvPr/>
          </p:nvSpPr>
          <p:spPr>
            <a:xfrm>
              <a:off x="5297390" y="9361547"/>
              <a:ext cx="454003" cy="231552"/>
            </a:xfrm>
            <a:prstGeom prst="ellipse">
              <a:avLst/>
            </a:prstGeom>
            <a:solidFill>
              <a:schemeClr val="tx1"/>
            </a:solidFill>
            <a:ln w="12700" cap="flat" cmpd="sng" algn="ctr">
              <a:solidFill>
                <a:schemeClr val="tx1"/>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30" name="Straight Arrow Connector 29">
              <a:extLst>
                <a:ext uri="{FF2B5EF4-FFF2-40B4-BE49-F238E27FC236}">
                  <a16:creationId xmlns:a16="http://schemas.microsoft.com/office/drawing/2014/main" id="{1CC36CDF-5FA9-C69C-39DA-9595A708F2DA}"/>
                </a:ext>
              </a:extLst>
            </p:cNvPr>
            <p:cNvCxnSpPr/>
            <p:nvPr/>
          </p:nvCxnSpPr>
          <p:spPr>
            <a:xfrm>
              <a:off x="5540455" y="9479640"/>
              <a:ext cx="143999" cy="0"/>
            </a:xfrm>
            <a:prstGeom prst="straightConnector1">
              <a:avLst/>
            </a:prstGeom>
            <a:noFill/>
            <a:ln w="19050" cap="flat" cmpd="sng" algn="ctr">
              <a:solidFill>
                <a:schemeClr val="bg1"/>
              </a:solidFill>
              <a:prstDash val="solid"/>
              <a:miter lim="800000"/>
              <a:tailEnd type="triangle" w="med" len="sm"/>
            </a:ln>
            <a:effectLst/>
          </p:spPr>
        </p:cxnSp>
      </p:grpSp>
      <p:grpSp>
        <p:nvGrpSpPr>
          <p:cNvPr id="31" name="Group 30">
            <a:extLst>
              <a:ext uri="{FF2B5EF4-FFF2-40B4-BE49-F238E27FC236}">
                <a16:creationId xmlns:a16="http://schemas.microsoft.com/office/drawing/2014/main" id="{A954A77B-BD3B-2E69-913C-2B36D430CB5E}"/>
              </a:ext>
            </a:extLst>
          </p:cNvPr>
          <p:cNvGrpSpPr/>
          <p:nvPr/>
        </p:nvGrpSpPr>
        <p:grpSpPr>
          <a:xfrm>
            <a:off x="7593537" y="2857016"/>
            <a:ext cx="402322" cy="213286"/>
            <a:chOff x="5288091" y="9361547"/>
            <a:chExt cx="454003" cy="231552"/>
          </a:xfrm>
        </p:grpSpPr>
        <p:sp>
          <p:nvSpPr>
            <p:cNvPr id="32" name="Oval 31">
              <a:extLst>
                <a:ext uri="{FF2B5EF4-FFF2-40B4-BE49-F238E27FC236}">
                  <a16:creationId xmlns:a16="http://schemas.microsoft.com/office/drawing/2014/main" id="{2CBF4B6A-C405-19C0-DD0A-7AB2A6FA2670}"/>
                </a:ext>
              </a:extLst>
            </p:cNvPr>
            <p:cNvSpPr/>
            <p:nvPr/>
          </p:nvSpPr>
          <p:spPr>
            <a:xfrm>
              <a:off x="5288091" y="9361547"/>
              <a:ext cx="454003" cy="231552"/>
            </a:xfrm>
            <a:prstGeom prst="ellipse">
              <a:avLst/>
            </a:prstGeom>
            <a:solidFill>
              <a:schemeClr val="tx1"/>
            </a:solidFill>
            <a:ln w="12700" cap="flat" cmpd="sng" algn="ctr">
              <a:solidFill>
                <a:schemeClr val="tx1"/>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33" name="Straight Arrow Connector 32">
              <a:extLst>
                <a:ext uri="{FF2B5EF4-FFF2-40B4-BE49-F238E27FC236}">
                  <a16:creationId xmlns:a16="http://schemas.microsoft.com/office/drawing/2014/main" id="{504DA90F-853E-0C40-3D0A-0D4352A17CFD}"/>
                </a:ext>
              </a:extLst>
            </p:cNvPr>
            <p:cNvCxnSpPr/>
            <p:nvPr/>
          </p:nvCxnSpPr>
          <p:spPr>
            <a:xfrm>
              <a:off x="5538678" y="9479392"/>
              <a:ext cx="143999" cy="0"/>
            </a:xfrm>
            <a:prstGeom prst="straightConnector1">
              <a:avLst/>
            </a:prstGeom>
            <a:noFill/>
            <a:ln w="19050" cap="flat" cmpd="sng" algn="ctr">
              <a:solidFill>
                <a:schemeClr val="bg1"/>
              </a:solidFill>
              <a:prstDash val="solid"/>
              <a:miter lim="800000"/>
              <a:tailEnd type="triangle" w="med" len="sm"/>
            </a:ln>
            <a:effectLst/>
          </p:spPr>
        </p:cxnSp>
      </p:grpSp>
      <p:grpSp>
        <p:nvGrpSpPr>
          <p:cNvPr id="34" name="Group 33">
            <a:extLst>
              <a:ext uri="{FF2B5EF4-FFF2-40B4-BE49-F238E27FC236}">
                <a16:creationId xmlns:a16="http://schemas.microsoft.com/office/drawing/2014/main" id="{1B976139-548D-8BDF-82E6-D2374FACC3EB}"/>
              </a:ext>
            </a:extLst>
          </p:cNvPr>
          <p:cNvGrpSpPr/>
          <p:nvPr/>
        </p:nvGrpSpPr>
        <p:grpSpPr>
          <a:xfrm>
            <a:off x="8332853" y="2857019"/>
            <a:ext cx="402320" cy="213286"/>
            <a:chOff x="5288091" y="9361548"/>
            <a:chExt cx="454003" cy="231552"/>
          </a:xfrm>
        </p:grpSpPr>
        <p:sp>
          <p:nvSpPr>
            <p:cNvPr id="35" name="Oval 34">
              <a:extLst>
                <a:ext uri="{FF2B5EF4-FFF2-40B4-BE49-F238E27FC236}">
                  <a16:creationId xmlns:a16="http://schemas.microsoft.com/office/drawing/2014/main" id="{617C9572-0833-38B0-65DB-C9BEF25D614E}"/>
                </a:ext>
              </a:extLst>
            </p:cNvPr>
            <p:cNvSpPr/>
            <p:nvPr/>
          </p:nvSpPr>
          <p:spPr>
            <a:xfrm>
              <a:off x="5288091" y="9361548"/>
              <a:ext cx="454003" cy="231552"/>
            </a:xfrm>
            <a:prstGeom prst="ellipse">
              <a:avLst/>
            </a:prstGeom>
            <a:solidFill>
              <a:schemeClr val="tx1"/>
            </a:solidFill>
            <a:ln w="12700" cap="flat" cmpd="sng" algn="ctr">
              <a:solidFill>
                <a:schemeClr val="tx1"/>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36" name="Straight Arrow Connector 35">
              <a:extLst>
                <a:ext uri="{FF2B5EF4-FFF2-40B4-BE49-F238E27FC236}">
                  <a16:creationId xmlns:a16="http://schemas.microsoft.com/office/drawing/2014/main" id="{4843EA64-4596-BF17-85D1-05171A465B71}"/>
                </a:ext>
              </a:extLst>
            </p:cNvPr>
            <p:cNvCxnSpPr/>
            <p:nvPr/>
          </p:nvCxnSpPr>
          <p:spPr>
            <a:xfrm>
              <a:off x="5533579" y="9475283"/>
              <a:ext cx="143999" cy="0"/>
            </a:xfrm>
            <a:prstGeom prst="straightConnector1">
              <a:avLst/>
            </a:prstGeom>
            <a:noFill/>
            <a:ln w="19050" cap="flat" cmpd="sng" algn="ctr">
              <a:solidFill>
                <a:schemeClr val="bg1"/>
              </a:solidFill>
              <a:prstDash val="solid"/>
              <a:miter lim="800000"/>
              <a:tailEnd type="triangle" w="med" len="sm"/>
            </a:ln>
            <a:effectLst/>
          </p:spPr>
        </p:cxnSp>
      </p:grpSp>
      <p:sp>
        <p:nvSpPr>
          <p:cNvPr id="37" name="Right Arrow 50">
            <a:extLst>
              <a:ext uri="{FF2B5EF4-FFF2-40B4-BE49-F238E27FC236}">
                <a16:creationId xmlns:a16="http://schemas.microsoft.com/office/drawing/2014/main" id="{F27EA1C8-E406-723D-9D88-03001DF1940E}"/>
              </a:ext>
            </a:extLst>
          </p:cNvPr>
          <p:cNvSpPr/>
          <p:nvPr/>
        </p:nvSpPr>
        <p:spPr>
          <a:xfrm>
            <a:off x="4953556" y="1320688"/>
            <a:ext cx="3438400" cy="324000"/>
          </a:xfrm>
          <a:prstGeom prst="rightArrow">
            <a:avLst/>
          </a:prstGeom>
          <a:solidFill>
            <a:srgbClr val="0055A0"/>
          </a:solidFill>
          <a:ln w="12700" cap="flat" cmpd="sng" algn="ctr">
            <a:solidFill>
              <a:srgbClr val="0055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38" name="Rectangle à coins arrondis 11">
            <a:extLst>
              <a:ext uri="{FF2B5EF4-FFF2-40B4-BE49-F238E27FC236}">
                <a16:creationId xmlns:a16="http://schemas.microsoft.com/office/drawing/2014/main" id="{5FBF1203-8605-CE72-757A-9114593E3FA5}"/>
              </a:ext>
            </a:extLst>
          </p:cNvPr>
          <p:cNvSpPr/>
          <p:nvPr/>
        </p:nvSpPr>
        <p:spPr>
          <a:xfrm>
            <a:off x="2555290" y="1060734"/>
            <a:ext cx="2398267" cy="835673"/>
          </a:xfrm>
          <a:prstGeom prst="roundRect">
            <a:avLst/>
          </a:prstGeom>
          <a:solidFill>
            <a:sysClr val="window" lastClr="FFFFFF"/>
          </a:solidFill>
          <a:ln w="25400" cap="flat" cmpd="sng" algn="ctr">
            <a:solidFill>
              <a:srgbClr val="000000"/>
            </a:solidFill>
            <a:prstDash val="solid"/>
            <a:miter lim="800000"/>
          </a:ln>
          <a:effectLst/>
        </p:spPr>
        <p:txBody>
          <a:bodyPr lIns="0" rIns="0" rtlCol="0" anchor="ctr" anchorCtr="1"/>
          <a:lstStyle/>
          <a:p>
            <a:pPr>
              <a:defRPr/>
            </a:pPr>
            <a:r>
              <a:rPr lang="en-US" sz="1400" kern="0" dirty="0">
                <a:solidFill>
                  <a:srgbClr val="000000"/>
                </a:solidFill>
                <a:latin typeface="Calibri" panose="020F0502020204030204"/>
              </a:rPr>
              <a:t>Primary electrons</a:t>
            </a:r>
          </a:p>
          <a:p>
            <a:pPr marL="252000" indent="-144000">
              <a:buFont typeface="Arial" panose="020B0604020202020204" pitchFamily="34" charset="0"/>
              <a:buChar char="•"/>
              <a:defRPr/>
            </a:pPr>
            <a:r>
              <a:rPr lang="en-US" sz="1200" kern="0" dirty="0">
                <a:solidFill>
                  <a:srgbClr val="000000"/>
                </a:solidFill>
                <a:latin typeface="Calibri" panose="020F0502020204030204"/>
              </a:rPr>
              <a:t>Residual gas ionization</a:t>
            </a:r>
          </a:p>
          <a:p>
            <a:pPr marL="252000" indent="-144000">
              <a:buFont typeface="Arial" panose="020B0604020202020204" pitchFamily="34" charset="0"/>
              <a:buChar char="•"/>
              <a:defRPr/>
            </a:pPr>
            <a:r>
              <a:rPr lang="en-US" sz="1200" kern="0" dirty="0">
                <a:solidFill>
                  <a:srgbClr val="000000"/>
                </a:solidFill>
                <a:latin typeface="Calibri" panose="020F0502020204030204"/>
              </a:rPr>
              <a:t>Photoelectric effect</a:t>
            </a:r>
          </a:p>
        </p:txBody>
      </p:sp>
      <p:sp>
        <p:nvSpPr>
          <p:cNvPr id="39" name="Rectangle à coins arrondis 11">
            <a:extLst>
              <a:ext uri="{FF2B5EF4-FFF2-40B4-BE49-F238E27FC236}">
                <a16:creationId xmlns:a16="http://schemas.microsoft.com/office/drawing/2014/main" id="{0AC179BE-AA95-9F1F-59E9-C6AD75E0B798}"/>
              </a:ext>
            </a:extLst>
          </p:cNvPr>
          <p:cNvSpPr/>
          <p:nvPr/>
        </p:nvSpPr>
        <p:spPr>
          <a:xfrm>
            <a:off x="8407115" y="1158890"/>
            <a:ext cx="2188315" cy="648000"/>
          </a:xfrm>
          <a:prstGeom prst="roundRect">
            <a:avLst/>
          </a:prstGeom>
          <a:solidFill>
            <a:sysClr val="window" lastClr="FFFFFF"/>
          </a:solidFill>
          <a:ln w="25400" cap="flat" cmpd="sng" algn="ctr">
            <a:solidFill>
              <a:srgbClr val="000000"/>
            </a:solidFill>
            <a:prstDash val="solid"/>
            <a:miter lim="800000"/>
          </a:ln>
          <a:effectLst/>
        </p:spPr>
        <p:txBody>
          <a:bodyPr lIns="0" rIns="0" rtlCol="0" anchor="ctr" anchorCtr="1"/>
          <a:lstStyle/>
          <a:p>
            <a:pPr algn="ctr">
              <a:defRPr/>
            </a:pPr>
            <a:r>
              <a:rPr lang="en-US" sz="1400" kern="0" dirty="0">
                <a:solidFill>
                  <a:srgbClr val="000000"/>
                </a:solidFill>
                <a:latin typeface="Calibri" panose="020F0502020204030204"/>
              </a:rPr>
              <a:t>Acceleration by proton </a:t>
            </a:r>
          </a:p>
          <a:p>
            <a:pPr algn="ctr">
              <a:defRPr/>
            </a:pPr>
            <a:r>
              <a:rPr lang="en-US" sz="1400" kern="0" dirty="0">
                <a:solidFill>
                  <a:srgbClr val="000000"/>
                </a:solidFill>
                <a:latin typeface="Calibri" panose="020F0502020204030204"/>
              </a:rPr>
              <a:t>beam potential</a:t>
            </a:r>
          </a:p>
        </p:txBody>
      </p:sp>
      <p:grpSp>
        <p:nvGrpSpPr>
          <p:cNvPr id="40" name="Group 39">
            <a:extLst>
              <a:ext uri="{FF2B5EF4-FFF2-40B4-BE49-F238E27FC236}">
                <a16:creationId xmlns:a16="http://schemas.microsoft.com/office/drawing/2014/main" id="{B211A01A-19C2-0FE1-6EFA-1AC1A90AA591}"/>
              </a:ext>
            </a:extLst>
          </p:cNvPr>
          <p:cNvGrpSpPr/>
          <p:nvPr/>
        </p:nvGrpSpPr>
        <p:grpSpPr>
          <a:xfrm>
            <a:off x="5824370" y="2376810"/>
            <a:ext cx="1563655" cy="1137361"/>
            <a:chOff x="4300369" y="2376809"/>
            <a:chExt cx="1563655" cy="1137361"/>
          </a:xfrm>
        </p:grpSpPr>
        <p:cxnSp>
          <p:nvCxnSpPr>
            <p:cNvPr id="41" name="Straight Arrow Connector 40">
              <a:extLst>
                <a:ext uri="{FF2B5EF4-FFF2-40B4-BE49-F238E27FC236}">
                  <a16:creationId xmlns:a16="http://schemas.microsoft.com/office/drawing/2014/main" id="{5EFCFD80-AABA-BDBA-A6A3-5F8E2A2CE034}"/>
                </a:ext>
              </a:extLst>
            </p:cNvPr>
            <p:cNvCxnSpPr/>
            <p:nvPr/>
          </p:nvCxnSpPr>
          <p:spPr>
            <a:xfrm flipH="1" flipV="1">
              <a:off x="4887108" y="2376809"/>
              <a:ext cx="406147" cy="1130445"/>
            </a:xfrm>
            <a:prstGeom prst="straightConnector1">
              <a:avLst/>
            </a:prstGeom>
            <a:noFill/>
            <a:ln w="12700" cap="flat" cmpd="sng" algn="ctr">
              <a:solidFill>
                <a:srgbClr val="A5A5A5"/>
              </a:solidFill>
              <a:prstDash val="solid"/>
              <a:miter lim="800000"/>
              <a:tailEnd type="triangle"/>
            </a:ln>
            <a:effectLst/>
          </p:spPr>
        </p:cxnSp>
        <p:cxnSp>
          <p:nvCxnSpPr>
            <p:cNvPr id="42" name="Straight Arrow Connector 41">
              <a:extLst>
                <a:ext uri="{FF2B5EF4-FFF2-40B4-BE49-F238E27FC236}">
                  <a16:creationId xmlns:a16="http://schemas.microsoft.com/office/drawing/2014/main" id="{F627A763-51F1-6A9F-DC8F-DBDA1134886D}"/>
                </a:ext>
              </a:extLst>
            </p:cNvPr>
            <p:cNvCxnSpPr/>
            <p:nvPr/>
          </p:nvCxnSpPr>
          <p:spPr>
            <a:xfrm flipH="1" flipV="1">
              <a:off x="5213809" y="2378262"/>
              <a:ext cx="79446" cy="1128992"/>
            </a:xfrm>
            <a:prstGeom prst="straightConnector1">
              <a:avLst/>
            </a:prstGeom>
            <a:noFill/>
            <a:ln w="12700" cap="flat" cmpd="sng" algn="ctr">
              <a:solidFill>
                <a:srgbClr val="A5A5A5"/>
              </a:solidFill>
              <a:prstDash val="solid"/>
              <a:miter lim="800000"/>
              <a:tailEnd type="triangle"/>
            </a:ln>
            <a:effectLst/>
          </p:spPr>
        </p:cxnSp>
        <p:cxnSp>
          <p:nvCxnSpPr>
            <p:cNvPr id="43" name="Straight Arrow Connector 42">
              <a:extLst>
                <a:ext uri="{FF2B5EF4-FFF2-40B4-BE49-F238E27FC236}">
                  <a16:creationId xmlns:a16="http://schemas.microsoft.com/office/drawing/2014/main" id="{E0CE08C6-3387-7B63-F6C8-DE92BA6E6B2C}"/>
                </a:ext>
              </a:extLst>
            </p:cNvPr>
            <p:cNvCxnSpPr/>
            <p:nvPr/>
          </p:nvCxnSpPr>
          <p:spPr>
            <a:xfrm flipH="1" flipV="1">
              <a:off x="4598242" y="2382347"/>
              <a:ext cx="1265782" cy="1124842"/>
            </a:xfrm>
            <a:prstGeom prst="straightConnector1">
              <a:avLst/>
            </a:prstGeom>
            <a:noFill/>
            <a:ln w="12700" cap="flat" cmpd="sng" algn="ctr">
              <a:solidFill>
                <a:srgbClr val="A5A5A5"/>
              </a:solidFill>
              <a:prstDash val="solid"/>
              <a:miter lim="800000"/>
              <a:tailEnd type="triangle"/>
            </a:ln>
            <a:effectLst/>
          </p:spPr>
        </p:cxnSp>
        <p:cxnSp>
          <p:nvCxnSpPr>
            <p:cNvPr id="44" name="Straight Arrow Connector 43">
              <a:extLst>
                <a:ext uri="{FF2B5EF4-FFF2-40B4-BE49-F238E27FC236}">
                  <a16:creationId xmlns:a16="http://schemas.microsoft.com/office/drawing/2014/main" id="{2E1B3671-03EF-635E-761B-EDAE67B92B2E}"/>
                </a:ext>
              </a:extLst>
            </p:cNvPr>
            <p:cNvCxnSpPr/>
            <p:nvPr/>
          </p:nvCxnSpPr>
          <p:spPr>
            <a:xfrm flipH="1">
              <a:off x="4461460" y="2387476"/>
              <a:ext cx="142201" cy="1126694"/>
            </a:xfrm>
            <a:prstGeom prst="straightConnector1">
              <a:avLst/>
            </a:prstGeom>
            <a:noFill/>
            <a:ln w="12700" cap="flat" cmpd="sng" algn="ctr">
              <a:solidFill>
                <a:srgbClr val="A5A5A5"/>
              </a:solidFill>
              <a:prstDash val="solid"/>
              <a:miter lim="800000"/>
              <a:tailEnd type="triangle"/>
            </a:ln>
            <a:effectLst/>
          </p:spPr>
        </p:cxnSp>
        <p:cxnSp>
          <p:nvCxnSpPr>
            <p:cNvPr id="45" name="Straight Arrow Connector 44">
              <a:extLst>
                <a:ext uri="{FF2B5EF4-FFF2-40B4-BE49-F238E27FC236}">
                  <a16:creationId xmlns:a16="http://schemas.microsoft.com/office/drawing/2014/main" id="{FCABC24C-088B-B715-EDCC-C7A501C67737}"/>
                </a:ext>
              </a:extLst>
            </p:cNvPr>
            <p:cNvCxnSpPr/>
            <p:nvPr/>
          </p:nvCxnSpPr>
          <p:spPr>
            <a:xfrm flipH="1">
              <a:off x="4464096" y="2388896"/>
              <a:ext cx="141946" cy="273349"/>
            </a:xfrm>
            <a:prstGeom prst="straightConnector1">
              <a:avLst/>
            </a:prstGeom>
            <a:noFill/>
            <a:ln w="12700" cap="flat" cmpd="sng" algn="ctr">
              <a:solidFill>
                <a:srgbClr val="A5A5A5"/>
              </a:solidFill>
              <a:prstDash val="solid"/>
              <a:miter lim="800000"/>
              <a:tailEnd type="triangle"/>
            </a:ln>
            <a:effectLst/>
          </p:spPr>
        </p:cxnSp>
        <p:cxnSp>
          <p:nvCxnSpPr>
            <p:cNvPr id="46" name="Straight Arrow Connector 45">
              <a:extLst>
                <a:ext uri="{FF2B5EF4-FFF2-40B4-BE49-F238E27FC236}">
                  <a16:creationId xmlns:a16="http://schemas.microsoft.com/office/drawing/2014/main" id="{E85FBBD9-CB32-8E5D-8312-A4675CC0DEA1}"/>
                </a:ext>
              </a:extLst>
            </p:cNvPr>
            <p:cNvCxnSpPr/>
            <p:nvPr/>
          </p:nvCxnSpPr>
          <p:spPr>
            <a:xfrm flipH="1">
              <a:off x="4762918" y="2382347"/>
              <a:ext cx="127403" cy="398418"/>
            </a:xfrm>
            <a:prstGeom prst="straightConnector1">
              <a:avLst/>
            </a:prstGeom>
            <a:noFill/>
            <a:ln w="12700" cap="flat" cmpd="sng" algn="ctr">
              <a:solidFill>
                <a:srgbClr val="A5A5A5"/>
              </a:solidFill>
              <a:prstDash val="solid"/>
              <a:miter lim="800000"/>
              <a:tailEnd type="triangle"/>
            </a:ln>
            <a:effectLst/>
          </p:spPr>
        </p:cxnSp>
        <p:cxnSp>
          <p:nvCxnSpPr>
            <p:cNvPr id="47" name="Straight Arrow Connector 46">
              <a:extLst>
                <a:ext uri="{FF2B5EF4-FFF2-40B4-BE49-F238E27FC236}">
                  <a16:creationId xmlns:a16="http://schemas.microsoft.com/office/drawing/2014/main" id="{53F8EEBD-8B84-BDF1-6D55-476ED9F900B4}"/>
                </a:ext>
              </a:extLst>
            </p:cNvPr>
            <p:cNvCxnSpPr/>
            <p:nvPr/>
          </p:nvCxnSpPr>
          <p:spPr>
            <a:xfrm>
              <a:off x="4887569" y="2378262"/>
              <a:ext cx="198526" cy="213939"/>
            </a:xfrm>
            <a:prstGeom prst="straightConnector1">
              <a:avLst/>
            </a:prstGeom>
            <a:noFill/>
            <a:ln w="12700" cap="flat" cmpd="sng" algn="ctr">
              <a:solidFill>
                <a:srgbClr val="A5A5A5"/>
              </a:solidFill>
              <a:prstDash val="solid"/>
              <a:miter lim="800000"/>
              <a:tailEnd type="triangle"/>
            </a:ln>
            <a:effectLst/>
          </p:spPr>
        </p:cxnSp>
        <p:cxnSp>
          <p:nvCxnSpPr>
            <p:cNvPr id="48" name="Straight Arrow Connector 47">
              <a:extLst>
                <a:ext uri="{FF2B5EF4-FFF2-40B4-BE49-F238E27FC236}">
                  <a16:creationId xmlns:a16="http://schemas.microsoft.com/office/drawing/2014/main" id="{1B358F26-F145-8678-9E5E-719D5A38B437}"/>
                </a:ext>
              </a:extLst>
            </p:cNvPr>
            <p:cNvCxnSpPr/>
            <p:nvPr/>
          </p:nvCxnSpPr>
          <p:spPr>
            <a:xfrm>
              <a:off x="5208086" y="2407113"/>
              <a:ext cx="167163" cy="154794"/>
            </a:xfrm>
            <a:prstGeom prst="straightConnector1">
              <a:avLst/>
            </a:prstGeom>
            <a:noFill/>
            <a:ln w="12700" cap="flat" cmpd="sng" algn="ctr">
              <a:solidFill>
                <a:srgbClr val="A5A5A5"/>
              </a:solidFill>
              <a:prstDash val="solid"/>
              <a:miter lim="800000"/>
              <a:tailEnd type="triangle"/>
            </a:ln>
            <a:effectLst/>
          </p:spPr>
        </p:cxnSp>
        <p:cxnSp>
          <p:nvCxnSpPr>
            <p:cNvPr id="49" name="Straight Arrow Connector 48">
              <a:extLst>
                <a:ext uri="{FF2B5EF4-FFF2-40B4-BE49-F238E27FC236}">
                  <a16:creationId xmlns:a16="http://schemas.microsoft.com/office/drawing/2014/main" id="{15B8464F-0D36-B1A4-9D9B-30D7756AAE9A}"/>
                </a:ext>
              </a:extLst>
            </p:cNvPr>
            <p:cNvCxnSpPr/>
            <p:nvPr/>
          </p:nvCxnSpPr>
          <p:spPr>
            <a:xfrm flipH="1">
              <a:off x="5151958" y="2416882"/>
              <a:ext cx="56889" cy="189093"/>
            </a:xfrm>
            <a:prstGeom prst="straightConnector1">
              <a:avLst/>
            </a:prstGeom>
            <a:noFill/>
            <a:ln w="12700" cap="flat" cmpd="sng" algn="ctr">
              <a:solidFill>
                <a:srgbClr val="A5A5A5"/>
              </a:solidFill>
              <a:prstDash val="solid"/>
              <a:miter lim="800000"/>
              <a:tailEnd type="triangle"/>
            </a:ln>
            <a:effectLst/>
          </p:spPr>
        </p:cxnSp>
        <p:cxnSp>
          <p:nvCxnSpPr>
            <p:cNvPr id="50" name="Straight Arrow Connector 49">
              <a:extLst>
                <a:ext uri="{FF2B5EF4-FFF2-40B4-BE49-F238E27FC236}">
                  <a16:creationId xmlns:a16="http://schemas.microsoft.com/office/drawing/2014/main" id="{8047F9D3-DD08-7A37-BC40-64C213166BED}"/>
                </a:ext>
              </a:extLst>
            </p:cNvPr>
            <p:cNvCxnSpPr/>
            <p:nvPr/>
          </p:nvCxnSpPr>
          <p:spPr>
            <a:xfrm flipH="1" flipV="1">
              <a:off x="4300369" y="3200861"/>
              <a:ext cx="161346" cy="304940"/>
            </a:xfrm>
            <a:prstGeom prst="straightConnector1">
              <a:avLst/>
            </a:prstGeom>
            <a:noFill/>
            <a:ln w="12700" cap="flat" cmpd="sng" algn="ctr">
              <a:solidFill>
                <a:srgbClr val="A5A5A5"/>
              </a:solidFill>
              <a:prstDash val="solid"/>
              <a:miter lim="800000"/>
              <a:tailEnd type="triangle"/>
            </a:ln>
            <a:effectLst/>
          </p:spPr>
        </p:cxnSp>
        <p:cxnSp>
          <p:nvCxnSpPr>
            <p:cNvPr id="51" name="Straight Arrow Connector 50">
              <a:extLst>
                <a:ext uri="{FF2B5EF4-FFF2-40B4-BE49-F238E27FC236}">
                  <a16:creationId xmlns:a16="http://schemas.microsoft.com/office/drawing/2014/main" id="{DBB7FD0C-A216-74A2-9AC2-E8014CEB88F6}"/>
                </a:ext>
              </a:extLst>
            </p:cNvPr>
            <p:cNvCxnSpPr/>
            <p:nvPr/>
          </p:nvCxnSpPr>
          <p:spPr>
            <a:xfrm flipH="1" flipV="1">
              <a:off x="4320859" y="2842944"/>
              <a:ext cx="140601" cy="656889"/>
            </a:xfrm>
            <a:prstGeom prst="straightConnector1">
              <a:avLst/>
            </a:prstGeom>
            <a:noFill/>
            <a:ln w="12700" cap="flat" cmpd="sng" algn="ctr">
              <a:solidFill>
                <a:srgbClr val="A5A5A5"/>
              </a:solidFill>
              <a:prstDash val="solid"/>
              <a:miter lim="800000"/>
              <a:tailEnd type="triangle"/>
            </a:ln>
            <a:effectLst/>
          </p:spPr>
        </p:cxnSp>
      </p:grpSp>
      <p:cxnSp>
        <p:nvCxnSpPr>
          <p:cNvPr id="52" name="Straight Connector 51">
            <a:extLst>
              <a:ext uri="{FF2B5EF4-FFF2-40B4-BE49-F238E27FC236}">
                <a16:creationId xmlns:a16="http://schemas.microsoft.com/office/drawing/2014/main" id="{1E2840EE-B9EF-EA64-A066-AED0CDE6BCAD}"/>
              </a:ext>
            </a:extLst>
          </p:cNvPr>
          <p:cNvCxnSpPr/>
          <p:nvPr/>
        </p:nvCxnSpPr>
        <p:spPr>
          <a:xfrm rot="10800000" flipV="1">
            <a:off x="5818894" y="2371577"/>
            <a:ext cx="3097870" cy="2033"/>
          </a:xfrm>
          <a:prstGeom prst="line">
            <a:avLst/>
          </a:prstGeom>
          <a:noFill/>
          <a:ln w="22225" cap="flat" cmpd="sng" algn="ctr">
            <a:solidFill>
              <a:sysClr val="windowText" lastClr="000000"/>
            </a:solidFill>
            <a:prstDash val="solid"/>
            <a:miter lim="800000"/>
          </a:ln>
          <a:effectLst/>
        </p:spPr>
      </p:cxnSp>
      <p:sp>
        <p:nvSpPr>
          <p:cNvPr id="53" name="TextBox 52">
            <a:extLst>
              <a:ext uri="{FF2B5EF4-FFF2-40B4-BE49-F238E27FC236}">
                <a16:creationId xmlns:a16="http://schemas.microsoft.com/office/drawing/2014/main" id="{5102FB00-0327-CA3B-60C9-90F054BEE7D1}"/>
              </a:ext>
            </a:extLst>
          </p:cNvPr>
          <p:cNvSpPr txBox="1"/>
          <p:nvPr/>
        </p:nvSpPr>
        <p:spPr>
          <a:xfrm>
            <a:off x="1092235" y="5188071"/>
            <a:ext cx="8528422" cy="1092607"/>
          </a:xfrm>
          <a:prstGeom prst="rect">
            <a:avLst/>
          </a:prstGeom>
          <a:noFill/>
        </p:spPr>
        <p:txBody>
          <a:bodyPr wrap="square" rtlCol="0">
            <a:spAutoFit/>
          </a:bodyPr>
          <a:lstStyle/>
          <a:p>
            <a:pPr>
              <a:spcAft>
                <a:spcPts val="600"/>
              </a:spcAft>
            </a:pPr>
            <a:r>
              <a:rPr lang="en-GB" sz="1500" dirty="0">
                <a:latin typeface="Calibri" panose="020F0502020204030204" pitchFamily="34" charset="0"/>
                <a:cs typeface="Calibri" panose="020F0502020204030204" pitchFamily="34" charset="0"/>
              </a:rPr>
              <a:t>The </a:t>
            </a:r>
            <a:r>
              <a:rPr lang="en-GB" sz="1500" b="1" dirty="0">
                <a:latin typeface="Calibri" panose="020F0502020204030204" pitchFamily="34" charset="0"/>
                <a:cs typeface="Calibri" panose="020F0502020204030204" pitchFamily="34" charset="0"/>
              </a:rPr>
              <a:t>electron cloud </a:t>
            </a:r>
            <a:r>
              <a:rPr lang="en-GB" sz="1500" dirty="0">
                <a:latin typeface="Calibri" panose="020F0502020204030204" pitchFamily="34" charset="0"/>
                <a:cs typeface="Calibri" panose="020F0502020204030204" pitchFamily="34" charset="0"/>
              </a:rPr>
              <a:t>is:</a:t>
            </a: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a </a:t>
            </a:r>
            <a:r>
              <a:rPr lang="en-GB" sz="1500" b="1" dirty="0">
                <a:latin typeface="Calibri" panose="020F0502020204030204" pitchFamily="34" charset="0"/>
                <a:cs typeface="Calibri" panose="020F0502020204030204" pitchFamily="34" charset="0"/>
              </a:rPr>
              <a:t>limitation</a:t>
            </a:r>
            <a:r>
              <a:rPr lang="en-GB" sz="1500" dirty="0">
                <a:latin typeface="Calibri" panose="020F0502020204030204" pitchFamily="34" charset="0"/>
                <a:cs typeface="Calibri" panose="020F0502020204030204" pitchFamily="34" charset="0"/>
              </a:rPr>
              <a:t> to the </a:t>
            </a:r>
            <a:r>
              <a:rPr lang="en-GB" sz="1500" b="1" dirty="0">
                <a:latin typeface="Calibri" panose="020F0502020204030204" pitchFamily="34" charset="0"/>
                <a:cs typeface="Calibri" panose="020F0502020204030204" pitchFamily="34" charset="0"/>
              </a:rPr>
              <a:t>accelerator performance</a:t>
            </a:r>
            <a:r>
              <a:rPr lang="en-GB" sz="1500" dirty="0">
                <a:latin typeface="Calibri" panose="020F0502020204030204" pitchFamily="34" charset="0"/>
                <a:cs typeface="Calibri" panose="020F0502020204030204" pitchFamily="34" charset="0"/>
              </a:rPr>
              <a:t> (beam instabilities, pressure rise, heat load…)</a:t>
            </a: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responsible for a </a:t>
            </a:r>
            <a:r>
              <a:rPr lang="en-GB" sz="1500" b="1" dirty="0">
                <a:latin typeface="Calibri" panose="020F0502020204030204" pitchFamily="34" charset="0"/>
                <a:cs typeface="Calibri" panose="020F0502020204030204" pitchFamily="34" charset="0"/>
              </a:rPr>
              <a:t>conditioning effect</a:t>
            </a:r>
            <a:r>
              <a:rPr lang="en-GB" sz="1500" dirty="0">
                <a:latin typeface="Calibri" panose="020F0502020204030204" pitchFamily="34" charset="0"/>
                <a:cs typeface="Calibri" panose="020F0502020204030204" pitchFamily="34" charset="0"/>
              </a:rPr>
              <a:t>: adverse cloud effects decrease with beam operation time </a:t>
            </a:r>
          </a:p>
          <a:p>
            <a:pPr lvl="1"/>
            <a:r>
              <a:rPr lang="en-GB" sz="1500" dirty="0">
                <a:latin typeface="Calibri" panose="020F0502020204030204" pitchFamily="34" charset="0"/>
                <a:cs typeface="Calibri" panose="020F0502020204030204" pitchFamily="34" charset="0"/>
              </a:rPr>
              <a:t>→ ‘Beam scrubbing’ is used to ensure the stability of LHC operation against electron cloud</a:t>
            </a:r>
          </a:p>
        </p:txBody>
      </p:sp>
      <p:grpSp>
        <p:nvGrpSpPr>
          <p:cNvPr id="54" name="Group 53">
            <a:extLst>
              <a:ext uri="{FF2B5EF4-FFF2-40B4-BE49-F238E27FC236}">
                <a16:creationId xmlns:a16="http://schemas.microsoft.com/office/drawing/2014/main" id="{9BBCF502-6ED6-9EF6-AE83-F9CE8870F0E5}"/>
              </a:ext>
            </a:extLst>
          </p:cNvPr>
          <p:cNvGrpSpPr/>
          <p:nvPr/>
        </p:nvGrpSpPr>
        <p:grpSpPr>
          <a:xfrm>
            <a:off x="6526421" y="3169007"/>
            <a:ext cx="1706540" cy="872782"/>
            <a:chOff x="5002421" y="3169007"/>
            <a:chExt cx="1706540" cy="872782"/>
          </a:xfrm>
        </p:grpSpPr>
        <p:sp>
          <p:nvSpPr>
            <p:cNvPr id="55" name="Oval 54">
              <a:extLst>
                <a:ext uri="{FF2B5EF4-FFF2-40B4-BE49-F238E27FC236}">
                  <a16:creationId xmlns:a16="http://schemas.microsoft.com/office/drawing/2014/main" id="{10CE4E9F-74F4-88C8-F652-E9A8A9189F9E}"/>
                </a:ext>
              </a:extLst>
            </p:cNvPr>
            <p:cNvSpPr/>
            <p:nvPr/>
          </p:nvSpPr>
          <p:spPr>
            <a:xfrm>
              <a:off x="5864279" y="3250048"/>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56" name="Oval 55">
              <a:extLst>
                <a:ext uri="{FF2B5EF4-FFF2-40B4-BE49-F238E27FC236}">
                  <a16:creationId xmlns:a16="http://schemas.microsoft.com/office/drawing/2014/main" id="{444AEBC9-BAB0-7CB0-7865-A3262BC9C551}"/>
                </a:ext>
              </a:extLst>
            </p:cNvPr>
            <p:cNvSpPr/>
            <p:nvPr/>
          </p:nvSpPr>
          <p:spPr>
            <a:xfrm>
              <a:off x="6113553" y="3413938"/>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57" name="Oval 56">
              <a:extLst>
                <a:ext uri="{FF2B5EF4-FFF2-40B4-BE49-F238E27FC236}">
                  <a16:creationId xmlns:a16="http://schemas.microsoft.com/office/drawing/2014/main" id="{6F0D0C95-1698-4A38-7DD0-01692842EB19}"/>
                </a:ext>
              </a:extLst>
            </p:cNvPr>
            <p:cNvSpPr/>
            <p:nvPr/>
          </p:nvSpPr>
          <p:spPr>
            <a:xfrm>
              <a:off x="6078563" y="3180740"/>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58" name="Oval 57">
              <a:extLst>
                <a:ext uri="{FF2B5EF4-FFF2-40B4-BE49-F238E27FC236}">
                  <a16:creationId xmlns:a16="http://schemas.microsoft.com/office/drawing/2014/main" id="{56166269-B763-3BAC-AC75-DB670097FD15}"/>
                </a:ext>
              </a:extLst>
            </p:cNvPr>
            <p:cNvSpPr/>
            <p:nvPr/>
          </p:nvSpPr>
          <p:spPr>
            <a:xfrm>
              <a:off x="5626138" y="3416204"/>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59" name="Straight Arrow Connector 58">
              <a:extLst>
                <a:ext uri="{FF2B5EF4-FFF2-40B4-BE49-F238E27FC236}">
                  <a16:creationId xmlns:a16="http://schemas.microsoft.com/office/drawing/2014/main" id="{CAFCE3D5-632E-AAC4-BDD6-686724D0ABC4}"/>
                </a:ext>
              </a:extLst>
            </p:cNvPr>
            <p:cNvCxnSpPr/>
            <p:nvPr/>
          </p:nvCxnSpPr>
          <p:spPr>
            <a:xfrm flipH="1" flipV="1">
              <a:off x="5778692" y="3290291"/>
              <a:ext cx="76781" cy="216961"/>
            </a:xfrm>
            <a:prstGeom prst="straightConnector1">
              <a:avLst/>
            </a:prstGeom>
            <a:noFill/>
            <a:ln w="12700" cap="flat" cmpd="sng" algn="ctr">
              <a:solidFill>
                <a:srgbClr val="7030A0"/>
              </a:solidFill>
              <a:prstDash val="solid"/>
              <a:miter lim="800000"/>
              <a:tailEnd type="triangle"/>
            </a:ln>
            <a:effectLst/>
          </p:spPr>
        </p:cxnSp>
        <p:cxnSp>
          <p:nvCxnSpPr>
            <p:cNvPr id="60" name="Straight Arrow Connector 59">
              <a:extLst>
                <a:ext uri="{FF2B5EF4-FFF2-40B4-BE49-F238E27FC236}">
                  <a16:creationId xmlns:a16="http://schemas.microsoft.com/office/drawing/2014/main" id="{3886A9C3-A7C8-30FC-94CD-DEE5C894A412}"/>
                </a:ext>
              </a:extLst>
            </p:cNvPr>
            <p:cNvCxnSpPr/>
            <p:nvPr/>
          </p:nvCxnSpPr>
          <p:spPr>
            <a:xfrm flipV="1">
              <a:off x="5855472" y="3263325"/>
              <a:ext cx="195114" cy="243929"/>
            </a:xfrm>
            <a:prstGeom prst="straightConnector1">
              <a:avLst/>
            </a:prstGeom>
            <a:noFill/>
            <a:ln w="12700" cap="flat" cmpd="sng" algn="ctr">
              <a:solidFill>
                <a:srgbClr val="7030A0"/>
              </a:solidFill>
              <a:prstDash val="solid"/>
              <a:miter lim="800000"/>
              <a:tailEnd type="triangle"/>
            </a:ln>
            <a:effectLst/>
          </p:spPr>
        </p:cxnSp>
        <p:cxnSp>
          <p:nvCxnSpPr>
            <p:cNvPr id="61" name="Straight Arrow Connector 60">
              <a:extLst>
                <a:ext uri="{FF2B5EF4-FFF2-40B4-BE49-F238E27FC236}">
                  <a16:creationId xmlns:a16="http://schemas.microsoft.com/office/drawing/2014/main" id="{4025EAF9-0AAB-936B-0061-101D6419454C}"/>
                </a:ext>
              </a:extLst>
            </p:cNvPr>
            <p:cNvCxnSpPr/>
            <p:nvPr/>
          </p:nvCxnSpPr>
          <p:spPr>
            <a:xfrm flipV="1">
              <a:off x="5855472" y="3446131"/>
              <a:ext cx="229057" cy="61122"/>
            </a:xfrm>
            <a:prstGeom prst="straightConnector1">
              <a:avLst/>
            </a:prstGeom>
            <a:noFill/>
            <a:ln w="12700" cap="flat" cmpd="sng" algn="ctr">
              <a:solidFill>
                <a:srgbClr val="7030A0"/>
              </a:solidFill>
              <a:prstDash val="solid"/>
              <a:miter lim="800000"/>
              <a:tailEnd type="triangle"/>
            </a:ln>
            <a:effectLst/>
          </p:spPr>
        </p:cxnSp>
        <p:sp>
          <p:nvSpPr>
            <p:cNvPr id="62" name="TextBox 61">
              <a:extLst>
                <a:ext uri="{FF2B5EF4-FFF2-40B4-BE49-F238E27FC236}">
                  <a16:creationId xmlns:a16="http://schemas.microsoft.com/office/drawing/2014/main" id="{2AE05C73-D996-933E-9075-DFEFB003B22B}"/>
                </a:ext>
              </a:extLst>
            </p:cNvPr>
            <p:cNvSpPr txBox="1"/>
            <p:nvPr/>
          </p:nvSpPr>
          <p:spPr>
            <a:xfrm>
              <a:off x="5002421" y="3518569"/>
              <a:ext cx="1706540" cy="523220"/>
            </a:xfrm>
            <a:prstGeom prst="rect">
              <a:avLst/>
            </a:prstGeom>
            <a:noFill/>
          </p:spPr>
          <p:txBody>
            <a:bodyPr wrap="square" lIns="36000" tIns="36000" rIns="36000" bIns="36000" rtlCol="0">
              <a:noAutofit/>
            </a:bodyPr>
            <a:lstStyle/>
            <a:p>
              <a:pPr algn="ctr" defTabSz="2108515">
                <a:defRPr/>
              </a:pPr>
              <a:r>
                <a:rPr lang="en-GB" sz="1300" b="1" kern="0" dirty="0">
                  <a:solidFill>
                    <a:srgbClr val="7030A0"/>
                  </a:solidFill>
                  <a:latin typeface="Calibri" panose="020F0502020204030204"/>
                </a:rPr>
                <a:t>Electron Stimulated Desorption</a:t>
              </a:r>
            </a:p>
          </p:txBody>
        </p:sp>
        <p:sp>
          <p:nvSpPr>
            <p:cNvPr id="63" name="Oval 62">
              <a:extLst>
                <a:ext uri="{FF2B5EF4-FFF2-40B4-BE49-F238E27FC236}">
                  <a16:creationId xmlns:a16="http://schemas.microsoft.com/office/drawing/2014/main" id="{9D993EA1-E1CB-3FF7-5E33-EEFF086AFF02}"/>
                </a:ext>
              </a:extLst>
            </p:cNvPr>
            <p:cNvSpPr/>
            <p:nvPr/>
          </p:nvSpPr>
          <p:spPr>
            <a:xfrm>
              <a:off x="5721906" y="3229926"/>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64" name="Straight Arrow Connector 63">
              <a:extLst>
                <a:ext uri="{FF2B5EF4-FFF2-40B4-BE49-F238E27FC236}">
                  <a16:creationId xmlns:a16="http://schemas.microsoft.com/office/drawing/2014/main" id="{73AF7922-F51C-006A-A9C9-FE6DA7AD170E}"/>
                </a:ext>
              </a:extLst>
            </p:cNvPr>
            <p:cNvCxnSpPr/>
            <p:nvPr/>
          </p:nvCxnSpPr>
          <p:spPr>
            <a:xfrm flipH="1" flipV="1">
              <a:off x="5679206" y="3456447"/>
              <a:ext cx="184489" cy="53978"/>
            </a:xfrm>
            <a:prstGeom prst="straightConnector1">
              <a:avLst/>
            </a:prstGeom>
            <a:noFill/>
            <a:ln w="12700" cap="flat" cmpd="sng" algn="ctr">
              <a:solidFill>
                <a:srgbClr val="7030A0"/>
              </a:solidFill>
              <a:prstDash val="solid"/>
              <a:miter lim="800000"/>
              <a:tailEnd type="triangle"/>
            </a:ln>
            <a:effectLst/>
          </p:spPr>
        </p:cxnSp>
        <p:sp>
          <p:nvSpPr>
            <p:cNvPr id="65" name="Oval 64">
              <a:extLst>
                <a:ext uri="{FF2B5EF4-FFF2-40B4-BE49-F238E27FC236}">
                  <a16:creationId xmlns:a16="http://schemas.microsoft.com/office/drawing/2014/main" id="{112D1381-90CA-FF34-2582-407E6980A6D3}"/>
                </a:ext>
              </a:extLst>
            </p:cNvPr>
            <p:cNvSpPr/>
            <p:nvPr/>
          </p:nvSpPr>
          <p:spPr>
            <a:xfrm>
              <a:off x="6113775" y="3169007"/>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66" name="Oval 65">
              <a:extLst>
                <a:ext uri="{FF2B5EF4-FFF2-40B4-BE49-F238E27FC236}">
                  <a16:creationId xmlns:a16="http://schemas.microsoft.com/office/drawing/2014/main" id="{09E8D3CB-FBFF-0E89-8EE2-E46B6A361BD2}"/>
                </a:ext>
              </a:extLst>
            </p:cNvPr>
            <p:cNvSpPr/>
            <p:nvPr/>
          </p:nvSpPr>
          <p:spPr>
            <a:xfrm>
              <a:off x="6138347" y="3441926"/>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67" name="Oval 66">
              <a:extLst>
                <a:ext uri="{FF2B5EF4-FFF2-40B4-BE49-F238E27FC236}">
                  <a16:creationId xmlns:a16="http://schemas.microsoft.com/office/drawing/2014/main" id="{31044565-ED3B-0580-D746-45046122BE39}"/>
                </a:ext>
              </a:extLst>
            </p:cNvPr>
            <p:cNvSpPr/>
            <p:nvPr/>
          </p:nvSpPr>
          <p:spPr>
            <a:xfrm>
              <a:off x="5866776" y="3209250"/>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68" name="Oval 67">
              <a:extLst>
                <a:ext uri="{FF2B5EF4-FFF2-40B4-BE49-F238E27FC236}">
                  <a16:creationId xmlns:a16="http://schemas.microsoft.com/office/drawing/2014/main" id="{AAEC92B5-70C1-D64B-5747-50958BAA91D3}"/>
                </a:ext>
              </a:extLst>
            </p:cNvPr>
            <p:cNvSpPr/>
            <p:nvPr/>
          </p:nvSpPr>
          <p:spPr>
            <a:xfrm>
              <a:off x="5688022" y="3244487"/>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69" name="Oval 68">
              <a:extLst>
                <a:ext uri="{FF2B5EF4-FFF2-40B4-BE49-F238E27FC236}">
                  <a16:creationId xmlns:a16="http://schemas.microsoft.com/office/drawing/2014/main" id="{90662803-0184-F8D7-1BF7-49DBDFFAE477}"/>
                </a:ext>
              </a:extLst>
            </p:cNvPr>
            <p:cNvSpPr/>
            <p:nvPr/>
          </p:nvSpPr>
          <p:spPr>
            <a:xfrm>
              <a:off x="5591138" y="3429082"/>
              <a:ext cx="37714" cy="40243"/>
            </a:xfrm>
            <a:prstGeom prst="ellipse">
              <a:avLst/>
            </a:prstGeom>
            <a:solidFill>
              <a:srgbClr val="7030A0"/>
            </a:solidFill>
            <a:ln w="12700" cap="flat" cmpd="sng" algn="ctr">
              <a:solidFill>
                <a:srgbClr val="7030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grpSp>
      <p:grpSp>
        <p:nvGrpSpPr>
          <p:cNvPr id="70" name="Group 69">
            <a:extLst>
              <a:ext uri="{FF2B5EF4-FFF2-40B4-BE49-F238E27FC236}">
                <a16:creationId xmlns:a16="http://schemas.microsoft.com/office/drawing/2014/main" id="{B8A4783E-D844-2877-259A-595963E4445E}"/>
              </a:ext>
            </a:extLst>
          </p:cNvPr>
          <p:cNvGrpSpPr/>
          <p:nvPr/>
        </p:nvGrpSpPr>
        <p:grpSpPr>
          <a:xfrm rot="5697756">
            <a:off x="6191654" y="2644646"/>
            <a:ext cx="2183933" cy="3420000"/>
            <a:chOff x="5678851" y="1324636"/>
            <a:chExt cx="2183933" cy="3117174"/>
          </a:xfrm>
        </p:grpSpPr>
        <p:sp>
          <p:nvSpPr>
            <p:cNvPr id="71" name="Arc 70">
              <a:extLst>
                <a:ext uri="{FF2B5EF4-FFF2-40B4-BE49-F238E27FC236}">
                  <a16:creationId xmlns:a16="http://schemas.microsoft.com/office/drawing/2014/main" id="{DC5358E5-ED8E-0DD1-7652-F860A7A1957D}"/>
                </a:ext>
              </a:extLst>
            </p:cNvPr>
            <p:cNvSpPr/>
            <p:nvPr/>
          </p:nvSpPr>
          <p:spPr>
            <a:xfrm rot="15800312">
              <a:off x="5081999" y="1921488"/>
              <a:ext cx="3117174" cy="1923470"/>
            </a:xfrm>
            <a:prstGeom prst="arc">
              <a:avLst>
                <a:gd name="adj1" fmla="val 1260045"/>
                <a:gd name="adj2" fmla="val 9727924"/>
              </a:avLst>
            </a:prstGeom>
            <a:noFill/>
            <a:ln w="190500" cap="flat" cmpd="sng" algn="ctr">
              <a:solidFill>
                <a:srgbClr val="0055A0"/>
              </a:solidFill>
              <a:prstDash val="solid"/>
              <a:miter lim="800000"/>
            </a:ln>
            <a:effectLst/>
          </p:spPr>
          <p:txBody>
            <a:bodyPr rtlCol="0" anchor="ctr"/>
            <a:lstStyle/>
            <a:p>
              <a:pPr algn="ctr" defTabSz="2108515">
                <a:defRPr/>
              </a:pPr>
              <a:endParaRPr lang="en-GB" sz="4151" kern="0">
                <a:solidFill>
                  <a:prstClr val="black"/>
                </a:solidFill>
                <a:latin typeface="Calibri" panose="020F0502020204030204"/>
              </a:endParaRPr>
            </a:p>
          </p:txBody>
        </p:sp>
        <p:sp>
          <p:nvSpPr>
            <p:cNvPr id="72" name="Isosceles Triangle 71">
              <a:extLst>
                <a:ext uri="{FF2B5EF4-FFF2-40B4-BE49-F238E27FC236}">
                  <a16:creationId xmlns:a16="http://schemas.microsoft.com/office/drawing/2014/main" id="{B0C2F499-2AC5-6682-97EA-8C1431564E45}"/>
                </a:ext>
              </a:extLst>
            </p:cNvPr>
            <p:cNvSpPr/>
            <p:nvPr/>
          </p:nvSpPr>
          <p:spPr>
            <a:xfrm rot="10695619">
              <a:off x="7326797" y="2710537"/>
              <a:ext cx="535987" cy="403458"/>
            </a:xfrm>
            <a:prstGeom prst="triangle">
              <a:avLst/>
            </a:prstGeom>
            <a:solidFill>
              <a:srgbClr val="0055A0"/>
            </a:solidFill>
            <a:ln w="12700" cap="flat" cmpd="sng" algn="ctr">
              <a:solidFill>
                <a:srgbClr val="0055A0"/>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grpSp>
      <p:sp>
        <p:nvSpPr>
          <p:cNvPr id="73" name="Rectangle à coins arrondis 11">
            <a:extLst>
              <a:ext uri="{FF2B5EF4-FFF2-40B4-BE49-F238E27FC236}">
                <a16:creationId xmlns:a16="http://schemas.microsoft.com/office/drawing/2014/main" id="{6301BC98-8FA0-C9C8-C85A-EB1E48D78550}"/>
              </a:ext>
            </a:extLst>
          </p:cNvPr>
          <p:cNvSpPr/>
          <p:nvPr/>
        </p:nvSpPr>
        <p:spPr>
          <a:xfrm>
            <a:off x="8377659" y="4027094"/>
            <a:ext cx="2203473" cy="835200"/>
          </a:xfrm>
          <a:prstGeom prst="roundRect">
            <a:avLst/>
          </a:prstGeom>
          <a:solidFill>
            <a:sysClr val="window" lastClr="FFFFFF"/>
          </a:solidFill>
          <a:ln w="25400" cap="flat" cmpd="sng" algn="ctr">
            <a:solidFill>
              <a:srgbClr val="000000"/>
            </a:solidFill>
            <a:prstDash val="solid"/>
            <a:miter lim="800000"/>
          </a:ln>
          <a:effectLst/>
        </p:spPr>
        <p:txBody>
          <a:bodyPr lIns="0" rIns="0" rtlCol="0" anchor="ctr" anchorCtr="1"/>
          <a:lstStyle/>
          <a:p>
            <a:pPr algn="ctr">
              <a:defRPr/>
            </a:pPr>
            <a:r>
              <a:rPr lang="en-US" sz="1400" kern="0" dirty="0">
                <a:solidFill>
                  <a:srgbClr val="000000"/>
                </a:solidFill>
                <a:latin typeface="Calibri" panose="020F0502020204030204"/>
              </a:rPr>
              <a:t>Collisions with vacuum chamber walls</a:t>
            </a:r>
          </a:p>
        </p:txBody>
      </p:sp>
      <p:sp>
        <p:nvSpPr>
          <p:cNvPr id="74" name="Rectangle à coins arrondis 11">
            <a:extLst>
              <a:ext uri="{FF2B5EF4-FFF2-40B4-BE49-F238E27FC236}">
                <a16:creationId xmlns:a16="http://schemas.microsoft.com/office/drawing/2014/main" id="{A1142EA5-D494-927F-8183-F80A11E9C176}"/>
              </a:ext>
            </a:extLst>
          </p:cNvPr>
          <p:cNvSpPr/>
          <p:nvPr/>
        </p:nvSpPr>
        <p:spPr>
          <a:xfrm>
            <a:off x="4245398" y="4024157"/>
            <a:ext cx="2222096" cy="835200"/>
          </a:xfrm>
          <a:prstGeom prst="roundRect">
            <a:avLst/>
          </a:prstGeom>
          <a:solidFill>
            <a:sysClr val="window" lastClr="FFFFFF"/>
          </a:solidFill>
          <a:ln w="25400" cap="flat" cmpd="sng" algn="ctr">
            <a:solidFill>
              <a:srgbClr val="000000"/>
            </a:solidFill>
            <a:prstDash val="solid"/>
            <a:miter lim="800000"/>
          </a:ln>
          <a:effectLst/>
        </p:spPr>
        <p:txBody>
          <a:bodyPr wrap="square" lIns="0" rIns="0" rtlCol="0" anchor="ctr" anchorCtr="1"/>
          <a:lstStyle/>
          <a:p>
            <a:pPr algn="ctr">
              <a:defRPr/>
            </a:pPr>
            <a:r>
              <a:rPr lang="en-US" sz="1400" kern="0" dirty="0">
                <a:solidFill>
                  <a:srgbClr val="000000"/>
                </a:solidFill>
                <a:latin typeface="Calibri" panose="020F0502020204030204"/>
              </a:rPr>
              <a:t>Emission of </a:t>
            </a:r>
          </a:p>
          <a:p>
            <a:pPr algn="ctr">
              <a:defRPr/>
            </a:pPr>
            <a:r>
              <a:rPr lang="en-US" sz="1400" kern="0" dirty="0">
                <a:solidFill>
                  <a:srgbClr val="000000"/>
                </a:solidFill>
                <a:latin typeface="Calibri" panose="020F0502020204030204"/>
              </a:rPr>
              <a:t>secondary electrons</a:t>
            </a:r>
          </a:p>
          <a:p>
            <a:pPr algn="ctr">
              <a:defRPr/>
            </a:pPr>
            <a:r>
              <a:rPr lang="en-US" sz="1100" kern="0" dirty="0">
                <a:solidFill>
                  <a:schemeClr val="accent3">
                    <a:lumMod val="50000"/>
                  </a:schemeClr>
                </a:solidFill>
                <a:latin typeface="Calibri" panose="020F0502020204030204"/>
              </a:rPr>
              <a:t>Secondary Electron Yield</a:t>
            </a:r>
          </a:p>
        </p:txBody>
      </p:sp>
      <p:grpSp>
        <p:nvGrpSpPr>
          <p:cNvPr id="75" name="Group 74">
            <a:extLst>
              <a:ext uri="{FF2B5EF4-FFF2-40B4-BE49-F238E27FC236}">
                <a16:creationId xmlns:a16="http://schemas.microsoft.com/office/drawing/2014/main" id="{721A5470-3022-B042-0770-2E063B73FCAA}"/>
              </a:ext>
            </a:extLst>
          </p:cNvPr>
          <p:cNvGrpSpPr/>
          <p:nvPr/>
        </p:nvGrpSpPr>
        <p:grpSpPr>
          <a:xfrm>
            <a:off x="1617748" y="2199132"/>
            <a:ext cx="2627650" cy="2539627"/>
            <a:chOff x="93748" y="2199131"/>
            <a:chExt cx="2627650" cy="2539627"/>
          </a:xfrm>
        </p:grpSpPr>
        <p:sp>
          <p:nvSpPr>
            <p:cNvPr id="76" name="Rectangle à coins arrondis 11">
              <a:extLst>
                <a:ext uri="{FF2B5EF4-FFF2-40B4-BE49-F238E27FC236}">
                  <a16:creationId xmlns:a16="http://schemas.microsoft.com/office/drawing/2014/main" id="{40D93E23-CFD0-B6A5-8240-2BC6232C9BF4}"/>
                </a:ext>
              </a:extLst>
            </p:cNvPr>
            <p:cNvSpPr/>
            <p:nvPr/>
          </p:nvSpPr>
          <p:spPr>
            <a:xfrm>
              <a:off x="1302331" y="4081002"/>
              <a:ext cx="1419067" cy="569139"/>
            </a:xfrm>
            <a:prstGeom prst="roundRect">
              <a:avLst/>
            </a:prstGeom>
            <a:noFill/>
            <a:ln w="25400" cap="flat" cmpd="sng" algn="ctr">
              <a:noFill/>
              <a:prstDash val="solid"/>
              <a:miter lim="800000"/>
            </a:ln>
            <a:effectLst/>
          </p:spPr>
          <p:txBody>
            <a:bodyPr lIns="0" rIns="0" rtlCol="0" anchor="ctr" anchorCtr="1"/>
            <a:lstStyle/>
            <a:p>
              <a:pPr algn="ctr">
                <a:defRPr/>
              </a:pPr>
              <a:r>
                <a:rPr lang="en-US" sz="1200" kern="0" dirty="0">
                  <a:solidFill>
                    <a:srgbClr val="000000"/>
                  </a:solidFill>
                  <a:latin typeface="Calibri" panose="020F0502020204030204"/>
                </a:rPr>
                <a:t>Superconducting </a:t>
              </a:r>
            </a:p>
            <a:p>
              <a:pPr algn="ctr">
                <a:defRPr/>
              </a:pPr>
              <a:r>
                <a:rPr lang="en-US" sz="1200" kern="0" dirty="0">
                  <a:solidFill>
                    <a:srgbClr val="000000"/>
                  </a:solidFill>
                  <a:latin typeface="Calibri" panose="020F0502020204030204"/>
                </a:rPr>
                <a:t>coil - 1.9 K</a:t>
              </a:r>
            </a:p>
          </p:txBody>
        </p:sp>
        <p:grpSp>
          <p:nvGrpSpPr>
            <p:cNvPr id="77" name="Group 76">
              <a:extLst>
                <a:ext uri="{FF2B5EF4-FFF2-40B4-BE49-F238E27FC236}">
                  <a16:creationId xmlns:a16="http://schemas.microsoft.com/office/drawing/2014/main" id="{369EDBDB-D676-6AFA-ED65-4AC9ADF0064D}"/>
                </a:ext>
              </a:extLst>
            </p:cNvPr>
            <p:cNvGrpSpPr/>
            <p:nvPr/>
          </p:nvGrpSpPr>
          <p:grpSpPr>
            <a:xfrm>
              <a:off x="93748" y="2199131"/>
              <a:ext cx="2311284" cy="2539627"/>
              <a:chOff x="93748" y="2199131"/>
              <a:chExt cx="2311284" cy="2539627"/>
            </a:xfrm>
          </p:grpSpPr>
          <p:pic>
            <p:nvPicPr>
              <p:cNvPr id="78" name="Picture 77">
                <a:extLst>
                  <a:ext uri="{FF2B5EF4-FFF2-40B4-BE49-F238E27FC236}">
                    <a16:creationId xmlns:a16="http://schemas.microsoft.com/office/drawing/2014/main" id="{A78CB56D-A93A-EAE9-636A-DD0BC3F6BD3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72677" y="2199131"/>
                <a:ext cx="2132355" cy="1736679"/>
              </a:xfrm>
              <a:prstGeom prst="rect">
                <a:avLst/>
              </a:prstGeom>
              <a:ln w="19050">
                <a:solidFill>
                  <a:srgbClr val="000000"/>
                </a:solidFill>
              </a:ln>
            </p:spPr>
          </p:pic>
          <p:cxnSp>
            <p:nvCxnSpPr>
              <p:cNvPr id="79" name="Straight Arrow Connector 78">
                <a:extLst>
                  <a:ext uri="{FF2B5EF4-FFF2-40B4-BE49-F238E27FC236}">
                    <a16:creationId xmlns:a16="http://schemas.microsoft.com/office/drawing/2014/main" id="{03486DEB-E259-0153-DA5D-5B9C84DE9412}"/>
                  </a:ext>
                </a:extLst>
              </p:cNvPr>
              <p:cNvCxnSpPr/>
              <p:nvPr/>
            </p:nvCxnSpPr>
            <p:spPr>
              <a:xfrm flipH="1" flipV="1">
                <a:off x="1831217" y="3606616"/>
                <a:ext cx="144375" cy="53422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EB1E8A86-0C15-4D63-5629-BC11417D7C85}"/>
                  </a:ext>
                </a:extLst>
              </p:cNvPr>
              <p:cNvCxnSpPr/>
              <p:nvPr/>
            </p:nvCxnSpPr>
            <p:spPr>
              <a:xfrm flipV="1">
                <a:off x="914400" y="3538185"/>
                <a:ext cx="258547" cy="602656"/>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81" name="Rectangle à coins arrondis 11">
                <a:extLst>
                  <a:ext uri="{FF2B5EF4-FFF2-40B4-BE49-F238E27FC236}">
                    <a16:creationId xmlns:a16="http://schemas.microsoft.com/office/drawing/2014/main" id="{98A11858-05CC-1569-8AA0-C4559F62814A}"/>
                  </a:ext>
                </a:extLst>
              </p:cNvPr>
              <p:cNvSpPr/>
              <p:nvPr/>
            </p:nvSpPr>
            <p:spPr>
              <a:xfrm>
                <a:off x="93748" y="4169619"/>
                <a:ext cx="1419067" cy="569139"/>
              </a:xfrm>
              <a:prstGeom prst="roundRect">
                <a:avLst/>
              </a:prstGeom>
              <a:noFill/>
              <a:ln w="25400" cap="flat" cmpd="sng" algn="ctr">
                <a:noFill/>
                <a:prstDash val="solid"/>
                <a:miter lim="800000"/>
              </a:ln>
              <a:effectLst/>
            </p:spPr>
            <p:txBody>
              <a:bodyPr lIns="0" rIns="0" rtlCol="0" anchor="ctr" anchorCtr="1"/>
              <a:lstStyle/>
              <a:p>
                <a:pPr algn="ctr">
                  <a:defRPr/>
                </a:pPr>
                <a:r>
                  <a:rPr lang="en-US" sz="1200" kern="0" dirty="0">
                    <a:solidFill>
                      <a:srgbClr val="000000"/>
                    </a:solidFill>
                    <a:latin typeface="Calibri" panose="020F0502020204030204"/>
                  </a:rPr>
                  <a:t>Beam vacuum </a:t>
                </a:r>
              </a:p>
              <a:p>
                <a:pPr algn="ctr">
                  <a:defRPr/>
                </a:pPr>
                <a:r>
                  <a:rPr lang="en-US" sz="1200" kern="0" dirty="0">
                    <a:solidFill>
                      <a:srgbClr val="000000"/>
                    </a:solidFill>
                    <a:latin typeface="Calibri" panose="020F0502020204030204"/>
                  </a:rPr>
                  <a:t>system</a:t>
                </a:r>
              </a:p>
              <a:p>
                <a:pPr algn="ctr">
                  <a:defRPr/>
                </a:pPr>
                <a:r>
                  <a:rPr lang="en-US" sz="1200" kern="0" dirty="0">
                    <a:solidFill>
                      <a:srgbClr val="000000"/>
                    </a:solidFill>
                    <a:latin typeface="Calibri" panose="020F0502020204030204"/>
                  </a:rPr>
                  <a:t>P ≈ 10</a:t>
                </a:r>
                <a:r>
                  <a:rPr lang="en-US" sz="1200" kern="0" baseline="30000" dirty="0">
                    <a:solidFill>
                      <a:srgbClr val="000000"/>
                    </a:solidFill>
                    <a:latin typeface="Calibri" panose="020F0502020204030204"/>
                  </a:rPr>
                  <a:t>-12 </a:t>
                </a:r>
                <a:r>
                  <a:rPr lang="en-US" sz="1200" kern="0" dirty="0">
                    <a:solidFill>
                      <a:srgbClr val="000000"/>
                    </a:solidFill>
                    <a:latin typeface="Calibri" panose="020F0502020204030204"/>
                  </a:rPr>
                  <a:t>mbar</a:t>
                </a:r>
              </a:p>
            </p:txBody>
          </p:sp>
          <p:sp>
            <p:nvSpPr>
              <p:cNvPr id="82" name="TextBox 81">
                <a:extLst>
                  <a:ext uri="{FF2B5EF4-FFF2-40B4-BE49-F238E27FC236}">
                    <a16:creationId xmlns:a16="http://schemas.microsoft.com/office/drawing/2014/main" id="{FECCE614-EA4C-7074-36B3-3FE0B00F052A}"/>
                  </a:ext>
                </a:extLst>
              </p:cNvPr>
              <p:cNvSpPr txBox="1"/>
              <p:nvPr/>
            </p:nvSpPr>
            <p:spPr>
              <a:xfrm rot="19072610">
                <a:off x="609673" y="3225809"/>
                <a:ext cx="626978" cy="276999"/>
              </a:xfrm>
              <a:prstGeom prst="rect">
                <a:avLst/>
              </a:prstGeom>
              <a:noFill/>
            </p:spPr>
            <p:txBody>
              <a:bodyPr wrap="square" rtlCol="0">
                <a:spAutoFit/>
              </a:bodyPr>
              <a:lstStyle/>
              <a:p>
                <a:pPr algn="ctr"/>
                <a:r>
                  <a:rPr lang="en-GB" sz="1200" dirty="0">
                    <a:solidFill>
                      <a:srgbClr val="1E90FF"/>
                    </a:solidFill>
                    <a:latin typeface="Calibri" panose="020F0502020204030204" pitchFamily="34" charset="0"/>
                    <a:cs typeface="Calibri" panose="020F0502020204030204" pitchFamily="34" charset="0"/>
                  </a:rPr>
                  <a:t>Beam</a:t>
                </a:r>
              </a:p>
            </p:txBody>
          </p:sp>
          <p:sp>
            <p:nvSpPr>
              <p:cNvPr id="83" name="Oval 82">
                <a:extLst>
                  <a:ext uri="{FF2B5EF4-FFF2-40B4-BE49-F238E27FC236}">
                    <a16:creationId xmlns:a16="http://schemas.microsoft.com/office/drawing/2014/main" id="{27F6CE04-5C3F-4DCF-AAA6-4D7484809EFF}"/>
                  </a:ext>
                </a:extLst>
              </p:cNvPr>
              <p:cNvSpPr>
                <a:spLocks noChangeAspect="1"/>
              </p:cNvSpPr>
              <p:nvPr/>
            </p:nvSpPr>
            <p:spPr>
              <a:xfrm rot="-2400000">
                <a:off x="1115328" y="3289989"/>
                <a:ext cx="203724" cy="108000"/>
              </a:xfrm>
              <a:prstGeom prst="ellipse">
                <a:avLst/>
              </a:prstGeom>
              <a:solidFill>
                <a:srgbClr val="1E90FF"/>
              </a:solidFill>
              <a:ln w="12700" cap="flat" cmpd="sng" algn="ctr">
                <a:solidFill>
                  <a:srgbClr val="1E90FF"/>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84" name="Oval 83">
                <a:extLst>
                  <a:ext uri="{FF2B5EF4-FFF2-40B4-BE49-F238E27FC236}">
                    <a16:creationId xmlns:a16="http://schemas.microsoft.com/office/drawing/2014/main" id="{C3089679-9B21-37EA-5568-07EB4B923EC3}"/>
                  </a:ext>
                </a:extLst>
              </p:cNvPr>
              <p:cNvSpPr>
                <a:spLocks noChangeAspect="1"/>
              </p:cNvSpPr>
              <p:nvPr/>
            </p:nvSpPr>
            <p:spPr>
              <a:xfrm rot="-2400000">
                <a:off x="881632" y="3496512"/>
                <a:ext cx="203724" cy="108000"/>
              </a:xfrm>
              <a:prstGeom prst="ellipse">
                <a:avLst/>
              </a:prstGeom>
              <a:solidFill>
                <a:srgbClr val="1E90FF"/>
              </a:solidFill>
              <a:ln w="12700" cap="flat" cmpd="sng" algn="ctr">
                <a:solidFill>
                  <a:srgbClr val="1E90FF"/>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sp>
            <p:nvSpPr>
              <p:cNvPr id="85" name="Oval 84">
                <a:extLst>
                  <a:ext uri="{FF2B5EF4-FFF2-40B4-BE49-F238E27FC236}">
                    <a16:creationId xmlns:a16="http://schemas.microsoft.com/office/drawing/2014/main" id="{D2ED2ED8-0EC9-E0C9-2F3F-B0B317E81CED}"/>
                  </a:ext>
                </a:extLst>
              </p:cNvPr>
              <p:cNvSpPr>
                <a:spLocks noChangeAspect="1"/>
              </p:cNvSpPr>
              <p:nvPr/>
            </p:nvSpPr>
            <p:spPr>
              <a:xfrm rot="-2400000">
                <a:off x="639502" y="3702029"/>
                <a:ext cx="203724" cy="108000"/>
              </a:xfrm>
              <a:prstGeom prst="ellipse">
                <a:avLst/>
              </a:prstGeom>
              <a:solidFill>
                <a:srgbClr val="1E90FF"/>
              </a:solidFill>
              <a:ln w="12700" cap="flat" cmpd="sng" algn="ctr">
                <a:solidFill>
                  <a:srgbClr val="1E90FF"/>
                </a:solidFill>
                <a:prstDash val="solid"/>
                <a:miter lim="800000"/>
              </a:ln>
              <a:effectLst/>
            </p:spPr>
            <p:txBody>
              <a:bodyPr rtlCol="0" anchor="ctr"/>
              <a:lstStyle/>
              <a:p>
                <a:pPr algn="ctr" defTabSz="2108515">
                  <a:defRPr/>
                </a:pPr>
                <a:endParaRPr lang="en-GB" sz="4151" kern="0">
                  <a:solidFill>
                    <a:prstClr val="white"/>
                  </a:solidFill>
                  <a:latin typeface="Calibri" panose="020F0502020204030204"/>
                </a:endParaRPr>
              </a:p>
            </p:txBody>
          </p:sp>
          <p:cxnSp>
            <p:nvCxnSpPr>
              <p:cNvPr id="86" name="Straight Arrow Connector 85">
                <a:extLst>
                  <a:ext uri="{FF2B5EF4-FFF2-40B4-BE49-F238E27FC236}">
                    <a16:creationId xmlns:a16="http://schemas.microsoft.com/office/drawing/2014/main" id="{873EB41D-C9B9-D51D-BF72-B50CC517440E}"/>
                  </a:ext>
                </a:extLst>
              </p:cNvPr>
              <p:cNvCxnSpPr/>
              <p:nvPr/>
            </p:nvCxnSpPr>
            <p:spPr>
              <a:xfrm flipV="1">
                <a:off x="1167884" y="3290041"/>
                <a:ext cx="112825" cy="99902"/>
              </a:xfrm>
              <a:prstGeom prst="straightConnector1">
                <a:avLst/>
              </a:prstGeom>
              <a:ln w="127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39DF9678-0C8F-C0BB-05ED-182B5E544FA7}"/>
                  </a:ext>
                </a:extLst>
              </p:cNvPr>
              <p:cNvCxnSpPr/>
              <p:nvPr/>
            </p:nvCxnSpPr>
            <p:spPr>
              <a:xfrm flipV="1">
                <a:off x="933942" y="3494773"/>
                <a:ext cx="112825" cy="99902"/>
              </a:xfrm>
              <a:prstGeom prst="straightConnector1">
                <a:avLst/>
              </a:prstGeom>
              <a:ln w="12700">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F47CD3B1-958F-B7F3-3B52-4FB89CABE679}"/>
                  </a:ext>
                </a:extLst>
              </p:cNvPr>
              <p:cNvCxnSpPr/>
              <p:nvPr/>
            </p:nvCxnSpPr>
            <p:spPr>
              <a:xfrm flipV="1">
                <a:off x="686987" y="3706078"/>
                <a:ext cx="112825" cy="99902"/>
              </a:xfrm>
              <a:prstGeom prst="straightConnector1">
                <a:avLst/>
              </a:prstGeom>
              <a:ln w="12700">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grpSp>
      <p:cxnSp>
        <p:nvCxnSpPr>
          <p:cNvPr id="89" name="Curved Connector 232">
            <a:extLst>
              <a:ext uri="{FF2B5EF4-FFF2-40B4-BE49-F238E27FC236}">
                <a16:creationId xmlns:a16="http://schemas.microsoft.com/office/drawing/2014/main" id="{48CD6D2F-C542-CACE-5975-1119A5937710}"/>
              </a:ext>
            </a:extLst>
          </p:cNvPr>
          <p:cNvCxnSpPr/>
          <p:nvPr/>
        </p:nvCxnSpPr>
        <p:spPr>
          <a:xfrm rot="7800000" flipH="1">
            <a:off x="5975475" y="2251189"/>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0" name="Curved Connector 233">
            <a:extLst>
              <a:ext uri="{FF2B5EF4-FFF2-40B4-BE49-F238E27FC236}">
                <a16:creationId xmlns:a16="http://schemas.microsoft.com/office/drawing/2014/main" id="{AC698C93-2D9B-BA3F-1C9B-216757002864}"/>
              </a:ext>
            </a:extLst>
          </p:cNvPr>
          <p:cNvCxnSpPr/>
          <p:nvPr/>
        </p:nvCxnSpPr>
        <p:spPr>
          <a:xfrm rot="7800000" flipH="1">
            <a:off x="6079655" y="2251190"/>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1" name="Curved Connector 234">
            <a:extLst>
              <a:ext uri="{FF2B5EF4-FFF2-40B4-BE49-F238E27FC236}">
                <a16:creationId xmlns:a16="http://schemas.microsoft.com/office/drawing/2014/main" id="{D01D5DB4-E4EB-3E76-75AE-2E97F2302F93}"/>
              </a:ext>
            </a:extLst>
          </p:cNvPr>
          <p:cNvCxnSpPr/>
          <p:nvPr/>
        </p:nvCxnSpPr>
        <p:spPr>
          <a:xfrm rot="7800000" flipH="1">
            <a:off x="6183835" y="2251191"/>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2" name="Curved Connector 235">
            <a:extLst>
              <a:ext uri="{FF2B5EF4-FFF2-40B4-BE49-F238E27FC236}">
                <a16:creationId xmlns:a16="http://schemas.microsoft.com/office/drawing/2014/main" id="{CCD3C42C-75EA-B5B4-A8BE-BEA34B81A4CB}"/>
              </a:ext>
            </a:extLst>
          </p:cNvPr>
          <p:cNvCxnSpPr/>
          <p:nvPr/>
        </p:nvCxnSpPr>
        <p:spPr>
          <a:xfrm rot="7800000" flipH="1">
            <a:off x="6288015" y="2251192"/>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3" name="Curved Connector 236">
            <a:extLst>
              <a:ext uri="{FF2B5EF4-FFF2-40B4-BE49-F238E27FC236}">
                <a16:creationId xmlns:a16="http://schemas.microsoft.com/office/drawing/2014/main" id="{F5AB36D9-3336-3028-F6BB-D13D8ED17D79}"/>
              </a:ext>
            </a:extLst>
          </p:cNvPr>
          <p:cNvCxnSpPr/>
          <p:nvPr/>
        </p:nvCxnSpPr>
        <p:spPr>
          <a:xfrm rot="7800000" flipH="1">
            <a:off x="6392195" y="2251193"/>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4" name="Curved Connector 237">
            <a:extLst>
              <a:ext uri="{FF2B5EF4-FFF2-40B4-BE49-F238E27FC236}">
                <a16:creationId xmlns:a16="http://schemas.microsoft.com/office/drawing/2014/main" id="{F955F628-6457-C80D-5D23-C235783B53C0}"/>
              </a:ext>
            </a:extLst>
          </p:cNvPr>
          <p:cNvCxnSpPr/>
          <p:nvPr/>
        </p:nvCxnSpPr>
        <p:spPr>
          <a:xfrm rot="7800000" flipH="1">
            <a:off x="6496375" y="2251194"/>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5" name="Curved Connector 238">
            <a:extLst>
              <a:ext uri="{FF2B5EF4-FFF2-40B4-BE49-F238E27FC236}">
                <a16:creationId xmlns:a16="http://schemas.microsoft.com/office/drawing/2014/main" id="{61B1E06C-CF13-8038-8BD3-3C91B7F15A0F}"/>
              </a:ext>
            </a:extLst>
          </p:cNvPr>
          <p:cNvCxnSpPr/>
          <p:nvPr/>
        </p:nvCxnSpPr>
        <p:spPr>
          <a:xfrm rot="7800000" flipH="1">
            <a:off x="6600555" y="2251195"/>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6" name="Curved Connector 239">
            <a:extLst>
              <a:ext uri="{FF2B5EF4-FFF2-40B4-BE49-F238E27FC236}">
                <a16:creationId xmlns:a16="http://schemas.microsoft.com/office/drawing/2014/main" id="{248197E2-6769-5C44-A934-27485A97F37A}"/>
              </a:ext>
            </a:extLst>
          </p:cNvPr>
          <p:cNvCxnSpPr/>
          <p:nvPr/>
        </p:nvCxnSpPr>
        <p:spPr>
          <a:xfrm rot="7800000" flipH="1">
            <a:off x="6704735" y="2251196"/>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cxnSp>
        <p:nvCxnSpPr>
          <p:cNvPr id="97" name="Curved Connector 240">
            <a:extLst>
              <a:ext uri="{FF2B5EF4-FFF2-40B4-BE49-F238E27FC236}">
                <a16:creationId xmlns:a16="http://schemas.microsoft.com/office/drawing/2014/main" id="{4D997BDB-BE52-8810-810B-0DC2F1794EE8}"/>
              </a:ext>
            </a:extLst>
          </p:cNvPr>
          <p:cNvCxnSpPr/>
          <p:nvPr/>
        </p:nvCxnSpPr>
        <p:spPr>
          <a:xfrm rot="7800000" flipH="1">
            <a:off x="6808913" y="2251198"/>
            <a:ext cx="140851" cy="75429"/>
          </a:xfrm>
          <a:prstGeom prst="curvedConnector3">
            <a:avLst>
              <a:gd name="adj1" fmla="val 27983"/>
            </a:avLst>
          </a:prstGeom>
          <a:noFill/>
          <a:ln w="12700" cap="flat" cmpd="sng" algn="ctr">
            <a:solidFill>
              <a:srgbClr val="FF0000"/>
            </a:solidFill>
            <a:prstDash val="solid"/>
            <a:miter lim="800000"/>
            <a:tailEnd type="triangle"/>
          </a:ln>
          <a:effectLst/>
        </p:spPr>
      </p:cxnSp>
      <p:sp>
        <p:nvSpPr>
          <p:cNvPr id="98" name="TextBox 97">
            <a:extLst>
              <a:ext uri="{FF2B5EF4-FFF2-40B4-BE49-F238E27FC236}">
                <a16:creationId xmlns:a16="http://schemas.microsoft.com/office/drawing/2014/main" id="{762962D3-87C8-3A56-8F06-CB30BEAC0E5B}"/>
              </a:ext>
            </a:extLst>
          </p:cNvPr>
          <p:cNvSpPr txBox="1"/>
          <p:nvPr/>
        </p:nvSpPr>
        <p:spPr>
          <a:xfrm>
            <a:off x="8330416" y="2813039"/>
            <a:ext cx="321999" cy="261611"/>
          </a:xfrm>
          <a:prstGeom prst="rect">
            <a:avLst/>
          </a:prstGeom>
          <a:noFill/>
        </p:spPr>
        <p:txBody>
          <a:bodyPr wrap="square" rtlCol="0">
            <a:spAutoFit/>
          </a:bodyPr>
          <a:lstStyle/>
          <a:p>
            <a:pPr defTabSz="2108515">
              <a:defRPr/>
            </a:pPr>
            <a:r>
              <a:rPr lang="en-GB" sz="1050" b="1" kern="0" dirty="0">
                <a:solidFill>
                  <a:schemeClr val="bg1"/>
                </a:solidFill>
                <a:latin typeface="Calibri" panose="020F0502020204030204"/>
              </a:rPr>
              <a:t>p</a:t>
            </a:r>
            <a:r>
              <a:rPr lang="en-GB" sz="1050" b="1" kern="0" baseline="30000" dirty="0">
                <a:solidFill>
                  <a:schemeClr val="bg1"/>
                </a:solidFill>
                <a:latin typeface="Calibri" panose="020F0502020204030204"/>
              </a:rPr>
              <a:t>+</a:t>
            </a:r>
          </a:p>
        </p:txBody>
      </p:sp>
      <p:sp>
        <p:nvSpPr>
          <p:cNvPr id="99" name="TextBox 98">
            <a:extLst>
              <a:ext uri="{FF2B5EF4-FFF2-40B4-BE49-F238E27FC236}">
                <a16:creationId xmlns:a16="http://schemas.microsoft.com/office/drawing/2014/main" id="{913C9443-F429-1C10-41FC-B3C9F13DD6CC}"/>
              </a:ext>
            </a:extLst>
          </p:cNvPr>
          <p:cNvSpPr txBox="1"/>
          <p:nvPr/>
        </p:nvSpPr>
        <p:spPr>
          <a:xfrm>
            <a:off x="7611470" y="2812005"/>
            <a:ext cx="318608" cy="261611"/>
          </a:xfrm>
          <a:prstGeom prst="rect">
            <a:avLst/>
          </a:prstGeom>
          <a:noFill/>
        </p:spPr>
        <p:txBody>
          <a:bodyPr wrap="square" rtlCol="0">
            <a:spAutoFit/>
          </a:bodyPr>
          <a:lstStyle/>
          <a:p>
            <a:pPr defTabSz="2108515">
              <a:defRPr/>
            </a:pPr>
            <a:r>
              <a:rPr lang="en-GB" sz="1050" b="1" kern="0" dirty="0">
                <a:solidFill>
                  <a:schemeClr val="bg1"/>
                </a:solidFill>
                <a:latin typeface="Calibri" panose="020F0502020204030204"/>
              </a:rPr>
              <a:t>p</a:t>
            </a:r>
            <a:r>
              <a:rPr lang="en-GB" sz="1050" b="1" kern="0" baseline="30000" dirty="0">
                <a:solidFill>
                  <a:schemeClr val="bg1"/>
                </a:solidFill>
                <a:latin typeface="Calibri" panose="020F0502020204030204"/>
              </a:rPr>
              <a:t>+</a:t>
            </a:r>
          </a:p>
        </p:txBody>
      </p:sp>
      <p:sp>
        <p:nvSpPr>
          <p:cNvPr id="100" name="TextBox 99">
            <a:extLst>
              <a:ext uri="{FF2B5EF4-FFF2-40B4-BE49-F238E27FC236}">
                <a16:creationId xmlns:a16="http://schemas.microsoft.com/office/drawing/2014/main" id="{919609B2-916D-9D64-C2B8-0281C466FE3D}"/>
              </a:ext>
            </a:extLst>
          </p:cNvPr>
          <p:cNvSpPr txBox="1"/>
          <p:nvPr/>
        </p:nvSpPr>
        <p:spPr>
          <a:xfrm>
            <a:off x="6837889" y="2815724"/>
            <a:ext cx="322466" cy="261611"/>
          </a:xfrm>
          <a:prstGeom prst="rect">
            <a:avLst/>
          </a:prstGeom>
          <a:noFill/>
        </p:spPr>
        <p:txBody>
          <a:bodyPr wrap="square" rtlCol="0">
            <a:spAutoFit/>
          </a:bodyPr>
          <a:lstStyle/>
          <a:p>
            <a:pPr defTabSz="2108515">
              <a:defRPr/>
            </a:pPr>
            <a:r>
              <a:rPr lang="en-GB" sz="1050" b="1" kern="0" dirty="0">
                <a:solidFill>
                  <a:schemeClr val="bg1"/>
                </a:solidFill>
                <a:latin typeface="Calibri" panose="020F0502020204030204"/>
              </a:rPr>
              <a:t>p</a:t>
            </a:r>
            <a:r>
              <a:rPr lang="en-GB" sz="1050" b="1" kern="0" baseline="30000" dirty="0">
                <a:solidFill>
                  <a:schemeClr val="bg1"/>
                </a:solidFill>
                <a:latin typeface="Calibri" panose="020F0502020204030204"/>
              </a:rPr>
              <a:t>+</a:t>
            </a:r>
          </a:p>
        </p:txBody>
      </p:sp>
      <p:sp>
        <p:nvSpPr>
          <p:cNvPr id="101" name="TextBox 100">
            <a:extLst>
              <a:ext uri="{FF2B5EF4-FFF2-40B4-BE49-F238E27FC236}">
                <a16:creationId xmlns:a16="http://schemas.microsoft.com/office/drawing/2014/main" id="{E42E6EFB-FFBD-E181-D119-E61392D23EEF}"/>
              </a:ext>
            </a:extLst>
          </p:cNvPr>
          <p:cNvSpPr txBox="1"/>
          <p:nvPr/>
        </p:nvSpPr>
        <p:spPr>
          <a:xfrm>
            <a:off x="6065752" y="2818068"/>
            <a:ext cx="339293" cy="261610"/>
          </a:xfrm>
          <a:prstGeom prst="rect">
            <a:avLst/>
          </a:prstGeom>
          <a:noFill/>
          <a:ln>
            <a:noFill/>
          </a:ln>
        </p:spPr>
        <p:txBody>
          <a:bodyPr wrap="square" rtlCol="0">
            <a:spAutoFit/>
          </a:bodyPr>
          <a:lstStyle/>
          <a:p>
            <a:pPr defTabSz="2108515">
              <a:defRPr/>
            </a:pPr>
            <a:r>
              <a:rPr lang="en-GB" sz="1050" b="1" kern="0" dirty="0">
                <a:solidFill>
                  <a:schemeClr val="bg1"/>
                </a:solidFill>
                <a:latin typeface="Calibri" panose="020F0502020204030204"/>
              </a:rPr>
              <a:t>p</a:t>
            </a:r>
            <a:r>
              <a:rPr lang="en-GB" sz="1050" b="1" kern="0" baseline="30000" dirty="0">
                <a:solidFill>
                  <a:schemeClr val="bg1"/>
                </a:solidFill>
                <a:latin typeface="Calibri" panose="020F0502020204030204"/>
              </a:rPr>
              <a:t>+</a:t>
            </a:r>
          </a:p>
        </p:txBody>
      </p:sp>
      <p:cxnSp>
        <p:nvCxnSpPr>
          <p:cNvPr id="102" name="Straight Arrow Connector 101">
            <a:extLst>
              <a:ext uri="{FF2B5EF4-FFF2-40B4-BE49-F238E27FC236}">
                <a16:creationId xmlns:a16="http://schemas.microsoft.com/office/drawing/2014/main" id="{66CF555D-F42E-0EC0-21E5-EEA1B8B4897A}"/>
              </a:ext>
            </a:extLst>
          </p:cNvPr>
          <p:cNvCxnSpPr/>
          <p:nvPr/>
        </p:nvCxnSpPr>
        <p:spPr>
          <a:xfrm flipH="1" flipV="1">
            <a:off x="8088307" y="3067471"/>
            <a:ext cx="191366" cy="447295"/>
          </a:xfrm>
          <a:prstGeom prst="straightConnector1">
            <a:avLst/>
          </a:prstGeom>
          <a:noFill/>
          <a:ln w="12700" cap="flat" cmpd="sng" algn="ctr">
            <a:solidFill>
              <a:srgbClr val="FF0000"/>
            </a:solidFill>
            <a:prstDash val="solid"/>
            <a:miter lim="800000"/>
            <a:tailEnd type="triangle"/>
          </a:ln>
          <a:effectLst/>
        </p:spPr>
      </p:cxnSp>
      <p:sp>
        <p:nvSpPr>
          <p:cNvPr id="103" name="Footer Placeholder 8">
            <a:extLst>
              <a:ext uri="{FF2B5EF4-FFF2-40B4-BE49-F238E27FC236}">
                <a16:creationId xmlns:a16="http://schemas.microsoft.com/office/drawing/2014/main" id="{084A31CB-ED29-5E70-D56C-01B521FC189F}"/>
              </a:ext>
            </a:extLst>
          </p:cNvPr>
          <p:cNvSpPr txBox="1">
            <a:spLocks/>
          </p:cNvSpPr>
          <p:nvPr/>
        </p:nvSpPr>
        <p:spPr>
          <a:xfrm>
            <a:off x="10299024" y="5830215"/>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V. Petit</a:t>
            </a:r>
          </a:p>
        </p:txBody>
      </p:sp>
    </p:spTree>
    <p:extLst>
      <p:ext uri="{BB962C8B-B14F-4D97-AF65-F5344CB8AC3E}">
        <p14:creationId xmlns:p14="http://schemas.microsoft.com/office/powerpoint/2010/main" val="5922648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23" grpId="0"/>
      <p:bldP spid="37" grpId="0" animBg="1"/>
      <p:bldP spid="39" grpId="0" animBg="1"/>
      <p:bldP spid="53" grpId="0"/>
      <p:bldP spid="73" grpId="0" animBg="1"/>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32825817-F1FC-D07E-E2BE-91F0520E9B17}"/>
              </a:ext>
            </a:extLst>
          </p:cNvPr>
          <p:cNvSpPr>
            <a:spLocks noGrp="1"/>
          </p:cNvSpPr>
          <p:nvPr>
            <p:ph type="title"/>
          </p:nvPr>
        </p:nvSpPr>
        <p:spPr>
          <a:xfrm>
            <a:off x="407988" y="188640"/>
            <a:ext cx="11376025" cy="1065742"/>
          </a:xfrm>
        </p:spPr>
        <p:txBody>
          <a:bodyPr/>
          <a:lstStyle/>
          <a:p>
            <a:r>
              <a:rPr lang="en-GB" sz="3200" dirty="0"/>
              <a:t>Problematic</a:t>
            </a:r>
            <a:endParaRPr lang="fr-FR" sz="3200" dirty="0"/>
          </a:p>
        </p:txBody>
      </p:sp>
      <p:sp>
        <p:nvSpPr>
          <p:cNvPr id="3" name="Date Placeholder 2">
            <a:extLst>
              <a:ext uri="{FF2B5EF4-FFF2-40B4-BE49-F238E27FC236}">
                <a16:creationId xmlns:a16="http://schemas.microsoft.com/office/drawing/2014/main" id="{E726BD57-86CE-88DD-5B27-024244118AE2}"/>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BF879525-3D71-535E-D74B-2C357A6095DA}"/>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F1288BD1-524A-76DB-D12E-CAE04241E31F}"/>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6" name="Espace réservé du contenu 1">
            <a:extLst>
              <a:ext uri="{FF2B5EF4-FFF2-40B4-BE49-F238E27FC236}">
                <a16:creationId xmlns:a16="http://schemas.microsoft.com/office/drawing/2014/main" id="{942C7DB4-88C5-719B-07D7-30D485E9E4EF}"/>
              </a:ext>
            </a:extLst>
          </p:cNvPr>
          <p:cNvSpPr txBox="1">
            <a:spLocks/>
          </p:cNvSpPr>
          <p:nvPr/>
        </p:nvSpPr>
        <p:spPr>
          <a:xfrm>
            <a:off x="385750" y="742236"/>
            <a:ext cx="11376024" cy="1404689"/>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r>
              <a:rPr lang="en-GB" sz="2000" dirty="0"/>
              <a:t>Non-uniform heat load along the </a:t>
            </a:r>
            <a:r>
              <a:rPr lang="en-GB" sz="2000" dirty="0" err="1"/>
              <a:t>LHC</a:t>
            </a:r>
            <a:r>
              <a:rPr lang="en-GB" sz="2000" dirty="0"/>
              <a:t> arcs</a:t>
            </a:r>
          </a:p>
          <a:p>
            <a:pPr marL="342900" indent="-342900">
              <a:buFontTx/>
              <a:buChar char="-"/>
            </a:pPr>
            <a:r>
              <a:rPr lang="en-GB" sz="2000" dirty="0"/>
              <a:t>Important scattering within arcs, cells, and magnets.</a:t>
            </a:r>
          </a:p>
          <a:p>
            <a:pPr marL="342900" indent="-342900">
              <a:buFontTx/>
              <a:buChar char="-"/>
            </a:pPr>
            <a:r>
              <a:rPr lang="en-GB" sz="2000" dirty="0"/>
              <a:t>Degradation during each Long Shutdown </a:t>
            </a:r>
          </a:p>
        </p:txBody>
      </p:sp>
      <p:sp>
        <p:nvSpPr>
          <p:cNvPr id="8" name="Titre 2">
            <a:extLst>
              <a:ext uri="{FF2B5EF4-FFF2-40B4-BE49-F238E27FC236}">
                <a16:creationId xmlns:a16="http://schemas.microsoft.com/office/drawing/2014/main" id="{CB8DF420-C4C5-881A-B705-4CD886C05D8E}"/>
              </a:ext>
            </a:extLst>
          </p:cNvPr>
          <p:cNvSpPr txBox="1">
            <a:spLocks/>
          </p:cNvSpPr>
          <p:nvPr/>
        </p:nvSpPr>
        <p:spPr>
          <a:xfrm>
            <a:off x="381306" y="2319174"/>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sz="3200" dirty="0"/>
              <a:t>Origin</a:t>
            </a:r>
            <a:endParaRPr lang="fr-FR" sz="3200" dirty="0"/>
          </a:p>
        </p:txBody>
      </p:sp>
      <p:sp>
        <p:nvSpPr>
          <p:cNvPr id="9" name="Espace réservé du contenu 1">
            <a:extLst>
              <a:ext uri="{FF2B5EF4-FFF2-40B4-BE49-F238E27FC236}">
                <a16:creationId xmlns:a16="http://schemas.microsoft.com/office/drawing/2014/main" id="{89275FDC-E466-0223-6F5E-24C32DCB5829}"/>
              </a:ext>
            </a:extLst>
          </p:cNvPr>
          <p:cNvSpPr txBox="1">
            <a:spLocks/>
          </p:cNvSpPr>
          <p:nvPr/>
        </p:nvSpPr>
        <p:spPr>
          <a:xfrm>
            <a:off x="370953" y="2938169"/>
            <a:ext cx="7040840" cy="1404689"/>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r>
              <a:rPr lang="en-GB" sz="2000" dirty="0"/>
              <a:t>Presence of </a:t>
            </a:r>
            <a:r>
              <a:rPr lang="en-GB" sz="2000" dirty="0" err="1"/>
              <a:t>CuO</a:t>
            </a:r>
            <a:r>
              <a:rPr lang="en-GB" sz="2000" dirty="0"/>
              <a:t> layer – Max </a:t>
            </a:r>
            <a:r>
              <a:rPr lang="en-GB" sz="2000" dirty="0" err="1"/>
              <a:t>SEY</a:t>
            </a:r>
            <a:r>
              <a:rPr lang="en-GB" sz="2000" dirty="0"/>
              <a:t> &gt; e</a:t>
            </a:r>
            <a:r>
              <a:rPr lang="en-GB" sz="2000" baseline="30000" dirty="0"/>
              <a:t>- </a:t>
            </a:r>
            <a:r>
              <a:rPr lang="en-GB" sz="2000" dirty="0"/>
              <a:t>cloud threshold</a:t>
            </a:r>
          </a:p>
          <a:p>
            <a:pPr marL="342900" indent="-342900">
              <a:buFontTx/>
              <a:buChar char="-"/>
            </a:pPr>
            <a:r>
              <a:rPr lang="en-GB" sz="2000" dirty="0"/>
              <a:t>Low carbon concentration – limited surface graphitization -&gt; required for scrubbing.</a:t>
            </a:r>
          </a:p>
        </p:txBody>
      </p:sp>
      <p:sp>
        <p:nvSpPr>
          <p:cNvPr id="10" name="ZoneTexte 9">
            <a:extLst>
              <a:ext uri="{FF2B5EF4-FFF2-40B4-BE49-F238E27FC236}">
                <a16:creationId xmlns:a16="http://schemas.microsoft.com/office/drawing/2014/main" id="{7E7E3AE5-8DCA-4DE9-65A5-98016F1539E3}"/>
              </a:ext>
            </a:extLst>
          </p:cNvPr>
          <p:cNvSpPr txBox="1"/>
          <p:nvPr/>
        </p:nvSpPr>
        <p:spPr>
          <a:xfrm>
            <a:off x="8544272" y="5992653"/>
            <a:ext cx="3399531" cy="246221"/>
          </a:xfrm>
          <a:prstGeom prst="rect">
            <a:avLst/>
          </a:prstGeom>
          <a:noFill/>
        </p:spPr>
        <p:txBody>
          <a:bodyPr wrap="square">
            <a:spAutoFit/>
          </a:bodyPr>
          <a:lstStyle/>
          <a:p>
            <a:r>
              <a:rPr lang="fr-FR" sz="1000" dirty="0"/>
              <a:t>V. </a:t>
            </a:r>
            <a:r>
              <a:rPr lang="fr-FR" sz="1000" dirty="0" err="1"/>
              <a:t>Petit’s</a:t>
            </a:r>
            <a:r>
              <a:rPr lang="fr-FR" sz="1000" dirty="0"/>
              <a:t> PhD </a:t>
            </a:r>
            <a:r>
              <a:rPr lang="fr-FR" sz="1000" dirty="0" err="1"/>
              <a:t>thesis</a:t>
            </a:r>
            <a:r>
              <a:rPr lang="fr-FR" sz="1000" dirty="0"/>
              <a:t>: https://cds.cern.ch/record/2721533</a:t>
            </a:r>
          </a:p>
        </p:txBody>
      </p:sp>
      <p:sp>
        <p:nvSpPr>
          <p:cNvPr id="11" name="Titre 2">
            <a:extLst>
              <a:ext uri="{FF2B5EF4-FFF2-40B4-BE49-F238E27FC236}">
                <a16:creationId xmlns:a16="http://schemas.microsoft.com/office/drawing/2014/main" id="{76263AAE-BECE-13D2-3716-1D8BA05649F7}"/>
              </a:ext>
            </a:extLst>
          </p:cNvPr>
          <p:cNvSpPr txBox="1">
            <a:spLocks/>
          </p:cNvSpPr>
          <p:nvPr/>
        </p:nvSpPr>
        <p:spPr>
          <a:xfrm>
            <a:off x="374882" y="4460780"/>
            <a:ext cx="113760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sz="3200" dirty="0"/>
              <a:t>Objectives</a:t>
            </a:r>
          </a:p>
          <a:p>
            <a:endParaRPr lang="fr-FR" sz="3200" dirty="0"/>
          </a:p>
        </p:txBody>
      </p:sp>
      <p:sp>
        <p:nvSpPr>
          <p:cNvPr id="12" name="Espace réservé du contenu 1">
            <a:extLst>
              <a:ext uri="{FF2B5EF4-FFF2-40B4-BE49-F238E27FC236}">
                <a16:creationId xmlns:a16="http://schemas.microsoft.com/office/drawing/2014/main" id="{CAC03FFF-B732-BE49-B0EB-BDDCA4B119C3}"/>
              </a:ext>
            </a:extLst>
          </p:cNvPr>
          <p:cNvSpPr txBox="1">
            <a:spLocks/>
          </p:cNvSpPr>
          <p:nvPr/>
        </p:nvSpPr>
        <p:spPr>
          <a:xfrm>
            <a:off x="370952" y="5134103"/>
            <a:ext cx="11821047" cy="1404689"/>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r>
              <a:rPr lang="en-GB" sz="1800" dirty="0"/>
              <a:t>Remove </a:t>
            </a:r>
            <a:r>
              <a:rPr lang="en-GB" sz="1800" dirty="0" err="1"/>
              <a:t>CuO</a:t>
            </a:r>
            <a:r>
              <a:rPr lang="en-GB" sz="1800" dirty="0"/>
              <a:t> and/or increase surface carbon concentration on selected Beam Screen (BS)</a:t>
            </a:r>
          </a:p>
          <a:p>
            <a:pPr marL="342900" indent="-342900">
              <a:buFontTx/>
              <a:buChar char="-"/>
            </a:pPr>
            <a:r>
              <a:rPr lang="en-GB" sz="1800" dirty="0"/>
              <a:t>BS surface passivation (robustness against re-oxidation)</a:t>
            </a:r>
          </a:p>
        </p:txBody>
      </p:sp>
      <p:grpSp>
        <p:nvGrpSpPr>
          <p:cNvPr id="17" name="Group 16">
            <a:extLst>
              <a:ext uri="{FF2B5EF4-FFF2-40B4-BE49-F238E27FC236}">
                <a16:creationId xmlns:a16="http://schemas.microsoft.com/office/drawing/2014/main" id="{34623317-013B-D671-0F49-594951C66432}"/>
              </a:ext>
            </a:extLst>
          </p:cNvPr>
          <p:cNvGrpSpPr/>
          <p:nvPr/>
        </p:nvGrpSpPr>
        <p:grpSpPr>
          <a:xfrm>
            <a:off x="7300703" y="287420"/>
            <a:ext cx="4110612" cy="4423656"/>
            <a:chOff x="7651162" y="424162"/>
            <a:chExt cx="4110612" cy="4423656"/>
          </a:xfrm>
        </p:grpSpPr>
        <p:pic>
          <p:nvPicPr>
            <p:cNvPr id="13" name="Picture 12" descr="A graph of a graph showing the value of a beam&#10;&#10;Description automatically generated with medium confidence">
              <a:extLst>
                <a:ext uri="{FF2B5EF4-FFF2-40B4-BE49-F238E27FC236}">
                  <a16:creationId xmlns:a16="http://schemas.microsoft.com/office/drawing/2014/main" id="{031F4E42-C107-62F6-5235-F8508FA573A3}"/>
                </a:ext>
              </a:extLst>
            </p:cNvPr>
            <p:cNvPicPr>
              <a:picLocks noChangeAspect="1"/>
            </p:cNvPicPr>
            <p:nvPr/>
          </p:nvPicPr>
          <p:blipFill>
            <a:blip r:embed="rId3"/>
            <a:stretch>
              <a:fillRect/>
            </a:stretch>
          </p:blipFill>
          <p:spPr>
            <a:xfrm>
              <a:off x="7762252" y="1723925"/>
              <a:ext cx="3888432" cy="3123893"/>
            </a:xfrm>
            <a:prstGeom prst="rect">
              <a:avLst/>
            </a:prstGeom>
          </p:spPr>
        </p:pic>
        <p:sp>
          <p:nvSpPr>
            <p:cNvPr id="16" name="TextBox 15">
              <a:extLst>
                <a:ext uri="{FF2B5EF4-FFF2-40B4-BE49-F238E27FC236}">
                  <a16:creationId xmlns:a16="http://schemas.microsoft.com/office/drawing/2014/main" id="{63DA4C2F-FBB4-5D4F-23F6-0984DEE2E240}"/>
                </a:ext>
              </a:extLst>
            </p:cNvPr>
            <p:cNvSpPr txBox="1"/>
            <p:nvPr/>
          </p:nvSpPr>
          <p:spPr>
            <a:xfrm>
              <a:off x="7651162" y="424162"/>
              <a:ext cx="4110612" cy="1200329"/>
            </a:xfrm>
            <a:prstGeom prst="rect">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Airborne Cu Hydroxide [Cu(OH)2] and venting of the apertures during Long Shutdowns have been identified as the root cause for this degradation</a:t>
              </a:r>
            </a:p>
          </p:txBody>
        </p:sp>
      </p:grpSp>
      <p:sp>
        <p:nvSpPr>
          <p:cNvPr id="2" name="Footer Placeholder 8">
            <a:extLst>
              <a:ext uri="{FF2B5EF4-FFF2-40B4-BE49-F238E27FC236}">
                <a16:creationId xmlns:a16="http://schemas.microsoft.com/office/drawing/2014/main" id="{290445A0-3A2F-7CB8-6477-B7AA31C60B49}"/>
              </a:ext>
            </a:extLst>
          </p:cNvPr>
          <p:cNvSpPr txBox="1">
            <a:spLocks/>
          </p:cNvSpPr>
          <p:nvPr/>
        </p:nvSpPr>
        <p:spPr>
          <a:xfrm>
            <a:off x="10668923" y="5644137"/>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V. Petit</a:t>
            </a:r>
          </a:p>
        </p:txBody>
      </p:sp>
    </p:spTree>
    <p:extLst>
      <p:ext uri="{BB962C8B-B14F-4D97-AF65-F5344CB8AC3E}">
        <p14:creationId xmlns:p14="http://schemas.microsoft.com/office/powerpoint/2010/main" val="419730261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A3E5-BE48-D0D4-1036-8A699C187DE1}"/>
              </a:ext>
            </a:extLst>
          </p:cNvPr>
          <p:cNvSpPr>
            <a:spLocks noGrp="1"/>
          </p:cNvSpPr>
          <p:nvPr>
            <p:ph type="title"/>
          </p:nvPr>
        </p:nvSpPr>
        <p:spPr/>
        <p:txBody>
          <a:bodyPr/>
          <a:lstStyle/>
          <a:p>
            <a:pPr algn="ctr"/>
            <a:r>
              <a:rPr lang="en-GB" dirty="0"/>
              <a:t>e</a:t>
            </a:r>
            <a:r>
              <a:rPr lang="en-GB" baseline="30000" dirty="0"/>
              <a:t>- </a:t>
            </a:r>
            <a:r>
              <a:rPr lang="en-GB" dirty="0"/>
              <a:t>cloud heat load: Cryogenic cooling capacity </a:t>
            </a:r>
          </a:p>
        </p:txBody>
      </p:sp>
      <p:sp>
        <p:nvSpPr>
          <p:cNvPr id="3" name="Date Placeholder 2">
            <a:extLst>
              <a:ext uri="{FF2B5EF4-FFF2-40B4-BE49-F238E27FC236}">
                <a16:creationId xmlns:a16="http://schemas.microsoft.com/office/drawing/2014/main" id="{3BF58661-216F-14BA-F12F-93196E05B2F5}"/>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879137F6-1A01-F125-8554-6083027D9BE5}"/>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C162CBC1-8548-5760-63A8-55A3B77B3E77}"/>
              </a:ext>
            </a:extLst>
          </p:cNvPr>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6" name="Picture 5">
            <a:extLst>
              <a:ext uri="{FF2B5EF4-FFF2-40B4-BE49-F238E27FC236}">
                <a16:creationId xmlns:a16="http://schemas.microsoft.com/office/drawing/2014/main" id="{81AA956B-185B-EA5A-379C-4635F8478CDE}"/>
              </a:ext>
            </a:extLst>
          </p:cNvPr>
          <p:cNvPicPr>
            <a:picLocks noChangeAspect="1"/>
          </p:cNvPicPr>
          <p:nvPr/>
        </p:nvPicPr>
        <p:blipFill rotWithShape="1">
          <a:blip r:embed="rId2">
            <a:clrChange>
              <a:clrFrom>
                <a:srgbClr val="FFFFFF"/>
              </a:clrFrom>
              <a:clrTo>
                <a:srgbClr val="FFFFFF">
                  <a:alpha val="0"/>
                </a:srgbClr>
              </a:clrTo>
            </a:clrChange>
          </a:blip>
          <a:srcRect b="52151"/>
          <a:stretch/>
        </p:blipFill>
        <p:spPr>
          <a:xfrm>
            <a:off x="184980" y="1024181"/>
            <a:ext cx="7368484" cy="1872000"/>
          </a:xfrm>
          <a:prstGeom prst="rect">
            <a:avLst/>
          </a:prstGeom>
        </p:spPr>
      </p:pic>
      <p:pic>
        <p:nvPicPr>
          <p:cNvPr id="7" name="Picture 6">
            <a:extLst>
              <a:ext uri="{FF2B5EF4-FFF2-40B4-BE49-F238E27FC236}">
                <a16:creationId xmlns:a16="http://schemas.microsoft.com/office/drawing/2014/main" id="{FD5918DD-99A2-6356-B12D-6CFF63A4A1A6}"/>
              </a:ext>
            </a:extLst>
          </p:cNvPr>
          <p:cNvPicPr>
            <a:picLocks noChangeAspect="1"/>
          </p:cNvPicPr>
          <p:nvPr/>
        </p:nvPicPr>
        <p:blipFill rotWithShape="1">
          <a:blip r:embed="rId2">
            <a:clrChange>
              <a:clrFrom>
                <a:srgbClr val="FFFFFF"/>
              </a:clrFrom>
              <a:clrTo>
                <a:srgbClr val="FFFFFF">
                  <a:alpha val="0"/>
                </a:srgbClr>
              </a:clrTo>
            </a:clrChange>
          </a:blip>
          <a:srcRect t="49817"/>
          <a:stretch/>
        </p:blipFill>
        <p:spPr>
          <a:xfrm>
            <a:off x="286507" y="3426550"/>
            <a:ext cx="7101345" cy="1892122"/>
          </a:xfrm>
          <a:prstGeom prst="rect">
            <a:avLst/>
          </a:prstGeom>
        </p:spPr>
      </p:pic>
      <p:sp>
        <p:nvSpPr>
          <p:cNvPr id="8" name="Content Placeholder 1">
            <a:extLst>
              <a:ext uri="{FF2B5EF4-FFF2-40B4-BE49-F238E27FC236}">
                <a16:creationId xmlns:a16="http://schemas.microsoft.com/office/drawing/2014/main" id="{233C459C-E3E7-68A7-37ED-38F556EA2697}"/>
              </a:ext>
            </a:extLst>
          </p:cNvPr>
          <p:cNvSpPr txBox="1">
            <a:spLocks/>
          </p:cNvSpPr>
          <p:nvPr/>
        </p:nvSpPr>
        <p:spPr>
          <a:xfrm>
            <a:off x="7545372" y="3825509"/>
            <a:ext cx="4493418" cy="1094204"/>
          </a:xfrm>
          <a:prstGeom prst="rect">
            <a:avLst/>
          </a:prstGeom>
        </p:spPr>
        <p:txBody>
          <a:bodyPr vert="horz" lIns="0" tIns="0" rIns="0" bIns="0" rtlCol="0">
            <a:normAutofit/>
          </a:bodyPr>
          <a:lstStyle>
            <a:lvl1pPr marL="342900" indent="-342900" algn="l" defTabSz="914400" rtl="0" eaLnBrk="1" latinLnBrk="0" hangingPunct="1">
              <a:lnSpc>
                <a:spcPct val="100000"/>
              </a:lnSpc>
              <a:spcBef>
                <a:spcPts val="600"/>
              </a:spcBef>
              <a:spcAft>
                <a:spcPts val="300"/>
              </a:spcAft>
              <a:buSzPct val="120000"/>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600"/>
              </a:spcBef>
              <a:spcAft>
                <a:spcPts val="300"/>
              </a:spcAft>
              <a:buSzPct val="120000"/>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600"/>
              </a:spcBef>
              <a:spcAft>
                <a:spcPts val="300"/>
              </a:spcAft>
              <a:buSzPct val="80000"/>
              <a:buFont typeface="Courier New" panose="02070309020205020404" pitchFamily="49" charset="0"/>
              <a:buChar char="o"/>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600"/>
              </a:spcBef>
              <a:spcAft>
                <a:spcPts val="300"/>
              </a:spcAft>
              <a:buSzPct val="100000"/>
              <a:buFont typeface="Wingdings" panose="05000000000000000000" pitchFamily="2" charset="2"/>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dirty="0" err="1"/>
              <a:t>LS2</a:t>
            </a:r>
            <a:endParaRPr lang="en-GB" dirty="0"/>
          </a:p>
          <a:p>
            <a:pPr lvl="1"/>
            <a:r>
              <a:rPr lang="en-GB" dirty="0"/>
              <a:t>Provoked significant degradation of heat loads in S56 &amp; S67 &amp; </a:t>
            </a:r>
            <a:r>
              <a:rPr lang="en-GB" dirty="0">
                <a:solidFill>
                  <a:srgbClr val="FF2600"/>
                </a:solidFill>
              </a:rPr>
              <a:t>S78</a:t>
            </a:r>
          </a:p>
          <a:p>
            <a:pPr lvl="1"/>
            <a:endParaRPr lang="en-GB" dirty="0"/>
          </a:p>
        </p:txBody>
      </p:sp>
      <p:sp>
        <p:nvSpPr>
          <p:cNvPr id="9" name="TextBox 8">
            <a:extLst>
              <a:ext uri="{FF2B5EF4-FFF2-40B4-BE49-F238E27FC236}">
                <a16:creationId xmlns:a16="http://schemas.microsoft.com/office/drawing/2014/main" id="{E8C8D3F2-2BE1-FBDF-D7DD-C115F36AEAD3}"/>
              </a:ext>
            </a:extLst>
          </p:cNvPr>
          <p:cNvSpPr txBox="1"/>
          <p:nvPr/>
        </p:nvSpPr>
        <p:spPr>
          <a:xfrm>
            <a:off x="119336" y="5513281"/>
            <a:ext cx="11919454" cy="276999"/>
          </a:xfrm>
          <a:prstGeom prst="rect">
            <a:avLst/>
          </a:prstGeom>
          <a:noFill/>
        </p:spPr>
        <p:txBody>
          <a:bodyPr wrap="square" lIns="0" tIns="0" rIns="0" bIns="0" rtlCol="0">
            <a:spAutoFit/>
          </a:bodyPr>
          <a:lstStyle/>
          <a:p>
            <a:pPr algn="ctr"/>
            <a:r>
              <a:rPr lang="en-GB" dirty="0"/>
              <a:t>Thanks to the </a:t>
            </a:r>
            <a:r>
              <a:rPr lang="en-GB" b="1" dirty="0"/>
              <a:t>hybrid filling scheme </a:t>
            </a:r>
            <a:r>
              <a:rPr lang="en-GB" dirty="0"/>
              <a:t>(mixture of 8b4e and 36 bunch trains), the heat load is under control for Run 3</a:t>
            </a:r>
          </a:p>
        </p:txBody>
      </p:sp>
      <p:cxnSp>
        <p:nvCxnSpPr>
          <p:cNvPr id="10" name="Straight Connector 5">
            <a:extLst>
              <a:ext uri="{FF2B5EF4-FFF2-40B4-BE49-F238E27FC236}">
                <a16:creationId xmlns:a16="http://schemas.microsoft.com/office/drawing/2014/main" id="{CE8CBD28-00F6-5D19-1174-14844CD6A626}"/>
              </a:ext>
            </a:extLst>
          </p:cNvPr>
          <p:cNvCxnSpPr/>
          <p:nvPr/>
        </p:nvCxnSpPr>
        <p:spPr>
          <a:xfrm>
            <a:off x="695400" y="2081674"/>
            <a:ext cx="6768000" cy="0"/>
          </a:xfrm>
          <a:prstGeom prst="line">
            <a:avLst/>
          </a:prstGeom>
          <a:ln w="19050">
            <a:solidFill>
              <a:srgbClr val="00B05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F04CC290-F30F-5B01-1DC1-53B99CCE4C80}"/>
              </a:ext>
            </a:extLst>
          </p:cNvPr>
          <p:cNvGrpSpPr/>
          <p:nvPr/>
        </p:nvGrpSpPr>
        <p:grpSpPr>
          <a:xfrm>
            <a:off x="7248128" y="2181950"/>
            <a:ext cx="1062659" cy="768679"/>
            <a:chOff x="7286326" y="2059634"/>
            <a:chExt cx="1062659" cy="768679"/>
          </a:xfrm>
        </p:grpSpPr>
        <p:sp>
          <p:nvSpPr>
            <p:cNvPr id="12" name="Rectangle 11">
              <a:extLst>
                <a:ext uri="{FF2B5EF4-FFF2-40B4-BE49-F238E27FC236}">
                  <a16:creationId xmlns:a16="http://schemas.microsoft.com/office/drawing/2014/main" id="{4023765F-5700-B1F7-6A3F-4893B552FBF0}"/>
                </a:ext>
              </a:extLst>
            </p:cNvPr>
            <p:cNvSpPr/>
            <p:nvPr/>
          </p:nvSpPr>
          <p:spPr>
            <a:xfrm>
              <a:off x="7286326" y="2059634"/>
              <a:ext cx="1062659" cy="7686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4">
              <a:extLst>
                <a:ext uri="{FF2B5EF4-FFF2-40B4-BE49-F238E27FC236}">
                  <a16:creationId xmlns:a16="http://schemas.microsoft.com/office/drawing/2014/main" id="{7BD4F280-E9B8-5912-970F-BAFAFB45CB63}"/>
                </a:ext>
              </a:extLst>
            </p:cNvPr>
            <p:cNvSpPr txBox="1"/>
            <p:nvPr/>
          </p:nvSpPr>
          <p:spPr>
            <a:xfrm>
              <a:off x="7286326" y="2089293"/>
              <a:ext cx="1062659" cy="369332"/>
            </a:xfrm>
            <a:prstGeom prst="rect">
              <a:avLst/>
            </a:prstGeom>
            <a:noFill/>
          </p:spPr>
          <p:txBody>
            <a:bodyPr wrap="square" rtlCol="0">
              <a:spAutoFit/>
            </a:bodyPr>
            <a:lstStyle/>
            <a:p>
              <a:pPr algn="ctr"/>
              <a:r>
                <a:rPr lang="en-US" dirty="0">
                  <a:solidFill>
                    <a:srgbClr val="00B050"/>
                  </a:solidFill>
                  <a:effectLst>
                    <a:outerShdw blurRad="50800" dist="38100" dir="2700000" algn="tl" rotWithShape="0">
                      <a:prstClr val="black">
                        <a:alpha val="40000"/>
                      </a:prstClr>
                    </a:outerShdw>
                  </a:effectLst>
                </a:rPr>
                <a:t>DR</a:t>
              </a:r>
              <a:endParaRPr lang="en-GB" dirty="0">
                <a:solidFill>
                  <a:srgbClr val="00B050"/>
                </a:solidFill>
                <a:effectLst>
                  <a:outerShdw blurRad="50800" dist="38100" dir="2700000" algn="tl" rotWithShape="0">
                    <a:prstClr val="black">
                      <a:alpha val="40000"/>
                    </a:prstClr>
                  </a:outerShdw>
                </a:effectLst>
              </a:endParaRPr>
            </a:p>
          </p:txBody>
        </p:sp>
        <p:sp>
          <p:nvSpPr>
            <p:cNvPr id="14" name="TextBox 14">
              <a:extLst>
                <a:ext uri="{FF2B5EF4-FFF2-40B4-BE49-F238E27FC236}">
                  <a16:creationId xmlns:a16="http://schemas.microsoft.com/office/drawing/2014/main" id="{A355C953-7958-5E4E-B718-8FCC2A1C69B8}"/>
                </a:ext>
              </a:extLst>
            </p:cNvPr>
            <p:cNvSpPr txBox="1"/>
            <p:nvPr/>
          </p:nvSpPr>
          <p:spPr>
            <a:xfrm>
              <a:off x="7286326" y="2429814"/>
              <a:ext cx="1062659" cy="369332"/>
            </a:xfrm>
            <a:prstGeom prst="rect">
              <a:avLst/>
            </a:prstGeom>
            <a:noFill/>
          </p:spPr>
          <p:txBody>
            <a:bodyPr wrap="square" rtlCol="0">
              <a:spAutoFit/>
            </a:bodyPr>
            <a:lstStyle/>
            <a:p>
              <a:r>
                <a:rPr lang="en-US" dirty="0">
                  <a:solidFill>
                    <a:srgbClr val="00B050"/>
                  </a:solidFill>
                  <a:effectLst>
                    <a:outerShdw blurRad="50800" dist="38100" dir="2700000" algn="tl" rotWithShape="0">
                      <a:prstClr val="black">
                        <a:alpha val="40000"/>
                      </a:prstClr>
                    </a:outerShdw>
                  </a:effectLst>
                </a:rPr>
                <a:t>85 W/hc</a:t>
              </a:r>
              <a:endParaRPr lang="en-GB" dirty="0">
                <a:solidFill>
                  <a:srgbClr val="00B050"/>
                </a:solidFill>
                <a:effectLst>
                  <a:outerShdw blurRad="50800" dist="38100" dir="2700000" algn="tl" rotWithShape="0">
                    <a:prstClr val="black">
                      <a:alpha val="40000"/>
                    </a:prstClr>
                  </a:outerShdw>
                </a:effectLst>
              </a:endParaRPr>
            </a:p>
          </p:txBody>
        </p:sp>
      </p:grpSp>
      <p:sp>
        <p:nvSpPr>
          <p:cNvPr id="15" name="Content Placeholder 1">
            <a:extLst>
              <a:ext uri="{FF2B5EF4-FFF2-40B4-BE49-F238E27FC236}">
                <a16:creationId xmlns:a16="http://schemas.microsoft.com/office/drawing/2014/main" id="{D1086056-BBEF-5BC7-F86F-9288AAE5835C}"/>
              </a:ext>
            </a:extLst>
          </p:cNvPr>
          <p:cNvSpPr txBox="1">
            <a:spLocks/>
          </p:cNvSpPr>
          <p:nvPr/>
        </p:nvSpPr>
        <p:spPr>
          <a:xfrm>
            <a:off x="7701522" y="1288852"/>
            <a:ext cx="4493418" cy="1169773"/>
          </a:xfrm>
          <a:prstGeom prst="rect">
            <a:avLst/>
          </a:prstGeom>
        </p:spPr>
        <p:txBody>
          <a:bodyPr vert="horz" lIns="0" tIns="0" rIns="0" bIns="0" rtlCol="0">
            <a:normAutofit/>
          </a:bodyPr>
          <a:lstStyle>
            <a:lvl1pPr marL="342900" indent="-342900" algn="l" defTabSz="914400" rtl="0" eaLnBrk="1" latinLnBrk="0" hangingPunct="1">
              <a:lnSpc>
                <a:spcPct val="100000"/>
              </a:lnSpc>
              <a:spcBef>
                <a:spcPts val="600"/>
              </a:spcBef>
              <a:spcAft>
                <a:spcPts val="300"/>
              </a:spcAft>
              <a:buSzPct val="120000"/>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600"/>
              </a:spcBef>
              <a:spcAft>
                <a:spcPts val="300"/>
              </a:spcAft>
              <a:buSzPct val="120000"/>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600"/>
              </a:spcBef>
              <a:spcAft>
                <a:spcPts val="300"/>
              </a:spcAft>
              <a:buSzPct val="80000"/>
              <a:buFont typeface="Courier New" panose="02070309020205020404" pitchFamily="49" charset="0"/>
              <a:buChar char="o"/>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600"/>
              </a:spcBef>
              <a:spcAft>
                <a:spcPts val="300"/>
              </a:spcAft>
              <a:buSzPct val="100000"/>
              <a:buFont typeface="Wingdings" panose="05000000000000000000" pitchFamily="2" charset="2"/>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dirty="0" err="1"/>
              <a:t>LS1</a:t>
            </a:r>
            <a:endParaRPr lang="en-GB" dirty="0"/>
          </a:p>
          <a:p>
            <a:pPr lvl="1"/>
            <a:r>
              <a:rPr lang="en-GB" dirty="0"/>
              <a:t>Provoked significant degradation of heat loads in </a:t>
            </a:r>
            <a:r>
              <a:rPr lang="en-GB" dirty="0" err="1"/>
              <a:t>S12</a:t>
            </a:r>
            <a:r>
              <a:rPr lang="en-GB" dirty="0"/>
              <a:t> &amp; </a:t>
            </a:r>
            <a:r>
              <a:rPr lang="en-GB" dirty="0" err="1"/>
              <a:t>S23</a:t>
            </a:r>
            <a:r>
              <a:rPr lang="en-GB" dirty="0"/>
              <a:t> &amp; </a:t>
            </a:r>
            <a:r>
              <a:rPr lang="en-GB" dirty="0" err="1">
                <a:solidFill>
                  <a:srgbClr val="FF2600"/>
                </a:solidFill>
              </a:rPr>
              <a:t>S78</a:t>
            </a:r>
            <a:r>
              <a:rPr lang="en-GB" dirty="0"/>
              <a:t> &amp; </a:t>
            </a:r>
            <a:r>
              <a:rPr lang="en-GB" dirty="0" err="1"/>
              <a:t>S81</a:t>
            </a:r>
            <a:r>
              <a:rPr lang="en-GB" dirty="0"/>
              <a:t> </a:t>
            </a:r>
          </a:p>
          <a:p>
            <a:pPr marL="0" indent="0">
              <a:buNone/>
            </a:pPr>
            <a:endParaRPr lang="en-GB" dirty="0"/>
          </a:p>
        </p:txBody>
      </p:sp>
      <p:sp>
        <p:nvSpPr>
          <p:cNvPr id="16" name="Footer Placeholder 8">
            <a:extLst>
              <a:ext uri="{FF2B5EF4-FFF2-40B4-BE49-F238E27FC236}">
                <a16:creationId xmlns:a16="http://schemas.microsoft.com/office/drawing/2014/main" id="{254E87DD-A895-68B9-64A4-EE83C2295ED2}"/>
              </a:ext>
            </a:extLst>
          </p:cNvPr>
          <p:cNvSpPr txBox="1">
            <a:spLocks/>
          </p:cNvSpPr>
          <p:nvPr/>
        </p:nvSpPr>
        <p:spPr>
          <a:xfrm>
            <a:off x="10704515" y="5865157"/>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B. </a:t>
            </a:r>
            <a:r>
              <a:rPr lang="it-IT" sz="1600" b="1" dirty="0" err="1">
                <a:solidFill>
                  <a:srgbClr val="FFFF00"/>
                </a:solidFill>
                <a:latin typeface="Calibri" panose="020F0502020204030204" pitchFamily="34" charset="0"/>
              </a:rPr>
              <a:t>Bradu</a:t>
            </a:r>
            <a:endParaRPr lang="it-IT" sz="16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4857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B94C-3A57-5888-4A4F-82BF9614ADA7}"/>
              </a:ext>
            </a:extLst>
          </p:cNvPr>
          <p:cNvSpPr>
            <a:spLocks noGrp="1"/>
          </p:cNvSpPr>
          <p:nvPr>
            <p:ph type="title"/>
          </p:nvPr>
        </p:nvSpPr>
        <p:spPr>
          <a:xfrm>
            <a:off x="407987" y="164797"/>
            <a:ext cx="11376025" cy="679143"/>
          </a:xfrm>
        </p:spPr>
        <p:txBody>
          <a:bodyPr/>
          <a:lstStyle/>
          <a:p>
            <a:r>
              <a:rPr lang="en-GB" dirty="0"/>
              <a:t>e</a:t>
            </a:r>
            <a:r>
              <a:rPr lang="en-GB" baseline="30000" dirty="0"/>
              <a:t>- </a:t>
            </a:r>
            <a:r>
              <a:rPr lang="en-GB" dirty="0"/>
              <a:t>cloud: Mitigation Options for HL-</a:t>
            </a:r>
            <a:r>
              <a:rPr lang="en-GB" dirty="0" err="1"/>
              <a:t>LHC</a:t>
            </a:r>
            <a:endParaRPr lang="en-GB" dirty="0"/>
          </a:p>
        </p:txBody>
      </p:sp>
      <p:sp>
        <p:nvSpPr>
          <p:cNvPr id="3" name="Date Placeholder 2">
            <a:extLst>
              <a:ext uri="{FF2B5EF4-FFF2-40B4-BE49-F238E27FC236}">
                <a16:creationId xmlns:a16="http://schemas.microsoft.com/office/drawing/2014/main" id="{B5C1FF1E-C8BE-73CB-DC7B-9B9647B4C8D7}"/>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58FC5870-87F6-CE6F-7BD1-3F87EDF8D49E}"/>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5511B360-D7D0-931A-A329-ABD3F039181A}"/>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6" name="Image 7" descr="Une image contenant texte, ligne, capture d’écran, Tracé&#10;&#10;Description générée automatiquement">
            <a:extLst>
              <a:ext uri="{FF2B5EF4-FFF2-40B4-BE49-F238E27FC236}">
                <a16:creationId xmlns:a16="http://schemas.microsoft.com/office/drawing/2014/main" id="{13DA302E-593B-7EC2-03AD-6C7A13DFA1FA}"/>
              </a:ext>
            </a:extLst>
          </p:cNvPr>
          <p:cNvPicPr>
            <a:picLocks noChangeAspect="1"/>
          </p:cNvPicPr>
          <p:nvPr/>
        </p:nvPicPr>
        <p:blipFill>
          <a:blip r:embed="rId2"/>
          <a:stretch>
            <a:fillRect/>
          </a:stretch>
        </p:blipFill>
        <p:spPr>
          <a:xfrm>
            <a:off x="6141502" y="1315013"/>
            <a:ext cx="5947716" cy="4778283"/>
          </a:xfrm>
          <a:prstGeom prst="rect">
            <a:avLst/>
          </a:prstGeom>
        </p:spPr>
      </p:pic>
      <p:sp>
        <p:nvSpPr>
          <p:cNvPr id="7" name="Espace réservé du contenu 1">
            <a:extLst>
              <a:ext uri="{FF2B5EF4-FFF2-40B4-BE49-F238E27FC236}">
                <a16:creationId xmlns:a16="http://schemas.microsoft.com/office/drawing/2014/main" id="{C1CF4886-5F24-FBC8-0F71-6F6E0DD82011}"/>
              </a:ext>
            </a:extLst>
          </p:cNvPr>
          <p:cNvSpPr txBox="1">
            <a:spLocks/>
          </p:cNvSpPr>
          <p:nvPr/>
        </p:nvSpPr>
        <p:spPr>
          <a:xfrm>
            <a:off x="453490" y="1052813"/>
            <a:ext cx="11376024" cy="4608512"/>
          </a:xfrm>
          <a:prstGeom prst="rect">
            <a:avLst/>
          </a:prstGeom>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r>
              <a:rPr lang="en-GB" sz="1800" dirty="0"/>
              <a:t>Thin a-C coating vs Plasma discharge in </a:t>
            </a:r>
            <a:r>
              <a:rPr lang="en-GB" sz="1800" dirty="0" err="1"/>
              <a:t>C</a:t>
            </a:r>
            <a:r>
              <a:rPr lang="en-GB" sz="1800" baseline="-25000" dirty="0" err="1"/>
              <a:t>x</a:t>
            </a:r>
            <a:r>
              <a:rPr lang="en-GB" sz="1800" dirty="0" err="1"/>
              <a:t>H</a:t>
            </a:r>
            <a:r>
              <a:rPr lang="en-GB" sz="1800" baseline="-25000" dirty="0" err="1"/>
              <a:t>y</a:t>
            </a:r>
            <a:endParaRPr lang="en-GB" sz="1800" baseline="-25000" dirty="0"/>
          </a:p>
          <a:p>
            <a:pPr marL="342900" indent="-342900">
              <a:buFontTx/>
              <a:buChar char="-"/>
            </a:pPr>
            <a:r>
              <a:rPr lang="en-GB" sz="1800" dirty="0"/>
              <a:t>Samples qualification</a:t>
            </a:r>
          </a:p>
          <a:p>
            <a:pPr marL="666900" lvl="1" indent="-342900">
              <a:buFontTx/>
              <a:buChar char="-"/>
            </a:pPr>
            <a:r>
              <a:rPr lang="en-GB" sz="1600" dirty="0" err="1"/>
              <a:t>SEY</a:t>
            </a:r>
            <a:r>
              <a:rPr lang="en-GB" sz="1600" dirty="0"/>
              <a:t> quantification on samples</a:t>
            </a:r>
          </a:p>
          <a:p>
            <a:pPr marL="666900" lvl="1" indent="-342900">
              <a:buFontTx/>
              <a:buChar char="-"/>
            </a:pPr>
            <a:r>
              <a:rPr lang="en-GB" sz="1600" b="1" dirty="0"/>
              <a:t>P</a:t>
            </a:r>
            <a:r>
              <a:rPr lang="en-GB" sz="1600" dirty="0"/>
              <a:t>hoto-</a:t>
            </a:r>
            <a:r>
              <a:rPr lang="en-GB" sz="1600" b="1" dirty="0"/>
              <a:t>E</a:t>
            </a:r>
            <a:r>
              <a:rPr lang="en-GB" sz="1600" dirty="0"/>
              <a:t>lectron </a:t>
            </a:r>
            <a:r>
              <a:rPr lang="en-GB" sz="1600" b="1" dirty="0"/>
              <a:t>Y</a:t>
            </a:r>
            <a:r>
              <a:rPr lang="en-GB" sz="1600" dirty="0"/>
              <a:t>ield quantification on samples</a:t>
            </a:r>
          </a:p>
          <a:p>
            <a:pPr marL="666900" lvl="1" indent="-342900">
              <a:buFontTx/>
              <a:buChar char="-"/>
            </a:pPr>
            <a:r>
              <a:rPr lang="en-GB" sz="1600" dirty="0">
                <a:solidFill>
                  <a:srgbClr val="2F2F2F"/>
                </a:solidFill>
              </a:rPr>
              <a:t>Ageing (multiple </a:t>
            </a:r>
            <a:r>
              <a:rPr lang="en-GB" sz="1600" dirty="0" err="1">
                <a:solidFill>
                  <a:srgbClr val="2F2F2F"/>
                </a:solidFill>
              </a:rPr>
              <a:t>15K</a:t>
            </a:r>
            <a:r>
              <a:rPr lang="en-GB" sz="1600" dirty="0">
                <a:solidFill>
                  <a:srgbClr val="2F2F2F"/>
                </a:solidFill>
              </a:rPr>
              <a:t> conditioning + Air exposure cycles)</a:t>
            </a:r>
          </a:p>
          <a:p>
            <a:pPr marL="666900" lvl="1" indent="-342900">
              <a:buFontTx/>
              <a:buChar char="-"/>
            </a:pPr>
            <a:r>
              <a:rPr lang="en-GB" sz="1600" dirty="0">
                <a:solidFill>
                  <a:schemeClr val="accent6">
                    <a:lumMod val="50000"/>
                  </a:schemeClr>
                </a:solidFill>
              </a:rPr>
              <a:t>Adhesion </a:t>
            </a:r>
          </a:p>
          <a:p>
            <a:pPr marL="666900" lvl="1" indent="-342900">
              <a:buFontTx/>
              <a:buChar char="-"/>
            </a:pPr>
            <a:r>
              <a:rPr lang="en-GB" sz="1600" b="1" dirty="0">
                <a:solidFill>
                  <a:schemeClr val="accent6">
                    <a:lumMod val="50000"/>
                  </a:schemeClr>
                </a:solidFill>
              </a:rPr>
              <a:t>E</a:t>
            </a:r>
            <a:r>
              <a:rPr lang="en-GB" sz="1600" dirty="0">
                <a:solidFill>
                  <a:schemeClr val="accent6">
                    <a:lumMod val="50000"/>
                  </a:schemeClr>
                </a:solidFill>
              </a:rPr>
              <a:t>lectron </a:t>
            </a:r>
            <a:r>
              <a:rPr lang="en-GB" sz="1600" b="1" dirty="0">
                <a:solidFill>
                  <a:schemeClr val="accent6">
                    <a:lumMod val="50000"/>
                  </a:schemeClr>
                </a:solidFill>
              </a:rPr>
              <a:t>S</a:t>
            </a:r>
            <a:r>
              <a:rPr lang="en-GB" sz="1600" dirty="0">
                <a:solidFill>
                  <a:schemeClr val="accent6">
                    <a:lumMod val="50000"/>
                  </a:schemeClr>
                </a:solidFill>
              </a:rPr>
              <a:t>timulated </a:t>
            </a:r>
            <a:r>
              <a:rPr lang="en-GB" sz="1600" b="1" dirty="0">
                <a:solidFill>
                  <a:schemeClr val="accent6">
                    <a:lumMod val="50000"/>
                  </a:schemeClr>
                </a:solidFill>
              </a:rPr>
              <a:t>D</a:t>
            </a:r>
            <a:r>
              <a:rPr lang="en-GB" sz="1600" dirty="0">
                <a:solidFill>
                  <a:schemeClr val="accent6">
                    <a:lumMod val="50000"/>
                  </a:schemeClr>
                </a:solidFill>
              </a:rPr>
              <a:t>esorption</a:t>
            </a:r>
          </a:p>
        </p:txBody>
      </p:sp>
      <p:sp>
        <p:nvSpPr>
          <p:cNvPr id="8" name="ZoneTexte 9">
            <a:extLst>
              <a:ext uri="{FF2B5EF4-FFF2-40B4-BE49-F238E27FC236}">
                <a16:creationId xmlns:a16="http://schemas.microsoft.com/office/drawing/2014/main" id="{72FC268B-C994-85A2-4FD3-C9AB917394BD}"/>
              </a:ext>
            </a:extLst>
          </p:cNvPr>
          <p:cNvSpPr txBox="1"/>
          <p:nvPr/>
        </p:nvSpPr>
        <p:spPr>
          <a:xfrm>
            <a:off x="7032104" y="4809954"/>
            <a:ext cx="1440160" cy="184666"/>
          </a:xfrm>
          <a:prstGeom prst="rect">
            <a:avLst/>
          </a:prstGeom>
          <a:noFill/>
        </p:spPr>
        <p:txBody>
          <a:bodyPr wrap="square" lIns="0" tIns="0" rIns="0" bIns="0" rtlCol="0">
            <a:spAutoFit/>
          </a:bodyPr>
          <a:lstStyle/>
          <a:p>
            <a:pPr algn="l"/>
            <a:r>
              <a:rPr lang="en-GB" sz="1200" b="1" dirty="0">
                <a:solidFill>
                  <a:schemeClr val="accent6">
                    <a:lumMod val="50000"/>
                  </a:schemeClr>
                </a:solidFill>
              </a:rPr>
              <a:t>V. Petit</a:t>
            </a:r>
            <a:endParaRPr lang="fr-FR" sz="1200" b="1" dirty="0">
              <a:solidFill>
                <a:schemeClr val="accent6">
                  <a:lumMod val="50000"/>
                </a:schemeClr>
              </a:solidFill>
            </a:endParaRPr>
          </a:p>
        </p:txBody>
      </p:sp>
      <p:pic>
        <p:nvPicPr>
          <p:cNvPr id="9" name="Image 10" descr="Une image contenant objectif de caméra, cercle, gros plan, lentille&#10;&#10;Description générée automatiquement">
            <a:extLst>
              <a:ext uri="{FF2B5EF4-FFF2-40B4-BE49-F238E27FC236}">
                <a16:creationId xmlns:a16="http://schemas.microsoft.com/office/drawing/2014/main" id="{86FA8141-369F-D927-317E-99AB80680208}"/>
              </a:ext>
            </a:extLst>
          </p:cNvPr>
          <p:cNvPicPr>
            <a:picLocks noChangeAspect="1"/>
          </p:cNvPicPr>
          <p:nvPr/>
        </p:nvPicPr>
        <p:blipFill rotWithShape="1">
          <a:blip r:embed="rId3"/>
          <a:srcRect l="19287" r="28148"/>
          <a:stretch/>
        </p:blipFill>
        <p:spPr>
          <a:xfrm>
            <a:off x="1306610" y="3903466"/>
            <a:ext cx="1795020" cy="1834281"/>
          </a:xfrm>
          <a:prstGeom prst="rect">
            <a:avLst/>
          </a:prstGeom>
        </p:spPr>
      </p:pic>
      <p:pic>
        <p:nvPicPr>
          <p:cNvPr id="10" name="Image 12" descr="Une image contenant cercle, violet, violette, Caractère coloré&#10;&#10;Description générée automatiquement">
            <a:extLst>
              <a:ext uri="{FF2B5EF4-FFF2-40B4-BE49-F238E27FC236}">
                <a16:creationId xmlns:a16="http://schemas.microsoft.com/office/drawing/2014/main" id="{57E1C878-BC1D-D9A0-509E-2699B6AA2518}"/>
              </a:ext>
            </a:extLst>
          </p:cNvPr>
          <p:cNvPicPr>
            <a:picLocks noChangeAspect="1"/>
          </p:cNvPicPr>
          <p:nvPr/>
        </p:nvPicPr>
        <p:blipFill rotWithShape="1">
          <a:blip r:embed="rId4"/>
          <a:srcRect l="13562" t="2751" r="14564" b="1669"/>
          <a:stretch/>
        </p:blipFill>
        <p:spPr>
          <a:xfrm>
            <a:off x="3503712" y="3903466"/>
            <a:ext cx="1833626" cy="1828775"/>
          </a:xfrm>
          <a:prstGeom prst="rect">
            <a:avLst/>
          </a:prstGeom>
        </p:spPr>
      </p:pic>
      <p:sp>
        <p:nvSpPr>
          <p:cNvPr id="11" name="ZoneTexte 4">
            <a:extLst>
              <a:ext uri="{FF2B5EF4-FFF2-40B4-BE49-F238E27FC236}">
                <a16:creationId xmlns:a16="http://schemas.microsoft.com/office/drawing/2014/main" id="{E324476C-BF21-F425-61AE-178C65431A76}"/>
              </a:ext>
            </a:extLst>
          </p:cNvPr>
          <p:cNvSpPr txBox="1"/>
          <p:nvPr/>
        </p:nvSpPr>
        <p:spPr>
          <a:xfrm>
            <a:off x="1397049" y="3903466"/>
            <a:ext cx="1614142" cy="215444"/>
          </a:xfrm>
          <a:prstGeom prst="rect">
            <a:avLst/>
          </a:prstGeom>
          <a:noFill/>
        </p:spPr>
        <p:txBody>
          <a:bodyPr wrap="square" lIns="0" tIns="0" rIns="0" bIns="0" rtlCol="0">
            <a:spAutoFit/>
          </a:bodyPr>
          <a:lstStyle/>
          <a:p>
            <a:pPr algn="ctr"/>
            <a:r>
              <a:rPr lang="en-GB" sz="1400" b="1" dirty="0">
                <a:solidFill>
                  <a:schemeClr val="bg1"/>
                </a:solidFill>
              </a:rPr>
              <a:t>PVD discharge</a:t>
            </a:r>
            <a:endParaRPr lang="fr-FR" sz="1400" b="1" dirty="0">
              <a:solidFill>
                <a:schemeClr val="bg1"/>
              </a:solidFill>
            </a:endParaRPr>
          </a:p>
        </p:txBody>
      </p:sp>
      <p:sp>
        <p:nvSpPr>
          <p:cNvPr id="12" name="ZoneTexte 8">
            <a:extLst>
              <a:ext uri="{FF2B5EF4-FFF2-40B4-BE49-F238E27FC236}">
                <a16:creationId xmlns:a16="http://schemas.microsoft.com/office/drawing/2014/main" id="{6E319510-9F46-3D6F-67FA-0255D0E3EA61}"/>
              </a:ext>
            </a:extLst>
          </p:cNvPr>
          <p:cNvSpPr txBox="1"/>
          <p:nvPr/>
        </p:nvSpPr>
        <p:spPr>
          <a:xfrm>
            <a:off x="3613454" y="3911577"/>
            <a:ext cx="1614142" cy="215444"/>
          </a:xfrm>
          <a:prstGeom prst="rect">
            <a:avLst/>
          </a:prstGeom>
          <a:noFill/>
        </p:spPr>
        <p:txBody>
          <a:bodyPr wrap="square" lIns="0" tIns="0" rIns="0" bIns="0" rtlCol="0">
            <a:spAutoFit/>
          </a:bodyPr>
          <a:lstStyle/>
          <a:p>
            <a:pPr algn="ctr"/>
            <a:r>
              <a:rPr lang="en-GB" sz="1400" b="1" dirty="0">
                <a:solidFill>
                  <a:schemeClr val="bg1"/>
                </a:solidFill>
              </a:rPr>
              <a:t>PE-CVD discharge</a:t>
            </a:r>
            <a:endParaRPr lang="fr-FR" sz="1400" b="1" dirty="0">
              <a:solidFill>
                <a:schemeClr val="bg1"/>
              </a:solidFill>
            </a:endParaRPr>
          </a:p>
        </p:txBody>
      </p:sp>
      <p:sp>
        <p:nvSpPr>
          <p:cNvPr id="15" name="Footer Placeholder 8">
            <a:extLst>
              <a:ext uri="{FF2B5EF4-FFF2-40B4-BE49-F238E27FC236}">
                <a16:creationId xmlns:a16="http://schemas.microsoft.com/office/drawing/2014/main" id="{E53C4AA2-3E4B-294F-F6B7-DF17DB3C121F}"/>
              </a:ext>
            </a:extLst>
          </p:cNvPr>
          <p:cNvSpPr txBox="1">
            <a:spLocks/>
          </p:cNvSpPr>
          <p:nvPr/>
        </p:nvSpPr>
        <p:spPr>
          <a:xfrm>
            <a:off x="10704515" y="5865157"/>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V. Petit</a:t>
            </a:r>
          </a:p>
        </p:txBody>
      </p:sp>
    </p:spTree>
    <p:extLst>
      <p:ext uri="{BB962C8B-B14F-4D97-AF65-F5344CB8AC3E}">
        <p14:creationId xmlns:p14="http://schemas.microsoft.com/office/powerpoint/2010/main" val="373254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a:xfrm>
            <a:off x="439316" y="946942"/>
            <a:ext cx="11376024" cy="4964116"/>
          </a:xfrm>
        </p:spPr>
        <p:txBody>
          <a:bodyPr/>
          <a:lstStyle/>
          <a:p>
            <a:pPr marL="342900" indent="-342900">
              <a:buFont typeface="Wingdings" panose="05000000000000000000" pitchFamily="2" charset="2"/>
              <a:buChar char="Ø"/>
            </a:pPr>
            <a:r>
              <a:rPr lang="en-GB" sz="2000" dirty="0">
                <a:solidFill>
                  <a:schemeClr val="tx2">
                    <a:lumMod val="50000"/>
                  </a:schemeClr>
                </a:solidFill>
              </a:rPr>
              <a:t>BST ~ 4 days per half-cell (≈ 54 m) of beam screen for both beam-lines.</a:t>
            </a:r>
          </a:p>
          <a:p>
            <a:pPr marL="342900" indent="-342900">
              <a:buFont typeface="Wingdings" panose="05000000000000000000" pitchFamily="2" charset="2"/>
              <a:buChar char="Ø"/>
            </a:pPr>
            <a:r>
              <a:rPr lang="en-GB" sz="2000" dirty="0">
                <a:solidFill>
                  <a:schemeClr val="tx2">
                    <a:lumMod val="50000"/>
                  </a:schemeClr>
                </a:solidFill>
              </a:rPr>
              <a:t>ARC sequence determined by </a:t>
            </a:r>
            <a:r>
              <a:rPr lang="en-GB" sz="2000" dirty="0" err="1">
                <a:solidFill>
                  <a:schemeClr val="tx2">
                    <a:lumMod val="50000"/>
                  </a:schemeClr>
                </a:solidFill>
              </a:rPr>
              <a:t>LS3</a:t>
            </a:r>
            <a:r>
              <a:rPr lang="en-GB" sz="2000" dirty="0">
                <a:solidFill>
                  <a:schemeClr val="tx2">
                    <a:lumMod val="50000"/>
                  </a:schemeClr>
                </a:solidFill>
              </a:rPr>
              <a:t> coordination.</a:t>
            </a:r>
          </a:p>
          <a:p>
            <a:pPr marL="342900" indent="-342900">
              <a:buFont typeface="Wingdings" panose="05000000000000000000" pitchFamily="2" charset="2"/>
              <a:buChar char="Ø"/>
            </a:pPr>
            <a:r>
              <a:rPr lang="en-GB" sz="2000" dirty="0">
                <a:solidFill>
                  <a:schemeClr val="tx2">
                    <a:lumMod val="50000"/>
                  </a:schemeClr>
                </a:solidFill>
              </a:rPr>
              <a:t>Coating device mounting/dismounting on weekdays. </a:t>
            </a:r>
          </a:p>
          <a:p>
            <a:pPr marL="342900" indent="-342900">
              <a:buFont typeface="Wingdings" panose="05000000000000000000" pitchFamily="2" charset="2"/>
              <a:buChar char="Ø"/>
            </a:pPr>
            <a:r>
              <a:rPr lang="en-GB" sz="2000" dirty="0">
                <a:solidFill>
                  <a:schemeClr val="tx2">
                    <a:lumMod val="50000"/>
                  </a:schemeClr>
                </a:solidFill>
              </a:rPr>
              <a:t>No treatment initiation during weekends. </a:t>
            </a:r>
          </a:p>
          <a:p>
            <a:pPr marL="342900" indent="-342900">
              <a:buFont typeface="Wingdings" panose="05000000000000000000" pitchFamily="2" charset="2"/>
              <a:buChar char="Ø"/>
            </a:pPr>
            <a:r>
              <a:rPr lang="en-GB" sz="2000" dirty="0">
                <a:solidFill>
                  <a:schemeClr val="tx2">
                    <a:lumMod val="50000"/>
                  </a:schemeClr>
                </a:solidFill>
              </a:rPr>
              <a:t>3 setups used in parallel.</a:t>
            </a:r>
          </a:p>
          <a:p>
            <a:pPr marL="342900" indent="-342900">
              <a:buFont typeface="Wingdings" panose="05000000000000000000" pitchFamily="2" charset="2"/>
              <a:buChar char="Ø"/>
            </a:pPr>
            <a:r>
              <a:rPr lang="en-GB" sz="2000" dirty="0">
                <a:solidFill>
                  <a:schemeClr val="tx2">
                    <a:lumMod val="50000"/>
                  </a:schemeClr>
                </a:solidFill>
              </a:rPr>
              <a:t>2 teams manage the 3 setups across 3 different half-cells.</a:t>
            </a:r>
          </a:p>
          <a:p>
            <a:pPr marL="342900" indent="-342900">
              <a:buFont typeface="Wingdings" panose="05000000000000000000" pitchFamily="2" charset="2"/>
              <a:buChar char="Ø"/>
            </a:pPr>
            <a:endParaRPr lang="en-GB" sz="2000" dirty="0">
              <a:solidFill>
                <a:schemeClr val="tx2">
                  <a:lumMod val="50000"/>
                </a:schemeClr>
              </a:solidFill>
            </a:endParaRPr>
          </a:p>
          <a:p>
            <a:pPr marL="342900" indent="-342900">
              <a:buFont typeface="Wingdings" panose="05000000000000000000" pitchFamily="2" charset="2"/>
              <a:buChar char="Ø"/>
            </a:pPr>
            <a:endParaRPr lang="en-GB" sz="2000" dirty="0">
              <a:solidFill>
                <a:schemeClr val="tx2">
                  <a:lumMod val="50000"/>
                </a:schemeClr>
              </a:solidFill>
            </a:endParaRPr>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a:xfrm>
            <a:off x="439315" y="245027"/>
            <a:ext cx="11376025" cy="788160"/>
          </a:xfrm>
        </p:spPr>
        <p:txBody>
          <a:bodyPr/>
          <a:lstStyle/>
          <a:p>
            <a:r>
              <a:rPr lang="en-GB" dirty="0"/>
              <a:t>e</a:t>
            </a:r>
            <a:r>
              <a:rPr lang="en-GB" baseline="30000" dirty="0"/>
              <a:t>- </a:t>
            </a:r>
            <a:r>
              <a:rPr lang="en-GB" dirty="0"/>
              <a:t>cloud  beam screen treatment: Planning for </a:t>
            </a:r>
            <a:r>
              <a:rPr lang="en-GB" dirty="0" err="1"/>
              <a:t>LS3</a:t>
            </a:r>
            <a:endParaRPr lang="en-GB"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17</a:t>
            </a:r>
          </a:p>
        </p:txBody>
      </p:sp>
      <p:sp>
        <p:nvSpPr>
          <p:cNvPr id="5" name="Espace réservé du pied de page 4">
            <a:extLst>
              <a:ext uri="{FF2B5EF4-FFF2-40B4-BE49-F238E27FC236}">
                <a16:creationId xmlns:a16="http://schemas.microsoft.com/office/drawing/2014/main" id="{786DF3AC-42E4-AF80-CD91-9A1FCC8621F8}"/>
              </a:ext>
            </a:extLst>
          </p:cNvPr>
          <p:cNvSpPr>
            <a:spLocks noGrp="1"/>
          </p:cNvSpPr>
          <p:nvPr>
            <p:ph type="ftr" sz="quarter" idx="11"/>
          </p:nvPr>
        </p:nvSpPr>
        <p:spPr>
          <a:xfrm>
            <a:off x="4259262" y="6383848"/>
            <a:ext cx="6572221" cy="365125"/>
          </a:xfrm>
        </p:spPr>
        <p:txBody>
          <a:bodyPr/>
          <a:lstStyle/>
          <a:p>
            <a:r>
              <a:rPr lang="en-US" dirty="0"/>
              <a:t>G. Bregliozzi | 6</a:t>
            </a:r>
            <a:r>
              <a:rPr lang="en-US" baseline="30000" dirty="0"/>
              <a:t>th</a:t>
            </a:r>
            <a:r>
              <a:rPr lang="en-US" dirty="0"/>
              <a:t> OLAV - </a:t>
            </a:r>
            <a:r>
              <a:rPr lang="en-GB" dirty="0"/>
              <a:t>15-19 April 2024</a:t>
            </a:r>
            <a:endParaRPr lang="en-US" dirty="0"/>
          </a:p>
        </p:txBody>
      </p:sp>
      <p:sp>
        <p:nvSpPr>
          <p:cNvPr id="7" name="Espace réservé de la date 3">
            <a:extLst>
              <a:ext uri="{FF2B5EF4-FFF2-40B4-BE49-F238E27FC236}">
                <a16:creationId xmlns:a16="http://schemas.microsoft.com/office/drawing/2014/main" id="{CB394867-9F11-48BC-15E6-526306B8CAB0}"/>
              </a:ext>
            </a:extLst>
          </p:cNvPr>
          <p:cNvSpPr>
            <a:spLocks noGrp="1"/>
          </p:cNvSpPr>
          <p:nvPr>
            <p:ph type="dt" sz="half" idx="10"/>
          </p:nvPr>
        </p:nvSpPr>
        <p:spPr>
          <a:xfrm>
            <a:off x="2495600" y="6378349"/>
            <a:ext cx="1620788" cy="365125"/>
          </a:xfrm>
        </p:spPr>
        <p:txBody>
          <a:bodyPr/>
          <a:lstStyle/>
          <a:p>
            <a:r>
              <a:rPr lang="de-CH" dirty="0"/>
              <a:t>31.01.2024</a:t>
            </a:r>
            <a:endParaRPr lang="en-US" dirty="0"/>
          </a:p>
        </p:txBody>
      </p:sp>
      <p:sp>
        <p:nvSpPr>
          <p:cNvPr id="12" name="TextBox 11">
            <a:extLst>
              <a:ext uri="{FF2B5EF4-FFF2-40B4-BE49-F238E27FC236}">
                <a16:creationId xmlns:a16="http://schemas.microsoft.com/office/drawing/2014/main" id="{969DDEA4-703F-49B7-2FCB-70A1BF502238}"/>
              </a:ext>
            </a:extLst>
          </p:cNvPr>
          <p:cNvSpPr txBox="1"/>
          <p:nvPr/>
        </p:nvSpPr>
        <p:spPr>
          <a:xfrm>
            <a:off x="439315" y="4149080"/>
            <a:ext cx="11201301" cy="1944216"/>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algn="ctr">
              <a:defRPr sz="1600" b="1">
                <a:solidFill>
                  <a:schemeClr val="accent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2800" dirty="0">
                <a:solidFill>
                  <a:srgbClr val="7030A0"/>
                </a:solidFill>
              </a:rPr>
              <a:t>Available time for BST ≈ 400 working days</a:t>
            </a:r>
          </a:p>
          <a:p>
            <a:r>
              <a:rPr lang="en-GB" sz="2800" dirty="0">
                <a:solidFill>
                  <a:srgbClr val="7030A0"/>
                </a:solidFill>
              </a:rPr>
              <a:t>Estimate of ≈ 100 half-cells </a:t>
            </a:r>
          </a:p>
          <a:p>
            <a:r>
              <a:rPr lang="en-GB" sz="2800" dirty="0">
                <a:solidFill>
                  <a:srgbClr val="7030A0"/>
                </a:solidFill>
              </a:rPr>
              <a:t>Correspond to ≈  11 km of coated beam pipes</a:t>
            </a:r>
          </a:p>
          <a:p>
            <a:r>
              <a:rPr lang="en-GB" sz="2800" dirty="0">
                <a:solidFill>
                  <a:srgbClr val="7030A0"/>
                </a:solidFill>
              </a:rPr>
              <a:t>25 % of the </a:t>
            </a:r>
            <a:r>
              <a:rPr lang="en-GB" sz="2800" dirty="0" err="1">
                <a:solidFill>
                  <a:srgbClr val="7030A0"/>
                </a:solidFill>
              </a:rPr>
              <a:t>LHC</a:t>
            </a:r>
            <a:r>
              <a:rPr lang="en-GB" sz="2800" dirty="0">
                <a:solidFill>
                  <a:srgbClr val="7030A0"/>
                </a:solidFill>
              </a:rPr>
              <a:t> ARC beam vacuum system</a:t>
            </a:r>
          </a:p>
        </p:txBody>
      </p:sp>
      <p:sp>
        <p:nvSpPr>
          <p:cNvPr id="13" name="Footer Placeholder 8">
            <a:extLst>
              <a:ext uri="{FF2B5EF4-FFF2-40B4-BE49-F238E27FC236}">
                <a16:creationId xmlns:a16="http://schemas.microsoft.com/office/drawing/2014/main" id="{0B160E30-7509-32FD-EF54-B5F98BF1DDB2}"/>
              </a:ext>
            </a:extLst>
          </p:cNvPr>
          <p:cNvSpPr txBox="1">
            <a:spLocks/>
          </p:cNvSpPr>
          <p:nvPr/>
        </p:nvSpPr>
        <p:spPr>
          <a:xfrm>
            <a:off x="10704515" y="5865157"/>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G. </a:t>
            </a:r>
            <a:r>
              <a:rPr lang="it-IT" sz="1600" b="1" dirty="0" err="1">
                <a:solidFill>
                  <a:srgbClr val="FFFF00"/>
                </a:solidFill>
                <a:latin typeface="Calibri" panose="020F0502020204030204" pitchFamily="34" charset="0"/>
              </a:rPr>
              <a:t>Rosaz</a:t>
            </a:r>
            <a:endParaRPr lang="it-IT" sz="1600" b="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783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A8406C-7387-F650-FADC-B51FE7A7667A}"/>
              </a:ext>
            </a:extLst>
          </p:cNvPr>
          <p:cNvSpPr/>
          <p:nvPr/>
        </p:nvSpPr>
        <p:spPr>
          <a:xfrm>
            <a:off x="11312131" y="113480"/>
            <a:ext cx="1069529"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defTabSz="457189"/>
            <a:r>
              <a:rPr lang="en-US" sz="1200" b="1" kern="0" dirty="0">
                <a:solidFill>
                  <a:srgbClr val="0070C0"/>
                </a:solidFill>
                <a:latin typeface="Calibri"/>
              </a:rPr>
              <a:t>WP5</a:t>
            </a:r>
            <a:endParaRPr lang="en-GB" sz="1200" b="1" kern="0" dirty="0">
              <a:solidFill>
                <a:srgbClr val="0070C0"/>
              </a:solidFill>
              <a:latin typeface="Calibri"/>
            </a:endParaRPr>
          </a:p>
        </p:txBody>
      </p:sp>
      <p:sp>
        <p:nvSpPr>
          <p:cNvPr id="9" name="Rectangle 8">
            <a:extLst>
              <a:ext uri="{FF2B5EF4-FFF2-40B4-BE49-F238E27FC236}">
                <a16:creationId xmlns:a16="http://schemas.microsoft.com/office/drawing/2014/main" id="{9E50D89E-BC9F-7844-499C-74782BB13857}"/>
              </a:ext>
            </a:extLst>
          </p:cNvPr>
          <p:cNvSpPr/>
          <p:nvPr/>
        </p:nvSpPr>
        <p:spPr>
          <a:xfrm>
            <a:off x="11312131" y="615800"/>
            <a:ext cx="917223"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defTabSz="457189"/>
            <a:r>
              <a:rPr lang="en-US" sz="1200" b="1" kern="0" dirty="0">
                <a:solidFill>
                  <a:srgbClr val="7030A0"/>
                </a:solidFill>
                <a:latin typeface="Calibri"/>
              </a:rPr>
              <a:t>WP12</a:t>
            </a:r>
            <a:endParaRPr lang="en-GB" sz="1200" b="1" kern="0" dirty="0">
              <a:solidFill>
                <a:srgbClr val="7030A0"/>
              </a:solidFill>
              <a:latin typeface="Calibri"/>
            </a:endParaRPr>
          </a:p>
        </p:txBody>
      </p:sp>
      <p:sp>
        <p:nvSpPr>
          <p:cNvPr id="11" name="Oval 10">
            <a:extLst>
              <a:ext uri="{FF2B5EF4-FFF2-40B4-BE49-F238E27FC236}">
                <a16:creationId xmlns:a16="http://schemas.microsoft.com/office/drawing/2014/main" id="{1C26B4F1-5CFB-D3E0-6D84-3B3979E307D5}"/>
              </a:ext>
            </a:extLst>
          </p:cNvPr>
          <p:cNvSpPr/>
          <p:nvPr/>
        </p:nvSpPr>
        <p:spPr>
          <a:xfrm>
            <a:off x="11111209" y="132379"/>
            <a:ext cx="237067" cy="237067"/>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latin typeface="Calibri"/>
            </a:endParaRPr>
          </a:p>
        </p:txBody>
      </p:sp>
      <p:sp>
        <p:nvSpPr>
          <p:cNvPr id="12" name="Oval 11">
            <a:extLst>
              <a:ext uri="{FF2B5EF4-FFF2-40B4-BE49-F238E27FC236}">
                <a16:creationId xmlns:a16="http://schemas.microsoft.com/office/drawing/2014/main" id="{9118D935-3195-D07C-B4BA-EE25D1C0E541}"/>
              </a:ext>
            </a:extLst>
          </p:cNvPr>
          <p:cNvSpPr/>
          <p:nvPr/>
        </p:nvSpPr>
        <p:spPr>
          <a:xfrm>
            <a:off x="11111209" y="648185"/>
            <a:ext cx="237067" cy="237067"/>
          </a:xfrm>
          <a:prstGeom prst="ellipse">
            <a:avLst/>
          </a:prstGeom>
          <a:gradFill rotWithShape="1">
            <a:gsLst>
              <a:gs pos="0">
                <a:srgbClr val="9D71BE"/>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latin typeface="Calibri"/>
            </a:endParaRPr>
          </a:p>
        </p:txBody>
      </p:sp>
      <p:sp>
        <p:nvSpPr>
          <p:cNvPr id="13" name="Rectangle 12">
            <a:extLst>
              <a:ext uri="{FF2B5EF4-FFF2-40B4-BE49-F238E27FC236}">
                <a16:creationId xmlns:a16="http://schemas.microsoft.com/office/drawing/2014/main" id="{B128CE41-8B54-E7D4-929F-D86A308BEFC9}"/>
              </a:ext>
            </a:extLst>
          </p:cNvPr>
          <p:cNvSpPr/>
          <p:nvPr/>
        </p:nvSpPr>
        <p:spPr>
          <a:xfrm>
            <a:off x="11312131" y="871399"/>
            <a:ext cx="917223"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defTabSz="457189"/>
            <a:r>
              <a:rPr lang="en-US" sz="1200" b="1" kern="0" dirty="0">
                <a:solidFill>
                  <a:srgbClr val="FF0000"/>
                </a:solidFill>
                <a:latin typeface="Calibri"/>
              </a:rPr>
              <a:t>WP13</a:t>
            </a:r>
            <a:endParaRPr lang="en-GB" sz="1200" b="1" kern="0" dirty="0">
              <a:solidFill>
                <a:srgbClr val="FF0000"/>
              </a:solidFill>
              <a:latin typeface="Calibri"/>
            </a:endParaRPr>
          </a:p>
        </p:txBody>
      </p:sp>
      <p:sp>
        <p:nvSpPr>
          <p:cNvPr id="14" name="Oval 13">
            <a:extLst>
              <a:ext uri="{FF2B5EF4-FFF2-40B4-BE49-F238E27FC236}">
                <a16:creationId xmlns:a16="http://schemas.microsoft.com/office/drawing/2014/main" id="{63155AC6-90B1-1515-FA28-5AC2FFE10B3D}"/>
              </a:ext>
            </a:extLst>
          </p:cNvPr>
          <p:cNvSpPr/>
          <p:nvPr/>
        </p:nvSpPr>
        <p:spPr>
          <a:xfrm>
            <a:off x="11111209" y="915303"/>
            <a:ext cx="237067" cy="237067"/>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latin typeface="Calibri"/>
            </a:endParaRPr>
          </a:p>
        </p:txBody>
      </p:sp>
      <p:sp>
        <p:nvSpPr>
          <p:cNvPr id="62" name="TextBox 61">
            <a:extLst>
              <a:ext uri="{FF2B5EF4-FFF2-40B4-BE49-F238E27FC236}">
                <a16:creationId xmlns:a16="http://schemas.microsoft.com/office/drawing/2014/main" id="{456C10E2-D30F-674B-62DA-18A82A9332FF}"/>
              </a:ext>
            </a:extLst>
          </p:cNvPr>
          <p:cNvSpPr txBox="1"/>
          <p:nvPr/>
        </p:nvSpPr>
        <p:spPr>
          <a:xfrm>
            <a:off x="8363995" y="4341136"/>
            <a:ext cx="3871411"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defPPr>
              <a:defRPr lang="fr-FR"/>
            </a:defPPr>
            <a:lvl1pPr defTabSz="342900">
              <a:defRPr sz="900" b="1" kern="0">
                <a:solidFill>
                  <a:srgbClr val="0070C0"/>
                </a:solidFill>
                <a:latin typeface="Calibri"/>
              </a:defRPr>
            </a:lvl1pPr>
          </a:lstStyle>
          <a:p>
            <a:r>
              <a:rPr lang="en-US" sz="1200" dirty="0"/>
              <a:t>WP5: 10 TCSPM </a:t>
            </a:r>
            <a:r>
              <a:rPr lang="en-US" sz="1200" b="0" dirty="0"/>
              <a:t>secondary collimator</a:t>
            </a:r>
          </a:p>
        </p:txBody>
      </p:sp>
      <p:sp>
        <p:nvSpPr>
          <p:cNvPr id="105" name="Rectangle 104">
            <a:extLst>
              <a:ext uri="{FF2B5EF4-FFF2-40B4-BE49-F238E27FC236}">
                <a16:creationId xmlns:a16="http://schemas.microsoft.com/office/drawing/2014/main" id="{9B4225C3-27C2-A3E2-A79C-30D9A7596DE1}"/>
              </a:ext>
            </a:extLst>
          </p:cNvPr>
          <p:cNvSpPr/>
          <p:nvPr/>
        </p:nvSpPr>
        <p:spPr>
          <a:xfrm>
            <a:off x="11312131" y="1135777"/>
            <a:ext cx="1120573"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defTabSz="457189"/>
            <a:r>
              <a:rPr lang="en-US" sz="1200" b="1" kern="0" dirty="0">
                <a:solidFill>
                  <a:srgbClr val="00B050"/>
                </a:solidFill>
                <a:latin typeface="Calibri"/>
              </a:rPr>
              <a:t>WP14</a:t>
            </a:r>
            <a:endParaRPr lang="en-GB" sz="1200" b="1" kern="0" dirty="0">
              <a:solidFill>
                <a:srgbClr val="00B050"/>
              </a:solidFill>
              <a:latin typeface="Calibri"/>
            </a:endParaRPr>
          </a:p>
        </p:txBody>
      </p:sp>
      <p:sp>
        <p:nvSpPr>
          <p:cNvPr id="106" name="Oval 105">
            <a:extLst>
              <a:ext uri="{FF2B5EF4-FFF2-40B4-BE49-F238E27FC236}">
                <a16:creationId xmlns:a16="http://schemas.microsoft.com/office/drawing/2014/main" id="{C951EC61-9B6F-B19F-06AF-F8F6177D29E0}"/>
              </a:ext>
            </a:extLst>
          </p:cNvPr>
          <p:cNvSpPr/>
          <p:nvPr/>
        </p:nvSpPr>
        <p:spPr>
          <a:xfrm>
            <a:off x="11111209" y="1170669"/>
            <a:ext cx="237067" cy="237067"/>
          </a:xfrm>
          <a:prstGeom prst="ellipse">
            <a:avLst/>
          </a:prstGeom>
          <a:solidFill>
            <a:srgbClr val="00B050"/>
          </a:solidFill>
          <a:ln w="9525" cap="flat" cmpd="sng" algn="ctr">
            <a:solidFill>
              <a:schemeClr val="accent6">
                <a:lumMod val="50000"/>
              </a:scheme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latin typeface="Calibri"/>
            </a:endParaRPr>
          </a:p>
        </p:txBody>
      </p:sp>
      <p:sp>
        <p:nvSpPr>
          <p:cNvPr id="2" name="Rectangle 1">
            <a:extLst>
              <a:ext uri="{FF2B5EF4-FFF2-40B4-BE49-F238E27FC236}">
                <a16:creationId xmlns:a16="http://schemas.microsoft.com/office/drawing/2014/main" id="{44771063-5627-8521-6AFB-D89CF8A75CC1}"/>
              </a:ext>
            </a:extLst>
          </p:cNvPr>
          <p:cNvSpPr/>
          <p:nvPr/>
        </p:nvSpPr>
        <p:spPr>
          <a:xfrm>
            <a:off x="11312131" y="359838"/>
            <a:ext cx="917223"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defTabSz="457189"/>
            <a:r>
              <a:rPr lang="en-US" sz="1200" b="1" kern="0" dirty="0">
                <a:solidFill>
                  <a:srgbClr val="FFC000"/>
                </a:solidFill>
                <a:latin typeface="Calibri"/>
              </a:rPr>
              <a:t>WP8</a:t>
            </a:r>
            <a:endParaRPr lang="en-GB" sz="1200" b="1" kern="0" dirty="0">
              <a:solidFill>
                <a:srgbClr val="FFC000"/>
              </a:solidFill>
              <a:latin typeface="Calibri"/>
            </a:endParaRPr>
          </a:p>
        </p:txBody>
      </p:sp>
      <p:sp>
        <p:nvSpPr>
          <p:cNvPr id="3" name="Oval 2">
            <a:extLst>
              <a:ext uri="{FF2B5EF4-FFF2-40B4-BE49-F238E27FC236}">
                <a16:creationId xmlns:a16="http://schemas.microsoft.com/office/drawing/2014/main" id="{3CCEFF24-C6AC-8BE0-9FF6-9AA05073DC09}"/>
              </a:ext>
            </a:extLst>
          </p:cNvPr>
          <p:cNvSpPr/>
          <p:nvPr/>
        </p:nvSpPr>
        <p:spPr>
          <a:xfrm>
            <a:off x="11111209" y="392223"/>
            <a:ext cx="237067" cy="237067"/>
          </a:xfrm>
          <a:prstGeom prst="ellipse">
            <a:avLst/>
          </a:prstGeom>
          <a:solidFill>
            <a:srgbClr val="FFC000"/>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latin typeface="Calibri"/>
            </a:endParaRPr>
          </a:p>
        </p:txBody>
      </p:sp>
      <p:grpSp>
        <p:nvGrpSpPr>
          <p:cNvPr id="30" name="Group 29">
            <a:extLst>
              <a:ext uri="{FF2B5EF4-FFF2-40B4-BE49-F238E27FC236}">
                <a16:creationId xmlns:a16="http://schemas.microsoft.com/office/drawing/2014/main" id="{831B308F-7DBB-FBBB-4BB0-9B81CE51BA12}"/>
              </a:ext>
            </a:extLst>
          </p:cNvPr>
          <p:cNvGrpSpPr/>
          <p:nvPr/>
        </p:nvGrpSpPr>
        <p:grpSpPr>
          <a:xfrm>
            <a:off x="96294" y="1247677"/>
            <a:ext cx="11511192" cy="5059902"/>
            <a:chOff x="96294" y="1247677"/>
            <a:chExt cx="11511192" cy="5059902"/>
          </a:xfrm>
        </p:grpSpPr>
        <p:pic>
          <p:nvPicPr>
            <p:cNvPr id="29" name="Picture 28">
              <a:extLst>
                <a:ext uri="{FF2B5EF4-FFF2-40B4-BE49-F238E27FC236}">
                  <a16:creationId xmlns:a16="http://schemas.microsoft.com/office/drawing/2014/main" id="{25763452-0ADB-1FF9-415C-126C82BE7B34}"/>
                </a:ext>
              </a:extLst>
            </p:cNvPr>
            <p:cNvPicPr>
              <a:picLocks noChangeAspect="1"/>
            </p:cNvPicPr>
            <p:nvPr/>
          </p:nvPicPr>
          <p:blipFill>
            <a:blip r:embed="rId3"/>
            <a:stretch>
              <a:fillRect/>
            </a:stretch>
          </p:blipFill>
          <p:spPr>
            <a:xfrm>
              <a:off x="2997998" y="2011447"/>
              <a:ext cx="5403531" cy="3750084"/>
            </a:xfrm>
            <a:prstGeom prst="rect">
              <a:avLst/>
            </a:prstGeom>
          </p:spPr>
        </p:pic>
        <p:sp>
          <p:nvSpPr>
            <p:cNvPr id="33" name="Oval 32">
              <a:extLst>
                <a:ext uri="{FF2B5EF4-FFF2-40B4-BE49-F238E27FC236}">
                  <a16:creationId xmlns:a16="http://schemas.microsoft.com/office/drawing/2014/main" id="{EC8F7BFA-8361-16AF-0819-622B11B82EDB}"/>
                </a:ext>
              </a:extLst>
            </p:cNvPr>
            <p:cNvSpPr/>
            <p:nvPr/>
          </p:nvSpPr>
          <p:spPr>
            <a:xfrm rot="1491549">
              <a:off x="3682364" y="4784883"/>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84" name="Oval 83">
              <a:extLst>
                <a:ext uri="{FF2B5EF4-FFF2-40B4-BE49-F238E27FC236}">
                  <a16:creationId xmlns:a16="http://schemas.microsoft.com/office/drawing/2014/main" id="{B449CC7B-F4DA-40C5-2B93-4DB933ECE738}"/>
                </a:ext>
              </a:extLst>
            </p:cNvPr>
            <p:cNvSpPr/>
            <p:nvPr/>
          </p:nvSpPr>
          <p:spPr>
            <a:xfrm rot="18446773">
              <a:off x="7596522" y="4467273"/>
              <a:ext cx="644150" cy="167577"/>
            </a:xfrm>
            <a:prstGeom prst="ellipse">
              <a:avLst/>
            </a:prstGeom>
            <a:gradFill rotWithShape="1">
              <a:gsLst>
                <a:gs pos="0">
                  <a:srgbClr val="00B0F0">
                    <a:alpha val="5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a:solidFill>
                  <a:prstClr val="white"/>
                </a:solidFill>
                <a:latin typeface="Calibri"/>
              </a:endParaRPr>
            </a:p>
          </p:txBody>
        </p:sp>
        <p:sp>
          <p:nvSpPr>
            <p:cNvPr id="85" name="TextBox 84">
              <a:extLst>
                <a:ext uri="{FF2B5EF4-FFF2-40B4-BE49-F238E27FC236}">
                  <a16:creationId xmlns:a16="http://schemas.microsoft.com/office/drawing/2014/main" id="{B4C2CC3F-90B1-4F1C-F066-F04229C97C12}"/>
                </a:ext>
              </a:extLst>
            </p:cNvPr>
            <p:cNvSpPr txBox="1"/>
            <p:nvPr/>
          </p:nvSpPr>
          <p:spPr>
            <a:xfrm>
              <a:off x="7029252" y="5448328"/>
              <a:ext cx="2811095"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defPPr>
                <a:defRPr lang="fr-FR"/>
              </a:defPPr>
              <a:lvl1pPr defTabSz="342900">
                <a:defRPr sz="900" b="1" kern="0">
                  <a:solidFill>
                    <a:srgbClr val="7030A0"/>
                  </a:solidFill>
                  <a:latin typeface="Calibri"/>
                </a:defRPr>
              </a:lvl1pPr>
            </a:lstStyle>
            <a:p>
              <a:r>
                <a:rPr lang="en-US" sz="1200" dirty="0"/>
                <a:t>WP12: In situ a-C coating </a:t>
              </a:r>
              <a:r>
                <a:rPr lang="en-US" sz="1200" b="0" dirty="0"/>
                <a:t>on IT</a:t>
              </a:r>
              <a:endParaRPr lang="en-US" sz="1200" dirty="0"/>
            </a:p>
          </p:txBody>
        </p:sp>
        <p:sp>
          <p:nvSpPr>
            <p:cNvPr id="86" name="Oval 85">
              <a:extLst>
                <a:ext uri="{FF2B5EF4-FFF2-40B4-BE49-F238E27FC236}">
                  <a16:creationId xmlns:a16="http://schemas.microsoft.com/office/drawing/2014/main" id="{4A6B3D2E-7160-68DC-DB0F-11BC4A214D69}"/>
                </a:ext>
              </a:extLst>
            </p:cNvPr>
            <p:cNvSpPr/>
            <p:nvPr/>
          </p:nvSpPr>
          <p:spPr>
            <a:xfrm rot="12916420" flipH="1" flipV="1">
              <a:off x="3319558" y="4466865"/>
              <a:ext cx="231753" cy="212145"/>
            </a:xfrm>
            <a:prstGeom prst="ellipse">
              <a:avLst/>
            </a:prstGeom>
            <a:solidFill>
              <a:srgbClr val="9966FF">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highlight>
                  <a:srgbClr val="9D71BE"/>
                </a:highlight>
                <a:latin typeface="Calibri"/>
              </a:endParaRPr>
            </a:p>
          </p:txBody>
        </p:sp>
        <p:sp>
          <p:nvSpPr>
            <p:cNvPr id="89" name="TextBox 88">
              <a:extLst>
                <a:ext uri="{FF2B5EF4-FFF2-40B4-BE49-F238E27FC236}">
                  <a16:creationId xmlns:a16="http://schemas.microsoft.com/office/drawing/2014/main" id="{197A8ABC-90D0-AD1F-3F5A-266C539AEC8F}"/>
                </a:ext>
              </a:extLst>
            </p:cNvPr>
            <p:cNvSpPr txBox="1"/>
            <p:nvPr/>
          </p:nvSpPr>
          <p:spPr>
            <a:xfrm>
              <a:off x="836414" y="3886489"/>
              <a:ext cx="2161584" cy="276999"/>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defPPr>
                <a:defRPr lang="fr-FR"/>
              </a:defPPr>
              <a:lvl1pPr defTabSz="342900">
                <a:defRPr sz="900" b="1" kern="0">
                  <a:solidFill>
                    <a:srgbClr val="7030A0"/>
                  </a:solidFill>
                  <a:latin typeface="Calibri"/>
                </a:defRPr>
              </a:lvl1pPr>
            </a:lstStyle>
            <a:p>
              <a:pPr algn="r"/>
              <a:r>
                <a:rPr lang="en-US" sz="1200" dirty="0"/>
                <a:t>WP12: In situ a-C coating </a:t>
              </a:r>
              <a:r>
                <a:rPr lang="en-US" sz="1200" b="0" dirty="0"/>
                <a:t>on IT</a:t>
              </a:r>
              <a:endParaRPr lang="en-US" sz="1200" dirty="0"/>
            </a:p>
          </p:txBody>
        </p:sp>
        <p:sp>
          <p:nvSpPr>
            <p:cNvPr id="90" name="Oval 89">
              <a:extLst>
                <a:ext uri="{FF2B5EF4-FFF2-40B4-BE49-F238E27FC236}">
                  <a16:creationId xmlns:a16="http://schemas.microsoft.com/office/drawing/2014/main" id="{8FB38CBF-07E4-D0C0-44EB-559C9BC005C3}"/>
                </a:ext>
              </a:extLst>
            </p:cNvPr>
            <p:cNvSpPr/>
            <p:nvPr/>
          </p:nvSpPr>
          <p:spPr>
            <a:xfrm rot="1491549">
              <a:off x="3183433" y="4307001"/>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91" name="Oval 90">
              <a:extLst>
                <a:ext uri="{FF2B5EF4-FFF2-40B4-BE49-F238E27FC236}">
                  <a16:creationId xmlns:a16="http://schemas.microsoft.com/office/drawing/2014/main" id="{E792D4D3-9A82-6F56-F274-B64DFE8C6DFF}"/>
                </a:ext>
              </a:extLst>
            </p:cNvPr>
            <p:cNvSpPr/>
            <p:nvPr/>
          </p:nvSpPr>
          <p:spPr>
            <a:xfrm rot="1491549">
              <a:off x="7231350" y="4879888"/>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92" name="Oval 91">
              <a:extLst>
                <a:ext uri="{FF2B5EF4-FFF2-40B4-BE49-F238E27FC236}">
                  <a16:creationId xmlns:a16="http://schemas.microsoft.com/office/drawing/2014/main" id="{1E14C129-F566-3E2E-F9F0-1DB9080AD888}"/>
                </a:ext>
              </a:extLst>
            </p:cNvPr>
            <p:cNvSpPr/>
            <p:nvPr/>
          </p:nvSpPr>
          <p:spPr>
            <a:xfrm rot="1491549">
              <a:off x="6598701" y="5146436"/>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93" name="Oval 92">
              <a:extLst>
                <a:ext uri="{FF2B5EF4-FFF2-40B4-BE49-F238E27FC236}">
                  <a16:creationId xmlns:a16="http://schemas.microsoft.com/office/drawing/2014/main" id="{06AB73AC-6201-A7C8-B19A-8C773108B942}"/>
                </a:ext>
              </a:extLst>
            </p:cNvPr>
            <p:cNvSpPr/>
            <p:nvPr/>
          </p:nvSpPr>
          <p:spPr>
            <a:xfrm rot="12916420" flipH="1" flipV="1">
              <a:off x="3529081" y="4695643"/>
              <a:ext cx="231753" cy="212145"/>
            </a:xfrm>
            <a:prstGeom prst="ellipse">
              <a:avLst/>
            </a:prstGeom>
            <a:solidFill>
              <a:srgbClr val="9966FF">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highlight>
                  <a:srgbClr val="9D71BE"/>
                </a:highlight>
                <a:latin typeface="Calibri"/>
              </a:endParaRPr>
            </a:p>
          </p:txBody>
        </p:sp>
        <p:sp>
          <p:nvSpPr>
            <p:cNvPr id="94" name="Oval 93">
              <a:extLst>
                <a:ext uri="{FF2B5EF4-FFF2-40B4-BE49-F238E27FC236}">
                  <a16:creationId xmlns:a16="http://schemas.microsoft.com/office/drawing/2014/main" id="{9D422A92-43D2-007B-2E74-8EADD69E8EAF}"/>
                </a:ext>
              </a:extLst>
            </p:cNvPr>
            <p:cNvSpPr/>
            <p:nvPr/>
          </p:nvSpPr>
          <p:spPr>
            <a:xfrm rot="12916420" flipH="1" flipV="1">
              <a:off x="6760130" y="5109964"/>
              <a:ext cx="231753" cy="212145"/>
            </a:xfrm>
            <a:prstGeom prst="ellipse">
              <a:avLst/>
            </a:prstGeom>
            <a:solidFill>
              <a:srgbClr val="9966FF">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highlight>
                  <a:srgbClr val="9D71BE"/>
                </a:highlight>
                <a:latin typeface="Calibri"/>
              </a:endParaRPr>
            </a:p>
          </p:txBody>
        </p:sp>
        <p:sp>
          <p:nvSpPr>
            <p:cNvPr id="95" name="Oval 94">
              <a:extLst>
                <a:ext uri="{FF2B5EF4-FFF2-40B4-BE49-F238E27FC236}">
                  <a16:creationId xmlns:a16="http://schemas.microsoft.com/office/drawing/2014/main" id="{119BF905-E63C-9DB0-9167-B99D3EBAABE5}"/>
                </a:ext>
              </a:extLst>
            </p:cNvPr>
            <p:cNvSpPr/>
            <p:nvPr/>
          </p:nvSpPr>
          <p:spPr>
            <a:xfrm rot="12916420" flipH="1" flipV="1">
              <a:off x="7044347" y="4988259"/>
              <a:ext cx="231753" cy="212145"/>
            </a:xfrm>
            <a:prstGeom prst="ellipse">
              <a:avLst/>
            </a:prstGeom>
            <a:solidFill>
              <a:srgbClr val="9966FF">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kern="0" dirty="0">
                <a:solidFill>
                  <a:prstClr val="white"/>
                </a:solidFill>
                <a:highlight>
                  <a:srgbClr val="9D71BE"/>
                </a:highlight>
                <a:latin typeface="Calibri"/>
              </a:endParaRPr>
            </a:p>
          </p:txBody>
        </p:sp>
        <p:sp>
          <p:nvSpPr>
            <p:cNvPr id="96" name="TextBox 95">
              <a:extLst>
                <a:ext uri="{FF2B5EF4-FFF2-40B4-BE49-F238E27FC236}">
                  <a16:creationId xmlns:a16="http://schemas.microsoft.com/office/drawing/2014/main" id="{AF717D85-9FEB-2744-4186-8BF223A55ED8}"/>
                </a:ext>
              </a:extLst>
            </p:cNvPr>
            <p:cNvSpPr txBox="1"/>
            <p:nvPr/>
          </p:nvSpPr>
          <p:spPr>
            <a:xfrm>
              <a:off x="7029253" y="5801379"/>
              <a:ext cx="3334024" cy="461665"/>
            </a:xfrm>
            <a:prstGeom prst="rect">
              <a:avLst/>
            </a:prstGeom>
            <a:noFill/>
            <a:ln w="25400" cap="flat" cmpd="sng" algn="ctr">
              <a:noFill/>
              <a:prstDash val="solid"/>
            </a:ln>
            <a:effectLst/>
          </p:spPr>
          <p:txBody>
            <a:bodyPr wrap="square" rtlCol="0" anchor="ctr">
              <a:spAutoFit/>
            </a:bodyPr>
            <a:lstStyle>
              <a:defPPr>
                <a:defRPr lang="en-US"/>
              </a:defPPr>
              <a:lvl1pPr defTabSz="342900">
                <a:defRPr sz="1067" b="1" kern="0">
                  <a:solidFill>
                    <a:srgbClr val="00B050"/>
                  </a:solidFill>
                  <a:latin typeface="Calibri"/>
                </a:defRPr>
              </a:lvl1pPr>
            </a:lstStyle>
            <a:p>
              <a:r>
                <a:rPr lang="en-US" sz="1200" dirty="0"/>
                <a:t>WP14: 4 MKI cool </a:t>
              </a:r>
              <a:r>
                <a:rPr lang="en-US" sz="1200" b="0" dirty="0"/>
                <a:t>at P2/P8</a:t>
              </a:r>
            </a:p>
            <a:p>
              <a:r>
                <a:rPr lang="en-US" sz="1200" dirty="0"/>
                <a:t>WP14: Mask D1 </a:t>
              </a:r>
              <a:r>
                <a:rPr lang="en-US" sz="1200" b="0" dirty="0"/>
                <a:t>at P2 and P8</a:t>
              </a:r>
            </a:p>
          </p:txBody>
        </p:sp>
        <p:sp>
          <p:nvSpPr>
            <p:cNvPr id="97" name="TextBox 96">
              <a:extLst>
                <a:ext uri="{FF2B5EF4-FFF2-40B4-BE49-F238E27FC236}">
                  <a16:creationId xmlns:a16="http://schemas.microsoft.com/office/drawing/2014/main" id="{67B51361-20E2-621E-A8A4-6BE85A6C4652}"/>
                </a:ext>
              </a:extLst>
            </p:cNvPr>
            <p:cNvSpPr txBox="1"/>
            <p:nvPr/>
          </p:nvSpPr>
          <p:spPr>
            <a:xfrm>
              <a:off x="96294" y="4103596"/>
              <a:ext cx="2901704" cy="461665"/>
            </a:xfrm>
            <a:prstGeom prst="rect">
              <a:avLst/>
            </a:prstGeom>
            <a:noFill/>
            <a:ln w="25400" cap="flat" cmpd="sng" algn="ctr">
              <a:noFill/>
              <a:prstDash val="solid"/>
            </a:ln>
            <a:effectLst/>
          </p:spPr>
          <p:txBody>
            <a:bodyPr wrap="square" rtlCol="0" anchor="ctr">
              <a:spAutoFit/>
            </a:bodyPr>
            <a:lstStyle>
              <a:defPPr>
                <a:defRPr lang="en-US"/>
              </a:defPPr>
              <a:lvl1pPr defTabSz="342900">
                <a:defRPr sz="1067" b="1" kern="0">
                  <a:solidFill>
                    <a:srgbClr val="00B050"/>
                  </a:solidFill>
                  <a:latin typeface="Calibri"/>
                </a:defRPr>
              </a:lvl1pPr>
            </a:lstStyle>
            <a:p>
              <a:pPr algn="r"/>
              <a:r>
                <a:rPr lang="en-US" sz="1200" dirty="0"/>
                <a:t>WP14: 4 MKI cool </a:t>
              </a:r>
              <a:r>
                <a:rPr lang="en-US" sz="1200" b="0" dirty="0"/>
                <a:t>at P2/P8</a:t>
              </a:r>
            </a:p>
            <a:p>
              <a:pPr algn="r"/>
              <a:r>
                <a:rPr lang="en-US" sz="1200" dirty="0"/>
                <a:t>WP14: Mask D1 </a:t>
              </a:r>
              <a:r>
                <a:rPr lang="en-US" sz="1200" b="0" dirty="0"/>
                <a:t>at P2 and P8</a:t>
              </a:r>
            </a:p>
          </p:txBody>
        </p:sp>
        <p:sp>
          <p:nvSpPr>
            <p:cNvPr id="98" name="TextBox 97">
              <a:extLst>
                <a:ext uri="{FF2B5EF4-FFF2-40B4-BE49-F238E27FC236}">
                  <a16:creationId xmlns:a16="http://schemas.microsoft.com/office/drawing/2014/main" id="{353040EB-DB09-ACF8-FBA0-D25912AA295D}"/>
                </a:ext>
              </a:extLst>
            </p:cNvPr>
            <p:cNvSpPr txBox="1"/>
            <p:nvPr/>
          </p:nvSpPr>
          <p:spPr>
            <a:xfrm>
              <a:off x="8266815" y="3603277"/>
              <a:ext cx="3340671" cy="461665"/>
            </a:xfrm>
            <a:prstGeom prst="rect">
              <a:avLst/>
            </a:prstGeom>
            <a:noFill/>
            <a:ln w="25400" cap="flat" cmpd="sng" algn="ctr">
              <a:noFill/>
              <a:prstDash val="solid"/>
            </a:ln>
            <a:effectLst/>
          </p:spPr>
          <p:txBody>
            <a:bodyPr wrap="square" rtlCol="0" anchor="ctr">
              <a:spAutoFit/>
            </a:bodyPr>
            <a:lstStyle>
              <a:defPPr>
                <a:defRPr lang="en-US"/>
              </a:defPPr>
              <a:lvl1pPr defTabSz="342900">
                <a:defRPr sz="1067" b="1" kern="0">
                  <a:solidFill>
                    <a:srgbClr val="00B050"/>
                  </a:solidFill>
                  <a:latin typeface="Calibri"/>
                </a:defRPr>
              </a:lvl1pPr>
            </a:lstStyle>
            <a:p>
              <a:r>
                <a:rPr lang="en-US" sz="1200" dirty="0"/>
                <a:t>WP14: TDE Dump </a:t>
              </a:r>
              <a:r>
                <a:rPr lang="en-US" sz="1200" b="0" dirty="0"/>
                <a:t>at TD62 and TD68</a:t>
              </a:r>
            </a:p>
            <a:p>
              <a:r>
                <a:rPr lang="en-US" sz="1200" dirty="0"/>
                <a:t>WP14: TCDS absorbers</a:t>
              </a:r>
            </a:p>
          </p:txBody>
        </p:sp>
        <p:sp>
          <p:nvSpPr>
            <p:cNvPr id="99" name="Oval 98">
              <a:extLst>
                <a:ext uri="{FF2B5EF4-FFF2-40B4-BE49-F238E27FC236}">
                  <a16:creationId xmlns:a16="http://schemas.microsoft.com/office/drawing/2014/main" id="{7F33E042-3DDA-7A27-0548-FA8413B64158}"/>
                </a:ext>
              </a:extLst>
            </p:cNvPr>
            <p:cNvSpPr/>
            <p:nvPr/>
          </p:nvSpPr>
          <p:spPr>
            <a:xfrm rot="1491549">
              <a:off x="8067008" y="3417434"/>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100" name="Oval 99">
              <a:extLst>
                <a:ext uri="{FF2B5EF4-FFF2-40B4-BE49-F238E27FC236}">
                  <a16:creationId xmlns:a16="http://schemas.microsoft.com/office/drawing/2014/main" id="{9D6139DB-1BA2-87E4-D4F9-96884AEB538E}"/>
                </a:ext>
              </a:extLst>
            </p:cNvPr>
            <p:cNvSpPr/>
            <p:nvPr/>
          </p:nvSpPr>
          <p:spPr>
            <a:xfrm rot="1491549">
              <a:off x="7162385" y="2635494"/>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101" name="Oval 100">
              <a:extLst>
                <a:ext uri="{FF2B5EF4-FFF2-40B4-BE49-F238E27FC236}">
                  <a16:creationId xmlns:a16="http://schemas.microsoft.com/office/drawing/2014/main" id="{BD6CD5B9-F489-5C88-0AEC-023D65709447}"/>
                </a:ext>
              </a:extLst>
            </p:cNvPr>
            <p:cNvSpPr/>
            <p:nvPr/>
          </p:nvSpPr>
          <p:spPr>
            <a:xfrm rot="1491549">
              <a:off x="7407801" y="2823401"/>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102" name="Oval 101">
              <a:extLst>
                <a:ext uri="{FF2B5EF4-FFF2-40B4-BE49-F238E27FC236}">
                  <a16:creationId xmlns:a16="http://schemas.microsoft.com/office/drawing/2014/main" id="{7BDC892E-C8BE-68FA-2A3E-AA083AECAD6C}"/>
                </a:ext>
              </a:extLst>
            </p:cNvPr>
            <p:cNvSpPr/>
            <p:nvPr/>
          </p:nvSpPr>
          <p:spPr>
            <a:xfrm rot="1491549">
              <a:off x="7780795" y="3123208"/>
              <a:ext cx="227876" cy="224844"/>
            </a:xfrm>
            <a:prstGeom prst="ellipse">
              <a:avLst/>
            </a:prstGeom>
            <a:solidFill>
              <a:srgbClr val="00B050">
                <a:alpha val="50000"/>
              </a:srgbClr>
            </a:soli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a:endParaRPr lang="en-GB" b="1">
                <a:solidFill>
                  <a:prstClr val="white"/>
                </a:solidFill>
                <a:highlight>
                  <a:srgbClr val="9D71BE"/>
                </a:highlight>
                <a:latin typeface="Calibri"/>
              </a:endParaRPr>
            </a:p>
          </p:txBody>
        </p:sp>
        <p:sp>
          <p:nvSpPr>
            <p:cNvPr id="109" name="TextBox 108">
              <a:extLst>
                <a:ext uri="{FF2B5EF4-FFF2-40B4-BE49-F238E27FC236}">
                  <a16:creationId xmlns:a16="http://schemas.microsoft.com/office/drawing/2014/main" id="{536D0895-8970-3A7E-01D8-9ED091CDE088}"/>
                </a:ext>
              </a:extLst>
            </p:cNvPr>
            <p:cNvSpPr txBox="1"/>
            <p:nvPr/>
          </p:nvSpPr>
          <p:spPr>
            <a:xfrm>
              <a:off x="1157158" y="1651199"/>
              <a:ext cx="3742392" cy="646331"/>
            </a:xfrm>
            <a:prstGeom prst="rect">
              <a:avLst/>
            </a:prstGeom>
            <a:noFill/>
          </p:spPr>
          <p:txBody>
            <a:bodyPr wrap="square">
              <a:spAutoFit/>
            </a:bodyPr>
            <a:lstStyle/>
            <a:p>
              <a:r>
                <a:rPr lang="en-US" sz="1200" b="1" kern="0" dirty="0">
                  <a:solidFill>
                    <a:srgbClr val="FF0000"/>
                  </a:solidFill>
                  <a:latin typeface="Calibri"/>
                </a:rPr>
                <a:t>WP13: Beam Gas Curtain </a:t>
              </a:r>
            </a:p>
            <a:p>
              <a:r>
                <a:rPr lang="en-US" sz="1200" b="1" dirty="0">
                  <a:solidFill>
                    <a:srgbClr val="FF0000"/>
                  </a:solidFill>
                  <a:latin typeface="Calibri"/>
                </a:rPr>
                <a:t>WP13: Synchrotron Light Diagnostics </a:t>
              </a:r>
              <a:r>
                <a:rPr lang="en-US" sz="1200" dirty="0">
                  <a:solidFill>
                    <a:srgbClr val="FF0000"/>
                  </a:solidFill>
                  <a:latin typeface="Calibri"/>
                </a:rPr>
                <a:t>(BSR) TBC</a:t>
              </a:r>
            </a:p>
            <a:p>
              <a:r>
                <a:rPr lang="en-US" sz="1200" b="1" kern="0" dirty="0">
                  <a:solidFill>
                    <a:srgbClr val="FF0000"/>
                  </a:solidFill>
                  <a:latin typeface="Calibri"/>
                </a:rPr>
                <a:t>WP13: Beam Gas </a:t>
              </a:r>
              <a:r>
                <a:rPr lang="en-US" sz="1200" b="1" kern="0" dirty="0" err="1">
                  <a:solidFill>
                    <a:srgbClr val="FF0000"/>
                  </a:solidFill>
                  <a:latin typeface="Calibri"/>
                </a:rPr>
                <a:t>Ionisation</a:t>
              </a:r>
              <a:r>
                <a:rPr lang="en-US" sz="1200" b="1" kern="0" dirty="0">
                  <a:solidFill>
                    <a:srgbClr val="FF0000"/>
                  </a:solidFill>
                  <a:latin typeface="Calibri"/>
                </a:rPr>
                <a:t> </a:t>
              </a:r>
              <a:r>
                <a:rPr lang="en-US" sz="1200" kern="0" dirty="0">
                  <a:solidFill>
                    <a:srgbClr val="FF0000"/>
                  </a:solidFill>
                  <a:latin typeface="Calibri"/>
                </a:rPr>
                <a:t>(BGI)</a:t>
              </a:r>
            </a:p>
          </p:txBody>
        </p:sp>
        <p:sp>
          <p:nvSpPr>
            <p:cNvPr id="110" name="Oval 109">
              <a:extLst>
                <a:ext uri="{FF2B5EF4-FFF2-40B4-BE49-F238E27FC236}">
                  <a16:creationId xmlns:a16="http://schemas.microsoft.com/office/drawing/2014/main" id="{1DB8DE3E-9A7E-6CC8-0B2C-8B4DFD12D124}"/>
                </a:ext>
              </a:extLst>
            </p:cNvPr>
            <p:cNvSpPr/>
            <p:nvPr/>
          </p:nvSpPr>
          <p:spPr>
            <a:xfrm rot="20706967">
              <a:off x="4646619" y="2485589"/>
              <a:ext cx="227876" cy="224844"/>
            </a:xfrm>
            <a:prstGeom prst="ellipse">
              <a:avLst/>
            </a:prstGeom>
            <a:solidFill>
              <a:srgbClr val="FF0000">
                <a:alpha val="60000"/>
              </a:srgbClr>
            </a:solidFill>
            <a:ln w="12700" cap="flat" cmpd="sng" algn="ctr">
              <a:no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1" name="Oval 110">
              <a:extLst>
                <a:ext uri="{FF2B5EF4-FFF2-40B4-BE49-F238E27FC236}">
                  <a16:creationId xmlns:a16="http://schemas.microsoft.com/office/drawing/2014/main" id="{738A6C54-E4A6-1C7F-1F68-A37F9E093ED1}"/>
                </a:ext>
              </a:extLst>
            </p:cNvPr>
            <p:cNvSpPr/>
            <p:nvPr/>
          </p:nvSpPr>
          <p:spPr>
            <a:xfrm rot="20706967">
              <a:off x="5272895" y="2374331"/>
              <a:ext cx="227876" cy="224844"/>
            </a:xfrm>
            <a:prstGeom prst="ellipse">
              <a:avLst/>
            </a:prstGeom>
            <a:solidFill>
              <a:srgbClr val="FF0000">
                <a:alpha val="60000"/>
              </a:srgbClr>
            </a:solidFill>
            <a:ln w="12700" cap="flat" cmpd="sng" algn="ctr">
              <a:no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112" name="Oval 111">
              <a:extLst>
                <a:ext uri="{FF2B5EF4-FFF2-40B4-BE49-F238E27FC236}">
                  <a16:creationId xmlns:a16="http://schemas.microsoft.com/office/drawing/2014/main" id="{D4946063-485B-C7AD-60CA-9A9515FDED70}"/>
                </a:ext>
              </a:extLst>
            </p:cNvPr>
            <p:cNvSpPr/>
            <p:nvPr/>
          </p:nvSpPr>
          <p:spPr>
            <a:xfrm rot="20706967">
              <a:off x="4368633" y="2542855"/>
              <a:ext cx="227876" cy="224844"/>
            </a:xfrm>
            <a:prstGeom prst="ellipse">
              <a:avLst/>
            </a:prstGeom>
            <a:solidFill>
              <a:srgbClr val="FF0000">
                <a:alpha val="60000"/>
              </a:srgbClr>
            </a:solidFill>
            <a:ln w="12700" cap="flat" cmpd="sng" algn="ctr">
              <a:no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6" name="Oval 5">
              <a:extLst>
                <a:ext uri="{FF2B5EF4-FFF2-40B4-BE49-F238E27FC236}">
                  <a16:creationId xmlns:a16="http://schemas.microsoft.com/office/drawing/2014/main" id="{16C80DED-471C-C259-339D-DF6E7BB1C754}"/>
                </a:ext>
              </a:extLst>
            </p:cNvPr>
            <p:cNvSpPr/>
            <p:nvPr/>
          </p:nvSpPr>
          <p:spPr>
            <a:xfrm rot="20706967">
              <a:off x="6465580" y="2419734"/>
              <a:ext cx="227876" cy="224844"/>
            </a:xfrm>
            <a:prstGeom prst="ellipse">
              <a:avLst/>
            </a:prstGeom>
            <a:solidFill>
              <a:srgbClr val="FFC000">
                <a:alpha val="60000"/>
              </a:srgbClr>
            </a:solidFill>
            <a:ln w="12700" cap="flat" cmpd="sng" algn="ctr">
              <a:no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7" name="Oval 6">
              <a:extLst>
                <a:ext uri="{FF2B5EF4-FFF2-40B4-BE49-F238E27FC236}">
                  <a16:creationId xmlns:a16="http://schemas.microsoft.com/office/drawing/2014/main" id="{C826445D-9425-9C80-0E6C-8CB8C010ACBA}"/>
                </a:ext>
              </a:extLst>
            </p:cNvPr>
            <p:cNvSpPr/>
            <p:nvPr/>
          </p:nvSpPr>
          <p:spPr>
            <a:xfrm rot="20706967">
              <a:off x="5056758" y="5305129"/>
              <a:ext cx="227876" cy="224844"/>
            </a:xfrm>
            <a:prstGeom prst="ellipse">
              <a:avLst/>
            </a:prstGeom>
            <a:solidFill>
              <a:srgbClr val="FFC000">
                <a:alpha val="60000"/>
              </a:srgbClr>
            </a:solidFill>
            <a:ln w="12700" cap="flat" cmpd="sng" algn="ctr">
              <a:noFill/>
              <a:prstDash val="solid"/>
              <a:miter lim="800000"/>
            </a:ln>
            <a:effectLst/>
          </p:spPr>
          <p:txBody>
            <a:bodyPr rtlCol="0" anchor="ctr"/>
            <a:lstStyle/>
            <a:p>
              <a:pPr algn="ctr"/>
              <a:endParaRPr lang="en-GB" kern="0">
                <a:solidFill>
                  <a:prstClr val="white"/>
                </a:solidFill>
                <a:latin typeface="Calibri" panose="020F0502020204030204"/>
              </a:endParaRPr>
            </a:p>
          </p:txBody>
        </p:sp>
        <p:sp>
          <p:nvSpPr>
            <p:cNvPr id="8" name="Rectangle 7">
              <a:extLst>
                <a:ext uri="{FF2B5EF4-FFF2-40B4-BE49-F238E27FC236}">
                  <a16:creationId xmlns:a16="http://schemas.microsoft.com/office/drawing/2014/main" id="{9F750AE0-2115-AFE5-78F8-93655A9C21A4}"/>
                </a:ext>
              </a:extLst>
            </p:cNvPr>
            <p:cNvSpPr/>
            <p:nvPr/>
          </p:nvSpPr>
          <p:spPr>
            <a:xfrm>
              <a:off x="5031704" y="1452480"/>
              <a:ext cx="3740726" cy="646331"/>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algn="ctr" defTabSz="342900"/>
              <a:r>
                <a:rPr lang="en-US" sz="1200" b="1" kern="0" dirty="0">
                  <a:solidFill>
                    <a:srgbClr val="FFC000"/>
                  </a:solidFill>
                  <a:latin typeface="Calibri"/>
                </a:rPr>
                <a:t>WP8: VAX </a:t>
              </a:r>
              <a:r>
                <a:rPr lang="en-US" sz="1200" kern="0" dirty="0">
                  <a:solidFill>
                    <a:srgbClr val="FFC000"/>
                  </a:solidFill>
                  <a:latin typeface="Calibri"/>
                </a:rPr>
                <a:t>installation at CMS</a:t>
              </a:r>
              <a:br>
                <a:rPr lang="en-US" sz="1200" kern="0" dirty="0">
                  <a:solidFill>
                    <a:srgbClr val="FFC000"/>
                  </a:solidFill>
                  <a:latin typeface="Calibri"/>
                </a:rPr>
              </a:br>
              <a:r>
                <a:rPr lang="en-US" sz="1200" i="1" kern="0" dirty="0">
                  <a:solidFill>
                    <a:schemeClr val="accent1"/>
                  </a:solidFill>
                  <a:latin typeface="Calibri"/>
                </a:rPr>
                <a:t> (</a:t>
              </a:r>
              <a:r>
                <a:rPr lang="en-GB" sz="1200" i="1" dirty="0">
                  <a:effectLst/>
                  <a:latin typeface="Calibri" panose="020F0502020204030204" pitchFamily="34" charset="0"/>
                  <a:ea typeface="Times New Roman" panose="02020603050405020304" pitchFamily="18" charset="0"/>
                </a:rPr>
                <a:t>VAX/TAXS installation: boundary conditions due also by CMS Schedule; under discussion with CMS management</a:t>
              </a:r>
              <a:r>
                <a:rPr lang="en-US" sz="1200" i="1" kern="0" dirty="0">
                  <a:solidFill>
                    <a:schemeClr val="accent1"/>
                  </a:solidFill>
                  <a:latin typeface="Calibri"/>
                </a:rPr>
                <a:t>)</a:t>
              </a:r>
              <a:endParaRPr lang="en-GB" sz="1200" i="1" kern="0" dirty="0">
                <a:solidFill>
                  <a:schemeClr val="accent1"/>
                </a:solidFill>
                <a:latin typeface="Calibri"/>
              </a:endParaRPr>
            </a:p>
          </p:txBody>
        </p:sp>
        <p:sp>
          <p:nvSpPr>
            <p:cNvPr id="10" name="Rectangle 9">
              <a:extLst>
                <a:ext uri="{FF2B5EF4-FFF2-40B4-BE49-F238E27FC236}">
                  <a16:creationId xmlns:a16="http://schemas.microsoft.com/office/drawing/2014/main" id="{2D36D780-2128-827E-BF7B-E06C693AC4B4}"/>
                </a:ext>
              </a:extLst>
            </p:cNvPr>
            <p:cNvSpPr/>
            <p:nvPr/>
          </p:nvSpPr>
          <p:spPr>
            <a:xfrm>
              <a:off x="3065589" y="5661248"/>
              <a:ext cx="3959208" cy="646331"/>
            </a:xfrm>
            <a:prstGeom prst="rect">
              <a:avLst/>
            </a:prstGeom>
            <a:noFill/>
            <a:ln w="25400" cap="flat" cmpd="sng" algn="ctr">
              <a:noFill/>
              <a:prstDash val="solid"/>
            </a:ln>
            <a:effectLst>
              <a:outerShdw blurRad="63500" sx="102000" sy="102000" algn="ctr" rotWithShape="0">
                <a:prstClr val="black">
                  <a:alpha val="40000"/>
                </a:prstClr>
              </a:outerShdw>
            </a:effectLst>
          </p:spPr>
          <p:txBody>
            <a:bodyPr wrap="square" rtlCol="0" anchor="ctr">
              <a:spAutoFit/>
            </a:bodyPr>
            <a:lstStyle/>
            <a:p>
              <a:pPr algn="ctr" defTabSz="342900"/>
              <a:r>
                <a:rPr lang="en-US" sz="1200" b="1" kern="0" dirty="0">
                  <a:solidFill>
                    <a:srgbClr val="FFC000"/>
                  </a:solidFill>
                  <a:latin typeface="Calibri"/>
                </a:rPr>
                <a:t>WP8: VAX </a:t>
              </a:r>
              <a:r>
                <a:rPr lang="en-US" sz="1200" kern="0" dirty="0">
                  <a:solidFill>
                    <a:srgbClr val="FFC000"/>
                  </a:solidFill>
                  <a:latin typeface="Calibri"/>
                </a:rPr>
                <a:t>installation at ATLAS </a:t>
              </a:r>
              <a:r>
                <a:rPr lang="en-US" sz="1200" i="1" kern="0" dirty="0">
                  <a:solidFill>
                    <a:schemeClr val="accent1"/>
                  </a:solidFill>
                  <a:latin typeface="Calibri"/>
                </a:rPr>
                <a:t> </a:t>
              </a:r>
              <a:br>
                <a:rPr lang="en-US" sz="1200" i="1" kern="0" dirty="0">
                  <a:solidFill>
                    <a:schemeClr val="accent1"/>
                  </a:solidFill>
                  <a:latin typeface="Calibri"/>
                </a:rPr>
              </a:br>
              <a:r>
                <a:rPr lang="en-US" sz="1200" i="1" kern="0" dirty="0">
                  <a:solidFill>
                    <a:schemeClr val="accent1"/>
                  </a:solidFill>
                  <a:latin typeface="Calibri"/>
                </a:rPr>
                <a:t>(</a:t>
              </a:r>
              <a:r>
                <a:rPr lang="en-GB" sz="1200" i="1" dirty="0">
                  <a:effectLst/>
                  <a:latin typeface="Calibri" panose="020F0502020204030204" pitchFamily="34" charset="0"/>
                  <a:ea typeface="Times New Roman" panose="02020603050405020304" pitchFamily="18" charset="0"/>
                </a:rPr>
                <a:t>VAX/TAXS installation: boundary conditions due also by ATLAS Schedule; under discussion with ATLAS management</a:t>
              </a:r>
              <a:r>
                <a:rPr lang="en-US" sz="1200" i="1" kern="0" dirty="0">
                  <a:solidFill>
                    <a:schemeClr val="accent1"/>
                  </a:solidFill>
                  <a:latin typeface="Calibri"/>
                </a:rPr>
                <a:t>) </a:t>
              </a:r>
              <a:endParaRPr lang="en-GB" sz="1200" kern="0" dirty="0">
                <a:solidFill>
                  <a:srgbClr val="FFC000"/>
                </a:solidFill>
                <a:latin typeface="Calibri"/>
              </a:endParaRPr>
            </a:p>
          </p:txBody>
        </p:sp>
        <p:pic>
          <p:nvPicPr>
            <p:cNvPr id="18" name="Picture 17" descr="A diagram of a machine&#10;&#10;Description automatically generated">
              <a:extLst>
                <a:ext uri="{FF2B5EF4-FFF2-40B4-BE49-F238E27FC236}">
                  <a16:creationId xmlns:a16="http://schemas.microsoft.com/office/drawing/2014/main" id="{C09C09E0-1BB4-CAC4-83DB-19EA753826AC}"/>
                </a:ext>
              </a:extLst>
            </p:cNvPr>
            <p:cNvPicPr>
              <a:picLocks noChangeAspect="1"/>
            </p:cNvPicPr>
            <p:nvPr/>
          </p:nvPicPr>
          <p:blipFill>
            <a:blip r:embed="rId4"/>
            <a:stretch>
              <a:fillRect/>
            </a:stretch>
          </p:blipFill>
          <p:spPr>
            <a:xfrm>
              <a:off x="267934" y="4650396"/>
              <a:ext cx="2459288" cy="1383350"/>
            </a:xfrm>
            <a:prstGeom prst="rect">
              <a:avLst/>
            </a:prstGeom>
          </p:spPr>
        </p:pic>
        <p:sp>
          <p:nvSpPr>
            <p:cNvPr id="20" name="TextBox 19">
              <a:extLst>
                <a:ext uri="{FF2B5EF4-FFF2-40B4-BE49-F238E27FC236}">
                  <a16:creationId xmlns:a16="http://schemas.microsoft.com/office/drawing/2014/main" id="{AD7A2089-3552-382B-D305-80E6C383EF07}"/>
                </a:ext>
              </a:extLst>
            </p:cNvPr>
            <p:cNvSpPr txBox="1"/>
            <p:nvPr/>
          </p:nvSpPr>
          <p:spPr>
            <a:xfrm>
              <a:off x="1168022" y="5963492"/>
              <a:ext cx="1321402"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MKI cool</a:t>
              </a:r>
              <a:endParaRPr lang="en-GB" sz="1200" dirty="0">
                <a:solidFill>
                  <a:schemeClr val="bg1">
                    <a:lumMod val="65000"/>
                  </a:schemeClr>
                </a:solidFill>
              </a:endParaRPr>
            </a:p>
          </p:txBody>
        </p:sp>
        <p:pic>
          <p:nvPicPr>
            <p:cNvPr id="22" name="Picture 21" descr="A close-up of a machine&#10;&#10;Description automatically generated">
              <a:extLst>
                <a:ext uri="{FF2B5EF4-FFF2-40B4-BE49-F238E27FC236}">
                  <a16:creationId xmlns:a16="http://schemas.microsoft.com/office/drawing/2014/main" id="{3D9F026D-3979-5A21-8818-2AE33B2CF0A6}"/>
                </a:ext>
              </a:extLst>
            </p:cNvPr>
            <p:cNvPicPr>
              <a:picLocks noChangeAspect="1"/>
            </p:cNvPicPr>
            <p:nvPr/>
          </p:nvPicPr>
          <p:blipFill>
            <a:blip r:embed="rId5"/>
            <a:stretch>
              <a:fillRect/>
            </a:stretch>
          </p:blipFill>
          <p:spPr>
            <a:xfrm>
              <a:off x="9035143" y="1247677"/>
              <a:ext cx="1417988" cy="2150615"/>
            </a:xfrm>
            <a:prstGeom prst="rect">
              <a:avLst/>
            </a:prstGeom>
          </p:spPr>
        </p:pic>
        <p:sp>
          <p:nvSpPr>
            <p:cNvPr id="23" name="TextBox 22">
              <a:extLst>
                <a:ext uri="{FF2B5EF4-FFF2-40B4-BE49-F238E27FC236}">
                  <a16:creationId xmlns:a16="http://schemas.microsoft.com/office/drawing/2014/main" id="{65DA9612-8E8F-168C-5380-E2CFA51E7982}"/>
                </a:ext>
              </a:extLst>
            </p:cNvPr>
            <p:cNvSpPr txBox="1"/>
            <p:nvPr/>
          </p:nvSpPr>
          <p:spPr>
            <a:xfrm>
              <a:off x="9047664" y="3413988"/>
              <a:ext cx="1321402"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VAX mock-up</a:t>
              </a:r>
              <a:endParaRPr lang="en-GB" sz="1200" dirty="0">
                <a:solidFill>
                  <a:schemeClr val="bg1">
                    <a:lumMod val="65000"/>
                  </a:schemeClr>
                </a:solidFill>
              </a:endParaRPr>
            </a:p>
          </p:txBody>
        </p:sp>
        <p:pic>
          <p:nvPicPr>
            <p:cNvPr id="25" name="Picture 24" descr="A diagram of a machine&#10;&#10;Description automatically generated">
              <a:extLst>
                <a:ext uri="{FF2B5EF4-FFF2-40B4-BE49-F238E27FC236}">
                  <a16:creationId xmlns:a16="http://schemas.microsoft.com/office/drawing/2014/main" id="{7849B637-643E-797C-F25C-2A29F23B9E8F}"/>
                </a:ext>
              </a:extLst>
            </p:cNvPr>
            <p:cNvPicPr>
              <a:picLocks noChangeAspect="1"/>
            </p:cNvPicPr>
            <p:nvPr/>
          </p:nvPicPr>
          <p:blipFill>
            <a:blip r:embed="rId6"/>
            <a:stretch>
              <a:fillRect/>
            </a:stretch>
          </p:blipFill>
          <p:spPr>
            <a:xfrm>
              <a:off x="9316058" y="4710382"/>
              <a:ext cx="2209536" cy="1276219"/>
            </a:xfrm>
            <a:prstGeom prst="rect">
              <a:avLst/>
            </a:prstGeom>
          </p:spPr>
        </p:pic>
        <p:sp>
          <p:nvSpPr>
            <p:cNvPr id="26" name="TextBox 25">
              <a:extLst>
                <a:ext uri="{FF2B5EF4-FFF2-40B4-BE49-F238E27FC236}">
                  <a16:creationId xmlns:a16="http://schemas.microsoft.com/office/drawing/2014/main" id="{60E55877-C048-7A2B-7D6F-97050AB46591}"/>
                </a:ext>
              </a:extLst>
            </p:cNvPr>
            <p:cNvSpPr txBox="1"/>
            <p:nvPr/>
          </p:nvSpPr>
          <p:spPr>
            <a:xfrm>
              <a:off x="9896679" y="5950529"/>
              <a:ext cx="1659664"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TCSPM 3D jaw layout</a:t>
              </a:r>
              <a:endParaRPr lang="en-GB" sz="1200" dirty="0">
                <a:solidFill>
                  <a:schemeClr val="bg1">
                    <a:lumMod val="65000"/>
                  </a:schemeClr>
                </a:solidFill>
              </a:endParaRPr>
            </a:p>
          </p:txBody>
        </p:sp>
      </p:grpSp>
      <p:sp>
        <p:nvSpPr>
          <p:cNvPr id="31" name="Title 30">
            <a:extLst>
              <a:ext uri="{FF2B5EF4-FFF2-40B4-BE49-F238E27FC236}">
                <a16:creationId xmlns:a16="http://schemas.microsoft.com/office/drawing/2014/main" id="{9BFE0786-C933-8F56-AEF7-B7C07617EFD1}"/>
              </a:ext>
            </a:extLst>
          </p:cNvPr>
          <p:cNvSpPr>
            <a:spLocks noGrp="1"/>
          </p:cNvSpPr>
          <p:nvPr>
            <p:ph type="title"/>
          </p:nvPr>
        </p:nvSpPr>
        <p:spPr>
          <a:xfrm>
            <a:off x="267934" y="199050"/>
            <a:ext cx="11376025" cy="1065742"/>
          </a:xfrm>
        </p:spPr>
        <p:txBody>
          <a:bodyPr/>
          <a:lstStyle/>
          <a:p>
            <a:r>
              <a:rPr lang="en-US" altLang="en-GB" dirty="0">
                <a:solidFill>
                  <a:schemeClr val="tx1"/>
                </a:solidFill>
              </a:rPr>
              <a:t>HL-LHC during </a:t>
            </a:r>
            <a:r>
              <a:rPr lang="en-US" altLang="en-GB" dirty="0" err="1">
                <a:solidFill>
                  <a:schemeClr val="tx1"/>
                </a:solidFill>
              </a:rPr>
              <a:t>LS3</a:t>
            </a:r>
            <a:r>
              <a:rPr lang="en-US" altLang="en-GB" dirty="0">
                <a:solidFill>
                  <a:schemeClr val="tx1"/>
                </a:solidFill>
              </a:rPr>
              <a:t>: More to come!! </a:t>
            </a:r>
            <a:br>
              <a:rPr lang="en-US" altLang="en-GB" dirty="0">
                <a:solidFill>
                  <a:schemeClr val="tx1"/>
                </a:solidFill>
              </a:rPr>
            </a:br>
            <a:r>
              <a:rPr lang="en-US" altLang="en-GB" sz="2800" dirty="0">
                <a:solidFill>
                  <a:schemeClr val="tx1"/>
                </a:solidFill>
              </a:rPr>
              <a:t>Experiments and other activities than P1 &amp; </a:t>
            </a:r>
            <a:r>
              <a:rPr lang="en-US" altLang="en-GB" sz="2800" dirty="0" err="1">
                <a:solidFill>
                  <a:schemeClr val="tx1"/>
                </a:solidFill>
              </a:rPr>
              <a:t>P5</a:t>
            </a:r>
            <a:endParaRPr lang="fr-CH" i="1" dirty="0"/>
          </a:p>
        </p:txBody>
      </p:sp>
      <p:sp>
        <p:nvSpPr>
          <p:cNvPr id="27" name="Date Placeholder 26">
            <a:extLst>
              <a:ext uri="{FF2B5EF4-FFF2-40B4-BE49-F238E27FC236}">
                <a16:creationId xmlns:a16="http://schemas.microsoft.com/office/drawing/2014/main" id="{2BC8696E-1AD2-5B8A-0C49-F926F7AB8964}"/>
              </a:ext>
            </a:extLst>
          </p:cNvPr>
          <p:cNvSpPr>
            <a:spLocks noGrp="1"/>
          </p:cNvSpPr>
          <p:nvPr>
            <p:ph type="dt" sz="half" idx="2"/>
          </p:nvPr>
        </p:nvSpPr>
        <p:spPr>
          <a:xfrm>
            <a:off x="3028649" y="6378349"/>
            <a:ext cx="972716" cy="365125"/>
          </a:xfrm>
          <a:prstGeom prst="rect">
            <a:avLst/>
          </a:prstGeom>
        </p:spPr>
        <p:txBody>
          <a:bodyPr vert="horz" lIns="0" tIns="0" rIns="0" bIns="0" rtlCol="0" anchor="ctr"/>
          <a:lstStyle>
            <a:defPPr>
              <a:defRPr lang="en-US"/>
            </a:defPPr>
            <a:lvl1pPr marL="0" algn="r" defTabSz="914400" rtl="0" eaLnBrk="1" latinLnBrk="0" hangingPunct="1">
              <a:defRPr sz="100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1st Feb. 2024</a:t>
            </a:r>
            <a:endParaRPr lang="en-US" dirty="0"/>
          </a:p>
        </p:txBody>
      </p:sp>
      <p:sp>
        <p:nvSpPr>
          <p:cNvPr id="24" name="Slide Number Placeholder 23">
            <a:extLst>
              <a:ext uri="{FF2B5EF4-FFF2-40B4-BE49-F238E27FC236}">
                <a16:creationId xmlns:a16="http://schemas.microsoft.com/office/drawing/2014/main" id="{AC2FE17D-F2BF-0A0D-FD00-8252EFBBBE49}"/>
              </a:ext>
            </a:extLst>
          </p:cNvPr>
          <p:cNvSpPr>
            <a:spLocks noGrp="1"/>
          </p:cNvSpPr>
          <p:nvPr>
            <p:ph type="sldNum" sz="quarter" idx="4"/>
          </p:nvPr>
        </p:nvSpPr>
        <p:spPr>
          <a:xfrm>
            <a:off x="11107546" y="6383848"/>
            <a:ext cx="681254" cy="365125"/>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B5EA5A-BC32-A742-B11B-8E7414D5B535}" type="slidenum">
              <a:rPr lang="en-US" smtClean="0"/>
              <a:pPr/>
              <a:t>27</a:t>
            </a:fld>
            <a:endParaRPr lang="en-US" dirty="0"/>
          </a:p>
        </p:txBody>
      </p:sp>
      <p:sp>
        <p:nvSpPr>
          <p:cNvPr id="28" name="Footer Placeholder 27">
            <a:extLst>
              <a:ext uri="{FF2B5EF4-FFF2-40B4-BE49-F238E27FC236}">
                <a16:creationId xmlns:a16="http://schemas.microsoft.com/office/drawing/2014/main" id="{1A027B07-F463-73E4-A66E-6416D76A061C}"/>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t>Estrella Vergara Fernandez, Chamonix Workshop 2024</a:t>
            </a:r>
            <a:endParaRPr lang="en-US" dirty="0"/>
          </a:p>
        </p:txBody>
      </p:sp>
    </p:spTree>
    <p:extLst>
      <p:ext uri="{BB962C8B-B14F-4D97-AF65-F5344CB8AC3E}">
        <p14:creationId xmlns:p14="http://schemas.microsoft.com/office/powerpoint/2010/main" val="2676558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B04FB2-826C-7D01-E4AC-6BFD93F7816E}"/>
              </a:ext>
            </a:extLst>
          </p:cNvPr>
          <p:cNvPicPr>
            <a:picLocks noChangeAspect="1"/>
          </p:cNvPicPr>
          <p:nvPr/>
        </p:nvPicPr>
        <p:blipFill rotWithShape="1">
          <a:blip r:embed="rId3"/>
          <a:srcRect t="21746"/>
          <a:stretch/>
        </p:blipFill>
        <p:spPr>
          <a:xfrm>
            <a:off x="0" y="0"/>
            <a:ext cx="12192000" cy="6857999"/>
          </a:xfrm>
          <a:prstGeom prst="rect">
            <a:avLst/>
          </a:prstGeom>
        </p:spPr>
      </p:pic>
      <p:sp>
        <p:nvSpPr>
          <p:cNvPr id="21" name="TextBox 20">
            <a:extLst>
              <a:ext uri="{FF2B5EF4-FFF2-40B4-BE49-F238E27FC236}">
                <a16:creationId xmlns:a16="http://schemas.microsoft.com/office/drawing/2014/main" id="{3263361B-EC22-49A3-9E33-A44622BE221C}"/>
              </a:ext>
            </a:extLst>
          </p:cNvPr>
          <p:cNvSpPr txBox="1"/>
          <p:nvPr/>
        </p:nvSpPr>
        <p:spPr>
          <a:xfrm>
            <a:off x="3823054" y="3255874"/>
            <a:ext cx="2461417" cy="1323439"/>
          </a:xfrm>
          <a:prstGeom prst="rect">
            <a:avLst/>
          </a:prstGeom>
          <a:solidFill>
            <a:srgbClr val="5B9BD5">
              <a:lumMod val="20000"/>
              <a:lumOff val="80000"/>
            </a:srgb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a:ea typeface="+mn-ea"/>
                <a:cs typeface="+mn-cs"/>
              </a:rPr>
              <a:t>LS2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kern="0" dirty="0">
              <a:solidFill>
                <a:srgbClr val="00206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A picture containing reptile&#10;&#10;Description automatically generated">
            <a:extLst>
              <a:ext uri="{FF2B5EF4-FFF2-40B4-BE49-F238E27FC236}">
                <a16:creationId xmlns:a16="http://schemas.microsoft.com/office/drawing/2014/main" id="{78C2CAC0-9C65-404D-9E0A-168CECCE25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41" b="100000" l="0" r="100000">
                        <a14:foregroundMark x1="0" y1="91566" x2="1705" y2="96386"/>
                        <a14:foregroundMark x1="1136" y1="98795" x2="6023" y2="69277"/>
                        <a14:foregroundMark x1="6023" y1="69277" x2="12273" y2="92771"/>
                        <a14:foregroundMark x1="12273" y1="92771" x2="18068" y2="69880"/>
                        <a14:foregroundMark x1="18068" y1="69880" x2="11364" y2="83133"/>
                        <a14:foregroundMark x1="11364" y1="83133" x2="18977" y2="95783"/>
                        <a14:foregroundMark x1="18977" y1="95783" x2="26477" y2="89759"/>
                        <a14:foregroundMark x1="26477" y1="89759" x2="29773" y2="75904"/>
                        <a14:foregroundMark x1="28182" y1="81325" x2="9659" y2="90361"/>
                        <a14:foregroundMark x1="8864" y1="97590" x2="30455" y2="87952"/>
                        <a14:foregroundMark x1="32955" y1="83735" x2="17614" y2="96386"/>
                        <a14:foregroundMark x1="13523" y1="96386" x2="18409" y2="66867"/>
                        <a14:foregroundMark x1="18409" y1="66867" x2="18750" y2="66265"/>
                        <a14:foregroundMark x1="19773" y1="63253" x2="22500" y2="75301"/>
                        <a14:foregroundMark x1="22955" y1="75904" x2="18750" y2="54819"/>
                        <a14:foregroundMark x1="19773" y1="54217" x2="21136" y2="72892"/>
                        <a14:foregroundMark x1="29773" y1="87349" x2="32273" y2="60843"/>
                        <a14:foregroundMark x1="31250" y1="45181" x2="38068" y2="83735"/>
                        <a14:foregroundMark x1="37955" y1="84337" x2="38409" y2="99398"/>
                        <a14:foregroundMark x1="40114" y1="93976" x2="43977" y2="93373"/>
                        <a14:foregroundMark x1="44205" y1="96386" x2="39659" y2="94578"/>
                        <a14:foregroundMark x1="36591" y1="95783" x2="43295" y2="98795"/>
                        <a14:foregroundMark x1="43523" y1="76506" x2="50341" y2="57229"/>
                        <a14:foregroundMark x1="50341" y1="57229" x2="45682" y2="37349"/>
                        <a14:foregroundMark x1="19659" y1="81928" x2="21705" y2="62048"/>
                        <a14:foregroundMark x1="7386" y1="75904" x2="7273" y2="67470"/>
                        <a14:foregroundMark x1="11705" y1="81928" x2="13523" y2="78916"/>
                        <a14:foregroundMark x1="14545" y1="74699" x2="10568" y2="81928"/>
                        <a14:foregroundMark x1="8182" y1="87952" x2="0" y2="98193"/>
                        <a14:foregroundMark x1="114" y1="91566" x2="3409" y2="99398"/>
                        <a14:foregroundMark x1="38864" y1="84337" x2="43409" y2="99398"/>
                        <a14:foregroundMark x1="43295" y1="91566" x2="33182" y2="96988"/>
                        <a14:foregroundMark x1="36705" y1="96988" x2="47045" y2="96386"/>
                        <a14:foregroundMark x1="47045" y1="96386" x2="52045" y2="83735"/>
                        <a14:foregroundMark x1="51250" y1="59036" x2="58977" y2="83735"/>
                        <a14:foregroundMark x1="58977" y1="83735" x2="63977" y2="83735"/>
                        <a14:foregroundMark x1="64205" y1="73494" x2="78750" y2="84337"/>
                        <a14:foregroundMark x1="79659" y1="81928" x2="65000" y2="94578"/>
                        <a14:foregroundMark x1="69886" y1="97590" x2="78977" y2="97590"/>
                        <a14:foregroundMark x1="79886" y1="97590" x2="63864" y2="97590"/>
                        <a14:foregroundMark x1="63864" y1="97590" x2="56932" y2="86747"/>
                        <a14:foregroundMark x1="56932" y1="86747" x2="56932" y2="82530"/>
                        <a14:foregroundMark x1="58750" y1="62048" x2="58409" y2="48193"/>
                        <a14:foregroundMark x1="59205" y1="56024" x2="64545" y2="75904"/>
                        <a14:foregroundMark x1="64773" y1="66867" x2="60341" y2="54217"/>
                        <a14:foregroundMark x1="60341" y1="51807" x2="59886" y2="45181"/>
                        <a14:foregroundMark x1="60000" y1="49398" x2="61136" y2="56024"/>
                        <a14:foregroundMark x1="48636" y1="34940" x2="48636" y2="34940"/>
                        <a14:foregroundMark x1="47841" y1="33133" x2="47841" y2="33133"/>
                        <a14:foregroundMark x1="51591" y1="96988" x2="51250" y2="96988"/>
                        <a14:foregroundMark x1="50795" y1="96988" x2="50795" y2="96988"/>
                        <a14:foregroundMark x1="50682" y1="95783" x2="50682" y2="95783"/>
                        <a14:foregroundMark x1="79545" y1="90361" x2="79545" y2="90361"/>
                        <a14:foregroundMark x1="82045" y1="96386" x2="82045" y2="96386"/>
                        <a14:foregroundMark x1="84205" y1="98795" x2="84205" y2="98795"/>
                        <a14:foregroundMark x1="84205" y1="98795" x2="84205" y2="98795"/>
                        <a14:foregroundMark x1="97273" y1="92771" x2="97273" y2="92771"/>
                        <a14:foregroundMark x1="97955" y1="91566" x2="99432" y2="91566"/>
                        <a14:foregroundMark x1="99545" y1="96386" x2="99545" y2="96386"/>
                        <a14:foregroundMark x1="99091" y1="92771" x2="99091" y2="92771"/>
                        <a14:foregroundMark x1="98750" y1="89759" x2="98750" y2="89759"/>
                        <a14:foregroundMark x1="98750" y1="89759" x2="98750" y2="89759"/>
                        <a14:foregroundMark x1="98977" y1="88554" x2="99659" y2="92771"/>
                        <a14:foregroundMark x1="100000" y1="95783" x2="100000" y2="95783"/>
                        <a14:foregroundMark x1="76250" y1="50000" x2="73295" y2="50000"/>
                        <a14:foregroundMark x1="73409" y1="51205" x2="76477" y2="60843"/>
                        <a14:foregroundMark x1="79205" y1="88554" x2="81705" y2="99398"/>
                        <a14:foregroundMark x1="64432" y1="58434" x2="64432" y2="58434"/>
                        <a14:foregroundMark x1="64205" y1="58434" x2="62500" y2="49398"/>
                        <a14:foregroundMark x1="49545" y1="37952" x2="47614" y2="34940"/>
                        <a14:foregroundMark x1="25795" y1="77711" x2="28636" y2="65060"/>
                        <a14:foregroundMark x1="24659" y1="69277" x2="24318" y2="70482"/>
                      </a14:backgroundRemoval>
                    </a14:imgEffect>
                  </a14:imgLayer>
                </a14:imgProps>
              </a:ext>
              <a:ext uri="{28A0092B-C50C-407E-A947-70E740481C1C}">
                <a14:useLocalDpi xmlns:a14="http://schemas.microsoft.com/office/drawing/2010/main"/>
              </a:ext>
            </a:extLst>
          </a:blip>
          <a:srcRect/>
          <a:stretch/>
        </p:blipFill>
        <p:spPr>
          <a:xfrm>
            <a:off x="0" y="4738086"/>
            <a:ext cx="9877229" cy="2116268"/>
          </a:xfrm>
          <a:prstGeom prst="rect">
            <a:avLst/>
          </a:prstGeom>
        </p:spPr>
      </p:pic>
      <p:pic>
        <p:nvPicPr>
          <p:cNvPr id="8" name="Picture 7" descr="A picture containing reptile&#10;&#10;Description automatically generated">
            <a:extLst>
              <a:ext uri="{FF2B5EF4-FFF2-40B4-BE49-F238E27FC236}">
                <a16:creationId xmlns:a16="http://schemas.microsoft.com/office/drawing/2014/main" id="{CE8DF530-0CEA-49FE-9B70-EC26F778F5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241" b="100000" l="0" r="100000">
                        <a14:foregroundMark x1="0" y1="83133" x2="5160" y2="92169"/>
                        <a14:foregroundMark x1="5405" y1="92771" x2="17936" y2="69880"/>
                        <a14:foregroundMark x1="17936" y1="69880" x2="3440" y2="83133"/>
                        <a14:foregroundMark x1="3440" y1="83133" x2="19902" y2="95783"/>
                        <a14:foregroundMark x1="19902" y1="95783" x2="36118" y2="89759"/>
                        <a14:foregroundMark x1="36118" y1="89759" x2="43243" y2="75904"/>
                        <a14:foregroundMark x1="0" y1="89759" x2="39558" y2="81325"/>
                        <a14:foregroundMark x1="0" y1="96988" x2="44472" y2="87952"/>
                        <a14:foregroundMark x1="50123" y1="83735" x2="16953" y2="96386"/>
                        <a14:foregroundMark x1="8108" y1="96386" x2="18673" y2="66867"/>
                        <a14:foregroundMark x1="18673" y1="66867" x2="19410" y2="66265"/>
                        <a14:foregroundMark x1="21622" y1="63253" x2="27518" y2="75301"/>
                        <a14:foregroundMark x1="28501" y1="75904" x2="19410" y2="54819"/>
                        <a14:foregroundMark x1="21622" y1="54217" x2="24570" y2="72892"/>
                        <a14:foregroundMark x1="43243" y1="87349" x2="48649" y2="60843"/>
                        <a14:foregroundMark x1="46437" y1="45181" x2="61179" y2="83735"/>
                        <a14:foregroundMark x1="60934" y1="84337" x2="61916" y2="99398"/>
                        <a14:foregroundMark x1="65602" y1="93976" x2="73956" y2="93373"/>
                        <a14:foregroundMark x1="74447" y1="96386" x2="64619" y2="94578"/>
                        <a14:foregroundMark x1="57985" y1="95783" x2="72482" y2="98795"/>
                        <a14:foregroundMark x1="72973" y1="76506" x2="87715" y2="57229"/>
                        <a14:foregroundMark x1="87715" y1="57229" x2="77641" y2="37349"/>
                        <a14:foregroundMark x1="21376" y1="81928" x2="25799" y2="62048"/>
                        <a14:foregroundMark x1="4177" y1="81928" x2="8108" y2="78916"/>
                        <a14:foregroundMark x1="10319" y1="74699" x2="1720" y2="81928"/>
                        <a14:foregroundMark x1="62899" y1="84337" x2="72727" y2="99398"/>
                        <a14:foregroundMark x1="72482" y1="91566" x2="50614" y2="96988"/>
                        <a14:foregroundMark x1="58231" y1="96988" x2="80590" y2="96386"/>
                        <a14:foregroundMark x1="80590" y1="96386" x2="91400" y2="83735"/>
                        <a14:foregroundMark x1="89681" y1="59036" x2="99754" y2="74096"/>
                        <a14:foregroundMark x1="84029" y1="34940" x2="84029" y2="34940"/>
                        <a14:foregroundMark x1="82310" y1="33133" x2="82310" y2="33133"/>
                        <a14:foregroundMark x1="90418" y1="96988" x2="89681" y2="96988"/>
                        <a14:foregroundMark x1="88698" y1="96988" x2="88698" y2="96988"/>
                        <a14:foregroundMark x1="88452" y1="95783" x2="88452" y2="95783"/>
                        <a14:foregroundMark x1="85995" y1="37952" x2="81818" y2="34940"/>
                        <a14:foregroundMark x1="34644" y1="77711" x2="40786" y2="65060"/>
                        <a14:foregroundMark x1="32187" y1="69277" x2="31450" y2="70482"/>
                      </a14:backgroundRemoval>
                    </a14:imgEffect>
                  </a14:imgLayer>
                </a14:imgProps>
              </a:ext>
              <a:ext uri="{28A0092B-C50C-407E-A947-70E740481C1C}">
                <a14:useLocalDpi xmlns:a14="http://schemas.microsoft.com/office/drawing/2010/main"/>
              </a:ext>
            </a:extLst>
          </a:blip>
          <a:srcRect/>
          <a:stretch/>
        </p:blipFill>
        <p:spPr>
          <a:xfrm>
            <a:off x="7652018" y="4002306"/>
            <a:ext cx="4564110" cy="2888523"/>
          </a:xfrm>
          <a:prstGeom prst="rect">
            <a:avLst/>
          </a:prstGeom>
        </p:spPr>
      </p:pic>
      <p:cxnSp>
        <p:nvCxnSpPr>
          <p:cNvPr id="9" name="Straight Connector 8">
            <a:extLst>
              <a:ext uri="{FF2B5EF4-FFF2-40B4-BE49-F238E27FC236}">
                <a16:creationId xmlns:a16="http://schemas.microsoft.com/office/drawing/2014/main" id="{5D653E91-2CF9-4AF7-9400-39AC50E43D08}"/>
              </a:ext>
            </a:extLst>
          </p:cNvPr>
          <p:cNvCxnSpPr/>
          <p:nvPr/>
        </p:nvCxnSpPr>
        <p:spPr>
          <a:xfrm flipV="1">
            <a:off x="1852173" y="4994160"/>
            <a:ext cx="0" cy="812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18B904D-08CA-46C3-A1BC-4FB995B85169}"/>
              </a:ext>
            </a:extLst>
          </p:cNvPr>
          <p:cNvSpPr txBox="1"/>
          <p:nvPr/>
        </p:nvSpPr>
        <p:spPr>
          <a:xfrm>
            <a:off x="1366171" y="4374766"/>
            <a:ext cx="1014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EYETS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2016/2017</a:t>
            </a:r>
          </a:p>
        </p:txBody>
      </p:sp>
      <p:cxnSp>
        <p:nvCxnSpPr>
          <p:cNvPr id="11" name="Straight Connector 10">
            <a:extLst>
              <a:ext uri="{FF2B5EF4-FFF2-40B4-BE49-F238E27FC236}">
                <a16:creationId xmlns:a16="http://schemas.microsoft.com/office/drawing/2014/main" id="{1EB41398-FBEA-47FF-BD8D-5694A28A9EB5}"/>
              </a:ext>
            </a:extLst>
          </p:cNvPr>
          <p:cNvCxnSpPr/>
          <p:nvPr/>
        </p:nvCxnSpPr>
        <p:spPr>
          <a:xfrm flipV="1">
            <a:off x="3011859" y="4784174"/>
            <a:ext cx="0" cy="812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AD4DBE-D705-49B3-8C09-1791A31D1417}"/>
              </a:ext>
            </a:extLst>
          </p:cNvPr>
          <p:cNvSpPr txBox="1"/>
          <p:nvPr/>
        </p:nvSpPr>
        <p:spPr>
          <a:xfrm>
            <a:off x="2504577" y="4111094"/>
            <a:ext cx="1014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YETS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2017/2018</a:t>
            </a:r>
          </a:p>
        </p:txBody>
      </p:sp>
      <p:cxnSp>
        <p:nvCxnSpPr>
          <p:cNvPr id="13" name="Straight Connector 12">
            <a:extLst>
              <a:ext uri="{FF2B5EF4-FFF2-40B4-BE49-F238E27FC236}">
                <a16:creationId xmlns:a16="http://schemas.microsoft.com/office/drawing/2014/main" id="{99984EE5-99ED-4526-869D-299781657CA8}"/>
              </a:ext>
            </a:extLst>
          </p:cNvPr>
          <p:cNvCxnSpPr>
            <a:cxnSpLocks/>
          </p:cNvCxnSpPr>
          <p:nvPr/>
        </p:nvCxnSpPr>
        <p:spPr>
          <a:xfrm flipV="1">
            <a:off x="4404939" y="4580037"/>
            <a:ext cx="0" cy="32331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F89D83E-93D5-4367-A9BC-6742C4646988}"/>
              </a:ext>
            </a:extLst>
          </p:cNvPr>
          <p:cNvCxnSpPr>
            <a:cxnSpLocks/>
          </p:cNvCxnSpPr>
          <p:nvPr/>
        </p:nvCxnSpPr>
        <p:spPr>
          <a:xfrm flipH="1" flipV="1">
            <a:off x="5693122" y="4580037"/>
            <a:ext cx="8798" cy="823213"/>
          </a:xfrm>
          <a:prstGeom prst="line">
            <a:avLst/>
          </a:prstGeo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91C6983-2AC5-460C-9049-7A09AA79753E}"/>
              </a:ext>
            </a:extLst>
          </p:cNvPr>
          <p:cNvSpPr txBox="1"/>
          <p:nvPr/>
        </p:nvSpPr>
        <p:spPr>
          <a:xfrm>
            <a:off x="4962355" y="3892988"/>
            <a:ext cx="1133645"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YETS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2021-22</a:t>
            </a:r>
          </a:p>
        </p:txBody>
      </p:sp>
      <p:cxnSp>
        <p:nvCxnSpPr>
          <p:cNvPr id="17" name="Straight Connector 16">
            <a:extLst>
              <a:ext uri="{FF2B5EF4-FFF2-40B4-BE49-F238E27FC236}">
                <a16:creationId xmlns:a16="http://schemas.microsoft.com/office/drawing/2014/main" id="{42FE2BD5-DDBA-4B52-9866-77171480FD4C}"/>
              </a:ext>
            </a:extLst>
          </p:cNvPr>
          <p:cNvCxnSpPr/>
          <p:nvPr/>
        </p:nvCxnSpPr>
        <p:spPr>
          <a:xfrm flipV="1">
            <a:off x="554828" y="5224025"/>
            <a:ext cx="0" cy="812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1676A-712F-40B1-8751-0BFF5BC2244C}"/>
              </a:ext>
            </a:extLst>
          </p:cNvPr>
          <p:cNvSpPr txBox="1"/>
          <p:nvPr/>
        </p:nvSpPr>
        <p:spPr>
          <a:xfrm>
            <a:off x="38203" y="4580037"/>
            <a:ext cx="1014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YETS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mn-cs"/>
              </a:rPr>
              <a:t>2015/2016</a:t>
            </a:r>
          </a:p>
        </p:txBody>
      </p:sp>
      <p:grpSp>
        <p:nvGrpSpPr>
          <p:cNvPr id="23" name="Group 22">
            <a:extLst>
              <a:ext uri="{FF2B5EF4-FFF2-40B4-BE49-F238E27FC236}">
                <a16:creationId xmlns:a16="http://schemas.microsoft.com/office/drawing/2014/main" id="{B1978313-C586-4B58-B832-5E930AE21BE4}"/>
              </a:ext>
            </a:extLst>
          </p:cNvPr>
          <p:cNvGrpSpPr/>
          <p:nvPr/>
        </p:nvGrpSpPr>
        <p:grpSpPr>
          <a:xfrm>
            <a:off x="10555072" y="3256979"/>
            <a:ext cx="1529243" cy="987134"/>
            <a:chOff x="9453562" y="3050337"/>
            <a:chExt cx="1050497" cy="987134"/>
          </a:xfrm>
        </p:grpSpPr>
        <p:cxnSp>
          <p:nvCxnSpPr>
            <p:cNvPr id="19" name="Straight Connector 18">
              <a:extLst>
                <a:ext uri="{FF2B5EF4-FFF2-40B4-BE49-F238E27FC236}">
                  <a16:creationId xmlns:a16="http://schemas.microsoft.com/office/drawing/2014/main" id="{7B03746A-F8FB-419F-BEFF-26372F8B45BC}"/>
                </a:ext>
              </a:extLst>
            </p:cNvPr>
            <p:cNvCxnSpPr>
              <a:cxnSpLocks/>
            </p:cNvCxnSpPr>
            <p:nvPr/>
          </p:nvCxnSpPr>
          <p:spPr>
            <a:xfrm flipV="1">
              <a:off x="9833078" y="3581347"/>
              <a:ext cx="0" cy="456124"/>
            </a:xfrm>
            <a:prstGeom prst="line">
              <a:avLst/>
            </a:prstGeo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9C77CEF-2A63-4E15-90D4-9457501BF69C}"/>
                </a:ext>
              </a:extLst>
            </p:cNvPr>
            <p:cNvSpPr txBox="1"/>
            <p:nvPr/>
          </p:nvSpPr>
          <p:spPr>
            <a:xfrm>
              <a:off x="9453562" y="3050337"/>
              <a:ext cx="1050497" cy="584775"/>
            </a:xfrm>
            <a:prstGeom prst="rect">
              <a:avLst/>
            </a:prstGeom>
            <a:solidFill>
              <a:srgbClr val="5B9BD5">
                <a:lumMod val="20000"/>
                <a:lumOff val="80000"/>
              </a:srgb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a:ea typeface="+mn-ea"/>
                  <a:cs typeface="+mn-cs"/>
                </a:rPr>
                <a:t>LS3</a:t>
              </a:r>
            </a:p>
          </p:txBody>
        </p:sp>
      </p:grpSp>
      <p:sp>
        <p:nvSpPr>
          <p:cNvPr id="24" name="TextBox 23">
            <a:extLst>
              <a:ext uri="{FF2B5EF4-FFF2-40B4-BE49-F238E27FC236}">
                <a16:creationId xmlns:a16="http://schemas.microsoft.com/office/drawing/2014/main" id="{C18A4E55-961C-4F1D-B10F-E5546E4F6F05}"/>
              </a:ext>
            </a:extLst>
          </p:cNvPr>
          <p:cNvSpPr txBox="1"/>
          <p:nvPr/>
        </p:nvSpPr>
        <p:spPr>
          <a:xfrm>
            <a:off x="6397285" y="3217476"/>
            <a:ext cx="4061825" cy="1569660"/>
          </a:xfrm>
          <a:prstGeom prst="rect">
            <a:avLst/>
          </a:prstGeom>
          <a:solidFill>
            <a:srgbClr val="5B9BD5">
              <a:lumMod val="20000"/>
              <a:lumOff val="80000"/>
            </a:srgbClr>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alibri" panose="020F0502020204030204"/>
                <a:ea typeface="+mn-ea"/>
                <a:cs typeface="+mn-cs"/>
              </a:rPr>
              <a:t>Run3     </a:t>
            </a:r>
            <a:endParaRPr lang="en-US" sz="3200" b="1" kern="0" dirty="0">
              <a:solidFill>
                <a:srgbClr val="00206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libri" panose="020F0502020204030204"/>
              </a:rPr>
              <a:t>        </a:t>
            </a:r>
            <a:endParaRPr kumimoji="0" lang="en-US" sz="32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017AD29-929E-4DF0-8A7A-16A2BDF763A5}"/>
              </a:ext>
            </a:extLst>
          </p:cNvPr>
          <p:cNvSpPr txBox="1"/>
          <p:nvPr/>
        </p:nvSpPr>
        <p:spPr>
          <a:xfrm>
            <a:off x="6436428" y="4085308"/>
            <a:ext cx="1251769" cy="584775"/>
          </a:xfrm>
          <a:prstGeom prst="rect">
            <a:avLst/>
          </a:prstGeom>
          <a:noFill/>
          <a:ln>
            <a:solidFill>
              <a:srgbClr val="0033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YETS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2022/2023</a:t>
            </a:r>
          </a:p>
        </p:txBody>
      </p:sp>
      <p:cxnSp>
        <p:nvCxnSpPr>
          <p:cNvPr id="26" name="Straight Connector 25">
            <a:extLst>
              <a:ext uri="{FF2B5EF4-FFF2-40B4-BE49-F238E27FC236}">
                <a16:creationId xmlns:a16="http://schemas.microsoft.com/office/drawing/2014/main" id="{613E6414-FC48-426B-A514-3F97169538F9}"/>
              </a:ext>
            </a:extLst>
          </p:cNvPr>
          <p:cNvCxnSpPr>
            <a:cxnSpLocks/>
          </p:cNvCxnSpPr>
          <p:nvPr/>
        </p:nvCxnSpPr>
        <p:spPr>
          <a:xfrm flipV="1">
            <a:off x="7173804" y="4696615"/>
            <a:ext cx="0" cy="899955"/>
          </a:xfrm>
          <a:prstGeom prst="line">
            <a:avLst/>
          </a:prstGeom>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299FC51D-CC68-474B-BA5F-B980CC19BE23}"/>
              </a:ext>
            </a:extLst>
          </p:cNvPr>
          <p:cNvSpPr txBox="1"/>
          <p:nvPr/>
        </p:nvSpPr>
        <p:spPr>
          <a:xfrm>
            <a:off x="7821191" y="4099680"/>
            <a:ext cx="1251769" cy="584775"/>
          </a:xfrm>
          <a:prstGeom prst="rect">
            <a:avLst/>
          </a:prstGeom>
          <a:noFill/>
          <a:ln>
            <a:solidFill>
              <a:srgbClr val="0033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EYETS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2023/2024</a:t>
            </a:r>
          </a:p>
        </p:txBody>
      </p:sp>
      <p:cxnSp>
        <p:nvCxnSpPr>
          <p:cNvPr id="28" name="Straight Connector 27">
            <a:extLst>
              <a:ext uri="{FF2B5EF4-FFF2-40B4-BE49-F238E27FC236}">
                <a16:creationId xmlns:a16="http://schemas.microsoft.com/office/drawing/2014/main" id="{A518CC06-16D4-4029-988E-F9076A711961}"/>
              </a:ext>
            </a:extLst>
          </p:cNvPr>
          <p:cNvCxnSpPr>
            <a:cxnSpLocks/>
          </p:cNvCxnSpPr>
          <p:nvPr/>
        </p:nvCxnSpPr>
        <p:spPr>
          <a:xfrm flipV="1">
            <a:off x="8447075" y="4684456"/>
            <a:ext cx="0" cy="715902"/>
          </a:xfrm>
          <a:prstGeom prst="line">
            <a:avLst/>
          </a:prstGeom>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E7FC0EE4-AC6A-4827-8E26-EE6852FC3C11}"/>
              </a:ext>
            </a:extLst>
          </p:cNvPr>
          <p:cNvSpPr txBox="1"/>
          <p:nvPr/>
        </p:nvSpPr>
        <p:spPr>
          <a:xfrm>
            <a:off x="9177525" y="4111093"/>
            <a:ext cx="1251769" cy="584775"/>
          </a:xfrm>
          <a:prstGeom prst="rect">
            <a:avLst/>
          </a:prstGeom>
          <a:noFill/>
          <a:ln>
            <a:solidFill>
              <a:srgbClr val="0033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EYETS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latin typeface="Calibri" panose="020F0502020204030204"/>
                <a:ea typeface="+mn-ea"/>
                <a:cs typeface="+mn-cs"/>
              </a:rPr>
              <a:t>2024/2025</a:t>
            </a:r>
          </a:p>
        </p:txBody>
      </p:sp>
      <p:cxnSp>
        <p:nvCxnSpPr>
          <p:cNvPr id="30" name="Straight Connector 29">
            <a:extLst>
              <a:ext uri="{FF2B5EF4-FFF2-40B4-BE49-F238E27FC236}">
                <a16:creationId xmlns:a16="http://schemas.microsoft.com/office/drawing/2014/main" id="{90E251BD-357C-4FE7-8AD3-3BDDE5679552}"/>
              </a:ext>
            </a:extLst>
          </p:cNvPr>
          <p:cNvCxnSpPr>
            <a:cxnSpLocks/>
          </p:cNvCxnSpPr>
          <p:nvPr/>
        </p:nvCxnSpPr>
        <p:spPr>
          <a:xfrm flipV="1">
            <a:off x="9717006" y="4705172"/>
            <a:ext cx="0" cy="577975"/>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608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6C3AC-6382-6C23-5E26-1FD9AE1980D6}"/>
              </a:ext>
            </a:extLst>
          </p:cNvPr>
          <p:cNvSpPr>
            <a:spLocks noGrp="1"/>
          </p:cNvSpPr>
          <p:nvPr>
            <p:ph type="title"/>
          </p:nvPr>
        </p:nvSpPr>
        <p:spPr>
          <a:xfrm>
            <a:off x="191344" y="124354"/>
            <a:ext cx="11376025" cy="1065742"/>
          </a:xfrm>
        </p:spPr>
        <p:txBody>
          <a:bodyPr/>
          <a:lstStyle/>
          <a:p>
            <a:r>
              <a:rPr lang="en-US" dirty="0"/>
              <a:t>Once upon a time …1954!</a:t>
            </a:r>
            <a:endParaRPr lang="en-GB" dirty="0"/>
          </a:p>
        </p:txBody>
      </p:sp>
      <p:sp>
        <p:nvSpPr>
          <p:cNvPr id="4" name="Date Placeholder 3">
            <a:extLst>
              <a:ext uri="{FF2B5EF4-FFF2-40B4-BE49-F238E27FC236}">
                <a16:creationId xmlns:a16="http://schemas.microsoft.com/office/drawing/2014/main" id="{13C10D50-CA4A-29F7-ED9A-6C42D9F0D299}"/>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0EEC9A7F-16AF-4D1E-BB6E-26614DCEC9C2}"/>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8E44C931-D8E9-CEB6-95CE-6A59988701F1}"/>
              </a:ext>
            </a:extLst>
          </p:cNvPr>
          <p:cNvSpPr>
            <a:spLocks noGrp="1"/>
          </p:cNvSpPr>
          <p:nvPr>
            <p:ph type="sldNum" sz="quarter" idx="12"/>
          </p:nvPr>
        </p:nvSpPr>
        <p:spPr/>
        <p:txBody>
          <a:bodyPr/>
          <a:lstStyle/>
          <a:p>
            <a:fld id="{36B5EA5A-BC32-A742-B11B-8E7414D5B535}" type="slidenum">
              <a:rPr lang="en-US" smtClean="0"/>
              <a:pPr/>
              <a:t>29</a:t>
            </a:fld>
            <a:endParaRPr lang="en-US" dirty="0"/>
          </a:p>
        </p:txBody>
      </p:sp>
      <p:pic>
        <p:nvPicPr>
          <p:cNvPr id="7" name="Picture 6" descr="A couple of men looking at a field&#10;&#10;Description automatically generated">
            <a:extLst>
              <a:ext uri="{FF2B5EF4-FFF2-40B4-BE49-F238E27FC236}">
                <a16:creationId xmlns:a16="http://schemas.microsoft.com/office/drawing/2014/main" id="{CD8C6819-3BC8-298A-1F5A-0A3C39F24E37}"/>
              </a:ext>
            </a:extLst>
          </p:cNvPr>
          <p:cNvPicPr>
            <a:picLocks noChangeAspect="1"/>
          </p:cNvPicPr>
          <p:nvPr/>
        </p:nvPicPr>
        <p:blipFill>
          <a:blip r:embed="rId2"/>
          <a:stretch>
            <a:fillRect/>
          </a:stretch>
        </p:blipFill>
        <p:spPr>
          <a:xfrm>
            <a:off x="256973" y="758082"/>
            <a:ext cx="5625741" cy="3962883"/>
          </a:xfrm>
          <a:prstGeom prst="rect">
            <a:avLst/>
          </a:prstGeom>
        </p:spPr>
      </p:pic>
      <p:pic>
        <p:nvPicPr>
          <p:cNvPr id="8" name="Picture 4" descr="new logo">
            <a:extLst>
              <a:ext uri="{FF2B5EF4-FFF2-40B4-BE49-F238E27FC236}">
                <a16:creationId xmlns:a16="http://schemas.microsoft.com/office/drawing/2014/main" id="{F7143E08-BAB1-60A8-0B1F-DFA2DEADF8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10"/>
          <a:stretch/>
        </p:blipFill>
        <p:spPr bwMode="auto">
          <a:xfrm>
            <a:off x="285919" y="772755"/>
            <a:ext cx="1992741" cy="2321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5EA33CD7-F106-8090-F65A-4F0491BCD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420" y="115945"/>
            <a:ext cx="4320000" cy="3233252"/>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E57243E3-D85F-259A-6F6C-664292800012}"/>
              </a:ext>
            </a:extLst>
          </p:cNvPr>
          <p:cNvSpPr txBox="1">
            <a:spLocks/>
          </p:cNvSpPr>
          <p:nvPr/>
        </p:nvSpPr>
        <p:spPr>
          <a:xfrm>
            <a:off x="412775" y="5210681"/>
            <a:ext cx="5683225"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Happy birthday CERN!</a:t>
            </a:r>
            <a:endParaRPr lang="en-GB" dirty="0"/>
          </a:p>
        </p:txBody>
      </p:sp>
      <p:pic>
        <p:nvPicPr>
          <p:cNvPr id="2050" name="Picture 2">
            <a:extLst>
              <a:ext uri="{FF2B5EF4-FFF2-40B4-BE49-F238E27FC236}">
                <a16:creationId xmlns:a16="http://schemas.microsoft.com/office/drawing/2014/main" id="{CFAF341D-CC8E-18F9-CEF0-3E4ECA4D7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472" y="3429000"/>
            <a:ext cx="4320000" cy="27742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C4F5FEF-05A6-AFFF-6819-147FC7D48D90}"/>
              </a:ext>
            </a:extLst>
          </p:cNvPr>
          <p:cNvSpPr txBox="1"/>
          <p:nvPr/>
        </p:nvSpPr>
        <p:spPr>
          <a:xfrm>
            <a:off x="9868572" y="5808672"/>
            <a:ext cx="1339996" cy="369332"/>
          </a:xfrm>
          <a:prstGeom prst="rect">
            <a:avLst/>
          </a:prstGeom>
          <a:noFill/>
        </p:spPr>
        <p:txBody>
          <a:bodyPr wrap="square">
            <a:spAutoFit/>
          </a:bodyPr>
          <a:lstStyle/>
          <a:p>
            <a:r>
              <a:rPr lang="en-GB" b="0" i="0" dirty="0">
                <a:solidFill>
                  <a:srgbClr val="FFFFFF"/>
                </a:solidFill>
                <a:effectLst/>
                <a:latin typeface="sourcesans-regular"/>
              </a:rPr>
              <a:t>Higgs boson</a:t>
            </a:r>
            <a:endParaRPr lang="en-GB" dirty="0"/>
          </a:p>
        </p:txBody>
      </p:sp>
      <p:sp>
        <p:nvSpPr>
          <p:cNvPr id="18" name="TextBox 17">
            <a:extLst>
              <a:ext uri="{FF2B5EF4-FFF2-40B4-BE49-F238E27FC236}">
                <a16:creationId xmlns:a16="http://schemas.microsoft.com/office/drawing/2014/main" id="{6AF397EE-96D0-F1EE-007B-5C7ACBE49826}"/>
              </a:ext>
            </a:extLst>
          </p:cNvPr>
          <p:cNvSpPr txBox="1"/>
          <p:nvPr/>
        </p:nvSpPr>
        <p:spPr>
          <a:xfrm>
            <a:off x="8930854" y="2986496"/>
            <a:ext cx="2610619" cy="369332"/>
          </a:xfrm>
          <a:prstGeom prst="rect">
            <a:avLst/>
          </a:prstGeom>
          <a:noFill/>
        </p:spPr>
        <p:txBody>
          <a:bodyPr wrap="square">
            <a:spAutoFit/>
          </a:bodyPr>
          <a:lstStyle/>
          <a:p>
            <a:r>
              <a:rPr lang="en-GB" b="0" i="0" dirty="0">
                <a:solidFill>
                  <a:srgbClr val="FFFFFF"/>
                </a:solidFill>
                <a:effectLst/>
                <a:latin typeface="sourcesans-regular"/>
              </a:rPr>
              <a:t>CERN Science Gateway </a:t>
            </a:r>
            <a:endParaRPr lang="en-GB" dirty="0"/>
          </a:p>
        </p:txBody>
      </p:sp>
    </p:spTree>
    <p:extLst>
      <p:ext uri="{BB962C8B-B14F-4D97-AF65-F5344CB8AC3E}">
        <p14:creationId xmlns:p14="http://schemas.microsoft.com/office/powerpoint/2010/main" val="33529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C8B8F4-9175-40E5-5584-A6BFB366DFCB}"/>
              </a:ext>
            </a:extLst>
          </p:cNvPr>
          <p:cNvSpPr>
            <a:spLocks noGrp="1"/>
          </p:cNvSpPr>
          <p:nvPr>
            <p:ph type="title"/>
          </p:nvPr>
        </p:nvSpPr>
        <p:spPr/>
        <p:txBody>
          <a:bodyPr/>
          <a:lstStyle/>
          <a:p>
            <a:r>
              <a:rPr lang="en-GB" dirty="0"/>
              <a:t>High Luminosity </a:t>
            </a:r>
            <a:r>
              <a:rPr lang="en-GB" dirty="0" err="1"/>
              <a:t>LHC</a:t>
            </a:r>
            <a:r>
              <a:rPr lang="en-GB" dirty="0"/>
              <a:t> Goals</a:t>
            </a:r>
          </a:p>
        </p:txBody>
      </p:sp>
      <p:sp>
        <p:nvSpPr>
          <p:cNvPr id="4" name="Date Placeholder 3">
            <a:extLst>
              <a:ext uri="{FF2B5EF4-FFF2-40B4-BE49-F238E27FC236}">
                <a16:creationId xmlns:a16="http://schemas.microsoft.com/office/drawing/2014/main" id="{5BCE3C43-B1A2-0290-F260-7C1D2E0F131C}"/>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7F7D1942-881F-EB10-CCD4-4DCCE4501D6C}"/>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15E0CFBA-7A5D-DCC1-8E2D-5CD63307678E}"/>
              </a:ext>
            </a:extLst>
          </p:cNvPr>
          <p:cNvSpPr>
            <a:spLocks noGrp="1"/>
          </p:cNvSpPr>
          <p:nvPr>
            <p:ph type="sldNum" sz="quarter" idx="12"/>
          </p:nvPr>
        </p:nvSpPr>
        <p:spPr/>
        <p:txBody>
          <a:bodyPr/>
          <a:lstStyle/>
          <a:p>
            <a:fld id="{36B5EA5A-BC32-A742-B11B-8E7414D5B535}" type="slidenum">
              <a:rPr lang="en-US" smtClean="0"/>
              <a:pPr/>
              <a:t>3</a:t>
            </a:fld>
            <a:endParaRPr lang="en-US" dirty="0"/>
          </a:p>
        </p:txBody>
      </p:sp>
      <p:sp>
        <p:nvSpPr>
          <p:cNvPr id="7" name="Footer Placeholder 8">
            <a:extLst>
              <a:ext uri="{FF2B5EF4-FFF2-40B4-BE49-F238E27FC236}">
                <a16:creationId xmlns:a16="http://schemas.microsoft.com/office/drawing/2014/main" id="{97056D0D-010F-6483-97B7-3626F6D825E0}"/>
              </a:ext>
            </a:extLst>
          </p:cNvPr>
          <p:cNvSpPr txBox="1">
            <a:spLocks/>
          </p:cNvSpPr>
          <p:nvPr/>
        </p:nvSpPr>
        <p:spPr>
          <a:xfrm>
            <a:off x="1659126" y="5724883"/>
            <a:ext cx="1181820"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O. Brüning</a:t>
            </a:r>
          </a:p>
        </p:txBody>
      </p:sp>
      <p:sp>
        <p:nvSpPr>
          <p:cNvPr id="8" name="TextBox 7">
            <a:extLst>
              <a:ext uri="{FF2B5EF4-FFF2-40B4-BE49-F238E27FC236}">
                <a16:creationId xmlns:a16="http://schemas.microsoft.com/office/drawing/2014/main" id="{A923C45C-C2E7-3E9D-1517-23AA0A9B8247}"/>
              </a:ext>
            </a:extLst>
          </p:cNvPr>
          <p:cNvSpPr txBox="1"/>
          <p:nvPr/>
        </p:nvSpPr>
        <p:spPr>
          <a:xfrm>
            <a:off x="1904314" y="1474560"/>
            <a:ext cx="8663680" cy="267765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defRPr/>
            </a:pPr>
            <a:r>
              <a:rPr lang="en-GB" sz="1600" kern="0" dirty="0">
                <a:solidFill>
                  <a:prstClr val="black"/>
                </a:solidFill>
                <a:latin typeface="Calibri"/>
              </a:rPr>
              <a:t>The main objective of HiLumi LHC Design Study is to extend the LHC lifetime by </a:t>
            </a:r>
            <a:r>
              <a:rPr lang="en-GB" sz="1600" b="1" kern="0" dirty="0">
                <a:solidFill>
                  <a:prstClr val="black"/>
                </a:solidFill>
                <a:latin typeface="Calibri"/>
              </a:rPr>
              <a:t>another decade </a:t>
            </a:r>
            <a:r>
              <a:rPr lang="en-GB" sz="1600" kern="0" dirty="0">
                <a:solidFill>
                  <a:prstClr val="black"/>
                </a:solidFill>
                <a:latin typeface="Calibri"/>
              </a:rPr>
              <a:t>and to determine a hardware configuration and a set of beam parameters that will allow the LHC to reach the following targets:</a:t>
            </a:r>
          </a:p>
          <a:p>
            <a:pPr algn="ctr">
              <a:defRPr/>
            </a:pPr>
            <a:r>
              <a:rPr lang="en-GB" sz="2400" kern="0" dirty="0">
                <a:solidFill>
                  <a:prstClr val="black"/>
                </a:solidFill>
                <a:latin typeface="Calibri"/>
              </a:rPr>
              <a:t>A peak luminosity of </a:t>
            </a:r>
            <a:r>
              <a:rPr lang="en-GB" sz="2400" kern="0" dirty="0" err="1">
                <a:solidFill>
                  <a:prstClr val="black"/>
                </a:solidFill>
                <a:latin typeface="Calibri"/>
              </a:rPr>
              <a:t>L</a:t>
            </a:r>
            <a:r>
              <a:rPr lang="en-GB" sz="2400" kern="0" baseline="-25000" dirty="0" err="1">
                <a:solidFill>
                  <a:prstClr val="black"/>
                </a:solidFill>
                <a:latin typeface="Calibri"/>
              </a:rPr>
              <a:t>peak</a:t>
            </a:r>
            <a:r>
              <a:rPr lang="en-GB" sz="2400" kern="0" dirty="0">
                <a:solidFill>
                  <a:prstClr val="black"/>
                </a:solidFill>
                <a:latin typeface="Calibri"/>
              </a:rPr>
              <a:t> = </a:t>
            </a:r>
            <a:r>
              <a:rPr lang="en-GB" sz="2400" b="1" kern="0" dirty="0">
                <a:solidFill>
                  <a:prstClr val="black"/>
                </a:solidFill>
                <a:latin typeface="Calibri"/>
              </a:rPr>
              <a:t>5×10</a:t>
            </a:r>
            <a:r>
              <a:rPr lang="en-GB" sz="2400" b="1" kern="0" baseline="30000" dirty="0">
                <a:solidFill>
                  <a:prstClr val="black"/>
                </a:solidFill>
                <a:latin typeface="Calibri"/>
              </a:rPr>
              <a:t>34</a:t>
            </a:r>
            <a:r>
              <a:rPr lang="en-GB" sz="2400" b="1" kern="0" dirty="0">
                <a:solidFill>
                  <a:prstClr val="black"/>
                </a:solidFill>
                <a:latin typeface="Calibri"/>
              </a:rPr>
              <a:t> cm</a:t>
            </a:r>
            <a:r>
              <a:rPr lang="en-GB" sz="2400" b="1" kern="0" baseline="30000" dirty="0">
                <a:solidFill>
                  <a:prstClr val="black"/>
                </a:solidFill>
                <a:latin typeface="Calibri"/>
              </a:rPr>
              <a:t>-2</a:t>
            </a:r>
            <a:r>
              <a:rPr lang="en-GB" sz="2400" b="1" kern="0" dirty="0">
                <a:solidFill>
                  <a:prstClr val="black"/>
                </a:solidFill>
                <a:latin typeface="Calibri"/>
              </a:rPr>
              <a:t>s</a:t>
            </a:r>
            <a:r>
              <a:rPr lang="en-GB" sz="2400" b="1" kern="0" baseline="30000" dirty="0">
                <a:solidFill>
                  <a:prstClr val="black"/>
                </a:solidFill>
                <a:latin typeface="Calibri"/>
              </a:rPr>
              <a:t>-1</a:t>
            </a:r>
            <a:r>
              <a:rPr lang="en-GB" sz="2400" b="1" kern="0" dirty="0">
                <a:solidFill>
                  <a:prstClr val="black"/>
                </a:solidFill>
                <a:latin typeface="Calibri"/>
              </a:rPr>
              <a:t> with levelling</a:t>
            </a:r>
            <a:r>
              <a:rPr lang="en-GB" sz="2400" kern="0" dirty="0">
                <a:solidFill>
                  <a:prstClr val="black"/>
                </a:solidFill>
                <a:latin typeface="Calibri"/>
              </a:rPr>
              <a:t>, allowing:</a:t>
            </a:r>
            <a:br>
              <a:rPr lang="en-GB" sz="2400" kern="0" dirty="0">
                <a:solidFill>
                  <a:prstClr val="black"/>
                </a:solidFill>
                <a:latin typeface="Calibri"/>
              </a:rPr>
            </a:br>
            <a:r>
              <a:rPr lang="en-GB" sz="2400" kern="0" dirty="0">
                <a:solidFill>
                  <a:prstClr val="black"/>
                </a:solidFill>
                <a:latin typeface="Calibri"/>
              </a:rPr>
              <a:t>An integrated luminosity of </a:t>
            </a:r>
            <a:r>
              <a:rPr lang="en-GB" sz="2400" b="1" kern="0" dirty="0">
                <a:solidFill>
                  <a:prstClr val="black"/>
                </a:solidFill>
                <a:latin typeface="Calibri"/>
              </a:rPr>
              <a:t>250 fb</a:t>
            </a:r>
            <a:r>
              <a:rPr lang="en-GB" sz="2400" b="1" kern="0" baseline="30000" dirty="0">
                <a:solidFill>
                  <a:prstClr val="black"/>
                </a:solidFill>
                <a:latin typeface="Calibri"/>
              </a:rPr>
              <a:t>-1</a:t>
            </a:r>
            <a:r>
              <a:rPr lang="en-GB" sz="2400" b="1" kern="0" dirty="0">
                <a:solidFill>
                  <a:prstClr val="black"/>
                </a:solidFill>
                <a:latin typeface="Calibri"/>
              </a:rPr>
              <a:t> per year</a:t>
            </a:r>
            <a:r>
              <a:rPr lang="en-GB" sz="2400" kern="0" dirty="0">
                <a:solidFill>
                  <a:prstClr val="black"/>
                </a:solidFill>
                <a:latin typeface="Calibri"/>
              </a:rPr>
              <a:t>, enabling the goal of </a:t>
            </a:r>
            <a:r>
              <a:rPr lang="en-GB" sz="2400" b="1" kern="0" dirty="0">
                <a:solidFill>
                  <a:prstClr val="black"/>
                </a:solidFill>
                <a:latin typeface="Calibri"/>
              </a:rPr>
              <a:t>L</a:t>
            </a:r>
            <a:r>
              <a:rPr lang="en-GB" sz="2400" b="1" kern="0" baseline="-25000" dirty="0">
                <a:solidFill>
                  <a:prstClr val="black"/>
                </a:solidFill>
                <a:latin typeface="Calibri"/>
              </a:rPr>
              <a:t>int</a:t>
            </a:r>
            <a:r>
              <a:rPr lang="en-GB" sz="2400" b="1" kern="0" dirty="0">
                <a:solidFill>
                  <a:prstClr val="black"/>
                </a:solidFill>
                <a:latin typeface="Calibri"/>
              </a:rPr>
              <a:t> = 3000 fb</a:t>
            </a:r>
            <a:r>
              <a:rPr lang="en-GB" sz="2400" b="1" kern="0" baseline="30000" dirty="0">
                <a:solidFill>
                  <a:prstClr val="black"/>
                </a:solidFill>
                <a:latin typeface="Calibri"/>
              </a:rPr>
              <a:t>-1</a:t>
            </a:r>
            <a:r>
              <a:rPr lang="en-GB" sz="2400" kern="0" dirty="0">
                <a:solidFill>
                  <a:prstClr val="black"/>
                </a:solidFill>
                <a:latin typeface="Calibri"/>
              </a:rPr>
              <a:t> twelve years after the upgrade. </a:t>
            </a:r>
            <a:br>
              <a:rPr lang="en-GB" sz="2400" kern="0" dirty="0">
                <a:solidFill>
                  <a:prstClr val="black"/>
                </a:solidFill>
                <a:latin typeface="Calibri"/>
              </a:rPr>
            </a:br>
            <a:r>
              <a:rPr lang="en-GB" sz="2400" kern="0" dirty="0">
                <a:solidFill>
                  <a:prstClr val="black"/>
                </a:solidFill>
                <a:latin typeface="Calibri"/>
              </a:rPr>
              <a:t>This luminosity is more than ten times the luminosity reach of the first 10 years of the LHC lifetime.</a:t>
            </a:r>
          </a:p>
        </p:txBody>
      </p:sp>
      <p:sp>
        <p:nvSpPr>
          <p:cNvPr id="9" name="TextBox 8">
            <a:extLst>
              <a:ext uri="{FF2B5EF4-FFF2-40B4-BE49-F238E27FC236}">
                <a16:creationId xmlns:a16="http://schemas.microsoft.com/office/drawing/2014/main" id="{1FDF1EAB-BA5E-006E-2772-4E2A6FE912EE}"/>
              </a:ext>
            </a:extLst>
          </p:cNvPr>
          <p:cNvSpPr txBox="1"/>
          <p:nvPr/>
        </p:nvSpPr>
        <p:spPr>
          <a:xfrm>
            <a:off x="3249560" y="940379"/>
            <a:ext cx="5705808" cy="36933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algn="ctr">
              <a:defRPr/>
            </a:pPr>
            <a:r>
              <a:rPr lang="en-GB" kern="0" dirty="0">
                <a:solidFill>
                  <a:prstClr val="black"/>
                </a:solidFill>
                <a:latin typeface="Calibri"/>
              </a:rPr>
              <a:t>From </a:t>
            </a:r>
            <a:r>
              <a:rPr lang="en-GB" kern="0" dirty="0" err="1">
                <a:solidFill>
                  <a:prstClr val="black"/>
                </a:solidFill>
                <a:latin typeface="Calibri"/>
              </a:rPr>
              <a:t>LHC</a:t>
            </a:r>
            <a:r>
              <a:rPr lang="en-GB" kern="0" dirty="0">
                <a:solidFill>
                  <a:prstClr val="black"/>
                </a:solidFill>
                <a:latin typeface="Calibri"/>
              </a:rPr>
              <a:t> Design Study application of 2010</a:t>
            </a:r>
          </a:p>
        </p:txBody>
      </p:sp>
      <p:sp>
        <p:nvSpPr>
          <p:cNvPr id="10" name="TextBox 9">
            <a:extLst>
              <a:ext uri="{FF2B5EF4-FFF2-40B4-BE49-F238E27FC236}">
                <a16:creationId xmlns:a16="http://schemas.microsoft.com/office/drawing/2014/main" id="{1E5BAC30-EBE7-9043-B9DA-DFDF298A2EDA}"/>
              </a:ext>
            </a:extLst>
          </p:cNvPr>
          <p:cNvSpPr txBox="1"/>
          <p:nvPr/>
        </p:nvSpPr>
        <p:spPr>
          <a:xfrm>
            <a:off x="2243572" y="4383898"/>
            <a:ext cx="7704856" cy="1200329"/>
          </a:xfrm>
          <a:prstGeom prst="rect">
            <a:avLst/>
          </a:prstGeom>
          <a:ln/>
        </p:spPr>
        <p:style>
          <a:lnRef idx="1">
            <a:schemeClr val="accent2"/>
          </a:lnRef>
          <a:fillRef idx="1002">
            <a:schemeClr val="lt2"/>
          </a:fillRef>
          <a:effectRef idx="1">
            <a:schemeClr val="accent2"/>
          </a:effectRef>
          <a:fontRef idx="minor">
            <a:schemeClr val="dk1"/>
          </a:fontRef>
        </p:style>
        <p:txBody>
          <a:bodyPr wrap="square" rtlCol="0">
            <a:spAutoFit/>
          </a:bodyPr>
          <a:lstStyle/>
          <a:p>
            <a:pPr algn="ctr">
              <a:defRPr/>
            </a:pPr>
            <a:r>
              <a:rPr lang="en-GB" b="1" kern="0" dirty="0">
                <a:solidFill>
                  <a:prstClr val="black"/>
                </a:solidFill>
                <a:latin typeface="Calibri"/>
              </a:rPr>
              <a:t>Ultimate</a:t>
            </a:r>
            <a:r>
              <a:rPr lang="en-GB" kern="0" dirty="0">
                <a:solidFill>
                  <a:prstClr val="black"/>
                </a:solidFill>
                <a:latin typeface="Calibri"/>
              </a:rPr>
              <a:t> performance established 2015-2016: with same hardware </a:t>
            </a:r>
            <a:br>
              <a:rPr lang="en-GB" kern="0" dirty="0">
                <a:solidFill>
                  <a:prstClr val="black"/>
                </a:solidFill>
                <a:latin typeface="Calibri"/>
              </a:rPr>
            </a:br>
            <a:r>
              <a:rPr lang="en-GB" kern="0" dirty="0">
                <a:solidFill>
                  <a:prstClr val="black"/>
                </a:solidFill>
                <a:latin typeface="Calibri"/>
              </a:rPr>
              <a:t>and same beam parameters: use of </a:t>
            </a:r>
            <a:r>
              <a:rPr lang="en-GB" b="1" kern="0" dirty="0">
                <a:solidFill>
                  <a:prstClr val="black"/>
                </a:solidFill>
                <a:latin typeface="Calibri"/>
              </a:rPr>
              <a:t>engineering margins:</a:t>
            </a:r>
          </a:p>
          <a:p>
            <a:pPr algn="ctr">
              <a:defRPr/>
            </a:pPr>
            <a:r>
              <a:rPr lang="en-GB" b="1" kern="0" dirty="0" err="1">
                <a:solidFill>
                  <a:prstClr val="black"/>
                </a:solidFill>
                <a:latin typeface="Calibri"/>
              </a:rPr>
              <a:t>L</a:t>
            </a:r>
            <a:r>
              <a:rPr lang="en-GB" b="1" kern="0" baseline="-25000" dirty="0" err="1">
                <a:solidFill>
                  <a:prstClr val="black"/>
                </a:solidFill>
                <a:latin typeface="Calibri"/>
              </a:rPr>
              <a:t>peak</a:t>
            </a:r>
            <a:r>
              <a:rPr lang="en-GB" b="1" kern="0" baseline="-25000" dirty="0">
                <a:solidFill>
                  <a:prstClr val="black"/>
                </a:solidFill>
                <a:latin typeface="Calibri"/>
              </a:rPr>
              <a:t> ult</a:t>
            </a:r>
            <a:r>
              <a:rPr lang="en-GB" b="1" kern="0" dirty="0">
                <a:solidFill>
                  <a:prstClr val="black"/>
                </a:solidFill>
                <a:latin typeface="Calibri"/>
              </a:rPr>
              <a:t> </a:t>
            </a:r>
            <a:r>
              <a:rPr lang="en-GB" b="1" kern="0" dirty="0">
                <a:solidFill>
                  <a:prstClr val="black"/>
                </a:solidFill>
                <a:latin typeface="Calibri"/>
                <a:sym typeface="Symbol"/>
              </a:rPr>
              <a:t> 7.5 10</a:t>
            </a:r>
            <a:r>
              <a:rPr lang="en-GB" b="1" kern="0" baseline="30000" dirty="0">
                <a:solidFill>
                  <a:prstClr val="black"/>
                </a:solidFill>
                <a:latin typeface="Calibri"/>
                <a:sym typeface="Symbol"/>
              </a:rPr>
              <a:t>34</a:t>
            </a:r>
            <a:r>
              <a:rPr lang="en-GB" b="1" kern="0" dirty="0">
                <a:solidFill>
                  <a:prstClr val="black"/>
                </a:solidFill>
                <a:latin typeface="Calibri"/>
                <a:sym typeface="Symbol"/>
              </a:rPr>
              <a:t> cm</a:t>
            </a:r>
            <a:r>
              <a:rPr lang="en-GB" b="1" kern="0" baseline="30000" dirty="0">
                <a:solidFill>
                  <a:prstClr val="black"/>
                </a:solidFill>
                <a:latin typeface="Calibri"/>
                <a:sym typeface="Symbol"/>
              </a:rPr>
              <a:t>-2</a:t>
            </a:r>
            <a:r>
              <a:rPr lang="en-GB" b="1" kern="0" dirty="0">
                <a:solidFill>
                  <a:prstClr val="black"/>
                </a:solidFill>
                <a:latin typeface="Calibri"/>
                <a:sym typeface="Symbol"/>
              </a:rPr>
              <a:t>s</a:t>
            </a:r>
            <a:r>
              <a:rPr lang="en-GB" b="1" kern="0" baseline="30000" dirty="0">
                <a:solidFill>
                  <a:prstClr val="black"/>
                </a:solidFill>
                <a:latin typeface="Calibri"/>
                <a:sym typeface="Symbol"/>
              </a:rPr>
              <a:t>-1</a:t>
            </a:r>
            <a:r>
              <a:rPr lang="en-GB" kern="0" dirty="0">
                <a:solidFill>
                  <a:prstClr val="black"/>
                </a:solidFill>
                <a:latin typeface="Calibri"/>
                <a:sym typeface="Symbol"/>
              </a:rPr>
              <a:t>  and   </a:t>
            </a:r>
            <a:r>
              <a:rPr lang="en-GB" b="1" kern="0" dirty="0">
                <a:solidFill>
                  <a:prstClr val="black"/>
                </a:solidFill>
                <a:latin typeface="Calibri"/>
                <a:sym typeface="Symbol"/>
              </a:rPr>
              <a:t>Ultimate Integrated L</a:t>
            </a:r>
            <a:r>
              <a:rPr lang="en-GB" b="1" kern="0" baseline="-25000" dirty="0">
                <a:solidFill>
                  <a:prstClr val="black"/>
                </a:solidFill>
                <a:latin typeface="Calibri"/>
                <a:sym typeface="Symbol"/>
              </a:rPr>
              <a:t>int ult</a:t>
            </a:r>
            <a:r>
              <a:rPr lang="en-GB" b="1" kern="0" dirty="0">
                <a:solidFill>
                  <a:prstClr val="black"/>
                </a:solidFill>
                <a:latin typeface="Calibri"/>
                <a:sym typeface="Symbol"/>
              </a:rPr>
              <a:t>  4000 fb</a:t>
            </a:r>
            <a:r>
              <a:rPr lang="en-GB" b="1" kern="0" baseline="30000" dirty="0">
                <a:solidFill>
                  <a:prstClr val="black"/>
                </a:solidFill>
                <a:latin typeface="Calibri"/>
                <a:sym typeface="Symbol"/>
              </a:rPr>
              <a:t>-1</a:t>
            </a:r>
            <a:r>
              <a:rPr lang="en-GB" b="1" kern="0" dirty="0">
                <a:solidFill>
                  <a:prstClr val="black"/>
                </a:solidFill>
                <a:latin typeface="Calibri"/>
                <a:sym typeface="Symbol"/>
              </a:rPr>
              <a:t> </a:t>
            </a:r>
            <a:r>
              <a:rPr lang="en-GB" kern="0" dirty="0">
                <a:solidFill>
                  <a:prstClr val="black"/>
                </a:solidFill>
                <a:latin typeface="Calibri"/>
                <a:sym typeface="Symbol"/>
              </a:rPr>
              <a:t> </a:t>
            </a:r>
          </a:p>
          <a:p>
            <a:pPr algn="ctr">
              <a:defRPr/>
            </a:pPr>
            <a:r>
              <a:rPr lang="en-GB" kern="0" dirty="0">
                <a:solidFill>
                  <a:prstClr val="black"/>
                </a:solidFill>
                <a:latin typeface="Calibri"/>
                <a:sym typeface="Symbol"/>
              </a:rPr>
              <a:t>LHC should not be the limit, would Physics require more than nominal</a:t>
            </a:r>
            <a:endParaRPr lang="en-GB" kern="0" dirty="0">
              <a:solidFill>
                <a:prstClr val="black"/>
              </a:solidFill>
              <a:latin typeface="Calibri"/>
            </a:endParaRPr>
          </a:p>
        </p:txBody>
      </p:sp>
    </p:spTree>
    <p:extLst>
      <p:ext uri="{BB962C8B-B14F-4D97-AF65-F5344CB8AC3E}">
        <p14:creationId xmlns:p14="http://schemas.microsoft.com/office/powerpoint/2010/main" val="12790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7DF5D-1361-5E90-58EB-3B4D0B28222C}"/>
              </a:ext>
            </a:extLst>
          </p:cNvPr>
          <p:cNvSpPr txBox="1">
            <a:spLocks/>
          </p:cNvSpPr>
          <p:nvPr/>
        </p:nvSpPr>
        <p:spPr>
          <a:xfrm>
            <a:off x="1540070" y="3933056"/>
            <a:ext cx="9144000" cy="2387600"/>
          </a:xfrm>
          <a:prstGeom prst="rect">
            <a:avLst/>
          </a:prstGeom>
        </p:spPr>
        <p:txBody>
          <a:bodyPr anchor="b"/>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GB">
                <a:solidFill>
                  <a:schemeClr val="bg1"/>
                </a:solidFill>
              </a:rPr>
              <a:t>Thank you</a:t>
            </a:r>
            <a:endParaRPr lang="fr-FR" dirty="0">
              <a:solidFill>
                <a:schemeClr val="bg1"/>
              </a:solidFill>
            </a:endParaRPr>
          </a:p>
        </p:txBody>
      </p:sp>
    </p:spTree>
    <p:extLst>
      <p:ext uri="{BB962C8B-B14F-4D97-AF65-F5344CB8AC3E}">
        <p14:creationId xmlns:p14="http://schemas.microsoft.com/office/powerpoint/2010/main" val="1285770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03ED-65DF-E83F-4939-9E40E24E6832}"/>
              </a:ext>
            </a:extLst>
          </p:cNvPr>
          <p:cNvSpPr>
            <a:spLocks noGrp="1"/>
          </p:cNvSpPr>
          <p:nvPr>
            <p:ph type="ctrTitle"/>
          </p:nvPr>
        </p:nvSpPr>
        <p:spPr/>
        <p:txBody>
          <a:bodyPr/>
          <a:lstStyle/>
          <a:p>
            <a:r>
              <a:rPr lang="en-GB" dirty="0"/>
              <a:t>SPARE SLIDES</a:t>
            </a:r>
          </a:p>
        </p:txBody>
      </p:sp>
      <p:sp>
        <p:nvSpPr>
          <p:cNvPr id="3" name="Subtitle 2">
            <a:extLst>
              <a:ext uri="{FF2B5EF4-FFF2-40B4-BE49-F238E27FC236}">
                <a16:creationId xmlns:a16="http://schemas.microsoft.com/office/drawing/2014/main" id="{26E87F0D-41FE-4F1B-6F56-BF782BE42E83}"/>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35CCEECF-1236-EF29-7E54-AA9F1E2D697F}"/>
              </a:ext>
            </a:extLst>
          </p:cNvPr>
          <p:cNvSpPr>
            <a:spLocks noGrp="1"/>
          </p:cNvSpPr>
          <p:nvPr>
            <p:ph type="dt" sz="half" idx="10"/>
          </p:nvPr>
        </p:nvSpPr>
        <p:spPr/>
        <p:txBody>
          <a:bodyPr/>
          <a:lstStyle/>
          <a:p>
            <a:fld id="{93EF7B39-23DF-A840-A7BA-86E01E93D669}" type="datetime1">
              <a:rPr lang="de-CH" smtClean="0"/>
              <a:t>10.04.2024</a:t>
            </a:fld>
            <a:endParaRPr lang="en-US" dirty="0"/>
          </a:p>
        </p:txBody>
      </p:sp>
      <p:sp>
        <p:nvSpPr>
          <p:cNvPr id="5" name="Footer Placeholder 4">
            <a:extLst>
              <a:ext uri="{FF2B5EF4-FFF2-40B4-BE49-F238E27FC236}">
                <a16:creationId xmlns:a16="http://schemas.microsoft.com/office/drawing/2014/main" id="{D0B162F0-1EDA-221C-114D-397B4B587A3B}"/>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5CD2355A-F5D8-233A-8C70-43674DC9AD15}"/>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Tree>
    <p:extLst>
      <p:ext uri="{BB962C8B-B14F-4D97-AF65-F5344CB8AC3E}">
        <p14:creationId xmlns:p14="http://schemas.microsoft.com/office/powerpoint/2010/main" val="1692158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7F03-6FD1-9860-B763-E90D74585825}"/>
              </a:ext>
            </a:extLst>
          </p:cNvPr>
          <p:cNvSpPr>
            <a:spLocks noGrp="1"/>
          </p:cNvSpPr>
          <p:nvPr>
            <p:ph type="title"/>
          </p:nvPr>
        </p:nvSpPr>
        <p:spPr>
          <a:xfrm>
            <a:off x="407988" y="139720"/>
            <a:ext cx="11592668" cy="1065742"/>
          </a:xfrm>
        </p:spPr>
        <p:txBody>
          <a:bodyPr/>
          <a:lstStyle/>
          <a:p>
            <a:r>
              <a:rPr lang="en-GB" sz="3200" dirty="0"/>
              <a:t>Surface analysis of </a:t>
            </a:r>
            <a:r>
              <a:rPr lang="en-GB" sz="3200" dirty="0" err="1"/>
              <a:t>LHC</a:t>
            </a:r>
            <a:r>
              <a:rPr lang="en-GB" sz="3200" dirty="0"/>
              <a:t>-extracted beam screen during </a:t>
            </a:r>
            <a:r>
              <a:rPr lang="en-GB" sz="3200" dirty="0" err="1"/>
              <a:t>LS2</a:t>
            </a:r>
            <a:endParaRPr lang="en-GB" sz="3200" dirty="0"/>
          </a:p>
        </p:txBody>
      </p:sp>
      <p:sp>
        <p:nvSpPr>
          <p:cNvPr id="3" name="Date Placeholder 2">
            <a:extLst>
              <a:ext uri="{FF2B5EF4-FFF2-40B4-BE49-F238E27FC236}">
                <a16:creationId xmlns:a16="http://schemas.microsoft.com/office/drawing/2014/main" id="{93258C1E-2D5B-5870-60CD-B3E91784D4DA}"/>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350E3F44-7F72-9B51-BB77-256C1AD9F67E}"/>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0CF9BD4F-D4C8-66B9-2A48-8EC36B15B2AB}"/>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6" name="Content Placeholder 2">
            <a:extLst>
              <a:ext uri="{FF2B5EF4-FFF2-40B4-BE49-F238E27FC236}">
                <a16:creationId xmlns:a16="http://schemas.microsoft.com/office/drawing/2014/main" id="{1846C8D5-E210-F33C-E517-E2A4C52FB3B2}"/>
              </a:ext>
            </a:extLst>
          </p:cNvPr>
          <p:cNvSpPr txBox="1">
            <a:spLocks/>
          </p:cNvSpPr>
          <p:nvPr/>
        </p:nvSpPr>
        <p:spPr>
          <a:xfrm>
            <a:off x="489501" y="1332216"/>
            <a:ext cx="10969139" cy="583907"/>
          </a:xfrm>
          <a:prstGeom prst="rect">
            <a:avLst/>
          </a:prstGeom>
        </p:spPr>
        <p:txBody>
          <a:bodyPr>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95275" indent="-285750">
              <a:spcBef>
                <a:spcPts val="1200"/>
              </a:spcBef>
            </a:pPr>
            <a:r>
              <a:rPr lang="en-US" sz="1800">
                <a:latin typeface="Calibri" panose="020F0502020204030204"/>
              </a:rPr>
              <a:t>Surface analysis at RT of low and high heat load beam screens extracted from the LHC during LS2 suggest CuO (Cu II oxide or cupric oxide) and low carbon amount as responsible for high heat loads </a:t>
            </a:r>
          </a:p>
          <a:p>
            <a:pPr marL="295275" indent="-285750">
              <a:spcBef>
                <a:spcPts val="1200"/>
              </a:spcBef>
              <a:buFont typeface="Arial" panose="020B0604020202020204" pitchFamily="34" charset="0"/>
              <a:buChar char="•"/>
            </a:pPr>
            <a:endParaRPr lang="en-US" sz="1800">
              <a:latin typeface="Calibri" panose="020F0502020204030204"/>
            </a:endParaRPr>
          </a:p>
          <a:p>
            <a:pPr marL="295275" indent="-285750">
              <a:spcBef>
                <a:spcPts val="1200"/>
              </a:spcBef>
              <a:buFont typeface="Arial" panose="020B0604020202020204" pitchFamily="34" charset="0"/>
              <a:buChar char="•"/>
            </a:pPr>
            <a:endParaRPr lang="en-US" sz="1800">
              <a:latin typeface="Calibri" panose="020F0502020204030204"/>
            </a:endParaRPr>
          </a:p>
          <a:p>
            <a:pPr marL="295275" indent="-285750">
              <a:spcBef>
                <a:spcPts val="1200"/>
              </a:spcBef>
              <a:buFont typeface="Arial" panose="020B0604020202020204" pitchFamily="34" charset="0"/>
              <a:buChar char="•"/>
            </a:pPr>
            <a:endParaRPr lang="en-US" sz="1800">
              <a:latin typeface="Calibri" panose="020F0502020204030204"/>
            </a:endParaRPr>
          </a:p>
          <a:p>
            <a:pPr marL="295275" indent="-285750">
              <a:spcBef>
                <a:spcPts val="1200"/>
              </a:spcBef>
              <a:buFont typeface="Arial" panose="020B0604020202020204" pitchFamily="34" charset="0"/>
              <a:buChar char="•"/>
            </a:pPr>
            <a:endParaRPr lang="en-US" sz="1800">
              <a:latin typeface="Calibri" panose="020F0502020204030204"/>
            </a:endParaRPr>
          </a:p>
          <a:p>
            <a:pPr marL="9525">
              <a:spcBef>
                <a:spcPts val="1200"/>
              </a:spcBef>
            </a:pPr>
            <a:endParaRPr lang="en-US" sz="1800">
              <a:latin typeface="Calibri" panose="020F0502020204030204"/>
            </a:endParaRPr>
          </a:p>
          <a:p>
            <a:pPr marL="9525">
              <a:spcBef>
                <a:spcPts val="1200"/>
              </a:spcBef>
            </a:pPr>
            <a:endParaRPr lang="en-US" sz="1800">
              <a:latin typeface="Calibri" panose="020F0502020204030204"/>
            </a:endParaRPr>
          </a:p>
          <a:p>
            <a:pPr marL="295275" indent="-285750">
              <a:spcBef>
                <a:spcPts val="1200"/>
              </a:spcBef>
              <a:buFont typeface="Arial" panose="020B0604020202020204" pitchFamily="34" charset="0"/>
              <a:buChar char="•"/>
            </a:pPr>
            <a:endParaRPr lang="en-US" sz="1800" dirty="0">
              <a:latin typeface="Calibri" panose="020F0502020204030204"/>
            </a:endParaRPr>
          </a:p>
        </p:txBody>
      </p:sp>
      <p:pic>
        <p:nvPicPr>
          <p:cNvPr id="7" name="Picture 6">
            <a:extLst>
              <a:ext uri="{FF2B5EF4-FFF2-40B4-BE49-F238E27FC236}">
                <a16:creationId xmlns:a16="http://schemas.microsoft.com/office/drawing/2014/main" id="{322E8488-E1AC-BE36-8BBC-84CDDB0248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53153" y="2397985"/>
            <a:ext cx="3294952" cy="2989391"/>
          </a:xfrm>
          <a:prstGeom prst="rect">
            <a:avLst/>
          </a:prstGeom>
        </p:spPr>
      </p:pic>
      <p:pic>
        <p:nvPicPr>
          <p:cNvPr id="8" name="Picture 7">
            <a:extLst>
              <a:ext uri="{FF2B5EF4-FFF2-40B4-BE49-F238E27FC236}">
                <a16:creationId xmlns:a16="http://schemas.microsoft.com/office/drawing/2014/main" id="{7BE16F2E-DEF8-ACB0-E523-74081E795E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985" y="2409486"/>
            <a:ext cx="3287228" cy="3123384"/>
          </a:xfrm>
          <a:prstGeom prst="rect">
            <a:avLst/>
          </a:prstGeom>
        </p:spPr>
      </p:pic>
      <p:grpSp>
        <p:nvGrpSpPr>
          <p:cNvPr id="9" name="Group 8">
            <a:extLst>
              <a:ext uri="{FF2B5EF4-FFF2-40B4-BE49-F238E27FC236}">
                <a16:creationId xmlns:a16="http://schemas.microsoft.com/office/drawing/2014/main" id="{617C689D-0318-D297-501C-A4ACCD2CF2F0}"/>
              </a:ext>
            </a:extLst>
          </p:cNvPr>
          <p:cNvGrpSpPr/>
          <p:nvPr/>
        </p:nvGrpSpPr>
        <p:grpSpPr>
          <a:xfrm>
            <a:off x="5359942" y="2530225"/>
            <a:ext cx="918469" cy="290751"/>
            <a:chOff x="1506538" y="1721076"/>
            <a:chExt cx="1031558" cy="310924"/>
          </a:xfrm>
        </p:grpSpPr>
        <p:pic>
          <p:nvPicPr>
            <p:cNvPr id="10" name="Picture 9">
              <a:extLst>
                <a:ext uri="{FF2B5EF4-FFF2-40B4-BE49-F238E27FC236}">
                  <a16:creationId xmlns:a16="http://schemas.microsoft.com/office/drawing/2014/main" id="{2C3F07A0-2011-4161-863C-8033FAC78E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506538" y="1721076"/>
              <a:ext cx="1031558" cy="310924"/>
            </a:xfrm>
            <a:prstGeom prst="rect">
              <a:avLst/>
            </a:prstGeom>
          </p:spPr>
        </p:pic>
        <p:sp>
          <p:nvSpPr>
            <p:cNvPr id="11" name="Rectangle 10">
              <a:extLst>
                <a:ext uri="{FF2B5EF4-FFF2-40B4-BE49-F238E27FC236}">
                  <a16:creationId xmlns:a16="http://schemas.microsoft.com/office/drawing/2014/main" id="{AF458611-F0ED-9611-FB83-FFD744DF2740}"/>
                </a:ext>
              </a:extLst>
            </p:cNvPr>
            <p:cNvSpPr/>
            <p:nvPr/>
          </p:nvSpPr>
          <p:spPr>
            <a:xfrm>
              <a:off x="1543468" y="1770063"/>
              <a:ext cx="195262" cy="6191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12" name="Rectangle 11">
              <a:extLst>
                <a:ext uri="{FF2B5EF4-FFF2-40B4-BE49-F238E27FC236}">
                  <a16:creationId xmlns:a16="http://schemas.microsoft.com/office/drawing/2014/main" id="{37003AF8-1106-81A6-FFC8-547AC198377C}"/>
                </a:ext>
              </a:extLst>
            </p:cNvPr>
            <p:cNvSpPr/>
            <p:nvPr/>
          </p:nvSpPr>
          <p:spPr>
            <a:xfrm>
              <a:off x="1544638" y="1904207"/>
              <a:ext cx="195262" cy="61912"/>
            </a:xfrm>
            <a:prstGeom prst="rect">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grpSp>
      <p:cxnSp>
        <p:nvCxnSpPr>
          <p:cNvPr id="13" name="Straight Arrow Connector 12">
            <a:extLst>
              <a:ext uri="{FF2B5EF4-FFF2-40B4-BE49-F238E27FC236}">
                <a16:creationId xmlns:a16="http://schemas.microsoft.com/office/drawing/2014/main" id="{C66DA98D-8206-A15F-FB11-234E34FD948A}"/>
              </a:ext>
            </a:extLst>
          </p:cNvPr>
          <p:cNvCxnSpPr/>
          <p:nvPr/>
        </p:nvCxnSpPr>
        <p:spPr>
          <a:xfrm>
            <a:off x="2741733" y="3613071"/>
            <a:ext cx="132013" cy="279610"/>
          </a:xfrm>
          <a:prstGeom prst="straightConnector1">
            <a:avLst/>
          </a:prstGeom>
          <a:ln w="28575">
            <a:solidFill>
              <a:srgbClr val="FF3399"/>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34C059F-C98E-AE77-D8DF-C7563E60FF1D}"/>
              </a:ext>
            </a:extLst>
          </p:cNvPr>
          <p:cNvSpPr txBox="1"/>
          <p:nvPr/>
        </p:nvSpPr>
        <p:spPr>
          <a:xfrm>
            <a:off x="1659540" y="3333183"/>
            <a:ext cx="1515297" cy="338554"/>
          </a:xfrm>
          <a:prstGeom prst="rect">
            <a:avLst/>
          </a:prstGeom>
          <a:noFill/>
        </p:spPr>
        <p:txBody>
          <a:bodyPr wrap="square" rtlCol="0">
            <a:spAutoFit/>
          </a:bodyPr>
          <a:lstStyle/>
          <a:p>
            <a:pPr algn="ctr" defTabSz="914400">
              <a:defRPr/>
            </a:pPr>
            <a:r>
              <a:rPr lang="en-GB" sz="1600">
                <a:solidFill>
                  <a:srgbClr val="FF3399"/>
                </a:solidFill>
                <a:latin typeface="Calibri" panose="020F0502020204030204"/>
              </a:rPr>
              <a:t>CuO</a:t>
            </a:r>
            <a:r>
              <a:rPr lang="en-GB" sz="1600" dirty="0">
                <a:solidFill>
                  <a:srgbClr val="FF3399"/>
                </a:solidFill>
                <a:latin typeface="Calibri" panose="020F0502020204030204"/>
              </a:rPr>
              <a:t> signature</a:t>
            </a:r>
          </a:p>
        </p:txBody>
      </p:sp>
      <p:sp>
        <p:nvSpPr>
          <p:cNvPr id="15" name="Oval 14">
            <a:extLst>
              <a:ext uri="{FF2B5EF4-FFF2-40B4-BE49-F238E27FC236}">
                <a16:creationId xmlns:a16="http://schemas.microsoft.com/office/drawing/2014/main" id="{D201219D-76F5-037E-4E19-8D519AA1CDE7}"/>
              </a:ext>
            </a:extLst>
          </p:cNvPr>
          <p:cNvSpPr/>
          <p:nvPr/>
        </p:nvSpPr>
        <p:spPr>
          <a:xfrm>
            <a:off x="4616961" y="3333183"/>
            <a:ext cx="461030" cy="2075094"/>
          </a:xfrm>
          <a:prstGeom prst="ellipse">
            <a:avLst/>
          </a:prstGeom>
          <a:noFill/>
          <a:ln w="28575">
            <a:solidFill>
              <a:srgbClr val="FF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defRPr/>
            </a:pPr>
            <a:endParaRPr lang="en-GB">
              <a:solidFill>
                <a:prstClr val="white"/>
              </a:solidFill>
              <a:latin typeface="Calibri" panose="020F0502020204030204"/>
            </a:endParaRPr>
          </a:p>
        </p:txBody>
      </p:sp>
      <p:sp>
        <p:nvSpPr>
          <p:cNvPr id="16" name="TextBox 15">
            <a:extLst>
              <a:ext uri="{FF2B5EF4-FFF2-40B4-BE49-F238E27FC236}">
                <a16:creationId xmlns:a16="http://schemas.microsoft.com/office/drawing/2014/main" id="{C3F0BAC6-F60E-FA62-D8EE-1EB4A74BBDE6}"/>
              </a:ext>
            </a:extLst>
          </p:cNvPr>
          <p:cNvSpPr txBox="1"/>
          <p:nvPr/>
        </p:nvSpPr>
        <p:spPr>
          <a:xfrm>
            <a:off x="3093768" y="2507307"/>
            <a:ext cx="525705" cy="261610"/>
          </a:xfrm>
          <a:prstGeom prst="rect">
            <a:avLst/>
          </a:prstGeom>
          <a:noFill/>
        </p:spPr>
        <p:txBody>
          <a:bodyPr wrap="square" rtlCol="0">
            <a:spAutoFit/>
          </a:bodyPr>
          <a:lstStyle/>
          <a:p>
            <a:pPr defTabSz="914400">
              <a:defRPr/>
            </a:pPr>
            <a:r>
              <a:rPr lang="en-GB" sz="1050" dirty="0">
                <a:solidFill>
                  <a:srgbClr val="000000"/>
                </a:solidFill>
                <a:latin typeface="Calibri" panose="020F0502020204030204"/>
              </a:rPr>
              <a:t>Cu2p</a:t>
            </a:r>
            <a:endParaRPr lang="en-GB" sz="1200" dirty="0">
              <a:solidFill>
                <a:srgbClr val="000000"/>
              </a:solidFill>
              <a:latin typeface="Calibri" panose="020F0502020204030204"/>
            </a:endParaRPr>
          </a:p>
        </p:txBody>
      </p:sp>
      <p:pic>
        <p:nvPicPr>
          <p:cNvPr id="17" name="Picture 16" descr="Chart, line chart&#10;&#10;Description automatically generated">
            <a:extLst>
              <a:ext uri="{FF2B5EF4-FFF2-40B4-BE49-F238E27FC236}">
                <a16:creationId xmlns:a16="http://schemas.microsoft.com/office/drawing/2014/main" id="{56C816C6-221F-65F2-BE8D-07C789309EC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33555"/>
          <a:stretch/>
        </p:blipFill>
        <p:spPr>
          <a:xfrm>
            <a:off x="7394428" y="2366836"/>
            <a:ext cx="4037837" cy="3186372"/>
          </a:xfrm>
          <a:prstGeom prst="rect">
            <a:avLst/>
          </a:prstGeom>
        </p:spPr>
      </p:pic>
      <p:pic>
        <p:nvPicPr>
          <p:cNvPr id="18" name="Picture 17" descr="Chart, line chart&#10;&#10;Description automatically generated">
            <a:extLst>
              <a:ext uri="{FF2B5EF4-FFF2-40B4-BE49-F238E27FC236}">
                <a16:creationId xmlns:a16="http://schemas.microsoft.com/office/drawing/2014/main" id="{1D725A8E-FC9F-66BD-3512-0C3C3366551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7151" t="5039" r="1408" b="76286"/>
          <a:stretch/>
        </p:blipFill>
        <p:spPr>
          <a:xfrm>
            <a:off x="9464330" y="2507307"/>
            <a:ext cx="1854491" cy="577558"/>
          </a:xfrm>
          <a:prstGeom prst="rect">
            <a:avLst/>
          </a:prstGeom>
        </p:spPr>
      </p:pic>
      <p:sp>
        <p:nvSpPr>
          <p:cNvPr id="19" name="TextBox 18">
            <a:extLst>
              <a:ext uri="{FF2B5EF4-FFF2-40B4-BE49-F238E27FC236}">
                <a16:creationId xmlns:a16="http://schemas.microsoft.com/office/drawing/2014/main" id="{1FC18944-24B8-6A72-5BED-27F7DE1BA853}"/>
              </a:ext>
            </a:extLst>
          </p:cNvPr>
          <p:cNvSpPr txBox="1"/>
          <p:nvPr/>
        </p:nvSpPr>
        <p:spPr>
          <a:xfrm>
            <a:off x="10396408" y="3337964"/>
            <a:ext cx="704707" cy="369332"/>
          </a:xfrm>
          <a:prstGeom prst="rect">
            <a:avLst/>
          </a:prstGeom>
          <a:noFill/>
        </p:spPr>
        <p:txBody>
          <a:bodyPr wrap="square" rtlCol="0">
            <a:spAutoFit/>
          </a:bodyPr>
          <a:lstStyle/>
          <a:p>
            <a:pPr algn="ctr" defTabSz="914400">
              <a:defRPr/>
            </a:pPr>
            <a:r>
              <a:rPr lang="en-US" b="1" dirty="0">
                <a:solidFill>
                  <a:srgbClr val="4D4D4D">
                    <a:lumMod val="50000"/>
                  </a:srgbClr>
                </a:solidFill>
                <a:latin typeface="Calibri" panose="020F0502020204030204"/>
              </a:rPr>
              <a:t>at RT</a:t>
            </a:r>
            <a:endParaRPr lang="en-GB" b="1" dirty="0">
              <a:solidFill>
                <a:srgbClr val="4D4D4D">
                  <a:lumMod val="50000"/>
                </a:srgbClr>
              </a:solidFill>
              <a:latin typeface="Calibri" panose="020F0502020204030204"/>
            </a:endParaRPr>
          </a:p>
        </p:txBody>
      </p:sp>
    </p:spTree>
    <p:extLst>
      <p:ext uri="{BB962C8B-B14F-4D97-AF65-F5344CB8AC3E}">
        <p14:creationId xmlns:p14="http://schemas.microsoft.com/office/powerpoint/2010/main" val="1516004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DA2F-A53F-BABF-232E-97D1C7A1222E}"/>
              </a:ext>
            </a:extLst>
          </p:cNvPr>
          <p:cNvSpPr>
            <a:spLocks noGrp="1"/>
          </p:cNvSpPr>
          <p:nvPr>
            <p:ph type="title"/>
          </p:nvPr>
        </p:nvSpPr>
        <p:spPr/>
        <p:txBody>
          <a:bodyPr>
            <a:normAutofit fontScale="90000"/>
          </a:bodyPr>
          <a:lstStyle/>
          <a:p>
            <a:pPr algn="ctr"/>
            <a:r>
              <a:rPr lang="fr-FR" dirty="0"/>
              <a:t>Option 1: </a:t>
            </a:r>
            <a:r>
              <a:rPr lang="en-GB" sz="2800" dirty="0">
                <a:solidFill>
                  <a:srgbClr val="0055A0"/>
                </a:solidFill>
              </a:rPr>
              <a:t>Plasma-assisted </a:t>
            </a:r>
            <a:r>
              <a:rPr lang="en-GB" sz="2800" dirty="0" err="1">
                <a:solidFill>
                  <a:srgbClr val="0055A0"/>
                </a:solidFill>
              </a:rPr>
              <a:t>CuO</a:t>
            </a:r>
            <a:r>
              <a:rPr lang="en-GB" sz="2800" dirty="0">
                <a:solidFill>
                  <a:srgbClr val="0055A0"/>
                </a:solidFill>
              </a:rPr>
              <a:t> reduction and carbon recovery (PE-CVD)</a:t>
            </a:r>
            <a:br>
              <a:rPr lang="en-GB" sz="2800" dirty="0">
                <a:solidFill>
                  <a:srgbClr val="0055A0"/>
                </a:solidFill>
              </a:rPr>
            </a:br>
            <a:endParaRPr lang="en-GB" dirty="0"/>
          </a:p>
        </p:txBody>
      </p:sp>
      <p:sp>
        <p:nvSpPr>
          <p:cNvPr id="6" name="Content Placeholder 5">
            <a:extLst>
              <a:ext uri="{FF2B5EF4-FFF2-40B4-BE49-F238E27FC236}">
                <a16:creationId xmlns:a16="http://schemas.microsoft.com/office/drawing/2014/main" id="{AC03534F-619C-E1EB-D1FE-A8AD9FFDE0F0}"/>
              </a:ext>
            </a:extLst>
          </p:cNvPr>
          <p:cNvSpPr>
            <a:spLocks noGrp="1"/>
          </p:cNvSpPr>
          <p:nvPr>
            <p:ph idx="1"/>
          </p:nvPr>
        </p:nvSpPr>
        <p:spPr>
          <a:xfrm>
            <a:off x="609600" y="1325608"/>
            <a:ext cx="10969139" cy="3889738"/>
          </a:xfrm>
        </p:spPr>
        <p:txBody>
          <a:bodyPr>
            <a:normAutofit/>
          </a:bodyPr>
          <a:lstStyle/>
          <a:p>
            <a:pPr marL="0" indent="0">
              <a:spcBef>
                <a:spcPts val="0"/>
              </a:spcBef>
              <a:buNone/>
            </a:pPr>
            <a:r>
              <a:rPr lang="en-GB" sz="3200" b="1" dirty="0">
                <a:solidFill>
                  <a:srgbClr val="00B050"/>
                </a:solidFill>
              </a:rPr>
              <a:t>+</a:t>
            </a:r>
            <a:r>
              <a:rPr lang="en-GB" sz="2000" b="0" dirty="0">
                <a:solidFill>
                  <a:srgbClr val="0055A0"/>
                </a:solidFill>
              </a:rPr>
              <a:t>  </a:t>
            </a:r>
            <a:r>
              <a:rPr lang="en-GB" sz="1800" b="0" dirty="0">
                <a:solidFill>
                  <a:srgbClr val="0055A0"/>
                </a:solidFill>
              </a:rPr>
              <a:t>Efficient </a:t>
            </a:r>
            <a:r>
              <a:rPr lang="en-GB" sz="1800" b="0" dirty="0" err="1">
                <a:solidFill>
                  <a:srgbClr val="0055A0"/>
                </a:solidFill>
              </a:rPr>
              <a:t>CuO</a:t>
            </a:r>
            <a:r>
              <a:rPr lang="en-GB" sz="1800" b="0" dirty="0">
                <a:solidFill>
                  <a:srgbClr val="0055A0"/>
                </a:solidFill>
              </a:rPr>
              <a:t> reduction and carbon deposition obtained in 10</a:t>
            </a:r>
            <a:r>
              <a:rPr lang="en-GB" sz="1800" b="0" baseline="30000" dirty="0">
                <a:solidFill>
                  <a:srgbClr val="0055A0"/>
                </a:solidFill>
              </a:rPr>
              <a:t>-1 </a:t>
            </a:r>
            <a:r>
              <a:rPr lang="en-GB" sz="1800" b="0" dirty="0">
                <a:solidFill>
                  <a:srgbClr val="0055A0"/>
                </a:solidFill>
              </a:rPr>
              <a:t>mbar of C</a:t>
            </a:r>
            <a:r>
              <a:rPr lang="en-GB" sz="1800" b="0" baseline="-25000" dirty="0">
                <a:solidFill>
                  <a:srgbClr val="0055A0"/>
                </a:solidFill>
              </a:rPr>
              <a:t>3</a:t>
            </a:r>
            <a:r>
              <a:rPr lang="en-GB" sz="1800" b="0" dirty="0">
                <a:solidFill>
                  <a:srgbClr val="0055A0"/>
                </a:solidFill>
              </a:rPr>
              <a:t>H</a:t>
            </a:r>
            <a:r>
              <a:rPr lang="en-GB" sz="1800" b="0" baseline="-25000" dirty="0">
                <a:solidFill>
                  <a:srgbClr val="0055A0"/>
                </a:solidFill>
              </a:rPr>
              <a:t>8 </a:t>
            </a:r>
            <a:r>
              <a:rPr lang="en-GB" sz="1800" b="0" dirty="0">
                <a:solidFill>
                  <a:srgbClr val="0055A0"/>
                </a:solidFill>
              </a:rPr>
              <a:t>(propane)</a:t>
            </a:r>
            <a:endParaRPr lang="en-GB" sz="1800" b="0" baseline="-25000" dirty="0">
              <a:solidFill>
                <a:srgbClr val="0055A0"/>
              </a:solidFill>
            </a:endParaRPr>
          </a:p>
          <a:p>
            <a:pPr marL="0" indent="0">
              <a:spcBef>
                <a:spcPts val="0"/>
              </a:spcBef>
              <a:buNone/>
            </a:pPr>
            <a:r>
              <a:rPr lang="en-GB" sz="3200" b="1" dirty="0">
                <a:solidFill>
                  <a:srgbClr val="00B050"/>
                </a:solidFill>
              </a:rPr>
              <a:t>+</a:t>
            </a:r>
            <a:r>
              <a:rPr lang="en-GB" sz="2000" b="0" dirty="0">
                <a:solidFill>
                  <a:srgbClr val="0055A0"/>
                </a:solidFill>
              </a:rPr>
              <a:t>  </a:t>
            </a:r>
            <a:r>
              <a:rPr lang="en-GB" sz="2000" dirty="0">
                <a:solidFill>
                  <a:srgbClr val="0055A0"/>
                </a:solidFill>
              </a:rPr>
              <a:t>Several</a:t>
            </a:r>
            <a:r>
              <a:rPr lang="en-GB" sz="1800" b="0" dirty="0">
                <a:solidFill>
                  <a:srgbClr val="0055A0"/>
                </a:solidFill>
              </a:rPr>
              <a:t> cm/min → ≈ 1 day/53m/beam line</a:t>
            </a:r>
          </a:p>
          <a:p>
            <a:pPr marL="0" indent="0">
              <a:spcBef>
                <a:spcPts val="0"/>
              </a:spcBef>
              <a:buNone/>
            </a:pPr>
            <a:r>
              <a:rPr lang="en-GB" sz="3200" b="1" dirty="0">
                <a:solidFill>
                  <a:srgbClr val="00B050"/>
                </a:solidFill>
              </a:rPr>
              <a:t>+</a:t>
            </a:r>
            <a:r>
              <a:rPr lang="en-GB" sz="1800" b="0" dirty="0">
                <a:solidFill>
                  <a:srgbClr val="0055A0"/>
                </a:solidFill>
              </a:rPr>
              <a:t>  No significant warm-up (≤ 50 W)</a:t>
            </a:r>
          </a:p>
          <a:p>
            <a:pPr marL="0" indent="0">
              <a:spcBef>
                <a:spcPts val="0"/>
              </a:spcBef>
              <a:buNone/>
            </a:pPr>
            <a:r>
              <a:rPr lang="en-GB" sz="3200" b="1" dirty="0">
                <a:solidFill>
                  <a:srgbClr val="FF0000"/>
                </a:solidFill>
              </a:rPr>
              <a:t>-</a:t>
            </a:r>
            <a:r>
              <a:rPr lang="en-GB" sz="3200" b="1" dirty="0">
                <a:solidFill>
                  <a:srgbClr val="0055A0"/>
                </a:solidFill>
              </a:rPr>
              <a:t>  </a:t>
            </a:r>
            <a:r>
              <a:rPr lang="en-GB" sz="1800" dirty="0">
                <a:solidFill>
                  <a:srgbClr val="0055A0"/>
                </a:solidFill>
              </a:rPr>
              <a:t>”a</a:t>
            </a:r>
            <a:r>
              <a:rPr lang="en-GB" sz="1800" b="0" dirty="0">
                <a:solidFill>
                  <a:srgbClr val="0055A0"/>
                </a:solidFill>
              </a:rPr>
              <a:t>s-produced” SEY is high (≈ 1.5 - 2) due to presence of hydrogen in </a:t>
            </a:r>
            <a:r>
              <a:rPr lang="en-GB" sz="1800" b="0" dirty="0" err="1">
                <a:solidFill>
                  <a:srgbClr val="0055A0"/>
                </a:solidFill>
              </a:rPr>
              <a:t>C</a:t>
            </a:r>
            <a:r>
              <a:rPr lang="en-GB" sz="1800" b="0" baseline="-25000" dirty="0" err="1">
                <a:solidFill>
                  <a:srgbClr val="0055A0"/>
                </a:solidFill>
              </a:rPr>
              <a:t>x</a:t>
            </a:r>
            <a:r>
              <a:rPr lang="en-GB" sz="1800" b="0" dirty="0" err="1">
                <a:solidFill>
                  <a:srgbClr val="0055A0"/>
                </a:solidFill>
              </a:rPr>
              <a:t>H</a:t>
            </a:r>
            <a:r>
              <a:rPr lang="en-GB" sz="1800" b="0" baseline="-25000" dirty="0" err="1">
                <a:solidFill>
                  <a:srgbClr val="0055A0"/>
                </a:solidFill>
              </a:rPr>
              <a:t>y</a:t>
            </a:r>
            <a:r>
              <a:rPr lang="en-GB" sz="1800" b="0" dirty="0">
                <a:solidFill>
                  <a:srgbClr val="0055A0"/>
                </a:solidFill>
              </a:rPr>
              <a:t> gas</a:t>
            </a:r>
          </a:p>
          <a:p>
            <a:pPr marL="36576">
              <a:spcBef>
                <a:spcPts val="0"/>
              </a:spcBef>
              <a:spcAft>
                <a:spcPts val="360"/>
              </a:spcAft>
            </a:pPr>
            <a:endParaRPr lang="en-GB" sz="1800" dirty="0">
              <a:solidFill>
                <a:srgbClr val="0055A0"/>
              </a:solidFill>
            </a:endParaRPr>
          </a:p>
          <a:p>
            <a:pPr marL="0" indent="0">
              <a:spcBef>
                <a:spcPts val="480"/>
              </a:spcBef>
              <a:buNone/>
            </a:pPr>
            <a:r>
              <a:rPr lang="en-GB" sz="1800" dirty="0">
                <a:solidFill>
                  <a:srgbClr val="0055A0"/>
                </a:solidFill>
              </a:rPr>
              <a:t>To be further investigated:</a:t>
            </a:r>
          </a:p>
          <a:p>
            <a:pPr marL="411480" lvl="1" indent="0">
              <a:spcBef>
                <a:spcPts val="360"/>
              </a:spcBef>
              <a:buNone/>
            </a:pPr>
            <a:r>
              <a:rPr lang="en-GB" sz="1800" dirty="0">
                <a:solidFill>
                  <a:srgbClr val="0055A0"/>
                </a:solidFill>
              </a:rPr>
              <a:t>→ Optimize </a:t>
            </a:r>
            <a:r>
              <a:rPr lang="en-US" sz="1800" dirty="0">
                <a:solidFill>
                  <a:srgbClr val="0055A0"/>
                </a:solidFill>
                <a:cs typeface="Calibri" panose="020F0502020204030204" pitchFamily="34" charset="0"/>
              </a:rPr>
              <a:t>gas type, pressure, time…</a:t>
            </a:r>
            <a:endParaRPr lang="en-GB" sz="1800" dirty="0"/>
          </a:p>
          <a:p>
            <a:pPr marL="36576"/>
            <a:endParaRPr lang="en-GB" sz="3600" dirty="0"/>
          </a:p>
        </p:txBody>
      </p:sp>
      <p:pic>
        <p:nvPicPr>
          <p:cNvPr id="4" name="Picture 3">
            <a:extLst>
              <a:ext uri="{FF2B5EF4-FFF2-40B4-BE49-F238E27FC236}">
                <a16:creationId xmlns:a16="http://schemas.microsoft.com/office/drawing/2014/main" id="{A462229C-8C17-F096-ED4E-61DD4CBA2F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946" t="6943" r="28098" b="26952"/>
          <a:stretch/>
        </p:blipFill>
        <p:spPr>
          <a:xfrm rot="-180000">
            <a:off x="8744889" y="3069612"/>
            <a:ext cx="2626123" cy="2606304"/>
          </a:xfrm>
          <a:prstGeom prst="ellipse">
            <a:avLst/>
          </a:prstGeom>
        </p:spPr>
      </p:pic>
      <p:sp>
        <p:nvSpPr>
          <p:cNvPr id="5" name="Slide Number Placeholder 4">
            <a:extLst>
              <a:ext uri="{FF2B5EF4-FFF2-40B4-BE49-F238E27FC236}">
                <a16:creationId xmlns:a16="http://schemas.microsoft.com/office/drawing/2014/main" id="{88196AA3-4470-327C-6F50-C2AE01F00919}"/>
              </a:ext>
            </a:extLst>
          </p:cNvPr>
          <p:cNvSpPr>
            <a:spLocks noGrp="1"/>
          </p:cNvSpPr>
          <p:nvPr>
            <p:ph type="sldNum" sz="quarter" idx="4"/>
          </p:nvPr>
        </p:nvSpPr>
        <p:spPr/>
        <p:txBody>
          <a:bodyPr/>
          <a:lstStyle/>
          <a:p>
            <a:fld id="{17918391-D411-FE40-AAD7-861AE5233E0E}" type="slidenum">
              <a:rPr lang="en-US" smtClean="0"/>
              <a:pPr/>
              <a:t>33</a:t>
            </a:fld>
            <a:endParaRPr lang="en-US" dirty="0"/>
          </a:p>
        </p:txBody>
      </p:sp>
      <p:sp>
        <p:nvSpPr>
          <p:cNvPr id="7" name="Footer Placeholder 2">
            <a:extLst>
              <a:ext uri="{FF2B5EF4-FFF2-40B4-BE49-F238E27FC236}">
                <a16:creationId xmlns:a16="http://schemas.microsoft.com/office/drawing/2014/main" id="{32BFD73C-DC41-58F4-69F1-0FB842F6ED2B}"/>
              </a:ext>
            </a:extLst>
          </p:cNvPr>
          <p:cNvSpPr>
            <a:spLocks noGrp="1"/>
          </p:cNvSpPr>
          <p:nvPr>
            <p:ph type="ftr" sz="quarter" idx="11"/>
          </p:nvPr>
        </p:nvSpPr>
        <p:spPr>
          <a:xfrm>
            <a:off x="3868684" y="6539448"/>
            <a:ext cx="7710055" cy="302368"/>
          </a:xfrm>
        </p:spPr>
        <p:txBody>
          <a:bodyPr/>
          <a:lstStyle/>
          <a:p>
            <a:r>
              <a:rPr lang="en-GB" sz="1300" noProof="0" dirty="0">
                <a:solidFill>
                  <a:schemeClr val="bg1"/>
                </a:solidFill>
              </a:rPr>
              <a:t>V. Baglin  on behalf of the BST Project, 13th HL-LHC collaboration Meeting, Vancouver, 27th Sep 2023</a:t>
            </a:r>
          </a:p>
        </p:txBody>
      </p:sp>
      <p:sp>
        <p:nvSpPr>
          <p:cNvPr id="8" name="TextBox 7">
            <a:extLst>
              <a:ext uri="{FF2B5EF4-FFF2-40B4-BE49-F238E27FC236}">
                <a16:creationId xmlns:a16="http://schemas.microsoft.com/office/drawing/2014/main" id="{DDA90138-720B-DAC4-D3BA-2DCD8B217D01}"/>
              </a:ext>
            </a:extLst>
          </p:cNvPr>
          <p:cNvSpPr txBox="1"/>
          <p:nvPr/>
        </p:nvSpPr>
        <p:spPr>
          <a:xfrm>
            <a:off x="609600" y="5962261"/>
            <a:ext cx="4026872" cy="276999"/>
          </a:xfrm>
          <a:prstGeom prst="rect">
            <a:avLst/>
          </a:prstGeom>
          <a:noFill/>
        </p:spPr>
        <p:txBody>
          <a:bodyPr wrap="none" rtlCol="0">
            <a:spAutoFit/>
          </a:bodyPr>
          <a:lstStyle/>
          <a:p>
            <a:r>
              <a:rPr lang="en-US" sz="1200" dirty="0"/>
              <a:t>PE-CVD : Plasma Enhanced Chemical Vapor Deposition</a:t>
            </a:r>
            <a:endParaRPr lang="en-GB" sz="1200" dirty="0"/>
          </a:p>
        </p:txBody>
      </p:sp>
    </p:spTree>
    <p:extLst>
      <p:ext uri="{BB962C8B-B14F-4D97-AF65-F5344CB8AC3E}">
        <p14:creationId xmlns:p14="http://schemas.microsoft.com/office/powerpoint/2010/main" val="76142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DA2F-A53F-BABF-232E-97D1C7A1222E}"/>
              </a:ext>
            </a:extLst>
          </p:cNvPr>
          <p:cNvSpPr>
            <a:spLocks noGrp="1"/>
          </p:cNvSpPr>
          <p:nvPr>
            <p:ph type="title"/>
          </p:nvPr>
        </p:nvSpPr>
        <p:spPr/>
        <p:txBody>
          <a:bodyPr>
            <a:normAutofit fontScale="90000"/>
          </a:bodyPr>
          <a:lstStyle/>
          <a:p>
            <a:pPr algn="ctr"/>
            <a:r>
              <a:rPr lang="fr-FR" dirty="0"/>
              <a:t>Option 2: Very </a:t>
            </a:r>
            <a:r>
              <a:rPr lang="en-GB" dirty="0">
                <a:solidFill>
                  <a:srgbClr val="0055A0"/>
                </a:solidFill>
              </a:rPr>
              <a:t>t</a:t>
            </a:r>
            <a:r>
              <a:rPr lang="en-GB" sz="2800" dirty="0">
                <a:solidFill>
                  <a:srgbClr val="0055A0"/>
                </a:solidFill>
              </a:rPr>
              <a:t>hin amorphous carbon coating by sputtering (PVD)</a:t>
            </a:r>
            <a:br>
              <a:rPr lang="en-GB" sz="2800" dirty="0">
                <a:solidFill>
                  <a:srgbClr val="0055A0"/>
                </a:solidFill>
              </a:rPr>
            </a:br>
            <a:endParaRPr lang="en-GB" dirty="0"/>
          </a:p>
        </p:txBody>
      </p:sp>
      <p:sp>
        <p:nvSpPr>
          <p:cNvPr id="6" name="Content Placeholder 5">
            <a:extLst>
              <a:ext uri="{FF2B5EF4-FFF2-40B4-BE49-F238E27FC236}">
                <a16:creationId xmlns:a16="http://schemas.microsoft.com/office/drawing/2014/main" id="{AC03534F-619C-E1EB-D1FE-A8AD9FFDE0F0}"/>
              </a:ext>
            </a:extLst>
          </p:cNvPr>
          <p:cNvSpPr>
            <a:spLocks noGrp="1"/>
          </p:cNvSpPr>
          <p:nvPr>
            <p:ph idx="1"/>
          </p:nvPr>
        </p:nvSpPr>
        <p:spPr>
          <a:xfrm>
            <a:off x="457535" y="465144"/>
            <a:ext cx="10969139" cy="4667421"/>
          </a:xfrm>
        </p:spPr>
        <p:txBody>
          <a:bodyPr>
            <a:normAutofit/>
          </a:bodyPr>
          <a:lstStyle/>
          <a:p>
            <a:pPr marL="0" indent="0">
              <a:spcBef>
                <a:spcPts val="0"/>
              </a:spcBef>
              <a:buNone/>
            </a:pPr>
            <a:r>
              <a:rPr lang="en-GB" sz="3200" b="1" dirty="0">
                <a:solidFill>
                  <a:srgbClr val="00B050"/>
                </a:solidFill>
              </a:rPr>
              <a:t>+</a:t>
            </a:r>
            <a:r>
              <a:rPr lang="en-GB" sz="2400" dirty="0">
                <a:solidFill>
                  <a:srgbClr val="0055A0"/>
                </a:solidFill>
              </a:rPr>
              <a:t>  </a:t>
            </a:r>
            <a:r>
              <a:rPr lang="en-GB" sz="1800" b="0" dirty="0">
                <a:solidFill>
                  <a:srgbClr val="0055A0"/>
                </a:solidFill>
              </a:rPr>
              <a:t>CERN has expertise (SPS campaign, HL-LHC: in-situ a-C coating of IT2&amp;8 + new IP1&amp;5 beam screens) </a:t>
            </a:r>
          </a:p>
          <a:p>
            <a:pPr marL="0" indent="0">
              <a:spcBef>
                <a:spcPts val="0"/>
              </a:spcBef>
              <a:buNone/>
            </a:pPr>
            <a:r>
              <a:rPr lang="en-GB" sz="3200" b="1" dirty="0">
                <a:solidFill>
                  <a:srgbClr val="00B050"/>
                </a:solidFill>
              </a:rPr>
              <a:t>+</a:t>
            </a:r>
            <a:r>
              <a:rPr lang="en-GB" sz="1800" dirty="0">
                <a:solidFill>
                  <a:srgbClr val="0055A0"/>
                </a:solidFill>
              </a:rPr>
              <a:t>  </a:t>
            </a:r>
            <a:r>
              <a:rPr lang="en-GB" sz="1800" b="0" dirty="0">
                <a:solidFill>
                  <a:srgbClr val="0055A0"/>
                </a:solidFill>
              </a:rPr>
              <a:t>Compatibility with LHC beam pipe environment already assessed (Q5L8 a-C coated during LS2)</a:t>
            </a:r>
          </a:p>
          <a:p>
            <a:pPr marL="0" indent="0">
              <a:spcBef>
                <a:spcPts val="0"/>
              </a:spcBef>
              <a:buNone/>
            </a:pPr>
            <a:r>
              <a:rPr lang="en-GB" sz="3200" b="1" dirty="0">
                <a:solidFill>
                  <a:srgbClr val="00B050"/>
                </a:solidFill>
              </a:rPr>
              <a:t>+</a:t>
            </a:r>
            <a:r>
              <a:rPr lang="en-GB" sz="1800" dirty="0">
                <a:solidFill>
                  <a:srgbClr val="0055A0"/>
                </a:solidFill>
              </a:rPr>
              <a:t>  </a:t>
            </a:r>
            <a:r>
              <a:rPr lang="en-GB" sz="1800" b="0" dirty="0">
                <a:solidFill>
                  <a:srgbClr val="0055A0"/>
                </a:solidFill>
              </a:rPr>
              <a:t>Lower “as-produced” SEY achieved than with PE-CVD </a:t>
            </a:r>
          </a:p>
          <a:p>
            <a:pPr marL="0" indent="0">
              <a:spcBef>
                <a:spcPts val="0"/>
              </a:spcBef>
              <a:buNone/>
            </a:pPr>
            <a:r>
              <a:rPr lang="en-GB" sz="3200" b="1" dirty="0">
                <a:solidFill>
                  <a:srgbClr val="FF0000"/>
                </a:solidFill>
              </a:rPr>
              <a:t>-</a:t>
            </a:r>
            <a:r>
              <a:rPr lang="en-GB" sz="1800" dirty="0">
                <a:solidFill>
                  <a:srgbClr val="0055A0"/>
                </a:solidFill>
              </a:rPr>
              <a:t> </a:t>
            </a:r>
            <a:r>
              <a:rPr lang="en-GB" sz="1800" b="0" dirty="0">
                <a:solidFill>
                  <a:srgbClr val="0055A0"/>
                </a:solidFill>
              </a:rPr>
              <a:t>“as-produced” SEY is still high (≈ 1.3) due to the absence of H</a:t>
            </a:r>
            <a:r>
              <a:rPr lang="en-GB" sz="1800" b="0" baseline="-25000" dirty="0">
                <a:solidFill>
                  <a:srgbClr val="0055A0"/>
                </a:solidFill>
              </a:rPr>
              <a:t>2</a:t>
            </a:r>
            <a:r>
              <a:rPr lang="en-GB" sz="1800" b="0" dirty="0">
                <a:solidFill>
                  <a:srgbClr val="0055A0"/>
                </a:solidFill>
              </a:rPr>
              <a:t> pumping during the process (performed without Ti sputtering) and due to lower coating </a:t>
            </a:r>
            <a:r>
              <a:rPr lang="en-GB" sz="1800" b="0">
                <a:solidFill>
                  <a:srgbClr val="0055A0"/>
                </a:solidFill>
              </a:rPr>
              <a:t>thickness as </a:t>
            </a:r>
            <a:r>
              <a:rPr lang="en-GB" sz="1800" b="0" dirty="0">
                <a:solidFill>
                  <a:srgbClr val="0055A0"/>
                </a:solidFill>
              </a:rPr>
              <a:t>compared to HL-LHC </a:t>
            </a:r>
            <a:r>
              <a:rPr lang="en-GB" sz="1800" b="0">
                <a:solidFill>
                  <a:srgbClr val="0055A0"/>
                </a:solidFill>
              </a:rPr>
              <a:t>base line (&lt;10 nm vs 50-100 nm) </a:t>
            </a:r>
            <a:endParaRPr lang="en-GB" sz="1800" b="0" dirty="0">
              <a:solidFill>
                <a:srgbClr val="0055A0"/>
              </a:solidFill>
            </a:endParaRPr>
          </a:p>
          <a:p>
            <a:pPr marL="0" indent="0">
              <a:spcBef>
                <a:spcPts val="0"/>
              </a:spcBef>
              <a:buNone/>
            </a:pPr>
            <a:r>
              <a:rPr lang="en-GB" sz="3200" b="1" dirty="0">
                <a:solidFill>
                  <a:srgbClr val="FF0000"/>
                </a:solidFill>
              </a:rPr>
              <a:t>-</a:t>
            </a:r>
            <a:r>
              <a:rPr lang="en-GB" sz="3600" b="1" dirty="0">
                <a:solidFill>
                  <a:srgbClr val="0055A0"/>
                </a:solidFill>
              </a:rPr>
              <a:t> </a:t>
            </a:r>
            <a:r>
              <a:rPr lang="en-GB" sz="1800" b="0" dirty="0">
                <a:solidFill>
                  <a:srgbClr val="0055A0"/>
                </a:solidFill>
              </a:rPr>
              <a:t>≈ 4 days/53m/beam line </a:t>
            </a:r>
          </a:p>
          <a:p>
            <a:pPr marL="0" indent="0">
              <a:spcBef>
                <a:spcPts val="360"/>
              </a:spcBef>
              <a:buNone/>
            </a:pPr>
            <a:endParaRPr lang="en-GB" sz="1800" dirty="0">
              <a:solidFill>
                <a:srgbClr val="0055A0"/>
              </a:solidFill>
            </a:endParaRPr>
          </a:p>
          <a:p>
            <a:pPr marL="0" indent="0">
              <a:spcBef>
                <a:spcPts val="360"/>
              </a:spcBef>
              <a:buNone/>
            </a:pPr>
            <a:r>
              <a:rPr lang="en-GB" sz="1800" dirty="0">
                <a:solidFill>
                  <a:srgbClr val="0055A0"/>
                </a:solidFill>
              </a:rPr>
              <a:t>To be further investigated:</a:t>
            </a:r>
          </a:p>
          <a:p>
            <a:pPr marL="411480" lvl="1" indent="0">
              <a:spcBef>
                <a:spcPts val="360"/>
              </a:spcBef>
              <a:buNone/>
            </a:pPr>
            <a:r>
              <a:rPr lang="en-GB" sz="1800" b="0" dirty="0">
                <a:solidFill>
                  <a:srgbClr val="0055A0"/>
                </a:solidFill>
              </a:rPr>
              <a:t>→ </a:t>
            </a:r>
            <a:r>
              <a:rPr lang="en-US" sz="1800" b="0" dirty="0">
                <a:solidFill>
                  <a:srgbClr val="0055A0"/>
                </a:solidFill>
              </a:rPr>
              <a:t>Evaluate effect of degraded vacuum quality during coating onto SEY</a:t>
            </a:r>
            <a:endParaRPr lang="en-GB" sz="1800" b="0" dirty="0">
              <a:solidFill>
                <a:srgbClr val="0055A0"/>
              </a:solidFill>
            </a:endParaRPr>
          </a:p>
          <a:p>
            <a:pPr marL="36576"/>
            <a:endParaRPr lang="en-GB" sz="1600" dirty="0"/>
          </a:p>
          <a:p>
            <a:pPr marL="36576"/>
            <a:endParaRPr lang="en-GB" dirty="0"/>
          </a:p>
        </p:txBody>
      </p:sp>
      <p:grpSp>
        <p:nvGrpSpPr>
          <p:cNvPr id="4" name="Group 3">
            <a:extLst>
              <a:ext uri="{FF2B5EF4-FFF2-40B4-BE49-F238E27FC236}">
                <a16:creationId xmlns:a16="http://schemas.microsoft.com/office/drawing/2014/main" id="{2DAFEE0E-2EB4-9333-A230-24F6555E9A46}"/>
              </a:ext>
            </a:extLst>
          </p:cNvPr>
          <p:cNvGrpSpPr>
            <a:grpSpLocks noChangeAspect="1"/>
          </p:cNvGrpSpPr>
          <p:nvPr/>
        </p:nvGrpSpPr>
        <p:grpSpPr>
          <a:xfrm>
            <a:off x="2606694" y="4572003"/>
            <a:ext cx="7715901" cy="1515982"/>
            <a:chOff x="576735" y="4713891"/>
            <a:chExt cx="7349746" cy="1753578"/>
          </a:xfrm>
        </p:grpSpPr>
        <p:pic>
          <p:nvPicPr>
            <p:cNvPr id="7" name="Picture 6">
              <a:extLst>
                <a:ext uri="{FF2B5EF4-FFF2-40B4-BE49-F238E27FC236}">
                  <a16:creationId xmlns:a16="http://schemas.microsoft.com/office/drawing/2014/main" id="{FA58190E-C0A9-D378-9AC2-D83CE11390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3422166" y="1868460"/>
              <a:ext cx="1658884" cy="7349746"/>
            </a:xfrm>
            <a:prstGeom prst="rect">
              <a:avLst/>
            </a:prstGeom>
            <a:ln w="19050">
              <a:solidFill>
                <a:srgbClr val="000000"/>
              </a:solidFill>
            </a:ln>
          </p:spPr>
        </p:pic>
        <p:sp>
          <p:nvSpPr>
            <p:cNvPr id="8" name="TextBox 7">
              <a:extLst>
                <a:ext uri="{FF2B5EF4-FFF2-40B4-BE49-F238E27FC236}">
                  <a16:creationId xmlns:a16="http://schemas.microsoft.com/office/drawing/2014/main" id="{9127EF99-1DE4-1F70-FF89-5F000DC629F6}"/>
                </a:ext>
              </a:extLst>
            </p:cNvPr>
            <p:cNvSpPr txBox="1"/>
            <p:nvPr/>
          </p:nvSpPr>
          <p:spPr>
            <a:xfrm>
              <a:off x="827601" y="6085732"/>
              <a:ext cx="1534675" cy="381737"/>
            </a:xfrm>
            <a:prstGeom prst="rect">
              <a:avLst/>
            </a:prstGeom>
            <a:noFill/>
          </p:spPr>
          <p:txBody>
            <a:bodyPr wrap="square" rtlCol="0">
              <a:spAutoFit/>
            </a:bodyPr>
            <a:lstStyle/>
            <a:p>
              <a:r>
                <a:rPr lang="en-GB" sz="1100" i="1" dirty="0">
                  <a:solidFill>
                    <a:schemeClr val="bg1"/>
                  </a:solidFill>
                </a:rPr>
                <a:t>P. Costa Pinto</a:t>
              </a:r>
            </a:p>
          </p:txBody>
        </p:sp>
      </p:grpSp>
      <p:sp>
        <p:nvSpPr>
          <p:cNvPr id="5" name="Slide Number Placeholder 4">
            <a:extLst>
              <a:ext uri="{FF2B5EF4-FFF2-40B4-BE49-F238E27FC236}">
                <a16:creationId xmlns:a16="http://schemas.microsoft.com/office/drawing/2014/main" id="{6E477577-CA8B-63A1-E7FC-A842BFF493FF}"/>
              </a:ext>
            </a:extLst>
          </p:cNvPr>
          <p:cNvSpPr>
            <a:spLocks noGrp="1"/>
          </p:cNvSpPr>
          <p:nvPr>
            <p:ph type="sldNum" sz="quarter" idx="4"/>
          </p:nvPr>
        </p:nvSpPr>
        <p:spPr/>
        <p:txBody>
          <a:bodyPr/>
          <a:lstStyle/>
          <a:p>
            <a:fld id="{17918391-D411-FE40-AAD7-861AE5233E0E}" type="slidenum">
              <a:rPr lang="en-US" smtClean="0"/>
              <a:pPr/>
              <a:t>34</a:t>
            </a:fld>
            <a:endParaRPr lang="en-US" dirty="0"/>
          </a:p>
        </p:txBody>
      </p:sp>
      <p:sp>
        <p:nvSpPr>
          <p:cNvPr id="3" name="Footer Placeholder 2">
            <a:extLst>
              <a:ext uri="{FF2B5EF4-FFF2-40B4-BE49-F238E27FC236}">
                <a16:creationId xmlns:a16="http://schemas.microsoft.com/office/drawing/2014/main" id="{40EF1FB1-FB01-FE0C-184F-2ACD0F290CB2}"/>
              </a:ext>
            </a:extLst>
          </p:cNvPr>
          <p:cNvSpPr>
            <a:spLocks noGrp="1"/>
          </p:cNvSpPr>
          <p:nvPr>
            <p:ph type="ftr" sz="quarter" idx="11"/>
          </p:nvPr>
        </p:nvSpPr>
        <p:spPr>
          <a:xfrm>
            <a:off x="3868684" y="6539448"/>
            <a:ext cx="7710055" cy="302368"/>
          </a:xfrm>
        </p:spPr>
        <p:txBody>
          <a:bodyPr/>
          <a:lstStyle/>
          <a:p>
            <a:r>
              <a:rPr lang="en-GB" sz="1300" noProof="0" dirty="0">
                <a:solidFill>
                  <a:schemeClr val="bg1"/>
                </a:solidFill>
              </a:rPr>
              <a:t>V. Baglin  on behalf of the BST Project, 13th HL-LHC collaboration Meeting, Vancouver, 27th Sep 2023</a:t>
            </a:r>
          </a:p>
        </p:txBody>
      </p:sp>
      <p:sp>
        <p:nvSpPr>
          <p:cNvPr id="9" name="TextBox 8">
            <a:extLst>
              <a:ext uri="{FF2B5EF4-FFF2-40B4-BE49-F238E27FC236}">
                <a16:creationId xmlns:a16="http://schemas.microsoft.com/office/drawing/2014/main" id="{9017B537-78E0-C44E-877F-3DC8E3C956FA}"/>
              </a:ext>
            </a:extLst>
          </p:cNvPr>
          <p:cNvSpPr txBox="1"/>
          <p:nvPr/>
        </p:nvSpPr>
        <p:spPr>
          <a:xfrm>
            <a:off x="613261" y="6115857"/>
            <a:ext cx="2407839" cy="276999"/>
          </a:xfrm>
          <a:prstGeom prst="rect">
            <a:avLst/>
          </a:prstGeom>
          <a:noFill/>
        </p:spPr>
        <p:txBody>
          <a:bodyPr wrap="none" rtlCol="0">
            <a:spAutoFit/>
          </a:bodyPr>
          <a:lstStyle/>
          <a:p>
            <a:r>
              <a:rPr lang="en-US" sz="1200" dirty="0"/>
              <a:t>PVD : Physical Vapor Deposition</a:t>
            </a:r>
            <a:endParaRPr lang="en-GB" sz="1200" dirty="0"/>
          </a:p>
        </p:txBody>
      </p:sp>
    </p:spTree>
    <p:extLst>
      <p:ext uri="{BB962C8B-B14F-4D97-AF65-F5344CB8AC3E}">
        <p14:creationId xmlns:p14="http://schemas.microsoft.com/office/powerpoint/2010/main" val="144643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a:xfrm>
            <a:off x="397311" y="1700808"/>
            <a:ext cx="7704236" cy="2448272"/>
          </a:xfrm>
        </p:spPr>
        <p:txBody>
          <a:bodyPr/>
          <a:lstStyle/>
          <a:p>
            <a:pPr>
              <a:spcBef>
                <a:spcPts val="0"/>
              </a:spcBef>
              <a:spcAft>
                <a:spcPts val="0"/>
              </a:spcAft>
            </a:pPr>
            <a:r>
              <a:rPr lang="en-GB" sz="1800" dirty="0"/>
              <a:t>BPMs : not to be coated</a:t>
            </a:r>
          </a:p>
          <a:p>
            <a:pPr>
              <a:spcBef>
                <a:spcPts val="0"/>
              </a:spcBef>
              <a:spcAft>
                <a:spcPts val="0"/>
              </a:spcAft>
            </a:pPr>
            <a:endParaRPr lang="en-GB" sz="1800" dirty="0"/>
          </a:p>
          <a:p>
            <a:pPr>
              <a:spcBef>
                <a:spcPts val="0"/>
              </a:spcBef>
              <a:spcAft>
                <a:spcPts val="0"/>
              </a:spcAft>
            </a:pPr>
            <a:r>
              <a:rPr lang="en-GB" sz="1800" dirty="0"/>
              <a:t>In case of accidental coating? </a:t>
            </a:r>
          </a:p>
          <a:p>
            <a:pPr marL="285750" indent="-285750">
              <a:spcBef>
                <a:spcPts val="0"/>
              </a:spcBef>
              <a:spcAft>
                <a:spcPts val="0"/>
              </a:spcAft>
              <a:buFont typeface="Arial" panose="020B0604020202020204" pitchFamily="34" charset="0"/>
              <a:buChar char="•"/>
            </a:pPr>
            <a:r>
              <a:rPr lang="en-GB" sz="1800" b="0" dirty="0"/>
              <a:t>Full 4-port S-matrix measurement (standalone magnets)</a:t>
            </a:r>
          </a:p>
          <a:p>
            <a:pPr marL="609750" lvl="1" indent="-285750">
              <a:spcBef>
                <a:spcPts val="0"/>
              </a:spcBef>
              <a:spcAft>
                <a:spcPts val="0"/>
              </a:spcAft>
              <a:buFont typeface="Arial" panose="020B0604020202020204" pitchFamily="34" charset="0"/>
              <a:buChar char="•"/>
            </a:pPr>
            <a:r>
              <a:rPr lang="en-GB" sz="1500" b="0" dirty="0"/>
              <a:t>&gt;200nm of  Ti/a-C</a:t>
            </a:r>
          </a:p>
          <a:p>
            <a:pPr marL="609750" lvl="1" indent="-285750">
              <a:spcBef>
                <a:spcPts val="0"/>
              </a:spcBef>
              <a:spcAft>
                <a:spcPts val="0"/>
              </a:spcAft>
              <a:buFont typeface="Arial" panose="020B0604020202020204" pitchFamily="34" charset="0"/>
              <a:buChar char="•"/>
            </a:pPr>
            <a:r>
              <a:rPr lang="en-GB" sz="1500" b="0" dirty="0"/>
              <a:t>No impact on BPM </a:t>
            </a:r>
            <a:r>
              <a:rPr lang="en-GB" sz="1500" b="0" dirty="0" err="1"/>
              <a:t>behavior</a:t>
            </a:r>
            <a:endParaRPr lang="en-GB" sz="1500" b="0" dirty="0"/>
          </a:p>
          <a:p>
            <a:pPr marL="609750" lvl="1" indent="-285750">
              <a:spcBef>
                <a:spcPts val="0"/>
              </a:spcBef>
              <a:spcAft>
                <a:spcPts val="0"/>
              </a:spcAft>
              <a:buFont typeface="Arial" panose="020B0604020202020204" pitchFamily="34" charset="0"/>
              <a:buChar char="•"/>
            </a:pPr>
            <a:r>
              <a:rPr lang="en-GB" sz="1500" b="0" dirty="0"/>
              <a:t>(10nm in our case!)</a:t>
            </a:r>
          </a:p>
          <a:p>
            <a:pPr>
              <a:spcBef>
                <a:spcPts val="0"/>
              </a:spcBef>
              <a:spcAft>
                <a:spcPts val="0"/>
              </a:spcAft>
            </a:pPr>
            <a:endParaRPr lang="en-GB" sz="1800" dirty="0"/>
          </a:p>
          <a:p>
            <a:pPr>
              <a:spcBef>
                <a:spcPts val="0"/>
              </a:spcBef>
              <a:spcAft>
                <a:spcPts val="0"/>
              </a:spcAft>
            </a:pPr>
            <a:endParaRPr lang="en-GB" sz="1800" dirty="0"/>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p:txBody>
          <a:bodyPr/>
          <a:lstStyle/>
          <a:p>
            <a:r>
              <a:rPr lang="fr-FR" dirty="0"/>
              <a:t>Phase 1 - </a:t>
            </a:r>
            <a:r>
              <a:rPr lang="fr-FR" dirty="0" err="1"/>
              <a:t>Activities</a:t>
            </a:r>
            <a:endParaRPr lang="fr-FR"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11</a:t>
            </a:r>
          </a:p>
        </p:txBody>
      </p:sp>
      <p:pic>
        <p:nvPicPr>
          <p:cNvPr id="1026" name="Picture 2">
            <a:extLst>
              <a:ext uri="{FF2B5EF4-FFF2-40B4-BE49-F238E27FC236}">
                <a16:creationId xmlns:a16="http://schemas.microsoft.com/office/drawing/2014/main" id="{6BD6379F-3852-4026-7A8B-F627C1462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089" y="92928"/>
            <a:ext cx="5623066" cy="38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0C49024D-E9BD-6ED4-A1C1-ED4DF6FA8A5E}"/>
              </a:ext>
            </a:extLst>
          </p:cNvPr>
          <p:cNvSpPr txBox="1"/>
          <p:nvPr/>
        </p:nvSpPr>
        <p:spPr>
          <a:xfrm>
            <a:off x="8256240" y="3925886"/>
            <a:ext cx="2304256" cy="184666"/>
          </a:xfrm>
          <a:prstGeom prst="rect">
            <a:avLst/>
          </a:prstGeom>
          <a:noFill/>
        </p:spPr>
        <p:txBody>
          <a:bodyPr wrap="square" lIns="0" tIns="0" rIns="0" bIns="0" rtlCol="0">
            <a:spAutoFit/>
          </a:bodyPr>
          <a:lstStyle/>
          <a:p>
            <a:pPr algn="ctr"/>
            <a:r>
              <a:rPr lang="en-GB" sz="1200" dirty="0"/>
              <a:t>S44 on the left flange</a:t>
            </a:r>
            <a:endParaRPr lang="fr-FR" sz="1200" dirty="0"/>
          </a:p>
        </p:txBody>
      </p:sp>
      <p:sp>
        <p:nvSpPr>
          <p:cNvPr id="9" name="Espace réservé du pied de page 4">
            <a:extLst>
              <a:ext uri="{FF2B5EF4-FFF2-40B4-BE49-F238E27FC236}">
                <a16:creationId xmlns:a16="http://schemas.microsoft.com/office/drawing/2014/main" id="{3D13A2D7-08D0-CBDF-1124-08491CE198C7}"/>
              </a:ext>
            </a:extLst>
          </p:cNvPr>
          <p:cNvSpPr>
            <a:spLocks noGrp="1"/>
          </p:cNvSpPr>
          <p:nvPr>
            <p:ph type="ftr" sz="quarter" idx="11"/>
          </p:nvPr>
        </p:nvSpPr>
        <p:spPr>
          <a:xfrm>
            <a:off x="4259262" y="6383848"/>
            <a:ext cx="6572221" cy="365125"/>
          </a:xfrm>
        </p:spPr>
        <p:txBody>
          <a:bodyPr/>
          <a:lstStyle/>
          <a:p>
            <a:r>
              <a:rPr lang="en-US" dirty="0"/>
              <a:t>G. Rosaz | Chamonix workshop 2024</a:t>
            </a:r>
          </a:p>
        </p:txBody>
      </p:sp>
      <p:pic>
        <p:nvPicPr>
          <p:cNvPr id="5" name="Image 10" descr="Une image contenant objets en métal, métal, machine, acier&#10;&#10;Description générée automatiquement">
            <a:extLst>
              <a:ext uri="{FF2B5EF4-FFF2-40B4-BE49-F238E27FC236}">
                <a16:creationId xmlns:a16="http://schemas.microsoft.com/office/drawing/2014/main" id="{81FED86D-5DFF-8CC4-6FB8-29348720B7AB}"/>
              </a:ext>
            </a:extLst>
          </p:cNvPr>
          <p:cNvPicPr>
            <a:picLocks noChangeAspect="1"/>
          </p:cNvPicPr>
          <p:nvPr/>
        </p:nvPicPr>
        <p:blipFill>
          <a:blip r:embed="rId3"/>
          <a:stretch>
            <a:fillRect/>
          </a:stretch>
        </p:blipFill>
        <p:spPr>
          <a:xfrm>
            <a:off x="4116388" y="4665723"/>
            <a:ext cx="7667625" cy="1501866"/>
          </a:xfrm>
          <a:prstGeom prst="rect">
            <a:avLst/>
          </a:prstGeom>
        </p:spPr>
      </p:pic>
      <p:sp>
        <p:nvSpPr>
          <p:cNvPr id="8" name="Espace réservé de la date 3">
            <a:extLst>
              <a:ext uri="{FF2B5EF4-FFF2-40B4-BE49-F238E27FC236}">
                <a16:creationId xmlns:a16="http://schemas.microsoft.com/office/drawing/2014/main" id="{12EF8CBD-9DB2-FE09-17C5-6500CFFB09B8}"/>
              </a:ext>
            </a:extLst>
          </p:cNvPr>
          <p:cNvSpPr>
            <a:spLocks noGrp="1"/>
          </p:cNvSpPr>
          <p:nvPr>
            <p:ph type="dt" sz="half" idx="10"/>
          </p:nvPr>
        </p:nvSpPr>
        <p:spPr>
          <a:xfrm>
            <a:off x="2495600" y="6378349"/>
            <a:ext cx="1620788" cy="365125"/>
          </a:xfrm>
        </p:spPr>
        <p:txBody>
          <a:bodyPr/>
          <a:lstStyle/>
          <a:p>
            <a:r>
              <a:rPr lang="de-CH" dirty="0"/>
              <a:t>31.01.2024</a:t>
            </a:r>
            <a:endParaRPr lang="en-US" dirty="0"/>
          </a:p>
        </p:txBody>
      </p:sp>
    </p:spTree>
    <p:extLst>
      <p:ext uri="{BB962C8B-B14F-4D97-AF65-F5344CB8AC3E}">
        <p14:creationId xmlns:p14="http://schemas.microsoft.com/office/powerpoint/2010/main" val="3393847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a:xfrm>
            <a:off x="397311" y="1700808"/>
            <a:ext cx="7704236" cy="2448272"/>
          </a:xfrm>
        </p:spPr>
        <p:txBody>
          <a:bodyPr/>
          <a:lstStyle/>
          <a:p>
            <a:pPr>
              <a:spcBef>
                <a:spcPts val="0"/>
              </a:spcBef>
              <a:spcAft>
                <a:spcPts val="0"/>
              </a:spcAft>
            </a:pPr>
            <a:r>
              <a:rPr lang="en-GB" sz="1800" dirty="0"/>
              <a:t>BPMs : not to be coated</a:t>
            </a:r>
          </a:p>
          <a:p>
            <a:pPr>
              <a:spcBef>
                <a:spcPts val="0"/>
              </a:spcBef>
              <a:spcAft>
                <a:spcPts val="0"/>
              </a:spcAft>
            </a:pPr>
            <a:endParaRPr lang="en-GB" sz="1800" dirty="0"/>
          </a:p>
          <a:p>
            <a:pPr>
              <a:spcBef>
                <a:spcPts val="0"/>
              </a:spcBef>
              <a:spcAft>
                <a:spcPts val="0"/>
              </a:spcAft>
            </a:pPr>
            <a:r>
              <a:rPr lang="en-GB" sz="1800" dirty="0"/>
              <a:t>In case of accidental coating? </a:t>
            </a:r>
          </a:p>
          <a:p>
            <a:pPr marL="285750" indent="-285750">
              <a:spcBef>
                <a:spcPts val="0"/>
              </a:spcBef>
              <a:spcAft>
                <a:spcPts val="0"/>
              </a:spcAft>
              <a:buFont typeface="Arial" panose="020B0604020202020204" pitchFamily="34" charset="0"/>
              <a:buChar char="•"/>
            </a:pPr>
            <a:r>
              <a:rPr lang="en-GB" sz="1800" b="0" dirty="0"/>
              <a:t>Full 4-port S-matrix measurement (standalone magnets)</a:t>
            </a:r>
          </a:p>
          <a:p>
            <a:pPr marL="609750" lvl="1" indent="-285750">
              <a:spcBef>
                <a:spcPts val="0"/>
              </a:spcBef>
              <a:spcAft>
                <a:spcPts val="0"/>
              </a:spcAft>
              <a:buFont typeface="Arial" panose="020B0604020202020204" pitchFamily="34" charset="0"/>
              <a:buChar char="•"/>
            </a:pPr>
            <a:r>
              <a:rPr lang="en-GB" sz="1500" b="0" dirty="0"/>
              <a:t>&gt;200nm of  Ti/a-C</a:t>
            </a:r>
          </a:p>
          <a:p>
            <a:pPr marL="609750" lvl="1" indent="-285750">
              <a:spcBef>
                <a:spcPts val="0"/>
              </a:spcBef>
              <a:spcAft>
                <a:spcPts val="0"/>
              </a:spcAft>
              <a:buFont typeface="Arial" panose="020B0604020202020204" pitchFamily="34" charset="0"/>
              <a:buChar char="•"/>
            </a:pPr>
            <a:r>
              <a:rPr lang="en-GB" sz="1500" b="0" dirty="0"/>
              <a:t>No impact on BPM </a:t>
            </a:r>
            <a:r>
              <a:rPr lang="en-GB" sz="1500" b="0" dirty="0" err="1"/>
              <a:t>behavior</a:t>
            </a:r>
            <a:endParaRPr lang="en-GB" sz="1500" b="0" dirty="0"/>
          </a:p>
          <a:p>
            <a:pPr marL="609750" lvl="1" indent="-285750">
              <a:spcBef>
                <a:spcPts val="0"/>
              </a:spcBef>
              <a:spcAft>
                <a:spcPts val="0"/>
              </a:spcAft>
              <a:buFont typeface="Arial" panose="020B0604020202020204" pitchFamily="34" charset="0"/>
              <a:buChar char="•"/>
            </a:pPr>
            <a:r>
              <a:rPr lang="en-GB" sz="1500" b="0" dirty="0"/>
              <a:t>(10nm in our case!)</a:t>
            </a:r>
          </a:p>
          <a:p>
            <a:pPr>
              <a:spcBef>
                <a:spcPts val="0"/>
              </a:spcBef>
              <a:spcAft>
                <a:spcPts val="0"/>
              </a:spcAft>
            </a:pPr>
            <a:endParaRPr lang="en-GB" sz="1800" dirty="0"/>
          </a:p>
          <a:p>
            <a:pPr>
              <a:spcBef>
                <a:spcPts val="0"/>
              </a:spcBef>
              <a:spcAft>
                <a:spcPts val="0"/>
              </a:spcAft>
            </a:pPr>
            <a:r>
              <a:rPr lang="en-GB" sz="1800" dirty="0"/>
              <a:t>Mechanical impact?</a:t>
            </a:r>
          </a:p>
          <a:p>
            <a:pPr>
              <a:spcBef>
                <a:spcPts val="0"/>
              </a:spcBef>
              <a:spcAft>
                <a:spcPts val="0"/>
              </a:spcAft>
            </a:pPr>
            <a:endParaRPr lang="en-GB" sz="1800" dirty="0"/>
          </a:p>
          <a:p>
            <a:pPr>
              <a:spcBef>
                <a:spcPts val="0"/>
              </a:spcBef>
              <a:spcAft>
                <a:spcPts val="0"/>
              </a:spcAft>
            </a:pPr>
            <a:r>
              <a:rPr lang="en-GB" sz="1800" dirty="0"/>
              <a:t>Risk assessment to be addressed between TE/VSC and SY/BI</a:t>
            </a:r>
          </a:p>
          <a:p>
            <a:pPr marL="285750" indent="-285750">
              <a:spcBef>
                <a:spcPts val="0"/>
              </a:spcBef>
              <a:spcAft>
                <a:spcPts val="0"/>
              </a:spcAft>
              <a:buFont typeface="Arial" panose="020B0604020202020204" pitchFamily="34" charset="0"/>
              <a:buChar char="•"/>
            </a:pPr>
            <a:r>
              <a:rPr lang="fr-FR" sz="1800" b="0" dirty="0"/>
              <a:t>Multiple </a:t>
            </a:r>
            <a:r>
              <a:rPr lang="fr-FR" sz="1800" b="0" dirty="0" err="1"/>
              <a:t>coating</a:t>
            </a:r>
            <a:r>
              <a:rPr lang="fr-FR" sz="1800" b="0" dirty="0"/>
              <a:t> train transits in BPM</a:t>
            </a:r>
          </a:p>
          <a:p>
            <a:pPr marL="285750" indent="-285750">
              <a:spcBef>
                <a:spcPts val="0"/>
              </a:spcBef>
              <a:spcAft>
                <a:spcPts val="0"/>
              </a:spcAft>
              <a:buFont typeface="Arial" panose="020B0604020202020204" pitchFamily="34" charset="0"/>
              <a:buChar char="•"/>
            </a:pPr>
            <a:r>
              <a:rPr lang="fr-FR" sz="1800" b="0" dirty="0" err="1"/>
              <a:t>Quantify</a:t>
            </a:r>
            <a:r>
              <a:rPr lang="fr-FR" sz="1800" b="0" dirty="0"/>
              <a:t> the </a:t>
            </a:r>
            <a:r>
              <a:rPr lang="fr-FR" sz="1800" b="0" dirty="0" err="1"/>
              <a:t>failure</a:t>
            </a:r>
            <a:r>
              <a:rPr lang="fr-FR" sz="1800" b="0" dirty="0"/>
              <a:t> rate </a:t>
            </a:r>
          </a:p>
          <a:p>
            <a:pPr marL="285750" indent="-285750">
              <a:spcBef>
                <a:spcPts val="0"/>
              </a:spcBef>
              <a:spcAft>
                <a:spcPts val="0"/>
              </a:spcAft>
              <a:buFont typeface="Arial" panose="020B0604020202020204" pitchFamily="34" charset="0"/>
              <a:buChar char="•"/>
            </a:pPr>
            <a:r>
              <a:rPr lang="fr-FR" sz="1800" b="0" dirty="0"/>
              <a:t>Feedback to LS3 planning </a:t>
            </a:r>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p:txBody>
          <a:bodyPr/>
          <a:lstStyle/>
          <a:p>
            <a:r>
              <a:rPr lang="fr-FR" dirty="0"/>
              <a:t>Phase 1 - </a:t>
            </a:r>
            <a:r>
              <a:rPr lang="fr-FR" dirty="0" err="1"/>
              <a:t>Activities</a:t>
            </a:r>
            <a:endParaRPr lang="fr-FR"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11</a:t>
            </a:r>
          </a:p>
        </p:txBody>
      </p:sp>
      <p:pic>
        <p:nvPicPr>
          <p:cNvPr id="1026" name="Picture 2">
            <a:extLst>
              <a:ext uri="{FF2B5EF4-FFF2-40B4-BE49-F238E27FC236}">
                <a16:creationId xmlns:a16="http://schemas.microsoft.com/office/drawing/2014/main" id="{6BD6379F-3852-4026-7A8B-F627C1462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089" y="92928"/>
            <a:ext cx="5623066" cy="38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0C49024D-E9BD-6ED4-A1C1-ED4DF6FA8A5E}"/>
              </a:ext>
            </a:extLst>
          </p:cNvPr>
          <p:cNvSpPr txBox="1"/>
          <p:nvPr/>
        </p:nvSpPr>
        <p:spPr>
          <a:xfrm>
            <a:off x="8256240" y="3925886"/>
            <a:ext cx="2304256" cy="184666"/>
          </a:xfrm>
          <a:prstGeom prst="rect">
            <a:avLst/>
          </a:prstGeom>
          <a:noFill/>
        </p:spPr>
        <p:txBody>
          <a:bodyPr wrap="square" lIns="0" tIns="0" rIns="0" bIns="0" rtlCol="0">
            <a:spAutoFit/>
          </a:bodyPr>
          <a:lstStyle/>
          <a:p>
            <a:pPr algn="ctr"/>
            <a:r>
              <a:rPr lang="en-GB" sz="1200" dirty="0"/>
              <a:t>S44 on the left flange</a:t>
            </a:r>
            <a:endParaRPr lang="fr-FR" sz="1200" dirty="0"/>
          </a:p>
        </p:txBody>
      </p:sp>
      <p:sp>
        <p:nvSpPr>
          <p:cNvPr id="9" name="Espace réservé du pied de page 4">
            <a:extLst>
              <a:ext uri="{FF2B5EF4-FFF2-40B4-BE49-F238E27FC236}">
                <a16:creationId xmlns:a16="http://schemas.microsoft.com/office/drawing/2014/main" id="{05FCEB2C-5E0F-909F-C759-0BB071D8C614}"/>
              </a:ext>
            </a:extLst>
          </p:cNvPr>
          <p:cNvSpPr>
            <a:spLocks noGrp="1"/>
          </p:cNvSpPr>
          <p:nvPr>
            <p:ph type="ftr" sz="quarter" idx="11"/>
          </p:nvPr>
        </p:nvSpPr>
        <p:spPr>
          <a:xfrm>
            <a:off x="4259262" y="6383848"/>
            <a:ext cx="6572221" cy="365125"/>
          </a:xfrm>
        </p:spPr>
        <p:txBody>
          <a:bodyPr/>
          <a:lstStyle/>
          <a:p>
            <a:r>
              <a:rPr lang="en-US" dirty="0"/>
              <a:t>G. Rosaz | Chamonix workshop 2024</a:t>
            </a:r>
          </a:p>
        </p:txBody>
      </p:sp>
      <p:pic>
        <p:nvPicPr>
          <p:cNvPr id="11" name="Image 10" descr="Une image contenant objets en métal, métal, machine, acier&#10;&#10;Description générée automatiquement">
            <a:extLst>
              <a:ext uri="{FF2B5EF4-FFF2-40B4-BE49-F238E27FC236}">
                <a16:creationId xmlns:a16="http://schemas.microsoft.com/office/drawing/2014/main" id="{96990982-7A01-E33E-2F3D-F33976DA18C4}"/>
              </a:ext>
            </a:extLst>
          </p:cNvPr>
          <p:cNvPicPr>
            <a:picLocks noChangeAspect="1"/>
          </p:cNvPicPr>
          <p:nvPr/>
        </p:nvPicPr>
        <p:blipFill>
          <a:blip r:embed="rId3"/>
          <a:stretch>
            <a:fillRect/>
          </a:stretch>
        </p:blipFill>
        <p:spPr>
          <a:xfrm>
            <a:off x="4116388" y="4665723"/>
            <a:ext cx="7667625" cy="1501866"/>
          </a:xfrm>
          <a:prstGeom prst="rect">
            <a:avLst/>
          </a:prstGeom>
        </p:spPr>
      </p:pic>
      <p:sp>
        <p:nvSpPr>
          <p:cNvPr id="5" name="Espace réservé de la date 3">
            <a:extLst>
              <a:ext uri="{FF2B5EF4-FFF2-40B4-BE49-F238E27FC236}">
                <a16:creationId xmlns:a16="http://schemas.microsoft.com/office/drawing/2014/main" id="{590AA516-CB66-ED10-EF48-EEEB070C4335}"/>
              </a:ext>
            </a:extLst>
          </p:cNvPr>
          <p:cNvSpPr>
            <a:spLocks noGrp="1"/>
          </p:cNvSpPr>
          <p:nvPr>
            <p:ph type="dt" sz="half" idx="10"/>
          </p:nvPr>
        </p:nvSpPr>
        <p:spPr>
          <a:xfrm>
            <a:off x="2495600" y="6378349"/>
            <a:ext cx="1620788" cy="365125"/>
          </a:xfrm>
        </p:spPr>
        <p:txBody>
          <a:bodyPr/>
          <a:lstStyle/>
          <a:p>
            <a:r>
              <a:rPr lang="de-CH" dirty="0"/>
              <a:t>31.01.2024</a:t>
            </a:r>
            <a:endParaRPr lang="en-US" dirty="0"/>
          </a:p>
        </p:txBody>
      </p:sp>
    </p:spTree>
    <p:extLst>
      <p:ext uri="{BB962C8B-B14F-4D97-AF65-F5344CB8AC3E}">
        <p14:creationId xmlns:p14="http://schemas.microsoft.com/office/powerpoint/2010/main" val="409976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p:txBody>
          <a:bodyPr/>
          <a:lstStyle/>
          <a:p>
            <a:r>
              <a:rPr lang="fr-FR" sz="1800" dirty="0">
                <a:solidFill>
                  <a:schemeClr val="tx1"/>
                </a:solidFill>
              </a:rPr>
              <a:t>Objective</a:t>
            </a:r>
          </a:p>
          <a:p>
            <a:pPr marL="342900" indent="-342900">
              <a:buFontTx/>
              <a:buChar char="-"/>
            </a:pPr>
            <a:r>
              <a:rPr lang="fr-FR" sz="1800" dirty="0" err="1"/>
              <a:t>Demonstrate</a:t>
            </a:r>
            <a:r>
              <a:rPr lang="fr-FR" sz="1800" dirty="0"/>
              <a:t> 1:1 </a:t>
            </a:r>
            <a:r>
              <a:rPr lang="fr-FR" sz="1800" dirty="0" err="1"/>
              <a:t>scale</a:t>
            </a:r>
            <a:r>
              <a:rPr lang="fr-FR" sz="1800" dirty="0"/>
              <a:t> </a:t>
            </a:r>
            <a:r>
              <a:rPr lang="fr-FR" sz="1800" dirty="0" err="1"/>
              <a:t>continous</a:t>
            </a:r>
            <a:r>
              <a:rPr lang="fr-FR" sz="1800" dirty="0"/>
              <a:t> process on a full 53m long </a:t>
            </a:r>
            <a:r>
              <a:rPr lang="fr-FR" sz="1800" dirty="0" err="1"/>
              <a:t>half-cell</a:t>
            </a:r>
            <a:r>
              <a:rPr lang="fr-FR" sz="1800" dirty="0"/>
              <a:t> </a:t>
            </a:r>
            <a:r>
              <a:rPr lang="fr-FR" sz="1800" dirty="0" err="1"/>
              <a:t>with</a:t>
            </a:r>
            <a:r>
              <a:rPr lang="fr-FR" sz="1800" dirty="0"/>
              <a:t> real </a:t>
            </a:r>
            <a:r>
              <a:rPr lang="fr-FR" sz="1800" dirty="0" err="1"/>
              <a:t>geometric</a:t>
            </a:r>
            <a:r>
              <a:rPr lang="fr-FR" sz="1800" dirty="0"/>
              <a:t> </a:t>
            </a:r>
            <a:r>
              <a:rPr lang="fr-FR" sz="1800" dirty="0" err="1"/>
              <a:t>constraints</a:t>
            </a:r>
            <a:endParaRPr lang="fr-FR" sz="1800" dirty="0"/>
          </a:p>
          <a:p>
            <a:pPr marL="324000">
              <a:spcBef>
                <a:spcPts val="0"/>
              </a:spcBef>
            </a:pPr>
            <a:r>
              <a:rPr lang="fr-FR" sz="1600" b="0" dirty="0" err="1"/>
              <a:t>coating</a:t>
            </a:r>
            <a:r>
              <a:rPr lang="fr-FR" sz="1600" b="0" dirty="0"/>
              <a:t> train capable of passing PIM and BPM, </a:t>
            </a:r>
            <a:r>
              <a:rPr lang="fr-FR" sz="1600" b="0" dirty="0" err="1"/>
              <a:t>cable</a:t>
            </a:r>
            <a:r>
              <a:rPr lang="fr-FR" sz="1600" b="0" dirty="0"/>
              <a:t> management, arc </a:t>
            </a:r>
            <a:r>
              <a:rPr lang="fr-FR" sz="1600" b="0" dirty="0" err="1"/>
              <a:t>curvature</a:t>
            </a:r>
            <a:r>
              <a:rPr lang="fr-FR" sz="1600" b="0" dirty="0"/>
              <a:t>, </a:t>
            </a:r>
            <a:r>
              <a:rPr lang="fr-FR" sz="1600" b="0" dirty="0" err="1"/>
              <a:t>space</a:t>
            </a:r>
            <a:r>
              <a:rPr lang="fr-FR" sz="1600" b="0" dirty="0"/>
              <a:t> </a:t>
            </a:r>
            <a:r>
              <a:rPr lang="fr-FR" sz="1600" b="0" dirty="0" err="1"/>
              <a:t>constraints</a:t>
            </a:r>
            <a:r>
              <a:rPr lang="fr-FR" sz="1600" b="0" dirty="0"/>
              <a:t> of </a:t>
            </a:r>
            <a:r>
              <a:rPr lang="fr-FR" sz="1600" b="0" dirty="0" err="1"/>
              <a:t>interconnection</a:t>
            </a:r>
            <a:endParaRPr lang="fr-FR" sz="1600" b="0" dirty="0"/>
          </a:p>
          <a:p>
            <a:pPr marL="342900" indent="-342900">
              <a:buFontTx/>
              <a:buChar char="-"/>
            </a:pPr>
            <a:r>
              <a:rPr lang="fr-FR" sz="1800" dirty="0"/>
              <a:t>Personnel training </a:t>
            </a:r>
          </a:p>
          <a:p>
            <a:r>
              <a:rPr lang="fr-FR" sz="1800" dirty="0" err="1">
                <a:solidFill>
                  <a:schemeClr val="tx1"/>
                </a:solidFill>
              </a:rPr>
              <a:t>Coating</a:t>
            </a:r>
            <a:r>
              <a:rPr lang="fr-FR" sz="1800" dirty="0">
                <a:solidFill>
                  <a:schemeClr val="tx1"/>
                </a:solidFill>
              </a:rPr>
              <a:t> train</a:t>
            </a:r>
          </a:p>
          <a:p>
            <a:pPr marL="342900" indent="-342900">
              <a:buFontTx/>
              <a:buChar char="-"/>
            </a:pPr>
            <a:r>
              <a:rPr lang="fr-FR" sz="1800" dirty="0"/>
              <a:t>3-train </a:t>
            </a:r>
            <a:r>
              <a:rPr lang="fr-FR" sz="1800" dirty="0" err="1"/>
              <a:t>assembly</a:t>
            </a:r>
            <a:r>
              <a:rPr lang="fr-FR" sz="1800" dirty="0"/>
              <a:t> </a:t>
            </a:r>
            <a:r>
              <a:rPr lang="fr-FR" sz="1800" dirty="0" err="1"/>
              <a:t>under</a:t>
            </a:r>
            <a:r>
              <a:rPr lang="fr-FR" sz="1800" dirty="0"/>
              <a:t> test, to </a:t>
            </a:r>
            <a:r>
              <a:rPr lang="fr-FR" sz="1800" dirty="0" err="1"/>
              <a:t>adress</a:t>
            </a:r>
            <a:r>
              <a:rPr lang="fr-FR" sz="1800" dirty="0"/>
              <a:t> the motion/power </a:t>
            </a:r>
            <a:r>
              <a:rPr lang="fr-FR" sz="1800" dirty="0" err="1"/>
              <a:t>cables</a:t>
            </a:r>
            <a:r>
              <a:rPr lang="fr-FR" sz="1800" dirty="0"/>
              <a:t> in </a:t>
            </a:r>
            <a:r>
              <a:rPr lang="fr-FR" sz="1800" dirty="0" err="1"/>
              <a:t>curved</a:t>
            </a:r>
            <a:r>
              <a:rPr lang="fr-FR" sz="1800" dirty="0"/>
              <a:t> </a:t>
            </a:r>
            <a:r>
              <a:rPr lang="fr-FR" sz="1800" dirty="0" err="1"/>
              <a:t>beam</a:t>
            </a:r>
            <a:r>
              <a:rPr lang="fr-FR" sz="1800" dirty="0"/>
              <a:t> line</a:t>
            </a:r>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p:txBody>
          <a:bodyPr/>
          <a:lstStyle/>
          <a:p>
            <a:r>
              <a:rPr lang="fr-FR" dirty="0"/>
              <a:t>Phase 2 - </a:t>
            </a:r>
            <a:r>
              <a:rPr lang="fr-FR" dirty="0" err="1"/>
              <a:t>Activities</a:t>
            </a:r>
            <a:endParaRPr lang="fr-FR"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13</a:t>
            </a:r>
          </a:p>
        </p:txBody>
      </p:sp>
      <p:pic>
        <p:nvPicPr>
          <p:cNvPr id="9" name="Image 8" descr="Une image contenant outil, intérieur, clé&#10;&#10;Description générée automatiquement">
            <a:extLst>
              <a:ext uri="{FF2B5EF4-FFF2-40B4-BE49-F238E27FC236}">
                <a16:creationId xmlns:a16="http://schemas.microsoft.com/office/drawing/2014/main" id="{1647DEAE-23F5-7E23-4637-713DAAE86F90}"/>
              </a:ext>
            </a:extLst>
          </p:cNvPr>
          <p:cNvPicPr>
            <a:picLocks noChangeAspect="1"/>
          </p:cNvPicPr>
          <p:nvPr/>
        </p:nvPicPr>
        <p:blipFill rotWithShape="1">
          <a:blip r:embed="rId2"/>
          <a:srcRect t="35300" b="38181"/>
          <a:stretch/>
        </p:blipFill>
        <p:spPr>
          <a:xfrm>
            <a:off x="4870157" y="370383"/>
            <a:ext cx="7117850" cy="1415703"/>
          </a:xfrm>
          <a:prstGeom prst="rect">
            <a:avLst/>
          </a:prstGeom>
        </p:spPr>
      </p:pic>
      <p:sp>
        <p:nvSpPr>
          <p:cNvPr id="5" name="Espace réservé de la date 3">
            <a:extLst>
              <a:ext uri="{FF2B5EF4-FFF2-40B4-BE49-F238E27FC236}">
                <a16:creationId xmlns:a16="http://schemas.microsoft.com/office/drawing/2014/main" id="{E3E6446D-5639-8DA9-85D9-3E30861AD3A2}"/>
              </a:ext>
            </a:extLst>
          </p:cNvPr>
          <p:cNvSpPr>
            <a:spLocks noGrp="1"/>
          </p:cNvSpPr>
          <p:nvPr>
            <p:ph type="dt" sz="half" idx="10"/>
          </p:nvPr>
        </p:nvSpPr>
        <p:spPr>
          <a:xfrm>
            <a:off x="2495600" y="6378349"/>
            <a:ext cx="1620788" cy="365125"/>
          </a:xfrm>
        </p:spPr>
        <p:txBody>
          <a:bodyPr/>
          <a:lstStyle/>
          <a:p>
            <a:r>
              <a:rPr lang="de-CH" dirty="0"/>
              <a:t>31.01.2024</a:t>
            </a:r>
            <a:endParaRPr lang="en-US" dirty="0"/>
          </a:p>
        </p:txBody>
      </p:sp>
    </p:spTree>
    <p:extLst>
      <p:ext uri="{BB962C8B-B14F-4D97-AF65-F5344CB8AC3E}">
        <p14:creationId xmlns:p14="http://schemas.microsoft.com/office/powerpoint/2010/main" val="3269636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p:txBody>
          <a:bodyPr/>
          <a:lstStyle/>
          <a:p>
            <a:r>
              <a:rPr lang="fr-FR" sz="1800" dirty="0">
                <a:solidFill>
                  <a:schemeClr val="tx1"/>
                </a:solidFill>
              </a:rPr>
              <a:t>Objective</a:t>
            </a:r>
          </a:p>
          <a:p>
            <a:pPr marL="342900" indent="-342900">
              <a:buFontTx/>
              <a:buChar char="-"/>
            </a:pPr>
            <a:r>
              <a:rPr lang="fr-FR" sz="1800" dirty="0" err="1"/>
              <a:t>Demonstrate</a:t>
            </a:r>
            <a:r>
              <a:rPr lang="fr-FR" sz="1800" dirty="0"/>
              <a:t> 1:1 </a:t>
            </a:r>
            <a:r>
              <a:rPr lang="fr-FR" sz="1800" dirty="0" err="1"/>
              <a:t>scale</a:t>
            </a:r>
            <a:r>
              <a:rPr lang="fr-FR" sz="1800" dirty="0"/>
              <a:t> </a:t>
            </a:r>
            <a:r>
              <a:rPr lang="fr-FR" sz="1800" dirty="0" err="1"/>
              <a:t>continous</a:t>
            </a:r>
            <a:r>
              <a:rPr lang="fr-FR" sz="1800" dirty="0"/>
              <a:t> process on a full 53m long </a:t>
            </a:r>
            <a:r>
              <a:rPr lang="fr-FR" sz="1800" dirty="0" err="1"/>
              <a:t>half-cell</a:t>
            </a:r>
            <a:r>
              <a:rPr lang="fr-FR" sz="1800" dirty="0"/>
              <a:t> </a:t>
            </a:r>
            <a:r>
              <a:rPr lang="fr-FR" sz="1800" dirty="0" err="1"/>
              <a:t>with</a:t>
            </a:r>
            <a:r>
              <a:rPr lang="fr-FR" sz="1800" dirty="0"/>
              <a:t> real </a:t>
            </a:r>
            <a:r>
              <a:rPr lang="fr-FR" sz="1800" dirty="0" err="1"/>
              <a:t>geometric</a:t>
            </a:r>
            <a:r>
              <a:rPr lang="fr-FR" sz="1800" dirty="0"/>
              <a:t> </a:t>
            </a:r>
            <a:r>
              <a:rPr lang="fr-FR" sz="1800" dirty="0" err="1"/>
              <a:t>constraints</a:t>
            </a:r>
            <a:endParaRPr lang="fr-FR" sz="1800" dirty="0"/>
          </a:p>
          <a:p>
            <a:pPr marL="324000">
              <a:spcBef>
                <a:spcPts val="0"/>
              </a:spcBef>
            </a:pPr>
            <a:r>
              <a:rPr lang="fr-FR" sz="1600" b="0" dirty="0" err="1"/>
              <a:t>coating</a:t>
            </a:r>
            <a:r>
              <a:rPr lang="fr-FR" sz="1600" b="0" dirty="0"/>
              <a:t> train capable of passing PIM and BPM, </a:t>
            </a:r>
            <a:r>
              <a:rPr lang="fr-FR" sz="1600" b="0" dirty="0" err="1"/>
              <a:t>cable</a:t>
            </a:r>
            <a:r>
              <a:rPr lang="fr-FR" sz="1600" b="0" dirty="0"/>
              <a:t> management, arc </a:t>
            </a:r>
            <a:r>
              <a:rPr lang="fr-FR" sz="1600" b="0" dirty="0" err="1"/>
              <a:t>curvature</a:t>
            </a:r>
            <a:r>
              <a:rPr lang="fr-FR" sz="1600" b="0" dirty="0"/>
              <a:t>, </a:t>
            </a:r>
            <a:r>
              <a:rPr lang="fr-FR" sz="1600" b="0" dirty="0" err="1"/>
              <a:t>space</a:t>
            </a:r>
            <a:r>
              <a:rPr lang="fr-FR" sz="1600" b="0" dirty="0"/>
              <a:t> </a:t>
            </a:r>
            <a:r>
              <a:rPr lang="fr-FR" sz="1600" b="0" dirty="0" err="1"/>
              <a:t>constraints</a:t>
            </a:r>
            <a:r>
              <a:rPr lang="fr-FR" sz="1600" b="0" dirty="0"/>
              <a:t> of </a:t>
            </a:r>
            <a:r>
              <a:rPr lang="fr-FR" sz="1600" b="0" dirty="0" err="1"/>
              <a:t>interconnection</a:t>
            </a:r>
            <a:endParaRPr lang="fr-FR" sz="1600" b="0" dirty="0"/>
          </a:p>
          <a:p>
            <a:pPr marL="342900" indent="-342900">
              <a:buFontTx/>
              <a:buChar char="-"/>
            </a:pPr>
            <a:r>
              <a:rPr lang="fr-FR" sz="1800" dirty="0"/>
              <a:t>Personnel training </a:t>
            </a:r>
          </a:p>
          <a:p>
            <a:r>
              <a:rPr lang="fr-FR" sz="1800" dirty="0" err="1">
                <a:solidFill>
                  <a:schemeClr val="tx1"/>
                </a:solidFill>
              </a:rPr>
              <a:t>Coating</a:t>
            </a:r>
            <a:r>
              <a:rPr lang="fr-FR" sz="1800" dirty="0">
                <a:solidFill>
                  <a:schemeClr val="tx1"/>
                </a:solidFill>
              </a:rPr>
              <a:t> train</a:t>
            </a:r>
          </a:p>
          <a:p>
            <a:pPr marL="342900" indent="-342900">
              <a:buFontTx/>
              <a:buChar char="-"/>
            </a:pPr>
            <a:r>
              <a:rPr lang="fr-FR" sz="1800" dirty="0"/>
              <a:t>3-train </a:t>
            </a:r>
            <a:r>
              <a:rPr lang="fr-FR" sz="1800" dirty="0" err="1"/>
              <a:t>assembly</a:t>
            </a:r>
            <a:r>
              <a:rPr lang="fr-FR" sz="1800" dirty="0"/>
              <a:t> </a:t>
            </a:r>
            <a:r>
              <a:rPr lang="fr-FR" sz="1800" dirty="0" err="1"/>
              <a:t>under</a:t>
            </a:r>
            <a:r>
              <a:rPr lang="fr-FR" sz="1800" dirty="0"/>
              <a:t> test, to </a:t>
            </a:r>
            <a:r>
              <a:rPr lang="fr-FR" sz="1800" dirty="0" err="1"/>
              <a:t>adress</a:t>
            </a:r>
            <a:r>
              <a:rPr lang="fr-FR" sz="1800" dirty="0"/>
              <a:t> the motion/power </a:t>
            </a:r>
            <a:r>
              <a:rPr lang="fr-FR" sz="1800" dirty="0" err="1"/>
              <a:t>cables</a:t>
            </a:r>
            <a:r>
              <a:rPr lang="fr-FR" sz="1800" dirty="0"/>
              <a:t> in </a:t>
            </a:r>
            <a:r>
              <a:rPr lang="fr-FR" sz="1800" dirty="0" err="1"/>
              <a:t>curved</a:t>
            </a:r>
            <a:r>
              <a:rPr lang="fr-FR" sz="1800" dirty="0"/>
              <a:t> </a:t>
            </a:r>
            <a:r>
              <a:rPr lang="fr-FR" sz="1800" dirty="0" err="1"/>
              <a:t>beam</a:t>
            </a:r>
            <a:r>
              <a:rPr lang="fr-FR" sz="1800" dirty="0"/>
              <a:t> line</a:t>
            </a:r>
          </a:p>
          <a:p>
            <a:pPr marL="342900" indent="-342900">
              <a:buFontTx/>
              <a:buChar char="-"/>
            </a:pPr>
            <a:r>
              <a:rPr lang="fr-FR" sz="1800" dirty="0"/>
              <a:t>New design </a:t>
            </a:r>
            <a:r>
              <a:rPr lang="fr-FR" sz="1800" dirty="0" err="1"/>
              <a:t>proposed</a:t>
            </a:r>
            <a:r>
              <a:rPr lang="fr-FR" sz="1800" dirty="0"/>
              <a:t> for </a:t>
            </a:r>
            <a:r>
              <a:rPr lang="fr-FR" sz="1800" dirty="0" err="1"/>
              <a:t>crossing</a:t>
            </a:r>
            <a:r>
              <a:rPr lang="fr-FR" sz="1800" dirty="0"/>
              <a:t> the PIM and BPM</a:t>
            </a:r>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p:txBody>
          <a:bodyPr/>
          <a:lstStyle/>
          <a:p>
            <a:r>
              <a:rPr lang="fr-FR" dirty="0"/>
              <a:t>Phase 2 - </a:t>
            </a:r>
            <a:r>
              <a:rPr lang="fr-FR" dirty="0" err="1"/>
              <a:t>Activities</a:t>
            </a:r>
            <a:endParaRPr lang="fr-FR" dirty="0"/>
          </a:p>
        </p:txBody>
      </p:sp>
      <p:sp>
        <p:nvSpPr>
          <p:cNvPr id="4" name="Espace réservé de la date 3">
            <a:extLst>
              <a:ext uri="{FF2B5EF4-FFF2-40B4-BE49-F238E27FC236}">
                <a16:creationId xmlns:a16="http://schemas.microsoft.com/office/drawing/2014/main" id="{2A94C337-7B03-AC7B-09CF-C969D4507861}"/>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8</a:t>
            </a:r>
          </a:p>
        </p:txBody>
      </p:sp>
      <p:pic>
        <p:nvPicPr>
          <p:cNvPr id="1026" name="Picture 1">
            <a:extLst>
              <a:ext uri="{FF2B5EF4-FFF2-40B4-BE49-F238E27FC236}">
                <a16:creationId xmlns:a16="http://schemas.microsoft.com/office/drawing/2014/main" id="{BA1150DB-741F-BB64-F868-868B430D70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001"/>
          <a:stretch/>
        </p:blipFill>
        <p:spPr bwMode="auto">
          <a:xfrm>
            <a:off x="-10038" y="4896807"/>
            <a:ext cx="12202038" cy="19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descr="Une image contenant outil, intérieur, clé&#10;&#10;Description générée automatiquement">
            <a:extLst>
              <a:ext uri="{FF2B5EF4-FFF2-40B4-BE49-F238E27FC236}">
                <a16:creationId xmlns:a16="http://schemas.microsoft.com/office/drawing/2014/main" id="{1647DEAE-23F5-7E23-4637-713DAAE86F90}"/>
              </a:ext>
            </a:extLst>
          </p:cNvPr>
          <p:cNvPicPr>
            <a:picLocks noChangeAspect="1"/>
          </p:cNvPicPr>
          <p:nvPr/>
        </p:nvPicPr>
        <p:blipFill rotWithShape="1">
          <a:blip r:embed="rId3"/>
          <a:srcRect t="35300" b="38181"/>
          <a:stretch/>
        </p:blipFill>
        <p:spPr>
          <a:xfrm>
            <a:off x="4870157" y="370383"/>
            <a:ext cx="7117850" cy="1415703"/>
          </a:xfrm>
          <a:prstGeom prst="rect">
            <a:avLst/>
          </a:prstGeom>
        </p:spPr>
      </p:pic>
    </p:spTree>
    <p:extLst>
      <p:ext uri="{BB962C8B-B14F-4D97-AF65-F5344CB8AC3E}">
        <p14:creationId xmlns:p14="http://schemas.microsoft.com/office/powerpoint/2010/main" val="522703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18C0312-3772-26E7-CD62-391B89D21D18}"/>
              </a:ext>
            </a:extLst>
          </p:cNvPr>
          <p:cNvSpPr>
            <a:spLocks noGrp="1"/>
          </p:cNvSpPr>
          <p:nvPr>
            <p:ph idx="1"/>
          </p:nvPr>
        </p:nvSpPr>
        <p:spPr>
          <a:xfrm>
            <a:off x="407989" y="1592263"/>
            <a:ext cx="6624115" cy="4608512"/>
          </a:xfrm>
        </p:spPr>
        <p:txBody>
          <a:bodyPr/>
          <a:lstStyle/>
          <a:p>
            <a:r>
              <a:rPr lang="fr-FR" sz="1800" dirty="0" err="1">
                <a:solidFill>
                  <a:schemeClr val="tx1"/>
                </a:solidFill>
              </a:rPr>
              <a:t>Mock</a:t>
            </a:r>
            <a:r>
              <a:rPr lang="fr-FR" sz="1800" dirty="0">
                <a:solidFill>
                  <a:schemeClr val="tx1"/>
                </a:solidFill>
              </a:rPr>
              <a:t>-up</a:t>
            </a:r>
            <a:endParaRPr lang="fr-FR" sz="1800" dirty="0"/>
          </a:p>
          <a:p>
            <a:pPr marL="342900" indent="-342900">
              <a:buFontTx/>
              <a:buChar char="-"/>
            </a:pPr>
            <a:r>
              <a:rPr lang="fr-FR" sz="1800" dirty="0" err="1"/>
              <a:t>Reproducing</a:t>
            </a:r>
            <a:r>
              <a:rPr lang="fr-FR" sz="1800" dirty="0"/>
              <a:t> one </a:t>
            </a:r>
            <a:r>
              <a:rPr lang="fr-FR" sz="1800" dirty="0" err="1"/>
              <a:t>half-cell</a:t>
            </a:r>
            <a:r>
              <a:rPr lang="fr-FR" sz="1800" dirty="0"/>
              <a:t> </a:t>
            </a:r>
            <a:r>
              <a:rPr lang="fr-FR" sz="1800" dirty="0" err="1"/>
              <a:t>beam</a:t>
            </a:r>
            <a:r>
              <a:rPr lang="fr-FR" sz="1800" dirty="0"/>
              <a:t> line (53 m), </a:t>
            </a:r>
          </a:p>
          <a:p>
            <a:pPr marL="666900" lvl="1" indent="-342900">
              <a:buFontTx/>
              <a:buChar char="-"/>
            </a:pPr>
            <a:r>
              <a:rPr lang="fr-FR" sz="1500" dirty="0"/>
              <a:t>Cold bore</a:t>
            </a:r>
          </a:p>
          <a:p>
            <a:pPr marL="666900" lvl="1" indent="-342900">
              <a:buFontTx/>
              <a:buChar char="-"/>
            </a:pPr>
            <a:r>
              <a:rPr lang="fr-FR" sz="1500" dirty="0"/>
              <a:t>Beam-screen</a:t>
            </a:r>
          </a:p>
          <a:p>
            <a:pPr marL="666900" lvl="1" indent="-342900">
              <a:buFontTx/>
              <a:buChar char="-"/>
            </a:pPr>
            <a:r>
              <a:rPr lang="fr-FR" sz="1500" dirty="0"/>
              <a:t>PIMS, </a:t>
            </a:r>
            <a:r>
              <a:rPr lang="fr-FR" sz="1500" dirty="0" err="1"/>
              <a:t>BPMs</a:t>
            </a:r>
            <a:endParaRPr lang="fr-FR" sz="1500" dirty="0"/>
          </a:p>
          <a:p>
            <a:pPr marL="666900" lvl="1" indent="-342900">
              <a:buFontTx/>
              <a:buChar char="-"/>
            </a:pPr>
            <a:r>
              <a:rPr lang="fr-FR" sz="1500" dirty="0" err="1"/>
              <a:t>Curvature</a:t>
            </a:r>
            <a:r>
              <a:rPr lang="fr-FR" sz="1500" dirty="0"/>
              <a:t> : Survey support </a:t>
            </a:r>
            <a:r>
              <a:rPr lang="fr-FR" sz="1500" dirty="0" err="1"/>
              <a:t>needed</a:t>
            </a:r>
            <a:r>
              <a:rPr lang="fr-FR" sz="1500" dirty="0"/>
              <a:t> </a:t>
            </a:r>
          </a:p>
          <a:p>
            <a:pPr marL="666900" lvl="1" indent="-342900">
              <a:buFontTx/>
              <a:buChar char="-"/>
            </a:pPr>
            <a:r>
              <a:rPr lang="fr-FR" sz="1500" dirty="0"/>
              <a:t>IC </a:t>
            </a:r>
            <a:r>
              <a:rPr lang="fr-FR" sz="1500" dirty="0" err="1"/>
              <a:t>space</a:t>
            </a:r>
            <a:r>
              <a:rPr lang="fr-FR" sz="1500" dirty="0"/>
              <a:t> </a:t>
            </a:r>
            <a:r>
              <a:rPr lang="fr-FR" sz="1500" dirty="0" err="1"/>
              <a:t>hindrance</a:t>
            </a:r>
            <a:endParaRPr lang="fr-FR" sz="1800" dirty="0"/>
          </a:p>
          <a:p>
            <a:pPr marL="342900" indent="-342900">
              <a:buFontTx/>
              <a:buChar char="-"/>
            </a:pPr>
            <a:r>
              <a:rPr lang="fr-FR" sz="1800" dirty="0" err="1"/>
              <a:t>Ensure</a:t>
            </a:r>
            <a:r>
              <a:rPr lang="fr-FR" sz="1800" dirty="0"/>
              <a:t> </a:t>
            </a:r>
            <a:r>
              <a:rPr lang="fr-FR" sz="1800" dirty="0" err="1"/>
              <a:t>safe</a:t>
            </a:r>
            <a:r>
              <a:rPr lang="fr-FR" sz="1800" dirty="0"/>
              <a:t> </a:t>
            </a:r>
            <a:r>
              <a:rPr lang="fr-FR" sz="1800" dirty="0" err="1"/>
              <a:t>cable</a:t>
            </a:r>
            <a:r>
              <a:rPr lang="fr-FR" sz="1800" dirty="0"/>
              <a:t> </a:t>
            </a:r>
            <a:r>
              <a:rPr lang="fr-FR" sz="1800" dirty="0" err="1"/>
              <a:t>managment</a:t>
            </a:r>
            <a:r>
              <a:rPr lang="fr-FR" sz="1800" dirty="0"/>
              <a:t> </a:t>
            </a:r>
          </a:p>
          <a:p>
            <a:pPr marL="342900" indent="-342900">
              <a:buFontTx/>
              <a:buChar char="-"/>
            </a:pPr>
            <a:r>
              <a:rPr lang="fr-FR" sz="1800" dirty="0" err="1"/>
              <a:t>Qualify</a:t>
            </a:r>
            <a:r>
              <a:rPr lang="fr-FR" sz="1800" dirty="0"/>
              <a:t> the </a:t>
            </a:r>
            <a:r>
              <a:rPr lang="fr-FR" sz="1800" dirty="0" err="1"/>
              <a:t>coating</a:t>
            </a:r>
            <a:r>
              <a:rPr lang="fr-FR" sz="1800" dirty="0"/>
              <a:t> system interface </a:t>
            </a:r>
            <a:r>
              <a:rPr lang="fr-FR" sz="1800" dirty="0" err="1"/>
              <a:t>with</a:t>
            </a:r>
            <a:r>
              <a:rPr lang="fr-FR" sz="1800" dirty="0"/>
              <a:t> LHC </a:t>
            </a:r>
            <a:r>
              <a:rPr lang="fr-FR" sz="1800" dirty="0" err="1"/>
              <a:t>beam</a:t>
            </a:r>
            <a:r>
              <a:rPr lang="fr-FR" sz="1800" dirty="0"/>
              <a:t> line</a:t>
            </a:r>
          </a:p>
          <a:p>
            <a:pPr marL="609750" lvl="1" indent="-285750">
              <a:buFont typeface="Arial" panose="020B0604020202020204" pitchFamily="34" charset="0"/>
              <a:buChar char="•"/>
            </a:pPr>
            <a:endParaRPr lang="fr-FR" sz="1500" dirty="0">
              <a:solidFill>
                <a:srgbClr val="FF0000"/>
              </a:solidFill>
            </a:endParaRPr>
          </a:p>
        </p:txBody>
      </p:sp>
      <p:sp>
        <p:nvSpPr>
          <p:cNvPr id="3" name="Titre 2">
            <a:extLst>
              <a:ext uri="{FF2B5EF4-FFF2-40B4-BE49-F238E27FC236}">
                <a16:creationId xmlns:a16="http://schemas.microsoft.com/office/drawing/2014/main" id="{F974AFA3-1AC0-66A9-B017-E6DA72F68DFD}"/>
              </a:ext>
            </a:extLst>
          </p:cNvPr>
          <p:cNvSpPr>
            <a:spLocks noGrp="1"/>
          </p:cNvSpPr>
          <p:nvPr>
            <p:ph type="title"/>
          </p:nvPr>
        </p:nvSpPr>
        <p:spPr/>
        <p:txBody>
          <a:bodyPr/>
          <a:lstStyle/>
          <a:p>
            <a:r>
              <a:rPr lang="fr-FR" dirty="0"/>
              <a:t>Phase 2 - </a:t>
            </a:r>
            <a:r>
              <a:rPr lang="fr-FR" dirty="0" err="1"/>
              <a:t>Activities</a:t>
            </a:r>
            <a:endParaRPr lang="fr-FR" dirty="0"/>
          </a:p>
        </p:txBody>
      </p:sp>
      <p:sp>
        <p:nvSpPr>
          <p:cNvPr id="6" name="Espace réservé du numéro de diapositive 5">
            <a:extLst>
              <a:ext uri="{FF2B5EF4-FFF2-40B4-BE49-F238E27FC236}">
                <a16:creationId xmlns:a16="http://schemas.microsoft.com/office/drawing/2014/main" id="{4F74A9A8-8511-22D3-5B4B-1D5A15C8BF34}"/>
              </a:ext>
            </a:extLst>
          </p:cNvPr>
          <p:cNvSpPr>
            <a:spLocks noGrp="1"/>
          </p:cNvSpPr>
          <p:nvPr>
            <p:ph type="sldNum" sz="quarter" idx="12"/>
          </p:nvPr>
        </p:nvSpPr>
        <p:spPr/>
        <p:txBody>
          <a:bodyPr/>
          <a:lstStyle/>
          <a:p>
            <a:r>
              <a:rPr lang="en-US" dirty="0"/>
              <a:t>14</a:t>
            </a:r>
          </a:p>
        </p:txBody>
      </p:sp>
      <p:pic>
        <p:nvPicPr>
          <p:cNvPr id="9" name="Picture 8" descr="A person working on a machine&#10;&#10;Description automatically generated">
            <a:extLst>
              <a:ext uri="{FF2B5EF4-FFF2-40B4-BE49-F238E27FC236}">
                <a16:creationId xmlns:a16="http://schemas.microsoft.com/office/drawing/2014/main" id="{75A0B6BB-176E-6F3B-C42C-ECA531498753}"/>
              </a:ext>
            </a:extLst>
          </p:cNvPr>
          <p:cNvPicPr>
            <a:picLocks noChangeAspect="1"/>
          </p:cNvPicPr>
          <p:nvPr/>
        </p:nvPicPr>
        <p:blipFill rotWithShape="1">
          <a:blip r:embed="rId2"/>
          <a:srcRect l="12988" t="20989" r="7476" b="3800"/>
          <a:stretch/>
        </p:blipFill>
        <p:spPr>
          <a:xfrm>
            <a:off x="7211897" y="2780928"/>
            <a:ext cx="4726804" cy="3352341"/>
          </a:xfrm>
          <a:prstGeom prst="rect">
            <a:avLst/>
          </a:prstGeom>
        </p:spPr>
      </p:pic>
      <p:sp>
        <p:nvSpPr>
          <p:cNvPr id="5" name="Espace réservé du pied de page 4">
            <a:extLst>
              <a:ext uri="{FF2B5EF4-FFF2-40B4-BE49-F238E27FC236}">
                <a16:creationId xmlns:a16="http://schemas.microsoft.com/office/drawing/2014/main" id="{060B8372-DD0E-DC3E-9141-B3483AE83135}"/>
              </a:ext>
            </a:extLst>
          </p:cNvPr>
          <p:cNvSpPr>
            <a:spLocks noGrp="1"/>
          </p:cNvSpPr>
          <p:nvPr>
            <p:ph type="ftr" sz="quarter" idx="11"/>
          </p:nvPr>
        </p:nvSpPr>
        <p:spPr>
          <a:xfrm>
            <a:off x="4259262" y="6383848"/>
            <a:ext cx="6572221" cy="365125"/>
          </a:xfrm>
        </p:spPr>
        <p:txBody>
          <a:bodyPr/>
          <a:lstStyle/>
          <a:p>
            <a:r>
              <a:rPr lang="en-US" dirty="0"/>
              <a:t>G. Rosaz | Chamonix workshop 2024</a:t>
            </a:r>
          </a:p>
        </p:txBody>
      </p:sp>
      <p:pic>
        <p:nvPicPr>
          <p:cNvPr id="8" name="Image 10" descr="Une image contenant objets en métal, métal, machine, acier&#10;&#10;Description générée automatiquement">
            <a:extLst>
              <a:ext uri="{FF2B5EF4-FFF2-40B4-BE49-F238E27FC236}">
                <a16:creationId xmlns:a16="http://schemas.microsoft.com/office/drawing/2014/main" id="{199A0689-BAB0-3627-D8FB-A3CE2EAA2AAB}"/>
              </a:ext>
            </a:extLst>
          </p:cNvPr>
          <p:cNvPicPr>
            <a:picLocks noChangeAspect="1"/>
          </p:cNvPicPr>
          <p:nvPr/>
        </p:nvPicPr>
        <p:blipFill>
          <a:blip r:embed="rId3"/>
          <a:stretch>
            <a:fillRect/>
          </a:stretch>
        </p:blipFill>
        <p:spPr>
          <a:xfrm>
            <a:off x="4956630" y="467266"/>
            <a:ext cx="7116034" cy="1393825"/>
          </a:xfrm>
          <a:prstGeom prst="rect">
            <a:avLst/>
          </a:prstGeom>
        </p:spPr>
      </p:pic>
      <p:sp>
        <p:nvSpPr>
          <p:cNvPr id="10" name="Espace réservé de la date 3">
            <a:extLst>
              <a:ext uri="{FF2B5EF4-FFF2-40B4-BE49-F238E27FC236}">
                <a16:creationId xmlns:a16="http://schemas.microsoft.com/office/drawing/2014/main" id="{645B6A49-1411-9C84-DA86-C1DF1E2E413C}"/>
              </a:ext>
            </a:extLst>
          </p:cNvPr>
          <p:cNvSpPr>
            <a:spLocks noGrp="1"/>
          </p:cNvSpPr>
          <p:nvPr>
            <p:ph type="dt" sz="half" idx="10"/>
          </p:nvPr>
        </p:nvSpPr>
        <p:spPr>
          <a:xfrm>
            <a:off x="2495600" y="6378349"/>
            <a:ext cx="1620788" cy="365125"/>
          </a:xfrm>
        </p:spPr>
        <p:txBody>
          <a:bodyPr/>
          <a:lstStyle/>
          <a:p>
            <a:r>
              <a:rPr lang="de-CH" dirty="0"/>
              <a:t>31.01.2024</a:t>
            </a:r>
            <a:endParaRPr lang="en-US" dirty="0"/>
          </a:p>
        </p:txBody>
      </p:sp>
    </p:spTree>
    <p:extLst>
      <p:ext uri="{BB962C8B-B14F-4D97-AF65-F5344CB8AC3E}">
        <p14:creationId xmlns:p14="http://schemas.microsoft.com/office/powerpoint/2010/main" val="172303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4246E-F87C-548C-D629-643F73ED606E}"/>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A58139A0-6FB5-84A9-A843-B4E372C71E17}"/>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55007967-7D14-CCE8-7B59-1E34B2FABA04}"/>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37A6A382-8ADE-4BD1-3707-FD73E4833481}"/>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7" name="Picture 6" descr="A blue and white diagram&#10;&#10;Description automatically generated">
            <a:extLst>
              <a:ext uri="{FF2B5EF4-FFF2-40B4-BE49-F238E27FC236}">
                <a16:creationId xmlns:a16="http://schemas.microsoft.com/office/drawing/2014/main" id="{2F2FE45D-B5AE-449F-0D0C-EBF968DC7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8688" cy="6899395"/>
          </a:xfrm>
          <a:prstGeom prst="rect">
            <a:avLst/>
          </a:prstGeom>
        </p:spPr>
      </p:pic>
      <p:cxnSp>
        <p:nvCxnSpPr>
          <p:cNvPr id="8" name="Straight Connector 7">
            <a:extLst>
              <a:ext uri="{FF2B5EF4-FFF2-40B4-BE49-F238E27FC236}">
                <a16:creationId xmlns:a16="http://schemas.microsoft.com/office/drawing/2014/main" id="{01BC921A-3884-55CB-6A71-E0AF84F1DB40}"/>
              </a:ext>
            </a:extLst>
          </p:cNvPr>
          <p:cNvCxnSpPr/>
          <p:nvPr/>
        </p:nvCxnSpPr>
        <p:spPr>
          <a:xfrm>
            <a:off x="7392144" y="1124744"/>
            <a:ext cx="0" cy="4800533"/>
          </a:xfrm>
          <a:prstGeom prst="line">
            <a:avLst/>
          </a:prstGeom>
        </p:spPr>
        <p:style>
          <a:lnRef idx="3">
            <a:schemeClr val="accent3"/>
          </a:lnRef>
          <a:fillRef idx="0">
            <a:schemeClr val="accent3"/>
          </a:fillRef>
          <a:effectRef idx="2">
            <a:schemeClr val="accent3"/>
          </a:effectRef>
          <a:fontRef idx="minor">
            <a:schemeClr val="tx1"/>
          </a:fontRef>
        </p:style>
      </p:cxnSp>
      <p:sp>
        <p:nvSpPr>
          <p:cNvPr id="9" name="Footer Placeholder 8">
            <a:extLst>
              <a:ext uri="{FF2B5EF4-FFF2-40B4-BE49-F238E27FC236}">
                <a16:creationId xmlns:a16="http://schemas.microsoft.com/office/drawing/2014/main" id="{C82DEF40-F810-6531-5373-673F97F57C36}"/>
              </a:ext>
            </a:extLst>
          </p:cNvPr>
          <p:cNvSpPr txBox="1">
            <a:spLocks/>
          </p:cNvSpPr>
          <p:nvPr/>
        </p:nvSpPr>
        <p:spPr>
          <a:xfrm>
            <a:off x="10490581" y="6333893"/>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O. Brüning</a:t>
            </a:r>
          </a:p>
        </p:txBody>
      </p:sp>
    </p:spTree>
    <p:extLst>
      <p:ext uri="{BB962C8B-B14F-4D97-AF65-F5344CB8AC3E}">
        <p14:creationId xmlns:p14="http://schemas.microsoft.com/office/powerpoint/2010/main" val="114721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5A3A-B7B0-49F7-BFA0-FA5EB38F6B3D}"/>
              </a:ext>
            </a:extLst>
          </p:cNvPr>
          <p:cNvSpPr>
            <a:spLocks noGrp="1"/>
          </p:cNvSpPr>
          <p:nvPr>
            <p:ph type="title"/>
          </p:nvPr>
        </p:nvSpPr>
        <p:spPr>
          <a:xfrm>
            <a:off x="1066800" y="256032"/>
            <a:ext cx="10058400" cy="925068"/>
          </a:xfrm>
        </p:spPr>
        <p:txBody>
          <a:bodyPr/>
          <a:lstStyle/>
          <a:p>
            <a:r>
              <a:rPr lang="en-GB" dirty="0" err="1"/>
              <a:t>DRF</a:t>
            </a:r>
            <a:r>
              <a:rPr lang="en-GB" dirty="0"/>
              <a:t> Working Length </a:t>
            </a:r>
          </a:p>
        </p:txBody>
      </p:sp>
      <p:sp>
        <p:nvSpPr>
          <p:cNvPr id="4" name="Slide Number Placeholder 3">
            <a:extLst>
              <a:ext uri="{FF2B5EF4-FFF2-40B4-BE49-F238E27FC236}">
                <a16:creationId xmlns:a16="http://schemas.microsoft.com/office/drawing/2014/main" id="{51859277-6868-4989-A23D-18DEFFE018D9}"/>
              </a:ext>
            </a:extLst>
          </p:cNvPr>
          <p:cNvSpPr>
            <a:spLocks noGrp="1"/>
          </p:cNvSpPr>
          <p:nvPr>
            <p:ph type="sldNum" sz="quarter" idx="12"/>
          </p:nvPr>
        </p:nvSpPr>
        <p:spPr>
          <a:xfrm>
            <a:off x="11311128" y="6272784"/>
            <a:ext cx="640080" cy="36512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rgbClr val="FFFFFF"/>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40</a:t>
            </a:fld>
            <a:endParaRPr lang="en-US" dirty="0"/>
          </a:p>
        </p:txBody>
      </p:sp>
      <p:sp>
        <p:nvSpPr>
          <p:cNvPr id="9" name="TextBox 8">
            <a:extLst>
              <a:ext uri="{FF2B5EF4-FFF2-40B4-BE49-F238E27FC236}">
                <a16:creationId xmlns:a16="http://schemas.microsoft.com/office/drawing/2014/main" id="{48A0047F-DF6B-4475-823F-C01A3544AAF7}"/>
              </a:ext>
            </a:extLst>
          </p:cNvPr>
          <p:cNvSpPr txBox="1"/>
          <p:nvPr/>
        </p:nvSpPr>
        <p:spPr>
          <a:xfrm>
            <a:off x="850716" y="6206608"/>
            <a:ext cx="4248472" cy="307777"/>
          </a:xfrm>
          <a:prstGeom prst="rect">
            <a:avLst/>
          </a:prstGeom>
          <a:solidFill>
            <a:schemeClr val="bg1"/>
          </a:solidFill>
          <a:ln w="19050">
            <a:solidFill>
              <a:srgbClr val="FF0000"/>
            </a:solidFill>
          </a:ln>
        </p:spPr>
        <p:txBody>
          <a:bodyPr wrap="square">
            <a:spAutoFit/>
          </a:bodyPr>
          <a:lstStyle>
            <a:defPPr>
              <a:defRPr lang="fr-FR"/>
            </a:defPPr>
            <a:lvl1pPr algn="ctr">
              <a:defRPr sz="1000">
                <a:solidFill>
                  <a:schemeClr val="tx2">
                    <a:lumMod val="60000"/>
                    <a:lumOff val="40000"/>
                  </a:schemeClr>
                </a:solidFill>
              </a:defRPr>
            </a:lvl1pPr>
          </a:lstStyle>
          <a:p>
            <a:r>
              <a:rPr lang="en-GB" sz="1400" b="1" dirty="0">
                <a:solidFill>
                  <a:srgbClr val="FF0000"/>
                </a:solidFill>
              </a:rPr>
              <a:t>Values in Catia</a:t>
            </a:r>
            <a:endParaRPr lang="en-GB" sz="1400" dirty="0">
              <a:solidFill>
                <a:srgbClr val="FF0000"/>
              </a:solidFill>
            </a:endParaRPr>
          </a:p>
        </p:txBody>
      </p:sp>
      <p:sp>
        <p:nvSpPr>
          <p:cNvPr id="11" name="Arrow: Left-Right 10">
            <a:extLst>
              <a:ext uri="{FF2B5EF4-FFF2-40B4-BE49-F238E27FC236}">
                <a16:creationId xmlns:a16="http://schemas.microsoft.com/office/drawing/2014/main" id="{4881EEF0-4803-4A0A-A56A-8D831ED8C49E}"/>
              </a:ext>
            </a:extLst>
          </p:cNvPr>
          <p:cNvSpPr/>
          <p:nvPr/>
        </p:nvSpPr>
        <p:spPr>
          <a:xfrm>
            <a:off x="5199925" y="2675626"/>
            <a:ext cx="2242316" cy="307777"/>
          </a:xfrm>
          <a:prstGeom prst="leftRight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FF0000"/>
              </a:solidFill>
            </a:endParaRPr>
          </a:p>
        </p:txBody>
      </p:sp>
      <p:sp>
        <p:nvSpPr>
          <p:cNvPr id="13" name="TextBox 12">
            <a:extLst>
              <a:ext uri="{FF2B5EF4-FFF2-40B4-BE49-F238E27FC236}">
                <a16:creationId xmlns:a16="http://schemas.microsoft.com/office/drawing/2014/main" id="{3169E639-9E71-482E-8AE2-17501B46013D}"/>
              </a:ext>
            </a:extLst>
          </p:cNvPr>
          <p:cNvSpPr txBox="1"/>
          <p:nvPr/>
        </p:nvSpPr>
        <p:spPr>
          <a:xfrm>
            <a:off x="5426475" y="1849883"/>
            <a:ext cx="1764000" cy="720000"/>
          </a:xfrm>
          <a:prstGeom prst="rect">
            <a:avLst/>
          </a:prstGeom>
          <a:solidFill>
            <a:srgbClr val="00B050"/>
          </a:solidFill>
          <a:ln>
            <a:solidFill>
              <a:srgbClr val="C00000"/>
            </a:solidFill>
          </a:ln>
        </p:spPr>
        <p:txBody>
          <a:bodyPr wrap="square" rtlCol="0">
            <a:spAutoFit/>
          </a:bodyPr>
          <a:lstStyle>
            <a:defPPr>
              <a:defRPr lang="en-US"/>
            </a:defPPr>
            <a:lvl1pPr>
              <a:defRPr sz="2000">
                <a:solidFill>
                  <a:schemeClr val="bg1"/>
                </a:solidFill>
              </a:defRPr>
            </a:lvl1pPr>
          </a:lstStyle>
          <a:p>
            <a:pPr algn="ctr"/>
            <a:r>
              <a:rPr lang="en-GB" dirty="0"/>
              <a:t>Free length position</a:t>
            </a:r>
          </a:p>
        </p:txBody>
      </p:sp>
      <p:sp>
        <p:nvSpPr>
          <p:cNvPr id="16" name="TextBox 15">
            <a:extLst>
              <a:ext uri="{FF2B5EF4-FFF2-40B4-BE49-F238E27FC236}">
                <a16:creationId xmlns:a16="http://schemas.microsoft.com/office/drawing/2014/main" id="{740AEA90-A6AF-4CE7-9679-A1F05D8C9E66}"/>
              </a:ext>
            </a:extLst>
          </p:cNvPr>
          <p:cNvSpPr txBox="1"/>
          <p:nvPr/>
        </p:nvSpPr>
        <p:spPr>
          <a:xfrm>
            <a:off x="5451692" y="2967682"/>
            <a:ext cx="1764000" cy="1015663"/>
          </a:xfrm>
          <a:prstGeom prst="rect">
            <a:avLst/>
          </a:prstGeom>
          <a:solidFill>
            <a:srgbClr val="00B050"/>
          </a:solidFill>
          <a:ln>
            <a:solidFill>
              <a:srgbClr val="C00000"/>
            </a:solidFill>
          </a:ln>
        </p:spPr>
        <p:txBody>
          <a:bodyPr wrap="square" rtlCol="0">
            <a:spAutoFit/>
          </a:bodyPr>
          <a:lstStyle>
            <a:defPPr>
              <a:defRPr lang="en-US"/>
            </a:defPPr>
            <a:lvl1pPr algn="ctr">
              <a:defRPr sz="2000">
                <a:solidFill>
                  <a:schemeClr val="bg1"/>
                </a:solidFill>
              </a:defRPr>
            </a:lvl1pPr>
          </a:lstStyle>
          <a:p>
            <a:r>
              <a:rPr lang="en-GB" dirty="0"/>
              <a:t> Operation length goal is &lt; 5 mm</a:t>
            </a:r>
            <a:endParaRPr lang="en-GB" dirty="0">
              <a:solidFill>
                <a:srgbClr val="FF0000"/>
              </a:solidFill>
            </a:endParaRPr>
          </a:p>
        </p:txBody>
      </p:sp>
      <p:sp>
        <p:nvSpPr>
          <p:cNvPr id="17" name="TextBox 16">
            <a:extLst>
              <a:ext uri="{FF2B5EF4-FFF2-40B4-BE49-F238E27FC236}">
                <a16:creationId xmlns:a16="http://schemas.microsoft.com/office/drawing/2014/main" id="{97726C87-EAD3-4AE8-9B6F-12688F671C45}"/>
              </a:ext>
            </a:extLst>
          </p:cNvPr>
          <p:cNvSpPr txBox="1"/>
          <p:nvPr/>
        </p:nvSpPr>
        <p:spPr>
          <a:xfrm>
            <a:off x="7851143" y="992649"/>
            <a:ext cx="3984724" cy="523220"/>
          </a:xfrm>
          <a:prstGeom prst="rect">
            <a:avLst/>
          </a:prstGeom>
          <a:noFill/>
        </p:spPr>
        <p:txBody>
          <a:bodyPr wrap="square" rtlCol="0">
            <a:spAutoFit/>
          </a:bodyPr>
          <a:lstStyle/>
          <a:p>
            <a:pPr algn="ctr"/>
            <a:r>
              <a:rPr lang="en-GB" sz="1400" dirty="0">
                <a:solidFill>
                  <a:schemeClr val="tx2"/>
                </a:solidFill>
              </a:rPr>
              <a:t>Nominal height 2.7 mm (11° angle) is considered for nominal operation position.</a:t>
            </a:r>
          </a:p>
        </p:txBody>
      </p:sp>
      <p:sp>
        <p:nvSpPr>
          <p:cNvPr id="12" name="Right Brace 11">
            <a:extLst>
              <a:ext uri="{FF2B5EF4-FFF2-40B4-BE49-F238E27FC236}">
                <a16:creationId xmlns:a16="http://schemas.microsoft.com/office/drawing/2014/main" id="{F612DB30-6BED-422B-8C38-DE1A219FC6F1}"/>
              </a:ext>
            </a:extLst>
          </p:cNvPr>
          <p:cNvSpPr/>
          <p:nvPr/>
        </p:nvSpPr>
        <p:spPr>
          <a:xfrm>
            <a:off x="5075215" y="3291577"/>
            <a:ext cx="181665" cy="11503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25FCC230-4B32-D190-446E-BD37771E28E8}"/>
              </a:ext>
            </a:extLst>
          </p:cNvPr>
          <p:cNvSpPr txBox="1"/>
          <p:nvPr/>
        </p:nvSpPr>
        <p:spPr>
          <a:xfrm>
            <a:off x="5451692" y="4275401"/>
            <a:ext cx="1764000" cy="1631216"/>
          </a:xfrm>
          <a:prstGeom prst="rect">
            <a:avLst/>
          </a:prstGeom>
          <a:solidFill>
            <a:srgbClr val="00B050"/>
          </a:solidFill>
          <a:ln>
            <a:solidFill>
              <a:srgbClr val="C00000"/>
            </a:solidFill>
          </a:ln>
        </p:spPr>
        <p:txBody>
          <a:bodyPr wrap="square" rtlCol="0">
            <a:spAutoFit/>
          </a:bodyPr>
          <a:lstStyle>
            <a:defPPr>
              <a:defRPr lang="en-US"/>
            </a:defPPr>
            <a:lvl1pPr algn="ctr">
              <a:defRPr sz="2000">
                <a:solidFill>
                  <a:schemeClr val="bg1"/>
                </a:solidFill>
              </a:defRPr>
            </a:lvl1pPr>
          </a:lstStyle>
          <a:p>
            <a:r>
              <a:rPr lang="en-GB" dirty="0"/>
              <a:t> Maximum height of the convolutions</a:t>
            </a:r>
          </a:p>
          <a:p>
            <a:r>
              <a:rPr lang="en-GB" dirty="0"/>
              <a:t>&lt;3.5 mm (&lt;15</a:t>
            </a:r>
            <a:r>
              <a:rPr lang="en-GB" dirty="0">
                <a:sym typeface="Symbol" panose="05050102010706020507" pitchFamily="18" charset="2"/>
              </a:rPr>
              <a:t> angle)</a:t>
            </a:r>
            <a:endParaRPr lang="en-GB" dirty="0">
              <a:solidFill>
                <a:srgbClr val="FF0000"/>
              </a:solidFill>
            </a:endParaRPr>
          </a:p>
        </p:txBody>
      </p:sp>
      <p:graphicFrame>
        <p:nvGraphicFramePr>
          <p:cNvPr id="8" name="Table 7">
            <a:extLst>
              <a:ext uri="{FF2B5EF4-FFF2-40B4-BE49-F238E27FC236}">
                <a16:creationId xmlns:a16="http://schemas.microsoft.com/office/drawing/2014/main" id="{03A44235-C7AE-0A55-2DF1-9E245DE72E61}"/>
              </a:ext>
            </a:extLst>
          </p:cNvPr>
          <p:cNvGraphicFramePr>
            <a:graphicFrameLocks noGrp="1"/>
          </p:cNvGraphicFramePr>
          <p:nvPr/>
        </p:nvGraphicFramePr>
        <p:xfrm>
          <a:off x="521424" y="1552011"/>
          <a:ext cx="4465508" cy="4189827"/>
        </p:xfrm>
        <a:graphic>
          <a:graphicData uri="http://schemas.openxmlformats.org/drawingml/2006/table">
            <a:tbl>
              <a:tblPr firstRow="1" firstCol="1" bandRow="1"/>
              <a:tblGrid>
                <a:gridCol w="1532773">
                  <a:extLst>
                    <a:ext uri="{9D8B030D-6E8A-4147-A177-3AD203B41FA5}">
                      <a16:colId xmlns:a16="http://schemas.microsoft.com/office/drawing/2014/main" val="1313557425"/>
                    </a:ext>
                  </a:extLst>
                </a:gridCol>
                <a:gridCol w="785313">
                  <a:extLst>
                    <a:ext uri="{9D8B030D-6E8A-4147-A177-3AD203B41FA5}">
                      <a16:colId xmlns:a16="http://schemas.microsoft.com/office/drawing/2014/main" val="2643070114"/>
                    </a:ext>
                  </a:extLst>
                </a:gridCol>
                <a:gridCol w="614649">
                  <a:extLst>
                    <a:ext uri="{9D8B030D-6E8A-4147-A177-3AD203B41FA5}">
                      <a16:colId xmlns:a16="http://schemas.microsoft.com/office/drawing/2014/main" val="2932384338"/>
                    </a:ext>
                  </a:extLst>
                </a:gridCol>
                <a:gridCol w="1532773">
                  <a:extLst>
                    <a:ext uri="{9D8B030D-6E8A-4147-A177-3AD203B41FA5}">
                      <a16:colId xmlns:a16="http://schemas.microsoft.com/office/drawing/2014/main" val="2869980485"/>
                    </a:ext>
                  </a:extLst>
                </a:gridCol>
              </a:tblGrid>
              <a:tr h="376865">
                <a:tc rowSpan="2">
                  <a:txBody>
                    <a:bodyPr/>
                    <a:lstStyle/>
                    <a:p>
                      <a:pPr algn="ctr"/>
                      <a:r>
                        <a:rPr lang="en-GB" sz="1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Angle (°)</a:t>
                      </a:r>
                      <a:endParaRPr lang="en-GB" sz="1000" kern="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rowSpan="2">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Theoretical </a:t>
                      </a:r>
                      <a:r>
                        <a:rPr lang="en-GB" sz="10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3D model (mm)</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rowSpan="2">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DRF Length </a:t>
                      </a:r>
                      <a:b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(mm)</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a:r>
                        <a:rPr lang="en-GB" sz="1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000" kern="1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GB" sz="1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Working Range from </a:t>
                      </a:r>
                      <a:r>
                        <a:rPr lang="en-GB" sz="10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DRF</a:t>
                      </a:r>
                      <a:r>
                        <a:rPr lang="en-GB" sz="1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length (mm)</a:t>
                      </a:r>
                      <a:endParaRPr lang="en-GB" sz="1000" kern="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989706987"/>
                  </a:ext>
                </a:extLst>
              </a:tr>
              <a:tr h="9421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endParaRPr lang="en-GB" sz="1000">
                        <a:effectLst/>
                        <a:latin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605682572"/>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137.64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031200930"/>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137.56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740302"/>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137.32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3.97</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6666112"/>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136.98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998660"/>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136.78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0264009"/>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136.55</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0.35</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475884"/>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136.30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 – nominal position</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64313714"/>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136.03</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284803"/>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135.41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7443848"/>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134.69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377202"/>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4.35</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133.89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7113295"/>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132.99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88406"/>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132.51</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3859293"/>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5.27</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132.00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6028138"/>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5.73</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130.92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667989"/>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129.76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-6.55</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169818"/>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6.62</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128.50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5275232"/>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127.84</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32991398"/>
                  </a:ext>
                </a:extLst>
              </a:tr>
              <a:tr h="188433">
                <a:tc>
                  <a:txBody>
                    <a:bodyPr/>
                    <a:lstStyle/>
                    <a:p>
                      <a:pPr algn="ctr"/>
                      <a:r>
                        <a:rPr lang="en-GB" sz="1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7.05</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000" kern="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127.16</a:t>
                      </a:r>
                      <a:endParaRPr lang="en-GB" sz="1000" kern="140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000" kern="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-9.14</a:t>
                      </a:r>
                      <a:endParaRPr lang="en-GB" sz="1000" kern="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543" marR="385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1410502"/>
                  </a:ext>
                </a:extLst>
              </a:tr>
            </a:tbl>
          </a:graphicData>
        </a:graphic>
      </p:graphicFrame>
      <p:pic>
        <p:nvPicPr>
          <p:cNvPr id="22" name="Picture 21">
            <a:extLst>
              <a:ext uri="{FF2B5EF4-FFF2-40B4-BE49-F238E27FC236}">
                <a16:creationId xmlns:a16="http://schemas.microsoft.com/office/drawing/2014/main" id="{74DF219B-AA49-9699-08CD-AD4695FDCEA1}"/>
              </a:ext>
            </a:extLst>
          </p:cNvPr>
          <p:cNvPicPr>
            <a:picLocks noChangeAspect="1"/>
          </p:cNvPicPr>
          <p:nvPr/>
        </p:nvPicPr>
        <p:blipFill rotWithShape="1">
          <a:blip r:embed="rId2"/>
          <a:srcRect b="8245"/>
          <a:stretch/>
        </p:blipFill>
        <p:spPr>
          <a:xfrm>
            <a:off x="7410504" y="1563509"/>
            <a:ext cx="4728038" cy="4374506"/>
          </a:xfrm>
          <a:prstGeom prst="rect">
            <a:avLst/>
          </a:prstGeom>
        </p:spPr>
      </p:pic>
    </p:spTree>
    <p:extLst>
      <p:ext uri="{BB962C8B-B14F-4D97-AF65-F5344CB8AC3E}">
        <p14:creationId xmlns:p14="http://schemas.microsoft.com/office/powerpoint/2010/main" val="2100108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38852E-FB01-A15B-AF8B-8E985C5FE2AA}"/>
              </a:ext>
            </a:extLst>
          </p:cNvPr>
          <p:cNvSpPr>
            <a:spLocks noGrp="1"/>
          </p:cNvSpPr>
          <p:nvPr>
            <p:ph type="title"/>
          </p:nvPr>
        </p:nvSpPr>
        <p:spPr/>
        <p:txBody>
          <a:bodyPr/>
          <a:lstStyle/>
          <a:p>
            <a:r>
              <a:rPr lang="en-US" dirty="0"/>
              <a:t>IN-HOUSE PRODUCTION (@CERN</a:t>
            </a:r>
            <a:r>
              <a:rPr lang="en-US" b="0" dirty="0">
                <a:solidFill>
                  <a:srgbClr val="000000"/>
                </a:solidFill>
                <a:effectLst>
                  <a:outerShdw blurRad="38100" dist="38100" dir="2700000" algn="tl">
                    <a:srgbClr val="000000">
                      <a:alpha val="43137"/>
                    </a:srgbClr>
                  </a:outerShdw>
                </a:effectLst>
                <a:latin typeface="Calibri"/>
              </a:rPr>
              <a:t>)</a:t>
            </a:r>
            <a:endParaRPr lang="en-GB" dirty="0"/>
          </a:p>
        </p:txBody>
      </p:sp>
      <p:sp>
        <p:nvSpPr>
          <p:cNvPr id="2" name="Date Placeholder 1">
            <a:extLst>
              <a:ext uri="{FF2B5EF4-FFF2-40B4-BE49-F238E27FC236}">
                <a16:creationId xmlns:a16="http://schemas.microsoft.com/office/drawing/2014/main" id="{804E3C97-E08B-D1E5-F0B5-65575C16E723}"/>
              </a:ext>
            </a:extLst>
          </p:cNvPr>
          <p:cNvSpPr>
            <a:spLocks noGrp="1"/>
          </p:cNvSpPr>
          <p:nvPr>
            <p:ph type="dt" sz="half" idx="10"/>
          </p:nvPr>
        </p:nvSpPr>
        <p:spPr/>
        <p:txBody>
          <a:bodyPr/>
          <a:lstStyle/>
          <a:p>
            <a:fld id="{429B46AD-AE35-A04A-BBC1-316D1F62DB10}" type="datetime1">
              <a:rPr lang="de-CH" smtClean="0"/>
              <a:t>10.04.2024</a:t>
            </a:fld>
            <a:endParaRPr lang="en-US" dirty="0"/>
          </a:p>
        </p:txBody>
      </p:sp>
      <p:sp>
        <p:nvSpPr>
          <p:cNvPr id="3" name="Footer Placeholder 2">
            <a:extLst>
              <a:ext uri="{FF2B5EF4-FFF2-40B4-BE49-F238E27FC236}">
                <a16:creationId xmlns:a16="http://schemas.microsoft.com/office/drawing/2014/main" id="{CA6F4EED-7121-C5D4-F9F6-E86F27E1D5CB}"/>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4" name="Slide Number Placeholder 3">
            <a:extLst>
              <a:ext uri="{FF2B5EF4-FFF2-40B4-BE49-F238E27FC236}">
                <a16:creationId xmlns:a16="http://schemas.microsoft.com/office/drawing/2014/main" id="{8D77ED84-9AE5-7B90-9DE2-95CB52BE9872}"/>
              </a:ext>
            </a:extLst>
          </p:cNvPr>
          <p:cNvSpPr>
            <a:spLocks noGrp="1"/>
          </p:cNvSpPr>
          <p:nvPr>
            <p:ph type="sldNum" sz="quarter" idx="12"/>
          </p:nvPr>
        </p:nvSpPr>
        <p:spPr/>
        <p:txBody>
          <a:bodyPr/>
          <a:lstStyle/>
          <a:p>
            <a:fld id="{36B5EA5A-BC32-A742-B11B-8E7414D5B535}" type="slidenum">
              <a:rPr lang="en-US" smtClean="0"/>
              <a:pPr/>
              <a:t>41</a:t>
            </a:fld>
            <a:endParaRPr lang="en-US" dirty="0"/>
          </a:p>
        </p:txBody>
      </p:sp>
      <p:sp>
        <p:nvSpPr>
          <p:cNvPr id="6" name="ZoneTexte 2">
            <a:extLst>
              <a:ext uri="{FF2B5EF4-FFF2-40B4-BE49-F238E27FC236}">
                <a16:creationId xmlns:a16="http://schemas.microsoft.com/office/drawing/2014/main" id="{2917D339-E8E4-6349-A1FD-6C46D0092F10}"/>
              </a:ext>
            </a:extLst>
          </p:cNvPr>
          <p:cNvSpPr txBox="1"/>
          <p:nvPr/>
        </p:nvSpPr>
        <p:spPr>
          <a:xfrm>
            <a:off x="393285" y="1043731"/>
            <a:ext cx="8075240" cy="4770537"/>
          </a:xfrm>
          <a:prstGeom prst="rect">
            <a:avLst/>
          </a:prstGeom>
          <a:noFill/>
        </p:spPr>
        <p:txBody>
          <a:bodyPr wrap="square" rtlCol="0">
            <a:spAutoFit/>
          </a:bodyPr>
          <a:lstStyle/>
          <a:p>
            <a:r>
              <a:rPr lang="fr-FR" sz="1600" dirty="0"/>
              <a:t> </a:t>
            </a:r>
            <a:r>
              <a:rPr lang="en-US" sz="1600" dirty="0"/>
              <a:t>In-house production with the support of main workshop @ CERN</a:t>
            </a:r>
          </a:p>
          <a:p>
            <a:endParaRPr lang="en-US" sz="1600" dirty="0"/>
          </a:p>
          <a:p>
            <a:r>
              <a:rPr lang="en-US" sz="1600" dirty="0"/>
              <a:t>Why?</a:t>
            </a:r>
          </a:p>
          <a:p>
            <a:pPr marL="285750" indent="-285750">
              <a:buFontTx/>
              <a:buChar char="-"/>
            </a:pPr>
            <a:r>
              <a:rPr lang="en-US" sz="1600" dirty="0"/>
              <a:t>Complex design</a:t>
            </a:r>
          </a:p>
          <a:p>
            <a:pPr marL="285750" indent="-285750">
              <a:buFontTx/>
              <a:buChar char="-"/>
            </a:pPr>
            <a:r>
              <a:rPr lang="en-US" sz="1600" dirty="0"/>
              <a:t>“Only” 65x beam screens</a:t>
            </a:r>
          </a:p>
          <a:p>
            <a:r>
              <a:rPr lang="en-GB" sz="1600" dirty="0"/>
              <a:t>Industry did not want to take part in the project for this component, as it was too expensive to produce by lamination/pushback (only one offer, very expensive!).</a:t>
            </a:r>
            <a:endParaRPr lang="en-US" sz="1600" dirty="0"/>
          </a:p>
          <a:p>
            <a:r>
              <a:rPr lang="en-US" sz="1600" dirty="0"/>
              <a:t>EN/MME manufacturing of 3000mm hexagonal sections with longitudinal laser welding.</a:t>
            </a:r>
          </a:p>
          <a:p>
            <a:endParaRPr lang="en-US" sz="1600" dirty="0"/>
          </a:p>
          <a:p>
            <a:r>
              <a:rPr lang="en-US" sz="1600" dirty="0"/>
              <a:t>Collaboration with EN/MME:</a:t>
            </a:r>
          </a:p>
          <a:p>
            <a:pPr marL="285750" indent="-285750">
              <a:buFontTx/>
              <a:buChar char="-"/>
            </a:pPr>
            <a:r>
              <a:rPr lang="en-US" sz="1600" dirty="0"/>
              <a:t>Colaminated sheet for machining to width</a:t>
            </a:r>
          </a:p>
          <a:p>
            <a:pPr marL="285750" indent="-285750">
              <a:buFontTx/>
              <a:buChar char="-"/>
            </a:pPr>
            <a:r>
              <a:rPr lang="en-US" sz="1600" dirty="0"/>
              <a:t>Punching (sub-contracting)</a:t>
            </a:r>
          </a:p>
          <a:p>
            <a:pPr marL="285750" indent="-285750">
              <a:buFontTx/>
              <a:buChar char="-"/>
            </a:pPr>
            <a:r>
              <a:rPr lang="en-US" sz="1600" dirty="0"/>
              <a:t>Bending and welding of 3000mm hexagonal sections</a:t>
            </a:r>
          </a:p>
          <a:p>
            <a:pPr marL="285750" indent="-285750">
              <a:buFontTx/>
              <a:buChar char="-"/>
            </a:pPr>
            <a:r>
              <a:rPr lang="en-US" sz="1600" dirty="0"/>
              <a:t>Laser welding of beam screen</a:t>
            </a:r>
          </a:p>
          <a:p>
            <a:pPr marL="285750" indent="-285750">
              <a:buFontTx/>
              <a:buChar char="-"/>
            </a:pPr>
            <a:r>
              <a:rPr lang="en-US" sz="1600" dirty="0"/>
              <a:t>Cooling tubes welding (x4)</a:t>
            </a:r>
          </a:p>
          <a:p>
            <a:pPr marL="285750" indent="-285750">
              <a:buFontTx/>
              <a:buChar char="-"/>
            </a:pPr>
            <a:r>
              <a:rPr lang="en-US" sz="1600" dirty="0"/>
              <a:t>Thermal links and W blocs brazing</a:t>
            </a:r>
          </a:p>
          <a:p>
            <a:pPr marL="285750" indent="-285750">
              <a:buFontTx/>
              <a:buChar char="-"/>
            </a:pPr>
            <a:r>
              <a:rPr lang="en-US" sz="1600" dirty="0"/>
              <a:t>Laser welding of thermal links, studs, cooling tube supports, end rings, </a:t>
            </a:r>
            <a:r>
              <a:rPr lang="en-US" sz="1600" dirty="0" err="1"/>
              <a:t>etc</a:t>
            </a:r>
            <a:r>
              <a:rPr lang="en-US" sz="1600" dirty="0"/>
              <a:t>…)</a:t>
            </a:r>
          </a:p>
          <a:p>
            <a:pPr marL="285750" indent="-285750">
              <a:buFontTx/>
              <a:buChar char="-"/>
            </a:pPr>
            <a:r>
              <a:rPr lang="en-US" sz="1600" dirty="0"/>
              <a:t>Metrology controls (3D measurements)</a:t>
            </a:r>
          </a:p>
          <a:p>
            <a:pPr marL="285750" indent="-285750">
              <a:buFontTx/>
              <a:buChar char="-"/>
            </a:pPr>
            <a:endParaRPr lang="fr-FR" sz="1600" dirty="0"/>
          </a:p>
        </p:txBody>
      </p:sp>
      <p:pic>
        <p:nvPicPr>
          <p:cNvPr id="7" name="Picture 6" descr="A close-up of a machine&#10;&#10;Description automatically generated with low confidence">
            <a:extLst>
              <a:ext uri="{FF2B5EF4-FFF2-40B4-BE49-F238E27FC236}">
                <a16:creationId xmlns:a16="http://schemas.microsoft.com/office/drawing/2014/main" id="{140D3131-3896-C6AE-2190-DF13D4EF8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235" y="2931207"/>
            <a:ext cx="2809705" cy="1296144"/>
          </a:xfrm>
          <a:prstGeom prst="rect">
            <a:avLst/>
          </a:prstGeom>
        </p:spPr>
      </p:pic>
      <p:pic>
        <p:nvPicPr>
          <p:cNvPr id="8" name="Picture 7" descr="A picture containing indoor, wall, appliance, kitchen appliance&#10;&#10;Description automatically generated">
            <a:extLst>
              <a:ext uri="{FF2B5EF4-FFF2-40B4-BE49-F238E27FC236}">
                <a16:creationId xmlns:a16="http://schemas.microsoft.com/office/drawing/2014/main" id="{8C18DC2C-9F4B-C886-B47B-2785ACBF6B12}"/>
              </a:ext>
            </a:extLst>
          </p:cNvPr>
          <p:cNvPicPr>
            <a:picLocks noChangeAspect="1"/>
          </p:cNvPicPr>
          <p:nvPr/>
        </p:nvPicPr>
        <p:blipFill rotWithShape="1">
          <a:blip r:embed="rId3"/>
          <a:srcRect l="20075" t="10381" r="25587" b="20600"/>
          <a:stretch/>
        </p:blipFill>
        <p:spPr>
          <a:xfrm>
            <a:off x="8446195" y="4661660"/>
            <a:ext cx="1437776" cy="1369703"/>
          </a:xfrm>
          <a:prstGeom prst="rect">
            <a:avLst/>
          </a:prstGeom>
        </p:spPr>
      </p:pic>
      <p:pic>
        <p:nvPicPr>
          <p:cNvPr id="9" name="Picture 8" descr="A picture containing person, train, board, standing&#10;&#10;Description automatically generated">
            <a:extLst>
              <a:ext uri="{FF2B5EF4-FFF2-40B4-BE49-F238E27FC236}">
                <a16:creationId xmlns:a16="http://schemas.microsoft.com/office/drawing/2014/main" id="{7971C45C-CB88-E56D-4A44-C057EF0AB2AA}"/>
              </a:ext>
            </a:extLst>
          </p:cNvPr>
          <p:cNvPicPr>
            <a:picLocks noChangeAspect="1"/>
          </p:cNvPicPr>
          <p:nvPr/>
        </p:nvPicPr>
        <p:blipFill rotWithShape="1">
          <a:blip r:embed="rId4"/>
          <a:srcRect l="16314" t="21621" r="28658" b="22708"/>
          <a:stretch/>
        </p:blipFill>
        <p:spPr>
          <a:xfrm>
            <a:off x="7615916" y="868302"/>
            <a:ext cx="1842638" cy="1398100"/>
          </a:xfrm>
          <a:prstGeom prst="rect">
            <a:avLst/>
          </a:prstGeom>
        </p:spPr>
      </p:pic>
    </p:spTree>
    <p:extLst>
      <p:ext uri="{BB962C8B-B14F-4D97-AF65-F5344CB8AC3E}">
        <p14:creationId xmlns:p14="http://schemas.microsoft.com/office/powerpoint/2010/main" val="1227058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0631BC93-9B28-53DD-B2F4-3A74819A58E6}"/>
              </a:ext>
            </a:extLst>
          </p:cNvPr>
          <p:cNvSpPr>
            <a:spLocks noGrp="1"/>
          </p:cNvSpPr>
          <p:nvPr>
            <p:ph type="sldNum" sz="quarter" idx="12"/>
          </p:nvPr>
        </p:nvSpPr>
        <p:spPr>
          <a:xfrm>
            <a:off x="8686800" y="6356350"/>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DCA1C4-9514-7B4F-976F-D92F7E296653}" type="slidenum">
              <a:rPr lang="fr-FR" smtClean="0"/>
              <a:pPr/>
              <a:t>42</a:t>
            </a:fld>
            <a:endParaRPr lang="fr-FR"/>
          </a:p>
        </p:txBody>
      </p:sp>
      <p:sp>
        <p:nvSpPr>
          <p:cNvPr id="8" name="Espace réservé du pied de page 6">
            <a:extLst>
              <a:ext uri="{FF2B5EF4-FFF2-40B4-BE49-F238E27FC236}">
                <a16:creationId xmlns:a16="http://schemas.microsoft.com/office/drawing/2014/main" id="{7E717407-A22C-A7AC-7A8D-4B65E28B66C3}"/>
              </a:ext>
            </a:extLst>
          </p:cNvPr>
          <p:cNvSpPr txBox="1">
            <a:spLocks/>
          </p:cNvSpPr>
          <p:nvPr/>
        </p:nvSpPr>
        <p:spPr>
          <a:xfrm>
            <a:off x="3429000" y="6356350"/>
            <a:ext cx="3243064"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a:t>TE/VSC Seminar – Tuesday 3</a:t>
            </a:r>
            <a:r>
              <a:rPr lang="en-GB" baseline="30000"/>
              <a:t>rd</a:t>
            </a:r>
            <a:r>
              <a:rPr lang="en-GB"/>
              <a:t> October 2023</a:t>
            </a:r>
          </a:p>
          <a:p>
            <a:pPr algn="l"/>
            <a:r>
              <a:rPr lang="en-GB"/>
              <a:t>Assembly of HL-LHC beam screens </a:t>
            </a:r>
            <a:endParaRPr lang="en-GB" dirty="0"/>
          </a:p>
        </p:txBody>
      </p:sp>
      <p:sp>
        <p:nvSpPr>
          <p:cNvPr id="28" name="ZoneTexte 10">
            <a:extLst>
              <a:ext uri="{FF2B5EF4-FFF2-40B4-BE49-F238E27FC236}">
                <a16:creationId xmlns:a16="http://schemas.microsoft.com/office/drawing/2014/main" id="{5CBA02FD-5DA3-FDD3-BFA9-D6AADA40CA7B}"/>
              </a:ext>
            </a:extLst>
          </p:cNvPr>
          <p:cNvSpPr txBox="1"/>
          <p:nvPr/>
        </p:nvSpPr>
        <p:spPr>
          <a:xfrm>
            <a:off x="128277" y="4118794"/>
            <a:ext cx="1534331" cy="400110"/>
          </a:xfrm>
          <a:prstGeom prst="rect">
            <a:avLst/>
          </a:prstGeom>
          <a:solidFill>
            <a:schemeClr val="bg1"/>
          </a:solidFill>
          <a:ln>
            <a:solidFill>
              <a:schemeClr val="tx1"/>
            </a:solidFill>
          </a:ln>
        </p:spPr>
        <p:txBody>
          <a:bodyPr wrap="square" rtlCol="0">
            <a:spAutoFit/>
          </a:bodyPr>
          <a:lstStyle/>
          <a:p>
            <a:pPr algn="ctr"/>
            <a:r>
              <a:rPr lang="en-US" sz="1000" dirty="0">
                <a:solidFill>
                  <a:srgbClr val="FF0000"/>
                </a:solidFill>
              </a:rPr>
              <a:t>Length: 10721,3mm</a:t>
            </a:r>
          </a:p>
          <a:p>
            <a:pPr algn="ctr"/>
            <a:r>
              <a:rPr lang="en-US" sz="1000" dirty="0">
                <a:solidFill>
                  <a:srgbClr val="FF0000"/>
                </a:solidFill>
              </a:rPr>
              <a:t>Weight: 522,9kg</a:t>
            </a:r>
            <a:endParaRPr lang="fr-FR" sz="1000" dirty="0">
              <a:solidFill>
                <a:srgbClr val="FF0000"/>
              </a:solidFill>
            </a:endParaRPr>
          </a:p>
        </p:txBody>
      </p:sp>
      <p:sp>
        <p:nvSpPr>
          <p:cNvPr id="29" name="ZoneTexte 10">
            <a:extLst>
              <a:ext uri="{FF2B5EF4-FFF2-40B4-BE49-F238E27FC236}">
                <a16:creationId xmlns:a16="http://schemas.microsoft.com/office/drawing/2014/main" id="{859E90AA-7427-2F31-E2C9-422D79791430}"/>
              </a:ext>
            </a:extLst>
          </p:cNvPr>
          <p:cNvSpPr txBox="1"/>
          <p:nvPr/>
        </p:nvSpPr>
        <p:spPr>
          <a:xfrm>
            <a:off x="10234097" y="2492896"/>
            <a:ext cx="1634345" cy="584775"/>
          </a:xfrm>
          <a:prstGeom prst="rect">
            <a:avLst/>
          </a:prstGeom>
          <a:solidFill>
            <a:schemeClr val="bg1"/>
          </a:solidFill>
          <a:ln>
            <a:solidFill>
              <a:schemeClr val="tx1"/>
            </a:solidFill>
          </a:ln>
        </p:spPr>
        <p:txBody>
          <a:bodyPr wrap="square" rtlCol="0">
            <a:spAutoFit/>
          </a:bodyPr>
          <a:lstStyle/>
          <a:p>
            <a:pPr algn="ctr"/>
            <a:r>
              <a:rPr lang="en-US" sz="800" dirty="0">
                <a:solidFill>
                  <a:srgbClr val="FF0000"/>
                </a:solidFill>
              </a:rPr>
              <a:t>L:10291,6mm – 210,5kg – Q2</a:t>
            </a:r>
          </a:p>
          <a:p>
            <a:pPr algn="ctr"/>
            <a:r>
              <a:rPr lang="en-US" sz="800" dirty="0">
                <a:solidFill>
                  <a:srgbClr val="FF0000"/>
                </a:solidFill>
              </a:rPr>
              <a:t>L:10606,6mm – 209kg – Q3</a:t>
            </a:r>
          </a:p>
          <a:p>
            <a:pPr algn="ctr"/>
            <a:r>
              <a:rPr lang="en-US" sz="800" dirty="0">
                <a:solidFill>
                  <a:srgbClr val="FF0000"/>
                </a:solidFill>
              </a:rPr>
              <a:t>L:7460,6mm – 146kg – CP</a:t>
            </a:r>
          </a:p>
          <a:p>
            <a:pPr algn="ctr"/>
            <a:r>
              <a:rPr lang="en-US" sz="800" dirty="0">
                <a:solidFill>
                  <a:srgbClr val="FF0000"/>
                </a:solidFill>
              </a:rPr>
              <a:t>L:8498,6mm – 170kg – D1</a:t>
            </a:r>
          </a:p>
        </p:txBody>
      </p:sp>
      <p:sp>
        <p:nvSpPr>
          <p:cNvPr id="3" name="Title 2">
            <a:extLst>
              <a:ext uri="{FF2B5EF4-FFF2-40B4-BE49-F238E27FC236}">
                <a16:creationId xmlns:a16="http://schemas.microsoft.com/office/drawing/2014/main" id="{9807FC87-1D1E-1F9A-ACB9-359857F06556}"/>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582002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359696" y="164119"/>
            <a:ext cx="5330976" cy="456570"/>
          </a:xfrm>
        </p:spPr>
        <p:style>
          <a:lnRef idx="0">
            <a:schemeClr val="accent1"/>
          </a:lnRef>
          <a:fillRef idx="3">
            <a:schemeClr val="accent1"/>
          </a:fillRef>
          <a:effectRef idx="3">
            <a:schemeClr val="accent1"/>
          </a:effectRef>
          <a:fontRef idx="minor">
            <a:schemeClr val="lt1"/>
          </a:fontRef>
        </p:style>
        <p:txBody>
          <a:bodyPr/>
          <a:lstStyle/>
          <a:p>
            <a:pPr>
              <a:lnSpc>
                <a:spcPct val="100000"/>
              </a:lnSpc>
              <a:spcBef>
                <a:spcPts val="0"/>
              </a:spcBef>
              <a:defRPr sz="1800" b="0" i="0" u="none" strike="noStrike" kern="0" cap="none" spc="0" baseline="0">
                <a:solidFill>
                  <a:srgbClr val="000000"/>
                </a:solidFill>
                <a:uFillTx/>
              </a:defRPr>
            </a:pPr>
            <a:r>
              <a:rPr lang="en-US" sz="2800" b="0" dirty="0">
                <a:solidFill>
                  <a:srgbClr val="000000"/>
                </a:solidFill>
                <a:effectLst>
                  <a:outerShdw blurRad="38100" dist="38100" dir="2700000" algn="tl">
                    <a:srgbClr val="000000">
                      <a:alpha val="43137"/>
                    </a:srgbClr>
                  </a:outerShdw>
                </a:effectLst>
                <a:latin typeface="Calibri"/>
              </a:rPr>
              <a:t>Some numbers…</a:t>
            </a:r>
            <a:endParaRPr lang="fr-FR" sz="2800" b="0" dirty="0">
              <a:solidFill>
                <a:srgbClr val="000000"/>
              </a:solidFill>
              <a:effectLst>
                <a:outerShdw blurRad="38100" dist="38100" dir="2700000" algn="tl">
                  <a:srgbClr val="000000">
                    <a:alpha val="43137"/>
                  </a:srgbClr>
                </a:outerShdw>
              </a:effectLst>
              <a:latin typeface="Calibri"/>
            </a:endParaRPr>
          </a:p>
        </p:txBody>
      </p:sp>
      <p:sp>
        <p:nvSpPr>
          <p:cNvPr id="8" name="Espace réservé du numéro de diapositive 7"/>
          <p:cNvSpPr>
            <a:spLocks noGrp="1"/>
          </p:cNvSpPr>
          <p:nvPr>
            <p:ph type="sldNum" sz="quarter" idx="12"/>
          </p:nvPr>
        </p:nvSpPr>
        <p:spPr/>
        <p:txBody>
          <a:bodyPr/>
          <a:lstStyle/>
          <a:p>
            <a:fld id="{BFDCA1C4-9514-7B4F-976F-D92F7E296653}" type="slidenum">
              <a:rPr lang="fr-FR" smtClean="0"/>
              <a:pPr/>
              <a:t>43</a:t>
            </a:fld>
            <a:endParaRPr lang="fr-FR"/>
          </a:p>
        </p:txBody>
      </p:sp>
      <p:sp>
        <p:nvSpPr>
          <p:cNvPr id="3" name="ZoneTexte 2">
            <a:extLst>
              <a:ext uri="{FF2B5EF4-FFF2-40B4-BE49-F238E27FC236}">
                <a16:creationId xmlns:a16="http://schemas.microsoft.com/office/drawing/2014/main" id="{C7E11E4A-9513-1EAA-3E23-7E636DF20885}"/>
              </a:ext>
            </a:extLst>
          </p:cNvPr>
          <p:cNvSpPr txBox="1"/>
          <p:nvPr/>
        </p:nvSpPr>
        <p:spPr>
          <a:xfrm>
            <a:off x="2351584" y="1916832"/>
            <a:ext cx="7133964" cy="4462760"/>
          </a:xfrm>
          <a:prstGeom prst="rect">
            <a:avLst/>
          </a:prstGeom>
          <a:noFill/>
        </p:spPr>
        <p:txBody>
          <a:bodyPr wrap="square" rtlCol="0">
            <a:spAutoFit/>
          </a:bodyPr>
          <a:lstStyle/>
          <a:p>
            <a:r>
              <a:rPr lang="en-US" sz="1600" dirty="0"/>
              <a:t>3 types but many variants are needed!</a:t>
            </a:r>
          </a:p>
          <a:p>
            <a:endParaRPr lang="en-US" sz="1600" dirty="0"/>
          </a:p>
          <a:p>
            <a:endParaRPr lang="en-US" sz="1600" dirty="0"/>
          </a:p>
          <a:p>
            <a:r>
              <a:rPr lang="en-US" sz="1600" dirty="0"/>
              <a:t>In total, </a:t>
            </a:r>
            <a:r>
              <a:rPr lang="en-US" sz="1600" b="1" dirty="0"/>
              <a:t>65x beam screens </a:t>
            </a:r>
            <a:r>
              <a:rPr lang="en-US" sz="1600" dirty="0"/>
              <a:t>(29+10+10+8+8) to be produced.</a:t>
            </a:r>
          </a:p>
          <a:p>
            <a:pPr marL="285750" indent="-285750">
              <a:buFontTx/>
              <a:buChar char="-"/>
            </a:pPr>
            <a:r>
              <a:rPr lang="en-US" sz="1600" b="1" dirty="0">
                <a:solidFill>
                  <a:schemeClr val="tx2">
                    <a:lumMod val="60000"/>
                    <a:lumOff val="40000"/>
                  </a:schemeClr>
                </a:solidFill>
              </a:rPr>
              <a:t>29x</a:t>
            </a:r>
            <a:r>
              <a:rPr lang="en-US" sz="1600" dirty="0">
                <a:solidFill>
                  <a:schemeClr val="tx2">
                    <a:lumMod val="60000"/>
                    <a:lumOff val="40000"/>
                  </a:schemeClr>
                </a:solidFill>
              </a:rPr>
              <a:t> (24 + 5) SHIELDED beam screens (W blocs)</a:t>
            </a:r>
          </a:p>
          <a:p>
            <a:pPr marL="742950" lvl="1" indent="-285750">
              <a:buFont typeface="Arial" panose="020B0604020202020204" pitchFamily="34" charset="0"/>
              <a:buChar char="•"/>
            </a:pPr>
            <a:r>
              <a:rPr lang="en-US" sz="1400" dirty="0">
                <a:solidFill>
                  <a:schemeClr val="tx2">
                    <a:lumMod val="75000"/>
                  </a:schemeClr>
                </a:solidFill>
              </a:rPr>
              <a:t>4 + 1 Q1 type</a:t>
            </a:r>
          </a:p>
          <a:p>
            <a:pPr marL="742950" lvl="1" indent="-285750">
              <a:buFont typeface="Arial" panose="020B0604020202020204" pitchFamily="34" charset="0"/>
              <a:buChar char="•"/>
            </a:pPr>
            <a:r>
              <a:rPr lang="en-US" sz="1400" dirty="0">
                <a:solidFill>
                  <a:schemeClr val="tx2">
                    <a:lumMod val="75000"/>
                  </a:schemeClr>
                </a:solidFill>
              </a:rPr>
              <a:t>20 + 4 Q2 type (including Q2, Q3, CP &amp; D1)</a:t>
            </a:r>
          </a:p>
          <a:p>
            <a:pPr marL="285750" indent="-285750">
              <a:buFontTx/>
              <a:buChar char="-"/>
            </a:pPr>
            <a:r>
              <a:rPr lang="en-US" sz="1600" b="1" dirty="0">
                <a:solidFill>
                  <a:schemeClr val="tx2">
                    <a:lumMod val="60000"/>
                    <a:lumOff val="40000"/>
                  </a:schemeClr>
                </a:solidFill>
              </a:rPr>
              <a:t>10x</a:t>
            </a:r>
            <a:r>
              <a:rPr lang="en-US" sz="1600" dirty="0">
                <a:solidFill>
                  <a:schemeClr val="tx2">
                    <a:lumMod val="60000"/>
                    <a:lumOff val="40000"/>
                  </a:schemeClr>
                </a:solidFill>
              </a:rPr>
              <a:t> (8 + 2) D2 NON-SHIELDED beam screens</a:t>
            </a:r>
          </a:p>
          <a:p>
            <a:pPr marL="285750" indent="-285750">
              <a:buFontTx/>
              <a:buChar char="-"/>
            </a:pPr>
            <a:r>
              <a:rPr lang="en-US" sz="1600" b="1" dirty="0">
                <a:solidFill>
                  <a:schemeClr val="tx2">
                    <a:lumMod val="60000"/>
                    <a:lumOff val="40000"/>
                  </a:schemeClr>
                </a:solidFill>
              </a:rPr>
              <a:t>10x</a:t>
            </a:r>
            <a:r>
              <a:rPr lang="en-US" sz="1600" dirty="0">
                <a:solidFill>
                  <a:schemeClr val="tx2">
                    <a:lumMod val="60000"/>
                    <a:lumOff val="40000"/>
                  </a:schemeClr>
                </a:solidFill>
              </a:rPr>
              <a:t> (8 + 2) Q4 NON-SHIELDED beam screens (Existing LHC parts)</a:t>
            </a:r>
          </a:p>
          <a:p>
            <a:pPr marL="285750" indent="-285750">
              <a:buFontTx/>
              <a:buChar char="-"/>
            </a:pPr>
            <a:r>
              <a:rPr lang="en-US" sz="1600" b="1" dirty="0">
                <a:solidFill>
                  <a:schemeClr val="tx2">
                    <a:lumMod val="60000"/>
                    <a:lumOff val="40000"/>
                  </a:schemeClr>
                </a:solidFill>
              </a:rPr>
              <a:t>8x</a:t>
            </a:r>
            <a:r>
              <a:rPr lang="en-US" sz="1600" dirty="0">
                <a:solidFill>
                  <a:schemeClr val="tx2">
                    <a:lumMod val="60000"/>
                    <a:lumOff val="40000"/>
                  </a:schemeClr>
                </a:solidFill>
              </a:rPr>
              <a:t> Q10 beam screens identical to LHC ones</a:t>
            </a:r>
          </a:p>
          <a:p>
            <a:pPr marL="285750" indent="-285750">
              <a:buFontTx/>
              <a:buChar char="-"/>
            </a:pPr>
            <a:r>
              <a:rPr lang="en-US" sz="1600" b="1" dirty="0">
                <a:solidFill>
                  <a:schemeClr val="tx2">
                    <a:lumMod val="60000"/>
                    <a:lumOff val="40000"/>
                  </a:schemeClr>
                </a:solidFill>
              </a:rPr>
              <a:t>8x</a:t>
            </a:r>
            <a:r>
              <a:rPr lang="en-US" sz="1600" dirty="0">
                <a:solidFill>
                  <a:schemeClr val="tx2">
                    <a:lumMod val="60000"/>
                    <a:lumOff val="40000"/>
                  </a:schemeClr>
                </a:solidFill>
              </a:rPr>
              <a:t> Q5 beam screens identical to LHC but surface treatment to be decided by end 2024</a:t>
            </a:r>
          </a:p>
          <a:p>
            <a:endParaRPr lang="en-US" sz="1600" dirty="0"/>
          </a:p>
          <a:p>
            <a:r>
              <a:rPr lang="en-US" sz="1600" dirty="0"/>
              <a:t>Budget of 18,5 MCHF (WP12)!</a:t>
            </a:r>
          </a:p>
          <a:p>
            <a:pPr marL="285750" indent="-285750">
              <a:buFontTx/>
              <a:buChar char="-"/>
            </a:pPr>
            <a:endParaRPr lang="en-US" sz="1600" dirty="0"/>
          </a:p>
          <a:p>
            <a:pPr marL="285750" indent="-285750">
              <a:buFontTx/>
              <a:buChar char="-"/>
            </a:pPr>
            <a:endParaRPr lang="en-US" sz="1600" dirty="0"/>
          </a:p>
          <a:p>
            <a:endParaRPr lang="en-US" sz="1600" dirty="0"/>
          </a:p>
          <a:p>
            <a:endParaRPr lang="fr-FR" sz="1600" dirty="0"/>
          </a:p>
        </p:txBody>
      </p:sp>
      <p:sp>
        <p:nvSpPr>
          <p:cNvPr id="4" name="Espace réservé du pied de page 6">
            <a:extLst>
              <a:ext uri="{FF2B5EF4-FFF2-40B4-BE49-F238E27FC236}">
                <a16:creationId xmlns:a16="http://schemas.microsoft.com/office/drawing/2014/main" id="{A609B7E0-DA44-84A1-18C7-90B2F26487BD}"/>
              </a:ext>
            </a:extLst>
          </p:cNvPr>
          <p:cNvSpPr txBox="1">
            <a:spLocks/>
          </p:cNvSpPr>
          <p:nvPr/>
        </p:nvSpPr>
        <p:spPr>
          <a:xfrm>
            <a:off x="3429000" y="6356350"/>
            <a:ext cx="3243064"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a:t>TE/VSC Seminar – Tuesday 3</a:t>
            </a:r>
            <a:r>
              <a:rPr lang="en-GB" baseline="30000"/>
              <a:t>rd</a:t>
            </a:r>
            <a:r>
              <a:rPr lang="en-GB"/>
              <a:t> October 2023</a:t>
            </a:r>
          </a:p>
          <a:p>
            <a:pPr algn="l"/>
            <a:r>
              <a:rPr lang="en-GB"/>
              <a:t>Assembly of HL-LHC beam screens </a:t>
            </a:r>
            <a:endParaRPr lang="en-GB" dirty="0"/>
          </a:p>
        </p:txBody>
      </p:sp>
      <p:pic>
        <p:nvPicPr>
          <p:cNvPr id="9" name="Picture 8" descr="A picture containing text, weapon&#10;&#10;Description automatically generated">
            <a:extLst>
              <a:ext uri="{FF2B5EF4-FFF2-40B4-BE49-F238E27FC236}">
                <a16:creationId xmlns:a16="http://schemas.microsoft.com/office/drawing/2014/main" id="{B07CA874-9B8E-1FCD-BAAF-D167614B4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230" y="1026567"/>
            <a:ext cx="2018464" cy="1513848"/>
          </a:xfrm>
          <a:prstGeom prst="rect">
            <a:avLst/>
          </a:prstGeom>
        </p:spPr>
      </p:pic>
      <p:sp>
        <p:nvSpPr>
          <p:cNvPr id="10" name="ZoneTexte 2">
            <a:extLst>
              <a:ext uri="{FF2B5EF4-FFF2-40B4-BE49-F238E27FC236}">
                <a16:creationId xmlns:a16="http://schemas.microsoft.com/office/drawing/2014/main" id="{A56A6BCC-4F29-2F6F-9C0C-431C4091C900}"/>
              </a:ext>
            </a:extLst>
          </p:cNvPr>
          <p:cNvSpPr txBox="1"/>
          <p:nvPr/>
        </p:nvSpPr>
        <p:spPr>
          <a:xfrm>
            <a:off x="8390610" y="2518102"/>
            <a:ext cx="1521814" cy="276999"/>
          </a:xfrm>
          <a:prstGeom prst="rect">
            <a:avLst/>
          </a:prstGeom>
          <a:noFill/>
        </p:spPr>
        <p:txBody>
          <a:bodyPr wrap="square" rtlCol="0">
            <a:spAutoFit/>
          </a:bodyPr>
          <a:lstStyle/>
          <a:p>
            <a:r>
              <a:rPr lang="fr-FR" sz="1200" dirty="0"/>
              <a:t>W bloc (Q1 type)</a:t>
            </a:r>
          </a:p>
        </p:txBody>
      </p:sp>
    </p:spTree>
    <p:extLst>
      <p:ext uri="{BB962C8B-B14F-4D97-AF65-F5344CB8AC3E}">
        <p14:creationId xmlns:p14="http://schemas.microsoft.com/office/powerpoint/2010/main" val="1150394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559" t="20219" r="11775" b="14580"/>
          <a:stretch/>
        </p:blipFill>
        <p:spPr>
          <a:xfrm>
            <a:off x="348914" y="513806"/>
            <a:ext cx="11650582" cy="6171993"/>
          </a:xfrm>
          <a:prstGeom prst="rect">
            <a:avLst/>
          </a:prstGeom>
        </p:spPr>
      </p:pic>
      <p:sp>
        <p:nvSpPr>
          <p:cNvPr id="4" name="Rounded Rectangle 3"/>
          <p:cNvSpPr/>
          <p:nvPr/>
        </p:nvSpPr>
        <p:spPr>
          <a:xfrm rot="20282586">
            <a:off x="582236" y="5325475"/>
            <a:ext cx="1425980" cy="595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 name="Rounded Rectangle 4"/>
          <p:cNvSpPr/>
          <p:nvPr/>
        </p:nvSpPr>
        <p:spPr>
          <a:xfrm rot="20282586">
            <a:off x="10999066" y="1390173"/>
            <a:ext cx="764576" cy="678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6" name="Rectangle 5"/>
          <p:cNvSpPr/>
          <p:nvPr/>
        </p:nvSpPr>
        <p:spPr>
          <a:xfrm>
            <a:off x="4368185" y="880362"/>
            <a:ext cx="1128835" cy="369332"/>
          </a:xfrm>
          <a:prstGeom prst="rect">
            <a:avLst/>
          </a:prstGeom>
        </p:spPr>
        <p:txBody>
          <a:bodyPr wrap="none">
            <a:spAutoFit/>
          </a:bodyPr>
          <a:lstStyle/>
          <a:p>
            <a:r>
              <a:rPr lang="en-GB" i="1" dirty="0">
                <a:solidFill>
                  <a:srgbClr val="FF0000"/>
                </a:solidFill>
              </a:rPr>
              <a:t>Cold mass</a:t>
            </a:r>
          </a:p>
        </p:txBody>
      </p:sp>
      <p:sp>
        <p:nvSpPr>
          <p:cNvPr id="7" name="Rectangle 6"/>
          <p:cNvSpPr/>
          <p:nvPr/>
        </p:nvSpPr>
        <p:spPr>
          <a:xfrm>
            <a:off x="1362519" y="1913295"/>
            <a:ext cx="1395318" cy="369332"/>
          </a:xfrm>
          <a:prstGeom prst="rect">
            <a:avLst/>
          </a:prstGeom>
        </p:spPr>
        <p:txBody>
          <a:bodyPr wrap="none">
            <a:spAutoFit/>
          </a:bodyPr>
          <a:lstStyle/>
          <a:p>
            <a:r>
              <a:rPr lang="en-GB" i="1" dirty="0">
                <a:solidFill>
                  <a:srgbClr val="FF0000"/>
                </a:solidFill>
              </a:rPr>
              <a:t>Proton beam</a:t>
            </a:r>
          </a:p>
        </p:txBody>
      </p:sp>
      <p:cxnSp>
        <p:nvCxnSpPr>
          <p:cNvPr id="9" name="Straight Arrow Connector 8"/>
          <p:cNvCxnSpPr/>
          <p:nvPr/>
        </p:nvCxnSpPr>
        <p:spPr>
          <a:xfrm flipH="1">
            <a:off x="1176867" y="2290233"/>
            <a:ext cx="550333" cy="28871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66778" y="1249694"/>
            <a:ext cx="2135155" cy="10329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4001" y="112037"/>
            <a:ext cx="7303228" cy="646331"/>
          </a:xfrm>
          <a:prstGeom prst="rect">
            <a:avLst/>
          </a:prstGeom>
        </p:spPr>
        <p:txBody>
          <a:bodyPr wrap="square">
            <a:spAutoFit/>
          </a:bodyPr>
          <a:lstStyle/>
          <a:p>
            <a:r>
              <a:rPr lang="en-GB" dirty="0">
                <a:solidFill>
                  <a:schemeClr val="accent1">
                    <a:lumMod val="50000"/>
                  </a:schemeClr>
                </a:solidFill>
              </a:rPr>
              <a:t>Functional requirements - </a:t>
            </a:r>
            <a:r>
              <a:rPr lang="en-GB" dirty="0"/>
              <a:t>concept</a:t>
            </a:r>
          </a:p>
          <a:p>
            <a:endParaRPr lang="en-GB" dirty="0">
              <a:solidFill>
                <a:schemeClr val="accent1">
                  <a:lumMod val="50000"/>
                </a:schemeClr>
              </a:solidFill>
            </a:endParaRPr>
          </a:p>
        </p:txBody>
      </p:sp>
    </p:spTree>
    <p:extLst>
      <p:ext uri="{BB962C8B-B14F-4D97-AF65-F5344CB8AC3E}">
        <p14:creationId xmlns:p14="http://schemas.microsoft.com/office/powerpoint/2010/main" val="337148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2346" r="17607"/>
          <a:stretch/>
        </p:blipFill>
        <p:spPr>
          <a:xfrm>
            <a:off x="279400" y="914399"/>
            <a:ext cx="11658600" cy="5166229"/>
          </a:xfrm>
          <a:prstGeom prst="rect">
            <a:avLst/>
          </a:prstGeom>
        </p:spPr>
      </p:pic>
      <p:cxnSp>
        <p:nvCxnSpPr>
          <p:cNvPr id="6" name="Straight Arrow Connector 5"/>
          <p:cNvCxnSpPr/>
          <p:nvPr/>
        </p:nvCxnSpPr>
        <p:spPr>
          <a:xfrm>
            <a:off x="1307012" y="1436514"/>
            <a:ext cx="3246149" cy="2018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02537" y="1091772"/>
            <a:ext cx="1425840" cy="338554"/>
          </a:xfrm>
          <a:prstGeom prst="rect">
            <a:avLst/>
          </a:prstGeom>
          <a:noFill/>
          <a:ln>
            <a:solidFill>
              <a:srgbClr val="FF0000"/>
            </a:solidFill>
          </a:ln>
        </p:spPr>
        <p:txBody>
          <a:bodyPr wrap="none" rtlCol="0">
            <a:spAutoFit/>
          </a:bodyPr>
          <a:lstStyle/>
          <a:p>
            <a:r>
              <a:rPr lang="it-IT" sz="1600" dirty="0">
                <a:solidFill>
                  <a:schemeClr val="bg1"/>
                </a:solidFill>
              </a:rPr>
              <a:t>Tungsten</a:t>
            </a:r>
            <a:r>
              <a:rPr lang="it-IT" sz="1600" dirty="0"/>
              <a:t> </a:t>
            </a:r>
            <a:r>
              <a:rPr lang="it-IT" sz="1600" dirty="0">
                <a:solidFill>
                  <a:schemeClr val="bg1"/>
                </a:solidFill>
              </a:rPr>
              <a:t>block</a:t>
            </a:r>
          </a:p>
        </p:txBody>
      </p:sp>
      <p:cxnSp>
        <p:nvCxnSpPr>
          <p:cNvPr id="11" name="Straight Arrow Connector 10"/>
          <p:cNvCxnSpPr/>
          <p:nvPr/>
        </p:nvCxnSpPr>
        <p:spPr>
          <a:xfrm flipH="1" flipV="1">
            <a:off x="2054740" y="5001073"/>
            <a:ext cx="959394" cy="5900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14134" y="5591136"/>
            <a:ext cx="1366080" cy="338554"/>
          </a:xfrm>
          <a:prstGeom prst="rect">
            <a:avLst/>
          </a:prstGeom>
          <a:noFill/>
          <a:ln>
            <a:solidFill>
              <a:srgbClr val="FF0000"/>
            </a:solidFill>
          </a:ln>
        </p:spPr>
        <p:txBody>
          <a:bodyPr wrap="square" rtlCol="0">
            <a:spAutoFit/>
          </a:bodyPr>
          <a:lstStyle/>
          <a:p>
            <a:r>
              <a:rPr lang="it-IT" sz="1600" dirty="0" err="1">
                <a:solidFill>
                  <a:schemeClr val="bg1"/>
                </a:solidFill>
              </a:rPr>
              <a:t>Copper</a:t>
            </a:r>
            <a:r>
              <a:rPr lang="it-IT" sz="1600" dirty="0">
                <a:solidFill>
                  <a:schemeClr val="bg1"/>
                </a:solidFill>
              </a:rPr>
              <a:t> </a:t>
            </a:r>
            <a:r>
              <a:rPr lang="it-IT" sz="1600" dirty="0" err="1">
                <a:solidFill>
                  <a:schemeClr val="bg1"/>
                </a:solidFill>
              </a:rPr>
              <a:t>layer</a:t>
            </a:r>
            <a:endParaRPr lang="it-IT" sz="1600" dirty="0">
              <a:solidFill>
                <a:schemeClr val="bg1"/>
              </a:solidFill>
            </a:endParaRPr>
          </a:p>
        </p:txBody>
      </p:sp>
      <p:cxnSp>
        <p:nvCxnSpPr>
          <p:cNvPr id="13" name="Straight Arrow Connector 12"/>
          <p:cNvCxnSpPr/>
          <p:nvPr/>
        </p:nvCxnSpPr>
        <p:spPr>
          <a:xfrm flipH="1" flipV="1">
            <a:off x="8924850" y="2714674"/>
            <a:ext cx="1172825" cy="681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097675" y="3412112"/>
            <a:ext cx="1288238" cy="338554"/>
          </a:xfrm>
          <a:prstGeom prst="rect">
            <a:avLst/>
          </a:prstGeom>
          <a:noFill/>
          <a:ln>
            <a:solidFill>
              <a:srgbClr val="FF0000"/>
            </a:solidFill>
          </a:ln>
        </p:spPr>
        <p:txBody>
          <a:bodyPr wrap="none" rtlCol="0">
            <a:spAutoFit/>
          </a:bodyPr>
          <a:lstStyle/>
          <a:p>
            <a:r>
              <a:rPr lang="it-IT" sz="1600" dirty="0">
                <a:solidFill>
                  <a:schemeClr val="bg1"/>
                </a:solidFill>
              </a:rPr>
              <a:t>Titanium</a:t>
            </a:r>
            <a:r>
              <a:rPr lang="it-IT" sz="1600" dirty="0"/>
              <a:t> </a:t>
            </a:r>
            <a:r>
              <a:rPr lang="it-IT" sz="1600" dirty="0">
                <a:solidFill>
                  <a:schemeClr val="bg1"/>
                </a:solidFill>
              </a:rPr>
              <a:t>ring</a:t>
            </a:r>
          </a:p>
        </p:txBody>
      </p:sp>
      <p:cxnSp>
        <p:nvCxnSpPr>
          <p:cNvPr id="15" name="Straight Arrow Connector 14"/>
          <p:cNvCxnSpPr/>
          <p:nvPr/>
        </p:nvCxnSpPr>
        <p:spPr>
          <a:xfrm>
            <a:off x="5006634" y="1921333"/>
            <a:ext cx="1590404" cy="10043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06634" y="1577402"/>
            <a:ext cx="1292020" cy="338554"/>
          </a:xfrm>
          <a:prstGeom prst="rect">
            <a:avLst/>
          </a:prstGeom>
          <a:noFill/>
          <a:ln>
            <a:solidFill>
              <a:srgbClr val="FF0000"/>
            </a:solidFill>
          </a:ln>
        </p:spPr>
        <p:txBody>
          <a:bodyPr wrap="none" rtlCol="0">
            <a:spAutoFit/>
          </a:bodyPr>
          <a:lstStyle/>
          <a:p>
            <a:r>
              <a:rPr lang="it-IT" sz="1600" dirty="0">
                <a:solidFill>
                  <a:schemeClr val="bg1"/>
                </a:solidFill>
              </a:rPr>
              <a:t>Thermal</a:t>
            </a:r>
            <a:r>
              <a:rPr lang="it-IT" sz="1600" dirty="0"/>
              <a:t> </a:t>
            </a:r>
            <a:r>
              <a:rPr lang="it-IT" sz="1600" dirty="0">
                <a:solidFill>
                  <a:schemeClr val="bg1"/>
                </a:solidFill>
              </a:rPr>
              <a:t>links</a:t>
            </a:r>
          </a:p>
        </p:txBody>
      </p:sp>
      <p:cxnSp>
        <p:nvCxnSpPr>
          <p:cNvPr id="19" name="Straight Arrow Connector 18"/>
          <p:cNvCxnSpPr/>
          <p:nvPr/>
        </p:nvCxnSpPr>
        <p:spPr>
          <a:xfrm flipH="1" flipV="1">
            <a:off x="5125546" y="3716213"/>
            <a:ext cx="2484154" cy="1392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09700" y="5108531"/>
            <a:ext cx="1078588" cy="338554"/>
          </a:xfrm>
          <a:prstGeom prst="rect">
            <a:avLst/>
          </a:prstGeom>
          <a:noFill/>
          <a:ln>
            <a:solidFill>
              <a:srgbClr val="FF0000"/>
            </a:solidFill>
          </a:ln>
        </p:spPr>
        <p:txBody>
          <a:bodyPr wrap="square" rtlCol="0">
            <a:spAutoFit/>
          </a:bodyPr>
          <a:lstStyle/>
          <a:p>
            <a:r>
              <a:rPr lang="it-IT" sz="1600" dirty="0" err="1">
                <a:solidFill>
                  <a:schemeClr val="bg1"/>
                </a:solidFill>
              </a:rPr>
              <a:t>Capillary</a:t>
            </a:r>
            <a:endParaRPr lang="it-IT" sz="1600" dirty="0">
              <a:solidFill>
                <a:schemeClr val="bg1"/>
              </a:solidFill>
            </a:endParaRPr>
          </a:p>
        </p:txBody>
      </p:sp>
      <p:cxnSp>
        <p:nvCxnSpPr>
          <p:cNvPr id="22" name="Straight Arrow Connector 21"/>
          <p:cNvCxnSpPr/>
          <p:nvPr/>
        </p:nvCxnSpPr>
        <p:spPr>
          <a:xfrm>
            <a:off x="381914" y="3632668"/>
            <a:ext cx="2059595" cy="13434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914" y="3294114"/>
            <a:ext cx="1672826" cy="338554"/>
          </a:xfrm>
          <a:prstGeom prst="rect">
            <a:avLst/>
          </a:prstGeom>
          <a:noFill/>
          <a:ln>
            <a:solidFill>
              <a:srgbClr val="FF0000"/>
            </a:solidFill>
          </a:ln>
        </p:spPr>
        <p:txBody>
          <a:bodyPr wrap="square" rtlCol="0">
            <a:spAutoFit/>
          </a:bodyPr>
          <a:lstStyle/>
          <a:p>
            <a:r>
              <a:rPr lang="it-IT" sz="1600" dirty="0" err="1">
                <a:solidFill>
                  <a:schemeClr val="bg1"/>
                </a:solidFill>
              </a:rPr>
              <a:t>Pumping</a:t>
            </a:r>
            <a:r>
              <a:rPr lang="it-IT" sz="1600" dirty="0">
                <a:solidFill>
                  <a:schemeClr val="bg1"/>
                </a:solidFill>
              </a:rPr>
              <a:t> </a:t>
            </a:r>
            <a:r>
              <a:rPr lang="it-IT" sz="1600" dirty="0" err="1">
                <a:solidFill>
                  <a:schemeClr val="bg1"/>
                </a:solidFill>
              </a:rPr>
              <a:t>holes</a:t>
            </a:r>
            <a:endParaRPr lang="it-IT" sz="1600" dirty="0">
              <a:solidFill>
                <a:schemeClr val="bg1"/>
              </a:solidFill>
            </a:endParaRPr>
          </a:p>
        </p:txBody>
      </p:sp>
      <p:cxnSp>
        <p:nvCxnSpPr>
          <p:cNvPr id="24" name="Straight Arrow Connector 23"/>
          <p:cNvCxnSpPr/>
          <p:nvPr/>
        </p:nvCxnSpPr>
        <p:spPr>
          <a:xfrm>
            <a:off x="1129690" y="2745994"/>
            <a:ext cx="1935243" cy="1284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122291" y="2393015"/>
            <a:ext cx="1480754" cy="338554"/>
          </a:xfrm>
          <a:prstGeom prst="rect">
            <a:avLst/>
          </a:prstGeom>
          <a:noFill/>
          <a:ln>
            <a:solidFill>
              <a:srgbClr val="FF0000"/>
            </a:solidFill>
          </a:ln>
        </p:spPr>
        <p:txBody>
          <a:bodyPr wrap="square" rtlCol="0">
            <a:spAutoFit/>
          </a:bodyPr>
          <a:lstStyle/>
          <a:p>
            <a:r>
              <a:rPr lang="it-IT" sz="1600" dirty="0">
                <a:solidFill>
                  <a:schemeClr val="bg1"/>
                </a:solidFill>
              </a:rPr>
              <a:t>Thermal links</a:t>
            </a:r>
          </a:p>
        </p:txBody>
      </p:sp>
      <p:sp>
        <p:nvSpPr>
          <p:cNvPr id="35" name="Rectangle 34"/>
          <p:cNvSpPr/>
          <p:nvPr/>
        </p:nvSpPr>
        <p:spPr>
          <a:xfrm>
            <a:off x="324001" y="112037"/>
            <a:ext cx="7303228" cy="646331"/>
          </a:xfrm>
          <a:prstGeom prst="rect">
            <a:avLst/>
          </a:prstGeom>
        </p:spPr>
        <p:txBody>
          <a:bodyPr wrap="square">
            <a:spAutoFit/>
          </a:bodyPr>
          <a:lstStyle/>
          <a:p>
            <a:r>
              <a:rPr lang="en-GB" dirty="0">
                <a:solidFill>
                  <a:schemeClr val="accent1">
                    <a:lumMod val="50000"/>
                  </a:schemeClr>
                </a:solidFill>
              </a:rPr>
              <a:t>Functional requirements - </a:t>
            </a:r>
            <a:r>
              <a:rPr lang="en-GB" dirty="0"/>
              <a:t>concept</a:t>
            </a:r>
          </a:p>
          <a:p>
            <a:endParaRPr lang="en-GB" dirty="0">
              <a:solidFill>
                <a:schemeClr val="accent1">
                  <a:lumMod val="50000"/>
                </a:schemeClr>
              </a:solidFill>
            </a:endParaRPr>
          </a:p>
        </p:txBody>
      </p:sp>
      <p:sp>
        <p:nvSpPr>
          <p:cNvPr id="3" name="Rectangle 2"/>
          <p:cNvSpPr/>
          <p:nvPr/>
        </p:nvSpPr>
        <p:spPr>
          <a:xfrm>
            <a:off x="10511006" y="5826712"/>
            <a:ext cx="1366080" cy="246221"/>
          </a:xfrm>
          <a:prstGeom prst="rect">
            <a:avLst/>
          </a:prstGeom>
        </p:spPr>
        <p:txBody>
          <a:bodyPr wrap="none">
            <a:spAutoFit/>
          </a:bodyPr>
          <a:lstStyle/>
          <a:p>
            <a:r>
              <a:rPr lang="it-IT" sz="1000" dirty="0" err="1"/>
              <a:t>Courtesy</a:t>
            </a:r>
            <a:r>
              <a:rPr lang="it-IT" sz="1000" dirty="0"/>
              <a:t> of R.F Gomez</a:t>
            </a:r>
          </a:p>
        </p:txBody>
      </p:sp>
    </p:spTree>
    <p:extLst>
      <p:ext uri="{BB962C8B-B14F-4D97-AF65-F5344CB8AC3E}">
        <p14:creationId xmlns:p14="http://schemas.microsoft.com/office/powerpoint/2010/main" val="20649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6" grpId="0" animBg="1"/>
      <p:bldP spid="20" grpId="0" animBg="1"/>
      <p:bldP spid="23"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8333305" y="1508531"/>
            <a:ext cx="2630334" cy="307777"/>
          </a:xfrm>
          <a:prstGeom prst="rect">
            <a:avLst/>
          </a:prstGeom>
          <a:noFill/>
        </p:spPr>
        <p:txBody>
          <a:bodyPr wrap="square" rtlCol="0">
            <a:spAutoFit/>
          </a:bodyPr>
          <a:lstStyle/>
          <a:p>
            <a:r>
              <a:rPr lang="en-GB" sz="1400" i="1" dirty="0"/>
              <a:t>Resistive transition of the magnet</a:t>
            </a:r>
          </a:p>
        </p:txBody>
      </p:sp>
      <p:graphicFrame>
        <p:nvGraphicFramePr>
          <p:cNvPr id="8" name="Chart 7"/>
          <p:cNvGraphicFramePr/>
          <p:nvPr/>
        </p:nvGraphicFramePr>
        <p:xfrm>
          <a:off x="7450667" y="2937876"/>
          <a:ext cx="4648200" cy="283334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8762725" y="1179676"/>
            <a:ext cx="1771499" cy="369332"/>
          </a:xfrm>
          <a:prstGeom prst="rect">
            <a:avLst/>
          </a:prstGeom>
          <a:noFill/>
        </p:spPr>
        <p:txBody>
          <a:bodyPr wrap="square" rtlCol="0">
            <a:spAutoFit/>
          </a:bodyPr>
          <a:lstStyle/>
          <a:p>
            <a:r>
              <a:rPr lang="en-GB" dirty="0">
                <a:solidFill>
                  <a:srgbClr val="FF0000"/>
                </a:solidFill>
              </a:rPr>
              <a:t>Magnet quench</a:t>
            </a:r>
          </a:p>
        </p:txBody>
      </p:sp>
      <mc:AlternateContent xmlns:mc="http://schemas.openxmlformats.org/markup-compatibility/2006" xmlns:a14="http://schemas.microsoft.com/office/drawing/2010/main">
        <mc:Choice Requires="a14">
          <p:sp>
            <p:nvSpPr>
              <p:cNvPr id="12" name="TextBox 11"/>
              <p:cNvSpPr txBox="1"/>
              <p:nvPr/>
            </p:nvSpPr>
            <p:spPr>
              <a:xfrm>
                <a:off x="9161929" y="2069782"/>
                <a:ext cx="973087" cy="706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a:rPr>
                            <m:t>𝑓</m:t>
                          </m:r>
                        </m:e>
                      </m:acc>
                      <m:r>
                        <a:rPr lang="en-GB" b="0" i="1" smtClean="0">
                          <a:latin typeface="Cambria Math"/>
                          <a:ea typeface="Cambria Math"/>
                        </a:rPr>
                        <m:t>∝</m:t>
                      </m:r>
                      <m:f>
                        <m:fPr>
                          <m:ctrlPr>
                            <a:rPr lang="en-GB" b="0" i="1" smtClean="0">
                              <a:latin typeface="Cambria Math" panose="02040503050406030204" pitchFamily="18" charset="0"/>
                              <a:ea typeface="Cambria Math"/>
                            </a:rPr>
                          </m:ctrlPr>
                        </m:fPr>
                        <m:num>
                          <m:r>
                            <a:rPr lang="en-GB" b="0" i="1" smtClean="0">
                              <a:latin typeface="Cambria Math"/>
                              <a:ea typeface="Cambria Math"/>
                            </a:rPr>
                            <m:t>𝐺</m:t>
                          </m:r>
                          <m:acc>
                            <m:accPr>
                              <m:chr m:val="̇"/>
                              <m:ctrlPr>
                                <a:rPr lang="en-GB" b="0" i="1" smtClean="0">
                                  <a:latin typeface="Cambria Math" panose="02040503050406030204" pitchFamily="18" charset="0"/>
                                  <a:ea typeface="Cambria Math"/>
                                </a:rPr>
                              </m:ctrlPr>
                            </m:accPr>
                            <m:e>
                              <m:r>
                                <a:rPr lang="en-GB" b="0" i="1" smtClean="0">
                                  <a:latin typeface="Cambria Math"/>
                                  <a:ea typeface="Cambria Math"/>
                                </a:rPr>
                                <m:t>𝐺</m:t>
                              </m:r>
                            </m:e>
                          </m:acc>
                        </m:num>
                        <m:den>
                          <m:r>
                            <a:rPr lang="en-GB" b="0" i="1" smtClean="0">
                              <a:latin typeface="Cambria Math"/>
                              <a:ea typeface="Cambria Math"/>
                            </a:rPr>
                            <m:t>𝜌</m:t>
                          </m:r>
                        </m:den>
                      </m:f>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9161929" y="2069782"/>
                <a:ext cx="973087" cy="706347"/>
              </a:xfrm>
              <a:prstGeom prst="rect">
                <a:avLst/>
              </a:prstGeom>
              <a:blipFill rotWithShape="0">
                <a:blip r:embed="rId3"/>
                <a:stretch>
                  <a:fillRect/>
                </a:stretch>
              </a:blipFill>
            </p:spPr>
            <p:txBody>
              <a:bodyPr/>
              <a:lstStyle/>
              <a:p>
                <a:r>
                  <a:rPr lang="en-GB">
                    <a:noFill/>
                  </a:rPr>
                  <a:t> </a:t>
                </a:r>
              </a:p>
            </p:txBody>
          </p:sp>
        </mc:Fallback>
      </mc:AlternateContent>
      <p:sp>
        <p:nvSpPr>
          <p:cNvPr id="13" name="TextBox 12"/>
          <p:cNvSpPr txBox="1"/>
          <p:nvPr/>
        </p:nvSpPr>
        <p:spPr>
          <a:xfrm>
            <a:off x="986174" y="1254047"/>
            <a:ext cx="1771499" cy="369332"/>
          </a:xfrm>
          <a:prstGeom prst="rect">
            <a:avLst/>
          </a:prstGeom>
          <a:noFill/>
        </p:spPr>
        <p:txBody>
          <a:bodyPr wrap="square" rtlCol="0">
            <a:spAutoFit/>
          </a:bodyPr>
          <a:lstStyle/>
          <a:p>
            <a:r>
              <a:rPr lang="en-GB" dirty="0">
                <a:solidFill>
                  <a:srgbClr val="FF0000"/>
                </a:solidFill>
              </a:rPr>
              <a:t>Vacuum stability</a:t>
            </a:r>
          </a:p>
        </p:txBody>
      </p:sp>
      <p:sp>
        <p:nvSpPr>
          <p:cNvPr id="15" name="TextBox 14"/>
          <p:cNvSpPr txBox="1"/>
          <p:nvPr/>
        </p:nvSpPr>
        <p:spPr>
          <a:xfrm>
            <a:off x="4616217" y="1179676"/>
            <a:ext cx="1771499" cy="369332"/>
          </a:xfrm>
          <a:prstGeom prst="rect">
            <a:avLst/>
          </a:prstGeom>
          <a:noFill/>
        </p:spPr>
        <p:txBody>
          <a:bodyPr wrap="square" rtlCol="0">
            <a:spAutoFit/>
          </a:bodyPr>
          <a:lstStyle/>
          <a:p>
            <a:r>
              <a:rPr lang="en-GB" dirty="0">
                <a:solidFill>
                  <a:srgbClr val="FF0000"/>
                </a:solidFill>
              </a:rPr>
              <a:t>Thermal </a:t>
            </a:r>
          </a:p>
        </p:txBody>
      </p:sp>
      <p:cxnSp>
        <p:nvCxnSpPr>
          <p:cNvPr id="17" name="Straight Connector 16"/>
          <p:cNvCxnSpPr/>
          <p:nvPr/>
        </p:nvCxnSpPr>
        <p:spPr>
          <a:xfrm flipV="1">
            <a:off x="324001" y="1109029"/>
            <a:ext cx="6542466" cy="33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281334" y="1072660"/>
            <a:ext cx="4411134" cy="2455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53126" y="784612"/>
            <a:ext cx="2284215" cy="307777"/>
          </a:xfrm>
          <a:prstGeom prst="rect">
            <a:avLst/>
          </a:prstGeom>
          <a:noFill/>
        </p:spPr>
        <p:txBody>
          <a:bodyPr wrap="none" rtlCol="0">
            <a:spAutoFit/>
          </a:bodyPr>
          <a:lstStyle/>
          <a:p>
            <a:r>
              <a:rPr lang="en-GB" sz="1400" dirty="0"/>
              <a:t>Normal operation conditions</a:t>
            </a:r>
          </a:p>
        </p:txBody>
      </p:sp>
      <p:sp>
        <p:nvSpPr>
          <p:cNvPr id="25" name="TextBox 24"/>
          <p:cNvSpPr txBox="1"/>
          <p:nvPr/>
        </p:nvSpPr>
        <p:spPr>
          <a:xfrm>
            <a:off x="8661034" y="783132"/>
            <a:ext cx="1651734" cy="307777"/>
          </a:xfrm>
          <a:prstGeom prst="rect">
            <a:avLst/>
          </a:prstGeom>
          <a:noFill/>
        </p:spPr>
        <p:txBody>
          <a:bodyPr wrap="none" rtlCol="0">
            <a:spAutoFit/>
          </a:bodyPr>
          <a:lstStyle/>
          <a:p>
            <a:r>
              <a:rPr lang="en-GB" sz="1400" dirty="0"/>
              <a:t>Worst-case scenario</a:t>
            </a:r>
          </a:p>
        </p:txBody>
      </p:sp>
      <mc:AlternateContent xmlns:mc="http://schemas.openxmlformats.org/markup-compatibility/2006" xmlns:a14="http://schemas.microsoft.com/office/drawing/2010/main">
        <mc:Choice Requires="a14">
          <p:sp>
            <p:nvSpPr>
              <p:cNvPr id="24" name="Rectangle 23"/>
              <p:cNvSpPr/>
              <p:nvPr/>
            </p:nvSpPr>
            <p:spPr>
              <a:xfrm>
                <a:off x="4497324" y="2121548"/>
                <a:ext cx="1266950"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𝑄</m:t>
                      </m:r>
                      <m:r>
                        <a:rPr lang="en-GB" i="0">
                          <a:latin typeface="Cambria Math" panose="02040503050406030204" pitchFamily="18" charset="0"/>
                        </a:rPr>
                        <m:t>=</m:t>
                      </m:r>
                      <m:r>
                        <a:rPr lang="en-GB" i="1">
                          <a:latin typeface="Cambria Math" panose="02040503050406030204" pitchFamily="18" charset="0"/>
                        </a:rPr>
                        <m:t>𝜆</m:t>
                      </m:r>
                      <m:r>
                        <a:rPr lang="en-GB" i="1">
                          <a:latin typeface="Cambria Math" panose="02040503050406030204" pitchFamily="18" charset="0"/>
                        </a:rPr>
                        <m:t>𝑆</m:t>
                      </m:r>
                      <m:f>
                        <m:fPr>
                          <m:ctrlPr>
                            <a:rPr lang="en-GB" i="1">
                              <a:latin typeface="Cambria Math" panose="02040503050406030204" pitchFamily="18" charset="0"/>
                            </a:rPr>
                          </m:ctrlPr>
                        </m:fPr>
                        <m:num>
                          <m:r>
                            <m:rPr>
                              <m:sty m:val="p"/>
                            </m:rPr>
                            <a:rPr lang="en-GB" i="0">
                              <a:latin typeface="Cambria Math" panose="02040503050406030204" pitchFamily="18" charset="0"/>
                            </a:rPr>
                            <m:t>Δ</m:t>
                          </m:r>
                          <m:r>
                            <a:rPr lang="en-GB" i="1">
                              <a:latin typeface="Cambria Math" panose="02040503050406030204" pitchFamily="18" charset="0"/>
                            </a:rPr>
                            <m:t>𝑇</m:t>
                          </m:r>
                        </m:num>
                        <m:den>
                          <m:r>
                            <a:rPr lang="en-GB" i="1">
                              <a:latin typeface="Cambria Math" panose="02040503050406030204" pitchFamily="18" charset="0"/>
                            </a:rPr>
                            <m:t>𝐿</m:t>
                          </m:r>
                        </m:den>
                      </m:f>
                    </m:oMath>
                  </m:oMathPara>
                </a14:m>
                <a:endParaRPr lang="en-GB" dirty="0"/>
              </a:p>
            </p:txBody>
          </p:sp>
        </mc:Choice>
        <mc:Fallback xmlns="">
          <p:sp>
            <p:nvSpPr>
              <p:cNvPr id="24" name="Rectangle 23"/>
              <p:cNvSpPr>
                <a:spLocks noRot="1" noChangeAspect="1" noMove="1" noResize="1" noEditPoints="1" noAdjustHandles="1" noChangeArrowheads="1" noChangeShapeType="1" noTextEdit="1"/>
              </p:cNvSpPr>
              <p:nvPr/>
            </p:nvSpPr>
            <p:spPr>
              <a:xfrm>
                <a:off x="4497324" y="2121548"/>
                <a:ext cx="1266950" cy="610936"/>
              </a:xfrm>
              <a:prstGeom prst="rect">
                <a:avLst/>
              </a:prstGeom>
              <a:blipFill rotWithShape="0">
                <a:blip r:embed="rId4"/>
                <a:stretch>
                  <a:fillRect/>
                </a:stretch>
              </a:blipFill>
            </p:spPr>
            <p:txBody>
              <a:bodyPr/>
              <a:lstStyle/>
              <a:p>
                <a:r>
                  <a:rPr lang="en-GB">
                    <a:noFill/>
                  </a:rPr>
                  <a:t> </a:t>
                </a:r>
              </a:p>
            </p:txBody>
          </p:sp>
        </mc:Fallback>
      </mc:AlternateContent>
      <p:cxnSp>
        <p:nvCxnSpPr>
          <p:cNvPr id="28" name="Straight Arrow Connector 27"/>
          <p:cNvCxnSpPr/>
          <p:nvPr/>
        </p:nvCxnSpPr>
        <p:spPr>
          <a:xfrm flipV="1">
            <a:off x="5130799" y="2555154"/>
            <a:ext cx="0" cy="35317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1" name="Straight Arrow Connector 30"/>
          <p:cNvCxnSpPr/>
          <p:nvPr/>
        </p:nvCxnSpPr>
        <p:spPr>
          <a:xfrm flipV="1">
            <a:off x="4514436" y="2670122"/>
            <a:ext cx="101781" cy="224247"/>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8" name="Straight Arrow Connector 37"/>
          <p:cNvCxnSpPr/>
          <p:nvPr/>
        </p:nvCxnSpPr>
        <p:spPr>
          <a:xfrm flipH="1">
            <a:off x="5685024" y="2138445"/>
            <a:ext cx="280926" cy="114865"/>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40" name="Straight Arrow Connector 39"/>
          <p:cNvCxnSpPr/>
          <p:nvPr/>
        </p:nvCxnSpPr>
        <p:spPr>
          <a:xfrm flipH="1" flipV="1">
            <a:off x="5698305" y="2653094"/>
            <a:ext cx="267645" cy="164955"/>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44" name="TextBox 43"/>
          <p:cNvSpPr txBox="1"/>
          <p:nvPr/>
        </p:nvSpPr>
        <p:spPr>
          <a:xfrm>
            <a:off x="4093481" y="2827825"/>
            <a:ext cx="772220" cy="276999"/>
          </a:xfrm>
          <a:prstGeom prst="rect">
            <a:avLst/>
          </a:prstGeom>
          <a:noFill/>
        </p:spPr>
        <p:txBody>
          <a:bodyPr wrap="square" rtlCol="0">
            <a:spAutoFit/>
          </a:bodyPr>
          <a:lstStyle/>
          <a:p>
            <a:r>
              <a:rPr lang="en-GB" sz="1200" dirty="0"/>
              <a:t>Heat flux</a:t>
            </a:r>
          </a:p>
        </p:txBody>
      </p:sp>
      <p:sp>
        <p:nvSpPr>
          <p:cNvPr id="47" name="TextBox 46"/>
          <p:cNvSpPr txBox="1"/>
          <p:nvPr/>
        </p:nvSpPr>
        <p:spPr>
          <a:xfrm>
            <a:off x="4625969" y="2871298"/>
            <a:ext cx="1009659" cy="461665"/>
          </a:xfrm>
          <a:prstGeom prst="rect">
            <a:avLst/>
          </a:prstGeom>
          <a:noFill/>
        </p:spPr>
        <p:txBody>
          <a:bodyPr wrap="square" rtlCol="0">
            <a:spAutoFit/>
          </a:bodyPr>
          <a:lstStyle/>
          <a:p>
            <a:pPr algn="ctr"/>
            <a:r>
              <a:rPr lang="en-GB" sz="1200" dirty="0"/>
              <a:t>Thermal</a:t>
            </a:r>
          </a:p>
          <a:p>
            <a:pPr algn="ctr"/>
            <a:r>
              <a:rPr lang="en-GB" sz="1200" dirty="0"/>
              <a:t>conductivity</a:t>
            </a:r>
          </a:p>
        </p:txBody>
      </p:sp>
      <p:sp>
        <p:nvSpPr>
          <p:cNvPr id="48" name="TextBox 47"/>
          <p:cNvSpPr txBox="1"/>
          <p:nvPr/>
        </p:nvSpPr>
        <p:spPr>
          <a:xfrm>
            <a:off x="5765130" y="2756168"/>
            <a:ext cx="932674" cy="461665"/>
          </a:xfrm>
          <a:prstGeom prst="rect">
            <a:avLst/>
          </a:prstGeom>
          <a:noFill/>
        </p:spPr>
        <p:txBody>
          <a:bodyPr wrap="square" rtlCol="0">
            <a:spAutoFit/>
          </a:bodyPr>
          <a:lstStyle/>
          <a:p>
            <a:r>
              <a:rPr lang="en-GB" sz="1200" dirty="0"/>
              <a:t>Thermal link length</a:t>
            </a:r>
          </a:p>
        </p:txBody>
      </p:sp>
      <p:sp>
        <p:nvSpPr>
          <p:cNvPr id="49" name="TextBox 48"/>
          <p:cNvSpPr txBox="1"/>
          <p:nvPr/>
        </p:nvSpPr>
        <p:spPr>
          <a:xfrm>
            <a:off x="5920085" y="1892159"/>
            <a:ext cx="1034322" cy="461665"/>
          </a:xfrm>
          <a:prstGeom prst="rect">
            <a:avLst/>
          </a:prstGeom>
          <a:noFill/>
        </p:spPr>
        <p:txBody>
          <a:bodyPr wrap="square" rtlCol="0">
            <a:spAutoFit/>
          </a:bodyPr>
          <a:lstStyle/>
          <a:p>
            <a:r>
              <a:rPr lang="en-GB" sz="1200" dirty="0"/>
              <a:t>Temperature</a:t>
            </a:r>
          </a:p>
          <a:p>
            <a:r>
              <a:rPr lang="en-GB" sz="1200" dirty="0"/>
              <a:t>difference  </a:t>
            </a:r>
          </a:p>
        </p:txBody>
      </p:sp>
      <p:sp>
        <p:nvSpPr>
          <p:cNvPr id="50" name="TextBox 49"/>
          <p:cNvSpPr txBox="1"/>
          <p:nvPr/>
        </p:nvSpPr>
        <p:spPr>
          <a:xfrm>
            <a:off x="4042177" y="1856185"/>
            <a:ext cx="1046297" cy="461665"/>
          </a:xfrm>
          <a:prstGeom prst="rect">
            <a:avLst/>
          </a:prstGeom>
          <a:noFill/>
        </p:spPr>
        <p:txBody>
          <a:bodyPr wrap="square" rtlCol="0">
            <a:spAutoFit/>
          </a:bodyPr>
          <a:lstStyle/>
          <a:p>
            <a:r>
              <a:rPr lang="en-GB" sz="1200" dirty="0"/>
              <a:t>Cross section</a:t>
            </a:r>
          </a:p>
          <a:p>
            <a:r>
              <a:rPr lang="en-GB" sz="1200" dirty="0"/>
              <a:t>thermal link</a:t>
            </a:r>
          </a:p>
        </p:txBody>
      </p:sp>
      <p:cxnSp>
        <p:nvCxnSpPr>
          <p:cNvPr id="51" name="Straight Arrow Connector 50"/>
          <p:cNvCxnSpPr/>
          <p:nvPr/>
        </p:nvCxnSpPr>
        <p:spPr>
          <a:xfrm>
            <a:off x="4968224" y="2104081"/>
            <a:ext cx="230577" cy="19179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56" name="TextBox 55"/>
          <p:cNvSpPr txBox="1"/>
          <p:nvPr/>
        </p:nvSpPr>
        <p:spPr>
          <a:xfrm>
            <a:off x="4565325" y="1523921"/>
            <a:ext cx="1175033" cy="276999"/>
          </a:xfrm>
          <a:prstGeom prst="rect">
            <a:avLst/>
          </a:prstGeom>
          <a:noFill/>
        </p:spPr>
        <p:txBody>
          <a:bodyPr wrap="square" rtlCol="0">
            <a:spAutoFit/>
          </a:bodyPr>
          <a:lstStyle/>
          <a:p>
            <a:r>
              <a:rPr lang="en-GB" sz="1200" b="1" dirty="0"/>
              <a:t>Fourier Law 1D</a:t>
            </a:r>
          </a:p>
        </p:txBody>
      </p:sp>
      <mc:AlternateContent xmlns:mc="http://schemas.openxmlformats.org/markup-compatibility/2006" xmlns:a14="http://schemas.microsoft.com/office/drawing/2010/main">
        <mc:Choice Requires="a14">
          <p:sp>
            <p:nvSpPr>
              <p:cNvPr id="1041" name="TextBox 1040"/>
              <p:cNvSpPr txBox="1"/>
              <p:nvPr/>
            </p:nvSpPr>
            <p:spPr>
              <a:xfrm>
                <a:off x="4042177" y="3815081"/>
                <a:ext cx="2912230" cy="954107"/>
              </a:xfrm>
              <a:prstGeom prst="rect">
                <a:avLst/>
              </a:prstGeom>
              <a:noFill/>
            </p:spPr>
            <p:txBody>
              <a:bodyPr wrap="square" rtlCol="0">
                <a:spAutoFit/>
              </a:bodyPr>
              <a:lstStyle/>
              <a:p>
                <a:pPr marL="285750" indent="-285750">
                  <a:buFont typeface="Wingdings" panose="05000000000000000000" pitchFamily="2" charset="2"/>
                  <a:buChar char="Ø"/>
                </a:pPr>
                <a:r>
                  <a:rPr lang="en-GB" sz="1400" dirty="0"/>
                  <a:t>Q = 2W/ tungsten block of 40cm </a:t>
                </a:r>
              </a:p>
              <a:p>
                <a:pPr marL="285750" indent="-285750">
                  <a:buFont typeface="Wingdings" panose="05000000000000000000" pitchFamily="2" charset="2"/>
                  <a:buChar char="Ø"/>
                </a:pPr>
                <a14:m>
                  <m:oMath xmlns:m="http://schemas.openxmlformats.org/officeDocument/2006/math">
                    <m:r>
                      <a:rPr lang="en-GB" sz="1400" i="1" smtClean="0">
                        <a:latin typeface="Cambria Math" panose="02040503050406030204" pitchFamily="18" charset="0"/>
                      </a:rPr>
                      <m:t>𝜆</m:t>
                    </m:r>
                  </m:oMath>
                </a14:m>
                <a:r>
                  <a:rPr lang="en-GB" sz="1400" dirty="0"/>
                  <a:t> = 1000 W/K/m </a:t>
                </a:r>
              </a:p>
              <a:p>
                <a:pPr marL="285750" indent="-285750">
                  <a:buFont typeface="Wingdings" panose="05000000000000000000" pitchFamily="2" charset="2"/>
                  <a:buChar char="Ø"/>
                </a:pPr>
                <a14:m>
                  <m:oMath xmlns:m="http://schemas.openxmlformats.org/officeDocument/2006/math">
                    <m:r>
                      <m:rPr>
                        <m:sty m:val="p"/>
                      </m:rPr>
                      <a:rPr lang="en-GB" sz="1400" i="0" smtClean="0">
                        <a:latin typeface="Cambria Math" panose="02040503050406030204" pitchFamily="18" charset="0"/>
                      </a:rPr>
                      <m:t>Δ</m:t>
                    </m:r>
                    <m:r>
                      <a:rPr lang="en-GB" sz="1400" i="1">
                        <a:latin typeface="Cambria Math" panose="02040503050406030204" pitchFamily="18" charset="0"/>
                      </a:rPr>
                      <m:t>𝑇</m:t>
                    </m:r>
                  </m:oMath>
                </a14:m>
                <a:r>
                  <a:rPr lang="en-GB" sz="1400" dirty="0"/>
                  <a:t>= 5 K</a:t>
                </a:r>
              </a:p>
              <a:p>
                <a:pPr marL="285750" indent="-285750">
                  <a:buFont typeface="Wingdings" panose="05000000000000000000" pitchFamily="2" charset="2"/>
                  <a:buChar char="Ø"/>
                </a:pPr>
                <a:r>
                  <a:rPr lang="en-GB" sz="1400" dirty="0"/>
                  <a:t>L </a:t>
                </a:r>
                <a14:m>
                  <m:oMath xmlns:m="http://schemas.openxmlformats.org/officeDocument/2006/math">
                    <m:r>
                      <a:rPr lang="en-GB" sz="1400" b="0" i="1" smtClean="0">
                        <a:latin typeface="Cambria Math" panose="02040503050406030204" pitchFamily="18" charset="0"/>
                        <a:ea typeface="Cambria Math" panose="02040503050406030204" pitchFamily="18" charset="0"/>
                      </a:rPr>
                      <m:t>≅ </m:t>
                    </m:r>
                  </m:oMath>
                </a14:m>
                <a:r>
                  <a:rPr lang="en-GB" sz="1400" dirty="0"/>
                  <a:t>25 mm</a:t>
                </a:r>
              </a:p>
            </p:txBody>
          </p:sp>
        </mc:Choice>
        <mc:Fallback xmlns="">
          <p:sp>
            <p:nvSpPr>
              <p:cNvPr id="1041" name="TextBox 1040"/>
              <p:cNvSpPr txBox="1">
                <a:spLocks noRot="1" noChangeAspect="1" noMove="1" noResize="1" noEditPoints="1" noAdjustHandles="1" noChangeArrowheads="1" noChangeShapeType="1" noTextEdit="1"/>
              </p:cNvSpPr>
              <p:nvPr/>
            </p:nvSpPr>
            <p:spPr>
              <a:xfrm>
                <a:off x="4042177" y="3815081"/>
                <a:ext cx="2912230" cy="954107"/>
              </a:xfrm>
              <a:prstGeom prst="rect">
                <a:avLst/>
              </a:prstGeom>
              <a:blipFill rotWithShape="0">
                <a:blip r:embed="rId5"/>
                <a:stretch>
                  <a:fillRect l="-209" t="-1282" b="-5769"/>
                </a:stretch>
              </a:blipFill>
            </p:spPr>
            <p:txBody>
              <a:bodyPr/>
              <a:lstStyle/>
              <a:p>
                <a:r>
                  <a:rPr lang="en-GB">
                    <a:noFill/>
                  </a:rPr>
                  <a:t> </a:t>
                </a:r>
              </a:p>
            </p:txBody>
          </p:sp>
        </mc:Fallback>
      </mc:AlternateContent>
      <p:pic>
        <p:nvPicPr>
          <p:cNvPr id="63" name="Picture 2" descr="G:\Workspaces\c\cgarion2\Mesdocuments\HL-LHC\Triplet\Beam_screen\Meca_III_14\Link_thermique\DXF\16mm\Mesh.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72505" y="4745660"/>
            <a:ext cx="1178621" cy="20411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45" name="Rectangle 1044"/>
              <p:cNvSpPr/>
              <p:nvPr/>
            </p:nvSpPr>
            <p:spPr>
              <a:xfrm>
                <a:off x="5369827" y="5427665"/>
                <a:ext cx="1687706" cy="830997"/>
              </a:xfrm>
              <a:prstGeom prst="rect">
                <a:avLst/>
              </a:prstGeom>
            </p:spPr>
            <p:txBody>
              <a:bodyPr wrap="none">
                <a:spAutoFit/>
              </a:bodyPr>
              <a:lstStyle/>
              <a:p>
                <a14:m>
                  <m:oMath xmlns:m="http://schemas.openxmlformats.org/officeDocument/2006/math">
                    <m:r>
                      <m:rPr>
                        <m:sty m:val="p"/>
                      </m:rPr>
                      <a:rPr lang="en-GB" sz="1600" b="0" i="0" smtClean="0">
                        <a:solidFill>
                          <a:srgbClr val="FF0000"/>
                        </a:solidFill>
                        <a:latin typeface="Cambria Math" panose="02040503050406030204" pitchFamily="18" charset="0"/>
                      </a:rPr>
                      <m:t>S</m:t>
                    </m:r>
                    <m:r>
                      <a:rPr lang="en-GB" sz="1600" i="1" smtClean="0">
                        <a:solidFill>
                          <a:srgbClr val="FF0000"/>
                        </a:solidFill>
                        <a:latin typeface="Cambria Math" panose="02040503050406030204" pitchFamily="18" charset="0"/>
                      </a:rPr>
                      <m:t>=</m:t>
                    </m:r>
                    <m:r>
                      <a:rPr lang="en-GB" sz="1600" b="0" i="1" smtClean="0">
                        <a:solidFill>
                          <a:srgbClr val="FF0000"/>
                        </a:solidFill>
                        <a:latin typeface="Cambria Math" panose="02040503050406030204" pitchFamily="18" charset="0"/>
                      </a:rPr>
                      <m:t>10</m:t>
                    </m:r>
                    <m:sSup>
                      <m:sSupPr>
                        <m:ctrlPr>
                          <a:rPr lang="en-GB" sz="1600" i="1" smtClean="0">
                            <a:solidFill>
                              <a:srgbClr val="FF0000"/>
                            </a:solidFill>
                            <a:latin typeface="Cambria Math" panose="02040503050406030204" pitchFamily="18" charset="0"/>
                          </a:rPr>
                        </m:ctrlPr>
                      </m:sSupPr>
                      <m:e>
                        <m:r>
                          <a:rPr lang="en-GB" sz="1600" b="0" i="1" smtClean="0">
                            <a:solidFill>
                              <a:srgbClr val="FF0000"/>
                            </a:solidFill>
                            <a:latin typeface="Cambria Math" panose="02040503050406030204" pitchFamily="18" charset="0"/>
                          </a:rPr>
                          <m:t> </m:t>
                        </m:r>
                        <m:r>
                          <a:rPr lang="en-GB" sz="1600" b="0" i="1" smtClean="0">
                            <a:solidFill>
                              <a:srgbClr val="FF0000"/>
                            </a:solidFill>
                            <a:latin typeface="Cambria Math" panose="02040503050406030204" pitchFamily="18" charset="0"/>
                          </a:rPr>
                          <m:t>𝑚𝑚</m:t>
                        </m:r>
                      </m:e>
                      <m:sup>
                        <m:r>
                          <a:rPr lang="en-GB" sz="1600" i="1" smtClean="0">
                            <a:solidFill>
                              <a:srgbClr val="FF0000"/>
                            </a:solidFill>
                            <a:latin typeface="Cambria Math" panose="02040503050406030204" pitchFamily="18" charset="0"/>
                          </a:rPr>
                          <m:t>2</m:t>
                        </m:r>
                      </m:sup>
                    </m:sSup>
                  </m:oMath>
                </a14:m>
                <a:r>
                  <a:rPr lang="en-GB" sz="1600" dirty="0">
                    <a:solidFill>
                      <a:srgbClr val="FF0000"/>
                    </a:solidFill>
                  </a:rPr>
                  <a:t>/ link</a:t>
                </a:r>
              </a:p>
              <a:p>
                <a:endParaRPr lang="en-GB" sz="1600" dirty="0">
                  <a:solidFill>
                    <a:srgbClr val="FF0000"/>
                  </a:solidFill>
                </a:endParaRPr>
              </a:p>
              <a:p>
                <a:r>
                  <a:rPr lang="en-GB" sz="1600" dirty="0">
                    <a:solidFill>
                      <a:srgbClr val="FF0000"/>
                    </a:solidFill>
                  </a:rPr>
                  <a:t>dim= 20 * 0.5 mm</a:t>
                </a:r>
              </a:p>
            </p:txBody>
          </p:sp>
        </mc:Choice>
        <mc:Fallback xmlns="">
          <p:sp>
            <p:nvSpPr>
              <p:cNvPr id="1045" name="Rectangle 1044"/>
              <p:cNvSpPr>
                <a:spLocks noRot="1" noChangeAspect="1" noMove="1" noResize="1" noEditPoints="1" noAdjustHandles="1" noChangeArrowheads="1" noChangeShapeType="1" noTextEdit="1"/>
              </p:cNvSpPr>
              <p:nvPr/>
            </p:nvSpPr>
            <p:spPr>
              <a:xfrm>
                <a:off x="5369827" y="5427665"/>
                <a:ext cx="1687706" cy="830997"/>
              </a:xfrm>
              <a:prstGeom prst="rect">
                <a:avLst/>
              </a:prstGeom>
              <a:blipFill rotWithShape="0">
                <a:blip r:embed="rId7"/>
                <a:stretch>
                  <a:fillRect l="-2166" t="-2190" r="-722" b="-8029"/>
                </a:stretch>
              </a:blipFill>
            </p:spPr>
            <p:txBody>
              <a:bodyPr/>
              <a:lstStyle/>
              <a:p>
                <a:r>
                  <a:rPr lang="en-GB">
                    <a:noFill/>
                  </a:rPr>
                  <a:t> </a:t>
                </a:r>
              </a:p>
            </p:txBody>
          </p:sp>
        </mc:Fallback>
      </mc:AlternateContent>
      <p:sp>
        <p:nvSpPr>
          <p:cNvPr id="1046" name="Rectangle 1045"/>
          <p:cNvSpPr/>
          <p:nvPr/>
        </p:nvSpPr>
        <p:spPr>
          <a:xfrm>
            <a:off x="5368083" y="5058659"/>
            <a:ext cx="1550361" cy="307777"/>
          </a:xfrm>
          <a:prstGeom prst="rect">
            <a:avLst/>
          </a:prstGeom>
        </p:spPr>
        <p:txBody>
          <a:bodyPr wrap="none">
            <a:spAutoFit/>
          </a:bodyPr>
          <a:lstStyle/>
          <a:p>
            <a:r>
              <a:rPr lang="en-GB" sz="1400" dirty="0">
                <a:solidFill>
                  <a:srgbClr val="FF0000"/>
                </a:solidFill>
              </a:rPr>
              <a:t>Considering 4 links</a:t>
            </a:r>
          </a:p>
        </p:txBody>
      </p:sp>
      <p:sp>
        <p:nvSpPr>
          <p:cNvPr id="68" name="TextBox 67"/>
          <p:cNvSpPr txBox="1"/>
          <p:nvPr/>
        </p:nvSpPr>
        <p:spPr>
          <a:xfrm>
            <a:off x="7971796" y="2069237"/>
            <a:ext cx="1132195" cy="276999"/>
          </a:xfrm>
          <a:prstGeom prst="rect">
            <a:avLst/>
          </a:prstGeom>
          <a:noFill/>
        </p:spPr>
        <p:txBody>
          <a:bodyPr wrap="square" rtlCol="0">
            <a:spAutoFit/>
          </a:bodyPr>
          <a:lstStyle/>
          <a:p>
            <a:r>
              <a:rPr lang="en-GB" sz="1200" dirty="0"/>
              <a:t>Specific force</a:t>
            </a:r>
          </a:p>
        </p:txBody>
      </p:sp>
      <p:cxnSp>
        <p:nvCxnSpPr>
          <p:cNvPr id="69" name="Straight Arrow Connector 68"/>
          <p:cNvCxnSpPr/>
          <p:nvPr/>
        </p:nvCxnSpPr>
        <p:spPr>
          <a:xfrm>
            <a:off x="8943702" y="2221637"/>
            <a:ext cx="230577" cy="19179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70" name="TextBox 69"/>
          <p:cNvSpPr txBox="1"/>
          <p:nvPr/>
        </p:nvSpPr>
        <p:spPr>
          <a:xfrm>
            <a:off x="10312768" y="2436535"/>
            <a:ext cx="2051249" cy="276999"/>
          </a:xfrm>
          <a:prstGeom prst="rect">
            <a:avLst/>
          </a:prstGeom>
          <a:noFill/>
        </p:spPr>
        <p:txBody>
          <a:bodyPr wrap="square" rtlCol="0">
            <a:spAutoFit/>
          </a:bodyPr>
          <a:lstStyle/>
          <a:p>
            <a:r>
              <a:rPr lang="en-GB" sz="1200" dirty="0"/>
              <a:t>Electrical resistivity</a:t>
            </a:r>
          </a:p>
        </p:txBody>
      </p:sp>
      <p:sp>
        <p:nvSpPr>
          <p:cNvPr id="71" name="TextBox 70"/>
          <p:cNvSpPr txBox="1"/>
          <p:nvPr/>
        </p:nvSpPr>
        <p:spPr>
          <a:xfrm>
            <a:off x="10018802" y="1830906"/>
            <a:ext cx="2000170" cy="276999"/>
          </a:xfrm>
          <a:prstGeom prst="rect">
            <a:avLst/>
          </a:prstGeom>
          <a:noFill/>
        </p:spPr>
        <p:txBody>
          <a:bodyPr wrap="square" rtlCol="0">
            <a:spAutoFit/>
          </a:bodyPr>
          <a:lstStyle/>
          <a:p>
            <a:r>
              <a:rPr lang="en-GB" sz="1200" dirty="0"/>
              <a:t>Magnetic gradient</a:t>
            </a:r>
          </a:p>
        </p:txBody>
      </p:sp>
      <p:cxnSp>
        <p:nvCxnSpPr>
          <p:cNvPr id="72" name="Straight Arrow Connector 71"/>
          <p:cNvCxnSpPr>
            <a:stCxn id="70" idx="1"/>
          </p:cNvCxnSpPr>
          <p:nvPr/>
        </p:nvCxnSpPr>
        <p:spPr>
          <a:xfrm flipH="1">
            <a:off x="10045853" y="2575035"/>
            <a:ext cx="266915" cy="6024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6" name="Straight Arrow Connector 75"/>
          <p:cNvCxnSpPr/>
          <p:nvPr/>
        </p:nvCxnSpPr>
        <p:spPr>
          <a:xfrm flipH="1">
            <a:off x="9884229" y="1981294"/>
            <a:ext cx="161625" cy="122307"/>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78" name="TextBox 77"/>
          <p:cNvSpPr txBox="1"/>
          <p:nvPr/>
        </p:nvSpPr>
        <p:spPr>
          <a:xfrm>
            <a:off x="7698808" y="5984471"/>
            <a:ext cx="3993660" cy="461665"/>
          </a:xfrm>
          <a:prstGeom prst="rect">
            <a:avLst/>
          </a:prstGeom>
          <a:noFill/>
        </p:spPr>
        <p:txBody>
          <a:bodyPr wrap="square" rtlCol="0">
            <a:spAutoFit/>
          </a:bodyPr>
          <a:lstStyle/>
          <a:p>
            <a:pPr marL="285750" indent="-285750">
              <a:buFont typeface="Wingdings" pitchFamily="2" charset="2"/>
              <a:buChar char="à"/>
            </a:pPr>
            <a:r>
              <a:rPr lang="en-GB" sz="1200" dirty="0">
                <a:sym typeface="Wingdings" pitchFamily="2" charset="2"/>
              </a:rPr>
              <a:t>Lorentz forces are maximum after 0.5 ÷ 0.6  s.</a:t>
            </a:r>
          </a:p>
          <a:p>
            <a:pPr marL="285750" indent="-285750">
              <a:buFont typeface="Wingdings" pitchFamily="2" charset="2"/>
              <a:buChar char="à"/>
            </a:pPr>
            <a:r>
              <a:rPr lang="en-GB" sz="1200" dirty="0">
                <a:sym typeface="Wingdings" pitchFamily="2" charset="2"/>
              </a:rPr>
              <a:t>Maximum GG’ = 140000 T</a:t>
            </a:r>
            <a:r>
              <a:rPr lang="en-GB" sz="1200" baseline="30000" dirty="0">
                <a:sym typeface="Wingdings" pitchFamily="2" charset="2"/>
              </a:rPr>
              <a:t>2</a:t>
            </a:r>
            <a:r>
              <a:rPr lang="en-GB" sz="1200" dirty="0">
                <a:sym typeface="Wingdings" pitchFamily="2" charset="2"/>
              </a:rPr>
              <a:t>/m</a:t>
            </a:r>
            <a:r>
              <a:rPr lang="en-GB" sz="1200" baseline="30000" dirty="0">
                <a:sym typeface="Wingdings" pitchFamily="2" charset="2"/>
              </a:rPr>
              <a:t>2</a:t>
            </a:r>
            <a:r>
              <a:rPr lang="en-GB" sz="1200" dirty="0">
                <a:sym typeface="Wingdings" pitchFamily="2" charset="2"/>
              </a:rPr>
              <a:t>/s</a:t>
            </a:r>
            <a:endParaRPr lang="en-GB" sz="1200" dirty="0"/>
          </a:p>
        </p:txBody>
      </p:sp>
      <p:sp>
        <p:nvSpPr>
          <p:cNvPr id="79" name="Rectangle 78"/>
          <p:cNvSpPr/>
          <p:nvPr/>
        </p:nvSpPr>
        <p:spPr>
          <a:xfrm>
            <a:off x="324001" y="112037"/>
            <a:ext cx="7303228" cy="646331"/>
          </a:xfrm>
          <a:prstGeom prst="rect">
            <a:avLst/>
          </a:prstGeom>
        </p:spPr>
        <p:txBody>
          <a:bodyPr wrap="square">
            <a:spAutoFit/>
          </a:bodyPr>
          <a:lstStyle/>
          <a:p>
            <a:r>
              <a:rPr lang="en-GB" dirty="0">
                <a:solidFill>
                  <a:schemeClr val="accent1">
                    <a:lumMod val="50000"/>
                  </a:schemeClr>
                </a:solidFill>
              </a:rPr>
              <a:t>Functional requirements </a:t>
            </a:r>
            <a:r>
              <a:rPr lang="en-GB" dirty="0">
                <a:solidFill>
                  <a:schemeClr val="tx1">
                    <a:lumMod val="75000"/>
                    <a:lumOff val="25000"/>
                  </a:schemeClr>
                </a:solidFill>
              </a:rPr>
              <a:t>– design criteria</a:t>
            </a:r>
          </a:p>
          <a:p>
            <a:endParaRPr lang="en-GB" dirty="0">
              <a:solidFill>
                <a:schemeClr val="accent1">
                  <a:lumMod val="50000"/>
                </a:schemeClr>
              </a:solidFill>
            </a:endParaRPr>
          </a:p>
        </p:txBody>
      </p:sp>
      <p:pic>
        <p:nvPicPr>
          <p:cNvPr id="1052" name="Picture 1051"/>
          <p:cNvPicPr>
            <a:picLocks noChangeAspect="1"/>
          </p:cNvPicPr>
          <p:nvPr/>
        </p:nvPicPr>
        <p:blipFill>
          <a:blip r:embed="rId8"/>
          <a:stretch>
            <a:fillRect/>
          </a:stretch>
        </p:blipFill>
        <p:spPr>
          <a:xfrm>
            <a:off x="608987" y="1800920"/>
            <a:ext cx="2619298" cy="2291885"/>
          </a:xfrm>
          <a:prstGeom prst="rect">
            <a:avLst/>
          </a:prstGeom>
        </p:spPr>
      </p:pic>
      <p:pic>
        <p:nvPicPr>
          <p:cNvPr id="1053" name="Picture 1052"/>
          <p:cNvPicPr>
            <a:picLocks noChangeAspect="1"/>
          </p:cNvPicPr>
          <p:nvPr/>
        </p:nvPicPr>
        <p:blipFill rotWithShape="1">
          <a:blip r:embed="rId9">
            <a:extLst>
              <a:ext uri="{28A0092B-C50C-407E-A947-70E740481C1C}">
                <a14:useLocalDpi xmlns:a14="http://schemas.microsoft.com/office/drawing/2010/main" val="0"/>
              </a:ext>
            </a:extLst>
          </a:blip>
          <a:srcRect l="3181" t="55915" r="58883" b="6161"/>
          <a:stretch/>
        </p:blipFill>
        <p:spPr>
          <a:xfrm>
            <a:off x="454364" y="4433371"/>
            <a:ext cx="2740918" cy="2387694"/>
          </a:xfrm>
          <a:prstGeom prst="rect">
            <a:avLst/>
          </a:prstGeom>
        </p:spPr>
      </p:pic>
      <p:sp>
        <p:nvSpPr>
          <p:cNvPr id="1054" name="Rectangle 1053"/>
          <p:cNvSpPr/>
          <p:nvPr/>
        </p:nvSpPr>
        <p:spPr>
          <a:xfrm>
            <a:off x="793872" y="4151385"/>
            <a:ext cx="2249527" cy="307777"/>
          </a:xfrm>
          <a:prstGeom prst="rect">
            <a:avLst/>
          </a:prstGeom>
        </p:spPr>
        <p:txBody>
          <a:bodyPr wrap="none">
            <a:spAutoFit/>
          </a:bodyPr>
          <a:lstStyle/>
          <a:p>
            <a:r>
              <a:rPr lang="en-GB" sz="1400" dirty="0"/>
              <a:t>Holes = 4% surface coverage</a:t>
            </a:r>
          </a:p>
        </p:txBody>
      </p:sp>
      <p:sp>
        <p:nvSpPr>
          <p:cNvPr id="39" name="Rectangle 38"/>
          <p:cNvSpPr/>
          <p:nvPr/>
        </p:nvSpPr>
        <p:spPr>
          <a:xfrm>
            <a:off x="9913478" y="4943243"/>
            <a:ext cx="1478984" cy="230832"/>
          </a:xfrm>
          <a:prstGeom prst="rect">
            <a:avLst/>
          </a:prstGeom>
        </p:spPr>
        <p:txBody>
          <a:bodyPr wrap="square">
            <a:spAutoFit/>
          </a:bodyPr>
          <a:lstStyle/>
          <a:p>
            <a:r>
              <a:rPr lang="it-IT" sz="900" dirty="0" err="1"/>
              <a:t>Courtesy</a:t>
            </a:r>
            <a:r>
              <a:rPr lang="it-IT" sz="900" dirty="0"/>
              <a:t> of E. </a:t>
            </a:r>
            <a:r>
              <a:rPr lang="it-IT" sz="900" dirty="0" err="1"/>
              <a:t>Todesco</a:t>
            </a:r>
            <a:endParaRPr lang="it-IT" sz="900" dirty="0"/>
          </a:p>
        </p:txBody>
      </p:sp>
      <p:sp>
        <p:nvSpPr>
          <p:cNvPr id="41" name="Rectangle 40"/>
          <p:cNvSpPr/>
          <p:nvPr/>
        </p:nvSpPr>
        <p:spPr>
          <a:xfrm>
            <a:off x="1332779" y="3946344"/>
            <a:ext cx="1478984" cy="230832"/>
          </a:xfrm>
          <a:prstGeom prst="rect">
            <a:avLst/>
          </a:prstGeom>
        </p:spPr>
        <p:txBody>
          <a:bodyPr wrap="square">
            <a:spAutoFit/>
          </a:bodyPr>
          <a:lstStyle/>
          <a:p>
            <a:r>
              <a:rPr lang="it-IT" sz="900" dirty="0" err="1"/>
              <a:t>Courtesy</a:t>
            </a:r>
            <a:r>
              <a:rPr lang="it-IT" sz="900" dirty="0"/>
              <a:t> of V. Baglin</a:t>
            </a:r>
          </a:p>
        </p:txBody>
      </p:sp>
    </p:spTree>
    <p:extLst>
      <p:ext uri="{BB962C8B-B14F-4D97-AF65-F5344CB8AC3E}">
        <p14:creationId xmlns:p14="http://schemas.microsoft.com/office/powerpoint/2010/main" val="33402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52"/>
                                        </p:tgtEl>
                                        <p:attrNameLst>
                                          <p:attrName>style.visibility</p:attrName>
                                        </p:attrNameLst>
                                      </p:cBhvr>
                                      <p:to>
                                        <p:strVal val="visible"/>
                                      </p:to>
                                    </p:set>
                                    <p:animEffect transition="in" filter="fade">
                                      <p:cBhvr>
                                        <p:cTn id="32" dur="1000"/>
                                        <p:tgtEl>
                                          <p:spTgt spid="1052"/>
                                        </p:tgtEl>
                                      </p:cBhvr>
                                    </p:animEffect>
                                    <p:anim calcmode="lin" valueType="num">
                                      <p:cBhvr>
                                        <p:cTn id="33" dur="1000" fill="hold"/>
                                        <p:tgtEl>
                                          <p:spTgt spid="1052"/>
                                        </p:tgtEl>
                                        <p:attrNameLst>
                                          <p:attrName>ppt_x</p:attrName>
                                        </p:attrNameLst>
                                      </p:cBhvr>
                                      <p:tavLst>
                                        <p:tav tm="0">
                                          <p:val>
                                            <p:strVal val="#ppt_x"/>
                                          </p:val>
                                        </p:tav>
                                        <p:tav tm="100000">
                                          <p:val>
                                            <p:strVal val="#ppt_x"/>
                                          </p:val>
                                        </p:tav>
                                      </p:tavLst>
                                    </p:anim>
                                    <p:anim calcmode="lin" valueType="num">
                                      <p:cBhvr>
                                        <p:cTn id="34" dur="1000" fill="hold"/>
                                        <p:tgtEl>
                                          <p:spTgt spid="105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54"/>
                                        </p:tgtEl>
                                        <p:attrNameLst>
                                          <p:attrName>style.visibility</p:attrName>
                                        </p:attrNameLst>
                                      </p:cBhvr>
                                      <p:to>
                                        <p:strVal val="visible"/>
                                      </p:to>
                                    </p:set>
                                    <p:animEffect transition="in" filter="fade">
                                      <p:cBhvr>
                                        <p:cTn id="37" dur="1000"/>
                                        <p:tgtEl>
                                          <p:spTgt spid="1054"/>
                                        </p:tgtEl>
                                      </p:cBhvr>
                                    </p:animEffect>
                                    <p:anim calcmode="lin" valueType="num">
                                      <p:cBhvr>
                                        <p:cTn id="38" dur="1000" fill="hold"/>
                                        <p:tgtEl>
                                          <p:spTgt spid="1054"/>
                                        </p:tgtEl>
                                        <p:attrNameLst>
                                          <p:attrName>ppt_x</p:attrName>
                                        </p:attrNameLst>
                                      </p:cBhvr>
                                      <p:tavLst>
                                        <p:tav tm="0">
                                          <p:val>
                                            <p:strVal val="#ppt_x"/>
                                          </p:val>
                                        </p:tav>
                                        <p:tav tm="100000">
                                          <p:val>
                                            <p:strVal val="#ppt_x"/>
                                          </p:val>
                                        </p:tav>
                                      </p:tavLst>
                                    </p:anim>
                                    <p:anim calcmode="lin" valueType="num">
                                      <p:cBhvr>
                                        <p:cTn id="39" dur="1000" fill="hold"/>
                                        <p:tgtEl>
                                          <p:spTgt spid="10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53"/>
                                        </p:tgtEl>
                                        <p:attrNameLst>
                                          <p:attrName>style.visibility</p:attrName>
                                        </p:attrNameLst>
                                      </p:cBhvr>
                                      <p:to>
                                        <p:strVal val="visible"/>
                                      </p:to>
                                    </p:set>
                                    <p:animEffect transition="in" filter="fade">
                                      <p:cBhvr>
                                        <p:cTn id="42" dur="1000"/>
                                        <p:tgtEl>
                                          <p:spTgt spid="1053"/>
                                        </p:tgtEl>
                                      </p:cBhvr>
                                    </p:animEffect>
                                    <p:anim calcmode="lin" valueType="num">
                                      <p:cBhvr>
                                        <p:cTn id="43" dur="1000" fill="hold"/>
                                        <p:tgtEl>
                                          <p:spTgt spid="1053"/>
                                        </p:tgtEl>
                                        <p:attrNameLst>
                                          <p:attrName>ppt_x</p:attrName>
                                        </p:attrNameLst>
                                      </p:cBhvr>
                                      <p:tavLst>
                                        <p:tav tm="0">
                                          <p:val>
                                            <p:strVal val="#ppt_x"/>
                                          </p:val>
                                        </p:tav>
                                        <p:tav tm="100000">
                                          <p:val>
                                            <p:strVal val="#ppt_x"/>
                                          </p:val>
                                        </p:tav>
                                      </p:tavLst>
                                    </p:anim>
                                    <p:anim calcmode="lin" valueType="num">
                                      <p:cBhvr>
                                        <p:cTn id="44" dur="1000" fill="hold"/>
                                        <p:tgtEl>
                                          <p:spTgt spid="105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041"/>
                                        </p:tgtEl>
                                        <p:attrNameLst>
                                          <p:attrName>style.visibility</p:attrName>
                                        </p:attrNameLst>
                                      </p:cBhvr>
                                      <p:to>
                                        <p:strVal val="visible"/>
                                      </p:to>
                                    </p:set>
                                    <p:animEffect transition="in" filter="fade">
                                      <p:cBhvr>
                                        <p:cTn id="57" dur="1000"/>
                                        <p:tgtEl>
                                          <p:spTgt spid="1041"/>
                                        </p:tgtEl>
                                      </p:cBhvr>
                                    </p:animEffect>
                                    <p:anim calcmode="lin" valueType="num">
                                      <p:cBhvr>
                                        <p:cTn id="58" dur="1000" fill="hold"/>
                                        <p:tgtEl>
                                          <p:spTgt spid="1041"/>
                                        </p:tgtEl>
                                        <p:attrNameLst>
                                          <p:attrName>ppt_x</p:attrName>
                                        </p:attrNameLst>
                                      </p:cBhvr>
                                      <p:tavLst>
                                        <p:tav tm="0">
                                          <p:val>
                                            <p:strVal val="#ppt_x"/>
                                          </p:val>
                                        </p:tav>
                                        <p:tav tm="100000">
                                          <p:val>
                                            <p:strVal val="#ppt_x"/>
                                          </p:val>
                                        </p:tav>
                                      </p:tavLst>
                                    </p:anim>
                                    <p:anim calcmode="lin" valueType="num">
                                      <p:cBhvr>
                                        <p:cTn id="59" dur="1000" fill="hold"/>
                                        <p:tgtEl>
                                          <p:spTgt spid="104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45"/>
                                        </p:tgtEl>
                                        <p:attrNameLst>
                                          <p:attrName>style.visibility</p:attrName>
                                        </p:attrNameLst>
                                      </p:cBhvr>
                                      <p:to>
                                        <p:strVal val="visible"/>
                                      </p:to>
                                    </p:set>
                                    <p:animEffect transition="in" filter="fade">
                                      <p:cBhvr>
                                        <p:cTn id="67" dur="1000"/>
                                        <p:tgtEl>
                                          <p:spTgt spid="1045"/>
                                        </p:tgtEl>
                                      </p:cBhvr>
                                    </p:animEffect>
                                    <p:anim calcmode="lin" valueType="num">
                                      <p:cBhvr>
                                        <p:cTn id="68" dur="1000" fill="hold"/>
                                        <p:tgtEl>
                                          <p:spTgt spid="1045"/>
                                        </p:tgtEl>
                                        <p:attrNameLst>
                                          <p:attrName>ppt_x</p:attrName>
                                        </p:attrNameLst>
                                      </p:cBhvr>
                                      <p:tavLst>
                                        <p:tav tm="0">
                                          <p:val>
                                            <p:strVal val="#ppt_x"/>
                                          </p:val>
                                        </p:tav>
                                        <p:tav tm="100000">
                                          <p:val>
                                            <p:strVal val="#ppt_x"/>
                                          </p:val>
                                        </p:tav>
                                      </p:tavLst>
                                    </p:anim>
                                    <p:anim calcmode="lin" valueType="num">
                                      <p:cBhvr>
                                        <p:cTn id="69" dur="1000" fill="hold"/>
                                        <p:tgtEl>
                                          <p:spTgt spid="104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046"/>
                                        </p:tgtEl>
                                        <p:attrNameLst>
                                          <p:attrName>style.visibility</p:attrName>
                                        </p:attrNameLst>
                                      </p:cBhvr>
                                      <p:to>
                                        <p:strVal val="visible"/>
                                      </p:to>
                                    </p:set>
                                    <p:animEffect transition="in" filter="fade">
                                      <p:cBhvr>
                                        <p:cTn id="72" dur="1000"/>
                                        <p:tgtEl>
                                          <p:spTgt spid="1046"/>
                                        </p:tgtEl>
                                      </p:cBhvr>
                                    </p:animEffect>
                                    <p:anim calcmode="lin" valueType="num">
                                      <p:cBhvr>
                                        <p:cTn id="73" dur="1000" fill="hold"/>
                                        <p:tgtEl>
                                          <p:spTgt spid="1046"/>
                                        </p:tgtEl>
                                        <p:attrNameLst>
                                          <p:attrName>ppt_x</p:attrName>
                                        </p:attrNameLst>
                                      </p:cBhvr>
                                      <p:tavLst>
                                        <p:tav tm="0">
                                          <p:val>
                                            <p:strVal val="#ppt_x"/>
                                          </p:val>
                                        </p:tav>
                                        <p:tav tm="100000">
                                          <p:val>
                                            <p:strVal val="#ppt_x"/>
                                          </p:val>
                                        </p:tav>
                                      </p:tavLst>
                                    </p:anim>
                                    <p:anim calcmode="lin" valueType="num">
                                      <p:cBhvr>
                                        <p:cTn id="74" dur="1000" fill="hold"/>
                                        <p:tgtEl>
                                          <p:spTgt spid="104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fade">
                                      <p:cBhvr>
                                        <p:cTn id="79" dur="1000"/>
                                        <p:tgtEl>
                                          <p:spTgt spid="50"/>
                                        </p:tgtEl>
                                      </p:cBhvr>
                                    </p:animEffect>
                                    <p:anim calcmode="lin" valueType="num">
                                      <p:cBhvr>
                                        <p:cTn id="80" dur="1000" fill="hold"/>
                                        <p:tgtEl>
                                          <p:spTgt spid="50"/>
                                        </p:tgtEl>
                                        <p:attrNameLst>
                                          <p:attrName>ppt_x</p:attrName>
                                        </p:attrNameLst>
                                      </p:cBhvr>
                                      <p:tavLst>
                                        <p:tav tm="0">
                                          <p:val>
                                            <p:strVal val="#ppt_x"/>
                                          </p:val>
                                        </p:tav>
                                        <p:tav tm="100000">
                                          <p:val>
                                            <p:strVal val="#ppt_x"/>
                                          </p:val>
                                        </p:tav>
                                      </p:tavLst>
                                    </p:anim>
                                    <p:anim calcmode="lin" valueType="num">
                                      <p:cBhvr>
                                        <p:cTn id="81" dur="1000" fill="hold"/>
                                        <p:tgtEl>
                                          <p:spTgt spid="5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1000"/>
                                        <p:tgtEl>
                                          <p:spTgt spid="44"/>
                                        </p:tgtEl>
                                      </p:cBhvr>
                                    </p:animEffect>
                                    <p:anim calcmode="lin" valueType="num">
                                      <p:cBhvr>
                                        <p:cTn id="90" dur="1000" fill="hold"/>
                                        <p:tgtEl>
                                          <p:spTgt spid="44"/>
                                        </p:tgtEl>
                                        <p:attrNameLst>
                                          <p:attrName>ppt_x</p:attrName>
                                        </p:attrNameLst>
                                      </p:cBhvr>
                                      <p:tavLst>
                                        <p:tav tm="0">
                                          <p:val>
                                            <p:strVal val="#ppt_x"/>
                                          </p:val>
                                        </p:tav>
                                        <p:tav tm="100000">
                                          <p:val>
                                            <p:strVal val="#ppt_x"/>
                                          </p:val>
                                        </p:tav>
                                      </p:tavLst>
                                    </p:anim>
                                    <p:anim calcmode="lin" valueType="num">
                                      <p:cBhvr>
                                        <p:cTn id="91" dur="1000" fill="hold"/>
                                        <p:tgtEl>
                                          <p:spTgt spid="4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1000"/>
                                        <p:tgtEl>
                                          <p:spTgt spid="48"/>
                                        </p:tgtEl>
                                      </p:cBhvr>
                                    </p:animEffect>
                                    <p:anim calcmode="lin" valueType="num">
                                      <p:cBhvr>
                                        <p:cTn id="95" dur="1000" fill="hold"/>
                                        <p:tgtEl>
                                          <p:spTgt spid="48"/>
                                        </p:tgtEl>
                                        <p:attrNameLst>
                                          <p:attrName>ppt_x</p:attrName>
                                        </p:attrNameLst>
                                      </p:cBhvr>
                                      <p:tavLst>
                                        <p:tav tm="0">
                                          <p:val>
                                            <p:strVal val="#ppt_x"/>
                                          </p:val>
                                        </p:tav>
                                        <p:tav tm="100000">
                                          <p:val>
                                            <p:strVal val="#ppt_x"/>
                                          </p:val>
                                        </p:tav>
                                      </p:tavLst>
                                    </p:anim>
                                    <p:anim calcmode="lin" valueType="num">
                                      <p:cBhvr>
                                        <p:cTn id="96" dur="1000" fill="hold"/>
                                        <p:tgtEl>
                                          <p:spTgt spid="48"/>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1000"/>
                                        <p:tgtEl>
                                          <p:spTgt spid="49"/>
                                        </p:tgtEl>
                                      </p:cBhvr>
                                    </p:animEffect>
                                    <p:anim calcmode="lin" valueType="num">
                                      <p:cBhvr>
                                        <p:cTn id="100" dur="1000" fill="hold"/>
                                        <p:tgtEl>
                                          <p:spTgt spid="49"/>
                                        </p:tgtEl>
                                        <p:attrNameLst>
                                          <p:attrName>ppt_x</p:attrName>
                                        </p:attrNameLst>
                                      </p:cBhvr>
                                      <p:tavLst>
                                        <p:tav tm="0">
                                          <p:val>
                                            <p:strVal val="#ppt_x"/>
                                          </p:val>
                                        </p:tav>
                                        <p:tav tm="100000">
                                          <p:val>
                                            <p:strVal val="#ppt_x"/>
                                          </p:val>
                                        </p:tav>
                                      </p:tavLst>
                                    </p:anim>
                                    <p:anim calcmode="lin" valueType="num">
                                      <p:cBhvr>
                                        <p:cTn id="101" dur="1000" fill="hold"/>
                                        <p:tgtEl>
                                          <p:spTgt spid="49"/>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1000"/>
                                        <p:tgtEl>
                                          <p:spTgt spid="38"/>
                                        </p:tgtEl>
                                      </p:cBhvr>
                                    </p:animEffect>
                                    <p:anim calcmode="lin" valueType="num">
                                      <p:cBhvr>
                                        <p:cTn id="105" dur="1000" fill="hold"/>
                                        <p:tgtEl>
                                          <p:spTgt spid="38"/>
                                        </p:tgtEl>
                                        <p:attrNameLst>
                                          <p:attrName>ppt_x</p:attrName>
                                        </p:attrNameLst>
                                      </p:cBhvr>
                                      <p:tavLst>
                                        <p:tav tm="0">
                                          <p:val>
                                            <p:strVal val="#ppt_x"/>
                                          </p:val>
                                        </p:tav>
                                        <p:tav tm="100000">
                                          <p:val>
                                            <p:strVal val="#ppt_x"/>
                                          </p:val>
                                        </p:tav>
                                      </p:tavLst>
                                    </p:anim>
                                    <p:anim calcmode="lin" valueType="num">
                                      <p:cBhvr>
                                        <p:cTn id="106" dur="1000" fill="hold"/>
                                        <p:tgtEl>
                                          <p:spTgt spid="38"/>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1000" fill="hold"/>
                                        <p:tgtEl>
                                          <p:spTgt spid="40"/>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1000"/>
                                        <p:tgtEl>
                                          <p:spTgt spid="28"/>
                                        </p:tgtEl>
                                      </p:cBhvr>
                                    </p:animEffect>
                                    <p:anim calcmode="lin" valueType="num">
                                      <p:cBhvr>
                                        <p:cTn id="115" dur="1000" fill="hold"/>
                                        <p:tgtEl>
                                          <p:spTgt spid="28"/>
                                        </p:tgtEl>
                                        <p:attrNameLst>
                                          <p:attrName>ppt_x</p:attrName>
                                        </p:attrNameLst>
                                      </p:cBhvr>
                                      <p:tavLst>
                                        <p:tav tm="0">
                                          <p:val>
                                            <p:strVal val="#ppt_x"/>
                                          </p:val>
                                        </p:tav>
                                        <p:tav tm="100000">
                                          <p:val>
                                            <p:strVal val="#ppt_x"/>
                                          </p:val>
                                        </p:tav>
                                      </p:tavLst>
                                    </p:anim>
                                    <p:anim calcmode="lin" valueType="num">
                                      <p:cBhvr>
                                        <p:cTn id="116" dur="1000" fill="hold"/>
                                        <p:tgtEl>
                                          <p:spTgt spid="28"/>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1000"/>
                                        <p:tgtEl>
                                          <p:spTgt spid="31"/>
                                        </p:tgtEl>
                                      </p:cBhvr>
                                    </p:animEffect>
                                    <p:anim calcmode="lin" valueType="num">
                                      <p:cBhvr>
                                        <p:cTn id="120" dur="1000" fill="hold"/>
                                        <p:tgtEl>
                                          <p:spTgt spid="31"/>
                                        </p:tgtEl>
                                        <p:attrNameLst>
                                          <p:attrName>ppt_x</p:attrName>
                                        </p:attrNameLst>
                                      </p:cBhvr>
                                      <p:tavLst>
                                        <p:tav tm="0">
                                          <p:val>
                                            <p:strVal val="#ppt_x"/>
                                          </p:val>
                                        </p:tav>
                                        <p:tav tm="100000">
                                          <p:val>
                                            <p:strVal val="#ppt_x"/>
                                          </p:val>
                                        </p:tav>
                                      </p:tavLst>
                                    </p:anim>
                                    <p:anim calcmode="lin" valueType="num">
                                      <p:cBhvr>
                                        <p:cTn id="121" dur="1000" fill="hold"/>
                                        <p:tgtEl>
                                          <p:spTgt spid="31"/>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1000"/>
                                        <p:tgtEl>
                                          <p:spTgt spid="51"/>
                                        </p:tgtEl>
                                      </p:cBhvr>
                                    </p:animEffect>
                                    <p:anim calcmode="lin" valueType="num">
                                      <p:cBhvr>
                                        <p:cTn id="125" dur="1000" fill="hold"/>
                                        <p:tgtEl>
                                          <p:spTgt spid="51"/>
                                        </p:tgtEl>
                                        <p:attrNameLst>
                                          <p:attrName>ppt_x</p:attrName>
                                        </p:attrNameLst>
                                      </p:cBhvr>
                                      <p:tavLst>
                                        <p:tav tm="0">
                                          <p:val>
                                            <p:strVal val="#ppt_x"/>
                                          </p:val>
                                        </p:tav>
                                        <p:tav tm="100000">
                                          <p:val>
                                            <p:strVal val="#ppt_x"/>
                                          </p:val>
                                        </p:tav>
                                      </p:tavLst>
                                    </p:anim>
                                    <p:anim calcmode="lin" valueType="num">
                                      <p:cBhvr>
                                        <p:cTn id="1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1000"/>
                                        <p:tgtEl>
                                          <p:spTgt spid="39"/>
                                        </p:tgtEl>
                                      </p:cBhvr>
                                    </p:animEffect>
                                    <p:anim calcmode="lin" valueType="num">
                                      <p:cBhvr>
                                        <p:cTn id="132" dur="1000" fill="hold"/>
                                        <p:tgtEl>
                                          <p:spTgt spid="39"/>
                                        </p:tgtEl>
                                        <p:attrNameLst>
                                          <p:attrName>ppt_x</p:attrName>
                                        </p:attrNameLst>
                                      </p:cBhvr>
                                      <p:tavLst>
                                        <p:tav tm="0">
                                          <p:val>
                                            <p:strVal val="#ppt_x"/>
                                          </p:val>
                                        </p:tav>
                                        <p:tav tm="100000">
                                          <p:val>
                                            <p:strVal val="#ppt_x"/>
                                          </p:val>
                                        </p:tav>
                                      </p:tavLst>
                                    </p:anim>
                                    <p:anim calcmode="lin" valueType="num">
                                      <p:cBhvr>
                                        <p:cTn id="133" dur="1000" fill="hold"/>
                                        <p:tgtEl>
                                          <p:spTgt spid="3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fade">
                                      <p:cBhvr>
                                        <p:cTn id="136" dur="1000"/>
                                        <p:tgtEl>
                                          <p:spTgt spid="8"/>
                                        </p:tgtEl>
                                      </p:cBhvr>
                                    </p:animEffect>
                                    <p:anim calcmode="lin" valueType="num">
                                      <p:cBhvr>
                                        <p:cTn id="137" dur="1000" fill="hold"/>
                                        <p:tgtEl>
                                          <p:spTgt spid="8"/>
                                        </p:tgtEl>
                                        <p:attrNameLst>
                                          <p:attrName>ppt_x</p:attrName>
                                        </p:attrNameLst>
                                      </p:cBhvr>
                                      <p:tavLst>
                                        <p:tav tm="0">
                                          <p:val>
                                            <p:strVal val="#ppt_x"/>
                                          </p:val>
                                        </p:tav>
                                        <p:tav tm="100000">
                                          <p:val>
                                            <p:strVal val="#ppt_x"/>
                                          </p:val>
                                        </p:tav>
                                      </p:tavLst>
                                    </p:anim>
                                    <p:anim calcmode="lin" valueType="num">
                                      <p:cBhvr>
                                        <p:cTn id="138" dur="1000" fill="hold"/>
                                        <p:tgtEl>
                                          <p:spTgt spid="8"/>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1000"/>
                                        <p:tgtEl>
                                          <p:spTgt spid="70"/>
                                        </p:tgtEl>
                                      </p:cBhvr>
                                    </p:animEffect>
                                    <p:anim calcmode="lin" valueType="num">
                                      <p:cBhvr>
                                        <p:cTn id="142" dur="1000" fill="hold"/>
                                        <p:tgtEl>
                                          <p:spTgt spid="70"/>
                                        </p:tgtEl>
                                        <p:attrNameLst>
                                          <p:attrName>ppt_x</p:attrName>
                                        </p:attrNameLst>
                                      </p:cBhvr>
                                      <p:tavLst>
                                        <p:tav tm="0">
                                          <p:val>
                                            <p:strVal val="#ppt_x"/>
                                          </p:val>
                                        </p:tav>
                                        <p:tav tm="100000">
                                          <p:val>
                                            <p:strVal val="#ppt_x"/>
                                          </p:val>
                                        </p:tav>
                                      </p:tavLst>
                                    </p:anim>
                                    <p:anim calcmode="lin" valueType="num">
                                      <p:cBhvr>
                                        <p:cTn id="143" dur="1000" fill="hold"/>
                                        <p:tgtEl>
                                          <p:spTgt spid="70"/>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fade">
                                      <p:cBhvr>
                                        <p:cTn id="146" dur="1000"/>
                                        <p:tgtEl>
                                          <p:spTgt spid="71"/>
                                        </p:tgtEl>
                                      </p:cBhvr>
                                    </p:animEffect>
                                    <p:anim calcmode="lin" valueType="num">
                                      <p:cBhvr>
                                        <p:cTn id="147" dur="1000" fill="hold"/>
                                        <p:tgtEl>
                                          <p:spTgt spid="71"/>
                                        </p:tgtEl>
                                        <p:attrNameLst>
                                          <p:attrName>ppt_x</p:attrName>
                                        </p:attrNameLst>
                                      </p:cBhvr>
                                      <p:tavLst>
                                        <p:tav tm="0">
                                          <p:val>
                                            <p:strVal val="#ppt_x"/>
                                          </p:val>
                                        </p:tav>
                                        <p:tav tm="100000">
                                          <p:val>
                                            <p:strVal val="#ppt_x"/>
                                          </p:val>
                                        </p:tav>
                                      </p:tavLst>
                                    </p:anim>
                                    <p:anim calcmode="lin" valueType="num">
                                      <p:cBhvr>
                                        <p:cTn id="148" dur="1000" fill="hold"/>
                                        <p:tgtEl>
                                          <p:spTgt spid="71"/>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fade">
                                      <p:cBhvr>
                                        <p:cTn id="151" dur="1000"/>
                                        <p:tgtEl>
                                          <p:spTgt spid="68"/>
                                        </p:tgtEl>
                                      </p:cBhvr>
                                    </p:animEffect>
                                    <p:anim calcmode="lin" valueType="num">
                                      <p:cBhvr>
                                        <p:cTn id="152" dur="1000" fill="hold"/>
                                        <p:tgtEl>
                                          <p:spTgt spid="68"/>
                                        </p:tgtEl>
                                        <p:attrNameLst>
                                          <p:attrName>ppt_x</p:attrName>
                                        </p:attrNameLst>
                                      </p:cBhvr>
                                      <p:tavLst>
                                        <p:tav tm="0">
                                          <p:val>
                                            <p:strVal val="#ppt_x"/>
                                          </p:val>
                                        </p:tav>
                                        <p:tav tm="100000">
                                          <p:val>
                                            <p:strVal val="#ppt_x"/>
                                          </p:val>
                                        </p:tav>
                                      </p:tavLst>
                                    </p:anim>
                                    <p:anim calcmode="lin" valueType="num">
                                      <p:cBhvr>
                                        <p:cTn id="153" dur="1000" fill="hold"/>
                                        <p:tgtEl>
                                          <p:spTgt spid="68"/>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69"/>
                                        </p:tgtEl>
                                        <p:attrNameLst>
                                          <p:attrName>style.visibility</p:attrName>
                                        </p:attrNameLst>
                                      </p:cBhvr>
                                      <p:to>
                                        <p:strVal val="visible"/>
                                      </p:to>
                                    </p:set>
                                    <p:animEffect transition="in" filter="fade">
                                      <p:cBhvr>
                                        <p:cTn id="156" dur="1000"/>
                                        <p:tgtEl>
                                          <p:spTgt spid="69"/>
                                        </p:tgtEl>
                                      </p:cBhvr>
                                    </p:animEffect>
                                    <p:anim calcmode="lin" valueType="num">
                                      <p:cBhvr>
                                        <p:cTn id="157" dur="1000" fill="hold"/>
                                        <p:tgtEl>
                                          <p:spTgt spid="69"/>
                                        </p:tgtEl>
                                        <p:attrNameLst>
                                          <p:attrName>ppt_x</p:attrName>
                                        </p:attrNameLst>
                                      </p:cBhvr>
                                      <p:tavLst>
                                        <p:tav tm="0">
                                          <p:val>
                                            <p:strVal val="#ppt_x"/>
                                          </p:val>
                                        </p:tav>
                                        <p:tav tm="100000">
                                          <p:val>
                                            <p:strVal val="#ppt_x"/>
                                          </p:val>
                                        </p:tav>
                                      </p:tavLst>
                                    </p:anim>
                                    <p:anim calcmode="lin" valueType="num">
                                      <p:cBhvr>
                                        <p:cTn id="158" dur="1000" fill="hold"/>
                                        <p:tgtEl>
                                          <p:spTgt spid="69"/>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76"/>
                                        </p:tgtEl>
                                        <p:attrNameLst>
                                          <p:attrName>style.visibility</p:attrName>
                                        </p:attrNameLst>
                                      </p:cBhvr>
                                      <p:to>
                                        <p:strVal val="visible"/>
                                      </p:to>
                                    </p:set>
                                    <p:animEffect transition="in" filter="fade">
                                      <p:cBhvr>
                                        <p:cTn id="161" dur="1000"/>
                                        <p:tgtEl>
                                          <p:spTgt spid="76"/>
                                        </p:tgtEl>
                                      </p:cBhvr>
                                    </p:animEffect>
                                    <p:anim calcmode="lin" valueType="num">
                                      <p:cBhvr>
                                        <p:cTn id="162" dur="1000" fill="hold"/>
                                        <p:tgtEl>
                                          <p:spTgt spid="76"/>
                                        </p:tgtEl>
                                        <p:attrNameLst>
                                          <p:attrName>ppt_x</p:attrName>
                                        </p:attrNameLst>
                                      </p:cBhvr>
                                      <p:tavLst>
                                        <p:tav tm="0">
                                          <p:val>
                                            <p:strVal val="#ppt_x"/>
                                          </p:val>
                                        </p:tav>
                                        <p:tav tm="100000">
                                          <p:val>
                                            <p:strVal val="#ppt_x"/>
                                          </p:val>
                                        </p:tav>
                                      </p:tavLst>
                                    </p:anim>
                                    <p:anim calcmode="lin" valueType="num">
                                      <p:cBhvr>
                                        <p:cTn id="163" dur="1000" fill="hold"/>
                                        <p:tgtEl>
                                          <p:spTgt spid="76"/>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2"/>
                                        </p:tgtEl>
                                        <p:attrNameLst>
                                          <p:attrName>style.visibility</p:attrName>
                                        </p:attrNameLst>
                                      </p:cBhvr>
                                      <p:to>
                                        <p:strVal val="visible"/>
                                      </p:to>
                                    </p:set>
                                    <p:animEffect transition="in" filter="fade">
                                      <p:cBhvr>
                                        <p:cTn id="166" dur="1000"/>
                                        <p:tgtEl>
                                          <p:spTgt spid="12"/>
                                        </p:tgtEl>
                                      </p:cBhvr>
                                    </p:animEffect>
                                    <p:anim calcmode="lin" valueType="num">
                                      <p:cBhvr>
                                        <p:cTn id="167" dur="1000" fill="hold"/>
                                        <p:tgtEl>
                                          <p:spTgt spid="12"/>
                                        </p:tgtEl>
                                        <p:attrNameLst>
                                          <p:attrName>ppt_x</p:attrName>
                                        </p:attrNameLst>
                                      </p:cBhvr>
                                      <p:tavLst>
                                        <p:tav tm="0">
                                          <p:val>
                                            <p:strVal val="#ppt_x"/>
                                          </p:val>
                                        </p:tav>
                                        <p:tav tm="100000">
                                          <p:val>
                                            <p:strVal val="#ppt_x"/>
                                          </p:val>
                                        </p:tav>
                                      </p:tavLst>
                                    </p:anim>
                                    <p:anim calcmode="lin" valueType="num">
                                      <p:cBhvr>
                                        <p:cTn id="168" dur="1000" fill="hold"/>
                                        <p:tgtEl>
                                          <p:spTgt spid="12"/>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72"/>
                                        </p:tgtEl>
                                        <p:attrNameLst>
                                          <p:attrName>style.visibility</p:attrName>
                                        </p:attrNameLst>
                                      </p:cBhvr>
                                      <p:to>
                                        <p:strVal val="visible"/>
                                      </p:to>
                                    </p:set>
                                    <p:animEffect transition="in" filter="fade">
                                      <p:cBhvr>
                                        <p:cTn id="171" dur="1000"/>
                                        <p:tgtEl>
                                          <p:spTgt spid="72"/>
                                        </p:tgtEl>
                                      </p:cBhvr>
                                    </p:animEffect>
                                    <p:anim calcmode="lin" valueType="num">
                                      <p:cBhvr>
                                        <p:cTn id="172" dur="1000" fill="hold"/>
                                        <p:tgtEl>
                                          <p:spTgt spid="72"/>
                                        </p:tgtEl>
                                        <p:attrNameLst>
                                          <p:attrName>ppt_x</p:attrName>
                                        </p:attrNameLst>
                                      </p:cBhvr>
                                      <p:tavLst>
                                        <p:tav tm="0">
                                          <p:val>
                                            <p:strVal val="#ppt_x"/>
                                          </p:val>
                                        </p:tav>
                                        <p:tav tm="100000">
                                          <p:val>
                                            <p:strVal val="#ppt_x"/>
                                          </p:val>
                                        </p:tav>
                                      </p:tavLst>
                                    </p:anim>
                                    <p:anim calcmode="lin" valueType="num">
                                      <p:cBhvr>
                                        <p:cTn id="173" dur="1000" fill="hold"/>
                                        <p:tgtEl>
                                          <p:spTgt spid="72"/>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1000"/>
                                        <p:tgtEl>
                                          <p:spTgt spid="6"/>
                                        </p:tgtEl>
                                      </p:cBhvr>
                                    </p:animEffect>
                                    <p:anim calcmode="lin" valueType="num">
                                      <p:cBhvr>
                                        <p:cTn id="177" dur="1000" fill="hold"/>
                                        <p:tgtEl>
                                          <p:spTgt spid="6"/>
                                        </p:tgtEl>
                                        <p:attrNameLst>
                                          <p:attrName>ppt_x</p:attrName>
                                        </p:attrNameLst>
                                      </p:cBhvr>
                                      <p:tavLst>
                                        <p:tav tm="0">
                                          <p:val>
                                            <p:strVal val="#ppt_x"/>
                                          </p:val>
                                        </p:tav>
                                        <p:tav tm="100000">
                                          <p:val>
                                            <p:strVal val="#ppt_x"/>
                                          </p:val>
                                        </p:tav>
                                      </p:tavLst>
                                    </p:anim>
                                    <p:anim calcmode="lin" valueType="num">
                                      <p:cBhvr>
                                        <p:cTn id="178" dur="1000" fill="hold"/>
                                        <p:tgtEl>
                                          <p:spTgt spid="6"/>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11"/>
                                        </p:tgtEl>
                                        <p:attrNameLst>
                                          <p:attrName>style.visibility</p:attrName>
                                        </p:attrNameLst>
                                      </p:cBhvr>
                                      <p:to>
                                        <p:strVal val="visible"/>
                                      </p:to>
                                    </p:set>
                                    <p:animEffect transition="in" filter="fade">
                                      <p:cBhvr>
                                        <p:cTn id="181" dur="1000"/>
                                        <p:tgtEl>
                                          <p:spTgt spid="11"/>
                                        </p:tgtEl>
                                      </p:cBhvr>
                                    </p:animEffect>
                                    <p:anim calcmode="lin" valueType="num">
                                      <p:cBhvr>
                                        <p:cTn id="182" dur="1000" fill="hold"/>
                                        <p:tgtEl>
                                          <p:spTgt spid="11"/>
                                        </p:tgtEl>
                                        <p:attrNameLst>
                                          <p:attrName>ppt_x</p:attrName>
                                        </p:attrNameLst>
                                      </p:cBhvr>
                                      <p:tavLst>
                                        <p:tav tm="0">
                                          <p:val>
                                            <p:strVal val="#ppt_x"/>
                                          </p:val>
                                        </p:tav>
                                        <p:tav tm="100000">
                                          <p:val>
                                            <p:strVal val="#ppt_x"/>
                                          </p:val>
                                        </p:tav>
                                      </p:tavLst>
                                    </p:anim>
                                    <p:anim calcmode="lin" valueType="num">
                                      <p:cBhvr>
                                        <p:cTn id="183" dur="1000" fill="hold"/>
                                        <p:tgtEl>
                                          <p:spTgt spid="11"/>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25"/>
                                        </p:tgtEl>
                                        <p:attrNameLst>
                                          <p:attrName>style.visibility</p:attrName>
                                        </p:attrNameLst>
                                      </p:cBhvr>
                                      <p:to>
                                        <p:strVal val="visible"/>
                                      </p:to>
                                    </p:set>
                                    <p:animEffect transition="in" filter="fade">
                                      <p:cBhvr>
                                        <p:cTn id="186" dur="1000"/>
                                        <p:tgtEl>
                                          <p:spTgt spid="25"/>
                                        </p:tgtEl>
                                      </p:cBhvr>
                                    </p:animEffect>
                                    <p:anim calcmode="lin" valueType="num">
                                      <p:cBhvr>
                                        <p:cTn id="187" dur="1000" fill="hold"/>
                                        <p:tgtEl>
                                          <p:spTgt spid="25"/>
                                        </p:tgtEl>
                                        <p:attrNameLst>
                                          <p:attrName>ppt_x</p:attrName>
                                        </p:attrNameLst>
                                      </p:cBhvr>
                                      <p:tavLst>
                                        <p:tav tm="0">
                                          <p:val>
                                            <p:strVal val="#ppt_x"/>
                                          </p:val>
                                        </p:tav>
                                        <p:tav tm="100000">
                                          <p:val>
                                            <p:strVal val="#ppt_x"/>
                                          </p:val>
                                        </p:tav>
                                      </p:tavLst>
                                    </p:anim>
                                    <p:anim calcmode="lin" valueType="num">
                                      <p:cBhvr>
                                        <p:cTn id="188" dur="1000" fill="hold"/>
                                        <p:tgtEl>
                                          <p:spTgt spid="25"/>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19"/>
                                        </p:tgtEl>
                                        <p:attrNameLst>
                                          <p:attrName>style.visibility</p:attrName>
                                        </p:attrNameLst>
                                      </p:cBhvr>
                                      <p:to>
                                        <p:strVal val="visible"/>
                                      </p:to>
                                    </p:set>
                                    <p:animEffect transition="in" filter="fade">
                                      <p:cBhvr>
                                        <p:cTn id="191" dur="1000"/>
                                        <p:tgtEl>
                                          <p:spTgt spid="19"/>
                                        </p:tgtEl>
                                      </p:cBhvr>
                                    </p:animEffect>
                                    <p:anim calcmode="lin" valueType="num">
                                      <p:cBhvr>
                                        <p:cTn id="192" dur="1000" fill="hold"/>
                                        <p:tgtEl>
                                          <p:spTgt spid="19"/>
                                        </p:tgtEl>
                                        <p:attrNameLst>
                                          <p:attrName>ppt_x</p:attrName>
                                        </p:attrNameLst>
                                      </p:cBhvr>
                                      <p:tavLst>
                                        <p:tav tm="0">
                                          <p:val>
                                            <p:strVal val="#ppt_x"/>
                                          </p:val>
                                        </p:tav>
                                        <p:tav tm="100000">
                                          <p:val>
                                            <p:strVal val="#ppt_x"/>
                                          </p:val>
                                        </p:tav>
                                      </p:tavLst>
                                    </p:anim>
                                    <p:anim calcmode="lin" valueType="num">
                                      <p:cBhvr>
                                        <p:cTn id="1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42" presetClass="entr" presetSubtype="0" fill="hold" grpId="0" nodeType="clickEffect">
                                  <p:stCondLst>
                                    <p:cond delay="0"/>
                                  </p:stCondLst>
                                  <p:childTnLst>
                                    <p:set>
                                      <p:cBhvr>
                                        <p:cTn id="197" dur="1" fill="hold">
                                          <p:stCondLst>
                                            <p:cond delay="0"/>
                                          </p:stCondLst>
                                        </p:cTn>
                                        <p:tgtEl>
                                          <p:spTgt spid="78"/>
                                        </p:tgtEl>
                                        <p:attrNameLst>
                                          <p:attrName>style.visibility</p:attrName>
                                        </p:attrNameLst>
                                      </p:cBhvr>
                                      <p:to>
                                        <p:strVal val="visible"/>
                                      </p:to>
                                    </p:set>
                                    <p:animEffect transition="in" filter="fade">
                                      <p:cBhvr>
                                        <p:cTn id="198" dur="1000"/>
                                        <p:tgtEl>
                                          <p:spTgt spid="78"/>
                                        </p:tgtEl>
                                      </p:cBhvr>
                                    </p:animEffect>
                                    <p:anim calcmode="lin" valueType="num">
                                      <p:cBhvr>
                                        <p:cTn id="199" dur="1000" fill="hold"/>
                                        <p:tgtEl>
                                          <p:spTgt spid="78"/>
                                        </p:tgtEl>
                                        <p:attrNameLst>
                                          <p:attrName>ppt_x</p:attrName>
                                        </p:attrNameLst>
                                      </p:cBhvr>
                                      <p:tavLst>
                                        <p:tav tm="0">
                                          <p:val>
                                            <p:strVal val="#ppt_x"/>
                                          </p:val>
                                        </p:tav>
                                        <p:tav tm="100000">
                                          <p:val>
                                            <p:strVal val="#ppt_x"/>
                                          </p:val>
                                        </p:tav>
                                      </p:tavLst>
                                    </p:anim>
                                    <p:anim calcmode="lin" valueType="num">
                                      <p:cBhvr>
                                        <p:cTn id="20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8" grpId="0">
        <p:bldAsOne/>
      </p:bldGraphic>
      <p:bldP spid="11" grpId="0"/>
      <p:bldP spid="12" grpId="0"/>
      <p:bldP spid="13" grpId="0"/>
      <p:bldP spid="15" grpId="0"/>
      <p:bldP spid="21" grpId="0"/>
      <p:bldP spid="25" grpId="0"/>
      <p:bldP spid="24" grpId="0"/>
      <p:bldP spid="44" grpId="0"/>
      <p:bldP spid="47" grpId="0"/>
      <p:bldP spid="48" grpId="0"/>
      <p:bldP spid="49" grpId="0"/>
      <p:bldP spid="50" grpId="0"/>
      <p:bldP spid="56" grpId="0"/>
      <p:bldP spid="1041" grpId="0"/>
      <p:bldP spid="1045" grpId="0"/>
      <p:bldP spid="1046" grpId="0"/>
      <p:bldP spid="68" grpId="0"/>
      <p:bldP spid="70" grpId="0"/>
      <p:bldP spid="71" grpId="0"/>
      <p:bldP spid="78" grpId="0"/>
      <p:bldP spid="1054" grpId="0"/>
      <p:bldP spid="39"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057" t="18771" r="219" b="8935"/>
          <a:stretch/>
        </p:blipFill>
        <p:spPr>
          <a:xfrm>
            <a:off x="310860" y="533400"/>
            <a:ext cx="11804272" cy="6024817"/>
          </a:xfrm>
          <a:prstGeom prst="rect">
            <a:avLst/>
          </a:prstGeom>
        </p:spPr>
      </p:pic>
      <p:sp>
        <p:nvSpPr>
          <p:cNvPr id="3" name="Rectangle 2"/>
          <p:cNvSpPr/>
          <p:nvPr/>
        </p:nvSpPr>
        <p:spPr>
          <a:xfrm>
            <a:off x="4444385" y="662000"/>
            <a:ext cx="3433312" cy="369332"/>
          </a:xfrm>
          <a:prstGeom prst="rect">
            <a:avLst/>
          </a:prstGeom>
        </p:spPr>
        <p:txBody>
          <a:bodyPr wrap="none">
            <a:spAutoFit/>
          </a:bodyPr>
          <a:lstStyle/>
          <a:p>
            <a:r>
              <a:rPr lang="en-GB" i="1" dirty="0">
                <a:solidFill>
                  <a:srgbClr val="FF0000"/>
                </a:solidFill>
              </a:rPr>
              <a:t>Beam screen as interface between:</a:t>
            </a:r>
          </a:p>
        </p:txBody>
      </p:sp>
      <p:sp>
        <p:nvSpPr>
          <p:cNvPr id="7" name="Rectangle 6"/>
          <p:cNvSpPr/>
          <p:nvPr/>
        </p:nvSpPr>
        <p:spPr>
          <a:xfrm>
            <a:off x="324001" y="112037"/>
            <a:ext cx="7303228" cy="646331"/>
          </a:xfrm>
          <a:prstGeom prst="rect">
            <a:avLst/>
          </a:prstGeom>
        </p:spPr>
        <p:txBody>
          <a:bodyPr wrap="square">
            <a:spAutoFit/>
          </a:bodyPr>
          <a:lstStyle/>
          <a:p>
            <a:r>
              <a:rPr lang="en-GB" dirty="0">
                <a:solidFill>
                  <a:schemeClr val="accent1">
                    <a:lumMod val="50000"/>
                  </a:schemeClr>
                </a:solidFill>
              </a:rPr>
              <a:t>Functional requirements - </a:t>
            </a:r>
            <a:r>
              <a:rPr lang="en-GB" dirty="0"/>
              <a:t>concept</a:t>
            </a:r>
          </a:p>
          <a:p>
            <a:endParaRPr lang="en-GB" dirty="0">
              <a:solidFill>
                <a:schemeClr val="accent1">
                  <a:lumMod val="50000"/>
                </a:schemeClr>
              </a:solidFill>
            </a:endParaRPr>
          </a:p>
        </p:txBody>
      </p:sp>
    </p:spTree>
    <p:extLst>
      <p:ext uri="{BB962C8B-B14F-4D97-AF65-F5344CB8AC3E}">
        <p14:creationId xmlns:p14="http://schemas.microsoft.com/office/powerpoint/2010/main" val="1211233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2855640" y="3964254"/>
            <a:ext cx="2448272" cy="2499773"/>
          </a:xfrm>
          <a:prstGeom prst="rect">
            <a:avLst/>
          </a:prstGeom>
        </p:spPr>
      </p:pic>
      <p:sp>
        <p:nvSpPr>
          <p:cNvPr id="13" name="Rectangle 12"/>
          <p:cNvSpPr/>
          <p:nvPr/>
        </p:nvSpPr>
        <p:spPr>
          <a:xfrm>
            <a:off x="4583833" y="116632"/>
            <a:ext cx="2993127" cy="369332"/>
          </a:xfrm>
          <a:prstGeom prst="rect">
            <a:avLst/>
          </a:prstGeom>
        </p:spPr>
        <p:txBody>
          <a:bodyPr wrap="none">
            <a:spAutoFit/>
          </a:bodyPr>
          <a:lstStyle/>
          <a:p>
            <a:r>
              <a:rPr lang="en-GB" b="1" dirty="0">
                <a:solidFill>
                  <a:srgbClr val="006599"/>
                </a:solidFill>
              </a:rPr>
              <a:t>The HL-LHC beam screen</a:t>
            </a:r>
          </a:p>
        </p:txBody>
      </p:sp>
      <p:pic>
        <p:nvPicPr>
          <p:cNvPr id="33" name="Picture 32"/>
          <p:cNvPicPr>
            <a:picLocks noChangeAspect="1"/>
          </p:cNvPicPr>
          <p:nvPr/>
        </p:nvPicPr>
        <p:blipFill>
          <a:blip r:embed="rId4"/>
          <a:stretch>
            <a:fillRect/>
          </a:stretch>
        </p:blipFill>
        <p:spPr>
          <a:xfrm>
            <a:off x="6809759" y="3938376"/>
            <a:ext cx="2453357" cy="2509116"/>
          </a:xfrm>
          <a:prstGeom prst="rect">
            <a:avLst/>
          </a:prstGeom>
        </p:spPr>
      </p:pic>
      <p:sp>
        <p:nvSpPr>
          <p:cNvPr id="36" name="Rectangle 8"/>
          <p:cNvSpPr txBox="1">
            <a:spLocks noChangeArrowheads="1"/>
          </p:cNvSpPr>
          <p:nvPr/>
        </p:nvSpPr>
        <p:spPr>
          <a:xfrm>
            <a:off x="3791745" y="6595980"/>
            <a:ext cx="5184575" cy="288032"/>
          </a:xfrm>
          <a:prstGeom prst="rect">
            <a:avLst/>
          </a:prstGeom>
        </p:spPr>
        <p:txBody>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sz="900" dirty="0">
                <a:solidFill>
                  <a:schemeClr val="tx1"/>
                </a:solidFill>
              </a:rPr>
              <a:t>HL-LHC shielded beam screens cross section. The dimension are reported in mm.</a:t>
            </a:r>
          </a:p>
        </p:txBody>
      </p:sp>
      <p:sp>
        <p:nvSpPr>
          <p:cNvPr id="50" name="Rectangle 49"/>
          <p:cNvSpPr/>
          <p:nvPr/>
        </p:nvSpPr>
        <p:spPr>
          <a:xfrm>
            <a:off x="3689284" y="3833448"/>
            <a:ext cx="734496" cy="261610"/>
          </a:xfrm>
          <a:prstGeom prst="rect">
            <a:avLst/>
          </a:prstGeom>
        </p:spPr>
        <p:txBody>
          <a:bodyPr wrap="none">
            <a:spAutoFit/>
          </a:bodyPr>
          <a:lstStyle/>
          <a:p>
            <a:r>
              <a:rPr lang="en-GB" sz="1100" dirty="0"/>
              <a:t>HL-LHC </a:t>
            </a:r>
          </a:p>
        </p:txBody>
      </p:sp>
      <p:sp>
        <p:nvSpPr>
          <p:cNvPr id="51" name="Rectangle 50"/>
          <p:cNvSpPr/>
          <p:nvPr/>
        </p:nvSpPr>
        <p:spPr>
          <a:xfrm>
            <a:off x="7752184" y="3776114"/>
            <a:ext cx="734496" cy="261610"/>
          </a:xfrm>
          <a:prstGeom prst="rect">
            <a:avLst/>
          </a:prstGeom>
        </p:spPr>
        <p:txBody>
          <a:bodyPr wrap="none">
            <a:spAutoFit/>
          </a:bodyPr>
          <a:lstStyle/>
          <a:p>
            <a:r>
              <a:rPr lang="en-GB" sz="1100" dirty="0"/>
              <a:t>HL-LHC </a:t>
            </a:r>
          </a:p>
        </p:txBody>
      </p:sp>
      <p:sp>
        <p:nvSpPr>
          <p:cNvPr id="55" name="Slide Number Placeholder 54"/>
          <p:cNvSpPr>
            <a:spLocks noGrp="1"/>
          </p:cNvSpPr>
          <p:nvPr>
            <p:ph type="sldNum" sz="quarter" idx="12"/>
          </p:nvPr>
        </p:nvSpPr>
        <p:spPr/>
        <p:txBody>
          <a:bodyPr/>
          <a:lstStyle/>
          <a:p>
            <a:fld id="{BFDCA1C4-9514-7B4F-976F-D92F7E296653}" type="slidenum">
              <a:rPr lang="fr-FR" smtClean="0"/>
              <a:pPr/>
              <a:t>48</a:t>
            </a:fld>
            <a:r>
              <a:rPr lang="fr-FR" dirty="0"/>
              <a:t>/27</a:t>
            </a:r>
          </a:p>
        </p:txBody>
      </p:sp>
      <p:grpSp>
        <p:nvGrpSpPr>
          <p:cNvPr id="2" name="Group 1">
            <a:extLst>
              <a:ext uri="{FF2B5EF4-FFF2-40B4-BE49-F238E27FC236}">
                <a16:creationId xmlns:a16="http://schemas.microsoft.com/office/drawing/2014/main" id="{68CC1DC0-007E-858F-0D81-AA242CFE9C31}"/>
              </a:ext>
            </a:extLst>
          </p:cNvPr>
          <p:cNvGrpSpPr/>
          <p:nvPr/>
        </p:nvGrpSpPr>
        <p:grpSpPr>
          <a:xfrm>
            <a:off x="1519785" y="886712"/>
            <a:ext cx="9148216" cy="2833572"/>
            <a:chOff x="1519785" y="886712"/>
            <a:chExt cx="9148216" cy="2833572"/>
          </a:xfrm>
        </p:grpSpPr>
        <p:pic>
          <p:nvPicPr>
            <p:cNvPr id="4" name="Picture 3"/>
            <p:cNvPicPr>
              <a:picLocks noChangeAspect="1"/>
            </p:cNvPicPr>
            <p:nvPr/>
          </p:nvPicPr>
          <p:blipFill>
            <a:blip r:embed="rId5"/>
            <a:stretch>
              <a:fillRect/>
            </a:stretch>
          </p:blipFill>
          <p:spPr>
            <a:xfrm>
              <a:off x="1519785" y="886712"/>
              <a:ext cx="8530279" cy="2542289"/>
            </a:xfrm>
            <a:prstGeom prst="rect">
              <a:avLst/>
            </a:prstGeom>
          </p:spPr>
        </p:pic>
        <p:sp>
          <p:nvSpPr>
            <p:cNvPr id="9" name="TextBox 8"/>
            <p:cNvSpPr txBox="1"/>
            <p:nvPr/>
          </p:nvSpPr>
          <p:spPr>
            <a:xfrm rot="21233412">
              <a:off x="5604813" y="2282390"/>
              <a:ext cx="659155" cy="276999"/>
            </a:xfrm>
            <a:prstGeom prst="rect">
              <a:avLst/>
            </a:prstGeom>
            <a:noFill/>
          </p:spPr>
          <p:txBody>
            <a:bodyPr wrap="none" rtlCol="0">
              <a:spAutoFit/>
            </a:bodyPr>
            <a:lstStyle/>
            <a:p>
              <a:r>
                <a:rPr lang="en-GB" sz="1200" dirty="0">
                  <a:solidFill>
                    <a:srgbClr val="FFC000"/>
                  </a:solidFill>
                </a:rPr>
                <a:t>~ 80 m</a:t>
              </a:r>
            </a:p>
          </p:txBody>
        </p:sp>
        <p:sp>
          <p:nvSpPr>
            <p:cNvPr id="10" name="Rectangle 9"/>
            <p:cNvSpPr/>
            <p:nvPr/>
          </p:nvSpPr>
          <p:spPr>
            <a:xfrm>
              <a:off x="10050063" y="940470"/>
              <a:ext cx="612000" cy="2488530"/>
            </a:xfrm>
            <a:prstGeom prst="rect">
              <a:avLst/>
            </a:prstGeom>
            <a:solidFill>
              <a:srgbClr val="4545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0056440" y="1268760"/>
              <a:ext cx="576064" cy="576064"/>
            </a:xfrm>
            <a:prstGeom prst="rect">
              <a:avLst/>
            </a:prstGeom>
          </p:spPr>
        </p:pic>
        <p:cxnSp>
          <p:nvCxnSpPr>
            <p:cNvPr id="8" name="Straight Arrow Connector 7"/>
            <p:cNvCxnSpPr/>
            <p:nvPr/>
          </p:nvCxnSpPr>
          <p:spPr>
            <a:xfrm flipH="1">
              <a:off x="2567608" y="2020590"/>
              <a:ext cx="7992888" cy="864096"/>
            </a:xfrm>
            <a:prstGeom prst="straightConnector1">
              <a:avLst/>
            </a:prstGeom>
            <a:ln>
              <a:solidFill>
                <a:srgbClr val="FFC000"/>
              </a:solidFill>
              <a:headEnd type="triangle"/>
              <a:tailEnd type="triangle"/>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9680230" y="969884"/>
              <a:ext cx="987771" cy="246221"/>
            </a:xfrm>
            <a:prstGeom prst="rect">
              <a:avLst/>
            </a:prstGeom>
            <a:noFill/>
          </p:spPr>
          <p:txBody>
            <a:bodyPr wrap="none" rtlCol="0">
              <a:spAutoFit/>
            </a:bodyPr>
            <a:lstStyle/>
            <a:p>
              <a:r>
                <a:rPr lang="en-GB" sz="1000" dirty="0">
                  <a:solidFill>
                    <a:schemeClr val="bg1"/>
                  </a:solidFill>
                </a:rPr>
                <a:t>ATLAS - CMS</a:t>
              </a:r>
            </a:p>
          </p:txBody>
        </p:sp>
        <p:cxnSp>
          <p:nvCxnSpPr>
            <p:cNvPr id="38" name="Straight Connector 37"/>
            <p:cNvCxnSpPr/>
            <p:nvPr/>
          </p:nvCxnSpPr>
          <p:spPr>
            <a:xfrm flipV="1">
              <a:off x="5093134" y="3025131"/>
              <a:ext cx="1716625" cy="9377"/>
            </a:xfrm>
            <a:prstGeom prst="line">
              <a:avLst/>
            </a:prstGeom>
            <a:ln w="9525" cap="flat" cmpd="sng" algn="ctr">
              <a:solidFill>
                <a:schemeClr val="tx1">
                  <a:lumMod val="50000"/>
                  <a:lumOff val="50000"/>
                </a:schemeClr>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8" name="Rectangle 8"/>
            <p:cNvSpPr txBox="1">
              <a:spLocks noChangeArrowheads="1"/>
            </p:cNvSpPr>
            <p:nvPr/>
          </p:nvSpPr>
          <p:spPr>
            <a:xfrm>
              <a:off x="3805087" y="3432252"/>
              <a:ext cx="6192688" cy="288032"/>
            </a:xfrm>
            <a:prstGeom prst="rect">
              <a:avLst/>
            </a:prstGeom>
          </p:spPr>
          <p:txBody>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sz="900" dirty="0">
                  <a:solidFill>
                    <a:schemeClr val="tx1"/>
                  </a:solidFill>
                </a:rPr>
                <a:t>New Interaction Region (IR) layout where the new shielded beam screens are placed. </a:t>
              </a:r>
            </a:p>
          </p:txBody>
        </p:sp>
        <p:sp>
          <p:nvSpPr>
            <p:cNvPr id="56" name="Rectangle 55"/>
            <p:cNvSpPr/>
            <p:nvPr/>
          </p:nvSpPr>
          <p:spPr>
            <a:xfrm>
              <a:off x="7781817" y="2613533"/>
              <a:ext cx="612000" cy="484931"/>
            </a:xfrm>
            <a:prstGeom prst="rect">
              <a:avLst/>
            </a:prstGeom>
            <a:solidFill>
              <a:srgbClr val="4545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Rectangle 57"/>
            <p:cNvSpPr/>
            <p:nvPr/>
          </p:nvSpPr>
          <p:spPr>
            <a:xfrm>
              <a:off x="7788256" y="2613533"/>
              <a:ext cx="612000" cy="484931"/>
            </a:xfrm>
            <a:prstGeom prst="rect">
              <a:avLst/>
            </a:prstGeom>
            <a:solidFill>
              <a:srgbClr val="4545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dirty="0"/>
            </a:p>
          </p:txBody>
        </p:sp>
        <p:sp>
          <p:nvSpPr>
            <p:cNvPr id="57" name="Rectangle 56"/>
            <p:cNvSpPr/>
            <p:nvPr/>
          </p:nvSpPr>
          <p:spPr>
            <a:xfrm>
              <a:off x="7802968" y="2593680"/>
              <a:ext cx="432048" cy="400298"/>
            </a:xfrm>
            <a:prstGeom prst="rect">
              <a:avLst/>
            </a:prstGeom>
            <a:solidFill>
              <a:srgbClr val="4545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IT</a:t>
              </a:r>
            </a:p>
          </p:txBody>
        </p:sp>
      </p:grpSp>
    </p:spTree>
    <p:extLst>
      <p:ext uri="{BB962C8B-B14F-4D97-AF65-F5344CB8AC3E}">
        <p14:creationId xmlns:p14="http://schemas.microsoft.com/office/powerpoint/2010/main" val="2933612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762" r="4496"/>
          <a:stretch/>
        </p:blipFill>
        <p:spPr>
          <a:xfrm>
            <a:off x="1519352" y="0"/>
            <a:ext cx="9148648" cy="6858000"/>
          </a:xfrm>
          <a:prstGeom prst="rect">
            <a:avLst/>
          </a:prstGeom>
        </p:spPr>
      </p:pic>
      <p:pic>
        <p:nvPicPr>
          <p:cNvPr id="1026" name="Picture 2" descr="Home | High Luminosity LHC Pro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2384" y="6381329"/>
            <a:ext cx="1054180" cy="427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1412" b="95294" l="8163" r="97959"/>
                    </a14:imgEffect>
                  </a14:imgLayer>
                </a14:imgProps>
              </a:ext>
            </a:extLst>
          </a:blip>
          <a:srcRect l="7353" t="5782" r="4512" b="5406"/>
          <a:stretch/>
        </p:blipFill>
        <p:spPr>
          <a:xfrm rot="157385">
            <a:off x="1878726" y="451965"/>
            <a:ext cx="2099396" cy="1411454"/>
          </a:xfrm>
          <a:prstGeom prst="rect">
            <a:avLst/>
          </a:prstGeom>
        </p:spPr>
      </p:pic>
      <p:sp>
        <p:nvSpPr>
          <p:cNvPr id="7" name="Rectangle 6"/>
          <p:cNvSpPr/>
          <p:nvPr/>
        </p:nvSpPr>
        <p:spPr>
          <a:xfrm>
            <a:off x="4583833" y="116632"/>
            <a:ext cx="2993127" cy="923330"/>
          </a:xfrm>
          <a:prstGeom prst="rect">
            <a:avLst/>
          </a:prstGeom>
        </p:spPr>
        <p:txBody>
          <a:bodyPr wrap="none">
            <a:spAutoFit/>
          </a:bodyPr>
          <a:lstStyle/>
          <a:p>
            <a:r>
              <a:rPr lang="en-GB" b="1" dirty="0">
                <a:solidFill>
                  <a:srgbClr val="006599"/>
                </a:solidFill>
              </a:rPr>
              <a:t>The HL-LHC beam screen</a:t>
            </a:r>
          </a:p>
          <a:p>
            <a:pPr algn="ctr"/>
            <a:r>
              <a:rPr lang="en-GB" sz="1600" b="1" dirty="0">
                <a:solidFill>
                  <a:srgbClr val="006599"/>
                </a:solidFill>
              </a:rPr>
              <a:t>-Q2 type-</a:t>
            </a:r>
          </a:p>
          <a:p>
            <a:endParaRPr lang="en-GB" b="1" dirty="0">
              <a:solidFill>
                <a:srgbClr val="006599"/>
              </a:solidFill>
            </a:endParaRPr>
          </a:p>
        </p:txBody>
      </p:sp>
      <p:sp>
        <p:nvSpPr>
          <p:cNvPr id="8" name="Rectangle 7"/>
          <p:cNvSpPr/>
          <p:nvPr/>
        </p:nvSpPr>
        <p:spPr>
          <a:xfrm>
            <a:off x="2027850" y="433028"/>
            <a:ext cx="1420582" cy="276999"/>
          </a:xfrm>
          <a:prstGeom prst="rect">
            <a:avLst/>
          </a:prstGeom>
        </p:spPr>
        <p:txBody>
          <a:bodyPr wrap="none">
            <a:spAutoFit/>
          </a:bodyPr>
          <a:lstStyle/>
          <a:p>
            <a:r>
              <a:rPr lang="en-GB" sz="1200" dirty="0">
                <a:solidFill>
                  <a:srgbClr val="006599"/>
                </a:solidFill>
              </a:rPr>
              <a:t>LHC beam screen</a:t>
            </a:r>
          </a:p>
        </p:txBody>
      </p:sp>
      <p:sp>
        <p:nvSpPr>
          <p:cNvPr id="4" name="TextBox 3"/>
          <p:cNvSpPr txBox="1"/>
          <p:nvPr/>
        </p:nvSpPr>
        <p:spPr>
          <a:xfrm>
            <a:off x="1493290" y="2647022"/>
            <a:ext cx="1588897" cy="338554"/>
          </a:xfrm>
          <a:prstGeom prst="rect">
            <a:avLst/>
          </a:prstGeom>
          <a:noFill/>
        </p:spPr>
        <p:txBody>
          <a:bodyPr wrap="none" rtlCol="0">
            <a:spAutoFit/>
          </a:bodyPr>
          <a:lstStyle/>
          <a:p>
            <a:r>
              <a:rPr lang="en-GB" sz="1600" dirty="0">
                <a:solidFill>
                  <a:schemeClr val="bg1"/>
                </a:solidFill>
              </a:rPr>
              <a:t>larger aperture </a:t>
            </a:r>
          </a:p>
        </p:txBody>
      </p:sp>
      <p:cxnSp>
        <p:nvCxnSpPr>
          <p:cNvPr id="10" name="Straight Arrow Connector 9"/>
          <p:cNvCxnSpPr/>
          <p:nvPr/>
        </p:nvCxnSpPr>
        <p:spPr>
          <a:xfrm>
            <a:off x="2495600" y="4156388"/>
            <a:ext cx="1829054" cy="424740"/>
          </a:xfrm>
          <a:prstGeom prst="straightConnector1">
            <a:avLst/>
          </a:prstGeom>
          <a:ln>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003065" y="1537475"/>
            <a:ext cx="270073" cy="216024"/>
          </a:xfrm>
          <a:prstGeom prst="straightConnector1">
            <a:avLst/>
          </a:prstGeom>
          <a:ln w="3175">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287649" y="4156389"/>
            <a:ext cx="721672" cy="246221"/>
          </a:xfrm>
          <a:prstGeom prst="rect">
            <a:avLst/>
          </a:prstGeom>
          <a:noFill/>
        </p:spPr>
        <p:txBody>
          <a:bodyPr wrap="none" rtlCol="0">
            <a:spAutoFit/>
          </a:bodyPr>
          <a:lstStyle/>
          <a:p>
            <a:r>
              <a:rPr lang="en-GB" sz="1000" dirty="0">
                <a:solidFill>
                  <a:schemeClr val="bg1"/>
                </a:solidFill>
              </a:rPr>
              <a:t>~120 mm</a:t>
            </a:r>
          </a:p>
        </p:txBody>
      </p:sp>
      <p:sp>
        <p:nvSpPr>
          <p:cNvPr id="21" name="TextBox 20"/>
          <p:cNvSpPr txBox="1"/>
          <p:nvPr/>
        </p:nvSpPr>
        <p:spPr>
          <a:xfrm>
            <a:off x="1493289" y="1727722"/>
            <a:ext cx="651140" cy="246221"/>
          </a:xfrm>
          <a:prstGeom prst="rect">
            <a:avLst/>
          </a:prstGeom>
          <a:noFill/>
        </p:spPr>
        <p:txBody>
          <a:bodyPr wrap="none" rtlCol="0">
            <a:spAutoFit/>
          </a:bodyPr>
          <a:lstStyle/>
          <a:p>
            <a:r>
              <a:rPr lang="en-GB" sz="1000" dirty="0">
                <a:solidFill>
                  <a:schemeClr val="bg1"/>
                </a:solidFill>
              </a:rPr>
              <a:t>~50 mm</a:t>
            </a:r>
          </a:p>
        </p:txBody>
      </p:sp>
      <p:sp>
        <p:nvSpPr>
          <p:cNvPr id="22" name="TextBox 21"/>
          <p:cNvSpPr txBox="1"/>
          <p:nvPr/>
        </p:nvSpPr>
        <p:spPr>
          <a:xfrm>
            <a:off x="4177132" y="1476210"/>
            <a:ext cx="1880643" cy="338554"/>
          </a:xfrm>
          <a:prstGeom prst="rect">
            <a:avLst/>
          </a:prstGeom>
          <a:noFill/>
        </p:spPr>
        <p:txBody>
          <a:bodyPr wrap="none" rtlCol="0">
            <a:spAutoFit/>
          </a:bodyPr>
          <a:lstStyle/>
          <a:p>
            <a:r>
              <a:rPr lang="en-GB" sz="1600" dirty="0">
                <a:solidFill>
                  <a:schemeClr val="bg1"/>
                </a:solidFill>
              </a:rPr>
              <a:t>shielding elements</a:t>
            </a:r>
          </a:p>
        </p:txBody>
      </p:sp>
      <p:sp>
        <p:nvSpPr>
          <p:cNvPr id="24" name="TextBox 23"/>
          <p:cNvSpPr txBox="1"/>
          <p:nvPr/>
        </p:nvSpPr>
        <p:spPr>
          <a:xfrm>
            <a:off x="4943873" y="2244200"/>
            <a:ext cx="989373" cy="246221"/>
          </a:xfrm>
          <a:prstGeom prst="rect">
            <a:avLst/>
          </a:prstGeom>
          <a:noFill/>
        </p:spPr>
        <p:txBody>
          <a:bodyPr wrap="none" rtlCol="0">
            <a:spAutoFit/>
          </a:bodyPr>
          <a:lstStyle/>
          <a:p>
            <a:r>
              <a:rPr lang="en-GB" sz="1000" dirty="0">
                <a:solidFill>
                  <a:schemeClr val="bg1"/>
                </a:solidFill>
              </a:rPr>
              <a:t>Q2: ~ 20 kg/m</a:t>
            </a:r>
          </a:p>
        </p:txBody>
      </p:sp>
      <p:sp>
        <p:nvSpPr>
          <p:cNvPr id="25" name="TextBox 24"/>
          <p:cNvSpPr txBox="1"/>
          <p:nvPr/>
        </p:nvSpPr>
        <p:spPr>
          <a:xfrm>
            <a:off x="1748410" y="956926"/>
            <a:ext cx="678391" cy="246221"/>
          </a:xfrm>
          <a:prstGeom prst="rect">
            <a:avLst/>
          </a:prstGeom>
          <a:noFill/>
        </p:spPr>
        <p:txBody>
          <a:bodyPr wrap="none" rtlCol="0">
            <a:spAutoFit/>
          </a:bodyPr>
          <a:lstStyle/>
          <a:p>
            <a:r>
              <a:rPr lang="en-GB" sz="1000" dirty="0">
                <a:solidFill>
                  <a:schemeClr val="bg1"/>
                </a:solidFill>
              </a:rPr>
              <a:t>~ 1 kg/m</a:t>
            </a:r>
          </a:p>
        </p:txBody>
      </p:sp>
      <p:sp>
        <p:nvSpPr>
          <p:cNvPr id="18" name="Slide Number Placeholder 17"/>
          <p:cNvSpPr>
            <a:spLocks noGrp="1"/>
          </p:cNvSpPr>
          <p:nvPr>
            <p:ph type="sldNum" sz="quarter" idx="12"/>
          </p:nvPr>
        </p:nvSpPr>
        <p:spPr>
          <a:xfrm>
            <a:off x="10271285" y="6472693"/>
            <a:ext cx="360000" cy="360000"/>
          </a:xfrm>
        </p:spPr>
        <p:txBody>
          <a:bodyPr/>
          <a:lstStyle/>
          <a:p>
            <a:fld id="{BFDCA1C4-9514-7B4F-976F-D92F7E296653}" type="slidenum">
              <a:rPr lang="fr-FR" sz="600"/>
              <a:pPr/>
              <a:t>49</a:t>
            </a:fld>
            <a:r>
              <a:rPr lang="fr-FR" sz="600" dirty="0"/>
              <a:t>/27</a:t>
            </a:r>
          </a:p>
        </p:txBody>
      </p:sp>
    </p:spTree>
    <p:extLst>
      <p:ext uri="{BB962C8B-B14F-4D97-AF65-F5344CB8AC3E}">
        <p14:creationId xmlns:p14="http://schemas.microsoft.com/office/powerpoint/2010/main" val="3046721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AF3350-EDC4-59DA-5C30-ABBA6AA27186}"/>
              </a:ext>
            </a:extLst>
          </p:cNvPr>
          <p:cNvSpPr>
            <a:spLocks noGrp="1"/>
          </p:cNvSpPr>
          <p:nvPr>
            <p:ph type="title"/>
          </p:nvPr>
        </p:nvSpPr>
        <p:spPr>
          <a:xfrm>
            <a:off x="413395" y="153052"/>
            <a:ext cx="11376025" cy="1065742"/>
          </a:xfrm>
        </p:spPr>
        <p:txBody>
          <a:bodyPr/>
          <a:lstStyle/>
          <a:p>
            <a:r>
              <a:rPr lang="en-GB" dirty="0"/>
              <a:t>HL-</a:t>
            </a:r>
            <a:r>
              <a:rPr lang="en-GB" dirty="0" err="1"/>
              <a:t>LHC</a:t>
            </a:r>
            <a:r>
              <a:rPr lang="en-GB" dirty="0"/>
              <a:t> Baseline Parameters</a:t>
            </a:r>
          </a:p>
        </p:txBody>
      </p:sp>
      <p:sp>
        <p:nvSpPr>
          <p:cNvPr id="4" name="Date Placeholder 3">
            <a:extLst>
              <a:ext uri="{FF2B5EF4-FFF2-40B4-BE49-F238E27FC236}">
                <a16:creationId xmlns:a16="http://schemas.microsoft.com/office/drawing/2014/main" id="{4DE69613-1D8A-4281-8C15-D68BEF8C9C10}"/>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B918D988-6A2D-BDFC-58EE-6F5A3CAF2135}"/>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5B8733DC-69CC-BFC5-3B72-783DDD1BF12F}"/>
              </a:ext>
            </a:extLst>
          </p:cNvPr>
          <p:cNvSpPr>
            <a:spLocks noGrp="1"/>
          </p:cNvSpPr>
          <p:nvPr>
            <p:ph type="sldNum" sz="quarter" idx="12"/>
          </p:nvPr>
        </p:nvSpPr>
        <p:spPr/>
        <p:txBody>
          <a:bodyPr/>
          <a:lstStyle/>
          <a:p>
            <a:fld id="{36B5EA5A-BC32-A742-B11B-8E7414D5B535}" type="slidenum">
              <a:rPr lang="en-US" smtClean="0"/>
              <a:pPr/>
              <a:t>5</a:t>
            </a:fld>
            <a:endParaRPr lang="en-US" dirty="0"/>
          </a:p>
        </p:txBody>
      </p:sp>
      <p:graphicFrame>
        <p:nvGraphicFramePr>
          <p:cNvPr id="7" name="Table 6">
            <a:extLst>
              <a:ext uri="{FF2B5EF4-FFF2-40B4-BE49-F238E27FC236}">
                <a16:creationId xmlns:a16="http://schemas.microsoft.com/office/drawing/2014/main" id="{2160EECD-FC93-946C-653C-D8338FDE36E4}"/>
              </a:ext>
            </a:extLst>
          </p:cNvPr>
          <p:cNvGraphicFramePr>
            <a:graphicFrameLocks noGrp="1"/>
          </p:cNvGraphicFramePr>
          <p:nvPr>
            <p:extLst>
              <p:ext uri="{D42A27DB-BD31-4B8C-83A1-F6EECF244321}">
                <p14:modId xmlns:p14="http://schemas.microsoft.com/office/powerpoint/2010/main" val="4146380513"/>
              </p:ext>
            </p:extLst>
          </p:nvPr>
        </p:nvGraphicFramePr>
        <p:xfrm>
          <a:off x="1043471" y="962350"/>
          <a:ext cx="10064075" cy="4636378"/>
        </p:xfrm>
        <a:graphic>
          <a:graphicData uri="http://schemas.openxmlformats.org/drawingml/2006/table">
            <a:tbl>
              <a:tblPr firstRow="1" bandRow="1">
                <a:tableStyleId>{5C22544A-7EE6-4342-B048-85BDC9FD1C3A}</a:tableStyleId>
              </a:tblPr>
              <a:tblGrid>
                <a:gridCol w="5023162">
                  <a:extLst>
                    <a:ext uri="{9D8B030D-6E8A-4147-A177-3AD203B41FA5}">
                      <a16:colId xmlns:a16="http://schemas.microsoft.com/office/drawing/2014/main" val="3173833992"/>
                    </a:ext>
                  </a:extLst>
                </a:gridCol>
                <a:gridCol w="2293400">
                  <a:extLst>
                    <a:ext uri="{9D8B030D-6E8A-4147-A177-3AD203B41FA5}">
                      <a16:colId xmlns:a16="http://schemas.microsoft.com/office/drawing/2014/main" val="1039914965"/>
                    </a:ext>
                  </a:extLst>
                </a:gridCol>
                <a:gridCol w="1409439">
                  <a:extLst>
                    <a:ext uri="{9D8B030D-6E8A-4147-A177-3AD203B41FA5}">
                      <a16:colId xmlns:a16="http://schemas.microsoft.com/office/drawing/2014/main" val="892908809"/>
                    </a:ext>
                  </a:extLst>
                </a:gridCol>
                <a:gridCol w="1338074">
                  <a:extLst>
                    <a:ext uri="{9D8B030D-6E8A-4147-A177-3AD203B41FA5}">
                      <a16:colId xmlns:a16="http://schemas.microsoft.com/office/drawing/2014/main" val="1224171266"/>
                    </a:ext>
                  </a:extLst>
                </a:gridCol>
              </a:tblGrid>
              <a:tr h="427522">
                <a:tc>
                  <a:txBody>
                    <a:bodyPr/>
                    <a:lstStyle/>
                    <a:p>
                      <a:pPr algn="ctr" fontAlgn="t"/>
                      <a:r>
                        <a:rPr lang="en-GB" sz="1600" u="none" strike="noStrike" dirty="0">
                          <a:effectLst/>
                        </a:rPr>
                        <a:t>Parameter</a:t>
                      </a:r>
                      <a:endParaRPr lang="en-GB" sz="1600" b="1" i="0" u="none" strike="noStrike" dirty="0">
                        <a:solidFill>
                          <a:srgbClr val="000000"/>
                        </a:solidFill>
                        <a:effectLst/>
                        <a:latin typeface="Calibri" panose="020F0502020204030204" pitchFamily="34" charset="0"/>
                      </a:endParaRPr>
                    </a:p>
                  </a:txBody>
                  <a:tcPr marL="9294" marR="9294" marT="9294" marB="0" anchor="ctr"/>
                </a:tc>
                <a:tc>
                  <a:txBody>
                    <a:bodyPr/>
                    <a:lstStyle/>
                    <a:p>
                      <a:pPr algn="ctr" fontAlgn="t"/>
                      <a:r>
                        <a:rPr lang="en-GB" sz="1600" u="none" strike="noStrike" dirty="0">
                          <a:effectLst/>
                        </a:rPr>
                        <a:t>Nominal LHC (design report)</a:t>
                      </a:r>
                      <a:endParaRPr lang="en-GB" sz="1600" b="1" i="0" u="none" strike="noStrike" dirty="0">
                        <a:solidFill>
                          <a:srgbClr val="000000"/>
                        </a:solidFill>
                        <a:effectLst/>
                        <a:latin typeface="Calibri" panose="020F0502020204030204" pitchFamily="34" charset="0"/>
                      </a:endParaRPr>
                    </a:p>
                  </a:txBody>
                  <a:tcPr marL="9294" marR="9294" marT="9294" marB="0" anchor="ctr"/>
                </a:tc>
                <a:tc>
                  <a:txBody>
                    <a:bodyPr/>
                    <a:lstStyle/>
                    <a:p>
                      <a:pPr algn="ctr" fontAlgn="t"/>
                      <a:r>
                        <a:rPr lang="en-GB" sz="1600" u="none" strike="noStrike" dirty="0">
                          <a:effectLst/>
                        </a:rPr>
                        <a:t>LHC</a:t>
                      </a:r>
                    </a:p>
                    <a:p>
                      <a:pPr algn="ctr" fontAlgn="t"/>
                      <a:r>
                        <a:rPr lang="en-GB" sz="1600" u="none" strike="noStrike" dirty="0">
                          <a:effectLst/>
                        </a:rPr>
                        <a:t>2018</a:t>
                      </a:r>
                      <a:endParaRPr lang="en-GB" sz="1600" b="1" i="0" u="none" strike="noStrike" dirty="0">
                        <a:solidFill>
                          <a:srgbClr val="000000"/>
                        </a:solidFill>
                        <a:effectLst/>
                        <a:latin typeface="Calibri" panose="020F0502020204030204" pitchFamily="34" charset="0"/>
                      </a:endParaRPr>
                    </a:p>
                  </a:txBody>
                  <a:tcPr marL="9294" marR="9294" marT="9294" marB="0" anchor="ctr"/>
                </a:tc>
                <a:tc>
                  <a:txBody>
                    <a:bodyPr/>
                    <a:lstStyle/>
                    <a:p>
                      <a:pPr algn="ctr" fontAlgn="t"/>
                      <a:r>
                        <a:rPr lang="en-GB" sz="1600" u="none" strike="noStrike" dirty="0">
                          <a:effectLst/>
                        </a:rPr>
                        <a:t>HL-LHC 25ns​ (standard)</a:t>
                      </a:r>
                      <a:endParaRPr lang="en-GB" sz="1600" b="1" i="0" u="none" strike="noStrike" dirty="0">
                        <a:solidFill>
                          <a:srgbClr val="000000"/>
                        </a:solidFill>
                        <a:effectLst/>
                        <a:latin typeface="Calibri" panose="020F0502020204030204" pitchFamily="34" charset="0"/>
                      </a:endParaRPr>
                    </a:p>
                  </a:txBody>
                  <a:tcPr marL="9294" marR="9294" marT="9294" marB="0" anchor="ctr"/>
                </a:tc>
                <a:extLst>
                  <a:ext uri="{0D108BD9-81ED-4DB2-BD59-A6C34878D82A}">
                    <a16:rowId xmlns:a16="http://schemas.microsoft.com/office/drawing/2014/main" val="1520704878"/>
                  </a:ext>
                </a:extLst>
              </a:tr>
              <a:tr h="195173">
                <a:tc>
                  <a:txBody>
                    <a:bodyPr/>
                    <a:lstStyle/>
                    <a:p>
                      <a:pPr algn="l" fontAlgn="b"/>
                      <a:r>
                        <a:rPr lang="en-GB" sz="1400" b="1" u="none" strike="noStrike" dirty="0">
                          <a:solidFill>
                            <a:schemeClr val="accent5"/>
                          </a:solidFill>
                          <a:effectLst/>
                          <a:latin typeface="+mn-lt"/>
                        </a:rPr>
                        <a:t>Beam energy in collision [</a:t>
                      </a:r>
                      <a:r>
                        <a:rPr lang="en-GB" sz="1400" b="1" u="none" strike="noStrike" dirty="0" err="1">
                          <a:solidFill>
                            <a:schemeClr val="accent5"/>
                          </a:solidFill>
                          <a:effectLst/>
                          <a:latin typeface="+mn-lt"/>
                        </a:rPr>
                        <a:t>TeV</a:t>
                      </a:r>
                      <a:r>
                        <a:rPr lang="en-GB" sz="1400" b="1" u="none" strike="noStrike" dirty="0">
                          <a:solidFill>
                            <a:schemeClr val="accent5"/>
                          </a:solidFill>
                          <a:effectLst/>
                          <a:latin typeface="+mn-lt"/>
                        </a:rPr>
                        <a:t>]</a:t>
                      </a:r>
                      <a:endParaRPr lang="en-GB" sz="1400" b="1" i="0" u="none" strike="noStrike" dirty="0">
                        <a:solidFill>
                          <a:schemeClr val="accent5"/>
                        </a:solidFill>
                        <a:effectLst/>
                        <a:latin typeface="+mn-lt"/>
                      </a:endParaRPr>
                    </a:p>
                  </a:txBody>
                  <a:tcPr marL="9294" marR="9294" marT="9294" marB="0" anchor="b"/>
                </a:tc>
                <a:tc>
                  <a:txBody>
                    <a:bodyPr/>
                    <a:lstStyle/>
                    <a:p>
                      <a:pPr algn="ctr" fontAlgn="ctr"/>
                      <a:r>
                        <a:rPr lang="en-GB" sz="1400" b="1" u="none" strike="noStrike" dirty="0">
                          <a:solidFill>
                            <a:schemeClr val="accent5"/>
                          </a:solidFill>
                          <a:effectLst/>
                          <a:latin typeface="+mn-lt"/>
                        </a:rPr>
                        <a:t>7</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6.5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7</a:t>
                      </a:r>
                      <a:endParaRPr lang="en-GB" sz="1400" b="1" i="0" u="none" strike="noStrike">
                        <a:solidFill>
                          <a:schemeClr val="accent5"/>
                        </a:solidFill>
                        <a:effectLst/>
                        <a:latin typeface="+mn-lt"/>
                      </a:endParaRPr>
                    </a:p>
                  </a:txBody>
                  <a:tcPr marL="9294" marR="9294" marT="9294" marB="0" anchor="ctr"/>
                </a:tc>
                <a:extLst>
                  <a:ext uri="{0D108BD9-81ED-4DB2-BD59-A6C34878D82A}">
                    <a16:rowId xmlns:a16="http://schemas.microsoft.com/office/drawing/2014/main" val="626600302"/>
                  </a:ext>
                </a:extLst>
              </a:tr>
              <a:tr h="232349">
                <a:tc>
                  <a:txBody>
                    <a:bodyPr/>
                    <a:lstStyle/>
                    <a:p>
                      <a:pPr algn="l" fontAlgn="ctr"/>
                      <a:r>
                        <a:rPr lang="en-GB" sz="1400" b="1" u="none" strike="noStrike" dirty="0">
                          <a:solidFill>
                            <a:schemeClr val="accent5"/>
                          </a:solidFill>
                          <a:effectLst/>
                          <a:latin typeface="+mn-lt"/>
                        </a:rPr>
                        <a:t>N</a:t>
                      </a:r>
                      <a:r>
                        <a:rPr lang="en-GB" sz="1400" b="1" u="none" strike="noStrike" baseline="-25000" dirty="0">
                          <a:solidFill>
                            <a:schemeClr val="accent5"/>
                          </a:solidFill>
                          <a:effectLst/>
                          <a:latin typeface="+mn-lt"/>
                        </a:rPr>
                        <a:t>b</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1.15 10</a:t>
                      </a:r>
                      <a:r>
                        <a:rPr lang="en-GB" sz="1400" b="1" u="none" strike="noStrike" baseline="30000" dirty="0">
                          <a:solidFill>
                            <a:schemeClr val="accent5"/>
                          </a:solidFill>
                          <a:effectLst/>
                          <a:latin typeface="+mn-lt"/>
                        </a:rPr>
                        <a:t>11</a:t>
                      </a:r>
                      <a:endParaRPr lang="en-GB" sz="1400" b="1" i="0" u="none" strike="noStrike" dirty="0">
                        <a:solidFill>
                          <a:schemeClr val="accent5"/>
                        </a:solidFill>
                        <a:effectLst/>
                        <a:latin typeface="+mn-lt"/>
                      </a:endParaRPr>
                    </a:p>
                  </a:txBody>
                  <a:tcPr marL="9294" marR="9294" marT="9294"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400" b="1" u="none" strike="noStrike" dirty="0">
                          <a:solidFill>
                            <a:schemeClr val="accent5"/>
                          </a:solidFill>
                          <a:effectLst/>
                          <a:latin typeface="+mn-lt"/>
                        </a:rPr>
                        <a:t>​1.15 10</a:t>
                      </a:r>
                      <a:r>
                        <a:rPr lang="en-GB" sz="1400" b="1" u="none" strike="noStrike" baseline="30000" dirty="0">
                          <a:solidFill>
                            <a:schemeClr val="accent5"/>
                          </a:solidFill>
                          <a:effectLst/>
                          <a:latin typeface="+mn-lt"/>
                        </a:rPr>
                        <a:t>11</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bg1"/>
                          </a:solidFill>
                          <a:effectLst/>
                          <a:latin typeface="+mn-lt"/>
                        </a:rPr>
                        <a:t>​2.2 10</a:t>
                      </a:r>
                      <a:r>
                        <a:rPr lang="en-GB" sz="1400" b="1" u="none" strike="noStrike" baseline="30000" dirty="0">
                          <a:solidFill>
                            <a:schemeClr val="bg1"/>
                          </a:solidFill>
                          <a:effectLst/>
                          <a:latin typeface="+mn-lt"/>
                        </a:rPr>
                        <a:t>11</a:t>
                      </a:r>
                      <a:endParaRPr lang="en-GB" sz="1400" b="1" i="0" u="none" strike="noStrike" dirty="0">
                        <a:solidFill>
                          <a:schemeClr val="bg1"/>
                        </a:solidFill>
                        <a:effectLst/>
                        <a:latin typeface="+mn-lt"/>
                      </a:endParaRPr>
                    </a:p>
                  </a:txBody>
                  <a:tcPr marL="9294" marR="9294" marT="9294" marB="0" anchor="ctr">
                    <a:solidFill>
                      <a:srgbClr val="00B050"/>
                    </a:solidFill>
                  </a:tcPr>
                </a:tc>
                <a:extLst>
                  <a:ext uri="{0D108BD9-81ED-4DB2-BD59-A6C34878D82A}">
                    <a16:rowId xmlns:a16="http://schemas.microsoft.com/office/drawing/2014/main" val="3755002457"/>
                  </a:ext>
                </a:extLst>
              </a:tr>
              <a:tr h="241643">
                <a:tc>
                  <a:txBody>
                    <a:bodyPr/>
                    <a:lstStyle/>
                    <a:p>
                      <a:pPr algn="l" fontAlgn="ctr"/>
                      <a:r>
                        <a:rPr lang="en-GB" sz="1400" b="1" u="none" strike="noStrike" dirty="0" err="1">
                          <a:solidFill>
                            <a:schemeClr val="accent5"/>
                          </a:solidFill>
                          <a:effectLst/>
                          <a:latin typeface="+mn-lt"/>
                        </a:rPr>
                        <a:t>n</a:t>
                      </a:r>
                      <a:r>
                        <a:rPr lang="en-GB" sz="1400" b="1" u="none" strike="noStrike" baseline="-25000" dirty="0" err="1">
                          <a:solidFill>
                            <a:schemeClr val="accent5"/>
                          </a:solidFill>
                          <a:effectLst/>
                          <a:latin typeface="+mn-lt"/>
                        </a:rPr>
                        <a:t>b</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​2808</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​2556</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2760</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3220861107"/>
                  </a:ext>
                </a:extLst>
              </a:tr>
              <a:tr h="223055">
                <a:tc>
                  <a:txBody>
                    <a:bodyPr/>
                    <a:lstStyle/>
                    <a:p>
                      <a:pPr algn="l" fontAlgn="ctr"/>
                      <a:r>
                        <a:rPr lang="en-GB" sz="1400" b="1" u="none" strike="noStrike" dirty="0">
                          <a:solidFill>
                            <a:schemeClr val="accent5"/>
                          </a:solidFill>
                          <a:effectLst/>
                          <a:latin typeface="+mn-lt"/>
                        </a:rPr>
                        <a:t>Number of collisions in IP1 and IP5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2808</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2544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2748</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769148833"/>
                  </a:ext>
                </a:extLst>
              </a:tr>
              <a:tr h="232349">
                <a:tc>
                  <a:txBody>
                    <a:bodyPr/>
                    <a:lstStyle/>
                    <a:p>
                      <a:pPr algn="l" fontAlgn="ctr"/>
                      <a:r>
                        <a:rPr lang="en-GB" sz="1400" b="1" u="none" strike="noStrike">
                          <a:solidFill>
                            <a:schemeClr val="accent5"/>
                          </a:solidFill>
                          <a:effectLst/>
                          <a:latin typeface="+mn-lt"/>
                        </a:rPr>
                        <a:t>N</a:t>
                      </a:r>
                      <a:r>
                        <a:rPr lang="en-GB" sz="1400" b="1" u="none" strike="noStrike" baseline="-25000">
                          <a:solidFill>
                            <a:schemeClr val="accent5"/>
                          </a:solidFill>
                          <a:effectLst/>
                          <a:latin typeface="+mn-lt"/>
                        </a:rPr>
                        <a:t>tot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3.2 10</a:t>
                      </a:r>
                      <a:r>
                        <a:rPr lang="en-GB" sz="1400" b="1" u="none" strike="noStrike" baseline="30000" dirty="0">
                          <a:solidFill>
                            <a:schemeClr val="accent5"/>
                          </a:solidFill>
                          <a:effectLst/>
                          <a:latin typeface="+mn-lt"/>
                        </a:rPr>
                        <a:t>14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2.9 10</a:t>
                      </a:r>
                      <a:r>
                        <a:rPr lang="en-GB" sz="1400" b="1" u="none" strike="noStrike" baseline="30000" dirty="0">
                          <a:solidFill>
                            <a:schemeClr val="accent5"/>
                          </a:solidFill>
                          <a:effectLst/>
                          <a:latin typeface="+mn-lt"/>
                        </a:rPr>
                        <a:t>14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6.1 10</a:t>
                      </a:r>
                      <a:r>
                        <a:rPr lang="en-GB" sz="1400" b="1" u="none" strike="noStrike" baseline="30000" dirty="0">
                          <a:solidFill>
                            <a:schemeClr val="accent5"/>
                          </a:solidFill>
                          <a:effectLst/>
                          <a:latin typeface="+mn-lt"/>
                        </a:rPr>
                        <a:t>14</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1451233942"/>
                  </a:ext>
                </a:extLst>
              </a:tr>
              <a:tr h="195173">
                <a:tc>
                  <a:txBody>
                    <a:bodyPr/>
                    <a:lstStyle/>
                    <a:p>
                      <a:pPr algn="l" fontAlgn="ctr"/>
                      <a:r>
                        <a:rPr lang="en-GB" sz="1400" b="1" u="none" strike="noStrike">
                          <a:solidFill>
                            <a:schemeClr val="accent5"/>
                          </a:solidFill>
                          <a:effectLst/>
                          <a:latin typeface="+mn-lt"/>
                        </a:rPr>
                        <a:t>Beam current [A]</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​0.58</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​0.52</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bg1"/>
                          </a:solidFill>
                          <a:effectLst/>
                          <a:latin typeface="+mn-lt"/>
                        </a:rPr>
                        <a:t>1.1</a:t>
                      </a:r>
                      <a:endParaRPr lang="en-GB" sz="1400" b="1" i="0" u="none" strike="noStrike" dirty="0">
                        <a:solidFill>
                          <a:schemeClr val="bg1"/>
                        </a:solidFill>
                        <a:effectLst/>
                        <a:latin typeface="+mn-lt"/>
                      </a:endParaRPr>
                    </a:p>
                  </a:txBody>
                  <a:tcPr marL="9294" marR="9294" marT="9294" marB="0" anchor="ctr">
                    <a:solidFill>
                      <a:srgbClr val="00B050"/>
                    </a:solidFill>
                  </a:tcPr>
                </a:tc>
                <a:extLst>
                  <a:ext uri="{0D108BD9-81ED-4DB2-BD59-A6C34878D82A}">
                    <a16:rowId xmlns:a16="http://schemas.microsoft.com/office/drawing/2014/main" val="4100779073"/>
                  </a:ext>
                </a:extLst>
              </a:tr>
              <a:tr h="223055">
                <a:tc>
                  <a:txBody>
                    <a:bodyPr/>
                    <a:lstStyle/>
                    <a:p>
                      <a:pPr algn="l" fontAlgn="ctr"/>
                      <a:r>
                        <a:rPr lang="en-GB" sz="1400" b="1" u="none" strike="noStrike" dirty="0">
                          <a:solidFill>
                            <a:schemeClr val="accent5"/>
                          </a:solidFill>
                          <a:effectLst/>
                          <a:latin typeface="+mn-lt"/>
                        </a:rPr>
                        <a:t>Half Crossing angle [</a:t>
                      </a:r>
                      <a:r>
                        <a:rPr lang="en-GB" sz="1400" b="1" u="none" strike="noStrike" dirty="0" err="1">
                          <a:solidFill>
                            <a:schemeClr val="accent5"/>
                          </a:solidFill>
                          <a:effectLst/>
                          <a:latin typeface="+mn-lt"/>
                        </a:rPr>
                        <a:t>μrad</a:t>
                      </a:r>
                      <a:r>
                        <a:rPr lang="en-GB" sz="1400" b="1" u="none" strike="noStrike" dirty="0">
                          <a:solidFill>
                            <a:schemeClr val="accent5"/>
                          </a:solidFill>
                          <a:effectLst/>
                          <a:latin typeface="+mn-lt"/>
                        </a:rPr>
                        <a:t>]​ </a:t>
                      </a:r>
                      <a:r>
                        <a:rPr lang="en-GB" sz="1400" b="1" u="none" strike="noStrike" baseline="30000" dirty="0">
                          <a:solidFill>
                            <a:schemeClr val="accent5"/>
                          </a:solidFill>
                          <a:effectLst/>
                          <a:latin typeface="+mn-lt"/>
                        </a:rPr>
                        <a:t>14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142.5</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130</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250</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1811394620"/>
                  </a:ext>
                </a:extLst>
              </a:tr>
              <a:tr h="223055">
                <a:tc>
                  <a:txBody>
                    <a:bodyPr/>
                    <a:lstStyle/>
                    <a:p>
                      <a:pPr algn="l" fontAlgn="ctr"/>
                      <a:r>
                        <a:rPr lang="en-GB" sz="1400" b="1" u="none" strike="noStrike" dirty="0">
                          <a:solidFill>
                            <a:schemeClr val="accent5"/>
                          </a:solidFill>
                          <a:effectLst/>
                          <a:latin typeface="+mn-lt"/>
                        </a:rPr>
                        <a:t>Minimum </a:t>
                      </a:r>
                      <a:r>
                        <a:rPr lang="el-GR" sz="1400" b="1" u="none" strike="noStrike" dirty="0">
                          <a:solidFill>
                            <a:schemeClr val="accent5"/>
                          </a:solidFill>
                          <a:effectLst/>
                          <a:latin typeface="+mn-lt"/>
                        </a:rPr>
                        <a:t>β</a:t>
                      </a:r>
                      <a:r>
                        <a:rPr lang="el-GR" sz="1400" b="1" u="none" strike="noStrike" baseline="30000" dirty="0">
                          <a:solidFill>
                            <a:schemeClr val="accent5"/>
                          </a:solidFill>
                          <a:effectLst/>
                          <a:latin typeface="+mn-lt"/>
                        </a:rPr>
                        <a:t>*</a:t>
                      </a:r>
                      <a:r>
                        <a:rPr lang="el-GR" sz="1400" b="1" u="none" strike="noStrike" dirty="0">
                          <a:solidFill>
                            <a:schemeClr val="accent5"/>
                          </a:solidFill>
                          <a:effectLst/>
                          <a:latin typeface="+mn-lt"/>
                        </a:rPr>
                        <a:t> [</a:t>
                      </a:r>
                      <a:r>
                        <a:rPr lang="en-GB" sz="1400" b="1" u="none" strike="noStrike" dirty="0">
                          <a:solidFill>
                            <a:schemeClr val="accent5"/>
                          </a:solidFill>
                          <a:effectLst/>
                          <a:latin typeface="+mn-lt"/>
                        </a:rPr>
                        <a:t>m]</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0.55</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0.25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bg1"/>
                          </a:solidFill>
                          <a:effectLst/>
                          <a:latin typeface="+mn-lt"/>
                        </a:rPr>
                        <a:t>​0.15</a:t>
                      </a:r>
                      <a:endParaRPr lang="en-GB" sz="1400" b="1" i="0" u="none" strike="noStrike" dirty="0">
                        <a:solidFill>
                          <a:schemeClr val="bg1"/>
                        </a:solidFill>
                        <a:effectLst/>
                        <a:latin typeface="+mn-lt"/>
                      </a:endParaRPr>
                    </a:p>
                  </a:txBody>
                  <a:tcPr marL="9294" marR="9294" marT="9294" marB="0" anchor="ctr">
                    <a:solidFill>
                      <a:srgbClr val="FFC000"/>
                    </a:solidFill>
                  </a:tcPr>
                </a:tc>
                <a:extLst>
                  <a:ext uri="{0D108BD9-81ED-4DB2-BD59-A6C34878D82A}">
                    <a16:rowId xmlns:a16="http://schemas.microsoft.com/office/drawing/2014/main" val="892266730"/>
                  </a:ext>
                </a:extLst>
              </a:tr>
              <a:tr h="232349">
                <a:tc>
                  <a:txBody>
                    <a:bodyPr/>
                    <a:lstStyle/>
                    <a:p>
                      <a:pPr algn="l" fontAlgn="ctr"/>
                      <a:r>
                        <a:rPr lang="el-GR" sz="1400" b="1" u="none" strike="noStrike">
                          <a:solidFill>
                            <a:schemeClr val="accent5"/>
                          </a:solidFill>
                          <a:effectLst/>
                          <a:latin typeface="+mn-lt"/>
                        </a:rPr>
                        <a:t>ε</a:t>
                      </a:r>
                      <a:r>
                        <a:rPr lang="en-GB" sz="1400" b="1" u="none" strike="noStrike" baseline="-25000">
                          <a:solidFill>
                            <a:schemeClr val="accent5"/>
                          </a:solidFill>
                          <a:effectLst/>
                          <a:latin typeface="+mn-lt"/>
                        </a:rPr>
                        <a:t>n</a:t>
                      </a:r>
                      <a:r>
                        <a:rPr lang="en-GB" sz="1400" b="1" u="none" strike="noStrike">
                          <a:solidFill>
                            <a:schemeClr val="accent5"/>
                          </a:solidFill>
                          <a:effectLst/>
                          <a:latin typeface="+mn-lt"/>
                        </a:rPr>
                        <a:t> [</a:t>
                      </a:r>
                      <a:r>
                        <a:rPr lang="el-GR" sz="1400" b="1" u="none" strike="noStrike">
                          <a:solidFill>
                            <a:schemeClr val="accent5"/>
                          </a:solidFill>
                          <a:effectLst/>
                          <a:latin typeface="+mn-lt"/>
                        </a:rPr>
                        <a:t>μ</a:t>
                      </a:r>
                      <a:r>
                        <a:rPr lang="en-GB" sz="1400" b="1" u="none" strike="noStrike">
                          <a:solidFill>
                            <a:schemeClr val="accent5"/>
                          </a:solidFill>
                          <a:effectLst/>
                          <a:latin typeface="+mn-lt"/>
                        </a:rPr>
                        <a:t>m]​</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3.75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i="0" u="none" strike="noStrike" dirty="0">
                          <a:solidFill>
                            <a:schemeClr val="accent5"/>
                          </a:solidFill>
                          <a:effectLst/>
                          <a:latin typeface="+mn-lt"/>
                        </a:rPr>
                        <a:t>2.5</a:t>
                      </a:r>
                    </a:p>
                  </a:txBody>
                  <a:tcPr marL="9294" marR="9294" marT="9294" marB="0" anchor="ctr"/>
                </a:tc>
                <a:tc>
                  <a:txBody>
                    <a:bodyPr/>
                    <a:lstStyle/>
                    <a:p>
                      <a:pPr algn="ctr" fontAlgn="ctr"/>
                      <a:r>
                        <a:rPr lang="en-GB" sz="1400" b="1" u="none" strike="noStrike" dirty="0">
                          <a:solidFill>
                            <a:schemeClr val="bg1"/>
                          </a:solidFill>
                          <a:effectLst/>
                          <a:latin typeface="+mn-lt"/>
                        </a:rPr>
                        <a:t>​2.50</a:t>
                      </a:r>
                      <a:endParaRPr lang="en-GB" sz="1400" b="1" i="0" u="none" strike="noStrike" dirty="0">
                        <a:solidFill>
                          <a:schemeClr val="bg1"/>
                        </a:solidFill>
                        <a:effectLst/>
                        <a:latin typeface="+mn-lt"/>
                      </a:endParaRPr>
                    </a:p>
                  </a:txBody>
                  <a:tcPr marL="9294" marR="9294" marT="9294" marB="0" anchor="ctr">
                    <a:solidFill>
                      <a:srgbClr val="00B050"/>
                    </a:solidFill>
                  </a:tcPr>
                </a:tc>
                <a:extLst>
                  <a:ext uri="{0D108BD9-81ED-4DB2-BD59-A6C34878D82A}">
                    <a16:rowId xmlns:a16="http://schemas.microsoft.com/office/drawing/2014/main" val="3363745418"/>
                  </a:ext>
                </a:extLst>
              </a:tr>
              <a:tr h="232349">
                <a:tc>
                  <a:txBody>
                    <a:bodyPr/>
                    <a:lstStyle/>
                    <a:p>
                      <a:pPr algn="l" fontAlgn="ctr"/>
                      <a:r>
                        <a:rPr lang="el-GR" sz="1400" b="1" u="none" strike="noStrike">
                          <a:solidFill>
                            <a:schemeClr val="accent5"/>
                          </a:solidFill>
                          <a:effectLst/>
                          <a:latin typeface="+mn-lt"/>
                        </a:rPr>
                        <a:t>ε</a:t>
                      </a:r>
                      <a:r>
                        <a:rPr lang="en-GB" sz="1400" b="1" u="none" strike="noStrike" baseline="-25000">
                          <a:solidFill>
                            <a:schemeClr val="accent5"/>
                          </a:solidFill>
                          <a:effectLst/>
                          <a:latin typeface="+mn-lt"/>
                        </a:rPr>
                        <a:t>L</a:t>
                      </a:r>
                      <a:r>
                        <a:rPr lang="en-GB" sz="1400" b="1" u="none" strike="noStrike">
                          <a:solidFill>
                            <a:schemeClr val="accent5"/>
                          </a:solidFill>
                          <a:effectLst/>
                          <a:latin typeface="+mn-lt"/>
                        </a:rPr>
                        <a:t> [eVs]​</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2.5</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3.03</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1441773000"/>
                  </a:ext>
                </a:extLst>
              </a:tr>
              <a:tr h="223055">
                <a:tc>
                  <a:txBody>
                    <a:bodyPr/>
                    <a:lstStyle/>
                    <a:p>
                      <a:pPr algn="l" fontAlgn="ctr"/>
                      <a:r>
                        <a:rPr lang="en-GB" sz="1400" b="1" u="none" strike="noStrike" dirty="0">
                          <a:solidFill>
                            <a:schemeClr val="accent5"/>
                          </a:solidFill>
                          <a:effectLst/>
                          <a:latin typeface="+mn-lt"/>
                        </a:rPr>
                        <a:t>R.M.S. bunch length [cm]​ (FWHM equiv. Gaussian)</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​7.55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​8.25</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9.00</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2646460085"/>
                  </a:ext>
                </a:extLst>
              </a:tr>
              <a:tr h="223055">
                <a:tc>
                  <a:txBody>
                    <a:bodyPr/>
                    <a:lstStyle/>
                    <a:p>
                      <a:pPr algn="l" fontAlgn="ctr"/>
                      <a:r>
                        <a:rPr lang="en-GB" sz="1400" b="1" u="none" strike="noStrike">
                          <a:solidFill>
                            <a:schemeClr val="accent5"/>
                          </a:solidFill>
                          <a:effectLst/>
                          <a:latin typeface="+mn-lt"/>
                        </a:rPr>
                        <a:t>Peak Luminosity without crab-cavity [cm</a:t>
                      </a:r>
                      <a:r>
                        <a:rPr lang="en-GB" sz="1400" b="1" u="none" strike="noStrike" baseline="30000">
                          <a:solidFill>
                            <a:schemeClr val="accent5"/>
                          </a:solidFill>
                          <a:effectLst/>
                          <a:latin typeface="+mn-lt"/>
                        </a:rPr>
                        <a:t>-2</a:t>
                      </a:r>
                      <a:r>
                        <a:rPr lang="en-GB" sz="1400" b="1" u="none" strike="noStrike">
                          <a:solidFill>
                            <a:schemeClr val="accent5"/>
                          </a:solidFill>
                          <a:effectLst/>
                          <a:latin typeface="+mn-lt"/>
                        </a:rPr>
                        <a:t> s</a:t>
                      </a:r>
                      <a:r>
                        <a:rPr lang="en-GB" sz="1400" b="1" u="none" strike="noStrike" baseline="30000">
                          <a:solidFill>
                            <a:schemeClr val="accent5"/>
                          </a:solidFill>
                          <a:effectLst/>
                          <a:latin typeface="+mn-lt"/>
                        </a:rPr>
                        <a:t>-1</a:t>
                      </a: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1.0 10</a:t>
                      </a:r>
                      <a:r>
                        <a:rPr lang="en-GB" sz="1400" b="1" u="none" strike="noStrike" baseline="30000" dirty="0">
                          <a:solidFill>
                            <a:schemeClr val="accent5"/>
                          </a:solidFill>
                          <a:effectLst/>
                          <a:latin typeface="+mn-lt"/>
                        </a:rPr>
                        <a:t>34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2.0 10</a:t>
                      </a:r>
                      <a:r>
                        <a:rPr lang="en-GB" sz="1400" b="1" u="none" strike="noStrike" baseline="30000" dirty="0">
                          <a:solidFill>
                            <a:schemeClr val="accent5"/>
                          </a:solidFill>
                          <a:effectLst/>
                          <a:latin typeface="+mn-lt"/>
                        </a:rPr>
                        <a:t>34</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bg1"/>
                          </a:solidFill>
                          <a:effectLst/>
                          <a:latin typeface="+mn-lt"/>
                        </a:rPr>
                        <a:t>8.1 10</a:t>
                      </a:r>
                      <a:r>
                        <a:rPr lang="en-GB" sz="1400" b="1" u="none" strike="noStrike" baseline="30000" dirty="0">
                          <a:solidFill>
                            <a:schemeClr val="bg1"/>
                          </a:solidFill>
                          <a:effectLst/>
                          <a:latin typeface="+mn-lt"/>
                        </a:rPr>
                        <a:t>34</a:t>
                      </a:r>
                      <a:endParaRPr lang="en-GB" sz="1400" b="1" i="0" u="none" strike="noStrike" dirty="0">
                        <a:solidFill>
                          <a:schemeClr val="bg1"/>
                        </a:solidFill>
                        <a:effectLst/>
                        <a:latin typeface="+mn-lt"/>
                      </a:endParaRPr>
                    </a:p>
                  </a:txBody>
                  <a:tcPr marL="9294" marR="9294" marT="9294" marB="0" anchor="ctr">
                    <a:solidFill>
                      <a:srgbClr val="FFC000"/>
                    </a:solidFill>
                  </a:tcPr>
                </a:tc>
                <a:extLst>
                  <a:ext uri="{0D108BD9-81ED-4DB2-BD59-A6C34878D82A}">
                    <a16:rowId xmlns:a16="http://schemas.microsoft.com/office/drawing/2014/main" val="4052018376"/>
                  </a:ext>
                </a:extLst>
              </a:tr>
              <a:tr h="195173">
                <a:tc>
                  <a:txBody>
                    <a:bodyPr/>
                    <a:lstStyle/>
                    <a:p>
                      <a:pPr algn="l" fontAlgn="b"/>
                      <a:r>
                        <a:rPr lang="en-GB" sz="1400" b="1" u="none" strike="noStrike" dirty="0">
                          <a:solidFill>
                            <a:schemeClr val="accent5"/>
                          </a:solidFill>
                          <a:effectLst/>
                          <a:latin typeface="+mn-lt"/>
                        </a:rPr>
                        <a:t>Events / crossing (without levelling and crab-cavity)</a:t>
                      </a:r>
                      <a:endParaRPr lang="en-GB" sz="1400" b="1" i="0" u="none" strike="noStrike" dirty="0">
                        <a:solidFill>
                          <a:schemeClr val="accent5"/>
                        </a:solidFill>
                        <a:effectLst/>
                        <a:latin typeface="+mn-lt"/>
                      </a:endParaRPr>
                    </a:p>
                  </a:txBody>
                  <a:tcPr marL="9294" marR="9294" marT="9294" marB="0" anchor="b"/>
                </a:tc>
                <a:tc>
                  <a:txBody>
                    <a:bodyPr/>
                    <a:lstStyle/>
                    <a:p>
                      <a:pPr algn="ctr" fontAlgn="b"/>
                      <a:r>
                        <a:rPr lang="en-GB" sz="1400" b="1" u="none" strike="noStrike" dirty="0">
                          <a:solidFill>
                            <a:schemeClr val="accent5"/>
                          </a:solidFill>
                          <a:effectLst/>
                          <a:latin typeface="+mn-lt"/>
                        </a:rPr>
                        <a:t>27</a:t>
                      </a:r>
                      <a:endParaRPr lang="en-GB" sz="1400" b="1" i="0" u="none" strike="noStrike" dirty="0">
                        <a:solidFill>
                          <a:schemeClr val="accent5"/>
                        </a:solidFill>
                        <a:effectLst/>
                        <a:latin typeface="+mn-lt"/>
                      </a:endParaRPr>
                    </a:p>
                  </a:txBody>
                  <a:tcPr marL="9294" marR="9294" marT="9294" marB="0" anchor="b"/>
                </a:tc>
                <a:tc>
                  <a:txBody>
                    <a:bodyPr/>
                    <a:lstStyle/>
                    <a:p>
                      <a:pPr algn="ctr" fontAlgn="b"/>
                      <a:r>
                        <a:rPr lang="en-GB" sz="1400" b="1" i="0" u="none" strike="noStrike" dirty="0">
                          <a:solidFill>
                            <a:schemeClr val="accent5"/>
                          </a:solidFill>
                          <a:effectLst/>
                          <a:latin typeface="+mn-lt"/>
                        </a:rPr>
                        <a:t>55</a:t>
                      </a:r>
                    </a:p>
                  </a:txBody>
                  <a:tcPr marL="9294" marR="9294" marT="9294" marB="0" anchor="b"/>
                </a:tc>
                <a:tc>
                  <a:txBody>
                    <a:bodyPr/>
                    <a:lstStyle/>
                    <a:p>
                      <a:pPr algn="ctr" fontAlgn="b"/>
                      <a:r>
                        <a:rPr lang="en-GB" sz="1400" b="1" u="none" strike="noStrike" dirty="0">
                          <a:solidFill>
                            <a:schemeClr val="bg1"/>
                          </a:solidFill>
                          <a:effectLst/>
                          <a:latin typeface="+mn-lt"/>
                        </a:rPr>
                        <a:t>212</a:t>
                      </a:r>
                      <a:endParaRPr lang="en-GB" sz="1400" b="1" i="0" u="none" strike="noStrike" dirty="0">
                        <a:solidFill>
                          <a:schemeClr val="bg1"/>
                        </a:solidFill>
                        <a:effectLst/>
                        <a:latin typeface="+mn-lt"/>
                      </a:endParaRPr>
                    </a:p>
                  </a:txBody>
                  <a:tcPr marL="9294" marR="9294" marT="9294" marB="0" anchor="b">
                    <a:solidFill>
                      <a:srgbClr val="FFC000"/>
                    </a:solidFill>
                  </a:tcPr>
                </a:tc>
                <a:extLst>
                  <a:ext uri="{0D108BD9-81ED-4DB2-BD59-A6C34878D82A}">
                    <a16:rowId xmlns:a16="http://schemas.microsoft.com/office/drawing/2014/main" val="1717154918"/>
                  </a:ext>
                </a:extLst>
              </a:tr>
              <a:tr h="223055">
                <a:tc>
                  <a:txBody>
                    <a:bodyPr/>
                    <a:lstStyle/>
                    <a:p>
                      <a:pPr algn="l" fontAlgn="ctr"/>
                      <a:r>
                        <a:rPr lang="en-GB" sz="1400" b="1" u="none" strike="noStrike">
                          <a:solidFill>
                            <a:schemeClr val="accent5"/>
                          </a:solidFill>
                          <a:effectLst/>
                          <a:latin typeface="+mn-lt"/>
                        </a:rPr>
                        <a:t>Levelled Luminosity [cm</a:t>
                      </a:r>
                      <a:r>
                        <a:rPr lang="en-GB" sz="1400" b="1" u="none" strike="noStrike" baseline="30000">
                          <a:solidFill>
                            <a:schemeClr val="accent5"/>
                          </a:solidFill>
                          <a:effectLst/>
                          <a:latin typeface="+mn-lt"/>
                        </a:rPr>
                        <a:t>-2</a:t>
                      </a:r>
                      <a:r>
                        <a:rPr lang="en-GB" sz="1400" b="1" u="none" strike="noStrike">
                          <a:solidFill>
                            <a:schemeClr val="accent5"/>
                          </a:solidFill>
                          <a:effectLst/>
                          <a:latin typeface="+mn-lt"/>
                        </a:rPr>
                        <a:t> s</a:t>
                      </a:r>
                      <a:r>
                        <a:rPr lang="en-GB" sz="1400" b="1" u="none" strike="noStrike" baseline="30000">
                          <a:solidFill>
                            <a:schemeClr val="accent5"/>
                          </a:solidFill>
                          <a:effectLst/>
                          <a:latin typeface="+mn-lt"/>
                        </a:rPr>
                        <a:t>-1</a:t>
                      </a: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bg1"/>
                          </a:solidFill>
                          <a:effectLst/>
                          <a:latin typeface="+mn-lt"/>
                        </a:rPr>
                        <a:t>​5.0 10</a:t>
                      </a:r>
                      <a:r>
                        <a:rPr lang="en-GB" sz="1400" b="1" u="none" strike="noStrike" baseline="30000" dirty="0">
                          <a:solidFill>
                            <a:schemeClr val="bg1"/>
                          </a:solidFill>
                          <a:effectLst/>
                          <a:latin typeface="+mn-lt"/>
                        </a:rPr>
                        <a:t>34</a:t>
                      </a:r>
                      <a:endParaRPr lang="en-GB" sz="1400" b="1" i="0" u="none" strike="noStrike" dirty="0">
                        <a:solidFill>
                          <a:schemeClr val="bg1"/>
                        </a:solidFill>
                        <a:effectLst/>
                        <a:latin typeface="+mn-lt"/>
                      </a:endParaRPr>
                    </a:p>
                  </a:txBody>
                  <a:tcPr marL="9294" marR="9294" marT="9294" marB="0" anchor="ctr">
                    <a:solidFill>
                      <a:srgbClr val="7030A0"/>
                    </a:solidFill>
                  </a:tcPr>
                </a:tc>
                <a:extLst>
                  <a:ext uri="{0D108BD9-81ED-4DB2-BD59-A6C34878D82A}">
                    <a16:rowId xmlns:a16="http://schemas.microsoft.com/office/drawing/2014/main" val="438932512"/>
                  </a:ext>
                </a:extLst>
              </a:tr>
              <a:tr h="223055">
                <a:tc>
                  <a:txBody>
                    <a:bodyPr/>
                    <a:lstStyle/>
                    <a:p>
                      <a:pPr algn="l" fontAlgn="ctr"/>
                      <a:r>
                        <a:rPr lang="en-GB" sz="1400" b="1" u="none" strike="noStrike" dirty="0">
                          <a:solidFill>
                            <a:schemeClr val="accent5"/>
                          </a:solidFill>
                          <a:effectLst/>
                          <a:latin typeface="+mn-lt"/>
                        </a:rPr>
                        <a:t>Events / crossing (with levelling and crab-cavities)</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27</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i="0" u="none" strike="noStrike" dirty="0">
                          <a:solidFill>
                            <a:schemeClr val="accent5"/>
                          </a:solidFill>
                          <a:effectLst/>
                          <a:latin typeface="+mn-lt"/>
                        </a:rPr>
                        <a:t>55</a:t>
                      </a:r>
                    </a:p>
                  </a:txBody>
                  <a:tcPr marL="9294" marR="9294" marT="9294" marB="0" anchor="ctr"/>
                </a:tc>
                <a:tc>
                  <a:txBody>
                    <a:bodyPr/>
                    <a:lstStyle/>
                    <a:p>
                      <a:pPr algn="ctr" fontAlgn="ctr"/>
                      <a:r>
                        <a:rPr lang="en-GB" sz="1400" b="1" u="none" strike="noStrike" dirty="0">
                          <a:solidFill>
                            <a:schemeClr val="bg1"/>
                          </a:solidFill>
                          <a:effectLst/>
                          <a:latin typeface="+mn-lt"/>
                        </a:rPr>
                        <a:t>131</a:t>
                      </a:r>
                      <a:endParaRPr lang="en-GB" sz="1400" b="1" i="0" u="none" strike="noStrike" dirty="0">
                        <a:solidFill>
                          <a:schemeClr val="bg1"/>
                        </a:solidFill>
                        <a:effectLst/>
                        <a:latin typeface="+mn-lt"/>
                      </a:endParaRPr>
                    </a:p>
                  </a:txBody>
                  <a:tcPr marL="9294" marR="9294" marT="9294" marB="0" anchor="ctr">
                    <a:solidFill>
                      <a:srgbClr val="7030A0"/>
                    </a:solidFill>
                  </a:tcPr>
                </a:tc>
                <a:extLst>
                  <a:ext uri="{0D108BD9-81ED-4DB2-BD59-A6C34878D82A}">
                    <a16:rowId xmlns:a16="http://schemas.microsoft.com/office/drawing/2014/main" val="247778738"/>
                  </a:ext>
                </a:extLst>
              </a:tr>
              <a:tr h="223055">
                <a:tc>
                  <a:txBody>
                    <a:bodyPr/>
                    <a:lstStyle/>
                    <a:p>
                      <a:pPr algn="l" fontAlgn="ctr"/>
                      <a:r>
                        <a:rPr lang="en-GB" sz="1400" b="1" u="none" strike="noStrike" dirty="0">
                          <a:solidFill>
                            <a:schemeClr val="accent5"/>
                          </a:solidFill>
                          <a:effectLst/>
                          <a:latin typeface="+mn-lt"/>
                        </a:rPr>
                        <a:t>Levelling time [h] (assuming no emittance growth)</a:t>
                      </a:r>
                      <a:r>
                        <a:rPr lang="en-GB" sz="1400" b="1" u="none" strike="noStrike" baseline="30000" dirty="0">
                          <a:solidFill>
                            <a:schemeClr val="accent5"/>
                          </a:solidFill>
                          <a:effectLst/>
                          <a:latin typeface="+mn-lt"/>
                        </a:rPr>
                        <a:t> </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a:solidFill>
                            <a:schemeClr val="accent5"/>
                          </a:solidFill>
                          <a:effectLst/>
                          <a:latin typeface="+mn-lt"/>
                        </a:rPr>
                        <a:t>-</a:t>
                      </a:r>
                      <a:endParaRPr lang="en-GB" sz="1400" b="1" i="0" u="none" strike="noStrike">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7.2</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4081181263"/>
                  </a:ext>
                </a:extLst>
              </a:tr>
              <a:tr h="232349">
                <a:tc>
                  <a:txBody>
                    <a:bodyPr/>
                    <a:lstStyle/>
                    <a:p>
                      <a:pPr algn="l" fontAlgn="ctr"/>
                      <a:r>
                        <a:rPr lang="en-GB" sz="1400" b="1" u="none" strike="noStrike" dirty="0" err="1">
                          <a:solidFill>
                            <a:schemeClr val="accent5"/>
                          </a:solidFill>
                          <a:effectLst/>
                          <a:latin typeface="+mn-lt"/>
                        </a:rPr>
                        <a:t>n</a:t>
                      </a:r>
                      <a:r>
                        <a:rPr lang="en-GB" sz="1400" b="1" u="none" strike="noStrike" baseline="-25000" dirty="0" err="1">
                          <a:solidFill>
                            <a:schemeClr val="accent5"/>
                          </a:solidFill>
                          <a:effectLst/>
                          <a:latin typeface="+mn-lt"/>
                        </a:rPr>
                        <a:t>b</a:t>
                      </a:r>
                      <a:r>
                        <a:rPr lang="en-GB" sz="1400" b="1" u="none" strike="noStrike" baseline="-25000" dirty="0">
                          <a:solidFill>
                            <a:schemeClr val="accent5"/>
                          </a:solidFill>
                          <a:effectLst/>
                          <a:latin typeface="+mn-lt"/>
                        </a:rPr>
                        <a:t> </a:t>
                      </a:r>
                      <a:r>
                        <a:rPr lang="en-GB" sz="1400" b="1" u="none" strike="noStrike" dirty="0">
                          <a:solidFill>
                            <a:schemeClr val="accent5"/>
                          </a:solidFill>
                          <a:effectLst/>
                          <a:latin typeface="+mn-lt"/>
                        </a:rPr>
                        <a:t>/ injection</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288</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288</a:t>
                      </a:r>
                      <a:endParaRPr lang="en-GB" sz="1400" b="1" i="0" u="none" strike="noStrike" dirty="0">
                        <a:solidFill>
                          <a:schemeClr val="accent5"/>
                        </a:solidFill>
                        <a:effectLst/>
                        <a:latin typeface="+mn-lt"/>
                      </a:endParaRPr>
                    </a:p>
                  </a:txBody>
                  <a:tcPr marL="9294" marR="9294" marT="9294" marB="0" anchor="ctr"/>
                </a:tc>
                <a:tc>
                  <a:txBody>
                    <a:bodyPr/>
                    <a:lstStyle/>
                    <a:p>
                      <a:pPr algn="ctr" fontAlgn="ctr"/>
                      <a:r>
                        <a:rPr lang="en-GB" sz="1400" b="1" u="none" strike="noStrike" dirty="0">
                          <a:solidFill>
                            <a:schemeClr val="accent5"/>
                          </a:solidFill>
                          <a:effectLst/>
                          <a:latin typeface="+mn-lt"/>
                        </a:rPr>
                        <a:t>288</a:t>
                      </a:r>
                      <a:endParaRPr lang="en-GB" sz="1400" b="1" i="0" u="none" strike="noStrike" dirty="0">
                        <a:solidFill>
                          <a:schemeClr val="accent5"/>
                        </a:solidFill>
                        <a:effectLst/>
                        <a:latin typeface="+mn-lt"/>
                      </a:endParaRPr>
                    </a:p>
                  </a:txBody>
                  <a:tcPr marL="9294" marR="9294" marT="9294" marB="0" anchor="ctr"/>
                </a:tc>
                <a:extLst>
                  <a:ext uri="{0D108BD9-81ED-4DB2-BD59-A6C34878D82A}">
                    <a16:rowId xmlns:a16="http://schemas.microsoft.com/office/drawing/2014/main" val="3756181898"/>
                  </a:ext>
                </a:extLst>
              </a:tr>
              <a:tr h="232349">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GB" sz="1800" b="1" dirty="0">
                          <a:solidFill>
                            <a:schemeClr val="bg1"/>
                          </a:solidFill>
                          <a:latin typeface="+mn-lt"/>
                        </a:rPr>
                        <a:t>Integrated</a:t>
                      </a:r>
                      <a:r>
                        <a:rPr lang="en-GB" sz="1800" b="1" baseline="0" dirty="0">
                          <a:solidFill>
                            <a:schemeClr val="bg1"/>
                          </a:solidFill>
                          <a:latin typeface="+mn-lt"/>
                        </a:rPr>
                        <a:t> luminosity [fb</a:t>
                      </a:r>
                      <a:r>
                        <a:rPr lang="en-GB" sz="1800" b="1" baseline="30000" dirty="0">
                          <a:solidFill>
                            <a:schemeClr val="bg1"/>
                          </a:solidFill>
                          <a:latin typeface="+mn-lt"/>
                        </a:rPr>
                        <a:t>-1</a:t>
                      </a:r>
                      <a:r>
                        <a:rPr lang="en-GB" sz="1800" b="1" baseline="0" dirty="0">
                          <a:solidFill>
                            <a:schemeClr val="bg1"/>
                          </a:solidFill>
                          <a:latin typeface="+mn-lt"/>
                        </a:rPr>
                        <a:t>/year]</a:t>
                      </a:r>
                      <a:endParaRPr lang="en-GB" sz="1800" b="1" dirty="0">
                        <a:solidFill>
                          <a:schemeClr val="bg1"/>
                        </a:solidFill>
                        <a:latin typeface="+mn-lt"/>
                      </a:endParaRPr>
                    </a:p>
                  </a:txBody>
                  <a:tcPr marL="9294" marR="9294" marT="9294" marB="0" anchor="ctr">
                    <a:solidFill>
                      <a:schemeClr val="accent1"/>
                    </a:solidFill>
                  </a:tcPr>
                </a:tc>
                <a:tc>
                  <a:txBody>
                    <a:bodyPr/>
                    <a:lstStyle/>
                    <a:p>
                      <a:pPr algn="ctr" fontAlgn="ctr"/>
                      <a:r>
                        <a:rPr lang="en-GB" sz="1800" b="1" i="0" u="none" strike="noStrike" dirty="0">
                          <a:solidFill>
                            <a:schemeClr val="bg1"/>
                          </a:solidFill>
                          <a:effectLst/>
                          <a:latin typeface="+mn-lt"/>
                        </a:rPr>
                        <a:t>45</a:t>
                      </a:r>
                    </a:p>
                  </a:txBody>
                  <a:tcPr marL="9294" marR="9294" marT="9294" marB="0" anchor="ctr">
                    <a:solidFill>
                      <a:schemeClr val="accent1"/>
                    </a:solidFill>
                  </a:tcPr>
                </a:tc>
                <a:tc>
                  <a:txBody>
                    <a:bodyPr/>
                    <a:lstStyle/>
                    <a:p>
                      <a:pPr algn="ctr" fontAlgn="ctr"/>
                      <a:r>
                        <a:rPr lang="en-GB" sz="1800" b="1" i="0" u="none" strike="noStrike" dirty="0">
                          <a:solidFill>
                            <a:schemeClr val="bg1"/>
                          </a:solidFill>
                          <a:effectLst/>
                          <a:latin typeface="+mn-lt"/>
                        </a:rPr>
                        <a:t>65</a:t>
                      </a:r>
                    </a:p>
                  </a:txBody>
                  <a:tcPr marL="9294" marR="9294" marT="9294" marB="0" anchor="ctr">
                    <a:solidFill>
                      <a:schemeClr val="accent1"/>
                    </a:solidFill>
                  </a:tcPr>
                </a:tc>
                <a:tc>
                  <a:txBody>
                    <a:bodyPr/>
                    <a:lstStyle/>
                    <a:p>
                      <a:pPr algn="ctr" fontAlgn="ctr"/>
                      <a:r>
                        <a:rPr lang="en-GB" sz="1800" b="1" i="0" u="none" strike="noStrike" dirty="0">
                          <a:solidFill>
                            <a:srgbClr val="FF3399"/>
                          </a:solidFill>
                          <a:effectLst/>
                          <a:latin typeface="+mn-lt"/>
                        </a:rPr>
                        <a:t>250</a:t>
                      </a:r>
                    </a:p>
                  </a:txBody>
                  <a:tcPr marL="9294" marR="9294" marT="9294" marB="0" anchor="ctr">
                    <a:solidFill>
                      <a:schemeClr val="accent1"/>
                    </a:solidFill>
                  </a:tcPr>
                </a:tc>
                <a:extLst>
                  <a:ext uri="{0D108BD9-81ED-4DB2-BD59-A6C34878D82A}">
                    <a16:rowId xmlns:a16="http://schemas.microsoft.com/office/drawing/2014/main" val="2593724858"/>
                  </a:ext>
                </a:extLst>
              </a:tr>
            </a:tbl>
          </a:graphicData>
        </a:graphic>
      </p:graphicFrame>
      <p:sp>
        <p:nvSpPr>
          <p:cNvPr id="8" name="TextBox 7">
            <a:extLst>
              <a:ext uri="{FF2B5EF4-FFF2-40B4-BE49-F238E27FC236}">
                <a16:creationId xmlns:a16="http://schemas.microsoft.com/office/drawing/2014/main" id="{EED10C4C-AA20-18EA-EF78-9A2BF32543B0}"/>
              </a:ext>
            </a:extLst>
          </p:cNvPr>
          <p:cNvSpPr txBox="1"/>
          <p:nvPr/>
        </p:nvSpPr>
        <p:spPr>
          <a:xfrm>
            <a:off x="3114264" y="5832756"/>
            <a:ext cx="494046" cy="369332"/>
          </a:xfrm>
          <a:prstGeom prst="rect">
            <a:avLst/>
          </a:prstGeom>
          <a:solidFill>
            <a:srgbClr val="00B050"/>
          </a:solid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r>
              <a:rPr lang="fr-CH" b="1" dirty="0">
                <a:solidFill>
                  <a:prstClr val="white"/>
                </a:solidFill>
                <a:latin typeface="Calibri"/>
              </a:rPr>
              <a:t>LIU</a:t>
            </a:r>
            <a:endParaRPr lang="en-GB" b="1" dirty="0">
              <a:solidFill>
                <a:prstClr val="white"/>
              </a:solidFill>
              <a:latin typeface="Calibri"/>
            </a:endParaRPr>
          </a:p>
        </p:txBody>
      </p:sp>
      <p:sp>
        <p:nvSpPr>
          <p:cNvPr id="9" name="TextBox 8">
            <a:extLst>
              <a:ext uri="{FF2B5EF4-FFF2-40B4-BE49-F238E27FC236}">
                <a16:creationId xmlns:a16="http://schemas.microsoft.com/office/drawing/2014/main" id="{EAC0846E-5E09-D6DE-030B-CF4FF00246CA}"/>
              </a:ext>
            </a:extLst>
          </p:cNvPr>
          <p:cNvSpPr txBox="1"/>
          <p:nvPr/>
        </p:nvSpPr>
        <p:spPr>
          <a:xfrm>
            <a:off x="4890900" y="5841883"/>
            <a:ext cx="2132582" cy="369332"/>
          </a:xfrm>
          <a:prstGeom prst="rect">
            <a:avLst/>
          </a:prstGeom>
          <a:solidFill>
            <a:srgbClr val="FFC00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b="1" dirty="0">
                <a:solidFill>
                  <a:prstClr val="white"/>
                </a:solidFill>
                <a:latin typeface="Calibri"/>
              </a:rPr>
              <a:t>New IT Quads &amp; ATS</a:t>
            </a:r>
            <a:endParaRPr lang="en-GB" b="1" dirty="0">
              <a:solidFill>
                <a:prstClr val="white"/>
              </a:solidFill>
              <a:latin typeface="Calibri"/>
            </a:endParaRPr>
          </a:p>
        </p:txBody>
      </p:sp>
      <p:sp>
        <p:nvSpPr>
          <p:cNvPr id="10" name="TextBox 9">
            <a:extLst>
              <a:ext uri="{FF2B5EF4-FFF2-40B4-BE49-F238E27FC236}">
                <a16:creationId xmlns:a16="http://schemas.microsoft.com/office/drawing/2014/main" id="{BB61BA1C-38D5-F8B2-A2CB-2C3077AF2AEB}"/>
              </a:ext>
            </a:extLst>
          </p:cNvPr>
          <p:cNvSpPr txBox="1"/>
          <p:nvPr/>
        </p:nvSpPr>
        <p:spPr>
          <a:xfrm>
            <a:off x="7395378" y="5842580"/>
            <a:ext cx="2896122" cy="369332"/>
          </a:xfrm>
          <a:prstGeom prst="rect">
            <a:avLst/>
          </a:prstGeom>
          <a:solidFill>
            <a:srgbClr val="7030A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GB" b="1">
                <a:solidFill>
                  <a:prstClr val="white"/>
                </a:solidFill>
                <a:latin typeface="Calibri"/>
              </a:rPr>
              <a:t>Crab Cavity with levelling</a:t>
            </a:r>
          </a:p>
        </p:txBody>
      </p:sp>
      <p:sp>
        <p:nvSpPr>
          <p:cNvPr id="11" name="TextBox 10">
            <a:extLst>
              <a:ext uri="{FF2B5EF4-FFF2-40B4-BE49-F238E27FC236}">
                <a16:creationId xmlns:a16="http://schemas.microsoft.com/office/drawing/2014/main" id="{12E6ECBF-31A0-A695-3F1B-BB84903C2913}"/>
              </a:ext>
            </a:extLst>
          </p:cNvPr>
          <p:cNvSpPr txBox="1"/>
          <p:nvPr/>
        </p:nvSpPr>
        <p:spPr>
          <a:xfrm>
            <a:off x="2370621" y="5837663"/>
            <a:ext cx="729687" cy="369332"/>
          </a:xfrm>
          <a:prstGeom prst="rect">
            <a:avLst/>
          </a:prstGeom>
          <a:noFill/>
        </p:spPr>
        <p:txBody>
          <a:bodyPr wrap="none" rtlCol="0">
            <a:spAutoFit/>
          </a:bodyPr>
          <a:lstStyle/>
          <a:p>
            <a:r>
              <a:rPr lang="en-GB" dirty="0"/>
              <a:t>LS2=</a:t>
            </a:r>
          </a:p>
        </p:txBody>
      </p:sp>
      <p:sp>
        <p:nvSpPr>
          <p:cNvPr id="12" name="TextBox 11">
            <a:extLst>
              <a:ext uri="{FF2B5EF4-FFF2-40B4-BE49-F238E27FC236}">
                <a16:creationId xmlns:a16="http://schemas.microsoft.com/office/drawing/2014/main" id="{3C0A9018-58FB-5EB0-14C1-F373B22F93EA}"/>
              </a:ext>
            </a:extLst>
          </p:cNvPr>
          <p:cNvSpPr txBox="1"/>
          <p:nvPr/>
        </p:nvSpPr>
        <p:spPr>
          <a:xfrm>
            <a:off x="4184581" y="5837663"/>
            <a:ext cx="729687" cy="369332"/>
          </a:xfrm>
          <a:prstGeom prst="rect">
            <a:avLst/>
          </a:prstGeom>
          <a:noFill/>
        </p:spPr>
        <p:txBody>
          <a:bodyPr wrap="none" rtlCol="0">
            <a:spAutoFit/>
          </a:bodyPr>
          <a:lstStyle/>
          <a:p>
            <a:r>
              <a:rPr lang="en-GB" dirty="0"/>
              <a:t>LS3=</a:t>
            </a:r>
          </a:p>
        </p:txBody>
      </p:sp>
      <p:sp>
        <p:nvSpPr>
          <p:cNvPr id="13" name="TextBox 12">
            <a:extLst>
              <a:ext uri="{FF2B5EF4-FFF2-40B4-BE49-F238E27FC236}">
                <a16:creationId xmlns:a16="http://schemas.microsoft.com/office/drawing/2014/main" id="{00999F71-2CED-21BC-1727-CB769E665742}"/>
              </a:ext>
            </a:extLst>
          </p:cNvPr>
          <p:cNvSpPr txBox="1"/>
          <p:nvPr/>
        </p:nvSpPr>
        <p:spPr>
          <a:xfrm>
            <a:off x="7076060" y="5842580"/>
            <a:ext cx="319318" cy="369332"/>
          </a:xfrm>
          <a:prstGeom prst="rect">
            <a:avLst/>
          </a:prstGeom>
          <a:noFill/>
        </p:spPr>
        <p:txBody>
          <a:bodyPr wrap="none" rtlCol="0">
            <a:spAutoFit/>
          </a:bodyPr>
          <a:lstStyle/>
          <a:p>
            <a:r>
              <a:rPr lang="en-GB" dirty="0"/>
              <a:t>+</a:t>
            </a:r>
          </a:p>
        </p:txBody>
      </p:sp>
      <p:sp>
        <p:nvSpPr>
          <p:cNvPr id="14" name="Footer Placeholder 8">
            <a:extLst>
              <a:ext uri="{FF2B5EF4-FFF2-40B4-BE49-F238E27FC236}">
                <a16:creationId xmlns:a16="http://schemas.microsoft.com/office/drawing/2014/main" id="{201377DE-FD64-C353-AD71-1B54B2A20A3D}"/>
              </a:ext>
            </a:extLst>
          </p:cNvPr>
          <p:cNvSpPr txBox="1">
            <a:spLocks/>
          </p:cNvSpPr>
          <p:nvPr/>
        </p:nvSpPr>
        <p:spPr>
          <a:xfrm>
            <a:off x="376409" y="5829933"/>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WP2</a:t>
            </a:r>
          </a:p>
        </p:txBody>
      </p:sp>
    </p:spTree>
    <p:extLst>
      <p:ext uri="{BB962C8B-B14F-4D97-AF65-F5344CB8AC3E}">
        <p14:creationId xmlns:p14="http://schemas.microsoft.com/office/powerpoint/2010/main" val="3106607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BA3A24F-7494-2ECC-078F-A70F9936AAB6}"/>
              </a:ext>
            </a:extLst>
          </p:cNvPr>
          <p:cNvSpPr txBox="1">
            <a:spLocks/>
          </p:cNvSpPr>
          <p:nvPr/>
        </p:nvSpPr>
        <p:spPr>
          <a:xfrm>
            <a:off x="1599354" y="4171179"/>
            <a:ext cx="8938962" cy="573830"/>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3399"/>
                </a:solidFill>
              </a:rPr>
              <a:t>Ongoing procurement, testing and storage </a:t>
            </a:r>
            <a:r>
              <a:rPr lang="en-US" sz="1600" dirty="0"/>
              <a:t>of gauges, ion pumps controllers , PLC masters crates, radiation tolerant electronics </a:t>
            </a:r>
            <a:r>
              <a:rPr lang="en-US" sz="1600" dirty="0" err="1"/>
              <a:t>etc</a:t>
            </a:r>
            <a:endParaRPr lang="en-GB" sz="1800" dirty="0"/>
          </a:p>
        </p:txBody>
      </p:sp>
      <p:sp>
        <p:nvSpPr>
          <p:cNvPr id="2" name="Title 1">
            <a:extLst>
              <a:ext uri="{FF2B5EF4-FFF2-40B4-BE49-F238E27FC236}">
                <a16:creationId xmlns:a16="http://schemas.microsoft.com/office/drawing/2014/main" id="{C27DFAED-6944-4E19-B98B-3013FB887521}"/>
              </a:ext>
            </a:extLst>
          </p:cNvPr>
          <p:cNvSpPr>
            <a:spLocks noGrp="1"/>
          </p:cNvSpPr>
          <p:nvPr>
            <p:ph type="title"/>
          </p:nvPr>
        </p:nvSpPr>
        <p:spPr>
          <a:xfrm>
            <a:off x="2136000" y="0"/>
            <a:ext cx="8532000" cy="720000"/>
          </a:xfrm>
        </p:spPr>
        <p:txBody>
          <a:bodyPr/>
          <a:lstStyle/>
          <a:p>
            <a:r>
              <a:rPr lang="en-GB" sz="3600" dirty="0"/>
              <a:t>Vacuum</a:t>
            </a:r>
            <a:r>
              <a:rPr lang="en-GB" dirty="0"/>
              <a:t> </a:t>
            </a:r>
            <a:r>
              <a:rPr lang="en-GB" sz="3600" dirty="0"/>
              <a:t>controls</a:t>
            </a:r>
          </a:p>
        </p:txBody>
      </p:sp>
      <p:sp>
        <p:nvSpPr>
          <p:cNvPr id="27" name="Footer Placeholder 3">
            <a:extLst>
              <a:ext uri="{FF2B5EF4-FFF2-40B4-BE49-F238E27FC236}">
                <a16:creationId xmlns:a16="http://schemas.microsoft.com/office/drawing/2014/main" id="{CF9EB92A-3F6E-41C6-A5BA-66EF3DCB3DA7}"/>
              </a:ext>
            </a:extLst>
          </p:cNvPr>
          <p:cNvSpPr>
            <a:spLocks noGrp="1"/>
          </p:cNvSpPr>
          <p:nvPr>
            <p:ph type="ftr" sz="quarter" idx="11"/>
          </p:nvPr>
        </p:nvSpPr>
        <p:spPr>
          <a:xfrm>
            <a:off x="3312025" y="6484924"/>
            <a:ext cx="6768312" cy="360000"/>
          </a:xfrm>
        </p:spPr>
        <p:txBody>
          <a:bodyPr/>
          <a:lstStyle/>
          <a:p>
            <a:r>
              <a:rPr lang="en-GB" noProof="0"/>
              <a:t>V. Baglin, G. Bregliozzi - HL-LHC VSC Seminar, CERN, 18th December 2023</a:t>
            </a:r>
            <a:endParaRPr lang="en-GB" noProof="0" dirty="0"/>
          </a:p>
        </p:txBody>
      </p:sp>
      <p:grpSp>
        <p:nvGrpSpPr>
          <p:cNvPr id="22" name="Group 21">
            <a:extLst>
              <a:ext uri="{FF2B5EF4-FFF2-40B4-BE49-F238E27FC236}">
                <a16:creationId xmlns:a16="http://schemas.microsoft.com/office/drawing/2014/main" id="{CBE4677E-2890-E610-B182-B6B9DC6E8AD5}"/>
              </a:ext>
            </a:extLst>
          </p:cNvPr>
          <p:cNvGrpSpPr/>
          <p:nvPr/>
        </p:nvGrpSpPr>
        <p:grpSpPr>
          <a:xfrm>
            <a:off x="1626519" y="6128422"/>
            <a:ext cx="8706754" cy="684955"/>
            <a:chOff x="652593" y="5622253"/>
            <a:chExt cx="8111206" cy="684955"/>
          </a:xfrm>
        </p:grpSpPr>
        <p:sp>
          <p:nvSpPr>
            <p:cNvPr id="11" name="TextBox 10">
              <a:extLst>
                <a:ext uri="{FF2B5EF4-FFF2-40B4-BE49-F238E27FC236}">
                  <a16:creationId xmlns:a16="http://schemas.microsoft.com/office/drawing/2014/main" id="{BBE22550-A4F5-9E31-B8F3-EF48DA3196DA}"/>
                </a:ext>
              </a:extLst>
            </p:cNvPr>
            <p:cNvSpPr txBox="1"/>
            <p:nvPr/>
          </p:nvSpPr>
          <p:spPr>
            <a:xfrm>
              <a:off x="652593" y="5622253"/>
              <a:ext cx="3685660" cy="307777"/>
            </a:xfrm>
            <a:prstGeom prst="rect">
              <a:avLst/>
            </a:prstGeom>
            <a:solidFill>
              <a:schemeClr val="bg1"/>
            </a:solidFill>
          </p:spPr>
          <p:txBody>
            <a:bodyPr wrap="square" rtlCol="0">
              <a:spAutoFit/>
            </a:bodyPr>
            <a:lstStyle/>
            <a:p>
              <a:pPr algn="ctr"/>
              <a:r>
                <a:rPr lang="en-US" sz="1400" dirty="0">
                  <a:solidFill>
                    <a:schemeClr val="accent5"/>
                  </a:solidFill>
                </a:rPr>
                <a:t>PLC masters ready for tests</a:t>
              </a:r>
              <a:endParaRPr lang="en-GB" sz="1400" dirty="0">
                <a:solidFill>
                  <a:schemeClr val="accent5"/>
                </a:solidFill>
              </a:endParaRPr>
            </a:p>
          </p:txBody>
        </p:sp>
        <p:sp>
          <p:nvSpPr>
            <p:cNvPr id="17" name="TextBox 16">
              <a:extLst>
                <a:ext uri="{FF2B5EF4-FFF2-40B4-BE49-F238E27FC236}">
                  <a16:creationId xmlns:a16="http://schemas.microsoft.com/office/drawing/2014/main" id="{492BD4F1-A40F-F845-42DC-5CF17CF991DE}"/>
                </a:ext>
              </a:extLst>
            </p:cNvPr>
            <p:cNvSpPr txBox="1"/>
            <p:nvPr/>
          </p:nvSpPr>
          <p:spPr>
            <a:xfrm>
              <a:off x="6524766" y="5783988"/>
              <a:ext cx="2239033" cy="523220"/>
            </a:xfrm>
            <a:prstGeom prst="rect">
              <a:avLst/>
            </a:prstGeom>
            <a:solidFill>
              <a:schemeClr val="bg1"/>
            </a:solidFill>
          </p:spPr>
          <p:txBody>
            <a:bodyPr wrap="square" rtlCol="0">
              <a:spAutoFit/>
            </a:bodyPr>
            <a:lstStyle/>
            <a:p>
              <a:pPr algn="ctr"/>
              <a:r>
                <a:rPr lang="en-US" sz="1400" dirty="0">
                  <a:solidFill>
                    <a:schemeClr val="accent5"/>
                  </a:solidFill>
                </a:rPr>
                <a:t>TPG crates tested and ready for storage</a:t>
              </a:r>
              <a:endParaRPr lang="en-GB" sz="1400" dirty="0">
                <a:solidFill>
                  <a:schemeClr val="accent5"/>
                </a:solidFill>
              </a:endParaRPr>
            </a:p>
          </p:txBody>
        </p:sp>
        <p:sp>
          <p:nvSpPr>
            <p:cNvPr id="20" name="TextBox 19">
              <a:extLst>
                <a:ext uri="{FF2B5EF4-FFF2-40B4-BE49-F238E27FC236}">
                  <a16:creationId xmlns:a16="http://schemas.microsoft.com/office/drawing/2014/main" id="{E819CA5B-870E-E76D-26FF-E9CB100D74D1}"/>
                </a:ext>
              </a:extLst>
            </p:cNvPr>
            <p:cNvSpPr txBox="1"/>
            <p:nvPr/>
          </p:nvSpPr>
          <p:spPr>
            <a:xfrm>
              <a:off x="4460172" y="5649666"/>
              <a:ext cx="2052386" cy="307777"/>
            </a:xfrm>
            <a:prstGeom prst="rect">
              <a:avLst/>
            </a:prstGeom>
            <a:noFill/>
          </p:spPr>
          <p:txBody>
            <a:bodyPr wrap="square" rtlCol="0">
              <a:spAutoFit/>
            </a:bodyPr>
            <a:lstStyle/>
            <a:p>
              <a:pPr algn="ctr"/>
              <a:r>
                <a:rPr lang="en-US" sz="1400" dirty="0" err="1">
                  <a:solidFill>
                    <a:schemeClr val="accent5"/>
                  </a:solidFill>
                </a:rPr>
                <a:t>RadTol</a:t>
              </a:r>
              <a:r>
                <a:rPr lang="en-US" sz="1400" dirty="0">
                  <a:solidFill>
                    <a:schemeClr val="accent5"/>
                  </a:solidFill>
                </a:rPr>
                <a:t> power supplies</a:t>
              </a:r>
              <a:endParaRPr lang="en-GB" sz="1400" dirty="0">
                <a:solidFill>
                  <a:schemeClr val="accent5"/>
                </a:solidFill>
              </a:endParaRPr>
            </a:p>
          </p:txBody>
        </p:sp>
      </p:grpSp>
      <p:pic>
        <p:nvPicPr>
          <p:cNvPr id="3" name="Picture 2">
            <a:extLst>
              <a:ext uri="{FF2B5EF4-FFF2-40B4-BE49-F238E27FC236}">
                <a16:creationId xmlns:a16="http://schemas.microsoft.com/office/drawing/2014/main" id="{D8CDF6CE-FD14-4DE8-8051-A330A9B1C16B}"/>
              </a:ext>
            </a:extLst>
          </p:cNvPr>
          <p:cNvPicPr>
            <a:picLocks noChangeAspect="1"/>
          </p:cNvPicPr>
          <p:nvPr/>
        </p:nvPicPr>
        <p:blipFill rotWithShape="1">
          <a:blip r:embed="rId2"/>
          <a:srcRect t="1" b="56953"/>
          <a:stretch/>
        </p:blipFill>
        <p:spPr>
          <a:xfrm>
            <a:off x="1671995" y="4834390"/>
            <a:ext cx="3931648" cy="1269669"/>
          </a:xfrm>
          <a:prstGeom prst="rect">
            <a:avLst/>
          </a:prstGeom>
        </p:spPr>
      </p:pic>
      <p:pic>
        <p:nvPicPr>
          <p:cNvPr id="5" name="Picture 4" descr="A close-up of a circuit board&#10;&#10;Description automatically generated">
            <a:extLst>
              <a:ext uri="{FF2B5EF4-FFF2-40B4-BE49-F238E27FC236}">
                <a16:creationId xmlns:a16="http://schemas.microsoft.com/office/drawing/2014/main" id="{CA92797E-513D-B721-02E6-16F1B743A20F}"/>
              </a:ext>
            </a:extLst>
          </p:cNvPr>
          <p:cNvPicPr>
            <a:picLocks noChangeAspect="1"/>
          </p:cNvPicPr>
          <p:nvPr/>
        </p:nvPicPr>
        <p:blipFill rotWithShape="1">
          <a:blip r:embed="rId3"/>
          <a:srcRect r="1981"/>
          <a:stretch/>
        </p:blipFill>
        <p:spPr>
          <a:xfrm>
            <a:off x="5879976" y="5045308"/>
            <a:ext cx="1656184" cy="915759"/>
          </a:xfrm>
          <a:prstGeom prst="rect">
            <a:avLst/>
          </a:prstGeom>
        </p:spPr>
      </p:pic>
      <p:pic>
        <p:nvPicPr>
          <p:cNvPr id="7" name="Picture 6">
            <a:extLst>
              <a:ext uri="{FF2B5EF4-FFF2-40B4-BE49-F238E27FC236}">
                <a16:creationId xmlns:a16="http://schemas.microsoft.com/office/drawing/2014/main" id="{F0C2444B-C4B6-5AE4-B620-8F3F4A842960}"/>
              </a:ext>
            </a:extLst>
          </p:cNvPr>
          <p:cNvPicPr>
            <a:picLocks noChangeAspect="1"/>
          </p:cNvPicPr>
          <p:nvPr/>
        </p:nvPicPr>
        <p:blipFill rotWithShape="1">
          <a:blip r:embed="rId4"/>
          <a:srcRect t="33487"/>
          <a:stretch/>
        </p:blipFill>
        <p:spPr>
          <a:xfrm>
            <a:off x="8187267" y="4499999"/>
            <a:ext cx="1990576" cy="1765794"/>
          </a:xfrm>
          <a:prstGeom prst="rect">
            <a:avLst/>
          </a:prstGeom>
        </p:spPr>
      </p:pic>
      <p:pic>
        <p:nvPicPr>
          <p:cNvPr id="8" name="Picture 7">
            <a:extLst>
              <a:ext uri="{FF2B5EF4-FFF2-40B4-BE49-F238E27FC236}">
                <a16:creationId xmlns:a16="http://schemas.microsoft.com/office/drawing/2014/main" id="{281D6FEA-E975-A782-4092-158D469EB877}"/>
              </a:ext>
            </a:extLst>
          </p:cNvPr>
          <p:cNvPicPr>
            <a:picLocks noChangeAspect="1"/>
          </p:cNvPicPr>
          <p:nvPr/>
        </p:nvPicPr>
        <p:blipFill>
          <a:blip r:embed="rId5"/>
          <a:stretch>
            <a:fillRect/>
          </a:stretch>
        </p:blipFill>
        <p:spPr>
          <a:xfrm>
            <a:off x="2382817" y="2535115"/>
            <a:ext cx="7247592" cy="1664586"/>
          </a:xfrm>
          <a:prstGeom prst="rect">
            <a:avLst/>
          </a:prstGeom>
        </p:spPr>
      </p:pic>
      <p:pic>
        <p:nvPicPr>
          <p:cNvPr id="9" name="Picture 8">
            <a:extLst>
              <a:ext uri="{FF2B5EF4-FFF2-40B4-BE49-F238E27FC236}">
                <a16:creationId xmlns:a16="http://schemas.microsoft.com/office/drawing/2014/main" id="{41907A8C-9AE3-0AB8-58A2-C3B7D812AAC6}"/>
              </a:ext>
            </a:extLst>
          </p:cNvPr>
          <p:cNvPicPr>
            <a:picLocks noChangeAspect="1"/>
          </p:cNvPicPr>
          <p:nvPr/>
        </p:nvPicPr>
        <p:blipFill>
          <a:blip r:embed="rId6"/>
          <a:stretch>
            <a:fillRect/>
          </a:stretch>
        </p:blipFill>
        <p:spPr>
          <a:xfrm>
            <a:off x="6708068" y="853056"/>
            <a:ext cx="3649090" cy="1626160"/>
          </a:xfrm>
          <a:prstGeom prst="rect">
            <a:avLst/>
          </a:prstGeom>
        </p:spPr>
      </p:pic>
      <p:sp>
        <p:nvSpPr>
          <p:cNvPr id="23" name="Content Placeholder 2">
            <a:extLst>
              <a:ext uri="{FF2B5EF4-FFF2-40B4-BE49-F238E27FC236}">
                <a16:creationId xmlns:a16="http://schemas.microsoft.com/office/drawing/2014/main" id="{2C94C6ED-A3A5-2D36-9BB8-264A648199D4}"/>
              </a:ext>
            </a:extLst>
          </p:cNvPr>
          <p:cNvSpPr txBox="1">
            <a:spLocks/>
          </p:cNvSpPr>
          <p:nvPr/>
        </p:nvSpPr>
        <p:spPr>
          <a:xfrm>
            <a:off x="1693874" y="760007"/>
            <a:ext cx="4979030" cy="2018437"/>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3399"/>
                </a:solidFill>
              </a:rPr>
              <a:t>Improved cables layout </a:t>
            </a:r>
            <a:r>
              <a:rPr lang="en-US" sz="2000" dirty="0"/>
              <a:t>with less radiation and better access during operation</a:t>
            </a:r>
          </a:p>
          <a:p>
            <a:r>
              <a:rPr lang="en-US" sz="2000" dirty="0">
                <a:solidFill>
                  <a:srgbClr val="FF3399"/>
                </a:solidFill>
              </a:rPr>
              <a:t>Upgraded documentation and integration </a:t>
            </a:r>
            <a:r>
              <a:rPr lang="en-US" sz="2000" dirty="0"/>
              <a:t>with detailed definition of cables, racks, powering and communication needs</a:t>
            </a:r>
          </a:p>
        </p:txBody>
      </p:sp>
    </p:spTree>
    <p:extLst>
      <p:ext uri="{BB962C8B-B14F-4D97-AF65-F5344CB8AC3E}">
        <p14:creationId xmlns:p14="http://schemas.microsoft.com/office/powerpoint/2010/main" val="3723442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FAED-6944-4E19-B98B-3013FB887521}"/>
              </a:ext>
            </a:extLst>
          </p:cNvPr>
          <p:cNvSpPr>
            <a:spLocks noGrp="1"/>
          </p:cNvSpPr>
          <p:nvPr>
            <p:ph type="title"/>
          </p:nvPr>
        </p:nvSpPr>
        <p:spPr>
          <a:xfrm>
            <a:off x="2136000" y="0"/>
            <a:ext cx="7920000" cy="720000"/>
          </a:xfrm>
        </p:spPr>
        <p:txBody>
          <a:bodyPr/>
          <a:lstStyle/>
          <a:p>
            <a:r>
              <a:rPr lang="en-GB" sz="3600" dirty="0"/>
              <a:t>VAX</a:t>
            </a:r>
            <a:r>
              <a:rPr lang="en-GB" dirty="0"/>
              <a:t> </a:t>
            </a:r>
            <a:r>
              <a:rPr lang="en-GB" sz="3600" dirty="0"/>
              <a:t>area</a:t>
            </a:r>
          </a:p>
        </p:txBody>
      </p:sp>
      <p:sp>
        <p:nvSpPr>
          <p:cNvPr id="27" name="Footer Placeholder 3">
            <a:extLst>
              <a:ext uri="{FF2B5EF4-FFF2-40B4-BE49-F238E27FC236}">
                <a16:creationId xmlns:a16="http://schemas.microsoft.com/office/drawing/2014/main" id="{CF9EB92A-3F6E-41C6-A5BA-66EF3DCB3DA7}"/>
              </a:ext>
            </a:extLst>
          </p:cNvPr>
          <p:cNvSpPr>
            <a:spLocks noGrp="1"/>
          </p:cNvSpPr>
          <p:nvPr>
            <p:ph type="ftr" sz="quarter" idx="11"/>
          </p:nvPr>
        </p:nvSpPr>
        <p:spPr>
          <a:xfrm>
            <a:off x="3312025" y="6484924"/>
            <a:ext cx="6768312" cy="360000"/>
          </a:xfrm>
        </p:spPr>
        <p:txBody>
          <a:bodyPr/>
          <a:lstStyle/>
          <a:p>
            <a:r>
              <a:rPr lang="en-GB" noProof="0"/>
              <a:t>V. Baglin, G. Bregliozzi - HL-LHC VSC Seminar, CERN, 18th December 2023</a:t>
            </a:r>
            <a:endParaRPr lang="en-GB" noProof="0" dirty="0"/>
          </a:p>
        </p:txBody>
      </p:sp>
      <p:sp>
        <p:nvSpPr>
          <p:cNvPr id="18" name="Espace réservé du contenu 2">
            <a:extLst>
              <a:ext uri="{FF2B5EF4-FFF2-40B4-BE49-F238E27FC236}">
                <a16:creationId xmlns:a16="http://schemas.microsoft.com/office/drawing/2014/main" id="{BD53526E-D2E6-580C-6C82-54C529BF5280}"/>
              </a:ext>
            </a:extLst>
          </p:cNvPr>
          <p:cNvSpPr txBox="1">
            <a:spLocks/>
          </p:cNvSpPr>
          <p:nvPr/>
        </p:nvSpPr>
        <p:spPr>
          <a:xfrm>
            <a:off x="1630920" y="720000"/>
            <a:ext cx="8723272" cy="932857"/>
          </a:xfrm>
          <a:prstGeom prst="rect">
            <a:avLst/>
          </a:prstGeom>
        </p:spPr>
        <p:txBody>
          <a:bodyPr>
            <a:normAutofit fontScale="925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M1 and M3 </a:t>
            </a:r>
            <a:r>
              <a:rPr lang="en-US" sz="2000" dirty="0">
                <a:solidFill>
                  <a:srgbClr val="FF3399"/>
                </a:solidFill>
              </a:rPr>
              <a:t>drawings completed </a:t>
            </a:r>
            <a:r>
              <a:rPr lang="en-US" sz="2000" dirty="0"/>
              <a:t>(LHCVAXH_0001 &amp; 5)</a:t>
            </a:r>
          </a:p>
          <a:p>
            <a:r>
              <a:rPr lang="en-US" sz="2000" dirty="0"/>
              <a:t>M2 detail designs and prototyping ongoing</a:t>
            </a:r>
          </a:p>
          <a:p>
            <a:r>
              <a:rPr lang="en-US" sz="2000" dirty="0"/>
              <a:t>VAX sector valves </a:t>
            </a:r>
            <a:r>
              <a:rPr lang="en-US" sz="2000" dirty="0">
                <a:solidFill>
                  <a:srgbClr val="FF3399"/>
                </a:solidFill>
              </a:rPr>
              <a:t>shielding study ongoing </a:t>
            </a:r>
          </a:p>
          <a:p>
            <a:pPr marL="114300" indent="0">
              <a:buNone/>
            </a:pPr>
            <a:endParaRPr lang="en-US" sz="2200" dirty="0"/>
          </a:p>
          <a:p>
            <a:pPr marL="114300" indent="0">
              <a:buNone/>
            </a:pPr>
            <a:endParaRPr lang="en-US" sz="2200" dirty="0"/>
          </a:p>
          <a:p>
            <a:pPr marL="114300" indent="0">
              <a:buNone/>
            </a:pPr>
            <a:endParaRPr lang="en-US" sz="2200" dirty="0"/>
          </a:p>
          <a:p>
            <a:pPr lvl="1"/>
            <a:endParaRPr lang="en-US" sz="1800" dirty="0"/>
          </a:p>
          <a:p>
            <a:endParaRPr lang="en-US" sz="2000" dirty="0">
              <a:sym typeface="Wingdings" panose="05000000000000000000" pitchFamily="2" charset="2"/>
            </a:endParaRPr>
          </a:p>
          <a:p>
            <a:pPr marL="457200" lvl="1" indent="0">
              <a:buNone/>
            </a:pPr>
            <a:endParaRPr lang="en-US" sz="1000" dirty="0"/>
          </a:p>
          <a:p>
            <a:endParaRPr lang="en-GB" sz="1000" dirty="0"/>
          </a:p>
        </p:txBody>
      </p:sp>
      <p:sp>
        <p:nvSpPr>
          <p:cNvPr id="6" name="TextBox 5">
            <a:extLst>
              <a:ext uri="{FF2B5EF4-FFF2-40B4-BE49-F238E27FC236}">
                <a16:creationId xmlns:a16="http://schemas.microsoft.com/office/drawing/2014/main" id="{0257A300-34A1-877D-A91C-3EB5BDE0DD55}"/>
              </a:ext>
            </a:extLst>
          </p:cNvPr>
          <p:cNvSpPr txBox="1"/>
          <p:nvPr/>
        </p:nvSpPr>
        <p:spPr>
          <a:xfrm>
            <a:off x="2504516" y="3342723"/>
            <a:ext cx="1359236" cy="307777"/>
          </a:xfrm>
          <a:prstGeom prst="rect">
            <a:avLst/>
          </a:prstGeom>
          <a:noFill/>
        </p:spPr>
        <p:txBody>
          <a:bodyPr wrap="square" rtlCol="0">
            <a:spAutoFit/>
          </a:bodyPr>
          <a:lstStyle/>
          <a:p>
            <a:pPr algn="ctr"/>
            <a:r>
              <a:rPr lang="en-US" sz="1400" dirty="0">
                <a:solidFill>
                  <a:schemeClr val="tx1">
                    <a:lumMod val="65000"/>
                    <a:lumOff val="35000"/>
                  </a:schemeClr>
                </a:solidFill>
              </a:rPr>
              <a:t>TAXS side</a:t>
            </a:r>
            <a:endParaRPr lang="en-GB" sz="1400" dirty="0">
              <a:solidFill>
                <a:schemeClr val="tx1">
                  <a:lumMod val="65000"/>
                  <a:lumOff val="35000"/>
                </a:schemeClr>
              </a:solidFill>
            </a:endParaRPr>
          </a:p>
        </p:txBody>
      </p:sp>
      <p:sp>
        <p:nvSpPr>
          <p:cNvPr id="7" name="TextBox 6">
            <a:extLst>
              <a:ext uri="{FF2B5EF4-FFF2-40B4-BE49-F238E27FC236}">
                <a16:creationId xmlns:a16="http://schemas.microsoft.com/office/drawing/2014/main" id="{3430E8D9-B94C-3762-6DB5-291D9C8F513C}"/>
              </a:ext>
            </a:extLst>
          </p:cNvPr>
          <p:cNvSpPr txBox="1"/>
          <p:nvPr/>
        </p:nvSpPr>
        <p:spPr>
          <a:xfrm>
            <a:off x="4867704" y="3450344"/>
            <a:ext cx="729623" cy="307777"/>
          </a:xfrm>
          <a:prstGeom prst="rect">
            <a:avLst/>
          </a:prstGeom>
          <a:noFill/>
        </p:spPr>
        <p:txBody>
          <a:bodyPr wrap="none" rtlCol="0">
            <a:spAutoFit/>
          </a:bodyPr>
          <a:lstStyle/>
          <a:p>
            <a:r>
              <a:rPr lang="en-US" sz="1400" dirty="0">
                <a:solidFill>
                  <a:schemeClr val="tx1">
                    <a:lumMod val="65000"/>
                    <a:lumOff val="35000"/>
                  </a:schemeClr>
                </a:solidFill>
              </a:rPr>
              <a:t>IP side</a:t>
            </a:r>
            <a:endParaRPr lang="en-GB" sz="1400" dirty="0">
              <a:solidFill>
                <a:schemeClr val="tx1">
                  <a:lumMod val="65000"/>
                  <a:lumOff val="35000"/>
                </a:schemeClr>
              </a:solidFill>
            </a:endParaRPr>
          </a:p>
        </p:txBody>
      </p:sp>
      <p:sp>
        <p:nvSpPr>
          <p:cNvPr id="8" name="Espace réservé du contenu 2">
            <a:extLst>
              <a:ext uri="{FF2B5EF4-FFF2-40B4-BE49-F238E27FC236}">
                <a16:creationId xmlns:a16="http://schemas.microsoft.com/office/drawing/2014/main" id="{4CF83192-99B2-0BC6-2121-38C2D620ECCD}"/>
              </a:ext>
            </a:extLst>
          </p:cNvPr>
          <p:cNvSpPr txBox="1">
            <a:spLocks/>
          </p:cNvSpPr>
          <p:nvPr/>
        </p:nvSpPr>
        <p:spPr>
          <a:xfrm>
            <a:off x="1524000" y="3717032"/>
            <a:ext cx="8723272" cy="2767892"/>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err="1"/>
              <a:t>aC</a:t>
            </a:r>
            <a:r>
              <a:rPr lang="en-US" sz="2000" dirty="0"/>
              <a:t> and NEG coatings tests on bellows</a:t>
            </a:r>
          </a:p>
          <a:p>
            <a:endParaRPr lang="en-US" sz="2000" dirty="0"/>
          </a:p>
          <a:p>
            <a:endParaRPr lang="en-US" sz="2000" dirty="0"/>
          </a:p>
          <a:p>
            <a:endParaRPr lang="en-US" sz="2000" dirty="0"/>
          </a:p>
          <a:p>
            <a:r>
              <a:rPr lang="en-US" sz="2000" dirty="0"/>
              <a:t>The plan:</a:t>
            </a:r>
          </a:p>
          <a:p>
            <a:pPr lvl="1"/>
            <a:r>
              <a:rPr lang="en-US" sz="2000" dirty="0"/>
              <a:t>2024-2025: </a:t>
            </a:r>
            <a:r>
              <a:rPr lang="en-US" sz="2000" dirty="0">
                <a:solidFill>
                  <a:srgbClr val="FF3399"/>
                </a:solidFill>
              </a:rPr>
              <a:t>series supply and assembly</a:t>
            </a:r>
          </a:p>
          <a:p>
            <a:pPr lvl="1"/>
            <a:r>
              <a:rPr lang="en-US" sz="2000" dirty="0"/>
              <a:t>2026: validations and tests during LS3</a:t>
            </a:r>
          </a:p>
          <a:p>
            <a:pPr marL="114300" indent="0">
              <a:buNone/>
            </a:pPr>
            <a:endParaRPr lang="en-US" sz="2200" dirty="0"/>
          </a:p>
          <a:p>
            <a:pPr marL="114300" indent="0">
              <a:buNone/>
            </a:pPr>
            <a:endParaRPr lang="en-US" sz="2200" dirty="0"/>
          </a:p>
          <a:p>
            <a:pPr marL="114300" indent="0">
              <a:buNone/>
            </a:pPr>
            <a:endParaRPr lang="en-US" sz="2200" dirty="0"/>
          </a:p>
          <a:p>
            <a:pPr lvl="1"/>
            <a:endParaRPr lang="en-US" sz="1800" dirty="0"/>
          </a:p>
          <a:p>
            <a:endParaRPr lang="en-US" sz="2000" dirty="0">
              <a:sym typeface="Wingdings" panose="05000000000000000000" pitchFamily="2" charset="2"/>
            </a:endParaRPr>
          </a:p>
          <a:p>
            <a:pPr marL="457200" lvl="1" indent="0">
              <a:buNone/>
            </a:pPr>
            <a:endParaRPr lang="en-US" sz="1000" dirty="0"/>
          </a:p>
          <a:p>
            <a:endParaRPr lang="en-GB" sz="1000" dirty="0"/>
          </a:p>
        </p:txBody>
      </p:sp>
      <p:grpSp>
        <p:nvGrpSpPr>
          <p:cNvPr id="25" name="Group 24">
            <a:extLst>
              <a:ext uri="{FF2B5EF4-FFF2-40B4-BE49-F238E27FC236}">
                <a16:creationId xmlns:a16="http://schemas.microsoft.com/office/drawing/2014/main" id="{7F9C6877-7D88-665F-5D61-9573AE108D78}"/>
              </a:ext>
            </a:extLst>
          </p:cNvPr>
          <p:cNvGrpSpPr/>
          <p:nvPr/>
        </p:nvGrpSpPr>
        <p:grpSpPr>
          <a:xfrm>
            <a:off x="3794324" y="4110341"/>
            <a:ext cx="1750352" cy="1101392"/>
            <a:chOff x="1648380" y="4163034"/>
            <a:chExt cx="1750352" cy="1101392"/>
          </a:xfrm>
        </p:grpSpPr>
        <p:pic>
          <p:nvPicPr>
            <p:cNvPr id="9" name="Picture 8">
              <a:extLst>
                <a:ext uri="{FF2B5EF4-FFF2-40B4-BE49-F238E27FC236}">
                  <a16:creationId xmlns:a16="http://schemas.microsoft.com/office/drawing/2014/main" id="{7764697C-00EC-B841-D28E-48C2953CFCB0}"/>
                </a:ext>
              </a:extLst>
            </p:cNvPr>
            <p:cNvPicPr preferRelativeResize="0">
              <a:picLocks noChangeAspect="1"/>
            </p:cNvPicPr>
            <p:nvPr/>
          </p:nvPicPr>
          <p:blipFill>
            <a:blip r:embed="rId2"/>
            <a:stretch>
              <a:fillRect/>
            </a:stretch>
          </p:blipFill>
          <p:spPr>
            <a:xfrm>
              <a:off x="1797294" y="4163034"/>
              <a:ext cx="758482" cy="857467"/>
            </a:xfrm>
            <a:prstGeom prst="rect">
              <a:avLst/>
            </a:prstGeom>
          </p:spPr>
        </p:pic>
        <p:pic>
          <p:nvPicPr>
            <p:cNvPr id="10" name="Picture 9">
              <a:extLst>
                <a:ext uri="{FF2B5EF4-FFF2-40B4-BE49-F238E27FC236}">
                  <a16:creationId xmlns:a16="http://schemas.microsoft.com/office/drawing/2014/main" id="{6F4FC44F-0361-24E5-52C2-EBCC2C236ADB}"/>
                </a:ext>
              </a:extLst>
            </p:cNvPr>
            <p:cNvPicPr preferRelativeResize="0">
              <a:picLocks noChangeAspect="1"/>
            </p:cNvPicPr>
            <p:nvPr/>
          </p:nvPicPr>
          <p:blipFill>
            <a:blip r:embed="rId3"/>
            <a:stretch>
              <a:fillRect/>
            </a:stretch>
          </p:blipFill>
          <p:spPr>
            <a:xfrm>
              <a:off x="2542322" y="4163036"/>
              <a:ext cx="856410" cy="850748"/>
            </a:xfrm>
            <a:prstGeom prst="rect">
              <a:avLst/>
            </a:prstGeom>
          </p:spPr>
        </p:pic>
        <p:sp>
          <p:nvSpPr>
            <p:cNvPr id="11" name="TextBox 10">
              <a:extLst>
                <a:ext uri="{FF2B5EF4-FFF2-40B4-BE49-F238E27FC236}">
                  <a16:creationId xmlns:a16="http://schemas.microsoft.com/office/drawing/2014/main" id="{B2C392D3-D351-67D3-EBF4-6EFDF35FA78F}"/>
                </a:ext>
              </a:extLst>
            </p:cNvPr>
            <p:cNvSpPr txBox="1"/>
            <p:nvPr/>
          </p:nvSpPr>
          <p:spPr>
            <a:xfrm>
              <a:off x="1648380" y="4987427"/>
              <a:ext cx="1750352" cy="276999"/>
            </a:xfrm>
            <a:prstGeom prst="rect">
              <a:avLst/>
            </a:prstGeom>
            <a:noFill/>
          </p:spPr>
          <p:txBody>
            <a:bodyPr wrap="square" rtlCol="0">
              <a:spAutoFit/>
            </a:bodyPr>
            <a:lstStyle/>
            <a:p>
              <a:pPr algn="ctr"/>
              <a:r>
                <a:rPr lang="en-US" sz="1200" dirty="0">
                  <a:solidFill>
                    <a:schemeClr val="tx1">
                      <a:lumMod val="65000"/>
                      <a:lumOff val="35000"/>
                    </a:schemeClr>
                  </a:solidFill>
                </a:rPr>
                <a:t>500 cycles</a:t>
              </a:r>
              <a:endParaRPr lang="en-GB" sz="1200" dirty="0">
                <a:solidFill>
                  <a:schemeClr val="tx1">
                    <a:lumMod val="65000"/>
                    <a:lumOff val="35000"/>
                  </a:schemeClr>
                </a:solidFill>
              </a:endParaRPr>
            </a:p>
          </p:txBody>
        </p:sp>
      </p:grpSp>
      <p:grpSp>
        <p:nvGrpSpPr>
          <p:cNvPr id="24" name="Group 23">
            <a:extLst>
              <a:ext uri="{FF2B5EF4-FFF2-40B4-BE49-F238E27FC236}">
                <a16:creationId xmlns:a16="http://schemas.microsoft.com/office/drawing/2014/main" id="{FF3A817F-DB07-1DA6-D243-43B9C27DFEA2}"/>
              </a:ext>
            </a:extLst>
          </p:cNvPr>
          <p:cNvGrpSpPr/>
          <p:nvPr/>
        </p:nvGrpSpPr>
        <p:grpSpPr>
          <a:xfrm>
            <a:off x="5696902" y="4110340"/>
            <a:ext cx="1465055" cy="1126204"/>
            <a:chOff x="5392250" y="4210146"/>
            <a:chExt cx="1465055" cy="1126204"/>
          </a:xfrm>
        </p:grpSpPr>
        <p:pic>
          <p:nvPicPr>
            <p:cNvPr id="12" name="Picture 11">
              <a:extLst>
                <a:ext uri="{FF2B5EF4-FFF2-40B4-BE49-F238E27FC236}">
                  <a16:creationId xmlns:a16="http://schemas.microsoft.com/office/drawing/2014/main" id="{E7A3F0D1-8313-BA22-CA13-F5C2DD9A8A2C}"/>
                </a:ext>
              </a:extLst>
            </p:cNvPr>
            <p:cNvPicPr preferRelativeResize="0">
              <a:picLocks noChangeAspect="1"/>
            </p:cNvPicPr>
            <p:nvPr/>
          </p:nvPicPr>
          <p:blipFill>
            <a:blip r:embed="rId4"/>
            <a:stretch>
              <a:fillRect/>
            </a:stretch>
          </p:blipFill>
          <p:spPr>
            <a:xfrm>
              <a:off x="6156176" y="4210147"/>
              <a:ext cx="701129" cy="856152"/>
            </a:xfrm>
            <a:prstGeom prst="rect">
              <a:avLst/>
            </a:prstGeom>
          </p:spPr>
        </p:pic>
        <p:pic>
          <p:nvPicPr>
            <p:cNvPr id="13" name="Picture 12">
              <a:extLst>
                <a:ext uri="{FF2B5EF4-FFF2-40B4-BE49-F238E27FC236}">
                  <a16:creationId xmlns:a16="http://schemas.microsoft.com/office/drawing/2014/main" id="{3E9F559D-A199-79CA-6B5C-91B6F06400A8}"/>
                </a:ext>
              </a:extLst>
            </p:cNvPr>
            <p:cNvPicPr preferRelativeResize="0">
              <a:picLocks noChangeAspect="1"/>
            </p:cNvPicPr>
            <p:nvPr/>
          </p:nvPicPr>
          <p:blipFill>
            <a:blip r:embed="rId5"/>
            <a:stretch>
              <a:fillRect/>
            </a:stretch>
          </p:blipFill>
          <p:spPr>
            <a:xfrm>
              <a:off x="5448315" y="4210146"/>
              <a:ext cx="707861" cy="849433"/>
            </a:xfrm>
            <a:prstGeom prst="rect">
              <a:avLst/>
            </a:prstGeom>
          </p:spPr>
        </p:pic>
        <p:sp>
          <p:nvSpPr>
            <p:cNvPr id="14" name="TextBox 13">
              <a:extLst>
                <a:ext uri="{FF2B5EF4-FFF2-40B4-BE49-F238E27FC236}">
                  <a16:creationId xmlns:a16="http://schemas.microsoft.com/office/drawing/2014/main" id="{1F13A4FA-5A90-38CC-BCDF-1F1C95A6D47B}"/>
                </a:ext>
              </a:extLst>
            </p:cNvPr>
            <p:cNvSpPr txBox="1"/>
            <p:nvPr/>
          </p:nvSpPr>
          <p:spPr>
            <a:xfrm>
              <a:off x="5392250" y="5059351"/>
              <a:ext cx="1465055" cy="276999"/>
            </a:xfrm>
            <a:prstGeom prst="rect">
              <a:avLst/>
            </a:prstGeom>
            <a:noFill/>
          </p:spPr>
          <p:txBody>
            <a:bodyPr wrap="square" rtlCol="0">
              <a:spAutoFit/>
            </a:bodyPr>
            <a:lstStyle/>
            <a:p>
              <a:pPr algn="ctr"/>
              <a:r>
                <a:rPr lang="en-US" sz="1200" dirty="0">
                  <a:solidFill>
                    <a:schemeClr val="tx1">
                      <a:lumMod val="65000"/>
                      <a:lumOff val="35000"/>
                    </a:schemeClr>
                  </a:solidFill>
                </a:rPr>
                <a:t>1000 cycles</a:t>
              </a:r>
              <a:endParaRPr lang="en-GB" sz="1200" dirty="0">
                <a:solidFill>
                  <a:schemeClr val="tx1">
                    <a:lumMod val="65000"/>
                    <a:lumOff val="35000"/>
                  </a:schemeClr>
                </a:solidFill>
              </a:endParaRPr>
            </a:p>
          </p:txBody>
        </p:sp>
      </p:grpSp>
      <p:pic>
        <p:nvPicPr>
          <p:cNvPr id="16" name="Picture 15">
            <a:extLst>
              <a:ext uri="{FF2B5EF4-FFF2-40B4-BE49-F238E27FC236}">
                <a16:creationId xmlns:a16="http://schemas.microsoft.com/office/drawing/2014/main" id="{503116FA-00FE-28FD-1379-10BB6BB69892}"/>
              </a:ext>
            </a:extLst>
          </p:cNvPr>
          <p:cNvPicPr>
            <a:picLocks noChangeAspect="1"/>
          </p:cNvPicPr>
          <p:nvPr/>
        </p:nvPicPr>
        <p:blipFill>
          <a:blip r:embed="rId6"/>
          <a:stretch>
            <a:fillRect/>
          </a:stretch>
        </p:blipFill>
        <p:spPr>
          <a:xfrm rot="16200000">
            <a:off x="4386124" y="1727920"/>
            <a:ext cx="1848981" cy="1636054"/>
          </a:xfrm>
          <a:prstGeom prst="rect">
            <a:avLst/>
          </a:prstGeom>
        </p:spPr>
      </p:pic>
      <p:pic>
        <p:nvPicPr>
          <p:cNvPr id="19" name="Picture 18">
            <a:extLst>
              <a:ext uri="{FF2B5EF4-FFF2-40B4-BE49-F238E27FC236}">
                <a16:creationId xmlns:a16="http://schemas.microsoft.com/office/drawing/2014/main" id="{A6C6E891-9213-C3B5-5885-D3321D5105AD}"/>
              </a:ext>
            </a:extLst>
          </p:cNvPr>
          <p:cNvPicPr>
            <a:picLocks noChangeAspect="1"/>
          </p:cNvPicPr>
          <p:nvPr/>
        </p:nvPicPr>
        <p:blipFill>
          <a:blip r:embed="rId7"/>
          <a:stretch>
            <a:fillRect/>
          </a:stretch>
        </p:blipFill>
        <p:spPr>
          <a:xfrm>
            <a:off x="2494712" y="1593575"/>
            <a:ext cx="1369041" cy="1793081"/>
          </a:xfrm>
          <a:prstGeom prst="rect">
            <a:avLst/>
          </a:prstGeom>
        </p:spPr>
      </p:pic>
      <p:pic>
        <p:nvPicPr>
          <p:cNvPr id="23" name="Picture 22">
            <a:extLst>
              <a:ext uri="{FF2B5EF4-FFF2-40B4-BE49-F238E27FC236}">
                <a16:creationId xmlns:a16="http://schemas.microsoft.com/office/drawing/2014/main" id="{79901B75-9A12-0F36-C254-C02AF41D0B9B}"/>
              </a:ext>
            </a:extLst>
          </p:cNvPr>
          <p:cNvPicPr>
            <a:picLocks noChangeAspect="1"/>
          </p:cNvPicPr>
          <p:nvPr/>
        </p:nvPicPr>
        <p:blipFill>
          <a:blip r:embed="rId8"/>
          <a:stretch>
            <a:fillRect/>
          </a:stretch>
        </p:blipFill>
        <p:spPr>
          <a:xfrm>
            <a:off x="6740901" y="1517889"/>
            <a:ext cx="3358089" cy="2049950"/>
          </a:xfrm>
          <a:prstGeom prst="rect">
            <a:avLst/>
          </a:prstGeom>
        </p:spPr>
      </p:pic>
    </p:spTree>
    <p:extLst>
      <p:ext uri="{BB962C8B-B14F-4D97-AF65-F5344CB8AC3E}">
        <p14:creationId xmlns:p14="http://schemas.microsoft.com/office/powerpoint/2010/main" val="2647464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FAED-6944-4E19-B98B-3013FB887521}"/>
              </a:ext>
            </a:extLst>
          </p:cNvPr>
          <p:cNvSpPr>
            <a:spLocks noGrp="1"/>
          </p:cNvSpPr>
          <p:nvPr>
            <p:ph type="title"/>
          </p:nvPr>
        </p:nvSpPr>
        <p:spPr>
          <a:xfrm>
            <a:off x="2136000" y="0"/>
            <a:ext cx="8532000" cy="720000"/>
          </a:xfrm>
        </p:spPr>
        <p:txBody>
          <a:bodyPr>
            <a:normAutofit fontScale="90000"/>
          </a:bodyPr>
          <a:lstStyle/>
          <a:p>
            <a:r>
              <a:rPr lang="en-GB" dirty="0"/>
              <a:t>NEW </a:t>
            </a:r>
            <a:r>
              <a:rPr lang="en-GB" sz="3600" dirty="0"/>
              <a:t>scope</a:t>
            </a:r>
            <a:r>
              <a:rPr lang="en-GB" dirty="0"/>
              <a:t> (</a:t>
            </a:r>
            <a:r>
              <a:rPr lang="en-GB" sz="3600" dirty="0"/>
              <a:t>Sep</a:t>
            </a:r>
            <a:r>
              <a:rPr lang="en-GB" dirty="0"/>
              <a:t> </a:t>
            </a:r>
            <a:r>
              <a:rPr lang="en-GB" sz="3600" dirty="0"/>
              <a:t>23): VAX connection to Expt</a:t>
            </a:r>
            <a:r>
              <a:rPr lang="en-GB" dirty="0"/>
              <a:t>.</a:t>
            </a:r>
          </a:p>
        </p:txBody>
      </p:sp>
      <p:sp>
        <p:nvSpPr>
          <p:cNvPr id="27" name="Footer Placeholder 3">
            <a:extLst>
              <a:ext uri="{FF2B5EF4-FFF2-40B4-BE49-F238E27FC236}">
                <a16:creationId xmlns:a16="http://schemas.microsoft.com/office/drawing/2014/main" id="{CF9EB92A-3F6E-41C6-A5BA-66EF3DCB3DA7}"/>
              </a:ext>
            </a:extLst>
          </p:cNvPr>
          <p:cNvSpPr>
            <a:spLocks noGrp="1"/>
          </p:cNvSpPr>
          <p:nvPr>
            <p:ph type="ftr" sz="quarter" idx="11"/>
          </p:nvPr>
        </p:nvSpPr>
        <p:spPr>
          <a:xfrm>
            <a:off x="3312025" y="6484924"/>
            <a:ext cx="6768312" cy="360000"/>
          </a:xfrm>
        </p:spPr>
        <p:txBody>
          <a:bodyPr/>
          <a:lstStyle/>
          <a:p>
            <a:r>
              <a:rPr lang="en-GB" noProof="0"/>
              <a:t>V. Baglin, G. Bregliozzi - HL-LHC VSC Seminar, CERN, 18th December 2023</a:t>
            </a:r>
            <a:endParaRPr lang="en-GB" noProof="0" dirty="0"/>
          </a:p>
        </p:txBody>
      </p:sp>
      <p:pic>
        <p:nvPicPr>
          <p:cNvPr id="3" name="Picture 2">
            <a:extLst>
              <a:ext uri="{FF2B5EF4-FFF2-40B4-BE49-F238E27FC236}">
                <a16:creationId xmlns:a16="http://schemas.microsoft.com/office/drawing/2014/main" id="{8BB72670-5444-C583-F0B0-E32848F990E6}"/>
              </a:ext>
            </a:extLst>
          </p:cNvPr>
          <p:cNvPicPr>
            <a:picLocks noChangeAspect="1"/>
          </p:cNvPicPr>
          <p:nvPr/>
        </p:nvPicPr>
        <p:blipFill>
          <a:blip r:embed="rId2"/>
          <a:stretch>
            <a:fillRect/>
          </a:stretch>
        </p:blipFill>
        <p:spPr>
          <a:xfrm>
            <a:off x="2783633" y="4149080"/>
            <a:ext cx="6183275" cy="1840764"/>
          </a:xfrm>
          <a:prstGeom prst="rect">
            <a:avLst/>
          </a:prstGeom>
        </p:spPr>
      </p:pic>
      <p:pic>
        <p:nvPicPr>
          <p:cNvPr id="7" name="Picture 6">
            <a:extLst>
              <a:ext uri="{FF2B5EF4-FFF2-40B4-BE49-F238E27FC236}">
                <a16:creationId xmlns:a16="http://schemas.microsoft.com/office/drawing/2014/main" id="{88905771-6527-6CBB-BA80-F80932EB6BEA}"/>
              </a:ext>
            </a:extLst>
          </p:cNvPr>
          <p:cNvPicPr>
            <a:picLocks noChangeAspect="1"/>
          </p:cNvPicPr>
          <p:nvPr/>
        </p:nvPicPr>
        <p:blipFill>
          <a:blip r:embed="rId3"/>
          <a:stretch>
            <a:fillRect/>
          </a:stretch>
        </p:blipFill>
        <p:spPr>
          <a:xfrm>
            <a:off x="2558800" y="2492897"/>
            <a:ext cx="7074401" cy="1664343"/>
          </a:xfrm>
          <a:prstGeom prst="rect">
            <a:avLst/>
          </a:prstGeom>
        </p:spPr>
      </p:pic>
      <p:sp>
        <p:nvSpPr>
          <p:cNvPr id="14" name="Content Placeholder 2">
            <a:extLst>
              <a:ext uri="{FF2B5EF4-FFF2-40B4-BE49-F238E27FC236}">
                <a16:creationId xmlns:a16="http://schemas.microsoft.com/office/drawing/2014/main" id="{17ABE1DD-CD76-2734-17CE-2F67C0398188}"/>
              </a:ext>
            </a:extLst>
          </p:cNvPr>
          <p:cNvSpPr txBox="1">
            <a:spLocks/>
          </p:cNvSpPr>
          <p:nvPr/>
        </p:nvSpPr>
        <p:spPr>
          <a:xfrm>
            <a:off x="1656969" y="652132"/>
            <a:ext cx="8825408" cy="3336910"/>
          </a:xfrm>
          <a:prstGeom prst="rect">
            <a:avLst/>
          </a:prstGeom>
        </p:spPr>
        <p:txBody>
          <a:bodyPr/>
          <a:lstStyle>
            <a:lvl1pPr marL="342900" indent="-342900" algn="ctr"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ctr"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ctr"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ctr"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ctr"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GB" sz="1600" dirty="0"/>
              <a:t>ATLAS VC1JX chamber upgraded for LS1 and adapted to the present LHC VAX</a:t>
            </a:r>
          </a:p>
          <a:p>
            <a:pPr algn="l"/>
            <a:r>
              <a:rPr lang="en-GB" sz="1600" dirty="0"/>
              <a:t>In the context of HL-LHC, upgrade of LHC VAX to minimised radiation to the personnel</a:t>
            </a:r>
          </a:p>
          <a:p>
            <a:pPr algn="l"/>
            <a:r>
              <a:rPr lang="en-GB" sz="1600" dirty="0"/>
              <a:t>CMS VA5FF forward assembly modified and partially adapted to the HL VAX during LS2</a:t>
            </a:r>
          </a:p>
          <a:p>
            <a:pPr algn="l"/>
            <a:r>
              <a:rPr lang="en-GB" sz="1600" dirty="0"/>
              <a:t>Today, new WP12 scope with:</a:t>
            </a:r>
          </a:p>
          <a:p>
            <a:pPr lvl="1" algn="l"/>
            <a:r>
              <a:rPr lang="en-GB" sz="1600" dirty="0"/>
              <a:t>Adaptation to ATLAS beampipes and supporting system</a:t>
            </a:r>
          </a:p>
          <a:p>
            <a:pPr lvl="1" algn="l"/>
            <a:r>
              <a:rPr lang="en-GB" sz="1600" dirty="0"/>
              <a:t>Completion of adaptation to CMS beampipes</a:t>
            </a:r>
          </a:p>
        </p:txBody>
      </p:sp>
      <p:sp>
        <p:nvSpPr>
          <p:cNvPr id="15" name="TextBox 14">
            <a:extLst>
              <a:ext uri="{FF2B5EF4-FFF2-40B4-BE49-F238E27FC236}">
                <a16:creationId xmlns:a16="http://schemas.microsoft.com/office/drawing/2014/main" id="{FBEE2DF0-2DFE-470E-0EE4-1CD8D72A97F5}"/>
              </a:ext>
            </a:extLst>
          </p:cNvPr>
          <p:cNvSpPr txBox="1"/>
          <p:nvPr/>
        </p:nvSpPr>
        <p:spPr>
          <a:xfrm>
            <a:off x="9769484" y="3081391"/>
            <a:ext cx="898516" cy="369332"/>
          </a:xfrm>
          <a:prstGeom prst="rect">
            <a:avLst/>
          </a:prstGeom>
          <a:noFill/>
        </p:spPr>
        <p:txBody>
          <a:bodyPr wrap="none" rtlCol="0">
            <a:spAutoFit/>
          </a:bodyPr>
          <a:lstStyle/>
          <a:p>
            <a:r>
              <a:rPr lang="en-US" dirty="0">
                <a:solidFill>
                  <a:schemeClr val="tx1">
                    <a:lumMod val="65000"/>
                    <a:lumOff val="35000"/>
                  </a:schemeClr>
                </a:solidFill>
              </a:rPr>
              <a:t>ATLAS</a:t>
            </a:r>
            <a:endParaRPr lang="en-GB" dirty="0">
              <a:solidFill>
                <a:schemeClr val="tx1">
                  <a:lumMod val="65000"/>
                  <a:lumOff val="35000"/>
                </a:schemeClr>
              </a:solidFill>
            </a:endParaRPr>
          </a:p>
        </p:txBody>
      </p:sp>
      <p:sp>
        <p:nvSpPr>
          <p:cNvPr id="16" name="TextBox 15">
            <a:extLst>
              <a:ext uri="{FF2B5EF4-FFF2-40B4-BE49-F238E27FC236}">
                <a16:creationId xmlns:a16="http://schemas.microsoft.com/office/drawing/2014/main" id="{7CA26E2E-D23B-BEFC-3C04-A7BD8F8A6857}"/>
              </a:ext>
            </a:extLst>
          </p:cNvPr>
          <p:cNvSpPr txBox="1"/>
          <p:nvPr/>
        </p:nvSpPr>
        <p:spPr>
          <a:xfrm>
            <a:off x="9696401" y="4865799"/>
            <a:ext cx="697627" cy="369332"/>
          </a:xfrm>
          <a:prstGeom prst="rect">
            <a:avLst/>
          </a:prstGeom>
          <a:noFill/>
        </p:spPr>
        <p:txBody>
          <a:bodyPr wrap="none" rtlCol="0">
            <a:spAutoFit/>
          </a:bodyPr>
          <a:lstStyle/>
          <a:p>
            <a:r>
              <a:rPr lang="en-US" dirty="0">
                <a:solidFill>
                  <a:schemeClr val="tx1">
                    <a:lumMod val="65000"/>
                    <a:lumOff val="35000"/>
                  </a:schemeClr>
                </a:solidFill>
              </a:rPr>
              <a:t>CMS</a:t>
            </a:r>
            <a:endParaRPr lang="en-GB" dirty="0">
              <a:solidFill>
                <a:schemeClr val="tx1">
                  <a:lumMod val="65000"/>
                  <a:lumOff val="35000"/>
                </a:schemeClr>
              </a:solidFill>
            </a:endParaRPr>
          </a:p>
        </p:txBody>
      </p:sp>
      <p:sp>
        <p:nvSpPr>
          <p:cNvPr id="18" name="TextBox 17">
            <a:extLst>
              <a:ext uri="{FF2B5EF4-FFF2-40B4-BE49-F238E27FC236}">
                <a16:creationId xmlns:a16="http://schemas.microsoft.com/office/drawing/2014/main" id="{EF8E24E6-0E1E-8B41-5370-2D7274F32B66}"/>
              </a:ext>
            </a:extLst>
          </p:cNvPr>
          <p:cNvSpPr txBox="1"/>
          <p:nvPr/>
        </p:nvSpPr>
        <p:spPr>
          <a:xfrm>
            <a:off x="5486973" y="6052718"/>
            <a:ext cx="4593364" cy="369332"/>
          </a:xfrm>
          <a:prstGeom prst="rect">
            <a:avLst/>
          </a:prstGeom>
          <a:noFill/>
        </p:spPr>
        <p:txBody>
          <a:bodyPr wrap="square">
            <a:spAutoFit/>
          </a:bodyPr>
          <a:lstStyle/>
          <a:p>
            <a:r>
              <a:rPr lang="en-FR" dirty="0">
                <a:solidFill>
                  <a:schemeClr val="tx1">
                    <a:lumMod val="65000"/>
                    <a:lumOff val="35000"/>
                  </a:schemeClr>
                </a:solidFill>
                <a:latin typeface="Calibri" panose="020F0502020204030204" pitchFamily="34" charset="0"/>
                <a:cs typeface="Calibri" panose="020F0502020204030204" pitchFamily="34" charset="0"/>
              </a:rPr>
              <a:t>DMR</a:t>
            </a:r>
            <a:r>
              <a:rPr lang="en-FR" dirty="0">
                <a:latin typeface="Calibri" panose="020F0502020204030204" pitchFamily="34" charset="0"/>
                <a:cs typeface="Calibri" panose="020F0502020204030204" pitchFamily="34" charset="0"/>
              </a:rPr>
              <a:t> </a:t>
            </a:r>
            <a:r>
              <a:rPr lang="en-FR" dirty="0">
                <a:latin typeface="Calibri" panose="020F0502020204030204" pitchFamily="34" charset="0"/>
                <a:cs typeface="Calibri" panose="020F0502020204030204" pitchFamily="34" charset="0"/>
                <a:hlinkClick r:id="rId4"/>
              </a:rPr>
              <a:t>2938377</a:t>
            </a:r>
            <a:endParaRPr lang="en-GB" dirty="0"/>
          </a:p>
        </p:txBody>
      </p:sp>
    </p:spTree>
    <p:extLst>
      <p:ext uri="{BB962C8B-B14F-4D97-AF65-F5344CB8AC3E}">
        <p14:creationId xmlns:p14="http://schemas.microsoft.com/office/powerpoint/2010/main" val="75439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6ACB-5417-0CBA-F175-DC0489EB76F9}"/>
              </a:ext>
            </a:extLst>
          </p:cNvPr>
          <p:cNvSpPr>
            <a:spLocks noGrp="1"/>
          </p:cNvSpPr>
          <p:nvPr>
            <p:ph type="title"/>
          </p:nvPr>
        </p:nvSpPr>
        <p:spPr>
          <a:xfrm>
            <a:off x="191344" y="18302"/>
            <a:ext cx="11376025" cy="1065742"/>
          </a:xfrm>
        </p:spPr>
        <p:txBody>
          <a:bodyPr/>
          <a:lstStyle/>
          <a:p>
            <a:r>
              <a:rPr lang="en-GB" dirty="0"/>
              <a:t>The HL-</a:t>
            </a:r>
            <a:r>
              <a:rPr lang="en-GB" dirty="0" err="1"/>
              <a:t>LHC</a:t>
            </a:r>
            <a:r>
              <a:rPr lang="en-GB" dirty="0"/>
              <a:t> beam screen </a:t>
            </a:r>
            <a:r>
              <a:rPr lang="en-GB" dirty="0" err="1"/>
              <a:t>Q1</a:t>
            </a:r>
            <a:r>
              <a:rPr lang="en-GB" dirty="0"/>
              <a:t> type</a:t>
            </a:r>
            <a:br>
              <a:rPr lang="en-GB" sz="3200" b="1" dirty="0">
                <a:solidFill>
                  <a:srgbClr val="006599"/>
                </a:solidFill>
              </a:rPr>
            </a:br>
            <a:endParaRPr lang="en-GB" dirty="0"/>
          </a:p>
        </p:txBody>
      </p:sp>
      <p:sp>
        <p:nvSpPr>
          <p:cNvPr id="3" name="Date Placeholder 2">
            <a:extLst>
              <a:ext uri="{FF2B5EF4-FFF2-40B4-BE49-F238E27FC236}">
                <a16:creationId xmlns:a16="http://schemas.microsoft.com/office/drawing/2014/main" id="{42197728-4BFF-B8A0-FC52-AC75FE962734}"/>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F2629449-755A-5378-3372-35AFB48051A2}"/>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FD9402A5-B740-ECAA-FEF2-B443D331EE3F}"/>
              </a:ext>
            </a:extLst>
          </p:cNvPr>
          <p:cNvSpPr>
            <a:spLocks noGrp="1"/>
          </p:cNvSpPr>
          <p:nvPr>
            <p:ph type="sldNum" sz="quarter" idx="12"/>
          </p:nvPr>
        </p:nvSpPr>
        <p:spPr/>
        <p:txBody>
          <a:bodyPr/>
          <a:lstStyle/>
          <a:p>
            <a:fld id="{36B5EA5A-BC32-A742-B11B-8E7414D5B535}" type="slidenum">
              <a:rPr lang="en-US" smtClean="0"/>
              <a:pPr/>
              <a:t>53</a:t>
            </a:fld>
            <a:endParaRPr lang="en-US" dirty="0"/>
          </a:p>
        </p:txBody>
      </p:sp>
      <p:pic>
        <p:nvPicPr>
          <p:cNvPr id="21" name="Picture 20" descr="A close-up of a cylindrical object&#10;&#10;Description automatically generated">
            <a:extLst>
              <a:ext uri="{FF2B5EF4-FFF2-40B4-BE49-F238E27FC236}">
                <a16:creationId xmlns:a16="http://schemas.microsoft.com/office/drawing/2014/main" id="{35F9E890-5447-962A-920F-E533A9ED5903}"/>
              </a:ext>
            </a:extLst>
          </p:cNvPr>
          <p:cNvPicPr>
            <a:picLocks noChangeAspect="1"/>
          </p:cNvPicPr>
          <p:nvPr/>
        </p:nvPicPr>
        <p:blipFill>
          <a:blip r:embed="rId2"/>
          <a:stretch>
            <a:fillRect/>
          </a:stretch>
        </p:blipFill>
        <p:spPr>
          <a:xfrm>
            <a:off x="1847528" y="586180"/>
            <a:ext cx="7560840" cy="5650085"/>
          </a:xfrm>
          <a:prstGeom prst="rect">
            <a:avLst/>
          </a:prstGeom>
        </p:spPr>
      </p:pic>
    </p:spTree>
    <p:extLst>
      <p:ext uri="{BB962C8B-B14F-4D97-AF65-F5344CB8AC3E}">
        <p14:creationId xmlns:p14="http://schemas.microsoft.com/office/powerpoint/2010/main" val="2833725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416" y="95362"/>
            <a:ext cx="9088584" cy="940443"/>
          </a:xfrm>
        </p:spPr>
        <p:txBody>
          <a:bodyPr>
            <a:normAutofit/>
          </a:bodyPr>
          <a:lstStyle/>
          <a:p>
            <a:r>
              <a:rPr lang="en-GB" b="1" dirty="0"/>
              <a:t>HL-LHC: </a:t>
            </a:r>
            <a:r>
              <a:rPr lang="es-MX" b="1" dirty="0" err="1"/>
              <a:t>Pushing</a:t>
            </a:r>
            <a:r>
              <a:rPr lang="es-MX" b="1" dirty="0"/>
              <a:t> </a:t>
            </a:r>
            <a:r>
              <a:rPr lang="es-MX" b="1" dirty="0" err="1"/>
              <a:t>the</a:t>
            </a:r>
            <a:r>
              <a:rPr lang="es-MX" b="1" dirty="0"/>
              <a:t> </a:t>
            </a:r>
            <a:r>
              <a:rPr lang="es-MX" b="1" dirty="0" err="1"/>
              <a:t>technology</a:t>
            </a:r>
            <a:r>
              <a:rPr lang="es-MX" b="1" dirty="0"/>
              <a:t>! </a:t>
            </a:r>
          </a:p>
        </p:txBody>
      </p:sp>
      <p:pic>
        <p:nvPicPr>
          <p:cNvPr id="7" name="Picture 6"/>
          <p:cNvPicPr>
            <a:picLocks noChangeAspect="1"/>
          </p:cNvPicPr>
          <p:nvPr/>
        </p:nvPicPr>
        <p:blipFill rotWithShape="1">
          <a:blip r:embed="rId3"/>
          <a:srcRect l="2052" t="6822" r="1608" b="6198"/>
          <a:stretch/>
        </p:blipFill>
        <p:spPr>
          <a:xfrm>
            <a:off x="1579417" y="1094808"/>
            <a:ext cx="8970025" cy="5043055"/>
          </a:xfrm>
          <a:prstGeom prst="rect">
            <a:avLst/>
          </a:prstGeom>
        </p:spPr>
      </p:pic>
      <p:sp>
        <p:nvSpPr>
          <p:cNvPr id="4" name="Footer Placeholder 1"/>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277690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495ED-E3DA-EB5F-13B3-2BA045FC7BB8}"/>
              </a:ext>
            </a:extLst>
          </p:cNvPr>
          <p:cNvSpPr>
            <a:spLocks noGrp="1"/>
          </p:cNvSpPr>
          <p:nvPr>
            <p:ph type="title"/>
          </p:nvPr>
        </p:nvSpPr>
        <p:spPr>
          <a:xfrm>
            <a:off x="816000" y="180000"/>
            <a:ext cx="10560000" cy="360000"/>
          </a:xfrm>
        </p:spPr>
        <p:txBody>
          <a:bodyPr/>
          <a:lstStyle/>
          <a:p>
            <a:r>
              <a:rPr lang="en-US" dirty="0"/>
              <a:t>Prototypes head for old aluminum supports  </a:t>
            </a:r>
            <a:endParaRPr lang="en-GB" dirty="0"/>
          </a:p>
        </p:txBody>
      </p:sp>
      <p:sp>
        <p:nvSpPr>
          <p:cNvPr id="3" name="Footer Placeholder 2">
            <a:extLst>
              <a:ext uri="{FF2B5EF4-FFF2-40B4-BE49-F238E27FC236}">
                <a16:creationId xmlns:a16="http://schemas.microsoft.com/office/drawing/2014/main" id="{7D0AE9E3-8971-1FCE-BCC5-D4B81533C30F}"/>
              </a:ext>
            </a:extLst>
          </p:cNvPr>
          <p:cNvSpPr>
            <a:spLocks noGrp="1"/>
          </p:cNvSpPr>
          <p:nvPr>
            <p:ph type="ftr" sz="quarter" idx="11"/>
          </p:nvPr>
        </p:nvSpPr>
        <p:spPr/>
        <p:txBody>
          <a:bodyPr/>
          <a:lstStyle/>
          <a:p>
            <a:r>
              <a:rPr lang="en-GB" dirty="0"/>
              <a:t>HL-</a:t>
            </a:r>
            <a:r>
              <a:rPr lang="en-GB" dirty="0" err="1"/>
              <a:t>LHC</a:t>
            </a:r>
            <a:r>
              <a:rPr lang="en-GB" dirty="0"/>
              <a:t> </a:t>
            </a:r>
            <a:r>
              <a:rPr lang="en-GB" dirty="0" err="1"/>
              <a:t>WP12</a:t>
            </a:r>
            <a:r>
              <a:rPr lang="en-GB" dirty="0"/>
              <a:t> Technical Meeting #15, </a:t>
            </a:r>
            <a:r>
              <a:rPr lang="en-GB" dirty="0" err="1"/>
              <a:t>G.Bregliozzi</a:t>
            </a:r>
            <a:r>
              <a:rPr lang="en-GB" dirty="0"/>
              <a:t>, 19/03/2024</a:t>
            </a:r>
          </a:p>
        </p:txBody>
      </p:sp>
      <p:sp>
        <p:nvSpPr>
          <p:cNvPr id="16" name="Slide Number Placeholder 15">
            <a:extLst>
              <a:ext uri="{FF2B5EF4-FFF2-40B4-BE49-F238E27FC236}">
                <a16:creationId xmlns:a16="http://schemas.microsoft.com/office/drawing/2014/main" id="{D2BD3B1B-4038-591A-B7A9-F70D9B0D9F18}"/>
              </a:ext>
            </a:extLst>
          </p:cNvPr>
          <p:cNvSpPr>
            <a:spLocks noGrp="1"/>
          </p:cNvSpPr>
          <p:nvPr>
            <p:ph type="sldNum" sz="quarter" idx="12"/>
          </p:nvPr>
        </p:nvSpPr>
        <p:spPr/>
        <p:txBody>
          <a:bodyPr/>
          <a:lstStyle/>
          <a:p>
            <a:fld id="{A2E7800F-4E6E-4E42-8859-73BECF511C5A}" type="slidenum">
              <a:rPr lang="en-GB" smtClean="0"/>
              <a:t>55</a:t>
            </a:fld>
            <a:endParaRPr lang="en-GB" dirty="0"/>
          </a:p>
        </p:txBody>
      </p:sp>
      <p:pic>
        <p:nvPicPr>
          <p:cNvPr id="39" name="Picture 38" descr="A metal object with bolts and nuts&#10;&#10;Description automatically generated">
            <a:extLst>
              <a:ext uri="{FF2B5EF4-FFF2-40B4-BE49-F238E27FC236}">
                <a16:creationId xmlns:a16="http://schemas.microsoft.com/office/drawing/2014/main" id="{F853E554-D020-7BBA-9A09-3CC465922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197" y="3027633"/>
            <a:ext cx="839803" cy="1357490"/>
          </a:xfrm>
          <a:prstGeom prst="rect">
            <a:avLst/>
          </a:prstGeom>
        </p:spPr>
      </p:pic>
      <p:pic>
        <p:nvPicPr>
          <p:cNvPr id="40" name="Picture 39" descr="Chart, histogram&#10;&#10;Description automatically generated">
            <a:extLst>
              <a:ext uri="{FF2B5EF4-FFF2-40B4-BE49-F238E27FC236}">
                <a16:creationId xmlns:a16="http://schemas.microsoft.com/office/drawing/2014/main" id="{416D7569-EF94-228A-6086-FEEA43B513C8}"/>
              </a:ext>
            </a:extLst>
          </p:cNvPr>
          <p:cNvPicPr>
            <a:picLocks noChangeAspect="1"/>
          </p:cNvPicPr>
          <p:nvPr/>
        </p:nvPicPr>
        <p:blipFill>
          <a:blip r:embed="rId3"/>
          <a:stretch>
            <a:fillRect/>
          </a:stretch>
        </p:blipFill>
        <p:spPr>
          <a:xfrm>
            <a:off x="816000" y="917495"/>
            <a:ext cx="811797" cy="1496400"/>
          </a:xfrm>
          <a:prstGeom prst="rect">
            <a:avLst/>
          </a:prstGeom>
        </p:spPr>
      </p:pic>
      <p:pic>
        <p:nvPicPr>
          <p:cNvPr id="41" name="Picture 40" descr="Shape&#10;&#10;Description automatically generated">
            <a:extLst>
              <a:ext uri="{FF2B5EF4-FFF2-40B4-BE49-F238E27FC236}">
                <a16:creationId xmlns:a16="http://schemas.microsoft.com/office/drawing/2014/main" id="{899FB42A-BE62-DBCB-8BFE-588D1D8161FE}"/>
              </a:ext>
            </a:extLst>
          </p:cNvPr>
          <p:cNvPicPr>
            <a:picLocks noChangeAspect="1"/>
          </p:cNvPicPr>
          <p:nvPr/>
        </p:nvPicPr>
        <p:blipFill>
          <a:blip r:embed="rId4"/>
          <a:stretch>
            <a:fillRect/>
          </a:stretch>
        </p:blipFill>
        <p:spPr>
          <a:xfrm>
            <a:off x="4793411" y="1003747"/>
            <a:ext cx="811797" cy="1496400"/>
          </a:xfrm>
          <a:prstGeom prst="rect">
            <a:avLst/>
          </a:prstGeom>
        </p:spPr>
      </p:pic>
      <p:pic>
        <p:nvPicPr>
          <p:cNvPr id="42" name="Picture 41" descr="A picture containing chart&#10;&#10;Description automatically generated">
            <a:extLst>
              <a:ext uri="{FF2B5EF4-FFF2-40B4-BE49-F238E27FC236}">
                <a16:creationId xmlns:a16="http://schemas.microsoft.com/office/drawing/2014/main" id="{F3D22636-4E51-804F-89F1-4004262BCDC2}"/>
              </a:ext>
            </a:extLst>
          </p:cNvPr>
          <p:cNvPicPr>
            <a:picLocks noChangeAspect="1"/>
          </p:cNvPicPr>
          <p:nvPr/>
        </p:nvPicPr>
        <p:blipFill>
          <a:blip r:embed="rId5"/>
          <a:stretch>
            <a:fillRect/>
          </a:stretch>
        </p:blipFill>
        <p:spPr>
          <a:xfrm>
            <a:off x="6745204" y="1003747"/>
            <a:ext cx="699110" cy="1439994"/>
          </a:xfrm>
          <a:prstGeom prst="rect">
            <a:avLst/>
          </a:prstGeom>
        </p:spPr>
      </p:pic>
      <p:pic>
        <p:nvPicPr>
          <p:cNvPr id="43" name="Picture 42" descr="A picture containing diagram&#10;&#10;Description automatically generated">
            <a:extLst>
              <a:ext uri="{FF2B5EF4-FFF2-40B4-BE49-F238E27FC236}">
                <a16:creationId xmlns:a16="http://schemas.microsoft.com/office/drawing/2014/main" id="{48BE1876-29F1-44A4-B6D4-42542A72A1DB}"/>
              </a:ext>
            </a:extLst>
          </p:cNvPr>
          <p:cNvPicPr>
            <a:picLocks noChangeAspect="1"/>
          </p:cNvPicPr>
          <p:nvPr/>
        </p:nvPicPr>
        <p:blipFill>
          <a:blip r:embed="rId6"/>
          <a:stretch>
            <a:fillRect/>
          </a:stretch>
        </p:blipFill>
        <p:spPr>
          <a:xfrm>
            <a:off x="10561491" y="970534"/>
            <a:ext cx="742338" cy="1368361"/>
          </a:xfrm>
          <a:prstGeom prst="rect">
            <a:avLst/>
          </a:prstGeom>
        </p:spPr>
      </p:pic>
      <p:pic>
        <p:nvPicPr>
          <p:cNvPr id="44" name="Picture 43" descr="A picture containing text, clipart, screenshot&#10;&#10;Description automatically generated">
            <a:extLst>
              <a:ext uri="{FF2B5EF4-FFF2-40B4-BE49-F238E27FC236}">
                <a16:creationId xmlns:a16="http://schemas.microsoft.com/office/drawing/2014/main" id="{CD051526-0A2D-C8A5-C5F3-E266556B7850}"/>
              </a:ext>
            </a:extLst>
          </p:cNvPr>
          <p:cNvPicPr>
            <a:picLocks noChangeAspect="1"/>
          </p:cNvPicPr>
          <p:nvPr/>
        </p:nvPicPr>
        <p:blipFill>
          <a:blip r:embed="rId7"/>
          <a:stretch>
            <a:fillRect/>
          </a:stretch>
        </p:blipFill>
        <p:spPr>
          <a:xfrm>
            <a:off x="2946903" y="1089999"/>
            <a:ext cx="356957" cy="1323896"/>
          </a:xfrm>
          <a:prstGeom prst="rect">
            <a:avLst/>
          </a:prstGeom>
        </p:spPr>
      </p:pic>
      <p:pic>
        <p:nvPicPr>
          <p:cNvPr id="45" name="Picture 44" descr="A picture containing text, clipart&#10;&#10;Description automatically generated">
            <a:extLst>
              <a:ext uri="{FF2B5EF4-FFF2-40B4-BE49-F238E27FC236}">
                <a16:creationId xmlns:a16="http://schemas.microsoft.com/office/drawing/2014/main" id="{BAE2696B-6A40-DF09-E8DB-0189AC24984D}"/>
              </a:ext>
            </a:extLst>
          </p:cNvPr>
          <p:cNvPicPr>
            <a:picLocks noChangeAspect="1"/>
          </p:cNvPicPr>
          <p:nvPr/>
        </p:nvPicPr>
        <p:blipFill>
          <a:blip r:embed="rId8"/>
          <a:stretch>
            <a:fillRect/>
          </a:stretch>
        </p:blipFill>
        <p:spPr>
          <a:xfrm>
            <a:off x="8885428" y="992796"/>
            <a:ext cx="539492" cy="1421099"/>
          </a:xfrm>
          <a:prstGeom prst="rect">
            <a:avLst/>
          </a:prstGeom>
        </p:spPr>
      </p:pic>
      <p:cxnSp>
        <p:nvCxnSpPr>
          <p:cNvPr id="47" name="Straight Arrow Connector 46">
            <a:extLst>
              <a:ext uri="{FF2B5EF4-FFF2-40B4-BE49-F238E27FC236}">
                <a16:creationId xmlns:a16="http://schemas.microsoft.com/office/drawing/2014/main" id="{2C042E46-E532-C931-8BA8-088FF7585A9D}"/>
              </a:ext>
            </a:extLst>
          </p:cNvPr>
          <p:cNvCxnSpPr>
            <a:stCxn id="39" idx="1"/>
          </p:cNvCxnSpPr>
          <p:nvPr/>
        </p:nvCxnSpPr>
        <p:spPr>
          <a:xfrm flipH="1" flipV="1">
            <a:off x="1700463" y="2500147"/>
            <a:ext cx="3555734" cy="12062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70AB503-26F3-8AC7-7E55-FAC3583EAE0C}"/>
              </a:ext>
            </a:extLst>
          </p:cNvPr>
          <p:cNvCxnSpPr>
            <a:stCxn id="39" idx="1"/>
          </p:cNvCxnSpPr>
          <p:nvPr/>
        </p:nvCxnSpPr>
        <p:spPr>
          <a:xfrm flipH="1" flipV="1">
            <a:off x="3303860" y="2500147"/>
            <a:ext cx="1952337" cy="12062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18BCF015-D4A6-4D18-8A80-B92CC9E7E5CC}"/>
              </a:ext>
            </a:extLst>
          </p:cNvPr>
          <p:cNvCxnSpPr>
            <a:stCxn id="39" idx="0"/>
          </p:cNvCxnSpPr>
          <p:nvPr/>
        </p:nvCxnSpPr>
        <p:spPr>
          <a:xfrm flipH="1" flipV="1">
            <a:off x="5325979" y="2511228"/>
            <a:ext cx="350120" cy="5164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E68EA339-3B77-3F55-C651-AD338F3A0212}"/>
              </a:ext>
            </a:extLst>
          </p:cNvPr>
          <p:cNvCxnSpPr>
            <a:stCxn id="39" idx="3"/>
          </p:cNvCxnSpPr>
          <p:nvPr/>
        </p:nvCxnSpPr>
        <p:spPr>
          <a:xfrm flipV="1">
            <a:off x="6096000" y="2511228"/>
            <a:ext cx="998759" cy="1195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FC3172D3-DA07-E074-638C-5306F0C0EB01}"/>
              </a:ext>
            </a:extLst>
          </p:cNvPr>
          <p:cNvCxnSpPr>
            <a:stCxn id="39" idx="3"/>
          </p:cNvCxnSpPr>
          <p:nvPr/>
        </p:nvCxnSpPr>
        <p:spPr>
          <a:xfrm flipV="1">
            <a:off x="6096000" y="2443741"/>
            <a:ext cx="2789428" cy="12626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0FB0A87A-67C9-6B4D-E862-09534EFDF8AE}"/>
              </a:ext>
            </a:extLst>
          </p:cNvPr>
          <p:cNvCxnSpPr>
            <a:stCxn id="39" idx="3"/>
          </p:cNvCxnSpPr>
          <p:nvPr/>
        </p:nvCxnSpPr>
        <p:spPr>
          <a:xfrm flipV="1">
            <a:off x="6096000" y="2338895"/>
            <a:ext cx="4628147" cy="13674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DA1AC37B-B11A-C676-9156-19EE9F8191BA}"/>
              </a:ext>
            </a:extLst>
          </p:cNvPr>
          <p:cNvSpPr txBox="1"/>
          <p:nvPr/>
        </p:nvSpPr>
        <p:spPr>
          <a:xfrm>
            <a:off x="1804737" y="4616735"/>
            <a:ext cx="8358120" cy="923330"/>
          </a:xfrm>
          <a:prstGeom prst="rect">
            <a:avLst/>
          </a:prstGeom>
          <a:solidFill>
            <a:srgbClr val="FFC000"/>
          </a:solidFill>
        </p:spPr>
        <p:txBody>
          <a:bodyPr wrap="square" rtlCol="0">
            <a:spAutoFit/>
          </a:bodyPr>
          <a:lstStyle/>
          <a:p>
            <a:r>
              <a:rPr lang="en-US" dirty="0">
                <a:solidFill>
                  <a:srgbClr val="5A5A5A"/>
                </a:solidFill>
                <a:cs typeface="Calibri" panose="020F0502020204030204" pitchFamily="34" charset="0"/>
              </a:rPr>
              <a:t>-Design finished of two variants. </a:t>
            </a:r>
          </a:p>
          <a:p>
            <a:r>
              <a:rPr lang="en-US" dirty="0">
                <a:solidFill>
                  <a:srgbClr val="5A5A5A"/>
                </a:solidFill>
                <a:cs typeface="Calibri" panose="020F0502020204030204" pitchFamily="34" charset="0"/>
              </a:rPr>
              <a:t>-2 x 3 prototypes ordered delivery Q1 2024.</a:t>
            </a:r>
          </a:p>
          <a:p>
            <a:r>
              <a:rPr lang="en-US" dirty="0">
                <a:solidFill>
                  <a:srgbClr val="5A5A5A"/>
                </a:solidFill>
                <a:cs typeface="Calibri" panose="020F0502020204030204" pitchFamily="34" charset="0"/>
              </a:rPr>
              <a:t>-To be tested in B113. </a:t>
            </a:r>
          </a:p>
        </p:txBody>
      </p:sp>
    </p:spTree>
    <p:extLst>
      <p:ext uri="{BB962C8B-B14F-4D97-AF65-F5344CB8AC3E}">
        <p14:creationId xmlns:p14="http://schemas.microsoft.com/office/powerpoint/2010/main" val="3377233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FAED-6944-4E19-B98B-3013FB887521}"/>
              </a:ext>
            </a:extLst>
          </p:cNvPr>
          <p:cNvSpPr>
            <a:spLocks noGrp="1"/>
          </p:cNvSpPr>
          <p:nvPr>
            <p:ph type="title"/>
          </p:nvPr>
        </p:nvSpPr>
        <p:spPr>
          <a:xfrm>
            <a:off x="2136000" y="0"/>
            <a:ext cx="7920000" cy="720000"/>
          </a:xfrm>
        </p:spPr>
        <p:txBody>
          <a:bodyPr/>
          <a:lstStyle/>
          <a:p>
            <a:pPr algn="ctr"/>
            <a:r>
              <a:rPr lang="en-GB" sz="3600" dirty="0"/>
              <a:t>Vacuum</a:t>
            </a:r>
            <a:r>
              <a:rPr lang="en-GB" dirty="0"/>
              <a:t> </a:t>
            </a:r>
            <a:r>
              <a:rPr lang="en-GB" sz="3600" dirty="0"/>
              <a:t>supports</a:t>
            </a:r>
          </a:p>
        </p:txBody>
      </p:sp>
      <p:sp>
        <p:nvSpPr>
          <p:cNvPr id="3" name="Content Placeholder 2">
            <a:extLst>
              <a:ext uri="{FF2B5EF4-FFF2-40B4-BE49-F238E27FC236}">
                <a16:creationId xmlns:a16="http://schemas.microsoft.com/office/drawing/2014/main" id="{CC7F3B43-53B0-4216-83B6-7B5BF87E3DE0}"/>
              </a:ext>
            </a:extLst>
          </p:cNvPr>
          <p:cNvSpPr>
            <a:spLocks noGrp="1"/>
          </p:cNvSpPr>
          <p:nvPr>
            <p:ph idx="1"/>
          </p:nvPr>
        </p:nvSpPr>
        <p:spPr>
          <a:xfrm>
            <a:off x="1707868" y="836712"/>
            <a:ext cx="8780620" cy="5466624"/>
          </a:xfrm>
        </p:spPr>
        <p:txBody>
          <a:bodyPr>
            <a:normAutofit fontScale="92500" lnSpcReduction="20000"/>
          </a:bodyPr>
          <a:lstStyle/>
          <a:p>
            <a:r>
              <a:rPr lang="en-GB" sz="2000" dirty="0"/>
              <a:t>Design completed;</a:t>
            </a:r>
          </a:p>
          <a:p>
            <a:pPr lvl="1"/>
            <a:r>
              <a:rPr lang="en-GB" sz="1600" dirty="0"/>
              <a:t>10 types of supports</a:t>
            </a:r>
          </a:p>
          <a:p>
            <a:pPr lvl="1"/>
            <a:r>
              <a:rPr lang="en-GB" sz="1600" dirty="0"/>
              <a:t>116 supports</a:t>
            </a:r>
          </a:p>
          <a:p>
            <a:endParaRPr lang="en-GB" sz="2000" dirty="0"/>
          </a:p>
          <a:p>
            <a:r>
              <a:rPr lang="en-GB" sz="2000" dirty="0"/>
              <a:t>Prototyping ongoing</a:t>
            </a:r>
          </a:p>
          <a:p>
            <a:endParaRPr lang="en-GB" sz="2000" dirty="0"/>
          </a:p>
          <a:p>
            <a:endParaRPr lang="en-GB" sz="2000" dirty="0"/>
          </a:p>
          <a:p>
            <a:endParaRPr lang="en-GB" sz="2000" dirty="0"/>
          </a:p>
          <a:p>
            <a:endParaRPr lang="en-GB" sz="2000" dirty="0"/>
          </a:p>
          <a:p>
            <a:endParaRPr lang="en-GB" sz="1200" dirty="0"/>
          </a:p>
          <a:p>
            <a:r>
              <a:rPr lang="en-GB" sz="2000" dirty="0"/>
              <a:t>The plan:</a:t>
            </a:r>
          </a:p>
          <a:p>
            <a:pPr lvl="1"/>
            <a:r>
              <a:rPr lang="en-GB" sz="2000" dirty="0"/>
              <a:t>2024: complete prototyping, launch </a:t>
            </a:r>
            <a:r>
              <a:rPr lang="en-GB" sz="2000" dirty="0">
                <a:solidFill>
                  <a:srgbClr val="FF3399"/>
                </a:solidFill>
              </a:rPr>
              <a:t>external production</a:t>
            </a:r>
          </a:p>
          <a:p>
            <a:pPr lvl="1"/>
            <a:r>
              <a:rPr lang="en-GB" sz="2000" dirty="0"/>
              <a:t>2025: delivery</a:t>
            </a:r>
          </a:p>
          <a:p>
            <a:endParaRPr lang="en-GB" sz="20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pPr lvl="1"/>
            <a:endParaRPr lang="en-GB" sz="1600" dirty="0"/>
          </a:p>
          <a:p>
            <a:endParaRPr lang="en-GB" sz="2000" dirty="0"/>
          </a:p>
        </p:txBody>
      </p:sp>
      <p:sp>
        <p:nvSpPr>
          <p:cNvPr id="9" name="Footer Placeholder 3">
            <a:extLst>
              <a:ext uri="{FF2B5EF4-FFF2-40B4-BE49-F238E27FC236}">
                <a16:creationId xmlns:a16="http://schemas.microsoft.com/office/drawing/2014/main" id="{8FB0E50C-A650-4A38-8B8F-8276A33FCA87}"/>
              </a:ext>
            </a:extLst>
          </p:cNvPr>
          <p:cNvSpPr>
            <a:spLocks noGrp="1"/>
          </p:cNvSpPr>
          <p:nvPr>
            <p:ph type="ftr" sz="quarter" idx="11"/>
          </p:nvPr>
        </p:nvSpPr>
        <p:spPr>
          <a:xfrm>
            <a:off x="3287688" y="6356350"/>
            <a:ext cx="6768312" cy="360000"/>
          </a:xfrm>
        </p:spPr>
        <p:txBody>
          <a:bodyPr/>
          <a:lstStyle/>
          <a:p>
            <a:r>
              <a:rPr lang="en-GB" noProof="0"/>
              <a:t>V. Baglin, G. Bregliozzi - HL-LHC VSC Seminar, CERN, 18th December 2023</a:t>
            </a:r>
            <a:endParaRPr lang="en-GB" noProof="0" dirty="0"/>
          </a:p>
        </p:txBody>
      </p:sp>
      <p:grpSp>
        <p:nvGrpSpPr>
          <p:cNvPr id="22" name="Group 21">
            <a:extLst>
              <a:ext uri="{FF2B5EF4-FFF2-40B4-BE49-F238E27FC236}">
                <a16:creationId xmlns:a16="http://schemas.microsoft.com/office/drawing/2014/main" id="{CC50BF49-A699-7D22-8F59-2C3AB698E8E5}"/>
              </a:ext>
            </a:extLst>
          </p:cNvPr>
          <p:cNvGrpSpPr/>
          <p:nvPr/>
        </p:nvGrpSpPr>
        <p:grpSpPr>
          <a:xfrm>
            <a:off x="5303912" y="959353"/>
            <a:ext cx="4364104" cy="1624258"/>
            <a:chOff x="4493403" y="907645"/>
            <a:chExt cx="4364104" cy="1624258"/>
          </a:xfrm>
        </p:grpSpPr>
        <p:pic>
          <p:nvPicPr>
            <p:cNvPr id="14" name="Picture 13">
              <a:extLst>
                <a:ext uri="{FF2B5EF4-FFF2-40B4-BE49-F238E27FC236}">
                  <a16:creationId xmlns:a16="http://schemas.microsoft.com/office/drawing/2014/main" id="{B0544226-D3BB-C06B-22C6-26261881EFD8}"/>
                </a:ext>
              </a:extLst>
            </p:cNvPr>
            <p:cNvPicPr>
              <a:picLocks noChangeAspect="1"/>
            </p:cNvPicPr>
            <p:nvPr/>
          </p:nvPicPr>
          <p:blipFill rotWithShape="1">
            <a:blip r:embed="rId2"/>
            <a:srcRect l="16546"/>
            <a:stretch/>
          </p:blipFill>
          <p:spPr>
            <a:xfrm>
              <a:off x="4493408" y="907645"/>
              <a:ext cx="4364099" cy="831095"/>
            </a:xfrm>
            <a:prstGeom prst="rect">
              <a:avLst/>
            </a:prstGeom>
          </p:spPr>
        </p:pic>
        <p:pic>
          <p:nvPicPr>
            <p:cNvPr id="21" name="Picture 20">
              <a:extLst>
                <a:ext uri="{FF2B5EF4-FFF2-40B4-BE49-F238E27FC236}">
                  <a16:creationId xmlns:a16="http://schemas.microsoft.com/office/drawing/2014/main" id="{1C499B37-DBE4-1DCC-BF4B-5106835EB8FE}"/>
                </a:ext>
              </a:extLst>
            </p:cNvPr>
            <p:cNvPicPr>
              <a:picLocks noChangeAspect="1"/>
            </p:cNvPicPr>
            <p:nvPr/>
          </p:nvPicPr>
          <p:blipFill rotWithShape="1">
            <a:blip r:embed="rId3"/>
            <a:srcRect l="16414"/>
            <a:stretch/>
          </p:blipFill>
          <p:spPr>
            <a:xfrm>
              <a:off x="4493403" y="1700808"/>
              <a:ext cx="4364104" cy="831095"/>
            </a:xfrm>
            <a:prstGeom prst="rect">
              <a:avLst/>
            </a:prstGeom>
          </p:spPr>
        </p:pic>
      </p:grpSp>
      <p:grpSp>
        <p:nvGrpSpPr>
          <p:cNvPr id="25" name="Group 24">
            <a:extLst>
              <a:ext uri="{FF2B5EF4-FFF2-40B4-BE49-F238E27FC236}">
                <a16:creationId xmlns:a16="http://schemas.microsoft.com/office/drawing/2014/main" id="{66344784-8C91-6EA5-809E-F572041CF9D4}"/>
              </a:ext>
            </a:extLst>
          </p:cNvPr>
          <p:cNvGrpSpPr/>
          <p:nvPr/>
        </p:nvGrpSpPr>
        <p:grpSpPr>
          <a:xfrm>
            <a:off x="2855641" y="3551813"/>
            <a:ext cx="3729083" cy="1972754"/>
            <a:chOff x="4338640" y="2772135"/>
            <a:chExt cx="3729083" cy="1972754"/>
          </a:xfrm>
        </p:grpSpPr>
        <p:pic>
          <p:nvPicPr>
            <p:cNvPr id="23" name="Picture 22" descr="A large room with pipes and machinery&#10;&#10;Description automatically generated">
              <a:extLst>
                <a:ext uri="{FF2B5EF4-FFF2-40B4-BE49-F238E27FC236}">
                  <a16:creationId xmlns:a16="http://schemas.microsoft.com/office/drawing/2014/main" id="{7A692223-6170-3210-8F13-0A7991B2EB99}"/>
                </a:ext>
              </a:extLst>
            </p:cNvPr>
            <p:cNvPicPr>
              <a:picLocks noChangeAspect="1"/>
            </p:cNvPicPr>
            <p:nvPr/>
          </p:nvPicPr>
          <p:blipFill rotWithShape="1">
            <a:blip r:embed="rId4">
              <a:extLst>
                <a:ext uri="{28A0092B-C50C-407E-A947-70E740481C1C}">
                  <a14:useLocalDpi xmlns:a14="http://schemas.microsoft.com/office/drawing/2010/main" val="0"/>
                </a:ext>
              </a:extLst>
            </a:blip>
            <a:srcRect t="17399"/>
            <a:stretch/>
          </p:blipFill>
          <p:spPr>
            <a:xfrm>
              <a:off x="4338640" y="2772135"/>
              <a:ext cx="3729083" cy="1681798"/>
            </a:xfrm>
            <a:prstGeom prst="rect">
              <a:avLst/>
            </a:prstGeom>
          </p:spPr>
        </p:pic>
        <p:sp>
          <p:nvSpPr>
            <p:cNvPr id="24" name="TextBox 23">
              <a:extLst>
                <a:ext uri="{FF2B5EF4-FFF2-40B4-BE49-F238E27FC236}">
                  <a16:creationId xmlns:a16="http://schemas.microsoft.com/office/drawing/2014/main" id="{5BEAF1DB-5C77-7F36-845E-5E9B5FBA7EB4}"/>
                </a:ext>
              </a:extLst>
            </p:cNvPr>
            <p:cNvSpPr txBox="1"/>
            <p:nvPr/>
          </p:nvSpPr>
          <p:spPr>
            <a:xfrm>
              <a:off x="4338640" y="4437112"/>
              <a:ext cx="3729083" cy="307777"/>
            </a:xfrm>
            <a:prstGeom prst="rect">
              <a:avLst/>
            </a:prstGeom>
            <a:noFill/>
          </p:spPr>
          <p:txBody>
            <a:bodyPr wrap="square" rtlCol="0">
              <a:spAutoFit/>
            </a:bodyPr>
            <a:lstStyle/>
            <a:p>
              <a:pPr algn="ctr"/>
              <a:r>
                <a:rPr lang="en-US" sz="1400" dirty="0">
                  <a:solidFill>
                    <a:schemeClr val="accent5"/>
                  </a:solidFill>
                </a:rPr>
                <a:t>D2 – Crab cryomodules</a:t>
              </a:r>
              <a:endParaRPr lang="en-GB" sz="1400" dirty="0">
                <a:solidFill>
                  <a:schemeClr val="accent5"/>
                </a:solidFill>
              </a:endParaRPr>
            </a:p>
          </p:txBody>
        </p:sp>
      </p:grpSp>
      <p:grpSp>
        <p:nvGrpSpPr>
          <p:cNvPr id="28" name="Group 27">
            <a:extLst>
              <a:ext uri="{FF2B5EF4-FFF2-40B4-BE49-F238E27FC236}">
                <a16:creationId xmlns:a16="http://schemas.microsoft.com/office/drawing/2014/main" id="{48FC3746-0C9C-C9A6-B239-06EFF705FE66}"/>
              </a:ext>
            </a:extLst>
          </p:cNvPr>
          <p:cNvGrpSpPr/>
          <p:nvPr/>
        </p:nvGrpSpPr>
        <p:grpSpPr>
          <a:xfrm>
            <a:off x="7276015" y="3467211"/>
            <a:ext cx="2326259" cy="2338053"/>
            <a:chOff x="5776526" y="2645527"/>
            <a:chExt cx="2326259" cy="2338053"/>
          </a:xfrm>
        </p:grpSpPr>
        <p:pic>
          <p:nvPicPr>
            <p:cNvPr id="26" name="Picture 25" descr="A machine in a factory&#10;&#10;Description automatically generated">
              <a:extLst>
                <a:ext uri="{FF2B5EF4-FFF2-40B4-BE49-F238E27FC236}">
                  <a16:creationId xmlns:a16="http://schemas.microsoft.com/office/drawing/2014/main" id="{A8B8AF14-1078-81E4-B4BB-0C5C8EE0CEC4}"/>
                </a:ext>
              </a:extLst>
            </p:cNvPr>
            <p:cNvPicPr>
              <a:picLocks noChangeAspect="1"/>
            </p:cNvPicPr>
            <p:nvPr/>
          </p:nvPicPr>
          <p:blipFill rotWithShape="1">
            <a:blip r:embed="rId5">
              <a:extLst>
                <a:ext uri="{28A0092B-C50C-407E-A947-70E740481C1C}">
                  <a14:useLocalDpi xmlns:a14="http://schemas.microsoft.com/office/drawing/2010/main" val="0"/>
                </a:ext>
              </a:extLst>
            </a:blip>
            <a:srcRect l="11321" t="12077" r="15527" b="3387"/>
            <a:stretch/>
          </p:blipFill>
          <p:spPr>
            <a:xfrm>
              <a:off x="5776526" y="2645527"/>
              <a:ext cx="2326259" cy="2016224"/>
            </a:xfrm>
            <a:prstGeom prst="rect">
              <a:avLst/>
            </a:prstGeom>
          </p:spPr>
        </p:pic>
        <p:sp>
          <p:nvSpPr>
            <p:cNvPr id="27" name="TextBox 26">
              <a:extLst>
                <a:ext uri="{FF2B5EF4-FFF2-40B4-BE49-F238E27FC236}">
                  <a16:creationId xmlns:a16="http://schemas.microsoft.com/office/drawing/2014/main" id="{E8B9064D-36BA-6D68-3631-BCF8569C2F78}"/>
                </a:ext>
              </a:extLst>
            </p:cNvPr>
            <p:cNvSpPr txBox="1"/>
            <p:nvPr/>
          </p:nvSpPr>
          <p:spPr>
            <a:xfrm>
              <a:off x="5776526" y="4675803"/>
              <a:ext cx="2326259" cy="307777"/>
            </a:xfrm>
            <a:prstGeom prst="rect">
              <a:avLst/>
            </a:prstGeom>
            <a:noFill/>
          </p:spPr>
          <p:txBody>
            <a:bodyPr wrap="square" rtlCol="0">
              <a:spAutoFit/>
            </a:bodyPr>
            <a:lstStyle/>
            <a:p>
              <a:pPr algn="ctr"/>
              <a:r>
                <a:rPr lang="en-US" sz="1400" dirty="0">
                  <a:solidFill>
                    <a:schemeClr val="accent5"/>
                  </a:solidFill>
                </a:rPr>
                <a:t>D2 – sector valves</a:t>
              </a:r>
              <a:endParaRPr lang="en-GB" sz="1400" dirty="0">
                <a:solidFill>
                  <a:schemeClr val="accent5"/>
                </a:solidFill>
              </a:endParaRPr>
            </a:p>
          </p:txBody>
        </p:sp>
      </p:grpSp>
    </p:spTree>
    <p:extLst>
      <p:ext uri="{BB962C8B-B14F-4D97-AF65-F5344CB8AC3E}">
        <p14:creationId xmlns:p14="http://schemas.microsoft.com/office/powerpoint/2010/main" val="335046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AC296-481D-B98D-2A2D-4A44D2BB281A}"/>
              </a:ext>
            </a:extLst>
          </p:cNvPr>
          <p:cNvSpPr>
            <a:spLocks noGrp="1"/>
          </p:cNvSpPr>
          <p:nvPr>
            <p:ph type="title"/>
          </p:nvPr>
        </p:nvSpPr>
        <p:spPr>
          <a:xfrm>
            <a:off x="407988" y="373593"/>
            <a:ext cx="11376025" cy="823159"/>
          </a:xfrm>
        </p:spPr>
        <p:txBody>
          <a:bodyPr/>
          <a:lstStyle/>
          <a:p>
            <a:r>
              <a:rPr lang="en-GB" dirty="0"/>
              <a:t>HL-</a:t>
            </a:r>
            <a:r>
              <a:rPr lang="en-GB" dirty="0" err="1"/>
              <a:t>LHC</a:t>
            </a:r>
            <a:r>
              <a:rPr lang="en-GB" dirty="0"/>
              <a:t> performance estimates</a:t>
            </a:r>
          </a:p>
        </p:txBody>
      </p:sp>
      <p:sp>
        <p:nvSpPr>
          <p:cNvPr id="4" name="Date Placeholder 3">
            <a:extLst>
              <a:ext uri="{FF2B5EF4-FFF2-40B4-BE49-F238E27FC236}">
                <a16:creationId xmlns:a16="http://schemas.microsoft.com/office/drawing/2014/main" id="{F39550A1-007A-918B-A1E8-B7910711513B}"/>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E5948992-5A92-A780-BCD7-7C4E5601168D}"/>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C9A0D5EA-4899-8481-E52F-459572C5934B}"/>
              </a:ext>
            </a:extLst>
          </p:cNvPr>
          <p:cNvSpPr>
            <a:spLocks noGrp="1"/>
          </p:cNvSpPr>
          <p:nvPr>
            <p:ph type="sldNum" sz="quarter" idx="12"/>
          </p:nvPr>
        </p:nvSpPr>
        <p:spPr/>
        <p:txBody>
          <a:bodyPr/>
          <a:lstStyle/>
          <a:p>
            <a:fld id="{36B5EA5A-BC32-A742-B11B-8E7414D5B535}" type="slidenum">
              <a:rPr lang="en-US" smtClean="0"/>
              <a:pPr/>
              <a:t>57</a:t>
            </a:fld>
            <a:endParaRPr lang="en-US" dirty="0"/>
          </a:p>
        </p:txBody>
      </p:sp>
      <p:sp>
        <p:nvSpPr>
          <p:cNvPr id="10" name="Footer Placeholder 8">
            <a:extLst>
              <a:ext uri="{FF2B5EF4-FFF2-40B4-BE49-F238E27FC236}">
                <a16:creationId xmlns:a16="http://schemas.microsoft.com/office/drawing/2014/main" id="{F88CFE96-C9E0-D2F4-636B-965CB251E4E0}"/>
              </a:ext>
            </a:extLst>
          </p:cNvPr>
          <p:cNvSpPr txBox="1">
            <a:spLocks/>
          </p:cNvSpPr>
          <p:nvPr/>
        </p:nvSpPr>
        <p:spPr>
          <a:xfrm>
            <a:off x="407988" y="5734054"/>
            <a:ext cx="1152125" cy="372155"/>
          </a:xfrm>
          <a:prstGeom prst="rect">
            <a:avLst/>
          </a:prstGeom>
          <a:solidFill>
            <a:srgbClr val="FF9900"/>
          </a:solidFill>
          <a:ln>
            <a:noFill/>
          </a:ln>
        </p:spPr>
        <p:txBody>
          <a:bodyPr vert="horz" lIns="91440" tIns="45720" rIns="91440" bIns="45720"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solidFill>
                  <a:srgbClr val="FFFF00"/>
                </a:solidFill>
                <a:latin typeface="Calibri" panose="020F0502020204030204" pitchFamily="34" charset="0"/>
              </a:rPr>
              <a:t>WP2</a:t>
            </a:r>
          </a:p>
        </p:txBody>
      </p:sp>
      <p:pic>
        <p:nvPicPr>
          <p:cNvPr id="11" name="Picture 10">
            <a:extLst>
              <a:ext uri="{FF2B5EF4-FFF2-40B4-BE49-F238E27FC236}">
                <a16:creationId xmlns:a16="http://schemas.microsoft.com/office/drawing/2014/main" id="{402817CC-6387-F4A5-75C4-94641D5FA502}"/>
              </a:ext>
            </a:extLst>
          </p:cNvPr>
          <p:cNvPicPr>
            <a:picLocks noChangeAspect="1"/>
          </p:cNvPicPr>
          <p:nvPr/>
        </p:nvPicPr>
        <p:blipFill>
          <a:blip r:embed="rId2"/>
          <a:stretch>
            <a:fillRect/>
          </a:stretch>
        </p:blipFill>
        <p:spPr bwMode="auto">
          <a:xfrm>
            <a:off x="257360" y="1405359"/>
            <a:ext cx="7718056" cy="4332636"/>
          </a:xfrm>
          <a:prstGeom prst="rect">
            <a:avLst/>
          </a:prstGeom>
        </p:spPr>
      </p:pic>
      <p:sp>
        <p:nvSpPr>
          <p:cNvPr id="12" name="Espace réservé du contenu 2">
            <a:extLst>
              <a:ext uri="{FF2B5EF4-FFF2-40B4-BE49-F238E27FC236}">
                <a16:creationId xmlns:a16="http://schemas.microsoft.com/office/drawing/2014/main" id="{9DB19C4C-AA2B-8D12-9904-E5CCFD8123AA}"/>
              </a:ext>
            </a:extLst>
          </p:cNvPr>
          <p:cNvSpPr txBox="1">
            <a:spLocks/>
          </p:cNvSpPr>
          <p:nvPr/>
        </p:nvSpPr>
        <p:spPr>
          <a:xfrm>
            <a:off x="8328248" y="2107507"/>
            <a:ext cx="3534472" cy="360040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solidFill>
                  <a:schemeClr val="tx1">
                    <a:lumMod val="65000"/>
                    <a:lumOff val="35000"/>
                  </a:schemeClr>
                </a:solidFill>
                <a:sym typeface="Wingdings" panose="05000000000000000000" pitchFamily="2" charset="2"/>
              </a:rPr>
              <a:t>450 fb</a:t>
            </a:r>
            <a:r>
              <a:rPr lang="en-GB" sz="1800" baseline="30000" dirty="0">
                <a:solidFill>
                  <a:schemeClr val="tx1">
                    <a:lumMod val="65000"/>
                    <a:lumOff val="35000"/>
                  </a:schemeClr>
                </a:solidFill>
                <a:sym typeface="Wingdings" panose="05000000000000000000" pitchFamily="2" charset="2"/>
              </a:rPr>
              <a:t>-1 </a:t>
            </a:r>
            <a:r>
              <a:rPr lang="en-GB" sz="1800" dirty="0">
                <a:solidFill>
                  <a:schemeClr val="tx1">
                    <a:lumMod val="65000"/>
                    <a:lumOff val="35000"/>
                  </a:schemeClr>
                </a:solidFill>
                <a:sym typeface="Wingdings" panose="05000000000000000000" pitchFamily="2" charset="2"/>
              </a:rPr>
              <a:t>at the end of RUN3</a:t>
            </a:r>
          </a:p>
          <a:p>
            <a:r>
              <a:rPr lang="en-GB" sz="1800" dirty="0">
                <a:solidFill>
                  <a:schemeClr val="tx1">
                    <a:lumMod val="65000"/>
                    <a:lumOff val="35000"/>
                  </a:schemeClr>
                </a:solidFill>
                <a:sym typeface="Wingdings" panose="05000000000000000000" pitchFamily="2" charset="2"/>
              </a:rPr>
              <a:t>120 days RUN4, 180 days RUN5 and 185 days RUN6</a:t>
            </a:r>
          </a:p>
          <a:p>
            <a:r>
              <a:rPr lang="en-GB" sz="1800" dirty="0">
                <a:solidFill>
                  <a:schemeClr val="tx1">
                    <a:lumMod val="65000"/>
                    <a:lumOff val="35000"/>
                  </a:schemeClr>
                </a:solidFill>
                <a:sym typeface="Wingdings" panose="05000000000000000000" pitchFamily="2" charset="2"/>
              </a:rPr>
              <a:t>3’000 fb</a:t>
            </a:r>
            <a:r>
              <a:rPr lang="en-GB" sz="1800" baseline="30000" dirty="0">
                <a:solidFill>
                  <a:schemeClr val="tx1">
                    <a:lumMod val="65000"/>
                    <a:lumOff val="35000"/>
                  </a:schemeClr>
                </a:solidFill>
                <a:sym typeface="Wingdings" panose="05000000000000000000" pitchFamily="2" charset="2"/>
              </a:rPr>
              <a:t>-1</a:t>
            </a:r>
            <a:r>
              <a:rPr lang="en-GB" sz="1800" dirty="0">
                <a:solidFill>
                  <a:schemeClr val="tx1">
                    <a:lumMod val="65000"/>
                    <a:lumOff val="35000"/>
                  </a:schemeClr>
                </a:solidFill>
                <a:sym typeface="Wingdings" panose="05000000000000000000" pitchFamily="2" charset="2"/>
              </a:rPr>
              <a:t> is reached in 2042</a:t>
            </a:r>
          </a:p>
          <a:p>
            <a:pPr marL="0" indent="0">
              <a:buNone/>
            </a:pPr>
            <a:endParaRPr lang="en-GB" sz="1800" dirty="0"/>
          </a:p>
        </p:txBody>
      </p:sp>
    </p:spTree>
    <p:extLst>
      <p:ext uri="{BB962C8B-B14F-4D97-AF65-F5344CB8AC3E}">
        <p14:creationId xmlns:p14="http://schemas.microsoft.com/office/powerpoint/2010/main" val="2755890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CF15C1-A4A8-6A6E-1F11-7F24B8A6B146}"/>
              </a:ext>
            </a:extLst>
          </p:cNvPr>
          <p:cNvSpPr>
            <a:spLocks noGrp="1"/>
          </p:cNvSpPr>
          <p:nvPr>
            <p:ph type="title"/>
          </p:nvPr>
        </p:nvSpPr>
        <p:spPr>
          <a:xfrm>
            <a:off x="407987" y="260648"/>
            <a:ext cx="11376025" cy="1065742"/>
          </a:xfrm>
        </p:spPr>
        <p:txBody>
          <a:bodyPr/>
          <a:lstStyle/>
          <a:p>
            <a:pPr algn="ctr"/>
            <a:r>
              <a:rPr lang="en-GB" dirty="0"/>
              <a:t>The HL-</a:t>
            </a:r>
            <a:r>
              <a:rPr lang="en-GB" dirty="0" err="1"/>
              <a:t>LHC</a:t>
            </a:r>
            <a:r>
              <a:rPr lang="en-GB" dirty="0"/>
              <a:t> Upgrade in a nutshell</a:t>
            </a:r>
            <a:br>
              <a:rPr lang="en-GB" b="1" dirty="0">
                <a:solidFill>
                  <a:srgbClr val="006599"/>
                </a:solidFill>
              </a:rPr>
            </a:br>
            <a:endParaRPr lang="en-GB" dirty="0"/>
          </a:p>
        </p:txBody>
      </p:sp>
      <p:sp>
        <p:nvSpPr>
          <p:cNvPr id="4" name="Date Placeholder 3">
            <a:extLst>
              <a:ext uri="{FF2B5EF4-FFF2-40B4-BE49-F238E27FC236}">
                <a16:creationId xmlns:a16="http://schemas.microsoft.com/office/drawing/2014/main" id="{9EF56AC3-68CA-0F74-EF2E-1758B040F344}"/>
              </a:ext>
            </a:extLst>
          </p:cNvPr>
          <p:cNvSpPr>
            <a:spLocks noGrp="1"/>
          </p:cNvSpPr>
          <p:nvPr>
            <p:ph type="dt" sz="half" idx="10"/>
          </p:nvPr>
        </p:nvSpPr>
        <p:spPr/>
        <p:txBody>
          <a:bodyPr/>
          <a:lstStyle/>
          <a:p>
            <a:fld id="{7F1BD44C-4E47-7641-9144-60BC1FFF9E40}" type="datetime1">
              <a:rPr lang="de-CH" smtClean="0"/>
              <a:t>10.04.2024</a:t>
            </a:fld>
            <a:endParaRPr lang="en-US" dirty="0"/>
          </a:p>
        </p:txBody>
      </p:sp>
      <p:sp>
        <p:nvSpPr>
          <p:cNvPr id="5" name="Footer Placeholder 4">
            <a:extLst>
              <a:ext uri="{FF2B5EF4-FFF2-40B4-BE49-F238E27FC236}">
                <a16:creationId xmlns:a16="http://schemas.microsoft.com/office/drawing/2014/main" id="{1B2D45FE-1896-2460-D677-2454E32066E1}"/>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6" name="Slide Number Placeholder 5">
            <a:extLst>
              <a:ext uri="{FF2B5EF4-FFF2-40B4-BE49-F238E27FC236}">
                <a16:creationId xmlns:a16="http://schemas.microsoft.com/office/drawing/2014/main" id="{B06FF57A-2A5D-7CD1-DA90-AF3449960B66}"/>
              </a:ext>
            </a:extLst>
          </p:cNvPr>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7" name="Picture 6">
            <a:extLst>
              <a:ext uri="{FF2B5EF4-FFF2-40B4-BE49-F238E27FC236}">
                <a16:creationId xmlns:a16="http://schemas.microsoft.com/office/drawing/2014/main" id="{CB087588-8D95-DB4C-ECE6-17EF81314BA7}"/>
              </a:ext>
            </a:extLst>
          </p:cNvPr>
          <p:cNvPicPr>
            <a:picLocks noChangeAspect="1"/>
          </p:cNvPicPr>
          <p:nvPr/>
        </p:nvPicPr>
        <p:blipFill rotWithShape="1">
          <a:blip r:embed="rId2"/>
          <a:srcRect b="5138"/>
          <a:stretch/>
        </p:blipFill>
        <p:spPr>
          <a:xfrm>
            <a:off x="3072130" y="1357804"/>
            <a:ext cx="5647347" cy="4644975"/>
          </a:xfrm>
          <a:prstGeom prst="rect">
            <a:avLst/>
          </a:prstGeom>
        </p:spPr>
      </p:pic>
      <p:pic>
        <p:nvPicPr>
          <p:cNvPr id="8" name="Picture 7">
            <a:extLst>
              <a:ext uri="{FF2B5EF4-FFF2-40B4-BE49-F238E27FC236}">
                <a16:creationId xmlns:a16="http://schemas.microsoft.com/office/drawing/2014/main" id="{E2C8FC59-8CE0-D2C1-D7EE-67A46640E9DE}"/>
              </a:ext>
            </a:extLst>
          </p:cNvPr>
          <p:cNvPicPr>
            <a:picLocks noChangeAspect="1"/>
          </p:cNvPicPr>
          <p:nvPr/>
        </p:nvPicPr>
        <p:blipFill rotWithShape="1">
          <a:blip r:embed="rId2"/>
          <a:srcRect l="33401" t="25619" r="40028" b="37284"/>
          <a:stretch/>
        </p:blipFill>
        <p:spPr>
          <a:xfrm>
            <a:off x="5088353" y="746195"/>
            <a:ext cx="1257058" cy="1521703"/>
          </a:xfrm>
          <a:prstGeom prst="rect">
            <a:avLst/>
          </a:prstGeom>
        </p:spPr>
      </p:pic>
      <p:pic>
        <p:nvPicPr>
          <p:cNvPr id="9" name="Picture 8">
            <a:extLst>
              <a:ext uri="{FF2B5EF4-FFF2-40B4-BE49-F238E27FC236}">
                <a16:creationId xmlns:a16="http://schemas.microsoft.com/office/drawing/2014/main" id="{8ED87753-C20E-B855-0A98-0C3C7F22A38B}"/>
              </a:ext>
            </a:extLst>
          </p:cNvPr>
          <p:cNvPicPr>
            <a:picLocks noChangeAspect="1"/>
          </p:cNvPicPr>
          <p:nvPr/>
        </p:nvPicPr>
        <p:blipFill rotWithShape="1">
          <a:blip r:embed="rId2"/>
          <a:srcRect l="19571" t="2941" r="53652" b="88235"/>
          <a:stretch/>
        </p:blipFill>
        <p:spPr>
          <a:xfrm>
            <a:off x="4114323" y="1959319"/>
            <a:ext cx="974030" cy="376396"/>
          </a:xfrm>
          <a:prstGeom prst="rect">
            <a:avLst/>
          </a:prstGeom>
        </p:spPr>
      </p:pic>
      <p:sp>
        <p:nvSpPr>
          <p:cNvPr id="10" name="Rectangle 9">
            <a:extLst>
              <a:ext uri="{FF2B5EF4-FFF2-40B4-BE49-F238E27FC236}">
                <a16:creationId xmlns:a16="http://schemas.microsoft.com/office/drawing/2014/main" id="{D4126569-52AF-5C2E-5718-2EABD2FF4FCD}"/>
              </a:ext>
            </a:extLst>
          </p:cNvPr>
          <p:cNvSpPr/>
          <p:nvPr/>
        </p:nvSpPr>
        <p:spPr>
          <a:xfrm>
            <a:off x="4221616" y="1507045"/>
            <a:ext cx="866737" cy="432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82CD09-2B5E-10A0-A4ED-FD6370A969EC}"/>
              </a:ext>
            </a:extLst>
          </p:cNvPr>
          <p:cNvSpPr/>
          <p:nvPr/>
        </p:nvSpPr>
        <p:spPr>
          <a:xfrm>
            <a:off x="6345412" y="1493008"/>
            <a:ext cx="866737" cy="693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E59460B8-1708-C638-58F0-B26D5C8FA2A2}"/>
              </a:ext>
            </a:extLst>
          </p:cNvPr>
          <p:cNvPicPr>
            <a:picLocks noChangeAspect="1"/>
          </p:cNvPicPr>
          <p:nvPr/>
        </p:nvPicPr>
        <p:blipFill rotWithShape="1">
          <a:blip r:embed="rId2"/>
          <a:srcRect l="51547" t="2939" r="25501" b="83827"/>
          <a:stretch/>
        </p:blipFill>
        <p:spPr>
          <a:xfrm>
            <a:off x="6168938" y="1821692"/>
            <a:ext cx="1118916" cy="559458"/>
          </a:xfrm>
          <a:prstGeom prst="rect">
            <a:avLst/>
          </a:prstGeom>
        </p:spPr>
      </p:pic>
      <p:sp>
        <p:nvSpPr>
          <p:cNvPr id="13" name="Rectangle 12">
            <a:extLst>
              <a:ext uri="{FF2B5EF4-FFF2-40B4-BE49-F238E27FC236}">
                <a16:creationId xmlns:a16="http://schemas.microsoft.com/office/drawing/2014/main" id="{93027748-9AAB-BEA1-7A48-B406DB7450CE}"/>
              </a:ext>
            </a:extLst>
          </p:cNvPr>
          <p:cNvSpPr/>
          <p:nvPr/>
        </p:nvSpPr>
        <p:spPr>
          <a:xfrm>
            <a:off x="4944337" y="2653389"/>
            <a:ext cx="1512168" cy="1765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H</a:t>
            </a:r>
          </a:p>
        </p:txBody>
      </p:sp>
      <p:pic>
        <p:nvPicPr>
          <p:cNvPr id="14" name="Picture 13">
            <a:extLst>
              <a:ext uri="{FF2B5EF4-FFF2-40B4-BE49-F238E27FC236}">
                <a16:creationId xmlns:a16="http://schemas.microsoft.com/office/drawing/2014/main" id="{7D1F9026-D06E-4946-1413-C3368AF8E6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38" t="7019" r="8694" b="717"/>
          <a:stretch/>
        </p:blipFill>
        <p:spPr>
          <a:xfrm>
            <a:off x="4944337" y="2869414"/>
            <a:ext cx="1581230" cy="1239807"/>
          </a:xfrm>
          <a:prstGeom prst="flowChartConnector">
            <a:avLst/>
          </a:prstGeom>
          <a:ln>
            <a:solidFill>
              <a:srgbClr val="C00000"/>
            </a:solidFill>
          </a:ln>
        </p:spPr>
      </p:pic>
      <p:sp>
        <p:nvSpPr>
          <p:cNvPr id="15" name="TextBox 14">
            <a:extLst>
              <a:ext uri="{FF2B5EF4-FFF2-40B4-BE49-F238E27FC236}">
                <a16:creationId xmlns:a16="http://schemas.microsoft.com/office/drawing/2014/main" id="{267DEF81-5846-9282-DC4C-2C32E8F6546D}"/>
              </a:ext>
            </a:extLst>
          </p:cNvPr>
          <p:cNvSpPr txBox="1"/>
          <p:nvPr/>
        </p:nvSpPr>
        <p:spPr>
          <a:xfrm>
            <a:off x="4989395" y="4125022"/>
            <a:ext cx="1491114" cy="215444"/>
          </a:xfrm>
          <a:prstGeom prst="rect">
            <a:avLst/>
          </a:prstGeom>
          <a:noFill/>
        </p:spPr>
        <p:txBody>
          <a:bodyPr wrap="none" rtlCol="0">
            <a:spAutoFit/>
          </a:bodyPr>
          <a:lstStyle/>
          <a:p>
            <a:r>
              <a:rPr lang="en-GB" sz="800" b="1" dirty="0"/>
              <a:t>SHIELDED BEAM SCREEN</a:t>
            </a:r>
          </a:p>
        </p:txBody>
      </p:sp>
      <p:cxnSp>
        <p:nvCxnSpPr>
          <p:cNvPr id="16" name="Straight Arrow Connector 15">
            <a:extLst>
              <a:ext uri="{FF2B5EF4-FFF2-40B4-BE49-F238E27FC236}">
                <a16:creationId xmlns:a16="http://schemas.microsoft.com/office/drawing/2014/main" id="{CBDC993C-8931-7D55-5F68-D1CB283FFA3F}"/>
              </a:ext>
            </a:extLst>
          </p:cNvPr>
          <p:cNvCxnSpPr>
            <a:stCxn id="14" idx="2"/>
          </p:cNvCxnSpPr>
          <p:nvPr/>
        </p:nvCxnSpPr>
        <p:spPr>
          <a:xfrm flipH="1">
            <a:off x="4221615" y="3489318"/>
            <a:ext cx="722722" cy="42863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13D91039-B087-AB06-682A-D8A8BC84443D}"/>
              </a:ext>
            </a:extLst>
          </p:cNvPr>
          <p:cNvCxnSpPr/>
          <p:nvPr/>
        </p:nvCxnSpPr>
        <p:spPr>
          <a:xfrm flipV="1">
            <a:off x="6512215" y="2929658"/>
            <a:ext cx="667013" cy="3871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9588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42FE7-5F4D-03A3-1116-97CE89C2B3F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C0B84C0-6B56-58DD-4B18-FA8E9EC7F6C5}"/>
              </a:ext>
            </a:extLst>
          </p:cNvPr>
          <p:cNvGrpSpPr/>
          <p:nvPr/>
        </p:nvGrpSpPr>
        <p:grpSpPr>
          <a:xfrm>
            <a:off x="0" y="0"/>
            <a:ext cx="12192000" cy="6858000"/>
            <a:chOff x="0" y="0"/>
            <a:chExt cx="12192000" cy="6858000"/>
          </a:xfrm>
        </p:grpSpPr>
        <p:pic>
          <p:nvPicPr>
            <p:cNvPr id="3074" name="Picture 2" descr="Q2 beam screen prototype ">
              <a:extLst>
                <a:ext uri="{FF2B5EF4-FFF2-40B4-BE49-F238E27FC236}">
                  <a16:creationId xmlns:a16="http://schemas.microsoft.com/office/drawing/2014/main" id="{0030447E-CB07-E743-9066-64C91DF56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0335" cy="68532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F582AEA-A5DA-F3ED-B415-EEB50C51E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44" r="31488"/>
            <a:stretch/>
          </p:blipFill>
          <p:spPr bwMode="auto">
            <a:xfrm>
              <a:off x="6782683" y="0"/>
              <a:ext cx="5409317"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53B377D6-D1A7-787A-460C-3D455D30C4A4}"/>
              </a:ext>
            </a:extLst>
          </p:cNvPr>
          <p:cNvSpPr>
            <a:spLocks noGrp="1"/>
          </p:cNvSpPr>
          <p:nvPr>
            <p:ph type="sldNum" sz="quarter" idx="12"/>
          </p:nvPr>
        </p:nvSpPr>
        <p:spPr/>
        <p:txBody>
          <a:bodyPr/>
          <a:lstStyle/>
          <a:p>
            <a:fld id="{1787A23F-BAF2-40F7-981E-A4E481A32A38}" type="slidenum">
              <a:rPr lang="en-US" smtClean="0"/>
              <a:t>7</a:t>
            </a:fld>
            <a:endParaRPr lang="en-US"/>
          </a:p>
        </p:txBody>
      </p:sp>
      <p:sp>
        <p:nvSpPr>
          <p:cNvPr id="6" name="Rectangle: Rounded Corners 5">
            <a:extLst>
              <a:ext uri="{FF2B5EF4-FFF2-40B4-BE49-F238E27FC236}">
                <a16:creationId xmlns:a16="http://schemas.microsoft.com/office/drawing/2014/main" id="{C443BCB5-9388-6432-0675-8CE6157CBB04}"/>
              </a:ext>
            </a:extLst>
          </p:cNvPr>
          <p:cNvSpPr/>
          <p:nvPr/>
        </p:nvSpPr>
        <p:spPr>
          <a:xfrm>
            <a:off x="191344" y="116632"/>
            <a:ext cx="6912768" cy="819052"/>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New Beam Screen </a:t>
            </a:r>
          </a:p>
        </p:txBody>
      </p:sp>
    </p:spTree>
    <p:extLst>
      <p:ext uri="{BB962C8B-B14F-4D97-AF65-F5344CB8AC3E}">
        <p14:creationId xmlns:p14="http://schemas.microsoft.com/office/powerpoint/2010/main" val="338183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2A2878-F773-7234-6069-62A6E96D024F}"/>
              </a:ext>
            </a:extLst>
          </p:cNvPr>
          <p:cNvSpPr>
            <a:spLocks noGrp="1"/>
          </p:cNvSpPr>
          <p:nvPr>
            <p:ph type="title"/>
          </p:nvPr>
        </p:nvSpPr>
        <p:spPr>
          <a:xfrm>
            <a:off x="359683" y="141561"/>
            <a:ext cx="11376025" cy="1065742"/>
          </a:xfrm>
        </p:spPr>
        <p:txBody>
          <a:bodyPr/>
          <a:lstStyle/>
          <a:p>
            <a:r>
              <a:rPr lang="en-GB" dirty="0"/>
              <a:t>HL-</a:t>
            </a:r>
            <a:r>
              <a:rPr lang="en-GB" dirty="0" err="1"/>
              <a:t>LHC</a:t>
            </a:r>
            <a:r>
              <a:rPr lang="en-GB" dirty="0"/>
              <a:t> Beam Screen Functional requirements</a:t>
            </a:r>
          </a:p>
        </p:txBody>
      </p:sp>
      <p:sp>
        <p:nvSpPr>
          <p:cNvPr id="2" name="Date Placeholder 1">
            <a:extLst>
              <a:ext uri="{FF2B5EF4-FFF2-40B4-BE49-F238E27FC236}">
                <a16:creationId xmlns:a16="http://schemas.microsoft.com/office/drawing/2014/main" id="{DCE52A88-B0ED-5093-5EC3-9BE7FB458906}"/>
              </a:ext>
            </a:extLst>
          </p:cNvPr>
          <p:cNvSpPr>
            <a:spLocks noGrp="1"/>
          </p:cNvSpPr>
          <p:nvPr>
            <p:ph type="dt" sz="half" idx="10"/>
          </p:nvPr>
        </p:nvSpPr>
        <p:spPr/>
        <p:txBody>
          <a:bodyPr/>
          <a:lstStyle/>
          <a:p>
            <a:fld id="{429B46AD-AE35-A04A-BBC1-316D1F62DB10}" type="datetime1">
              <a:rPr lang="de-CH" smtClean="0"/>
              <a:t>10.04.2024</a:t>
            </a:fld>
            <a:endParaRPr lang="en-US" dirty="0"/>
          </a:p>
        </p:txBody>
      </p:sp>
      <p:sp>
        <p:nvSpPr>
          <p:cNvPr id="3" name="Footer Placeholder 2">
            <a:extLst>
              <a:ext uri="{FF2B5EF4-FFF2-40B4-BE49-F238E27FC236}">
                <a16:creationId xmlns:a16="http://schemas.microsoft.com/office/drawing/2014/main" id="{DDD04B2D-CDE7-F87F-A572-2E185F3790E9}"/>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4" name="Slide Number Placeholder 3">
            <a:extLst>
              <a:ext uri="{FF2B5EF4-FFF2-40B4-BE49-F238E27FC236}">
                <a16:creationId xmlns:a16="http://schemas.microsoft.com/office/drawing/2014/main" id="{18D07033-2C06-3960-A030-5AF99E65133B}"/>
              </a:ext>
            </a:extLst>
          </p:cNvPr>
          <p:cNvSpPr>
            <a:spLocks noGrp="1"/>
          </p:cNvSpPr>
          <p:nvPr>
            <p:ph type="sldNum" sz="quarter" idx="12"/>
          </p:nvPr>
        </p:nvSpPr>
        <p:spPr/>
        <p:txBody>
          <a:bodyPr/>
          <a:lstStyle/>
          <a:p>
            <a:fld id="{36B5EA5A-BC32-A742-B11B-8E7414D5B535}" type="slidenum">
              <a:rPr lang="en-US" smtClean="0"/>
              <a:pPr/>
              <a:t>8</a:t>
            </a:fld>
            <a:endParaRPr lang="en-US" dirty="0"/>
          </a:p>
        </p:txBody>
      </p:sp>
      <p:sp>
        <p:nvSpPr>
          <p:cNvPr id="7" name="TextBox 6">
            <a:extLst>
              <a:ext uri="{FF2B5EF4-FFF2-40B4-BE49-F238E27FC236}">
                <a16:creationId xmlns:a16="http://schemas.microsoft.com/office/drawing/2014/main" id="{61E610A5-2C51-0F83-AE88-00BB5FF50E14}"/>
              </a:ext>
            </a:extLst>
          </p:cNvPr>
          <p:cNvSpPr txBox="1"/>
          <p:nvPr/>
        </p:nvSpPr>
        <p:spPr>
          <a:xfrm>
            <a:off x="6535664" y="1038504"/>
            <a:ext cx="5320217" cy="1477328"/>
          </a:xfrm>
          <a:prstGeom prst="rect">
            <a:avLst/>
          </a:prstGeom>
          <a:noFill/>
        </p:spPr>
        <p:txBody>
          <a:bodyPr wrap="square" rtlCol="0">
            <a:spAutoFit/>
          </a:bodyPr>
          <a:lstStyle/>
          <a:p>
            <a:pPr algn="ctr"/>
            <a:r>
              <a:rPr lang="en-GB" dirty="0"/>
              <a:t>The </a:t>
            </a:r>
            <a:r>
              <a:rPr lang="en-GB" dirty="0" err="1"/>
              <a:t>HiLumi-LHC</a:t>
            </a:r>
            <a:r>
              <a:rPr lang="en-GB" dirty="0"/>
              <a:t> (HL-LHC) upgrade calls for a new tungsten-based shielding system to lower the debris coming from atomic collisions towards the cold masses of the superconducting triplet magnets from ATLAS and CMS</a:t>
            </a:r>
          </a:p>
        </p:txBody>
      </p:sp>
      <p:sp>
        <p:nvSpPr>
          <p:cNvPr id="14" name="Rectangle 13">
            <a:extLst>
              <a:ext uri="{FF2B5EF4-FFF2-40B4-BE49-F238E27FC236}">
                <a16:creationId xmlns:a16="http://schemas.microsoft.com/office/drawing/2014/main" id="{77ACABA7-66ED-01F2-9E8E-EB0A0994477C}"/>
              </a:ext>
            </a:extLst>
          </p:cNvPr>
          <p:cNvSpPr/>
          <p:nvPr/>
        </p:nvSpPr>
        <p:spPr>
          <a:xfrm>
            <a:off x="389755" y="2752168"/>
            <a:ext cx="3757760" cy="400110"/>
          </a:xfrm>
          <a:prstGeom prst="rect">
            <a:avLst/>
          </a:prstGeom>
        </p:spPr>
        <p:txBody>
          <a:bodyPr wrap="none">
            <a:spAutoFit/>
          </a:bodyPr>
          <a:lstStyle/>
          <a:p>
            <a:pPr lvl="0" algn="ctr"/>
            <a:r>
              <a:rPr lang="en-GB" sz="2000" b="1" dirty="0">
                <a:solidFill>
                  <a:srgbClr val="006599"/>
                </a:solidFill>
              </a:rPr>
              <a:t>Main functional requirements</a:t>
            </a:r>
          </a:p>
        </p:txBody>
      </p:sp>
      <p:sp>
        <p:nvSpPr>
          <p:cNvPr id="15" name="Rectangle 14">
            <a:extLst>
              <a:ext uri="{FF2B5EF4-FFF2-40B4-BE49-F238E27FC236}">
                <a16:creationId xmlns:a16="http://schemas.microsoft.com/office/drawing/2014/main" id="{A4FBA5A1-0487-860C-4DB6-C6B9C7338541}"/>
              </a:ext>
            </a:extLst>
          </p:cNvPr>
          <p:cNvSpPr/>
          <p:nvPr/>
        </p:nvSpPr>
        <p:spPr>
          <a:xfrm>
            <a:off x="263352" y="3264448"/>
            <a:ext cx="11376025" cy="2554545"/>
          </a:xfrm>
          <a:prstGeom prst="rect">
            <a:avLst/>
          </a:prstGeom>
        </p:spPr>
        <p:txBody>
          <a:bodyPr wrap="square">
            <a:spAutoFit/>
          </a:bodyPr>
          <a:lstStyle/>
          <a:p>
            <a:pPr marL="285750" indent="-285750">
              <a:buFont typeface="Arial" panose="020B0604020202020204" pitchFamily="34" charset="0"/>
              <a:buChar char="•"/>
            </a:pPr>
            <a:r>
              <a:rPr lang="en-GB" dirty="0"/>
              <a:t>Fulfilling the beam vacuum requirements;</a:t>
            </a:r>
          </a:p>
          <a:p>
            <a:pPr marL="285750" indent="-285750">
              <a:buFont typeface="Arial" panose="020B0604020202020204" pitchFamily="34" charset="0"/>
              <a:buChar char="•"/>
            </a:pPr>
            <a:r>
              <a:rPr lang="en-GB" dirty="0"/>
              <a:t>Shielding the cryogenic system from beam-induced heating-&gt; 1 W of heat on CB = </a:t>
            </a:r>
            <a:r>
              <a:rPr lang="en-GB" dirty="0" err="1"/>
              <a:t>1kW</a:t>
            </a:r>
            <a:r>
              <a:rPr lang="en-GB" dirty="0"/>
              <a:t> of cooling energy. </a:t>
            </a:r>
          </a:p>
          <a:p>
            <a:pPr marL="285750" indent="-285750">
              <a:buFont typeface="Arial" panose="020B0604020202020204" pitchFamily="34" charset="0"/>
              <a:buChar char="•"/>
            </a:pPr>
            <a:r>
              <a:rPr lang="en-GB" dirty="0"/>
              <a:t>The shielded beam screen has to withstand the Lorentz forces induced during a fast decay of the magnetic field (magnet quench): 50 cycles at a high field;</a:t>
            </a:r>
          </a:p>
          <a:p>
            <a:pPr marL="285750" indent="-285750">
              <a:buFont typeface="Arial" panose="020B0604020202020204" pitchFamily="34" charset="0"/>
              <a:buChar char="•"/>
            </a:pPr>
            <a:r>
              <a:rPr lang="en-GB" dirty="0"/>
              <a:t>The temperature of the shielded beam screen must be actively controlled in a given temperature range: 60-80 K;</a:t>
            </a:r>
          </a:p>
          <a:p>
            <a:pPr marL="285750" indent="-285750">
              <a:buFont typeface="Arial" panose="020B0604020202020204" pitchFamily="34" charset="0"/>
              <a:buChar char="•"/>
            </a:pPr>
            <a:r>
              <a:rPr lang="en-GB" dirty="0"/>
              <a:t>The assembly must be compatible with impedance performances and machine aperture;</a:t>
            </a:r>
          </a:p>
          <a:p>
            <a:pPr marL="285750" indent="-285750">
              <a:buFont typeface="Arial" panose="020B0604020202020204" pitchFamily="34" charset="0"/>
              <a:buChar char="•"/>
            </a:pPr>
            <a:r>
              <a:rPr lang="en-GB" dirty="0"/>
              <a:t>The assembly does not have to modify the magnetic field.</a:t>
            </a:r>
          </a:p>
          <a:p>
            <a:pPr marL="285750" indent="-285750">
              <a:buFont typeface="Arial" panose="020B0604020202020204" pitchFamily="34" charset="0"/>
              <a:buChar char="•"/>
            </a:pPr>
            <a:endParaRPr lang="en-GB" sz="1600" dirty="0"/>
          </a:p>
        </p:txBody>
      </p:sp>
      <p:pic>
        <p:nvPicPr>
          <p:cNvPr id="16" name="Picture 15" descr="A long red and white pipe&#10;&#10;Description automatically generated">
            <a:extLst>
              <a:ext uri="{FF2B5EF4-FFF2-40B4-BE49-F238E27FC236}">
                <a16:creationId xmlns:a16="http://schemas.microsoft.com/office/drawing/2014/main" id="{C5AC4C18-0B0A-9C58-AD2F-7C5B3735A073}"/>
              </a:ext>
            </a:extLst>
          </p:cNvPr>
          <p:cNvPicPr>
            <a:picLocks noChangeAspect="1"/>
          </p:cNvPicPr>
          <p:nvPr/>
        </p:nvPicPr>
        <p:blipFill>
          <a:blip r:embed="rId2"/>
          <a:stretch>
            <a:fillRect/>
          </a:stretch>
        </p:blipFill>
        <p:spPr>
          <a:xfrm>
            <a:off x="389755" y="843745"/>
            <a:ext cx="6025736" cy="1866846"/>
          </a:xfrm>
          <a:prstGeom prst="rect">
            <a:avLst/>
          </a:prstGeom>
        </p:spPr>
      </p:pic>
    </p:spTree>
    <p:extLst>
      <p:ext uri="{BB962C8B-B14F-4D97-AF65-F5344CB8AC3E}">
        <p14:creationId xmlns:p14="http://schemas.microsoft.com/office/powerpoint/2010/main" val="7788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C28E-5F04-FCCF-C7F8-AFA028FCD996}"/>
              </a:ext>
            </a:extLst>
          </p:cNvPr>
          <p:cNvSpPr>
            <a:spLocks noGrp="1"/>
          </p:cNvSpPr>
          <p:nvPr>
            <p:ph type="title"/>
          </p:nvPr>
        </p:nvSpPr>
        <p:spPr>
          <a:xfrm>
            <a:off x="407988" y="373593"/>
            <a:ext cx="11376025" cy="679143"/>
          </a:xfrm>
        </p:spPr>
        <p:txBody>
          <a:bodyPr/>
          <a:lstStyle/>
          <a:p>
            <a:r>
              <a:rPr lang="en-GB" dirty="0"/>
              <a:t>HL-</a:t>
            </a:r>
            <a:r>
              <a:rPr lang="en-GB" dirty="0" err="1"/>
              <a:t>LHC</a:t>
            </a:r>
            <a:r>
              <a:rPr lang="en-GB" dirty="0"/>
              <a:t> Beam Screen: Some numbers</a:t>
            </a:r>
          </a:p>
        </p:txBody>
      </p:sp>
      <p:sp>
        <p:nvSpPr>
          <p:cNvPr id="3" name="Date Placeholder 2">
            <a:extLst>
              <a:ext uri="{FF2B5EF4-FFF2-40B4-BE49-F238E27FC236}">
                <a16:creationId xmlns:a16="http://schemas.microsoft.com/office/drawing/2014/main" id="{014E1E82-5BFA-9A54-F04A-08D0F94F2562}"/>
              </a:ext>
            </a:extLst>
          </p:cNvPr>
          <p:cNvSpPr>
            <a:spLocks noGrp="1"/>
          </p:cNvSpPr>
          <p:nvPr>
            <p:ph type="dt" sz="half" idx="10"/>
          </p:nvPr>
        </p:nvSpPr>
        <p:spPr/>
        <p:txBody>
          <a:bodyPr/>
          <a:lstStyle/>
          <a:p>
            <a:fld id="{4037E494-8AEE-344E-B8BB-A4B2E261658F}" type="datetime1">
              <a:rPr lang="de-CH" smtClean="0"/>
              <a:t>10.04.2024</a:t>
            </a:fld>
            <a:endParaRPr lang="en-US" dirty="0"/>
          </a:p>
        </p:txBody>
      </p:sp>
      <p:sp>
        <p:nvSpPr>
          <p:cNvPr id="4" name="Footer Placeholder 3">
            <a:extLst>
              <a:ext uri="{FF2B5EF4-FFF2-40B4-BE49-F238E27FC236}">
                <a16:creationId xmlns:a16="http://schemas.microsoft.com/office/drawing/2014/main" id="{60911218-0A5A-E971-CDFF-2415556483F5}"/>
              </a:ext>
            </a:extLst>
          </p:cNvPr>
          <p:cNvSpPr>
            <a:spLocks noGrp="1"/>
          </p:cNvSpPr>
          <p:nvPr>
            <p:ph type="ftr" sz="quarter" idx="11"/>
          </p:nvPr>
        </p:nvSpPr>
        <p:spPr/>
        <p:txBody>
          <a:bodyPr/>
          <a:lstStyle/>
          <a:p>
            <a:r>
              <a:rPr lang="en-US"/>
              <a:t>G. Bregliozzi | 6</a:t>
            </a:r>
            <a:r>
              <a:rPr lang="en-US" baseline="30000"/>
              <a:t>th</a:t>
            </a:r>
            <a:r>
              <a:rPr lang="en-US"/>
              <a:t> OLAV - </a:t>
            </a:r>
            <a:r>
              <a:rPr lang="en-GB" sz="1000"/>
              <a:t>15-19 April 2024</a:t>
            </a:r>
            <a:endParaRPr lang="en-US" dirty="0"/>
          </a:p>
        </p:txBody>
      </p:sp>
      <p:sp>
        <p:nvSpPr>
          <p:cNvPr id="5" name="Slide Number Placeholder 4">
            <a:extLst>
              <a:ext uri="{FF2B5EF4-FFF2-40B4-BE49-F238E27FC236}">
                <a16:creationId xmlns:a16="http://schemas.microsoft.com/office/drawing/2014/main" id="{E0503D02-7208-C7EC-9646-DF09EAF7BD37}"/>
              </a:ext>
            </a:extLst>
          </p:cNvPr>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27" name="Picture 26" descr="A collage of different types of triplets&#10;&#10;Description automatically generated">
            <a:extLst>
              <a:ext uri="{FF2B5EF4-FFF2-40B4-BE49-F238E27FC236}">
                <a16:creationId xmlns:a16="http://schemas.microsoft.com/office/drawing/2014/main" id="{8905B761-5519-2D8B-FAB1-53359DF65CDA}"/>
              </a:ext>
            </a:extLst>
          </p:cNvPr>
          <p:cNvPicPr>
            <a:picLocks noChangeAspect="1"/>
          </p:cNvPicPr>
          <p:nvPr/>
        </p:nvPicPr>
        <p:blipFill>
          <a:blip r:embed="rId2"/>
          <a:stretch>
            <a:fillRect/>
          </a:stretch>
        </p:blipFill>
        <p:spPr>
          <a:xfrm>
            <a:off x="551388" y="2420888"/>
            <a:ext cx="6353202" cy="3600000"/>
          </a:xfrm>
          <a:prstGeom prst="rect">
            <a:avLst/>
          </a:prstGeom>
        </p:spPr>
      </p:pic>
      <p:sp>
        <p:nvSpPr>
          <p:cNvPr id="7" name="TextBox 6">
            <a:extLst>
              <a:ext uri="{FF2B5EF4-FFF2-40B4-BE49-F238E27FC236}">
                <a16:creationId xmlns:a16="http://schemas.microsoft.com/office/drawing/2014/main" id="{86804DE6-A777-2D51-A8E0-86EE43057363}"/>
              </a:ext>
            </a:extLst>
          </p:cNvPr>
          <p:cNvSpPr txBox="1"/>
          <p:nvPr/>
        </p:nvSpPr>
        <p:spPr>
          <a:xfrm>
            <a:off x="7046044" y="2746367"/>
            <a:ext cx="4881194" cy="2492990"/>
          </a:xfrm>
          <a:prstGeom prst="rect">
            <a:avLst/>
          </a:prstGeom>
          <a:noFill/>
        </p:spPr>
        <p:txBody>
          <a:bodyPr wrap="square">
            <a:spAutoFit/>
          </a:bodyPr>
          <a:lstStyle/>
          <a:p>
            <a:r>
              <a:rPr lang="en-US" sz="1600" dirty="0"/>
              <a:t>In total, </a:t>
            </a:r>
            <a:r>
              <a:rPr lang="en-US" sz="1600" b="1" dirty="0" err="1"/>
              <a:t>65x</a:t>
            </a:r>
            <a:r>
              <a:rPr lang="en-US" sz="1600" b="1" dirty="0"/>
              <a:t> beam screens </a:t>
            </a:r>
            <a:r>
              <a:rPr lang="en-US" sz="1600" dirty="0"/>
              <a:t>to be produced:</a:t>
            </a:r>
          </a:p>
          <a:p>
            <a:endParaRPr lang="en-US" sz="1600" dirty="0"/>
          </a:p>
          <a:p>
            <a:pPr marL="285750" indent="-285750">
              <a:buFontTx/>
              <a:buChar char="-"/>
            </a:pPr>
            <a:r>
              <a:rPr lang="en-US" sz="1600" b="1" dirty="0" err="1">
                <a:solidFill>
                  <a:srgbClr val="303030"/>
                </a:solidFill>
              </a:rPr>
              <a:t>29x</a:t>
            </a:r>
            <a:r>
              <a:rPr lang="en-US" sz="1600" dirty="0">
                <a:solidFill>
                  <a:srgbClr val="303030"/>
                </a:solidFill>
              </a:rPr>
              <a:t> SHIELDED beam screens with W blocs</a:t>
            </a:r>
          </a:p>
          <a:p>
            <a:pPr marL="742950" lvl="1" indent="-285750">
              <a:buFont typeface="Arial" panose="020B0604020202020204" pitchFamily="34" charset="0"/>
              <a:buChar char="•"/>
            </a:pPr>
            <a:r>
              <a:rPr lang="en-US" sz="1400" dirty="0">
                <a:solidFill>
                  <a:srgbClr val="303030"/>
                </a:solidFill>
              </a:rPr>
              <a:t>4 + 1 </a:t>
            </a:r>
            <a:r>
              <a:rPr lang="en-US" sz="1400" dirty="0" err="1">
                <a:solidFill>
                  <a:srgbClr val="303030"/>
                </a:solidFill>
              </a:rPr>
              <a:t>Q1</a:t>
            </a:r>
            <a:r>
              <a:rPr lang="en-US" sz="1400" dirty="0">
                <a:solidFill>
                  <a:srgbClr val="303030"/>
                </a:solidFill>
              </a:rPr>
              <a:t> type</a:t>
            </a:r>
          </a:p>
          <a:p>
            <a:pPr marL="742950" lvl="1" indent="-285750">
              <a:buFont typeface="Arial" panose="020B0604020202020204" pitchFamily="34" charset="0"/>
              <a:buChar char="•"/>
            </a:pPr>
            <a:r>
              <a:rPr lang="en-US" sz="1400" dirty="0">
                <a:solidFill>
                  <a:srgbClr val="303030"/>
                </a:solidFill>
              </a:rPr>
              <a:t>20 + 4 </a:t>
            </a:r>
            <a:r>
              <a:rPr lang="en-US" sz="1400" dirty="0" err="1">
                <a:solidFill>
                  <a:srgbClr val="303030"/>
                </a:solidFill>
              </a:rPr>
              <a:t>Q2</a:t>
            </a:r>
            <a:r>
              <a:rPr lang="en-US" sz="1400" dirty="0">
                <a:solidFill>
                  <a:srgbClr val="303030"/>
                </a:solidFill>
              </a:rPr>
              <a:t> type (including </a:t>
            </a:r>
            <a:r>
              <a:rPr lang="en-US" sz="1400" dirty="0" err="1">
                <a:solidFill>
                  <a:srgbClr val="303030"/>
                </a:solidFill>
              </a:rPr>
              <a:t>Q2</a:t>
            </a:r>
            <a:r>
              <a:rPr lang="en-US" sz="1400" dirty="0">
                <a:solidFill>
                  <a:srgbClr val="303030"/>
                </a:solidFill>
              </a:rPr>
              <a:t>, </a:t>
            </a:r>
            <a:r>
              <a:rPr lang="en-US" sz="1400" dirty="0" err="1">
                <a:solidFill>
                  <a:srgbClr val="303030"/>
                </a:solidFill>
              </a:rPr>
              <a:t>Q3</a:t>
            </a:r>
            <a:r>
              <a:rPr lang="en-US" sz="1400" dirty="0">
                <a:solidFill>
                  <a:srgbClr val="303030"/>
                </a:solidFill>
              </a:rPr>
              <a:t>, CP &amp; </a:t>
            </a:r>
            <a:r>
              <a:rPr lang="en-US" sz="1400" dirty="0" err="1">
                <a:solidFill>
                  <a:srgbClr val="303030"/>
                </a:solidFill>
              </a:rPr>
              <a:t>D1</a:t>
            </a:r>
            <a:r>
              <a:rPr lang="en-US" sz="1400" dirty="0">
                <a:solidFill>
                  <a:srgbClr val="303030"/>
                </a:solidFill>
              </a:rPr>
              <a:t>)</a:t>
            </a:r>
          </a:p>
          <a:p>
            <a:pPr marL="285750" indent="-285750">
              <a:buFontTx/>
              <a:buChar char="-"/>
            </a:pPr>
            <a:r>
              <a:rPr lang="en-US" sz="1600" b="1" dirty="0" err="1">
                <a:solidFill>
                  <a:srgbClr val="303030"/>
                </a:solidFill>
              </a:rPr>
              <a:t>10x</a:t>
            </a:r>
            <a:r>
              <a:rPr lang="en-US" sz="1600" dirty="0">
                <a:solidFill>
                  <a:srgbClr val="303030"/>
                </a:solidFill>
              </a:rPr>
              <a:t> </a:t>
            </a:r>
            <a:r>
              <a:rPr lang="en-US" sz="1600" dirty="0" err="1">
                <a:solidFill>
                  <a:srgbClr val="303030"/>
                </a:solidFill>
              </a:rPr>
              <a:t>D2</a:t>
            </a:r>
            <a:r>
              <a:rPr lang="en-US" sz="1600" dirty="0">
                <a:solidFill>
                  <a:srgbClr val="303030"/>
                </a:solidFill>
              </a:rPr>
              <a:t> NON-SHIELDED beam screens</a:t>
            </a:r>
          </a:p>
          <a:p>
            <a:pPr marL="285750" indent="-285750">
              <a:buFontTx/>
              <a:buChar char="-"/>
            </a:pPr>
            <a:r>
              <a:rPr lang="en-US" sz="1600" b="1" dirty="0" err="1">
                <a:solidFill>
                  <a:srgbClr val="303030"/>
                </a:solidFill>
              </a:rPr>
              <a:t>10x</a:t>
            </a:r>
            <a:r>
              <a:rPr lang="en-US" sz="1600" dirty="0">
                <a:solidFill>
                  <a:srgbClr val="303030"/>
                </a:solidFill>
              </a:rPr>
              <a:t> </a:t>
            </a:r>
            <a:r>
              <a:rPr lang="en-US" sz="1600" dirty="0" err="1">
                <a:solidFill>
                  <a:srgbClr val="303030"/>
                </a:solidFill>
              </a:rPr>
              <a:t>Q4</a:t>
            </a:r>
            <a:r>
              <a:rPr lang="en-US" sz="1600" dirty="0">
                <a:solidFill>
                  <a:srgbClr val="303030"/>
                </a:solidFill>
              </a:rPr>
              <a:t> NON-SHIELDED beam screens</a:t>
            </a:r>
          </a:p>
          <a:p>
            <a:pPr marL="285750" indent="-285750">
              <a:buFontTx/>
              <a:buChar char="-"/>
            </a:pPr>
            <a:r>
              <a:rPr lang="en-US" sz="1600" b="1" dirty="0" err="1">
                <a:solidFill>
                  <a:srgbClr val="303030"/>
                </a:solidFill>
              </a:rPr>
              <a:t>8x</a:t>
            </a:r>
            <a:r>
              <a:rPr lang="en-US" sz="1600" dirty="0">
                <a:solidFill>
                  <a:srgbClr val="303030"/>
                </a:solidFill>
              </a:rPr>
              <a:t> </a:t>
            </a:r>
            <a:r>
              <a:rPr lang="en-US" sz="1600" dirty="0" err="1">
                <a:solidFill>
                  <a:srgbClr val="303030"/>
                </a:solidFill>
              </a:rPr>
              <a:t>Q10</a:t>
            </a:r>
            <a:r>
              <a:rPr lang="en-US" sz="1600" dirty="0">
                <a:solidFill>
                  <a:srgbClr val="303030"/>
                </a:solidFill>
              </a:rPr>
              <a:t> beam screens identical to </a:t>
            </a:r>
            <a:r>
              <a:rPr lang="en-US" sz="1600" dirty="0" err="1">
                <a:solidFill>
                  <a:srgbClr val="303030"/>
                </a:solidFill>
              </a:rPr>
              <a:t>LHC</a:t>
            </a:r>
            <a:r>
              <a:rPr lang="en-US" sz="1600" dirty="0">
                <a:solidFill>
                  <a:srgbClr val="303030"/>
                </a:solidFill>
              </a:rPr>
              <a:t> ones</a:t>
            </a:r>
          </a:p>
          <a:p>
            <a:pPr marL="285750" indent="-285750">
              <a:buFontTx/>
              <a:buChar char="-"/>
            </a:pPr>
            <a:r>
              <a:rPr lang="en-US" sz="1600" b="1" dirty="0" err="1">
                <a:solidFill>
                  <a:srgbClr val="303030"/>
                </a:solidFill>
              </a:rPr>
              <a:t>8x</a:t>
            </a:r>
            <a:r>
              <a:rPr lang="en-US" sz="1600" dirty="0">
                <a:solidFill>
                  <a:srgbClr val="303030"/>
                </a:solidFill>
              </a:rPr>
              <a:t> </a:t>
            </a:r>
            <a:r>
              <a:rPr lang="en-US" sz="1600" dirty="0" err="1">
                <a:solidFill>
                  <a:srgbClr val="303030"/>
                </a:solidFill>
              </a:rPr>
              <a:t>Q5</a:t>
            </a:r>
            <a:r>
              <a:rPr lang="en-US" sz="1600" dirty="0">
                <a:solidFill>
                  <a:srgbClr val="303030"/>
                </a:solidFill>
              </a:rPr>
              <a:t> beam screens identical to </a:t>
            </a:r>
            <a:r>
              <a:rPr lang="en-US" sz="1600" dirty="0" err="1">
                <a:solidFill>
                  <a:srgbClr val="303030"/>
                </a:solidFill>
              </a:rPr>
              <a:t>LHC</a:t>
            </a:r>
            <a:r>
              <a:rPr lang="en-US" sz="1600" dirty="0">
                <a:solidFill>
                  <a:srgbClr val="303030"/>
                </a:solidFill>
              </a:rPr>
              <a:t> but surface treatment to be decided by end 2024</a:t>
            </a:r>
          </a:p>
        </p:txBody>
      </p:sp>
      <p:sp>
        <p:nvSpPr>
          <p:cNvPr id="9" name="TextBox 8">
            <a:extLst>
              <a:ext uri="{FF2B5EF4-FFF2-40B4-BE49-F238E27FC236}">
                <a16:creationId xmlns:a16="http://schemas.microsoft.com/office/drawing/2014/main" id="{0079F661-9EF9-B1C0-CC10-19D547514A5B}"/>
              </a:ext>
            </a:extLst>
          </p:cNvPr>
          <p:cNvSpPr txBox="1"/>
          <p:nvPr/>
        </p:nvSpPr>
        <p:spPr>
          <a:xfrm>
            <a:off x="407988" y="1109693"/>
            <a:ext cx="11505310" cy="923330"/>
          </a:xfrm>
          <a:prstGeom prst="rect">
            <a:avLst/>
          </a:prstGeom>
          <a:noFill/>
        </p:spPr>
        <p:txBody>
          <a:bodyPr wrap="square">
            <a:spAutoFit/>
          </a:bodyPr>
          <a:lstStyle/>
          <a:p>
            <a:pPr marL="285750" indent="-285750">
              <a:buFont typeface="Arial" panose="020B0604020202020204" pitchFamily="34" charset="0"/>
              <a:buChar char="•"/>
            </a:pPr>
            <a:r>
              <a:rPr lang="en-US" sz="1800" dirty="0"/>
              <a:t>Complex design and “only” 65 units to be produced.</a:t>
            </a:r>
          </a:p>
          <a:p>
            <a:pPr marL="285750" indent="-285750">
              <a:buFont typeface="Arial" panose="020B0604020202020204" pitchFamily="34" charset="0"/>
              <a:buChar char="•"/>
            </a:pPr>
            <a:r>
              <a:rPr lang="en-GB" sz="1800" dirty="0"/>
              <a:t>Industry did not want to take part in the project: too expensive to produce by lamination/pushback (only one offer, very expensive!).</a:t>
            </a:r>
            <a:endParaRPr lang="en-US" sz="1800" dirty="0"/>
          </a:p>
        </p:txBody>
      </p:sp>
      <p:sp>
        <p:nvSpPr>
          <p:cNvPr id="10" name="ZoneTexte 10">
            <a:extLst>
              <a:ext uri="{FF2B5EF4-FFF2-40B4-BE49-F238E27FC236}">
                <a16:creationId xmlns:a16="http://schemas.microsoft.com/office/drawing/2014/main" id="{D56FA531-65B9-6718-D3BF-4ACD65D13092}"/>
              </a:ext>
            </a:extLst>
          </p:cNvPr>
          <p:cNvSpPr txBox="1"/>
          <p:nvPr/>
        </p:nvSpPr>
        <p:spPr>
          <a:xfrm>
            <a:off x="741918" y="5750312"/>
            <a:ext cx="1534331" cy="400110"/>
          </a:xfrm>
          <a:prstGeom prst="rect">
            <a:avLst/>
          </a:prstGeom>
          <a:solidFill>
            <a:schemeClr val="bg1"/>
          </a:solidFill>
          <a:ln>
            <a:solidFill>
              <a:schemeClr val="tx1"/>
            </a:solidFill>
          </a:ln>
        </p:spPr>
        <p:txBody>
          <a:bodyPr wrap="square" rtlCol="0">
            <a:spAutoFit/>
          </a:bodyPr>
          <a:lstStyle/>
          <a:p>
            <a:pPr algn="ctr"/>
            <a:r>
              <a:rPr lang="en-US" sz="1000" dirty="0">
                <a:solidFill>
                  <a:srgbClr val="FF0000"/>
                </a:solidFill>
              </a:rPr>
              <a:t>Length: 10721,3mm</a:t>
            </a:r>
          </a:p>
          <a:p>
            <a:pPr algn="ctr"/>
            <a:r>
              <a:rPr lang="en-US" sz="1000" dirty="0">
                <a:solidFill>
                  <a:srgbClr val="FF0000"/>
                </a:solidFill>
              </a:rPr>
              <a:t>Weight: 522,9kg</a:t>
            </a:r>
            <a:endParaRPr lang="fr-FR" sz="1000" dirty="0">
              <a:solidFill>
                <a:srgbClr val="FF0000"/>
              </a:solidFill>
            </a:endParaRPr>
          </a:p>
        </p:txBody>
      </p:sp>
    </p:spTree>
    <p:extLst>
      <p:ext uri="{BB962C8B-B14F-4D97-AF65-F5344CB8AC3E}">
        <p14:creationId xmlns:p14="http://schemas.microsoft.com/office/powerpoint/2010/main" val="720136314"/>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ppt/theme/themeOverride2.xml><?xml version="1.0" encoding="utf-8"?>
<a:themeOverride xmlns:a="http://schemas.openxmlformats.org/drawingml/2006/main">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56908</TotalTime>
  <Words>4697</Words>
  <Application>Microsoft Office PowerPoint</Application>
  <PresentationFormat>Widescreen</PresentationFormat>
  <Paragraphs>909</Paragraphs>
  <Slides>57</Slides>
  <Notes>7</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Cambria Math</vt:lpstr>
      <vt:lpstr>sourcesans-regular</vt:lpstr>
      <vt:lpstr>Symbol</vt:lpstr>
      <vt:lpstr>Times New Roman</vt:lpstr>
      <vt:lpstr>Wingdings</vt:lpstr>
      <vt:lpstr>Office Theme</vt:lpstr>
      <vt:lpstr> HL-LHC Vacuum Upgrade  15-19 April 2024 - Fermilab 6th Workshop on the Operation of Large Vacuum Systems</vt:lpstr>
      <vt:lpstr>Outline</vt:lpstr>
      <vt:lpstr>High Luminosity LHC Goals</vt:lpstr>
      <vt:lpstr>PowerPoint Presentation</vt:lpstr>
      <vt:lpstr>HL-LHC Baseline Parameters</vt:lpstr>
      <vt:lpstr>The HL-LHC Upgrade in a nutshell </vt:lpstr>
      <vt:lpstr>PowerPoint Presentation</vt:lpstr>
      <vt:lpstr>HL-LHC Beam Screen Functional requirements</vt:lpstr>
      <vt:lpstr>HL-LHC Beam Screen: Some numbers</vt:lpstr>
      <vt:lpstr>Octagonal tube </vt:lpstr>
      <vt:lpstr>Heat absorber, thermal links, cooling tubes </vt:lpstr>
      <vt:lpstr>Compression ring, pumping slot shield &amp; supporting system</vt:lpstr>
      <vt:lpstr>PowerPoint Presentation</vt:lpstr>
      <vt:lpstr>HL Installation in the LHC during LS3 @ P1 &amp; P5 </vt:lpstr>
      <vt:lpstr>Full Remote Alignment System (FRAS)</vt:lpstr>
      <vt:lpstr>FRAS v.s. Warm Modules:  Which Choice do we have?</vt:lpstr>
      <vt:lpstr>FRAS v.s. Warm Modules:  Which Choice do we have?</vt:lpstr>
      <vt:lpstr>Warm Modules Production: Limit </vt:lpstr>
      <vt:lpstr>Vacuum chambers: Impedance Consideration</vt:lpstr>
      <vt:lpstr>New Support System: Prototypes and series production </vt:lpstr>
      <vt:lpstr>PowerPoint Presentation</vt:lpstr>
      <vt:lpstr>Electron cloud in accelerators</vt:lpstr>
      <vt:lpstr>Problematic</vt:lpstr>
      <vt:lpstr>e- cloud heat load: Cryogenic cooling capacity </vt:lpstr>
      <vt:lpstr>e- cloud: Mitigation Options for HL-LHC</vt:lpstr>
      <vt:lpstr>e- cloud  beam screen treatment: Planning for LS3</vt:lpstr>
      <vt:lpstr>HL-LHC during LS3: More to come!!  Experiments and other activities than P1 &amp; P5</vt:lpstr>
      <vt:lpstr>PowerPoint Presentation</vt:lpstr>
      <vt:lpstr>Once upon a time …1954!</vt:lpstr>
      <vt:lpstr>PowerPoint Presentation</vt:lpstr>
      <vt:lpstr>SPARE SLIDES</vt:lpstr>
      <vt:lpstr>Surface analysis of LHC-extracted beam screen during LS2</vt:lpstr>
      <vt:lpstr>Option 1: Plasma-assisted CuO reduction and carbon recovery (PE-CVD) </vt:lpstr>
      <vt:lpstr>Option 2: Very thin amorphous carbon coating by sputtering (PVD) </vt:lpstr>
      <vt:lpstr>Phase 1 - Activities</vt:lpstr>
      <vt:lpstr>Phase 1 - Activities</vt:lpstr>
      <vt:lpstr>Phase 2 - Activities</vt:lpstr>
      <vt:lpstr>Phase 2 - Activities</vt:lpstr>
      <vt:lpstr>Phase 2 - Activities</vt:lpstr>
      <vt:lpstr>DRF Working Length </vt:lpstr>
      <vt:lpstr>IN-HOUSE PRODUCTION (@CERN)</vt:lpstr>
      <vt:lpstr>PowerPoint Presentation</vt:lpstr>
      <vt:lpstr>Some numbers…</vt:lpstr>
      <vt:lpstr>PowerPoint Presentation</vt:lpstr>
      <vt:lpstr>PowerPoint Presentation</vt:lpstr>
      <vt:lpstr>PowerPoint Presentation</vt:lpstr>
      <vt:lpstr>PowerPoint Presentation</vt:lpstr>
      <vt:lpstr>PowerPoint Presentation</vt:lpstr>
      <vt:lpstr>PowerPoint Presentation</vt:lpstr>
      <vt:lpstr>Vacuum controls</vt:lpstr>
      <vt:lpstr>VAX area</vt:lpstr>
      <vt:lpstr>NEW scope (Sep 23): VAX connection to Expt.</vt:lpstr>
      <vt:lpstr>The HL-LHC beam screen Q1 type </vt:lpstr>
      <vt:lpstr>HL-LHC: Pushing the technology! </vt:lpstr>
      <vt:lpstr>Prototypes head for old aluminum supports  </vt:lpstr>
      <vt:lpstr>Vacuum supports</vt:lpstr>
      <vt:lpstr>HL-LHC performance estimates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Guillaume Jonathan Rosaz</dc:creator>
  <cp:lastModifiedBy>Giuseppe Bregliozzi</cp:lastModifiedBy>
  <cp:revision>607</cp:revision>
  <cp:lastPrinted>2020-01-30T13:49:18Z</cp:lastPrinted>
  <dcterms:created xsi:type="dcterms:W3CDTF">2022-11-01T13:51:57Z</dcterms:created>
  <dcterms:modified xsi:type="dcterms:W3CDTF">2024-04-10T15:46:49Z</dcterms:modified>
</cp:coreProperties>
</file>