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1"/>
  </p:notesMasterIdLst>
  <p:sldIdLst>
    <p:sldId id="257" r:id="rId2"/>
    <p:sldId id="396" r:id="rId3"/>
    <p:sldId id="405" r:id="rId4"/>
    <p:sldId id="422" r:id="rId5"/>
    <p:sldId id="407" r:id="rId6"/>
    <p:sldId id="408" r:id="rId7"/>
    <p:sldId id="409" r:id="rId8"/>
    <p:sldId id="406" r:id="rId9"/>
    <p:sldId id="410" r:id="rId10"/>
    <p:sldId id="414" r:id="rId11"/>
    <p:sldId id="411" r:id="rId12"/>
    <p:sldId id="413" r:id="rId13"/>
    <p:sldId id="415" r:id="rId14"/>
    <p:sldId id="416" r:id="rId15"/>
    <p:sldId id="419" r:id="rId16"/>
    <p:sldId id="382" r:id="rId17"/>
    <p:sldId id="370" r:id="rId18"/>
    <p:sldId id="344" r:id="rId19"/>
    <p:sldId id="393" r:id="rId20"/>
    <p:sldId id="391" r:id="rId21"/>
    <p:sldId id="394" r:id="rId22"/>
    <p:sldId id="423" r:id="rId23"/>
    <p:sldId id="412" r:id="rId24"/>
    <p:sldId id="262" r:id="rId25"/>
    <p:sldId id="376" r:id="rId26"/>
    <p:sldId id="374" r:id="rId27"/>
    <p:sldId id="365" r:id="rId28"/>
    <p:sldId id="421" r:id="rId29"/>
    <p:sldId id="417" r:id="rId30"/>
  </p:sldIdLst>
  <p:sldSz cx="15236825" cy="8570913"/>
  <p:notesSz cx="6858000" cy="9144000"/>
  <p:defaultTextStyle>
    <a:defPPr>
      <a:defRPr lang="ko-KR"/>
    </a:defPPr>
    <a:lvl1pPr marL="0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1pPr>
    <a:lvl2pPr marL="571454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2pPr>
    <a:lvl3pPr marL="1142909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3pPr>
    <a:lvl4pPr marL="1714363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4pPr>
    <a:lvl5pPr marL="2285817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5pPr>
    <a:lvl6pPr marL="2857271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3E4B7CD-D69B-4747-9997-E7DC1D4C476A}">
          <p14:sldIdLst>
            <p14:sldId id="257"/>
            <p14:sldId id="396"/>
            <p14:sldId id="405"/>
            <p14:sldId id="422"/>
            <p14:sldId id="407"/>
            <p14:sldId id="408"/>
            <p14:sldId id="409"/>
            <p14:sldId id="406"/>
            <p14:sldId id="410"/>
            <p14:sldId id="414"/>
            <p14:sldId id="411"/>
            <p14:sldId id="413"/>
            <p14:sldId id="415"/>
            <p14:sldId id="416"/>
            <p14:sldId id="419"/>
            <p14:sldId id="382"/>
            <p14:sldId id="370"/>
            <p14:sldId id="344"/>
            <p14:sldId id="393"/>
            <p14:sldId id="391"/>
            <p14:sldId id="394"/>
            <p14:sldId id="423"/>
            <p14:sldId id="412"/>
            <p14:sldId id="262"/>
            <p14:sldId id="376"/>
            <p14:sldId id="374"/>
            <p14:sldId id="365"/>
            <p14:sldId id="421"/>
            <p14:sldId id="41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박민순" initials="박" lastIdx="2" clrIdx="0">
    <p:extLst>
      <p:ext uri="{19B8F6BF-5375-455C-9EA6-DF929625EA0E}">
        <p15:presenceInfo xmlns:p15="http://schemas.microsoft.com/office/powerpoint/2012/main" userId="S-1-5-21-1003615491-3109329435-2267097091-11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FF"/>
    <a:srgbClr val="FF0066"/>
    <a:srgbClr val="666666"/>
    <a:srgbClr val="993366"/>
    <a:srgbClr val="FFCC00"/>
    <a:srgbClr val="008080"/>
    <a:srgbClr val="8AB1D3"/>
    <a:srgbClr val="8DB5D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21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383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Impedance_tab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Loss factor </a:t>
            </a:r>
            <a:endParaRPr lang="ko-K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ED5B-4B14-B00F-FD07E9B968D9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ED5B-4B14-B00F-FD07E9B968D9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ED5B-4B14-B00F-FD07E9B968D9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ED5B-4B14-B00F-FD07E9B968D9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ED5B-4B14-B00F-FD07E9B968D9}"/>
              </c:ext>
            </c:extLst>
          </c:dPt>
          <c:dPt>
            <c:idx val="5"/>
            <c:bubble3D val="0"/>
            <c:spPr>
              <a:pattFill prst="ltUpDiag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B-ED5B-4B14-B00F-FD07E9B968D9}"/>
              </c:ext>
            </c:extLst>
          </c:dPt>
          <c:dPt>
            <c:idx val="6"/>
            <c:bubble3D val="0"/>
            <c:spPr>
              <a:pattFill prst="ltUpDiag">
                <a:fgClr>
                  <a:schemeClr val="accent1">
                    <a:lumMod val="60000"/>
                  </a:schemeClr>
                </a:fgClr>
                <a:bgClr>
                  <a:schemeClr val="accent1">
                    <a:lumMod val="60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>
                    <a:lumMod val="6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D-ED5B-4B14-B00F-FD07E9B968D9}"/>
              </c:ext>
            </c:extLst>
          </c:dPt>
          <c:dPt>
            <c:idx val="7"/>
            <c:bubble3D val="0"/>
            <c:spPr>
              <a:pattFill prst="ltUpDiag">
                <a:fgClr>
                  <a:schemeClr val="accent2">
                    <a:lumMod val="60000"/>
                  </a:schemeClr>
                </a:fgClr>
                <a:bgClr>
                  <a:schemeClr val="accent2">
                    <a:lumMod val="60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>
                    <a:lumMod val="6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F-ED5B-4B14-B00F-FD07E9B968D9}"/>
              </c:ext>
            </c:extLst>
          </c:dPt>
          <c:dPt>
            <c:idx val="8"/>
            <c:bubble3D val="0"/>
            <c:spPr>
              <a:pattFill prst="ltUpDiag">
                <a:fgClr>
                  <a:schemeClr val="accent3">
                    <a:lumMod val="60000"/>
                  </a:schemeClr>
                </a:fgClr>
                <a:bgClr>
                  <a:schemeClr val="accent3">
                    <a:lumMod val="60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>
                    <a:lumMod val="6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11-ED5B-4B14-B00F-FD07E9B968D9}"/>
              </c:ext>
            </c:extLst>
          </c:dPt>
          <c:dLbls>
            <c:dLbl>
              <c:idx val="0"/>
              <c:layout>
                <c:manualLayout>
                  <c:x val="-0.12122818823531029"/>
                  <c:y val="7.09375894170065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5B-4B14-B00F-FD07E9B968D9}"/>
                </c:ext>
              </c:extLst>
            </c:dLbl>
            <c:dLbl>
              <c:idx val="1"/>
              <c:layout>
                <c:manualLayout>
                  <c:x val="-6.2999188279623489E-2"/>
                  <c:y val="-4.621380278331362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5B-4B14-B00F-FD07E9B968D9}"/>
                </c:ext>
              </c:extLst>
            </c:dLbl>
            <c:dLbl>
              <c:idx val="2"/>
              <c:layout>
                <c:manualLayout>
                  <c:x val="0.14319066909736208"/>
                  <c:y val="-7.4512179275673537E-2"/>
                </c:manualLayout>
              </c:layout>
              <c:tx>
                <c:rich>
                  <a:bodyPr/>
                  <a:lstStyle/>
                  <a:p>
                    <a:fld id="{0EED0CA6-15D8-4626-AE44-0EAA42720E1C}" type="CATEGORYNAME">
                      <a:rPr lang="en-US" altLang="ko-KR" smtClean="0"/>
                      <a:pPr/>
                      <a:t>[범주 이름]</a:t>
                    </a:fld>
                    <a:r>
                      <a:rPr lang="en-US" altLang="ko-KR" dirty="0"/>
                      <a:t>- Bellows</a:t>
                    </a:r>
                    <a:r>
                      <a:rPr lang="en-US" altLang="ko-KR" baseline="0" dirty="0"/>
                      <a:t>
</a:t>
                    </a:r>
                    <a:fld id="{45DF37D2-6319-4CC8-871B-B533E2326361}" type="PERCENTAGE">
                      <a:rPr lang="en-US" altLang="ko-KR" baseline="0"/>
                      <a:pPr/>
                      <a:t>[백분율]</a:t>
                    </a:fld>
                    <a:endParaRPr lang="en-US" altLang="ko-KR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D5B-4B14-B00F-FD07E9B968D9}"/>
                </c:ext>
              </c:extLst>
            </c:dLbl>
            <c:dLbl>
              <c:idx val="6"/>
              <c:layout>
                <c:manualLayout>
                  <c:x val="7.9407241452632532E-2"/>
                  <c:y val="0.2076688707322951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D5B-4B14-B00F-FD07E9B968D9}"/>
                </c:ext>
              </c:extLst>
            </c:dLbl>
            <c:dLbl>
              <c:idx val="7"/>
              <c:layout>
                <c:manualLayout>
                  <c:x val="2.8183494835802674E-2"/>
                  <c:y val="0.1127491698171833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D5B-4B14-B00F-FD07E9B968D9}"/>
                </c:ext>
              </c:extLst>
            </c:dLbl>
            <c:dLbl>
              <c:idx val="8"/>
              <c:layout>
                <c:manualLayout>
                  <c:x val="5.5013378099900957E-2"/>
                  <c:y val="0.2720792172593071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D5B-4B14-B00F-FD07E9B968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Sheet1!$A$30:$A$38</c:f>
              <c:strCache>
                <c:ptCount val="9"/>
                <c:pt idx="0">
                  <c:v>RW</c:v>
                </c:pt>
                <c:pt idx="1">
                  <c:v>Main RF</c:v>
                </c:pt>
                <c:pt idx="2">
                  <c:v>BPM </c:v>
                </c:pt>
                <c:pt idx="3">
                  <c:v>GateValve</c:v>
                </c:pt>
                <c:pt idx="4">
                  <c:v>Others</c:v>
                </c:pt>
                <c:pt idx="5">
                  <c:v>Diagnostics</c:v>
                </c:pt>
                <c:pt idx="6">
                  <c:v>Bellows</c:v>
                </c:pt>
                <c:pt idx="7">
                  <c:v>Transitions</c:v>
                </c:pt>
                <c:pt idx="8">
                  <c:v>Flange</c:v>
                </c:pt>
              </c:strCache>
            </c:strRef>
          </c:cat>
          <c:val>
            <c:numRef>
              <c:f>Sheet1!$B$30:$B$38</c:f>
              <c:numCache>
                <c:formatCode>General</c:formatCode>
                <c:ptCount val="9"/>
                <c:pt idx="0">
                  <c:v>14.78</c:v>
                </c:pt>
                <c:pt idx="1">
                  <c:v>11.65</c:v>
                </c:pt>
                <c:pt idx="2">
                  <c:v>6.9723679999999995</c:v>
                </c:pt>
                <c:pt idx="3">
                  <c:v>3.7900800000000001</c:v>
                </c:pt>
                <c:pt idx="4">
                  <c:v>2.32592</c:v>
                </c:pt>
                <c:pt idx="5">
                  <c:v>1.9460000000000002</c:v>
                </c:pt>
                <c:pt idx="6">
                  <c:v>1.58704</c:v>
                </c:pt>
                <c:pt idx="7">
                  <c:v>0.68168000000000006</c:v>
                </c:pt>
                <c:pt idx="8">
                  <c:v>2.52E-2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D5B-4B14-B00F-FD07E9B968D9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6D9E6-7F35-4872-B28D-AFF332D03D6F}" type="datetimeFigureOut">
              <a:rPr lang="ko-KR" altLang="en-US" smtClean="0"/>
              <a:t>2024-04-18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F5FF9-618D-4CD8-A547-E37FB31DCD1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7443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649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5071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1024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698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4603" y="1402694"/>
            <a:ext cx="11427619" cy="2983947"/>
          </a:xfrm>
        </p:spPr>
        <p:txBody>
          <a:bodyPr anchor="b"/>
          <a:lstStyle>
            <a:lvl1pPr algn="ctr">
              <a:defRPr sz="749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4603" y="4501714"/>
            <a:ext cx="11427619" cy="2069319"/>
          </a:xfrm>
        </p:spPr>
        <p:txBody>
          <a:bodyPr/>
          <a:lstStyle>
            <a:lvl1pPr marL="0" indent="0" algn="ctr">
              <a:buNone/>
              <a:defRPr sz="2999"/>
            </a:lvl1pPr>
            <a:lvl2pPr marL="571363" indent="0" algn="ctr">
              <a:buNone/>
              <a:defRPr sz="2499"/>
            </a:lvl2pPr>
            <a:lvl3pPr marL="1142726" indent="0" algn="ctr">
              <a:buNone/>
              <a:defRPr sz="2249"/>
            </a:lvl3pPr>
            <a:lvl4pPr marL="1714089" indent="0" algn="ctr">
              <a:buNone/>
              <a:defRPr sz="2000"/>
            </a:lvl4pPr>
            <a:lvl5pPr marL="2285451" indent="0" algn="ctr">
              <a:buNone/>
              <a:defRPr sz="2000"/>
            </a:lvl5pPr>
            <a:lvl6pPr marL="2856814" indent="0" algn="ctr">
              <a:buNone/>
              <a:defRPr sz="2000"/>
            </a:lvl6pPr>
            <a:lvl7pPr marL="3428177" indent="0" algn="ctr">
              <a:buNone/>
              <a:defRPr sz="2000"/>
            </a:lvl7pPr>
            <a:lvl8pPr marL="3999540" indent="0" algn="ctr">
              <a:buNone/>
              <a:defRPr sz="2000"/>
            </a:lvl8pPr>
            <a:lvl9pPr marL="4570903" indent="0" algn="ctr">
              <a:buNone/>
              <a:defRPr sz="20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135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23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32" y="456322"/>
            <a:ext cx="9665861" cy="726345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B806644-61CB-4D35-8A4E-F2DCEFE7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8F52F69-985B-4437-AD8C-18BD47EE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9931E7E-0317-46DD-A21F-AFB5FECF7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제목 10">
            <a:extLst>
              <a:ext uri="{FF2B5EF4-FFF2-40B4-BE49-F238E27FC236}">
                <a16:creationId xmlns:a16="http://schemas.microsoft.com/office/drawing/2014/main" id="{5BFE4344-DE09-4169-A2DA-DA38F911B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492090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62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951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7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596" y="2136778"/>
            <a:ext cx="13141762" cy="3565261"/>
          </a:xfrm>
        </p:spPr>
        <p:txBody>
          <a:bodyPr anchor="b"/>
          <a:lstStyle>
            <a:lvl1pPr>
              <a:defRPr sz="749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596" y="5735767"/>
            <a:ext cx="13141762" cy="1874887"/>
          </a:xfrm>
        </p:spPr>
        <p:txBody>
          <a:bodyPr/>
          <a:lstStyle>
            <a:lvl1pPr marL="0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1pPr>
            <a:lvl2pPr marL="571363" indent="0">
              <a:buNone/>
              <a:defRPr sz="2499">
                <a:solidFill>
                  <a:schemeClr val="tx1">
                    <a:tint val="75000"/>
                  </a:schemeClr>
                </a:solidFill>
              </a:defRPr>
            </a:lvl2pPr>
            <a:lvl3pPr marL="1142726" indent="0">
              <a:buNone/>
              <a:defRPr sz="2249">
                <a:solidFill>
                  <a:schemeClr val="tx1">
                    <a:tint val="75000"/>
                  </a:schemeClr>
                </a:solidFill>
              </a:defRPr>
            </a:lvl3pPr>
            <a:lvl4pPr marL="17140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2854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28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428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39995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5709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193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32" y="2281609"/>
            <a:ext cx="6475651" cy="54381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13642" y="2281609"/>
            <a:ext cx="6475651" cy="54381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61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516" y="456322"/>
            <a:ext cx="13141762" cy="165664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9517" y="2101065"/>
            <a:ext cx="6445891" cy="1029699"/>
          </a:xfrm>
        </p:spPr>
        <p:txBody>
          <a:bodyPr anchor="b"/>
          <a:lstStyle>
            <a:lvl1pPr marL="0" indent="0">
              <a:buNone/>
              <a:defRPr sz="2999" b="1"/>
            </a:lvl1pPr>
            <a:lvl2pPr marL="571363" indent="0">
              <a:buNone/>
              <a:defRPr sz="2499" b="1"/>
            </a:lvl2pPr>
            <a:lvl3pPr marL="1142726" indent="0">
              <a:buNone/>
              <a:defRPr sz="2249" b="1"/>
            </a:lvl3pPr>
            <a:lvl4pPr marL="1714089" indent="0">
              <a:buNone/>
              <a:defRPr sz="2000" b="1"/>
            </a:lvl4pPr>
            <a:lvl5pPr marL="2285451" indent="0">
              <a:buNone/>
              <a:defRPr sz="2000" b="1"/>
            </a:lvl5pPr>
            <a:lvl6pPr marL="2856814" indent="0">
              <a:buNone/>
              <a:defRPr sz="2000" b="1"/>
            </a:lvl6pPr>
            <a:lvl7pPr marL="3428177" indent="0">
              <a:buNone/>
              <a:defRPr sz="2000" b="1"/>
            </a:lvl7pPr>
            <a:lvl8pPr marL="3999540" indent="0">
              <a:buNone/>
              <a:defRPr sz="2000" b="1"/>
            </a:lvl8pPr>
            <a:lvl9pPr marL="4570903" indent="0">
              <a:buNone/>
              <a:defRPr sz="20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9517" y="3130764"/>
            <a:ext cx="6445891" cy="460488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13643" y="2101065"/>
            <a:ext cx="6477635" cy="1029699"/>
          </a:xfrm>
        </p:spPr>
        <p:txBody>
          <a:bodyPr anchor="b"/>
          <a:lstStyle>
            <a:lvl1pPr marL="0" indent="0">
              <a:buNone/>
              <a:defRPr sz="2999" b="1"/>
            </a:lvl1pPr>
            <a:lvl2pPr marL="571363" indent="0">
              <a:buNone/>
              <a:defRPr sz="2499" b="1"/>
            </a:lvl2pPr>
            <a:lvl3pPr marL="1142726" indent="0">
              <a:buNone/>
              <a:defRPr sz="2249" b="1"/>
            </a:lvl3pPr>
            <a:lvl4pPr marL="1714089" indent="0">
              <a:buNone/>
              <a:defRPr sz="2000" b="1"/>
            </a:lvl4pPr>
            <a:lvl5pPr marL="2285451" indent="0">
              <a:buNone/>
              <a:defRPr sz="2000" b="1"/>
            </a:lvl5pPr>
            <a:lvl6pPr marL="2856814" indent="0">
              <a:buNone/>
              <a:defRPr sz="2000" b="1"/>
            </a:lvl6pPr>
            <a:lvl7pPr marL="3428177" indent="0">
              <a:buNone/>
              <a:defRPr sz="2000" b="1"/>
            </a:lvl7pPr>
            <a:lvl8pPr marL="3999540" indent="0">
              <a:buNone/>
              <a:defRPr sz="2000" b="1"/>
            </a:lvl8pPr>
            <a:lvl9pPr marL="4570903" indent="0">
              <a:buNone/>
              <a:defRPr sz="20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13643" y="3130764"/>
            <a:ext cx="6477635" cy="460488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80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64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517" y="571394"/>
            <a:ext cx="4914272" cy="1999880"/>
          </a:xfrm>
        </p:spPr>
        <p:txBody>
          <a:bodyPr anchor="b"/>
          <a:lstStyle>
            <a:lvl1pPr>
              <a:defRPr sz="399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635" y="1234054"/>
            <a:ext cx="7713643" cy="6090903"/>
          </a:xfrm>
        </p:spPr>
        <p:txBody>
          <a:bodyPr/>
          <a:lstStyle>
            <a:lvl1pPr>
              <a:defRPr sz="3999"/>
            </a:lvl1pPr>
            <a:lvl2pPr>
              <a:defRPr sz="3499"/>
            </a:lvl2pPr>
            <a:lvl3pPr>
              <a:defRPr sz="2999"/>
            </a:lvl3pPr>
            <a:lvl4pPr>
              <a:defRPr sz="2499"/>
            </a:lvl4pPr>
            <a:lvl5pPr>
              <a:defRPr sz="2499"/>
            </a:lvl5pPr>
            <a:lvl6pPr>
              <a:defRPr sz="2499"/>
            </a:lvl6pPr>
            <a:lvl7pPr>
              <a:defRPr sz="2499"/>
            </a:lvl7pPr>
            <a:lvl8pPr>
              <a:defRPr sz="2499"/>
            </a:lvl8pPr>
            <a:lvl9pPr>
              <a:defRPr sz="2499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517" y="2571274"/>
            <a:ext cx="4914272" cy="4763603"/>
          </a:xfrm>
        </p:spPr>
        <p:txBody>
          <a:bodyPr/>
          <a:lstStyle>
            <a:lvl1pPr marL="0" indent="0">
              <a:buNone/>
              <a:defRPr sz="2000"/>
            </a:lvl1pPr>
            <a:lvl2pPr marL="571363" indent="0">
              <a:buNone/>
              <a:defRPr sz="1750"/>
            </a:lvl2pPr>
            <a:lvl3pPr marL="1142726" indent="0">
              <a:buNone/>
              <a:defRPr sz="1500"/>
            </a:lvl3pPr>
            <a:lvl4pPr marL="1714089" indent="0">
              <a:buNone/>
              <a:defRPr sz="1250"/>
            </a:lvl4pPr>
            <a:lvl5pPr marL="2285451" indent="0">
              <a:buNone/>
              <a:defRPr sz="1250"/>
            </a:lvl5pPr>
            <a:lvl6pPr marL="2856814" indent="0">
              <a:buNone/>
              <a:defRPr sz="1250"/>
            </a:lvl6pPr>
            <a:lvl7pPr marL="3428177" indent="0">
              <a:buNone/>
              <a:defRPr sz="1250"/>
            </a:lvl7pPr>
            <a:lvl8pPr marL="3999540" indent="0">
              <a:buNone/>
              <a:defRPr sz="1250"/>
            </a:lvl8pPr>
            <a:lvl9pPr marL="4570903" indent="0">
              <a:buNone/>
              <a:defRPr sz="12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67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517" y="571394"/>
            <a:ext cx="4914272" cy="1999880"/>
          </a:xfrm>
        </p:spPr>
        <p:txBody>
          <a:bodyPr anchor="b"/>
          <a:lstStyle>
            <a:lvl1pPr>
              <a:defRPr sz="399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77635" y="1234054"/>
            <a:ext cx="7713643" cy="6090903"/>
          </a:xfrm>
        </p:spPr>
        <p:txBody>
          <a:bodyPr anchor="t"/>
          <a:lstStyle>
            <a:lvl1pPr marL="0" indent="0">
              <a:buNone/>
              <a:defRPr sz="3999"/>
            </a:lvl1pPr>
            <a:lvl2pPr marL="571363" indent="0">
              <a:buNone/>
              <a:defRPr sz="3499"/>
            </a:lvl2pPr>
            <a:lvl3pPr marL="1142726" indent="0">
              <a:buNone/>
              <a:defRPr sz="2999"/>
            </a:lvl3pPr>
            <a:lvl4pPr marL="1714089" indent="0">
              <a:buNone/>
              <a:defRPr sz="2499"/>
            </a:lvl4pPr>
            <a:lvl5pPr marL="2285451" indent="0">
              <a:buNone/>
              <a:defRPr sz="2499"/>
            </a:lvl5pPr>
            <a:lvl6pPr marL="2856814" indent="0">
              <a:buNone/>
              <a:defRPr sz="2499"/>
            </a:lvl6pPr>
            <a:lvl7pPr marL="3428177" indent="0">
              <a:buNone/>
              <a:defRPr sz="2499"/>
            </a:lvl7pPr>
            <a:lvl8pPr marL="3999540" indent="0">
              <a:buNone/>
              <a:defRPr sz="2499"/>
            </a:lvl8pPr>
            <a:lvl9pPr marL="4570903" indent="0">
              <a:buNone/>
              <a:defRPr sz="2499"/>
            </a:lvl9pPr>
          </a:lstStyle>
          <a:p>
            <a:r>
              <a:rPr lang="ko-KR" altLang="en-US" dirty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517" y="2571274"/>
            <a:ext cx="4914272" cy="4763603"/>
          </a:xfrm>
        </p:spPr>
        <p:txBody>
          <a:bodyPr/>
          <a:lstStyle>
            <a:lvl1pPr marL="0" indent="0">
              <a:buNone/>
              <a:defRPr sz="2000"/>
            </a:lvl1pPr>
            <a:lvl2pPr marL="571363" indent="0">
              <a:buNone/>
              <a:defRPr sz="1750"/>
            </a:lvl2pPr>
            <a:lvl3pPr marL="1142726" indent="0">
              <a:buNone/>
              <a:defRPr sz="1500"/>
            </a:lvl3pPr>
            <a:lvl4pPr marL="1714089" indent="0">
              <a:buNone/>
              <a:defRPr sz="1250"/>
            </a:lvl4pPr>
            <a:lvl5pPr marL="2285451" indent="0">
              <a:buNone/>
              <a:defRPr sz="1250"/>
            </a:lvl5pPr>
            <a:lvl6pPr marL="2856814" indent="0">
              <a:buNone/>
              <a:defRPr sz="1250"/>
            </a:lvl6pPr>
            <a:lvl7pPr marL="3428177" indent="0">
              <a:buNone/>
              <a:defRPr sz="1250"/>
            </a:lvl7pPr>
            <a:lvl8pPr marL="3999540" indent="0">
              <a:buNone/>
              <a:defRPr sz="1250"/>
            </a:lvl8pPr>
            <a:lvl9pPr marL="4570903" indent="0">
              <a:buNone/>
              <a:defRPr sz="12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842643" y="7983768"/>
            <a:ext cx="4346650" cy="4563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95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7532" y="456322"/>
            <a:ext cx="13141762" cy="1656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32" y="2281609"/>
            <a:ext cx="13141762" cy="5438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269" y="7996086"/>
            <a:ext cx="3428286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 b="1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4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8" r:id="rId13"/>
  </p:sldLayoutIdLst>
  <p:hf hdr="0" ftr="0" dt="0"/>
  <p:txStyles>
    <p:titleStyle>
      <a:lvl1pPr algn="l" defTabSz="1142726" rtl="0" eaLnBrk="1" latinLnBrk="1" hangingPunct="1">
        <a:lnSpc>
          <a:spcPct val="90000"/>
        </a:lnSpc>
        <a:spcBef>
          <a:spcPct val="0"/>
        </a:spcBef>
        <a:buNone/>
        <a:defRPr sz="5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681" indent="-285681" algn="l" defTabSz="1142726" rtl="0" eaLnBrk="1" latinLnBrk="1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3499" kern="1200">
          <a:solidFill>
            <a:schemeClr val="tx1"/>
          </a:solidFill>
          <a:latin typeface="+mn-lt"/>
          <a:ea typeface="+mn-ea"/>
          <a:cs typeface="+mn-cs"/>
        </a:defRPr>
      </a:lvl1pPr>
      <a:lvl2pPr marL="857044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2pPr>
      <a:lvl3pPr marL="1428407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3pPr>
      <a:lvl4pPr marL="1999770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4pPr>
      <a:lvl5pPr marL="2571133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5pPr>
      <a:lvl6pPr marL="3142496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6pPr>
      <a:lvl7pPr marL="3713858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7pPr>
      <a:lvl8pPr marL="4285221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8pPr>
      <a:lvl9pPr marL="4856584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1pPr>
      <a:lvl2pPr marL="571363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3pPr>
      <a:lvl4pPr marL="1714089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4pPr>
      <a:lvl5pPr marL="2285451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5pPr>
      <a:lvl6pPr marL="2856814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6pPr>
      <a:lvl7pPr marL="3428177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7pPr>
      <a:lvl8pPr marL="3999540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8pPr>
      <a:lvl9pPr marL="4570903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6.wmf"/><Relationship Id="rId4" Type="http://schemas.openxmlformats.org/officeDocument/2006/relationships/image" Target="../media/image27.png"/><Relationship Id="rId9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3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5.JP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3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58" name="그림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93" y="2813119"/>
            <a:ext cx="385265" cy="396823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01" y="2822736"/>
            <a:ext cx="350592" cy="377560"/>
          </a:xfrm>
          <a:prstGeom prst="rect">
            <a:avLst/>
          </a:prstGeom>
        </p:spPr>
      </p:pic>
      <p:sp>
        <p:nvSpPr>
          <p:cNvPr id="54" name="Rectangle 35"/>
          <p:cNvSpPr>
            <a:spLocks noChangeArrowheads="1"/>
          </p:cNvSpPr>
          <p:nvPr/>
        </p:nvSpPr>
        <p:spPr bwMode="auto">
          <a:xfrm>
            <a:off x="10277475" y="1"/>
            <a:ext cx="4959350" cy="8363163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 dirty="0"/>
          </a:p>
        </p:txBody>
      </p:sp>
      <p:grpSp>
        <p:nvGrpSpPr>
          <p:cNvPr id="8" name="그룹 7"/>
          <p:cNvGrpSpPr/>
          <p:nvPr/>
        </p:nvGrpSpPr>
        <p:grpSpPr>
          <a:xfrm>
            <a:off x="598622" y="1460714"/>
            <a:ext cx="13970133" cy="3674578"/>
            <a:chOff x="598622" y="1460714"/>
            <a:chExt cx="10696469" cy="3674578"/>
          </a:xfrm>
        </p:grpSpPr>
        <p:sp>
          <p:nvSpPr>
            <p:cNvPr id="62" name="TextBox 61"/>
            <p:cNvSpPr txBox="1"/>
            <p:nvPr/>
          </p:nvSpPr>
          <p:spPr>
            <a:xfrm>
              <a:off x="598622" y="1460714"/>
              <a:ext cx="1066811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800" b="1" dirty="0">
                  <a:solidFill>
                    <a:srgbClr val="00206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Design Status of Vacuum System for the Korea-4GSR</a:t>
              </a:r>
              <a:endParaRPr lang="ko-KR" altLang="en-US" sz="3800" b="1" dirty="0">
                <a:solidFill>
                  <a:srgbClr val="FF0000"/>
                </a:solidFill>
                <a:cs typeface="Verdana" panose="020B060403050404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6973" y="3119356"/>
              <a:ext cx="10668118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500" b="1" dirty="0">
                  <a:cs typeface="Verdana" panose="020B0604030504040204" pitchFamily="34" charset="0"/>
                </a:rPr>
                <a:t>Taekyun Ha </a:t>
              </a:r>
              <a:r>
                <a:rPr lang="en-US" altLang="ko-KR" sz="2500" dirty="0">
                  <a:cs typeface="Verdana" panose="020B0604030504040204" pitchFamily="34" charset="0"/>
                </a:rPr>
                <a:t>(on behalf of PAL vacuum group)</a:t>
              </a:r>
            </a:p>
            <a:p>
              <a:endParaRPr lang="en-US" altLang="ko-KR" sz="2500" b="1" dirty="0">
                <a:cs typeface="Verdana" panose="020B0604030504040204" pitchFamily="34" charset="0"/>
              </a:endParaRPr>
            </a:p>
            <a:p>
              <a:r>
                <a:rPr lang="en-US" altLang="ko-KR" sz="2500" dirty="0">
                  <a:cs typeface="Verdana" panose="020B0604030504040204" pitchFamily="34" charset="0"/>
                </a:rPr>
                <a:t>Vacuum &amp; RF Team Leader</a:t>
              </a:r>
            </a:p>
            <a:p>
              <a:r>
                <a:rPr lang="en-US" altLang="ko-KR" sz="2500" dirty="0">
                  <a:cs typeface="Verdana" panose="020B0604030504040204" pitchFamily="34" charset="0"/>
                </a:rPr>
                <a:t>Pohang Accelerator Laboratory (PAL)</a:t>
              </a:r>
            </a:p>
            <a:p>
              <a:r>
                <a:rPr lang="en-US" altLang="ko-KR" sz="2500" dirty="0">
                  <a:cs typeface="Verdana" panose="020B0604030504040204" pitchFamily="34" charset="0"/>
                </a:rPr>
                <a:t>POSTECH, Korea</a:t>
              </a:r>
              <a:endParaRPr lang="ko-KR" altLang="en-US" sz="2500" dirty="0">
                <a:cs typeface="Verdana" panose="020B060403050404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26973" y="7258489"/>
            <a:ext cx="50546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</a:rPr>
              <a:t>April 17, 2024 </a:t>
            </a:r>
            <a:endParaRPr lang="ko-KR" altLang="en-US" sz="21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75757BED-DC11-4BC9-9C85-2CBF089A9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376296-472E-4A91-8575-3BB98F69836B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CA22C9C1-F0C0-4EAF-AFF3-68E93413C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pic>
        <p:nvPicPr>
          <p:cNvPr id="16" name="_x452321752" descr="EMB000044543ae8">
            <a:extLst>
              <a:ext uri="{FF2B5EF4-FFF2-40B4-BE49-F238E27FC236}">
                <a16:creationId xmlns:a16="http://schemas.microsoft.com/office/drawing/2014/main" id="{12DCB986-FC6D-42B7-9AAA-1E0E10F6F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475" y="4945813"/>
            <a:ext cx="4959350" cy="272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696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AFF28A1-9C46-464A-ACDC-8EBA8427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25EBFC-4482-49C3-B511-11E84BAE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7AB08C6E-F76A-4225-94B9-89F31958C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4ED62C9F-2AA9-4A1B-88D7-C813489C4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78979C-C6EB-4A7B-8AFE-02B62979A425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DB9B016-3B47-4437-8BE8-B418B834EFB4}"/>
              </a:ext>
            </a:extLst>
          </p:cNvPr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Design Change of the Vacuum Chamber</a:t>
            </a:r>
            <a:endParaRPr lang="ko-KR" altLang="en-US" sz="21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99684E6E-1329-4079-B813-ECC6CA2C288E}"/>
              </a:ext>
            </a:extLst>
          </p:cNvPr>
          <p:cNvGrpSpPr/>
          <p:nvPr/>
        </p:nvGrpSpPr>
        <p:grpSpPr>
          <a:xfrm>
            <a:off x="1549310" y="1860140"/>
            <a:ext cx="4202332" cy="1392389"/>
            <a:chOff x="10340637" y="6524924"/>
            <a:chExt cx="3638482" cy="1205566"/>
          </a:xfrm>
        </p:grpSpPr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2AEF0CB2-07E0-4908-B46B-78A253DB9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40637" y="6607457"/>
              <a:ext cx="3638482" cy="1099541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</p:pic>
        <p:cxnSp>
          <p:nvCxnSpPr>
            <p:cNvPr id="37" name="직선 화살표 연결선 36">
              <a:extLst>
                <a:ext uri="{FF2B5EF4-FFF2-40B4-BE49-F238E27FC236}">
                  <a16:creationId xmlns:a16="http://schemas.microsoft.com/office/drawing/2014/main" id="{8B8D6E76-9F7F-4A25-8154-A3555C63C119}"/>
                </a:ext>
              </a:extLst>
            </p:cNvPr>
            <p:cNvCxnSpPr/>
            <p:nvPr/>
          </p:nvCxnSpPr>
          <p:spPr>
            <a:xfrm flipH="1" flipV="1">
              <a:off x="11876584" y="7063034"/>
              <a:ext cx="213260" cy="109688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11F09D0B-55CE-48E9-B9C3-415BF4B41098}"/>
                </a:ext>
              </a:extLst>
            </p:cNvPr>
            <p:cNvSpPr/>
            <p:nvPr/>
          </p:nvSpPr>
          <p:spPr>
            <a:xfrm>
              <a:off x="10806113" y="6986589"/>
              <a:ext cx="266699" cy="89772"/>
            </a:xfrm>
            <a:prstGeom prst="rect">
              <a:avLst/>
            </a:prstGeom>
            <a:solidFill>
              <a:schemeClr val="tx1">
                <a:alpha val="47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76CB6C83-AFA4-4D10-A168-149DA7C24349}"/>
                </a:ext>
              </a:extLst>
            </p:cNvPr>
            <p:cNvSpPr/>
            <p:nvPr/>
          </p:nvSpPr>
          <p:spPr>
            <a:xfrm>
              <a:off x="10801350" y="7253512"/>
              <a:ext cx="266699" cy="89772"/>
            </a:xfrm>
            <a:prstGeom prst="rect">
              <a:avLst/>
            </a:prstGeom>
            <a:solidFill>
              <a:schemeClr val="tx1">
                <a:alpha val="47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64602B6D-56D1-4509-96F1-4E26399FE4B4}"/>
                </a:ext>
              </a:extLst>
            </p:cNvPr>
            <p:cNvSpPr/>
            <p:nvPr/>
          </p:nvSpPr>
          <p:spPr>
            <a:xfrm rot="20636190">
              <a:off x="13351912" y="7234219"/>
              <a:ext cx="266699" cy="89772"/>
            </a:xfrm>
            <a:prstGeom prst="rect">
              <a:avLst/>
            </a:prstGeom>
            <a:solidFill>
              <a:schemeClr val="tx1">
                <a:alpha val="47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97B1479-6A2B-480D-A950-A6DA40311B17}"/>
                </a:ext>
              </a:extLst>
            </p:cNvPr>
            <p:cNvSpPr txBox="1"/>
            <p:nvPr/>
          </p:nvSpPr>
          <p:spPr>
            <a:xfrm>
              <a:off x="10990839" y="7464009"/>
              <a:ext cx="668811" cy="266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Pill-NEG</a:t>
              </a:r>
              <a:endParaRPr lang="ko-KR" altLang="en-US" sz="1400" dirty="0"/>
            </a:p>
          </p:txBody>
        </p:sp>
        <p:cxnSp>
          <p:nvCxnSpPr>
            <p:cNvPr id="42" name="직선 화살표 연결선 41">
              <a:extLst>
                <a:ext uri="{FF2B5EF4-FFF2-40B4-BE49-F238E27FC236}">
                  <a16:creationId xmlns:a16="http://schemas.microsoft.com/office/drawing/2014/main" id="{32E82E99-9BD0-4225-9279-C1162F09B0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68050" y="7309673"/>
              <a:ext cx="266696" cy="191662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화살표 연결선 42">
              <a:extLst>
                <a:ext uri="{FF2B5EF4-FFF2-40B4-BE49-F238E27FC236}">
                  <a16:creationId xmlns:a16="http://schemas.microsoft.com/office/drawing/2014/main" id="{632C75B3-201C-49FF-AA47-975A6E65402B}"/>
                </a:ext>
              </a:extLst>
            </p:cNvPr>
            <p:cNvCxnSpPr>
              <a:cxnSpLocks/>
              <a:endCxn id="38" idx="3"/>
            </p:cNvCxnSpPr>
            <p:nvPr/>
          </p:nvCxnSpPr>
          <p:spPr>
            <a:xfrm flipH="1" flipV="1">
              <a:off x="11072812" y="7031475"/>
              <a:ext cx="261936" cy="46986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화살표 연결선 43">
              <a:extLst>
                <a:ext uri="{FF2B5EF4-FFF2-40B4-BE49-F238E27FC236}">
                  <a16:creationId xmlns:a16="http://schemas.microsoft.com/office/drawing/2014/main" id="{E4923556-3D16-4500-A2B4-B96AA95AF3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34748" y="7309674"/>
              <a:ext cx="2009948" cy="194978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화살표 연결선 44">
              <a:extLst>
                <a:ext uri="{FF2B5EF4-FFF2-40B4-BE49-F238E27FC236}">
                  <a16:creationId xmlns:a16="http://schemas.microsoft.com/office/drawing/2014/main" id="{1D11B7F3-EB78-4647-8C9C-61841D625B58}"/>
                </a:ext>
              </a:extLst>
            </p:cNvPr>
            <p:cNvCxnSpPr>
              <a:cxnSpLocks/>
            </p:cNvCxnSpPr>
            <p:nvPr/>
          </p:nvCxnSpPr>
          <p:spPr>
            <a:xfrm>
              <a:off x="12100460" y="7157227"/>
              <a:ext cx="972445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30A9388-02A9-4136-BD7D-61DA6946A5D1}"/>
                </a:ext>
              </a:extLst>
            </p:cNvPr>
            <p:cNvSpPr txBox="1"/>
            <p:nvPr/>
          </p:nvSpPr>
          <p:spPr>
            <a:xfrm>
              <a:off x="12586682" y="6548483"/>
              <a:ext cx="1035000" cy="266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Cooling water</a:t>
              </a:r>
              <a:endParaRPr lang="ko-KR" altLang="en-US" sz="1400" dirty="0"/>
            </a:p>
          </p:txBody>
        </p:sp>
        <p:cxnSp>
          <p:nvCxnSpPr>
            <p:cNvPr id="47" name="직선 화살표 연결선 46">
              <a:extLst>
                <a:ext uri="{FF2B5EF4-FFF2-40B4-BE49-F238E27FC236}">
                  <a16:creationId xmlns:a16="http://schemas.microsoft.com/office/drawing/2014/main" id="{B5F27BBD-2B3C-4B8D-9E22-A1F306D96849}"/>
                </a:ext>
              </a:extLst>
            </p:cNvPr>
            <p:cNvCxnSpPr>
              <a:cxnSpLocks/>
            </p:cNvCxnSpPr>
            <p:nvPr/>
          </p:nvCxnSpPr>
          <p:spPr>
            <a:xfrm>
              <a:off x="13277221" y="6788069"/>
              <a:ext cx="312696" cy="111132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70B344-24AD-48E5-A67D-1B609FC5EACC}"/>
                </a:ext>
              </a:extLst>
            </p:cNvPr>
            <p:cNvSpPr txBox="1"/>
            <p:nvPr/>
          </p:nvSpPr>
          <p:spPr>
            <a:xfrm>
              <a:off x="11493456" y="6524924"/>
              <a:ext cx="1114777" cy="453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/>
                <a:t>Beam chamber</a:t>
              </a:r>
            </a:p>
            <a:p>
              <a:pPr algn="ctr"/>
              <a:r>
                <a:rPr lang="en-US" altLang="ko-KR" sz="1400" dirty="0"/>
                <a:t>24(H)</a:t>
              </a:r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×</a:t>
              </a:r>
              <a:r>
                <a:rPr lang="en-US" altLang="ko-KR" sz="1400" dirty="0"/>
                <a:t>18(V)</a:t>
              </a:r>
              <a:endParaRPr lang="ko-KR" altLang="en-US" sz="140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A6D3C17-1F69-4074-AC83-D339A3C2E0AF}"/>
                </a:ext>
              </a:extLst>
            </p:cNvPr>
            <p:cNvSpPr txBox="1"/>
            <p:nvPr/>
          </p:nvSpPr>
          <p:spPr>
            <a:xfrm>
              <a:off x="12677814" y="6948601"/>
              <a:ext cx="315335" cy="266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SR</a:t>
              </a:r>
              <a:endParaRPr lang="ko-KR" altLang="en-US" sz="14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252FBF9-DF70-4B03-A5E5-FFC6CCCE758A}"/>
                </a:ext>
              </a:extLst>
            </p:cNvPr>
            <p:cNvSpPr txBox="1"/>
            <p:nvPr/>
          </p:nvSpPr>
          <p:spPr>
            <a:xfrm>
              <a:off x="11904523" y="6889655"/>
              <a:ext cx="269535" cy="266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e</a:t>
              </a:r>
              <a:r>
                <a:rPr lang="en-US" altLang="ko-KR" sz="1400" baseline="30000" dirty="0"/>
                <a:t>-</a:t>
              </a:r>
              <a:endParaRPr lang="ko-KR" altLang="en-US" sz="1400" baseline="30000" dirty="0"/>
            </a:p>
          </p:txBody>
        </p:sp>
      </p:grpSp>
      <p:pic>
        <p:nvPicPr>
          <p:cNvPr id="51" name="그림 50">
            <a:extLst>
              <a:ext uri="{FF2B5EF4-FFF2-40B4-BE49-F238E27FC236}">
                <a16:creationId xmlns:a16="http://schemas.microsoft.com/office/drawing/2014/main" id="{EC361397-1667-407B-9A97-CBFC9EE43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057" y="4027550"/>
            <a:ext cx="6947143" cy="4003439"/>
          </a:xfrm>
          <a:prstGeom prst="rect">
            <a:avLst/>
          </a:prstGeom>
          <a:ln>
            <a:noFill/>
          </a:ln>
        </p:spPr>
      </p:pic>
      <p:sp>
        <p:nvSpPr>
          <p:cNvPr id="52" name="화살표: 오른쪽 51">
            <a:extLst>
              <a:ext uri="{FF2B5EF4-FFF2-40B4-BE49-F238E27FC236}">
                <a16:creationId xmlns:a16="http://schemas.microsoft.com/office/drawing/2014/main" id="{E83BB58C-D496-4A44-B73F-E250BE211F0B}"/>
              </a:ext>
            </a:extLst>
          </p:cNvPr>
          <p:cNvSpPr/>
          <p:nvPr/>
        </p:nvSpPr>
        <p:spPr>
          <a:xfrm>
            <a:off x="6654386" y="3872637"/>
            <a:ext cx="1062410" cy="1070184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3CC9C821-E92A-405E-A70F-CD321FEDD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4811" y="4235890"/>
            <a:ext cx="4328716" cy="361773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9ED9F3D-89D9-41BB-9AFE-3717671CD5DE}"/>
              </a:ext>
            </a:extLst>
          </p:cNvPr>
          <p:cNvSpPr txBox="1"/>
          <p:nvPr/>
        </p:nvSpPr>
        <p:spPr>
          <a:xfrm>
            <a:off x="929244" y="5092873"/>
            <a:ext cx="1211133" cy="325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ID beam port</a:t>
            </a:r>
            <a:endParaRPr lang="ko-KR" altLang="en-US" sz="1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7C04543-03D1-49C5-9A2D-578B99C59918}"/>
              </a:ext>
            </a:extLst>
          </p:cNvPr>
          <p:cNvSpPr txBox="1"/>
          <p:nvPr/>
        </p:nvSpPr>
        <p:spPr>
          <a:xfrm>
            <a:off x="1493712" y="6541903"/>
            <a:ext cx="1480329" cy="55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Bending magnet beam port</a:t>
            </a:r>
            <a:endParaRPr lang="ko-KR" altLang="en-US" sz="1400" dirty="0"/>
          </a:p>
        </p:txBody>
      </p: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CAAC2824-250C-4C27-BC02-3CF489002158}"/>
              </a:ext>
            </a:extLst>
          </p:cNvPr>
          <p:cNvCxnSpPr/>
          <p:nvPr/>
        </p:nvCxnSpPr>
        <p:spPr>
          <a:xfrm flipH="1">
            <a:off x="1444047" y="5550518"/>
            <a:ext cx="192599" cy="1562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화살표 연결선 56">
            <a:extLst>
              <a:ext uri="{FF2B5EF4-FFF2-40B4-BE49-F238E27FC236}">
                <a16:creationId xmlns:a16="http://schemas.microsoft.com/office/drawing/2014/main" id="{3F67C5F7-7555-4795-BEC6-210351679BD9}"/>
              </a:ext>
            </a:extLst>
          </p:cNvPr>
          <p:cNvCxnSpPr/>
          <p:nvPr/>
        </p:nvCxnSpPr>
        <p:spPr>
          <a:xfrm>
            <a:off x="2384272" y="6403165"/>
            <a:ext cx="162019" cy="1855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53494FC-3D40-495D-9862-3EAC98AE5FA2}"/>
              </a:ext>
            </a:extLst>
          </p:cNvPr>
          <p:cNvSpPr txBox="1"/>
          <p:nvPr/>
        </p:nvSpPr>
        <p:spPr>
          <a:xfrm>
            <a:off x="13688465" y="6225908"/>
            <a:ext cx="1211133" cy="325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ID beam port</a:t>
            </a:r>
            <a:endParaRPr lang="ko-KR" altLang="en-US" sz="14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C3D37E3-225C-43F1-8A82-2867F8651DEA}"/>
              </a:ext>
            </a:extLst>
          </p:cNvPr>
          <p:cNvSpPr txBox="1"/>
          <p:nvPr/>
        </p:nvSpPr>
        <p:spPr>
          <a:xfrm>
            <a:off x="9834496" y="4179103"/>
            <a:ext cx="1480329" cy="55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Bending magnet beam port</a:t>
            </a:r>
            <a:endParaRPr lang="ko-KR" altLang="en-US" sz="1400" dirty="0"/>
          </a:p>
        </p:txBody>
      </p:sp>
      <p:cxnSp>
        <p:nvCxnSpPr>
          <p:cNvPr id="59" name="직선 화살표 연결선 58">
            <a:extLst>
              <a:ext uri="{FF2B5EF4-FFF2-40B4-BE49-F238E27FC236}">
                <a16:creationId xmlns:a16="http://schemas.microsoft.com/office/drawing/2014/main" id="{0D87A439-2463-47BA-A723-C7048D2A5852}"/>
              </a:ext>
            </a:extLst>
          </p:cNvPr>
          <p:cNvCxnSpPr>
            <a:cxnSpLocks/>
          </p:cNvCxnSpPr>
          <p:nvPr/>
        </p:nvCxnSpPr>
        <p:spPr>
          <a:xfrm flipH="1" flipV="1">
            <a:off x="10741112" y="4809720"/>
            <a:ext cx="196786" cy="1497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화살표 연결선 59">
            <a:extLst>
              <a:ext uri="{FF2B5EF4-FFF2-40B4-BE49-F238E27FC236}">
                <a16:creationId xmlns:a16="http://schemas.microsoft.com/office/drawing/2014/main" id="{D7882F8F-BC67-40B2-8343-6554B8B598CF}"/>
              </a:ext>
            </a:extLst>
          </p:cNvPr>
          <p:cNvCxnSpPr>
            <a:cxnSpLocks/>
          </p:cNvCxnSpPr>
          <p:nvPr/>
        </p:nvCxnSpPr>
        <p:spPr>
          <a:xfrm flipH="1" flipV="1">
            <a:off x="14002186" y="6644513"/>
            <a:ext cx="129184" cy="1918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024C214-1403-4E2C-A3D0-526D16BBFE34}"/>
              </a:ext>
            </a:extLst>
          </p:cNvPr>
          <p:cNvSpPr txBox="1"/>
          <p:nvPr/>
        </p:nvSpPr>
        <p:spPr>
          <a:xfrm>
            <a:off x="1573506" y="7694036"/>
            <a:ext cx="297776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b="1">
                <a:solidFill>
                  <a:schemeClr val="accent5">
                    <a:lumMod val="75000"/>
                  </a:schemeClr>
                </a:solidFill>
              </a:rPr>
              <a:t>Conceptual Design</a:t>
            </a:r>
            <a:endParaRPr lang="ko-KR" altLang="en-US" b="1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3" name="그림 82">
            <a:extLst>
              <a:ext uri="{FF2B5EF4-FFF2-40B4-BE49-F238E27FC236}">
                <a16:creationId xmlns:a16="http://schemas.microsoft.com/office/drawing/2014/main" id="{D12F5438-1399-430E-B892-B62C5550F7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203" y="2547626"/>
            <a:ext cx="4219934" cy="1450149"/>
          </a:xfrm>
          <a:prstGeom prst="rect">
            <a:avLst/>
          </a:prstGeom>
        </p:spPr>
      </p:pic>
      <p:cxnSp>
        <p:nvCxnSpPr>
          <p:cNvPr id="85" name="직선 화살표 연결선 84">
            <a:extLst>
              <a:ext uri="{FF2B5EF4-FFF2-40B4-BE49-F238E27FC236}">
                <a16:creationId xmlns:a16="http://schemas.microsoft.com/office/drawing/2014/main" id="{68E944B6-2180-4AB5-9F88-CEA25B76EB0A}"/>
              </a:ext>
            </a:extLst>
          </p:cNvPr>
          <p:cNvCxnSpPr>
            <a:cxnSpLocks/>
            <a:stCxn id="88" idx="6"/>
          </p:cNvCxnSpPr>
          <p:nvPr/>
        </p:nvCxnSpPr>
        <p:spPr>
          <a:xfrm flipV="1">
            <a:off x="11039641" y="3265731"/>
            <a:ext cx="850713" cy="120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타원 87">
            <a:extLst>
              <a:ext uri="{FF2B5EF4-FFF2-40B4-BE49-F238E27FC236}">
                <a16:creationId xmlns:a16="http://schemas.microsoft.com/office/drawing/2014/main" id="{0E663700-C2AB-4FBC-B7F0-F811422786CF}"/>
              </a:ext>
            </a:extLst>
          </p:cNvPr>
          <p:cNvSpPr/>
          <p:nvPr/>
        </p:nvSpPr>
        <p:spPr>
          <a:xfrm>
            <a:off x="10993922" y="325488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4837F4C-19D4-4DA9-BBA4-6440C3D29FE9}"/>
              </a:ext>
            </a:extLst>
          </p:cNvPr>
          <p:cNvSpPr txBox="1"/>
          <p:nvPr/>
        </p:nvSpPr>
        <p:spPr>
          <a:xfrm>
            <a:off x="11009349" y="3009476"/>
            <a:ext cx="364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SR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cxnSp>
        <p:nvCxnSpPr>
          <p:cNvPr id="92" name="직선 화살표 연결선 91">
            <a:extLst>
              <a:ext uri="{FF2B5EF4-FFF2-40B4-BE49-F238E27FC236}">
                <a16:creationId xmlns:a16="http://schemas.microsoft.com/office/drawing/2014/main" id="{C939C1EB-C150-4109-A428-6EDDA7FE358C}"/>
              </a:ext>
            </a:extLst>
          </p:cNvPr>
          <p:cNvCxnSpPr>
            <a:cxnSpLocks/>
          </p:cNvCxnSpPr>
          <p:nvPr/>
        </p:nvCxnSpPr>
        <p:spPr>
          <a:xfrm flipH="1" flipV="1">
            <a:off x="10782850" y="3123225"/>
            <a:ext cx="222140" cy="14250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D9C330C8-8D4C-43D5-BBB3-92686B32E303}"/>
              </a:ext>
            </a:extLst>
          </p:cNvPr>
          <p:cNvSpPr txBox="1"/>
          <p:nvPr/>
        </p:nvSpPr>
        <p:spPr>
          <a:xfrm>
            <a:off x="10814716" y="2942898"/>
            <a:ext cx="31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e</a:t>
            </a:r>
            <a:r>
              <a:rPr lang="en-US" altLang="ko-KR" sz="1400" baseline="30000" dirty="0">
                <a:solidFill>
                  <a:srgbClr val="0000FF"/>
                </a:solidFill>
              </a:rPr>
              <a:t>-</a:t>
            </a:r>
            <a:endParaRPr lang="ko-KR" altLang="en-US" sz="1400" baseline="30000" dirty="0">
              <a:solidFill>
                <a:srgbClr val="0000FF"/>
              </a:solidFill>
            </a:endParaRPr>
          </a:p>
        </p:txBody>
      </p:sp>
      <p:pic>
        <p:nvPicPr>
          <p:cNvPr id="99" name="그림 98">
            <a:extLst>
              <a:ext uri="{FF2B5EF4-FFF2-40B4-BE49-F238E27FC236}">
                <a16:creationId xmlns:a16="http://schemas.microsoft.com/office/drawing/2014/main" id="{F088C66A-1DBF-471A-8281-A739EE7630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382" y="886136"/>
            <a:ext cx="4847396" cy="1615798"/>
          </a:xfrm>
          <a:prstGeom prst="rect">
            <a:avLst/>
          </a:prstGeom>
        </p:spPr>
      </p:pic>
      <p:cxnSp>
        <p:nvCxnSpPr>
          <p:cNvPr id="100" name="직선 화살표 연결선 99">
            <a:extLst>
              <a:ext uri="{FF2B5EF4-FFF2-40B4-BE49-F238E27FC236}">
                <a16:creationId xmlns:a16="http://schemas.microsoft.com/office/drawing/2014/main" id="{799F652D-957C-4527-8549-06DC5911D1C5}"/>
              </a:ext>
            </a:extLst>
          </p:cNvPr>
          <p:cNvCxnSpPr>
            <a:cxnSpLocks/>
            <a:stCxn id="101" idx="6"/>
          </p:cNvCxnSpPr>
          <p:nvPr/>
        </p:nvCxnSpPr>
        <p:spPr>
          <a:xfrm>
            <a:off x="11016087" y="1741184"/>
            <a:ext cx="54304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타원 100">
            <a:extLst>
              <a:ext uri="{FF2B5EF4-FFF2-40B4-BE49-F238E27FC236}">
                <a16:creationId xmlns:a16="http://schemas.microsoft.com/office/drawing/2014/main" id="{5D103A7D-8EF0-440B-AE35-EB35260CD5C9}"/>
              </a:ext>
            </a:extLst>
          </p:cNvPr>
          <p:cNvSpPr/>
          <p:nvPr/>
        </p:nvSpPr>
        <p:spPr>
          <a:xfrm>
            <a:off x="10970368" y="1718324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AC8787A-81E2-4B1C-A3F0-890D374FFD7D}"/>
              </a:ext>
            </a:extLst>
          </p:cNvPr>
          <p:cNvSpPr txBox="1"/>
          <p:nvPr/>
        </p:nvSpPr>
        <p:spPr>
          <a:xfrm>
            <a:off x="10977618" y="1486806"/>
            <a:ext cx="364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SR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cxnSp>
        <p:nvCxnSpPr>
          <p:cNvPr id="103" name="직선 화살표 연결선 102">
            <a:extLst>
              <a:ext uri="{FF2B5EF4-FFF2-40B4-BE49-F238E27FC236}">
                <a16:creationId xmlns:a16="http://schemas.microsoft.com/office/drawing/2014/main" id="{40A65E78-4916-4359-942C-25BE7E7D5C77}"/>
              </a:ext>
            </a:extLst>
          </p:cNvPr>
          <p:cNvCxnSpPr>
            <a:cxnSpLocks/>
          </p:cNvCxnSpPr>
          <p:nvPr/>
        </p:nvCxnSpPr>
        <p:spPr>
          <a:xfrm flipH="1" flipV="1">
            <a:off x="10759296" y="1586666"/>
            <a:ext cx="222140" cy="14250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47DC39E9-C926-46A3-B49A-EB06CA4332DB}"/>
              </a:ext>
            </a:extLst>
          </p:cNvPr>
          <p:cNvSpPr txBox="1"/>
          <p:nvPr/>
        </p:nvSpPr>
        <p:spPr>
          <a:xfrm>
            <a:off x="10697281" y="1371384"/>
            <a:ext cx="31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e</a:t>
            </a:r>
            <a:r>
              <a:rPr lang="en-US" altLang="ko-KR" sz="1400" baseline="30000" dirty="0">
                <a:solidFill>
                  <a:srgbClr val="0000FF"/>
                </a:solidFill>
              </a:rPr>
              <a:t>-</a:t>
            </a:r>
            <a:endParaRPr lang="ko-KR" altLang="en-US" sz="1400" baseline="30000" dirty="0">
              <a:solidFill>
                <a:srgbClr val="0000FF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740C86B-EBB0-4DD4-B742-1CBD730478D7}"/>
              </a:ext>
            </a:extLst>
          </p:cNvPr>
          <p:cNvSpPr/>
          <p:nvPr/>
        </p:nvSpPr>
        <p:spPr>
          <a:xfrm>
            <a:off x="9275080" y="1505718"/>
            <a:ext cx="360421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C0E4D068-8B3D-45A9-92B5-DE4DD427E1A6}"/>
              </a:ext>
            </a:extLst>
          </p:cNvPr>
          <p:cNvSpPr/>
          <p:nvPr/>
        </p:nvSpPr>
        <p:spPr>
          <a:xfrm>
            <a:off x="9958547" y="2996439"/>
            <a:ext cx="362466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BB40A27F-B0F2-477C-9CD6-37089664BE61}"/>
              </a:ext>
            </a:extLst>
          </p:cNvPr>
          <p:cNvSpPr/>
          <p:nvPr/>
        </p:nvSpPr>
        <p:spPr>
          <a:xfrm>
            <a:off x="9278075" y="1855950"/>
            <a:ext cx="360421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47B274A4-9515-4EA4-9B58-EB6F7EF4D98C}"/>
              </a:ext>
            </a:extLst>
          </p:cNvPr>
          <p:cNvSpPr/>
          <p:nvPr/>
        </p:nvSpPr>
        <p:spPr>
          <a:xfrm>
            <a:off x="9954455" y="3431493"/>
            <a:ext cx="360421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09D34F37-4C91-4FDF-93A5-AA9501DA46D3}"/>
              </a:ext>
            </a:extLst>
          </p:cNvPr>
          <p:cNvSpPr/>
          <p:nvPr/>
        </p:nvSpPr>
        <p:spPr>
          <a:xfrm>
            <a:off x="11631718" y="3427057"/>
            <a:ext cx="362466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F39E0438-5DE0-4BA6-9D68-472C64A34E17}"/>
              </a:ext>
            </a:extLst>
          </p:cNvPr>
          <p:cNvSpPr/>
          <p:nvPr/>
        </p:nvSpPr>
        <p:spPr>
          <a:xfrm>
            <a:off x="11647833" y="2966623"/>
            <a:ext cx="362466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9025EA8-6E4B-4926-808E-8AA0FDB2A7DF}"/>
              </a:ext>
            </a:extLst>
          </p:cNvPr>
          <p:cNvSpPr txBox="1"/>
          <p:nvPr/>
        </p:nvSpPr>
        <p:spPr>
          <a:xfrm>
            <a:off x="11559026" y="2180387"/>
            <a:ext cx="1195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Cooling water</a:t>
            </a:r>
            <a:endParaRPr lang="ko-KR" altLang="en-US" sz="1400" dirty="0"/>
          </a:p>
        </p:txBody>
      </p: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1B4FCBB5-7C13-4317-BE78-43B3B61FB663}"/>
              </a:ext>
            </a:extLst>
          </p:cNvPr>
          <p:cNvCxnSpPr/>
          <p:nvPr/>
        </p:nvCxnSpPr>
        <p:spPr>
          <a:xfrm flipV="1">
            <a:off x="12159426" y="1729172"/>
            <a:ext cx="607273" cy="438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50D1F1DC-5F8E-4DF1-A6E0-9C7CC80FBAD9}"/>
              </a:ext>
            </a:extLst>
          </p:cNvPr>
          <p:cNvCxnSpPr>
            <a:stCxn id="111" idx="2"/>
          </p:cNvCxnSpPr>
          <p:nvPr/>
        </p:nvCxnSpPr>
        <p:spPr>
          <a:xfrm>
            <a:off x="12156722" y="2488164"/>
            <a:ext cx="351712" cy="621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타원 18">
            <a:extLst>
              <a:ext uri="{FF2B5EF4-FFF2-40B4-BE49-F238E27FC236}">
                <a16:creationId xmlns:a16="http://schemas.microsoft.com/office/drawing/2014/main" id="{0656D810-EB3E-4A71-B55D-DA025C7BD6BF}"/>
              </a:ext>
            </a:extLst>
          </p:cNvPr>
          <p:cNvSpPr/>
          <p:nvPr/>
        </p:nvSpPr>
        <p:spPr>
          <a:xfrm>
            <a:off x="8859365" y="1685870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타원 111">
            <a:extLst>
              <a:ext uri="{FF2B5EF4-FFF2-40B4-BE49-F238E27FC236}">
                <a16:creationId xmlns:a16="http://schemas.microsoft.com/office/drawing/2014/main" id="{20253D21-2C6D-485A-AD6F-CD2D34A120B6}"/>
              </a:ext>
            </a:extLst>
          </p:cNvPr>
          <p:cNvSpPr/>
          <p:nvPr/>
        </p:nvSpPr>
        <p:spPr>
          <a:xfrm>
            <a:off x="13114718" y="1685870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타원 112">
            <a:extLst>
              <a:ext uri="{FF2B5EF4-FFF2-40B4-BE49-F238E27FC236}">
                <a16:creationId xmlns:a16="http://schemas.microsoft.com/office/drawing/2014/main" id="{6BC472F6-9B3D-40C6-828A-91DF0056449C}"/>
              </a:ext>
            </a:extLst>
          </p:cNvPr>
          <p:cNvSpPr/>
          <p:nvPr/>
        </p:nvSpPr>
        <p:spPr>
          <a:xfrm>
            <a:off x="12779762" y="3303161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4" name="타원 113">
            <a:extLst>
              <a:ext uri="{FF2B5EF4-FFF2-40B4-BE49-F238E27FC236}">
                <a16:creationId xmlns:a16="http://schemas.microsoft.com/office/drawing/2014/main" id="{B55D6C61-4869-4DEF-BEF2-BDB6CF5A2517}"/>
              </a:ext>
            </a:extLst>
          </p:cNvPr>
          <p:cNvSpPr/>
          <p:nvPr/>
        </p:nvSpPr>
        <p:spPr>
          <a:xfrm>
            <a:off x="8999058" y="3321577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" name="타원 114">
            <a:extLst>
              <a:ext uri="{FF2B5EF4-FFF2-40B4-BE49-F238E27FC236}">
                <a16:creationId xmlns:a16="http://schemas.microsoft.com/office/drawing/2014/main" id="{A2A878E9-3298-4C52-B052-7D11A7171A9A}"/>
              </a:ext>
            </a:extLst>
          </p:cNvPr>
          <p:cNvSpPr/>
          <p:nvPr/>
        </p:nvSpPr>
        <p:spPr>
          <a:xfrm>
            <a:off x="5563674" y="2552529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타원 115">
            <a:extLst>
              <a:ext uri="{FF2B5EF4-FFF2-40B4-BE49-F238E27FC236}">
                <a16:creationId xmlns:a16="http://schemas.microsoft.com/office/drawing/2014/main" id="{DE35067E-583D-40EA-BC3A-141906022481}"/>
              </a:ext>
            </a:extLst>
          </p:cNvPr>
          <p:cNvSpPr/>
          <p:nvPr/>
        </p:nvSpPr>
        <p:spPr>
          <a:xfrm>
            <a:off x="1660328" y="2539109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8B14DF-1C49-42F2-94E9-50D4E5F74E29}"/>
              </a:ext>
            </a:extLst>
          </p:cNvPr>
          <p:cNvSpPr txBox="1"/>
          <p:nvPr/>
        </p:nvSpPr>
        <p:spPr>
          <a:xfrm>
            <a:off x="4218173" y="2932879"/>
            <a:ext cx="1211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/>
              <a:t>Sheath heater</a:t>
            </a:r>
            <a:endParaRPr lang="ko-KR" altLang="en-US" sz="1400" dirty="0"/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7B8A93FA-BDC6-43F8-AEF2-6F2F6A63609D}"/>
              </a:ext>
            </a:extLst>
          </p:cNvPr>
          <p:cNvCxnSpPr>
            <a:cxnSpLocks/>
            <a:stCxn id="117" idx="0"/>
          </p:cNvCxnSpPr>
          <p:nvPr/>
        </p:nvCxnSpPr>
        <p:spPr>
          <a:xfrm flipV="1">
            <a:off x="4824044" y="2723291"/>
            <a:ext cx="739630" cy="209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28B7DA35-6934-433D-9541-F06A05C29563}"/>
              </a:ext>
            </a:extLst>
          </p:cNvPr>
          <p:cNvCxnSpPr>
            <a:stCxn id="117" idx="0"/>
            <a:endCxn id="116" idx="6"/>
          </p:cNvCxnSpPr>
          <p:nvPr/>
        </p:nvCxnSpPr>
        <p:spPr>
          <a:xfrm flipH="1" flipV="1">
            <a:off x="1846281" y="2624149"/>
            <a:ext cx="2977763" cy="308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0CBE7859-205B-4658-9107-899CBCC2219B}"/>
              </a:ext>
            </a:extLst>
          </p:cNvPr>
          <p:cNvSpPr txBox="1"/>
          <p:nvPr/>
        </p:nvSpPr>
        <p:spPr>
          <a:xfrm>
            <a:off x="13141137" y="2413688"/>
            <a:ext cx="1211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/>
              <a:t>Sheath heater</a:t>
            </a:r>
            <a:endParaRPr lang="ko-KR" altLang="en-US" sz="1400" dirty="0"/>
          </a:p>
        </p:txBody>
      </p:sp>
      <p:cxnSp>
        <p:nvCxnSpPr>
          <p:cNvPr id="119" name="직선 화살표 연결선 118">
            <a:extLst>
              <a:ext uri="{FF2B5EF4-FFF2-40B4-BE49-F238E27FC236}">
                <a16:creationId xmlns:a16="http://schemas.microsoft.com/office/drawing/2014/main" id="{4F0394B9-28B5-4633-B128-D698941053BF}"/>
              </a:ext>
            </a:extLst>
          </p:cNvPr>
          <p:cNvCxnSpPr>
            <a:cxnSpLocks/>
            <a:stCxn id="118" idx="0"/>
          </p:cNvCxnSpPr>
          <p:nvPr/>
        </p:nvCxnSpPr>
        <p:spPr>
          <a:xfrm flipH="1" flipV="1">
            <a:off x="13287560" y="1872384"/>
            <a:ext cx="459448" cy="541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9C1C9349-D56F-4482-A789-D0C2E9B17856}"/>
              </a:ext>
            </a:extLst>
          </p:cNvPr>
          <p:cNvCxnSpPr>
            <a:stCxn id="118" idx="2"/>
          </p:cNvCxnSpPr>
          <p:nvPr/>
        </p:nvCxnSpPr>
        <p:spPr>
          <a:xfrm flipH="1">
            <a:off x="12965715" y="2721465"/>
            <a:ext cx="781293" cy="579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E3B84EF2-1209-43BC-B194-B247FB56B358}"/>
              </a:ext>
            </a:extLst>
          </p:cNvPr>
          <p:cNvSpPr txBox="1"/>
          <p:nvPr/>
        </p:nvSpPr>
        <p:spPr>
          <a:xfrm>
            <a:off x="9545119" y="2182155"/>
            <a:ext cx="772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Pill-NEG</a:t>
            </a:r>
            <a:endParaRPr lang="ko-KR" altLang="en-US" sz="1400" dirty="0"/>
          </a:p>
        </p:txBody>
      </p:sp>
      <p:cxnSp>
        <p:nvCxnSpPr>
          <p:cNvPr id="121" name="직선 화살표 연결선 120">
            <a:extLst>
              <a:ext uri="{FF2B5EF4-FFF2-40B4-BE49-F238E27FC236}">
                <a16:creationId xmlns:a16="http://schemas.microsoft.com/office/drawing/2014/main" id="{1FB6D733-59B3-4664-90DB-C34740D254C3}"/>
              </a:ext>
            </a:extLst>
          </p:cNvPr>
          <p:cNvCxnSpPr>
            <a:stCxn id="120" idx="0"/>
          </p:cNvCxnSpPr>
          <p:nvPr/>
        </p:nvCxnSpPr>
        <p:spPr>
          <a:xfrm flipH="1" flipV="1">
            <a:off x="9592347" y="2007773"/>
            <a:ext cx="339000" cy="174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화살표 연결선 122">
            <a:extLst>
              <a:ext uri="{FF2B5EF4-FFF2-40B4-BE49-F238E27FC236}">
                <a16:creationId xmlns:a16="http://schemas.microsoft.com/office/drawing/2014/main" id="{24C69346-776F-41E9-B1C9-9CBCA4DF39EA}"/>
              </a:ext>
            </a:extLst>
          </p:cNvPr>
          <p:cNvCxnSpPr>
            <a:stCxn id="120" idx="2"/>
          </p:cNvCxnSpPr>
          <p:nvPr/>
        </p:nvCxnSpPr>
        <p:spPr>
          <a:xfrm>
            <a:off x="9931347" y="2489932"/>
            <a:ext cx="203318" cy="418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화살표 연결선 124">
            <a:extLst>
              <a:ext uri="{FF2B5EF4-FFF2-40B4-BE49-F238E27FC236}">
                <a16:creationId xmlns:a16="http://schemas.microsoft.com/office/drawing/2014/main" id="{D1C79549-8793-46FD-B5EE-597F9252E6A3}"/>
              </a:ext>
            </a:extLst>
          </p:cNvPr>
          <p:cNvCxnSpPr>
            <a:stCxn id="120" idx="2"/>
          </p:cNvCxnSpPr>
          <p:nvPr/>
        </p:nvCxnSpPr>
        <p:spPr>
          <a:xfrm>
            <a:off x="9931347" y="2489932"/>
            <a:ext cx="1959007" cy="452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CC47936E-2776-4888-AF1A-2B6E642FA140}"/>
              </a:ext>
            </a:extLst>
          </p:cNvPr>
          <p:cNvSpPr txBox="1"/>
          <p:nvPr/>
        </p:nvSpPr>
        <p:spPr>
          <a:xfrm>
            <a:off x="9931347" y="7669814"/>
            <a:ext cx="265943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b="1">
                <a:solidFill>
                  <a:schemeClr val="accent5">
                    <a:lumMod val="75000"/>
                  </a:schemeClr>
                </a:solidFill>
              </a:rPr>
              <a:t>Current Design</a:t>
            </a:r>
            <a:endParaRPr lang="ko-KR" altLang="en-US" b="1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30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B9DDAE6-9A16-463A-ABCF-A84BBD1C2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807" y="4758680"/>
            <a:ext cx="10684071" cy="3687826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AFF28A1-9C46-464A-ACDC-8EBA8427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25EBFC-4482-49C3-B511-11E84BAE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7AB08C6E-F76A-4225-94B9-89F31958C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4ED62C9F-2AA9-4A1B-88D7-C813489C4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78979C-C6EB-4A7B-8AFE-02B62979A425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53FA610-EA47-4152-BE95-AFA7D115DB20}"/>
              </a:ext>
            </a:extLst>
          </p:cNvPr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cs typeface="Verdana" panose="020B0604030504040204" pitchFamily="34" charset="0"/>
              </a:rPr>
              <a:t>Main Components of the SR Vacuum System</a:t>
            </a:r>
            <a:endParaRPr lang="ko-KR" altLang="en-US" sz="2100" b="1" dirty="0">
              <a:solidFill>
                <a:schemeClr val="accent6">
                  <a:lumMod val="75000"/>
                </a:schemeClr>
              </a:solidFill>
              <a:cs typeface="Verdana" panose="020B060403050404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46DC2E0-167E-4D55-BFE4-F452EA5BE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00" y="1846689"/>
            <a:ext cx="15026652" cy="2208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1CFE39-1B4D-43A8-970A-39230B375B1F}"/>
              </a:ext>
            </a:extLst>
          </p:cNvPr>
          <p:cNvSpPr txBox="1"/>
          <p:nvPr/>
        </p:nvSpPr>
        <p:spPr>
          <a:xfrm>
            <a:off x="14493411" y="2444554"/>
            <a:ext cx="631904" cy="338554"/>
          </a:xfrm>
          <a:prstGeom prst="rect">
            <a:avLst/>
          </a:prstGeom>
          <a:solidFill>
            <a:srgbClr val="8DB5D5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CH01</a:t>
            </a:r>
            <a:endParaRPr lang="ko-KR" altLang="en-US" sz="1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067C-CDFB-4A60-BDC0-C726EB21804C}"/>
              </a:ext>
            </a:extLst>
          </p:cNvPr>
          <p:cNvSpPr txBox="1"/>
          <p:nvPr/>
        </p:nvSpPr>
        <p:spPr>
          <a:xfrm>
            <a:off x="13218428" y="2526169"/>
            <a:ext cx="631904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CH02</a:t>
            </a:r>
            <a:endParaRPr lang="ko-KR" altLang="en-US" sz="1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263E81-6710-4117-A986-E14535740C64}"/>
              </a:ext>
            </a:extLst>
          </p:cNvPr>
          <p:cNvSpPr txBox="1"/>
          <p:nvPr/>
        </p:nvSpPr>
        <p:spPr>
          <a:xfrm>
            <a:off x="11988604" y="2579723"/>
            <a:ext cx="63190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CH03</a:t>
            </a:r>
            <a:endParaRPr lang="ko-KR" altLang="en-US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CF3301-D26C-4BFE-A09B-645BAF41DA11}"/>
              </a:ext>
            </a:extLst>
          </p:cNvPr>
          <p:cNvSpPr txBox="1"/>
          <p:nvPr/>
        </p:nvSpPr>
        <p:spPr>
          <a:xfrm>
            <a:off x="10431956" y="2581319"/>
            <a:ext cx="63190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CH04</a:t>
            </a:r>
            <a:endParaRPr lang="ko-KR" altLang="en-US" sz="1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02DBA5-5935-4FA6-BEDA-805015ADE2D4}"/>
              </a:ext>
            </a:extLst>
          </p:cNvPr>
          <p:cNvSpPr txBox="1"/>
          <p:nvPr/>
        </p:nvSpPr>
        <p:spPr>
          <a:xfrm>
            <a:off x="8255667" y="2918277"/>
            <a:ext cx="63190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CH06</a:t>
            </a:r>
            <a:endParaRPr lang="ko-KR" altLang="en-US" sz="1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C75DB7-10EB-4DB4-AE89-8803FCAAE54F}"/>
              </a:ext>
            </a:extLst>
          </p:cNvPr>
          <p:cNvSpPr txBox="1"/>
          <p:nvPr/>
        </p:nvSpPr>
        <p:spPr>
          <a:xfrm>
            <a:off x="7280005" y="2955361"/>
            <a:ext cx="631904" cy="338554"/>
          </a:xfrm>
          <a:prstGeom prst="rect">
            <a:avLst/>
          </a:prstGeom>
          <a:solidFill>
            <a:srgbClr val="8AB1D3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CH07</a:t>
            </a:r>
            <a:endParaRPr lang="ko-KR" altLang="en-US" sz="1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62C514-55A8-46B7-B78E-FB037D52C774}"/>
              </a:ext>
            </a:extLst>
          </p:cNvPr>
          <p:cNvSpPr txBox="1"/>
          <p:nvPr/>
        </p:nvSpPr>
        <p:spPr>
          <a:xfrm>
            <a:off x="6307207" y="2988765"/>
            <a:ext cx="631904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CH08</a:t>
            </a:r>
            <a:endParaRPr lang="ko-KR" altLang="en-US" sz="1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332A13-343F-40C3-99F7-C96CDA6E07FA}"/>
              </a:ext>
            </a:extLst>
          </p:cNvPr>
          <p:cNvSpPr txBox="1"/>
          <p:nvPr/>
        </p:nvSpPr>
        <p:spPr>
          <a:xfrm>
            <a:off x="4447318" y="3334745"/>
            <a:ext cx="631904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CH10</a:t>
            </a:r>
            <a:endParaRPr lang="ko-KR" altLang="en-US" sz="1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0C72D5-C648-4383-972F-32C9F69C6488}"/>
              </a:ext>
            </a:extLst>
          </p:cNvPr>
          <p:cNvSpPr txBox="1"/>
          <p:nvPr/>
        </p:nvSpPr>
        <p:spPr>
          <a:xfrm>
            <a:off x="2946891" y="3625750"/>
            <a:ext cx="63190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CH11</a:t>
            </a:r>
            <a:endParaRPr lang="ko-KR" altLang="en-US" sz="1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947C0F-57FB-484C-9AA1-F0BAB6E78135}"/>
              </a:ext>
            </a:extLst>
          </p:cNvPr>
          <p:cNvSpPr txBox="1"/>
          <p:nvPr/>
        </p:nvSpPr>
        <p:spPr>
          <a:xfrm>
            <a:off x="1471882" y="3746981"/>
            <a:ext cx="63190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CH12</a:t>
            </a:r>
            <a:endParaRPr lang="ko-KR" altLang="en-US" sz="1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4AE178-3CC4-4D91-A0BE-4B9DC04E5BD7}"/>
              </a:ext>
            </a:extLst>
          </p:cNvPr>
          <p:cNvSpPr txBox="1"/>
          <p:nvPr/>
        </p:nvSpPr>
        <p:spPr>
          <a:xfrm>
            <a:off x="198670" y="4153527"/>
            <a:ext cx="631904" cy="338554"/>
          </a:xfrm>
          <a:prstGeom prst="rect">
            <a:avLst/>
          </a:prstGeom>
          <a:solidFill>
            <a:srgbClr val="8AB1D3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CH13</a:t>
            </a:r>
            <a:endParaRPr lang="ko-KR" altLang="en-US" sz="16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7A7EDA-7C7F-4068-82DA-5ABD3A227CDE}"/>
              </a:ext>
            </a:extLst>
          </p:cNvPr>
          <p:cNvSpPr txBox="1"/>
          <p:nvPr/>
        </p:nvSpPr>
        <p:spPr>
          <a:xfrm>
            <a:off x="626972" y="1812234"/>
            <a:ext cx="310437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Arc section vacuum system</a:t>
            </a:r>
            <a:endParaRPr lang="ko-KR" alt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888669C1-5DD5-47B5-9E90-8B98011D6816}"/>
              </a:ext>
            </a:extLst>
          </p:cNvPr>
          <p:cNvCxnSpPr/>
          <p:nvPr/>
        </p:nvCxnSpPr>
        <p:spPr>
          <a:xfrm>
            <a:off x="7476787" y="3635454"/>
            <a:ext cx="493986" cy="0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673E781-5778-4C0D-BC5E-63E3077AD802}"/>
              </a:ext>
            </a:extLst>
          </p:cNvPr>
          <p:cNvSpPr txBox="1"/>
          <p:nvPr/>
        </p:nvSpPr>
        <p:spPr>
          <a:xfrm>
            <a:off x="7970903" y="3443200"/>
            <a:ext cx="2984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/>
              <a:t>BPM (10 ea, STS316)</a:t>
            </a:r>
          </a:p>
          <a:p>
            <a:r>
              <a:rPr lang="en-US" altLang="ko-KR" sz="1800" dirty="0"/>
              <a:t>RF-shielded Bellow (10 ea)</a:t>
            </a:r>
          </a:p>
          <a:p>
            <a:r>
              <a:rPr lang="en-US" altLang="ko-KR" sz="1800" dirty="0"/>
              <a:t>Photon</a:t>
            </a:r>
            <a:r>
              <a:rPr lang="ko-KR" altLang="en-US" sz="1800" dirty="0"/>
              <a:t> </a:t>
            </a:r>
            <a:r>
              <a:rPr lang="en-US" altLang="ko-KR" sz="1800" dirty="0"/>
              <a:t>absorber (4 ea, OFHC)</a:t>
            </a:r>
          </a:p>
          <a:p>
            <a:r>
              <a:rPr lang="en-US" altLang="ko-KR" sz="1800" dirty="0"/>
              <a:t>Photon mask (3 ea, OFHC)</a:t>
            </a:r>
            <a:endParaRPr lang="ko-KR" altLang="en-US" sz="1800" dirty="0"/>
          </a:p>
        </p:txBody>
      </p:sp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id="{27202482-D19E-4F1C-9DDF-BEB22A1ED174}"/>
              </a:ext>
            </a:extLst>
          </p:cNvPr>
          <p:cNvCxnSpPr>
            <a:cxnSpLocks/>
          </p:cNvCxnSpPr>
          <p:nvPr/>
        </p:nvCxnSpPr>
        <p:spPr>
          <a:xfrm>
            <a:off x="15041232" y="1789135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7A1444FF-014A-415C-9C06-E8A6D68D3F0D}"/>
              </a:ext>
            </a:extLst>
          </p:cNvPr>
          <p:cNvCxnSpPr>
            <a:cxnSpLocks/>
          </p:cNvCxnSpPr>
          <p:nvPr/>
        </p:nvCxnSpPr>
        <p:spPr>
          <a:xfrm>
            <a:off x="12550903" y="1829759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924D2E95-9BDE-4851-A7C2-376B06AAFBD5}"/>
              </a:ext>
            </a:extLst>
          </p:cNvPr>
          <p:cNvCxnSpPr>
            <a:cxnSpLocks/>
          </p:cNvCxnSpPr>
          <p:nvPr/>
        </p:nvCxnSpPr>
        <p:spPr>
          <a:xfrm>
            <a:off x="11547165" y="1846689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D21AE042-B99A-4E11-BA24-D121AEFE6150}"/>
              </a:ext>
            </a:extLst>
          </p:cNvPr>
          <p:cNvCxnSpPr>
            <a:cxnSpLocks/>
          </p:cNvCxnSpPr>
          <p:nvPr/>
        </p:nvCxnSpPr>
        <p:spPr>
          <a:xfrm>
            <a:off x="9702600" y="1944114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AF7AD66C-5F04-49FF-986A-07E47D0BDE60}"/>
              </a:ext>
            </a:extLst>
          </p:cNvPr>
          <p:cNvCxnSpPr>
            <a:cxnSpLocks/>
          </p:cNvCxnSpPr>
          <p:nvPr/>
        </p:nvCxnSpPr>
        <p:spPr>
          <a:xfrm>
            <a:off x="7721400" y="2139716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3BDAB22D-FBB8-438A-BEBD-88F7E7F51DA3}"/>
              </a:ext>
            </a:extLst>
          </p:cNvPr>
          <p:cNvCxnSpPr>
            <a:cxnSpLocks/>
          </p:cNvCxnSpPr>
          <p:nvPr/>
        </p:nvCxnSpPr>
        <p:spPr>
          <a:xfrm>
            <a:off x="7400834" y="2173819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166DE80F-5C6A-49E6-ADCE-5088FDED0AC6}"/>
              </a:ext>
            </a:extLst>
          </p:cNvPr>
          <p:cNvCxnSpPr>
            <a:cxnSpLocks/>
          </p:cNvCxnSpPr>
          <p:nvPr/>
        </p:nvCxnSpPr>
        <p:spPr>
          <a:xfrm>
            <a:off x="5477769" y="2368332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D097CD56-24ED-49B4-B08C-A7F3CAFB09E5}"/>
              </a:ext>
            </a:extLst>
          </p:cNvPr>
          <p:cNvCxnSpPr>
            <a:cxnSpLocks/>
          </p:cNvCxnSpPr>
          <p:nvPr/>
        </p:nvCxnSpPr>
        <p:spPr>
          <a:xfrm>
            <a:off x="3616387" y="2749000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BDD1F22D-2922-4F69-8BD1-08397B01C095}"/>
              </a:ext>
            </a:extLst>
          </p:cNvPr>
          <p:cNvCxnSpPr>
            <a:cxnSpLocks/>
          </p:cNvCxnSpPr>
          <p:nvPr/>
        </p:nvCxnSpPr>
        <p:spPr>
          <a:xfrm>
            <a:off x="2706526" y="2896291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A2951F1D-82E2-4777-A84B-8EB9833816E3}"/>
              </a:ext>
            </a:extLst>
          </p:cNvPr>
          <p:cNvCxnSpPr>
            <a:cxnSpLocks/>
          </p:cNvCxnSpPr>
          <p:nvPr/>
        </p:nvCxnSpPr>
        <p:spPr>
          <a:xfrm>
            <a:off x="191832" y="3445463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72FFDB29-BE95-467E-9BC8-CFC8C09327BD}"/>
              </a:ext>
            </a:extLst>
          </p:cNvPr>
          <p:cNvCxnSpPr/>
          <p:nvPr/>
        </p:nvCxnSpPr>
        <p:spPr>
          <a:xfrm>
            <a:off x="7476917" y="4200424"/>
            <a:ext cx="49398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CC30DEF1-7859-4E0E-93D7-C619ACF17304}"/>
              </a:ext>
            </a:extLst>
          </p:cNvPr>
          <p:cNvCxnSpPr>
            <a:cxnSpLocks/>
          </p:cNvCxnSpPr>
          <p:nvPr/>
        </p:nvCxnSpPr>
        <p:spPr>
          <a:xfrm>
            <a:off x="12945107" y="1552230"/>
            <a:ext cx="0" cy="3099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43618624-721C-4CA5-BBAE-DFBD22F8EF1E}"/>
              </a:ext>
            </a:extLst>
          </p:cNvPr>
          <p:cNvCxnSpPr>
            <a:cxnSpLocks/>
          </p:cNvCxnSpPr>
          <p:nvPr/>
        </p:nvCxnSpPr>
        <p:spPr>
          <a:xfrm>
            <a:off x="11941369" y="1789135"/>
            <a:ext cx="0" cy="3099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0C74E151-2D2B-4FEF-9E16-994B700BA6E6}"/>
              </a:ext>
            </a:extLst>
          </p:cNvPr>
          <p:cNvCxnSpPr>
            <a:cxnSpLocks/>
          </p:cNvCxnSpPr>
          <p:nvPr/>
        </p:nvCxnSpPr>
        <p:spPr>
          <a:xfrm>
            <a:off x="9244834" y="1863862"/>
            <a:ext cx="0" cy="3099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41">
            <a:extLst>
              <a:ext uri="{FF2B5EF4-FFF2-40B4-BE49-F238E27FC236}">
                <a16:creationId xmlns:a16="http://schemas.microsoft.com/office/drawing/2014/main" id="{1AB90E0C-087B-4F5F-8E87-799DEEE2CFF7}"/>
              </a:ext>
            </a:extLst>
          </p:cNvPr>
          <p:cNvCxnSpPr>
            <a:cxnSpLocks/>
          </p:cNvCxnSpPr>
          <p:nvPr/>
        </p:nvCxnSpPr>
        <p:spPr>
          <a:xfrm>
            <a:off x="4194614" y="2368333"/>
            <a:ext cx="0" cy="3099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99079442-978F-48B1-BA63-5A82B0A21AD1}"/>
              </a:ext>
            </a:extLst>
          </p:cNvPr>
          <p:cNvCxnSpPr>
            <a:cxnSpLocks/>
          </p:cNvCxnSpPr>
          <p:nvPr/>
        </p:nvCxnSpPr>
        <p:spPr>
          <a:xfrm>
            <a:off x="3201415" y="2682752"/>
            <a:ext cx="0" cy="3099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F5CA3408-E1DB-4BEE-A2BC-94D489A3B00B}"/>
              </a:ext>
            </a:extLst>
          </p:cNvPr>
          <p:cNvCxnSpPr>
            <a:cxnSpLocks/>
          </p:cNvCxnSpPr>
          <p:nvPr/>
        </p:nvCxnSpPr>
        <p:spPr>
          <a:xfrm>
            <a:off x="325779" y="3375122"/>
            <a:ext cx="0" cy="309957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50E0ADFB-00CB-4727-9D90-1B130B64B15D}"/>
              </a:ext>
            </a:extLst>
          </p:cNvPr>
          <p:cNvCxnSpPr>
            <a:cxnSpLocks/>
          </p:cNvCxnSpPr>
          <p:nvPr/>
        </p:nvCxnSpPr>
        <p:spPr>
          <a:xfrm>
            <a:off x="7323784" y="2173819"/>
            <a:ext cx="0" cy="309957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AEAF52FF-4095-4C72-85BD-77C16030B89F}"/>
              </a:ext>
            </a:extLst>
          </p:cNvPr>
          <p:cNvCxnSpPr/>
          <p:nvPr/>
        </p:nvCxnSpPr>
        <p:spPr>
          <a:xfrm>
            <a:off x="7476917" y="4468438"/>
            <a:ext cx="493986" cy="0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A765A78-4737-4DAA-9D6D-EC09C153E0C7}"/>
              </a:ext>
            </a:extLst>
          </p:cNvPr>
          <p:cNvSpPr txBox="1"/>
          <p:nvPr/>
        </p:nvSpPr>
        <p:spPr>
          <a:xfrm>
            <a:off x="9162948" y="2949389"/>
            <a:ext cx="631904" cy="338554"/>
          </a:xfrm>
          <a:prstGeom prst="rect">
            <a:avLst/>
          </a:prstGeom>
          <a:solidFill>
            <a:srgbClr val="8AB1D3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CH05</a:t>
            </a:r>
            <a:endParaRPr lang="ko-KR" altLang="en-US" sz="16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A7BEC58-7C55-4772-B81B-4905C6EFFBAB}"/>
              </a:ext>
            </a:extLst>
          </p:cNvPr>
          <p:cNvSpPr txBox="1"/>
          <p:nvPr/>
        </p:nvSpPr>
        <p:spPr>
          <a:xfrm>
            <a:off x="5439915" y="3195756"/>
            <a:ext cx="631904" cy="338554"/>
          </a:xfrm>
          <a:prstGeom prst="rect">
            <a:avLst/>
          </a:prstGeom>
          <a:solidFill>
            <a:srgbClr val="8AB1D3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CH09</a:t>
            </a:r>
            <a:endParaRPr lang="ko-KR" altLang="en-US" sz="16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AEAAA6C-4573-429E-B88D-A7F911783A6F}"/>
              </a:ext>
            </a:extLst>
          </p:cNvPr>
          <p:cNvSpPr txBox="1"/>
          <p:nvPr/>
        </p:nvSpPr>
        <p:spPr>
          <a:xfrm>
            <a:off x="4157717" y="3750145"/>
            <a:ext cx="27847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/>
              <a:t>Stainless steel (5 ea)</a:t>
            </a:r>
          </a:p>
          <a:p>
            <a:r>
              <a:rPr lang="en-US" altLang="ko-KR" sz="1800" dirty="0"/>
              <a:t>Aluminum (5 ea, extruded)</a:t>
            </a:r>
          </a:p>
          <a:p>
            <a:r>
              <a:rPr lang="en-US" altLang="ko-KR" sz="1800" dirty="0"/>
              <a:t>Aluminum (3 ea, machined)</a:t>
            </a:r>
            <a:endParaRPr lang="ko-KR" altLang="en-US" sz="18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F0FA313-07E8-4297-B1A7-1F6BD52EADE4}"/>
              </a:ext>
            </a:extLst>
          </p:cNvPr>
          <p:cNvSpPr txBox="1"/>
          <p:nvPr/>
        </p:nvSpPr>
        <p:spPr>
          <a:xfrm>
            <a:off x="3746646" y="3835711"/>
            <a:ext cx="386644" cy="215444"/>
          </a:xfrm>
          <a:prstGeom prst="rect">
            <a:avLst/>
          </a:prstGeom>
          <a:solidFill>
            <a:srgbClr val="8AB1D3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800" b="1" dirty="0"/>
              <a:t>         </a:t>
            </a:r>
            <a:endParaRPr lang="ko-KR" altLang="en-US" sz="8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F2F9EB-95FA-474F-B88A-B56453FA3E47}"/>
              </a:ext>
            </a:extLst>
          </p:cNvPr>
          <p:cNvSpPr txBox="1"/>
          <p:nvPr/>
        </p:nvSpPr>
        <p:spPr>
          <a:xfrm>
            <a:off x="3746646" y="4092417"/>
            <a:ext cx="386644" cy="2154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800" b="1" dirty="0"/>
              <a:t>         </a:t>
            </a:r>
            <a:endParaRPr lang="ko-KR" altLang="en-US" sz="8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ECF311-4E53-47DA-B0BE-A4B435AD2129}"/>
              </a:ext>
            </a:extLst>
          </p:cNvPr>
          <p:cNvSpPr txBox="1"/>
          <p:nvPr/>
        </p:nvSpPr>
        <p:spPr>
          <a:xfrm>
            <a:off x="3746646" y="4368459"/>
            <a:ext cx="386644" cy="2154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800" b="1" dirty="0"/>
              <a:t>         </a:t>
            </a:r>
            <a:endParaRPr lang="ko-KR" altLang="en-US" sz="800" b="1" dirty="0"/>
          </a:p>
        </p:txBody>
      </p:sp>
      <p:cxnSp>
        <p:nvCxnSpPr>
          <p:cNvPr id="53" name="직선 화살표 연결선 52">
            <a:extLst>
              <a:ext uri="{FF2B5EF4-FFF2-40B4-BE49-F238E27FC236}">
                <a16:creationId xmlns:a16="http://schemas.microsoft.com/office/drawing/2014/main" id="{9BAA73AC-0A63-431D-AA32-95A78C77130B}"/>
              </a:ext>
            </a:extLst>
          </p:cNvPr>
          <p:cNvCxnSpPr>
            <a:cxnSpLocks/>
          </p:cNvCxnSpPr>
          <p:nvPr/>
        </p:nvCxnSpPr>
        <p:spPr>
          <a:xfrm>
            <a:off x="14900329" y="1789135"/>
            <a:ext cx="0" cy="309957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>
            <a:extLst>
              <a:ext uri="{FF2B5EF4-FFF2-40B4-BE49-F238E27FC236}">
                <a16:creationId xmlns:a16="http://schemas.microsoft.com/office/drawing/2014/main" id="{A254729A-EAF9-4313-917D-3AD8549BADF3}"/>
              </a:ext>
            </a:extLst>
          </p:cNvPr>
          <p:cNvCxnSpPr/>
          <p:nvPr/>
        </p:nvCxnSpPr>
        <p:spPr>
          <a:xfrm>
            <a:off x="7476787" y="3911903"/>
            <a:ext cx="493986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>
            <a:extLst>
              <a:ext uri="{FF2B5EF4-FFF2-40B4-BE49-F238E27FC236}">
                <a16:creationId xmlns:a16="http://schemas.microsoft.com/office/drawing/2014/main" id="{5327BEF2-8161-424A-A814-49EB0AEA4CFB}"/>
              </a:ext>
            </a:extLst>
          </p:cNvPr>
          <p:cNvCxnSpPr>
            <a:cxnSpLocks/>
          </p:cNvCxnSpPr>
          <p:nvPr/>
        </p:nvCxnSpPr>
        <p:spPr>
          <a:xfrm>
            <a:off x="14684569" y="1722191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761B6942-D935-4706-A6FB-A3DAE977D9C9}"/>
              </a:ext>
            </a:extLst>
          </p:cNvPr>
          <p:cNvCxnSpPr>
            <a:cxnSpLocks/>
          </p:cNvCxnSpPr>
          <p:nvPr/>
        </p:nvCxnSpPr>
        <p:spPr>
          <a:xfrm>
            <a:off x="11620804" y="1725879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화살표 연결선 56">
            <a:extLst>
              <a:ext uri="{FF2B5EF4-FFF2-40B4-BE49-F238E27FC236}">
                <a16:creationId xmlns:a16="http://schemas.microsoft.com/office/drawing/2014/main" id="{9EBD7E59-6C15-4C36-BE87-C99D95E8765A}"/>
              </a:ext>
            </a:extLst>
          </p:cNvPr>
          <p:cNvCxnSpPr>
            <a:cxnSpLocks/>
          </p:cNvCxnSpPr>
          <p:nvPr/>
        </p:nvCxnSpPr>
        <p:spPr>
          <a:xfrm>
            <a:off x="12456588" y="1674632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>
            <a:extLst>
              <a:ext uri="{FF2B5EF4-FFF2-40B4-BE49-F238E27FC236}">
                <a16:creationId xmlns:a16="http://schemas.microsoft.com/office/drawing/2014/main" id="{BBD1F078-9D8C-442C-BF5C-9F382A44DEC0}"/>
              </a:ext>
            </a:extLst>
          </p:cNvPr>
          <p:cNvCxnSpPr>
            <a:cxnSpLocks/>
          </p:cNvCxnSpPr>
          <p:nvPr/>
        </p:nvCxnSpPr>
        <p:spPr>
          <a:xfrm>
            <a:off x="11457894" y="1732146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화살표 연결선 58">
            <a:extLst>
              <a:ext uri="{FF2B5EF4-FFF2-40B4-BE49-F238E27FC236}">
                <a16:creationId xmlns:a16="http://schemas.microsoft.com/office/drawing/2014/main" id="{0D4699B1-EB9E-4E36-8508-A64B59478A84}"/>
              </a:ext>
            </a:extLst>
          </p:cNvPr>
          <p:cNvCxnSpPr>
            <a:cxnSpLocks/>
          </p:cNvCxnSpPr>
          <p:nvPr/>
        </p:nvCxnSpPr>
        <p:spPr>
          <a:xfrm>
            <a:off x="9162948" y="1829610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화살표 연결선 59">
            <a:extLst>
              <a:ext uri="{FF2B5EF4-FFF2-40B4-BE49-F238E27FC236}">
                <a16:creationId xmlns:a16="http://schemas.microsoft.com/office/drawing/2014/main" id="{C517EC2C-F3A0-48DC-B119-4080018CD66C}"/>
              </a:ext>
            </a:extLst>
          </p:cNvPr>
          <p:cNvCxnSpPr>
            <a:cxnSpLocks/>
          </p:cNvCxnSpPr>
          <p:nvPr/>
        </p:nvCxnSpPr>
        <p:spPr>
          <a:xfrm>
            <a:off x="5904269" y="2200916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화살표 연결선 60">
            <a:extLst>
              <a:ext uri="{FF2B5EF4-FFF2-40B4-BE49-F238E27FC236}">
                <a16:creationId xmlns:a16="http://schemas.microsoft.com/office/drawing/2014/main" id="{FE923FA2-0896-49E8-B878-270EC7F86464}"/>
              </a:ext>
            </a:extLst>
          </p:cNvPr>
          <p:cNvCxnSpPr>
            <a:cxnSpLocks/>
          </p:cNvCxnSpPr>
          <p:nvPr/>
        </p:nvCxnSpPr>
        <p:spPr>
          <a:xfrm>
            <a:off x="3681227" y="2667351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화살표 연결선 61">
            <a:extLst>
              <a:ext uri="{FF2B5EF4-FFF2-40B4-BE49-F238E27FC236}">
                <a16:creationId xmlns:a16="http://schemas.microsoft.com/office/drawing/2014/main" id="{D2B01E22-CA4A-4957-9173-503B405E043D}"/>
              </a:ext>
            </a:extLst>
          </p:cNvPr>
          <p:cNvCxnSpPr>
            <a:cxnSpLocks/>
          </p:cNvCxnSpPr>
          <p:nvPr/>
        </p:nvCxnSpPr>
        <p:spPr>
          <a:xfrm>
            <a:off x="3539339" y="2683120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>
            <a:extLst>
              <a:ext uri="{FF2B5EF4-FFF2-40B4-BE49-F238E27FC236}">
                <a16:creationId xmlns:a16="http://schemas.microsoft.com/office/drawing/2014/main" id="{67CD81F4-7D02-4A39-B4D9-93EB92CF4188}"/>
              </a:ext>
            </a:extLst>
          </p:cNvPr>
          <p:cNvCxnSpPr>
            <a:cxnSpLocks/>
          </p:cNvCxnSpPr>
          <p:nvPr/>
        </p:nvCxnSpPr>
        <p:spPr>
          <a:xfrm>
            <a:off x="2635559" y="2832839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5C851B15-F6DD-435F-9EC6-D28EE755E665}"/>
              </a:ext>
            </a:extLst>
          </p:cNvPr>
          <p:cNvCxnSpPr>
            <a:cxnSpLocks/>
          </p:cNvCxnSpPr>
          <p:nvPr/>
        </p:nvCxnSpPr>
        <p:spPr>
          <a:xfrm>
            <a:off x="549255" y="3312062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화살표 연결선 64">
            <a:extLst>
              <a:ext uri="{FF2B5EF4-FFF2-40B4-BE49-F238E27FC236}">
                <a16:creationId xmlns:a16="http://schemas.microsoft.com/office/drawing/2014/main" id="{695E3192-32C8-472B-AA34-C5824AB42872}"/>
              </a:ext>
            </a:extLst>
          </p:cNvPr>
          <p:cNvCxnSpPr/>
          <p:nvPr/>
        </p:nvCxnSpPr>
        <p:spPr>
          <a:xfrm>
            <a:off x="11587801" y="3124358"/>
            <a:ext cx="493986" cy="0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24ACAB1C-AB64-46D0-BB2F-A8FA221CFBE3}"/>
              </a:ext>
            </a:extLst>
          </p:cNvPr>
          <p:cNvSpPr txBox="1"/>
          <p:nvPr/>
        </p:nvSpPr>
        <p:spPr>
          <a:xfrm>
            <a:off x="12072379" y="2928744"/>
            <a:ext cx="32089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/>
              <a:t>Sputter Ion Pump (11 ea, 60 L/s)</a:t>
            </a:r>
          </a:p>
          <a:p>
            <a:r>
              <a:rPr lang="en-US" altLang="ko-KR" sz="1800" dirty="0"/>
              <a:t>NEG Pump (10 ea, 400 L/s)</a:t>
            </a:r>
          </a:p>
          <a:p>
            <a:r>
              <a:rPr lang="en-US" altLang="ko-KR" sz="1800" dirty="0"/>
              <a:t>Ion Gauge (5 ea)</a:t>
            </a:r>
          </a:p>
          <a:p>
            <a:r>
              <a:rPr lang="en-US" altLang="ko-KR" sz="1800" dirty="0"/>
              <a:t>RGA (2ea)</a:t>
            </a:r>
          </a:p>
          <a:p>
            <a:r>
              <a:rPr lang="en-US" altLang="ko-KR" sz="1800" dirty="0"/>
              <a:t>All-metal Angle Valve (2 ea)</a:t>
            </a:r>
          </a:p>
          <a:p>
            <a:r>
              <a:rPr lang="en-US" altLang="ko-KR" sz="1800" dirty="0"/>
              <a:t>RF-shielded Gate Valve (1 ea)</a:t>
            </a:r>
            <a:endParaRPr lang="ko-KR" altLang="en-US" sz="1800" dirty="0"/>
          </a:p>
        </p:txBody>
      </p:sp>
      <p:cxnSp>
        <p:nvCxnSpPr>
          <p:cNvPr id="67" name="직선 화살표 연결선 66">
            <a:extLst>
              <a:ext uri="{FF2B5EF4-FFF2-40B4-BE49-F238E27FC236}">
                <a16:creationId xmlns:a16="http://schemas.microsoft.com/office/drawing/2014/main" id="{01FE4A9E-8304-41F4-9323-A7DDA75F97A7}"/>
              </a:ext>
            </a:extLst>
          </p:cNvPr>
          <p:cNvCxnSpPr>
            <a:cxnSpLocks/>
          </p:cNvCxnSpPr>
          <p:nvPr/>
        </p:nvCxnSpPr>
        <p:spPr>
          <a:xfrm>
            <a:off x="14300941" y="2213353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화살표 연결선 67">
            <a:extLst>
              <a:ext uri="{FF2B5EF4-FFF2-40B4-BE49-F238E27FC236}">
                <a16:creationId xmlns:a16="http://schemas.microsoft.com/office/drawing/2014/main" id="{627CB726-D841-4066-9542-92AFA33023A7}"/>
              </a:ext>
            </a:extLst>
          </p:cNvPr>
          <p:cNvCxnSpPr>
            <a:cxnSpLocks/>
          </p:cNvCxnSpPr>
          <p:nvPr/>
        </p:nvCxnSpPr>
        <p:spPr>
          <a:xfrm>
            <a:off x="104795" y="3459761"/>
            <a:ext cx="0" cy="309957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화살표 연결선 68">
            <a:extLst>
              <a:ext uri="{FF2B5EF4-FFF2-40B4-BE49-F238E27FC236}">
                <a16:creationId xmlns:a16="http://schemas.microsoft.com/office/drawing/2014/main" id="{05600829-E156-4E14-A987-FB0AE6D96F55}"/>
              </a:ext>
            </a:extLst>
          </p:cNvPr>
          <p:cNvCxnSpPr/>
          <p:nvPr/>
        </p:nvCxnSpPr>
        <p:spPr>
          <a:xfrm>
            <a:off x="11587801" y="4468438"/>
            <a:ext cx="493986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직선 화살표 연결선 69">
            <a:extLst>
              <a:ext uri="{FF2B5EF4-FFF2-40B4-BE49-F238E27FC236}">
                <a16:creationId xmlns:a16="http://schemas.microsoft.com/office/drawing/2014/main" id="{B3DDBC1F-B13B-47EC-9067-B1CDA7D72D3D}"/>
              </a:ext>
            </a:extLst>
          </p:cNvPr>
          <p:cNvCxnSpPr>
            <a:cxnSpLocks/>
          </p:cNvCxnSpPr>
          <p:nvPr/>
        </p:nvCxnSpPr>
        <p:spPr>
          <a:xfrm>
            <a:off x="13086996" y="2254071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화살표 연결선 70">
            <a:extLst>
              <a:ext uri="{FF2B5EF4-FFF2-40B4-BE49-F238E27FC236}">
                <a16:creationId xmlns:a16="http://schemas.microsoft.com/office/drawing/2014/main" id="{F2792910-B687-4556-B5D4-65BE32A670B1}"/>
              </a:ext>
            </a:extLst>
          </p:cNvPr>
          <p:cNvCxnSpPr>
            <a:cxnSpLocks/>
          </p:cNvCxnSpPr>
          <p:nvPr/>
        </p:nvCxnSpPr>
        <p:spPr>
          <a:xfrm>
            <a:off x="11958751" y="2311192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화살표 연결선 71">
            <a:extLst>
              <a:ext uri="{FF2B5EF4-FFF2-40B4-BE49-F238E27FC236}">
                <a16:creationId xmlns:a16="http://schemas.microsoft.com/office/drawing/2014/main" id="{244D9112-ECE4-4554-94EF-09B97FF479F0}"/>
              </a:ext>
            </a:extLst>
          </p:cNvPr>
          <p:cNvCxnSpPr>
            <a:cxnSpLocks/>
          </p:cNvCxnSpPr>
          <p:nvPr/>
        </p:nvCxnSpPr>
        <p:spPr>
          <a:xfrm>
            <a:off x="9301025" y="2607354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2DAF47AA-9140-45E0-A817-924BE80C8E8A}"/>
              </a:ext>
            </a:extLst>
          </p:cNvPr>
          <p:cNvCxnSpPr>
            <a:cxnSpLocks/>
          </p:cNvCxnSpPr>
          <p:nvPr/>
        </p:nvCxnSpPr>
        <p:spPr>
          <a:xfrm>
            <a:off x="7948393" y="2520005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화살표 연결선 73">
            <a:extLst>
              <a:ext uri="{FF2B5EF4-FFF2-40B4-BE49-F238E27FC236}">
                <a16:creationId xmlns:a16="http://schemas.microsoft.com/office/drawing/2014/main" id="{E6513267-F728-42FA-9E5F-A01A08D48CED}"/>
              </a:ext>
            </a:extLst>
          </p:cNvPr>
          <p:cNvCxnSpPr>
            <a:cxnSpLocks/>
          </p:cNvCxnSpPr>
          <p:nvPr/>
        </p:nvCxnSpPr>
        <p:spPr>
          <a:xfrm>
            <a:off x="7165372" y="2621149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ED5B8DDA-2D2F-434C-86CD-E0C88A958F27}"/>
              </a:ext>
            </a:extLst>
          </p:cNvPr>
          <p:cNvCxnSpPr>
            <a:cxnSpLocks/>
          </p:cNvCxnSpPr>
          <p:nvPr/>
        </p:nvCxnSpPr>
        <p:spPr>
          <a:xfrm>
            <a:off x="5331316" y="2905243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화살표 연결선 75">
            <a:extLst>
              <a:ext uri="{FF2B5EF4-FFF2-40B4-BE49-F238E27FC236}">
                <a16:creationId xmlns:a16="http://schemas.microsoft.com/office/drawing/2014/main" id="{3BC8F379-275A-4D52-B2AE-3BD23A326D44}"/>
              </a:ext>
            </a:extLst>
          </p:cNvPr>
          <p:cNvCxnSpPr>
            <a:cxnSpLocks/>
          </p:cNvCxnSpPr>
          <p:nvPr/>
        </p:nvCxnSpPr>
        <p:spPr>
          <a:xfrm>
            <a:off x="4327578" y="3040778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화살표 연결선 76">
            <a:extLst>
              <a:ext uri="{FF2B5EF4-FFF2-40B4-BE49-F238E27FC236}">
                <a16:creationId xmlns:a16="http://schemas.microsoft.com/office/drawing/2014/main" id="{EEAF6B57-DE37-4A62-B219-A98BC7EE815D}"/>
              </a:ext>
            </a:extLst>
          </p:cNvPr>
          <p:cNvCxnSpPr>
            <a:cxnSpLocks/>
          </p:cNvCxnSpPr>
          <p:nvPr/>
        </p:nvCxnSpPr>
        <p:spPr>
          <a:xfrm>
            <a:off x="3224592" y="3266375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화살표 연결선 77">
            <a:extLst>
              <a:ext uri="{FF2B5EF4-FFF2-40B4-BE49-F238E27FC236}">
                <a16:creationId xmlns:a16="http://schemas.microsoft.com/office/drawing/2014/main" id="{4CE9DB0C-0FD8-426A-9E52-A89A23F65A78}"/>
              </a:ext>
            </a:extLst>
          </p:cNvPr>
          <p:cNvCxnSpPr>
            <a:cxnSpLocks/>
          </p:cNvCxnSpPr>
          <p:nvPr/>
        </p:nvCxnSpPr>
        <p:spPr>
          <a:xfrm>
            <a:off x="468346" y="3780228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화살표 연결선 78">
            <a:extLst>
              <a:ext uri="{FF2B5EF4-FFF2-40B4-BE49-F238E27FC236}">
                <a16:creationId xmlns:a16="http://schemas.microsoft.com/office/drawing/2014/main" id="{21D114AE-DF2D-4496-BCC9-B125654C843A}"/>
              </a:ext>
            </a:extLst>
          </p:cNvPr>
          <p:cNvCxnSpPr/>
          <p:nvPr/>
        </p:nvCxnSpPr>
        <p:spPr>
          <a:xfrm>
            <a:off x="11587801" y="3393174"/>
            <a:ext cx="493986" cy="0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화살표 연결선 79">
            <a:extLst>
              <a:ext uri="{FF2B5EF4-FFF2-40B4-BE49-F238E27FC236}">
                <a16:creationId xmlns:a16="http://schemas.microsoft.com/office/drawing/2014/main" id="{A3C44B38-61B5-4F69-A6DC-1C2A419DD683}"/>
              </a:ext>
            </a:extLst>
          </p:cNvPr>
          <p:cNvCxnSpPr>
            <a:cxnSpLocks/>
          </p:cNvCxnSpPr>
          <p:nvPr/>
        </p:nvCxnSpPr>
        <p:spPr>
          <a:xfrm>
            <a:off x="13996141" y="2148895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화살표 연결선 80">
            <a:extLst>
              <a:ext uri="{FF2B5EF4-FFF2-40B4-BE49-F238E27FC236}">
                <a16:creationId xmlns:a16="http://schemas.microsoft.com/office/drawing/2014/main" id="{6E34F32E-CB74-45E0-8B54-B3CFA47DB24D}"/>
              </a:ext>
            </a:extLst>
          </p:cNvPr>
          <p:cNvCxnSpPr>
            <a:cxnSpLocks/>
          </p:cNvCxnSpPr>
          <p:nvPr/>
        </p:nvCxnSpPr>
        <p:spPr>
          <a:xfrm>
            <a:off x="13420877" y="2170847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화살표 연결선 81">
            <a:extLst>
              <a:ext uri="{FF2B5EF4-FFF2-40B4-BE49-F238E27FC236}">
                <a16:creationId xmlns:a16="http://schemas.microsoft.com/office/drawing/2014/main" id="{020F01AA-B641-4F8C-AB27-9820903A0055}"/>
              </a:ext>
            </a:extLst>
          </p:cNvPr>
          <p:cNvCxnSpPr>
            <a:cxnSpLocks/>
          </p:cNvCxnSpPr>
          <p:nvPr/>
        </p:nvCxnSpPr>
        <p:spPr>
          <a:xfrm>
            <a:off x="11867797" y="2303874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화살표 연결선 82">
            <a:extLst>
              <a:ext uri="{FF2B5EF4-FFF2-40B4-BE49-F238E27FC236}">
                <a16:creationId xmlns:a16="http://schemas.microsoft.com/office/drawing/2014/main" id="{18DB2473-D5E5-4344-9D7D-2D46C2E9B4D6}"/>
              </a:ext>
            </a:extLst>
          </p:cNvPr>
          <p:cNvCxnSpPr>
            <a:cxnSpLocks/>
          </p:cNvCxnSpPr>
          <p:nvPr/>
        </p:nvCxnSpPr>
        <p:spPr>
          <a:xfrm>
            <a:off x="9213304" y="2573001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직선 화살표 연결선 83">
            <a:extLst>
              <a:ext uri="{FF2B5EF4-FFF2-40B4-BE49-F238E27FC236}">
                <a16:creationId xmlns:a16="http://schemas.microsoft.com/office/drawing/2014/main" id="{7AE7D88E-B6B4-42B0-BDA6-E9E3A855676D}"/>
              </a:ext>
            </a:extLst>
          </p:cNvPr>
          <p:cNvCxnSpPr>
            <a:cxnSpLocks/>
          </p:cNvCxnSpPr>
          <p:nvPr/>
        </p:nvCxnSpPr>
        <p:spPr>
          <a:xfrm>
            <a:off x="7721400" y="2586334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직선 화살표 연결선 84">
            <a:extLst>
              <a:ext uri="{FF2B5EF4-FFF2-40B4-BE49-F238E27FC236}">
                <a16:creationId xmlns:a16="http://schemas.microsoft.com/office/drawing/2014/main" id="{628227BF-AF60-4F68-BBD9-AE8F0347B9DB}"/>
              </a:ext>
            </a:extLst>
          </p:cNvPr>
          <p:cNvCxnSpPr>
            <a:cxnSpLocks/>
          </p:cNvCxnSpPr>
          <p:nvPr/>
        </p:nvCxnSpPr>
        <p:spPr>
          <a:xfrm>
            <a:off x="7433917" y="2613831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화살표 연결선 85">
            <a:extLst>
              <a:ext uri="{FF2B5EF4-FFF2-40B4-BE49-F238E27FC236}">
                <a16:creationId xmlns:a16="http://schemas.microsoft.com/office/drawing/2014/main" id="{19178285-7D2C-43C9-B35D-90F548A77955}"/>
              </a:ext>
            </a:extLst>
          </p:cNvPr>
          <p:cNvCxnSpPr>
            <a:cxnSpLocks/>
          </p:cNvCxnSpPr>
          <p:nvPr/>
        </p:nvCxnSpPr>
        <p:spPr>
          <a:xfrm>
            <a:off x="4969242" y="2903978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화살표 연결선 86">
            <a:extLst>
              <a:ext uri="{FF2B5EF4-FFF2-40B4-BE49-F238E27FC236}">
                <a16:creationId xmlns:a16="http://schemas.microsoft.com/office/drawing/2014/main" id="{637BB9EA-BCEA-4228-8C5A-CB1AFB8991A7}"/>
              </a:ext>
            </a:extLst>
          </p:cNvPr>
          <p:cNvCxnSpPr>
            <a:cxnSpLocks/>
          </p:cNvCxnSpPr>
          <p:nvPr/>
        </p:nvCxnSpPr>
        <p:spPr>
          <a:xfrm>
            <a:off x="4575104" y="2963687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화살표 연결선 87">
            <a:extLst>
              <a:ext uri="{FF2B5EF4-FFF2-40B4-BE49-F238E27FC236}">
                <a16:creationId xmlns:a16="http://schemas.microsoft.com/office/drawing/2014/main" id="{4F749E97-5D44-45FE-981D-9B5BAB764A3B}"/>
              </a:ext>
            </a:extLst>
          </p:cNvPr>
          <p:cNvCxnSpPr>
            <a:cxnSpLocks/>
          </p:cNvCxnSpPr>
          <p:nvPr/>
        </p:nvCxnSpPr>
        <p:spPr>
          <a:xfrm>
            <a:off x="3364752" y="3304782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화살표 연결선 88">
            <a:extLst>
              <a:ext uri="{FF2B5EF4-FFF2-40B4-BE49-F238E27FC236}">
                <a16:creationId xmlns:a16="http://schemas.microsoft.com/office/drawing/2014/main" id="{8A0CFCEA-571B-4EF1-9A25-86FBDD2CE134}"/>
              </a:ext>
            </a:extLst>
          </p:cNvPr>
          <p:cNvCxnSpPr>
            <a:cxnSpLocks/>
          </p:cNvCxnSpPr>
          <p:nvPr/>
        </p:nvCxnSpPr>
        <p:spPr>
          <a:xfrm>
            <a:off x="2273405" y="3445463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직선 화살표 연결선 89">
            <a:extLst>
              <a:ext uri="{FF2B5EF4-FFF2-40B4-BE49-F238E27FC236}">
                <a16:creationId xmlns:a16="http://schemas.microsoft.com/office/drawing/2014/main" id="{61E568B0-D62D-4E3A-BF21-CDA6F6BEF320}"/>
              </a:ext>
            </a:extLst>
          </p:cNvPr>
          <p:cNvCxnSpPr>
            <a:cxnSpLocks/>
          </p:cNvCxnSpPr>
          <p:nvPr/>
        </p:nvCxnSpPr>
        <p:spPr>
          <a:xfrm>
            <a:off x="549255" y="3809325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화살표 연결선 90">
            <a:extLst>
              <a:ext uri="{FF2B5EF4-FFF2-40B4-BE49-F238E27FC236}">
                <a16:creationId xmlns:a16="http://schemas.microsoft.com/office/drawing/2014/main" id="{A365288B-929E-4E3B-97AA-12C44123FF8B}"/>
              </a:ext>
            </a:extLst>
          </p:cNvPr>
          <p:cNvCxnSpPr/>
          <p:nvPr/>
        </p:nvCxnSpPr>
        <p:spPr>
          <a:xfrm>
            <a:off x="11587801" y="3930806"/>
            <a:ext cx="493986" cy="0"/>
          </a:xfrm>
          <a:prstGeom prst="straightConnector1">
            <a:avLst/>
          </a:prstGeom>
          <a:ln w="28575">
            <a:solidFill>
              <a:srgbClr val="99336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화살표 연결선 91">
            <a:extLst>
              <a:ext uri="{FF2B5EF4-FFF2-40B4-BE49-F238E27FC236}">
                <a16:creationId xmlns:a16="http://schemas.microsoft.com/office/drawing/2014/main" id="{3C4D1630-6236-49A5-BED4-9650C722D742}"/>
              </a:ext>
            </a:extLst>
          </p:cNvPr>
          <p:cNvCxnSpPr/>
          <p:nvPr/>
        </p:nvCxnSpPr>
        <p:spPr>
          <a:xfrm>
            <a:off x="11587801" y="3661990"/>
            <a:ext cx="493986" cy="0"/>
          </a:xfrm>
          <a:prstGeom prst="straightConnector1">
            <a:avLst/>
          </a:prstGeom>
          <a:ln w="28575">
            <a:solidFill>
              <a:srgbClr val="FF006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화살표 연결선 92">
            <a:extLst>
              <a:ext uri="{FF2B5EF4-FFF2-40B4-BE49-F238E27FC236}">
                <a16:creationId xmlns:a16="http://schemas.microsoft.com/office/drawing/2014/main" id="{FF0761D5-DC7B-4287-92AA-2284E524E995}"/>
              </a:ext>
            </a:extLst>
          </p:cNvPr>
          <p:cNvCxnSpPr/>
          <p:nvPr/>
        </p:nvCxnSpPr>
        <p:spPr>
          <a:xfrm>
            <a:off x="11587801" y="4199622"/>
            <a:ext cx="493986" cy="0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화살표 연결선 93">
            <a:extLst>
              <a:ext uri="{FF2B5EF4-FFF2-40B4-BE49-F238E27FC236}">
                <a16:creationId xmlns:a16="http://schemas.microsoft.com/office/drawing/2014/main" id="{BD56932D-A3AA-4413-97F2-4C939B403D6E}"/>
              </a:ext>
            </a:extLst>
          </p:cNvPr>
          <p:cNvCxnSpPr>
            <a:cxnSpLocks/>
          </p:cNvCxnSpPr>
          <p:nvPr/>
        </p:nvCxnSpPr>
        <p:spPr>
          <a:xfrm>
            <a:off x="13165878" y="2307869"/>
            <a:ext cx="0" cy="309957"/>
          </a:xfrm>
          <a:prstGeom prst="straightConnector1">
            <a:avLst/>
          </a:prstGeom>
          <a:ln w="28575">
            <a:solidFill>
              <a:srgbClr val="FF0066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화살표 연결선 94">
            <a:extLst>
              <a:ext uri="{FF2B5EF4-FFF2-40B4-BE49-F238E27FC236}">
                <a16:creationId xmlns:a16="http://schemas.microsoft.com/office/drawing/2014/main" id="{A5B65BFE-3CA5-4A88-947A-26AEC04EFDE2}"/>
              </a:ext>
            </a:extLst>
          </p:cNvPr>
          <p:cNvCxnSpPr>
            <a:cxnSpLocks/>
          </p:cNvCxnSpPr>
          <p:nvPr/>
        </p:nvCxnSpPr>
        <p:spPr>
          <a:xfrm>
            <a:off x="9384723" y="2564028"/>
            <a:ext cx="0" cy="309957"/>
          </a:xfrm>
          <a:prstGeom prst="straightConnector1">
            <a:avLst/>
          </a:prstGeom>
          <a:ln w="28575">
            <a:solidFill>
              <a:srgbClr val="FF0066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직선 화살표 연결선 95">
            <a:extLst>
              <a:ext uri="{FF2B5EF4-FFF2-40B4-BE49-F238E27FC236}">
                <a16:creationId xmlns:a16="http://schemas.microsoft.com/office/drawing/2014/main" id="{D4154DA4-024A-487D-B992-95FB7FBA0F2C}"/>
              </a:ext>
            </a:extLst>
          </p:cNvPr>
          <p:cNvCxnSpPr>
            <a:cxnSpLocks/>
          </p:cNvCxnSpPr>
          <p:nvPr/>
        </p:nvCxnSpPr>
        <p:spPr>
          <a:xfrm>
            <a:off x="7241523" y="2659866"/>
            <a:ext cx="0" cy="309957"/>
          </a:xfrm>
          <a:prstGeom prst="straightConnector1">
            <a:avLst/>
          </a:prstGeom>
          <a:ln w="28575">
            <a:solidFill>
              <a:srgbClr val="FF0066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화살표 연결선 96">
            <a:extLst>
              <a:ext uri="{FF2B5EF4-FFF2-40B4-BE49-F238E27FC236}">
                <a16:creationId xmlns:a16="http://schemas.microsoft.com/office/drawing/2014/main" id="{738D9F47-0132-4505-954D-3BBA3C1479A5}"/>
              </a:ext>
            </a:extLst>
          </p:cNvPr>
          <p:cNvCxnSpPr>
            <a:cxnSpLocks/>
          </p:cNvCxnSpPr>
          <p:nvPr/>
        </p:nvCxnSpPr>
        <p:spPr>
          <a:xfrm>
            <a:off x="5247236" y="2966491"/>
            <a:ext cx="0" cy="309957"/>
          </a:xfrm>
          <a:prstGeom prst="straightConnector1">
            <a:avLst/>
          </a:prstGeom>
          <a:ln w="28575">
            <a:solidFill>
              <a:srgbClr val="FF0066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화살표 연결선 97">
            <a:extLst>
              <a:ext uri="{FF2B5EF4-FFF2-40B4-BE49-F238E27FC236}">
                <a16:creationId xmlns:a16="http://schemas.microsoft.com/office/drawing/2014/main" id="{551FB210-C5B4-4CB7-8D6F-3FEC3F833A16}"/>
              </a:ext>
            </a:extLst>
          </p:cNvPr>
          <p:cNvCxnSpPr>
            <a:cxnSpLocks/>
          </p:cNvCxnSpPr>
          <p:nvPr/>
        </p:nvCxnSpPr>
        <p:spPr>
          <a:xfrm>
            <a:off x="2195696" y="3474560"/>
            <a:ext cx="0" cy="309957"/>
          </a:xfrm>
          <a:prstGeom prst="straightConnector1">
            <a:avLst/>
          </a:prstGeom>
          <a:ln w="28575">
            <a:solidFill>
              <a:srgbClr val="FF0066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직선 화살표 연결선 98">
            <a:extLst>
              <a:ext uri="{FF2B5EF4-FFF2-40B4-BE49-F238E27FC236}">
                <a16:creationId xmlns:a16="http://schemas.microsoft.com/office/drawing/2014/main" id="{4BCD5AA7-4718-41F1-B8EF-10ADF7FCB784}"/>
              </a:ext>
            </a:extLst>
          </p:cNvPr>
          <p:cNvCxnSpPr>
            <a:cxnSpLocks/>
          </p:cNvCxnSpPr>
          <p:nvPr/>
        </p:nvCxnSpPr>
        <p:spPr>
          <a:xfrm>
            <a:off x="13009838" y="2324475"/>
            <a:ext cx="0" cy="309957"/>
          </a:xfrm>
          <a:prstGeom prst="straightConnector1">
            <a:avLst/>
          </a:prstGeom>
          <a:ln w="28575">
            <a:solidFill>
              <a:srgbClr val="993366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직선 화살표 연결선 99">
            <a:extLst>
              <a:ext uri="{FF2B5EF4-FFF2-40B4-BE49-F238E27FC236}">
                <a16:creationId xmlns:a16="http://schemas.microsoft.com/office/drawing/2014/main" id="{4C76CA1C-54D0-4CCF-AD85-C730B486105C}"/>
              </a:ext>
            </a:extLst>
          </p:cNvPr>
          <p:cNvCxnSpPr>
            <a:cxnSpLocks/>
          </p:cNvCxnSpPr>
          <p:nvPr/>
        </p:nvCxnSpPr>
        <p:spPr>
          <a:xfrm>
            <a:off x="4260961" y="3090294"/>
            <a:ext cx="0" cy="309957"/>
          </a:xfrm>
          <a:prstGeom prst="straightConnector1">
            <a:avLst/>
          </a:prstGeom>
          <a:ln w="28575">
            <a:solidFill>
              <a:srgbClr val="993366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직선 화살표 연결선 100">
            <a:extLst>
              <a:ext uri="{FF2B5EF4-FFF2-40B4-BE49-F238E27FC236}">
                <a16:creationId xmlns:a16="http://schemas.microsoft.com/office/drawing/2014/main" id="{A4B16B5D-062B-4146-A4C0-9FDCC4BA78BF}"/>
              </a:ext>
            </a:extLst>
          </p:cNvPr>
          <p:cNvCxnSpPr>
            <a:cxnSpLocks/>
          </p:cNvCxnSpPr>
          <p:nvPr/>
        </p:nvCxnSpPr>
        <p:spPr>
          <a:xfrm>
            <a:off x="14228988" y="2265867"/>
            <a:ext cx="0" cy="309957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직선 화살표 연결선 101">
            <a:extLst>
              <a:ext uri="{FF2B5EF4-FFF2-40B4-BE49-F238E27FC236}">
                <a16:creationId xmlns:a16="http://schemas.microsoft.com/office/drawing/2014/main" id="{FB56C67D-3A3F-46DB-ACAF-1051775FB214}"/>
              </a:ext>
            </a:extLst>
          </p:cNvPr>
          <p:cNvCxnSpPr>
            <a:cxnSpLocks/>
          </p:cNvCxnSpPr>
          <p:nvPr/>
        </p:nvCxnSpPr>
        <p:spPr>
          <a:xfrm>
            <a:off x="5397875" y="2964428"/>
            <a:ext cx="0" cy="309957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948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AFF28A1-9C46-464A-ACDC-8EBA8427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25EBFC-4482-49C3-B511-11E84BAE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7AB08C6E-F76A-4225-94B9-89F31958C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4ED62C9F-2AA9-4A1B-88D7-C813489C4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78979C-C6EB-4A7B-8AFE-02B62979A425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66F7B0B-0042-4036-A29C-0BD70D248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553" y="3878076"/>
            <a:ext cx="3718792" cy="37758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C3A008-7FE7-4F54-946F-8584DDCC0854}"/>
              </a:ext>
            </a:extLst>
          </p:cNvPr>
          <p:cNvSpPr txBox="1"/>
          <p:nvPr/>
        </p:nvSpPr>
        <p:spPr>
          <a:xfrm>
            <a:off x="626972" y="1795766"/>
            <a:ext cx="353648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Straight section vacuum system</a:t>
            </a:r>
            <a:endParaRPr lang="ko-KR" alt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19043AF-0604-4BB7-A8B5-02C8DBA3A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973" y="2291550"/>
            <a:ext cx="8331371" cy="74481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7F09BF0-4E9F-421C-83E6-090EF4A32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204973" y="3021239"/>
            <a:ext cx="8331371" cy="67217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29313F1-5527-4917-870A-9D819ECB4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561" y="1804423"/>
            <a:ext cx="3713536" cy="1964971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575F0482-8FBE-40CD-B350-204CC965E886}"/>
              </a:ext>
            </a:extLst>
          </p:cNvPr>
          <p:cNvSpPr/>
          <p:nvPr/>
        </p:nvSpPr>
        <p:spPr>
          <a:xfrm>
            <a:off x="12005823" y="3540174"/>
            <a:ext cx="45719" cy="8606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C1F3A5DA-85AA-48AF-9B3D-7C87C02DD9DC}"/>
              </a:ext>
            </a:extLst>
          </p:cNvPr>
          <p:cNvSpPr/>
          <p:nvPr/>
        </p:nvSpPr>
        <p:spPr>
          <a:xfrm>
            <a:off x="12901173" y="3540072"/>
            <a:ext cx="45719" cy="8606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62F503-FCD9-4759-99FB-8D6D101AA2EE}"/>
              </a:ext>
            </a:extLst>
          </p:cNvPr>
          <p:cNvSpPr txBox="1"/>
          <p:nvPr/>
        </p:nvSpPr>
        <p:spPr>
          <a:xfrm>
            <a:off x="12432679" y="2669132"/>
            <a:ext cx="93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/>
              <a:t>Pill-NEG</a:t>
            </a:r>
            <a:endParaRPr lang="ko-KR" altLang="en-US" sz="1800" dirty="0"/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A0F8C4A6-84E0-48D9-AE6B-8CD8E366FC08}"/>
              </a:ext>
            </a:extLst>
          </p:cNvPr>
          <p:cNvCxnSpPr>
            <a:stCxn id="18" idx="2"/>
          </p:cNvCxnSpPr>
          <p:nvPr/>
        </p:nvCxnSpPr>
        <p:spPr>
          <a:xfrm flipH="1">
            <a:off x="12051542" y="3038464"/>
            <a:ext cx="849631" cy="5016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FCDB8B23-E24D-40D1-A172-BD8D8E5EFA19}"/>
              </a:ext>
            </a:extLst>
          </p:cNvPr>
          <p:cNvCxnSpPr/>
          <p:nvPr/>
        </p:nvCxnSpPr>
        <p:spPr>
          <a:xfrm>
            <a:off x="12901173" y="3036364"/>
            <a:ext cx="45719" cy="4691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4594471-CB11-41BB-BE5E-AD1B18B2D08E}"/>
              </a:ext>
            </a:extLst>
          </p:cNvPr>
          <p:cNvSpPr txBox="1"/>
          <p:nvPr/>
        </p:nvSpPr>
        <p:spPr>
          <a:xfrm>
            <a:off x="4899386" y="3447819"/>
            <a:ext cx="1397819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/>
              <a:t>OVU </a:t>
            </a:r>
            <a:r>
              <a:rPr lang="en-US" altLang="ko-KR" sz="1600" b="1" dirty="0"/>
              <a:t>Chamber</a:t>
            </a:r>
            <a:endParaRPr lang="ko-KR" altLang="en-US" sz="16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A64FEF-AB02-4662-B518-C26C6BF0062B}"/>
              </a:ext>
            </a:extLst>
          </p:cNvPr>
          <p:cNvSpPr txBox="1"/>
          <p:nvPr/>
        </p:nvSpPr>
        <p:spPr>
          <a:xfrm>
            <a:off x="1474216" y="2831143"/>
            <a:ext cx="151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dirty="0"/>
              <a:t>Photon mask</a:t>
            </a:r>
            <a:endParaRPr lang="ko-KR" altLang="en-US" sz="1800" dirty="0"/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DB5448E3-E7BC-4A50-8989-BC2FBF93A20E}"/>
              </a:ext>
            </a:extLst>
          </p:cNvPr>
          <p:cNvCxnSpPr>
            <a:cxnSpLocks/>
          </p:cNvCxnSpPr>
          <p:nvPr/>
        </p:nvCxnSpPr>
        <p:spPr>
          <a:xfrm flipV="1">
            <a:off x="1692553" y="2578238"/>
            <a:ext cx="0" cy="295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그림 23">
            <a:extLst>
              <a:ext uri="{FF2B5EF4-FFF2-40B4-BE49-F238E27FC236}">
                <a16:creationId xmlns:a16="http://schemas.microsoft.com/office/drawing/2014/main" id="{D82587B8-9C97-4224-8A7E-C4DB669643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4678" y="4257057"/>
            <a:ext cx="3718792" cy="30754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E11BFA2-A47C-4680-A9E2-5C7B9BB34E3A}"/>
              </a:ext>
            </a:extLst>
          </p:cNvPr>
          <p:cNvSpPr txBox="1"/>
          <p:nvPr/>
        </p:nvSpPr>
        <p:spPr>
          <a:xfrm>
            <a:off x="4762778" y="7415609"/>
            <a:ext cx="1808508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IVU Chamber (3 m)</a:t>
            </a:r>
            <a:endParaRPr lang="ko-KR" altLang="en-US" sz="1600" b="1" dirty="0"/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ED82A9DC-ACB4-4C41-8001-0CFAD6CA8D50}"/>
              </a:ext>
            </a:extLst>
          </p:cNvPr>
          <p:cNvGrpSpPr/>
          <p:nvPr/>
        </p:nvGrpSpPr>
        <p:grpSpPr>
          <a:xfrm>
            <a:off x="10533871" y="4197827"/>
            <a:ext cx="4306386" cy="3295171"/>
            <a:chOff x="9289967" y="4197827"/>
            <a:chExt cx="4306386" cy="3295171"/>
          </a:xfrm>
        </p:grpSpPr>
        <p:graphicFrame>
          <p:nvGraphicFramePr>
            <p:cNvPr id="27" name="개체 26">
              <a:extLst>
                <a:ext uri="{FF2B5EF4-FFF2-40B4-BE49-F238E27FC236}">
                  <a16:creationId xmlns:a16="http://schemas.microsoft.com/office/drawing/2014/main" id="{E4B19B5D-5F92-4B04-83F6-1D1D4B7BFC22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9289967" y="4197827"/>
            <a:ext cx="4306386" cy="32951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1" name="Graph" r:id="rId9" imgW="3920760" imgH="3000960" progId="Origin95.Graph">
                    <p:embed/>
                  </p:oleObj>
                </mc:Choice>
                <mc:Fallback>
                  <p:oleObj name="Graph" r:id="rId9" imgW="3920760" imgH="3000960" progId="Origin95.Graph">
                    <p:embed/>
                    <p:pic>
                      <p:nvPicPr>
                        <p:cNvPr id="27" name="개체 26">
                          <a:extLst>
                            <a:ext uri="{FF2B5EF4-FFF2-40B4-BE49-F238E27FC236}">
                              <a16:creationId xmlns:a16="http://schemas.microsoft.com/office/drawing/2014/main" id="{E4B19B5D-5F92-4B04-83F6-1D1D4B7BFC2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9289967" y="4197827"/>
                          <a:ext cx="4306386" cy="32951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30EB51D4-3714-42B3-AEB5-D2764F50E83E}"/>
                </a:ext>
              </a:extLst>
            </p:cNvPr>
            <p:cNvSpPr/>
            <p:nvPr/>
          </p:nvSpPr>
          <p:spPr>
            <a:xfrm>
              <a:off x="9981282" y="4285456"/>
              <a:ext cx="716096" cy="2975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34505103-8298-4201-96ED-9197EC59E0F0}"/>
              </a:ext>
            </a:extLst>
          </p:cNvPr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cs typeface="Verdana" panose="020B0604030504040204" pitchFamily="34" charset="0"/>
              </a:rPr>
              <a:t>Main Components of the SR Vacuum System</a:t>
            </a:r>
            <a:endParaRPr lang="ko-KR" altLang="en-US" sz="2100" b="1" dirty="0">
              <a:solidFill>
                <a:schemeClr val="accent6">
                  <a:lumMod val="75000"/>
                </a:schemeClr>
              </a:solidFill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529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AFF28A1-9C46-464A-ACDC-8EBA8427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25EBFC-4482-49C3-B511-11E84BAE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7AB08C6E-F76A-4225-94B9-89F31958C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4ED62C9F-2AA9-4A1B-88D7-C813489C4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78979C-C6EB-4A7B-8AFE-02B62979A425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1DF65BE-021F-454E-BED6-E1A6AA6492A0}"/>
              </a:ext>
            </a:extLst>
          </p:cNvPr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Impedance Budget</a:t>
            </a:r>
            <a:endParaRPr lang="ko-KR" altLang="en-US" sz="21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7BC83626-20A4-49DD-BA16-21F2B8BDFA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10751"/>
              </p:ext>
            </p:extLst>
          </p:nvPr>
        </p:nvGraphicFramePr>
        <p:xfrm>
          <a:off x="626972" y="1789537"/>
          <a:ext cx="8255771" cy="5501884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2029132">
                  <a:extLst>
                    <a:ext uri="{9D8B030D-6E8A-4147-A177-3AD203B41FA5}">
                      <a16:colId xmlns:a16="http://schemas.microsoft.com/office/drawing/2014/main" val="847533899"/>
                    </a:ext>
                  </a:extLst>
                </a:gridCol>
                <a:gridCol w="1256130">
                  <a:extLst>
                    <a:ext uri="{9D8B030D-6E8A-4147-A177-3AD203B41FA5}">
                      <a16:colId xmlns:a16="http://schemas.microsoft.com/office/drawing/2014/main" val="60378846"/>
                    </a:ext>
                  </a:extLst>
                </a:gridCol>
                <a:gridCol w="893785">
                  <a:extLst>
                    <a:ext uri="{9D8B030D-6E8A-4147-A177-3AD203B41FA5}">
                      <a16:colId xmlns:a16="http://schemas.microsoft.com/office/drawing/2014/main" val="3305919583"/>
                    </a:ext>
                  </a:extLst>
                </a:gridCol>
                <a:gridCol w="1328598">
                  <a:extLst>
                    <a:ext uri="{9D8B030D-6E8A-4147-A177-3AD203B41FA5}">
                      <a16:colId xmlns:a16="http://schemas.microsoft.com/office/drawing/2014/main" val="1168514305"/>
                    </a:ext>
                  </a:extLst>
                </a:gridCol>
                <a:gridCol w="1026644">
                  <a:extLst>
                    <a:ext uri="{9D8B030D-6E8A-4147-A177-3AD203B41FA5}">
                      <a16:colId xmlns:a16="http://schemas.microsoft.com/office/drawing/2014/main" val="3228293138"/>
                    </a:ext>
                  </a:extLst>
                </a:gridCol>
                <a:gridCol w="227418">
                  <a:extLst>
                    <a:ext uri="{9D8B030D-6E8A-4147-A177-3AD203B41FA5}">
                      <a16:colId xmlns:a16="http://schemas.microsoft.com/office/drawing/2014/main" val="3182836151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3395889854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800" u="none" strike="noStrike" dirty="0">
                          <a:effectLst/>
                        </a:rPr>
                        <a:t>　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800" u="none" strike="noStrike" dirty="0">
                          <a:effectLst/>
                        </a:rPr>
                        <a:t>　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Single Component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Sum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4034888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Components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u="none" strike="noStrike" dirty="0">
                          <a:effectLst/>
                        </a:rPr>
                        <a:t>Number</a:t>
                      </a:r>
                      <a:endParaRPr lang="en-US" altLang="ko-KR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k</a:t>
                      </a:r>
                      <a:r>
                        <a:rPr lang="en-US" sz="1800" u="none" strike="noStrike" baseline="-25000" dirty="0">
                          <a:effectLst/>
                        </a:rPr>
                        <a:t>z</a:t>
                      </a:r>
                      <a:r>
                        <a:rPr lang="en-US" sz="1800" u="none" strike="noStrike" dirty="0">
                          <a:effectLst/>
                        </a:rPr>
                        <a:t> [V/pC]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Zn</a:t>
                      </a:r>
                      <a:r>
                        <a:rPr lang="en-US" sz="1800" u="none" strike="noStrike" baseline="-25000" dirty="0">
                          <a:effectLst/>
                        </a:rPr>
                        <a:t>z</a:t>
                      </a:r>
                      <a:r>
                        <a:rPr lang="en-US" sz="1800" u="none" strike="noStrike" dirty="0">
                          <a:effectLst/>
                        </a:rPr>
                        <a:t> [mOhm]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k</a:t>
                      </a:r>
                      <a:r>
                        <a:rPr lang="en-US" sz="1800" u="none" strike="noStrike" baseline="-25000" dirty="0">
                          <a:effectLst/>
                        </a:rPr>
                        <a:t>z</a:t>
                      </a:r>
                      <a:r>
                        <a:rPr lang="en-US" sz="1800" u="none" strike="noStrike" dirty="0">
                          <a:effectLst/>
                        </a:rPr>
                        <a:t>T [V/pC]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Zn</a:t>
                      </a:r>
                      <a:r>
                        <a:rPr lang="en-US" sz="1800" u="none" strike="noStrike" baseline="-25000">
                          <a:effectLst/>
                        </a:rPr>
                        <a:t>z</a:t>
                      </a:r>
                      <a:r>
                        <a:rPr lang="en-US" sz="1800" u="none" strike="noStrike">
                          <a:effectLst/>
                        </a:rPr>
                        <a:t>T [mOhm]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Zn</a:t>
                      </a:r>
                      <a:r>
                        <a:rPr lang="en-US" sz="1800" u="none" strike="noStrike" baseline="-25000" dirty="0">
                          <a:effectLst/>
                        </a:rPr>
                        <a:t>z</a:t>
                      </a:r>
                      <a:r>
                        <a:rPr lang="en-US" sz="1800" u="none" strike="noStrike" dirty="0">
                          <a:effectLst/>
                        </a:rPr>
                        <a:t>T [mOhm]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00403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Resistive Wall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14.78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158.20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14.78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158.2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158.2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6782169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Main RF cavity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1.17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5.98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11.65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59.80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59.80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9860015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LGBM1U chamber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28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2.34E-02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0.16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0.65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4.37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4.37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2230206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LGBM2D chamber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28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3.42E-02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0.34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0.96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9.39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9.39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5025914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BPM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176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2.30E-02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0.17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4.05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30.62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30.62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0624598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Gate valve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112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3.38E-02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0.30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3.79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33.82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33.82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6303349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ID taper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26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2.56E-03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0.89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0.07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23.17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23.17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6782098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Bellows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224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7.09E-03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0.07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1.59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15.19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15.19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7151115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BPM-Bellows 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56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2.72E-02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0.23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1.52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12.94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12.94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7377482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BPM-Bellows 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56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2.50E-02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0.23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1.40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12.94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12.94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7668488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Flange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840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3.00E-05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0.02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0.03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15.96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15.96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069091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RF taper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7.70E-02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1.89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0.46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11.32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11.32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3653338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LFS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1.58E+00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6.30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1.58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6.30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6.30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115728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RF transition chamber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8.50E-02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0.75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0.43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3.76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3.76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3048531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Pump tee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56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5.16E-03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0.13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0.29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7.45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7.45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0845084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TFS (vert-)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1.82E-01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0.67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0.18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0.67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0.67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2377178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TFS (hori-)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1.82E-01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0.67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0.18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0.67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0.67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854847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Center bend chamber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28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3.52E-03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0.21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0.10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5.88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5.88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9073915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CH08 entrance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56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7.90E-04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0.03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0.04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1.68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1.68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26262748"/>
                  </a:ext>
                </a:extLst>
              </a:tr>
              <a:tr h="2351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CH08 exit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56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1.82E-04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0.01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0.01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0.73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0.73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573483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Collimator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  <a:latin typeface="+mn-lt"/>
                        </a:rPr>
                        <a:t>4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+mn-lt"/>
                        </a:rPr>
                        <a:t>TBD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+mn-lt"/>
                        </a:rPr>
                        <a:t>TBD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153046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Total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2000" u="none" strike="noStrike" dirty="0">
                          <a:effectLst/>
                        </a:rPr>
                        <a:t>　</a:t>
                      </a:r>
                      <a:endParaRPr lang="ko-KR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2000" u="none" strike="noStrike" dirty="0">
                          <a:effectLst/>
                        </a:rPr>
                        <a:t>　</a:t>
                      </a:r>
                      <a:endParaRPr lang="ko-KR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2000" u="none" strike="noStrike" dirty="0">
                          <a:effectLst/>
                        </a:rPr>
                        <a:t>　</a:t>
                      </a:r>
                      <a:endParaRPr lang="ko-KR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2000" u="none" strike="noStrike" dirty="0">
                          <a:effectLst/>
                        </a:rPr>
                        <a:t>44</a:t>
                      </a:r>
                      <a:endParaRPr lang="en-US" altLang="ko-KR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2000" u="none" strike="noStrike" dirty="0">
                          <a:effectLst/>
                        </a:rPr>
                        <a:t>415</a:t>
                      </a:r>
                      <a:endParaRPr lang="en-US" altLang="ko-KR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26522719"/>
                  </a:ext>
                </a:extLst>
              </a:tr>
            </a:tbl>
          </a:graphicData>
        </a:graphic>
      </p:graphicFrame>
      <p:graphicFrame>
        <p:nvGraphicFramePr>
          <p:cNvPr id="12" name="차트 11">
            <a:extLst>
              <a:ext uri="{FF2B5EF4-FFF2-40B4-BE49-F238E27FC236}">
                <a16:creationId xmlns:a16="http://schemas.microsoft.com/office/drawing/2014/main" id="{CCD70661-8EBF-4068-8921-93813F0165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4002246"/>
              </p:ext>
            </p:extLst>
          </p:nvPr>
        </p:nvGraphicFramePr>
        <p:xfrm>
          <a:off x="9261998" y="1550923"/>
          <a:ext cx="5822202" cy="5979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992EECB-6969-4426-88C0-1A4D079CFC19}"/>
              </a:ext>
            </a:extLst>
          </p:cNvPr>
          <p:cNvSpPr txBox="1"/>
          <p:nvPr/>
        </p:nvSpPr>
        <p:spPr>
          <a:xfrm>
            <a:off x="6569754" y="7314250"/>
            <a:ext cx="2852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>
                <a:solidFill>
                  <a:schemeClr val="accent5">
                    <a:lumMod val="75000"/>
                  </a:schemeClr>
                </a:solidFill>
              </a:rPr>
              <a:t>Loss factor           </a:t>
            </a:r>
            <a:r>
              <a:rPr lang="en-US" altLang="ko-KR" sz="1800" dirty="0">
                <a:solidFill>
                  <a:schemeClr val="accent5">
                    <a:lumMod val="75000"/>
                  </a:schemeClr>
                </a:solidFill>
              </a:rPr>
              <a:t>Effective</a:t>
            </a:r>
          </a:p>
          <a:p>
            <a:r>
              <a:rPr lang="en-US" altLang="ko-KR" sz="1800">
                <a:solidFill>
                  <a:schemeClr val="accent5">
                    <a:lumMod val="75000"/>
                  </a:schemeClr>
                </a:solidFill>
              </a:rPr>
              <a:t>                            </a:t>
            </a:r>
            <a:r>
              <a:rPr lang="en-US" altLang="ko-KR" sz="1800" dirty="0">
                <a:solidFill>
                  <a:schemeClr val="accent5">
                    <a:lumMod val="75000"/>
                  </a:schemeClr>
                </a:solidFill>
              </a:rPr>
              <a:t>impedance</a:t>
            </a:r>
            <a:endParaRPr lang="ko-KR" alt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43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37EB2B71-4202-49AA-A0FA-3BA8CF36AFAE}"/>
              </a:ext>
            </a:extLst>
          </p:cNvPr>
          <p:cNvGrpSpPr/>
          <p:nvPr/>
        </p:nvGrpSpPr>
        <p:grpSpPr>
          <a:xfrm>
            <a:off x="-8165" y="1599333"/>
            <a:ext cx="15152913" cy="2549843"/>
            <a:chOff x="506010" y="3886200"/>
            <a:chExt cx="14022757" cy="1826937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F2507D87-6A1A-4527-B5B5-0CD3AEFA1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6010" y="4017450"/>
              <a:ext cx="14022757" cy="1695687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156E7CA7-6D41-4467-9985-E6539CB8322C}"/>
                </a:ext>
              </a:extLst>
            </p:cNvPr>
            <p:cNvSpPr/>
            <p:nvPr/>
          </p:nvSpPr>
          <p:spPr>
            <a:xfrm>
              <a:off x="4934607" y="3886200"/>
              <a:ext cx="686875" cy="216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AFF28A1-9C46-464A-ACDC-8EBA8427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25EBFC-4482-49C3-B511-11E84BAE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91085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7AB08C6E-F76A-4225-94B9-89F31958C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4ED62C9F-2AA9-4A1B-88D7-C813489C4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78979C-C6EB-4A7B-8AFE-02B62979A425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1DF65BE-021F-454E-BED6-E1A6AA6492A0}"/>
              </a:ext>
            </a:extLst>
          </p:cNvPr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Photon Fan and Beam Branch Chambers</a:t>
            </a:r>
            <a:endParaRPr lang="ko-KR" altLang="en-US" sz="21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A83769D7-413B-4302-99C8-16F6FC99A31B}"/>
              </a:ext>
            </a:extLst>
          </p:cNvPr>
          <p:cNvSpPr/>
          <p:nvPr/>
        </p:nvSpPr>
        <p:spPr>
          <a:xfrm>
            <a:off x="12287157" y="2402786"/>
            <a:ext cx="956441" cy="917165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BF07DB42-716D-4B21-B8EA-EAE48E35DDB5}"/>
              </a:ext>
            </a:extLst>
          </p:cNvPr>
          <p:cNvSpPr/>
          <p:nvPr/>
        </p:nvSpPr>
        <p:spPr>
          <a:xfrm>
            <a:off x="3743571" y="2171180"/>
            <a:ext cx="956441" cy="917165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4AC63B8-E9AC-42DB-93B5-E2F6DE601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68" y="4332361"/>
            <a:ext cx="3379623" cy="308352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61A8AD00-F70B-4348-9944-5F350B7B1DA4}"/>
              </a:ext>
            </a:extLst>
          </p:cNvPr>
          <p:cNvCxnSpPr>
            <a:cxnSpLocks/>
            <a:stCxn id="10" idx="3"/>
            <a:endCxn id="12" idx="0"/>
          </p:cNvCxnSpPr>
          <p:nvPr/>
        </p:nvCxnSpPr>
        <p:spPr>
          <a:xfrm flipH="1">
            <a:off x="2107380" y="2954029"/>
            <a:ext cx="1776259" cy="137833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>
            <a:extLst>
              <a:ext uri="{FF2B5EF4-FFF2-40B4-BE49-F238E27FC236}">
                <a16:creationId xmlns:a16="http://schemas.microsoft.com/office/drawing/2014/main" id="{679EE87E-43D0-46E4-9E58-18AD49D75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312" y="4078720"/>
            <a:ext cx="4746888" cy="345521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5EE64C46-2D93-4452-BDCE-B5CB82C13147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12765377" y="3319951"/>
            <a:ext cx="1" cy="71906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그림 19">
            <a:extLst>
              <a:ext uri="{FF2B5EF4-FFF2-40B4-BE49-F238E27FC236}">
                <a16:creationId xmlns:a16="http://schemas.microsoft.com/office/drawing/2014/main" id="{96800989-395A-4CE0-9DD2-1DF8F1800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2587" y="4240873"/>
            <a:ext cx="4567517" cy="3769048"/>
          </a:xfrm>
          <a:prstGeom prst="rect">
            <a:avLst/>
          </a:prstGeom>
        </p:spPr>
      </p:pic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BA21C044-82C2-49F6-8AC1-4710474C4B20}"/>
              </a:ext>
            </a:extLst>
          </p:cNvPr>
          <p:cNvCxnSpPr>
            <a:cxnSpLocks/>
          </p:cNvCxnSpPr>
          <p:nvPr/>
        </p:nvCxnSpPr>
        <p:spPr>
          <a:xfrm flipH="1">
            <a:off x="14973698" y="2749637"/>
            <a:ext cx="179215" cy="351443"/>
          </a:xfrm>
          <a:prstGeom prst="straightConnector1">
            <a:avLst/>
          </a:prstGeom>
          <a:ln w="28575">
            <a:solidFill>
              <a:srgbClr val="66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C96EE601-BE61-4944-9D52-D758BA8F3C73}"/>
              </a:ext>
            </a:extLst>
          </p:cNvPr>
          <p:cNvCxnSpPr>
            <a:cxnSpLocks/>
          </p:cNvCxnSpPr>
          <p:nvPr/>
        </p:nvCxnSpPr>
        <p:spPr>
          <a:xfrm flipH="1">
            <a:off x="12823769" y="2270857"/>
            <a:ext cx="179215" cy="351443"/>
          </a:xfrm>
          <a:prstGeom prst="straightConnector1">
            <a:avLst/>
          </a:prstGeom>
          <a:ln w="28575">
            <a:solidFill>
              <a:srgbClr val="66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39A5C445-57BA-4591-B828-64DC85E8F91F}"/>
              </a:ext>
            </a:extLst>
          </p:cNvPr>
          <p:cNvCxnSpPr>
            <a:cxnSpLocks/>
          </p:cNvCxnSpPr>
          <p:nvPr/>
        </p:nvCxnSpPr>
        <p:spPr>
          <a:xfrm flipH="1">
            <a:off x="7287131" y="1987996"/>
            <a:ext cx="179215" cy="351443"/>
          </a:xfrm>
          <a:prstGeom prst="straightConnector1">
            <a:avLst/>
          </a:prstGeom>
          <a:ln w="28575">
            <a:solidFill>
              <a:srgbClr val="66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453AE0D5-0F84-42FC-9F66-CB9BFA37A4FB}"/>
              </a:ext>
            </a:extLst>
          </p:cNvPr>
          <p:cNvCxnSpPr>
            <a:cxnSpLocks/>
          </p:cNvCxnSpPr>
          <p:nvPr/>
        </p:nvCxnSpPr>
        <p:spPr>
          <a:xfrm flipH="1">
            <a:off x="455921" y="2708286"/>
            <a:ext cx="179215" cy="351443"/>
          </a:xfrm>
          <a:prstGeom prst="straightConnector1">
            <a:avLst/>
          </a:prstGeom>
          <a:ln w="28575">
            <a:solidFill>
              <a:srgbClr val="66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41">
            <a:extLst>
              <a:ext uri="{FF2B5EF4-FFF2-40B4-BE49-F238E27FC236}">
                <a16:creationId xmlns:a16="http://schemas.microsoft.com/office/drawing/2014/main" id="{8526CE55-AA13-4A0E-A119-4AFCA7D59335}"/>
              </a:ext>
            </a:extLst>
          </p:cNvPr>
          <p:cNvCxnSpPr>
            <a:cxnSpLocks/>
          </p:cNvCxnSpPr>
          <p:nvPr/>
        </p:nvCxnSpPr>
        <p:spPr>
          <a:xfrm flipH="1">
            <a:off x="4257757" y="2095135"/>
            <a:ext cx="179215" cy="351443"/>
          </a:xfrm>
          <a:prstGeom prst="straightConnector1">
            <a:avLst/>
          </a:prstGeom>
          <a:ln w="28575">
            <a:solidFill>
              <a:srgbClr val="66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4B8601C7-9427-4D92-9BAA-7FF952FB4C27}"/>
              </a:ext>
            </a:extLst>
          </p:cNvPr>
          <p:cNvCxnSpPr>
            <a:cxnSpLocks/>
          </p:cNvCxnSpPr>
          <p:nvPr/>
        </p:nvCxnSpPr>
        <p:spPr>
          <a:xfrm flipH="1">
            <a:off x="11384727" y="2402786"/>
            <a:ext cx="179215" cy="351443"/>
          </a:xfrm>
          <a:prstGeom prst="straightConnector1">
            <a:avLst/>
          </a:prstGeom>
          <a:ln w="28575">
            <a:solidFill>
              <a:srgbClr val="66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A8DB49EB-7835-4C4D-A11F-B0A09E30D94C}"/>
              </a:ext>
            </a:extLst>
          </p:cNvPr>
          <p:cNvCxnSpPr>
            <a:cxnSpLocks/>
          </p:cNvCxnSpPr>
          <p:nvPr/>
        </p:nvCxnSpPr>
        <p:spPr>
          <a:xfrm flipH="1">
            <a:off x="3196969" y="2473557"/>
            <a:ext cx="179215" cy="351443"/>
          </a:xfrm>
          <a:prstGeom prst="straightConnector1">
            <a:avLst/>
          </a:prstGeom>
          <a:ln w="28575">
            <a:solidFill>
              <a:srgbClr val="66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F1612756-B1D0-458F-B6D7-71D59B420797}"/>
              </a:ext>
            </a:extLst>
          </p:cNvPr>
          <p:cNvCxnSpPr>
            <a:cxnSpLocks/>
          </p:cNvCxnSpPr>
          <p:nvPr/>
        </p:nvCxnSpPr>
        <p:spPr>
          <a:xfrm>
            <a:off x="12533307" y="1788485"/>
            <a:ext cx="415082" cy="0"/>
          </a:xfrm>
          <a:prstGeom prst="straightConnector1">
            <a:avLst/>
          </a:prstGeom>
          <a:ln w="28575">
            <a:solidFill>
              <a:srgbClr val="66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4F462C5-55D9-45F5-9ECC-A9E58A9F05D5}"/>
              </a:ext>
            </a:extLst>
          </p:cNvPr>
          <p:cNvSpPr txBox="1"/>
          <p:nvPr/>
        </p:nvSpPr>
        <p:spPr>
          <a:xfrm>
            <a:off x="12891741" y="1613241"/>
            <a:ext cx="2253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Photon</a:t>
            </a:r>
            <a:r>
              <a:rPr lang="ko-KR" altLang="en-US" sz="1600" dirty="0"/>
              <a:t> </a:t>
            </a:r>
            <a:r>
              <a:rPr lang="en-US" altLang="ko-KR" sz="1600" dirty="0"/>
              <a:t>absorber (mask)</a:t>
            </a:r>
            <a:endParaRPr lang="ko-KR" altLang="en-US" sz="1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FD7AA5-7C8F-4C40-A9BD-2E18B9B6EFF1}"/>
              </a:ext>
            </a:extLst>
          </p:cNvPr>
          <p:cNvSpPr txBox="1"/>
          <p:nvPr/>
        </p:nvSpPr>
        <p:spPr>
          <a:xfrm flipH="1">
            <a:off x="65460" y="7533939"/>
            <a:ext cx="419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dirty="0"/>
              <a:t>Crotch absorber for the bending beamline</a:t>
            </a:r>
            <a:endParaRPr lang="ko-KR" altLang="en-US" sz="18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4FC86F0-60FD-4F4C-B63D-99BFB269B008}"/>
              </a:ext>
            </a:extLst>
          </p:cNvPr>
          <p:cNvSpPr txBox="1"/>
          <p:nvPr/>
        </p:nvSpPr>
        <p:spPr>
          <a:xfrm flipH="1">
            <a:off x="10727620" y="7551567"/>
            <a:ext cx="419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dirty="0"/>
              <a:t>Crotch absorber for the ID beamline</a:t>
            </a:r>
            <a:endParaRPr lang="ko-KR" altLang="en-US" sz="18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462AAF9-8911-4F1F-9E4C-2F4BFA94E27F}"/>
              </a:ext>
            </a:extLst>
          </p:cNvPr>
          <p:cNvSpPr txBox="1"/>
          <p:nvPr/>
        </p:nvSpPr>
        <p:spPr>
          <a:xfrm flipH="1">
            <a:off x="5472142" y="3716357"/>
            <a:ext cx="4192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dirty="0"/>
              <a:t>※  SR power density along the ring</a:t>
            </a:r>
          </a:p>
          <a:p>
            <a:pPr algn="ctr"/>
            <a:r>
              <a:rPr lang="en-US" altLang="ko-KR" sz="1800" dirty="0"/>
              <a:t>(for Φ24 mm uniform beam pipe)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150531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A471AD9-F56A-4BF7-908A-9E446104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A537410-4888-4018-9F08-3C7A7589A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AD9334E6-3F09-41D3-9F0F-F3A728C14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733DC4-A13A-4657-B5E7-4E2CF08C6CE7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310BBC-8529-4C2C-A2D6-BFD20663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0DBA3E9-0C8C-4B74-A219-0FCEB9184070}"/>
              </a:ext>
            </a:extLst>
          </p:cNvPr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cs typeface="Verdana" panose="020B0604030504040204" pitchFamily="34" charset="0"/>
              </a:rPr>
              <a:t>ID Beam Parameters &amp; Orbit Interlock Tolerance</a:t>
            </a:r>
            <a:endParaRPr lang="ko-KR" altLang="en-US" sz="2100" b="1" dirty="0">
              <a:solidFill>
                <a:schemeClr val="accent6">
                  <a:lumMod val="75000"/>
                </a:schemeClr>
              </a:solidFill>
              <a:cs typeface="Verdana" panose="020B060403050404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9BA4E76-B63C-4B9A-BB70-80245F204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929" y="4820040"/>
            <a:ext cx="3560680" cy="300917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47B4CA2-E3AA-4A79-85C2-716EEE9EB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759" y="4781817"/>
            <a:ext cx="3629136" cy="310601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E046CEE-6915-498A-A4A8-0B72DA2D6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0895" y="4829624"/>
            <a:ext cx="3682731" cy="308180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8E6837E-7FB6-422A-ACED-11209BB2B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109" y="6135652"/>
            <a:ext cx="454216" cy="377951"/>
          </a:xfrm>
          <a:prstGeom prst="rect">
            <a:avLst/>
          </a:prstGeom>
        </p:spPr>
      </p:pic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55067140-48F0-4362-9154-BDA94E46E1A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6972" y="1987527"/>
          <a:ext cx="7829998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139">
                  <a:extLst>
                    <a:ext uri="{9D8B030D-6E8A-4147-A177-3AD203B41FA5}">
                      <a16:colId xmlns:a16="http://schemas.microsoft.com/office/drawing/2014/main" val="3237402175"/>
                    </a:ext>
                  </a:extLst>
                </a:gridCol>
                <a:gridCol w="569451">
                  <a:extLst>
                    <a:ext uri="{9D8B030D-6E8A-4147-A177-3AD203B41FA5}">
                      <a16:colId xmlns:a16="http://schemas.microsoft.com/office/drawing/2014/main" val="1142418195"/>
                    </a:ext>
                  </a:extLst>
                </a:gridCol>
                <a:gridCol w="534941">
                  <a:extLst>
                    <a:ext uri="{9D8B030D-6E8A-4147-A177-3AD203B41FA5}">
                      <a16:colId xmlns:a16="http://schemas.microsoft.com/office/drawing/2014/main" val="1407267501"/>
                    </a:ext>
                  </a:extLst>
                </a:gridCol>
                <a:gridCol w="491801">
                  <a:extLst>
                    <a:ext uri="{9D8B030D-6E8A-4147-A177-3AD203B41FA5}">
                      <a16:colId xmlns:a16="http://schemas.microsoft.com/office/drawing/2014/main" val="3358735157"/>
                    </a:ext>
                  </a:extLst>
                </a:gridCol>
                <a:gridCol w="1506986">
                  <a:extLst>
                    <a:ext uri="{9D8B030D-6E8A-4147-A177-3AD203B41FA5}">
                      <a16:colId xmlns:a16="http://schemas.microsoft.com/office/drawing/2014/main" val="2411358707"/>
                    </a:ext>
                  </a:extLst>
                </a:gridCol>
                <a:gridCol w="1519396">
                  <a:extLst>
                    <a:ext uri="{9D8B030D-6E8A-4147-A177-3AD203B41FA5}">
                      <a16:colId xmlns:a16="http://schemas.microsoft.com/office/drawing/2014/main" val="526695795"/>
                    </a:ext>
                  </a:extLst>
                </a:gridCol>
                <a:gridCol w="1071404">
                  <a:extLst>
                    <a:ext uri="{9D8B030D-6E8A-4147-A177-3AD203B41FA5}">
                      <a16:colId xmlns:a16="http://schemas.microsoft.com/office/drawing/2014/main" val="3124822288"/>
                    </a:ext>
                  </a:extLst>
                </a:gridCol>
                <a:gridCol w="1452880">
                  <a:extLst>
                    <a:ext uri="{9D8B030D-6E8A-4147-A177-3AD203B41FA5}">
                      <a16:colId xmlns:a16="http://schemas.microsoft.com/office/drawing/2014/main" val="39614528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ID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Gap</a:t>
                      </a:r>
                    </a:p>
                    <a:p>
                      <a:pPr algn="ctr" latinLnBrk="1"/>
                      <a:r>
                        <a:rPr lang="en-US" altLang="ko-KR" sz="1400" dirty="0"/>
                        <a:t>(mm)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l-GR" altLang="ko-KR" sz="1400" dirty="0"/>
                        <a:t>λ</a:t>
                      </a:r>
                      <a:r>
                        <a:rPr lang="en-US" altLang="ko-KR" sz="1400" baseline="-25000" dirty="0"/>
                        <a:t>u</a:t>
                      </a:r>
                    </a:p>
                    <a:p>
                      <a:pPr algn="ctr" latinLnBrk="1"/>
                      <a:r>
                        <a:rPr lang="en-US" altLang="ko-KR" sz="1400" dirty="0"/>
                        <a:t>(mm)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L</a:t>
                      </a:r>
                    </a:p>
                    <a:p>
                      <a:pPr algn="ctr" latinLnBrk="1"/>
                      <a:r>
                        <a:rPr lang="en-US" altLang="ko-KR" sz="1400" dirty="0"/>
                        <a:t>(m)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B [x/y]</a:t>
                      </a:r>
                    </a:p>
                    <a:p>
                      <a:pPr algn="ctr" latinLnBrk="1"/>
                      <a:r>
                        <a:rPr lang="en-US" altLang="ko-KR" sz="1400" dirty="0"/>
                        <a:t>(T)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K [x/y/</a:t>
                      </a: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⊥]</a:t>
                      </a:r>
                    </a:p>
                    <a:p>
                      <a:pPr algn="ctr" latinLnBrk="1"/>
                      <a:endParaRPr lang="ko-KR" altLang="en-US" sz="1400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Max. Power density</a:t>
                      </a:r>
                    </a:p>
                    <a:p>
                      <a:pPr algn="ctr" latinLnBrk="1"/>
                      <a:r>
                        <a:rPr lang="en-US" altLang="ko-KR" sz="1400" dirty="0"/>
                        <a:t>(kW/mrad</a:t>
                      </a:r>
                      <a:r>
                        <a:rPr lang="en-US" altLang="ko-KR" sz="1400" i="0" baseline="30000" dirty="0"/>
                        <a:t>2</a:t>
                      </a:r>
                      <a:r>
                        <a:rPr lang="en-US" altLang="ko-KR" sz="1400" dirty="0"/>
                        <a:t>)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Max. Divergence</a:t>
                      </a:r>
                    </a:p>
                    <a:p>
                      <a:pPr algn="ctr" latinLnBrk="1"/>
                      <a:r>
                        <a:rPr lang="en-US" altLang="ko-KR" sz="1400" dirty="0"/>
                        <a:t>(mrad)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83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IVU20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5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20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3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0.8867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1.6558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142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+mn-lt"/>
                          <a:ea typeface="맑은 고딕" panose="020B0503020000020004" pitchFamily="50" charset="-127"/>
                        </a:rPr>
                        <a:t>± </a:t>
                      </a:r>
                      <a:r>
                        <a:rPr lang="en-US" altLang="ko-KR" sz="1400" dirty="0">
                          <a:latin typeface="+mn-lt"/>
                        </a:rPr>
                        <a:t>0.2 </a:t>
                      </a:r>
                      <a:r>
                        <a:rPr lang="en-US" altLang="ko-KR" sz="1400" dirty="0">
                          <a:latin typeface="+mn-lt"/>
                          <a:ea typeface="+mn-ea"/>
                        </a:rPr>
                        <a:t>(H)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0380152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EPU98</a:t>
                      </a:r>
                      <a:endParaRPr lang="ko-KR" altLang="en-US" sz="14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15</a:t>
                      </a:r>
                      <a:endParaRPr lang="ko-KR" altLang="en-US" sz="14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98</a:t>
                      </a:r>
                      <a:endParaRPr lang="ko-KR" altLang="en-US" sz="14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3.6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H: 0/1.2020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0/11/11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45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1427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</a:rPr>
                        <a:t>± 1.5 </a:t>
                      </a:r>
                      <a:r>
                        <a:rPr lang="en-US" altLang="ko-KR" sz="1400" dirty="0">
                          <a:latin typeface="+mn-lt"/>
                          <a:ea typeface="+mn-ea"/>
                        </a:rPr>
                        <a:t>(H)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41466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V: 0.8015/0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7.335/0/7.335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30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1427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</a:rPr>
                        <a:t>± 1.0 </a:t>
                      </a:r>
                      <a:r>
                        <a:rPr lang="en-US" altLang="ko-KR" sz="1400" dirty="0">
                          <a:latin typeface="+mn-lt"/>
                          <a:ea typeface="+mn-ea"/>
                        </a:rPr>
                        <a:t>(V)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794093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C: 0.6667/0.6675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6.1/6.108/8.633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12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1427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+mn-lt"/>
                          <a:ea typeface="+mn-ea"/>
                        </a:rPr>
                        <a:t>± </a:t>
                      </a:r>
                      <a:r>
                        <a:rPr lang="en-US" altLang="ko-KR" sz="1400" dirty="0">
                          <a:latin typeface="+mn-lt"/>
                        </a:rPr>
                        <a:t>0.8 (H,V)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999276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2F17ED8-A54B-48B7-A7E8-A0C776101930}"/>
              </a:ext>
            </a:extLst>
          </p:cNvPr>
          <p:cNvSpPr txBox="1"/>
          <p:nvPr/>
        </p:nvSpPr>
        <p:spPr>
          <a:xfrm>
            <a:off x="519254" y="4429733"/>
            <a:ext cx="5507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ea typeface="맑은 고딕" panose="020B0503020000020004" pitchFamily="50" charset="-127"/>
              </a:rPr>
              <a:t>※ </a:t>
            </a:r>
            <a:r>
              <a:rPr lang="en-US" altLang="ko-KR" sz="2000" dirty="0"/>
              <a:t>Power density profile @ 10 m from the ID center</a:t>
            </a:r>
            <a:endParaRPr lang="ko-KR" alt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CEE13E-6401-41BD-AA4D-EE6540AE5826}"/>
              </a:ext>
            </a:extLst>
          </p:cNvPr>
          <p:cNvSpPr txBox="1"/>
          <p:nvPr/>
        </p:nvSpPr>
        <p:spPr>
          <a:xfrm>
            <a:off x="519254" y="1533891"/>
            <a:ext cx="3097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ea typeface="맑은 고딕" panose="020B0503020000020004" pitchFamily="50" charset="-127"/>
              </a:rPr>
              <a:t>※ Parameters for typical IDs</a:t>
            </a:r>
            <a:endParaRPr lang="ko-KR" alt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0E855A-21B5-4DEA-B875-2849CA8C1091}"/>
              </a:ext>
            </a:extLst>
          </p:cNvPr>
          <p:cNvSpPr txBox="1"/>
          <p:nvPr/>
        </p:nvSpPr>
        <p:spPr>
          <a:xfrm>
            <a:off x="762000" y="4975190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highlight>
                  <a:srgbClr val="FFFF00"/>
                </a:highlight>
              </a:rPr>
              <a:t>IVU20</a:t>
            </a:r>
            <a:endParaRPr lang="ko-KR" altLang="en-US" sz="2000" b="1" dirty="0">
              <a:highlight>
                <a:srgbClr val="FFFF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6DD39F-1557-4611-B17F-80BE9CD6B8B7}"/>
              </a:ext>
            </a:extLst>
          </p:cNvPr>
          <p:cNvSpPr txBox="1"/>
          <p:nvPr/>
        </p:nvSpPr>
        <p:spPr>
          <a:xfrm>
            <a:off x="4525041" y="4996866"/>
            <a:ext cx="1923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highlight>
                  <a:srgbClr val="FFFF00"/>
                </a:highlight>
              </a:rPr>
              <a:t>EPU98 (H mode)</a:t>
            </a:r>
            <a:endParaRPr lang="ko-KR" altLang="en-US" sz="2000" b="1" dirty="0">
              <a:highlight>
                <a:srgbClr val="FFFF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3EE0DC-CFB5-4DE7-A689-7A21C162BB62}"/>
              </a:ext>
            </a:extLst>
          </p:cNvPr>
          <p:cNvSpPr txBox="1"/>
          <p:nvPr/>
        </p:nvSpPr>
        <p:spPr>
          <a:xfrm>
            <a:off x="8194130" y="4975190"/>
            <a:ext cx="1914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highlight>
                  <a:srgbClr val="FFFF00"/>
                </a:highlight>
              </a:rPr>
              <a:t>EPU98 (V mode)</a:t>
            </a:r>
            <a:endParaRPr lang="ko-KR" altLang="en-US" sz="2000" b="1" dirty="0">
              <a:highlight>
                <a:srgbClr val="FFFF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10BCE2-7C16-47DE-9651-72E02E782C6F}"/>
              </a:ext>
            </a:extLst>
          </p:cNvPr>
          <p:cNvSpPr txBox="1"/>
          <p:nvPr/>
        </p:nvSpPr>
        <p:spPr>
          <a:xfrm>
            <a:off x="11823266" y="4987667"/>
            <a:ext cx="1898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highlight>
                  <a:srgbClr val="FFFF00"/>
                </a:highlight>
              </a:rPr>
              <a:t>EPU98 (C mode)</a:t>
            </a:r>
            <a:endParaRPr lang="ko-KR" altLang="en-US" sz="2000" b="1" dirty="0">
              <a:highlight>
                <a:srgbClr val="FFFF00"/>
              </a:highlight>
            </a:endParaRPr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248E3ED0-0156-4B77-944B-6FBA3880D3D0}"/>
              </a:ext>
            </a:extLst>
          </p:cNvPr>
          <p:cNvCxnSpPr/>
          <p:nvPr/>
        </p:nvCxnSpPr>
        <p:spPr>
          <a:xfrm>
            <a:off x="4622800" y="6560185"/>
            <a:ext cx="2245360" cy="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CC8931B-B2E3-401E-8A06-CB37EFF0843C}"/>
              </a:ext>
            </a:extLst>
          </p:cNvPr>
          <p:cNvSpPr txBox="1"/>
          <p:nvPr/>
        </p:nvSpPr>
        <p:spPr>
          <a:xfrm>
            <a:off x="5069305" y="6560185"/>
            <a:ext cx="130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>
                <a:solidFill>
                  <a:schemeClr val="bg1"/>
                </a:solidFill>
              </a:rPr>
              <a:t>± 1.5 mrad 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11209FDB-234B-4260-8D50-7EE4220788D6}"/>
              </a:ext>
            </a:extLst>
          </p:cNvPr>
          <p:cNvCxnSpPr>
            <a:cxnSpLocks/>
          </p:cNvCxnSpPr>
          <p:nvPr/>
        </p:nvCxnSpPr>
        <p:spPr>
          <a:xfrm flipV="1">
            <a:off x="9625008" y="5451215"/>
            <a:ext cx="0" cy="167793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9F9992A-7CD2-4895-BF4F-E56CF036E419}"/>
              </a:ext>
            </a:extLst>
          </p:cNvPr>
          <p:cNvSpPr txBox="1"/>
          <p:nvPr/>
        </p:nvSpPr>
        <p:spPr>
          <a:xfrm>
            <a:off x="9558508" y="6105514"/>
            <a:ext cx="130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>
                <a:solidFill>
                  <a:schemeClr val="bg1"/>
                </a:solidFill>
              </a:rPr>
              <a:t>± 1.0 mrad 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3453B99C-0D39-4D3F-B121-E7BFEE13A2A3}"/>
              </a:ext>
            </a:extLst>
          </p:cNvPr>
          <p:cNvCxnSpPr>
            <a:cxnSpLocks/>
          </p:cNvCxnSpPr>
          <p:nvPr/>
        </p:nvCxnSpPr>
        <p:spPr>
          <a:xfrm>
            <a:off x="12324080" y="7280687"/>
            <a:ext cx="1513840" cy="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407BAB7-C2E7-43B2-95B1-D9D3F7B7B831}"/>
              </a:ext>
            </a:extLst>
          </p:cNvPr>
          <p:cNvSpPr txBox="1"/>
          <p:nvPr/>
        </p:nvSpPr>
        <p:spPr>
          <a:xfrm>
            <a:off x="12440679" y="7280687"/>
            <a:ext cx="130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>
                <a:solidFill>
                  <a:schemeClr val="bg1"/>
                </a:solidFill>
              </a:rPr>
              <a:t>± 0.8 mrad 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02E8400F-0198-44B6-9713-3EF496BDE9B7}"/>
              </a:ext>
            </a:extLst>
          </p:cNvPr>
          <p:cNvCxnSpPr>
            <a:cxnSpLocks/>
          </p:cNvCxnSpPr>
          <p:nvPr/>
        </p:nvCxnSpPr>
        <p:spPr>
          <a:xfrm>
            <a:off x="1940842" y="6551616"/>
            <a:ext cx="359031" cy="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343D534-9CC0-4C05-BAB3-D19E15026BFE}"/>
              </a:ext>
            </a:extLst>
          </p:cNvPr>
          <p:cNvSpPr txBox="1"/>
          <p:nvPr/>
        </p:nvSpPr>
        <p:spPr>
          <a:xfrm>
            <a:off x="1451424" y="6637059"/>
            <a:ext cx="130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± 0.2 mrad </a:t>
            </a:r>
            <a:endParaRPr lang="ko-KR" altLang="en-US" sz="1800" dirty="0"/>
          </a:p>
        </p:txBody>
      </p: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F4673A69-CF42-4B9C-B063-366C8F1C5B7D}"/>
              </a:ext>
            </a:extLst>
          </p:cNvPr>
          <p:cNvCxnSpPr>
            <a:cxnSpLocks/>
          </p:cNvCxnSpPr>
          <p:nvPr/>
        </p:nvCxnSpPr>
        <p:spPr>
          <a:xfrm flipV="1">
            <a:off x="13904420" y="5536379"/>
            <a:ext cx="0" cy="167793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3BB9E76-9F10-4C80-9DA1-2E0BEFB2C978}"/>
              </a:ext>
            </a:extLst>
          </p:cNvPr>
          <p:cNvSpPr txBox="1"/>
          <p:nvPr/>
        </p:nvSpPr>
        <p:spPr>
          <a:xfrm>
            <a:off x="13176781" y="6079972"/>
            <a:ext cx="130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>
                <a:solidFill>
                  <a:schemeClr val="bg1"/>
                </a:solidFill>
              </a:rPr>
              <a:t>± 0.8 mrad 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8714CB-2913-47FF-9CA8-F267954C9E88}"/>
              </a:ext>
            </a:extLst>
          </p:cNvPr>
          <p:cNvSpPr txBox="1"/>
          <p:nvPr/>
        </p:nvSpPr>
        <p:spPr>
          <a:xfrm>
            <a:off x="9277878" y="2259574"/>
            <a:ext cx="5201167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ea typeface="맑은 고딕" panose="020B0503020000020004" pitchFamily="50" charset="-127"/>
              </a:rPr>
              <a:t>※ </a:t>
            </a:r>
            <a:r>
              <a:rPr lang="en-US" altLang="ko-KR" sz="2000" dirty="0"/>
              <a:t>Orbit interlock condition of e-BPMs for the ID</a:t>
            </a:r>
          </a:p>
          <a:p>
            <a:pPr marL="914354" lvl="1" indent="-342900">
              <a:buFont typeface="Arial" panose="020B0604020202020204" pitchFamily="34" charset="0"/>
              <a:buChar char="•"/>
            </a:pPr>
            <a:r>
              <a:rPr lang="en-US" altLang="ko-KR" sz="2000" b="1" dirty="0">
                <a:solidFill>
                  <a:srgbClr val="0000FF"/>
                </a:solidFill>
                <a:latin typeface="맑은 고딕" panose="020B0503020000020004" pitchFamily="50" charset="-127"/>
              </a:rPr>
              <a:t>±0.1 </a:t>
            </a:r>
            <a:r>
              <a:rPr lang="en-US" altLang="ko-KR" sz="2000" b="1" dirty="0">
                <a:solidFill>
                  <a:srgbClr val="0000FF"/>
                </a:solidFill>
              </a:rPr>
              <a:t>mrad </a:t>
            </a:r>
            <a:r>
              <a:rPr lang="en-US" altLang="ko-KR" sz="2000" b="1" dirty="0">
                <a:solidFill>
                  <a:srgbClr val="0000FF"/>
                </a:solidFill>
                <a:latin typeface="맑은 고딕" panose="020B0503020000020004" pitchFamily="50" charset="-127"/>
              </a:rPr>
              <a:t>± </a:t>
            </a:r>
            <a:r>
              <a:rPr lang="en-US" altLang="ko-KR" sz="2000" b="1" dirty="0">
                <a:solidFill>
                  <a:srgbClr val="0000FF"/>
                </a:solidFill>
              </a:rPr>
              <a:t>400 </a:t>
            </a:r>
            <a:r>
              <a:rPr lang="el-GR" altLang="ko-KR" sz="2000" b="1" dirty="0">
                <a:solidFill>
                  <a:srgbClr val="0000FF"/>
                </a:solidFill>
                <a:ea typeface="맑은 고딕" panose="020B0503020000020004" pitchFamily="50" charset="-127"/>
              </a:rPr>
              <a:t>μ</a:t>
            </a:r>
            <a:r>
              <a:rPr lang="en-US" altLang="ko-KR" sz="2000" b="1" dirty="0">
                <a:solidFill>
                  <a:srgbClr val="0000FF"/>
                </a:solidFill>
              </a:rPr>
              <a:t>m offset</a:t>
            </a:r>
          </a:p>
          <a:p>
            <a:pPr lvl="1"/>
            <a:r>
              <a:rPr lang="en-US" altLang="ko-KR" sz="2000" dirty="0"/>
              <a:t>        (Rms orbit error ~ 150 </a:t>
            </a:r>
            <a:r>
              <a:rPr lang="el-GR" altLang="ko-KR" sz="2000" dirty="0"/>
              <a:t>μ</a:t>
            </a:r>
            <a:r>
              <a:rPr lang="en-US" altLang="ko-KR" sz="2000" dirty="0"/>
              <a:t>m)</a:t>
            </a:r>
          </a:p>
          <a:p>
            <a:pPr marL="914354" lvl="1" indent="-342900">
              <a:buFont typeface="Arial" panose="020B0604020202020204" pitchFamily="34" charset="0"/>
              <a:buChar char="•"/>
            </a:pP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20705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그림 71">
            <a:extLst>
              <a:ext uri="{FF2B5EF4-FFF2-40B4-BE49-F238E27FC236}">
                <a16:creationId xmlns:a16="http://schemas.microsoft.com/office/drawing/2014/main" id="{045B3053-2557-49A0-B879-65A8808B3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239" y="1421368"/>
            <a:ext cx="9290604" cy="3657093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E63FDE50-921B-4714-8FCE-7E5E1DBAC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033" y="3217764"/>
            <a:ext cx="1339981" cy="152633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3B9C00A6-1523-460F-A330-BD49C0256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743" y="5244548"/>
            <a:ext cx="9100078" cy="2906570"/>
          </a:xfrm>
          <a:prstGeom prst="rect">
            <a:avLst/>
          </a:prstGeom>
        </p:spPr>
      </p:pic>
      <p:sp>
        <p:nvSpPr>
          <p:cNvPr id="138" name="직사각형 137">
            <a:extLst>
              <a:ext uri="{FF2B5EF4-FFF2-40B4-BE49-F238E27FC236}">
                <a16:creationId xmlns:a16="http://schemas.microsoft.com/office/drawing/2014/main" id="{F3C06774-9E13-404D-B5BC-F4E26A2AE5E9}"/>
              </a:ext>
            </a:extLst>
          </p:cNvPr>
          <p:cNvSpPr/>
          <p:nvPr/>
        </p:nvSpPr>
        <p:spPr>
          <a:xfrm>
            <a:off x="935079" y="1300139"/>
            <a:ext cx="13250293" cy="378476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BCAB51DF-8958-47E8-8F37-A5DD6EE7F5EE}"/>
              </a:ext>
            </a:extLst>
          </p:cNvPr>
          <p:cNvSpPr/>
          <p:nvPr/>
        </p:nvSpPr>
        <p:spPr>
          <a:xfrm>
            <a:off x="934767" y="5108029"/>
            <a:ext cx="13250293" cy="31051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346E0B31-924A-4A9D-9F90-AA79B973B70E}"/>
              </a:ext>
            </a:extLst>
          </p:cNvPr>
          <p:cNvSpPr/>
          <p:nvPr/>
        </p:nvSpPr>
        <p:spPr>
          <a:xfrm>
            <a:off x="625659" y="711594"/>
            <a:ext cx="5142275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cs typeface="Verdana" panose="020B0604030504040204" pitchFamily="34" charset="0"/>
              </a:rPr>
              <a:t>ID Photon Beam Opening &amp; Clearance</a:t>
            </a:r>
            <a:endParaRPr lang="ko-KR" altLang="en-US" sz="2100" b="1" dirty="0">
              <a:solidFill>
                <a:schemeClr val="accent6">
                  <a:lumMod val="75000"/>
                </a:schemeClr>
              </a:solidFill>
              <a:cs typeface="Verdana" panose="020B060403050404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388D00-35BF-4FEA-8A43-77B895EDCE1C}"/>
              </a:ext>
            </a:extLst>
          </p:cNvPr>
          <p:cNvSpPr txBox="1"/>
          <p:nvPr/>
        </p:nvSpPr>
        <p:spPr>
          <a:xfrm>
            <a:off x="9040970" y="1499269"/>
            <a:ext cx="171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Crotch absorber</a:t>
            </a:r>
            <a:endParaRPr lang="ko-KR" alt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175C90-EDE1-4A1A-A0B1-BCD2F5F1DAA8}"/>
              </a:ext>
            </a:extLst>
          </p:cNvPr>
          <p:cNvSpPr txBox="1"/>
          <p:nvPr/>
        </p:nvSpPr>
        <p:spPr>
          <a:xfrm>
            <a:off x="942171" y="1280138"/>
            <a:ext cx="3035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highlight>
                  <a:srgbClr val="FFFF00"/>
                </a:highlight>
              </a:rPr>
              <a:t>EPU98 (H mode), Top view</a:t>
            </a:r>
            <a:endParaRPr lang="ko-KR" altLang="en-US" sz="2000" b="1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53F873-6959-4C57-A80F-3296AFFF059C}"/>
              </a:ext>
            </a:extLst>
          </p:cNvPr>
          <p:cNvSpPr txBox="1"/>
          <p:nvPr/>
        </p:nvSpPr>
        <p:spPr>
          <a:xfrm>
            <a:off x="982619" y="1734140"/>
            <a:ext cx="2332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Scale X : Y = 1 : 100</a:t>
            </a:r>
            <a:endParaRPr lang="ko-KR" altLang="en-US" sz="1600" dirty="0">
              <a:solidFill>
                <a:srgbClr val="0070C0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745A276-8887-46C0-98BE-D47FC75CD010}"/>
              </a:ext>
            </a:extLst>
          </p:cNvPr>
          <p:cNvSpPr txBox="1"/>
          <p:nvPr/>
        </p:nvSpPr>
        <p:spPr>
          <a:xfrm>
            <a:off x="6465738" y="3639129"/>
            <a:ext cx="13399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0000FF"/>
                </a:solidFill>
              </a:rPr>
              <a:t>Beam clearance</a:t>
            </a:r>
          </a:p>
          <a:p>
            <a:pPr algn="ctr"/>
            <a:r>
              <a:rPr lang="en-US" altLang="ko-KR" sz="1600" dirty="0">
                <a:solidFill>
                  <a:srgbClr val="0000FF"/>
                </a:solidFill>
              </a:rPr>
              <a:t>3.0 mm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37BF9AC-C466-47A1-9555-0DF64DEDB4C6}"/>
              </a:ext>
            </a:extLst>
          </p:cNvPr>
          <p:cNvSpPr txBox="1"/>
          <p:nvPr/>
        </p:nvSpPr>
        <p:spPr>
          <a:xfrm>
            <a:off x="2018397" y="3876020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/>
              <a:t>3.3 mm</a:t>
            </a:r>
            <a:endParaRPr lang="ko-KR" altLang="en-US" sz="16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32EFA1F-80AB-4AA5-BDD7-FBAD202A3C6C}"/>
              </a:ext>
            </a:extLst>
          </p:cNvPr>
          <p:cNvSpPr txBox="1"/>
          <p:nvPr/>
        </p:nvSpPr>
        <p:spPr>
          <a:xfrm>
            <a:off x="3024995" y="3817848"/>
            <a:ext cx="817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/>
              <a:t>2.6 mm</a:t>
            </a:r>
            <a:endParaRPr lang="ko-KR" altLang="en-US" sz="16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EB30574-2564-49B2-B9A6-A6DB6FE3B4CA}"/>
              </a:ext>
            </a:extLst>
          </p:cNvPr>
          <p:cNvSpPr txBox="1"/>
          <p:nvPr/>
        </p:nvSpPr>
        <p:spPr>
          <a:xfrm>
            <a:off x="8841054" y="2963887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dirty="0"/>
              <a:t>Beam opening</a:t>
            </a:r>
          </a:p>
          <a:p>
            <a:pPr algn="ctr"/>
            <a:r>
              <a:rPr lang="en-US" altLang="ko-KR" sz="1800" dirty="0"/>
              <a:t>: 3 mrad</a:t>
            </a:r>
            <a:endParaRPr lang="ko-KR" altLang="en-US" sz="1800" dirty="0"/>
          </a:p>
        </p:txBody>
      </p:sp>
      <p:sp>
        <p:nvSpPr>
          <p:cNvPr id="87" name="원호 86">
            <a:extLst>
              <a:ext uri="{FF2B5EF4-FFF2-40B4-BE49-F238E27FC236}">
                <a16:creationId xmlns:a16="http://schemas.microsoft.com/office/drawing/2014/main" id="{4FE050AC-7016-4AA6-B075-B0DA7E0139B0}"/>
              </a:ext>
            </a:extLst>
          </p:cNvPr>
          <p:cNvSpPr/>
          <p:nvPr/>
        </p:nvSpPr>
        <p:spPr>
          <a:xfrm rot="13504698">
            <a:off x="8773685" y="2414905"/>
            <a:ext cx="1716780" cy="1703965"/>
          </a:xfrm>
          <a:prstGeom prst="arc">
            <a:avLst/>
          </a:prstGeom>
          <a:ln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6C885CE-403A-49B5-8DFC-34E1F3E127EF}"/>
              </a:ext>
            </a:extLst>
          </p:cNvPr>
          <p:cNvSpPr txBox="1"/>
          <p:nvPr/>
        </p:nvSpPr>
        <p:spPr>
          <a:xfrm>
            <a:off x="4441598" y="4308737"/>
            <a:ext cx="13399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0000FF"/>
                </a:solidFill>
              </a:rPr>
              <a:t>Beam clearance</a:t>
            </a:r>
          </a:p>
          <a:p>
            <a:pPr algn="ctr"/>
            <a:r>
              <a:rPr lang="en-US" altLang="ko-KR" sz="1600" dirty="0">
                <a:solidFill>
                  <a:srgbClr val="0000FF"/>
                </a:solidFill>
              </a:rPr>
              <a:t>3.3 mm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AE4FFDD-E8B8-4BFE-ADC7-4B0AC81962F1}"/>
              </a:ext>
            </a:extLst>
          </p:cNvPr>
          <p:cNvSpPr txBox="1"/>
          <p:nvPr/>
        </p:nvSpPr>
        <p:spPr>
          <a:xfrm>
            <a:off x="934767" y="5091018"/>
            <a:ext cx="3051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highlight>
                  <a:srgbClr val="FFFF00"/>
                </a:highlight>
              </a:rPr>
              <a:t>EPU98 (V mode), Side view</a:t>
            </a:r>
            <a:endParaRPr lang="ko-KR" altLang="en-US" sz="2000" b="1" dirty="0">
              <a:highlight>
                <a:srgbClr val="FFFF00"/>
              </a:highlight>
            </a:endParaRPr>
          </a:p>
        </p:txBody>
      </p:sp>
      <p:sp>
        <p:nvSpPr>
          <p:cNvPr id="44" name="화살표: 오른쪽 43">
            <a:extLst>
              <a:ext uri="{FF2B5EF4-FFF2-40B4-BE49-F238E27FC236}">
                <a16:creationId xmlns:a16="http://schemas.microsoft.com/office/drawing/2014/main" id="{7D203F8A-B0CE-4F97-BCA0-B4C6A7BB110E}"/>
              </a:ext>
            </a:extLst>
          </p:cNvPr>
          <p:cNvSpPr/>
          <p:nvPr/>
        </p:nvSpPr>
        <p:spPr>
          <a:xfrm rot="10800000">
            <a:off x="13343404" y="3149893"/>
            <a:ext cx="467590" cy="245765"/>
          </a:xfrm>
          <a:prstGeom prst="rightArrow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9" name="화살표: 오른쪽 98">
            <a:extLst>
              <a:ext uri="{FF2B5EF4-FFF2-40B4-BE49-F238E27FC236}">
                <a16:creationId xmlns:a16="http://schemas.microsoft.com/office/drawing/2014/main" id="{D6FFA5C3-88E6-4569-9D57-BC5906217E0C}"/>
              </a:ext>
            </a:extLst>
          </p:cNvPr>
          <p:cNvSpPr/>
          <p:nvPr/>
        </p:nvSpPr>
        <p:spPr>
          <a:xfrm rot="10800000">
            <a:off x="13331531" y="6635776"/>
            <a:ext cx="467590" cy="245765"/>
          </a:xfrm>
          <a:prstGeom prst="rightArrow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D6F35EB-AF14-46C2-9135-2014B16ED702}"/>
              </a:ext>
            </a:extLst>
          </p:cNvPr>
          <p:cNvSpPr txBox="1"/>
          <p:nvPr/>
        </p:nvSpPr>
        <p:spPr>
          <a:xfrm>
            <a:off x="8952464" y="6435492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dirty="0"/>
              <a:t>Beam opening</a:t>
            </a:r>
          </a:p>
          <a:p>
            <a:pPr algn="ctr"/>
            <a:r>
              <a:rPr lang="en-US" altLang="ko-KR" sz="1800" dirty="0"/>
              <a:t>: 2 mrad</a:t>
            </a:r>
            <a:endParaRPr lang="ko-KR" altLang="en-US" sz="1800" dirty="0"/>
          </a:p>
        </p:txBody>
      </p:sp>
      <p:sp>
        <p:nvSpPr>
          <p:cNvPr id="123" name="원호 122">
            <a:extLst>
              <a:ext uri="{FF2B5EF4-FFF2-40B4-BE49-F238E27FC236}">
                <a16:creationId xmlns:a16="http://schemas.microsoft.com/office/drawing/2014/main" id="{76928571-296D-4C4B-8C3C-0EE23397F1C9}"/>
              </a:ext>
            </a:extLst>
          </p:cNvPr>
          <p:cNvSpPr/>
          <p:nvPr/>
        </p:nvSpPr>
        <p:spPr>
          <a:xfrm rot="13504698">
            <a:off x="8855194" y="6203855"/>
            <a:ext cx="1116944" cy="1093782"/>
          </a:xfrm>
          <a:prstGeom prst="arc">
            <a:avLst/>
          </a:prstGeom>
          <a:ln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3441DE6-6FED-4A3C-A264-718AACE743E6}"/>
              </a:ext>
            </a:extLst>
          </p:cNvPr>
          <p:cNvSpPr txBox="1"/>
          <p:nvPr/>
        </p:nvSpPr>
        <p:spPr>
          <a:xfrm>
            <a:off x="12657545" y="2101741"/>
            <a:ext cx="105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ID center</a:t>
            </a:r>
            <a:endParaRPr lang="ko-KR" alt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D5A562E-3B3B-4D4C-902B-C22F009ED73E}"/>
              </a:ext>
            </a:extLst>
          </p:cNvPr>
          <p:cNvSpPr txBox="1"/>
          <p:nvPr/>
        </p:nvSpPr>
        <p:spPr>
          <a:xfrm>
            <a:off x="9052371" y="5400752"/>
            <a:ext cx="171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Crotch absorber</a:t>
            </a:r>
            <a:endParaRPr lang="ko-KR" alt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FF3552-59A9-483E-A4E9-D23FFEA5802A}"/>
              </a:ext>
            </a:extLst>
          </p:cNvPr>
          <p:cNvSpPr txBox="1"/>
          <p:nvPr/>
        </p:nvSpPr>
        <p:spPr>
          <a:xfrm>
            <a:off x="12636523" y="5928347"/>
            <a:ext cx="105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ID center</a:t>
            </a:r>
            <a:endParaRPr lang="ko-KR" alt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FE3427B5-339A-4CA9-A7E8-F093AAFE2B49}"/>
              </a:ext>
            </a:extLst>
          </p:cNvPr>
          <p:cNvCxnSpPr>
            <a:cxnSpLocks/>
            <a:stCxn id="186" idx="0"/>
          </p:cNvCxnSpPr>
          <p:nvPr/>
        </p:nvCxnSpPr>
        <p:spPr>
          <a:xfrm flipV="1">
            <a:off x="12774573" y="6800194"/>
            <a:ext cx="376312" cy="35530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DA0EE255-977D-4811-8B2A-81288C7BC601}"/>
              </a:ext>
            </a:extLst>
          </p:cNvPr>
          <p:cNvSpPr txBox="1"/>
          <p:nvPr/>
        </p:nvSpPr>
        <p:spPr>
          <a:xfrm>
            <a:off x="8032852" y="1377042"/>
            <a:ext cx="888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Beam</a:t>
            </a:r>
          </a:p>
          <a:p>
            <a:pPr algn="ctr"/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pipe #1</a:t>
            </a:r>
            <a:endParaRPr lang="ko-KR" alt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1875638-11A4-4A34-BD61-4CAD6BF8A76A}"/>
              </a:ext>
            </a:extLst>
          </p:cNvPr>
          <p:cNvSpPr txBox="1"/>
          <p:nvPr/>
        </p:nvSpPr>
        <p:spPr>
          <a:xfrm>
            <a:off x="7148965" y="1384575"/>
            <a:ext cx="88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Beam</a:t>
            </a:r>
          </a:p>
          <a:p>
            <a:pPr algn="ctr"/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pipe #2</a:t>
            </a:r>
            <a:endParaRPr lang="ko-KR" alt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CC9A982-CBEB-4576-8259-52174F31FD75}"/>
              </a:ext>
            </a:extLst>
          </p:cNvPr>
          <p:cNvSpPr txBox="1"/>
          <p:nvPr/>
        </p:nvSpPr>
        <p:spPr>
          <a:xfrm>
            <a:off x="5236943" y="1350111"/>
            <a:ext cx="1487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Beam pipe #3</a:t>
            </a:r>
          </a:p>
          <a:p>
            <a:pPr algn="ctr"/>
            <a:endParaRPr lang="ko-KR" alt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7B27FB2-4C05-4717-9E11-B29EAF729C43}"/>
              </a:ext>
            </a:extLst>
          </p:cNvPr>
          <p:cNvSpPr txBox="1"/>
          <p:nvPr/>
        </p:nvSpPr>
        <p:spPr>
          <a:xfrm>
            <a:off x="7988710" y="5236975"/>
            <a:ext cx="888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Beam</a:t>
            </a:r>
          </a:p>
          <a:p>
            <a:pPr algn="ctr"/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pipe #1</a:t>
            </a:r>
            <a:endParaRPr lang="ko-KR" alt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B130BA4-A1E7-4A57-89F9-8A586B68BFCC}"/>
              </a:ext>
            </a:extLst>
          </p:cNvPr>
          <p:cNvSpPr txBox="1"/>
          <p:nvPr/>
        </p:nvSpPr>
        <p:spPr>
          <a:xfrm>
            <a:off x="7113857" y="5227415"/>
            <a:ext cx="88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Beam</a:t>
            </a:r>
          </a:p>
          <a:p>
            <a:pPr algn="ctr"/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pipe #2</a:t>
            </a:r>
            <a:endParaRPr lang="ko-KR" alt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89DEC7B-3150-4A66-B0BB-DBEA8D93B4E4}"/>
              </a:ext>
            </a:extLst>
          </p:cNvPr>
          <p:cNvSpPr txBox="1"/>
          <p:nvPr/>
        </p:nvSpPr>
        <p:spPr>
          <a:xfrm>
            <a:off x="5216527" y="5277016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Beam pipe #3</a:t>
            </a:r>
            <a:endParaRPr lang="ko-KR" alt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C762C59B-9B94-41D2-BE52-B7381E577D8F}"/>
              </a:ext>
            </a:extLst>
          </p:cNvPr>
          <p:cNvCxnSpPr>
            <a:cxnSpLocks/>
          </p:cNvCxnSpPr>
          <p:nvPr/>
        </p:nvCxnSpPr>
        <p:spPr>
          <a:xfrm>
            <a:off x="4586492" y="4544743"/>
            <a:ext cx="0" cy="23475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화살표 연결선 124">
            <a:extLst>
              <a:ext uri="{FF2B5EF4-FFF2-40B4-BE49-F238E27FC236}">
                <a16:creationId xmlns:a16="http://schemas.microsoft.com/office/drawing/2014/main" id="{833F469A-C4A0-48DF-A068-8AAE83ADEA88}"/>
              </a:ext>
            </a:extLst>
          </p:cNvPr>
          <p:cNvCxnSpPr>
            <a:cxnSpLocks/>
          </p:cNvCxnSpPr>
          <p:nvPr/>
        </p:nvCxnSpPr>
        <p:spPr>
          <a:xfrm>
            <a:off x="7214284" y="4150844"/>
            <a:ext cx="0" cy="21407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화살표 연결선 126">
            <a:extLst>
              <a:ext uri="{FF2B5EF4-FFF2-40B4-BE49-F238E27FC236}">
                <a16:creationId xmlns:a16="http://schemas.microsoft.com/office/drawing/2014/main" id="{3AE957BE-8C93-4147-92F6-30B57CC72656}"/>
              </a:ext>
            </a:extLst>
          </p:cNvPr>
          <p:cNvCxnSpPr>
            <a:cxnSpLocks/>
          </p:cNvCxnSpPr>
          <p:nvPr/>
        </p:nvCxnSpPr>
        <p:spPr>
          <a:xfrm>
            <a:off x="8131558" y="4015113"/>
            <a:ext cx="0" cy="195613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80B6F9ED-E837-4EAD-ADB3-29070D8F86B5}"/>
              </a:ext>
            </a:extLst>
          </p:cNvPr>
          <p:cNvSpPr txBox="1"/>
          <p:nvPr/>
        </p:nvSpPr>
        <p:spPr>
          <a:xfrm>
            <a:off x="8157886" y="3948728"/>
            <a:ext cx="13399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0000FF"/>
                </a:solidFill>
              </a:rPr>
              <a:t>Beam clearance</a:t>
            </a:r>
          </a:p>
          <a:p>
            <a:pPr algn="ctr"/>
            <a:r>
              <a:rPr lang="en-US" altLang="ko-KR" sz="1600" dirty="0">
                <a:solidFill>
                  <a:srgbClr val="0000FF"/>
                </a:solidFill>
              </a:rPr>
              <a:t>2.8 mm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C7C1A39-742A-461B-89AA-BDBA0C10362F}"/>
              </a:ext>
            </a:extLst>
          </p:cNvPr>
          <p:cNvSpPr txBox="1"/>
          <p:nvPr/>
        </p:nvSpPr>
        <p:spPr>
          <a:xfrm>
            <a:off x="11855316" y="4083509"/>
            <a:ext cx="1850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±</a:t>
            </a:r>
            <a:r>
              <a:rPr lang="en-US" altLang="ko-KR" sz="1600" dirty="0">
                <a:solidFill>
                  <a:srgbClr val="0070C0"/>
                </a:solidFill>
              </a:rPr>
              <a:t>0.1 mrad</a:t>
            </a:r>
            <a:r>
              <a:rPr lang="en-US" altLang="ko-KR" sz="1600" dirty="0">
                <a:solidFill>
                  <a:srgbClr val="0070C0"/>
                </a:solidFill>
                <a:latin typeface="맑은 고딕" panose="020B0503020000020004" pitchFamily="50" charset="-127"/>
              </a:rPr>
              <a:t>±</a:t>
            </a:r>
            <a:r>
              <a:rPr lang="en-US" altLang="ko-KR" sz="1600" dirty="0">
                <a:solidFill>
                  <a:srgbClr val="0070C0"/>
                </a:solidFill>
              </a:rPr>
              <a:t>600 </a:t>
            </a:r>
            <a:r>
              <a:rPr lang="el-GR" altLang="ko-KR" sz="1600" dirty="0">
                <a:solidFill>
                  <a:srgbClr val="0070C0"/>
                </a:solidFill>
                <a:ea typeface="맑은 고딕" panose="020B0503020000020004" pitchFamily="50" charset="-127"/>
              </a:rPr>
              <a:t>μ</a:t>
            </a:r>
            <a:r>
              <a:rPr lang="en-US" altLang="ko-KR" sz="1600" dirty="0">
                <a:solidFill>
                  <a:srgbClr val="0070C0"/>
                </a:solidFill>
                <a:ea typeface="맑은 고딕" panose="020B0503020000020004" pitchFamily="50" charset="-127"/>
              </a:rPr>
              <a:t>m</a:t>
            </a:r>
          </a:p>
          <a:p>
            <a:pPr algn="ctr"/>
            <a:r>
              <a:rPr lang="en-US" altLang="ko-KR" sz="1600" dirty="0">
                <a:solidFill>
                  <a:srgbClr val="0070C0"/>
                </a:solidFill>
              </a:rPr>
              <a:t>mis-steered beam</a:t>
            </a:r>
          </a:p>
          <a:p>
            <a:pPr algn="ctr"/>
            <a:r>
              <a:rPr lang="en-US" altLang="ko-KR" sz="1600" dirty="0">
                <a:solidFill>
                  <a:srgbClr val="0070C0"/>
                </a:solidFill>
              </a:rPr>
              <a:t>(green lines)</a:t>
            </a:r>
            <a:endParaRPr lang="ko-KR" altLang="en-US" sz="1600" dirty="0">
              <a:solidFill>
                <a:srgbClr val="0070C0"/>
              </a:solidFill>
            </a:endParaRPr>
          </a:p>
        </p:txBody>
      </p:sp>
      <p:cxnSp>
        <p:nvCxnSpPr>
          <p:cNvPr id="130" name="직선 화살표 연결선 129">
            <a:extLst>
              <a:ext uri="{FF2B5EF4-FFF2-40B4-BE49-F238E27FC236}">
                <a16:creationId xmlns:a16="http://schemas.microsoft.com/office/drawing/2014/main" id="{2465B6B3-3349-403E-9BB6-06672003586B}"/>
              </a:ext>
            </a:extLst>
          </p:cNvPr>
          <p:cNvCxnSpPr>
            <a:cxnSpLocks/>
            <a:stCxn id="129" idx="0"/>
          </p:cNvCxnSpPr>
          <p:nvPr/>
        </p:nvCxnSpPr>
        <p:spPr>
          <a:xfrm flipV="1">
            <a:off x="12780698" y="3304221"/>
            <a:ext cx="391209" cy="77928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282BF7CE-266E-49B8-B11F-D67466B3526B}"/>
              </a:ext>
            </a:extLst>
          </p:cNvPr>
          <p:cNvSpPr txBox="1"/>
          <p:nvPr/>
        </p:nvSpPr>
        <p:spPr>
          <a:xfrm>
            <a:off x="6218068" y="6845394"/>
            <a:ext cx="13399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0000FF"/>
                </a:solidFill>
              </a:rPr>
              <a:t>Beam clearance</a:t>
            </a:r>
          </a:p>
          <a:p>
            <a:pPr algn="ctr"/>
            <a:r>
              <a:rPr lang="en-US" altLang="ko-KR" sz="1600" dirty="0">
                <a:solidFill>
                  <a:srgbClr val="0000FF"/>
                </a:solidFill>
              </a:rPr>
              <a:t>2.9 mm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3BD573D-2AB7-4D6B-ABF2-ACFCADE11EAB}"/>
              </a:ext>
            </a:extLst>
          </p:cNvPr>
          <p:cNvSpPr txBox="1"/>
          <p:nvPr/>
        </p:nvSpPr>
        <p:spPr>
          <a:xfrm>
            <a:off x="4506678" y="7292053"/>
            <a:ext cx="13399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0000FF"/>
                </a:solidFill>
              </a:rPr>
              <a:t>Beam clearance</a:t>
            </a:r>
          </a:p>
          <a:p>
            <a:pPr algn="ctr"/>
            <a:r>
              <a:rPr lang="en-US" altLang="ko-KR" sz="1600" dirty="0">
                <a:solidFill>
                  <a:srgbClr val="0000FF"/>
                </a:solidFill>
              </a:rPr>
              <a:t>3.4 mm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cxnSp>
        <p:nvCxnSpPr>
          <p:cNvPr id="133" name="직선 화살표 연결선 132">
            <a:extLst>
              <a:ext uri="{FF2B5EF4-FFF2-40B4-BE49-F238E27FC236}">
                <a16:creationId xmlns:a16="http://schemas.microsoft.com/office/drawing/2014/main" id="{78B71E92-FD15-4659-A9E5-032BF10E151E}"/>
              </a:ext>
            </a:extLst>
          </p:cNvPr>
          <p:cNvCxnSpPr>
            <a:cxnSpLocks/>
          </p:cNvCxnSpPr>
          <p:nvPr/>
        </p:nvCxnSpPr>
        <p:spPr>
          <a:xfrm>
            <a:off x="4605589" y="7587242"/>
            <a:ext cx="0" cy="23475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직선 화살표 연결선 133">
            <a:extLst>
              <a:ext uri="{FF2B5EF4-FFF2-40B4-BE49-F238E27FC236}">
                <a16:creationId xmlns:a16="http://schemas.microsoft.com/office/drawing/2014/main" id="{D2965EDC-91DD-4DE0-9AE0-3DD099F32A4D}"/>
              </a:ext>
            </a:extLst>
          </p:cNvPr>
          <p:cNvCxnSpPr>
            <a:cxnSpLocks/>
          </p:cNvCxnSpPr>
          <p:nvPr/>
        </p:nvCxnSpPr>
        <p:spPr>
          <a:xfrm>
            <a:off x="7220484" y="7325632"/>
            <a:ext cx="0" cy="206735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직선 화살표 연결선 134">
            <a:extLst>
              <a:ext uri="{FF2B5EF4-FFF2-40B4-BE49-F238E27FC236}">
                <a16:creationId xmlns:a16="http://schemas.microsoft.com/office/drawing/2014/main" id="{DAF38B17-64B1-4E2B-A16B-7D8118E8FB86}"/>
              </a:ext>
            </a:extLst>
          </p:cNvPr>
          <p:cNvCxnSpPr>
            <a:cxnSpLocks/>
          </p:cNvCxnSpPr>
          <p:nvPr/>
        </p:nvCxnSpPr>
        <p:spPr>
          <a:xfrm>
            <a:off x="8112393" y="7248745"/>
            <a:ext cx="0" cy="174693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2EB871FC-E63C-43C9-98C7-216DD87F98E9}"/>
              </a:ext>
            </a:extLst>
          </p:cNvPr>
          <p:cNvSpPr txBox="1"/>
          <p:nvPr/>
        </p:nvSpPr>
        <p:spPr>
          <a:xfrm>
            <a:off x="8135648" y="7184914"/>
            <a:ext cx="13399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0000FF"/>
                </a:solidFill>
              </a:rPr>
              <a:t>Beam clearance</a:t>
            </a:r>
          </a:p>
          <a:p>
            <a:pPr algn="ctr"/>
            <a:r>
              <a:rPr lang="en-US" altLang="ko-KR" sz="1600" dirty="0">
                <a:solidFill>
                  <a:srgbClr val="0000FF"/>
                </a:solidFill>
              </a:rPr>
              <a:t>2.7 mm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601CA40-5C80-4310-825A-C7C4442A1387}"/>
              </a:ext>
            </a:extLst>
          </p:cNvPr>
          <p:cNvSpPr txBox="1"/>
          <p:nvPr/>
        </p:nvSpPr>
        <p:spPr>
          <a:xfrm>
            <a:off x="942171" y="5490533"/>
            <a:ext cx="2332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Scale X : Y = 1 : 100</a:t>
            </a:r>
            <a:endParaRPr lang="ko-KR" altLang="en-US" sz="1600" dirty="0">
              <a:solidFill>
                <a:srgbClr val="0070C0"/>
              </a:solidFill>
            </a:endParaRPr>
          </a:p>
        </p:txBody>
      </p:sp>
      <p:cxnSp>
        <p:nvCxnSpPr>
          <p:cNvPr id="139" name="직선 화살표 연결선 138">
            <a:extLst>
              <a:ext uri="{FF2B5EF4-FFF2-40B4-BE49-F238E27FC236}">
                <a16:creationId xmlns:a16="http://schemas.microsoft.com/office/drawing/2014/main" id="{99931F6D-4C2F-4665-B2F9-7489A0C6D5E9}"/>
              </a:ext>
            </a:extLst>
          </p:cNvPr>
          <p:cNvCxnSpPr>
            <a:cxnSpLocks/>
          </p:cNvCxnSpPr>
          <p:nvPr/>
        </p:nvCxnSpPr>
        <p:spPr>
          <a:xfrm>
            <a:off x="3055545" y="3770278"/>
            <a:ext cx="0" cy="46123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직선 화살표 연결선 139">
            <a:extLst>
              <a:ext uri="{FF2B5EF4-FFF2-40B4-BE49-F238E27FC236}">
                <a16:creationId xmlns:a16="http://schemas.microsoft.com/office/drawing/2014/main" id="{04763E62-6410-4590-80CA-CF64FD0D3E44}"/>
              </a:ext>
            </a:extLst>
          </p:cNvPr>
          <p:cNvCxnSpPr>
            <a:cxnSpLocks/>
          </p:cNvCxnSpPr>
          <p:nvPr/>
        </p:nvCxnSpPr>
        <p:spPr>
          <a:xfrm>
            <a:off x="2862178" y="3720546"/>
            <a:ext cx="0" cy="52912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EF14873F-7A4D-4042-A3B4-02425411F0C7}"/>
              </a:ext>
            </a:extLst>
          </p:cNvPr>
          <p:cNvCxnSpPr>
            <a:cxnSpLocks/>
          </p:cNvCxnSpPr>
          <p:nvPr/>
        </p:nvCxnSpPr>
        <p:spPr>
          <a:xfrm flipH="1" flipV="1">
            <a:off x="3729014" y="3217764"/>
            <a:ext cx="780605" cy="98862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C6A06C77-CF3B-40BD-A815-0A81F1AC097C}"/>
              </a:ext>
            </a:extLst>
          </p:cNvPr>
          <p:cNvCxnSpPr>
            <a:cxnSpLocks/>
          </p:cNvCxnSpPr>
          <p:nvPr/>
        </p:nvCxnSpPr>
        <p:spPr>
          <a:xfrm flipH="1" flipV="1">
            <a:off x="3729014" y="4726036"/>
            <a:ext cx="797515" cy="25548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그림 58">
            <a:extLst>
              <a:ext uri="{FF2B5EF4-FFF2-40B4-BE49-F238E27FC236}">
                <a16:creationId xmlns:a16="http://schemas.microsoft.com/office/drawing/2014/main" id="{01699D1E-DC24-4B38-AA39-5E92B8F2B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551" y="6293978"/>
            <a:ext cx="1393890" cy="155636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21D3B7A0-7897-4809-B9C7-BEE7EEAD7BBD}"/>
              </a:ext>
            </a:extLst>
          </p:cNvPr>
          <p:cNvSpPr txBox="1"/>
          <p:nvPr/>
        </p:nvSpPr>
        <p:spPr>
          <a:xfrm>
            <a:off x="1961011" y="7034653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/>
              <a:t>3.4 mm</a:t>
            </a:r>
            <a:endParaRPr lang="ko-KR" altLang="en-US" sz="1600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621C1DB-D2B1-4F22-BB8D-15361DC0B795}"/>
              </a:ext>
            </a:extLst>
          </p:cNvPr>
          <p:cNvSpPr txBox="1"/>
          <p:nvPr/>
        </p:nvSpPr>
        <p:spPr>
          <a:xfrm>
            <a:off x="3000147" y="7046108"/>
            <a:ext cx="817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/>
              <a:t>2.7 mm</a:t>
            </a:r>
            <a:endParaRPr lang="ko-KR" altLang="en-US" sz="1600" dirty="0"/>
          </a:p>
        </p:txBody>
      </p:sp>
      <p:cxnSp>
        <p:nvCxnSpPr>
          <p:cNvPr id="143" name="직선 화살표 연결선 142">
            <a:extLst>
              <a:ext uri="{FF2B5EF4-FFF2-40B4-BE49-F238E27FC236}">
                <a16:creationId xmlns:a16="http://schemas.microsoft.com/office/drawing/2014/main" id="{86D35382-CDF2-4378-9788-07BA819317BB}"/>
              </a:ext>
            </a:extLst>
          </p:cNvPr>
          <p:cNvCxnSpPr>
            <a:cxnSpLocks/>
          </p:cNvCxnSpPr>
          <p:nvPr/>
        </p:nvCxnSpPr>
        <p:spPr>
          <a:xfrm>
            <a:off x="3039414" y="7026322"/>
            <a:ext cx="0" cy="44519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직선 화살표 연결선 143">
            <a:extLst>
              <a:ext uri="{FF2B5EF4-FFF2-40B4-BE49-F238E27FC236}">
                <a16:creationId xmlns:a16="http://schemas.microsoft.com/office/drawing/2014/main" id="{6EBD65D5-B404-4AE3-B0AF-EA856A0F92A4}"/>
              </a:ext>
            </a:extLst>
          </p:cNvPr>
          <p:cNvCxnSpPr>
            <a:cxnSpLocks/>
          </p:cNvCxnSpPr>
          <p:nvPr/>
        </p:nvCxnSpPr>
        <p:spPr>
          <a:xfrm>
            <a:off x="2856557" y="6939530"/>
            <a:ext cx="0" cy="55311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직선 연결선 144">
            <a:extLst>
              <a:ext uri="{FF2B5EF4-FFF2-40B4-BE49-F238E27FC236}">
                <a16:creationId xmlns:a16="http://schemas.microsoft.com/office/drawing/2014/main" id="{560DF8ED-22F3-4098-B2A5-14F6A4148A42}"/>
              </a:ext>
            </a:extLst>
          </p:cNvPr>
          <p:cNvCxnSpPr>
            <a:cxnSpLocks/>
          </p:cNvCxnSpPr>
          <p:nvPr/>
        </p:nvCxnSpPr>
        <p:spPr>
          <a:xfrm flipH="1" flipV="1">
            <a:off x="3734866" y="6308188"/>
            <a:ext cx="780807" cy="86183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직선 연결선 145">
            <a:extLst>
              <a:ext uri="{FF2B5EF4-FFF2-40B4-BE49-F238E27FC236}">
                <a16:creationId xmlns:a16="http://schemas.microsoft.com/office/drawing/2014/main" id="{9A3ACD4C-3E50-44DF-B4B5-A5983F28E389}"/>
              </a:ext>
            </a:extLst>
          </p:cNvPr>
          <p:cNvCxnSpPr>
            <a:cxnSpLocks/>
          </p:cNvCxnSpPr>
          <p:nvPr/>
        </p:nvCxnSpPr>
        <p:spPr>
          <a:xfrm flipH="1" flipV="1">
            <a:off x="3707992" y="7846051"/>
            <a:ext cx="807681" cy="16914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직선 화살표 연결선 158">
            <a:extLst>
              <a:ext uri="{FF2B5EF4-FFF2-40B4-BE49-F238E27FC236}">
                <a16:creationId xmlns:a16="http://schemas.microsoft.com/office/drawing/2014/main" id="{1D0FFAE4-483C-4DF8-8FED-1EAA04F15C53}"/>
              </a:ext>
            </a:extLst>
          </p:cNvPr>
          <p:cNvCxnSpPr>
            <a:cxnSpLocks/>
          </p:cNvCxnSpPr>
          <p:nvPr/>
        </p:nvCxnSpPr>
        <p:spPr>
          <a:xfrm flipV="1">
            <a:off x="4509619" y="4881699"/>
            <a:ext cx="8722707" cy="20642"/>
          </a:xfrm>
          <a:prstGeom prst="straightConnector1">
            <a:avLst/>
          </a:prstGeom>
          <a:ln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6BADCCB9-5FF5-463E-AA55-19C05DEFC139}"/>
              </a:ext>
            </a:extLst>
          </p:cNvPr>
          <p:cNvSpPr txBox="1"/>
          <p:nvPr/>
        </p:nvSpPr>
        <p:spPr>
          <a:xfrm>
            <a:off x="9035788" y="4804789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dirty="0"/>
              <a:t>12.67 m</a:t>
            </a:r>
            <a:endParaRPr lang="ko-KR" altLang="en-US" sz="2000" dirty="0"/>
          </a:p>
        </p:txBody>
      </p:sp>
      <p:cxnSp>
        <p:nvCxnSpPr>
          <p:cNvPr id="162" name="직선 화살표 연결선 161">
            <a:extLst>
              <a:ext uri="{FF2B5EF4-FFF2-40B4-BE49-F238E27FC236}">
                <a16:creationId xmlns:a16="http://schemas.microsoft.com/office/drawing/2014/main" id="{CE1160D6-835A-48E1-9109-269803E3767E}"/>
              </a:ext>
            </a:extLst>
          </p:cNvPr>
          <p:cNvCxnSpPr>
            <a:cxnSpLocks/>
          </p:cNvCxnSpPr>
          <p:nvPr/>
        </p:nvCxnSpPr>
        <p:spPr>
          <a:xfrm flipV="1">
            <a:off x="4562732" y="7950031"/>
            <a:ext cx="8722707" cy="20642"/>
          </a:xfrm>
          <a:prstGeom prst="straightConnector1">
            <a:avLst/>
          </a:prstGeom>
          <a:ln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DE4E9467-2282-459C-AC7E-95FEBD219DA4}"/>
              </a:ext>
            </a:extLst>
          </p:cNvPr>
          <p:cNvSpPr txBox="1"/>
          <p:nvPr/>
        </p:nvSpPr>
        <p:spPr>
          <a:xfrm>
            <a:off x="9071986" y="7901685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dirty="0"/>
              <a:t>12.67 m</a:t>
            </a:r>
            <a:endParaRPr lang="ko-KR" altLang="en-US" sz="2000" dirty="0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3C19CBD3-A77F-41BD-A3D7-923E5A093E6D}"/>
              </a:ext>
            </a:extLst>
          </p:cNvPr>
          <p:cNvSpPr txBox="1"/>
          <p:nvPr/>
        </p:nvSpPr>
        <p:spPr>
          <a:xfrm>
            <a:off x="3485033" y="2548390"/>
            <a:ext cx="1015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dirty="0"/>
              <a:t>44.5 mm</a:t>
            </a:r>
            <a:endParaRPr lang="ko-KR" altLang="en-US" sz="2000" dirty="0"/>
          </a:p>
        </p:txBody>
      </p:sp>
      <p:cxnSp>
        <p:nvCxnSpPr>
          <p:cNvPr id="165" name="직선 화살표 연결선 164">
            <a:extLst>
              <a:ext uri="{FF2B5EF4-FFF2-40B4-BE49-F238E27FC236}">
                <a16:creationId xmlns:a16="http://schemas.microsoft.com/office/drawing/2014/main" id="{A63B8517-EDDF-405E-95A0-14B5507C31AE}"/>
              </a:ext>
            </a:extLst>
          </p:cNvPr>
          <p:cNvCxnSpPr>
            <a:cxnSpLocks/>
          </p:cNvCxnSpPr>
          <p:nvPr/>
        </p:nvCxnSpPr>
        <p:spPr>
          <a:xfrm flipV="1">
            <a:off x="4448804" y="1688777"/>
            <a:ext cx="3305" cy="3090717"/>
          </a:xfrm>
          <a:prstGeom prst="straightConnector1">
            <a:avLst/>
          </a:prstGeom>
          <a:ln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94DCD5D7-6D76-4A86-B351-C31138639901}"/>
              </a:ext>
            </a:extLst>
          </p:cNvPr>
          <p:cNvSpPr txBox="1"/>
          <p:nvPr/>
        </p:nvSpPr>
        <p:spPr>
          <a:xfrm>
            <a:off x="3699168" y="5864344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dirty="0"/>
              <a:t>32 mm</a:t>
            </a:r>
            <a:endParaRPr lang="ko-KR" altLang="en-US" sz="2000" dirty="0"/>
          </a:p>
        </p:txBody>
      </p:sp>
      <p:cxnSp>
        <p:nvCxnSpPr>
          <p:cNvPr id="169" name="직선 화살표 연결선 168">
            <a:extLst>
              <a:ext uri="{FF2B5EF4-FFF2-40B4-BE49-F238E27FC236}">
                <a16:creationId xmlns:a16="http://schemas.microsoft.com/office/drawing/2014/main" id="{950C4FBA-8254-4E4A-96D7-0489E0FD103F}"/>
              </a:ext>
            </a:extLst>
          </p:cNvPr>
          <p:cNvCxnSpPr>
            <a:cxnSpLocks/>
          </p:cNvCxnSpPr>
          <p:nvPr/>
        </p:nvCxnSpPr>
        <p:spPr>
          <a:xfrm flipV="1">
            <a:off x="4444446" y="5632459"/>
            <a:ext cx="9785" cy="2201795"/>
          </a:xfrm>
          <a:prstGeom prst="straightConnector1">
            <a:avLst/>
          </a:prstGeom>
          <a:ln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FC331BA5-D548-4378-82C4-A79D4936AB22}"/>
              </a:ext>
            </a:extLst>
          </p:cNvPr>
          <p:cNvSpPr txBox="1"/>
          <p:nvPr/>
        </p:nvSpPr>
        <p:spPr>
          <a:xfrm>
            <a:off x="8440477" y="2073995"/>
            <a:ext cx="65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solidFill>
                  <a:schemeClr val="accent6">
                    <a:lumMod val="50000"/>
                  </a:schemeClr>
                </a:solidFill>
              </a:rPr>
              <a:t>Pivot</a:t>
            </a:r>
            <a:endParaRPr lang="ko-KR" alt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72" name="직선 화살표 연결선 171">
            <a:extLst>
              <a:ext uri="{FF2B5EF4-FFF2-40B4-BE49-F238E27FC236}">
                <a16:creationId xmlns:a16="http://schemas.microsoft.com/office/drawing/2014/main" id="{C9EF93AD-E82F-4304-87F7-6FDCB3B7A650}"/>
              </a:ext>
            </a:extLst>
          </p:cNvPr>
          <p:cNvCxnSpPr>
            <a:cxnSpLocks/>
          </p:cNvCxnSpPr>
          <p:nvPr/>
        </p:nvCxnSpPr>
        <p:spPr>
          <a:xfrm>
            <a:off x="8921236" y="2361883"/>
            <a:ext cx="119734" cy="24054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TextBox 176">
            <a:extLst>
              <a:ext uri="{FF2B5EF4-FFF2-40B4-BE49-F238E27FC236}">
                <a16:creationId xmlns:a16="http://schemas.microsoft.com/office/drawing/2014/main" id="{9636A95E-D40D-4AA4-8FEC-87A2F1047F16}"/>
              </a:ext>
            </a:extLst>
          </p:cNvPr>
          <p:cNvSpPr txBox="1"/>
          <p:nvPr/>
        </p:nvSpPr>
        <p:spPr>
          <a:xfrm>
            <a:off x="8414267" y="5813993"/>
            <a:ext cx="65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solidFill>
                  <a:schemeClr val="accent6">
                    <a:lumMod val="50000"/>
                  </a:schemeClr>
                </a:solidFill>
              </a:rPr>
              <a:t>Pivot</a:t>
            </a:r>
            <a:endParaRPr lang="ko-KR" alt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78" name="직선 화살표 연결선 177">
            <a:extLst>
              <a:ext uri="{FF2B5EF4-FFF2-40B4-BE49-F238E27FC236}">
                <a16:creationId xmlns:a16="http://schemas.microsoft.com/office/drawing/2014/main" id="{8792F49A-DE22-4C20-930B-14AFBCC6CD99}"/>
              </a:ext>
            </a:extLst>
          </p:cNvPr>
          <p:cNvCxnSpPr>
            <a:cxnSpLocks/>
          </p:cNvCxnSpPr>
          <p:nvPr/>
        </p:nvCxnSpPr>
        <p:spPr>
          <a:xfrm>
            <a:off x="8877094" y="6135473"/>
            <a:ext cx="158857" cy="19692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611DB700-280D-44C2-887A-5D53EE151B2C}"/>
              </a:ext>
            </a:extLst>
          </p:cNvPr>
          <p:cNvSpPr txBox="1"/>
          <p:nvPr/>
        </p:nvSpPr>
        <p:spPr>
          <a:xfrm>
            <a:off x="2348647" y="4436056"/>
            <a:ext cx="168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solidFill>
                  <a:srgbClr val="0070C0"/>
                </a:solidFill>
              </a:rPr>
              <a:t>Green line:</a:t>
            </a:r>
          </a:p>
          <a:p>
            <a:pPr algn="ctr"/>
            <a:r>
              <a:rPr lang="en-US" altLang="ko-KR" sz="1600" dirty="0">
                <a:solidFill>
                  <a:srgbClr val="0070C0"/>
                </a:solidFill>
              </a:rPr>
              <a:t>mis-steered beam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76053DD-8934-4533-926A-67F240FC97A8}"/>
              </a:ext>
            </a:extLst>
          </p:cNvPr>
          <p:cNvSpPr txBox="1"/>
          <p:nvPr/>
        </p:nvSpPr>
        <p:spPr>
          <a:xfrm>
            <a:off x="11849191" y="7155496"/>
            <a:ext cx="1850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solidFill>
                  <a:srgbClr val="0070C0"/>
                </a:solidFill>
                <a:latin typeface="맑은 고딕" panose="020B0503020000020004" pitchFamily="50" charset="-127"/>
              </a:rPr>
              <a:t>±</a:t>
            </a:r>
            <a:r>
              <a:rPr lang="en-US" altLang="ko-KR" sz="1600" dirty="0">
                <a:solidFill>
                  <a:srgbClr val="0070C0"/>
                </a:solidFill>
              </a:rPr>
              <a:t>0.1 mrad</a:t>
            </a:r>
            <a:r>
              <a:rPr lang="en-US" altLang="ko-KR" sz="1600" dirty="0">
                <a:solidFill>
                  <a:srgbClr val="0070C0"/>
                </a:solidFill>
                <a:latin typeface="맑은 고딕" panose="020B0503020000020004" pitchFamily="50" charset="-127"/>
              </a:rPr>
              <a:t>±</a:t>
            </a:r>
            <a:r>
              <a:rPr lang="en-US" altLang="ko-KR" sz="1600" dirty="0">
                <a:solidFill>
                  <a:srgbClr val="0070C0"/>
                </a:solidFill>
              </a:rPr>
              <a:t>600 </a:t>
            </a:r>
            <a:r>
              <a:rPr lang="el-GR" altLang="ko-KR" sz="1600" dirty="0">
                <a:solidFill>
                  <a:srgbClr val="0070C0"/>
                </a:solidFill>
                <a:ea typeface="맑은 고딕" panose="020B0503020000020004" pitchFamily="50" charset="-127"/>
              </a:rPr>
              <a:t>μ</a:t>
            </a:r>
            <a:r>
              <a:rPr lang="en-US" altLang="ko-KR" sz="1600" dirty="0">
                <a:solidFill>
                  <a:srgbClr val="0070C0"/>
                </a:solidFill>
                <a:ea typeface="맑은 고딕" panose="020B0503020000020004" pitchFamily="50" charset="-127"/>
              </a:rPr>
              <a:t>m</a:t>
            </a:r>
          </a:p>
          <a:p>
            <a:pPr algn="ctr"/>
            <a:r>
              <a:rPr lang="en-US" altLang="ko-KR" sz="1600" dirty="0">
                <a:solidFill>
                  <a:srgbClr val="0070C0"/>
                </a:solidFill>
              </a:rPr>
              <a:t>mis-steered beam</a:t>
            </a:r>
          </a:p>
          <a:p>
            <a:pPr algn="ctr"/>
            <a:r>
              <a:rPr lang="en-US" altLang="ko-KR" sz="1600" dirty="0">
                <a:solidFill>
                  <a:srgbClr val="0070C0"/>
                </a:solidFill>
              </a:rPr>
              <a:t>(green lines)</a:t>
            </a:r>
            <a:endParaRPr lang="ko-KR" altLang="en-US" sz="1600" dirty="0">
              <a:solidFill>
                <a:srgbClr val="0070C0"/>
              </a:solidFill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4DF39F02-226A-4991-A9B3-BB9E7F211AA0}"/>
              </a:ext>
            </a:extLst>
          </p:cNvPr>
          <p:cNvSpPr txBox="1"/>
          <p:nvPr/>
        </p:nvSpPr>
        <p:spPr>
          <a:xfrm>
            <a:off x="5464524" y="2938659"/>
            <a:ext cx="1766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dirty="0"/>
              <a:t>Mis-steered case</a:t>
            </a:r>
          </a:p>
          <a:p>
            <a:pPr algn="ctr"/>
            <a:r>
              <a:rPr lang="en-US" altLang="ko-KR" sz="1800" dirty="0"/>
              <a:t>: 3.2 mrad</a:t>
            </a:r>
            <a:endParaRPr lang="ko-KR" altLang="en-US" sz="1800" dirty="0"/>
          </a:p>
        </p:txBody>
      </p:sp>
      <p:sp>
        <p:nvSpPr>
          <p:cNvPr id="189" name="원호 188">
            <a:extLst>
              <a:ext uri="{FF2B5EF4-FFF2-40B4-BE49-F238E27FC236}">
                <a16:creationId xmlns:a16="http://schemas.microsoft.com/office/drawing/2014/main" id="{750A38F6-C885-40EA-9239-DD3CA93958AC}"/>
              </a:ext>
            </a:extLst>
          </p:cNvPr>
          <p:cNvSpPr/>
          <p:nvPr/>
        </p:nvSpPr>
        <p:spPr>
          <a:xfrm rot="13504698">
            <a:off x="5436396" y="1643753"/>
            <a:ext cx="3218457" cy="3251911"/>
          </a:xfrm>
          <a:prstGeom prst="arc">
            <a:avLst/>
          </a:prstGeom>
          <a:ln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22766989-A4A6-4207-BCF4-4C3CF45E6350}"/>
              </a:ext>
            </a:extLst>
          </p:cNvPr>
          <p:cNvSpPr txBox="1"/>
          <p:nvPr/>
        </p:nvSpPr>
        <p:spPr>
          <a:xfrm>
            <a:off x="5610932" y="6232483"/>
            <a:ext cx="1766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dirty="0"/>
              <a:t>Mis-steered case</a:t>
            </a:r>
          </a:p>
          <a:p>
            <a:pPr algn="ctr"/>
            <a:r>
              <a:rPr lang="en-US" altLang="ko-KR" sz="1800" dirty="0"/>
              <a:t>: 2.2 mrad</a:t>
            </a:r>
            <a:endParaRPr lang="ko-KR" altLang="en-US" sz="1800" dirty="0"/>
          </a:p>
        </p:txBody>
      </p:sp>
      <p:sp>
        <p:nvSpPr>
          <p:cNvPr id="191" name="원호 190">
            <a:extLst>
              <a:ext uri="{FF2B5EF4-FFF2-40B4-BE49-F238E27FC236}">
                <a16:creationId xmlns:a16="http://schemas.microsoft.com/office/drawing/2014/main" id="{1FFA1450-D9A0-4D68-9B99-7EA42E9F2AF6}"/>
              </a:ext>
            </a:extLst>
          </p:cNvPr>
          <p:cNvSpPr/>
          <p:nvPr/>
        </p:nvSpPr>
        <p:spPr>
          <a:xfrm rot="13504698">
            <a:off x="5606291" y="5620306"/>
            <a:ext cx="2135113" cy="2195361"/>
          </a:xfrm>
          <a:prstGeom prst="arc">
            <a:avLst/>
          </a:prstGeom>
          <a:ln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CC495F91-7091-44D9-97AC-591334A3ECD3}"/>
              </a:ext>
            </a:extLst>
          </p:cNvPr>
          <p:cNvSpPr txBox="1"/>
          <p:nvPr/>
        </p:nvSpPr>
        <p:spPr>
          <a:xfrm>
            <a:off x="2375328" y="7562193"/>
            <a:ext cx="168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solidFill>
                  <a:srgbClr val="0070C0"/>
                </a:solidFill>
              </a:rPr>
              <a:t>Green line:</a:t>
            </a:r>
          </a:p>
          <a:p>
            <a:pPr algn="ctr"/>
            <a:r>
              <a:rPr lang="en-US" altLang="ko-KR" sz="1600" dirty="0">
                <a:solidFill>
                  <a:srgbClr val="0070C0"/>
                </a:solidFill>
              </a:rPr>
              <a:t>mis-steered beam</a:t>
            </a:r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559F3FD4-55C0-475E-B57F-46F8BF953D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84" name="Rectangle 6">
            <a:extLst>
              <a:ext uri="{FF2B5EF4-FFF2-40B4-BE49-F238E27FC236}">
                <a16:creationId xmlns:a16="http://schemas.microsoft.com/office/drawing/2014/main" id="{3CD3886A-0951-44C7-8D59-DF86C4890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747A27A-E4A6-4EEC-AB72-C2D0D32B2353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sp>
        <p:nvSpPr>
          <p:cNvPr id="88" name="슬라이드 번호 개체 틀 1">
            <a:extLst>
              <a:ext uri="{FF2B5EF4-FFF2-40B4-BE49-F238E27FC236}">
                <a16:creationId xmlns:a16="http://schemas.microsoft.com/office/drawing/2014/main" id="{193C4197-9ADC-4C3E-AC62-A7C96567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04269" y="7996086"/>
            <a:ext cx="3428286" cy="456322"/>
          </a:xfrm>
        </p:spPr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  <p:sp>
        <p:nvSpPr>
          <p:cNvPr id="89" name="Rectangle 6">
            <a:extLst>
              <a:ext uri="{FF2B5EF4-FFF2-40B4-BE49-F238E27FC236}">
                <a16:creationId xmlns:a16="http://schemas.microsoft.com/office/drawing/2014/main" id="{2809D923-75F0-4CFB-92F0-A175D491E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64738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BB98D8CC-1D49-47B8-A9E9-FF443BB539D3}"/>
              </a:ext>
            </a:extLst>
          </p:cNvPr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cs typeface="Verdana" panose="020B0604030504040204" pitchFamily="34" charset="0"/>
              </a:rPr>
              <a:t>Thermo-mechanical Analysis</a:t>
            </a:r>
            <a:endParaRPr lang="ko-KR" altLang="en-US" sz="2100" b="1" dirty="0">
              <a:solidFill>
                <a:schemeClr val="accent6">
                  <a:lumMod val="75000"/>
                </a:schemeClr>
              </a:solidFill>
              <a:cs typeface="Verdana" panose="020B060403050404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15585B0-2DE3-4F92-90C7-55CACBBDB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7768" y="2329725"/>
            <a:ext cx="4164393" cy="2754127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C6E87161-FDBE-4EA8-A002-120F8EEF1226}"/>
              </a:ext>
            </a:extLst>
          </p:cNvPr>
          <p:cNvSpPr/>
          <p:nvPr/>
        </p:nvSpPr>
        <p:spPr>
          <a:xfrm>
            <a:off x="7788166" y="2106921"/>
            <a:ext cx="7404876" cy="600414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9AA51F-899D-4489-9187-6F051CBB1BD5}"/>
              </a:ext>
            </a:extLst>
          </p:cNvPr>
          <p:cNvSpPr txBox="1"/>
          <p:nvPr/>
        </p:nvSpPr>
        <p:spPr>
          <a:xfrm>
            <a:off x="8120438" y="1956661"/>
            <a:ext cx="478507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Crotch</a:t>
            </a:r>
            <a:r>
              <a:rPr lang="ko-KR" altLang="en-US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absorber 2 (for the bending beamline)</a:t>
            </a:r>
            <a:endParaRPr lang="ko-KR" alt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E50CF0DE-2B4E-45AB-828F-1B2ABDF95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31" y="2513239"/>
            <a:ext cx="905327" cy="2287361"/>
          </a:xfrm>
          <a:prstGeom prst="rect">
            <a:avLst/>
          </a:prstGeom>
        </p:spPr>
      </p:pic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D722E7B2-3599-4608-BB63-9C9B0DC8EB5A}"/>
              </a:ext>
            </a:extLst>
          </p:cNvPr>
          <p:cNvCxnSpPr>
            <a:cxnSpLocks/>
          </p:cNvCxnSpPr>
          <p:nvPr/>
        </p:nvCxnSpPr>
        <p:spPr>
          <a:xfrm flipH="1" flipV="1">
            <a:off x="925376" y="4152479"/>
            <a:ext cx="420082" cy="3900"/>
          </a:xfrm>
          <a:prstGeom prst="straightConnector1">
            <a:avLst/>
          </a:prstGeom>
          <a:ln w="190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AD4627B-C2E6-4C65-B680-D752F3A83198}"/>
              </a:ext>
            </a:extLst>
          </p:cNvPr>
          <p:cNvSpPr txBox="1"/>
          <p:nvPr/>
        </p:nvSpPr>
        <p:spPr>
          <a:xfrm>
            <a:off x="826722" y="3869373"/>
            <a:ext cx="1037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0070C0"/>
                </a:solidFill>
              </a:rPr>
              <a:t>EPU98 beam</a:t>
            </a:r>
            <a:endParaRPr lang="ko-KR" altLang="en-US" sz="1200" b="1" dirty="0">
              <a:solidFill>
                <a:srgbClr val="0070C0"/>
              </a:solidFill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F2D8614E-E0E1-44B4-A174-4B5DB643D913}"/>
              </a:ext>
            </a:extLst>
          </p:cNvPr>
          <p:cNvSpPr/>
          <p:nvPr/>
        </p:nvSpPr>
        <p:spPr>
          <a:xfrm>
            <a:off x="180318" y="2106922"/>
            <a:ext cx="7404876" cy="600414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93194B-251D-4618-9AA5-54DFD72D9318}"/>
              </a:ext>
            </a:extLst>
          </p:cNvPr>
          <p:cNvSpPr txBox="1"/>
          <p:nvPr/>
        </p:nvSpPr>
        <p:spPr>
          <a:xfrm>
            <a:off x="512589" y="1956661"/>
            <a:ext cx="421527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Crotch</a:t>
            </a:r>
            <a:r>
              <a:rPr lang="ko-KR" altLang="en-US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absorber 1 (for the ID beamline)</a:t>
            </a:r>
            <a:endParaRPr lang="ko-KR" alt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0513EEC-6C45-4B88-8433-DD6283EE2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712" y="2693071"/>
            <a:ext cx="1833900" cy="16588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CF3920-8713-40DD-87D0-BD096CC3D62B}"/>
              </a:ext>
            </a:extLst>
          </p:cNvPr>
          <p:cNvSpPr txBox="1"/>
          <p:nvPr/>
        </p:nvSpPr>
        <p:spPr>
          <a:xfrm>
            <a:off x="1737102" y="4443978"/>
            <a:ext cx="2006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[Beam opening]</a:t>
            </a:r>
          </a:p>
          <a:p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±</a:t>
            </a:r>
            <a:r>
              <a:rPr lang="en-US" altLang="ko-KR" sz="1400" dirty="0"/>
              <a:t>1.5 </a:t>
            </a:r>
            <a:r>
              <a:rPr lang="en-US" altLang="ko-KR" sz="1400" dirty="0">
                <a:latin typeface="맑은 고딕" panose="020B0503020000020004" pitchFamily="50" charset="-127"/>
              </a:rPr>
              <a:t>×</a:t>
            </a:r>
            <a:r>
              <a:rPr lang="en-US" altLang="ko-KR" sz="1400" dirty="0"/>
              <a:t> </a:t>
            </a:r>
            <a:r>
              <a:rPr lang="en-US" altLang="ko-KR" sz="1400" dirty="0">
                <a:latin typeface="맑은 고딕" panose="020B0503020000020004" pitchFamily="50" charset="-127"/>
              </a:rPr>
              <a:t>±</a:t>
            </a:r>
            <a:r>
              <a:rPr lang="en-US" altLang="ko-KR" sz="1400" dirty="0"/>
              <a:t>1.0 mrad (H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×</a:t>
            </a:r>
            <a:r>
              <a:rPr lang="en-US" altLang="ko-KR" sz="1400" dirty="0"/>
              <a:t>V)</a:t>
            </a:r>
            <a:endParaRPr lang="ko-KR" altLang="en-US" sz="1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68E589-B607-4B53-A7FD-27A6E0EA0A1B}"/>
              </a:ext>
            </a:extLst>
          </p:cNvPr>
          <p:cNvSpPr txBox="1"/>
          <p:nvPr/>
        </p:nvSpPr>
        <p:spPr>
          <a:xfrm>
            <a:off x="312186" y="4441707"/>
            <a:ext cx="116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[PA LGBM1U]</a:t>
            </a:r>
            <a:endParaRPr lang="ko-KR" altLang="en-US" sz="14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50BC8CB-48F2-4DA8-A92C-3B0E299DE04F}"/>
              </a:ext>
            </a:extLst>
          </p:cNvPr>
          <p:cNvSpPr txBox="1"/>
          <p:nvPr/>
        </p:nvSpPr>
        <p:spPr>
          <a:xfrm>
            <a:off x="3891259" y="4412257"/>
            <a:ext cx="3528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[Photon fan from upstream bending magnets]</a:t>
            </a:r>
            <a:endParaRPr lang="ko-KR" altLang="en-US" sz="1400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B3CBE9EB-8EDF-4911-B980-C3BC7EDF7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2143" y="2936585"/>
            <a:ext cx="3653141" cy="105498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296D9139-2FDD-4B64-8D53-A11EFFF7F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895" y="5246649"/>
            <a:ext cx="3435542" cy="1937174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2D81B1F-0BF1-4AD8-B4FE-B599E262E5F9}"/>
              </a:ext>
            </a:extLst>
          </p:cNvPr>
          <p:cNvSpPr txBox="1"/>
          <p:nvPr/>
        </p:nvSpPr>
        <p:spPr>
          <a:xfrm>
            <a:off x="626972" y="7272573"/>
            <a:ext cx="3308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[Max. Temperature for EPU98 (Hor. mode)]</a:t>
            </a:r>
            <a:endParaRPr lang="ko-KR" altLang="en-US" sz="14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D99E2D6-8764-4E4D-9359-479D594FA8DB}"/>
              </a:ext>
            </a:extLst>
          </p:cNvPr>
          <p:cNvSpPr txBox="1"/>
          <p:nvPr/>
        </p:nvSpPr>
        <p:spPr>
          <a:xfrm>
            <a:off x="4171600" y="7272572"/>
            <a:ext cx="3284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[Max. Temperature for EPU98 (Ver. mode)]</a:t>
            </a:r>
            <a:endParaRPr lang="ko-KR" altLang="en-US" sz="1400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7533B17F-D8FE-41FB-B2D7-BDCA060FF6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6763" y="5225673"/>
            <a:ext cx="3598521" cy="192839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ECE52C9B-1232-4130-8A37-C4E555EA3D42}"/>
              </a:ext>
            </a:extLst>
          </p:cNvPr>
          <p:cNvSpPr txBox="1"/>
          <p:nvPr/>
        </p:nvSpPr>
        <p:spPr>
          <a:xfrm>
            <a:off x="11490604" y="7459876"/>
            <a:ext cx="1634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[Max. Temperature]</a:t>
            </a:r>
            <a:endParaRPr lang="ko-KR" alt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71E131-269D-4F54-8CE2-18D714031DA9}"/>
              </a:ext>
            </a:extLst>
          </p:cNvPr>
          <p:cNvSpPr txBox="1"/>
          <p:nvPr/>
        </p:nvSpPr>
        <p:spPr>
          <a:xfrm>
            <a:off x="11527912" y="5221153"/>
            <a:ext cx="3528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[Photon fan from upstream bending magnets]</a:t>
            </a:r>
            <a:endParaRPr lang="ko-KR" altLang="en-US" sz="1400" dirty="0"/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950CAA31-88C0-4374-A885-85014C05AFCF}"/>
              </a:ext>
            </a:extLst>
          </p:cNvPr>
          <p:cNvCxnSpPr/>
          <p:nvPr/>
        </p:nvCxnSpPr>
        <p:spPr>
          <a:xfrm>
            <a:off x="2644677" y="3162747"/>
            <a:ext cx="982468" cy="674351"/>
          </a:xfrm>
          <a:prstGeom prst="straightConnector1">
            <a:avLst/>
          </a:prstGeom>
          <a:ln>
            <a:solidFill>
              <a:srgbClr val="00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1D87472-D132-478B-9DE6-7CE7371243EC}"/>
              </a:ext>
            </a:extLst>
          </p:cNvPr>
          <p:cNvSpPr txBox="1"/>
          <p:nvPr/>
        </p:nvSpPr>
        <p:spPr>
          <a:xfrm rot="1939609">
            <a:off x="2711045" y="3435463"/>
            <a:ext cx="641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0000FF"/>
                </a:solidFill>
              </a:rPr>
              <a:t>SD = 6 m</a:t>
            </a:r>
            <a:endParaRPr lang="ko-KR" altLang="en-US" sz="1000" dirty="0">
              <a:solidFill>
                <a:srgbClr val="0000FF"/>
              </a:solidFill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1C2C7185-22EA-4C58-9706-F0D91AE24E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99" y="5696823"/>
            <a:ext cx="993066" cy="1986132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B2621581-8DBE-4826-8AA1-0820590CBA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238" y="5646555"/>
            <a:ext cx="6190585" cy="19037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0684BD-944B-492B-BB75-D87136BB0D67}"/>
              </a:ext>
            </a:extLst>
          </p:cNvPr>
          <p:cNvSpPr txBox="1"/>
          <p:nvPr/>
        </p:nvSpPr>
        <p:spPr>
          <a:xfrm>
            <a:off x="8494019" y="6598440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118℃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48" name="슬라이드 번호 개체 틀 1">
            <a:extLst>
              <a:ext uri="{FF2B5EF4-FFF2-40B4-BE49-F238E27FC236}">
                <a16:creationId xmlns:a16="http://schemas.microsoft.com/office/drawing/2014/main" id="{38FB7570-A7B9-46DC-A552-9A07E7C2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04269" y="7996086"/>
            <a:ext cx="3428286" cy="456322"/>
          </a:xfrm>
        </p:spPr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  <p:sp>
        <p:nvSpPr>
          <p:cNvPr id="52" name="Rectangle 6">
            <a:extLst>
              <a:ext uri="{FF2B5EF4-FFF2-40B4-BE49-F238E27FC236}">
                <a16:creationId xmlns:a16="http://schemas.microsoft.com/office/drawing/2014/main" id="{909E65B2-0A00-475C-94FC-BEE2FC10E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D06AF094-A0CD-4ED7-A50E-D8E51019CC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54" name="Rectangle 6">
            <a:extLst>
              <a:ext uri="{FF2B5EF4-FFF2-40B4-BE49-F238E27FC236}">
                <a16:creationId xmlns:a16="http://schemas.microsoft.com/office/drawing/2014/main" id="{D73CC2EE-575B-4519-B9BE-5052263FB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9C6854-726F-4567-8786-D2404E2D4275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82F8E16-9593-45D6-862B-9CF44FDABF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69800" y="2508587"/>
            <a:ext cx="2272320" cy="2599533"/>
          </a:xfrm>
          <a:prstGeom prst="rect">
            <a:avLst/>
          </a:prstGeom>
        </p:spPr>
      </p:pic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C6FD37AF-6EB0-41E5-8263-5B4513E62F34}"/>
              </a:ext>
            </a:extLst>
          </p:cNvPr>
          <p:cNvCxnSpPr>
            <a:cxnSpLocks/>
          </p:cNvCxnSpPr>
          <p:nvPr/>
        </p:nvCxnSpPr>
        <p:spPr>
          <a:xfrm>
            <a:off x="10178163" y="3898209"/>
            <a:ext cx="229240" cy="4652"/>
          </a:xfrm>
          <a:prstGeom prst="straightConnector1">
            <a:avLst/>
          </a:prstGeom>
          <a:ln w="9525">
            <a:solidFill>
              <a:srgbClr val="0000FF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08B6A82-25B0-4F53-85E8-6AEF48F9ADBC}"/>
              </a:ext>
            </a:extLst>
          </p:cNvPr>
          <p:cNvSpPr txBox="1"/>
          <p:nvPr/>
        </p:nvSpPr>
        <p:spPr>
          <a:xfrm>
            <a:off x="9840354" y="3035353"/>
            <a:ext cx="134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[Beam opening]</a:t>
            </a:r>
          </a:p>
          <a:p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±</a:t>
            </a:r>
            <a:r>
              <a:rPr lang="en-US" altLang="ko-KR" sz="1400" dirty="0"/>
              <a:t>1.0 mrad (H)</a:t>
            </a:r>
            <a:endParaRPr lang="ko-KR" altLang="en-US" sz="1400" dirty="0"/>
          </a:p>
        </p:txBody>
      </p:sp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82625CB1-3F02-4BA7-BA76-03752BC25C8F}"/>
              </a:ext>
            </a:extLst>
          </p:cNvPr>
          <p:cNvCxnSpPr>
            <a:cxnSpLocks/>
          </p:cNvCxnSpPr>
          <p:nvPr/>
        </p:nvCxnSpPr>
        <p:spPr>
          <a:xfrm flipV="1">
            <a:off x="10030696" y="3953735"/>
            <a:ext cx="254000" cy="25816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CEFFE7A-C1B6-422F-AC91-C1AD99AB7364}"/>
              </a:ext>
            </a:extLst>
          </p:cNvPr>
          <p:cNvSpPr txBox="1"/>
          <p:nvPr/>
        </p:nvSpPr>
        <p:spPr>
          <a:xfrm>
            <a:off x="12078917" y="7754583"/>
            <a:ext cx="3060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/>
              <a:t>※ Max stress ~ 70 MPa</a:t>
            </a:r>
            <a:endParaRPr lang="ko-KR" altLang="en-US" sz="1600"/>
          </a:p>
        </p:txBody>
      </p:sp>
    </p:spTree>
    <p:extLst>
      <p:ext uri="{BB962C8B-B14F-4D97-AF65-F5344CB8AC3E}">
        <p14:creationId xmlns:p14="http://schemas.microsoft.com/office/powerpoint/2010/main" val="1697488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B0190C7-47EE-4D52-B909-AC38EDFAE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F7A19CB-6552-4E30-9E42-B7296B2EB372}"/>
              </a:ext>
            </a:extLst>
          </p:cNvPr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cs typeface="Verdana" panose="020B0604030504040204" pitchFamily="34" charset="0"/>
              </a:rPr>
              <a:t>Vacuum Profile Simulation</a:t>
            </a:r>
            <a:endParaRPr lang="ko-KR" altLang="en-US" sz="2100" b="1" dirty="0">
              <a:solidFill>
                <a:schemeClr val="accent6">
                  <a:lumMod val="75000"/>
                </a:schemeClr>
              </a:solidFill>
              <a:cs typeface="Verdana" panose="020B060403050404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2FE8777-9927-4F8D-BAB4-7CEAFD52C3BF}"/>
              </a:ext>
            </a:extLst>
          </p:cNvPr>
          <p:cNvSpPr/>
          <p:nvPr/>
        </p:nvSpPr>
        <p:spPr>
          <a:xfrm>
            <a:off x="539402" y="1519566"/>
            <a:ext cx="7849224" cy="112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000" b="1">
                <a:solidFill>
                  <a:prstClr val="black"/>
                </a:solidFill>
                <a:cs typeface="Times New Roman" panose="02020603050405020304" pitchFamily="18" charset="0"/>
              </a:rPr>
              <a:t>Synrad</a:t>
            </a:r>
            <a:r>
              <a:rPr lang="ko-KR" altLang="en-US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&amp; </a:t>
            </a:r>
            <a:r>
              <a:rPr lang="en-US" altLang="ko-KR" sz="2000" b="1">
                <a:solidFill>
                  <a:prstClr val="black"/>
                </a:solidFill>
                <a:cs typeface="Times New Roman" panose="02020603050405020304" pitchFamily="18" charset="0"/>
              </a:rPr>
              <a:t>Molflow</a:t>
            </a:r>
            <a:r>
              <a:rPr lang="ko-KR" altLang="en-US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simulation</a:t>
            </a:r>
          </a:p>
          <a:p>
            <a:pPr marL="1085804" lvl="1" indent="-514350" defTabSz="914400">
              <a:spcBef>
                <a:spcPct val="3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ko-KR" sz="1800">
                <a:solidFill>
                  <a:prstClr val="black"/>
                </a:solidFill>
                <a:cs typeface="Times New Roman" panose="02020603050405020304" pitchFamily="18" charset="0"/>
              </a:rPr>
              <a:t>We assumed the PSD yield of 1E-6 (H</a:t>
            </a:r>
            <a:r>
              <a:rPr lang="en-US" altLang="ko-KR" sz="1800" baseline="-2500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r>
              <a:rPr lang="en-US" altLang="ko-KR" sz="1800">
                <a:solidFill>
                  <a:prstClr val="black"/>
                </a:solidFill>
                <a:cs typeface="Times New Roman" panose="02020603050405020304" pitchFamily="18" charset="0"/>
              </a:rPr>
              <a:t>) and 2E-7 (CO)</a:t>
            </a:r>
          </a:p>
          <a:p>
            <a:pPr marL="1085804" lvl="1" indent="-514350" defTabSz="914400">
              <a:spcBef>
                <a:spcPct val="3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ko-KR" sz="1800">
                <a:solidFill>
                  <a:prstClr val="black"/>
                </a:solidFill>
                <a:cs typeface="Times New Roman" panose="02020603050405020304" pitchFamily="18" charset="0"/>
              </a:rPr>
              <a:t>Average pressure after fully cleaned 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~1</a:t>
            </a: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×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10</a:t>
            </a:r>
            <a:r>
              <a:rPr lang="en-US" altLang="ko-KR" sz="18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-9</a:t>
            </a:r>
            <a:r>
              <a:rPr lang="ko-KR" altLang="en-US" sz="1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mbar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F706BA1-74B9-4DFD-9F49-42642CD42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35" name="내용 개체 틀 7">
            <a:extLst>
              <a:ext uri="{FF2B5EF4-FFF2-40B4-BE49-F238E27FC236}">
                <a16:creationId xmlns:a16="http://schemas.microsoft.com/office/drawing/2014/main" id="{A588D86A-8C8B-4A36-AB67-0935C2D67F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491" y="3055231"/>
            <a:ext cx="6651022" cy="5293671"/>
          </a:xfrm>
          <a:prstGeom prst="rect">
            <a:avLst/>
          </a:prstGeom>
        </p:spPr>
      </p:pic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23173911-0F91-4A98-9D27-F509144996E5}"/>
              </a:ext>
            </a:extLst>
          </p:cNvPr>
          <p:cNvCxnSpPr>
            <a:cxnSpLocks/>
          </p:cNvCxnSpPr>
          <p:nvPr/>
        </p:nvCxnSpPr>
        <p:spPr>
          <a:xfrm>
            <a:off x="8823258" y="4409708"/>
            <a:ext cx="5046305" cy="0"/>
          </a:xfrm>
          <a:prstGeom prst="line">
            <a:avLst/>
          </a:prstGeom>
          <a:ln w="28575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509ACE1-36D9-4331-873E-0FF104CBC839}"/>
              </a:ext>
            </a:extLst>
          </p:cNvPr>
          <p:cNvSpPr txBox="1"/>
          <p:nvPr/>
        </p:nvSpPr>
        <p:spPr>
          <a:xfrm>
            <a:off x="9001130" y="3513302"/>
            <a:ext cx="2782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70AD47"/>
                </a:solidFill>
              </a:rPr>
              <a:t>Average pressure (1.38 x 10</a:t>
            </a:r>
            <a:r>
              <a:rPr lang="en-US" altLang="ko-KR" sz="1400" b="1" baseline="30000" dirty="0">
                <a:solidFill>
                  <a:srgbClr val="70AD47"/>
                </a:solidFill>
              </a:rPr>
              <a:t>-9</a:t>
            </a:r>
            <a:r>
              <a:rPr lang="en-US" altLang="ko-KR" sz="1400" b="1" dirty="0">
                <a:solidFill>
                  <a:srgbClr val="70AD47"/>
                </a:solidFill>
              </a:rPr>
              <a:t> mbar)</a:t>
            </a:r>
            <a:endParaRPr lang="ko-KR" altLang="en-US" sz="1400" b="1" dirty="0">
              <a:solidFill>
                <a:srgbClr val="70AD47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465ECC0-3A9B-4880-A0F6-0994EAA5B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000" y="6693974"/>
            <a:ext cx="4655418" cy="60726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7013966E-89E9-4F41-9CAD-58F608B12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45A09012-BC7D-4ED8-B813-9BE1AE7A4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D29AA1-769A-405B-8A8E-F4D5E682B085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pic>
        <p:nvPicPr>
          <p:cNvPr id="41" name="내용 개체 틀 7">
            <a:extLst>
              <a:ext uri="{FF2B5EF4-FFF2-40B4-BE49-F238E27FC236}">
                <a16:creationId xmlns:a16="http://schemas.microsoft.com/office/drawing/2014/main" id="{BD94017F-AFD8-44B8-A866-BB2BD43AE9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73" y="3233459"/>
            <a:ext cx="6164927" cy="4977864"/>
          </a:xfrm>
          <a:prstGeom prst="rect">
            <a:avLst/>
          </a:prstGeom>
        </p:spPr>
      </p:pic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6EC04164-AD65-46B4-8B2C-60453A2739DA}"/>
              </a:ext>
            </a:extLst>
          </p:cNvPr>
          <p:cNvCxnSpPr>
            <a:cxnSpLocks/>
          </p:cNvCxnSpPr>
          <p:nvPr/>
        </p:nvCxnSpPr>
        <p:spPr>
          <a:xfrm>
            <a:off x="4507642" y="3469136"/>
            <a:ext cx="0" cy="3941740"/>
          </a:xfrm>
          <a:prstGeom prst="line">
            <a:avLst/>
          </a:prstGeom>
          <a:ln w="190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D8B3666B-7024-43A8-B7DC-E64E71E6FB40}"/>
              </a:ext>
            </a:extLst>
          </p:cNvPr>
          <p:cNvCxnSpPr>
            <a:cxnSpLocks/>
          </p:cNvCxnSpPr>
          <p:nvPr/>
        </p:nvCxnSpPr>
        <p:spPr>
          <a:xfrm>
            <a:off x="4868688" y="3469136"/>
            <a:ext cx="0" cy="3941740"/>
          </a:xfrm>
          <a:prstGeom prst="line">
            <a:avLst/>
          </a:prstGeom>
          <a:ln w="190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6769383-6445-481E-85FC-6F4DA874361B}"/>
              </a:ext>
            </a:extLst>
          </p:cNvPr>
          <p:cNvSpPr txBox="1"/>
          <p:nvPr/>
        </p:nvSpPr>
        <p:spPr>
          <a:xfrm>
            <a:off x="3299195" y="2961351"/>
            <a:ext cx="3311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/>
              <a:t>Commisioning stage</a:t>
            </a:r>
            <a:endParaRPr lang="ko-KR" altLang="en-US" sz="2000" b="1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D5FB8C-6BB3-4E11-9620-4CF73F742AC0}"/>
              </a:ext>
            </a:extLst>
          </p:cNvPr>
          <p:cNvSpPr txBox="1"/>
          <p:nvPr/>
        </p:nvSpPr>
        <p:spPr>
          <a:xfrm>
            <a:off x="10219471" y="2961351"/>
            <a:ext cx="2456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/>
              <a:t>Fully cleaned stage</a:t>
            </a:r>
            <a:endParaRPr lang="ko-KR" altLang="en-US" sz="2000" b="1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A501668-03F4-42FD-9287-4F1AF86CF0F6}"/>
              </a:ext>
            </a:extLst>
          </p:cNvPr>
          <p:cNvSpPr txBox="1"/>
          <p:nvPr/>
        </p:nvSpPr>
        <p:spPr>
          <a:xfrm>
            <a:off x="6814602" y="949194"/>
            <a:ext cx="314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>
                <a:highlight>
                  <a:srgbClr val="FFFF00"/>
                </a:highlight>
              </a:rPr>
              <a:t>※ </a:t>
            </a:r>
            <a:r>
              <a:rPr lang="en-US" altLang="ko-KR" i="1">
                <a:highlight>
                  <a:srgbClr val="FFFF00"/>
                </a:highlight>
              </a:rPr>
              <a:t>See Hosun Choi’s Talk </a:t>
            </a:r>
            <a:endParaRPr lang="ko-KR" altLang="en-US" i="1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22157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>
            <a:extLst>
              <a:ext uri="{FF2B5EF4-FFF2-40B4-BE49-F238E27FC236}">
                <a16:creationId xmlns:a16="http://schemas.microsoft.com/office/drawing/2014/main" id="{2E6D5EC5-1077-4D00-B566-39772EE855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17353" y="5288132"/>
            <a:ext cx="3555081" cy="172816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76FE114-4CEE-4BC8-923A-7E7D646C0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219" y="4893786"/>
            <a:ext cx="1695905" cy="3014942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626972" y="870692"/>
            <a:ext cx="4273095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cs typeface="Verdana" panose="020B0604030504040204" pitchFamily="34" charset="0"/>
              </a:rPr>
              <a:t>Vacuum Chamber Prototyping (1)</a:t>
            </a:r>
            <a:endParaRPr lang="ko-KR" altLang="en-US" sz="2100" b="1" dirty="0">
              <a:solidFill>
                <a:schemeClr val="accent6">
                  <a:lumMod val="75000"/>
                </a:schemeClr>
              </a:solidFill>
              <a:cs typeface="Verdana" panose="020B0604030504040204" pitchFamily="34" charset="0"/>
            </a:endParaRPr>
          </a:p>
        </p:txBody>
      </p:sp>
      <p:pic>
        <p:nvPicPr>
          <p:cNvPr id="4099" name="_x389324512" descr="EMB0001b11c315e">
            <a:extLst>
              <a:ext uri="{FF2B5EF4-FFF2-40B4-BE49-F238E27FC236}">
                <a16:creationId xmlns:a16="http://schemas.microsoft.com/office/drawing/2014/main" id="{45339EC9-AF9D-4570-BE6F-254F2E739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957" y="5541918"/>
            <a:ext cx="3570024" cy="235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_x389325880" descr="EMB0001b11c315f">
            <a:extLst>
              <a:ext uri="{FF2B5EF4-FFF2-40B4-BE49-F238E27FC236}">
                <a16:creationId xmlns:a16="http://schemas.microsoft.com/office/drawing/2014/main" id="{C6612AB0-F6D2-4C3C-8F42-C0D048D43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631" y="2815249"/>
            <a:ext cx="3516417" cy="211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_x389324656" descr="EMB0001b11c3160">
            <a:extLst>
              <a:ext uri="{FF2B5EF4-FFF2-40B4-BE49-F238E27FC236}">
                <a16:creationId xmlns:a16="http://schemas.microsoft.com/office/drawing/2014/main" id="{EC28DA34-613E-4474-97F2-165AB25BF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285" y="1585793"/>
            <a:ext cx="3418277" cy="206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ttp://www.dhlm.co.kr/assests/images/process-2.jpg">
            <a:extLst>
              <a:ext uri="{FF2B5EF4-FFF2-40B4-BE49-F238E27FC236}">
                <a16:creationId xmlns:a16="http://schemas.microsoft.com/office/drawing/2014/main" id="{2EE51983-3E80-4056-9509-3590EED9F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9" y="3200832"/>
            <a:ext cx="3173812" cy="211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A0E81D-274B-4DB4-BC14-D008E85CA1BC}"/>
              </a:ext>
            </a:extLst>
          </p:cNvPr>
          <p:cNvSpPr txBox="1"/>
          <p:nvPr/>
        </p:nvSpPr>
        <p:spPr>
          <a:xfrm>
            <a:off x="626972" y="1686602"/>
            <a:ext cx="5655448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000" b="1" dirty="0">
                <a:solidFill>
                  <a:schemeClr val="accent6">
                    <a:lumMod val="50000"/>
                  </a:schemeClr>
                </a:solidFill>
              </a:rPr>
              <a:t>Dipole magnet chamber</a:t>
            </a:r>
            <a:r>
              <a:rPr lang="ko-KR" alt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ko-KR" sz="2000" b="1" dirty="0">
                <a:solidFill>
                  <a:schemeClr val="accent6">
                    <a:lumMod val="50000"/>
                  </a:schemeClr>
                </a:solidFill>
              </a:rPr>
              <a:t>(extruded type, CH12)</a:t>
            </a:r>
            <a:endParaRPr lang="ko-KR" alt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7D1B7C-AC68-4741-9F27-089237212328}"/>
              </a:ext>
            </a:extLst>
          </p:cNvPr>
          <p:cNvSpPr txBox="1"/>
          <p:nvPr/>
        </p:nvSpPr>
        <p:spPr>
          <a:xfrm>
            <a:off x="1410765" y="2919205"/>
            <a:ext cx="131318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1. Extrusion</a:t>
            </a:r>
            <a:endParaRPr lang="ko-KR" altLang="en-US" sz="1800" b="1" dirty="0"/>
          </a:p>
        </p:txBody>
      </p:sp>
      <p:sp>
        <p:nvSpPr>
          <p:cNvPr id="3" name="화살표: 오른쪽 2">
            <a:extLst>
              <a:ext uri="{FF2B5EF4-FFF2-40B4-BE49-F238E27FC236}">
                <a16:creationId xmlns:a16="http://schemas.microsoft.com/office/drawing/2014/main" id="{93F14FE8-8825-48BF-BAD8-E4F9880BAC43}"/>
              </a:ext>
            </a:extLst>
          </p:cNvPr>
          <p:cNvSpPr/>
          <p:nvPr/>
        </p:nvSpPr>
        <p:spPr>
          <a:xfrm>
            <a:off x="3725190" y="3937294"/>
            <a:ext cx="263414" cy="552659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화살표: 오른쪽 22">
            <a:extLst>
              <a:ext uri="{FF2B5EF4-FFF2-40B4-BE49-F238E27FC236}">
                <a16:creationId xmlns:a16="http://schemas.microsoft.com/office/drawing/2014/main" id="{019C7793-9B56-4B2F-884B-AE2D7A88C4AF}"/>
              </a:ext>
            </a:extLst>
          </p:cNvPr>
          <p:cNvSpPr/>
          <p:nvPr/>
        </p:nvSpPr>
        <p:spPr>
          <a:xfrm rot="20248765">
            <a:off x="7679592" y="3128561"/>
            <a:ext cx="270796" cy="552659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E23616-514A-4C5B-A2F8-93F8CE338755}"/>
              </a:ext>
            </a:extLst>
          </p:cNvPr>
          <p:cNvSpPr txBox="1"/>
          <p:nvPr/>
        </p:nvSpPr>
        <p:spPr>
          <a:xfrm>
            <a:off x="5306188" y="2521031"/>
            <a:ext cx="119616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2. Bending</a:t>
            </a:r>
            <a:endParaRPr lang="ko-KR" altLang="en-US" sz="18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1332B8-9CED-4469-9159-EC0C369776CF}"/>
              </a:ext>
            </a:extLst>
          </p:cNvPr>
          <p:cNvSpPr txBox="1"/>
          <p:nvPr/>
        </p:nvSpPr>
        <p:spPr>
          <a:xfrm>
            <a:off x="8988856" y="1344149"/>
            <a:ext cx="177465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3. Curvature test</a:t>
            </a:r>
            <a:endParaRPr lang="ko-KR" altLang="en-US" sz="1800" b="1" dirty="0"/>
          </a:p>
        </p:txBody>
      </p:sp>
      <p:sp>
        <p:nvSpPr>
          <p:cNvPr id="27" name="화살표: 오른쪽 26">
            <a:extLst>
              <a:ext uri="{FF2B5EF4-FFF2-40B4-BE49-F238E27FC236}">
                <a16:creationId xmlns:a16="http://schemas.microsoft.com/office/drawing/2014/main" id="{5D0365C2-CA63-47C0-988A-6CC2121B87F0}"/>
              </a:ext>
            </a:extLst>
          </p:cNvPr>
          <p:cNvSpPr/>
          <p:nvPr/>
        </p:nvSpPr>
        <p:spPr>
          <a:xfrm>
            <a:off x="11448237" y="2486446"/>
            <a:ext cx="231995" cy="552659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5A8533-9BE3-4565-89A4-E51CB9E93A32}"/>
              </a:ext>
            </a:extLst>
          </p:cNvPr>
          <p:cNvSpPr txBox="1"/>
          <p:nvPr/>
        </p:nvSpPr>
        <p:spPr>
          <a:xfrm>
            <a:off x="12696815" y="1286381"/>
            <a:ext cx="141897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4. Machining</a:t>
            </a:r>
            <a:endParaRPr lang="ko-KR" altLang="en-US" sz="1800" b="1" dirty="0"/>
          </a:p>
        </p:txBody>
      </p:sp>
      <p:sp>
        <p:nvSpPr>
          <p:cNvPr id="30" name="화살표: 오른쪽 29">
            <a:extLst>
              <a:ext uri="{FF2B5EF4-FFF2-40B4-BE49-F238E27FC236}">
                <a16:creationId xmlns:a16="http://schemas.microsoft.com/office/drawing/2014/main" id="{1C3024F8-D8A1-4F7C-9898-C3C90A0AAC21}"/>
              </a:ext>
            </a:extLst>
          </p:cNvPr>
          <p:cNvSpPr/>
          <p:nvPr/>
        </p:nvSpPr>
        <p:spPr>
          <a:xfrm rot="5400000">
            <a:off x="13290306" y="3765424"/>
            <a:ext cx="231995" cy="552659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B5E2C4-47F4-47B4-8E6E-75FAD628138E}"/>
              </a:ext>
            </a:extLst>
          </p:cNvPr>
          <p:cNvSpPr txBox="1"/>
          <p:nvPr/>
        </p:nvSpPr>
        <p:spPr>
          <a:xfrm>
            <a:off x="12340819" y="4286650"/>
            <a:ext cx="213096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5. Chemical cleaning</a:t>
            </a:r>
            <a:endParaRPr lang="ko-KR" altLang="en-US" sz="1800" b="1" dirty="0"/>
          </a:p>
        </p:txBody>
      </p:sp>
      <p:sp>
        <p:nvSpPr>
          <p:cNvPr id="32" name="화살표: 오른쪽 31">
            <a:extLst>
              <a:ext uri="{FF2B5EF4-FFF2-40B4-BE49-F238E27FC236}">
                <a16:creationId xmlns:a16="http://schemas.microsoft.com/office/drawing/2014/main" id="{3ADE36C5-8AEA-4DFD-98DF-E845A8DFBEF3}"/>
              </a:ext>
            </a:extLst>
          </p:cNvPr>
          <p:cNvSpPr/>
          <p:nvPr/>
        </p:nvSpPr>
        <p:spPr>
          <a:xfrm rot="10800000">
            <a:off x="12009368" y="5946292"/>
            <a:ext cx="270468" cy="581792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AD90CE-4B05-4CB0-A584-667F44E75758}"/>
              </a:ext>
            </a:extLst>
          </p:cNvPr>
          <p:cNvSpPr txBox="1"/>
          <p:nvPr/>
        </p:nvSpPr>
        <p:spPr>
          <a:xfrm>
            <a:off x="4475675" y="5284747"/>
            <a:ext cx="256621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8. Assemble &amp; alignment</a:t>
            </a:r>
            <a:endParaRPr lang="ko-KR" altLang="en-US" sz="1800" b="1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3551D40-32F0-418D-AC8E-343A341545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8570" y="4915472"/>
            <a:ext cx="1698860" cy="302019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979D515-A891-40AB-BA7C-530E5C543CBA}"/>
              </a:ext>
            </a:extLst>
          </p:cNvPr>
          <p:cNvSpPr txBox="1"/>
          <p:nvPr/>
        </p:nvSpPr>
        <p:spPr>
          <a:xfrm>
            <a:off x="8247611" y="4646184"/>
            <a:ext cx="120077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7. Welding</a:t>
            </a:r>
            <a:endParaRPr lang="ko-KR" altLang="en-US" sz="1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E6C8C6-AA73-4FCF-8CD6-E252C3862809}"/>
              </a:ext>
            </a:extLst>
          </p:cNvPr>
          <p:cNvSpPr txBox="1"/>
          <p:nvPr/>
        </p:nvSpPr>
        <p:spPr>
          <a:xfrm>
            <a:off x="8517039" y="3685949"/>
            <a:ext cx="2230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solidFill>
                  <a:srgbClr val="0000FF"/>
                </a:solidFill>
                <a:latin typeface="+mn-ea"/>
              </a:rPr>
              <a:t>※ Error</a:t>
            </a:r>
            <a:r>
              <a:rPr lang="ko-KR" altLang="en-US" sz="1800" dirty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ko-KR" sz="1800" dirty="0">
                <a:solidFill>
                  <a:srgbClr val="0000FF"/>
                </a:solidFill>
                <a:latin typeface="+mn-ea"/>
              </a:rPr>
              <a:t>&lt; ±0.5 mm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DDFCA5-0DCD-47BD-88BF-B351236FE6EF}"/>
              </a:ext>
            </a:extLst>
          </p:cNvPr>
          <p:cNvSpPr txBox="1"/>
          <p:nvPr/>
        </p:nvSpPr>
        <p:spPr>
          <a:xfrm>
            <a:off x="7449520" y="7871041"/>
            <a:ext cx="311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en-US" altLang="ko-KR" sz="1800" dirty="0">
                <a:solidFill>
                  <a:srgbClr val="0000FF"/>
                </a:solidFill>
              </a:rPr>
              <a:t>He leak rate</a:t>
            </a:r>
            <a:r>
              <a:rPr lang="ko-KR" altLang="en-US" sz="1800" dirty="0">
                <a:solidFill>
                  <a:srgbClr val="0000FF"/>
                </a:solidFill>
              </a:rPr>
              <a:t> </a:t>
            </a:r>
            <a:r>
              <a:rPr lang="en-US" altLang="ko-KR" sz="1800" dirty="0">
                <a:solidFill>
                  <a:srgbClr val="0000FF"/>
                </a:solidFill>
              </a:rPr>
              <a:t>&lt; 10</a:t>
            </a:r>
            <a:r>
              <a:rPr lang="en-US" altLang="ko-KR" sz="1800" baseline="30000" dirty="0">
                <a:solidFill>
                  <a:srgbClr val="0000FF"/>
                </a:solidFill>
              </a:rPr>
              <a:t>-10</a:t>
            </a:r>
            <a:r>
              <a:rPr lang="en-US" altLang="ko-KR" sz="1800" dirty="0">
                <a:solidFill>
                  <a:srgbClr val="0000FF"/>
                </a:solidFill>
              </a:rPr>
              <a:t> mbar</a:t>
            </a:r>
            <a:r>
              <a:rPr lang="ko-KR" altLang="en-US" sz="1800" dirty="0">
                <a:solidFill>
                  <a:srgbClr val="0000FF"/>
                </a:solidFill>
              </a:rPr>
              <a:t> </a:t>
            </a:r>
            <a:r>
              <a:rPr lang="en-US" altLang="ko-KR" sz="1800" dirty="0">
                <a:solidFill>
                  <a:srgbClr val="0000FF"/>
                </a:solidFill>
              </a:rPr>
              <a:t>l/s</a:t>
            </a:r>
            <a:endParaRPr lang="ko-KR" altLang="en-US" sz="1800" dirty="0">
              <a:solidFill>
                <a:srgbClr val="0000FF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713B2AD-067D-4E90-BB02-AA71C0AF05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540" y="5412659"/>
            <a:ext cx="3212399" cy="106726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5640771-D1C3-44B8-ABEF-3C16EFCA579B}"/>
              </a:ext>
            </a:extLst>
          </p:cNvPr>
          <p:cNvSpPr txBox="1"/>
          <p:nvPr/>
        </p:nvSpPr>
        <p:spPr>
          <a:xfrm>
            <a:off x="10214893" y="4646184"/>
            <a:ext cx="172816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6. NEG insertion</a:t>
            </a:r>
            <a:endParaRPr lang="ko-KR" altLang="en-US" sz="1800" b="1" dirty="0"/>
          </a:p>
        </p:txBody>
      </p:sp>
      <p:sp>
        <p:nvSpPr>
          <p:cNvPr id="49" name="화살표: 오른쪽 48">
            <a:extLst>
              <a:ext uri="{FF2B5EF4-FFF2-40B4-BE49-F238E27FC236}">
                <a16:creationId xmlns:a16="http://schemas.microsoft.com/office/drawing/2014/main" id="{A652A94D-E7F2-4EE9-9DCD-7AF13EC78840}"/>
              </a:ext>
            </a:extLst>
          </p:cNvPr>
          <p:cNvSpPr/>
          <p:nvPr/>
        </p:nvSpPr>
        <p:spPr>
          <a:xfrm rot="10800000">
            <a:off x="9754433" y="6113030"/>
            <a:ext cx="270468" cy="581792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1" name="화살표: 오른쪽 50">
            <a:extLst>
              <a:ext uri="{FF2B5EF4-FFF2-40B4-BE49-F238E27FC236}">
                <a16:creationId xmlns:a16="http://schemas.microsoft.com/office/drawing/2014/main" id="{0FDF6AE2-CF8F-425E-8603-3F589407D7F4}"/>
              </a:ext>
            </a:extLst>
          </p:cNvPr>
          <p:cNvSpPr/>
          <p:nvPr/>
        </p:nvSpPr>
        <p:spPr>
          <a:xfrm rot="10800000">
            <a:off x="7633730" y="6212998"/>
            <a:ext cx="270468" cy="581792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9" name="슬라이드 번호 개체 틀 1">
            <a:extLst>
              <a:ext uri="{FF2B5EF4-FFF2-40B4-BE49-F238E27FC236}">
                <a16:creationId xmlns:a16="http://schemas.microsoft.com/office/drawing/2014/main" id="{160D3D5F-2B58-4EF9-A9AC-593E4348B8EF}"/>
              </a:ext>
            </a:extLst>
          </p:cNvPr>
          <p:cNvSpPr txBox="1">
            <a:spLocks/>
          </p:cNvSpPr>
          <p:nvPr/>
        </p:nvSpPr>
        <p:spPr>
          <a:xfrm>
            <a:off x="5904269" y="8095540"/>
            <a:ext cx="3428286" cy="346358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1500" b="1" smtClean="0"/>
              <a:pPr algn="ctr"/>
              <a:t>19</a:t>
            </a:fld>
            <a:endParaRPr lang="en-US" sz="1500" b="1" dirty="0"/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3EF48E9A-3C70-4E2F-9108-44D0CBA45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2FFF0C5A-C63C-4EAF-B4C6-1B8208CBEB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356226" y="1323948"/>
            <a:ext cx="2100156" cy="2800208"/>
          </a:xfrm>
          <a:prstGeom prst="rect">
            <a:avLst/>
          </a:prstGeom>
        </p:spPr>
      </p:pic>
      <p:sp>
        <p:nvSpPr>
          <p:cNvPr id="45" name="Rectangle 2">
            <a:extLst>
              <a:ext uri="{FF2B5EF4-FFF2-40B4-BE49-F238E27FC236}">
                <a16:creationId xmlns:a16="http://schemas.microsoft.com/office/drawing/2014/main" id="{7419B614-C4AD-42D7-B2A9-7EE729A1F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5236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C1CDA753-CE40-48DF-8BDB-E482C372FC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50" name="Rectangle 6">
            <a:extLst>
              <a:ext uri="{FF2B5EF4-FFF2-40B4-BE49-F238E27FC236}">
                <a16:creationId xmlns:a16="http://schemas.microsoft.com/office/drawing/2014/main" id="{24640A01-BF78-4801-A410-24875F697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7BB893-049A-41FA-BD75-DD033BDB1D00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A7D81CD-D521-47E6-BAAF-8C424105EA54}"/>
              </a:ext>
            </a:extLst>
          </p:cNvPr>
          <p:cNvSpPr txBox="1"/>
          <p:nvPr/>
        </p:nvSpPr>
        <p:spPr>
          <a:xfrm>
            <a:off x="5103312" y="954904"/>
            <a:ext cx="314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>
                <a:highlight>
                  <a:srgbClr val="FFFF00"/>
                </a:highlight>
              </a:rPr>
              <a:t>※ </a:t>
            </a:r>
            <a:r>
              <a:rPr lang="en-US" altLang="ko-KR" i="1">
                <a:highlight>
                  <a:srgbClr val="FFFF00"/>
                </a:highlight>
              </a:rPr>
              <a:t>See Sehyun Kim’s Talk </a:t>
            </a:r>
            <a:endParaRPr lang="ko-KR" altLang="en-US" i="1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4836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AFF28A1-9C46-464A-ACDC-8EBA8427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25EBFC-4482-49C3-B511-11E84BAE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C341E27-9C53-4AD6-9D05-598AB4833D0F}"/>
              </a:ext>
            </a:extLst>
          </p:cNvPr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cs typeface="Verdana" panose="020B0604030504040204" pitchFamily="34" charset="0"/>
              </a:rPr>
              <a:t>Contents</a:t>
            </a:r>
            <a:endParaRPr lang="ko-KR" altLang="en-US" sz="21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DF8A90D-54B4-46E1-977D-7D24E0C9E780}"/>
              </a:ext>
            </a:extLst>
          </p:cNvPr>
          <p:cNvSpPr/>
          <p:nvPr/>
        </p:nvSpPr>
        <p:spPr>
          <a:xfrm>
            <a:off x="539402" y="1788983"/>
            <a:ext cx="11255649" cy="6243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914400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2800" dirty="0">
                <a:solidFill>
                  <a:prstClr val="black"/>
                </a:solidFill>
                <a:cs typeface="Times New Roman" panose="02020603050405020304" pitchFamily="18" charset="0"/>
              </a:rPr>
              <a:t>Overview of the Korea-4GSR Project</a:t>
            </a:r>
          </a:p>
          <a:p>
            <a:pPr marL="514350" indent="-514350" defTabSz="914400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2800" dirty="0">
                <a:solidFill>
                  <a:prstClr val="black"/>
                </a:solidFill>
                <a:cs typeface="Times New Roman" panose="02020603050405020304" pitchFamily="18" charset="0"/>
              </a:rPr>
              <a:t>Brief Introduction of Linac &amp; Booster</a:t>
            </a:r>
            <a:r>
              <a:rPr lang="ko-KR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solidFill>
                  <a:prstClr val="black"/>
                </a:solidFill>
                <a:cs typeface="Times New Roman" panose="02020603050405020304" pitchFamily="18" charset="0"/>
              </a:rPr>
              <a:t>Vacuum System</a:t>
            </a:r>
          </a:p>
          <a:p>
            <a:pPr marL="514350" indent="-514350" defTabSz="914400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2800" dirty="0">
                <a:solidFill>
                  <a:prstClr val="black"/>
                </a:solidFill>
                <a:cs typeface="Times New Roman" panose="02020603050405020304" pitchFamily="18" charset="0"/>
              </a:rPr>
              <a:t>Storage</a:t>
            </a:r>
            <a:r>
              <a:rPr lang="ko-KR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solidFill>
                  <a:prstClr val="black"/>
                </a:solidFill>
                <a:cs typeface="Times New Roman" panose="02020603050405020304" pitchFamily="18" charset="0"/>
              </a:rPr>
              <a:t>Ring Vacuum System</a:t>
            </a:r>
          </a:p>
          <a:p>
            <a:pPr marL="1085804" lvl="1" indent="-514350" defTabSz="914400">
              <a:lnSpc>
                <a:spcPts val="2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400">
                <a:solidFill>
                  <a:prstClr val="black"/>
                </a:solidFill>
                <a:cs typeface="Times New Roman" panose="02020603050405020304" pitchFamily="18" charset="0"/>
              </a:rPr>
              <a:t>Design Philosophy</a:t>
            </a:r>
          </a:p>
          <a:p>
            <a:pPr marL="1085804" lvl="1" indent="-514350" defTabSz="914400">
              <a:lnSpc>
                <a:spcPts val="2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400">
                <a:solidFill>
                  <a:prstClr val="black"/>
                </a:solidFill>
                <a:cs typeface="Times New Roman" panose="02020603050405020304" pitchFamily="18" charset="0"/>
              </a:rPr>
              <a:t>Overview</a:t>
            </a:r>
            <a:endParaRPr lang="en-US" altLang="ko-KR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1085804" lvl="1" indent="-514350" defTabSz="914400">
              <a:lnSpc>
                <a:spcPts val="2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400">
                <a:solidFill>
                  <a:prstClr val="black"/>
                </a:solidFill>
                <a:cs typeface="Times New Roman" panose="02020603050405020304" pitchFamily="18" charset="0"/>
              </a:rPr>
              <a:t>Change </a:t>
            </a: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Log of Chamber Design</a:t>
            </a:r>
          </a:p>
          <a:p>
            <a:pPr marL="1085804" lvl="1" indent="-514350" defTabSz="914400">
              <a:lnSpc>
                <a:spcPts val="2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Impedance Budget</a:t>
            </a:r>
          </a:p>
          <a:p>
            <a:pPr marL="1085804" lvl="1" indent="-514350" defTabSz="914400">
              <a:lnSpc>
                <a:spcPts val="2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Photon Fan and Beam Branch Chamber</a:t>
            </a:r>
          </a:p>
          <a:p>
            <a:pPr marL="1085804" lvl="1" indent="-514350" defTabSz="914400">
              <a:lnSpc>
                <a:spcPts val="2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ID Beam Opening</a:t>
            </a:r>
          </a:p>
          <a:p>
            <a:pPr marL="1085804" lvl="1" indent="-514350" defTabSz="914400">
              <a:lnSpc>
                <a:spcPts val="2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Thermal Analysis of the Main Photon Absorbers</a:t>
            </a:r>
          </a:p>
          <a:p>
            <a:pPr marL="1085804" lvl="1" indent="-514350" defTabSz="914400">
              <a:lnSpc>
                <a:spcPts val="2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Vacuum Simulation</a:t>
            </a:r>
          </a:p>
          <a:p>
            <a:pPr marL="1085804" lvl="1" indent="-514350" defTabSz="914400">
              <a:lnSpc>
                <a:spcPts val="2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Vacuum Chamber Prototyping</a:t>
            </a:r>
          </a:p>
          <a:p>
            <a:pPr marL="1085804" lvl="1" indent="-514350" defTabSz="914400">
              <a:lnSpc>
                <a:spcPts val="2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Pressure Measurement after NEG Activation</a:t>
            </a:r>
          </a:p>
          <a:p>
            <a:pPr marL="1085804" lvl="1" indent="-514350" defTabSz="914400">
              <a:lnSpc>
                <a:spcPts val="2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Fabrication schedule</a:t>
            </a:r>
          </a:p>
          <a:p>
            <a:pPr marL="514350" indent="-514350" defTabSz="914400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2800" dirty="0">
                <a:solidFill>
                  <a:prstClr val="black"/>
                </a:solidFill>
                <a:cs typeface="Times New Roman" panose="02020603050405020304" pitchFamily="18" charset="0"/>
              </a:rPr>
              <a:t>Summary</a:t>
            </a: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7AB08C6E-F76A-4225-94B9-89F31958C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4ED62C9F-2AA9-4A1B-88D7-C813489C4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78979C-C6EB-4A7B-8AFE-02B62979A425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C1075F-FAAE-42E4-B4B3-983E0E424B79}"/>
              </a:ext>
            </a:extLst>
          </p:cNvPr>
          <p:cNvSpPr txBox="1"/>
          <p:nvPr/>
        </p:nvSpPr>
        <p:spPr>
          <a:xfrm>
            <a:off x="4202050" y="5937659"/>
            <a:ext cx="2882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0000FF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ko-KR" sz="2000" i="1" dirty="0">
                <a:solidFill>
                  <a:srgbClr val="0000FF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See Hosun Choi’s Talk</a:t>
            </a:r>
            <a:endParaRPr lang="ko-KR" altLang="en-US" i="1" dirty="0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2CD82C-8DBC-47D9-A900-DC5ED4B1FA60}"/>
              </a:ext>
            </a:extLst>
          </p:cNvPr>
          <p:cNvSpPr txBox="1"/>
          <p:nvPr/>
        </p:nvSpPr>
        <p:spPr>
          <a:xfrm>
            <a:off x="5520135" y="6321694"/>
            <a:ext cx="2882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0000FF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ko-KR" sz="2000" i="1" dirty="0">
                <a:solidFill>
                  <a:srgbClr val="0000FF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See Sehyun Kim’s Talk</a:t>
            </a:r>
            <a:endParaRPr lang="ko-KR" alt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8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>
            <a:extLst>
              <a:ext uri="{FF2B5EF4-FFF2-40B4-BE49-F238E27FC236}">
                <a16:creationId xmlns:a16="http://schemas.microsoft.com/office/drawing/2014/main" id="{80A73757-F5C6-400E-9A23-2AA7903CAC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111" y="3442960"/>
            <a:ext cx="3029578" cy="3699275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251DBB6D-18B1-4457-AC71-E1D9AFCB1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68" y="3859127"/>
            <a:ext cx="4293420" cy="2087079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FDE54D73-458D-4B1C-B7A7-1826D9F068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85" y="3442961"/>
            <a:ext cx="2776063" cy="3701417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21DB8D3B-5713-488E-858D-76FF55BAD9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8" y="5663592"/>
            <a:ext cx="2492234" cy="12115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B606A6-5B1B-42AF-ADC5-74A583171312}"/>
              </a:ext>
            </a:extLst>
          </p:cNvPr>
          <p:cNvSpPr txBox="1"/>
          <p:nvPr/>
        </p:nvSpPr>
        <p:spPr>
          <a:xfrm>
            <a:off x="626972" y="1686602"/>
            <a:ext cx="6064284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000" b="1" dirty="0">
                <a:solidFill>
                  <a:schemeClr val="accent6">
                    <a:lumMod val="50000"/>
                  </a:schemeClr>
                </a:solidFill>
              </a:rPr>
              <a:t>Beamline branch chamber</a:t>
            </a:r>
            <a:r>
              <a:rPr lang="ko-KR" alt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ko-KR" sz="2000" b="1" dirty="0">
                <a:solidFill>
                  <a:schemeClr val="accent6">
                    <a:lumMod val="50000"/>
                  </a:schemeClr>
                </a:solidFill>
              </a:rPr>
              <a:t>(machined type, CH02)</a:t>
            </a:r>
            <a:endParaRPr lang="ko-KR" alt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5E4C0C2D-FD94-45FB-9290-F7B5AB90830F}"/>
              </a:ext>
            </a:extLst>
          </p:cNvPr>
          <p:cNvSpPr/>
          <p:nvPr/>
        </p:nvSpPr>
        <p:spPr>
          <a:xfrm>
            <a:off x="6330851" y="4672643"/>
            <a:ext cx="582805" cy="763675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화살표: 오른쪽 21">
            <a:extLst>
              <a:ext uri="{FF2B5EF4-FFF2-40B4-BE49-F238E27FC236}">
                <a16:creationId xmlns:a16="http://schemas.microsoft.com/office/drawing/2014/main" id="{551246A0-0944-4F5D-AEAB-2C4A2D7D05A1}"/>
              </a:ext>
            </a:extLst>
          </p:cNvPr>
          <p:cNvSpPr/>
          <p:nvPr/>
        </p:nvSpPr>
        <p:spPr>
          <a:xfrm>
            <a:off x="10109626" y="4528922"/>
            <a:ext cx="582805" cy="763675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9F4B4C-40DB-4F35-BCC3-A9272AE53B4E}"/>
              </a:ext>
            </a:extLst>
          </p:cNvPr>
          <p:cNvSpPr txBox="1"/>
          <p:nvPr/>
        </p:nvSpPr>
        <p:spPr>
          <a:xfrm>
            <a:off x="3810232" y="2990157"/>
            <a:ext cx="213096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2. Chemical cleaning</a:t>
            </a:r>
            <a:endParaRPr lang="ko-KR" altLang="en-US" sz="18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152424-075A-4701-A4AB-908640809221}"/>
              </a:ext>
            </a:extLst>
          </p:cNvPr>
          <p:cNvSpPr txBox="1"/>
          <p:nvPr/>
        </p:nvSpPr>
        <p:spPr>
          <a:xfrm>
            <a:off x="7854511" y="2932559"/>
            <a:ext cx="120077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3. Welding</a:t>
            </a:r>
            <a:endParaRPr lang="ko-KR" altLang="en-US" sz="1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2247AC-C9C6-4E2D-A70E-9E5EFC04C36C}"/>
              </a:ext>
            </a:extLst>
          </p:cNvPr>
          <p:cNvSpPr txBox="1"/>
          <p:nvPr/>
        </p:nvSpPr>
        <p:spPr>
          <a:xfrm>
            <a:off x="11595109" y="3414448"/>
            <a:ext cx="276793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4. Assemble &amp; vacuum test</a:t>
            </a:r>
            <a:endParaRPr lang="ko-KR" altLang="en-US" sz="1800" b="1" dirty="0"/>
          </a:p>
        </p:txBody>
      </p:sp>
      <p:sp>
        <p:nvSpPr>
          <p:cNvPr id="26" name="화살표: 오른쪽 25">
            <a:extLst>
              <a:ext uri="{FF2B5EF4-FFF2-40B4-BE49-F238E27FC236}">
                <a16:creationId xmlns:a16="http://schemas.microsoft.com/office/drawing/2014/main" id="{01F5C1B1-3809-4E89-AD4C-FFED72499DCA}"/>
              </a:ext>
            </a:extLst>
          </p:cNvPr>
          <p:cNvSpPr/>
          <p:nvPr/>
        </p:nvSpPr>
        <p:spPr>
          <a:xfrm>
            <a:off x="2874227" y="4672643"/>
            <a:ext cx="582805" cy="763675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68292D-FCE6-4D6A-945E-279BB7D14B4F}"/>
              </a:ext>
            </a:extLst>
          </p:cNvPr>
          <p:cNvSpPr txBox="1"/>
          <p:nvPr/>
        </p:nvSpPr>
        <p:spPr>
          <a:xfrm>
            <a:off x="778684" y="3258294"/>
            <a:ext cx="141897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1. Machining</a:t>
            </a:r>
            <a:endParaRPr lang="ko-KR" altLang="en-US" sz="1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7717D-030E-4BEE-AA71-370FE3AB89A5}"/>
              </a:ext>
            </a:extLst>
          </p:cNvPr>
          <p:cNvSpPr txBox="1"/>
          <p:nvPr/>
        </p:nvSpPr>
        <p:spPr>
          <a:xfrm>
            <a:off x="11928583" y="7546472"/>
            <a:ext cx="3062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en-US" altLang="ko-KR" sz="1800" dirty="0">
                <a:solidFill>
                  <a:srgbClr val="0000FF"/>
                </a:solidFill>
              </a:rPr>
              <a:t>He leak rate</a:t>
            </a:r>
            <a:r>
              <a:rPr lang="ko-KR" altLang="en-US" sz="1800" dirty="0">
                <a:solidFill>
                  <a:srgbClr val="0000FF"/>
                </a:solidFill>
              </a:rPr>
              <a:t> </a:t>
            </a:r>
            <a:r>
              <a:rPr lang="en-US" altLang="ko-KR" sz="1800" dirty="0">
                <a:solidFill>
                  <a:srgbClr val="0000FF"/>
                </a:solidFill>
              </a:rPr>
              <a:t>&lt; 10</a:t>
            </a:r>
            <a:r>
              <a:rPr lang="en-US" altLang="ko-KR" sz="1800" baseline="30000" dirty="0">
                <a:solidFill>
                  <a:srgbClr val="0000FF"/>
                </a:solidFill>
              </a:rPr>
              <a:t>-10</a:t>
            </a:r>
            <a:r>
              <a:rPr lang="en-US" altLang="ko-KR" sz="1800" dirty="0">
                <a:solidFill>
                  <a:srgbClr val="0000FF"/>
                </a:solidFill>
              </a:rPr>
              <a:t> mbar</a:t>
            </a:r>
            <a:r>
              <a:rPr lang="ko-KR" altLang="en-US" sz="1800" dirty="0">
                <a:solidFill>
                  <a:srgbClr val="0000FF"/>
                </a:solidFill>
              </a:rPr>
              <a:t> </a:t>
            </a:r>
            <a:r>
              <a:rPr lang="en-US" altLang="ko-KR" sz="1800" dirty="0">
                <a:solidFill>
                  <a:srgbClr val="0000FF"/>
                </a:solidFill>
              </a:rPr>
              <a:t>l/s</a:t>
            </a:r>
            <a:endParaRPr lang="ko-KR" altLang="en-US" sz="1800" dirty="0">
              <a:solidFill>
                <a:srgbClr val="0000FF"/>
              </a:solidFill>
            </a:endParaRPr>
          </a:p>
        </p:txBody>
      </p:sp>
      <p:sp>
        <p:nvSpPr>
          <p:cNvPr id="29" name="슬라이드 번호 개체 틀 1">
            <a:extLst>
              <a:ext uri="{FF2B5EF4-FFF2-40B4-BE49-F238E27FC236}">
                <a16:creationId xmlns:a16="http://schemas.microsoft.com/office/drawing/2014/main" id="{C93B22A9-82F3-4190-9D72-ED0F90AB968A}"/>
              </a:ext>
            </a:extLst>
          </p:cNvPr>
          <p:cNvSpPr txBox="1">
            <a:spLocks/>
          </p:cNvSpPr>
          <p:nvPr/>
        </p:nvSpPr>
        <p:spPr>
          <a:xfrm>
            <a:off x="5904269" y="8095540"/>
            <a:ext cx="3428286" cy="346358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1500" b="1" smtClean="0"/>
              <a:pPr algn="ctr"/>
              <a:t>20</a:t>
            </a:fld>
            <a:endParaRPr lang="en-US" sz="1500" b="1" dirty="0"/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91D802DA-7F7F-4FE3-B40E-BDC5DAE89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BAA59821-E8C5-4A6D-B3FA-587165222440}"/>
              </a:ext>
            </a:extLst>
          </p:cNvPr>
          <p:cNvSpPr/>
          <p:nvPr/>
        </p:nvSpPr>
        <p:spPr>
          <a:xfrm>
            <a:off x="626972" y="870692"/>
            <a:ext cx="6991440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cs typeface="Verdana" panose="020B0604030504040204" pitchFamily="34" charset="0"/>
              </a:rPr>
              <a:t>Vacuum Chamber Prototyping (2)</a:t>
            </a:r>
            <a:endParaRPr lang="ko-KR" altLang="en-US" sz="2100" b="1" dirty="0">
              <a:solidFill>
                <a:schemeClr val="accent6">
                  <a:lumMod val="75000"/>
                </a:schemeClr>
              </a:solidFill>
              <a:cs typeface="Verdana" panose="020B0604030504040204" pitchFamily="34" charset="0"/>
            </a:endParaRPr>
          </a:p>
        </p:txBody>
      </p:sp>
      <p:pic>
        <p:nvPicPr>
          <p:cNvPr id="40" name="Picture 7" descr="https://mtool.co.kr/assets/user/2021/4/6/SALE_202104060214279531_q.jpg">
            <a:extLst>
              <a:ext uri="{FF2B5EF4-FFF2-40B4-BE49-F238E27FC236}">
                <a16:creationId xmlns:a16="http://schemas.microsoft.com/office/drawing/2014/main" id="{48DE6080-74AB-4695-B5EE-9A666C536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98" y="3685765"/>
            <a:ext cx="2492234" cy="186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2">
            <a:extLst>
              <a:ext uri="{FF2B5EF4-FFF2-40B4-BE49-F238E27FC236}">
                <a16:creationId xmlns:a16="http://schemas.microsoft.com/office/drawing/2014/main" id="{129C0B5C-11BF-43DB-8175-247EC6FF9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5236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C4600061-824F-4011-8A9E-0EFDC9DCB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42" name="Rectangle 6">
            <a:extLst>
              <a:ext uri="{FF2B5EF4-FFF2-40B4-BE49-F238E27FC236}">
                <a16:creationId xmlns:a16="http://schemas.microsoft.com/office/drawing/2014/main" id="{003F761C-6B1B-4E9B-905F-470637C46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27A82B-6FBC-4D3C-83B6-63E8DEEDBF09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10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CD394BC-0E1B-4C24-8BF2-5CE9D16C59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149" y="2301073"/>
            <a:ext cx="6359676" cy="4866655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626972" y="870692"/>
            <a:ext cx="6991440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cs typeface="Verdana" panose="020B0604030504040204" pitchFamily="34" charset="0"/>
              </a:rPr>
              <a:t>Vacuum Test of the Prototype Chamber</a:t>
            </a:r>
            <a:endParaRPr lang="ko-KR" altLang="en-US" sz="2100" b="1" dirty="0">
              <a:solidFill>
                <a:schemeClr val="accent6">
                  <a:lumMod val="75000"/>
                </a:schemeClr>
              </a:solidFill>
              <a:cs typeface="Verdana" panose="020B0604030504040204" pitchFamily="34" charset="0"/>
            </a:endParaRPr>
          </a:p>
        </p:txBody>
      </p:sp>
      <p:sp>
        <p:nvSpPr>
          <p:cNvPr id="17" name="내용 개체 틀 3">
            <a:extLst>
              <a:ext uri="{FF2B5EF4-FFF2-40B4-BE49-F238E27FC236}">
                <a16:creationId xmlns:a16="http://schemas.microsoft.com/office/drawing/2014/main" id="{065B061D-E676-45A0-ABFB-F0A868C26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972" y="2525999"/>
            <a:ext cx="5864263" cy="5193776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buFontTx/>
              <a:buChar char="-"/>
            </a:pPr>
            <a:r>
              <a:rPr lang="en-US" altLang="ko-KR" sz="1800" dirty="0">
                <a:latin typeface="+mn-ea"/>
              </a:rPr>
              <a:t>Al</a:t>
            </a:r>
            <a:r>
              <a:rPr lang="ko-KR" altLang="en-US" sz="1800" dirty="0">
                <a:latin typeface="+mn-ea"/>
              </a:rPr>
              <a:t> </a:t>
            </a:r>
            <a:r>
              <a:rPr lang="en-US" altLang="ko-KR" sz="1800" dirty="0">
                <a:latin typeface="+mn-ea"/>
              </a:rPr>
              <a:t>extruded</a:t>
            </a:r>
            <a:r>
              <a:rPr lang="ko-KR" altLang="en-US" sz="1800" dirty="0">
                <a:latin typeface="+mn-ea"/>
              </a:rPr>
              <a:t> </a:t>
            </a:r>
            <a:r>
              <a:rPr lang="en-US" altLang="ko-KR" sz="1800" dirty="0">
                <a:latin typeface="+mn-ea"/>
              </a:rPr>
              <a:t>chamber</a:t>
            </a:r>
            <a:r>
              <a:rPr lang="ko-KR" altLang="en-US" sz="1800" dirty="0">
                <a:latin typeface="+mn-ea"/>
              </a:rPr>
              <a:t> </a:t>
            </a:r>
            <a:r>
              <a:rPr lang="en-US" altLang="ko-KR" sz="1800" dirty="0">
                <a:latin typeface="+mn-ea"/>
              </a:rPr>
              <a:t>with</a:t>
            </a:r>
            <a:r>
              <a:rPr lang="ko-KR" altLang="en-US" sz="1800" dirty="0">
                <a:latin typeface="+mn-ea"/>
              </a:rPr>
              <a:t> </a:t>
            </a:r>
            <a:r>
              <a:rPr lang="en-US" altLang="ko-KR" sz="1800" dirty="0">
                <a:latin typeface="+mn-ea"/>
              </a:rPr>
              <a:t>Pill-NEGs (2 lines)</a:t>
            </a:r>
          </a:p>
          <a:p>
            <a:pPr fontAlgn="base">
              <a:lnSpc>
                <a:spcPct val="100000"/>
              </a:lnSpc>
              <a:buFontTx/>
              <a:buChar char="-"/>
            </a:pPr>
            <a:r>
              <a:rPr lang="en-US" altLang="ko-KR" sz="1800" dirty="0">
                <a:latin typeface="+mn-ea"/>
              </a:rPr>
              <a:t>Baking at 180</a:t>
            </a:r>
            <a:r>
              <a:rPr lang="ko-KR" altLang="ko-KR" sz="1800" dirty="0">
                <a:latin typeface="+mn-ea"/>
              </a:rPr>
              <a:t>℃</a:t>
            </a:r>
            <a:r>
              <a:rPr lang="ko-KR" altLang="en-US" sz="1800" dirty="0">
                <a:latin typeface="+mn-ea"/>
              </a:rPr>
              <a:t> </a:t>
            </a:r>
            <a:r>
              <a:rPr lang="en-US" altLang="ko-KR" sz="1800" dirty="0">
                <a:latin typeface="+mn-ea"/>
              </a:rPr>
              <a:t>for 48 h</a:t>
            </a:r>
          </a:p>
          <a:p>
            <a:pPr fontAlgn="base">
              <a:lnSpc>
                <a:spcPct val="100000"/>
              </a:lnSpc>
              <a:buFontTx/>
              <a:buChar char="-"/>
            </a:pPr>
            <a:r>
              <a:rPr lang="en-US" altLang="ko-KR" sz="1800" dirty="0">
                <a:latin typeface="+mn-ea"/>
              </a:rPr>
              <a:t>Base pressure measured at 3 points</a:t>
            </a:r>
          </a:p>
          <a:p>
            <a:pPr fontAlgn="base">
              <a:lnSpc>
                <a:spcPct val="100000"/>
              </a:lnSpc>
              <a:buFontTx/>
              <a:buChar char="-"/>
            </a:pPr>
            <a:r>
              <a:rPr lang="en-US" altLang="ko-KR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Base pressure at the center of the chamber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US" altLang="ko-KR" sz="18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	P2 &lt; 5×10</a:t>
            </a:r>
            <a:r>
              <a:rPr lang="en-US" altLang="ko-KR" sz="1800" b="1" baseline="300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-11</a:t>
            </a:r>
            <a:r>
              <a:rPr lang="en-US" altLang="ko-KR" sz="18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mbar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68D50DE-91F7-474D-A52D-486D10C11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5236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A16F11-8C9B-42CD-B2A9-0C3E894B6D0B}"/>
              </a:ext>
            </a:extLst>
          </p:cNvPr>
          <p:cNvSpPr txBox="1"/>
          <p:nvPr/>
        </p:nvSpPr>
        <p:spPr>
          <a:xfrm>
            <a:off x="626972" y="1686602"/>
            <a:ext cx="4969036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000" b="1" dirty="0">
                <a:solidFill>
                  <a:schemeClr val="accent6">
                    <a:lumMod val="50000"/>
                  </a:schemeClr>
                </a:solidFill>
              </a:rPr>
              <a:t>Measurement of the ultimate pressure</a:t>
            </a:r>
            <a:endParaRPr lang="ko-KR" alt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3C08B9D-AEF5-416B-B4A1-1C186700E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008" y="2525999"/>
            <a:ext cx="3209924" cy="496884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3DF0493-59AA-4292-8E1D-6945BFF8E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46" y="4997978"/>
            <a:ext cx="5300708" cy="19945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ABFEDD-5E4E-4CF9-8249-88C6724FC684}"/>
              </a:ext>
            </a:extLst>
          </p:cNvPr>
          <p:cNvSpPr txBox="1"/>
          <p:nvPr/>
        </p:nvSpPr>
        <p:spPr>
          <a:xfrm>
            <a:off x="3217853" y="7129602"/>
            <a:ext cx="218534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Measurement set-up</a:t>
            </a:r>
            <a:endParaRPr lang="ko-KR" altLang="en-US" sz="1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CD653F-D11A-4E4B-8A57-F1DCB4184462}"/>
              </a:ext>
            </a:extLst>
          </p:cNvPr>
          <p:cNvSpPr txBox="1"/>
          <p:nvPr/>
        </p:nvSpPr>
        <p:spPr>
          <a:xfrm>
            <a:off x="7295367" y="5378416"/>
            <a:ext cx="394660" cy="338554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P1</a:t>
            </a:r>
            <a:endParaRPr lang="ko-KR" alt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A63341-C0FF-4F88-B7CF-B673F0B39A47}"/>
              </a:ext>
            </a:extLst>
          </p:cNvPr>
          <p:cNvSpPr txBox="1"/>
          <p:nvPr/>
        </p:nvSpPr>
        <p:spPr>
          <a:xfrm>
            <a:off x="6798402" y="3415346"/>
            <a:ext cx="394660" cy="338554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P2</a:t>
            </a:r>
            <a:endParaRPr lang="ko-KR" alt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836DC-0C31-4A71-B36E-41920EB1A84E}"/>
              </a:ext>
            </a:extLst>
          </p:cNvPr>
          <p:cNvSpPr txBox="1"/>
          <p:nvPr/>
        </p:nvSpPr>
        <p:spPr>
          <a:xfrm>
            <a:off x="6853881" y="2567969"/>
            <a:ext cx="394660" cy="338554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P3</a:t>
            </a:r>
            <a:endParaRPr lang="ko-KR" altLang="en-US" sz="1600" dirty="0"/>
          </a:p>
        </p:txBody>
      </p:sp>
      <p:sp>
        <p:nvSpPr>
          <p:cNvPr id="21" name="슬라이드 번호 개체 틀 1">
            <a:extLst>
              <a:ext uri="{FF2B5EF4-FFF2-40B4-BE49-F238E27FC236}">
                <a16:creationId xmlns:a16="http://schemas.microsoft.com/office/drawing/2014/main" id="{3B9E4195-B18B-46EC-8F98-3C6289EA535F}"/>
              </a:ext>
            </a:extLst>
          </p:cNvPr>
          <p:cNvSpPr txBox="1">
            <a:spLocks/>
          </p:cNvSpPr>
          <p:nvPr/>
        </p:nvSpPr>
        <p:spPr>
          <a:xfrm>
            <a:off x="5904269" y="8071046"/>
            <a:ext cx="3428286" cy="346359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1500" b="1" smtClean="0"/>
              <a:pPr algn="ctr"/>
              <a:t>21</a:t>
            </a:fld>
            <a:endParaRPr lang="en-US" sz="1500" b="1" dirty="0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536DB1E5-A763-448C-92B3-EB67A36D4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988AA-EA1A-4BFB-8C11-EF24E09CC3C3}"/>
              </a:ext>
            </a:extLst>
          </p:cNvPr>
          <p:cNvSpPr txBox="1"/>
          <p:nvPr/>
        </p:nvSpPr>
        <p:spPr>
          <a:xfrm>
            <a:off x="5617524" y="4997046"/>
            <a:ext cx="1431867" cy="338554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Sheath heaters</a:t>
            </a:r>
            <a:endParaRPr lang="ko-KR" altLang="en-US" sz="1600" dirty="0"/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BB277B6B-B744-48D0-A4F7-CCB44C4AC8AE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333458" y="5335600"/>
            <a:ext cx="350590" cy="153072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E42F2C15-0B86-4080-BA6E-9C8089653EA3}"/>
              </a:ext>
            </a:extLst>
          </p:cNvPr>
          <p:cNvCxnSpPr>
            <a:cxnSpLocks/>
          </p:cNvCxnSpPr>
          <p:nvPr/>
        </p:nvCxnSpPr>
        <p:spPr>
          <a:xfrm>
            <a:off x="6328779" y="5335600"/>
            <a:ext cx="1940531" cy="139526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5EECE9E9-C55E-4A99-87B1-801EEDEC9C7B}"/>
              </a:ext>
            </a:extLst>
          </p:cNvPr>
          <p:cNvCxnSpPr/>
          <p:nvPr/>
        </p:nvCxnSpPr>
        <p:spPr>
          <a:xfrm flipH="1">
            <a:off x="10006446" y="5943600"/>
            <a:ext cx="4197927" cy="0"/>
          </a:xfrm>
          <a:prstGeom prst="straightConnector1">
            <a:avLst/>
          </a:prstGeom>
          <a:ln>
            <a:solidFill>
              <a:srgbClr val="FF0066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그림 26">
            <a:extLst>
              <a:ext uri="{FF2B5EF4-FFF2-40B4-BE49-F238E27FC236}">
                <a16:creationId xmlns:a16="http://schemas.microsoft.com/office/drawing/2014/main" id="{0DC2613B-95F3-4313-9CB4-E845B747F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DAC87016-4E7D-49F5-8DE5-11BE35670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E9028B-FA7F-40C9-911A-FB0FF2762E70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981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3E5EBAD3-CA32-4A06-96CC-5B78381F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9809"/>
            <a:ext cx="15236825" cy="6964395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626972" y="870692"/>
            <a:ext cx="6991440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>
                <a:solidFill>
                  <a:schemeClr val="tx2"/>
                </a:solidFill>
                <a:cs typeface="Verdana" panose="020B0604030504040204" pitchFamily="34" charset="0"/>
              </a:rPr>
              <a:t>Fabrication Schedule (Aluminum Chambers)</a:t>
            </a:r>
            <a:endParaRPr lang="ko-KR" altLang="en-US" sz="2100" b="1" dirty="0">
              <a:solidFill>
                <a:schemeClr val="accent6">
                  <a:lumMod val="75000"/>
                </a:schemeClr>
              </a:solidFill>
              <a:cs typeface="Verdana" panose="020B060403050404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68D50DE-91F7-474D-A52D-486D10C11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5236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21" name="슬라이드 번호 개체 틀 1">
            <a:extLst>
              <a:ext uri="{FF2B5EF4-FFF2-40B4-BE49-F238E27FC236}">
                <a16:creationId xmlns:a16="http://schemas.microsoft.com/office/drawing/2014/main" id="{3B9E4195-B18B-46EC-8F98-3C6289EA535F}"/>
              </a:ext>
            </a:extLst>
          </p:cNvPr>
          <p:cNvSpPr txBox="1">
            <a:spLocks/>
          </p:cNvSpPr>
          <p:nvPr/>
        </p:nvSpPr>
        <p:spPr>
          <a:xfrm>
            <a:off x="5904269" y="8071046"/>
            <a:ext cx="3428286" cy="346359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1500" b="1" smtClean="0"/>
              <a:pPr algn="ctr"/>
              <a:t>22</a:t>
            </a:fld>
            <a:endParaRPr lang="en-US" sz="1500" b="1" dirty="0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536DB1E5-A763-448C-92B3-EB67A36D4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0DC2613B-95F3-4313-9CB4-E845B747F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DAC87016-4E7D-49F5-8DE5-11BE35670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E9028B-FA7F-40C9-911A-FB0FF2762E70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494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AFF28A1-9C46-464A-ACDC-8EBA8427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25EBFC-4482-49C3-B511-11E84BAE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C341E27-9C53-4AD6-9D05-598AB4833D0F}"/>
              </a:ext>
            </a:extLst>
          </p:cNvPr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cs typeface="Verdana" panose="020B0604030504040204" pitchFamily="34" charset="0"/>
              </a:rPr>
              <a:t>Summary</a:t>
            </a:r>
            <a:endParaRPr lang="ko-KR" altLang="en-US" sz="21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7AB08C6E-F76A-4225-94B9-89F31958C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4ED62C9F-2AA9-4A1B-88D7-C813489C4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78979C-C6EB-4A7B-8AFE-02B62979A425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A6E2D81-4C4A-4EDF-B974-273A592E0B77}"/>
              </a:ext>
            </a:extLst>
          </p:cNvPr>
          <p:cNvSpPr/>
          <p:nvPr/>
        </p:nvSpPr>
        <p:spPr>
          <a:xfrm>
            <a:off x="749787" y="1473345"/>
            <a:ext cx="11264022" cy="682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100" b="1" ker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Design Status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2100" ker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- Deign optimization of vacuum system is done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2100" ker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- Vacuum profile estimation completed (average pressure = 1E-9 mbar)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2100" ker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- Thermal analysis of photon absorbers completed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2100" ker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- Vacuum chamber prototyping and performance test are done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endParaRPr lang="en-US" altLang="ko-KR" sz="2100" kern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2100" b="1" ker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Future schedule</a:t>
            </a:r>
            <a:endParaRPr lang="en-US" altLang="ko-KR" sz="2100" b="1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21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Completion of manufacturing drawing: ~ 1/2 of 2024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21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Vacuum chambers prototyping: ~ 1/2 of 2024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21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Purchase order of vacuum chambers: 2/2 of 2024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21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Purchase order of commercial components : 2025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21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Assembly and vacuum test: 3/4 of</a:t>
            </a:r>
            <a:r>
              <a:rPr lang="ko-KR" altLang="en-US" sz="21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1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2024 ~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endParaRPr lang="en-US" altLang="ko-KR" sz="2100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latinLnBrk="0">
              <a:lnSpc>
                <a:spcPct val="150000"/>
              </a:lnSpc>
              <a:defRPr lang="ko-KR" altLang="en-US"/>
            </a:pPr>
            <a:endParaRPr lang="en-US" altLang="ko-KR" sz="2100" b="1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90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그림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93" y="2813119"/>
            <a:ext cx="385265" cy="396823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01" y="2822736"/>
            <a:ext cx="350592" cy="377560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grpSp>
        <p:nvGrpSpPr>
          <p:cNvPr id="8" name="그룹 7"/>
          <p:cNvGrpSpPr/>
          <p:nvPr/>
        </p:nvGrpSpPr>
        <p:grpSpPr>
          <a:xfrm>
            <a:off x="480507" y="543243"/>
            <a:ext cx="14149893" cy="7257837"/>
            <a:chOff x="480507" y="543243"/>
            <a:chExt cx="14149893" cy="7257837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0589" y="2633916"/>
              <a:ext cx="10581192" cy="5167164"/>
            </a:xfrm>
            <a:prstGeom prst="rect">
              <a:avLst/>
            </a:prstGeom>
          </p:spPr>
        </p:pic>
        <p:sp>
          <p:nvSpPr>
            <p:cNvPr id="17" name="직사각형 16"/>
            <p:cNvSpPr/>
            <p:nvPr/>
          </p:nvSpPr>
          <p:spPr>
            <a:xfrm>
              <a:off x="480507" y="543243"/>
              <a:ext cx="14149893" cy="202661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ko-KR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en-US" altLang="ko-K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en-US" altLang="ko-K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en-US" altLang="ko-K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en-US" altLang="ko-K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ko-KR" altLang="en-US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33412" y="1356493"/>
            <a:ext cx="136440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/>
              <a:t>Thank you for your attention</a:t>
            </a:r>
            <a:endParaRPr lang="ko-KR" altLang="en-US" sz="4400" b="1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89D639E-8405-4447-A296-A7DC87DD4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93" y="7865143"/>
            <a:ext cx="3879570" cy="392378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903CBB85-B302-49F2-9470-0B1082ED6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ECEE8D-3B2C-424F-AE88-27F9552421EF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8DCEC25-0A6A-4C41-8CC0-EC8E495C6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120" y="7872488"/>
            <a:ext cx="2753875" cy="33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83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722E2786-A8EB-4F58-AA0D-A539A6D53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06844"/>
            <a:ext cx="15236825" cy="5070248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521A45D-02AF-4CAD-9494-B282E78AB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25</a:t>
            </a:fld>
            <a:endParaRPr lang="en-US" dirty="0"/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9804CFDF-5EDD-46F7-BEFF-31F3E0337B6F}"/>
              </a:ext>
            </a:extLst>
          </p:cNvPr>
          <p:cNvGrpSpPr/>
          <p:nvPr/>
        </p:nvGrpSpPr>
        <p:grpSpPr>
          <a:xfrm>
            <a:off x="12403071" y="4888188"/>
            <a:ext cx="2595420" cy="2780249"/>
            <a:chOff x="1846712" y="2693071"/>
            <a:chExt cx="1833900" cy="1658846"/>
          </a:xfrm>
        </p:grpSpPr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31EEF54A-4F27-4572-8A5A-109C4ECED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6712" y="2693071"/>
              <a:ext cx="1833900" cy="1658846"/>
            </a:xfrm>
            <a:prstGeom prst="rect">
              <a:avLst/>
            </a:prstGeom>
          </p:spPr>
        </p:pic>
        <p:cxnSp>
          <p:nvCxnSpPr>
            <p:cNvPr id="52" name="직선 화살표 연결선 51">
              <a:extLst>
                <a:ext uri="{FF2B5EF4-FFF2-40B4-BE49-F238E27FC236}">
                  <a16:creationId xmlns:a16="http://schemas.microsoft.com/office/drawing/2014/main" id="{6313E259-C16E-4072-8121-D1ADB889A399}"/>
                </a:ext>
              </a:extLst>
            </p:cNvPr>
            <p:cNvCxnSpPr/>
            <p:nvPr/>
          </p:nvCxnSpPr>
          <p:spPr>
            <a:xfrm>
              <a:off x="2644677" y="3162747"/>
              <a:ext cx="982468" cy="674351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544CA52-5FFF-4445-8142-369FC46EF3D4}"/>
                </a:ext>
              </a:extLst>
            </p:cNvPr>
            <p:cNvSpPr txBox="1"/>
            <p:nvPr/>
          </p:nvSpPr>
          <p:spPr>
            <a:xfrm rot="2321230">
              <a:off x="2575230" y="3457572"/>
              <a:ext cx="913156" cy="20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srgbClr val="0000FF"/>
                  </a:solidFill>
                </a:rPr>
                <a:t>SD = 6.086 m</a:t>
              </a:r>
              <a:endParaRPr lang="ko-KR" altLang="en-US" sz="16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B2C33E7-2525-4BBE-8805-F467BDFB3A92}"/>
              </a:ext>
            </a:extLst>
          </p:cNvPr>
          <p:cNvSpPr txBox="1"/>
          <p:nvPr/>
        </p:nvSpPr>
        <p:spPr>
          <a:xfrm>
            <a:off x="11412549" y="3471235"/>
            <a:ext cx="3696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en-US" altLang="ko-KR" sz="2400" b="1" dirty="0">
                <a:solidFill>
                  <a:srgbClr val="0000FF"/>
                </a:solidFill>
              </a:rPr>
              <a:t>Beam opening</a:t>
            </a:r>
          </a:p>
          <a:p>
            <a:r>
              <a:rPr lang="en-US" altLang="ko-KR" sz="2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±</a:t>
            </a:r>
            <a:r>
              <a:rPr lang="en-US" altLang="ko-KR" sz="2400" b="1" dirty="0">
                <a:solidFill>
                  <a:srgbClr val="0000FF"/>
                </a:solidFill>
              </a:rPr>
              <a:t>1.5 </a:t>
            </a:r>
            <a:r>
              <a:rPr lang="en-US" altLang="ko-KR" sz="2400" b="1" dirty="0">
                <a:solidFill>
                  <a:srgbClr val="0000FF"/>
                </a:solidFill>
                <a:latin typeface="맑은 고딕" panose="020B0503020000020004" pitchFamily="50" charset="-127"/>
              </a:rPr>
              <a:t>×</a:t>
            </a:r>
            <a:r>
              <a:rPr lang="en-US" altLang="ko-KR" sz="2400" b="1" dirty="0">
                <a:solidFill>
                  <a:srgbClr val="0000FF"/>
                </a:solidFill>
              </a:rPr>
              <a:t> </a:t>
            </a:r>
            <a:r>
              <a:rPr lang="en-US" altLang="ko-KR" sz="2400" b="1" dirty="0">
                <a:solidFill>
                  <a:srgbClr val="0000FF"/>
                </a:solidFill>
                <a:latin typeface="맑은 고딕" panose="020B0503020000020004" pitchFamily="50" charset="-127"/>
              </a:rPr>
              <a:t>±</a:t>
            </a:r>
            <a:r>
              <a:rPr lang="en-US" altLang="ko-KR" sz="2400" b="1" dirty="0">
                <a:solidFill>
                  <a:srgbClr val="0000FF"/>
                </a:solidFill>
              </a:rPr>
              <a:t>1.0 mrad (H</a:t>
            </a:r>
            <a:r>
              <a:rPr lang="en-US" altLang="ko-KR" sz="2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×</a:t>
            </a:r>
            <a:r>
              <a:rPr lang="en-US" altLang="ko-KR" sz="2400" b="1" dirty="0">
                <a:solidFill>
                  <a:srgbClr val="0000FF"/>
                </a:solidFill>
              </a:rPr>
              <a:t>V)</a:t>
            </a:r>
            <a:endParaRPr lang="ko-KR" altLang="en-US" sz="2400" b="1" dirty="0">
              <a:solidFill>
                <a:srgbClr val="0000FF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7331F45-4306-4E31-ACAF-D1FBC8727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704" y="5024018"/>
            <a:ext cx="2687026" cy="25085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id="{C0DD2D46-B360-4757-BC05-14AB24D0AA0E}"/>
              </a:ext>
            </a:extLst>
          </p:cNvPr>
          <p:cNvSpPr/>
          <p:nvPr/>
        </p:nvSpPr>
        <p:spPr>
          <a:xfrm>
            <a:off x="7986172" y="1955884"/>
            <a:ext cx="637521" cy="637521"/>
          </a:xfrm>
          <a:prstGeom prst="ellipse">
            <a:avLst/>
          </a:prstGeom>
          <a:solidFill>
            <a:srgbClr val="008080">
              <a:alpha val="20000"/>
            </a:srgbClr>
          </a:solidFill>
          <a:ln w="19050">
            <a:solidFill>
              <a:srgbClr val="008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CD853665-2C8D-4C50-BC43-5E1F982B6A08}"/>
              </a:ext>
            </a:extLst>
          </p:cNvPr>
          <p:cNvCxnSpPr>
            <a:cxnSpLocks/>
            <a:stCxn id="4" idx="5"/>
            <a:endCxn id="39" idx="0"/>
          </p:cNvCxnSpPr>
          <p:nvPr/>
        </p:nvCxnSpPr>
        <p:spPr>
          <a:xfrm>
            <a:off x="8530330" y="2500042"/>
            <a:ext cx="3685878" cy="1998322"/>
          </a:xfrm>
          <a:prstGeom prst="straightConnector1">
            <a:avLst/>
          </a:prstGeom>
          <a:ln w="12700">
            <a:solidFill>
              <a:srgbClr val="00808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CD69FE1-E54C-4744-8DD5-95B14F5B9850}"/>
              </a:ext>
            </a:extLst>
          </p:cNvPr>
          <p:cNvSpPr txBox="1"/>
          <p:nvPr/>
        </p:nvSpPr>
        <p:spPr>
          <a:xfrm>
            <a:off x="10502982" y="4498364"/>
            <a:ext cx="3426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highlight>
                  <a:srgbClr val="FFFF00"/>
                </a:highlight>
              </a:rPr>
              <a:t>Crotch absorber for ID beams</a:t>
            </a:r>
            <a:endParaRPr lang="ko-KR" altLang="en-US" sz="2000" b="1" dirty="0">
              <a:highlight>
                <a:srgbClr val="FFFF00"/>
              </a:highlight>
            </a:endParaRPr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DDC23108-9CBA-4D72-A9E9-024545DD01A5}"/>
              </a:ext>
            </a:extLst>
          </p:cNvPr>
          <p:cNvSpPr/>
          <p:nvPr/>
        </p:nvSpPr>
        <p:spPr>
          <a:xfrm rot="20873557">
            <a:off x="6706791" y="2601239"/>
            <a:ext cx="763168" cy="231279"/>
          </a:xfrm>
          <a:prstGeom prst="ellipse">
            <a:avLst/>
          </a:prstGeom>
          <a:solidFill>
            <a:srgbClr val="008080">
              <a:alpha val="20000"/>
            </a:srgbClr>
          </a:solidFill>
          <a:ln w="19050">
            <a:solidFill>
              <a:srgbClr val="008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72F96BDC-A1A9-434E-B6FA-8F66B76CC1AD}"/>
              </a:ext>
            </a:extLst>
          </p:cNvPr>
          <p:cNvCxnSpPr>
            <a:cxnSpLocks/>
            <a:stCxn id="40" idx="4"/>
            <a:endCxn id="50" idx="0"/>
          </p:cNvCxnSpPr>
          <p:nvPr/>
        </p:nvCxnSpPr>
        <p:spPr>
          <a:xfrm>
            <a:off x="7112630" y="2829946"/>
            <a:ext cx="852946" cy="1724953"/>
          </a:xfrm>
          <a:prstGeom prst="straightConnector1">
            <a:avLst/>
          </a:prstGeom>
          <a:ln w="12700">
            <a:solidFill>
              <a:srgbClr val="00808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C13CCAA9-436D-408D-98C6-CE8E59B79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213" y="5038802"/>
            <a:ext cx="3046426" cy="29508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1E49D63-9A6D-489D-9BC7-C9B6D35B914C}"/>
              </a:ext>
            </a:extLst>
          </p:cNvPr>
          <p:cNvSpPr txBox="1"/>
          <p:nvPr/>
        </p:nvSpPr>
        <p:spPr>
          <a:xfrm>
            <a:off x="6735559" y="4554899"/>
            <a:ext cx="2460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highlight>
                  <a:srgbClr val="FFFF00"/>
                </a:highlight>
              </a:rPr>
              <a:t>Photon beam pipe #1</a:t>
            </a:r>
            <a:endParaRPr lang="ko-KR" altLang="en-US" sz="2000" b="1" dirty="0">
              <a:highlight>
                <a:srgbClr val="FFFF00"/>
              </a:highlight>
            </a:endParaRPr>
          </a:p>
        </p:txBody>
      </p:sp>
      <p:sp>
        <p:nvSpPr>
          <p:cNvPr id="56" name="타원 55">
            <a:extLst>
              <a:ext uri="{FF2B5EF4-FFF2-40B4-BE49-F238E27FC236}">
                <a16:creationId xmlns:a16="http://schemas.microsoft.com/office/drawing/2014/main" id="{1EA8647B-537C-46CE-B536-7D5DC6893EDD}"/>
              </a:ext>
            </a:extLst>
          </p:cNvPr>
          <p:cNvSpPr/>
          <p:nvPr/>
        </p:nvSpPr>
        <p:spPr>
          <a:xfrm rot="20873557">
            <a:off x="5182294" y="2849945"/>
            <a:ext cx="1563130" cy="231279"/>
          </a:xfrm>
          <a:prstGeom prst="ellipse">
            <a:avLst/>
          </a:prstGeom>
          <a:solidFill>
            <a:srgbClr val="008080">
              <a:alpha val="20000"/>
            </a:srgbClr>
          </a:solidFill>
          <a:ln w="19050">
            <a:solidFill>
              <a:srgbClr val="008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6DCC87C6-FF88-48BF-83BA-209CB2E16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0" y="5024018"/>
            <a:ext cx="6278527" cy="29656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6FCF0710-9AD6-4C1B-BB5F-CD53A5E5236F}"/>
              </a:ext>
            </a:extLst>
          </p:cNvPr>
          <p:cNvSpPr txBox="1"/>
          <p:nvPr/>
        </p:nvSpPr>
        <p:spPr>
          <a:xfrm>
            <a:off x="168795" y="5079851"/>
            <a:ext cx="2460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highlight>
                  <a:srgbClr val="FFFF00"/>
                </a:highlight>
              </a:rPr>
              <a:t>Photon beam pipe #2</a:t>
            </a:r>
            <a:endParaRPr lang="ko-KR" altLang="en-US" sz="2000" b="1" dirty="0">
              <a:highlight>
                <a:srgbClr val="FFFF00"/>
              </a:highlight>
            </a:endParaRPr>
          </a:p>
        </p:txBody>
      </p:sp>
      <p:sp>
        <p:nvSpPr>
          <p:cNvPr id="59" name="타원 58">
            <a:extLst>
              <a:ext uri="{FF2B5EF4-FFF2-40B4-BE49-F238E27FC236}">
                <a16:creationId xmlns:a16="http://schemas.microsoft.com/office/drawing/2014/main" id="{34B0F46A-A165-4C4C-8FEA-989A4FE61C4A}"/>
              </a:ext>
            </a:extLst>
          </p:cNvPr>
          <p:cNvSpPr/>
          <p:nvPr/>
        </p:nvSpPr>
        <p:spPr>
          <a:xfrm rot="20828932">
            <a:off x="805642" y="3530572"/>
            <a:ext cx="4552739" cy="231279"/>
          </a:xfrm>
          <a:prstGeom prst="ellipse">
            <a:avLst/>
          </a:prstGeom>
          <a:solidFill>
            <a:srgbClr val="008080">
              <a:alpha val="20000"/>
            </a:srgbClr>
          </a:solidFill>
          <a:ln w="19050">
            <a:solidFill>
              <a:srgbClr val="008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0" name="그림 59">
            <a:extLst>
              <a:ext uri="{FF2B5EF4-FFF2-40B4-BE49-F238E27FC236}">
                <a16:creationId xmlns:a16="http://schemas.microsoft.com/office/drawing/2014/main" id="{0E0EF326-1DFF-43F0-B042-C3AD3D180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297" y="707075"/>
            <a:ext cx="3161818" cy="271360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1" name="직선 화살표 연결선 60">
            <a:extLst>
              <a:ext uri="{FF2B5EF4-FFF2-40B4-BE49-F238E27FC236}">
                <a16:creationId xmlns:a16="http://schemas.microsoft.com/office/drawing/2014/main" id="{C810656D-3F36-4BAC-8BD8-A1B164EDD23C}"/>
              </a:ext>
            </a:extLst>
          </p:cNvPr>
          <p:cNvCxnSpPr>
            <a:cxnSpLocks/>
            <a:stCxn id="59" idx="0"/>
            <a:endCxn id="64" idx="2"/>
          </p:cNvCxnSpPr>
          <p:nvPr/>
        </p:nvCxnSpPr>
        <p:spPr>
          <a:xfrm flipH="1" flipV="1">
            <a:off x="1694406" y="3357542"/>
            <a:ext cx="1361886" cy="175927"/>
          </a:xfrm>
          <a:prstGeom prst="straightConnector1">
            <a:avLst/>
          </a:prstGeom>
          <a:ln w="12700">
            <a:solidFill>
              <a:srgbClr val="00808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FF6DD18-DAE4-4137-92F3-3356F5B8E657}"/>
              </a:ext>
            </a:extLst>
          </p:cNvPr>
          <p:cNvSpPr txBox="1"/>
          <p:nvPr/>
        </p:nvSpPr>
        <p:spPr>
          <a:xfrm>
            <a:off x="464389" y="2957432"/>
            <a:ext cx="2460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highlight>
                  <a:srgbClr val="FFFF00"/>
                </a:highlight>
              </a:rPr>
              <a:t>Photon beam pipe #3</a:t>
            </a:r>
            <a:endParaRPr lang="ko-KR" altLang="en-US" sz="2000" b="1" dirty="0">
              <a:highlight>
                <a:srgbClr val="FFFF00"/>
              </a:highlight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346E0B31-924A-4A9D-9F90-AA79B973B70E}"/>
              </a:ext>
            </a:extLst>
          </p:cNvPr>
          <p:cNvSpPr/>
          <p:nvPr/>
        </p:nvSpPr>
        <p:spPr>
          <a:xfrm>
            <a:off x="5082179" y="646987"/>
            <a:ext cx="5048759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100" b="1" dirty="0">
                <a:solidFill>
                  <a:schemeClr val="tx2"/>
                </a:solidFill>
                <a:cs typeface="Verdana" panose="020B0604030504040204" pitchFamily="34" charset="0"/>
              </a:rPr>
              <a:t>Photon Beam Opening &amp; Clearance Issue</a:t>
            </a:r>
            <a:endParaRPr lang="ko-KR" altLang="en-US" sz="2100" b="1" dirty="0">
              <a:solidFill>
                <a:schemeClr val="accent6">
                  <a:lumMod val="75000"/>
                </a:schemeClr>
              </a:solidFill>
              <a:cs typeface="Verdana" panose="020B0604030504040204" pitchFamily="34" charset="0"/>
            </a:endParaRPr>
          </a:p>
        </p:txBody>
      </p:sp>
      <p:cxnSp>
        <p:nvCxnSpPr>
          <p:cNvPr id="57" name="직선 화살표 연결선 56">
            <a:extLst>
              <a:ext uri="{FF2B5EF4-FFF2-40B4-BE49-F238E27FC236}">
                <a16:creationId xmlns:a16="http://schemas.microsoft.com/office/drawing/2014/main" id="{50D3C750-1533-4629-8954-02F3B7C877E7}"/>
              </a:ext>
            </a:extLst>
          </p:cNvPr>
          <p:cNvCxnSpPr>
            <a:cxnSpLocks/>
            <a:stCxn id="56" idx="4"/>
            <a:endCxn id="58" idx="0"/>
          </p:cNvCxnSpPr>
          <p:nvPr/>
        </p:nvCxnSpPr>
        <p:spPr>
          <a:xfrm flipH="1">
            <a:off x="1398812" y="3078652"/>
            <a:ext cx="4589302" cy="2001199"/>
          </a:xfrm>
          <a:prstGeom prst="straightConnector1">
            <a:avLst/>
          </a:prstGeom>
          <a:ln w="12700">
            <a:solidFill>
              <a:srgbClr val="00808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023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38C8DEE-E705-44D4-A5B3-4B0736BB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26</a:t>
            </a:fld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9398D7F-4065-48FB-88DF-939449D5C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86" y="2308644"/>
            <a:ext cx="6820852" cy="536332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3F7F2D8-2EF0-4CDB-B43F-D2329868A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288" y="2365802"/>
            <a:ext cx="6620799" cy="5306165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FBBF00C2-8A78-49F0-AD4E-A0A2F8D95341}"/>
              </a:ext>
            </a:extLst>
          </p:cNvPr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cs typeface="Verdana" panose="020B0604030504040204" pitchFamily="34" charset="0"/>
              </a:rPr>
              <a:t>EPU98 Power Density @ the Crotch Absorber</a:t>
            </a:r>
            <a:endParaRPr lang="ko-KR" altLang="en-US" sz="2100" b="1" dirty="0">
              <a:solidFill>
                <a:schemeClr val="accent6">
                  <a:lumMod val="75000"/>
                </a:schemeClr>
              </a:solidFill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03F6B0-6123-4E05-8C56-88F90D2B0D8D}"/>
              </a:ext>
            </a:extLst>
          </p:cNvPr>
          <p:cNvSpPr txBox="1"/>
          <p:nvPr/>
        </p:nvSpPr>
        <p:spPr>
          <a:xfrm>
            <a:off x="626972" y="1665183"/>
            <a:ext cx="3716787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Source distance = 6.1 m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1DD462C-E2FA-4390-89E7-8CB91ABE451D}"/>
              </a:ext>
            </a:extLst>
          </p:cNvPr>
          <p:cNvSpPr/>
          <p:nvPr/>
        </p:nvSpPr>
        <p:spPr>
          <a:xfrm>
            <a:off x="1417783" y="2535382"/>
            <a:ext cx="1007918" cy="426027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877A3D7-A062-4081-979B-8E874236442F}"/>
              </a:ext>
            </a:extLst>
          </p:cNvPr>
          <p:cNvSpPr/>
          <p:nvPr/>
        </p:nvSpPr>
        <p:spPr>
          <a:xfrm>
            <a:off x="5670517" y="2545772"/>
            <a:ext cx="1007918" cy="426027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D3EC7AB-F995-4AF5-80C7-53A639BF4B30}"/>
              </a:ext>
            </a:extLst>
          </p:cNvPr>
          <p:cNvSpPr/>
          <p:nvPr/>
        </p:nvSpPr>
        <p:spPr>
          <a:xfrm>
            <a:off x="9266746" y="2560782"/>
            <a:ext cx="255945" cy="426027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CD71E1A-02D5-405C-88C6-B0CD451906A7}"/>
              </a:ext>
            </a:extLst>
          </p:cNvPr>
          <p:cNvSpPr/>
          <p:nvPr/>
        </p:nvSpPr>
        <p:spPr>
          <a:xfrm>
            <a:off x="14329428" y="2560782"/>
            <a:ext cx="255945" cy="426027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87C52185-CFE7-4969-8AC6-48C4CF0AFC6F}"/>
              </a:ext>
            </a:extLst>
          </p:cNvPr>
          <p:cNvCxnSpPr>
            <a:cxnSpLocks/>
          </p:cNvCxnSpPr>
          <p:nvPr/>
        </p:nvCxnSpPr>
        <p:spPr>
          <a:xfrm>
            <a:off x="2425701" y="4984590"/>
            <a:ext cx="3199728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EA63895-511E-45DE-A442-65A9EFEA84D3}"/>
              </a:ext>
            </a:extLst>
          </p:cNvPr>
          <p:cNvSpPr txBox="1"/>
          <p:nvPr/>
        </p:nvSpPr>
        <p:spPr>
          <a:xfrm>
            <a:off x="3346333" y="4989415"/>
            <a:ext cx="140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± 1.0 mrad </a:t>
            </a:r>
            <a:endParaRPr lang="ko-KR" altLang="en-US" sz="2000" dirty="0"/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1B527FE8-88B2-40DE-9AF5-BBBF9231B0D6}"/>
              </a:ext>
            </a:extLst>
          </p:cNvPr>
          <p:cNvCxnSpPr>
            <a:cxnSpLocks/>
          </p:cNvCxnSpPr>
          <p:nvPr/>
        </p:nvCxnSpPr>
        <p:spPr>
          <a:xfrm>
            <a:off x="9541200" y="4984590"/>
            <a:ext cx="475705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D3466B3-5053-4936-B41E-BB1B4C74BBB1}"/>
              </a:ext>
            </a:extLst>
          </p:cNvPr>
          <p:cNvSpPr txBox="1"/>
          <p:nvPr/>
        </p:nvSpPr>
        <p:spPr>
          <a:xfrm>
            <a:off x="11216180" y="4984590"/>
            <a:ext cx="140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± 1.5 mrad </a:t>
            </a:r>
            <a:endParaRPr lang="ko-KR" alt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9C824C-18F9-4A1E-AFE4-DB96CB63A629}"/>
              </a:ext>
            </a:extLst>
          </p:cNvPr>
          <p:cNvSpPr txBox="1"/>
          <p:nvPr/>
        </p:nvSpPr>
        <p:spPr>
          <a:xfrm rot="16200000">
            <a:off x="857530" y="4377276"/>
            <a:ext cx="1969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00B050"/>
                </a:solidFill>
              </a:rPr>
              <a:t>Photon absorber</a:t>
            </a:r>
            <a:endParaRPr lang="ko-KR" altLang="en-US" sz="2000" b="1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028F68-6022-48FC-85E5-C9110BC4173B}"/>
              </a:ext>
            </a:extLst>
          </p:cNvPr>
          <p:cNvSpPr txBox="1"/>
          <p:nvPr/>
        </p:nvSpPr>
        <p:spPr>
          <a:xfrm rot="16200000">
            <a:off x="5152444" y="4377277"/>
            <a:ext cx="1969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00B050"/>
                </a:solidFill>
              </a:rPr>
              <a:t>Photon absorber</a:t>
            </a:r>
            <a:endParaRPr lang="ko-KR" altLang="en-US" sz="2000" b="1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CEBD94-6715-4F2B-B927-D50F50BB2837}"/>
              </a:ext>
            </a:extLst>
          </p:cNvPr>
          <p:cNvSpPr txBox="1"/>
          <p:nvPr/>
        </p:nvSpPr>
        <p:spPr>
          <a:xfrm rot="16200000">
            <a:off x="8415356" y="4416704"/>
            <a:ext cx="1969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00B050"/>
                </a:solidFill>
              </a:rPr>
              <a:t>Photon absorber</a:t>
            </a:r>
            <a:endParaRPr lang="ko-KR" altLang="en-US" sz="2000" b="1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0467CC-50A8-4726-AABF-5E92C256AA1D}"/>
              </a:ext>
            </a:extLst>
          </p:cNvPr>
          <p:cNvSpPr txBox="1"/>
          <p:nvPr/>
        </p:nvSpPr>
        <p:spPr>
          <a:xfrm rot="16200000">
            <a:off x="13428838" y="4465461"/>
            <a:ext cx="1969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00B050"/>
                </a:solidFill>
              </a:rPr>
              <a:t>Photon absorber</a:t>
            </a:r>
            <a:endParaRPr lang="ko-KR" alt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48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EEBF-858F-4A0F-9C01-6BC257A0D79F}" type="slidenum">
              <a:rPr lang="ko-KR" altLang="en-US" smtClean="0"/>
              <a:pPr/>
              <a:t>27</a:t>
            </a:fld>
            <a:endParaRPr lang="ko-KR" altLang="en-US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903637"/>
              </p:ext>
            </p:extLst>
          </p:nvPr>
        </p:nvGraphicFramePr>
        <p:xfrm>
          <a:off x="256041" y="2168871"/>
          <a:ext cx="14724742" cy="2961598"/>
        </p:xfrm>
        <a:graphic>
          <a:graphicData uri="http://schemas.openxmlformats.org/drawingml/2006/table">
            <a:tbl>
              <a:tblPr/>
              <a:tblGrid>
                <a:gridCol w="2068358">
                  <a:extLst>
                    <a:ext uri="{9D8B030D-6E8A-4147-A177-3AD203B41FA5}">
                      <a16:colId xmlns:a16="http://schemas.microsoft.com/office/drawing/2014/main" val="1892318767"/>
                    </a:ext>
                  </a:extLst>
                </a:gridCol>
                <a:gridCol w="2253032">
                  <a:extLst>
                    <a:ext uri="{9D8B030D-6E8A-4147-A177-3AD203B41FA5}">
                      <a16:colId xmlns:a16="http://schemas.microsoft.com/office/drawing/2014/main" val="1752273875"/>
                    </a:ext>
                  </a:extLst>
                </a:gridCol>
                <a:gridCol w="1932930">
                  <a:extLst>
                    <a:ext uri="{9D8B030D-6E8A-4147-A177-3AD203B41FA5}">
                      <a16:colId xmlns:a16="http://schemas.microsoft.com/office/drawing/2014/main" val="3033813041"/>
                    </a:ext>
                  </a:extLst>
                </a:gridCol>
                <a:gridCol w="1411737">
                  <a:extLst>
                    <a:ext uri="{9D8B030D-6E8A-4147-A177-3AD203B41FA5}">
                      <a16:colId xmlns:a16="http://schemas.microsoft.com/office/drawing/2014/main" val="2821991921"/>
                    </a:ext>
                  </a:extLst>
                </a:gridCol>
                <a:gridCol w="1411737">
                  <a:extLst>
                    <a:ext uri="{9D8B030D-6E8A-4147-A177-3AD203B41FA5}">
                      <a16:colId xmlns:a16="http://schemas.microsoft.com/office/drawing/2014/main" val="235568122"/>
                    </a:ext>
                  </a:extLst>
                </a:gridCol>
                <a:gridCol w="1411737">
                  <a:extLst>
                    <a:ext uri="{9D8B030D-6E8A-4147-A177-3AD203B41FA5}">
                      <a16:colId xmlns:a16="http://schemas.microsoft.com/office/drawing/2014/main" val="123026367"/>
                    </a:ext>
                  </a:extLst>
                </a:gridCol>
                <a:gridCol w="1411737">
                  <a:extLst>
                    <a:ext uri="{9D8B030D-6E8A-4147-A177-3AD203B41FA5}">
                      <a16:colId xmlns:a16="http://schemas.microsoft.com/office/drawing/2014/main" val="193991175"/>
                    </a:ext>
                  </a:extLst>
                </a:gridCol>
                <a:gridCol w="1411737">
                  <a:extLst>
                    <a:ext uri="{9D8B030D-6E8A-4147-A177-3AD203B41FA5}">
                      <a16:colId xmlns:a16="http://schemas.microsoft.com/office/drawing/2014/main" val="3925147612"/>
                    </a:ext>
                  </a:extLst>
                </a:gridCol>
                <a:gridCol w="1411737">
                  <a:extLst>
                    <a:ext uri="{9D8B030D-6E8A-4147-A177-3AD203B41FA5}">
                      <a16:colId xmlns:a16="http://schemas.microsoft.com/office/drawing/2014/main" val="1147452635"/>
                    </a:ext>
                  </a:extLst>
                </a:gridCol>
              </a:tblGrid>
              <a:tr h="808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Location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CH02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CH03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CH05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CH07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CH10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CH11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CH13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201419"/>
                  </a:ext>
                </a:extLst>
              </a:tr>
              <a:tr h="7176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Type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absorber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absorber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absorber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mask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absorber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absorber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mask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434949"/>
                  </a:ext>
                </a:extLst>
              </a:tr>
              <a:tr h="7176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power [W]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ID horizontal</a:t>
                      </a:r>
                    </a:p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mode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ID vertical</a:t>
                      </a:r>
                    </a:p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mode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168 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593 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1,090 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9,213 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229 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311 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395894"/>
                  </a:ext>
                </a:extLst>
              </a:tr>
              <a:tr h="7176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1,312 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1,834 </a:t>
                      </a:r>
                    </a:p>
                  </a:txBody>
                  <a:tcPr marL="10988" marR="10988" marT="10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94032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44AC6893-72C5-4DCF-AF69-CDC7DFB60A0F}"/>
              </a:ext>
            </a:extLst>
          </p:cNvPr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>
                <a:solidFill>
                  <a:schemeClr val="tx2"/>
                </a:solidFill>
                <a:cs typeface="Verdana" panose="020B0604030504040204" pitchFamily="34" charset="0"/>
              </a:rPr>
              <a:t>Synchrotron Radiation Power on 1 cell</a:t>
            </a:r>
            <a:endParaRPr lang="ko-KR" altLang="en-US" sz="2100" b="1" dirty="0">
              <a:solidFill>
                <a:schemeClr val="accent6">
                  <a:lumMod val="75000"/>
                </a:schemeClr>
              </a:solidFill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50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9736773-681D-43B1-8EF0-B800AFFD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22C05C-1C87-495A-8A88-E1CBED799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69" y="2096696"/>
            <a:ext cx="11652083" cy="503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C3DA6E83-83FF-46CF-B6AB-1D0FA229A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422" y="7131773"/>
            <a:ext cx="7661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ko-KR" sz="1800" dirty="0">
                <a:solidFill>
                  <a:srgbClr val="002060"/>
                </a:solidFill>
                <a:latin typeface="Arial" panose="020B0604020202020204" pitchFamily="34" charset="0"/>
              </a:rPr>
              <a:t> The yield strength of the cold forged OFHC is enhanced up to 240 MPa.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9FA9CBE-6815-4EDC-9DE0-FE8B4A33575F}"/>
              </a:ext>
            </a:extLst>
          </p:cNvPr>
          <p:cNvSpPr/>
          <p:nvPr/>
        </p:nvSpPr>
        <p:spPr>
          <a:xfrm>
            <a:off x="6309633" y="1728395"/>
            <a:ext cx="2617557" cy="1232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559CDF0-3EA4-44DD-A411-CD4FA3E40803}"/>
              </a:ext>
            </a:extLst>
          </p:cNvPr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>
                <a:solidFill>
                  <a:schemeClr val="tx2"/>
                </a:solidFill>
                <a:cs typeface="Verdana" panose="020B0604030504040204" pitchFamily="34" charset="0"/>
              </a:rPr>
              <a:t>Cold forged oxygen free copper</a:t>
            </a:r>
            <a:endParaRPr lang="ko-KR" altLang="en-US" sz="2100" b="1" dirty="0">
              <a:solidFill>
                <a:schemeClr val="accent6">
                  <a:lumMod val="75000"/>
                </a:schemeClr>
              </a:solidFill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047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501A0F0-FEA6-4647-B4C3-3E80C39E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29</a:t>
            </a:fld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AE83C45-DA2A-462D-87F9-A43D8EA70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077" y="1750089"/>
            <a:ext cx="7130670" cy="5411547"/>
          </a:xfrm>
          <a:prstGeom prst="rect">
            <a:avLst/>
          </a:prstGeom>
        </p:spPr>
      </p:pic>
      <p:sp>
        <p:nvSpPr>
          <p:cNvPr id="4" name="슬라이드 번호 개체 틀 1">
            <a:extLst>
              <a:ext uri="{FF2B5EF4-FFF2-40B4-BE49-F238E27FC236}">
                <a16:creationId xmlns:a16="http://schemas.microsoft.com/office/drawing/2014/main" id="{1E3A35A9-D5B3-4B70-9199-238BF2933D36}"/>
              </a:ext>
            </a:extLst>
          </p:cNvPr>
          <p:cNvSpPr txBox="1">
            <a:spLocks/>
          </p:cNvSpPr>
          <p:nvPr/>
        </p:nvSpPr>
        <p:spPr>
          <a:xfrm>
            <a:off x="5904269" y="8000105"/>
            <a:ext cx="3428286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1142909" rtl="0" eaLnBrk="1" latinLnBrk="1" hangingPunct="1"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CC9E8E6-E1B2-417A-B4B4-57448059B215}"/>
              </a:ext>
            </a:extLst>
          </p:cNvPr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>
                <a:solidFill>
                  <a:schemeClr val="tx2"/>
                </a:solidFill>
                <a:cs typeface="Verdana" panose="020B0604030504040204" pitchFamily="34" charset="0"/>
              </a:rPr>
              <a:t>RF-shielded</a:t>
            </a:r>
            <a:r>
              <a:rPr lang="ko-KR" altLang="en-US" sz="2100" b="1">
                <a:solidFill>
                  <a:schemeClr val="tx2"/>
                </a:solidFill>
                <a:cs typeface="Verdana" panose="020B0604030504040204" pitchFamily="34" charset="0"/>
              </a:rPr>
              <a:t> </a:t>
            </a:r>
            <a:r>
              <a:rPr lang="en-US" altLang="ko-KR" sz="2100" b="1">
                <a:solidFill>
                  <a:schemeClr val="tx2"/>
                </a:solidFill>
                <a:cs typeface="Verdana" panose="020B0604030504040204" pitchFamily="34" charset="0"/>
              </a:rPr>
              <a:t>bellows and BPM module</a:t>
            </a:r>
            <a:endParaRPr lang="ko-KR" altLang="en-US" sz="2100" b="1" dirty="0">
              <a:solidFill>
                <a:schemeClr val="accent6">
                  <a:lumMod val="75000"/>
                </a:schemeClr>
              </a:solidFill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691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AFF28A1-9C46-464A-ACDC-8EBA8427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25EBFC-4482-49C3-B511-11E84BAE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7AB08C6E-F76A-4225-94B9-89F31958C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4ED62C9F-2AA9-4A1B-88D7-C813489C4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78979C-C6EB-4A7B-8AFE-02B62979A425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9A43B080-AD5B-42A8-A7C9-F4AF69886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46" y="932365"/>
            <a:ext cx="13740051" cy="670618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5A567D9-3329-4844-B7BD-8D2D1FB40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267" y="3836277"/>
            <a:ext cx="7517510" cy="40413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3D416D-6B59-40E2-88FB-043AEFE25B90}"/>
              </a:ext>
            </a:extLst>
          </p:cNvPr>
          <p:cNvSpPr txBox="1"/>
          <p:nvPr/>
        </p:nvSpPr>
        <p:spPr>
          <a:xfrm flipH="1">
            <a:off x="3898762" y="5884850"/>
            <a:ext cx="27184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100" dirty="0"/>
              <a:t>(10 at the initial stage)</a:t>
            </a:r>
            <a:endParaRPr lang="ko-KR" altLang="en-US" sz="21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DEB89C5-935E-4212-BF41-D6E829BE9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1221" y="6568272"/>
            <a:ext cx="618878" cy="338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4B291A-E704-4871-94BB-EEF02F92B84A}"/>
              </a:ext>
            </a:extLst>
          </p:cNvPr>
          <p:cNvSpPr txBox="1"/>
          <p:nvPr/>
        </p:nvSpPr>
        <p:spPr>
          <a:xfrm flipH="1">
            <a:off x="2249024" y="3418904"/>
            <a:ext cx="36901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Chung-ju, Chungcheongbuk-do</a:t>
            </a:r>
            <a:endParaRPr lang="ko-KR" altLang="en-US" sz="20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69CC287-D244-4A56-AD0A-89E3736D4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504" y="5856929"/>
            <a:ext cx="553479" cy="360694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E6350B27-6C80-47F1-87C1-AA8FEC3A7C7C}"/>
              </a:ext>
            </a:extLst>
          </p:cNvPr>
          <p:cNvSpPr/>
          <p:nvPr/>
        </p:nvSpPr>
        <p:spPr>
          <a:xfrm>
            <a:off x="1047023" y="6365899"/>
            <a:ext cx="5249075" cy="1040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5076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AFF28A1-9C46-464A-ACDC-8EBA8427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25EBFC-4482-49C3-B511-11E84BAE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7AB08C6E-F76A-4225-94B9-89F31958C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4ED62C9F-2AA9-4A1B-88D7-C813489C4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78979C-C6EB-4A7B-8AFE-02B62979A425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3F977ACE-AF4D-4F15-B54F-B12A1435C8C7}"/>
              </a:ext>
            </a:extLst>
          </p:cNvPr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cs typeface="Verdana" panose="020B0604030504040204" pitchFamily="34" charset="0"/>
              </a:rPr>
              <a:t>Construction Site</a:t>
            </a:r>
            <a:endParaRPr lang="ko-KR" altLang="en-US" sz="21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1214BC8-73FF-479E-96AA-E5B7AA680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697" y="1492244"/>
            <a:ext cx="9901429" cy="660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80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F71D0A02-B4EF-4B89-8C03-EBF90DFE16CB}"/>
              </a:ext>
            </a:extLst>
          </p:cNvPr>
          <p:cNvGrpSpPr/>
          <p:nvPr/>
        </p:nvGrpSpPr>
        <p:grpSpPr>
          <a:xfrm>
            <a:off x="6547384" y="1482323"/>
            <a:ext cx="8600878" cy="6663801"/>
            <a:chOff x="6547384" y="1482323"/>
            <a:chExt cx="8600878" cy="6663801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44D7591F-0E5C-48EE-9A8D-8F77CC755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7384" y="1482323"/>
              <a:ext cx="8600878" cy="666380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0026C8F-B499-43E9-A705-F297B70171E4}"/>
                </a:ext>
              </a:extLst>
            </p:cNvPr>
            <p:cNvSpPr txBox="1"/>
            <p:nvPr/>
          </p:nvSpPr>
          <p:spPr>
            <a:xfrm>
              <a:off x="13371922" y="5294062"/>
              <a:ext cx="6919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LINAC</a:t>
              </a:r>
              <a:endParaRPr lang="ko-KR" altLang="en-US" sz="1600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3AA4BE8-617A-4B1D-B51E-B012C1EBFCAF}"/>
                </a:ext>
              </a:extLst>
            </p:cNvPr>
            <p:cNvSpPr txBox="1"/>
            <p:nvPr/>
          </p:nvSpPr>
          <p:spPr>
            <a:xfrm>
              <a:off x="13789499" y="3479433"/>
              <a:ext cx="8451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Booster</a:t>
              </a:r>
              <a:endParaRPr lang="ko-KR" altLang="en-US" sz="1600" b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2234E2-44BC-4DE3-8218-43C67555A54D}"/>
                </a:ext>
              </a:extLst>
            </p:cNvPr>
            <p:cNvSpPr txBox="1"/>
            <p:nvPr/>
          </p:nvSpPr>
          <p:spPr>
            <a:xfrm>
              <a:off x="13447401" y="2003359"/>
              <a:ext cx="12500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Storage Ring</a:t>
              </a:r>
              <a:endParaRPr lang="ko-KR" altLang="en-US" sz="1600" b="1" dirty="0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C3AFCF04-52C9-4B36-BEA1-785896B5EFB3}"/>
                </a:ext>
              </a:extLst>
            </p:cNvPr>
            <p:cNvSpPr/>
            <p:nvPr/>
          </p:nvSpPr>
          <p:spPr>
            <a:xfrm>
              <a:off x="11384629" y="1814840"/>
              <a:ext cx="586333" cy="2861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301AF4F6-12AD-48F8-B6C6-D0A96B2A2208}"/>
                </a:ext>
              </a:extLst>
            </p:cNvPr>
            <p:cNvSpPr/>
            <p:nvPr/>
          </p:nvSpPr>
          <p:spPr>
            <a:xfrm>
              <a:off x="11384629" y="7390819"/>
              <a:ext cx="586333" cy="2861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52894228-8654-4189-93A9-6E2A01E00337}"/>
                </a:ext>
              </a:extLst>
            </p:cNvPr>
            <p:cNvSpPr/>
            <p:nvPr/>
          </p:nvSpPr>
          <p:spPr>
            <a:xfrm>
              <a:off x="14204611" y="4408778"/>
              <a:ext cx="321545" cy="546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E61E830F-F3B0-4236-83C3-C86F717C722C}"/>
                </a:ext>
              </a:extLst>
            </p:cNvPr>
            <p:cNvSpPr/>
            <p:nvPr/>
          </p:nvSpPr>
          <p:spPr>
            <a:xfrm>
              <a:off x="8811580" y="4955507"/>
              <a:ext cx="321545" cy="456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AFF28A1-9C46-464A-ACDC-8EBA8427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25EBFC-4482-49C3-B511-11E84BAE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7AB08C6E-F76A-4225-94B9-89F31958C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4ED62C9F-2AA9-4A1B-88D7-C813489C4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78979C-C6EB-4A7B-8AFE-02B62979A425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3F977ACE-AF4D-4F15-B54F-B12A1435C8C7}"/>
              </a:ext>
            </a:extLst>
          </p:cNvPr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cs typeface="Verdana" panose="020B0604030504040204" pitchFamily="34" charset="0"/>
              </a:rPr>
              <a:t>Accelerator Vacuum System</a:t>
            </a:r>
            <a:endParaRPr lang="ko-KR" altLang="en-US" sz="21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C83E1F36-9F28-4ADA-89C3-D9C4DCE93AC2}"/>
              </a:ext>
            </a:extLst>
          </p:cNvPr>
          <p:cNvSpPr/>
          <p:nvPr/>
        </p:nvSpPr>
        <p:spPr>
          <a:xfrm>
            <a:off x="539402" y="1777831"/>
            <a:ext cx="7454089" cy="599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914400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Linac vacuum</a:t>
            </a:r>
            <a:endParaRPr lang="en-US" altLang="ko-KR" sz="20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Electron beam energy 0 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 200 MeV</a:t>
            </a:r>
            <a:endParaRPr lang="en-US" altLang="ko-KR" sz="18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Photo-cathode E-gun (~10</a:t>
            </a:r>
            <a:r>
              <a:rPr lang="en-US" altLang="ko-KR" sz="18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-11</a:t>
            </a:r>
            <a:r>
              <a:rPr lang="ko-KR" altLang="en-US" sz="1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mbar), AC and wave guide</a:t>
            </a:r>
            <a:r>
              <a:rPr lang="ko-KR" altLang="en-US" sz="1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(~10</a:t>
            </a:r>
            <a:r>
              <a:rPr lang="en-US" altLang="ko-KR" sz="18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-8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 mbar)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Successfully being operated in PLS-II &amp;</a:t>
            </a:r>
            <a:r>
              <a:rPr lang="ko-KR" altLang="en-US" sz="1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PAL-XFEL</a:t>
            </a:r>
          </a:p>
          <a:p>
            <a:pPr marL="514350" indent="-514350" defTabSz="914400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Booster</a:t>
            </a:r>
            <a:r>
              <a:rPr lang="ko-KR" altLang="en-US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vacuum</a:t>
            </a:r>
            <a:endParaRPr lang="en-US" altLang="ko-KR" sz="20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857204" lvl="1" indent="-28575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Electron beam energy 200 MeV 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 4 GeV</a:t>
            </a:r>
            <a:endParaRPr lang="en-US" altLang="ko-KR" sz="18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857204" lvl="1" indent="-28575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Circumference</a:t>
            </a:r>
            <a:r>
              <a:rPr lang="ko-KR" altLang="en-US" sz="1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~770 m with 30 cells</a:t>
            </a:r>
          </a:p>
          <a:p>
            <a:pPr marL="857204" lvl="1" indent="-28575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solidFill>
                  <a:prstClr val="black"/>
                </a:solidFill>
                <a:latin typeface="Adobe Devanagari" panose="02040503050201020203" pitchFamily="18" charset="0"/>
                <a:cs typeface="Times New Roman" panose="02020603050405020304" pitchFamily="18" charset="0"/>
              </a:rPr>
              <a:t>Beam duct OD </a:t>
            </a:r>
            <a:r>
              <a:rPr lang="en-US" altLang="ko-KR" sz="1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∅</a:t>
            </a: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24~32 mm,</a:t>
            </a:r>
            <a:r>
              <a:rPr lang="ko-KR" altLang="en-US" sz="1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thickness</a:t>
            </a:r>
            <a:r>
              <a:rPr lang="ko-KR" altLang="en-US" sz="1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0.7 mm (low eddy current)</a:t>
            </a:r>
          </a:p>
          <a:p>
            <a:pPr marL="857204" lvl="1" indent="-28575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Vacuum requirement</a:t>
            </a:r>
            <a:r>
              <a:rPr lang="ko-KR" altLang="en-US" sz="1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~10</a:t>
            </a:r>
            <a:r>
              <a:rPr lang="en-US" altLang="ko-KR" sz="18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-8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 mbar</a:t>
            </a:r>
          </a:p>
          <a:p>
            <a:pPr marL="514350" indent="-514350" defTabSz="914400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Beam transfer system vacuum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Transfer line length ~</a:t>
            </a:r>
            <a:r>
              <a:rPr lang="ko-KR" altLang="en-US" sz="1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40 m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Special chambers for the injection system</a:t>
            </a:r>
          </a:p>
          <a:p>
            <a:pPr lvl="1" defTabSz="914400">
              <a:lnSpc>
                <a:spcPts val="1800"/>
              </a:lnSpc>
              <a:spcBef>
                <a:spcPct val="30000"/>
              </a:spcBef>
              <a:defRPr/>
            </a:pP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	</a:t>
            </a:r>
            <a:r>
              <a:rPr lang="ko-KR" altLang="en-US" sz="1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(Ceramic</a:t>
            </a:r>
            <a:r>
              <a:rPr lang="ko-KR" altLang="en-US" sz="1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kicker chamber, In-vacuum septum chamber, …)</a:t>
            </a:r>
          </a:p>
          <a:p>
            <a:pPr marL="514350" indent="-514350" defTabSz="914400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Storage</a:t>
            </a:r>
            <a:r>
              <a:rPr lang="ko-KR" altLang="en-US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ring vacuum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Electron beam energy 4 GeV &amp; beam current</a:t>
            </a:r>
            <a:r>
              <a:rPr lang="ko-KR" altLang="en-US" sz="1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400 mA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Circumference</a:t>
            </a:r>
            <a:r>
              <a:rPr lang="ko-KR" altLang="en-US" sz="1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~800 m with 28 cells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Beam duct Inner diameter </a:t>
            </a:r>
            <a:r>
              <a:rPr lang="en-US" altLang="ko-KR" sz="1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∅</a:t>
            </a:r>
            <a:r>
              <a:rPr lang="en-US" altLang="ko-KR" sz="1800" dirty="0">
                <a:solidFill>
                  <a:prstClr val="black"/>
                </a:solidFill>
                <a:latin typeface="Adobe Devanagari" panose="02040503050201020203" pitchFamily="18" charset="0"/>
                <a:cs typeface="Times New Roman" panose="02020603050405020304" pitchFamily="18" charset="0"/>
              </a:rPr>
              <a:t>18(V)</a:t>
            </a:r>
            <a:r>
              <a:rPr lang="ko-KR" altLang="en-US" sz="1800" dirty="0">
                <a:solidFill>
                  <a:prstClr val="black"/>
                </a:solidFill>
                <a:latin typeface="Adobe Devanagari" panose="02040503050201020203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Adobe Devanagari" panose="02040503050201020203" pitchFamily="18" charset="0"/>
                <a:cs typeface="Times New Roman" panose="02020603050405020304" pitchFamily="18" charset="0"/>
              </a:rPr>
              <a:t>x</a:t>
            </a:r>
            <a:r>
              <a:rPr lang="ko-KR" altLang="en-US" sz="1800" dirty="0">
                <a:solidFill>
                  <a:prstClr val="black"/>
                </a:solidFill>
                <a:latin typeface="Adobe Devanagari" panose="02040503050201020203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Adobe Devanagari" panose="02040503050201020203" pitchFamily="18" charset="0"/>
                <a:cs typeface="Times New Roman" panose="02020603050405020304" pitchFamily="18" charset="0"/>
              </a:rPr>
              <a:t>24(H) mm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Vacuum requirement during operation ~10</a:t>
            </a:r>
            <a:r>
              <a:rPr lang="en-US" altLang="ko-KR" sz="18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-9</a:t>
            </a:r>
            <a:r>
              <a:rPr lang="en-US" altLang="ko-KR" sz="1800" dirty="0">
                <a:solidFill>
                  <a:prstClr val="black"/>
                </a:solidFill>
                <a:cs typeface="Times New Roman" panose="02020603050405020304" pitchFamily="18" charset="0"/>
              </a:rPr>
              <a:t> mbar</a:t>
            </a: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8F3F7104-E859-4321-84A1-F23B5F3F6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809656"/>
              </p:ext>
            </p:extLst>
          </p:nvPr>
        </p:nvGraphicFramePr>
        <p:xfrm>
          <a:off x="10847823" y="4181640"/>
          <a:ext cx="1895529" cy="10283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2250">
                  <a:extLst>
                    <a:ext uri="{9D8B030D-6E8A-4147-A177-3AD203B41FA5}">
                      <a16:colId xmlns:a16="http://schemas.microsoft.com/office/drawing/2014/main" val="914087726"/>
                    </a:ext>
                  </a:extLst>
                </a:gridCol>
                <a:gridCol w="1163279">
                  <a:extLst>
                    <a:ext uri="{9D8B030D-6E8A-4147-A177-3AD203B41FA5}">
                      <a16:colId xmlns:a16="http://schemas.microsoft.com/office/drawing/2014/main" val="1885214071"/>
                    </a:ext>
                  </a:extLst>
                </a:gridCol>
              </a:tblGrid>
              <a:tr h="41585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ko-KR" altLang="en-US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GeV</a:t>
                      </a:r>
                      <a:endParaRPr lang="ko-KR" altLang="en-US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452376"/>
                  </a:ext>
                </a:extLst>
              </a:tr>
              <a:tr h="41585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400</a:t>
                      </a:r>
                      <a:endParaRPr lang="ko-KR" altLang="en-US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mA</a:t>
                      </a:r>
                      <a:endParaRPr lang="ko-KR" altLang="en-US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667631"/>
                  </a:ext>
                </a:extLst>
              </a:tr>
              <a:tr h="41585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800</a:t>
                      </a:r>
                      <a:endParaRPr lang="ko-KR" altLang="en-US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m Ring</a:t>
                      </a:r>
                      <a:endParaRPr lang="ko-KR" altLang="en-US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154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127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AFF28A1-9C46-464A-ACDC-8EBA8427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25EBFC-4482-49C3-B511-11E84BAE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7AB08C6E-F76A-4225-94B9-89F31958C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4ED62C9F-2AA9-4A1B-88D7-C813489C4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78979C-C6EB-4A7B-8AFE-02B62979A425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DAF7ABE0-7917-40B8-9998-3F81C445E5E1}"/>
              </a:ext>
            </a:extLst>
          </p:cNvPr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Linac Vacuum System</a:t>
            </a:r>
            <a:endParaRPr lang="ko-KR" altLang="en-US" sz="21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pic>
        <p:nvPicPr>
          <p:cNvPr id="19" name="_x506889472" descr="EMB0007c67c0552">
            <a:extLst>
              <a:ext uri="{FF2B5EF4-FFF2-40B4-BE49-F238E27FC236}">
                <a16:creationId xmlns:a16="http://schemas.microsoft.com/office/drawing/2014/main" id="{12E92161-E6ED-4631-8EFD-58F37151F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367" y="1697293"/>
            <a:ext cx="5928833" cy="280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_x506889688" descr="EMB0007c67c0554">
            <a:extLst>
              <a:ext uri="{FF2B5EF4-FFF2-40B4-BE49-F238E27FC236}">
                <a16:creationId xmlns:a16="http://schemas.microsoft.com/office/drawing/2014/main" id="{6FAD6A72-2AF5-40FE-9BE1-C00DB8847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1" y="5309476"/>
            <a:ext cx="8165216" cy="2662433"/>
          </a:xfrm>
          <a:prstGeom prst="rect">
            <a:avLst/>
          </a:prstGeom>
          <a:noFill/>
          <a:ln>
            <a:solidFill>
              <a:srgbClr val="6666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_x506888320" descr="EMB0007c67c0556">
            <a:extLst>
              <a:ext uri="{FF2B5EF4-FFF2-40B4-BE49-F238E27FC236}">
                <a16:creationId xmlns:a16="http://schemas.microsoft.com/office/drawing/2014/main" id="{9F86C641-0124-451D-AD8D-199CF4D2C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376" y="5309476"/>
            <a:ext cx="6350698" cy="266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직사각형 35">
            <a:extLst>
              <a:ext uri="{FF2B5EF4-FFF2-40B4-BE49-F238E27FC236}">
                <a16:creationId xmlns:a16="http://schemas.microsoft.com/office/drawing/2014/main" id="{5F9F9C37-EC68-4FBC-B70A-849D6536441F}"/>
              </a:ext>
            </a:extLst>
          </p:cNvPr>
          <p:cNvSpPr/>
          <p:nvPr/>
        </p:nvSpPr>
        <p:spPr>
          <a:xfrm>
            <a:off x="395120" y="2000478"/>
            <a:ext cx="953763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Photo-cathode E-gun: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Tx/>
              <a:buChar char="-"/>
              <a:defRPr/>
            </a:pP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Vacuum requirement during operation ~</a:t>
            </a:r>
            <a:r>
              <a:rPr lang="ko-KR" altLang="en-US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altLang="ko-KR" sz="18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-11</a:t>
            </a:r>
            <a:r>
              <a:rPr lang="ko-KR" altLang="en-US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mbar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Tx/>
              <a:buChar char="-"/>
              <a:defRPr/>
            </a:pP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Low outgassing vacuum chamber with SIP(1 ea,</a:t>
            </a:r>
            <a:r>
              <a:rPr lang="ko-KR" altLang="en-US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60</a:t>
            </a:r>
            <a:r>
              <a:rPr lang="ko-KR" altLang="en-US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L/s), NEG</a:t>
            </a:r>
            <a:r>
              <a:rPr lang="ko-KR" altLang="en-US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cartridges(2 ea, 400 L/s) </a:t>
            </a:r>
            <a:endParaRPr lang="en-US" altLang="ko-KR" sz="20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Accelerating columns and wave guides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Tx/>
              <a:buChar char="-"/>
              <a:defRPr/>
            </a:pP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Four S-band accelerating columns with two modulator-klystron stations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Tx/>
              <a:buChar char="-"/>
              <a:defRPr/>
            </a:pP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Vacuum requirement during operation ~ 10</a:t>
            </a:r>
            <a:r>
              <a:rPr lang="en-US" altLang="ko-KR" sz="18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-8</a:t>
            </a:r>
            <a:r>
              <a:rPr lang="ko-KR" altLang="en-US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mbar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Tx/>
              <a:buChar char="-"/>
              <a:defRPr/>
            </a:pP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Five SIPs per module (60 L/s), vacuum interlock with CCG signal</a:t>
            </a:r>
          </a:p>
          <a:p>
            <a:pPr marL="342900" indent="-34290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Linac to Booster (LTB): </a:t>
            </a: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Vacuum requirement during operation ~</a:t>
            </a:r>
            <a:r>
              <a:rPr lang="ko-KR" altLang="en-US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altLang="ko-KR" sz="18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-8</a:t>
            </a:r>
            <a:r>
              <a:rPr lang="ko-KR" altLang="en-US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mbar</a:t>
            </a:r>
            <a:endParaRPr lang="en-US" altLang="ko-KR" sz="20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endParaRPr lang="en-US" altLang="ko-KR" sz="20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57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AFF28A1-9C46-464A-ACDC-8EBA8427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25EBFC-4482-49C3-B511-11E84BAE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7AB08C6E-F76A-4225-94B9-89F31958C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4ED62C9F-2AA9-4A1B-88D7-C813489C4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78979C-C6EB-4A7B-8AFE-02B62979A425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pic>
        <p:nvPicPr>
          <p:cNvPr id="12" name="_x506887960" descr="EMB0007c67c0557">
            <a:extLst>
              <a:ext uri="{FF2B5EF4-FFF2-40B4-BE49-F238E27FC236}">
                <a16:creationId xmlns:a16="http://schemas.microsoft.com/office/drawing/2014/main" id="{169D5D37-12FE-402B-9491-FC9045795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3065"/>
            <a:ext cx="15236825" cy="295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90A7EEA-1E83-4C57-B9E0-48010E2BA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93" y="2813119"/>
            <a:ext cx="385265" cy="39682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065D937-7FDE-4DD7-9683-BE8CB3FB50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01" y="2822736"/>
            <a:ext cx="350592" cy="37756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754C2AA0-33EA-4D19-A985-1BA8EFCC2EA6}"/>
              </a:ext>
            </a:extLst>
          </p:cNvPr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Booster Vacuum System</a:t>
            </a:r>
            <a:endParaRPr lang="ko-KR" altLang="en-US" sz="21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EF5CEBA-5E1D-4582-90A2-6D23B46131FA}"/>
              </a:ext>
            </a:extLst>
          </p:cNvPr>
          <p:cNvSpPr/>
          <p:nvPr/>
        </p:nvSpPr>
        <p:spPr>
          <a:xfrm>
            <a:off x="334840" y="4867092"/>
            <a:ext cx="908647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000">
                <a:solidFill>
                  <a:prstClr val="black"/>
                </a:solidFill>
                <a:cs typeface="Times New Roman" panose="02020603050405020304" pitchFamily="18" charset="0"/>
              </a:rPr>
              <a:t>Circumference</a:t>
            </a:r>
            <a:r>
              <a:rPr lang="ko-KR" altLang="en-US" sz="200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000">
                <a:solidFill>
                  <a:prstClr val="black"/>
                </a:solidFill>
                <a:cs typeface="Times New Roman" panose="02020603050405020304" pitchFamily="18" charset="0"/>
              </a:rPr>
              <a:t>~770 m with 30 cells</a:t>
            </a:r>
            <a:endParaRPr lang="en-US" altLang="ko-KR" sz="200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00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Circular </a:t>
            </a: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beam</a:t>
            </a:r>
            <a:r>
              <a:rPr lang="ko-KR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duct</a:t>
            </a:r>
            <a:r>
              <a:rPr lang="ko-KR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with OD</a:t>
            </a:r>
            <a:r>
              <a:rPr lang="ko-KR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∅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24 mm (dipole magnet), </a:t>
            </a:r>
            <a:r>
              <a:rPr lang="en-US" altLang="ko-KR" sz="2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∅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32 mm (multipole magnet)</a:t>
            </a:r>
          </a:p>
          <a:p>
            <a:pPr marL="342900" indent="-34290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Chamber materials: SS316L</a:t>
            </a:r>
            <a:r>
              <a:rPr lang="ko-K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(0.7 mm-thick) 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Max. stress &lt; 2.5 MPa</a:t>
            </a:r>
            <a:endParaRPr lang="en-US" altLang="ko-K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Eddy current heating effect &lt; 1 mW/cm</a:t>
            </a:r>
            <a:r>
              <a:rPr lang="en-US" altLang="ko-KR" sz="20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Negligible temperature rise</a:t>
            </a:r>
            <a:endParaRPr lang="en-US" altLang="ko-KR" sz="2000" baseline="300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Outgassing rate</a:t>
            </a:r>
            <a:r>
              <a:rPr lang="ko-KR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&lt; </a:t>
            </a:r>
            <a:r>
              <a:rPr lang="pt-BR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1.5x10</a:t>
            </a:r>
            <a:r>
              <a:rPr lang="pt-BR" altLang="ko-KR" sz="20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-10</a:t>
            </a:r>
            <a:r>
              <a:rPr lang="pt-BR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mbar l/s cm</a:t>
            </a:r>
            <a:r>
              <a:rPr lang="pt-BR" altLang="ko-KR" sz="20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Avg. pressure</a:t>
            </a:r>
            <a:r>
              <a:rPr lang="ko-KR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&lt; 5</a:t>
            </a:r>
            <a:r>
              <a:rPr lang="pt-BR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x10</a:t>
            </a:r>
            <a:r>
              <a:rPr lang="pt-BR" altLang="ko-KR" sz="20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-8</a:t>
            </a:r>
            <a:r>
              <a:rPr lang="pt-BR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mbar </a:t>
            </a:r>
            <a:endParaRPr lang="en-US" altLang="ko-KR" sz="2000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_x506891128" descr="EMB0007c67c0558">
            <a:extLst>
              <a:ext uri="{FF2B5EF4-FFF2-40B4-BE49-F238E27FC236}">
                <a16:creationId xmlns:a16="http://schemas.microsoft.com/office/drawing/2014/main" id="{837C9D11-2A75-40D0-9489-7B74730CA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600" y="4201992"/>
            <a:ext cx="4304940" cy="351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813FA9E-10D7-4101-BEE7-374C5E4D3E5B}"/>
              </a:ext>
            </a:extLst>
          </p:cNvPr>
          <p:cNvSpPr txBox="1"/>
          <p:nvPr/>
        </p:nvSpPr>
        <p:spPr>
          <a:xfrm>
            <a:off x="10099819" y="7854915"/>
            <a:ext cx="476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 Pressure distribution w.r.t. pump distance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50309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>
            <a:extLst>
              <a:ext uri="{FF2B5EF4-FFF2-40B4-BE49-F238E27FC236}">
                <a16:creationId xmlns:a16="http://schemas.microsoft.com/office/drawing/2014/main" id="{FC86A502-14F0-4FA5-8010-C952DE918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614" y="674025"/>
            <a:ext cx="1272120" cy="1015073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AFF28A1-9C46-464A-ACDC-8EBA8427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25EBFC-4482-49C3-B511-11E84BAE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C341E27-9C53-4AD6-9D05-598AB4833D0F}"/>
              </a:ext>
            </a:extLst>
          </p:cNvPr>
          <p:cNvSpPr/>
          <p:nvPr/>
        </p:nvSpPr>
        <p:spPr>
          <a:xfrm>
            <a:off x="626972" y="870692"/>
            <a:ext cx="6450903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>
                <a:solidFill>
                  <a:schemeClr val="tx2"/>
                </a:solidFill>
                <a:cs typeface="Verdana" panose="020B0604030504040204" pitchFamily="34" charset="0"/>
              </a:rPr>
              <a:t>Design Philosophy of the Storage Ring Vacuum System </a:t>
            </a:r>
            <a:endParaRPr lang="ko-KR" altLang="en-US" sz="21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DF8A90D-54B4-46E1-977D-7D24E0C9E780}"/>
              </a:ext>
            </a:extLst>
          </p:cNvPr>
          <p:cNvSpPr/>
          <p:nvPr/>
        </p:nvSpPr>
        <p:spPr>
          <a:xfrm>
            <a:off x="539402" y="2156380"/>
            <a:ext cx="13750756" cy="5232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Distributed pumping system using “Pill-type Getters”</a:t>
            </a:r>
          </a:p>
          <a:p>
            <a:pPr marL="514350" indent="-51435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Bake-out &amp; NEG activation in the tunnel (“In-situ bake-out”)</a:t>
            </a:r>
          </a:p>
          <a:p>
            <a:pPr marL="514350" indent="-51435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Maximize the exposure of the chamber wall to synchrotron radiation for rapid beam cleaning</a:t>
            </a:r>
          </a:p>
          <a:p>
            <a:pPr marL="514350" indent="-51435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Two step installation:</a:t>
            </a:r>
          </a:p>
          <a:p>
            <a:pPr marL="1085804" lvl="1" indent="-514350" defTabSz="914400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Pre-assemble magnets and vacuum chambers on a girder outside the tunnel</a:t>
            </a:r>
          </a:p>
          <a:p>
            <a:pPr marL="1085804" lvl="1" indent="-514350" defTabSz="914400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Connect the chamber between the two girders using bellows in the tunnel</a:t>
            </a:r>
          </a:p>
          <a:p>
            <a:pPr marL="514350" indent="-51435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Low impedance design:</a:t>
            </a:r>
          </a:p>
          <a:p>
            <a:pPr marL="914354" lvl="1" indent="-342900" defTabSz="914400">
              <a:spcBef>
                <a:spcPct val="30000"/>
              </a:spcBef>
              <a:buFontTx/>
              <a:buChar char="-"/>
              <a:defRPr/>
            </a:pPr>
            <a:r>
              <a:rPr lang="en-US" altLang="ko-KR" dirty="0"/>
              <a:t>24x18 octagon-shaped e-beam channel with 4 mm high winglet for synchrotron radiation handling</a:t>
            </a:r>
          </a:p>
          <a:p>
            <a:pPr marL="914354" lvl="1" indent="-342900" defTabSz="914400">
              <a:spcBef>
                <a:spcPct val="30000"/>
              </a:spcBef>
              <a:buFontTx/>
              <a:buChar char="-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Try to make the transition angle less than 1:10</a:t>
            </a:r>
          </a:p>
          <a:p>
            <a:pPr marL="914354" lvl="1" indent="-342900" defTabSz="914400">
              <a:spcBef>
                <a:spcPct val="30000"/>
              </a:spcBef>
              <a:buFontTx/>
              <a:buChar char="-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Bellows and gate valve having RF-shielded finger which is made of thin copper plate with slots</a:t>
            </a:r>
          </a:p>
          <a:p>
            <a:pPr marL="914354" lvl="1" indent="-342900" defTabSz="914400">
              <a:spcBef>
                <a:spcPct val="30000"/>
              </a:spcBef>
              <a:buFontTx/>
              <a:buChar char="-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No components penetrate into the beam channel (cross section change only in the winglet)</a:t>
            </a: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7AB08C6E-F76A-4225-94B9-89F31958C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4ED62C9F-2AA9-4A1B-88D7-C813489C4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78979C-C6EB-4A7B-8AFE-02B62979A425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651FE8A-CE89-4ACA-93AB-E55E6FD3C6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563" y="1404948"/>
            <a:ext cx="4219934" cy="1450149"/>
          </a:xfrm>
          <a:prstGeom prst="rect">
            <a:avLst/>
          </a:prstGeom>
        </p:spPr>
      </p:pic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BB453792-7FDD-4C6A-B8E1-6DC355FD8822}"/>
              </a:ext>
            </a:extLst>
          </p:cNvPr>
          <p:cNvCxnSpPr>
            <a:cxnSpLocks/>
            <a:stCxn id="11" idx="6"/>
          </p:cNvCxnSpPr>
          <p:nvPr/>
        </p:nvCxnSpPr>
        <p:spPr>
          <a:xfrm flipV="1">
            <a:off x="11968001" y="2123053"/>
            <a:ext cx="850713" cy="120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타원 10">
            <a:extLst>
              <a:ext uri="{FF2B5EF4-FFF2-40B4-BE49-F238E27FC236}">
                <a16:creationId xmlns:a16="http://schemas.microsoft.com/office/drawing/2014/main" id="{5740751C-F723-4A46-86BA-AA2654B0B61B}"/>
              </a:ext>
            </a:extLst>
          </p:cNvPr>
          <p:cNvSpPr/>
          <p:nvPr/>
        </p:nvSpPr>
        <p:spPr>
          <a:xfrm>
            <a:off x="11922282" y="211220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1B9410-73BF-4031-A080-AAE4034004EB}"/>
              </a:ext>
            </a:extLst>
          </p:cNvPr>
          <p:cNvSpPr txBox="1"/>
          <p:nvPr/>
        </p:nvSpPr>
        <p:spPr>
          <a:xfrm>
            <a:off x="11937709" y="1866798"/>
            <a:ext cx="364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SR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8292707A-8BA6-4D40-8682-AD845EFDA06F}"/>
              </a:ext>
            </a:extLst>
          </p:cNvPr>
          <p:cNvCxnSpPr>
            <a:cxnSpLocks/>
          </p:cNvCxnSpPr>
          <p:nvPr/>
        </p:nvCxnSpPr>
        <p:spPr>
          <a:xfrm flipH="1" flipV="1">
            <a:off x="11711210" y="1980547"/>
            <a:ext cx="222140" cy="14250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9C4EED-BE65-4F3D-929C-B4847C007100}"/>
              </a:ext>
            </a:extLst>
          </p:cNvPr>
          <p:cNvSpPr txBox="1"/>
          <p:nvPr/>
        </p:nvSpPr>
        <p:spPr>
          <a:xfrm>
            <a:off x="11743076" y="1800220"/>
            <a:ext cx="31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e</a:t>
            </a:r>
            <a:r>
              <a:rPr lang="en-US" altLang="ko-KR" sz="1400" baseline="30000" dirty="0">
                <a:solidFill>
                  <a:srgbClr val="0000FF"/>
                </a:solidFill>
              </a:rPr>
              <a:t>-</a:t>
            </a:r>
            <a:endParaRPr lang="ko-KR" altLang="en-US" sz="1400" baseline="30000" dirty="0">
              <a:solidFill>
                <a:srgbClr val="0000FF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E1061B3-3EEA-4ECD-B455-8C1E99566082}"/>
              </a:ext>
            </a:extLst>
          </p:cNvPr>
          <p:cNvSpPr/>
          <p:nvPr/>
        </p:nvSpPr>
        <p:spPr>
          <a:xfrm>
            <a:off x="10886907" y="1853761"/>
            <a:ext cx="362466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9C0F0781-5089-46B4-854D-9B5A0E3BD3D4}"/>
              </a:ext>
            </a:extLst>
          </p:cNvPr>
          <p:cNvSpPr/>
          <p:nvPr/>
        </p:nvSpPr>
        <p:spPr>
          <a:xfrm>
            <a:off x="10882815" y="2288815"/>
            <a:ext cx="360421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12F35BB0-DB66-45F5-AAB7-E9FA9E58BB0D}"/>
              </a:ext>
            </a:extLst>
          </p:cNvPr>
          <p:cNvSpPr/>
          <p:nvPr/>
        </p:nvSpPr>
        <p:spPr>
          <a:xfrm>
            <a:off x="12560078" y="2284379"/>
            <a:ext cx="362466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7C89D84B-4FC0-4810-A9AB-0591431C0508}"/>
              </a:ext>
            </a:extLst>
          </p:cNvPr>
          <p:cNvSpPr/>
          <p:nvPr/>
        </p:nvSpPr>
        <p:spPr>
          <a:xfrm>
            <a:off x="12576193" y="1823945"/>
            <a:ext cx="362466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18261A82-3981-43F1-836A-6D24090C67E3}"/>
              </a:ext>
            </a:extLst>
          </p:cNvPr>
          <p:cNvCxnSpPr/>
          <p:nvPr/>
        </p:nvCxnSpPr>
        <p:spPr>
          <a:xfrm>
            <a:off x="13085082" y="1345486"/>
            <a:ext cx="351712" cy="621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타원 19">
            <a:extLst>
              <a:ext uri="{FF2B5EF4-FFF2-40B4-BE49-F238E27FC236}">
                <a16:creationId xmlns:a16="http://schemas.microsoft.com/office/drawing/2014/main" id="{3BF95B01-BB50-418B-8459-16FDBD5940BF}"/>
              </a:ext>
            </a:extLst>
          </p:cNvPr>
          <p:cNvSpPr/>
          <p:nvPr/>
        </p:nvSpPr>
        <p:spPr>
          <a:xfrm>
            <a:off x="13708122" y="2160483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2857B508-9749-40B2-8147-7CEF38931743}"/>
              </a:ext>
            </a:extLst>
          </p:cNvPr>
          <p:cNvSpPr/>
          <p:nvPr/>
        </p:nvSpPr>
        <p:spPr>
          <a:xfrm>
            <a:off x="9927418" y="2178899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5C448D95-8FE4-41CC-AF5D-1BED7CA06CA4}"/>
              </a:ext>
            </a:extLst>
          </p:cNvPr>
          <p:cNvCxnSpPr/>
          <p:nvPr/>
        </p:nvCxnSpPr>
        <p:spPr>
          <a:xfrm>
            <a:off x="10859707" y="1347254"/>
            <a:ext cx="203318" cy="418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931747FE-2688-4457-B803-50925FCD25AA}"/>
              </a:ext>
            </a:extLst>
          </p:cNvPr>
          <p:cNvCxnSpPr/>
          <p:nvPr/>
        </p:nvCxnSpPr>
        <p:spPr>
          <a:xfrm>
            <a:off x="10859707" y="1347254"/>
            <a:ext cx="1959007" cy="452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EE5625E-23C6-47BE-B424-91F9E5E0156C}"/>
              </a:ext>
            </a:extLst>
          </p:cNvPr>
          <p:cNvSpPr txBox="1"/>
          <p:nvPr/>
        </p:nvSpPr>
        <p:spPr>
          <a:xfrm>
            <a:off x="12487386" y="1008059"/>
            <a:ext cx="1195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Cooling water</a:t>
            </a:r>
            <a:endParaRPr lang="ko-KR" alt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053CB7-B701-4A77-88BF-C7BD20683561}"/>
              </a:ext>
            </a:extLst>
          </p:cNvPr>
          <p:cNvSpPr txBox="1"/>
          <p:nvPr/>
        </p:nvSpPr>
        <p:spPr>
          <a:xfrm>
            <a:off x="13027644" y="2811254"/>
            <a:ext cx="1211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/>
              <a:t>Sheath heater</a:t>
            </a:r>
            <a:endParaRPr lang="ko-KR" altLang="en-US" sz="1400" dirty="0"/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4D66671E-75BC-41FD-B837-40E53CB5D43D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3633515" y="2424610"/>
            <a:ext cx="106615" cy="386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22117C9-7740-400E-BE7B-C947106D9F8D}"/>
              </a:ext>
            </a:extLst>
          </p:cNvPr>
          <p:cNvSpPr txBox="1"/>
          <p:nvPr/>
        </p:nvSpPr>
        <p:spPr>
          <a:xfrm>
            <a:off x="10400268" y="1037709"/>
            <a:ext cx="772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Pill-NEG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603147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AFF28A1-9C46-464A-ACDC-8EBA8427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25EBFC-4482-49C3-B511-11E84BAE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7AB08C6E-F76A-4225-94B9-89F31958C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5" y="132822"/>
            <a:ext cx="3424555" cy="346358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4ED62C9F-2AA9-4A1B-88D7-C813489C4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chemeClr val="tx2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78979C-C6EB-4A7B-8AFE-02B62979A425}"/>
              </a:ext>
            </a:extLst>
          </p:cNvPr>
          <p:cNvSpPr txBox="1"/>
          <p:nvPr/>
        </p:nvSpPr>
        <p:spPr>
          <a:xfrm>
            <a:off x="1706473" y="100639"/>
            <a:ext cx="675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Ebrima" panose="02000000000000000000" pitchFamily="2" charset="0"/>
                <a:cs typeface="Ebrima" panose="02000000000000000000" pitchFamily="2" charset="0"/>
              </a:rPr>
              <a:t>OLAV-VI Workshop (April 15 – 19, 2024)</a:t>
            </a:r>
            <a:endParaRPr lang="ko-KR" altLang="en-US" sz="1600" b="1" dirty="0">
              <a:solidFill>
                <a:schemeClr val="tx2"/>
              </a:solidFill>
              <a:cs typeface="Ebrima" panose="02000000000000000000" pitchFamily="2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DB9B016-3B47-4437-8BE8-B418B834EFB4}"/>
              </a:ext>
            </a:extLst>
          </p:cNvPr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Overview of the Storage Ring Vacuum System</a:t>
            </a:r>
            <a:endParaRPr lang="ko-KR" altLang="en-US" sz="21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A9930E5B-92FC-4293-A15A-B8CC2C6B0355}"/>
              </a:ext>
            </a:extLst>
          </p:cNvPr>
          <p:cNvGrpSpPr/>
          <p:nvPr/>
        </p:nvGrpSpPr>
        <p:grpSpPr>
          <a:xfrm>
            <a:off x="-570" y="1619069"/>
            <a:ext cx="15236825" cy="2844838"/>
            <a:chOff x="-570" y="1488440"/>
            <a:chExt cx="15236825" cy="284483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5F47EC16-6A37-417F-B8D8-727FABF45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70" y="1930571"/>
              <a:ext cx="15236825" cy="2402707"/>
            </a:xfrm>
            <a:prstGeom prst="rect">
              <a:avLst/>
            </a:prstGeom>
          </p:spPr>
        </p:pic>
        <p:cxnSp>
          <p:nvCxnSpPr>
            <p:cNvPr id="10" name="직선 화살표 연결선 9">
              <a:extLst>
                <a:ext uri="{FF2B5EF4-FFF2-40B4-BE49-F238E27FC236}">
                  <a16:creationId xmlns:a16="http://schemas.microsoft.com/office/drawing/2014/main" id="{97A91A1C-15B0-4C8E-BFE9-0DCAA32A63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98998" y="2160075"/>
              <a:ext cx="218112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화살표 연결선 10">
              <a:extLst>
                <a:ext uri="{FF2B5EF4-FFF2-40B4-BE49-F238E27FC236}">
                  <a16:creationId xmlns:a16="http://schemas.microsoft.com/office/drawing/2014/main" id="{7EB52107-35B2-4E83-834A-4F055D4EE0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8979" y="3012311"/>
              <a:ext cx="2289929" cy="18172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700C19-B546-4F4A-A42E-7DC94C06E020}"/>
                </a:ext>
              </a:extLst>
            </p:cNvPr>
            <p:cNvSpPr txBox="1"/>
            <p:nvPr/>
          </p:nvSpPr>
          <p:spPr>
            <a:xfrm>
              <a:off x="10862140" y="1768026"/>
              <a:ext cx="1844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dirty="0"/>
                <a:t>Photon beam (ID)</a:t>
              </a:r>
              <a:endParaRPr lang="ko-KR" alt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6F7FDA-3739-4B49-8D0A-E7CA4454E84D}"/>
                </a:ext>
              </a:extLst>
            </p:cNvPr>
            <p:cNvSpPr txBox="1"/>
            <p:nvPr/>
          </p:nvSpPr>
          <p:spPr>
            <a:xfrm rot="21329053">
              <a:off x="1840661" y="2695757"/>
              <a:ext cx="1966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dirty="0"/>
                <a:t>Photon beam (BM)</a:t>
              </a:r>
              <a:endParaRPr lang="ko-KR" altLang="en-US" sz="1800" dirty="0"/>
            </a:p>
          </p:txBody>
        </p:sp>
        <p:cxnSp>
          <p:nvCxnSpPr>
            <p:cNvPr id="14" name="직선 화살표 연결선 13">
              <a:extLst>
                <a:ext uri="{FF2B5EF4-FFF2-40B4-BE49-F238E27FC236}">
                  <a16:creationId xmlns:a16="http://schemas.microsoft.com/office/drawing/2014/main" id="{5DA21EEC-4304-48C1-8E41-6806602D27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587770" y="1946436"/>
              <a:ext cx="520493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175731-B000-4E8E-9DA3-6DD9854CB18A}"/>
                </a:ext>
              </a:extLst>
            </p:cNvPr>
            <p:cNvSpPr txBox="1"/>
            <p:nvPr/>
          </p:nvSpPr>
          <p:spPr>
            <a:xfrm>
              <a:off x="14486384" y="1488440"/>
              <a:ext cx="388248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e</a:t>
              </a:r>
              <a:r>
                <a:rPr lang="en-US" altLang="ko-KR" baseline="30000" dirty="0"/>
                <a:t>-</a:t>
              </a:r>
              <a:endParaRPr lang="ko-KR" altLang="en-US" baseline="30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E50155-562E-487C-8AC9-9E270A0CA2F4}"/>
                </a:ext>
              </a:extLst>
            </p:cNvPr>
            <p:cNvSpPr txBox="1"/>
            <p:nvPr/>
          </p:nvSpPr>
          <p:spPr>
            <a:xfrm>
              <a:off x="11466443" y="3118496"/>
              <a:ext cx="368402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dirty="0">
                  <a:latin typeface="+mn-ea"/>
                </a:rPr>
                <a:t>※ Arc-section length: 22.3 m</a:t>
              </a:r>
            </a:p>
            <a:p>
              <a:r>
                <a:rPr lang="en-US" altLang="ko-KR" sz="1800" dirty="0">
                  <a:latin typeface="+mn-ea"/>
                </a:rPr>
                <a:t>※ Bending</a:t>
              </a:r>
              <a:r>
                <a:rPr lang="ko-KR" altLang="en-US" sz="1800" dirty="0">
                  <a:latin typeface="+mn-ea"/>
                </a:rPr>
                <a:t> </a:t>
              </a:r>
              <a:r>
                <a:rPr lang="en-US" altLang="ko-KR" sz="1800" dirty="0">
                  <a:latin typeface="+mn-ea"/>
                </a:rPr>
                <a:t>angle</a:t>
              </a:r>
              <a:r>
                <a:rPr lang="ko-KR" altLang="en-US" sz="1800" dirty="0">
                  <a:latin typeface="+mn-ea"/>
                </a:rPr>
                <a:t> </a:t>
              </a:r>
              <a:r>
                <a:rPr lang="en-US" altLang="ko-KR" sz="1800" dirty="0">
                  <a:latin typeface="+mn-ea"/>
                </a:rPr>
                <a:t>(1 Cell): 12.857°</a:t>
              </a:r>
            </a:p>
            <a:p>
              <a:r>
                <a:rPr lang="en-US" altLang="ko-KR" sz="1800" dirty="0">
                  <a:latin typeface="+mn-ea"/>
                </a:rPr>
                <a:t>※ 28</a:t>
              </a:r>
              <a:r>
                <a:rPr lang="ko-KR" altLang="en-US" sz="1800" dirty="0">
                  <a:latin typeface="+mn-ea"/>
                </a:rPr>
                <a:t> </a:t>
              </a:r>
              <a:r>
                <a:rPr lang="en-US" altLang="ko-KR" sz="1800" dirty="0">
                  <a:latin typeface="+mn-ea"/>
                </a:rPr>
                <a:t>cells (800 m)</a:t>
              </a:r>
              <a:endParaRPr lang="ko-KR" altLang="en-US" sz="1800" dirty="0">
                <a:latin typeface="+mn-ea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8F537A-9DBA-4B7E-9A8A-643D60C20157}"/>
                </a:ext>
              </a:extLst>
            </p:cNvPr>
            <p:cNvSpPr txBox="1"/>
            <p:nvPr/>
          </p:nvSpPr>
          <p:spPr>
            <a:xfrm>
              <a:off x="6291960" y="3632865"/>
              <a:ext cx="2629246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&lt;Hybrid 7BA Lattice&gt;</a:t>
              </a:r>
              <a:endParaRPr lang="ko-KR" altLang="en-US" dirty="0"/>
            </a:p>
          </p:txBody>
        </p:sp>
        <p:sp>
          <p:nvSpPr>
            <p:cNvPr id="18" name="화살표: 오른쪽 17">
              <a:extLst>
                <a:ext uri="{FF2B5EF4-FFF2-40B4-BE49-F238E27FC236}">
                  <a16:creationId xmlns:a16="http://schemas.microsoft.com/office/drawing/2014/main" id="{2495AC94-CAAE-4594-9922-A62E8DC8BE23}"/>
                </a:ext>
              </a:extLst>
            </p:cNvPr>
            <p:cNvSpPr/>
            <p:nvPr/>
          </p:nvSpPr>
          <p:spPr>
            <a:xfrm rot="16200000">
              <a:off x="1374720" y="3824310"/>
              <a:ext cx="378908" cy="299361"/>
            </a:xfrm>
            <a:prstGeom prst="rightArrow">
              <a:avLst/>
            </a:prstGeom>
            <a:solidFill>
              <a:srgbClr val="FF000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화살표: 오른쪽 18">
              <a:extLst>
                <a:ext uri="{FF2B5EF4-FFF2-40B4-BE49-F238E27FC236}">
                  <a16:creationId xmlns:a16="http://schemas.microsoft.com/office/drawing/2014/main" id="{1F80EA6B-6166-4716-88EB-CA56BD849995}"/>
                </a:ext>
              </a:extLst>
            </p:cNvPr>
            <p:cNvSpPr/>
            <p:nvPr/>
          </p:nvSpPr>
          <p:spPr>
            <a:xfrm rot="16200000">
              <a:off x="4557018" y="3293731"/>
              <a:ext cx="378908" cy="299361"/>
            </a:xfrm>
            <a:prstGeom prst="rightArrow">
              <a:avLst/>
            </a:prstGeom>
            <a:solidFill>
              <a:srgbClr val="FF000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화살표: 오른쪽 19">
              <a:extLst>
                <a:ext uri="{FF2B5EF4-FFF2-40B4-BE49-F238E27FC236}">
                  <a16:creationId xmlns:a16="http://schemas.microsoft.com/office/drawing/2014/main" id="{ADDBF367-24A8-4EC8-9D0A-653A01CD2D88}"/>
                </a:ext>
              </a:extLst>
            </p:cNvPr>
            <p:cNvSpPr/>
            <p:nvPr/>
          </p:nvSpPr>
          <p:spPr>
            <a:xfrm rot="16200000">
              <a:off x="6233281" y="3142945"/>
              <a:ext cx="378908" cy="299361"/>
            </a:xfrm>
            <a:prstGeom prst="rightArrow">
              <a:avLst/>
            </a:prstGeom>
            <a:solidFill>
              <a:srgbClr val="FF000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1" name="화살표: 오른쪽 20">
              <a:extLst>
                <a:ext uri="{FF2B5EF4-FFF2-40B4-BE49-F238E27FC236}">
                  <a16:creationId xmlns:a16="http://schemas.microsoft.com/office/drawing/2014/main" id="{A3A19007-E7B6-4FD2-905F-DC83C781DBE0}"/>
                </a:ext>
              </a:extLst>
            </p:cNvPr>
            <p:cNvSpPr/>
            <p:nvPr/>
          </p:nvSpPr>
          <p:spPr>
            <a:xfrm rot="16200000">
              <a:off x="7428388" y="2934828"/>
              <a:ext cx="378908" cy="299361"/>
            </a:xfrm>
            <a:prstGeom prst="rightArrow">
              <a:avLst/>
            </a:prstGeom>
            <a:solidFill>
              <a:srgbClr val="FF000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2" name="화살표: 오른쪽 21">
              <a:extLst>
                <a:ext uri="{FF2B5EF4-FFF2-40B4-BE49-F238E27FC236}">
                  <a16:creationId xmlns:a16="http://schemas.microsoft.com/office/drawing/2014/main" id="{A8579C0D-0B28-4A96-9EEF-7B5C22F08E04}"/>
                </a:ext>
              </a:extLst>
            </p:cNvPr>
            <p:cNvSpPr/>
            <p:nvPr/>
          </p:nvSpPr>
          <p:spPr>
            <a:xfrm rot="16200000">
              <a:off x="8731752" y="2866842"/>
              <a:ext cx="378908" cy="299361"/>
            </a:xfrm>
            <a:prstGeom prst="rightArrow">
              <a:avLst/>
            </a:prstGeom>
            <a:solidFill>
              <a:srgbClr val="FF000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" name="화살표: 오른쪽 22">
              <a:extLst>
                <a:ext uri="{FF2B5EF4-FFF2-40B4-BE49-F238E27FC236}">
                  <a16:creationId xmlns:a16="http://schemas.microsoft.com/office/drawing/2014/main" id="{6264F150-9238-4180-9B18-E0CA5E1CBD48}"/>
                </a:ext>
              </a:extLst>
            </p:cNvPr>
            <p:cNvSpPr/>
            <p:nvPr/>
          </p:nvSpPr>
          <p:spPr>
            <a:xfrm rot="16200000">
              <a:off x="10399206" y="2646377"/>
              <a:ext cx="378908" cy="299361"/>
            </a:xfrm>
            <a:prstGeom prst="rightArrow">
              <a:avLst/>
            </a:prstGeom>
            <a:solidFill>
              <a:srgbClr val="FF000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" name="화살표: 오른쪽 23">
              <a:extLst>
                <a:ext uri="{FF2B5EF4-FFF2-40B4-BE49-F238E27FC236}">
                  <a16:creationId xmlns:a16="http://schemas.microsoft.com/office/drawing/2014/main" id="{C603ED04-424D-4194-9C23-F9213B188354}"/>
                </a:ext>
              </a:extLst>
            </p:cNvPr>
            <p:cNvSpPr/>
            <p:nvPr/>
          </p:nvSpPr>
          <p:spPr>
            <a:xfrm rot="16200000">
              <a:off x="13691064" y="2447869"/>
              <a:ext cx="378908" cy="299361"/>
            </a:xfrm>
            <a:prstGeom prst="rightArrow">
              <a:avLst/>
            </a:prstGeom>
            <a:solidFill>
              <a:srgbClr val="FF000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84C52861-6F2C-4DC0-91A7-F87F7021FD71}"/>
                </a:ext>
              </a:extLst>
            </p:cNvPr>
            <p:cNvSpPr/>
            <p:nvPr/>
          </p:nvSpPr>
          <p:spPr>
            <a:xfrm>
              <a:off x="27150" y="1757383"/>
              <a:ext cx="15158864" cy="2454655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FF7770-17AD-453D-B6C8-CC7713D4A73D}"/>
                </a:ext>
              </a:extLst>
            </p:cNvPr>
            <p:cNvSpPr txBox="1"/>
            <p:nvPr/>
          </p:nvSpPr>
          <p:spPr>
            <a:xfrm>
              <a:off x="191643" y="1576070"/>
              <a:ext cx="3621504" cy="46166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altLang="ko-KR" sz="2400" b="1" dirty="0">
                  <a:solidFill>
                    <a:schemeClr val="accent6">
                      <a:lumMod val="50000"/>
                    </a:schemeClr>
                  </a:solidFill>
                </a:rPr>
                <a:t>SR one cell diagram</a:t>
              </a:r>
              <a:endParaRPr lang="ko-KR" altLang="en-US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DF74ACC-C7DA-4D96-9DFD-E1D55AF60F19}"/>
              </a:ext>
            </a:extLst>
          </p:cNvPr>
          <p:cNvSpPr txBox="1"/>
          <p:nvPr/>
        </p:nvSpPr>
        <p:spPr>
          <a:xfrm>
            <a:off x="1623425" y="4017634"/>
            <a:ext cx="1546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Bending magnet</a:t>
            </a:r>
            <a:endParaRPr lang="ko-KR" altLang="en-US" sz="1600" dirty="0"/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E78D0B8C-81F1-4A16-A39E-566F93036AFC}"/>
              </a:ext>
            </a:extLst>
          </p:cNvPr>
          <p:cNvGrpSpPr/>
          <p:nvPr/>
        </p:nvGrpSpPr>
        <p:grpSpPr>
          <a:xfrm>
            <a:off x="27151" y="4735720"/>
            <a:ext cx="15213681" cy="3202470"/>
            <a:chOff x="27151" y="4735720"/>
            <a:chExt cx="15213681" cy="3202470"/>
          </a:xfrm>
        </p:grpSpPr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F31664F7-30D4-4934-A014-6C29DA592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93" y="5383355"/>
              <a:ext cx="15156438" cy="2206888"/>
            </a:xfrm>
            <a:prstGeom prst="rect">
              <a:avLst/>
            </a:prstGeom>
            <a:ln>
              <a:noFill/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952E0FC-0C84-46ED-B245-981B4BE8081F}"/>
                </a:ext>
              </a:extLst>
            </p:cNvPr>
            <p:cNvSpPr txBox="1"/>
            <p:nvPr/>
          </p:nvSpPr>
          <p:spPr>
            <a:xfrm>
              <a:off x="14486384" y="5939183"/>
              <a:ext cx="63190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CH01</a:t>
              </a:r>
              <a:endParaRPr lang="ko-KR" altLang="en-US" sz="1600" b="1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3512995-0B7C-407E-9FD5-417D5B664DA3}"/>
                </a:ext>
              </a:extLst>
            </p:cNvPr>
            <p:cNvSpPr txBox="1"/>
            <p:nvPr/>
          </p:nvSpPr>
          <p:spPr>
            <a:xfrm>
              <a:off x="13169309" y="5978405"/>
              <a:ext cx="63190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CH02</a:t>
              </a:r>
              <a:endParaRPr lang="ko-KR" altLang="en-US" sz="1600" b="1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43DB6AD-86D3-4EE0-8825-57104E73BEF1}"/>
                </a:ext>
              </a:extLst>
            </p:cNvPr>
            <p:cNvSpPr txBox="1"/>
            <p:nvPr/>
          </p:nvSpPr>
          <p:spPr>
            <a:xfrm>
              <a:off x="11784508" y="6041299"/>
              <a:ext cx="63190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CH03</a:t>
              </a:r>
              <a:endParaRPr lang="ko-KR" altLang="en-US" sz="1600" b="1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49723DC-A697-4FB5-AD64-D49DF6AC5C47}"/>
                </a:ext>
              </a:extLst>
            </p:cNvPr>
            <p:cNvSpPr txBox="1"/>
            <p:nvPr/>
          </p:nvSpPr>
          <p:spPr>
            <a:xfrm>
              <a:off x="10460204" y="6076899"/>
              <a:ext cx="63190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CH04</a:t>
              </a:r>
              <a:endParaRPr lang="ko-KR" altLang="en-US" sz="1600" b="1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2FA2E16-3338-400D-8336-F9B7C34E9772}"/>
                </a:ext>
              </a:extLst>
            </p:cNvPr>
            <p:cNvSpPr txBox="1"/>
            <p:nvPr/>
          </p:nvSpPr>
          <p:spPr>
            <a:xfrm>
              <a:off x="8306578" y="6197436"/>
              <a:ext cx="63190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CH06</a:t>
              </a:r>
              <a:endParaRPr lang="ko-KR" altLang="en-US" sz="1600" b="1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B2956D1-494F-4722-857C-748107FEFCCE}"/>
                </a:ext>
              </a:extLst>
            </p:cNvPr>
            <p:cNvSpPr txBox="1"/>
            <p:nvPr/>
          </p:nvSpPr>
          <p:spPr>
            <a:xfrm>
              <a:off x="7316757" y="6268572"/>
              <a:ext cx="63190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CH07</a:t>
              </a:r>
              <a:endParaRPr lang="ko-KR" altLang="en-US" sz="1600" b="1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225620D-EC9B-4CF7-B018-2C2EAB111C4B}"/>
                </a:ext>
              </a:extLst>
            </p:cNvPr>
            <p:cNvSpPr txBox="1"/>
            <p:nvPr/>
          </p:nvSpPr>
          <p:spPr>
            <a:xfrm>
              <a:off x="6273054" y="6391882"/>
              <a:ext cx="63190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CH08</a:t>
              </a:r>
              <a:endParaRPr lang="ko-KR" altLang="en-US" sz="1600" b="1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303B49F-0ADC-4477-BBEF-61BBBC711A73}"/>
                </a:ext>
              </a:extLst>
            </p:cNvPr>
            <p:cNvSpPr txBox="1"/>
            <p:nvPr/>
          </p:nvSpPr>
          <p:spPr>
            <a:xfrm>
              <a:off x="4295870" y="6682901"/>
              <a:ext cx="63190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CH10</a:t>
              </a:r>
              <a:endParaRPr lang="ko-KR" altLang="en-US" sz="1600" b="1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A1384FA-7226-48A9-8A22-7FE1BE15A379}"/>
                </a:ext>
              </a:extLst>
            </p:cNvPr>
            <p:cNvSpPr txBox="1"/>
            <p:nvPr/>
          </p:nvSpPr>
          <p:spPr>
            <a:xfrm>
              <a:off x="2901613" y="6940092"/>
              <a:ext cx="63190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CH11</a:t>
              </a:r>
              <a:endParaRPr lang="ko-KR" altLang="en-US" sz="1600" b="1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A993BCC-50FB-44C3-BB0F-E51AE35AE863}"/>
                </a:ext>
              </a:extLst>
            </p:cNvPr>
            <p:cNvSpPr txBox="1"/>
            <p:nvPr/>
          </p:nvSpPr>
          <p:spPr>
            <a:xfrm>
              <a:off x="1507356" y="7179708"/>
              <a:ext cx="63190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CH12</a:t>
              </a:r>
              <a:endParaRPr lang="ko-KR" altLang="en-US" sz="1600" b="1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B4DDF81-AE05-44CB-949E-96A1CEFF77B0}"/>
                </a:ext>
              </a:extLst>
            </p:cNvPr>
            <p:cNvSpPr txBox="1"/>
            <p:nvPr/>
          </p:nvSpPr>
          <p:spPr>
            <a:xfrm>
              <a:off x="97768" y="7460538"/>
              <a:ext cx="63190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CH13</a:t>
              </a:r>
              <a:endParaRPr lang="ko-KR" altLang="en-US" sz="1600" b="1" dirty="0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F11F5938-1F1E-4164-BEC9-062215A66803}"/>
                </a:ext>
              </a:extLst>
            </p:cNvPr>
            <p:cNvSpPr/>
            <p:nvPr/>
          </p:nvSpPr>
          <p:spPr>
            <a:xfrm>
              <a:off x="27151" y="4941969"/>
              <a:ext cx="15158864" cy="2996221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D7A0BFC-4F84-41FC-80E1-2E695DCB5B7B}"/>
                </a:ext>
              </a:extLst>
            </p:cNvPr>
            <p:cNvSpPr txBox="1"/>
            <p:nvPr/>
          </p:nvSpPr>
          <p:spPr>
            <a:xfrm>
              <a:off x="191643" y="4735720"/>
              <a:ext cx="3939796" cy="46166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altLang="ko-KR" sz="2400" b="1" dirty="0">
                  <a:solidFill>
                    <a:schemeClr val="accent6">
                      <a:lumMod val="50000"/>
                    </a:schemeClr>
                  </a:solidFill>
                </a:rPr>
                <a:t>SR one cell vacuum system</a:t>
              </a:r>
              <a:endParaRPr lang="ko-KR" altLang="en-US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A95F02EC-5D96-490D-8A32-FC6E4F908CBB}"/>
                </a:ext>
              </a:extLst>
            </p:cNvPr>
            <p:cNvGrpSpPr/>
            <p:nvPr/>
          </p:nvGrpSpPr>
          <p:grpSpPr>
            <a:xfrm>
              <a:off x="9921522" y="6561159"/>
              <a:ext cx="3638482" cy="1216084"/>
              <a:chOff x="10340637" y="6524924"/>
              <a:chExt cx="3638482" cy="1216084"/>
            </a:xfrm>
          </p:grpSpPr>
          <p:pic>
            <p:nvPicPr>
              <p:cNvPr id="54" name="그림 53">
                <a:extLst>
                  <a:ext uri="{FF2B5EF4-FFF2-40B4-BE49-F238E27FC236}">
                    <a16:creationId xmlns:a16="http://schemas.microsoft.com/office/drawing/2014/main" id="{E616EC3E-8BE8-4EF3-A607-C05D42E72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40637" y="6607457"/>
                <a:ext cx="3638482" cy="1099541"/>
              </a:xfrm>
              <a:prstGeom prst="rect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</p:pic>
          <p:cxnSp>
            <p:nvCxnSpPr>
              <p:cNvPr id="55" name="직선 화살표 연결선 54">
                <a:extLst>
                  <a:ext uri="{FF2B5EF4-FFF2-40B4-BE49-F238E27FC236}">
                    <a16:creationId xmlns:a16="http://schemas.microsoft.com/office/drawing/2014/main" id="{6FF5C5EC-5B52-412A-BA80-3D97DE5CB28C}"/>
                  </a:ext>
                </a:extLst>
              </p:cNvPr>
              <p:cNvCxnSpPr/>
              <p:nvPr/>
            </p:nvCxnSpPr>
            <p:spPr>
              <a:xfrm flipH="1" flipV="1">
                <a:off x="11876584" y="7063034"/>
                <a:ext cx="213260" cy="109688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직사각형 55">
                <a:extLst>
                  <a:ext uri="{FF2B5EF4-FFF2-40B4-BE49-F238E27FC236}">
                    <a16:creationId xmlns:a16="http://schemas.microsoft.com/office/drawing/2014/main" id="{52EA1096-75ED-46C2-9223-09321B76ED0C}"/>
                  </a:ext>
                </a:extLst>
              </p:cNvPr>
              <p:cNvSpPr/>
              <p:nvPr/>
            </p:nvSpPr>
            <p:spPr>
              <a:xfrm>
                <a:off x="10806113" y="6986589"/>
                <a:ext cx="266699" cy="89772"/>
              </a:xfrm>
              <a:prstGeom prst="rect">
                <a:avLst/>
              </a:prstGeom>
              <a:solidFill>
                <a:schemeClr val="tx1">
                  <a:alpha val="47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id="{9A9BBE17-A822-4470-934B-9D973428CADC}"/>
                  </a:ext>
                </a:extLst>
              </p:cNvPr>
              <p:cNvSpPr/>
              <p:nvPr/>
            </p:nvSpPr>
            <p:spPr>
              <a:xfrm>
                <a:off x="10801350" y="7253512"/>
                <a:ext cx="266699" cy="89772"/>
              </a:xfrm>
              <a:prstGeom prst="rect">
                <a:avLst/>
              </a:prstGeom>
              <a:solidFill>
                <a:schemeClr val="tx1">
                  <a:alpha val="47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id="{DCDB6DE4-2E20-4D23-9C14-84E467170258}"/>
                  </a:ext>
                </a:extLst>
              </p:cNvPr>
              <p:cNvSpPr/>
              <p:nvPr/>
            </p:nvSpPr>
            <p:spPr>
              <a:xfrm rot="20636190">
                <a:off x="13351912" y="7234219"/>
                <a:ext cx="266699" cy="89772"/>
              </a:xfrm>
              <a:prstGeom prst="rect">
                <a:avLst/>
              </a:prstGeom>
              <a:solidFill>
                <a:schemeClr val="tx1">
                  <a:alpha val="47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46F230B-F5F2-4A1B-AEF6-41885A72773B}"/>
                  </a:ext>
                </a:extLst>
              </p:cNvPr>
              <p:cNvSpPr txBox="1"/>
              <p:nvPr/>
            </p:nvSpPr>
            <p:spPr>
              <a:xfrm>
                <a:off x="10990839" y="7464009"/>
                <a:ext cx="687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/>
                  <a:t>Pill-NEG</a:t>
                </a:r>
                <a:endParaRPr lang="ko-KR" altLang="en-US" sz="1200" dirty="0"/>
              </a:p>
            </p:txBody>
          </p:sp>
          <p:cxnSp>
            <p:nvCxnSpPr>
              <p:cNvPr id="60" name="직선 화살표 연결선 59">
                <a:extLst>
                  <a:ext uri="{FF2B5EF4-FFF2-40B4-BE49-F238E27FC236}">
                    <a16:creationId xmlns:a16="http://schemas.microsoft.com/office/drawing/2014/main" id="{1B379D8D-D878-4720-9265-FEA46AFB18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068050" y="7309673"/>
                <a:ext cx="266696" cy="191662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화살표 연결선 60">
                <a:extLst>
                  <a:ext uri="{FF2B5EF4-FFF2-40B4-BE49-F238E27FC236}">
                    <a16:creationId xmlns:a16="http://schemas.microsoft.com/office/drawing/2014/main" id="{7537631D-B980-46AD-88E3-C59CAD3DAFE3}"/>
                  </a:ext>
                </a:extLst>
              </p:cNvPr>
              <p:cNvCxnSpPr>
                <a:cxnSpLocks/>
                <a:endCxn id="56" idx="3"/>
              </p:cNvCxnSpPr>
              <p:nvPr/>
            </p:nvCxnSpPr>
            <p:spPr>
              <a:xfrm flipH="1" flipV="1">
                <a:off x="11072812" y="7031475"/>
                <a:ext cx="261936" cy="46986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직선 화살표 연결선 61">
                <a:extLst>
                  <a:ext uri="{FF2B5EF4-FFF2-40B4-BE49-F238E27FC236}">
                    <a16:creationId xmlns:a16="http://schemas.microsoft.com/office/drawing/2014/main" id="{C73B33A2-79DA-454C-B235-CFCC10FB92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334748" y="7309674"/>
                <a:ext cx="2009948" cy="194978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직선 화살표 연결선 62">
                <a:extLst>
                  <a:ext uri="{FF2B5EF4-FFF2-40B4-BE49-F238E27FC236}">
                    <a16:creationId xmlns:a16="http://schemas.microsoft.com/office/drawing/2014/main" id="{61725C81-5056-4FD6-883A-E2C8529FD9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00460" y="7157227"/>
                <a:ext cx="972445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0924CD4-A3C6-480E-AA90-6B5B4383C40B}"/>
                  </a:ext>
                </a:extLst>
              </p:cNvPr>
              <p:cNvSpPr txBox="1"/>
              <p:nvPr/>
            </p:nvSpPr>
            <p:spPr>
              <a:xfrm>
                <a:off x="12586682" y="6548483"/>
                <a:ext cx="10486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/>
                  <a:t>Cooling water</a:t>
                </a:r>
                <a:endParaRPr lang="ko-KR" altLang="en-US" sz="1200" dirty="0"/>
              </a:p>
            </p:txBody>
          </p:sp>
          <p:cxnSp>
            <p:nvCxnSpPr>
              <p:cNvPr id="65" name="직선 화살표 연결선 64">
                <a:extLst>
                  <a:ext uri="{FF2B5EF4-FFF2-40B4-BE49-F238E27FC236}">
                    <a16:creationId xmlns:a16="http://schemas.microsoft.com/office/drawing/2014/main" id="{FA70E426-4751-4BFF-80FF-2A7E6FDF0E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7221" y="6788069"/>
                <a:ext cx="312696" cy="111132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B753E01-105F-4797-8DE8-65AC734F1326}"/>
                  </a:ext>
                </a:extLst>
              </p:cNvPr>
              <p:cNvSpPr txBox="1"/>
              <p:nvPr/>
            </p:nvSpPr>
            <p:spPr>
              <a:xfrm>
                <a:off x="11485627" y="6524924"/>
                <a:ext cx="11304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 dirty="0"/>
                  <a:t>Beam chamber</a:t>
                </a:r>
              </a:p>
              <a:p>
                <a:pPr algn="ctr"/>
                <a:r>
                  <a:rPr lang="en-US" altLang="ko-KR" sz="1200" dirty="0"/>
                  <a:t>24(H)</a:t>
                </a:r>
                <a:r>
                  <a:rPr lang="en-US" altLang="ko-KR" sz="12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×</a:t>
                </a:r>
                <a:r>
                  <a:rPr lang="en-US" altLang="ko-KR" sz="1200" dirty="0"/>
                  <a:t>18(V)</a:t>
                </a:r>
                <a:endParaRPr lang="ko-KR" altLang="en-US" sz="1200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38BE46F-F3E3-4E6E-90E2-7248B0519F4E}"/>
                  </a:ext>
                </a:extLst>
              </p:cNvPr>
              <p:cNvSpPr txBox="1"/>
              <p:nvPr/>
            </p:nvSpPr>
            <p:spPr>
              <a:xfrm>
                <a:off x="12677814" y="6948601"/>
                <a:ext cx="338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/>
                  <a:t>SR</a:t>
                </a:r>
                <a:endParaRPr lang="ko-KR" altLang="en-US" sz="1200" dirty="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A7EB970-7DCA-47B6-A0A7-3E2196E076A5}"/>
                  </a:ext>
                </a:extLst>
              </p:cNvPr>
              <p:cNvSpPr txBox="1"/>
              <p:nvPr/>
            </p:nvSpPr>
            <p:spPr>
              <a:xfrm>
                <a:off x="11904523" y="6889655"/>
                <a:ext cx="2936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/>
                  <a:t>e</a:t>
                </a:r>
                <a:r>
                  <a:rPr lang="en-US" altLang="ko-KR" sz="1200" baseline="30000" dirty="0"/>
                  <a:t>-</a:t>
                </a:r>
                <a:endParaRPr lang="ko-KR" altLang="en-US" sz="1200" baseline="30000" dirty="0"/>
              </a:p>
            </p:txBody>
          </p:sp>
        </p:grpSp>
        <p:cxnSp>
          <p:nvCxnSpPr>
            <p:cNvPr id="47" name="직선 화살표 연결선 46">
              <a:extLst>
                <a:ext uri="{FF2B5EF4-FFF2-40B4-BE49-F238E27FC236}">
                  <a16:creationId xmlns:a16="http://schemas.microsoft.com/office/drawing/2014/main" id="{39F8CE2A-A11E-499C-B15B-64712449C6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98998" y="5618062"/>
              <a:ext cx="218112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화살표 연결선 47">
              <a:extLst>
                <a:ext uri="{FF2B5EF4-FFF2-40B4-BE49-F238E27FC236}">
                  <a16:creationId xmlns:a16="http://schemas.microsoft.com/office/drawing/2014/main" id="{864F6DF4-428F-496D-BC91-35DB2B3A50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8979" y="6470298"/>
              <a:ext cx="2289929" cy="18172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7669689-4D41-48D7-B932-E719CD495D9E}"/>
                </a:ext>
              </a:extLst>
            </p:cNvPr>
            <p:cNvSpPr txBox="1"/>
            <p:nvPr/>
          </p:nvSpPr>
          <p:spPr>
            <a:xfrm>
              <a:off x="10927523" y="5220251"/>
              <a:ext cx="1844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dirty="0"/>
                <a:t>Photon beam (ID)</a:t>
              </a:r>
              <a:endParaRPr lang="ko-KR" altLang="en-US" sz="18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1CB5980-BBC9-4985-9BEC-A63105399990}"/>
                </a:ext>
              </a:extLst>
            </p:cNvPr>
            <p:cNvSpPr txBox="1"/>
            <p:nvPr/>
          </p:nvSpPr>
          <p:spPr>
            <a:xfrm rot="21329053">
              <a:off x="1840661" y="6153744"/>
              <a:ext cx="1966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dirty="0"/>
                <a:t>Photon beam (BM)</a:t>
              </a:r>
              <a:endParaRPr lang="ko-KR" altLang="en-US" sz="1800" dirty="0"/>
            </a:p>
          </p:txBody>
        </p:sp>
        <p:cxnSp>
          <p:nvCxnSpPr>
            <p:cNvPr id="51" name="직선 화살표 연결선 50">
              <a:extLst>
                <a:ext uri="{FF2B5EF4-FFF2-40B4-BE49-F238E27FC236}">
                  <a16:creationId xmlns:a16="http://schemas.microsoft.com/office/drawing/2014/main" id="{36478D63-729F-46FC-A3F1-F1168AFA5D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524689" y="5364308"/>
              <a:ext cx="520493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A5B7FDB-1097-49F9-B6B8-CDC4E811C7CC}"/>
                </a:ext>
              </a:extLst>
            </p:cNvPr>
            <p:cNvSpPr txBox="1"/>
            <p:nvPr/>
          </p:nvSpPr>
          <p:spPr>
            <a:xfrm>
              <a:off x="14423303" y="4906312"/>
              <a:ext cx="388248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e</a:t>
              </a:r>
              <a:r>
                <a:rPr lang="en-US" altLang="ko-KR" baseline="30000" dirty="0"/>
                <a:t>-</a:t>
              </a:r>
              <a:endParaRPr lang="ko-KR" altLang="en-US" baseline="300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CD79249-BE4A-4622-82D5-6171A11702FC}"/>
                </a:ext>
              </a:extLst>
            </p:cNvPr>
            <p:cNvSpPr txBox="1"/>
            <p:nvPr/>
          </p:nvSpPr>
          <p:spPr>
            <a:xfrm>
              <a:off x="13524285" y="7248499"/>
              <a:ext cx="17165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/>
                <a:t>Vacuum chamber cross-section</a:t>
              </a:r>
              <a:endParaRPr lang="ko-KR" altLang="en-US" sz="1600" dirty="0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6B17D51-5DAC-4813-9F1B-4985CD920D44}"/>
              </a:ext>
            </a:extLst>
          </p:cNvPr>
          <p:cNvSpPr txBox="1"/>
          <p:nvPr/>
        </p:nvSpPr>
        <p:spPr>
          <a:xfrm>
            <a:off x="9225415" y="6197436"/>
            <a:ext cx="63190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CH05</a:t>
            </a:r>
            <a:endParaRPr lang="ko-KR" altLang="en-US" sz="16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589A972-271C-42C9-8DEB-F00B467ACBE3}"/>
              </a:ext>
            </a:extLst>
          </p:cNvPr>
          <p:cNvSpPr txBox="1"/>
          <p:nvPr/>
        </p:nvSpPr>
        <p:spPr>
          <a:xfrm>
            <a:off x="5429058" y="6513624"/>
            <a:ext cx="63190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CH09</a:t>
            </a:r>
            <a:endParaRPr lang="ko-KR" altLang="en-US" sz="16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A123B97-0F70-45FA-B559-3325FC44774C}"/>
              </a:ext>
            </a:extLst>
          </p:cNvPr>
          <p:cNvSpPr txBox="1"/>
          <p:nvPr/>
        </p:nvSpPr>
        <p:spPr>
          <a:xfrm>
            <a:off x="5315303" y="7434525"/>
            <a:ext cx="433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latin typeface="+mn-ea"/>
              </a:rPr>
              <a:t>※ 13 vacuum chambers per arc-section</a:t>
            </a:r>
            <a:endParaRPr lang="ko-KR" altLang="en-US" sz="1800" dirty="0">
              <a:latin typeface="+mn-ea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462B09C-5495-4F32-B09C-5E2CA9DCF244}"/>
              </a:ext>
            </a:extLst>
          </p:cNvPr>
          <p:cNvSpPr/>
          <p:nvPr/>
        </p:nvSpPr>
        <p:spPr>
          <a:xfrm>
            <a:off x="9857319" y="6599921"/>
            <a:ext cx="5260969" cy="1258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1474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7143</TotalTime>
  <Words>2296</Words>
  <Application>Microsoft Office PowerPoint</Application>
  <PresentationFormat>사용자 지정</PresentationFormat>
  <Paragraphs>631</Paragraphs>
  <Slides>29</Slides>
  <Notes>4</Notes>
  <HiddenSlides>0</HiddenSlides>
  <MMClips>0</MMClips>
  <ScaleCrop>false</ScaleCrop>
  <HeadingPairs>
    <vt:vector size="8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41" baseType="lpstr">
      <vt:lpstr>Adobe Devanagari</vt:lpstr>
      <vt:lpstr>굴림</vt:lpstr>
      <vt:lpstr>맑은 고딕</vt:lpstr>
      <vt:lpstr>Arial</vt:lpstr>
      <vt:lpstr>Calibri</vt:lpstr>
      <vt:lpstr>Calibri Light</vt:lpstr>
      <vt:lpstr>Ebrima</vt:lpstr>
      <vt:lpstr>Times New Roman</vt:lpstr>
      <vt:lpstr>Verdana</vt:lpstr>
      <vt:lpstr>Wingdings</vt:lpstr>
      <vt:lpstr>Office 테마</vt:lpstr>
      <vt:lpstr>Graph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Nayoung Kim</dc:creator>
  <cp:lastModifiedBy>user</cp:lastModifiedBy>
  <cp:revision>549</cp:revision>
  <dcterms:created xsi:type="dcterms:W3CDTF">2017-04-18T01:35:36Z</dcterms:created>
  <dcterms:modified xsi:type="dcterms:W3CDTF">2024-04-17T16:44:46Z</dcterms:modified>
</cp:coreProperties>
</file>