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62" r:id="rId5"/>
    <p:sldId id="270" r:id="rId6"/>
    <p:sldId id="271" r:id="rId7"/>
    <p:sldId id="274" r:id="rId8"/>
    <p:sldId id="272" r:id="rId9"/>
    <p:sldId id="260" r:id="rId10"/>
    <p:sldId id="269" r:id="rId11"/>
    <p:sldId id="286" r:id="rId12"/>
    <p:sldId id="264" r:id="rId13"/>
    <p:sldId id="273" r:id="rId14"/>
    <p:sldId id="277" r:id="rId15"/>
    <p:sldId id="280" r:id="rId16"/>
    <p:sldId id="283" r:id="rId17"/>
    <p:sldId id="285" r:id="rId18"/>
    <p:sldId id="281" r:id="rId19"/>
    <p:sldId id="276" r:id="rId20"/>
    <p:sldId id="27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80" autoAdjust="0"/>
    <p:restoredTop sz="89891" autoAdjust="0"/>
  </p:normalViewPr>
  <p:slideViewPr>
    <p:cSldViewPr snapToGrid="0">
      <p:cViewPr>
        <p:scale>
          <a:sx n="70" d="100"/>
          <a:sy n="70" d="100"/>
        </p:scale>
        <p:origin x="240" y="156"/>
      </p:cViewPr>
      <p:guideLst/>
    </p:cSldViewPr>
  </p:slideViewPr>
  <p:outlineViewPr>
    <p:cViewPr>
      <p:scale>
        <a:sx n="33" d="100"/>
        <a:sy n="33" d="100"/>
      </p:scale>
      <p:origin x="0" y="-782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10744-D6DE-46DE-9ED2-13B1BAE24AFF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1CF90-F171-4C30-932A-CD79B87FD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800-m-diameter ring 60 feet below the surface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1CF90-F171-4C30-932A-CD79B87FDA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96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Argon burst that induced beam lifetime dip, and then beam loss due to radiation trip.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1CF90-F171-4C30-932A-CD79B87FDA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68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1CF90-F171-4C30-932A-CD79B87FDA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64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1CF90-F171-4C30-932A-CD79B87FDA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31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1CF90-F171-4C30-932A-CD79B87FDA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22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1CF90-F171-4C30-932A-CD79B87FDA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74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Staging done during operations off-site and then stored on-site for quick </a:t>
            </a:r>
            <a:r>
              <a:rPr lang="en-US" dirty="0" err="1"/>
              <a:t>instllation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1CF90-F171-4C30-932A-CD79B87FDA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19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80 meter makeover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1CF90-F171-4C30-932A-CD79B87FDA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33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1CF90-F171-4C30-932A-CD79B87FDA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01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1CF90-F171-4C30-932A-CD79B87FDA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48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[with stored beam, as oppose to base pressure (no beam)]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1CF90-F171-4C30-932A-CD79B87FDA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30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Allows resistive activation with heating. </a:t>
            </a:r>
            <a:r>
              <a:rPr lang="en-US" sz="1200" dirty="0"/>
              <a:t>Argonne National Laboratory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1CF90-F171-4C30-932A-CD79B87FDA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19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1CF90-F171-4C30-932A-CD79B87FDA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51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 chambers replaced in total after this incident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1CF90-F171-4C30-932A-CD79B87FDA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61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1C83-D950-4B56-844E-85DBE6CF33A0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8B0A-00AA-48F0-9CE5-88467BECB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77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1C83-D950-4B56-844E-85DBE6CF33A0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8B0A-00AA-48F0-9CE5-88467BECB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05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1C83-D950-4B56-844E-85DBE6CF33A0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8B0A-00AA-48F0-9CE5-88467BECB30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7061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1C83-D950-4B56-844E-85DBE6CF33A0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8B0A-00AA-48F0-9CE5-88467BECB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66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1C83-D950-4B56-844E-85DBE6CF33A0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8B0A-00AA-48F0-9CE5-88467BECB30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5390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1C83-D950-4B56-844E-85DBE6CF33A0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8B0A-00AA-48F0-9CE5-88467BECB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40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1C83-D950-4B56-844E-85DBE6CF33A0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8B0A-00AA-48F0-9CE5-88467BECB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48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1C83-D950-4B56-844E-85DBE6CF33A0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8B0A-00AA-48F0-9CE5-88467BECB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81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1C83-D950-4B56-844E-85DBE6CF33A0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8B0A-00AA-48F0-9CE5-88467BECB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21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1C83-D950-4B56-844E-85DBE6CF33A0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8B0A-00AA-48F0-9CE5-88467BECB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34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1C83-D950-4B56-844E-85DBE6CF33A0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8B0A-00AA-48F0-9CE5-88467BECB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44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1C83-D950-4B56-844E-85DBE6CF33A0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8B0A-00AA-48F0-9CE5-88467BECB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69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1C83-D950-4B56-844E-85DBE6CF33A0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8B0A-00AA-48F0-9CE5-88467BECB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37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1C83-D950-4B56-844E-85DBE6CF33A0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8B0A-00AA-48F0-9CE5-88467BECB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88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1C83-D950-4B56-844E-85DBE6CF33A0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8B0A-00AA-48F0-9CE5-88467BECB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95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1C83-D950-4B56-844E-85DBE6CF33A0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8B0A-00AA-48F0-9CE5-88467BECB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9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71C83-D950-4B56-844E-85DBE6CF33A0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368B0A-00AA-48F0-9CE5-88467BECB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1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4A3A7-9E63-490A-A4F6-FF6C26E1CA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1" y="-1426464"/>
            <a:ext cx="9326880" cy="3813090"/>
          </a:xfrm>
        </p:spPr>
        <p:txBody>
          <a:bodyPr/>
          <a:lstStyle/>
          <a:p>
            <a:pPr algn="ctr"/>
            <a:r>
              <a:rPr lang="en-US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Operational Experiences of NEG Dominated Pumping System at CHESS-U</a:t>
            </a:r>
            <a:endParaRPr lang="en-US" sz="13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992011-10DE-4FD0-B00A-B469CE037B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953368" y="2468880"/>
            <a:ext cx="7516490" cy="420712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Leila Aboharb </a:t>
            </a:r>
          </a:p>
          <a:p>
            <a:r>
              <a:rPr lang="en-US" b="1" dirty="0">
                <a:solidFill>
                  <a:schemeClr val="tx1"/>
                </a:solidFill>
              </a:rPr>
              <a:t>Mechanical Systems Engineer</a:t>
            </a:r>
          </a:p>
          <a:p>
            <a:r>
              <a:rPr lang="en-US" b="1" dirty="0">
                <a:solidFill>
                  <a:schemeClr val="tx1"/>
                </a:solidFill>
              </a:rPr>
              <a:t>Cornell Laboratory of Accelerator-based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 err="1">
                <a:solidFill>
                  <a:schemeClr val="tx1"/>
                </a:solidFill>
              </a:rPr>
              <a:t>ScienceS</a:t>
            </a:r>
            <a:r>
              <a:rPr lang="en-US" b="1" dirty="0">
                <a:solidFill>
                  <a:schemeClr val="tx1"/>
                </a:solidFill>
              </a:rPr>
              <a:t> and Education (CLASSE)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u="sng" dirty="0">
                <a:solidFill>
                  <a:schemeClr val="tx1"/>
                </a:solidFill>
              </a:rPr>
              <a:t>Special Audience Guest: </a:t>
            </a:r>
          </a:p>
          <a:p>
            <a:r>
              <a:rPr lang="en-US" b="1" dirty="0">
                <a:solidFill>
                  <a:schemeClr val="tx1"/>
                </a:solidFill>
              </a:rPr>
              <a:t>Yulin Li </a:t>
            </a:r>
          </a:p>
          <a:p>
            <a:r>
              <a:rPr lang="en-US" b="1" dirty="0" err="1">
                <a:solidFill>
                  <a:schemeClr val="tx1"/>
                </a:solidFill>
              </a:rPr>
              <a:t>Xianghong</a:t>
            </a:r>
            <a:r>
              <a:rPr lang="en-US" b="1" dirty="0">
                <a:solidFill>
                  <a:schemeClr val="tx1"/>
                </a:solidFill>
              </a:rPr>
              <a:t> Liu</a:t>
            </a:r>
          </a:p>
          <a:p>
            <a:r>
              <a:rPr lang="en-US" b="1" dirty="0">
                <a:solidFill>
                  <a:schemeClr val="tx1"/>
                </a:solidFill>
              </a:rPr>
              <a:t>Gregg McElwee</a:t>
            </a:r>
          </a:p>
          <a:p>
            <a:r>
              <a:rPr lang="en-US" b="1" dirty="0">
                <a:solidFill>
                  <a:schemeClr val="tx1"/>
                </a:solidFill>
              </a:rPr>
              <a:t>Chris Whiting</a:t>
            </a:r>
          </a:p>
        </p:txBody>
      </p:sp>
      <p:pic>
        <p:nvPicPr>
          <p:cNvPr id="1026" name="Picture 2" descr="CESR cutaway">
            <a:extLst>
              <a:ext uri="{FF2B5EF4-FFF2-40B4-BE49-F238E27FC236}">
                <a16:creationId xmlns:a16="http://schemas.microsoft.com/office/drawing/2014/main" id="{2BA31F04-C9B7-44B0-883E-8C7043C2E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16" y="2468880"/>
            <a:ext cx="723481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rnell University - Wikipedia">
            <a:extLst>
              <a:ext uri="{FF2B5EF4-FFF2-40B4-BE49-F238E27FC236}">
                <a16:creationId xmlns:a16="http://schemas.microsoft.com/office/drawing/2014/main" id="{15B98F44-41D7-4671-866A-32F915B68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064" y="32004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179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C45CBC-56A5-4F2C-980B-C3D8E0EE7D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674963" y="129032"/>
            <a:ext cx="3000577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3999210-EBBB-4FF0-A0AB-70147CCFF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437" y="579119"/>
            <a:ext cx="3657600" cy="254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FB48B6-2B5B-4570-B4CB-AEC07D417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437" y="3535681"/>
            <a:ext cx="3618604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7C3747-4915-46D6-965D-21562445F6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055"/>
          <a:stretch/>
        </p:blipFill>
        <p:spPr>
          <a:xfrm>
            <a:off x="4432845" y="176212"/>
            <a:ext cx="2914481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25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86228-C7A2-4485-AD1A-C8306624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This Happen?!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01C35-69B1-4067-8CDF-42185E5C6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83" y="1375586"/>
            <a:ext cx="8596668" cy="2199736"/>
          </a:xfrm>
        </p:spPr>
        <p:txBody>
          <a:bodyPr/>
          <a:lstStyle/>
          <a:p>
            <a:pPr lvl="1"/>
            <a:r>
              <a:rPr lang="en-US" dirty="0"/>
              <a:t>Thin wall deflection from ambient pressure (0.25mm top + bottom) caused additional loss in clearance</a:t>
            </a:r>
          </a:p>
          <a:p>
            <a:pPr lvl="1"/>
            <a:r>
              <a:rPr lang="en-US" dirty="0" err="1"/>
              <a:t>Orbitry</a:t>
            </a:r>
            <a:r>
              <a:rPr lang="en-US" dirty="0"/>
              <a:t> controlled and monitored at the Undulator, but not upstream. Ongoing </a:t>
            </a:r>
            <a:r>
              <a:rPr lang="en-US" dirty="0" err="1"/>
              <a:t>orbitry</a:t>
            </a:r>
            <a:r>
              <a:rPr lang="en-US" dirty="0"/>
              <a:t> correction for CHESS-U can progressively missteer the beam (vertically)</a:t>
            </a:r>
          </a:p>
          <a:p>
            <a:pPr lvl="1"/>
            <a:r>
              <a:rPr lang="en-US" dirty="0"/>
              <a:t>Upstream dipole-quad was able to be mis-steered enough to cause synchrotron radiation through the undulator thin wall. This was not understood.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A1525-D80D-4C6C-BBE3-A0A6AFCC6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617" b="14308"/>
          <a:stretch/>
        </p:blipFill>
        <p:spPr>
          <a:xfrm flipH="1">
            <a:off x="1249699" y="4712010"/>
            <a:ext cx="9497824" cy="152119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5947E24-6B45-4A18-838E-504D21801BEF}"/>
              </a:ext>
            </a:extLst>
          </p:cNvPr>
          <p:cNvSpPr/>
          <p:nvPr/>
        </p:nvSpPr>
        <p:spPr>
          <a:xfrm>
            <a:off x="3601844" y="4341308"/>
            <a:ext cx="3044283" cy="20185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96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70F19-BEAA-43B0-B265-B2C87E2E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6E877-0480-4581-82A1-53B38ACBC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" y="1829816"/>
            <a:ext cx="5210480" cy="478129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New chamber fabricated and baked</a:t>
            </a:r>
          </a:p>
          <a:p>
            <a:r>
              <a:rPr lang="en-US" dirty="0"/>
              <a:t>Deconstruction of Insertion Device</a:t>
            </a:r>
          </a:p>
          <a:p>
            <a:r>
              <a:rPr lang="en-US" dirty="0"/>
              <a:t>Venting + removal of damaged chamber</a:t>
            </a:r>
          </a:p>
          <a:p>
            <a:r>
              <a:rPr lang="en-US" dirty="0"/>
              <a:t>Installed, pumped down</a:t>
            </a:r>
          </a:p>
          <a:p>
            <a:r>
              <a:rPr lang="en-US" dirty="0"/>
              <a:t>NEG Pump + Strip Activated </a:t>
            </a:r>
          </a:p>
          <a:p>
            <a:r>
              <a:rPr lang="en-US" dirty="0"/>
              <a:t>Survey, cooling and power</a:t>
            </a:r>
          </a:p>
          <a:p>
            <a:r>
              <a:rPr lang="en-US" dirty="0"/>
              <a:t>Resumed CHESS User operations within a week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b="0" i="0" dirty="0">
                <a:solidFill>
                  <a:srgbClr val="000000"/>
                </a:solidFill>
                <a:effectLst/>
              </a:rPr>
              <a:t>NEGs were re-activated in following weeks as a precaution, but data shows this to be redundant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E8E735-263A-40CD-8F4C-41AE7189A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204" y="871728"/>
            <a:ext cx="475996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412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3C01-0BF7-4414-9DED-58F4C22FC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5232"/>
            <a:ext cx="8596668" cy="1452880"/>
          </a:xfrm>
        </p:spPr>
        <p:txBody>
          <a:bodyPr/>
          <a:lstStyle/>
          <a:p>
            <a:r>
              <a:rPr lang="en-US" dirty="0"/>
              <a:t>Corrective Actions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02A40E-8AFD-4004-8CC3-031AD631E029}"/>
              </a:ext>
            </a:extLst>
          </p:cNvPr>
          <p:cNvSpPr txBox="1">
            <a:spLocks/>
          </p:cNvSpPr>
          <p:nvPr/>
        </p:nvSpPr>
        <p:spPr>
          <a:xfrm>
            <a:off x="291907" y="1042888"/>
            <a:ext cx="4527023" cy="596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Additional thermal monitoring added</a:t>
            </a:r>
          </a:p>
          <a:p>
            <a:r>
              <a:rPr lang="en-US" dirty="0"/>
              <a:t>FEA to deduce thermal relation to the monitored area vs. thin wall</a:t>
            </a:r>
          </a:p>
          <a:p>
            <a:r>
              <a:rPr lang="en-US" dirty="0"/>
              <a:t>Machine protection automatically dumps the beam if “WARNING” limit surpassed</a:t>
            </a:r>
          </a:p>
          <a:p>
            <a:r>
              <a:rPr lang="en-US" dirty="0"/>
              <a:t>6061-T6 aluminum should have sufficient strength up to 150C for long exposure period (&gt;100 hours). Thus we should be able to detect any unintended heating with thermocouples (TCs). </a:t>
            </a:r>
          </a:p>
          <a:p>
            <a:r>
              <a:rPr lang="en-US" dirty="0"/>
              <a:t>New BPM </a:t>
            </a:r>
            <a:r>
              <a:rPr lang="en-US" dirty="0" err="1"/>
              <a:t>orbitry</a:t>
            </a:r>
            <a:r>
              <a:rPr lang="en-US" dirty="0"/>
              <a:t> interlock system currently being implemented. This will add significant position interlocking </a:t>
            </a:r>
          </a:p>
          <a:p>
            <a:r>
              <a:rPr lang="en-US" dirty="0"/>
              <a:t>Steering magnet commands (</a:t>
            </a:r>
            <a:r>
              <a:rPr lang="en-US" dirty="0" err="1"/>
              <a:t>v_iron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A007CD-B457-4FE7-8E60-7BE86E471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35"/>
          <a:stretch/>
        </p:blipFill>
        <p:spPr>
          <a:xfrm>
            <a:off x="4818930" y="549760"/>
            <a:ext cx="737307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5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6197B-7794-459D-8B39-607732656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79248"/>
            <a:ext cx="8596668" cy="1320800"/>
          </a:xfrm>
        </p:spPr>
        <p:txBody>
          <a:bodyPr/>
          <a:lstStyle/>
          <a:p>
            <a:r>
              <a:rPr lang="en-US" sz="3600" dirty="0"/>
              <a:t>Argon Instability</a:t>
            </a:r>
            <a:endParaRPr lang="en-US" dirty="0"/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BC3D0380-FE80-47B2-9CCB-D683399C2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420" y="972312"/>
            <a:ext cx="6053819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668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B66A0-7563-4B96-9180-DE03C3ADD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2220"/>
            <a:ext cx="10550106" cy="1320800"/>
          </a:xfrm>
        </p:spPr>
        <p:txBody>
          <a:bodyPr/>
          <a:lstStyle/>
          <a:p>
            <a:r>
              <a:rPr lang="en-US" dirty="0"/>
              <a:t>Next: Tragic Infrastructure Failure (Feb2024)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EDB6E6-2D96-4B42-AA13-7A28917F4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99582"/>
            <a:ext cx="6220597" cy="5058836"/>
          </a:xfrm>
        </p:spPr>
        <p:txBody>
          <a:bodyPr>
            <a:normAutofit/>
          </a:bodyPr>
          <a:lstStyle/>
          <a:p>
            <a:r>
              <a:rPr lang="en-US" dirty="0"/>
              <a:t>A water leak caused flooding around all Undulator Equipment including chambers, magnets, and cabling. (3AM)</a:t>
            </a:r>
          </a:p>
          <a:p>
            <a:r>
              <a:rPr lang="en-US" dirty="0"/>
              <a:t>Discovered by quad bus PS tripping on ground fault. Hose/fuse replaced, tried to run the SW bus back up manually. (6AM)</a:t>
            </a:r>
          </a:p>
          <a:p>
            <a:r>
              <a:rPr lang="en-US" dirty="0"/>
              <a:t>Vacuum suffered immensely and continued deteriorating. Vacuum pressure 10</a:t>
            </a:r>
            <a:r>
              <a:rPr lang="en-US" baseline="30000" dirty="0"/>
              <a:t>-2</a:t>
            </a:r>
            <a:r>
              <a:rPr lang="en-US" dirty="0"/>
              <a:t> torr, and the leak rate was to be on the order of 10</a:t>
            </a:r>
            <a:r>
              <a:rPr lang="en-US" baseline="30000" dirty="0"/>
              <a:t>-3</a:t>
            </a:r>
            <a:r>
              <a:rPr lang="en-US" dirty="0"/>
              <a:t> </a:t>
            </a:r>
            <a:r>
              <a:rPr lang="en-US" i="1" dirty="0"/>
              <a:t>torr-l/sec</a:t>
            </a:r>
            <a:r>
              <a:rPr lang="en-US" dirty="0"/>
              <a:t>. (8AM-11AM)</a:t>
            </a:r>
          </a:p>
          <a:p>
            <a:r>
              <a:rPr lang="en-US" dirty="0"/>
              <a:t>Alarms were silenced after Lake Source Cooling Project. Water leak ~1000 gallons over ~2 days. </a:t>
            </a:r>
          </a:p>
          <a:p>
            <a:r>
              <a:rPr lang="en-US" dirty="0"/>
              <a:t>Directly upstream from our (incredibly old) SRF cavities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804181-139C-4581-ADCB-DED101F70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922" y="968146"/>
            <a:ext cx="4066341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5CB578-7A49-4859-92DA-6F68FA728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346" y="3493944"/>
            <a:ext cx="634261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38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B66A0-7563-4B96-9180-DE03C3ADD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08" y="611781"/>
            <a:ext cx="8596668" cy="1320800"/>
          </a:xfrm>
        </p:spPr>
        <p:txBody>
          <a:bodyPr/>
          <a:lstStyle/>
          <a:p>
            <a:r>
              <a:rPr lang="en-US" dirty="0"/>
              <a:t>Damage: As-expected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B119B95-0625-4061-B5C2-7D7AD541F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21" y="622867"/>
            <a:ext cx="165752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831128-4C9D-4C22-8917-0858269C4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78" y="1821586"/>
            <a:ext cx="8596668" cy="3880773"/>
          </a:xfrm>
        </p:spPr>
        <p:txBody>
          <a:bodyPr/>
          <a:lstStyle/>
          <a:p>
            <a:r>
              <a:rPr lang="en-US" dirty="0"/>
              <a:t>HV Feedthrough for ion pump</a:t>
            </a:r>
          </a:p>
          <a:p>
            <a:r>
              <a:rPr lang="en-US" dirty="0"/>
              <a:t>Canting Magnet coils and iron</a:t>
            </a:r>
          </a:p>
          <a:p>
            <a:pPr lvl="1"/>
            <a:r>
              <a:rPr lang="en-US" dirty="0"/>
              <a:t>Coil shorted</a:t>
            </a:r>
          </a:p>
          <a:p>
            <a:pPr lvl="1"/>
            <a:r>
              <a:rPr lang="en-US" dirty="0"/>
              <a:t>Magnet corroded</a:t>
            </a:r>
          </a:p>
          <a:p>
            <a:r>
              <a:rPr lang="en-US" dirty="0"/>
              <a:t>Chamber – Deionized water on Aluminum</a:t>
            </a:r>
          </a:p>
          <a:p>
            <a:pPr lvl="1"/>
            <a:r>
              <a:rPr lang="en-US" dirty="0"/>
              <a:t>Leak on thin-wall</a:t>
            </a:r>
          </a:p>
          <a:p>
            <a:r>
              <a:rPr lang="en-US" dirty="0"/>
              <a:t>Undulator Magnet array also corroded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6F3815-8836-48AD-9A86-3C94EFC069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94"/>
          <a:stretch/>
        </p:blipFill>
        <p:spPr>
          <a:xfrm>
            <a:off x="9435116" y="2752682"/>
            <a:ext cx="2419070" cy="3657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2F2B55-8482-4ECF-9F38-222AE8980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061" y="3970969"/>
            <a:ext cx="2699594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5476CB-5CD0-4957-AEEE-2073F865EB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4940" y="143831"/>
            <a:ext cx="38765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88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63E58-CC29-4C8D-8DCE-771DCD5E4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54" y="237744"/>
            <a:ext cx="8596668" cy="1320800"/>
          </a:xfrm>
        </p:spPr>
        <p:txBody>
          <a:bodyPr/>
          <a:lstStyle/>
          <a:p>
            <a:r>
              <a:rPr lang="en-US" dirty="0"/>
              <a:t>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029D7-39B5-43E2-9912-46213A9B9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70" y="1157732"/>
            <a:ext cx="4632108" cy="4542536"/>
          </a:xfrm>
        </p:spPr>
        <p:txBody>
          <a:bodyPr/>
          <a:lstStyle/>
          <a:p>
            <a:r>
              <a:rPr lang="en-US" dirty="0"/>
              <a:t>Magnet assembly replaced</a:t>
            </a:r>
          </a:p>
          <a:p>
            <a:r>
              <a:rPr lang="en-US" dirty="0"/>
              <a:t>Insertion Device magnet array removed</a:t>
            </a:r>
          </a:p>
          <a:p>
            <a:r>
              <a:rPr lang="en-US" dirty="0"/>
              <a:t>Leak sealed with Vac-Seal, and all NEGs in the sector were conditioned and activated. (16 </a:t>
            </a:r>
            <a:r>
              <a:rPr lang="en-US" dirty="0" err="1"/>
              <a:t>hr</a:t>
            </a:r>
            <a:r>
              <a:rPr lang="en-US" dirty="0"/>
              <a:t> life after 8 </a:t>
            </a:r>
            <a:r>
              <a:rPr lang="en-US" dirty="0" err="1"/>
              <a:t>hrs</a:t>
            </a:r>
            <a:r>
              <a:rPr lang="en-US" dirty="0"/>
              <a:t>) despite loss ion pump</a:t>
            </a:r>
          </a:p>
          <a:p>
            <a:r>
              <a:rPr lang="en-US" dirty="0"/>
              <a:t>Alarms enabled!</a:t>
            </a:r>
          </a:p>
          <a:p>
            <a:r>
              <a:rPr lang="en-US" dirty="0"/>
              <a:t>Same-day Operations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83AB01-7412-4CA1-8E50-4A4196D08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217" y="72079"/>
            <a:ext cx="2999232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C3CFED-0235-49CF-A4F8-3E14C5564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539" y="72079"/>
            <a:ext cx="2959268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8C7092-8B6B-49B4-9A5F-891976F1B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356" y="3930657"/>
            <a:ext cx="2099579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F52A43-B58A-481B-A6C6-90413EAF1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6213" y="3930657"/>
            <a:ext cx="269959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72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3C01-0BF7-4414-9DED-58F4C22FC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57" y="750498"/>
            <a:ext cx="8596668" cy="879894"/>
          </a:xfrm>
        </p:spPr>
        <p:txBody>
          <a:bodyPr/>
          <a:lstStyle/>
          <a:p>
            <a:r>
              <a:rPr lang="en-US" dirty="0"/>
              <a:t>Corrective Actions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02A40E-8AFD-4004-8CC3-031AD631E029}"/>
              </a:ext>
            </a:extLst>
          </p:cNvPr>
          <p:cNvSpPr txBox="1">
            <a:spLocks/>
          </p:cNvSpPr>
          <p:nvPr/>
        </p:nvSpPr>
        <p:spPr>
          <a:xfrm>
            <a:off x="370936" y="1630392"/>
            <a:ext cx="5934973" cy="4735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More instrumentation (water sensors)</a:t>
            </a:r>
          </a:p>
          <a:p>
            <a:r>
              <a:rPr lang="en-US" dirty="0"/>
              <a:t>Protective Covers</a:t>
            </a:r>
          </a:p>
          <a:p>
            <a:r>
              <a:rPr lang="en-US" dirty="0"/>
              <a:t>Improved Canting Magnet Design</a:t>
            </a:r>
          </a:p>
          <a:p>
            <a:pPr lvl="1"/>
            <a:r>
              <a:rPr lang="en-US" dirty="0"/>
              <a:t>Epoxy encapsulated</a:t>
            </a:r>
          </a:p>
          <a:p>
            <a:r>
              <a:rPr lang="en-US" dirty="0"/>
              <a:t>Independent alarm system for cooling system (not server/internet reliant)</a:t>
            </a:r>
          </a:p>
          <a:p>
            <a:r>
              <a:rPr lang="en-US" dirty="0"/>
              <a:t>Updated Start-up Procedures </a:t>
            </a:r>
          </a:p>
          <a:p>
            <a:r>
              <a:rPr lang="en-US" dirty="0"/>
              <a:t>Improved Machining Finish – (very rough surface finish, with many pitted area)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9329D0-4044-4CCC-9D8D-BF6BE45B1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8" b="25103"/>
          <a:stretch/>
        </p:blipFill>
        <p:spPr>
          <a:xfrm>
            <a:off x="5836656" y="4672113"/>
            <a:ext cx="2554522" cy="1889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DFC94-08C5-4E80-BD54-E4F894C3A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7284" y="293747"/>
            <a:ext cx="3272287" cy="2433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3F499F-F844-4D27-9639-86887E905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7646" y="3036049"/>
            <a:ext cx="2871564" cy="36576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711D1919-B1CB-4A9F-B376-402CEB3E5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58" y="257170"/>
            <a:ext cx="4092745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809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95B3D-4C7F-4100-A0B7-377B1D2D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676D7-1323-4DA0-A3D9-25B34A33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22261"/>
            <a:ext cx="10312719" cy="3880773"/>
          </a:xfrm>
        </p:spPr>
        <p:txBody>
          <a:bodyPr>
            <a:normAutofit/>
          </a:bodyPr>
          <a:lstStyle/>
          <a:p>
            <a:r>
              <a:rPr lang="en-US" sz="3200" dirty="0"/>
              <a:t>NEG distributed pumping has proved to be effective even under catastrophic vacuum failure</a:t>
            </a:r>
          </a:p>
          <a:p>
            <a:r>
              <a:rPr lang="en-US" sz="3200" dirty="0"/>
              <a:t>Quick recovery to Research Operations is possible</a:t>
            </a:r>
          </a:p>
          <a:p>
            <a:r>
              <a:rPr lang="en-US" sz="3200" dirty="0"/>
              <a:t>Aggressive chamber designs should be “over-protected” </a:t>
            </a:r>
            <a:r>
              <a:rPr lang="en-US" sz="3200" dirty="0">
                <a:solidFill>
                  <a:srgbClr val="FF0000"/>
                </a:solidFill>
              </a:rPr>
              <a:t>(with safety margin of 0.6-mm!)</a:t>
            </a:r>
          </a:p>
        </p:txBody>
      </p:sp>
    </p:spTree>
    <p:extLst>
      <p:ext uri="{BB962C8B-B14F-4D97-AF65-F5344CB8AC3E}">
        <p14:creationId xmlns:p14="http://schemas.microsoft.com/office/powerpoint/2010/main" val="2383804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1A2A8-D565-4FC0-8988-F31574F8D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Purpose/Outline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1D6C6-28E0-4662-A479-2B5FC65AC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296" y="3465472"/>
            <a:ext cx="3174475" cy="3880773"/>
          </a:xfrm>
        </p:spPr>
        <p:txBody>
          <a:bodyPr/>
          <a:lstStyle/>
          <a:p>
            <a:r>
              <a:rPr lang="en-US" dirty="0"/>
              <a:t>Layout/Equipment</a:t>
            </a:r>
          </a:p>
          <a:p>
            <a:r>
              <a:rPr lang="en-US" dirty="0"/>
              <a:t>Performance</a:t>
            </a:r>
          </a:p>
          <a:p>
            <a:r>
              <a:rPr lang="en-US" dirty="0"/>
              <a:t>Failure(s)</a:t>
            </a:r>
          </a:p>
          <a:p>
            <a:r>
              <a:rPr lang="en-US" dirty="0"/>
              <a:t>Recovery</a:t>
            </a:r>
          </a:p>
          <a:p>
            <a:r>
              <a:rPr lang="en-US" dirty="0"/>
              <a:t>Consequences</a:t>
            </a:r>
          </a:p>
          <a:p>
            <a:r>
              <a:rPr lang="en-US" dirty="0"/>
              <a:t>Corrective Actions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3BD4F1-396C-486C-88FD-13528DB4B1BA}"/>
              </a:ext>
            </a:extLst>
          </p:cNvPr>
          <p:cNvSpPr txBox="1">
            <a:spLocks/>
          </p:cNvSpPr>
          <p:nvPr/>
        </p:nvSpPr>
        <p:spPr>
          <a:xfrm>
            <a:off x="320040" y="1751480"/>
            <a:ext cx="621015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Purpose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Provide examples of proven service of NEG-dominated pumping system through CHESS-U experience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F75A0E-F525-4607-84EA-D7A76EEDE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840" y="787122"/>
            <a:ext cx="545812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85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6050A-1FBD-4BEA-98B6-CC551975E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1230" y="2780175"/>
            <a:ext cx="8596668" cy="1320800"/>
          </a:xfrm>
        </p:spPr>
        <p:txBody>
          <a:bodyPr/>
          <a:lstStyle/>
          <a:p>
            <a:r>
              <a:rPr lang="en-US" dirty="0"/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800614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70F19-BEAA-43B0-B265-B2C87E2E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6516"/>
            <a:ext cx="8596668" cy="1320800"/>
          </a:xfrm>
        </p:spPr>
        <p:txBody>
          <a:bodyPr/>
          <a:lstStyle/>
          <a:p>
            <a:r>
              <a:rPr lang="en-US" dirty="0"/>
              <a:t>CHESS-U Recent Layout Changes (2018)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4F7AA8-9534-4F7B-8851-11BD0027D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428" y="5001768"/>
            <a:ext cx="10987860" cy="1773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Pre 2008: Electron-positron collider </a:t>
            </a:r>
          </a:p>
          <a:p>
            <a:pPr marL="0" indent="0">
              <a:buNone/>
            </a:pPr>
            <a:r>
              <a:rPr lang="en-US" sz="2400" dirty="0"/>
              <a:t>2008-2018: Counter-rotating beams operation for CHESS/</a:t>
            </a:r>
            <a:r>
              <a:rPr lang="en-US" sz="2400" dirty="0" err="1"/>
              <a:t>CesrTA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Post 2018: High brightness X-ray source utilizing a single beam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3DF93C-2115-44A4-81F5-A4C150D50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407" y="1161097"/>
            <a:ext cx="7715250" cy="3438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63F21D-6CD0-40C5-9103-4B7CF9A02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774" y="1161097"/>
            <a:ext cx="8256259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6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70F19-BEAA-43B0-B265-B2C87E2E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CHESS-U Equipment per Cell (6 Cell)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81877-4D56-4697-9A38-29D854D69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38"/>
          <a:stretch/>
        </p:blipFill>
        <p:spPr>
          <a:xfrm>
            <a:off x="819431" y="2311879"/>
            <a:ext cx="10553138" cy="4572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2ECD67-21D9-4465-82A8-2F578EF3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030" y="1488613"/>
            <a:ext cx="9398836" cy="3880773"/>
          </a:xfrm>
        </p:spPr>
        <p:txBody>
          <a:bodyPr/>
          <a:lstStyle/>
          <a:p>
            <a:r>
              <a:rPr lang="en-US" dirty="0"/>
              <a:t>3 Chambers per Cell : Undulator Chamber, Dipole A Chamber, Dipole C Chamber</a:t>
            </a:r>
          </a:p>
          <a:p>
            <a:r>
              <a:rPr lang="en-US" dirty="0"/>
              <a:t>2 Cells per Gate valve Section (~28 meters)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117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4D46A5-1E3F-4752-9996-8CBE1DE06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194"/>
          <a:stretch/>
        </p:blipFill>
        <p:spPr>
          <a:xfrm>
            <a:off x="2071345" y="665960"/>
            <a:ext cx="10129282" cy="6217920"/>
          </a:xfrm>
          <a:prstGeom prst="snipRoundRect">
            <a:avLst>
              <a:gd name="adj1" fmla="val 50000"/>
              <a:gd name="adj2" fmla="val 39198"/>
            </a:avLst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71CF8D-8A50-41F7-9D4C-E56B97963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1747780"/>
            <a:ext cx="8698951" cy="3880773"/>
          </a:xfrm>
        </p:spPr>
        <p:txBody>
          <a:bodyPr/>
          <a:lstStyle/>
          <a:p>
            <a:r>
              <a:rPr lang="en-US" dirty="0"/>
              <a:t>Accommodate small gap magnets (Compact Undulator) – 7mm</a:t>
            </a:r>
          </a:p>
          <a:p>
            <a:r>
              <a:rPr lang="en-US" dirty="0"/>
              <a:t>Provide required beam aperture – 5mm</a:t>
            </a:r>
          </a:p>
          <a:p>
            <a:r>
              <a:rPr lang="en-US" b="1" dirty="0"/>
              <a:t>0.6mm wall thickness each side</a:t>
            </a:r>
          </a:p>
          <a:p>
            <a:r>
              <a:rPr lang="en-US" dirty="0"/>
              <a:t>Thin-wall design validated to be </a:t>
            </a:r>
            <a:br>
              <a:rPr lang="en-US" dirty="0"/>
            </a:br>
            <a:r>
              <a:rPr lang="en-US" dirty="0"/>
              <a:t>mechanical sound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6CD31-C57A-426A-91F0-8CC683944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21849"/>
            <a:ext cx="8596668" cy="1320800"/>
          </a:xfrm>
        </p:spPr>
        <p:txBody>
          <a:bodyPr/>
          <a:lstStyle/>
          <a:p>
            <a:r>
              <a:rPr lang="en-US" dirty="0"/>
              <a:t>ID Chamber– Aggressive Design</a:t>
            </a:r>
          </a:p>
        </p:txBody>
      </p:sp>
    </p:spTree>
    <p:extLst>
      <p:ext uri="{BB962C8B-B14F-4D97-AF65-F5344CB8AC3E}">
        <p14:creationId xmlns:p14="http://schemas.microsoft.com/office/powerpoint/2010/main" val="2653265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FD94E6E-C44B-46E6-A500-4FBFCAF52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Pumping System Requirements &amp; Setup per Cell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32FD0E7-3806-4DE8-9577-259A86698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26" y="1858837"/>
            <a:ext cx="8596668" cy="4621211"/>
          </a:xfrm>
        </p:spPr>
        <p:txBody>
          <a:bodyPr/>
          <a:lstStyle/>
          <a:p>
            <a:r>
              <a:rPr lang="en-US" dirty="0"/>
              <a:t>Achieve 1 </a:t>
            </a:r>
            <a:r>
              <a:rPr lang="en-US" dirty="0" err="1"/>
              <a:t>nTorr</a:t>
            </a:r>
            <a:r>
              <a:rPr lang="en-US" dirty="0"/>
              <a:t> dynamic pressure </a:t>
            </a:r>
          </a:p>
          <a:p>
            <a:r>
              <a:rPr lang="en-US" dirty="0"/>
              <a:t>Quick beam conditioning (weeks) with any vacuum intervention</a:t>
            </a:r>
          </a:p>
          <a:p>
            <a:endParaRPr lang="en-US" dirty="0"/>
          </a:p>
          <a:p>
            <a:r>
              <a:rPr lang="en-US" dirty="0"/>
              <a:t>11 Modular Pumps (+ 3 ion pumps)+ 2 </a:t>
            </a:r>
            <a:r>
              <a:rPr lang="en-US" b="1" dirty="0"/>
              <a:t>NEG Strips for distributed pumping</a:t>
            </a:r>
            <a:endParaRPr lang="en-US" dirty="0"/>
          </a:p>
          <a:p>
            <a:pPr lvl="1"/>
            <a:r>
              <a:rPr lang="en-US" sz="2000" dirty="0"/>
              <a:t>500 l s−1 NEG-ion pump, (x1)</a:t>
            </a:r>
          </a:p>
          <a:p>
            <a:pPr lvl="1"/>
            <a:r>
              <a:rPr lang="en-US" sz="2000" dirty="0"/>
              <a:t>100 l s−1 NEG-ion pumps (x4)</a:t>
            </a:r>
          </a:p>
          <a:p>
            <a:pPr lvl="1"/>
            <a:r>
              <a:rPr lang="en-US" sz="2000" dirty="0"/>
              <a:t>200 l s−1 NEG pumps (x6)</a:t>
            </a:r>
          </a:p>
          <a:p>
            <a:pPr lvl="1"/>
            <a:r>
              <a:rPr lang="en-US" sz="2000" dirty="0"/>
              <a:t>Noble-diode Ion pumps (x3)</a:t>
            </a:r>
          </a:p>
          <a:p>
            <a:pPr lvl="1"/>
            <a:r>
              <a:rPr lang="en-US" sz="2000" dirty="0"/>
              <a:t>NEG Strips – 3.5m length (30mm wide) (x2)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363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14851-2E9F-4D9D-90DE-E193D620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 Strip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248E4-9E9E-4D4F-88B5-DE0CB9FC3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532" y="1845733"/>
            <a:ext cx="4859866" cy="4195629"/>
          </a:xfrm>
        </p:spPr>
        <p:txBody>
          <a:bodyPr/>
          <a:lstStyle/>
          <a:p>
            <a:r>
              <a:rPr lang="en-US" dirty="0"/>
              <a:t>Step 1: stainless steel clips riveted onto the carrier strip with ceramic spacers.</a:t>
            </a:r>
          </a:p>
          <a:p>
            <a:r>
              <a:rPr lang="en-US" dirty="0"/>
              <a:t>Step 2: NEG strip mounted and secured by crimping press.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35ED30-5922-4598-A1E5-97E367B1D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050" y="457200"/>
            <a:ext cx="5896616" cy="594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61E49-0469-4649-BC5A-258E33A7B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043" y="4043490"/>
            <a:ext cx="51339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59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D1574-832E-4A09-A527-61AFE27E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35250"/>
            <a:ext cx="8596668" cy="1320800"/>
          </a:xfrm>
        </p:spPr>
        <p:txBody>
          <a:bodyPr/>
          <a:lstStyle/>
          <a:p>
            <a:r>
              <a:rPr lang="en-US" dirty="0"/>
              <a:t>Performance: Going Great! For 3 Years!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58DB57-D802-4BE7-B387-BB96174E5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47" y="1295650"/>
            <a:ext cx="5100638" cy="548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FC3E25-A1FD-4FCF-835A-3E7AC5C7BA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2" r="3738"/>
          <a:stretch/>
        </p:blipFill>
        <p:spPr>
          <a:xfrm>
            <a:off x="5001768" y="2053717"/>
            <a:ext cx="710488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99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CCF5B-A309-4D1C-B44A-8CB954934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682818" cy="1320800"/>
          </a:xfrm>
        </p:spPr>
        <p:txBody>
          <a:bodyPr/>
          <a:lstStyle/>
          <a:p>
            <a:r>
              <a:rPr lang="en-US" dirty="0"/>
              <a:t>Tragic Beam Steering Failure – March2022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FADEF-536C-40F1-B5E5-8D95392D5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76" y="1744596"/>
            <a:ext cx="6409464" cy="4293895"/>
          </a:xfrm>
        </p:spPr>
        <p:txBody>
          <a:bodyPr>
            <a:normAutofit/>
          </a:bodyPr>
          <a:lstStyle/>
          <a:p>
            <a:r>
              <a:rPr lang="en-US" dirty="0"/>
              <a:t>Missteering event resulted in high power impact (synchrotron radiation) on the thin wall ID chamber</a:t>
            </a:r>
          </a:p>
          <a:p>
            <a:r>
              <a:rPr lang="en-US" dirty="0"/>
              <a:t>Gross leak apparent with Pirani gauges reading over </a:t>
            </a:r>
            <a:r>
              <a:rPr lang="en-US" dirty="0">
                <a:solidFill>
                  <a:srgbClr val="FF0000"/>
                </a:solidFill>
              </a:rPr>
              <a:t>24Torr within minutes! </a:t>
            </a:r>
            <a:r>
              <a:rPr lang="en-US" dirty="0">
                <a:solidFill>
                  <a:schemeClr val="tx1"/>
                </a:solidFill>
              </a:rPr>
              <a:t>Hard to locate a leak this large, but easy to see!</a:t>
            </a:r>
            <a:endParaRPr lang="en-US" dirty="0"/>
          </a:p>
          <a:p>
            <a:r>
              <a:rPr lang="en-US" dirty="0"/>
              <a:t>Machine protection system successfully isolated the sector (2 cells)</a:t>
            </a:r>
          </a:p>
          <a:p>
            <a:r>
              <a:rPr lang="en-US" dirty="0"/>
              <a:t>Further investigation revealed two additional locations with signs of damage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865D7B0-06A9-4C85-A1C4-E0AB1B0C3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2"/>
          <a:stretch/>
        </p:blipFill>
        <p:spPr bwMode="auto">
          <a:xfrm>
            <a:off x="7078134" y="1676400"/>
            <a:ext cx="480906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70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18942</TotalTime>
  <Words>933</Words>
  <Application>Microsoft Office PowerPoint</Application>
  <PresentationFormat>Widescreen</PresentationFormat>
  <Paragraphs>131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Trebuchet MS</vt:lpstr>
      <vt:lpstr>Wingdings 3</vt:lpstr>
      <vt:lpstr>Facet</vt:lpstr>
      <vt:lpstr>Operational Experiences of NEG Dominated Pumping System at CHESS-U</vt:lpstr>
      <vt:lpstr>Purpose/Outline</vt:lpstr>
      <vt:lpstr>CHESS-U Recent Layout Changes (2018) </vt:lpstr>
      <vt:lpstr>CHESS-U Equipment per Cell (6 Cell)</vt:lpstr>
      <vt:lpstr>ID Chamber– Aggressive Design</vt:lpstr>
      <vt:lpstr>Pumping System Requirements &amp; Setup per Cell</vt:lpstr>
      <vt:lpstr>NEG Strip Construction</vt:lpstr>
      <vt:lpstr>Performance: Going Great! For 3 Years!</vt:lpstr>
      <vt:lpstr>Tragic Beam Steering Failure – March2022</vt:lpstr>
      <vt:lpstr>PowerPoint Presentation</vt:lpstr>
      <vt:lpstr>How Did This Happen?!</vt:lpstr>
      <vt:lpstr>Recovery Timeline</vt:lpstr>
      <vt:lpstr>Corrective Actions</vt:lpstr>
      <vt:lpstr>Argon Instability</vt:lpstr>
      <vt:lpstr>Next: Tragic Infrastructure Failure (Feb2024)</vt:lpstr>
      <vt:lpstr>Damage: As-expected</vt:lpstr>
      <vt:lpstr>Recovery</vt:lpstr>
      <vt:lpstr>Corrective Actions</vt:lpstr>
      <vt:lpstr>Conclusion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Leila Cristina Aboharb</dc:creator>
  <cp:lastModifiedBy>Leila C. Aboharb</cp:lastModifiedBy>
  <cp:revision>118</cp:revision>
  <dcterms:created xsi:type="dcterms:W3CDTF">2023-11-02T12:25:20Z</dcterms:created>
  <dcterms:modified xsi:type="dcterms:W3CDTF">2024-04-17T16:49:25Z</dcterms:modified>
</cp:coreProperties>
</file>