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7" r:id="rId9"/>
    <p:sldId id="268" r:id="rId10"/>
    <p:sldId id="266" r:id="rId11"/>
    <p:sldId id="264" r:id="rId12"/>
    <p:sldId id="269" r:id="rId13"/>
    <p:sldId id="271" r:id="rId14"/>
    <p:sldId id="272" r:id="rId15"/>
    <p:sldId id="283" r:id="rId16"/>
    <p:sldId id="284" r:id="rId17"/>
    <p:sldId id="285" r:id="rId18"/>
    <p:sldId id="286" r:id="rId19"/>
    <p:sldId id="273" r:id="rId20"/>
    <p:sldId id="277" r:id="rId21"/>
    <p:sldId id="292" r:id="rId22"/>
    <p:sldId id="278" r:id="rId23"/>
    <p:sldId id="289" r:id="rId24"/>
    <p:sldId id="290" r:id="rId25"/>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FF"/>
    <a:srgbClr val="FFFF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138" autoAdjust="0"/>
  </p:normalViewPr>
  <p:slideViewPr>
    <p:cSldViewPr snapToGrid="0">
      <p:cViewPr varScale="1">
        <p:scale>
          <a:sx n="99" d="100"/>
          <a:sy n="99" d="100"/>
        </p:scale>
        <p:origin x="972"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56450-8414-4E5F-8ED7-3E7968BB80D3}" type="datetimeFigureOut">
              <a:rPr lang="ko-KR" altLang="en-US" smtClean="0"/>
              <a:t>2024-04-17</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4926CF-94F0-4DED-91C0-25C9D5EB9BF7}" type="slidenum">
              <a:rPr lang="ko-KR" altLang="en-US" smtClean="0"/>
              <a:t>‹#›</a:t>
            </a:fld>
            <a:endParaRPr lang="ko-KR" altLang="en-US"/>
          </a:p>
        </p:txBody>
      </p:sp>
    </p:spTree>
    <p:extLst>
      <p:ext uri="{BB962C8B-B14F-4D97-AF65-F5344CB8AC3E}">
        <p14:creationId xmlns:p14="http://schemas.microsoft.com/office/powerpoint/2010/main" val="3250342768"/>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Hello Everyone</a:t>
            </a:r>
          </a:p>
          <a:p>
            <a:r>
              <a:rPr lang="en-US" altLang="ko-KR" dirty="0" smtClean="0"/>
              <a:t>I’m </a:t>
            </a:r>
            <a:r>
              <a:rPr lang="en-US" altLang="ko-KR" dirty="0" err="1" smtClean="0"/>
              <a:t>Hyungjoo</a:t>
            </a:r>
            <a:r>
              <a:rPr lang="en-US" altLang="ko-KR" dirty="0" smtClean="0"/>
              <a:t> Son from Institute for Rate Isotope Science Laboratory</a:t>
            </a:r>
            <a:r>
              <a:rPr lang="en-US" altLang="ko-KR" baseline="0" dirty="0" smtClean="0"/>
              <a:t> of Korea</a:t>
            </a:r>
          </a:p>
          <a:p>
            <a:r>
              <a:rPr lang="en-US" altLang="ko-KR" baseline="0" dirty="0" smtClean="0"/>
              <a:t>At the previous OLAV-5 Workshop. I presented on the ‘Design of RAON vacuum system’</a:t>
            </a:r>
          </a:p>
          <a:p>
            <a:r>
              <a:rPr lang="en-US" altLang="ko-KR" baseline="0" dirty="0" smtClean="0"/>
              <a:t>RAON is the name of the heavy ion accelerator constructed in Daejeon South Korea. We have installed and operated the RAON vacuum system based on that design.</a:t>
            </a:r>
          </a:p>
          <a:p>
            <a:r>
              <a:rPr lang="en-US" altLang="ko-KR" baseline="0" dirty="0" smtClean="0"/>
              <a:t>I’d like to talk about current status of RAON vacuum system</a:t>
            </a:r>
            <a:endParaRPr lang="ko-KR" altLang="en-US" dirty="0"/>
          </a:p>
        </p:txBody>
      </p:sp>
      <p:sp>
        <p:nvSpPr>
          <p:cNvPr id="4" name="슬라이드 번호 개체 틀 3"/>
          <p:cNvSpPr>
            <a:spLocks noGrp="1"/>
          </p:cNvSpPr>
          <p:nvPr>
            <p:ph type="sldNum" sz="quarter" idx="10"/>
          </p:nvPr>
        </p:nvSpPr>
        <p:spPr/>
        <p:txBody>
          <a:bodyPr/>
          <a:lstStyle/>
          <a:p>
            <a:fld id="{694926CF-94F0-4DED-91C0-25C9D5EB9BF7}" type="slidenum">
              <a:rPr lang="ko-KR" altLang="en-US" smtClean="0"/>
              <a:t>1</a:t>
            </a:fld>
            <a:endParaRPr lang="ko-KR" altLang="en-US"/>
          </a:p>
        </p:txBody>
      </p:sp>
    </p:spTree>
    <p:extLst>
      <p:ext uri="{BB962C8B-B14F-4D97-AF65-F5344CB8AC3E}">
        <p14:creationId xmlns:p14="http://schemas.microsoft.com/office/powerpoint/2010/main" val="3513867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a:t>
            </a:r>
            <a:r>
              <a:rPr lang="en-US" altLang="ko-KR" baseline="0" dirty="0" smtClean="0"/>
              <a:t> vacuum chamber c</a:t>
            </a:r>
            <a:r>
              <a:rPr lang="en-US" altLang="ko-KR" dirty="0" smtClean="0"/>
              <a:t>leaning</a:t>
            </a:r>
            <a:r>
              <a:rPr lang="en-US" altLang="ko-KR" baseline="0" dirty="0" smtClean="0"/>
              <a:t> was performed for 1 hour with 1% </a:t>
            </a:r>
            <a:r>
              <a:rPr lang="en-US" altLang="ko-KR" baseline="0" dirty="0" err="1" smtClean="0"/>
              <a:t>Liquinox</a:t>
            </a:r>
            <a:r>
              <a:rPr lang="en-US" altLang="ko-KR" baseline="0" dirty="0" smtClean="0"/>
              <a:t> solution. And rinsing was performed 1 hour with DI water.</a:t>
            </a:r>
          </a:p>
          <a:p>
            <a:r>
              <a:rPr lang="en-US" altLang="ko-KR" baseline="0" dirty="0" smtClean="0"/>
              <a:t>Vacuum firing was performed for 36 hours at 600 degree C considering chamber thickness. </a:t>
            </a:r>
            <a:endParaRPr lang="ko-KR" altLang="en-US" dirty="0"/>
          </a:p>
        </p:txBody>
      </p:sp>
      <p:sp>
        <p:nvSpPr>
          <p:cNvPr id="4" name="슬라이드 번호 개체 틀 3"/>
          <p:cNvSpPr>
            <a:spLocks noGrp="1"/>
          </p:cNvSpPr>
          <p:nvPr>
            <p:ph type="sldNum" sz="quarter" idx="10"/>
          </p:nvPr>
        </p:nvSpPr>
        <p:spPr/>
        <p:txBody>
          <a:bodyPr/>
          <a:lstStyle/>
          <a:p>
            <a:fld id="{694926CF-94F0-4DED-91C0-25C9D5EB9BF7}" type="slidenum">
              <a:rPr lang="ko-KR" altLang="en-US" smtClean="0"/>
              <a:t>10</a:t>
            </a:fld>
            <a:endParaRPr lang="ko-KR" altLang="en-US"/>
          </a:p>
        </p:txBody>
      </p:sp>
    </p:spTree>
    <p:extLst>
      <p:ext uri="{BB962C8B-B14F-4D97-AF65-F5344CB8AC3E}">
        <p14:creationId xmlns:p14="http://schemas.microsoft.com/office/powerpoint/2010/main" val="2333720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After</a:t>
            </a:r>
            <a:r>
              <a:rPr lang="en-US" altLang="ko-KR" baseline="0" dirty="0" smtClean="0"/>
              <a:t> that procedure, We confirmed that the contaminants were removed and the outgassing rates of hydrogen were reduced. Based on these results, we established assembly and conditioning procedures for the vacuum chamber.</a:t>
            </a:r>
          </a:p>
          <a:p>
            <a:r>
              <a:rPr lang="en-US" altLang="ko-KR" baseline="0" dirty="0" smtClean="0"/>
              <a:t>After the conditioning, the vacuum chambers are moved to tunnel with 1.2bar nitrogen charging.</a:t>
            </a:r>
          </a:p>
        </p:txBody>
      </p:sp>
      <p:sp>
        <p:nvSpPr>
          <p:cNvPr id="4" name="슬라이드 번호 개체 틀 3"/>
          <p:cNvSpPr>
            <a:spLocks noGrp="1"/>
          </p:cNvSpPr>
          <p:nvPr>
            <p:ph type="sldNum" sz="quarter" idx="10"/>
          </p:nvPr>
        </p:nvSpPr>
        <p:spPr/>
        <p:txBody>
          <a:bodyPr/>
          <a:lstStyle/>
          <a:p>
            <a:fld id="{694926CF-94F0-4DED-91C0-25C9D5EB9BF7}" type="slidenum">
              <a:rPr lang="ko-KR" altLang="en-US" smtClean="0"/>
              <a:t>11</a:t>
            </a:fld>
            <a:endParaRPr lang="ko-KR" altLang="en-US"/>
          </a:p>
        </p:txBody>
      </p:sp>
    </p:spTree>
    <p:extLst>
      <p:ext uri="{BB962C8B-B14F-4D97-AF65-F5344CB8AC3E}">
        <p14:creationId xmlns:p14="http://schemas.microsoft.com/office/powerpoint/2010/main" val="13152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These</a:t>
            </a:r>
            <a:r>
              <a:rPr lang="en-US" altLang="ko-KR" baseline="0" dirty="0" smtClean="0"/>
              <a:t> pictures shows the process of the transporting the </a:t>
            </a:r>
            <a:r>
              <a:rPr lang="en-US" altLang="ko-KR" baseline="0" dirty="0" err="1" smtClean="0"/>
              <a:t>cryo</a:t>
            </a:r>
            <a:r>
              <a:rPr lang="en-US" altLang="ko-KR" baseline="0" dirty="0" smtClean="0"/>
              <a:t>-modules with warm </a:t>
            </a:r>
            <a:r>
              <a:rPr lang="en-US" altLang="ko-KR" baseline="0" dirty="0" err="1" smtClean="0"/>
              <a:t>secion</a:t>
            </a:r>
            <a:r>
              <a:rPr lang="en-US" altLang="ko-KR" baseline="0" dirty="0" smtClean="0"/>
              <a:t>. The vacuum chambers are installed onto the </a:t>
            </a:r>
            <a:r>
              <a:rPr lang="en-US" altLang="ko-KR" baseline="0" dirty="0" err="1" smtClean="0"/>
              <a:t>cryo</a:t>
            </a:r>
            <a:r>
              <a:rPr lang="en-US" altLang="ko-KR" baseline="0" dirty="0" smtClean="0"/>
              <a:t>-module after assembling with the quadrupole magnet.</a:t>
            </a:r>
          </a:p>
          <a:p>
            <a:r>
              <a:rPr lang="en-US" altLang="ko-KR" baseline="0" dirty="0" smtClean="0"/>
              <a:t>After the chamber installing process, </a:t>
            </a:r>
            <a:r>
              <a:rPr lang="en-US" altLang="ko-KR" baseline="0" dirty="0" err="1" smtClean="0"/>
              <a:t>Cryo</a:t>
            </a:r>
            <a:r>
              <a:rPr lang="en-US" altLang="ko-KR" baseline="0" dirty="0" smtClean="0"/>
              <a:t>-module is moved to SCL3 tunnel. </a:t>
            </a:r>
            <a:endParaRPr lang="ko-KR" altLang="en-US" dirty="0"/>
          </a:p>
        </p:txBody>
      </p:sp>
      <p:sp>
        <p:nvSpPr>
          <p:cNvPr id="4" name="슬라이드 번호 개체 틀 3"/>
          <p:cNvSpPr>
            <a:spLocks noGrp="1"/>
          </p:cNvSpPr>
          <p:nvPr>
            <p:ph type="sldNum" sz="quarter" idx="10"/>
          </p:nvPr>
        </p:nvSpPr>
        <p:spPr/>
        <p:txBody>
          <a:bodyPr/>
          <a:lstStyle/>
          <a:p>
            <a:fld id="{694926CF-94F0-4DED-91C0-25C9D5EB9BF7}" type="slidenum">
              <a:rPr lang="ko-KR" altLang="en-US" smtClean="0"/>
              <a:t>12</a:t>
            </a:fld>
            <a:endParaRPr lang="ko-KR" altLang="en-US"/>
          </a:p>
        </p:txBody>
      </p:sp>
    </p:spTree>
    <p:extLst>
      <p:ext uri="{BB962C8B-B14F-4D97-AF65-F5344CB8AC3E}">
        <p14:creationId xmlns:p14="http://schemas.microsoft.com/office/powerpoint/2010/main" val="2788719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694926CF-94F0-4DED-91C0-25C9D5EB9BF7}" type="slidenum">
              <a:rPr lang="ko-KR" altLang="en-US" smtClean="0"/>
              <a:t>13</a:t>
            </a:fld>
            <a:endParaRPr lang="ko-KR" altLang="en-US"/>
          </a:p>
        </p:txBody>
      </p:sp>
    </p:spTree>
    <p:extLst>
      <p:ext uri="{BB962C8B-B14F-4D97-AF65-F5344CB8AC3E}">
        <p14:creationId xmlns:p14="http://schemas.microsoft.com/office/powerpoint/2010/main" val="1782645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This is outlines</a:t>
            </a:r>
            <a:r>
              <a:rPr lang="en-US" altLang="ko-KR" baseline="0" dirty="0" smtClean="0"/>
              <a:t> of the presentation. Firstly, I’d like to talk about IRIS simply.</a:t>
            </a:r>
          </a:p>
          <a:p>
            <a:r>
              <a:rPr lang="en-US" altLang="ko-KR" baseline="0" dirty="0" smtClean="0"/>
              <a:t>And I will present about configuration of RAON and the RAON Vacuum System.</a:t>
            </a:r>
          </a:p>
          <a:p>
            <a:r>
              <a:rPr lang="en-US" altLang="ko-KR" baseline="0" dirty="0" smtClean="0"/>
              <a:t>Lastly. I will conclude my presentation with current status and plan</a:t>
            </a:r>
            <a:endParaRPr lang="ko-KR" altLang="en-US" dirty="0"/>
          </a:p>
        </p:txBody>
      </p:sp>
      <p:sp>
        <p:nvSpPr>
          <p:cNvPr id="4" name="슬라이드 번호 개체 틀 3"/>
          <p:cNvSpPr>
            <a:spLocks noGrp="1"/>
          </p:cNvSpPr>
          <p:nvPr>
            <p:ph type="sldNum" sz="quarter" idx="10"/>
          </p:nvPr>
        </p:nvSpPr>
        <p:spPr/>
        <p:txBody>
          <a:bodyPr/>
          <a:lstStyle/>
          <a:p>
            <a:fld id="{694926CF-94F0-4DED-91C0-25C9D5EB9BF7}" type="slidenum">
              <a:rPr lang="ko-KR" altLang="en-US" smtClean="0"/>
              <a:t>2</a:t>
            </a:fld>
            <a:endParaRPr lang="ko-KR" altLang="en-US"/>
          </a:p>
        </p:txBody>
      </p:sp>
    </p:spTree>
    <p:extLst>
      <p:ext uri="{BB962C8B-B14F-4D97-AF65-F5344CB8AC3E}">
        <p14:creationId xmlns:p14="http://schemas.microsoft.com/office/powerpoint/2010/main" val="416921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RIS is a new name of Rare</a:t>
            </a:r>
            <a:r>
              <a:rPr lang="en-US" altLang="ko-KR" baseline="0" dirty="0" smtClean="0"/>
              <a:t> Isotope Science Project.</a:t>
            </a:r>
          </a:p>
          <a:p>
            <a:r>
              <a:rPr lang="en-US" altLang="ko-KR" baseline="0" dirty="0" smtClean="0"/>
              <a:t>RISP complete the first step project for low energy experiments of RAON</a:t>
            </a:r>
          </a:p>
          <a:p>
            <a:r>
              <a:rPr lang="en-US" altLang="ko-KR" baseline="0" dirty="0" smtClean="0"/>
              <a:t>IRIS was launched a heavy ion accelerator research institute in Aug 2022 </a:t>
            </a:r>
            <a:r>
              <a:rPr lang="en-US" altLang="ko-KR" baseline="0" smtClean="0"/>
              <a:t>at Daejeo.</a:t>
            </a:r>
            <a:endParaRPr lang="en-US" altLang="ko-KR" baseline="0" dirty="0" smtClean="0"/>
          </a:p>
          <a:p>
            <a:endParaRPr lang="ko-KR" altLang="en-US" dirty="0"/>
          </a:p>
        </p:txBody>
      </p:sp>
      <p:sp>
        <p:nvSpPr>
          <p:cNvPr id="4" name="슬라이드 번호 개체 틀 3"/>
          <p:cNvSpPr>
            <a:spLocks noGrp="1"/>
          </p:cNvSpPr>
          <p:nvPr>
            <p:ph type="sldNum" sz="quarter" idx="10"/>
          </p:nvPr>
        </p:nvSpPr>
        <p:spPr/>
        <p:txBody>
          <a:bodyPr/>
          <a:lstStyle/>
          <a:p>
            <a:fld id="{694926CF-94F0-4DED-91C0-25C9D5EB9BF7}" type="slidenum">
              <a:rPr lang="ko-KR" altLang="en-US" smtClean="0"/>
              <a:t>3</a:t>
            </a:fld>
            <a:endParaRPr lang="ko-KR" altLang="en-US"/>
          </a:p>
        </p:txBody>
      </p:sp>
    </p:spTree>
    <p:extLst>
      <p:ext uri="{BB962C8B-B14F-4D97-AF65-F5344CB8AC3E}">
        <p14:creationId xmlns:p14="http://schemas.microsoft.com/office/powerpoint/2010/main" val="2772327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Our original</a:t>
            </a:r>
            <a:r>
              <a:rPr lang="en-US" altLang="ko-KR" baseline="0" dirty="0" smtClean="0"/>
              <a:t> plan was construct the entire heavy ion accelerator facility during the project period. But some reason like budget and manpower and technical capabilities, project has been delayed twice.</a:t>
            </a:r>
          </a:p>
          <a:p>
            <a:r>
              <a:rPr lang="en-US" altLang="ko-KR" baseline="0" dirty="0" smtClean="0"/>
              <a:t>We have ultimately finalized the first step goal to transfer the beam to the low-energy experimental facility. And the high energy accelerator and high experimental facility construction has become second step goal has bee.</a:t>
            </a:r>
          </a:p>
          <a:p>
            <a:r>
              <a:rPr lang="en-US" altLang="ko-KR" baseline="0" dirty="0" smtClean="0"/>
              <a:t>The construction of the low energy section has been completed at 2022.</a:t>
            </a:r>
          </a:p>
        </p:txBody>
      </p:sp>
      <p:sp>
        <p:nvSpPr>
          <p:cNvPr id="4" name="슬라이드 번호 개체 틀 3"/>
          <p:cNvSpPr>
            <a:spLocks noGrp="1"/>
          </p:cNvSpPr>
          <p:nvPr>
            <p:ph type="sldNum" sz="quarter" idx="10"/>
          </p:nvPr>
        </p:nvSpPr>
        <p:spPr/>
        <p:txBody>
          <a:bodyPr/>
          <a:lstStyle/>
          <a:p>
            <a:fld id="{694926CF-94F0-4DED-91C0-25C9D5EB9BF7}" type="slidenum">
              <a:rPr lang="ko-KR" altLang="en-US" smtClean="0"/>
              <a:t>4</a:t>
            </a:fld>
            <a:endParaRPr lang="ko-KR" altLang="en-US"/>
          </a:p>
        </p:txBody>
      </p:sp>
    </p:spTree>
    <p:extLst>
      <p:ext uri="{BB962C8B-B14F-4D97-AF65-F5344CB8AC3E}">
        <p14:creationId xmlns:p14="http://schemas.microsoft.com/office/powerpoint/2010/main" val="1807334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Next,</a:t>
            </a:r>
            <a:r>
              <a:rPr lang="en-US" altLang="ko-KR" baseline="0" dirty="0" smtClean="0"/>
              <a:t> I will talk about the SCL3 of RAON. SCL3 consist of 54 </a:t>
            </a:r>
            <a:r>
              <a:rPr lang="en-US" altLang="ko-KR" baseline="0" dirty="0" err="1" smtClean="0"/>
              <a:t>cryo</a:t>
            </a:r>
            <a:r>
              <a:rPr lang="en-US" altLang="ko-KR" baseline="0" dirty="0" smtClean="0"/>
              <a:t>-modules and 53 warm section vacuum chambers. End of the SCL3, the beam energy is reached 18.5MeV / nucleus</a:t>
            </a:r>
            <a:r>
              <a:rPr lang="en-US" altLang="ko-KR" baseline="0" dirty="0" smtClean="0"/>
              <a:t>.</a:t>
            </a:r>
          </a:p>
          <a:p>
            <a:r>
              <a:rPr lang="en-US" altLang="ko-KR" baseline="0" dirty="0" smtClean="0"/>
              <a:t>At the first beam commissioning, the beam energy was reached 16.5MeV / nucleus.</a:t>
            </a:r>
          </a:p>
          <a:p>
            <a:r>
              <a:rPr lang="en-US" altLang="ko-KR" baseline="0" dirty="0" smtClean="0"/>
              <a:t>The type of SCL2 cavity has not yet been finalized. We are considering 2 types cavity for SCL2 section. There are SSR and HWR types.</a:t>
            </a:r>
          </a:p>
          <a:p>
            <a:endParaRPr lang="en-US" altLang="ko-KR" baseline="0" dirty="0" smtClean="0"/>
          </a:p>
          <a:p>
            <a:endParaRPr lang="ko-KR" altLang="en-US" dirty="0"/>
          </a:p>
        </p:txBody>
      </p:sp>
      <p:sp>
        <p:nvSpPr>
          <p:cNvPr id="4" name="슬라이드 번호 개체 틀 3"/>
          <p:cNvSpPr>
            <a:spLocks noGrp="1"/>
          </p:cNvSpPr>
          <p:nvPr>
            <p:ph type="sldNum" sz="quarter" idx="10"/>
          </p:nvPr>
        </p:nvSpPr>
        <p:spPr/>
        <p:txBody>
          <a:bodyPr/>
          <a:lstStyle/>
          <a:p>
            <a:fld id="{694926CF-94F0-4DED-91C0-25C9D5EB9BF7}" type="slidenum">
              <a:rPr lang="ko-KR" altLang="en-US" smtClean="0"/>
              <a:t>5</a:t>
            </a:fld>
            <a:endParaRPr lang="ko-KR" altLang="en-US"/>
          </a:p>
        </p:txBody>
      </p:sp>
    </p:spTree>
    <p:extLst>
      <p:ext uri="{BB962C8B-B14F-4D97-AF65-F5344CB8AC3E}">
        <p14:creationId xmlns:p14="http://schemas.microsoft.com/office/powerpoint/2010/main" val="10381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This</a:t>
            </a:r>
            <a:r>
              <a:rPr lang="en-US" altLang="ko-KR" baseline="0" dirty="0" smtClean="0"/>
              <a:t> picture is the configuration of SCL3 vacuum system. Main pump of warm section chamber is the NEG. And small Ion pump installed auxiliary pump. </a:t>
            </a:r>
          </a:p>
          <a:p>
            <a:r>
              <a:rPr lang="en-US" altLang="ko-KR" baseline="0" dirty="0" smtClean="0"/>
              <a:t>The Cavity and warm section vacuum chamber are pumped to 10-1 mbar </a:t>
            </a:r>
            <a:r>
              <a:rPr lang="en-US" altLang="ko-KR" baseline="0" dirty="0" smtClean="0"/>
              <a:t>by </a:t>
            </a:r>
            <a:r>
              <a:rPr lang="en-US" altLang="ko-KR" baseline="0" dirty="0" smtClean="0"/>
              <a:t>slow pumping separately using portable pumping system.</a:t>
            </a:r>
          </a:p>
          <a:p>
            <a:r>
              <a:rPr lang="en-US" altLang="ko-KR" baseline="0" dirty="0" smtClean="0"/>
              <a:t>The </a:t>
            </a:r>
            <a:r>
              <a:rPr lang="en-US" altLang="ko-KR" baseline="0" dirty="0" err="1" smtClean="0"/>
              <a:t>cryo</a:t>
            </a:r>
            <a:r>
              <a:rPr lang="en-US" altLang="ko-KR" baseline="0" dirty="0" smtClean="0"/>
              <a:t>-module’s insulation vacuum consist of string line for cost and maintenance </a:t>
            </a:r>
            <a:r>
              <a:rPr lang="en-US" altLang="ko-KR" baseline="0" dirty="0" smtClean="0"/>
              <a:t>and </a:t>
            </a:r>
            <a:r>
              <a:rPr lang="en-US" altLang="ko-KR" baseline="0" dirty="0" smtClean="0"/>
              <a:t>redundancy. </a:t>
            </a:r>
          </a:p>
          <a:p>
            <a:r>
              <a:rPr lang="en-US" altLang="ko-KR" baseline="0" dirty="0" smtClean="0"/>
              <a:t>The insulation vacuum is pumped down to the 10-4 mbar before the cooldown.</a:t>
            </a:r>
            <a:r>
              <a:rPr lang="ko-KR" altLang="en-US" baseline="0" dirty="0" smtClean="0"/>
              <a:t> </a:t>
            </a:r>
            <a:r>
              <a:rPr lang="en-US" altLang="ko-KR" baseline="0" dirty="0" smtClean="0"/>
              <a:t>The insulation vacuum is maintained at 10-8mbar after the cooldown</a:t>
            </a:r>
            <a:r>
              <a:rPr lang="en-US" altLang="ko-KR" baseline="0" dirty="0" smtClean="0"/>
              <a:t>.</a:t>
            </a:r>
          </a:p>
          <a:p>
            <a:r>
              <a:rPr lang="en-US" altLang="ko-KR" baseline="0" dirty="0" smtClean="0"/>
              <a:t>During 1 year operation, many dry pumps were malfunctioned. There are no pictures in this presentation. We confirmed that the dry pump </a:t>
            </a:r>
            <a:r>
              <a:rPr lang="en-US" altLang="ko-KR" baseline="0" dirty="0" err="1" smtClean="0"/>
              <a:t>mulfunctioned</a:t>
            </a:r>
            <a:r>
              <a:rPr lang="en-US" altLang="ko-KR" baseline="0" dirty="0" smtClean="0"/>
              <a:t> by water.</a:t>
            </a:r>
          </a:p>
          <a:p>
            <a:r>
              <a:rPr lang="en-US" altLang="ko-KR" baseline="0" dirty="0" smtClean="0"/>
              <a:t>So, now we are considering replacing them with a water resistant pump.</a:t>
            </a:r>
            <a:endParaRPr lang="en-US" altLang="ko-KR" baseline="0" dirty="0" smtClean="0"/>
          </a:p>
        </p:txBody>
      </p:sp>
      <p:sp>
        <p:nvSpPr>
          <p:cNvPr id="4" name="슬라이드 번호 개체 틀 3"/>
          <p:cNvSpPr>
            <a:spLocks noGrp="1"/>
          </p:cNvSpPr>
          <p:nvPr>
            <p:ph type="sldNum" sz="quarter" idx="10"/>
          </p:nvPr>
        </p:nvSpPr>
        <p:spPr/>
        <p:txBody>
          <a:bodyPr/>
          <a:lstStyle/>
          <a:p>
            <a:fld id="{694926CF-94F0-4DED-91C0-25C9D5EB9BF7}" type="slidenum">
              <a:rPr lang="ko-KR" altLang="en-US" smtClean="0"/>
              <a:t>6</a:t>
            </a:fld>
            <a:endParaRPr lang="ko-KR" altLang="en-US"/>
          </a:p>
        </p:txBody>
      </p:sp>
    </p:spTree>
    <p:extLst>
      <p:ext uri="{BB962C8B-B14F-4D97-AF65-F5344CB8AC3E}">
        <p14:creationId xmlns:p14="http://schemas.microsoft.com/office/powerpoint/2010/main" val="2819448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Next I</a:t>
            </a:r>
            <a:r>
              <a:rPr lang="en-US" altLang="ko-KR" baseline="0" dirty="0" smtClean="0"/>
              <a:t> will talk about the clean assembly procedure and conditioning of the vacuum chamber.</a:t>
            </a:r>
          </a:p>
          <a:p>
            <a:r>
              <a:rPr lang="en-US" altLang="ko-KR" baseline="0" dirty="0" smtClean="0"/>
              <a:t>The warm section vacuum chambers are composed of two types. 38 Vacuum chambers and 15 beam diagnostic </a:t>
            </a:r>
            <a:r>
              <a:rPr lang="en-US" altLang="ko-KR" baseline="0" dirty="0" err="1" smtClean="0"/>
              <a:t>chambers.y</a:t>
            </a:r>
            <a:endParaRPr lang="en-US" altLang="ko-KR" baseline="0" dirty="0" smtClean="0"/>
          </a:p>
          <a:p>
            <a:r>
              <a:rPr lang="en-US" altLang="ko-KR" baseline="0" dirty="0" smtClean="0"/>
              <a:t>All vacuum </a:t>
            </a:r>
            <a:r>
              <a:rPr lang="en-US" altLang="ko-KR" baseline="0" dirty="0" smtClean="0"/>
              <a:t>chambers </a:t>
            </a:r>
            <a:r>
              <a:rPr lang="en-US" altLang="ko-KR" baseline="0" dirty="0" smtClean="0"/>
              <a:t>assemblies </a:t>
            </a:r>
            <a:r>
              <a:rPr lang="en-US" altLang="ko-KR" baseline="0" dirty="0" smtClean="0"/>
              <a:t>and conditioning were </a:t>
            </a:r>
            <a:r>
              <a:rPr lang="en-US" altLang="ko-KR" baseline="0" dirty="0" smtClean="0"/>
              <a:t>performed in a class 10 cleanroom. </a:t>
            </a:r>
          </a:p>
          <a:p>
            <a:endParaRPr lang="ko-KR" altLang="en-US" dirty="0"/>
          </a:p>
        </p:txBody>
      </p:sp>
      <p:sp>
        <p:nvSpPr>
          <p:cNvPr id="4" name="슬라이드 번호 개체 틀 3"/>
          <p:cNvSpPr>
            <a:spLocks noGrp="1"/>
          </p:cNvSpPr>
          <p:nvPr>
            <p:ph type="sldNum" sz="quarter" idx="10"/>
          </p:nvPr>
        </p:nvSpPr>
        <p:spPr/>
        <p:txBody>
          <a:bodyPr/>
          <a:lstStyle/>
          <a:p>
            <a:fld id="{694926CF-94F0-4DED-91C0-25C9D5EB9BF7}" type="slidenum">
              <a:rPr lang="ko-KR" altLang="en-US" smtClean="0"/>
              <a:t>7</a:t>
            </a:fld>
            <a:endParaRPr lang="ko-KR" altLang="en-US"/>
          </a:p>
        </p:txBody>
      </p:sp>
    </p:spTree>
    <p:extLst>
      <p:ext uri="{BB962C8B-B14F-4D97-AF65-F5344CB8AC3E}">
        <p14:creationId xmlns:p14="http://schemas.microsoft.com/office/powerpoint/2010/main" val="110878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And the vacuum test was performed without NEG pump to verify the vacuum performance of the chamber. The vacuum chamber was delivered from the manufacturer with cleaning processes already completed.</a:t>
            </a:r>
          </a:p>
          <a:p>
            <a:r>
              <a:rPr lang="en-US" altLang="ko-KR" baseline="0" dirty="0" smtClean="0"/>
              <a:t>So, The vacuum test was proceeded without additional cleaning procedures. I briefly calculate the outgassing rates of the chamber. After 2 weeks bake-out. The outgassing rates measured too high,</a:t>
            </a:r>
          </a:p>
          <a:p>
            <a:r>
              <a:rPr lang="en-US" altLang="ko-KR" baseline="0" dirty="0" smtClean="0"/>
              <a:t>Since I thought the chamber’s condition was abnormal and my test method was not collect. So, I asked for assistance to the Pohang accelerator laboratory vacuum group to more accurately measure the chamber’s condition.</a:t>
            </a:r>
            <a:endParaRPr lang="en-US" altLang="ko-KR" baseline="0" dirty="0" smtClean="0"/>
          </a:p>
        </p:txBody>
      </p:sp>
      <p:sp>
        <p:nvSpPr>
          <p:cNvPr id="4" name="슬라이드 번호 개체 틀 3"/>
          <p:cNvSpPr>
            <a:spLocks noGrp="1"/>
          </p:cNvSpPr>
          <p:nvPr>
            <p:ph type="sldNum" sz="quarter" idx="10"/>
          </p:nvPr>
        </p:nvSpPr>
        <p:spPr/>
        <p:txBody>
          <a:bodyPr/>
          <a:lstStyle/>
          <a:p>
            <a:fld id="{694926CF-94F0-4DED-91C0-25C9D5EB9BF7}" type="slidenum">
              <a:rPr lang="ko-KR" altLang="en-US" smtClean="0"/>
              <a:t>8</a:t>
            </a:fld>
            <a:endParaRPr lang="ko-KR" altLang="en-US"/>
          </a:p>
        </p:txBody>
      </p:sp>
    </p:spTree>
    <p:extLst>
      <p:ext uri="{BB962C8B-B14F-4D97-AF65-F5344CB8AC3E}">
        <p14:creationId xmlns:p14="http://schemas.microsoft.com/office/powerpoint/2010/main" val="2381377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a:t>
            </a:r>
            <a:r>
              <a:rPr lang="en-US" altLang="ko-KR" baseline="0" dirty="0" smtClean="0"/>
              <a:t> vacuum chamber was installed with an orifice and RGA to conduct measurements for precise experiments. In this experiment, We were able to observe contamination peaks and hydrogen level. </a:t>
            </a:r>
          </a:p>
          <a:p>
            <a:r>
              <a:rPr lang="en-US" altLang="ko-KR" baseline="0" dirty="0" smtClean="0"/>
              <a:t>To remove contaminants and reduce the release of hydrogen, We decided to perform cleaning and vacuum firing.</a:t>
            </a:r>
            <a:endParaRPr lang="ko-KR" altLang="en-US" dirty="0"/>
          </a:p>
        </p:txBody>
      </p:sp>
      <p:sp>
        <p:nvSpPr>
          <p:cNvPr id="4" name="슬라이드 번호 개체 틀 3"/>
          <p:cNvSpPr>
            <a:spLocks noGrp="1"/>
          </p:cNvSpPr>
          <p:nvPr>
            <p:ph type="sldNum" sz="quarter" idx="10"/>
          </p:nvPr>
        </p:nvSpPr>
        <p:spPr/>
        <p:txBody>
          <a:bodyPr/>
          <a:lstStyle/>
          <a:p>
            <a:fld id="{694926CF-94F0-4DED-91C0-25C9D5EB9BF7}" type="slidenum">
              <a:rPr lang="ko-KR" altLang="en-US" smtClean="0"/>
              <a:t>9</a:t>
            </a:fld>
            <a:endParaRPr lang="ko-KR" altLang="en-US"/>
          </a:p>
        </p:txBody>
      </p:sp>
    </p:spTree>
    <p:extLst>
      <p:ext uri="{BB962C8B-B14F-4D97-AF65-F5344CB8AC3E}">
        <p14:creationId xmlns:p14="http://schemas.microsoft.com/office/powerpoint/2010/main" val="1564843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87EB6FF4-B975-4B98-8FE3-702CEA660286}"/>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 xmlns:a16="http://schemas.microsoft.com/office/drawing/2014/main" id="{490D02E9-8021-4024-8DB8-32BBF3D00B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 xmlns:a16="http://schemas.microsoft.com/office/drawing/2014/main" id="{600ABF64-8AE0-4C3F-AA87-5DB37C87E3B4}"/>
              </a:ext>
            </a:extLst>
          </p:cNvPr>
          <p:cNvSpPr>
            <a:spLocks noGrp="1"/>
          </p:cNvSpPr>
          <p:nvPr>
            <p:ph type="dt" sz="half" idx="10"/>
          </p:nvPr>
        </p:nvSpPr>
        <p:spPr/>
        <p:txBody>
          <a:bodyPr/>
          <a:lstStyle/>
          <a:p>
            <a:fld id="{8F90B585-7933-4720-A5B7-C0E5000D52BE}" type="datetimeFigureOut">
              <a:rPr lang="ko-KR" altLang="en-US" smtClean="0"/>
              <a:t>2024-04-17</a:t>
            </a:fld>
            <a:endParaRPr lang="ko-KR" altLang="en-US"/>
          </a:p>
        </p:txBody>
      </p:sp>
      <p:sp>
        <p:nvSpPr>
          <p:cNvPr id="5" name="바닥글 개체 틀 4">
            <a:extLst>
              <a:ext uri="{FF2B5EF4-FFF2-40B4-BE49-F238E27FC236}">
                <a16:creationId xmlns="" xmlns:a16="http://schemas.microsoft.com/office/drawing/2014/main" id="{B43FAC2F-39FF-4142-A90C-D45550B0DA64}"/>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 xmlns:a16="http://schemas.microsoft.com/office/drawing/2014/main" id="{B1EE15E3-981B-4A21-AF35-D3526798F41E}"/>
              </a:ext>
            </a:extLst>
          </p:cNvPr>
          <p:cNvSpPr>
            <a:spLocks noGrp="1"/>
          </p:cNvSpPr>
          <p:nvPr>
            <p:ph type="sldNum" sz="quarter" idx="12"/>
          </p:nvPr>
        </p:nvSpPr>
        <p:spPr/>
        <p:txBody>
          <a:bodyPr/>
          <a:lstStyle/>
          <a:p>
            <a:fld id="{76FE21F8-AF5A-4C23-BEA4-CA50F7283423}" type="slidenum">
              <a:rPr lang="ko-KR" altLang="en-US" smtClean="0"/>
              <a:t>‹#›</a:t>
            </a:fld>
            <a:endParaRPr lang="ko-KR" altLang="en-US"/>
          </a:p>
        </p:txBody>
      </p:sp>
    </p:spTree>
    <p:extLst>
      <p:ext uri="{BB962C8B-B14F-4D97-AF65-F5344CB8AC3E}">
        <p14:creationId xmlns:p14="http://schemas.microsoft.com/office/powerpoint/2010/main" val="2059307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5D4200D6-5AB7-48AA-99CF-5A755C2640DA}"/>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 xmlns:a16="http://schemas.microsoft.com/office/drawing/2014/main" id="{14F07779-3A47-46E0-A919-92CF12260A84}"/>
              </a:ext>
            </a:extLst>
          </p:cNvPr>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a:extLst>
              <a:ext uri="{FF2B5EF4-FFF2-40B4-BE49-F238E27FC236}">
                <a16:creationId xmlns="" xmlns:a16="http://schemas.microsoft.com/office/drawing/2014/main" id="{3F3C9A06-20C4-483E-B2D1-D0AFEBD82AA2}"/>
              </a:ext>
            </a:extLst>
          </p:cNvPr>
          <p:cNvSpPr>
            <a:spLocks noGrp="1"/>
          </p:cNvSpPr>
          <p:nvPr>
            <p:ph type="dt" sz="half" idx="10"/>
          </p:nvPr>
        </p:nvSpPr>
        <p:spPr/>
        <p:txBody>
          <a:bodyPr/>
          <a:lstStyle/>
          <a:p>
            <a:fld id="{8F90B585-7933-4720-A5B7-C0E5000D52BE}" type="datetimeFigureOut">
              <a:rPr lang="ko-KR" altLang="en-US" smtClean="0"/>
              <a:t>2024-04-17</a:t>
            </a:fld>
            <a:endParaRPr lang="ko-KR" altLang="en-US"/>
          </a:p>
        </p:txBody>
      </p:sp>
      <p:sp>
        <p:nvSpPr>
          <p:cNvPr id="5" name="바닥글 개체 틀 4">
            <a:extLst>
              <a:ext uri="{FF2B5EF4-FFF2-40B4-BE49-F238E27FC236}">
                <a16:creationId xmlns="" xmlns:a16="http://schemas.microsoft.com/office/drawing/2014/main" id="{5D6D7EF3-F026-4643-8743-BDF287ACB080}"/>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 xmlns:a16="http://schemas.microsoft.com/office/drawing/2014/main" id="{0986E6A6-B591-43ED-A60F-E28E10F68A62}"/>
              </a:ext>
            </a:extLst>
          </p:cNvPr>
          <p:cNvSpPr>
            <a:spLocks noGrp="1"/>
          </p:cNvSpPr>
          <p:nvPr>
            <p:ph type="sldNum" sz="quarter" idx="12"/>
          </p:nvPr>
        </p:nvSpPr>
        <p:spPr/>
        <p:txBody>
          <a:bodyPr/>
          <a:lstStyle/>
          <a:p>
            <a:fld id="{76FE21F8-AF5A-4C23-BEA4-CA50F7283423}" type="slidenum">
              <a:rPr lang="ko-KR" altLang="en-US" smtClean="0"/>
              <a:t>‹#›</a:t>
            </a:fld>
            <a:endParaRPr lang="ko-KR" altLang="en-US"/>
          </a:p>
        </p:txBody>
      </p:sp>
    </p:spTree>
    <p:extLst>
      <p:ext uri="{BB962C8B-B14F-4D97-AF65-F5344CB8AC3E}">
        <p14:creationId xmlns:p14="http://schemas.microsoft.com/office/powerpoint/2010/main" val="2406737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 xmlns:a16="http://schemas.microsoft.com/office/drawing/2014/main" id="{8508421E-7514-4C04-BC5C-4F9302E7CAA4}"/>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 xmlns:a16="http://schemas.microsoft.com/office/drawing/2014/main" id="{3781041D-7386-4D99-BCBD-D84749DC972F}"/>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a:extLst>
              <a:ext uri="{FF2B5EF4-FFF2-40B4-BE49-F238E27FC236}">
                <a16:creationId xmlns="" xmlns:a16="http://schemas.microsoft.com/office/drawing/2014/main" id="{34AD4464-8B7D-4C16-87A5-66BA7B05962F}"/>
              </a:ext>
            </a:extLst>
          </p:cNvPr>
          <p:cNvSpPr>
            <a:spLocks noGrp="1"/>
          </p:cNvSpPr>
          <p:nvPr>
            <p:ph type="dt" sz="half" idx="10"/>
          </p:nvPr>
        </p:nvSpPr>
        <p:spPr/>
        <p:txBody>
          <a:bodyPr/>
          <a:lstStyle/>
          <a:p>
            <a:fld id="{8F90B585-7933-4720-A5B7-C0E5000D52BE}" type="datetimeFigureOut">
              <a:rPr lang="ko-KR" altLang="en-US" smtClean="0"/>
              <a:t>2024-04-17</a:t>
            </a:fld>
            <a:endParaRPr lang="ko-KR" altLang="en-US"/>
          </a:p>
        </p:txBody>
      </p:sp>
      <p:sp>
        <p:nvSpPr>
          <p:cNvPr id="5" name="바닥글 개체 틀 4">
            <a:extLst>
              <a:ext uri="{FF2B5EF4-FFF2-40B4-BE49-F238E27FC236}">
                <a16:creationId xmlns="" xmlns:a16="http://schemas.microsoft.com/office/drawing/2014/main" id="{B82158F6-43DA-461C-8F31-20228C79D3DA}"/>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 xmlns:a16="http://schemas.microsoft.com/office/drawing/2014/main" id="{49116E01-EF3C-4AA9-8628-2FE29F6265EB}"/>
              </a:ext>
            </a:extLst>
          </p:cNvPr>
          <p:cNvSpPr>
            <a:spLocks noGrp="1"/>
          </p:cNvSpPr>
          <p:nvPr>
            <p:ph type="sldNum" sz="quarter" idx="12"/>
          </p:nvPr>
        </p:nvSpPr>
        <p:spPr/>
        <p:txBody>
          <a:bodyPr/>
          <a:lstStyle/>
          <a:p>
            <a:fld id="{76FE21F8-AF5A-4C23-BEA4-CA50F7283423}" type="slidenum">
              <a:rPr lang="ko-KR" altLang="en-US" smtClean="0"/>
              <a:t>‹#›</a:t>
            </a:fld>
            <a:endParaRPr lang="ko-KR" altLang="en-US"/>
          </a:p>
        </p:txBody>
      </p:sp>
    </p:spTree>
    <p:extLst>
      <p:ext uri="{BB962C8B-B14F-4D97-AF65-F5344CB8AC3E}">
        <p14:creationId xmlns:p14="http://schemas.microsoft.com/office/powerpoint/2010/main" val="2156240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66622774-7486-4E42-9138-9942F6CA15AC}"/>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 xmlns:a16="http://schemas.microsoft.com/office/drawing/2014/main" id="{E658C5C6-AA94-4ACB-A103-1A08C15F88D4}"/>
              </a:ext>
            </a:extLst>
          </p:cNvPr>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a:extLst>
              <a:ext uri="{FF2B5EF4-FFF2-40B4-BE49-F238E27FC236}">
                <a16:creationId xmlns="" xmlns:a16="http://schemas.microsoft.com/office/drawing/2014/main" id="{7CC1ACED-078C-4A44-9453-0761DD394242}"/>
              </a:ext>
            </a:extLst>
          </p:cNvPr>
          <p:cNvSpPr>
            <a:spLocks noGrp="1"/>
          </p:cNvSpPr>
          <p:nvPr>
            <p:ph type="dt" sz="half" idx="10"/>
          </p:nvPr>
        </p:nvSpPr>
        <p:spPr/>
        <p:txBody>
          <a:bodyPr/>
          <a:lstStyle/>
          <a:p>
            <a:fld id="{8F90B585-7933-4720-A5B7-C0E5000D52BE}" type="datetimeFigureOut">
              <a:rPr lang="ko-KR" altLang="en-US" smtClean="0"/>
              <a:t>2024-04-17</a:t>
            </a:fld>
            <a:endParaRPr lang="ko-KR" altLang="en-US"/>
          </a:p>
        </p:txBody>
      </p:sp>
      <p:sp>
        <p:nvSpPr>
          <p:cNvPr id="5" name="바닥글 개체 틀 4">
            <a:extLst>
              <a:ext uri="{FF2B5EF4-FFF2-40B4-BE49-F238E27FC236}">
                <a16:creationId xmlns="" xmlns:a16="http://schemas.microsoft.com/office/drawing/2014/main" id="{6B67EA15-4062-4331-8092-644B1BAF4B4E}"/>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 xmlns:a16="http://schemas.microsoft.com/office/drawing/2014/main" id="{E3376B2E-2829-45B8-BCD1-4E3203590E3E}"/>
              </a:ext>
            </a:extLst>
          </p:cNvPr>
          <p:cNvSpPr>
            <a:spLocks noGrp="1"/>
          </p:cNvSpPr>
          <p:nvPr>
            <p:ph type="sldNum" sz="quarter" idx="12"/>
          </p:nvPr>
        </p:nvSpPr>
        <p:spPr/>
        <p:txBody>
          <a:bodyPr/>
          <a:lstStyle/>
          <a:p>
            <a:fld id="{76FE21F8-AF5A-4C23-BEA4-CA50F7283423}" type="slidenum">
              <a:rPr lang="ko-KR" altLang="en-US" smtClean="0"/>
              <a:t>‹#›</a:t>
            </a:fld>
            <a:endParaRPr lang="ko-KR" altLang="en-US"/>
          </a:p>
        </p:txBody>
      </p:sp>
    </p:spTree>
    <p:extLst>
      <p:ext uri="{BB962C8B-B14F-4D97-AF65-F5344CB8AC3E}">
        <p14:creationId xmlns:p14="http://schemas.microsoft.com/office/powerpoint/2010/main" val="3854053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4B9413DD-520A-41C4-8F8A-ED28314983B2}"/>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 xmlns:a16="http://schemas.microsoft.com/office/drawing/2014/main" id="{45A33F59-2054-4051-A4FD-A3672A2AB6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a:extLst>
              <a:ext uri="{FF2B5EF4-FFF2-40B4-BE49-F238E27FC236}">
                <a16:creationId xmlns="" xmlns:a16="http://schemas.microsoft.com/office/drawing/2014/main" id="{39B8AC80-8CA4-45DC-AC72-80B523810100}"/>
              </a:ext>
            </a:extLst>
          </p:cNvPr>
          <p:cNvSpPr>
            <a:spLocks noGrp="1"/>
          </p:cNvSpPr>
          <p:nvPr>
            <p:ph type="dt" sz="half" idx="10"/>
          </p:nvPr>
        </p:nvSpPr>
        <p:spPr/>
        <p:txBody>
          <a:bodyPr/>
          <a:lstStyle/>
          <a:p>
            <a:fld id="{8F90B585-7933-4720-A5B7-C0E5000D52BE}" type="datetimeFigureOut">
              <a:rPr lang="ko-KR" altLang="en-US" smtClean="0"/>
              <a:t>2024-04-17</a:t>
            </a:fld>
            <a:endParaRPr lang="ko-KR" altLang="en-US"/>
          </a:p>
        </p:txBody>
      </p:sp>
      <p:sp>
        <p:nvSpPr>
          <p:cNvPr id="5" name="바닥글 개체 틀 4">
            <a:extLst>
              <a:ext uri="{FF2B5EF4-FFF2-40B4-BE49-F238E27FC236}">
                <a16:creationId xmlns="" xmlns:a16="http://schemas.microsoft.com/office/drawing/2014/main" id="{D7295A12-E471-416D-9AAB-D3FE2D28C8F3}"/>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 xmlns:a16="http://schemas.microsoft.com/office/drawing/2014/main" id="{59497CAD-018A-4A2A-AEFA-AF98AE6FD132}"/>
              </a:ext>
            </a:extLst>
          </p:cNvPr>
          <p:cNvSpPr>
            <a:spLocks noGrp="1"/>
          </p:cNvSpPr>
          <p:nvPr>
            <p:ph type="sldNum" sz="quarter" idx="12"/>
          </p:nvPr>
        </p:nvSpPr>
        <p:spPr/>
        <p:txBody>
          <a:bodyPr/>
          <a:lstStyle/>
          <a:p>
            <a:fld id="{76FE21F8-AF5A-4C23-BEA4-CA50F7283423}" type="slidenum">
              <a:rPr lang="ko-KR" altLang="en-US" smtClean="0"/>
              <a:t>‹#›</a:t>
            </a:fld>
            <a:endParaRPr lang="ko-KR" altLang="en-US"/>
          </a:p>
        </p:txBody>
      </p:sp>
    </p:spTree>
    <p:extLst>
      <p:ext uri="{BB962C8B-B14F-4D97-AF65-F5344CB8AC3E}">
        <p14:creationId xmlns:p14="http://schemas.microsoft.com/office/powerpoint/2010/main" val="1770440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24B91D00-9EA4-40A9-84FD-39195BE59FD4}"/>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 xmlns:a16="http://schemas.microsoft.com/office/drawing/2014/main" id="{5CF6A101-FF93-4873-B6EF-9765F2A7DDA8}"/>
              </a:ext>
            </a:extLst>
          </p:cNvPr>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a:extLst>
              <a:ext uri="{FF2B5EF4-FFF2-40B4-BE49-F238E27FC236}">
                <a16:creationId xmlns="" xmlns:a16="http://schemas.microsoft.com/office/drawing/2014/main" id="{5F3B7B35-6BBE-4832-B0CD-5EEA44E88BD9}"/>
              </a:ext>
            </a:extLst>
          </p:cNvPr>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a:extLst>
              <a:ext uri="{FF2B5EF4-FFF2-40B4-BE49-F238E27FC236}">
                <a16:creationId xmlns="" xmlns:a16="http://schemas.microsoft.com/office/drawing/2014/main" id="{38FFFA99-1703-459E-B64C-9B8DD2403B92}"/>
              </a:ext>
            </a:extLst>
          </p:cNvPr>
          <p:cNvSpPr>
            <a:spLocks noGrp="1"/>
          </p:cNvSpPr>
          <p:nvPr>
            <p:ph type="dt" sz="half" idx="10"/>
          </p:nvPr>
        </p:nvSpPr>
        <p:spPr/>
        <p:txBody>
          <a:bodyPr/>
          <a:lstStyle/>
          <a:p>
            <a:fld id="{8F90B585-7933-4720-A5B7-C0E5000D52BE}" type="datetimeFigureOut">
              <a:rPr lang="ko-KR" altLang="en-US" smtClean="0"/>
              <a:t>2024-04-17</a:t>
            </a:fld>
            <a:endParaRPr lang="ko-KR" altLang="en-US"/>
          </a:p>
        </p:txBody>
      </p:sp>
      <p:sp>
        <p:nvSpPr>
          <p:cNvPr id="6" name="바닥글 개체 틀 5">
            <a:extLst>
              <a:ext uri="{FF2B5EF4-FFF2-40B4-BE49-F238E27FC236}">
                <a16:creationId xmlns="" xmlns:a16="http://schemas.microsoft.com/office/drawing/2014/main" id="{62AE4585-3F18-439B-B3D9-D0040B7EC1EC}"/>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 xmlns:a16="http://schemas.microsoft.com/office/drawing/2014/main" id="{EF580A35-093C-4849-BAC6-1042963E4A8F}"/>
              </a:ext>
            </a:extLst>
          </p:cNvPr>
          <p:cNvSpPr>
            <a:spLocks noGrp="1"/>
          </p:cNvSpPr>
          <p:nvPr>
            <p:ph type="sldNum" sz="quarter" idx="12"/>
          </p:nvPr>
        </p:nvSpPr>
        <p:spPr/>
        <p:txBody>
          <a:bodyPr/>
          <a:lstStyle/>
          <a:p>
            <a:fld id="{76FE21F8-AF5A-4C23-BEA4-CA50F7283423}" type="slidenum">
              <a:rPr lang="ko-KR" altLang="en-US" smtClean="0"/>
              <a:t>‹#›</a:t>
            </a:fld>
            <a:endParaRPr lang="ko-KR" altLang="en-US"/>
          </a:p>
        </p:txBody>
      </p:sp>
    </p:spTree>
    <p:extLst>
      <p:ext uri="{BB962C8B-B14F-4D97-AF65-F5344CB8AC3E}">
        <p14:creationId xmlns:p14="http://schemas.microsoft.com/office/powerpoint/2010/main" val="1879870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109D4CF8-87D8-41F0-AF84-F02EC356585F}"/>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 xmlns:a16="http://schemas.microsoft.com/office/drawing/2014/main" id="{3C8DC7BE-327D-4EEE-A856-CB890038A8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a:extLst>
              <a:ext uri="{FF2B5EF4-FFF2-40B4-BE49-F238E27FC236}">
                <a16:creationId xmlns="" xmlns:a16="http://schemas.microsoft.com/office/drawing/2014/main" id="{7DCEB223-1741-41BC-B7D4-413329E57510}"/>
              </a:ext>
            </a:extLst>
          </p:cNvPr>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a:extLst>
              <a:ext uri="{FF2B5EF4-FFF2-40B4-BE49-F238E27FC236}">
                <a16:creationId xmlns="" xmlns:a16="http://schemas.microsoft.com/office/drawing/2014/main" id="{25B64261-D675-4A7C-B8D5-6754B2FC91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a:extLst>
              <a:ext uri="{FF2B5EF4-FFF2-40B4-BE49-F238E27FC236}">
                <a16:creationId xmlns="" xmlns:a16="http://schemas.microsoft.com/office/drawing/2014/main" id="{C0B723F8-0FFC-4634-BA76-025C47285470}"/>
              </a:ext>
            </a:extLst>
          </p:cNvPr>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a:extLst>
              <a:ext uri="{FF2B5EF4-FFF2-40B4-BE49-F238E27FC236}">
                <a16:creationId xmlns="" xmlns:a16="http://schemas.microsoft.com/office/drawing/2014/main" id="{49107813-C564-4F58-9F0C-C883E3DE59A2}"/>
              </a:ext>
            </a:extLst>
          </p:cNvPr>
          <p:cNvSpPr>
            <a:spLocks noGrp="1"/>
          </p:cNvSpPr>
          <p:nvPr>
            <p:ph type="dt" sz="half" idx="10"/>
          </p:nvPr>
        </p:nvSpPr>
        <p:spPr/>
        <p:txBody>
          <a:bodyPr/>
          <a:lstStyle/>
          <a:p>
            <a:fld id="{8F90B585-7933-4720-A5B7-C0E5000D52BE}" type="datetimeFigureOut">
              <a:rPr lang="ko-KR" altLang="en-US" smtClean="0"/>
              <a:t>2024-04-17</a:t>
            </a:fld>
            <a:endParaRPr lang="ko-KR" altLang="en-US"/>
          </a:p>
        </p:txBody>
      </p:sp>
      <p:sp>
        <p:nvSpPr>
          <p:cNvPr id="8" name="바닥글 개체 틀 7">
            <a:extLst>
              <a:ext uri="{FF2B5EF4-FFF2-40B4-BE49-F238E27FC236}">
                <a16:creationId xmlns="" xmlns:a16="http://schemas.microsoft.com/office/drawing/2014/main" id="{73A6B178-3CAF-4686-9034-63DD24F38DA0}"/>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 xmlns:a16="http://schemas.microsoft.com/office/drawing/2014/main" id="{7C7C19EE-FE39-480D-BD4C-437051D06A5A}"/>
              </a:ext>
            </a:extLst>
          </p:cNvPr>
          <p:cNvSpPr>
            <a:spLocks noGrp="1"/>
          </p:cNvSpPr>
          <p:nvPr>
            <p:ph type="sldNum" sz="quarter" idx="12"/>
          </p:nvPr>
        </p:nvSpPr>
        <p:spPr/>
        <p:txBody>
          <a:bodyPr/>
          <a:lstStyle/>
          <a:p>
            <a:fld id="{76FE21F8-AF5A-4C23-BEA4-CA50F7283423}" type="slidenum">
              <a:rPr lang="ko-KR" altLang="en-US" smtClean="0"/>
              <a:t>‹#›</a:t>
            </a:fld>
            <a:endParaRPr lang="ko-KR" altLang="en-US"/>
          </a:p>
        </p:txBody>
      </p:sp>
    </p:spTree>
    <p:extLst>
      <p:ext uri="{BB962C8B-B14F-4D97-AF65-F5344CB8AC3E}">
        <p14:creationId xmlns:p14="http://schemas.microsoft.com/office/powerpoint/2010/main" val="1798206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5A3D592B-7667-4D4B-95DB-7DDE00242504}"/>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 xmlns:a16="http://schemas.microsoft.com/office/drawing/2014/main" id="{3B26A27A-BCD8-4FFD-89C5-FF1A6CB1C444}"/>
              </a:ext>
            </a:extLst>
          </p:cNvPr>
          <p:cNvSpPr>
            <a:spLocks noGrp="1"/>
          </p:cNvSpPr>
          <p:nvPr>
            <p:ph type="dt" sz="half" idx="10"/>
          </p:nvPr>
        </p:nvSpPr>
        <p:spPr/>
        <p:txBody>
          <a:bodyPr/>
          <a:lstStyle/>
          <a:p>
            <a:fld id="{8F90B585-7933-4720-A5B7-C0E5000D52BE}" type="datetimeFigureOut">
              <a:rPr lang="ko-KR" altLang="en-US" smtClean="0"/>
              <a:t>2024-04-17</a:t>
            </a:fld>
            <a:endParaRPr lang="ko-KR" altLang="en-US"/>
          </a:p>
        </p:txBody>
      </p:sp>
      <p:sp>
        <p:nvSpPr>
          <p:cNvPr id="4" name="바닥글 개체 틀 3">
            <a:extLst>
              <a:ext uri="{FF2B5EF4-FFF2-40B4-BE49-F238E27FC236}">
                <a16:creationId xmlns="" xmlns:a16="http://schemas.microsoft.com/office/drawing/2014/main" id="{43637EC9-CC49-492C-B73B-C779FF1DE3D5}"/>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 xmlns:a16="http://schemas.microsoft.com/office/drawing/2014/main" id="{AC164B4E-335F-4C65-B8D9-C670C7E90567}"/>
              </a:ext>
            </a:extLst>
          </p:cNvPr>
          <p:cNvSpPr>
            <a:spLocks noGrp="1"/>
          </p:cNvSpPr>
          <p:nvPr>
            <p:ph type="sldNum" sz="quarter" idx="12"/>
          </p:nvPr>
        </p:nvSpPr>
        <p:spPr/>
        <p:txBody>
          <a:bodyPr/>
          <a:lstStyle/>
          <a:p>
            <a:fld id="{76FE21F8-AF5A-4C23-BEA4-CA50F7283423}" type="slidenum">
              <a:rPr lang="ko-KR" altLang="en-US" smtClean="0"/>
              <a:t>‹#›</a:t>
            </a:fld>
            <a:endParaRPr lang="ko-KR" altLang="en-US"/>
          </a:p>
        </p:txBody>
      </p:sp>
    </p:spTree>
    <p:extLst>
      <p:ext uri="{BB962C8B-B14F-4D97-AF65-F5344CB8AC3E}">
        <p14:creationId xmlns:p14="http://schemas.microsoft.com/office/powerpoint/2010/main" val="2825374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 xmlns:a16="http://schemas.microsoft.com/office/drawing/2014/main" id="{BE8EA84C-C811-4B9A-A2B0-4F2524CEA181}"/>
              </a:ext>
            </a:extLst>
          </p:cNvPr>
          <p:cNvSpPr>
            <a:spLocks noGrp="1"/>
          </p:cNvSpPr>
          <p:nvPr>
            <p:ph type="dt" sz="half" idx="10"/>
          </p:nvPr>
        </p:nvSpPr>
        <p:spPr/>
        <p:txBody>
          <a:bodyPr/>
          <a:lstStyle/>
          <a:p>
            <a:fld id="{8F90B585-7933-4720-A5B7-C0E5000D52BE}" type="datetimeFigureOut">
              <a:rPr lang="ko-KR" altLang="en-US" smtClean="0"/>
              <a:t>2024-04-17</a:t>
            </a:fld>
            <a:endParaRPr lang="ko-KR" altLang="en-US"/>
          </a:p>
        </p:txBody>
      </p:sp>
      <p:sp>
        <p:nvSpPr>
          <p:cNvPr id="3" name="바닥글 개체 틀 2">
            <a:extLst>
              <a:ext uri="{FF2B5EF4-FFF2-40B4-BE49-F238E27FC236}">
                <a16:creationId xmlns="" xmlns:a16="http://schemas.microsoft.com/office/drawing/2014/main" id="{90FD0BFD-4D11-4ED8-B13C-FD3D24A4FDB1}"/>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 xmlns:a16="http://schemas.microsoft.com/office/drawing/2014/main" id="{0BB42263-6927-4AEC-8269-DF26F952A24F}"/>
              </a:ext>
            </a:extLst>
          </p:cNvPr>
          <p:cNvSpPr>
            <a:spLocks noGrp="1"/>
          </p:cNvSpPr>
          <p:nvPr>
            <p:ph type="sldNum" sz="quarter" idx="12"/>
          </p:nvPr>
        </p:nvSpPr>
        <p:spPr/>
        <p:txBody>
          <a:bodyPr/>
          <a:lstStyle/>
          <a:p>
            <a:fld id="{76FE21F8-AF5A-4C23-BEA4-CA50F7283423}" type="slidenum">
              <a:rPr lang="ko-KR" altLang="en-US" smtClean="0"/>
              <a:t>‹#›</a:t>
            </a:fld>
            <a:endParaRPr lang="ko-KR" altLang="en-US"/>
          </a:p>
        </p:txBody>
      </p:sp>
    </p:spTree>
    <p:extLst>
      <p:ext uri="{BB962C8B-B14F-4D97-AF65-F5344CB8AC3E}">
        <p14:creationId xmlns:p14="http://schemas.microsoft.com/office/powerpoint/2010/main" val="45741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89C00760-B1A9-4770-88A7-0D10292732D6}"/>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 xmlns:a16="http://schemas.microsoft.com/office/drawing/2014/main" id="{E00ABFC9-0DC1-41A3-B98E-A57FB1D5C7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a:extLst>
              <a:ext uri="{FF2B5EF4-FFF2-40B4-BE49-F238E27FC236}">
                <a16:creationId xmlns="" xmlns:a16="http://schemas.microsoft.com/office/drawing/2014/main" id="{53664B76-6C17-4C16-A8E1-074623C1A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a:extLst>
              <a:ext uri="{FF2B5EF4-FFF2-40B4-BE49-F238E27FC236}">
                <a16:creationId xmlns="" xmlns:a16="http://schemas.microsoft.com/office/drawing/2014/main" id="{0A3C58C2-EBE3-45BC-9993-745365E8A4CC}"/>
              </a:ext>
            </a:extLst>
          </p:cNvPr>
          <p:cNvSpPr>
            <a:spLocks noGrp="1"/>
          </p:cNvSpPr>
          <p:nvPr>
            <p:ph type="dt" sz="half" idx="10"/>
          </p:nvPr>
        </p:nvSpPr>
        <p:spPr/>
        <p:txBody>
          <a:bodyPr/>
          <a:lstStyle/>
          <a:p>
            <a:fld id="{8F90B585-7933-4720-A5B7-C0E5000D52BE}" type="datetimeFigureOut">
              <a:rPr lang="ko-KR" altLang="en-US" smtClean="0"/>
              <a:t>2024-04-17</a:t>
            </a:fld>
            <a:endParaRPr lang="ko-KR" altLang="en-US"/>
          </a:p>
        </p:txBody>
      </p:sp>
      <p:sp>
        <p:nvSpPr>
          <p:cNvPr id="6" name="바닥글 개체 틀 5">
            <a:extLst>
              <a:ext uri="{FF2B5EF4-FFF2-40B4-BE49-F238E27FC236}">
                <a16:creationId xmlns="" xmlns:a16="http://schemas.microsoft.com/office/drawing/2014/main" id="{75D697D2-BF37-4262-8F2A-008FB893CB1D}"/>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 xmlns:a16="http://schemas.microsoft.com/office/drawing/2014/main" id="{4214EDB5-AC5B-48F7-BDC6-D52E3E7EAC34}"/>
              </a:ext>
            </a:extLst>
          </p:cNvPr>
          <p:cNvSpPr>
            <a:spLocks noGrp="1"/>
          </p:cNvSpPr>
          <p:nvPr>
            <p:ph type="sldNum" sz="quarter" idx="12"/>
          </p:nvPr>
        </p:nvSpPr>
        <p:spPr/>
        <p:txBody>
          <a:bodyPr/>
          <a:lstStyle/>
          <a:p>
            <a:fld id="{76FE21F8-AF5A-4C23-BEA4-CA50F7283423}" type="slidenum">
              <a:rPr lang="ko-KR" altLang="en-US" smtClean="0"/>
              <a:t>‹#›</a:t>
            </a:fld>
            <a:endParaRPr lang="ko-KR" altLang="en-US"/>
          </a:p>
        </p:txBody>
      </p:sp>
    </p:spTree>
    <p:extLst>
      <p:ext uri="{BB962C8B-B14F-4D97-AF65-F5344CB8AC3E}">
        <p14:creationId xmlns:p14="http://schemas.microsoft.com/office/powerpoint/2010/main" val="393158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9EBCEE7C-556A-4DF3-9AB2-85B5DF61E8E6}"/>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 xmlns:a16="http://schemas.microsoft.com/office/drawing/2014/main" id="{6EB44376-423D-466E-A9BD-D782F2DAF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 xmlns:a16="http://schemas.microsoft.com/office/drawing/2014/main" id="{683AB5C8-D0E8-4025-872F-4C67492AB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a:extLst>
              <a:ext uri="{FF2B5EF4-FFF2-40B4-BE49-F238E27FC236}">
                <a16:creationId xmlns="" xmlns:a16="http://schemas.microsoft.com/office/drawing/2014/main" id="{B2D28F45-118A-4141-93D5-C935734168C2}"/>
              </a:ext>
            </a:extLst>
          </p:cNvPr>
          <p:cNvSpPr>
            <a:spLocks noGrp="1"/>
          </p:cNvSpPr>
          <p:nvPr>
            <p:ph type="dt" sz="half" idx="10"/>
          </p:nvPr>
        </p:nvSpPr>
        <p:spPr/>
        <p:txBody>
          <a:bodyPr/>
          <a:lstStyle/>
          <a:p>
            <a:fld id="{8F90B585-7933-4720-A5B7-C0E5000D52BE}" type="datetimeFigureOut">
              <a:rPr lang="ko-KR" altLang="en-US" smtClean="0"/>
              <a:t>2024-04-17</a:t>
            </a:fld>
            <a:endParaRPr lang="ko-KR" altLang="en-US"/>
          </a:p>
        </p:txBody>
      </p:sp>
      <p:sp>
        <p:nvSpPr>
          <p:cNvPr id="6" name="바닥글 개체 틀 5">
            <a:extLst>
              <a:ext uri="{FF2B5EF4-FFF2-40B4-BE49-F238E27FC236}">
                <a16:creationId xmlns="" xmlns:a16="http://schemas.microsoft.com/office/drawing/2014/main" id="{A201A816-231A-4BC6-8C1B-A6F3463CD76D}"/>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 xmlns:a16="http://schemas.microsoft.com/office/drawing/2014/main" id="{63CEA93B-0638-4BFB-8C7B-BEBCFDA2473E}"/>
              </a:ext>
            </a:extLst>
          </p:cNvPr>
          <p:cNvSpPr>
            <a:spLocks noGrp="1"/>
          </p:cNvSpPr>
          <p:nvPr>
            <p:ph type="sldNum" sz="quarter" idx="12"/>
          </p:nvPr>
        </p:nvSpPr>
        <p:spPr/>
        <p:txBody>
          <a:bodyPr/>
          <a:lstStyle/>
          <a:p>
            <a:fld id="{76FE21F8-AF5A-4C23-BEA4-CA50F7283423}" type="slidenum">
              <a:rPr lang="ko-KR" altLang="en-US" smtClean="0"/>
              <a:t>‹#›</a:t>
            </a:fld>
            <a:endParaRPr lang="ko-KR" altLang="en-US"/>
          </a:p>
        </p:txBody>
      </p:sp>
    </p:spTree>
    <p:extLst>
      <p:ext uri="{BB962C8B-B14F-4D97-AF65-F5344CB8AC3E}">
        <p14:creationId xmlns:p14="http://schemas.microsoft.com/office/powerpoint/2010/main" val="311307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 xmlns:a16="http://schemas.microsoft.com/office/drawing/2014/main" id="{BBC0804B-3ACF-4871-8BE7-EABAEB7D16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 xmlns:a16="http://schemas.microsoft.com/office/drawing/2014/main" id="{0E998D26-637D-4D65-BFC3-528A047D82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a:extLst>
              <a:ext uri="{FF2B5EF4-FFF2-40B4-BE49-F238E27FC236}">
                <a16:creationId xmlns="" xmlns:a16="http://schemas.microsoft.com/office/drawing/2014/main" id="{1BEE7215-0E0F-4A3D-B594-DD94CF3256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0B585-7933-4720-A5B7-C0E5000D52BE}" type="datetimeFigureOut">
              <a:rPr lang="ko-KR" altLang="en-US" smtClean="0"/>
              <a:t>2024-04-17</a:t>
            </a:fld>
            <a:endParaRPr lang="ko-KR" altLang="en-US"/>
          </a:p>
        </p:txBody>
      </p:sp>
      <p:sp>
        <p:nvSpPr>
          <p:cNvPr id="5" name="바닥글 개체 틀 4">
            <a:extLst>
              <a:ext uri="{FF2B5EF4-FFF2-40B4-BE49-F238E27FC236}">
                <a16:creationId xmlns="" xmlns:a16="http://schemas.microsoft.com/office/drawing/2014/main" id="{7D56F854-F6C6-41D0-87A2-44A8CC79EE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 xmlns:a16="http://schemas.microsoft.com/office/drawing/2014/main" id="{6F666F0B-40E9-4F5C-86CC-FCB5A53492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E21F8-AF5A-4C23-BEA4-CA50F7283423}" type="slidenum">
              <a:rPr lang="ko-KR" altLang="en-US" smtClean="0"/>
              <a:t>‹#›</a:t>
            </a:fld>
            <a:endParaRPr lang="ko-KR" altLang="en-US"/>
          </a:p>
        </p:txBody>
      </p:sp>
    </p:spTree>
    <p:extLst>
      <p:ext uri="{BB962C8B-B14F-4D97-AF65-F5344CB8AC3E}">
        <p14:creationId xmlns:p14="http://schemas.microsoft.com/office/powerpoint/2010/main" val="2510400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3D2AA3A4-730D-4D37-BA91-FF926FC1604B}"/>
              </a:ext>
            </a:extLst>
          </p:cNvPr>
          <p:cNvSpPr>
            <a:spLocks noGrp="1"/>
          </p:cNvSpPr>
          <p:nvPr>
            <p:ph type="ctrTitle"/>
          </p:nvPr>
        </p:nvSpPr>
        <p:spPr/>
        <p:txBody>
          <a:bodyPr>
            <a:normAutofit/>
          </a:bodyPr>
          <a:lstStyle/>
          <a:p>
            <a:r>
              <a:rPr lang="en-US" altLang="ko-KR" sz="5400" dirty="0">
                <a:latin typeface="Arial" panose="020B0604020202020204" pitchFamily="34" charset="0"/>
                <a:cs typeface="Arial" panose="020B0604020202020204" pitchFamily="34" charset="0"/>
              </a:rPr>
              <a:t>Vacuum System of RAON</a:t>
            </a:r>
            <a:br>
              <a:rPr lang="en-US" altLang="ko-KR" sz="5400" dirty="0">
                <a:latin typeface="Arial" panose="020B0604020202020204" pitchFamily="34" charset="0"/>
                <a:cs typeface="Arial" panose="020B0604020202020204" pitchFamily="34" charset="0"/>
              </a:rPr>
            </a:br>
            <a:r>
              <a:rPr lang="en-US" altLang="ko-KR" sz="2800" dirty="0">
                <a:latin typeface="Arial" panose="020B0604020202020204" pitchFamily="34" charset="0"/>
                <a:cs typeface="Arial" panose="020B0604020202020204" pitchFamily="34" charset="0"/>
              </a:rPr>
              <a:t>Installation &amp; operating experience</a:t>
            </a:r>
            <a:endParaRPr lang="ko-KR" altLang="en-US" sz="2800" dirty="0">
              <a:latin typeface="Arial" panose="020B0604020202020204" pitchFamily="34" charset="0"/>
              <a:cs typeface="Arial" panose="020B0604020202020204" pitchFamily="34" charset="0"/>
            </a:endParaRPr>
          </a:p>
        </p:txBody>
      </p:sp>
      <p:sp>
        <p:nvSpPr>
          <p:cNvPr id="3" name="부제목 2">
            <a:extLst>
              <a:ext uri="{FF2B5EF4-FFF2-40B4-BE49-F238E27FC236}">
                <a16:creationId xmlns="" xmlns:a16="http://schemas.microsoft.com/office/drawing/2014/main" id="{5830A576-F245-4B57-BA28-B9B9BEF5283D}"/>
              </a:ext>
            </a:extLst>
          </p:cNvPr>
          <p:cNvSpPr>
            <a:spLocks noGrp="1"/>
          </p:cNvSpPr>
          <p:nvPr>
            <p:ph type="subTitle" idx="1"/>
          </p:nvPr>
        </p:nvSpPr>
        <p:spPr>
          <a:xfrm>
            <a:off x="1524000" y="3839107"/>
            <a:ext cx="9144000" cy="1655762"/>
          </a:xfrm>
        </p:spPr>
        <p:txBody>
          <a:bodyPr>
            <a:normAutofit fontScale="77500" lnSpcReduction="20000"/>
          </a:bodyPr>
          <a:lstStyle/>
          <a:p>
            <a:r>
              <a:rPr lang="en-US" altLang="ko-KR" dirty="0" err="1">
                <a:latin typeface="Arial" panose="020B0604020202020204" pitchFamily="34" charset="0"/>
                <a:cs typeface="Arial" panose="020B0604020202020204" pitchFamily="34" charset="0"/>
              </a:rPr>
              <a:t>Hyungjoo</a:t>
            </a:r>
            <a:r>
              <a:rPr lang="en-US" altLang="ko-KR" dirty="0">
                <a:latin typeface="Arial" panose="020B0604020202020204" pitchFamily="34" charset="0"/>
                <a:cs typeface="Arial" panose="020B0604020202020204" pitchFamily="34" charset="0"/>
              </a:rPr>
              <a:t> Son</a:t>
            </a:r>
          </a:p>
          <a:p>
            <a:endParaRPr lang="en-US" altLang="ko-KR" dirty="0">
              <a:latin typeface="Arial" panose="020B0604020202020204" pitchFamily="34" charset="0"/>
              <a:cs typeface="Arial" panose="020B0604020202020204" pitchFamily="34" charset="0"/>
            </a:endParaRPr>
          </a:p>
          <a:p>
            <a:r>
              <a:rPr lang="en-US" altLang="ko-KR" dirty="0">
                <a:latin typeface="Arial" panose="020B0604020202020204" pitchFamily="34" charset="0"/>
                <a:cs typeface="Arial" panose="020B0604020202020204" pitchFamily="34" charset="0"/>
              </a:rPr>
              <a:t>2024. 04. 17</a:t>
            </a:r>
          </a:p>
          <a:p>
            <a:endParaRPr lang="en-US" altLang="ko-KR" dirty="0">
              <a:latin typeface="Arial" panose="020B0604020202020204" pitchFamily="34" charset="0"/>
              <a:cs typeface="Arial" panose="020B0604020202020204" pitchFamily="34" charset="0"/>
            </a:endParaRPr>
          </a:p>
          <a:p>
            <a:r>
              <a:rPr lang="en-US" altLang="ko-KR" dirty="0">
                <a:solidFill>
                  <a:srgbClr val="0000FF"/>
                </a:solidFill>
                <a:latin typeface="Arial" panose="020B0604020202020204" pitchFamily="34" charset="0"/>
                <a:cs typeface="Arial" panose="020B0604020202020204" pitchFamily="34" charset="0"/>
              </a:rPr>
              <a:t>I</a:t>
            </a:r>
            <a:r>
              <a:rPr lang="en-US" altLang="ko-KR" dirty="0">
                <a:latin typeface="Arial" panose="020B0604020202020204" pitchFamily="34" charset="0"/>
                <a:cs typeface="Arial" panose="020B0604020202020204" pitchFamily="34" charset="0"/>
              </a:rPr>
              <a:t>nstitute for </a:t>
            </a:r>
            <a:r>
              <a:rPr lang="en-US" altLang="ko-KR" dirty="0">
                <a:solidFill>
                  <a:srgbClr val="FF0000"/>
                </a:solidFill>
                <a:latin typeface="Arial" panose="020B0604020202020204" pitchFamily="34" charset="0"/>
                <a:cs typeface="Arial" panose="020B0604020202020204" pitchFamily="34" charset="0"/>
              </a:rPr>
              <a:t>R</a:t>
            </a:r>
            <a:r>
              <a:rPr lang="en-US" altLang="ko-KR" dirty="0">
                <a:latin typeface="Arial" panose="020B0604020202020204" pitchFamily="34" charset="0"/>
                <a:cs typeface="Arial" panose="020B0604020202020204" pitchFamily="34" charset="0"/>
              </a:rPr>
              <a:t>are </a:t>
            </a:r>
            <a:r>
              <a:rPr lang="en-US" altLang="ko-KR" dirty="0">
                <a:solidFill>
                  <a:srgbClr val="FF0000"/>
                </a:solidFill>
                <a:latin typeface="Arial" panose="020B0604020202020204" pitchFamily="34" charset="0"/>
                <a:cs typeface="Arial" panose="020B0604020202020204" pitchFamily="34" charset="0"/>
              </a:rPr>
              <a:t>I</a:t>
            </a:r>
            <a:r>
              <a:rPr lang="en-US" altLang="ko-KR" dirty="0">
                <a:latin typeface="Arial" panose="020B0604020202020204" pitchFamily="34" charset="0"/>
                <a:cs typeface="Arial" panose="020B0604020202020204" pitchFamily="34" charset="0"/>
              </a:rPr>
              <a:t>sotope </a:t>
            </a:r>
            <a:r>
              <a:rPr lang="en-US" altLang="ko-KR" dirty="0">
                <a:solidFill>
                  <a:srgbClr val="0000FF"/>
                </a:solidFill>
                <a:latin typeface="Arial" panose="020B0604020202020204" pitchFamily="34" charset="0"/>
                <a:cs typeface="Arial" panose="020B0604020202020204" pitchFamily="34" charset="0"/>
              </a:rPr>
              <a:t>S</a:t>
            </a:r>
            <a:r>
              <a:rPr lang="en-US" altLang="ko-KR" dirty="0">
                <a:latin typeface="Arial" panose="020B0604020202020204" pitchFamily="34" charset="0"/>
                <a:cs typeface="Arial" panose="020B0604020202020204" pitchFamily="34" charset="0"/>
              </a:rPr>
              <a:t>cience</a:t>
            </a:r>
          </a:p>
          <a:p>
            <a:endParaRPr lang="ko-KR" altLang="en-US" dirty="0">
              <a:latin typeface="Arial" panose="020B0604020202020204" pitchFamily="34" charset="0"/>
              <a:cs typeface="Arial" panose="020B0604020202020204" pitchFamily="34" charset="0"/>
            </a:endParaRPr>
          </a:p>
        </p:txBody>
      </p:sp>
      <p:sp>
        <p:nvSpPr>
          <p:cNvPr id="5" name="직사각형 4">
            <a:extLst>
              <a:ext uri="{FF2B5EF4-FFF2-40B4-BE49-F238E27FC236}">
                <a16:creationId xmlns="" xmlns:a16="http://schemas.microsoft.com/office/drawing/2014/main" id="{E7E4BB85-2C48-4D3F-B2F3-5C401F4349B6}"/>
              </a:ext>
            </a:extLst>
          </p:cNvPr>
          <p:cNvSpPr/>
          <p:nvPr/>
        </p:nvSpPr>
        <p:spPr>
          <a:xfrm>
            <a:off x="66868" y="94861"/>
            <a:ext cx="12060000" cy="666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TextBox 5">
            <a:extLst>
              <a:ext uri="{FF2B5EF4-FFF2-40B4-BE49-F238E27FC236}">
                <a16:creationId xmlns="" xmlns:a16="http://schemas.microsoft.com/office/drawing/2014/main" id="{894E0D0F-0BFA-40A1-9FE8-14086CE266FA}"/>
              </a:ext>
            </a:extLst>
          </p:cNvPr>
          <p:cNvSpPr txBox="1"/>
          <p:nvPr/>
        </p:nvSpPr>
        <p:spPr>
          <a:xfrm>
            <a:off x="9169394" y="6552386"/>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894E0D0F-0BFA-40A1-9FE8-14086CE266FA}"/>
              </a:ext>
            </a:extLst>
          </p:cNvPr>
          <p:cNvSpPr txBox="1"/>
          <p:nvPr/>
        </p:nvSpPr>
        <p:spPr>
          <a:xfrm>
            <a:off x="5961187" y="6471552"/>
            <a:ext cx="269626" cy="276999"/>
          </a:xfrm>
          <a:prstGeom prst="rect">
            <a:avLst/>
          </a:prstGeom>
          <a:noFill/>
        </p:spPr>
        <p:txBody>
          <a:bodyPr wrap="none" rtlCol="0">
            <a:spAutoFit/>
          </a:bodyPr>
          <a:lstStyle/>
          <a:p>
            <a:r>
              <a:rPr lang="en-US" altLang="ko-KR" sz="1200" dirty="0">
                <a:latin typeface="Arial" panose="020B0604020202020204" pitchFamily="34" charset="0"/>
                <a:cs typeface="Arial" panose="020B0604020202020204" pitchFamily="34" charset="0"/>
              </a:rPr>
              <a:t>1</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50104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89E827A-92D0-4543-B7E3-CC3F999B1C47}"/>
              </a:ext>
            </a:extLst>
          </p:cNvPr>
          <p:cNvSpPr txBox="1"/>
          <p:nvPr/>
        </p:nvSpPr>
        <p:spPr>
          <a:xfrm>
            <a:off x="111688" y="777263"/>
            <a:ext cx="7391832"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vacuum system (Cleaning / Assembly / conditioning / Installation)</a:t>
            </a:r>
            <a:endParaRPr lang="ko-KR" alt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FDF246C1-3F7F-4D94-B6E8-C231CD95EB8B}"/>
              </a:ext>
            </a:extLst>
          </p:cNvPr>
          <p:cNvSpPr txBox="1"/>
          <p:nvPr/>
        </p:nvSpPr>
        <p:spPr>
          <a:xfrm>
            <a:off x="6950425" y="1254840"/>
            <a:ext cx="4740400" cy="1021883"/>
          </a:xfrm>
          <a:prstGeom prst="rect">
            <a:avLst/>
          </a:prstGeom>
          <a:noFill/>
        </p:spPr>
        <p:txBody>
          <a:bodyPr wrap="none" rtlCol="0">
            <a:spAutoFit/>
          </a:bodyPr>
          <a:lstStyle/>
          <a:p>
            <a:pPr>
              <a:lnSpc>
                <a:spcPct val="150000"/>
              </a:lnSpc>
            </a:pPr>
            <a:r>
              <a:rPr lang="en-US" altLang="ko-KR" sz="1400" dirty="0">
                <a:latin typeface="Arial" panose="020B0604020202020204" pitchFamily="34" charset="0"/>
                <a:cs typeface="Arial" panose="020B0604020202020204" pitchFamily="34" charset="0"/>
              </a:rPr>
              <a:t>Ultra Sonic Cleaning</a:t>
            </a:r>
          </a:p>
          <a:p>
            <a:pPr>
              <a:lnSpc>
                <a:spcPct val="150000"/>
              </a:lnSpc>
            </a:pPr>
            <a:r>
              <a:rPr lang="en-US" altLang="ko-KR" sz="1400" dirty="0">
                <a:latin typeface="Arial" panose="020B0604020202020204" pitchFamily="34" charset="0"/>
                <a:cs typeface="Arial" panose="020B0604020202020204" pitchFamily="34" charset="0"/>
              </a:rPr>
              <a:t>- Cleaning performed for 1 hour with Liquinox</a:t>
            </a:r>
            <a:r>
              <a:rPr lang="ko-KR" altLang="en-US" sz="1400" dirty="0">
                <a:latin typeface="Arial" panose="020B0604020202020204" pitchFamily="34" charset="0"/>
                <a:cs typeface="Arial" panose="020B0604020202020204" pitchFamily="34" charset="0"/>
              </a:rPr>
              <a:t> </a:t>
            </a:r>
            <a:r>
              <a:rPr lang="en-US" altLang="ko-KR" sz="1400" dirty="0">
                <a:latin typeface="Arial" panose="020B0604020202020204" pitchFamily="34" charset="0"/>
                <a:cs typeface="Arial" panose="020B0604020202020204" pitchFamily="34" charset="0"/>
              </a:rPr>
              <a:t>1% solution</a:t>
            </a:r>
          </a:p>
          <a:p>
            <a:pPr>
              <a:lnSpc>
                <a:spcPct val="150000"/>
              </a:lnSpc>
            </a:pPr>
            <a:r>
              <a:rPr lang="en-US" altLang="ko-KR" sz="1400" dirty="0">
                <a:latin typeface="Arial" panose="020B0604020202020204" pitchFamily="34" charset="0"/>
                <a:cs typeface="Arial" panose="020B0604020202020204" pitchFamily="34" charset="0"/>
              </a:rPr>
              <a:t>- Rinsing performed for 1 hour with DI water </a:t>
            </a:r>
            <a:endParaRPr lang="ko-KR" altLang="en-US" sz="1200" dirty="0">
              <a:latin typeface="Arial" panose="020B0604020202020204" pitchFamily="34" charset="0"/>
              <a:cs typeface="Arial" panose="020B0604020202020204" pitchFamily="34" charset="0"/>
            </a:endParaRPr>
          </a:p>
        </p:txBody>
      </p:sp>
      <p:pic>
        <p:nvPicPr>
          <p:cNvPr id="19" name="그림 18">
            <a:extLst>
              <a:ext uri="{FF2B5EF4-FFF2-40B4-BE49-F238E27FC236}">
                <a16:creationId xmlns="" xmlns:a16="http://schemas.microsoft.com/office/drawing/2014/main" id="{FBFC6B1D-E7BC-44FD-BD43-45C0400F70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194" y="1292019"/>
            <a:ext cx="3188533" cy="2391400"/>
          </a:xfrm>
          <a:prstGeom prst="rect">
            <a:avLst/>
          </a:prstGeom>
        </p:spPr>
      </p:pic>
      <p:pic>
        <p:nvPicPr>
          <p:cNvPr id="21" name="그림 20">
            <a:extLst>
              <a:ext uri="{FF2B5EF4-FFF2-40B4-BE49-F238E27FC236}">
                <a16:creationId xmlns="" xmlns:a16="http://schemas.microsoft.com/office/drawing/2014/main" id="{E4829A87-9A39-4414-B71B-8A3068AF6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7533" y="1292019"/>
            <a:ext cx="3188533" cy="2391400"/>
          </a:xfrm>
          <a:prstGeom prst="rect">
            <a:avLst/>
          </a:prstGeom>
        </p:spPr>
      </p:pic>
      <p:sp>
        <p:nvSpPr>
          <p:cNvPr id="12" name="TextBox 11">
            <a:extLst>
              <a:ext uri="{FF2B5EF4-FFF2-40B4-BE49-F238E27FC236}">
                <a16:creationId xmlns="" xmlns:a16="http://schemas.microsoft.com/office/drawing/2014/main" id="{CDB2169A-F587-475E-ACA3-3C5E3F52DEF1}"/>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pic>
        <p:nvPicPr>
          <p:cNvPr id="9" name="그림 8">
            <a:extLst>
              <a:ext uri="{FF2B5EF4-FFF2-40B4-BE49-F238E27FC236}">
                <a16:creationId xmlns="" xmlns:a16="http://schemas.microsoft.com/office/drawing/2014/main" id="{5E85048A-9B06-4E95-9146-CB2E385AF9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94" y="3974266"/>
            <a:ext cx="3188532" cy="2391400"/>
          </a:xfrm>
          <a:prstGeom prst="rect">
            <a:avLst/>
          </a:prstGeom>
        </p:spPr>
      </p:pic>
      <p:sp>
        <p:nvSpPr>
          <p:cNvPr id="10" name="TextBox 9">
            <a:extLst>
              <a:ext uri="{FF2B5EF4-FFF2-40B4-BE49-F238E27FC236}">
                <a16:creationId xmlns="" xmlns:a16="http://schemas.microsoft.com/office/drawing/2014/main" id="{17674C6D-32D9-44E6-9CC9-E660CBD46332}"/>
              </a:ext>
            </a:extLst>
          </p:cNvPr>
          <p:cNvSpPr txBox="1"/>
          <p:nvPr/>
        </p:nvSpPr>
        <p:spPr>
          <a:xfrm>
            <a:off x="3547533" y="3986132"/>
            <a:ext cx="4687437" cy="1345048"/>
          </a:xfrm>
          <a:prstGeom prst="rect">
            <a:avLst/>
          </a:prstGeom>
          <a:noFill/>
        </p:spPr>
        <p:txBody>
          <a:bodyPr wrap="none" rtlCol="0">
            <a:spAutoFit/>
          </a:bodyPr>
          <a:lstStyle/>
          <a:p>
            <a:pPr>
              <a:lnSpc>
                <a:spcPct val="150000"/>
              </a:lnSpc>
            </a:pPr>
            <a:r>
              <a:rPr lang="en-US" altLang="ko-KR" sz="1400" dirty="0">
                <a:latin typeface="Arial" panose="020B0604020202020204" pitchFamily="34" charset="0"/>
                <a:cs typeface="Arial" panose="020B0604020202020204" pitchFamily="34" charset="0"/>
              </a:rPr>
              <a:t>Vacuum firing (600°C for 36 h)</a:t>
            </a:r>
          </a:p>
          <a:p>
            <a:pPr>
              <a:lnSpc>
                <a:spcPct val="150000"/>
              </a:lnSpc>
            </a:pPr>
            <a:r>
              <a:rPr lang="en-US" altLang="ko-KR" sz="1400" dirty="0">
                <a:latin typeface="Arial" panose="020B0604020202020204" pitchFamily="34" charset="0"/>
                <a:cs typeface="Arial" panose="020B0604020202020204" pitchFamily="34" charset="0"/>
              </a:rPr>
              <a:t>- 4 TCs were in contact with the chamber components.</a:t>
            </a:r>
          </a:p>
          <a:p>
            <a:pPr>
              <a:lnSpc>
                <a:spcPct val="150000"/>
              </a:lnSpc>
            </a:pPr>
            <a:r>
              <a:rPr lang="en-US" altLang="ko-KR" sz="1400" dirty="0">
                <a:latin typeface="Arial" panose="020B0604020202020204" pitchFamily="34" charset="0"/>
                <a:cs typeface="Arial" panose="020B0604020202020204" pitchFamily="34" charset="0"/>
              </a:rPr>
              <a:t>- Base</a:t>
            </a:r>
            <a:r>
              <a:rPr lang="ko-KR" altLang="en-US" sz="1400" dirty="0">
                <a:latin typeface="Arial" panose="020B0604020202020204" pitchFamily="34" charset="0"/>
                <a:cs typeface="Arial" panose="020B0604020202020204" pitchFamily="34" charset="0"/>
              </a:rPr>
              <a:t> </a:t>
            </a:r>
            <a:r>
              <a:rPr lang="en-US" altLang="ko-KR" sz="1400" dirty="0">
                <a:latin typeface="Arial" panose="020B0604020202020204" pitchFamily="34" charset="0"/>
                <a:cs typeface="Arial" panose="020B0604020202020204" pitchFamily="34" charset="0"/>
              </a:rPr>
              <a:t>pressure of VF chamber was ~10</a:t>
            </a:r>
            <a:r>
              <a:rPr lang="en-US" altLang="ko-KR" sz="1400" baseline="30000" dirty="0">
                <a:latin typeface="Arial" panose="020B0604020202020204" pitchFamily="34" charset="0"/>
                <a:cs typeface="Arial" panose="020B0604020202020204" pitchFamily="34" charset="0"/>
              </a:rPr>
              <a:t>-8</a:t>
            </a:r>
            <a:r>
              <a:rPr lang="en-US" altLang="ko-KR" sz="1400" dirty="0">
                <a:latin typeface="Arial" panose="020B0604020202020204" pitchFamily="34" charset="0"/>
                <a:cs typeface="Arial" panose="020B0604020202020204" pitchFamily="34" charset="0"/>
              </a:rPr>
              <a:t> mbar at RT.</a:t>
            </a:r>
          </a:p>
          <a:p>
            <a:pPr>
              <a:lnSpc>
                <a:spcPct val="150000"/>
              </a:lnSpc>
            </a:pPr>
            <a:r>
              <a:rPr lang="en-US" altLang="ko-KR" sz="1400" dirty="0">
                <a:latin typeface="Arial" panose="020B0604020202020204" pitchFamily="34" charset="0"/>
                <a:cs typeface="Arial" panose="020B0604020202020204" pitchFamily="34" charset="0"/>
              </a:rPr>
              <a:t>- Firing performed 36hours at 600</a:t>
            </a:r>
            <a:r>
              <a:rPr lang="en-US" altLang="ko-KR" sz="1200" dirty="0">
                <a:latin typeface="Arial" panose="020B0604020202020204" pitchFamily="34" charset="0"/>
                <a:cs typeface="Arial" panose="020B0604020202020204" pitchFamily="34" charset="0"/>
              </a:rPr>
              <a:t>°C </a:t>
            </a:r>
            <a:endParaRPr lang="ko-KR" altLang="en-US" sz="1200"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 xmlns:a16="http://schemas.microsoft.com/office/drawing/2014/main" id="{ED41FBC2-B4DB-4FC6-907D-C9514E96A2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9756" y="2750925"/>
            <a:ext cx="3067050" cy="3457575"/>
          </a:xfrm>
          <a:prstGeom prst="rect">
            <a:avLst/>
          </a:prstGeom>
        </p:spPr>
      </p:pic>
      <p:sp>
        <p:nvSpPr>
          <p:cNvPr id="11" name="TextBox 10">
            <a:extLst>
              <a:ext uri="{FF2B5EF4-FFF2-40B4-BE49-F238E27FC236}">
                <a16:creationId xmlns="" xmlns:a16="http://schemas.microsoft.com/office/drawing/2014/main" id="{894E0D0F-0BFA-40A1-9FE8-14086CE266FA}"/>
              </a:ext>
            </a:extLst>
          </p:cNvPr>
          <p:cNvSpPr txBox="1"/>
          <p:nvPr/>
        </p:nvSpPr>
        <p:spPr>
          <a:xfrm>
            <a:off x="5961187" y="6471552"/>
            <a:ext cx="354584"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10</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966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89E827A-92D0-4543-B7E3-CC3F999B1C47}"/>
              </a:ext>
            </a:extLst>
          </p:cNvPr>
          <p:cNvSpPr txBox="1"/>
          <p:nvPr/>
        </p:nvSpPr>
        <p:spPr>
          <a:xfrm>
            <a:off x="111688" y="777263"/>
            <a:ext cx="7391832"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vacuum system (Cleaning / Assembly / conditioning / Installation)</a:t>
            </a:r>
            <a:endParaRPr lang="ko-KR" altLang="en-US" dirty="0">
              <a:latin typeface="Arial" panose="020B0604020202020204" pitchFamily="34" charset="0"/>
              <a:cs typeface="Arial" panose="020B0604020202020204" pitchFamily="34" charset="0"/>
            </a:endParaRPr>
          </a:p>
        </p:txBody>
      </p:sp>
      <p:pic>
        <p:nvPicPr>
          <p:cNvPr id="9" name="그림 8">
            <a:extLst>
              <a:ext uri="{FF2B5EF4-FFF2-40B4-BE49-F238E27FC236}">
                <a16:creationId xmlns="" xmlns:a16="http://schemas.microsoft.com/office/drawing/2014/main" id="{08167433-7E1F-4752-80F6-2DF3BF23A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88" y="1226918"/>
            <a:ext cx="6096851" cy="3429479"/>
          </a:xfrm>
          <a:prstGeom prst="rect">
            <a:avLst/>
          </a:prstGeom>
        </p:spPr>
      </p:pic>
      <p:grpSp>
        <p:nvGrpSpPr>
          <p:cNvPr id="3" name="그룹 2">
            <a:extLst>
              <a:ext uri="{FF2B5EF4-FFF2-40B4-BE49-F238E27FC236}">
                <a16:creationId xmlns="" xmlns:a16="http://schemas.microsoft.com/office/drawing/2014/main" id="{8FF66D53-94DE-49F2-A58A-39CF76C1655A}"/>
              </a:ext>
            </a:extLst>
          </p:cNvPr>
          <p:cNvGrpSpPr/>
          <p:nvPr/>
        </p:nvGrpSpPr>
        <p:grpSpPr>
          <a:xfrm>
            <a:off x="6095149" y="1446426"/>
            <a:ext cx="6096851" cy="3429479"/>
            <a:chOff x="6095149" y="2823393"/>
            <a:chExt cx="6096851" cy="3429479"/>
          </a:xfrm>
        </p:grpSpPr>
        <p:pic>
          <p:nvPicPr>
            <p:cNvPr id="17" name="그림 16">
              <a:extLst>
                <a:ext uri="{FF2B5EF4-FFF2-40B4-BE49-F238E27FC236}">
                  <a16:creationId xmlns="" xmlns:a16="http://schemas.microsoft.com/office/drawing/2014/main" id="{965142F4-2238-4F46-A17F-A856C1116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149" y="2823393"/>
              <a:ext cx="6096851" cy="3429479"/>
            </a:xfrm>
            <a:prstGeom prst="rect">
              <a:avLst/>
            </a:prstGeom>
          </p:spPr>
        </p:pic>
        <p:sp>
          <p:nvSpPr>
            <p:cNvPr id="2" name="직사각형 1">
              <a:extLst>
                <a:ext uri="{FF2B5EF4-FFF2-40B4-BE49-F238E27FC236}">
                  <a16:creationId xmlns="" xmlns:a16="http://schemas.microsoft.com/office/drawing/2014/main" id="{3AF3665F-4677-47D3-94B4-7A945EA4B22F}"/>
                </a:ext>
              </a:extLst>
            </p:cNvPr>
            <p:cNvSpPr/>
            <p:nvPr/>
          </p:nvSpPr>
          <p:spPr>
            <a:xfrm>
              <a:off x="10667149" y="5435601"/>
              <a:ext cx="1524851" cy="39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 name="TextBox 5">
            <a:extLst>
              <a:ext uri="{FF2B5EF4-FFF2-40B4-BE49-F238E27FC236}">
                <a16:creationId xmlns="" xmlns:a16="http://schemas.microsoft.com/office/drawing/2014/main" id="{E5244DFA-C306-4BDE-9DB6-F6F937755E59}"/>
              </a:ext>
            </a:extLst>
          </p:cNvPr>
          <p:cNvSpPr txBox="1"/>
          <p:nvPr/>
        </p:nvSpPr>
        <p:spPr>
          <a:xfrm>
            <a:off x="111688" y="1354042"/>
            <a:ext cx="1329267" cy="307777"/>
          </a:xfrm>
          <a:prstGeom prst="rect">
            <a:avLst/>
          </a:prstGeom>
          <a:noFill/>
        </p:spPr>
        <p:txBody>
          <a:bodyPr wrap="square" rtlCol="0">
            <a:spAutoFit/>
          </a:bodyPr>
          <a:lstStyle/>
          <a:p>
            <a:r>
              <a:rPr lang="en-US" altLang="ko-KR" sz="1400" dirty="0">
                <a:latin typeface="Arial" panose="020B0604020202020204" pitchFamily="34" charset="0"/>
                <a:cs typeface="Arial" panose="020B0604020202020204" pitchFamily="34" charset="0"/>
              </a:rPr>
              <a:t>09 SEP , 2019</a:t>
            </a:r>
            <a:endParaRPr lang="ko-KR" altLang="en-US" sz="1400"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D6740F63-1C21-416C-82D9-4E331BF88C35}"/>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37CB0C52-8E9C-47DA-A303-854F41395CD2}"/>
              </a:ext>
            </a:extLst>
          </p:cNvPr>
          <p:cNvSpPr txBox="1"/>
          <p:nvPr/>
        </p:nvSpPr>
        <p:spPr>
          <a:xfrm>
            <a:off x="269514" y="4783521"/>
            <a:ext cx="4830810" cy="416011"/>
          </a:xfrm>
          <a:prstGeom prst="rect">
            <a:avLst/>
          </a:prstGeom>
          <a:noFill/>
        </p:spPr>
        <p:txBody>
          <a:bodyPr wrap="none" rtlCol="0">
            <a:spAutoFit/>
          </a:bodyPr>
          <a:lstStyle/>
          <a:p>
            <a:pPr>
              <a:lnSpc>
                <a:spcPct val="150000"/>
              </a:lnSpc>
            </a:pPr>
            <a:r>
              <a:rPr lang="en-US" altLang="ko-KR" sz="1600" dirty="0">
                <a:latin typeface="Arial" panose="020B0604020202020204" pitchFamily="34" charset="0"/>
                <a:cs typeface="Arial" panose="020B0604020202020204" pitchFamily="34" charset="0"/>
              </a:rPr>
              <a:t>Vacuum chamber Assembly &amp; conditioning process</a:t>
            </a:r>
          </a:p>
        </p:txBody>
      </p:sp>
      <p:sp>
        <p:nvSpPr>
          <p:cNvPr id="13" name="TextBox 12">
            <a:extLst>
              <a:ext uri="{FF2B5EF4-FFF2-40B4-BE49-F238E27FC236}">
                <a16:creationId xmlns="" xmlns:a16="http://schemas.microsoft.com/office/drawing/2014/main" id="{2376862B-7580-4908-B6A8-A237820585D9}"/>
              </a:ext>
            </a:extLst>
          </p:cNvPr>
          <p:cNvSpPr txBox="1"/>
          <p:nvPr/>
        </p:nvSpPr>
        <p:spPr>
          <a:xfrm>
            <a:off x="3909705" y="5419254"/>
            <a:ext cx="1907895" cy="375552"/>
          </a:xfrm>
          <a:prstGeom prst="rect">
            <a:avLst/>
          </a:prstGeom>
          <a:noFill/>
        </p:spPr>
        <p:txBody>
          <a:bodyPr wrap="none" rtlCol="0">
            <a:spAutoFit/>
          </a:bodyPr>
          <a:lstStyle/>
          <a:p>
            <a:pPr>
              <a:lnSpc>
                <a:spcPct val="150000"/>
              </a:lnSpc>
            </a:pPr>
            <a:r>
              <a:rPr lang="en-US" altLang="ko-KR" sz="1400" dirty="0">
                <a:latin typeface="Arial" panose="020B0604020202020204" pitchFamily="34" charset="0"/>
                <a:cs typeface="Arial" panose="020B0604020202020204" pitchFamily="34" charset="0"/>
              </a:rPr>
              <a:t>3. Cleaning &amp; Rinsing</a:t>
            </a:r>
          </a:p>
        </p:txBody>
      </p:sp>
      <p:sp>
        <p:nvSpPr>
          <p:cNvPr id="14" name="TextBox 13">
            <a:extLst>
              <a:ext uri="{FF2B5EF4-FFF2-40B4-BE49-F238E27FC236}">
                <a16:creationId xmlns="" xmlns:a16="http://schemas.microsoft.com/office/drawing/2014/main" id="{7AB8ED06-36BD-4EE5-B91E-8BE27A06C9CA}"/>
              </a:ext>
            </a:extLst>
          </p:cNvPr>
          <p:cNvSpPr txBox="1"/>
          <p:nvPr/>
        </p:nvSpPr>
        <p:spPr>
          <a:xfrm>
            <a:off x="2140361" y="5419254"/>
            <a:ext cx="1514645" cy="375552"/>
          </a:xfrm>
          <a:prstGeom prst="rect">
            <a:avLst/>
          </a:prstGeom>
          <a:noFill/>
        </p:spPr>
        <p:txBody>
          <a:bodyPr wrap="none" rtlCol="0">
            <a:spAutoFit/>
          </a:bodyPr>
          <a:lstStyle/>
          <a:p>
            <a:pPr>
              <a:lnSpc>
                <a:spcPct val="150000"/>
              </a:lnSpc>
            </a:pPr>
            <a:r>
              <a:rPr lang="en-US" altLang="ko-KR" sz="1400" dirty="0">
                <a:latin typeface="Arial" panose="020B0604020202020204" pitchFamily="34" charset="0"/>
                <a:cs typeface="Arial" panose="020B0604020202020204" pitchFamily="34" charset="0"/>
              </a:rPr>
              <a:t>2. Vacuum firing </a:t>
            </a:r>
          </a:p>
        </p:txBody>
      </p:sp>
      <p:sp>
        <p:nvSpPr>
          <p:cNvPr id="15" name="TextBox 14">
            <a:extLst>
              <a:ext uri="{FF2B5EF4-FFF2-40B4-BE49-F238E27FC236}">
                <a16:creationId xmlns="" xmlns:a16="http://schemas.microsoft.com/office/drawing/2014/main" id="{6A039188-5E2E-4CC7-9819-8AF8ECFAB1F0}"/>
              </a:ext>
            </a:extLst>
          </p:cNvPr>
          <p:cNvSpPr txBox="1"/>
          <p:nvPr/>
        </p:nvSpPr>
        <p:spPr>
          <a:xfrm>
            <a:off x="9305699" y="5419254"/>
            <a:ext cx="2811804" cy="375552"/>
          </a:xfrm>
          <a:prstGeom prst="rect">
            <a:avLst/>
          </a:prstGeom>
          <a:noFill/>
        </p:spPr>
        <p:txBody>
          <a:bodyPr wrap="square" rtlCol="0">
            <a:spAutoFit/>
          </a:bodyPr>
          <a:lstStyle/>
          <a:p>
            <a:pPr>
              <a:lnSpc>
                <a:spcPct val="150000"/>
              </a:lnSpc>
            </a:pPr>
            <a:r>
              <a:rPr lang="en-US" altLang="ko-KR" sz="1400" dirty="0">
                <a:latin typeface="Arial" panose="020B0604020202020204" pitchFamily="34" charset="0"/>
                <a:cs typeface="Arial" panose="020B0604020202020204" pitchFamily="34" charset="0"/>
              </a:rPr>
              <a:t>5. Chamber assembly (class 10) </a:t>
            </a:r>
          </a:p>
        </p:txBody>
      </p:sp>
      <p:sp>
        <p:nvSpPr>
          <p:cNvPr id="16" name="TextBox 15">
            <a:extLst>
              <a:ext uri="{FF2B5EF4-FFF2-40B4-BE49-F238E27FC236}">
                <a16:creationId xmlns="" xmlns:a16="http://schemas.microsoft.com/office/drawing/2014/main" id="{5D72022C-FAC7-40EE-8248-32EC809DE713}"/>
              </a:ext>
            </a:extLst>
          </p:cNvPr>
          <p:cNvSpPr txBox="1"/>
          <p:nvPr/>
        </p:nvSpPr>
        <p:spPr>
          <a:xfrm>
            <a:off x="5989163" y="5933368"/>
            <a:ext cx="3408305" cy="375552"/>
          </a:xfrm>
          <a:prstGeom prst="rect">
            <a:avLst/>
          </a:prstGeom>
          <a:noFill/>
        </p:spPr>
        <p:txBody>
          <a:bodyPr wrap="none" rtlCol="0">
            <a:spAutoFit/>
          </a:bodyPr>
          <a:lstStyle/>
          <a:p>
            <a:pPr>
              <a:lnSpc>
                <a:spcPct val="150000"/>
              </a:lnSpc>
            </a:pPr>
            <a:r>
              <a:rPr lang="en-US" altLang="ko-KR" sz="1400" dirty="0">
                <a:latin typeface="Arial" panose="020B0604020202020204" pitchFamily="34" charset="0"/>
                <a:cs typeface="Arial" panose="020B0604020202020204" pitchFamily="34" charset="0"/>
              </a:rPr>
              <a:t>8. NEG degassing &amp; chamber bake-out</a:t>
            </a:r>
          </a:p>
        </p:txBody>
      </p:sp>
      <p:sp>
        <p:nvSpPr>
          <p:cNvPr id="18" name="TextBox 17">
            <a:extLst>
              <a:ext uri="{FF2B5EF4-FFF2-40B4-BE49-F238E27FC236}">
                <a16:creationId xmlns="" xmlns:a16="http://schemas.microsoft.com/office/drawing/2014/main" id="{1F65DDEF-DD54-4FD8-84B9-38969919A813}"/>
              </a:ext>
            </a:extLst>
          </p:cNvPr>
          <p:cNvSpPr txBox="1"/>
          <p:nvPr/>
        </p:nvSpPr>
        <p:spPr>
          <a:xfrm>
            <a:off x="269514" y="5933368"/>
            <a:ext cx="3119765" cy="375552"/>
          </a:xfrm>
          <a:prstGeom prst="rect">
            <a:avLst/>
          </a:prstGeom>
          <a:noFill/>
        </p:spPr>
        <p:txBody>
          <a:bodyPr wrap="none" rtlCol="0">
            <a:spAutoFit/>
          </a:bodyPr>
          <a:lstStyle/>
          <a:p>
            <a:pPr>
              <a:lnSpc>
                <a:spcPct val="150000"/>
              </a:lnSpc>
            </a:pPr>
            <a:r>
              <a:rPr lang="en-US" altLang="ko-KR" sz="1400" dirty="0">
                <a:latin typeface="Arial" panose="020B0604020202020204" pitchFamily="34" charset="0"/>
                <a:cs typeface="Arial" panose="020B0604020202020204" pitchFamily="34" charset="0"/>
              </a:rPr>
              <a:t>6. Slow pumping to 1mbar with MFC </a:t>
            </a:r>
          </a:p>
        </p:txBody>
      </p:sp>
      <p:sp>
        <p:nvSpPr>
          <p:cNvPr id="19" name="TextBox 18">
            <a:extLst>
              <a:ext uri="{FF2B5EF4-FFF2-40B4-BE49-F238E27FC236}">
                <a16:creationId xmlns="" xmlns:a16="http://schemas.microsoft.com/office/drawing/2014/main" id="{8FD4C528-FA3E-4B5A-B119-644CC001C0C3}"/>
              </a:ext>
            </a:extLst>
          </p:cNvPr>
          <p:cNvSpPr txBox="1"/>
          <p:nvPr/>
        </p:nvSpPr>
        <p:spPr>
          <a:xfrm>
            <a:off x="3589478" y="5933368"/>
            <a:ext cx="2255746" cy="375552"/>
          </a:xfrm>
          <a:prstGeom prst="rect">
            <a:avLst/>
          </a:prstGeom>
          <a:noFill/>
        </p:spPr>
        <p:txBody>
          <a:bodyPr wrap="none" rtlCol="0">
            <a:spAutoFit/>
          </a:bodyPr>
          <a:lstStyle/>
          <a:p>
            <a:pPr>
              <a:lnSpc>
                <a:spcPct val="150000"/>
              </a:lnSpc>
            </a:pPr>
            <a:r>
              <a:rPr lang="en-US" altLang="ko-KR" sz="1400" dirty="0">
                <a:latin typeface="Arial" panose="020B0604020202020204" pitchFamily="34" charset="0"/>
                <a:cs typeface="Arial" panose="020B0604020202020204" pitchFamily="34" charset="0"/>
              </a:rPr>
              <a:t>7. Pumping to ~10</a:t>
            </a:r>
            <a:r>
              <a:rPr lang="en-US" altLang="ko-KR" sz="1400" baseline="30000" dirty="0">
                <a:latin typeface="Arial" panose="020B0604020202020204" pitchFamily="34" charset="0"/>
                <a:cs typeface="Arial" panose="020B0604020202020204" pitchFamily="34" charset="0"/>
              </a:rPr>
              <a:t>-7</a:t>
            </a:r>
            <a:r>
              <a:rPr lang="en-US" altLang="ko-KR" sz="1400" dirty="0">
                <a:latin typeface="Arial" panose="020B0604020202020204" pitchFamily="34" charset="0"/>
                <a:cs typeface="Arial" panose="020B0604020202020204" pitchFamily="34" charset="0"/>
              </a:rPr>
              <a:t> mbar </a:t>
            </a:r>
          </a:p>
        </p:txBody>
      </p:sp>
      <p:sp>
        <p:nvSpPr>
          <p:cNvPr id="20" name="TextBox 19">
            <a:extLst>
              <a:ext uri="{FF2B5EF4-FFF2-40B4-BE49-F238E27FC236}">
                <a16:creationId xmlns="" xmlns:a16="http://schemas.microsoft.com/office/drawing/2014/main" id="{218992FB-E690-4A4F-BD1C-AB0BC41F93F8}"/>
              </a:ext>
            </a:extLst>
          </p:cNvPr>
          <p:cNvSpPr txBox="1"/>
          <p:nvPr/>
        </p:nvSpPr>
        <p:spPr>
          <a:xfrm>
            <a:off x="9304393" y="5943954"/>
            <a:ext cx="2719014" cy="375552"/>
          </a:xfrm>
          <a:prstGeom prst="rect">
            <a:avLst/>
          </a:prstGeom>
          <a:noFill/>
        </p:spPr>
        <p:txBody>
          <a:bodyPr wrap="none" rtlCol="0">
            <a:spAutoFit/>
          </a:bodyPr>
          <a:lstStyle/>
          <a:p>
            <a:pPr>
              <a:lnSpc>
                <a:spcPct val="150000"/>
              </a:lnSpc>
            </a:pPr>
            <a:r>
              <a:rPr lang="en-US" altLang="ko-KR" sz="1400" dirty="0">
                <a:latin typeface="Arial" panose="020B0604020202020204" pitchFamily="34" charset="0"/>
                <a:cs typeface="Arial" panose="020B0604020202020204" pitchFamily="34" charset="0"/>
              </a:rPr>
              <a:t>9. N</a:t>
            </a:r>
            <a:r>
              <a:rPr lang="en-US" altLang="ko-KR" sz="1400" baseline="-25000" dirty="0">
                <a:latin typeface="Arial" panose="020B0604020202020204" pitchFamily="34" charset="0"/>
                <a:cs typeface="Arial" panose="020B0604020202020204" pitchFamily="34" charset="0"/>
              </a:rPr>
              <a:t>2</a:t>
            </a:r>
            <a:r>
              <a:rPr lang="en-US" altLang="ko-KR" sz="1400" dirty="0">
                <a:latin typeface="Arial" panose="020B0604020202020204" pitchFamily="34" charset="0"/>
                <a:cs typeface="Arial" panose="020B0604020202020204" pitchFamily="34" charset="0"/>
              </a:rPr>
              <a:t> slow venting up to 1.2 bar </a:t>
            </a:r>
          </a:p>
        </p:txBody>
      </p:sp>
      <p:sp>
        <p:nvSpPr>
          <p:cNvPr id="21" name="TextBox 20">
            <a:extLst>
              <a:ext uri="{FF2B5EF4-FFF2-40B4-BE49-F238E27FC236}">
                <a16:creationId xmlns="" xmlns:a16="http://schemas.microsoft.com/office/drawing/2014/main" id="{FA2EA2C7-C08E-4C92-82CD-BAC3EE1336B6}"/>
              </a:ext>
            </a:extLst>
          </p:cNvPr>
          <p:cNvSpPr txBox="1"/>
          <p:nvPr/>
        </p:nvSpPr>
        <p:spPr>
          <a:xfrm>
            <a:off x="269514" y="5419254"/>
            <a:ext cx="1616148" cy="375552"/>
          </a:xfrm>
          <a:prstGeom prst="rect">
            <a:avLst/>
          </a:prstGeom>
          <a:noFill/>
        </p:spPr>
        <p:txBody>
          <a:bodyPr wrap="none" rtlCol="0">
            <a:spAutoFit/>
          </a:bodyPr>
          <a:lstStyle/>
          <a:p>
            <a:pPr>
              <a:lnSpc>
                <a:spcPct val="150000"/>
              </a:lnSpc>
            </a:pPr>
            <a:r>
              <a:rPr lang="en-US" altLang="ko-KR" sz="1400" dirty="0">
                <a:latin typeface="Arial" panose="020B0604020202020204" pitchFamily="34" charset="0"/>
                <a:cs typeface="Arial" panose="020B0604020202020204" pitchFamily="34" charset="0"/>
              </a:rPr>
              <a:t>1. Chamber entry </a:t>
            </a:r>
          </a:p>
        </p:txBody>
      </p:sp>
      <p:sp>
        <p:nvSpPr>
          <p:cNvPr id="22" name="TextBox 21">
            <a:extLst>
              <a:ext uri="{FF2B5EF4-FFF2-40B4-BE49-F238E27FC236}">
                <a16:creationId xmlns="" xmlns:a16="http://schemas.microsoft.com/office/drawing/2014/main" id="{D2FB8D10-3A68-421D-BFAA-C420D0CABC52}"/>
              </a:ext>
            </a:extLst>
          </p:cNvPr>
          <p:cNvSpPr txBox="1"/>
          <p:nvPr/>
        </p:nvSpPr>
        <p:spPr>
          <a:xfrm>
            <a:off x="6072299" y="5419254"/>
            <a:ext cx="2978701" cy="375552"/>
          </a:xfrm>
          <a:prstGeom prst="rect">
            <a:avLst/>
          </a:prstGeom>
          <a:noFill/>
        </p:spPr>
        <p:txBody>
          <a:bodyPr wrap="square" rtlCol="0">
            <a:spAutoFit/>
          </a:bodyPr>
          <a:lstStyle/>
          <a:p>
            <a:pPr>
              <a:lnSpc>
                <a:spcPct val="150000"/>
              </a:lnSpc>
            </a:pPr>
            <a:r>
              <a:rPr lang="en-US" altLang="ko-KR" sz="1400" dirty="0">
                <a:latin typeface="Arial" panose="020B0604020202020204" pitchFamily="34" charset="0"/>
                <a:cs typeface="Arial" panose="020B0604020202020204" pitchFamily="34" charset="0"/>
              </a:rPr>
              <a:t>4. Chamber Dry(48h, class 10) </a:t>
            </a:r>
          </a:p>
        </p:txBody>
      </p:sp>
      <p:sp>
        <p:nvSpPr>
          <p:cNvPr id="23" name="TextBox 22">
            <a:extLst>
              <a:ext uri="{FF2B5EF4-FFF2-40B4-BE49-F238E27FC236}">
                <a16:creationId xmlns="" xmlns:a16="http://schemas.microsoft.com/office/drawing/2014/main" id="{894E0D0F-0BFA-40A1-9FE8-14086CE266FA}"/>
              </a:ext>
            </a:extLst>
          </p:cNvPr>
          <p:cNvSpPr txBox="1"/>
          <p:nvPr/>
        </p:nvSpPr>
        <p:spPr>
          <a:xfrm>
            <a:off x="5961187" y="6471552"/>
            <a:ext cx="343171"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11</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0016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89E827A-92D0-4543-B7E3-CC3F999B1C47}"/>
              </a:ext>
            </a:extLst>
          </p:cNvPr>
          <p:cNvSpPr txBox="1"/>
          <p:nvPr/>
        </p:nvSpPr>
        <p:spPr>
          <a:xfrm>
            <a:off x="111688" y="777263"/>
            <a:ext cx="7391832"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vacuum system (Cleaning / Assembly / conditioning / Installation)</a:t>
            </a:r>
            <a:endParaRPr lang="ko-KR" alt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D6740F63-1C21-416C-82D9-4E331BF88C35}"/>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pic>
        <p:nvPicPr>
          <p:cNvPr id="11" name="그림 10">
            <a:extLst>
              <a:ext uri="{FF2B5EF4-FFF2-40B4-BE49-F238E27FC236}">
                <a16:creationId xmlns="" xmlns:a16="http://schemas.microsoft.com/office/drawing/2014/main" id="{E47A1729-3EF3-4B26-AC30-3BBF60404E7C}"/>
              </a:ext>
            </a:extLst>
          </p:cNvPr>
          <p:cNvPicPr>
            <a:picLocks noChangeAspect="1"/>
          </p:cNvPicPr>
          <p:nvPr/>
        </p:nvPicPr>
        <p:blipFill rotWithShape="1">
          <a:blip r:embed="rId3"/>
          <a:srcRect l="13244" t="4215" r="13245"/>
          <a:stretch/>
        </p:blipFill>
        <p:spPr>
          <a:xfrm>
            <a:off x="368579" y="1558492"/>
            <a:ext cx="3052732" cy="2200290"/>
          </a:xfrm>
          <a:prstGeom prst="rect">
            <a:avLst/>
          </a:prstGeom>
        </p:spPr>
      </p:pic>
      <p:pic>
        <p:nvPicPr>
          <p:cNvPr id="12" name="그림 11">
            <a:extLst>
              <a:ext uri="{FF2B5EF4-FFF2-40B4-BE49-F238E27FC236}">
                <a16:creationId xmlns="" xmlns:a16="http://schemas.microsoft.com/office/drawing/2014/main" id="{416DC150-3B50-4BE6-AA61-848FDA82DD14}"/>
              </a:ext>
            </a:extLst>
          </p:cNvPr>
          <p:cNvPicPr>
            <a:picLocks noChangeAspect="1"/>
          </p:cNvPicPr>
          <p:nvPr/>
        </p:nvPicPr>
        <p:blipFill rotWithShape="1">
          <a:blip r:embed="rId4"/>
          <a:srcRect l="13631" t="10151" r="13576"/>
          <a:stretch/>
        </p:blipFill>
        <p:spPr>
          <a:xfrm>
            <a:off x="8629821" y="1558492"/>
            <a:ext cx="3049162" cy="2200290"/>
          </a:xfrm>
          <a:prstGeom prst="rect">
            <a:avLst/>
          </a:prstGeom>
        </p:spPr>
      </p:pic>
      <p:sp>
        <p:nvSpPr>
          <p:cNvPr id="13" name="오른쪽 화살표 6">
            <a:extLst>
              <a:ext uri="{FF2B5EF4-FFF2-40B4-BE49-F238E27FC236}">
                <a16:creationId xmlns="" xmlns:a16="http://schemas.microsoft.com/office/drawing/2014/main" id="{A6D0D601-1857-4B78-991B-8BC0B568A813}"/>
              </a:ext>
            </a:extLst>
          </p:cNvPr>
          <p:cNvSpPr/>
          <p:nvPr/>
        </p:nvSpPr>
        <p:spPr bwMode="auto">
          <a:xfrm>
            <a:off x="7969736" y="2288517"/>
            <a:ext cx="389856" cy="487320"/>
          </a:xfrm>
          <a:prstGeom prst="rightArrow">
            <a:avLst/>
          </a:prstGeom>
          <a:solidFill>
            <a:schemeClr val="bg1">
              <a:lumMod val="65000"/>
            </a:schemeClr>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ko-KR" altLang="en-US" b="1">
              <a:latin typeface="Times New Roman" pitchFamily="18" charset="0"/>
            </a:endParaRPr>
          </a:p>
        </p:txBody>
      </p:sp>
      <p:sp>
        <p:nvSpPr>
          <p:cNvPr id="14" name="오른쪽 화살표 7">
            <a:extLst>
              <a:ext uri="{FF2B5EF4-FFF2-40B4-BE49-F238E27FC236}">
                <a16:creationId xmlns="" xmlns:a16="http://schemas.microsoft.com/office/drawing/2014/main" id="{EE016B97-2CB1-4245-B756-D7D3376F095C}"/>
              </a:ext>
            </a:extLst>
          </p:cNvPr>
          <p:cNvSpPr/>
          <p:nvPr/>
        </p:nvSpPr>
        <p:spPr bwMode="auto">
          <a:xfrm>
            <a:off x="3750848" y="2288517"/>
            <a:ext cx="389856" cy="487320"/>
          </a:xfrm>
          <a:prstGeom prst="rightArrow">
            <a:avLst/>
          </a:prstGeom>
          <a:solidFill>
            <a:schemeClr val="bg1">
              <a:lumMod val="65000"/>
            </a:schemeClr>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ko-KR" altLang="en-US" b="1">
              <a:latin typeface="Times New Roman" pitchFamily="18" charset="0"/>
            </a:endParaRPr>
          </a:p>
        </p:txBody>
      </p:sp>
      <p:sp>
        <p:nvSpPr>
          <p:cNvPr id="15" name="직사각형 14">
            <a:extLst>
              <a:ext uri="{FF2B5EF4-FFF2-40B4-BE49-F238E27FC236}">
                <a16:creationId xmlns="" xmlns:a16="http://schemas.microsoft.com/office/drawing/2014/main" id="{CEFF485B-F1FF-47EB-A6E5-9C3CAE39A0DA}"/>
              </a:ext>
            </a:extLst>
          </p:cNvPr>
          <p:cNvSpPr/>
          <p:nvPr/>
        </p:nvSpPr>
        <p:spPr>
          <a:xfrm>
            <a:off x="4377559" y="1213589"/>
            <a:ext cx="3286449" cy="276999"/>
          </a:xfrm>
          <a:prstGeom prst="rect">
            <a:avLst/>
          </a:prstGeom>
        </p:spPr>
        <p:txBody>
          <a:bodyPr wrap="square">
            <a:spAutoFit/>
          </a:bodyPr>
          <a:lstStyle/>
          <a:p>
            <a:pPr algn="ctr"/>
            <a:r>
              <a:rPr lang="en-US" altLang="ko-KR" sz="1200" b="1" dirty="0">
                <a:latin typeface="+mn-ea"/>
              </a:rPr>
              <a:t>Warm section chamber carried in tunnel  </a:t>
            </a:r>
          </a:p>
        </p:txBody>
      </p:sp>
      <p:sp>
        <p:nvSpPr>
          <p:cNvPr id="16" name="직사각형 15">
            <a:extLst>
              <a:ext uri="{FF2B5EF4-FFF2-40B4-BE49-F238E27FC236}">
                <a16:creationId xmlns="" xmlns:a16="http://schemas.microsoft.com/office/drawing/2014/main" id="{82BE1F47-2DEC-42C9-83F7-08274176208B}"/>
              </a:ext>
            </a:extLst>
          </p:cNvPr>
          <p:cNvSpPr/>
          <p:nvPr/>
        </p:nvSpPr>
        <p:spPr>
          <a:xfrm>
            <a:off x="8613033" y="1109479"/>
            <a:ext cx="3082738" cy="461665"/>
          </a:xfrm>
          <a:prstGeom prst="rect">
            <a:avLst/>
          </a:prstGeom>
        </p:spPr>
        <p:txBody>
          <a:bodyPr wrap="square">
            <a:spAutoFit/>
          </a:bodyPr>
          <a:lstStyle/>
          <a:p>
            <a:pPr algn="ctr"/>
            <a:r>
              <a:rPr lang="en-US" altLang="ko-KR" sz="1200" b="1" dirty="0">
                <a:latin typeface="+mn-ea"/>
              </a:rPr>
              <a:t>Magnet + vacuum(beam diagnostic) chamber assembly/alignment</a:t>
            </a:r>
            <a:endParaRPr lang="ko-KR" altLang="en-US" sz="1200" b="1" dirty="0">
              <a:latin typeface="+mn-ea"/>
            </a:endParaRPr>
          </a:p>
        </p:txBody>
      </p:sp>
      <p:sp>
        <p:nvSpPr>
          <p:cNvPr id="18" name="직사각형 17">
            <a:extLst>
              <a:ext uri="{FF2B5EF4-FFF2-40B4-BE49-F238E27FC236}">
                <a16:creationId xmlns="" xmlns:a16="http://schemas.microsoft.com/office/drawing/2014/main" id="{462D45F5-A925-48DB-8058-C524EF93DC48}"/>
              </a:ext>
            </a:extLst>
          </p:cNvPr>
          <p:cNvSpPr/>
          <p:nvPr/>
        </p:nvSpPr>
        <p:spPr>
          <a:xfrm>
            <a:off x="784446" y="1201812"/>
            <a:ext cx="2220994" cy="276999"/>
          </a:xfrm>
          <a:prstGeom prst="rect">
            <a:avLst/>
          </a:prstGeom>
        </p:spPr>
        <p:txBody>
          <a:bodyPr wrap="none">
            <a:spAutoFit/>
          </a:bodyPr>
          <a:lstStyle/>
          <a:p>
            <a:pPr algn="ctr"/>
            <a:r>
              <a:rPr lang="en-US" altLang="ko-KR" sz="1200" b="1" dirty="0">
                <a:latin typeface="+mn-ea"/>
              </a:rPr>
              <a:t>CM carried in ISOL building</a:t>
            </a:r>
            <a:endParaRPr lang="ko-KR" altLang="en-US" sz="1200" b="1" dirty="0">
              <a:latin typeface="+mn-ea"/>
            </a:endParaRPr>
          </a:p>
        </p:txBody>
      </p:sp>
      <p:pic>
        <p:nvPicPr>
          <p:cNvPr id="19" name="그림 18">
            <a:extLst>
              <a:ext uri="{FF2B5EF4-FFF2-40B4-BE49-F238E27FC236}">
                <a16:creationId xmlns="" xmlns:a16="http://schemas.microsoft.com/office/drawing/2014/main" id="{32413BF6-14C8-4A29-86F2-B3215C81F1A8}"/>
              </a:ext>
            </a:extLst>
          </p:cNvPr>
          <p:cNvPicPr>
            <a:picLocks noChangeAspect="1"/>
          </p:cNvPicPr>
          <p:nvPr/>
        </p:nvPicPr>
        <p:blipFill rotWithShape="1">
          <a:blip r:embed="rId5"/>
          <a:srcRect l="12966" t="6558" r="13367" b="2164"/>
          <a:stretch/>
        </p:blipFill>
        <p:spPr>
          <a:xfrm>
            <a:off x="4533893" y="4340745"/>
            <a:ext cx="3037352" cy="2200290"/>
          </a:xfrm>
          <a:prstGeom prst="rect">
            <a:avLst/>
          </a:prstGeom>
        </p:spPr>
      </p:pic>
      <p:pic>
        <p:nvPicPr>
          <p:cNvPr id="20" name="그림 19">
            <a:extLst>
              <a:ext uri="{FF2B5EF4-FFF2-40B4-BE49-F238E27FC236}">
                <a16:creationId xmlns="" xmlns:a16="http://schemas.microsoft.com/office/drawing/2014/main" id="{915370BF-85D1-4727-8AFB-4D13E690098D}"/>
              </a:ext>
            </a:extLst>
          </p:cNvPr>
          <p:cNvPicPr>
            <a:picLocks noChangeAspect="1"/>
          </p:cNvPicPr>
          <p:nvPr/>
        </p:nvPicPr>
        <p:blipFill rotWithShape="1">
          <a:blip r:embed="rId6"/>
          <a:srcRect l="12681" t="4188" r="13045"/>
          <a:stretch/>
        </p:blipFill>
        <p:spPr>
          <a:xfrm>
            <a:off x="395558" y="4352490"/>
            <a:ext cx="3052732" cy="2200290"/>
          </a:xfrm>
          <a:prstGeom prst="rect">
            <a:avLst/>
          </a:prstGeom>
        </p:spPr>
      </p:pic>
      <p:sp>
        <p:nvSpPr>
          <p:cNvPr id="21" name="직사각형 20">
            <a:extLst>
              <a:ext uri="{FF2B5EF4-FFF2-40B4-BE49-F238E27FC236}">
                <a16:creationId xmlns="" xmlns:a16="http://schemas.microsoft.com/office/drawing/2014/main" id="{6261309A-D904-43A7-A395-7A54EDA68F1D}"/>
              </a:ext>
            </a:extLst>
          </p:cNvPr>
          <p:cNvSpPr/>
          <p:nvPr/>
        </p:nvSpPr>
        <p:spPr>
          <a:xfrm>
            <a:off x="4917491" y="3930944"/>
            <a:ext cx="2159374" cy="276999"/>
          </a:xfrm>
          <a:prstGeom prst="rect">
            <a:avLst/>
          </a:prstGeom>
        </p:spPr>
        <p:txBody>
          <a:bodyPr wrap="none">
            <a:spAutoFit/>
          </a:bodyPr>
          <a:lstStyle/>
          <a:p>
            <a:pPr algn="ctr"/>
            <a:r>
              <a:rPr lang="en-US" altLang="ko-KR" sz="1200" b="1" dirty="0">
                <a:latin typeface="+mn-ea"/>
              </a:rPr>
              <a:t>upper magnet separation  </a:t>
            </a:r>
            <a:endParaRPr lang="ko-KR" altLang="en-US" sz="1200" b="1" dirty="0">
              <a:latin typeface="+mn-ea"/>
            </a:endParaRPr>
          </a:p>
        </p:txBody>
      </p:sp>
      <p:sp>
        <p:nvSpPr>
          <p:cNvPr id="22" name="직사각형 21">
            <a:extLst>
              <a:ext uri="{FF2B5EF4-FFF2-40B4-BE49-F238E27FC236}">
                <a16:creationId xmlns="" xmlns:a16="http://schemas.microsoft.com/office/drawing/2014/main" id="{79EC41F5-BF5A-4968-9F76-10785730A8A9}"/>
              </a:ext>
            </a:extLst>
          </p:cNvPr>
          <p:cNvSpPr/>
          <p:nvPr/>
        </p:nvSpPr>
        <p:spPr>
          <a:xfrm>
            <a:off x="572444" y="3890825"/>
            <a:ext cx="2662170" cy="461665"/>
          </a:xfrm>
          <a:prstGeom prst="rect">
            <a:avLst/>
          </a:prstGeom>
        </p:spPr>
        <p:txBody>
          <a:bodyPr wrap="square">
            <a:spAutoFit/>
          </a:bodyPr>
          <a:lstStyle/>
          <a:p>
            <a:pPr algn="ctr"/>
            <a:r>
              <a:rPr lang="en-US" altLang="ko-KR" sz="1200" b="1" dirty="0">
                <a:latin typeface="+mn-ea"/>
              </a:rPr>
              <a:t> Alignment between warm sections and Cryo module</a:t>
            </a:r>
            <a:endParaRPr lang="ko-KR" altLang="en-US" sz="1200" b="1" dirty="0">
              <a:latin typeface="+mn-ea"/>
            </a:endParaRPr>
          </a:p>
        </p:txBody>
      </p:sp>
      <p:pic>
        <p:nvPicPr>
          <p:cNvPr id="23" name="그림 22">
            <a:extLst>
              <a:ext uri="{FF2B5EF4-FFF2-40B4-BE49-F238E27FC236}">
                <a16:creationId xmlns="" xmlns:a16="http://schemas.microsoft.com/office/drawing/2014/main" id="{545481B3-4422-4017-8903-DD5D6220FAEE}"/>
              </a:ext>
            </a:extLst>
          </p:cNvPr>
          <p:cNvPicPr>
            <a:picLocks noChangeAspect="1"/>
          </p:cNvPicPr>
          <p:nvPr/>
        </p:nvPicPr>
        <p:blipFill rotWithShape="1">
          <a:blip r:embed="rId7"/>
          <a:srcRect l="13403" t="9438" r="13245"/>
          <a:stretch/>
        </p:blipFill>
        <p:spPr>
          <a:xfrm>
            <a:off x="8624271" y="4340745"/>
            <a:ext cx="3060262" cy="2200290"/>
          </a:xfrm>
          <a:prstGeom prst="rect">
            <a:avLst/>
          </a:prstGeom>
        </p:spPr>
      </p:pic>
      <p:sp>
        <p:nvSpPr>
          <p:cNvPr id="24" name="직사각형 23">
            <a:extLst>
              <a:ext uri="{FF2B5EF4-FFF2-40B4-BE49-F238E27FC236}">
                <a16:creationId xmlns="" xmlns:a16="http://schemas.microsoft.com/office/drawing/2014/main" id="{52ECC4D3-E2ED-4A06-B2D2-7EDA6A6E9D88}"/>
              </a:ext>
            </a:extLst>
          </p:cNvPr>
          <p:cNvSpPr/>
          <p:nvPr/>
        </p:nvSpPr>
        <p:spPr>
          <a:xfrm>
            <a:off x="8824013" y="3890825"/>
            <a:ext cx="2660778" cy="276999"/>
          </a:xfrm>
          <a:prstGeom prst="rect">
            <a:avLst/>
          </a:prstGeom>
        </p:spPr>
        <p:txBody>
          <a:bodyPr wrap="square">
            <a:spAutoFit/>
          </a:bodyPr>
          <a:lstStyle/>
          <a:p>
            <a:pPr algn="ctr"/>
            <a:r>
              <a:rPr lang="en-US" altLang="ko-KR" sz="1200" b="1" dirty="0">
                <a:latin typeface="+mn-ea"/>
              </a:rPr>
              <a:t>Moving CM into the SCL3 tunnel </a:t>
            </a:r>
            <a:endParaRPr lang="ko-KR" altLang="en-US" sz="1200" b="1" dirty="0">
              <a:latin typeface="+mn-ea"/>
            </a:endParaRPr>
          </a:p>
        </p:txBody>
      </p:sp>
      <p:sp>
        <p:nvSpPr>
          <p:cNvPr id="25" name="오른쪽 화살표 26">
            <a:extLst>
              <a:ext uri="{FF2B5EF4-FFF2-40B4-BE49-F238E27FC236}">
                <a16:creationId xmlns="" xmlns:a16="http://schemas.microsoft.com/office/drawing/2014/main" id="{D3A8AB74-0B37-4207-A25E-28E9D2E7565E}"/>
              </a:ext>
            </a:extLst>
          </p:cNvPr>
          <p:cNvSpPr/>
          <p:nvPr/>
        </p:nvSpPr>
        <p:spPr bwMode="auto">
          <a:xfrm>
            <a:off x="7902830" y="5070770"/>
            <a:ext cx="389856" cy="487320"/>
          </a:xfrm>
          <a:prstGeom prst="rightArrow">
            <a:avLst/>
          </a:prstGeom>
          <a:solidFill>
            <a:schemeClr val="bg1">
              <a:lumMod val="65000"/>
            </a:schemeClr>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ko-KR" altLang="en-US" b="1">
              <a:latin typeface="Times New Roman" pitchFamily="18" charset="0"/>
            </a:endParaRPr>
          </a:p>
        </p:txBody>
      </p:sp>
      <p:sp>
        <p:nvSpPr>
          <p:cNvPr id="26" name="오른쪽 화살표 27">
            <a:extLst>
              <a:ext uri="{FF2B5EF4-FFF2-40B4-BE49-F238E27FC236}">
                <a16:creationId xmlns="" xmlns:a16="http://schemas.microsoft.com/office/drawing/2014/main" id="{387395FD-F6E2-4AA2-8CAD-62F8D1FF1448}"/>
              </a:ext>
            </a:extLst>
          </p:cNvPr>
          <p:cNvSpPr/>
          <p:nvPr/>
        </p:nvSpPr>
        <p:spPr bwMode="auto">
          <a:xfrm>
            <a:off x="3750848" y="5070770"/>
            <a:ext cx="389856" cy="487320"/>
          </a:xfrm>
          <a:prstGeom prst="rightArrow">
            <a:avLst/>
          </a:prstGeom>
          <a:solidFill>
            <a:schemeClr val="bg1">
              <a:lumMod val="65000"/>
            </a:schemeClr>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ko-KR" altLang="en-US" b="1">
              <a:latin typeface="Times New Roman" pitchFamily="18" charset="0"/>
            </a:endParaRPr>
          </a:p>
        </p:txBody>
      </p:sp>
      <p:pic>
        <p:nvPicPr>
          <p:cNvPr id="28" name="그림 27">
            <a:extLst>
              <a:ext uri="{FF2B5EF4-FFF2-40B4-BE49-F238E27FC236}">
                <a16:creationId xmlns="" xmlns:a16="http://schemas.microsoft.com/office/drawing/2014/main" id="{99E68EDA-D25E-4C12-986C-22E4ED920C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57" t="10999" r="2323" b="9382"/>
          <a:stretch/>
        </p:blipFill>
        <p:spPr>
          <a:xfrm>
            <a:off x="4543154" y="1558492"/>
            <a:ext cx="2961613" cy="2239650"/>
          </a:xfrm>
          <a:prstGeom prst="rect">
            <a:avLst/>
          </a:prstGeom>
        </p:spPr>
      </p:pic>
      <p:sp>
        <p:nvSpPr>
          <p:cNvPr id="3" name="사각형: 둥근 모서리 2">
            <a:extLst>
              <a:ext uri="{FF2B5EF4-FFF2-40B4-BE49-F238E27FC236}">
                <a16:creationId xmlns="" xmlns:a16="http://schemas.microsoft.com/office/drawing/2014/main" id="{FE04F4CA-9A60-4C72-B38C-4C2E207AE811}"/>
              </a:ext>
            </a:extLst>
          </p:cNvPr>
          <p:cNvSpPr/>
          <p:nvPr/>
        </p:nvSpPr>
        <p:spPr>
          <a:xfrm>
            <a:off x="10955866" y="5283200"/>
            <a:ext cx="423333" cy="922867"/>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 xmlns:a16="http://schemas.microsoft.com/office/drawing/2014/main" id="{894E0D0F-0BFA-40A1-9FE8-14086CE266FA}"/>
              </a:ext>
            </a:extLst>
          </p:cNvPr>
          <p:cNvSpPr txBox="1"/>
          <p:nvPr/>
        </p:nvSpPr>
        <p:spPr>
          <a:xfrm>
            <a:off x="5961187" y="6496266"/>
            <a:ext cx="354584"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12</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3101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89E827A-92D0-4543-B7E3-CC3F999B1C47}"/>
              </a:ext>
            </a:extLst>
          </p:cNvPr>
          <p:cNvSpPr txBox="1"/>
          <p:nvPr/>
        </p:nvSpPr>
        <p:spPr>
          <a:xfrm>
            <a:off x="111688" y="777263"/>
            <a:ext cx="7391832"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vacuum system (Cleaning / Assembly / conditioning / Installation)</a:t>
            </a:r>
            <a:endParaRPr lang="ko-KR" altLang="en-US" dirty="0">
              <a:latin typeface="Arial" panose="020B0604020202020204" pitchFamily="34" charset="0"/>
              <a:cs typeface="Arial" panose="020B0604020202020204" pitchFamily="34" charset="0"/>
            </a:endParaRPr>
          </a:p>
        </p:txBody>
      </p:sp>
      <p:pic>
        <p:nvPicPr>
          <p:cNvPr id="27" name="그림 26">
            <a:extLst>
              <a:ext uri="{FF2B5EF4-FFF2-40B4-BE49-F238E27FC236}">
                <a16:creationId xmlns="" xmlns:a16="http://schemas.microsoft.com/office/drawing/2014/main" id="{BE15348F-1DAA-4BA5-8002-78E84723C0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379" y="1238492"/>
            <a:ext cx="2897992" cy="2173495"/>
          </a:xfrm>
          <a:prstGeom prst="rect">
            <a:avLst/>
          </a:prstGeom>
        </p:spPr>
      </p:pic>
      <p:pic>
        <p:nvPicPr>
          <p:cNvPr id="3" name="그림 2">
            <a:extLst>
              <a:ext uri="{FF2B5EF4-FFF2-40B4-BE49-F238E27FC236}">
                <a16:creationId xmlns="" xmlns:a16="http://schemas.microsoft.com/office/drawing/2014/main" id="{5567151E-84BD-45E4-93ED-E8722BADBB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8125" y="1238493"/>
            <a:ext cx="2897992" cy="2173494"/>
          </a:xfrm>
          <a:prstGeom prst="rect">
            <a:avLst/>
          </a:prstGeom>
        </p:spPr>
      </p:pic>
      <p:sp>
        <p:nvSpPr>
          <p:cNvPr id="6" name="TextBox 5">
            <a:extLst>
              <a:ext uri="{FF2B5EF4-FFF2-40B4-BE49-F238E27FC236}">
                <a16:creationId xmlns="" xmlns:a16="http://schemas.microsoft.com/office/drawing/2014/main" id="{FB233FF5-183B-4D8E-8C25-F6F74CF28067}"/>
              </a:ext>
            </a:extLst>
          </p:cNvPr>
          <p:cNvSpPr txBox="1"/>
          <p:nvPr/>
        </p:nvSpPr>
        <p:spPr>
          <a:xfrm>
            <a:off x="4846940" y="3150159"/>
            <a:ext cx="1249060" cy="307777"/>
          </a:xfrm>
          <a:prstGeom prst="rect">
            <a:avLst/>
          </a:prstGeom>
          <a:noFill/>
        </p:spPr>
        <p:txBody>
          <a:bodyPr wrap="none" rtlCol="0">
            <a:spAutoFit/>
          </a:bodyPr>
          <a:lstStyle/>
          <a:p>
            <a:r>
              <a:rPr lang="en-US" altLang="ko-KR" sz="1400" dirty="0">
                <a:solidFill>
                  <a:srgbClr val="FF0000"/>
                </a:solidFill>
                <a:latin typeface="Arial" panose="020B0604020202020204" pitchFamily="34" charset="0"/>
                <a:cs typeface="Arial" panose="020B0604020202020204" pitchFamily="34" charset="0"/>
              </a:rPr>
              <a:t>Dec 07, 2022</a:t>
            </a:r>
            <a:endParaRPr lang="ko-KR" altLang="en-US" sz="1400" dirty="0">
              <a:solidFill>
                <a:srgbClr val="FF0000"/>
              </a:solidFill>
              <a:latin typeface="Arial" panose="020B0604020202020204" pitchFamily="34" charset="0"/>
              <a:cs typeface="Arial" panose="020B0604020202020204" pitchFamily="34" charset="0"/>
            </a:endParaRPr>
          </a:p>
        </p:txBody>
      </p:sp>
      <p:sp>
        <p:nvSpPr>
          <p:cNvPr id="29" name="직사각형 28">
            <a:extLst>
              <a:ext uri="{FF2B5EF4-FFF2-40B4-BE49-F238E27FC236}">
                <a16:creationId xmlns="" xmlns:a16="http://schemas.microsoft.com/office/drawing/2014/main" id="{390CAE1C-0EFC-4D8F-9E3B-65C05BD545CF}"/>
              </a:ext>
            </a:extLst>
          </p:cNvPr>
          <p:cNvSpPr/>
          <p:nvPr/>
        </p:nvSpPr>
        <p:spPr>
          <a:xfrm>
            <a:off x="4256150" y="3503885"/>
            <a:ext cx="4197721" cy="276999"/>
          </a:xfrm>
          <a:prstGeom prst="rect">
            <a:avLst/>
          </a:prstGeom>
        </p:spPr>
        <p:txBody>
          <a:bodyPr wrap="square">
            <a:spAutoFit/>
          </a:bodyPr>
          <a:lstStyle/>
          <a:p>
            <a:pPr algn="ctr"/>
            <a:r>
              <a:rPr lang="en-US" altLang="ko-KR" sz="1200" b="1" dirty="0">
                <a:latin typeface="+mn-ea"/>
              </a:rPr>
              <a:t>Installation of CMs were completed on Dec 07, 2022 </a:t>
            </a:r>
            <a:endParaRPr lang="ko-KR" altLang="en-US" sz="1200" b="1" dirty="0">
              <a:latin typeface="+mn-ea"/>
            </a:endParaRPr>
          </a:p>
        </p:txBody>
      </p:sp>
      <p:pic>
        <p:nvPicPr>
          <p:cNvPr id="8" name="그림 7">
            <a:extLst>
              <a:ext uri="{FF2B5EF4-FFF2-40B4-BE49-F238E27FC236}">
                <a16:creationId xmlns="" xmlns:a16="http://schemas.microsoft.com/office/drawing/2014/main" id="{96CEEEC9-DDFE-4EC0-84BE-43408CD519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7871" y="1264011"/>
            <a:ext cx="2897992" cy="2173494"/>
          </a:xfrm>
          <a:prstGeom prst="rect">
            <a:avLst/>
          </a:prstGeom>
        </p:spPr>
      </p:pic>
      <p:sp>
        <p:nvSpPr>
          <p:cNvPr id="30" name="직사각형 29">
            <a:extLst>
              <a:ext uri="{FF2B5EF4-FFF2-40B4-BE49-F238E27FC236}">
                <a16:creationId xmlns="" xmlns:a16="http://schemas.microsoft.com/office/drawing/2014/main" id="{4FD0FD5D-6AEF-46D5-939B-2ED463A91ABA}"/>
              </a:ext>
            </a:extLst>
          </p:cNvPr>
          <p:cNvSpPr/>
          <p:nvPr/>
        </p:nvSpPr>
        <p:spPr>
          <a:xfrm>
            <a:off x="8958035" y="3503885"/>
            <a:ext cx="2696727" cy="276999"/>
          </a:xfrm>
          <a:prstGeom prst="rect">
            <a:avLst/>
          </a:prstGeom>
        </p:spPr>
        <p:txBody>
          <a:bodyPr wrap="square">
            <a:spAutoFit/>
          </a:bodyPr>
          <a:lstStyle/>
          <a:p>
            <a:pPr algn="ctr"/>
            <a:r>
              <a:rPr lang="en-US" altLang="ko-KR" sz="1200" b="1" dirty="0">
                <a:latin typeface="+mn-ea"/>
              </a:rPr>
              <a:t>Signal &amp; Power cable inspection </a:t>
            </a:r>
            <a:endParaRPr lang="ko-KR" altLang="en-US" sz="1200" b="1" dirty="0">
              <a:latin typeface="+mn-ea"/>
            </a:endParaRPr>
          </a:p>
        </p:txBody>
      </p:sp>
      <p:pic>
        <p:nvPicPr>
          <p:cNvPr id="32" name="그림 31">
            <a:extLst>
              <a:ext uri="{FF2B5EF4-FFF2-40B4-BE49-F238E27FC236}">
                <a16:creationId xmlns="" xmlns:a16="http://schemas.microsoft.com/office/drawing/2014/main" id="{32CA320B-E5A0-4275-A39F-EFC2C51AB062}"/>
              </a:ext>
            </a:extLst>
          </p:cNvPr>
          <p:cNvPicPr>
            <a:picLocks noChangeAspect="1"/>
          </p:cNvPicPr>
          <p:nvPr/>
        </p:nvPicPr>
        <p:blipFill>
          <a:blip r:embed="rId6"/>
          <a:stretch>
            <a:fillRect/>
          </a:stretch>
        </p:blipFill>
        <p:spPr>
          <a:xfrm>
            <a:off x="791133" y="3938394"/>
            <a:ext cx="2968065" cy="2222321"/>
          </a:xfrm>
          <a:prstGeom prst="rect">
            <a:avLst/>
          </a:prstGeom>
        </p:spPr>
      </p:pic>
      <p:sp>
        <p:nvSpPr>
          <p:cNvPr id="33" name="TextBox 32">
            <a:extLst>
              <a:ext uri="{FF2B5EF4-FFF2-40B4-BE49-F238E27FC236}">
                <a16:creationId xmlns="" xmlns:a16="http://schemas.microsoft.com/office/drawing/2014/main" id="{06A47A42-7D46-4738-8845-A310D44C60AF}"/>
              </a:ext>
            </a:extLst>
          </p:cNvPr>
          <p:cNvSpPr txBox="1"/>
          <p:nvPr/>
        </p:nvSpPr>
        <p:spPr>
          <a:xfrm>
            <a:off x="1423453" y="6160715"/>
            <a:ext cx="266420" cy="369332"/>
          </a:xfrm>
          <a:prstGeom prst="rect">
            <a:avLst/>
          </a:prstGeom>
          <a:noFill/>
        </p:spPr>
        <p:txBody>
          <a:bodyPr wrap="none" rtlCol="0">
            <a:spAutoFit/>
          </a:bodyPr>
          <a:lstStyle/>
          <a:p>
            <a:pPr algn="ctr"/>
            <a:r>
              <a:rPr lang="en-US" altLang="ko-KR" dirty="0"/>
              <a:t> </a:t>
            </a:r>
            <a:endParaRPr lang="ko-KR" altLang="en-US" dirty="0"/>
          </a:p>
        </p:txBody>
      </p:sp>
      <p:sp>
        <p:nvSpPr>
          <p:cNvPr id="34" name="직사각형 33">
            <a:extLst>
              <a:ext uri="{FF2B5EF4-FFF2-40B4-BE49-F238E27FC236}">
                <a16:creationId xmlns="" xmlns:a16="http://schemas.microsoft.com/office/drawing/2014/main" id="{5C7D1C54-686D-46FD-95D0-93E05D6CA4B6}"/>
              </a:ext>
            </a:extLst>
          </p:cNvPr>
          <p:cNvSpPr/>
          <p:nvPr/>
        </p:nvSpPr>
        <p:spPr>
          <a:xfrm>
            <a:off x="5386750" y="6237303"/>
            <a:ext cx="2696727" cy="276999"/>
          </a:xfrm>
          <a:prstGeom prst="rect">
            <a:avLst/>
          </a:prstGeom>
        </p:spPr>
        <p:txBody>
          <a:bodyPr wrap="square">
            <a:spAutoFit/>
          </a:bodyPr>
          <a:lstStyle/>
          <a:p>
            <a:pPr algn="ctr"/>
            <a:r>
              <a:rPr lang="en-US" altLang="ko-KR" sz="1200" b="1" dirty="0">
                <a:latin typeface="+mn-ea"/>
              </a:rPr>
              <a:t>Clean assembly </a:t>
            </a:r>
            <a:endParaRPr lang="ko-KR" altLang="en-US" sz="1200" b="1" dirty="0">
              <a:latin typeface="+mn-ea"/>
            </a:endParaRPr>
          </a:p>
        </p:txBody>
      </p:sp>
      <p:pic>
        <p:nvPicPr>
          <p:cNvPr id="35" name="그림 34">
            <a:extLst>
              <a:ext uri="{FF2B5EF4-FFF2-40B4-BE49-F238E27FC236}">
                <a16:creationId xmlns="" xmlns:a16="http://schemas.microsoft.com/office/drawing/2014/main" id="{13D2DC23-CF9F-4725-AEE2-5311F4CDDF46}"/>
              </a:ext>
            </a:extLst>
          </p:cNvPr>
          <p:cNvPicPr>
            <a:picLocks noChangeAspect="1"/>
          </p:cNvPicPr>
          <p:nvPr/>
        </p:nvPicPr>
        <p:blipFill>
          <a:blip r:embed="rId7"/>
          <a:stretch>
            <a:fillRect/>
          </a:stretch>
        </p:blipFill>
        <p:spPr>
          <a:xfrm>
            <a:off x="3878605" y="3938394"/>
            <a:ext cx="2856509" cy="2222321"/>
          </a:xfrm>
          <a:prstGeom prst="rect">
            <a:avLst/>
          </a:prstGeom>
        </p:spPr>
      </p:pic>
      <p:pic>
        <p:nvPicPr>
          <p:cNvPr id="36" name="그림 35">
            <a:extLst>
              <a:ext uri="{FF2B5EF4-FFF2-40B4-BE49-F238E27FC236}">
                <a16:creationId xmlns="" xmlns:a16="http://schemas.microsoft.com/office/drawing/2014/main" id="{884AC0A1-B63C-40AC-A724-1087469B2189}"/>
              </a:ext>
            </a:extLst>
          </p:cNvPr>
          <p:cNvPicPr>
            <a:picLocks noChangeAspect="1"/>
          </p:cNvPicPr>
          <p:nvPr/>
        </p:nvPicPr>
        <p:blipFill>
          <a:blip r:embed="rId8"/>
          <a:stretch>
            <a:fillRect/>
          </a:stretch>
        </p:blipFill>
        <p:spPr>
          <a:xfrm>
            <a:off x="6896004" y="3927560"/>
            <a:ext cx="1680726" cy="2245542"/>
          </a:xfrm>
          <a:prstGeom prst="rect">
            <a:avLst/>
          </a:prstGeom>
        </p:spPr>
      </p:pic>
      <p:pic>
        <p:nvPicPr>
          <p:cNvPr id="37" name="그림 36">
            <a:extLst>
              <a:ext uri="{FF2B5EF4-FFF2-40B4-BE49-F238E27FC236}">
                <a16:creationId xmlns="" xmlns:a16="http://schemas.microsoft.com/office/drawing/2014/main" id="{090F57A5-9C87-43D4-B5F3-ECD429FB56B7}"/>
              </a:ext>
            </a:extLst>
          </p:cNvPr>
          <p:cNvPicPr>
            <a:picLocks noChangeAspect="1"/>
          </p:cNvPicPr>
          <p:nvPr/>
        </p:nvPicPr>
        <p:blipFill>
          <a:blip r:embed="rId9"/>
          <a:stretch>
            <a:fillRect/>
          </a:stretch>
        </p:blipFill>
        <p:spPr>
          <a:xfrm>
            <a:off x="8729458" y="3931049"/>
            <a:ext cx="2925304" cy="2229666"/>
          </a:xfrm>
          <a:prstGeom prst="rect">
            <a:avLst/>
          </a:prstGeom>
        </p:spPr>
      </p:pic>
      <p:sp>
        <p:nvSpPr>
          <p:cNvPr id="38" name="직사각형 37">
            <a:extLst>
              <a:ext uri="{FF2B5EF4-FFF2-40B4-BE49-F238E27FC236}">
                <a16:creationId xmlns="" xmlns:a16="http://schemas.microsoft.com/office/drawing/2014/main" id="{5A5E0A96-82D6-4133-838B-163D9383FC96}"/>
              </a:ext>
            </a:extLst>
          </p:cNvPr>
          <p:cNvSpPr/>
          <p:nvPr/>
        </p:nvSpPr>
        <p:spPr>
          <a:xfrm>
            <a:off x="8843746" y="6206881"/>
            <a:ext cx="2696727" cy="276999"/>
          </a:xfrm>
          <a:prstGeom prst="rect">
            <a:avLst/>
          </a:prstGeom>
        </p:spPr>
        <p:txBody>
          <a:bodyPr wrap="square">
            <a:spAutoFit/>
          </a:bodyPr>
          <a:lstStyle/>
          <a:p>
            <a:pPr algn="ctr"/>
            <a:r>
              <a:rPr lang="en-US" altLang="ko-KR" sz="1200" b="1" dirty="0">
                <a:latin typeface="+mn-ea"/>
              </a:rPr>
              <a:t>Slow pumping Line connecting </a:t>
            </a:r>
            <a:endParaRPr lang="ko-KR" altLang="en-US" sz="1200" b="1" dirty="0">
              <a:latin typeface="+mn-ea"/>
            </a:endParaRPr>
          </a:p>
        </p:txBody>
      </p:sp>
      <p:sp>
        <p:nvSpPr>
          <p:cNvPr id="17" name="직사각형 16">
            <a:extLst>
              <a:ext uri="{FF2B5EF4-FFF2-40B4-BE49-F238E27FC236}">
                <a16:creationId xmlns="" xmlns:a16="http://schemas.microsoft.com/office/drawing/2014/main" id="{72F46C79-EF8D-4750-8F1B-877DC3FE7CF9}"/>
              </a:ext>
            </a:extLst>
          </p:cNvPr>
          <p:cNvSpPr/>
          <p:nvPr/>
        </p:nvSpPr>
        <p:spPr>
          <a:xfrm>
            <a:off x="151533" y="3499813"/>
            <a:ext cx="4197721" cy="276999"/>
          </a:xfrm>
          <a:prstGeom prst="rect">
            <a:avLst/>
          </a:prstGeom>
        </p:spPr>
        <p:txBody>
          <a:bodyPr wrap="square">
            <a:spAutoFit/>
          </a:bodyPr>
          <a:lstStyle/>
          <a:p>
            <a:pPr algn="ctr"/>
            <a:r>
              <a:rPr lang="en-US" altLang="ko-KR" sz="1200" b="1" dirty="0">
                <a:latin typeface="+mn-ea"/>
              </a:rPr>
              <a:t>CM is seated on the foot base  </a:t>
            </a:r>
            <a:endParaRPr lang="ko-KR" altLang="en-US" sz="1200" b="1" dirty="0">
              <a:latin typeface="+mn-ea"/>
            </a:endParaRPr>
          </a:p>
        </p:txBody>
      </p:sp>
      <p:sp>
        <p:nvSpPr>
          <p:cNvPr id="18" name="직사각형 17">
            <a:extLst>
              <a:ext uri="{FF2B5EF4-FFF2-40B4-BE49-F238E27FC236}">
                <a16:creationId xmlns="" xmlns:a16="http://schemas.microsoft.com/office/drawing/2014/main" id="{4563F9FC-C910-4A54-ACE8-144B5F339361}"/>
              </a:ext>
            </a:extLst>
          </p:cNvPr>
          <p:cNvSpPr/>
          <p:nvPr/>
        </p:nvSpPr>
        <p:spPr>
          <a:xfrm>
            <a:off x="949011" y="6206881"/>
            <a:ext cx="2696727" cy="276999"/>
          </a:xfrm>
          <a:prstGeom prst="rect">
            <a:avLst/>
          </a:prstGeom>
        </p:spPr>
        <p:txBody>
          <a:bodyPr wrap="square">
            <a:spAutoFit/>
          </a:bodyPr>
          <a:lstStyle/>
          <a:p>
            <a:pPr algn="ctr"/>
            <a:r>
              <a:rPr lang="en-US" altLang="ko-KR" sz="1200" b="1" dirty="0">
                <a:latin typeface="+mn-ea"/>
              </a:rPr>
              <a:t>Portable clean booth </a:t>
            </a:r>
            <a:endParaRPr lang="ko-KR" altLang="en-US" sz="1200" b="1" dirty="0">
              <a:latin typeface="+mn-ea"/>
            </a:endParaRPr>
          </a:p>
        </p:txBody>
      </p:sp>
      <p:sp>
        <p:nvSpPr>
          <p:cNvPr id="19" name="TextBox 18">
            <a:extLst>
              <a:ext uri="{FF2B5EF4-FFF2-40B4-BE49-F238E27FC236}">
                <a16:creationId xmlns="" xmlns:a16="http://schemas.microsoft.com/office/drawing/2014/main" id="{41F5C2BC-FD4D-4132-816F-E2DCCBEE6106}"/>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sp>
        <p:nvSpPr>
          <p:cNvPr id="2" name="사각형: 둥근 모서리 1">
            <a:extLst>
              <a:ext uri="{FF2B5EF4-FFF2-40B4-BE49-F238E27FC236}">
                <a16:creationId xmlns="" xmlns:a16="http://schemas.microsoft.com/office/drawing/2014/main" id="{978A2C58-0BBD-4EB7-91E1-EB9C151710E9}"/>
              </a:ext>
            </a:extLst>
          </p:cNvPr>
          <p:cNvSpPr/>
          <p:nvPr/>
        </p:nvSpPr>
        <p:spPr>
          <a:xfrm>
            <a:off x="5579533" y="1981200"/>
            <a:ext cx="355600" cy="1146557"/>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사각형: 둥근 모서리 21">
            <a:extLst>
              <a:ext uri="{FF2B5EF4-FFF2-40B4-BE49-F238E27FC236}">
                <a16:creationId xmlns="" xmlns:a16="http://schemas.microsoft.com/office/drawing/2014/main" id="{FDBA8D11-0786-4D92-A000-47270D6BD0CD}"/>
              </a:ext>
            </a:extLst>
          </p:cNvPr>
          <p:cNvSpPr/>
          <p:nvPr/>
        </p:nvSpPr>
        <p:spPr>
          <a:xfrm>
            <a:off x="2737288" y="2540000"/>
            <a:ext cx="386911" cy="583685"/>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TextBox 22">
            <a:extLst>
              <a:ext uri="{FF2B5EF4-FFF2-40B4-BE49-F238E27FC236}">
                <a16:creationId xmlns="" xmlns:a16="http://schemas.microsoft.com/office/drawing/2014/main" id="{894E0D0F-0BFA-40A1-9FE8-14086CE266FA}"/>
              </a:ext>
            </a:extLst>
          </p:cNvPr>
          <p:cNvSpPr txBox="1"/>
          <p:nvPr/>
        </p:nvSpPr>
        <p:spPr>
          <a:xfrm>
            <a:off x="5961187" y="6504504"/>
            <a:ext cx="354584"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13</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1152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89E827A-92D0-4543-B7E3-CC3F999B1C47}"/>
              </a:ext>
            </a:extLst>
          </p:cNvPr>
          <p:cNvSpPr txBox="1"/>
          <p:nvPr/>
        </p:nvSpPr>
        <p:spPr>
          <a:xfrm>
            <a:off x="111688" y="777263"/>
            <a:ext cx="7391832"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vacuum system (Cleaning / Assembly / conditioning / Installation)</a:t>
            </a:r>
            <a:endParaRPr lang="ko-KR" altLang="en-US"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 xmlns:a16="http://schemas.microsoft.com/office/drawing/2014/main" id="{50B28368-FE09-497C-ACCE-4ABC7FCE6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604" y="4433756"/>
            <a:ext cx="2838489" cy="2128867"/>
          </a:xfrm>
          <a:prstGeom prst="rect">
            <a:avLst/>
          </a:prstGeom>
        </p:spPr>
      </p:pic>
      <p:pic>
        <p:nvPicPr>
          <p:cNvPr id="7" name="그림 6">
            <a:extLst>
              <a:ext uri="{FF2B5EF4-FFF2-40B4-BE49-F238E27FC236}">
                <a16:creationId xmlns="" xmlns:a16="http://schemas.microsoft.com/office/drawing/2014/main" id="{9852DA8C-B0ED-43DE-99CB-06993662B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226" y="4438640"/>
            <a:ext cx="2826927" cy="2115515"/>
          </a:xfrm>
          <a:prstGeom prst="rect">
            <a:avLst/>
          </a:prstGeom>
        </p:spPr>
      </p:pic>
      <p:pic>
        <p:nvPicPr>
          <p:cNvPr id="9" name="그림 8">
            <a:extLst>
              <a:ext uri="{FF2B5EF4-FFF2-40B4-BE49-F238E27FC236}">
                <a16:creationId xmlns="" xmlns:a16="http://schemas.microsoft.com/office/drawing/2014/main" id="{E8690990-C329-491B-AE11-3FE681246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285" y="4448920"/>
            <a:ext cx="1745581" cy="2096768"/>
          </a:xfrm>
          <a:prstGeom prst="rect">
            <a:avLst/>
          </a:prstGeom>
        </p:spPr>
      </p:pic>
      <p:pic>
        <p:nvPicPr>
          <p:cNvPr id="13" name="그림 12">
            <a:extLst>
              <a:ext uri="{FF2B5EF4-FFF2-40B4-BE49-F238E27FC236}">
                <a16:creationId xmlns="" xmlns:a16="http://schemas.microsoft.com/office/drawing/2014/main" id="{E9F7037A-8883-4A00-9457-D4A6F79C5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785" y="4448920"/>
            <a:ext cx="1547581" cy="2128867"/>
          </a:xfrm>
          <a:prstGeom prst="rect">
            <a:avLst/>
          </a:prstGeom>
        </p:spPr>
      </p:pic>
      <p:pic>
        <p:nvPicPr>
          <p:cNvPr id="15" name="그림 14">
            <a:extLst>
              <a:ext uri="{FF2B5EF4-FFF2-40B4-BE49-F238E27FC236}">
                <a16:creationId xmlns="" xmlns:a16="http://schemas.microsoft.com/office/drawing/2014/main" id="{5F454DD0-66EA-4ABF-A9A7-06646F3D2C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23" y="4448920"/>
            <a:ext cx="1594743" cy="2128867"/>
          </a:xfrm>
          <a:prstGeom prst="rect">
            <a:avLst/>
          </a:prstGeom>
        </p:spPr>
      </p:pic>
      <p:pic>
        <p:nvPicPr>
          <p:cNvPr id="17" name="그림 16">
            <a:extLst>
              <a:ext uri="{FF2B5EF4-FFF2-40B4-BE49-F238E27FC236}">
                <a16:creationId xmlns="" xmlns:a16="http://schemas.microsoft.com/office/drawing/2014/main" id="{BF1EE954-EE9D-41B8-BE4C-7019BC9EB7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6228" y="1581657"/>
            <a:ext cx="5204638" cy="2387481"/>
          </a:xfrm>
          <a:prstGeom prst="rect">
            <a:avLst/>
          </a:prstGeom>
        </p:spPr>
      </p:pic>
      <p:pic>
        <p:nvPicPr>
          <p:cNvPr id="19" name="그림 18">
            <a:extLst>
              <a:ext uri="{FF2B5EF4-FFF2-40B4-BE49-F238E27FC236}">
                <a16:creationId xmlns="" xmlns:a16="http://schemas.microsoft.com/office/drawing/2014/main" id="{A5C35FEC-AC44-4C1D-A1A1-8087DE9168D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688" y="1208434"/>
            <a:ext cx="2191245" cy="3323695"/>
          </a:xfrm>
          <a:prstGeom prst="rect">
            <a:avLst/>
          </a:prstGeom>
        </p:spPr>
      </p:pic>
      <p:sp>
        <p:nvSpPr>
          <p:cNvPr id="20" name="TextBox 19">
            <a:extLst>
              <a:ext uri="{FF2B5EF4-FFF2-40B4-BE49-F238E27FC236}">
                <a16:creationId xmlns="" xmlns:a16="http://schemas.microsoft.com/office/drawing/2014/main" id="{17F9C2A8-460A-4D7F-AC91-B0A421E28084}"/>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pic>
        <p:nvPicPr>
          <p:cNvPr id="6" name="그림 5">
            <a:extLst>
              <a:ext uri="{FF2B5EF4-FFF2-40B4-BE49-F238E27FC236}">
                <a16:creationId xmlns="" xmlns:a16="http://schemas.microsoft.com/office/drawing/2014/main" id="{67C09510-21B4-436B-80BC-748894C7ED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2623" y="1364688"/>
            <a:ext cx="1259947" cy="2821420"/>
          </a:xfrm>
          <a:prstGeom prst="rect">
            <a:avLst/>
          </a:prstGeom>
        </p:spPr>
      </p:pic>
      <p:sp>
        <p:nvSpPr>
          <p:cNvPr id="14" name="직사각형 13">
            <a:extLst>
              <a:ext uri="{FF2B5EF4-FFF2-40B4-BE49-F238E27FC236}">
                <a16:creationId xmlns="" xmlns:a16="http://schemas.microsoft.com/office/drawing/2014/main" id="{EC93FC7C-0A03-4CC2-85AD-A2109CB2CB14}"/>
              </a:ext>
            </a:extLst>
          </p:cNvPr>
          <p:cNvSpPr/>
          <p:nvPr/>
        </p:nvSpPr>
        <p:spPr>
          <a:xfrm>
            <a:off x="2415097" y="2132081"/>
            <a:ext cx="1434988" cy="276999"/>
          </a:xfrm>
          <a:prstGeom prst="rect">
            <a:avLst/>
          </a:prstGeom>
        </p:spPr>
        <p:txBody>
          <a:bodyPr wrap="square">
            <a:spAutoFit/>
          </a:bodyPr>
          <a:lstStyle/>
          <a:p>
            <a:r>
              <a:rPr lang="en-US" altLang="ko-KR" sz="1200" b="1" dirty="0">
                <a:solidFill>
                  <a:srgbClr val="FF0000"/>
                </a:solidFill>
                <a:latin typeface="+mn-ea"/>
              </a:rPr>
              <a:t>Very narrow gap</a:t>
            </a:r>
            <a:endParaRPr lang="ko-KR" altLang="en-US" sz="1200" b="1" dirty="0">
              <a:solidFill>
                <a:srgbClr val="FF0000"/>
              </a:solidFill>
              <a:latin typeface="+mn-ea"/>
            </a:endParaRPr>
          </a:p>
        </p:txBody>
      </p:sp>
      <p:cxnSp>
        <p:nvCxnSpPr>
          <p:cNvPr id="10" name="직선 화살표 연결선 9">
            <a:extLst>
              <a:ext uri="{FF2B5EF4-FFF2-40B4-BE49-F238E27FC236}">
                <a16:creationId xmlns="" xmlns:a16="http://schemas.microsoft.com/office/drawing/2014/main" id="{52137D0A-58EF-4414-8FB6-D3C6BEECD991}"/>
              </a:ext>
            </a:extLst>
          </p:cNvPr>
          <p:cNvCxnSpPr>
            <a:cxnSpLocks/>
          </p:cNvCxnSpPr>
          <p:nvPr/>
        </p:nvCxnSpPr>
        <p:spPr>
          <a:xfrm flipH="1">
            <a:off x="3132591" y="2367476"/>
            <a:ext cx="93059" cy="5028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14B22833-CDA9-4FF2-8ACF-B7B3591D63C6}"/>
              </a:ext>
            </a:extLst>
          </p:cNvPr>
          <p:cNvSpPr txBox="1"/>
          <p:nvPr/>
        </p:nvSpPr>
        <p:spPr>
          <a:xfrm>
            <a:off x="8731883" y="4000982"/>
            <a:ext cx="1434988" cy="276999"/>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 Length adjuster </a:t>
            </a:r>
          </a:p>
        </p:txBody>
      </p:sp>
      <p:sp>
        <p:nvSpPr>
          <p:cNvPr id="22" name="TextBox 21">
            <a:extLst>
              <a:ext uri="{FF2B5EF4-FFF2-40B4-BE49-F238E27FC236}">
                <a16:creationId xmlns="" xmlns:a16="http://schemas.microsoft.com/office/drawing/2014/main" id="{67F288D9-49BF-470E-935E-9EA4500FC4A2}"/>
              </a:ext>
            </a:extLst>
          </p:cNvPr>
          <p:cNvSpPr txBox="1"/>
          <p:nvPr/>
        </p:nvSpPr>
        <p:spPr>
          <a:xfrm>
            <a:off x="220923" y="4593968"/>
            <a:ext cx="1773368" cy="276999"/>
          </a:xfrm>
          <a:prstGeom prst="rect">
            <a:avLst/>
          </a:prstGeom>
          <a:noFill/>
        </p:spPr>
        <p:txBody>
          <a:bodyPr wrap="square" rtlCol="0">
            <a:spAutoFit/>
          </a:bodyPr>
          <a:lstStyle/>
          <a:p>
            <a:r>
              <a:rPr lang="en-US" altLang="ko-KR" sz="1200" dirty="0">
                <a:solidFill>
                  <a:srgbClr val="FFFF00"/>
                </a:solidFill>
                <a:latin typeface="Arial" panose="020B0604020202020204" pitchFamily="34" charset="0"/>
                <a:cs typeface="Arial" panose="020B0604020202020204" pitchFamily="34" charset="0"/>
              </a:rPr>
              <a:t> 10mm between parts </a:t>
            </a:r>
          </a:p>
        </p:txBody>
      </p:sp>
      <p:sp>
        <p:nvSpPr>
          <p:cNvPr id="23" name="TextBox 22">
            <a:extLst>
              <a:ext uri="{FF2B5EF4-FFF2-40B4-BE49-F238E27FC236}">
                <a16:creationId xmlns="" xmlns:a16="http://schemas.microsoft.com/office/drawing/2014/main" id="{8DAA19A5-7455-4D0E-B48F-B11A06A78653}"/>
              </a:ext>
            </a:extLst>
          </p:cNvPr>
          <p:cNvSpPr txBox="1"/>
          <p:nvPr/>
        </p:nvSpPr>
        <p:spPr>
          <a:xfrm>
            <a:off x="1903167" y="5816435"/>
            <a:ext cx="1594742" cy="276999"/>
          </a:xfrm>
          <a:prstGeom prst="rect">
            <a:avLst/>
          </a:prstGeom>
          <a:noFill/>
        </p:spPr>
        <p:txBody>
          <a:bodyPr wrap="square" rtlCol="0">
            <a:spAutoFit/>
          </a:bodyPr>
          <a:lstStyle/>
          <a:p>
            <a:r>
              <a:rPr lang="en-US" altLang="ko-KR" sz="1200" dirty="0">
                <a:solidFill>
                  <a:srgbClr val="FFFF00"/>
                </a:solidFill>
                <a:latin typeface="Arial" panose="020B0604020202020204" pitchFamily="34" charset="0"/>
                <a:cs typeface="Arial" panose="020B0604020202020204" pitchFamily="34" charset="0"/>
              </a:rPr>
              <a:t> 10cm working area </a:t>
            </a:r>
          </a:p>
        </p:txBody>
      </p:sp>
      <p:sp>
        <p:nvSpPr>
          <p:cNvPr id="24" name="TextBox 23">
            <a:extLst>
              <a:ext uri="{FF2B5EF4-FFF2-40B4-BE49-F238E27FC236}">
                <a16:creationId xmlns="" xmlns:a16="http://schemas.microsoft.com/office/drawing/2014/main" id="{7BADF191-A642-48BF-BDC5-397476FA71F8}"/>
              </a:ext>
            </a:extLst>
          </p:cNvPr>
          <p:cNvSpPr txBox="1"/>
          <p:nvPr/>
        </p:nvSpPr>
        <p:spPr>
          <a:xfrm>
            <a:off x="10166871" y="4731577"/>
            <a:ext cx="1594742" cy="276999"/>
          </a:xfrm>
          <a:prstGeom prst="rect">
            <a:avLst/>
          </a:prstGeom>
          <a:noFill/>
        </p:spPr>
        <p:txBody>
          <a:bodyPr wrap="square" rtlCol="0">
            <a:spAutoFit/>
          </a:bodyPr>
          <a:lstStyle/>
          <a:p>
            <a:r>
              <a:rPr lang="en-US" altLang="ko-KR" sz="1200" dirty="0">
                <a:solidFill>
                  <a:srgbClr val="FFFF00"/>
                </a:solidFill>
                <a:latin typeface="Arial" panose="020B0604020202020204" pitchFamily="34" charset="0"/>
                <a:cs typeface="Arial" panose="020B0604020202020204" pitchFamily="34" charset="0"/>
              </a:rPr>
              <a:t>socket cutting  </a:t>
            </a:r>
          </a:p>
        </p:txBody>
      </p:sp>
      <p:grpSp>
        <p:nvGrpSpPr>
          <p:cNvPr id="32" name="그룹 31">
            <a:extLst>
              <a:ext uri="{FF2B5EF4-FFF2-40B4-BE49-F238E27FC236}">
                <a16:creationId xmlns="" xmlns:a16="http://schemas.microsoft.com/office/drawing/2014/main" id="{93F8ABEB-C951-4B70-A911-F718567C8578}"/>
              </a:ext>
            </a:extLst>
          </p:cNvPr>
          <p:cNvGrpSpPr/>
          <p:nvPr/>
        </p:nvGrpSpPr>
        <p:grpSpPr>
          <a:xfrm>
            <a:off x="10252612" y="1819607"/>
            <a:ext cx="1338254" cy="1939739"/>
            <a:chOff x="10252612" y="1819607"/>
            <a:chExt cx="1338254" cy="1939739"/>
          </a:xfrm>
        </p:grpSpPr>
        <p:grpSp>
          <p:nvGrpSpPr>
            <p:cNvPr id="29" name="그룹 28">
              <a:extLst>
                <a:ext uri="{FF2B5EF4-FFF2-40B4-BE49-F238E27FC236}">
                  <a16:creationId xmlns="" xmlns:a16="http://schemas.microsoft.com/office/drawing/2014/main" id="{A933C2CA-A43E-4D1B-B09E-E1157BD4A6B5}"/>
                </a:ext>
              </a:extLst>
            </p:cNvPr>
            <p:cNvGrpSpPr/>
            <p:nvPr/>
          </p:nvGrpSpPr>
          <p:grpSpPr>
            <a:xfrm>
              <a:off x="10678887" y="2122810"/>
              <a:ext cx="455989" cy="1335263"/>
              <a:chOff x="10678887" y="2122810"/>
              <a:chExt cx="455989" cy="1335263"/>
            </a:xfrm>
          </p:grpSpPr>
          <p:sp>
            <p:nvSpPr>
              <p:cNvPr id="16" name="화살표: 위쪽 15">
                <a:extLst>
                  <a:ext uri="{FF2B5EF4-FFF2-40B4-BE49-F238E27FC236}">
                    <a16:creationId xmlns="" xmlns:a16="http://schemas.microsoft.com/office/drawing/2014/main" id="{7F7B20C3-8637-41C5-8E2E-22D854EB7704}"/>
                  </a:ext>
                </a:extLst>
              </p:cNvPr>
              <p:cNvSpPr/>
              <p:nvPr/>
            </p:nvSpPr>
            <p:spPr>
              <a:xfrm>
                <a:off x="10678887" y="2122810"/>
                <a:ext cx="160866" cy="20216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화살표: 위쪽 24">
                <a:extLst>
                  <a:ext uri="{FF2B5EF4-FFF2-40B4-BE49-F238E27FC236}">
                    <a16:creationId xmlns="" xmlns:a16="http://schemas.microsoft.com/office/drawing/2014/main" id="{DF4E5613-51E3-47EB-B137-54872AD72F95}"/>
                  </a:ext>
                </a:extLst>
              </p:cNvPr>
              <p:cNvSpPr/>
              <p:nvPr/>
            </p:nvSpPr>
            <p:spPr>
              <a:xfrm rot="10800000">
                <a:off x="10946131" y="2122810"/>
                <a:ext cx="160866" cy="202160"/>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화살표: 위쪽 25">
                <a:extLst>
                  <a:ext uri="{FF2B5EF4-FFF2-40B4-BE49-F238E27FC236}">
                    <a16:creationId xmlns="" xmlns:a16="http://schemas.microsoft.com/office/drawing/2014/main" id="{16E844BA-A45F-401B-B1BB-AFB90D16113B}"/>
                  </a:ext>
                </a:extLst>
              </p:cNvPr>
              <p:cNvSpPr/>
              <p:nvPr/>
            </p:nvSpPr>
            <p:spPr>
              <a:xfrm>
                <a:off x="10974010" y="3247748"/>
                <a:ext cx="160866" cy="202160"/>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화살표: 위쪽 27">
                <a:extLst>
                  <a:ext uri="{FF2B5EF4-FFF2-40B4-BE49-F238E27FC236}">
                    <a16:creationId xmlns="" xmlns:a16="http://schemas.microsoft.com/office/drawing/2014/main" id="{B77CAB9A-449B-486D-9AF4-FBDA1734E983}"/>
                  </a:ext>
                </a:extLst>
              </p:cNvPr>
              <p:cNvSpPr/>
              <p:nvPr/>
            </p:nvSpPr>
            <p:spPr>
              <a:xfrm rot="10800000">
                <a:off x="10678887" y="3255913"/>
                <a:ext cx="160866" cy="20216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0" name="TextBox 29">
              <a:extLst>
                <a:ext uri="{FF2B5EF4-FFF2-40B4-BE49-F238E27FC236}">
                  <a16:creationId xmlns="" xmlns:a16="http://schemas.microsoft.com/office/drawing/2014/main" id="{774F8FF4-E5B9-47B7-A2F6-3E6711A1D147}"/>
                </a:ext>
              </a:extLst>
            </p:cNvPr>
            <p:cNvSpPr txBox="1"/>
            <p:nvPr/>
          </p:nvSpPr>
          <p:spPr>
            <a:xfrm>
              <a:off x="10252612" y="3482347"/>
              <a:ext cx="1013415" cy="276999"/>
            </a:xfrm>
            <a:prstGeom prst="rect">
              <a:avLst/>
            </a:prstGeom>
            <a:noFill/>
          </p:spPr>
          <p:txBody>
            <a:bodyPr wrap="square" rtlCol="0">
              <a:spAutoFit/>
            </a:bodyPr>
            <a:lstStyle/>
            <a:p>
              <a:r>
                <a:rPr lang="en-US" altLang="ko-KR" sz="1200" dirty="0">
                  <a:solidFill>
                    <a:srgbClr val="FF0000"/>
                  </a:solidFill>
                  <a:latin typeface="Arial" panose="020B0604020202020204" pitchFamily="34" charset="0"/>
                  <a:cs typeface="Arial" panose="020B0604020202020204" pitchFamily="34" charset="0"/>
                </a:rPr>
                <a:t> expanding </a:t>
              </a:r>
            </a:p>
          </p:txBody>
        </p:sp>
        <p:sp>
          <p:nvSpPr>
            <p:cNvPr id="31" name="TextBox 30">
              <a:extLst>
                <a:ext uri="{FF2B5EF4-FFF2-40B4-BE49-F238E27FC236}">
                  <a16:creationId xmlns="" xmlns:a16="http://schemas.microsoft.com/office/drawing/2014/main" id="{1ADE0359-1233-4B60-A1FD-56FE8BC34D02}"/>
                </a:ext>
              </a:extLst>
            </p:cNvPr>
            <p:cNvSpPr txBox="1"/>
            <p:nvPr/>
          </p:nvSpPr>
          <p:spPr>
            <a:xfrm>
              <a:off x="10577451" y="1819607"/>
              <a:ext cx="1013415" cy="276999"/>
            </a:xfrm>
            <a:prstGeom prst="rect">
              <a:avLst/>
            </a:prstGeom>
            <a:noFill/>
          </p:spPr>
          <p:txBody>
            <a:bodyPr wrap="square" rtlCol="0">
              <a:spAutoFit/>
            </a:bodyPr>
            <a:lstStyle/>
            <a:p>
              <a:r>
                <a:rPr lang="en-US" altLang="ko-KR" sz="1200" dirty="0">
                  <a:solidFill>
                    <a:srgbClr val="FFFF00"/>
                  </a:solidFill>
                  <a:latin typeface="Arial" panose="020B0604020202020204" pitchFamily="34" charset="0"/>
                  <a:cs typeface="Arial" panose="020B0604020202020204" pitchFamily="34" charset="0"/>
                </a:rPr>
                <a:t> shrinking </a:t>
              </a:r>
            </a:p>
          </p:txBody>
        </p:sp>
      </p:grpSp>
      <p:cxnSp>
        <p:nvCxnSpPr>
          <p:cNvPr id="33" name="직선 화살표 연결선 32">
            <a:extLst>
              <a:ext uri="{FF2B5EF4-FFF2-40B4-BE49-F238E27FC236}">
                <a16:creationId xmlns="" xmlns:a16="http://schemas.microsoft.com/office/drawing/2014/main" id="{EE84A783-0ED6-4DC8-AC97-BBA4DACA0479}"/>
              </a:ext>
            </a:extLst>
          </p:cNvPr>
          <p:cNvCxnSpPr>
            <a:cxnSpLocks/>
          </p:cNvCxnSpPr>
          <p:nvPr/>
        </p:nvCxnSpPr>
        <p:spPr>
          <a:xfrm flipH="1">
            <a:off x="8458125" y="4870076"/>
            <a:ext cx="118608" cy="3643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 xmlns:a16="http://schemas.microsoft.com/office/drawing/2014/main" id="{E3764F01-4329-40B4-AA89-320AB5FC30FD}"/>
              </a:ext>
            </a:extLst>
          </p:cNvPr>
          <p:cNvSpPr txBox="1"/>
          <p:nvPr/>
        </p:nvSpPr>
        <p:spPr>
          <a:xfrm>
            <a:off x="8064411" y="4640208"/>
            <a:ext cx="1164252" cy="276999"/>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Helcoflex seal  </a:t>
            </a:r>
          </a:p>
        </p:txBody>
      </p:sp>
      <p:sp>
        <p:nvSpPr>
          <p:cNvPr id="38" name="TextBox 37">
            <a:extLst>
              <a:ext uri="{FF2B5EF4-FFF2-40B4-BE49-F238E27FC236}">
                <a16:creationId xmlns="" xmlns:a16="http://schemas.microsoft.com/office/drawing/2014/main" id="{7C3BF803-8B4A-4B3B-A49A-6500F67696F6}"/>
              </a:ext>
            </a:extLst>
          </p:cNvPr>
          <p:cNvSpPr txBox="1"/>
          <p:nvPr/>
        </p:nvSpPr>
        <p:spPr>
          <a:xfrm>
            <a:off x="7984991" y="6088941"/>
            <a:ext cx="946268" cy="276999"/>
          </a:xfrm>
          <a:prstGeom prst="rect">
            <a:avLst/>
          </a:prstGeom>
          <a:noFill/>
        </p:spPr>
        <p:txBody>
          <a:bodyPr wrap="square" rtlCol="0">
            <a:spAutoFit/>
          </a:bodyPr>
          <a:lstStyle/>
          <a:p>
            <a:r>
              <a:rPr lang="en-US" altLang="ko-KR" sz="1200" dirty="0">
                <a:solidFill>
                  <a:srgbClr val="FF0000"/>
                </a:solidFill>
                <a:latin typeface="Arial" panose="020B0604020202020204" pitchFamily="34" charset="0"/>
                <a:cs typeface="Arial" panose="020B0604020202020204" pitchFamily="34" charset="0"/>
              </a:rPr>
              <a:t>Seal guide  </a:t>
            </a:r>
          </a:p>
        </p:txBody>
      </p:sp>
      <p:sp>
        <p:nvSpPr>
          <p:cNvPr id="34" name="TextBox 33">
            <a:extLst>
              <a:ext uri="{FF2B5EF4-FFF2-40B4-BE49-F238E27FC236}">
                <a16:creationId xmlns="" xmlns:a16="http://schemas.microsoft.com/office/drawing/2014/main" id="{894E0D0F-0BFA-40A1-9FE8-14086CE266FA}"/>
              </a:ext>
            </a:extLst>
          </p:cNvPr>
          <p:cNvSpPr txBox="1"/>
          <p:nvPr/>
        </p:nvSpPr>
        <p:spPr>
          <a:xfrm>
            <a:off x="5961187" y="6512742"/>
            <a:ext cx="354584"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14</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9429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95">
            <a:extLst>
              <a:ext uri="{FF2B5EF4-FFF2-40B4-BE49-F238E27FC236}">
                <a16:creationId xmlns="" xmlns:a16="http://schemas.microsoft.com/office/drawing/2014/main" id="{6BAB91B9-CFA9-4F38-B656-3F17CD3288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533" y="1269706"/>
            <a:ext cx="5587437" cy="383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89E827A-92D0-4543-B7E3-CC3F999B1C47}"/>
              </a:ext>
            </a:extLst>
          </p:cNvPr>
          <p:cNvSpPr txBox="1"/>
          <p:nvPr/>
        </p:nvSpPr>
        <p:spPr>
          <a:xfrm>
            <a:off x="111688" y="777263"/>
            <a:ext cx="5917004"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vacuum system (Research for particle movement)</a:t>
            </a:r>
            <a:endParaRPr lang="ko-KR" alt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17F9C2A8-460A-4D7F-AC91-B0A421E28084}"/>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 xmlns:a16="http://schemas.microsoft.com/office/drawing/2014/main" id="{FBB84580-A9B7-4A21-A903-C4577EC45661}"/>
              </a:ext>
            </a:extLst>
          </p:cNvPr>
          <p:cNvPicPr>
            <a:picLocks noChangeAspect="1"/>
          </p:cNvPicPr>
          <p:nvPr/>
        </p:nvPicPr>
        <p:blipFill>
          <a:blip r:embed="rId3"/>
          <a:stretch>
            <a:fillRect/>
          </a:stretch>
        </p:blipFill>
        <p:spPr>
          <a:xfrm>
            <a:off x="6096000" y="1276135"/>
            <a:ext cx="5324475" cy="2993551"/>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 xmlns:a16="http://schemas.microsoft.com/office/drawing/2014/main" id="{535E4EC5-1071-4F02-8B44-045DBF7D5DE6}"/>
              </a:ext>
            </a:extLst>
          </p:cNvPr>
          <p:cNvSpPr txBox="1"/>
          <p:nvPr/>
        </p:nvSpPr>
        <p:spPr>
          <a:xfrm>
            <a:off x="6007663" y="961929"/>
            <a:ext cx="2523448" cy="307777"/>
          </a:xfrm>
          <a:prstGeom prst="rect">
            <a:avLst/>
          </a:prstGeom>
          <a:noFill/>
        </p:spPr>
        <p:txBody>
          <a:bodyPr wrap="none" rtlCol="0">
            <a:spAutoFit/>
          </a:bodyPr>
          <a:lstStyle/>
          <a:p>
            <a:r>
              <a:rPr lang="en-US" altLang="ko-KR" sz="1400" dirty="0">
                <a:latin typeface="Arial" panose="020B0604020202020204" pitchFamily="34" charset="0"/>
                <a:cs typeface="Arial" panose="020B0604020202020204" pitchFamily="34" charset="0"/>
              </a:rPr>
              <a:t>1. Slow pumping /venting test</a:t>
            </a:r>
            <a:endParaRPr lang="ko-KR" altLang="en-US" sz="1400" dirty="0">
              <a:latin typeface="Arial" panose="020B0604020202020204" pitchFamily="34" charset="0"/>
              <a:cs typeface="Arial" panose="020B0604020202020204" pitchFamily="34" charset="0"/>
            </a:endParaRPr>
          </a:p>
        </p:txBody>
      </p:sp>
      <p:pic>
        <p:nvPicPr>
          <p:cNvPr id="16" name="그림 15">
            <a:extLst>
              <a:ext uri="{FF2B5EF4-FFF2-40B4-BE49-F238E27FC236}">
                <a16:creationId xmlns="" xmlns:a16="http://schemas.microsoft.com/office/drawing/2014/main" id="{62A889FB-0FBF-42AB-8436-38212E79AA4F}"/>
              </a:ext>
            </a:extLst>
          </p:cNvPr>
          <p:cNvPicPr>
            <a:picLocks noChangeAspect="1"/>
          </p:cNvPicPr>
          <p:nvPr/>
        </p:nvPicPr>
        <p:blipFill rotWithShape="1">
          <a:blip r:embed="rId4"/>
          <a:srcRect t="4550" r="59614" b="34500"/>
          <a:stretch/>
        </p:blipFill>
        <p:spPr>
          <a:xfrm>
            <a:off x="6096000" y="4668350"/>
            <a:ext cx="2240987" cy="1903031"/>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 xmlns:a16="http://schemas.microsoft.com/office/drawing/2014/main" id="{D116F0C6-8F50-4D62-9CC6-0C74DB0D250F}"/>
              </a:ext>
            </a:extLst>
          </p:cNvPr>
          <p:cNvSpPr txBox="1"/>
          <p:nvPr/>
        </p:nvSpPr>
        <p:spPr>
          <a:xfrm>
            <a:off x="6007663" y="4334637"/>
            <a:ext cx="2372765" cy="307777"/>
          </a:xfrm>
          <a:prstGeom prst="rect">
            <a:avLst/>
          </a:prstGeom>
          <a:noFill/>
        </p:spPr>
        <p:txBody>
          <a:bodyPr wrap="none" rtlCol="0">
            <a:spAutoFit/>
          </a:bodyPr>
          <a:lstStyle/>
          <a:p>
            <a:r>
              <a:rPr lang="en-US" altLang="ko-KR" sz="1400" dirty="0">
                <a:latin typeface="Arial" panose="020B0604020202020204" pitchFamily="34" charset="0"/>
                <a:cs typeface="Arial" panose="020B0604020202020204" pitchFamily="34" charset="0"/>
              </a:rPr>
              <a:t>2. Gate valve operation test</a:t>
            </a:r>
            <a:endParaRPr lang="ko-KR" altLang="en-US" sz="1400" dirty="0">
              <a:latin typeface="Arial" panose="020B0604020202020204" pitchFamily="34" charset="0"/>
              <a:cs typeface="Arial" panose="020B0604020202020204" pitchFamily="34" charset="0"/>
            </a:endParaRPr>
          </a:p>
        </p:txBody>
      </p:sp>
      <p:sp>
        <p:nvSpPr>
          <p:cNvPr id="3" name="사각형: 둥근 모서리 2">
            <a:extLst>
              <a:ext uri="{FF2B5EF4-FFF2-40B4-BE49-F238E27FC236}">
                <a16:creationId xmlns="" xmlns:a16="http://schemas.microsoft.com/office/drawing/2014/main" id="{43805848-1CC2-4173-BB84-A921523D3667}"/>
              </a:ext>
            </a:extLst>
          </p:cNvPr>
          <p:cNvSpPr/>
          <p:nvPr/>
        </p:nvSpPr>
        <p:spPr>
          <a:xfrm>
            <a:off x="7269387" y="2428875"/>
            <a:ext cx="664938" cy="676275"/>
          </a:xfrm>
          <a:prstGeom prst="round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a:extLst>
              <a:ext uri="{FF2B5EF4-FFF2-40B4-BE49-F238E27FC236}">
                <a16:creationId xmlns="" xmlns:a16="http://schemas.microsoft.com/office/drawing/2014/main" id="{15FEDAB6-D432-4033-8690-2BBC8DD9F1B6}"/>
              </a:ext>
            </a:extLst>
          </p:cNvPr>
          <p:cNvSpPr txBox="1"/>
          <p:nvPr/>
        </p:nvSpPr>
        <p:spPr>
          <a:xfrm>
            <a:off x="151533" y="5146643"/>
            <a:ext cx="2946640" cy="1015663"/>
          </a:xfrm>
          <a:prstGeom prst="rect">
            <a:avLst/>
          </a:prstGeom>
          <a:noFill/>
        </p:spPr>
        <p:txBody>
          <a:bodyPr wrap="none" rtlCol="0">
            <a:spAutoFit/>
          </a:bodyPr>
          <a:lstStyle/>
          <a:p>
            <a:r>
              <a:rPr lang="en-US" altLang="ko-KR" sz="1200" dirty="0">
                <a:latin typeface="Arial" panose="020B0604020202020204" pitchFamily="34" charset="0"/>
                <a:cs typeface="Arial" panose="020B0604020202020204" pitchFamily="34" charset="0"/>
              </a:rPr>
              <a:t>Particle monitor : SHIMAZ (ISPM-P-NW)</a:t>
            </a:r>
          </a:p>
          <a:p>
            <a:r>
              <a:rPr lang="en-US" altLang="ko-KR" sz="1200" dirty="0">
                <a:latin typeface="Arial" panose="020B0604020202020204" pitchFamily="34" charset="0"/>
                <a:cs typeface="Arial" panose="020B0604020202020204" pitchFamily="34" charset="0"/>
              </a:rPr>
              <a:t>BG : Baratron Gauge</a:t>
            </a:r>
          </a:p>
          <a:p>
            <a:r>
              <a:rPr lang="en-US" altLang="ko-KR" sz="1200" dirty="0">
                <a:latin typeface="Arial" panose="020B0604020202020204" pitchFamily="34" charset="0"/>
                <a:cs typeface="Arial" panose="020B0604020202020204" pitchFamily="34" charset="0"/>
              </a:rPr>
              <a:t>MFC : Mass Flow Controller</a:t>
            </a:r>
          </a:p>
          <a:p>
            <a:r>
              <a:rPr lang="en-US" altLang="ko-KR" sz="1200" dirty="0">
                <a:latin typeface="Arial" panose="020B0604020202020204" pitchFamily="34" charset="0"/>
                <a:cs typeface="Arial" panose="020B0604020202020204" pitchFamily="34" charset="0"/>
              </a:rPr>
              <a:t>FG : Full range Gauge</a:t>
            </a:r>
          </a:p>
          <a:p>
            <a:r>
              <a:rPr lang="en-US" altLang="ko-KR" sz="1200" dirty="0">
                <a:latin typeface="Arial" panose="020B0604020202020204" pitchFamily="34" charset="0"/>
                <a:cs typeface="Arial" panose="020B0604020202020204" pitchFamily="34" charset="0"/>
              </a:rPr>
              <a:t>TMP : Turbo Molecular Pump</a:t>
            </a:r>
          </a:p>
        </p:txBody>
      </p:sp>
      <p:sp>
        <p:nvSpPr>
          <p:cNvPr id="6" name="타원 5">
            <a:extLst>
              <a:ext uri="{FF2B5EF4-FFF2-40B4-BE49-F238E27FC236}">
                <a16:creationId xmlns="" xmlns:a16="http://schemas.microsoft.com/office/drawing/2014/main" id="{7561A827-B3FD-4279-8EA6-6FAFF4434E7D}"/>
              </a:ext>
            </a:extLst>
          </p:cNvPr>
          <p:cNvSpPr/>
          <p:nvPr/>
        </p:nvSpPr>
        <p:spPr>
          <a:xfrm>
            <a:off x="8686800" y="2675467"/>
            <a:ext cx="939800" cy="1236133"/>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8" name="직선 화살표 연결선 7">
            <a:extLst>
              <a:ext uri="{FF2B5EF4-FFF2-40B4-BE49-F238E27FC236}">
                <a16:creationId xmlns="" xmlns:a16="http://schemas.microsoft.com/office/drawing/2014/main" id="{54836881-ABF1-4259-96B4-CCD720365242}"/>
              </a:ext>
            </a:extLst>
          </p:cNvPr>
          <p:cNvCxnSpPr>
            <a:cxnSpLocks/>
            <a:endCxn id="16" idx="2"/>
          </p:cNvCxnSpPr>
          <p:nvPr/>
        </p:nvCxnSpPr>
        <p:spPr>
          <a:xfrm flipH="1">
            <a:off x="7216494" y="3781601"/>
            <a:ext cx="1766640" cy="2789780"/>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894E0D0F-0BFA-40A1-9FE8-14086CE266FA}"/>
              </a:ext>
            </a:extLst>
          </p:cNvPr>
          <p:cNvSpPr txBox="1"/>
          <p:nvPr/>
        </p:nvSpPr>
        <p:spPr>
          <a:xfrm>
            <a:off x="5961187" y="6537453"/>
            <a:ext cx="354584"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15</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50020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17F9C2A8-460A-4D7F-AC91-B0A421E28084}"/>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pic>
        <p:nvPicPr>
          <p:cNvPr id="36" name="그림 35">
            <a:extLst>
              <a:ext uri="{FF2B5EF4-FFF2-40B4-BE49-F238E27FC236}">
                <a16:creationId xmlns="" xmlns:a16="http://schemas.microsoft.com/office/drawing/2014/main" id="{D31034FC-AC19-4D94-AD38-8899E7A51303}"/>
              </a:ext>
            </a:extLst>
          </p:cNvPr>
          <p:cNvPicPr>
            <a:picLocks noChangeAspect="1"/>
          </p:cNvPicPr>
          <p:nvPr/>
        </p:nvPicPr>
        <p:blipFill>
          <a:blip r:embed="rId2"/>
          <a:stretch>
            <a:fillRect/>
          </a:stretch>
        </p:blipFill>
        <p:spPr bwMode="auto">
          <a:xfrm>
            <a:off x="1913868" y="1765990"/>
            <a:ext cx="3439038" cy="4654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그림 36">
            <a:extLst>
              <a:ext uri="{FF2B5EF4-FFF2-40B4-BE49-F238E27FC236}">
                <a16:creationId xmlns="" xmlns:a16="http://schemas.microsoft.com/office/drawing/2014/main" id="{2A8824C9-DF80-4C28-AD71-44B0BF6DBFAE}"/>
              </a:ext>
            </a:extLst>
          </p:cNvPr>
          <p:cNvPicPr>
            <a:picLocks noChangeAspect="1"/>
          </p:cNvPicPr>
          <p:nvPr/>
        </p:nvPicPr>
        <p:blipFill>
          <a:blip r:embed="rId3"/>
          <a:stretch>
            <a:fillRect/>
          </a:stretch>
        </p:blipFill>
        <p:spPr bwMode="auto">
          <a:xfrm>
            <a:off x="7000388" y="1765990"/>
            <a:ext cx="3439038" cy="4690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 name="모서리가 둥근 직사각형 30">
            <a:extLst>
              <a:ext uri="{FF2B5EF4-FFF2-40B4-BE49-F238E27FC236}">
                <a16:creationId xmlns="" xmlns:a16="http://schemas.microsoft.com/office/drawing/2014/main" id="{F65119A8-A3C4-4ECF-AD11-6D504D396089}"/>
              </a:ext>
            </a:extLst>
          </p:cNvPr>
          <p:cNvSpPr/>
          <p:nvPr/>
        </p:nvSpPr>
        <p:spPr bwMode="auto">
          <a:xfrm>
            <a:off x="2856848" y="6315505"/>
            <a:ext cx="1413401" cy="225243"/>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pPr algn="ctr" defTabSz="4389438" eaLnBrk="1" hangingPunct="1">
              <a:defRPr/>
            </a:pPr>
            <a:r>
              <a:rPr kumimoji="0" lang="en-US" altLang="ko-KR" sz="1000" dirty="0">
                <a:latin typeface="Arial" panose="020B0604020202020204" pitchFamily="34" charset="0"/>
                <a:cs typeface="Arial" panose="020B0604020202020204" pitchFamily="34" charset="0"/>
              </a:rPr>
              <a:t>Class 100 ~ 1000</a:t>
            </a:r>
            <a:endParaRPr kumimoji="0" lang="ko-KR" altLang="en-US" sz="1000" dirty="0">
              <a:solidFill>
                <a:schemeClr val="tx1"/>
              </a:solidFill>
              <a:latin typeface="Arial" panose="020B0604020202020204" pitchFamily="34" charset="0"/>
              <a:cs typeface="Arial" panose="020B0604020202020204" pitchFamily="34" charset="0"/>
            </a:endParaRPr>
          </a:p>
        </p:txBody>
      </p:sp>
      <p:sp>
        <p:nvSpPr>
          <p:cNvPr id="41" name="모서리가 둥근 직사각형 126">
            <a:extLst>
              <a:ext uri="{FF2B5EF4-FFF2-40B4-BE49-F238E27FC236}">
                <a16:creationId xmlns="" xmlns:a16="http://schemas.microsoft.com/office/drawing/2014/main" id="{898992D2-36E9-4881-969A-6DAA0F483805}"/>
              </a:ext>
            </a:extLst>
          </p:cNvPr>
          <p:cNvSpPr/>
          <p:nvPr/>
        </p:nvSpPr>
        <p:spPr bwMode="auto">
          <a:xfrm>
            <a:off x="8013206" y="6307658"/>
            <a:ext cx="1413401" cy="225243"/>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pPr algn="ctr" defTabSz="4389438" eaLnBrk="1" hangingPunct="1">
              <a:defRPr/>
            </a:pPr>
            <a:r>
              <a:rPr kumimoji="0" lang="en-US" altLang="ko-KR" sz="1000" dirty="0">
                <a:latin typeface="Arial" panose="020B0604020202020204" pitchFamily="34" charset="0"/>
                <a:cs typeface="Arial" panose="020B0604020202020204" pitchFamily="34" charset="0"/>
              </a:rPr>
              <a:t>Class &gt; 100,000</a:t>
            </a:r>
            <a:endParaRPr kumimoji="0" lang="ko-KR" altLang="en-US" sz="1000" dirty="0">
              <a:solidFill>
                <a:schemeClr val="tx1"/>
              </a:solidFill>
              <a:latin typeface="Arial" panose="020B0604020202020204" pitchFamily="34" charset="0"/>
              <a:cs typeface="Arial" panose="020B0604020202020204" pitchFamily="34" charset="0"/>
            </a:endParaRPr>
          </a:p>
        </p:txBody>
      </p:sp>
      <p:sp>
        <p:nvSpPr>
          <p:cNvPr id="42" name="모서리가 둥근 직사각형 32">
            <a:extLst>
              <a:ext uri="{FF2B5EF4-FFF2-40B4-BE49-F238E27FC236}">
                <a16:creationId xmlns="" xmlns:a16="http://schemas.microsoft.com/office/drawing/2014/main" id="{70B55664-2580-4D5B-B500-565486E9CFB6}"/>
              </a:ext>
            </a:extLst>
          </p:cNvPr>
          <p:cNvSpPr/>
          <p:nvPr/>
        </p:nvSpPr>
        <p:spPr bwMode="auto">
          <a:xfrm>
            <a:off x="5645454" y="2889771"/>
            <a:ext cx="906023" cy="277000"/>
          </a:xfrm>
          <a:prstGeom prst="roundRect">
            <a:avLst/>
          </a:prstGeom>
          <a:solidFill>
            <a:srgbClr val="FFFF00"/>
          </a:soli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lgn="ctr" defTabSz="4389438" eaLnBrk="1" hangingPunct="1">
              <a:defRPr/>
            </a:pPr>
            <a:r>
              <a:rPr kumimoji="0" lang="en-US" altLang="ko-KR" sz="900" dirty="0">
                <a:solidFill>
                  <a:schemeClr val="tx1"/>
                </a:solidFill>
                <a:latin typeface="Arial" panose="020B0604020202020204" pitchFamily="34" charset="0"/>
                <a:cs typeface="Arial" panose="020B0604020202020204" pitchFamily="34" charset="0"/>
              </a:rPr>
              <a:t>6 mbar / min</a:t>
            </a:r>
            <a:endParaRPr kumimoji="0" lang="ko-KR" altLang="en-US" sz="900" dirty="0">
              <a:solidFill>
                <a:schemeClr val="tx1"/>
              </a:solidFill>
              <a:latin typeface="Arial" panose="020B0604020202020204" pitchFamily="34" charset="0"/>
              <a:cs typeface="Arial" panose="020B0604020202020204" pitchFamily="34" charset="0"/>
            </a:endParaRPr>
          </a:p>
        </p:txBody>
      </p:sp>
      <p:sp>
        <p:nvSpPr>
          <p:cNvPr id="43" name="모서리가 둥근 직사각형 130">
            <a:extLst>
              <a:ext uri="{FF2B5EF4-FFF2-40B4-BE49-F238E27FC236}">
                <a16:creationId xmlns="" xmlns:a16="http://schemas.microsoft.com/office/drawing/2014/main" id="{EC62BC40-95C6-41E0-A2CD-D29EF58D77CC}"/>
              </a:ext>
            </a:extLst>
          </p:cNvPr>
          <p:cNvSpPr/>
          <p:nvPr/>
        </p:nvSpPr>
        <p:spPr bwMode="auto">
          <a:xfrm>
            <a:off x="5645454" y="5170322"/>
            <a:ext cx="1057275" cy="250279"/>
          </a:xfrm>
          <a:prstGeom prst="roundRect">
            <a:avLst/>
          </a:prstGeom>
          <a:solidFill>
            <a:srgbClr val="FFFF00"/>
          </a:soli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lgn="ctr" defTabSz="4389438" eaLnBrk="1" hangingPunct="1">
              <a:defRPr/>
            </a:pPr>
            <a:r>
              <a:rPr kumimoji="0" lang="en-US" altLang="ko-KR" sz="1000" dirty="0">
                <a:solidFill>
                  <a:schemeClr val="tx1"/>
                </a:solidFill>
                <a:latin typeface="Arial" panose="020B0604020202020204" pitchFamily="34" charset="0"/>
                <a:cs typeface="Arial" panose="020B0604020202020204" pitchFamily="34" charset="0"/>
              </a:rPr>
              <a:t>12 mbar / min</a:t>
            </a:r>
            <a:endParaRPr kumimoji="0" lang="ko-KR" altLang="en-US" sz="10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42603D08-F57C-40E2-9B3D-AC83213C9E33}"/>
              </a:ext>
            </a:extLst>
          </p:cNvPr>
          <p:cNvSpPr txBox="1"/>
          <p:nvPr/>
        </p:nvSpPr>
        <p:spPr>
          <a:xfrm>
            <a:off x="3709299" y="1313662"/>
            <a:ext cx="5206101"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Particle contamination by Assembly condition (pumping)</a:t>
            </a:r>
            <a:endParaRPr lang="ko-KR" altLang="en-US" sz="1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A275B9CC-8946-4147-B58B-CC414774DBD0}"/>
              </a:ext>
            </a:extLst>
          </p:cNvPr>
          <p:cNvSpPr txBox="1"/>
          <p:nvPr/>
        </p:nvSpPr>
        <p:spPr>
          <a:xfrm>
            <a:off x="111688" y="777263"/>
            <a:ext cx="5917004"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vacuum system (Research for particle movement)</a:t>
            </a:r>
            <a:endParaRPr lang="ko-KR" altLang="en-US" dirty="0">
              <a:latin typeface="Arial" panose="020B0604020202020204" pitchFamily="34" charset="0"/>
              <a:cs typeface="Arial" panose="020B0604020202020204" pitchFamily="34" charset="0"/>
            </a:endParaRPr>
          </a:p>
        </p:txBody>
      </p:sp>
      <p:cxnSp>
        <p:nvCxnSpPr>
          <p:cNvPr id="8" name="직선 화살표 연결선 7">
            <a:extLst>
              <a:ext uri="{FF2B5EF4-FFF2-40B4-BE49-F238E27FC236}">
                <a16:creationId xmlns="" xmlns:a16="http://schemas.microsoft.com/office/drawing/2014/main" id="{2F2B0C05-193B-470C-928C-5CD1683FDEFC}"/>
              </a:ext>
            </a:extLst>
          </p:cNvPr>
          <p:cNvCxnSpPr/>
          <p:nvPr/>
        </p:nvCxnSpPr>
        <p:spPr>
          <a:xfrm flipV="1">
            <a:off x="1419225" y="3352800"/>
            <a:ext cx="1190625" cy="209550"/>
          </a:xfrm>
          <a:prstGeom prst="straightConnector1">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01023684-43F1-4F6D-AACA-9BFA37893C28}"/>
              </a:ext>
            </a:extLst>
          </p:cNvPr>
          <p:cNvSpPr txBox="1"/>
          <p:nvPr/>
        </p:nvSpPr>
        <p:spPr>
          <a:xfrm>
            <a:off x="660485" y="3562350"/>
            <a:ext cx="1006062" cy="276999"/>
          </a:xfrm>
          <a:prstGeom prst="rect">
            <a:avLst/>
          </a:prstGeom>
          <a:noFill/>
        </p:spPr>
        <p:txBody>
          <a:bodyPr wrap="square" rtlCol="0">
            <a:spAutoFit/>
          </a:bodyPr>
          <a:lstStyle/>
          <a:p>
            <a:r>
              <a:rPr lang="en-US" altLang="ko-KR" sz="1200" dirty="0">
                <a:solidFill>
                  <a:srgbClr val="FF0000"/>
                </a:solidFill>
                <a:latin typeface="Arial" panose="020B0604020202020204" pitchFamily="34" charset="0"/>
                <a:cs typeface="Arial" panose="020B0604020202020204" pitchFamily="34" charset="0"/>
              </a:rPr>
              <a:t>Background</a:t>
            </a:r>
            <a:endParaRPr lang="ko-KR" altLang="en-US" sz="1200" dirty="0">
              <a:solidFill>
                <a:srgbClr val="FF0000"/>
              </a:solidFill>
              <a:latin typeface="Arial" panose="020B0604020202020204" pitchFamily="34" charset="0"/>
              <a:cs typeface="Arial" panose="020B0604020202020204" pitchFamily="34" charset="0"/>
            </a:endParaRPr>
          </a:p>
        </p:txBody>
      </p:sp>
      <p:cxnSp>
        <p:nvCxnSpPr>
          <p:cNvPr id="11" name="직선 연결선 10">
            <a:extLst>
              <a:ext uri="{FF2B5EF4-FFF2-40B4-BE49-F238E27FC236}">
                <a16:creationId xmlns="" xmlns:a16="http://schemas.microsoft.com/office/drawing/2014/main" id="{4A13D3F6-CED1-4C75-948A-D153ED58A746}"/>
              </a:ext>
            </a:extLst>
          </p:cNvPr>
          <p:cNvCxnSpPr>
            <a:cxnSpLocks/>
          </p:cNvCxnSpPr>
          <p:nvPr/>
        </p:nvCxnSpPr>
        <p:spPr>
          <a:xfrm>
            <a:off x="2657475" y="1952625"/>
            <a:ext cx="0" cy="1609725"/>
          </a:xfrm>
          <a:prstGeom prst="line">
            <a:avLst/>
          </a:prstGeom>
          <a:ln w="19050">
            <a:solidFill>
              <a:srgbClr val="FF33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894E0D0F-0BFA-40A1-9FE8-14086CE266FA}"/>
              </a:ext>
            </a:extLst>
          </p:cNvPr>
          <p:cNvSpPr txBox="1"/>
          <p:nvPr/>
        </p:nvSpPr>
        <p:spPr>
          <a:xfrm>
            <a:off x="5961187" y="6537453"/>
            <a:ext cx="354584"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16</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36595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17F9C2A8-460A-4D7F-AC91-B0A421E28084}"/>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42603D08-F57C-40E2-9B3D-AC83213C9E33}"/>
              </a:ext>
            </a:extLst>
          </p:cNvPr>
          <p:cNvSpPr txBox="1"/>
          <p:nvPr/>
        </p:nvSpPr>
        <p:spPr>
          <a:xfrm>
            <a:off x="4349398" y="1616181"/>
            <a:ext cx="3629522"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Particle contamination by flow speed </a:t>
            </a:r>
            <a:endParaRPr lang="ko-KR" altLang="en-US" sz="1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A275B9CC-8946-4147-B58B-CC414774DBD0}"/>
              </a:ext>
            </a:extLst>
          </p:cNvPr>
          <p:cNvSpPr txBox="1"/>
          <p:nvPr/>
        </p:nvSpPr>
        <p:spPr>
          <a:xfrm>
            <a:off x="111688" y="777263"/>
            <a:ext cx="5917004"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vacuum system (Research for particle movement)</a:t>
            </a:r>
            <a:endParaRPr lang="ko-KR" altLang="en-US" dirty="0">
              <a:latin typeface="Arial" panose="020B0604020202020204" pitchFamily="34" charset="0"/>
              <a:cs typeface="Arial" panose="020B0604020202020204" pitchFamily="34" charset="0"/>
            </a:endParaRPr>
          </a:p>
        </p:txBody>
      </p:sp>
      <p:pic>
        <p:nvPicPr>
          <p:cNvPr id="17" name="그림 4">
            <a:extLst>
              <a:ext uri="{FF2B5EF4-FFF2-40B4-BE49-F238E27FC236}">
                <a16:creationId xmlns="" xmlns:a16="http://schemas.microsoft.com/office/drawing/2014/main" id="{E4929D9B-8F5E-4515-98C2-C3EF4E068E82}"/>
              </a:ext>
            </a:extLst>
          </p:cNvPr>
          <p:cNvPicPr>
            <a:picLocks noChangeAspect="1"/>
          </p:cNvPicPr>
          <p:nvPr/>
        </p:nvPicPr>
        <p:blipFill>
          <a:blip r:embed="rId2">
            <a:extLst>
              <a:ext uri="{28A0092B-C50C-407E-A947-70E740481C1C}">
                <a14:useLocalDpi xmlns:a14="http://schemas.microsoft.com/office/drawing/2010/main" val="0"/>
              </a:ext>
            </a:extLst>
          </a:blip>
          <a:srcRect l="1390" t="1224"/>
          <a:stretch>
            <a:fillRect/>
          </a:stretch>
        </p:blipFill>
        <p:spPr bwMode="auto">
          <a:xfrm>
            <a:off x="847689" y="2393545"/>
            <a:ext cx="4892921" cy="327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그림 5">
            <a:extLst>
              <a:ext uri="{FF2B5EF4-FFF2-40B4-BE49-F238E27FC236}">
                <a16:creationId xmlns="" xmlns:a16="http://schemas.microsoft.com/office/drawing/2014/main" id="{77A8DFEC-77F2-4D52-A16A-2770A5F0CE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7889" y="2393545"/>
            <a:ext cx="4775250" cy="327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모서리가 둥근 직사각형 30">
            <a:extLst>
              <a:ext uri="{FF2B5EF4-FFF2-40B4-BE49-F238E27FC236}">
                <a16:creationId xmlns="" xmlns:a16="http://schemas.microsoft.com/office/drawing/2014/main" id="{E46E6AF0-BC12-4A9E-B86B-610754B55A40}"/>
              </a:ext>
            </a:extLst>
          </p:cNvPr>
          <p:cNvSpPr/>
          <p:nvPr/>
        </p:nvSpPr>
        <p:spPr bwMode="auto">
          <a:xfrm>
            <a:off x="5389299" y="5818584"/>
            <a:ext cx="1413401" cy="225243"/>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pPr algn="ctr" defTabSz="4389438" eaLnBrk="1" hangingPunct="1">
              <a:defRPr/>
            </a:pPr>
            <a:r>
              <a:rPr kumimoji="0" lang="en-US" altLang="ko-KR" sz="1000" dirty="0">
                <a:latin typeface="Arial" panose="020B0604020202020204" pitchFamily="34" charset="0"/>
                <a:cs typeface="Arial" panose="020B0604020202020204" pitchFamily="34" charset="0"/>
              </a:rPr>
              <a:t>Class 100 ~ 1000</a:t>
            </a:r>
            <a:endParaRPr kumimoji="0" lang="ko-KR" altLang="en-US" sz="1000" dirty="0">
              <a:solidFill>
                <a:schemeClr val="tx1"/>
              </a:solidFill>
              <a:latin typeface="Arial" panose="020B0604020202020204" pitchFamily="34" charset="0"/>
              <a:cs typeface="Arial" panose="020B0604020202020204" pitchFamily="34" charset="0"/>
            </a:endParaRPr>
          </a:p>
        </p:txBody>
      </p:sp>
      <p:sp>
        <p:nvSpPr>
          <p:cNvPr id="3" name="TextBox 2"/>
          <p:cNvSpPr txBox="1"/>
          <p:nvPr/>
        </p:nvSpPr>
        <p:spPr>
          <a:xfrm>
            <a:off x="3220994" y="3503592"/>
            <a:ext cx="681597" cy="276999"/>
          </a:xfrm>
          <a:prstGeom prst="rect">
            <a:avLst/>
          </a:prstGeom>
          <a:noFill/>
        </p:spPr>
        <p:txBody>
          <a:bodyPr wrap="none" rtlCol="0">
            <a:spAutoFit/>
          </a:bodyPr>
          <a:lstStyle/>
          <a:p>
            <a:r>
              <a:rPr lang="en-US" altLang="ko-KR" sz="1200" b="1" dirty="0">
                <a:latin typeface="Arial" panose="020B0604020202020204" pitchFamily="34" charset="0"/>
                <a:cs typeface="Arial" panose="020B0604020202020204" pitchFamily="34" charset="0"/>
              </a:rPr>
              <a:t>3L/min</a:t>
            </a:r>
            <a:endParaRPr lang="ko-KR" altLang="en-US" sz="1200" b="1" dirty="0">
              <a:latin typeface="Arial" panose="020B0604020202020204" pitchFamily="34" charset="0"/>
              <a:cs typeface="Arial" panose="020B0604020202020204" pitchFamily="34" charset="0"/>
            </a:endParaRPr>
          </a:p>
        </p:txBody>
      </p:sp>
      <p:sp>
        <p:nvSpPr>
          <p:cNvPr id="10" name="TextBox 9"/>
          <p:cNvSpPr txBox="1"/>
          <p:nvPr/>
        </p:nvSpPr>
        <p:spPr>
          <a:xfrm>
            <a:off x="7714735" y="3503592"/>
            <a:ext cx="766557" cy="276999"/>
          </a:xfrm>
          <a:prstGeom prst="rect">
            <a:avLst/>
          </a:prstGeom>
          <a:noFill/>
        </p:spPr>
        <p:txBody>
          <a:bodyPr wrap="none" rtlCol="0">
            <a:spAutoFit/>
          </a:bodyPr>
          <a:lstStyle/>
          <a:p>
            <a:r>
              <a:rPr lang="en-US" altLang="ko-KR" sz="1200" b="1" dirty="0">
                <a:latin typeface="Arial" panose="020B0604020202020204" pitchFamily="34" charset="0"/>
                <a:cs typeface="Arial" panose="020B0604020202020204" pitchFamily="34" charset="0"/>
              </a:rPr>
              <a:t>16L/min</a:t>
            </a:r>
            <a:endParaRPr lang="ko-KR" altLang="en-US" sz="12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894E0D0F-0BFA-40A1-9FE8-14086CE266FA}"/>
              </a:ext>
            </a:extLst>
          </p:cNvPr>
          <p:cNvSpPr txBox="1"/>
          <p:nvPr/>
        </p:nvSpPr>
        <p:spPr>
          <a:xfrm>
            <a:off x="5961187" y="6537453"/>
            <a:ext cx="354584"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17</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54272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17F9C2A8-460A-4D7F-AC91-B0A421E28084}"/>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A275B9CC-8946-4147-B58B-CC414774DBD0}"/>
              </a:ext>
            </a:extLst>
          </p:cNvPr>
          <p:cNvSpPr txBox="1"/>
          <p:nvPr/>
        </p:nvSpPr>
        <p:spPr>
          <a:xfrm>
            <a:off x="111688" y="777263"/>
            <a:ext cx="5917004"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vacuum system (Research for particle movement)</a:t>
            </a:r>
            <a:endParaRPr lang="ko-KR" altLang="en-US" dirty="0">
              <a:latin typeface="Arial" panose="020B0604020202020204" pitchFamily="34" charset="0"/>
              <a:cs typeface="Arial" panose="020B0604020202020204" pitchFamily="34" charset="0"/>
            </a:endParaRPr>
          </a:p>
        </p:txBody>
      </p:sp>
      <p:pic>
        <p:nvPicPr>
          <p:cNvPr id="10" name="그림 9">
            <a:extLst>
              <a:ext uri="{FF2B5EF4-FFF2-40B4-BE49-F238E27FC236}">
                <a16:creationId xmlns="" xmlns:a16="http://schemas.microsoft.com/office/drawing/2014/main" id="{6D0BF10A-8714-45A8-842C-09977A48BA43}"/>
              </a:ext>
            </a:extLst>
          </p:cNvPr>
          <p:cNvPicPr>
            <a:picLocks noChangeAspect="1"/>
          </p:cNvPicPr>
          <p:nvPr/>
        </p:nvPicPr>
        <p:blipFill>
          <a:blip r:embed="rId2"/>
          <a:stretch>
            <a:fillRect/>
          </a:stretch>
        </p:blipFill>
        <p:spPr bwMode="auto">
          <a:xfrm>
            <a:off x="1065212" y="1997217"/>
            <a:ext cx="10061575" cy="3995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모서리가 둥근 직사각형 143">
            <a:extLst>
              <a:ext uri="{FF2B5EF4-FFF2-40B4-BE49-F238E27FC236}">
                <a16:creationId xmlns="" xmlns:a16="http://schemas.microsoft.com/office/drawing/2014/main" id="{56BEE26B-D53C-4A43-99D5-8DA598209C0D}"/>
              </a:ext>
            </a:extLst>
          </p:cNvPr>
          <p:cNvSpPr/>
          <p:nvPr/>
        </p:nvSpPr>
        <p:spPr bwMode="auto">
          <a:xfrm>
            <a:off x="1993328" y="5918156"/>
            <a:ext cx="3067427" cy="325162"/>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pPr algn="ctr" defTabSz="4389438" eaLnBrk="1" hangingPunct="1">
              <a:defRPr/>
            </a:pPr>
            <a:r>
              <a:rPr kumimoji="0" lang="en-US" altLang="ko-KR" sz="1200" dirty="0">
                <a:latin typeface="Arial" panose="020B0604020202020204" pitchFamily="34" charset="0"/>
                <a:cs typeface="Arial" panose="020B0604020202020204" pitchFamily="34" charset="0"/>
              </a:rPr>
              <a:t>Pressure: &lt; 1x10</a:t>
            </a:r>
            <a:r>
              <a:rPr kumimoji="0" lang="en-US" altLang="ko-KR" sz="1200" baseline="30000" dirty="0">
                <a:latin typeface="Arial" panose="020B0604020202020204" pitchFamily="34" charset="0"/>
                <a:cs typeface="Arial" panose="020B0604020202020204" pitchFamily="34" charset="0"/>
              </a:rPr>
              <a:t>-2</a:t>
            </a:r>
            <a:r>
              <a:rPr kumimoji="0" lang="en-US" altLang="ko-KR" sz="1200" dirty="0">
                <a:latin typeface="Arial" panose="020B0604020202020204" pitchFamily="34" charset="0"/>
                <a:cs typeface="Arial" panose="020B0604020202020204" pitchFamily="34" charset="0"/>
              </a:rPr>
              <a:t> mbar</a:t>
            </a:r>
            <a:endParaRPr kumimoji="0" lang="ko-KR" altLang="en-US" sz="1200">
              <a:solidFill>
                <a:schemeClr val="tx1"/>
              </a:solidFill>
              <a:latin typeface="Arial" panose="020B0604020202020204" pitchFamily="34" charset="0"/>
              <a:cs typeface="Arial" panose="020B0604020202020204" pitchFamily="34" charset="0"/>
            </a:endParaRPr>
          </a:p>
        </p:txBody>
      </p:sp>
      <p:sp>
        <p:nvSpPr>
          <p:cNvPr id="14" name="모서리가 둥근 직사각형 144">
            <a:extLst>
              <a:ext uri="{FF2B5EF4-FFF2-40B4-BE49-F238E27FC236}">
                <a16:creationId xmlns="" xmlns:a16="http://schemas.microsoft.com/office/drawing/2014/main" id="{67869305-77F0-482A-AB55-841CE9783E25}"/>
              </a:ext>
            </a:extLst>
          </p:cNvPr>
          <p:cNvSpPr/>
          <p:nvPr/>
        </p:nvSpPr>
        <p:spPr bwMode="auto">
          <a:xfrm>
            <a:off x="7097379" y="5918156"/>
            <a:ext cx="3067427" cy="325162"/>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pPr algn="ctr" defTabSz="4389438" eaLnBrk="1" hangingPunct="1">
              <a:defRPr/>
            </a:pPr>
            <a:r>
              <a:rPr kumimoji="0" lang="en-US" altLang="ko-KR" sz="1200" dirty="0">
                <a:latin typeface="Arial" panose="020B0604020202020204" pitchFamily="34" charset="0"/>
                <a:cs typeface="Arial" panose="020B0604020202020204" pitchFamily="34" charset="0"/>
              </a:rPr>
              <a:t>Pressure: 1013 mbar</a:t>
            </a:r>
            <a:endParaRPr kumimoji="0" lang="ko-KR" altLang="en-US" sz="1200">
              <a:solidFill>
                <a:schemeClr val="tx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51A72A84-95EC-435D-B501-63F0CA18D387}"/>
              </a:ext>
            </a:extLst>
          </p:cNvPr>
          <p:cNvSpPr txBox="1"/>
          <p:nvPr/>
        </p:nvSpPr>
        <p:spPr>
          <a:xfrm>
            <a:off x="4357865" y="1467200"/>
            <a:ext cx="3981802"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Particle movement by Gate valve operation </a:t>
            </a:r>
            <a:endParaRPr lang="ko-KR" altLang="en-US" sz="1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894E0D0F-0BFA-40A1-9FE8-14086CE266FA}"/>
              </a:ext>
            </a:extLst>
          </p:cNvPr>
          <p:cNvSpPr txBox="1"/>
          <p:nvPr/>
        </p:nvSpPr>
        <p:spPr>
          <a:xfrm>
            <a:off x="5961187" y="6537453"/>
            <a:ext cx="354584"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18</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41848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89E827A-92D0-4543-B7E3-CC3F999B1C47}"/>
              </a:ext>
            </a:extLst>
          </p:cNvPr>
          <p:cNvSpPr txBox="1"/>
          <p:nvPr/>
        </p:nvSpPr>
        <p:spPr>
          <a:xfrm>
            <a:off x="111688" y="777263"/>
            <a:ext cx="5570820"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vacuum system (Degassing &amp; NEG Activation)</a:t>
            </a:r>
            <a:endParaRPr lang="ko-KR" alt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17F9C2A8-460A-4D7F-AC91-B0A421E28084}"/>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pic>
        <p:nvPicPr>
          <p:cNvPr id="37" name="내용 개체 틀 2">
            <a:extLst>
              <a:ext uri="{FF2B5EF4-FFF2-40B4-BE49-F238E27FC236}">
                <a16:creationId xmlns="" xmlns:a16="http://schemas.microsoft.com/office/drawing/2014/main" id="{4B24E463-9649-4A3A-B09C-8F30DB911CDB}"/>
              </a:ext>
            </a:extLst>
          </p:cNvPr>
          <p:cNvPicPr>
            <a:picLocks noGrp="1" noChangeAspect="1"/>
          </p:cNvPicPr>
          <p:nvPr>
            <p:ph idx="1"/>
          </p:nvPr>
        </p:nvPicPr>
        <p:blipFill>
          <a:blip r:embed="rId2"/>
          <a:stretch>
            <a:fillRect/>
          </a:stretch>
        </p:blipFill>
        <p:spPr>
          <a:xfrm>
            <a:off x="6754344" y="1744677"/>
            <a:ext cx="4948638" cy="3926636"/>
          </a:xfrm>
          <a:prstGeom prst="rect">
            <a:avLst/>
          </a:prstGeom>
        </p:spPr>
      </p:pic>
      <p:pic>
        <p:nvPicPr>
          <p:cNvPr id="39" name="내용 개체 틀 3">
            <a:extLst>
              <a:ext uri="{FF2B5EF4-FFF2-40B4-BE49-F238E27FC236}">
                <a16:creationId xmlns="" xmlns:a16="http://schemas.microsoft.com/office/drawing/2014/main" id="{5C791B35-B86F-45C1-B1A1-3FF3A6B52ECF}"/>
              </a:ext>
            </a:extLst>
          </p:cNvPr>
          <p:cNvPicPr>
            <a:picLocks noChangeAspect="1"/>
          </p:cNvPicPr>
          <p:nvPr/>
        </p:nvPicPr>
        <p:blipFill>
          <a:blip r:embed="rId3"/>
          <a:stretch>
            <a:fillRect/>
          </a:stretch>
        </p:blipFill>
        <p:spPr>
          <a:xfrm>
            <a:off x="305338" y="1744677"/>
            <a:ext cx="4784396" cy="3926636"/>
          </a:xfrm>
          <a:prstGeom prst="rect">
            <a:avLst/>
          </a:prstGeom>
        </p:spPr>
      </p:pic>
      <p:sp>
        <p:nvSpPr>
          <p:cNvPr id="2" name="TextBox 1">
            <a:extLst>
              <a:ext uri="{FF2B5EF4-FFF2-40B4-BE49-F238E27FC236}">
                <a16:creationId xmlns="" xmlns:a16="http://schemas.microsoft.com/office/drawing/2014/main" id="{0D7F1E66-DFF3-484E-B208-844B8C67F2B2}"/>
              </a:ext>
            </a:extLst>
          </p:cNvPr>
          <p:cNvSpPr txBox="1"/>
          <p:nvPr/>
        </p:nvSpPr>
        <p:spPr>
          <a:xfrm>
            <a:off x="3395133" y="5850640"/>
            <a:ext cx="5990230" cy="307777"/>
          </a:xfrm>
          <a:prstGeom prst="rect">
            <a:avLst/>
          </a:prstGeom>
          <a:noFill/>
        </p:spPr>
        <p:txBody>
          <a:bodyPr wrap="none" rtlCol="0">
            <a:spAutoFit/>
          </a:bodyPr>
          <a:lstStyle/>
          <a:p>
            <a:r>
              <a:rPr lang="en-US" altLang="ko-KR" sz="1400" dirty="0">
                <a:solidFill>
                  <a:srgbClr val="FF0000"/>
                </a:solidFill>
                <a:latin typeface="Arial" panose="020B0604020202020204" pitchFamily="34" charset="0"/>
                <a:cs typeface="Arial" panose="020B0604020202020204" pitchFamily="34" charset="0"/>
              </a:rPr>
              <a:t>Vacuum</a:t>
            </a:r>
            <a:r>
              <a:rPr lang="ko-KR" altLang="en-US" sz="1400" dirty="0">
                <a:solidFill>
                  <a:srgbClr val="FF0000"/>
                </a:solidFill>
                <a:latin typeface="Arial" panose="020B0604020202020204" pitchFamily="34" charset="0"/>
                <a:cs typeface="Arial" panose="020B0604020202020204" pitchFamily="34" charset="0"/>
              </a:rPr>
              <a:t> </a:t>
            </a:r>
            <a:r>
              <a:rPr lang="en-US" altLang="ko-KR" sz="1400" dirty="0">
                <a:solidFill>
                  <a:srgbClr val="FF0000"/>
                </a:solidFill>
                <a:latin typeface="Arial" panose="020B0604020202020204" pitchFamily="34" charset="0"/>
                <a:cs typeface="Arial" panose="020B0604020202020204" pitchFamily="34" charset="0"/>
              </a:rPr>
              <a:t>requirement</a:t>
            </a:r>
            <a:r>
              <a:rPr lang="ko-KR" altLang="en-US" sz="1400" dirty="0">
                <a:solidFill>
                  <a:srgbClr val="FF0000"/>
                </a:solidFill>
                <a:latin typeface="Arial" panose="020B0604020202020204" pitchFamily="34" charset="0"/>
                <a:cs typeface="Arial" panose="020B0604020202020204" pitchFamily="34" charset="0"/>
              </a:rPr>
              <a:t> </a:t>
            </a:r>
            <a:r>
              <a:rPr lang="en-US" altLang="ko-KR" sz="1400" dirty="0">
                <a:solidFill>
                  <a:srgbClr val="FF0000"/>
                </a:solidFill>
                <a:latin typeface="Arial" panose="020B0604020202020204" pitchFamily="34" charset="0"/>
                <a:cs typeface="Arial" panose="020B0604020202020204" pitchFamily="34" charset="0"/>
              </a:rPr>
              <a:t>of</a:t>
            </a:r>
            <a:r>
              <a:rPr lang="ko-KR" altLang="en-US" sz="1400" dirty="0">
                <a:solidFill>
                  <a:srgbClr val="FF0000"/>
                </a:solidFill>
                <a:latin typeface="Arial" panose="020B0604020202020204" pitchFamily="34" charset="0"/>
                <a:cs typeface="Arial" panose="020B0604020202020204" pitchFamily="34" charset="0"/>
              </a:rPr>
              <a:t> </a:t>
            </a:r>
            <a:r>
              <a:rPr lang="en-US" altLang="ko-KR" sz="1400" dirty="0">
                <a:solidFill>
                  <a:srgbClr val="FF0000"/>
                </a:solidFill>
                <a:latin typeface="Arial" panose="020B0604020202020204" pitchFamily="34" charset="0"/>
                <a:cs typeface="Arial" panose="020B0604020202020204" pitchFamily="34" charset="0"/>
              </a:rPr>
              <a:t>warm</a:t>
            </a:r>
            <a:r>
              <a:rPr lang="ko-KR" altLang="en-US" sz="1400" dirty="0">
                <a:solidFill>
                  <a:srgbClr val="FF0000"/>
                </a:solidFill>
                <a:latin typeface="Arial" panose="020B0604020202020204" pitchFamily="34" charset="0"/>
                <a:cs typeface="Arial" panose="020B0604020202020204" pitchFamily="34" charset="0"/>
              </a:rPr>
              <a:t> </a:t>
            </a:r>
            <a:r>
              <a:rPr lang="en-US" altLang="ko-KR" sz="1400" dirty="0">
                <a:solidFill>
                  <a:srgbClr val="FF0000"/>
                </a:solidFill>
                <a:latin typeface="Arial" panose="020B0604020202020204" pitchFamily="34" charset="0"/>
                <a:cs typeface="Arial" panose="020B0604020202020204" pitchFamily="34" charset="0"/>
              </a:rPr>
              <a:t>section</a:t>
            </a:r>
            <a:r>
              <a:rPr lang="ko-KR" altLang="en-US" sz="1400" dirty="0">
                <a:solidFill>
                  <a:srgbClr val="FF0000"/>
                </a:solidFill>
                <a:latin typeface="Arial" panose="020B0604020202020204" pitchFamily="34" charset="0"/>
                <a:cs typeface="Arial" panose="020B0604020202020204" pitchFamily="34" charset="0"/>
              </a:rPr>
              <a:t> </a:t>
            </a:r>
            <a:r>
              <a:rPr lang="en-US" altLang="ko-KR" sz="1400" dirty="0">
                <a:solidFill>
                  <a:srgbClr val="FF0000"/>
                </a:solidFill>
                <a:latin typeface="Arial" panose="020B0604020202020204" pitchFamily="34" charset="0"/>
                <a:cs typeface="Arial" panose="020B0604020202020204" pitchFamily="34" charset="0"/>
              </a:rPr>
              <a:t>:</a:t>
            </a:r>
            <a:r>
              <a:rPr lang="ko-KR" altLang="en-US" sz="1400" dirty="0">
                <a:solidFill>
                  <a:srgbClr val="FF0000"/>
                </a:solidFill>
                <a:latin typeface="Arial" panose="020B0604020202020204" pitchFamily="34" charset="0"/>
                <a:cs typeface="Arial" panose="020B0604020202020204" pitchFamily="34" charset="0"/>
              </a:rPr>
              <a:t> </a:t>
            </a:r>
            <a:r>
              <a:rPr lang="en-US" altLang="ko-KR" sz="1400" dirty="0">
                <a:solidFill>
                  <a:srgbClr val="FF0000"/>
                </a:solidFill>
                <a:latin typeface="Arial" panose="020B0604020202020204" pitchFamily="34" charset="0"/>
                <a:cs typeface="Arial" panose="020B0604020202020204" pitchFamily="34" charset="0"/>
              </a:rPr>
              <a:t>5E-9mbar</a:t>
            </a:r>
            <a:r>
              <a:rPr lang="ko-KR" altLang="en-US" sz="1400" dirty="0">
                <a:solidFill>
                  <a:srgbClr val="FF0000"/>
                </a:solidFill>
                <a:latin typeface="Arial" panose="020B0604020202020204" pitchFamily="34" charset="0"/>
                <a:cs typeface="Arial" panose="020B0604020202020204" pitchFamily="34" charset="0"/>
              </a:rPr>
              <a:t> </a:t>
            </a:r>
            <a:r>
              <a:rPr lang="en-US" altLang="ko-KR" sz="1400" dirty="0">
                <a:solidFill>
                  <a:srgbClr val="FF0000"/>
                </a:solidFill>
                <a:latin typeface="Arial" panose="020B0604020202020204" pitchFamily="34" charset="0"/>
                <a:cs typeface="Arial" panose="020B0604020202020204" pitchFamily="34" charset="0"/>
              </a:rPr>
              <a:t>(After</a:t>
            </a:r>
            <a:r>
              <a:rPr lang="ko-KR" altLang="en-US" sz="1400" dirty="0">
                <a:solidFill>
                  <a:srgbClr val="FF0000"/>
                </a:solidFill>
                <a:latin typeface="Arial" panose="020B0604020202020204" pitchFamily="34" charset="0"/>
                <a:cs typeface="Arial" panose="020B0604020202020204" pitchFamily="34" charset="0"/>
              </a:rPr>
              <a:t> </a:t>
            </a:r>
            <a:r>
              <a:rPr lang="en-US" altLang="ko-KR" sz="1400" dirty="0">
                <a:solidFill>
                  <a:srgbClr val="FF0000"/>
                </a:solidFill>
                <a:latin typeface="Arial" panose="020B0604020202020204" pitchFamily="34" charset="0"/>
                <a:cs typeface="Arial" panose="020B0604020202020204" pitchFamily="34" charset="0"/>
              </a:rPr>
              <a:t>cavity cool-down)</a:t>
            </a:r>
            <a:endParaRPr lang="ko-KR" altLang="en-US" sz="1400" dirty="0">
              <a:solidFill>
                <a:srgbClr val="FF0000"/>
              </a:solidFill>
              <a:latin typeface="Arial" panose="020B0604020202020204" pitchFamily="34" charset="0"/>
              <a:cs typeface="Arial" panose="020B0604020202020204" pitchFamily="34" charset="0"/>
            </a:endParaRPr>
          </a:p>
        </p:txBody>
      </p:sp>
      <p:cxnSp>
        <p:nvCxnSpPr>
          <p:cNvPr id="6" name="직선 연결선 5">
            <a:extLst>
              <a:ext uri="{FF2B5EF4-FFF2-40B4-BE49-F238E27FC236}">
                <a16:creationId xmlns="" xmlns:a16="http://schemas.microsoft.com/office/drawing/2014/main" id="{8EA7101E-EC0A-4B47-8B12-C2ED001F9C68}"/>
              </a:ext>
            </a:extLst>
          </p:cNvPr>
          <p:cNvCxnSpPr>
            <a:cxnSpLocks/>
          </p:cNvCxnSpPr>
          <p:nvPr/>
        </p:nvCxnSpPr>
        <p:spPr>
          <a:xfrm>
            <a:off x="1109133" y="4191000"/>
            <a:ext cx="3750734" cy="0"/>
          </a:xfrm>
          <a:prstGeom prst="line">
            <a:avLst/>
          </a:prstGeom>
          <a:ln w="28575">
            <a:solidFill>
              <a:srgbClr val="FF3300"/>
            </a:solidFill>
            <a:prstDash val="dash"/>
          </a:ln>
        </p:spPr>
        <p:style>
          <a:lnRef idx="1">
            <a:schemeClr val="accent1"/>
          </a:lnRef>
          <a:fillRef idx="0">
            <a:schemeClr val="accent1"/>
          </a:fillRef>
          <a:effectRef idx="0">
            <a:schemeClr val="accent1"/>
          </a:effectRef>
          <a:fontRef idx="minor">
            <a:schemeClr val="tx1"/>
          </a:fontRef>
        </p:style>
      </p:cxnSp>
      <p:cxnSp>
        <p:nvCxnSpPr>
          <p:cNvPr id="10" name="직선 연결선 9">
            <a:extLst>
              <a:ext uri="{FF2B5EF4-FFF2-40B4-BE49-F238E27FC236}">
                <a16:creationId xmlns="" xmlns:a16="http://schemas.microsoft.com/office/drawing/2014/main" id="{86AD9E5E-DC84-4928-B544-328ED2FA0B4E}"/>
              </a:ext>
            </a:extLst>
          </p:cNvPr>
          <p:cNvCxnSpPr>
            <a:cxnSpLocks/>
          </p:cNvCxnSpPr>
          <p:nvPr/>
        </p:nvCxnSpPr>
        <p:spPr>
          <a:xfrm>
            <a:off x="7586132" y="4207934"/>
            <a:ext cx="3826935" cy="0"/>
          </a:xfrm>
          <a:prstGeom prst="line">
            <a:avLst/>
          </a:prstGeom>
          <a:ln w="28575">
            <a:solidFill>
              <a:srgbClr val="FF330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894E0D0F-0BFA-40A1-9FE8-14086CE266FA}"/>
              </a:ext>
            </a:extLst>
          </p:cNvPr>
          <p:cNvSpPr txBox="1"/>
          <p:nvPr/>
        </p:nvSpPr>
        <p:spPr>
          <a:xfrm>
            <a:off x="5961187" y="6537453"/>
            <a:ext cx="354584"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19</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2539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78ECB8E6-8271-476B-A9C1-030D1273394C}"/>
              </a:ext>
            </a:extLst>
          </p:cNvPr>
          <p:cNvSpPr/>
          <p:nvPr/>
        </p:nvSpPr>
        <p:spPr>
          <a:xfrm>
            <a:off x="150668" y="84660"/>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a:t>
            </a:r>
            <a:r>
              <a:rPr lang="en-US" altLang="ko-KR" sz="3200" dirty="0" smtClean="0">
                <a:solidFill>
                  <a:schemeClr val="tx1"/>
                </a:solidFill>
                <a:latin typeface="Arial" panose="020B0604020202020204" pitchFamily="34" charset="0"/>
                <a:cs typeface="Arial" panose="020B0604020202020204" pitchFamily="34" charset="0"/>
              </a:rPr>
              <a:t>Outlines</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95351D00-D291-4638-A53E-54F59A4B82DD}"/>
              </a:ext>
            </a:extLst>
          </p:cNvPr>
          <p:cNvSpPr txBox="1"/>
          <p:nvPr/>
        </p:nvSpPr>
        <p:spPr>
          <a:xfrm>
            <a:off x="4185526" y="1271774"/>
            <a:ext cx="3842655" cy="4314451"/>
          </a:xfrm>
          <a:prstGeom prst="rect">
            <a:avLst/>
          </a:prstGeom>
          <a:noFill/>
        </p:spPr>
        <p:txBody>
          <a:bodyPr wrap="none" rtlCol="0">
            <a:spAutoFit/>
          </a:bodyPr>
          <a:lstStyle/>
          <a:p>
            <a:pPr marL="285750" indent="-285750">
              <a:lnSpc>
                <a:spcPct val="300000"/>
              </a:lnSpc>
              <a:buFontTx/>
              <a:buChar char="-"/>
            </a:pPr>
            <a:r>
              <a:rPr lang="en-US" altLang="ko-KR" sz="2400" dirty="0"/>
              <a:t>Introduction of IRIS</a:t>
            </a:r>
          </a:p>
          <a:p>
            <a:pPr marL="285750" indent="-285750">
              <a:lnSpc>
                <a:spcPct val="300000"/>
              </a:lnSpc>
              <a:buFontTx/>
              <a:buChar char="-"/>
            </a:pPr>
            <a:r>
              <a:rPr lang="en-US" altLang="ko-KR" sz="2400" dirty="0"/>
              <a:t>Configuration of RAON</a:t>
            </a:r>
          </a:p>
          <a:p>
            <a:pPr marL="285750" indent="-285750">
              <a:lnSpc>
                <a:spcPct val="300000"/>
              </a:lnSpc>
              <a:buFontTx/>
              <a:buChar char="-"/>
            </a:pPr>
            <a:r>
              <a:rPr lang="en-US" altLang="ko-KR" sz="2400" dirty="0"/>
              <a:t>RAON Vacuum System </a:t>
            </a:r>
          </a:p>
          <a:p>
            <a:pPr marL="285750" indent="-285750">
              <a:lnSpc>
                <a:spcPct val="300000"/>
              </a:lnSpc>
              <a:buFontTx/>
              <a:buChar char="-"/>
            </a:pPr>
            <a:r>
              <a:rPr lang="en-US" altLang="ko-KR" sz="2400" dirty="0"/>
              <a:t>Status and Plan  </a:t>
            </a:r>
            <a:endParaRPr lang="ko-KR" altLang="en-US" sz="2400" dirty="0"/>
          </a:p>
        </p:txBody>
      </p:sp>
      <p:sp>
        <p:nvSpPr>
          <p:cNvPr id="5" name="TextBox 4">
            <a:extLst>
              <a:ext uri="{FF2B5EF4-FFF2-40B4-BE49-F238E27FC236}">
                <a16:creationId xmlns="" xmlns:a16="http://schemas.microsoft.com/office/drawing/2014/main" id="{ECD539DB-44DE-44CA-AA92-5728C1328698}"/>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894E0D0F-0BFA-40A1-9FE8-14086CE266FA}"/>
              </a:ext>
            </a:extLst>
          </p:cNvPr>
          <p:cNvSpPr txBox="1"/>
          <p:nvPr/>
        </p:nvSpPr>
        <p:spPr>
          <a:xfrm>
            <a:off x="5961187" y="6471552"/>
            <a:ext cx="269626"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2</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25259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a:extLst>
              <a:ext uri="{FF2B5EF4-FFF2-40B4-BE49-F238E27FC236}">
                <a16:creationId xmlns="" xmlns:a16="http://schemas.microsoft.com/office/drawing/2014/main" id="{E60459FD-0173-469A-B5A8-2C1FD647AE0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7284" b="37655"/>
          <a:stretch/>
        </p:blipFill>
        <p:spPr>
          <a:xfrm>
            <a:off x="239" y="1871037"/>
            <a:ext cx="11988553" cy="2997200"/>
          </a:xfrm>
          <a:prstGeom prst="rect">
            <a:avLst/>
          </a:prstGeom>
        </p:spPr>
      </p:pic>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89E827A-92D0-4543-B7E3-CC3F999B1C47}"/>
              </a:ext>
            </a:extLst>
          </p:cNvPr>
          <p:cNvSpPr txBox="1"/>
          <p:nvPr/>
        </p:nvSpPr>
        <p:spPr>
          <a:xfrm>
            <a:off x="111688" y="777263"/>
            <a:ext cx="5134804"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to KOBRA vacuum system (Configuration)</a:t>
            </a:r>
            <a:endParaRPr lang="ko-KR" alt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17F9C2A8-460A-4D7F-AC91-B0A421E28084}"/>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cxnSp>
        <p:nvCxnSpPr>
          <p:cNvPr id="3" name="직선 화살표 연결선 2">
            <a:extLst>
              <a:ext uri="{FF2B5EF4-FFF2-40B4-BE49-F238E27FC236}">
                <a16:creationId xmlns="" xmlns:a16="http://schemas.microsoft.com/office/drawing/2014/main" id="{34164840-5FB9-4864-B0DC-F62D632F63A9}"/>
              </a:ext>
            </a:extLst>
          </p:cNvPr>
          <p:cNvCxnSpPr>
            <a:cxnSpLocks/>
          </p:cNvCxnSpPr>
          <p:nvPr/>
        </p:nvCxnSpPr>
        <p:spPr>
          <a:xfrm flipH="1" flipV="1">
            <a:off x="11497733" y="3972411"/>
            <a:ext cx="612777" cy="84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AFA5533A-08E9-4675-9ABB-3FE88FDBC78F}"/>
              </a:ext>
            </a:extLst>
          </p:cNvPr>
          <p:cNvSpPr txBox="1"/>
          <p:nvPr/>
        </p:nvSpPr>
        <p:spPr>
          <a:xfrm>
            <a:off x="11115677" y="3649288"/>
            <a:ext cx="1094123" cy="276999"/>
          </a:xfrm>
          <a:prstGeom prst="rect">
            <a:avLst/>
          </a:prstGeom>
          <a:noFill/>
        </p:spPr>
        <p:txBody>
          <a:bodyPr wrap="square" rtlCol="0">
            <a:spAutoFit/>
          </a:bodyPr>
          <a:lstStyle/>
          <a:p>
            <a:r>
              <a:rPr lang="en-US" altLang="ko-KR" sz="1200" dirty="0">
                <a:solidFill>
                  <a:srgbClr val="0000FF"/>
                </a:solidFill>
                <a:latin typeface="Arial" panose="020B0604020202020204" pitchFamily="34" charset="0"/>
                <a:cs typeface="Arial" panose="020B0604020202020204" pitchFamily="34" charset="0"/>
              </a:rPr>
              <a:t>End of SCL3</a:t>
            </a:r>
          </a:p>
        </p:txBody>
      </p:sp>
      <p:grpSp>
        <p:nvGrpSpPr>
          <p:cNvPr id="2" name="그룹 1">
            <a:extLst>
              <a:ext uri="{FF2B5EF4-FFF2-40B4-BE49-F238E27FC236}">
                <a16:creationId xmlns="" xmlns:a16="http://schemas.microsoft.com/office/drawing/2014/main" id="{B8E6681D-06AA-4384-982B-99A9D77EE584}"/>
              </a:ext>
            </a:extLst>
          </p:cNvPr>
          <p:cNvGrpSpPr/>
          <p:nvPr/>
        </p:nvGrpSpPr>
        <p:grpSpPr>
          <a:xfrm>
            <a:off x="3718321" y="4224572"/>
            <a:ext cx="1094265" cy="1188609"/>
            <a:chOff x="2408819" y="4290843"/>
            <a:chExt cx="1094265" cy="1188609"/>
          </a:xfrm>
        </p:grpSpPr>
        <p:sp>
          <p:nvSpPr>
            <p:cNvPr id="8" name="사각형: 둥근 모서리 7">
              <a:extLst>
                <a:ext uri="{FF2B5EF4-FFF2-40B4-BE49-F238E27FC236}">
                  <a16:creationId xmlns="" xmlns:a16="http://schemas.microsoft.com/office/drawing/2014/main" id="{0A4E12F1-CE3D-48C9-8215-62F3B3310F9A}"/>
                </a:ext>
              </a:extLst>
            </p:cNvPr>
            <p:cNvSpPr/>
            <p:nvPr/>
          </p:nvSpPr>
          <p:spPr>
            <a:xfrm>
              <a:off x="2408819" y="4290843"/>
              <a:ext cx="1007533" cy="1188609"/>
            </a:xfrm>
            <a:prstGeom prst="roundRect">
              <a:avLst/>
            </a:prstGeom>
            <a:solidFill>
              <a:srgbClr val="FFC000">
                <a:alpha val="50196"/>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4" name="TextBox 23">
              <a:extLst>
                <a:ext uri="{FF2B5EF4-FFF2-40B4-BE49-F238E27FC236}">
                  <a16:creationId xmlns="" xmlns:a16="http://schemas.microsoft.com/office/drawing/2014/main" id="{FC37236B-31A4-4FC5-AE9E-C0D092ADDBD7}"/>
                </a:ext>
              </a:extLst>
            </p:cNvPr>
            <p:cNvSpPr txBox="1"/>
            <p:nvPr/>
          </p:nvSpPr>
          <p:spPr>
            <a:xfrm>
              <a:off x="2408961" y="4395581"/>
              <a:ext cx="1094123" cy="646331"/>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KOBRA experimental facility</a:t>
              </a:r>
            </a:p>
          </p:txBody>
        </p:sp>
      </p:grpSp>
      <p:sp>
        <p:nvSpPr>
          <p:cNvPr id="25" name="TextBox 24">
            <a:extLst>
              <a:ext uri="{FF2B5EF4-FFF2-40B4-BE49-F238E27FC236}">
                <a16:creationId xmlns="" xmlns:a16="http://schemas.microsoft.com/office/drawing/2014/main" id="{C46A52E3-4ED3-46E5-9196-5FF23169EC38}"/>
              </a:ext>
            </a:extLst>
          </p:cNvPr>
          <p:cNvSpPr txBox="1"/>
          <p:nvPr/>
        </p:nvSpPr>
        <p:spPr>
          <a:xfrm>
            <a:off x="8468215" y="3005777"/>
            <a:ext cx="3803297" cy="276999"/>
          </a:xfrm>
          <a:prstGeom prst="rect">
            <a:avLst/>
          </a:prstGeom>
          <a:noFill/>
        </p:spPr>
        <p:txBody>
          <a:bodyPr wrap="square" rtlCol="0">
            <a:spAutoFit/>
          </a:bodyPr>
          <a:lstStyle/>
          <a:p>
            <a:r>
              <a:rPr lang="en-US" altLang="ko-KR" sz="1200" dirty="0">
                <a:solidFill>
                  <a:srgbClr val="0000FF"/>
                </a:solidFill>
                <a:latin typeface="Arial" panose="020B0604020202020204" pitchFamily="34" charset="0"/>
                <a:cs typeface="Arial" panose="020B0604020202020204" pitchFamily="34" charset="0"/>
              </a:rPr>
              <a:t>P2DT(Post Accelerator to Distribution Transfer Line)</a:t>
            </a:r>
          </a:p>
        </p:txBody>
      </p:sp>
      <p:cxnSp>
        <p:nvCxnSpPr>
          <p:cNvPr id="26" name="직선 화살표 연결선 25">
            <a:extLst>
              <a:ext uri="{FF2B5EF4-FFF2-40B4-BE49-F238E27FC236}">
                <a16:creationId xmlns="" xmlns:a16="http://schemas.microsoft.com/office/drawing/2014/main" id="{FDC0A0AB-2773-4909-893D-D5A97B0E9B0C}"/>
              </a:ext>
            </a:extLst>
          </p:cNvPr>
          <p:cNvCxnSpPr>
            <a:cxnSpLocks/>
          </p:cNvCxnSpPr>
          <p:nvPr/>
        </p:nvCxnSpPr>
        <p:spPr>
          <a:xfrm>
            <a:off x="10992912" y="2204039"/>
            <a:ext cx="88899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C555979E-0803-4A3F-980C-D2B842A729AB}"/>
              </a:ext>
            </a:extLst>
          </p:cNvPr>
          <p:cNvSpPr txBox="1"/>
          <p:nvPr/>
        </p:nvSpPr>
        <p:spPr>
          <a:xfrm>
            <a:off x="10153077" y="1702225"/>
            <a:ext cx="1925200" cy="276999"/>
          </a:xfrm>
          <a:prstGeom prst="rect">
            <a:avLst/>
          </a:prstGeom>
          <a:noFill/>
        </p:spPr>
        <p:txBody>
          <a:bodyPr wrap="square" rtlCol="0">
            <a:spAutoFit/>
          </a:bodyPr>
          <a:lstStyle/>
          <a:p>
            <a:r>
              <a:rPr lang="en-US" altLang="ko-KR" sz="1200" dirty="0">
                <a:solidFill>
                  <a:srgbClr val="0000FF"/>
                </a:solidFill>
                <a:latin typeface="Arial" panose="020B0604020202020204" pitchFamily="34" charset="0"/>
                <a:cs typeface="Arial" panose="020B0604020202020204" pitchFamily="34" charset="0"/>
              </a:rPr>
              <a:t> SCL2 connection point</a:t>
            </a:r>
          </a:p>
        </p:txBody>
      </p:sp>
      <p:grpSp>
        <p:nvGrpSpPr>
          <p:cNvPr id="31" name="그룹 30">
            <a:extLst>
              <a:ext uri="{FF2B5EF4-FFF2-40B4-BE49-F238E27FC236}">
                <a16:creationId xmlns="" xmlns:a16="http://schemas.microsoft.com/office/drawing/2014/main" id="{F16EEDBE-098B-4B32-BB3B-2A211E42EBC5}"/>
              </a:ext>
            </a:extLst>
          </p:cNvPr>
          <p:cNvGrpSpPr/>
          <p:nvPr/>
        </p:nvGrpSpPr>
        <p:grpSpPr>
          <a:xfrm>
            <a:off x="3503084" y="5040488"/>
            <a:ext cx="8607426" cy="1572259"/>
            <a:chOff x="4536555" y="25195438"/>
            <a:chExt cx="21680127" cy="6021135"/>
          </a:xfrm>
        </p:grpSpPr>
        <p:pic>
          <p:nvPicPr>
            <p:cNvPr id="32" name="그림 31">
              <a:extLst>
                <a:ext uri="{FF2B5EF4-FFF2-40B4-BE49-F238E27FC236}">
                  <a16:creationId xmlns="" xmlns:a16="http://schemas.microsoft.com/office/drawing/2014/main" id="{80759BA3-40CB-4EEF-9A68-2D9B94D64283}"/>
                </a:ext>
              </a:extLst>
            </p:cNvPr>
            <p:cNvPicPr>
              <a:picLocks noChangeAspect="1"/>
            </p:cNvPicPr>
            <p:nvPr/>
          </p:nvPicPr>
          <p:blipFill>
            <a:blip r:embed="rId3"/>
            <a:stretch>
              <a:fillRect/>
            </a:stretch>
          </p:blipFill>
          <p:spPr>
            <a:xfrm>
              <a:off x="4536555" y="25195438"/>
              <a:ext cx="21680127" cy="6021135"/>
            </a:xfrm>
            <a:prstGeom prst="rect">
              <a:avLst/>
            </a:prstGeom>
          </p:spPr>
        </p:pic>
        <p:sp>
          <p:nvSpPr>
            <p:cNvPr id="33" name="직사각형 32">
              <a:extLst>
                <a:ext uri="{FF2B5EF4-FFF2-40B4-BE49-F238E27FC236}">
                  <a16:creationId xmlns="" xmlns:a16="http://schemas.microsoft.com/office/drawing/2014/main" id="{11A06749-294C-442F-95F0-61A887A59B37}"/>
                </a:ext>
              </a:extLst>
            </p:cNvPr>
            <p:cNvSpPr/>
            <p:nvPr/>
          </p:nvSpPr>
          <p:spPr>
            <a:xfrm>
              <a:off x="13538541" y="27748598"/>
              <a:ext cx="187220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aphicFrame>
        <p:nvGraphicFramePr>
          <p:cNvPr id="34" name="표 33">
            <a:extLst>
              <a:ext uri="{FF2B5EF4-FFF2-40B4-BE49-F238E27FC236}">
                <a16:creationId xmlns="" xmlns:a16="http://schemas.microsoft.com/office/drawing/2014/main" id="{7134FA44-869F-4329-8D5E-5DFE99A01B8C}"/>
              </a:ext>
            </a:extLst>
          </p:cNvPr>
          <p:cNvGraphicFramePr>
            <a:graphicFrameLocks noGrp="1"/>
          </p:cNvGraphicFramePr>
          <p:nvPr>
            <p:extLst>
              <p:ext uri="{D42A27DB-BD31-4B8C-83A1-F6EECF244321}">
                <p14:modId xmlns:p14="http://schemas.microsoft.com/office/powerpoint/2010/main" val="2708346540"/>
              </p:ext>
            </p:extLst>
          </p:nvPr>
        </p:nvGraphicFramePr>
        <p:xfrm>
          <a:off x="2364577" y="2725094"/>
          <a:ext cx="3917112" cy="1508760"/>
        </p:xfrm>
        <a:graphic>
          <a:graphicData uri="http://schemas.openxmlformats.org/drawingml/2006/table">
            <a:tbl>
              <a:tblPr firstRow="1" bandRow="1">
                <a:tableStyleId>{5940675A-B579-460E-94D1-54222C63F5DA}</a:tableStyleId>
              </a:tblPr>
              <a:tblGrid>
                <a:gridCol w="834458">
                  <a:extLst>
                    <a:ext uri="{9D8B030D-6E8A-4147-A177-3AD203B41FA5}">
                      <a16:colId xmlns="" xmlns:a16="http://schemas.microsoft.com/office/drawing/2014/main" val="2090784592"/>
                    </a:ext>
                  </a:extLst>
                </a:gridCol>
                <a:gridCol w="804724">
                  <a:extLst>
                    <a:ext uri="{9D8B030D-6E8A-4147-A177-3AD203B41FA5}">
                      <a16:colId xmlns="" xmlns:a16="http://schemas.microsoft.com/office/drawing/2014/main" val="3037112561"/>
                    </a:ext>
                  </a:extLst>
                </a:gridCol>
                <a:gridCol w="349376">
                  <a:extLst>
                    <a:ext uri="{9D8B030D-6E8A-4147-A177-3AD203B41FA5}">
                      <a16:colId xmlns="" xmlns:a16="http://schemas.microsoft.com/office/drawing/2014/main" val="3757154253"/>
                    </a:ext>
                  </a:extLst>
                </a:gridCol>
                <a:gridCol w="1928554">
                  <a:extLst>
                    <a:ext uri="{9D8B030D-6E8A-4147-A177-3AD203B41FA5}">
                      <a16:colId xmlns="" xmlns:a16="http://schemas.microsoft.com/office/drawing/2014/main" val="142024995"/>
                    </a:ext>
                  </a:extLst>
                </a:gridCol>
              </a:tblGrid>
              <a:tr h="205807">
                <a:tc>
                  <a:txBody>
                    <a:bodyPr/>
                    <a:lstStyle/>
                    <a:p>
                      <a:pPr algn="ctr" latinLnBrk="1"/>
                      <a:r>
                        <a:rPr lang="en-US" altLang="ko-KR" sz="900">
                          <a:latin typeface="Arial" panose="020B0604020202020204" pitchFamily="34" charset="0"/>
                          <a:cs typeface="Arial" panose="020B0604020202020204" pitchFamily="34" charset="0"/>
                        </a:rPr>
                        <a:t>Vacuum device</a:t>
                      </a:r>
                    </a:p>
                  </a:txBody>
                  <a:tcPr/>
                </a:tc>
                <a:tc>
                  <a:txBody>
                    <a:bodyPr/>
                    <a:lstStyle/>
                    <a:p>
                      <a:pPr algn="ctr" latinLnBrk="1"/>
                      <a:r>
                        <a:rPr lang="en-US" altLang="ko-KR" sz="900">
                          <a:latin typeface="Arial" panose="020B0604020202020204" pitchFamily="34" charset="0"/>
                          <a:cs typeface="Arial" panose="020B0604020202020204" pitchFamily="34" charset="0"/>
                        </a:rPr>
                        <a:t>Spctification</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a:latin typeface="Arial" panose="020B0604020202020204" pitchFamily="34" charset="0"/>
                          <a:cs typeface="Arial" panose="020B0604020202020204" pitchFamily="34" charset="0"/>
                        </a:rPr>
                        <a:t>Q'ty</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dirty="0">
                          <a:latin typeface="Arial" panose="020B0604020202020204" pitchFamily="34" charset="0"/>
                          <a:cs typeface="Arial" panose="020B0604020202020204" pitchFamily="34" charset="0"/>
                        </a:rPr>
                        <a:t>Manufacture / Model</a:t>
                      </a:r>
                      <a:endParaRPr lang="ko-KR" altLang="en-US" sz="9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455463251"/>
                  </a:ext>
                </a:extLst>
              </a:tr>
              <a:tr h="204161">
                <a:tc>
                  <a:txBody>
                    <a:bodyPr/>
                    <a:lstStyle/>
                    <a:p>
                      <a:pPr algn="ctr" latinLnBrk="1"/>
                      <a:r>
                        <a:rPr lang="en-US" altLang="ko-KR" sz="900">
                          <a:latin typeface="Arial" panose="020B0604020202020204" pitchFamily="34" charset="0"/>
                          <a:cs typeface="Arial" panose="020B0604020202020204" pitchFamily="34" charset="0"/>
                        </a:rPr>
                        <a:t>Ion</a:t>
                      </a:r>
                      <a:r>
                        <a:rPr lang="en-US" altLang="ko-KR" sz="900" baseline="0">
                          <a:latin typeface="Arial" panose="020B0604020202020204" pitchFamily="34" charset="0"/>
                          <a:cs typeface="Arial" panose="020B0604020202020204" pitchFamily="34" charset="0"/>
                        </a:rPr>
                        <a:t> Pump</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a:latin typeface="Arial" panose="020B0604020202020204" pitchFamily="34" charset="0"/>
                          <a:cs typeface="Arial" panose="020B0604020202020204" pitchFamily="34" charset="0"/>
                        </a:rPr>
                        <a:t>125L/s(N2)</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a:latin typeface="Arial" panose="020B0604020202020204" pitchFamily="34" charset="0"/>
                          <a:cs typeface="Arial" panose="020B0604020202020204" pitchFamily="34" charset="0"/>
                        </a:rPr>
                        <a:t>7</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a:latin typeface="Arial" panose="020B0604020202020204" pitchFamily="34" charset="0"/>
                          <a:cs typeface="Arial" panose="020B0604020202020204" pitchFamily="34" charset="0"/>
                        </a:rPr>
                        <a:t>Agilent/ VacIon Plus 150</a:t>
                      </a:r>
                      <a:endParaRPr lang="ko-KR" altLang="en-US" sz="90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3619038141"/>
                  </a:ext>
                </a:extLst>
              </a:tr>
              <a:tr h="204161">
                <a:tc>
                  <a:txBody>
                    <a:bodyPr/>
                    <a:lstStyle/>
                    <a:p>
                      <a:pPr algn="ctr" latinLnBrk="1"/>
                      <a:r>
                        <a:rPr lang="en-US" altLang="ko-KR" sz="900">
                          <a:latin typeface="Arial" panose="020B0604020202020204" pitchFamily="34" charset="0"/>
                          <a:cs typeface="Arial" panose="020B0604020202020204" pitchFamily="34" charset="0"/>
                        </a:rPr>
                        <a:t>Turbo Pump</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a:latin typeface="Arial" panose="020B0604020202020204" pitchFamily="34" charset="0"/>
                          <a:cs typeface="Arial" panose="020B0604020202020204" pitchFamily="34" charset="0"/>
                        </a:rPr>
                        <a:t>355L/s,</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a:latin typeface="Arial" panose="020B0604020202020204" pitchFamily="34" charset="0"/>
                          <a:cs typeface="Arial" panose="020B0604020202020204" pitchFamily="34" charset="0"/>
                        </a:rPr>
                        <a:t>3</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dirty="0">
                          <a:latin typeface="Arial" panose="020B0604020202020204" pitchFamily="34" charset="0"/>
                          <a:cs typeface="Arial" panose="020B0604020202020204" pitchFamily="34" charset="0"/>
                        </a:rPr>
                        <a:t>Agilent / Twistorr 404FS</a:t>
                      </a:r>
                      <a:endParaRPr lang="ko-KR" altLang="en-US" sz="9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89753331"/>
                  </a:ext>
                </a:extLst>
              </a:tr>
              <a:tr h="142482">
                <a:tc>
                  <a:txBody>
                    <a:bodyPr/>
                    <a:lstStyle/>
                    <a:p>
                      <a:pPr algn="ctr" latinLnBrk="1"/>
                      <a:r>
                        <a:rPr lang="en-US" altLang="ko-KR" sz="900">
                          <a:latin typeface="Arial" panose="020B0604020202020204" pitchFamily="34" charset="0"/>
                          <a:cs typeface="Arial" panose="020B0604020202020204" pitchFamily="34" charset="0"/>
                        </a:rPr>
                        <a:t>Dry pump</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a:latin typeface="Arial" panose="020B0604020202020204" pitchFamily="34" charset="0"/>
                          <a:cs typeface="Arial" panose="020B0604020202020204" pitchFamily="34" charset="0"/>
                        </a:rPr>
                        <a:t>600L/min</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a:latin typeface="Arial" panose="020B0604020202020204" pitchFamily="34" charset="0"/>
                          <a:cs typeface="Arial" panose="020B0604020202020204" pitchFamily="34" charset="0"/>
                        </a:rPr>
                        <a:t>3</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a:latin typeface="Arial" panose="020B0604020202020204" pitchFamily="34" charset="0"/>
                          <a:cs typeface="Arial" panose="020B0604020202020204" pitchFamily="34" charset="0"/>
                        </a:rPr>
                        <a:t>Laybold / Eco</a:t>
                      </a:r>
                      <a:r>
                        <a:rPr lang="en-US" altLang="ko-KR" sz="900" baseline="0">
                          <a:latin typeface="Arial" panose="020B0604020202020204" pitchFamily="34" charset="0"/>
                          <a:cs typeface="Arial" panose="020B0604020202020204" pitchFamily="34" charset="0"/>
                        </a:rPr>
                        <a:t> Dry</a:t>
                      </a:r>
                      <a:endParaRPr lang="ko-KR" altLang="en-US" sz="90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767334694"/>
                  </a:ext>
                </a:extLst>
              </a:tr>
              <a:tr h="205807">
                <a:tc>
                  <a:txBody>
                    <a:bodyPr/>
                    <a:lstStyle/>
                    <a:p>
                      <a:pPr algn="ctr" latinLnBrk="1"/>
                      <a:r>
                        <a:rPr lang="en-US" altLang="ko-KR" sz="900">
                          <a:latin typeface="Arial" panose="020B0604020202020204" pitchFamily="34" charset="0"/>
                          <a:cs typeface="Arial" panose="020B0604020202020204" pitchFamily="34" charset="0"/>
                        </a:rPr>
                        <a:t>CCG</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a:latin typeface="Arial" panose="020B0604020202020204" pitchFamily="34" charset="0"/>
                          <a:cs typeface="Arial" panose="020B0604020202020204" pitchFamily="34" charset="0"/>
                        </a:rPr>
                        <a:t>1E-3~5E-10</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a:latin typeface="Arial" panose="020B0604020202020204" pitchFamily="34" charset="0"/>
                          <a:cs typeface="Arial" panose="020B0604020202020204" pitchFamily="34" charset="0"/>
                        </a:rPr>
                        <a:t>10</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a:latin typeface="Arial" panose="020B0604020202020204" pitchFamily="34" charset="0"/>
                          <a:cs typeface="Arial" panose="020B0604020202020204" pitchFamily="34" charset="0"/>
                        </a:rPr>
                        <a:t>MKS / 422</a:t>
                      </a:r>
                      <a:endParaRPr lang="ko-KR" altLang="en-US" sz="90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412693511"/>
                  </a:ext>
                </a:extLst>
              </a:tr>
              <a:tr h="142482">
                <a:tc>
                  <a:txBody>
                    <a:bodyPr/>
                    <a:lstStyle/>
                    <a:p>
                      <a:pPr algn="ctr" latinLnBrk="1"/>
                      <a:r>
                        <a:rPr lang="en-US" altLang="ko-KR" sz="900" dirty="0">
                          <a:latin typeface="Arial" panose="020B0604020202020204" pitchFamily="34" charset="0"/>
                          <a:cs typeface="Arial" panose="020B0604020202020204" pitchFamily="34" charset="0"/>
                        </a:rPr>
                        <a:t>Gate valve</a:t>
                      </a:r>
                      <a:endParaRPr lang="ko-KR" altLang="en-US" sz="900" dirty="0">
                        <a:latin typeface="Arial" panose="020B0604020202020204" pitchFamily="34" charset="0"/>
                        <a:cs typeface="Arial" panose="020B0604020202020204" pitchFamily="34" charset="0"/>
                      </a:endParaRPr>
                    </a:p>
                  </a:txBody>
                  <a:tcPr/>
                </a:tc>
                <a:tc>
                  <a:txBody>
                    <a:bodyPr/>
                    <a:lstStyle/>
                    <a:p>
                      <a:pPr algn="ctr" latinLnBrk="1"/>
                      <a:r>
                        <a:rPr lang="en-US" altLang="ko-KR" sz="900">
                          <a:latin typeface="Arial" panose="020B0604020202020204" pitchFamily="34" charset="0"/>
                          <a:cs typeface="Arial" panose="020B0604020202020204" pitchFamily="34" charset="0"/>
                        </a:rPr>
                        <a:t>UHV</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a:latin typeface="Arial" panose="020B0604020202020204" pitchFamily="34" charset="0"/>
                          <a:cs typeface="Arial" panose="020B0604020202020204" pitchFamily="34" charset="0"/>
                        </a:rPr>
                        <a:t>10</a:t>
                      </a:r>
                      <a:endParaRPr lang="ko-KR" altLang="en-US" sz="900">
                        <a:latin typeface="Arial" panose="020B0604020202020204" pitchFamily="34" charset="0"/>
                        <a:cs typeface="Arial" panose="020B0604020202020204" pitchFamily="34" charset="0"/>
                      </a:endParaRPr>
                    </a:p>
                  </a:txBody>
                  <a:tcPr/>
                </a:tc>
                <a:tc>
                  <a:txBody>
                    <a:bodyPr/>
                    <a:lstStyle/>
                    <a:p>
                      <a:pPr algn="ctr" latinLnBrk="1"/>
                      <a:r>
                        <a:rPr lang="en-US" altLang="ko-KR" sz="900" dirty="0">
                          <a:latin typeface="Arial" panose="020B0604020202020204" pitchFamily="34" charset="0"/>
                          <a:cs typeface="Arial" panose="020B0604020202020204" pitchFamily="34" charset="0"/>
                        </a:rPr>
                        <a:t>VAT / UHV gate valve</a:t>
                      </a:r>
                      <a:endParaRPr lang="ko-KR" altLang="en-US" sz="9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440483801"/>
                  </a:ext>
                </a:extLst>
              </a:tr>
            </a:tbl>
          </a:graphicData>
        </a:graphic>
      </p:graphicFrame>
      <p:sp>
        <p:nvSpPr>
          <p:cNvPr id="35" name="TextBox 34">
            <a:extLst>
              <a:ext uri="{FF2B5EF4-FFF2-40B4-BE49-F238E27FC236}">
                <a16:creationId xmlns="" xmlns:a16="http://schemas.microsoft.com/office/drawing/2014/main" id="{B189EC23-838E-45AB-8126-78BAE9FCBBF9}"/>
              </a:ext>
            </a:extLst>
          </p:cNvPr>
          <p:cNvSpPr txBox="1"/>
          <p:nvPr/>
        </p:nvSpPr>
        <p:spPr>
          <a:xfrm>
            <a:off x="6020156" y="4701903"/>
            <a:ext cx="470693" cy="276999"/>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wall</a:t>
            </a:r>
          </a:p>
        </p:txBody>
      </p:sp>
      <p:sp>
        <p:nvSpPr>
          <p:cNvPr id="21" name="TextBox 20">
            <a:extLst>
              <a:ext uri="{FF2B5EF4-FFF2-40B4-BE49-F238E27FC236}">
                <a16:creationId xmlns="" xmlns:a16="http://schemas.microsoft.com/office/drawing/2014/main" id="{14519924-FDC9-4DE5-9692-1931AC249A91}"/>
              </a:ext>
            </a:extLst>
          </p:cNvPr>
          <p:cNvSpPr txBox="1"/>
          <p:nvPr/>
        </p:nvSpPr>
        <p:spPr>
          <a:xfrm>
            <a:off x="111688" y="6537291"/>
            <a:ext cx="6063881" cy="246221"/>
          </a:xfrm>
          <a:prstGeom prst="rect">
            <a:avLst/>
          </a:prstGeom>
          <a:noFill/>
        </p:spPr>
        <p:txBody>
          <a:bodyPr wrap="square" rtlCol="0">
            <a:spAutoFit/>
          </a:bodyPr>
          <a:lstStyle/>
          <a:p>
            <a:r>
              <a:rPr lang="en-US" altLang="ko-KR" sz="1000" dirty="0">
                <a:latin typeface="Arial" panose="020B0604020202020204" pitchFamily="34" charset="0"/>
                <a:cs typeface="Arial" panose="020B0604020202020204" pitchFamily="34" charset="0"/>
              </a:rPr>
              <a:t>KOBRA : KOrea Broad acceptance Recoil spectrometer and Apparatus </a:t>
            </a:r>
          </a:p>
        </p:txBody>
      </p:sp>
      <p:sp>
        <p:nvSpPr>
          <p:cNvPr id="28" name="TextBox 27">
            <a:extLst>
              <a:ext uri="{FF2B5EF4-FFF2-40B4-BE49-F238E27FC236}">
                <a16:creationId xmlns="" xmlns:a16="http://schemas.microsoft.com/office/drawing/2014/main" id="{C0D11131-CDF4-4500-910A-F7BF31B7D6CD}"/>
              </a:ext>
            </a:extLst>
          </p:cNvPr>
          <p:cNvSpPr txBox="1"/>
          <p:nvPr/>
        </p:nvSpPr>
        <p:spPr>
          <a:xfrm>
            <a:off x="203447" y="1733003"/>
            <a:ext cx="2642751" cy="246221"/>
          </a:xfrm>
          <a:prstGeom prst="rect">
            <a:avLst/>
          </a:prstGeom>
          <a:noFill/>
        </p:spPr>
        <p:txBody>
          <a:bodyPr wrap="square" rtlCol="0">
            <a:spAutoFit/>
          </a:bodyPr>
          <a:lstStyle/>
          <a:p>
            <a:r>
              <a:rPr lang="en-US" altLang="ko-KR" sz="1000" dirty="0">
                <a:latin typeface="Arial" panose="020B0604020202020204" pitchFamily="34" charset="0"/>
                <a:cs typeface="Arial" panose="020B0604020202020204" pitchFamily="34" charset="0"/>
              </a:rPr>
              <a:t>NDPS : Nuclear Data Production System</a:t>
            </a:r>
            <a:r>
              <a:rPr lang="en-US" altLang="ko-KR" sz="1000" dirty="0">
                <a:solidFill>
                  <a:srgbClr val="0000FF"/>
                </a:solidFill>
                <a:latin typeface="Arial" panose="020B0604020202020204" pitchFamily="34" charset="0"/>
                <a:cs typeface="Arial" panose="020B0604020202020204" pitchFamily="34" charset="0"/>
              </a:rPr>
              <a:t> </a:t>
            </a:r>
          </a:p>
        </p:txBody>
      </p:sp>
      <p:sp>
        <p:nvSpPr>
          <p:cNvPr id="29" name="TextBox 28">
            <a:extLst>
              <a:ext uri="{FF2B5EF4-FFF2-40B4-BE49-F238E27FC236}">
                <a16:creationId xmlns="" xmlns:a16="http://schemas.microsoft.com/office/drawing/2014/main" id="{AFDE505D-A2E8-43C0-96E7-959760997E15}"/>
              </a:ext>
            </a:extLst>
          </p:cNvPr>
          <p:cNvSpPr txBox="1"/>
          <p:nvPr/>
        </p:nvSpPr>
        <p:spPr>
          <a:xfrm>
            <a:off x="6482311" y="3510788"/>
            <a:ext cx="1491718" cy="276999"/>
          </a:xfrm>
          <a:prstGeom prst="rect">
            <a:avLst/>
          </a:prstGeom>
          <a:noFill/>
        </p:spPr>
        <p:txBody>
          <a:bodyPr wrap="square" rtlCol="0">
            <a:spAutoFit/>
          </a:bodyPr>
          <a:lstStyle/>
          <a:p>
            <a:r>
              <a:rPr lang="en-US" altLang="ko-KR" sz="1200" dirty="0">
                <a:solidFill>
                  <a:srgbClr val="0000FF"/>
                </a:solidFill>
                <a:latin typeface="Arial" panose="020B0604020202020204" pitchFamily="34" charset="0"/>
                <a:cs typeface="Arial" panose="020B0604020202020204" pitchFamily="34" charset="0"/>
              </a:rPr>
              <a:t>NDPS beam Line </a:t>
            </a:r>
          </a:p>
        </p:txBody>
      </p:sp>
      <p:sp>
        <p:nvSpPr>
          <p:cNvPr id="22" name="TextBox 21">
            <a:extLst>
              <a:ext uri="{FF2B5EF4-FFF2-40B4-BE49-F238E27FC236}">
                <a16:creationId xmlns="" xmlns:a16="http://schemas.microsoft.com/office/drawing/2014/main" id="{894E0D0F-0BFA-40A1-9FE8-14086CE266FA}"/>
              </a:ext>
            </a:extLst>
          </p:cNvPr>
          <p:cNvSpPr txBox="1"/>
          <p:nvPr/>
        </p:nvSpPr>
        <p:spPr>
          <a:xfrm>
            <a:off x="5961187" y="6537453"/>
            <a:ext cx="354584"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20</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518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89E827A-92D0-4543-B7E3-CC3F999B1C47}"/>
              </a:ext>
            </a:extLst>
          </p:cNvPr>
          <p:cNvSpPr txBox="1"/>
          <p:nvPr/>
        </p:nvSpPr>
        <p:spPr>
          <a:xfrm>
            <a:off x="111688" y="777263"/>
            <a:ext cx="4724435"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to KoBRA vacuum system (Operation)</a:t>
            </a:r>
            <a:endParaRPr lang="ko-KR" alt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D47D59-C047-42C6-BC71-5B7C936B21C8}"/>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grpSp>
        <p:nvGrpSpPr>
          <p:cNvPr id="7" name="그룹 6">
            <a:extLst>
              <a:ext uri="{FF2B5EF4-FFF2-40B4-BE49-F238E27FC236}">
                <a16:creationId xmlns="" xmlns:a16="http://schemas.microsoft.com/office/drawing/2014/main" id="{23275C19-6D4F-4815-A07C-CE7F7CB41237}"/>
              </a:ext>
            </a:extLst>
          </p:cNvPr>
          <p:cNvGrpSpPr/>
          <p:nvPr/>
        </p:nvGrpSpPr>
        <p:grpSpPr>
          <a:xfrm>
            <a:off x="55844" y="1808087"/>
            <a:ext cx="12080312" cy="4633674"/>
            <a:chOff x="55844" y="1816325"/>
            <a:chExt cx="12080312" cy="4633674"/>
          </a:xfrm>
        </p:grpSpPr>
        <p:pic>
          <p:nvPicPr>
            <p:cNvPr id="259" name="그림 258">
              <a:extLst>
                <a:ext uri="{FF2B5EF4-FFF2-40B4-BE49-F238E27FC236}">
                  <a16:creationId xmlns="" xmlns:a16="http://schemas.microsoft.com/office/drawing/2014/main" id="{E35AF6A2-6A9E-4B50-9AC3-B81AB06E5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4" y="1816325"/>
              <a:ext cx="12080312" cy="4633674"/>
            </a:xfrm>
            <a:prstGeom prst="rect">
              <a:avLst/>
            </a:prstGeom>
          </p:spPr>
        </p:pic>
        <p:sp>
          <p:nvSpPr>
            <p:cNvPr id="251" name="TextBox 250">
              <a:extLst>
                <a:ext uri="{FF2B5EF4-FFF2-40B4-BE49-F238E27FC236}">
                  <a16:creationId xmlns="" xmlns:a16="http://schemas.microsoft.com/office/drawing/2014/main" id="{6BB049A6-F5E7-4603-871A-7B9D41FD0746}"/>
                </a:ext>
              </a:extLst>
            </p:cNvPr>
            <p:cNvSpPr txBox="1"/>
            <p:nvPr/>
          </p:nvSpPr>
          <p:spPr>
            <a:xfrm>
              <a:off x="1813133" y="1923251"/>
              <a:ext cx="6882133" cy="461665"/>
            </a:xfrm>
            <a:prstGeom prst="rect">
              <a:avLst/>
            </a:prstGeom>
            <a:noFill/>
          </p:spPr>
          <p:txBody>
            <a:bodyPr wrap="square" rtlCol="0">
              <a:spAutoFit/>
            </a:bodyPr>
            <a:lstStyle/>
            <a:p>
              <a:r>
                <a:rPr lang="en-US" altLang="ko-KR" sz="1200" dirty="0">
                  <a:solidFill>
                    <a:srgbClr val="0000FF"/>
                  </a:solidFill>
                  <a:latin typeface="Arial" panose="020B0604020202020204" pitchFamily="34" charset="0"/>
                  <a:cs typeface="Arial" panose="020B0604020202020204" pitchFamily="34" charset="0"/>
                </a:rPr>
                <a:t>Ar</a:t>
              </a:r>
              <a:r>
                <a:rPr lang="en-US" altLang="ko-KR" sz="1200" baseline="30000" dirty="0">
                  <a:solidFill>
                    <a:srgbClr val="0000FF"/>
                  </a:solidFill>
                  <a:latin typeface="Arial" panose="020B0604020202020204" pitchFamily="34" charset="0"/>
                  <a:cs typeface="Arial" panose="020B0604020202020204" pitchFamily="34" charset="0"/>
                </a:rPr>
                <a:t>+9 </a:t>
              </a:r>
              <a:r>
                <a:rPr lang="en-US" altLang="ko-KR" sz="1200" dirty="0">
                  <a:solidFill>
                    <a:srgbClr val="0000FF"/>
                  </a:solidFill>
                  <a:latin typeface="Arial" panose="020B0604020202020204" pitchFamily="34" charset="0"/>
                  <a:cs typeface="Arial" panose="020B0604020202020204" pitchFamily="34" charset="0"/>
                </a:rPr>
                <a:t>beam existing in SCL3 to</a:t>
              </a:r>
              <a:r>
                <a:rPr lang="ko-KR" altLang="en-US" sz="1200" dirty="0">
                  <a:solidFill>
                    <a:srgbClr val="0000FF"/>
                  </a:solidFill>
                  <a:latin typeface="Arial" panose="020B0604020202020204" pitchFamily="34" charset="0"/>
                  <a:cs typeface="Arial" panose="020B0604020202020204" pitchFamily="34" charset="0"/>
                </a:rPr>
                <a:t> </a:t>
              </a:r>
              <a:r>
                <a:rPr lang="en-US" altLang="ko-KR" sz="1200" dirty="0">
                  <a:solidFill>
                    <a:srgbClr val="0000FF"/>
                  </a:solidFill>
                  <a:latin typeface="Arial" panose="020B0604020202020204" pitchFamily="34" charset="0"/>
                  <a:cs typeface="Arial" panose="020B0604020202020204" pitchFamily="34" charset="0"/>
                </a:rPr>
                <a:t>KOBRA section</a:t>
              </a:r>
            </a:p>
            <a:p>
              <a:r>
                <a:rPr lang="en-US" altLang="ko-KR" sz="1200" dirty="0">
                  <a:solidFill>
                    <a:srgbClr val="0000FF"/>
                  </a:solidFill>
                  <a:latin typeface="Arial" panose="020B0604020202020204" pitchFamily="34" charset="0"/>
                  <a:cs typeface="Arial" panose="020B0604020202020204" pitchFamily="34" charset="0"/>
                </a:rPr>
                <a:t>(The faraday cup at the end of the KOBRA beam line is in the down position) </a:t>
              </a:r>
              <a:endParaRPr lang="ko-KR" altLang="en-US" sz="1200" dirty="0">
                <a:solidFill>
                  <a:srgbClr val="0000FF"/>
                </a:solidFill>
                <a:latin typeface="Arial" panose="020B0604020202020204" pitchFamily="34" charset="0"/>
                <a:cs typeface="Arial" panose="020B0604020202020204" pitchFamily="34" charset="0"/>
              </a:endParaRPr>
            </a:p>
          </p:txBody>
        </p:sp>
        <p:sp>
          <p:nvSpPr>
            <p:cNvPr id="252" name="사각형: 둥근 모서리 251">
              <a:extLst>
                <a:ext uri="{FF2B5EF4-FFF2-40B4-BE49-F238E27FC236}">
                  <a16:creationId xmlns="" xmlns:a16="http://schemas.microsoft.com/office/drawing/2014/main" id="{2595BA3C-755A-4524-9E8C-EF7DF134EDDF}"/>
                </a:ext>
              </a:extLst>
            </p:cNvPr>
            <p:cNvSpPr/>
            <p:nvPr/>
          </p:nvSpPr>
          <p:spPr>
            <a:xfrm>
              <a:off x="4460124" y="3269512"/>
              <a:ext cx="654350" cy="1165509"/>
            </a:xfrm>
            <a:prstGeom prst="roundRect">
              <a:avLst/>
            </a:prstGeom>
            <a:noFill/>
            <a:ln>
              <a:solidFill>
                <a:srgbClr val="2C03D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3" name="사각형: 둥근 모서리 252">
              <a:extLst>
                <a:ext uri="{FF2B5EF4-FFF2-40B4-BE49-F238E27FC236}">
                  <a16:creationId xmlns="" xmlns:a16="http://schemas.microsoft.com/office/drawing/2014/main" id="{635EC6BE-F4F1-4917-91C8-F8773ABE15EF}"/>
                </a:ext>
              </a:extLst>
            </p:cNvPr>
            <p:cNvSpPr/>
            <p:nvPr/>
          </p:nvSpPr>
          <p:spPr>
            <a:xfrm>
              <a:off x="6223933" y="3269512"/>
              <a:ext cx="853593" cy="1165509"/>
            </a:xfrm>
            <a:prstGeom prst="roundRect">
              <a:avLst/>
            </a:prstGeom>
            <a:noFill/>
            <a:ln>
              <a:solidFill>
                <a:srgbClr val="2C03D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4" name="사각형: 둥근 모서리 253">
              <a:extLst>
                <a:ext uri="{FF2B5EF4-FFF2-40B4-BE49-F238E27FC236}">
                  <a16:creationId xmlns="" xmlns:a16="http://schemas.microsoft.com/office/drawing/2014/main" id="{48B9042C-76C1-438F-9280-215D9523E57E}"/>
                </a:ext>
              </a:extLst>
            </p:cNvPr>
            <p:cNvSpPr/>
            <p:nvPr/>
          </p:nvSpPr>
          <p:spPr>
            <a:xfrm>
              <a:off x="7941604" y="3258229"/>
              <a:ext cx="654350" cy="1165509"/>
            </a:xfrm>
            <a:prstGeom prst="roundRect">
              <a:avLst/>
            </a:prstGeom>
            <a:noFill/>
            <a:ln>
              <a:solidFill>
                <a:srgbClr val="2C03D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55" name="직선 화살표 연결선 254">
              <a:extLst>
                <a:ext uri="{FF2B5EF4-FFF2-40B4-BE49-F238E27FC236}">
                  <a16:creationId xmlns="" xmlns:a16="http://schemas.microsoft.com/office/drawing/2014/main" id="{D9A54FA2-0551-4CAC-AC1B-A05F03E464F0}"/>
                </a:ext>
              </a:extLst>
            </p:cNvPr>
            <p:cNvCxnSpPr/>
            <p:nvPr/>
          </p:nvCxnSpPr>
          <p:spPr>
            <a:xfrm>
              <a:off x="3788996" y="2397478"/>
              <a:ext cx="729852" cy="872035"/>
            </a:xfrm>
            <a:prstGeom prst="straightConnector1">
              <a:avLst/>
            </a:prstGeom>
            <a:ln>
              <a:solidFill>
                <a:srgbClr val="2C03DB"/>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직선 화살표 연결선 255">
              <a:extLst>
                <a:ext uri="{FF2B5EF4-FFF2-40B4-BE49-F238E27FC236}">
                  <a16:creationId xmlns="" xmlns:a16="http://schemas.microsoft.com/office/drawing/2014/main" id="{19B7B8C7-5EC3-4A50-BBC7-7FC85BACFF96}"/>
                </a:ext>
              </a:extLst>
            </p:cNvPr>
            <p:cNvCxnSpPr/>
            <p:nvPr/>
          </p:nvCxnSpPr>
          <p:spPr>
            <a:xfrm>
              <a:off x="3788996" y="2397478"/>
              <a:ext cx="2434937" cy="860752"/>
            </a:xfrm>
            <a:prstGeom prst="straightConnector1">
              <a:avLst/>
            </a:prstGeom>
            <a:ln>
              <a:solidFill>
                <a:srgbClr val="2C03DB"/>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직선 화살표 연결선 256">
              <a:extLst>
                <a:ext uri="{FF2B5EF4-FFF2-40B4-BE49-F238E27FC236}">
                  <a16:creationId xmlns="" xmlns:a16="http://schemas.microsoft.com/office/drawing/2014/main" id="{86A806B0-5CC7-46BF-963A-34483255B61D}"/>
                </a:ext>
              </a:extLst>
            </p:cNvPr>
            <p:cNvCxnSpPr/>
            <p:nvPr/>
          </p:nvCxnSpPr>
          <p:spPr>
            <a:xfrm>
              <a:off x="3788996" y="2397478"/>
              <a:ext cx="4152607" cy="872035"/>
            </a:xfrm>
            <a:prstGeom prst="straightConnector1">
              <a:avLst/>
            </a:prstGeom>
            <a:ln>
              <a:solidFill>
                <a:srgbClr val="2C03DB"/>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563E516F-C20E-469B-9BC8-9B061A5CAE7C}"/>
                </a:ext>
              </a:extLst>
            </p:cNvPr>
            <p:cNvSpPr txBox="1"/>
            <p:nvPr/>
          </p:nvSpPr>
          <p:spPr>
            <a:xfrm>
              <a:off x="5006464" y="4902200"/>
              <a:ext cx="748278" cy="276999"/>
            </a:xfrm>
            <a:prstGeom prst="rect">
              <a:avLst/>
            </a:prstGeom>
            <a:noFill/>
          </p:spPr>
          <p:txBody>
            <a:bodyPr wrap="square" rtlCol="0">
              <a:spAutoFit/>
            </a:bodyPr>
            <a:lstStyle/>
            <a:p>
              <a:r>
                <a:rPr lang="en-US" altLang="ko-KR" sz="1200" dirty="0">
                  <a:solidFill>
                    <a:srgbClr val="FF0000"/>
                  </a:solidFill>
                  <a:latin typeface="Arial" panose="020B0604020202020204" pitchFamily="34" charset="0"/>
                  <a:cs typeface="Arial" panose="020B0604020202020204" pitchFamily="34" charset="0"/>
                </a:rPr>
                <a:t>CCG1</a:t>
              </a:r>
              <a:endParaRPr lang="ko-KR" altLang="en-US" sz="1200" dirty="0">
                <a:solidFill>
                  <a:srgbClr val="FF0000"/>
                </a:solidFill>
                <a:latin typeface="Arial" panose="020B0604020202020204" pitchFamily="34" charset="0"/>
                <a:cs typeface="Arial" panose="020B0604020202020204" pitchFamily="34" charset="0"/>
              </a:endParaRPr>
            </a:p>
          </p:txBody>
        </p:sp>
        <p:sp>
          <p:nvSpPr>
            <p:cNvPr id="263" name="TextBox 262">
              <a:extLst>
                <a:ext uri="{FF2B5EF4-FFF2-40B4-BE49-F238E27FC236}">
                  <a16:creationId xmlns="" xmlns:a16="http://schemas.microsoft.com/office/drawing/2014/main" id="{92004634-5111-4C87-8760-A8BC08ED5719}"/>
                </a:ext>
              </a:extLst>
            </p:cNvPr>
            <p:cNvSpPr txBox="1"/>
            <p:nvPr/>
          </p:nvSpPr>
          <p:spPr>
            <a:xfrm>
              <a:off x="5997064" y="4902200"/>
              <a:ext cx="748278" cy="276999"/>
            </a:xfrm>
            <a:prstGeom prst="rect">
              <a:avLst/>
            </a:prstGeom>
            <a:noFill/>
          </p:spPr>
          <p:txBody>
            <a:bodyPr wrap="square" rtlCol="0">
              <a:spAutoFit/>
            </a:bodyPr>
            <a:lstStyle/>
            <a:p>
              <a:r>
                <a:rPr lang="en-US" altLang="ko-KR" sz="1200" dirty="0">
                  <a:solidFill>
                    <a:srgbClr val="0000FF"/>
                  </a:solidFill>
                  <a:latin typeface="Arial" panose="020B0604020202020204" pitchFamily="34" charset="0"/>
                  <a:cs typeface="Arial" panose="020B0604020202020204" pitchFamily="34" charset="0"/>
                </a:rPr>
                <a:t>CCG3</a:t>
              </a:r>
              <a:endParaRPr lang="ko-KR" altLang="en-US" sz="1200" dirty="0">
                <a:solidFill>
                  <a:srgbClr val="0000FF"/>
                </a:solidFill>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 xmlns:a16="http://schemas.microsoft.com/office/drawing/2014/main" id="{894E0D0F-0BFA-40A1-9FE8-14086CE266FA}"/>
              </a:ext>
            </a:extLst>
          </p:cNvPr>
          <p:cNvSpPr txBox="1"/>
          <p:nvPr/>
        </p:nvSpPr>
        <p:spPr>
          <a:xfrm>
            <a:off x="5961187" y="6537453"/>
            <a:ext cx="354584"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21</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669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89E827A-92D0-4543-B7E3-CC3F999B1C47}"/>
              </a:ext>
            </a:extLst>
          </p:cNvPr>
          <p:cNvSpPr txBox="1"/>
          <p:nvPr/>
        </p:nvSpPr>
        <p:spPr>
          <a:xfrm>
            <a:off x="111688" y="777263"/>
            <a:ext cx="6545446"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to KoBRA vacuum system (Malfunction &amp; Maintenance)</a:t>
            </a:r>
            <a:endParaRPr lang="ko-KR" alt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D47D59-C047-42C6-BC71-5B7C936B21C8}"/>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grpSp>
        <p:nvGrpSpPr>
          <p:cNvPr id="11" name="그룹 10">
            <a:extLst>
              <a:ext uri="{FF2B5EF4-FFF2-40B4-BE49-F238E27FC236}">
                <a16:creationId xmlns="" xmlns:a16="http://schemas.microsoft.com/office/drawing/2014/main" id="{7017FEFA-577B-4EFD-A22E-B62BC01B4440}"/>
              </a:ext>
            </a:extLst>
          </p:cNvPr>
          <p:cNvGrpSpPr/>
          <p:nvPr/>
        </p:nvGrpSpPr>
        <p:grpSpPr>
          <a:xfrm>
            <a:off x="172249" y="1110178"/>
            <a:ext cx="11952015" cy="3260099"/>
            <a:chOff x="227544" y="2710389"/>
            <a:chExt cx="11952015" cy="3260099"/>
          </a:xfrm>
        </p:grpSpPr>
        <p:grpSp>
          <p:nvGrpSpPr>
            <p:cNvPr id="13" name="그룹 12">
              <a:extLst>
                <a:ext uri="{FF2B5EF4-FFF2-40B4-BE49-F238E27FC236}">
                  <a16:creationId xmlns="" xmlns:a16="http://schemas.microsoft.com/office/drawing/2014/main" id="{9E94AA08-8EEF-4BA8-BE0B-63E941BD3C52}"/>
                </a:ext>
              </a:extLst>
            </p:cNvPr>
            <p:cNvGrpSpPr/>
            <p:nvPr/>
          </p:nvGrpSpPr>
          <p:grpSpPr>
            <a:xfrm>
              <a:off x="227544" y="3012017"/>
              <a:ext cx="11577106" cy="1196943"/>
              <a:chOff x="218544" y="3012017"/>
              <a:chExt cx="11188171" cy="1196943"/>
            </a:xfrm>
          </p:grpSpPr>
          <p:cxnSp>
            <p:nvCxnSpPr>
              <p:cNvPr id="234" name="직선 연결선 233">
                <a:extLst>
                  <a:ext uri="{FF2B5EF4-FFF2-40B4-BE49-F238E27FC236}">
                    <a16:creationId xmlns="" xmlns:a16="http://schemas.microsoft.com/office/drawing/2014/main" id="{19BF3ACF-4DAF-4391-825C-A579D768269E}"/>
                  </a:ext>
                </a:extLst>
              </p:cNvPr>
              <p:cNvCxnSpPr>
                <a:cxnSpLocks/>
              </p:cNvCxnSpPr>
              <p:nvPr/>
            </p:nvCxnSpPr>
            <p:spPr>
              <a:xfrm flipH="1">
                <a:off x="9880600" y="3012017"/>
                <a:ext cx="1526115" cy="1195916"/>
              </a:xfrm>
              <a:prstGeom prst="line">
                <a:avLst/>
              </a:prstGeom>
              <a:ln w="19050"/>
            </p:spPr>
            <p:style>
              <a:lnRef idx="1">
                <a:schemeClr val="dk1"/>
              </a:lnRef>
              <a:fillRef idx="0">
                <a:schemeClr val="dk1"/>
              </a:fillRef>
              <a:effectRef idx="0">
                <a:schemeClr val="dk1"/>
              </a:effectRef>
              <a:fontRef idx="minor">
                <a:schemeClr val="tx1"/>
              </a:fontRef>
            </p:style>
          </p:cxnSp>
          <p:cxnSp>
            <p:nvCxnSpPr>
              <p:cNvPr id="235" name="직선 연결선 234">
                <a:extLst>
                  <a:ext uri="{FF2B5EF4-FFF2-40B4-BE49-F238E27FC236}">
                    <a16:creationId xmlns="" xmlns:a16="http://schemas.microsoft.com/office/drawing/2014/main" id="{581362E9-91F2-4316-A510-B5226FB1D7D0}"/>
                  </a:ext>
                </a:extLst>
              </p:cNvPr>
              <p:cNvCxnSpPr>
                <a:cxnSpLocks/>
              </p:cNvCxnSpPr>
              <p:nvPr/>
            </p:nvCxnSpPr>
            <p:spPr>
              <a:xfrm flipH="1">
                <a:off x="218544" y="4208960"/>
                <a:ext cx="96620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순서도: 수동 입력 13">
              <a:extLst>
                <a:ext uri="{FF2B5EF4-FFF2-40B4-BE49-F238E27FC236}">
                  <a16:creationId xmlns="" xmlns:a16="http://schemas.microsoft.com/office/drawing/2014/main" id="{61B50460-3AB4-4666-BDA1-D594C8590957}"/>
                </a:ext>
              </a:extLst>
            </p:cNvPr>
            <p:cNvSpPr/>
            <p:nvPr/>
          </p:nvSpPr>
          <p:spPr>
            <a:xfrm rot="10800000">
              <a:off x="11802532" y="2710389"/>
              <a:ext cx="366303" cy="685801"/>
            </a:xfrm>
            <a:prstGeom prst="flowChartManualInp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5" name="Freeform 9">
              <a:extLst>
                <a:ext uri="{FF2B5EF4-FFF2-40B4-BE49-F238E27FC236}">
                  <a16:creationId xmlns="" xmlns:a16="http://schemas.microsoft.com/office/drawing/2014/main" id="{01C0F21C-42A4-42E1-A173-385692B01956}"/>
                </a:ext>
              </a:extLst>
            </p:cNvPr>
            <p:cNvSpPr>
              <a:spLocks/>
            </p:cNvSpPr>
            <p:nvPr/>
          </p:nvSpPr>
          <p:spPr bwMode="auto">
            <a:xfrm>
              <a:off x="11421537" y="3446463"/>
              <a:ext cx="179388" cy="361950"/>
            </a:xfrm>
            <a:custGeom>
              <a:avLst/>
              <a:gdLst>
                <a:gd name="T0" fmla="*/ 0 w 113"/>
                <a:gd name="T1" fmla="*/ 228 h 228"/>
                <a:gd name="T2" fmla="*/ 113 w 113"/>
                <a:gd name="T3" fmla="*/ 228 h 228"/>
                <a:gd name="T4" fmla="*/ 0 w 113"/>
                <a:gd name="T5" fmla="*/ 0 h 228"/>
                <a:gd name="T6" fmla="*/ 113 w 113"/>
                <a:gd name="T7" fmla="*/ 0 h 228"/>
                <a:gd name="T8" fmla="*/ 0 w 113"/>
                <a:gd name="T9" fmla="*/ 228 h 228"/>
              </a:gdLst>
              <a:ahLst/>
              <a:cxnLst>
                <a:cxn ang="0">
                  <a:pos x="T0" y="T1"/>
                </a:cxn>
                <a:cxn ang="0">
                  <a:pos x="T2" y="T3"/>
                </a:cxn>
                <a:cxn ang="0">
                  <a:pos x="T4" y="T5"/>
                </a:cxn>
                <a:cxn ang="0">
                  <a:pos x="T6" y="T7"/>
                </a:cxn>
                <a:cxn ang="0">
                  <a:pos x="T8" y="T9"/>
                </a:cxn>
              </a:cxnLst>
              <a:rect l="0" t="0" r="r" b="b"/>
              <a:pathLst>
                <a:path w="113" h="228">
                  <a:moveTo>
                    <a:pt x="0" y="228"/>
                  </a:moveTo>
                  <a:lnTo>
                    <a:pt x="113" y="228"/>
                  </a:lnTo>
                  <a:lnTo>
                    <a:pt x="0" y="0"/>
                  </a:lnTo>
                  <a:lnTo>
                    <a:pt x="113" y="0"/>
                  </a:lnTo>
                  <a:lnTo>
                    <a:pt x="0" y="2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6" name="Freeform 10">
              <a:extLst>
                <a:ext uri="{FF2B5EF4-FFF2-40B4-BE49-F238E27FC236}">
                  <a16:creationId xmlns="" xmlns:a16="http://schemas.microsoft.com/office/drawing/2014/main" id="{D638743D-78AD-4ECF-BAB5-3B0280E96232}"/>
                </a:ext>
              </a:extLst>
            </p:cNvPr>
            <p:cNvSpPr>
              <a:spLocks/>
            </p:cNvSpPr>
            <p:nvPr/>
          </p:nvSpPr>
          <p:spPr bwMode="auto">
            <a:xfrm rot="19278079">
              <a:off x="11384024" y="3077369"/>
              <a:ext cx="179388" cy="361950"/>
            </a:xfrm>
            <a:custGeom>
              <a:avLst/>
              <a:gdLst>
                <a:gd name="T0" fmla="*/ 0 w 113"/>
                <a:gd name="T1" fmla="*/ 228 h 228"/>
                <a:gd name="T2" fmla="*/ 113 w 113"/>
                <a:gd name="T3" fmla="*/ 228 h 228"/>
                <a:gd name="T4" fmla="*/ 0 w 113"/>
                <a:gd name="T5" fmla="*/ 0 h 228"/>
                <a:gd name="T6" fmla="*/ 113 w 113"/>
                <a:gd name="T7" fmla="*/ 0 h 228"/>
                <a:gd name="T8" fmla="*/ 0 w 113"/>
                <a:gd name="T9" fmla="*/ 228 h 228"/>
              </a:gdLst>
              <a:ahLst/>
              <a:cxnLst>
                <a:cxn ang="0">
                  <a:pos x="T0" y="T1"/>
                </a:cxn>
                <a:cxn ang="0">
                  <a:pos x="T2" y="T3"/>
                </a:cxn>
                <a:cxn ang="0">
                  <a:pos x="T4" y="T5"/>
                </a:cxn>
                <a:cxn ang="0">
                  <a:pos x="T6" y="T7"/>
                </a:cxn>
                <a:cxn ang="0">
                  <a:pos x="T8" y="T9"/>
                </a:cxn>
              </a:cxnLst>
              <a:rect l="0" t="0" r="r" b="b"/>
              <a:pathLst>
                <a:path w="113" h="228">
                  <a:moveTo>
                    <a:pt x="0" y="228"/>
                  </a:moveTo>
                  <a:lnTo>
                    <a:pt x="113" y="228"/>
                  </a:lnTo>
                  <a:lnTo>
                    <a:pt x="0" y="0"/>
                  </a:lnTo>
                  <a:lnTo>
                    <a:pt x="113" y="0"/>
                  </a:lnTo>
                  <a:lnTo>
                    <a:pt x="0" y="228"/>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grpSp>
          <p:nvGrpSpPr>
            <p:cNvPr id="17" name="그룹 16">
              <a:extLst>
                <a:ext uri="{FF2B5EF4-FFF2-40B4-BE49-F238E27FC236}">
                  <a16:creationId xmlns="" xmlns:a16="http://schemas.microsoft.com/office/drawing/2014/main" id="{2C76E1A8-7872-4FCC-A295-E992B326E253}"/>
                </a:ext>
              </a:extLst>
            </p:cNvPr>
            <p:cNvGrpSpPr/>
            <p:nvPr/>
          </p:nvGrpSpPr>
          <p:grpSpPr>
            <a:xfrm>
              <a:off x="9281699" y="3413125"/>
              <a:ext cx="1093788" cy="2557363"/>
              <a:chOff x="8777289" y="387351"/>
              <a:chExt cx="1093788" cy="2557363"/>
            </a:xfrm>
          </p:grpSpPr>
          <p:sp>
            <p:nvSpPr>
              <p:cNvPr id="206" name="Freeform 22">
                <a:extLst>
                  <a:ext uri="{FF2B5EF4-FFF2-40B4-BE49-F238E27FC236}">
                    <a16:creationId xmlns="" xmlns:a16="http://schemas.microsoft.com/office/drawing/2014/main" id="{2B3507FD-AE9E-43E9-A1AD-24CAAC6B959C}"/>
                  </a:ext>
                </a:extLst>
              </p:cNvPr>
              <p:cNvSpPr>
                <a:spLocks/>
              </p:cNvSpPr>
              <p:nvPr/>
            </p:nvSpPr>
            <p:spPr bwMode="auto">
              <a:xfrm>
                <a:off x="8934451" y="1566863"/>
                <a:ext cx="360363" cy="180975"/>
              </a:xfrm>
              <a:custGeom>
                <a:avLst/>
                <a:gdLst>
                  <a:gd name="T0" fmla="*/ 227 w 227"/>
                  <a:gd name="T1" fmla="*/ 114 h 114"/>
                  <a:gd name="T2" fmla="*/ 227 w 227"/>
                  <a:gd name="T3" fmla="*/ 0 h 114"/>
                  <a:gd name="T4" fmla="*/ 0 w 227"/>
                  <a:gd name="T5" fmla="*/ 114 h 114"/>
                  <a:gd name="T6" fmla="*/ 0 w 227"/>
                  <a:gd name="T7" fmla="*/ 0 h 114"/>
                  <a:gd name="T8" fmla="*/ 227 w 227"/>
                  <a:gd name="T9" fmla="*/ 114 h 114"/>
                </a:gdLst>
                <a:ahLst/>
                <a:cxnLst>
                  <a:cxn ang="0">
                    <a:pos x="T0" y="T1"/>
                  </a:cxn>
                  <a:cxn ang="0">
                    <a:pos x="T2" y="T3"/>
                  </a:cxn>
                  <a:cxn ang="0">
                    <a:pos x="T4" y="T5"/>
                  </a:cxn>
                  <a:cxn ang="0">
                    <a:pos x="T6" y="T7"/>
                  </a:cxn>
                  <a:cxn ang="0">
                    <a:pos x="T8" y="T9"/>
                  </a:cxn>
                </a:cxnLst>
                <a:rect l="0" t="0" r="r" b="b"/>
                <a:pathLst>
                  <a:path w="227" h="114">
                    <a:moveTo>
                      <a:pt x="227" y="114"/>
                    </a:moveTo>
                    <a:lnTo>
                      <a:pt x="227" y="0"/>
                    </a:lnTo>
                    <a:lnTo>
                      <a:pt x="0" y="114"/>
                    </a:lnTo>
                    <a:lnTo>
                      <a:pt x="0" y="0"/>
                    </a:lnTo>
                    <a:lnTo>
                      <a:pt x="227"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07" name="Freeform 23">
                <a:extLst>
                  <a:ext uri="{FF2B5EF4-FFF2-40B4-BE49-F238E27FC236}">
                    <a16:creationId xmlns="" xmlns:a16="http://schemas.microsoft.com/office/drawing/2014/main" id="{1B844165-9763-4714-9948-247764267A17}"/>
                  </a:ext>
                </a:extLst>
              </p:cNvPr>
              <p:cNvSpPr>
                <a:spLocks/>
              </p:cNvSpPr>
              <p:nvPr/>
            </p:nvSpPr>
            <p:spPr bwMode="auto">
              <a:xfrm>
                <a:off x="8934451" y="1516061"/>
                <a:ext cx="360363" cy="180975"/>
              </a:xfrm>
              <a:custGeom>
                <a:avLst/>
                <a:gdLst>
                  <a:gd name="T0" fmla="*/ 227 w 227"/>
                  <a:gd name="T1" fmla="*/ 114 h 114"/>
                  <a:gd name="T2" fmla="*/ 227 w 227"/>
                  <a:gd name="T3" fmla="*/ 0 h 114"/>
                  <a:gd name="T4" fmla="*/ 0 w 227"/>
                  <a:gd name="T5" fmla="*/ 114 h 114"/>
                  <a:gd name="T6" fmla="*/ 0 w 227"/>
                  <a:gd name="T7" fmla="*/ 0 h 114"/>
                  <a:gd name="T8" fmla="*/ 227 w 227"/>
                  <a:gd name="T9" fmla="*/ 114 h 114"/>
                </a:gdLst>
                <a:ahLst/>
                <a:cxnLst>
                  <a:cxn ang="0">
                    <a:pos x="T0" y="T1"/>
                  </a:cxn>
                  <a:cxn ang="0">
                    <a:pos x="T2" y="T3"/>
                  </a:cxn>
                  <a:cxn ang="0">
                    <a:pos x="T4" y="T5"/>
                  </a:cxn>
                  <a:cxn ang="0">
                    <a:pos x="T6" y="T7"/>
                  </a:cxn>
                  <a:cxn ang="0">
                    <a:pos x="T8" y="T9"/>
                  </a:cxn>
                </a:cxnLst>
                <a:rect l="0" t="0" r="r" b="b"/>
                <a:pathLst>
                  <a:path w="227" h="114">
                    <a:moveTo>
                      <a:pt x="227" y="114"/>
                    </a:moveTo>
                    <a:lnTo>
                      <a:pt x="227" y="0"/>
                    </a:lnTo>
                    <a:lnTo>
                      <a:pt x="0" y="114"/>
                    </a:lnTo>
                    <a:lnTo>
                      <a:pt x="0" y="0"/>
                    </a:lnTo>
                    <a:lnTo>
                      <a:pt x="227" y="114"/>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08" name="Freeform 24">
                <a:extLst>
                  <a:ext uri="{FF2B5EF4-FFF2-40B4-BE49-F238E27FC236}">
                    <a16:creationId xmlns="" xmlns:a16="http://schemas.microsoft.com/office/drawing/2014/main" id="{DF1C68F7-C598-4B52-84A2-C6070580C628}"/>
                  </a:ext>
                </a:extLst>
              </p:cNvPr>
              <p:cNvSpPr>
                <a:spLocks noEditPoints="1"/>
              </p:cNvSpPr>
              <p:nvPr/>
            </p:nvSpPr>
            <p:spPr bwMode="auto">
              <a:xfrm>
                <a:off x="9439276" y="2306638"/>
                <a:ext cx="431800" cy="477838"/>
              </a:xfrm>
              <a:custGeom>
                <a:avLst/>
                <a:gdLst>
                  <a:gd name="T0" fmla="*/ 0 w 726"/>
                  <a:gd name="T1" fmla="*/ 363 h 799"/>
                  <a:gd name="T2" fmla="*/ 363 w 726"/>
                  <a:gd name="T3" fmla="*/ 0 h 799"/>
                  <a:gd name="T4" fmla="*/ 726 w 726"/>
                  <a:gd name="T5" fmla="*/ 363 h 799"/>
                  <a:gd name="T6" fmla="*/ 363 w 726"/>
                  <a:gd name="T7" fmla="*/ 726 h 799"/>
                  <a:gd name="T8" fmla="*/ 0 w 726"/>
                  <a:gd name="T9" fmla="*/ 363 h 799"/>
                  <a:gd name="T10" fmla="*/ 181 w 726"/>
                  <a:gd name="T11" fmla="*/ 675 h 799"/>
                  <a:gd name="T12" fmla="*/ 0 w 726"/>
                  <a:gd name="T13" fmla="*/ 799 h 799"/>
                  <a:gd name="T14" fmla="*/ 726 w 726"/>
                  <a:gd name="T15" fmla="*/ 799 h 799"/>
                  <a:gd name="T16" fmla="*/ 544 w 726"/>
                  <a:gd name="T17" fmla="*/ 675 h 799"/>
                  <a:gd name="T18" fmla="*/ 181 w 726"/>
                  <a:gd name="T19" fmla="*/ 675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6" h="799">
                    <a:moveTo>
                      <a:pt x="0" y="363"/>
                    </a:moveTo>
                    <a:cubicBezTo>
                      <a:pt x="0" y="163"/>
                      <a:pt x="162" y="0"/>
                      <a:pt x="363" y="0"/>
                    </a:cubicBezTo>
                    <a:cubicBezTo>
                      <a:pt x="563" y="0"/>
                      <a:pt x="726" y="163"/>
                      <a:pt x="726" y="363"/>
                    </a:cubicBezTo>
                    <a:cubicBezTo>
                      <a:pt x="726" y="564"/>
                      <a:pt x="563" y="726"/>
                      <a:pt x="363" y="726"/>
                    </a:cubicBezTo>
                    <a:cubicBezTo>
                      <a:pt x="162" y="726"/>
                      <a:pt x="0" y="564"/>
                      <a:pt x="0" y="363"/>
                    </a:cubicBezTo>
                    <a:close/>
                    <a:moveTo>
                      <a:pt x="181" y="675"/>
                    </a:moveTo>
                    <a:lnTo>
                      <a:pt x="0" y="799"/>
                    </a:lnTo>
                    <a:lnTo>
                      <a:pt x="726" y="799"/>
                    </a:lnTo>
                    <a:lnTo>
                      <a:pt x="544" y="675"/>
                    </a:lnTo>
                    <a:cubicBezTo>
                      <a:pt x="433" y="743"/>
                      <a:pt x="293" y="743"/>
                      <a:pt x="181" y="675"/>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209" name="Freeform 25">
                <a:extLst>
                  <a:ext uri="{FF2B5EF4-FFF2-40B4-BE49-F238E27FC236}">
                    <a16:creationId xmlns="" xmlns:a16="http://schemas.microsoft.com/office/drawing/2014/main" id="{4EEA1B13-A96B-46A2-81B2-46F54278A7A5}"/>
                  </a:ext>
                </a:extLst>
              </p:cNvPr>
              <p:cNvSpPr>
                <a:spLocks noEditPoints="1"/>
              </p:cNvSpPr>
              <p:nvPr/>
            </p:nvSpPr>
            <p:spPr bwMode="auto">
              <a:xfrm>
                <a:off x="9329739" y="2306638"/>
                <a:ext cx="541338" cy="477838"/>
              </a:xfrm>
              <a:custGeom>
                <a:avLst/>
                <a:gdLst>
                  <a:gd name="T0" fmla="*/ 182 w 908"/>
                  <a:gd name="T1" fmla="*/ 363 h 799"/>
                  <a:gd name="T2" fmla="*/ 545 w 908"/>
                  <a:gd name="T3" fmla="*/ 0 h 799"/>
                  <a:gd name="T4" fmla="*/ 908 w 908"/>
                  <a:gd name="T5" fmla="*/ 363 h 799"/>
                  <a:gd name="T6" fmla="*/ 545 w 908"/>
                  <a:gd name="T7" fmla="*/ 726 h 799"/>
                  <a:gd name="T8" fmla="*/ 182 w 908"/>
                  <a:gd name="T9" fmla="*/ 363 h 799"/>
                  <a:gd name="T10" fmla="*/ 0 w 908"/>
                  <a:gd name="T11" fmla="*/ 363 h 799"/>
                  <a:gd name="T12" fmla="*/ 489 w 908"/>
                  <a:gd name="T13" fmla="*/ 363 h 799"/>
                  <a:gd name="T14" fmla="*/ 545 w 908"/>
                  <a:gd name="T15" fmla="*/ 0 h 799"/>
                  <a:gd name="T16" fmla="*/ 852 w 908"/>
                  <a:gd name="T17" fmla="*/ 0 h 799"/>
                  <a:gd name="T18" fmla="*/ 363 w 908"/>
                  <a:gd name="T19" fmla="*/ 675 h 799"/>
                  <a:gd name="T20" fmla="*/ 182 w 908"/>
                  <a:gd name="T21" fmla="*/ 799 h 799"/>
                  <a:gd name="T22" fmla="*/ 908 w 908"/>
                  <a:gd name="T23" fmla="*/ 799 h 799"/>
                  <a:gd name="T24" fmla="*/ 726 w 908"/>
                  <a:gd name="T25" fmla="*/ 675 h 799"/>
                  <a:gd name="T26" fmla="*/ 363 w 908"/>
                  <a:gd name="T27" fmla="*/ 675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8" h="799">
                    <a:moveTo>
                      <a:pt x="182" y="363"/>
                    </a:moveTo>
                    <a:cubicBezTo>
                      <a:pt x="182" y="163"/>
                      <a:pt x="344" y="0"/>
                      <a:pt x="545" y="0"/>
                    </a:cubicBezTo>
                    <a:cubicBezTo>
                      <a:pt x="745" y="0"/>
                      <a:pt x="908" y="163"/>
                      <a:pt x="908" y="363"/>
                    </a:cubicBezTo>
                    <a:cubicBezTo>
                      <a:pt x="908" y="564"/>
                      <a:pt x="745" y="726"/>
                      <a:pt x="545" y="726"/>
                    </a:cubicBezTo>
                    <a:cubicBezTo>
                      <a:pt x="344" y="726"/>
                      <a:pt x="182" y="564"/>
                      <a:pt x="182" y="363"/>
                    </a:cubicBezTo>
                    <a:close/>
                    <a:moveTo>
                      <a:pt x="0" y="363"/>
                    </a:moveTo>
                    <a:lnTo>
                      <a:pt x="489" y="363"/>
                    </a:lnTo>
                    <a:moveTo>
                      <a:pt x="545" y="0"/>
                    </a:moveTo>
                    <a:lnTo>
                      <a:pt x="852" y="0"/>
                    </a:lnTo>
                    <a:moveTo>
                      <a:pt x="363" y="675"/>
                    </a:moveTo>
                    <a:lnTo>
                      <a:pt x="182" y="799"/>
                    </a:lnTo>
                    <a:lnTo>
                      <a:pt x="908" y="799"/>
                    </a:lnTo>
                    <a:lnTo>
                      <a:pt x="726" y="675"/>
                    </a:lnTo>
                    <a:cubicBezTo>
                      <a:pt x="615" y="743"/>
                      <a:pt x="475" y="743"/>
                      <a:pt x="363" y="675"/>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10" name="Freeform 26">
                <a:extLst>
                  <a:ext uri="{FF2B5EF4-FFF2-40B4-BE49-F238E27FC236}">
                    <a16:creationId xmlns="" xmlns:a16="http://schemas.microsoft.com/office/drawing/2014/main" id="{CE923E1A-FA66-4744-AF94-54345C64495B}"/>
                  </a:ext>
                </a:extLst>
              </p:cNvPr>
              <p:cNvSpPr>
                <a:spLocks/>
              </p:cNvSpPr>
              <p:nvPr/>
            </p:nvSpPr>
            <p:spPr bwMode="auto">
              <a:xfrm>
                <a:off x="9613901" y="2481263"/>
                <a:ext cx="41275" cy="84138"/>
              </a:xfrm>
              <a:custGeom>
                <a:avLst/>
                <a:gdLst>
                  <a:gd name="T0" fmla="*/ 0 w 26"/>
                  <a:gd name="T1" fmla="*/ 0 h 53"/>
                  <a:gd name="T2" fmla="*/ 26 w 26"/>
                  <a:gd name="T3" fmla="*/ 27 h 53"/>
                  <a:gd name="T4" fmla="*/ 0 w 26"/>
                  <a:gd name="T5" fmla="*/ 53 h 53"/>
                  <a:gd name="T6" fmla="*/ 0 w 26"/>
                  <a:gd name="T7" fmla="*/ 0 h 53"/>
                </a:gdLst>
                <a:ahLst/>
                <a:cxnLst>
                  <a:cxn ang="0">
                    <a:pos x="T0" y="T1"/>
                  </a:cxn>
                  <a:cxn ang="0">
                    <a:pos x="T2" y="T3"/>
                  </a:cxn>
                  <a:cxn ang="0">
                    <a:pos x="T4" y="T5"/>
                  </a:cxn>
                  <a:cxn ang="0">
                    <a:pos x="T6" y="T7"/>
                  </a:cxn>
                </a:cxnLst>
                <a:rect l="0" t="0" r="r" b="b"/>
                <a:pathLst>
                  <a:path w="26" h="53">
                    <a:moveTo>
                      <a:pt x="0" y="0"/>
                    </a:moveTo>
                    <a:lnTo>
                      <a:pt x="26" y="27"/>
                    </a:lnTo>
                    <a:lnTo>
                      <a:pt x="0"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11" name="Freeform 27">
                <a:extLst>
                  <a:ext uri="{FF2B5EF4-FFF2-40B4-BE49-F238E27FC236}">
                    <a16:creationId xmlns="" xmlns:a16="http://schemas.microsoft.com/office/drawing/2014/main" id="{DEC8BED4-21E2-4855-9798-F414A3D0B100}"/>
                  </a:ext>
                </a:extLst>
              </p:cNvPr>
              <p:cNvSpPr>
                <a:spLocks/>
              </p:cNvSpPr>
              <p:nvPr/>
            </p:nvSpPr>
            <p:spPr bwMode="auto">
              <a:xfrm>
                <a:off x="9829801" y="2265363"/>
                <a:ext cx="41275" cy="84138"/>
              </a:xfrm>
              <a:custGeom>
                <a:avLst/>
                <a:gdLst>
                  <a:gd name="T0" fmla="*/ 0 w 26"/>
                  <a:gd name="T1" fmla="*/ 0 h 53"/>
                  <a:gd name="T2" fmla="*/ 26 w 26"/>
                  <a:gd name="T3" fmla="*/ 26 h 53"/>
                  <a:gd name="T4" fmla="*/ 0 w 26"/>
                  <a:gd name="T5" fmla="*/ 53 h 53"/>
                  <a:gd name="T6" fmla="*/ 0 w 26"/>
                  <a:gd name="T7" fmla="*/ 0 h 53"/>
                </a:gdLst>
                <a:ahLst/>
                <a:cxnLst>
                  <a:cxn ang="0">
                    <a:pos x="T0" y="T1"/>
                  </a:cxn>
                  <a:cxn ang="0">
                    <a:pos x="T2" y="T3"/>
                  </a:cxn>
                  <a:cxn ang="0">
                    <a:pos x="T4" y="T5"/>
                  </a:cxn>
                  <a:cxn ang="0">
                    <a:pos x="T6" y="T7"/>
                  </a:cxn>
                </a:cxnLst>
                <a:rect l="0" t="0" r="r" b="b"/>
                <a:pathLst>
                  <a:path w="26" h="53">
                    <a:moveTo>
                      <a:pt x="0" y="0"/>
                    </a:moveTo>
                    <a:lnTo>
                      <a:pt x="26" y="26"/>
                    </a:lnTo>
                    <a:lnTo>
                      <a:pt x="0"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12" name="Oval 28">
                <a:extLst>
                  <a:ext uri="{FF2B5EF4-FFF2-40B4-BE49-F238E27FC236}">
                    <a16:creationId xmlns="" xmlns:a16="http://schemas.microsoft.com/office/drawing/2014/main" id="{FC922C85-F73D-43D0-BA95-744AC1C6124B}"/>
                  </a:ext>
                </a:extLst>
              </p:cNvPr>
              <p:cNvSpPr>
                <a:spLocks noChangeArrowheads="1"/>
              </p:cNvSpPr>
              <p:nvPr/>
            </p:nvSpPr>
            <p:spPr bwMode="auto">
              <a:xfrm>
                <a:off x="8897939" y="1765301"/>
                <a:ext cx="431800" cy="4333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213" name="Freeform 29">
                <a:extLst>
                  <a:ext uri="{FF2B5EF4-FFF2-40B4-BE49-F238E27FC236}">
                    <a16:creationId xmlns="" xmlns:a16="http://schemas.microsoft.com/office/drawing/2014/main" id="{19CD6824-7F3F-4F41-BB51-9FC31CA24E07}"/>
                  </a:ext>
                </a:extLst>
              </p:cNvPr>
              <p:cNvSpPr>
                <a:spLocks noEditPoints="1"/>
              </p:cNvSpPr>
              <p:nvPr/>
            </p:nvSpPr>
            <p:spPr bwMode="auto">
              <a:xfrm>
                <a:off x="8897939" y="1657351"/>
                <a:ext cx="431800" cy="649288"/>
              </a:xfrm>
              <a:custGeom>
                <a:avLst/>
                <a:gdLst>
                  <a:gd name="T0" fmla="*/ 0 w 725"/>
                  <a:gd name="T1" fmla="*/ 544 h 1088"/>
                  <a:gd name="T2" fmla="*/ 363 w 725"/>
                  <a:gd name="T3" fmla="*/ 181 h 1088"/>
                  <a:gd name="T4" fmla="*/ 725 w 725"/>
                  <a:gd name="T5" fmla="*/ 544 h 1088"/>
                  <a:gd name="T6" fmla="*/ 363 w 725"/>
                  <a:gd name="T7" fmla="*/ 907 h 1088"/>
                  <a:gd name="T8" fmla="*/ 0 w 725"/>
                  <a:gd name="T9" fmla="*/ 544 h 1088"/>
                  <a:gd name="T10" fmla="*/ 33 w 725"/>
                  <a:gd name="T11" fmla="*/ 695 h 1088"/>
                  <a:gd name="T12" fmla="*/ 181 w 725"/>
                  <a:gd name="T13" fmla="*/ 230 h 1088"/>
                  <a:gd name="T14" fmla="*/ 692 w 725"/>
                  <a:gd name="T15" fmla="*/ 695 h 1088"/>
                  <a:gd name="T16" fmla="*/ 544 w 725"/>
                  <a:gd name="T17" fmla="*/ 230 h 1088"/>
                  <a:gd name="T18" fmla="*/ 363 w 725"/>
                  <a:gd name="T19" fmla="*/ 1088 h 1088"/>
                  <a:gd name="T20" fmla="*/ 363 w 725"/>
                  <a:gd name="T21" fmla="*/ 907 h 1088"/>
                  <a:gd name="T22" fmla="*/ 363 w 725"/>
                  <a:gd name="T23" fmla="*/ 181 h 1088"/>
                  <a:gd name="T24" fmla="*/ 363 w 725"/>
                  <a:gd name="T25" fmla="*/ 0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5" h="1088">
                    <a:moveTo>
                      <a:pt x="0" y="544"/>
                    </a:moveTo>
                    <a:cubicBezTo>
                      <a:pt x="0" y="344"/>
                      <a:pt x="162" y="181"/>
                      <a:pt x="363" y="181"/>
                    </a:cubicBezTo>
                    <a:cubicBezTo>
                      <a:pt x="563" y="181"/>
                      <a:pt x="725" y="344"/>
                      <a:pt x="725" y="544"/>
                    </a:cubicBezTo>
                    <a:cubicBezTo>
                      <a:pt x="725" y="744"/>
                      <a:pt x="563" y="907"/>
                      <a:pt x="363" y="907"/>
                    </a:cubicBezTo>
                    <a:cubicBezTo>
                      <a:pt x="162" y="907"/>
                      <a:pt x="0" y="744"/>
                      <a:pt x="0" y="544"/>
                    </a:cubicBezTo>
                    <a:close/>
                    <a:moveTo>
                      <a:pt x="33" y="695"/>
                    </a:moveTo>
                    <a:lnTo>
                      <a:pt x="181" y="230"/>
                    </a:lnTo>
                    <a:moveTo>
                      <a:pt x="692" y="695"/>
                    </a:moveTo>
                    <a:lnTo>
                      <a:pt x="544" y="230"/>
                    </a:lnTo>
                    <a:moveTo>
                      <a:pt x="363" y="1088"/>
                    </a:moveTo>
                    <a:lnTo>
                      <a:pt x="363" y="907"/>
                    </a:lnTo>
                    <a:moveTo>
                      <a:pt x="363" y="181"/>
                    </a:moveTo>
                    <a:lnTo>
                      <a:pt x="363"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14" name="Freeform 30">
                <a:extLst>
                  <a:ext uri="{FF2B5EF4-FFF2-40B4-BE49-F238E27FC236}">
                    <a16:creationId xmlns="" xmlns:a16="http://schemas.microsoft.com/office/drawing/2014/main" id="{37D4356C-046E-4CCE-8013-E28C8230EDC1}"/>
                  </a:ext>
                </a:extLst>
              </p:cNvPr>
              <p:cNvSpPr>
                <a:spLocks/>
              </p:cNvSpPr>
              <p:nvPr/>
            </p:nvSpPr>
            <p:spPr bwMode="auto">
              <a:xfrm>
                <a:off x="9059864" y="2306638"/>
                <a:ext cx="269875" cy="271463"/>
              </a:xfrm>
              <a:custGeom>
                <a:avLst/>
                <a:gdLst>
                  <a:gd name="T0" fmla="*/ 170 w 170"/>
                  <a:gd name="T1" fmla="*/ 57 h 171"/>
                  <a:gd name="T2" fmla="*/ 170 w 170"/>
                  <a:gd name="T3" fmla="*/ 171 h 171"/>
                  <a:gd name="T4" fmla="*/ 57 w 170"/>
                  <a:gd name="T5" fmla="*/ 114 h 171"/>
                  <a:gd name="T6" fmla="*/ 114 w 170"/>
                  <a:gd name="T7" fmla="*/ 0 h 171"/>
                  <a:gd name="T8" fmla="*/ 0 w 170"/>
                  <a:gd name="T9" fmla="*/ 0 h 171"/>
                  <a:gd name="T10" fmla="*/ 57 w 170"/>
                  <a:gd name="T11" fmla="*/ 114 h 171"/>
                  <a:gd name="T12" fmla="*/ 170 w 170"/>
                  <a:gd name="T13" fmla="*/ 57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170" y="57"/>
                    </a:moveTo>
                    <a:lnTo>
                      <a:pt x="170" y="171"/>
                    </a:lnTo>
                    <a:lnTo>
                      <a:pt x="57" y="114"/>
                    </a:lnTo>
                    <a:lnTo>
                      <a:pt x="114" y="0"/>
                    </a:lnTo>
                    <a:lnTo>
                      <a:pt x="0" y="0"/>
                    </a:lnTo>
                    <a:lnTo>
                      <a:pt x="57" y="114"/>
                    </a:lnTo>
                    <a:lnTo>
                      <a:pt x="170"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15" name="Freeform 31">
                <a:extLst>
                  <a:ext uri="{FF2B5EF4-FFF2-40B4-BE49-F238E27FC236}">
                    <a16:creationId xmlns="" xmlns:a16="http://schemas.microsoft.com/office/drawing/2014/main" id="{5B9EC8BC-7998-4536-95C3-43A3E3511DF0}"/>
                  </a:ext>
                </a:extLst>
              </p:cNvPr>
              <p:cNvSpPr>
                <a:spLocks/>
              </p:cNvSpPr>
              <p:nvPr/>
            </p:nvSpPr>
            <p:spPr bwMode="auto">
              <a:xfrm>
                <a:off x="9059864" y="2306638"/>
                <a:ext cx="269875" cy="271463"/>
              </a:xfrm>
              <a:custGeom>
                <a:avLst/>
                <a:gdLst>
                  <a:gd name="T0" fmla="*/ 170 w 170"/>
                  <a:gd name="T1" fmla="*/ 57 h 171"/>
                  <a:gd name="T2" fmla="*/ 170 w 170"/>
                  <a:gd name="T3" fmla="*/ 171 h 171"/>
                  <a:gd name="T4" fmla="*/ 57 w 170"/>
                  <a:gd name="T5" fmla="*/ 114 h 171"/>
                  <a:gd name="T6" fmla="*/ 114 w 170"/>
                  <a:gd name="T7" fmla="*/ 0 h 171"/>
                  <a:gd name="T8" fmla="*/ 0 w 170"/>
                  <a:gd name="T9" fmla="*/ 0 h 171"/>
                  <a:gd name="T10" fmla="*/ 57 w 170"/>
                  <a:gd name="T11" fmla="*/ 114 h 171"/>
                  <a:gd name="T12" fmla="*/ 170 w 170"/>
                  <a:gd name="T13" fmla="*/ 57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170" y="57"/>
                    </a:moveTo>
                    <a:lnTo>
                      <a:pt x="170" y="171"/>
                    </a:lnTo>
                    <a:lnTo>
                      <a:pt x="57" y="114"/>
                    </a:lnTo>
                    <a:lnTo>
                      <a:pt x="114" y="0"/>
                    </a:lnTo>
                    <a:lnTo>
                      <a:pt x="0" y="0"/>
                    </a:lnTo>
                    <a:lnTo>
                      <a:pt x="57" y="114"/>
                    </a:lnTo>
                    <a:lnTo>
                      <a:pt x="170" y="57"/>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16" name="Freeform 32">
                <a:extLst>
                  <a:ext uri="{FF2B5EF4-FFF2-40B4-BE49-F238E27FC236}">
                    <a16:creationId xmlns="" xmlns:a16="http://schemas.microsoft.com/office/drawing/2014/main" id="{C81B6725-B225-4F58-833B-CB5E9A8649B6}"/>
                  </a:ext>
                </a:extLst>
              </p:cNvPr>
              <p:cNvSpPr>
                <a:spLocks/>
              </p:cNvSpPr>
              <p:nvPr/>
            </p:nvSpPr>
            <p:spPr bwMode="auto">
              <a:xfrm>
                <a:off x="8880476" y="981076"/>
                <a:ext cx="468313" cy="423863"/>
              </a:xfrm>
              <a:custGeom>
                <a:avLst/>
                <a:gdLst>
                  <a:gd name="T0" fmla="*/ 0 w 786"/>
                  <a:gd name="T1" fmla="*/ 629 h 708"/>
                  <a:gd name="T2" fmla="*/ 393 w 786"/>
                  <a:gd name="T3" fmla="*/ 708 h 708"/>
                  <a:gd name="T4" fmla="*/ 786 w 786"/>
                  <a:gd name="T5" fmla="*/ 629 h 708"/>
                  <a:gd name="T6" fmla="*/ 786 w 786"/>
                  <a:gd name="T7" fmla="*/ 0 h 708"/>
                  <a:gd name="T8" fmla="*/ 0 w 786"/>
                  <a:gd name="T9" fmla="*/ 0 h 708"/>
                  <a:gd name="T10" fmla="*/ 0 w 786"/>
                  <a:gd name="T11" fmla="*/ 629 h 708"/>
                </a:gdLst>
                <a:ahLst/>
                <a:cxnLst>
                  <a:cxn ang="0">
                    <a:pos x="T0" y="T1"/>
                  </a:cxn>
                  <a:cxn ang="0">
                    <a:pos x="T2" y="T3"/>
                  </a:cxn>
                  <a:cxn ang="0">
                    <a:pos x="T4" y="T5"/>
                  </a:cxn>
                  <a:cxn ang="0">
                    <a:pos x="T6" y="T7"/>
                  </a:cxn>
                  <a:cxn ang="0">
                    <a:pos x="T8" y="T9"/>
                  </a:cxn>
                  <a:cxn ang="0">
                    <a:pos x="T10" y="T11"/>
                  </a:cxn>
                </a:cxnLst>
                <a:rect l="0" t="0" r="r" b="b"/>
                <a:pathLst>
                  <a:path w="786" h="708">
                    <a:moveTo>
                      <a:pt x="0" y="629"/>
                    </a:moveTo>
                    <a:cubicBezTo>
                      <a:pt x="0" y="672"/>
                      <a:pt x="176" y="708"/>
                      <a:pt x="393" y="708"/>
                    </a:cubicBezTo>
                    <a:cubicBezTo>
                      <a:pt x="610" y="708"/>
                      <a:pt x="786" y="672"/>
                      <a:pt x="786" y="629"/>
                    </a:cubicBezTo>
                    <a:lnTo>
                      <a:pt x="786" y="0"/>
                    </a:lnTo>
                    <a:lnTo>
                      <a:pt x="0" y="0"/>
                    </a:lnTo>
                    <a:lnTo>
                      <a:pt x="0" y="629"/>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217" name="Freeform 33">
                <a:extLst>
                  <a:ext uri="{FF2B5EF4-FFF2-40B4-BE49-F238E27FC236}">
                    <a16:creationId xmlns="" xmlns:a16="http://schemas.microsoft.com/office/drawing/2014/main" id="{29A6A613-5153-4B4F-AD68-6BC202FD951C}"/>
                  </a:ext>
                </a:extLst>
              </p:cNvPr>
              <p:cNvSpPr>
                <a:spLocks/>
              </p:cNvSpPr>
              <p:nvPr/>
            </p:nvSpPr>
            <p:spPr bwMode="auto">
              <a:xfrm>
                <a:off x="8880476" y="981076"/>
                <a:ext cx="468313" cy="423863"/>
              </a:xfrm>
              <a:custGeom>
                <a:avLst/>
                <a:gdLst>
                  <a:gd name="T0" fmla="*/ 0 w 786"/>
                  <a:gd name="T1" fmla="*/ 629 h 708"/>
                  <a:gd name="T2" fmla="*/ 393 w 786"/>
                  <a:gd name="T3" fmla="*/ 708 h 708"/>
                  <a:gd name="T4" fmla="*/ 786 w 786"/>
                  <a:gd name="T5" fmla="*/ 629 h 708"/>
                  <a:gd name="T6" fmla="*/ 786 w 786"/>
                  <a:gd name="T7" fmla="*/ 0 h 708"/>
                  <a:gd name="T8" fmla="*/ 0 w 786"/>
                  <a:gd name="T9" fmla="*/ 0 h 708"/>
                  <a:gd name="T10" fmla="*/ 0 w 786"/>
                  <a:gd name="T11" fmla="*/ 629 h 708"/>
                </a:gdLst>
                <a:ahLst/>
                <a:cxnLst>
                  <a:cxn ang="0">
                    <a:pos x="T0" y="T1"/>
                  </a:cxn>
                  <a:cxn ang="0">
                    <a:pos x="T2" y="T3"/>
                  </a:cxn>
                  <a:cxn ang="0">
                    <a:pos x="T4" y="T5"/>
                  </a:cxn>
                  <a:cxn ang="0">
                    <a:pos x="T6" y="T7"/>
                  </a:cxn>
                  <a:cxn ang="0">
                    <a:pos x="T8" y="T9"/>
                  </a:cxn>
                  <a:cxn ang="0">
                    <a:pos x="T10" y="T11"/>
                  </a:cxn>
                </a:cxnLst>
                <a:rect l="0" t="0" r="r" b="b"/>
                <a:pathLst>
                  <a:path w="786" h="708">
                    <a:moveTo>
                      <a:pt x="0" y="629"/>
                    </a:moveTo>
                    <a:cubicBezTo>
                      <a:pt x="0" y="672"/>
                      <a:pt x="176" y="708"/>
                      <a:pt x="393" y="708"/>
                    </a:cubicBezTo>
                    <a:cubicBezTo>
                      <a:pt x="610" y="708"/>
                      <a:pt x="786" y="672"/>
                      <a:pt x="786" y="629"/>
                    </a:cubicBezTo>
                    <a:lnTo>
                      <a:pt x="786" y="0"/>
                    </a:lnTo>
                    <a:lnTo>
                      <a:pt x="0" y="0"/>
                    </a:lnTo>
                    <a:lnTo>
                      <a:pt x="0" y="629"/>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18" name="Oval 34">
                <a:extLst>
                  <a:ext uri="{FF2B5EF4-FFF2-40B4-BE49-F238E27FC236}">
                    <a16:creationId xmlns="" xmlns:a16="http://schemas.microsoft.com/office/drawing/2014/main" id="{3DF9515C-EFC6-43BB-A379-7B694F65EEFF}"/>
                  </a:ext>
                </a:extLst>
              </p:cNvPr>
              <p:cNvSpPr>
                <a:spLocks noChangeArrowheads="1"/>
              </p:cNvSpPr>
              <p:nvPr/>
            </p:nvSpPr>
            <p:spPr bwMode="auto">
              <a:xfrm>
                <a:off x="8880476" y="935038"/>
                <a:ext cx="468313" cy="93663"/>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219" name="Oval 35">
                <a:extLst>
                  <a:ext uri="{FF2B5EF4-FFF2-40B4-BE49-F238E27FC236}">
                    <a16:creationId xmlns="" xmlns:a16="http://schemas.microsoft.com/office/drawing/2014/main" id="{0ED54AF9-0A0B-4FF6-91DA-472C9D1C085F}"/>
                  </a:ext>
                </a:extLst>
              </p:cNvPr>
              <p:cNvSpPr>
                <a:spLocks noChangeArrowheads="1"/>
              </p:cNvSpPr>
              <p:nvPr/>
            </p:nvSpPr>
            <p:spPr bwMode="auto">
              <a:xfrm>
                <a:off x="8880476" y="935038"/>
                <a:ext cx="468313" cy="93663"/>
              </a:xfrm>
              <a:prstGeom prst="ellipse">
                <a:avLst/>
              </a:pr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20" name="Line 36">
                <a:extLst>
                  <a:ext uri="{FF2B5EF4-FFF2-40B4-BE49-F238E27FC236}">
                    <a16:creationId xmlns="" xmlns:a16="http://schemas.microsoft.com/office/drawing/2014/main" id="{60C87EB7-F1F5-4FEF-B480-020399949350}"/>
                  </a:ext>
                </a:extLst>
              </p:cNvPr>
              <p:cNvSpPr>
                <a:spLocks noChangeShapeType="1"/>
              </p:cNvSpPr>
              <p:nvPr/>
            </p:nvSpPr>
            <p:spPr bwMode="auto">
              <a:xfrm>
                <a:off x="9115426" y="1404938"/>
                <a:ext cx="0" cy="252413"/>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21" name="Oval 37">
                <a:extLst>
                  <a:ext uri="{FF2B5EF4-FFF2-40B4-BE49-F238E27FC236}">
                    <a16:creationId xmlns="" xmlns:a16="http://schemas.microsoft.com/office/drawing/2014/main" id="{DDA288D8-1B99-4CA5-A481-2940EA4BFFFA}"/>
                  </a:ext>
                </a:extLst>
              </p:cNvPr>
              <p:cNvSpPr>
                <a:spLocks noChangeArrowheads="1"/>
              </p:cNvSpPr>
              <p:nvPr/>
            </p:nvSpPr>
            <p:spPr bwMode="auto">
              <a:xfrm>
                <a:off x="9005889" y="574676"/>
                <a:ext cx="215900" cy="2174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222" name="Freeform 38">
                <a:extLst>
                  <a:ext uri="{FF2B5EF4-FFF2-40B4-BE49-F238E27FC236}">
                    <a16:creationId xmlns="" xmlns:a16="http://schemas.microsoft.com/office/drawing/2014/main" id="{4D629B68-0E38-4433-9BD8-DEDEFC9A3A35}"/>
                  </a:ext>
                </a:extLst>
              </p:cNvPr>
              <p:cNvSpPr>
                <a:spLocks noEditPoints="1"/>
              </p:cNvSpPr>
              <p:nvPr/>
            </p:nvSpPr>
            <p:spPr bwMode="auto">
              <a:xfrm>
                <a:off x="9005889" y="574676"/>
                <a:ext cx="215900" cy="217488"/>
              </a:xfrm>
              <a:custGeom>
                <a:avLst/>
                <a:gdLst>
                  <a:gd name="T0" fmla="*/ 182 w 363"/>
                  <a:gd name="T1" fmla="*/ 363 h 363"/>
                  <a:gd name="T2" fmla="*/ 363 w 363"/>
                  <a:gd name="T3" fmla="*/ 181 h 363"/>
                  <a:gd name="T4" fmla="*/ 182 w 363"/>
                  <a:gd name="T5" fmla="*/ 0 h 363"/>
                  <a:gd name="T6" fmla="*/ 0 w 363"/>
                  <a:gd name="T7" fmla="*/ 181 h 363"/>
                  <a:gd name="T8" fmla="*/ 182 w 363"/>
                  <a:gd name="T9" fmla="*/ 363 h 363"/>
                  <a:gd name="T10" fmla="*/ 0 w 363"/>
                  <a:gd name="T11" fmla="*/ 181 h 363"/>
                  <a:gd name="T12" fmla="*/ 363 w 363"/>
                  <a:gd name="T13" fmla="*/ 181 h 363"/>
                  <a:gd name="T14" fmla="*/ 0 w 363"/>
                  <a:gd name="T15" fmla="*/ 181 h 363"/>
                  <a:gd name="T16" fmla="*/ 363 w 363"/>
                  <a:gd name="T17" fmla="*/ 18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363">
                    <a:moveTo>
                      <a:pt x="182" y="363"/>
                    </a:moveTo>
                    <a:cubicBezTo>
                      <a:pt x="282" y="363"/>
                      <a:pt x="363" y="282"/>
                      <a:pt x="363" y="181"/>
                    </a:cubicBezTo>
                    <a:cubicBezTo>
                      <a:pt x="363" y="81"/>
                      <a:pt x="282" y="0"/>
                      <a:pt x="182" y="0"/>
                    </a:cubicBezTo>
                    <a:cubicBezTo>
                      <a:pt x="81" y="0"/>
                      <a:pt x="0" y="81"/>
                      <a:pt x="0" y="181"/>
                    </a:cubicBezTo>
                    <a:cubicBezTo>
                      <a:pt x="0" y="282"/>
                      <a:pt x="81" y="363"/>
                      <a:pt x="182" y="363"/>
                    </a:cubicBezTo>
                    <a:close/>
                    <a:moveTo>
                      <a:pt x="0" y="181"/>
                    </a:moveTo>
                    <a:lnTo>
                      <a:pt x="363" y="181"/>
                    </a:lnTo>
                    <a:moveTo>
                      <a:pt x="0" y="181"/>
                    </a:moveTo>
                    <a:lnTo>
                      <a:pt x="363" y="181"/>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23" name="Line 39">
                <a:extLst>
                  <a:ext uri="{FF2B5EF4-FFF2-40B4-BE49-F238E27FC236}">
                    <a16:creationId xmlns="" xmlns:a16="http://schemas.microsoft.com/office/drawing/2014/main" id="{AB4CA3C9-5DE2-4906-843F-8A0129633BBB}"/>
                  </a:ext>
                </a:extLst>
              </p:cNvPr>
              <p:cNvSpPr>
                <a:spLocks noChangeShapeType="1"/>
              </p:cNvSpPr>
              <p:nvPr/>
            </p:nvSpPr>
            <p:spPr bwMode="auto">
              <a:xfrm>
                <a:off x="9115426" y="792163"/>
                <a:ext cx="0" cy="125413"/>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24" name="Rectangle 40">
                <a:extLst>
                  <a:ext uri="{FF2B5EF4-FFF2-40B4-BE49-F238E27FC236}">
                    <a16:creationId xmlns="" xmlns:a16="http://schemas.microsoft.com/office/drawing/2014/main" id="{3E5ED28D-21DC-4DCE-8DDA-062A2CCBA4D4}"/>
                  </a:ext>
                </a:extLst>
              </p:cNvPr>
              <p:cNvSpPr>
                <a:spLocks noChangeArrowheads="1"/>
              </p:cNvSpPr>
              <p:nvPr/>
            </p:nvSpPr>
            <p:spPr bwMode="auto">
              <a:xfrm>
                <a:off x="8955089" y="1076326"/>
                <a:ext cx="2260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a:ln>
                      <a:noFill/>
                    </a:ln>
                    <a:solidFill>
                      <a:srgbClr val="000000"/>
                    </a:solidFill>
                    <a:effectLst/>
                    <a:latin typeface="맑은 고딕" panose="020B0503020000020004" pitchFamily="50" charset="-127"/>
                    <a:ea typeface="맑은 고딕" panose="020B0503020000020004" pitchFamily="50" charset="-127"/>
                  </a:rPr>
                  <a:t>CSK</a:t>
                </a:r>
                <a:endParaRPr kumimoji="0" lang="ko-KR" altLang="ko-KR" sz="1000" b="0" i="0" u="none" strike="noStrike" cap="none" normalizeH="0" baseline="0">
                  <a:ln>
                    <a:noFill/>
                  </a:ln>
                  <a:solidFill>
                    <a:schemeClr val="tx1"/>
                  </a:solidFill>
                  <a:effectLst/>
                  <a:latin typeface="Arial" panose="020B0604020202020204" pitchFamily="34" charset="0"/>
                </a:endParaRPr>
              </a:p>
            </p:txBody>
          </p:sp>
          <p:sp>
            <p:nvSpPr>
              <p:cNvPr id="225" name="Rectangle 41">
                <a:extLst>
                  <a:ext uri="{FF2B5EF4-FFF2-40B4-BE49-F238E27FC236}">
                    <a16:creationId xmlns="" xmlns:a16="http://schemas.microsoft.com/office/drawing/2014/main" id="{9F62919B-172B-407B-8448-DE66B29FD894}"/>
                  </a:ext>
                </a:extLst>
              </p:cNvPr>
              <p:cNvSpPr>
                <a:spLocks noChangeArrowheads="1"/>
              </p:cNvSpPr>
              <p:nvPr/>
            </p:nvSpPr>
            <p:spPr bwMode="auto">
              <a:xfrm>
                <a:off x="9224964" y="1076326"/>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a:ln>
                      <a:noFill/>
                    </a:ln>
                    <a:solidFill>
                      <a:srgbClr val="000000"/>
                    </a:solidFill>
                    <a:effectLst/>
                    <a:latin typeface="맑은 고딕" panose="020B0503020000020004" pitchFamily="50" charset="-127"/>
                    <a:ea typeface="맑은 고딕" panose="020B0503020000020004" pitchFamily="50" charset="-127"/>
                  </a:rPr>
                  <a:t>1</a:t>
                </a:r>
                <a:endParaRPr kumimoji="0" lang="ko-KR" altLang="ko-KR" sz="1000" b="0" i="0" u="none" strike="noStrike" cap="none" normalizeH="0" baseline="0">
                  <a:ln>
                    <a:noFill/>
                  </a:ln>
                  <a:solidFill>
                    <a:schemeClr val="tx1"/>
                  </a:solidFill>
                  <a:effectLst/>
                  <a:latin typeface="Arial" panose="020B0604020202020204" pitchFamily="34" charset="0"/>
                </a:endParaRPr>
              </a:p>
            </p:txBody>
          </p:sp>
          <p:sp>
            <p:nvSpPr>
              <p:cNvPr id="226" name="Rectangle 43">
                <a:extLst>
                  <a:ext uri="{FF2B5EF4-FFF2-40B4-BE49-F238E27FC236}">
                    <a16:creationId xmlns="" xmlns:a16="http://schemas.microsoft.com/office/drawing/2014/main" id="{61218E3D-03CE-4640-A4C6-8A995D9F400C}"/>
                  </a:ext>
                </a:extLst>
              </p:cNvPr>
              <p:cNvSpPr>
                <a:spLocks noChangeArrowheads="1"/>
              </p:cNvSpPr>
              <p:nvPr/>
            </p:nvSpPr>
            <p:spPr bwMode="auto">
              <a:xfrm>
                <a:off x="9240839" y="1887538"/>
                <a:ext cx="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227" name="Rectangle 45">
                <a:extLst>
                  <a:ext uri="{FF2B5EF4-FFF2-40B4-BE49-F238E27FC236}">
                    <a16:creationId xmlns="" xmlns:a16="http://schemas.microsoft.com/office/drawing/2014/main" id="{8DA98ACA-F881-4956-966C-8604E4AAC640}"/>
                  </a:ext>
                </a:extLst>
              </p:cNvPr>
              <p:cNvSpPr>
                <a:spLocks noChangeArrowheads="1"/>
              </p:cNvSpPr>
              <p:nvPr/>
            </p:nvSpPr>
            <p:spPr bwMode="auto">
              <a:xfrm>
                <a:off x="9020176" y="387351"/>
                <a:ext cx="1715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CG</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228" name="Rectangle 46">
                <a:extLst>
                  <a:ext uri="{FF2B5EF4-FFF2-40B4-BE49-F238E27FC236}">
                    <a16:creationId xmlns="" xmlns:a16="http://schemas.microsoft.com/office/drawing/2014/main" id="{BB7875CF-6605-4F8F-967F-46B6AFB53953}"/>
                  </a:ext>
                </a:extLst>
              </p:cNvPr>
              <p:cNvSpPr>
                <a:spLocks noChangeArrowheads="1"/>
              </p:cNvSpPr>
              <p:nvPr/>
            </p:nvSpPr>
            <p:spPr bwMode="auto">
              <a:xfrm>
                <a:off x="9223376" y="387351"/>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2</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229" name="Rectangle 47">
                <a:extLst>
                  <a:ext uri="{FF2B5EF4-FFF2-40B4-BE49-F238E27FC236}">
                    <a16:creationId xmlns="" xmlns:a16="http://schemas.microsoft.com/office/drawing/2014/main" id="{854D5A65-B64A-4F8E-9CE8-6E2A1B3AB864}"/>
                  </a:ext>
                </a:extLst>
              </p:cNvPr>
              <p:cNvSpPr>
                <a:spLocks noChangeArrowheads="1"/>
              </p:cNvSpPr>
              <p:nvPr/>
            </p:nvSpPr>
            <p:spPr bwMode="auto">
              <a:xfrm>
                <a:off x="9309101" y="1546226"/>
                <a:ext cx="1715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a:ln>
                      <a:noFill/>
                    </a:ln>
                    <a:solidFill>
                      <a:srgbClr val="000000"/>
                    </a:solidFill>
                    <a:effectLst/>
                    <a:latin typeface="맑은 고딕" panose="020B0503020000020004" pitchFamily="50" charset="-127"/>
                    <a:ea typeface="맑은 고딕" panose="020B0503020000020004" pitchFamily="50" charset="-127"/>
                  </a:rPr>
                  <a:t>GV</a:t>
                </a:r>
                <a:endParaRPr kumimoji="0" lang="ko-KR" altLang="ko-KR" sz="1000" b="0" i="0" u="none" strike="noStrike" cap="none" normalizeH="0" baseline="0">
                  <a:ln>
                    <a:noFill/>
                  </a:ln>
                  <a:solidFill>
                    <a:schemeClr val="tx1"/>
                  </a:solidFill>
                  <a:effectLst/>
                  <a:latin typeface="Arial" panose="020B0604020202020204" pitchFamily="34" charset="0"/>
                </a:endParaRPr>
              </a:p>
            </p:txBody>
          </p:sp>
          <p:sp>
            <p:nvSpPr>
              <p:cNvPr id="230" name="Rectangle 48">
                <a:extLst>
                  <a:ext uri="{FF2B5EF4-FFF2-40B4-BE49-F238E27FC236}">
                    <a16:creationId xmlns="" xmlns:a16="http://schemas.microsoft.com/office/drawing/2014/main" id="{9D73DD6B-2D47-4C19-AD85-A22F060D79D9}"/>
                  </a:ext>
                </a:extLst>
              </p:cNvPr>
              <p:cNvSpPr>
                <a:spLocks noChangeArrowheads="1"/>
              </p:cNvSpPr>
              <p:nvPr/>
            </p:nvSpPr>
            <p:spPr bwMode="auto">
              <a:xfrm>
                <a:off x="9512301" y="1546226"/>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a:ln>
                      <a:noFill/>
                    </a:ln>
                    <a:solidFill>
                      <a:srgbClr val="000000"/>
                    </a:solidFill>
                    <a:effectLst/>
                    <a:latin typeface="맑은 고딕" panose="020B0503020000020004" pitchFamily="50" charset="-127"/>
                    <a:ea typeface="맑은 고딕" panose="020B0503020000020004" pitchFamily="50" charset="-127"/>
                  </a:rPr>
                  <a:t>3</a:t>
                </a:r>
                <a:endParaRPr kumimoji="0" lang="ko-KR" altLang="ko-KR" sz="1000" b="0" i="0" u="none" strike="noStrike" cap="none" normalizeH="0" baseline="0">
                  <a:ln>
                    <a:noFill/>
                  </a:ln>
                  <a:solidFill>
                    <a:schemeClr val="tx1"/>
                  </a:solidFill>
                  <a:effectLst/>
                  <a:latin typeface="Arial" panose="020B0604020202020204" pitchFamily="34" charset="0"/>
                </a:endParaRPr>
              </a:p>
            </p:txBody>
          </p:sp>
          <p:sp>
            <p:nvSpPr>
              <p:cNvPr id="231" name="Rectangle 49">
                <a:extLst>
                  <a:ext uri="{FF2B5EF4-FFF2-40B4-BE49-F238E27FC236}">
                    <a16:creationId xmlns="" xmlns:a16="http://schemas.microsoft.com/office/drawing/2014/main" id="{7F9798C1-6EEE-435C-AAE3-F566CAA32EF4}"/>
                  </a:ext>
                </a:extLst>
              </p:cNvPr>
              <p:cNvSpPr>
                <a:spLocks noChangeArrowheads="1"/>
              </p:cNvSpPr>
              <p:nvPr/>
            </p:nvSpPr>
            <p:spPr bwMode="auto">
              <a:xfrm>
                <a:off x="8777289" y="2320926"/>
                <a:ext cx="23724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AV</a:t>
                </a:r>
                <a:r>
                  <a:rPr kumimoji="0" lang="en-US"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1</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232" name="Rectangle 50">
                <a:extLst>
                  <a:ext uri="{FF2B5EF4-FFF2-40B4-BE49-F238E27FC236}">
                    <a16:creationId xmlns="" xmlns:a16="http://schemas.microsoft.com/office/drawing/2014/main" id="{D0947572-92B5-42DF-BAD0-FD832ADE275A}"/>
                  </a:ext>
                </a:extLst>
              </p:cNvPr>
              <p:cNvSpPr>
                <a:spLocks noChangeArrowheads="1"/>
              </p:cNvSpPr>
              <p:nvPr/>
            </p:nvSpPr>
            <p:spPr bwMode="auto">
              <a:xfrm>
                <a:off x="9507539" y="2790826"/>
                <a:ext cx="3125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D</a:t>
                </a:r>
                <a:r>
                  <a:rPr kumimoji="0" lang="en-US"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RY1</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233" name="Rectangle 51">
                <a:extLst>
                  <a:ext uri="{FF2B5EF4-FFF2-40B4-BE49-F238E27FC236}">
                    <a16:creationId xmlns="" xmlns:a16="http://schemas.microsoft.com/office/drawing/2014/main" id="{55E7EB1B-53AB-4B20-AE4F-5134734B5C54}"/>
                  </a:ext>
                </a:extLst>
              </p:cNvPr>
              <p:cNvSpPr>
                <a:spLocks noChangeArrowheads="1"/>
              </p:cNvSpPr>
              <p:nvPr/>
            </p:nvSpPr>
            <p:spPr bwMode="auto">
              <a:xfrm>
                <a:off x="9576230" y="2790826"/>
                <a:ext cx="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grpSp>
        <p:grpSp>
          <p:nvGrpSpPr>
            <p:cNvPr id="19" name="그룹 18">
              <a:extLst>
                <a:ext uri="{FF2B5EF4-FFF2-40B4-BE49-F238E27FC236}">
                  <a16:creationId xmlns="" xmlns:a16="http://schemas.microsoft.com/office/drawing/2014/main" id="{69E19CBC-7565-4691-8181-A9D161F08384}"/>
                </a:ext>
              </a:extLst>
            </p:cNvPr>
            <p:cNvGrpSpPr/>
            <p:nvPr/>
          </p:nvGrpSpPr>
          <p:grpSpPr>
            <a:xfrm>
              <a:off x="7236326" y="3950355"/>
              <a:ext cx="468313" cy="469901"/>
              <a:chOff x="6880226" y="935038"/>
              <a:chExt cx="468313" cy="469901"/>
            </a:xfrm>
          </p:grpSpPr>
          <p:sp>
            <p:nvSpPr>
              <p:cNvPr id="200" name="Freeform 119">
                <a:extLst>
                  <a:ext uri="{FF2B5EF4-FFF2-40B4-BE49-F238E27FC236}">
                    <a16:creationId xmlns="" xmlns:a16="http://schemas.microsoft.com/office/drawing/2014/main" id="{784E2844-819C-451A-A5B6-1348E54C0DA1}"/>
                  </a:ext>
                </a:extLst>
              </p:cNvPr>
              <p:cNvSpPr>
                <a:spLocks/>
              </p:cNvSpPr>
              <p:nvPr/>
            </p:nvSpPr>
            <p:spPr bwMode="auto">
              <a:xfrm>
                <a:off x="6880226" y="981076"/>
                <a:ext cx="468313" cy="423863"/>
              </a:xfrm>
              <a:custGeom>
                <a:avLst/>
                <a:gdLst>
                  <a:gd name="T0" fmla="*/ 0 w 786"/>
                  <a:gd name="T1" fmla="*/ 629 h 708"/>
                  <a:gd name="T2" fmla="*/ 393 w 786"/>
                  <a:gd name="T3" fmla="*/ 708 h 708"/>
                  <a:gd name="T4" fmla="*/ 786 w 786"/>
                  <a:gd name="T5" fmla="*/ 629 h 708"/>
                  <a:gd name="T6" fmla="*/ 786 w 786"/>
                  <a:gd name="T7" fmla="*/ 0 h 708"/>
                  <a:gd name="T8" fmla="*/ 0 w 786"/>
                  <a:gd name="T9" fmla="*/ 0 h 708"/>
                  <a:gd name="T10" fmla="*/ 0 w 786"/>
                  <a:gd name="T11" fmla="*/ 629 h 708"/>
                </a:gdLst>
                <a:ahLst/>
                <a:cxnLst>
                  <a:cxn ang="0">
                    <a:pos x="T0" y="T1"/>
                  </a:cxn>
                  <a:cxn ang="0">
                    <a:pos x="T2" y="T3"/>
                  </a:cxn>
                  <a:cxn ang="0">
                    <a:pos x="T4" y="T5"/>
                  </a:cxn>
                  <a:cxn ang="0">
                    <a:pos x="T6" y="T7"/>
                  </a:cxn>
                  <a:cxn ang="0">
                    <a:pos x="T8" y="T9"/>
                  </a:cxn>
                  <a:cxn ang="0">
                    <a:pos x="T10" y="T11"/>
                  </a:cxn>
                </a:cxnLst>
                <a:rect l="0" t="0" r="r" b="b"/>
                <a:pathLst>
                  <a:path w="786" h="708">
                    <a:moveTo>
                      <a:pt x="0" y="629"/>
                    </a:moveTo>
                    <a:cubicBezTo>
                      <a:pt x="0" y="672"/>
                      <a:pt x="176" y="708"/>
                      <a:pt x="393" y="708"/>
                    </a:cubicBezTo>
                    <a:cubicBezTo>
                      <a:pt x="610" y="708"/>
                      <a:pt x="786" y="672"/>
                      <a:pt x="786" y="629"/>
                    </a:cubicBezTo>
                    <a:lnTo>
                      <a:pt x="786" y="0"/>
                    </a:lnTo>
                    <a:lnTo>
                      <a:pt x="0" y="0"/>
                    </a:lnTo>
                    <a:lnTo>
                      <a:pt x="0" y="629"/>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201" name="Freeform 120">
                <a:extLst>
                  <a:ext uri="{FF2B5EF4-FFF2-40B4-BE49-F238E27FC236}">
                    <a16:creationId xmlns="" xmlns:a16="http://schemas.microsoft.com/office/drawing/2014/main" id="{34330229-60DC-4DC4-A6D6-7BA9F567501E}"/>
                  </a:ext>
                </a:extLst>
              </p:cNvPr>
              <p:cNvSpPr>
                <a:spLocks/>
              </p:cNvSpPr>
              <p:nvPr/>
            </p:nvSpPr>
            <p:spPr bwMode="auto">
              <a:xfrm>
                <a:off x="6880226" y="981076"/>
                <a:ext cx="468313" cy="423863"/>
              </a:xfrm>
              <a:custGeom>
                <a:avLst/>
                <a:gdLst>
                  <a:gd name="T0" fmla="*/ 0 w 786"/>
                  <a:gd name="T1" fmla="*/ 629 h 708"/>
                  <a:gd name="T2" fmla="*/ 393 w 786"/>
                  <a:gd name="T3" fmla="*/ 708 h 708"/>
                  <a:gd name="T4" fmla="*/ 786 w 786"/>
                  <a:gd name="T5" fmla="*/ 629 h 708"/>
                  <a:gd name="T6" fmla="*/ 786 w 786"/>
                  <a:gd name="T7" fmla="*/ 0 h 708"/>
                  <a:gd name="T8" fmla="*/ 0 w 786"/>
                  <a:gd name="T9" fmla="*/ 0 h 708"/>
                  <a:gd name="T10" fmla="*/ 0 w 786"/>
                  <a:gd name="T11" fmla="*/ 629 h 708"/>
                </a:gdLst>
                <a:ahLst/>
                <a:cxnLst>
                  <a:cxn ang="0">
                    <a:pos x="T0" y="T1"/>
                  </a:cxn>
                  <a:cxn ang="0">
                    <a:pos x="T2" y="T3"/>
                  </a:cxn>
                  <a:cxn ang="0">
                    <a:pos x="T4" y="T5"/>
                  </a:cxn>
                  <a:cxn ang="0">
                    <a:pos x="T6" y="T7"/>
                  </a:cxn>
                  <a:cxn ang="0">
                    <a:pos x="T8" y="T9"/>
                  </a:cxn>
                  <a:cxn ang="0">
                    <a:pos x="T10" y="T11"/>
                  </a:cxn>
                </a:cxnLst>
                <a:rect l="0" t="0" r="r" b="b"/>
                <a:pathLst>
                  <a:path w="786" h="708">
                    <a:moveTo>
                      <a:pt x="0" y="629"/>
                    </a:moveTo>
                    <a:cubicBezTo>
                      <a:pt x="0" y="672"/>
                      <a:pt x="176" y="708"/>
                      <a:pt x="393" y="708"/>
                    </a:cubicBezTo>
                    <a:cubicBezTo>
                      <a:pt x="610" y="708"/>
                      <a:pt x="786" y="672"/>
                      <a:pt x="786" y="629"/>
                    </a:cubicBezTo>
                    <a:lnTo>
                      <a:pt x="786" y="0"/>
                    </a:lnTo>
                    <a:lnTo>
                      <a:pt x="0" y="0"/>
                    </a:lnTo>
                    <a:lnTo>
                      <a:pt x="0" y="629"/>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02" name="Oval 121">
                <a:extLst>
                  <a:ext uri="{FF2B5EF4-FFF2-40B4-BE49-F238E27FC236}">
                    <a16:creationId xmlns="" xmlns:a16="http://schemas.microsoft.com/office/drawing/2014/main" id="{5D9B24BE-DC3A-4FC4-8E7D-3F25A8C3C177}"/>
                  </a:ext>
                </a:extLst>
              </p:cNvPr>
              <p:cNvSpPr>
                <a:spLocks noChangeArrowheads="1"/>
              </p:cNvSpPr>
              <p:nvPr/>
            </p:nvSpPr>
            <p:spPr bwMode="auto">
              <a:xfrm>
                <a:off x="6880226" y="935038"/>
                <a:ext cx="468313" cy="93663"/>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203" name="Oval 122">
                <a:extLst>
                  <a:ext uri="{FF2B5EF4-FFF2-40B4-BE49-F238E27FC236}">
                    <a16:creationId xmlns="" xmlns:a16="http://schemas.microsoft.com/office/drawing/2014/main" id="{69CCFD05-4553-4053-9138-2BA96A043FAA}"/>
                  </a:ext>
                </a:extLst>
              </p:cNvPr>
              <p:cNvSpPr>
                <a:spLocks noChangeArrowheads="1"/>
              </p:cNvSpPr>
              <p:nvPr/>
            </p:nvSpPr>
            <p:spPr bwMode="auto">
              <a:xfrm>
                <a:off x="6880226" y="935038"/>
                <a:ext cx="468313" cy="93663"/>
              </a:xfrm>
              <a:prstGeom prst="ellipse">
                <a:avLst/>
              </a:pr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04" name="Rectangle 123">
                <a:extLst>
                  <a:ext uri="{FF2B5EF4-FFF2-40B4-BE49-F238E27FC236}">
                    <a16:creationId xmlns="" xmlns:a16="http://schemas.microsoft.com/office/drawing/2014/main" id="{5926E395-523D-4922-9CC8-C5ABDEFDE072}"/>
                  </a:ext>
                </a:extLst>
              </p:cNvPr>
              <p:cNvSpPr>
                <a:spLocks noChangeArrowheads="1"/>
              </p:cNvSpPr>
              <p:nvPr/>
            </p:nvSpPr>
            <p:spPr bwMode="auto">
              <a:xfrm>
                <a:off x="6929439" y="1089026"/>
                <a:ext cx="2260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a:ln>
                      <a:noFill/>
                    </a:ln>
                    <a:solidFill>
                      <a:srgbClr val="000000"/>
                    </a:solidFill>
                    <a:effectLst/>
                    <a:latin typeface="맑은 고딕" panose="020B0503020000020004" pitchFamily="50" charset="-127"/>
                    <a:ea typeface="맑은 고딕" panose="020B0503020000020004" pitchFamily="50" charset="-127"/>
                  </a:rPr>
                  <a:t>CSK</a:t>
                </a:r>
                <a:endParaRPr kumimoji="0" lang="ko-KR" altLang="ko-KR" sz="1000" b="0" i="0" u="none" strike="noStrike" cap="none" normalizeH="0" baseline="0">
                  <a:ln>
                    <a:noFill/>
                  </a:ln>
                  <a:solidFill>
                    <a:schemeClr val="tx1"/>
                  </a:solidFill>
                  <a:effectLst/>
                  <a:latin typeface="Arial" panose="020B0604020202020204" pitchFamily="34" charset="0"/>
                </a:endParaRPr>
              </a:p>
            </p:txBody>
          </p:sp>
          <p:sp>
            <p:nvSpPr>
              <p:cNvPr id="205" name="Rectangle 124">
                <a:extLst>
                  <a:ext uri="{FF2B5EF4-FFF2-40B4-BE49-F238E27FC236}">
                    <a16:creationId xmlns="" xmlns:a16="http://schemas.microsoft.com/office/drawing/2014/main" id="{4BAB7A31-1939-40E7-95F9-CDBF817E3D44}"/>
                  </a:ext>
                </a:extLst>
              </p:cNvPr>
              <p:cNvSpPr>
                <a:spLocks noChangeArrowheads="1"/>
              </p:cNvSpPr>
              <p:nvPr/>
            </p:nvSpPr>
            <p:spPr bwMode="auto">
              <a:xfrm>
                <a:off x="7197726" y="1089026"/>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a:ln>
                      <a:noFill/>
                    </a:ln>
                    <a:solidFill>
                      <a:srgbClr val="000000"/>
                    </a:solidFill>
                    <a:effectLst/>
                    <a:latin typeface="맑은 고딕" panose="020B0503020000020004" pitchFamily="50" charset="-127"/>
                    <a:ea typeface="맑은 고딕" panose="020B0503020000020004" pitchFamily="50" charset="-127"/>
                  </a:rPr>
                  <a:t>2</a:t>
                </a:r>
                <a:endParaRPr kumimoji="0" lang="ko-KR" altLang="ko-KR" sz="1000" b="0" i="0" u="none" strike="noStrike" cap="none" normalizeH="0" baseline="0">
                  <a:ln>
                    <a:noFill/>
                  </a:ln>
                  <a:solidFill>
                    <a:schemeClr val="tx1"/>
                  </a:solidFill>
                  <a:effectLst/>
                  <a:latin typeface="Arial" panose="020B0604020202020204" pitchFamily="34" charset="0"/>
                </a:endParaRPr>
              </a:p>
            </p:txBody>
          </p:sp>
        </p:grpSp>
        <p:sp>
          <p:nvSpPr>
            <p:cNvPr id="20" name="TextBox 19">
              <a:extLst>
                <a:ext uri="{FF2B5EF4-FFF2-40B4-BE49-F238E27FC236}">
                  <a16:creationId xmlns="" xmlns:a16="http://schemas.microsoft.com/office/drawing/2014/main" id="{B96FD2F5-49EF-4781-8A53-8F694B74FAB0}"/>
                </a:ext>
              </a:extLst>
            </p:cNvPr>
            <p:cNvSpPr txBox="1"/>
            <p:nvPr/>
          </p:nvSpPr>
          <p:spPr>
            <a:xfrm>
              <a:off x="11802533" y="2862080"/>
              <a:ext cx="377026" cy="246221"/>
            </a:xfrm>
            <a:prstGeom prst="rect">
              <a:avLst/>
            </a:prstGeom>
            <a:noFill/>
          </p:spPr>
          <p:txBody>
            <a:bodyPr wrap="none" rtlCol="0">
              <a:spAutoFit/>
            </a:bodyPr>
            <a:lstStyle/>
            <a:p>
              <a:r>
                <a:rPr lang="en-US" altLang="ko-KR" sz="1000" dirty="0"/>
                <a:t>BM</a:t>
              </a:r>
            </a:p>
          </p:txBody>
        </p:sp>
        <p:sp>
          <p:nvSpPr>
            <p:cNvPr id="21" name="TextBox 20">
              <a:extLst>
                <a:ext uri="{FF2B5EF4-FFF2-40B4-BE49-F238E27FC236}">
                  <a16:creationId xmlns="" xmlns:a16="http://schemas.microsoft.com/office/drawing/2014/main" id="{44934607-23E7-4795-BACB-ED57DD845EBC}"/>
                </a:ext>
              </a:extLst>
            </p:cNvPr>
            <p:cNvSpPr txBox="1"/>
            <p:nvPr/>
          </p:nvSpPr>
          <p:spPr>
            <a:xfrm rot="19234995">
              <a:off x="11034073" y="2845500"/>
              <a:ext cx="495299" cy="246221"/>
            </a:xfrm>
            <a:prstGeom prst="rect">
              <a:avLst/>
            </a:prstGeom>
            <a:noFill/>
          </p:spPr>
          <p:txBody>
            <a:bodyPr wrap="square" rtlCol="0">
              <a:spAutoFit/>
            </a:bodyPr>
            <a:lstStyle/>
            <a:p>
              <a:r>
                <a:rPr lang="en-US" altLang="ko-KR" sz="1000" dirty="0"/>
                <a:t>GV1</a:t>
              </a:r>
              <a:endParaRPr lang="ko-KR" altLang="en-US" sz="1000" dirty="0"/>
            </a:p>
          </p:txBody>
        </p:sp>
        <p:sp>
          <p:nvSpPr>
            <p:cNvPr id="23" name="Freeform 55">
              <a:extLst>
                <a:ext uri="{FF2B5EF4-FFF2-40B4-BE49-F238E27FC236}">
                  <a16:creationId xmlns="" xmlns:a16="http://schemas.microsoft.com/office/drawing/2014/main" id="{2B1A3BE0-3CD8-4AE0-87B1-9FE5868BBF89}"/>
                </a:ext>
              </a:extLst>
            </p:cNvPr>
            <p:cNvSpPr>
              <a:spLocks noEditPoints="1"/>
            </p:cNvSpPr>
            <p:nvPr/>
          </p:nvSpPr>
          <p:spPr bwMode="auto">
            <a:xfrm rot="19270046">
              <a:off x="10787056" y="3336848"/>
              <a:ext cx="649288" cy="434975"/>
            </a:xfrm>
            <a:custGeom>
              <a:avLst/>
              <a:gdLst>
                <a:gd name="T0" fmla="*/ 544 w 1088"/>
                <a:gd name="T1" fmla="*/ 726 h 726"/>
                <a:gd name="T2" fmla="*/ 181 w 1088"/>
                <a:gd name="T3" fmla="*/ 363 h 726"/>
                <a:gd name="T4" fmla="*/ 544 w 1088"/>
                <a:gd name="T5" fmla="*/ 0 h 726"/>
                <a:gd name="T6" fmla="*/ 907 w 1088"/>
                <a:gd name="T7" fmla="*/ 363 h 726"/>
                <a:gd name="T8" fmla="*/ 544 w 1088"/>
                <a:gd name="T9" fmla="*/ 726 h 726"/>
                <a:gd name="T10" fmla="*/ 544 w 1088"/>
                <a:gd name="T11" fmla="*/ 726 h 726"/>
                <a:gd name="T12" fmla="*/ 181 w 1088"/>
                <a:gd name="T13" fmla="*/ 363 h 726"/>
                <a:gd name="T14" fmla="*/ 544 w 1088"/>
                <a:gd name="T15" fmla="*/ 0 h 726"/>
                <a:gd name="T16" fmla="*/ 544 w 1088"/>
                <a:gd name="T17" fmla="*/ 726 h 726"/>
                <a:gd name="T18" fmla="*/ 907 w 1088"/>
                <a:gd name="T19" fmla="*/ 363 h 726"/>
                <a:gd name="T20" fmla="*/ 544 w 1088"/>
                <a:gd name="T21" fmla="*/ 0 h 726"/>
                <a:gd name="T22" fmla="*/ 0 w 1088"/>
                <a:gd name="T23" fmla="*/ 363 h 726"/>
                <a:gd name="T24" fmla="*/ 181 w 1088"/>
                <a:gd name="T25" fmla="*/ 363 h 726"/>
                <a:gd name="T26" fmla="*/ 907 w 1088"/>
                <a:gd name="T27" fmla="*/ 363 h 726"/>
                <a:gd name="T28" fmla="*/ 1088 w 1088"/>
                <a:gd name="T29" fmla="*/ 36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8" h="726">
                  <a:moveTo>
                    <a:pt x="544" y="726"/>
                  </a:moveTo>
                  <a:cubicBezTo>
                    <a:pt x="344" y="726"/>
                    <a:pt x="181" y="563"/>
                    <a:pt x="181" y="363"/>
                  </a:cubicBezTo>
                  <a:cubicBezTo>
                    <a:pt x="181" y="162"/>
                    <a:pt x="344" y="0"/>
                    <a:pt x="544" y="0"/>
                  </a:cubicBezTo>
                  <a:cubicBezTo>
                    <a:pt x="744" y="0"/>
                    <a:pt x="907" y="162"/>
                    <a:pt x="907" y="363"/>
                  </a:cubicBezTo>
                  <a:cubicBezTo>
                    <a:pt x="907" y="563"/>
                    <a:pt x="744" y="726"/>
                    <a:pt x="544" y="726"/>
                  </a:cubicBezTo>
                  <a:close/>
                  <a:moveTo>
                    <a:pt x="544" y="726"/>
                  </a:moveTo>
                  <a:lnTo>
                    <a:pt x="181" y="363"/>
                  </a:lnTo>
                  <a:lnTo>
                    <a:pt x="544" y="0"/>
                  </a:lnTo>
                  <a:moveTo>
                    <a:pt x="544" y="726"/>
                  </a:moveTo>
                  <a:lnTo>
                    <a:pt x="907" y="363"/>
                  </a:lnTo>
                  <a:lnTo>
                    <a:pt x="544" y="0"/>
                  </a:lnTo>
                  <a:moveTo>
                    <a:pt x="0" y="363"/>
                  </a:moveTo>
                  <a:lnTo>
                    <a:pt x="181" y="363"/>
                  </a:lnTo>
                  <a:moveTo>
                    <a:pt x="907" y="363"/>
                  </a:moveTo>
                  <a:lnTo>
                    <a:pt x="1088" y="363"/>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4" name="Freeform 53">
              <a:extLst>
                <a:ext uri="{FF2B5EF4-FFF2-40B4-BE49-F238E27FC236}">
                  <a16:creationId xmlns="" xmlns:a16="http://schemas.microsoft.com/office/drawing/2014/main" id="{C63C1BA5-BE9C-40EF-B673-2525DA5E443D}"/>
                </a:ext>
              </a:extLst>
            </p:cNvPr>
            <p:cNvSpPr>
              <a:spLocks noEditPoints="1"/>
            </p:cNvSpPr>
            <p:nvPr/>
          </p:nvSpPr>
          <p:spPr bwMode="auto">
            <a:xfrm rot="19342071">
              <a:off x="10710853" y="3058319"/>
              <a:ext cx="217488" cy="217488"/>
            </a:xfrm>
            <a:custGeom>
              <a:avLst/>
              <a:gdLst>
                <a:gd name="T0" fmla="*/ 181 w 363"/>
                <a:gd name="T1" fmla="*/ 363 h 363"/>
                <a:gd name="T2" fmla="*/ 363 w 363"/>
                <a:gd name="T3" fmla="*/ 182 h 363"/>
                <a:gd name="T4" fmla="*/ 181 w 363"/>
                <a:gd name="T5" fmla="*/ 0 h 363"/>
                <a:gd name="T6" fmla="*/ 0 w 363"/>
                <a:gd name="T7" fmla="*/ 182 h 363"/>
                <a:gd name="T8" fmla="*/ 181 w 363"/>
                <a:gd name="T9" fmla="*/ 363 h 363"/>
                <a:gd name="T10" fmla="*/ 0 w 363"/>
                <a:gd name="T11" fmla="*/ 182 h 363"/>
                <a:gd name="T12" fmla="*/ 363 w 363"/>
                <a:gd name="T13" fmla="*/ 182 h 363"/>
                <a:gd name="T14" fmla="*/ 0 w 363"/>
                <a:gd name="T15" fmla="*/ 182 h 363"/>
                <a:gd name="T16" fmla="*/ 363 w 363"/>
                <a:gd name="T17" fmla="*/ 18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363">
                  <a:moveTo>
                    <a:pt x="181" y="363"/>
                  </a:moveTo>
                  <a:cubicBezTo>
                    <a:pt x="281" y="363"/>
                    <a:pt x="363" y="282"/>
                    <a:pt x="363" y="182"/>
                  </a:cubicBezTo>
                  <a:cubicBezTo>
                    <a:pt x="363" y="82"/>
                    <a:pt x="281" y="0"/>
                    <a:pt x="181" y="0"/>
                  </a:cubicBezTo>
                  <a:cubicBezTo>
                    <a:pt x="81" y="0"/>
                    <a:pt x="0" y="82"/>
                    <a:pt x="0" y="182"/>
                  </a:cubicBezTo>
                  <a:cubicBezTo>
                    <a:pt x="0" y="282"/>
                    <a:pt x="81" y="363"/>
                    <a:pt x="181" y="363"/>
                  </a:cubicBezTo>
                  <a:close/>
                  <a:moveTo>
                    <a:pt x="0" y="182"/>
                  </a:moveTo>
                  <a:lnTo>
                    <a:pt x="363" y="182"/>
                  </a:lnTo>
                  <a:moveTo>
                    <a:pt x="0" y="182"/>
                  </a:moveTo>
                  <a:lnTo>
                    <a:pt x="363" y="182"/>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cxnSp>
          <p:nvCxnSpPr>
            <p:cNvPr id="25" name="직선 연결선 24">
              <a:extLst>
                <a:ext uri="{FF2B5EF4-FFF2-40B4-BE49-F238E27FC236}">
                  <a16:creationId xmlns="" xmlns:a16="http://schemas.microsoft.com/office/drawing/2014/main" id="{2E011BFA-9039-481A-AC4E-791EEB618AE9}"/>
                </a:ext>
              </a:extLst>
            </p:cNvPr>
            <p:cNvCxnSpPr>
              <a:stCxn id="23" idx="2"/>
              <a:endCxn id="24" idx="0"/>
            </p:cNvCxnSpPr>
            <p:nvPr/>
          </p:nvCxnSpPr>
          <p:spPr>
            <a:xfrm flipH="1" flipV="1">
              <a:off x="10885757" y="3253366"/>
              <a:ext cx="89568" cy="131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917F5F7F-8890-4D5B-ADAC-A56DCCC40715}"/>
                </a:ext>
              </a:extLst>
            </p:cNvPr>
            <p:cNvSpPr txBox="1"/>
            <p:nvPr/>
          </p:nvSpPr>
          <p:spPr>
            <a:xfrm rot="19248670">
              <a:off x="10466043" y="2862080"/>
              <a:ext cx="495299" cy="246221"/>
            </a:xfrm>
            <a:prstGeom prst="rect">
              <a:avLst/>
            </a:prstGeom>
            <a:noFill/>
          </p:spPr>
          <p:txBody>
            <a:bodyPr wrap="square" rtlCol="0">
              <a:spAutoFit/>
            </a:bodyPr>
            <a:lstStyle/>
            <a:p>
              <a:r>
                <a:rPr lang="en-US" altLang="ko-KR" sz="1000" dirty="0"/>
                <a:t>CG1</a:t>
              </a:r>
              <a:endParaRPr lang="ko-KR" altLang="en-US" sz="1000" dirty="0"/>
            </a:p>
          </p:txBody>
        </p:sp>
        <p:sp>
          <p:nvSpPr>
            <p:cNvPr id="27" name="Freeform 10">
              <a:extLst>
                <a:ext uri="{FF2B5EF4-FFF2-40B4-BE49-F238E27FC236}">
                  <a16:creationId xmlns="" xmlns:a16="http://schemas.microsoft.com/office/drawing/2014/main" id="{67A662BA-B270-4DE5-B008-662C331125AF}"/>
                </a:ext>
              </a:extLst>
            </p:cNvPr>
            <p:cNvSpPr>
              <a:spLocks/>
            </p:cNvSpPr>
            <p:nvPr/>
          </p:nvSpPr>
          <p:spPr bwMode="auto">
            <a:xfrm rot="19278079">
              <a:off x="10588153" y="3703908"/>
              <a:ext cx="179388" cy="361950"/>
            </a:xfrm>
            <a:custGeom>
              <a:avLst/>
              <a:gdLst>
                <a:gd name="T0" fmla="*/ 0 w 113"/>
                <a:gd name="T1" fmla="*/ 228 h 228"/>
                <a:gd name="T2" fmla="*/ 113 w 113"/>
                <a:gd name="T3" fmla="*/ 228 h 228"/>
                <a:gd name="T4" fmla="*/ 0 w 113"/>
                <a:gd name="T5" fmla="*/ 0 h 228"/>
                <a:gd name="T6" fmla="*/ 113 w 113"/>
                <a:gd name="T7" fmla="*/ 0 h 228"/>
                <a:gd name="T8" fmla="*/ 0 w 113"/>
                <a:gd name="T9" fmla="*/ 228 h 228"/>
              </a:gdLst>
              <a:ahLst/>
              <a:cxnLst>
                <a:cxn ang="0">
                  <a:pos x="T0" y="T1"/>
                </a:cxn>
                <a:cxn ang="0">
                  <a:pos x="T2" y="T3"/>
                </a:cxn>
                <a:cxn ang="0">
                  <a:pos x="T4" y="T5"/>
                </a:cxn>
                <a:cxn ang="0">
                  <a:pos x="T6" y="T7"/>
                </a:cxn>
                <a:cxn ang="0">
                  <a:pos x="T8" y="T9"/>
                </a:cxn>
              </a:cxnLst>
              <a:rect l="0" t="0" r="r" b="b"/>
              <a:pathLst>
                <a:path w="113" h="228">
                  <a:moveTo>
                    <a:pt x="0" y="228"/>
                  </a:moveTo>
                  <a:lnTo>
                    <a:pt x="113" y="228"/>
                  </a:lnTo>
                  <a:lnTo>
                    <a:pt x="0" y="0"/>
                  </a:lnTo>
                  <a:lnTo>
                    <a:pt x="113" y="0"/>
                  </a:lnTo>
                  <a:lnTo>
                    <a:pt x="0" y="228"/>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28" name="TextBox 27">
              <a:extLst>
                <a:ext uri="{FF2B5EF4-FFF2-40B4-BE49-F238E27FC236}">
                  <a16:creationId xmlns="" xmlns:a16="http://schemas.microsoft.com/office/drawing/2014/main" id="{2CB280D5-EB21-4C8C-BAFB-6A97DBBB0874}"/>
                </a:ext>
              </a:extLst>
            </p:cNvPr>
            <p:cNvSpPr txBox="1"/>
            <p:nvPr/>
          </p:nvSpPr>
          <p:spPr>
            <a:xfrm rot="19234995">
              <a:off x="10232237" y="3481607"/>
              <a:ext cx="495299" cy="246221"/>
            </a:xfrm>
            <a:prstGeom prst="rect">
              <a:avLst/>
            </a:prstGeom>
            <a:noFill/>
          </p:spPr>
          <p:txBody>
            <a:bodyPr wrap="square" rtlCol="0">
              <a:spAutoFit/>
            </a:bodyPr>
            <a:lstStyle/>
            <a:p>
              <a:r>
                <a:rPr lang="en-US" altLang="ko-KR" sz="1000" dirty="0"/>
                <a:t>GV2</a:t>
              </a:r>
              <a:endParaRPr lang="ko-KR" altLang="en-US" sz="1000" dirty="0"/>
            </a:p>
          </p:txBody>
        </p:sp>
        <p:sp>
          <p:nvSpPr>
            <p:cNvPr id="29" name="순서도: 수동 입력 28">
              <a:extLst>
                <a:ext uri="{FF2B5EF4-FFF2-40B4-BE49-F238E27FC236}">
                  <a16:creationId xmlns="" xmlns:a16="http://schemas.microsoft.com/office/drawing/2014/main" id="{02CC8770-1FCA-4B30-BA26-8BC7C70D1020}"/>
                </a:ext>
              </a:extLst>
            </p:cNvPr>
            <p:cNvSpPr/>
            <p:nvPr/>
          </p:nvSpPr>
          <p:spPr>
            <a:xfrm rot="16200000">
              <a:off x="10066807" y="3938256"/>
              <a:ext cx="366303" cy="506970"/>
            </a:xfrm>
            <a:prstGeom prst="flowChartManualInp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30" name="TextBox 29">
              <a:extLst>
                <a:ext uri="{FF2B5EF4-FFF2-40B4-BE49-F238E27FC236}">
                  <a16:creationId xmlns="" xmlns:a16="http://schemas.microsoft.com/office/drawing/2014/main" id="{EF82AF18-B141-4FBD-998F-0C750DF883E8}"/>
                </a:ext>
              </a:extLst>
            </p:cNvPr>
            <p:cNvSpPr txBox="1"/>
            <p:nvPr/>
          </p:nvSpPr>
          <p:spPr>
            <a:xfrm>
              <a:off x="10080640" y="4065071"/>
              <a:ext cx="377026" cy="246221"/>
            </a:xfrm>
            <a:prstGeom prst="rect">
              <a:avLst/>
            </a:prstGeom>
            <a:noFill/>
          </p:spPr>
          <p:txBody>
            <a:bodyPr wrap="none" rtlCol="0">
              <a:spAutoFit/>
            </a:bodyPr>
            <a:lstStyle/>
            <a:p>
              <a:r>
                <a:rPr lang="en-US" altLang="ko-KR" sz="1000" dirty="0"/>
                <a:t>BM</a:t>
              </a:r>
            </a:p>
          </p:txBody>
        </p:sp>
        <p:sp>
          <p:nvSpPr>
            <p:cNvPr id="31" name="TextBox 30">
              <a:extLst>
                <a:ext uri="{FF2B5EF4-FFF2-40B4-BE49-F238E27FC236}">
                  <a16:creationId xmlns="" xmlns:a16="http://schemas.microsoft.com/office/drawing/2014/main" id="{E0049CF8-46E4-49C0-A92B-F0C0366A48EA}"/>
                </a:ext>
              </a:extLst>
            </p:cNvPr>
            <p:cNvSpPr txBox="1"/>
            <p:nvPr/>
          </p:nvSpPr>
          <p:spPr>
            <a:xfrm>
              <a:off x="9384886" y="4908449"/>
              <a:ext cx="514885" cy="246221"/>
            </a:xfrm>
            <a:prstGeom prst="rect">
              <a:avLst/>
            </a:prstGeom>
            <a:noFill/>
          </p:spPr>
          <p:txBody>
            <a:bodyPr wrap="none" rtlCol="0">
              <a:spAutoFit/>
            </a:bodyPr>
            <a:lstStyle/>
            <a:p>
              <a:r>
                <a:rPr lang="en-US" altLang="ko-KR" sz="1000" dirty="0"/>
                <a:t>TMP1</a:t>
              </a:r>
            </a:p>
          </p:txBody>
        </p:sp>
        <p:grpSp>
          <p:nvGrpSpPr>
            <p:cNvPr id="32" name="그룹 31">
              <a:extLst>
                <a:ext uri="{FF2B5EF4-FFF2-40B4-BE49-F238E27FC236}">
                  <a16:creationId xmlns="" xmlns:a16="http://schemas.microsoft.com/office/drawing/2014/main" id="{3377C3B0-3B4B-4C02-90A0-EA412F7E68A9}"/>
                </a:ext>
              </a:extLst>
            </p:cNvPr>
            <p:cNvGrpSpPr/>
            <p:nvPr/>
          </p:nvGrpSpPr>
          <p:grpSpPr>
            <a:xfrm>
              <a:off x="246595" y="3404442"/>
              <a:ext cx="1093788" cy="2557363"/>
              <a:chOff x="8777289" y="387351"/>
              <a:chExt cx="1093788" cy="2557363"/>
            </a:xfrm>
          </p:grpSpPr>
          <p:sp>
            <p:nvSpPr>
              <p:cNvPr id="172" name="Freeform 22">
                <a:extLst>
                  <a:ext uri="{FF2B5EF4-FFF2-40B4-BE49-F238E27FC236}">
                    <a16:creationId xmlns="" xmlns:a16="http://schemas.microsoft.com/office/drawing/2014/main" id="{4A845AAA-7B12-46C0-9779-9EE407EB2393}"/>
                  </a:ext>
                </a:extLst>
              </p:cNvPr>
              <p:cNvSpPr>
                <a:spLocks/>
              </p:cNvSpPr>
              <p:nvPr/>
            </p:nvSpPr>
            <p:spPr bwMode="auto">
              <a:xfrm>
                <a:off x="8934451" y="1566863"/>
                <a:ext cx="360363" cy="180975"/>
              </a:xfrm>
              <a:custGeom>
                <a:avLst/>
                <a:gdLst>
                  <a:gd name="T0" fmla="*/ 227 w 227"/>
                  <a:gd name="T1" fmla="*/ 114 h 114"/>
                  <a:gd name="T2" fmla="*/ 227 w 227"/>
                  <a:gd name="T3" fmla="*/ 0 h 114"/>
                  <a:gd name="T4" fmla="*/ 0 w 227"/>
                  <a:gd name="T5" fmla="*/ 114 h 114"/>
                  <a:gd name="T6" fmla="*/ 0 w 227"/>
                  <a:gd name="T7" fmla="*/ 0 h 114"/>
                  <a:gd name="T8" fmla="*/ 227 w 227"/>
                  <a:gd name="T9" fmla="*/ 114 h 114"/>
                </a:gdLst>
                <a:ahLst/>
                <a:cxnLst>
                  <a:cxn ang="0">
                    <a:pos x="T0" y="T1"/>
                  </a:cxn>
                  <a:cxn ang="0">
                    <a:pos x="T2" y="T3"/>
                  </a:cxn>
                  <a:cxn ang="0">
                    <a:pos x="T4" y="T5"/>
                  </a:cxn>
                  <a:cxn ang="0">
                    <a:pos x="T6" y="T7"/>
                  </a:cxn>
                  <a:cxn ang="0">
                    <a:pos x="T8" y="T9"/>
                  </a:cxn>
                </a:cxnLst>
                <a:rect l="0" t="0" r="r" b="b"/>
                <a:pathLst>
                  <a:path w="227" h="114">
                    <a:moveTo>
                      <a:pt x="227" y="114"/>
                    </a:moveTo>
                    <a:lnTo>
                      <a:pt x="227" y="0"/>
                    </a:lnTo>
                    <a:lnTo>
                      <a:pt x="0" y="114"/>
                    </a:lnTo>
                    <a:lnTo>
                      <a:pt x="0" y="0"/>
                    </a:lnTo>
                    <a:lnTo>
                      <a:pt x="227"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73" name="Freeform 23">
                <a:extLst>
                  <a:ext uri="{FF2B5EF4-FFF2-40B4-BE49-F238E27FC236}">
                    <a16:creationId xmlns="" xmlns:a16="http://schemas.microsoft.com/office/drawing/2014/main" id="{2242DB97-04DE-4072-ACC5-7A8ED434B8C6}"/>
                  </a:ext>
                </a:extLst>
              </p:cNvPr>
              <p:cNvSpPr>
                <a:spLocks/>
              </p:cNvSpPr>
              <p:nvPr/>
            </p:nvSpPr>
            <p:spPr bwMode="auto">
              <a:xfrm>
                <a:off x="8934451" y="1516061"/>
                <a:ext cx="360363" cy="180975"/>
              </a:xfrm>
              <a:custGeom>
                <a:avLst/>
                <a:gdLst>
                  <a:gd name="T0" fmla="*/ 227 w 227"/>
                  <a:gd name="T1" fmla="*/ 114 h 114"/>
                  <a:gd name="T2" fmla="*/ 227 w 227"/>
                  <a:gd name="T3" fmla="*/ 0 h 114"/>
                  <a:gd name="T4" fmla="*/ 0 w 227"/>
                  <a:gd name="T5" fmla="*/ 114 h 114"/>
                  <a:gd name="T6" fmla="*/ 0 w 227"/>
                  <a:gd name="T7" fmla="*/ 0 h 114"/>
                  <a:gd name="T8" fmla="*/ 227 w 227"/>
                  <a:gd name="T9" fmla="*/ 114 h 114"/>
                </a:gdLst>
                <a:ahLst/>
                <a:cxnLst>
                  <a:cxn ang="0">
                    <a:pos x="T0" y="T1"/>
                  </a:cxn>
                  <a:cxn ang="0">
                    <a:pos x="T2" y="T3"/>
                  </a:cxn>
                  <a:cxn ang="0">
                    <a:pos x="T4" y="T5"/>
                  </a:cxn>
                  <a:cxn ang="0">
                    <a:pos x="T6" y="T7"/>
                  </a:cxn>
                  <a:cxn ang="0">
                    <a:pos x="T8" y="T9"/>
                  </a:cxn>
                </a:cxnLst>
                <a:rect l="0" t="0" r="r" b="b"/>
                <a:pathLst>
                  <a:path w="227" h="114">
                    <a:moveTo>
                      <a:pt x="227" y="114"/>
                    </a:moveTo>
                    <a:lnTo>
                      <a:pt x="227" y="0"/>
                    </a:lnTo>
                    <a:lnTo>
                      <a:pt x="0" y="114"/>
                    </a:lnTo>
                    <a:lnTo>
                      <a:pt x="0" y="0"/>
                    </a:lnTo>
                    <a:lnTo>
                      <a:pt x="227" y="114"/>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74" name="Freeform 24">
                <a:extLst>
                  <a:ext uri="{FF2B5EF4-FFF2-40B4-BE49-F238E27FC236}">
                    <a16:creationId xmlns="" xmlns:a16="http://schemas.microsoft.com/office/drawing/2014/main" id="{A16D0A9E-DE4A-4997-A3E3-56C42AFF1A9F}"/>
                  </a:ext>
                </a:extLst>
              </p:cNvPr>
              <p:cNvSpPr>
                <a:spLocks noEditPoints="1"/>
              </p:cNvSpPr>
              <p:nvPr/>
            </p:nvSpPr>
            <p:spPr bwMode="auto">
              <a:xfrm>
                <a:off x="9439276" y="2306638"/>
                <a:ext cx="431800" cy="477838"/>
              </a:xfrm>
              <a:custGeom>
                <a:avLst/>
                <a:gdLst>
                  <a:gd name="T0" fmla="*/ 0 w 726"/>
                  <a:gd name="T1" fmla="*/ 363 h 799"/>
                  <a:gd name="T2" fmla="*/ 363 w 726"/>
                  <a:gd name="T3" fmla="*/ 0 h 799"/>
                  <a:gd name="T4" fmla="*/ 726 w 726"/>
                  <a:gd name="T5" fmla="*/ 363 h 799"/>
                  <a:gd name="T6" fmla="*/ 363 w 726"/>
                  <a:gd name="T7" fmla="*/ 726 h 799"/>
                  <a:gd name="T8" fmla="*/ 0 w 726"/>
                  <a:gd name="T9" fmla="*/ 363 h 799"/>
                  <a:gd name="T10" fmla="*/ 181 w 726"/>
                  <a:gd name="T11" fmla="*/ 675 h 799"/>
                  <a:gd name="T12" fmla="*/ 0 w 726"/>
                  <a:gd name="T13" fmla="*/ 799 h 799"/>
                  <a:gd name="T14" fmla="*/ 726 w 726"/>
                  <a:gd name="T15" fmla="*/ 799 h 799"/>
                  <a:gd name="T16" fmla="*/ 544 w 726"/>
                  <a:gd name="T17" fmla="*/ 675 h 799"/>
                  <a:gd name="T18" fmla="*/ 181 w 726"/>
                  <a:gd name="T19" fmla="*/ 675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6" h="799">
                    <a:moveTo>
                      <a:pt x="0" y="363"/>
                    </a:moveTo>
                    <a:cubicBezTo>
                      <a:pt x="0" y="163"/>
                      <a:pt x="162" y="0"/>
                      <a:pt x="363" y="0"/>
                    </a:cubicBezTo>
                    <a:cubicBezTo>
                      <a:pt x="563" y="0"/>
                      <a:pt x="726" y="163"/>
                      <a:pt x="726" y="363"/>
                    </a:cubicBezTo>
                    <a:cubicBezTo>
                      <a:pt x="726" y="564"/>
                      <a:pt x="563" y="726"/>
                      <a:pt x="363" y="726"/>
                    </a:cubicBezTo>
                    <a:cubicBezTo>
                      <a:pt x="162" y="726"/>
                      <a:pt x="0" y="564"/>
                      <a:pt x="0" y="363"/>
                    </a:cubicBezTo>
                    <a:close/>
                    <a:moveTo>
                      <a:pt x="181" y="675"/>
                    </a:moveTo>
                    <a:lnTo>
                      <a:pt x="0" y="799"/>
                    </a:lnTo>
                    <a:lnTo>
                      <a:pt x="726" y="799"/>
                    </a:lnTo>
                    <a:lnTo>
                      <a:pt x="544" y="675"/>
                    </a:lnTo>
                    <a:cubicBezTo>
                      <a:pt x="433" y="743"/>
                      <a:pt x="293" y="743"/>
                      <a:pt x="181" y="675"/>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175" name="Freeform 25">
                <a:extLst>
                  <a:ext uri="{FF2B5EF4-FFF2-40B4-BE49-F238E27FC236}">
                    <a16:creationId xmlns="" xmlns:a16="http://schemas.microsoft.com/office/drawing/2014/main" id="{BF114B1D-951F-44D2-9474-ED02F8C7E2D2}"/>
                  </a:ext>
                </a:extLst>
              </p:cNvPr>
              <p:cNvSpPr>
                <a:spLocks noEditPoints="1"/>
              </p:cNvSpPr>
              <p:nvPr/>
            </p:nvSpPr>
            <p:spPr bwMode="auto">
              <a:xfrm>
                <a:off x="9329739" y="2306638"/>
                <a:ext cx="541338" cy="477838"/>
              </a:xfrm>
              <a:custGeom>
                <a:avLst/>
                <a:gdLst>
                  <a:gd name="T0" fmla="*/ 182 w 908"/>
                  <a:gd name="T1" fmla="*/ 363 h 799"/>
                  <a:gd name="T2" fmla="*/ 545 w 908"/>
                  <a:gd name="T3" fmla="*/ 0 h 799"/>
                  <a:gd name="T4" fmla="*/ 908 w 908"/>
                  <a:gd name="T5" fmla="*/ 363 h 799"/>
                  <a:gd name="T6" fmla="*/ 545 w 908"/>
                  <a:gd name="T7" fmla="*/ 726 h 799"/>
                  <a:gd name="T8" fmla="*/ 182 w 908"/>
                  <a:gd name="T9" fmla="*/ 363 h 799"/>
                  <a:gd name="T10" fmla="*/ 0 w 908"/>
                  <a:gd name="T11" fmla="*/ 363 h 799"/>
                  <a:gd name="T12" fmla="*/ 489 w 908"/>
                  <a:gd name="T13" fmla="*/ 363 h 799"/>
                  <a:gd name="T14" fmla="*/ 545 w 908"/>
                  <a:gd name="T15" fmla="*/ 0 h 799"/>
                  <a:gd name="T16" fmla="*/ 852 w 908"/>
                  <a:gd name="T17" fmla="*/ 0 h 799"/>
                  <a:gd name="T18" fmla="*/ 363 w 908"/>
                  <a:gd name="T19" fmla="*/ 675 h 799"/>
                  <a:gd name="T20" fmla="*/ 182 w 908"/>
                  <a:gd name="T21" fmla="*/ 799 h 799"/>
                  <a:gd name="T22" fmla="*/ 908 w 908"/>
                  <a:gd name="T23" fmla="*/ 799 h 799"/>
                  <a:gd name="T24" fmla="*/ 726 w 908"/>
                  <a:gd name="T25" fmla="*/ 675 h 799"/>
                  <a:gd name="T26" fmla="*/ 363 w 908"/>
                  <a:gd name="T27" fmla="*/ 675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8" h="799">
                    <a:moveTo>
                      <a:pt x="182" y="363"/>
                    </a:moveTo>
                    <a:cubicBezTo>
                      <a:pt x="182" y="163"/>
                      <a:pt x="344" y="0"/>
                      <a:pt x="545" y="0"/>
                    </a:cubicBezTo>
                    <a:cubicBezTo>
                      <a:pt x="745" y="0"/>
                      <a:pt x="908" y="163"/>
                      <a:pt x="908" y="363"/>
                    </a:cubicBezTo>
                    <a:cubicBezTo>
                      <a:pt x="908" y="564"/>
                      <a:pt x="745" y="726"/>
                      <a:pt x="545" y="726"/>
                    </a:cubicBezTo>
                    <a:cubicBezTo>
                      <a:pt x="344" y="726"/>
                      <a:pt x="182" y="564"/>
                      <a:pt x="182" y="363"/>
                    </a:cubicBezTo>
                    <a:close/>
                    <a:moveTo>
                      <a:pt x="0" y="363"/>
                    </a:moveTo>
                    <a:lnTo>
                      <a:pt x="489" y="363"/>
                    </a:lnTo>
                    <a:moveTo>
                      <a:pt x="545" y="0"/>
                    </a:moveTo>
                    <a:lnTo>
                      <a:pt x="852" y="0"/>
                    </a:lnTo>
                    <a:moveTo>
                      <a:pt x="363" y="675"/>
                    </a:moveTo>
                    <a:lnTo>
                      <a:pt x="182" y="799"/>
                    </a:lnTo>
                    <a:lnTo>
                      <a:pt x="908" y="799"/>
                    </a:lnTo>
                    <a:lnTo>
                      <a:pt x="726" y="675"/>
                    </a:lnTo>
                    <a:cubicBezTo>
                      <a:pt x="615" y="743"/>
                      <a:pt x="475" y="743"/>
                      <a:pt x="363" y="675"/>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76" name="Freeform 26">
                <a:extLst>
                  <a:ext uri="{FF2B5EF4-FFF2-40B4-BE49-F238E27FC236}">
                    <a16:creationId xmlns="" xmlns:a16="http://schemas.microsoft.com/office/drawing/2014/main" id="{C8B54D24-B44F-459B-8789-F996D822F223}"/>
                  </a:ext>
                </a:extLst>
              </p:cNvPr>
              <p:cNvSpPr>
                <a:spLocks/>
              </p:cNvSpPr>
              <p:nvPr/>
            </p:nvSpPr>
            <p:spPr bwMode="auto">
              <a:xfrm>
                <a:off x="9613901" y="2481263"/>
                <a:ext cx="41275" cy="84138"/>
              </a:xfrm>
              <a:custGeom>
                <a:avLst/>
                <a:gdLst>
                  <a:gd name="T0" fmla="*/ 0 w 26"/>
                  <a:gd name="T1" fmla="*/ 0 h 53"/>
                  <a:gd name="T2" fmla="*/ 26 w 26"/>
                  <a:gd name="T3" fmla="*/ 27 h 53"/>
                  <a:gd name="T4" fmla="*/ 0 w 26"/>
                  <a:gd name="T5" fmla="*/ 53 h 53"/>
                  <a:gd name="T6" fmla="*/ 0 w 26"/>
                  <a:gd name="T7" fmla="*/ 0 h 53"/>
                </a:gdLst>
                <a:ahLst/>
                <a:cxnLst>
                  <a:cxn ang="0">
                    <a:pos x="T0" y="T1"/>
                  </a:cxn>
                  <a:cxn ang="0">
                    <a:pos x="T2" y="T3"/>
                  </a:cxn>
                  <a:cxn ang="0">
                    <a:pos x="T4" y="T5"/>
                  </a:cxn>
                  <a:cxn ang="0">
                    <a:pos x="T6" y="T7"/>
                  </a:cxn>
                </a:cxnLst>
                <a:rect l="0" t="0" r="r" b="b"/>
                <a:pathLst>
                  <a:path w="26" h="53">
                    <a:moveTo>
                      <a:pt x="0" y="0"/>
                    </a:moveTo>
                    <a:lnTo>
                      <a:pt x="26" y="27"/>
                    </a:lnTo>
                    <a:lnTo>
                      <a:pt x="0"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77" name="Freeform 27">
                <a:extLst>
                  <a:ext uri="{FF2B5EF4-FFF2-40B4-BE49-F238E27FC236}">
                    <a16:creationId xmlns="" xmlns:a16="http://schemas.microsoft.com/office/drawing/2014/main" id="{DAD59B3C-637D-4026-9E0C-AD0D288DAD62}"/>
                  </a:ext>
                </a:extLst>
              </p:cNvPr>
              <p:cNvSpPr>
                <a:spLocks/>
              </p:cNvSpPr>
              <p:nvPr/>
            </p:nvSpPr>
            <p:spPr bwMode="auto">
              <a:xfrm>
                <a:off x="9829801" y="2265363"/>
                <a:ext cx="41275" cy="84138"/>
              </a:xfrm>
              <a:custGeom>
                <a:avLst/>
                <a:gdLst>
                  <a:gd name="T0" fmla="*/ 0 w 26"/>
                  <a:gd name="T1" fmla="*/ 0 h 53"/>
                  <a:gd name="T2" fmla="*/ 26 w 26"/>
                  <a:gd name="T3" fmla="*/ 26 h 53"/>
                  <a:gd name="T4" fmla="*/ 0 w 26"/>
                  <a:gd name="T5" fmla="*/ 53 h 53"/>
                  <a:gd name="T6" fmla="*/ 0 w 26"/>
                  <a:gd name="T7" fmla="*/ 0 h 53"/>
                </a:gdLst>
                <a:ahLst/>
                <a:cxnLst>
                  <a:cxn ang="0">
                    <a:pos x="T0" y="T1"/>
                  </a:cxn>
                  <a:cxn ang="0">
                    <a:pos x="T2" y="T3"/>
                  </a:cxn>
                  <a:cxn ang="0">
                    <a:pos x="T4" y="T5"/>
                  </a:cxn>
                  <a:cxn ang="0">
                    <a:pos x="T6" y="T7"/>
                  </a:cxn>
                </a:cxnLst>
                <a:rect l="0" t="0" r="r" b="b"/>
                <a:pathLst>
                  <a:path w="26" h="53">
                    <a:moveTo>
                      <a:pt x="0" y="0"/>
                    </a:moveTo>
                    <a:lnTo>
                      <a:pt x="26" y="26"/>
                    </a:lnTo>
                    <a:lnTo>
                      <a:pt x="0"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78" name="Oval 28">
                <a:extLst>
                  <a:ext uri="{FF2B5EF4-FFF2-40B4-BE49-F238E27FC236}">
                    <a16:creationId xmlns="" xmlns:a16="http://schemas.microsoft.com/office/drawing/2014/main" id="{E27F4116-2474-461C-944D-EAA92FB1CFFD}"/>
                  </a:ext>
                </a:extLst>
              </p:cNvPr>
              <p:cNvSpPr>
                <a:spLocks noChangeArrowheads="1"/>
              </p:cNvSpPr>
              <p:nvPr/>
            </p:nvSpPr>
            <p:spPr bwMode="auto">
              <a:xfrm>
                <a:off x="8897939" y="1765301"/>
                <a:ext cx="431800" cy="4333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179" name="Freeform 29">
                <a:extLst>
                  <a:ext uri="{FF2B5EF4-FFF2-40B4-BE49-F238E27FC236}">
                    <a16:creationId xmlns="" xmlns:a16="http://schemas.microsoft.com/office/drawing/2014/main" id="{F866EB22-2DDF-416A-AFED-FE59D84DDBD7}"/>
                  </a:ext>
                </a:extLst>
              </p:cNvPr>
              <p:cNvSpPr>
                <a:spLocks noEditPoints="1"/>
              </p:cNvSpPr>
              <p:nvPr/>
            </p:nvSpPr>
            <p:spPr bwMode="auto">
              <a:xfrm>
                <a:off x="8897939" y="1657351"/>
                <a:ext cx="431800" cy="649288"/>
              </a:xfrm>
              <a:custGeom>
                <a:avLst/>
                <a:gdLst>
                  <a:gd name="T0" fmla="*/ 0 w 725"/>
                  <a:gd name="T1" fmla="*/ 544 h 1088"/>
                  <a:gd name="T2" fmla="*/ 363 w 725"/>
                  <a:gd name="T3" fmla="*/ 181 h 1088"/>
                  <a:gd name="T4" fmla="*/ 725 w 725"/>
                  <a:gd name="T5" fmla="*/ 544 h 1088"/>
                  <a:gd name="T6" fmla="*/ 363 w 725"/>
                  <a:gd name="T7" fmla="*/ 907 h 1088"/>
                  <a:gd name="T8" fmla="*/ 0 w 725"/>
                  <a:gd name="T9" fmla="*/ 544 h 1088"/>
                  <a:gd name="T10" fmla="*/ 33 w 725"/>
                  <a:gd name="T11" fmla="*/ 695 h 1088"/>
                  <a:gd name="T12" fmla="*/ 181 w 725"/>
                  <a:gd name="T13" fmla="*/ 230 h 1088"/>
                  <a:gd name="T14" fmla="*/ 692 w 725"/>
                  <a:gd name="T15" fmla="*/ 695 h 1088"/>
                  <a:gd name="T16" fmla="*/ 544 w 725"/>
                  <a:gd name="T17" fmla="*/ 230 h 1088"/>
                  <a:gd name="T18" fmla="*/ 363 w 725"/>
                  <a:gd name="T19" fmla="*/ 1088 h 1088"/>
                  <a:gd name="T20" fmla="*/ 363 w 725"/>
                  <a:gd name="T21" fmla="*/ 907 h 1088"/>
                  <a:gd name="T22" fmla="*/ 363 w 725"/>
                  <a:gd name="T23" fmla="*/ 181 h 1088"/>
                  <a:gd name="T24" fmla="*/ 363 w 725"/>
                  <a:gd name="T25" fmla="*/ 0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5" h="1088">
                    <a:moveTo>
                      <a:pt x="0" y="544"/>
                    </a:moveTo>
                    <a:cubicBezTo>
                      <a:pt x="0" y="344"/>
                      <a:pt x="162" y="181"/>
                      <a:pt x="363" y="181"/>
                    </a:cubicBezTo>
                    <a:cubicBezTo>
                      <a:pt x="563" y="181"/>
                      <a:pt x="725" y="344"/>
                      <a:pt x="725" y="544"/>
                    </a:cubicBezTo>
                    <a:cubicBezTo>
                      <a:pt x="725" y="744"/>
                      <a:pt x="563" y="907"/>
                      <a:pt x="363" y="907"/>
                    </a:cubicBezTo>
                    <a:cubicBezTo>
                      <a:pt x="162" y="907"/>
                      <a:pt x="0" y="744"/>
                      <a:pt x="0" y="544"/>
                    </a:cubicBezTo>
                    <a:close/>
                    <a:moveTo>
                      <a:pt x="33" y="695"/>
                    </a:moveTo>
                    <a:lnTo>
                      <a:pt x="181" y="230"/>
                    </a:lnTo>
                    <a:moveTo>
                      <a:pt x="692" y="695"/>
                    </a:moveTo>
                    <a:lnTo>
                      <a:pt x="544" y="230"/>
                    </a:lnTo>
                    <a:moveTo>
                      <a:pt x="363" y="1088"/>
                    </a:moveTo>
                    <a:lnTo>
                      <a:pt x="363" y="907"/>
                    </a:lnTo>
                    <a:moveTo>
                      <a:pt x="363" y="181"/>
                    </a:moveTo>
                    <a:lnTo>
                      <a:pt x="363"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80" name="Freeform 30">
                <a:extLst>
                  <a:ext uri="{FF2B5EF4-FFF2-40B4-BE49-F238E27FC236}">
                    <a16:creationId xmlns="" xmlns:a16="http://schemas.microsoft.com/office/drawing/2014/main" id="{E7C96C10-5129-4252-B6E9-5812BEAF286A}"/>
                  </a:ext>
                </a:extLst>
              </p:cNvPr>
              <p:cNvSpPr>
                <a:spLocks/>
              </p:cNvSpPr>
              <p:nvPr/>
            </p:nvSpPr>
            <p:spPr bwMode="auto">
              <a:xfrm>
                <a:off x="9059864" y="2306638"/>
                <a:ext cx="269875" cy="271463"/>
              </a:xfrm>
              <a:custGeom>
                <a:avLst/>
                <a:gdLst>
                  <a:gd name="T0" fmla="*/ 170 w 170"/>
                  <a:gd name="T1" fmla="*/ 57 h 171"/>
                  <a:gd name="T2" fmla="*/ 170 w 170"/>
                  <a:gd name="T3" fmla="*/ 171 h 171"/>
                  <a:gd name="T4" fmla="*/ 57 w 170"/>
                  <a:gd name="T5" fmla="*/ 114 h 171"/>
                  <a:gd name="T6" fmla="*/ 114 w 170"/>
                  <a:gd name="T7" fmla="*/ 0 h 171"/>
                  <a:gd name="T8" fmla="*/ 0 w 170"/>
                  <a:gd name="T9" fmla="*/ 0 h 171"/>
                  <a:gd name="T10" fmla="*/ 57 w 170"/>
                  <a:gd name="T11" fmla="*/ 114 h 171"/>
                  <a:gd name="T12" fmla="*/ 170 w 170"/>
                  <a:gd name="T13" fmla="*/ 57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170" y="57"/>
                    </a:moveTo>
                    <a:lnTo>
                      <a:pt x="170" y="171"/>
                    </a:lnTo>
                    <a:lnTo>
                      <a:pt x="57" y="114"/>
                    </a:lnTo>
                    <a:lnTo>
                      <a:pt x="114" y="0"/>
                    </a:lnTo>
                    <a:lnTo>
                      <a:pt x="0" y="0"/>
                    </a:lnTo>
                    <a:lnTo>
                      <a:pt x="57" y="114"/>
                    </a:lnTo>
                    <a:lnTo>
                      <a:pt x="170"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81" name="Freeform 31">
                <a:extLst>
                  <a:ext uri="{FF2B5EF4-FFF2-40B4-BE49-F238E27FC236}">
                    <a16:creationId xmlns="" xmlns:a16="http://schemas.microsoft.com/office/drawing/2014/main" id="{1F9B672E-111C-4FF3-82D9-EDA7D20611A7}"/>
                  </a:ext>
                </a:extLst>
              </p:cNvPr>
              <p:cNvSpPr>
                <a:spLocks/>
              </p:cNvSpPr>
              <p:nvPr/>
            </p:nvSpPr>
            <p:spPr bwMode="auto">
              <a:xfrm>
                <a:off x="9059864" y="2306638"/>
                <a:ext cx="269875" cy="271463"/>
              </a:xfrm>
              <a:custGeom>
                <a:avLst/>
                <a:gdLst>
                  <a:gd name="T0" fmla="*/ 170 w 170"/>
                  <a:gd name="T1" fmla="*/ 57 h 171"/>
                  <a:gd name="T2" fmla="*/ 170 w 170"/>
                  <a:gd name="T3" fmla="*/ 171 h 171"/>
                  <a:gd name="T4" fmla="*/ 57 w 170"/>
                  <a:gd name="T5" fmla="*/ 114 h 171"/>
                  <a:gd name="T6" fmla="*/ 114 w 170"/>
                  <a:gd name="T7" fmla="*/ 0 h 171"/>
                  <a:gd name="T8" fmla="*/ 0 w 170"/>
                  <a:gd name="T9" fmla="*/ 0 h 171"/>
                  <a:gd name="T10" fmla="*/ 57 w 170"/>
                  <a:gd name="T11" fmla="*/ 114 h 171"/>
                  <a:gd name="T12" fmla="*/ 170 w 170"/>
                  <a:gd name="T13" fmla="*/ 57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170" y="57"/>
                    </a:moveTo>
                    <a:lnTo>
                      <a:pt x="170" y="171"/>
                    </a:lnTo>
                    <a:lnTo>
                      <a:pt x="57" y="114"/>
                    </a:lnTo>
                    <a:lnTo>
                      <a:pt x="114" y="0"/>
                    </a:lnTo>
                    <a:lnTo>
                      <a:pt x="0" y="0"/>
                    </a:lnTo>
                    <a:lnTo>
                      <a:pt x="57" y="114"/>
                    </a:lnTo>
                    <a:lnTo>
                      <a:pt x="170" y="57"/>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82" name="Freeform 32">
                <a:extLst>
                  <a:ext uri="{FF2B5EF4-FFF2-40B4-BE49-F238E27FC236}">
                    <a16:creationId xmlns="" xmlns:a16="http://schemas.microsoft.com/office/drawing/2014/main" id="{2C4ADF96-D674-45E5-9480-877A95044830}"/>
                  </a:ext>
                </a:extLst>
              </p:cNvPr>
              <p:cNvSpPr>
                <a:spLocks/>
              </p:cNvSpPr>
              <p:nvPr/>
            </p:nvSpPr>
            <p:spPr bwMode="auto">
              <a:xfrm>
                <a:off x="8880476" y="981076"/>
                <a:ext cx="468313" cy="423863"/>
              </a:xfrm>
              <a:custGeom>
                <a:avLst/>
                <a:gdLst>
                  <a:gd name="T0" fmla="*/ 0 w 786"/>
                  <a:gd name="T1" fmla="*/ 629 h 708"/>
                  <a:gd name="T2" fmla="*/ 393 w 786"/>
                  <a:gd name="T3" fmla="*/ 708 h 708"/>
                  <a:gd name="T4" fmla="*/ 786 w 786"/>
                  <a:gd name="T5" fmla="*/ 629 h 708"/>
                  <a:gd name="T6" fmla="*/ 786 w 786"/>
                  <a:gd name="T7" fmla="*/ 0 h 708"/>
                  <a:gd name="T8" fmla="*/ 0 w 786"/>
                  <a:gd name="T9" fmla="*/ 0 h 708"/>
                  <a:gd name="T10" fmla="*/ 0 w 786"/>
                  <a:gd name="T11" fmla="*/ 629 h 708"/>
                </a:gdLst>
                <a:ahLst/>
                <a:cxnLst>
                  <a:cxn ang="0">
                    <a:pos x="T0" y="T1"/>
                  </a:cxn>
                  <a:cxn ang="0">
                    <a:pos x="T2" y="T3"/>
                  </a:cxn>
                  <a:cxn ang="0">
                    <a:pos x="T4" y="T5"/>
                  </a:cxn>
                  <a:cxn ang="0">
                    <a:pos x="T6" y="T7"/>
                  </a:cxn>
                  <a:cxn ang="0">
                    <a:pos x="T8" y="T9"/>
                  </a:cxn>
                  <a:cxn ang="0">
                    <a:pos x="T10" y="T11"/>
                  </a:cxn>
                </a:cxnLst>
                <a:rect l="0" t="0" r="r" b="b"/>
                <a:pathLst>
                  <a:path w="786" h="708">
                    <a:moveTo>
                      <a:pt x="0" y="629"/>
                    </a:moveTo>
                    <a:cubicBezTo>
                      <a:pt x="0" y="672"/>
                      <a:pt x="176" y="708"/>
                      <a:pt x="393" y="708"/>
                    </a:cubicBezTo>
                    <a:cubicBezTo>
                      <a:pt x="610" y="708"/>
                      <a:pt x="786" y="672"/>
                      <a:pt x="786" y="629"/>
                    </a:cubicBezTo>
                    <a:lnTo>
                      <a:pt x="786" y="0"/>
                    </a:lnTo>
                    <a:lnTo>
                      <a:pt x="0" y="0"/>
                    </a:lnTo>
                    <a:lnTo>
                      <a:pt x="0" y="629"/>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183" name="Freeform 33">
                <a:extLst>
                  <a:ext uri="{FF2B5EF4-FFF2-40B4-BE49-F238E27FC236}">
                    <a16:creationId xmlns="" xmlns:a16="http://schemas.microsoft.com/office/drawing/2014/main" id="{5C5CDF7D-47F6-46E5-8B77-5C466DDE15E4}"/>
                  </a:ext>
                </a:extLst>
              </p:cNvPr>
              <p:cNvSpPr>
                <a:spLocks/>
              </p:cNvSpPr>
              <p:nvPr/>
            </p:nvSpPr>
            <p:spPr bwMode="auto">
              <a:xfrm>
                <a:off x="8880476" y="981076"/>
                <a:ext cx="468313" cy="423863"/>
              </a:xfrm>
              <a:custGeom>
                <a:avLst/>
                <a:gdLst>
                  <a:gd name="T0" fmla="*/ 0 w 786"/>
                  <a:gd name="T1" fmla="*/ 629 h 708"/>
                  <a:gd name="T2" fmla="*/ 393 w 786"/>
                  <a:gd name="T3" fmla="*/ 708 h 708"/>
                  <a:gd name="T4" fmla="*/ 786 w 786"/>
                  <a:gd name="T5" fmla="*/ 629 h 708"/>
                  <a:gd name="T6" fmla="*/ 786 w 786"/>
                  <a:gd name="T7" fmla="*/ 0 h 708"/>
                  <a:gd name="T8" fmla="*/ 0 w 786"/>
                  <a:gd name="T9" fmla="*/ 0 h 708"/>
                  <a:gd name="T10" fmla="*/ 0 w 786"/>
                  <a:gd name="T11" fmla="*/ 629 h 708"/>
                </a:gdLst>
                <a:ahLst/>
                <a:cxnLst>
                  <a:cxn ang="0">
                    <a:pos x="T0" y="T1"/>
                  </a:cxn>
                  <a:cxn ang="0">
                    <a:pos x="T2" y="T3"/>
                  </a:cxn>
                  <a:cxn ang="0">
                    <a:pos x="T4" y="T5"/>
                  </a:cxn>
                  <a:cxn ang="0">
                    <a:pos x="T6" y="T7"/>
                  </a:cxn>
                  <a:cxn ang="0">
                    <a:pos x="T8" y="T9"/>
                  </a:cxn>
                  <a:cxn ang="0">
                    <a:pos x="T10" y="T11"/>
                  </a:cxn>
                </a:cxnLst>
                <a:rect l="0" t="0" r="r" b="b"/>
                <a:pathLst>
                  <a:path w="786" h="708">
                    <a:moveTo>
                      <a:pt x="0" y="629"/>
                    </a:moveTo>
                    <a:cubicBezTo>
                      <a:pt x="0" y="672"/>
                      <a:pt x="176" y="708"/>
                      <a:pt x="393" y="708"/>
                    </a:cubicBezTo>
                    <a:cubicBezTo>
                      <a:pt x="610" y="708"/>
                      <a:pt x="786" y="672"/>
                      <a:pt x="786" y="629"/>
                    </a:cubicBezTo>
                    <a:lnTo>
                      <a:pt x="786" y="0"/>
                    </a:lnTo>
                    <a:lnTo>
                      <a:pt x="0" y="0"/>
                    </a:lnTo>
                    <a:lnTo>
                      <a:pt x="0" y="629"/>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84" name="Oval 34">
                <a:extLst>
                  <a:ext uri="{FF2B5EF4-FFF2-40B4-BE49-F238E27FC236}">
                    <a16:creationId xmlns="" xmlns:a16="http://schemas.microsoft.com/office/drawing/2014/main" id="{6330BFC0-446D-4808-A04D-D515109AC015}"/>
                  </a:ext>
                </a:extLst>
              </p:cNvPr>
              <p:cNvSpPr>
                <a:spLocks noChangeArrowheads="1"/>
              </p:cNvSpPr>
              <p:nvPr/>
            </p:nvSpPr>
            <p:spPr bwMode="auto">
              <a:xfrm>
                <a:off x="8880476" y="935038"/>
                <a:ext cx="468313" cy="93663"/>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185" name="Oval 35">
                <a:extLst>
                  <a:ext uri="{FF2B5EF4-FFF2-40B4-BE49-F238E27FC236}">
                    <a16:creationId xmlns="" xmlns:a16="http://schemas.microsoft.com/office/drawing/2014/main" id="{25411F31-2265-4072-9753-BB059E4CE314}"/>
                  </a:ext>
                </a:extLst>
              </p:cNvPr>
              <p:cNvSpPr>
                <a:spLocks noChangeArrowheads="1"/>
              </p:cNvSpPr>
              <p:nvPr/>
            </p:nvSpPr>
            <p:spPr bwMode="auto">
              <a:xfrm>
                <a:off x="8880476" y="935038"/>
                <a:ext cx="468313" cy="93663"/>
              </a:xfrm>
              <a:prstGeom prst="ellipse">
                <a:avLst/>
              </a:pr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86" name="Line 36">
                <a:extLst>
                  <a:ext uri="{FF2B5EF4-FFF2-40B4-BE49-F238E27FC236}">
                    <a16:creationId xmlns="" xmlns:a16="http://schemas.microsoft.com/office/drawing/2014/main" id="{F1924FA8-8CDD-41C3-B522-CC46937B00EA}"/>
                  </a:ext>
                </a:extLst>
              </p:cNvPr>
              <p:cNvSpPr>
                <a:spLocks noChangeShapeType="1"/>
              </p:cNvSpPr>
              <p:nvPr/>
            </p:nvSpPr>
            <p:spPr bwMode="auto">
              <a:xfrm>
                <a:off x="9115426" y="1404938"/>
                <a:ext cx="0" cy="252413"/>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87" name="Oval 37">
                <a:extLst>
                  <a:ext uri="{FF2B5EF4-FFF2-40B4-BE49-F238E27FC236}">
                    <a16:creationId xmlns="" xmlns:a16="http://schemas.microsoft.com/office/drawing/2014/main" id="{EC05DEA5-88B6-4732-830E-3CEBAA287889}"/>
                  </a:ext>
                </a:extLst>
              </p:cNvPr>
              <p:cNvSpPr>
                <a:spLocks noChangeArrowheads="1"/>
              </p:cNvSpPr>
              <p:nvPr/>
            </p:nvSpPr>
            <p:spPr bwMode="auto">
              <a:xfrm>
                <a:off x="9005889" y="574676"/>
                <a:ext cx="215900" cy="2174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188" name="Freeform 38">
                <a:extLst>
                  <a:ext uri="{FF2B5EF4-FFF2-40B4-BE49-F238E27FC236}">
                    <a16:creationId xmlns="" xmlns:a16="http://schemas.microsoft.com/office/drawing/2014/main" id="{E554A61B-409A-4C08-AC2B-0FE6F93BBD15}"/>
                  </a:ext>
                </a:extLst>
              </p:cNvPr>
              <p:cNvSpPr>
                <a:spLocks noEditPoints="1"/>
              </p:cNvSpPr>
              <p:nvPr/>
            </p:nvSpPr>
            <p:spPr bwMode="auto">
              <a:xfrm>
                <a:off x="9005889" y="574676"/>
                <a:ext cx="215900" cy="217488"/>
              </a:xfrm>
              <a:custGeom>
                <a:avLst/>
                <a:gdLst>
                  <a:gd name="T0" fmla="*/ 182 w 363"/>
                  <a:gd name="T1" fmla="*/ 363 h 363"/>
                  <a:gd name="T2" fmla="*/ 363 w 363"/>
                  <a:gd name="T3" fmla="*/ 181 h 363"/>
                  <a:gd name="T4" fmla="*/ 182 w 363"/>
                  <a:gd name="T5" fmla="*/ 0 h 363"/>
                  <a:gd name="T6" fmla="*/ 0 w 363"/>
                  <a:gd name="T7" fmla="*/ 181 h 363"/>
                  <a:gd name="T8" fmla="*/ 182 w 363"/>
                  <a:gd name="T9" fmla="*/ 363 h 363"/>
                  <a:gd name="T10" fmla="*/ 0 w 363"/>
                  <a:gd name="T11" fmla="*/ 181 h 363"/>
                  <a:gd name="T12" fmla="*/ 363 w 363"/>
                  <a:gd name="T13" fmla="*/ 181 h 363"/>
                  <a:gd name="T14" fmla="*/ 0 w 363"/>
                  <a:gd name="T15" fmla="*/ 181 h 363"/>
                  <a:gd name="T16" fmla="*/ 363 w 363"/>
                  <a:gd name="T17" fmla="*/ 18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363">
                    <a:moveTo>
                      <a:pt x="182" y="363"/>
                    </a:moveTo>
                    <a:cubicBezTo>
                      <a:pt x="282" y="363"/>
                      <a:pt x="363" y="282"/>
                      <a:pt x="363" y="181"/>
                    </a:cubicBezTo>
                    <a:cubicBezTo>
                      <a:pt x="363" y="81"/>
                      <a:pt x="282" y="0"/>
                      <a:pt x="182" y="0"/>
                    </a:cubicBezTo>
                    <a:cubicBezTo>
                      <a:pt x="81" y="0"/>
                      <a:pt x="0" y="81"/>
                      <a:pt x="0" y="181"/>
                    </a:cubicBezTo>
                    <a:cubicBezTo>
                      <a:pt x="0" y="282"/>
                      <a:pt x="81" y="363"/>
                      <a:pt x="182" y="363"/>
                    </a:cubicBezTo>
                    <a:close/>
                    <a:moveTo>
                      <a:pt x="0" y="181"/>
                    </a:moveTo>
                    <a:lnTo>
                      <a:pt x="363" y="181"/>
                    </a:lnTo>
                    <a:moveTo>
                      <a:pt x="0" y="181"/>
                    </a:moveTo>
                    <a:lnTo>
                      <a:pt x="363" y="181"/>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89" name="Line 39">
                <a:extLst>
                  <a:ext uri="{FF2B5EF4-FFF2-40B4-BE49-F238E27FC236}">
                    <a16:creationId xmlns="" xmlns:a16="http://schemas.microsoft.com/office/drawing/2014/main" id="{E420799C-8510-4746-989D-1E17E2386404}"/>
                  </a:ext>
                </a:extLst>
              </p:cNvPr>
              <p:cNvSpPr>
                <a:spLocks noChangeShapeType="1"/>
              </p:cNvSpPr>
              <p:nvPr/>
            </p:nvSpPr>
            <p:spPr bwMode="auto">
              <a:xfrm>
                <a:off x="9115426" y="792163"/>
                <a:ext cx="0" cy="125413"/>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90" name="Rectangle 40">
                <a:extLst>
                  <a:ext uri="{FF2B5EF4-FFF2-40B4-BE49-F238E27FC236}">
                    <a16:creationId xmlns="" xmlns:a16="http://schemas.microsoft.com/office/drawing/2014/main" id="{162073BD-C953-4757-8E76-D9D8C7D6F565}"/>
                  </a:ext>
                </a:extLst>
              </p:cNvPr>
              <p:cNvSpPr>
                <a:spLocks noChangeArrowheads="1"/>
              </p:cNvSpPr>
              <p:nvPr/>
            </p:nvSpPr>
            <p:spPr bwMode="auto">
              <a:xfrm>
                <a:off x="8955089" y="1076326"/>
                <a:ext cx="2260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a:ln>
                      <a:noFill/>
                    </a:ln>
                    <a:solidFill>
                      <a:srgbClr val="000000"/>
                    </a:solidFill>
                    <a:effectLst/>
                    <a:latin typeface="맑은 고딕" panose="020B0503020000020004" pitchFamily="50" charset="-127"/>
                    <a:ea typeface="맑은 고딕" panose="020B0503020000020004" pitchFamily="50" charset="-127"/>
                  </a:rPr>
                  <a:t>CSK</a:t>
                </a:r>
                <a:endParaRPr kumimoji="0" lang="ko-KR" altLang="ko-KR" sz="1000" b="0" i="0" u="none" strike="noStrike" cap="none" normalizeH="0" baseline="0">
                  <a:ln>
                    <a:noFill/>
                  </a:ln>
                  <a:solidFill>
                    <a:schemeClr val="tx1"/>
                  </a:solidFill>
                  <a:effectLst/>
                  <a:latin typeface="Arial" panose="020B0604020202020204" pitchFamily="34" charset="0"/>
                </a:endParaRPr>
              </a:p>
            </p:txBody>
          </p:sp>
          <p:sp>
            <p:nvSpPr>
              <p:cNvPr id="191" name="Rectangle 41">
                <a:extLst>
                  <a:ext uri="{FF2B5EF4-FFF2-40B4-BE49-F238E27FC236}">
                    <a16:creationId xmlns="" xmlns:a16="http://schemas.microsoft.com/office/drawing/2014/main" id="{FDEA13F7-32BE-4E70-B317-9A640CCD28D3}"/>
                  </a:ext>
                </a:extLst>
              </p:cNvPr>
              <p:cNvSpPr>
                <a:spLocks noChangeArrowheads="1"/>
              </p:cNvSpPr>
              <p:nvPr/>
            </p:nvSpPr>
            <p:spPr bwMode="auto">
              <a:xfrm>
                <a:off x="9224964" y="1076326"/>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000" b="0" i="0" u="none" strike="noStrike" cap="none" normalizeH="0" baseline="0" dirty="0">
                    <a:ln>
                      <a:noFill/>
                    </a:ln>
                    <a:solidFill>
                      <a:schemeClr val="tx1"/>
                    </a:solidFill>
                    <a:effectLst/>
                    <a:latin typeface="Arial" panose="020B0604020202020204" pitchFamily="34" charset="0"/>
                  </a:rPr>
                  <a:t>4</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192" name="Rectangle 43">
                <a:extLst>
                  <a:ext uri="{FF2B5EF4-FFF2-40B4-BE49-F238E27FC236}">
                    <a16:creationId xmlns="" xmlns:a16="http://schemas.microsoft.com/office/drawing/2014/main" id="{3637D7DA-7420-4A8A-B96A-190DD3658F29}"/>
                  </a:ext>
                </a:extLst>
              </p:cNvPr>
              <p:cNvSpPr>
                <a:spLocks noChangeArrowheads="1"/>
              </p:cNvSpPr>
              <p:nvPr/>
            </p:nvSpPr>
            <p:spPr bwMode="auto">
              <a:xfrm>
                <a:off x="9240839" y="1887538"/>
                <a:ext cx="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193" name="Rectangle 45">
                <a:extLst>
                  <a:ext uri="{FF2B5EF4-FFF2-40B4-BE49-F238E27FC236}">
                    <a16:creationId xmlns="" xmlns:a16="http://schemas.microsoft.com/office/drawing/2014/main" id="{391F0915-8D4F-4650-B0AD-443CF4B70940}"/>
                  </a:ext>
                </a:extLst>
              </p:cNvPr>
              <p:cNvSpPr>
                <a:spLocks noChangeArrowheads="1"/>
              </p:cNvSpPr>
              <p:nvPr/>
            </p:nvSpPr>
            <p:spPr bwMode="auto">
              <a:xfrm>
                <a:off x="9020176" y="387351"/>
                <a:ext cx="1715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CG</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194" name="Rectangle 46">
                <a:extLst>
                  <a:ext uri="{FF2B5EF4-FFF2-40B4-BE49-F238E27FC236}">
                    <a16:creationId xmlns="" xmlns:a16="http://schemas.microsoft.com/office/drawing/2014/main" id="{1B33EF3B-101A-401A-87A6-5878EE9CF99B}"/>
                  </a:ext>
                </a:extLst>
              </p:cNvPr>
              <p:cNvSpPr>
                <a:spLocks noChangeArrowheads="1"/>
              </p:cNvSpPr>
              <p:nvPr/>
            </p:nvSpPr>
            <p:spPr bwMode="auto">
              <a:xfrm>
                <a:off x="9223376" y="387351"/>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ko-KR" sz="1000" dirty="0">
                    <a:solidFill>
                      <a:srgbClr val="000000"/>
                    </a:solidFill>
                    <a:latin typeface="맑은 고딕" panose="020B0503020000020004" pitchFamily="50" charset="-127"/>
                    <a:ea typeface="맑은 고딕" panose="020B0503020000020004" pitchFamily="50" charset="-127"/>
                  </a:rPr>
                  <a:t>10</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195" name="Rectangle 47">
                <a:extLst>
                  <a:ext uri="{FF2B5EF4-FFF2-40B4-BE49-F238E27FC236}">
                    <a16:creationId xmlns="" xmlns:a16="http://schemas.microsoft.com/office/drawing/2014/main" id="{5B4227AA-3DFB-4F46-91AD-1C8009A3AF00}"/>
                  </a:ext>
                </a:extLst>
              </p:cNvPr>
              <p:cNvSpPr>
                <a:spLocks noChangeArrowheads="1"/>
              </p:cNvSpPr>
              <p:nvPr/>
            </p:nvSpPr>
            <p:spPr bwMode="auto">
              <a:xfrm>
                <a:off x="9309101" y="1546226"/>
                <a:ext cx="1715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a:ln>
                      <a:noFill/>
                    </a:ln>
                    <a:solidFill>
                      <a:srgbClr val="000000"/>
                    </a:solidFill>
                    <a:effectLst/>
                    <a:latin typeface="맑은 고딕" panose="020B0503020000020004" pitchFamily="50" charset="-127"/>
                    <a:ea typeface="맑은 고딕" panose="020B0503020000020004" pitchFamily="50" charset="-127"/>
                  </a:rPr>
                  <a:t>GV</a:t>
                </a:r>
                <a:endParaRPr kumimoji="0" lang="ko-KR" altLang="ko-KR" sz="1000" b="0" i="0" u="none" strike="noStrike" cap="none" normalizeH="0" baseline="0">
                  <a:ln>
                    <a:noFill/>
                  </a:ln>
                  <a:solidFill>
                    <a:schemeClr val="tx1"/>
                  </a:solidFill>
                  <a:effectLst/>
                  <a:latin typeface="Arial" panose="020B0604020202020204" pitchFamily="34" charset="0"/>
                </a:endParaRPr>
              </a:p>
            </p:txBody>
          </p:sp>
          <p:sp>
            <p:nvSpPr>
              <p:cNvPr id="196" name="Rectangle 48">
                <a:extLst>
                  <a:ext uri="{FF2B5EF4-FFF2-40B4-BE49-F238E27FC236}">
                    <a16:creationId xmlns="" xmlns:a16="http://schemas.microsoft.com/office/drawing/2014/main" id="{B472FF5B-DABB-4419-9D5C-D0E5E4CEABA4}"/>
                  </a:ext>
                </a:extLst>
              </p:cNvPr>
              <p:cNvSpPr>
                <a:spLocks noChangeArrowheads="1"/>
              </p:cNvSpPr>
              <p:nvPr/>
            </p:nvSpPr>
            <p:spPr bwMode="auto">
              <a:xfrm>
                <a:off x="9512301" y="1546226"/>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ko-KR" sz="1000" dirty="0">
                    <a:solidFill>
                      <a:srgbClr val="000000"/>
                    </a:solidFill>
                    <a:latin typeface="맑은 고딕" panose="020B0503020000020004" pitchFamily="50" charset="-127"/>
                    <a:ea typeface="맑은 고딕" panose="020B0503020000020004" pitchFamily="50" charset="-127"/>
                  </a:rPr>
                  <a:t>11</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197" name="Rectangle 49">
                <a:extLst>
                  <a:ext uri="{FF2B5EF4-FFF2-40B4-BE49-F238E27FC236}">
                    <a16:creationId xmlns="" xmlns:a16="http://schemas.microsoft.com/office/drawing/2014/main" id="{5E34AA8D-D9D7-4C07-AB04-9FC679BF2771}"/>
                  </a:ext>
                </a:extLst>
              </p:cNvPr>
              <p:cNvSpPr>
                <a:spLocks noChangeArrowheads="1"/>
              </p:cNvSpPr>
              <p:nvPr/>
            </p:nvSpPr>
            <p:spPr bwMode="auto">
              <a:xfrm>
                <a:off x="8777289" y="2320926"/>
                <a:ext cx="23724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AV</a:t>
                </a:r>
                <a:r>
                  <a:rPr lang="en-US" altLang="ko-KR" sz="1000" dirty="0">
                    <a:solidFill>
                      <a:srgbClr val="000000"/>
                    </a:solidFill>
                    <a:latin typeface="맑은 고딕" panose="020B0503020000020004" pitchFamily="50" charset="-127"/>
                    <a:ea typeface="맑은 고딕" panose="020B0503020000020004" pitchFamily="50" charset="-127"/>
                  </a:rPr>
                  <a:t>3</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198" name="Rectangle 50">
                <a:extLst>
                  <a:ext uri="{FF2B5EF4-FFF2-40B4-BE49-F238E27FC236}">
                    <a16:creationId xmlns="" xmlns:a16="http://schemas.microsoft.com/office/drawing/2014/main" id="{EE45E48C-651D-4CA0-894F-73AB90872916}"/>
                  </a:ext>
                </a:extLst>
              </p:cNvPr>
              <p:cNvSpPr>
                <a:spLocks noChangeArrowheads="1"/>
              </p:cNvSpPr>
              <p:nvPr/>
            </p:nvSpPr>
            <p:spPr bwMode="auto">
              <a:xfrm>
                <a:off x="9507539" y="2790826"/>
                <a:ext cx="3125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D</a:t>
                </a:r>
                <a:r>
                  <a:rPr kumimoji="0" lang="en-US"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RY3</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199" name="Rectangle 51">
                <a:extLst>
                  <a:ext uri="{FF2B5EF4-FFF2-40B4-BE49-F238E27FC236}">
                    <a16:creationId xmlns="" xmlns:a16="http://schemas.microsoft.com/office/drawing/2014/main" id="{8B585588-ADA8-4935-9C4C-D4EFE6B771F1}"/>
                  </a:ext>
                </a:extLst>
              </p:cNvPr>
              <p:cNvSpPr>
                <a:spLocks noChangeArrowheads="1"/>
              </p:cNvSpPr>
              <p:nvPr/>
            </p:nvSpPr>
            <p:spPr bwMode="auto">
              <a:xfrm>
                <a:off x="9745664" y="2790826"/>
                <a:ext cx="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grpSp>
        <p:sp>
          <p:nvSpPr>
            <p:cNvPr id="33" name="TextBox 32">
              <a:extLst>
                <a:ext uri="{FF2B5EF4-FFF2-40B4-BE49-F238E27FC236}">
                  <a16:creationId xmlns="" xmlns:a16="http://schemas.microsoft.com/office/drawing/2014/main" id="{5ED1FC08-055D-4695-9179-8C6472897C45}"/>
                </a:ext>
              </a:extLst>
            </p:cNvPr>
            <p:cNvSpPr txBox="1"/>
            <p:nvPr/>
          </p:nvSpPr>
          <p:spPr>
            <a:xfrm>
              <a:off x="320144" y="4916034"/>
              <a:ext cx="514885" cy="246221"/>
            </a:xfrm>
            <a:prstGeom prst="rect">
              <a:avLst/>
            </a:prstGeom>
            <a:noFill/>
          </p:spPr>
          <p:txBody>
            <a:bodyPr wrap="none" rtlCol="0">
              <a:spAutoFit/>
            </a:bodyPr>
            <a:lstStyle/>
            <a:p>
              <a:r>
                <a:rPr lang="en-US" altLang="ko-KR" sz="1000" dirty="0"/>
                <a:t>TMP3</a:t>
              </a:r>
            </a:p>
          </p:txBody>
        </p:sp>
        <p:grpSp>
          <p:nvGrpSpPr>
            <p:cNvPr id="34" name="그룹 33">
              <a:extLst>
                <a:ext uri="{FF2B5EF4-FFF2-40B4-BE49-F238E27FC236}">
                  <a16:creationId xmlns="" xmlns:a16="http://schemas.microsoft.com/office/drawing/2014/main" id="{7F7D8E9A-9B80-443E-B056-1B3F50F0CFC2}"/>
                </a:ext>
              </a:extLst>
            </p:cNvPr>
            <p:cNvGrpSpPr/>
            <p:nvPr/>
          </p:nvGrpSpPr>
          <p:grpSpPr>
            <a:xfrm>
              <a:off x="8667402" y="3464131"/>
              <a:ext cx="649288" cy="1527075"/>
              <a:chOff x="8269468" y="3464131"/>
              <a:chExt cx="649288" cy="1527075"/>
            </a:xfrm>
          </p:grpSpPr>
          <p:grpSp>
            <p:nvGrpSpPr>
              <p:cNvPr id="159" name="그룹 158">
                <a:extLst>
                  <a:ext uri="{FF2B5EF4-FFF2-40B4-BE49-F238E27FC236}">
                    <a16:creationId xmlns="" xmlns:a16="http://schemas.microsoft.com/office/drawing/2014/main" id="{2CF1DC35-4721-4A61-818E-1EA935A5EBF8}"/>
                  </a:ext>
                </a:extLst>
              </p:cNvPr>
              <p:cNvGrpSpPr/>
              <p:nvPr/>
            </p:nvGrpSpPr>
            <p:grpSpPr>
              <a:xfrm>
                <a:off x="8269468" y="3464131"/>
                <a:ext cx="649288" cy="1527075"/>
                <a:chOff x="7423503" y="2095527"/>
                <a:chExt cx="649288" cy="1527075"/>
              </a:xfrm>
            </p:grpSpPr>
            <p:sp>
              <p:nvSpPr>
                <p:cNvPr id="161" name="Freeform 71">
                  <a:extLst>
                    <a:ext uri="{FF2B5EF4-FFF2-40B4-BE49-F238E27FC236}">
                      <a16:creationId xmlns="" xmlns:a16="http://schemas.microsoft.com/office/drawing/2014/main" id="{3E9C6EFF-8B41-4BEB-8F96-3CA7B7DA527D}"/>
                    </a:ext>
                  </a:extLst>
                </p:cNvPr>
                <p:cNvSpPr>
                  <a:spLocks noEditPoints="1"/>
                </p:cNvSpPr>
                <p:nvPr/>
              </p:nvSpPr>
              <p:spPr bwMode="auto">
                <a:xfrm>
                  <a:off x="7423503" y="2623026"/>
                  <a:ext cx="649288" cy="433388"/>
                </a:xfrm>
                <a:custGeom>
                  <a:avLst/>
                  <a:gdLst>
                    <a:gd name="T0" fmla="*/ 544 w 1088"/>
                    <a:gd name="T1" fmla="*/ 726 h 726"/>
                    <a:gd name="T2" fmla="*/ 181 w 1088"/>
                    <a:gd name="T3" fmla="*/ 363 h 726"/>
                    <a:gd name="T4" fmla="*/ 544 w 1088"/>
                    <a:gd name="T5" fmla="*/ 0 h 726"/>
                    <a:gd name="T6" fmla="*/ 907 w 1088"/>
                    <a:gd name="T7" fmla="*/ 363 h 726"/>
                    <a:gd name="T8" fmla="*/ 544 w 1088"/>
                    <a:gd name="T9" fmla="*/ 726 h 726"/>
                    <a:gd name="T10" fmla="*/ 544 w 1088"/>
                    <a:gd name="T11" fmla="*/ 726 h 726"/>
                    <a:gd name="T12" fmla="*/ 181 w 1088"/>
                    <a:gd name="T13" fmla="*/ 363 h 726"/>
                    <a:gd name="T14" fmla="*/ 544 w 1088"/>
                    <a:gd name="T15" fmla="*/ 0 h 726"/>
                    <a:gd name="T16" fmla="*/ 544 w 1088"/>
                    <a:gd name="T17" fmla="*/ 726 h 726"/>
                    <a:gd name="T18" fmla="*/ 907 w 1088"/>
                    <a:gd name="T19" fmla="*/ 363 h 726"/>
                    <a:gd name="T20" fmla="*/ 544 w 1088"/>
                    <a:gd name="T21" fmla="*/ 0 h 726"/>
                    <a:gd name="T22" fmla="*/ 0 w 1088"/>
                    <a:gd name="T23" fmla="*/ 363 h 726"/>
                    <a:gd name="T24" fmla="*/ 181 w 1088"/>
                    <a:gd name="T25" fmla="*/ 363 h 726"/>
                    <a:gd name="T26" fmla="*/ 907 w 1088"/>
                    <a:gd name="T27" fmla="*/ 363 h 726"/>
                    <a:gd name="T28" fmla="*/ 1088 w 1088"/>
                    <a:gd name="T29" fmla="*/ 36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8" h="726">
                      <a:moveTo>
                        <a:pt x="544" y="726"/>
                      </a:moveTo>
                      <a:cubicBezTo>
                        <a:pt x="344" y="726"/>
                        <a:pt x="181" y="563"/>
                        <a:pt x="181" y="363"/>
                      </a:cubicBezTo>
                      <a:cubicBezTo>
                        <a:pt x="181" y="162"/>
                        <a:pt x="344" y="0"/>
                        <a:pt x="544" y="0"/>
                      </a:cubicBezTo>
                      <a:cubicBezTo>
                        <a:pt x="745" y="0"/>
                        <a:pt x="907" y="162"/>
                        <a:pt x="907" y="363"/>
                      </a:cubicBezTo>
                      <a:cubicBezTo>
                        <a:pt x="907" y="563"/>
                        <a:pt x="745" y="726"/>
                        <a:pt x="544" y="726"/>
                      </a:cubicBezTo>
                      <a:close/>
                      <a:moveTo>
                        <a:pt x="544" y="726"/>
                      </a:moveTo>
                      <a:lnTo>
                        <a:pt x="181" y="363"/>
                      </a:lnTo>
                      <a:lnTo>
                        <a:pt x="544" y="0"/>
                      </a:lnTo>
                      <a:moveTo>
                        <a:pt x="544" y="726"/>
                      </a:moveTo>
                      <a:lnTo>
                        <a:pt x="907" y="363"/>
                      </a:lnTo>
                      <a:lnTo>
                        <a:pt x="544" y="0"/>
                      </a:lnTo>
                      <a:moveTo>
                        <a:pt x="0" y="363"/>
                      </a:moveTo>
                      <a:lnTo>
                        <a:pt x="181" y="363"/>
                      </a:lnTo>
                      <a:moveTo>
                        <a:pt x="907" y="363"/>
                      </a:moveTo>
                      <a:lnTo>
                        <a:pt x="1088" y="363"/>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grpSp>
              <p:nvGrpSpPr>
                <p:cNvPr id="162" name="그룹 161">
                  <a:extLst>
                    <a:ext uri="{FF2B5EF4-FFF2-40B4-BE49-F238E27FC236}">
                      <a16:creationId xmlns="" xmlns:a16="http://schemas.microsoft.com/office/drawing/2014/main" id="{535CF67B-D3EF-4958-90E9-72322B8FF78C}"/>
                    </a:ext>
                  </a:extLst>
                </p:cNvPr>
                <p:cNvGrpSpPr/>
                <p:nvPr/>
              </p:nvGrpSpPr>
              <p:grpSpPr>
                <a:xfrm>
                  <a:off x="7560960" y="2095527"/>
                  <a:ext cx="390094" cy="1527075"/>
                  <a:chOff x="8294689" y="444501"/>
                  <a:chExt cx="390094" cy="1527075"/>
                </a:xfrm>
              </p:grpSpPr>
              <p:sp>
                <p:nvSpPr>
                  <p:cNvPr id="163" name="Oval 64">
                    <a:extLst>
                      <a:ext uri="{FF2B5EF4-FFF2-40B4-BE49-F238E27FC236}">
                        <a16:creationId xmlns="" xmlns:a16="http://schemas.microsoft.com/office/drawing/2014/main" id="{52D256CA-561D-4392-95A3-111416758012}"/>
                      </a:ext>
                    </a:extLst>
                  </p:cNvPr>
                  <p:cNvSpPr>
                    <a:spLocks noChangeArrowheads="1"/>
                  </p:cNvSpPr>
                  <p:nvPr/>
                </p:nvSpPr>
                <p:spPr bwMode="auto">
                  <a:xfrm>
                    <a:off x="8366126" y="633413"/>
                    <a:ext cx="217488" cy="2174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164" name="Freeform 65">
                    <a:extLst>
                      <a:ext uri="{FF2B5EF4-FFF2-40B4-BE49-F238E27FC236}">
                        <a16:creationId xmlns="" xmlns:a16="http://schemas.microsoft.com/office/drawing/2014/main" id="{A66558DC-3A92-4470-8BD1-7EE4332489AD}"/>
                      </a:ext>
                    </a:extLst>
                  </p:cNvPr>
                  <p:cNvSpPr>
                    <a:spLocks noEditPoints="1"/>
                  </p:cNvSpPr>
                  <p:nvPr/>
                </p:nvSpPr>
                <p:spPr bwMode="auto">
                  <a:xfrm>
                    <a:off x="8366126" y="633413"/>
                    <a:ext cx="217488" cy="217488"/>
                  </a:xfrm>
                  <a:custGeom>
                    <a:avLst/>
                    <a:gdLst>
                      <a:gd name="T0" fmla="*/ 181 w 363"/>
                      <a:gd name="T1" fmla="*/ 363 h 363"/>
                      <a:gd name="T2" fmla="*/ 363 w 363"/>
                      <a:gd name="T3" fmla="*/ 182 h 363"/>
                      <a:gd name="T4" fmla="*/ 181 w 363"/>
                      <a:gd name="T5" fmla="*/ 0 h 363"/>
                      <a:gd name="T6" fmla="*/ 0 w 363"/>
                      <a:gd name="T7" fmla="*/ 182 h 363"/>
                      <a:gd name="T8" fmla="*/ 181 w 363"/>
                      <a:gd name="T9" fmla="*/ 363 h 363"/>
                      <a:gd name="T10" fmla="*/ 0 w 363"/>
                      <a:gd name="T11" fmla="*/ 182 h 363"/>
                      <a:gd name="T12" fmla="*/ 363 w 363"/>
                      <a:gd name="T13" fmla="*/ 182 h 363"/>
                      <a:gd name="T14" fmla="*/ 0 w 363"/>
                      <a:gd name="T15" fmla="*/ 182 h 363"/>
                      <a:gd name="T16" fmla="*/ 363 w 363"/>
                      <a:gd name="T17" fmla="*/ 18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363">
                        <a:moveTo>
                          <a:pt x="181" y="363"/>
                        </a:moveTo>
                        <a:cubicBezTo>
                          <a:pt x="281" y="363"/>
                          <a:pt x="363" y="282"/>
                          <a:pt x="363" y="182"/>
                        </a:cubicBezTo>
                        <a:cubicBezTo>
                          <a:pt x="363" y="82"/>
                          <a:pt x="281" y="0"/>
                          <a:pt x="181" y="0"/>
                        </a:cubicBezTo>
                        <a:cubicBezTo>
                          <a:pt x="81" y="0"/>
                          <a:pt x="0" y="82"/>
                          <a:pt x="0" y="182"/>
                        </a:cubicBezTo>
                        <a:cubicBezTo>
                          <a:pt x="0" y="282"/>
                          <a:pt x="81" y="363"/>
                          <a:pt x="181" y="363"/>
                        </a:cubicBezTo>
                        <a:close/>
                        <a:moveTo>
                          <a:pt x="0" y="182"/>
                        </a:moveTo>
                        <a:lnTo>
                          <a:pt x="363" y="182"/>
                        </a:lnTo>
                        <a:moveTo>
                          <a:pt x="0" y="182"/>
                        </a:moveTo>
                        <a:lnTo>
                          <a:pt x="363" y="182"/>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65" name="Freeform 66">
                    <a:extLst>
                      <a:ext uri="{FF2B5EF4-FFF2-40B4-BE49-F238E27FC236}">
                        <a16:creationId xmlns="" xmlns:a16="http://schemas.microsoft.com/office/drawing/2014/main" id="{6C0DB1C4-F8BE-46EB-8779-30778E23E7E5}"/>
                      </a:ext>
                    </a:extLst>
                  </p:cNvPr>
                  <p:cNvSpPr>
                    <a:spLocks/>
                  </p:cNvSpPr>
                  <p:nvPr/>
                </p:nvSpPr>
                <p:spPr bwMode="auto">
                  <a:xfrm>
                    <a:off x="8294689" y="1590676"/>
                    <a:ext cx="269875" cy="271463"/>
                  </a:xfrm>
                  <a:custGeom>
                    <a:avLst/>
                    <a:gdLst>
                      <a:gd name="T0" fmla="*/ 57 w 170"/>
                      <a:gd name="T1" fmla="*/ 0 h 171"/>
                      <a:gd name="T2" fmla="*/ 170 w 170"/>
                      <a:gd name="T3" fmla="*/ 0 h 171"/>
                      <a:gd name="T4" fmla="*/ 113 w 170"/>
                      <a:gd name="T5" fmla="*/ 114 h 171"/>
                      <a:gd name="T6" fmla="*/ 0 w 170"/>
                      <a:gd name="T7" fmla="*/ 57 h 171"/>
                      <a:gd name="T8" fmla="*/ 0 w 170"/>
                      <a:gd name="T9" fmla="*/ 171 h 171"/>
                      <a:gd name="T10" fmla="*/ 113 w 170"/>
                      <a:gd name="T11" fmla="*/ 114 h 171"/>
                      <a:gd name="T12" fmla="*/ 57 w 170"/>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57" y="0"/>
                        </a:moveTo>
                        <a:lnTo>
                          <a:pt x="170" y="0"/>
                        </a:lnTo>
                        <a:lnTo>
                          <a:pt x="113" y="114"/>
                        </a:lnTo>
                        <a:lnTo>
                          <a:pt x="0" y="57"/>
                        </a:lnTo>
                        <a:lnTo>
                          <a:pt x="0" y="171"/>
                        </a:lnTo>
                        <a:lnTo>
                          <a:pt x="113" y="114"/>
                        </a:lnTo>
                        <a:lnTo>
                          <a:pt x="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66" name="Freeform 67">
                    <a:extLst>
                      <a:ext uri="{FF2B5EF4-FFF2-40B4-BE49-F238E27FC236}">
                        <a16:creationId xmlns="" xmlns:a16="http://schemas.microsoft.com/office/drawing/2014/main" id="{941B67E9-CAC7-4C01-A354-36DA253E9295}"/>
                      </a:ext>
                    </a:extLst>
                  </p:cNvPr>
                  <p:cNvSpPr>
                    <a:spLocks/>
                  </p:cNvSpPr>
                  <p:nvPr/>
                </p:nvSpPr>
                <p:spPr bwMode="auto">
                  <a:xfrm>
                    <a:off x="8294689" y="1590676"/>
                    <a:ext cx="269875" cy="271463"/>
                  </a:xfrm>
                  <a:custGeom>
                    <a:avLst/>
                    <a:gdLst>
                      <a:gd name="T0" fmla="*/ 57 w 170"/>
                      <a:gd name="T1" fmla="*/ 0 h 171"/>
                      <a:gd name="T2" fmla="*/ 170 w 170"/>
                      <a:gd name="T3" fmla="*/ 0 h 171"/>
                      <a:gd name="T4" fmla="*/ 113 w 170"/>
                      <a:gd name="T5" fmla="*/ 114 h 171"/>
                      <a:gd name="T6" fmla="*/ 0 w 170"/>
                      <a:gd name="T7" fmla="*/ 57 h 171"/>
                      <a:gd name="T8" fmla="*/ 0 w 170"/>
                      <a:gd name="T9" fmla="*/ 171 h 171"/>
                      <a:gd name="T10" fmla="*/ 113 w 170"/>
                      <a:gd name="T11" fmla="*/ 114 h 171"/>
                      <a:gd name="T12" fmla="*/ 57 w 170"/>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57" y="0"/>
                        </a:moveTo>
                        <a:lnTo>
                          <a:pt x="170" y="0"/>
                        </a:lnTo>
                        <a:lnTo>
                          <a:pt x="113" y="114"/>
                        </a:lnTo>
                        <a:lnTo>
                          <a:pt x="0" y="57"/>
                        </a:lnTo>
                        <a:lnTo>
                          <a:pt x="0" y="171"/>
                        </a:lnTo>
                        <a:lnTo>
                          <a:pt x="113" y="114"/>
                        </a:lnTo>
                        <a:lnTo>
                          <a:pt x="57"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67" name="Line 68">
                    <a:extLst>
                      <a:ext uri="{FF2B5EF4-FFF2-40B4-BE49-F238E27FC236}">
                        <a16:creationId xmlns="" xmlns:a16="http://schemas.microsoft.com/office/drawing/2014/main" id="{E89517C6-743E-4A2F-A458-C8920049792C}"/>
                      </a:ext>
                    </a:extLst>
                  </p:cNvPr>
                  <p:cNvSpPr>
                    <a:spLocks noChangeShapeType="1"/>
                  </p:cNvSpPr>
                  <p:nvPr/>
                </p:nvSpPr>
                <p:spPr bwMode="auto">
                  <a:xfrm>
                    <a:off x="8474076" y="850901"/>
                    <a:ext cx="0" cy="127000"/>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68" name="Line 69">
                    <a:extLst>
                      <a:ext uri="{FF2B5EF4-FFF2-40B4-BE49-F238E27FC236}">
                        <a16:creationId xmlns="" xmlns:a16="http://schemas.microsoft.com/office/drawing/2014/main" id="{57772E78-F402-4ECE-B42C-496D9A95EA1E}"/>
                      </a:ext>
                    </a:extLst>
                  </p:cNvPr>
                  <p:cNvSpPr>
                    <a:spLocks noChangeShapeType="1"/>
                  </p:cNvSpPr>
                  <p:nvPr/>
                </p:nvSpPr>
                <p:spPr bwMode="auto">
                  <a:xfrm>
                    <a:off x="8474076" y="1411288"/>
                    <a:ext cx="0" cy="179388"/>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69" name="Rectangle 72">
                    <a:extLst>
                      <a:ext uri="{FF2B5EF4-FFF2-40B4-BE49-F238E27FC236}">
                        <a16:creationId xmlns="" xmlns:a16="http://schemas.microsoft.com/office/drawing/2014/main" id="{DF6C71A2-6BCD-4DBE-9A8E-96B2FC9EB454}"/>
                      </a:ext>
                    </a:extLst>
                  </p:cNvPr>
                  <p:cNvSpPr>
                    <a:spLocks noChangeArrowheads="1"/>
                  </p:cNvSpPr>
                  <p:nvPr/>
                </p:nvSpPr>
                <p:spPr bwMode="auto">
                  <a:xfrm>
                    <a:off x="8335964" y="444501"/>
                    <a:ext cx="1715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a:ln>
                          <a:noFill/>
                        </a:ln>
                        <a:solidFill>
                          <a:srgbClr val="000000"/>
                        </a:solidFill>
                        <a:effectLst/>
                        <a:latin typeface="맑은 고딕" panose="020B0503020000020004" pitchFamily="50" charset="-127"/>
                        <a:ea typeface="맑은 고딕" panose="020B0503020000020004" pitchFamily="50" charset="-127"/>
                      </a:rPr>
                      <a:t>CG</a:t>
                    </a:r>
                    <a:endParaRPr kumimoji="0" lang="ko-KR" altLang="ko-KR" sz="1000" b="0" i="0" u="none" strike="noStrike" cap="none" normalizeH="0" baseline="0">
                      <a:ln>
                        <a:noFill/>
                      </a:ln>
                      <a:solidFill>
                        <a:schemeClr val="tx1"/>
                      </a:solidFill>
                      <a:effectLst/>
                      <a:latin typeface="Arial" panose="020B0604020202020204" pitchFamily="34" charset="0"/>
                    </a:endParaRPr>
                  </a:p>
                </p:txBody>
              </p:sp>
              <p:sp>
                <p:nvSpPr>
                  <p:cNvPr id="170" name="Rectangle 73">
                    <a:extLst>
                      <a:ext uri="{FF2B5EF4-FFF2-40B4-BE49-F238E27FC236}">
                        <a16:creationId xmlns="" xmlns:a16="http://schemas.microsoft.com/office/drawing/2014/main" id="{0D6C433D-F003-45C9-A676-AB175CFEE8A0}"/>
                      </a:ext>
                    </a:extLst>
                  </p:cNvPr>
                  <p:cNvSpPr>
                    <a:spLocks noChangeArrowheads="1"/>
                  </p:cNvSpPr>
                  <p:nvPr/>
                </p:nvSpPr>
                <p:spPr bwMode="auto">
                  <a:xfrm>
                    <a:off x="8539164" y="444501"/>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a:ln>
                          <a:noFill/>
                        </a:ln>
                        <a:solidFill>
                          <a:srgbClr val="000000"/>
                        </a:solidFill>
                        <a:effectLst/>
                        <a:latin typeface="맑은 고딕" panose="020B0503020000020004" pitchFamily="50" charset="-127"/>
                        <a:ea typeface="맑은 고딕" panose="020B0503020000020004" pitchFamily="50" charset="-127"/>
                      </a:rPr>
                      <a:t>3</a:t>
                    </a:r>
                    <a:endParaRPr kumimoji="0" lang="ko-KR" altLang="ko-KR" sz="1000" b="0" i="0" u="none" strike="noStrike" cap="none" normalizeH="0" baseline="0">
                      <a:ln>
                        <a:noFill/>
                      </a:ln>
                      <a:solidFill>
                        <a:schemeClr val="tx1"/>
                      </a:solidFill>
                      <a:effectLst/>
                      <a:latin typeface="Arial" panose="020B0604020202020204" pitchFamily="34" charset="0"/>
                    </a:endParaRPr>
                  </a:p>
                </p:txBody>
              </p:sp>
              <p:sp>
                <p:nvSpPr>
                  <p:cNvPr id="171" name="Rectangle 76">
                    <a:extLst>
                      <a:ext uri="{FF2B5EF4-FFF2-40B4-BE49-F238E27FC236}">
                        <a16:creationId xmlns="" xmlns:a16="http://schemas.microsoft.com/office/drawing/2014/main" id="{EECDFF4A-8B34-4441-BCDD-7E1351149F7E}"/>
                      </a:ext>
                    </a:extLst>
                  </p:cNvPr>
                  <p:cNvSpPr>
                    <a:spLocks noChangeArrowheads="1"/>
                  </p:cNvSpPr>
                  <p:nvPr/>
                </p:nvSpPr>
                <p:spPr bwMode="auto">
                  <a:xfrm>
                    <a:off x="8401051" y="1817688"/>
                    <a:ext cx="2837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MAV</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grpSp>
          </p:grpSp>
          <p:sp>
            <p:nvSpPr>
              <p:cNvPr id="160" name="TextBox 159">
                <a:extLst>
                  <a:ext uri="{FF2B5EF4-FFF2-40B4-BE49-F238E27FC236}">
                    <a16:creationId xmlns="" xmlns:a16="http://schemas.microsoft.com/office/drawing/2014/main" id="{265FE8FB-C36F-4171-BE9E-B3870C190BEC}"/>
                  </a:ext>
                </a:extLst>
              </p:cNvPr>
              <p:cNvSpPr txBox="1"/>
              <p:nvPr/>
            </p:nvSpPr>
            <p:spPr>
              <a:xfrm>
                <a:off x="8402393" y="4185968"/>
                <a:ext cx="383438" cy="215444"/>
              </a:xfrm>
              <a:prstGeom prst="rect">
                <a:avLst/>
              </a:prstGeom>
              <a:noFill/>
            </p:spPr>
            <p:txBody>
              <a:bodyPr wrap="none" rtlCol="0">
                <a:spAutoFit/>
              </a:bodyPr>
              <a:lstStyle/>
              <a:p>
                <a:r>
                  <a:rPr lang="en-US" altLang="ko-KR" sz="800" dirty="0"/>
                  <a:t>SIP2</a:t>
                </a:r>
              </a:p>
            </p:txBody>
          </p:sp>
        </p:grpSp>
        <p:sp>
          <p:nvSpPr>
            <p:cNvPr id="35" name="TextBox 34">
              <a:extLst>
                <a:ext uri="{FF2B5EF4-FFF2-40B4-BE49-F238E27FC236}">
                  <a16:creationId xmlns="" xmlns:a16="http://schemas.microsoft.com/office/drawing/2014/main" id="{54117B8B-5A2D-4787-BFA7-33BF1A0DEB6C}"/>
                </a:ext>
              </a:extLst>
            </p:cNvPr>
            <p:cNvSpPr txBox="1"/>
            <p:nvPr/>
          </p:nvSpPr>
          <p:spPr>
            <a:xfrm rot="19194693">
              <a:off x="10969734" y="3496995"/>
              <a:ext cx="383438" cy="215444"/>
            </a:xfrm>
            <a:prstGeom prst="rect">
              <a:avLst/>
            </a:prstGeom>
            <a:noFill/>
          </p:spPr>
          <p:txBody>
            <a:bodyPr wrap="none" rtlCol="0">
              <a:spAutoFit/>
            </a:bodyPr>
            <a:lstStyle/>
            <a:p>
              <a:r>
                <a:rPr lang="en-US" altLang="ko-KR" sz="800" dirty="0"/>
                <a:t>SIP1</a:t>
              </a:r>
            </a:p>
          </p:txBody>
        </p:sp>
        <p:cxnSp>
          <p:nvCxnSpPr>
            <p:cNvPr id="36" name="직선 연결선 35">
              <a:extLst>
                <a:ext uri="{FF2B5EF4-FFF2-40B4-BE49-F238E27FC236}">
                  <a16:creationId xmlns="" xmlns:a16="http://schemas.microsoft.com/office/drawing/2014/main" id="{0E1E27CA-D59B-4ACE-8BA9-7C3BDD1603EC}"/>
                </a:ext>
              </a:extLst>
            </p:cNvPr>
            <p:cNvCxnSpPr>
              <a:stCxn id="23" idx="0"/>
            </p:cNvCxnSpPr>
            <p:nvPr/>
          </p:nvCxnSpPr>
          <p:spPr>
            <a:xfrm>
              <a:off x="11248075" y="3723754"/>
              <a:ext cx="173462" cy="203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Freeform 67">
              <a:extLst>
                <a:ext uri="{FF2B5EF4-FFF2-40B4-BE49-F238E27FC236}">
                  <a16:creationId xmlns="" xmlns:a16="http://schemas.microsoft.com/office/drawing/2014/main" id="{089F54F3-5E3F-4724-BDB8-EDF127A2C443}"/>
                </a:ext>
              </a:extLst>
            </p:cNvPr>
            <p:cNvSpPr>
              <a:spLocks/>
            </p:cNvSpPr>
            <p:nvPr/>
          </p:nvSpPr>
          <p:spPr bwMode="auto">
            <a:xfrm rot="19174275">
              <a:off x="11337522" y="3931630"/>
              <a:ext cx="269875" cy="271463"/>
            </a:xfrm>
            <a:custGeom>
              <a:avLst/>
              <a:gdLst>
                <a:gd name="T0" fmla="*/ 57 w 170"/>
                <a:gd name="T1" fmla="*/ 0 h 171"/>
                <a:gd name="T2" fmla="*/ 170 w 170"/>
                <a:gd name="T3" fmla="*/ 0 h 171"/>
                <a:gd name="T4" fmla="*/ 113 w 170"/>
                <a:gd name="T5" fmla="*/ 114 h 171"/>
                <a:gd name="T6" fmla="*/ 0 w 170"/>
                <a:gd name="T7" fmla="*/ 57 h 171"/>
                <a:gd name="T8" fmla="*/ 0 w 170"/>
                <a:gd name="T9" fmla="*/ 171 h 171"/>
                <a:gd name="T10" fmla="*/ 113 w 170"/>
                <a:gd name="T11" fmla="*/ 114 h 171"/>
                <a:gd name="T12" fmla="*/ 57 w 170"/>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57" y="0"/>
                  </a:moveTo>
                  <a:lnTo>
                    <a:pt x="170" y="0"/>
                  </a:lnTo>
                  <a:lnTo>
                    <a:pt x="113" y="114"/>
                  </a:lnTo>
                  <a:lnTo>
                    <a:pt x="0" y="57"/>
                  </a:lnTo>
                  <a:lnTo>
                    <a:pt x="0" y="171"/>
                  </a:lnTo>
                  <a:lnTo>
                    <a:pt x="113" y="114"/>
                  </a:lnTo>
                  <a:lnTo>
                    <a:pt x="57"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38" name="TextBox 37">
              <a:extLst>
                <a:ext uri="{FF2B5EF4-FFF2-40B4-BE49-F238E27FC236}">
                  <a16:creationId xmlns="" xmlns:a16="http://schemas.microsoft.com/office/drawing/2014/main" id="{1D405CA0-CB5E-4201-BF81-AE791846BA23}"/>
                </a:ext>
              </a:extLst>
            </p:cNvPr>
            <p:cNvSpPr txBox="1"/>
            <p:nvPr/>
          </p:nvSpPr>
          <p:spPr>
            <a:xfrm rot="19234995">
              <a:off x="11391627" y="4106326"/>
              <a:ext cx="495299" cy="246221"/>
            </a:xfrm>
            <a:prstGeom prst="rect">
              <a:avLst/>
            </a:prstGeom>
            <a:noFill/>
          </p:spPr>
          <p:txBody>
            <a:bodyPr wrap="square" rtlCol="0">
              <a:spAutoFit/>
            </a:bodyPr>
            <a:lstStyle/>
            <a:p>
              <a:r>
                <a:rPr lang="en-US" altLang="ko-KR" sz="1000" dirty="0"/>
                <a:t>MAV</a:t>
              </a:r>
              <a:endParaRPr lang="ko-KR" altLang="en-US" sz="1000" dirty="0"/>
            </a:p>
          </p:txBody>
        </p:sp>
        <p:grpSp>
          <p:nvGrpSpPr>
            <p:cNvPr id="39" name="그룹 38">
              <a:extLst>
                <a:ext uri="{FF2B5EF4-FFF2-40B4-BE49-F238E27FC236}">
                  <a16:creationId xmlns="" xmlns:a16="http://schemas.microsoft.com/office/drawing/2014/main" id="{8D72E0BF-C2EB-47C8-A609-DDDAA2A483BE}"/>
                </a:ext>
              </a:extLst>
            </p:cNvPr>
            <p:cNvGrpSpPr/>
            <p:nvPr/>
          </p:nvGrpSpPr>
          <p:grpSpPr>
            <a:xfrm>
              <a:off x="8023975" y="3455664"/>
              <a:ext cx="649288" cy="1527075"/>
              <a:chOff x="8269468" y="3464131"/>
              <a:chExt cx="649288" cy="1527075"/>
            </a:xfrm>
          </p:grpSpPr>
          <p:grpSp>
            <p:nvGrpSpPr>
              <p:cNvPr id="146" name="그룹 145">
                <a:extLst>
                  <a:ext uri="{FF2B5EF4-FFF2-40B4-BE49-F238E27FC236}">
                    <a16:creationId xmlns="" xmlns:a16="http://schemas.microsoft.com/office/drawing/2014/main" id="{70178C2B-B9FF-4344-AAA8-6ECD7147ABD2}"/>
                  </a:ext>
                </a:extLst>
              </p:cNvPr>
              <p:cNvGrpSpPr/>
              <p:nvPr/>
            </p:nvGrpSpPr>
            <p:grpSpPr>
              <a:xfrm>
                <a:off x="8269468" y="3464131"/>
                <a:ext cx="649288" cy="1527075"/>
                <a:chOff x="7423503" y="2095527"/>
                <a:chExt cx="649288" cy="1527075"/>
              </a:xfrm>
            </p:grpSpPr>
            <p:sp>
              <p:nvSpPr>
                <p:cNvPr id="148" name="Freeform 71">
                  <a:extLst>
                    <a:ext uri="{FF2B5EF4-FFF2-40B4-BE49-F238E27FC236}">
                      <a16:creationId xmlns="" xmlns:a16="http://schemas.microsoft.com/office/drawing/2014/main" id="{345D1BC7-EB2D-455F-B41F-D9934912CA11}"/>
                    </a:ext>
                  </a:extLst>
                </p:cNvPr>
                <p:cNvSpPr>
                  <a:spLocks noEditPoints="1"/>
                </p:cNvSpPr>
                <p:nvPr/>
              </p:nvSpPr>
              <p:spPr bwMode="auto">
                <a:xfrm>
                  <a:off x="7423503" y="2623026"/>
                  <a:ext cx="649288" cy="433388"/>
                </a:xfrm>
                <a:custGeom>
                  <a:avLst/>
                  <a:gdLst>
                    <a:gd name="T0" fmla="*/ 544 w 1088"/>
                    <a:gd name="T1" fmla="*/ 726 h 726"/>
                    <a:gd name="T2" fmla="*/ 181 w 1088"/>
                    <a:gd name="T3" fmla="*/ 363 h 726"/>
                    <a:gd name="T4" fmla="*/ 544 w 1088"/>
                    <a:gd name="T5" fmla="*/ 0 h 726"/>
                    <a:gd name="T6" fmla="*/ 907 w 1088"/>
                    <a:gd name="T7" fmla="*/ 363 h 726"/>
                    <a:gd name="T8" fmla="*/ 544 w 1088"/>
                    <a:gd name="T9" fmla="*/ 726 h 726"/>
                    <a:gd name="T10" fmla="*/ 544 w 1088"/>
                    <a:gd name="T11" fmla="*/ 726 h 726"/>
                    <a:gd name="T12" fmla="*/ 181 w 1088"/>
                    <a:gd name="T13" fmla="*/ 363 h 726"/>
                    <a:gd name="T14" fmla="*/ 544 w 1088"/>
                    <a:gd name="T15" fmla="*/ 0 h 726"/>
                    <a:gd name="T16" fmla="*/ 544 w 1088"/>
                    <a:gd name="T17" fmla="*/ 726 h 726"/>
                    <a:gd name="T18" fmla="*/ 907 w 1088"/>
                    <a:gd name="T19" fmla="*/ 363 h 726"/>
                    <a:gd name="T20" fmla="*/ 544 w 1088"/>
                    <a:gd name="T21" fmla="*/ 0 h 726"/>
                    <a:gd name="T22" fmla="*/ 0 w 1088"/>
                    <a:gd name="T23" fmla="*/ 363 h 726"/>
                    <a:gd name="T24" fmla="*/ 181 w 1088"/>
                    <a:gd name="T25" fmla="*/ 363 h 726"/>
                    <a:gd name="T26" fmla="*/ 907 w 1088"/>
                    <a:gd name="T27" fmla="*/ 363 h 726"/>
                    <a:gd name="T28" fmla="*/ 1088 w 1088"/>
                    <a:gd name="T29" fmla="*/ 36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8" h="726">
                      <a:moveTo>
                        <a:pt x="544" y="726"/>
                      </a:moveTo>
                      <a:cubicBezTo>
                        <a:pt x="344" y="726"/>
                        <a:pt x="181" y="563"/>
                        <a:pt x="181" y="363"/>
                      </a:cubicBezTo>
                      <a:cubicBezTo>
                        <a:pt x="181" y="162"/>
                        <a:pt x="344" y="0"/>
                        <a:pt x="544" y="0"/>
                      </a:cubicBezTo>
                      <a:cubicBezTo>
                        <a:pt x="745" y="0"/>
                        <a:pt x="907" y="162"/>
                        <a:pt x="907" y="363"/>
                      </a:cubicBezTo>
                      <a:cubicBezTo>
                        <a:pt x="907" y="563"/>
                        <a:pt x="745" y="726"/>
                        <a:pt x="544" y="726"/>
                      </a:cubicBezTo>
                      <a:close/>
                      <a:moveTo>
                        <a:pt x="544" y="726"/>
                      </a:moveTo>
                      <a:lnTo>
                        <a:pt x="181" y="363"/>
                      </a:lnTo>
                      <a:lnTo>
                        <a:pt x="544" y="0"/>
                      </a:lnTo>
                      <a:moveTo>
                        <a:pt x="544" y="726"/>
                      </a:moveTo>
                      <a:lnTo>
                        <a:pt x="907" y="363"/>
                      </a:lnTo>
                      <a:lnTo>
                        <a:pt x="544" y="0"/>
                      </a:lnTo>
                      <a:moveTo>
                        <a:pt x="0" y="363"/>
                      </a:moveTo>
                      <a:lnTo>
                        <a:pt x="181" y="363"/>
                      </a:lnTo>
                      <a:moveTo>
                        <a:pt x="907" y="363"/>
                      </a:moveTo>
                      <a:lnTo>
                        <a:pt x="1088" y="363"/>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grpSp>
              <p:nvGrpSpPr>
                <p:cNvPr id="149" name="그룹 148">
                  <a:extLst>
                    <a:ext uri="{FF2B5EF4-FFF2-40B4-BE49-F238E27FC236}">
                      <a16:creationId xmlns="" xmlns:a16="http://schemas.microsoft.com/office/drawing/2014/main" id="{F00E5964-E4C3-4E11-9659-3395E5308BAD}"/>
                    </a:ext>
                  </a:extLst>
                </p:cNvPr>
                <p:cNvGrpSpPr/>
                <p:nvPr/>
              </p:nvGrpSpPr>
              <p:grpSpPr>
                <a:xfrm>
                  <a:off x="7560960" y="2095527"/>
                  <a:ext cx="390094" cy="1527075"/>
                  <a:chOff x="8294689" y="444501"/>
                  <a:chExt cx="390094" cy="1527075"/>
                </a:xfrm>
              </p:grpSpPr>
              <p:sp>
                <p:nvSpPr>
                  <p:cNvPr id="150" name="Oval 64">
                    <a:extLst>
                      <a:ext uri="{FF2B5EF4-FFF2-40B4-BE49-F238E27FC236}">
                        <a16:creationId xmlns="" xmlns:a16="http://schemas.microsoft.com/office/drawing/2014/main" id="{F870EB5B-9079-4140-A71A-5C671CE6166B}"/>
                      </a:ext>
                    </a:extLst>
                  </p:cNvPr>
                  <p:cNvSpPr>
                    <a:spLocks noChangeArrowheads="1"/>
                  </p:cNvSpPr>
                  <p:nvPr/>
                </p:nvSpPr>
                <p:spPr bwMode="auto">
                  <a:xfrm>
                    <a:off x="8366126" y="633413"/>
                    <a:ext cx="217488" cy="2174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151" name="Freeform 65">
                    <a:extLst>
                      <a:ext uri="{FF2B5EF4-FFF2-40B4-BE49-F238E27FC236}">
                        <a16:creationId xmlns="" xmlns:a16="http://schemas.microsoft.com/office/drawing/2014/main" id="{681AE3D5-D3D7-461D-B27E-935C602277F3}"/>
                      </a:ext>
                    </a:extLst>
                  </p:cNvPr>
                  <p:cNvSpPr>
                    <a:spLocks noEditPoints="1"/>
                  </p:cNvSpPr>
                  <p:nvPr/>
                </p:nvSpPr>
                <p:spPr bwMode="auto">
                  <a:xfrm>
                    <a:off x="8366126" y="633413"/>
                    <a:ext cx="217488" cy="217488"/>
                  </a:xfrm>
                  <a:custGeom>
                    <a:avLst/>
                    <a:gdLst>
                      <a:gd name="T0" fmla="*/ 181 w 363"/>
                      <a:gd name="T1" fmla="*/ 363 h 363"/>
                      <a:gd name="T2" fmla="*/ 363 w 363"/>
                      <a:gd name="T3" fmla="*/ 182 h 363"/>
                      <a:gd name="T4" fmla="*/ 181 w 363"/>
                      <a:gd name="T5" fmla="*/ 0 h 363"/>
                      <a:gd name="T6" fmla="*/ 0 w 363"/>
                      <a:gd name="T7" fmla="*/ 182 h 363"/>
                      <a:gd name="T8" fmla="*/ 181 w 363"/>
                      <a:gd name="T9" fmla="*/ 363 h 363"/>
                      <a:gd name="T10" fmla="*/ 0 w 363"/>
                      <a:gd name="T11" fmla="*/ 182 h 363"/>
                      <a:gd name="T12" fmla="*/ 363 w 363"/>
                      <a:gd name="T13" fmla="*/ 182 h 363"/>
                      <a:gd name="T14" fmla="*/ 0 w 363"/>
                      <a:gd name="T15" fmla="*/ 182 h 363"/>
                      <a:gd name="T16" fmla="*/ 363 w 363"/>
                      <a:gd name="T17" fmla="*/ 18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363">
                        <a:moveTo>
                          <a:pt x="181" y="363"/>
                        </a:moveTo>
                        <a:cubicBezTo>
                          <a:pt x="281" y="363"/>
                          <a:pt x="363" y="282"/>
                          <a:pt x="363" y="182"/>
                        </a:cubicBezTo>
                        <a:cubicBezTo>
                          <a:pt x="363" y="82"/>
                          <a:pt x="281" y="0"/>
                          <a:pt x="181" y="0"/>
                        </a:cubicBezTo>
                        <a:cubicBezTo>
                          <a:pt x="81" y="0"/>
                          <a:pt x="0" y="82"/>
                          <a:pt x="0" y="182"/>
                        </a:cubicBezTo>
                        <a:cubicBezTo>
                          <a:pt x="0" y="282"/>
                          <a:pt x="81" y="363"/>
                          <a:pt x="181" y="363"/>
                        </a:cubicBezTo>
                        <a:close/>
                        <a:moveTo>
                          <a:pt x="0" y="182"/>
                        </a:moveTo>
                        <a:lnTo>
                          <a:pt x="363" y="182"/>
                        </a:lnTo>
                        <a:moveTo>
                          <a:pt x="0" y="182"/>
                        </a:moveTo>
                        <a:lnTo>
                          <a:pt x="363" y="182"/>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52" name="Freeform 66">
                    <a:extLst>
                      <a:ext uri="{FF2B5EF4-FFF2-40B4-BE49-F238E27FC236}">
                        <a16:creationId xmlns="" xmlns:a16="http://schemas.microsoft.com/office/drawing/2014/main" id="{87965889-D28E-4807-9B76-E22B03A9373A}"/>
                      </a:ext>
                    </a:extLst>
                  </p:cNvPr>
                  <p:cNvSpPr>
                    <a:spLocks/>
                  </p:cNvSpPr>
                  <p:nvPr/>
                </p:nvSpPr>
                <p:spPr bwMode="auto">
                  <a:xfrm>
                    <a:off x="8294689" y="1590676"/>
                    <a:ext cx="269875" cy="271463"/>
                  </a:xfrm>
                  <a:custGeom>
                    <a:avLst/>
                    <a:gdLst>
                      <a:gd name="T0" fmla="*/ 57 w 170"/>
                      <a:gd name="T1" fmla="*/ 0 h 171"/>
                      <a:gd name="T2" fmla="*/ 170 w 170"/>
                      <a:gd name="T3" fmla="*/ 0 h 171"/>
                      <a:gd name="T4" fmla="*/ 113 w 170"/>
                      <a:gd name="T5" fmla="*/ 114 h 171"/>
                      <a:gd name="T6" fmla="*/ 0 w 170"/>
                      <a:gd name="T7" fmla="*/ 57 h 171"/>
                      <a:gd name="T8" fmla="*/ 0 w 170"/>
                      <a:gd name="T9" fmla="*/ 171 h 171"/>
                      <a:gd name="T10" fmla="*/ 113 w 170"/>
                      <a:gd name="T11" fmla="*/ 114 h 171"/>
                      <a:gd name="T12" fmla="*/ 57 w 170"/>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57" y="0"/>
                        </a:moveTo>
                        <a:lnTo>
                          <a:pt x="170" y="0"/>
                        </a:lnTo>
                        <a:lnTo>
                          <a:pt x="113" y="114"/>
                        </a:lnTo>
                        <a:lnTo>
                          <a:pt x="0" y="57"/>
                        </a:lnTo>
                        <a:lnTo>
                          <a:pt x="0" y="171"/>
                        </a:lnTo>
                        <a:lnTo>
                          <a:pt x="113" y="114"/>
                        </a:lnTo>
                        <a:lnTo>
                          <a:pt x="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53" name="Freeform 67">
                    <a:extLst>
                      <a:ext uri="{FF2B5EF4-FFF2-40B4-BE49-F238E27FC236}">
                        <a16:creationId xmlns="" xmlns:a16="http://schemas.microsoft.com/office/drawing/2014/main" id="{6973E112-A79E-47E2-B971-30EAFFFB1911}"/>
                      </a:ext>
                    </a:extLst>
                  </p:cNvPr>
                  <p:cNvSpPr>
                    <a:spLocks/>
                  </p:cNvSpPr>
                  <p:nvPr/>
                </p:nvSpPr>
                <p:spPr bwMode="auto">
                  <a:xfrm>
                    <a:off x="8294689" y="1590676"/>
                    <a:ext cx="269875" cy="271463"/>
                  </a:xfrm>
                  <a:custGeom>
                    <a:avLst/>
                    <a:gdLst>
                      <a:gd name="T0" fmla="*/ 57 w 170"/>
                      <a:gd name="T1" fmla="*/ 0 h 171"/>
                      <a:gd name="T2" fmla="*/ 170 w 170"/>
                      <a:gd name="T3" fmla="*/ 0 h 171"/>
                      <a:gd name="T4" fmla="*/ 113 w 170"/>
                      <a:gd name="T5" fmla="*/ 114 h 171"/>
                      <a:gd name="T6" fmla="*/ 0 w 170"/>
                      <a:gd name="T7" fmla="*/ 57 h 171"/>
                      <a:gd name="T8" fmla="*/ 0 w 170"/>
                      <a:gd name="T9" fmla="*/ 171 h 171"/>
                      <a:gd name="T10" fmla="*/ 113 w 170"/>
                      <a:gd name="T11" fmla="*/ 114 h 171"/>
                      <a:gd name="T12" fmla="*/ 57 w 170"/>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57" y="0"/>
                        </a:moveTo>
                        <a:lnTo>
                          <a:pt x="170" y="0"/>
                        </a:lnTo>
                        <a:lnTo>
                          <a:pt x="113" y="114"/>
                        </a:lnTo>
                        <a:lnTo>
                          <a:pt x="0" y="57"/>
                        </a:lnTo>
                        <a:lnTo>
                          <a:pt x="0" y="171"/>
                        </a:lnTo>
                        <a:lnTo>
                          <a:pt x="113" y="114"/>
                        </a:lnTo>
                        <a:lnTo>
                          <a:pt x="57"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54" name="Line 68">
                    <a:extLst>
                      <a:ext uri="{FF2B5EF4-FFF2-40B4-BE49-F238E27FC236}">
                        <a16:creationId xmlns="" xmlns:a16="http://schemas.microsoft.com/office/drawing/2014/main" id="{119065B4-8BE7-4094-B5D5-7652C1F63F4A}"/>
                      </a:ext>
                    </a:extLst>
                  </p:cNvPr>
                  <p:cNvSpPr>
                    <a:spLocks noChangeShapeType="1"/>
                  </p:cNvSpPr>
                  <p:nvPr/>
                </p:nvSpPr>
                <p:spPr bwMode="auto">
                  <a:xfrm>
                    <a:off x="8474076" y="850901"/>
                    <a:ext cx="0" cy="127000"/>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55" name="Line 69">
                    <a:extLst>
                      <a:ext uri="{FF2B5EF4-FFF2-40B4-BE49-F238E27FC236}">
                        <a16:creationId xmlns="" xmlns:a16="http://schemas.microsoft.com/office/drawing/2014/main" id="{1492927B-3B2F-48CE-8DF9-C85728C75965}"/>
                      </a:ext>
                    </a:extLst>
                  </p:cNvPr>
                  <p:cNvSpPr>
                    <a:spLocks noChangeShapeType="1"/>
                  </p:cNvSpPr>
                  <p:nvPr/>
                </p:nvSpPr>
                <p:spPr bwMode="auto">
                  <a:xfrm>
                    <a:off x="8474076" y="1411288"/>
                    <a:ext cx="0" cy="179388"/>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56" name="Rectangle 72">
                    <a:extLst>
                      <a:ext uri="{FF2B5EF4-FFF2-40B4-BE49-F238E27FC236}">
                        <a16:creationId xmlns="" xmlns:a16="http://schemas.microsoft.com/office/drawing/2014/main" id="{2741D5E7-D1FA-4ED9-8F4D-3F5FA8B1F132}"/>
                      </a:ext>
                    </a:extLst>
                  </p:cNvPr>
                  <p:cNvSpPr>
                    <a:spLocks noChangeArrowheads="1"/>
                  </p:cNvSpPr>
                  <p:nvPr/>
                </p:nvSpPr>
                <p:spPr bwMode="auto">
                  <a:xfrm>
                    <a:off x="8335964" y="444501"/>
                    <a:ext cx="1715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CG</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157" name="Rectangle 73">
                    <a:extLst>
                      <a:ext uri="{FF2B5EF4-FFF2-40B4-BE49-F238E27FC236}">
                        <a16:creationId xmlns="" xmlns:a16="http://schemas.microsoft.com/office/drawing/2014/main" id="{21165E39-CD61-4165-AF33-BCABC71C80E3}"/>
                      </a:ext>
                    </a:extLst>
                  </p:cNvPr>
                  <p:cNvSpPr>
                    <a:spLocks noChangeArrowheads="1"/>
                  </p:cNvSpPr>
                  <p:nvPr/>
                </p:nvSpPr>
                <p:spPr bwMode="auto">
                  <a:xfrm>
                    <a:off x="8539164" y="444501"/>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ko-KR" sz="1000" dirty="0">
                        <a:solidFill>
                          <a:srgbClr val="000000"/>
                        </a:solidFill>
                        <a:latin typeface="맑은 고딕" panose="020B0503020000020004" pitchFamily="50" charset="-127"/>
                        <a:ea typeface="맑은 고딕" panose="020B0503020000020004" pitchFamily="50" charset="-127"/>
                      </a:rPr>
                      <a:t>4</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158" name="Rectangle 76">
                    <a:extLst>
                      <a:ext uri="{FF2B5EF4-FFF2-40B4-BE49-F238E27FC236}">
                        <a16:creationId xmlns="" xmlns:a16="http://schemas.microsoft.com/office/drawing/2014/main" id="{9283A83F-52CA-497E-9B47-BDE651B5A055}"/>
                      </a:ext>
                    </a:extLst>
                  </p:cNvPr>
                  <p:cNvSpPr>
                    <a:spLocks noChangeArrowheads="1"/>
                  </p:cNvSpPr>
                  <p:nvPr/>
                </p:nvSpPr>
                <p:spPr bwMode="auto">
                  <a:xfrm>
                    <a:off x="8401051" y="1817688"/>
                    <a:ext cx="2837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MAV</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grpSp>
          </p:grpSp>
          <p:sp>
            <p:nvSpPr>
              <p:cNvPr id="147" name="TextBox 146">
                <a:extLst>
                  <a:ext uri="{FF2B5EF4-FFF2-40B4-BE49-F238E27FC236}">
                    <a16:creationId xmlns="" xmlns:a16="http://schemas.microsoft.com/office/drawing/2014/main" id="{3E6FBCE7-D295-4121-98F2-B7820A05B563}"/>
                  </a:ext>
                </a:extLst>
              </p:cNvPr>
              <p:cNvSpPr txBox="1"/>
              <p:nvPr/>
            </p:nvSpPr>
            <p:spPr>
              <a:xfrm>
                <a:off x="8402393" y="4185968"/>
                <a:ext cx="383438" cy="215444"/>
              </a:xfrm>
              <a:prstGeom prst="rect">
                <a:avLst/>
              </a:prstGeom>
              <a:noFill/>
            </p:spPr>
            <p:txBody>
              <a:bodyPr wrap="none" rtlCol="0">
                <a:spAutoFit/>
              </a:bodyPr>
              <a:lstStyle/>
              <a:p>
                <a:r>
                  <a:rPr lang="en-US" altLang="ko-KR" sz="800" dirty="0"/>
                  <a:t>SIP3</a:t>
                </a:r>
              </a:p>
            </p:txBody>
          </p:sp>
        </p:grpSp>
        <p:grpSp>
          <p:nvGrpSpPr>
            <p:cNvPr id="40" name="그룹 39">
              <a:extLst>
                <a:ext uri="{FF2B5EF4-FFF2-40B4-BE49-F238E27FC236}">
                  <a16:creationId xmlns="" xmlns:a16="http://schemas.microsoft.com/office/drawing/2014/main" id="{216D1F68-B15E-4D95-AC39-29FEBD777767}"/>
                </a:ext>
              </a:extLst>
            </p:cNvPr>
            <p:cNvGrpSpPr/>
            <p:nvPr/>
          </p:nvGrpSpPr>
          <p:grpSpPr>
            <a:xfrm>
              <a:off x="7682356" y="3784311"/>
              <a:ext cx="495299" cy="596521"/>
              <a:chOff x="7284422" y="3784311"/>
              <a:chExt cx="495299" cy="596521"/>
            </a:xfrm>
          </p:grpSpPr>
          <p:sp>
            <p:nvSpPr>
              <p:cNvPr id="144" name="Freeform 14">
                <a:extLst>
                  <a:ext uri="{FF2B5EF4-FFF2-40B4-BE49-F238E27FC236}">
                    <a16:creationId xmlns="" xmlns:a16="http://schemas.microsoft.com/office/drawing/2014/main" id="{2CFBD938-F29A-445F-87B7-337117C2C765}"/>
                  </a:ext>
                </a:extLst>
              </p:cNvPr>
              <p:cNvSpPr>
                <a:spLocks/>
              </p:cNvSpPr>
              <p:nvPr/>
            </p:nvSpPr>
            <p:spPr bwMode="auto">
              <a:xfrm>
                <a:off x="7413330" y="4018882"/>
                <a:ext cx="179388" cy="361950"/>
              </a:xfrm>
              <a:custGeom>
                <a:avLst/>
                <a:gdLst>
                  <a:gd name="T0" fmla="*/ 113 w 113"/>
                  <a:gd name="T1" fmla="*/ 0 h 228"/>
                  <a:gd name="T2" fmla="*/ 0 w 113"/>
                  <a:gd name="T3" fmla="*/ 0 h 228"/>
                  <a:gd name="T4" fmla="*/ 113 w 113"/>
                  <a:gd name="T5" fmla="*/ 228 h 228"/>
                  <a:gd name="T6" fmla="*/ 0 w 113"/>
                  <a:gd name="T7" fmla="*/ 228 h 228"/>
                  <a:gd name="T8" fmla="*/ 113 w 113"/>
                  <a:gd name="T9" fmla="*/ 0 h 228"/>
                </a:gdLst>
                <a:ahLst/>
                <a:cxnLst>
                  <a:cxn ang="0">
                    <a:pos x="T0" y="T1"/>
                  </a:cxn>
                  <a:cxn ang="0">
                    <a:pos x="T2" y="T3"/>
                  </a:cxn>
                  <a:cxn ang="0">
                    <a:pos x="T4" y="T5"/>
                  </a:cxn>
                  <a:cxn ang="0">
                    <a:pos x="T6" y="T7"/>
                  </a:cxn>
                  <a:cxn ang="0">
                    <a:pos x="T8" y="T9"/>
                  </a:cxn>
                </a:cxnLst>
                <a:rect l="0" t="0" r="r" b="b"/>
                <a:pathLst>
                  <a:path w="113" h="228">
                    <a:moveTo>
                      <a:pt x="113" y="0"/>
                    </a:moveTo>
                    <a:lnTo>
                      <a:pt x="0" y="0"/>
                    </a:lnTo>
                    <a:lnTo>
                      <a:pt x="113" y="228"/>
                    </a:lnTo>
                    <a:lnTo>
                      <a:pt x="0" y="228"/>
                    </a:lnTo>
                    <a:lnTo>
                      <a:pt x="113"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45" name="TextBox 144">
                <a:extLst>
                  <a:ext uri="{FF2B5EF4-FFF2-40B4-BE49-F238E27FC236}">
                    <a16:creationId xmlns="" xmlns:a16="http://schemas.microsoft.com/office/drawing/2014/main" id="{2B0DF9CC-65C6-495B-8341-10CA617F3EAE}"/>
                  </a:ext>
                </a:extLst>
              </p:cNvPr>
              <p:cNvSpPr txBox="1"/>
              <p:nvPr/>
            </p:nvSpPr>
            <p:spPr>
              <a:xfrm>
                <a:off x="7284422" y="3784311"/>
                <a:ext cx="495299" cy="246221"/>
              </a:xfrm>
              <a:prstGeom prst="rect">
                <a:avLst/>
              </a:prstGeom>
              <a:noFill/>
            </p:spPr>
            <p:txBody>
              <a:bodyPr wrap="square" rtlCol="0">
                <a:spAutoFit/>
              </a:bodyPr>
              <a:lstStyle/>
              <a:p>
                <a:r>
                  <a:rPr lang="en-US" altLang="ko-KR" sz="1000" dirty="0"/>
                  <a:t>GV5</a:t>
                </a:r>
                <a:endParaRPr lang="ko-KR" altLang="en-US" sz="1000" dirty="0"/>
              </a:p>
            </p:txBody>
          </p:sp>
        </p:grpSp>
        <p:sp>
          <p:nvSpPr>
            <p:cNvPr id="41" name="Freeform 14">
              <a:extLst>
                <a:ext uri="{FF2B5EF4-FFF2-40B4-BE49-F238E27FC236}">
                  <a16:creationId xmlns="" xmlns:a16="http://schemas.microsoft.com/office/drawing/2014/main" id="{0BD8DDA9-04BA-443E-B9F2-3295405E1CAC}"/>
                </a:ext>
              </a:extLst>
            </p:cNvPr>
            <p:cNvSpPr>
              <a:spLocks/>
            </p:cNvSpPr>
            <p:nvPr/>
          </p:nvSpPr>
          <p:spPr bwMode="auto">
            <a:xfrm>
              <a:off x="6915487" y="4018491"/>
              <a:ext cx="179388" cy="361950"/>
            </a:xfrm>
            <a:custGeom>
              <a:avLst/>
              <a:gdLst>
                <a:gd name="T0" fmla="*/ 113 w 113"/>
                <a:gd name="T1" fmla="*/ 0 h 228"/>
                <a:gd name="T2" fmla="*/ 0 w 113"/>
                <a:gd name="T3" fmla="*/ 0 h 228"/>
                <a:gd name="T4" fmla="*/ 113 w 113"/>
                <a:gd name="T5" fmla="*/ 228 h 228"/>
                <a:gd name="T6" fmla="*/ 0 w 113"/>
                <a:gd name="T7" fmla="*/ 228 h 228"/>
                <a:gd name="T8" fmla="*/ 113 w 113"/>
                <a:gd name="T9" fmla="*/ 0 h 228"/>
              </a:gdLst>
              <a:ahLst/>
              <a:cxnLst>
                <a:cxn ang="0">
                  <a:pos x="T0" y="T1"/>
                </a:cxn>
                <a:cxn ang="0">
                  <a:pos x="T2" y="T3"/>
                </a:cxn>
                <a:cxn ang="0">
                  <a:pos x="T4" y="T5"/>
                </a:cxn>
                <a:cxn ang="0">
                  <a:pos x="T6" y="T7"/>
                </a:cxn>
                <a:cxn ang="0">
                  <a:pos x="T8" y="T9"/>
                </a:cxn>
              </a:cxnLst>
              <a:rect l="0" t="0" r="r" b="b"/>
              <a:pathLst>
                <a:path w="113" h="228">
                  <a:moveTo>
                    <a:pt x="113" y="0"/>
                  </a:moveTo>
                  <a:lnTo>
                    <a:pt x="0" y="0"/>
                  </a:lnTo>
                  <a:lnTo>
                    <a:pt x="113" y="228"/>
                  </a:lnTo>
                  <a:lnTo>
                    <a:pt x="0" y="228"/>
                  </a:lnTo>
                  <a:lnTo>
                    <a:pt x="113"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42" name="TextBox 41">
              <a:extLst>
                <a:ext uri="{FF2B5EF4-FFF2-40B4-BE49-F238E27FC236}">
                  <a16:creationId xmlns="" xmlns:a16="http://schemas.microsoft.com/office/drawing/2014/main" id="{C7D6D6BB-0AFA-400E-A0BB-7A551918922A}"/>
                </a:ext>
              </a:extLst>
            </p:cNvPr>
            <p:cNvSpPr txBox="1"/>
            <p:nvPr/>
          </p:nvSpPr>
          <p:spPr>
            <a:xfrm>
              <a:off x="6818263" y="3810053"/>
              <a:ext cx="495299" cy="246221"/>
            </a:xfrm>
            <a:prstGeom prst="rect">
              <a:avLst/>
            </a:prstGeom>
            <a:noFill/>
          </p:spPr>
          <p:txBody>
            <a:bodyPr wrap="square" rtlCol="0">
              <a:spAutoFit/>
            </a:bodyPr>
            <a:lstStyle/>
            <a:p>
              <a:r>
                <a:rPr lang="en-US" altLang="ko-KR" sz="1000" dirty="0"/>
                <a:t>GV</a:t>
              </a:r>
              <a:endParaRPr lang="ko-KR" altLang="en-US" sz="1000" dirty="0"/>
            </a:p>
          </p:txBody>
        </p:sp>
        <p:sp>
          <p:nvSpPr>
            <p:cNvPr id="43" name="Freeform 14">
              <a:extLst>
                <a:ext uri="{FF2B5EF4-FFF2-40B4-BE49-F238E27FC236}">
                  <a16:creationId xmlns="" xmlns:a16="http://schemas.microsoft.com/office/drawing/2014/main" id="{31BEA377-B44F-4368-A7BA-EA125F3B14F3}"/>
                </a:ext>
              </a:extLst>
            </p:cNvPr>
            <p:cNvSpPr>
              <a:spLocks/>
            </p:cNvSpPr>
            <p:nvPr/>
          </p:nvSpPr>
          <p:spPr bwMode="auto">
            <a:xfrm>
              <a:off x="5983735" y="4026958"/>
              <a:ext cx="179388" cy="361950"/>
            </a:xfrm>
            <a:custGeom>
              <a:avLst/>
              <a:gdLst>
                <a:gd name="T0" fmla="*/ 113 w 113"/>
                <a:gd name="T1" fmla="*/ 0 h 228"/>
                <a:gd name="T2" fmla="*/ 0 w 113"/>
                <a:gd name="T3" fmla="*/ 0 h 228"/>
                <a:gd name="T4" fmla="*/ 113 w 113"/>
                <a:gd name="T5" fmla="*/ 228 h 228"/>
                <a:gd name="T6" fmla="*/ 0 w 113"/>
                <a:gd name="T7" fmla="*/ 228 h 228"/>
                <a:gd name="T8" fmla="*/ 113 w 113"/>
                <a:gd name="T9" fmla="*/ 0 h 228"/>
              </a:gdLst>
              <a:ahLst/>
              <a:cxnLst>
                <a:cxn ang="0">
                  <a:pos x="T0" y="T1"/>
                </a:cxn>
                <a:cxn ang="0">
                  <a:pos x="T2" y="T3"/>
                </a:cxn>
                <a:cxn ang="0">
                  <a:pos x="T4" y="T5"/>
                </a:cxn>
                <a:cxn ang="0">
                  <a:pos x="T6" y="T7"/>
                </a:cxn>
                <a:cxn ang="0">
                  <a:pos x="T8" y="T9"/>
                </a:cxn>
              </a:cxnLst>
              <a:rect l="0" t="0" r="r" b="b"/>
              <a:pathLst>
                <a:path w="113" h="228">
                  <a:moveTo>
                    <a:pt x="113" y="0"/>
                  </a:moveTo>
                  <a:lnTo>
                    <a:pt x="0" y="0"/>
                  </a:lnTo>
                  <a:lnTo>
                    <a:pt x="113" y="228"/>
                  </a:lnTo>
                  <a:lnTo>
                    <a:pt x="0" y="228"/>
                  </a:lnTo>
                  <a:lnTo>
                    <a:pt x="113"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44" name="사각형: 둥근 모서리 43">
              <a:extLst>
                <a:ext uri="{FF2B5EF4-FFF2-40B4-BE49-F238E27FC236}">
                  <a16:creationId xmlns="" xmlns:a16="http://schemas.microsoft.com/office/drawing/2014/main" id="{DB0C5549-1C26-4187-8D57-C3BB60AD37F5}"/>
                </a:ext>
              </a:extLst>
            </p:cNvPr>
            <p:cNvSpPr/>
            <p:nvPr/>
          </p:nvSpPr>
          <p:spPr>
            <a:xfrm>
              <a:off x="6210644" y="4045886"/>
              <a:ext cx="649288" cy="32900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chemeClr val="tx1"/>
                </a:solidFill>
              </a:endParaRPr>
            </a:p>
          </p:txBody>
        </p:sp>
        <p:sp>
          <p:nvSpPr>
            <p:cNvPr id="45" name="TextBox 44">
              <a:extLst>
                <a:ext uri="{FF2B5EF4-FFF2-40B4-BE49-F238E27FC236}">
                  <a16:creationId xmlns="" xmlns:a16="http://schemas.microsoft.com/office/drawing/2014/main" id="{F36D8850-F4AD-4CF1-9C38-8FDA57473075}"/>
                </a:ext>
              </a:extLst>
            </p:cNvPr>
            <p:cNvSpPr txBox="1"/>
            <p:nvPr/>
          </p:nvSpPr>
          <p:spPr>
            <a:xfrm>
              <a:off x="6201875" y="4102064"/>
              <a:ext cx="679994" cy="215444"/>
            </a:xfrm>
            <a:prstGeom prst="rect">
              <a:avLst/>
            </a:prstGeom>
            <a:noFill/>
          </p:spPr>
          <p:txBody>
            <a:bodyPr wrap="none" rtlCol="0">
              <a:spAutoFit/>
            </a:bodyPr>
            <a:lstStyle/>
            <a:p>
              <a:r>
                <a:rPr lang="en-US" altLang="ko-KR" sz="800" dirty="0"/>
                <a:t>Rebuncher</a:t>
              </a:r>
            </a:p>
          </p:txBody>
        </p:sp>
        <p:sp>
          <p:nvSpPr>
            <p:cNvPr id="46" name="TextBox 45">
              <a:extLst>
                <a:ext uri="{FF2B5EF4-FFF2-40B4-BE49-F238E27FC236}">
                  <a16:creationId xmlns="" xmlns:a16="http://schemas.microsoft.com/office/drawing/2014/main" id="{3221D99C-55CC-4672-8A71-3037C5C1E248}"/>
                </a:ext>
              </a:extLst>
            </p:cNvPr>
            <p:cNvSpPr txBox="1"/>
            <p:nvPr/>
          </p:nvSpPr>
          <p:spPr>
            <a:xfrm>
              <a:off x="5904801" y="3817499"/>
              <a:ext cx="495299" cy="246221"/>
            </a:xfrm>
            <a:prstGeom prst="rect">
              <a:avLst/>
            </a:prstGeom>
            <a:noFill/>
          </p:spPr>
          <p:txBody>
            <a:bodyPr wrap="square" rtlCol="0">
              <a:spAutoFit/>
            </a:bodyPr>
            <a:lstStyle/>
            <a:p>
              <a:r>
                <a:rPr lang="en-US" altLang="ko-KR" sz="1000" dirty="0"/>
                <a:t>GV</a:t>
              </a:r>
              <a:endParaRPr lang="ko-KR" altLang="en-US" sz="1000" dirty="0"/>
            </a:p>
          </p:txBody>
        </p:sp>
        <p:grpSp>
          <p:nvGrpSpPr>
            <p:cNvPr id="47" name="그룹 46">
              <a:extLst>
                <a:ext uri="{FF2B5EF4-FFF2-40B4-BE49-F238E27FC236}">
                  <a16:creationId xmlns="" xmlns:a16="http://schemas.microsoft.com/office/drawing/2014/main" id="{4A8AACA7-41F7-45C2-B734-B8FD1FEFE328}"/>
                </a:ext>
              </a:extLst>
            </p:cNvPr>
            <p:cNvGrpSpPr/>
            <p:nvPr/>
          </p:nvGrpSpPr>
          <p:grpSpPr>
            <a:xfrm>
              <a:off x="5355625" y="3438004"/>
              <a:ext cx="649288" cy="1553202"/>
              <a:chOff x="4957691" y="3438004"/>
              <a:chExt cx="649288" cy="1553202"/>
            </a:xfrm>
          </p:grpSpPr>
          <p:grpSp>
            <p:nvGrpSpPr>
              <p:cNvPr id="131" name="그룹 130">
                <a:extLst>
                  <a:ext uri="{FF2B5EF4-FFF2-40B4-BE49-F238E27FC236}">
                    <a16:creationId xmlns="" xmlns:a16="http://schemas.microsoft.com/office/drawing/2014/main" id="{3C47F6F5-2C5E-4E24-8D87-6F54B85956CF}"/>
                  </a:ext>
                </a:extLst>
              </p:cNvPr>
              <p:cNvGrpSpPr/>
              <p:nvPr/>
            </p:nvGrpSpPr>
            <p:grpSpPr>
              <a:xfrm>
                <a:off x="4957691" y="3653043"/>
                <a:ext cx="649288" cy="1338163"/>
                <a:chOff x="8269468" y="3653043"/>
                <a:chExt cx="649288" cy="1338163"/>
              </a:xfrm>
            </p:grpSpPr>
            <p:grpSp>
              <p:nvGrpSpPr>
                <p:cNvPr id="133" name="그룹 132">
                  <a:extLst>
                    <a:ext uri="{FF2B5EF4-FFF2-40B4-BE49-F238E27FC236}">
                      <a16:creationId xmlns="" xmlns:a16="http://schemas.microsoft.com/office/drawing/2014/main" id="{C540979A-45C6-4E61-B7F2-79BD4A1CBF1B}"/>
                    </a:ext>
                  </a:extLst>
                </p:cNvPr>
                <p:cNvGrpSpPr/>
                <p:nvPr/>
              </p:nvGrpSpPr>
              <p:grpSpPr>
                <a:xfrm>
                  <a:off x="8269468" y="3653043"/>
                  <a:ext cx="649288" cy="1338163"/>
                  <a:chOff x="7423503" y="2284439"/>
                  <a:chExt cx="649288" cy="1338163"/>
                </a:xfrm>
              </p:grpSpPr>
              <p:sp>
                <p:nvSpPr>
                  <p:cNvPr id="135" name="Freeform 71">
                    <a:extLst>
                      <a:ext uri="{FF2B5EF4-FFF2-40B4-BE49-F238E27FC236}">
                        <a16:creationId xmlns="" xmlns:a16="http://schemas.microsoft.com/office/drawing/2014/main" id="{D940121C-C820-4002-800D-BFC601B79E21}"/>
                      </a:ext>
                    </a:extLst>
                  </p:cNvPr>
                  <p:cNvSpPr>
                    <a:spLocks noEditPoints="1"/>
                  </p:cNvSpPr>
                  <p:nvPr/>
                </p:nvSpPr>
                <p:spPr bwMode="auto">
                  <a:xfrm>
                    <a:off x="7423503" y="2623026"/>
                    <a:ext cx="649288" cy="433388"/>
                  </a:xfrm>
                  <a:custGeom>
                    <a:avLst/>
                    <a:gdLst>
                      <a:gd name="T0" fmla="*/ 544 w 1088"/>
                      <a:gd name="T1" fmla="*/ 726 h 726"/>
                      <a:gd name="T2" fmla="*/ 181 w 1088"/>
                      <a:gd name="T3" fmla="*/ 363 h 726"/>
                      <a:gd name="T4" fmla="*/ 544 w 1088"/>
                      <a:gd name="T5" fmla="*/ 0 h 726"/>
                      <a:gd name="T6" fmla="*/ 907 w 1088"/>
                      <a:gd name="T7" fmla="*/ 363 h 726"/>
                      <a:gd name="T8" fmla="*/ 544 w 1088"/>
                      <a:gd name="T9" fmla="*/ 726 h 726"/>
                      <a:gd name="T10" fmla="*/ 544 w 1088"/>
                      <a:gd name="T11" fmla="*/ 726 h 726"/>
                      <a:gd name="T12" fmla="*/ 181 w 1088"/>
                      <a:gd name="T13" fmla="*/ 363 h 726"/>
                      <a:gd name="T14" fmla="*/ 544 w 1088"/>
                      <a:gd name="T15" fmla="*/ 0 h 726"/>
                      <a:gd name="T16" fmla="*/ 544 w 1088"/>
                      <a:gd name="T17" fmla="*/ 726 h 726"/>
                      <a:gd name="T18" fmla="*/ 907 w 1088"/>
                      <a:gd name="T19" fmla="*/ 363 h 726"/>
                      <a:gd name="T20" fmla="*/ 544 w 1088"/>
                      <a:gd name="T21" fmla="*/ 0 h 726"/>
                      <a:gd name="T22" fmla="*/ 0 w 1088"/>
                      <a:gd name="T23" fmla="*/ 363 h 726"/>
                      <a:gd name="T24" fmla="*/ 181 w 1088"/>
                      <a:gd name="T25" fmla="*/ 363 h 726"/>
                      <a:gd name="T26" fmla="*/ 907 w 1088"/>
                      <a:gd name="T27" fmla="*/ 363 h 726"/>
                      <a:gd name="T28" fmla="*/ 1088 w 1088"/>
                      <a:gd name="T29" fmla="*/ 36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8" h="726">
                        <a:moveTo>
                          <a:pt x="544" y="726"/>
                        </a:moveTo>
                        <a:cubicBezTo>
                          <a:pt x="344" y="726"/>
                          <a:pt x="181" y="563"/>
                          <a:pt x="181" y="363"/>
                        </a:cubicBezTo>
                        <a:cubicBezTo>
                          <a:pt x="181" y="162"/>
                          <a:pt x="344" y="0"/>
                          <a:pt x="544" y="0"/>
                        </a:cubicBezTo>
                        <a:cubicBezTo>
                          <a:pt x="745" y="0"/>
                          <a:pt x="907" y="162"/>
                          <a:pt x="907" y="363"/>
                        </a:cubicBezTo>
                        <a:cubicBezTo>
                          <a:pt x="907" y="563"/>
                          <a:pt x="745" y="726"/>
                          <a:pt x="544" y="726"/>
                        </a:cubicBezTo>
                        <a:close/>
                        <a:moveTo>
                          <a:pt x="544" y="726"/>
                        </a:moveTo>
                        <a:lnTo>
                          <a:pt x="181" y="363"/>
                        </a:lnTo>
                        <a:lnTo>
                          <a:pt x="544" y="0"/>
                        </a:lnTo>
                        <a:moveTo>
                          <a:pt x="544" y="726"/>
                        </a:moveTo>
                        <a:lnTo>
                          <a:pt x="907" y="363"/>
                        </a:lnTo>
                        <a:lnTo>
                          <a:pt x="544" y="0"/>
                        </a:lnTo>
                        <a:moveTo>
                          <a:pt x="0" y="363"/>
                        </a:moveTo>
                        <a:lnTo>
                          <a:pt x="181" y="363"/>
                        </a:lnTo>
                        <a:moveTo>
                          <a:pt x="907" y="363"/>
                        </a:moveTo>
                        <a:lnTo>
                          <a:pt x="1088" y="363"/>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grpSp>
                <p:nvGrpSpPr>
                  <p:cNvPr id="136" name="그룹 135">
                    <a:extLst>
                      <a:ext uri="{FF2B5EF4-FFF2-40B4-BE49-F238E27FC236}">
                        <a16:creationId xmlns="" xmlns:a16="http://schemas.microsoft.com/office/drawing/2014/main" id="{FC861634-D160-40B3-80AF-D9967B882EE5}"/>
                      </a:ext>
                    </a:extLst>
                  </p:cNvPr>
                  <p:cNvGrpSpPr/>
                  <p:nvPr/>
                </p:nvGrpSpPr>
                <p:grpSpPr>
                  <a:xfrm>
                    <a:off x="7560960" y="2284439"/>
                    <a:ext cx="390094" cy="1338163"/>
                    <a:chOff x="8294689" y="633413"/>
                    <a:chExt cx="390094" cy="1338163"/>
                  </a:xfrm>
                </p:grpSpPr>
                <p:sp>
                  <p:nvSpPr>
                    <p:cNvPr id="137" name="Oval 64">
                      <a:extLst>
                        <a:ext uri="{FF2B5EF4-FFF2-40B4-BE49-F238E27FC236}">
                          <a16:creationId xmlns="" xmlns:a16="http://schemas.microsoft.com/office/drawing/2014/main" id="{79C211C1-4DC1-49C6-B4AC-44682F504000}"/>
                        </a:ext>
                      </a:extLst>
                    </p:cNvPr>
                    <p:cNvSpPr>
                      <a:spLocks noChangeArrowheads="1"/>
                    </p:cNvSpPr>
                    <p:nvPr/>
                  </p:nvSpPr>
                  <p:spPr bwMode="auto">
                    <a:xfrm>
                      <a:off x="8366126" y="633413"/>
                      <a:ext cx="217488" cy="2174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138" name="Freeform 65">
                      <a:extLst>
                        <a:ext uri="{FF2B5EF4-FFF2-40B4-BE49-F238E27FC236}">
                          <a16:creationId xmlns="" xmlns:a16="http://schemas.microsoft.com/office/drawing/2014/main" id="{2E825941-3495-4714-8B46-EDBF017FFC0E}"/>
                        </a:ext>
                      </a:extLst>
                    </p:cNvPr>
                    <p:cNvSpPr>
                      <a:spLocks noEditPoints="1"/>
                    </p:cNvSpPr>
                    <p:nvPr/>
                  </p:nvSpPr>
                  <p:spPr bwMode="auto">
                    <a:xfrm>
                      <a:off x="8366126" y="633413"/>
                      <a:ext cx="217488" cy="217488"/>
                    </a:xfrm>
                    <a:custGeom>
                      <a:avLst/>
                      <a:gdLst>
                        <a:gd name="T0" fmla="*/ 181 w 363"/>
                        <a:gd name="T1" fmla="*/ 363 h 363"/>
                        <a:gd name="T2" fmla="*/ 363 w 363"/>
                        <a:gd name="T3" fmla="*/ 182 h 363"/>
                        <a:gd name="T4" fmla="*/ 181 w 363"/>
                        <a:gd name="T5" fmla="*/ 0 h 363"/>
                        <a:gd name="T6" fmla="*/ 0 w 363"/>
                        <a:gd name="T7" fmla="*/ 182 h 363"/>
                        <a:gd name="T8" fmla="*/ 181 w 363"/>
                        <a:gd name="T9" fmla="*/ 363 h 363"/>
                        <a:gd name="T10" fmla="*/ 0 w 363"/>
                        <a:gd name="T11" fmla="*/ 182 h 363"/>
                        <a:gd name="T12" fmla="*/ 363 w 363"/>
                        <a:gd name="T13" fmla="*/ 182 h 363"/>
                        <a:gd name="T14" fmla="*/ 0 w 363"/>
                        <a:gd name="T15" fmla="*/ 182 h 363"/>
                        <a:gd name="T16" fmla="*/ 363 w 363"/>
                        <a:gd name="T17" fmla="*/ 18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363">
                          <a:moveTo>
                            <a:pt x="181" y="363"/>
                          </a:moveTo>
                          <a:cubicBezTo>
                            <a:pt x="281" y="363"/>
                            <a:pt x="363" y="282"/>
                            <a:pt x="363" y="182"/>
                          </a:cubicBezTo>
                          <a:cubicBezTo>
                            <a:pt x="363" y="82"/>
                            <a:pt x="281" y="0"/>
                            <a:pt x="181" y="0"/>
                          </a:cubicBezTo>
                          <a:cubicBezTo>
                            <a:pt x="81" y="0"/>
                            <a:pt x="0" y="82"/>
                            <a:pt x="0" y="182"/>
                          </a:cubicBezTo>
                          <a:cubicBezTo>
                            <a:pt x="0" y="282"/>
                            <a:pt x="81" y="363"/>
                            <a:pt x="181" y="363"/>
                          </a:cubicBezTo>
                          <a:close/>
                          <a:moveTo>
                            <a:pt x="0" y="182"/>
                          </a:moveTo>
                          <a:lnTo>
                            <a:pt x="363" y="182"/>
                          </a:lnTo>
                          <a:moveTo>
                            <a:pt x="0" y="182"/>
                          </a:moveTo>
                          <a:lnTo>
                            <a:pt x="363" y="182"/>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39" name="Freeform 66">
                      <a:extLst>
                        <a:ext uri="{FF2B5EF4-FFF2-40B4-BE49-F238E27FC236}">
                          <a16:creationId xmlns="" xmlns:a16="http://schemas.microsoft.com/office/drawing/2014/main" id="{6A4E83C5-EBAC-4F97-BE80-F3DDF769995F}"/>
                        </a:ext>
                      </a:extLst>
                    </p:cNvPr>
                    <p:cNvSpPr>
                      <a:spLocks/>
                    </p:cNvSpPr>
                    <p:nvPr/>
                  </p:nvSpPr>
                  <p:spPr bwMode="auto">
                    <a:xfrm>
                      <a:off x="8294689" y="1590676"/>
                      <a:ext cx="269875" cy="271463"/>
                    </a:xfrm>
                    <a:custGeom>
                      <a:avLst/>
                      <a:gdLst>
                        <a:gd name="T0" fmla="*/ 57 w 170"/>
                        <a:gd name="T1" fmla="*/ 0 h 171"/>
                        <a:gd name="T2" fmla="*/ 170 w 170"/>
                        <a:gd name="T3" fmla="*/ 0 h 171"/>
                        <a:gd name="T4" fmla="*/ 113 w 170"/>
                        <a:gd name="T5" fmla="*/ 114 h 171"/>
                        <a:gd name="T6" fmla="*/ 0 w 170"/>
                        <a:gd name="T7" fmla="*/ 57 h 171"/>
                        <a:gd name="T8" fmla="*/ 0 w 170"/>
                        <a:gd name="T9" fmla="*/ 171 h 171"/>
                        <a:gd name="T10" fmla="*/ 113 w 170"/>
                        <a:gd name="T11" fmla="*/ 114 h 171"/>
                        <a:gd name="T12" fmla="*/ 57 w 170"/>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57" y="0"/>
                          </a:moveTo>
                          <a:lnTo>
                            <a:pt x="170" y="0"/>
                          </a:lnTo>
                          <a:lnTo>
                            <a:pt x="113" y="114"/>
                          </a:lnTo>
                          <a:lnTo>
                            <a:pt x="0" y="57"/>
                          </a:lnTo>
                          <a:lnTo>
                            <a:pt x="0" y="171"/>
                          </a:lnTo>
                          <a:lnTo>
                            <a:pt x="113" y="114"/>
                          </a:lnTo>
                          <a:lnTo>
                            <a:pt x="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40" name="Freeform 67">
                      <a:extLst>
                        <a:ext uri="{FF2B5EF4-FFF2-40B4-BE49-F238E27FC236}">
                          <a16:creationId xmlns="" xmlns:a16="http://schemas.microsoft.com/office/drawing/2014/main" id="{D2DDA75A-BEFE-472D-90DA-FA1703D6A13B}"/>
                        </a:ext>
                      </a:extLst>
                    </p:cNvPr>
                    <p:cNvSpPr>
                      <a:spLocks/>
                    </p:cNvSpPr>
                    <p:nvPr/>
                  </p:nvSpPr>
                  <p:spPr bwMode="auto">
                    <a:xfrm>
                      <a:off x="8294689" y="1590676"/>
                      <a:ext cx="269875" cy="271463"/>
                    </a:xfrm>
                    <a:custGeom>
                      <a:avLst/>
                      <a:gdLst>
                        <a:gd name="T0" fmla="*/ 57 w 170"/>
                        <a:gd name="T1" fmla="*/ 0 h 171"/>
                        <a:gd name="T2" fmla="*/ 170 w 170"/>
                        <a:gd name="T3" fmla="*/ 0 h 171"/>
                        <a:gd name="T4" fmla="*/ 113 w 170"/>
                        <a:gd name="T5" fmla="*/ 114 h 171"/>
                        <a:gd name="T6" fmla="*/ 0 w 170"/>
                        <a:gd name="T7" fmla="*/ 57 h 171"/>
                        <a:gd name="T8" fmla="*/ 0 w 170"/>
                        <a:gd name="T9" fmla="*/ 171 h 171"/>
                        <a:gd name="T10" fmla="*/ 113 w 170"/>
                        <a:gd name="T11" fmla="*/ 114 h 171"/>
                        <a:gd name="T12" fmla="*/ 57 w 170"/>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57" y="0"/>
                          </a:moveTo>
                          <a:lnTo>
                            <a:pt x="170" y="0"/>
                          </a:lnTo>
                          <a:lnTo>
                            <a:pt x="113" y="114"/>
                          </a:lnTo>
                          <a:lnTo>
                            <a:pt x="0" y="57"/>
                          </a:lnTo>
                          <a:lnTo>
                            <a:pt x="0" y="171"/>
                          </a:lnTo>
                          <a:lnTo>
                            <a:pt x="113" y="114"/>
                          </a:lnTo>
                          <a:lnTo>
                            <a:pt x="57"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41" name="Line 68">
                      <a:extLst>
                        <a:ext uri="{FF2B5EF4-FFF2-40B4-BE49-F238E27FC236}">
                          <a16:creationId xmlns="" xmlns:a16="http://schemas.microsoft.com/office/drawing/2014/main" id="{FFD0F474-5B2F-43CC-833A-F44D621AAFF0}"/>
                        </a:ext>
                      </a:extLst>
                    </p:cNvPr>
                    <p:cNvSpPr>
                      <a:spLocks noChangeShapeType="1"/>
                    </p:cNvSpPr>
                    <p:nvPr/>
                  </p:nvSpPr>
                  <p:spPr bwMode="auto">
                    <a:xfrm>
                      <a:off x="8474076" y="850901"/>
                      <a:ext cx="0" cy="127000"/>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42" name="Line 69">
                      <a:extLst>
                        <a:ext uri="{FF2B5EF4-FFF2-40B4-BE49-F238E27FC236}">
                          <a16:creationId xmlns="" xmlns:a16="http://schemas.microsoft.com/office/drawing/2014/main" id="{AD2E3B1C-A226-4F31-8C73-8511B4D5185B}"/>
                        </a:ext>
                      </a:extLst>
                    </p:cNvPr>
                    <p:cNvSpPr>
                      <a:spLocks noChangeShapeType="1"/>
                    </p:cNvSpPr>
                    <p:nvPr/>
                  </p:nvSpPr>
                  <p:spPr bwMode="auto">
                    <a:xfrm>
                      <a:off x="8474076" y="1411288"/>
                      <a:ext cx="0" cy="179388"/>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43" name="Rectangle 76">
                      <a:extLst>
                        <a:ext uri="{FF2B5EF4-FFF2-40B4-BE49-F238E27FC236}">
                          <a16:creationId xmlns="" xmlns:a16="http://schemas.microsoft.com/office/drawing/2014/main" id="{F20575D8-7EF0-4DE5-A70D-6A64EBAF09E1}"/>
                        </a:ext>
                      </a:extLst>
                    </p:cNvPr>
                    <p:cNvSpPr>
                      <a:spLocks noChangeArrowheads="1"/>
                    </p:cNvSpPr>
                    <p:nvPr/>
                  </p:nvSpPr>
                  <p:spPr bwMode="auto">
                    <a:xfrm>
                      <a:off x="8401051" y="1817688"/>
                      <a:ext cx="2837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MAV</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grpSp>
            </p:grpSp>
            <p:sp>
              <p:nvSpPr>
                <p:cNvPr id="134" name="TextBox 133">
                  <a:extLst>
                    <a:ext uri="{FF2B5EF4-FFF2-40B4-BE49-F238E27FC236}">
                      <a16:creationId xmlns="" xmlns:a16="http://schemas.microsoft.com/office/drawing/2014/main" id="{EDC9EF64-9395-4CEC-85C7-B11EFBAA6CAE}"/>
                    </a:ext>
                  </a:extLst>
                </p:cNvPr>
                <p:cNvSpPr txBox="1"/>
                <p:nvPr/>
              </p:nvSpPr>
              <p:spPr>
                <a:xfrm>
                  <a:off x="8402393" y="4185968"/>
                  <a:ext cx="383438" cy="215444"/>
                </a:xfrm>
                <a:prstGeom prst="rect">
                  <a:avLst/>
                </a:prstGeom>
                <a:noFill/>
              </p:spPr>
              <p:txBody>
                <a:bodyPr wrap="none" rtlCol="0">
                  <a:spAutoFit/>
                </a:bodyPr>
                <a:lstStyle/>
                <a:p>
                  <a:r>
                    <a:rPr lang="en-US" altLang="ko-KR" sz="800" dirty="0"/>
                    <a:t>SIP4</a:t>
                  </a:r>
                </a:p>
              </p:txBody>
            </p:sp>
          </p:grpSp>
          <p:sp>
            <p:nvSpPr>
              <p:cNvPr id="132" name="TextBox 131">
                <a:extLst>
                  <a:ext uri="{FF2B5EF4-FFF2-40B4-BE49-F238E27FC236}">
                    <a16:creationId xmlns="" xmlns:a16="http://schemas.microsoft.com/office/drawing/2014/main" id="{61F81EA7-06F1-46C9-BB7D-B1882B27624A}"/>
                  </a:ext>
                </a:extLst>
              </p:cNvPr>
              <p:cNvSpPr txBox="1"/>
              <p:nvPr/>
            </p:nvSpPr>
            <p:spPr>
              <a:xfrm>
                <a:off x="5098198" y="3438004"/>
                <a:ext cx="450777" cy="246221"/>
              </a:xfrm>
              <a:prstGeom prst="rect">
                <a:avLst/>
              </a:prstGeom>
              <a:noFill/>
            </p:spPr>
            <p:txBody>
              <a:bodyPr wrap="square" rtlCol="0">
                <a:spAutoFit/>
              </a:bodyPr>
              <a:lstStyle/>
              <a:p>
                <a:r>
                  <a:rPr lang="en-US" altLang="ko-KR" sz="1000" dirty="0"/>
                  <a:t>CG5</a:t>
                </a:r>
                <a:endParaRPr lang="ko-KR" altLang="en-US" sz="1000" dirty="0"/>
              </a:p>
            </p:txBody>
          </p:sp>
        </p:grpSp>
        <p:grpSp>
          <p:nvGrpSpPr>
            <p:cNvPr id="48" name="그룹 47">
              <a:extLst>
                <a:ext uri="{FF2B5EF4-FFF2-40B4-BE49-F238E27FC236}">
                  <a16:creationId xmlns="" xmlns:a16="http://schemas.microsoft.com/office/drawing/2014/main" id="{E304898C-A03A-430E-A0F7-ECB5ECBA9081}"/>
                </a:ext>
              </a:extLst>
            </p:cNvPr>
            <p:cNvGrpSpPr/>
            <p:nvPr/>
          </p:nvGrpSpPr>
          <p:grpSpPr>
            <a:xfrm>
              <a:off x="5074219" y="3792387"/>
              <a:ext cx="495299" cy="596521"/>
              <a:chOff x="7284422" y="3784311"/>
              <a:chExt cx="495299" cy="596521"/>
            </a:xfrm>
          </p:grpSpPr>
          <p:sp>
            <p:nvSpPr>
              <p:cNvPr id="129" name="Freeform 14">
                <a:extLst>
                  <a:ext uri="{FF2B5EF4-FFF2-40B4-BE49-F238E27FC236}">
                    <a16:creationId xmlns="" xmlns:a16="http://schemas.microsoft.com/office/drawing/2014/main" id="{CB852860-3D20-44BC-93C9-C7F13D20FDA0}"/>
                  </a:ext>
                </a:extLst>
              </p:cNvPr>
              <p:cNvSpPr>
                <a:spLocks/>
              </p:cNvSpPr>
              <p:nvPr/>
            </p:nvSpPr>
            <p:spPr bwMode="auto">
              <a:xfrm>
                <a:off x="7413330" y="4018882"/>
                <a:ext cx="179388" cy="361950"/>
              </a:xfrm>
              <a:custGeom>
                <a:avLst/>
                <a:gdLst>
                  <a:gd name="T0" fmla="*/ 113 w 113"/>
                  <a:gd name="T1" fmla="*/ 0 h 228"/>
                  <a:gd name="T2" fmla="*/ 0 w 113"/>
                  <a:gd name="T3" fmla="*/ 0 h 228"/>
                  <a:gd name="T4" fmla="*/ 113 w 113"/>
                  <a:gd name="T5" fmla="*/ 228 h 228"/>
                  <a:gd name="T6" fmla="*/ 0 w 113"/>
                  <a:gd name="T7" fmla="*/ 228 h 228"/>
                  <a:gd name="T8" fmla="*/ 113 w 113"/>
                  <a:gd name="T9" fmla="*/ 0 h 228"/>
                </a:gdLst>
                <a:ahLst/>
                <a:cxnLst>
                  <a:cxn ang="0">
                    <a:pos x="T0" y="T1"/>
                  </a:cxn>
                  <a:cxn ang="0">
                    <a:pos x="T2" y="T3"/>
                  </a:cxn>
                  <a:cxn ang="0">
                    <a:pos x="T4" y="T5"/>
                  </a:cxn>
                  <a:cxn ang="0">
                    <a:pos x="T6" y="T7"/>
                  </a:cxn>
                  <a:cxn ang="0">
                    <a:pos x="T8" y="T9"/>
                  </a:cxn>
                </a:cxnLst>
                <a:rect l="0" t="0" r="r" b="b"/>
                <a:pathLst>
                  <a:path w="113" h="228">
                    <a:moveTo>
                      <a:pt x="113" y="0"/>
                    </a:moveTo>
                    <a:lnTo>
                      <a:pt x="0" y="0"/>
                    </a:lnTo>
                    <a:lnTo>
                      <a:pt x="113" y="228"/>
                    </a:lnTo>
                    <a:lnTo>
                      <a:pt x="0" y="228"/>
                    </a:lnTo>
                    <a:lnTo>
                      <a:pt x="113"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30" name="TextBox 129">
                <a:extLst>
                  <a:ext uri="{FF2B5EF4-FFF2-40B4-BE49-F238E27FC236}">
                    <a16:creationId xmlns="" xmlns:a16="http://schemas.microsoft.com/office/drawing/2014/main" id="{1A78A8CF-4214-42EC-AF97-75F7DD79A222}"/>
                  </a:ext>
                </a:extLst>
              </p:cNvPr>
              <p:cNvSpPr txBox="1"/>
              <p:nvPr/>
            </p:nvSpPr>
            <p:spPr>
              <a:xfrm>
                <a:off x="7284422" y="3784311"/>
                <a:ext cx="495299" cy="246221"/>
              </a:xfrm>
              <a:prstGeom prst="rect">
                <a:avLst/>
              </a:prstGeom>
              <a:noFill/>
            </p:spPr>
            <p:txBody>
              <a:bodyPr wrap="square" rtlCol="0">
                <a:spAutoFit/>
              </a:bodyPr>
              <a:lstStyle/>
              <a:p>
                <a:r>
                  <a:rPr lang="en-US" altLang="ko-KR" sz="1000" dirty="0"/>
                  <a:t>GV6</a:t>
                </a:r>
                <a:endParaRPr lang="ko-KR" altLang="en-US" sz="1000" dirty="0"/>
              </a:p>
            </p:txBody>
          </p:sp>
        </p:grpSp>
        <p:grpSp>
          <p:nvGrpSpPr>
            <p:cNvPr id="49" name="그룹 48">
              <a:extLst>
                <a:ext uri="{FF2B5EF4-FFF2-40B4-BE49-F238E27FC236}">
                  <a16:creationId xmlns="" xmlns:a16="http://schemas.microsoft.com/office/drawing/2014/main" id="{B69AC3B8-06E2-4604-A942-4DDE922E3474}"/>
                </a:ext>
              </a:extLst>
            </p:cNvPr>
            <p:cNvGrpSpPr/>
            <p:nvPr/>
          </p:nvGrpSpPr>
          <p:grpSpPr>
            <a:xfrm>
              <a:off x="4591811" y="3778372"/>
              <a:ext cx="495299" cy="596521"/>
              <a:chOff x="7284422" y="3784311"/>
              <a:chExt cx="495299" cy="596521"/>
            </a:xfrm>
          </p:grpSpPr>
          <p:sp>
            <p:nvSpPr>
              <p:cNvPr id="127" name="Freeform 14">
                <a:extLst>
                  <a:ext uri="{FF2B5EF4-FFF2-40B4-BE49-F238E27FC236}">
                    <a16:creationId xmlns="" xmlns:a16="http://schemas.microsoft.com/office/drawing/2014/main" id="{C0877D23-EA5B-4566-95D1-D5FCD0BF6BF8}"/>
                  </a:ext>
                </a:extLst>
              </p:cNvPr>
              <p:cNvSpPr>
                <a:spLocks/>
              </p:cNvSpPr>
              <p:nvPr/>
            </p:nvSpPr>
            <p:spPr bwMode="auto">
              <a:xfrm>
                <a:off x="7413330" y="4018882"/>
                <a:ext cx="179388" cy="361950"/>
              </a:xfrm>
              <a:custGeom>
                <a:avLst/>
                <a:gdLst>
                  <a:gd name="T0" fmla="*/ 113 w 113"/>
                  <a:gd name="T1" fmla="*/ 0 h 228"/>
                  <a:gd name="T2" fmla="*/ 0 w 113"/>
                  <a:gd name="T3" fmla="*/ 0 h 228"/>
                  <a:gd name="T4" fmla="*/ 113 w 113"/>
                  <a:gd name="T5" fmla="*/ 228 h 228"/>
                  <a:gd name="T6" fmla="*/ 0 w 113"/>
                  <a:gd name="T7" fmla="*/ 228 h 228"/>
                  <a:gd name="T8" fmla="*/ 113 w 113"/>
                  <a:gd name="T9" fmla="*/ 0 h 228"/>
                </a:gdLst>
                <a:ahLst/>
                <a:cxnLst>
                  <a:cxn ang="0">
                    <a:pos x="T0" y="T1"/>
                  </a:cxn>
                  <a:cxn ang="0">
                    <a:pos x="T2" y="T3"/>
                  </a:cxn>
                  <a:cxn ang="0">
                    <a:pos x="T4" y="T5"/>
                  </a:cxn>
                  <a:cxn ang="0">
                    <a:pos x="T6" y="T7"/>
                  </a:cxn>
                  <a:cxn ang="0">
                    <a:pos x="T8" y="T9"/>
                  </a:cxn>
                </a:cxnLst>
                <a:rect l="0" t="0" r="r" b="b"/>
                <a:pathLst>
                  <a:path w="113" h="228">
                    <a:moveTo>
                      <a:pt x="113" y="0"/>
                    </a:moveTo>
                    <a:lnTo>
                      <a:pt x="0" y="0"/>
                    </a:lnTo>
                    <a:lnTo>
                      <a:pt x="113" y="228"/>
                    </a:lnTo>
                    <a:lnTo>
                      <a:pt x="0" y="228"/>
                    </a:lnTo>
                    <a:lnTo>
                      <a:pt x="113"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28" name="TextBox 127">
                <a:extLst>
                  <a:ext uri="{FF2B5EF4-FFF2-40B4-BE49-F238E27FC236}">
                    <a16:creationId xmlns="" xmlns:a16="http://schemas.microsoft.com/office/drawing/2014/main" id="{7088EF2A-602F-4C00-B5CD-6F2A303687DC}"/>
                  </a:ext>
                </a:extLst>
              </p:cNvPr>
              <p:cNvSpPr txBox="1"/>
              <p:nvPr/>
            </p:nvSpPr>
            <p:spPr>
              <a:xfrm>
                <a:off x="7284422" y="3784311"/>
                <a:ext cx="495299" cy="246221"/>
              </a:xfrm>
              <a:prstGeom prst="rect">
                <a:avLst/>
              </a:prstGeom>
              <a:noFill/>
            </p:spPr>
            <p:txBody>
              <a:bodyPr wrap="square" rtlCol="0">
                <a:spAutoFit/>
              </a:bodyPr>
              <a:lstStyle/>
              <a:p>
                <a:r>
                  <a:rPr lang="en-US" altLang="ko-KR" sz="1000" dirty="0"/>
                  <a:t>GV7</a:t>
                </a:r>
                <a:endParaRPr lang="ko-KR" altLang="en-US" sz="1000" dirty="0"/>
              </a:p>
            </p:txBody>
          </p:sp>
        </p:grpSp>
        <p:grpSp>
          <p:nvGrpSpPr>
            <p:cNvPr id="50" name="그룹 49">
              <a:extLst>
                <a:ext uri="{FF2B5EF4-FFF2-40B4-BE49-F238E27FC236}">
                  <a16:creationId xmlns="" xmlns:a16="http://schemas.microsoft.com/office/drawing/2014/main" id="{08E7BB75-326F-4AE2-8139-7F9B3C8A5BB3}"/>
                </a:ext>
              </a:extLst>
            </p:cNvPr>
            <p:cNvGrpSpPr/>
            <p:nvPr/>
          </p:nvGrpSpPr>
          <p:grpSpPr>
            <a:xfrm>
              <a:off x="4043589" y="3438004"/>
              <a:ext cx="649288" cy="1553202"/>
              <a:chOff x="4957691" y="3438004"/>
              <a:chExt cx="649288" cy="1553202"/>
            </a:xfrm>
          </p:grpSpPr>
          <p:grpSp>
            <p:nvGrpSpPr>
              <p:cNvPr id="114" name="그룹 113">
                <a:extLst>
                  <a:ext uri="{FF2B5EF4-FFF2-40B4-BE49-F238E27FC236}">
                    <a16:creationId xmlns="" xmlns:a16="http://schemas.microsoft.com/office/drawing/2014/main" id="{5F518DBA-8AA2-4936-965F-CF12F50CB0EE}"/>
                  </a:ext>
                </a:extLst>
              </p:cNvPr>
              <p:cNvGrpSpPr/>
              <p:nvPr/>
            </p:nvGrpSpPr>
            <p:grpSpPr>
              <a:xfrm>
                <a:off x="4957691" y="3653043"/>
                <a:ext cx="649288" cy="1338163"/>
                <a:chOff x="8269468" y="3653043"/>
                <a:chExt cx="649288" cy="1338163"/>
              </a:xfrm>
            </p:grpSpPr>
            <p:grpSp>
              <p:nvGrpSpPr>
                <p:cNvPr id="116" name="그룹 115">
                  <a:extLst>
                    <a:ext uri="{FF2B5EF4-FFF2-40B4-BE49-F238E27FC236}">
                      <a16:creationId xmlns="" xmlns:a16="http://schemas.microsoft.com/office/drawing/2014/main" id="{0FADE1B4-44CC-4432-9658-65672C66016A}"/>
                    </a:ext>
                  </a:extLst>
                </p:cNvPr>
                <p:cNvGrpSpPr/>
                <p:nvPr/>
              </p:nvGrpSpPr>
              <p:grpSpPr>
                <a:xfrm>
                  <a:off x="8269468" y="3653043"/>
                  <a:ext cx="649288" cy="1338163"/>
                  <a:chOff x="7423503" y="2284439"/>
                  <a:chExt cx="649288" cy="1338163"/>
                </a:xfrm>
              </p:grpSpPr>
              <p:sp>
                <p:nvSpPr>
                  <p:cNvPr id="118" name="Freeform 71">
                    <a:extLst>
                      <a:ext uri="{FF2B5EF4-FFF2-40B4-BE49-F238E27FC236}">
                        <a16:creationId xmlns="" xmlns:a16="http://schemas.microsoft.com/office/drawing/2014/main" id="{B607DB31-4894-4581-9664-3985EAB927DA}"/>
                      </a:ext>
                    </a:extLst>
                  </p:cNvPr>
                  <p:cNvSpPr>
                    <a:spLocks noEditPoints="1"/>
                  </p:cNvSpPr>
                  <p:nvPr/>
                </p:nvSpPr>
                <p:spPr bwMode="auto">
                  <a:xfrm>
                    <a:off x="7423503" y="2623026"/>
                    <a:ext cx="649288" cy="433388"/>
                  </a:xfrm>
                  <a:custGeom>
                    <a:avLst/>
                    <a:gdLst>
                      <a:gd name="T0" fmla="*/ 544 w 1088"/>
                      <a:gd name="T1" fmla="*/ 726 h 726"/>
                      <a:gd name="T2" fmla="*/ 181 w 1088"/>
                      <a:gd name="T3" fmla="*/ 363 h 726"/>
                      <a:gd name="T4" fmla="*/ 544 w 1088"/>
                      <a:gd name="T5" fmla="*/ 0 h 726"/>
                      <a:gd name="T6" fmla="*/ 907 w 1088"/>
                      <a:gd name="T7" fmla="*/ 363 h 726"/>
                      <a:gd name="T8" fmla="*/ 544 w 1088"/>
                      <a:gd name="T9" fmla="*/ 726 h 726"/>
                      <a:gd name="T10" fmla="*/ 544 w 1088"/>
                      <a:gd name="T11" fmla="*/ 726 h 726"/>
                      <a:gd name="T12" fmla="*/ 181 w 1088"/>
                      <a:gd name="T13" fmla="*/ 363 h 726"/>
                      <a:gd name="T14" fmla="*/ 544 w 1088"/>
                      <a:gd name="T15" fmla="*/ 0 h 726"/>
                      <a:gd name="T16" fmla="*/ 544 w 1088"/>
                      <a:gd name="T17" fmla="*/ 726 h 726"/>
                      <a:gd name="T18" fmla="*/ 907 w 1088"/>
                      <a:gd name="T19" fmla="*/ 363 h 726"/>
                      <a:gd name="T20" fmla="*/ 544 w 1088"/>
                      <a:gd name="T21" fmla="*/ 0 h 726"/>
                      <a:gd name="T22" fmla="*/ 0 w 1088"/>
                      <a:gd name="T23" fmla="*/ 363 h 726"/>
                      <a:gd name="T24" fmla="*/ 181 w 1088"/>
                      <a:gd name="T25" fmla="*/ 363 h 726"/>
                      <a:gd name="T26" fmla="*/ 907 w 1088"/>
                      <a:gd name="T27" fmla="*/ 363 h 726"/>
                      <a:gd name="T28" fmla="*/ 1088 w 1088"/>
                      <a:gd name="T29" fmla="*/ 36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8" h="726">
                        <a:moveTo>
                          <a:pt x="544" y="726"/>
                        </a:moveTo>
                        <a:cubicBezTo>
                          <a:pt x="344" y="726"/>
                          <a:pt x="181" y="563"/>
                          <a:pt x="181" y="363"/>
                        </a:cubicBezTo>
                        <a:cubicBezTo>
                          <a:pt x="181" y="162"/>
                          <a:pt x="344" y="0"/>
                          <a:pt x="544" y="0"/>
                        </a:cubicBezTo>
                        <a:cubicBezTo>
                          <a:pt x="745" y="0"/>
                          <a:pt x="907" y="162"/>
                          <a:pt x="907" y="363"/>
                        </a:cubicBezTo>
                        <a:cubicBezTo>
                          <a:pt x="907" y="563"/>
                          <a:pt x="745" y="726"/>
                          <a:pt x="544" y="726"/>
                        </a:cubicBezTo>
                        <a:close/>
                        <a:moveTo>
                          <a:pt x="544" y="726"/>
                        </a:moveTo>
                        <a:lnTo>
                          <a:pt x="181" y="363"/>
                        </a:lnTo>
                        <a:lnTo>
                          <a:pt x="544" y="0"/>
                        </a:lnTo>
                        <a:moveTo>
                          <a:pt x="544" y="726"/>
                        </a:moveTo>
                        <a:lnTo>
                          <a:pt x="907" y="363"/>
                        </a:lnTo>
                        <a:lnTo>
                          <a:pt x="544" y="0"/>
                        </a:lnTo>
                        <a:moveTo>
                          <a:pt x="0" y="363"/>
                        </a:moveTo>
                        <a:lnTo>
                          <a:pt x="181" y="363"/>
                        </a:lnTo>
                        <a:moveTo>
                          <a:pt x="907" y="363"/>
                        </a:moveTo>
                        <a:lnTo>
                          <a:pt x="1088" y="363"/>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grpSp>
                <p:nvGrpSpPr>
                  <p:cNvPr id="119" name="그룹 118">
                    <a:extLst>
                      <a:ext uri="{FF2B5EF4-FFF2-40B4-BE49-F238E27FC236}">
                        <a16:creationId xmlns="" xmlns:a16="http://schemas.microsoft.com/office/drawing/2014/main" id="{E787A0BE-8A71-4FF9-ACF2-1DCD0958178D}"/>
                      </a:ext>
                    </a:extLst>
                  </p:cNvPr>
                  <p:cNvGrpSpPr/>
                  <p:nvPr/>
                </p:nvGrpSpPr>
                <p:grpSpPr>
                  <a:xfrm>
                    <a:off x="7560960" y="2284439"/>
                    <a:ext cx="390094" cy="1338163"/>
                    <a:chOff x="8294689" y="633413"/>
                    <a:chExt cx="390094" cy="1338163"/>
                  </a:xfrm>
                </p:grpSpPr>
                <p:sp>
                  <p:nvSpPr>
                    <p:cNvPr id="120" name="Oval 64">
                      <a:extLst>
                        <a:ext uri="{FF2B5EF4-FFF2-40B4-BE49-F238E27FC236}">
                          <a16:creationId xmlns="" xmlns:a16="http://schemas.microsoft.com/office/drawing/2014/main" id="{8ABF8F37-F173-47D3-9A2E-D515F00CF6A3}"/>
                        </a:ext>
                      </a:extLst>
                    </p:cNvPr>
                    <p:cNvSpPr>
                      <a:spLocks noChangeArrowheads="1"/>
                    </p:cNvSpPr>
                    <p:nvPr/>
                  </p:nvSpPr>
                  <p:spPr bwMode="auto">
                    <a:xfrm>
                      <a:off x="8366126" y="633413"/>
                      <a:ext cx="217488" cy="2174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121" name="Freeform 65">
                      <a:extLst>
                        <a:ext uri="{FF2B5EF4-FFF2-40B4-BE49-F238E27FC236}">
                          <a16:creationId xmlns="" xmlns:a16="http://schemas.microsoft.com/office/drawing/2014/main" id="{74854F1F-8D84-4A29-8985-2718CF799887}"/>
                        </a:ext>
                      </a:extLst>
                    </p:cNvPr>
                    <p:cNvSpPr>
                      <a:spLocks noEditPoints="1"/>
                    </p:cNvSpPr>
                    <p:nvPr/>
                  </p:nvSpPr>
                  <p:spPr bwMode="auto">
                    <a:xfrm>
                      <a:off x="8366126" y="633413"/>
                      <a:ext cx="217488" cy="217488"/>
                    </a:xfrm>
                    <a:custGeom>
                      <a:avLst/>
                      <a:gdLst>
                        <a:gd name="T0" fmla="*/ 181 w 363"/>
                        <a:gd name="T1" fmla="*/ 363 h 363"/>
                        <a:gd name="T2" fmla="*/ 363 w 363"/>
                        <a:gd name="T3" fmla="*/ 182 h 363"/>
                        <a:gd name="T4" fmla="*/ 181 w 363"/>
                        <a:gd name="T5" fmla="*/ 0 h 363"/>
                        <a:gd name="T6" fmla="*/ 0 w 363"/>
                        <a:gd name="T7" fmla="*/ 182 h 363"/>
                        <a:gd name="T8" fmla="*/ 181 w 363"/>
                        <a:gd name="T9" fmla="*/ 363 h 363"/>
                        <a:gd name="T10" fmla="*/ 0 w 363"/>
                        <a:gd name="T11" fmla="*/ 182 h 363"/>
                        <a:gd name="T12" fmla="*/ 363 w 363"/>
                        <a:gd name="T13" fmla="*/ 182 h 363"/>
                        <a:gd name="T14" fmla="*/ 0 w 363"/>
                        <a:gd name="T15" fmla="*/ 182 h 363"/>
                        <a:gd name="T16" fmla="*/ 363 w 363"/>
                        <a:gd name="T17" fmla="*/ 18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363">
                          <a:moveTo>
                            <a:pt x="181" y="363"/>
                          </a:moveTo>
                          <a:cubicBezTo>
                            <a:pt x="281" y="363"/>
                            <a:pt x="363" y="282"/>
                            <a:pt x="363" y="182"/>
                          </a:cubicBezTo>
                          <a:cubicBezTo>
                            <a:pt x="363" y="82"/>
                            <a:pt x="281" y="0"/>
                            <a:pt x="181" y="0"/>
                          </a:cubicBezTo>
                          <a:cubicBezTo>
                            <a:pt x="81" y="0"/>
                            <a:pt x="0" y="82"/>
                            <a:pt x="0" y="182"/>
                          </a:cubicBezTo>
                          <a:cubicBezTo>
                            <a:pt x="0" y="282"/>
                            <a:pt x="81" y="363"/>
                            <a:pt x="181" y="363"/>
                          </a:cubicBezTo>
                          <a:close/>
                          <a:moveTo>
                            <a:pt x="0" y="182"/>
                          </a:moveTo>
                          <a:lnTo>
                            <a:pt x="363" y="182"/>
                          </a:lnTo>
                          <a:moveTo>
                            <a:pt x="0" y="182"/>
                          </a:moveTo>
                          <a:lnTo>
                            <a:pt x="363" y="182"/>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22" name="Freeform 66">
                      <a:extLst>
                        <a:ext uri="{FF2B5EF4-FFF2-40B4-BE49-F238E27FC236}">
                          <a16:creationId xmlns="" xmlns:a16="http://schemas.microsoft.com/office/drawing/2014/main" id="{5A4A8437-4C88-4305-8B89-608B366CFBCB}"/>
                        </a:ext>
                      </a:extLst>
                    </p:cNvPr>
                    <p:cNvSpPr>
                      <a:spLocks/>
                    </p:cNvSpPr>
                    <p:nvPr/>
                  </p:nvSpPr>
                  <p:spPr bwMode="auto">
                    <a:xfrm>
                      <a:off x="8294689" y="1590676"/>
                      <a:ext cx="269875" cy="271463"/>
                    </a:xfrm>
                    <a:custGeom>
                      <a:avLst/>
                      <a:gdLst>
                        <a:gd name="T0" fmla="*/ 57 w 170"/>
                        <a:gd name="T1" fmla="*/ 0 h 171"/>
                        <a:gd name="T2" fmla="*/ 170 w 170"/>
                        <a:gd name="T3" fmla="*/ 0 h 171"/>
                        <a:gd name="T4" fmla="*/ 113 w 170"/>
                        <a:gd name="T5" fmla="*/ 114 h 171"/>
                        <a:gd name="T6" fmla="*/ 0 w 170"/>
                        <a:gd name="T7" fmla="*/ 57 h 171"/>
                        <a:gd name="T8" fmla="*/ 0 w 170"/>
                        <a:gd name="T9" fmla="*/ 171 h 171"/>
                        <a:gd name="T10" fmla="*/ 113 w 170"/>
                        <a:gd name="T11" fmla="*/ 114 h 171"/>
                        <a:gd name="T12" fmla="*/ 57 w 170"/>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57" y="0"/>
                          </a:moveTo>
                          <a:lnTo>
                            <a:pt x="170" y="0"/>
                          </a:lnTo>
                          <a:lnTo>
                            <a:pt x="113" y="114"/>
                          </a:lnTo>
                          <a:lnTo>
                            <a:pt x="0" y="57"/>
                          </a:lnTo>
                          <a:lnTo>
                            <a:pt x="0" y="171"/>
                          </a:lnTo>
                          <a:lnTo>
                            <a:pt x="113" y="114"/>
                          </a:lnTo>
                          <a:lnTo>
                            <a:pt x="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23" name="Freeform 67">
                      <a:extLst>
                        <a:ext uri="{FF2B5EF4-FFF2-40B4-BE49-F238E27FC236}">
                          <a16:creationId xmlns="" xmlns:a16="http://schemas.microsoft.com/office/drawing/2014/main" id="{DA020CDD-D7A9-4D93-9909-41672F65EDDC}"/>
                        </a:ext>
                      </a:extLst>
                    </p:cNvPr>
                    <p:cNvSpPr>
                      <a:spLocks/>
                    </p:cNvSpPr>
                    <p:nvPr/>
                  </p:nvSpPr>
                  <p:spPr bwMode="auto">
                    <a:xfrm>
                      <a:off x="8294689" y="1590676"/>
                      <a:ext cx="269875" cy="271463"/>
                    </a:xfrm>
                    <a:custGeom>
                      <a:avLst/>
                      <a:gdLst>
                        <a:gd name="T0" fmla="*/ 57 w 170"/>
                        <a:gd name="T1" fmla="*/ 0 h 171"/>
                        <a:gd name="T2" fmla="*/ 170 w 170"/>
                        <a:gd name="T3" fmla="*/ 0 h 171"/>
                        <a:gd name="T4" fmla="*/ 113 w 170"/>
                        <a:gd name="T5" fmla="*/ 114 h 171"/>
                        <a:gd name="T6" fmla="*/ 0 w 170"/>
                        <a:gd name="T7" fmla="*/ 57 h 171"/>
                        <a:gd name="T8" fmla="*/ 0 w 170"/>
                        <a:gd name="T9" fmla="*/ 171 h 171"/>
                        <a:gd name="T10" fmla="*/ 113 w 170"/>
                        <a:gd name="T11" fmla="*/ 114 h 171"/>
                        <a:gd name="T12" fmla="*/ 57 w 170"/>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57" y="0"/>
                          </a:moveTo>
                          <a:lnTo>
                            <a:pt x="170" y="0"/>
                          </a:lnTo>
                          <a:lnTo>
                            <a:pt x="113" y="114"/>
                          </a:lnTo>
                          <a:lnTo>
                            <a:pt x="0" y="57"/>
                          </a:lnTo>
                          <a:lnTo>
                            <a:pt x="0" y="171"/>
                          </a:lnTo>
                          <a:lnTo>
                            <a:pt x="113" y="114"/>
                          </a:lnTo>
                          <a:lnTo>
                            <a:pt x="57"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24" name="Line 68">
                      <a:extLst>
                        <a:ext uri="{FF2B5EF4-FFF2-40B4-BE49-F238E27FC236}">
                          <a16:creationId xmlns="" xmlns:a16="http://schemas.microsoft.com/office/drawing/2014/main" id="{FC2EE5B2-58A8-4BF7-B500-32995B2A2C1B}"/>
                        </a:ext>
                      </a:extLst>
                    </p:cNvPr>
                    <p:cNvSpPr>
                      <a:spLocks noChangeShapeType="1"/>
                    </p:cNvSpPr>
                    <p:nvPr/>
                  </p:nvSpPr>
                  <p:spPr bwMode="auto">
                    <a:xfrm>
                      <a:off x="8474076" y="850901"/>
                      <a:ext cx="0" cy="127000"/>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25" name="Line 69">
                      <a:extLst>
                        <a:ext uri="{FF2B5EF4-FFF2-40B4-BE49-F238E27FC236}">
                          <a16:creationId xmlns="" xmlns:a16="http://schemas.microsoft.com/office/drawing/2014/main" id="{C73CAF3C-9598-4CF2-A8DF-A9E742118236}"/>
                        </a:ext>
                      </a:extLst>
                    </p:cNvPr>
                    <p:cNvSpPr>
                      <a:spLocks noChangeShapeType="1"/>
                    </p:cNvSpPr>
                    <p:nvPr/>
                  </p:nvSpPr>
                  <p:spPr bwMode="auto">
                    <a:xfrm>
                      <a:off x="8474076" y="1411288"/>
                      <a:ext cx="0" cy="179388"/>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26" name="Rectangle 76">
                      <a:extLst>
                        <a:ext uri="{FF2B5EF4-FFF2-40B4-BE49-F238E27FC236}">
                          <a16:creationId xmlns="" xmlns:a16="http://schemas.microsoft.com/office/drawing/2014/main" id="{5A5934A5-56CD-4032-9413-CE4BEAA42475}"/>
                        </a:ext>
                      </a:extLst>
                    </p:cNvPr>
                    <p:cNvSpPr>
                      <a:spLocks noChangeArrowheads="1"/>
                    </p:cNvSpPr>
                    <p:nvPr/>
                  </p:nvSpPr>
                  <p:spPr bwMode="auto">
                    <a:xfrm>
                      <a:off x="8401051" y="1817688"/>
                      <a:ext cx="2837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MAV</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grpSp>
            </p:grpSp>
            <p:sp>
              <p:nvSpPr>
                <p:cNvPr id="117" name="TextBox 116">
                  <a:extLst>
                    <a:ext uri="{FF2B5EF4-FFF2-40B4-BE49-F238E27FC236}">
                      <a16:creationId xmlns="" xmlns:a16="http://schemas.microsoft.com/office/drawing/2014/main" id="{AC09F916-F0E6-4DF6-BDD0-46D8F46E640D}"/>
                    </a:ext>
                  </a:extLst>
                </p:cNvPr>
                <p:cNvSpPr txBox="1"/>
                <p:nvPr/>
              </p:nvSpPr>
              <p:spPr>
                <a:xfrm>
                  <a:off x="8402393" y="4185968"/>
                  <a:ext cx="383438" cy="215444"/>
                </a:xfrm>
                <a:prstGeom prst="rect">
                  <a:avLst/>
                </a:prstGeom>
                <a:noFill/>
              </p:spPr>
              <p:txBody>
                <a:bodyPr wrap="none" rtlCol="0">
                  <a:spAutoFit/>
                </a:bodyPr>
                <a:lstStyle/>
                <a:p>
                  <a:r>
                    <a:rPr lang="en-US" altLang="ko-KR" sz="800" dirty="0"/>
                    <a:t>SIP5</a:t>
                  </a:r>
                </a:p>
              </p:txBody>
            </p:sp>
          </p:grpSp>
          <p:sp>
            <p:nvSpPr>
              <p:cNvPr id="115" name="TextBox 114">
                <a:extLst>
                  <a:ext uri="{FF2B5EF4-FFF2-40B4-BE49-F238E27FC236}">
                    <a16:creationId xmlns="" xmlns:a16="http://schemas.microsoft.com/office/drawing/2014/main" id="{9FAB1057-4D0B-4293-A80C-C17DE1FD1A7E}"/>
                  </a:ext>
                </a:extLst>
              </p:cNvPr>
              <p:cNvSpPr txBox="1"/>
              <p:nvPr/>
            </p:nvSpPr>
            <p:spPr>
              <a:xfrm>
                <a:off x="5098198" y="3438004"/>
                <a:ext cx="450777" cy="246221"/>
              </a:xfrm>
              <a:prstGeom prst="rect">
                <a:avLst/>
              </a:prstGeom>
              <a:noFill/>
            </p:spPr>
            <p:txBody>
              <a:bodyPr wrap="square" rtlCol="0">
                <a:spAutoFit/>
              </a:bodyPr>
              <a:lstStyle/>
              <a:p>
                <a:r>
                  <a:rPr lang="en-US" altLang="ko-KR" sz="1000" dirty="0"/>
                  <a:t>CG6</a:t>
                </a:r>
                <a:endParaRPr lang="ko-KR" altLang="en-US" sz="1000" dirty="0"/>
              </a:p>
            </p:txBody>
          </p:sp>
        </p:grpSp>
        <p:sp>
          <p:nvSpPr>
            <p:cNvPr id="51" name="직사각형 50">
              <a:extLst>
                <a:ext uri="{FF2B5EF4-FFF2-40B4-BE49-F238E27FC236}">
                  <a16:creationId xmlns="" xmlns:a16="http://schemas.microsoft.com/office/drawing/2014/main" id="{D9B64751-0993-4158-B3F3-3E472745C75D}"/>
                </a:ext>
              </a:extLst>
            </p:cNvPr>
            <p:cNvSpPr/>
            <p:nvPr/>
          </p:nvSpPr>
          <p:spPr>
            <a:xfrm>
              <a:off x="3840813" y="3446463"/>
              <a:ext cx="219010" cy="153627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2" name="그룹 51">
              <a:extLst>
                <a:ext uri="{FF2B5EF4-FFF2-40B4-BE49-F238E27FC236}">
                  <a16:creationId xmlns="" xmlns:a16="http://schemas.microsoft.com/office/drawing/2014/main" id="{B4D837E2-554D-4DCB-87A4-BF6F9769E7C1}"/>
                </a:ext>
              </a:extLst>
            </p:cNvPr>
            <p:cNvGrpSpPr/>
            <p:nvPr/>
          </p:nvGrpSpPr>
          <p:grpSpPr>
            <a:xfrm>
              <a:off x="3120888" y="3438004"/>
              <a:ext cx="649288" cy="1553202"/>
              <a:chOff x="4957691" y="3438004"/>
              <a:chExt cx="649288" cy="1553202"/>
            </a:xfrm>
          </p:grpSpPr>
          <p:grpSp>
            <p:nvGrpSpPr>
              <p:cNvPr id="101" name="그룹 100">
                <a:extLst>
                  <a:ext uri="{FF2B5EF4-FFF2-40B4-BE49-F238E27FC236}">
                    <a16:creationId xmlns="" xmlns:a16="http://schemas.microsoft.com/office/drawing/2014/main" id="{6D9EAC94-1DC9-4599-B5CF-01DE9CA05470}"/>
                  </a:ext>
                </a:extLst>
              </p:cNvPr>
              <p:cNvGrpSpPr/>
              <p:nvPr/>
            </p:nvGrpSpPr>
            <p:grpSpPr>
              <a:xfrm>
                <a:off x="4957691" y="3653043"/>
                <a:ext cx="649288" cy="1338163"/>
                <a:chOff x="8269468" y="3653043"/>
                <a:chExt cx="649288" cy="1338163"/>
              </a:xfrm>
            </p:grpSpPr>
            <p:grpSp>
              <p:nvGrpSpPr>
                <p:cNvPr id="103" name="그룹 102">
                  <a:extLst>
                    <a:ext uri="{FF2B5EF4-FFF2-40B4-BE49-F238E27FC236}">
                      <a16:creationId xmlns="" xmlns:a16="http://schemas.microsoft.com/office/drawing/2014/main" id="{3305EEC6-054C-4F6C-9B9E-2ACAECF95BFA}"/>
                    </a:ext>
                  </a:extLst>
                </p:cNvPr>
                <p:cNvGrpSpPr/>
                <p:nvPr/>
              </p:nvGrpSpPr>
              <p:grpSpPr>
                <a:xfrm>
                  <a:off x="8269468" y="3653043"/>
                  <a:ext cx="649288" cy="1338163"/>
                  <a:chOff x="7423503" y="2284439"/>
                  <a:chExt cx="649288" cy="1338163"/>
                </a:xfrm>
              </p:grpSpPr>
              <p:sp>
                <p:nvSpPr>
                  <p:cNvPr id="105" name="Freeform 71">
                    <a:extLst>
                      <a:ext uri="{FF2B5EF4-FFF2-40B4-BE49-F238E27FC236}">
                        <a16:creationId xmlns="" xmlns:a16="http://schemas.microsoft.com/office/drawing/2014/main" id="{A6059C13-6537-401F-A81C-9E13B380D107}"/>
                      </a:ext>
                    </a:extLst>
                  </p:cNvPr>
                  <p:cNvSpPr>
                    <a:spLocks noEditPoints="1"/>
                  </p:cNvSpPr>
                  <p:nvPr/>
                </p:nvSpPr>
                <p:spPr bwMode="auto">
                  <a:xfrm>
                    <a:off x="7423503" y="2623026"/>
                    <a:ext cx="649288" cy="433388"/>
                  </a:xfrm>
                  <a:custGeom>
                    <a:avLst/>
                    <a:gdLst>
                      <a:gd name="T0" fmla="*/ 544 w 1088"/>
                      <a:gd name="T1" fmla="*/ 726 h 726"/>
                      <a:gd name="T2" fmla="*/ 181 w 1088"/>
                      <a:gd name="T3" fmla="*/ 363 h 726"/>
                      <a:gd name="T4" fmla="*/ 544 w 1088"/>
                      <a:gd name="T5" fmla="*/ 0 h 726"/>
                      <a:gd name="T6" fmla="*/ 907 w 1088"/>
                      <a:gd name="T7" fmla="*/ 363 h 726"/>
                      <a:gd name="T8" fmla="*/ 544 w 1088"/>
                      <a:gd name="T9" fmla="*/ 726 h 726"/>
                      <a:gd name="T10" fmla="*/ 544 w 1088"/>
                      <a:gd name="T11" fmla="*/ 726 h 726"/>
                      <a:gd name="T12" fmla="*/ 181 w 1088"/>
                      <a:gd name="T13" fmla="*/ 363 h 726"/>
                      <a:gd name="T14" fmla="*/ 544 w 1088"/>
                      <a:gd name="T15" fmla="*/ 0 h 726"/>
                      <a:gd name="T16" fmla="*/ 544 w 1088"/>
                      <a:gd name="T17" fmla="*/ 726 h 726"/>
                      <a:gd name="T18" fmla="*/ 907 w 1088"/>
                      <a:gd name="T19" fmla="*/ 363 h 726"/>
                      <a:gd name="T20" fmla="*/ 544 w 1088"/>
                      <a:gd name="T21" fmla="*/ 0 h 726"/>
                      <a:gd name="T22" fmla="*/ 0 w 1088"/>
                      <a:gd name="T23" fmla="*/ 363 h 726"/>
                      <a:gd name="T24" fmla="*/ 181 w 1088"/>
                      <a:gd name="T25" fmla="*/ 363 h 726"/>
                      <a:gd name="T26" fmla="*/ 907 w 1088"/>
                      <a:gd name="T27" fmla="*/ 363 h 726"/>
                      <a:gd name="T28" fmla="*/ 1088 w 1088"/>
                      <a:gd name="T29" fmla="*/ 36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8" h="726">
                        <a:moveTo>
                          <a:pt x="544" y="726"/>
                        </a:moveTo>
                        <a:cubicBezTo>
                          <a:pt x="344" y="726"/>
                          <a:pt x="181" y="563"/>
                          <a:pt x="181" y="363"/>
                        </a:cubicBezTo>
                        <a:cubicBezTo>
                          <a:pt x="181" y="162"/>
                          <a:pt x="344" y="0"/>
                          <a:pt x="544" y="0"/>
                        </a:cubicBezTo>
                        <a:cubicBezTo>
                          <a:pt x="745" y="0"/>
                          <a:pt x="907" y="162"/>
                          <a:pt x="907" y="363"/>
                        </a:cubicBezTo>
                        <a:cubicBezTo>
                          <a:pt x="907" y="563"/>
                          <a:pt x="745" y="726"/>
                          <a:pt x="544" y="726"/>
                        </a:cubicBezTo>
                        <a:close/>
                        <a:moveTo>
                          <a:pt x="544" y="726"/>
                        </a:moveTo>
                        <a:lnTo>
                          <a:pt x="181" y="363"/>
                        </a:lnTo>
                        <a:lnTo>
                          <a:pt x="544" y="0"/>
                        </a:lnTo>
                        <a:moveTo>
                          <a:pt x="544" y="726"/>
                        </a:moveTo>
                        <a:lnTo>
                          <a:pt x="907" y="363"/>
                        </a:lnTo>
                        <a:lnTo>
                          <a:pt x="544" y="0"/>
                        </a:lnTo>
                        <a:moveTo>
                          <a:pt x="0" y="363"/>
                        </a:moveTo>
                        <a:lnTo>
                          <a:pt x="181" y="363"/>
                        </a:lnTo>
                        <a:moveTo>
                          <a:pt x="907" y="363"/>
                        </a:moveTo>
                        <a:lnTo>
                          <a:pt x="1088" y="363"/>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grpSp>
                <p:nvGrpSpPr>
                  <p:cNvPr id="106" name="그룹 105">
                    <a:extLst>
                      <a:ext uri="{FF2B5EF4-FFF2-40B4-BE49-F238E27FC236}">
                        <a16:creationId xmlns="" xmlns:a16="http://schemas.microsoft.com/office/drawing/2014/main" id="{16CCA266-E1DA-451F-8C50-999301B1EAD2}"/>
                      </a:ext>
                    </a:extLst>
                  </p:cNvPr>
                  <p:cNvGrpSpPr/>
                  <p:nvPr/>
                </p:nvGrpSpPr>
                <p:grpSpPr>
                  <a:xfrm>
                    <a:off x="7560960" y="2284439"/>
                    <a:ext cx="390094" cy="1338163"/>
                    <a:chOff x="8294689" y="633413"/>
                    <a:chExt cx="390094" cy="1338163"/>
                  </a:xfrm>
                </p:grpSpPr>
                <p:sp>
                  <p:nvSpPr>
                    <p:cNvPr id="107" name="Oval 64">
                      <a:extLst>
                        <a:ext uri="{FF2B5EF4-FFF2-40B4-BE49-F238E27FC236}">
                          <a16:creationId xmlns="" xmlns:a16="http://schemas.microsoft.com/office/drawing/2014/main" id="{D2FCDFD9-D321-4D62-A4D6-1CD173DDF57E}"/>
                        </a:ext>
                      </a:extLst>
                    </p:cNvPr>
                    <p:cNvSpPr>
                      <a:spLocks noChangeArrowheads="1"/>
                    </p:cNvSpPr>
                    <p:nvPr/>
                  </p:nvSpPr>
                  <p:spPr bwMode="auto">
                    <a:xfrm>
                      <a:off x="8366126" y="633413"/>
                      <a:ext cx="217488" cy="2174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108" name="Freeform 65">
                      <a:extLst>
                        <a:ext uri="{FF2B5EF4-FFF2-40B4-BE49-F238E27FC236}">
                          <a16:creationId xmlns="" xmlns:a16="http://schemas.microsoft.com/office/drawing/2014/main" id="{B608E820-A8FB-443E-A67D-F91C7327D5A9}"/>
                        </a:ext>
                      </a:extLst>
                    </p:cNvPr>
                    <p:cNvSpPr>
                      <a:spLocks noEditPoints="1"/>
                    </p:cNvSpPr>
                    <p:nvPr/>
                  </p:nvSpPr>
                  <p:spPr bwMode="auto">
                    <a:xfrm>
                      <a:off x="8366126" y="633413"/>
                      <a:ext cx="217488" cy="217488"/>
                    </a:xfrm>
                    <a:custGeom>
                      <a:avLst/>
                      <a:gdLst>
                        <a:gd name="T0" fmla="*/ 181 w 363"/>
                        <a:gd name="T1" fmla="*/ 363 h 363"/>
                        <a:gd name="T2" fmla="*/ 363 w 363"/>
                        <a:gd name="T3" fmla="*/ 182 h 363"/>
                        <a:gd name="T4" fmla="*/ 181 w 363"/>
                        <a:gd name="T5" fmla="*/ 0 h 363"/>
                        <a:gd name="T6" fmla="*/ 0 w 363"/>
                        <a:gd name="T7" fmla="*/ 182 h 363"/>
                        <a:gd name="T8" fmla="*/ 181 w 363"/>
                        <a:gd name="T9" fmla="*/ 363 h 363"/>
                        <a:gd name="T10" fmla="*/ 0 w 363"/>
                        <a:gd name="T11" fmla="*/ 182 h 363"/>
                        <a:gd name="T12" fmla="*/ 363 w 363"/>
                        <a:gd name="T13" fmla="*/ 182 h 363"/>
                        <a:gd name="T14" fmla="*/ 0 w 363"/>
                        <a:gd name="T15" fmla="*/ 182 h 363"/>
                        <a:gd name="T16" fmla="*/ 363 w 363"/>
                        <a:gd name="T17" fmla="*/ 18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363">
                          <a:moveTo>
                            <a:pt x="181" y="363"/>
                          </a:moveTo>
                          <a:cubicBezTo>
                            <a:pt x="281" y="363"/>
                            <a:pt x="363" y="282"/>
                            <a:pt x="363" y="182"/>
                          </a:cubicBezTo>
                          <a:cubicBezTo>
                            <a:pt x="363" y="82"/>
                            <a:pt x="281" y="0"/>
                            <a:pt x="181" y="0"/>
                          </a:cubicBezTo>
                          <a:cubicBezTo>
                            <a:pt x="81" y="0"/>
                            <a:pt x="0" y="82"/>
                            <a:pt x="0" y="182"/>
                          </a:cubicBezTo>
                          <a:cubicBezTo>
                            <a:pt x="0" y="282"/>
                            <a:pt x="81" y="363"/>
                            <a:pt x="181" y="363"/>
                          </a:cubicBezTo>
                          <a:close/>
                          <a:moveTo>
                            <a:pt x="0" y="182"/>
                          </a:moveTo>
                          <a:lnTo>
                            <a:pt x="363" y="182"/>
                          </a:lnTo>
                          <a:moveTo>
                            <a:pt x="0" y="182"/>
                          </a:moveTo>
                          <a:lnTo>
                            <a:pt x="363" y="182"/>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09" name="Freeform 66">
                      <a:extLst>
                        <a:ext uri="{FF2B5EF4-FFF2-40B4-BE49-F238E27FC236}">
                          <a16:creationId xmlns="" xmlns:a16="http://schemas.microsoft.com/office/drawing/2014/main" id="{2D69DF07-C5F5-4225-A406-E936DC14C739}"/>
                        </a:ext>
                      </a:extLst>
                    </p:cNvPr>
                    <p:cNvSpPr>
                      <a:spLocks/>
                    </p:cNvSpPr>
                    <p:nvPr/>
                  </p:nvSpPr>
                  <p:spPr bwMode="auto">
                    <a:xfrm>
                      <a:off x="8294689" y="1590676"/>
                      <a:ext cx="269875" cy="271463"/>
                    </a:xfrm>
                    <a:custGeom>
                      <a:avLst/>
                      <a:gdLst>
                        <a:gd name="T0" fmla="*/ 57 w 170"/>
                        <a:gd name="T1" fmla="*/ 0 h 171"/>
                        <a:gd name="T2" fmla="*/ 170 w 170"/>
                        <a:gd name="T3" fmla="*/ 0 h 171"/>
                        <a:gd name="T4" fmla="*/ 113 w 170"/>
                        <a:gd name="T5" fmla="*/ 114 h 171"/>
                        <a:gd name="T6" fmla="*/ 0 w 170"/>
                        <a:gd name="T7" fmla="*/ 57 h 171"/>
                        <a:gd name="T8" fmla="*/ 0 w 170"/>
                        <a:gd name="T9" fmla="*/ 171 h 171"/>
                        <a:gd name="T10" fmla="*/ 113 w 170"/>
                        <a:gd name="T11" fmla="*/ 114 h 171"/>
                        <a:gd name="T12" fmla="*/ 57 w 170"/>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57" y="0"/>
                          </a:moveTo>
                          <a:lnTo>
                            <a:pt x="170" y="0"/>
                          </a:lnTo>
                          <a:lnTo>
                            <a:pt x="113" y="114"/>
                          </a:lnTo>
                          <a:lnTo>
                            <a:pt x="0" y="57"/>
                          </a:lnTo>
                          <a:lnTo>
                            <a:pt x="0" y="171"/>
                          </a:lnTo>
                          <a:lnTo>
                            <a:pt x="113" y="114"/>
                          </a:lnTo>
                          <a:lnTo>
                            <a:pt x="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10" name="Freeform 67">
                      <a:extLst>
                        <a:ext uri="{FF2B5EF4-FFF2-40B4-BE49-F238E27FC236}">
                          <a16:creationId xmlns="" xmlns:a16="http://schemas.microsoft.com/office/drawing/2014/main" id="{7984C52F-7D5F-4F00-899B-ED122927F878}"/>
                        </a:ext>
                      </a:extLst>
                    </p:cNvPr>
                    <p:cNvSpPr>
                      <a:spLocks/>
                    </p:cNvSpPr>
                    <p:nvPr/>
                  </p:nvSpPr>
                  <p:spPr bwMode="auto">
                    <a:xfrm>
                      <a:off x="8294689" y="1590676"/>
                      <a:ext cx="269875" cy="271463"/>
                    </a:xfrm>
                    <a:custGeom>
                      <a:avLst/>
                      <a:gdLst>
                        <a:gd name="T0" fmla="*/ 57 w 170"/>
                        <a:gd name="T1" fmla="*/ 0 h 171"/>
                        <a:gd name="T2" fmla="*/ 170 w 170"/>
                        <a:gd name="T3" fmla="*/ 0 h 171"/>
                        <a:gd name="T4" fmla="*/ 113 w 170"/>
                        <a:gd name="T5" fmla="*/ 114 h 171"/>
                        <a:gd name="T6" fmla="*/ 0 w 170"/>
                        <a:gd name="T7" fmla="*/ 57 h 171"/>
                        <a:gd name="T8" fmla="*/ 0 w 170"/>
                        <a:gd name="T9" fmla="*/ 171 h 171"/>
                        <a:gd name="T10" fmla="*/ 113 w 170"/>
                        <a:gd name="T11" fmla="*/ 114 h 171"/>
                        <a:gd name="T12" fmla="*/ 57 w 170"/>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57" y="0"/>
                          </a:moveTo>
                          <a:lnTo>
                            <a:pt x="170" y="0"/>
                          </a:lnTo>
                          <a:lnTo>
                            <a:pt x="113" y="114"/>
                          </a:lnTo>
                          <a:lnTo>
                            <a:pt x="0" y="57"/>
                          </a:lnTo>
                          <a:lnTo>
                            <a:pt x="0" y="171"/>
                          </a:lnTo>
                          <a:lnTo>
                            <a:pt x="113" y="114"/>
                          </a:lnTo>
                          <a:lnTo>
                            <a:pt x="57"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11" name="Line 68">
                      <a:extLst>
                        <a:ext uri="{FF2B5EF4-FFF2-40B4-BE49-F238E27FC236}">
                          <a16:creationId xmlns="" xmlns:a16="http://schemas.microsoft.com/office/drawing/2014/main" id="{AAB7A53F-A0E6-4FED-AF35-6B8878CF67F5}"/>
                        </a:ext>
                      </a:extLst>
                    </p:cNvPr>
                    <p:cNvSpPr>
                      <a:spLocks noChangeShapeType="1"/>
                    </p:cNvSpPr>
                    <p:nvPr/>
                  </p:nvSpPr>
                  <p:spPr bwMode="auto">
                    <a:xfrm>
                      <a:off x="8474076" y="850901"/>
                      <a:ext cx="0" cy="127000"/>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12" name="Line 69">
                      <a:extLst>
                        <a:ext uri="{FF2B5EF4-FFF2-40B4-BE49-F238E27FC236}">
                          <a16:creationId xmlns="" xmlns:a16="http://schemas.microsoft.com/office/drawing/2014/main" id="{02367603-7727-4CBA-9961-242A43BA0455}"/>
                        </a:ext>
                      </a:extLst>
                    </p:cNvPr>
                    <p:cNvSpPr>
                      <a:spLocks noChangeShapeType="1"/>
                    </p:cNvSpPr>
                    <p:nvPr/>
                  </p:nvSpPr>
                  <p:spPr bwMode="auto">
                    <a:xfrm>
                      <a:off x="8474076" y="1411288"/>
                      <a:ext cx="0" cy="179388"/>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13" name="Rectangle 76">
                      <a:extLst>
                        <a:ext uri="{FF2B5EF4-FFF2-40B4-BE49-F238E27FC236}">
                          <a16:creationId xmlns="" xmlns:a16="http://schemas.microsoft.com/office/drawing/2014/main" id="{002F1B56-A4E9-46D7-A886-C1B585426607}"/>
                        </a:ext>
                      </a:extLst>
                    </p:cNvPr>
                    <p:cNvSpPr>
                      <a:spLocks noChangeArrowheads="1"/>
                    </p:cNvSpPr>
                    <p:nvPr/>
                  </p:nvSpPr>
                  <p:spPr bwMode="auto">
                    <a:xfrm>
                      <a:off x="8401051" y="1817688"/>
                      <a:ext cx="2837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MAV</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grpSp>
            </p:grpSp>
            <p:sp>
              <p:nvSpPr>
                <p:cNvPr id="104" name="TextBox 103">
                  <a:extLst>
                    <a:ext uri="{FF2B5EF4-FFF2-40B4-BE49-F238E27FC236}">
                      <a16:creationId xmlns="" xmlns:a16="http://schemas.microsoft.com/office/drawing/2014/main" id="{4E1DEAE3-4B0D-467C-B342-68D6A780D7F8}"/>
                    </a:ext>
                  </a:extLst>
                </p:cNvPr>
                <p:cNvSpPr txBox="1"/>
                <p:nvPr/>
              </p:nvSpPr>
              <p:spPr>
                <a:xfrm>
                  <a:off x="8402393" y="4185968"/>
                  <a:ext cx="383438" cy="215444"/>
                </a:xfrm>
                <a:prstGeom prst="rect">
                  <a:avLst/>
                </a:prstGeom>
                <a:noFill/>
              </p:spPr>
              <p:txBody>
                <a:bodyPr wrap="none" rtlCol="0">
                  <a:spAutoFit/>
                </a:bodyPr>
                <a:lstStyle/>
                <a:p>
                  <a:r>
                    <a:rPr lang="en-US" altLang="ko-KR" sz="800" dirty="0"/>
                    <a:t>SIP6</a:t>
                  </a:r>
                </a:p>
              </p:txBody>
            </p:sp>
          </p:grpSp>
          <p:sp>
            <p:nvSpPr>
              <p:cNvPr id="102" name="TextBox 101">
                <a:extLst>
                  <a:ext uri="{FF2B5EF4-FFF2-40B4-BE49-F238E27FC236}">
                    <a16:creationId xmlns="" xmlns:a16="http://schemas.microsoft.com/office/drawing/2014/main" id="{1ED0CEE6-8AC2-482A-913C-05C0AF0CBE4B}"/>
                  </a:ext>
                </a:extLst>
              </p:cNvPr>
              <p:cNvSpPr txBox="1"/>
              <p:nvPr/>
            </p:nvSpPr>
            <p:spPr>
              <a:xfrm>
                <a:off x="5098198" y="3438004"/>
                <a:ext cx="450777" cy="246221"/>
              </a:xfrm>
              <a:prstGeom prst="rect">
                <a:avLst/>
              </a:prstGeom>
              <a:noFill/>
            </p:spPr>
            <p:txBody>
              <a:bodyPr wrap="square" rtlCol="0">
                <a:spAutoFit/>
              </a:bodyPr>
              <a:lstStyle/>
              <a:p>
                <a:r>
                  <a:rPr lang="en-US" altLang="ko-KR" sz="1000" dirty="0"/>
                  <a:t>CG7</a:t>
                </a:r>
                <a:endParaRPr lang="ko-KR" altLang="en-US" sz="1000" dirty="0"/>
              </a:p>
            </p:txBody>
          </p:sp>
        </p:grpSp>
        <p:grpSp>
          <p:nvGrpSpPr>
            <p:cNvPr id="53" name="그룹 52">
              <a:extLst>
                <a:ext uri="{FF2B5EF4-FFF2-40B4-BE49-F238E27FC236}">
                  <a16:creationId xmlns="" xmlns:a16="http://schemas.microsoft.com/office/drawing/2014/main" id="{5A2AE75B-A72A-40EB-BCA7-4D14798A944C}"/>
                </a:ext>
              </a:extLst>
            </p:cNvPr>
            <p:cNvGrpSpPr/>
            <p:nvPr/>
          </p:nvGrpSpPr>
          <p:grpSpPr>
            <a:xfrm>
              <a:off x="2856304" y="3787309"/>
              <a:ext cx="495299" cy="596521"/>
              <a:chOff x="7284422" y="3784311"/>
              <a:chExt cx="495299" cy="596521"/>
            </a:xfrm>
          </p:grpSpPr>
          <p:sp>
            <p:nvSpPr>
              <p:cNvPr id="99" name="Freeform 14">
                <a:extLst>
                  <a:ext uri="{FF2B5EF4-FFF2-40B4-BE49-F238E27FC236}">
                    <a16:creationId xmlns="" xmlns:a16="http://schemas.microsoft.com/office/drawing/2014/main" id="{BEB5434D-8510-4E5F-ABAA-EC35C9E2C66E}"/>
                  </a:ext>
                </a:extLst>
              </p:cNvPr>
              <p:cNvSpPr>
                <a:spLocks/>
              </p:cNvSpPr>
              <p:nvPr/>
            </p:nvSpPr>
            <p:spPr bwMode="auto">
              <a:xfrm>
                <a:off x="7413330" y="4018882"/>
                <a:ext cx="179388" cy="361950"/>
              </a:xfrm>
              <a:custGeom>
                <a:avLst/>
                <a:gdLst>
                  <a:gd name="T0" fmla="*/ 113 w 113"/>
                  <a:gd name="T1" fmla="*/ 0 h 228"/>
                  <a:gd name="T2" fmla="*/ 0 w 113"/>
                  <a:gd name="T3" fmla="*/ 0 h 228"/>
                  <a:gd name="T4" fmla="*/ 113 w 113"/>
                  <a:gd name="T5" fmla="*/ 228 h 228"/>
                  <a:gd name="T6" fmla="*/ 0 w 113"/>
                  <a:gd name="T7" fmla="*/ 228 h 228"/>
                  <a:gd name="T8" fmla="*/ 113 w 113"/>
                  <a:gd name="T9" fmla="*/ 0 h 228"/>
                </a:gdLst>
                <a:ahLst/>
                <a:cxnLst>
                  <a:cxn ang="0">
                    <a:pos x="T0" y="T1"/>
                  </a:cxn>
                  <a:cxn ang="0">
                    <a:pos x="T2" y="T3"/>
                  </a:cxn>
                  <a:cxn ang="0">
                    <a:pos x="T4" y="T5"/>
                  </a:cxn>
                  <a:cxn ang="0">
                    <a:pos x="T6" y="T7"/>
                  </a:cxn>
                  <a:cxn ang="0">
                    <a:pos x="T8" y="T9"/>
                  </a:cxn>
                </a:cxnLst>
                <a:rect l="0" t="0" r="r" b="b"/>
                <a:pathLst>
                  <a:path w="113" h="228">
                    <a:moveTo>
                      <a:pt x="113" y="0"/>
                    </a:moveTo>
                    <a:lnTo>
                      <a:pt x="0" y="0"/>
                    </a:lnTo>
                    <a:lnTo>
                      <a:pt x="113" y="228"/>
                    </a:lnTo>
                    <a:lnTo>
                      <a:pt x="0" y="228"/>
                    </a:lnTo>
                    <a:lnTo>
                      <a:pt x="113"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100" name="TextBox 99">
                <a:extLst>
                  <a:ext uri="{FF2B5EF4-FFF2-40B4-BE49-F238E27FC236}">
                    <a16:creationId xmlns="" xmlns:a16="http://schemas.microsoft.com/office/drawing/2014/main" id="{A23B1B7F-3E8C-4809-A9C4-8F6E7F2A57AF}"/>
                  </a:ext>
                </a:extLst>
              </p:cNvPr>
              <p:cNvSpPr txBox="1"/>
              <p:nvPr/>
            </p:nvSpPr>
            <p:spPr>
              <a:xfrm>
                <a:off x="7284422" y="3784311"/>
                <a:ext cx="495299" cy="246221"/>
              </a:xfrm>
              <a:prstGeom prst="rect">
                <a:avLst/>
              </a:prstGeom>
              <a:noFill/>
            </p:spPr>
            <p:txBody>
              <a:bodyPr wrap="square" rtlCol="0">
                <a:spAutoFit/>
              </a:bodyPr>
              <a:lstStyle/>
              <a:p>
                <a:r>
                  <a:rPr lang="en-US" altLang="ko-KR" sz="1000" dirty="0"/>
                  <a:t>GV8</a:t>
                </a:r>
                <a:endParaRPr lang="ko-KR" altLang="en-US" sz="1000" dirty="0"/>
              </a:p>
            </p:txBody>
          </p:sp>
        </p:grpSp>
        <p:grpSp>
          <p:nvGrpSpPr>
            <p:cNvPr id="54" name="그룹 53">
              <a:extLst>
                <a:ext uri="{FF2B5EF4-FFF2-40B4-BE49-F238E27FC236}">
                  <a16:creationId xmlns="" xmlns:a16="http://schemas.microsoft.com/office/drawing/2014/main" id="{5B228C34-16FA-4665-8AFE-6AAC965135A7}"/>
                </a:ext>
              </a:extLst>
            </p:cNvPr>
            <p:cNvGrpSpPr/>
            <p:nvPr/>
          </p:nvGrpSpPr>
          <p:grpSpPr>
            <a:xfrm>
              <a:off x="1924668" y="3396715"/>
              <a:ext cx="1152938" cy="2447616"/>
              <a:chOff x="1873866" y="3396715"/>
              <a:chExt cx="1152938" cy="2447616"/>
            </a:xfrm>
          </p:grpSpPr>
          <p:grpSp>
            <p:nvGrpSpPr>
              <p:cNvPr id="72" name="그룹 71">
                <a:extLst>
                  <a:ext uri="{FF2B5EF4-FFF2-40B4-BE49-F238E27FC236}">
                    <a16:creationId xmlns="" xmlns:a16="http://schemas.microsoft.com/office/drawing/2014/main" id="{41B26308-8C30-4A19-BC43-342C6D3676A8}"/>
                  </a:ext>
                </a:extLst>
              </p:cNvPr>
              <p:cNvGrpSpPr/>
              <p:nvPr/>
            </p:nvGrpSpPr>
            <p:grpSpPr>
              <a:xfrm>
                <a:off x="2315515" y="3396715"/>
                <a:ext cx="711289" cy="2190750"/>
                <a:chOff x="2315515" y="3396715"/>
                <a:chExt cx="711289" cy="2190750"/>
              </a:xfrm>
            </p:grpSpPr>
            <p:sp>
              <p:nvSpPr>
                <p:cNvPr id="79" name="Freeform 22">
                  <a:extLst>
                    <a:ext uri="{FF2B5EF4-FFF2-40B4-BE49-F238E27FC236}">
                      <a16:creationId xmlns="" xmlns:a16="http://schemas.microsoft.com/office/drawing/2014/main" id="{57283290-A84E-464C-9F6C-E4DAD0B2DBCD}"/>
                    </a:ext>
                  </a:extLst>
                </p:cNvPr>
                <p:cNvSpPr>
                  <a:spLocks/>
                </p:cNvSpPr>
                <p:nvPr/>
              </p:nvSpPr>
              <p:spPr bwMode="auto">
                <a:xfrm>
                  <a:off x="2378422" y="4576227"/>
                  <a:ext cx="360363" cy="180975"/>
                </a:xfrm>
                <a:custGeom>
                  <a:avLst/>
                  <a:gdLst>
                    <a:gd name="T0" fmla="*/ 227 w 227"/>
                    <a:gd name="T1" fmla="*/ 114 h 114"/>
                    <a:gd name="T2" fmla="*/ 227 w 227"/>
                    <a:gd name="T3" fmla="*/ 0 h 114"/>
                    <a:gd name="T4" fmla="*/ 0 w 227"/>
                    <a:gd name="T5" fmla="*/ 114 h 114"/>
                    <a:gd name="T6" fmla="*/ 0 w 227"/>
                    <a:gd name="T7" fmla="*/ 0 h 114"/>
                    <a:gd name="T8" fmla="*/ 227 w 227"/>
                    <a:gd name="T9" fmla="*/ 114 h 114"/>
                  </a:gdLst>
                  <a:ahLst/>
                  <a:cxnLst>
                    <a:cxn ang="0">
                      <a:pos x="T0" y="T1"/>
                    </a:cxn>
                    <a:cxn ang="0">
                      <a:pos x="T2" y="T3"/>
                    </a:cxn>
                    <a:cxn ang="0">
                      <a:pos x="T4" y="T5"/>
                    </a:cxn>
                    <a:cxn ang="0">
                      <a:pos x="T6" y="T7"/>
                    </a:cxn>
                    <a:cxn ang="0">
                      <a:pos x="T8" y="T9"/>
                    </a:cxn>
                  </a:cxnLst>
                  <a:rect l="0" t="0" r="r" b="b"/>
                  <a:pathLst>
                    <a:path w="227" h="114">
                      <a:moveTo>
                        <a:pt x="227" y="114"/>
                      </a:moveTo>
                      <a:lnTo>
                        <a:pt x="227" y="0"/>
                      </a:lnTo>
                      <a:lnTo>
                        <a:pt x="0" y="114"/>
                      </a:lnTo>
                      <a:lnTo>
                        <a:pt x="0" y="0"/>
                      </a:lnTo>
                      <a:lnTo>
                        <a:pt x="227"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80" name="Freeform 23">
                  <a:extLst>
                    <a:ext uri="{FF2B5EF4-FFF2-40B4-BE49-F238E27FC236}">
                      <a16:creationId xmlns="" xmlns:a16="http://schemas.microsoft.com/office/drawing/2014/main" id="{3F2BA357-E22F-4395-BF61-EB6E7492AA40}"/>
                    </a:ext>
                  </a:extLst>
                </p:cNvPr>
                <p:cNvSpPr>
                  <a:spLocks/>
                </p:cNvSpPr>
                <p:nvPr/>
              </p:nvSpPr>
              <p:spPr bwMode="auto">
                <a:xfrm>
                  <a:off x="2378422" y="4576227"/>
                  <a:ext cx="360363" cy="180975"/>
                </a:xfrm>
                <a:custGeom>
                  <a:avLst/>
                  <a:gdLst>
                    <a:gd name="T0" fmla="*/ 227 w 227"/>
                    <a:gd name="T1" fmla="*/ 114 h 114"/>
                    <a:gd name="T2" fmla="*/ 227 w 227"/>
                    <a:gd name="T3" fmla="*/ 0 h 114"/>
                    <a:gd name="T4" fmla="*/ 0 w 227"/>
                    <a:gd name="T5" fmla="*/ 114 h 114"/>
                    <a:gd name="T6" fmla="*/ 0 w 227"/>
                    <a:gd name="T7" fmla="*/ 0 h 114"/>
                    <a:gd name="T8" fmla="*/ 227 w 227"/>
                    <a:gd name="T9" fmla="*/ 114 h 114"/>
                  </a:gdLst>
                  <a:ahLst/>
                  <a:cxnLst>
                    <a:cxn ang="0">
                      <a:pos x="T0" y="T1"/>
                    </a:cxn>
                    <a:cxn ang="0">
                      <a:pos x="T2" y="T3"/>
                    </a:cxn>
                    <a:cxn ang="0">
                      <a:pos x="T4" y="T5"/>
                    </a:cxn>
                    <a:cxn ang="0">
                      <a:pos x="T6" y="T7"/>
                    </a:cxn>
                    <a:cxn ang="0">
                      <a:pos x="T8" y="T9"/>
                    </a:cxn>
                  </a:cxnLst>
                  <a:rect l="0" t="0" r="r" b="b"/>
                  <a:pathLst>
                    <a:path w="227" h="114">
                      <a:moveTo>
                        <a:pt x="227" y="114"/>
                      </a:moveTo>
                      <a:lnTo>
                        <a:pt x="227" y="0"/>
                      </a:lnTo>
                      <a:lnTo>
                        <a:pt x="0" y="114"/>
                      </a:lnTo>
                      <a:lnTo>
                        <a:pt x="0" y="0"/>
                      </a:lnTo>
                      <a:lnTo>
                        <a:pt x="227" y="114"/>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81" name="Freeform 30">
                  <a:extLst>
                    <a:ext uri="{FF2B5EF4-FFF2-40B4-BE49-F238E27FC236}">
                      <a16:creationId xmlns="" xmlns:a16="http://schemas.microsoft.com/office/drawing/2014/main" id="{87E11EA2-3D6D-4162-BFDB-C6D45A25C924}"/>
                    </a:ext>
                  </a:extLst>
                </p:cNvPr>
                <p:cNvSpPr>
                  <a:spLocks/>
                </p:cNvSpPr>
                <p:nvPr/>
              </p:nvSpPr>
              <p:spPr bwMode="auto">
                <a:xfrm>
                  <a:off x="2503835" y="5316002"/>
                  <a:ext cx="269875" cy="271463"/>
                </a:xfrm>
                <a:custGeom>
                  <a:avLst/>
                  <a:gdLst>
                    <a:gd name="T0" fmla="*/ 170 w 170"/>
                    <a:gd name="T1" fmla="*/ 57 h 171"/>
                    <a:gd name="T2" fmla="*/ 170 w 170"/>
                    <a:gd name="T3" fmla="*/ 171 h 171"/>
                    <a:gd name="T4" fmla="*/ 57 w 170"/>
                    <a:gd name="T5" fmla="*/ 114 h 171"/>
                    <a:gd name="T6" fmla="*/ 114 w 170"/>
                    <a:gd name="T7" fmla="*/ 0 h 171"/>
                    <a:gd name="T8" fmla="*/ 0 w 170"/>
                    <a:gd name="T9" fmla="*/ 0 h 171"/>
                    <a:gd name="T10" fmla="*/ 57 w 170"/>
                    <a:gd name="T11" fmla="*/ 114 h 171"/>
                    <a:gd name="T12" fmla="*/ 170 w 170"/>
                    <a:gd name="T13" fmla="*/ 57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170" y="57"/>
                      </a:moveTo>
                      <a:lnTo>
                        <a:pt x="170" y="171"/>
                      </a:lnTo>
                      <a:lnTo>
                        <a:pt x="57" y="114"/>
                      </a:lnTo>
                      <a:lnTo>
                        <a:pt x="114" y="0"/>
                      </a:lnTo>
                      <a:lnTo>
                        <a:pt x="0" y="0"/>
                      </a:lnTo>
                      <a:lnTo>
                        <a:pt x="57" y="114"/>
                      </a:lnTo>
                      <a:lnTo>
                        <a:pt x="170"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82" name="Freeform 32">
                  <a:extLst>
                    <a:ext uri="{FF2B5EF4-FFF2-40B4-BE49-F238E27FC236}">
                      <a16:creationId xmlns="" xmlns:a16="http://schemas.microsoft.com/office/drawing/2014/main" id="{9A8F7711-2633-43FB-9719-109129D7416C}"/>
                    </a:ext>
                  </a:extLst>
                </p:cNvPr>
                <p:cNvSpPr>
                  <a:spLocks/>
                </p:cNvSpPr>
                <p:nvPr/>
              </p:nvSpPr>
              <p:spPr bwMode="auto">
                <a:xfrm>
                  <a:off x="2324447" y="3990440"/>
                  <a:ext cx="468313" cy="423863"/>
                </a:xfrm>
                <a:custGeom>
                  <a:avLst/>
                  <a:gdLst>
                    <a:gd name="T0" fmla="*/ 0 w 786"/>
                    <a:gd name="T1" fmla="*/ 629 h 708"/>
                    <a:gd name="T2" fmla="*/ 393 w 786"/>
                    <a:gd name="T3" fmla="*/ 708 h 708"/>
                    <a:gd name="T4" fmla="*/ 786 w 786"/>
                    <a:gd name="T5" fmla="*/ 629 h 708"/>
                    <a:gd name="T6" fmla="*/ 786 w 786"/>
                    <a:gd name="T7" fmla="*/ 0 h 708"/>
                    <a:gd name="T8" fmla="*/ 0 w 786"/>
                    <a:gd name="T9" fmla="*/ 0 h 708"/>
                    <a:gd name="T10" fmla="*/ 0 w 786"/>
                    <a:gd name="T11" fmla="*/ 629 h 708"/>
                  </a:gdLst>
                  <a:ahLst/>
                  <a:cxnLst>
                    <a:cxn ang="0">
                      <a:pos x="T0" y="T1"/>
                    </a:cxn>
                    <a:cxn ang="0">
                      <a:pos x="T2" y="T3"/>
                    </a:cxn>
                    <a:cxn ang="0">
                      <a:pos x="T4" y="T5"/>
                    </a:cxn>
                    <a:cxn ang="0">
                      <a:pos x="T6" y="T7"/>
                    </a:cxn>
                    <a:cxn ang="0">
                      <a:pos x="T8" y="T9"/>
                    </a:cxn>
                    <a:cxn ang="0">
                      <a:pos x="T10" y="T11"/>
                    </a:cxn>
                  </a:cxnLst>
                  <a:rect l="0" t="0" r="r" b="b"/>
                  <a:pathLst>
                    <a:path w="786" h="708">
                      <a:moveTo>
                        <a:pt x="0" y="629"/>
                      </a:moveTo>
                      <a:cubicBezTo>
                        <a:pt x="0" y="672"/>
                        <a:pt x="176" y="708"/>
                        <a:pt x="393" y="708"/>
                      </a:cubicBezTo>
                      <a:cubicBezTo>
                        <a:pt x="610" y="708"/>
                        <a:pt x="786" y="672"/>
                        <a:pt x="786" y="629"/>
                      </a:cubicBezTo>
                      <a:lnTo>
                        <a:pt x="786" y="0"/>
                      </a:lnTo>
                      <a:lnTo>
                        <a:pt x="0" y="0"/>
                      </a:lnTo>
                      <a:lnTo>
                        <a:pt x="0" y="629"/>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83" name="Freeform 33">
                  <a:extLst>
                    <a:ext uri="{FF2B5EF4-FFF2-40B4-BE49-F238E27FC236}">
                      <a16:creationId xmlns="" xmlns:a16="http://schemas.microsoft.com/office/drawing/2014/main" id="{A5850DDF-E0FD-4F8C-A02B-B21869C5B3D8}"/>
                    </a:ext>
                  </a:extLst>
                </p:cNvPr>
                <p:cNvSpPr>
                  <a:spLocks/>
                </p:cNvSpPr>
                <p:nvPr/>
              </p:nvSpPr>
              <p:spPr bwMode="auto">
                <a:xfrm>
                  <a:off x="2324447" y="3990440"/>
                  <a:ext cx="468313" cy="423863"/>
                </a:xfrm>
                <a:custGeom>
                  <a:avLst/>
                  <a:gdLst>
                    <a:gd name="T0" fmla="*/ 0 w 786"/>
                    <a:gd name="T1" fmla="*/ 629 h 708"/>
                    <a:gd name="T2" fmla="*/ 393 w 786"/>
                    <a:gd name="T3" fmla="*/ 708 h 708"/>
                    <a:gd name="T4" fmla="*/ 786 w 786"/>
                    <a:gd name="T5" fmla="*/ 629 h 708"/>
                    <a:gd name="T6" fmla="*/ 786 w 786"/>
                    <a:gd name="T7" fmla="*/ 0 h 708"/>
                    <a:gd name="T8" fmla="*/ 0 w 786"/>
                    <a:gd name="T9" fmla="*/ 0 h 708"/>
                    <a:gd name="T10" fmla="*/ 0 w 786"/>
                    <a:gd name="T11" fmla="*/ 629 h 708"/>
                  </a:gdLst>
                  <a:ahLst/>
                  <a:cxnLst>
                    <a:cxn ang="0">
                      <a:pos x="T0" y="T1"/>
                    </a:cxn>
                    <a:cxn ang="0">
                      <a:pos x="T2" y="T3"/>
                    </a:cxn>
                    <a:cxn ang="0">
                      <a:pos x="T4" y="T5"/>
                    </a:cxn>
                    <a:cxn ang="0">
                      <a:pos x="T6" y="T7"/>
                    </a:cxn>
                    <a:cxn ang="0">
                      <a:pos x="T8" y="T9"/>
                    </a:cxn>
                    <a:cxn ang="0">
                      <a:pos x="T10" y="T11"/>
                    </a:cxn>
                  </a:cxnLst>
                  <a:rect l="0" t="0" r="r" b="b"/>
                  <a:pathLst>
                    <a:path w="786" h="708">
                      <a:moveTo>
                        <a:pt x="0" y="629"/>
                      </a:moveTo>
                      <a:cubicBezTo>
                        <a:pt x="0" y="672"/>
                        <a:pt x="176" y="708"/>
                        <a:pt x="393" y="708"/>
                      </a:cubicBezTo>
                      <a:cubicBezTo>
                        <a:pt x="610" y="708"/>
                        <a:pt x="786" y="672"/>
                        <a:pt x="786" y="629"/>
                      </a:cubicBezTo>
                      <a:lnTo>
                        <a:pt x="786" y="0"/>
                      </a:lnTo>
                      <a:lnTo>
                        <a:pt x="0" y="0"/>
                      </a:lnTo>
                      <a:lnTo>
                        <a:pt x="0" y="629"/>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84" name="Oval 34">
                  <a:extLst>
                    <a:ext uri="{FF2B5EF4-FFF2-40B4-BE49-F238E27FC236}">
                      <a16:creationId xmlns="" xmlns:a16="http://schemas.microsoft.com/office/drawing/2014/main" id="{6799EC05-BD67-4A0D-8052-E94092CB2C77}"/>
                    </a:ext>
                  </a:extLst>
                </p:cNvPr>
                <p:cNvSpPr>
                  <a:spLocks noChangeArrowheads="1"/>
                </p:cNvSpPr>
                <p:nvPr/>
              </p:nvSpPr>
              <p:spPr bwMode="auto">
                <a:xfrm>
                  <a:off x="2324447" y="3944402"/>
                  <a:ext cx="468313" cy="93663"/>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85" name="Oval 35">
                  <a:extLst>
                    <a:ext uri="{FF2B5EF4-FFF2-40B4-BE49-F238E27FC236}">
                      <a16:creationId xmlns="" xmlns:a16="http://schemas.microsoft.com/office/drawing/2014/main" id="{A8D92500-0EF7-4D4F-B8E4-9BCC29F3E1BB}"/>
                    </a:ext>
                  </a:extLst>
                </p:cNvPr>
                <p:cNvSpPr>
                  <a:spLocks noChangeArrowheads="1"/>
                </p:cNvSpPr>
                <p:nvPr/>
              </p:nvSpPr>
              <p:spPr bwMode="auto">
                <a:xfrm>
                  <a:off x="2324447" y="3944402"/>
                  <a:ext cx="468313" cy="93663"/>
                </a:xfrm>
                <a:prstGeom prst="ellipse">
                  <a:avLst/>
                </a:pr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86" name="Line 36">
                  <a:extLst>
                    <a:ext uri="{FF2B5EF4-FFF2-40B4-BE49-F238E27FC236}">
                      <a16:creationId xmlns="" xmlns:a16="http://schemas.microsoft.com/office/drawing/2014/main" id="{C2D47AF5-F6C2-416C-96E9-A22F58179E28}"/>
                    </a:ext>
                  </a:extLst>
                </p:cNvPr>
                <p:cNvSpPr>
                  <a:spLocks noChangeShapeType="1"/>
                </p:cNvSpPr>
                <p:nvPr/>
              </p:nvSpPr>
              <p:spPr bwMode="auto">
                <a:xfrm>
                  <a:off x="2559397" y="4414302"/>
                  <a:ext cx="0" cy="252413"/>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87" name="Oval 37">
                  <a:extLst>
                    <a:ext uri="{FF2B5EF4-FFF2-40B4-BE49-F238E27FC236}">
                      <a16:creationId xmlns="" xmlns:a16="http://schemas.microsoft.com/office/drawing/2014/main" id="{53064396-7204-478E-8C46-95F380CFCD91}"/>
                    </a:ext>
                  </a:extLst>
                </p:cNvPr>
                <p:cNvSpPr>
                  <a:spLocks noChangeArrowheads="1"/>
                </p:cNvSpPr>
                <p:nvPr/>
              </p:nvSpPr>
              <p:spPr bwMode="auto">
                <a:xfrm>
                  <a:off x="2449860" y="3584040"/>
                  <a:ext cx="215900" cy="2174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88" name="Freeform 38">
                  <a:extLst>
                    <a:ext uri="{FF2B5EF4-FFF2-40B4-BE49-F238E27FC236}">
                      <a16:creationId xmlns="" xmlns:a16="http://schemas.microsoft.com/office/drawing/2014/main" id="{671D4C19-09E9-4A01-B143-98B6D8BBD3B7}"/>
                    </a:ext>
                  </a:extLst>
                </p:cNvPr>
                <p:cNvSpPr>
                  <a:spLocks noEditPoints="1"/>
                </p:cNvSpPr>
                <p:nvPr/>
              </p:nvSpPr>
              <p:spPr bwMode="auto">
                <a:xfrm>
                  <a:off x="2449860" y="3584040"/>
                  <a:ext cx="215900" cy="217488"/>
                </a:xfrm>
                <a:custGeom>
                  <a:avLst/>
                  <a:gdLst>
                    <a:gd name="T0" fmla="*/ 182 w 363"/>
                    <a:gd name="T1" fmla="*/ 363 h 363"/>
                    <a:gd name="T2" fmla="*/ 363 w 363"/>
                    <a:gd name="T3" fmla="*/ 181 h 363"/>
                    <a:gd name="T4" fmla="*/ 182 w 363"/>
                    <a:gd name="T5" fmla="*/ 0 h 363"/>
                    <a:gd name="T6" fmla="*/ 0 w 363"/>
                    <a:gd name="T7" fmla="*/ 181 h 363"/>
                    <a:gd name="T8" fmla="*/ 182 w 363"/>
                    <a:gd name="T9" fmla="*/ 363 h 363"/>
                    <a:gd name="T10" fmla="*/ 0 w 363"/>
                    <a:gd name="T11" fmla="*/ 181 h 363"/>
                    <a:gd name="T12" fmla="*/ 363 w 363"/>
                    <a:gd name="T13" fmla="*/ 181 h 363"/>
                    <a:gd name="T14" fmla="*/ 0 w 363"/>
                    <a:gd name="T15" fmla="*/ 181 h 363"/>
                    <a:gd name="T16" fmla="*/ 363 w 363"/>
                    <a:gd name="T17" fmla="*/ 18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363">
                      <a:moveTo>
                        <a:pt x="182" y="363"/>
                      </a:moveTo>
                      <a:cubicBezTo>
                        <a:pt x="282" y="363"/>
                        <a:pt x="363" y="282"/>
                        <a:pt x="363" y="181"/>
                      </a:cubicBezTo>
                      <a:cubicBezTo>
                        <a:pt x="363" y="81"/>
                        <a:pt x="282" y="0"/>
                        <a:pt x="182" y="0"/>
                      </a:cubicBezTo>
                      <a:cubicBezTo>
                        <a:pt x="81" y="0"/>
                        <a:pt x="0" y="81"/>
                        <a:pt x="0" y="181"/>
                      </a:cubicBezTo>
                      <a:cubicBezTo>
                        <a:pt x="0" y="282"/>
                        <a:pt x="81" y="363"/>
                        <a:pt x="182" y="363"/>
                      </a:cubicBezTo>
                      <a:close/>
                      <a:moveTo>
                        <a:pt x="0" y="181"/>
                      </a:moveTo>
                      <a:lnTo>
                        <a:pt x="363" y="181"/>
                      </a:lnTo>
                      <a:moveTo>
                        <a:pt x="0" y="181"/>
                      </a:moveTo>
                      <a:lnTo>
                        <a:pt x="363" y="181"/>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89" name="Line 39">
                  <a:extLst>
                    <a:ext uri="{FF2B5EF4-FFF2-40B4-BE49-F238E27FC236}">
                      <a16:creationId xmlns="" xmlns:a16="http://schemas.microsoft.com/office/drawing/2014/main" id="{EEB650DA-BBE0-44E4-92EF-3C61B4D9EA18}"/>
                    </a:ext>
                  </a:extLst>
                </p:cNvPr>
                <p:cNvSpPr>
                  <a:spLocks noChangeShapeType="1"/>
                </p:cNvSpPr>
                <p:nvPr/>
              </p:nvSpPr>
              <p:spPr bwMode="auto">
                <a:xfrm>
                  <a:off x="2559397" y="3801527"/>
                  <a:ext cx="0" cy="125413"/>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90" name="Rectangle 40">
                  <a:extLst>
                    <a:ext uri="{FF2B5EF4-FFF2-40B4-BE49-F238E27FC236}">
                      <a16:creationId xmlns="" xmlns:a16="http://schemas.microsoft.com/office/drawing/2014/main" id="{12D9C905-B120-404E-BB45-FB7BA345A62C}"/>
                    </a:ext>
                  </a:extLst>
                </p:cNvPr>
                <p:cNvSpPr>
                  <a:spLocks noChangeArrowheads="1"/>
                </p:cNvSpPr>
                <p:nvPr/>
              </p:nvSpPr>
              <p:spPr bwMode="auto">
                <a:xfrm>
                  <a:off x="2399060" y="4085690"/>
                  <a:ext cx="2260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a:ln>
                        <a:noFill/>
                      </a:ln>
                      <a:solidFill>
                        <a:srgbClr val="000000"/>
                      </a:solidFill>
                      <a:effectLst/>
                      <a:latin typeface="맑은 고딕" panose="020B0503020000020004" pitchFamily="50" charset="-127"/>
                      <a:ea typeface="맑은 고딕" panose="020B0503020000020004" pitchFamily="50" charset="-127"/>
                    </a:rPr>
                    <a:t>CSK</a:t>
                  </a:r>
                  <a:endParaRPr kumimoji="0" lang="ko-KR" altLang="ko-KR" sz="1000" b="0" i="0" u="none" strike="noStrike" cap="none" normalizeH="0" baseline="0">
                    <a:ln>
                      <a:noFill/>
                    </a:ln>
                    <a:solidFill>
                      <a:schemeClr val="tx1"/>
                    </a:solidFill>
                    <a:effectLst/>
                    <a:latin typeface="Arial" panose="020B0604020202020204" pitchFamily="34" charset="0"/>
                  </a:endParaRPr>
                </a:p>
              </p:txBody>
            </p:sp>
            <p:sp>
              <p:nvSpPr>
                <p:cNvPr id="91" name="Rectangle 41">
                  <a:extLst>
                    <a:ext uri="{FF2B5EF4-FFF2-40B4-BE49-F238E27FC236}">
                      <a16:creationId xmlns="" xmlns:a16="http://schemas.microsoft.com/office/drawing/2014/main" id="{59263953-C09B-46EE-B5ED-969824C2C8C9}"/>
                    </a:ext>
                  </a:extLst>
                </p:cNvPr>
                <p:cNvSpPr>
                  <a:spLocks noChangeArrowheads="1"/>
                </p:cNvSpPr>
                <p:nvPr/>
              </p:nvSpPr>
              <p:spPr bwMode="auto">
                <a:xfrm>
                  <a:off x="2668935" y="4085690"/>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ko-KR" sz="1000" dirty="0">
                      <a:solidFill>
                        <a:srgbClr val="000000"/>
                      </a:solidFill>
                      <a:latin typeface="맑은 고딕" panose="020B0503020000020004" pitchFamily="50" charset="-127"/>
                      <a:ea typeface="맑은 고딕" panose="020B0503020000020004" pitchFamily="50" charset="-127"/>
                    </a:rPr>
                    <a:t>3</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92" name="Rectangle 43">
                  <a:extLst>
                    <a:ext uri="{FF2B5EF4-FFF2-40B4-BE49-F238E27FC236}">
                      <a16:creationId xmlns="" xmlns:a16="http://schemas.microsoft.com/office/drawing/2014/main" id="{0C006287-28A8-4E91-AF94-2F183BC9AB59}"/>
                    </a:ext>
                  </a:extLst>
                </p:cNvPr>
                <p:cNvSpPr>
                  <a:spLocks noChangeArrowheads="1"/>
                </p:cNvSpPr>
                <p:nvPr/>
              </p:nvSpPr>
              <p:spPr bwMode="auto">
                <a:xfrm>
                  <a:off x="2684810" y="4896902"/>
                  <a:ext cx="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93" name="Rectangle 45">
                  <a:extLst>
                    <a:ext uri="{FF2B5EF4-FFF2-40B4-BE49-F238E27FC236}">
                      <a16:creationId xmlns="" xmlns:a16="http://schemas.microsoft.com/office/drawing/2014/main" id="{03FF1C56-CB5F-4E88-BAB8-DF105A08F371}"/>
                    </a:ext>
                  </a:extLst>
                </p:cNvPr>
                <p:cNvSpPr>
                  <a:spLocks noChangeArrowheads="1"/>
                </p:cNvSpPr>
                <p:nvPr/>
              </p:nvSpPr>
              <p:spPr bwMode="auto">
                <a:xfrm>
                  <a:off x="2464147" y="3396715"/>
                  <a:ext cx="24205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CG</a:t>
                  </a:r>
                  <a:r>
                    <a:rPr kumimoji="0" lang="en-US"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8</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94" name="Rectangle 47">
                  <a:extLst>
                    <a:ext uri="{FF2B5EF4-FFF2-40B4-BE49-F238E27FC236}">
                      <a16:creationId xmlns="" xmlns:a16="http://schemas.microsoft.com/office/drawing/2014/main" id="{6E543C68-E172-490C-B41B-3B09305C0FF7}"/>
                    </a:ext>
                  </a:extLst>
                </p:cNvPr>
                <p:cNvSpPr>
                  <a:spLocks noChangeArrowheads="1"/>
                </p:cNvSpPr>
                <p:nvPr/>
              </p:nvSpPr>
              <p:spPr bwMode="auto">
                <a:xfrm>
                  <a:off x="2753072" y="4555590"/>
                  <a:ext cx="1715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a:ln>
                        <a:noFill/>
                      </a:ln>
                      <a:solidFill>
                        <a:srgbClr val="000000"/>
                      </a:solidFill>
                      <a:effectLst/>
                      <a:latin typeface="맑은 고딕" panose="020B0503020000020004" pitchFamily="50" charset="-127"/>
                      <a:ea typeface="맑은 고딕" panose="020B0503020000020004" pitchFamily="50" charset="-127"/>
                    </a:rPr>
                    <a:t>GV</a:t>
                  </a:r>
                  <a:endParaRPr kumimoji="0" lang="ko-KR" altLang="ko-KR" sz="1000" b="0" i="0" u="none" strike="noStrike" cap="none" normalizeH="0" baseline="0">
                    <a:ln>
                      <a:noFill/>
                    </a:ln>
                    <a:solidFill>
                      <a:schemeClr val="tx1"/>
                    </a:solidFill>
                    <a:effectLst/>
                    <a:latin typeface="Arial" panose="020B0604020202020204" pitchFamily="34" charset="0"/>
                  </a:endParaRPr>
                </a:p>
              </p:txBody>
            </p:sp>
            <p:sp>
              <p:nvSpPr>
                <p:cNvPr id="95" name="Rectangle 48">
                  <a:extLst>
                    <a:ext uri="{FF2B5EF4-FFF2-40B4-BE49-F238E27FC236}">
                      <a16:creationId xmlns="" xmlns:a16="http://schemas.microsoft.com/office/drawing/2014/main" id="{76D23D86-0192-4E66-B362-21A3F6802EA6}"/>
                    </a:ext>
                  </a:extLst>
                </p:cNvPr>
                <p:cNvSpPr>
                  <a:spLocks noChangeArrowheads="1"/>
                </p:cNvSpPr>
                <p:nvPr/>
              </p:nvSpPr>
              <p:spPr bwMode="auto">
                <a:xfrm>
                  <a:off x="2956272" y="4555590"/>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ko-KR" sz="1000" dirty="0">
                      <a:solidFill>
                        <a:srgbClr val="000000"/>
                      </a:solidFill>
                      <a:latin typeface="맑은 고딕" panose="020B0503020000020004" pitchFamily="50" charset="-127"/>
                      <a:ea typeface="맑은 고딕" panose="020B0503020000020004" pitchFamily="50" charset="-127"/>
                    </a:rPr>
                    <a:t>9</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96" name="배지 95">
                  <a:extLst>
                    <a:ext uri="{FF2B5EF4-FFF2-40B4-BE49-F238E27FC236}">
                      <a16:creationId xmlns="" xmlns:a16="http://schemas.microsoft.com/office/drawing/2014/main" id="{11369882-8299-41B2-A0B3-684EC6F7AC83}"/>
                    </a:ext>
                  </a:extLst>
                </p:cNvPr>
                <p:cNvSpPr/>
                <p:nvPr/>
              </p:nvSpPr>
              <p:spPr>
                <a:xfrm>
                  <a:off x="2315515" y="4896587"/>
                  <a:ext cx="480322" cy="382773"/>
                </a:xfrm>
                <a:prstGeom prst="plaqu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7" name="직선 연결선 96">
                  <a:extLst>
                    <a:ext uri="{FF2B5EF4-FFF2-40B4-BE49-F238E27FC236}">
                      <a16:creationId xmlns="" xmlns:a16="http://schemas.microsoft.com/office/drawing/2014/main" id="{BEB4DD09-7655-48B1-A394-9E81497D4209}"/>
                    </a:ext>
                  </a:extLst>
                </p:cNvPr>
                <p:cNvCxnSpPr>
                  <a:stCxn id="86" idx="1"/>
                  <a:endCxn id="96" idx="0"/>
                </p:cNvCxnSpPr>
                <p:nvPr/>
              </p:nvCxnSpPr>
              <p:spPr>
                <a:xfrm flipH="1">
                  <a:off x="2555676" y="4666715"/>
                  <a:ext cx="3722" cy="2298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 xmlns:a16="http://schemas.microsoft.com/office/drawing/2014/main" id="{38648B99-50A9-4DBF-BEB5-1789C38815AF}"/>
                    </a:ext>
                  </a:extLst>
                </p:cNvPr>
                <p:cNvSpPr txBox="1"/>
                <p:nvPr/>
              </p:nvSpPr>
              <p:spPr>
                <a:xfrm>
                  <a:off x="2354588" y="4952394"/>
                  <a:ext cx="465742" cy="246221"/>
                </a:xfrm>
                <a:prstGeom prst="rect">
                  <a:avLst/>
                </a:prstGeom>
                <a:noFill/>
              </p:spPr>
              <p:txBody>
                <a:bodyPr wrap="square" rtlCol="0">
                  <a:spAutoFit/>
                </a:bodyPr>
                <a:lstStyle/>
                <a:p>
                  <a:r>
                    <a:rPr lang="en-US" altLang="ko-KR" sz="1000" dirty="0"/>
                    <a:t>NEG</a:t>
                  </a:r>
                  <a:endParaRPr lang="ko-KR" altLang="en-US" sz="1000" dirty="0"/>
                </a:p>
              </p:txBody>
            </p:sp>
          </p:grpSp>
          <p:sp>
            <p:nvSpPr>
              <p:cNvPr id="73" name="Freeform 67">
                <a:extLst>
                  <a:ext uri="{FF2B5EF4-FFF2-40B4-BE49-F238E27FC236}">
                    <a16:creationId xmlns="" xmlns:a16="http://schemas.microsoft.com/office/drawing/2014/main" id="{9A37C066-E576-43DD-B7F5-6B8B70CBE859}"/>
                  </a:ext>
                </a:extLst>
              </p:cNvPr>
              <p:cNvSpPr>
                <a:spLocks/>
              </p:cNvSpPr>
              <p:nvPr/>
            </p:nvSpPr>
            <p:spPr bwMode="auto">
              <a:xfrm>
                <a:off x="2377134" y="5500406"/>
                <a:ext cx="269875" cy="271463"/>
              </a:xfrm>
              <a:custGeom>
                <a:avLst/>
                <a:gdLst>
                  <a:gd name="T0" fmla="*/ 57 w 170"/>
                  <a:gd name="T1" fmla="*/ 0 h 171"/>
                  <a:gd name="T2" fmla="*/ 170 w 170"/>
                  <a:gd name="T3" fmla="*/ 0 h 171"/>
                  <a:gd name="T4" fmla="*/ 113 w 170"/>
                  <a:gd name="T5" fmla="*/ 114 h 171"/>
                  <a:gd name="T6" fmla="*/ 0 w 170"/>
                  <a:gd name="T7" fmla="*/ 57 h 171"/>
                  <a:gd name="T8" fmla="*/ 0 w 170"/>
                  <a:gd name="T9" fmla="*/ 171 h 171"/>
                  <a:gd name="T10" fmla="*/ 113 w 170"/>
                  <a:gd name="T11" fmla="*/ 114 h 171"/>
                  <a:gd name="T12" fmla="*/ 57 w 170"/>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57" y="0"/>
                    </a:moveTo>
                    <a:lnTo>
                      <a:pt x="170" y="0"/>
                    </a:lnTo>
                    <a:lnTo>
                      <a:pt x="113" y="114"/>
                    </a:lnTo>
                    <a:lnTo>
                      <a:pt x="0" y="57"/>
                    </a:lnTo>
                    <a:lnTo>
                      <a:pt x="0" y="171"/>
                    </a:lnTo>
                    <a:lnTo>
                      <a:pt x="113" y="114"/>
                    </a:lnTo>
                    <a:lnTo>
                      <a:pt x="57"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cxnSp>
            <p:nvCxnSpPr>
              <p:cNvPr id="74" name="직선 연결선 73">
                <a:extLst>
                  <a:ext uri="{FF2B5EF4-FFF2-40B4-BE49-F238E27FC236}">
                    <a16:creationId xmlns="" xmlns:a16="http://schemas.microsoft.com/office/drawing/2014/main" id="{56041820-DF53-4E11-B1A1-E574DD57FC64}"/>
                  </a:ext>
                </a:extLst>
              </p:cNvPr>
              <p:cNvCxnSpPr>
                <a:stCxn id="96" idx="2"/>
              </p:cNvCxnSpPr>
              <p:nvPr/>
            </p:nvCxnSpPr>
            <p:spPr>
              <a:xfrm>
                <a:off x="2555676" y="5279360"/>
                <a:ext cx="1861" cy="21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Rectangle 76">
                <a:extLst>
                  <a:ext uri="{FF2B5EF4-FFF2-40B4-BE49-F238E27FC236}">
                    <a16:creationId xmlns="" xmlns:a16="http://schemas.microsoft.com/office/drawing/2014/main" id="{0B003B76-AD6A-49AB-8BB4-6CAE9A6C44DC}"/>
                  </a:ext>
                </a:extLst>
              </p:cNvPr>
              <p:cNvSpPr>
                <a:spLocks noChangeArrowheads="1"/>
              </p:cNvSpPr>
              <p:nvPr/>
            </p:nvSpPr>
            <p:spPr bwMode="auto">
              <a:xfrm>
                <a:off x="2552226" y="5690443"/>
                <a:ext cx="2837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MAV</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sp>
            <p:nvSpPr>
              <p:cNvPr id="76" name="Freeform 53">
                <a:extLst>
                  <a:ext uri="{FF2B5EF4-FFF2-40B4-BE49-F238E27FC236}">
                    <a16:creationId xmlns="" xmlns:a16="http://schemas.microsoft.com/office/drawing/2014/main" id="{C86D7C1A-F567-4A9D-B459-86B1E6ACF255}"/>
                  </a:ext>
                </a:extLst>
              </p:cNvPr>
              <p:cNvSpPr>
                <a:spLocks noEditPoints="1"/>
              </p:cNvSpPr>
              <p:nvPr/>
            </p:nvSpPr>
            <p:spPr bwMode="auto">
              <a:xfrm>
                <a:off x="1941731" y="4977763"/>
                <a:ext cx="217488" cy="217488"/>
              </a:xfrm>
              <a:custGeom>
                <a:avLst/>
                <a:gdLst>
                  <a:gd name="T0" fmla="*/ 181 w 363"/>
                  <a:gd name="T1" fmla="*/ 363 h 363"/>
                  <a:gd name="T2" fmla="*/ 363 w 363"/>
                  <a:gd name="T3" fmla="*/ 182 h 363"/>
                  <a:gd name="T4" fmla="*/ 181 w 363"/>
                  <a:gd name="T5" fmla="*/ 0 h 363"/>
                  <a:gd name="T6" fmla="*/ 0 w 363"/>
                  <a:gd name="T7" fmla="*/ 182 h 363"/>
                  <a:gd name="T8" fmla="*/ 181 w 363"/>
                  <a:gd name="T9" fmla="*/ 363 h 363"/>
                  <a:gd name="T10" fmla="*/ 0 w 363"/>
                  <a:gd name="T11" fmla="*/ 182 h 363"/>
                  <a:gd name="T12" fmla="*/ 363 w 363"/>
                  <a:gd name="T13" fmla="*/ 182 h 363"/>
                  <a:gd name="T14" fmla="*/ 0 w 363"/>
                  <a:gd name="T15" fmla="*/ 182 h 363"/>
                  <a:gd name="T16" fmla="*/ 363 w 363"/>
                  <a:gd name="T17" fmla="*/ 18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363">
                    <a:moveTo>
                      <a:pt x="181" y="363"/>
                    </a:moveTo>
                    <a:cubicBezTo>
                      <a:pt x="281" y="363"/>
                      <a:pt x="363" y="282"/>
                      <a:pt x="363" y="182"/>
                    </a:cubicBezTo>
                    <a:cubicBezTo>
                      <a:pt x="363" y="82"/>
                      <a:pt x="281" y="0"/>
                      <a:pt x="181" y="0"/>
                    </a:cubicBezTo>
                    <a:cubicBezTo>
                      <a:pt x="81" y="0"/>
                      <a:pt x="0" y="82"/>
                      <a:pt x="0" y="182"/>
                    </a:cubicBezTo>
                    <a:cubicBezTo>
                      <a:pt x="0" y="282"/>
                      <a:pt x="81" y="363"/>
                      <a:pt x="181" y="363"/>
                    </a:cubicBezTo>
                    <a:close/>
                    <a:moveTo>
                      <a:pt x="0" y="182"/>
                    </a:moveTo>
                    <a:lnTo>
                      <a:pt x="363" y="182"/>
                    </a:lnTo>
                    <a:moveTo>
                      <a:pt x="0" y="182"/>
                    </a:moveTo>
                    <a:lnTo>
                      <a:pt x="363" y="182"/>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cxnSp>
            <p:nvCxnSpPr>
              <p:cNvPr id="77" name="직선 연결선 76">
                <a:extLst>
                  <a:ext uri="{FF2B5EF4-FFF2-40B4-BE49-F238E27FC236}">
                    <a16:creationId xmlns="" xmlns:a16="http://schemas.microsoft.com/office/drawing/2014/main" id="{D8C09DEE-FD5F-4A2A-894E-892361C30E03}"/>
                  </a:ext>
                </a:extLst>
              </p:cNvPr>
              <p:cNvCxnSpPr>
                <a:cxnSpLocks/>
                <a:stCxn id="76" idx="1"/>
                <a:endCxn id="96" idx="1"/>
              </p:cNvCxnSpPr>
              <p:nvPr/>
            </p:nvCxnSpPr>
            <p:spPr>
              <a:xfrm>
                <a:off x="2159219" y="5086807"/>
                <a:ext cx="156296" cy="1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 xmlns:a16="http://schemas.microsoft.com/office/drawing/2014/main" id="{0BC07C70-890A-4405-BE8D-C2A1CFC6143F}"/>
                  </a:ext>
                </a:extLst>
              </p:cNvPr>
              <p:cNvSpPr txBox="1"/>
              <p:nvPr/>
            </p:nvSpPr>
            <p:spPr>
              <a:xfrm>
                <a:off x="1873866" y="4774599"/>
                <a:ext cx="495299" cy="246221"/>
              </a:xfrm>
              <a:prstGeom prst="rect">
                <a:avLst/>
              </a:prstGeom>
              <a:noFill/>
            </p:spPr>
            <p:txBody>
              <a:bodyPr wrap="square" rtlCol="0">
                <a:spAutoFit/>
              </a:bodyPr>
              <a:lstStyle/>
              <a:p>
                <a:r>
                  <a:rPr lang="en-US" altLang="ko-KR" sz="1000" dirty="0"/>
                  <a:t>CG</a:t>
                </a:r>
                <a:endParaRPr lang="ko-KR" altLang="en-US" sz="1000" dirty="0"/>
              </a:p>
            </p:txBody>
          </p:sp>
        </p:grpSp>
        <p:grpSp>
          <p:nvGrpSpPr>
            <p:cNvPr id="55" name="그룹 54">
              <a:extLst>
                <a:ext uri="{FF2B5EF4-FFF2-40B4-BE49-F238E27FC236}">
                  <a16:creationId xmlns="" xmlns:a16="http://schemas.microsoft.com/office/drawing/2014/main" id="{3E940506-EE81-4483-8131-FE79BBB67D04}"/>
                </a:ext>
              </a:extLst>
            </p:cNvPr>
            <p:cNvGrpSpPr/>
            <p:nvPr/>
          </p:nvGrpSpPr>
          <p:grpSpPr>
            <a:xfrm>
              <a:off x="1327301" y="3429703"/>
              <a:ext cx="649288" cy="1553202"/>
              <a:chOff x="4957691" y="3438004"/>
              <a:chExt cx="649288" cy="1553202"/>
            </a:xfrm>
          </p:grpSpPr>
          <p:grpSp>
            <p:nvGrpSpPr>
              <p:cNvPr id="59" name="그룹 58">
                <a:extLst>
                  <a:ext uri="{FF2B5EF4-FFF2-40B4-BE49-F238E27FC236}">
                    <a16:creationId xmlns="" xmlns:a16="http://schemas.microsoft.com/office/drawing/2014/main" id="{FCB04331-8A9C-4960-8405-077374B2851F}"/>
                  </a:ext>
                </a:extLst>
              </p:cNvPr>
              <p:cNvGrpSpPr/>
              <p:nvPr/>
            </p:nvGrpSpPr>
            <p:grpSpPr>
              <a:xfrm>
                <a:off x="4957691" y="3653043"/>
                <a:ext cx="649288" cy="1338163"/>
                <a:chOff x="8269468" y="3653043"/>
                <a:chExt cx="649288" cy="1338163"/>
              </a:xfrm>
            </p:grpSpPr>
            <p:grpSp>
              <p:nvGrpSpPr>
                <p:cNvPr id="61" name="그룹 60">
                  <a:extLst>
                    <a:ext uri="{FF2B5EF4-FFF2-40B4-BE49-F238E27FC236}">
                      <a16:creationId xmlns="" xmlns:a16="http://schemas.microsoft.com/office/drawing/2014/main" id="{5528AA84-828B-4C88-BE23-ACD40A9D85C4}"/>
                    </a:ext>
                  </a:extLst>
                </p:cNvPr>
                <p:cNvGrpSpPr/>
                <p:nvPr/>
              </p:nvGrpSpPr>
              <p:grpSpPr>
                <a:xfrm>
                  <a:off x="8269468" y="3653043"/>
                  <a:ext cx="649288" cy="1338163"/>
                  <a:chOff x="7423503" y="2284439"/>
                  <a:chExt cx="649288" cy="1338163"/>
                </a:xfrm>
              </p:grpSpPr>
              <p:sp>
                <p:nvSpPr>
                  <p:cNvPr id="63" name="Freeform 71">
                    <a:extLst>
                      <a:ext uri="{FF2B5EF4-FFF2-40B4-BE49-F238E27FC236}">
                        <a16:creationId xmlns="" xmlns:a16="http://schemas.microsoft.com/office/drawing/2014/main" id="{D00C9A29-FC15-4BB2-9BAE-2C2DC48ED9A8}"/>
                      </a:ext>
                    </a:extLst>
                  </p:cNvPr>
                  <p:cNvSpPr>
                    <a:spLocks noEditPoints="1"/>
                  </p:cNvSpPr>
                  <p:nvPr/>
                </p:nvSpPr>
                <p:spPr bwMode="auto">
                  <a:xfrm>
                    <a:off x="7423503" y="2623026"/>
                    <a:ext cx="649288" cy="433388"/>
                  </a:xfrm>
                  <a:custGeom>
                    <a:avLst/>
                    <a:gdLst>
                      <a:gd name="T0" fmla="*/ 544 w 1088"/>
                      <a:gd name="T1" fmla="*/ 726 h 726"/>
                      <a:gd name="T2" fmla="*/ 181 w 1088"/>
                      <a:gd name="T3" fmla="*/ 363 h 726"/>
                      <a:gd name="T4" fmla="*/ 544 w 1088"/>
                      <a:gd name="T5" fmla="*/ 0 h 726"/>
                      <a:gd name="T6" fmla="*/ 907 w 1088"/>
                      <a:gd name="T7" fmla="*/ 363 h 726"/>
                      <a:gd name="T8" fmla="*/ 544 w 1088"/>
                      <a:gd name="T9" fmla="*/ 726 h 726"/>
                      <a:gd name="T10" fmla="*/ 544 w 1088"/>
                      <a:gd name="T11" fmla="*/ 726 h 726"/>
                      <a:gd name="T12" fmla="*/ 181 w 1088"/>
                      <a:gd name="T13" fmla="*/ 363 h 726"/>
                      <a:gd name="T14" fmla="*/ 544 w 1088"/>
                      <a:gd name="T15" fmla="*/ 0 h 726"/>
                      <a:gd name="T16" fmla="*/ 544 w 1088"/>
                      <a:gd name="T17" fmla="*/ 726 h 726"/>
                      <a:gd name="T18" fmla="*/ 907 w 1088"/>
                      <a:gd name="T19" fmla="*/ 363 h 726"/>
                      <a:gd name="T20" fmla="*/ 544 w 1088"/>
                      <a:gd name="T21" fmla="*/ 0 h 726"/>
                      <a:gd name="T22" fmla="*/ 0 w 1088"/>
                      <a:gd name="T23" fmla="*/ 363 h 726"/>
                      <a:gd name="T24" fmla="*/ 181 w 1088"/>
                      <a:gd name="T25" fmla="*/ 363 h 726"/>
                      <a:gd name="T26" fmla="*/ 907 w 1088"/>
                      <a:gd name="T27" fmla="*/ 363 h 726"/>
                      <a:gd name="T28" fmla="*/ 1088 w 1088"/>
                      <a:gd name="T29" fmla="*/ 36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8" h="726">
                        <a:moveTo>
                          <a:pt x="544" y="726"/>
                        </a:moveTo>
                        <a:cubicBezTo>
                          <a:pt x="344" y="726"/>
                          <a:pt x="181" y="563"/>
                          <a:pt x="181" y="363"/>
                        </a:cubicBezTo>
                        <a:cubicBezTo>
                          <a:pt x="181" y="162"/>
                          <a:pt x="344" y="0"/>
                          <a:pt x="544" y="0"/>
                        </a:cubicBezTo>
                        <a:cubicBezTo>
                          <a:pt x="745" y="0"/>
                          <a:pt x="907" y="162"/>
                          <a:pt x="907" y="363"/>
                        </a:cubicBezTo>
                        <a:cubicBezTo>
                          <a:pt x="907" y="563"/>
                          <a:pt x="745" y="726"/>
                          <a:pt x="544" y="726"/>
                        </a:cubicBezTo>
                        <a:close/>
                        <a:moveTo>
                          <a:pt x="544" y="726"/>
                        </a:moveTo>
                        <a:lnTo>
                          <a:pt x="181" y="363"/>
                        </a:lnTo>
                        <a:lnTo>
                          <a:pt x="544" y="0"/>
                        </a:lnTo>
                        <a:moveTo>
                          <a:pt x="544" y="726"/>
                        </a:moveTo>
                        <a:lnTo>
                          <a:pt x="907" y="363"/>
                        </a:lnTo>
                        <a:lnTo>
                          <a:pt x="544" y="0"/>
                        </a:lnTo>
                        <a:moveTo>
                          <a:pt x="0" y="363"/>
                        </a:moveTo>
                        <a:lnTo>
                          <a:pt x="181" y="363"/>
                        </a:lnTo>
                        <a:moveTo>
                          <a:pt x="907" y="363"/>
                        </a:moveTo>
                        <a:lnTo>
                          <a:pt x="1088" y="363"/>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grpSp>
                <p:nvGrpSpPr>
                  <p:cNvPr id="64" name="그룹 63">
                    <a:extLst>
                      <a:ext uri="{FF2B5EF4-FFF2-40B4-BE49-F238E27FC236}">
                        <a16:creationId xmlns="" xmlns:a16="http://schemas.microsoft.com/office/drawing/2014/main" id="{EB3922C5-C16C-40DE-B686-C04FF613EB85}"/>
                      </a:ext>
                    </a:extLst>
                  </p:cNvPr>
                  <p:cNvGrpSpPr/>
                  <p:nvPr/>
                </p:nvGrpSpPr>
                <p:grpSpPr>
                  <a:xfrm>
                    <a:off x="7560960" y="2284439"/>
                    <a:ext cx="390094" cy="1338163"/>
                    <a:chOff x="8294689" y="633413"/>
                    <a:chExt cx="390094" cy="1338163"/>
                  </a:xfrm>
                </p:grpSpPr>
                <p:sp>
                  <p:nvSpPr>
                    <p:cNvPr id="65" name="Oval 64">
                      <a:extLst>
                        <a:ext uri="{FF2B5EF4-FFF2-40B4-BE49-F238E27FC236}">
                          <a16:creationId xmlns="" xmlns:a16="http://schemas.microsoft.com/office/drawing/2014/main" id="{2A09E353-5621-4E88-B2C5-E7907497B80D}"/>
                        </a:ext>
                      </a:extLst>
                    </p:cNvPr>
                    <p:cNvSpPr>
                      <a:spLocks noChangeArrowheads="1"/>
                    </p:cNvSpPr>
                    <p:nvPr/>
                  </p:nvSpPr>
                  <p:spPr bwMode="auto">
                    <a:xfrm>
                      <a:off x="8366126" y="633413"/>
                      <a:ext cx="217488" cy="2174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sz="1000"/>
                    </a:p>
                  </p:txBody>
                </p:sp>
                <p:sp>
                  <p:nvSpPr>
                    <p:cNvPr id="66" name="Freeform 65">
                      <a:extLst>
                        <a:ext uri="{FF2B5EF4-FFF2-40B4-BE49-F238E27FC236}">
                          <a16:creationId xmlns="" xmlns:a16="http://schemas.microsoft.com/office/drawing/2014/main" id="{83B1169A-1E26-4FBD-8A5E-CE7FFAC24B25}"/>
                        </a:ext>
                      </a:extLst>
                    </p:cNvPr>
                    <p:cNvSpPr>
                      <a:spLocks noEditPoints="1"/>
                    </p:cNvSpPr>
                    <p:nvPr/>
                  </p:nvSpPr>
                  <p:spPr bwMode="auto">
                    <a:xfrm>
                      <a:off x="8366126" y="633413"/>
                      <a:ext cx="217488" cy="217488"/>
                    </a:xfrm>
                    <a:custGeom>
                      <a:avLst/>
                      <a:gdLst>
                        <a:gd name="T0" fmla="*/ 181 w 363"/>
                        <a:gd name="T1" fmla="*/ 363 h 363"/>
                        <a:gd name="T2" fmla="*/ 363 w 363"/>
                        <a:gd name="T3" fmla="*/ 182 h 363"/>
                        <a:gd name="T4" fmla="*/ 181 w 363"/>
                        <a:gd name="T5" fmla="*/ 0 h 363"/>
                        <a:gd name="T6" fmla="*/ 0 w 363"/>
                        <a:gd name="T7" fmla="*/ 182 h 363"/>
                        <a:gd name="T8" fmla="*/ 181 w 363"/>
                        <a:gd name="T9" fmla="*/ 363 h 363"/>
                        <a:gd name="T10" fmla="*/ 0 w 363"/>
                        <a:gd name="T11" fmla="*/ 182 h 363"/>
                        <a:gd name="T12" fmla="*/ 363 w 363"/>
                        <a:gd name="T13" fmla="*/ 182 h 363"/>
                        <a:gd name="T14" fmla="*/ 0 w 363"/>
                        <a:gd name="T15" fmla="*/ 182 h 363"/>
                        <a:gd name="T16" fmla="*/ 363 w 363"/>
                        <a:gd name="T17" fmla="*/ 18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363">
                          <a:moveTo>
                            <a:pt x="181" y="363"/>
                          </a:moveTo>
                          <a:cubicBezTo>
                            <a:pt x="281" y="363"/>
                            <a:pt x="363" y="282"/>
                            <a:pt x="363" y="182"/>
                          </a:cubicBezTo>
                          <a:cubicBezTo>
                            <a:pt x="363" y="82"/>
                            <a:pt x="281" y="0"/>
                            <a:pt x="181" y="0"/>
                          </a:cubicBezTo>
                          <a:cubicBezTo>
                            <a:pt x="81" y="0"/>
                            <a:pt x="0" y="82"/>
                            <a:pt x="0" y="182"/>
                          </a:cubicBezTo>
                          <a:cubicBezTo>
                            <a:pt x="0" y="282"/>
                            <a:pt x="81" y="363"/>
                            <a:pt x="181" y="363"/>
                          </a:cubicBezTo>
                          <a:close/>
                          <a:moveTo>
                            <a:pt x="0" y="182"/>
                          </a:moveTo>
                          <a:lnTo>
                            <a:pt x="363" y="182"/>
                          </a:lnTo>
                          <a:moveTo>
                            <a:pt x="0" y="182"/>
                          </a:moveTo>
                          <a:lnTo>
                            <a:pt x="363" y="182"/>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67" name="Freeform 66">
                      <a:extLst>
                        <a:ext uri="{FF2B5EF4-FFF2-40B4-BE49-F238E27FC236}">
                          <a16:creationId xmlns="" xmlns:a16="http://schemas.microsoft.com/office/drawing/2014/main" id="{A0E8FC41-9FE3-46A9-AA38-CB0BEA784BB7}"/>
                        </a:ext>
                      </a:extLst>
                    </p:cNvPr>
                    <p:cNvSpPr>
                      <a:spLocks/>
                    </p:cNvSpPr>
                    <p:nvPr/>
                  </p:nvSpPr>
                  <p:spPr bwMode="auto">
                    <a:xfrm>
                      <a:off x="8294689" y="1590676"/>
                      <a:ext cx="269875" cy="271463"/>
                    </a:xfrm>
                    <a:custGeom>
                      <a:avLst/>
                      <a:gdLst>
                        <a:gd name="T0" fmla="*/ 57 w 170"/>
                        <a:gd name="T1" fmla="*/ 0 h 171"/>
                        <a:gd name="T2" fmla="*/ 170 w 170"/>
                        <a:gd name="T3" fmla="*/ 0 h 171"/>
                        <a:gd name="T4" fmla="*/ 113 w 170"/>
                        <a:gd name="T5" fmla="*/ 114 h 171"/>
                        <a:gd name="T6" fmla="*/ 0 w 170"/>
                        <a:gd name="T7" fmla="*/ 57 h 171"/>
                        <a:gd name="T8" fmla="*/ 0 w 170"/>
                        <a:gd name="T9" fmla="*/ 171 h 171"/>
                        <a:gd name="T10" fmla="*/ 113 w 170"/>
                        <a:gd name="T11" fmla="*/ 114 h 171"/>
                        <a:gd name="T12" fmla="*/ 57 w 170"/>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57" y="0"/>
                          </a:moveTo>
                          <a:lnTo>
                            <a:pt x="170" y="0"/>
                          </a:lnTo>
                          <a:lnTo>
                            <a:pt x="113" y="114"/>
                          </a:lnTo>
                          <a:lnTo>
                            <a:pt x="0" y="57"/>
                          </a:lnTo>
                          <a:lnTo>
                            <a:pt x="0" y="171"/>
                          </a:lnTo>
                          <a:lnTo>
                            <a:pt x="113" y="114"/>
                          </a:lnTo>
                          <a:lnTo>
                            <a:pt x="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68" name="Freeform 67">
                      <a:extLst>
                        <a:ext uri="{FF2B5EF4-FFF2-40B4-BE49-F238E27FC236}">
                          <a16:creationId xmlns="" xmlns:a16="http://schemas.microsoft.com/office/drawing/2014/main" id="{616E0A74-AB57-450A-8CD8-7106F7AEA5B3}"/>
                        </a:ext>
                      </a:extLst>
                    </p:cNvPr>
                    <p:cNvSpPr>
                      <a:spLocks/>
                    </p:cNvSpPr>
                    <p:nvPr/>
                  </p:nvSpPr>
                  <p:spPr bwMode="auto">
                    <a:xfrm>
                      <a:off x="8294689" y="1590676"/>
                      <a:ext cx="269875" cy="271463"/>
                    </a:xfrm>
                    <a:custGeom>
                      <a:avLst/>
                      <a:gdLst>
                        <a:gd name="T0" fmla="*/ 57 w 170"/>
                        <a:gd name="T1" fmla="*/ 0 h 171"/>
                        <a:gd name="T2" fmla="*/ 170 w 170"/>
                        <a:gd name="T3" fmla="*/ 0 h 171"/>
                        <a:gd name="T4" fmla="*/ 113 w 170"/>
                        <a:gd name="T5" fmla="*/ 114 h 171"/>
                        <a:gd name="T6" fmla="*/ 0 w 170"/>
                        <a:gd name="T7" fmla="*/ 57 h 171"/>
                        <a:gd name="T8" fmla="*/ 0 w 170"/>
                        <a:gd name="T9" fmla="*/ 171 h 171"/>
                        <a:gd name="T10" fmla="*/ 113 w 170"/>
                        <a:gd name="T11" fmla="*/ 114 h 171"/>
                        <a:gd name="T12" fmla="*/ 57 w 170"/>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70" h="171">
                          <a:moveTo>
                            <a:pt x="57" y="0"/>
                          </a:moveTo>
                          <a:lnTo>
                            <a:pt x="170" y="0"/>
                          </a:lnTo>
                          <a:lnTo>
                            <a:pt x="113" y="114"/>
                          </a:lnTo>
                          <a:lnTo>
                            <a:pt x="0" y="57"/>
                          </a:lnTo>
                          <a:lnTo>
                            <a:pt x="0" y="171"/>
                          </a:lnTo>
                          <a:lnTo>
                            <a:pt x="113" y="114"/>
                          </a:lnTo>
                          <a:lnTo>
                            <a:pt x="57"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69" name="Line 68">
                      <a:extLst>
                        <a:ext uri="{FF2B5EF4-FFF2-40B4-BE49-F238E27FC236}">
                          <a16:creationId xmlns="" xmlns:a16="http://schemas.microsoft.com/office/drawing/2014/main" id="{BE064CB5-E8E0-4F43-A987-4BEDEE9D0F36}"/>
                        </a:ext>
                      </a:extLst>
                    </p:cNvPr>
                    <p:cNvSpPr>
                      <a:spLocks noChangeShapeType="1"/>
                    </p:cNvSpPr>
                    <p:nvPr/>
                  </p:nvSpPr>
                  <p:spPr bwMode="auto">
                    <a:xfrm>
                      <a:off x="8474076" y="850901"/>
                      <a:ext cx="0" cy="127000"/>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70" name="Line 69">
                      <a:extLst>
                        <a:ext uri="{FF2B5EF4-FFF2-40B4-BE49-F238E27FC236}">
                          <a16:creationId xmlns="" xmlns:a16="http://schemas.microsoft.com/office/drawing/2014/main" id="{3DF3B179-E273-4476-B4FB-C568CB7C408F}"/>
                        </a:ext>
                      </a:extLst>
                    </p:cNvPr>
                    <p:cNvSpPr>
                      <a:spLocks noChangeShapeType="1"/>
                    </p:cNvSpPr>
                    <p:nvPr/>
                  </p:nvSpPr>
                  <p:spPr bwMode="auto">
                    <a:xfrm>
                      <a:off x="8474076" y="1411288"/>
                      <a:ext cx="0" cy="179388"/>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71" name="Rectangle 76">
                      <a:extLst>
                        <a:ext uri="{FF2B5EF4-FFF2-40B4-BE49-F238E27FC236}">
                          <a16:creationId xmlns="" xmlns:a16="http://schemas.microsoft.com/office/drawing/2014/main" id="{E2050A6D-3618-49AC-94D7-B0DD7AF91853}"/>
                        </a:ext>
                      </a:extLst>
                    </p:cNvPr>
                    <p:cNvSpPr>
                      <a:spLocks noChangeArrowheads="1"/>
                    </p:cNvSpPr>
                    <p:nvPr/>
                  </p:nvSpPr>
                  <p:spPr bwMode="auto">
                    <a:xfrm>
                      <a:off x="8401051" y="1817688"/>
                      <a:ext cx="2837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000" b="0" i="0" u="none" strike="noStrike" cap="none" normalizeH="0" baseline="0" dirty="0">
                          <a:ln>
                            <a:noFill/>
                          </a:ln>
                          <a:solidFill>
                            <a:srgbClr val="000000"/>
                          </a:solidFill>
                          <a:effectLst/>
                          <a:latin typeface="맑은 고딕" panose="020B0503020000020004" pitchFamily="50" charset="-127"/>
                          <a:ea typeface="맑은 고딕" panose="020B0503020000020004" pitchFamily="50" charset="-127"/>
                        </a:rPr>
                        <a:t>MAV</a:t>
                      </a:r>
                      <a:endParaRPr kumimoji="0" lang="ko-KR" altLang="ko-KR" sz="1000" b="0" i="0" u="none" strike="noStrike" cap="none" normalizeH="0" baseline="0" dirty="0">
                        <a:ln>
                          <a:noFill/>
                        </a:ln>
                        <a:solidFill>
                          <a:schemeClr val="tx1"/>
                        </a:solidFill>
                        <a:effectLst/>
                        <a:latin typeface="Arial" panose="020B0604020202020204" pitchFamily="34" charset="0"/>
                      </a:endParaRPr>
                    </a:p>
                  </p:txBody>
                </p:sp>
              </p:grpSp>
            </p:grpSp>
            <p:sp>
              <p:nvSpPr>
                <p:cNvPr id="62" name="TextBox 61">
                  <a:extLst>
                    <a:ext uri="{FF2B5EF4-FFF2-40B4-BE49-F238E27FC236}">
                      <a16:creationId xmlns="" xmlns:a16="http://schemas.microsoft.com/office/drawing/2014/main" id="{77D6C507-57BD-464F-81AA-EC9762397FFA}"/>
                    </a:ext>
                  </a:extLst>
                </p:cNvPr>
                <p:cNvSpPr txBox="1"/>
                <p:nvPr/>
              </p:nvSpPr>
              <p:spPr>
                <a:xfrm>
                  <a:off x="8402393" y="4185968"/>
                  <a:ext cx="383438" cy="215444"/>
                </a:xfrm>
                <a:prstGeom prst="rect">
                  <a:avLst/>
                </a:prstGeom>
                <a:noFill/>
              </p:spPr>
              <p:txBody>
                <a:bodyPr wrap="none" rtlCol="0">
                  <a:spAutoFit/>
                </a:bodyPr>
                <a:lstStyle/>
                <a:p>
                  <a:r>
                    <a:rPr lang="en-US" altLang="ko-KR" sz="800" dirty="0"/>
                    <a:t>SIP7</a:t>
                  </a:r>
                </a:p>
              </p:txBody>
            </p:sp>
          </p:grpSp>
          <p:sp>
            <p:nvSpPr>
              <p:cNvPr id="60" name="TextBox 59">
                <a:extLst>
                  <a:ext uri="{FF2B5EF4-FFF2-40B4-BE49-F238E27FC236}">
                    <a16:creationId xmlns="" xmlns:a16="http://schemas.microsoft.com/office/drawing/2014/main" id="{B6F88B63-C1B1-4C29-8755-BDA289BE2B2C}"/>
                  </a:ext>
                </a:extLst>
              </p:cNvPr>
              <p:cNvSpPr txBox="1"/>
              <p:nvPr/>
            </p:nvSpPr>
            <p:spPr>
              <a:xfrm>
                <a:off x="5098198" y="3438004"/>
                <a:ext cx="450777" cy="246221"/>
              </a:xfrm>
              <a:prstGeom prst="rect">
                <a:avLst/>
              </a:prstGeom>
              <a:noFill/>
            </p:spPr>
            <p:txBody>
              <a:bodyPr wrap="square" rtlCol="0">
                <a:spAutoFit/>
              </a:bodyPr>
              <a:lstStyle/>
              <a:p>
                <a:r>
                  <a:rPr lang="en-US" altLang="ko-KR" sz="1000" dirty="0"/>
                  <a:t>CG9</a:t>
                </a:r>
                <a:endParaRPr lang="ko-KR" altLang="en-US" sz="1000" dirty="0"/>
              </a:p>
            </p:txBody>
          </p:sp>
        </p:grpSp>
        <p:grpSp>
          <p:nvGrpSpPr>
            <p:cNvPr id="56" name="그룹 55">
              <a:extLst>
                <a:ext uri="{FF2B5EF4-FFF2-40B4-BE49-F238E27FC236}">
                  <a16:creationId xmlns="" xmlns:a16="http://schemas.microsoft.com/office/drawing/2014/main" id="{9EE4CAF4-7CFE-4CEF-B7DC-BBF7B342D3BC}"/>
                </a:ext>
              </a:extLst>
            </p:cNvPr>
            <p:cNvGrpSpPr/>
            <p:nvPr/>
          </p:nvGrpSpPr>
          <p:grpSpPr>
            <a:xfrm>
              <a:off x="1002144" y="3778372"/>
              <a:ext cx="495299" cy="596521"/>
              <a:chOff x="7284422" y="3784311"/>
              <a:chExt cx="495299" cy="596521"/>
            </a:xfrm>
          </p:grpSpPr>
          <p:sp>
            <p:nvSpPr>
              <p:cNvPr id="57" name="Freeform 14">
                <a:extLst>
                  <a:ext uri="{FF2B5EF4-FFF2-40B4-BE49-F238E27FC236}">
                    <a16:creationId xmlns="" xmlns:a16="http://schemas.microsoft.com/office/drawing/2014/main" id="{33F78FAB-9DB5-4573-8A14-6F7D179CFEB2}"/>
                  </a:ext>
                </a:extLst>
              </p:cNvPr>
              <p:cNvSpPr>
                <a:spLocks/>
              </p:cNvSpPr>
              <p:nvPr/>
            </p:nvSpPr>
            <p:spPr bwMode="auto">
              <a:xfrm>
                <a:off x="7413330" y="4018882"/>
                <a:ext cx="179388" cy="361950"/>
              </a:xfrm>
              <a:custGeom>
                <a:avLst/>
                <a:gdLst>
                  <a:gd name="T0" fmla="*/ 113 w 113"/>
                  <a:gd name="T1" fmla="*/ 0 h 228"/>
                  <a:gd name="T2" fmla="*/ 0 w 113"/>
                  <a:gd name="T3" fmla="*/ 0 h 228"/>
                  <a:gd name="T4" fmla="*/ 113 w 113"/>
                  <a:gd name="T5" fmla="*/ 228 h 228"/>
                  <a:gd name="T6" fmla="*/ 0 w 113"/>
                  <a:gd name="T7" fmla="*/ 228 h 228"/>
                  <a:gd name="T8" fmla="*/ 113 w 113"/>
                  <a:gd name="T9" fmla="*/ 0 h 228"/>
                </a:gdLst>
                <a:ahLst/>
                <a:cxnLst>
                  <a:cxn ang="0">
                    <a:pos x="T0" y="T1"/>
                  </a:cxn>
                  <a:cxn ang="0">
                    <a:pos x="T2" y="T3"/>
                  </a:cxn>
                  <a:cxn ang="0">
                    <a:pos x="T4" y="T5"/>
                  </a:cxn>
                  <a:cxn ang="0">
                    <a:pos x="T6" y="T7"/>
                  </a:cxn>
                  <a:cxn ang="0">
                    <a:pos x="T8" y="T9"/>
                  </a:cxn>
                </a:cxnLst>
                <a:rect l="0" t="0" r="r" b="b"/>
                <a:pathLst>
                  <a:path w="113" h="228">
                    <a:moveTo>
                      <a:pt x="113" y="0"/>
                    </a:moveTo>
                    <a:lnTo>
                      <a:pt x="0" y="0"/>
                    </a:lnTo>
                    <a:lnTo>
                      <a:pt x="113" y="228"/>
                    </a:lnTo>
                    <a:lnTo>
                      <a:pt x="0" y="228"/>
                    </a:lnTo>
                    <a:lnTo>
                      <a:pt x="113"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000"/>
              </a:p>
            </p:txBody>
          </p:sp>
          <p:sp>
            <p:nvSpPr>
              <p:cNvPr id="58" name="TextBox 57">
                <a:extLst>
                  <a:ext uri="{FF2B5EF4-FFF2-40B4-BE49-F238E27FC236}">
                    <a16:creationId xmlns="" xmlns:a16="http://schemas.microsoft.com/office/drawing/2014/main" id="{2FF2EFB3-7B4E-4591-B222-4FDD214DBA2A}"/>
                  </a:ext>
                </a:extLst>
              </p:cNvPr>
              <p:cNvSpPr txBox="1"/>
              <p:nvPr/>
            </p:nvSpPr>
            <p:spPr>
              <a:xfrm>
                <a:off x="7284422" y="3784311"/>
                <a:ext cx="495299" cy="246221"/>
              </a:xfrm>
              <a:prstGeom prst="rect">
                <a:avLst/>
              </a:prstGeom>
              <a:noFill/>
            </p:spPr>
            <p:txBody>
              <a:bodyPr wrap="square" rtlCol="0">
                <a:spAutoFit/>
              </a:bodyPr>
              <a:lstStyle/>
              <a:p>
                <a:r>
                  <a:rPr lang="en-US" altLang="ko-KR" sz="1000" dirty="0"/>
                  <a:t>GV10</a:t>
                </a:r>
                <a:endParaRPr lang="ko-KR" altLang="en-US" sz="1000" dirty="0"/>
              </a:p>
            </p:txBody>
          </p:sp>
        </p:grpSp>
      </p:grpSp>
      <p:sp>
        <p:nvSpPr>
          <p:cNvPr id="6" name="사각형: 둥근 모서리 5">
            <a:extLst>
              <a:ext uri="{FF2B5EF4-FFF2-40B4-BE49-F238E27FC236}">
                <a16:creationId xmlns="" xmlns:a16="http://schemas.microsoft.com/office/drawing/2014/main" id="{568E20DD-1D7B-4046-B9F7-2891477D80D2}"/>
              </a:ext>
            </a:extLst>
          </p:cNvPr>
          <p:cNvSpPr/>
          <p:nvPr/>
        </p:nvSpPr>
        <p:spPr>
          <a:xfrm>
            <a:off x="9139658" y="3210134"/>
            <a:ext cx="1417893" cy="1202459"/>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 xmlns:a16="http://schemas.microsoft.com/office/drawing/2014/main" id="{9097A2CF-7A0E-45C5-848B-FF37DF47C91F}"/>
              </a:ext>
            </a:extLst>
          </p:cNvPr>
          <p:cNvSpPr txBox="1"/>
          <p:nvPr/>
        </p:nvSpPr>
        <p:spPr>
          <a:xfrm>
            <a:off x="9966765" y="3008802"/>
            <a:ext cx="1609736" cy="246221"/>
          </a:xfrm>
          <a:prstGeom prst="rect">
            <a:avLst/>
          </a:prstGeom>
          <a:noFill/>
        </p:spPr>
        <p:txBody>
          <a:bodyPr wrap="none" rtlCol="0">
            <a:spAutoFit/>
          </a:bodyPr>
          <a:lstStyle/>
          <a:p>
            <a:r>
              <a:rPr lang="en-US" altLang="ko-KR" sz="1000" dirty="0">
                <a:solidFill>
                  <a:srgbClr val="FF0000"/>
                </a:solidFill>
                <a:latin typeface="Arial" panose="020B0604020202020204" pitchFamily="34" charset="0"/>
                <a:cs typeface="Arial" panose="020B0604020202020204" pitchFamily="34" charset="0"/>
              </a:rPr>
              <a:t>To be replaced with NEG</a:t>
            </a:r>
            <a:endParaRPr lang="ko-KR" altLang="en-US" sz="1000" dirty="0">
              <a:solidFill>
                <a:srgbClr val="FF0000"/>
              </a:solidFill>
              <a:latin typeface="Arial" panose="020B0604020202020204" pitchFamily="34" charset="0"/>
              <a:cs typeface="Arial" panose="020B0604020202020204" pitchFamily="34" charset="0"/>
            </a:endParaRPr>
          </a:p>
        </p:txBody>
      </p:sp>
      <p:sp>
        <p:nvSpPr>
          <p:cNvPr id="236" name="사각형: 둥근 모서리 235">
            <a:extLst>
              <a:ext uri="{FF2B5EF4-FFF2-40B4-BE49-F238E27FC236}">
                <a16:creationId xmlns="" xmlns:a16="http://schemas.microsoft.com/office/drawing/2014/main" id="{B5355B29-9D4A-48DA-9A2F-54E6CCE19971}"/>
              </a:ext>
            </a:extLst>
          </p:cNvPr>
          <p:cNvSpPr/>
          <p:nvPr/>
        </p:nvSpPr>
        <p:spPr>
          <a:xfrm>
            <a:off x="1833636" y="3171479"/>
            <a:ext cx="1290565" cy="1359576"/>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7" name="TextBox 236">
            <a:extLst>
              <a:ext uri="{FF2B5EF4-FFF2-40B4-BE49-F238E27FC236}">
                <a16:creationId xmlns="" xmlns:a16="http://schemas.microsoft.com/office/drawing/2014/main" id="{B2B0CB8D-2704-4947-88D3-BB4A18A2F224}"/>
              </a:ext>
            </a:extLst>
          </p:cNvPr>
          <p:cNvSpPr txBox="1"/>
          <p:nvPr/>
        </p:nvSpPr>
        <p:spPr>
          <a:xfrm>
            <a:off x="1829541" y="4246221"/>
            <a:ext cx="1298753" cy="246221"/>
          </a:xfrm>
          <a:prstGeom prst="rect">
            <a:avLst/>
          </a:prstGeom>
          <a:noFill/>
        </p:spPr>
        <p:txBody>
          <a:bodyPr wrap="none" rtlCol="0">
            <a:spAutoFit/>
          </a:bodyPr>
          <a:lstStyle/>
          <a:p>
            <a:r>
              <a:rPr lang="en-US" altLang="ko-KR" sz="1000" dirty="0">
                <a:solidFill>
                  <a:srgbClr val="FF0000"/>
                </a:solidFill>
                <a:latin typeface="Arial" panose="020B0604020202020204" pitchFamily="34" charset="0"/>
                <a:cs typeface="Arial" panose="020B0604020202020204" pitchFamily="34" charset="0"/>
              </a:rPr>
              <a:t>Replaced with NEG</a:t>
            </a:r>
            <a:endParaRPr lang="ko-KR" altLang="en-US" sz="1000" dirty="0">
              <a:solidFill>
                <a:srgbClr val="FF0000"/>
              </a:solidFill>
              <a:latin typeface="Arial" panose="020B0604020202020204" pitchFamily="34" charset="0"/>
              <a:cs typeface="Arial" panose="020B0604020202020204" pitchFamily="34" charset="0"/>
            </a:endParaRPr>
          </a:p>
        </p:txBody>
      </p:sp>
      <p:pic>
        <p:nvPicPr>
          <p:cNvPr id="239" name="그림 238">
            <a:extLst>
              <a:ext uri="{FF2B5EF4-FFF2-40B4-BE49-F238E27FC236}">
                <a16:creationId xmlns="" xmlns:a16="http://schemas.microsoft.com/office/drawing/2014/main" id="{3DABEF8D-3102-46E2-A796-80EA677962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68" t="25274" r="12327" b="4323"/>
          <a:stretch/>
        </p:blipFill>
        <p:spPr>
          <a:xfrm rot="5400000">
            <a:off x="3943134" y="4263313"/>
            <a:ext cx="2844337" cy="1750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1" name="그림 240">
            <a:extLst>
              <a:ext uri="{FF2B5EF4-FFF2-40B4-BE49-F238E27FC236}">
                <a16:creationId xmlns="" xmlns:a16="http://schemas.microsoft.com/office/drawing/2014/main" id="{0471BDB1-A954-4981-B045-AFD0F60C15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9" t="15830" r="7674" b="11583"/>
          <a:stretch/>
        </p:blipFill>
        <p:spPr>
          <a:xfrm>
            <a:off x="6883472" y="5290455"/>
            <a:ext cx="1982475" cy="1285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2" name="그림 241">
            <a:extLst>
              <a:ext uri="{FF2B5EF4-FFF2-40B4-BE49-F238E27FC236}">
                <a16:creationId xmlns="" xmlns:a16="http://schemas.microsoft.com/office/drawing/2014/main" id="{D141FE3F-2D57-4178-B7CC-F8F896C792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2816" y="3630293"/>
            <a:ext cx="1944183" cy="1458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3" name="그림 242">
            <a:extLst>
              <a:ext uri="{FF2B5EF4-FFF2-40B4-BE49-F238E27FC236}">
                <a16:creationId xmlns="" xmlns:a16="http://schemas.microsoft.com/office/drawing/2014/main" id="{F7B3E89E-15B8-42BF-AB3F-25CC72CC7F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0829" y="4657613"/>
            <a:ext cx="2557377" cy="1918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사각형: 둥근 모서리 8">
            <a:extLst>
              <a:ext uri="{FF2B5EF4-FFF2-40B4-BE49-F238E27FC236}">
                <a16:creationId xmlns="" xmlns:a16="http://schemas.microsoft.com/office/drawing/2014/main" id="{445602E8-4244-4FD8-BB2E-BBBEB8FC39EC}"/>
              </a:ext>
            </a:extLst>
          </p:cNvPr>
          <p:cNvSpPr/>
          <p:nvPr/>
        </p:nvSpPr>
        <p:spPr>
          <a:xfrm>
            <a:off x="9402435" y="4657613"/>
            <a:ext cx="885383" cy="8213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4" name="그림 243">
            <a:extLst>
              <a:ext uri="{FF2B5EF4-FFF2-40B4-BE49-F238E27FC236}">
                <a16:creationId xmlns="" xmlns:a16="http://schemas.microsoft.com/office/drawing/2014/main" id="{3284A5EC-B680-4428-9C2E-FCCB065ED2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0317" y="4605618"/>
            <a:ext cx="1658445" cy="1243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5" name="TextBox 244">
            <a:extLst>
              <a:ext uri="{FF2B5EF4-FFF2-40B4-BE49-F238E27FC236}">
                <a16:creationId xmlns="" xmlns:a16="http://schemas.microsoft.com/office/drawing/2014/main" id="{6BCCB1D3-C85C-4CDD-B43F-A0C47CDB445C}"/>
              </a:ext>
            </a:extLst>
          </p:cNvPr>
          <p:cNvSpPr txBox="1"/>
          <p:nvPr/>
        </p:nvSpPr>
        <p:spPr>
          <a:xfrm>
            <a:off x="384610" y="5996254"/>
            <a:ext cx="2605650" cy="276999"/>
          </a:xfrm>
          <a:prstGeom prst="rect">
            <a:avLst/>
          </a:prstGeom>
          <a:noFill/>
        </p:spPr>
        <p:txBody>
          <a:bodyPr wrap="none" rtlCol="0">
            <a:spAutoFit/>
          </a:bodyPr>
          <a:lstStyle/>
          <a:p>
            <a:r>
              <a:rPr lang="en-US" altLang="ko-KR" sz="1200" dirty="0">
                <a:latin typeface="Arial" panose="020B0604020202020204" pitchFamily="34" charset="0"/>
                <a:ea typeface="맑은 고딕" panose="020B0503020000020004" pitchFamily="50" charset="-127"/>
                <a:cs typeface="Arial" panose="020B0604020202020204" pitchFamily="34" charset="0"/>
              </a:rPr>
              <a:t>★ </a:t>
            </a:r>
            <a:r>
              <a:rPr lang="en-US" altLang="ko-KR" sz="1200" dirty="0">
                <a:latin typeface="Arial" panose="020B0604020202020204" pitchFamily="34" charset="0"/>
                <a:cs typeface="Arial" panose="020B0604020202020204" pitchFamily="34" charset="0"/>
              </a:rPr>
              <a:t>For 1 year, 3 TMP malfunctioned</a:t>
            </a:r>
            <a:endParaRPr lang="ko-KR" altLang="en-US" sz="1200" dirty="0">
              <a:latin typeface="Arial" panose="020B0604020202020204" pitchFamily="34" charset="0"/>
              <a:cs typeface="Arial" panose="020B0604020202020204" pitchFamily="34" charset="0"/>
            </a:endParaRPr>
          </a:p>
        </p:txBody>
      </p:sp>
      <p:sp>
        <p:nvSpPr>
          <p:cNvPr id="246" name="TextBox 245">
            <a:extLst>
              <a:ext uri="{FF2B5EF4-FFF2-40B4-BE49-F238E27FC236}">
                <a16:creationId xmlns="" xmlns:a16="http://schemas.microsoft.com/office/drawing/2014/main" id="{8F0ACD2D-12C9-4002-9901-494B541D7BDA}"/>
              </a:ext>
            </a:extLst>
          </p:cNvPr>
          <p:cNvSpPr txBox="1"/>
          <p:nvPr/>
        </p:nvSpPr>
        <p:spPr>
          <a:xfrm>
            <a:off x="419900" y="6389423"/>
            <a:ext cx="2727029" cy="276999"/>
          </a:xfrm>
          <a:prstGeom prst="rect">
            <a:avLst/>
          </a:prstGeom>
          <a:noFill/>
        </p:spPr>
        <p:txBody>
          <a:bodyPr wrap="none" rtlCol="0">
            <a:spAutoFit/>
          </a:bodyPr>
          <a:lstStyle/>
          <a:p>
            <a:r>
              <a:rPr lang="en-US" altLang="ko-KR" sz="1200" dirty="0">
                <a:latin typeface="Arial" panose="020B0604020202020204" pitchFamily="34" charset="0"/>
                <a:cs typeface="Arial" panose="020B0604020202020204" pitchFamily="34" charset="0"/>
              </a:rPr>
              <a:t>Because of the long storage time ???</a:t>
            </a:r>
            <a:endParaRPr lang="ko-KR" altLang="en-US" sz="1200"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 xmlns:a16="http://schemas.microsoft.com/office/drawing/2014/main" id="{69E59C04-8D31-408D-ADB9-C617042B0F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15" t="8084" r="7224" b="2685"/>
          <a:stretch/>
        </p:blipFill>
        <p:spPr>
          <a:xfrm>
            <a:off x="260055" y="4617372"/>
            <a:ext cx="2294055" cy="1241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0" name="TextBox 239">
            <a:extLst>
              <a:ext uri="{FF2B5EF4-FFF2-40B4-BE49-F238E27FC236}">
                <a16:creationId xmlns="" xmlns:a16="http://schemas.microsoft.com/office/drawing/2014/main" id="{894E0D0F-0BFA-40A1-9FE8-14086CE266FA}"/>
              </a:ext>
            </a:extLst>
          </p:cNvPr>
          <p:cNvSpPr txBox="1"/>
          <p:nvPr/>
        </p:nvSpPr>
        <p:spPr>
          <a:xfrm>
            <a:off x="5961187" y="6537453"/>
            <a:ext cx="354584"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22</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34966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Status &amp; Plan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2064C788-611F-4D39-9543-20507E311D1F}"/>
              </a:ext>
            </a:extLst>
          </p:cNvPr>
          <p:cNvSpPr txBox="1"/>
          <p:nvPr/>
        </p:nvSpPr>
        <p:spPr>
          <a:xfrm>
            <a:off x="379916" y="857052"/>
            <a:ext cx="7341683" cy="1668214"/>
          </a:xfrm>
          <a:prstGeom prst="rect">
            <a:avLst/>
          </a:prstGeom>
          <a:noFill/>
        </p:spPr>
        <p:txBody>
          <a:bodyPr wrap="square" rtlCol="0">
            <a:spAutoFit/>
          </a:bodyPr>
          <a:lstStyle/>
          <a:p>
            <a:pPr marL="285750" indent="-285750">
              <a:lnSpc>
                <a:spcPct val="150000"/>
              </a:lnSpc>
              <a:buFontTx/>
              <a:buChar char="-"/>
            </a:pPr>
            <a:r>
              <a:rPr lang="en-US" altLang="ko-KR" sz="1400" dirty="0">
                <a:latin typeface="Arial" panose="020B0604020202020204" pitchFamily="34" charset="0"/>
                <a:cs typeface="Arial" panose="020B0604020202020204" pitchFamily="34" charset="0"/>
              </a:rPr>
              <a:t>IRIS successfully transmitted the Ar</a:t>
            </a:r>
            <a:r>
              <a:rPr lang="en-US" altLang="ko-KR" sz="1400" baseline="30000" dirty="0">
                <a:latin typeface="Arial" panose="020B0604020202020204" pitchFamily="34" charset="0"/>
                <a:cs typeface="Arial" panose="020B0604020202020204" pitchFamily="34" charset="0"/>
              </a:rPr>
              <a:t>+9 </a:t>
            </a:r>
            <a:r>
              <a:rPr lang="en-US" altLang="ko-KR" sz="1400" dirty="0">
                <a:latin typeface="Arial" panose="020B0604020202020204" pitchFamily="34" charset="0"/>
                <a:cs typeface="Arial" panose="020B0604020202020204" pitchFamily="34" charset="0"/>
              </a:rPr>
              <a:t>beam to the KOBRA (Nov. 2022)</a:t>
            </a:r>
          </a:p>
          <a:p>
            <a:pPr marL="285750" indent="-285750">
              <a:lnSpc>
                <a:spcPct val="150000"/>
              </a:lnSpc>
              <a:buFontTx/>
              <a:buChar char="-"/>
            </a:pPr>
            <a:r>
              <a:rPr lang="en-US" altLang="ko-KR" sz="1400" dirty="0">
                <a:latin typeface="Arial" panose="020B0604020202020204" pitchFamily="34" charset="0"/>
                <a:cs typeface="Arial" panose="020B0604020202020204" pitchFamily="34" charset="0"/>
              </a:rPr>
              <a:t>IRIS is Preparing for the second beam commissioning (Apr ~ Jun. 2024)</a:t>
            </a:r>
          </a:p>
          <a:p>
            <a:pPr marL="285750" indent="-285750">
              <a:lnSpc>
                <a:spcPct val="150000"/>
              </a:lnSpc>
              <a:buFontTx/>
              <a:buChar char="-"/>
            </a:pPr>
            <a:r>
              <a:rPr lang="en-US" altLang="ko-KR" sz="1400" dirty="0">
                <a:latin typeface="Arial" panose="020B0604020202020204" pitchFamily="34" charset="0"/>
                <a:cs typeface="Arial" panose="020B0604020202020204" pitchFamily="34" charset="0"/>
              </a:rPr>
              <a:t>High energy accelerator (SCL2) is under R&amp;D to 2027</a:t>
            </a:r>
          </a:p>
          <a:p>
            <a:pPr marL="285750" indent="-285750">
              <a:lnSpc>
                <a:spcPct val="150000"/>
              </a:lnSpc>
              <a:buFontTx/>
              <a:buChar char="-"/>
            </a:pPr>
            <a:r>
              <a:rPr lang="en-US" altLang="ko-KR" sz="1400" dirty="0">
                <a:latin typeface="Arial" panose="020B0604020202020204" pitchFamily="34" charset="0"/>
                <a:cs typeface="Arial" panose="020B0604020202020204" pitchFamily="34" charset="0"/>
              </a:rPr>
              <a:t>The vacuum system for NDPS &amp; P2DT are under vacuum pumping procedure.</a:t>
            </a:r>
          </a:p>
          <a:p>
            <a:pPr marL="285750" indent="-285750">
              <a:lnSpc>
                <a:spcPct val="150000"/>
              </a:lnSpc>
              <a:buFontTx/>
              <a:buChar char="-"/>
            </a:pPr>
            <a:r>
              <a:rPr lang="en-US" altLang="ko-KR" sz="1400" dirty="0">
                <a:latin typeface="Arial" panose="020B0604020202020204" pitchFamily="34" charset="0"/>
                <a:cs typeface="Arial" panose="020B0604020202020204" pitchFamily="34" charset="0"/>
              </a:rPr>
              <a:t>Ar</a:t>
            </a:r>
            <a:r>
              <a:rPr lang="en-US" altLang="ko-KR" sz="1400" baseline="30000" dirty="0">
                <a:latin typeface="Arial" panose="020B0604020202020204" pitchFamily="34" charset="0"/>
                <a:cs typeface="Arial" panose="020B0604020202020204" pitchFamily="34" charset="0"/>
              </a:rPr>
              <a:t>+8 </a:t>
            </a:r>
            <a:r>
              <a:rPr lang="en-US" altLang="ko-KR" sz="1400" dirty="0">
                <a:latin typeface="Arial" panose="020B0604020202020204" pitchFamily="34" charset="0"/>
                <a:cs typeface="Arial" panose="020B0604020202020204" pitchFamily="34" charset="0"/>
              </a:rPr>
              <a:t>beam will be provided to the KOBRA experimental facility. (July. 2024) </a:t>
            </a:r>
          </a:p>
        </p:txBody>
      </p:sp>
      <p:sp>
        <p:nvSpPr>
          <p:cNvPr id="16" name="TextBox 15">
            <a:extLst>
              <a:ext uri="{FF2B5EF4-FFF2-40B4-BE49-F238E27FC236}">
                <a16:creationId xmlns="" xmlns:a16="http://schemas.microsoft.com/office/drawing/2014/main" id="{DB0121AC-23D7-4546-ACF7-C679D820679B}"/>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 xmlns:a16="http://schemas.microsoft.com/office/drawing/2014/main" id="{76B7878A-580C-4CBE-AE30-87D3B93394C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7284" b="37655"/>
          <a:stretch/>
        </p:blipFill>
        <p:spPr>
          <a:xfrm>
            <a:off x="0" y="2455237"/>
            <a:ext cx="11988553" cy="2997200"/>
          </a:xfrm>
          <a:prstGeom prst="rect">
            <a:avLst/>
          </a:prstGeom>
        </p:spPr>
      </p:pic>
      <p:sp>
        <p:nvSpPr>
          <p:cNvPr id="15" name="TextBox 14">
            <a:extLst>
              <a:ext uri="{FF2B5EF4-FFF2-40B4-BE49-F238E27FC236}">
                <a16:creationId xmlns="" xmlns:a16="http://schemas.microsoft.com/office/drawing/2014/main" id="{2DF74352-4FFF-4FCD-97F2-8539F78AF248}"/>
              </a:ext>
            </a:extLst>
          </p:cNvPr>
          <p:cNvSpPr txBox="1"/>
          <p:nvPr/>
        </p:nvSpPr>
        <p:spPr>
          <a:xfrm>
            <a:off x="5550978" y="3430995"/>
            <a:ext cx="1491718" cy="276999"/>
          </a:xfrm>
          <a:prstGeom prst="rect">
            <a:avLst/>
          </a:prstGeom>
          <a:noFill/>
        </p:spPr>
        <p:txBody>
          <a:bodyPr wrap="square" rtlCol="0">
            <a:spAutoFit/>
          </a:bodyPr>
          <a:lstStyle/>
          <a:p>
            <a:r>
              <a:rPr lang="en-US" altLang="ko-KR" sz="1200" dirty="0">
                <a:solidFill>
                  <a:srgbClr val="0000FF"/>
                </a:solidFill>
                <a:latin typeface="Arial" panose="020B0604020202020204" pitchFamily="34" charset="0"/>
                <a:cs typeface="Arial" panose="020B0604020202020204" pitchFamily="34" charset="0"/>
              </a:rPr>
              <a:t>NDPS beam Line  </a:t>
            </a:r>
          </a:p>
        </p:txBody>
      </p:sp>
      <p:sp>
        <p:nvSpPr>
          <p:cNvPr id="17" name="TextBox 16">
            <a:extLst>
              <a:ext uri="{FF2B5EF4-FFF2-40B4-BE49-F238E27FC236}">
                <a16:creationId xmlns="" xmlns:a16="http://schemas.microsoft.com/office/drawing/2014/main" id="{8823E3F7-181C-40FB-8492-BF36AAD2D49A}"/>
              </a:ext>
            </a:extLst>
          </p:cNvPr>
          <p:cNvSpPr txBox="1"/>
          <p:nvPr/>
        </p:nvSpPr>
        <p:spPr>
          <a:xfrm>
            <a:off x="8388703" y="3615661"/>
            <a:ext cx="3803297" cy="276999"/>
          </a:xfrm>
          <a:prstGeom prst="rect">
            <a:avLst/>
          </a:prstGeom>
          <a:noFill/>
        </p:spPr>
        <p:txBody>
          <a:bodyPr wrap="square" rtlCol="0">
            <a:spAutoFit/>
          </a:bodyPr>
          <a:lstStyle/>
          <a:p>
            <a:r>
              <a:rPr lang="en-US" altLang="ko-KR" sz="1200" dirty="0">
                <a:solidFill>
                  <a:srgbClr val="0000FF"/>
                </a:solidFill>
                <a:latin typeface="Arial" panose="020B0604020202020204" pitchFamily="34" charset="0"/>
                <a:cs typeface="Arial" panose="020B0604020202020204" pitchFamily="34" charset="0"/>
              </a:rPr>
              <a:t>P2DT(Post Accelerator to Distribution Transfer Line)</a:t>
            </a:r>
          </a:p>
        </p:txBody>
      </p:sp>
      <p:sp>
        <p:nvSpPr>
          <p:cNvPr id="18" name="TextBox 17">
            <a:extLst>
              <a:ext uri="{FF2B5EF4-FFF2-40B4-BE49-F238E27FC236}">
                <a16:creationId xmlns="" xmlns:a16="http://schemas.microsoft.com/office/drawing/2014/main" id="{5E634C72-29CC-4138-B05B-C3955176B62B}"/>
              </a:ext>
            </a:extLst>
          </p:cNvPr>
          <p:cNvSpPr txBox="1"/>
          <p:nvPr/>
        </p:nvSpPr>
        <p:spPr>
          <a:xfrm>
            <a:off x="10915201" y="2634777"/>
            <a:ext cx="1175076" cy="276999"/>
          </a:xfrm>
          <a:prstGeom prst="rect">
            <a:avLst/>
          </a:prstGeom>
          <a:noFill/>
        </p:spPr>
        <p:txBody>
          <a:bodyPr wrap="square" rtlCol="0">
            <a:spAutoFit/>
          </a:bodyPr>
          <a:lstStyle/>
          <a:p>
            <a:r>
              <a:rPr lang="en-US" altLang="ko-KR" sz="1200" dirty="0">
                <a:solidFill>
                  <a:srgbClr val="0000FF"/>
                </a:solidFill>
                <a:latin typeface="Arial" panose="020B0604020202020204" pitchFamily="34" charset="0"/>
                <a:cs typeface="Arial" panose="020B0604020202020204" pitchFamily="34" charset="0"/>
              </a:rPr>
              <a:t> SCL2(R&amp;D)</a:t>
            </a:r>
          </a:p>
        </p:txBody>
      </p:sp>
      <p:cxnSp>
        <p:nvCxnSpPr>
          <p:cNvPr id="3" name="직선 연결선 2">
            <a:extLst>
              <a:ext uri="{FF2B5EF4-FFF2-40B4-BE49-F238E27FC236}">
                <a16:creationId xmlns="" xmlns:a16="http://schemas.microsoft.com/office/drawing/2014/main" id="{3869B4DB-CDC5-49D7-9B7B-DA880C51AE3C}"/>
              </a:ext>
            </a:extLst>
          </p:cNvPr>
          <p:cNvCxnSpPr/>
          <p:nvPr/>
        </p:nvCxnSpPr>
        <p:spPr>
          <a:xfrm>
            <a:off x="7939969" y="3099625"/>
            <a:ext cx="897468" cy="389467"/>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grpSp>
        <p:nvGrpSpPr>
          <p:cNvPr id="21" name="그룹 20">
            <a:extLst>
              <a:ext uri="{FF2B5EF4-FFF2-40B4-BE49-F238E27FC236}">
                <a16:creationId xmlns="" xmlns:a16="http://schemas.microsoft.com/office/drawing/2014/main" id="{801CA1B7-70AA-4DAB-A859-21A80ED45D47}"/>
              </a:ext>
            </a:extLst>
          </p:cNvPr>
          <p:cNvGrpSpPr/>
          <p:nvPr/>
        </p:nvGrpSpPr>
        <p:grpSpPr>
          <a:xfrm>
            <a:off x="3684454" y="4741039"/>
            <a:ext cx="1094265" cy="1188609"/>
            <a:chOff x="2408819" y="4290843"/>
            <a:chExt cx="1094265" cy="1188609"/>
          </a:xfrm>
        </p:grpSpPr>
        <p:sp>
          <p:nvSpPr>
            <p:cNvPr id="22" name="사각형: 둥근 모서리 21">
              <a:extLst>
                <a:ext uri="{FF2B5EF4-FFF2-40B4-BE49-F238E27FC236}">
                  <a16:creationId xmlns="" xmlns:a16="http://schemas.microsoft.com/office/drawing/2014/main" id="{ED103B7E-E4A0-4F95-B543-45E67D552AE5}"/>
                </a:ext>
              </a:extLst>
            </p:cNvPr>
            <p:cNvSpPr/>
            <p:nvPr/>
          </p:nvSpPr>
          <p:spPr>
            <a:xfrm>
              <a:off x="2408819" y="4290843"/>
              <a:ext cx="1007533" cy="1188609"/>
            </a:xfrm>
            <a:prstGeom prst="roundRect">
              <a:avLst/>
            </a:prstGeom>
            <a:solidFill>
              <a:srgbClr val="FFC000">
                <a:alpha val="50196"/>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3" name="TextBox 22">
              <a:extLst>
                <a:ext uri="{FF2B5EF4-FFF2-40B4-BE49-F238E27FC236}">
                  <a16:creationId xmlns="" xmlns:a16="http://schemas.microsoft.com/office/drawing/2014/main" id="{E8C4E12B-6C69-41AE-A577-603204E390B1}"/>
                </a:ext>
              </a:extLst>
            </p:cNvPr>
            <p:cNvSpPr txBox="1"/>
            <p:nvPr/>
          </p:nvSpPr>
          <p:spPr>
            <a:xfrm>
              <a:off x="2408961" y="4395581"/>
              <a:ext cx="1094123" cy="646331"/>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KOBRA experimental facility</a:t>
              </a:r>
            </a:p>
          </p:txBody>
        </p:sp>
      </p:grpSp>
      <p:sp>
        <p:nvSpPr>
          <p:cNvPr id="19" name="TextBox 18">
            <a:extLst>
              <a:ext uri="{FF2B5EF4-FFF2-40B4-BE49-F238E27FC236}">
                <a16:creationId xmlns="" xmlns:a16="http://schemas.microsoft.com/office/drawing/2014/main" id="{894E0D0F-0BFA-40A1-9FE8-14086CE266FA}"/>
              </a:ext>
            </a:extLst>
          </p:cNvPr>
          <p:cNvSpPr txBox="1"/>
          <p:nvPr/>
        </p:nvSpPr>
        <p:spPr>
          <a:xfrm>
            <a:off x="5961187" y="6537453"/>
            <a:ext cx="354584"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23</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9057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 xmlns:a16="http://schemas.microsoft.com/office/drawing/2014/main" id="{59D47D59-C047-42C6-BC71-5B7C936B21C8}"/>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pic>
        <p:nvPicPr>
          <p:cNvPr id="6" name="그림 5">
            <a:extLst>
              <a:ext uri="{FF2B5EF4-FFF2-40B4-BE49-F238E27FC236}">
                <a16:creationId xmlns="" xmlns:a16="http://schemas.microsoft.com/office/drawing/2014/main" id="{3AD73D54-BB5E-4C17-92B4-B6EF65FBD4E0}"/>
              </a:ext>
            </a:extLst>
          </p:cNvPr>
          <p:cNvPicPr>
            <a:picLocks noChangeAspect="1"/>
          </p:cNvPicPr>
          <p:nvPr/>
        </p:nvPicPr>
        <p:blipFill>
          <a:blip r:embed="rId2"/>
          <a:stretch>
            <a:fillRect/>
          </a:stretch>
        </p:blipFill>
        <p:spPr>
          <a:xfrm>
            <a:off x="0" y="0"/>
            <a:ext cx="12187022" cy="5313872"/>
          </a:xfrm>
          <a:prstGeom prst="rect">
            <a:avLst/>
          </a:prstGeom>
        </p:spPr>
      </p:pic>
      <p:sp>
        <p:nvSpPr>
          <p:cNvPr id="2" name="TextBox 1">
            <a:extLst>
              <a:ext uri="{FF2B5EF4-FFF2-40B4-BE49-F238E27FC236}">
                <a16:creationId xmlns="" xmlns:a16="http://schemas.microsoft.com/office/drawing/2014/main" id="{E013A0F1-C979-40B2-AC4A-11038A6C1DDC}"/>
              </a:ext>
            </a:extLst>
          </p:cNvPr>
          <p:cNvSpPr txBox="1"/>
          <p:nvPr/>
        </p:nvSpPr>
        <p:spPr>
          <a:xfrm>
            <a:off x="3390181" y="1333497"/>
            <a:ext cx="5034840" cy="1323439"/>
          </a:xfrm>
          <a:prstGeom prst="rect">
            <a:avLst/>
          </a:prstGeom>
          <a:noFill/>
        </p:spPr>
        <p:txBody>
          <a:bodyPr wrap="none" rtlCol="0">
            <a:spAutoFit/>
          </a:bodyPr>
          <a:lstStyle/>
          <a:p>
            <a:r>
              <a:rPr lang="en-US" altLang="ko-KR" sz="8000" dirty="0">
                <a:solidFill>
                  <a:schemeClr val="bg1"/>
                </a:solidFill>
                <a:latin typeface="Arial" panose="020B0604020202020204" pitchFamily="34" charset="0"/>
                <a:cs typeface="Arial" panose="020B0604020202020204" pitchFamily="34" charset="0"/>
              </a:rPr>
              <a:t>Thank You</a:t>
            </a:r>
            <a:endParaRPr lang="ko-KR" altLang="en-US" sz="80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894E0D0F-0BFA-40A1-9FE8-14086CE266FA}"/>
              </a:ext>
            </a:extLst>
          </p:cNvPr>
          <p:cNvSpPr txBox="1"/>
          <p:nvPr/>
        </p:nvSpPr>
        <p:spPr>
          <a:xfrm>
            <a:off x="5961187" y="6537453"/>
            <a:ext cx="354584"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24</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5714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83439ACD-C63A-43E0-82DE-9585C9EB1634}"/>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Introduction</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3B9D285-873A-4F26-867C-C7B09F0A2588}"/>
              </a:ext>
            </a:extLst>
          </p:cNvPr>
          <p:cNvSpPr txBox="1"/>
          <p:nvPr/>
        </p:nvSpPr>
        <p:spPr>
          <a:xfrm>
            <a:off x="304800" y="1049867"/>
            <a:ext cx="10129696" cy="1477328"/>
          </a:xfrm>
          <a:prstGeom prst="rect">
            <a:avLst/>
          </a:prstGeom>
          <a:noFill/>
        </p:spPr>
        <p:txBody>
          <a:bodyPr wrap="none" rtlCol="0">
            <a:spAutoFit/>
          </a:bodyPr>
          <a:lstStyle/>
          <a:p>
            <a:pPr marL="285750" indent="-285750">
              <a:buFontTx/>
              <a:buChar char="-"/>
            </a:pPr>
            <a:r>
              <a:rPr lang="en-US" altLang="ko-KR" dirty="0">
                <a:solidFill>
                  <a:srgbClr val="FF0000"/>
                </a:solidFill>
                <a:latin typeface="Arial" panose="020B0604020202020204" pitchFamily="34" charset="0"/>
                <a:cs typeface="Arial" panose="020B0604020202020204" pitchFamily="34" charset="0"/>
              </a:rPr>
              <a:t>I</a:t>
            </a:r>
            <a:r>
              <a:rPr lang="en-US" altLang="ko-KR" dirty="0">
                <a:latin typeface="Arial" panose="020B0604020202020204" pitchFamily="34" charset="0"/>
                <a:cs typeface="Arial" panose="020B0604020202020204" pitchFamily="34" charset="0"/>
              </a:rPr>
              <a:t>nstitute for </a:t>
            </a:r>
            <a:r>
              <a:rPr lang="en-US" altLang="ko-KR" dirty="0">
                <a:solidFill>
                  <a:srgbClr val="FF0000"/>
                </a:solidFill>
                <a:latin typeface="Arial" panose="020B0604020202020204" pitchFamily="34" charset="0"/>
                <a:cs typeface="Arial" panose="020B0604020202020204" pitchFamily="34" charset="0"/>
              </a:rPr>
              <a:t>R</a:t>
            </a:r>
            <a:r>
              <a:rPr lang="en-US" altLang="ko-KR" dirty="0">
                <a:latin typeface="Arial" panose="020B0604020202020204" pitchFamily="34" charset="0"/>
                <a:cs typeface="Arial" panose="020B0604020202020204" pitchFamily="34" charset="0"/>
              </a:rPr>
              <a:t>are </a:t>
            </a:r>
            <a:r>
              <a:rPr lang="en-US" altLang="ko-KR" dirty="0">
                <a:solidFill>
                  <a:srgbClr val="FF0000"/>
                </a:solidFill>
                <a:latin typeface="Arial" panose="020B0604020202020204" pitchFamily="34" charset="0"/>
                <a:cs typeface="Arial" panose="020B0604020202020204" pitchFamily="34" charset="0"/>
              </a:rPr>
              <a:t>I</a:t>
            </a:r>
            <a:r>
              <a:rPr lang="en-US" altLang="ko-KR" dirty="0">
                <a:latin typeface="Arial" panose="020B0604020202020204" pitchFamily="34" charset="0"/>
                <a:cs typeface="Arial" panose="020B0604020202020204" pitchFamily="34" charset="0"/>
              </a:rPr>
              <a:t>sotope </a:t>
            </a:r>
            <a:r>
              <a:rPr lang="en-US" altLang="ko-KR" dirty="0">
                <a:solidFill>
                  <a:srgbClr val="FF0000"/>
                </a:solidFill>
                <a:latin typeface="Arial" panose="020B0604020202020204" pitchFamily="34" charset="0"/>
                <a:cs typeface="Arial" panose="020B0604020202020204" pitchFamily="34" charset="0"/>
              </a:rPr>
              <a:t>S</a:t>
            </a:r>
            <a:r>
              <a:rPr lang="en-US" altLang="ko-KR" dirty="0">
                <a:latin typeface="Arial" panose="020B0604020202020204" pitchFamily="34" charset="0"/>
                <a:cs typeface="Arial" panose="020B0604020202020204" pitchFamily="34" charset="0"/>
              </a:rPr>
              <a:t>cience is a new name of </a:t>
            </a:r>
            <a:r>
              <a:rPr lang="en-US" altLang="ko-KR" dirty="0">
                <a:solidFill>
                  <a:srgbClr val="00B050"/>
                </a:solidFill>
                <a:latin typeface="Arial" panose="020B0604020202020204" pitchFamily="34" charset="0"/>
                <a:cs typeface="Arial" panose="020B0604020202020204" pitchFamily="34" charset="0"/>
              </a:rPr>
              <a:t>R</a:t>
            </a:r>
            <a:r>
              <a:rPr lang="en-US" altLang="ko-KR" dirty="0">
                <a:latin typeface="Arial" panose="020B0604020202020204" pitchFamily="34" charset="0"/>
                <a:cs typeface="Arial" panose="020B0604020202020204" pitchFamily="34" charset="0"/>
              </a:rPr>
              <a:t>are </a:t>
            </a:r>
            <a:r>
              <a:rPr lang="en-US" altLang="ko-KR" dirty="0">
                <a:solidFill>
                  <a:srgbClr val="00B050"/>
                </a:solidFill>
                <a:latin typeface="Arial" panose="020B0604020202020204" pitchFamily="34" charset="0"/>
                <a:cs typeface="Arial" panose="020B0604020202020204" pitchFamily="34" charset="0"/>
              </a:rPr>
              <a:t>I</a:t>
            </a:r>
            <a:r>
              <a:rPr lang="en-US" altLang="ko-KR" dirty="0">
                <a:latin typeface="Arial" panose="020B0604020202020204" pitchFamily="34" charset="0"/>
                <a:cs typeface="Arial" panose="020B0604020202020204" pitchFamily="34" charset="0"/>
              </a:rPr>
              <a:t>sotope </a:t>
            </a:r>
            <a:r>
              <a:rPr lang="en-US" altLang="ko-KR" dirty="0">
                <a:solidFill>
                  <a:srgbClr val="00B050"/>
                </a:solidFill>
                <a:latin typeface="Arial" panose="020B0604020202020204" pitchFamily="34" charset="0"/>
                <a:cs typeface="Arial" panose="020B0604020202020204" pitchFamily="34" charset="0"/>
              </a:rPr>
              <a:t>S</a:t>
            </a:r>
            <a:r>
              <a:rPr lang="en-US" altLang="ko-KR" dirty="0">
                <a:latin typeface="Arial" panose="020B0604020202020204" pitchFamily="34" charset="0"/>
                <a:cs typeface="Arial" panose="020B0604020202020204" pitchFamily="34" charset="0"/>
              </a:rPr>
              <a:t>cience </a:t>
            </a:r>
            <a:r>
              <a:rPr lang="en-US" altLang="ko-KR" dirty="0">
                <a:solidFill>
                  <a:srgbClr val="00B050"/>
                </a:solidFill>
                <a:latin typeface="Arial" panose="020B0604020202020204" pitchFamily="34" charset="0"/>
                <a:cs typeface="Arial" panose="020B0604020202020204" pitchFamily="34" charset="0"/>
              </a:rPr>
              <a:t>P</a:t>
            </a:r>
            <a:r>
              <a:rPr lang="en-US" altLang="ko-KR" dirty="0">
                <a:latin typeface="Arial" panose="020B0604020202020204" pitchFamily="34" charset="0"/>
                <a:cs typeface="Arial" panose="020B0604020202020204" pitchFamily="34" charset="0"/>
              </a:rPr>
              <a:t>roject (2012-2022).</a:t>
            </a:r>
          </a:p>
          <a:p>
            <a:pPr marL="285750" indent="-285750">
              <a:buFontTx/>
              <a:buChar char="-"/>
            </a:pPr>
            <a:endParaRPr lang="en-US" altLang="ko-KR" dirty="0">
              <a:latin typeface="Arial" panose="020B0604020202020204" pitchFamily="34" charset="0"/>
              <a:cs typeface="Arial" panose="020B0604020202020204" pitchFamily="34" charset="0"/>
            </a:endParaRPr>
          </a:p>
          <a:p>
            <a:pPr marL="285750" indent="-285750">
              <a:buFontTx/>
              <a:buChar char="-"/>
            </a:pPr>
            <a:r>
              <a:rPr lang="en-US" altLang="ko-KR" dirty="0">
                <a:solidFill>
                  <a:srgbClr val="00B050"/>
                </a:solidFill>
                <a:latin typeface="Arial" panose="020B0604020202020204" pitchFamily="34" charset="0"/>
                <a:cs typeface="Arial" panose="020B0604020202020204" pitchFamily="34" charset="0"/>
              </a:rPr>
              <a:t>RISP</a:t>
            </a:r>
            <a:r>
              <a:rPr lang="en-US" altLang="ko-KR" dirty="0">
                <a:latin typeface="Arial" panose="020B0604020202020204" pitchFamily="34" charset="0"/>
                <a:cs typeface="Arial" panose="020B0604020202020204" pitchFamily="34" charset="0"/>
              </a:rPr>
              <a:t> complete the 1</a:t>
            </a:r>
            <a:r>
              <a:rPr lang="en-US" altLang="ko-KR" baseline="30000" dirty="0">
                <a:latin typeface="Arial" panose="020B0604020202020204" pitchFamily="34" charset="0"/>
                <a:cs typeface="Arial" panose="020B0604020202020204" pitchFamily="34" charset="0"/>
              </a:rPr>
              <a:t>st</a:t>
            </a:r>
            <a:r>
              <a:rPr lang="en-US" altLang="ko-KR" dirty="0">
                <a:latin typeface="Arial" panose="020B0604020202020204" pitchFamily="34" charset="0"/>
                <a:cs typeface="Arial" panose="020B0604020202020204" pitchFamily="34" charset="0"/>
              </a:rPr>
              <a:t> step project for low energy experiments of </a:t>
            </a:r>
            <a:r>
              <a:rPr lang="en-US" altLang="ko-KR" dirty="0">
                <a:solidFill>
                  <a:srgbClr val="0000FF"/>
                </a:solidFill>
                <a:latin typeface="Arial" panose="020B0604020202020204" pitchFamily="34" charset="0"/>
                <a:cs typeface="Arial" panose="020B0604020202020204" pitchFamily="34" charset="0"/>
              </a:rPr>
              <a:t>RAON</a:t>
            </a:r>
            <a:r>
              <a:rPr lang="en-US" altLang="ko-KR" dirty="0">
                <a:latin typeface="Arial" panose="020B0604020202020204" pitchFamily="34" charset="0"/>
                <a:cs typeface="Arial" panose="020B0604020202020204" pitchFamily="34" charset="0"/>
              </a:rPr>
              <a:t>.</a:t>
            </a:r>
          </a:p>
          <a:p>
            <a:endParaRPr lang="en-US" altLang="ko-KR" dirty="0">
              <a:latin typeface="Arial" panose="020B0604020202020204" pitchFamily="34" charset="0"/>
              <a:cs typeface="Arial" panose="020B0604020202020204" pitchFamily="34" charset="0"/>
            </a:endParaRPr>
          </a:p>
          <a:p>
            <a:r>
              <a:rPr lang="en-US" altLang="ko-KR" dirty="0">
                <a:latin typeface="Arial" panose="020B0604020202020204" pitchFamily="34" charset="0"/>
                <a:cs typeface="Arial" panose="020B0604020202020204" pitchFamily="34" charset="0"/>
              </a:rPr>
              <a:t>-   </a:t>
            </a:r>
            <a:r>
              <a:rPr lang="en-US" altLang="ko-KR" dirty="0">
                <a:solidFill>
                  <a:srgbClr val="FF0000"/>
                </a:solidFill>
                <a:latin typeface="Arial" panose="020B0604020202020204" pitchFamily="34" charset="0"/>
                <a:cs typeface="Arial" panose="020B0604020202020204" pitchFamily="34" charset="0"/>
              </a:rPr>
              <a:t>IRIS</a:t>
            </a:r>
            <a:r>
              <a:rPr lang="en-US" altLang="ko-KR" dirty="0">
                <a:latin typeface="Arial" panose="020B0604020202020204" pitchFamily="34" charset="0"/>
                <a:cs typeface="Arial" panose="020B0604020202020204" pitchFamily="34" charset="0"/>
              </a:rPr>
              <a:t> was launched as a heavy ion accelerator research institute in Aug 2022 at Daejeon.</a:t>
            </a:r>
          </a:p>
        </p:txBody>
      </p:sp>
      <p:pic>
        <p:nvPicPr>
          <p:cNvPr id="7" name="Picture 2" descr="E:\1. 건설시설부(진행) Project\10.중이온가속기 시설건설 발주관련\1.중이온가속기 시설건설 설계공모(2014.07.31~11.30)\1-3. 심사관련(평가&amp;발표)\설계공모 접수\설계도판\판넬final02(축소).jpg">
            <a:extLst>
              <a:ext uri="{FF2B5EF4-FFF2-40B4-BE49-F238E27FC236}">
                <a16:creationId xmlns="" xmlns:a16="http://schemas.microsoft.com/office/drawing/2014/main" id="{0FDA5744-7CD8-4C3B-8880-68F2C65CE85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520"/>
          <a:stretch/>
        </p:blipFill>
        <p:spPr bwMode="auto">
          <a:xfrm>
            <a:off x="5124025" y="2740314"/>
            <a:ext cx="5793071" cy="35011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2" name="그룹 11">
            <a:extLst>
              <a:ext uri="{FF2B5EF4-FFF2-40B4-BE49-F238E27FC236}">
                <a16:creationId xmlns="" xmlns:a16="http://schemas.microsoft.com/office/drawing/2014/main" id="{4E429853-F424-4FF0-BAA4-3D8BF7F01DA6}"/>
              </a:ext>
            </a:extLst>
          </p:cNvPr>
          <p:cNvGrpSpPr/>
          <p:nvPr/>
        </p:nvGrpSpPr>
        <p:grpSpPr>
          <a:xfrm>
            <a:off x="1274904" y="2740314"/>
            <a:ext cx="3159847" cy="3469407"/>
            <a:chOff x="4637456" y="3083593"/>
            <a:chExt cx="3159847" cy="3469407"/>
          </a:xfrm>
        </p:grpSpPr>
        <p:pic>
          <p:nvPicPr>
            <p:cNvPr id="6" name="그림 5">
              <a:extLst>
                <a:ext uri="{FF2B5EF4-FFF2-40B4-BE49-F238E27FC236}">
                  <a16:creationId xmlns="" xmlns:a16="http://schemas.microsoft.com/office/drawing/2014/main" id="{C8C4ED26-1639-4AEA-9F80-43BB70D7B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7456" y="3083593"/>
              <a:ext cx="3159847" cy="3469407"/>
            </a:xfrm>
            <a:prstGeom prst="rect">
              <a:avLst/>
            </a:prstGeom>
          </p:spPr>
        </p:pic>
        <p:sp>
          <p:nvSpPr>
            <p:cNvPr id="8" name="타원 7">
              <a:extLst>
                <a:ext uri="{FF2B5EF4-FFF2-40B4-BE49-F238E27FC236}">
                  <a16:creationId xmlns="" xmlns:a16="http://schemas.microsoft.com/office/drawing/2014/main" id="{BB670047-798A-4267-BC9A-E32DACE2054E}"/>
                </a:ext>
              </a:extLst>
            </p:cNvPr>
            <p:cNvSpPr/>
            <p:nvPr/>
          </p:nvSpPr>
          <p:spPr>
            <a:xfrm>
              <a:off x="6217379" y="4668311"/>
              <a:ext cx="81821" cy="64556"/>
            </a:xfrm>
            <a:prstGeom prst="ellipse">
              <a:avLst/>
            </a:prstGeom>
            <a:solidFill>
              <a:srgbClr val="FF000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a:extLst>
                <a:ext uri="{FF2B5EF4-FFF2-40B4-BE49-F238E27FC236}">
                  <a16:creationId xmlns="" xmlns:a16="http://schemas.microsoft.com/office/drawing/2014/main" id="{D5040954-78D0-4FB3-8CD0-46958ADAB090}"/>
                </a:ext>
              </a:extLst>
            </p:cNvPr>
            <p:cNvSpPr txBox="1"/>
            <p:nvPr/>
          </p:nvSpPr>
          <p:spPr>
            <a:xfrm>
              <a:off x="5836469" y="4609756"/>
              <a:ext cx="433132" cy="246221"/>
            </a:xfrm>
            <a:prstGeom prst="rect">
              <a:avLst/>
            </a:prstGeom>
            <a:noFill/>
          </p:spPr>
          <p:txBody>
            <a:bodyPr wrap="none" rtlCol="0">
              <a:spAutoFit/>
            </a:bodyPr>
            <a:lstStyle/>
            <a:p>
              <a:r>
                <a:rPr lang="en-US" altLang="ko-KR" sz="1000" dirty="0">
                  <a:solidFill>
                    <a:srgbClr val="FF0000"/>
                  </a:solidFill>
                  <a:latin typeface="Arial" panose="020B0604020202020204" pitchFamily="34" charset="0"/>
                  <a:cs typeface="Arial" panose="020B0604020202020204" pitchFamily="34" charset="0"/>
                </a:rPr>
                <a:t>IRIS</a:t>
              </a:r>
              <a:endParaRPr lang="ko-KR" altLang="en-US" sz="1000" dirty="0">
                <a:solidFill>
                  <a:srgbClr val="FF0000"/>
                </a:solidFill>
                <a:latin typeface="Arial" panose="020B0604020202020204" pitchFamily="34" charset="0"/>
                <a:cs typeface="Arial" panose="020B0604020202020204" pitchFamily="34" charset="0"/>
              </a:endParaRPr>
            </a:p>
          </p:txBody>
        </p:sp>
        <p:sp>
          <p:nvSpPr>
            <p:cNvPr id="10" name="타원 9">
              <a:extLst>
                <a:ext uri="{FF2B5EF4-FFF2-40B4-BE49-F238E27FC236}">
                  <a16:creationId xmlns="" xmlns:a16="http://schemas.microsoft.com/office/drawing/2014/main" id="{08E1E7BA-1A7E-43A1-8EE0-B2841E2528DD}"/>
                </a:ext>
              </a:extLst>
            </p:cNvPr>
            <p:cNvSpPr/>
            <p:nvPr/>
          </p:nvSpPr>
          <p:spPr>
            <a:xfrm>
              <a:off x="6429048" y="4719107"/>
              <a:ext cx="81821" cy="64556"/>
            </a:xfrm>
            <a:prstGeom prst="ellipse">
              <a:avLst/>
            </a:prstGeom>
            <a:solidFill>
              <a:srgbClr val="0000FF"/>
            </a:solid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0000FF"/>
                </a:solidFill>
              </a:endParaRPr>
            </a:p>
          </p:txBody>
        </p:sp>
        <p:sp>
          <p:nvSpPr>
            <p:cNvPr id="11" name="TextBox 10">
              <a:extLst>
                <a:ext uri="{FF2B5EF4-FFF2-40B4-BE49-F238E27FC236}">
                  <a16:creationId xmlns="" xmlns:a16="http://schemas.microsoft.com/office/drawing/2014/main" id="{CF56D8C4-E290-4B84-AF2D-6445EAEB5701}"/>
                </a:ext>
              </a:extLst>
            </p:cNvPr>
            <p:cNvSpPr txBox="1"/>
            <p:nvPr/>
          </p:nvSpPr>
          <p:spPr>
            <a:xfrm>
              <a:off x="6483281" y="4660552"/>
              <a:ext cx="425116" cy="246221"/>
            </a:xfrm>
            <a:prstGeom prst="rect">
              <a:avLst/>
            </a:prstGeom>
            <a:noFill/>
          </p:spPr>
          <p:txBody>
            <a:bodyPr wrap="none" rtlCol="0">
              <a:spAutoFit/>
            </a:bodyPr>
            <a:lstStyle/>
            <a:p>
              <a:r>
                <a:rPr lang="en-US" altLang="ko-KR" sz="1000" dirty="0">
                  <a:solidFill>
                    <a:srgbClr val="0000FF"/>
                  </a:solidFill>
                  <a:latin typeface="Arial" panose="020B0604020202020204" pitchFamily="34" charset="0"/>
                  <a:cs typeface="Arial" panose="020B0604020202020204" pitchFamily="34" charset="0"/>
                </a:rPr>
                <a:t>PAL</a:t>
              </a:r>
              <a:endParaRPr lang="ko-KR" altLang="en-US" sz="1000" dirty="0">
                <a:solidFill>
                  <a:srgbClr val="0000FF"/>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 xmlns:a16="http://schemas.microsoft.com/office/drawing/2014/main" id="{C073921E-0EF7-419C-8988-3E85ECD5DDAB}"/>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894E0D0F-0BFA-40A1-9FE8-14086CE266FA}"/>
              </a:ext>
            </a:extLst>
          </p:cNvPr>
          <p:cNvSpPr txBox="1"/>
          <p:nvPr/>
        </p:nvSpPr>
        <p:spPr>
          <a:xfrm>
            <a:off x="5961187" y="6471552"/>
            <a:ext cx="269626"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3</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891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83439ACD-C63A-43E0-82DE-9585C9EB1634}"/>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Configuration of RAON</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C073921E-0EF7-419C-8988-3E85ECD5DDAB}"/>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grpSp>
        <p:nvGrpSpPr>
          <p:cNvPr id="2" name="그룹 1">
            <a:extLst>
              <a:ext uri="{FF2B5EF4-FFF2-40B4-BE49-F238E27FC236}">
                <a16:creationId xmlns="" xmlns:a16="http://schemas.microsoft.com/office/drawing/2014/main" id="{4BFEADFD-091D-4261-BBB8-CBA50E780EE2}"/>
              </a:ext>
            </a:extLst>
          </p:cNvPr>
          <p:cNvGrpSpPr/>
          <p:nvPr/>
        </p:nvGrpSpPr>
        <p:grpSpPr>
          <a:xfrm>
            <a:off x="691091" y="2046866"/>
            <a:ext cx="11056891" cy="4104936"/>
            <a:chOff x="216958" y="3697868"/>
            <a:chExt cx="9507456" cy="2810333"/>
          </a:xfrm>
        </p:grpSpPr>
        <p:sp>
          <p:nvSpPr>
            <p:cNvPr id="13" name="직사각형 12">
              <a:extLst>
                <a:ext uri="{FF2B5EF4-FFF2-40B4-BE49-F238E27FC236}">
                  <a16:creationId xmlns="" xmlns:a16="http://schemas.microsoft.com/office/drawing/2014/main" id="{4BF71730-C35B-4C1A-ADA3-B2124471E696}"/>
                </a:ext>
              </a:extLst>
            </p:cNvPr>
            <p:cNvSpPr/>
            <p:nvPr/>
          </p:nvSpPr>
          <p:spPr bwMode="auto">
            <a:xfrm>
              <a:off x="8419248" y="4489841"/>
              <a:ext cx="664106" cy="451328"/>
            </a:xfrm>
            <a:prstGeom prst="rect">
              <a:avLst/>
            </a:prstGeom>
            <a:solidFill>
              <a:srgbClr val="92D050"/>
            </a:solidFill>
            <a:ln w="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ko-KR" altLang="en-US" sz="2000" b="1"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직사각형 14">
              <a:extLst>
                <a:ext uri="{FF2B5EF4-FFF2-40B4-BE49-F238E27FC236}">
                  <a16:creationId xmlns="" xmlns:a16="http://schemas.microsoft.com/office/drawing/2014/main" id="{63F93D67-59F6-4B05-9E7B-FB45E1974ABC}"/>
                </a:ext>
              </a:extLst>
            </p:cNvPr>
            <p:cNvSpPr/>
            <p:nvPr/>
          </p:nvSpPr>
          <p:spPr>
            <a:xfrm>
              <a:off x="8018018" y="5500789"/>
              <a:ext cx="802461" cy="768598"/>
            </a:xfrm>
            <a:prstGeom prst="rect">
              <a:avLst/>
            </a:prstGeom>
            <a:solidFill>
              <a:srgbClr val="92D050"/>
            </a:soli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맑은 고딕"/>
                <a:cs typeface="Arial" panose="020B0604020202020204" pitchFamily="34" charset="0"/>
              </a:endParaRPr>
            </a:p>
          </p:txBody>
        </p:sp>
        <p:sp>
          <p:nvSpPr>
            <p:cNvPr id="16" name="TextBox 15">
              <a:extLst>
                <a:ext uri="{FF2B5EF4-FFF2-40B4-BE49-F238E27FC236}">
                  <a16:creationId xmlns="" xmlns:a16="http://schemas.microsoft.com/office/drawing/2014/main" id="{E93B59C1-BD76-48A3-886A-ADB332CC8777}"/>
                </a:ext>
              </a:extLst>
            </p:cNvPr>
            <p:cNvSpPr txBox="1"/>
            <p:nvPr/>
          </p:nvSpPr>
          <p:spPr>
            <a:xfrm>
              <a:off x="7020272" y="5291916"/>
              <a:ext cx="1010213" cy="307777"/>
            </a:xfrm>
            <a:prstGeom prst="rect">
              <a:avLst/>
            </a:prstGeom>
            <a:noFill/>
          </p:spPr>
          <p:txBody>
            <a:bodyPr wrap="none" rtlCol="0">
              <a:spAutoFit/>
            </a:bodyPr>
            <a:lstStyle/>
            <a:p>
              <a:r>
                <a:rPr lang="en-US" altLang="ko-KR" sz="1400" b="1" dirty="0">
                  <a:ln>
                    <a:solidFill>
                      <a:schemeClr val="tx2"/>
                    </a:solidFill>
                  </a:ln>
                  <a:solidFill>
                    <a:srgbClr val="6600CC"/>
                  </a:solidFill>
                  <a:latin typeface="Arial" panose="020B0604020202020204" pitchFamily="34" charset="0"/>
                  <a:cs typeface="Arial" panose="020B0604020202020204" pitchFamily="34" charset="0"/>
                </a:rPr>
                <a:t>IF system</a:t>
              </a:r>
              <a:endParaRPr lang="ko-KR" altLang="en-US" sz="1400" b="1" dirty="0">
                <a:ln>
                  <a:solidFill>
                    <a:schemeClr val="tx2"/>
                  </a:solidFill>
                </a:ln>
                <a:solidFill>
                  <a:srgbClr val="6600CC"/>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5C066C54-951D-434D-B6EA-1B7B1EAD9DCF}"/>
                </a:ext>
              </a:extLst>
            </p:cNvPr>
            <p:cNvSpPr txBox="1"/>
            <p:nvPr/>
          </p:nvSpPr>
          <p:spPr>
            <a:xfrm>
              <a:off x="216958" y="5397277"/>
              <a:ext cx="1955719" cy="646331"/>
            </a:xfrm>
            <a:prstGeom prst="rect">
              <a:avLst/>
            </a:prstGeom>
            <a:noFill/>
          </p:spPr>
          <p:txBody>
            <a:bodyPr wrap="square" rtlCol="0">
              <a:spAutoFit/>
            </a:bodyPr>
            <a:lstStyle/>
            <a:p>
              <a:r>
                <a:rPr lang="en-US" altLang="ko-KR"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Low Energy Experiments</a:t>
              </a:r>
            </a:p>
            <a:p>
              <a:r>
                <a:rPr lang="en-US" altLang="ko-KR"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Nuclear Astrophysics</a:t>
              </a:r>
            </a:p>
          </p:txBody>
        </p:sp>
        <p:sp>
          <p:nvSpPr>
            <p:cNvPr id="18" name="TextBox 17">
              <a:extLst>
                <a:ext uri="{FF2B5EF4-FFF2-40B4-BE49-F238E27FC236}">
                  <a16:creationId xmlns="" xmlns:a16="http://schemas.microsoft.com/office/drawing/2014/main" id="{70766399-A0C0-4DB1-BE68-2CC827F8FB22}"/>
                </a:ext>
              </a:extLst>
            </p:cNvPr>
            <p:cNvSpPr txBox="1"/>
            <p:nvPr/>
          </p:nvSpPr>
          <p:spPr>
            <a:xfrm>
              <a:off x="2063120" y="3820978"/>
              <a:ext cx="1781257" cy="400110"/>
            </a:xfrm>
            <a:prstGeom prst="rect">
              <a:avLst/>
            </a:prstGeom>
            <a:noFill/>
          </p:spPr>
          <p:txBody>
            <a:bodyPr wrap="none" rtlCol="0">
              <a:spAutoFit/>
            </a:bodyPr>
            <a:lstStyle/>
            <a:p>
              <a:pPr>
                <a:spcBef>
                  <a:spcPct val="0"/>
                </a:spcBef>
              </a:pPr>
              <a:r>
                <a:rPr lang="en-US" altLang="ko-KR" sz="2000" b="1" dirty="0">
                  <a:solidFill>
                    <a:srgbClr val="00B0F0"/>
                  </a:solidFill>
                  <a:latin typeface="Arial" panose="020B0604020202020204" pitchFamily="34" charset="0"/>
                  <a:cs typeface="Arial" panose="020B0604020202020204" pitchFamily="34" charset="0"/>
                </a:rPr>
                <a:t>Driver LINAC</a:t>
              </a:r>
              <a:endParaRPr lang="ko-KR" altLang="en-US" sz="2000" b="1" dirty="0">
                <a:solidFill>
                  <a:srgbClr val="00B0F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9E04F74-4DB8-4C54-AF7E-6A8BCE535A2A}"/>
                </a:ext>
              </a:extLst>
            </p:cNvPr>
            <p:cNvSpPr txBox="1"/>
            <p:nvPr/>
          </p:nvSpPr>
          <p:spPr>
            <a:xfrm>
              <a:off x="3916169" y="3697868"/>
              <a:ext cx="3104103" cy="461665"/>
            </a:xfrm>
            <a:prstGeom prst="rect">
              <a:avLst/>
            </a:prstGeom>
            <a:noFill/>
          </p:spPr>
          <p:txBody>
            <a:bodyPr wrap="square" rtlCol="0">
              <a:spAutoFit/>
            </a:bodyPr>
            <a:lstStyle/>
            <a:p>
              <a:pPr algn="r"/>
              <a:r>
                <a:rPr lang="en-US" altLang="ko-KR"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SCL (200 MeV/u, 8.3 p</a:t>
              </a:r>
              <a:r>
                <a:rPr lang="el-GR" altLang="ko-KR"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μ</a:t>
              </a:r>
              <a:r>
                <a:rPr lang="en-US" altLang="ko-KR"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for U</a:t>
              </a:r>
              <a:r>
                <a:rPr lang="en-US" altLang="ko-KR" sz="1200" b="1" baseline="30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+79</a:t>
              </a:r>
              <a:r>
                <a:rPr lang="en-US" altLang="ko-KR"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r"/>
              <a:r>
                <a:rPr lang="en-US" altLang="ko-KR"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(600MeV, 660</a:t>
              </a:r>
              <a:r>
                <a:rPr lang="el-GR" altLang="ko-KR"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μ</a:t>
              </a:r>
              <a:r>
                <a:rPr lang="en-US" altLang="ko-KR"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for p) </a:t>
              </a:r>
              <a:endParaRPr lang="ko-KR" altLang="en-US"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직사각형 19">
              <a:extLst>
                <a:ext uri="{FF2B5EF4-FFF2-40B4-BE49-F238E27FC236}">
                  <a16:creationId xmlns="" xmlns:a16="http://schemas.microsoft.com/office/drawing/2014/main" id="{88187A7E-AC08-44FD-B6CC-69107BEDA30E}"/>
                </a:ext>
              </a:extLst>
            </p:cNvPr>
            <p:cNvSpPr/>
            <p:nvPr/>
          </p:nvSpPr>
          <p:spPr>
            <a:xfrm>
              <a:off x="327948" y="4489840"/>
              <a:ext cx="928033" cy="895572"/>
            </a:xfrm>
            <a:prstGeom prst="rect">
              <a:avLst/>
            </a:prstGeom>
            <a:solidFill>
              <a:srgbClr val="92D050"/>
            </a:soli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050" b="0" i="0" u="none" strike="noStrike" kern="0" cap="none" spc="0" normalizeH="0" baseline="0" noProof="0">
                <a:ln>
                  <a:noFill/>
                </a:ln>
                <a:solidFill>
                  <a:prstClr val="black"/>
                </a:solidFill>
                <a:effectLst/>
                <a:uLnTx/>
                <a:uFillTx/>
                <a:latin typeface="Arial" panose="020B0604020202020204" pitchFamily="34" charset="0"/>
                <a:ea typeface="맑은 고딕"/>
                <a:cs typeface="Arial" panose="020B0604020202020204" pitchFamily="34" charset="0"/>
              </a:endParaRPr>
            </a:p>
          </p:txBody>
        </p:sp>
        <p:cxnSp>
          <p:nvCxnSpPr>
            <p:cNvPr id="21" name="직선 연결선 20">
              <a:extLst>
                <a:ext uri="{FF2B5EF4-FFF2-40B4-BE49-F238E27FC236}">
                  <a16:creationId xmlns="" xmlns:a16="http://schemas.microsoft.com/office/drawing/2014/main" id="{D069FB77-E518-429D-9CA7-8F9917C8667C}"/>
                </a:ext>
              </a:extLst>
            </p:cNvPr>
            <p:cNvCxnSpPr/>
            <p:nvPr/>
          </p:nvCxnSpPr>
          <p:spPr>
            <a:xfrm>
              <a:off x="671041" y="4650226"/>
              <a:ext cx="3661335" cy="5332"/>
            </a:xfrm>
            <a:prstGeom prst="line">
              <a:avLst/>
            </a:prstGeom>
            <a:noFill/>
            <a:ln w="15240" cap="flat" cmpd="sng" algn="ctr">
              <a:solidFill>
                <a:sysClr val="windowText" lastClr="000000"/>
              </a:solidFill>
              <a:prstDash val="solid"/>
            </a:ln>
            <a:effectLst/>
          </p:spPr>
        </p:cxnSp>
        <p:sp>
          <p:nvSpPr>
            <p:cNvPr id="22" name="TextBox 21">
              <a:extLst>
                <a:ext uri="{FF2B5EF4-FFF2-40B4-BE49-F238E27FC236}">
                  <a16:creationId xmlns="" xmlns:a16="http://schemas.microsoft.com/office/drawing/2014/main" id="{ED898039-F033-49AC-8D19-4AFA1F2896D4}"/>
                </a:ext>
              </a:extLst>
            </p:cNvPr>
            <p:cNvSpPr txBox="1"/>
            <p:nvPr/>
          </p:nvSpPr>
          <p:spPr>
            <a:xfrm>
              <a:off x="2699792" y="4725144"/>
              <a:ext cx="2009909" cy="369332"/>
            </a:xfrm>
            <a:prstGeom prst="rect">
              <a:avLst/>
            </a:prstGeom>
            <a:noFill/>
          </p:spPr>
          <p:txBody>
            <a:bodyPr wrap="none" rtlCol="0">
              <a:spAutoFit/>
            </a:bodyPr>
            <a:lstStyle/>
            <a:p>
              <a:r>
                <a:rPr lang="en-US" altLang="ko-KR" b="1" dirty="0">
                  <a:solidFill>
                    <a:srgbClr val="CE6D0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Post Accelerator</a:t>
              </a:r>
              <a:endParaRPr lang="ko-KR" altLang="en-US" b="1" dirty="0">
                <a:solidFill>
                  <a:srgbClr val="CE6D0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14">
              <a:extLst>
                <a:ext uri="{FF2B5EF4-FFF2-40B4-BE49-F238E27FC236}">
                  <a16:creationId xmlns="" xmlns:a16="http://schemas.microsoft.com/office/drawing/2014/main" id="{B380C10B-6111-4047-9965-C9DF4665E05D}"/>
                </a:ext>
              </a:extLst>
            </p:cNvPr>
            <p:cNvSpPr txBox="1"/>
            <p:nvPr/>
          </p:nvSpPr>
          <p:spPr>
            <a:xfrm>
              <a:off x="5099916" y="6046536"/>
              <a:ext cx="3143809" cy="461665"/>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CB : Charge Breeder</a:t>
              </a:r>
            </a:p>
            <a:p>
              <a:r>
                <a:rPr lang="en-US" altLang="ko-KR"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HRMS : High Resolution Mass Separator</a:t>
              </a:r>
            </a:p>
          </p:txBody>
        </p:sp>
        <p:sp>
          <p:nvSpPr>
            <p:cNvPr id="24" name="직사각형 23">
              <a:extLst>
                <a:ext uri="{FF2B5EF4-FFF2-40B4-BE49-F238E27FC236}">
                  <a16:creationId xmlns="" xmlns:a16="http://schemas.microsoft.com/office/drawing/2014/main" id="{D9661F3D-4FAA-4549-A396-355A7EEF3981}"/>
                </a:ext>
              </a:extLst>
            </p:cNvPr>
            <p:cNvSpPr/>
            <p:nvPr/>
          </p:nvSpPr>
          <p:spPr>
            <a:xfrm>
              <a:off x="1305703" y="4599644"/>
              <a:ext cx="3811915" cy="101164"/>
            </a:xfrm>
            <a:prstGeom prst="rect">
              <a:avLst/>
            </a:prstGeom>
            <a:solidFill>
              <a:srgbClr val="FF9900"/>
            </a:soli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050" b="0" i="0" u="none" strike="noStrike" kern="0" cap="none" spc="0" normalizeH="0" baseline="0" noProof="0" dirty="0">
                  <a:ln>
                    <a:noFill/>
                  </a:ln>
                  <a:solidFill>
                    <a:prstClr val="black"/>
                  </a:solidFill>
                  <a:effectLst/>
                  <a:uLnTx/>
                  <a:uFillTx/>
                  <a:latin typeface="Arial" panose="020B0604020202020204" pitchFamily="34" charset="0"/>
                  <a:ea typeface="맑은 고딕"/>
                  <a:cs typeface="Arial" panose="020B0604020202020204" pitchFamily="34" charset="0"/>
                </a:rPr>
                <a:t> </a:t>
              </a:r>
              <a:endParaRPr kumimoji="0" lang="ko-KR" altLang="en-US" sz="1050" b="0" i="0" u="none" strike="noStrike" kern="0" cap="none" spc="0" normalizeH="0" baseline="0" noProof="0" dirty="0">
                <a:ln>
                  <a:noFill/>
                </a:ln>
                <a:solidFill>
                  <a:prstClr val="black"/>
                </a:solidFill>
                <a:effectLst/>
                <a:uLnTx/>
                <a:uFillTx/>
                <a:latin typeface="Arial" panose="020B0604020202020204" pitchFamily="34" charset="0"/>
                <a:ea typeface="맑은 고딕"/>
                <a:cs typeface="Arial" panose="020B0604020202020204" pitchFamily="34" charset="0"/>
              </a:endParaRPr>
            </a:p>
          </p:txBody>
        </p:sp>
        <p:cxnSp>
          <p:nvCxnSpPr>
            <p:cNvPr id="25" name="직선 연결선 24">
              <a:extLst>
                <a:ext uri="{FF2B5EF4-FFF2-40B4-BE49-F238E27FC236}">
                  <a16:creationId xmlns="" xmlns:a16="http://schemas.microsoft.com/office/drawing/2014/main" id="{FEF25EFF-388E-4EE0-B857-E287A32B1569}"/>
                </a:ext>
              </a:extLst>
            </p:cNvPr>
            <p:cNvCxnSpPr/>
            <p:nvPr/>
          </p:nvCxnSpPr>
          <p:spPr>
            <a:xfrm>
              <a:off x="5117618" y="4733549"/>
              <a:ext cx="0" cy="129179"/>
            </a:xfrm>
            <a:prstGeom prst="line">
              <a:avLst/>
            </a:prstGeom>
            <a:noFill/>
            <a:ln w="9525" cap="flat" cmpd="sng" algn="ctr">
              <a:solidFill>
                <a:sysClr val="windowText" lastClr="000000"/>
              </a:solidFill>
              <a:prstDash val="solid"/>
            </a:ln>
            <a:effectLst/>
          </p:spPr>
        </p:cxnSp>
        <p:sp>
          <p:nvSpPr>
            <p:cNvPr id="26" name="TextBox 25">
              <a:extLst>
                <a:ext uri="{FF2B5EF4-FFF2-40B4-BE49-F238E27FC236}">
                  <a16:creationId xmlns="" xmlns:a16="http://schemas.microsoft.com/office/drawing/2014/main" id="{E21B8DFB-43D5-4FCF-B0DB-23BF094EDFE8}"/>
                </a:ext>
              </a:extLst>
            </p:cNvPr>
            <p:cNvSpPr txBox="1"/>
            <p:nvPr/>
          </p:nvSpPr>
          <p:spPr>
            <a:xfrm>
              <a:off x="4973143" y="4346969"/>
              <a:ext cx="561372" cy="246221"/>
            </a:xfrm>
            <a:prstGeom prst="rect">
              <a:avLst/>
            </a:prstGeom>
            <a:noFill/>
          </p:spPr>
          <p:txBody>
            <a:bodyPr wrap="none" rtlCol="0">
              <a:spAutoFit/>
            </a:bodyPr>
            <a:lstStyle/>
            <a:p>
              <a:pPr algn="r"/>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MEBT</a:t>
              </a:r>
              <a:endParaRPr lang="ko-KR" altLang="en-US"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7" name="직선 연결선 26">
              <a:extLst>
                <a:ext uri="{FF2B5EF4-FFF2-40B4-BE49-F238E27FC236}">
                  <a16:creationId xmlns="" xmlns:a16="http://schemas.microsoft.com/office/drawing/2014/main" id="{23402F56-9BA5-476E-A075-8369FBAB3C54}"/>
                </a:ext>
              </a:extLst>
            </p:cNvPr>
            <p:cNvCxnSpPr/>
            <p:nvPr/>
          </p:nvCxnSpPr>
          <p:spPr>
            <a:xfrm flipH="1" flipV="1">
              <a:off x="664548" y="4286825"/>
              <a:ext cx="6012746" cy="11385"/>
            </a:xfrm>
            <a:prstGeom prst="line">
              <a:avLst/>
            </a:prstGeom>
            <a:noFill/>
            <a:ln w="15240" cap="flat" cmpd="sng" algn="ctr">
              <a:solidFill>
                <a:sysClr val="windowText" lastClr="000000"/>
              </a:solidFill>
              <a:prstDash val="solid"/>
            </a:ln>
            <a:effectLst/>
          </p:spPr>
        </p:cxnSp>
        <p:sp>
          <p:nvSpPr>
            <p:cNvPr id="28" name="직사각형 27">
              <a:extLst>
                <a:ext uri="{FF2B5EF4-FFF2-40B4-BE49-F238E27FC236}">
                  <a16:creationId xmlns="" xmlns:a16="http://schemas.microsoft.com/office/drawing/2014/main" id="{138956D1-6232-4EC2-B2CD-82846E0DA0F3}"/>
                </a:ext>
              </a:extLst>
            </p:cNvPr>
            <p:cNvSpPr/>
            <p:nvPr/>
          </p:nvSpPr>
          <p:spPr>
            <a:xfrm>
              <a:off x="1310691" y="4235900"/>
              <a:ext cx="5722652" cy="101850"/>
            </a:xfrm>
            <a:prstGeom prst="rect">
              <a:avLst/>
            </a:prstGeom>
            <a:gradFill>
              <a:gsLst>
                <a:gs pos="0">
                  <a:srgbClr val="00B0F0"/>
                </a:gs>
                <a:gs pos="100000">
                  <a:srgbClr val="00B0F0">
                    <a:lumMod val="80000"/>
                  </a:srgbClr>
                </a:gs>
              </a:gsLst>
              <a:lin ang="5400000" scaled="0"/>
            </a:gra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050" b="0" i="0" u="none" strike="noStrike" kern="0" cap="none" spc="0" normalizeH="0" baseline="0" noProof="0">
                <a:ln>
                  <a:noFill/>
                </a:ln>
                <a:solidFill>
                  <a:prstClr val="white"/>
                </a:solidFill>
                <a:effectLst/>
                <a:uLnTx/>
                <a:uFillTx/>
                <a:latin typeface="Arial" panose="020B0604020202020204" pitchFamily="34" charset="0"/>
                <a:ea typeface="맑은 고딕"/>
                <a:cs typeface="Arial" panose="020B0604020202020204" pitchFamily="34" charset="0"/>
              </a:endParaRPr>
            </a:p>
          </p:txBody>
        </p:sp>
        <p:cxnSp>
          <p:nvCxnSpPr>
            <p:cNvPr id="29" name="직선 연결선 28">
              <a:extLst>
                <a:ext uri="{FF2B5EF4-FFF2-40B4-BE49-F238E27FC236}">
                  <a16:creationId xmlns="" xmlns:a16="http://schemas.microsoft.com/office/drawing/2014/main" id="{671F0762-44B8-465C-8343-1ABF503CE199}"/>
                </a:ext>
              </a:extLst>
            </p:cNvPr>
            <p:cNvCxnSpPr>
              <a:endCxn id="32" idx="0"/>
            </p:cNvCxnSpPr>
            <p:nvPr/>
          </p:nvCxnSpPr>
          <p:spPr>
            <a:xfrm>
              <a:off x="7218301" y="4294795"/>
              <a:ext cx="191323" cy="265933"/>
            </a:xfrm>
            <a:prstGeom prst="line">
              <a:avLst/>
            </a:prstGeom>
            <a:noFill/>
            <a:ln w="15240" cap="flat" cmpd="sng" algn="ctr">
              <a:solidFill>
                <a:sysClr val="windowText" lastClr="000000"/>
              </a:solidFill>
              <a:prstDash val="solid"/>
            </a:ln>
            <a:effectLst/>
          </p:spPr>
        </p:cxnSp>
        <p:cxnSp>
          <p:nvCxnSpPr>
            <p:cNvPr id="30" name="직선 연결선 29">
              <a:extLst>
                <a:ext uri="{FF2B5EF4-FFF2-40B4-BE49-F238E27FC236}">
                  <a16:creationId xmlns="" xmlns:a16="http://schemas.microsoft.com/office/drawing/2014/main" id="{2ABE7F5E-DA76-4ED5-A3B9-E09C33847E8E}"/>
                </a:ext>
              </a:extLst>
            </p:cNvPr>
            <p:cNvCxnSpPr/>
            <p:nvPr/>
          </p:nvCxnSpPr>
          <p:spPr>
            <a:xfrm flipV="1">
              <a:off x="5115502" y="4642257"/>
              <a:ext cx="2625226" cy="13301"/>
            </a:xfrm>
            <a:prstGeom prst="line">
              <a:avLst/>
            </a:prstGeom>
            <a:noFill/>
            <a:ln w="15240" cap="flat" cmpd="sng" algn="ctr">
              <a:solidFill>
                <a:sysClr val="windowText" lastClr="000000"/>
              </a:solidFill>
              <a:prstDash val="solid"/>
            </a:ln>
            <a:effectLst/>
          </p:spPr>
        </p:cxnSp>
        <p:cxnSp>
          <p:nvCxnSpPr>
            <p:cNvPr id="31" name="직선 연결선 30">
              <a:extLst>
                <a:ext uri="{FF2B5EF4-FFF2-40B4-BE49-F238E27FC236}">
                  <a16:creationId xmlns="" xmlns:a16="http://schemas.microsoft.com/office/drawing/2014/main" id="{987D5E67-F847-4E0D-9FA5-642B53AC77E1}"/>
                </a:ext>
              </a:extLst>
            </p:cNvPr>
            <p:cNvCxnSpPr/>
            <p:nvPr/>
          </p:nvCxnSpPr>
          <p:spPr>
            <a:xfrm>
              <a:off x="6047563" y="4946211"/>
              <a:ext cx="0" cy="0"/>
            </a:xfrm>
            <a:prstGeom prst="line">
              <a:avLst/>
            </a:prstGeom>
            <a:noFill/>
            <a:ln w="9525" cap="flat" cmpd="sng" algn="ctr">
              <a:solidFill>
                <a:srgbClr val="4F81BD">
                  <a:shade val="95000"/>
                  <a:satMod val="105000"/>
                </a:srgbClr>
              </a:solidFill>
              <a:prstDash val="solid"/>
            </a:ln>
            <a:effectLst/>
          </p:spPr>
        </p:cxnSp>
        <p:sp>
          <p:nvSpPr>
            <p:cNvPr id="32" name="직사각형 31">
              <a:extLst>
                <a:ext uri="{FF2B5EF4-FFF2-40B4-BE49-F238E27FC236}">
                  <a16:creationId xmlns="" xmlns:a16="http://schemas.microsoft.com/office/drawing/2014/main" id="{36745A33-230C-40AF-90E0-7CB6D87DF85C}"/>
                </a:ext>
              </a:extLst>
            </p:cNvPr>
            <p:cNvSpPr/>
            <p:nvPr/>
          </p:nvSpPr>
          <p:spPr>
            <a:xfrm>
              <a:off x="7319567" y="4560728"/>
              <a:ext cx="180112" cy="178996"/>
            </a:xfrm>
            <a:prstGeom prst="rect">
              <a:avLst/>
            </a:prstGeom>
            <a:solidFill>
              <a:srgbClr val="C00000"/>
            </a:soli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맑은 고딕"/>
                <a:cs typeface="Arial" panose="020B0604020202020204" pitchFamily="34" charset="0"/>
              </a:endParaRPr>
            </a:p>
          </p:txBody>
        </p:sp>
        <p:cxnSp>
          <p:nvCxnSpPr>
            <p:cNvPr id="33" name="직선 연결선 32">
              <a:extLst>
                <a:ext uri="{FF2B5EF4-FFF2-40B4-BE49-F238E27FC236}">
                  <a16:creationId xmlns="" xmlns:a16="http://schemas.microsoft.com/office/drawing/2014/main" id="{080DAF93-509C-4EFC-B7FF-CC3A0A520F0A}"/>
                </a:ext>
              </a:extLst>
            </p:cNvPr>
            <p:cNvCxnSpPr/>
            <p:nvPr/>
          </p:nvCxnSpPr>
          <p:spPr>
            <a:xfrm flipH="1">
              <a:off x="5786896" y="4651215"/>
              <a:ext cx="2363" cy="349302"/>
            </a:xfrm>
            <a:prstGeom prst="line">
              <a:avLst/>
            </a:prstGeom>
            <a:noFill/>
            <a:ln w="15240" cap="flat" cmpd="sng" algn="ctr">
              <a:solidFill>
                <a:sysClr val="windowText" lastClr="000000"/>
              </a:solidFill>
              <a:prstDash val="solid"/>
            </a:ln>
            <a:effectLst/>
          </p:spPr>
        </p:cxnSp>
        <p:sp>
          <p:nvSpPr>
            <p:cNvPr id="34" name="직사각형 33">
              <a:extLst>
                <a:ext uri="{FF2B5EF4-FFF2-40B4-BE49-F238E27FC236}">
                  <a16:creationId xmlns="" xmlns:a16="http://schemas.microsoft.com/office/drawing/2014/main" id="{B1624B8D-7FC4-4AA6-B436-3E18D5C51245}"/>
                </a:ext>
              </a:extLst>
            </p:cNvPr>
            <p:cNvSpPr/>
            <p:nvPr/>
          </p:nvSpPr>
          <p:spPr>
            <a:xfrm>
              <a:off x="5727155" y="4971014"/>
              <a:ext cx="133562" cy="137041"/>
            </a:xfrm>
            <a:prstGeom prst="rect">
              <a:avLst/>
            </a:prstGeom>
            <a:solidFill>
              <a:srgbClr val="FF9900"/>
            </a:soli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맑은 고딕"/>
                <a:cs typeface="Arial" panose="020B0604020202020204" pitchFamily="34" charset="0"/>
              </a:endParaRPr>
            </a:p>
          </p:txBody>
        </p:sp>
        <p:sp>
          <p:nvSpPr>
            <p:cNvPr id="35" name="직사각형 34">
              <a:extLst>
                <a:ext uri="{FF2B5EF4-FFF2-40B4-BE49-F238E27FC236}">
                  <a16:creationId xmlns="" xmlns:a16="http://schemas.microsoft.com/office/drawing/2014/main" id="{5E5EA916-0463-405B-B09F-1029C424E2F9}"/>
                </a:ext>
              </a:extLst>
            </p:cNvPr>
            <p:cNvSpPr/>
            <p:nvPr/>
          </p:nvSpPr>
          <p:spPr>
            <a:xfrm>
              <a:off x="6792276" y="4558800"/>
              <a:ext cx="133562" cy="151977"/>
            </a:xfrm>
            <a:prstGeom prst="rect">
              <a:avLst/>
            </a:prstGeom>
            <a:solidFill>
              <a:srgbClr val="C00000"/>
            </a:soli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맑은 고딕"/>
                <a:cs typeface="Arial" panose="020B0604020202020204" pitchFamily="34" charset="0"/>
              </a:endParaRPr>
            </a:p>
          </p:txBody>
        </p:sp>
        <p:sp>
          <p:nvSpPr>
            <p:cNvPr id="36" name="직사각형 35">
              <a:extLst>
                <a:ext uri="{FF2B5EF4-FFF2-40B4-BE49-F238E27FC236}">
                  <a16:creationId xmlns="" xmlns:a16="http://schemas.microsoft.com/office/drawing/2014/main" id="{4ECAD924-4263-4611-9A2E-F610A124C3DF}"/>
                </a:ext>
              </a:extLst>
            </p:cNvPr>
            <p:cNvSpPr/>
            <p:nvPr/>
          </p:nvSpPr>
          <p:spPr>
            <a:xfrm rot="5400000" flipH="1" flipV="1">
              <a:off x="5707012" y="4751961"/>
              <a:ext cx="162130" cy="84801"/>
            </a:xfrm>
            <a:prstGeom prst="rect">
              <a:avLst/>
            </a:prstGeom>
            <a:solidFill>
              <a:srgbClr val="FF9900"/>
            </a:soli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맑은 고딕"/>
                <a:cs typeface="Arial" panose="020B0604020202020204" pitchFamily="34" charset="0"/>
              </a:endParaRPr>
            </a:p>
          </p:txBody>
        </p:sp>
        <p:sp>
          <p:nvSpPr>
            <p:cNvPr id="37" name="TextBox 36">
              <a:extLst>
                <a:ext uri="{FF2B5EF4-FFF2-40B4-BE49-F238E27FC236}">
                  <a16:creationId xmlns="" xmlns:a16="http://schemas.microsoft.com/office/drawing/2014/main" id="{86F6C07E-EA49-490E-8CA7-2AB20E0D6E92}"/>
                </a:ext>
              </a:extLst>
            </p:cNvPr>
            <p:cNvSpPr txBox="1"/>
            <p:nvPr/>
          </p:nvSpPr>
          <p:spPr>
            <a:xfrm>
              <a:off x="5518021" y="5129725"/>
              <a:ext cx="620683" cy="246221"/>
            </a:xfrm>
            <a:prstGeom prst="rect">
              <a:avLst/>
            </a:prstGeom>
            <a:noFill/>
          </p:spPr>
          <p:txBody>
            <a:bodyPr wrap="none" rtlCol="0">
              <a:spAutoFit/>
            </a:bodyPr>
            <a:lstStyle/>
            <a:p>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ECR-IS</a:t>
              </a:r>
              <a:endParaRPr lang="ko-KR" altLang="en-US"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A68731C-60F9-4172-8820-A3586724019F}"/>
                </a:ext>
              </a:extLst>
            </p:cNvPr>
            <p:cNvSpPr txBox="1"/>
            <p:nvPr/>
          </p:nvSpPr>
          <p:spPr>
            <a:xfrm>
              <a:off x="7091158" y="4698669"/>
              <a:ext cx="1152567" cy="553998"/>
            </a:xfrm>
            <a:prstGeom prst="rect">
              <a:avLst/>
            </a:prstGeom>
            <a:noFill/>
          </p:spPr>
          <p:txBody>
            <a:bodyPr wrap="square" rtlCol="0">
              <a:spAutoFit/>
            </a:bodyPr>
            <a:lstStyle/>
            <a:p>
              <a:pPr algn="ctr"/>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Cyclotron </a:t>
              </a:r>
            </a:p>
            <a:p>
              <a:pPr algn="ctr"/>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70 MeV, 1mA)</a:t>
              </a:r>
              <a:endParaRPr lang="ko-KR" altLang="en-US"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E0B36439-29A6-4A64-A4D1-387FCD25FF1B}"/>
                </a:ext>
              </a:extLst>
            </p:cNvPr>
            <p:cNvSpPr txBox="1"/>
            <p:nvPr/>
          </p:nvSpPr>
          <p:spPr>
            <a:xfrm>
              <a:off x="5508104" y="5263239"/>
              <a:ext cx="1266629" cy="307777"/>
            </a:xfrm>
            <a:prstGeom prst="rect">
              <a:avLst/>
            </a:prstGeom>
            <a:noFill/>
          </p:spPr>
          <p:txBody>
            <a:bodyPr wrap="none" rtlCol="0">
              <a:spAutoFit/>
            </a:bodyPr>
            <a:lstStyle/>
            <a:p>
              <a:r>
                <a:rPr lang="en-US" altLang="ko-KR" sz="1400" b="1" dirty="0">
                  <a:ln>
                    <a:solidFill>
                      <a:schemeClr val="tx2"/>
                    </a:solidFill>
                  </a:ln>
                  <a:solidFill>
                    <a:srgbClr val="FF6600"/>
                  </a:solidFill>
                  <a:latin typeface="Arial" panose="020B0604020202020204" pitchFamily="34" charset="0"/>
                  <a:cs typeface="Arial" panose="020B0604020202020204" pitchFamily="34" charset="0"/>
                </a:rPr>
                <a:t>ISOL system</a:t>
              </a:r>
              <a:endParaRPr lang="ko-KR" altLang="en-US" sz="1400" b="1" dirty="0">
                <a:ln>
                  <a:solidFill>
                    <a:schemeClr val="tx2"/>
                  </a:solidFill>
                </a:ln>
                <a:solidFill>
                  <a:srgbClr val="FF6600"/>
                </a:solidFill>
                <a:latin typeface="Arial" panose="020B0604020202020204" pitchFamily="34" charset="0"/>
                <a:cs typeface="Arial" panose="020B0604020202020204" pitchFamily="34" charset="0"/>
              </a:endParaRPr>
            </a:p>
          </p:txBody>
        </p:sp>
        <p:cxnSp>
          <p:nvCxnSpPr>
            <p:cNvPr id="40" name="직선 연결선 39">
              <a:extLst>
                <a:ext uri="{FF2B5EF4-FFF2-40B4-BE49-F238E27FC236}">
                  <a16:creationId xmlns="" xmlns:a16="http://schemas.microsoft.com/office/drawing/2014/main" id="{374F336A-9D48-49D6-A9BA-CA7C7CA0F9B6}"/>
                </a:ext>
              </a:extLst>
            </p:cNvPr>
            <p:cNvCxnSpPr>
              <a:endCxn id="42" idx="3"/>
            </p:cNvCxnSpPr>
            <p:nvPr/>
          </p:nvCxnSpPr>
          <p:spPr>
            <a:xfrm flipH="1">
              <a:off x="6245557" y="5068001"/>
              <a:ext cx="2079852" cy="2258"/>
            </a:xfrm>
            <a:prstGeom prst="line">
              <a:avLst/>
            </a:prstGeom>
            <a:noFill/>
            <a:ln w="15240" cap="flat" cmpd="sng" algn="ctr">
              <a:solidFill>
                <a:sysClr val="windowText" lastClr="000000"/>
              </a:solidFill>
              <a:prstDash val="solid"/>
            </a:ln>
            <a:effectLst/>
          </p:spPr>
        </p:cxnSp>
        <p:sp>
          <p:nvSpPr>
            <p:cNvPr id="41" name="직사각형 40">
              <a:extLst>
                <a:ext uri="{FF2B5EF4-FFF2-40B4-BE49-F238E27FC236}">
                  <a16:creationId xmlns="" xmlns:a16="http://schemas.microsoft.com/office/drawing/2014/main" id="{28746062-12A3-4E76-BA1B-2B3DCB76C5C6}"/>
                </a:ext>
              </a:extLst>
            </p:cNvPr>
            <p:cNvSpPr/>
            <p:nvPr/>
          </p:nvSpPr>
          <p:spPr>
            <a:xfrm>
              <a:off x="7827229" y="5000517"/>
              <a:ext cx="133563" cy="158317"/>
            </a:xfrm>
            <a:prstGeom prst="rect">
              <a:avLst/>
            </a:prstGeom>
            <a:solidFill>
              <a:srgbClr val="7030A0"/>
            </a:soli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맑은 고딕"/>
                <a:cs typeface="Arial" panose="020B0604020202020204" pitchFamily="34" charset="0"/>
              </a:endParaRPr>
            </a:p>
          </p:txBody>
        </p:sp>
        <p:sp>
          <p:nvSpPr>
            <p:cNvPr id="42" name="직사각형 41">
              <a:extLst>
                <a:ext uri="{FF2B5EF4-FFF2-40B4-BE49-F238E27FC236}">
                  <a16:creationId xmlns="" xmlns:a16="http://schemas.microsoft.com/office/drawing/2014/main" id="{84FE2FFF-D648-4262-8C23-9E3BA05A9E28}"/>
                </a:ext>
              </a:extLst>
            </p:cNvPr>
            <p:cNvSpPr/>
            <p:nvPr/>
          </p:nvSpPr>
          <p:spPr>
            <a:xfrm>
              <a:off x="6111346" y="4993111"/>
              <a:ext cx="134211" cy="154295"/>
            </a:xfrm>
            <a:prstGeom prst="rect">
              <a:avLst/>
            </a:prstGeom>
            <a:solidFill>
              <a:srgbClr val="92D050"/>
            </a:soli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맑은 고딕"/>
                <a:cs typeface="Arial" panose="020B0604020202020204" pitchFamily="34" charset="0"/>
              </a:endParaRPr>
            </a:p>
          </p:txBody>
        </p:sp>
        <p:cxnSp>
          <p:nvCxnSpPr>
            <p:cNvPr id="43" name="직선 연결선 42">
              <a:extLst>
                <a:ext uri="{FF2B5EF4-FFF2-40B4-BE49-F238E27FC236}">
                  <a16:creationId xmlns="" xmlns:a16="http://schemas.microsoft.com/office/drawing/2014/main" id="{8F4EFBCA-E581-4C9D-BD30-FAC86AE05C30}"/>
                </a:ext>
              </a:extLst>
            </p:cNvPr>
            <p:cNvCxnSpPr/>
            <p:nvPr/>
          </p:nvCxnSpPr>
          <p:spPr>
            <a:xfrm>
              <a:off x="6174583" y="4645926"/>
              <a:ext cx="2256" cy="344071"/>
            </a:xfrm>
            <a:prstGeom prst="line">
              <a:avLst/>
            </a:prstGeom>
            <a:noFill/>
            <a:ln w="15240" cap="flat" cmpd="sng" algn="ctr">
              <a:solidFill>
                <a:sysClr val="windowText" lastClr="000000"/>
              </a:solidFill>
              <a:prstDash val="solid"/>
            </a:ln>
            <a:effectLst/>
          </p:spPr>
        </p:cxnSp>
        <p:sp>
          <p:nvSpPr>
            <p:cNvPr id="44" name="TextBox 43">
              <a:extLst>
                <a:ext uri="{FF2B5EF4-FFF2-40B4-BE49-F238E27FC236}">
                  <a16:creationId xmlns="" xmlns:a16="http://schemas.microsoft.com/office/drawing/2014/main" id="{3C763DD3-83B7-47F3-9FAD-375B3ED7C2FE}"/>
                </a:ext>
              </a:extLst>
            </p:cNvPr>
            <p:cNvSpPr txBox="1"/>
            <p:nvPr/>
          </p:nvSpPr>
          <p:spPr>
            <a:xfrm>
              <a:off x="6184564" y="5050426"/>
              <a:ext cx="1362874" cy="338554"/>
            </a:xfrm>
            <a:prstGeom prst="rect">
              <a:avLst/>
            </a:prstGeom>
            <a:noFill/>
          </p:spPr>
          <p:txBody>
            <a:bodyPr wrap="none" rtlCol="0">
              <a:spAutoFit/>
            </a:bodyPr>
            <a:lstStyle/>
            <a:p>
              <a:pPr>
                <a:lnSpc>
                  <a:spcPct val="80000"/>
                </a:lnSpc>
              </a:pPr>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High-precision </a:t>
              </a:r>
            </a:p>
            <a:p>
              <a:pPr>
                <a:lnSpc>
                  <a:spcPct val="80000"/>
                </a:lnSpc>
              </a:pPr>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Mass Measurement</a:t>
              </a:r>
              <a:endParaRPr lang="ko-KR" altLang="en-US"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A43E5B64-2852-4440-B8DD-6CBABAFB8D18}"/>
                </a:ext>
              </a:extLst>
            </p:cNvPr>
            <p:cNvSpPr txBox="1"/>
            <p:nvPr/>
          </p:nvSpPr>
          <p:spPr>
            <a:xfrm>
              <a:off x="7667441" y="5665043"/>
              <a:ext cx="2056973" cy="646331"/>
            </a:xfrm>
            <a:prstGeom prst="rect">
              <a:avLst/>
            </a:prstGeom>
            <a:noFill/>
          </p:spPr>
          <p:txBody>
            <a:bodyPr wrap="none" rtlCol="0">
              <a:spAutoFit/>
            </a:bodyPr>
            <a:lstStyle/>
            <a:p>
              <a:r>
                <a:rPr lang="en-US" altLang="ko-KR"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 Energy Experiments</a:t>
              </a:r>
            </a:p>
            <a:p>
              <a:r>
                <a:rPr lang="en-US" altLang="ko-KR"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Nuclear Structure/</a:t>
              </a:r>
            </a:p>
            <a:p>
              <a:r>
                <a:rPr lang="en-US" altLang="ko-KR"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Symmetry Energy</a:t>
              </a:r>
              <a:endParaRPr lang="ko-KR" altLang="en-US"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 name="직사각형 45">
              <a:extLst>
                <a:ext uri="{FF2B5EF4-FFF2-40B4-BE49-F238E27FC236}">
                  <a16:creationId xmlns="" xmlns:a16="http://schemas.microsoft.com/office/drawing/2014/main" id="{20AAD5D0-22C9-47D4-BF44-7328C5614ACB}"/>
                </a:ext>
              </a:extLst>
            </p:cNvPr>
            <p:cNvSpPr/>
            <p:nvPr/>
          </p:nvSpPr>
          <p:spPr>
            <a:xfrm>
              <a:off x="5917622" y="4581824"/>
              <a:ext cx="129941" cy="143098"/>
            </a:xfrm>
            <a:prstGeom prst="rect">
              <a:avLst/>
            </a:prstGeom>
            <a:solidFill>
              <a:srgbClr val="FF9900"/>
            </a:soli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맑은 고딕"/>
                <a:cs typeface="Arial" panose="020B0604020202020204" pitchFamily="34" charset="0"/>
              </a:endParaRPr>
            </a:p>
          </p:txBody>
        </p:sp>
        <p:sp>
          <p:nvSpPr>
            <p:cNvPr id="47" name="직사각형 46">
              <a:extLst>
                <a:ext uri="{FF2B5EF4-FFF2-40B4-BE49-F238E27FC236}">
                  <a16:creationId xmlns="" xmlns:a16="http://schemas.microsoft.com/office/drawing/2014/main" id="{F0C4839D-5658-4724-B8A8-DC3D47A6D4B1}"/>
                </a:ext>
              </a:extLst>
            </p:cNvPr>
            <p:cNvSpPr/>
            <p:nvPr/>
          </p:nvSpPr>
          <p:spPr>
            <a:xfrm flipH="1" flipV="1">
              <a:off x="5214817" y="4597611"/>
              <a:ext cx="196487" cy="98147"/>
            </a:xfrm>
            <a:prstGeom prst="rect">
              <a:avLst/>
            </a:prstGeom>
            <a:solidFill>
              <a:srgbClr val="FF9900"/>
            </a:soli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맑은 고딕"/>
                <a:cs typeface="Arial" panose="020B0604020202020204" pitchFamily="34" charset="0"/>
              </a:endParaRPr>
            </a:p>
          </p:txBody>
        </p:sp>
        <p:sp>
          <p:nvSpPr>
            <p:cNvPr id="48" name="직사각형 47">
              <a:extLst>
                <a:ext uri="{FF2B5EF4-FFF2-40B4-BE49-F238E27FC236}">
                  <a16:creationId xmlns="" xmlns:a16="http://schemas.microsoft.com/office/drawing/2014/main" id="{FC440820-DCA6-4A5B-BAE9-AFE64DEDB2B0}"/>
                </a:ext>
              </a:extLst>
            </p:cNvPr>
            <p:cNvSpPr/>
            <p:nvPr/>
          </p:nvSpPr>
          <p:spPr>
            <a:xfrm flipH="1" flipV="1">
              <a:off x="5577815" y="4607048"/>
              <a:ext cx="106315" cy="94334"/>
            </a:xfrm>
            <a:prstGeom prst="rect">
              <a:avLst/>
            </a:prstGeom>
            <a:solidFill>
              <a:srgbClr val="FF9900"/>
            </a:soli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맑은 고딕"/>
                <a:cs typeface="Arial" panose="020B0604020202020204" pitchFamily="34" charset="0"/>
              </a:endParaRPr>
            </a:p>
          </p:txBody>
        </p:sp>
        <p:sp>
          <p:nvSpPr>
            <p:cNvPr id="49" name="직사각형 48">
              <a:extLst>
                <a:ext uri="{FF2B5EF4-FFF2-40B4-BE49-F238E27FC236}">
                  <a16:creationId xmlns="" xmlns:a16="http://schemas.microsoft.com/office/drawing/2014/main" id="{F7E8A01B-60C5-4334-B414-4BD33F5FE5FC}"/>
                </a:ext>
              </a:extLst>
            </p:cNvPr>
            <p:cNvSpPr/>
            <p:nvPr/>
          </p:nvSpPr>
          <p:spPr>
            <a:xfrm>
              <a:off x="6322946" y="4593183"/>
              <a:ext cx="127269" cy="105485"/>
            </a:xfrm>
            <a:prstGeom prst="rect">
              <a:avLst/>
            </a:prstGeom>
            <a:solidFill>
              <a:srgbClr val="C00000"/>
            </a:soli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맑은 고딕"/>
                <a:cs typeface="Arial" panose="020B0604020202020204" pitchFamily="34" charset="0"/>
              </a:endParaRPr>
            </a:p>
          </p:txBody>
        </p:sp>
        <p:cxnSp>
          <p:nvCxnSpPr>
            <p:cNvPr id="50" name="직선 연결선 49">
              <a:extLst>
                <a:ext uri="{FF2B5EF4-FFF2-40B4-BE49-F238E27FC236}">
                  <a16:creationId xmlns="" xmlns:a16="http://schemas.microsoft.com/office/drawing/2014/main" id="{2A6DEC6E-72F1-4FD1-980E-760810575EA8}"/>
                </a:ext>
              </a:extLst>
            </p:cNvPr>
            <p:cNvCxnSpPr/>
            <p:nvPr/>
          </p:nvCxnSpPr>
          <p:spPr>
            <a:xfrm>
              <a:off x="6538755" y="4653862"/>
              <a:ext cx="0" cy="417733"/>
            </a:xfrm>
            <a:prstGeom prst="line">
              <a:avLst/>
            </a:prstGeom>
            <a:noFill/>
            <a:ln w="15240" cap="flat" cmpd="sng" algn="ctr">
              <a:solidFill>
                <a:sysClr val="windowText" lastClr="000000"/>
              </a:solidFill>
              <a:prstDash val="solid"/>
            </a:ln>
            <a:effectLst/>
          </p:spPr>
        </p:cxnSp>
        <p:sp>
          <p:nvSpPr>
            <p:cNvPr id="51" name="타원 50">
              <a:extLst>
                <a:ext uri="{FF2B5EF4-FFF2-40B4-BE49-F238E27FC236}">
                  <a16:creationId xmlns="" xmlns:a16="http://schemas.microsoft.com/office/drawing/2014/main" id="{C886E43C-5222-4829-A1D8-02889D5707D8}"/>
                </a:ext>
              </a:extLst>
            </p:cNvPr>
            <p:cNvSpPr/>
            <p:nvPr/>
          </p:nvSpPr>
          <p:spPr>
            <a:xfrm>
              <a:off x="7669383" y="4558800"/>
              <a:ext cx="156838" cy="161123"/>
            </a:xfrm>
            <a:prstGeom prst="ellipse">
              <a:avLst/>
            </a:prstGeom>
            <a:gradFill>
              <a:gsLst>
                <a:gs pos="0">
                  <a:srgbClr val="00B0F0"/>
                </a:gs>
                <a:gs pos="100000">
                  <a:srgbClr val="00B0F0">
                    <a:lumMod val="80000"/>
                  </a:srgbClr>
                </a:gs>
              </a:gsLst>
              <a:lin ang="5400000" scaled="0"/>
            </a:gra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맑은 고딕"/>
                <a:cs typeface="Arial" panose="020B0604020202020204" pitchFamily="34" charset="0"/>
              </a:endParaRPr>
            </a:p>
          </p:txBody>
        </p:sp>
        <p:sp>
          <p:nvSpPr>
            <p:cNvPr id="52" name="TextBox 51">
              <a:extLst>
                <a:ext uri="{FF2B5EF4-FFF2-40B4-BE49-F238E27FC236}">
                  <a16:creationId xmlns="" xmlns:a16="http://schemas.microsoft.com/office/drawing/2014/main" id="{DF0AE2EB-4761-4D53-9AE7-291C19E4EB63}"/>
                </a:ext>
              </a:extLst>
            </p:cNvPr>
            <p:cNvSpPr txBox="1"/>
            <p:nvPr/>
          </p:nvSpPr>
          <p:spPr>
            <a:xfrm>
              <a:off x="6496102" y="4690091"/>
              <a:ext cx="797013" cy="246221"/>
            </a:xfrm>
            <a:prstGeom prst="rect">
              <a:avLst/>
            </a:prstGeom>
            <a:noFill/>
          </p:spPr>
          <p:txBody>
            <a:bodyPr wrap="none" rtlCol="0">
              <a:spAutoFit/>
            </a:bodyPr>
            <a:lstStyle/>
            <a:p>
              <a:pPr algn="r"/>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RF Cooler</a:t>
              </a:r>
              <a:endParaRPr lang="ko-KR" altLang="en-US"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3" name="TextBox 52">
              <a:extLst>
                <a:ext uri="{FF2B5EF4-FFF2-40B4-BE49-F238E27FC236}">
                  <a16:creationId xmlns="" xmlns:a16="http://schemas.microsoft.com/office/drawing/2014/main" id="{D55D87E3-ABEA-4152-B39A-C02541DF35BD}"/>
                </a:ext>
              </a:extLst>
            </p:cNvPr>
            <p:cNvSpPr txBox="1"/>
            <p:nvPr/>
          </p:nvSpPr>
          <p:spPr>
            <a:xfrm>
              <a:off x="5423959" y="4355654"/>
              <a:ext cx="455574" cy="246221"/>
            </a:xfrm>
            <a:prstGeom prst="rect">
              <a:avLst/>
            </a:prstGeom>
            <a:noFill/>
          </p:spPr>
          <p:txBody>
            <a:bodyPr wrap="none" rtlCol="0">
              <a:spAutoFit/>
            </a:bodyPr>
            <a:lstStyle/>
            <a:p>
              <a:pPr algn="r"/>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RFQ</a:t>
              </a:r>
              <a:endParaRPr lang="ko-KR" altLang="en-US"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4" name="TextBox 53">
              <a:extLst>
                <a:ext uri="{FF2B5EF4-FFF2-40B4-BE49-F238E27FC236}">
                  <a16:creationId xmlns="" xmlns:a16="http://schemas.microsoft.com/office/drawing/2014/main" id="{A9DBF94C-B62B-4171-9CEB-0037F98BA636}"/>
                </a:ext>
              </a:extLst>
            </p:cNvPr>
            <p:cNvSpPr txBox="1"/>
            <p:nvPr/>
          </p:nvSpPr>
          <p:spPr>
            <a:xfrm>
              <a:off x="5803968" y="4346969"/>
              <a:ext cx="370615" cy="246221"/>
            </a:xfrm>
            <a:prstGeom prst="rect">
              <a:avLst/>
            </a:prstGeom>
            <a:noFill/>
          </p:spPr>
          <p:txBody>
            <a:bodyPr wrap="none" rtlCol="0">
              <a:spAutoFit/>
            </a:bodyPr>
            <a:lstStyle/>
            <a:p>
              <a:pPr algn="r"/>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CB</a:t>
              </a:r>
              <a:endParaRPr lang="ko-KR" altLang="en-US"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5" name="TextBox 54">
              <a:extLst>
                <a:ext uri="{FF2B5EF4-FFF2-40B4-BE49-F238E27FC236}">
                  <a16:creationId xmlns="" xmlns:a16="http://schemas.microsoft.com/office/drawing/2014/main" id="{A2968490-8891-49FA-8143-FD062B1D1AAB}"/>
                </a:ext>
              </a:extLst>
            </p:cNvPr>
            <p:cNvSpPr txBox="1"/>
            <p:nvPr/>
          </p:nvSpPr>
          <p:spPr>
            <a:xfrm>
              <a:off x="6060480" y="4358840"/>
              <a:ext cx="562975" cy="246221"/>
            </a:xfrm>
            <a:prstGeom prst="rect">
              <a:avLst/>
            </a:prstGeom>
            <a:noFill/>
          </p:spPr>
          <p:txBody>
            <a:bodyPr wrap="none" rtlCol="0">
              <a:spAutoFit/>
            </a:bodyPr>
            <a:lstStyle/>
            <a:p>
              <a:pPr algn="r"/>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HRMS</a:t>
              </a:r>
              <a:endParaRPr lang="ko-KR" altLang="en-US"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6" name="원호 55">
              <a:extLst>
                <a:ext uri="{FF2B5EF4-FFF2-40B4-BE49-F238E27FC236}">
                  <a16:creationId xmlns="" xmlns:a16="http://schemas.microsoft.com/office/drawing/2014/main" id="{B27F5B59-002D-443A-993A-D79F08795408}"/>
                </a:ext>
              </a:extLst>
            </p:cNvPr>
            <p:cNvSpPr/>
            <p:nvPr/>
          </p:nvSpPr>
          <p:spPr>
            <a:xfrm rot="10984507">
              <a:off x="8114857" y="4137730"/>
              <a:ext cx="736228" cy="948786"/>
            </a:xfrm>
            <a:prstGeom prst="arc">
              <a:avLst>
                <a:gd name="adj1" fmla="val 15760120"/>
                <a:gd name="adj2" fmla="val 100180"/>
              </a:avLst>
            </a:prstGeom>
            <a:noFill/>
            <a:ln w="28575" cap="flat" cmpd="sng" algn="ctr">
              <a:solidFill>
                <a:srgbClr val="6600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050" b="0" i="0" u="none" strike="noStrike" kern="0" cap="none" spc="0" normalizeH="0" baseline="0" noProof="0">
                <a:ln>
                  <a:noFill/>
                </a:ln>
                <a:solidFill>
                  <a:prstClr val="black"/>
                </a:solidFill>
                <a:effectLst/>
                <a:uLnTx/>
                <a:uFillTx/>
                <a:latin typeface="Arial" panose="020B0604020202020204" pitchFamily="34" charset="0"/>
                <a:ea typeface="맑은 고딕"/>
                <a:cs typeface="Arial" panose="020B0604020202020204" pitchFamily="34" charset="0"/>
              </a:endParaRPr>
            </a:p>
          </p:txBody>
        </p:sp>
        <p:sp>
          <p:nvSpPr>
            <p:cNvPr id="57" name="TextBox 56">
              <a:extLst>
                <a:ext uri="{FF2B5EF4-FFF2-40B4-BE49-F238E27FC236}">
                  <a16:creationId xmlns="" xmlns:a16="http://schemas.microsoft.com/office/drawing/2014/main" id="{83565A41-AF9D-49B9-95B9-4EDC27DBC7CA}"/>
                </a:ext>
              </a:extLst>
            </p:cNvPr>
            <p:cNvSpPr txBox="1"/>
            <p:nvPr/>
          </p:nvSpPr>
          <p:spPr>
            <a:xfrm>
              <a:off x="7227422" y="4272220"/>
              <a:ext cx="679851" cy="400110"/>
            </a:xfrm>
            <a:prstGeom prst="rect">
              <a:avLst/>
            </a:prstGeom>
            <a:noFill/>
          </p:spPr>
          <p:txBody>
            <a:bodyPr wrap="square" rtlCol="0">
              <a:spAutoFit/>
            </a:bodyPr>
            <a:lstStyle/>
            <a:p>
              <a:pPr algn="ctr"/>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ISOL</a:t>
              </a:r>
            </a:p>
            <a:p>
              <a:pPr algn="ctr"/>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Target</a:t>
              </a:r>
              <a:endParaRPr lang="ko-KR" altLang="en-US"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8" name="직사각형 57">
              <a:extLst>
                <a:ext uri="{FF2B5EF4-FFF2-40B4-BE49-F238E27FC236}">
                  <a16:creationId xmlns="" xmlns:a16="http://schemas.microsoft.com/office/drawing/2014/main" id="{156EF85B-0605-4226-A2CA-CAD9F053275F}"/>
                </a:ext>
              </a:extLst>
            </p:cNvPr>
            <p:cNvSpPr/>
            <p:nvPr/>
          </p:nvSpPr>
          <p:spPr>
            <a:xfrm>
              <a:off x="7975636" y="4527220"/>
              <a:ext cx="200346" cy="206154"/>
            </a:xfrm>
            <a:prstGeom prst="rect">
              <a:avLst/>
            </a:prstGeom>
            <a:solidFill>
              <a:srgbClr val="7030A0"/>
            </a:solidFill>
            <a:ln w="25400" cap="flat" cmpd="sng" algn="ctr">
              <a:noFill/>
              <a:prstDash val="solid"/>
            </a:ln>
            <a:effectLst/>
            <a:scene3d>
              <a:camera prst="orthographicFront"/>
              <a:lightRig rig="threePt" dir="t"/>
            </a:scene3d>
            <a:sp3d>
              <a:bevelT w="508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맑은 고딕"/>
                <a:cs typeface="Arial" panose="020B0604020202020204" pitchFamily="34" charset="0"/>
              </a:endParaRPr>
            </a:p>
          </p:txBody>
        </p:sp>
        <p:sp>
          <p:nvSpPr>
            <p:cNvPr id="59" name="TextBox 58">
              <a:extLst>
                <a:ext uri="{FF2B5EF4-FFF2-40B4-BE49-F238E27FC236}">
                  <a16:creationId xmlns="" xmlns:a16="http://schemas.microsoft.com/office/drawing/2014/main" id="{F62E0569-7CAE-478A-9AB2-AEA0E375F8F5}"/>
                </a:ext>
              </a:extLst>
            </p:cNvPr>
            <p:cNvSpPr txBox="1"/>
            <p:nvPr/>
          </p:nvSpPr>
          <p:spPr>
            <a:xfrm>
              <a:off x="8047464" y="4266040"/>
              <a:ext cx="724878" cy="246221"/>
            </a:xfrm>
            <a:prstGeom prst="rect">
              <a:avLst/>
            </a:prstGeom>
            <a:noFill/>
          </p:spPr>
          <p:txBody>
            <a:bodyPr wrap="none" rtlCol="0">
              <a:spAutoFit/>
            </a:bodyPr>
            <a:lstStyle/>
            <a:p>
              <a:pPr algn="ctr"/>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 Target</a:t>
              </a:r>
              <a:endParaRPr lang="ko-KR" altLang="en-US"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0" name="원호 59">
              <a:extLst>
                <a:ext uri="{FF2B5EF4-FFF2-40B4-BE49-F238E27FC236}">
                  <a16:creationId xmlns="" xmlns:a16="http://schemas.microsoft.com/office/drawing/2014/main" id="{9711403F-C3E1-4096-A8B2-C95D89F874BD}"/>
                </a:ext>
              </a:extLst>
            </p:cNvPr>
            <p:cNvSpPr/>
            <p:nvPr/>
          </p:nvSpPr>
          <p:spPr>
            <a:xfrm rot="1178603">
              <a:off x="8185512" y="5071472"/>
              <a:ext cx="549754" cy="737142"/>
            </a:xfrm>
            <a:prstGeom prst="arc">
              <a:avLst>
                <a:gd name="adj1" fmla="val 15178083"/>
                <a:gd name="adj2" fmla="val 21527130"/>
              </a:avLst>
            </a:prstGeom>
            <a:noFill/>
            <a:ln w="28575" cap="flat" cmpd="sng" algn="ctr">
              <a:solidFill>
                <a:srgbClr val="6600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050" b="0" i="0" u="none" strike="noStrike" kern="0" cap="none" spc="0" normalizeH="0" baseline="0" noProof="0">
                <a:ln>
                  <a:noFill/>
                </a:ln>
                <a:solidFill>
                  <a:prstClr val="black"/>
                </a:solidFill>
                <a:effectLst/>
                <a:uLnTx/>
                <a:uFillTx/>
                <a:latin typeface="Arial" panose="020B0604020202020204" pitchFamily="34" charset="0"/>
                <a:ea typeface="맑은 고딕"/>
                <a:cs typeface="Arial" panose="020B0604020202020204" pitchFamily="34" charset="0"/>
              </a:endParaRPr>
            </a:p>
          </p:txBody>
        </p:sp>
        <p:cxnSp>
          <p:nvCxnSpPr>
            <p:cNvPr id="61" name="직선 연결선 60">
              <a:extLst>
                <a:ext uri="{FF2B5EF4-FFF2-40B4-BE49-F238E27FC236}">
                  <a16:creationId xmlns="" xmlns:a16="http://schemas.microsoft.com/office/drawing/2014/main" id="{7067F2B2-25F3-49CC-B277-69DEF07BF214}"/>
                </a:ext>
              </a:extLst>
            </p:cNvPr>
            <p:cNvCxnSpPr>
              <a:endCxn id="58" idx="0"/>
            </p:cNvCxnSpPr>
            <p:nvPr/>
          </p:nvCxnSpPr>
          <p:spPr>
            <a:xfrm>
              <a:off x="7894009" y="4286825"/>
              <a:ext cx="181799" cy="240394"/>
            </a:xfrm>
            <a:prstGeom prst="line">
              <a:avLst/>
            </a:prstGeom>
            <a:noFill/>
            <a:ln w="15240" cap="flat" cmpd="sng" algn="ctr">
              <a:solidFill>
                <a:sysClr val="windowText" lastClr="000000"/>
              </a:solidFill>
              <a:prstDash val="solid"/>
            </a:ln>
            <a:effectLst/>
          </p:spPr>
        </p:cxnSp>
        <p:cxnSp>
          <p:nvCxnSpPr>
            <p:cNvPr id="62" name="직선 연결선 61">
              <a:extLst>
                <a:ext uri="{FF2B5EF4-FFF2-40B4-BE49-F238E27FC236}">
                  <a16:creationId xmlns="" xmlns:a16="http://schemas.microsoft.com/office/drawing/2014/main" id="{B3EC730F-0469-4569-8B2E-16EF3702F546}"/>
                </a:ext>
              </a:extLst>
            </p:cNvPr>
            <p:cNvCxnSpPr/>
            <p:nvPr/>
          </p:nvCxnSpPr>
          <p:spPr>
            <a:xfrm>
              <a:off x="8552923" y="4286825"/>
              <a:ext cx="179603" cy="217365"/>
            </a:xfrm>
            <a:prstGeom prst="line">
              <a:avLst/>
            </a:prstGeom>
            <a:noFill/>
            <a:ln w="15240" cap="flat" cmpd="sng" algn="ctr">
              <a:solidFill>
                <a:sysClr val="windowText" lastClr="000000"/>
              </a:solidFill>
              <a:prstDash val="solid"/>
            </a:ln>
            <a:effectLst/>
          </p:spPr>
        </p:cxnSp>
        <p:cxnSp>
          <p:nvCxnSpPr>
            <p:cNvPr id="63" name="직선 연결선 62">
              <a:extLst>
                <a:ext uri="{FF2B5EF4-FFF2-40B4-BE49-F238E27FC236}">
                  <a16:creationId xmlns="" xmlns:a16="http://schemas.microsoft.com/office/drawing/2014/main" id="{EA2BB56F-E933-4681-B7A8-93E77B1CEAF1}"/>
                </a:ext>
              </a:extLst>
            </p:cNvPr>
            <p:cNvCxnSpPr/>
            <p:nvPr/>
          </p:nvCxnSpPr>
          <p:spPr>
            <a:xfrm flipV="1">
              <a:off x="7033343" y="4286825"/>
              <a:ext cx="1532184" cy="1944"/>
            </a:xfrm>
            <a:prstGeom prst="line">
              <a:avLst/>
            </a:prstGeom>
            <a:noFill/>
            <a:ln w="15240" cap="flat" cmpd="sng" algn="ctr">
              <a:solidFill>
                <a:sysClr val="windowText" lastClr="000000"/>
              </a:solidFill>
              <a:prstDash val="solid"/>
            </a:ln>
            <a:effectLst/>
          </p:spPr>
        </p:cxnSp>
        <p:sp>
          <p:nvSpPr>
            <p:cNvPr id="64" name="TextBox 63">
              <a:extLst>
                <a:ext uri="{FF2B5EF4-FFF2-40B4-BE49-F238E27FC236}">
                  <a16:creationId xmlns="" xmlns:a16="http://schemas.microsoft.com/office/drawing/2014/main" id="{D71985AE-C091-4B09-85D1-91DB0F69465B}"/>
                </a:ext>
              </a:extLst>
            </p:cNvPr>
            <p:cNvSpPr txBox="1"/>
            <p:nvPr/>
          </p:nvSpPr>
          <p:spPr>
            <a:xfrm>
              <a:off x="8043168" y="5070376"/>
              <a:ext cx="1065336" cy="246221"/>
            </a:xfrm>
            <a:prstGeom prst="rect">
              <a:avLst/>
            </a:prstGeom>
            <a:noFill/>
          </p:spPr>
          <p:txBody>
            <a:bodyPr wrap="square" rtlCol="0">
              <a:spAutoFit/>
            </a:bodyPr>
            <a:lstStyle/>
            <a:p>
              <a:pPr algn="ctr"/>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 Separator</a:t>
              </a:r>
              <a:endParaRPr lang="ko-KR" altLang="en-US"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5" name="Left Arrow 1">
              <a:extLst>
                <a:ext uri="{FF2B5EF4-FFF2-40B4-BE49-F238E27FC236}">
                  <a16:creationId xmlns="" xmlns:a16="http://schemas.microsoft.com/office/drawing/2014/main" id="{FCA1667D-6EEA-403D-AF35-3348DAC93D68}"/>
                </a:ext>
              </a:extLst>
            </p:cNvPr>
            <p:cNvSpPr/>
            <p:nvPr/>
          </p:nvSpPr>
          <p:spPr>
            <a:xfrm>
              <a:off x="1187624" y="4587167"/>
              <a:ext cx="6120680" cy="121842"/>
            </a:xfrm>
            <a:prstGeom prst="leftArrow">
              <a:avLst/>
            </a:prstGeom>
            <a:solidFill>
              <a:srgbClr val="FF9900">
                <a:alpha val="40000"/>
              </a:srgbClr>
            </a:solidFill>
            <a:ln w="9525" cap="flat" cmpd="sng" algn="ctr">
              <a:solidFill>
                <a:srgbClr val="FF99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6" name="U-Turn Arrow 119">
              <a:extLst>
                <a:ext uri="{FF2B5EF4-FFF2-40B4-BE49-F238E27FC236}">
                  <a16:creationId xmlns="" xmlns:a16="http://schemas.microsoft.com/office/drawing/2014/main" id="{979EF96B-036A-4E19-8318-C52D65C9BEBC}"/>
                </a:ext>
              </a:extLst>
            </p:cNvPr>
            <p:cNvSpPr/>
            <p:nvPr/>
          </p:nvSpPr>
          <p:spPr>
            <a:xfrm rot="16200000">
              <a:off x="402566" y="4034037"/>
              <a:ext cx="698452" cy="712512"/>
            </a:xfrm>
            <a:prstGeom prst="uturnArrow">
              <a:avLst/>
            </a:prstGeom>
            <a:solidFill>
              <a:srgbClr val="FF9900">
                <a:alpha val="85000"/>
              </a:srgbClr>
            </a:solidFill>
            <a:ln w="9525" cap="flat" cmpd="sng" algn="ctr">
              <a:solidFill>
                <a:srgbClr val="FF99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7" name="TextBox 66">
              <a:extLst>
                <a:ext uri="{FF2B5EF4-FFF2-40B4-BE49-F238E27FC236}">
                  <a16:creationId xmlns="" xmlns:a16="http://schemas.microsoft.com/office/drawing/2014/main" id="{B616EB24-3B5F-4544-8C0A-BA6AFCE5B97C}"/>
                </a:ext>
              </a:extLst>
            </p:cNvPr>
            <p:cNvSpPr txBox="1"/>
            <p:nvPr/>
          </p:nvSpPr>
          <p:spPr>
            <a:xfrm>
              <a:off x="8316081" y="4495678"/>
              <a:ext cx="909224" cy="400110"/>
            </a:xfrm>
            <a:prstGeom prst="rect">
              <a:avLst/>
            </a:prstGeom>
            <a:noFill/>
          </p:spPr>
          <p:txBody>
            <a:bodyPr wrap="none" rtlCol="0">
              <a:spAutoFit/>
            </a:bodyPr>
            <a:lstStyle/>
            <a:p>
              <a:pPr algn="ctr"/>
              <a:r>
                <a:rPr lang="el-GR"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μ</a:t>
              </a:r>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SR, </a:t>
              </a:r>
            </a:p>
            <a:p>
              <a:pPr algn="ctr"/>
              <a:r>
                <a:rPr lang="en-US" altLang="ko-KR"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Bio-medical</a:t>
              </a:r>
              <a:endParaRPr lang="ko-KR" altLang="en-US" sz="1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8" name="Left Arrow 121">
              <a:extLst>
                <a:ext uri="{FF2B5EF4-FFF2-40B4-BE49-F238E27FC236}">
                  <a16:creationId xmlns="" xmlns:a16="http://schemas.microsoft.com/office/drawing/2014/main" id="{547AD63E-546A-499C-AEBD-C025F203D1B9}"/>
                </a:ext>
              </a:extLst>
            </p:cNvPr>
            <p:cNvSpPr/>
            <p:nvPr/>
          </p:nvSpPr>
          <p:spPr>
            <a:xfrm rot="10800000">
              <a:off x="1108047" y="4190983"/>
              <a:ext cx="6768752" cy="191372"/>
            </a:xfrm>
            <a:prstGeom prst="leftArrow">
              <a:avLst/>
            </a:prstGeom>
            <a:solidFill>
              <a:srgbClr val="7030A0">
                <a:alpha val="85000"/>
              </a:srgbClr>
            </a:solidFill>
            <a:ln w="9525" cap="flat" cmpd="sng" algn="ctr">
              <a:solidFill>
                <a:srgbClr val="7030A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9" name="Right Arrow 125">
              <a:extLst>
                <a:ext uri="{FF2B5EF4-FFF2-40B4-BE49-F238E27FC236}">
                  <a16:creationId xmlns="" xmlns:a16="http://schemas.microsoft.com/office/drawing/2014/main" id="{3C0C86A9-1B6E-4224-A646-F080D6CA602F}"/>
                </a:ext>
              </a:extLst>
            </p:cNvPr>
            <p:cNvSpPr/>
            <p:nvPr/>
          </p:nvSpPr>
          <p:spPr>
            <a:xfrm rot="4114975">
              <a:off x="7510895" y="4700942"/>
              <a:ext cx="1335850" cy="390424"/>
            </a:xfrm>
            <a:prstGeom prst="rightArrow">
              <a:avLst/>
            </a:prstGeom>
            <a:solidFill>
              <a:srgbClr val="7030A0">
                <a:alpha val="20000"/>
              </a:srgbClr>
            </a:solidFill>
            <a:ln w="9525" cap="flat" cmpd="sng" algn="ctr">
              <a:solidFill>
                <a:srgbClr val="7030A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 name="사각형: 둥근 모서리 2">
            <a:extLst>
              <a:ext uri="{FF2B5EF4-FFF2-40B4-BE49-F238E27FC236}">
                <a16:creationId xmlns="" xmlns:a16="http://schemas.microsoft.com/office/drawing/2014/main" id="{77EFE088-7347-41AA-B0F6-DC1E54C060EA}"/>
              </a:ext>
            </a:extLst>
          </p:cNvPr>
          <p:cNvSpPr/>
          <p:nvPr/>
        </p:nvSpPr>
        <p:spPr>
          <a:xfrm>
            <a:off x="541867" y="3012322"/>
            <a:ext cx="9056542" cy="1997762"/>
          </a:xfrm>
          <a:prstGeom prst="roundRect">
            <a:avLst/>
          </a:prstGeom>
          <a:solidFill>
            <a:srgbClr val="92D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ko-KR" dirty="0"/>
          </a:p>
          <a:p>
            <a:pPr algn="ctr"/>
            <a:endParaRPr lang="en-US" altLang="ko-KR" dirty="0"/>
          </a:p>
          <a:p>
            <a:pPr algn="ctr"/>
            <a:endParaRPr lang="ko-KR" altLang="en-US" dirty="0"/>
          </a:p>
        </p:txBody>
      </p:sp>
      <p:sp>
        <p:nvSpPr>
          <p:cNvPr id="71" name="TextBox 70">
            <a:extLst>
              <a:ext uri="{FF2B5EF4-FFF2-40B4-BE49-F238E27FC236}">
                <a16:creationId xmlns="" xmlns:a16="http://schemas.microsoft.com/office/drawing/2014/main" id="{737B1ED3-BF44-49F0-BF02-F84CE458A75D}"/>
              </a:ext>
            </a:extLst>
          </p:cNvPr>
          <p:cNvSpPr txBox="1"/>
          <p:nvPr/>
        </p:nvSpPr>
        <p:spPr>
          <a:xfrm>
            <a:off x="4525144" y="4963057"/>
            <a:ext cx="1756828" cy="369332"/>
          </a:xfrm>
          <a:prstGeom prst="rect">
            <a:avLst/>
          </a:prstGeom>
          <a:noFill/>
        </p:spPr>
        <p:txBody>
          <a:bodyPr wrap="none" rtlCol="0">
            <a:spAutoFit/>
          </a:bodyPr>
          <a:lstStyle/>
          <a:p>
            <a:r>
              <a:rPr lang="en-US" altLang="ko-KR" dirty="0">
                <a:solidFill>
                  <a:srgbClr val="FF0000"/>
                </a:solidFill>
                <a:latin typeface="Arial" panose="020B0604020202020204" pitchFamily="34" charset="0"/>
                <a:cs typeface="Arial" panose="020B0604020202020204" pitchFamily="34" charset="0"/>
              </a:rPr>
              <a:t>1</a:t>
            </a:r>
            <a:r>
              <a:rPr lang="en-US" altLang="ko-KR" baseline="30000" dirty="0">
                <a:solidFill>
                  <a:srgbClr val="FF0000"/>
                </a:solidFill>
                <a:latin typeface="Arial" panose="020B0604020202020204" pitchFamily="34" charset="0"/>
                <a:cs typeface="Arial" panose="020B0604020202020204" pitchFamily="34" charset="0"/>
              </a:rPr>
              <a:t>st</a:t>
            </a:r>
            <a:r>
              <a:rPr lang="en-US" altLang="ko-KR" dirty="0">
                <a:solidFill>
                  <a:srgbClr val="FF0000"/>
                </a:solidFill>
                <a:latin typeface="Arial" panose="020B0604020202020204" pitchFamily="34" charset="0"/>
                <a:cs typeface="Arial" panose="020B0604020202020204" pitchFamily="34" charset="0"/>
              </a:rPr>
              <a:t> step project</a:t>
            </a:r>
            <a:endParaRPr lang="ko-KR" altLang="en-US" dirty="0">
              <a:solidFill>
                <a:srgbClr val="FF0000"/>
              </a:solidFill>
              <a:latin typeface="Arial" panose="020B0604020202020204" pitchFamily="34" charset="0"/>
              <a:cs typeface="Arial" panose="020B0604020202020204" pitchFamily="34" charset="0"/>
            </a:endParaRPr>
          </a:p>
        </p:txBody>
      </p:sp>
      <p:sp>
        <p:nvSpPr>
          <p:cNvPr id="73" name="TextBox 72">
            <a:extLst>
              <a:ext uri="{FF2B5EF4-FFF2-40B4-BE49-F238E27FC236}">
                <a16:creationId xmlns="" xmlns:a16="http://schemas.microsoft.com/office/drawing/2014/main" id="{2F2C012A-B471-47B4-B8A6-E652FF39BFFF}"/>
              </a:ext>
            </a:extLst>
          </p:cNvPr>
          <p:cNvSpPr txBox="1"/>
          <p:nvPr/>
        </p:nvSpPr>
        <p:spPr>
          <a:xfrm>
            <a:off x="2922575" y="3299665"/>
            <a:ext cx="2563522" cy="276999"/>
          </a:xfrm>
          <a:prstGeom prst="rect">
            <a:avLst/>
          </a:prstGeom>
          <a:noFill/>
        </p:spPr>
        <p:txBody>
          <a:bodyPr wrap="none" rtlCol="0">
            <a:spAutoFit/>
          </a:bodyPr>
          <a:lstStyle/>
          <a:p>
            <a:r>
              <a:rPr lang="en-US" altLang="ko-KR" sz="1200" dirty="0">
                <a:latin typeface="Arial" panose="020B0604020202020204" pitchFamily="34" charset="0"/>
                <a:cs typeface="Arial" panose="020B0604020202020204" pitchFamily="34" charset="0"/>
              </a:rPr>
              <a:t>SCL3(Super Conducting LINAC 3) </a:t>
            </a:r>
            <a:endParaRPr lang="ko-KR" altLang="en-US" sz="1200" dirty="0">
              <a:latin typeface="Arial" panose="020B0604020202020204" pitchFamily="34" charset="0"/>
              <a:cs typeface="Arial" panose="020B0604020202020204" pitchFamily="34" charset="0"/>
            </a:endParaRPr>
          </a:p>
        </p:txBody>
      </p:sp>
      <p:sp>
        <p:nvSpPr>
          <p:cNvPr id="74" name="TextBox 73">
            <a:extLst>
              <a:ext uri="{FF2B5EF4-FFF2-40B4-BE49-F238E27FC236}">
                <a16:creationId xmlns="" xmlns:a16="http://schemas.microsoft.com/office/drawing/2014/main" id="{A10FC419-3749-4068-B275-0BF779EDB505}"/>
              </a:ext>
            </a:extLst>
          </p:cNvPr>
          <p:cNvSpPr txBox="1"/>
          <p:nvPr/>
        </p:nvSpPr>
        <p:spPr>
          <a:xfrm>
            <a:off x="3558312" y="2775162"/>
            <a:ext cx="2563522" cy="276999"/>
          </a:xfrm>
          <a:prstGeom prst="rect">
            <a:avLst/>
          </a:prstGeom>
          <a:noFill/>
        </p:spPr>
        <p:txBody>
          <a:bodyPr wrap="none" rtlCol="0">
            <a:spAutoFit/>
          </a:bodyPr>
          <a:lstStyle/>
          <a:p>
            <a:r>
              <a:rPr lang="en-US" altLang="ko-KR" sz="1200" dirty="0">
                <a:solidFill>
                  <a:srgbClr val="FFFF00"/>
                </a:solidFill>
                <a:latin typeface="Arial" panose="020B0604020202020204" pitchFamily="34" charset="0"/>
                <a:cs typeface="Arial" panose="020B0604020202020204" pitchFamily="34" charset="0"/>
              </a:rPr>
              <a:t>SCL2(Super Conducting LINAC 2) </a:t>
            </a:r>
            <a:endParaRPr lang="ko-KR" altLang="en-US" sz="1200" dirty="0">
              <a:solidFill>
                <a:srgbClr val="FFFF00"/>
              </a:solidFill>
              <a:latin typeface="Arial" panose="020B0604020202020204" pitchFamily="34" charset="0"/>
              <a:cs typeface="Arial" panose="020B0604020202020204" pitchFamily="34" charset="0"/>
            </a:endParaRPr>
          </a:p>
        </p:txBody>
      </p:sp>
      <p:sp>
        <p:nvSpPr>
          <p:cNvPr id="70" name="TextBox 69">
            <a:extLst>
              <a:ext uri="{FF2B5EF4-FFF2-40B4-BE49-F238E27FC236}">
                <a16:creationId xmlns="" xmlns:a16="http://schemas.microsoft.com/office/drawing/2014/main" id="{894E0D0F-0BFA-40A1-9FE8-14086CE266FA}"/>
              </a:ext>
            </a:extLst>
          </p:cNvPr>
          <p:cNvSpPr txBox="1"/>
          <p:nvPr/>
        </p:nvSpPr>
        <p:spPr>
          <a:xfrm>
            <a:off x="5961187" y="6471552"/>
            <a:ext cx="269626" cy="276999"/>
          </a:xfrm>
          <a:prstGeom prst="rect">
            <a:avLst/>
          </a:prstGeom>
          <a:noFill/>
        </p:spPr>
        <p:txBody>
          <a:bodyPr wrap="none" rtlCol="0">
            <a:spAutoFit/>
          </a:bodyPr>
          <a:lstStyle/>
          <a:p>
            <a:r>
              <a:rPr lang="en-US" altLang="ko-KR" sz="1200" dirty="0">
                <a:latin typeface="Arial" panose="020B0604020202020204" pitchFamily="34" charset="0"/>
                <a:cs typeface="Arial" panose="020B0604020202020204" pitchFamily="34" charset="0"/>
              </a:rPr>
              <a:t>4</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53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83439ACD-C63A-43E0-82DE-9585C9EB1634}"/>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Super Conducting LINAC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C073921E-0EF7-419C-8988-3E85ECD5DDAB}"/>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sp>
        <p:nvSpPr>
          <p:cNvPr id="5" name="직사각형 4">
            <a:extLst>
              <a:ext uri="{FF2B5EF4-FFF2-40B4-BE49-F238E27FC236}">
                <a16:creationId xmlns="" xmlns:a16="http://schemas.microsoft.com/office/drawing/2014/main" id="{6E7F08FF-ED4A-4E84-965B-49F08FA95071}"/>
              </a:ext>
            </a:extLst>
          </p:cNvPr>
          <p:cNvSpPr/>
          <p:nvPr/>
        </p:nvSpPr>
        <p:spPr>
          <a:xfrm>
            <a:off x="990600" y="6426200"/>
            <a:ext cx="5012267"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 name="그룹 9">
            <a:extLst>
              <a:ext uri="{FF2B5EF4-FFF2-40B4-BE49-F238E27FC236}">
                <a16:creationId xmlns="" xmlns:a16="http://schemas.microsoft.com/office/drawing/2014/main" id="{D8DB7B64-5534-4D96-B08C-19D6F91E7D1B}"/>
              </a:ext>
            </a:extLst>
          </p:cNvPr>
          <p:cNvGrpSpPr/>
          <p:nvPr/>
        </p:nvGrpSpPr>
        <p:grpSpPr>
          <a:xfrm>
            <a:off x="694267" y="878058"/>
            <a:ext cx="10507133" cy="5736884"/>
            <a:chOff x="694267" y="878058"/>
            <a:chExt cx="10507133" cy="5736884"/>
          </a:xfrm>
        </p:grpSpPr>
        <p:grpSp>
          <p:nvGrpSpPr>
            <p:cNvPr id="8" name="그룹 7">
              <a:extLst>
                <a:ext uri="{FF2B5EF4-FFF2-40B4-BE49-F238E27FC236}">
                  <a16:creationId xmlns="" xmlns:a16="http://schemas.microsoft.com/office/drawing/2014/main" id="{4C6C928A-E3C3-4064-8AA8-BF910303D4A6}"/>
                </a:ext>
              </a:extLst>
            </p:cNvPr>
            <p:cNvGrpSpPr/>
            <p:nvPr/>
          </p:nvGrpSpPr>
          <p:grpSpPr>
            <a:xfrm>
              <a:off x="861202" y="878058"/>
              <a:ext cx="10162397" cy="5703662"/>
              <a:chOff x="861202" y="878058"/>
              <a:chExt cx="10162397" cy="5703662"/>
            </a:xfrm>
          </p:grpSpPr>
          <p:pic>
            <p:nvPicPr>
              <p:cNvPr id="70" name="그림 69">
                <a:extLst>
                  <a:ext uri="{FF2B5EF4-FFF2-40B4-BE49-F238E27FC236}">
                    <a16:creationId xmlns="" xmlns:a16="http://schemas.microsoft.com/office/drawing/2014/main" id="{48EB959C-F4A3-4B14-A4FB-104982772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202" y="878058"/>
                <a:ext cx="10162397" cy="5703662"/>
              </a:xfrm>
              <a:prstGeom prst="rect">
                <a:avLst/>
              </a:prstGeom>
            </p:spPr>
          </p:pic>
          <p:sp>
            <p:nvSpPr>
              <p:cNvPr id="6" name="직사각형 5">
                <a:extLst>
                  <a:ext uri="{FF2B5EF4-FFF2-40B4-BE49-F238E27FC236}">
                    <a16:creationId xmlns="" xmlns:a16="http://schemas.microsoft.com/office/drawing/2014/main" id="{1DBD9ADC-853A-46AC-96C2-755C7FC620DA}"/>
                  </a:ext>
                </a:extLst>
              </p:cNvPr>
              <p:cNvSpPr/>
              <p:nvPr/>
            </p:nvSpPr>
            <p:spPr>
              <a:xfrm>
                <a:off x="2353733" y="2286000"/>
                <a:ext cx="965200" cy="3318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a:extLst>
                  <a:ext uri="{FF2B5EF4-FFF2-40B4-BE49-F238E27FC236}">
                    <a16:creationId xmlns="" xmlns:a16="http://schemas.microsoft.com/office/drawing/2014/main" id="{89B22918-A6BC-4138-9BD4-1FCAF2B6152E}"/>
                  </a:ext>
                </a:extLst>
              </p:cNvPr>
              <p:cNvSpPr/>
              <p:nvPr/>
            </p:nvSpPr>
            <p:spPr>
              <a:xfrm>
                <a:off x="3191933" y="2760133"/>
                <a:ext cx="719667" cy="1972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 name="직사각형 8">
              <a:extLst>
                <a:ext uri="{FF2B5EF4-FFF2-40B4-BE49-F238E27FC236}">
                  <a16:creationId xmlns="" xmlns:a16="http://schemas.microsoft.com/office/drawing/2014/main" id="{93EE805A-03B9-4BC4-ADA3-055D5FA816CE}"/>
                </a:ext>
              </a:extLst>
            </p:cNvPr>
            <p:cNvSpPr/>
            <p:nvPr/>
          </p:nvSpPr>
          <p:spPr>
            <a:xfrm>
              <a:off x="694267" y="6426200"/>
              <a:ext cx="10507133" cy="188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78" name="사각형: 둥근 모서리 77">
            <a:extLst>
              <a:ext uri="{FF2B5EF4-FFF2-40B4-BE49-F238E27FC236}">
                <a16:creationId xmlns="" xmlns:a16="http://schemas.microsoft.com/office/drawing/2014/main" id="{0C790650-5519-4A57-8B42-859342BC7F33}"/>
              </a:ext>
            </a:extLst>
          </p:cNvPr>
          <p:cNvSpPr/>
          <p:nvPr/>
        </p:nvSpPr>
        <p:spPr>
          <a:xfrm>
            <a:off x="3801533" y="3429000"/>
            <a:ext cx="3716867" cy="12999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9" name="TextBox 78">
            <a:extLst>
              <a:ext uri="{FF2B5EF4-FFF2-40B4-BE49-F238E27FC236}">
                <a16:creationId xmlns="" xmlns:a16="http://schemas.microsoft.com/office/drawing/2014/main" id="{799F79D2-C3DA-4B62-AD9E-0A7840FF9E08}"/>
              </a:ext>
            </a:extLst>
          </p:cNvPr>
          <p:cNvSpPr txBox="1"/>
          <p:nvPr/>
        </p:nvSpPr>
        <p:spPr>
          <a:xfrm>
            <a:off x="4955286" y="3032053"/>
            <a:ext cx="1409360" cy="307777"/>
          </a:xfrm>
          <a:prstGeom prst="rect">
            <a:avLst/>
          </a:prstGeom>
          <a:noFill/>
        </p:spPr>
        <p:txBody>
          <a:bodyPr wrap="none" rtlCol="0">
            <a:spAutoFit/>
          </a:bodyPr>
          <a:lstStyle/>
          <a:p>
            <a:r>
              <a:rPr lang="en-US" altLang="ko-KR" sz="1400" dirty="0">
                <a:solidFill>
                  <a:srgbClr val="FF0000"/>
                </a:solidFill>
                <a:latin typeface="Arial" panose="020B0604020202020204" pitchFamily="34" charset="0"/>
                <a:cs typeface="Arial" panose="020B0604020202020204" pitchFamily="34" charset="0"/>
              </a:rPr>
              <a:t>In R&amp;D to 2027</a:t>
            </a:r>
            <a:endParaRPr lang="ko-KR" altLang="en-US" sz="1400" dirty="0">
              <a:solidFill>
                <a:srgbClr val="FF0000"/>
              </a:solidFill>
              <a:latin typeface="Arial" panose="020B0604020202020204" pitchFamily="34" charset="0"/>
              <a:cs typeface="Arial" panose="020B0604020202020204" pitchFamily="34" charset="0"/>
            </a:endParaRPr>
          </a:p>
        </p:txBody>
      </p:sp>
      <p:sp>
        <p:nvSpPr>
          <p:cNvPr id="2" name="사각형: 둥근 모서리 1">
            <a:extLst>
              <a:ext uri="{FF2B5EF4-FFF2-40B4-BE49-F238E27FC236}">
                <a16:creationId xmlns="" xmlns:a16="http://schemas.microsoft.com/office/drawing/2014/main" id="{78BE8913-150F-4A23-B245-B7AEFC73B61F}"/>
              </a:ext>
            </a:extLst>
          </p:cNvPr>
          <p:cNvSpPr/>
          <p:nvPr/>
        </p:nvSpPr>
        <p:spPr>
          <a:xfrm>
            <a:off x="1439333" y="1888067"/>
            <a:ext cx="6536267" cy="43180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TextBox 14">
            <a:extLst>
              <a:ext uri="{FF2B5EF4-FFF2-40B4-BE49-F238E27FC236}">
                <a16:creationId xmlns="" xmlns:a16="http://schemas.microsoft.com/office/drawing/2014/main" id="{36D08A94-7B08-4C63-B675-9D8B11523675}"/>
              </a:ext>
            </a:extLst>
          </p:cNvPr>
          <p:cNvSpPr txBox="1"/>
          <p:nvPr/>
        </p:nvSpPr>
        <p:spPr>
          <a:xfrm>
            <a:off x="7975600" y="1973720"/>
            <a:ext cx="1459054" cy="307777"/>
          </a:xfrm>
          <a:prstGeom prst="rect">
            <a:avLst/>
          </a:prstGeom>
          <a:noFill/>
        </p:spPr>
        <p:txBody>
          <a:bodyPr wrap="none" rtlCol="0">
            <a:spAutoFit/>
          </a:bodyPr>
          <a:lstStyle/>
          <a:p>
            <a:r>
              <a:rPr lang="en-US" altLang="ko-KR" sz="1400" dirty="0">
                <a:solidFill>
                  <a:srgbClr val="FF0000"/>
                </a:solidFill>
                <a:latin typeface="Arial" panose="020B0604020202020204" pitchFamily="34" charset="0"/>
                <a:cs typeface="Arial" panose="020B0604020202020204" pitchFamily="34" charset="0"/>
              </a:rPr>
              <a:t>Not</a:t>
            </a:r>
            <a:r>
              <a:rPr lang="ko-KR" altLang="en-US" sz="1400" dirty="0">
                <a:solidFill>
                  <a:srgbClr val="FF0000"/>
                </a:solidFill>
                <a:latin typeface="Arial" panose="020B0604020202020204" pitchFamily="34" charset="0"/>
                <a:cs typeface="Arial" panose="020B0604020202020204" pitchFamily="34" charset="0"/>
              </a:rPr>
              <a:t> </a:t>
            </a:r>
            <a:r>
              <a:rPr lang="en-US" altLang="ko-KR" sz="1400" dirty="0">
                <a:solidFill>
                  <a:srgbClr val="FF0000"/>
                </a:solidFill>
                <a:latin typeface="Arial" panose="020B0604020202020204" pitchFamily="34" charset="0"/>
                <a:cs typeface="Arial" panose="020B0604020202020204" pitchFamily="34" charset="0"/>
              </a:rPr>
              <a:t>yet finalized</a:t>
            </a:r>
            <a:endParaRPr lang="ko-KR" altLang="en-US" sz="1400"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894E0D0F-0BFA-40A1-9FE8-14086CE266FA}"/>
              </a:ext>
            </a:extLst>
          </p:cNvPr>
          <p:cNvSpPr txBox="1"/>
          <p:nvPr/>
        </p:nvSpPr>
        <p:spPr>
          <a:xfrm>
            <a:off x="5961187" y="6471552"/>
            <a:ext cx="269626" cy="276999"/>
          </a:xfrm>
          <a:prstGeom prst="rect">
            <a:avLst/>
          </a:prstGeom>
          <a:noFill/>
        </p:spPr>
        <p:txBody>
          <a:bodyPr wrap="none" rtlCol="0">
            <a:spAutoFit/>
          </a:bodyPr>
          <a:lstStyle/>
          <a:p>
            <a:r>
              <a:rPr lang="en-US" altLang="ko-KR" sz="1200" dirty="0">
                <a:latin typeface="Arial" panose="020B0604020202020204" pitchFamily="34" charset="0"/>
                <a:cs typeface="Arial" panose="020B0604020202020204" pitchFamily="34" charset="0"/>
              </a:rPr>
              <a:t>5</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221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83439ACD-C63A-43E0-82DE-9585C9EB1634}"/>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C073921E-0EF7-419C-8988-3E85ECD5DDAB}"/>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7E775389-86DD-4BCD-A639-FD2878CB581D}"/>
              </a:ext>
            </a:extLst>
          </p:cNvPr>
          <p:cNvSpPr txBox="1"/>
          <p:nvPr/>
        </p:nvSpPr>
        <p:spPr>
          <a:xfrm>
            <a:off x="111688" y="777263"/>
            <a:ext cx="2428870"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vacuum system</a:t>
            </a:r>
            <a:endParaRPr lang="ko-KR" altLang="en-US" dirty="0">
              <a:latin typeface="Arial" panose="020B0604020202020204" pitchFamily="34" charset="0"/>
              <a:cs typeface="Arial" panose="020B0604020202020204" pitchFamily="34" charset="0"/>
            </a:endParaRPr>
          </a:p>
        </p:txBody>
      </p:sp>
      <p:grpSp>
        <p:nvGrpSpPr>
          <p:cNvPr id="346" name="그룹 345">
            <a:extLst>
              <a:ext uri="{FF2B5EF4-FFF2-40B4-BE49-F238E27FC236}">
                <a16:creationId xmlns="" xmlns:a16="http://schemas.microsoft.com/office/drawing/2014/main" id="{69D82502-361A-41EE-A8A3-05538DB2983D}"/>
              </a:ext>
            </a:extLst>
          </p:cNvPr>
          <p:cNvGrpSpPr/>
          <p:nvPr/>
        </p:nvGrpSpPr>
        <p:grpSpPr>
          <a:xfrm>
            <a:off x="63910" y="1411480"/>
            <a:ext cx="7726468" cy="5075286"/>
            <a:chOff x="63910" y="1411480"/>
            <a:chExt cx="7726468" cy="5075286"/>
          </a:xfrm>
        </p:grpSpPr>
        <p:grpSp>
          <p:nvGrpSpPr>
            <p:cNvPr id="24" name="그룹 23">
              <a:extLst>
                <a:ext uri="{FF2B5EF4-FFF2-40B4-BE49-F238E27FC236}">
                  <a16:creationId xmlns="" xmlns:a16="http://schemas.microsoft.com/office/drawing/2014/main" id="{6F1B320C-C448-4A2C-ACA6-7F1B22D8993E}"/>
                </a:ext>
              </a:extLst>
            </p:cNvPr>
            <p:cNvGrpSpPr/>
            <p:nvPr/>
          </p:nvGrpSpPr>
          <p:grpSpPr>
            <a:xfrm>
              <a:off x="547750" y="1411480"/>
              <a:ext cx="7242628" cy="4609833"/>
              <a:chOff x="849086" y="1781727"/>
              <a:chExt cx="7242628" cy="4609833"/>
            </a:xfrm>
          </p:grpSpPr>
          <p:pic>
            <p:nvPicPr>
              <p:cNvPr id="25" name="그림 24">
                <a:extLst>
                  <a:ext uri="{FF2B5EF4-FFF2-40B4-BE49-F238E27FC236}">
                    <a16:creationId xmlns="" xmlns:a16="http://schemas.microsoft.com/office/drawing/2014/main" id="{84692D90-86D2-471B-8AAB-8CA5F5F484C0}"/>
                  </a:ext>
                </a:extLst>
              </p:cNvPr>
              <p:cNvPicPr>
                <a:picLocks noChangeAspect="1"/>
              </p:cNvPicPr>
              <p:nvPr/>
            </p:nvPicPr>
            <p:blipFill>
              <a:blip r:embed="rId3"/>
              <a:stretch>
                <a:fillRect/>
              </a:stretch>
            </p:blipFill>
            <p:spPr>
              <a:xfrm>
                <a:off x="849086" y="1781727"/>
                <a:ext cx="7242628" cy="4609833"/>
              </a:xfrm>
              <a:prstGeom prst="rect">
                <a:avLst/>
              </a:prstGeom>
            </p:spPr>
          </p:pic>
          <p:sp>
            <p:nvSpPr>
              <p:cNvPr id="26" name="TextBox 25">
                <a:extLst>
                  <a:ext uri="{FF2B5EF4-FFF2-40B4-BE49-F238E27FC236}">
                    <a16:creationId xmlns="" xmlns:a16="http://schemas.microsoft.com/office/drawing/2014/main" id="{EF8F801C-4FAB-4175-B4CA-A77761BB6387}"/>
                  </a:ext>
                </a:extLst>
              </p:cNvPr>
              <p:cNvSpPr txBox="1"/>
              <p:nvPr/>
            </p:nvSpPr>
            <p:spPr>
              <a:xfrm>
                <a:off x="6553197" y="5135859"/>
                <a:ext cx="589192" cy="215444"/>
              </a:xfrm>
              <a:prstGeom prst="rect">
                <a:avLst/>
              </a:prstGeom>
              <a:noFill/>
            </p:spPr>
            <p:txBody>
              <a:bodyPr wrap="square" rtlCol="0">
                <a:spAutoFit/>
              </a:bodyPr>
              <a:lstStyle/>
              <a:p>
                <a:r>
                  <a:rPr lang="en-US" altLang="ko-KR" sz="800" b="1" dirty="0"/>
                  <a:t>250L/S</a:t>
                </a:r>
                <a:endParaRPr lang="ko-KR" altLang="en-US" sz="800" b="1" dirty="0"/>
              </a:p>
            </p:txBody>
          </p:sp>
          <p:sp>
            <p:nvSpPr>
              <p:cNvPr id="27" name="TextBox 26">
                <a:extLst>
                  <a:ext uri="{FF2B5EF4-FFF2-40B4-BE49-F238E27FC236}">
                    <a16:creationId xmlns="" xmlns:a16="http://schemas.microsoft.com/office/drawing/2014/main" id="{A93C6ED1-D56D-4773-9162-E7EE858AE3A4}"/>
                  </a:ext>
                </a:extLst>
              </p:cNvPr>
              <p:cNvSpPr txBox="1"/>
              <p:nvPr/>
            </p:nvSpPr>
            <p:spPr>
              <a:xfrm>
                <a:off x="2920996" y="5205939"/>
                <a:ext cx="589192" cy="215444"/>
              </a:xfrm>
              <a:prstGeom prst="rect">
                <a:avLst/>
              </a:prstGeom>
              <a:noFill/>
            </p:spPr>
            <p:txBody>
              <a:bodyPr wrap="square" rtlCol="0">
                <a:spAutoFit/>
              </a:bodyPr>
              <a:lstStyle/>
              <a:p>
                <a:r>
                  <a:rPr lang="en-US" altLang="ko-KR" sz="800" b="1" dirty="0"/>
                  <a:t>250L/S</a:t>
                </a:r>
                <a:endParaRPr lang="ko-KR" altLang="en-US" sz="800" b="1" dirty="0"/>
              </a:p>
            </p:txBody>
          </p:sp>
          <p:sp>
            <p:nvSpPr>
              <p:cNvPr id="28" name="TextBox 27">
                <a:extLst>
                  <a:ext uri="{FF2B5EF4-FFF2-40B4-BE49-F238E27FC236}">
                    <a16:creationId xmlns="" xmlns:a16="http://schemas.microsoft.com/office/drawing/2014/main" id="{30CE1330-AC2C-473C-95E1-60D8351B8CF4}"/>
                  </a:ext>
                </a:extLst>
              </p:cNvPr>
              <p:cNvSpPr txBox="1"/>
              <p:nvPr/>
            </p:nvSpPr>
            <p:spPr>
              <a:xfrm>
                <a:off x="3396342" y="6115500"/>
                <a:ext cx="740230" cy="215444"/>
              </a:xfrm>
              <a:prstGeom prst="rect">
                <a:avLst/>
              </a:prstGeom>
              <a:noFill/>
            </p:spPr>
            <p:txBody>
              <a:bodyPr wrap="square" rtlCol="0">
                <a:spAutoFit/>
              </a:bodyPr>
              <a:lstStyle/>
              <a:p>
                <a:r>
                  <a:rPr lang="en-US" altLang="ko-KR" sz="800" b="1"/>
                  <a:t>500L/min</a:t>
                </a:r>
                <a:endParaRPr lang="ko-KR" altLang="en-US" sz="800" b="1"/>
              </a:p>
            </p:txBody>
          </p:sp>
          <p:sp>
            <p:nvSpPr>
              <p:cNvPr id="29" name="TextBox 28">
                <a:extLst>
                  <a:ext uri="{FF2B5EF4-FFF2-40B4-BE49-F238E27FC236}">
                    <a16:creationId xmlns="" xmlns:a16="http://schemas.microsoft.com/office/drawing/2014/main" id="{17216D0E-D28A-4CEE-AEA9-82117E65F461}"/>
                  </a:ext>
                </a:extLst>
              </p:cNvPr>
              <p:cNvSpPr txBox="1"/>
              <p:nvPr/>
            </p:nvSpPr>
            <p:spPr>
              <a:xfrm>
                <a:off x="7039428" y="6079215"/>
                <a:ext cx="740230" cy="215444"/>
              </a:xfrm>
              <a:prstGeom prst="rect">
                <a:avLst/>
              </a:prstGeom>
              <a:noFill/>
            </p:spPr>
            <p:txBody>
              <a:bodyPr wrap="square" rtlCol="0">
                <a:spAutoFit/>
              </a:bodyPr>
              <a:lstStyle/>
              <a:p>
                <a:r>
                  <a:rPr lang="en-US" altLang="ko-KR" sz="800" b="1"/>
                  <a:t>500L/min</a:t>
                </a:r>
                <a:endParaRPr lang="ko-KR" altLang="en-US" sz="800" b="1"/>
              </a:p>
            </p:txBody>
          </p:sp>
          <p:sp>
            <p:nvSpPr>
              <p:cNvPr id="30" name="타원 29">
                <a:extLst>
                  <a:ext uri="{FF2B5EF4-FFF2-40B4-BE49-F238E27FC236}">
                    <a16:creationId xmlns="" xmlns:a16="http://schemas.microsoft.com/office/drawing/2014/main" id="{8D31BB73-5ED7-4BBA-A4E9-D971B4EB4995}"/>
                  </a:ext>
                </a:extLst>
              </p:cNvPr>
              <p:cNvSpPr/>
              <p:nvPr/>
            </p:nvSpPr>
            <p:spPr>
              <a:xfrm>
                <a:off x="5188857" y="4252686"/>
                <a:ext cx="224972" cy="195943"/>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타원 30">
                <a:extLst>
                  <a:ext uri="{FF2B5EF4-FFF2-40B4-BE49-F238E27FC236}">
                    <a16:creationId xmlns="" xmlns:a16="http://schemas.microsoft.com/office/drawing/2014/main" id="{913F6C0C-7CBE-4E6E-A973-E659668EA6C7}"/>
                  </a:ext>
                </a:extLst>
              </p:cNvPr>
              <p:cNvSpPr/>
              <p:nvPr/>
            </p:nvSpPr>
            <p:spPr>
              <a:xfrm>
                <a:off x="4492171" y="4274458"/>
                <a:ext cx="224972" cy="1959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TextBox 31">
                <a:extLst>
                  <a:ext uri="{FF2B5EF4-FFF2-40B4-BE49-F238E27FC236}">
                    <a16:creationId xmlns="" xmlns:a16="http://schemas.microsoft.com/office/drawing/2014/main" id="{0309924E-7D2E-4748-834C-F3AE92C2F87D}"/>
                  </a:ext>
                </a:extLst>
              </p:cNvPr>
              <p:cNvSpPr txBox="1"/>
              <p:nvPr/>
            </p:nvSpPr>
            <p:spPr>
              <a:xfrm>
                <a:off x="4163180" y="4265991"/>
                <a:ext cx="466421" cy="215444"/>
              </a:xfrm>
              <a:prstGeom prst="rect">
                <a:avLst/>
              </a:prstGeom>
              <a:noFill/>
            </p:spPr>
            <p:txBody>
              <a:bodyPr wrap="square" rtlCol="0">
                <a:spAutoFit/>
              </a:bodyPr>
              <a:lstStyle/>
              <a:p>
                <a:r>
                  <a:rPr lang="en-US" altLang="ko-KR" sz="800" b="1" dirty="0">
                    <a:latin typeface="Arial" panose="020B0604020202020204" pitchFamily="34" charset="0"/>
                    <a:cs typeface="Arial" panose="020B0604020202020204" pitchFamily="34" charset="0"/>
                  </a:rPr>
                  <a:t>CCG</a:t>
                </a:r>
                <a:endParaRPr lang="ko-KR" altLang="en-US" sz="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F1984D27-9EF0-42FA-885F-69E99535371F}"/>
                  </a:ext>
                </a:extLst>
              </p:cNvPr>
              <p:cNvSpPr txBox="1"/>
              <p:nvPr/>
            </p:nvSpPr>
            <p:spPr>
              <a:xfrm>
                <a:off x="5346700" y="4256240"/>
                <a:ext cx="364824" cy="215444"/>
              </a:xfrm>
              <a:prstGeom prst="rect">
                <a:avLst/>
              </a:prstGeom>
              <a:noFill/>
            </p:spPr>
            <p:txBody>
              <a:bodyPr wrap="square" rtlCol="0">
                <a:spAutoFit/>
              </a:bodyPr>
              <a:lstStyle/>
              <a:p>
                <a:r>
                  <a:rPr lang="en-US" altLang="ko-KR" sz="800" b="1" dirty="0">
                    <a:latin typeface="Arial" panose="020B0604020202020204" pitchFamily="34" charset="0"/>
                    <a:cs typeface="Arial" panose="020B0604020202020204" pitchFamily="34" charset="0"/>
                  </a:rPr>
                  <a:t>PG</a:t>
                </a:r>
                <a:endParaRPr lang="ko-KR" altLang="en-US" sz="800" b="1" dirty="0">
                  <a:latin typeface="Arial" panose="020B0604020202020204" pitchFamily="34" charset="0"/>
                  <a:cs typeface="Arial" panose="020B0604020202020204" pitchFamily="34" charset="0"/>
                </a:endParaRPr>
              </a:p>
            </p:txBody>
          </p:sp>
          <p:cxnSp>
            <p:nvCxnSpPr>
              <p:cNvPr id="34" name="직선 연결선 33">
                <a:extLst>
                  <a:ext uri="{FF2B5EF4-FFF2-40B4-BE49-F238E27FC236}">
                    <a16:creationId xmlns="" xmlns:a16="http://schemas.microsoft.com/office/drawing/2014/main" id="{14C450E0-7129-45C8-BC90-315EBDABD1BB}"/>
                  </a:ext>
                </a:extLst>
              </p:cNvPr>
              <p:cNvCxnSpPr/>
              <p:nvPr/>
            </p:nvCxnSpPr>
            <p:spPr>
              <a:xfrm>
                <a:off x="4731657" y="4372429"/>
                <a:ext cx="448128"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53" name="그룹 52">
              <a:extLst>
                <a:ext uri="{FF2B5EF4-FFF2-40B4-BE49-F238E27FC236}">
                  <a16:creationId xmlns="" xmlns:a16="http://schemas.microsoft.com/office/drawing/2014/main" id="{D391B0DB-D9C8-4FBB-9A9E-E178F7E78D39}"/>
                </a:ext>
              </a:extLst>
            </p:cNvPr>
            <p:cNvGrpSpPr/>
            <p:nvPr/>
          </p:nvGrpSpPr>
          <p:grpSpPr>
            <a:xfrm>
              <a:off x="570245" y="1855276"/>
              <a:ext cx="282105" cy="238347"/>
              <a:chOff x="3064691" y="1916211"/>
              <a:chExt cx="282105" cy="238347"/>
            </a:xfrm>
          </p:grpSpPr>
          <p:sp>
            <p:nvSpPr>
              <p:cNvPr id="41" name="타원 40">
                <a:extLst>
                  <a:ext uri="{FF2B5EF4-FFF2-40B4-BE49-F238E27FC236}">
                    <a16:creationId xmlns="" xmlns:a16="http://schemas.microsoft.com/office/drawing/2014/main" id="{F8B8311B-CC22-41AA-BDF8-A314B1D4D0C2}"/>
                  </a:ext>
                </a:extLst>
              </p:cNvPr>
              <p:cNvSpPr/>
              <p:nvPr/>
            </p:nvSpPr>
            <p:spPr>
              <a:xfrm>
                <a:off x="3064691" y="1916211"/>
                <a:ext cx="171136" cy="167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rgbClr val="FF0000"/>
                  </a:solidFill>
                </a:endParaRPr>
              </a:p>
            </p:txBody>
          </p:sp>
          <p:cxnSp>
            <p:nvCxnSpPr>
              <p:cNvPr id="42" name="직선 연결선 41">
                <a:extLst>
                  <a:ext uri="{FF2B5EF4-FFF2-40B4-BE49-F238E27FC236}">
                    <a16:creationId xmlns="" xmlns:a16="http://schemas.microsoft.com/office/drawing/2014/main" id="{731F2D3F-5434-4AA9-A922-32B817F70B2E}"/>
                  </a:ext>
                </a:extLst>
              </p:cNvPr>
              <p:cNvCxnSpPr>
                <a:cxnSpLocks/>
                <a:stCxn id="41" idx="5"/>
              </p:cNvCxnSpPr>
              <p:nvPr/>
            </p:nvCxnSpPr>
            <p:spPr>
              <a:xfrm>
                <a:off x="3210765" y="2059014"/>
                <a:ext cx="136031" cy="955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4" name="Freeform 132">
              <a:extLst>
                <a:ext uri="{FF2B5EF4-FFF2-40B4-BE49-F238E27FC236}">
                  <a16:creationId xmlns="" xmlns:a16="http://schemas.microsoft.com/office/drawing/2014/main" id="{B37AC62C-D69C-4A00-9A16-D14CEC76C325}"/>
                </a:ext>
              </a:extLst>
            </p:cNvPr>
            <p:cNvSpPr>
              <a:spLocks noEditPoints="1"/>
            </p:cNvSpPr>
            <p:nvPr/>
          </p:nvSpPr>
          <p:spPr bwMode="auto">
            <a:xfrm>
              <a:off x="63910" y="4163866"/>
              <a:ext cx="2298700" cy="1968177"/>
            </a:xfrm>
            <a:custGeom>
              <a:avLst/>
              <a:gdLst>
                <a:gd name="T0" fmla="*/ 306 w 3533"/>
                <a:gd name="T1" fmla="*/ 2774 h 2795"/>
                <a:gd name="T2" fmla="*/ 802 w 3533"/>
                <a:gd name="T3" fmla="*/ 2779 h 2795"/>
                <a:gd name="T4" fmla="*/ 994 w 3533"/>
                <a:gd name="T5" fmla="*/ 2795 h 2795"/>
                <a:gd name="T6" fmla="*/ 1066 w 3533"/>
                <a:gd name="T7" fmla="*/ 2787 h 2795"/>
                <a:gd name="T8" fmla="*/ 1458 w 3533"/>
                <a:gd name="T9" fmla="*/ 2779 h 2795"/>
                <a:gd name="T10" fmla="*/ 1771 w 3533"/>
                <a:gd name="T11" fmla="*/ 2787 h 2795"/>
                <a:gd name="T12" fmla="*/ 1843 w 3533"/>
                <a:gd name="T13" fmla="*/ 2795 h 2795"/>
                <a:gd name="T14" fmla="*/ 2035 w 3533"/>
                <a:gd name="T15" fmla="*/ 2779 h 2795"/>
                <a:gd name="T16" fmla="*/ 2531 w 3533"/>
                <a:gd name="T17" fmla="*/ 2779 h 2795"/>
                <a:gd name="T18" fmla="*/ 2724 w 3533"/>
                <a:gd name="T19" fmla="*/ 2795 h 2795"/>
                <a:gd name="T20" fmla="*/ 2796 w 3533"/>
                <a:gd name="T21" fmla="*/ 2787 h 2795"/>
                <a:gd name="T22" fmla="*/ 3187 w 3533"/>
                <a:gd name="T23" fmla="*/ 2778 h 2795"/>
                <a:gd name="T24" fmla="*/ 3180 w 3533"/>
                <a:gd name="T25" fmla="*/ 2787 h 2795"/>
                <a:gd name="T26" fmla="*/ 3456 w 3533"/>
                <a:gd name="T27" fmla="*/ 2657 h 2795"/>
                <a:gd name="T28" fmla="*/ 3490 w 3533"/>
                <a:gd name="T29" fmla="*/ 2570 h 2795"/>
                <a:gd name="T30" fmla="*/ 3505 w 3533"/>
                <a:gd name="T31" fmla="*/ 2576 h 2795"/>
                <a:gd name="T32" fmla="*/ 3533 w 3533"/>
                <a:gd name="T33" fmla="*/ 2397 h 2795"/>
                <a:gd name="T34" fmla="*/ 3517 w 3533"/>
                <a:gd name="T35" fmla="*/ 2204 h 2795"/>
                <a:gd name="T36" fmla="*/ 3517 w 3533"/>
                <a:gd name="T37" fmla="*/ 1708 h 2795"/>
                <a:gd name="T38" fmla="*/ 3533 w 3533"/>
                <a:gd name="T39" fmla="*/ 1516 h 2795"/>
                <a:gd name="T40" fmla="*/ 3525 w 3533"/>
                <a:gd name="T41" fmla="*/ 1444 h 2795"/>
                <a:gd name="T42" fmla="*/ 3517 w 3533"/>
                <a:gd name="T43" fmla="*/ 1051 h 2795"/>
                <a:gd name="T44" fmla="*/ 3525 w 3533"/>
                <a:gd name="T45" fmla="*/ 739 h 2795"/>
                <a:gd name="T46" fmla="*/ 3533 w 3533"/>
                <a:gd name="T47" fmla="*/ 667 h 2795"/>
                <a:gd name="T48" fmla="*/ 3517 w 3533"/>
                <a:gd name="T49" fmla="*/ 475 h 2795"/>
                <a:gd name="T50" fmla="*/ 3524 w 3533"/>
                <a:gd name="T51" fmla="*/ 281 h 2795"/>
                <a:gd name="T52" fmla="*/ 3329 w 3533"/>
                <a:gd name="T53" fmla="*/ 46 h 2795"/>
                <a:gd name="T54" fmla="*/ 3260 w 3533"/>
                <a:gd name="T55" fmla="*/ 29 h 2795"/>
                <a:gd name="T56" fmla="*/ 3247 w 3533"/>
                <a:gd name="T57" fmla="*/ 8 h 2795"/>
                <a:gd name="T58" fmla="*/ 3079 w 3533"/>
                <a:gd name="T59" fmla="*/ 8 h 2795"/>
                <a:gd name="T60" fmla="*/ 2687 w 3533"/>
                <a:gd name="T61" fmla="*/ 16 h 2795"/>
                <a:gd name="T62" fmla="*/ 2374 w 3533"/>
                <a:gd name="T63" fmla="*/ 8 h 2795"/>
                <a:gd name="T64" fmla="*/ 2302 w 3533"/>
                <a:gd name="T65" fmla="*/ 0 h 2795"/>
                <a:gd name="T66" fmla="*/ 2110 w 3533"/>
                <a:gd name="T67" fmla="*/ 16 h 2795"/>
                <a:gd name="T68" fmla="*/ 1614 w 3533"/>
                <a:gd name="T69" fmla="*/ 16 h 2795"/>
                <a:gd name="T70" fmla="*/ 1421 w 3533"/>
                <a:gd name="T71" fmla="*/ 0 h 2795"/>
                <a:gd name="T72" fmla="*/ 1349 w 3533"/>
                <a:gd name="T73" fmla="*/ 8 h 2795"/>
                <a:gd name="T74" fmla="*/ 957 w 3533"/>
                <a:gd name="T75" fmla="*/ 16 h 2795"/>
                <a:gd name="T76" fmla="*/ 645 w 3533"/>
                <a:gd name="T77" fmla="*/ 8 h 2795"/>
                <a:gd name="T78" fmla="*/ 573 w 3533"/>
                <a:gd name="T79" fmla="*/ 0 h 2795"/>
                <a:gd name="T80" fmla="*/ 267 w 3533"/>
                <a:gd name="T81" fmla="*/ 14 h 2795"/>
                <a:gd name="T82" fmla="*/ 169 w 3533"/>
                <a:gd name="T83" fmla="*/ 75 h 2795"/>
                <a:gd name="T84" fmla="*/ 160 w 3533"/>
                <a:gd name="T85" fmla="*/ 61 h 2795"/>
                <a:gd name="T86" fmla="*/ 9 w 3533"/>
                <a:gd name="T87" fmla="*/ 283 h 2795"/>
                <a:gd name="T88" fmla="*/ 0 w 3533"/>
                <a:gd name="T89" fmla="*/ 477 h 2795"/>
                <a:gd name="T90" fmla="*/ 8 w 3533"/>
                <a:gd name="T91" fmla="*/ 549 h 2795"/>
                <a:gd name="T92" fmla="*/ 16 w 3533"/>
                <a:gd name="T93" fmla="*/ 942 h 2795"/>
                <a:gd name="T94" fmla="*/ 8 w 3533"/>
                <a:gd name="T95" fmla="*/ 1254 h 2795"/>
                <a:gd name="T96" fmla="*/ 0 w 3533"/>
                <a:gd name="T97" fmla="*/ 1326 h 2795"/>
                <a:gd name="T98" fmla="*/ 16 w 3533"/>
                <a:gd name="T99" fmla="*/ 1518 h 2795"/>
                <a:gd name="T100" fmla="*/ 16 w 3533"/>
                <a:gd name="T101" fmla="*/ 2015 h 2795"/>
                <a:gd name="T102" fmla="*/ 0 w 3533"/>
                <a:gd name="T103" fmla="*/ 2207 h 2795"/>
                <a:gd name="T104" fmla="*/ 8 w 3533"/>
                <a:gd name="T105" fmla="*/ 2279 h 2795"/>
                <a:gd name="T106" fmla="*/ 36 w 3533"/>
                <a:gd name="T107" fmla="*/ 2590 h 2795"/>
                <a:gd name="T108" fmla="*/ 118 w 3533"/>
                <a:gd name="T109" fmla="*/ 2679 h 2795"/>
                <a:gd name="T110" fmla="*/ 106 w 3533"/>
                <a:gd name="T111" fmla="*/ 2691 h 2795"/>
                <a:gd name="T112" fmla="*/ 237 w 3533"/>
                <a:gd name="T113" fmla="*/ 2772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33" h="2795">
                  <a:moveTo>
                    <a:pt x="306" y="2774"/>
                  </a:moveTo>
                  <a:lnTo>
                    <a:pt x="361" y="2779"/>
                  </a:lnTo>
                  <a:lnTo>
                    <a:pt x="417" y="2779"/>
                  </a:lnTo>
                  <a:cubicBezTo>
                    <a:pt x="422" y="2779"/>
                    <a:pt x="425" y="2783"/>
                    <a:pt x="425" y="2787"/>
                  </a:cubicBezTo>
                  <a:cubicBezTo>
                    <a:pt x="425" y="2792"/>
                    <a:pt x="422" y="2795"/>
                    <a:pt x="417" y="2795"/>
                  </a:cubicBezTo>
                  <a:lnTo>
                    <a:pt x="360" y="2795"/>
                  </a:lnTo>
                  <a:lnTo>
                    <a:pt x="305" y="2790"/>
                  </a:lnTo>
                  <a:cubicBezTo>
                    <a:pt x="300" y="2790"/>
                    <a:pt x="297" y="2786"/>
                    <a:pt x="297" y="2781"/>
                  </a:cubicBezTo>
                  <a:cubicBezTo>
                    <a:pt x="298" y="2777"/>
                    <a:pt x="302" y="2774"/>
                    <a:pt x="306" y="2774"/>
                  </a:cubicBezTo>
                  <a:close/>
                  <a:moveTo>
                    <a:pt x="497" y="2779"/>
                  </a:moveTo>
                  <a:lnTo>
                    <a:pt x="609" y="2779"/>
                  </a:lnTo>
                  <a:cubicBezTo>
                    <a:pt x="614" y="2779"/>
                    <a:pt x="617" y="2783"/>
                    <a:pt x="617" y="2787"/>
                  </a:cubicBezTo>
                  <a:cubicBezTo>
                    <a:pt x="617" y="2792"/>
                    <a:pt x="614" y="2795"/>
                    <a:pt x="609" y="2795"/>
                  </a:cubicBezTo>
                  <a:lnTo>
                    <a:pt x="497" y="2795"/>
                  </a:lnTo>
                  <a:cubicBezTo>
                    <a:pt x="493" y="2795"/>
                    <a:pt x="489" y="2792"/>
                    <a:pt x="489" y="2787"/>
                  </a:cubicBezTo>
                  <a:cubicBezTo>
                    <a:pt x="489" y="2783"/>
                    <a:pt x="493" y="2779"/>
                    <a:pt x="497" y="2779"/>
                  </a:cubicBezTo>
                  <a:close/>
                  <a:moveTo>
                    <a:pt x="690" y="2779"/>
                  </a:moveTo>
                  <a:lnTo>
                    <a:pt x="802" y="2779"/>
                  </a:lnTo>
                  <a:cubicBezTo>
                    <a:pt x="806" y="2779"/>
                    <a:pt x="810" y="2783"/>
                    <a:pt x="810" y="2787"/>
                  </a:cubicBezTo>
                  <a:cubicBezTo>
                    <a:pt x="810" y="2792"/>
                    <a:pt x="806" y="2795"/>
                    <a:pt x="802" y="2795"/>
                  </a:cubicBezTo>
                  <a:lnTo>
                    <a:pt x="690" y="2795"/>
                  </a:lnTo>
                  <a:cubicBezTo>
                    <a:pt x="685" y="2795"/>
                    <a:pt x="682" y="2792"/>
                    <a:pt x="682" y="2787"/>
                  </a:cubicBezTo>
                  <a:cubicBezTo>
                    <a:pt x="682" y="2783"/>
                    <a:pt x="685" y="2779"/>
                    <a:pt x="690" y="2779"/>
                  </a:cubicBezTo>
                  <a:close/>
                  <a:moveTo>
                    <a:pt x="882" y="2779"/>
                  </a:moveTo>
                  <a:lnTo>
                    <a:pt x="994" y="2779"/>
                  </a:lnTo>
                  <a:cubicBezTo>
                    <a:pt x="998" y="2779"/>
                    <a:pt x="1002" y="2783"/>
                    <a:pt x="1002" y="2787"/>
                  </a:cubicBezTo>
                  <a:cubicBezTo>
                    <a:pt x="1002" y="2792"/>
                    <a:pt x="998" y="2795"/>
                    <a:pt x="994" y="2795"/>
                  </a:cubicBezTo>
                  <a:lnTo>
                    <a:pt x="882" y="2795"/>
                  </a:lnTo>
                  <a:cubicBezTo>
                    <a:pt x="877" y="2795"/>
                    <a:pt x="874" y="2792"/>
                    <a:pt x="874" y="2787"/>
                  </a:cubicBezTo>
                  <a:cubicBezTo>
                    <a:pt x="874" y="2783"/>
                    <a:pt x="877" y="2779"/>
                    <a:pt x="882" y="2779"/>
                  </a:cubicBezTo>
                  <a:close/>
                  <a:moveTo>
                    <a:pt x="1074" y="2779"/>
                  </a:moveTo>
                  <a:lnTo>
                    <a:pt x="1186" y="2779"/>
                  </a:lnTo>
                  <a:cubicBezTo>
                    <a:pt x="1190" y="2779"/>
                    <a:pt x="1194" y="2783"/>
                    <a:pt x="1194" y="2787"/>
                  </a:cubicBezTo>
                  <a:cubicBezTo>
                    <a:pt x="1194" y="2792"/>
                    <a:pt x="1190" y="2795"/>
                    <a:pt x="1186" y="2795"/>
                  </a:cubicBezTo>
                  <a:lnTo>
                    <a:pt x="1074" y="2795"/>
                  </a:lnTo>
                  <a:cubicBezTo>
                    <a:pt x="1069" y="2795"/>
                    <a:pt x="1066" y="2792"/>
                    <a:pt x="1066" y="2787"/>
                  </a:cubicBezTo>
                  <a:cubicBezTo>
                    <a:pt x="1066" y="2783"/>
                    <a:pt x="1069" y="2779"/>
                    <a:pt x="1074" y="2779"/>
                  </a:cubicBezTo>
                  <a:close/>
                  <a:moveTo>
                    <a:pt x="1266" y="2779"/>
                  </a:moveTo>
                  <a:lnTo>
                    <a:pt x="1378" y="2779"/>
                  </a:lnTo>
                  <a:cubicBezTo>
                    <a:pt x="1383" y="2779"/>
                    <a:pt x="1386" y="2783"/>
                    <a:pt x="1386" y="2787"/>
                  </a:cubicBezTo>
                  <a:cubicBezTo>
                    <a:pt x="1386" y="2792"/>
                    <a:pt x="1383" y="2795"/>
                    <a:pt x="1378" y="2795"/>
                  </a:cubicBezTo>
                  <a:lnTo>
                    <a:pt x="1266" y="2795"/>
                  </a:lnTo>
                  <a:cubicBezTo>
                    <a:pt x="1262" y="2795"/>
                    <a:pt x="1258" y="2792"/>
                    <a:pt x="1258" y="2787"/>
                  </a:cubicBezTo>
                  <a:cubicBezTo>
                    <a:pt x="1258" y="2783"/>
                    <a:pt x="1262" y="2779"/>
                    <a:pt x="1266" y="2779"/>
                  </a:cubicBezTo>
                  <a:close/>
                  <a:moveTo>
                    <a:pt x="1458" y="2779"/>
                  </a:moveTo>
                  <a:lnTo>
                    <a:pt x="1570" y="2779"/>
                  </a:lnTo>
                  <a:cubicBezTo>
                    <a:pt x="1575" y="2779"/>
                    <a:pt x="1578" y="2783"/>
                    <a:pt x="1578" y="2787"/>
                  </a:cubicBezTo>
                  <a:cubicBezTo>
                    <a:pt x="1578" y="2792"/>
                    <a:pt x="1575" y="2795"/>
                    <a:pt x="1570" y="2795"/>
                  </a:cubicBezTo>
                  <a:lnTo>
                    <a:pt x="1458" y="2795"/>
                  </a:lnTo>
                  <a:cubicBezTo>
                    <a:pt x="1454" y="2795"/>
                    <a:pt x="1450" y="2792"/>
                    <a:pt x="1450" y="2787"/>
                  </a:cubicBezTo>
                  <a:cubicBezTo>
                    <a:pt x="1450" y="2783"/>
                    <a:pt x="1454" y="2779"/>
                    <a:pt x="1458" y="2779"/>
                  </a:cubicBezTo>
                  <a:close/>
                  <a:moveTo>
                    <a:pt x="1650" y="2779"/>
                  </a:moveTo>
                  <a:lnTo>
                    <a:pt x="1763" y="2779"/>
                  </a:lnTo>
                  <a:cubicBezTo>
                    <a:pt x="1767" y="2779"/>
                    <a:pt x="1771" y="2783"/>
                    <a:pt x="1771" y="2787"/>
                  </a:cubicBezTo>
                  <a:cubicBezTo>
                    <a:pt x="1771" y="2792"/>
                    <a:pt x="1767" y="2795"/>
                    <a:pt x="1763" y="2795"/>
                  </a:cubicBezTo>
                  <a:lnTo>
                    <a:pt x="1650" y="2795"/>
                  </a:lnTo>
                  <a:cubicBezTo>
                    <a:pt x="1646" y="2795"/>
                    <a:pt x="1642" y="2792"/>
                    <a:pt x="1642" y="2787"/>
                  </a:cubicBezTo>
                  <a:cubicBezTo>
                    <a:pt x="1642" y="2783"/>
                    <a:pt x="1646" y="2779"/>
                    <a:pt x="1650" y="2779"/>
                  </a:cubicBezTo>
                  <a:close/>
                  <a:moveTo>
                    <a:pt x="1843" y="2779"/>
                  </a:moveTo>
                  <a:lnTo>
                    <a:pt x="1955" y="2779"/>
                  </a:lnTo>
                  <a:cubicBezTo>
                    <a:pt x="1959" y="2779"/>
                    <a:pt x="1963" y="2783"/>
                    <a:pt x="1963" y="2787"/>
                  </a:cubicBezTo>
                  <a:cubicBezTo>
                    <a:pt x="1963" y="2792"/>
                    <a:pt x="1959" y="2795"/>
                    <a:pt x="1955" y="2795"/>
                  </a:cubicBezTo>
                  <a:lnTo>
                    <a:pt x="1843" y="2795"/>
                  </a:lnTo>
                  <a:cubicBezTo>
                    <a:pt x="1838" y="2795"/>
                    <a:pt x="1835" y="2792"/>
                    <a:pt x="1835" y="2787"/>
                  </a:cubicBezTo>
                  <a:cubicBezTo>
                    <a:pt x="1835" y="2783"/>
                    <a:pt x="1838" y="2779"/>
                    <a:pt x="1843" y="2779"/>
                  </a:cubicBezTo>
                  <a:close/>
                  <a:moveTo>
                    <a:pt x="2035" y="2779"/>
                  </a:moveTo>
                  <a:lnTo>
                    <a:pt x="2147" y="2779"/>
                  </a:lnTo>
                  <a:cubicBezTo>
                    <a:pt x="2151" y="2779"/>
                    <a:pt x="2155" y="2783"/>
                    <a:pt x="2155" y="2787"/>
                  </a:cubicBezTo>
                  <a:cubicBezTo>
                    <a:pt x="2155" y="2792"/>
                    <a:pt x="2151" y="2795"/>
                    <a:pt x="2147" y="2795"/>
                  </a:cubicBezTo>
                  <a:lnTo>
                    <a:pt x="2035" y="2795"/>
                  </a:lnTo>
                  <a:cubicBezTo>
                    <a:pt x="2030" y="2795"/>
                    <a:pt x="2027" y="2792"/>
                    <a:pt x="2027" y="2787"/>
                  </a:cubicBezTo>
                  <a:cubicBezTo>
                    <a:pt x="2027" y="2783"/>
                    <a:pt x="2030" y="2779"/>
                    <a:pt x="2035" y="2779"/>
                  </a:cubicBezTo>
                  <a:close/>
                  <a:moveTo>
                    <a:pt x="2227" y="2779"/>
                  </a:moveTo>
                  <a:lnTo>
                    <a:pt x="2339" y="2779"/>
                  </a:lnTo>
                  <a:cubicBezTo>
                    <a:pt x="2344" y="2779"/>
                    <a:pt x="2347" y="2783"/>
                    <a:pt x="2347" y="2787"/>
                  </a:cubicBezTo>
                  <a:cubicBezTo>
                    <a:pt x="2347" y="2792"/>
                    <a:pt x="2344" y="2795"/>
                    <a:pt x="2339" y="2795"/>
                  </a:cubicBezTo>
                  <a:lnTo>
                    <a:pt x="2227" y="2795"/>
                  </a:lnTo>
                  <a:cubicBezTo>
                    <a:pt x="2223" y="2795"/>
                    <a:pt x="2219" y="2792"/>
                    <a:pt x="2219" y="2787"/>
                  </a:cubicBezTo>
                  <a:cubicBezTo>
                    <a:pt x="2219" y="2783"/>
                    <a:pt x="2223" y="2779"/>
                    <a:pt x="2227" y="2779"/>
                  </a:cubicBezTo>
                  <a:close/>
                  <a:moveTo>
                    <a:pt x="2419" y="2779"/>
                  </a:moveTo>
                  <a:lnTo>
                    <a:pt x="2531" y="2779"/>
                  </a:lnTo>
                  <a:cubicBezTo>
                    <a:pt x="2536" y="2779"/>
                    <a:pt x="2539" y="2783"/>
                    <a:pt x="2539" y="2787"/>
                  </a:cubicBezTo>
                  <a:cubicBezTo>
                    <a:pt x="2539" y="2792"/>
                    <a:pt x="2536" y="2795"/>
                    <a:pt x="2531" y="2795"/>
                  </a:cubicBezTo>
                  <a:lnTo>
                    <a:pt x="2419" y="2795"/>
                  </a:lnTo>
                  <a:cubicBezTo>
                    <a:pt x="2415" y="2795"/>
                    <a:pt x="2411" y="2792"/>
                    <a:pt x="2411" y="2787"/>
                  </a:cubicBezTo>
                  <a:cubicBezTo>
                    <a:pt x="2411" y="2783"/>
                    <a:pt x="2415" y="2779"/>
                    <a:pt x="2419" y="2779"/>
                  </a:cubicBezTo>
                  <a:close/>
                  <a:moveTo>
                    <a:pt x="2611" y="2779"/>
                  </a:moveTo>
                  <a:lnTo>
                    <a:pt x="2724" y="2779"/>
                  </a:lnTo>
                  <a:cubicBezTo>
                    <a:pt x="2728" y="2779"/>
                    <a:pt x="2732" y="2783"/>
                    <a:pt x="2732" y="2787"/>
                  </a:cubicBezTo>
                  <a:cubicBezTo>
                    <a:pt x="2732" y="2792"/>
                    <a:pt x="2728" y="2795"/>
                    <a:pt x="2724" y="2795"/>
                  </a:cubicBezTo>
                  <a:lnTo>
                    <a:pt x="2611" y="2795"/>
                  </a:lnTo>
                  <a:cubicBezTo>
                    <a:pt x="2607" y="2795"/>
                    <a:pt x="2603" y="2792"/>
                    <a:pt x="2603" y="2787"/>
                  </a:cubicBezTo>
                  <a:cubicBezTo>
                    <a:pt x="2603" y="2783"/>
                    <a:pt x="2607" y="2779"/>
                    <a:pt x="2611" y="2779"/>
                  </a:cubicBezTo>
                  <a:close/>
                  <a:moveTo>
                    <a:pt x="2804" y="2779"/>
                  </a:moveTo>
                  <a:lnTo>
                    <a:pt x="2916" y="2779"/>
                  </a:lnTo>
                  <a:cubicBezTo>
                    <a:pt x="2920" y="2779"/>
                    <a:pt x="2924" y="2783"/>
                    <a:pt x="2924" y="2787"/>
                  </a:cubicBezTo>
                  <a:cubicBezTo>
                    <a:pt x="2924" y="2792"/>
                    <a:pt x="2920" y="2795"/>
                    <a:pt x="2916" y="2795"/>
                  </a:cubicBezTo>
                  <a:lnTo>
                    <a:pt x="2804" y="2795"/>
                  </a:lnTo>
                  <a:cubicBezTo>
                    <a:pt x="2799" y="2795"/>
                    <a:pt x="2796" y="2792"/>
                    <a:pt x="2796" y="2787"/>
                  </a:cubicBezTo>
                  <a:cubicBezTo>
                    <a:pt x="2796" y="2783"/>
                    <a:pt x="2799" y="2779"/>
                    <a:pt x="2804" y="2779"/>
                  </a:cubicBezTo>
                  <a:close/>
                  <a:moveTo>
                    <a:pt x="2996" y="2779"/>
                  </a:moveTo>
                  <a:lnTo>
                    <a:pt x="3108" y="2779"/>
                  </a:lnTo>
                  <a:cubicBezTo>
                    <a:pt x="3112" y="2779"/>
                    <a:pt x="3116" y="2783"/>
                    <a:pt x="3116" y="2787"/>
                  </a:cubicBezTo>
                  <a:cubicBezTo>
                    <a:pt x="3116" y="2792"/>
                    <a:pt x="3112" y="2795"/>
                    <a:pt x="3108" y="2795"/>
                  </a:cubicBezTo>
                  <a:lnTo>
                    <a:pt x="2996" y="2795"/>
                  </a:lnTo>
                  <a:cubicBezTo>
                    <a:pt x="2991" y="2795"/>
                    <a:pt x="2988" y="2792"/>
                    <a:pt x="2988" y="2787"/>
                  </a:cubicBezTo>
                  <a:cubicBezTo>
                    <a:pt x="2988" y="2783"/>
                    <a:pt x="2991" y="2779"/>
                    <a:pt x="2996" y="2779"/>
                  </a:cubicBezTo>
                  <a:close/>
                  <a:moveTo>
                    <a:pt x="3187" y="2778"/>
                  </a:moveTo>
                  <a:lnTo>
                    <a:pt x="3244" y="2772"/>
                  </a:lnTo>
                  <a:lnTo>
                    <a:pt x="3242" y="2773"/>
                  </a:lnTo>
                  <a:lnTo>
                    <a:pt x="3295" y="2756"/>
                  </a:lnTo>
                  <a:cubicBezTo>
                    <a:pt x="3299" y="2755"/>
                    <a:pt x="3303" y="2757"/>
                    <a:pt x="3305" y="2761"/>
                  </a:cubicBezTo>
                  <a:cubicBezTo>
                    <a:pt x="3306" y="2765"/>
                    <a:pt x="3304" y="2770"/>
                    <a:pt x="3300" y="2771"/>
                  </a:cubicBezTo>
                  <a:lnTo>
                    <a:pt x="3247" y="2788"/>
                  </a:lnTo>
                  <a:cubicBezTo>
                    <a:pt x="3246" y="2788"/>
                    <a:pt x="3246" y="2788"/>
                    <a:pt x="3245" y="2788"/>
                  </a:cubicBezTo>
                  <a:lnTo>
                    <a:pt x="3189" y="2794"/>
                  </a:lnTo>
                  <a:cubicBezTo>
                    <a:pt x="3184" y="2794"/>
                    <a:pt x="3180" y="2791"/>
                    <a:pt x="3180" y="2787"/>
                  </a:cubicBezTo>
                  <a:cubicBezTo>
                    <a:pt x="3180" y="2782"/>
                    <a:pt x="3183" y="2779"/>
                    <a:pt x="3187" y="2778"/>
                  </a:cubicBezTo>
                  <a:close/>
                  <a:moveTo>
                    <a:pt x="3365" y="2721"/>
                  </a:moveTo>
                  <a:lnTo>
                    <a:pt x="3367" y="2720"/>
                  </a:lnTo>
                  <a:lnTo>
                    <a:pt x="3365" y="2721"/>
                  </a:lnTo>
                  <a:lnTo>
                    <a:pt x="3417" y="2678"/>
                  </a:lnTo>
                  <a:lnTo>
                    <a:pt x="3416" y="2679"/>
                  </a:lnTo>
                  <a:lnTo>
                    <a:pt x="3444" y="2646"/>
                  </a:lnTo>
                  <a:cubicBezTo>
                    <a:pt x="3446" y="2643"/>
                    <a:pt x="3451" y="2643"/>
                    <a:pt x="3455" y="2645"/>
                  </a:cubicBezTo>
                  <a:cubicBezTo>
                    <a:pt x="3458" y="2648"/>
                    <a:pt x="3459" y="2653"/>
                    <a:pt x="3456" y="2657"/>
                  </a:cubicBezTo>
                  <a:lnTo>
                    <a:pt x="3429" y="2690"/>
                  </a:lnTo>
                  <a:cubicBezTo>
                    <a:pt x="3428" y="2690"/>
                    <a:pt x="3428" y="2690"/>
                    <a:pt x="3428" y="2691"/>
                  </a:cubicBezTo>
                  <a:lnTo>
                    <a:pt x="3376" y="2734"/>
                  </a:lnTo>
                  <a:cubicBezTo>
                    <a:pt x="3375" y="2734"/>
                    <a:pt x="3375" y="2734"/>
                    <a:pt x="3374" y="2735"/>
                  </a:cubicBezTo>
                  <a:lnTo>
                    <a:pt x="3373" y="2735"/>
                  </a:lnTo>
                  <a:cubicBezTo>
                    <a:pt x="3369" y="2737"/>
                    <a:pt x="3364" y="2736"/>
                    <a:pt x="3362" y="2732"/>
                  </a:cubicBezTo>
                  <a:cubicBezTo>
                    <a:pt x="3360" y="2728"/>
                    <a:pt x="3361" y="2723"/>
                    <a:pt x="3365" y="2721"/>
                  </a:cubicBezTo>
                  <a:close/>
                  <a:moveTo>
                    <a:pt x="3485" y="2580"/>
                  </a:moveTo>
                  <a:lnTo>
                    <a:pt x="3490" y="2570"/>
                  </a:lnTo>
                  <a:lnTo>
                    <a:pt x="3490" y="2571"/>
                  </a:lnTo>
                  <a:lnTo>
                    <a:pt x="3511" y="2505"/>
                  </a:lnTo>
                  <a:lnTo>
                    <a:pt x="3510" y="2507"/>
                  </a:lnTo>
                  <a:lnTo>
                    <a:pt x="3514" y="2476"/>
                  </a:lnTo>
                  <a:cubicBezTo>
                    <a:pt x="3514" y="2471"/>
                    <a:pt x="3518" y="2468"/>
                    <a:pt x="3522" y="2469"/>
                  </a:cubicBezTo>
                  <a:cubicBezTo>
                    <a:pt x="3527" y="2469"/>
                    <a:pt x="3530" y="2473"/>
                    <a:pt x="3529" y="2477"/>
                  </a:cubicBezTo>
                  <a:lnTo>
                    <a:pt x="3526" y="2508"/>
                  </a:lnTo>
                  <a:cubicBezTo>
                    <a:pt x="3526" y="2509"/>
                    <a:pt x="3526" y="2509"/>
                    <a:pt x="3526" y="2510"/>
                  </a:cubicBezTo>
                  <a:lnTo>
                    <a:pt x="3505" y="2576"/>
                  </a:lnTo>
                  <a:cubicBezTo>
                    <a:pt x="3505" y="2576"/>
                    <a:pt x="3505" y="2577"/>
                    <a:pt x="3505" y="2577"/>
                  </a:cubicBezTo>
                  <a:lnTo>
                    <a:pt x="3499" y="2588"/>
                  </a:lnTo>
                  <a:cubicBezTo>
                    <a:pt x="3497" y="2591"/>
                    <a:pt x="3492" y="2593"/>
                    <a:pt x="3488" y="2591"/>
                  </a:cubicBezTo>
                  <a:cubicBezTo>
                    <a:pt x="3484" y="2589"/>
                    <a:pt x="3483" y="2584"/>
                    <a:pt x="3485" y="2580"/>
                  </a:cubicBezTo>
                  <a:close/>
                  <a:moveTo>
                    <a:pt x="3517" y="2397"/>
                  </a:moveTo>
                  <a:lnTo>
                    <a:pt x="3517" y="2285"/>
                  </a:lnTo>
                  <a:cubicBezTo>
                    <a:pt x="3517" y="2280"/>
                    <a:pt x="3521" y="2276"/>
                    <a:pt x="3525" y="2276"/>
                  </a:cubicBezTo>
                  <a:cubicBezTo>
                    <a:pt x="3530" y="2276"/>
                    <a:pt x="3533" y="2280"/>
                    <a:pt x="3533" y="2285"/>
                  </a:cubicBezTo>
                  <a:lnTo>
                    <a:pt x="3533" y="2397"/>
                  </a:lnTo>
                  <a:cubicBezTo>
                    <a:pt x="3533" y="2401"/>
                    <a:pt x="3530" y="2405"/>
                    <a:pt x="3525" y="2405"/>
                  </a:cubicBezTo>
                  <a:cubicBezTo>
                    <a:pt x="3521" y="2405"/>
                    <a:pt x="3517" y="2401"/>
                    <a:pt x="3517" y="2397"/>
                  </a:cubicBezTo>
                  <a:close/>
                  <a:moveTo>
                    <a:pt x="3517" y="2204"/>
                  </a:moveTo>
                  <a:lnTo>
                    <a:pt x="3517" y="2092"/>
                  </a:lnTo>
                  <a:cubicBezTo>
                    <a:pt x="3517" y="2088"/>
                    <a:pt x="3521" y="2084"/>
                    <a:pt x="3525" y="2084"/>
                  </a:cubicBezTo>
                  <a:cubicBezTo>
                    <a:pt x="3530" y="2084"/>
                    <a:pt x="3533" y="2088"/>
                    <a:pt x="3533" y="2092"/>
                  </a:cubicBezTo>
                  <a:lnTo>
                    <a:pt x="3533" y="2204"/>
                  </a:lnTo>
                  <a:cubicBezTo>
                    <a:pt x="3533" y="2209"/>
                    <a:pt x="3530" y="2212"/>
                    <a:pt x="3525" y="2212"/>
                  </a:cubicBezTo>
                  <a:cubicBezTo>
                    <a:pt x="3521" y="2212"/>
                    <a:pt x="3517" y="2209"/>
                    <a:pt x="3517" y="2204"/>
                  </a:cubicBezTo>
                  <a:close/>
                  <a:moveTo>
                    <a:pt x="3517" y="2012"/>
                  </a:moveTo>
                  <a:lnTo>
                    <a:pt x="3517" y="1900"/>
                  </a:lnTo>
                  <a:cubicBezTo>
                    <a:pt x="3517" y="1896"/>
                    <a:pt x="3521" y="1892"/>
                    <a:pt x="3525" y="1892"/>
                  </a:cubicBezTo>
                  <a:cubicBezTo>
                    <a:pt x="3530" y="1892"/>
                    <a:pt x="3533" y="1896"/>
                    <a:pt x="3533" y="1900"/>
                  </a:cubicBezTo>
                  <a:lnTo>
                    <a:pt x="3533" y="2012"/>
                  </a:lnTo>
                  <a:cubicBezTo>
                    <a:pt x="3533" y="2017"/>
                    <a:pt x="3530" y="2020"/>
                    <a:pt x="3525" y="2020"/>
                  </a:cubicBezTo>
                  <a:cubicBezTo>
                    <a:pt x="3521" y="2020"/>
                    <a:pt x="3517" y="2017"/>
                    <a:pt x="3517" y="2012"/>
                  </a:cubicBezTo>
                  <a:close/>
                  <a:moveTo>
                    <a:pt x="3517" y="1820"/>
                  </a:moveTo>
                  <a:lnTo>
                    <a:pt x="3517" y="1708"/>
                  </a:lnTo>
                  <a:cubicBezTo>
                    <a:pt x="3517" y="1704"/>
                    <a:pt x="3521" y="1700"/>
                    <a:pt x="3525" y="1700"/>
                  </a:cubicBezTo>
                  <a:cubicBezTo>
                    <a:pt x="3530" y="1700"/>
                    <a:pt x="3533" y="1704"/>
                    <a:pt x="3533" y="1708"/>
                  </a:cubicBezTo>
                  <a:lnTo>
                    <a:pt x="3533" y="1820"/>
                  </a:lnTo>
                  <a:cubicBezTo>
                    <a:pt x="3533" y="1824"/>
                    <a:pt x="3530" y="1828"/>
                    <a:pt x="3525" y="1828"/>
                  </a:cubicBezTo>
                  <a:cubicBezTo>
                    <a:pt x="3521" y="1828"/>
                    <a:pt x="3517" y="1824"/>
                    <a:pt x="3517" y="1820"/>
                  </a:cubicBezTo>
                  <a:close/>
                  <a:moveTo>
                    <a:pt x="3517" y="1628"/>
                  </a:moveTo>
                  <a:lnTo>
                    <a:pt x="3517" y="1516"/>
                  </a:lnTo>
                  <a:cubicBezTo>
                    <a:pt x="3517" y="1511"/>
                    <a:pt x="3521" y="1508"/>
                    <a:pt x="3525" y="1508"/>
                  </a:cubicBezTo>
                  <a:cubicBezTo>
                    <a:pt x="3530" y="1508"/>
                    <a:pt x="3533" y="1511"/>
                    <a:pt x="3533" y="1516"/>
                  </a:cubicBezTo>
                  <a:lnTo>
                    <a:pt x="3533" y="1628"/>
                  </a:lnTo>
                  <a:cubicBezTo>
                    <a:pt x="3533" y="1632"/>
                    <a:pt x="3530" y="1636"/>
                    <a:pt x="3525" y="1636"/>
                  </a:cubicBezTo>
                  <a:cubicBezTo>
                    <a:pt x="3521" y="1636"/>
                    <a:pt x="3517" y="1632"/>
                    <a:pt x="3517" y="1628"/>
                  </a:cubicBezTo>
                  <a:close/>
                  <a:moveTo>
                    <a:pt x="3517" y="1436"/>
                  </a:moveTo>
                  <a:lnTo>
                    <a:pt x="3517" y="1324"/>
                  </a:lnTo>
                  <a:cubicBezTo>
                    <a:pt x="3517" y="1319"/>
                    <a:pt x="3521" y="1316"/>
                    <a:pt x="3525" y="1316"/>
                  </a:cubicBezTo>
                  <a:cubicBezTo>
                    <a:pt x="3530" y="1316"/>
                    <a:pt x="3533" y="1319"/>
                    <a:pt x="3533" y="1324"/>
                  </a:cubicBezTo>
                  <a:lnTo>
                    <a:pt x="3533" y="1436"/>
                  </a:lnTo>
                  <a:cubicBezTo>
                    <a:pt x="3533" y="1440"/>
                    <a:pt x="3530" y="1444"/>
                    <a:pt x="3525" y="1444"/>
                  </a:cubicBezTo>
                  <a:cubicBezTo>
                    <a:pt x="3521" y="1444"/>
                    <a:pt x="3517" y="1440"/>
                    <a:pt x="3517" y="1436"/>
                  </a:cubicBezTo>
                  <a:close/>
                  <a:moveTo>
                    <a:pt x="3517" y="1243"/>
                  </a:moveTo>
                  <a:lnTo>
                    <a:pt x="3517" y="1131"/>
                  </a:lnTo>
                  <a:cubicBezTo>
                    <a:pt x="3517" y="1127"/>
                    <a:pt x="3521" y="1123"/>
                    <a:pt x="3525" y="1123"/>
                  </a:cubicBezTo>
                  <a:cubicBezTo>
                    <a:pt x="3530" y="1123"/>
                    <a:pt x="3533" y="1127"/>
                    <a:pt x="3533" y="1131"/>
                  </a:cubicBezTo>
                  <a:lnTo>
                    <a:pt x="3533" y="1243"/>
                  </a:lnTo>
                  <a:cubicBezTo>
                    <a:pt x="3533" y="1248"/>
                    <a:pt x="3530" y="1251"/>
                    <a:pt x="3525" y="1251"/>
                  </a:cubicBezTo>
                  <a:cubicBezTo>
                    <a:pt x="3521" y="1251"/>
                    <a:pt x="3517" y="1248"/>
                    <a:pt x="3517" y="1243"/>
                  </a:cubicBezTo>
                  <a:close/>
                  <a:moveTo>
                    <a:pt x="3517" y="1051"/>
                  </a:moveTo>
                  <a:lnTo>
                    <a:pt x="3517" y="939"/>
                  </a:lnTo>
                  <a:cubicBezTo>
                    <a:pt x="3517" y="935"/>
                    <a:pt x="3521" y="931"/>
                    <a:pt x="3525" y="931"/>
                  </a:cubicBezTo>
                  <a:cubicBezTo>
                    <a:pt x="3530" y="931"/>
                    <a:pt x="3533" y="935"/>
                    <a:pt x="3533" y="939"/>
                  </a:cubicBezTo>
                  <a:lnTo>
                    <a:pt x="3533" y="1051"/>
                  </a:lnTo>
                  <a:cubicBezTo>
                    <a:pt x="3533" y="1056"/>
                    <a:pt x="3530" y="1059"/>
                    <a:pt x="3525" y="1059"/>
                  </a:cubicBezTo>
                  <a:cubicBezTo>
                    <a:pt x="3521" y="1059"/>
                    <a:pt x="3517" y="1056"/>
                    <a:pt x="3517" y="1051"/>
                  </a:cubicBezTo>
                  <a:close/>
                  <a:moveTo>
                    <a:pt x="3517" y="859"/>
                  </a:moveTo>
                  <a:lnTo>
                    <a:pt x="3517" y="747"/>
                  </a:lnTo>
                  <a:cubicBezTo>
                    <a:pt x="3517" y="743"/>
                    <a:pt x="3521" y="739"/>
                    <a:pt x="3525" y="739"/>
                  </a:cubicBezTo>
                  <a:cubicBezTo>
                    <a:pt x="3530" y="739"/>
                    <a:pt x="3533" y="743"/>
                    <a:pt x="3533" y="747"/>
                  </a:cubicBezTo>
                  <a:lnTo>
                    <a:pt x="3533" y="859"/>
                  </a:lnTo>
                  <a:cubicBezTo>
                    <a:pt x="3533" y="864"/>
                    <a:pt x="3530" y="867"/>
                    <a:pt x="3525" y="867"/>
                  </a:cubicBezTo>
                  <a:cubicBezTo>
                    <a:pt x="3521" y="867"/>
                    <a:pt x="3517" y="864"/>
                    <a:pt x="3517" y="859"/>
                  </a:cubicBezTo>
                  <a:close/>
                  <a:moveTo>
                    <a:pt x="3517" y="667"/>
                  </a:moveTo>
                  <a:lnTo>
                    <a:pt x="3517" y="555"/>
                  </a:lnTo>
                  <a:cubicBezTo>
                    <a:pt x="3517" y="550"/>
                    <a:pt x="3521" y="547"/>
                    <a:pt x="3525" y="547"/>
                  </a:cubicBezTo>
                  <a:cubicBezTo>
                    <a:pt x="3530" y="547"/>
                    <a:pt x="3533" y="550"/>
                    <a:pt x="3533" y="555"/>
                  </a:cubicBezTo>
                  <a:lnTo>
                    <a:pt x="3533" y="667"/>
                  </a:lnTo>
                  <a:cubicBezTo>
                    <a:pt x="3533" y="671"/>
                    <a:pt x="3530" y="675"/>
                    <a:pt x="3525" y="675"/>
                  </a:cubicBezTo>
                  <a:cubicBezTo>
                    <a:pt x="3521" y="675"/>
                    <a:pt x="3517" y="671"/>
                    <a:pt x="3517" y="667"/>
                  </a:cubicBezTo>
                  <a:close/>
                  <a:moveTo>
                    <a:pt x="3517" y="475"/>
                  </a:moveTo>
                  <a:lnTo>
                    <a:pt x="3517" y="363"/>
                  </a:lnTo>
                  <a:cubicBezTo>
                    <a:pt x="3517" y="358"/>
                    <a:pt x="3521" y="355"/>
                    <a:pt x="3525" y="355"/>
                  </a:cubicBezTo>
                  <a:cubicBezTo>
                    <a:pt x="3530" y="355"/>
                    <a:pt x="3533" y="358"/>
                    <a:pt x="3533" y="363"/>
                  </a:cubicBezTo>
                  <a:lnTo>
                    <a:pt x="3533" y="475"/>
                  </a:lnTo>
                  <a:cubicBezTo>
                    <a:pt x="3533" y="479"/>
                    <a:pt x="3530" y="483"/>
                    <a:pt x="3525" y="483"/>
                  </a:cubicBezTo>
                  <a:cubicBezTo>
                    <a:pt x="3521" y="483"/>
                    <a:pt x="3517" y="479"/>
                    <a:pt x="3517" y="475"/>
                  </a:cubicBezTo>
                  <a:close/>
                  <a:moveTo>
                    <a:pt x="3509" y="286"/>
                  </a:moveTo>
                  <a:lnTo>
                    <a:pt x="3490" y="226"/>
                  </a:lnTo>
                  <a:lnTo>
                    <a:pt x="3490" y="227"/>
                  </a:lnTo>
                  <a:lnTo>
                    <a:pt x="3467" y="184"/>
                  </a:lnTo>
                  <a:cubicBezTo>
                    <a:pt x="3465" y="180"/>
                    <a:pt x="3467" y="175"/>
                    <a:pt x="3470" y="173"/>
                  </a:cubicBezTo>
                  <a:cubicBezTo>
                    <a:pt x="3474" y="171"/>
                    <a:pt x="3479" y="172"/>
                    <a:pt x="3481" y="176"/>
                  </a:cubicBezTo>
                  <a:lnTo>
                    <a:pt x="3505" y="220"/>
                  </a:lnTo>
                  <a:cubicBezTo>
                    <a:pt x="3505" y="220"/>
                    <a:pt x="3505" y="221"/>
                    <a:pt x="3505" y="221"/>
                  </a:cubicBezTo>
                  <a:lnTo>
                    <a:pt x="3524" y="281"/>
                  </a:lnTo>
                  <a:cubicBezTo>
                    <a:pt x="3525" y="285"/>
                    <a:pt x="3523" y="289"/>
                    <a:pt x="3519" y="291"/>
                  </a:cubicBezTo>
                  <a:cubicBezTo>
                    <a:pt x="3515" y="292"/>
                    <a:pt x="3510" y="290"/>
                    <a:pt x="3509" y="286"/>
                  </a:cubicBezTo>
                  <a:close/>
                  <a:moveTo>
                    <a:pt x="3420" y="121"/>
                  </a:moveTo>
                  <a:lnTo>
                    <a:pt x="3416" y="117"/>
                  </a:lnTo>
                  <a:lnTo>
                    <a:pt x="3417" y="118"/>
                  </a:lnTo>
                  <a:lnTo>
                    <a:pt x="3365" y="75"/>
                  </a:lnTo>
                  <a:lnTo>
                    <a:pt x="3367" y="76"/>
                  </a:lnTo>
                  <a:lnTo>
                    <a:pt x="3333" y="57"/>
                  </a:lnTo>
                  <a:cubicBezTo>
                    <a:pt x="3329" y="55"/>
                    <a:pt x="3327" y="50"/>
                    <a:pt x="3329" y="46"/>
                  </a:cubicBezTo>
                  <a:cubicBezTo>
                    <a:pt x="3331" y="43"/>
                    <a:pt x="3336" y="41"/>
                    <a:pt x="3340" y="43"/>
                  </a:cubicBezTo>
                  <a:lnTo>
                    <a:pt x="3374" y="61"/>
                  </a:lnTo>
                  <a:cubicBezTo>
                    <a:pt x="3375" y="62"/>
                    <a:pt x="3375" y="62"/>
                    <a:pt x="3376" y="62"/>
                  </a:cubicBezTo>
                  <a:lnTo>
                    <a:pt x="3428" y="105"/>
                  </a:lnTo>
                  <a:cubicBezTo>
                    <a:pt x="3428" y="106"/>
                    <a:pt x="3428" y="106"/>
                    <a:pt x="3429" y="106"/>
                  </a:cubicBezTo>
                  <a:lnTo>
                    <a:pt x="3432" y="111"/>
                  </a:lnTo>
                  <a:cubicBezTo>
                    <a:pt x="3435" y="114"/>
                    <a:pt x="3435" y="119"/>
                    <a:pt x="3431" y="122"/>
                  </a:cubicBezTo>
                  <a:cubicBezTo>
                    <a:pt x="3428" y="125"/>
                    <a:pt x="3423" y="125"/>
                    <a:pt x="3420" y="121"/>
                  </a:cubicBezTo>
                  <a:close/>
                  <a:moveTo>
                    <a:pt x="3260" y="29"/>
                  </a:moveTo>
                  <a:lnTo>
                    <a:pt x="3242" y="23"/>
                  </a:lnTo>
                  <a:lnTo>
                    <a:pt x="3244" y="23"/>
                  </a:lnTo>
                  <a:lnTo>
                    <a:pt x="3173" y="16"/>
                  </a:lnTo>
                  <a:lnTo>
                    <a:pt x="3151" y="16"/>
                  </a:lnTo>
                  <a:cubicBezTo>
                    <a:pt x="3147" y="16"/>
                    <a:pt x="3143" y="13"/>
                    <a:pt x="3143" y="8"/>
                  </a:cubicBezTo>
                  <a:cubicBezTo>
                    <a:pt x="3143" y="4"/>
                    <a:pt x="3147" y="0"/>
                    <a:pt x="3151" y="0"/>
                  </a:cubicBezTo>
                  <a:lnTo>
                    <a:pt x="3174" y="0"/>
                  </a:lnTo>
                  <a:lnTo>
                    <a:pt x="3245" y="7"/>
                  </a:lnTo>
                  <a:cubicBezTo>
                    <a:pt x="3246" y="8"/>
                    <a:pt x="3246" y="8"/>
                    <a:pt x="3247" y="8"/>
                  </a:cubicBezTo>
                  <a:lnTo>
                    <a:pt x="3264" y="13"/>
                  </a:lnTo>
                  <a:cubicBezTo>
                    <a:pt x="3269" y="15"/>
                    <a:pt x="3271" y="19"/>
                    <a:pt x="3270" y="23"/>
                  </a:cubicBezTo>
                  <a:cubicBezTo>
                    <a:pt x="3268" y="28"/>
                    <a:pt x="3264" y="30"/>
                    <a:pt x="3260" y="29"/>
                  </a:cubicBezTo>
                  <a:close/>
                  <a:moveTo>
                    <a:pt x="3071" y="16"/>
                  </a:moveTo>
                  <a:lnTo>
                    <a:pt x="2959" y="16"/>
                  </a:lnTo>
                  <a:cubicBezTo>
                    <a:pt x="2955" y="16"/>
                    <a:pt x="2951" y="13"/>
                    <a:pt x="2951" y="8"/>
                  </a:cubicBezTo>
                  <a:cubicBezTo>
                    <a:pt x="2951" y="4"/>
                    <a:pt x="2955" y="0"/>
                    <a:pt x="2959" y="0"/>
                  </a:cubicBezTo>
                  <a:lnTo>
                    <a:pt x="3071" y="0"/>
                  </a:lnTo>
                  <a:cubicBezTo>
                    <a:pt x="3076" y="0"/>
                    <a:pt x="3079" y="4"/>
                    <a:pt x="3079" y="8"/>
                  </a:cubicBezTo>
                  <a:cubicBezTo>
                    <a:pt x="3079" y="13"/>
                    <a:pt x="3076" y="16"/>
                    <a:pt x="3071" y="16"/>
                  </a:cubicBezTo>
                  <a:close/>
                  <a:moveTo>
                    <a:pt x="2879" y="16"/>
                  </a:moveTo>
                  <a:lnTo>
                    <a:pt x="2767" y="16"/>
                  </a:lnTo>
                  <a:cubicBezTo>
                    <a:pt x="2762" y="16"/>
                    <a:pt x="2759" y="13"/>
                    <a:pt x="2759" y="8"/>
                  </a:cubicBezTo>
                  <a:cubicBezTo>
                    <a:pt x="2759" y="4"/>
                    <a:pt x="2762" y="0"/>
                    <a:pt x="2767" y="0"/>
                  </a:cubicBezTo>
                  <a:lnTo>
                    <a:pt x="2879" y="0"/>
                  </a:lnTo>
                  <a:cubicBezTo>
                    <a:pt x="2883" y="0"/>
                    <a:pt x="2887" y="4"/>
                    <a:pt x="2887" y="8"/>
                  </a:cubicBezTo>
                  <a:cubicBezTo>
                    <a:pt x="2887" y="13"/>
                    <a:pt x="2883" y="16"/>
                    <a:pt x="2879" y="16"/>
                  </a:cubicBezTo>
                  <a:close/>
                  <a:moveTo>
                    <a:pt x="2687" y="16"/>
                  </a:moveTo>
                  <a:lnTo>
                    <a:pt x="2575" y="16"/>
                  </a:lnTo>
                  <a:cubicBezTo>
                    <a:pt x="2570" y="16"/>
                    <a:pt x="2567" y="13"/>
                    <a:pt x="2567" y="8"/>
                  </a:cubicBezTo>
                  <a:cubicBezTo>
                    <a:pt x="2567" y="4"/>
                    <a:pt x="2570" y="0"/>
                    <a:pt x="2575" y="0"/>
                  </a:cubicBezTo>
                  <a:lnTo>
                    <a:pt x="2687" y="0"/>
                  </a:lnTo>
                  <a:cubicBezTo>
                    <a:pt x="2691" y="0"/>
                    <a:pt x="2695" y="4"/>
                    <a:pt x="2695" y="8"/>
                  </a:cubicBezTo>
                  <a:cubicBezTo>
                    <a:pt x="2695" y="13"/>
                    <a:pt x="2691" y="16"/>
                    <a:pt x="2687" y="16"/>
                  </a:cubicBezTo>
                  <a:close/>
                  <a:moveTo>
                    <a:pt x="2495" y="16"/>
                  </a:moveTo>
                  <a:lnTo>
                    <a:pt x="2382" y="16"/>
                  </a:lnTo>
                  <a:cubicBezTo>
                    <a:pt x="2378" y="16"/>
                    <a:pt x="2374" y="13"/>
                    <a:pt x="2374" y="8"/>
                  </a:cubicBezTo>
                  <a:cubicBezTo>
                    <a:pt x="2374" y="4"/>
                    <a:pt x="2378" y="0"/>
                    <a:pt x="2382" y="0"/>
                  </a:cubicBezTo>
                  <a:lnTo>
                    <a:pt x="2495" y="0"/>
                  </a:lnTo>
                  <a:cubicBezTo>
                    <a:pt x="2499" y="0"/>
                    <a:pt x="2503" y="4"/>
                    <a:pt x="2503" y="8"/>
                  </a:cubicBezTo>
                  <a:cubicBezTo>
                    <a:pt x="2503" y="13"/>
                    <a:pt x="2499" y="16"/>
                    <a:pt x="2495" y="16"/>
                  </a:cubicBezTo>
                  <a:close/>
                  <a:moveTo>
                    <a:pt x="2302" y="16"/>
                  </a:moveTo>
                  <a:lnTo>
                    <a:pt x="2190" y="16"/>
                  </a:lnTo>
                  <a:cubicBezTo>
                    <a:pt x="2186" y="16"/>
                    <a:pt x="2182" y="13"/>
                    <a:pt x="2182" y="8"/>
                  </a:cubicBezTo>
                  <a:cubicBezTo>
                    <a:pt x="2182" y="4"/>
                    <a:pt x="2186" y="0"/>
                    <a:pt x="2190" y="0"/>
                  </a:cubicBezTo>
                  <a:lnTo>
                    <a:pt x="2302" y="0"/>
                  </a:lnTo>
                  <a:cubicBezTo>
                    <a:pt x="2307" y="0"/>
                    <a:pt x="2310" y="4"/>
                    <a:pt x="2310" y="8"/>
                  </a:cubicBezTo>
                  <a:cubicBezTo>
                    <a:pt x="2310" y="13"/>
                    <a:pt x="2307" y="16"/>
                    <a:pt x="2302" y="16"/>
                  </a:cubicBezTo>
                  <a:close/>
                  <a:moveTo>
                    <a:pt x="2110" y="16"/>
                  </a:moveTo>
                  <a:lnTo>
                    <a:pt x="1998" y="16"/>
                  </a:lnTo>
                  <a:cubicBezTo>
                    <a:pt x="1994" y="16"/>
                    <a:pt x="1990" y="13"/>
                    <a:pt x="1990" y="8"/>
                  </a:cubicBezTo>
                  <a:cubicBezTo>
                    <a:pt x="1990" y="4"/>
                    <a:pt x="1994" y="0"/>
                    <a:pt x="1998" y="0"/>
                  </a:cubicBezTo>
                  <a:lnTo>
                    <a:pt x="2110" y="0"/>
                  </a:lnTo>
                  <a:cubicBezTo>
                    <a:pt x="2115" y="0"/>
                    <a:pt x="2118" y="4"/>
                    <a:pt x="2118" y="8"/>
                  </a:cubicBezTo>
                  <a:cubicBezTo>
                    <a:pt x="2118" y="13"/>
                    <a:pt x="2115" y="16"/>
                    <a:pt x="2110" y="16"/>
                  </a:cubicBezTo>
                  <a:close/>
                  <a:moveTo>
                    <a:pt x="1918" y="16"/>
                  </a:moveTo>
                  <a:lnTo>
                    <a:pt x="1806" y="16"/>
                  </a:lnTo>
                  <a:cubicBezTo>
                    <a:pt x="1801" y="16"/>
                    <a:pt x="1798" y="13"/>
                    <a:pt x="1798" y="8"/>
                  </a:cubicBezTo>
                  <a:cubicBezTo>
                    <a:pt x="1798" y="4"/>
                    <a:pt x="1801" y="0"/>
                    <a:pt x="1806" y="0"/>
                  </a:cubicBezTo>
                  <a:lnTo>
                    <a:pt x="1918" y="0"/>
                  </a:lnTo>
                  <a:cubicBezTo>
                    <a:pt x="1922" y="0"/>
                    <a:pt x="1926" y="4"/>
                    <a:pt x="1926" y="8"/>
                  </a:cubicBezTo>
                  <a:cubicBezTo>
                    <a:pt x="1926" y="13"/>
                    <a:pt x="1922" y="16"/>
                    <a:pt x="1918" y="16"/>
                  </a:cubicBezTo>
                  <a:close/>
                  <a:moveTo>
                    <a:pt x="1726" y="16"/>
                  </a:moveTo>
                  <a:lnTo>
                    <a:pt x="1614" y="16"/>
                  </a:lnTo>
                  <a:cubicBezTo>
                    <a:pt x="1609" y="16"/>
                    <a:pt x="1606" y="13"/>
                    <a:pt x="1606" y="8"/>
                  </a:cubicBezTo>
                  <a:cubicBezTo>
                    <a:pt x="1606" y="4"/>
                    <a:pt x="1609" y="0"/>
                    <a:pt x="1614" y="0"/>
                  </a:cubicBezTo>
                  <a:lnTo>
                    <a:pt x="1726" y="0"/>
                  </a:lnTo>
                  <a:cubicBezTo>
                    <a:pt x="1730" y="0"/>
                    <a:pt x="1734" y="4"/>
                    <a:pt x="1734" y="8"/>
                  </a:cubicBezTo>
                  <a:cubicBezTo>
                    <a:pt x="1734" y="13"/>
                    <a:pt x="1730" y="16"/>
                    <a:pt x="1726" y="16"/>
                  </a:cubicBezTo>
                  <a:close/>
                  <a:moveTo>
                    <a:pt x="1534" y="16"/>
                  </a:moveTo>
                  <a:lnTo>
                    <a:pt x="1421" y="16"/>
                  </a:lnTo>
                  <a:cubicBezTo>
                    <a:pt x="1417" y="16"/>
                    <a:pt x="1413" y="13"/>
                    <a:pt x="1413" y="8"/>
                  </a:cubicBezTo>
                  <a:cubicBezTo>
                    <a:pt x="1413" y="4"/>
                    <a:pt x="1417" y="0"/>
                    <a:pt x="1421" y="0"/>
                  </a:cubicBezTo>
                  <a:lnTo>
                    <a:pt x="1534" y="0"/>
                  </a:lnTo>
                  <a:cubicBezTo>
                    <a:pt x="1538" y="0"/>
                    <a:pt x="1542" y="4"/>
                    <a:pt x="1542" y="8"/>
                  </a:cubicBezTo>
                  <a:cubicBezTo>
                    <a:pt x="1542" y="13"/>
                    <a:pt x="1538" y="16"/>
                    <a:pt x="1534" y="16"/>
                  </a:cubicBezTo>
                  <a:close/>
                  <a:moveTo>
                    <a:pt x="1341" y="16"/>
                  </a:moveTo>
                  <a:lnTo>
                    <a:pt x="1229" y="16"/>
                  </a:lnTo>
                  <a:cubicBezTo>
                    <a:pt x="1225" y="16"/>
                    <a:pt x="1221" y="13"/>
                    <a:pt x="1221" y="8"/>
                  </a:cubicBezTo>
                  <a:cubicBezTo>
                    <a:pt x="1221" y="4"/>
                    <a:pt x="1225" y="0"/>
                    <a:pt x="1229" y="0"/>
                  </a:cubicBezTo>
                  <a:lnTo>
                    <a:pt x="1341" y="0"/>
                  </a:lnTo>
                  <a:cubicBezTo>
                    <a:pt x="1346" y="0"/>
                    <a:pt x="1349" y="4"/>
                    <a:pt x="1349" y="8"/>
                  </a:cubicBezTo>
                  <a:cubicBezTo>
                    <a:pt x="1349" y="13"/>
                    <a:pt x="1346" y="16"/>
                    <a:pt x="1341" y="16"/>
                  </a:cubicBezTo>
                  <a:close/>
                  <a:moveTo>
                    <a:pt x="1149" y="16"/>
                  </a:moveTo>
                  <a:lnTo>
                    <a:pt x="1037" y="16"/>
                  </a:lnTo>
                  <a:cubicBezTo>
                    <a:pt x="1033" y="16"/>
                    <a:pt x="1029" y="13"/>
                    <a:pt x="1029" y="8"/>
                  </a:cubicBezTo>
                  <a:cubicBezTo>
                    <a:pt x="1029" y="4"/>
                    <a:pt x="1033" y="0"/>
                    <a:pt x="1037" y="0"/>
                  </a:cubicBezTo>
                  <a:lnTo>
                    <a:pt x="1149" y="0"/>
                  </a:lnTo>
                  <a:cubicBezTo>
                    <a:pt x="1154" y="0"/>
                    <a:pt x="1157" y="4"/>
                    <a:pt x="1157" y="8"/>
                  </a:cubicBezTo>
                  <a:cubicBezTo>
                    <a:pt x="1157" y="13"/>
                    <a:pt x="1154" y="16"/>
                    <a:pt x="1149" y="16"/>
                  </a:cubicBezTo>
                  <a:close/>
                  <a:moveTo>
                    <a:pt x="957" y="16"/>
                  </a:moveTo>
                  <a:lnTo>
                    <a:pt x="845" y="16"/>
                  </a:lnTo>
                  <a:cubicBezTo>
                    <a:pt x="840" y="16"/>
                    <a:pt x="837" y="13"/>
                    <a:pt x="837" y="8"/>
                  </a:cubicBezTo>
                  <a:cubicBezTo>
                    <a:pt x="837" y="4"/>
                    <a:pt x="840" y="0"/>
                    <a:pt x="845" y="0"/>
                  </a:cubicBezTo>
                  <a:lnTo>
                    <a:pt x="957" y="0"/>
                  </a:lnTo>
                  <a:cubicBezTo>
                    <a:pt x="961" y="0"/>
                    <a:pt x="965" y="4"/>
                    <a:pt x="965" y="8"/>
                  </a:cubicBezTo>
                  <a:cubicBezTo>
                    <a:pt x="965" y="13"/>
                    <a:pt x="961" y="16"/>
                    <a:pt x="957" y="16"/>
                  </a:cubicBezTo>
                  <a:close/>
                  <a:moveTo>
                    <a:pt x="765" y="16"/>
                  </a:moveTo>
                  <a:lnTo>
                    <a:pt x="653" y="16"/>
                  </a:lnTo>
                  <a:cubicBezTo>
                    <a:pt x="648" y="16"/>
                    <a:pt x="645" y="13"/>
                    <a:pt x="645" y="8"/>
                  </a:cubicBezTo>
                  <a:cubicBezTo>
                    <a:pt x="645" y="4"/>
                    <a:pt x="648" y="0"/>
                    <a:pt x="653" y="0"/>
                  </a:cubicBezTo>
                  <a:lnTo>
                    <a:pt x="765" y="0"/>
                  </a:lnTo>
                  <a:cubicBezTo>
                    <a:pt x="769" y="0"/>
                    <a:pt x="773" y="4"/>
                    <a:pt x="773" y="8"/>
                  </a:cubicBezTo>
                  <a:cubicBezTo>
                    <a:pt x="773" y="13"/>
                    <a:pt x="769" y="16"/>
                    <a:pt x="765" y="16"/>
                  </a:cubicBezTo>
                  <a:close/>
                  <a:moveTo>
                    <a:pt x="573" y="16"/>
                  </a:moveTo>
                  <a:lnTo>
                    <a:pt x="460" y="16"/>
                  </a:lnTo>
                  <a:cubicBezTo>
                    <a:pt x="456" y="16"/>
                    <a:pt x="452" y="13"/>
                    <a:pt x="452" y="8"/>
                  </a:cubicBezTo>
                  <a:cubicBezTo>
                    <a:pt x="452" y="4"/>
                    <a:pt x="456" y="0"/>
                    <a:pt x="460" y="0"/>
                  </a:cubicBezTo>
                  <a:lnTo>
                    <a:pt x="573" y="0"/>
                  </a:lnTo>
                  <a:cubicBezTo>
                    <a:pt x="577" y="0"/>
                    <a:pt x="581" y="4"/>
                    <a:pt x="581" y="8"/>
                  </a:cubicBezTo>
                  <a:cubicBezTo>
                    <a:pt x="581" y="13"/>
                    <a:pt x="577" y="16"/>
                    <a:pt x="573" y="16"/>
                  </a:cubicBezTo>
                  <a:close/>
                  <a:moveTo>
                    <a:pt x="380" y="16"/>
                  </a:moveTo>
                  <a:lnTo>
                    <a:pt x="360" y="16"/>
                  </a:lnTo>
                  <a:lnTo>
                    <a:pt x="290" y="23"/>
                  </a:lnTo>
                  <a:lnTo>
                    <a:pt x="292" y="23"/>
                  </a:lnTo>
                  <a:lnTo>
                    <a:pt x="272" y="29"/>
                  </a:lnTo>
                  <a:cubicBezTo>
                    <a:pt x="268" y="31"/>
                    <a:pt x="263" y="28"/>
                    <a:pt x="262" y="24"/>
                  </a:cubicBezTo>
                  <a:cubicBezTo>
                    <a:pt x="261" y="20"/>
                    <a:pt x="263" y="15"/>
                    <a:pt x="267" y="14"/>
                  </a:cubicBezTo>
                  <a:lnTo>
                    <a:pt x="287" y="8"/>
                  </a:lnTo>
                  <a:cubicBezTo>
                    <a:pt x="288" y="8"/>
                    <a:pt x="288" y="8"/>
                    <a:pt x="289" y="7"/>
                  </a:cubicBezTo>
                  <a:lnTo>
                    <a:pt x="360" y="0"/>
                  </a:lnTo>
                  <a:lnTo>
                    <a:pt x="380" y="0"/>
                  </a:lnTo>
                  <a:cubicBezTo>
                    <a:pt x="385" y="0"/>
                    <a:pt x="388" y="4"/>
                    <a:pt x="388" y="8"/>
                  </a:cubicBezTo>
                  <a:cubicBezTo>
                    <a:pt x="388" y="13"/>
                    <a:pt x="385" y="16"/>
                    <a:pt x="380" y="16"/>
                  </a:cubicBezTo>
                  <a:close/>
                  <a:moveTo>
                    <a:pt x="199" y="58"/>
                  </a:moveTo>
                  <a:lnTo>
                    <a:pt x="167" y="76"/>
                  </a:lnTo>
                  <a:lnTo>
                    <a:pt x="169" y="75"/>
                  </a:lnTo>
                  <a:lnTo>
                    <a:pt x="117" y="118"/>
                  </a:lnTo>
                  <a:lnTo>
                    <a:pt x="118" y="117"/>
                  </a:lnTo>
                  <a:lnTo>
                    <a:pt x="112" y="123"/>
                  </a:lnTo>
                  <a:cubicBezTo>
                    <a:pt x="110" y="126"/>
                    <a:pt x="104" y="127"/>
                    <a:pt x="101" y="124"/>
                  </a:cubicBezTo>
                  <a:cubicBezTo>
                    <a:pt x="98" y="121"/>
                    <a:pt x="97" y="116"/>
                    <a:pt x="100" y="113"/>
                  </a:cubicBezTo>
                  <a:lnTo>
                    <a:pt x="105" y="106"/>
                  </a:lnTo>
                  <a:cubicBezTo>
                    <a:pt x="106" y="106"/>
                    <a:pt x="106" y="106"/>
                    <a:pt x="106" y="105"/>
                  </a:cubicBezTo>
                  <a:lnTo>
                    <a:pt x="158" y="62"/>
                  </a:lnTo>
                  <a:cubicBezTo>
                    <a:pt x="159" y="62"/>
                    <a:pt x="159" y="62"/>
                    <a:pt x="160" y="61"/>
                  </a:cubicBezTo>
                  <a:lnTo>
                    <a:pt x="192" y="44"/>
                  </a:lnTo>
                  <a:cubicBezTo>
                    <a:pt x="196" y="42"/>
                    <a:pt x="201" y="44"/>
                    <a:pt x="203" y="48"/>
                  </a:cubicBezTo>
                  <a:cubicBezTo>
                    <a:pt x="205" y="51"/>
                    <a:pt x="203" y="56"/>
                    <a:pt x="199" y="58"/>
                  </a:cubicBezTo>
                  <a:close/>
                  <a:moveTo>
                    <a:pt x="66" y="186"/>
                  </a:moveTo>
                  <a:lnTo>
                    <a:pt x="44" y="227"/>
                  </a:lnTo>
                  <a:lnTo>
                    <a:pt x="44" y="226"/>
                  </a:lnTo>
                  <a:lnTo>
                    <a:pt x="24" y="288"/>
                  </a:lnTo>
                  <a:cubicBezTo>
                    <a:pt x="23" y="292"/>
                    <a:pt x="19" y="294"/>
                    <a:pt x="14" y="293"/>
                  </a:cubicBezTo>
                  <a:cubicBezTo>
                    <a:pt x="10" y="292"/>
                    <a:pt x="8" y="287"/>
                    <a:pt x="9" y="283"/>
                  </a:cubicBezTo>
                  <a:lnTo>
                    <a:pt x="29" y="221"/>
                  </a:lnTo>
                  <a:cubicBezTo>
                    <a:pt x="29" y="221"/>
                    <a:pt x="29" y="220"/>
                    <a:pt x="29" y="220"/>
                  </a:cubicBezTo>
                  <a:lnTo>
                    <a:pt x="52" y="178"/>
                  </a:lnTo>
                  <a:cubicBezTo>
                    <a:pt x="54" y="174"/>
                    <a:pt x="59" y="173"/>
                    <a:pt x="62" y="175"/>
                  </a:cubicBezTo>
                  <a:cubicBezTo>
                    <a:pt x="66" y="177"/>
                    <a:pt x="68" y="182"/>
                    <a:pt x="66" y="186"/>
                  </a:cubicBezTo>
                  <a:close/>
                  <a:moveTo>
                    <a:pt x="16" y="365"/>
                  </a:moveTo>
                  <a:lnTo>
                    <a:pt x="16" y="477"/>
                  </a:lnTo>
                  <a:cubicBezTo>
                    <a:pt x="16" y="481"/>
                    <a:pt x="13" y="485"/>
                    <a:pt x="8" y="485"/>
                  </a:cubicBezTo>
                  <a:cubicBezTo>
                    <a:pt x="4" y="485"/>
                    <a:pt x="0" y="481"/>
                    <a:pt x="0" y="477"/>
                  </a:cubicBezTo>
                  <a:lnTo>
                    <a:pt x="0" y="365"/>
                  </a:lnTo>
                  <a:cubicBezTo>
                    <a:pt x="0" y="361"/>
                    <a:pt x="4" y="357"/>
                    <a:pt x="8" y="357"/>
                  </a:cubicBezTo>
                  <a:cubicBezTo>
                    <a:pt x="13" y="357"/>
                    <a:pt x="16" y="361"/>
                    <a:pt x="16" y="365"/>
                  </a:cubicBezTo>
                  <a:close/>
                  <a:moveTo>
                    <a:pt x="16" y="557"/>
                  </a:moveTo>
                  <a:lnTo>
                    <a:pt x="16" y="669"/>
                  </a:lnTo>
                  <a:cubicBezTo>
                    <a:pt x="16" y="674"/>
                    <a:pt x="13" y="677"/>
                    <a:pt x="8" y="677"/>
                  </a:cubicBezTo>
                  <a:cubicBezTo>
                    <a:pt x="4" y="677"/>
                    <a:pt x="0" y="674"/>
                    <a:pt x="0" y="669"/>
                  </a:cubicBezTo>
                  <a:lnTo>
                    <a:pt x="0" y="557"/>
                  </a:lnTo>
                  <a:cubicBezTo>
                    <a:pt x="0" y="553"/>
                    <a:pt x="4" y="549"/>
                    <a:pt x="8" y="549"/>
                  </a:cubicBezTo>
                  <a:cubicBezTo>
                    <a:pt x="13" y="549"/>
                    <a:pt x="16" y="553"/>
                    <a:pt x="16" y="557"/>
                  </a:cubicBezTo>
                  <a:close/>
                  <a:moveTo>
                    <a:pt x="16" y="749"/>
                  </a:moveTo>
                  <a:lnTo>
                    <a:pt x="16" y="861"/>
                  </a:lnTo>
                  <a:cubicBezTo>
                    <a:pt x="16" y="866"/>
                    <a:pt x="13" y="869"/>
                    <a:pt x="8" y="869"/>
                  </a:cubicBezTo>
                  <a:cubicBezTo>
                    <a:pt x="4" y="869"/>
                    <a:pt x="0" y="866"/>
                    <a:pt x="0" y="861"/>
                  </a:cubicBezTo>
                  <a:lnTo>
                    <a:pt x="0" y="749"/>
                  </a:lnTo>
                  <a:cubicBezTo>
                    <a:pt x="0" y="745"/>
                    <a:pt x="4" y="741"/>
                    <a:pt x="8" y="741"/>
                  </a:cubicBezTo>
                  <a:cubicBezTo>
                    <a:pt x="13" y="741"/>
                    <a:pt x="16" y="745"/>
                    <a:pt x="16" y="749"/>
                  </a:cubicBezTo>
                  <a:close/>
                  <a:moveTo>
                    <a:pt x="16" y="942"/>
                  </a:moveTo>
                  <a:lnTo>
                    <a:pt x="16" y="1054"/>
                  </a:lnTo>
                  <a:cubicBezTo>
                    <a:pt x="16" y="1058"/>
                    <a:pt x="13" y="1062"/>
                    <a:pt x="8" y="1062"/>
                  </a:cubicBezTo>
                  <a:cubicBezTo>
                    <a:pt x="4" y="1062"/>
                    <a:pt x="0" y="1058"/>
                    <a:pt x="0" y="1054"/>
                  </a:cubicBezTo>
                  <a:lnTo>
                    <a:pt x="0" y="942"/>
                  </a:lnTo>
                  <a:cubicBezTo>
                    <a:pt x="0" y="937"/>
                    <a:pt x="4" y="934"/>
                    <a:pt x="8" y="934"/>
                  </a:cubicBezTo>
                  <a:cubicBezTo>
                    <a:pt x="13" y="934"/>
                    <a:pt x="16" y="937"/>
                    <a:pt x="16" y="942"/>
                  </a:cubicBezTo>
                  <a:close/>
                  <a:moveTo>
                    <a:pt x="16" y="1134"/>
                  </a:moveTo>
                  <a:lnTo>
                    <a:pt x="16" y="1246"/>
                  </a:lnTo>
                  <a:cubicBezTo>
                    <a:pt x="16" y="1250"/>
                    <a:pt x="13" y="1254"/>
                    <a:pt x="8" y="1254"/>
                  </a:cubicBezTo>
                  <a:cubicBezTo>
                    <a:pt x="4" y="1254"/>
                    <a:pt x="0" y="1250"/>
                    <a:pt x="0" y="1246"/>
                  </a:cubicBezTo>
                  <a:lnTo>
                    <a:pt x="0" y="1134"/>
                  </a:lnTo>
                  <a:cubicBezTo>
                    <a:pt x="0" y="1129"/>
                    <a:pt x="4" y="1126"/>
                    <a:pt x="8" y="1126"/>
                  </a:cubicBezTo>
                  <a:cubicBezTo>
                    <a:pt x="13" y="1126"/>
                    <a:pt x="16" y="1129"/>
                    <a:pt x="16" y="1134"/>
                  </a:cubicBezTo>
                  <a:close/>
                  <a:moveTo>
                    <a:pt x="16" y="1326"/>
                  </a:moveTo>
                  <a:lnTo>
                    <a:pt x="16" y="1438"/>
                  </a:lnTo>
                  <a:cubicBezTo>
                    <a:pt x="16" y="1442"/>
                    <a:pt x="13" y="1446"/>
                    <a:pt x="8" y="1446"/>
                  </a:cubicBezTo>
                  <a:cubicBezTo>
                    <a:pt x="4" y="1446"/>
                    <a:pt x="0" y="1442"/>
                    <a:pt x="0" y="1438"/>
                  </a:cubicBezTo>
                  <a:lnTo>
                    <a:pt x="0" y="1326"/>
                  </a:lnTo>
                  <a:cubicBezTo>
                    <a:pt x="0" y="1321"/>
                    <a:pt x="4" y="1318"/>
                    <a:pt x="8" y="1318"/>
                  </a:cubicBezTo>
                  <a:cubicBezTo>
                    <a:pt x="13" y="1318"/>
                    <a:pt x="16" y="1321"/>
                    <a:pt x="16" y="1326"/>
                  </a:cubicBezTo>
                  <a:close/>
                  <a:moveTo>
                    <a:pt x="16" y="1518"/>
                  </a:moveTo>
                  <a:lnTo>
                    <a:pt x="16" y="1630"/>
                  </a:lnTo>
                  <a:cubicBezTo>
                    <a:pt x="16" y="1635"/>
                    <a:pt x="13" y="1638"/>
                    <a:pt x="8" y="1638"/>
                  </a:cubicBezTo>
                  <a:cubicBezTo>
                    <a:pt x="4" y="1638"/>
                    <a:pt x="0" y="1635"/>
                    <a:pt x="0" y="1630"/>
                  </a:cubicBezTo>
                  <a:lnTo>
                    <a:pt x="0" y="1518"/>
                  </a:lnTo>
                  <a:cubicBezTo>
                    <a:pt x="0" y="1514"/>
                    <a:pt x="4" y="1510"/>
                    <a:pt x="8" y="1510"/>
                  </a:cubicBezTo>
                  <a:cubicBezTo>
                    <a:pt x="13" y="1510"/>
                    <a:pt x="16" y="1514"/>
                    <a:pt x="16" y="1518"/>
                  </a:cubicBezTo>
                  <a:close/>
                  <a:moveTo>
                    <a:pt x="16" y="1710"/>
                  </a:moveTo>
                  <a:lnTo>
                    <a:pt x="16" y="1822"/>
                  </a:lnTo>
                  <a:cubicBezTo>
                    <a:pt x="16" y="1827"/>
                    <a:pt x="13" y="1830"/>
                    <a:pt x="8" y="1830"/>
                  </a:cubicBezTo>
                  <a:cubicBezTo>
                    <a:pt x="4" y="1830"/>
                    <a:pt x="0" y="1827"/>
                    <a:pt x="0" y="1822"/>
                  </a:cubicBezTo>
                  <a:lnTo>
                    <a:pt x="0" y="1710"/>
                  </a:lnTo>
                  <a:cubicBezTo>
                    <a:pt x="0" y="1706"/>
                    <a:pt x="4" y="1702"/>
                    <a:pt x="8" y="1702"/>
                  </a:cubicBezTo>
                  <a:cubicBezTo>
                    <a:pt x="13" y="1702"/>
                    <a:pt x="16" y="1706"/>
                    <a:pt x="16" y="1710"/>
                  </a:cubicBezTo>
                  <a:close/>
                  <a:moveTo>
                    <a:pt x="16" y="1902"/>
                  </a:moveTo>
                  <a:lnTo>
                    <a:pt x="16" y="2015"/>
                  </a:lnTo>
                  <a:cubicBezTo>
                    <a:pt x="16" y="2019"/>
                    <a:pt x="13" y="2023"/>
                    <a:pt x="8" y="2023"/>
                  </a:cubicBezTo>
                  <a:cubicBezTo>
                    <a:pt x="4" y="2023"/>
                    <a:pt x="0" y="2019"/>
                    <a:pt x="0" y="2015"/>
                  </a:cubicBezTo>
                  <a:lnTo>
                    <a:pt x="0" y="1902"/>
                  </a:lnTo>
                  <a:cubicBezTo>
                    <a:pt x="0" y="1898"/>
                    <a:pt x="4" y="1894"/>
                    <a:pt x="8" y="1894"/>
                  </a:cubicBezTo>
                  <a:cubicBezTo>
                    <a:pt x="13" y="1894"/>
                    <a:pt x="16" y="1898"/>
                    <a:pt x="16" y="1902"/>
                  </a:cubicBezTo>
                  <a:close/>
                  <a:moveTo>
                    <a:pt x="16" y="2095"/>
                  </a:moveTo>
                  <a:lnTo>
                    <a:pt x="16" y="2207"/>
                  </a:lnTo>
                  <a:cubicBezTo>
                    <a:pt x="16" y="2211"/>
                    <a:pt x="13" y="2215"/>
                    <a:pt x="8" y="2215"/>
                  </a:cubicBezTo>
                  <a:cubicBezTo>
                    <a:pt x="4" y="2215"/>
                    <a:pt x="0" y="2211"/>
                    <a:pt x="0" y="2207"/>
                  </a:cubicBezTo>
                  <a:lnTo>
                    <a:pt x="0" y="2095"/>
                  </a:lnTo>
                  <a:cubicBezTo>
                    <a:pt x="0" y="2090"/>
                    <a:pt x="4" y="2087"/>
                    <a:pt x="8" y="2087"/>
                  </a:cubicBezTo>
                  <a:cubicBezTo>
                    <a:pt x="13" y="2087"/>
                    <a:pt x="16" y="2090"/>
                    <a:pt x="16" y="2095"/>
                  </a:cubicBezTo>
                  <a:close/>
                  <a:moveTo>
                    <a:pt x="16" y="2287"/>
                  </a:moveTo>
                  <a:lnTo>
                    <a:pt x="16" y="2399"/>
                  </a:lnTo>
                  <a:cubicBezTo>
                    <a:pt x="16" y="2403"/>
                    <a:pt x="13" y="2407"/>
                    <a:pt x="8" y="2407"/>
                  </a:cubicBezTo>
                  <a:cubicBezTo>
                    <a:pt x="4" y="2407"/>
                    <a:pt x="0" y="2403"/>
                    <a:pt x="0" y="2399"/>
                  </a:cubicBezTo>
                  <a:lnTo>
                    <a:pt x="0" y="2287"/>
                  </a:lnTo>
                  <a:cubicBezTo>
                    <a:pt x="0" y="2282"/>
                    <a:pt x="4" y="2279"/>
                    <a:pt x="8" y="2279"/>
                  </a:cubicBezTo>
                  <a:cubicBezTo>
                    <a:pt x="13" y="2279"/>
                    <a:pt x="16" y="2282"/>
                    <a:pt x="16" y="2287"/>
                  </a:cubicBezTo>
                  <a:close/>
                  <a:moveTo>
                    <a:pt x="21" y="2478"/>
                  </a:moveTo>
                  <a:lnTo>
                    <a:pt x="23" y="2507"/>
                  </a:lnTo>
                  <a:lnTo>
                    <a:pt x="23" y="2505"/>
                  </a:lnTo>
                  <a:lnTo>
                    <a:pt x="44" y="2571"/>
                  </a:lnTo>
                  <a:lnTo>
                    <a:pt x="44" y="2570"/>
                  </a:lnTo>
                  <a:lnTo>
                    <a:pt x="50" y="2582"/>
                  </a:lnTo>
                  <a:cubicBezTo>
                    <a:pt x="52" y="2586"/>
                    <a:pt x="51" y="2591"/>
                    <a:pt x="47" y="2593"/>
                  </a:cubicBezTo>
                  <a:cubicBezTo>
                    <a:pt x="43" y="2595"/>
                    <a:pt x="38" y="2594"/>
                    <a:pt x="36" y="2590"/>
                  </a:cubicBezTo>
                  <a:lnTo>
                    <a:pt x="29" y="2577"/>
                  </a:lnTo>
                  <a:cubicBezTo>
                    <a:pt x="29" y="2577"/>
                    <a:pt x="29" y="2576"/>
                    <a:pt x="29" y="2576"/>
                  </a:cubicBezTo>
                  <a:lnTo>
                    <a:pt x="8" y="2510"/>
                  </a:lnTo>
                  <a:cubicBezTo>
                    <a:pt x="8" y="2509"/>
                    <a:pt x="8" y="2509"/>
                    <a:pt x="7" y="2508"/>
                  </a:cubicBezTo>
                  <a:lnTo>
                    <a:pt x="5" y="2480"/>
                  </a:lnTo>
                  <a:cubicBezTo>
                    <a:pt x="4" y="2475"/>
                    <a:pt x="7" y="2471"/>
                    <a:pt x="12" y="2471"/>
                  </a:cubicBezTo>
                  <a:cubicBezTo>
                    <a:pt x="16" y="2470"/>
                    <a:pt x="20" y="2474"/>
                    <a:pt x="21" y="2478"/>
                  </a:cubicBezTo>
                  <a:close/>
                  <a:moveTo>
                    <a:pt x="92" y="2648"/>
                  </a:moveTo>
                  <a:lnTo>
                    <a:pt x="118" y="2679"/>
                  </a:lnTo>
                  <a:lnTo>
                    <a:pt x="117" y="2678"/>
                  </a:lnTo>
                  <a:lnTo>
                    <a:pt x="169" y="2721"/>
                  </a:lnTo>
                  <a:lnTo>
                    <a:pt x="167" y="2720"/>
                  </a:lnTo>
                  <a:lnTo>
                    <a:pt x="171" y="2722"/>
                  </a:lnTo>
                  <a:cubicBezTo>
                    <a:pt x="175" y="2724"/>
                    <a:pt x="176" y="2729"/>
                    <a:pt x="174" y="2733"/>
                  </a:cubicBezTo>
                  <a:cubicBezTo>
                    <a:pt x="172" y="2737"/>
                    <a:pt x="167" y="2739"/>
                    <a:pt x="163" y="2737"/>
                  </a:cubicBezTo>
                  <a:lnTo>
                    <a:pt x="160" y="2735"/>
                  </a:lnTo>
                  <a:cubicBezTo>
                    <a:pt x="159" y="2734"/>
                    <a:pt x="159" y="2734"/>
                    <a:pt x="158" y="2734"/>
                  </a:cubicBezTo>
                  <a:lnTo>
                    <a:pt x="106" y="2691"/>
                  </a:lnTo>
                  <a:cubicBezTo>
                    <a:pt x="106" y="2690"/>
                    <a:pt x="106" y="2690"/>
                    <a:pt x="105" y="2690"/>
                  </a:cubicBezTo>
                  <a:lnTo>
                    <a:pt x="80" y="2658"/>
                  </a:lnTo>
                  <a:cubicBezTo>
                    <a:pt x="77" y="2655"/>
                    <a:pt x="77" y="2650"/>
                    <a:pt x="81" y="2647"/>
                  </a:cubicBezTo>
                  <a:cubicBezTo>
                    <a:pt x="84" y="2644"/>
                    <a:pt x="89" y="2645"/>
                    <a:pt x="92" y="2648"/>
                  </a:cubicBezTo>
                  <a:close/>
                  <a:moveTo>
                    <a:pt x="241" y="2757"/>
                  </a:moveTo>
                  <a:lnTo>
                    <a:pt x="292" y="2773"/>
                  </a:lnTo>
                  <a:cubicBezTo>
                    <a:pt x="296" y="2774"/>
                    <a:pt x="298" y="2779"/>
                    <a:pt x="297" y="2783"/>
                  </a:cubicBezTo>
                  <a:cubicBezTo>
                    <a:pt x="296" y="2787"/>
                    <a:pt x="291" y="2789"/>
                    <a:pt x="287" y="2788"/>
                  </a:cubicBezTo>
                  <a:lnTo>
                    <a:pt x="237" y="2772"/>
                  </a:lnTo>
                  <a:lnTo>
                    <a:pt x="237" y="2772"/>
                  </a:lnTo>
                  <a:cubicBezTo>
                    <a:pt x="232" y="2771"/>
                    <a:pt x="230" y="2766"/>
                    <a:pt x="231" y="2762"/>
                  </a:cubicBezTo>
                  <a:cubicBezTo>
                    <a:pt x="233" y="2758"/>
                    <a:pt x="237" y="2755"/>
                    <a:pt x="241" y="2757"/>
                  </a:cubicBez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a:p>
          </p:txBody>
        </p:sp>
        <p:grpSp>
          <p:nvGrpSpPr>
            <p:cNvPr id="297" name="그룹 296">
              <a:extLst>
                <a:ext uri="{FF2B5EF4-FFF2-40B4-BE49-F238E27FC236}">
                  <a16:creationId xmlns="" xmlns:a16="http://schemas.microsoft.com/office/drawing/2014/main" id="{1B506F31-5121-4A24-87C1-F7153C13B5D6}"/>
                </a:ext>
              </a:extLst>
            </p:cNvPr>
            <p:cNvGrpSpPr/>
            <p:nvPr/>
          </p:nvGrpSpPr>
          <p:grpSpPr>
            <a:xfrm>
              <a:off x="250641" y="4163866"/>
              <a:ext cx="1949451" cy="2322900"/>
              <a:chOff x="2206158" y="3346643"/>
              <a:chExt cx="1949451" cy="2322900"/>
            </a:xfrm>
          </p:grpSpPr>
          <p:sp>
            <p:nvSpPr>
              <p:cNvPr id="143" name="Freeform 51">
                <a:extLst>
                  <a:ext uri="{FF2B5EF4-FFF2-40B4-BE49-F238E27FC236}">
                    <a16:creationId xmlns="" xmlns:a16="http://schemas.microsoft.com/office/drawing/2014/main" id="{2AF4FDED-9383-485D-8770-E9F4D71CDD69}"/>
                  </a:ext>
                </a:extLst>
              </p:cNvPr>
              <p:cNvSpPr>
                <a:spLocks noEditPoints="1"/>
              </p:cNvSpPr>
              <p:nvPr/>
            </p:nvSpPr>
            <p:spPr bwMode="auto">
              <a:xfrm>
                <a:off x="3160246" y="3346643"/>
                <a:ext cx="9525" cy="306388"/>
              </a:xfrm>
              <a:custGeom>
                <a:avLst/>
                <a:gdLst>
                  <a:gd name="T0" fmla="*/ 16 w 16"/>
                  <a:gd name="T1" fmla="*/ 8 h 478"/>
                  <a:gd name="T2" fmla="*/ 16 w 16"/>
                  <a:gd name="T3" fmla="*/ 121 h 478"/>
                  <a:gd name="T4" fmla="*/ 8 w 16"/>
                  <a:gd name="T5" fmla="*/ 129 h 478"/>
                  <a:gd name="T6" fmla="*/ 0 w 16"/>
                  <a:gd name="T7" fmla="*/ 121 h 478"/>
                  <a:gd name="T8" fmla="*/ 0 w 16"/>
                  <a:gd name="T9" fmla="*/ 9 h 478"/>
                  <a:gd name="T10" fmla="*/ 8 w 16"/>
                  <a:gd name="T11" fmla="*/ 0 h 478"/>
                  <a:gd name="T12" fmla="*/ 16 w 16"/>
                  <a:gd name="T13" fmla="*/ 8 h 478"/>
                  <a:gd name="T14" fmla="*/ 16 w 16"/>
                  <a:gd name="T15" fmla="*/ 201 h 478"/>
                  <a:gd name="T16" fmla="*/ 16 w 16"/>
                  <a:gd name="T17" fmla="*/ 313 h 478"/>
                  <a:gd name="T18" fmla="*/ 8 w 16"/>
                  <a:gd name="T19" fmla="*/ 321 h 478"/>
                  <a:gd name="T20" fmla="*/ 0 w 16"/>
                  <a:gd name="T21" fmla="*/ 313 h 478"/>
                  <a:gd name="T22" fmla="*/ 0 w 16"/>
                  <a:gd name="T23" fmla="*/ 201 h 478"/>
                  <a:gd name="T24" fmla="*/ 8 w 16"/>
                  <a:gd name="T25" fmla="*/ 193 h 478"/>
                  <a:gd name="T26" fmla="*/ 16 w 16"/>
                  <a:gd name="T27" fmla="*/ 201 h 478"/>
                  <a:gd name="T28" fmla="*/ 16 w 16"/>
                  <a:gd name="T29" fmla="*/ 393 h 478"/>
                  <a:gd name="T30" fmla="*/ 16 w 16"/>
                  <a:gd name="T31" fmla="*/ 470 h 478"/>
                  <a:gd name="T32" fmla="*/ 8 w 16"/>
                  <a:gd name="T33" fmla="*/ 478 h 478"/>
                  <a:gd name="T34" fmla="*/ 0 w 16"/>
                  <a:gd name="T35" fmla="*/ 470 h 478"/>
                  <a:gd name="T36" fmla="*/ 0 w 16"/>
                  <a:gd name="T37" fmla="*/ 393 h 478"/>
                  <a:gd name="T38" fmla="*/ 8 w 16"/>
                  <a:gd name="T39" fmla="*/ 385 h 478"/>
                  <a:gd name="T40" fmla="*/ 16 w 16"/>
                  <a:gd name="T41" fmla="*/ 393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478">
                    <a:moveTo>
                      <a:pt x="16" y="8"/>
                    </a:moveTo>
                    <a:lnTo>
                      <a:pt x="16" y="121"/>
                    </a:lnTo>
                    <a:cubicBezTo>
                      <a:pt x="16" y="125"/>
                      <a:pt x="12" y="129"/>
                      <a:pt x="8" y="129"/>
                    </a:cubicBezTo>
                    <a:cubicBezTo>
                      <a:pt x="4" y="129"/>
                      <a:pt x="0" y="125"/>
                      <a:pt x="0" y="121"/>
                    </a:cubicBezTo>
                    <a:lnTo>
                      <a:pt x="0" y="9"/>
                    </a:lnTo>
                    <a:cubicBezTo>
                      <a:pt x="0" y="4"/>
                      <a:pt x="4" y="0"/>
                      <a:pt x="8" y="0"/>
                    </a:cubicBezTo>
                    <a:cubicBezTo>
                      <a:pt x="12" y="0"/>
                      <a:pt x="16" y="4"/>
                      <a:pt x="16" y="8"/>
                    </a:cubicBezTo>
                    <a:close/>
                    <a:moveTo>
                      <a:pt x="16" y="201"/>
                    </a:moveTo>
                    <a:lnTo>
                      <a:pt x="16" y="313"/>
                    </a:lnTo>
                    <a:cubicBezTo>
                      <a:pt x="16" y="317"/>
                      <a:pt x="13" y="321"/>
                      <a:pt x="8" y="321"/>
                    </a:cubicBezTo>
                    <a:cubicBezTo>
                      <a:pt x="4" y="321"/>
                      <a:pt x="0" y="317"/>
                      <a:pt x="0" y="313"/>
                    </a:cubicBezTo>
                    <a:lnTo>
                      <a:pt x="0" y="201"/>
                    </a:lnTo>
                    <a:cubicBezTo>
                      <a:pt x="0" y="196"/>
                      <a:pt x="4" y="193"/>
                      <a:pt x="8" y="193"/>
                    </a:cubicBezTo>
                    <a:cubicBezTo>
                      <a:pt x="12" y="193"/>
                      <a:pt x="16" y="196"/>
                      <a:pt x="16" y="201"/>
                    </a:cubicBezTo>
                    <a:close/>
                    <a:moveTo>
                      <a:pt x="16" y="393"/>
                    </a:moveTo>
                    <a:lnTo>
                      <a:pt x="16" y="470"/>
                    </a:lnTo>
                    <a:cubicBezTo>
                      <a:pt x="16" y="474"/>
                      <a:pt x="13" y="478"/>
                      <a:pt x="8" y="478"/>
                    </a:cubicBezTo>
                    <a:cubicBezTo>
                      <a:pt x="4" y="478"/>
                      <a:pt x="0" y="475"/>
                      <a:pt x="0" y="470"/>
                    </a:cubicBezTo>
                    <a:lnTo>
                      <a:pt x="0" y="393"/>
                    </a:lnTo>
                    <a:cubicBezTo>
                      <a:pt x="0" y="388"/>
                      <a:pt x="4" y="385"/>
                      <a:pt x="8" y="385"/>
                    </a:cubicBezTo>
                    <a:cubicBezTo>
                      <a:pt x="13" y="385"/>
                      <a:pt x="16" y="388"/>
                      <a:pt x="16" y="393"/>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dirty="0">
                  <a:latin typeface="Arial" panose="020B0604020202020204" pitchFamily="34" charset="0"/>
                  <a:cs typeface="Arial" panose="020B0604020202020204" pitchFamily="34" charset="0"/>
                </a:endParaRPr>
              </a:p>
            </p:txBody>
          </p:sp>
          <p:sp>
            <p:nvSpPr>
              <p:cNvPr id="156" name="Oval 64">
                <a:extLst>
                  <a:ext uri="{FF2B5EF4-FFF2-40B4-BE49-F238E27FC236}">
                    <a16:creationId xmlns="" xmlns:a16="http://schemas.microsoft.com/office/drawing/2014/main" id="{6E852F34-CDF0-4C54-846F-539F97434BDA}"/>
                  </a:ext>
                </a:extLst>
              </p:cNvPr>
              <p:cNvSpPr>
                <a:spLocks noChangeArrowheads="1"/>
              </p:cNvSpPr>
              <p:nvPr/>
            </p:nvSpPr>
            <p:spPr bwMode="auto">
              <a:xfrm>
                <a:off x="2966571" y="3768918"/>
                <a:ext cx="98425" cy="9683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57" name="Oval 65">
                <a:extLst>
                  <a:ext uri="{FF2B5EF4-FFF2-40B4-BE49-F238E27FC236}">
                    <a16:creationId xmlns="" xmlns:a16="http://schemas.microsoft.com/office/drawing/2014/main" id="{AE9E634F-6B5B-4417-BDC5-73AA1A36AA12}"/>
                  </a:ext>
                </a:extLst>
              </p:cNvPr>
              <p:cNvSpPr>
                <a:spLocks noChangeArrowheads="1"/>
              </p:cNvSpPr>
              <p:nvPr/>
            </p:nvSpPr>
            <p:spPr bwMode="auto">
              <a:xfrm>
                <a:off x="2966571" y="3768918"/>
                <a:ext cx="98425" cy="96838"/>
              </a:xfrm>
              <a:prstGeom prst="ellipse">
                <a:avLst/>
              </a:pr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58" name="Line 66">
                <a:extLst>
                  <a:ext uri="{FF2B5EF4-FFF2-40B4-BE49-F238E27FC236}">
                    <a16:creationId xmlns="" xmlns:a16="http://schemas.microsoft.com/office/drawing/2014/main" id="{9120F3E6-8EA7-4AC4-9039-217E3508E984}"/>
                  </a:ext>
                </a:extLst>
              </p:cNvPr>
              <p:cNvSpPr>
                <a:spLocks noChangeShapeType="1"/>
              </p:cNvSpPr>
              <p:nvPr/>
            </p:nvSpPr>
            <p:spPr bwMode="auto">
              <a:xfrm>
                <a:off x="3064996" y="3818131"/>
                <a:ext cx="100013" cy="0"/>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59" name="Line 67">
                <a:extLst>
                  <a:ext uri="{FF2B5EF4-FFF2-40B4-BE49-F238E27FC236}">
                    <a16:creationId xmlns="" xmlns:a16="http://schemas.microsoft.com/office/drawing/2014/main" id="{01E1B0AD-5920-411C-B785-6A9AEE2AD46D}"/>
                  </a:ext>
                </a:extLst>
              </p:cNvPr>
              <p:cNvSpPr>
                <a:spLocks noChangeShapeType="1"/>
              </p:cNvSpPr>
              <p:nvPr/>
            </p:nvSpPr>
            <p:spPr bwMode="auto">
              <a:xfrm>
                <a:off x="3165008" y="3646681"/>
                <a:ext cx="0" cy="1374775"/>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60" name="Rectangle 68">
                <a:extLst>
                  <a:ext uri="{FF2B5EF4-FFF2-40B4-BE49-F238E27FC236}">
                    <a16:creationId xmlns="" xmlns:a16="http://schemas.microsoft.com/office/drawing/2014/main" id="{4E762BE2-FEC5-4118-9F02-A4BFFDCA6A73}"/>
                  </a:ext>
                </a:extLst>
              </p:cNvPr>
              <p:cNvSpPr>
                <a:spLocks noChangeArrowheads="1"/>
              </p:cNvSpPr>
              <p:nvPr/>
            </p:nvSpPr>
            <p:spPr bwMode="auto">
              <a:xfrm>
                <a:off x="2998321" y="3765743"/>
                <a:ext cx="593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7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P</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161" name="Rectangle 69">
                <a:extLst>
                  <a:ext uri="{FF2B5EF4-FFF2-40B4-BE49-F238E27FC236}">
                    <a16:creationId xmlns="" xmlns:a16="http://schemas.microsoft.com/office/drawing/2014/main" id="{4029DF90-101D-4786-ACBD-9F4EA53DE268}"/>
                  </a:ext>
                </a:extLst>
              </p:cNvPr>
              <p:cNvSpPr>
                <a:spLocks noChangeArrowheads="1"/>
              </p:cNvSpPr>
              <p:nvPr/>
            </p:nvSpPr>
            <p:spPr bwMode="auto">
              <a:xfrm>
                <a:off x="2787183" y="4022918"/>
                <a:ext cx="754063" cy="842963"/>
              </a:xfrm>
              <a:prstGeom prst="rect">
                <a:avLst/>
              </a:pr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64" name="Freeform 72">
                <a:extLst>
                  <a:ext uri="{FF2B5EF4-FFF2-40B4-BE49-F238E27FC236}">
                    <a16:creationId xmlns="" xmlns:a16="http://schemas.microsoft.com/office/drawing/2014/main" id="{15367614-CAD8-45D9-8156-A45612036122}"/>
                  </a:ext>
                </a:extLst>
              </p:cNvPr>
              <p:cNvSpPr>
                <a:spLocks/>
              </p:cNvSpPr>
              <p:nvPr/>
            </p:nvSpPr>
            <p:spPr bwMode="auto">
              <a:xfrm>
                <a:off x="2925296" y="3997518"/>
                <a:ext cx="98425" cy="49213"/>
              </a:xfrm>
              <a:custGeom>
                <a:avLst/>
                <a:gdLst>
                  <a:gd name="T0" fmla="*/ 0 w 62"/>
                  <a:gd name="T1" fmla="*/ 0 h 31"/>
                  <a:gd name="T2" fmla="*/ 0 w 62"/>
                  <a:gd name="T3" fmla="*/ 31 h 31"/>
                  <a:gd name="T4" fmla="*/ 62 w 62"/>
                  <a:gd name="T5" fmla="*/ 0 h 31"/>
                  <a:gd name="T6" fmla="*/ 62 w 62"/>
                  <a:gd name="T7" fmla="*/ 31 h 31"/>
                  <a:gd name="T8" fmla="*/ 0 w 62"/>
                  <a:gd name="T9" fmla="*/ 0 h 31"/>
                </a:gdLst>
                <a:ahLst/>
                <a:cxnLst>
                  <a:cxn ang="0">
                    <a:pos x="T0" y="T1"/>
                  </a:cxn>
                  <a:cxn ang="0">
                    <a:pos x="T2" y="T3"/>
                  </a:cxn>
                  <a:cxn ang="0">
                    <a:pos x="T4" y="T5"/>
                  </a:cxn>
                  <a:cxn ang="0">
                    <a:pos x="T6" y="T7"/>
                  </a:cxn>
                  <a:cxn ang="0">
                    <a:pos x="T8" y="T9"/>
                  </a:cxn>
                </a:cxnLst>
                <a:rect l="0" t="0" r="r" b="b"/>
                <a:pathLst>
                  <a:path w="62" h="31">
                    <a:moveTo>
                      <a:pt x="0" y="0"/>
                    </a:moveTo>
                    <a:lnTo>
                      <a:pt x="0" y="31"/>
                    </a:lnTo>
                    <a:lnTo>
                      <a:pt x="62" y="0"/>
                    </a:lnTo>
                    <a:lnTo>
                      <a:pt x="62" y="3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65" name="Freeform 73">
                <a:extLst>
                  <a:ext uri="{FF2B5EF4-FFF2-40B4-BE49-F238E27FC236}">
                    <a16:creationId xmlns="" xmlns:a16="http://schemas.microsoft.com/office/drawing/2014/main" id="{EE5D083A-9174-4755-942C-046452EB986E}"/>
                  </a:ext>
                </a:extLst>
              </p:cNvPr>
              <p:cNvSpPr>
                <a:spLocks/>
              </p:cNvSpPr>
              <p:nvPr/>
            </p:nvSpPr>
            <p:spPr bwMode="auto">
              <a:xfrm>
                <a:off x="2925296" y="3997518"/>
                <a:ext cx="98425" cy="49213"/>
              </a:xfrm>
              <a:custGeom>
                <a:avLst/>
                <a:gdLst>
                  <a:gd name="T0" fmla="*/ 0 w 62"/>
                  <a:gd name="T1" fmla="*/ 0 h 31"/>
                  <a:gd name="T2" fmla="*/ 0 w 62"/>
                  <a:gd name="T3" fmla="*/ 31 h 31"/>
                  <a:gd name="T4" fmla="*/ 62 w 62"/>
                  <a:gd name="T5" fmla="*/ 0 h 31"/>
                  <a:gd name="T6" fmla="*/ 62 w 62"/>
                  <a:gd name="T7" fmla="*/ 31 h 31"/>
                  <a:gd name="T8" fmla="*/ 0 w 62"/>
                  <a:gd name="T9" fmla="*/ 0 h 31"/>
                </a:gdLst>
                <a:ahLst/>
                <a:cxnLst>
                  <a:cxn ang="0">
                    <a:pos x="T0" y="T1"/>
                  </a:cxn>
                  <a:cxn ang="0">
                    <a:pos x="T2" y="T3"/>
                  </a:cxn>
                  <a:cxn ang="0">
                    <a:pos x="T4" y="T5"/>
                  </a:cxn>
                  <a:cxn ang="0">
                    <a:pos x="T6" y="T7"/>
                  </a:cxn>
                  <a:cxn ang="0">
                    <a:pos x="T8" y="T9"/>
                  </a:cxn>
                </a:cxnLst>
                <a:rect l="0" t="0" r="r" b="b"/>
                <a:pathLst>
                  <a:path w="62" h="31">
                    <a:moveTo>
                      <a:pt x="0" y="0"/>
                    </a:moveTo>
                    <a:lnTo>
                      <a:pt x="0" y="31"/>
                    </a:lnTo>
                    <a:lnTo>
                      <a:pt x="62" y="0"/>
                    </a:lnTo>
                    <a:lnTo>
                      <a:pt x="62" y="31"/>
                    </a:lnTo>
                    <a:lnTo>
                      <a:pt x="0"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66" name="Line 74">
                <a:extLst>
                  <a:ext uri="{FF2B5EF4-FFF2-40B4-BE49-F238E27FC236}">
                    <a16:creationId xmlns="" xmlns:a16="http://schemas.microsoft.com/office/drawing/2014/main" id="{69874446-A80B-40BB-9249-D835FE132DBB}"/>
                  </a:ext>
                </a:extLst>
              </p:cNvPr>
              <p:cNvSpPr>
                <a:spLocks noChangeShapeType="1"/>
              </p:cNvSpPr>
              <p:nvPr/>
            </p:nvSpPr>
            <p:spPr bwMode="auto">
              <a:xfrm flipV="1">
                <a:off x="2972921" y="3975293"/>
                <a:ext cx="0" cy="47625"/>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67" name="Line 75">
                <a:extLst>
                  <a:ext uri="{FF2B5EF4-FFF2-40B4-BE49-F238E27FC236}">
                    <a16:creationId xmlns="" xmlns:a16="http://schemas.microsoft.com/office/drawing/2014/main" id="{94039506-1865-4CAF-BE82-BA17ED1000AD}"/>
                  </a:ext>
                </a:extLst>
              </p:cNvPr>
              <p:cNvSpPr>
                <a:spLocks noChangeShapeType="1"/>
              </p:cNvSpPr>
              <p:nvPr/>
            </p:nvSpPr>
            <p:spPr bwMode="auto">
              <a:xfrm>
                <a:off x="2949108" y="3975293"/>
                <a:ext cx="49213" cy="0"/>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68" name="Freeform 76">
                <a:extLst>
                  <a:ext uri="{FF2B5EF4-FFF2-40B4-BE49-F238E27FC236}">
                    <a16:creationId xmlns="" xmlns:a16="http://schemas.microsoft.com/office/drawing/2014/main" id="{45ED2727-6AC6-4F43-9C2B-1A6409E47F3B}"/>
                  </a:ext>
                </a:extLst>
              </p:cNvPr>
              <p:cNvSpPr>
                <a:spLocks/>
              </p:cNvSpPr>
              <p:nvPr/>
            </p:nvSpPr>
            <p:spPr bwMode="auto">
              <a:xfrm>
                <a:off x="3253908" y="3997518"/>
                <a:ext cx="98425" cy="49213"/>
              </a:xfrm>
              <a:custGeom>
                <a:avLst/>
                <a:gdLst>
                  <a:gd name="T0" fmla="*/ 0 w 62"/>
                  <a:gd name="T1" fmla="*/ 0 h 31"/>
                  <a:gd name="T2" fmla="*/ 0 w 62"/>
                  <a:gd name="T3" fmla="*/ 31 h 31"/>
                  <a:gd name="T4" fmla="*/ 62 w 62"/>
                  <a:gd name="T5" fmla="*/ 0 h 31"/>
                  <a:gd name="T6" fmla="*/ 62 w 62"/>
                  <a:gd name="T7" fmla="*/ 31 h 31"/>
                  <a:gd name="T8" fmla="*/ 0 w 62"/>
                  <a:gd name="T9" fmla="*/ 0 h 31"/>
                </a:gdLst>
                <a:ahLst/>
                <a:cxnLst>
                  <a:cxn ang="0">
                    <a:pos x="T0" y="T1"/>
                  </a:cxn>
                  <a:cxn ang="0">
                    <a:pos x="T2" y="T3"/>
                  </a:cxn>
                  <a:cxn ang="0">
                    <a:pos x="T4" y="T5"/>
                  </a:cxn>
                  <a:cxn ang="0">
                    <a:pos x="T6" y="T7"/>
                  </a:cxn>
                  <a:cxn ang="0">
                    <a:pos x="T8" y="T9"/>
                  </a:cxn>
                </a:cxnLst>
                <a:rect l="0" t="0" r="r" b="b"/>
                <a:pathLst>
                  <a:path w="62" h="31">
                    <a:moveTo>
                      <a:pt x="0" y="0"/>
                    </a:moveTo>
                    <a:lnTo>
                      <a:pt x="0" y="31"/>
                    </a:lnTo>
                    <a:lnTo>
                      <a:pt x="62" y="0"/>
                    </a:lnTo>
                    <a:lnTo>
                      <a:pt x="62" y="3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69" name="Freeform 77">
                <a:extLst>
                  <a:ext uri="{FF2B5EF4-FFF2-40B4-BE49-F238E27FC236}">
                    <a16:creationId xmlns="" xmlns:a16="http://schemas.microsoft.com/office/drawing/2014/main" id="{9340AB6B-C3CC-45C7-B450-2C82A2CBFB97}"/>
                  </a:ext>
                </a:extLst>
              </p:cNvPr>
              <p:cNvSpPr>
                <a:spLocks/>
              </p:cNvSpPr>
              <p:nvPr/>
            </p:nvSpPr>
            <p:spPr bwMode="auto">
              <a:xfrm>
                <a:off x="3253908" y="3997518"/>
                <a:ext cx="98425" cy="49213"/>
              </a:xfrm>
              <a:custGeom>
                <a:avLst/>
                <a:gdLst>
                  <a:gd name="T0" fmla="*/ 0 w 62"/>
                  <a:gd name="T1" fmla="*/ 0 h 31"/>
                  <a:gd name="T2" fmla="*/ 0 w 62"/>
                  <a:gd name="T3" fmla="*/ 31 h 31"/>
                  <a:gd name="T4" fmla="*/ 62 w 62"/>
                  <a:gd name="T5" fmla="*/ 0 h 31"/>
                  <a:gd name="T6" fmla="*/ 62 w 62"/>
                  <a:gd name="T7" fmla="*/ 31 h 31"/>
                  <a:gd name="T8" fmla="*/ 0 w 62"/>
                  <a:gd name="T9" fmla="*/ 0 h 31"/>
                </a:gdLst>
                <a:ahLst/>
                <a:cxnLst>
                  <a:cxn ang="0">
                    <a:pos x="T0" y="T1"/>
                  </a:cxn>
                  <a:cxn ang="0">
                    <a:pos x="T2" y="T3"/>
                  </a:cxn>
                  <a:cxn ang="0">
                    <a:pos x="T4" y="T5"/>
                  </a:cxn>
                  <a:cxn ang="0">
                    <a:pos x="T6" y="T7"/>
                  </a:cxn>
                  <a:cxn ang="0">
                    <a:pos x="T8" y="T9"/>
                  </a:cxn>
                </a:cxnLst>
                <a:rect l="0" t="0" r="r" b="b"/>
                <a:pathLst>
                  <a:path w="62" h="31">
                    <a:moveTo>
                      <a:pt x="0" y="0"/>
                    </a:moveTo>
                    <a:lnTo>
                      <a:pt x="0" y="31"/>
                    </a:lnTo>
                    <a:lnTo>
                      <a:pt x="62" y="0"/>
                    </a:lnTo>
                    <a:lnTo>
                      <a:pt x="62" y="31"/>
                    </a:lnTo>
                    <a:lnTo>
                      <a:pt x="0"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70" name="Line 78">
                <a:extLst>
                  <a:ext uri="{FF2B5EF4-FFF2-40B4-BE49-F238E27FC236}">
                    <a16:creationId xmlns="" xmlns:a16="http://schemas.microsoft.com/office/drawing/2014/main" id="{A3494176-4A24-4CD0-8123-C84D5ADCDC1B}"/>
                  </a:ext>
                </a:extLst>
              </p:cNvPr>
              <p:cNvSpPr>
                <a:spLocks noChangeShapeType="1"/>
              </p:cNvSpPr>
              <p:nvPr/>
            </p:nvSpPr>
            <p:spPr bwMode="auto">
              <a:xfrm flipV="1">
                <a:off x="3303121" y="3975293"/>
                <a:ext cx="0" cy="47625"/>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71" name="Line 79">
                <a:extLst>
                  <a:ext uri="{FF2B5EF4-FFF2-40B4-BE49-F238E27FC236}">
                    <a16:creationId xmlns="" xmlns:a16="http://schemas.microsoft.com/office/drawing/2014/main" id="{80CF7885-B682-4DCC-AFC1-FACE1645509E}"/>
                  </a:ext>
                </a:extLst>
              </p:cNvPr>
              <p:cNvSpPr>
                <a:spLocks noChangeShapeType="1"/>
              </p:cNvSpPr>
              <p:nvPr/>
            </p:nvSpPr>
            <p:spPr bwMode="auto">
              <a:xfrm>
                <a:off x="3279308" y="3975293"/>
                <a:ext cx="49213" cy="0"/>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72" name="Freeform 80">
                <a:extLst>
                  <a:ext uri="{FF2B5EF4-FFF2-40B4-BE49-F238E27FC236}">
                    <a16:creationId xmlns="" xmlns:a16="http://schemas.microsoft.com/office/drawing/2014/main" id="{F300B0A0-F701-4594-8819-FB387DD69E5D}"/>
                  </a:ext>
                </a:extLst>
              </p:cNvPr>
              <p:cNvSpPr>
                <a:spLocks/>
              </p:cNvSpPr>
              <p:nvPr/>
            </p:nvSpPr>
            <p:spPr bwMode="auto">
              <a:xfrm>
                <a:off x="3139608" y="4100706"/>
                <a:ext cx="49213" cy="96838"/>
              </a:xfrm>
              <a:custGeom>
                <a:avLst/>
                <a:gdLst>
                  <a:gd name="T0" fmla="*/ 0 w 31"/>
                  <a:gd name="T1" fmla="*/ 61 h 61"/>
                  <a:gd name="T2" fmla="*/ 31 w 31"/>
                  <a:gd name="T3" fmla="*/ 61 h 61"/>
                  <a:gd name="T4" fmla="*/ 0 w 31"/>
                  <a:gd name="T5" fmla="*/ 0 h 61"/>
                  <a:gd name="T6" fmla="*/ 31 w 31"/>
                  <a:gd name="T7" fmla="*/ 0 h 61"/>
                  <a:gd name="T8" fmla="*/ 0 w 31"/>
                  <a:gd name="T9" fmla="*/ 61 h 61"/>
                </a:gdLst>
                <a:ahLst/>
                <a:cxnLst>
                  <a:cxn ang="0">
                    <a:pos x="T0" y="T1"/>
                  </a:cxn>
                  <a:cxn ang="0">
                    <a:pos x="T2" y="T3"/>
                  </a:cxn>
                  <a:cxn ang="0">
                    <a:pos x="T4" y="T5"/>
                  </a:cxn>
                  <a:cxn ang="0">
                    <a:pos x="T6" y="T7"/>
                  </a:cxn>
                  <a:cxn ang="0">
                    <a:pos x="T8" y="T9"/>
                  </a:cxn>
                </a:cxnLst>
                <a:rect l="0" t="0" r="r" b="b"/>
                <a:pathLst>
                  <a:path w="31" h="61">
                    <a:moveTo>
                      <a:pt x="0" y="61"/>
                    </a:moveTo>
                    <a:lnTo>
                      <a:pt x="31" y="61"/>
                    </a:lnTo>
                    <a:lnTo>
                      <a:pt x="0" y="0"/>
                    </a:lnTo>
                    <a:lnTo>
                      <a:pt x="31" y="0"/>
                    </a:lnTo>
                    <a:lnTo>
                      <a:pt x="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73" name="Freeform 81">
                <a:extLst>
                  <a:ext uri="{FF2B5EF4-FFF2-40B4-BE49-F238E27FC236}">
                    <a16:creationId xmlns="" xmlns:a16="http://schemas.microsoft.com/office/drawing/2014/main" id="{0F211407-0092-47FF-8C12-1C0FEFD39FBB}"/>
                  </a:ext>
                </a:extLst>
              </p:cNvPr>
              <p:cNvSpPr>
                <a:spLocks/>
              </p:cNvSpPr>
              <p:nvPr/>
            </p:nvSpPr>
            <p:spPr bwMode="auto">
              <a:xfrm>
                <a:off x="3139608" y="4100706"/>
                <a:ext cx="49213" cy="96838"/>
              </a:xfrm>
              <a:custGeom>
                <a:avLst/>
                <a:gdLst>
                  <a:gd name="T0" fmla="*/ 0 w 31"/>
                  <a:gd name="T1" fmla="*/ 61 h 61"/>
                  <a:gd name="T2" fmla="*/ 31 w 31"/>
                  <a:gd name="T3" fmla="*/ 61 h 61"/>
                  <a:gd name="T4" fmla="*/ 0 w 31"/>
                  <a:gd name="T5" fmla="*/ 0 h 61"/>
                  <a:gd name="T6" fmla="*/ 31 w 31"/>
                  <a:gd name="T7" fmla="*/ 0 h 61"/>
                  <a:gd name="T8" fmla="*/ 0 w 31"/>
                  <a:gd name="T9" fmla="*/ 61 h 61"/>
                </a:gdLst>
                <a:ahLst/>
                <a:cxnLst>
                  <a:cxn ang="0">
                    <a:pos x="T0" y="T1"/>
                  </a:cxn>
                  <a:cxn ang="0">
                    <a:pos x="T2" y="T3"/>
                  </a:cxn>
                  <a:cxn ang="0">
                    <a:pos x="T4" y="T5"/>
                  </a:cxn>
                  <a:cxn ang="0">
                    <a:pos x="T6" y="T7"/>
                  </a:cxn>
                  <a:cxn ang="0">
                    <a:pos x="T8" y="T9"/>
                  </a:cxn>
                </a:cxnLst>
                <a:rect l="0" t="0" r="r" b="b"/>
                <a:pathLst>
                  <a:path w="31" h="61">
                    <a:moveTo>
                      <a:pt x="0" y="61"/>
                    </a:moveTo>
                    <a:lnTo>
                      <a:pt x="31" y="61"/>
                    </a:lnTo>
                    <a:lnTo>
                      <a:pt x="0" y="0"/>
                    </a:lnTo>
                    <a:lnTo>
                      <a:pt x="31" y="0"/>
                    </a:lnTo>
                    <a:lnTo>
                      <a:pt x="0" y="61"/>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74" name="Line 82">
                <a:extLst>
                  <a:ext uri="{FF2B5EF4-FFF2-40B4-BE49-F238E27FC236}">
                    <a16:creationId xmlns="" xmlns:a16="http://schemas.microsoft.com/office/drawing/2014/main" id="{F6E55735-42B4-4E94-993A-7D6390460184}"/>
                  </a:ext>
                </a:extLst>
              </p:cNvPr>
              <p:cNvSpPr>
                <a:spLocks noChangeShapeType="1"/>
              </p:cNvSpPr>
              <p:nvPr/>
            </p:nvSpPr>
            <p:spPr bwMode="auto">
              <a:xfrm flipH="1">
                <a:off x="3115796" y="4149918"/>
                <a:ext cx="49213" cy="0"/>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75" name="Line 83">
                <a:extLst>
                  <a:ext uri="{FF2B5EF4-FFF2-40B4-BE49-F238E27FC236}">
                    <a16:creationId xmlns="" xmlns:a16="http://schemas.microsoft.com/office/drawing/2014/main" id="{B0473BEE-7000-4F36-81E9-FA7728500AF5}"/>
                  </a:ext>
                </a:extLst>
              </p:cNvPr>
              <p:cNvSpPr>
                <a:spLocks noChangeShapeType="1"/>
              </p:cNvSpPr>
              <p:nvPr/>
            </p:nvSpPr>
            <p:spPr bwMode="auto">
              <a:xfrm flipV="1">
                <a:off x="3115796" y="4124518"/>
                <a:ext cx="0" cy="49213"/>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76" name="Freeform 84">
                <a:extLst>
                  <a:ext uri="{FF2B5EF4-FFF2-40B4-BE49-F238E27FC236}">
                    <a16:creationId xmlns="" xmlns:a16="http://schemas.microsoft.com/office/drawing/2014/main" id="{D7493639-0089-475D-B502-9E6296D09BF4}"/>
                  </a:ext>
                </a:extLst>
              </p:cNvPr>
              <p:cNvSpPr>
                <a:spLocks/>
              </p:cNvSpPr>
              <p:nvPr/>
            </p:nvSpPr>
            <p:spPr bwMode="auto">
              <a:xfrm>
                <a:off x="3139608" y="4681731"/>
                <a:ext cx="49213" cy="96838"/>
              </a:xfrm>
              <a:custGeom>
                <a:avLst/>
                <a:gdLst>
                  <a:gd name="T0" fmla="*/ 0 w 31"/>
                  <a:gd name="T1" fmla="*/ 61 h 61"/>
                  <a:gd name="T2" fmla="*/ 31 w 31"/>
                  <a:gd name="T3" fmla="*/ 61 h 61"/>
                  <a:gd name="T4" fmla="*/ 0 w 31"/>
                  <a:gd name="T5" fmla="*/ 0 h 61"/>
                  <a:gd name="T6" fmla="*/ 31 w 31"/>
                  <a:gd name="T7" fmla="*/ 0 h 61"/>
                  <a:gd name="T8" fmla="*/ 0 w 31"/>
                  <a:gd name="T9" fmla="*/ 61 h 61"/>
                </a:gdLst>
                <a:ahLst/>
                <a:cxnLst>
                  <a:cxn ang="0">
                    <a:pos x="T0" y="T1"/>
                  </a:cxn>
                  <a:cxn ang="0">
                    <a:pos x="T2" y="T3"/>
                  </a:cxn>
                  <a:cxn ang="0">
                    <a:pos x="T4" y="T5"/>
                  </a:cxn>
                  <a:cxn ang="0">
                    <a:pos x="T6" y="T7"/>
                  </a:cxn>
                  <a:cxn ang="0">
                    <a:pos x="T8" y="T9"/>
                  </a:cxn>
                </a:cxnLst>
                <a:rect l="0" t="0" r="r" b="b"/>
                <a:pathLst>
                  <a:path w="31" h="61">
                    <a:moveTo>
                      <a:pt x="0" y="61"/>
                    </a:moveTo>
                    <a:lnTo>
                      <a:pt x="31" y="61"/>
                    </a:lnTo>
                    <a:lnTo>
                      <a:pt x="0" y="0"/>
                    </a:lnTo>
                    <a:lnTo>
                      <a:pt x="31" y="0"/>
                    </a:lnTo>
                    <a:lnTo>
                      <a:pt x="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77" name="Freeform 85">
                <a:extLst>
                  <a:ext uri="{FF2B5EF4-FFF2-40B4-BE49-F238E27FC236}">
                    <a16:creationId xmlns="" xmlns:a16="http://schemas.microsoft.com/office/drawing/2014/main" id="{679EAE61-AD69-42FC-A2A1-165DA090B52C}"/>
                  </a:ext>
                </a:extLst>
              </p:cNvPr>
              <p:cNvSpPr>
                <a:spLocks/>
              </p:cNvSpPr>
              <p:nvPr/>
            </p:nvSpPr>
            <p:spPr bwMode="auto">
              <a:xfrm>
                <a:off x="3139608" y="4681731"/>
                <a:ext cx="49213" cy="96838"/>
              </a:xfrm>
              <a:custGeom>
                <a:avLst/>
                <a:gdLst>
                  <a:gd name="T0" fmla="*/ 0 w 31"/>
                  <a:gd name="T1" fmla="*/ 61 h 61"/>
                  <a:gd name="T2" fmla="*/ 31 w 31"/>
                  <a:gd name="T3" fmla="*/ 61 h 61"/>
                  <a:gd name="T4" fmla="*/ 0 w 31"/>
                  <a:gd name="T5" fmla="*/ 0 h 61"/>
                  <a:gd name="T6" fmla="*/ 31 w 31"/>
                  <a:gd name="T7" fmla="*/ 0 h 61"/>
                  <a:gd name="T8" fmla="*/ 0 w 31"/>
                  <a:gd name="T9" fmla="*/ 61 h 61"/>
                </a:gdLst>
                <a:ahLst/>
                <a:cxnLst>
                  <a:cxn ang="0">
                    <a:pos x="T0" y="T1"/>
                  </a:cxn>
                  <a:cxn ang="0">
                    <a:pos x="T2" y="T3"/>
                  </a:cxn>
                  <a:cxn ang="0">
                    <a:pos x="T4" y="T5"/>
                  </a:cxn>
                  <a:cxn ang="0">
                    <a:pos x="T6" y="T7"/>
                  </a:cxn>
                  <a:cxn ang="0">
                    <a:pos x="T8" y="T9"/>
                  </a:cxn>
                </a:cxnLst>
                <a:rect l="0" t="0" r="r" b="b"/>
                <a:pathLst>
                  <a:path w="31" h="61">
                    <a:moveTo>
                      <a:pt x="0" y="61"/>
                    </a:moveTo>
                    <a:lnTo>
                      <a:pt x="31" y="61"/>
                    </a:lnTo>
                    <a:lnTo>
                      <a:pt x="0" y="0"/>
                    </a:lnTo>
                    <a:lnTo>
                      <a:pt x="31" y="0"/>
                    </a:lnTo>
                    <a:lnTo>
                      <a:pt x="0" y="61"/>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78" name="Line 86">
                <a:extLst>
                  <a:ext uri="{FF2B5EF4-FFF2-40B4-BE49-F238E27FC236}">
                    <a16:creationId xmlns="" xmlns:a16="http://schemas.microsoft.com/office/drawing/2014/main" id="{E8358808-5A2A-4982-B92F-A515CFA57AAE}"/>
                  </a:ext>
                </a:extLst>
              </p:cNvPr>
              <p:cNvSpPr>
                <a:spLocks noChangeShapeType="1"/>
              </p:cNvSpPr>
              <p:nvPr/>
            </p:nvSpPr>
            <p:spPr bwMode="auto">
              <a:xfrm flipH="1">
                <a:off x="3115796" y="4729356"/>
                <a:ext cx="49213" cy="0"/>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79" name="Line 87">
                <a:extLst>
                  <a:ext uri="{FF2B5EF4-FFF2-40B4-BE49-F238E27FC236}">
                    <a16:creationId xmlns="" xmlns:a16="http://schemas.microsoft.com/office/drawing/2014/main" id="{4DEDEE8D-6252-4DFD-9003-8AC1DA0414BE}"/>
                  </a:ext>
                </a:extLst>
              </p:cNvPr>
              <p:cNvSpPr>
                <a:spLocks noChangeShapeType="1"/>
              </p:cNvSpPr>
              <p:nvPr/>
            </p:nvSpPr>
            <p:spPr bwMode="auto">
              <a:xfrm flipV="1">
                <a:off x="3115796" y="4705543"/>
                <a:ext cx="0" cy="47625"/>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80" name="Line 88">
                <a:extLst>
                  <a:ext uri="{FF2B5EF4-FFF2-40B4-BE49-F238E27FC236}">
                    <a16:creationId xmlns="" xmlns:a16="http://schemas.microsoft.com/office/drawing/2014/main" id="{AEBE4D4B-0E9D-4C47-8440-51113B358766}"/>
                  </a:ext>
                </a:extLst>
              </p:cNvPr>
              <p:cNvSpPr>
                <a:spLocks noChangeShapeType="1"/>
              </p:cNvSpPr>
              <p:nvPr/>
            </p:nvSpPr>
            <p:spPr bwMode="auto">
              <a:xfrm>
                <a:off x="3541246" y="4022918"/>
                <a:ext cx="536575" cy="0"/>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81" name="Freeform 89">
                <a:extLst>
                  <a:ext uri="{FF2B5EF4-FFF2-40B4-BE49-F238E27FC236}">
                    <a16:creationId xmlns="" xmlns:a16="http://schemas.microsoft.com/office/drawing/2014/main" id="{17D7CD09-58E5-4E73-A6D2-D71381D15E91}"/>
                  </a:ext>
                </a:extLst>
              </p:cNvPr>
              <p:cNvSpPr>
                <a:spLocks/>
              </p:cNvSpPr>
              <p:nvPr/>
            </p:nvSpPr>
            <p:spPr bwMode="auto">
              <a:xfrm>
                <a:off x="3688883" y="3970531"/>
                <a:ext cx="106363" cy="104775"/>
              </a:xfrm>
              <a:custGeom>
                <a:avLst/>
                <a:gdLst>
                  <a:gd name="T0" fmla="*/ 0 w 67"/>
                  <a:gd name="T1" fmla="*/ 33 h 66"/>
                  <a:gd name="T2" fmla="*/ 34 w 67"/>
                  <a:gd name="T3" fmla="*/ 0 h 66"/>
                  <a:gd name="T4" fmla="*/ 67 w 67"/>
                  <a:gd name="T5" fmla="*/ 33 h 66"/>
                  <a:gd name="T6" fmla="*/ 34 w 67"/>
                  <a:gd name="T7" fmla="*/ 66 h 66"/>
                  <a:gd name="T8" fmla="*/ 0 w 67"/>
                  <a:gd name="T9" fmla="*/ 33 h 66"/>
                </a:gdLst>
                <a:ahLst/>
                <a:cxnLst>
                  <a:cxn ang="0">
                    <a:pos x="T0" y="T1"/>
                  </a:cxn>
                  <a:cxn ang="0">
                    <a:pos x="T2" y="T3"/>
                  </a:cxn>
                  <a:cxn ang="0">
                    <a:pos x="T4" y="T5"/>
                  </a:cxn>
                  <a:cxn ang="0">
                    <a:pos x="T6" y="T7"/>
                  </a:cxn>
                  <a:cxn ang="0">
                    <a:pos x="T8" y="T9"/>
                  </a:cxn>
                </a:cxnLst>
                <a:rect l="0" t="0" r="r" b="b"/>
                <a:pathLst>
                  <a:path w="67" h="66">
                    <a:moveTo>
                      <a:pt x="0" y="33"/>
                    </a:moveTo>
                    <a:lnTo>
                      <a:pt x="34" y="0"/>
                    </a:lnTo>
                    <a:lnTo>
                      <a:pt x="67" y="33"/>
                    </a:lnTo>
                    <a:lnTo>
                      <a:pt x="34" y="66"/>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82" name="Freeform 90">
                <a:extLst>
                  <a:ext uri="{FF2B5EF4-FFF2-40B4-BE49-F238E27FC236}">
                    <a16:creationId xmlns="" xmlns:a16="http://schemas.microsoft.com/office/drawing/2014/main" id="{C8BDB578-27C3-406B-8787-E4C95C0A5E97}"/>
                  </a:ext>
                </a:extLst>
              </p:cNvPr>
              <p:cNvSpPr>
                <a:spLocks/>
              </p:cNvSpPr>
              <p:nvPr/>
            </p:nvSpPr>
            <p:spPr bwMode="auto">
              <a:xfrm>
                <a:off x="3688883" y="3970531"/>
                <a:ext cx="106363" cy="104775"/>
              </a:xfrm>
              <a:custGeom>
                <a:avLst/>
                <a:gdLst>
                  <a:gd name="T0" fmla="*/ 0 w 67"/>
                  <a:gd name="T1" fmla="*/ 33 h 66"/>
                  <a:gd name="T2" fmla="*/ 34 w 67"/>
                  <a:gd name="T3" fmla="*/ 0 h 66"/>
                  <a:gd name="T4" fmla="*/ 67 w 67"/>
                  <a:gd name="T5" fmla="*/ 33 h 66"/>
                  <a:gd name="T6" fmla="*/ 34 w 67"/>
                  <a:gd name="T7" fmla="*/ 66 h 66"/>
                  <a:gd name="T8" fmla="*/ 0 w 67"/>
                  <a:gd name="T9" fmla="*/ 33 h 66"/>
                </a:gdLst>
                <a:ahLst/>
                <a:cxnLst>
                  <a:cxn ang="0">
                    <a:pos x="T0" y="T1"/>
                  </a:cxn>
                  <a:cxn ang="0">
                    <a:pos x="T2" y="T3"/>
                  </a:cxn>
                  <a:cxn ang="0">
                    <a:pos x="T4" y="T5"/>
                  </a:cxn>
                  <a:cxn ang="0">
                    <a:pos x="T6" y="T7"/>
                  </a:cxn>
                  <a:cxn ang="0">
                    <a:pos x="T8" y="T9"/>
                  </a:cxn>
                </a:cxnLst>
                <a:rect l="0" t="0" r="r" b="b"/>
                <a:pathLst>
                  <a:path w="67" h="66">
                    <a:moveTo>
                      <a:pt x="0" y="33"/>
                    </a:moveTo>
                    <a:lnTo>
                      <a:pt x="34" y="0"/>
                    </a:lnTo>
                    <a:lnTo>
                      <a:pt x="67" y="33"/>
                    </a:lnTo>
                    <a:lnTo>
                      <a:pt x="34" y="66"/>
                    </a:lnTo>
                    <a:lnTo>
                      <a:pt x="0" y="33"/>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83" name="Line 91">
                <a:extLst>
                  <a:ext uri="{FF2B5EF4-FFF2-40B4-BE49-F238E27FC236}">
                    <a16:creationId xmlns="" xmlns:a16="http://schemas.microsoft.com/office/drawing/2014/main" id="{3B81FD60-27CB-4972-9FC5-8349D1F79438}"/>
                  </a:ext>
                </a:extLst>
              </p:cNvPr>
              <p:cNvSpPr>
                <a:spLocks noChangeShapeType="1"/>
              </p:cNvSpPr>
              <p:nvPr/>
            </p:nvSpPr>
            <p:spPr bwMode="auto">
              <a:xfrm flipV="1">
                <a:off x="3742858" y="4059431"/>
                <a:ext cx="0" cy="15875"/>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84" name="Line 92">
                <a:extLst>
                  <a:ext uri="{FF2B5EF4-FFF2-40B4-BE49-F238E27FC236}">
                    <a16:creationId xmlns="" xmlns:a16="http://schemas.microsoft.com/office/drawing/2014/main" id="{974F2461-D007-48AE-B2D4-598F6F4930BF}"/>
                  </a:ext>
                </a:extLst>
              </p:cNvPr>
              <p:cNvSpPr>
                <a:spLocks noChangeShapeType="1"/>
              </p:cNvSpPr>
              <p:nvPr/>
            </p:nvSpPr>
            <p:spPr bwMode="auto">
              <a:xfrm flipV="1">
                <a:off x="3742858" y="4034031"/>
                <a:ext cx="0" cy="14288"/>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85" name="Line 93">
                <a:extLst>
                  <a:ext uri="{FF2B5EF4-FFF2-40B4-BE49-F238E27FC236}">
                    <a16:creationId xmlns="" xmlns:a16="http://schemas.microsoft.com/office/drawing/2014/main" id="{148F1441-BF4E-43FB-B370-34FE325DF70E}"/>
                  </a:ext>
                </a:extLst>
              </p:cNvPr>
              <p:cNvSpPr>
                <a:spLocks noChangeShapeType="1"/>
              </p:cNvSpPr>
              <p:nvPr/>
            </p:nvSpPr>
            <p:spPr bwMode="auto">
              <a:xfrm flipV="1">
                <a:off x="3742858" y="4007043"/>
                <a:ext cx="0" cy="15875"/>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86" name="Line 94">
                <a:extLst>
                  <a:ext uri="{FF2B5EF4-FFF2-40B4-BE49-F238E27FC236}">
                    <a16:creationId xmlns="" xmlns:a16="http://schemas.microsoft.com/office/drawing/2014/main" id="{FCBCCD6F-3F68-4D06-9C9E-D9C2A2863F23}"/>
                  </a:ext>
                </a:extLst>
              </p:cNvPr>
              <p:cNvSpPr>
                <a:spLocks noChangeShapeType="1"/>
              </p:cNvSpPr>
              <p:nvPr/>
            </p:nvSpPr>
            <p:spPr bwMode="auto">
              <a:xfrm flipV="1">
                <a:off x="3742858" y="3981643"/>
                <a:ext cx="0" cy="14288"/>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87" name="Line 95">
                <a:extLst>
                  <a:ext uri="{FF2B5EF4-FFF2-40B4-BE49-F238E27FC236}">
                    <a16:creationId xmlns="" xmlns:a16="http://schemas.microsoft.com/office/drawing/2014/main" id="{70D78610-86C6-484E-A5F3-C989011B43B5}"/>
                  </a:ext>
                </a:extLst>
              </p:cNvPr>
              <p:cNvSpPr>
                <a:spLocks noChangeShapeType="1"/>
              </p:cNvSpPr>
              <p:nvPr/>
            </p:nvSpPr>
            <p:spPr bwMode="auto">
              <a:xfrm>
                <a:off x="4077821" y="4022918"/>
                <a:ext cx="0" cy="288925"/>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88" name="Freeform 96">
                <a:extLst>
                  <a:ext uri="{FF2B5EF4-FFF2-40B4-BE49-F238E27FC236}">
                    <a16:creationId xmlns="" xmlns:a16="http://schemas.microsoft.com/office/drawing/2014/main" id="{BC023F99-7E55-47DC-B895-03638463C079}"/>
                  </a:ext>
                </a:extLst>
              </p:cNvPr>
              <p:cNvSpPr>
                <a:spLocks noEditPoints="1"/>
              </p:cNvSpPr>
              <p:nvPr/>
            </p:nvSpPr>
            <p:spPr bwMode="auto">
              <a:xfrm>
                <a:off x="4007971" y="4295968"/>
                <a:ext cx="147638" cy="423863"/>
              </a:xfrm>
              <a:custGeom>
                <a:avLst/>
                <a:gdLst>
                  <a:gd name="T0" fmla="*/ 0 w 227"/>
                  <a:gd name="T1" fmla="*/ 286 h 661"/>
                  <a:gd name="T2" fmla="*/ 0 w 227"/>
                  <a:gd name="T3" fmla="*/ 661 h 661"/>
                  <a:gd name="T4" fmla="*/ 221 w 227"/>
                  <a:gd name="T5" fmla="*/ 661 h 661"/>
                  <a:gd name="T6" fmla="*/ 221 w 227"/>
                  <a:gd name="T7" fmla="*/ 286 h 661"/>
                  <a:gd name="T8" fmla="*/ 122 w 227"/>
                  <a:gd name="T9" fmla="*/ 162 h 661"/>
                  <a:gd name="T10" fmla="*/ 0 w 227"/>
                  <a:gd name="T11" fmla="*/ 263 h 661"/>
                  <a:gd name="T12" fmla="*/ 0 w 227"/>
                  <a:gd name="T13" fmla="*/ 286 h 661"/>
                  <a:gd name="T14" fmla="*/ 74 w 227"/>
                  <a:gd name="T15" fmla="*/ 37 h 661"/>
                  <a:gd name="T16" fmla="*/ 74 w 227"/>
                  <a:gd name="T17" fmla="*/ 162 h 661"/>
                  <a:gd name="T18" fmla="*/ 148 w 227"/>
                  <a:gd name="T19" fmla="*/ 162 h 661"/>
                  <a:gd name="T20" fmla="*/ 148 w 227"/>
                  <a:gd name="T21" fmla="*/ 37 h 661"/>
                  <a:gd name="T22" fmla="*/ 111 w 227"/>
                  <a:gd name="T23" fmla="*/ 0 h 661"/>
                  <a:gd name="T24" fmla="*/ 74 w 227"/>
                  <a:gd name="T25" fmla="*/ 3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661">
                    <a:moveTo>
                      <a:pt x="0" y="286"/>
                    </a:moveTo>
                    <a:lnTo>
                      <a:pt x="0" y="661"/>
                    </a:lnTo>
                    <a:lnTo>
                      <a:pt x="221" y="661"/>
                    </a:lnTo>
                    <a:lnTo>
                      <a:pt x="221" y="286"/>
                    </a:lnTo>
                    <a:cubicBezTo>
                      <a:pt x="227" y="224"/>
                      <a:pt x="183" y="169"/>
                      <a:pt x="122" y="162"/>
                    </a:cubicBezTo>
                    <a:cubicBezTo>
                      <a:pt x="61" y="156"/>
                      <a:pt x="7" y="201"/>
                      <a:pt x="0" y="263"/>
                    </a:cubicBezTo>
                    <a:cubicBezTo>
                      <a:pt x="0" y="271"/>
                      <a:pt x="0" y="278"/>
                      <a:pt x="0" y="286"/>
                    </a:cubicBezTo>
                    <a:close/>
                    <a:moveTo>
                      <a:pt x="74" y="37"/>
                    </a:moveTo>
                    <a:lnTo>
                      <a:pt x="74" y="162"/>
                    </a:lnTo>
                    <a:lnTo>
                      <a:pt x="148" y="162"/>
                    </a:lnTo>
                    <a:lnTo>
                      <a:pt x="148" y="37"/>
                    </a:lnTo>
                    <a:cubicBezTo>
                      <a:pt x="148" y="16"/>
                      <a:pt x="131" y="0"/>
                      <a:pt x="111" y="0"/>
                    </a:cubicBezTo>
                    <a:cubicBezTo>
                      <a:pt x="90" y="0"/>
                      <a:pt x="74" y="16"/>
                      <a:pt x="74" y="37"/>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89" name="Freeform 97">
                <a:extLst>
                  <a:ext uri="{FF2B5EF4-FFF2-40B4-BE49-F238E27FC236}">
                    <a16:creationId xmlns="" xmlns:a16="http://schemas.microsoft.com/office/drawing/2014/main" id="{858B8D24-2493-4469-8B3C-C82AA9887C21}"/>
                  </a:ext>
                </a:extLst>
              </p:cNvPr>
              <p:cNvSpPr>
                <a:spLocks noEditPoints="1"/>
              </p:cNvSpPr>
              <p:nvPr/>
            </p:nvSpPr>
            <p:spPr bwMode="auto">
              <a:xfrm>
                <a:off x="4007971" y="4295968"/>
                <a:ext cx="147638" cy="423863"/>
              </a:xfrm>
              <a:custGeom>
                <a:avLst/>
                <a:gdLst>
                  <a:gd name="T0" fmla="*/ 0 w 227"/>
                  <a:gd name="T1" fmla="*/ 286 h 661"/>
                  <a:gd name="T2" fmla="*/ 0 w 227"/>
                  <a:gd name="T3" fmla="*/ 661 h 661"/>
                  <a:gd name="T4" fmla="*/ 221 w 227"/>
                  <a:gd name="T5" fmla="*/ 661 h 661"/>
                  <a:gd name="T6" fmla="*/ 221 w 227"/>
                  <a:gd name="T7" fmla="*/ 286 h 661"/>
                  <a:gd name="T8" fmla="*/ 122 w 227"/>
                  <a:gd name="T9" fmla="*/ 162 h 661"/>
                  <a:gd name="T10" fmla="*/ 0 w 227"/>
                  <a:gd name="T11" fmla="*/ 263 h 661"/>
                  <a:gd name="T12" fmla="*/ 0 w 227"/>
                  <a:gd name="T13" fmla="*/ 286 h 661"/>
                  <a:gd name="T14" fmla="*/ 74 w 227"/>
                  <a:gd name="T15" fmla="*/ 37 h 661"/>
                  <a:gd name="T16" fmla="*/ 74 w 227"/>
                  <a:gd name="T17" fmla="*/ 162 h 661"/>
                  <a:gd name="T18" fmla="*/ 148 w 227"/>
                  <a:gd name="T19" fmla="*/ 162 h 661"/>
                  <a:gd name="T20" fmla="*/ 148 w 227"/>
                  <a:gd name="T21" fmla="*/ 37 h 661"/>
                  <a:gd name="T22" fmla="*/ 111 w 227"/>
                  <a:gd name="T23" fmla="*/ 0 h 661"/>
                  <a:gd name="T24" fmla="*/ 74 w 227"/>
                  <a:gd name="T25" fmla="*/ 3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661">
                    <a:moveTo>
                      <a:pt x="0" y="286"/>
                    </a:moveTo>
                    <a:lnTo>
                      <a:pt x="0" y="661"/>
                    </a:lnTo>
                    <a:lnTo>
                      <a:pt x="221" y="661"/>
                    </a:lnTo>
                    <a:lnTo>
                      <a:pt x="221" y="286"/>
                    </a:lnTo>
                    <a:cubicBezTo>
                      <a:pt x="227" y="224"/>
                      <a:pt x="183" y="169"/>
                      <a:pt x="122" y="162"/>
                    </a:cubicBezTo>
                    <a:cubicBezTo>
                      <a:pt x="61" y="156"/>
                      <a:pt x="7" y="201"/>
                      <a:pt x="0" y="263"/>
                    </a:cubicBezTo>
                    <a:cubicBezTo>
                      <a:pt x="0" y="271"/>
                      <a:pt x="0" y="278"/>
                      <a:pt x="0" y="286"/>
                    </a:cubicBezTo>
                    <a:close/>
                    <a:moveTo>
                      <a:pt x="74" y="37"/>
                    </a:moveTo>
                    <a:lnTo>
                      <a:pt x="74" y="162"/>
                    </a:lnTo>
                    <a:lnTo>
                      <a:pt x="148" y="162"/>
                    </a:lnTo>
                    <a:lnTo>
                      <a:pt x="148" y="37"/>
                    </a:lnTo>
                    <a:cubicBezTo>
                      <a:pt x="148" y="16"/>
                      <a:pt x="131" y="0"/>
                      <a:pt x="111" y="0"/>
                    </a:cubicBezTo>
                    <a:cubicBezTo>
                      <a:pt x="90" y="0"/>
                      <a:pt x="74" y="16"/>
                      <a:pt x="74" y="37"/>
                    </a:cubicBez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90" name="Line 98">
                <a:extLst>
                  <a:ext uri="{FF2B5EF4-FFF2-40B4-BE49-F238E27FC236}">
                    <a16:creationId xmlns="" xmlns:a16="http://schemas.microsoft.com/office/drawing/2014/main" id="{534888F8-0AFF-4FF4-9224-58742F47DADE}"/>
                  </a:ext>
                </a:extLst>
              </p:cNvPr>
              <p:cNvSpPr>
                <a:spLocks noChangeShapeType="1"/>
              </p:cNvSpPr>
              <p:nvPr/>
            </p:nvSpPr>
            <p:spPr bwMode="auto">
              <a:xfrm flipH="1">
                <a:off x="2703046" y="4865881"/>
                <a:ext cx="84138" cy="0"/>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91" name="Freeform 99">
                <a:extLst>
                  <a:ext uri="{FF2B5EF4-FFF2-40B4-BE49-F238E27FC236}">
                    <a16:creationId xmlns="" xmlns:a16="http://schemas.microsoft.com/office/drawing/2014/main" id="{FE153529-C98F-4322-80C4-9A2E9BE384C8}"/>
                  </a:ext>
                </a:extLst>
              </p:cNvPr>
              <p:cNvSpPr>
                <a:spLocks/>
              </p:cNvSpPr>
              <p:nvPr/>
            </p:nvSpPr>
            <p:spPr bwMode="auto">
              <a:xfrm>
                <a:off x="3309471" y="4842068"/>
                <a:ext cx="98425" cy="47625"/>
              </a:xfrm>
              <a:custGeom>
                <a:avLst/>
                <a:gdLst>
                  <a:gd name="T0" fmla="*/ 0 w 62"/>
                  <a:gd name="T1" fmla="*/ 0 h 30"/>
                  <a:gd name="T2" fmla="*/ 0 w 62"/>
                  <a:gd name="T3" fmla="*/ 30 h 30"/>
                  <a:gd name="T4" fmla="*/ 62 w 62"/>
                  <a:gd name="T5" fmla="*/ 0 h 30"/>
                  <a:gd name="T6" fmla="*/ 62 w 62"/>
                  <a:gd name="T7" fmla="*/ 30 h 30"/>
                  <a:gd name="T8" fmla="*/ 0 w 62"/>
                  <a:gd name="T9" fmla="*/ 0 h 30"/>
                </a:gdLst>
                <a:ahLst/>
                <a:cxnLst>
                  <a:cxn ang="0">
                    <a:pos x="T0" y="T1"/>
                  </a:cxn>
                  <a:cxn ang="0">
                    <a:pos x="T2" y="T3"/>
                  </a:cxn>
                  <a:cxn ang="0">
                    <a:pos x="T4" y="T5"/>
                  </a:cxn>
                  <a:cxn ang="0">
                    <a:pos x="T6" y="T7"/>
                  </a:cxn>
                  <a:cxn ang="0">
                    <a:pos x="T8" y="T9"/>
                  </a:cxn>
                </a:cxnLst>
                <a:rect l="0" t="0" r="r" b="b"/>
                <a:pathLst>
                  <a:path w="62" h="30">
                    <a:moveTo>
                      <a:pt x="0" y="0"/>
                    </a:moveTo>
                    <a:lnTo>
                      <a:pt x="0" y="30"/>
                    </a:lnTo>
                    <a:lnTo>
                      <a:pt x="62" y="0"/>
                    </a:lnTo>
                    <a:lnTo>
                      <a:pt x="62" y="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92" name="Freeform 100">
                <a:extLst>
                  <a:ext uri="{FF2B5EF4-FFF2-40B4-BE49-F238E27FC236}">
                    <a16:creationId xmlns="" xmlns:a16="http://schemas.microsoft.com/office/drawing/2014/main" id="{33512393-AD6E-4E71-B0C7-F8AED4B815F0}"/>
                  </a:ext>
                </a:extLst>
              </p:cNvPr>
              <p:cNvSpPr>
                <a:spLocks/>
              </p:cNvSpPr>
              <p:nvPr/>
            </p:nvSpPr>
            <p:spPr bwMode="auto">
              <a:xfrm>
                <a:off x="3309471" y="4842068"/>
                <a:ext cx="98425" cy="47625"/>
              </a:xfrm>
              <a:custGeom>
                <a:avLst/>
                <a:gdLst>
                  <a:gd name="T0" fmla="*/ 0 w 62"/>
                  <a:gd name="T1" fmla="*/ 0 h 30"/>
                  <a:gd name="T2" fmla="*/ 0 w 62"/>
                  <a:gd name="T3" fmla="*/ 30 h 30"/>
                  <a:gd name="T4" fmla="*/ 62 w 62"/>
                  <a:gd name="T5" fmla="*/ 0 h 30"/>
                  <a:gd name="T6" fmla="*/ 62 w 62"/>
                  <a:gd name="T7" fmla="*/ 30 h 30"/>
                  <a:gd name="T8" fmla="*/ 0 w 62"/>
                  <a:gd name="T9" fmla="*/ 0 h 30"/>
                </a:gdLst>
                <a:ahLst/>
                <a:cxnLst>
                  <a:cxn ang="0">
                    <a:pos x="T0" y="T1"/>
                  </a:cxn>
                  <a:cxn ang="0">
                    <a:pos x="T2" y="T3"/>
                  </a:cxn>
                  <a:cxn ang="0">
                    <a:pos x="T4" y="T5"/>
                  </a:cxn>
                  <a:cxn ang="0">
                    <a:pos x="T6" y="T7"/>
                  </a:cxn>
                  <a:cxn ang="0">
                    <a:pos x="T8" y="T9"/>
                  </a:cxn>
                </a:cxnLst>
                <a:rect l="0" t="0" r="r" b="b"/>
                <a:pathLst>
                  <a:path w="62" h="30">
                    <a:moveTo>
                      <a:pt x="0" y="0"/>
                    </a:moveTo>
                    <a:lnTo>
                      <a:pt x="0" y="30"/>
                    </a:lnTo>
                    <a:lnTo>
                      <a:pt x="62" y="0"/>
                    </a:lnTo>
                    <a:lnTo>
                      <a:pt x="62" y="30"/>
                    </a:lnTo>
                    <a:lnTo>
                      <a:pt x="0"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93" name="Line 101">
                <a:extLst>
                  <a:ext uri="{FF2B5EF4-FFF2-40B4-BE49-F238E27FC236}">
                    <a16:creationId xmlns="" xmlns:a16="http://schemas.microsoft.com/office/drawing/2014/main" id="{88D7A11C-A2B0-499A-AD2A-EB1C023EF6BE}"/>
                  </a:ext>
                </a:extLst>
              </p:cNvPr>
              <p:cNvSpPr>
                <a:spLocks noChangeShapeType="1"/>
              </p:cNvSpPr>
              <p:nvPr/>
            </p:nvSpPr>
            <p:spPr bwMode="auto">
              <a:xfrm flipV="1">
                <a:off x="3360271" y="4818256"/>
                <a:ext cx="0" cy="47625"/>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94" name="Line 102">
                <a:extLst>
                  <a:ext uri="{FF2B5EF4-FFF2-40B4-BE49-F238E27FC236}">
                    <a16:creationId xmlns="" xmlns:a16="http://schemas.microsoft.com/office/drawing/2014/main" id="{C06B58E4-0A0D-4521-B0C2-55A62E6FA2EB}"/>
                  </a:ext>
                </a:extLst>
              </p:cNvPr>
              <p:cNvSpPr>
                <a:spLocks noChangeShapeType="1"/>
              </p:cNvSpPr>
              <p:nvPr/>
            </p:nvSpPr>
            <p:spPr bwMode="auto">
              <a:xfrm>
                <a:off x="3334871" y="4818256"/>
                <a:ext cx="49213" cy="0"/>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95" name="Freeform 103">
                <a:extLst>
                  <a:ext uri="{FF2B5EF4-FFF2-40B4-BE49-F238E27FC236}">
                    <a16:creationId xmlns="" xmlns:a16="http://schemas.microsoft.com/office/drawing/2014/main" id="{7E5CF60B-15B5-40A3-8815-3C80A49B3192}"/>
                  </a:ext>
                </a:extLst>
              </p:cNvPr>
              <p:cNvSpPr>
                <a:spLocks/>
              </p:cNvSpPr>
              <p:nvPr/>
            </p:nvSpPr>
            <p:spPr bwMode="auto">
              <a:xfrm>
                <a:off x="3444408" y="4003868"/>
                <a:ext cx="39688" cy="38100"/>
              </a:xfrm>
              <a:custGeom>
                <a:avLst/>
                <a:gdLst>
                  <a:gd name="T0" fmla="*/ 0 w 25"/>
                  <a:gd name="T1" fmla="*/ 18 h 24"/>
                  <a:gd name="T2" fmla="*/ 0 w 25"/>
                  <a:gd name="T3" fmla="*/ 6 h 24"/>
                  <a:gd name="T4" fmla="*/ 18 w 25"/>
                  <a:gd name="T5" fmla="*/ 0 h 24"/>
                  <a:gd name="T6" fmla="*/ 25 w 25"/>
                  <a:gd name="T7" fmla="*/ 0 h 24"/>
                  <a:gd name="T8" fmla="*/ 25 w 25"/>
                  <a:gd name="T9" fmla="*/ 24 h 24"/>
                  <a:gd name="T10" fmla="*/ 18 w 25"/>
                  <a:gd name="T11" fmla="*/ 24 h 24"/>
                  <a:gd name="T12" fmla="*/ 0 w 25"/>
                  <a:gd name="T13" fmla="*/ 18 h 24"/>
                </a:gdLst>
                <a:ahLst/>
                <a:cxnLst>
                  <a:cxn ang="0">
                    <a:pos x="T0" y="T1"/>
                  </a:cxn>
                  <a:cxn ang="0">
                    <a:pos x="T2" y="T3"/>
                  </a:cxn>
                  <a:cxn ang="0">
                    <a:pos x="T4" y="T5"/>
                  </a:cxn>
                  <a:cxn ang="0">
                    <a:pos x="T6" y="T7"/>
                  </a:cxn>
                  <a:cxn ang="0">
                    <a:pos x="T8" y="T9"/>
                  </a:cxn>
                  <a:cxn ang="0">
                    <a:pos x="T10" y="T11"/>
                  </a:cxn>
                  <a:cxn ang="0">
                    <a:pos x="T12" y="T13"/>
                  </a:cxn>
                </a:cxnLst>
                <a:rect l="0" t="0" r="r" b="b"/>
                <a:pathLst>
                  <a:path w="25" h="24">
                    <a:moveTo>
                      <a:pt x="0" y="18"/>
                    </a:moveTo>
                    <a:lnTo>
                      <a:pt x="0" y="6"/>
                    </a:lnTo>
                    <a:lnTo>
                      <a:pt x="18" y="0"/>
                    </a:lnTo>
                    <a:lnTo>
                      <a:pt x="25" y="0"/>
                    </a:lnTo>
                    <a:lnTo>
                      <a:pt x="25" y="24"/>
                    </a:lnTo>
                    <a:lnTo>
                      <a:pt x="18" y="24"/>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97" name="Freeform 105">
                <a:extLst>
                  <a:ext uri="{FF2B5EF4-FFF2-40B4-BE49-F238E27FC236}">
                    <a16:creationId xmlns="" xmlns:a16="http://schemas.microsoft.com/office/drawing/2014/main" id="{4618C475-BE92-4B5D-AE9F-549F8BD6D1F8}"/>
                  </a:ext>
                </a:extLst>
              </p:cNvPr>
              <p:cNvSpPr>
                <a:spLocks/>
              </p:cNvSpPr>
              <p:nvPr/>
            </p:nvSpPr>
            <p:spPr bwMode="auto">
              <a:xfrm>
                <a:off x="3892083" y="3997518"/>
                <a:ext cx="98425" cy="49213"/>
              </a:xfrm>
              <a:custGeom>
                <a:avLst/>
                <a:gdLst>
                  <a:gd name="T0" fmla="*/ 0 w 62"/>
                  <a:gd name="T1" fmla="*/ 0 h 31"/>
                  <a:gd name="T2" fmla="*/ 0 w 62"/>
                  <a:gd name="T3" fmla="*/ 31 h 31"/>
                  <a:gd name="T4" fmla="*/ 62 w 62"/>
                  <a:gd name="T5" fmla="*/ 0 h 31"/>
                  <a:gd name="T6" fmla="*/ 62 w 62"/>
                  <a:gd name="T7" fmla="*/ 31 h 31"/>
                  <a:gd name="T8" fmla="*/ 0 w 62"/>
                  <a:gd name="T9" fmla="*/ 0 h 31"/>
                </a:gdLst>
                <a:ahLst/>
                <a:cxnLst>
                  <a:cxn ang="0">
                    <a:pos x="T0" y="T1"/>
                  </a:cxn>
                  <a:cxn ang="0">
                    <a:pos x="T2" y="T3"/>
                  </a:cxn>
                  <a:cxn ang="0">
                    <a:pos x="T4" y="T5"/>
                  </a:cxn>
                  <a:cxn ang="0">
                    <a:pos x="T6" y="T7"/>
                  </a:cxn>
                  <a:cxn ang="0">
                    <a:pos x="T8" y="T9"/>
                  </a:cxn>
                </a:cxnLst>
                <a:rect l="0" t="0" r="r" b="b"/>
                <a:pathLst>
                  <a:path w="62" h="31">
                    <a:moveTo>
                      <a:pt x="0" y="0"/>
                    </a:moveTo>
                    <a:lnTo>
                      <a:pt x="0" y="31"/>
                    </a:lnTo>
                    <a:lnTo>
                      <a:pt x="62" y="0"/>
                    </a:lnTo>
                    <a:lnTo>
                      <a:pt x="62" y="3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98" name="Freeform 106">
                <a:extLst>
                  <a:ext uri="{FF2B5EF4-FFF2-40B4-BE49-F238E27FC236}">
                    <a16:creationId xmlns="" xmlns:a16="http://schemas.microsoft.com/office/drawing/2014/main" id="{DDA149F5-C06B-46B5-9612-365DDDA293B4}"/>
                  </a:ext>
                </a:extLst>
              </p:cNvPr>
              <p:cNvSpPr>
                <a:spLocks/>
              </p:cNvSpPr>
              <p:nvPr/>
            </p:nvSpPr>
            <p:spPr bwMode="auto">
              <a:xfrm>
                <a:off x="3892083" y="3997518"/>
                <a:ext cx="98425" cy="49213"/>
              </a:xfrm>
              <a:custGeom>
                <a:avLst/>
                <a:gdLst>
                  <a:gd name="T0" fmla="*/ 0 w 62"/>
                  <a:gd name="T1" fmla="*/ 0 h 31"/>
                  <a:gd name="T2" fmla="*/ 0 w 62"/>
                  <a:gd name="T3" fmla="*/ 31 h 31"/>
                  <a:gd name="T4" fmla="*/ 62 w 62"/>
                  <a:gd name="T5" fmla="*/ 0 h 31"/>
                  <a:gd name="T6" fmla="*/ 62 w 62"/>
                  <a:gd name="T7" fmla="*/ 31 h 31"/>
                  <a:gd name="T8" fmla="*/ 0 w 62"/>
                  <a:gd name="T9" fmla="*/ 0 h 31"/>
                </a:gdLst>
                <a:ahLst/>
                <a:cxnLst>
                  <a:cxn ang="0">
                    <a:pos x="T0" y="T1"/>
                  </a:cxn>
                  <a:cxn ang="0">
                    <a:pos x="T2" y="T3"/>
                  </a:cxn>
                  <a:cxn ang="0">
                    <a:pos x="T4" y="T5"/>
                  </a:cxn>
                  <a:cxn ang="0">
                    <a:pos x="T6" y="T7"/>
                  </a:cxn>
                  <a:cxn ang="0">
                    <a:pos x="T8" y="T9"/>
                  </a:cxn>
                </a:cxnLst>
                <a:rect l="0" t="0" r="r" b="b"/>
                <a:pathLst>
                  <a:path w="62" h="31">
                    <a:moveTo>
                      <a:pt x="0" y="0"/>
                    </a:moveTo>
                    <a:lnTo>
                      <a:pt x="0" y="31"/>
                    </a:lnTo>
                    <a:lnTo>
                      <a:pt x="62" y="0"/>
                    </a:lnTo>
                    <a:lnTo>
                      <a:pt x="62" y="31"/>
                    </a:lnTo>
                    <a:lnTo>
                      <a:pt x="0"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199" name="Line 107">
                <a:extLst>
                  <a:ext uri="{FF2B5EF4-FFF2-40B4-BE49-F238E27FC236}">
                    <a16:creationId xmlns="" xmlns:a16="http://schemas.microsoft.com/office/drawing/2014/main" id="{91FB3017-D99E-4FF4-890A-9A3AD476324E}"/>
                  </a:ext>
                </a:extLst>
              </p:cNvPr>
              <p:cNvSpPr>
                <a:spLocks noChangeShapeType="1"/>
              </p:cNvSpPr>
              <p:nvPr/>
            </p:nvSpPr>
            <p:spPr bwMode="auto">
              <a:xfrm flipV="1">
                <a:off x="3941296" y="3975293"/>
                <a:ext cx="0" cy="47625"/>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00" name="Line 108">
                <a:extLst>
                  <a:ext uri="{FF2B5EF4-FFF2-40B4-BE49-F238E27FC236}">
                    <a16:creationId xmlns="" xmlns:a16="http://schemas.microsoft.com/office/drawing/2014/main" id="{B13847C7-B669-4194-BFCD-E49314FA5E38}"/>
                  </a:ext>
                </a:extLst>
              </p:cNvPr>
              <p:cNvSpPr>
                <a:spLocks noChangeShapeType="1"/>
              </p:cNvSpPr>
              <p:nvPr/>
            </p:nvSpPr>
            <p:spPr bwMode="auto">
              <a:xfrm>
                <a:off x="3917483" y="3975293"/>
                <a:ext cx="47625" cy="0"/>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01" name="Rectangle 109">
                <a:extLst>
                  <a:ext uri="{FF2B5EF4-FFF2-40B4-BE49-F238E27FC236}">
                    <a16:creationId xmlns="" xmlns:a16="http://schemas.microsoft.com/office/drawing/2014/main" id="{B8E8A84C-1869-4B43-9C15-CE76CB918F7B}"/>
                  </a:ext>
                </a:extLst>
              </p:cNvPr>
              <p:cNvSpPr>
                <a:spLocks noChangeArrowheads="1"/>
              </p:cNvSpPr>
              <p:nvPr/>
            </p:nvSpPr>
            <p:spPr bwMode="auto">
              <a:xfrm>
                <a:off x="3312646" y="4875406"/>
                <a:ext cx="769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9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V</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02" name="Rectangle 110">
                <a:extLst>
                  <a:ext uri="{FF2B5EF4-FFF2-40B4-BE49-F238E27FC236}">
                    <a16:creationId xmlns="" xmlns:a16="http://schemas.microsoft.com/office/drawing/2014/main" id="{19067471-25A1-44EB-8C0F-13DCE4564D3E}"/>
                  </a:ext>
                </a:extLst>
              </p:cNvPr>
              <p:cNvSpPr>
                <a:spLocks noChangeArrowheads="1"/>
              </p:cNvSpPr>
              <p:nvPr/>
            </p:nvSpPr>
            <p:spPr bwMode="auto">
              <a:xfrm>
                <a:off x="3382496" y="4929381"/>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6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d</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03" name="Rectangle 111">
                <a:extLst>
                  <a:ext uri="{FF2B5EF4-FFF2-40B4-BE49-F238E27FC236}">
                    <a16:creationId xmlns="" xmlns:a16="http://schemas.microsoft.com/office/drawing/2014/main" id="{A1D833C9-3F74-43CC-93D0-0B20052D71A2}"/>
                  </a:ext>
                </a:extLst>
              </p:cNvPr>
              <p:cNvSpPr>
                <a:spLocks noChangeArrowheads="1"/>
              </p:cNvSpPr>
              <p:nvPr/>
            </p:nvSpPr>
            <p:spPr bwMode="auto">
              <a:xfrm>
                <a:off x="2977683" y="4651568"/>
                <a:ext cx="769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9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V</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04" name="Rectangle 112">
                <a:extLst>
                  <a:ext uri="{FF2B5EF4-FFF2-40B4-BE49-F238E27FC236}">
                    <a16:creationId xmlns="" xmlns:a16="http://schemas.microsoft.com/office/drawing/2014/main" id="{00458B33-6297-43DC-B4D8-F948AE79FB91}"/>
                  </a:ext>
                </a:extLst>
              </p:cNvPr>
              <p:cNvSpPr>
                <a:spLocks noChangeArrowheads="1"/>
              </p:cNvSpPr>
              <p:nvPr/>
            </p:nvSpPr>
            <p:spPr bwMode="auto">
              <a:xfrm>
                <a:off x="3049121" y="4705543"/>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6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b</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05" name="Rectangle 113">
                <a:extLst>
                  <a:ext uri="{FF2B5EF4-FFF2-40B4-BE49-F238E27FC236}">
                    <a16:creationId xmlns="" xmlns:a16="http://schemas.microsoft.com/office/drawing/2014/main" id="{3E89EC85-3EA5-4D9E-878E-987183D13EE5}"/>
                  </a:ext>
                </a:extLst>
              </p:cNvPr>
              <p:cNvSpPr>
                <a:spLocks noChangeArrowheads="1"/>
              </p:cNvSpPr>
              <p:nvPr/>
            </p:nvSpPr>
            <p:spPr bwMode="auto">
              <a:xfrm>
                <a:off x="3428323" y="3927938"/>
                <a:ext cx="19396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ko-KR" sz="700" dirty="0">
                    <a:solidFill>
                      <a:srgbClr val="000000"/>
                    </a:solidFill>
                    <a:ea typeface="맑은 고딕" panose="020B0503020000020004" pitchFamily="50" charset="-127"/>
                    <a:cs typeface="Arial" panose="020B0604020202020204" pitchFamily="34" charset="0"/>
                  </a:rPr>
                  <a:t>MFC</a:t>
                </a:r>
                <a:endParaRPr kumimoji="0" lang="ko-KR" altLang="ko-KR" sz="1800" b="0" i="0" u="none" strike="noStrike" cap="none" normalizeH="0" baseline="0" dirty="0">
                  <a:ln>
                    <a:noFill/>
                  </a:ln>
                  <a:solidFill>
                    <a:schemeClr val="tx1"/>
                  </a:solidFill>
                  <a:effectLst/>
                  <a:cs typeface="Arial" panose="020B0604020202020204" pitchFamily="34" charset="0"/>
                </a:endParaRPr>
              </a:p>
            </p:txBody>
          </p:sp>
          <p:sp>
            <p:nvSpPr>
              <p:cNvPr id="206" name="Rectangle 114">
                <a:extLst>
                  <a:ext uri="{FF2B5EF4-FFF2-40B4-BE49-F238E27FC236}">
                    <a16:creationId xmlns="" xmlns:a16="http://schemas.microsoft.com/office/drawing/2014/main" id="{D868375C-055F-4534-887D-6313B0148F13}"/>
                  </a:ext>
                </a:extLst>
              </p:cNvPr>
              <p:cNvSpPr>
                <a:spLocks noChangeArrowheads="1"/>
              </p:cNvSpPr>
              <p:nvPr/>
            </p:nvSpPr>
            <p:spPr bwMode="auto">
              <a:xfrm>
                <a:off x="3660308" y="4070543"/>
                <a:ext cx="2196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ko-KR" sz="700" dirty="0">
                    <a:solidFill>
                      <a:srgbClr val="000000"/>
                    </a:solidFill>
                    <a:ea typeface="맑은 고딕" panose="020B0503020000020004" pitchFamily="50" charset="-127"/>
                    <a:cs typeface="Arial" panose="020B0604020202020204" pitchFamily="34" charset="0"/>
                  </a:rPr>
                  <a:t>micro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700" b="0" i="0" u="none" strike="noStrike" cap="none" normalizeH="0" baseline="0" dirty="0">
                    <a:ln>
                      <a:noFill/>
                    </a:ln>
                    <a:solidFill>
                      <a:srgbClr val="000000"/>
                    </a:solidFill>
                    <a:effectLst/>
                    <a:ea typeface="맑은 고딕" panose="020B0503020000020004" pitchFamily="50" charset="-127"/>
                    <a:cs typeface="Arial" panose="020B0604020202020204" pitchFamily="34" charset="0"/>
                  </a:rPr>
                  <a:t>filter</a:t>
                </a:r>
                <a:endParaRPr kumimoji="0" lang="ko-KR" altLang="ko-KR" sz="1800" b="0" i="0" u="none" strike="noStrike" cap="none" normalizeH="0" baseline="0" dirty="0">
                  <a:ln>
                    <a:noFill/>
                  </a:ln>
                  <a:solidFill>
                    <a:schemeClr val="tx1"/>
                  </a:solidFill>
                  <a:effectLst/>
                  <a:cs typeface="Arial" panose="020B0604020202020204" pitchFamily="34" charset="0"/>
                </a:endParaRPr>
              </a:p>
            </p:txBody>
          </p:sp>
          <p:sp>
            <p:nvSpPr>
              <p:cNvPr id="207" name="Rectangle 115">
                <a:extLst>
                  <a:ext uri="{FF2B5EF4-FFF2-40B4-BE49-F238E27FC236}">
                    <a16:creationId xmlns="" xmlns:a16="http://schemas.microsoft.com/office/drawing/2014/main" id="{BFFD08BD-DA62-4D9C-AFA5-0E9099E40E67}"/>
                  </a:ext>
                </a:extLst>
              </p:cNvPr>
              <p:cNvSpPr>
                <a:spLocks noChangeArrowheads="1"/>
              </p:cNvSpPr>
              <p:nvPr/>
            </p:nvSpPr>
            <p:spPr bwMode="auto">
              <a:xfrm>
                <a:off x="3903196" y="3824481"/>
                <a:ext cx="769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9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V</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08" name="Rectangle 116">
                <a:extLst>
                  <a:ext uri="{FF2B5EF4-FFF2-40B4-BE49-F238E27FC236}">
                    <a16:creationId xmlns="" xmlns:a16="http://schemas.microsoft.com/office/drawing/2014/main" id="{FBE8713C-2A86-4BB6-9D00-C4C61D6919BC}"/>
                  </a:ext>
                </a:extLst>
              </p:cNvPr>
              <p:cNvSpPr>
                <a:spLocks noChangeArrowheads="1"/>
              </p:cNvSpPr>
              <p:nvPr/>
            </p:nvSpPr>
            <p:spPr bwMode="auto">
              <a:xfrm>
                <a:off x="3973046" y="3881631"/>
                <a:ext cx="2084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6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f</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09" name="Rectangle 117">
                <a:extLst>
                  <a:ext uri="{FF2B5EF4-FFF2-40B4-BE49-F238E27FC236}">
                    <a16:creationId xmlns="" xmlns:a16="http://schemas.microsoft.com/office/drawing/2014/main" id="{45927887-B9AB-469D-B111-1FD6CABE3D66}"/>
                  </a:ext>
                </a:extLst>
              </p:cNvPr>
              <p:cNvSpPr>
                <a:spLocks noChangeArrowheads="1"/>
              </p:cNvSpPr>
              <p:nvPr/>
            </p:nvSpPr>
            <p:spPr bwMode="auto">
              <a:xfrm>
                <a:off x="2991971" y="4299143"/>
                <a:ext cx="344488" cy="290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10" name="Rectangle 118">
                <a:extLst>
                  <a:ext uri="{FF2B5EF4-FFF2-40B4-BE49-F238E27FC236}">
                    <a16:creationId xmlns="" xmlns:a16="http://schemas.microsoft.com/office/drawing/2014/main" id="{49366B57-B729-4FF3-830E-4CCEDDD6CF94}"/>
                  </a:ext>
                </a:extLst>
              </p:cNvPr>
              <p:cNvSpPr>
                <a:spLocks noChangeArrowheads="1"/>
              </p:cNvSpPr>
              <p:nvPr/>
            </p:nvSpPr>
            <p:spPr bwMode="auto">
              <a:xfrm>
                <a:off x="2991971" y="4299143"/>
                <a:ext cx="344488" cy="290513"/>
              </a:xfrm>
              <a:prstGeom prst="rect">
                <a:avLst/>
              </a:pr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11" name="Rectangle 119">
                <a:extLst>
                  <a:ext uri="{FF2B5EF4-FFF2-40B4-BE49-F238E27FC236}">
                    <a16:creationId xmlns="" xmlns:a16="http://schemas.microsoft.com/office/drawing/2014/main" id="{06A386EA-B06E-4D1E-84B2-BE47A19A33E8}"/>
                  </a:ext>
                </a:extLst>
              </p:cNvPr>
              <p:cNvSpPr>
                <a:spLocks noChangeArrowheads="1"/>
              </p:cNvSpPr>
              <p:nvPr/>
            </p:nvSpPr>
            <p:spPr bwMode="auto">
              <a:xfrm>
                <a:off x="3057058" y="4357881"/>
                <a:ext cx="24365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900" b="0" i="0" u="none" strike="noStrike" cap="none" normalizeH="0" baseline="0" dirty="0">
                    <a:ln>
                      <a:noFill/>
                    </a:ln>
                    <a:solidFill>
                      <a:srgbClr val="000000"/>
                    </a:solidFill>
                    <a:effectLst/>
                    <a:ea typeface="맑은 고딕" panose="020B0503020000020004" pitchFamily="50" charset="-127"/>
                    <a:cs typeface="Arial" panose="020B0604020202020204" pitchFamily="34" charset="0"/>
                  </a:rPr>
                  <a:t>TMP</a:t>
                </a:r>
                <a:endParaRPr kumimoji="0" lang="ko-KR" altLang="ko-KR" sz="1800" b="0" i="0" u="none" strike="noStrike" cap="none" normalizeH="0" baseline="0" dirty="0">
                  <a:ln>
                    <a:noFill/>
                  </a:ln>
                  <a:solidFill>
                    <a:schemeClr val="tx1"/>
                  </a:solidFill>
                  <a:effectLst/>
                  <a:cs typeface="Arial" panose="020B0604020202020204" pitchFamily="34" charset="0"/>
                </a:endParaRPr>
              </a:p>
            </p:txBody>
          </p:sp>
          <p:sp>
            <p:nvSpPr>
              <p:cNvPr id="212" name="Freeform 120">
                <a:extLst>
                  <a:ext uri="{FF2B5EF4-FFF2-40B4-BE49-F238E27FC236}">
                    <a16:creationId xmlns="" xmlns:a16="http://schemas.microsoft.com/office/drawing/2014/main" id="{16CFBA82-AB79-4C7F-A420-CFE073EC8230}"/>
                  </a:ext>
                </a:extLst>
              </p:cNvPr>
              <p:cNvSpPr>
                <a:spLocks/>
              </p:cNvSpPr>
              <p:nvPr/>
            </p:nvSpPr>
            <p:spPr bwMode="auto">
              <a:xfrm>
                <a:off x="2604621" y="4842068"/>
                <a:ext cx="98425" cy="47625"/>
              </a:xfrm>
              <a:custGeom>
                <a:avLst/>
                <a:gdLst>
                  <a:gd name="T0" fmla="*/ 0 w 62"/>
                  <a:gd name="T1" fmla="*/ 0 h 30"/>
                  <a:gd name="T2" fmla="*/ 0 w 62"/>
                  <a:gd name="T3" fmla="*/ 30 h 30"/>
                  <a:gd name="T4" fmla="*/ 62 w 62"/>
                  <a:gd name="T5" fmla="*/ 0 h 30"/>
                  <a:gd name="T6" fmla="*/ 62 w 62"/>
                  <a:gd name="T7" fmla="*/ 30 h 30"/>
                  <a:gd name="T8" fmla="*/ 0 w 62"/>
                  <a:gd name="T9" fmla="*/ 0 h 30"/>
                </a:gdLst>
                <a:ahLst/>
                <a:cxnLst>
                  <a:cxn ang="0">
                    <a:pos x="T0" y="T1"/>
                  </a:cxn>
                  <a:cxn ang="0">
                    <a:pos x="T2" y="T3"/>
                  </a:cxn>
                  <a:cxn ang="0">
                    <a:pos x="T4" y="T5"/>
                  </a:cxn>
                  <a:cxn ang="0">
                    <a:pos x="T6" y="T7"/>
                  </a:cxn>
                  <a:cxn ang="0">
                    <a:pos x="T8" y="T9"/>
                  </a:cxn>
                </a:cxnLst>
                <a:rect l="0" t="0" r="r" b="b"/>
                <a:pathLst>
                  <a:path w="62" h="30">
                    <a:moveTo>
                      <a:pt x="0" y="0"/>
                    </a:moveTo>
                    <a:lnTo>
                      <a:pt x="0" y="30"/>
                    </a:lnTo>
                    <a:lnTo>
                      <a:pt x="62" y="0"/>
                    </a:lnTo>
                    <a:lnTo>
                      <a:pt x="62" y="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13" name="Freeform 121">
                <a:extLst>
                  <a:ext uri="{FF2B5EF4-FFF2-40B4-BE49-F238E27FC236}">
                    <a16:creationId xmlns="" xmlns:a16="http://schemas.microsoft.com/office/drawing/2014/main" id="{EC7E7D0F-BFD4-412C-845A-F04BF1E36C40}"/>
                  </a:ext>
                </a:extLst>
              </p:cNvPr>
              <p:cNvSpPr>
                <a:spLocks/>
              </p:cNvSpPr>
              <p:nvPr/>
            </p:nvSpPr>
            <p:spPr bwMode="auto">
              <a:xfrm>
                <a:off x="2604621" y="4842068"/>
                <a:ext cx="98425" cy="47625"/>
              </a:xfrm>
              <a:custGeom>
                <a:avLst/>
                <a:gdLst>
                  <a:gd name="T0" fmla="*/ 0 w 62"/>
                  <a:gd name="T1" fmla="*/ 0 h 30"/>
                  <a:gd name="T2" fmla="*/ 0 w 62"/>
                  <a:gd name="T3" fmla="*/ 30 h 30"/>
                  <a:gd name="T4" fmla="*/ 62 w 62"/>
                  <a:gd name="T5" fmla="*/ 0 h 30"/>
                  <a:gd name="T6" fmla="*/ 62 w 62"/>
                  <a:gd name="T7" fmla="*/ 30 h 30"/>
                  <a:gd name="T8" fmla="*/ 0 w 62"/>
                  <a:gd name="T9" fmla="*/ 0 h 30"/>
                </a:gdLst>
                <a:ahLst/>
                <a:cxnLst>
                  <a:cxn ang="0">
                    <a:pos x="T0" y="T1"/>
                  </a:cxn>
                  <a:cxn ang="0">
                    <a:pos x="T2" y="T3"/>
                  </a:cxn>
                  <a:cxn ang="0">
                    <a:pos x="T4" y="T5"/>
                  </a:cxn>
                  <a:cxn ang="0">
                    <a:pos x="T6" y="T7"/>
                  </a:cxn>
                  <a:cxn ang="0">
                    <a:pos x="T8" y="T9"/>
                  </a:cxn>
                </a:cxnLst>
                <a:rect l="0" t="0" r="r" b="b"/>
                <a:pathLst>
                  <a:path w="62" h="30">
                    <a:moveTo>
                      <a:pt x="0" y="0"/>
                    </a:moveTo>
                    <a:lnTo>
                      <a:pt x="0" y="30"/>
                    </a:lnTo>
                    <a:lnTo>
                      <a:pt x="62" y="0"/>
                    </a:lnTo>
                    <a:lnTo>
                      <a:pt x="62" y="30"/>
                    </a:lnTo>
                    <a:lnTo>
                      <a:pt x="0"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14" name="Line 122">
                <a:extLst>
                  <a:ext uri="{FF2B5EF4-FFF2-40B4-BE49-F238E27FC236}">
                    <a16:creationId xmlns="" xmlns:a16="http://schemas.microsoft.com/office/drawing/2014/main" id="{6BE1AF15-DD44-48F2-BA3C-CCC1D1F224DA}"/>
                  </a:ext>
                </a:extLst>
              </p:cNvPr>
              <p:cNvSpPr>
                <a:spLocks noChangeShapeType="1"/>
              </p:cNvSpPr>
              <p:nvPr/>
            </p:nvSpPr>
            <p:spPr bwMode="auto">
              <a:xfrm flipV="1">
                <a:off x="2653833" y="4818256"/>
                <a:ext cx="0" cy="47625"/>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15" name="Line 123">
                <a:extLst>
                  <a:ext uri="{FF2B5EF4-FFF2-40B4-BE49-F238E27FC236}">
                    <a16:creationId xmlns="" xmlns:a16="http://schemas.microsoft.com/office/drawing/2014/main" id="{343714AA-22D6-4CFF-834F-1DCD69AD6194}"/>
                  </a:ext>
                </a:extLst>
              </p:cNvPr>
              <p:cNvSpPr>
                <a:spLocks noChangeShapeType="1"/>
              </p:cNvSpPr>
              <p:nvPr/>
            </p:nvSpPr>
            <p:spPr bwMode="auto">
              <a:xfrm>
                <a:off x="2628433" y="4818256"/>
                <a:ext cx="49213" cy="0"/>
              </a:xfrm>
              <a:prstGeom prst="line">
                <a:avLst/>
              </a:prstGeom>
              <a:noFill/>
              <a:ln w="111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16" name="Rectangle 124">
                <a:extLst>
                  <a:ext uri="{FF2B5EF4-FFF2-40B4-BE49-F238E27FC236}">
                    <a16:creationId xmlns="" xmlns:a16="http://schemas.microsoft.com/office/drawing/2014/main" id="{D67C007F-88A4-4432-80F2-7BDEB4E06CD7}"/>
                  </a:ext>
                </a:extLst>
              </p:cNvPr>
              <p:cNvSpPr>
                <a:spLocks noChangeArrowheads="1"/>
              </p:cNvSpPr>
              <p:nvPr/>
            </p:nvSpPr>
            <p:spPr bwMode="auto">
              <a:xfrm>
                <a:off x="2217271" y="4532506"/>
                <a:ext cx="3334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7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He Leak</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17" name="Rectangle 125">
                <a:extLst>
                  <a:ext uri="{FF2B5EF4-FFF2-40B4-BE49-F238E27FC236}">
                    <a16:creationId xmlns="" xmlns:a16="http://schemas.microsoft.com/office/drawing/2014/main" id="{A27DBD0F-08CD-4C4B-A90C-4C6434DCA3C9}"/>
                  </a:ext>
                </a:extLst>
              </p:cNvPr>
              <p:cNvSpPr>
                <a:spLocks noChangeArrowheads="1"/>
              </p:cNvSpPr>
              <p:nvPr/>
            </p:nvSpPr>
            <p:spPr bwMode="auto">
              <a:xfrm>
                <a:off x="2206158" y="4630931"/>
                <a:ext cx="33983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7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Detector</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18" name="Rectangle 126">
                <a:extLst>
                  <a:ext uri="{FF2B5EF4-FFF2-40B4-BE49-F238E27FC236}">
                    <a16:creationId xmlns="" xmlns:a16="http://schemas.microsoft.com/office/drawing/2014/main" id="{0BE067B0-BF14-4926-8B2A-873C32B0DC53}"/>
                  </a:ext>
                </a:extLst>
              </p:cNvPr>
              <p:cNvSpPr>
                <a:spLocks noChangeArrowheads="1"/>
              </p:cNvSpPr>
              <p:nvPr/>
            </p:nvSpPr>
            <p:spPr bwMode="auto">
              <a:xfrm>
                <a:off x="2825283" y="3856231"/>
                <a:ext cx="769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9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V</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19" name="Rectangle 127">
                <a:extLst>
                  <a:ext uri="{FF2B5EF4-FFF2-40B4-BE49-F238E27FC236}">
                    <a16:creationId xmlns="" xmlns:a16="http://schemas.microsoft.com/office/drawing/2014/main" id="{5E393B03-24B6-46B8-A9E4-9D844CD06C61}"/>
                  </a:ext>
                </a:extLst>
              </p:cNvPr>
              <p:cNvSpPr>
                <a:spLocks noChangeArrowheads="1"/>
              </p:cNvSpPr>
              <p:nvPr/>
            </p:nvSpPr>
            <p:spPr bwMode="auto">
              <a:xfrm>
                <a:off x="2895133" y="3913381"/>
                <a:ext cx="3847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6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c</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20" name="Rectangle 128">
                <a:extLst>
                  <a:ext uri="{FF2B5EF4-FFF2-40B4-BE49-F238E27FC236}">
                    <a16:creationId xmlns="" xmlns:a16="http://schemas.microsoft.com/office/drawing/2014/main" id="{F321C517-2AF9-47AC-B737-7F24EE82A1F4}"/>
                  </a:ext>
                </a:extLst>
              </p:cNvPr>
              <p:cNvSpPr>
                <a:spLocks noChangeArrowheads="1"/>
              </p:cNvSpPr>
              <p:nvPr/>
            </p:nvSpPr>
            <p:spPr bwMode="auto">
              <a:xfrm>
                <a:off x="3204696" y="3827656"/>
                <a:ext cx="769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9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V</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21" name="Rectangle 129">
                <a:extLst>
                  <a:ext uri="{FF2B5EF4-FFF2-40B4-BE49-F238E27FC236}">
                    <a16:creationId xmlns="" xmlns:a16="http://schemas.microsoft.com/office/drawing/2014/main" id="{9691DEDB-AA81-413A-92AA-A949FDFF0BCE}"/>
                  </a:ext>
                </a:extLst>
              </p:cNvPr>
              <p:cNvSpPr>
                <a:spLocks noChangeArrowheads="1"/>
              </p:cNvSpPr>
              <p:nvPr/>
            </p:nvSpPr>
            <p:spPr bwMode="auto">
              <a:xfrm>
                <a:off x="3274546" y="3884806"/>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6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e</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22" name="Rectangle 130">
                <a:extLst>
                  <a:ext uri="{FF2B5EF4-FFF2-40B4-BE49-F238E27FC236}">
                    <a16:creationId xmlns="" xmlns:a16="http://schemas.microsoft.com/office/drawing/2014/main" id="{176BB11C-7D40-4810-91FC-561CE3E97C7A}"/>
                  </a:ext>
                </a:extLst>
              </p:cNvPr>
              <p:cNvSpPr>
                <a:spLocks noChangeArrowheads="1"/>
              </p:cNvSpPr>
              <p:nvPr/>
            </p:nvSpPr>
            <p:spPr bwMode="auto">
              <a:xfrm>
                <a:off x="2996733" y="4083243"/>
                <a:ext cx="769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9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V</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23" name="Rectangle 131">
                <a:extLst>
                  <a:ext uri="{FF2B5EF4-FFF2-40B4-BE49-F238E27FC236}">
                    <a16:creationId xmlns="" xmlns:a16="http://schemas.microsoft.com/office/drawing/2014/main" id="{F0E19745-63DF-4635-B645-7899AF830630}"/>
                  </a:ext>
                </a:extLst>
              </p:cNvPr>
              <p:cNvSpPr>
                <a:spLocks noChangeArrowheads="1"/>
              </p:cNvSpPr>
              <p:nvPr/>
            </p:nvSpPr>
            <p:spPr bwMode="auto">
              <a:xfrm>
                <a:off x="3068171" y="413721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6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a</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25" name="Rectangle 133">
                <a:extLst>
                  <a:ext uri="{FF2B5EF4-FFF2-40B4-BE49-F238E27FC236}">
                    <a16:creationId xmlns="" xmlns:a16="http://schemas.microsoft.com/office/drawing/2014/main" id="{3F82B7C4-3437-4A17-9C62-823F0E54421E}"/>
                  </a:ext>
                </a:extLst>
              </p:cNvPr>
              <p:cNvSpPr>
                <a:spLocks noChangeArrowheads="1"/>
              </p:cNvSpPr>
              <p:nvPr/>
            </p:nvSpPr>
            <p:spPr bwMode="auto">
              <a:xfrm>
                <a:off x="4055596" y="4415031"/>
                <a:ext cx="5931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6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G</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26" name="Rectangle 134">
                <a:extLst>
                  <a:ext uri="{FF2B5EF4-FFF2-40B4-BE49-F238E27FC236}">
                    <a16:creationId xmlns="" xmlns:a16="http://schemas.microsoft.com/office/drawing/2014/main" id="{B1A03F4D-2DE1-42FE-9BA4-0B8ACEB11F3F}"/>
                  </a:ext>
                </a:extLst>
              </p:cNvPr>
              <p:cNvSpPr>
                <a:spLocks noChangeArrowheads="1"/>
              </p:cNvSpPr>
              <p:nvPr/>
            </p:nvSpPr>
            <p:spPr bwMode="auto">
              <a:xfrm>
                <a:off x="4057183" y="4513456"/>
                <a:ext cx="5129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6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A</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27" name="Rectangle 135">
                <a:extLst>
                  <a:ext uri="{FF2B5EF4-FFF2-40B4-BE49-F238E27FC236}">
                    <a16:creationId xmlns="" xmlns:a16="http://schemas.microsoft.com/office/drawing/2014/main" id="{0D6F9FFF-8E4B-4AE8-AB3E-E03937E1D169}"/>
                  </a:ext>
                </a:extLst>
              </p:cNvPr>
              <p:cNvSpPr>
                <a:spLocks noChangeArrowheads="1"/>
              </p:cNvSpPr>
              <p:nvPr/>
            </p:nvSpPr>
            <p:spPr bwMode="auto">
              <a:xfrm>
                <a:off x="4061946" y="4611881"/>
                <a:ext cx="5129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6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S</a:t>
                </a:r>
                <a:endParaRPr kumimoji="0" lang="ko-KR" altLang="ko-KR" sz="1800" b="0" i="0" u="none" strike="noStrike" cap="none" normalizeH="0" baseline="0">
                  <a:ln>
                    <a:noFill/>
                  </a:ln>
                  <a:solidFill>
                    <a:schemeClr val="tx1"/>
                  </a:solidFill>
                  <a:effectLst/>
                  <a:cs typeface="Arial" panose="020B0604020202020204" pitchFamily="34" charset="0"/>
                </a:endParaRPr>
              </a:p>
            </p:txBody>
          </p:sp>
          <p:sp>
            <p:nvSpPr>
              <p:cNvPr id="228" name="Freeform 136">
                <a:extLst>
                  <a:ext uri="{FF2B5EF4-FFF2-40B4-BE49-F238E27FC236}">
                    <a16:creationId xmlns="" xmlns:a16="http://schemas.microsoft.com/office/drawing/2014/main" id="{9A893D57-0663-453E-959F-FC9838C12142}"/>
                  </a:ext>
                </a:extLst>
              </p:cNvPr>
              <p:cNvSpPr>
                <a:spLocks noEditPoints="1"/>
              </p:cNvSpPr>
              <p:nvPr/>
            </p:nvSpPr>
            <p:spPr bwMode="auto">
              <a:xfrm>
                <a:off x="4054008" y="4083243"/>
                <a:ext cx="77788" cy="96838"/>
              </a:xfrm>
              <a:custGeom>
                <a:avLst/>
                <a:gdLst>
                  <a:gd name="T0" fmla="*/ 75 w 121"/>
                  <a:gd name="T1" fmla="*/ 0 h 151"/>
                  <a:gd name="T2" fmla="*/ 0 w 121"/>
                  <a:gd name="T3" fmla="*/ 0 h 151"/>
                  <a:gd name="T4" fmla="*/ 75 w 121"/>
                  <a:gd name="T5" fmla="*/ 151 h 151"/>
                  <a:gd name="T6" fmla="*/ 0 w 121"/>
                  <a:gd name="T7" fmla="*/ 151 h 151"/>
                  <a:gd name="T8" fmla="*/ 75 w 121"/>
                  <a:gd name="T9" fmla="*/ 0 h 151"/>
                  <a:gd name="T10" fmla="*/ 106 w 121"/>
                  <a:gd name="T11" fmla="*/ 106 h 151"/>
                  <a:gd name="T12" fmla="*/ 91 w 121"/>
                  <a:gd name="T13" fmla="*/ 121 h 151"/>
                  <a:gd name="T14" fmla="*/ 106 w 121"/>
                  <a:gd name="T15" fmla="*/ 136 h 151"/>
                  <a:gd name="T16" fmla="*/ 121 w 121"/>
                  <a:gd name="T17" fmla="*/ 121 h 151"/>
                  <a:gd name="T18" fmla="*/ 106 w 121"/>
                  <a:gd name="T19" fmla="*/ 10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51">
                    <a:moveTo>
                      <a:pt x="75" y="0"/>
                    </a:moveTo>
                    <a:lnTo>
                      <a:pt x="0" y="0"/>
                    </a:lnTo>
                    <a:lnTo>
                      <a:pt x="75" y="151"/>
                    </a:lnTo>
                    <a:lnTo>
                      <a:pt x="0" y="151"/>
                    </a:lnTo>
                    <a:lnTo>
                      <a:pt x="75" y="0"/>
                    </a:lnTo>
                    <a:close/>
                    <a:moveTo>
                      <a:pt x="106" y="106"/>
                    </a:moveTo>
                    <a:cubicBezTo>
                      <a:pt x="97" y="106"/>
                      <a:pt x="91" y="113"/>
                      <a:pt x="91" y="121"/>
                    </a:cubicBezTo>
                    <a:cubicBezTo>
                      <a:pt x="91" y="130"/>
                      <a:pt x="97" y="136"/>
                      <a:pt x="106" y="136"/>
                    </a:cubicBezTo>
                    <a:cubicBezTo>
                      <a:pt x="114" y="136"/>
                      <a:pt x="121" y="130"/>
                      <a:pt x="121" y="121"/>
                    </a:cubicBezTo>
                    <a:cubicBezTo>
                      <a:pt x="121" y="113"/>
                      <a:pt x="114" y="106"/>
                      <a:pt x="106" y="106"/>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29" name="Freeform 137">
                <a:extLst>
                  <a:ext uri="{FF2B5EF4-FFF2-40B4-BE49-F238E27FC236}">
                    <a16:creationId xmlns="" xmlns:a16="http://schemas.microsoft.com/office/drawing/2014/main" id="{BC4EE6EE-6752-4B54-B717-1BC8EB50C6A4}"/>
                  </a:ext>
                </a:extLst>
              </p:cNvPr>
              <p:cNvSpPr>
                <a:spLocks noEditPoints="1"/>
              </p:cNvSpPr>
              <p:nvPr/>
            </p:nvSpPr>
            <p:spPr bwMode="auto">
              <a:xfrm>
                <a:off x="4038133" y="4078481"/>
                <a:ext cx="114300" cy="120650"/>
              </a:xfrm>
              <a:custGeom>
                <a:avLst/>
                <a:gdLst>
                  <a:gd name="T0" fmla="*/ 98 w 174"/>
                  <a:gd name="T1" fmla="*/ 7 h 189"/>
                  <a:gd name="T2" fmla="*/ 23 w 174"/>
                  <a:gd name="T3" fmla="*/ 7 h 189"/>
                  <a:gd name="T4" fmla="*/ 98 w 174"/>
                  <a:gd name="T5" fmla="*/ 158 h 189"/>
                  <a:gd name="T6" fmla="*/ 23 w 174"/>
                  <a:gd name="T7" fmla="*/ 158 h 189"/>
                  <a:gd name="T8" fmla="*/ 98 w 174"/>
                  <a:gd name="T9" fmla="*/ 7 h 189"/>
                  <a:gd name="T10" fmla="*/ 23 w 174"/>
                  <a:gd name="T11" fmla="*/ 0 h 189"/>
                  <a:gd name="T12" fmla="*/ 98 w 174"/>
                  <a:gd name="T13" fmla="*/ 0 h 189"/>
                  <a:gd name="T14" fmla="*/ 23 w 174"/>
                  <a:gd name="T15" fmla="*/ 166 h 189"/>
                  <a:gd name="T16" fmla="*/ 98 w 174"/>
                  <a:gd name="T17" fmla="*/ 166 h 189"/>
                  <a:gd name="T18" fmla="*/ 61 w 174"/>
                  <a:gd name="T19" fmla="*/ 83 h 189"/>
                  <a:gd name="T20" fmla="*/ 129 w 174"/>
                  <a:gd name="T21" fmla="*/ 83 h 189"/>
                  <a:gd name="T22" fmla="*/ 129 w 174"/>
                  <a:gd name="T23" fmla="*/ 113 h 189"/>
                  <a:gd name="T24" fmla="*/ 129 w 174"/>
                  <a:gd name="T25" fmla="*/ 113 h 189"/>
                  <a:gd name="T26" fmla="*/ 114 w 174"/>
                  <a:gd name="T27" fmla="*/ 128 h 189"/>
                  <a:gd name="T28" fmla="*/ 129 w 174"/>
                  <a:gd name="T29" fmla="*/ 143 h 189"/>
                  <a:gd name="T30" fmla="*/ 144 w 174"/>
                  <a:gd name="T31" fmla="*/ 128 h 189"/>
                  <a:gd name="T32" fmla="*/ 129 w 174"/>
                  <a:gd name="T33" fmla="*/ 113 h 189"/>
                  <a:gd name="T34" fmla="*/ 129 w 174"/>
                  <a:gd name="T35" fmla="*/ 143 h 189"/>
                  <a:gd name="T36" fmla="*/ 129 w 174"/>
                  <a:gd name="T37" fmla="*/ 189 h 189"/>
                  <a:gd name="T38" fmla="*/ 174 w 174"/>
                  <a:gd name="T39" fmla="*/ 189 h 189"/>
                  <a:gd name="T40" fmla="*/ 0 w 174"/>
                  <a:gd name="T41"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 h="189">
                    <a:moveTo>
                      <a:pt x="98" y="7"/>
                    </a:moveTo>
                    <a:lnTo>
                      <a:pt x="23" y="7"/>
                    </a:lnTo>
                    <a:lnTo>
                      <a:pt x="98" y="158"/>
                    </a:lnTo>
                    <a:lnTo>
                      <a:pt x="23" y="158"/>
                    </a:lnTo>
                    <a:lnTo>
                      <a:pt x="98" y="7"/>
                    </a:lnTo>
                    <a:close/>
                    <a:moveTo>
                      <a:pt x="23" y="0"/>
                    </a:moveTo>
                    <a:lnTo>
                      <a:pt x="98" y="0"/>
                    </a:lnTo>
                    <a:moveTo>
                      <a:pt x="23" y="166"/>
                    </a:moveTo>
                    <a:lnTo>
                      <a:pt x="98" y="166"/>
                    </a:lnTo>
                    <a:moveTo>
                      <a:pt x="61" y="83"/>
                    </a:moveTo>
                    <a:lnTo>
                      <a:pt x="129" y="83"/>
                    </a:lnTo>
                    <a:lnTo>
                      <a:pt x="129" y="113"/>
                    </a:lnTo>
                    <a:moveTo>
                      <a:pt x="129" y="113"/>
                    </a:moveTo>
                    <a:cubicBezTo>
                      <a:pt x="120" y="113"/>
                      <a:pt x="114" y="120"/>
                      <a:pt x="114" y="128"/>
                    </a:cubicBezTo>
                    <a:cubicBezTo>
                      <a:pt x="114" y="137"/>
                      <a:pt x="120" y="143"/>
                      <a:pt x="129" y="143"/>
                    </a:cubicBezTo>
                    <a:cubicBezTo>
                      <a:pt x="137" y="143"/>
                      <a:pt x="144" y="137"/>
                      <a:pt x="144" y="128"/>
                    </a:cubicBezTo>
                    <a:cubicBezTo>
                      <a:pt x="144" y="120"/>
                      <a:pt x="137" y="113"/>
                      <a:pt x="129" y="113"/>
                    </a:cubicBezTo>
                    <a:close/>
                    <a:moveTo>
                      <a:pt x="129" y="143"/>
                    </a:moveTo>
                    <a:lnTo>
                      <a:pt x="129" y="189"/>
                    </a:lnTo>
                    <a:moveTo>
                      <a:pt x="174" y="189"/>
                    </a:moveTo>
                    <a:lnTo>
                      <a:pt x="0" y="189"/>
                    </a:ln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30" name="Oval 138">
                <a:extLst>
                  <a:ext uri="{FF2B5EF4-FFF2-40B4-BE49-F238E27FC236}">
                    <a16:creationId xmlns="" xmlns:a16="http://schemas.microsoft.com/office/drawing/2014/main" id="{673C0754-7BD3-4DE9-8249-C8457D79AE29}"/>
                  </a:ext>
                </a:extLst>
              </p:cNvPr>
              <p:cNvSpPr>
                <a:spLocks noChangeArrowheads="1"/>
              </p:cNvSpPr>
              <p:nvPr/>
            </p:nvSpPr>
            <p:spPr bwMode="auto">
              <a:xfrm>
                <a:off x="4068296" y="4121343"/>
                <a:ext cx="19050" cy="2063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31" name="Oval 139">
                <a:extLst>
                  <a:ext uri="{FF2B5EF4-FFF2-40B4-BE49-F238E27FC236}">
                    <a16:creationId xmlns="" xmlns:a16="http://schemas.microsoft.com/office/drawing/2014/main" id="{E0C9BBFA-A620-4EAF-9081-3F464DD1900D}"/>
                  </a:ext>
                </a:extLst>
              </p:cNvPr>
              <p:cNvSpPr>
                <a:spLocks noChangeArrowheads="1"/>
              </p:cNvSpPr>
              <p:nvPr/>
            </p:nvSpPr>
            <p:spPr bwMode="auto">
              <a:xfrm>
                <a:off x="4068296" y="4121343"/>
                <a:ext cx="19050" cy="20638"/>
              </a:xfrm>
              <a:prstGeom prst="ellipse">
                <a:avLst/>
              </a:pr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32" name="Freeform 140">
                <a:extLst>
                  <a:ext uri="{FF2B5EF4-FFF2-40B4-BE49-F238E27FC236}">
                    <a16:creationId xmlns="" xmlns:a16="http://schemas.microsoft.com/office/drawing/2014/main" id="{0BB40567-0516-40C9-8786-45F8F0726F23}"/>
                  </a:ext>
                </a:extLst>
              </p:cNvPr>
              <p:cNvSpPr>
                <a:spLocks noEditPoints="1"/>
              </p:cNvSpPr>
              <p:nvPr/>
            </p:nvSpPr>
            <p:spPr bwMode="auto">
              <a:xfrm>
                <a:off x="2458571" y="4861118"/>
                <a:ext cx="150813" cy="9525"/>
              </a:xfrm>
              <a:custGeom>
                <a:avLst/>
                <a:gdLst>
                  <a:gd name="T0" fmla="*/ 223 w 231"/>
                  <a:gd name="T1" fmla="*/ 16 h 16"/>
                  <a:gd name="T2" fmla="*/ 175 w 231"/>
                  <a:gd name="T3" fmla="*/ 16 h 16"/>
                  <a:gd name="T4" fmla="*/ 167 w 231"/>
                  <a:gd name="T5" fmla="*/ 8 h 16"/>
                  <a:gd name="T6" fmla="*/ 175 w 231"/>
                  <a:gd name="T7" fmla="*/ 0 h 16"/>
                  <a:gd name="T8" fmla="*/ 223 w 231"/>
                  <a:gd name="T9" fmla="*/ 0 h 16"/>
                  <a:gd name="T10" fmla="*/ 231 w 231"/>
                  <a:gd name="T11" fmla="*/ 8 h 16"/>
                  <a:gd name="T12" fmla="*/ 223 w 231"/>
                  <a:gd name="T13" fmla="*/ 16 h 16"/>
                  <a:gd name="T14" fmla="*/ 127 w 231"/>
                  <a:gd name="T15" fmla="*/ 16 h 16"/>
                  <a:gd name="T16" fmla="*/ 79 w 231"/>
                  <a:gd name="T17" fmla="*/ 16 h 16"/>
                  <a:gd name="T18" fmla="*/ 71 w 231"/>
                  <a:gd name="T19" fmla="*/ 8 h 16"/>
                  <a:gd name="T20" fmla="*/ 79 w 231"/>
                  <a:gd name="T21" fmla="*/ 0 h 16"/>
                  <a:gd name="T22" fmla="*/ 127 w 231"/>
                  <a:gd name="T23" fmla="*/ 0 h 16"/>
                  <a:gd name="T24" fmla="*/ 135 w 231"/>
                  <a:gd name="T25" fmla="*/ 8 h 16"/>
                  <a:gd name="T26" fmla="*/ 127 w 231"/>
                  <a:gd name="T27" fmla="*/ 16 h 16"/>
                  <a:gd name="T28" fmla="*/ 31 w 231"/>
                  <a:gd name="T29" fmla="*/ 16 h 16"/>
                  <a:gd name="T30" fmla="*/ 8 w 231"/>
                  <a:gd name="T31" fmla="*/ 16 h 16"/>
                  <a:gd name="T32" fmla="*/ 0 w 231"/>
                  <a:gd name="T33" fmla="*/ 8 h 16"/>
                  <a:gd name="T34" fmla="*/ 8 w 231"/>
                  <a:gd name="T35" fmla="*/ 0 h 16"/>
                  <a:gd name="T36" fmla="*/ 31 w 231"/>
                  <a:gd name="T37" fmla="*/ 0 h 16"/>
                  <a:gd name="T38" fmla="*/ 39 w 231"/>
                  <a:gd name="T39" fmla="*/ 8 h 16"/>
                  <a:gd name="T40" fmla="*/ 31 w 231"/>
                  <a:gd name="T4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1" h="16">
                    <a:moveTo>
                      <a:pt x="223" y="16"/>
                    </a:moveTo>
                    <a:lnTo>
                      <a:pt x="175" y="16"/>
                    </a:lnTo>
                    <a:cubicBezTo>
                      <a:pt x="170" y="16"/>
                      <a:pt x="167" y="13"/>
                      <a:pt x="167" y="8"/>
                    </a:cubicBezTo>
                    <a:cubicBezTo>
                      <a:pt x="167" y="4"/>
                      <a:pt x="170" y="0"/>
                      <a:pt x="175" y="0"/>
                    </a:cubicBezTo>
                    <a:lnTo>
                      <a:pt x="223" y="0"/>
                    </a:lnTo>
                    <a:cubicBezTo>
                      <a:pt x="227" y="0"/>
                      <a:pt x="231" y="4"/>
                      <a:pt x="231" y="8"/>
                    </a:cubicBezTo>
                    <a:cubicBezTo>
                      <a:pt x="231" y="13"/>
                      <a:pt x="227" y="16"/>
                      <a:pt x="223" y="16"/>
                    </a:cubicBezTo>
                    <a:close/>
                    <a:moveTo>
                      <a:pt x="127" y="16"/>
                    </a:moveTo>
                    <a:lnTo>
                      <a:pt x="79" y="16"/>
                    </a:lnTo>
                    <a:cubicBezTo>
                      <a:pt x="74" y="16"/>
                      <a:pt x="71" y="13"/>
                      <a:pt x="71" y="8"/>
                    </a:cubicBezTo>
                    <a:cubicBezTo>
                      <a:pt x="71" y="4"/>
                      <a:pt x="74" y="0"/>
                      <a:pt x="79" y="0"/>
                    </a:cubicBezTo>
                    <a:lnTo>
                      <a:pt x="127" y="0"/>
                    </a:lnTo>
                    <a:cubicBezTo>
                      <a:pt x="131" y="0"/>
                      <a:pt x="135" y="4"/>
                      <a:pt x="135" y="8"/>
                    </a:cubicBezTo>
                    <a:cubicBezTo>
                      <a:pt x="135" y="13"/>
                      <a:pt x="131" y="16"/>
                      <a:pt x="127" y="16"/>
                    </a:cubicBezTo>
                    <a:close/>
                    <a:moveTo>
                      <a:pt x="31" y="16"/>
                    </a:moveTo>
                    <a:lnTo>
                      <a:pt x="8" y="16"/>
                    </a:lnTo>
                    <a:cubicBezTo>
                      <a:pt x="4" y="16"/>
                      <a:pt x="0" y="13"/>
                      <a:pt x="0" y="8"/>
                    </a:cubicBezTo>
                    <a:cubicBezTo>
                      <a:pt x="0" y="4"/>
                      <a:pt x="4" y="0"/>
                      <a:pt x="8" y="0"/>
                    </a:cubicBezTo>
                    <a:lnTo>
                      <a:pt x="31" y="0"/>
                    </a:lnTo>
                    <a:cubicBezTo>
                      <a:pt x="35" y="0"/>
                      <a:pt x="39" y="4"/>
                      <a:pt x="39" y="8"/>
                    </a:cubicBezTo>
                    <a:cubicBezTo>
                      <a:pt x="39" y="13"/>
                      <a:pt x="35" y="16"/>
                      <a:pt x="31" y="16"/>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33" name="Rectangle 141">
                <a:extLst>
                  <a:ext uri="{FF2B5EF4-FFF2-40B4-BE49-F238E27FC236}">
                    <a16:creationId xmlns="" xmlns:a16="http://schemas.microsoft.com/office/drawing/2014/main" id="{DC35A380-A03E-4254-830C-0EC5019FC9D3}"/>
                  </a:ext>
                </a:extLst>
              </p:cNvPr>
              <p:cNvSpPr>
                <a:spLocks noChangeArrowheads="1"/>
              </p:cNvSpPr>
              <p:nvPr/>
            </p:nvSpPr>
            <p:spPr bwMode="auto">
              <a:xfrm>
                <a:off x="2256958" y="4765868"/>
                <a:ext cx="203200" cy="200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34" name="Rectangle 142">
                <a:extLst>
                  <a:ext uri="{FF2B5EF4-FFF2-40B4-BE49-F238E27FC236}">
                    <a16:creationId xmlns="" xmlns:a16="http://schemas.microsoft.com/office/drawing/2014/main" id="{87D3BEB6-329D-4EAD-8341-B5A850C8FB87}"/>
                  </a:ext>
                </a:extLst>
              </p:cNvPr>
              <p:cNvSpPr>
                <a:spLocks noChangeArrowheads="1"/>
              </p:cNvSpPr>
              <p:nvPr/>
            </p:nvSpPr>
            <p:spPr bwMode="auto">
              <a:xfrm>
                <a:off x="2256958" y="4765868"/>
                <a:ext cx="203200" cy="200025"/>
              </a:xfrm>
              <a:prstGeom prst="rect">
                <a:avLst/>
              </a:pr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35" name="Rectangle 143">
                <a:extLst>
                  <a:ext uri="{FF2B5EF4-FFF2-40B4-BE49-F238E27FC236}">
                    <a16:creationId xmlns="" xmlns:a16="http://schemas.microsoft.com/office/drawing/2014/main" id="{41F6B2E1-0C42-421F-B028-C94396A89F02}"/>
                  </a:ext>
                </a:extLst>
              </p:cNvPr>
              <p:cNvSpPr>
                <a:spLocks noChangeArrowheads="1"/>
              </p:cNvSpPr>
              <p:nvPr/>
            </p:nvSpPr>
            <p:spPr bwMode="auto">
              <a:xfrm>
                <a:off x="2283946" y="4789681"/>
                <a:ext cx="144463"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36" name="Rectangle 144">
                <a:extLst>
                  <a:ext uri="{FF2B5EF4-FFF2-40B4-BE49-F238E27FC236}">
                    <a16:creationId xmlns="" xmlns:a16="http://schemas.microsoft.com/office/drawing/2014/main" id="{020FBC32-C963-44C4-A7FB-4A4C5CDDFED0}"/>
                  </a:ext>
                </a:extLst>
              </p:cNvPr>
              <p:cNvSpPr>
                <a:spLocks noChangeArrowheads="1"/>
              </p:cNvSpPr>
              <p:nvPr/>
            </p:nvSpPr>
            <p:spPr bwMode="auto">
              <a:xfrm>
                <a:off x="2283946" y="4789681"/>
                <a:ext cx="144463" cy="57150"/>
              </a:xfrm>
              <a:prstGeom prst="rect">
                <a:avLst/>
              </a:pr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37" name="Oval 145">
                <a:extLst>
                  <a:ext uri="{FF2B5EF4-FFF2-40B4-BE49-F238E27FC236}">
                    <a16:creationId xmlns="" xmlns:a16="http://schemas.microsoft.com/office/drawing/2014/main" id="{AFEBF462-458C-43B9-B0FE-365F5E1D0E12}"/>
                  </a:ext>
                </a:extLst>
              </p:cNvPr>
              <p:cNvSpPr>
                <a:spLocks noChangeArrowheads="1"/>
              </p:cNvSpPr>
              <p:nvPr/>
            </p:nvSpPr>
            <p:spPr bwMode="auto">
              <a:xfrm>
                <a:off x="2279183" y="4878581"/>
                <a:ext cx="58738" cy="5715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38" name="Oval 146">
                <a:extLst>
                  <a:ext uri="{FF2B5EF4-FFF2-40B4-BE49-F238E27FC236}">
                    <a16:creationId xmlns="" xmlns:a16="http://schemas.microsoft.com/office/drawing/2014/main" id="{CE38F50F-6DDE-4D46-9B0F-4FB82425BA3E}"/>
                  </a:ext>
                </a:extLst>
              </p:cNvPr>
              <p:cNvSpPr>
                <a:spLocks noChangeArrowheads="1"/>
              </p:cNvSpPr>
              <p:nvPr/>
            </p:nvSpPr>
            <p:spPr bwMode="auto">
              <a:xfrm>
                <a:off x="2279183" y="4878581"/>
                <a:ext cx="58738" cy="57150"/>
              </a:xfrm>
              <a:prstGeom prst="ellipse">
                <a:avLst/>
              </a:pr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239" name="Rectangle 147">
                <a:extLst>
                  <a:ext uri="{FF2B5EF4-FFF2-40B4-BE49-F238E27FC236}">
                    <a16:creationId xmlns="" xmlns:a16="http://schemas.microsoft.com/office/drawing/2014/main" id="{FC9AD453-F8D9-43DA-9105-CE477D90057E}"/>
                  </a:ext>
                </a:extLst>
              </p:cNvPr>
              <p:cNvSpPr>
                <a:spLocks noChangeArrowheads="1"/>
              </p:cNvSpPr>
              <p:nvPr/>
            </p:nvSpPr>
            <p:spPr bwMode="auto">
              <a:xfrm>
                <a:off x="2925296" y="5371523"/>
                <a:ext cx="42960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900" i="0" u="none" strike="noStrike" cap="none" normalizeH="0" baseline="0" dirty="0">
                    <a:ln>
                      <a:noFill/>
                    </a:ln>
                    <a:solidFill>
                      <a:srgbClr val="000000"/>
                    </a:solidFill>
                    <a:effectLst/>
                    <a:ea typeface="맑은 고딕" panose="020B0503020000020004" pitchFamily="50" charset="-127"/>
                    <a:cs typeface="Arial" panose="020B0604020202020204" pitchFamily="34" charset="0"/>
                  </a:rPr>
                  <a:t>Portable</a:t>
                </a:r>
                <a:endParaRPr kumimoji="0" lang="ko-KR" altLang="ko-KR" sz="1800" i="0" u="none" strike="noStrike" cap="none" normalizeH="0" baseline="0" dirty="0">
                  <a:ln>
                    <a:noFill/>
                  </a:ln>
                  <a:solidFill>
                    <a:schemeClr val="tx1"/>
                  </a:solidFill>
                  <a:effectLst/>
                  <a:cs typeface="Arial" panose="020B0604020202020204" pitchFamily="34" charset="0"/>
                </a:endParaRPr>
              </a:p>
            </p:txBody>
          </p:sp>
          <p:sp>
            <p:nvSpPr>
              <p:cNvPr id="240" name="Rectangle 148">
                <a:extLst>
                  <a:ext uri="{FF2B5EF4-FFF2-40B4-BE49-F238E27FC236}">
                    <a16:creationId xmlns="" xmlns:a16="http://schemas.microsoft.com/office/drawing/2014/main" id="{6F24D4A3-ADC0-4E70-BFBD-7C1B359CA313}"/>
                  </a:ext>
                </a:extLst>
              </p:cNvPr>
              <p:cNvSpPr>
                <a:spLocks noChangeArrowheads="1"/>
              </p:cNvSpPr>
              <p:nvPr/>
            </p:nvSpPr>
            <p:spPr bwMode="auto">
              <a:xfrm>
                <a:off x="2736619" y="5531044"/>
                <a:ext cx="87203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900" i="0" u="none" strike="noStrike" cap="none" normalizeH="0" baseline="0" dirty="0">
                    <a:ln>
                      <a:noFill/>
                    </a:ln>
                    <a:solidFill>
                      <a:srgbClr val="000000"/>
                    </a:solidFill>
                    <a:effectLst/>
                    <a:ea typeface="맑은 고딕" panose="020B0503020000020004" pitchFamily="50" charset="-127"/>
                    <a:cs typeface="Arial" panose="020B0604020202020204" pitchFamily="34" charset="0"/>
                  </a:rPr>
                  <a:t>Pumping</a:t>
                </a:r>
                <a:r>
                  <a:rPr kumimoji="0" lang="ko-KR" altLang="ko-KR" sz="900" b="1" i="0" u="none" strike="noStrike" cap="none" normalizeH="0" baseline="0" dirty="0">
                    <a:ln>
                      <a:noFill/>
                    </a:ln>
                    <a:solidFill>
                      <a:srgbClr val="000000"/>
                    </a:solidFill>
                    <a:effectLst/>
                    <a:ea typeface="맑은 고딕" panose="020B0503020000020004" pitchFamily="50" charset="-127"/>
                    <a:cs typeface="Arial" panose="020B0604020202020204" pitchFamily="34" charset="0"/>
                  </a:rPr>
                  <a:t> </a:t>
                </a:r>
                <a:r>
                  <a:rPr kumimoji="0" lang="ko-KR" altLang="ko-KR" sz="900" i="0" u="none" strike="noStrike" cap="none" normalizeH="0" baseline="0" dirty="0">
                    <a:ln>
                      <a:noFill/>
                    </a:ln>
                    <a:solidFill>
                      <a:srgbClr val="000000"/>
                    </a:solidFill>
                    <a:effectLst/>
                    <a:ea typeface="맑은 고딕" panose="020B0503020000020004" pitchFamily="50" charset="-127"/>
                    <a:cs typeface="Arial" panose="020B0604020202020204" pitchFamily="34" charset="0"/>
                  </a:rPr>
                  <a:t>System</a:t>
                </a:r>
                <a:endParaRPr kumimoji="0" lang="ko-KR" altLang="ko-KR" sz="1800" i="0" u="none" strike="noStrike" cap="none" normalizeH="0" baseline="0" dirty="0">
                  <a:ln>
                    <a:noFill/>
                  </a:ln>
                  <a:solidFill>
                    <a:schemeClr val="tx1"/>
                  </a:solidFill>
                  <a:effectLst/>
                  <a:cs typeface="Arial" panose="020B0604020202020204" pitchFamily="34" charset="0"/>
                </a:endParaRPr>
              </a:p>
            </p:txBody>
          </p:sp>
          <p:sp>
            <p:nvSpPr>
              <p:cNvPr id="71" name="Rectangle 218">
                <a:extLst>
                  <a:ext uri="{FF2B5EF4-FFF2-40B4-BE49-F238E27FC236}">
                    <a16:creationId xmlns="" xmlns:a16="http://schemas.microsoft.com/office/drawing/2014/main" id="{1C6B0120-C6C7-44B9-8468-E52D7849419D}"/>
                  </a:ext>
                </a:extLst>
              </p:cNvPr>
              <p:cNvSpPr>
                <a:spLocks noChangeArrowheads="1"/>
              </p:cNvSpPr>
              <p:nvPr/>
            </p:nvSpPr>
            <p:spPr bwMode="auto">
              <a:xfrm>
                <a:off x="3009433" y="5018280"/>
                <a:ext cx="315913" cy="198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72" name="Rectangle 219">
                <a:extLst>
                  <a:ext uri="{FF2B5EF4-FFF2-40B4-BE49-F238E27FC236}">
                    <a16:creationId xmlns="" xmlns:a16="http://schemas.microsoft.com/office/drawing/2014/main" id="{E40A0B24-A04A-49BD-A279-EEE004A2A990}"/>
                  </a:ext>
                </a:extLst>
              </p:cNvPr>
              <p:cNvSpPr>
                <a:spLocks noChangeArrowheads="1"/>
              </p:cNvSpPr>
              <p:nvPr/>
            </p:nvSpPr>
            <p:spPr bwMode="auto">
              <a:xfrm>
                <a:off x="3009433" y="5018280"/>
                <a:ext cx="315913" cy="198438"/>
              </a:xfrm>
              <a:prstGeom prst="rect">
                <a:avLst/>
              </a:pr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Arial" panose="020B0604020202020204" pitchFamily="34" charset="0"/>
                  <a:cs typeface="Arial" panose="020B0604020202020204" pitchFamily="34" charset="0"/>
                </a:endParaRPr>
              </a:p>
            </p:txBody>
          </p:sp>
          <p:sp>
            <p:nvSpPr>
              <p:cNvPr id="73" name="Rectangle 220">
                <a:extLst>
                  <a:ext uri="{FF2B5EF4-FFF2-40B4-BE49-F238E27FC236}">
                    <a16:creationId xmlns="" xmlns:a16="http://schemas.microsoft.com/office/drawing/2014/main" id="{1A65943B-1DFD-44D8-8CC6-5DD11FE24E31}"/>
                  </a:ext>
                </a:extLst>
              </p:cNvPr>
              <p:cNvSpPr>
                <a:spLocks noChangeArrowheads="1"/>
              </p:cNvSpPr>
              <p:nvPr/>
            </p:nvSpPr>
            <p:spPr bwMode="auto">
              <a:xfrm>
                <a:off x="3085633" y="5030980"/>
                <a:ext cx="17953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900" b="0" i="0" u="none" strike="noStrike" cap="none" normalizeH="0" baseline="0">
                    <a:ln>
                      <a:noFill/>
                    </a:ln>
                    <a:solidFill>
                      <a:srgbClr val="000000"/>
                    </a:solidFill>
                    <a:effectLst/>
                    <a:ea typeface="맑은 고딕" panose="020B0503020000020004" pitchFamily="50" charset="-127"/>
                    <a:cs typeface="Arial" panose="020B0604020202020204" pitchFamily="34" charset="0"/>
                  </a:rPr>
                  <a:t>Dry</a:t>
                </a:r>
                <a:endParaRPr kumimoji="0" lang="ko-KR" altLang="ko-KR" sz="1800" b="0" i="0" u="none" strike="noStrike" cap="none" normalizeH="0" baseline="0">
                  <a:ln>
                    <a:noFill/>
                  </a:ln>
                  <a:solidFill>
                    <a:schemeClr val="tx1"/>
                  </a:solidFill>
                  <a:effectLst/>
                  <a:cs typeface="Arial" panose="020B0604020202020204" pitchFamily="34" charset="0"/>
                </a:endParaRPr>
              </a:p>
            </p:txBody>
          </p:sp>
        </p:grpSp>
        <p:grpSp>
          <p:nvGrpSpPr>
            <p:cNvPr id="298" name="그룹 297">
              <a:extLst>
                <a:ext uri="{FF2B5EF4-FFF2-40B4-BE49-F238E27FC236}">
                  <a16:creationId xmlns="" xmlns:a16="http://schemas.microsoft.com/office/drawing/2014/main" id="{35C8CEB5-9293-4482-B267-C07CD39EF907}"/>
                </a:ext>
              </a:extLst>
            </p:cNvPr>
            <p:cNvGrpSpPr/>
            <p:nvPr/>
          </p:nvGrpSpPr>
          <p:grpSpPr>
            <a:xfrm>
              <a:off x="2357818" y="1838615"/>
              <a:ext cx="282105" cy="238347"/>
              <a:chOff x="3064691" y="1916211"/>
              <a:chExt cx="282105" cy="238347"/>
            </a:xfrm>
          </p:grpSpPr>
          <p:sp>
            <p:nvSpPr>
              <p:cNvPr id="299" name="타원 298">
                <a:extLst>
                  <a:ext uri="{FF2B5EF4-FFF2-40B4-BE49-F238E27FC236}">
                    <a16:creationId xmlns="" xmlns:a16="http://schemas.microsoft.com/office/drawing/2014/main" id="{B3BDA2BF-3CBA-4F58-A793-99E9680E19CA}"/>
                  </a:ext>
                </a:extLst>
              </p:cNvPr>
              <p:cNvSpPr/>
              <p:nvPr/>
            </p:nvSpPr>
            <p:spPr>
              <a:xfrm>
                <a:off x="3064691" y="1916211"/>
                <a:ext cx="171136" cy="167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rgbClr val="FF0000"/>
                  </a:solidFill>
                </a:endParaRPr>
              </a:p>
            </p:txBody>
          </p:sp>
          <p:cxnSp>
            <p:nvCxnSpPr>
              <p:cNvPr id="300" name="직선 연결선 299">
                <a:extLst>
                  <a:ext uri="{FF2B5EF4-FFF2-40B4-BE49-F238E27FC236}">
                    <a16:creationId xmlns="" xmlns:a16="http://schemas.microsoft.com/office/drawing/2014/main" id="{346CB6F0-4052-400E-9662-26B02D9DCA7A}"/>
                  </a:ext>
                </a:extLst>
              </p:cNvPr>
              <p:cNvCxnSpPr>
                <a:cxnSpLocks/>
                <a:stCxn id="299" idx="5"/>
              </p:cNvCxnSpPr>
              <p:nvPr/>
            </p:nvCxnSpPr>
            <p:spPr>
              <a:xfrm>
                <a:off x="3210765" y="2059014"/>
                <a:ext cx="136031" cy="955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1" name="그룹 300">
              <a:extLst>
                <a:ext uri="{FF2B5EF4-FFF2-40B4-BE49-F238E27FC236}">
                  <a16:creationId xmlns="" xmlns:a16="http://schemas.microsoft.com/office/drawing/2014/main" id="{AFADE59E-A6CE-40CE-AADA-E61813342968}"/>
                </a:ext>
              </a:extLst>
            </p:cNvPr>
            <p:cNvGrpSpPr/>
            <p:nvPr/>
          </p:nvGrpSpPr>
          <p:grpSpPr>
            <a:xfrm>
              <a:off x="4146443" y="1838615"/>
              <a:ext cx="282105" cy="238347"/>
              <a:chOff x="3064691" y="1916211"/>
              <a:chExt cx="282105" cy="238347"/>
            </a:xfrm>
          </p:grpSpPr>
          <p:sp>
            <p:nvSpPr>
              <p:cNvPr id="302" name="타원 301">
                <a:extLst>
                  <a:ext uri="{FF2B5EF4-FFF2-40B4-BE49-F238E27FC236}">
                    <a16:creationId xmlns="" xmlns:a16="http://schemas.microsoft.com/office/drawing/2014/main" id="{E74F7067-122E-4B35-8327-45894410325C}"/>
                  </a:ext>
                </a:extLst>
              </p:cNvPr>
              <p:cNvSpPr/>
              <p:nvPr/>
            </p:nvSpPr>
            <p:spPr>
              <a:xfrm>
                <a:off x="3064691" y="1916211"/>
                <a:ext cx="171136" cy="167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rgbClr val="FF0000"/>
                  </a:solidFill>
                </a:endParaRPr>
              </a:p>
            </p:txBody>
          </p:sp>
          <p:cxnSp>
            <p:nvCxnSpPr>
              <p:cNvPr id="303" name="직선 연결선 302">
                <a:extLst>
                  <a:ext uri="{FF2B5EF4-FFF2-40B4-BE49-F238E27FC236}">
                    <a16:creationId xmlns="" xmlns:a16="http://schemas.microsoft.com/office/drawing/2014/main" id="{15998383-1681-4EF9-80BB-900328BC3D68}"/>
                  </a:ext>
                </a:extLst>
              </p:cNvPr>
              <p:cNvCxnSpPr>
                <a:cxnSpLocks/>
                <a:stCxn id="302" idx="5"/>
              </p:cNvCxnSpPr>
              <p:nvPr/>
            </p:nvCxnSpPr>
            <p:spPr>
              <a:xfrm>
                <a:off x="3210765" y="2059014"/>
                <a:ext cx="136031" cy="955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4" name="그룹 303">
              <a:extLst>
                <a:ext uri="{FF2B5EF4-FFF2-40B4-BE49-F238E27FC236}">
                  <a16:creationId xmlns="" xmlns:a16="http://schemas.microsoft.com/office/drawing/2014/main" id="{FCE076BC-9DE9-4A4A-9D4B-290B7901E4B8}"/>
                </a:ext>
              </a:extLst>
            </p:cNvPr>
            <p:cNvGrpSpPr/>
            <p:nvPr/>
          </p:nvGrpSpPr>
          <p:grpSpPr>
            <a:xfrm>
              <a:off x="5912926" y="1838615"/>
              <a:ext cx="282105" cy="238347"/>
              <a:chOff x="3064691" y="1916211"/>
              <a:chExt cx="282105" cy="238347"/>
            </a:xfrm>
          </p:grpSpPr>
          <p:sp>
            <p:nvSpPr>
              <p:cNvPr id="305" name="타원 304">
                <a:extLst>
                  <a:ext uri="{FF2B5EF4-FFF2-40B4-BE49-F238E27FC236}">
                    <a16:creationId xmlns="" xmlns:a16="http://schemas.microsoft.com/office/drawing/2014/main" id="{43365C0F-1C50-4FB1-A934-939E16B388AF}"/>
                  </a:ext>
                </a:extLst>
              </p:cNvPr>
              <p:cNvSpPr/>
              <p:nvPr/>
            </p:nvSpPr>
            <p:spPr>
              <a:xfrm>
                <a:off x="3064691" y="1916211"/>
                <a:ext cx="171136" cy="167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rgbClr val="FF0000"/>
                  </a:solidFill>
                </a:endParaRPr>
              </a:p>
            </p:txBody>
          </p:sp>
          <p:cxnSp>
            <p:nvCxnSpPr>
              <p:cNvPr id="306" name="직선 연결선 305">
                <a:extLst>
                  <a:ext uri="{FF2B5EF4-FFF2-40B4-BE49-F238E27FC236}">
                    <a16:creationId xmlns="" xmlns:a16="http://schemas.microsoft.com/office/drawing/2014/main" id="{24D43545-B04F-45EF-92FA-9A8ED1B2120A}"/>
                  </a:ext>
                </a:extLst>
              </p:cNvPr>
              <p:cNvCxnSpPr>
                <a:cxnSpLocks/>
                <a:stCxn id="305" idx="5"/>
              </p:cNvCxnSpPr>
              <p:nvPr/>
            </p:nvCxnSpPr>
            <p:spPr>
              <a:xfrm>
                <a:off x="3210765" y="2059014"/>
                <a:ext cx="136031" cy="955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6" name="TextBox 325">
              <a:extLst>
                <a:ext uri="{FF2B5EF4-FFF2-40B4-BE49-F238E27FC236}">
                  <a16:creationId xmlns="" xmlns:a16="http://schemas.microsoft.com/office/drawing/2014/main" id="{B7F9EC8B-F2F9-410A-9DA0-4C969210F869}"/>
                </a:ext>
              </a:extLst>
            </p:cNvPr>
            <p:cNvSpPr txBox="1"/>
            <p:nvPr/>
          </p:nvSpPr>
          <p:spPr>
            <a:xfrm>
              <a:off x="6641786" y="3532966"/>
              <a:ext cx="466421" cy="215444"/>
            </a:xfrm>
            <a:prstGeom prst="rect">
              <a:avLst/>
            </a:prstGeom>
            <a:noFill/>
          </p:spPr>
          <p:txBody>
            <a:bodyPr wrap="square" rtlCol="0">
              <a:spAutoFit/>
            </a:bodyPr>
            <a:lstStyle/>
            <a:p>
              <a:r>
                <a:rPr lang="en-US" altLang="ko-KR" sz="800" b="1" dirty="0">
                  <a:latin typeface="Arial" panose="020B0604020202020204" pitchFamily="34" charset="0"/>
                  <a:cs typeface="Arial" panose="020B0604020202020204" pitchFamily="34" charset="0"/>
                </a:rPr>
                <a:t>CCG</a:t>
              </a:r>
              <a:endParaRPr lang="ko-KR" altLang="en-US" sz="800" b="1" dirty="0">
                <a:latin typeface="Arial" panose="020B0604020202020204" pitchFamily="34" charset="0"/>
                <a:cs typeface="Arial" panose="020B0604020202020204" pitchFamily="34" charset="0"/>
              </a:endParaRPr>
            </a:p>
          </p:txBody>
        </p:sp>
        <p:sp>
          <p:nvSpPr>
            <p:cNvPr id="327" name="TextBox 326">
              <a:extLst>
                <a:ext uri="{FF2B5EF4-FFF2-40B4-BE49-F238E27FC236}">
                  <a16:creationId xmlns="" xmlns:a16="http://schemas.microsoft.com/office/drawing/2014/main" id="{881586E2-0428-41FC-98FC-0407F460FE1A}"/>
                </a:ext>
              </a:extLst>
            </p:cNvPr>
            <p:cNvSpPr txBox="1"/>
            <p:nvPr/>
          </p:nvSpPr>
          <p:spPr>
            <a:xfrm>
              <a:off x="4894334" y="3532966"/>
              <a:ext cx="466421" cy="215444"/>
            </a:xfrm>
            <a:prstGeom prst="rect">
              <a:avLst/>
            </a:prstGeom>
            <a:noFill/>
          </p:spPr>
          <p:txBody>
            <a:bodyPr wrap="square" rtlCol="0">
              <a:spAutoFit/>
            </a:bodyPr>
            <a:lstStyle/>
            <a:p>
              <a:r>
                <a:rPr lang="en-US" altLang="ko-KR" sz="800" b="1" dirty="0">
                  <a:latin typeface="Arial" panose="020B0604020202020204" pitchFamily="34" charset="0"/>
                  <a:cs typeface="Arial" panose="020B0604020202020204" pitchFamily="34" charset="0"/>
                </a:rPr>
                <a:t>CCG</a:t>
              </a:r>
              <a:endParaRPr lang="ko-KR" altLang="en-US" sz="800" b="1" dirty="0">
                <a:latin typeface="Arial" panose="020B0604020202020204" pitchFamily="34" charset="0"/>
                <a:cs typeface="Arial" panose="020B0604020202020204" pitchFamily="34" charset="0"/>
              </a:endParaRPr>
            </a:p>
          </p:txBody>
        </p:sp>
        <p:sp>
          <p:nvSpPr>
            <p:cNvPr id="328" name="TextBox 327">
              <a:extLst>
                <a:ext uri="{FF2B5EF4-FFF2-40B4-BE49-F238E27FC236}">
                  <a16:creationId xmlns="" xmlns:a16="http://schemas.microsoft.com/office/drawing/2014/main" id="{59E113AC-9911-4333-ADA3-D38F67C39766}"/>
                </a:ext>
              </a:extLst>
            </p:cNvPr>
            <p:cNvSpPr txBox="1"/>
            <p:nvPr/>
          </p:nvSpPr>
          <p:spPr>
            <a:xfrm>
              <a:off x="3066182" y="3519499"/>
              <a:ext cx="466421" cy="215444"/>
            </a:xfrm>
            <a:prstGeom prst="rect">
              <a:avLst/>
            </a:prstGeom>
            <a:noFill/>
          </p:spPr>
          <p:txBody>
            <a:bodyPr wrap="square" rtlCol="0">
              <a:spAutoFit/>
            </a:bodyPr>
            <a:lstStyle/>
            <a:p>
              <a:r>
                <a:rPr lang="en-US" altLang="ko-KR" sz="800" b="1" dirty="0">
                  <a:latin typeface="Arial" panose="020B0604020202020204" pitchFamily="34" charset="0"/>
                  <a:cs typeface="Arial" panose="020B0604020202020204" pitchFamily="34" charset="0"/>
                </a:rPr>
                <a:t>CCG</a:t>
              </a:r>
              <a:endParaRPr lang="ko-KR" altLang="en-US" sz="800" b="1" dirty="0">
                <a:latin typeface="Arial" panose="020B0604020202020204" pitchFamily="34" charset="0"/>
                <a:cs typeface="Arial" panose="020B0604020202020204" pitchFamily="34" charset="0"/>
              </a:endParaRPr>
            </a:p>
          </p:txBody>
        </p:sp>
        <p:sp>
          <p:nvSpPr>
            <p:cNvPr id="329" name="TextBox 328">
              <a:extLst>
                <a:ext uri="{FF2B5EF4-FFF2-40B4-BE49-F238E27FC236}">
                  <a16:creationId xmlns="" xmlns:a16="http://schemas.microsoft.com/office/drawing/2014/main" id="{CC996EDA-696E-4FB6-BDA1-8374B0E90AF9}"/>
                </a:ext>
              </a:extLst>
            </p:cNvPr>
            <p:cNvSpPr txBox="1"/>
            <p:nvPr/>
          </p:nvSpPr>
          <p:spPr>
            <a:xfrm>
              <a:off x="1327694" y="3525848"/>
              <a:ext cx="466421" cy="215444"/>
            </a:xfrm>
            <a:prstGeom prst="rect">
              <a:avLst/>
            </a:prstGeom>
            <a:noFill/>
          </p:spPr>
          <p:txBody>
            <a:bodyPr wrap="square" rtlCol="0">
              <a:spAutoFit/>
            </a:bodyPr>
            <a:lstStyle/>
            <a:p>
              <a:r>
                <a:rPr lang="en-US" altLang="ko-KR" sz="800" b="1" dirty="0">
                  <a:latin typeface="Arial" panose="020B0604020202020204" pitchFamily="34" charset="0"/>
                  <a:cs typeface="Arial" panose="020B0604020202020204" pitchFamily="34" charset="0"/>
                </a:rPr>
                <a:t>CCG</a:t>
              </a:r>
              <a:endParaRPr lang="ko-KR" altLang="en-US" sz="800" b="1" dirty="0">
                <a:latin typeface="Arial" panose="020B0604020202020204" pitchFamily="34" charset="0"/>
                <a:cs typeface="Arial" panose="020B0604020202020204" pitchFamily="34" charset="0"/>
              </a:endParaRPr>
            </a:p>
          </p:txBody>
        </p:sp>
        <p:grpSp>
          <p:nvGrpSpPr>
            <p:cNvPr id="340" name="그룹 339">
              <a:extLst>
                <a:ext uri="{FF2B5EF4-FFF2-40B4-BE49-F238E27FC236}">
                  <a16:creationId xmlns="" xmlns:a16="http://schemas.microsoft.com/office/drawing/2014/main" id="{9713E336-994F-4E14-8E2E-A4325DC31039}"/>
                </a:ext>
              </a:extLst>
            </p:cNvPr>
            <p:cNvGrpSpPr/>
            <p:nvPr/>
          </p:nvGrpSpPr>
          <p:grpSpPr>
            <a:xfrm>
              <a:off x="3213825" y="3208867"/>
              <a:ext cx="171136" cy="324099"/>
              <a:chOff x="3213825" y="3208867"/>
              <a:chExt cx="171136" cy="324099"/>
            </a:xfrm>
          </p:grpSpPr>
          <p:sp>
            <p:nvSpPr>
              <p:cNvPr id="323" name="타원 322">
                <a:extLst>
                  <a:ext uri="{FF2B5EF4-FFF2-40B4-BE49-F238E27FC236}">
                    <a16:creationId xmlns="" xmlns:a16="http://schemas.microsoft.com/office/drawing/2014/main" id="{9B016638-A449-48BA-A9F0-16338C87133E}"/>
                  </a:ext>
                </a:extLst>
              </p:cNvPr>
              <p:cNvSpPr/>
              <p:nvPr/>
            </p:nvSpPr>
            <p:spPr>
              <a:xfrm>
                <a:off x="3213825" y="3365662"/>
                <a:ext cx="171136" cy="167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rgbClr val="FF0000"/>
                  </a:solidFill>
                </a:endParaRPr>
              </a:p>
            </p:txBody>
          </p:sp>
          <p:cxnSp>
            <p:nvCxnSpPr>
              <p:cNvPr id="333" name="직선 연결선 332">
                <a:extLst>
                  <a:ext uri="{FF2B5EF4-FFF2-40B4-BE49-F238E27FC236}">
                    <a16:creationId xmlns="" xmlns:a16="http://schemas.microsoft.com/office/drawing/2014/main" id="{7A1B1E94-F370-4CA9-A7D3-FBB49C41DD9E}"/>
                  </a:ext>
                </a:extLst>
              </p:cNvPr>
              <p:cNvCxnSpPr>
                <a:cxnSpLocks/>
              </p:cNvCxnSpPr>
              <p:nvPr/>
            </p:nvCxnSpPr>
            <p:spPr>
              <a:xfrm flipV="1">
                <a:off x="3299393" y="3208867"/>
                <a:ext cx="0" cy="1652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1" name="그룹 340">
              <a:extLst>
                <a:ext uri="{FF2B5EF4-FFF2-40B4-BE49-F238E27FC236}">
                  <a16:creationId xmlns="" xmlns:a16="http://schemas.microsoft.com/office/drawing/2014/main" id="{5BED4E1B-0146-48B1-992B-2A5CB48E2432}"/>
                </a:ext>
              </a:extLst>
            </p:cNvPr>
            <p:cNvGrpSpPr/>
            <p:nvPr/>
          </p:nvGrpSpPr>
          <p:grpSpPr>
            <a:xfrm>
              <a:off x="1466373" y="3208867"/>
              <a:ext cx="171136" cy="339362"/>
              <a:chOff x="1466373" y="3208867"/>
              <a:chExt cx="171136" cy="339362"/>
            </a:xfrm>
          </p:grpSpPr>
          <p:sp>
            <p:nvSpPr>
              <p:cNvPr id="321" name="타원 320">
                <a:extLst>
                  <a:ext uri="{FF2B5EF4-FFF2-40B4-BE49-F238E27FC236}">
                    <a16:creationId xmlns="" xmlns:a16="http://schemas.microsoft.com/office/drawing/2014/main" id="{5FF06AA6-1ED9-4183-8DA7-189D8534EB40}"/>
                  </a:ext>
                </a:extLst>
              </p:cNvPr>
              <p:cNvSpPr/>
              <p:nvPr/>
            </p:nvSpPr>
            <p:spPr>
              <a:xfrm>
                <a:off x="1466373" y="3380925"/>
                <a:ext cx="171136" cy="167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rgbClr val="FF0000"/>
                  </a:solidFill>
                </a:endParaRPr>
              </a:p>
            </p:txBody>
          </p:sp>
          <p:cxnSp>
            <p:nvCxnSpPr>
              <p:cNvPr id="335" name="직선 연결선 334">
                <a:extLst>
                  <a:ext uri="{FF2B5EF4-FFF2-40B4-BE49-F238E27FC236}">
                    <a16:creationId xmlns="" xmlns:a16="http://schemas.microsoft.com/office/drawing/2014/main" id="{07207034-34C4-4C05-B595-9FA7E422C4FD}"/>
                  </a:ext>
                </a:extLst>
              </p:cNvPr>
              <p:cNvCxnSpPr>
                <a:cxnSpLocks/>
              </p:cNvCxnSpPr>
              <p:nvPr/>
            </p:nvCxnSpPr>
            <p:spPr>
              <a:xfrm flipV="1">
                <a:off x="1542906" y="3208867"/>
                <a:ext cx="0" cy="1652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9" name="그룹 338">
              <a:extLst>
                <a:ext uri="{FF2B5EF4-FFF2-40B4-BE49-F238E27FC236}">
                  <a16:creationId xmlns="" xmlns:a16="http://schemas.microsoft.com/office/drawing/2014/main" id="{FE68C0E7-EDA2-4ACB-BD3F-8C57FE869EAB}"/>
                </a:ext>
              </a:extLst>
            </p:cNvPr>
            <p:cNvGrpSpPr/>
            <p:nvPr/>
          </p:nvGrpSpPr>
          <p:grpSpPr>
            <a:xfrm>
              <a:off x="5026925" y="3198365"/>
              <a:ext cx="171136" cy="334601"/>
              <a:chOff x="5026925" y="3198365"/>
              <a:chExt cx="171136" cy="334601"/>
            </a:xfrm>
          </p:grpSpPr>
          <p:sp>
            <p:nvSpPr>
              <p:cNvPr id="324" name="타원 323">
                <a:extLst>
                  <a:ext uri="{FF2B5EF4-FFF2-40B4-BE49-F238E27FC236}">
                    <a16:creationId xmlns="" xmlns:a16="http://schemas.microsoft.com/office/drawing/2014/main" id="{45299D0E-4B3F-4642-B385-1D774D2AE1C5}"/>
                  </a:ext>
                </a:extLst>
              </p:cNvPr>
              <p:cNvSpPr/>
              <p:nvPr/>
            </p:nvSpPr>
            <p:spPr>
              <a:xfrm>
                <a:off x="5026925" y="3365662"/>
                <a:ext cx="171136" cy="167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rgbClr val="FF0000"/>
                  </a:solidFill>
                </a:endParaRPr>
              </a:p>
            </p:txBody>
          </p:sp>
          <p:cxnSp>
            <p:nvCxnSpPr>
              <p:cNvPr id="336" name="직선 연결선 335">
                <a:extLst>
                  <a:ext uri="{FF2B5EF4-FFF2-40B4-BE49-F238E27FC236}">
                    <a16:creationId xmlns="" xmlns:a16="http://schemas.microsoft.com/office/drawing/2014/main" id="{E96E0651-2262-47AF-8985-085A16C4B211}"/>
                  </a:ext>
                </a:extLst>
              </p:cNvPr>
              <p:cNvCxnSpPr>
                <a:cxnSpLocks/>
              </p:cNvCxnSpPr>
              <p:nvPr/>
            </p:nvCxnSpPr>
            <p:spPr>
              <a:xfrm flipV="1">
                <a:off x="5112493" y="3198365"/>
                <a:ext cx="0" cy="1652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8" name="그룹 337">
              <a:extLst>
                <a:ext uri="{FF2B5EF4-FFF2-40B4-BE49-F238E27FC236}">
                  <a16:creationId xmlns="" xmlns:a16="http://schemas.microsoft.com/office/drawing/2014/main" id="{DA473CB2-53D7-4532-B29E-D8E1ABD15623}"/>
                </a:ext>
              </a:extLst>
            </p:cNvPr>
            <p:cNvGrpSpPr/>
            <p:nvPr/>
          </p:nvGrpSpPr>
          <p:grpSpPr>
            <a:xfrm>
              <a:off x="6754457" y="3196330"/>
              <a:ext cx="171136" cy="351899"/>
              <a:chOff x="6754457" y="3196330"/>
              <a:chExt cx="171136" cy="351899"/>
            </a:xfrm>
          </p:grpSpPr>
          <p:sp>
            <p:nvSpPr>
              <p:cNvPr id="325" name="타원 324">
                <a:extLst>
                  <a:ext uri="{FF2B5EF4-FFF2-40B4-BE49-F238E27FC236}">
                    <a16:creationId xmlns="" xmlns:a16="http://schemas.microsoft.com/office/drawing/2014/main" id="{2CB8BD5B-687B-4F4B-8A4C-33114A8BCBA5}"/>
                  </a:ext>
                </a:extLst>
              </p:cNvPr>
              <p:cNvSpPr/>
              <p:nvPr/>
            </p:nvSpPr>
            <p:spPr>
              <a:xfrm>
                <a:off x="6754457" y="3380925"/>
                <a:ext cx="171136" cy="167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dirty="0">
                  <a:solidFill>
                    <a:srgbClr val="FF0000"/>
                  </a:solidFill>
                </a:endParaRPr>
              </a:p>
            </p:txBody>
          </p:sp>
          <p:cxnSp>
            <p:nvCxnSpPr>
              <p:cNvPr id="337" name="직선 연결선 336">
                <a:extLst>
                  <a:ext uri="{FF2B5EF4-FFF2-40B4-BE49-F238E27FC236}">
                    <a16:creationId xmlns="" xmlns:a16="http://schemas.microsoft.com/office/drawing/2014/main" id="{18E83C6A-DEB2-4612-896B-7E718E7129E6}"/>
                  </a:ext>
                </a:extLst>
              </p:cNvPr>
              <p:cNvCxnSpPr>
                <a:cxnSpLocks/>
              </p:cNvCxnSpPr>
              <p:nvPr/>
            </p:nvCxnSpPr>
            <p:spPr>
              <a:xfrm flipV="1">
                <a:off x="6831558" y="3196330"/>
                <a:ext cx="0" cy="1652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42" name="TextBox 341">
              <a:extLst>
                <a:ext uri="{FF2B5EF4-FFF2-40B4-BE49-F238E27FC236}">
                  <a16:creationId xmlns="" xmlns:a16="http://schemas.microsoft.com/office/drawing/2014/main" id="{D27041E8-968C-48DF-9DAB-4D57B0932B09}"/>
                </a:ext>
              </a:extLst>
            </p:cNvPr>
            <p:cNvSpPr txBox="1"/>
            <p:nvPr/>
          </p:nvSpPr>
          <p:spPr>
            <a:xfrm>
              <a:off x="5765283" y="1664715"/>
              <a:ext cx="466421" cy="215444"/>
            </a:xfrm>
            <a:prstGeom prst="rect">
              <a:avLst/>
            </a:prstGeom>
            <a:noFill/>
          </p:spPr>
          <p:txBody>
            <a:bodyPr wrap="square" rtlCol="0">
              <a:spAutoFit/>
            </a:bodyPr>
            <a:lstStyle/>
            <a:p>
              <a:r>
                <a:rPr lang="en-US" altLang="ko-KR" sz="800" b="1" dirty="0">
                  <a:latin typeface="Arial" panose="020B0604020202020204" pitchFamily="34" charset="0"/>
                  <a:cs typeface="Arial" panose="020B0604020202020204" pitchFamily="34" charset="0"/>
                </a:rPr>
                <a:t>CCG</a:t>
              </a:r>
              <a:endParaRPr lang="ko-KR" altLang="en-US" sz="800" b="1" dirty="0">
                <a:latin typeface="Arial" panose="020B0604020202020204" pitchFamily="34" charset="0"/>
                <a:cs typeface="Arial" panose="020B0604020202020204" pitchFamily="34" charset="0"/>
              </a:endParaRPr>
            </a:p>
          </p:txBody>
        </p:sp>
        <p:sp>
          <p:nvSpPr>
            <p:cNvPr id="343" name="TextBox 342">
              <a:extLst>
                <a:ext uri="{FF2B5EF4-FFF2-40B4-BE49-F238E27FC236}">
                  <a16:creationId xmlns="" xmlns:a16="http://schemas.microsoft.com/office/drawing/2014/main" id="{DF9C9FA2-8A59-4128-B947-66344903BEFC}"/>
                </a:ext>
              </a:extLst>
            </p:cNvPr>
            <p:cNvSpPr txBox="1"/>
            <p:nvPr/>
          </p:nvSpPr>
          <p:spPr>
            <a:xfrm>
              <a:off x="3981880" y="1670715"/>
              <a:ext cx="466421" cy="215444"/>
            </a:xfrm>
            <a:prstGeom prst="rect">
              <a:avLst/>
            </a:prstGeom>
            <a:noFill/>
          </p:spPr>
          <p:txBody>
            <a:bodyPr wrap="square" rtlCol="0">
              <a:spAutoFit/>
            </a:bodyPr>
            <a:lstStyle/>
            <a:p>
              <a:r>
                <a:rPr lang="en-US" altLang="ko-KR" sz="800" b="1" dirty="0">
                  <a:latin typeface="Arial" panose="020B0604020202020204" pitchFamily="34" charset="0"/>
                  <a:cs typeface="Arial" panose="020B0604020202020204" pitchFamily="34" charset="0"/>
                </a:rPr>
                <a:t>CCG</a:t>
              </a:r>
              <a:endParaRPr lang="ko-KR" altLang="en-US" sz="800" b="1" dirty="0">
                <a:latin typeface="Arial" panose="020B0604020202020204" pitchFamily="34" charset="0"/>
                <a:cs typeface="Arial" panose="020B0604020202020204" pitchFamily="34" charset="0"/>
              </a:endParaRPr>
            </a:p>
          </p:txBody>
        </p:sp>
        <p:sp>
          <p:nvSpPr>
            <p:cNvPr id="344" name="TextBox 343">
              <a:extLst>
                <a:ext uri="{FF2B5EF4-FFF2-40B4-BE49-F238E27FC236}">
                  <a16:creationId xmlns="" xmlns:a16="http://schemas.microsoft.com/office/drawing/2014/main" id="{EC81C53E-03CF-4852-BD81-8EF5CDE5ED50}"/>
                </a:ext>
              </a:extLst>
            </p:cNvPr>
            <p:cNvSpPr txBox="1"/>
            <p:nvPr/>
          </p:nvSpPr>
          <p:spPr>
            <a:xfrm>
              <a:off x="2193709" y="1655244"/>
              <a:ext cx="466421" cy="215444"/>
            </a:xfrm>
            <a:prstGeom prst="rect">
              <a:avLst/>
            </a:prstGeom>
            <a:noFill/>
          </p:spPr>
          <p:txBody>
            <a:bodyPr wrap="square" rtlCol="0">
              <a:spAutoFit/>
            </a:bodyPr>
            <a:lstStyle/>
            <a:p>
              <a:r>
                <a:rPr lang="en-US" altLang="ko-KR" sz="800" b="1" dirty="0">
                  <a:latin typeface="Arial" panose="020B0604020202020204" pitchFamily="34" charset="0"/>
                  <a:cs typeface="Arial" panose="020B0604020202020204" pitchFamily="34" charset="0"/>
                </a:rPr>
                <a:t>CCG</a:t>
              </a:r>
              <a:endParaRPr lang="ko-KR" altLang="en-US" sz="800" b="1" dirty="0">
                <a:latin typeface="Arial" panose="020B0604020202020204" pitchFamily="34" charset="0"/>
                <a:cs typeface="Arial" panose="020B0604020202020204" pitchFamily="34" charset="0"/>
              </a:endParaRPr>
            </a:p>
          </p:txBody>
        </p:sp>
        <p:sp>
          <p:nvSpPr>
            <p:cNvPr id="345" name="TextBox 344">
              <a:extLst>
                <a:ext uri="{FF2B5EF4-FFF2-40B4-BE49-F238E27FC236}">
                  <a16:creationId xmlns="" xmlns:a16="http://schemas.microsoft.com/office/drawing/2014/main" id="{7446C153-2954-497A-B2C1-432A1971F5AF}"/>
                </a:ext>
              </a:extLst>
            </p:cNvPr>
            <p:cNvSpPr txBox="1"/>
            <p:nvPr/>
          </p:nvSpPr>
          <p:spPr>
            <a:xfrm>
              <a:off x="407922" y="1655244"/>
              <a:ext cx="466421" cy="215444"/>
            </a:xfrm>
            <a:prstGeom prst="rect">
              <a:avLst/>
            </a:prstGeom>
            <a:noFill/>
          </p:spPr>
          <p:txBody>
            <a:bodyPr wrap="square" rtlCol="0">
              <a:spAutoFit/>
            </a:bodyPr>
            <a:lstStyle/>
            <a:p>
              <a:r>
                <a:rPr lang="en-US" altLang="ko-KR" sz="800" b="1" dirty="0">
                  <a:latin typeface="Arial" panose="020B0604020202020204" pitchFamily="34" charset="0"/>
                  <a:cs typeface="Arial" panose="020B0604020202020204" pitchFamily="34" charset="0"/>
                </a:rPr>
                <a:t>CCG</a:t>
              </a:r>
              <a:endParaRPr lang="ko-KR" altLang="en-US" sz="800" b="1" dirty="0">
                <a:latin typeface="Arial" panose="020B0604020202020204" pitchFamily="34" charset="0"/>
                <a:cs typeface="Arial" panose="020B0604020202020204" pitchFamily="34" charset="0"/>
              </a:endParaRPr>
            </a:p>
          </p:txBody>
        </p:sp>
      </p:grpSp>
      <p:sp>
        <p:nvSpPr>
          <p:cNvPr id="347" name="TextBox 346">
            <a:extLst>
              <a:ext uri="{FF2B5EF4-FFF2-40B4-BE49-F238E27FC236}">
                <a16:creationId xmlns="" xmlns:a16="http://schemas.microsoft.com/office/drawing/2014/main" id="{48794E5E-A42C-4097-ABEC-E138A84D282D}"/>
              </a:ext>
            </a:extLst>
          </p:cNvPr>
          <p:cNvSpPr txBox="1"/>
          <p:nvPr/>
        </p:nvSpPr>
        <p:spPr>
          <a:xfrm>
            <a:off x="7833487" y="1454236"/>
            <a:ext cx="4298869" cy="1212320"/>
          </a:xfrm>
          <a:prstGeom prst="rect">
            <a:avLst/>
          </a:prstGeom>
          <a:noFill/>
        </p:spPr>
        <p:txBody>
          <a:bodyPr wrap="none" rtlCol="0">
            <a:spAutoFit/>
          </a:bodyPr>
          <a:lstStyle/>
          <a:p>
            <a:pPr marL="171450" indent="-171450">
              <a:lnSpc>
                <a:spcPct val="150000"/>
              </a:lnSpc>
              <a:buFontTx/>
              <a:buChar char="-"/>
            </a:pPr>
            <a:r>
              <a:rPr lang="en-US" altLang="ko-KR" sz="1400" dirty="0">
                <a:latin typeface="Arial" panose="020B0604020202020204" pitchFamily="34" charset="0"/>
                <a:cs typeface="Arial" panose="020B0604020202020204" pitchFamily="34" charset="0"/>
              </a:rPr>
              <a:t>Warm</a:t>
            </a:r>
            <a:r>
              <a:rPr lang="ko-KR" altLang="en-US" sz="1400" dirty="0">
                <a:latin typeface="Arial" panose="020B0604020202020204" pitchFamily="34" charset="0"/>
                <a:cs typeface="Arial" panose="020B0604020202020204" pitchFamily="34" charset="0"/>
              </a:rPr>
              <a:t> </a:t>
            </a:r>
            <a:r>
              <a:rPr lang="en-US" altLang="ko-KR" sz="1400" dirty="0">
                <a:latin typeface="Arial" panose="020B0604020202020204" pitchFamily="34" charset="0"/>
                <a:cs typeface="Arial" panose="020B0604020202020204" pitchFamily="34" charset="0"/>
              </a:rPr>
              <a:t>section vacuum pump </a:t>
            </a:r>
          </a:p>
          <a:p>
            <a:pPr>
              <a:lnSpc>
                <a:spcPct val="150000"/>
              </a:lnSpc>
            </a:pPr>
            <a:r>
              <a:rPr lang="en-US" altLang="ko-KR" sz="1200" dirty="0">
                <a:latin typeface="Arial" panose="020B0604020202020204" pitchFamily="34" charset="0"/>
                <a:cs typeface="Arial" panose="020B0604020202020204" pitchFamily="34" charset="0"/>
              </a:rPr>
              <a:t>    NEG 400 L/s</a:t>
            </a:r>
            <a:r>
              <a:rPr lang="ko-KR" altLang="en-US" sz="1200" dirty="0">
                <a:latin typeface="Arial" panose="020B0604020202020204" pitchFamily="34" charset="0"/>
                <a:cs typeface="Arial" panose="020B0604020202020204" pitchFamily="34" charset="0"/>
              </a:rPr>
              <a:t> </a:t>
            </a:r>
            <a:r>
              <a:rPr lang="en-US" altLang="ko-KR" sz="1200" dirty="0">
                <a:latin typeface="Arial" panose="020B0604020202020204" pitchFamily="34" charset="0"/>
                <a:cs typeface="Arial" panose="020B0604020202020204" pitchFamily="34" charset="0"/>
              </a:rPr>
              <a:t>(Z400, SAES) + SIP 5L/s , NEXTORR 300-5</a:t>
            </a:r>
          </a:p>
          <a:p>
            <a:pPr>
              <a:lnSpc>
                <a:spcPct val="150000"/>
              </a:lnSpc>
            </a:pPr>
            <a:r>
              <a:rPr lang="en-US" altLang="ko-KR" sz="1200" dirty="0">
                <a:latin typeface="Arial" panose="020B0604020202020204" pitchFamily="34" charset="0"/>
                <a:cs typeface="Arial" panose="020B0604020202020204" pitchFamily="34" charset="0"/>
              </a:rPr>
              <a:t>    Using portable cart to pump down to 10</a:t>
            </a:r>
            <a:r>
              <a:rPr lang="en-US" altLang="ko-KR" sz="1200" baseline="30000" dirty="0">
                <a:latin typeface="Arial" panose="020B0604020202020204" pitchFamily="34" charset="0"/>
                <a:cs typeface="Arial" panose="020B0604020202020204" pitchFamily="34" charset="0"/>
              </a:rPr>
              <a:t>-7</a:t>
            </a:r>
            <a:r>
              <a:rPr lang="en-US" altLang="ko-KR" sz="1200" dirty="0">
                <a:latin typeface="Arial" panose="020B0604020202020204" pitchFamily="34" charset="0"/>
                <a:cs typeface="Arial" panose="020B0604020202020204" pitchFamily="34" charset="0"/>
              </a:rPr>
              <a:t> mbar</a:t>
            </a:r>
          </a:p>
          <a:p>
            <a:pPr>
              <a:lnSpc>
                <a:spcPct val="150000"/>
              </a:lnSpc>
            </a:pPr>
            <a:r>
              <a:rPr lang="en-US" altLang="ko-KR" sz="1200" dirty="0">
                <a:latin typeface="Arial" panose="020B0604020202020204" pitchFamily="34" charset="0"/>
                <a:cs typeface="Arial" panose="020B0604020202020204" pitchFamily="34" charset="0"/>
              </a:rPr>
              <a:t>     (Slow</a:t>
            </a:r>
            <a:r>
              <a:rPr lang="ko-KR" altLang="en-US" sz="1200" dirty="0">
                <a:latin typeface="Arial" panose="020B0604020202020204" pitchFamily="34" charset="0"/>
                <a:cs typeface="Arial" panose="020B0604020202020204" pitchFamily="34" charset="0"/>
              </a:rPr>
              <a:t> </a:t>
            </a:r>
            <a:r>
              <a:rPr lang="en-US" altLang="ko-KR" sz="1200" dirty="0">
                <a:latin typeface="Arial" panose="020B0604020202020204" pitchFamily="34" charset="0"/>
                <a:cs typeface="Arial" panose="020B0604020202020204" pitchFamily="34" charset="0"/>
              </a:rPr>
              <a:t>pump down to 10</a:t>
            </a:r>
            <a:r>
              <a:rPr lang="en-US" altLang="ko-KR" sz="1200" baseline="30000" dirty="0">
                <a:latin typeface="Arial" panose="020B0604020202020204" pitchFamily="34" charset="0"/>
                <a:cs typeface="Arial" panose="020B0604020202020204" pitchFamily="34" charset="0"/>
              </a:rPr>
              <a:t>-1</a:t>
            </a:r>
            <a:r>
              <a:rPr lang="en-US" altLang="ko-KR" sz="1200" dirty="0">
                <a:latin typeface="Arial" panose="020B0604020202020204" pitchFamily="34" charset="0"/>
                <a:cs typeface="Arial" panose="020B0604020202020204" pitchFamily="34" charset="0"/>
              </a:rPr>
              <a:t> mbar with MFC) </a:t>
            </a:r>
            <a:endParaRPr lang="ko-KR" altLang="en-US" sz="1200" dirty="0">
              <a:latin typeface="Arial" panose="020B0604020202020204" pitchFamily="34" charset="0"/>
              <a:cs typeface="Arial" panose="020B0604020202020204" pitchFamily="34" charset="0"/>
            </a:endParaRPr>
          </a:p>
        </p:txBody>
      </p:sp>
      <p:sp>
        <p:nvSpPr>
          <p:cNvPr id="348" name="TextBox 347">
            <a:extLst>
              <a:ext uri="{FF2B5EF4-FFF2-40B4-BE49-F238E27FC236}">
                <a16:creationId xmlns="" xmlns:a16="http://schemas.microsoft.com/office/drawing/2014/main" id="{78897BB5-040E-47A3-8F1F-326E13F0FC84}"/>
              </a:ext>
            </a:extLst>
          </p:cNvPr>
          <p:cNvSpPr txBox="1"/>
          <p:nvPr/>
        </p:nvSpPr>
        <p:spPr>
          <a:xfrm>
            <a:off x="7872146" y="2928679"/>
            <a:ext cx="4301177" cy="935321"/>
          </a:xfrm>
          <a:prstGeom prst="rect">
            <a:avLst/>
          </a:prstGeom>
          <a:noFill/>
        </p:spPr>
        <p:txBody>
          <a:bodyPr wrap="none" rtlCol="0">
            <a:spAutoFit/>
          </a:bodyPr>
          <a:lstStyle/>
          <a:p>
            <a:pPr marL="171450" indent="-171450">
              <a:lnSpc>
                <a:spcPct val="150000"/>
              </a:lnSpc>
              <a:buFontTx/>
              <a:buChar char="-"/>
            </a:pPr>
            <a:r>
              <a:rPr lang="en-US" altLang="ko-KR" sz="1400" dirty="0">
                <a:latin typeface="Arial" panose="020B0604020202020204" pitchFamily="34" charset="0"/>
                <a:cs typeface="Arial" panose="020B0604020202020204" pitchFamily="34" charset="0"/>
              </a:rPr>
              <a:t>Insulation vacuum system of Cryo module</a:t>
            </a:r>
          </a:p>
          <a:p>
            <a:pPr>
              <a:lnSpc>
                <a:spcPct val="150000"/>
              </a:lnSpc>
            </a:pPr>
            <a:r>
              <a:rPr lang="en-US" altLang="ko-KR" sz="1200" dirty="0">
                <a:latin typeface="Arial" panose="020B0604020202020204" pitchFamily="34" charset="0"/>
                <a:cs typeface="Arial" panose="020B0604020202020204" pitchFamily="34" charset="0"/>
              </a:rPr>
              <a:t>    TMP (250L/s, OSAKA), DRY pump (500L/min, OSAKA)</a:t>
            </a:r>
          </a:p>
          <a:p>
            <a:pPr>
              <a:lnSpc>
                <a:spcPct val="150000"/>
              </a:lnSpc>
            </a:pPr>
            <a:r>
              <a:rPr lang="en-US" altLang="ko-KR" sz="1200" dirty="0">
                <a:latin typeface="Arial" panose="020B0604020202020204" pitchFamily="34" charset="0"/>
                <a:cs typeface="Arial" panose="020B0604020202020204" pitchFamily="34" charset="0"/>
              </a:rPr>
              <a:t>     Redundancy &amp; String structure for cost and maintenance </a:t>
            </a:r>
            <a:endParaRPr lang="ko-KR" altLang="en-US" sz="1200" dirty="0">
              <a:latin typeface="Arial" panose="020B0604020202020204" pitchFamily="34" charset="0"/>
              <a:cs typeface="Arial" panose="020B0604020202020204" pitchFamily="34" charset="0"/>
            </a:endParaRPr>
          </a:p>
        </p:txBody>
      </p:sp>
      <p:sp>
        <p:nvSpPr>
          <p:cNvPr id="138" name="TextBox 137">
            <a:extLst>
              <a:ext uri="{FF2B5EF4-FFF2-40B4-BE49-F238E27FC236}">
                <a16:creationId xmlns="" xmlns:a16="http://schemas.microsoft.com/office/drawing/2014/main" id="{894E0D0F-0BFA-40A1-9FE8-14086CE266FA}"/>
              </a:ext>
            </a:extLst>
          </p:cNvPr>
          <p:cNvSpPr txBox="1"/>
          <p:nvPr/>
        </p:nvSpPr>
        <p:spPr>
          <a:xfrm>
            <a:off x="5961187" y="6471552"/>
            <a:ext cx="269626" cy="276999"/>
          </a:xfrm>
          <a:prstGeom prst="rect">
            <a:avLst/>
          </a:prstGeom>
          <a:noFill/>
        </p:spPr>
        <p:txBody>
          <a:bodyPr wrap="none" rtlCol="0">
            <a:spAutoFit/>
          </a:bodyPr>
          <a:lstStyle/>
          <a:p>
            <a:r>
              <a:rPr lang="en-US" altLang="ko-KR" sz="1200" dirty="0">
                <a:latin typeface="Arial" panose="020B0604020202020204" pitchFamily="34" charset="0"/>
                <a:cs typeface="Arial" panose="020B0604020202020204" pitchFamily="34" charset="0"/>
              </a:rPr>
              <a:t>6</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4123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89E827A-92D0-4543-B7E3-CC3F999B1C47}"/>
              </a:ext>
            </a:extLst>
          </p:cNvPr>
          <p:cNvSpPr txBox="1"/>
          <p:nvPr/>
        </p:nvSpPr>
        <p:spPr>
          <a:xfrm>
            <a:off x="111688" y="777263"/>
            <a:ext cx="7391832"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vacuum system (Cleaning / Assembly / conditioning / Installation)</a:t>
            </a:r>
            <a:endParaRPr lang="ko-KR" altLang="en-US"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 xmlns:a16="http://schemas.microsoft.com/office/drawing/2014/main" id="{A569969F-0A81-4EB1-A25C-FDD6A96BCF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197" y="3243384"/>
            <a:ext cx="2387607" cy="1790705"/>
          </a:xfrm>
          <a:prstGeom prst="rect">
            <a:avLst/>
          </a:prstGeom>
        </p:spPr>
      </p:pic>
      <p:pic>
        <p:nvPicPr>
          <p:cNvPr id="7" name="그림 6">
            <a:extLst>
              <a:ext uri="{FF2B5EF4-FFF2-40B4-BE49-F238E27FC236}">
                <a16:creationId xmlns="" xmlns:a16="http://schemas.microsoft.com/office/drawing/2014/main" id="{B69EB615-CC15-491A-998F-53D9060E3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134" y="1270006"/>
            <a:ext cx="2353734" cy="1765301"/>
          </a:xfrm>
          <a:prstGeom prst="rect">
            <a:avLst/>
          </a:prstGeom>
        </p:spPr>
      </p:pic>
      <p:sp>
        <p:nvSpPr>
          <p:cNvPr id="6" name="TextBox 5">
            <a:extLst>
              <a:ext uri="{FF2B5EF4-FFF2-40B4-BE49-F238E27FC236}">
                <a16:creationId xmlns="" xmlns:a16="http://schemas.microsoft.com/office/drawing/2014/main" id="{70E5578B-8817-45F4-A009-A27447CF5BC6}"/>
              </a:ext>
            </a:extLst>
          </p:cNvPr>
          <p:cNvSpPr txBox="1"/>
          <p:nvPr/>
        </p:nvSpPr>
        <p:spPr>
          <a:xfrm>
            <a:off x="330197" y="5446509"/>
            <a:ext cx="8938200" cy="698717"/>
          </a:xfrm>
          <a:prstGeom prst="rect">
            <a:avLst/>
          </a:prstGeom>
          <a:noFill/>
        </p:spPr>
        <p:txBody>
          <a:bodyPr wrap="square" rtlCol="0">
            <a:spAutoFit/>
          </a:bodyPr>
          <a:lstStyle/>
          <a:p>
            <a:pPr marL="171450" indent="-171450">
              <a:lnSpc>
                <a:spcPct val="150000"/>
              </a:lnSpc>
              <a:buFontTx/>
              <a:buChar char="-"/>
            </a:pPr>
            <a:r>
              <a:rPr lang="en-US" altLang="ko-KR" sz="1400" dirty="0">
                <a:latin typeface="Arial" panose="020B0604020202020204" pitchFamily="34" charset="0"/>
                <a:cs typeface="Arial" panose="020B0604020202020204" pitchFamily="34" charset="0"/>
              </a:rPr>
              <a:t>Warm section chambers are composed of vacuum chamber(38ea) and Beam Diagnostic Chamber(15ea)</a:t>
            </a:r>
          </a:p>
          <a:p>
            <a:pPr marL="171450" indent="-171450">
              <a:lnSpc>
                <a:spcPct val="150000"/>
              </a:lnSpc>
              <a:buFontTx/>
              <a:buChar char="-"/>
            </a:pPr>
            <a:r>
              <a:rPr lang="en-US" altLang="ko-KR" sz="1400" dirty="0">
                <a:latin typeface="Arial" panose="020B0604020202020204" pitchFamily="34" charset="0"/>
                <a:cs typeface="Arial" panose="020B0604020202020204" pitchFamily="34" charset="0"/>
              </a:rPr>
              <a:t>Assembly and Conditioning of chambers performed in Clean Room (class 10) </a:t>
            </a:r>
            <a:r>
              <a:rPr lang="en-US" altLang="ko-KR" sz="1200" dirty="0">
                <a:latin typeface="Arial" panose="020B0604020202020204" pitchFamily="34" charset="0"/>
                <a:cs typeface="Arial" panose="020B0604020202020204" pitchFamily="34" charset="0"/>
              </a:rPr>
              <a:t> </a:t>
            </a:r>
          </a:p>
        </p:txBody>
      </p:sp>
      <p:pic>
        <p:nvPicPr>
          <p:cNvPr id="8" name="그림 7">
            <a:extLst>
              <a:ext uri="{FF2B5EF4-FFF2-40B4-BE49-F238E27FC236}">
                <a16:creationId xmlns="" xmlns:a16="http://schemas.microsoft.com/office/drawing/2014/main" id="{0F309699-0372-462E-82A1-6180B01633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390450" y="1736993"/>
            <a:ext cx="3735888" cy="2801916"/>
          </a:xfrm>
          <a:prstGeom prst="rect">
            <a:avLst/>
          </a:prstGeom>
        </p:spPr>
      </p:pic>
      <p:pic>
        <p:nvPicPr>
          <p:cNvPr id="12" name="그림 11">
            <a:extLst>
              <a:ext uri="{FF2B5EF4-FFF2-40B4-BE49-F238E27FC236}">
                <a16:creationId xmlns="" xmlns:a16="http://schemas.microsoft.com/office/drawing/2014/main" id="{F5FA3685-992B-4589-AABF-93EA087FC0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5919" y="1270006"/>
            <a:ext cx="4972459" cy="3729344"/>
          </a:xfrm>
          <a:prstGeom prst="rect">
            <a:avLst/>
          </a:prstGeom>
        </p:spPr>
      </p:pic>
      <p:sp>
        <p:nvSpPr>
          <p:cNvPr id="9" name="TextBox 8">
            <a:extLst>
              <a:ext uri="{FF2B5EF4-FFF2-40B4-BE49-F238E27FC236}">
                <a16:creationId xmlns="" xmlns:a16="http://schemas.microsoft.com/office/drawing/2014/main" id="{BA12470C-B125-4AC7-B2A4-0181E8CA595C}"/>
              </a:ext>
            </a:extLst>
          </p:cNvPr>
          <p:cNvSpPr txBox="1"/>
          <p:nvPr/>
        </p:nvSpPr>
        <p:spPr>
          <a:xfrm>
            <a:off x="9795224" y="1312345"/>
            <a:ext cx="1069225" cy="307777"/>
          </a:xfrm>
          <a:prstGeom prst="rect">
            <a:avLst/>
          </a:prstGeom>
          <a:noFill/>
        </p:spPr>
        <p:txBody>
          <a:bodyPr wrap="square" rtlCol="0">
            <a:spAutoFit/>
          </a:bodyPr>
          <a:lstStyle/>
          <a:p>
            <a:r>
              <a:rPr lang="en-US" altLang="ko-KR" sz="1400" dirty="0">
                <a:solidFill>
                  <a:srgbClr val="FF0000"/>
                </a:solidFill>
                <a:latin typeface="Arial" panose="020B0604020202020204" pitchFamily="34" charset="0"/>
                <a:cs typeface="Arial" panose="020B0604020202020204" pitchFamily="34" charset="0"/>
              </a:rPr>
              <a:t>JUN  2019</a:t>
            </a:r>
            <a:endParaRPr lang="ko-KR" altLang="en-US" sz="1400"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E85AB86E-8EB8-43AE-BDB0-1A70D5C5C199}"/>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894E0D0F-0BFA-40A1-9FE8-14086CE266FA}"/>
              </a:ext>
            </a:extLst>
          </p:cNvPr>
          <p:cNvSpPr txBox="1"/>
          <p:nvPr/>
        </p:nvSpPr>
        <p:spPr>
          <a:xfrm>
            <a:off x="5961187" y="6479790"/>
            <a:ext cx="269626"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7</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59030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89E827A-92D0-4543-B7E3-CC3F999B1C47}"/>
              </a:ext>
            </a:extLst>
          </p:cNvPr>
          <p:cNvSpPr txBox="1"/>
          <p:nvPr/>
        </p:nvSpPr>
        <p:spPr>
          <a:xfrm>
            <a:off x="111688" y="777263"/>
            <a:ext cx="7391832"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vacuum system (Cleaning / Assembly / conditioning / Installation)</a:t>
            </a:r>
            <a:endParaRPr lang="ko-KR" altLang="en-US" dirty="0">
              <a:latin typeface="Arial" panose="020B0604020202020204" pitchFamily="34" charset="0"/>
              <a:cs typeface="Arial" panose="020B0604020202020204" pitchFamily="34" charset="0"/>
            </a:endParaRPr>
          </a:p>
        </p:txBody>
      </p:sp>
      <p:pic>
        <p:nvPicPr>
          <p:cNvPr id="9" name="그림 8">
            <a:extLst>
              <a:ext uri="{FF2B5EF4-FFF2-40B4-BE49-F238E27FC236}">
                <a16:creationId xmlns="" xmlns:a16="http://schemas.microsoft.com/office/drawing/2014/main" id="{A81F335F-B54B-418E-B73E-857D23FF8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203" y="1273488"/>
            <a:ext cx="3488771" cy="2616578"/>
          </a:xfrm>
          <a:prstGeom prst="rect">
            <a:avLst/>
          </a:prstGeom>
        </p:spPr>
      </p:pic>
      <p:grpSp>
        <p:nvGrpSpPr>
          <p:cNvPr id="51" name="그룹 50">
            <a:extLst>
              <a:ext uri="{FF2B5EF4-FFF2-40B4-BE49-F238E27FC236}">
                <a16:creationId xmlns="" xmlns:a16="http://schemas.microsoft.com/office/drawing/2014/main" id="{0991CBA8-ACF8-4E89-B5D2-DBD54D823C93}"/>
              </a:ext>
            </a:extLst>
          </p:cNvPr>
          <p:cNvGrpSpPr/>
          <p:nvPr/>
        </p:nvGrpSpPr>
        <p:grpSpPr>
          <a:xfrm>
            <a:off x="7628467" y="2168742"/>
            <a:ext cx="4498360" cy="4208332"/>
            <a:chOff x="4023208" y="1146595"/>
            <a:chExt cx="4426525" cy="4255138"/>
          </a:xfrm>
        </p:grpSpPr>
        <p:grpSp>
          <p:nvGrpSpPr>
            <p:cNvPr id="10" name="그룹 9">
              <a:extLst>
                <a:ext uri="{FF2B5EF4-FFF2-40B4-BE49-F238E27FC236}">
                  <a16:creationId xmlns="" xmlns:a16="http://schemas.microsoft.com/office/drawing/2014/main" id="{B1007FCA-14AC-47C7-8B9C-5FBE9AEF84A8}"/>
                </a:ext>
              </a:extLst>
            </p:cNvPr>
            <p:cNvGrpSpPr/>
            <p:nvPr/>
          </p:nvGrpSpPr>
          <p:grpSpPr>
            <a:xfrm>
              <a:off x="4023208" y="1146595"/>
              <a:ext cx="4426525" cy="4255138"/>
              <a:chOff x="5593168" y="818959"/>
              <a:chExt cx="5046669" cy="4847546"/>
            </a:xfrm>
          </p:grpSpPr>
          <p:grpSp>
            <p:nvGrpSpPr>
              <p:cNvPr id="11" name="그룹 10">
                <a:extLst>
                  <a:ext uri="{FF2B5EF4-FFF2-40B4-BE49-F238E27FC236}">
                    <a16:creationId xmlns="" xmlns:a16="http://schemas.microsoft.com/office/drawing/2014/main" id="{86864601-BB8F-4143-820F-E876A85BEF83}"/>
                  </a:ext>
                </a:extLst>
              </p:cNvPr>
              <p:cNvGrpSpPr/>
              <p:nvPr/>
            </p:nvGrpSpPr>
            <p:grpSpPr>
              <a:xfrm>
                <a:off x="5593168" y="818959"/>
                <a:ext cx="5046669" cy="4847546"/>
                <a:chOff x="5593168" y="818959"/>
                <a:chExt cx="5046669" cy="4847546"/>
              </a:xfrm>
            </p:grpSpPr>
            <p:cxnSp>
              <p:nvCxnSpPr>
                <p:cNvPr id="16" name="직선 연결선 15">
                  <a:extLst>
                    <a:ext uri="{FF2B5EF4-FFF2-40B4-BE49-F238E27FC236}">
                      <a16:creationId xmlns="" xmlns:a16="http://schemas.microsoft.com/office/drawing/2014/main" id="{CC9830FA-2A27-411D-BCF7-FB9128AF35DF}"/>
                    </a:ext>
                  </a:extLst>
                </p:cNvPr>
                <p:cNvCxnSpPr/>
                <p:nvPr/>
              </p:nvCxnSpPr>
              <p:spPr>
                <a:xfrm>
                  <a:off x="6054809" y="2042985"/>
                  <a:ext cx="288324" cy="29656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그룹 16">
                  <a:extLst>
                    <a:ext uri="{FF2B5EF4-FFF2-40B4-BE49-F238E27FC236}">
                      <a16:creationId xmlns="" xmlns:a16="http://schemas.microsoft.com/office/drawing/2014/main" id="{38037681-3671-442E-8567-ED8FB1CDCA18}"/>
                    </a:ext>
                  </a:extLst>
                </p:cNvPr>
                <p:cNvGrpSpPr/>
                <p:nvPr/>
              </p:nvGrpSpPr>
              <p:grpSpPr>
                <a:xfrm>
                  <a:off x="6153664" y="818959"/>
                  <a:ext cx="4486173" cy="4847546"/>
                  <a:chOff x="6153664" y="818959"/>
                  <a:chExt cx="4486173" cy="4847546"/>
                </a:xfrm>
              </p:grpSpPr>
              <p:cxnSp>
                <p:nvCxnSpPr>
                  <p:cNvPr id="20" name="직선 연결선 19">
                    <a:extLst>
                      <a:ext uri="{FF2B5EF4-FFF2-40B4-BE49-F238E27FC236}">
                        <a16:creationId xmlns="" xmlns:a16="http://schemas.microsoft.com/office/drawing/2014/main" id="{E20DE252-852E-4A1F-AD49-AB82BB72C6C4}"/>
                      </a:ext>
                    </a:extLst>
                  </p:cNvPr>
                  <p:cNvCxnSpPr>
                    <a:cxnSpLocks/>
                  </p:cNvCxnSpPr>
                  <p:nvPr/>
                </p:nvCxnSpPr>
                <p:spPr>
                  <a:xfrm>
                    <a:off x="9241935" y="4302135"/>
                    <a:ext cx="0" cy="2275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원호 20">
                    <a:extLst>
                      <a:ext uri="{FF2B5EF4-FFF2-40B4-BE49-F238E27FC236}">
                        <a16:creationId xmlns="" xmlns:a16="http://schemas.microsoft.com/office/drawing/2014/main" id="{D442DFF0-C0FF-44FA-81D8-B11C7DDC2371}"/>
                      </a:ext>
                    </a:extLst>
                  </p:cNvPr>
                  <p:cNvSpPr/>
                  <p:nvPr/>
                </p:nvSpPr>
                <p:spPr>
                  <a:xfrm>
                    <a:off x="7376664" y="2754433"/>
                    <a:ext cx="1869989" cy="2162431"/>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00">
                      <a:latin typeface="Arial" panose="020B0604020202020204" pitchFamily="34" charset="0"/>
                      <a:cs typeface="Arial" panose="020B0604020202020204" pitchFamily="34" charset="0"/>
                    </a:endParaRPr>
                  </a:p>
                </p:txBody>
              </p:sp>
              <p:sp>
                <p:nvSpPr>
                  <p:cNvPr id="22" name="타원 21">
                    <a:extLst>
                      <a:ext uri="{FF2B5EF4-FFF2-40B4-BE49-F238E27FC236}">
                        <a16:creationId xmlns="" xmlns:a16="http://schemas.microsoft.com/office/drawing/2014/main" id="{BE34B152-F781-4C6A-BCD6-23274ADAB94B}"/>
                      </a:ext>
                    </a:extLst>
                  </p:cNvPr>
                  <p:cNvSpPr/>
                  <p:nvPr/>
                </p:nvSpPr>
                <p:spPr>
                  <a:xfrm>
                    <a:off x="6153664" y="2042985"/>
                    <a:ext cx="1548713" cy="152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latin typeface="Arial" panose="020B0604020202020204" pitchFamily="34" charset="0"/>
                        <a:cs typeface="Arial" panose="020B0604020202020204" pitchFamily="34" charset="0"/>
                      </a:rPr>
                      <a:t>A</a:t>
                    </a:r>
                  </a:p>
                </p:txBody>
              </p:sp>
              <p:cxnSp>
                <p:nvCxnSpPr>
                  <p:cNvPr id="23" name="직선 연결선 22">
                    <a:extLst>
                      <a:ext uri="{FF2B5EF4-FFF2-40B4-BE49-F238E27FC236}">
                        <a16:creationId xmlns="" xmlns:a16="http://schemas.microsoft.com/office/drawing/2014/main" id="{6F3D09BC-1C11-4E03-9D6F-DE63C702629B}"/>
                      </a:ext>
                    </a:extLst>
                  </p:cNvPr>
                  <p:cNvCxnSpPr>
                    <a:stCxn id="22" idx="7"/>
                  </p:cNvCxnSpPr>
                  <p:nvPr/>
                </p:nvCxnSpPr>
                <p:spPr>
                  <a:xfrm flipV="1">
                    <a:off x="7475573" y="1762897"/>
                    <a:ext cx="638697" cy="50327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FA939944-2053-488E-B833-780202554502}"/>
                      </a:ext>
                    </a:extLst>
                  </p:cNvPr>
                  <p:cNvSpPr txBox="1"/>
                  <p:nvPr/>
                </p:nvSpPr>
                <p:spPr>
                  <a:xfrm>
                    <a:off x="7908004" y="818959"/>
                    <a:ext cx="807308" cy="580185"/>
                  </a:xfrm>
                  <a:prstGeom prst="rect">
                    <a:avLst/>
                  </a:prstGeom>
                  <a:noFill/>
                </p:spPr>
                <p:txBody>
                  <a:bodyPr wrap="square" rtlCol="0">
                    <a:spAutoFit/>
                  </a:bodyPr>
                  <a:lstStyle/>
                  <a:p>
                    <a:r>
                      <a:rPr lang="en-US" altLang="ko-KR" sz="1000" dirty="0">
                        <a:latin typeface="Arial" panose="020B0604020202020204" pitchFamily="34" charset="0"/>
                        <a:cs typeface="Arial" panose="020B0604020202020204" pitchFamily="34" charset="0"/>
                      </a:rPr>
                      <a:t>cold cathode gauge</a:t>
                    </a:r>
                    <a:endParaRPr lang="ko-KR" altLang="en-US" sz="1000" dirty="0">
                      <a:latin typeface="Arial" panose="020B0604020202020204" pitchFamily="34" charset="0"/>
                      <a:cs typeface="Arial" panose="020B0604020202020204" pitchFamily="34" charset="0"/>
                    </a:endParaRPr>
                  </a:p>
                </p:txBody>
              </p:sp>
              <p:grpSp>
                <p:nvGrpSpPr>
                  <p:cNvPr id="25" name="그룹 24">
                    <a:extLst>
                      <a:ext uri="{FF2B5EF4-FFF2-40B4-BE49-F238E27FC236}">
                        <a16:creationId xmlns="" xmlns:a16="http://schemas.microsoft.com/office/drawing/2014/main" id="{92F270B4-797F-4A8B-86EE-781E25EE412C}"/>
                      </a:ext>
                    </a:extLst>
                  </p:cNvPr>
                  <p:cNvGrpSpPr/>
                  <p:nvPr/>
                </p:nvGrpSpPr>
                <p:grpSpPr>
                  <a:xfrm>
                    <a:off x="8007179" y="1524001"/>
                    <a:ext cx="493248" cy="378940"/>
                    <a:chOff x="8007179" y="1524001"/>
                    <a:chExt cx="493248" cy="378940"/>
                  </a:xfrm>
                </p:grpSpPr>
                <p:sp>
                  <p:nvSpPr>
                    <p:cNvPr id="47" name="타원 46">
                      <a:extLst>
                        <a:ext uri="{FF2B5EF4-FFF2-40B4-BE49-F238E27FC236}">
                          <a16:creationId xmlns="" xmlns:a16="http://schemas.microsoft.com/office/drawing/2014/main" id="{0FBD2F6E-2CE2-410E-BAE3-A7BE5284D336}"/>
                        </a:ext>
                      </a:extLst>
                    </p:cNvPr>
                    <p:cNvSpPr/>
                    <p:nvPr/>
                  </p:nvSpPr>
                  <p:spPr>
                    <a:xfrm>
                      <a:off x="8007179" y="1524001"/>
                      <a:ext cx="411891" cy="37894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latin typeface="Arial" panose="020B0604020202020204" pitchFamily="34" charset="0"/>
                        <a:cs typeface="Arial" panose="020B0604020202020204" pitchFamily="34" charset="0"/>
                      </a:endParaRPr>
                    </a:p>
                  </p:txBody>
                </p:sp>
                <p:sp>
                  <p:nvSpPr>
                    <p:cNvPr id="48" name="TextBox 47">
                      <a:extLst>
                        <a:ext uri="{FF2B5EF4-FFF2-40B4-BE49-F238E27FC236}">
                          <a16:creationId xmlns="" xmlns:a16="http://schemas.microsoft.com/office/drawing/2014/main" id="{73393B44-9D23-464B-A37D-913650206BA2}"/>
                        </a:ext>
                      </a:extLst>
                    </p:cNvPr>
                    <p:cNvSpPr txBox="1"/>
                    <p:nvPr/>
                  </p:nvSpPr>
                  <p:spPr>
                    <a:xfrm>
                      <a:off x="8014395" y="1574971"/>
                      <a:ext cx="486032" cy="257860"/>
                    </a:xfrm>
                    <a:prstGeom prst="rect">
                      <a:avLst/>
                    </a:prstGeom>
                    <a:noFill/>
                  </p:spPr>
                  <p:txBody>
                    <a:bodyPr wrap="square" rtlCol="0">
                      <a:spAutoFit/>
                    </a:bodyPr>
                    <a:lstStyle/>
                    <a:p>
                      <a:r>
                        <a:rPr lang="en-US" altLang="ko-KR" sz="1000" dirty="0">
                          <a:latin typeface="Arial" panose="020B0604020202020204" pitchFamily="34" charset="0"/>
                          <a:cs typeface="Arial" panose="020B0604020202020204" pitchFamily="34" charset="0"/>
                        </a:rPr>
                        <a:t>G1</a:t>
                      </a:r>
                      <a:endParaRPr lang="ko-KR" altLang="en-US" sz="1000" dirty="0">
                        <a:latin typeface="Arial" panose="020B0604020202020204" pitchFamily="34" charset="0"/>
                        <a:cs typeface="Arial" panose="020B0604020202020204" pitchFamily="34" charset="0"/>
                      </a:endParaRPr>
                    </a:p>
                  </p:txBody>
                </p:sp>
              </p:grpSp>
              <p:cxnSp>
                <p:nvCxnSpPr>
                  <p:cNvPr id="26" name="직선 연결선 25">
                    <a:extLst>
                      <a:ext uri="{FF2B5EF4-FFF2-40B4-BE49-F238E27FC236}">
                        <a16:creationId xmlns="" xmlns:a16="http://schemas.microsoft.com/office/drawing/2014/main" id="{188F4F0E-B110-4B80-A901-BEBD7E61CF46}"/>
                      </a:ext>
                    </a:extLst>
                  </p:cNvPr>
                  <p:cNvCxnSpPr/>
                  <p:nvPr/>
                </p:nvCxnSpPr>
                <p:spPr>
                  <a:xfrm>
                    <a:off x="7801232" y="2042985"/>
                    <a:ext cx="271849" cy="3542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그룹 26">
                    <a:extLst>
                      <a:ext uri="{FF2B5EF4-FFF2-40B4-BE49-F238E27FC236}">
                        <a16:creationId xmlns="" xmlns:a16="http://schemas.microsoft.com/office/drawing/2014/main" id="{62A9BC11-D898-4621-B91D-C4AEFE68C464}"/>
                      </a:ext>
                    </a:extLst>
                  </p:cNvPr>
                  <p:cNvGrpSpPr/>
                  <p:nvPr/>
                </p:nvGrpSpPr>
                <p:grpSpPr>
                  <a:xfrm>
                    <a:off x="8027612" y="2362507"/>
                    <a:ext cx="355893" cy="425526"/>
                    <a:chOff x="8027612" y="2362507"/>
                    <a:chExt cx="355893" cy="425526"/>
                  </a:xfrm>
                </p:grpSpPr>
                <p:sp>
                  <p:nvSpPr>
                    <p:cNvPr id="45" name="이등변 삼각형 44">
                      <a:extLst>
                        <a:ext uri="{FF2B5EF4-FFF2-40B4-BE49-F238E27FC236}">
                          <a16:creationId xmlns="" xmlns:a16="http://schemas.microsoft.com/office/drawing/2014/main" id="{18BBBF67-FB95-4859-A89F-7300A6F5A93D}"/>
                        </a:ext>
                      </a:extLst>
                    </p:cNvPr>
                    <p:cNvSpPr/>
                    <p:nvPr/>
                  </p:nvSpPr>
                  <p:spPr>
                    <a:xfrm rot="19240407">
                      <a:off x="8178195" y="2556001"/>
                      <a:ext cx="205310" cy="232032"/>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latin typeface="Arial" panose="020B0604020202020204" pitchFamily="34" charset="0"/>
                        <a:cs typeface="Arial" panose="020B0604020202020204" pitchFamily="34" charset="0"/>
                      </a:endParaRPr>
                    </a:p>
                  </p:txBody>
                </p:sp>
                <p:sp>
                  <p:nvSpPr>
                    <p:cNvPr id="46" name="이등변 삼각형 45">
                      <a:extLst>
                        <a:ext uri="{FF2B5EF4-FFF2-40B4-BE49-F238E27FC236}">
                          <a16:creationId xmlns="" xmlns:a16="http://schemas.microsoft.com/office/drawing/2014/main" id="{721DEDEE-25A0-4365-95D4-5CF023DD5683}"/>
                        </a:ext>
                      </a:extLst>
                    </p:cNvPr>
                    <p:cNvSpPr/>
                    <p:nvPr/>
                  </p:nvSpPr>
                  <p:spPr>
                    <a:xfrm rot="8609617" flipH="1">
                      <a:off x="8027612" y="2362507"/>
                      <a:ext cx="214185" cy="222418"/>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 xmlns:a16="http://schemas.microsoft.com/office/drawing/2014/main" id="{D6CA675D-21A5-4392-9419-796C1F40D77D}"/>
                      </a:ext>
                    </a:extLst>
                  </p:cNvPr>
                  <p:cNvSpPr txBox="1"/>
                  <p:nvPr/>
                </p:nvSpPr>
                <p:spPr>
                  <a:xfrm>
                    <a:off x="8185902" y="2354598"/>
                    <a:ext cx="872436" cy="257860"/>
                  </a:xfrm>
                  <a:prstGeom prst="rect">
                    <a:avLst/>
                  </a:prstGeom>
                  <a:noFill/>
                </p:spPr>
                <p:txBody>
                  <a:bodyPr wrap="square" rtlCol="0">
                    <a:spAutoFit/>
                  </a:bodyPr>
                  <a:lstStyle/>
                  <a:p>
                    <a:r>
                      <a:rPr lang="en-US" altLang="ko-KR" sz="1000">
                        <a:latin typeface="Arial" panose="020B0604020202020204" pitchFamily="34" charset="0"/>
                        <a:cs typeface="Arial" panose="020B0604020202020204" pitchFamily="34" charset="0"/>
                      </a:rPr>
                      <a:t>AV 1</a:t>
                    </a:r>
                    <a:endParaRPr lang="ko-KR" altLang="en-US" sz="1000">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403D90DE-8C69-42C0-8DA1-BE04BF09CFCF}"/>
                      </a:ext>
                    </a:extLst>
                  </p:cNvPr>
                  <p:cNvSpPr txBox="1"/>
                  <p:nvPr/>
                </p:nvSpPr>
                <p:spPr>
                  <a:xfrm>
                    <a:off x="8328453" y="3106971"/>
                    <a:ext cx="1333891" cy="419023"/>
                  </a:xfrm>
                  <a:prstGeom prst="rect">
                    <a:avLst/>
                  </a:prstGeom>
                  <a:noFill/>
                </p:spPr>
                <p:txBody>
                  <a:bodyPr wrap="square" rtlCol="0">
                    <a:spAutoFit/>
                  </a:bodyPr>
                  <a:lstStyle/>
                  <a:p>
                    <a:r>
                      <a:rPr lang="en-US" altLang="ko-KR" sz="1000" dirty="0">
                        <a:latin typeface="Arial" panose="020B0604020202020204" pitchFamily="34" charset="0"/>
                        <a:cs typeface="Arial" panose="020B0604020202020204" pitchFamily="34" charset="0"/>
                      </a:rPr>
                      <a:t>KF40</a:t>
                    </a:r>
                  </a:p>
                  <a:p>
                    <a:r>
                      <a:rPr lang="en-US" altLang="ko-KR" sz="1000" dirty="0">
                        <a:latin typeface="Arial" panose="020B0604020202020204" pitchFamily="34" charset="0"/>
                        <a:cs typeface="Arial" panose="020B0604020202020204" pitchFamily="34" charset="0"/>
                      </a:rPr>
                      <a:t>Bellows</a:t>
                    </a:r>
                    <a:endParaRPr lang="ko-KR" altLang="en-US" sz="1000" dirty="0">
                      <a:latin typeface="Arial" panose="020B0604020202020204" pitchFamily="34" charset="0"/>
                      <a:cs typeface="Arial" panose="020B0604020202020204" pitchFamily="34" charset="0"/>
                    </a:endParaRPr>
                  </a:p>
                </p:txBody>
              </p:sp>
              <p:sp>
                <p:nvSpPr>
                  <p:cNvPr id="30" name="모서리가 둥근 직사각형 23">
                    <a:extLst>
                      <a:ext uri="{FF2B5EF4-FFF2-40B4-BE49-F238E27FC236}">
                        <a16:creationId xmlns="" xmlns:a16="http://schemas.microsoft.com/office/drawing/2014/main" id="{3F461B75-D58E-4D6A-B7BF-5F5D68FB86EA}"/>
                      </a:ext>
                    </a:extLst>
                  </p:cNvPr>
                  <p:cNvSpPr/>
                  <p:nvPr/>
                </p:nvSpPr>
                <p:spPr>
                  <a:xfrm>
                    <a:off x="8982058" y="4529683"/>
                    <a:ext cx="551604" cy="5684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latin typeface="Arial" panose="020B060402020202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6915A338-9801-458E-BAF5-C1D8245936F1}"/>
                      </a:ext>
                    </a:extLst>
                  </p:cNvPr>
                  <p:cNvSpPr txBox="1"/>
                  <p:nvPr/>
                </p:nvSpPr>
                <p:spPr>
                  <a:xfrm>
                    <a:off x="8867241" y="4651772"/>
                    <a:ext cx="807308" cy="257860"/>
                  </a:xfrm>
                  <a:prstGeom prst="rect">
                    <a:avLst/>
                  </a:prstGeom>
                  <a:noFill/>
                </p:spPr>
                <p:txBody>
                  <a:bodyPr wrap="square" rtlCol="0">
                    <a:spAutoFit/>
                  </a:bodyPr>
                  <a:lstStyle/>
                  <a:p>
                    <a:pPr algn="ctr"/>
                    <a:r>
                      <a:rPr lang="en-US" altLang="ko-KR" sz="1000" dirty="0">
                        <a:latin typeface="Arial" panose="020B0604020202020204" pitchFamily="34" charset="0"/>
                        <a:cs typeface="Arial" panose="020B0604020202020204" pitchFamily="34" charset="0"/>
                      </a:rPr>
                      <a:t>B</a:t>
                    </a:r>
                    <a:endParaRPr lang="ko-KR" altLang="en-US" sz="1000" dirty="0">
                      <a:latin typeface="Arial" panose="020B0604020202020204" pitchFamily="34" charset="0"/>
                      <a:cs typeface="Arial" panose="020B0604020202020204" pitchFamily="34" charset="0"/>
                    </a:endParaRPr>
                  </a:p>
                </p:txBody>
              </p:sp>
              <p:grpSp>
                <p:nvGrpSpPr>
                  <p:cNvPr id="32" name="그룹 31">
                    <a:extLst>
                      <a:ext uri="{FF2B5EF4-FFF2-40B4-BE49-F238E27FC236}">
                        <a16:creationId xmlns="" xmlns:a16="http://schemas.microsoft.com/office/drawing/2014/main" id="{D8F7F8A3-DE31-4FBA-BA62-182493065B7D}"/>
                      </a:ext>
                    </a:extLst>
                  </p:cNvPr>
                  <p:cNvGrpSpPr/>
                  <p:nvPr/>
                </p:nvGrpSpPr>
                <p:grpSpPr>
                  <a:xfrm rot="2405789">
                    <a:off x="9068706" y="3849486"/>
                    <a:ext cx="355893" cy="425526"/>
                    <a:chOff x="8027612" y="2362507"/>
                    <a:chExt cx="355893" cy="425526"/>
                  </a:xfrm>
                </p:grpSpPr>
                <p:sp>
                  <p:nvSpPr>
                    <p:cNvPr id="43" name="이등변 삼각형 42">
                      <a:extLst>
                        <a:ext uri="{FF2B5EF4-FFF2-40B4-BE49-F238E27FC236}">
                          <a16:creationId xmlns="" xmlns:a16="http://schemas.microsoft.com/office/drawing/2014/main" id="{7E7A926D-AAA5-4E9C-9E3B-17A0E3407AAD}"/>
                        </a:ext>
                      </a:extLst>
                    </p:cNvPr>
                    <p:cNvSpPr/>
                    <p:nvPr/>
                  </p:nvSpPr>
                  <p:spPr>
                    <a:xfrm rot="19240407">
                      <a:off x="8178195" y="2556001"/>
                      <a:ext cx="205310" cy="232032"/>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latin typeface="Arial" panose="020B0604020202020204" pitchFamily="34" charset="0"/>
                        <a:cs typeface="Arial" panose="020B0604020202020204" pitchFamily="34" charset="0"/>
                      </a:endParaRPr>
                    </a:p>
                  </p:txBody>
                </p:sp>
                <p:sp>
                  <p:nvSpPr>
                    <p:cNvPr id="44" name="이등변 삼각형 43">
                      <a:extLst>
                        <a:ext uri="{FF2B5EF4-FFF2-40B4-BE49-F238E27FC236}">
                          <a16:creationId xmlns="" xmlns:a16="http://schemas.microsoft.com/office/drawing/2014/main" id="{18BD4D17-EA51-44DC-A98A-8E7D9E4DC227}"/>
                        </a:ext>
                      </a:extLst>
                    </p:cNvPr>
                    <p:cNvSpPr/>
                    <p:nvPr/>
                  </p:nvSpPr>
                  <p:spPr>
                    <a:xfrm rot="8609617" flipH="1">
                      <a:off x="8027612" y="2362507"/>
                      <a:ext cx="214185" cy="222418"/>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 xmlns:a16="http://schemas.microsoft.com/office/drawing/2014/main" id="{C64B4960-3996-433D-9388-9D02A540BCBE}"/>
                      </a:ext>
                    </a:extLst>
                  </p:cNvPr>
                  <p:cNvSpPr txBox="1"/>
                  <p:nvPr/>
                </p:nvSpPr>
                <p:spPr>
                  <a:xfrm>
                    <a:off x="9268839" y="3908107"/>
                    <a:ext cx="659027" cy="257860"/>
                  </a:xfrm>
                  <a:prstGeom prst="rect">
                    <a:avLst/>
                  </a:prstGeom>
                  <a:noFill/>
                </p:spPr>
                <p:txBody>
                  <a:bodyPr wrap="square" rtlCol="0">
                    <a:spAutoFit/>
                  </a:bodyPr>
                  <a:lstStyle/>
                  <a:p>
                    <a:r>
                      <a:rPr lang="en-US" altLang="ko-KR" sz="1000" dirty="0">
                        <a:latin typeface="Arial" panose="020B0604020202020204" pitchFamily="34" charset="0"/>
                        <a:cs typeface="Arial" panose="020B0604020202020204" pitchFamily="34" charset="0"/>
                      </a:rPr>
                      <a:t>AV 2</a:t>
                    </a:r>
                    <a:endParaRPr lang="ko-KR" altLang="en-US" sz="1000" dirty="0">
                      <a:latin typeface="Arial" panose="020B0604020202020204" pitchFamily="34" charset="0"/>
                      <a:cs typeface="Arial" panose="020B0604020202020204" pitchFamily="34" charset="0"/>
                    </a:endParaRPr>
                  </a:p>
                </p:txBody>
              </p:sp>
              <p:cxnSp>
                <p:nvCxnSpPr>
                  <p:cNvPr id="34" name="직선 연결선 33">
                    <a:extLst>
                      <a:ext uri="{FF2B5EF4-FFF2-40B4-BE49-F238E27FC236}">
                        <a16:creationId xmlns="" xmlns:a16="http://schemas.microsoft.com/office/drawing/2014/main" id="{63D40CCE-67F6-4351-A065-219C90CEA202}"/>
                      </a:ext>
                    </a:extLst>
                  </p:cNvPr>
                  <p:cNvCxnSpPr/>
                  <p:nvPr/>
                </p:nvCxnSpPr>
                <p:spPr>
                  <a:xfrm>
                    <a:off x="8644306" y="4810897"/>
                    <a:ext cx="3377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그룹 34">
                    <a:extLst>
                      <a:ext uri="{FF2B5EF4-FFF2-40B4-BE49-F238E27FC236}">
                        <a16:creationId xmlns="" xmlns:a16="http://schemas.microsoft.com/office/drawing/2014/main" id="{FE72D61D-0E74-43E5-925D-91C043389B2A}"/>
                      </a:ext>
                    </a:extLst>
                  </p:cNvPr>
                  <p:cNvGrpSpPr/>
                  <p:nvPr/>
                </p:nvGrpSpPr>
                <p:grpSpPr>
                  <a:xfrm>
                    <a:off x="8216753" y="4628539"/>
                    <a:ext cx="486032" cy="378940"/>
                    <a:chOff x="7996899" y="1524001"/>
                    <a:chExt cx="486032" cy="378940"/>
                  </a:xfrm>
                </p:grpSpPr>
                <p:sp>
                  <p:nvSpPr>
                    <p:cNvPr id="41" name="타원 40">
                      <a:extLst>
                        <a:ext uri="{FF2B5EF4-FFF2-40B4-BE49-F238E27FC236}">
                          <a16:creationId xmlns="" xmlns:a16="http://schemas.microsoft.com/office/drawing/2014/main" id="{2CB3EC0F-311B-4A0C-8935-A83419335431}"/>
                        </a:ext>
                      </a:extLst>
                    </p:cNvPr>
                    <p:cNvSpPr/>
                    <p:nvPr/>
                  </p:nvSpPr>
                  <p:spPr>
                    <a:xfrm>
                      <a:off x="8007179" y="1524001"/>
                      <a:ext cx="411891" cy="3789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C0CB414B-5DD7-43F2-8A47-B541BE9DA4E3}"/>
                        </a:ext>
                      </a:extLst>
                    </p:cNvPr>
                    <p:cNvSpPr txBox="1"/>
                    <p:nvPr/>
                  </p:nvSpPr>
                  <p:spPr>
                    <a:xfrm>
                      <a:off x="7996899" y="1574971"/>
                      <a:ext cx="486032" cy="257860"/>
                    </a:xfrm>
                    <a:prstGeom prst="rect">
                      <a:avLst/>
                    </a:prstGeom>
                    <a:noFill/>
                  </p:spPr>
                  <p:txBody>
                    <a:bodyPr wrap="square" rtlCol="0">
                      <a:spAutoFit/>
                    </a:bodyPr>
                    <a:lstStyle/>
                    <a:p>
                      <a:r>
                        <a:rPr lang="en-US" altLang="ko-KR" sz="1000" dirty="0">
                          <a:latin typeface="Arial" panose="020B0604020202020204" pitchFamily="34" charset="0"/>
                          <a:cs typeface="Arial" panose="020B0604020202020204" pitchFamily="34" charset="0"/>
                        </a:rPr>
                        <a:t>G2</a:t>
                      </a:r>
                      <a:endParaRPr lang="ko-KR" altLang="en-US" sz="1000" dirty="0">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 xmlns:a16="http://schemas.microsoft.com/office/drawing/2014/main" id="{053C6725-4481-4703-9203-9C1C5600C3D5}"/>
                      </a:ext>
                    </a:extLst>
                  </p:cNvPr>
                  <p:cNvSpPr txBox="1"/>
                  <p:nvPr/>
                </p:nvSpPr>
                <p:spPr>
                  <a:xfrm>
                    <a:off x="7504350" y="4467106"/>
                    <a:ext cx="807308" cy="419023"/>
                  </a:xfrm>
                  <a:prstGeom prst="rect">
                    <a:avLst/>
                  </a:prstGeom>
                  <a:noFill/>
                </p:spPr>
                <p:txBody>
                  <a:bodyPr wrap="square" rtlCol="0">
                    <a:spAutoFit/>
                  </a:bodyPr>
                  <a:lstStyle/>
                  <a:p>
                    <a:r>
                      <a:rPr lang="en-US" altLang="ko-KR" sz="1000" dirty="0">
                        <a:latin typeface="Arial" panose="020B0604020202020204" pitchFamily="34" charset="0"/>
                        <a:cs typeface="Arial" panose="020B0604020202020204" pitchFamily="34" charset="0"/>
                      </a:rPr>
                      <a:t>Full range gauge</a:t>
                    </a:r>
                    <a:endParaRPr lang="ko-KR" altLang="en-US" sz="1000" dirty="0">
                      <a:latin typeface="Arial" panose="020B0604020202020204" pitchFamily="34" charset="0"/>
                      <a:cs typeface="Arial" panose="020B0604020202020204" pitchFamily="34" charset="0"/>
                    </a:endParaRPr>
                  </a:p>
                </p:txBody>
              </p:sp>
              <p:sp>
                <p:nvSpPr>
                  <p:cNvPr id="37" name="사다리꼴 36">
                    <a:extLst>
                      <a:ext uri="{FF2B5EF4-FFF2-40B4-BE49-F238E27FC236}">
                        <a16:creationId xmlns="" xmlns:a16="http://schemas.microsoft.com/office/drawing/2014/main" id="{2DD0C1BE-B99F-4F01-B7FD-650E02117DAD}"/>
                      </a:ext>
                    </a:extLst>
                  </p:cNvPr>
                  <p:cNvSpPr/>
                  <p:nvPr/>
                </p:nvSpPr>
                <p:spPr>
                  <a:xfrm>
                    <a:off x="8888638" y="5098094"/>
                    <a:ext cx="741406" cy="568411"/>
                  </a:xfrm>
                  <a:prstGeom prst="trapezoi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solidFill>
                        <a:schemeClr val="tx1"/>
                      </a:solidFill>
                      <a:latin typeface="Arial" panose="020B0604020202020204" pitchFamily="34" charset="0"/>
                      <a:cs typeface="Arial" panose="020B0604020202020204" pitchFamily="34" charset="0"/>
                    </a:endParaRPr>
                  </a:p>
                </p:txBody>
              </p:sp>
              <p:cxnSp>
                <p:nvCxnSpPr>
                  <p:cNvPr id="38" name="직선 연결선 37">
                    <a:extLst>
                      <a:ext uri="{FF2B5EF4-FFF2-40B4-BE49-F238E27FC236}">
                        <a16:creationId xmlns="" xmlns:a16="http://schemas.microsoft.com/office/drawing/2014/main" id="{FD29855B-FE69-48C0-9BDA-6AC6D3FDD316}"/>
                      </a:ext>
                    </a:extLst>
                  </p:cNvPr>
                  <p:cNvCxnSpPr>
                    <a:cxnSpLocks/>
                  </p:cNvCxnSpPr>
                  <p:nvPr/>
                </p:nvCxnSpPr>
                <p:spPr>
                  <a:xfrm>
                    <a:off x="9533662" y="4818008"/>
                    <a:ext cx="54568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타원 38">
                    <a:extLst>
                      <a:ext uri="{FF2B5EF4-FFF2-40B4-BE49-F238E27FC236}">
                        <a16:creationId xmlns="" xmlns:a16="http://schemas.microsoft.com/office/drawing/2014/main" id="{F48E077A-0E16-444F-A749-36F47E108D10}"/>
                      </a:ext>
                    </a:extLst>
                  </p:cNvPr>
                  <p:cNvSpPr/>
                  <p:nvPr/>
                </p:nvSpPr>
                <p:spPr>
                  <a:xfrm>
                    <a:off x="10078206" y="4518029"/>
                    <a:ext cx="531340" cy="5684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69D4B10E-028E-4100-B7F2-D9F205F2D033}"/>
                      </a:ext>
                    </a:extLst>
                  </p:cNvPr>
                  <p:cNvSpPr txBox="1"/>
                  <p:nvPr/>
                </p:nvSpPr>
                <p:spPr>
                  <a:xfrm>
                    <a:off x="10090730" y="4670100"/>
                    <a:ext cx="549107" cy="257860"/>
                  </a:xfrm>
                  <a:prstGeom prst="rect">
                    <a:avLst/>
                  </a:prstGeom>
                  <a:noFill/>
                </p:spPr>
                <p:txBody>
                  <a:bodyPr wrap="square" rtlCol="0">
                    <a:spAutoFit/>
                  </a:bodyPr>
                  <a:lstStyle/>
                  <a:p>
                    <a:r>
                      <a:rPr lang="en-US" altLang="ko-KR" sz="1000" dirty="0">
                        <a:latin typeface="Arial" panose="020B0604020202020204" pitchFamily="34" charset="0"/>
                        <a:cs typeface="Arial" panose="020B0604020202020204" pitchFamily="34" charset="0"/>
                      </a:rPr>
                      <a:t>RGA</a:t>
                    </a:r>
                    <a:endParaRPr lang="ko-KR" altLang="en-US" sz="1000" dirty="0">
                      <a:latin typeface="Arial" panose="020B0604020202020204" pitchFamily="34" charset="0"/>
                      <a:cs typeface="Arial" panose="020B0604020202020204" pitchFamily="34" charset="0"/>
                    </a:endParaRPr>
                  </a:p>
                </p:txBody>
              </p:sp>
            </p:grpSp>
            <p:sp>
              <p:nvSpPr>
                <p:cNvPr id="18" name="타원 17">
                  <a:extLst>
                    <a:ext uri="{FF2B5EF4-FFF2-40B4-BE49-F238E27FC236}">
                      <a16:creationId xmlns="" xmlns:a16="http://schemas.microsoft.com/office/drawing/2014/main" id="{307F9DA4-A7BD-4A28-87A5-F4EC5D75831A}"/>
                    </a:ext>
                  </a:extLst>
                </p:cNvPr>
                <p:cNvSpPr/>
                <p:nvPr/>
              </p:nvSpPr>
              <p:spPr>
                <a:xfrm>
                  <a:off x="5746756" y="1696364"/>
                  <a:ext cx="395416" cy="39541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766F96C1-0D50-4E3B-8B3D-579BA7321D0A}"/>
                    </a:ext>
                  </a:extLst>
                </p:cNvPr>
                <p:cNvSpPr txBox="1"/>
                <p:nvPr/>
              </p:nvSpPr>
              <p:spPr>
                <a:xfrm>
                  <a:off x="5593168" y="1465418"/>
                  <a:ext cx="1023574" cy="257860"/>
                </a:xfrm>
                <a:prstGeom prst="rect">
                  <a:avLst/>
                </a:prstGeom>
                <a:noFill/>
              </p:spPr>
              <p:txBody>
                <a:bodyPr wrap="square" rtlCol="0">
                  <a:spAutoFit/>
                </a:bodyPr>
                <a:lstStyle/>
                <a:p>
                  <a:r>
                    <a:rPr lang="en-US" altLang="ko-KR" sz="1000" dirty="0">
                      <a:latin typeface="Arial" panose="020B0604020202020204" pitchFamily="34" charset="0"/>
                      <a:cs typeface="Arial" panose="020B0604020202020204" pitchFamily="34" charset="0"/>
                    </a:rPr>
                    <a:t>SIP 5L/s</a:t>
                  </a:r>
                  <a:endParaRPr lang="ko-KR" altLang="en-US" sz="1000" dirty="0">
                    <a:latin typeface="Arial" panose="020B0604020202020204" pitchFamily="34" charset="0"/>
                    <a:cs typeface="Arial" panose="020B0604020202020204" pitchFamily="34" charset="0"/>
                  </a:endParaRPr>
                </a:p>
              </p:txBody>
            </p:sp>
          </p:grpSp>
          <p:cxnSp>
            <p:nvCxnSpPr>
              <p:cNvPr id="13" name="직선 화살표 연결선 12">
                <a:extLst>
                  <a:ext uri="{FF2B5EF4-FFF2-40B4-BE49-F238E27FC236}">
                    <a16:creationId xmlns="" xmlns:a16="http://schemas.microsoft.com/office/drawing/2014/main" id="{BFFF9F04-B709-486A-8CB8-0FC7C853E4AF}"/>
                  </a:ext>
                </a:extLst>
              </p:cNvPr>
              <p:cNvCxnSpPr>
                <a:endCxn id="46" idx="4"/>
              </p:cNvCxnSpPr>
              <p:nvPr/>
            </p:nvCxnSpPr>
            <p:spPr>
              <a:xfrm flipH="1">
                <a:off x="8154625" y="1725718"/>
                <a:ext cx="840774" cy="5948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1E39707-4E7E-45F2-9424-ADBB7B6BDF12}"/>
                  </a:ext>
                </a:extLst>
              </p:cNvPr>
              <p:cNvSpPr txBox="1"/>
              <p:nvPr/>
            </p:nvSpPr>
            <p:spPr>
              <a:xfrm>
                <a:off x="8979574" y="1275908"/>
                <a:ext cx="1268627" cy="419023"/>
              </a:xfrm>
              <a:prstGeom prst="rect">
                <a:avLst/>
              </a:prstGeom>
              <a:noFill/>
            </p:spPr>
            <p:txBody>
              <a:bodyPr wrap="square" rtlCol="0">
                <a:spAutoFit/>
              </a:bodyPr>
              <a:lstStyle/>
              <a:p>
                <a:r>
                  <a:rPr lang="en-US" altLang="ko-KR" sz="1000" dirty="0">
                    <a:latin typeface="Arial" panose="020B0604020202020204" pitchFamily="34" charset="0"/>
                    <a:cs typeface="Arial" panose="020B0604020202020204" pitchFamily="34" charset="0"/>
                  </a:rPr>
                  <a:t>Effective pumping speed </a:t>
                </a:r>
                <a:endParaRPr lang="ko-KR" altLang="en-US" sz="1000" dirty="0">
                  <a:latin typeface="Arial" panose="020B0604020202020204" pitchFamily="34" charset="0"/>
                  <a:cs typeface="Arial" panose="020B0604020202020204" pitchFamily="34" charset="0"/>
                </a:endParaRPr>
              </a:p>
            </p:txBody>
          </p:sp>
          <p:sp>
            <p:nvSpPr>
              <p:cNvPr id="15" name="모서리가 둥근 직사각형 58">
                <a:extLst>
                  <a:ext uri="{FF2B5EF4-FFF2-40B4-BE49-F238E27FC236}">
                    <a16:creationId xmlns="" xmlns:a16="http://schemas.microsoft.com/office/drawing/2014/main" id="{51BD7193-7949-446C-9874-DFDE9B8DDF51}"/>
                  </a:ext>
                </a:extLst>
              </p:cNvPr>
              <p:cNvSpPr/>
              <p:nvPr/>
            </p:nvSpPr>
            <p:spPr>
              <a:xfrm>
                <a:off x="7908004" y="2339547"/>
                <a:ext cx="2310171" cy="2190136"/>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latin typeface="Arial" panose="020B0604020202020204" pitchFamily="34" charset="0"/>
                  <a:cs typeface="Arial" panose="020B0604020202020204" pitchFamily="34" charset="0"/>
                </a:endParaRPr>
              </a:p>
            </p:txBody>
          </p:sp>
        </p:grpSp>
        <p:sp>
          <p:nvSpPr>
            <p:cNvPr id="50" name="TextBox 49">
              <a:extLst>
                <a:ext uri="{FF2B5EF4-FFF2-40B4-BE49-F238E27FC236}">
                  <a16:creationId xmlns="" xmlns:a16="http://schemas.microsoft.com/office/drawing/2014/main" id="{7E1B8F0D-EFCC-4304-B338-55313A79B78C}"/>
                </a:ext>
              </a:extLst>
            </p:cNvPr>
            <p:cNvSpPr txBox="1"/>
            <p:nvPr/>
          </p:nvSpPr>
          <p:spPr>
            <a:xfrm>
              <a:off x="6925774" y="4972243"/>
              <a:ext cx="793029" cy="400110"/>
            </a:xfrm>
            <a:prstGeom prst="rect">
              <a:avLst/>
            </a:prstGeom>
            <a:noFill/>
          </p:spPr>
          <p:txBody>
            <a:bodyPr wrap="square" rtlCol="0">
              <a:spAutoFit/>
            </a:bodyPr>
            <a:lstStyle/>
            <a:p>
              <a:r>
                <a:rPr lang="en-US" altLang="ko-KR" sz="1000" dirty="0">
                  <a:latin typeface="Arial" panose="020B0604020202020204" pitchFamily="34" charset="0"/>
                  <a:cs typeface="Arial" panose="020B0604020202020204" pitchFamily="34" charset="0"/>
                </a:rPr>
                <a:t>pumping system</a:t>
              </a:r>
              <a:endParaRPr lang="ko-KR" altLang="en-US" sz="1000" dirty="0">
                <a:latin typeface="Arial" panose="020B0604020202020204" pitchFamily="34" charset="0"/>
                <a:cs typeface="Arial" panose="020B0604020202020204" pitchFamily="34" charset="0"/>
              </a:endParaRPr>
            </a:p>
          </p:txBody>
        </p:sp>
      </p:grpSp>
      <p:grpSp>
        <p:nvGrpSpPr>
          <p:cNvPr id="57" name="그룹 56">
            <a:extLst>
              <a:ext uri="{FF2B5EF4-FFF2-40B4-BE49-F238E27FC236}">
                <a16:creationId xmlns="" xmlns:a16="http://schemas.microsoft.com/office/drawing/2014/main" id="{0A2E0089-F025-424C-BE2A-5C84AFD7647F}"/>
              </a:ext>
            </a:extLst>
          </p:cNvPr>
          <p:cNvGrpSpPr/>
          <p:nvPr/>
        </p:nvGrpSpPr>
        <p:grpSpPr>
          <a:xfrm>
            <a:off x="169854" y="4027662"/>
            <a:ext cx="3531467" cy="2467526"/>
            <a:chOff x="2166072" y="3071263"/>
            <a:chExt cx="4406012" cy="3299188"/>
          </a:xfrm>
        </p:grpSpPr>
        <p:pic>
          <p:nvPicPr>
            <p:cNvPr id="53" name="그림 52">
              <a:extLst>
                <a:ext uri="{FF2B5EF4-FFF2-40B4-BE49-F238E27FC236}">
                  <a16:creationId xmlns="" xmlns:a16="http://schemas.microsoft.com/office/drawing/2014/main" id="{3CC154FF-4CF4-450D-9615-0C1C8F1A8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072" y="3071263"/>
              <a:ext cx="4406012" cy="3299188"/>
            </a:xfrm>
            <a:prstGeom prst="rect">
              <a:avLst/>
            </a:prstGeom>
          </p:spPr>
        </p:pic>
        <p:sp>
          <p:nvSpPr>
            <p:cNvPr id="55" name="사각형: 둥근 모서리 54">
              <a:extLst>
                <a:ext uri="{FF2B5EF4-FFF2-40B4-BE49-F238E27FC236}">
                  <a16:creationId xmlns="" xmlns:a16="http://schemas.microsoft.com/office/drawing/2014/main" id="{EA44FE87-2BF9-41D5-8AEB-FB4CA1475482}"/>
                </a:ext>
              </a:extLst>
            </p:cNvPr>
            <p:cNvSpPr/>
            <p:nvPr/>
          </p:nvSpPr>
          <p:spPr>
            <a:xfrm>
              <a:off x="2396067" y="4103590"/>
              <a:ext cx="1583266" cy="1125290"/>
            </a:xfrm>
            <a:prstGeom prst="roundRect">
              <a:avLst/>
            </a:prstGeom>
            <a:solidFill>
              <a:srgbClr val="FFFF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58" name="TextBox 57">
            <a:extLst>
              <a:ext uri="{FF2B5EF4-FFF2-40B4-BE49-F238E27FC236}">
                <a16:creationId xmlns="" xmlns:a16="http://schemas.microsoft.com/office/drawing/2014/main" id="{822161D7-D295-4E4A-9586-C34307EDCF28}"/>
              </a:ext>
            </a:extLst>
          </p:cNvPr>
          <p:cNvSpPr txBox="1"/>
          <p:nvPr/>
        </p:nvSpPr>
        <p:spPr>
          <a:xfrm>
            <a:off x="811789" y="6125857"/>
            <a:ext cx="2943434" cy="246221"/>
          </a:xfrm>
          <a:prstGeom prst="rect">
            <a:avLst/>
          </a:prstGeom>
          <a:noFill/>
        </p:spPr>
        <p:txBody>
          <a:bodyPr wrap="none" rtlCol="0">
            <a:spAutoFit/>
          </a:bodyPr>
          <a:lstStyle/>
          <a:p>
            <a:r>
              <a:rPr lang="en-US" altLang="ko-KR" sz="1000" dirty="0">
                <a:solidFill>
                  <a:srgbClr val="FFFF00"/>
                </a:solidFill>
                <a:latin typeface="Arial" panose="020B0604020202020204" pitchFamily="34" charset="0"/>
                <a:cs typeface="Arial" panose="020B0604020202020204" pitchFamily="34" charset="0"/>
              </a:rPr>
              <a:t>Cross-section excluding BPM : about  4,000 cm</a:t>
            </a:r>
            <a:r>
              <a:rPr lang="en-US" altLang="ko-KR" sz="1000" baseline="30000" dirty="0">
                <a:solidFill>
                  <a:srgbClr val="FFFF00"/>
                </a:solidFill>
                <a:latin typeface="Arial" panose="020B0604020202020204" pitchFamily="34" charset="0"/>
                <a:cs typeface="Arial" panose="020B0604020202020204" pitchFamily="34" charset="0"/>
              </a:rPr>
              <a:t>2 </a:t>
            </a:r>
          </a:p>
        </p:txBody>
      </p:sp>
      <p:sp>
        <p:nvSpPr>
          <p:cNvPr id="59" name="TextBox 58">
            <a:extLst>
              <a:ext uri="{FF2B5EF4-FFF2-40B4-BE49-F238E27FC236}">
                <a16:creationId xmlns="" xmlns:a16="http://schemas.microsoft.com/office/drawing/2014/main" id="{52E6A1D4-3DF7-42AB-98BC-CFA80079CAA1}"/>
              </a:ext>
            </a:extLst>
          </p:cNvPr>
          <p:cNvSpPr txBox="1"/>
          <p:nvPr/>
        </p:nvSpPr>
        <p:spPr>
          <a:xfrm>
            <a:off x="3389264" y="1298936"/>
            <a:ext cx="213520" cy="215444"/>
          </a:xfrm>
          <a:prstGeom prst="rect">
            <a:avLst/>
          </a:prstGeom>
          <a:noFill/>
        </p:spPr>
        <p:txBody>
          <a:bodyPr wrap="none" rtlCol="0">
            <a:spAutoFit/>
          </a:bodyPr>
          <a:lstStyle/>
          <a:p>
            <a:r>
              <a:rPr lang="en-US" altLang="ko-KR" sz="1200" baseline="30000" dirty="0">
                <a:latin typeface="Arial" panose="020B0604020202020204" pitchFamily="34" charset="0"/>
                <a:cs typeface="Arial" panose="020B0604020202020204" pitchFamily="34" charset="0"/>
              </a:rPr>
              <a:t> </a:t>
            </a:r>
          </a:p>
        </p:txBody>
      </p:sp>
      <p:sp>
        <p:nvSpPr>
          <p:cNvPr id="61" name="TextBox 60">
            <a:extLst>
              <a:ext uri="{FF2B5EF4-FFF2-40B4-BE49-F238E27FC236}">
                <a16:creationId xmlns="" xmlns:a16="http://schemas.microsoft.com/office/drawing/2014/main" id="{74ADB6FC-37C9-46EE-A719-9B8E03AB6DAE}"/>
              </a:ext>
            </a:extLst>
          </p:cNvPr>
          <p:cNvSpPr txBox="1"/>
          <p:nvPr/>
        </p:nvSpPr>
        <p:spPr>
          <a:xfrm>
            <a:off x="1863256" y="3904552"/>
            <a:ext cx="1864787" cy="246221"/>
          </a:xfrm>
          <a:prstGeom prst="rect">
            <a:avLst/>
          </a:prstGeom>
          <a:noFill/>
        </p:spPr>
        <p:txBody>
          <a:bodyPr wrap="square" rtlCol="0">
            <a:spAutoFit/>
          </a:bodyPr>
          <a:lstStyle/>
          <a:p>
            <a:r>
              <a:rPr lang="en-US" altLang="ko-KR" sz="1000" dirty="0">
                <a:solidFill>
                  <a:srgbClr val="FFFF00"/>
                </a:solidFill>
                <a:latin typeface="Arial" panose="020B0604020202020204" pitchFamily="34" charset="0"/>
                <a:cs typeface="Arial" panose="020B0604020202020204" pitchFamily="34" charset="0"/>
              </a:rPr>
              <a:t>Chamber Volume : 8 liter</a:t>
            </a:r>
          </a:p>
        </p:txBody>
      </p:sp>
      <p:sp>
        <p:nvSpPr>
          <p:cNvPr id="63" name="TextBox 62">
            <a:extLst>
              <a:ext uri="{FF2B5EF4-FFF2-40B4-BE49-F238E27FC236}">
                <a16:creationId xmlns="" xmlns:a16="http://schemas.microsoft.com/office/drawing/2014/main" id="{41A4D031-41C2-4095-9A61-B09121157757}"/>
              </a:ext>
            </a:extLst>
          </p:cNvPr>
          <p:cNvSpPr txBox="1"/>
          <p:nvPr/>
        </p:nvSpPr>
        <p:spPr>
          <a:xfrm>
            <a:off x="2281019" y="1279831"/>
            <a:ext cx="1069225" cy="307777"/>
          </a:xfrm>
          <a:prstGeom prst="rect">
            <a:avLst/>
          </a:prstGeom>
          <a:noFill/>
        </p:spPr>
        <p:txBody>
          <a:bodyPr wrap="square" rtlCol="0">
            <a:spAutoFit/>
          </a:bodyPr>
          <a:lstStyle/>
          <a:p>
            <a:r>
              <a:rPr lang="en-US" altLang="ko-KR" sz="1400" dirty="0">
                <a:solidFill>
                  <a:srgbClr val="FF0000"/>
                </a:solidFill>
                <a:latin typeface="Arial" panose="020B0604020202020204" pitchFamily="34" charset="0"/>
                <a:cs typeface="Arial" panose="020B0604020202020204" pitchFamily="34" charset="0"/>
              </a:rPr>
              <a:t>JUN  2019</a:t>
            </a:r>
            <a:endParaRPr lang="ko-KR" altLang="en-US" sz="1400" dirty="0">
              <a:solidFill>
                <a:srgbClr val="FF0000"/>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 xmlns:a16="http://schemas.microsoft.com/office/drawing/2014/main" id="{BB47659D-4C7D-4532-B2A8-63A9DFC8CE27}"/>
              </a:ext>
            </a:extLst>
          </p:cNvPr>
          <p:cNvSpPr txBox="1"/>
          <p:nvPr/>
        </p:nvSpPr>
        <p:spPr>
          <a:xfrm>
            <a:off x="3803657" y="1729103"/>
            <a:ext cx="5343129" cy="276999"/>
          </a:xfrm>
          <a:prstGeom prst="rect">
            <a:avLst/>
          </a:prstGeom>
          <a:noFill/>
        </p:spPr>
        <p:txBody>
          <a:bodyPr wrap="none" rtlCol="0">
            <a:spAutoFit/>
          </a:bodyPr>
          <a:lstStyle/>
          <a:p>
            <a:r>
              <a:rPr lang="en-US" altLang="ko-KR" sz="1200" dirty="0">
                <a:latin typeface="Arial" panose="020B0604020202020204" pitchFamily="34" charset="0"/>
                <a:cs typeface="Arial" panose="020B0604020202020204" pitchFamily="34" charset="0"/>
              </a:rPr>
              <a:t>- No additional cleaning after manufacturing (Just cleaning by manufacturer) </a:t>
            </a:r>
          </a:p>
        </p:txBody>
      </p:sp>
      <p:sp>
        <p:nvSpPr>
          <p:cNvPr id="65" name="TextBox 64">
            <a:extLst>
              <a:ext uri="{FF2B5EF4-FFF2-40B4-BE49-F238E27FC236}">
                <a16:creationId xmlns="" xmlns:a16="http://schemas.microsoft.com/office/drawing/2014/main" id="{8F7E225C-5342-418D-BEE5-4E0AA8E08624}"/>
              </a:ext>
            </a:extLst>
          </p:cNvPr>
          <p:cNvSpPr txBox="1"/>
          <p:nvPr/>
        </p:nvSpPr>
        <p:spPr>
          <a:xfrm>
            <a:off x="3817117" y="1286299"/>
            <a:ext cx="7114869" cy="461665"/>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 To verify the vacuum performance of the chamber, a vacuum exhaust test performed without a NEG.</a:t>
            </a:r>
            <a:endParaRPr lang="ko-KR" altLang="en-US" sz="1200" dirty="0">
              <a:latin typeface="Arial" panose="020B0604020202020204" pitchFamily="34" charset="0"/>
              <a:cs typeface="Arial" panose="020B0604020202020204" pitchFamily="34" charset="0"/>
            </a:endParaRPr>
          </a:p>
          <a:p>
            <a:endParaRPr lang="ko-KR" altLang="en-US" sz="1200" dirty="0"/>
          </a:p>
        </p:txBody>
      </p:sp>
      <p:sp>
        <p:nvSpPr>
          <p:cNvPr id="66" name="TextBox 65">
            <a:extLst>
              <a:ext uri="{FF2B5EF4-FFF2-40B4-BE49-F238E27FC236}">
                <a16:creationId xmlns="" xmlns:a16="http://schemas.microsoft.com/office/drawing/2014/main" id="{432B9031-7CE3-49A2-B868-A7AD70ADE9D1}"/>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 xmlns:a16="http://schemas.microsoft.com/office/drawing/2014/main" id="{26E274A7-14F1-40F5-A18D-80EC50180C7F}"/>
              </a:ext>
            </a:extLst>
          </p:cNvPr>
          <p:cNvSpPr txBox="1"/>
          <p:nvPr/>
        </p:nvSpPr>
        <p:spPr>
          <a:xfrm>
            <a:off x="3812125" y="2168742"/>
            <a:ext cx="4647426" cy="276999"/>
          </a:xfrm>
          <a:prstGeom prst="rect">
            <a:avLst/>
          </a:prstGeom>
          <a:noFill/>
        </p:spPr>
        <p:txBody>
          <a:bodyPr wrap="none" rtlCol="0">
            <a:spAutoFit/>
          </a:bodyPr>
          <a:lstStyle/>
          <a:p>
            <a:r>
              <a:rPr lang="en-US" altLang="ko-KR" sz="1200" dirty="0">
                <a:latin typeface="Arial" panose="020B0604020202020204" pitchFamily="34" charset="0"/>
                <a:cs typeface="Arial" panose="020B0604020202020204" pitchFamily="34" charset="0"/>
              </a:rPr>
              <a:t>- Chamber A, B, Bellows, SIP are baked-out with 150°C, 2 weeks </a:t>
            </a:r>
          </a:p>
        </p:txBody>
      </p:sp>
      <p:sp>
        <p:nvSpPr>
          <p:cNvPr id="68" name="TextBox 67">
            <a:extLst>
              <a:ext uri="{FF2B5EF4-FFF2-40B4-BE49-F238E27FC236}">
                <a16:creationId xmlns="" xmlns:a16="http://schemas.microsoft.com/office/drawing/2014/main" id="{8D3525CD-50AC-4575-88B1-9C9651AC97E0}"/>
              </a:ext>
            </a:extLst>
          </p:cNvPr>
          <p:cNvSpPr txBox="1"/>
          <p:nvPr/>
        </p:nvSpPr>
        <p:spPr>
          <a:xfrm>
            <a:off x="4770098" y="3733810"/>
            <a:ext cx="3081998" cy="646331"/>
          </a:xfrm>
          <a:prstGeom prst="rect">
            <a:avLst/>
          </a:prstGeom>
          <a:noFill/>
        </p:spPr>
        <p:txBody>
          <a:bodyPr wrap="none" rtlCol="0">
            <a:spAutoFit/>
          </a:bodyPr>
          <a:lstStyle/>
          <a:p>
            <a:r>
              <a:rPr lang="en-US" altLang="ko-KR" sz="1200" dirty="0">
                <a:latin typeface="Arial" panose="020B0604020202020204" pitchFamily="34" charset="0"/>
                <a:cs typeface="Arial" panose="020B0604020202020204" pitchFamily="34" charset="0"/>
              </a:rPr>
              <a:t>After bake-out Pressure of A : 3.3E-7 mbar</a:t>
            </a:r>
          </a:p>
          <a:p>
            <a:endParaRPr lang="en-US" altLang="ko-KR" sz="1200" dirty="0">
              <a:latin typeface="Arial" panose="020B0604020202020204" pitchFamily="34" charset="0"/>
              <a:cs typeface="Arial" panose="020B0604020202020204" pitchFamily="34" charset="0"/>
            </a:endParaRPr>
          </a:p>
          <a:p>
            <a:r>
              <a:rPr lang="en-US" altLang="ko-KR" sz="1200" dirty="0">
                <a:latin typeface="Arial" panose="020B0604020202020204" pitchFamily="34" charset="0"/>
                <a:cs typeface="Arial" panose="020B0604020202020204" pitchFamily="34" charset="0"/>
              </a:rPr>
              <a:t>q = 3.3 x 10</a:t>
            </a:r>
            <a:r>
              <a:rPr lang="en-US" altLang="ko-KR" sz="1200" baseline="30000" dirty="0">
                <a:latin typeface="Arial" panose="020B0604020202020204" pitchFamily="34" charset="0"/>
                <a:cs typeface="Arial" panose="020B0604020202020204" pitchFamily="34" charset="0"/>
              </a:rPr>
              <a:t>-10 </a:t>
            </a:r>
            <a:r>
              <a:rPr lang="en-US" altLang="ko-KR" sz="1200" dirty="0">
                <a:latin typeface="Arial" panose="020B0604020202020204" pitchFamily="34" charset="0"/>
                <a:cs typeface="Arial" panose="020B0604020202020204" pitchFamily="34" charset="0"/>
              </a:rPr>
              <a:t>mbar l s</a:t>
            </a:r>
            <a:r>
              <a:rPr lang="en-US" altLang="ko-KR" sz="1200" baseline="30000" dirty="0">
                <a:latin typeface="Arial" panose="020B0604020202020204" pitchFamily="34" charset="0"/>
                <a:cs typeface="Arial" panose="020B0604020202020204" pitchFamily="34" charset="0"/>
              </a:rPr>
              <a:t>-1</a:t>
            </a:r>
            <a:r>
              <a:rPr lang="en-US" altLang="ko-KR" sz="1200" dirty="0">
                <a:latin typeface="Arial" panose="020B0604020202020204" pitchFamily="34" charset="0"/>
                <a:cs typeface="Arial" panose="020B0604020202020204" pitchFamily="34" charset="0"/>
              </a:rPr>
              <a:t> cm</a:t>
            </a:r>
            <a:r>
              <a:rPr lang="en-US" altLang="ko-KR" sz="1200" baseline="30000" dirty="0">
                <a:latin typeface="Arial" panose="020B0604020202020204" pitchFamily="34" charset="0"/>
                <a:cs typeface="Arial" panose="020B0604020202020204" pitchFamily="34" charset="0"/>
              </a:rPr>
              <a:t>-2</a:t>
            </a:r>
            <a:r>
              <a:rPr lang="en-US" altLang="ko-KR" sz="1200" dirty="0">
                <a:latin typeface="Arial" panose="020B0604020202020204" pitchFamily="34" charset="0"/>
                <a:cs typeface="Arial" panose="020B0604020202020204" pitchFamily="34" charset="0"/>
              </a:rPr>
              <a:t> </a:t>
            </a:r>
          </a:p>
        </p:txBody>
      </p:sp>
      <p:sp>
        <p:nvSpPr>
          <p:cNvPr id="60" name="TextBox 59">
            <a:extLst>
              <a:ext uri="{FF2B5EF4-FFF2-40B4-BE49-F238E27FC236}">
                <a16:creationId xmlns="" xmlns:a16="http://schemas.microsoft.com/office/drawing/2014/main" id="{894E0D0F-0BFA-40A1-9FE8-14086CE266FA}"/>
              </a:ext>
            </a:extLst>
          </p:cNvPr>
          <p:cNvSpPr txBox="1"/>
          <p:nvPr/>
        </p:nvSpPr>
        <p:spPr>
          <a:xfrm>
            <a:off x="5961187" y="6471552"/>
            <a:ext cx="269626"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8</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5316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 xmlns:a16="http://schemas.microsoft.com/office/drawing/2014/main" id="{E8E9AE86-5D6C-4889-9BB3-655772321052}"/>
              </a:ext>
            </a:extLst>
          </p:cNvPr>
          <p:cNvSpPr/>
          <p:nvPr/>
        </p:nvSpPr>
        <p:spPr>
          <a:xfrm>
            <a:off x="151533" y="84667"/>
            <a:ext cx="11888934" cy="6858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schemeClr val="tx1"/>
                </a:solidFill>
                <a:latin typeface="Arial" panose="020B0604020202020204" pitchFamily="34" charset="0"/>
                <a:cs typeface="Arial" panose="020B0604020202020204" pitchFamily="34" charset="0"/>
              </a:rPr>
              <a:t>   RAON Vacuum System </a:t>
            </a:r>
            <a:endParaRPr lang="ko-KR" altLang="en-US" sz="3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89E827A-92D0-4543-B7E3-CC3F999B1C47}"/>
              </a:ext>
            </a:extLst>
          </p:cNvPr>
          <p:cNvSpPr txBox="1"/>
          <p:nvPr/>
        </p:nvSpPr>
        <p:spPr>
          <a:xfrm>
            <a:off x="111688" y="777263"/>
            <a:ext cx="7391832" cy="369332"/>
          </a:xfrm>
          <a:prstGeom prst="rect">
            <a:avLst/>
          </a:prstGeom>
          <a:noFill/>
        </p:spPr>
        <p:txBody>
          <a:bodyPr wrap="none" rtlCol="0">
            <a:spAutoFit/>
          </a:bodyPr>
          <a:lstStyle/>
          <a:p>
            <a:r>
              <a:rPr lang="en-US" altLang="ko-KR" dirty="0">
                <a:latin typeface="Arial" panose="020B0604020202020204" pitchFamily="34" charset="0"/>
                <a:cs typeface="Arial" panose="020B0604020202020204" pitchFamily="34" charset="0"/>
              </a:rPr>
              <a:t>SCL3 vacuum system (Cleaning / Assembly / conditioning / Installation)</a:t>
            </a:r>
            <a:endParaRPr lang="ko-KR" altLang="en-US" dirty="0">
              <a:latin typeface="Arial" panose="020B0604020202020204" pitchFamily="34" charset="0"/>
              <a:cs typeface="Arial" panose="020B0604020202020204" pitchFamily="34" charset="0"/>
            </a:endParaRPr>
          </a:p>
        </p:txBody>
      </p:sp>
      <p:sp>
        <p:nvSpPr>
          <p:cNvPr id="66" name="TextBox 65">
            <a:extLst>
              <a:ext uri="{FF2B5EF4-FFF2-40B4-BE49-F238E27FC236}">
                <a16:creationId xmlns="" xmlns:a16="http://schemas.microsoft.com/office/drawing/2014/main" id="{432B9031-7CE3-49A2-B868-A7AD70ADE9D1}"/>
              </a:ext>
            </a:extLst>
          </p:cNvPr>
          <p:cNvSpPr txBox="1"/>
          <p:nvPr/>
        </p:nvSpPr>
        <p:spPr>
          <a:xfrm>
            <a:off x="9228663" y="6645523"/>
            <a:ext cx="2965877" cy="215444"/>
          </a:xfrm>
          <a:prstGeom prst="rect">
            <a:avLst/>
          </a:prstGeom>
          <a:noFill/>
        </p:spPr>
        <p:txBody>
          <a:bodyPr wrap="none" rtlCol="0">
            <a:spAutoFit/>
          </a:bodyPr>
          <a:lstStyle/>
          <a:p>
            <a:r>
              <a:rPr lang="en-US" altLang="ko-KR" sz="800" dirty="0">
                <a:latin typeface="Arial" panose="020B0604020202020204" pitchFamily="34" charset="0"/>
                <a:cs typeface="Arial" panose="020B0604020202020204" pitchFamily="34" charset="0"/>
              </a:rPr>
              <a:t>OLAV VI / April 2024 / Fermi National Accelerator Laboratory</a:t>
            </a:r>
            <a:endParaRPr lang="ko-KR" altLang="en-US" sz="800"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 xmlns:a16="http://schemas.microsoft.com/office/drawing/2014/main" id="{7E581571-D122-401C-963B-F189A0236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5685" y="1901394"/>
            <a:ext cx="5238944" cy="3929208"/>
          </a:xfrm>
          <a:prstGeom prst="rect">
            <a:avLst/>
          </a:prstGeom>
        </p:spPr>
      </p:pic>
      <p:grpSp>
        <p:nvGrpSpPr>
          <p:cNvPr id="43" name="그룹 42">
            <a:extLst>
              <a:ext uri="{FF2B5EF4-FFF2-40B4-BE49-F238E27FC236}">
                <a16:creationId xmlns="" xmlns:a16="http://schemas.microsoft.com/office/drawing/2014/main" id="{463431E9-53A1-4B70-A2D3-6D21135B4A00}"/>
              </a:ext>
            </a:extLst>
          </p:cNvPr>
          <p:cNvGrpSpPr/>
          <p:nvPr/>
        </p:nvGrpSpPr>
        <p:grpSpPr>
          <a:xfrm>
            <a:off x="4531729" y="1339659"/>
            <a:ext cx="2887125" cy="1735788"/>
            <a:chOff x="4919134" y="1442535"/>
            <a:chExt cx="2887125" cy="1735788"/>
          </a:xfrm>
        </p:grpSpPr>
        <p:sp>
          <p:nvSpPr>
            <p:cNvPr id="6" name="타원 5">
              <a:extLst>
                <a:ext uri="{FF2B5EF4-FFF2-40B4-BE49-F238E27FC236}">
                  <a16:creationId xmlns="" xmlns:a16="http://schemas.microsoft.com/office/drawing/2014/main" id="{6629D654-2C26-4857-9F92-6A6E1484ABCC}"/>
                </a:ext>
              </a:extLst>
            </p:cNvPr>
            <p:cNvSpPr/>
            <p:nvPr/>
          </p:nvSpPr>
          <p:spPr>
            <a:xfrm>
              <a:off x="4919134" y="1442535"/>
              <a:ext cx="1176866" cy="9821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solidFill>
                    <a:schemeClr val="tx1"/>
                  </a:solidFill>
                  <a:latin typeface="Arial" panose="020B0604020202020204" pitchFamily="34" charset="0"/>
                  <a:cs typeface="Arial" panose="020B0604020202020204" pitchFamily="34" charset="0"/>
                </a:rPr>
                <a:t>chamber</a:t>
              </a:r>
              <a:endParaRPr lang="ko-KR" altLang="en-US" sz="1200" dirty="0">
                <a:solidFill>
                  <a:schemeClr val="tx1"/>
                </a:solidFill>
                <a:latin typeface="Arial" panose="020B0604020202020204" pitchFamily="34" charset="0"/>
                <a:cs typeface="Arial" panose="020B0604020202020204" pitchFamily="34" charset="0"/>
              </a:endParaRPr>
            </a:p>
          </p:txBody>
        </p:sp>
        <p:grpSp>
          <p:nvGrpSpPr>
            <p:cNvPr id="34" name="그룹 33">
              <a:extLst>
                <a:ext uri="{FF2B5EF4-FFF2-40B4-BE49-F238E27FC236}">
                  <a16:creationId xmlns="" xmlns:a16="http://schemas.microsoft.com/office/drawing/2014/main" id="{0295DA54-A691-43FB-8EE5-8955A5E6C0A3}"/>
                </a:ext>
              </a:extLst>
            </p:cNvPr>
            <p:cNvGrpSpPr/>
            <p:nvPr/>
          </p:nvGrpSpPr>
          <p:grpSpPr>
            <a:xfrm>
              <a:off x="6769441" y="2404299"/>
              <a:ext cx="237067" cy="254000"/>
              <a:chOff x="6762155" y="2079789"/>
              <a:chExt cx="237067" cy="254000"/>
            </a:xfrm>
          </p:grpSpPr>
          <p:cxnSp>
            <p:nvCxnSpPr>
              <p:cNvPr id="12" name="직선 연결선 11">
                <a:extLst>
                  <a:ext uri="{FF2B5EF4-FFF2-40B4-BE49-F238E27FC236}">
                    <a16:creationId xmlns="" xmlns:a16="http://schemas.microsoft.com/office/drawing/2014/main" id="{A99C1459-A27B-4CE4-8431-D837F1617A41}"/>
                  </a:ext>
                </a:extLst>
              </p:cNvPr>
              <p:cNvCxnSpPr>
                <a:cxnSpLocks/>
              </p:cNvCxnSpPr>
              <p:nvPr/>
            </p:nvCxnSpPr>
            <p:spPr>
              <a:xfrm rot="16200000" flipV="1">
                <a:off x="6750491" y="2206788"/>
                <a:ext cx="254000"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직선 연결선 15">
                <a:extLst>
                  <a:ext uri="{FF2B5EF4-FFF2-40B4-BE49-F238E27FC236}">
                    <a16:creationId xmlns="" xmlns:a16="http://schemas.microsoft.com/office/drawing/2014/main" id="{EF96A5D3-6EA2-41F5-97D4-E51EF3D8234F}"/>
                  </a:ext>
                </a:extLst>
              </p:cNvPr>
              <p:cNvCxnSpPr>
                <a:cxnSpLocks/>
              </p:cNvCxnSpPr>
              <p:nvPr/>
            </p:nvCxnSpPr>
            <p:spPr>
              <a:xfrm rot="16200000">
                <a:off x="6880689" y="2215255"/>
                <a:ext cx="0" cy="2370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그룹 16">
              <a:extLst>
                <a:ext uri="{FF2B5EF4-FFF2-40B4-BE49-F238E27FC236}">
                  <a16:creationId xmlns="" xmlns:a16="http://schemas.microsoft.com/office/drawing/2014/main" id="{F5F8CC87-9513-401B-A96B-A544FBA181E3}"/>
                </a:ext>
              </a:extLst>
            </p:cNvPr>
            <p:cNvGrpSpPr/>
            <p:nvPr/>
          </p:nvGrpSpPr>
          <p:grpSpPr>
            <a:xfrm rot="5400000">
              <a:off x="6104466" y="1782330"/>
              <a:ext cx="237067" cy="254000"/>
              <a:chOff x="7713132" y="2100868"/>
              <a:chExt cx="237067" cy="254000"/>
            </a:xfrm>
          </p:grpSpPr>
          <p:cxnSp>
            <p:nvCxnSpPr>
              <p:cNvPr id="19" name="직선 연결선 18">
                <a:extLst>
                  <a:ext uri="{FF2B5EF4-FFF2-40B4-BE49-F238E27FC236}">
                    <a16:creationId xmlns="" xmlns:a16="http://schemas.microsoft.com/office/drawing/2014/main" id="{3E0ED3A3-83B9-42BA-B622-81D1A8E1DB2A}"/>
                  </a:ext>
                </a:extLst>
              </p:cNvPr>
              <p:cNvCxnSpPr>
                <a:cxnSpLocks/>
              </p:cNvCxnSpPr>
              <p:nvPr/>
            </p:nvCxnSpPr>
            <p:spPr>
              <a:xfrm rot="5400000" flipV="1">
                <a:off x="7707864" y="2227867"/>
                <a:ext cx="254000"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직선 연결선 19">
                <a:extLst>
                  <a:ext uri="{FF2B5EF4-FFF2-40B4-BE49-F238E27FC236}">
                    <a16:creationId xmlns="" xmlns:a16="http://schemas.microsoft.com/office/drawing/2014/main" id="{C933C4C7-0E03-4B0D-BF52-E60D24BC90F8}"/>
                  </a:ext>
                </a:extLst>
              </p:cNvPr>
              <p:cNvCxnSpPr>
                <a:cxnSpLocks/>
              </p:cNvCxnSpPr>
              <p:nvPr/>
            </p:nvCxnSpPr>
            <p:spPr>
              <a:xfrm rot="5400000">
                <a:off x="7831666" y="1982334"/>
                <a:ext cx="0" cy="2370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그룹 23">
              <a:extLst>
                <a:ext uri="{FF2B5EF4-FFF2-40B4-BE49-F238E27FC236}">
                  <a16:creationId xmlns="" xmlns:a16="http://schemas.microsoft.com/office/drawing/2014/main" id="{84F573D9-15D8-4534-AFC9-76F4B5153D38}"/>
                </a:ext>
              </a:extLst>
            </p:cNvPr>
            <p:cNvGrpSpPr/>
            <p:nvPr/>
          </p:nvGrpSpPr>
          <p:grpSpPr>
            <a:xfrm rot="16200000">
              <a:off x="6451600" y="1786658"/>
              <a:ext cx="237067" cy="254000"/>
              <a:chOff x="7713132" y="2100868"/>
              <a:chExt cx="237067" cy="254000"/>
            </a:xfrm>
          </p:grpSpPr>
          <p:cxnSp>
            <p:nvCxnSpPr>
              <p:cNvPr id="25" name="직선 연결선 24">
                <a:extLst>
                  <a:ext uri="{FF2B5EF4-FFF2-40B4-BE49-F238E27FC236}">
                    <a16:creationId xmlns="" xmlns:a16="http://schemas.microsoft.com/office/drawing/2014/main" id="{1027192D-DE03-45B5-BA34-49BE3B30FE57}"/>
                  </a:ext>
                </a:extLst>
              </p:cNvPr>
              <p:cNvCxnSpPr>
                <a:cxnSpLocks/>
              </p:cNvCxnSpPr>
              <p:nvPr/>
            </p:nvCxnSpPr>
            <p:spPr>
              <a:xfrm rot="5400000" flipV="1">
                <a:off x="7707864" y="2227867"/>
                <a:ext cx="254000"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직선 연결선 25">
                <a:extLst>
                  <a:ext uri="{FF2B5EF4-FFF2-40B4-BE49-F238E27FC236}">
                    <a16:creationId xmlns="" xmlns:a16="http://schemas.microsoft.com/office/drawing/2014/main" id="{E2F259AB-37A8-4754-9CE4-EB1283C2F19F}"/>
                  </a:ext>
                </a:extLst>
              </p:cNvPr>
              <p:cNvCxnSpPr>
                <a:cxnSpLocks/>
              </p:cNvCxnSpPr>
              <p:nvPr/>
            </p:nvCxnSpPr>
            <p:spPr>
              <a:xfrm rot="5400000">
                <a:off x="7831666" y="1982334"/>
                <a:ext cx="0" cy="2370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 xmlns:a16="http://schemas.microsoft.com/office/drawing/2014/main" id="{275A892F-E322-410D-BBE6-895303FDE00F}"/>
                </a:ext>
              </a:extLst>
            </p:cNvPr>
            <p:cNvSpPr txBox="1"/>
            <p:nvPr/>
          </p:nvSpPr>
          <p:spPr>
            <a:xfrm>
              <a:off x="6142173" y="1548676"/>
              <a:ext cx="554960" cy="246221"/>
            </a:xfrm>
            <a:prstGeom prst="rect">
              <a:avLst/>
            </a:prstGeom>
            <a:noFill/>
          </p:spPr>
          <p:txBody>
            <a:bodyPr wrap="none" rtlCol="0">
              <a:spAutoFit/>
            </a:bodyPr>
            <a:lstStyle/>
            <a:p>
              <a:r>
                <a:rPr lang="en-US" altLang="ko-KR" sz="1000" dirty="0">
                  <a:latin typeface="Arial" panose="020B0604020202020204" pitchFamily="34" charset="0"/>
                  <a:cs typeface="Arial" panose="020B0604020202020204" pitchFamily="34" charset="0"/>
                </a:rPr>
                <a:t>Orifice</a:t>
              </a:r>
            </a:p>
          </p:txBody>
        </p:sp>
        <p:grpSp>
          <p:nvGrpSpPr>
            <p:cNvPr id="33" name="그룹 32">
              <a:extLst>
                <a:ext uri="{FF2B5EF4-FFF2-40B4-BE49-F238E27FC236}">
                  <a16:creationId xmlns="" xmlns:a16="http://schemas.microsoft.com/office/drawing/2014/main" id="{6AF67C94-DBEF-40E9-B454-0E268D5F40DF}"/>
                </a:ext>
              </a:extLst>
            </p:cNvPr>
            <p:cNvGrpSpPr/>
            <p:nvPr/>
          </p:nvGrpSpPr>
          <p:grpSpPr>
            <a:xfrm>
              <a:off x="6702974" y="1778548"/>
              <a:ext cx="350968" cy="302165"/>
              <a:chOff x="6702974" y="1778548"/>
              <a:chExt cx="350968" cy="302165"/>
            </a:xfrm>
          </p:grpSpPr>
          <p:grpSp>
            <p:nvGrpSpPr>
              <p:cNvPr id="22" name="그룹 21">
                <a:extLst>
                  <a:ext uri="{FF2B5EF4-FFF2-40B4-BE49-F238E27FC236}">
                    <a16:creationId xmlns="" xmlns:a16="http://schemas.microsoft.com/office/drawing/2014/main" id="{E70B5E56-63D4-4536-8E38-559070BC4905}"/>
                  </a:ext>
                </a:extLst>
              </p:cNvPr>
              <p:cNvGrpSpPr/>
              <p:nvPr/>
            </p:nvGrpSpPr>
            <p:grpSpPr>
              <a:xfrm>
                <a:off x="6702974" y="1809799"/>
                <a:ext cx="270925" cy="270914"/>
                <a:chOff x="6172208" y="3327401"/>
                <a:chExt cx="270925" cy="270914"/>
              </a:xfrm>
            </p:grpSpPr>
            <p:sp>
              <p:nvSpPr>
                <p:cNvPr id="21" name="이등변 삼각형 20">
                  <a:extLst>
                    <a:ext uri="{FF2B5EF4-FFF2-40B4-BE49-F238E27FC236}">
                      <a16:creationId xmlns="" xmlns:a16="http://schemas.microsoft.com/office/drawing/2014/main" id="{86E5C969-3DD1-4024-B3B3-580757C54963}"/>
                    </a:ext>
                  </a:extLst>
                </p:cNvPr>
                <p:cNvSpPr/>
                <p:nvPr/>
              </p:nvSpPr>
              <p:spPr>
                <a:xfrm>
                  <a:off x="6256867" y="3429000"/>
                  <a:ext cx="186266" cy="16931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이등변 삼각형 22">
                  <a:extLst>
                    <a:ext uri="{FF2B5EF4-FFF2-40B4-BE49-F238E27FC236}">
                      <a16:creationId xmlns="" xmlns:a16="http://schemas.microsoft.com/office/drawing/2014/main" id="{0FCE9701-3F32-4F45-8B7F-F1E79A1FFC8E}"/>
                    </a:ext>
                  </a:extLst>
                </p:cNvPr>
                <p:cNvSpPr/>
                <p:nvPr/>
              </p:nvSpPr>
              <p:spPr>
                <a:xfrm rot="5400000">
                  <a:off x="6163733" y="3335876"/>
                  <a:ext cx="186266" cy="169315"/>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2" name="그룹 31">
                <a:extLst>
                  <a:ext uri="{FF2B5EF4-FFF2-40B4-BE49-F238E27FC236}">
                    <a16:creationId xmlns="" xmlns:a16="http://schemas.microsoft.com/office/drawing/2014/main" id="{D330AA02-9FC3-4CF3-8725-6C57BDE81245}"/>
                  </a:ext>
                </a:extLst>
              </p:cNvPr>
              <p:cNvGrpSpPr/>
              <p:nvPr/>
            </p:nvGrpSpPr>
            <p:grpSpPr>
              <a:xfrm rot="13346118">
                <a:off x="6816874" y="1778548"/>
                <a:ext cx="237068" cy="147581"/>
                <a:chOff x="8009466" y="2523067"/>
                <a:chExt cx="237068" cy="155601"/>
              </a:xfrm>
            </p:grpSpPr>
            <p:cxnSp>
              <p:nvCxnSpPr>
                <p:cNvPr id="29" name="직선 연결선 28">
                  <a:extLst>
                    <a:ext uri="{FF2B5EF4-FFF2-40B4-BE49-F238E27FC236}">
                      <a16:creationId xmlns="" xmlns:a16="http://schemas.microsoft.com/office/drawing/2014/main" id="{56F6FAB9-4EEF-4714-A08B-AC98C99C67BC}"/>
                    </a:ext>
                  </a:extLst>
                </p:cNvPr>
                <p:cNvCxnSpPr>
                  <a:cxnSpLocks/>
                </p:cNvCxnSpPr>
                <p:nvPr/>
              </p:nvCxnSpPr>
              <p:spPr>
                <a:xfrm flipV="1">
                  <a:off x="8124803" y="2523067"/>
                  <a:ext cx="2" cy="1556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직선 연결선 29">
                  <a:extLst>
                    <a:ext uri="{FF2B5EF4-FFF2-40B4-BE49-F238E27FC236}">
                      <a16:creationId xmlns="" xmlns:a16="http://schemas.microsoft.com/office/drawing/2014/main" id="{39789FF4-6D62-452D-9B70-584016673F21}"/>
                    </a:ext>
                  </a:extLst>
                </p:cNvPr>
                <p:cNvCxnSpPr>
                  <a:cxnSpLocks/>
                </p:cNvCxnSpPr>
                <p:nvPr/>
              </p:nvCxnSpPr>
              <p:spPr>
                <a:xfrm>
                  <a:off x="8009466" y="2678668"/>
                  <a:ext cx="2370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6" name="그룹 35">
              <a:extLst>
                <a:ext uri="{FF2B5EF4-FFF2-40B4-BE49-F238E27FC236}">
                  <a16:creationId xmlns="" xmlns:a16="http://schemas.microsoft.com/office/drawing/2014/main" id="{15068CE1-38E6-4BB0-9E65-96485F7D4909}"/>
                </a:ext>
              </a:extLst>
            </p:cNvPr>
            <p:cNvGrpSpPr/>
            <p:nvPr/>
          </p:nvGrpSpPr>
          <p:grpSpPr>
            <a:xfrm rot="10800000">
              <a:off x="6765066" y="2167656"/>
              <a:ext cx="237067" cy="254000"/>
              <a:chOff x="6762155" y="2079789"/>
              <a:chExt cx="237067" cy="254000"/>
            </a:xfrm>
          </p:grpSpPr>
          <p:cxnSp>
            <p:nvCxnSpPr>
              <p:cNvPr id="37" name="직선 연결선 36">
                <a:extLst>
                  <a:ext uri="{FF2B5EF4-FFF2-40B4-BE49-F238E27FC236}">
                    <a16:creationId xmlns="" xmlns:a16="http://schemas.microsoft.com/office/drawing/2014/main" id="{20C2DB94-22CD-4B53-B4E8-4602D6235602}"/>
                  </a:ext>
                </a:extLst>
              </p:cNvPr>
              <p:cNvCxnSpPr>
                <a:cxnSpLocks/>
              </p:cNvCxnSpPr>
              <p:nvPr/>
            </p:nvCxnSpPr>
            <p:spPr>
              <a:xfrm rot="16200000" flipV="1">
                <a:off x="6750491" y="2206788"/>
                <a:ext cx="254000"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 xmlns:a16="http://schemas.microsoft.com/office/drawing/2014/main" id="{61B3C585-29C1-497B-830A-FDBDB9F782CF}"/>
                  </a:ext>
                </a:extLst>
              </p:cNvPr>
              <p:cNvCxnSpPr>
                <a:cxnSpLocks/>
              </p:cNvCxnSpPr>
              <p:nvPr/>
            </p:nvCxnSpPr>
            <p:spPr>
              <a:xfrm rot="16200000">
                <a:off x="6880689" y="2215255"/>
                <a:ext cx="0" cy="2370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직선 연결선 39">
              <a:extLst>
                <a:ext uri="{FF2B5EF4-FFF2-40B4-BE49-F238E27FC236}">
                  <a16:creationId xmlns="" xmlns:a16="http://schemas.microsoft.com/office/drawing/2014/main" id="{441889A0-E433-4C63-8AB4-183F58124A12}"/>
                </a:ext>
              </a:extLst>
            </p:cNvPr>
            <p:cNvCxnSpPr>
              <a:cxnSpLocks/>
            </p:cNvCxnSpPr>
            <p:nvPr/>
          </p:nvCxnSpPr>
          <p:spPr>
            <a:xfrm rot="10800000" flipV="1">
              <a:off x="6887975" y="2415961"/>
              <a:ext cx="254000"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사각형: 둥근 모서리 34">
              <a:extLst>
                <a:ext uri="{FF2B5EF4-FFF2-40B4-BE49-F238E27FC236}">
                  <a16:creationId xmlns="" xmlns:a16="http://schemas.microsoft.com/office/drawing/2014/main" id="{03267739-5E8C-4C85-B296-03FB0CAF2287}"/>
                </a:ext>
              </a:extLst>
            </p:cNvPr>
            <p:cNvSpPr/>
            <p:nvPr/>
          </p:nvSpPr>
          <p:spPr>
            <a:xfrm>
              <a:off x="7141975" y="2294656"/>
              <a:ext cx="664284" cy="253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latin typeface="Arial" panose="020B0604020202020204" pitchFamily="34" charset="0"/>
                  <a:cs typeface="Arial" panose="020B0604020202020204" pitchFamily="34" charset="0"/>
                </a:rPr>
                <a:t>RGA</a:t>
              </a:r>
              <a:endParaRPr lang="ko-KR" altLang="en-US" sz="1000" dirty="0">
                <a:solidFill>
                  <a:schemeClr val="tx1"/>
                </a:solidFill>
                <a:latin typeface="Arial" panose="020B0604020202020204" pitchFamily="34" charset="0"/>
                <a:cs typeface="Arial" panose="020B0604020202020204" pitchFamily="34" charset="0"/>
              </a:endParaRPr>
            </a:p>
          </p:txBody>
        </p:sp>
        <p:sp>
          <p:nvSpPr>
            <p:cNvPr id="42" name="화살표: 아래쪽 41">
              <a:extLst>
                <a:ext uri="{FF2B5EF4-FFF2-40B4-BE49-F238E27FC236}">
                  <a16:creationId xmlns="" xmlns:a16="http://schemas.microsoft.com/office/drawing/2014/main" id="{957C4E48-FB2F-4748-B526-3A95F2D6B859}"/>
                </a:ext>
              </a:extLst>
            </p:cNvPr>
            <p:cNvSpPr/>
            <p:nvPr/>
          </p:nvSpPr>
          <p:spPr>
            <a:xfrm>
              <a:off x="6738429" y="2711732"/>
              <a:ext cx="299092" cy="242331"/>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TextBox 43">
              <a:extLst>
                <a:ext uri="{FF2B5EF4-FFF2-40B4-BE49-F238E27FC236}">
                  <a16:creationId xmlns="" xmlns:a16="http://schemas.microsoft.com/office/drawing/2014/main" id="{EFCED040-12FA-43FC-87B3-D90118685E48}"/>
                </a:ext>
              </a:extLst>
            </p:cNvPr>
            <p:cNvSpPr txBox="1"/>
            <p:nvPr/>
          </p:nvSpPr>
          <p:spPr>
            <a:xfrm>
              <a:off x="6671038" y="2932102"/>
              <a:ext cx="455574" cy="246221"/>
            </a:xfrm>
            <a:prstGeom prst="rect">
              <a:avLst/>
            </a:prstGeom>
            <a:noFill/>
          </p:spPr>
          <p:txBody>
            <a:bodyPr wrap="none" rtlCol="0">
              <a:spAutoFit/>
            </a:bodyPr>
            <a:lstStyle/>
            <a:p>
              <a:r>
                <a:rPr lang="en-US" altLang="ko-KR" sz="1000" dirty="0">
                  <a:latin typeface="Arial" panose="020B0604020202020204" pitchFamily="34" charset="0"/>
                  <a:cs typeface="Arial" panose="020B0604020202020204" pitchFamily="34" charset="0"/>
                </a:rPr>
                <a:t>TMP</a:t>
              </a:r>
            </a:p>
          </p:txBody>
        </p:sp>
      </p:grpSp>
      <p:pic>
        <p:nvPicPr>
          <p:cNvPr id="46" name="그림 45">
            <a:extLst>
              <a:ext uri="{FF2B5EF4-FFF2-40B4-BE49-F238E27FC236}">
                <a16:creationId xmlns="" xmlns:a16="http://schemas.microsoft.com/office/drawing/2014/main" id="{8BACEE9F-CD5D-4DFD-A486-7B638C3BB8A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466" y="3271090"/>
            <a:ext cx="3543115" cy="2740667"/>
          </a:xfrm>
          <a:prstGeom prst="rect">
            <a:avLst/>
          </a:prstGeom>
        </p:spPr>
      </p:pic>
      <p:sp>
        <p:nvSpPr>
          <p:cNvPr id="48" name="TextBox 47">
            <a:extLst>
              <a:ext uri="{FF2B5EF4-FFF2-40B4-BE49-F238E27FC236}">
                <a16:creationId xmlns="" xmlns:a16="http://schemas.microsoft.com/office/drawing/2014/main" id="{9783A7EE-1B26-402F-B1DF-6ED6F57D6DA5}"/>
              </a:ext>
            </a:extLst>
          </p:cNvPr>
          <p:cNvSpPr txBox="1"/>
          <p:nvPr/>
        </p:nvSpPr>
        <p:spPr>
          <a:xfrm>
            <a:off x="8122581" y="1435035"/>
            <a:ext cx="3606628" cy="276999"/>
          </a:xfrm>
          <a:prstGeom prst="rect">
            <a:avLst/>
          </a:prstGeom>
          <a:noFill/>
        </p:spPr>
        <p:txBody>
          <a:bodyPr wrap="none" rtlCol="0">
            <a:spAutoFit/>
          </a:bodyPr>
          <a:lstStyle/>
          <a:p>
            <a:r>
              <a:rPr lang="en-US" altLang="ko-KR" sz="1200" dirty="0">
                <a:latin typeface="Arial" panose="020B0604020202020204" pitchFamily="34" charset="0"/>
                <a:cs typeface="Arial" panose="020B0604020202020204" pitchFamily="34" charset="0"/>
              </a:rPr>
              <a:t>- Performing RGA measurements during bake-out </a:t>
            </a:r>
          </a:p>
        </p:txBody>
      </p:sp>
      <p:sp>
        <p:nvSpPr>
          <p:cNvPr id="49" name="TextBox 48">
            <a:extLst>
              <a:ext uri="{FF2B5EF4-FFF2-40B4-BE49-F238E27FC236}">
                <a16:creationId xmlns="" xmlns:a16="http://schemas.microsoft.com/office/drawing/2014/main" id="{DF88126F-A177-44A8-8AD6-9D3CF87A93A3}"/>
              </a:ext>
            </a:extLst>
          </p:cNvPr>
          <p:cNvSpPr txBox="1"/>
          <p:nvPr/>
        </p:nvSpPr>
        <p:spPr>
          <a:xfrm>
            <a:off x="6933347" y="4755274"/>
            <a:ext cx="1556836" cy="276999"/>
          </a:xfrm>
          <a:prstGeom prst="rect">
            <a:avLst/>
          </a:prstGeom>
          <a:noFill/>
        </p:spPr>
        <p:txBody>
          <a:bodyPr wrap="none" rtlCol="0">
            <a:spAutoFit/>
          </a:bodyPr>
          <a:lstStyle/>
          <a:p>
            <a:r>
              <a:rPr lang="en-US" altLang="ko-KR" sz="1200" dirty="0">
                <a:solidFill>
                  <a:srgbClr val="FF0000"/>
                </a:solidFill>
                <a:latin typeface="Arial" panose="020B0604020202020204" pitchFamily="34" charset="0"/>
                <a:cs typeface="Arial" panose="020B0604020202020204" pitchFamily="34" charset="0"/>
              </a:rPr>
              <a:t>contamination peak </a:t>
            </a:r>
          </a:p>
        </p:txBody>
      </p:sp>
      <p:sp>
        <p:nvSpPr>
          <p:cNvPr id="50" name="TextBox 49">
            <a:extLst>
              <a:ext uri="{FF2B5EF4-FFF2-40B4-BE49-F238E27FC236}">
                <a16:creationId xmlns="" xmlns:a16="http://schemas.microsoft.com/office/drawing/2014/main" id="{DC932DE5-5DAD-4DF1-9723-77A11C31CFFD}"/>
              </a:ext>
            </a:extLst>
          </p:cNvPr>
          <p:cNvSpPr txBox="1"/>
          <p:nvPr/>
        </p:nvSpPr>
        <p:spPr>
          <a:xfrm>
            <a:off x="2822644" y="1759168"/>
            <a:ext cx="1069225" cy="523220"/>
          </a:xfrm>
          <a:prstGeom prst="rect">
            <a:avLst/>
          </a:prstGeom>
          <a:noFill/>
        </p:spPr>
        <p:txBody>
          <a:bodyPr wrap="square" rtlCol="0">
            <a:spAutoFit/>
          </a:bodyPr>
          <a:lstStyle/>
          <a:p>
            <a:r>
              <a:rPr lang="en-US" altLang="ko-KR" sz="1400" dirty="0">
                <a:solidFill>
                  <a:srgbClr val="FF0000"/>
                </a:solidFill>
                <a:latin typeface="Arial" panose="020B0604020202020204" pitchFamily="34" charset="0"/>
                <a:cs typeface="Arial" panose="020B0604020202020204" pitchFamily="34" charset="0"/>
              </a:rPr>
              <a:t>SEP  2019</a:t>
            </a:r>
          </a:p>
          <a:p>
            <a:r>
              <a:rPr lang="en-US" altLang="ko-KR" sz="1400" dirty="0">
                <a:solidFill>
                  <a:srgbClr val="FF0000"/>
                </a:solidFill>
                <a:latin typeface="Arial" panose="020B0604020202020204" pitchFamily="34" charset="0"/>
                <a:cs typeface="Arial" panose="020B0604020202020204" pitchFamily="34" charset="0"/>
              </a:rPr>
              <a:t>PAL </a:t>
            </a:r>
            <a:endParaRPr lang="ko-KR" altLang="en-US" sz="1400" dirty="0">
              <a:solidFill>
                <a:srgbClr val="FF0000"/>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 xmlns:a16="http://schemas.microsoft.com/office/drawing/2014/main" id="{B33D20A5-67D1-4F7D-AE04-55CB9CF68B36}"/>
              </a:ext>
            </a:extLst>
          </p:cNvPr>
          <p:cNvSpPr txBox="1"/>
          <p:nvPr/>
        </p:nvSpPr>
        <p:spPr>
          <a:xfrm>
            <a:off x="8122581" y="1830725"/>
            <a:ext cx="3817648" cy="276999"/>
          </a:xfrm>
          <a:prstGeom prst="rect">
            <a:avLst/>
          </a:prstGeom>
          <a:noFill/>
        </p:spPr>
        <p:txBody>
          <a:bodyPr wrap="none" rtlCol="0">
            <a:spAutoFit/>
          </a:bodyPr>
          <a:lstStyle/>
          <a:p>
            <a:r>
              <a:rPr lang="en-US" altLang="ko-KR" sz="1200" dirty="0">
                <a:latin typeface="Arial" panose="020B0604020202020204" pitchFamily="34" charset="0"/>
                <a:cs typeface="Arial" panose="020B0604020202020204" pitchFamily="34" charset="0"/>
              </a:rPr>
              <a:t>- To remove contaminants and reduce H2 outgassing </a:t>
            </a:r>
          </a:p>
        </p:txBody>
      </p:sp>
      <p:sp>
        <p:nvSpPr>
          <p:cNvPr id="47" name="화살표: 아래쪽 46">
            <a:extLst>
              <a:ext uri="{FF2B5EF4-FFF2-40B4-BE49-F238E27FC236}">
                <a16:creationId xmlns="" xmlns:a16="http://schemas.microsoft.com/office/drawing/2014/main" id="{3D8A01DF-2201-4F6A-8BF0-368479147333}"/>
              </a:ext>
            </a:extLst>
          </p:cNvPr>
          <p:cNvSpPr/>
          <p:nvPr/>
        </p:nvSpPr>
        <p:spPr>
          <a:xfrm>
            <a:off x="9694333" y="2191780"/>
            <a:ext cx="177800" cy="215444"/>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TextBox 52">
            <a:extLst>
              <a:ext uri="{FF2B5EF4-FFF2-40B4-BE49-F238E27FC236}">
                <a16:creationId xmlns="" xmlns:a16="http://schemas.microsoft.com/office/drawing/2014/main" id="{B36143A4-0F44-4A89-B505-8E2D090A7C8C}"/>
              </a:ext>
            </a:extLst>
          </p:cNvPr>
          <p:cNvSpPr txBox="1"/>
          <p:nvPr/>
        </p:nvSpPr>
        <p:spPr>
          <a:xfrm>
            <a:off x="8325232" y="2546270"/>
            <a:ext cx="3201326" cy="276999"/>
          </a:xfrm>
          <a:prstGeom prst="rect">
            <a:avLst/>
          </a:prstGeom>
          <a:noFill/>
        </p:spPr>
        <p:txBody>
          <a:bodyPr wrap="none" rtlCol="0">
            <a:spAutoFit/>
          </a:bodyPr>
          <a:lstStyle/>
          <a:p>
            <a:r>
              <a:rPr lang="en-US" altLang="ko-KR" sz="1200" dirty="0">
                <a:solidFill>
                  <a:srgbClr val="FF0000"/>
                </a:solidFill>
                <a:latin typeface="Arial" panose="020B0604020202020204" pitchFamily="34" charset="0"/>
                <a:cs typeface="Arial" panose="020B0604020202020204" pitchFamily="34" charset="0"/>
              </a:rPr>
              <a:t>Cleaning &amp; Vacuum Firing at 600°C for 36 h </a:t>
            </a:r>
          </a:p>
        </p:txBody>
      </p:sp>
      <p:sp>
        <p:nvSpPr>
          <p:cNvPr id="39" name="TextBox 38">
            <a:extLst>
              <a:ext uri="{FF2B5EF4-FFF2-40B4-BE49-F238E27FC236}">
                <a16:creationId xmlns="" xmlns:a16="http://schemas.microsoft.com/office/drawing/2014/main" id="{894E0D0F-0BFA-40A1-9FE8-14086CE266FA}"/>
              </a:ext>
            </a:extLst>
          </p:cNvPr>
          <p:cNvSpPr txBox="1"/>
          <p:nvPr/>
        </p:nvSpPr>
        <p:spPr>
          <a:xfrm>
            <a:off x="5961187" y="6471552"/>
            <a:ext cx="269626" cy="276999"/>
          </a:xfrm>
          <a:prstGeom prst="rect">
            <a:avLst/>
          </a:prstGeom>
          <a:noFill/>
        </p:spPr>
        <p:txBody>
          <a:bodyPr wrap="none" rtlCol="0">
            <a:spAutoFit/>
          </a:bodyPr>
          <a:lstStyle/>
          <a:p>
            <a:r>
              <a:rPr lang="en-US" altLang="ko-KR" sz="1200" dirty="0" smtClean="0">
                <a:latin typeface="Arial" panose="020B0604020202020204" pitchFamily="34" charset="0"/>
                <a:cs typeface="Arial" panose="020B0604020202020204" pitchFamily="34" charset="0"/>
              </a:rPr>
              <a:t>9</a:t>
            </a:r>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8350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4336</TotalTime>
  <Words>2385</Words>
  <Application>Microsoft Office PowerPoint</Application>
  <PresentationFormat>와이드스크린</PresentationFormat>
  <Paragraphs>448</Paragraphs>
  <Slides>24</Slides>
  <Notes>13</Notes>
  <HiddenSlides>0</HiddenSlides>
  <MMClips>0</MMClips>
  <ScaleCrop>false</ScaleCrop>
  <HeadingPairs>
    <vt:vector size="6" baseType="variant">
      <vt:variant>
        <vt:lpstr>사용한 글꼴</vt:lpstr>
      </vt:variant>
      <vt:variant>
        <vt:i4>3</vt:i4>
      </vt:variant>
      <vt:variant>
        <vt:lpstr>테마</vt:lpstr>
      </vt:variant>
      <vt:variant>
        <vt:i4>1</vt:i4>
      </vt:variant>
      <vt:variant>
        <vt:lpstr>슬라이드 제목</vt:lpstr>
      </vt:variant>
      <vt:variant>
        <vt:i4>24</vt:i4>
      </vt:variant>
    </vt:vector>
  </HeadingPairs>
  <TitlesOfParts>
    <vt:vector size="28" baseType="lpstr">
      <vt:lpstr>맑은 고딕</vt:lpstr>
      <vt:lpstr>Arial</vt:lpstr>
      <vt:lpstr>Times New Roman</vt:lpstr>
      <vt:lpstr>Office 테마</vt:lpstr>
      <vt:lpstr>Vacuum System of RAON Installation &amp; operating experience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Vacuum System of RAON</dc:title>
  <dc:creator>User</dc:creator>
  <cp:lastModifiedBy>hjson</cp:lastModifiedBy>
  <cp:revision>165</cp:revision>
  <dcterms:created xsi:type="dcterms:W3CDTF">2024-03-07T04:59:46Z</dcterms:created>
  <dcterms:modified xsi:type="dcterms:W3CDTF">2024-04-17T10:12:49Z</dcterms:modified>
</cp:coreProperties>
</file>