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98" r:id="rId3"/>
    <p:sldId id="349" r:id="rId4"/>
    <p:sldId id="350" r:id="rId5"/>
    <p:sldId id="351" r:id="rId6"/>
    <p:sldId id="300" r:id="rId7"/>
    <p:sldId id="357" r:id="rId8"/>
    <p:sldId id="358" r:id="rId9"/>
    <p:sldId id="353" r:id="rId10"/>
    <p:sldId id="299" r:id="rId11"/>
    <p:sldId id="354" r:id="rId12"/>
    <p:sldId id="352" r:id="rId13"/>
    <p:sldId id="334" r:id="rId14"/>
    <p:sldId id="342" r:id="rId15"/>
    <p:sldId id="356" r:id="rId16"/>
    <p:sldId id="343" r:id="rId17"/>
    <p:sldId id="348" r:id="rId18"/>
    <p:sldId id="344" r:id="rId19"/>
    <p:sldId id="346" r:id="rId20"/>
    <p:sldId id="360" r:id="rId21"/>
    <p:sldId id="355" r:id="rId22"/>
    <p:sldId id="359" r:id="rId23"/>
  </p:sldIdLst>
  <p:sldSz cx="12192000" cy="6858000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神谷 潤一郎" initials="神谷" lastIdx="2" clrIdx="0">
    <p:extLst>
      <p:ext uri="{19B8F6BF-5375-455C-9EA6-DF929625EA0E}">
        <p15:presenceInfo xmlns:p15="http://schemas.microsoft.com/office/powerpoint/2012/main" userId="1d3d1f242b198bf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間スタイル 4 - アクセント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113A9D2-9D6B-4929-AA2D-F23B5EE8CBE7}" styleName="テーマ スタイル 2 - アクセント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27102A9-8310-4765-A935-A1911B00CA55}" styleName="淡色スタイル 1 - アクセント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34" autoAdjust="0"/>
  </p:normalViewPr>
  <p:slideViewPr>
    <p:cSldViewPr snapToGrid="0">
      <p:cViewPr varScale="1">
        <p:scale>
          <a:sx n="81" d="100"/>
          <a:sy n="81" d="100"/>
        </p:scale>
        <p:origin x="3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3763D-06D1-477D-B3F4-16A68C936683}" type="datetimeFigureOut">
              <a:rPr kumimoji="1" lang="ja-JP" altLang="en-US" smtClean="0"/>
              <a:t>2024/4/18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56FB9-B193-4FE3-8548-8A5EB1B51D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4893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075DFDF1-D7DC-46D8-953E-6350CD46E374}" type="slidenum">
              <a:rPr lang="ja-JP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</a:t>
            </a:fld>
            <a:endParaRPr lang="ja-JP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72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075DFDF1-D7DC-46D8-953E-6350CD46E374}" type="slidenum">
              <a:rPr lang="ja-JP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</a:t>
            </a:fld>
            <a:endParaRPr lang="ja-JP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075DFDF1-D7DC-46D8-953E-6350CD46E374}" type="slidenum">
              <a:rPr lang="ja-JP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</a:t>
            </a:fld>
            <a:endParaRPr lang="ja-JP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404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075DFDF1-D7DC-46D8-953E-6350CD46E374}" type="slidenum">
              <a:rPr lang="ja-JP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</a:t>
            </a:fld>
            <a:endParaRPr lang="ja-JP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952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075DFDF1-D7DC-46D8-953E-6350CD46E374}" type="slidenum">
              <a:rPr lang="ja-JP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ja-JP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830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075DFDF1-D7DC-46D8-953E-6350CD46E374}" type="slidenum">
              <a:rPr lang="ja-JP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ja-JP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624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075DFDF1-D7DC-46D8-953E-6350CD46E374}" type="slidenum">
              <a:rPr lang="ja-JP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ja-JP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764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075DFDF1-D7DC-46D8-953E-6350CD46E374}" type="slidenum">
              <a:rPr lang="ja-JP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ja-JP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68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048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</a:pPr>
            <a:fld id="{075DFDF1-D7DC-46D8-953E-6350CD46E374}" type="slidenum">
              <a:rPr lang="ja-JP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12</a:t>
            </a:fld>
            <a:endParaRPr lang="ja-JP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466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20197"/>
            <a:ext cx="9144000" cy="2387600"/>
          </a:xfrm>
        </p:spPr>
        <p:txBody>
          <a:bodyPr anchor="b"/>
          <a:lstStyle>
            <a:lvl1pPr algn="ctr">
              <a:defRPr sz="6000">
                <a:latin typeface="+mj-lt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fld id="{C34164A3-4ECB-490A-8B2A-C35B7C207953}" type="slidenum">
              <a:rPr kumimoji="1" lang="ja-JP" altLang="en-US" smtClean="0"/>
              <a:pPr/>
              <a:t>‹#›</a:t>
            </a:fld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018554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4349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Black" panose="020B0A04020102020204" pitchFamily="34" charset="0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4718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7125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gi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accent6">
                <a:lumMod val="5000"/>
                <a:lumOff val="95000"/>
              </a:schemeClr>
            </a:gs>
            <a:gs pos="75000">
              <a:schemeClr val="accent6">
                <a:lumMod val="45000"/>
                <a:lumOff val="55000"/>
              </a:schemeClr>
            </a:gs>
            <a:gs pos="9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50000"/>
                <a:lumOff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AFD248A-84E7-4EFC-9416-16BFFD5EF7CD}"/>
              </a:ext>
            </a:extLst>
          </p:cNvPr>
          <p:cNvSpPr/>
          <p:nvPr userDrawn="1"/>
        </p:nvSpPr>
        <p:spPr>
          <a:xfrm>
            <a:off x="0" y="6320315"/>
            <a:ext cx="12192000" cy="53768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1580" y="12157"/>
            <a:ext cx="10142219" cy="887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080" y="1449659"/>
            <a:ext cx="9951720" cy="4727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18162" y="6447632"/>
            <a:ext cx="13861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C40A8-6AD5-4BEA-9439-BA51C5851EC4}" type="slidenum">
              <a:rPr kumimoji="1" lang="ja-JP" altLang="en-US" smtClean="0"/>
              <a:pPr/>
              <a:t>‹#›</a:t>
            </a:fld>
            <a:endParaRPr kumimoji="1" lang="ja-JP" altLang="en-US" b="1"/>
          </a:p>
        </p:txBody>
      </p:sp>
      <p:pic>
        <p:nvPicPr>
          <p:cNvPr id="8" name="Picture 6" descr="https://post.j-parc.jp/wmi/logosmall.gif?brandname=system">
            <a:extLst>
              <a:ext uri="{FF2B5EF4-FFF2-40B4-BE49-F238E27FC236}">
                <a16:creationId xmlns:a16="http://schemas.microsoft.com/office/drawing/2014/main" id="{4AB47877-7285-AA76-71B7-6C9508C972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45015" y="60633"/>
            <a:ext cx="1001840" cy="537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46FE5F1A-68C8-9D7B-BAA0-012E88253E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4018" y="6496824"/>
            <a:ext cx="6169334" cy="18466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/>
              </a:rPr>
              <a:t>OLAV-VI: 6th Workshop on the Operation of Large Vacuum Systems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9CF329D-8409-0AC6-878C-1FEB56A29591}"/>
              </a:ext>
            </a:extLst>
          </p:cNvPr>
          <p:cNvSpPr txBox="1"/>
          <p:nvPr userDrawn="1"/>
        </p:nvSpPr>
        <p:spPr>
          <a:xfrm>
            <a:off x="6847837" y="6474203"/>
            <a:ext cx="3870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0" u="none" dirty="0">
                <a:solidFill>
                  <a:schemeClr val="tx1"/>
                </a:solidFill>
                <a:latin typeface="+mj-ea"/>
                <a:ea typeface="+mj-ea"/>
              </a:rPr>
              <a:t>Junichiro KAMIYA, JAEA/J-PARC</a:t>
            </a:r>
            <a:endParaRPr kumimoji="1" lang="ja-JP" altLang="en-US" sz="1600" b="0" u="none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5003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000" b="1" kern="1200">
          <a:solidFill>
            <a:schemeClr val="tx1"/>
          </a:solidFill>
          <a:latin typeface="Arial Black" panose="020B0A04020102020204" pitchFamily="34" charset="0"/>
          <a:ea typeface="游ゴシック" panose="020B0400000000000000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游ゴシック" panose="020B0400000000000000" pitchFamily="50" charset="-128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游ゴシック" panose="020B0400000000000000" pitchFamily="50" charset="-128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游ゴシック" panose="020B0400000000000000" pitchFamily="50" charset="-128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游ゴシック" panose="020B0400000000000000" pitchFamily="50" charset="-128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游ゴシック" panose="020B0400000000000000" pitchFamily="50" charset="-128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E324CA-1368-461D-BCBC-0D373BD550C9}"/>
              </a:ext>
            </a:extLst>
          </p:cNvPr>
          <p:cNvSpPr txBox="1"/>
          <p:nvPr/>
        </p:nvSpPr>
        <p:spPr>
          <a:xfrm>
            <a:off x="640406" y="1261758"/>
            <a:ext cx="107705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ja-JP" sz="4000" b="1" kern="1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Vacuum firing effect on stainless steel &amp; titanium</a:t>
            </a:r>
            <a:endParaRPr lang="ja-JP" altLang="ja-JP" sz="4000" b="1" kern="100" dirty="0">
              <a:effectLst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3BA2F5D-EC3F-4A50-9C79-7DC480680AAE}"/>
              </a:ext>
            </a:extLst>
          </p:cNvPr>
          <p:cNvSpPr txBox="1"/>
          <p:nvPr/>
        </p:nvSpPr>
        <p:spPr>
          <a:xfrm>
            <a:off x="2248025" y="2474893"/>
            <a:ext cx="78690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u="sng" dirty="0"/>
              <a:t>Junichiro Kamiya</a:t>
            </a:r>
            <a:endParaRPr lang="en-US" altLang="ja-JP" sz="2800" u="sng" dirty="0"/>
          </a:p>
          <a:p>
            <a:r>
              <a:rPr lang="en-US" altLang="ja-JP" sz="2800" dirty="0"/>
              <a:t>on behalf of the RCS vacuum group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3959A-D08A-E09E-F8B4-D2984C1D122B}"/>
              </a:ext>
            </a:extLst>
          </p:cNvPr>
          <p:cNvSpPr txBox="1"/>
          <p:nvPr/>
        </p:nvSpPr>
        <p:spPr>
          <a:xfrm>
            <a:off x="1602308" y="3731612"/>
            <a:ext cx="762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Japan Atomic Energy Agency (JAEA) / J-PARC center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591307A-BA1A-4E10-EAD7-37374BED9CFB}"/>
              </a:ext>
            </a:extLst>
          </p:cNvPr>
          <p:cNvSpPr txBox="1"/>
          <p:nvPr/>
        </p:nvSpPr>
        <p:spPr>
          <a:xfrm>
            <a:off x="1168360" y="4886940"/>
            <a:ext cx="10028340" cy="738664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chemeClr val="bg1"/>
                </a:solidFill>
              </a:rPr>
              <a:t>This presentation is the summary of the </a:t>
            </a:r>
            <a:r>
              <a:rPr lang="en-US" altLang="ja-JP" sz="1400" dirty="0">
                <a:solidFill>
                  <a:schemeClr val="bg1"/>
                </a:solidFill>
              </a:rPr>
              <a:t>articles on the </a:t>
            </a:r>
            <a:r>
              <a:rPr kumimoji="1" lang="en-US" altLang="ja-JP" sz="1400" dirty="0">
                <a:solidFill>
                  <a:schemeClr val="bg1"/>
                </a:solidFill>
              </a:rPr>
              <a:t>e-Journal of Surface Science and Nanotechnology  (</a:t>
            </a:r>
            <a:r>
              <a:rPr kumimoji="1" lang="en-US" altLang="ja-JP" sz="1400" dirty="0" err="1">
                <a:solidFill>
                  <a:schemeClr val="bg1"/>
                </a:solidFill>
              </a:rPr>
              <a:t>eJSSNT</a:t>
            </a:r>
            <a:r>
              <a:rPr kumimoji="1" lang="en-US" altLang="ja-JP" sz="1400" dirty="0">
                <a:solidFill>
                  <a:schemeClr val="bg1"/>
                </a:solidFill>
              </a:rPr>
              <a:t>).</a:t>
            </a:r>
          </a:p>
          <a:p>
            <a:r>
              <a:rPr kumimoji="1" lang="en-US" altLang="ja-JP" sz="1400" dirty="0">
                <a:solidFill>
                  <a:schemeClr val="bg1"/>
                </a:solidFill>
              </a:rPr>
              <a:t> J. Kamiya, </a:t>
            </a:r>
            <a:r>
              <a:rPr kumimoji="1" lang="en-US" altLang="ja-JP" sz="1400" i="1" dirty="0">
                <a:solidFill>
                  <a:schemeClr val="bg1"/>
                </a:solidFill>
              </a:rPr>
              <a:t>et. al</a:t>
            </a:r>
            <a:r>
              <a:rPr kumimoji="1" lang="en-US" altLang="ja-JP" sz="1400" dirty="0">
                <a:solidFill>
                  <a:schemeClr val="bg1"/>
                </a:solidFill>
              </a:rPr>
              <a:t>, “</a:t>
            </a:r>
            <a:r>
              <a:rPr lang="en-US" altLang="ja-JP" sz="1400" b="0" i="0" dirty="0">
                <a:solidFill>
                  <a:schemeClr val="bg1"/>
                </a:solidFill>
                <a:effectLst/>
                <a:latin typeface="robotomedium"/>
              </a:rPr>
              <a:t>Evaluation of Titanium Vacuum Chamber as Getter Pump</a:t>
            </a:r>
            <a:r>
              <a:rPr kumimoji="1" lang="en-US" altLang="ja-JP" sz="1400" dirty="0">
                <a:solidFill>
                  <a:schemeClr val="bg1"/>
                </a:solidFill>
              </a:rPr>
              <a:t>”, </a:t>
            </a:r>
            <a:r>
              <a:rPr kumimoji="1" lang="en-US" altLang="ja-JP" sz="1400" dirty="0" err="1">
                <a:solidFill>
                  <a:schemeClr val="bg1"/>
                </a:solidFill>
              </a:rPr>
              <a:t>eJSSNT</a:t>
            </a:r>
            <a:r>
              <a:rPr kumimoji="1" lang="en-US" altLang="ja-JP" sz="1400" dirty="0">
                <a:solidFill>
                  <a:schemeClr val="bg1"/>
                </a:solidFill>
              </a:rPr>
              <a:t> 2023.</a:t>
            </a:r>
            <a:endParaRPr kumimoji="1" lang="ja-JP" altLang="en-US" sz="1400" dirty="0">
              <a:solidFill>
                <a:schemeClr val="bg1"/>
              </a:solidFill>
            </a:endParaRPr>
          </a:p>
          <a:p>
            <a:r>
              <a:rPr kumimoji="1" lang="en-US" altLang="ja-JP" sz="1400" dirty="0">
                <a:solidFill>
                  <a:schemeClr val="bg1"/>
                </a:solidFill>
              </a:rPr>
              <a:t> J. Kamiya, </a:t>
            </a:r>
            <a:r>
              <a:rPr kumimoji="1" lang="en-US" altLang="ja-JP" sz="1400" i="1" dirty="0">
                <a:solidFill>
                  <a:schemeClr val="bg1"/>
                </a:solidFill>
              </a:rPr>
              <a:t>et. al</a:t>
            </a:r>
            <a:r>
              <a:rPr kumimoji="1" lang="en-US" altLang="ja-JP" sz="1400" dirty="0">
                <a:solidFill>
                  <a:schemeClr val="bg1"/>
                </a:solidFill>
              </a:rPr>
              <a:t>, “</a:t>
            </a:r>
            <a:r>
              <a:rPr lang="en-US" altLang="ja-JP" sz="1400" b="0" i="0" dirty="0">
                <a:solidFill>
                  <a:schemeClr val="bg1"/>
                </a:solidFill>
                <a:effectLst/>
                <a:latin typeface="robotomedium"/>
              </a:rPr>
              <a:t>Evaluation of Vacuum Firing Effect on Stainless Steel from Vacuum and Surface Point of View</a:t>
            </a:r>
            <a:r>
              <a:rPr kumimoji="1" lang="en-US" altLang="ja-JP" sz="1400" dirty="0">
                <a:solidFill>
                  <a:schemeClr val="bg1"/>
                </a:solidFill>
              </a:rPr>
              <a:t>”, </a:t>
            </a:r>
            <a:r>
              <a:rPr kumimoji="1" lang="en-US" altLang="ja-JP" sz="1400" dirty="0" err="1">
                <a:solidFill>
                  <a:schemeClr val="bg1"/>
                </a:solidFill>
              </a:rPr>
              <a:t>eJSSNT</a:t>
            </a:r>
            <a:r>
              <a:rPr kumimoji="1" lang="en-US" altLang="ja-JP" sz="1400" dirty="0">
                <a:solidFill>
                  <a:schemeClr val="bg1"/>
                </a:solidFill>
              </a:rPr>
              <a:t> 2023.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10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5F3B49B-7EDC-40DE-8C69-CCF569C5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6448431"/>
            <a:ext cx="2743200" cy="365125"/>
          </a:xfrm>
        </p:spPr>
        <p:txBody>
          <a:bodyPr/>
          <a:lstStyle/>
          <a:p>
            <a:fld id="{C34164A3-4ECB-490A-8B2A-C35B7C207953}" type="slidenum">
              <a:rPr kumimoji="1" lang="ja-JP" altLang="en-US" smtClean="0">
                <a:cs typeface="Arial" panose="020B0604020202020204" pitchFamily="34" charset="0"/>
              </a:rPr>
              <a:t>10</a:t>
            </a:fld>
            <a:endParaRPr kumimoji="1" lang="ja-JP" altLang="en-US" dirty="0">
              <a:cs typeface="Arial" panose="020B0604020202020204" pitchFamily="34" charset="0"/>
            </a:endParaRPr>
          </a:p>
        </p:txBody>
      </p:sp>
      <p:sp>
        <p:nvSpPr>
          <p:cNvPr id="19" name="Rectangle 48">
            <a:extLst>
              <a:ext uri="{FF2B5EF4-FFF2-40B4-BE49-F238E27FC236}">
                <a16:creationId xmlns:a16="http://schemas.microsoft.com/office/drawing/2014/main" id="{6DBC319E-8225-49EC-93C0-C3987A732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7637"/>
            <a:ext cx="11106150" cy="100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>
                <a:cs typeface="Arial" panose="020B0604020202020204" pitchFamily="34" charset="0"/>
              </a:rPr>
              <a:t>Vacuum firing on titanium: build-up results</a:t>
            </a:r>
            <a:endParaRPr lang="ja-JP" altLang="en-US" sz="3600" b="1" kern="0" dirty="0">
              <a:cs typeface="Arial" panose="020B0604020202020204" pitchFamily="34" charset="0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158D2AC-2CB5-1470-4414-BA1C495AC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2" y="1154621"/>
            <a:ext cx="5116724" cy="366127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8CEB4F7-487C-53F4-EEEF-9E8965EF5E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834" y="1154620"/>
            <a:ext cx="5101614" cy="3661277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2100F57-1176-58E5-E25F-DDA830F89900}"/>
              </a:ext>
            </a:extLst>
          </p:cNvPr>
          <p:cNvSpPr txBox="1"/>
          <p:nvPr/>
        </p:nvSpPr>
        <p:spPr>
          <a:xfrm>
            <a:off x="7768174" y="1187267"/>
            <a:ext cx="2494683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1600" dirty="0"/>
              <a:t>Vacuum-fired Ti chamber</a:t>
            </a:r>
            <a:endParaRPr kumimoji="1" lang="ja-JP" altLang="en-US" sz="16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DA42639-3911-50C1-50F3-DE574EC0F095}"/>
              </a:ext>
            </a:extLst>
          </p:cNvPr>
          <p:cNvSpPr txBox="1"/>
          <p:nvPr/>
        </p:nvSpPr>
        <p:spPr>
          <a:xfrm>
            <a:off x="2081857" y="1187267"/>
            <a:ext cx="266040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600" dirty="0"/>
              <a:t>Non-v</a:t>
            </a:r>
            <a:r>
              <a:rPr kumimoji="1" lang="en-US" altLang="ja-JP" sz="1600" dirty="0"/>
              <a:t>acuum-fired Ti chamber</a:t>
            </a:r>
            <a:endParaRPr kumimoji="1" lang="ja-JP" altLang="en-US" sz="16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685F523-6B89-2256-A4DE-EF75F5926626}"/>
              </a:ext>
            </a:extLst>
          </p:cNvPr>
          <p:cNvSpPr txBox="1"/>
          <p:nvPr/>
        </p:nvSpPr>
        <p:spPr>
          <a:xfrm>
            <a:off x="1714130" y="5057049"/>
            <a:ext cx="9226379" cy="1200329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kumimoji="1" lang="en-US" altLang="ja-JP" sz="2400" dirty="0"/>
              <a:t>Vacuum firing clearly reduced outgassing of a titanium chamber.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ja-JP" sz="2400" dirty="0"/>
              <a:t>Baking of the vacuum fired titanium chamber is very effective to achieve low outgassing rate.</a:t>
            </a:r>
          </a:p>
        </p:txBody>
      </p:sp>
    </p:spTree>
    <p:extLst>
      <p:ext uri="{BB962C8B-B14F-4D97-AF65-F5344CB8AC3E}">
        <p14:creationId xmlns:p14="http://schemas.microsoft.com/office/powerpoint/2010/main" val="4256656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5F3B49B-7EDC-40DE-8C69-CCF569C5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6448431"/>
            <a:ext cx="2743200" cy="365125"/>
          </a:xfrm>
        </p:spPr>
        <p:txBody>
          <a:bodyPr/>
          <a:lstStyle/>
          <a:p>
            <a:fld id="{C34164A3-4ECB-490A-8B2A-C35B7C207953}" type="slidenum">
              <a:rPr kumimoji="1" lang="ja-JP" altLang="en-US" smtClean="0">
                <a:cs typeface="Arial" panose="020B0604020202020204" pitchFamily="34" charset="0"/>
              </a:rPr>
              <a:t>11</a:t>
            </a:fld>
            <a:endParaRPr kumimoji="1" lang="ja-JP" altLang="en-US" dirty="0">
              <a:cs typeface="Arial" panose="020B0604020202020204" pitchFamily="34" charset="0"/>
            </a:endParaRPr>
          </a:p>
        </p:txBody>
      </p:sp>
      <p:sp>
        <p:nvSpPr>
          <p:cNvPr id="19" name="Rectangle 48">
            <a:extLst>
              <a:ext uri="{FF2B5EF4-FFF2-40B4-BE49-F238E27FC236}">
                <a16:creationId xmlns:a16="http://schemas.microsoft.com/office/drawing/2014/main" id="{6DBC319E-8225-49EC-93C0-C3987A732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7637"/>
            <a:ext cx="11106150" cy="90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>
                <a:cs typeface="Arial" panose="020B0604020202020204" pitchFamily="34" charset="0"/>
              </a:rPr>
              <a:t>Vacuum firing on titanium: mechanism</a:t>
            </a:r>
            <a:endParaRPr lang="ja-JP" altLang="en-US" sz="3600" b="1" kern="0" dirty="0">
              <a:cs typeface="Arial" panose="020B060402020202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03D85C6-5819-FC91-6DC4-6758D8348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69" y="1461022"/>
            <a:ext cx="3288508" cy="4419600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24125FE8-B686-5CD7-248E-E73512EECF7F}"/>
              </a:ext>
            </a:extLst>
          </p:cNvPr>
          <p:cNvSpPr/>
          <p:nvPr/>
        </p:nvSpPr>
        <p:spPr>
          <a:xfrm>
            <a:off x="1082829" y="1618485"/>
            <a:ext cx="2834256" cy="994554"/>
          </a:xfrm>
          <a:prstGeom prst="roundRect">
            <a:avLst>
              <a:gd name="adj" fmla="val 10131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54B6A18D-0554-3305-CD7D-2EBBA3660532}"/>
              </a:ext>
            </a:extLst>
          </p:cNvPr>
          <p:cNvCxnSpPr/>
          <p:nvPr/>
        </p:nvCxnSpPr>
        <p:spPr>
          <a:xfrm flipV="1">
            <a:off x="4063077" y="2777795"/>
            <a:ext cx="0" cy="269377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F3095617-D681-777C-BDDA-692958C4D9FE}"/>
              </a:ext>
            </a:extLst>
          </p:cNvPr>
          <p:cNvSpPr/>
          <p:nvPr/>
        </p:nvSpPr>
        <p:spPr>
          <a:xfrm>
            <a:off x="1082829" y="2670703"/>
            <a:ext cx="2799164" cy="2858530"/>
          </a:xfrm>
          <a:prstGeom prst="roundRect">
            <a:avLst>
              <a:gd name="adj" fmla="val 3362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02FA7CA-49B3-C4B0-06C5-D970BCC9E884}"/>
              </a:ext>
            </a:extLst>
          </p:cNvPr>
          <p:cNvSpPr txBox="1"/>
          <p:nvPr/>
        </p:nvSpPr>
        <p:spPr>
          <a:xfrm>
            <a:off x="2976750" y="4903935"/>
            <a:ext cx="8851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Non heating</a:t>
            </a:r>
            <a:endParaRPr kumimoji="1" lang="ja-JP" altLang="en-US" sz="11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D2265C-EE6D-5F6C-17DC-B9D4BC643DDD}"/>
              </a:ext>
            </a:extLst>
          </p:cNvPr>
          <p:cNvSpPr txBox="1"/>
          <p:nvPr/>
        </p:nvSpPr>
        <p:spPr>
          <a:xfrm>
            <a:off x="3319793" y="4457449"/>
            <a:ext cx="542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rgbClr val="0000FF"/>
                </a:solidFill>
              </a:rPr>
              <a:t>200</a:t>
            </a:r>
            <a:r>
              <a:rPr kumimoji="1" lang="ja-JP" altLang="en-US" sz="1100" dirty="0">
                <a:solidFill>
                  <a:srgbClr val="0000FF"/>
                </a:solidFill>
              </a:rPr>
              <a:t>℃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0D0D053-A3D1-14E7-697A-05F16FCD9836}"/>
              </a:ext>
            </a:extLst>
          </p:cNvPr>
          <p:cNvSpPr txBox="1"/>
          <p:nvPr/>
        </p:nvSpPr>
        <p:spPr>
          <a:xfrm>
            <a:off x="3300309" y="3892086"/>
            <a:ext cx="542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rgbClr val="00B0F0"/>
                </a:solidFill>
              </a:rPr>
              <a:t>300</a:t>
            </a:r>
            <a:r>
              <a:rPr kumimoji="1" lang="ja-JP" altLang="en-US" sz="1100" dirty="0">
                <a:solidFill>
                  <a:srgbClr val="00B0F0"/>
                </a:solidFill>
              </a:rPr>
              <a:t>℃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402AB00-59EF-71F0-D811-1784FE66A406}"/>
              </a:ext>
            </a:extLst>
          </p:cNvPr>
          <p:cNvSpPr txBox="1"/>
          <p:nvPr/>
        </p:nvSpPr>
        <p:spPr>
          <a:xfrm>
            <a:off x="3319793" y="3360767"/>
            <a:ext cx="542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>
                <a:solidFill>
                  <a:schemeClr val="accent5"/>
                </a:solidFill>
              </a:rPr>
              <a:t>350</a:t>
            </a:r>
            <a:r>
              <a:rPr kumimoji="1" lang="ja-JP" altLang="en-US" sz="1100" dirty="0">
                <a:solidFill>
                  <a:schemeClr val="accent5"/>
                </a:solidFill>
              </a:rPr>
              <a:t>℃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220944B-F7A5-2000-537A-A25EAEB5C71D}"/>
              </a:ext>
            </a:extLst>
          </p:cNvPr>
          <p:cNvSpPr txBox="1"/>
          <p:nvPr/>
        </p:nvSpPr>
        <p:spPr>
          <a:xfrm>
            <a:off x="3304701" y="2730291"/>
            <a:ext cx="5421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rgbClr val="FF0000"/>
                </a:solidFill>
              </a:rPr>
              <a:t>400</a:t>
            </a:r>
            <a:r>
              <a:rPr kumimoji="1" lang="ja-JP" altLang="en-US" sz="1100" dirty="0">
                <a:solidFill>
                  <a:srgbClr val="FF0000"/>
                </a:solidFill>
              </a:rPr>
              <a:t>℃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27784AC-BA67-E567-5E6F-935BD421336D}"/>
              </a:ext>
            </a:extLst>
          </p:cNvPr>
          <p:cNvSpPr txBox="1"/>
          <p:nvPr/>
        </p:nvSpPr>
        <p:spPr>
          <a:xfrm>
            <a:off x="618577" y="1116568"/>
            <a:ext cx="11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XPS result</a:t>
            </a:r>
            <a:endParaRPr kumimoji="1"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B52AFC2-81A1-EF4F-2D43-F01204B1E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730" y="1461022"/>
            <a:ext cx="4476928" cy="351223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7F88628-5AE8-76B4-3EB8-0F653C8A7D1A}"/>
              </a:ext>
            </a:extLst>
          </p:cNvPr>
          <p:cNvSpPr txBox="1"/>
          <p:nvPr/>
        </p:nvSpPr>
        <p:spPr>
          <a:xfrm>
            <a:off x="5334433" y="1043546"/>
            <a:ext cx="5185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Titanium sample w/o vacuum firing O1s depth profile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8374C01-E2C7-1E2C-3342-05528E044324}"/>
              </a:ext>
            </a:extLst>
          </p:cNvPr>
          <p:cNvSpPr txBox="1"/>
          <p:nvPr/>
        </p:nvSpPr>
        <p:spPr>
          <a:xfrm>
            <a:off x="4371337" y="5206067"/>
            <a:ext cx="7654001" cy="1015663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000" dirty="0"/>
              <a:t>Increasing baking temperature allows oxides to diffuse into the interior.</a:t>
            </a:r>
          </a:p>
          <a:p>
            <a:r>
              <a:rPr lang="en-US" altLang="ja-JP" sz="2000" dirty="0"/>
              <a:t>Above 300 </a:t>
            </a:r>
            <a:r>
              <a:rPr lang="en-US" altLang="ja-JP" sz="2000" dirty="0">
                <a:ea typeface="ＭＳ 明朝" panose="02020609040205080304" pitchFamily="17" charset="-128"/>
              </a:rPr>
              <a:t>℃, surface of the titanium is partially metallized and becomes getter.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12749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図 32">
            <a:extLst>
              <a:ext uri="{FF2B5EF4-FFF2-40B4-BE49-F238E27FC236}">
                <a16:creationId xmlns:a16="http://schemas.microsoft.com/office/drawing/2014/main" id="{6743F02C-B48C-2819-C4B9-91C7980FB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24" y="1402503"/>
            <a:ext cx="4635191" cy="3626697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5F3B49B-7EDC-40DE-8C69-CCF569C5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6448431"/>
            <a:ext cx="2743200" cy="365125"/>
          </a:xfrm>
        </p:spPr>
        <p:txBody>
          <a:bodyPr/>
          <a:lstStyle/>
          <a:p>
            <a:fld id="{C34164A3-4ECB-490A-8B2A-C35B7C207953}" type="slidenum">
              <a:rPr kumimoji="1" lang="ja-JP" altLang="en-US" smtClean="0">
                <a:cs typeface="Arial" panose="020B0604020202020204" pitchFamily="34" charset="0"/>
              </a:rPr>
              <a:t>12</a:t>
            </a:fld>
            <a:endParaRPr kumimoji="1" lang="ja-JP" altLang="en-US" dirty="0">
              <a:cs typeface="Arial" panose="020B0604020202020204" pitchFamily="34" charset="0"/>
            </a:endParaRPr>
          </a:p>
        </p:txBody>
      </p:sp>
      <p:sp>
        <p:nvSpPr>
          <p:cNvPr id="19" name="Rectangle 48">
            <a:extLst>
              <a:ext uri="{FF2B5EF4-FFF2-40B4-BE49-F238E27FC236}">
                <a16:creationId xmlns:a16="http://schemas.microsoft.com/office/drawing/2014/main" id="{6DBC319E-8225-49EC-93C0-C3987A732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7637"/>
            <a:ext cx="11106150" cy="1065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>
                <a:cs typeface="Arial" panose="020B0604020202020204" pitchFamily="34" charset="0"/>
              </a:rPr>
              <a:t>Vacuum firing on titanium: mechanism</a:t>
            </a:r>
            <a:endParaRPr lang="ja-JP" altLang="en-US" sz="3600" b="1" kern="0" dirty="0">
              <a:cs typeface="Arial" panose="020B0604020202020204" pitchFamily="34" charset="0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3500C70-A01E-AA38-2A69-5F5ACF5DC98E}"/>
              </a:ext>
            </a:extLst>
          </p:cNvPr>
          <p:cNvSpPr txBox="1"/>
          <p:nvPr/>
        </p:nvSpPr>
        <p:spPr>
          <a:xfrm>
            <a:off x="5177850" y="2432735"/>
            <a:ext cx="51860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Vacuum</a:t>
            </a:r>
            <a:r>
              <a:rPr lang="en-US" altLang="ja-JP" dirty="0"/>
              <a:t>-fired titanium has thinner surface oxide layer. </a:t>
            </a:r>
            <a:endParaRPr kumimoji="1" lang="ja-JP" altLang="en-US" dirty="0"/>
          </a:p>
        </p:txBody>
      </p:sp>
      <p:sp>
        <p:nvSpPr>
          <p:cNvPr id="34" name="矢印: 下 33">
            <a:extLst>
              <a:ext uri="{FF2B5EF4-FFF2-40B4-BE49-F238E27FC236}">
                <a16:creationId xmlns:a16="http://schemas.microsoft.com/office/drawing/2014/main" id="{2A8E09FE-CD49-7E2D-323F-37DE572B5D0C}"/>
              </a:ext>
            </a:extLst>
          </p:cNvPr>
          <p:cNvSpPr/>
          <p:nvPr/>
        </p:nvSpPr>
        <p:spPr>
          <a:xfrm>
            <a:off x="7492425" y="2784640"/>
            <a:ext cx="152400" cy="2037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B191D245-2853-B8CB-E39E-238C6E4B95DE}"/>
              </a:ext>
            </a:extLst>
          </p:cNvPr>
          <p:cNvSpPr txBox="1"/>
          <p:nvPr/>
        </p:nvSpPr>
        <p:spPr>
          <a:xfrm>
            <a:off x="5194317" y="2970948"/>
            <a:ext cx="5807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Surface O is easy to diffuse into the bulk by baking, resulting </a:t>
            </a:r>
            <a:r>
              <a:rPr kumimoji="1" lang="en-US" altLang="ja-JP" dirty="0" err="1"/>
              <a:t>metalization</a:t>
            </a:r>
            <a:r>
              <a:rPr kumimoji="1" lang="en-US" altLang="ja-JP" dirty="0"/>
              <a:t> of surface Ti.</a:t>
            </a:r>
            <a:endParaRPr kumimoji="1" lang="ja-JP" altLang="en-US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38F8D98-6A51-F3C9-2780-7415BD888073}"/>
              </a:ext>
            </a:extLst>
          </p:cNvPr>
          <p:cNvSpPr txBox="1"/>
          <p:nvPr/>
        </p:nvSpPr>
        <p:spPr>
          <a:xfrm flipH="1">
            <a:off x="5195423" y="1956917"/>
            <a:ext cx="3765327" cy="369332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dirty="0"/>
              <a:t>Findings on </a:t>
            </a:r>
            <a:r>
              <a:rPr kumimoji="1" lang="en-US" altLang="ja-JP" dirty="0"/>
              <a:t>Vacuum firing of titanium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26E5B3-DC5E-7E0D-1259-B346F1CD6338}"/>
              </a:ext>
            </a:extLst>
          </p:cNvPr>
          <p:cNvSpPr txBox="1"/>
          <p:nvPr/>
        </p:nvSpPr>
        <p:spPr>
          <a:xfrm>
            <a:off x="5168791" y="3686025"/>
            <a:ext cx="6877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Surface getter function of Ti-metal contributes to the low outgassing.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994701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02F23F97-0693-7AF4-6139-F9905D18C425}"/>
              </a:ext>
            </a:extLst>
          </p:cNvPr>
          <p:cNvSpPr/>
          <p:nvPr/>
        </p:nvSpPr>
        <p:spPr>
          <a:xfrm>
            <a:off x="600075" y="1384976"/>
            <a:ext cx="10610850" cy="4088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E6F70F4-2ABF-4F3A-A0CE-7EDB2944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13</a:t>
            </a:fld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A2726B1-625A-9236-34CE-FF895FA165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94" y="1538119"/>
            <a:ext cx="4824422" cy="377105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F338FCB-715C-198C-CF15-78CE21284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941" y="1517235"/>
            <a:ext cx="4811390" cy="372935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E1C6B82-4C6E-C27E-08FB-8839BC7CB554}"/>
              </a:ext>
            </a:extLst>
          </p:cNvPr>
          <p:cNvSpPr txBox="1"/>
          <p:nvPr/>
        </p:nvSpPr>
        <p:spPr>
          <a:xfrm>
            <a:off x="1850315" y="1384976"/>
            <a:ext cx="3190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Non-vacuum-fired SUS chamber</a:t>
            </a:r>
            <a:endParaRPr kumimoji="1" lang="ja-JP" alt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AA2D50A-7316-22E7-60AC-2BF0E549E78F}"/>
              </a:ext>
            </a:extLst>
          </p:cNvPr>
          <p:cNvSpPr txBox="1"/>
          <p:nvPr/>
        </p:nvSpPr>
        <p:spPr>
          <a:xfrm>
            <a:off x="6955748" y="1459398"/>
            <a:ext cx="272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Vacuum-fired SUS chamber</a:t>
            </a:r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4CCC507-D5B4-2BAE-4B1B-A66250FE3B5F}"/>
              </a:ext>
            </a:extLst>
          </p:cNvPr>
          <p:cNvSpPr txBox="1"/>
          <p:nvPr/>
        </p:nvSpPr>
        <p:spPr>
          <a:xfrm>
            <a:off x="9991068" y="4971623"/>
            <a:ext cx="90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 hors)</a:t>
            </a:r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74170F3-85D4-8013-838F-4C12D43C0821}"/>
              </a:ext>
            </a:extLst>
          </p:cNvPr>
          <p:cNvSpPr txBox="1"/>
          <p:nvPr/>
        </p:nvSpPr>
        <p:spPr>
          <a:xfrm>
            <a:off x="4895207" y="4971623"/>
            <a:ext cx="90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(2 hors)</a:t>
            </a:r>
            <a:endParaRPr kumimoji="1" lang="ja-JP" altLang="en-US" dirty="0"/>
          </a:p>
        </p:txBody>
      </p:sp>
      <p:sp>
        <p:nvSpPr>
          <p:cNvPr id="9" name="Rectangle 48">
            <a:extLst>
              <a:ext uri="{FF2B5EF4-FFF2-40B4-BE49-F238E27FC236}">
                <a16:creationId xmlns:a16="http://schemas.microsoft.com/office/drawing/2014/main" id="{FD33728F-4047-D9DF-A316-2BF0E3773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068" y="8124"/>
            <a:ext cx="11106150" cy="103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>
                <a:cs typeface="Arial" panose="020B0604020202020204" pitchFamily="34" charset="0"/>
              </a:rPr>
              <a:t>Vacuum firing on stainless steel: build-up results</a:t>
            </a:r>
            <a:endParaRPr lang="ja-JP" altLang="en-US" sz="3600" b="1" kern="0" dirty="0"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132AE20-031C-80EF-5784-8FA19DFC60C5}"/>
              </a:ext>
            </a:extLst>
          </p:cNvPr>
          <p:cNvSpPr txBox="1"/>
          <p:nvPr/>
        </p:nvSpPr>
        <p:spPr>
          <a:xfrm>
            <a:off x="1138576" y="5569009"/>
            <a:ext cx="9620692" cy="707886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Vacuum firing clearly reduced outgassing of a SS chamber.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altLang="ja-JP" sz="2000" dirty="0"/>
              <a:t>Baking of the vacuum fired SS chamber is very effective to achieve low outgassing rate.</a:t>
            </a:r>
          </a:p>
        </p:txBody>
      </p:sp>
    </p:spTree>
    <p:extLst>
      <p:ext uri="{BB962C8B-B14F-4D97-AF65-F5344CB8AC3E}">
        <p14:creationId xmlns:p14="http://schemas.microsoft.com/office/powerpoint/2010/main" val="2235179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E6F70F4-2ABF-4F3A-A0CE-7EDB2944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sp>
        <p:nvSpPr>
          <p:cNvPr id="11" name="Rectangle 48">
            <a:extLst>
              <a:ext uri="{FF2B5EF4-FFF2-40B4-BE49-F238E27FC236}">
                <a16:creationId xmlns:a16="http://schemas.microsoft.com/office/drawing/2014/main" id="{E76A89AF-D5CF-F42E-C2E3-0F536DC8D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7637"/>
            <a:ext cx="11706225" cy="107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>
                <a:cs typeface="Arial" panose="020B0604020202020204" pitchFamily="34" charset="0"/>
              </a:rPr>
              <a:t>Long-term buildup result of SS chamber</a:t>
            </a:r>
            <a:endParaRPr lang="ja-JP" altLang="en-US" sz="3600" b="1" kern="0" dirty="0"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2BBF850-C60C-F088-7ACC-AE2519CD6237}"/>
              </a:ext>
            </a:extLst>
          </p:cNvPr>
          <p:cNvSpPr txBox="1"/>
          <p:nvPr/>
        </p:nvSpPr>
        <p:spPr>
          <a:xfrm>
            <a:off x="2057609" y="5363783"/>
            <a:ext cx="8076782" cy="830997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400" b="0" i="0" u="none" strike="noStrike" baseline="0" dirty="0">
                <a:solidFill>
                  <a:schemeClr val="bg1"/>
                </a:solidFill>
              </a:rPr>
              <a:t>For a vacuum-fired chamber, especially hydrogen outgassing, which is the main component after baking, is much reduced. 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DAC1A56-43CE-6AE4-F35B-E3BD1F76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547" y="1262728"/>
            <a:ext cx="8707611" cy="392064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3587D08-DD57-D00A-DC21-93C7E2F68771}"/>
              </a:ext>
            </a:extLst>
          </p:cNvPr>
          <p:cNvSpPr txBox="1"/>
          <p:nvPr/>
        </p:nvSpPr>
        <p:spPr>
          <a:xfrm>
            <a:off x="5994991" y="481404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(8 days)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D669C0C-11A4-F86F-93CF-70C9F88BC7CD}"/>
              </a:ext>
            </a:extLst>
          </p:cNvPr>
          <p:cNvSpPr txBox="1"/>
          <p:nvPr/>
        </p:nvSpPr>
        <p:spPr>
          <a:xfrm>
            <a:off x="10038453" y="483139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(8 days)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0390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E6F70F4-2ABF-4F3A-A0CE-7EDB2944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  <p:sp>
        <p:nvSpPr>
          <p:cNvPr id="11" name="Rectangle 48">
            <a:extLst>
              <a:ext uri="{FF2B5EF4-FFF2-40B4-BE49-F238E27FC236}">
                <a16:creationId xmlns:a16="http://schemas.microsoft.com/office/drawing/2014/main" id="{E76A89AF-D5CF-F42E-C2E3-0F536DC8D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65986"/>
            <a:ext cx="11106150" cy="76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>
                <a:cs typeface="Arial" panose="020B0604020202020204" pitchFamily="34" charset="0"/>
              </a:rPr>
              <a:t>TDS result of SS samples: surface molecules</a:t>
            </a:r>
            <a:endParaRPr lang="ja-JP" altLang="en-US" sz="3600" b="1" kern="0" dirty="0">
              <a:cs typeface="Arial" panose="020B060402020202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23E7EE-3F78-3154-5D65-6C5648CA849F}"/>
              </a:ext>
            </a:extLst>
          </p:cNvPr>
          <p:cNvSpPr txBox="1"/>
          <p:nvPr/>
        </p:nvSpPr>
        <p:spPr>
          <a:xfrm>
            <a:off x="6850380" y="4134972"/>
            <a:ext cx="5223510" cy="1323439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Vacuum-fired SUS (in-situ) is almost background level. </a:t>
            </a:r>
            <a:endParaRPr lang="en-US" altLang="ja-JP" sz="2000" b="0" i="0" u="none" strike="noStrike" baseline="0" dirty="0">
              <a:solidFill>
                <a:schemeClr val="bg1"/>
              </a:solidFill>
            </a:endParaRPr>
          </a:p>
          <a:p>
            <a:r>
              <a:rPr lang="en-US" altLang="ja-JP" sz="2000" b="0" i="0" u="none" strike="noStrike" baseline="0" dirty="0">
                <a:solidFill>
                  <a:schemeClr val="bg1"/>
                </a:solidFill>
              </a:rPr>
              <a:t>Outgassing is suppressed by the vacuum firing even after air exposure.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E35189D-7521-5077-57DC-2EF2A90A5591}"/>
              </a:ext>
            </a:extLst>
          </p:cNvPr>
          <p:cNvSpPr txBox="1"/>
          <p:nvPr/>
        </p:nvSpPr>
        <p:spPr>
          <a:xfrm>
            <a:off x="6722110" y="1481108"/>
            <a:ext cx="53517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Comparison:</a:t>
            </a:r>
          </a:p>
          <a:p>
            <a:pPr marL="179388" indent="-88900">
              <a:buFont typeface="Arial" panose="020B0604020202020204" pitchFamily="34" charset="0"/>
              <a:buChar char="•"/>
            </a:pPr>
            <a:r>
              <a:rPr lang="en-US" altLang="ja-JP" b="1" dirty="0"/>
              <a:t>Background</a:t>
            </a:r>
          </a:p>
          <a:p>
            <a:pPr marL="179388" indent="-8890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00FF"/>
                </a:solidFill>
              </a:rPr>
              <a:t>Sample A: Non-vacuum-fired SUS</a:t>
            </a:r>
          </a:p>
          <a:p>
            <a:pPr marL="179388" indent="-8890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00B050"/>
                </a:solidFill>
              </a:rPr>
              <a:t>Sample B: Vacuum-fired SUS (air-exposed): </a:t>
            </a:r>
          </a:p>
          <a:p>
            <a:pPr marL="269875"/>
            <a:r>
              <a:rPr lang="en-US" altLang="ja-JP" dirty="0">
                <a:solidFill>
                  <a:srgbClr val="00B050"/>
                </a:solidFill>
              </a:rPr>
              <a:t>850</a:t>
            </a:r>
            <a:r>
              <a:rPr kumimoji="1" lang="ja-JP" altLang="en-US" dirty="0">
                <a:solidFill>
                  <a:srgbClr val="00B050"/>
                </a:solidFill>
              </a:rPr>
              <a:t>℃ </a:t>
            </a:r>
            <a:r>
              <a:rPr lang="en-US" altLang="ja-JP" dirty="0">
                <a:solidFill>
                  <a:srgbClr val="00B050"/>
                </a:solidFill>
              </a:rPr>
              <a:t>10 H in TDS apparatus </a:t>
            </a:r>
            <a:r>
              <a:rPr lang="en-US" altLang="ja-JP" dirty="0">
                <a:solidFill>
                  <a:srgbClr val="00B050"/>
                </a:solidFill>
                <a:ea typeface="ＭＳ 明朝" panose="02020609040205080304" pitchFamily="17" charset="-128"/>
              </a:rPr>
              <a:t>→ Exposed to atmosphere more than a week</a:t>
            </a:r>
            <a:r>
              <a:rPr lang="en-US" altLang="ja-JP" dirty="0">
                <a:solidFill>
                  <a:srgbClr val="00B050"/>
                </a:solidFill>
              </a:rPr>
              <a:t> </a:t>
            </a:r>
            <a:r>
              <a:rPr lang="en-US" altLang="ja-JP" dirty="0">
                <a:solidFill>
                  <a:srgbClr val="00B050"/>
                </a:solidFill>
                <a:ea typeface="ＭＳ 明朝" panose="02020609040205080304" pitchFamily="17" charset="-128"/>
              </a:rPr>
              <a:t>→ TDS measurement</a:t>
            </a:r>
            <a:endParaRPr kumimoji="1" lang="ja-JP" altLang="en-US" dirty="0">
              <a:solidFill>
                <a:srgbClr val="00B050"/>
              </a:solidFill>
            </a:endParaRPr>
          </a:p>
          <a:p>
            <a:pPr marL="179388" indent="-88900">
              <a:buFont typeface="Arial" panose="020B0604020202020204" pitchFamily="34" charset="0"/>
              <a:buChar char="•"/>
            </a:pPr>
            <a:r>
              <a:rPr lang="en-US" altLang="ja-JP" dirty="0">
                <a:solidFill>
                  <a:srgbClr val="CC00FF"/>
                </a:solidFill>
              </a:rPr>
              <a:t>Sample C: Vacuum-fired SUS (in-situ): </a:t>
            </a:r>
          </a:p>
          <a:p>
            <a:pPr marL="269875"/>
            <a:r>
              <a:rPr lang="en-US" altLang="ja-JP" dirty="0">
                <a:solidFill>
                  <a:srgbClr val="CC00FF"/>
                </a:solidFill>
              </a:rPr>
              <a:t>850</a:t>
            </a:r>
            <a:r>
              <a:rPr kumimoji="1" lang="ja-JP" altLang="en-US" dirty="0">
                <a:solidFill>
                  <a:srgbClr val="CC00FF"/>
                </a:solidFill>
              </a:rPr>
              <a:t>℃ </a:t>
            </a:r>
            <a:r>
              <a:rPr lang="en-US" altLang="ja-JP" dirty="0">
                <a:solidFill>
                  <a:srgbClr val="CC00FF"/>
                </a:solidFill>
              </a:rPr>
              <a:t>10 H in TDS apparatus </a:t>
            </a:r>
            <a:r>
              <a:rPr lang="en-US" altLang="ja-JP" dirty="0">
                <a:solidFill>
                  <a:srgbClr val="CC00FF"/>
                </a:solidFill>
                <a:ea typeface="ＭＳ 明朝" panose="02020609040205080304" pitchFamily="17" charset="-128"/>
              </a:rPr>
              <a:t>→ TDS measurement</a:t>
            </a:r>
            <a:endParaRPr kumimoji="1" lang="ja-JP" altLang="en-US" dirty="0">
              <a:solidFill>
                <a:srgbClr val="CC00FF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14B6DE0-FCC8-23B2-2B10-4F409E0439D8}"/>
              </a:ext>
            </a:extLst>
          </p:cNvPr>
          <p:cNvSpPr txBox="1"/>
          <p:nvPr/>
        </p:nvSpPr>
        <p:spPr>
          <a:xfrm>
            <a:off x="7311054" y="1045236"/>
            <a:ext cx="4204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Sample: size 10 mm×10 mm ×</a:t>
            </a:r>
            <a:r>
              <a:rPr lang="en-US" altLang="ja-JP" sz="2000" baseline="30000" dirty="0"/>
              <a:t>t</a:t>
            </a:r>
            <a:r>
              <a:rPr lang="en-US" altLang="ja-JP" sz="2000" dirty="0"/>
              <a:t>1 mm</a:t>
            </a:r>
            <a:endParaRPr kumimoji="1" lang="ja-JP" altLang="en-US" sz="2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5F0E9E2-7E45-F1A6-4C11-10ECC61C9E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" y="1045236"/>
            <a:ext cx="6604000" cy="499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25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E6F70F4-2ABF-4F3A-A0CE-7EDB2944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sp>
        <p:nvSpPr>
          <p:cNvPr id="11" name="Rectangle 48">
            <a:extLst>
              <a:ext uri="{FF2B5EF4-FFF2-40B4-BE49-F238E27FC236}">
                <a16:creationId xmlns:a16="http://schemas.microsoft.com/office/drawing/2014/main" id="{E76A89AF-D5CF-F42E-C2E3-0F536DC8D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65986"/>
            <a:ext cx="11106150" cy="76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>
                <a:cs typeface="Arial" panose="020B0604020202020204" pitchFamily="34" charset="0"/>
              </a:rPr>
              <a:t>TDS result of SS samples: surface molecules</a:t>
            </a:r>
            <a:endParaRPr lang="ja-JP" altLang="en-US" sz="3600" b="1" kern="0" dirty="0"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7D792E9-31C3-B707-E3C6-10EF6F3D2537}"/>
              </a:ext>
            </a:extLst>
          </p:cNvPr>
          <p:cNvSpPr txBox="1"/>
          <p:nvPr/>
        </p:nvSpPr>
        <p:spPr>
          <a:xfrm>
            <a:off x="7338086" y="4191370"/>
            <a:ext cx="46264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0" i="0" u="none" strike="noStrike" baseline="0" dirty="0">
                <a:solidFill>
                  <a:srgbClr val="000000"/>
                </a:solidFill>
              </a:rPr>
              <a:t>Other gases reabsorb by air exposure, but degassing effect by the vacuum firing partially remains.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23E7EE-3F78-3154-5D65-6C5648CA849F}"/>
              </a:ext>
            </a:extLst>
          </p:cNvPr>
          <p:cNvSpPr txBox="1"/>
          <p:nvPr/>
        </p:nvSpPr>
        <p:spPr>
          <a:xfrm>
            <a:off x="7414735" y="2545907"/>
            <a:ext cx="43797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b="0" i="0" u="none" strike="noStrike" baseline="0" dirty="0">
                <a:solidFill>
                  <a:srgbClr val="000000"/>
                </a:solidFill>
              </a:rPr>
              <a:t>Hydrogen </a:t>
            </a:r>
            <a:r>
              <a:rPr lang="en-US" altLang="ja-JP" dirty="0">
                <a:solidFill>
                  <a:srgbClr val="000000"/>
                </a:solidFill>
              </a:rPr>
              <a:t>of a vacuum-fired SUS is near background level even after air exposure</a:t>
            </a:r>
            <a:r>
              <a:rPr lang="en-US" altLang="ja-JP" sz="1800" b="0" i="0" u="none" strike="noStrike" baseline="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E9CB7D8-AEA4-C7F3-8CD1-90E0FC155A55}"/>
              </a:ext>
            </a:extLst>
          </p:cNvPr>
          <p:cNvSpPr txBox="1"/>
          <p:nvPr/>
        </p:nvSpPr>
        <p:spPr>
          <a:xfrm>
            <a:off x="7522624" y="5081880"/>
            <a:ext cx="4379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5">
                    <a:lumMod val="50000"/>
                  </a:schemeClr>
                </a:solidFill>
              </a:rPr>
              <a:t>Resistant surface to gas adsorption would have been formed.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41E302FB-681F-CED1-2C56-C44C1164078D}"/>
              </a:ext>
            </a:extLst>
          </p:cNvPr>
          <p:cNvSpPr/>
          <p:nvPr/>
        </p:nvSpPr>
        <p:spPr>
          <a:xfrm>
            <a:off x="9101706" y="4920976"/>
            <a:ext cx="194982" cy="1989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52194A2E-0079-B4E0-D966-5C6CDEF2FBD6}"/>
              </a:ext>
            </a:extLst>
          </p:cNvPr>
          <p:cNvSpPr/>
          <p:nvPr/>
        </p:nvSpPr>
        <p:spPr>
          <a:xfrm>
            <a:off x="9101706" y="3202399"/>
            <a:ext cx="194982" cy="1989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3E1B550-C122-88B1-F958-241A212800C8}"/>
              </a:ext>
            </a:extLst>
          </p:cNvPr>
          <p:cNvSpPr txBox="1"/>
          <p:nvPr/>
        </p:nvSpPr>
        <p:spPr>
          <a:xfrm>
            <a:off x="7414734" y="3349994"/>
            <a:ext cx="448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5">
                    <a:lumMod val="50000"/>
                  </a:schemeClr>
                </a:solidFill>
              </a:rPr>
              <a:t>H diffused to vacuum from bulk </a:t>
            </a:r>
            <a:r>
              <a:rPr lang="en-US" altLang="ja-JP" dirty="0">
                <a:solidFill>
                  <a:schemeClr val="accent5">
                    <a:lumMod val="50000"/>
                  </a:schemeClr>
                </a:solidFill>
              </a:rPr>
              <a:t>by vacuum firing and reabsorption in atmosphere is little.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2CC410C-0756-0772-E0B5-606837D12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3" y="1149250"/>
            <a:ext cx="6914140" cy="5106769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2789853-9E50-3E2F-907D-E9A4614640BB}"/>
              </a:ext>
            </a:extLst>
          </p:cNvPr>
          <p:cNvSpPr txBox="1"/>
          <p:nvPr/>
        </p:nvSpPr>
        <p:spPr>
          <a:xfrm>
            <a:off x="7455913" y="1070159"/>
            <a:ext cx="36815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88900">
              <a:buFont typeface="Arial" panose="020B0604020202020204" pitchFamily="34" charset="0"/>
              <a:buChar char="•"/>
            </a:pPr>
            <a:r>
              <a:rPr lang="en-US" altLang="ja-JP" sz="1400" b="1" dirty="0"/>
              <a:t>Background</a:t>
            </a:r>
          </a:p>
          <a:p>
            <a:pPr marL="179388" indent="-88900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0000FF"/>
                </a:solidFill>
              </a:rPr>
              <a:t>Sample A: Non-vacuum-fired SUS</a:t>
            </a:r>
          </a:p>
          <a:p>
            <a:pPr marL="179388" indent="-88900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00B050"/>
                </a:solidFill>
              </a:rPr>
              <a:t>Sample B: Vacuum-fired SUS (air-exposed)</a:t>
            </a:r>
          </a:p>
          <a:p>
            <a:pPr marL="179388" indent="-88900">
              <a:buFont typeface="Arial" panose="020B0604020202020204" pitchFamily="34" charset="0"/>
              <a:buChar char="•"/>
            </a:pPr>
            <a:r>
              <a:rPr lang="en-US" altLang="ja-JP" sz="1400" dirty="0">
                <a:solidFill>
                  <a:srgbClr val="CC00FF"/>
                </a:solidFill>
              </a:rPr>
              <a:t>Sample C: Vacuum-fired SUS (in-situ)</a:t>
            </a:r>
          </a:p>
        </p:txBody>
      </p:sp>
    </p:spTree>
    <p:extLst>
      <p:ext uri="{BB962C8B-B14F-4D97-AF65-F5344CB8AC3E}">
        <p14:creationId xmlns:p14="http://schemas.microsoft.com/office/powerpoint/2010/main" val="1248470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E6F70F4-2ABF-4F3A-A0CE-7EDB2944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17</a:t>
            </a:fld>
            <a:endParaRPr kumimoji="1" lang="ja-JP" altLang="en-US" dirty="0"/>
          </a:p>
        </p:txBody>
      </p:sp>
      <p:sp>
        <p:nvSpPr>
          <p:cNvPr id="11" name="Rectangle 48">
            <a:extLst>
              <a:ext uri="{FF2B5EF4-FFF2-40B4-BE49-F238E27FC236}">
                <a16:creationId xmlns:a16="http://schemas.microsoft.com/office/drawing/2014/main" id="{E76A89AF-D5CF-F42E-C2E3-0F536DC8D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65986"/>
            <a:ext cx="11106150" cy="76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>
                <a:cs typeface="Arial" panose="020B0604020202020204" pitchFamily="34" charset="0"/>
              </a:rPr>
              <a:t>XPS result of SS samples: surface modification</a:t>
            </a:r>
            <a:endParaRPr lang="ja-JP" altLang="en-US" sz="3600" b="1" kern="0" dirty="0"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DC1E5D-03BE-C1C1-5130-B435E87741F3}"/>
              </a:ext>
            </a:extLst>
          </p:cNvPr>
          <p:cNvSpPr txBox="1"/>
          <p:nvPr/>
        </p:nvSpPr>
        <p:spPr>
          <a:xfrm>
            <a:off x="1507224" y="1377858"/>
            <a:ext cx="93593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chemeClr val="accent2">
                    <a:lumMod val="75000"/>
                  </a:schemeClr>
                </a:solidFill>
              </a:rPr>
              <a:t>While non-vacuum-fired SS surface was mainly Cr-oxide, vacuum-fired SS surface was covered by Fe-oxide.</a:t>
            </a:r>
            <a:endParaRPr lang="ja-JP" altLang="en-US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B533A778-1862-29A5-38A6-DEAD12ECAA9A}"/>
              </a:ext>
            </a:extLst>
          </p:cNvPr>
          <p:cNvSpPr txBox="1"/>
          <p:nvPr/>
        </p:nvSpPr>
        <p:spPr>
          <a:xfrm>
            <a:off x="2149242" y="918159"/>
            <a:ext cx="7893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XPS measurement was performed for SS samples without and with vacuum firing.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171D5AB-AE18-24E7-F99D-82CAE62FD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82" y="2124075"/>
            <a:ext cx="9662046" cy="4076013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219809F3-063F-7D7F-384A-851996381382}"/>
              </a:ext>
            </a:extLst>
          </p:cNvPr>
          <p:cNvSpPr/>
          <p:nvPr/>
        </p:nvSpPr>
        <p:spPr>
          <a:xfrm>
            <a:off x="7273636" y="3204311"/>
            <a:ext cx="571500" cy="957770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BD70B879-F571-7A59-0A30-C6B0AF5CA88C}"/>
              </a:ext>
            </a:extLst>
          </p:cNvPr>
          <p:cNvSpPr/>
          <p:nvPr/>
        </p:nvSpPr>
        <p:spPr>
          <a:xfrm>
            <a:off x="2307403" y="3911166"/>
            <a:ext cx="571500" cy="42998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8B03D17-F944-E585-8BBC-A8FED42E32A3}"/>
              </a:ext>
            </a:extLst>
          </p:cNvPr>
          <p:cNvSpPr txBox="1"/>
          <p:nvPr/>
        </p:nvSpPr>
        <p:spPr>
          <a:xfrm>
            <a:off x="2389731" y="3550687"/>
            <a:ext cx="97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Cr-oxide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E84BD3A-F79E-6815-B977-B29DF6563C0C}"/>
              </a:ext>
            </a:extLst>
          </p:cNvPr>
          <p:cNvSpPr txBox="1"/>
          <p:nvPr/>
        </p:nvSpPr>
        <p:spPr>
          <a:xfrm>
            <a:off x="7348846" y="2884923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rgbClr val="7030A0"/>
                </a:solidFill>
              </a:rPr>
              <a:t>Fe</a:t>
            </a:r>
            <a:r>
              <a:rPr kumimoji="1" lang="en-US" altLang="ja-JP" b="1" dirty="0">
                <a:solidFill>
                  <a:srgbClr val="7030A0"/>
                </a:solidFill>
              </a:rPr>
              <a:t>-oxide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537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E6F70F4-2ABF-4F3A-A0CE-7EDB2944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  <p:sp>
        <p:nvSpPr>
          <p:cNvPr id="11" name="Rectangle 48">
            <a:extLst>
              <a:ext uri="{FF2B5EF4-FFF2-40B4-BE49-F238E27FC236}">
                <a16:creationId xmlns:a16="http://schemas.microsoft.com/office/drawing/2014/main" id="{E76A89AF-D5CF-F42E-C2E3-0F536DC8D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65986"/>
            <a:ext cx="11106150" cy="76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>
                <a:cs typeface="Arial" panose="020B0604020202020204" pitchFamily="34" charset="0"/>
              </a:rPr>
              <a:t>Surface Fe-oxide layer formation</a:t>
            </a:r>
            <a:endParaRPr lang="ja-JP" altLang="en-US" sz="3600" b="1" kern="0" dirty="0">
              <a:cs typeface="Arial" panose="020B0604020202020204" pitchFamily="34" charset="0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F14425D-A88B-8A76-C177-E03FA7FC53BD}"/>
              </a:ext>
            </a:extLst>
          </p:cNvPr>
          <p:cNvSpPr txBox="1"/>
          <p:nvPr/>
        </p:nvSpPr>
        <p:spPr>
          <a:xfrm>
            <a:off x="5735960" y="2907901"/>
            <a:ext cx="6234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Auger electron spectroscopy (</a:t>
            </a:r>
            <a:r>
              <a:rPr lang="en-US" altLang="ja-JP" dirty="0" err="1"/>
              <a:t>Achard</a:t>
            </a:r>
            <a:r>
              <a:rPr lang="en-US" altLang="ja-JP" dirty="0"/>
              <a:t> et al. 1979, VACUUM):</a:t>
            </a:r>
          </a:p>
          <a:p>
            <a:r>
              <a:rPr lang="en-US" altLang="ja-JP" dirty="0"/>
              <a:t>Fe peak increases in higher temperature up to 900</a:t>
            </a:r>
            <a:r>
              <a:rPr kumimoji="1" lang="ja-JP" altLang="en-US" dirty="0"/>
              <a:t>℃</a:t>
            </a:r>
            <a:r>
              <a:rPr lang="en-US" altLang="ja-JP" dirty="0"/>
              <a:t>. </a:t>
            </a:r>
          </a:p>
        </p:txBody>
      </p:sp>
      <p:sp>
        <p:nvSpPr>
          <p:cNvPr id="40" name="矢印: 下 39">
            <a:extLst>
              <a:ext uri="{FF2B5EF4-FFF2-40B4-BE49-F238E27FC236}">
                <a16:creationId xmlns:a16="http://schemas.microsoft.com/office/drawing/2014/main" id="{40AB58BB-198B-FE9C-8D86-78968EA49C39}"/>
              </a:ext>
            </a:extLst>
          </p:cNvPr>
          <p:cNvSpPr/>
          <p:nvPr/>
        </p:nvSpPr>
        <p:spPr>
          <a:xfrm>
            <a:off x="3754676" y="5461265"/>
            <a:ext cx="194982" cy="19891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790A86B2-68DA-9A49-A976-DC2A5F40EDB1}"/>
              </a:ext>
            </a:extLst>
          </p:cNvPr>
          <p:cNvSpPr txBox="1"/>
          <p:nvPr/>
        </p:nvSpPr>
        <p:spPr>
          <a:xfrm>
            <a:off x="5578304" y="4435735"/>
            <a:ext cx="66153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  <a:ea typeface="ＭＳ 明朝" panose="02020609040205080304" pitchFamily="17" charset="-128"/>
              </a:rPr>
              <a:t>Fe-oxide surface was formed by the air exposure after vacuum firing.</a:t>
            </a:r>
            <a:endParaRPr lang="ja-JP" alt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9F5798D-91E0-3747-9D7E-6FC491A99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0" t="29022" r="23086" b="9615"/>
          <a:stretch/>
        </p:blipFill>
        <p:spPr>
          <a:xfrm>
            <a:off x="1844122" y="888007"/>
            <a:ext cx="3613703" cy="541459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25CF5A2-73AD-658C-C747-5683DDB07E85}"/>
              </a:ext>
            </a:extLst>
          </p:cNvPr>
          <p:cNvSpPr txBox="1"/>
          <p:nvPr/>
        </p:nvSpPr>
        <p:spPr>
          <a:xfrm>
            <a:off x="4279032" y="941261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200</a:t>
            </a:r>
            <a:r>
              <a:rPr kumimoji="1" lang="en-US" altLang="ja-JP" sz="1400" dirty="0">
                <a:ea typeface="ＭＳ 明朝" panose="02020609040205080304" pitchFamily="17" charset="-128"/>
              </a:rPr>
              <a:t>℃</a:t>
            </a:r>
            <a:endParaRPr kumimoji="1" lang="ja-JP" altLang="en-US" sz="1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B3A63AD-D748-D2F4-D9A3-6644227FCF08}"/>
              </a:ext>
            </a:extLst>
          </p:cNvPr>
          <p:cNvSpPr txBox="1"/>
          <p:nvPr/>
        </p:nvSpPr>
        <p:spPr>
          <a:xfrm>
            <a:off x="4279032" y="1660249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3</a:t>
            </a:r>
            <a:r>
              <a:rPr kumimoji="1" lang="en-US" altLang="ja-JP" sz="1400" dirty="0"/>
              <a:t>00</a:t>
            </a:r>
            <a:r>
              <a:rPr kumimoji="1" lang="en-US" altLang="ja-JP" sz="1400" dirty="0">
                <a:ea typeface="ＭＳ 明朝" panose="02020609040205080304" pitchFamily="17" charset="-128"/>
              </a:rPr>
              <a:t>℃</a:t>
            </a:r>
            <a:endParaRPr kumimoji="1" lang="ja-JP" altLang="en-US" sz="1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136171A-EE2F-A8A3-2728-6CDD7D6EA35C}"/>
              </a:ext>
            </a:extLst>
          </p:cNvPr>
          <p:cNvSpPr txBox="1"/>
          <p:nvPr/>
        </p:nvSpPr>
        <p:spPr>
          <a:xfrm>
            <a:off x="4279032" y="2371155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400</a:t>
            </a:r>
            <a:r>
              <a:rPr kumimoji="1" lang="en-US" altLang="ja-JP" sz="1400" dirty="0">
                <a:ea typeface="ＭＳ 明朝" panose="02020609040205080304" pitchFamily="17" charset="-128"/>
              </a:rPr>
              <a:t>℃</a:t>
            </a:r>
            <a:endParaRPr kumimoji="1" lang="ja-JP" altLang="en-US" sz="14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D5C328D-2642-36BA-2385-AACC3461A14D}"/>
              </a:ext>
            </a:extLst>
          </p:cNvPr>
          <p:cNvSpPr txBox="1"/>
          <p:nvPr/>
        </p:nvSpPr>
        <p:spPr>
          <a:xfrm>
            <a:off x="4178970" y="3122772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500</a:t>
            </a:r>
            <a:r>
              <a:rPr kumimoji="1" lang="en-US" altLang="ja-JP" sz="1400" dirty="0">
                <a:ea typeface="ＭＳ 明朝" panose="02020609040205080304" pitchFamily="17" charset="-128"/>
              </a:rPr>
              <a:t>℃</a:t>
            </a:r>
            <a:endParaRPr kumimoji="1" lang="ja-JP" altLang="en-US" sz="1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2904FAA-0CE8-02B7-1121-5363286549F8}"/>
              </a:ext>
            </a:extLst>
          </p:cNvPr>
          <p:cNvSpPr txBox="1"/>
          <p:nvPr/>
        </p:nvSpPr>
        <p:spPr>
          <a:xfrm>
            <a:off x="4212333" y="3841760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6</a:t>
            </a:r>
            <a:r>
              <a:rPr kumimoji="1" lang="en-US" altLang="ja-JP" sz="1400" dirty="0"/>
              <a:t>00</a:t>
            </a:r>
            <a:r>
              <a:rPr kumimoji="1" lang="en-US" altLang="ja-JP" sz="1400" dirty="0">
                <a:ea typeface="ＭＳ 明朝" panose="02020609040205080304" pitchFamily="17" charset="-128"/>
              </a:rPr>
              <a:t>℃</a:t>
            </a:r>
            <a:endParaRPr kumimoji="1" lang="ja-JP" altLang="en-US" sz="1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42DA1E2-8D67-BAFB-78ED-1D2B7A1E8EA4}"/>
              </a:ext>
            </a:extLst>
          </p:cNvPr>
          <p:cNvSpPr txBox="1"/>
          <p:nvPr/>
        </p:nvSpPr>
        <p:spPr>
          <a:xfrm>
            <a:off x="4267002" y="4293080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700</a:t>
            </a:r>
            <a:r>
              <a:rPr kumimoji="1" lang="en-US" altLang="ja-JP" sz="1400" dirty="0">
                <a:ea typeface="ＭＳ 明朝" panose="02020609040205080304" pitchFamily="17" charset="-128"/>
              </a:rPr>
              <a:t>℃</a:t>
            </a:r>
            <a:endParaRPr kumimoji="1" lang="ja-JP" altLang="en-US" sz="14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CBBEB0F-56D4-7E58-6DA9-68A8229B10FD}"/>
              </a:ext>
            </a:extLst>
          </p:cNvPr>
          <p:cNvSpPr txBox="1"/>
          <p:nvPr/>
        </p:nvSpPr>
        <p:spPr>
          <a:xfrm>
            <a:off x="4267002" y="4833928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8</a:t>
            </a:r>
            <a:r>
              <a:rPr kumimoji="1" lang="en-US" altLang="ja-JP" sz="1400" dirty="0"/>
              <a:t>00</a:t>
            </a:r>
            <a:r>
              <a:rPr kumimoji="1" lang="en-US" altLang="ja-JP" sz="1400" dirty="0">
                <a:ea typeface="ＭＳ 明朝" panose="02020609040205080304" pitchFamily="17" charset="-128"/>
              </a:rPr>
              <a:t>℃</a:t>
            </a:r>
            <a:endParaRPr kumimoji="1" lang="ja-JP" altLang="en-US" sz="14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3D6BBDE-92B7-2AE5-4233-2064A4562BC7}"/>
              </a:ext>
            </a:extLst>
          </p:cNvPr>
          <p:cNvSpPr txBox="1"/>
          <p:nvPr/>
        </p:nvSpPr>
        <p:spPr>
          <a:xfrm>
            <a:off x="4283099" y="5338892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900</a:t>
            </a:r>
            <a:r>
              <a:rPr kumimoji="1" lang="en-US" altLang="ja-JP" sz="1400" dirty="0">
                <a:ea typeface="ＭＳ 明朝" panose="02020609040205080304" pitchFamily="17" charset="-128"/>
              </a:rPr>
              <a:t>℃</a:t>
            </a:r>
            <a:endParaRPr kumimoji="1" lang="ja-JP" altLang="en-US" sz="1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C926250-4D66-C1FC-9600-B218D562B4BB}"/>
              </a:ext>
            </a:extLst>
          </p:cNvPr>
          <p:cNvSpPr txBox="1"/>
          <p:nvPr/>
        </p:nvSpPr>
        <p:spPr>
          <a:xfrm>
            <a:off x="4002191" y="2825340"/>
            <a:ext cx="353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Fe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B08BF9B-5B32-57D1-3E25-488745399541}"/>
              </a:ext>
            </a:extLst>
          </p:cNvPr>
          <p:cNvSpPr txBox="1"/>
          <p:nvPr/>
        </p:nvSpPr>
        <p:spPr>
          <a:xfrm>
            <a:off x="3677808" y="2935360"/>
            <a:ext cx="3433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</a:rPr>
              <a:t>Cr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6" name="右中かっこ 25">
            <a:extLst>
              <a:ext uri="{FF2B5EF4-FFF2-40B4-BE49-F238E27FC236}">
                <a16:creationId xmlns:a16="http://schemas.microsoft.com/office/drawing/2014/main" id="{2D91F584-7A51-AE3A-32D2-2FFBCCA0582F}"/>
              </a:ext>
            </a:extLst>
          </p:cNvPr>
          <p:cNvSpPr/>
          <p:nvPr/>
        </p:nvSpPr>
        <p:spPr>
          <a:xfrm rot="5400000">
            <a:off x="4015111" y="2655912"/>
            <a:ext cx="111924" cy="375458"/>
          </a:xfrm>
          <a:prstGeom prst="rightBrace">
            <a:avLst>
              <a:gd name="adj1" fmla="val 65522"/>
              <a:gd name="adj2" fmla="val 48611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右中かっこ 26">
            <a:extLst>
              <a:ext uri="{FF2B5EF4-FFF2-40B4-BE49-F238E27FC236}">
                <a16:creationId xmlns:a16="http://schemas.microsoft.com/office/drawing/2014/main" id="{53AEE2A4-1F02-CD65-CA17-B1646EC65066}"/>
              </a:ext>
            </a:extLst>
          </p:cNvPr>
          <p:cNvSpPr/>
          <p:nvPr/>
        </p:nvSpPr>
        <p:spPr>
          <a:xfrm rot="5400000">
            <a:off x="3795830" y="2922805"/>
            <a:ext cx="46143" cy="147332"/>
          </a:xfrm>
          <a:prstGeom prst="rightBrace">
            <a:avLst>
              <a:gd name="adj1" fmla="val 65522"/>
              <a:gd name="adj2" fmla="val 48611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四角形: 角を丸くする 29">
            <a:extLst>
              <a:ext uri="{FF2B5EF4-FFF2-40B4-BE49-F238E27FC236}">
                <a16:creationId xmlns:a16="http://schemas.microsoft.com/office/drawing/2014/main" id="{65223741-6466-14DC-2F09-9C3FBD043734}"/>
              </a:ext>
            </a:extLst>
          </p:cNvPr>
          <p:cNvSpPr/>
          <p:nvPr/>
        </p:nvSpPr>
        <p:spPr>
          <a:xfrm>
            <a:off x="3754676" y="4446968"/>
            <a:ext cx="638316" cy="3718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四角形: 角を丸くする 30">
            <a:extLst>
              <a:ext uri="{FF2B5EF4-FFF2-40B4-BE49-F238E27FC236}">
                <a16:creationId xmlns:a16="http://schemas.microsoft.com/office/drawing/2014/main" id="{63FDD9D6-6BF3-71A0-5807-448A494C960B}"/>
              </a:ext>
            </a:extLst>
          </p:cNvPr>
          <p:cNvSpPr/>
          <p:nvPr/>
        </p:nvSpPr>
        <p:spPr>
          <a:xfrm>
            <a:off x="3745235" y="4961515"/>
            <a:ext cx="638316" cy="4997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45C4D66F-DB83-138C-378E-FF0317792438}"/>
              </a:ext>
            </a:extLst>
          </p:cNvPr>
          <p:cNvSpPr/>
          <p:nvPr/>
        </p:nvSpPr>
        <p:spPr>
          <a:xfrm>
            <a:off x="3799272" y="5461265"/>
            <a:ext cx="638316" cy="5614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32D1496-96E5-24E6-3876-53716F14CCC0}"/>
              </a:ext>
            </a:extLst>
          </p:cNvPr>
          <p:cNvSpPr txBox="1"/>
          <p:nvPr/>
        </p:nvSpPr>
        <p:spPr>
          <a:xfrm>
            <a:off x="5578304" y="3771133"/>
            <a:ext cx="6488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During vacuu</a:t>
            </a:r>
            <a:r>
              <a:rPr lang="en-US" altLang="ja-JP" sz="2000" dirty="0"/>
              <a:t>m firing, Fe-metal becomes main surface composition.</a:t>
            </a:r>
            <a:endParaRPr kumimoji="1" lang="ja-JP" altLang="en-US" sz="2000" dirty="0"/>
          </a:p>
        </p:txBody>
      </p:sp>
      <p:sp>
        <p:nvSpPr>
          <p:cNvPr id="38" name="矢印: 下 37">
            <a:extLst>
              <a:ext uri="{FF2B5EF4-FFF2-40B4-BE49-F238E27FC236}">
                <a16:creationId xmlns:a16="http://schemas.microsoft.com/office/drawing/2014/main" id="{2EBB960B-7EC3-D18D-ADBF-8CADF9C42DE1}"/>
              </a:ext>
            </a:extLst>
          </p:cNvPr>
          <p:cNvSpPr/>
          <p:nvPr/>
        </p:nvSpPr>
        <p:spPr>
          <a:xfrm rot="4616224">
            <a:off x="5349723" y="2982236"/>
            <a:ext cx="229549" cy="452995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B67EA2A-9141-19ED-5FDB-9CA53646A76F}"/>
              </a:ext>
            </a:extLst>
          </p:cNvPr>
          <p:cNvSpPr txBox="1"/>
          <p:nvPr/>
        </p:nvSpPr>
        <p:spPr>
          <a:xfrm>
            <a:off x="5734062" y="846865"/>
            <a:ext cx="63702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</a:rPr>
              <a:t>Previous research by Sugimoto</a:t>
            </a:r>
            <a:r>
              <a:rPr lang="en-US" altLang="ja-JP" sz="2000" i="1" dirty="0">
                <a:solidFill>
                  <a:schemeClr val="accent5">
                    <a:lumMod val="50000"/>
                  </a:schemeClr>
                </a:solidFill>
              </a:rPr>
              <a:t> et. al</a:t>
            </a: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</a:rPr>
              <a:t> revealed that the adsorbed water on Cr-oxide surface largely contributes the outgassing of the stainless steel. </a:t>
            </a:r>
            <a:endParaRPr lang="ja-JP" alt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5350A17-96CB-488F-386D-93B2D5F9D907}"/>
              </a:ext>
            </a:extLst>
          </p:cNvPr>
          <p:cNvSpPr txBox="1"/>
          <p:nvPr/>
        </p:nvSpPr>
        <p:spPr>
          <a:xfrm>
            <a:off x="5777661" y="1814137"/>
            <a:ext cx="41307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/>
              <a:t>T. Sugimoto, K. </a:t>
            </a:r>
            <a:r>
              <a:rPr lang="en-US" altLang="ja-JP" sz="1200" dirty="0" err="1"/>
              <a:t>Takeyasu</a:t>
            </a:r>
            <a:r>
              <a:rPr lang="en-US" altLang="ja-JP" sz="1200" dirty="0"/>
              <a:t>, K. </a:t>
            </a:r>
            <a:r>
              <a:rPr lang="en-US" altLang="ja-JP" sz="1200" dirty="0" err="1"/>
              <a:t>Fukutani</a:t>
            </a:r>
            <a:r>
              <a:rPr lang="en-US" altLang="ja-JP" sz="1200" dirty="0"/>
              <a:t>, “Gas behavior in the vacuum chamber with a single adsorption site on the chamber wall: Origin of the exponential pressure decay with the time constant of sub-kilo seconds. “ J. Vac. Soc. </a:t>
            </a:r>
            <a:r>
              <a:rPr lang="en-US" altLang="ja-JP" sz="1200" dirty="0" err="1"/>
              <a:t>Jpn</a:t>
            </a:r>
            <a:r>
              <a:rPr lang="en-US" altLang="ja-JP" sz="1200" dirty="0"/>
              <a:t>. 2013.</a:t>
            </a:r>
            <a:endParaRPr lang="ja-JP" altLang="en-US" sz="1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BA7B112-5FD2-8363-50FD-FD0EE4074154}"/>
              </a:ext>
            </a:extLst>
          </p:cNvPr>
          <p:cNvSpPr txBox="1"/>
          <p:nvPr/>
        </p:nvSpPr>
        <p:spPr>
          <a:xfrm>
            <a:off x="5686863" y="5256926"/>
            <a:ext cx="633289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dirty="0">
                <a:solidFill>
                  <a:schemeClr val="accent2">
                    <a:lumMod val="50000"/>
                  </a:schemeClr>
                </a:solidFill>
                <a:ea typeface="ＭＳ 明朝" panose="02020609040205080304" pitchFamily="17" charset="-128"/>
              </a:rPr>
              <a:t>Fe-oxide surface layer has an important role for outgassing reduction.</a:t>
            </a:r>
            <a:endParaRPr lang="ja-JP" alt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F41C1BD9-43EA-963C-DD2D-494C3287BD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842"/>
          <a:stretch/>
        </p:blipFill>
        <p:spPr>
          <a:xfrm>
            <a:off x="9864848" y="1531341"/>
            <a:ext cx="2105812" cy="1095905"/>
          </a:xfrm>
          <a:prstGeom prst="rect">
            <a:avLst/>
          </a:prstGeom>
        </p:spPr>
      </p:pic>
      <p:sp>
        <p:nvSpPr>
          <p:cNvPr id="22" name="矢印: 下 21">
            <a:extLst>
              <a:ext uri="{FF2B5EF4-FFF2-40B4-BE49-F238E27FC236}">
                <a16:creationId xmlns:a16="http://schemas.microsoft.com/office/drawing/2014/main" id="{CB46AC63-17FA-4719-FD4B-542E3C4EFF70}"/>
              </a:ext>
            </a:extLst>
          </p:cNvPr>
          <p:cNvSpPr/>
          <p:nvPr/>
        </p:nvSpPr>
        <p:spPr>
          <a:xfrm rot="16632717">
            <a:off x="9661710" y="1752894"/>
            <a:ext cx="249067" cy="329614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468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E6F70F4-2ABF-4F3A-A0CE-7EDB2944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19</a:t>
            </a:fld>
            <a:endParaRPr kumimoji="1" lang="ja-JP" altLang="en-US" dirty="0"/>
          </a:p>
        </p:txBody>
      </p:sp>
      <p:sp>
        <p:nvSpPr>
          <p:cNvPr id="11" name="Rectangle 48">
            <a:extLst>
              <a:ext uri="{FF2B5EF4-FFF2-40B4-BE49-F238E27FC236}">
                <a16:creationId xmlns:a16="http://schemas.microsoft.com/office/drawing/2014/main" id="{E76A89AF-D5CF-F42E-C2E3-0F536DC8D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28565"/>
            <a:ext cx="11106150" cy="76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>
                <a:cs typeface="Arial" panose="020B0604020202020204" pitchFamily="34" charset="0"/>
              </a:rPr>
              <a:t>Summary </a:t>
            </a:r>
            <a:endParaRPr lang="ja-JP" altLang="en-US" sz="3600" b="1" kern="0" dirty="0">
              <a:cs typeface="Arial" panose="020B0604020202020204" pitchFamily="34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6314AC-96BA-CE4F-66AD-2B9CD19BF641}"/>
              </a:ext>
            </a:extLst>
          </p:cNvPr>
          <p:cNvSpPr txBox="1"/>
          <p:nvPr/>
        </p:nvSpPr>
        <p:spPr>
          <a:xfrm>
            <a:off x="1251990" y="1900945"/>
            <a:ext cx="9554662" cy="37856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en-US" altLang="ja-JP" sz="2400" b="1" dirty="0">
                <a:solidFill>
                  <a:srgbClr val="000000"/>
                </a:solidFill>
              </a:rPr>
              <a:t>Titanium:</a:t>
            </a:r>
          </a:p>
          <a:p>
            <a:pPr marL="800100" lvl="1" indent="-342900">
              <a:buFont typeface="Wingdings" panose="05000000000000000000" pitchFamily="2" charset="2"/>
              <a:buChar char="n"/>
            </a:pPr>
            <a:r>
              <a:rPr lang="en-US" altLang="ja-JP" sz="2400" dirty="0">
                <a:solidFill>
                  <a:srgbClr val="000000"/>
                </a:solidFill>
              </a:rPr>
              <a:t>F</a:t>
            </a:r>
            <a:r>
              <a:rPr lang="en-US" altLang="ja-JP" sz="2400" b="0" i="0" u="none" strike="noStrike" baseline="0" dirty="0">
                <a:solidFill>
                  <a:srgbClr val="000000"/>
                </a:solidFill>
              </a:rPr>
              <a:t>ormation of very </a:t>
            </a:r>
            <a:r>
              <a:rPr lang="en-US" altLang="ja-JP" sz="2400" dirty="0">
                <a:solidFill>
                  <a:srgbClr val="000000"/>
                </a:solidFill>
              </a:rPr>
              <a:t>thin Ti-oxide layer is formed by the Ti </a:t>
            </a:r>
            <a:r>
              <a:rPr lang="en-US" altLang="ja-JP" sz="2400" dirty="0" err="1">
                <a:solidFill>
                  <a:srgbClr val="000000"/>
                </a:solidFill>
              </a:rPr>
              <a:t>metalization</a:t>
            </a:r>
            <a:r>
              <a:rPr lang="en-US" altLang="ja-JP" sz="2400" dirty="0">
                <a:solidFill>
                  <a:srgbClr val="000000"/>
                </a:solidFill>
              </a:rPr>
              <a:t> during the vacuum firing and Ti oxidation by following air exposure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solidFill>
                  <a:srgbClr val="000000"/>
                </a:solidFill>
              </a:rPr>
              <a:t>as a getter by the high temperature baking</a:t>
            </a:r>
          </a:p>
          <a:p>
            <a:r>
              <a:rPr lang="en-US" altLang="ja-JP" sz="2400" b="1" dirty="0"/>
              <a:t>Stainless steel:</a:t>
            </a:r>
          </a:p>
          <a:p>
            <a:pPr marL="800100" lvl="1" indent="-342900">
              <a:buFont typeface="Wingdings" panose="05000000000000000000" pitchFamily="2" charset="2"/>
              <a:buChar char="n"/>
            </a:pPr>
            <a:r>
              <a:rPr lang="en-US" altLang="ja-JP" sz="2400" dirty="0">
                <a:solidFill>
                  <a:srgbClr val="000000"/>
                </a:solidFill>
              </a:rPr>
              <a:t>F</a:t>
            </a:r>
            <a:r>
              <a:rPr lang="en-US" altLang="ja-JP" sz="2400" b="0" i="0" u="none" strike="noStrike" baseline="0" dirty="0">
                <a:solidFill>
                  <a:srgbClr val="000000"/>
                </a:solidFill>
              </a:rPr>
              <a:t>ormation of the surface Fe-oxide layer, which is formed by the Fe </a:t>
            </a:r>
            <a:r>
              <a:rPr lang="en-US" altLang="ja-JP" sz="2400" b="0" i="0" u="none" strike="noStrike" baseline="0" dirty="0" err="1">
                <a:solidFill>
                  <a:srgbClr val="000000"/>
                </a:solidFill>
              </a:rPr>
              <a:t>metalization</a:t>
            </a:r>
            <a:r>
              <a:rPr lang="en-US" altLang="ja-JP" sz="2400" b="0" i="0" u="none" strike="noStrike" baseline="0" dirty="0">
                <a:solidFill>
                  <a:srgbClr val="000000"/>
                </a:solidFill>
              </a:rPr>
              <a:t> during vacuum firing and Fe oxidation by following air exposure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ja-JP" sz="2400" b="0" i="0" u="none" strike="noStrike" baseline="0" dirty="0">
                <a:solidFill>
                  <a:srgbClr val="000000"/>
                </a:solidFill>
              </a:rPr>
              <a:t>as a diffusion barrier from the gas phase to the bulk</a:t>
            </a:r>
            <a:endParaRPr lang="en-US" altLang="ja-JP" sz="2400" dirty="0">
              <a:solidFill>
                <a:srgbClr val="000000"/>
              </a:solidFill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altLang="ja-JP" sz="2400" b="0" i="0" u="none" strike="noStrike" baseline="0" dirty="0">
                <a:solidFill>
                  <a:srgbClr val="000000"/>
                </a:solidFill>
              </a:rPr>
              <a:t>as a gas </a:t>
            </a:r>
            <a:r>
              <a:rPr lang="en-US" altLang="ja-JP" sz="2400" b="0" i="0" u="none" strike="noStrike" baseline="0" dirty="0" err="1">
                <a:solidFill>
                  <a:srgbClr val="000000"/>
                </a:solidFill>
              </a:rPr>
              <a:t>readsorption</a:t>
            </a:r>
            <a:r>
              <a:rPr lang="en-US" altLang="ja-JP" sz="2400" b="0" i="0" u="none" strike="noStrike" baseline="0" dirty="0">
                <a:solidFill>
                  <a:srgbClr val="000000"/>
                </a:solidFill>
              </a:rPr>
              <a:t> resistant surface.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E1E4618-28F3-2E9A-97DF-398573FB9899}"/>
              </a:ext>
            </a:extLst>
          </p:cNvPr>
          <p:cNvSpPr txBox="1"/>
          <p:nvPr/>
        </p:nvSpPr>
        <p:spPr>
          <a:xfrm>
            <a:off x="1001045" y="1066063"/>
            <a:ext cx="70539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b="1" i="0" u="none" strike="noStrike" baseline="0" dirty="0">
                <a:solidFill>
                  <a:srgbClr val="000000"/>
                </a:solidFill>
              </a:rPr>
              <a:t>Mechanism of outgassing reduction by vacuum firing </a:t>
            </a:r>
          </a:p>
        </p:txBody>
      </p:sp>
    </p:spTree>
    <p:extLst>
      <p:ext uri="{BB962C8B-B14F-4D97-AF65-F5344CB8AC3E}">
        <p14:creationId xmlns:p14="http://schemas.microsoft.com/office/powerpoint/2010/main" val="3824189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8"/>
          <p:cNvSpPr>
            <a:spLocks noChangeArrowheads="1"/>
          </p:cNvSpPr>
          <p:nvPr/>
        </p:nvSpPr>
        <p:spPr bwMode="auto">
          <a:xfrm>
            <a:off x="1077687" y="7637"/>
            <a:ext cx="11114314" cy="107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/>
              <a:t>Vacuum firing</a:t>
            </a:r>
            <a:endParaRPr lang="ja-JP" altLang="en-US" sz="3600" b="1" kern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D4B226B-56D3-4E81-A6C0-28239C3D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2345150F-EAD8-10F0-FE70-881F5BAA3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627" y="4745087"/>
            <a:ext cx="101589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CC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rgbClr val="0099FF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1800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High-temperature heating of vacuum chambers or vacuum materials in a HV furnace </a:t>
            </a:r>
            <a:r>
              <a:rPr lang="en-US" altLang="ja-JP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 panose="020B0604020202020204" pitchFamily="34" charset="0"/>
              </a:rPr>
              <a:t>“vacuum firing”</a:t>
            </a:r>
            <a:r>
              <a:rPr lang="en-US" altLang="ja-JP" sz="1800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 has been known as the process of reducing the amount of dissolved hydrogen in the bulk.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7EA7C2AC-83DA-BF49-3C8C-7E3FD4D75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010" y="5605593"/>
            <a:ext cx="55808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33CC"/>
              </a:buClr>
              <a:buSzPct val="60000"/>
              <a:buFont typeface="Wingdings" panose="05000000000000000000" pitchFamily="2" charset="2"/>
              <a:buChar char="n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rgbClr val="FF0000"/>
              </a:buClr>
              <a:buSzPct val="55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rgbClr val="0099FF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rgbClr val="FF0000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5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1800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EX1) Stainless steel, 950 ℃ for a few hours: CERN recipe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1800" dirty="0">
                <a:solidFill>
                  <a:schemeClr val="accent6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EX2) Titanium, 650 ℃ -850 ℃ for 10 hours: J-PARC recipe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D18710E-4C0A-B79D-27CC-FDF1A90936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t="4825" r="9593" b="62540"/>
          <a:stretch/>
        </p:blipFill>
        <p:spPr>
          <a:xfrm>
            <a:off x="289870" y="1082317"/>
            <a:ext cx="6011560" cy="3448596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816A2A7-6E08-6813-8627-63C92120E5EA}"/>
              </a:ext>
            </a:extLst>
          </p:cNvPr>
          <p:cNvSpPr txBox="1"/>
          <p:nvPr/>
        </p:nvSpPr>
        <p:spPr>
          <a:xfrm>
            <a:off x="478427" y="4329783"/>
            <a:ext cx="563444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100" dirty="0"/>
              <a:t>Vacuum in Particle Accelerators, Oleg B. Malyshev © 2019 Wiley‐VCH Verlag GmbH &amp; Co. </a:t>
            </a:r>
            <a:r>
              <a:rPr lang="en-US" altLang="ja-JP" sz="1100" dirty="0" err="1"/>
              <a:t>KGaA</a:t>
            </a:r>
            <a:r>
              <a:rPr lang="en-US" altLang="ja-JP" sz="1100" dirty="0"/>
              <a:t>.</a:t>
            </a:r>
            <a:endParaRPr lang="ja-JP" altLang="en-US" sz="11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E302F6B-CB23-AFE8-940A-E028F8B904B5}"/>
              </a:ext>
            </a:extLst>
          </p:cNvPr>
          <p:cNvSpPr txBox="1"/>
          <p:nvPr/>
        </p:nvSpPr>
        <p:spPr>
          <a:xfrm>
            <a:off x="7467600" y="16573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970F5C5-9D2E-B8A6-AC31-2A74FEC41C94}"/>
              </a:ext>
            </a:extLst>
          </p:cNvPr>
          <p:cNvSpPr txBox="1"/>
          <p:nvPr/>
        </p:nvSpPr>
        <p:spPr>
          <a:xfrm>
            <a:off x="6389626" y="1515775"/>
            <a:ext cx="55125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>
                <a:solidFill>
                  <a:schemeClr val="accent6">
                    <a:lumMod val="50000"/>
                  </a:schemeClr>
                </a:solidFill>
              </a:rPr>
              <a:t>Residual gas in the vacuum 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</a:rPr>
              <a:t>chamber </a:t>
            </a:r>
            <a:r>
              <a:rPr lang="ja-JP" altLang="en-US" dirty="0">
                <a:solidFill>
                  <a:schemeClr val="accent6">
                    <a:lumMod val="50000"/>
                  </a:schemeClr>
                </a:solidFill>
              </a:rPr>
              <a:t>in an ultra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ja-JP" altLang="en-US" dirty="0">
                <a:solidFill>
                  <a:schemeClr val="accent6">
                    <a:lumMod val="50000"/>
                  </a:schemeClr>
                </a:solidFill>
              </a:rPr>
              <a:t>high vacuum 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</a:rPr>
              <a:t>region </a:t>
            </a:r>
            <a:r>
              <a:rPr lang="ja-JP" altLang="en-US" dirty="0">
                <a:solidFill>
                  <a:schemeClr val="accent6">
                    <a:lumMod val="50000"/>
                  </a:schemeClr>
                </a:solidFill>
              </a:rPr>
              <a:t>is </a:t>
            </a:r>
            <a:r>
              <a:rPr lang="en-US" altLang="ja-JP" dirty="0">
                <a:solidFill>
                  <a:schemeClr val="accent6">
                    <a:lumMod val="50000"/>
                  </a:schemeClr>
                </a:solidFill>
              </a:rPr>
              <a:t>known</a:t>
            </a:r>
            <a:r>
              <a:rPr lang="ja-JP" altLang="en-US" dirty="0">
                <a:solidFill>
                  <a:schemeClr val="accent6">
                    <a:lumMod val="50000"/>
                  </a:schemeClr>
                </a:solidFill>
              </a:rPr>
              <a:t> to be dominated by desorbed gas molecules adsorbed on the surface and diffused atoms (such as hydrogen) from inside the bulk that recombine and desorb.</a:t>
            </a:r>
          </a:p>
        </p:txBody>
      </p:sp>
    </p:spTree>
    <p:extLst>
      <p:ext uri="{BB962C8B-B14F-4D97-AF65-F5344CB8AC3E}">
        <p14:creationId xmlns:p14="http://schemas.microsoft.com/office/powerpoint/2010/main" val="1896909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595677C-8131-1D93-ABF4-5E841F60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20</a:t>
            </a:fld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F43660E-8547-1BBB-2B26-146EBD6F05FB}"/>
              </a:ext>
            </a:extLst>
          </p:cNvPr>
          <p:cNvSpPr txBox="1"/>
          <p:nvPr/>
        </p:nvSpPr>
        <p:spPr>
          <a:xfrm>
            <a:off x="5120640" y="2941320"/>
            <a:ext cx="3459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Backup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3147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E6F70F4-2ABF-4F3A-A0CE-7EDB2944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21</a:t>
            </a:fld>
            <a:endParaRPr kumimoji="1" lang="ja-JP" altLang="en-US" dirty="0"/>
          </a:p>
        </p:txBody>
      </p:sp>
      <p:sp>
        <p:nvSpPr>
          <p:cNvPr id="9" name="Rectangle 48">
            <a:extLst>
              <a:ext uri="{FF2B5EF4-FFF2-40B4-BE49-F238E27FC236}">
                <a16:creationId xmlns:a16="http://schemas.microsoft.com/office/drawing/2014/main" id="{FD33728F-4047-D9DF-A316-2BF0E3773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617" y="40822"/>
            <a:ext cx="5803545" cy="1039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>
              <a:defRPr/>
            </a:pPr>
            <a:r>
              <a:rPr lang="en-US" altLang="ja-JP" sz="3600" b="1" kern="0" dirty="0">
                <a:cs typeface="Arial" panose="020B0604020202020204" pitchFamily="34" charset="0"/>
              </a:rPr>
              <a:t>Build-up results: residual gas components</a:t>
            </a:r>
            <a:endParaRPr lang="ja-JP" altLang="en-US" sz="3600" b="1" kern="0" dirty="0"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132AE20-031C-80EF-5784-8FA19DFC60C5}"/>
              </a:ext>
            </a:extLst>
          </p:cNvPr>
          <p:cNvSpPr txBox="1"/>
          <p:nvPr/>
        </p:nvSpPr>
        <p:spPr>
          <a:xfrm>
            <a:off x="5715000" y="2804591"/>
            <a:ext cx="5803545" cy="369332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kumimoji="1" lang="en-US" altLang="ja-JP" dirty="0"/>
              <a:t>Vacuum firing reduced all the </a:t>
            </a:r>
            <a:r>
              <a:rPr lang="en-US" altLang="ja-JP" dirty="0"/>
              <a:t>residual gas components.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66B0A25-714E-DCEA-7C62-3FD4D26C5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" y="40822"/>
            <a:ext cx="4644617" cy="678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1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E6F70F4-2ABF-4F3A-A0CE-7EDB2944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22</a:t>
            </a:fld>
            <a:endParaRPr kumimoji="1" lang="ja-JP" altLang="en-US" dirty="0"/>
          </a:p>
        </p:txBody>
      </p:sp>
      <p:sp>
        <p:nvSpPr>
          <p:cNvPr id="11" name="Rectangle 48">
            <a:extLst>
              <a:ext uri="{FF2B5EF4-FFF2-40B4-BE49-F238E27FC236}">
                <a16:creationId xmlns:a16="http://schemas.microsoft.com/office/drawing/2014/main" id="{E76A89AF-D5CF-F42E-C2E3-0F536DC8D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65986"/>
            <a:ext cx="11106150" cy="76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>
                <a:cs typeface="Arial" panose="020B0604020202020204" pitchFamily="34" charset="0"/>
              </a:rPr>
              <a:t>Surface modification process by heating</a:t>
            </a:r>
            <a:endParaRPr lang="ja-JP" altLang="en-US" sz="3600" b="1" kern="0" dirty="0">
              <a:cs typeface="Arial" panose="020B0604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B91B0B0-04A9-6381-747E-4878E838F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59" y="827792"/>
            <a:ext cx="5955248" cy="546331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F8B2E0B-CD3A-6EE2-6C15-79ED23CC58AD}"/>
              </a:ext>
            </a:extLst>
          </p:cNvPr>
          <p:cNvSpPr txBox="1"/>
          <p:nvPr/>
        </p:nvSpPr>
        <p:spPr>
          <a:xfrm>
            <a:off x="6638925" y="2913118"/>
            <a:ext cx="5346246" cy="1477328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Non-vacuum-fired SS:</a:t>
            </a:r>
          </a:p>
          <a:p>
            <a:pPr marL="90488"/>
            <a:r>
              <a:rPr lang="en-US" altLang="ja-JP" dirty="0">
                <a:solidFill>
                  <a:schemeClr val="bg1"/>
                </a:solidFill>
              </a:rPr>
              <a:t>Cr-oxide increase at 300 &amp; 400</a:t>
            </a:r>
            <a:r>
              <a:rPr lang="en-US" altLang="ja-JP" dirty="0">
                <a:solidFill>
                  <a:schemeClr val="bg1"/>
                </a:solidFill>
                <a:ea typeface="ＭＳ 明朝" panose="02020609040205080304" pitchFamily="17" charset="-128"/>
              </a:rPr>
              <a:t>℃.</a:t>
            </a:r>
          </a:p>
          <a:p>
            <a:r>
              <a:rPr lang="en-US" altLang="ja-JP" sz="1800" b="0" i="0" u="none" strike="noStrike" baseline="0" dirty="0">
                <a:solidFill>
                  <a:schemeClr val="bg1"/>
                </a:solidFill>
                <a:ea typeface="ＭＳ 明朝" panose="02020609040205080304" pitchFamily="17" charset="-128"/>
              </a:rPr>
              <a:t>Vacuum-fired SS:</a:t>
            </a:r>
          </a:p>
          <a:p>
            <a:pPr marL="90488"/>
            <a:r>
              <a:rPr lang="en-US" altLang="ja-JP" dirty="0">
                <a:solidFill>
                  <a:schemeClr val="bg1"/>
                </a:solidFill>
                <a:ea typeface="ＭＳ 明朝" panose="02020609040205080304" pitchFamily="17" charset="-128"/>
              </a:rPr>
              <a:t>Fe-oxide decreases and </a:t>
            </a:r>
            <a:r>
              <a:rPr lang="en-US" altLang="ja-JP" dirty="0">
                <a:solidFill>
                  <a:schemeClr val="bg1"/>
                </a:solidFill>
              </a:rPr>
              <a:t>Cr-oxide increase at 300 &amp; 400</a:t>
            </a:r>
            <a:r>
              <a:rPr lang="en-US" altLang="ja-JP" dirty="0">
                <a:solidFill>
                  <a:schemeClr val="bg1"/>
                </a:solidFill>
                <a:ea typeface="ＭＳ 明朝" panose="02020609040205080304" pitchFamily="17" charset="-128"/>
              </a:rPr>
              <a:t>℃.</a:t>
            </a:r>
            <a:endParaRPr lang="en-US" altLang="ja-JP" sz="1800" b="0" i="0" u="none" strike="noStrike" baseline="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E6E0A7B-D6BD-3B15-68BD-D068F01B1047}"/>
              </a:ext>
            </a:extLst>
          </p:cNvPr>
          <p:cNvSpPr txBox="1"/>
          <p:nvPr/>
        </p:nvSpPr>
        <p:spPr>
          <a:xfrm>
            <a:off x="6875689" y="1512660"/>
            <a:ext cx="4702629" cy="64633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Clear dependence of Cr-oxide and F-oxide values on the heating temperature.</a:t>
            </a:r>
          </a:p>
        </p:txBody>
      </p:sp>
    </p:spTree>
    <p:extLst>
      <p:ext uri="{BB962C8B-B14F-4D97-AF65-F5344CB8AC3E}">
        <p14:creationId xmlns:p14="http://schemas.microsoft.com/office/powerpoint/2010/main" val="852160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8"/>
          <p:cNvSpPr>
            <a:spLocks noChangeArrowheads="1"/>
          </p:cNvSpPr>
          <p:nvPr/>
        </p:nvSpPr>
        <p:spPr bwMode="auto">
          <a:xfrm>
            <a:off x="1077687" y="7637"/>
            <a:ext cx="11114314" cy="107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/>
              <a:t>Vacuum firing effect: hydrogen content</a:t>
            </a:r>
            <a:endParaRPr lang="ja-JP" altLang="en-US" sz="3600" b="1" kern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D4B226B-56D3-4E81-A6C0-28239C3D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6BAFBCE-1C28-E8B9-5A66-04689C77F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9" t="9297" r="5117"/>
          <a:stretch/>
        </p:blipFill>
        <p:spPr>
          <a:xfrm>
            <a:off x="1222519" y="1781265"/>
            <a:ext cx="3975098" cy="376194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5A91405-480B-1D2E-6028-76593D31AE5E}"/>
              </a:ext>
            </a:extLst>
          </p:cNvPr>
          <p:cNvSpPr txBox="1"/>
          <p:nvPr/>
        </p:nvSpPr>
        <p:spPr>
          <a:xfrm>
            <a:off x="1411062" y="1108625"/>
            <a:ext cx="3144313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dirty="0"/>
              <a:t>Vacuum firing temperature vs. H content for pure Ti grade 2</a:t>
            </a:r>
            <a:endParaRPr kumimoji="1" lang="ja-JP" altLang="en-US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21A6880-01AF-FC5D-B6F3-CDFAC158A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074" y="2178190"/>
            <a:ext cx="5222617" cy="1314057"/>
          </a:xfrm>
          <a:prstGeom prst="rect">
            <a:avLst/>
          </a:prstGeom>
        </p:spPr>
      </p:pic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81F4FA50-2B8B-657A-48AD-2792F660773A}"/>
              </a:ext>
            </a:extLst>
          </p:cNvPr>
          <p:cNvCxnSpPr>
            <a:cxnSpLocks/>
          </p:cNvCxnSpPr>
          <p:nvPr/>
        </p:nvCxnSpPr>
        <p:spPr>
          <a:xfrm>
            <a:off x="8096466" y="2955674"/>
            <a:ext cx="10575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AC4DD311-9A34-699D-6296-95B887A40262}"/>
              </a:ext>
            </a:extLst>
          </p:cNvPr>
          <p:cNvCxnSpPr>
            <a:cxnSpLocks/>
          </p:cNvCxnSpPr>
          <p:nvPr/>
        </p:nvCxnSpPr>
        <p:spPr>
          <a:xfrm>
            <a:off x="8084398" y="3128756"/>
            <a:ext cx="106960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79DD2E5A-457B-88E5-7DDA-563C656DD788}"/>
              </a:ext>
            </a:extLst>
          </p:cNvPr>
          <p:cNvCxnSpPr>
            <a:cxnSpLocks/>
          </p:cNvCxnSpPr>
          <p:nvPr/>
        </p:nvCxnSpPr>
        <p:spPr>
          <a:xfrm>
            <a:off x="8096466" y="3328692"/>
            <a:ext cx="10575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51CB9A8-9009-D526-0A83-572D7C63E411}"/>
              </a:ext>
            </a:extLst>
          </p:cNvPr>
          <p:cNvSpPr txBox="1"/>
          <p:nvPr/>
        </p:nvSpPr>
        <p:spPr>
          <a:xfrm>
            <a:off x="6994385" y="1258487"/>
            <a:ext cx="3211529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dirty="0"/>
              <a:t>H content before and after vacuum firing</a:t>
            </a:r>
            <a:endParaRPr kumimoji="1" lang="ja-JP" altLang="en-US" dirty="0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0B39E50-F149-F810-E851-7ADA8E7E164D}"/>
              </a:ext>
            </a:extLst>
          </p:cNvPr>
          <p:cNvSpPr/>
          <p:nvPr/>
        </p:nvSpPr>
        <p:spPr>
          <a:xfrm>
            <a:off x="9359257" y="2240925"/>
            <a:ext cx="1719143" cy="604844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69A8A65-1977-AF68-6E7C-5B988EB861E2}"/>
              </a:ext>
            </a:extLst>
          </p:cNvPr>
          <p:cNvCxnSpPr/>
          <p:nvPr/>
        </p:nvCxnSpPr>
        <p:spPr>
          <a:xfrm>
            <a:off x="10580186" y="2609564"/>
            <a:ext cx="4982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F1333E02-44DD-1A3C-3F82-E80FC39A5D09}"/>
              </a:ext>
            </a:extLst>
          </p:cNvPr>
          <p:cNvCxnSpPr>
            <a:cxnSpLocks/>
          </p:cNvCxnSpPr>
          <p:nvPr/>
        </p:nvCxnSpPr>
        <p:spPr>
          <a:xfrm>
            <a:off x="9477851" y="2801579"/>
            <a:ext cx="25273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C2F7D00-29C9-CF8D-4E92-26B13E62EB7B}"/>
              </a:ext>
            </a:extLst>
          </p:cNvPr>
          <p:cNvSpPr txBox="1"/>
          <p:nvPr/>
        </p:nvSpPr>
        <p:spPr>
          <a:xfrm>
            <a:off x="5463089" y="4860203"/>
            <a:ext cx="6224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Vacuum firing reduces the hydrogen concentration in the bulk.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3939BD3-1B7B-E824-D198-741874304597}"/>
              </a:ext>
            </a:extLst>
          </p:cNvPr>
          <p:cNvSpPr txBox="1"/>
          <p:nvPr/>
        </p:nvSpPr>
        <p:spPr>
          <a:xfrm>
            <a:off x="1658399" y="5543208"/>
            <a:ext cx="3241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/>
              <a:t>Ogiwara</a:t>
            </a:r>
            <a:r>
              <a:rPr kumimoji="1" lang="en-US" altLang="ja-JP" sz="1200" dirty="0"/>
              <a:t> et al., Reduction of hydrogen content in pure </a:t>
            </a:r>
            <a:r>
              <a:rPr kumimoji="1" lang="en-US" altLang="ja-JP" sz="1200" dirty="0" err="1"/>
              <a:t>Ti</a:t>
            </a:r>
            <a:r>
              <a:rPr kumimoji="1" lang="en-US" altLang="ja-JP" sz="1200" dirty="0"/>
              <a:t>, J. of Phys.: Conf. Ser. 100 (2008) IVC-17/ICSS-13 and ICN+T2007</a:t>
            </a:r>
            <a:endParaRPr kumimoji="1" lang="ja-JP" altLang="en-US" sz="12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61E21C2-CFFB-6312-58FD-3EE42D096369}"/>
              </a:ext>
            </a:extLst>
          </p:cNvPr>
          <p:cNvSpPr txBox="1"/>
          <p:nvPr/>
        </p:nvSpPr>
        <p:spPr>
          <a:xfrm>
            <a:off x="6994385" y="3483727"/>
            <a:ext cx="3722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/>
              <a:t>Kamiya et al., Vacuum chamber made of soft magnetic material with high permeability, Vacuum 98 (2013) 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759160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8"/>
          <p:cNvSpPr>
            <a:spLocks noChangeArrowheads="1"/>
          </p:cNvSpPr>
          <p:nvPr/>
        </p:nvSpPr>
        <p:spPr bwMode="auto">
          <a:xfrm>
            <a:off x="1077687" y="7637"/>
            <a:ext cx="11114314" cy="107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/>
              <a:t>Vacuum firing effect: outgassing</a:t>
            </a:r>
            <a:endParaRPr lang="ja-JP" altLang="en-US" sz="3600" b="1" kern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D4B226B-56D3-4E81-A6C0-28239C3D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4</a:t>
            </a:fld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F7BF66BE-030A-270A-F0D6-73B41FC38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77" y="2110216"/>
            <a:ext cx="4866809" cy="2657475"/>
          </a:xfrm>
          <a:prstGeom prst="rect">
            <a:avLst/>
          </a:prstGeom>
        </p:spPr>
      </p:pic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15D2CE54-EF3C-19FC-8621-E956E1AE43EF}"/>
              </a:ext>
            </a:extLst>
          </p:cNvPr>
          <p:cNvSpPr/>
          <p:nvPr/>
        </p:nvSpPr>
        <p:spPr>
          <a:xfrm>
            <a:off x="9625186" y="2855233"/>
            <a:ext cx="1265600" cy="857564"/>
          </a:xfrm>
          <a:prstGeom prst="roundRect">
            <a:avLst>
              <a:gd name="adj" fmla="val 962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A7F8EAE-57ED-3EFC-8937-5088BF568CA8}"/>
              </a:ext>
            </a:extLst>
          </p:cNvPr>
          <p:cNvSpPr txBox="1"/>
          <p:nvPr/>
        </p:nvSpPr>
        <p:spPr>
          <a:xfrm>
            <a:off x="9353916" y="3719310"/>
            <a:ext cx="20359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Vacuum firing</a:t>
            </a:r>
            <a:r>
              <a:rPr lang="ja-JP" altLang="en-US" sz="1400" dirty="0">
                <a:solidFill>
                  <a:srgbClr val="FF0000"/>
                </a:solidFill>
              </a:rPr>
              <a:t> </a:t>
            </a:r>
            <a:r>
              <a:rPr lang="en-US" altLang="ja-JP" sz="1400" dirty="0">
                <a:solidFill>
                  <a:srgbClr val="FF0000"/>
                </a:solidFill>
              </a:rPr>
              <a:t>950</a:t>
            </a:r>
            <a:r>
              <a:rPr lang="ja-JP" altLang="en-US" sz="1400" dirty="0">
                <a:solidFill>
                  <a:srgbClr val="FF0000"/>
                </a:solidFill>
                <a:ea typeface="ＭＳ 明朝" panose="02020609040205080304" pitchFamily="17" charset="-128"/>
              </a:rPr>
              <a:t>℃</a:t>
            </a:r>
            <a:r>
              <a:rPr lang="en-US" altLang="ja-JP" sz="1400" dirty="0">
                <a:solidFill>
                  <a:srgbClr val="FF0000"/>
                </a:solidFill>
              </a:rPr>
              <a:t>24H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23" name="四角形: 角を丸くする 22">
            <a:extLst>
              <a:ext uri="{FF2B5EF4-FFF2-40B4-BE49-F238E27FC236}">
                <a16:creationId xmlns:a16="http://schemas.microsoft.com/office/drawing/2014/main" id="{2D3EED0B-0DC2-8371-E6E0-163DD6E825E9}"/>
              </a:ext>
            </a:extLst>
          </p:cNvPr>
          <p:cNvSpPr/>
          <p:nvPr/>
        </p:nvSpPr>
        <p:spPr>
          <a:xfrm>
            <a:off x="7200840" y="3290665"/>
            <a:ext cx="2217592" cy="7650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73AF1B18-7CB9-B37D-B8AA-A325B3D32691}"/>
              </a:ext>
            </a:extLst>
          </p:cNvPr>
          <p:cNvSpPr txBox="1"/>
          <p:nvPr/>
        </p:nvSpPr>
        <p:spPr>
          <a:xfrm>
            <a:off x="6402196" y="2088856"/>
            <a:ext cx="13404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rgbClr val="FF0000"/>
                </a:solidFill>
              </a:rPr>
              <a:t>×10 [Pa m</a:t>
            </a:r>
            <a:r>
              <a:rPr lang="en-US" altLang="ja-JP" sz="1100" baseline="30000" dirty="0">
                <a:solidFill>
                  <a:srgbClr val="FF0000"/>
                </a:solidFill>
              </a:rPr>
              <a:t>3</a:t>
            </a:r>
            <a:r>
              <a:rPr lang="en-US" altLang="ja-JP" sz="1100" dirty="0">
                <a:solidFill>
                  <a:srgbClr val="FF0000"/>
                </a:solidFill>
              </a:rPr>
              <a:t>/(s m</a:t>
            </a:r>
            <a:r>
              <a:rPr lang="en-US" altLang="ja-JP" sz="1100" baseline="30000" dirty="0">
                <a:solidFill>
                  <a:srgbClr val="FF0000"/>
                </a:solidFill>
              </a:rPr>
              <a:t>2</a:t>
            </a:r>
            <a:r>
              <a:rPr lang="en-US" altLang="ja-JP" sz="1100" dirty="0">
                <a:solidFill>
                  <a:srgbClr val="FF0000"/>
                </a:solidFill>
              </a:rPr>
              <a:t>)]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D424C66-1147-1BDC-CC3C-A8B62FB9C598}"/>
              </a:ext>
            </a:extLst>
          </p:cNvPr>
          <p:cNvSpPr txBox="1"/>
          <p:nvPr/>
        </p:nvSpPr>
        <p:spPr>
          <a:xfrm>
            <a:off x="6559769" y="1397271"/>
            <a:ext cx="3829050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dirty="0"/>
              <a:t>SS chamber with and w/o vacuum firing (aft. 150</a:t>
            </a:r>
            <a:r>
              <a:rPr lang="en-US" altLang="ja-JP" dirty="0">
                <a:ea typeface="ＭＳ 明朝" panose="02020609040205080304" pitchFamily="17" charset="-128"/>
              </a:rPr>
              <a:t> ℃</a:t>
            </a:r>
            <a:r>
              <a:rPr lang="ja-JP" altLang="en-US" dirty="0"/>
              <a:t> </a:t>
            </a:r>
            <a:r>
              <a:rPr lang="en-US" altLang="ja-JP" dirty="0"/>
              <a:t>3days baking)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37E0C8D-3A6B-8782-0060-08B0EE2B6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876" y="1805230"/>
            <a:ext cx="2591731" cy="3429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A1AD698-849D-F198-AA9F-D20AC0F40C4A}"/>
              </a:ext>
            </a:extLst>
          </p:cNvPr>
          <p:cNvSpPr txBox="1"/>
          <p:nvPr/>
        </p:nvSpPr>
        <p:spPr>
          <a:xfrm>
            <a:off x="2372664" y="4327291"/>
            <a:ext cx="13404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solidFill>
                  <a:srgbClr val="FF0000"/>
                </a:solidFill>
              </a:rPr>
              <a:t>×1.3e3 Pa m</a:t>
            </a:r>
            <a:r>
              <a:rPr lang="en-US" altLang="ja-JP" sz="1050" baseline="30000" dirty="0">
                <a:solidFill>
                  <a:srgbClr val="FF0000"/>
                </a:solidFill>
              </a:rPr>
              <a:t>3</a:t>
            </a:r>
            <a:r>
              <a:rPr lang="en-US" altLang="ja-JP" sz="1050" dirty="0">
                <a:solidFill>
                  <a:srgbClr val="FF0000"/>
                </a:solidFill>
              </a:rPr>
              <a:t>/(s m</a:t>
            </a:r>
            <a:r>
              <a:rPr lang="en-US" altLang="ja-JP" sz="1050" baseline="30000" dirty="0">
                <a:solidFill>
                  <a:srgbClr val="FF0000"/>
                </a:solidFill>
              </a:rPr>
              <a:t>2</a:t>
            </a:r>
            <a:r>
              <a:rPr lang="en-US" altLang="ja-JP" sz="1050" dirty="0">
                <a:solidFill>
                  <a:srgbClr val="FF0000"/>
                </a:solidFill>
              </a:rPr>
              <a:t>)</a:t>
            </a:r>
            <a:endParaRPr kumimoji="1" lang="ja-JP" altLang="en-US" sz="1050" dirty="0">
              <a:solidFill>
                <a:srgbClr val="FF0000"/>
              </a:solidFill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2243EED9-279C-716E-C311-92F0A6330E39}"/>
              </a:ext>
            </a:extLst>
          </p:cNvPr>
          <p:cNvSpPr/>
          <p:nvPr/>
        </p:nvSpPr>
        <p:spPr>
          <a:xfrm rot="2986994">
            <a:off x="2445804" y="3632952"/>
            <a:ext cx="2080631" cy="1954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AE7337F-5EBE-A890-1087-715A3193661C}"/>
              </a:ext>
            </a:extLst>
          </p:cNvPr>
          <p:cNvSpPr txBox="1"/>
          <p:nvPr/>
        </p:nvSpPr>
        <p:spPr>
          <a:xfrm>
            <a:off x="1536719" y="1205065"/>
            <a:ext cx="3590457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dirty="0"/>
              <a:t>SS chamber with and w/o vacuum firing</a:t>
            </a:r>
            <a:r>
              <a:rPr lang="ja-JP" altLang="en-US" dirty="0"/>
              <a:t> </a:t>
            </a:r>
            <a:r>
              <a:rPr lang="en-US" altLang="ja-JP" dirty="0"/>
              <a:t>(aft. 200</a:t>
            </a:r>
            <a:r>
              <a:rPr lang="en-US" altLang="ja-JP" dirty="0">
                <a:ea typeface="ＭＳ 明朝" panose="02020609040205080304" pitchFamily="17" charset="-128"/>
              </a:rPr>
              <a:t> ℃</a:t>
            </a:r>
            <a:r>
              <a:rPr lang="ja-JP" altLang="en-US" dirty="0"/>
              <a:t> </a:t>
            </a:r>
            <a:r>
              <a:rPr kumimoji="1" lang="en-US" altLang="ja-JP" dirty="0"/>
              <a:t>48h baking)</a:t>
            </a:r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15C0831-071A-026E-DFC2-50163B4208B1}"/>
              </a:ext>
            </a:extLst>
          </p:cNvPr>
          <p:cNvSpPr txBox="1"/>
          <p:nvPr/>
        </p:nvSpPr>
        <p:spPr>
          <a:xfrm>
            <a:off x="3238902" y="4563200"/>
            <a:ext cx="1888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Vacuum firing</a:t>
            </a:r>
            <a:r>
              <a:rPr lang="ja-JP" altLang="en-US" sz="1400" dirty="0">
                <a:solidFill>
                  <a:srgbClr val="FF0000"/>
                </a:solidFill>
              </a:rPr>
              <a:t> </a:t>
            </a:r>
            <a:r>
              <a:rPr lang="en-US" altLang="ja-JP" sz="1400" dirty="0">
                <a:solidFill>
                  <a:srgbClr val="FF0000"/>
                </a:solidFill>
              </a:rPr>
              <a:t>950</a:t>
            </a:r>
            <a:r>
              <a:rPr lang="ja-JP" altLang="en-US" sz="1400" dirty="0">
                <a:solidFill>
                  <a:srgbClr val="FF0000"/>
                </a:solidFill>
                <a:ea typeface="ＭＳ 明朝" panose="02020609040205080304" pitchFamily="17" charset="-128"/>
              </a:rPr>
              <a:t>℃</a:t>
            </a:r>
            <a:r>
              <a:rPr lang="en-US" altLang="ja-JP" sz="1400" dirty="0">
                <a:solidFill>
                  <a:srgbClr val="FF0000"/>
                </a:solidFill>
              </a:rPr>
              <a:t>2H</a:t>
            </a:r>
            <a:endParaRPr kumimoji="1" lang="ja-JP" altLang="en-US" sz="1400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2F70A58-8028-E54C-749C-F4E1836DD580}"/>
              </a:ext>
            </a:extLst>
          </p:cNvPr>
          <p:cNvSpPr txBox="1"/>
          <p:nvPr/>
        </p:nvSpPr>
        <p:spPr>
          <a:xfrm>
            <a:off x="6510385" y="4800522"/>
            <a:ext cx="392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/>
              <a:t>Fedchak</a:t>
            </a:r>
            <a:r>
              <a:rPr lang="en-US" altLang="ja-JP" sz="1200" dirty="0"/>
              <a:t> et al.</a:t>
            </a:r>
            <a:r>
              <a:rPr kumimoji="1" lang="en-US" altLang="ja-JP" sz="1200" dirty="0"/>
              <a:t>, Outgassing rate comparison of seven</a:t>
            </a:r>
          </a:p>
          <a:p>
            <a:r>
              <a:rPr kumimoji="1" lang="en-US" altLang="ja-JP" sz="1200" dirty="0"/>
              <a:t>geometrically similar vacuum chambers of</a:t>
            </a:r>
          </a:p>
          <a:p>
            <a:r>
              <a:rPr kumimoji="1" lang="en-US" altLang="ja-JP" sz="1200" dirty="0"/>
              <a:t>different materials and heat treatments, JVSTB (2021) </a:t>
            </a:r>
            <a:endParaRPr kumimoji="1" lang="ja-JP" altLang="en-US" sz="12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1E46E7D-918C-415E-AEAE-14051C94C662}"/>
              </a:ext>
            </a:extLst>
          </p:cNvPr>
          <p:cNvSpPr txBox="1"/>
          <p:nvPr/>
        </p:nvSpPr>
        <p:spPr>
          <a:xfrm>
            <a:off x="1059576" y="5327822"/>
            <a:ext cx="509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err="1"/>
              <a:t>Hseuh</a:t>
            </a:r>
            <a:r>
              <a:rPr kumimoji="1" lang="en-US" altLang="ja-JP" sz="1200" dirty="0"/>
              <a:t> and </a:t>
            </a:r>
            <a:r>
              <a:rPr kumimoji="1" lang="en-US" altLang="ja-JP" sz="1200" dirty="0" err="1"/>
              <a:t>Cul</a:t>
            </a:r>
            <a:r>
              <a:rPr kumimoji="1" lang="en-US" altLang="ja-JP" sz="1200" dirty="0"/>
              <a:t>, Outgassing and desorption of the stainless-steel beam tubes after different degassing treatments, JVSTA (1989) 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12162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8"/>
          <p:cNvSpPr>
            <a:spLocks noChangeArrowheads="1"/>
          </p:cNvSpPr>
          <p:nvPr/>
        </p:nvSpPr>
        <p:spPr bwMode="auto">
          <a:xfrm>
            <a:off x="1077687" y="7637"/>
            <a:ext cx="11114314" cy="107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/>
              <a:t>Study purpose</a:t>
            </a:r>
            <a:endParaRPr lang="ja-JP" altLang="en-US" sz="3600" b="1" kern="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D4B226B-56D3-4E81-A6C0-28239C3D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5</a:t>
            </a:fld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06F5DD-79E4-F51E-06EC-DC46A041B2BF}"/>
              </a:ext>
            </a:extLst>
          </p:cNvPr>
          <p:cNvSpPr txBox="1"/>
          <p:nvPr/>
        </p:nvSpPr>
        <p:spPr>
          <a:xfrm>
            <a:off x="1077687" y="3947799"/>
            <a:ext cx="9284420" cy="156966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Systematic research for the outgassing characteristics of the vacuum-fired vacuum material.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400" dirty="0"/>
              <a:t>Understanding the mechanism of the vacuum firing effect from surface microscopic point of view.</a:t>
            </a:r>
            <a:endParaRPr lang="ja-JP" altLang="en-US" sz="2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1E98CDD-8C58-2D54-CBF7-357D533CB7C3}"/>
              </a:ext>
            </a:extLst>
          </p:cNvPr>
          <p:cNvSpPr txBox="1"/>
          <p:nvPr/>
        </p:nvSpPr>
        <p:spPr>
          <a:xfrm>
            <a:off x="1672183" y="1423507"/>
            <a:ext cx="802045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Only a few research compares the outgassing rate of vacuum-fired material with non-vacuum-fired one in</a:t>
            </a:r>
            <a:r>
              <a:rPr lang="ja-JP" altLang="en-US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ja-JP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the same experimental condition.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ja-JP" sz="2400" dirty="0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There is almost no research about detailed mechanism for the low outgassing rate by vacuum firing.</a:t>
            </a:r>
            <a:endParaRPr lang="en-US" altLang="ja-JP" sz="2400" dirty="0">
              <a:solidFill>
                <a:schemeClr val="accent6">
                  <a:lumMod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833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D4B226B-56D3-4E81-A6C0-28239C3D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6825AEB2-848F-69DA-891A-0AF6A6AF9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7637"/>
            <a:ext cx="11106150" cy="107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>
                <a:cs typeface="Arial" panose="020B0604020202020204" pitchFamily="34" charset="0"/>
              </a:rPr>
              <a:t>Experimental</a:t>
            </a:r>
            <a:endParaRPr lang="ja-JP" altLang="en-US" sz="3600" b="1" kern="0" dirty="0">
              <a:cs typeface="Arial" panose="020B0604020202020204" pitchFamily="34" charset="0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E695B348-AC28-EBA3-C1E9-8678821FDC8F}"/>
              </a:ext>
            </a:extLst>
          </p:cNvPr>
          <p:cNvSpPr txBox="1"/>
          <p:nvPr/>
        </p:nvSpPr>
        <p:spPr>
          <a:xfrm>
            <a:off x="2751432" y="1014862"/>
            <a:ext cx="2896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V: 0.00255 m</a:t>
            </a:r>
            <a:r>
              <a:rPr kumimoji="1" lang="en-US" altLang="ja-JP" baseline="30000" dirty="0"/>
              <a:t>3</a:t>
            </a:r>
            <a:r>
              <a:rPr kumimoji="1" lang="en-US" altLang="ja-JP" dirty="0"/>
              <a:t>, A: 0.10 m</a:t>
            </a:r>
            <a:r>
              <a:rPr kumimoji="1" lang="en-US" altLang="ja-JP" baseline="30000" dirty="0"/>
              <a:t>2</a:t>
            </a:r>
            <a:endParaRPr kumimoji="1" lang="ja-JP" altLang="en-US" baseline="30000" dirty="0"/>
          </a:p>
        </p:txBody>
      </p:sp>
      <p:pic>
        <p:nvPicPr>
          <p:cNvPr id="63" name="図 62">
            <a:extLst>
              <a:ext uri="{FF2B5EF4-FFF2-40B4-BE49-F238E27FC236}">
                <a16:creationId xmlns:a16="http://schemas.microsoft.com/office/drawing/2014/main" id="{5C4A2CAC-9326-8B83-D5A8-F149898790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4" r="48784" b="11307"/>
          <a:stretch/>
        </p:blipFill>
        <p:spPr>
          <a:xfrm>
            <a:off x="865622" y="1367136"/>
            <a:ext cx="2065381" cy="1908729"/>
          </a:xfrm>
          <a:prstGeom prst="rect">
            <a:avLst/>
          </a:prstGeom>
        </p:spPr>
      </p:pic>
      <p:pic>
        <p:nvPicPr>
          <p:cNvPr id="65" name="図 64">
            <a:extLst>
              <a:ext uri="{FF2B5EF4-FFF2-40B4-BE49-F238E27FC236}">
                <a16:creationId xmlns:a16="http://schemas.microsoft.com/office/drawing/2014/main" id="{6521EED8-7882-A072-7E33-55EA552DFC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34" y="3562357"/>
            <a:ext cx="3674201" cy="2755651"/>
          </a:xfrm>
          <a:prstGeom prst="rect">
            <a:avLst/>
          </a:prstGeom>
        </p:spPr>
      </p:pic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92AE06BD-32F5-F89D-4999-3D9711B7D6D6}"/>
              </a:ext>
            </a:extLst>
          </p:cNvPr>
          <p:cNvSpPr txBox="1"/>
          <p:nvPr/>
        </p:nvSpPr>
        <p:spPr>
          <a:xfrm>
            <a:off x="799801" y="969462"/>
            <a:ext cx="158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1">
                    <a:lumMod val="50000"/>
                  </a:schemeClr>
                </a:solidFill>
              </a:rPr>
              <a:t>Test</a:t>
            </a:r>
            <a:r>
              <a:rPr kumimoji="1" lang="en-US" altLang="ja-JP" sz="2000" dirty="0">
                <a:solidFill>
                  <a:schemeClr val="accent1">
                    <a:lumMod val="50000"/>
                  </a:schemeClr>
                </a:solidFill>
              </a:rPr>
              <a:t> chamber</a:t>
            </a:r>
            <a:endParaRPr kumimoji="1" lang="ja-JP" alt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9" name="コンテンツ プレースホルダー 1">
            <a:extLst>
              <a:ext uri="{FF2B5EF4-FFF2-40B4-BE49-F238E27FC236}">
                <a16:creationId xmlns:a16="http://schemas.microsoft.com/office/drawing/2014/main" id="{E1945087-66E5-95CB-0536-B1F006C5F674}"/>
              </a:ext>
            </a:extLst>
          </p:cNvPr>
          <p:cNvSpPr txBox="1">
            <a:spLocks/>
          </p:cNvSpPr>
          <p:nvPr/>
        </p:nvSpPr>
        <p:spPr>
          <a:xfrm>
            <a:off x="5648325" y="3863285"/>
            <a:ext cx="5019675" cy="22993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l"/>
            </a:pPr>
            <a:r>
              <a:rPr lang="en-US" altLang="ja-JP" sz="1800" dirty="0"/>
              <a:t>Max temp. 1000</a:t>
            </a:r>
            <a:r>
              <a:rPr lang="ja-JP" altLang="en-US" sz="1800" dirty="0"/>
              <a:t> ℃</a:t>
            </a:r>
            <a:endParaRPr lang="en-US" altLang="ja-JP" sz="1800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1800" dirty="0"/>
              <a:t>Work space: 1 m×1 m × ~2 m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1800" dirty="0"/>
              <a:t>TMP 3200 l/s×3, </a:t>
            </a:r>
            <a:r>
              <a:rPr lang="ja-JP" altLang="en-US" sz="1800" dirty="0"/>
              <a:t> </a:t>
            </a:r>
            <a:r>
              <a:rPr lang="en-US" altLang="ja-JP" sz="1800" dirty="0"/>
              <a:t>Cryopump 10000 l/s×1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1800" dirty="0"/>
              <a:t>Mo heater, </a:t>
            </a:r>
            <a:r>
              <a:rPr lang="en-US" altLang="ja-JP" sz="1800" dirty="0" err="1"/>
              <a:t>Mo+SS</a:t>
            </a:r>
            <a:r>
              <a:rPr lang="en-US" altLang="ja-JP" sz="1800" dirty="0"/>
              <a:t> </a:t>
            </a:r>
            <a:r>
              <a:rPr lang="en-US" altLang="ja-JP" sz="1800" dirty="0" err="1"/>
              <a:t>refrector</a:t>
            </a:r>
            <a:endParaRPr lang="en-US" altLang="ja-JP" sz="1800" dirty="0"/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1800" dirty="0"/>
              <a:t>Pressure at 850</a:t>
            </a:r>
            <a:r>
              <a:rPr lang="ja-JP" altLang="en-US" sz="1800" dirty="0"/>
              <a:t>℃</a:t>
            </a:r>
            <a:r>
              <a:rPr lang="en-US" altLang="ja-JP" sz="1800" dirty="0"/>
              <a:t>: ≤1×10</a:t>
            </a:r>
            <a:r>
              <a:rPr lang="en-US" altLang="ja-JP" sz="1800" baseline="30000" dirty="0"/>
              <a:t>-3</a:t>
            </a:r>
            <a:r>
              <a:rPr lang="en-US" altLang="ja-JP" sz="1800" dirty="0"/>
              <a:t> Pa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ja-JP" sz="1800" dirty="0"/>
              <a:t>Pressure at RT:</a:t>
            </a:r>
            <a:r>
              <a:rPr lang="ja-JP" altLang="en-US" sz="1800" dirty="0"/>
              <a:t> </a:t>
            </a:r>
            <a:r>
              <a:rPr lang="en-US" altLang="ja-JP" sz="1800" dirty="0"/>
              <a:t>~1×10</a:t>
            </a:r>
            <a:r>
              <a:rPr lang="en-US" altLang="ja-JP" sz="1800" baseline="30000" dirty="0"/>
              <a:t>-6</a:t>
            </a:r>
            <a:r>
              <a:rPr lang="en-US" altLang="ja-JP" sz="1800" dirty="0"/>
              <a:t> Pa</a:t>
            </a:r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ACCA6AFB-BD3E-C853-4D55-B4649444936F}"/>
              </a:ext>
            </a:extLst>
          </p:cNvPr>
          <p:cNvSpPr txBox="1"/>
          <p:nvPr/>
        </p:nvSpPr>
        <p:spPr>
          <a:xfrm>
            <a:off x="2210580" y="3264283"/>
            <a:ext cx="2101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1">
                    <a:lumMod val="50000"/>
                  </a:schemeClr>
                </a:solidFill>
              </a:rPr>
              <a:t>J-PARC HV furnace</a:t>
            </a:r>
            <a:endParaRPr kumimoji="1" lang="ja-JP" alt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7" name="表 18">
            <a:extLst>
              <a:ext uri="{FF2B5EF4-FFF2-40B4-BE49-F238E27FC236}">
                <a16:creationId xmlns:a16="http://schemas.microsoft.com/office/drawing/2014/main" id="{BAE7DCD9-0C60-DFF1-673E-DD2EB87D8A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671840"/>
              </p:ext>
            </p:extLst>
          </p:nvPr>
        </p:nvGraphicFramePr>
        <p:xfrm>
          <a:off x="3416050" y="1433044"/>
          <a:ext cx="7910328" cy="1493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066935">
                  <a:extLst>
                    <a:ext uri="{9D8B030D-6E8A-4147-A177-3AD203B41FA5}">
                      <a16:colId xmlns:a16="http://schemas.microsoft.com/office/drawing/2014/main" val="377700039"/>
                    </a:ext>
                  </a:extLst>
                </a:gridCol>
                <a:gridCol w="2603075">
                  <a:extLst>
                    <a:ext uri="{9D8B030D-6E8A-4147-A177-3AD203B41FA5}">
                      <a16:colId xmlns:a16="http://schemas.microsoft.com/office/drawing/2014/main" val="1485951491"/>
                    </a:ext>
                  </a:extLst>
                </a:gridCol>
                <a:gridCol w="1757798">
                  <a:extLst>
                    <a:ext uri="{9D8B030D-6E8A-4147-A177-3AD203B41FA5}">
                      <a16:colId xmlns:a16="http://schemas.microsoft.com/office/drawing/2014/main" val="2129670737"/>
                    </a:ext>
                  </a:extLst>
                </a:gridCol>
                <a:gridCol w="1482520">
                  <a:extLst>
                    <a:ext uri="{9D8B030D-6E8A-4147-A177-3AD203B41FA5}">
                      <a16:colId xmlns:a16="http://schemas.microsoft.com/office/drawing/2014/main" val="1209676508"/>
                    </a:ext>
                  </a:extLst>
                </a:gridCol>
              </a:tblGrid>
              <a:tr h="265784">
                <a:tc>
                  <a:txBody>
                    <a:bodyPr/>
                    <a:lstStyle/>
                    <a:p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Material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Surface polish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V.F.</a:t>
                      </a:r>
                      <a:endParaRPr kumimoji="1" lang="ja-JP" alt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500620"/>
                  </a:ext>
                </a:extLst>
              </a:tr>
              <a:tr h="365332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Stainless steel chamber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SS304L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#400 </a:t>
                      </a:r>
                      <a:r>
                        <a:rPr kumimoji="1" lang="en-US" altLang="ja-JP" sz="1600" b="1" dirty="0" err="1"/>
                        <a:t>buff+EP</a:t>
                      </a:r>
                      <a:endParaRPr kumimoji="1" lang="ja-JP" altLang="en-US" sz="16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Non/</a:t>
                      </a:r>
                    </a:p>
                    <a:p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850℃ 10H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7490621"/>
                  </a:ext>
                </a:extLst>
              </a:tr>
              <a:tr h="401657"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Titanium chamber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Pipe: pure Ti grade-2</a:t>
                      </a:r>
                    </a:p>
                    <a:p>
                      <a:r>
                        <a:rPr kumimoji="1" lang="en-US" altLang="ja-JP" sz="1600" b="1" dirty="0"/>
                        <a:t>Flange: Ti-6Al-4V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b="1" dirty="0"/>
                        <a:t>#400 </a:t>
                      </a:r>
                      <a:r>
                        <a:rPr kumimoji="1" lang="en-US" altLang="ja-JP" sz="1600" b="1" dirty="0" err="1"/>
                        <a:t>buff+CP</a:t>
                      </a:r>
                      <a:endParaRPr kumimoji="1" lang="ja-JP" alt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Non/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1" dirty="0">
                          <a:solidFill>
                            <a:srgbClr val="FF0000"/>
                          </a:solidFill>
                        </a:rPr>
                        <a:t>850℃ 10H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0904904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2885747-245E-7753-258C-FD0E3868485D}"/>
              </a:ext>
            </a:extLst>
          </p:cNvPr>
          <p:cNvSpPr txBox="1"/>
          <p:nvPr/>
        </p:nvSpPr>
        <p:spPr>
          <a:xfrm>
            <a:off x="987542" y="2813639"/>
            <a:ext cx="829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bg1"/>
                </a:solidFill>
              </a:rPr>
              <a:t>100CF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5076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E6F70F4-2ABF-4F3A-A0CE-7EDB2944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sp>
        <p:nvSpPr>
          <p:cNvPr id="11" name="Rectangle 48">
            <a:extLst>
              <a:ext uri="{FF2B5EF4-FFF2-40B4-BE49-F238E27FC236}">
                <a16:creationId xmlns:a16="http://schemas.microsoft.com/office/drawing/2014/main" id="{E76A89AF-D5CF-F42E-C2E3-0F536DC8D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7637"/>
            <a:ext cx="11706225" cy="107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>
                <a:cs typeface="Arial" panose="020B0604020202020204" pitchFamily="34" charset="0"/>
              </a:rPr>
              <a:t>Surface morphology: titanium</a:t>
            </a:r>
            <a:endParaRPr lang="ja-JP" altLang="en-US" sz="3600" b="1" kern="0" dirty="0">
              <a:cs typeface="Arial" panose="020B0604020202020204" pitchFamily="34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850EF8F-0A03-BC41-2451-6069DAA0B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163" y="1211182"/>
            <a:ext cx="2325724" cy="231729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A308BE9-04C8-C63E-584A-9BCA82523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163" y="3956273"/>
            <a:ext cx="2325724" cy="2317297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E0C8232-6B6D-5F8B-CD6F-00364A8765F8}"/>
              </a:ext>
            </a:extLst>
          </p:cNvPr>
          <p:cNvSpPr txBox="1"/>
          <p:nvPr/>
        </p:nvSpPr>
        <p:spPr>
          <a:xfrm>
            <a:off x="6588579" y="2014778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Ra: 0.05 um</a:t>
            </a:r>
          </a:p>
          <a:p>
            <a:r>
              <a:rPr lang="en-US" altLang="ja-JP" dirty="0"/>
              <a:t>Rz: 0.4 um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D2EED10-0379-AA8B-7D9E-3B4B443D779E}"/>
              </a:ext>
            </a:extLst>
          </p:cNvPr>
          <p:cNvSpPr txBox="1"/>
          <p:nvPr/>
        </p:nvSpPr>
        <p:spPr>
          <a:xfrm>
            <a:off x="6588579" y="4443554"/>
            <a:ext cx="1186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Ra: 0.2 um</a:t>
            </a:r>
          </a:p>
          <a:p>
            <a:r>
              <a:rPr lang="en-US" altLang="ja-JP" dirty="0"/>
              <a:t>Rz: 1.1 um</a:t>
            </a:r>
            <a:endParaRPr kumimoji="1" lang="ja-JP" altLang="en-US" dirty="0"/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1A838808-1AC4-86BB-3973-3A7AE14BFD48}"/>
              </a:ext>
            </a:extLst>
          </p:cNvPr>
          <p:cNvCxnSpPr>
            <a:cxnSpLocks/>
          </p:cNvCxnSpPr>
          <p:nvPr/>
        </p:nvCxnSpPr>
        <p:spPr>
          <a:xfrm>
            <a:off x="114300" y="3613893"/>
            <a:ext cx="82870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486FD30-46C8-5A00-7F33-1F008AF6BBC3}"/>
              </a:ext>
            </a:extLst>
          </p:cNvPr>
          <p:cNvSpPr txBox="1"/>
          <p:nvPr/>
        </p:nvSpPr>
        <p:spPr>
          <a:xfrm>
            <a:off x="171450" y="3646552"/>
            <a:ext cx="1666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Vacuum-fired Ti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D9DE889-7E68-3539-EE75-BA1E99285A86}"/>
              </a:ext>
            </a:extLst>
          </p:cNvPr>
          <p:cNvSpPr txBox="1"/>
          <p:nvPr/>
        </p:nvSpPr>
        <p:spPr>
          <a:xfrm>
            <a:off x="114300" y="892389"/>
            <a:ext cx="211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Non-vacuum-fired Ti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DD2DF3F-6D3E-AD93-7F31-5AE45340FEF3}"/>
              </a:ext>
            </a:extLst>
          </p:cNvPr>
          <p:cNvSpPr txBox="1"/>
          <p:nvPr/>
        </p:nvSpPr>
        <p:spPr>
          <a:xfrm>
            <a:off x="6866848" y="5282779"/>
            <a:ext cx="5166634" cy="830997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/>
              <a:t>Larger grain size, larger roughness for vacuum-fired Ti</a:t>
            </a:r>
            <a:endParaRPr kumimoji="1" lang="ja-JP" altLang="en-US" sz="2400" dirty="0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7A5D2BB3-981D-09F0-3532-AB401795E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48" y="1229036"/>
            <a:ext cx="2772271" cy="2217817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EAE413AF-DE04-5CDA-6B5F-E81273008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48" y="3997093"/>
            <a:ext cx="2772271" cy="221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47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DF8FC8C-02B9-8A51-26F6-DC2D22805B2A}"/>
              </a:ext>
            </a:extLst>
          </p:cNvPr>
          <p:cNvSpPr/>
          <p:nvPr/>
        </p:nvSpPr>
        <p:spPr>
          <a:xfrm>
            <a:off x="3474504" y="1165987"/>
            <a:ext cx="2338468" cy="23384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>
                <a:solidFill>
                  <a:schemeClr val="tx1"/>
                </a:solidFill>
              </a:rPr>
              <a:t>Too small grain size to detect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E6F70F4-2ABF-4F3A-A0CE-7EDB2944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  <p:sp>
        <p:nvSpPr>
          <p:cNvPr id="11" name="Rectangle 48">
            <a:extLst>
              <a:ext uri="{FF2B5EF4-FFF2-40B4-BE49-F238E27FC236}">
                <a16:creationId xmlns:a16="http://schemas.microsoft.com/office/drawing/2014/main" id="{E76A89AF-D5CF-F42E-C2E3-0F536DC8D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" y="7637"/>
            <a:ext cx="11706225" cy="107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>
                <a:cs typeface="Arial" panose="020B0604020202020204" pitchFamily="34" charset="0"/>
              </a:rPr>
              <a:t>Surface morphology: stainless steel</a:t>
            </a:r>
            <a:endParaRPr lang="ja-JP" altLang="en-US" sz="3600" b="1" kern="0" dirty="0"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E0C8232-6B6D-5F8B-CD6F-00364A8765F8}"/>
              </a:ext>
            </a:extLst>
          </p:cNvPr>
          <p:cNvSpPr txBox="1"/>
          <p:nvPr/>
        </p:nvSpPr>
        <p:spPr>
          <a:xfrm>
            <a:off x="6588579" y="1933582"/>
            <a:ext cx="1420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Ra: 0.009 um</a:t>
            </a:r>
          </a:p>
          <a:p>
            <a:r>
              <a:rPr lang="en-US" altLang="ja-JP" dirty="0"/>
              <a:t>Rz: 0.06 um</a:t>
            </a:r>
            <a:endParaRPr kumimoji="1" lang="ja-JP" alt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D2EED10-0379-AA8B-7D9E-3B4B443D779E}"/>
              </a:ext>
            </a:extLst>
          </p:cNvPr>
          <p:cNvSpPr txBox="1"/>
          <p:nvPr/>
        </p:nvSpPr>
        <p:spPr>
          <a:xfrm>
            <a:off x="6588579" y="4443554"/>
            <a:ext cx="1303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Ra: 0.02 um</a:t>
            </a:r>
          </a:p>
          <a:p>
            <a:r>
              <a:rPr lang="en-US" altLang="ja-JP" dirty="0"/>
              <a:t>Rz: 0.17 um</a:t>
            </a:r>
            <a:endParaRPr kumimoji="1" lang="ja-JP" altLang="en-US" dirty="0"/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1A838808-1AC4-86BB-3973-3A7AE14BFD48}"/>
              </a:ext>
            </a:extLst>
          </p:cNvPr>
          <p:cNvCxnSpPr>
            <a:cxnSpLocks/>
          </p:cNvCxnSpPr>
          <p:nvPr/>
        </p:nvCxnSpPr>
        <p:spPr>
          <a:xfrm>
            <a:off x="114300" y="3613893"/>
            <a:ext cx="82870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486FD30-46C8-5A00-7F33-1F008AF6BBC3}"/>
              </a:ext>
            </a:extLst>
          </p:cNvPr>
          <p:cNvSpPr txBox="1"/>
          <p:nvPr/>
        </p:nvSpPr>
        <p:spPr>
          <a:xfrm>
            <a:off x="171450" y="3646552"/>
            <a:ext cx="1712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Vacuum-fired SS</a:t>
            </a:r>
            <a:endParaRPr kumimoji="1"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1D9DE889-7E68-3539-EE75-BA1E99285A86}"/>
              </a:ext>
            </a:extLst>
          </p:cNvPr>
          <p:cNvSpPr txBox="1"/>
          <p:nvPr/>
        </p:nvSpPr>
        <p:spPr>
          <a:xfrm>
            <a:off x="114300" y="892389"/>
            <a:ext cx="2157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Non-vacuum-fired SS</a:t>
            </a:r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DD2DF3F-6D3E-AD93-7F31-5AE45340FEF3}"/>
              </a:ext>
            </a:extLst>
          </p:cNvPr>
          <p:cNvSpPr txBox="1"/>
          <p:nvPr/>
        </p:nvSpPr>
        <p:spPr>
          <a:xfrm>
            <a:off x="6707565" y="5295930"/>
            <a:ext cx="5030949" cy="830997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ja-JP" sz="2400" dirty="0"/>
              <a:t>Larger grain size, larger roughness for vacuum-fired SS</a:t>
            </a:r>
            <a:endParaRPr kumimoji="1" lang="ja-JP" altLang="en-US" sz="2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F7ECC80-9CB2-D0B0-1D3D-13AC10534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16" y="1281236"/>
            <a:ext cx="2811234" cy="224898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7AF0505-5BD1-90A2-145C-E8E950834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80" y="3970640"/>
            <a:ext cx="2811234" cy="224898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03FE027-E908-E72B-F596-7B433A1805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504" y="3881159"/>
            <a:ext cx="2338468" cy="233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436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D4B226B-56D3-4E81-A6C0-28239C3D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164A3-4ECB-490A-8B2A-C35B7C207953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6825AEB2-848F-69DA-891A-0AF6A6AF9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850" y="7637"/>
            <a:ext cx="11106150" cy="107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/>
          <a:lstStyle/>
          <a:p>
            <a:pPr marL="719138">
              <a:defRPr/>
            </a:pPr>
            <a:r>
              <a:rPr lang="en-US" altLang="ja-JP" sz="3600" b="1" kern="0" dirty="0">
                <a:cs typeface="Arial" panose="020B0604020202020204" pitchFamily="34" charset="0"/>
              </a:rPr>
              <a:t>Buildup test</a:t>
            </a:r>
            <a:endParaRPr lang="ja-JP" altLang="en-US" sz="3600" b="1" kern="0" dirty="0">
              <a:cs typeface="Arial" panose="020B0604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06D12A8-23EA-3E38-CEA8-DFC82B279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08" y="1239287"/>
            <a:ext cx="3576580" cy="301517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9C5B793-F33C-1B3F-C7CC-400EBA2B3EA2}"/>
              </a:ext>
            </a:extLst>
          </p:cNvPr>
          <p:cNvSpPr txBox="1"/>
          <p:nvPr/>
        </p:nvSpPr>
        <p:spPr>
          <a:xfrm>
            <a:off x="7838004" y="1006606"/>
            <a:ext cx="122385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solidFill>
                  <a:schemeClr val="accent5">
                    <a:lumMod val="50000"/>
                  </a:schemeClr>
                </a:solidFill>
              </a:rPr>
              <a:t>Evacuation</a:t>
            </a:r>
            <a:endParaRPr kumimoji="1" lang="ja-JP" altLang="en-US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81F1BCD-1FF4-01BB-2BE8-03E73A1C257B}"/>
              </a:ext>
            </a:extLst>
          </p:cNvPr>
          <p:cNvSpPr txBox="1"/>
          <p:nvPr/>
        </p:nvSpPr>
        <p:spPr>
          <a:xfrm>
            <a:off x="7985591" y="1506756"/>
            <a:ext cx="936144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Buildup</a:t>
            </a:r>
            <a:endParaRPr kumimoji="1" lang="ja-JP" altLang="en-US" sz="16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B5458C-E4B2-BEE2-A1B5-ECA8A9E726AF}"/>
              </a:ext>
            </a:extLst>
          </p:cNvPr>
          <p:cNvSpPr txBox="1"/>
          <p:nvPr/>
        </p:nvSpPr>
        <p:spPr>
          <a:xfrm>
            <a:off x="8894797" y="1267575"/>
            <a:ext cx="8031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~1day</a:t>
            </a:r>
            <a:endParaRPr kumimoji="1" lang="ja-JP" altLang="en-US" sz="16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382BDCA-EE90-36C3-969A-A0123EABC017}"/>
              </a:ext>
            </a:extLst>
          </p:cNvPr>
          <p:cNvSpPr txBox="1"/>
          <p:nvPr/>
        </p:nvSpPr>
        <p:spPr>
          <a:xfrm>
            <a:off x="7668395" y="2079890"/>
            <a:ext cx="1572005" cy="33855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200</a:t>
            </a:r>
            <a:r>
              <a:rPr kumimoji="1" lang="ja-JP" altLang="en-US" sz="1600" dirty="0"/>
              <a:t>℃ </a:t>
            </a:r>
            <a:r>
              <a:rPr kumimoji="1" lang="en-US" altLang="ja-JP" sz="1600" dirty="0"/>
              <a:t>8H bake</a:t>
            </a:r>
            <a:endParaRPr kumimoji="1" lang="ja-JP" altLang="en-US" sz="16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390F0E0-CEAE-65E7-C07E-14B5DD50FC56}"/>
              </a:ext>
            </a:extLst>
          </p:cNvPr>
          <p:cNvSpPr txBox="1"/>
          <p:nvPr/>
        </p:nvSpPr>
        <p:spPr>
          <a:xfrm>
            <a:off x="7568497" y="3171872"/>
            <a:ext cx="1782346" cy="33855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30</a:t>
            </a:r>
            <a:r>
              <a:rPr kumimoji="1" lang="en-US" altLang="ja-JP" sz="1600" dirty="0"/>
              <a:t>0</a:t>
            </a:r>
            <a:r>
              <a:rPr kumimoji="1" lang="ja-JP" altLang="en-US" sz="1600" dirty="0"/>
              <a:t>℃ </a:t>
            </a:r>
            <a:r>
              <a:rPr kumimoji="1" lang="en-US" altLang="ja-JP" sz="1600" dirty="0"/>
              <a:t>3.5 H</a:t>
            </a:r>
            <a:r>
              <a:rPr kumimoji="1" lang="ja-JP" altLang="en-US" sz="1600" dirty="0"/>
              <a:t> </a:t>
            </a:r>
            <a:r>
              <a:rPr kumimoji="1" lang="en-US" altLang="ja-JP" sz="1600" dirty="0"/>
              <a:t>bake</a:t>
            </a:r>
            <a:endParaRPr kumimoji="1" lang="ja-JP" altLang="en-US" sz="16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C6C97C8-D741-AF62-BA44-DFDE4BBFFF46}"/>
              </a:ext>
            </a:extLst>
          </p:cNvPr>
          <p:cNvSpPr txBox="1"/>
          <p:nvPr/>
        </p:nvSpPr>
        <p:spPr>
          <a:xfrm>
            <a:off x="8842996" y="2347132"/>
            <a:ext cx="897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cooling</a:t>
            </a:r>
            <a:endParaRPr kumimoji="1" lang="ja-JP" altLang="en-US" sz="1600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E29A796-D4C0-9E13-DA3C-672F6A1B3EFD}"/>
              </a:ext>
            </a:extLst>
          </p:cNvPr>
          <p:cNvSpPr txBox="1"/>
          <p:nvPr/>
        </p:nvSpPr>
        <p:spPr>
          <a:xfrm>
            <a:off x="7684369" y="5394404"/>
            <a:ext cx="1601017" cy="33855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40</a:t>
            </a:r>
            <a:r>
              <a:rPr kumimoji="1" lang="en-US" altLang="ja-JP" sz="1600" dirty="0"/>
              <a:t>0</a:t>
            </a:r>
            <a:r>
              <a:rPr kumimoji="1" lang="ja-JP" altLang="en-US" sz="1600" dirty="0"/>
              <a:t>℃ </a:t>
            </a:r>
            <a:r>
              <a:rPr kumimoji="1" lang="en-US" altLang="ja-JP" sz="1600" dirty="0"/>
              <a:t>3.5 bake</a:t>
            </a:r>
            <a:endParaRPr kumimoji="1" lang="ja-JP" altLang="en-US" sz="16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95CB861-6871-B02B-46B4-75189B96B797}"/>
              </a:ext>
            </a:extLst>
          </p:cNvPr>
          <p:cNvSpPr txBox="1"/>
          <p:nvPr/>
        </p:nvSpPr>
        <p:spPr>
          <a:xfrm>
            <a:off x="7992376" y="2622427"/>
            <a:ext cx="936144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Buildup</a:t>
            </a:r>
            <a:endParaRPr kumimoji="1" lang="ja-JP" altLang="en-US" sz="16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CA7B92E-1762-078A-D75A-4A638C5DB62E}"/>
              </a:ext>
            </a:extLst>
          </p:cNvPr>
          <p:cNvSpPr txBox="1"/>
          <p:nvPr/>
        </p:nvSpPr>
        <p:spPr>
          <a:xfrm>
            <a:off x="7667194" y="4288309"/>
            <a:ext cx="1601017" cy="33855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350</a:t>
            </a:r>
            <a:r>
              <a:rPr kumimoji="1" lang="ja-JP" altLang="en-US" sz="1600" dirty="0"/>
              <a:t>℃ </a:t>
            </a:r>
            <a:r>
              <a:rPr kumimoji="1" lang="en-US" altLang="ja-JP" sz="1600" dirty="0"/>
              <a:t>3.5 bake</a:t>
            </a:r>
            <a:endParaRPr kumimoji="1" lang="ja-JP" altLang="en-US" sz="1600" dirty="0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48FB679-BA96-BFBB-70C2-B98570606F60}"/>
              </a:ext>
            </a:extLst>
          </p:cNvPr>
          <p:cNvSpPr txBox="1"/>
          <p:nvPr/>
        </p:nvSpPr>
        <p:spPr>
          <a:xfrm>
            <a:off x="7994257" y="3740010"/>
            <a:ext cx="936144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Buildup</a:t>
            </a:r>
            <a:endParaRPr kumimoji="1" lang="ja-JP" altLang="en-US" sz="1600" dirty="0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E02912D-3400-847E-323F-BD90E1EC6932}"/>
              </a:ext>
            </a:extLst>
          </p:cNvPr>
          <p:cNvSpPr txBox="1"/>
          <p:nvPr/>
        </p:nvSpPr>
        <p:spPr>
          <a:xfrm>
            <a:off x="8007572" y="4848647"/>
            <a:ext cx="93130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B</a:t>
            </a:r>
            <a:r>
              <a:rPr kumimoji="1" lang="en-US" altLang="ja-JP" sz="1600" dirty="0"/>
              <a:t>uildup</a:t>
            </a:r>
            <a:endParaRPr kumimoji="1" lang="ja-JP" altLang="en-US" sz="1600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F8225306-473D-0DB7-9AF2-457207E4F61D}"/>
              </a:ext>
            </a:extLst>
          </p:cNvPr>
          <p:cNvSpPr txBox="1"/>
          <p:nvPr/>
        </p:nvSpPr>
        <p:spPr>
          <a:xfrm>
            <a:off x="8914935" y="3441432"/>
            <a:ext cx="897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cooling</a:t>
            </a:r>
            <a:endParaRPr kumimoji="1" lang="ja-JP" altLang="en-US" sz="16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367B4D2A-9E35-E7F2-CBEF-0C6B9910B84A}"/>
              </a:ext>
            </a:extLst>
          </p:cNvPr>
          <p:cNvSpPr txBox="1"/>
          <p:nvPr/>
        </p:nvSpPr>
        <p:spPr>
          <a:xfrm>
            <a:off x="8912703" y="4542150"/>
            <a:ext cx="897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cooling</a:t>
            </a:r>
            <a:endParaRPr kumimoji="1" lang="ja-JP" altLang="en-US" sz="16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1A2C4503-7B47-1A13-CBD6-5C226C6AE9CC}"/>
              </a:ext>
            </a:extLst>
          </p:cNvPr>
          <p:cNvSpPr txBox="1"/>
          <p:nvPr/>
        </p:nvSpPr>
        <p:spPr>
          <a:xfrm>
            <a:off x="8840179" y="5659223"/>
            <a:ext cx="8974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cooling</a:t>
            </a:r>
            <a:endParaRPr kumimoji="1" lang="ja-JP" altLang="en-US" sz="1600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3B1F253A-FD26-C70D-2E91-370B9F8B02A5}"/>
              </a:ext>
            </a:extLst>
          </p:cNvPr>
          <p:cNvSpPr txBox="1"/>
          <p:nvPr/>
        </p:nvSpPr>
        <p:spPr>
          <a:xfrm>
            <a:off x="8060019" y="5930226"/>
            <a:ext cx="852401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B</a:t>
            </a:r>
            <a:r>
              <a:rPr kumimoji="1" lang="en-US" altLang="ja-JP" sz="1600" dirty="0"/>
              <a:t>uildup</a:t>
            </a:r>
            <a:endParaRPr kumimoji="1" lang="ja-JP" altLang="en-US" sz="1600" dirty="0"/>
          </a:p>
        </p:txBody>
      </p: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2B2D893C-7ADE-E6C6-9C21-FC76A29ED1DA}"/>
              </a:ext>
            </a:extLst>
          </p:cNvPr>
          <p:cNvCxnSpPr>
            <a:cxnSpLocks/>
            <a:stCxn id="10" idx="2"/>
            <a:endCxn id="12" idx="0"/>
          </p:cNvCxnSpPr>
          <p:nvPr/>
        </p:nvCxnSpPr>
        <p:spPr>
          <a:xfrm>
            <a:off x="8449931" y="1345160"/>
            <a:ext cx="3732" cy="161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DF6E47C7-41F5-19DB-E4B4-11EEE681EB72}"/>
              </a:ext>
            </a:extLst>
          </p:cNvPr>
          <p:cNvCxnSpPr>
            <a:cxnSpLocks/>
            <a:stCxn id="14" idx="2"/>
            <a:endCxn id="29" idx="0"/>
          </p:cNvCxnSpPr>
          <p:nvPr/>
        </p:nvCxnSpPr>
        <p:spPr>
          <a:xfrm>
            <a:off x="8454398" y="2418444"/>
            <a:ext cx="6050" cy="203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直線矢印コネクタ 40">
            <a:extLst>
              <a:ext uri="{FF2B5EF4-FFF2-40B4-BE49-F238E27FC236}">
                <a16:creationId xmlns:a16="http://schemas.microsoft.com/office/drawing/2014/main" id="{2D46CBFE-22DD-9949-B301-EE26945E8275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>
            <a:off x="8453663" y="1845310"/>
            <a:ext cx="735" cy="234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D2881591-F8DC-F2E5-0A45-2B9117A8879E}"/>
              </a:ext>
            </a:extLst>
          </p:cNvPr>
          <p:cNvCxnSpPr>
            <a:cxnSpLocks/>
            <a:stCxn id="29" idx="2"/>
            <a:endCxn id="17" idx="0"/>
          </p:cNvCxnSpPr>
          <p:nvPr/>
        </p:nvCxnSpPr>
        <p:spPr>
          <a:xfrm flipH="1">
            <a:off x="8459670" y="2960981"/>
            <a:ext cx="778" cy="210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EB2B3E87-29C1-7E77-B1C5-5BAE33689A3A}"/>
              </a:ext>
            </a:extLst>
          </p:cNvPr>
          <p:cNvCxnSpPr>
            <a:cxnSpLocks/>
            <a:stCxn id="17" idx="2"/>
            <a:endCxn id="31" idx="0"/>
          </p:cNvCxnSpPr>
          <p:nvPr/>
        </p:nvCxnSpPr>
        <p:spPr>
          <a:xfrm>
            <a:off x="8459670" y="3510426"/>
            <a:ext cx="2659" cy="229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BCB4D681-DA2B-9806-7599-69AD083DE140}"/>
              </a:ext>
            </a:extLst>
          </p:cNvPr>
          <p:cNvCxnSpPr>
            <a:cxnSpLocks/>
            <a:stCxn id="31" idx="2"/>
            <a:endCxn id="30" idx="0"/>
          </p:cNvCxnSpPr>
          <p:nvPr/>
        </p:nvCxnSpPr>
        <p:spPr>
          <a:xfrm>
            <a:off x="8462329" y="4078564"/>
            <a:ext cx="5374" cy="209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73E7F096-7FD7-074C-B6C2-E5B82B0CE21C}"/>
              </a:ext>
            </a:extLst>
          </p:cNvPr>
          <p:cNvCxnSpPr>
            <a:cxnSpLocks/>
            <a:stCxn id="30" idx="2"/>
            <a:endCxn id="32" idx="0"/>
          </p:cNvCxnSpPr>
          <p:nvPr/>
        </p:nvCxnSpPr>
        <p:spPr>
          <a:xfrm>
            <a:off x="8467703" y="4626863"/>
            <a:ext cx="5523" cy="221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C4DEEFAC-BD47-98C9-90D1-0A8184606958}"/>
              </a:ext>
            </a:extLst>
          </p:cNvPr>
          <p:cNvCxnSpPr>
            <a:cxnSpLocks/>
            <a:stCxn id="32" idx="2"/>
            <a:endCxn id="25" idx="0"/>
          </p:cNvCxnSpPr>
          <p:nvPr/>
        </p:nvCxnSpPr>
        <p:spPr>
          <a:xfrm>
            <a:off x="8473226" y="5187201"/>
            <a:ext cx="11652" cy="207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51BD8A96-EFB0-80F2-E045-C6914EE30FE2}"/>
              </a:ext>
            </a:extLst>
          </p:cNvPr>
          <p:cNvCxnSpPr>
            <a:cxnSpLocks/>
            <a:stCxn id="25" idx="2"/>
            <a:endCxn id="38" idx="0"/>
          </p:cNvCxnSpPr>
          <p:nvPr/>
        </p:nvCxnSpPr>
        <p:spPr>
          <a:xfrm>
            <a:off x="8484878" y="5732958"/>
            <a:ext cx="1342" cy="1972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B4FBFC14-3268-83B5-55AF-3E0C2FCEEE59}"/>
              </a:ext>
            </a:extLst>
          </p:cNvPr>
          <p:cNvSpPr txBox="1"/>
          <p:nvPr/>
        </p:nvSpPr>
        <p:spPr>
          <a:xfrm>
            <a:off x="7202634" y="1374026"/>
            <a:ext cx="853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MV close</a:t>
            </a:r>
            <a:endParaRPr lang="ja-JP" altLang="en-US" sz="1400" dirty="0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F6AD1642-C3E6-21E7-A241-5DB56D0756EE}"/>
              </a:ext>
            </a:extLst>
          </p:cNvPr>
          <p:cNvSpPr txBox="1"/>
          <p:nvPr/>
        </p:nvSpPr>
        <p:spPr>
          <a:xfrm>
            <a:off x="7111617" y="1853132"/>
            <a:ext cx="856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MV open</a:t>
            </a:r>
            <a:endParaRPr lang="ja-JP" altLang="en-US" sz="140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8038F02B-C845-83F5-A8FA-E40B4F4A2075}"/>
              </a:ext>
            </a:extLst>
          </p:cNvPr>
          <p:cNvSpPr txBox="1"/>
          <p:nvPr/>
        </p:nvSpPr>
        <p:spPr>
          <a:xfrm>
            <a:off x="7074969" y="2954327"/>
            <a:ext cx="856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MV open</a:t>
            </a:r>
            <a:endParaRPr lang="ja-JP" altLang="en-US" sz="1400" dirty="0"/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9FAF0A93-865D-A3E6-5ACC-0C3FB88E8327}"/>
              </a:ext>
            </a:extLst>
          </p:cNvPr>
          <p:cNvSpPr txBox="1"/>
          <p:nvPr/>
        </p:nvSpPr>
        <p:spPr>
          <a:xfrm>
            <a:off x="7167468" y="2460217"/>
            <a:ext cx="853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MV close</a:t>
            </a:r>
            <a:endParaRPr lang="ja-JP" altLang="en-US" sz="1400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545C8E9C-8645-0262-15C2-3A8DCEF591E0}"/>
              </a:ext>
            </a:extLst>
          </p:cNvPr>
          <p:cNvSpPr txBox="1"/>
          <p:nvPr/>
        </p:nvSpPr>
        <p:spPr>
          <a:xfrm>
            <a:off x="7211402" y="3636250"/>
            <a:ext cx="853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MV close</a:t>
            </a:r>
            <a:endParaRPr lang="ja-JP" altLang="en-US" sz="1400" dirty="0"/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5AA38B90-65B2-662B-BF5B-D3E6CFF97235}"/>
              </a:ext>
            </a:extLst>
          </p:cNvPr>
          <p:cNvSpPr txBox="1"/>
          <p:nvPr/>
        </p:nvSpPr>
        <p:spPr>
          <a:xfrm>
            <a:off x="7107132" y="4071991"/>
            <a:ext cx="856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MV open</a:t>
            </a:r>
            <a:endParaRPr lang="ja-JP" altLang="en-US" sz="1400" dirty="0"/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00DE9A99-95EF-B7F7-24A9-9769905BA9EF}"/>
              </a:ext>
            </a:extLst>
          </p:cNvPr>
          <p:cNvSpPr txBox="1"/>
          <p:nvPr/>
        </p:nvSpPr>
        <p:spPr>
          <a:xfrm>
            <a:off x="7213507" y="4729489"/>
            <a:ext cx="853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MV close</a:t>
            </a:r>
            <a:endParaRPr lang="ja-JP" altLang="en-US" sz="1400" dirty="0"/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DE9B4A97-7E88-8927-4BD1-31E9780DCB32}"/>
              </a:ext>
            </a:extLst>
          </p:cNvPr>
          <p:cNvSpPr txBox="1"/>
          <p:nvPr/>
        </p:nvSpPr>
        <p:spPr>
          <a:xfrm>
            <a:off x="7111616" y="5169039"/>
            <a:ext cx="856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MV open</a:t>
            </a:r>
            <a:endParaRPr lang="ja-JP" altLang="en-US" sz="1400" dirty="0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B4C2CFA-0876-9267-A767-8C158D9259AA}"/>
              </a:ext>
            </a:extLst>
          </p:cNvPr>
          <p:cNvSpPr txBox="1"/>
          <p:nvPr/>
        </p:nvSpPr>
        <p:spPr>
          <a:xfrm>
            <a:off x="7236867" y="5813203"/>
            <a:ext cx="853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MV close</a:t>
            </a:r>
            <a:endParaRPr lang="ja-JP" altLang="en-US" sz="1400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91F3ADA5-27C4-6526-0A13-FB9735B2D837}"/>
              </a:ext>
            </a:extLst>
          </p:cNvPr>
          <p:cNvSpPr txBox="1"/>
          <p:nvPr/>
        </p:nvSpPr>
        <p:spPr>
          <a:xfrm>
            <a:off x="8939675" y="1466462"/>
            <a:ext cx="2551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@Room Temperature</a:t>
            </a:r>
            <a:endParaRPr kumimoji="1" lang="ja-JP" altLang="en-US" sz="2000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0D582261-221C-8629-3ABB-6024D6DD9046}"/>
              </a:ext>
            </a:extLst>
          </p:cNvPr>
          <p:cNvSpPr txBox="1"/>
          <p:nvPr/>
        </p:nvSpPr>
        <p:spPr>
          <a:xfrm>
            <a:off x="8934470" y="2557519"/>
            <a:ext cx="803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@RT</a:t>
            </a:r>
            <a:endParaRPr kumimoji="1" lang="ja-JP" altLang="en-US" sz="2000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EC13CDBB-C124-ABC7-0593-20FD68D1A871}"/>
              </a:ext>
            </a:extLst>
          </p:cNvPr>
          <p:cNvSpPr txBox="1"/>
          <p:nvPr/>
        </p:nvSpPr>
        <p:spPr>
          <a:xfrm>
            <a:off x="8949258" y="3673999"/>
            <a:ext cx="803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@RT</a:t>
            </a:r>
            <a:endParaRPr kumimoji="1" lang="ja-JP" altLang="en-US" sz="2000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BD4DC894-C56C-6D69-3721-919DC38BA37D}"/>
              </a:ext>
            </a:extLst>
          </p:cNvPr>
          <p:cNvSpPr txBox="1"/>
          <p:nvPr/>
        </p:nvSpPr>
        <p:spPr>
          <a:xfrm>
            <a:off x="8910131" y="4832476"/>
            <a:ext cx="803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@RT</a:t>
            </a:r>
            <a:endParaRPr kumimoji="1" lang="ja-JP" altLang="en-US" sz="2000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5F33B1FD-12C9-A22E-E430-F147C4AA7137}"/>
              </a:ext>
            </a:extLst>
          </p:cNvPr>
          <p:cNvSpPr txBox="1"/>
          <p:nvPr/>
        </p:nvSpPr>
        <p:spPr>
          <a:xfrm>
            <a:off x="8866626" y="5894776"/>
            <a:ext cx="8031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/>
              <a:t>@RT</a:t>
            </a:r>
            <a:endParaRPr kumimoji="1" lang="ja-JP" altLang="en-US" sz="2000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700D1DBB-E7A4-D31C-B447-78D33AFA3D1B}"/>
              </a:ext>
            </a:extLst>
          </p:cNvPr>
          <p:cNvSpPr txBox="1"/>
          <p:nvPr/>
        </p:nvSpPr>
        <p:spPr>
          <a:xfrm>
            <a:off x="6243525" y="498970"/>
            <a:ext cx="2569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1">
                    <a:lumMod val="50000"/>
                  </a:schemeClr>
                </a:solidFill>
              </a:rPr>
              <a:t>Buildup test procedure</a:t>
            </a:r>
            <a:endParaRPr kumimoji="1" lang="ja-JP" alt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4" name="四角形: 角を丸くする 73">
            <a:extLst>
              <a:ext uri="{FF2B5EF4-FFF2-40B4-BE49-F238E27FC236}">
                <a16:creationId xmlns:a16="http://schemas.microsoft.com/office/drawing/2014/main" id="{B53EC5EB-C8D0-0A69-08D4-C2A99BD86B41}"/>
              </a:ext>
            </a:extLst>
          </p:cNvPr>
          <p:cNvSpPr/>
          <p:nvPr/>
        </p:nvSpPr>
        <p:spPr>
          <a:xfrm>
            <a:off x="1031890" y="1277751"/>
            <a:ext cx="1044560" cy="1385663"/>
          </a:xfrm>
          <a:prstGeom prst="roundRect">
            <a:avLst>
              <a:gd name="adj" fmla="val 5953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65B0AD-9A34-6197-6CBF-E760F7220C23}"/>
              </a:ext>
            </a:extLst>
          </p:cNvPr>
          <p:cNvSpPr txBox="1"/>
          <p:nvPr/>
        </p:nvSpPr>
        <p:spPr>
          <a:xfrm>
            <a:off x="1182805" y="4817558"/>
            <a:ext cx="48646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Thermal desorption spectroscopy (TDS)</a:t>
            </a:r>
            <a:r>
              <a:rPr kumimoji="1" lang="en-US" altLang="ja-JP" dirty="0"/>
              <a:t>:</a:t>
            </a:r>
          </a:p>
          <a:p>
            <a:pPr marL="179388"/>
            <a:r>
              <a:rPr kumimoji="1" lang="en-US" altLang="ja-JP" dirty="0"/>
              <a:t>To see the effect on the absorbed &amp; desorbed gas on the surface </a:t>
            </a:r>
          </a:p>
          <a:p>
            <a:r>
              <a:rPr lang="en-US" altLang="ja-JP" b="1" dirty="0"/>
              <a:t>X-ray photoelectron spectroscopy (XPS)</a:t>
            </a:r>
            <a:r>
              <a:rPr kumimoji="1" lang="en-US" altLang="ja-JP" dirty="0"/>
              <a:t>:</a:t>
            </a:r>
          </a:p>
          <a:p>
            <a:pPr marL="179388"/>
            <a:r>
              <a:rPr lang="en-US" altLang="ja-JP" dirty="0"/>
              <a:t>To see the surface modification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6AEBED8-0CB8-8B47-57CD-E72F0FCC3F71}"/>
              </a:ext>
            </a:extLst>
          </p:cNvPr>
          <p:cNvSpPr txBox="1"/>
          <p:nvPr/>
        </p:nvSpPr>
        <p:spPr>
          <a:xfrm>
            <a:off x="852357" y="4496897"/>
            <a:ext cx="461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chemeClr val="accent1">
                    <a:lumMod val="50000"/>
                  </a:schemeClr>
                </a:solidFill>
              </a:rPr>
              <a:t>Other surface analyses with sample peace </a:t>
            </a:r>
            <a:endParaRPr kumimoji="1" lang="ja-JP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32637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テーマ">
  <a:themeElements>
    <a:clrScheme name="オレンジ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9118</TotalTime>
  <Words>1544</Words>
  <Application>Microsoft Office PowerPoint</Application>
  <PresentationFormat>ワイド画面</PresentationFormat>
  <Paragraphs>235</Paragraphs>
  <Slides>22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3" baseType="lpstr">
      <vt:lpstr>Arial Unicode MS</vt:lpstr>
      <vt:lpstr>ＭＳ 明朝</vt:lpstr>
      <vt:lpstr>robotomedium</vt:lpstr>
      <vt:lpstr>游ゴシック</vt:lpstr>
      <vt:lpstr>游ゴシック Light</vt:lpstr>
      <vt:lpstr>Arial</vt:lpstr>
      <vt:lpstr>Arial Black</vt:lpstr>
      <vt:lpstr>Calibri</vt:lpstr>
      <vt:lpstr>Times New Roman</vt:lpstr>
      <vt:lpstr>Wingdings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神谷 潤一郎</dc:creator>
  <cp:lastModifiedBy>潤一郎 神谷</cp:lastModifiedBy>
  <cp:revision>3128</cp:revision>
  <cp:lastPrinted>2022-08-26T07:10:31Z</cp:lastPrinted>
  <dcterms:created xsi:type="dcterms:W3CDTF">2021-05-11T06:41:02Z</dcterms:created>
  <dcterms:modified xsi:type="dcterms:W3CDTF">2024-04-17T15:16:00Z</dcterms:modified>
</cp:coreProperties>
</file>