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7" r:id="rId2"/>
    <p:sldId id="258" r:id="rId3"/>
    <p:sldId id="283" r:id="rId4"/>
    <p:sldId id="284" r:id="rId5"/>
    <p:sldId id="295" r:id="rId6"/>
    <p:sldId id="285" r:id="rId7"/>
    <p:sldId id="286" r:id="rId8"/>
    <p:sldId id="290" r:id="rId9"/>
    <p:sldId id="287" r:id="rId10"/>
    <p:sldId id="289" r:id="rId11"/>
    <p:sldId id="288" r:id="rId12"/>
    <p:sldId id="291" r:id="rId13"/>
    <p:sldId id="292" r:id="rId14"/>
    <p:sldId id="293" r:id="rId15"/>
    <p:sldId id="294" r:id="rId16"/>
    <p:sldId id="296" r:id="rId17"/>
    <p:sldId id="297" r:id="rId18"/>
    <p:sldId id="298" r:id="rId19"/>
    <p:sldId id="299" r:id="rId20"/>
    <p:sldId id="300" r:id="rId21"/>
    <p:sldId id="303" r:id="rId22"/>
    <p:sldId id="302" r:id="rId23"/>
    <p:sldId id="304" r:id="rId24"/>
    <p:sldId id="301" r:id="rId25"/>
    <p:sldId id="282" r:id="rId26"/>
  </p:sldIdLst>
  <p:sldSz cx="12192000" cy="6858000"/>
  <p:notesSz cx="6934200" cy="9220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F1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48" autoAdjust="0"/>
    <p:restoredTop sz="94660"/>
  </p:normalViewPr>
  <p:slideViewPr>
    <p:cSldViewPr snapToGrid="0">
      <p:cViewPr varScale="1">
        <p:scale>
          <a:sx n="158" d="100"/>
          <a:sy n="158" d="100"/>
        </p:scale>
        <p:origin x="3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6" d="100"/>
          <a:sy n="126" d="100"/>
        </p:scale>
        <p:origin x="4380" y="6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2612"/>
          </a:xfrm>
          <a:prstGeom prst="rect">
            <a:avLst/>
          </a:prstGeom>
        </p:spPr>
        <p:txBody>
          <a:bodyPr vert="horz" lIns="92308" tIns="46154" rIns="92308" bIns="4615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2612"/>
          </a:xfrm>
          <a:prstGeom prst="rect">
            <a:avLst/>
          </a:prstGeom>
        </p:spPr>
        <p:txBody>
          <a:bodyPr vert="horz" lIns="92308" tIns="46154" rIns="92308" bIns="46154" rtlCol="0"/>
          <a:lstStyle>
            <a:lvl1pPr algn="r">
              <a:defRPr sz="1300"/>
            </a:lvl1pPr>
          </a:lstStyle>
          <a:p>
            <a:fld id="{88A7A95F-8F4C-46D9-BB51-DCDD8296B731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1675" y="1152525"/>
            <a:ext cx="5530850" cy="3111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8" tIns="46154" rIns="92308" bIns="4615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437221"/>
            <a:ext cx="5547360" cy="3630454"/>
          </a:xfrm>
          <a:prstGeom prst="rect">
            <a:avLst/>
          </a:prstGeom>
        </p:spPr>
        <p:txBody>
          <a:bodyPr vert="horz" lIns="92308" tIns="46154" rIns="92308" bIns="4615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04820" cy="462611"/>
          </a:xfrm>
          <a:prstGeom prst="rect">
            <a:avLst/>
          </a:prstGeom>
        </p:spPr>
        <p:txBody>
          <a:bodyPr vert="horz" lIns="92308" tIns="46154" rIns="92308" bIns="4615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57590"/>
            <a:ext cx="3004820" cy="462611"/>
          </a:xfrm>
          <a:prstGeom prst="rect">
            <a:avLst/>
          </a:prstGeom>
        </p:spPr>
        <p:txBody>
          <a:bodyPr vert="horz" lIns="92308" tIns="46154" rIns="92308" bIns="46154" rtlCol="0" anchor="b"/>
          <a:lstStyle>
            <a:lvl1pPr algn="r">
              <a:defRPr sz="1300"/>
            </a:lvl1pPr>
          </a:lstStyle>
          <a:p>
            <a:fld id="{05225501-7FAE-4C5F-8C2D-F89CE5011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089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April 15-19,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OLAV VI, Fermi National accelerator laboratory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F492-42DC-48E3-A06B-36A0A791344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857" y="41945"/>
            <a:ext cx="2504848" cy="679040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 flipV="1">
            <a:off x="0" y="780176"/>
            <a:ext cx="12192000" cy="25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879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547" y="33556"/>
            <a:ext cx="9313457" cy="704521"/>
          </a:xfrm>
        </p:spPr>
        <p:txBody>
          <a:bodyPr>
            <a:normAutofit/>
          </a:bodyPr>
          <a:lstStyle>
            <a:lvl1pPr marL="0">
              <a:defRPr sz="3600" i="1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949" y="1031845"/>
            <a:ext cx="11476139" cy="5075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April 15-19,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OLAV VI, Fermi National accelerator laboratory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F492-42DC-48E3-A06B-36A0A791344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0" y="780176"/>
            <a:ext cx="12192000" cy="25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9735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5434" y="44178"/>
            <a:ext cx="9355403" cy="655180"/>
          </a:xfrm>
        </p:spPr>
        <p:txBody>
          <a:bodyPr>
            <a:normAutofit/>
          </a:bodyPr>
          <a:lstStyle>
            <a:lvl1pPr>
              <a:defRPr sz="3600" i="1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April 15-19, 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OLAV VI, Fermi National accelerator laboratory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F492-42DC-48E3-A06B-36A0A791344B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0" y="780176"/>
            <a:ext cx="12192000" cy="25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303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34" y="91440"/>
            <a:ext cx="8885619" cy="688736"/>
          </a:xfrm>
        </p:spPr>
        <p:txBody>
          <a:bodyPr>
            <a:normAutofit/>
          </a:bodyPr>
          <a:lstStyle>
            <a:lvl1pPr>
              <a:defRPr sz="3600" i="1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April 15-19, 2024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OLAV VI, Fermi National accelerator laboratory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F492-42DC-48E3-A06B-36A0A791344B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0" y="780176"/>
            <a:ext cx="12192000" cy="25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7696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April 15-19, 2024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265714" y="6459785"/>
            <a:ext cx="6162065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OLAV VI, Fermi National accelerator laboratory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F492-42DC-48E3-A06B-36A0A791344B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 flipV="1">
            <a:off x="0" y="780176"/>
            <a:ext cx="12192000" cy="25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5327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434" y="6446837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April 15-19,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OLAV VI, Fermi National accelerator laboratory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98204" y="6446836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fld id="{FC50F492-42DC-48E3-A06B-36A0A79134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32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4" r:id="rId3"/>
    <p:sldLayoutId id="2147483666" r:id="rId4"/>
    <p:sldLayoutId id="2147483667" r:id="rId5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ZdIYg3aErs&amp;t=18s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27" y="896381"/>
            <a:ext cx="11675533" cy="1099477"/>
          </a:xfrm>
        </p:spPr>
        <p:txBody>
          <a:bodyPr>
            <a:noAutofit/>
          </a:bodyPr>
          <a:lstStyle/>
          <a:p>
            <a:r>
              <a:rPr lang="en-US" sz="6000" i="1" dirty="0">
                <a:solidFill>
                  <a:srgbClr val="C00000"/>
                </a:solidFill>
                <a:latin typeface="+mn-lt"/>
              </a:rPr>
              <a:t>Latest Development at CLASSE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7517" y="2419779"/>
            <a:ext cx="6687505" cy="2107175"/>
          </a:xfrm>
        </p:spPr>
        <p:txBody>
          <a:bodyPr/>
          <a:lstStyle/>
          <a:p>
            <a:r>
              <a:rPr lang="en-US" sz="3600" i="1" dirty="0">
                <a:solidFill>
                  <a:srgbClr val="C00000"/>
                </a:solidFill>
              </a:rPr>
              <a:t>Y</a:t>
            </a:r>
            <a:r>
              <a:rPr lang="en-US" sz="2800" i="1" dirty="0">
                <a:solidFill>
                  <a:srgbClr val="C00000"/>
                </a:solidFill>
              </a:rPr>
              <a:t>ulin</a:t>
            </a:r>
            <a:r>
              <a:rPr lang="en-US" sz="3600" i="1" dirty="0">
                <a:solidFill>
                  <a:srgbClr val="C00000"/>
                </a:solidFill>
              </a:rPr>
              <a:t> L</a:t>
            </a:r>
            <a:r>
              <a:rPr lang="en-US" sz="2800" i="1" dirty="0">
                <a:solidFill>
                  <a:srgbClr val="C00000"/>
                </a:solidFill>
              </a:rPr>
              <a:t>i</a:t>
            </a:r>
          </a:p>
          <a:p>
            <a:r>
              <a:rPr lang="en-US" sz="3600" i="1" dirty="0">
                <a:solidFill>
                  <a:srgbClr val="C00000"/>
                </a:solidFill>
              </a:rPr>
              <a:t>C</a:t>
            </a:r>
            <a:r>
              <a:rPr lang="en-US" sz="2000" i="1" dirty="0">
                <a:solidFill>
                  <a:srgbClr val="0070C0"/>
                </a:solidFill>
              </a:rPr>
              <a:t>ornell</a:t>
            </a:r>
            <a:r>
              <a:rPr lang="en-US" sz="2000" i="1" dirty="0">
                <a:solidFill>
                  <a:srgbClr val="C00000"/>
                </a:solidFill>
              </a:rPr>
              <a:t> </a:t>
            </a:r>
            <a:r>
              <a:rPr lang="en-US" sz="3600" i="1" dirty="0">
                <a:solidFill>
                  <a:srgbClr val="C00000"/>
                </a:solidFill>
              </a:rPr>
              <a:t>L</a:t>
            </a:r>
            <a:r>
              <a:rPr lang="en-US" sz="2000" i="1" dirty="0">
                <a:solidFill>
                  <a:srgbClr val="0070C0"/>
                </a:solidFill>
              </a:rPr>
              <a:t>aboratory of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C00000"/>
                </a:solidFill>
              </a:rPr>
              <a:t>A</a:t>
            </a:r>
            <a:r>
              <a:rPr lang="en-US" sz="2000" i="1" dirty="0">
                <a:solidFill>
                  <a:srgbClr val="0070C0"/>
                </a:solidFill>
              </a:rPr>
              <a:t>ccelerator-based </a:t>
            </a:r>
            <a:r>
              <a:rPr lang="en-US" sz="3600" i="1" dirty="0">
                <a:solidFill>
                  <a:srgbClr val="C00000"/>
                </a:solidFill>
              </a:rPr>
              <a:t>S</a:t>
            </a:r>
            <a:r>
              <a:rPr lang="en-US" sz="2000" i="1" dirty="0">
                <a:solidFill>
                  <a:srgbClr val="0070C0"/>
                </a:solidFill>
              </a:rPr>
              <a:t>cience</a:t>
            </a:r>
            <a:r>
              <a:rPr lang="en-US" sz="2800" i="1" dirty="0">
                <a:solidFill>
                  <a:srgbClr val="C00000"/>
                </a:solidFill>
              </a:rPr>
              <a:t>s</a:t>
            </a:r>
            <a:r>
              <a:rPr lang="en-US" sz="3600" i="1" dirty="0">
                <a:solidFill>
                  <a:srgbClr val="C00000"/>
                </a:solidFill>
              </a:rPr>
              <a:t> </a:t>
            </a:r>
            <a:r>
              <a:rPr lang="en-US" sz="2000" i="1" dirty="0">
                <a:solidFill>
                  <a:srgbClr val="0070C0"/>
                </a:solidFill>
              </a:rPr>
              <a:t>and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sz="3600" i="1" dirty="0">
                <a:solidFill>
                  <a:srgbClr val="C00000"/>
                </a:solidFill>
              </a:rPr>
              <a:t>E</a:t>
            </a:r>
            <a:r>
              <a:rPr lang="en-US" sz="2000" i="1" dirty="0">
                <a:solidFill>
                  <a:srgbClr val="0070C0"/>
                </a:solidFill>
              </a:rPr>
              <a:t>ducation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sz="3600" i="1" dirty="0">
                <a:solidFill>
                  <a:srgbClr val="C00000"/>
                </a:solidFill>
              </a:rPr>
              <a:t>(CLASSE)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April 15-19,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F492-42DC-48E3-A06B-36A0A791344B}" type="slidenum">
              <a:rPr lang="en-US" smtClean="0"/>
              <a:t>1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5434" y="2045735"/>
            <a:ext cx="12044794" cy="81630"/>
          </a:xfrm>
          <a:prstGeom prst="ellipse">
            <a:avLst/>
          </a:prstGeom>
          <a:gradFill flip="none" rotWithShape="1">
            <a:gsLst>
              <a:gs pos="0">
                <a:srgbClr val="C0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0C1B08C-85D2-4A3A-A240-C6E676BB8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4598" y="6479624"/>
            <a:ext cx="4822804" cy="365125"/>
          </a:xfrm>
        </p:spPr>
        <p:txBody>
          <a:bodyPr/>
          <a:lstStyle/>
          <a:p>
            <a:r>
              <a:rPr lang="en-US" dirty="0"/>
              <a:t>OLAV VI, Fermi National Accelerator Laboratory</a:t>
            </a:r>
          </a:p>
        </p:txBody>
      </p:sp>
    </p:spTree>
    <p:extLst>
      <p:ext uri="{BB962C8B-B14F-4D97-AF65-F5344CB8AC3E}">
        <p14:creationId xmlns:p14="http://schemas.microsoft.com/office/powerpoint/2010/main" val="2139000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AE4AA-768B-4A26-A96E-4E2EA4EE7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Girder Fabrication and Installation – 1 Year ‘Dark-Time’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F10C9-AFBD-46AE-BFCD-C5BED232D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15-19,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BD88D-BE38-4156-B0D5-F2E2347D6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OLAV VI, Fermi National accelerator laboratory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63F88-7B75-41AE-9635-5682D6FE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F492-42DC-48E3-A06B-36A0A791344B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CA543A-D6FF-4AB6-9E77-0CA1C31F7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15" y="994688"/>
            <a:ext cx="5021061" cy="50832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1D03CE-827F-4D8F-9823-79E0724C2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713" y="1318939"/>
            <a:ext cx="5991881" cy="45340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7338E0-35CB-41FE-ACD6-BC2B1612683B}"/>
              </a:ext>
            </a:extLst>
          </p:cNvPr>
          <p:cNvSpPr txBox="1"/>
          <p:nvPr/>
        </p:nvSpPr>
        <p:spPr>
          <a:xfrm>
            <a:off x="264615" y="5597912"/>
            <a:ext cx="2273090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2"/>
                </a:solidFill>
              </a:rPr>
              <a:t>Girders Staging 2018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8D7E08-E33C-4074-AD6A-E0B229C51C21}"/>
              </a:ext>
            </a:extLst>
          </p:cNvPr>
          <p:cNvSpPr txBox="1"/>
          <p:nvPr/>
        </p:nvSpPr>
        <p:spPr>
          <a:xfrm>
            <a:off x="5742838" y="1445942"/>
            <a:ext cx="2273090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2"/>
                </a:solidFill>
              </a:rPr>
              <a:t>Girders Installed 2019</a:t>
            </a:r>
          </a:p>
        </p:txBody>
      </p:sp>
    </p:spTree>
    <p:extLst>
      <p:ext uri="{BB962C8B-B14F-4D97-AF65-F5344CB8AC3E}">
        <p14:creationId xmlns:p14="http://schemas.microsoft.com/office/powerpoint/2010/main" val="2211550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40E5A-D496-462C-879D-EE8F5E0A5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CHESS-U Vacuum Conditioning and Performance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33DE1-EB4E-450F-9B21-18B5E61B3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15-19,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F1FAE-16B8-496D-896D-196CC2C2E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OLAV VI, Fermi National accelerator laboratory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FAFA1-E68E-4188-B55B-7FF9BBE8D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F492-42DC-48E3-A06B-36A0A791344B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6513C-D80E-4EA5-B3D6-EC5B3A32B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47" y="1075818"/>
            <a:ext cx="3020510" cy="32626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2C29D8-94CD-4AF6-B568-4BD6EE731A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439" y="893035"/>
            <a:ext cx="4063094" cy="19710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D5DE932-B282-4F78-8B64-90C24B99C1C3}"/>
              </a:ext>
            </a:extLst>
          </p:cNvPr>
          <p:cNvGrpSpPr/>
          <p:nvPr/>
        </p:nvGrpSpPr>
        <p:grpSpPr>
          <a:xfrm>
            <a:off x="7582828" y="931678"/>
            <a:ext cx="4527401" cy="3442989"/>
            <a:chOff x="7582828" y="856414"/>
            <a:chExt cx="4527401" cy="344298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953A3FA-03F5-45D0-A7C3-334F92FA0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82828" y="856414"/>
              <a:ext cx="4401573" cy="272540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686846E-E108-4720-9012-123D4DAD2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27090" y="3553546"/>
              <a:ext cx="3883139" cy="745857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8937EBB-F38B-4208-A5D4-50B3EEB459A1}"/>
              </a:ext>
            </a:extLst>
          </p:cNvPr>
          <p:cNvSpPr txBox="1"/>
          <p:nvPr/>
        </p:nvSpPr>
        <p:spPr>
          <a:xfrm>
            <a:off x="101324" y="4550501"/>
            <a:ext cx="119575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CHESS-U vacuum system performed well.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Installed NEG-dominated pumping system provided sufficient pumping speed and capacity to handle initial beam conditioning, as well as many scheduled and unscheduled vacuum interventions.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Beam lifetime no longer limited by vacuum with &gt;100 A-hr beam dose in the initial conditioning during CHESS-U commissioning, and with &gt;1 A-hr for partial (unplanned) interventions.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CESR has reached designed 200-mA stored beam, but operating for X-ray users at 125-mA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D3D5E5-2123-4E6D-85D6-7F6A9C02FCEB}"/>
              </a:ext>
            </a:extLst>
          </p:cNvPr>
          <p:cNvCxnSpPr/>
          <p:nvPr/>
        </p:nvCxnSpPr>
        <p:spPr>
          <a:xfrm>
            <a:off x="306287" y="4530878"/>
            <a:ext cx="11579426" cy="7169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064063FF-E5D8-43A7-9383-1D315B67E7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1468" y="2984093"/>
            <a:ext cx="4063094" cy="1469386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566518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0F05C-FF7D-49A1-A96A-318F5A3B3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15-19,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130E2-4226-459C-AA39-0EE830B3F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OLAV VI, Fermi National accelerator laboratory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61234-342D-498C-92AC-126BD4634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F492-42DC-48E3-A06B-36A0A791344B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3CE15D-1082-4719-B5E1-C7B1DADDB0F3}"/>
              </a:ext>
            </a:extLst>
          </p:cNvPr>
          <p:cNvSpPr txBox="1"/>
          <p:nvPr/>
        </p:nvSpPr>
        <p:spPr>
          <a:xfrm>
            <a:off x="142737" y="2022153"/>
            <a:ext cx="1160618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>
                <a:solidFill>
                  <a:srgbClr val="C00000"/>
                </a:solidFill>
              </a:rPr>
              <a:t>High Magnetic Field Beamline Project at CHESS (2021-2025)</a:t>
            </a:r>
          </a:p>
          <a:p>
            <a:pPr algn="ctr"/>
            <a:r>
              <a:rPr lang="en-US" sz="4000" i="1" dirty="0">
                <a:solidFill>
                  <a:srgbClr val="C00000"/>
                </a:solidFill>
              </a:rPr>
              <a:t>With partners of Nat. MagLab and Univ. Puerto Rico</a:t>
            </a:r>
          </a:p>
        </p:txBody>
      </p:sp>
    </p:spTree>
    <p:extLst>
      <p:ext uri="{BB962C8B-B14F-4D97-AF65-F5344CB8AC3E}">
        <p14:creationId xmlns:p14="http://schemas.microsoft.com/office/powerpoint/2010/main" val="500393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66DE0-3F6E-478F-B9E3-957993999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HMF Beamline – Science Cases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BBAE5-EC2E-4B94-98E6-D8731DC7E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15-19,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F2CFD9-DEDA-4735-A6E5-1D16C31F1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OLAV VI, Fermi National accelerator laboratory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E9F84-DADF-46E0-9010-68A4B05E3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F492-42DC-48E3-A06B-36A0A791344B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F75F4A-47A0-4DE4-AA66-A58E952B4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47" y="850227"/>
            <a:ext cx="10134935" cy="539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26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66DE0-3F6E-478F-B9E3-957993999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HMF at CHESS – Advantages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BBAE5-EC2E-4B94-98E6-D8731DC7E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15-19,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F2CFD9-DEDA-4735-A6E5-1D16C31F1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OLAV VI, Fermi National accelerator laboratory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E9F84-DADF-46E0-9010-68A4B05E3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F492-42DC-48E3-A06B-36A0A791344B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B91886-B216-44F1-ADD8-8F0CC6F2B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053" y="877282"/>
            <a:ext cx="10390679" cy="535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97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9ABBE-F6FD-4C44-853C-76B1D2CB4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HMF Project – Timeline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A3B20-02BA-46C7-B745-9C0FCB8BA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15-19,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3677A-C57A-4638-A163-612712DC0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OLAV VI, Fermi National accelerator laboratory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5E34D-43B6-420A-86C9-2F6DEBD3C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F492-42DC-48E3-A06B-36A0A791344B}" type="slidenum">
              <a:rPr lang="en-US" smtClean="0"/>
              <a:t>15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6AD59D-EEBB-4631-983F-B83A7BC221F7}"/>
              </a:ext>
            </a:extLst>
          </p:cNvPr>
          <p:cNvSpPr txBox="1"/>
          <p:nvPr/>
        </p:nvSpPr>
        <p:spPr>
          <a:xfrm>
            <a:off x="249787" y="1104711"/>
            <a:ext cx="1186044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800" dirty="0"/>
              <a:t>MSRI-2 Proposal to NSF (08/2019)</a:t>
            </a:r>
          </a:p>
          <a:p>
            <a:pPr marL="571500" indent="-571500">
              <a:buFont typeface="Wingdings" panose="05000000000000000000" pitchFamily="2" charset="2"/>
              <a:buChar char="Ø"/>
              <a:tabLst>
                <a:tab pos="571500" algn="l"/>
              </a:tabLst>
            </a:pPr>
            <a:r>
              <a:rPr lang="en-US" sz="2800" dirty="0"/>
              <a:t>Award ($32M) announced by NSF 10/2020 (with bridging funds from NYS and Cornell)</a:t>
            </a:r>
          </a:p>
          <a:p>
            <a:pPr marL="571500" indent="-571500">
              <a:buFont typeface="Wingdings" panose="05000000000000000000" pitchFamily="2" charset="2"/>
              <a:buChar char="Ø"/>
              <a:tabLst>
                <a:tab pos="571500" algn="l"/>
              </a:tabLst>
            </a:pPr>
            <a:r>
              <a:rPr lang="en-US" sz="2800" dirty="0"/>
              <a:t>Project began (01/2021)</a:t>
            </a:r>
            <a:br>
              <a:rPr lang="en-US" sz="2800" dirty="0"/>
            </a:br>
            <a:r>
              <a:rPr lang="en-US" sz="2800" b="1" i="1" dirty="0"/>
              <a:t>	</a:t>
            </a:r>
            <a:r>
              <a:rPr lang="en-US" sz="2000" b="1" i="1" dirty="0">
                <a:solidFill>
                  <a:srgbClr val="00B050"/>
                </a:solidFill>
                <a:sym typeface="Wingdings" panose="05000000000000000000" pitchFamily="2" charset="2"/>
              </a:rPr>
              <a:t>  HMF beampipes (accel and BL) design and fabrication</a:t>
            </a:r>
            <a:br>
              <a:rPr lang="en-US" sz="2000" b="1" i="1" dirty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en-US" sz="2000" b="1" i="1" dirty="0">
                <a:solidFill>
                  <a:srgbClr val="00B050"/>
                </a:solidFill>
                <a:sym typeface="Wingdings" panose="05000000000000000000" pitchFamily="2" charset="2"/>
              </a:rPr>
              <a:t>	  New Experiment Hall construction (03/2022-12/2023)</a:t>
            </a:r>
            <a:br>
              <a:rPr lang="en-US" sz="2000" b="1" i="1" dirty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en-US" sz="2000" b="1" i="1" dirty="0">
                <a:solidFill>
                  <a:srgbClr val="00B050"/>
                </a:solidFill>
                <a:sym typeface="Wingdings" panose="05000000000000000000" pitchFamily="2" charset="2"/>
              </a:rPr>
              <a:t>	  Accelerator vacuum modification (Summer 2022)</a:t>
            </a:r>
            <a:br>
              <a:rPr lang="en-US" sz="2000" b="1" i="1" dirty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en-US" sz="2000" b="1" i="1" dirty="0">
                <a:solidFill>
                  <a:srgbClr val="00B050"/>
                </a:solidFill>
                <a:sym typeface="Wingdings" panose="05000000000000000000" pitchFamily="2" charset="2"/>
              </a:rPr>
              <a:t>	  HMF beamline Front End installation (Summer 2024)</a:t>
            </a:r>
            <a:br>
              <a:rPr lang="en-US" sz="2000" b="1" i="1" dirty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en-US" sz="2000" b="1" i="1" dirty="0">
                <a:solidFill>
                  <a:srgbClr val="00B050"/>
                </a:solidFill>
                <a:sym typeface="Wingdings" panose="05000000000000000000" pitchFamily="2" charset="2"/>
              </a:rPr>
              <a:t>	  HMF beamline and End Station installation (12/2023 – 06/2025) </a:t>
            </a:r>
            <a:endParaRPr lang="en-US" sz="2000" b="1" i="1" dirty="0">
              <a:solidFill>
                <a:srgbClr val="00B05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  <a:tabLst>
                <a:tab pos="571500" algn="l"/>
              </a:tabLst>
            </a:pPr>
            <a:r>
              <a:rPr lang="en-US" sz="2800" dirty="0"/>
              <a:t>Commissioning experiments to begin 06/2025</a:t>
            </a:r>
          </a:p>
          <a:p>
            <a:pPr marL="571500" indent="-571500">
              <a:buFont typeface="Wingdings" panose="05000000000000000000" pitchFamily="2" charset="2"/>
              <a:buChar char="Ø"/>
              <a:tabLst>
                <a:tab pos="571500" algn="l"/>
              </a:tabLst>
            </a:pPr>
            <a:r>
              <a:rPr lang="en-US" sz="2800" dirty="0"/>
              <a:t>HMF begins user operations in 01/2026</a:t>
            </a:r>
          </a:p>
        </p:txBody>
      </p:sp>
    </p:spTree>
    <p:extLst>
      <p:ext uri="{BB962C8B-B14F-4D97-AF65-F5344CB8AC3E}">
        <p14:creationId xmlns:p14="http://schemas.microsoft.com/office/powerpoint/2010/main" val="3881879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94FAF-A30D-4A84-A934-6FAB47500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Wilson West – the New Experimental Hall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ED702-5E74-4B27-85A6-8A7F31ED7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15-19,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A4E8B-9F75-47EB-9CE1-00C1F1652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OLAV VI, Fermi National accelerator laboratory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96558-9AC8-4A11-ACC2-7CC37C292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F492-42DC-48E3-A06B-36A0A791344B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52F204-2408-4B5C-BD9E-8B7BB7DD8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866595"/>
            <a:ext cx="11525250" cy="543877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6DDE752-753C-4F36-A665-7C870CF38416}"/>
              </a:ext>
            </a:extLst>
          </p:cNvPr>
          <p:cNvGrpSpPr/>
          <p:nvPr/>
        </p:nvGrpSpPr>
        <p:grpSpPr>
          <a:xfrm>
            <a:off x="692712" y="3665406"/>
            <a:ext cx="1217713" cy="758339"/>
            <a:chOff x="692712" y="3665406"/>
            <a:chExt cx="1217713" cy="75833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C8A231B-2CCD-4FB8-A783-E1D45C2E9FD5}"/>
                </a:ext>
              </a:extLst>
            </p:cNvPr>
            <p:cNvSpPr txBox="1"/>
            <p:nvPr/>
          </p:nvSpPr>
          <p:spPr>
            <a:xfrm>
              <a:off x="692712" y="3665406"/>
              <a:ext cx="12177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S7 Station</a:t>
              </a:r>
            </a:p>
          </p:txBody>
        </p: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B8FAC813-AD15-4B4D-8C01-725C946EC98F}"/>
                </a:ext>
              </a:extLst>
            </p:cNvPr>
            <p:cNvSpPr/>
            <p:nvPr/>
          </p:nvSpPr>
          <p:spPr>
            <a:xfrm rot="4014155">
              <a:off x="1120108" y="4118330"/>
              <a:ext cx="427261" cy="183569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A93ED50-D03F-447F-89A1-36A4D1151505}"/>
              </a:ext>
            </a:extLst>
          </p:cNvPr>
          <p:cNvGrpSpPr/>
          <p:nvPr/>
        </p:nvGrpSpPr>
        <p:grpSpPr>
          <a:xfrm>
            <a:off x="1419831" y="4379990"/>
            <a:ext cx="1828542" cy="787067"/>
            <a:chOff x="1419831" y="4379990"/>
            <a:chExt cx="1828542" cy="78706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F65C1F-B333-4AA3-A80D-F2A8CC8FC792}"/>
                </a:ext>
              </a:extLst>
            </p:cNvPr>
            <p:cNvSpPr txBox="1"/>
            <p:nvPr/>
          </p:nvSpPr>
          <p:spPr>
            <a:xfrm>
              <a:off x="1419831" y="4379990"/>
              <a:ext cx="1828542" cy="369332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HMF (S5) Station</a:t>
              </a:r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685B9385-720F-4166-A465-BC1DCE01BDF9}"/>
                </a:ext>
              </a:extLst>
            </p:cNvPr>
            <p:cNvSpPr/>
            <p:nvPr/>
          </p:nvSpPr>
          <p:spPr>
            <a:xfrm rot="4014155">
              <a:off x="2171045" y="4861642"/>
              <a:ext cx="427261" cy="183569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4361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AA9FD-D2E3-4779-8BA4-29CF7794C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Wilson West 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52002-1FA4-44D5-887B-486BFEF9D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15-19,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FD787-3AB6-4E80-AF27-36A22657D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OLAV VI, Fermi National accelerator laboratory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FA0E7-11F4-4E78-91D0-FA82F3147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F492-42DC-48E3-A06B-36A0A791344B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4867247F-A9B1-4265-B819-5FB0B1242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11" y="872976"/>
            <a:ext cx="9884441" cy="543896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1B6707-FD80-4FA1-AC1A-D5C0BFAA8B9E}"/>
              </a:ext>
            </a:extLst>
          </p:cNvPr>
          <p:cNvSpPr txBox="1"/>
          <p:nvPr/>
        </p:nvSpPr>
        <p:spPr>
          <a:xfrm>
            <a:off x="1268637" y="1962261"/>
            <a:ext cx="203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Existing S7 Station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D1631A-8F40-4BBC-8744-7B24121B9770}"/>
              </a:ext>
            </a:extLst>
          </p:cNvPr>
          <p:cNvSpPr txBox="1"/>
          <p:nvPr/>
        </p:nvSpPr>
        <p:spPr>
          <a:xfrm rot="20414102">
            <a:off x="4902819" y="3204189"/>
            <a:ext cx="203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HMF S5 Station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4FD9FD-8F86-4900-9796-6A197D5D127B}"/>
              </a:ext>
            </a:extLst>
          </p:cNvPr>
          <p:cNvSpPr txBox="1"/>
          <p:nvPr/>
        </p:nvSpPr>
        <p:spPr>
          <a:xfrm>
            <a:off x="4614288" y="941163"/>
            <a:ext cx="2963424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GREEN – Wilson and Tunnel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849A310-872D-494E-8F41-F8D6C1E174F1}"/>
              </a:ext>
            </a:extLst>
          </p:cNvPr>
          <p:cNvGrpSpPr/>
          <p:nvPr/>
        </p:nvGrpSpPr>
        <p:grpSpPr>
          <a:xfrm>
            <a:off x="896558" y="2130493"/>
            <a:ext cx="8657808" cy="4107577"/>
            <a:chOff x="896558" y="2130493"/>
            <a:chExt cx="8657808" cy="410757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347B05E-7A7A-4C94-AFF9-CBE5812A25F4}"/>
                </a:ext>
              </a:extLst>
            </p:cNvPr>
            <p:cNvSpPr txBox="1"/>
            <p:nvPr/>
          </p:nvSpPr>
          <p:spPr>
            <a:xfrm>
              <a:off x="896558" y="5314740"/>
              <a:ext cx="2681863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tabLst>
                  <a:tab pos="798513" algn="l"/>
                </a:tabLst>
              </a:pPr>
              <a:r>
                <a:rPr lang="en-US" dirty="0">
                  <a:solidFill>
                    <a:srgbClr val="C00000"/>
                  </a:solidFill>
                </a:rPr>
                <a:t>Funding: 	$20M (ESDA)</a:t>
              </a:r>
              <a:br>
                <a:rPr lang="en-US" dirty="0">
                  <a:solidFill>
                    <a:srgbClr val="C00000"/>
                  </a:solidFill>
                </a:rPr>
              </a:br>
              <a:r>
                <a:rPr lang="en-US" dirty="0">
                  <a:solidFill>
                    <a:srgbClr val="C00000"/>
                  </a:solidFill>
                </a:rPr>
                <a:t>                	$8M (Cornell)</a:t>
              </a:r>
            </a:p>
            <a:p>
              <a:pPr>
                <a:tabLst>
                  <a:tab pos="798513" algn="l"/>
                </a:tabLst>
              </a:pPr>
              <a:r>
                <a:rPr lang="en-US" dirty="0">
                  <a:solidFill>
                    <a:srgbClr val="C00000"/>
                  </a:solidFill>
                </a:rPr>
                <a:t>Added Space ~15000 </a:t>
              </a:r>
              <a:r>
                <a:rPr lang="en-US" dirty="0" err="1">
                  <a:solidFill>
                    <a:srgbClr val="C00000"/>
                  </a:solidFill>
                </a:rPr>
                <a:t>sq.ft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17A81EE-6130-4543-8969-F3B30D91319F}"/>
                </a:ext>
              </a:extLst>
            </p:cNvPr>
            <p:cNvGrpSpPr/>
            <p:nvPr/>
          </p:nvGrpSpPr>
          <p:grpSpPr>
            <a:xfrm>
              <a:off x="896558" y="2130493"/>
              <a:ext cx="8657808" cy="3570754"/>
              <a:chOff x="896558" y="2130493"/>
              <a:chExt cx="8657808" cy="3570754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E405CF03-07D0-4CA7-8105-50F718E662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96559" y="3142348"/>
                <a:ext cx="281010" cy="1166483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DE63658-7EC9-41B7-9F58-E17B0537A5D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96558" y="4290991"/>
                <a:ext cx="2890396" cy="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E0052EA-260A-41B7-A9CD-10A9606863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95875" y="4308831"/>
                <a:ext cx="8921" cy="1383471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2C77A90-556A-4AA8-BA22-6AB4544D49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77289" y="5701247"/>
                <a:ext cx="3096323" cy="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85434608-FBB3-43E0-9B24-B446E101B8C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19857" y="3142349"/>
                <a:ext cx="2516372" cy="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B6640480-B574-41CD-B9D0-A9BE5C74AC5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36229" y="2130493"/>
                <a:ext cx="5376" cy="1011855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2FD590E-E0BB-4388-A0CA-E40B1CA0DC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41605" y="2136439"/>
                <a:ext cx="3096323" cy="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B7D049B-CEA0-4E8D-A02C-BB01269844C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793323" y="2130493"/>
                <a:ext cx="1373830" cy="293756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2B5F81F5-3C0C-490D-9D67-6E05DB6B82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202837" y="2448808"/>
                <a:ext cx="196262" cy="593245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15643AB7-0E1F-4923-A442-0D5F9B592D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399099" y="2818140"/>
                <a:ext cx="892097" cy="223913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6E38496-C1FE-48AC-BAE7-2D9FA2A1A1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291196" y="2795611"/>
                <a:ext cx="263169" cy="796846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BB72D5EB-4D6B-43A7-93CF-CE9B08D358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77712" y="3644219"/>
                <a:ext cx="1976654" cy="588784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1389D5A0-2441-4A22-B2AE-C48DA7E434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77712" y="4194623"/>
                <a:ext cx="275548" cy="805943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097B603F-E037-480D-98B6-4BF228CC7D8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04835" y="5000566"/>
                <a:ext cx="905480" cy="285112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95A4B85E-2DE5-4737-A47D-27FAA7315F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73612" y="5285678"/>
                <a:ext cx="31223" cy="406624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8FC256A-CEF8-40C1-B4B7-9D039521CCC8}"/>
              </a:ext>
            </a:extLst>
          </p:cNvPr>
          <p:cNvSpPr txBox="1"/>
          <p:nvPr/>
        </p:nvSpPr>
        <p:spPr>
          <a:xfrm>
            <a:off x="8196523" y="5924196"/>
            <a:ext cx="2452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>
                <a:solidFill>
                  <a:schemeClr val="bg1"/>
                </a:solidFill>
              </a:rPr>
              <a:t>Courtesy: Dave Spurgin</a:t>
            </a:r>
          </a:p>
        </p:txBody>
      </p:sp>
    </p:spTree>
    <p:extLst>
      <p:ext uri="{BB962C8B-B14F-4D97-AF65-F5344CB8AC3E}">
        <p14:creationId xmlns:p14="http://schemas.microsoft.com/office/powerpoint/2010/main" val="7106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3C197-EDBA-46F9-AD6F-B8E49DED2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Wilson West Construction (4/2022 – 12/2023)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8DA9E-7107-4113-8021-3BE14D053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15-19,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6DA27-C0AB-41B7-9B17-168CE1F61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OLAV VI, Fermi National accelerator laboratory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06F75-7ED7-4C99-B641-602CB1912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F492-42DC-48E3-A06B-36A0A791344B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BD9CFC-D85F-4F4E-BB8F-C0616A757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72" y="847824"/>
            <a:ext cx="3058431" cy="17524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459AED-AB5B-4273-9C00-482E1FC7C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203" y="867579"/>
            <a:ext cx="2864143" cy="17129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291DD4-1E90-4C55-8E91-F0A943A9F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119" y="867579"/>
            <a:ext cx="2550397" cy="1677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1CEA6D-387F-49B4-B97D-D383095DA9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5965" y="847824"/>
            <a:ext cx="2906775" cy="1727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DCA359-ED47-4D77-9C9F-B172F4081E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891" y="2656493"/>
            <a:ext cx="3532936" cy="21692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FD7F1EE-DAB9-46E3-8C99-225A140438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9763" y="2656493"/>
            <a:ext cx="3972473" cy="21526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B3CD73-513E-4A47-B8F7-5B976162FD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2496" y="2672482"/>
            <a:ext cx="3101720" cy="212068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2108621-019E-4874-B099-CF54DDA646E7}"/>
              </a:ext>
            </a:extLst>
          </p:cNvPr>
          <p:cNvSpPr txBox="1"/>
          <p:nvPr/>
        </p:nvSpPr>
        <p:spPr>
          <a:xfrm>
            <a:off x="2257007" y="2310533"/>
            <a:ext cx="9707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3/30/2022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85C3CC-066E-4904-8925-37D291D173B5}"/>
              </a:ext>
            </a:extLst>
          </p:cNvPr>
          <p:cNvSpPr txBox="1"/>
          <p:nvPr/>
        </p:nvSpPr>
        <p:spPr>
          <a:xfrm>
            <a:off x="5289199" y="2267197"/>
            <a:ext cx="9707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4/8/2022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4F9793-B8B2-4DFD-BDB5-C1683E8DFC32}"/>
              </a:ext>
            </a:extLst>
          </p:cNvPr>
          <p:cNvSpPr txBox="1"/>
          <p:nvPr/>
        </p:nvSpPr>
        <p:spPr>
          <a:xfrm>
            <a:off x="6296119" y="867579"/>
            <a:ext cx="9707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7/7/2022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EE2F78-CD8E-4A00-9C70-ADBCE9DC7E32}"/>
              </a:ext>
            </a:extLst>
          </p:cNvPr>
          <p:cNvSpPr txBox="1"/>
          <p:nvPr/>
        </p:nvSpPr>
        <p:spPr>
          <a:xfrm>
            <a:off x="8985637" y="835585"/>
            <a:ext cx="9707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9/27/2022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DC990F-405D-4B23-96A0-CCB91270345C}"/>
              </a:ext>
            </a:extLst>
          </p:cNvPr>
          <p:cNvSpPr txBox="1"/>
          <p:nvPr/>
        </p:nvSpPr>
        <p:spPr>
          <a:xfrm>
            <a:off x="2804147" y="2668254"/>
            <a:ext cx="1170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10/22/2022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C9F07E-38D9-42F4-AA7B-4A172546B332}"/>
              </a:ext>
            </a:extLst>
          </p:cNvPr>
          <p:cNvSpPr txBox="1"/>
          <p:nvPr/>
        </p:nvSpPr>
        <p:spPr>
          <a:xfrm>
            <a:off x="6986074" y="2656493"/>
            <a:ext cx="1170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3/2/2024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EF9553-4ABC-4AAC-97EA-F99C0A38E51C}"/>
              </a:ext>
            </a:extLst>
          </p:cNvPr>
          <p:cNvSpPr txBox="1"/>
          <p:nvPr/>
        </p:nvSpPr>
        <p:spPr>
          <a:xfrm>
            <a:off x="8352496" y="2676522"/>
            <a:ext cx="1170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3/20/2024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394A70-5FCE-4E6A-873F-B6B92C1E8809}"/>
              </a:ext>
            </a:extLst>
          </p:cNvPr>
          <p:cNvSpPr txBox="1"/>
          <p:nvPr/>
        </p:nvSpPr>
        <p:spPr>
          <a:xfrm>
            <a:off x="182880" y="4963254"/>
            <a:ext cx="11699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Wilson West construction started in an extended Summer 2022 Shutdown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A construction milestone was achieved in 10/2022to resume CESR operations: (1)with adequate radiation shield to the site; and (2)no construction activities causing vibrations to the user operation.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Building Occupancy Certificate was issued by Town of Ithaca in 11/14/2023, to allow HMF End Station construction.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A0EACF-F460-431A-8452-B98E8AA43F04}"/>
              </a:ext>
            </a:extLst>
          </p:cNvPr>
          <p:cNvSpPr txBox="1"/>
          <p:nvPr/>
        </p:nvSpPr>
        <p:spPr>
          <a:xfrm>
            <a:off x="9903356" y="4825753"/>
            <a:ext cx="20451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Photo Credit: Rich Gallagher</a:t>
            </a:r>
          </a:p>
        </p:txBody>
      </p:sp>
    </p:spTree>
    <p:extLst>
      <p:ext uri="{BB962C8B-B14F-4D97-AF65-F5344CB8AC3E}">
        <p14:creationId xmlns:p14="http://schemas.microsoft.com/office/powerpoint/2010/main" val="1407624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0C19E-3816-48FA-88D2-04256F833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CESR S Arc Modification for HMF – Summer 2022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E3160-296F-4020-8BB9-C50026E8E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15-19,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4E7A7-0253-4E98-8B10-63D30A0EC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OLAV VI, Fermi National accelerator laboratory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F833D-6571-4FD9-B913-9F4A1934A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F492-42DC-48E3-A06B-36A0A791344B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CFE5B2-5CAB-4F3F-8516-58A98C48C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6862" y="3123265"/>
            <a:ext cx="7053769" cy="1357578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5B5D3BA-9FD1-4D64-99A7-54E6D92A1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141" y="845685"/>
            <a:ext cx="3358748" cy="22095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1A5331C-4565-4F17-84F6-585B9E342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1489" y="845685"/>
            <a:ext cx="3372235" cy="219119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FA3A152-5BD7-492E-81EB-3BBC7BAA1801}"/>
              </a:ext>
            </a:extLst>
          </p:cNvPr>
          <p:cNvGrpSpPr/>
          <p:nvPr/>
        </p:nvGrpSpPr>
        <p:grpSpPr>
          <a:xfrm>
            <a:off x="419233" y="4561475"/>
            <a:ext cx="11008533" cy="1674190"/>
            <a:chOff x="280961" y="4539175"/>
            <a:chExt cx="11008533" cy="167419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AD3CB74-CF2B-4439-AC37-9F7282DEE118}"/>
                </a:ext>
              </a:extLst>
            </p:cNvPr>
            <p:cNvGrpSpPr/>
            <p:nvPr/>
          </p:nvGrpSpPr>
          <p:grpSpPr>
            <a:xfrm>
              <a:off x="280961" y="4539175"/>
              <a:ext cx="11008533" cy="1674190"/>
              <a:chOff x="280961" y="4539175"/>
              <a:chExt cx="11008533" cy="167419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DB28A059-B599-4A4D-AE44-B46BF468E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0961" y="4539175"/>
                <a:ext cx="11008533" cy="1674190"/>
              </a:xfrm>
              <a:prstGeom prst="rect">
                <a:avLst/>
              </a:prstGeom>
            </p:spPr>
          </p:pic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38B200EB-C08A-4F36-96F7-EE3E338A65D6}"/>
                  </a:ext>
                </a:extLst>
              </p:cNvPr>
              <p:cNvSpPr/>
              <p:nvPr/>
            </p:nvSpPr>
            <p:spPr>
              <a:xfrm rot="21375228">
                <a:off x="4808948" y="5566755"/>
                <a:ext cx="3366982" cy="379142"/>
              </a:xfrm>
              <a:prstGeom prst="roundRect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BBE2AE1C-1C11-4368-9F9B-8AA726159274}"/>
                  </a:ext>
                </a:extLst>
              </p:cNvPr>
              <p:cNvSpPr/>
              <p:nvPr/>
            </p:nvSpPr>
            <p:spPr>
              <a:xfrm rot="451671">
                <a:off x="1422851" y="5374040"/>
                <a:ext cx="3366982" cy="379142"/>
              </a:xfrm>
              <a:prstGeom prst="roundRect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1305757-AE61-4C02-BB23-EB36F7E95D34}"/>
                </a:ext>
              </a:extLst>
            </p:cNvPr>
            <p:cNvSpPr txBox="1"/>
            <p:nvPr/>
          </p:nvSpPr>
          <p:spPr>
            <a:xfrm>
              <a:off x="3800336" y="4682724"/>
              <a:ext cx="36932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S4/S5/S6 Layout Before 2022 Sumer Down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BD8BC78-6CC3-4787-8A7C-0B0F046B2BE3}"/>
              </a:ext>
            </a:extLst>
          </p:cNvPr>
          <p:cNvSpPr txBox="1"/>
          <p:nvPr/>
        </p:nvSpPr>
        <p:spPr>
          <a:xfrm>
            <a:off x="65434" y="881148"/>
            <a:ext cx="51764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Displace two achromat girders for wall penetrations and new radiation shield.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Replacing two new dipole chambers to X-ray egresses (S5 – HMF and S6 – XLEAP BLs)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Install minimal </a:t>
            </a:r>
            <a:br>
              <a:rPr lang="en-US" sz="2000" dirty="0"/>
            </a:br>
            <a:r>
              <a:rPr lang="en-US" sz="2000" dirty="0"/>
              <a:t>Front-End </a:t>
            </a:r>
            <a:br>
              <a:rPr lang="en-US" sz="2000" dirty="0"/>
            </a:br>
            <a:r>
              <a:rPr lang="en-US" sz="2000" dirty="0"/>
              <a:t>components for </a:t>
            </a:r>
            <a:br>
              <a:rPr lang="en-US" sz="2000" dirty="0"/>
            </a:br>
            <a:r>
              <a:rPr lang="en-US" sz="2000" dirty="0"/>
              <a:t>HMF and XLEAP </a:t>
            </a:r>
            <a:br>
              <a:rPr lang="en-US" sz="2000" dirty="0"/>
            </a:br>
            <a:r>
              <a:rPr lang="en-US" sz="2000" dirty="0"/>
              <a:t>BLs.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993DE2A-6D12-4DF3-BFB4-84D0CABCDE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0455" y="2218071"/>
            <a:ext cx="2823167" cy="223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02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751" y="18880"/>
            <a:ext cx="6674653" cy="704521"/>
          </a:xfrm>
        </p:spPr>
        <p:txBody>
          <a:bodyPr>
            <a:noAutofit/>
          </a:bodyPr>
          <a:lstStyle/>
          <a:p>
            <a:r>
              <a:rPr lang="en-US" sz="4800" b="1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6520" y="1511254"/>
            <a:ext cx="9458960" cy="2903092"/>
          </a:xfrm>
        </p:spPr>
        <p:txBody>
          <a:bodyPr>
            <a:no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3600" i="1" dirty="0">
                <a:solidFill>
                  <a:srgbClr val="C00000"/>
                </a:solidFill>
              </a:rPr>
              <a:t>Overview of CLASSE Research Activities</a:t>
            </a:r>
          </a:p>
          <a:p>
            <a:pPr marL="633413" indent="-633413">
              <a:buFont typeface="Wingdings" panose="05000000000000000000" pitchFamily="2" charset="2"/>
              <a:buChar char="Ø"/>
            </a:pPr>
            <a:r>
              <a:rPr lang="en-US" sz="3600" i="1" dirty="0">
                <a:solidFill>
                  <a:srgbClr val="C00000"/>
                </a:solidFill>
              </a:rPr>
              <a:t>CESR and CHESS</a:t>
            </a:r>
          </a:p>
          <a:p>
            <a:pPr marL="633413" indent="-633413">
              <a:buFont typeface="Wingdings" panose="05000000000000000000" pitchFamily="2" charset="2"/>
              <a:buChar char="Ø"/>
            </a:pPr>
            <a:r>
              <a:rPr lang="en-US" sz="3600" i="1" dirty="0">
                <a:solidFill>
                  <a:srgbClr val="C00000"/>
                </a:solidFill>
              </a:rPr>
              <a:t>CHESS-U</a:t>
            </a:r>
          </a:p>
          <a:p>
            <a:pPr marL="633413" indent="-633413">
              <a:buFont typeface="Wingdings" panose="05000000000000000000" pitchFamily="2" charset="2"/>
              <a:buChar char="Ø"/>
            </a:pPr>
            <a:r>
              <a:rPr lang="en-US" sz="3600" i="1" dirty="0">
                <a:solidFill>
                  <a:srgbClr val="C00000"/>
                </a:solidFill>
              </a:rPr>
              <a:t>New CHESS Beamlines (HMF and XLEAP)</a:t>
            </a:r>
          </a:p>
          <a:p>
            <a:pPr marL="0" indent="0">
              <a:buNone/>
            </a:pPr>
            <a:endParaRPr lang="en-US" sz="3600" i="1" dirty="0">
              <a:solidFill>
                <a:srgbClr val="C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F492-42DC-48E3-A06B-36A0A791344B}" type="slidenum">
              <a:rPr lang="en-US" smtClean="0"/>
              <a:t>2</a:t>
            </a:fld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0419D69-42AA-4A14-B01F-6D80526C75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434" y="6450937"/>
            <a:ext cx="2472271" cy="365125"/>
          </a:xfrm>
        </p:spPr>
        <p:txBody>
          <a:bodyPr/>
          <a:lstStyle/>
          <a:p>
            <a:r>
              <a:rPr lang="en-US" dirty="0"/>
              <a:t>April 15-19, 2024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632E628-9986-41BF-AE97-03169950D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4598" y="6483724"/>
            <a:ext cx="4822804" cy="365125"/>
          </a:xfrm>
        </p:spPr>
        <p:txBody>
          <a:bodyPr/>
          <a:lstStyle/>
          <a:p>
            <a:r>
              <a:rPr lang="en-US" dirty="0"/>
              <a:t>OLAV VI, Fermi National Accelerator Laboratory</a:t>
            </a:r>
          </a:p>
        </p:txBody>
      </p:sp>
    </p:spTree>
    <p:extLst>
      <p:ext uri="{BB962C8B-B14F-4D97-AF65-F5344CB8AC3E}">
        <p14:creationId xmlns:p14="http://schemas.microsoft.com/office/powerpoint/2010/main" val="4213390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5C6F6-AF91-4186-836E-3F3B5594A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47" y="33556"/>
            <a:ext cx="11785876" cy="704521"/>
          </a:xfrm>
        </p:spPr>
        <p:txBody>
          <a:bodyPr/>
          <a:lstStyle/>
          <a:p>
            <a:r>
              <a:rPr lang="en-US" dirty="0"/>
              <a:t>HMF ID and Beamline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EE325-92DB-42F5-A7FB-D5C9825F0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15-19,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5BC828-7D8C-4B8C-B62B-81A9A6649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OLAV VI, Fermi National accelerator laboratory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B2411-6D27-4ED9-A6DC-53899F20A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F492-42DC-48E3-A06B-36A0A791344B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A0A68A7E-B7F5-434A-80B1-D2F4AB9AA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5988"/>
            <a:ext cx="12191996" cy="277915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96456C-D686-4127-9908-AC682A53A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8455" y="163365"/>
            <a:ext cx="4203541" cy="23701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25ABA5-9501-4763-BEAD-29546DA227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983" y="2587083"/>
            <a:ext cx="3626376" cy="2649266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323B82-B7D3-474F-9C52-4086042958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934" y="2587083"/>
            <a:ext cx="2556413" cy="2068823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793BED3-E592-44AC-8306-C4BB8461172B}"/>
              </a:ext>
            </a:extLst>
          </p:cNvPr>
          <p:cNvSpPr txBox="1"/>
          <p:nvPr/>
        </p:nvSpPr>
        <p:spPr>
          <a:xfrm>
            <a:off x="81771" y="862720"/>
            <a:ext cx="82325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HMF beamline ID will be two in-line ‘Super-CCU’, with 19-mm and 28-mm period for different photon energy coverages.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Similar ID chamber under fabrication in-house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Front end beamline under fabrication at AVS | US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The ID and full FE vacuum chambers will be installed in 2024 Summer Down.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99FE03-B7E7-4B5C-91C2-F7DCC4D672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5846" y="2587083"/>
            <a:ext cx="3335568" cy="155234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672555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82451-D1FC-459E-AA3B-FCF43C6D2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Vacuum End Station and Sample Environment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5ED88-BE69-4DF1-A5CC-C1F26ABFA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15-19,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A132B6-58C7-4216-AC6A-4F6FED933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OLAV VI, Fermi National accelerator laboratory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3162D-64BE-4C8A-9AC8-EB4845E17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F492-42DC-48E3-A06B-36A0A791344B}" type="slidenum">
              <a:rPr lang="en-US" smtClean="0"/>
              <a:t>21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217FC1-62F8-42A5-AC40-2E30B8F2F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4" y="1026968"/>
            <a:ext cx="6946653" cy="5188615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E0D851-78F4-4805-8D2A-4E1FDCC40E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423" y="4181521"/>
            <a:ext cx="2869974" cy="21212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B519C4-FB61-47A7-8714-DB1907269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7911" y="4268687"/>
            <a:ext cx="2693766" cy="1946896"/>
          </a:xfrm>
          <a:prstGeom prst="rect">
            <a:avLst/>
          </a:prstGeom>
        </p:spPr>
      </p:pic>
      <p:sp>
        <p:nvSpPr>
          <p:cNvPr id="14" name="Arrow: Left 13">
            <a:extLst>
              <a:ext uri="{FF2B5EF4-FFF2-40B4-BE49-F238E27FC236}">
                <a16:creationId xmlns:a16="http://schemas.microsoft.com/office/drawing/2014/main" id="{CAE0175D-7895-4B4B-93FB-9E966721C489}"/>
              </a:ext>
            </a:extLst>
          </p:cNvPr>
          <p:cNvSpPr/>
          <p:nvPr/>
        </p:nvSpPr>
        <p:spPr>
          <a:xfrm rot="21334925">
            <a:off x="6124257" y="3215368"/>
            <a:ext cx="768352" cy="365125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Beam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86E236-6FE1-44E9-8320-937BA23C5FA9}"/>
              </a:ext>
            </a:extLst>
          </p:cNvPr>
          <p:cNvSpPr txBox="1"/>
          <p:nvPr/>
        </p:nvSpPr>
        <p:spPr>
          <a:xfrm>
            <a:off x="5932449" y="2518652"/>
            <a:ext cx="932243" cy="523220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20-T SC Magnet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FDA7543-5DCC-4BD7-B2DF-8470352F295B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5035893" y="2780262"/>
            <a:ext cx="896556" cy="76582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4AB1D20-E555-4EA6-986D-5DC61AA58C84}"/>
              </a:ext>
            </a:extLst>
          </p:cNvPr>
          <p:cNvSpPr txBox="1"/>
          <p:nvPr/>
        </p:nvSpPr>
        <p:spPr>
          <a:xfrm>
            <a:off x="536002" y="2305910"/>
            <a:ext cx="932243" cy="523220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Scanning Detectors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C8F91C5-0805-4040-A89A-2C58413DE9E9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1468245" y="2567520"/>
            <a:ext cx="1016247" cy="33505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0F479F5-2761-4630-A5BA-4C0C3E2D63ED}"/>
              </a:ext>
            </a:extLst>
          </p:cNvPr>
          <p:cNvSpPr txBox="1"/>
          <p:nvPr/>
        </p:nvSpPr>
        <p:spPr>
          <a:xfrm>
            <a:off x="7025735" y="1039848"/>
            <a:ext cx="51137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A very large vacuum chamber to host the SC magnet rotary stage, scanning detectors, 2-K sample dock with load-lock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The end station vacuum vessel is being designed and fabricated by AVS|US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The 20-T SC magnet is contracted to Cryogenic Ltd, with National MagLab as the project partner.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The load-lock system is under design and prototyping in-house.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Installation in Summer 2025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Upgrade to 30-T HTC magnet is planned.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047CC5-36B8-49D5-8DAE-156D7BF3B6B4}"/>
              </a:ext>
            </a:extLst>
          </p:cNvPr>
          <p:cNvSpPr txBox="1"/>
          <p:nvPr/>
        </p:nvSpPr>
        <p:spPr>
          <a:xfrm>
            <a:off x="69727" y="5900791"/>
            <a:ext cx="1793417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C00000"/>
                </a:solidFill>
              </a:rPr>
              <a:t>Courtesy: Jacob Ruff</a:t>
            </a:r>
          </a:p>
        </p:txBody>
      </p:sp>
      <p:sp>
        <p:nvSpPr>
          <p:cNvPr id="3" name="Arrow: Curved Left 2">
            <a:extLst>
              <a:ext uri="{FF2B5EF4-FFF2-40B4-BE49-F238E27FC236}">
                <a16:creationId xmlns:a16="http://schemas.microsoft.com/office/drawing/2014/main" id="{9D279723-9DE4-4F38-BBBD-2037E82EF108}"/>
              </a:ext>
            </a:extLst>
          </p:cNvPr>
          <p:cNvSpPr/>
          <p:nvPr/>
        </p:nvSpPr>
        <p:spPr>
          <a:xfrm>
            <a:off x="4916202" y="2290159"/>
            <a:ext cx="648296" cy="490104"/>
          </a:xfrm>
          <a:prstGeom prst="curvedLeftArrow">
            <a:avLst>
              <a:gd name="adj1" fmla="val 25000"/>
              <a:gd name="adj2" fmla="val 50000"/>
              <a:gd name="adj3" fmla="val 277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Arrow: Curved Right 6">
            <a:extLst>
              <a:ext uri="{FF2B5EF4-FFF2-40B4-BE49-F238E27FC236}">
                <a16:creationId xmlns:a16="http://schemas.microsoft.com/office/drawing/2014/main" id="{28808A6C-88A0-465F-BEA5-91F38CF167DC}"/>
              </a:ext>
            </a:extLst>
          </p:cNvPr>
          <p:cNvSpPr/>
          <p:nvPr/>
        </p:nvSpPr>
        <p:spPr>
          <a:xfrm>
            <a:off x="4103649" y="2323063"/>
            <a:ext cx="652705" cy="46216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716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0F05C-FF7D-49A1-A96A-318F5A3B3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15-19,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130E2-4226-459C-AA39-0EE830B3F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OLAV VI, Fermi National accelerator laboratory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61234-342D-498C-92AC-126BD4634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F492-42DC-48E3-A06B-36A0A791344B}" type="slidenum">
              <a:rPr lang="en-US" smtClean="0"/>
              <a:t>22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3CE15D-1082-4719-B5E1-C7B1DADDB0F3}"/>
              </a:ext>
            </a:extLst>
          </p:cNvPr>
          <p:cNvSpPr txBox="1"/>
          <p:nvPr/>
        </p:nvSpPr>
        <p:spPr>
          <a:xfrm>
            <a:off x="262472" y="1812510"/>
            <a:ext cx="1131695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>
                <a:solidFill>
                  <a:srgbClr val="C00000"/>
                </a:solidFill>
              </a:rPr>
              <a:t>The X-rays for Life, Environmental, Agriculture and Plant sciences </a:t>
            </a:r>
          </a:p>
          <a:p>
            <a:pPr algn="ctr"/>
            <a:r>
              <a:rPr lang="en-US" sz="5400" i="1" dirty="0">
                <a:solidFill>
                  <a:srgbClr val="C00000"/>
                </a:solidFill>
              </a:rPr>
              <a:t>(XLEAP) at CHESS (2024-2028)</a:t>
            </a:r>
          </a:p>
        </p:txBody>
      </p:sp>
    </p:spTree>
    <p:extLst>
      <p:ext uri="{BB962C8B-B14F-4D97-AF65-F5344CB8AC3E}">
        <p14:creationId xmlns:p14="http://schemas.microsoft.com/office/powerpoint/2010/main" val="41559953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FF46D-70B4-4016-80D8-9CFF5DA41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DEE39-0C95-4B15-B187-C6CE94675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15-19,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EAAA6-14FA-4086-A52B-938730E17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OLAV VI, Fermi National accelerator laboratory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A0711-CDBE-4040-9508-FBCB2E719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F492-42DC-48E3-A06B-36A0A791344B}" type="slidenum">
              <a:rPr lang="en-US" smtClean="0"/>
              <a:t>23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ED7013-93E8-4661-9143-CEA46A3FC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29"/>
            <a:ext cx="12192000" cy="68185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C9CCB5-6EA8-4CFC-A151-329E41A274A5}"/>
              </a:ext>
            </a:extLst>
          </p:cNvPr>
          <p:cNvSpPr txBox="1"/>
          <p:nvPr/>
        </p:nvSpPr>
        <p:spPr>
          <a:xfrm>
            <a:off x="8641724" y="3773511"/>
            <a:ext cx="3412901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i="1" dirty="0">
                <a:solidFill>
                  <a:srgbClr val="C00000"/>
                </a:solidFill>
              </a:rPr>
              <a:t>  </a:t>
            </a:r>
            <a:r>
              <a:rPr lang="en-US" sz="1400" b="1" i="1" dirty="0">
                <a:solidFill>
                  <a:srgbClr val="C00000"/>
                </a:solidFill>
              </a:rPr>
              <a:t>Courtesy: Louisa Smieska</a:t>
            </a:r>
          </a:p>
        </p:txBody>
      </p:sp>
    </p:spTree>
    <p:extLst>
      <p:ext uri="{BB962C8B-B14F-4D97-AF65-F5344CB8AC3E}">
        <p14:creationId xmlns:p14="http://schemas.microsoft.com/office/powerpoint/2010/main" val="38448257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8B8D5-696B-42E4-8D60-8EB9E4745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XLEAP Beamline – NSF Awarded $20M (Feb 2024)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1490F-3779-4779-B47C-8420835D8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15-19,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20797-6A41-47BB-8290-E30C93C95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OLAV VI, Fermi National accelerator laboratory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36D12-8BCC-4C0E-80AE-487971BA4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F492-42DC-48E3-A06B-36A0A791344B}" type="slidenum">
              <a:rPr lang="en-US" smtClean="0"/>
              <a:t>24</a:t>
            </a:fld>
            <a:endParaRPr lang="en-US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1B74E947-43EF-401F-BE35-3B83A2FEA1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9190" y="834638"/>
            <a:ext cx="9957953" cy="547941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5CEF88-CCF0-487C-B9DE-7C9EB6574AE1}"/>
              </a:ext>
            </a:extLst>
          </p:cNvPr>
          <p:cNvSpPr txBox="1"/>
          <p:nvPr/>
        </p:nvSpPr>
        <p:spPr>
          <a:xfrm>
            <a:off x="1346800" y="1014145"/>
            <a:ext cx="905479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C00000"/>
                </a:solidFill>
              </a:rPr>
              <a:t>The new Wilson West Experimental Hall will site the XLEAP Beamline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7BA02B-16DE-474B-9AF7-21883DF22309}"/>
              </a:ext>
            </a:extLst>
          </p:cNvPr>
          <p:cNvSpPr txBox="1"/>
          <p:nvPr/>
        </p:nvSpPr>
        <p:spPr>
          <a:xfrm>
            <a:off x="8451355" y="5943562"/>
            <a:ext cx="2452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>
                <a:solidFill>
                  <a:schemeClr val="bg1"/>
                </a:solidFill>
              </a:rPr>
              <a:t>Courtesy: Dave Spurgin</a:t>
            </a:r>
          </a:p>
        </p:txBody>
      </p:sp>
    </p:spTree>
    <p:extLst>
      <p:ext uri="{BB962C8B-B14F-4D97-AF65-F5344CB8AC3E}">
        <p14:creationId xmlns:p14="http://schemas.microsoft.com/office/powerpoint/2010/main" val="1936717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F492-42DC-48E3-A06B-36A0A791344B}" type="slidenum">
              <a:rPr lang="en-US" smtClean="0"/>
              <a:t>25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86939" y="4896656"/>
            <a:ext cx="96094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Thank You For Your Attention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82F00-543A-4A4B-97FC-6D73F7FAB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434" y="6446837"/>
            <a:ext cx="2472271" cy="365125"/>
          </a:xfrm>
        </p:spPr>
        <p:txBody>
          <a:bodyPr/>
          <a:lstStyle/>
          <a:p>
            <a:r>
              <a:rPr lang="en-US" dirty="0"/>
              <a:t>April 15-19,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9C3B0-BD60-4133-AA37-266DD4FD5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6167" y="6479624"/>
            <a:ext cx="6171072" cy="365125"/>
          </a:xfrm>
        </p:spPr>
        <p:txBody>
          <a:bodyPr/>
          <a:lstStyle/>
          <a:p>
            <a:r>
              <a:rPr lang="en-US" dirty="0"/>
              <a:t>OLAV VI, Fermi National Accelerator Laboratory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AB5E5F-5634-468F-8D2D-6F3A79D1E6C2}"/>
              </a:ext>
            </a:extLst>
          </p:cNvPr>
          <p:cNvSpPr txBox="1"/>
          <p:nvPr/>
        </p:nvSpPr>
        <p:spPr>
          <a:xfrm>
            <a:off x="2662636" y="13251"/>
            <a:ext cx="6767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B0F0"/>
                </a:solidFill>
              </a:rPr>
              <a:t>Conclusion Remarks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D01736-A48D-4242-A079-01D63C5763CC}"/>
              </a:ext>
            </a:extLst>
          </p:cNvPr>
          <p:cNvSpPr txBox="1"/>
          <p:nvPr/>
        </p:nvSpPr>
        <p:spPr>
          <a:xfrm>
            <a:off x="209465" y="1040135"/>
            <a:ext cx="1170190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indent="-628650">
              <a:buFont typeface="Wingdings" panose="05000000000000000000" pitchFamily="2" charset="2"/>
              <a:buChar char="Ø"/>
            </a:pPr>
            <a:r>
              <a:rPr lang="en-US" sz="2800" i="1" dirty="0">
                <a:solidFill>
                  <a:srgbClr val="00B0F0"/>
                </a:solidFill>
              </a:rPr>
              <a:t>With the CHESS-U project, CHESS becomes the premier synchrotron source in the US for high-energy, high-flux x-ray studies.</a:t>
            </a:r>
          </a:p>
          <a:p>
            <a:pPr marL="628650" indent="-628650">
              <a:buFont typeface="Wingdings" panose="05000000000000000000" pitchFamily="2" charset="2"/>
              <a:buChar char="Ø"/>
            </a:pPr>
            <a:r>
              <a:rPr lang="en-US" sz="2800" i="1" dirty="0">
                <a:solidFill>
                  <a:srgbClr val="00B0F0"/>
                </a:solidFill>
              </a:rPr>
              <a:t>The CHESS-U vacuum system in the CESR S Arc performed very well.</a:t>
            </a:r>
          </a:p>
          <a:p>
            <a:pPr marL="628650" indent="-628650">
              <a:buFont typeface="Wingdings" panose="05000000000000000000" pitchFamily="2" charset="2"/>
              <a:buChar char="Ø"/>
            </a:pPr>
            <a:r>
              <a:rPr lang="en-US" sz="2800" i="1" dirty="0">
                <a:solidFill>
                  <a:srgbClr val="00B0F0"/>
                </a:solidFill>
              </a:rPr>
              <a:t>Dedicated High Magnetic Field (HMF) X-ray Beamline greatly enhanced CHESS’s scientific capabilities.</a:t>
            </a:r>
          </a:p>
          <a:p>
            <a:pPr marL="628650" indent="-628650">
              <a:buFont typeface="Wingdings" panose="05000000000000000000" pitchFamily="2" charset="2"/>
              <a:buChar char="Ø"/>
            </a:pPr>
            <a:r>
              <a:rPr lang="en-US" sz="2800" i="1" dirty="0">
                <a:solidFill>
                  <a:srgbClr val="00B0F0"/>
                </a:solidFill>
              </a:rPr>
              <a:t>The newly funded The X-rays for Life, Environmental, Agriculture and Plant sciences (XLEAP) project will be an important resource for the U.S. scientific community for biological and biogeochemical research.</a:t>
            </a:r>
          </a:p>
        </p:txBody>
      </p:sp>
    </p:spTree>
    <p:extLst>
      <p:ext uri="{BB962C8B-B14F-4D97-AF65-F5344CB8AC3E}">
        <p14:creationId xmlns:p14="http://schemas.microsoft.com/office/powerpoint/2010/main" val="370536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55141-4FD6-4DDD-A08E-CDB1D6BAC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47" y="33556"/>
            <a:ext cx="8587247" cy="704521"/>
          </a:xfrm>
        </p:spPr>
        <p:txBody>
          <a:bodyPr>
            <a:normAutofit/>
          </a:bodyPr>
          <a:lstStyle/>
          <a:p>
            <a:r>
              <a:rPr lang="en-US" sz="4000" i="1" dirty="0">
                <a:solidFill>
                  <a:srgbClr val="C00000"/>
                </a:solidFill>
              </a:rPr>
              <a:t>Overview of Research Activities at CLASSE</a:t>
            </a:r>
            <a:endParaRPr lang="en-US" sz="4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37500-08AF-415E-AC3B-1BE588276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15-19,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FF574-1E03-4A8D-9462-6215E95D6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OLAV VI, Fermi National accelerator laboratory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0C566-1DE2-46CE-92D3-89E0AA557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F492-42DC-48E3-A06B-36A0A791344B}" type="slidenum">
              <a:rPr lang="en-US" smtClean="0"/>
              <a:t>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213B46-D6C1-4010-9F50-7D484F26B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595" y="883050"/>
            <a:ext cx="5921634" cy="537667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443C391-5FFA-4C2C-8535-7AE2CF5CC9BE}"/>
              </a:ext>
            </a:extLst>
          </p:cNvPr>
          <p:cNvGrpSpPr/>
          <p:nvPr/>
        </p:nvGrpSpPr>
        <p:grpSpPr>
          <a:xfrm>
            <a:off x="297068" y="883050"/>
            <a:ext cx="5710798" cy="1875827"/>
            <a:chOff x="292608" y="945405"/>
            <a:chExt cx="5710798" cy="181377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5F0F51C-565C-412D-8655-2689DC5959F2}"/>
                </a:ext>
              </a:extLst>
            </p:cNvPr>
            <p:cNvSpPr/>
            <p:nvPr/>
          </p:nvSpPr>
          <p:spPr>
            <a:xfrm>
              <a:off x="292608" y="945405"/>
              <a:ext cx="5710798" cy="1813776"/>
            </a:xfrm>
            <a:prstGeom prst="roundRect">
              <a:avLst>
                <a:gd name="adj" fmla="val 4167"/>
              </a:avLst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32240E4-CD2C-40BE-A0DE-DBA73B03840C}"/>
                </a:ext>
              </a:extLst>
            </p:cNvPr>
            <p:cNvSpPr txBox="1"/>
            <p:nvPr/>
          </p:nvSpPr>
          <p:spPr>
            <a:xfrm>
              <a:off x="475344" y="1011226"/>
              <a:ext cx="5345321" cy="400110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>
                  <a:solidFill>
                    <a:schemeClr val="bg1"/>
                  </a:solidFill>
                </a:rPr>
                <a:t>Laboratory of Elementary Particle Physics (LEPP)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6CD9AED-06AB-48D6-9FBA-D219AF81C66C}"/>
                </a:ext>
              </a:extLst>
            </p:cNvPr>
            <p:cNvSpPr/>
            <p:nvPr/>
          </p:nvSpPr>
          <p:spPr>
            <a:xfrm>
              <a:off x="443994" y="1487261"/>
              <a:ext cx="1776693" cy="1198517"/>
            </a:xfrm>
            <a:prstGeom prst="roundRect">
              <a:avLst>
                <a:gd name="adj" fmla="val 6203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44AE4000-4384-40E3-BD7E-BD82A6C13493}"/>
                </a:ext>
              </a:extLst>
            </p:cNvPr>
            <p:cNvSpPr/>
            <p:nvPr/>
          </p:nvSpPr>
          <p:spPr>
            <a:xfrm>
              <a:off x="2298922" y="1497711"/>
              <a:ext cx="1776693" cy="1188067"/>
            </a:xfrm>
            <a:prstGeom prst="roundRect">
              <a:avLst>
                <a:gd name="adj" fmla="val 6203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57C0613-B3B4-4279-A106-A6424AB2086A}"/>
                </a:ext>
              </a:extLst>
            </p:cNvPr>
            <p:cNvSpPr/>
            <p:nvPr/>
          </p:nvSpPr>
          <p:spPr>
            <a:xfrm>
              <a:off x="4135341" y="1502534"/>
              <a:ext cx="1776693" cy="1167569"/>
            </a:xfrm>
            <a:prstGeom prst="roundRect">
              <a:avLst>
                <a:gd name="adj" fmla="val 6203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94FBCCF-7949-4468-8A24-A4995E86BA8B}"/>
                </a:ext>
              </a:extLst>
            </p:cNvPr>
            <p:cNvSpPr txBox="1"/>
            <p:nvPr/>
          </p:nvSpPr>
          <p:spPr>
            <a:xfrm>
              <a:off x="462504" y="1564974"/>
              <a:ext cx="177669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Accelerator R&amp;D</a:t>
              </a:r>
            </a:p>
            <a:p>
              <a:pPr algn="ctr"/>
              <a:br>
                <a:rPr lang="en-US" sz="1000" dirty="0"/>
              </a:br>
              <a:r>
                <a:rPr lang="en-US" dirty="0"/>
                <a:t>Center for Bright Beams (CBB)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CF5A3E7-2EEF-47F8-9E79-3B59992135CF}"/>
                </a:ext>
              </a:extLst>
            </p:cNvPr>
            <p:cNvSpPr txBox="1"/>
            <p:nvPr/>
          </p:nvSpPr>
          <p:spPr>
            <a:xfrm>
              <a:off x="2314745" y="1703473"/>
              <a:ext cx="1776692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Particle Physics</a:t>
              </a:r>
            </a:p>
            <a:p>
              <a:pPr algn="ctr"/>
              <a:br>
                <a:rPr lang="en-US" sz="1000" dirty="0"/>
              </a:br>
              <a:r>
                <a:rPr lang="en-US" dirty="0"/>
                <a:t>Cosmology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EEDD435-717D-4F3B-B6A4-507CBDB066BC}"/>
                </a:ext>
              </a:extLst>
            </p:cNvPr>
            <p:cNvSpPr txBox="1"/>
            <p:nvPr/>
          </p:nvSpPr>
          <p:spPr>
            <a:xfrm>
              <a:off x="4119519" y="1592885"/>
              <a:ext cx="177669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Detectors R&amp;D</a:t>
              </a:r>
            </a:p>
            <a:p>
              <a:pPr algn="ctr"/>
              <a:endParaRPr lang="en-US" sz="1000" dirty="0"/>
            </a:p>
            <a:p>
              <a:pPr algn="ctr"/>
              <a:r>
                <a:rPr lang="en-US" dirty="0"/>
                <a:t>(LHC-CMS)</a:t>
              </a:r>
              <a:br>
                <a:rPr lang="en-US" dirty="0"/>
              </a:br>
              <a:r>
                <a:rPr lang="en-US" dirty="0"/>
                <a:t>(X-ray detectors)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4D0FAA9-7314-41FB-80D9-7479B9C111D9}"/>
              </a:ext>
            </a:extLst>
          </p:cNvPr>
          <p:cNvGrpSpPr/>
          <p:nvPr/>
        </p:nvGrpSpPr>
        <p:grpSpPr>
          <a:xfrm>
            <a:off x="292607" y="2837399"/>
            <a:ext cx="5710797" cy="3345208"/>
            <a:chOff x="292607" y="2837399"/>
            <a:chExt cx="5710797" cy="334520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D1DFFAF-FD59-4A5D-AC1E-C05DACD7894F}"/>
                </a:ext>
              </a:extLst>
            </p:cNvPr>
            <p:cNvSpPr/>
            <p:nvPr/>
          </p:nvSpPr>
          <p:spPr>
            <a:xfrm>
              <a:off x="292607" y="2837399"/>
              <a:ext cx="5710797" cy="3345208"/>
            </a:xfrm>
            <a:prstGeom prst="roundRect">
              <a:avLst>
                <a:gd name="adj" fmla="val 3085"/>
              </a:avLst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2A35857-F56A-4A9A-BE54-48351DA607FD}"/>
                </a:ext>
              </a:extLst>
            </p:cNvPr>
            <p:cNvSpPr txBox="1"/>
            <p:nvPr/>
          </p:nvSpPr>
          <p:spPr>
            <a:xfrm>
              <a:off x="383974" y="2927296"/>
              <a:ext cx="5528060" cy="400110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>
                  <a:solidFill>
                    <a:schemeClr val="bg1"/>
                  </a:solidFill>
                </a:rPr>
                <a:t>Cornell High Energy Synchrotron Sources (CHESS)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D68D2F2-9A75-4EFE-8485-BFDF7EF1A9D7}"/>
                </a:ext>
              </a:extLst>
            </p:cNvPr>
            <p:cNvSpPr txBox="1"/>
            <p:nvPr/>
          </p:nvSpPr>
          <p:spPr>
            <a:xfrm>
              <a:off x="292608" y="3347871"/>
              <a:ext cx="5528058" cy="2739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b="1" dirty="0"/>
                <a:t>The Center for High-Energy X-ray Sciences (CHEXS) </a:t>
              </a:r>
              <a:r>
                <a:rPr lang="en-US" dirty="0"/>
                <a:t>– </a:t>
              </a:r>
              <a:r>
                <a:rPr lang="en-US" b="1" i="1" dirty="0">
                  <a:solidFill>
                    <a:srgbClr val="C00000"/>
                  </a:solidFill>
                </a:rPr>
                <a:t>NSF funded</a:t>
              </a:r>
              <a:r>
                <a:rPr lang="en-US" dirty="0"/>
                <a:t>. </a:t>
              </a:r>
              <a:r>
                <a:rPr lang="en-US" sz="1600" dirty="0">
                  <a:solidFill>
                    <a:srgbClr val="333333"/>
                  </a:solidFill>
                  <a:latin typeface="Source Sans Pro" panose="020B0503030403020204" pitchFamily="34" charset="0"/>
                </a:rPr>
                <a:t>H</a:t>
              </a:r>
              <a:r>
                <a:rPr lang="en-US" sz="1600" b="0" i="0" dirty="0">
                  <a:solidFill>
                    <a:srgbClr val="333333"/>
                  </a:solidFill>
                  <a:effectLst/>
                  <a:latin typeface="Source Sans Pro" panose="020B0503030403020204" pitchFamily="34" charset="0"/>
                </a:rPr>
                <a:t>igh-energy X-ray science in biological sciences, engineering and materials research.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b="1" i="0" dirty="0">
                  <a:solidFill>
                    <a:srgbClr val="333333"/>
                  </a:solidFill>
                  <a:effectLst/>
                  <a:latin typeface="Source Sans Pro" panose="020B0503030403020204" pitchFamily="34" charset="0"/>
                </a:rPr>
                <a:t>Materials Solutions Network at CHESS (MSN-C)</a:t>
              </a:r>
              <a:r>
                <a:rPr lang="en-US" b="1" dirty="0">
                  <a:solidFill>
                    <a:srgbClr val="333333"/>
                  </a:solidFill>
                  <a:latin typeface="Source Sans Pro" panose="020B0503030403020204" pitchFamily="34" charset="0"/>
                </a:rPr>
                <a:t> </a:t>
              </a:r>
              <a:r>
                <a:rPr lang="en-US" dirty="0">
                  <a:solidFill>
                    <a:srgbClr val="333333"/>
                  </a:solidFill>
                  <a:latin typeface="Source Sans Pro" panose="020B0503030403020204" pitchFamily="34" charset="0"/>
                </a:rPr>
                <a:t>– </a:t>
              </a:r>
              <a:r>
                <a:rPr lang="en-US" b="1" i="1" dirty="0">
                  <a:solidFill>
                    <a:srgbClr val="C00000"/>
                  </a:solidFill>
                  <a:latin typeface="Source Sans Pro" panose="020B0503030403020204" pitchFamily="34" charset="0"/>
                </a:rPr>
                <a:t>AFRL funded</a:t>
              </a:r>
              <a:r>
                <a:rPr lang="en-US" dirty="0">
                  <a:solidFill>
                    <a:srgbClr val="333333"/>
                  </a:solidFill>
                  <a:latin typeface="Source Sans Pro" panose="020B0503030403020204" pitchFamily="34" charset="0"/>
                </a:rPr>
                <a:t>. </a:t>
              </a:r>
              <a:r>
                <a:rPr lang="en-US" sz="1600" dirty="0">
                  <a:solidFill>
                    <a:srgbClr val="333333"/>
                  </a:solidFill>
                  <a:latin typeface="Source Sans Pro" panose="020B0503030403020204" pitchFamily="34" charset="0"/>
                </a:rPr>
                <a:t>M</a:t>
              </a:r>
              <a:r>
                <a:rPr lang="en-US" sz="1600" b="0" i="0" dirty="0">
                  <a:solidFill>
                    <a:srgbClr val="333333"/>
                  </a:solidFill>
                  <a:effectLst/>
                  <a:latin typeface="Source Sans Pro" panose="020B0503030403020204" pitchFamily="34" charset="0"/>
                </a:rPr>
                <a:t>anufacturing processes improvement, material failure characterization, etc.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b="1" dirty="0"/>
                <a:t>Macromolecular X-ray science (MacCHESS) </a:t>
              </a:r>
              <a:r>
                <a:rPr lang="en-US" dirty="0"/>
                <a:t>– </a:t>
              </a:r>
              <a:r>
                <a:rPr lang="en-US" b="1" i="1" dirty="0">
                  <a:solidFill>
                    <a:srgbClr val="C00000"/>
                  </a:solidFill>
                </a:rPr>
                <a:t>NIH funded. </a:t>
              </a:r>
              <a:r>
                <a:rPr lang="en-US" sz="1600" dirty="0"/>
                <a:t>Insights of fundamental biological processes (signaling across membranes, </a:t>
              </a:r>
              <a:r>
                <a:rPr lang="en-US" sz="1600" b="0" i="0" dirty="0">
                  <a:solidFill>
                    <a:srgbClr val="333333"/>
                  </a:solidFill>
                  <a:effectLst/>
                  <a:latin typeface="Source Sans Pro" panose="020B0503030403020204" pitchFamily="34" charset="0"/>
                </a:rPr>
                <a:t>enzyme catalysis, and gene expression, etc.)</a:t>
              </a:r>
              <a:endParaRPr lang="en-US" sz="1600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D4833BA-ED96-4D91-8C33-31D2404826A0}"/>
              </a:ext>
            </a:extLst>
          </p:cNvPr>
          <p:cNvSpPr txBox="1"/>
          <p:nvPr/>
        </p:nvSpPr>
        <p:spPr>
          <a:xfrm>
            <a:off x="8814062" y="385816"/>
            <a:ext cx="33355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i="1" dirty="0">
                <a:solidFill>
                  <a:srgbClr val="C00000"/>
                </a:solidFill>
              </a:rPr>
              <a:t>https://www.classe.cornell.edu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BBC4B25-700A-4600-BE17-BEE9239EDEFD}"/>
              </a:ext>
            </a:extLst>
          </p:cNvPr>
          <p:cNvGrpSpPr/>
          <p:nvPr/>
        </p:nvGrpSpPr>
        <p:grpSpPr>
          <a:xfrm>
            <a:off x="9438058" y="3295063"/>
            <a:ext cx="2424973" cy="915364"/>
            <a:chOff x="9438058" y="3295063"/>
            <a:chExt cx="2424973" cy="915364"/>
          </a:xfrm>
        </p:grpSpPr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B2DD9FE1-059A-45F0-A49F-59B853DCE2AB}"/>
                </a:ext>
              </a:extLst>
            </p:cNvPr>
            <p:cNvSpPr/>
            <p:nvPr/>
          </p:nvSpPr>
          <p:spPr>
            <a:xfrm rot="1289475">
              <a:off x="10375118" y="3724342"/>
              <a:ext cx="221966" cy="486085"/>
            </a:xfrm>
            <a:prstGeom prst="downArrow">
              <a:avLst/>
            </a:prstGeom>
            <a:solidFill>
              <a:srgbClr val="FF00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F5A680E-25C4-48E1-A6CC-045264268C44}"/>
                </a:ext>
              </a:extLst>
            </p:cNvPr>
            <p:cNvSpPr/>
            <p:nvPr/>
          </p:nvSpPr>
          <p:spPr>
            <a:xfrm>
              <a:off x="9438058" y="3295063"/>
              <a:ext cx="2424973" cy="451157"/>
            </a:xfrm>
            <a:prstGeom prst="rect">
              <a:avLst/>
            </a:prstGeom>
            <a:solidFill>
              <a:srgbClr val="FF00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Cornell Electron Storage Ring (CESR) Tunnel (~40-ft underground) 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A0491D6-F4A2-425F-BF4E-968325304C4C}"/>
              </a:ext>
            </a:extLst>
          </p:cNvPr>
          <p:cNvSpPr/>
          <p:nvPr/>
        </p:nvSpPr>
        <p:spPr>
          <a:xfrm>
            <a:off x="6235758" y="951122"/>
            <a:ext cx="2578304" cy="364721"/>
          </a:xfrm>
          <a:prstGeom prst="roundRect">
            <a:avLst/>
          </a:prstGeom>
          <a:solidFill>
            <a:schemeClr val="bg1">
              <a:lumMod val="95000"/>
              <a:alpha val="7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hlinkClick r:id="rId3"/>
              </a:rPr>
              <a:t>We are cooled by the Lake !</a:t>
            </a:r>
            <a:endParaRPr lang="en-US" sz="16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7D008F-5D64-47C3-B9E6-C92095C6F49F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6007866" y="1820964"/>
            <a:ext cx="392934" cy="545329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4E7C933-E78A-4FC5-AA25-11B5F143F27B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6003404" y="4510003"/>
            <a:ext cx="2447747" cy="774987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290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C36FB-968C-41D2-8DC7-E444CE43D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15-19,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A0EA3-FD33-44CA-96F1-92E386BC7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OLAV VI, Fermi National accelerator laboratory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7E1F0-117D-4271-A634-004F710E4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F492-42DC-48E3-A06B-36A0A791344B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508889-4896-4EA0-A960-6FD31F38C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4" y="46038"/>
            <a:ext cx="5062457" cy="7096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DAE338-1F9D-4D43-9BBB-F406742C15A7}"/>
              </a:ext>
            </a:extLst>
          </p:cNvPr>
          <p:cNvSpPr txBox="1"/>
          <p:nvPr/>
        </p:nvSpPr>
        <p:spPr>
          <a:xfrm>
            <a:off x="235671" y="1695639"/>
            <a:ext cx="1163739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defTabSz="514350">
              <a:buFont typeface="Wingdings" panose="05000000000000000000" pitchFamily="2" charset="2"/>
              <a:buChar char="Ø"/>
            </a:pPr>
            <a:r>
              <a:rPr lang="en-US" sz="2800" dirty="0"/>
              <a:t>Beam Productions</a:t>
            </a:r>
            <a:br>
              <a:rPr lang="en-US" sz="2800" dirty="0"/>
            </a:br>
            <a:r>
              <a:rPr lang="en-US" sz="2800" dirty="0"/>
              <a:t>  </a:t>
            </a:r>
            <a:r>
              <a:rPr lang="en-US" sz="2000" dirty="0">
                <a:sym typeface="Wingdings" panose="05000000000000000000" pitchFamily="2" charset="2"/>
              </a:rPr>
              <a:t>  Photocathodes for high peak intensity beam generation with &lt;5 meV MTE</a:t>
            </a:r>
            <a:br>
              <a:rPr lang="en-US" sz="2000" dirty="0">
                <a:sym typeface="Wingdings" panose="05000000000000000000" pitchFamily="2" charset="2"/>
              </a:rPr>
            </a:br>
            <a:r>
              <a:rPr lang="en-US" sz="2000" dirty="0">
                <a:sym typeface="Wingdings" panose="05000000000000000000" pitchFamily="2" charset="2"/>
              </a:rPr>
              <a:t>     Long-lived cathodes in extreme electric fields and at high </a:t>
            </a:r>
            <a:r>
              <a:rPr lang="en-US" sz="2000" dirty="0" err="1">
                <a:sym typeface="Wingdings" panose="05000000000000000000" pitchFamily="2" charset="2"/>
              </a:rPr>
              <a:t>averge</a:t>
            </a:r>
            <a:r>
              <a:rPr lang="en-US" sz="2000" dirty="0">
                <a:sym typeface="Wingdings" panose="05000000000000000000" pitchFamily="2" charset="2"/>
              </a:rPr>
              <a:t> beam current </a:t>
            </a:r>
            <a:br>
              <a:rPr lang="en-US" sz="2000" dirty="0">
                <a:sym typeface="Wingdings" panose="05000000000000000000" pitchFamily="2" charset="2"/>
              </a:rPr>
            </a:br>
            <a:endParaRPr lang="en-US" sz="1000" dirty="0"/>
          </a:p>
          <a:p>
            <a:pPr marL="514350" indent="-514350" defTabSz="514350">
              <a:buFont typeface="Wingdings" panose="05000000000000000000" pitchFamily="2" charset="2"/>
              <a:buChar char="Ø"/>
            </a:pPr>
            <a:r>
              <a:rPr lang="en-US" sz="2800" dirty="0"/>
              <a:t>Beam Accelerations</a:t>
            </a:r>
            <a:br>
              <a:rPr lang="en-US" sz="2800" dirty="0"/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 Advanced SRF material growth: improved methods and impact of realistic surfaces on performances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    Multi-layers and inhomogeneous layers: increasing RF performance via surfaces by design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    High efficiency and higher fields in SRF cavities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</a:br>
            <a:endParaRPr lang="en-US" sz="1000" dirty="0"/>
          </a:p>
          <a:p>
            <a:pPr marL="514350" indent="-514350" defTabSz="514350">
              <a:buFont typeface="Wingdings" panose="05000000000000000000" pitchFamily="2" charset="2"/>
              <a:buChar char="Ø"/>
            </a:pPr>
            <a:r>
              <a:rPr lang="en-US" sz="2800" dirty="0"/>
              <a:t>Beam Dynamics and Control</a:t>
            </a:r>
            <a:br>
              <a:rPr lang="en-US" sz="2800" dirty="0"/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 Preservation of low MTE photocathode injector in the presence of collective effects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    Develop beam cooling using optical stochastic cooling (OSC)</a:t>
            </a:r>
            <a:endParaRPr lang="en-US" sz="28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A9D50C6-3950-48C8-A837-82CDA24BD7D4}"/>
              </a:ext>
            </a:extLst>
          </p:cNvPr>
          <p:cNvSpPr/>
          <p:nvPr/>
        </p:nvSpPr>
        <p:spPr>
          <a:xfrm>
            <a:off x="370786" y="980476"/>
            <a:ext cx="11232037" cy="5560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NSF S&amp;T Center, with 8 universities and 3 National Labs as partners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8C611A-36FE-4D39-9933-46B3A69AC741}"/>
              </a:ext>
            </a:extLst>
          </p:cNvPr>
          <p:cNvSpPr txBox="1"/>
          <p:nvPr/>
        </p:nvSpPr>
        <p:spPr>
          <a:xfrm>
            <a:off x="8771642" y="263359"/>
            <a:ext cx="33385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i="1" dirty="0">
                <a:solidFill>
                  <a:srgbClr val="C00000"/>
                </a:solidFill>
              </a:rPr>
              <a:t>https://cbb.cornell.edu</a:t>
            </a:r>
          </a:p>
        </p:txBody>
      </p:sp>
    </p:spTree>
    <p:extLst>
      <p:ext uri="{BB962C8B-B14F-4D97-AF65-F5344CB8AC3E}">
        <p14:creationId xmlns:p14="http://schemas.microsoft.com/office/powerpoint/2010/main" val="2432230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0F05C-FF7D-49A1-A96A-318F5A3B3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15-19,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130E2-4226-459C-AA39-0EE830B3F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OLAV VI, Fermi National accelerator laboratory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61234-342D-498C-92AC-126BD4634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F492-42DC-48E3-A06B-36A0A791344B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3CE15D-1082-4719-B5E1-C7B1DADDB0F3}"/>
              </a:ext>
            </a:extLst>
          </p:cNvPr>
          <p:cNvSpPr txBox="1"/>
          <p:nvPr/>
        </p:nvSpPr>
        <p:spPr>
          <a:xfrm>
            <a:off x="1011395" y="1489827"/>
            <a:ext cx="96837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>
                <a:solidFill>
                  <a:srgbClr val="C00000"/>
                </a:solidFill>
              </a:rPr>
              <a:t>CHESS Upgrade (CHESS-U)</a:t>
            </a:r>
          </a:p>
          <a:p>
            <a:pPr algn="ctr"/>
            <a:r>
              <a:rPr lang="en-US" sz="5400" i="1" dirty="0">
                <a:solidFill>
                  <a:srgbClr val="C00000"/>
                </a:solidFill>
              </a:rPr>
              <a:t>(2018-2019)</a:t>
            </a:r>
          </a:p>
        </p:txBody>
      </p:sp>
    </p:spTree>
    <p:extLst>
      <p:ext uri="{BB962C8B-B14F-4D97-AF65-F5344CB8AC3E}">
        <p14:creationId xmlns:p14="http://schemas.microsoft.com/office/powerpoint/2010/main" val="542630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13BC0-5554-4E13-B144-3E085F14D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22" y="53002"/>
            <a:ext cx="9313457" cy="704521"/>
          </a:xfrm>
        </p:spPr>
        <p:txBody>
          <a:bodyPr>
            <a:noAutofit/>
          </a:bodyPr>
          <a:lstStyle/>
          <a:p>
            <a:r>
              <a:rPr lang="en-US" sz="4000" dirty="0"/>
              <a:t>CHESS Upgrade (CHESS-U)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F1A8D-1686-4136-9B56-4A090475E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15-19,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494E2-1A00-4935-8C56-281441380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OLAV VI, Fermi National accelerator laboratory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EE2C3-B9BF-42D6-A3AA-26B45CE5A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F492-42DC-48E3-A06B-36A0A791344B}" type="slidenum">
              <a:rPr lang="en-US" smtClean="0"/>
              <a:t>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C346F0-2E55-4446-AADB-4B74A08F0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21" y="893907"/>
            <a:ext cx="5930785" cy="25517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7B6639-C239-4E88-8EA7-E24DB1147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21" y="3547873"/>
            <a:ext cx="5925561" cy="260306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5FC0C0F-F0FD-4CA3-996C-B96B33F6D9DF}"/>
              </a:ext>
            </a:extLst>
          </p:cNvPr>
          <p:cNvGrpSpPr/>
          <p:nvPr/>
        </p:nvGrpSpPr>
        <p:grpSpPr>
          <a:xfrm>
            <a:off x="6632746" y="3824340"/>
            <a:ext cx="4424804" cy="2280053"/>
            <a:chOff x="6739797" y="3547873"/>
            <a:chExt cx="4866392" cy="255482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44D2F93-1136-45BC-9A22-E0B6E0C87DEA}"/>
                </a:ext>
              </a:extLst>
            </p:cNvPr>
            <p:cNvGrpSpPr/>
            <p:nvPr/>
          </p:nvGrpSpPr>
          <p:grpSpPr>
            <a:xfrm>
              <a:off x="6832958" y="3564364"/>
              <a:ext cx="4568925" cy="2538330"/>
              <a:chOff x="6824037" y="3237377"/>
              <a:chExt cx="4568925" cy="253833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2B69BDE6-5615-4CEA-AE09-1BD57777E1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41878" y="3237377"/>
                <a:ext cx="4486273" cy="1481137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CBCF3B9-5CBB-4F09-A289-B2F23A08D6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24037" y="4650663"/>
                <a:ext cx="4551083" cy="41199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D31CC01D-AE7D-4E69-923F-5DCE64C708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41878" y="5062656"/>
                <a:ext cx="4551084" cy="713051"/>
              </a:xfrm>
              <a:prstGeom prst="rect">
                <a:avLst/>
              </a:prstGeom>
            </p:spPr>
          </p:pic>
        </p:grp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CDF011D-C690-470A-83EC-C93C6517448D}"/>
                </a:ext>
              </a:extLst>
            </p:cNvPr>
            <p:cNvSpPr/>
            <p:nvPr/>
          </p:nvSpPr>
          <p:spPr>
            <a:xfrm>
              <a:off x="6739797" y="3547873"/>
              <a:ext cx="4866392" cy="2554821"/>
            </a:xfrm>
            <a:prstGeom prst="roundRect">
              <a:avLst>
                <a:gd name="adj" fmla="val 3629"/>
              </a:avLst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0099B15-DF6B-4458-A0BC-12C021E15D22}"/>
              </a:ext>
            </a:extLst>
          </p:cNvPr>
          <p:cNvSpPr txBox="1"/>
          <p:nvPr/>
        </p:nvSpPr>
        <p:spPr>
          <a:xfrm>
            <a:off x="6096000" y="841249"/>
            <a:ext cx="60142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Prior to 2008, CESR supported both HEP (CLEO) and X-ray (CHESS) operations simultaneously.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2008 – 2018, Cesr-TA (ILC-DR) and CHESS operated in a time-share mode.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A major upgrade (CHESS-U) was accomplished in 2018-2019, with a 20+M$ from Empire State Development Agency (ESDA), and additional supplement funding from Cornell Univ.   The CESR South Arc (~ 80m) was replaced with new magnets, vacuum system, IDs and X-ray beamlines.  </a:t>
            </a:r>
          </a:p>
        </p:txBody>
      </p:sp>
    </p:spTree>
    <p:extLst>
      <p:ext uri="{BB962C8B-B14F-4D97-AF65-F5344CB8AC3E}">
        <p14:creationId xmlns:p14="http://schemas.microsoft.com/office/powerpoint/2010/main" val="902501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40E5A-D496-462C-879D-EE8F5E0A5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CHESS-U Vacuum Chambers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33DE1-EB4E-450F-9B21-18B5E61B3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15-19,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F1FAE-16B8-496D-896D-196CC2C2E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OLAV VI, Fermi National accelerator laboratory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FAFA1-E68E-4188-B55B-7FF9BBE8D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F492-42DC-48E3-A06B-36A0A791344B}" type="slidenum">
              <a:rPr lang="en-US" smtClean="0"/>
              <a:t>7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1DC7CC6-9FF4-44F8-9FEC-1329E2807B58}"/>
              </a:ext>
            </a:extLst>
          </p:cNvPr>
          <p:cNvGrpSpPr/>
          <p:nvPr/>
        </p:nvGrpSpPr>
        <p:grpSpPr>
          <a:xfrm>
            <a:off x="8550755" y="1173585"/>
            <a:ext cx="3279603" cy="4156702"/>
            <a:chOff x="8184995" y="1062069"/>
            <a:chExt cx="3279603" cy="415670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32948D5-9541-4BFC-8B50-E07142403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81979" y="1062069"/>
              <a:ext cx="3182619" cy="4156702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46F9A57-3524-4B71-BDD1-D93FD4A2C441}"/>
                </a:ext>
              </a:extLst>
            </p:cNvPr>
            <p:cNvSpPr/>
            <p:nvPr/>
          </p:nvSpPr>
          <p:spPr>
            <a:xfrm>
              <a:off x="8184995" y="1062069"/>
              <a:ext cx="3182619" cy="2883574"/>
            </a:xfrm>
            <a:prstGeom prst="roundRect">
              <a:avLst>
                <a:gd name="adj" fmla="val 203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8569357-56A2-420E-8BCE-9085FC8E736C}"/>
                </a:ext>
              </a:extLst>
            </p:cNvPr>
            <p:cNvSpPr/>
            <p:nvPr/>
          </p:nvSpPr>
          <p:spPr>
            <a:xfrm>
              <a:off x="8184995" y="4009979"/>
              <a:ext cx="3182619" cy="1163728"/>
            </a:xfrm>
            <a:prstGeom prst="roundRect">
              <a:avLst>
                <a:gd name="adj" fmla="val 203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9401D86-B82A-4012-9C1E-A45F9A7317BB}"/>
              </a:ext>
            </a:extLst>
          </p:cNvPr>
          <p:cNvSpPr txBox="1"/>
          <p:nvPr/>
        </p:nvSpPr>
        <p:spPr>
          <a:xfrm>
            <a:off x="239244" y="4896499"/>
            <a:ext cx="82697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S Arc consists of 6 achromat cells, each made of two girders and an ID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To minimize vacuum system foot-print, a single long vacuum chamber was constructed for each girder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6C70DF-7136-4466-9F1C-9166D4D62A47}"/>
              </a:ext>
            </a:extLst>
          </p:cNvPr>
          <p:cNvGrpSpPr/>
          <p:nvPr/>
        </p:nvGrpSpPr>
        <p:grpSpPr>
          <a:xfrm>
            <a:off x="132547" y="883177"/>
            <a:ext cx="8003956" cy="3862782"/>
            <a:chOff x="132547" y="883177"/>
            <a:chExt cx="8003956" cy="386278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949E5DF-9C7B-4BDD-BD87-DFAFB3227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2859" y="975839"/>
              <a:ext cx="7933644" cy="3770120"/>
            </a:xfrm>
            <a:prstGeom prst="rect">
              <a:avLst/>
            </a:prstGeom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EBB99ED-5403-48E3-B53E-1D732751EC2A}"/>
                </a:ext>
              </a:extLst>
            </p:cNvPr>
            <p:cNvSpPr/>
            <p:nvPr/>
          </p:nvSpPr>
          <p:spPr>
            <a:xfrm>
              <a:off x="132547" y="883177"/>
              <a:ext cx="8003956" cy="3862782"/>
            </a:xfrm>
            <a:prstGeom prst="roundRect">
              <a:avLst>
                <a:gd name="adj" fmla="val 203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875F7E8-62EE-4956-9561-22B06F250EEA}"/>
                </a:ext>
              </a:extLst>
            </p:cNvPr>
            <p:cNvSpPr txBox="1"/>
            <p:nvPr/>
          </p:nvSpPr>
          <p:spPr>
            <a:xfrm rot="21361215">
              <a:off x="6289288" y="1918010"/>
              <a:ext cx="16949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Undulator Chamber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9E52867-0E97-4B26-8C74-37E0F0DF7384}"/>
                </a:ext>
              </a:extLst>
            </p:cNvPr>
            <p:cNvSpPr txBox="1"/>
            <p:nvPr/>
          </p:nvSpPr>
          <p:spPr>
            <a:xfrm rot="21395217">
              <a:off x="2742664" y="2217964"/>
              <a:ext cx="30202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Dipole A Chamber w/ X-ray egress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AD96F24-A1FB-43F2-BCE0-07BBEB2F9D9B}"/>
                </a:ext>
              </a:extLst>
            </p:cNvPr>
            <p:cNvSpPr txBox="1"/>
            <p:nvPr/>
          </p:nvSpPr>
          <p:spPr>
            <a:xfrm>
              <a:off x="575373" y="2131858"/>
              <a:ext cx="16949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Dipole C Chamber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7356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40E5A-D496-462C-879D-EE8F5E0A5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CHESS-U Undulator Chambers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33DE1-EB4E-450F-9B21-18B5E61B3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15-19,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F1FAE-16B8-496D-896D-196CC2C2E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OLAV VI, Fermi National accelerator laboratory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FAFA1-E68E-4188-B55B-7FF9BBE8D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F492-42DC-48E3-A06B-36A0A791344B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0F40F2-F002-4791-9AC9-43F0F27AB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7" y="834751"/>
            <a:ext cx="5296070" cy="30644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449750-E6C1-4EC1-A99C-7C2034D97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33" y="3682944"/>
            <a:ext cx="2696643" cy="25432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2FD3AB-2187-4CAB-90A7-D6B19B0AA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2824" y="3643161"/>
            <a:ext cx="4543854" cy="2622805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389131-C32B-4EAF-B591-F128883C88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4782" y="4638112"/>
            <a:ext cx="3012183" cy="9964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F14515-B5A5-4CA3-8D6A-F32EF001C9AD}"/>
              </a:ext>
            </a:extLst>
          </p:cNvPr>
          <p:cNvSpPr txBox="1"/>
          <p:nvPr/>
        </p:nvSpPr>
        <p:spPr>
          <a:xfrm>
            <a:off x="5342758" y="833501"/>
            <a:ext cx="67674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Cornell Compact Undulators (CCUs) are the primary insertion devices (IDs) for the CHESS-U, producing very high photon flux at very high photon energy.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Each ID vacuum chamber need to accommodate two canted CCUs.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To allow 6.5~7.0-mm CCU gap, the central portion of the 6061-T6 extrusions is machined to a thickness of ~0.6-mm, resulting 0.12-mm deflection under vacuum.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Though the thin-wall ID chambers are mechanically sound, we have experienced 4 failures from the beam mis-steering (</a:t>
            </a:r>
            <a:r>
              <a:rPr lang="en-US" i="1" dirty="0"/>
              <a:t>see presentation by Leila Aboharb</a:t>
            </a:r>
            <a:r>
              <a:rPr lang="en-US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280826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40E5A-D496-462C-879D-EE8F5E0A5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CHESS-U Vacuum Pumping and Instrumentation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33DE1-EB4E-450F-9B21-18B5E61B3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15-19,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F1FAE-16B8-496D-896D-196CC2C2E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OLAV VI, Fermi National accelerator laboratory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FAFA1-E68E-4188-B55B-7FF9BBE8D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F492-42DC-48E3-A06B-36A0A791344B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179358-CEE7-4FAB-BF5A-C8A03EE8D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1850" y="848774"/>
            <a:ext cx="4433048" cy="54744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674D47-E15B-487B-9C62-A314F751661B}"/>
              </a:ext>
            </a:extLst>
          </p:cNvPr>
          <p:cNvSpPr txBox="1"/>
          <p:nvPr/>
        </p:nvSpPr>
        <p:spPr>
          <a:xfrm>
            <a:off x="102754" y="869190"/>
            <a:ext cx="71668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NEG strip (SAES’ st-707) assemblies are deployed in the Dipole Chambers to provide main distributed pumping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One noble-diode ion pump and two high capacity modular NEG pumps (SAES’ CapaciTorr and NexTorr) are installed per dipole chamber to aid efficient vacuum beam conditioning after any vacuum intervention.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ID chambers are pumped by 6 modular NEG pumps, due to temperature sensitivities of the CCUs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Vacuum performance are monitored with 3 cold-cathode gauges per achromat cell, and a RGA every two cells.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D8E66F7-3967-45B0-971C-B274189A13BA}"/>
              </a:ext>
            </a:extLst>
          </p:cNvPr>
          <p:cNvGrpSpPr/>
          <p:nvPr/>
        </p:nvGrpSpPr>
        <p:grpSpPr>
          <a:xfrm>
            <a:off x="736816" y="3474666"/>
            <a:ext cx="5253619" cy="2916822"/>
            <a:chOff x="736816" y="3474666"/>
            <a:chExt cx="5253619" cy="291682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ECDEA05-3F41-4461-BD16-8189F58FEEC2}"/>
                </a:ext>
              </a:extLst>
            </p:cNvPr>
            <p:cNvGrpSpPr/>
            <p:nvPr/>
          </p:nvGrpSpPr>
          <p:grpSpPr>
            <a:xfrm>
              <a:off x="736816" y="3474666"/>
              <a:ext cx="5200093" cy="2916822"/>
              <a:chOff x="736816" y="3474666"/>
              <a:chExt cx="5200093" cy="291682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1186C81-B5AD-4C5A-9E93-25D9C482D4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6816" y="3474666"/>
                <a:ext cx="5200093" cy="1529228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96C98D8B-A241-4176-B0B4-19D0C32FE5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6816" y="4734268"/>
                <a:ext cx="5200093" cy="1657220"/>
              </a:xfrm>
              <a:prstGeom prst="rect">
                <a:avLst/>
              </a:prstGeom>
            </p:spPr>
          </p:pic>
        </p:grp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95D4ECF-5A0D-43EE-A5BB-023FA649C66A}"/>
                </a:ext>
              </a:extLst>
            </p:cNvPr>
            <p:cNvSpPr/>
            <p:nvPr/>
          </p:nvSpPr>
          <p:spPr>
            <a:xfrm>
              <a:off x="909940" y="3474666"/>
              <a:ext cx="5080495" cy="2848524"/>
            </a:xfrm>
            <a:prstGeom prst="roundRect">
              <a:avLst>
                <a:gd name="adj" fmla="val 4923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5526547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34133</TotalTime>
  <Words>1688</Words>
  <Application>Microsoft Office PowerPoint</Application>
  <PresentationFormat>Widescreen</PresentationFormat>
  <Paragraphs>199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Calibri</vt:lpstr>
      <vt:lpstr>Calibri Light</vt:lpstr>
      <vt:lpstr>Source Sans Pro</vt:lpstr>
      <vt:lpstr>Wingdings</vt:lpstr>
      <vt:lpstr>Retrospect</vt:lpstr>
      <vt:lpstr>Latest Development at CLASSE</vt:lpstr>
      <vt:lpstr>Outline</vt:lpstr>
      <vt:lpstr>Overview of Research Activities at CLASSE</vt:lpstr>
      <vt:lpstr>PowerPoint Presentation</vt:lpstr>
      <vt:lpstr>PowerPoint Presentation</vt:lpstr>
      <vt:lpstr>CHESS Upgrade (CHESS-U) </vt:lpstr>
      <vt:lpstr>CHESS-U Vacuum Chambers</vt:lpstr>
      <vt:lpstr>CHESS-U Undulator Chambers</vt:lpstr>
      <vt:lpstr>CHESS-U Vacuum Pumping and Instrumentation</vt:lpstr>
      <vt:lpstr>Girder Fabrication and Installation – 1 Year ‘Dark-Time’</vt:lpstr>
      <vt:lpstr>CHESS-U Vacuum Conditioning and Performance</vt:lpstr>
      <vt:lpstr>PowerPoint Presentation</vt:lpstr>
      <vt:lpstr>HMF Beamline – Science Cases</vt:lpstr>
      <vt:lpstr>HMF at CHESS – Advantages</vt:lpstr>
      <vt:lpstr>HMF Project – Timeline </vt:lpstr>
      <vt:lpstr>Wilson West – the New Experimental Hall </vt:lpstr>
      <vt:lpstr>Wilson West Overview</vt:lpstr>
      <vt:lpstr>Wilson West Construction (4/2022 – 12/2023)</vt:lpstr>
      <vt:lpstr>CESR S Arc Modification for HMF – Summer 2022</vt:lpstr>
      <vt:lpstr>HMF ID and Beamline</vt:lpstr>
      <vt:lpstr>Vacuum End Station and Sample Environment</vt:lpstr>
      <vt:lpstr>PowerPoint Presentation</vt:lpstr>
      <vt:lpstr>PowerPoint Presentation</vt:lpstr>
      <vt:lpstr>XLEAP Beamline – NSF Awarded $20M (Feb 2024)</vt:lpstr>
      <vt:lpstr>PowerPoint Presentation</vt:lpstr>
    </vt:vector>
  </TitlesOfParts>
  <Company>CLASSE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Yulin Li</dc:creator>
  <cp:lastModifiedBy>Yulin Li</cp:lastModifiedBy>
  <cp:revision>334</cp:revision>
  <cp:lastPrinted>2024-04-07T12:33:41Z</cp:lastPrinted>
  <dcterms:created xsi:type="dcterms:W3CDTF">2017-10-20T00:15:36Z</dcterms:created>
  <dcterms:modified xsi:type="dcterms:W3CDTF">2024-04-12T14:52:26Z</dcterms:modified>
</cp:coreProperties>
</file>