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5085" r:id="rId5"/>
    <p:sldId id="5135" r:id="rId6"/>
    <p:sldId id="5124" r:id="rId7"/>
    <p:sldId id="5116" r:id="rId8"/>
    <p:sldId id="5114" r:id="rId9"/>
    <p:sldId id="5117" r:id="rId10"/>
    <p:sldId id="5119" r:id="rId11"/>
    <p:sldId id="5113" r:id="rId12"/>
    <p:sldId id="5133" r:id="rId13"/>
    <p:sldId id="5108" r:id="rId14"/>
    <p:sldId id="5109" r:id="rId15"/>
    <p:sldId id="5110" r:id="rId16"/>
    <p:sldId id="5111" r:id="rId17"/>
    <p:sldId id="5134" r:id="rId18"/>
    <p:sldId id="5131" r:id="rId19"/>
    <p:sldId id="5136" r:id="rId20"/>
    <p:sldId id="5112" r:id="rId21"/>
    <p:sldId id="5115" r:id="rId22"/>
    <p:sldId id="264" r:id="rId23"/>
    <p:sldId id="266" r:id="rId24"/>
    <p:sldId id="5120" r:id="rId25"/>
    <p:sldId id="5132" r:id="rId26"/>
    <p:sldId id="5126" r:id="rId27"/>
    <p:sldId id="5121" r:id="rId28"/>
    <p:sldId id="5130" r:id="rId29"/>
    <p:sldId id="5129" r:id="rId30"/>
    <p:sldId id="5086" r:id="rId31"/>
    <p:sldId id="5087" r:id="rId32"/>
    <p:sldId id="5090" r:id="rId33"/>
    <p:sldId id="5095" r:id="rId34"/>
    <p:sldId id="5091" r:id="rId35"/>
    <p:sldId id="5092" r:id="rId36"/>
    <p:sldId id="5127" r:id="rId37"/>
    <p:sldId id="5094" r:id="rId38"/>
    <p:sldId id="5093" r:id="rId39"/>
    <p:sldId id="5096" r:id="rId40"/>
    <p:sldId id="51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9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58521-B02D-4C19-AE9E-C303D6FB3C45}" v="1" dt="2024-04-15T22:58:09.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5080A-0094-4787-BDDE-5EC3F0E43E08}"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AC70A-4BF2-440F-BF05-B31FB9399503}" type="slidenum">
              <a:rPr lang="en-US" smtClean="0"/>
              <a:t>‹#›</a:t>
            </a:fld>
            <a:endParaRPr lang="en-US"/>
          </a:p>
        </p:txBody>
      </p:sp>
    </p:spTree>
    <p:extLst>
      <p:ext uri="{BB962C8B-B14F-4D97-AF65-F5344CB8AC3E}">
        <p14:creationId xmlns:p14="http://schemas.microsoft.com/office/powerpoint/2010/main" val="30512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BD34F-4073-45C2-973B-18FB0997D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2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NSLSII-U is the future vision of NSLSII. </a:t>
            </a:r>
          </a:p>
          <a:p>
            <a:r>
              <a:rPr lang="en-US" dirty="0"/>
              <a:t>It looks to move to the so-called 4</a:t>
            </a:r>
            <a:r>
              <a:rPr lang="en-US" baseline="30000" dirty="0"/>
              <a:t>th</a:t>
            </a:r>
            <a:r>
              <a:rPr lang="en-US" dirty="0"/>
              <a:t> generation design and beyond with world leading emittance beyond current or upgraded machines.</a:t>
            </a:r>
          </a:p>
          <a:p>
            <a:r>
              <a:rPr lang="en-US" dirty="0"/>
              <a:t>There are variations under investigation maintaining the existing 3GeV or moving to 4GeV design.</a:t>
            </a:r>
          </a:p>
          <a:p>
            <a:r>
              <a:rPr lang="en-US" dirty="0"/>
              <a:t>Emittance is reduced by increasing the number of dipoles.</a:t>
            </a:r>
          </a:p>
          <a:p>
            <a:r>
              <a:rPr lang="en-US" dirty="0"/>
              <a:t>Shown here is one lattice under consideration.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1FB45-2603-43F3-94AF-2C5358676F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24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AC70A-4BF2-440F-BF05-B31FB9399503}" type="slidenum">
              <a:rPr lang="en-US" smtClean="0"/>
              <a:t>5</a:t>
            </a:fld>
            <a:endParaRPr lang="en-US"/>
          </a:p>
        </p:txBody>
      </p:sp>
    </p:spTree>
    <p:extLst>
      <p:ext uri="{BB962C8B-B14F-4D97-AF65-F5344CB8AC3E}">
        <p14:creationId xmlns:p14="http://schemas.microsoft.com/office/powerpoint/2010/main" val="221528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_Print-friend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970828"/>
          </a:xfrm>
        </p:spPr>
        <p:txBody>
          <a:bodyPr anchor="t" anchorCtr="0">
            <a:normAutofit/>
          </a:bodyPr>
          <a:lstStyle>
            <a:lvl1pPr algn="l">
              <a:defRPr sz="4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512634"/>
            <a:ext cx="10334625" cy="1092820"/>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7" name="Text Placeholder 4">
            <a:extLst>
              <a:ext uri="{FF2B5EF4-FFF2-40B4-BE49-F238E27FC236}">
                <a16:creationId xmlns:a16="http://schemas.microsoft.com/office/drawing/2014/main" id="{64E34300-351A-DA47-416B-A10020D19D7B}"/>
              </a:ext>
            </a:extLst>
          </p:cNvPr>
          <p:cNvSpPr>
            <a:spLocks noGrp="1"/>
          </p:cNvSpPr>
          <p:nvPr>
            <p:ph type="body" sz="quarter" idx="11"/>
          </p:nvPr>
        </p:nvSpPr>
        <p:spPr>
          <a:xfrm>
            <a:off x="813174" y="4639214"/>
            <a:ext cx="10334625" cy="1092820"/>
          </a:xfrm>
        </p:spPr>
        <p:txBody>
          <a:bodyPr>
            <a:noAutofit/>
          </a:bodyPr>
          <a:lstStyle>
            <a:lvl1pPr marL="0" indent="0">
              <a:buFontTx/>
              <a:buNone/>
              <a:defRPr sz="2000" i="1">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76311782"/>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97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32773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9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22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550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50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338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3303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88A15A-854F-D049-8A2C-6BAF2CFD5A9E}"/>
              </a:ext>
            </a:extLst>
          </p:cNvPr>
          <p:cNvSpPr txBox="1">
            <a:spLocks/>
          </p:cNvSpPr>
          <p:nvPr userDrawn="1"/>
        </p:nvSpPr>
        <p:spPr>
          <a:xfrm>
            <a:off x="11188014" y="6224489"/>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a:p>
        </p:txBody>
      </p:sp>
    </p:spTree>
    <p:extLst>
      <p:ext uri="{BB962C8B-B14F-4D97-AF65-F5344CB8AC3E}">
        <p14:creationId xmlns:p14="http://schemas.microsoft.com/office/powerpoint/2010/main" val="30329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457200" indent="-22225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692150" indent="-23495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969963" indent="-27781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1260475" indent="-28416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mp"/><Relationship Id="rId5" Type="http://schemas.openxmlformats.org/officeDocument/2006/relationships/image" Target="../media/image7.png"/><Relationship Id="rId4" Type="http://schemas.openxmlformats.org/officeDocument/2006/relationships/image" Target="../media/image6.tm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3C31796-C680-0A9A-3060-C03D9836ACED}"/>
              </a:ext>
            </a:extLst>
          </p:cNvPr>
          <p:cNvSpPr>
            <a:spLocks noGrp="1"/>
          </p:cNvSpPr>
          <p:nvPr>
            <p:ph type="ctrTitle"/>
          </p:nvPr>
        </p:nvSpPr>
        <p:spPr/>
        <p:txBody>
          <a:bodyPr>
            <a:normAutofit fontScale="90000"/>
          </a:bodyPr>
          <a:lstStyle/>
          <a:p>
            <a:r>
              <a:rPr lang="en-US"/>
              <a:t>Complex Bend Vacuum Chamber for NSLSIIU</a:t>
            </a:r>
          </a:p>
        </p:txBody>
      </p:sp>
      <p:sp>
        <p:nvSpPr>
          <p:cNvPr id="10" name="Subtitle 9">
            <a:extLst>
              <a:ext uri="{FF2B5EF4-FFF2-40B4-BE49-F238E27FC236}">
                <a16:creationId xmlns:a16="http://schemas.microsoft.com/office/drawing/2014/main" id="{8140B96E-27D0-05B8-1A7C-98F9BB043EB4}"/>
              </a:ext>
            </a:extLst>
          </p:cNvPr>
          <p:cNvSpPr>
            <a:spLocks noGrp="1"/>
          </p:cNvSpPr>
          <p:nvPr>
            <p:ph type="subTitle" idx="1"/>
          </p:nvPr>
        </p:nvSpPr>
        <p:spPr/>
        <p:txBody>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OLAV-VI: 6th Workshop on the Operation of Large Vacuum Systems</a:t>
            </a:r>
            <a:endParaRPr lang="en-US"/>
          </a:p>
        </p:txBody>
      </p:sp>
      <p:sp>
        <p:nvSpPr>
          <p:cNvPr id="11" name="Text Placeholder 10">
            <a:extLst>
              <a:ext uri="{FF2B5EF4-FFF2-40B4-BE49-F238E27FC236}">
                <a16:creationId xmlns:a16="http://schemas.microsoft.com/office/drawing/2014/main" id="{1327FCC9-1C2D-0CBD-9264-B754CF8B994E}"/>
              </a:ext>
            </a:extLst>
          </p:cNvPr>
          <p:cNvSpPr>
            <a:spLocks noGrp="1"/>
          </p:cNvSpPr>
          <p:nvPr>
            <p:ph type="body" sz="quarter" idx="10"/>
          </p:nvPr>
        </p:nvSpPr>
        <p:spPr/>
        <p:txBody>
          <a:bodyPr/>
          <a:lstStyle/>
          <a:p>
            <a:r>
              <a:rPr lang="en-US"/>
              <a:t>P. Palecek, M. Seegitz, R. Todd, M.J. Ferreira, A. Khan, S. Sharma</a:t>
            </a:r>
          </a:p>
          <a:p>
            <a:endParaRPr lang="en-US"/>
          </a:p>
        </p:txBody>
      </p:sp>
      <p:sp>
        <p:nvSpPr>
          <p:cNvPr id="12" name="Text Placeholder 11">
            <a:extLst>
              <a:ext uri="{FF2B5EF4-FFF2-40B4-BE49-F238E27FC236}">
                <a16:creationId xmlns:a16="http://schemas.microsoft.com/office/drawing/2014/main" id="{8A5E744A-830A-51E3-5CB5-EEA0F90C8631}"/>
              </a:ext>
            </a:extLst>
          </p:cNvPr>
          <p:cNvSpPr>
            <a:spLocks noGrp="1"/>
          </p:cNvSpPr>
          <p:nvPr>
            <p:ph type="body" sz="quarter" idx="11"/>
          </p:nvPr>
        </p:nvSpPr>
        <p:spPr/>
        <p:txBody>
          <a:bodyPr/>
          <a:lstStyle/>
          <a:p>
            <a:r>
              <a:rPr lang="en-US"/>
              <a:t>April 17, 2024</a:t>
            </a:r>
          </a:p>
        </p:txBody>
      </p:sp>
      <p:sp>
        <p:nvSpPr>
          <p:cNvPr id="3" name="TextBox 2">
            <a:extLst>
              <a:ext uri="{FF2B5EF4-FFF2-40B4-BE49-F238E27FC236}">
                <a16:creationId xmlns:a16="http://schemas.microsoft.com/office/drawing/2014/main" id="{1C36A49D-44D6-7148-C4E5-939FDB811FD7}"/>
              </a:ext>
            </a:extLst>
          </p:cNvPr>
          <p:cNvSpPr txBox="1"/>
          <p:nvPr/>
        </p:nvSpPr>
        <p:spPr>
          <a:xfrm>
            <a:off x="7307317" y="6028649"/>
            <a:ext cx="4780957" cy="738664"/>
          </a:xfrm>
          <a:prstGeom prst="rect">
            <a:avLst/>
          </a:prstGeom>
          <a:noFill/>
        </p:spPr>
        <p:txBody>
          <a:bodyPr wrap="square" rtlCol="0">
            <a:spAutoFit/>
          </a:bodyPr>
          <a:lstStyle/>
          <a:p>
            <a:pPr algn="r"/>
            <a:r>
              <a:rPr lang="en-US" sz="1050" b="1">
                <a:solidFill>
                  <a:schemeClr val="dk1"/>
                </a:solidFill>
                <a:latin typeface="Arial Narrow" panose="020B0606020202030204" pitchFamily="34" charset="0"/>
              </a:rPr>
              <a:t>“The research described herein is Fundamental Research as defined in the ITAR (22 CFR §120.34(a)(8)), EAR (15 CFR §734.8), or Part 810 (10 CFR §810.3), as applicable, and as described in the USD (AT&amp;L) memoranda on Fundamental Research, dated May 24, 2010, and on Contracted Fundamental Research, dated June 26, 2008.”</a:t>
            </a:r>
          </a:p>
        </p:txBody>
      </p:sp>
    </p:spTree>
    <p:extLst>
      <p:ext uri="{BB962C8B-B14F-4D97-AF65-F5344CB8AC3E}">
        <p14:creationId xmlns:p14="http://schemas.microsoft.com/office/powerpoint/2010/main" val="33135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Survey File (MAD-X) to Inventor/SynRad</a:t>
            </a:r>
          </a:p>
        </p:txBody>
      </p:sp>
      <p:pic>
        <p:nvPicPr>
          <p:cNvPr id="7" name="Picture 6"/>
          <p:cNvPicPr>
            <a:picLocks noChangeAspect="1"/>
          </p:cNvPicPr>
          <p:nvPr/>
        </p:nvPicPr>
        <p:blipFill>
          <a:blip r:embed="rId2"/>
          <a:stretch>
            <a:fillRect/>
          </a:stretch>
        </p:blipFill>
        <p:spPr>
          <a:xfrm>
            <a:off x="838200" y="1853261"/>
            <a:ext cx="10034016" cy="3151478"/>
          </a:xfrm>
          <a:prstGeom prst="rect">
            <a:avLst/>
          </a:prstGeom>
        </p:spPr>
      </p:pic>
      <p:sp>
        <p:nvSpPr>
          <p:cNvPr id="11" name="TextBox 10"/>
          <p:cNvSpPr txBox="1"/>
          <p:nvPr/>
        </p:nvSpPr>
        <p:spPr>
          <a:xfrm>
            <a:off x="838200" y="5367528"/>
            <a:ext cx="10034016" cy="646331"/>
          </a:xfrm>
          <a:prstGeom prst="rect">
            <a:avLst/>
          </a:prstGeom>
          <a:noFill/>
        </p:spPr>
        <p:txBody>
          <a:bodyPr wrap="square" rtlCol="0">
            <a:spAutoFit/>
          </a:bodyPr>
          <a:lstStyle/>
          <a:p>
            <a:r>
              <a:rPr lang="en-US"/>
              <a:t>-Small section of total MAD-X file, CB1-10 represent a series of PMQs that make up one total dipole, which are then selected and exported for use in calculations/simulations.</a:t>
            </a:r>
          </a:p>
        </p:txBody>
      </p:sp>
      <p:sp>
        <p:nvSpPr>
          <p:cNvPr id="2" name="TextBox 1">
            <a:extLst>
              <a:ext uri="{FF2B5EF4-FFF2-40B4-BE49-F238E27FC236}">
                <a16:creationId xmlns:a16="http://schemas.microsoft.com/office/drawing/2014/main" id="{7B2E7EEB-EA05-3EDD-224B-4EE7B4C8F7D2}"/>
              </a:ext>
            </a:extLst>
          </p:cNvPr>
          <p:cNvSpPr txBox="1"/>
          <p:nvPr/>
        </p:nvSpPr>
        <p:spPr>
          <a:xfrm>
            <a:off x="1419202" y="2881080"/>
            <a:ext cx="9417107" cy="1384479"/>
          </a:xfrm>
          <a:prstGeom prst="rect">
            <a:avLst/>
          </a:prstGeom>
          <a:noFill/>
          <a:ln w="571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412694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Survey File (MAD-X) to Inventor/SynRad</a:t>
            </a:r>
          </a:p>
        </p:txBody>
      </p:sp>
      <p:pic>
        <p:nvPicPr>
          <p:cNvPr id="5" name="Picture 4"/>
          <p:cNvPicPr>
            <a:picLocks noChangeAspect="1"/>
          </p:cNvPicPr>
          <p:nvPr/>
        </p:nvPicPr>
        <p:blipFill>
          <a:blip r:embed="rId2"/>
          <a:stretch>
            <a:fillRect/>
          </a:stretch>
        </p:blipFill>
        <p:spPr>
          <a:xfrm>
            <a:off x="936788" y="1690687"/>
            <a:ext cx="6250396" cy="3379935"/>
          </a:xfrm>
          <a:prstGeom prst="rect">
            <a:avLst/>
          </a:prstGeom>
        </p:spPr>
      </p:pic>
      <p:pic>
        <p:nvPicPr>
          <p:cNvPr id="6" name="Picture 5"/>
          <p:cNvPicPr>
            <a:picLocks noChangeAspect="1"/>
          </p:cNvPicPr>
          <p:nvPr/>
        </p:nvPicPr>
        <p:blipFill>
          <a:blip r:embed="rId3"/>
          <a:stretch>
            <a:fillRect/>
          </a:stretch>
        </p:blipFill>
        <p:spPr>
          <a:xfrm>
            <a:off x="9722091" y="1690686"/>
            <a:ext cx="1211078" cy="3379935"/>
          </a:xfrm>
          <a:prstGeom prst="rect">
            <a:avLst/>
          </a:prstGeom>
        </p:spPr>
      </p:pic>
      <p:sp>
        <p:nvSpPr>
          <p:cNvPr id="7" name="TextBox 6"/>
          <p:cNvSpPr txBox="1"/>
          <p:nvPr/>
        </p:nvSpPr>
        <p:spPr>
          <a:xfrm>
            <a:off x="838200" y="5275137"/>
            <a:ext cx="10515600" cy="923330"/>
          </a:xfrm>
          <a:prstGeom prst="rect">
            <a:avLst/>
          </a:prstGeom>
          <a:noFill/>
        </p:spPr>
        <p:txBody>
          <a:bodyPr wrap="square" rtlCol="0">
            <a:spAutoFit/>
          </a:bodyPr>
          <a:lstStyle/>
          <a:p>
            <a:r>
              <a:rPr lang="en-US"/>
              <a:t>-MAD-X file used to model start/stop points of beam trajectory, along which a sweep function can be done to model internal volume of vacuum chamber.</a:t>
            </a:r>
          </a:p>
          <a:p>
            <a:r>
              <a:rPr lang="en-US"/>
              <a:t>-MAD-X file also used to export magnetic regions and beam properties to SynRad.</a:t>
            </a:r>
          </a:p>
        </p:txBody>
      </p:sp>
      <p:pic>
        <p:nvPicPr>
          <p:cNvPr id="8" name="Picture 7"/>
          <p:cNvPicPr>
            <a:picLocks noChangeAspect="1"/>
          </p:cNvPicPr>
          <p:nvPr/>
        </p:nvPicPr>
        <p:blipFill>
          <a:blip r:embed="rId4"/>
          <a:stretch>
            <a:fillRect/>
          </a:stretch>
        </p:blipFill>
        <p:spPr>
          <a:xfrm>
            <a:off x="7901943" y="1690686"/>
            <a:ext cx="1105388" cy="3379935"/>
          </a:xfrm>
          <a:prstGeom prst="rect">
            <a:avLst/>
          </a:prstGeom>
        </p:spPr>
      </p:pic>
    </p:spTree>
    <p:extLst>
      <p:ext uri="{BB962C8B-B14F-4D97-AF65-F5344CB8AC3E}">
        <p14:creationId xmlns:p14="http://schemas.microsoft.com/office/powerpoint/2010/main" val="158997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SynRad Modeling</a:t>
            </a:r>
          </a:p>
        </p:txBody>
      </p:sp>
      <p:pic>
        <p:nvPicPr>
          <p:cNvPr id="8" name="Picture 7"/>
          <p:cNvPicPr>
            <a:picLocks noChangeAspect="1"/>
          </p:cNvPicPr>
          <p:nvPr/>
        </p:nvPicPr>
        <p:blipFill>
          <a:blip r:embed="rId2"/>
          <a:stretch>
            <a:fillRect/>
          </a:stretch>
        </p:blipFill>
        <p:spPr>
          <a:xfrm>
            <a:off x="838200" y="1825625"/>
            <a:ext cx="1429835" cy="3615055"/>
          </a:xfrm>
          <a:prstGeom prst="rect">
            <a:avLst/>
          </a:prstGeom>
        </p:spPr>
      </p:pic>
      <p:pic>
        <p:nvPicPr>
          <p:cNvPr id="9" name="Picture 8"/>
          <p:cNvPicPr>
            <a:picLocks noChangeAspect="1"/>
          </p:cNvPicPr>
          <p:nvPr/>
        </p:nvPicPr>
        <p:blipFill>
          <a:blip r:embed="rId3"/>
          <a:stretch>
            <a:fillRect/>
          </a:stretch>
        </p:blipFill>
        <p:spPr>
          <a:xfrm>
            <a:off x="2533468" y="1825626"/>
            <a:ext cx="2028857" cy="3615054"/>
          </a:xfrm>
          <a:prstGeom prst="rect">
            <a:avLst/>
          </a:prstGeom>
        </p:spPr>
      </p:pic>
      <p:pic>
        <p:nvPicPr>
          <p:cNvPr id="10" name="Picture 9"/>
          <p:cNvPicPr>
            <a:picLocks noChangeAspect="1"/>
          </p:cNvPicPr>
          <p:nvPr/>
        </p:nvPicPr>
        <p:blipFill>
          <a:blip r:embed="rId4"/>
          <a:stretch>
            <a:fillRect/>
          </a:stretch>
        </p:blipFill>
        <p:spPr>
          <a:xfrm>
            <a:off x="6096000" y="996696"/>
            <a:ext cx="5020536" cy="4443984"/>
          </a:xfrm>
          <a:prstGeom prst="rect">
            <a:avLst/>
          </a:prstGeom>
        </p:spPr>
      </p:pic>
      <p:sp>
        <p:nvSpPr>
          <p:cNvPr id="12" name="TextBox 11"/>
          <p:cNvSpPr txBox="1"/>
          <p:nvPr/>
        </p:nvSpPr>
        <p:spPr>
          <a:xfrm>
            <a:off x="838200" y="5568696"/>
            <a:ext cx="10515600" cy="646331"/>
          </a:xfrm>
          <a:prstGeom prst="rect">
            <a:avLst/>
          </a:prstGeom>
          <a:noFill/>
        </p:spPr>
        <p:txBody>
          <a:bodyPr wrap="square" rtlCol="0">
            <a:spAutoFit/>
          </a:bodyPr>
          <a:lstStyle/>
          <a:p>
            <a:r>
              <a:rPr lang="en-US"/>
              <a:t>-Swept volume then imported into SynRad and overlaid onto the beam trajectory. The close up shows each trajectory step along the beam path inside the beam channel.  </a:t>
            </a:r>
          </a:p>
        </p:txBody>
      </p:sp>
      <p:pic>
        <p:nvPicPr>
          <p:cNvPr id="2" name="Picture 1">
            <a:extLst>
              <a:ext uri="{FF2B5EF4-FFF2-40B4-BE49-F238E27FC236}">
                <a16:creationId xmlns:a16="http://schemas.microsoft.com/office/drawing/2014/main" id="{E47AEBAE-0556-6121-EC77-F2B14424A2A7}"/>
              </a:ext>
            </a:extLst>
          </p:cNvPr>
          <p:cNvPicPr>
            <a:picLocks noChangeAspect="1"/>
          </p:cNvPicPr>
          <p:nvPr/>
        </p:nvPicPr>
        <p:blipFill>
          <a:blip r:embed="rId5"/>
          <a:stretch>
            <a:fillRect/>
          </a:stretch>
        </p:blipFill>
        <p:spPr>
          <a:xfrm>
            <a:off x="4812030" y="1825943"/>
            <a:ext cx="792480" cy="3617595"/>
          </a:xfrm>
          <a:prstGeom prst="rect">
            <a:avLst/>
          </a:prstGeom>
        </p:spPr>
      </p:pic>
    </p:spTree>
    <p:extLst>
      <p:ext uri="{BB962C8B-B14F-4D97-AF65-F5344CB8AC3E}">
        <p14:creationId xmlns:p14="http://schemas.microsoft.com/office/powerpoint/2010/main" val="1374925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SynRad Output</a:t>
            </a:r>
          </a:p>
        </p:txBody>
      </p:sp>
      <p:pic>
        <p:nvPicPr>
          <p:cNvPr id="5" name="Picture 4"/>
          <p:cNvPicPr>
            <a:picLocks noChangeAspect="1"/>
          </p:cNvPicPr>
          <p:nvPr/>
        </p:nvPicPr>
        <p:blipFill rotWithShape="1">
          <a:blip r:embed="rId2"/>
          <a:srcRect r="9369" b="35410"/>
          <a:stretch/>
        </p:blipFill>
        <p:spPr>
          <a:xfrm>
            <a:off x="428723" y="1828200"/>
            <a:ext cx="6197284" cy="2807595"/>
          </a:xfrm>
          <a:prstGeom prst="rect">
            <a:avLst/>
          </a:prstGeom>
        </p:spPr>
      </p:pic>
      <p:sp>
        <p:nvSpPr>
          <p:cNvPr id="8" name="TextBox 7"/>
          <p:cNvSpPr txBox="1"/>
          <p:nvPr/>
        </p:nvSpPr>
        <p:spPr>
          <a:xfrm>
            <a:off x="838200" y="5239512"/>
            <a:ext cx="10515600" cy="923330"/>
          </a:xfrm>
          <a:prstGeom prst="rect">
            <a:avLst/>
          </a:prstGeom>
          <a:noFill/>
        </p:spPr>
        <p:txBody>
          <a:bodyPr wrap="square" rtlCol="0">
            <a:spAutoFit/>
          </a:bodyPr>
          <a:lstStyle/>
          <a:p>
            <a:r>
              <a:rPr lang="en-US"/>
              <a:t>-After applying relevant feature information, power and flux from beam can be charted/plotted. Relevant for desorption and power mapping.</a:t>
            </a:r>
          </a:p>
          <a:p>
            <a:r>
              <a:rPr lang="en-US"/>
              <a:t>-This information can be exported to </a:t>
            </a:r>
            <a:r>
              <a:rPr lang="en-US" err="1"/>
              <a:t>MolFlow</a:t>
            </a:r>
            <a:r>
              <a:rPr lang="en-US"/>
              <a:t> for use in vacuum simulations.</a:t>
            </a:r>
          </a:p>
        </p:txBody>
      </p:sp>
      <p:sp>
        <p:nvSpPr>
          <p:cNvPr id="3" name="Oval 2">
            <a:extLst>
              <a:ext uri="{FF2B5EF4-FFF2-40B4-BE49-F238E27FC236}">
                <a16:creationId xmlns:a16="http://schemas.microsoft.com/office/drawing/2014/main" id="{72DD3E1F-1A4B-9A62-8637-813C027025E3}"/>
              </a:ext>
            </a:extLst>
          </p:cNvPr>
          <p:cNvSpPr/>
          <p:nvPr/>
        </p:nvSpPr>
        <p:spPr>
          <a:xfrm>
            <a:off x="1985294" y="3468616"/>
            <a:ext cx="4556849" cy="1206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a:extLst>
              <a:ext uri="{FF2B5EF4-FFF2-40B4-BE49-F238E27FC236}">
                <a16:creationId xmlns:a16="http://schemas.microsoft.com/office/drawing/2014/main" id="{11F49EEF-1543-CE0F-3F6F-BE95FC9FD5FF}"/>
              </a:ext>
            </a:extLst>
          </p:cNvPr>
          <p:cNvPicPr>
            <a:picLocks noChangeAspect="1"/>
          </p:cNvPicPr>
          <p:nvPr/>
        </p:nvPicPr>
        <p:blipFill>
          <a:blip r:embed="rId3"/>
          <a:stretch>
            <a:fillRect/>
          </a:stretch>
        </p:blipFill>
        <p:spPr>
          <a:xfrm>
            <a:off x="6857104" y="657045"/>
            <a:ext cx="4268035" cy="2288443"/>
          </a:xfrm>
          <a:prstGeom prst="rect">
            <a:avLst/>
          </a:prstGeom>
        </p:spPr>
      </p:pic>
      <p:cxnSp>
        <p:nvCxnSpPr>
          <p:cNvPr id="9" name="Straight Arrow Connector 8">
            <a:extLst>
              <a:ext uri="{FF2B5EF4-FFF2-40B4-BE49-F238E27FC236}">
                <a16:creationId xmlns:a16="http://schemas.microsoft.com/office/drawing/2014/main" id="{AE4B9331-0440-A25E-F29C-43A33B223486}"/>
              </a:ext>
            </a:extLst>
          </p:cNvPr>
          <p:cNvCxnSpPr>
            <a:cxnSpLocks/>
            <a:stCxn id="3" idx="7"/>
          </p:cNvCxnSpPr>
          <p:nvPr/>
        </p:nvCxnSpPr>
        <p:spPr>
          <a:xfrm flipV="1">
            <a:off x="5874808" y="2088369"/>
            <a:ext cx="1773545" cy="15568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6F4B2AF8-CFC8-4E9B-6412-06B51DAB39F7}"/>
              </a:ext>
            </a:extLst>
          </p:cNvPr>
          <p:cNvPicPr>
            <a:picLocks noChangeAspect="1"/>
          </p:cNvPicPr>
          <p:nvPr/>
        </p:nvPicPr>
        <p:blipFill>
          <a:blip r:embed="rId4"/>
          <a:stretch>
            <a:fillRect/>
          </a:stretch>
        </p:blipFill>
        <p:spPr>
          <a:xfrm>
            <a:off x="6857103" y="3025023"/>
            <a:ext cx="4265691" cy="1991772"/>
          </a:xfrm>
          <a:prstGeom prst="rect">
            <a:avLst/>
          </a:prstGeom>
        </p:spPr>
      </p:pic>
    </p:spTree>
    <p:extLst>
      <p:ext uri="{BB962C8B-B14F-4D97-AF65-F5344CB8AC3E}">
        <p14:creationId xmlns:p14="http://schemas.microsoft.com/office/powerpoint/2010/main" val="384057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4533-4958-901B-7264-46F2D0A03256}"/>
              </a:ext>
            </a:extLst>
          </p:cNvPr>
          <p:cNvSpPr>
            <a:spLocks noGrp="1"/>
          </p:cNvSpPr>
          <p:nvPr>
            <p:ph type="title"/>
          </p:nvPr>
        </p:nvSpPr>
        <p:spPr/>
        <p:txBody>
          <a:bodyPr/>
          <a:lstStyle/>
          <a:p>
            <a:r>
              <a:rPr lang="en-US" dirty="0"/>
              <a:t>Vacuum Simulations</a:t>
            </a:r>
          </a:p>
        </p:txBody>
      </p:sp>
      <p:sp>
        <p:nvSpPr>
          <p:cNvPr id="6" name="Content Placeholder 2">
            <a:extLst>
              <a:ext uri="{FF2B5EF4-FFF2-40B4-BE49-F238E27FC236}">
                <a16:creationId xmlns:a16="http://schemas.microsoft.com/office/drawing/2014/main" id="{3A88FC66-F04A-A855-BE9B-1C84CE8F13D5}"/>
              </a:ext>
            </a:extLst>
          </p:cNvPr>
          <p:cNvSpPr txBox="1">
            <a:spLocks/>
          </p:cNvSpPr>
          <p:nvPr/>
        </p:nvSpPr>
        <p:spPr>
          <a:xfrm>
            <a:off x="775447" y="1344954"/>
            <a:ext cx="10845053" cy="498809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Initial parameters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Parameters estimation for vacuum use only:</a:t>
            </a:r>
          </a:p>
          <a:p>
            <a:pPr>
              <a:spcAft>
                <a:spcPts val="600"/>
              </a:spcAft>
            </a:pPr>
            <a:r>
              <a:rPr lang="en-US" sz="2000" dirty="0"/>
              <a:t>Energy: </a:t>
            </a:r>
            <a:r>
              <a:rPr lang="en-US" sz="2000" b="1" dirty="0"/>
              <a:t>3 GeV</a:t>
            </a:r>
            <a:r>
              <a:rPr lang="en-US" sz="2000" dirty="0"/>
              <a:t>       Current: </a:t>
            </a:r>
            <a:r>
              <a:rPr lang="en-US" sz="2000" b="1" dirty="0"/>
              <a:t>500 mA</a:t>
            </a:r>
            <a:r>
              <a:rPr lang="en-US" sz="2000" dirty="0"/>
              <a:t>       Bending radius: </a:t>
            </a:r>
            <a:r>
              <a:rPr lang="en-US" sz="2000" b="1" dirty="0"/>
              <a:t>25 m (</a:t>
            </a:r>
            <a:r>
              <a:rPr lang="en-US" sz="2000" b="1" dirty="0" err="1"/>
              <a:t>aprox</a:t>
            </a:r>
            <a:r>
              <a:rPr lang="en-US" sz="2000" b="1" dirty="0"/>
              <a:t>.</a:t>
            </a:r>
            <a:r>
              <a:rPr lang="en-US" sz="2000" dirty="0"/>
              <a:t>)</a:t>
            </a:r>
          </a:p>
          <a:p>
            <a:pPr algn="ctr">
              <a:spcAft>
                <a:spcPts val="600"/>
              </a:spcAft>
            </a:pPr>
            <a:r>
              <a:rPr lang="en-US" sz="2000" b="1" dirty="0">
                <a:highlight>
                  <a:srgbClr val="FFFF00"/>
                </a:highlight>
              </a:rPr>
              <a:t>Total number of photons: 1.6x10</a:t>
            </a:r>
            <a:r>
              <a:rPr lang="en-US" sz="2000" b="1" baseline="30000" dirty="0">
                <a:highlight>
                  <a:srgbClr val="FFFF00"/>
                </a:highlight>
              </a:rPr>
              <a:t>+21</a:t>
            </a:r>
            <a:r>
              <a:rPr lang="en-US" sz="2000" b="1" dirty="0">
                <a:highlight>
                  <a:srgbClr val="FFFF00"/>
                </a:highlight>
              </a:rPr>
              <a:t> photons/s </a:t>
            </a:r>
            <a:r>
              <a:rPr lang="en-US" sz="2000" dirty="0"/>
              <a:t>(</a:t>
            </a:r>
            <a:r>
              <a:rPr lang="en-US" sz="2000" dirty="0">
                <a:solidFill>
                  <a:schemeClr val="tx2">
                    <a:lumMod val="60000"/>
                    <a:lumOff val="40000"/>
                  </a:schemeClr>
                </a:solidFill>
              </a:rPr>
              <a:t>TBC by OSCAR/SynRad</a:t>
            </a:r>
            <a:r>
              <a:rPr lang="en-US" sz="2000" dirty="0"/>
              <a:t>)</a:t>
            </a:r>
          </a:p>
          <a:p>
            <a:pPr algn="ctr">
              <a:spcAft>
                <a:spcPts val="600"/>
              </a:spcAft>
            </a:pPr>
            <a:endParaRPr lang="en-US" sz="2000" dirty="0"/>
          </a:p>
          <a:p>
            <a:pPr>
              <a:spcAft>
                <a:spcPts val="600"/>
              </a:spcAft>
            </a:pPr>
            <a:r>
              <a:rPr lang="en-US" sz="2000" dirty="0"/>
              <a:t>Desorption </a:t>
            </a:r>
            <a:r>
              <a:rPr lang="en-US" sz="2000" dirty="0" err="1"/>
              <a:t>coef</a:t>
            </a:r>
            <a:r>
              <a:rPr lang="en-US" sz="2000" dirty="0"/>
              <a:t>. (</a:t>
            </a:r>
            <a:r>
              <a:rPr lang="en-US" sz="2000" b="1" dirty="0">
                <a:solidFill>
                  <a:srgbClr val="FF0000"/>
                </a:solidFill>
              </a:rPr>
              <a:t>at 100Ah</a:t>
            </a:r>
            <a:r>
              <a:rPr lang="en-US" sz="2000" dirty="0"/>
              <a:t>): 2.0x10</a:t>
            </a:r>
            <a:r>
              <a:rPr lang="en-US" sz="2000" baseline="30000" dirty="0"/>
              <a:t>-7</a:t>
            </a:r>
            <a:r>
              <a:rPr lang="en-US" sz="2000" dirty="0"/>
              <a:t> molecules/photon (same value NSLS-II, APS, APS2… </a:t>
            </a:r>
            <a:r>
              <a:rPr lang="en-US" sz="2000" dirty="0">
                <a:solidFill>
                  <a:schemeClr val="tx2">
                    <a:lumMod val="60000"/>
                    <a:lumOff val="40000"/>
                  </a:schemeClr>
                </a:solidFill>
              </a:rPr>
              <a:t>TBC by 14BM</a:t>
            </a:r>
            <a:r>
              <a:rPr lang="en-US" sz="2000" dirty="0"/>
              <a:t>)</a:t>
            </a:r>
          </a:p>
          <a:p>
            <a:pPr>
              <a:spcAft>
                <a:spcPts val="600"/>
              </a:spcAft>
            </a:pPr>
            <a:r>
              <a:rPr lang="en-US" sz="2000" dirty="0"/>
              <a:t>Photon Stimulated Desorption (</a:t>
            </a:r>
            <a:r>
              <a:rPr lang="en-US" sz="2000" b="1" dirty="0"/>
              <a:t>PSD</a:t>
            </a:r>
            <a:r>
              <a:rPr lang="en-US" sz="2000" dirty="0"/>
              <a:t>): 2.9x10</a:t>
            </a:r>
            <a:r>
              <a:rPr lang="en-US" sz="2000" baseline="30000" dirty="0"/>
              <a:t>+12 </a:t>
            </a:r>
            <a:r>
              <a:rPr lang="en-US" sz="2000" dirty="0"/>
              <a:t>molecules/s per chamber (</a:t>
            </a:r>
            <a:r>
              <a:rPr lang="en-US" sz="2000" dirty="0">
                <a:solidFill>
                  <a:schemeClr val="tx2">
                    <a:lumMod val="60000"/>
                    <a:lumOff val="40000"/>
                  </a:schemeClr>
                </a:solidFill>
              </a:rPr>
              <a:t>TBC by 14BM</a:t>
            </a:r>
            <a:r>
              <a:rPr lang="en-US" sz="2000" dirty="0"/>
              <a:t>)</a:t>
            </a:r>
          </a:p>
          <a:p>
            <a:pPr>
              <a:spcAft>
                <a:spcPts val="600"/>
              </a:spcAft>
            </a:pPr>
            <a:r>
              <a:rPr lang="en-US" sz="2000" b="1" dirty="0"/>
              <a:t>Gas load by PSD: </a:t>
            </a:r>
            <a:r>
              <a:rPr lang="en-US" sz="2000" b="1" dirty="0">
                <a:effectLst>
                  <a:outerShdw blurRad="50800" dist="38100" algn="l" rotWithShape="0">
                    <a:prstClr val="black">
                      <a:alpha val="40000"/>
                    </a:prstClr>
                  </a:outerShdw>
                </a:effectLst>
                <a:highlight>
                  <a:srgbClr val="DDF4D1"/>
                </a:highlight>
              </a:rPr>
              <a:t>8.6x10</a:t>
            </a:r>
            <a:r>
              <a:rPr lang="en-US" sz="2000" b="1" baseline="30000" dirty="0">
                <a:effectLst>
                  <a:outerShdw blurRad="50800" dist="38100" algn="l" rotWithShape="0">
                    <a:prstClr val="black">
                      <a:alpha val="40000"/>
                    </a:prstClr>
                  </a:outerShdw>
                </a:effectLst>
                <a:highlight>
                  <a:srgbClr val="DDF4D1"/>
                </a:highlight>
              </a:rPr>
              <a:t>-8</a:t>
            </a:r>
            <a:r>
              <a:rPr lang="en-US" sz="2000" b="1" dirty="0">
                <a:effectLst>
                  <a:outerShdw blurRad="50800" dist="38100" algn="l" rotWithShape="0">
                    <a:prstClr val="black">
                      <a:alpha val="40000"/>
                    </a:prstClr>
                  </a:outerShdw>
                </a:effectLst>
                <a:highlight>
                  <a:srgbClr val="DDF4D1"/>
                </a:highlight>
              </a:rPr>
              <a:t> </a:t>
            </a:r>
            <a:r>
              <a:rPr lang="en-US" sz="2000" b="1" dirty="0" err="1">
                <a:effectLst>
                  <a:outerShdw blurRad="50800" dist="38100" algn="l" rotWithShape="0">
                    <a:prstClr val="black">
                      <a:alpha val="40000"/>
                    </a:prstClr>
                  </a:outerShdw>
                </a:effectLst>
                <a:highlight>
                  <a:srgbClr val="DDF4D1"/>
                </a:highlight>
              </a:rPr>
              <a:t>Torr.l</a:t>
            </a:r>
            <a:r>
              <a:rPr lang="en-US" sz="2000" b="1" dirty="0">
                <a:effectLst>
                  <a:outerShdw blurRad="50800" dist="38100" algn="l" rotWithShape="0">
                    <a:prstClr val="black">
                      <a:alpha val="40000"/>
                    </a:prstClr>
                  </a:outerShdw>
                </a:effectLst>
                <a:highlight>
                  <a:srgbClr val="DDF4D1"/>
                </a:highlight>
              </a:rPr>
              <a:t>/sec</a:t>
            </a:r>
            <a:r>
              <a:rPr lang="en-US" sz="2000" b="1" dirty="0">
                <a:effectLst>
                  <a:outerShdw blurRad="50800" dist="38100" algn="l" rotWithShape="0">
                    <a:prstClr val="black">
                      <a:alpha val="40000"/>
                    </a:prstClr>
                  </a:outerShdw>
                </a:effectLst>
              </a:rPr>
              <a:t> </a:t>
            </a:r>
            <a:r>
              <a:rPr lang="en-US" sz="2000" b="1" dirty="0"/>
              <a:t>per chamber </a:t>
            </a:r>
            <a:r>
              <a:rPr lang="en-US" sz="2000" dirty="0"/>
              <a:t>(total PSD machine 2x10</a:t>
            </a:r>
            <a:r>
              <a:rPr lang="en-US" sz="2000" baseline="30000" dirty="0"/>
              <a:t>-5</a:t>
            </a:r>
            <a:r>
              <a:rPr lang="en-US" sz="2000" dirty="0"/>
              <a:t> </a:t>
            </a:r>
            <a:r>
              <a:rPr lang="en-US" sz="2000" dirty="0" err="1"/>
              <a:t>Torr.l</a:t>
            </a:r>
            <a:r>
              <a:rPr lang="en-US" sz="2000" dirty="0"/>
              <a:t>/sec) (</a:t>
            </a:r>
            <a:r>
              <a:rPr lang="en-US" sz="2000" dirty="0">
                <a:solidFill>
                  <a:schemeClr val="tx2">
                    <a:lumMod val="60000"/>
                    <a:lumOff val="40000"/>
                  </a:schemeClr>
                </a:solidFill>
              </a:rPr>
              <a:t>TBC by 14BM</a:t>
            </a:r>
            <a:r>
              <a:rPr lang="en-US" sz="2000" dirty="0"/>
              <a:t>)</a:t>
            </a:r>
          </a:p>
          <a:p>
            <a:pPr>
              <a:spcAft>
                <a:spcPts val="600"/>
              </a:spcAft>
            </a:pPr>
            <a:r>
              <a:rPr lang="en-US" sz="2000" b="1" dirty="0"/>
              <a:t>Thermal outgassing (Al 150C@24h, N</a:t>
            </a:r>
            <a:r>
              <a:rPr lang="en-US" sz="2000" b="1" baseline="-25000" dirty="0"/>
              <a:t>2</a:t>
            </a:r>
            <a:r>
              <a:rPr lang="en-US" sz="2000" b="1" dirty="0"/>
              <a:t> vented, pumped 10h): 2x10</a:t>
            </a:r>
            <a:r>
              <a:rPr lang="en-US" sz="2000" b="1" baseline="30000" dirty="0"/>
              <a:t>-12</a:t>
            </a:r>
            <a:r>
              <a:rPr lang="en-US" sz="2000" b="1" dirty="0"/>
              <a:t> </a:t>
            </a:r>
            <a:r>
              <a:rPr lang="en-US" sz="2000" b="1" dirty="0" err="1"/>
              <a:t>Torr.l</a:t>
            </a:r>
            <a:r>
              <a:rPr lang="en-US" sz="2000" b="1" dirty="0"/>
              <a:t>/s.cm</a:t>
            </a:r>
            <a:r>
              <a:rPr lang="en-US" sz="2000" b="1" baseline="30000" dirty="0"/>
              <a:t>2</a:t>
            </a:r>
            <a:r>
              <a:rPr lang="en-US" sz="2000" b="1" dirty="0"/>
              <a:t> </a:t>
            </a:r>
            <a:r>
              <a:rPr lang="en-US" sz="2000" dirty="0"/>
              <a:t>(</a:t>
            </a:r>
            <a:r>
              <a:rPr lang="en-US" sz="2000" dirty="0">
                <a:solidFill>
                  <a:schemeClr val="tx2">
                    <a:lumMod val="60000"/>
                    <a:lumOff val="40000"/>
                  </a:schemeClr>
                </a:solidFill>
              </a:rPr>
              <a:t>TBC by prototype</a:t>
            </a:r>
            <a:r>
              <a:rPr lang="en-US" sz="2000" dirty="0"/>
              <a:t>)</a:t>
            </a:r>
          </a:p>
          <a:p>
            <a:pPr>
              <a:spcAft>
                <a:spcPts val="600"/>
              </a:spcAft>
            </a:pPr>
            <a:r>
              <a:rPr lang="en-US" sz="2000" b="1" dirty="0"/>
              <a:t>Chamber total thermal outgassing: </a:t>
            </a:r>
            <a:r>
              <a:rPr lang="en-US" sz="2000" b="1" dirty="0">
                <a:effectLst>
                  <a:outerShdw blurRad="50800" dist="38100" dir="18900000" algn="bl" rotWithShape="0">
                    <a:prstClr val="black">
                      <a:alpha val="40000"/>
                    </a:prstClr>
                  </a:outerShdw>
                </a:effectLst>
                <a:highlight>
                  <a:srgbClr val="DDF4D1"/>
                </a:highlight>
              </a:rPr>
              <a:t>2x10</a:t>
            </a:r>
            <a:r>
              <a:rPr lang="en-US" sz="2000" b="1" baseline="30000" dirty="0">
                <a:effectLst>
                  <a:outerShdw blurRad="50800" dist="38100" dir="18900000" algn="bl" rotWithShape="0">
                    <a:prstClr val="black">
                      <a:alpha val="40000"/>
                    </a:prstClr>
                  </a:outerShdw>
                </a:effectLst>
                <a:highlight>
                  <a:srgbClr val="DDF4D1"/>
                </a:highlight>
              </a:rPr>
              <a:t>-8</a:t>
            </a:r>
            <a:r>
              <a:rPr lang="en-US" sz="2000" b="1" dirty="0">
                <a:effectLst>
                  <a:outerShdw blurRad="50800" dist="38100" dir="18900000" algn="bl" rotWithShape="0">
                    <a:prstClr val="black">
                      <a:alpha val="40000"/>
                    </a:prstClr>
                  </a:outerShdw>
                </a:effectLst>
                <a:highlight>
                  <a:srgbClr val="DDF4D1"/>
                </a:highlight>
              </a:rPr>
              <a:t> </a:t>
            </a:r>
            <a:r>
              <a:rPr lang="en-US" sz="2000" b="1" dirty="0" err="1">
                <a:effectLst>
                  <a:outerShdw blurRad="50800" dist="38100" dir="18900000" algn="bl" rotWithShape="0">
                    <a:prstClr val="black">
                      <a:alpha val="40000"/>
                    </a:prstClr>
                  </a:outerShdw>
                </a:effectLst>
                <a:highlight>
                  <a:srgbClr val="DDF4D1"/>
                </a:highlight>
              </a:rPr>
              <a:t>Torr.l</a:t>
            </a:r>
            <a:r>
              <a:rPr lang="en-US" sz="2000" b="1" dirty="0">
                <a:effectLst>
                  <a:outerShdw blurRad="50800" dist="38100" dir="18900000" algn="bl" rotWithShape="0">
                    <a:prstClr val="black">
                      <a:alpha val="40000"/>
                    </a:prstClr>
                  </a:outerShdw>
                </a:effectLst>
                <a:highlight>
                  <a:srgbClr val="DDF4D1"/>
                </a:highlight>
              </a:rPr>
              <a:t>/sec</a:t>
            </a:r>
          </a:p>
          <a:p>
            <a:pPr>
              <a:spcAft>
                <a:spcPts val="600"/>
              </a:spcAft>
            </a:pPr>
            <a:endParaRPr lang="en-US" sz="1400" b="1" dirty="0"/>
          </a:p>
          <a:p>
            <a:pPr algn="ctr">
              <a:spcAft>
                <a:spcPts val="600"/>
              </a:spcAft>
            </a:pPr>
            <a:r>
              <a:rPr lang="en-US" sz="3200" b="1" dirty="0">
                <a:highlight>
                  <a:srgbClr val="FFFF00"/>
                </a:highlight>
              </a:rPr>
              <a:t>Total gas load per chamber: 1.02x10</a:t>
            </a:r>
            <a:r>
              <a:rPr lang="en-US" sz="3200" b="1" baseline="30000" dirty="0">
                <a:highlight>
                  <a:srgbClr val="FFFF00"/>
                </a:highlight>
              </a:rPr>
              <a:t>-7</a:t>
            </a:r>
            <a:r>
              <a:rPr lang="en-US" sz="3200" b="1" dirty="0">
                <a:highlight>
                  <a:srgbClr val="FFFF00"/>
                </a:highlight>
              </a:rPr>
              <a:t> </a:t>
            </a:r>
            <a:r>
              <a:rPr lang="en-US" sz="3200" b="1" dirty="0" err="1">
                <a:highlight>
                  <a:srgbClr val="FFFF00"/>
                </a:highlight>
              </a:rPr>
              <a:t>Torr.l</a:t>
            </a:r>
            <a:r>
              <a:rPr lang="en-US" sz="3200" b="1" dirty="0">
                <a:highlight>
                  <a:srgbClr val="FFFF00"/>
                </a:highlight>
              </a:rPr>
              <a:t>/s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p:cNvSpPr txBox="1"/>
          <p:nvPr/>
        </p:nvSpPr>
        <p:spPr>
          <a:xfrm>
            <a:off x="9237784" y="6213231"/>
            <a:ext cx="2047631" cy="369332"/>
          </a:xfrm>
          <a:prstGeom prst="rect">
            <a:avLst/>
          </a:prstGeom>
          <a:noFill/>
        </p:spPr>
        <p:txBody>
          <a:bodyPr wrap="square" rtlCol="0">
            <a:spAutoFit/>
          </a:bodyPr>
          <a:lstStyle/>
          <a:p>
            <a:r>
              <a:rPr lang="en-US" dirty="0"/>
              <a:t>Credit: M. Ferreira</a:t>
            </a:r>
          </a:p>
        </p:txBody>
      </p:sp>
    </p:spTree>
    <p:extLst>
      <p:ext uri="{BB962C8B-B14F-4D97-AF65-F5344CB8AC3E}">
        <p14:creationId xmlns:p14="http://schemas.microsoft.com/office/powerpoint/2010/main" val="32017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E97E-FBA3-C8AC-4DDF-9D65557B2B4B}"/>
              </a:ext>
            </a:extLst>
          </p:cNvPr>
          <p:cNvSpPr>
            <a:spLocks noGrp="1"/>
          </p:cNvSpPr>
          <p:nvPr>
            <p:ph type="title"/>
          </p:nvPr>
        </p:nvSpPr>
        <p:spPr/>
        <p:txBody>
          <a:bodyPr/>
          <a:lstStyle/>
          <a:p>
            <a:r>
              <a:rPr lang="en-US" err="1">
                <a:cs typeface="Arial"/>
              </a:rPr>
              <a:t>MolFlow</a:t>
            </a:r>
            <a:endParaRPr lang="en-US" err="1"/>
          </a:p>
        </p:txBody>
      </p:sp>
      <p:pic>
        <p:nvPicPr>
          <p:cNvPr id="6" name="Picture 5">
            <a:extLst>
              <a:ext uri="{FF2B5EF4-FFF2-40B4-BE49-F238E27FC236}">
                <a16:creationId xmlns:a16="http://schemas.microsoft.com/office/drawing/2014/main" id="{1CF9853E-38A2-DC0E-4BC4-96422F2A3A63}"/>
              </a:ext>
            </a:extLst>
          </p:cNvPr>
          <p:cNvPicPr>
            <a:picLocks noChangeAspect="1"/>
          </p:cNvPicPr>
          <p:nvPr/>
        </p:nvPicPr>
        <p:blipFill>
          <a:blip r:embed="rId2"/>
          <a:stretch>
            <a:fillRect/>
          </a:stretch>
        </p:blipFill>
        <p:spPr>
          <a:xfrm>
            <a:off x="563489" y="1464231"/>
            <a:ext cx="6784641" cy="4570065"/>
          </a:xfrm>
          <a:prstGeom prst="rect">
            <a:avLst/>
          </a:prstGeom>
        </p:spPr>
      </p:pic>
      <p:sp>
        <p:nvSpPr>
          <p:cNvPr id="8" name="TextBox 7">
            <a:extLst>
              <a:ext uri="{FF2B5EF4-FFF2-40B4-BE49-F238E27FC236}">
                <a16:creationId xmlns:a16="http://schemas.microsoft.com/office/drawing/2014/main" id="{12707DBD-FF4E-5E9D-DE37-7BAA1DEE013A}"/>
              </a:ext>
            </a:extLst>
          </p:cNvPr>
          <p:cNvSpPr txBox="1"/>
          <p:nvPr/>
        </p:nvSpPr>
        <p:spPr>
          <a:xfrm>
            <a:off x="3142150" y="4832269"/>
            <a:ext cx="3208213" cy="830997"/>
          </a:xfrm>
          <a:prstGeom prst="rect">
            <a:avLst/>
          </a:prstGeom>
          <a:solidFill>
            <a:schemeClr val="bg1">
              <a:alpha val="88000"/>
            </a:schemeClr>
          </a:solidFill>
        </p:spPr>
        <p:txBody>
          <a:bodyPr wrap="square" lIns="91440" tIns="45720" rIns="91440" bIns="45720" rtlCol="0" anchor="t">
            <a:spAutoFit/>
          </a:bodyPr>
          <a:lstStyle/>
          <a:p>
            <a:r>
              <a:rPr lang="en-US" sz="1600">
                <a:solidFill>
                  <a:srgbClr val="FF0000"/>
                </a:solidFill>
              </a:rPr>
              <a:t>Average Pressure: </a:t>
            </a:r>
            <a:endParaRPr lang="en-US" sz="1600">
              <a:solidFill>
                <a:srgbClr val="FF0000"/>
              </a:solidFill>
              <a:cs typeface="Arial"/>
            </a:endParaRPr>
          </a:p>
          <a:p>
            <a:r>
              <a:rPr lang="en-US" sz="1600" b="1">
                <a:solidFill>
                  <a:srgbClr val="FF0000"/>
                </a:solidFill>
              </a:rPr>
              <a:t>Beam path ≈ 8.8 x10</a:t>
            </a:r>
            <a:r>
              <a:rPr lang="en-US" sz="1600" b="1" baseline="30000">
                <a:solidFill>
                  <a:srgbClr val="FF0000"/>
                </a:solidFill>
              </a:rPr>
              <a:t>-10</a:t>
            </a:r>
            <a:r>
              <a:rPr lang="en-US" sz="1600" b="1">
                <a:solidFill>
                  <a:srgbClr val="FF0000"/>
                </a:solidFill>
              </a:rPr>
              <a:t> Torr</a:t>
            </a:r>
            <a:endParaRPr lang="en-US" sz="1600" b="1">
              <a:solidFill>
                <a:srgbClr val="FF0000"/>
              </a:solidFill>
              <a:cs typeface="Arial"/>
            </a:endParaRPr>
          </a:p>
          <a:p>
            <a:r>
              <a:rPr lang="en-US" sz="1600" b="1">
                <a:solidFill>
                  <a:srgbClr val="FF0000"/>
                </a:solidFill>
              </a:rPr>
              <a:t>CCG gauge ≈ 8.7 x10</a:t>
            </a:r>
            <a:r>
              <a:rPr lang="en-US" sz="1600" b="1" baseline="30000">
                <a:solidFill>
                  <a:srgbClr val="FF0000"/>
                </a:solidFill>
              </a:rPr>
              <a:t>-10</a:t>
            </a:r>
            <a:r>
              <a:rPr lang="en-US" sz="1600" b="1">
                <a:solidFill>
                  <a:srgbClr val="FF0000"/>
                </a:solidFill>
              </a:rPr>
              <a:t> Torr</a:t>
            </a:r>
            <a:endParaRPr lang="en-US" sz="1600" b="1">
              <a:solidFill>
                <a:srgbClr val="FF0000"/>
              </a:solidFill>
              <a:cs typeface="Arial"/>
            </a:endParaRPr>
          </a:p>
        </p:txBody>
      </p:sp>
      <p:sp>
        <p:nvSpPr>
          <p:cNvPr id="3" name="TextBox 2"/>
          <p:cNvSpPr txBox="1"/>
          <p:nvPr/>
        </p:nvSpPr>
        <p:spPr>
          <a:xfrm>
            <a:off x="7677365" y="1464231"/>
            <a:ext cx="4196861" cy="3139321"/>
          </a:xfrm>
          <a:prstGeom prst="rect">
            <a:avLst/>
          </a:prstGeom>
          <a:noFill/>
        </p:spPr>
        <p:txBody>
          <a:bodyPr wrap="square" rtlCol="0">
            <a:spAutoFit/>
          </a:bodyPr>
          <a:lstStyle/>
          <a:p>
            <a:r>
              <a:rPr lang="en-US" dirty="0"/>
              <a:t>Gas Composition (taken from NSLS2):</a:t>
            </a:r>
          </a:p>
          <a:p>
            <a:pPr marL="285750" indent="-285750">
              <a:buFont typeface="Arial" panose="020B0604020202020204" pitchFamily="34" charset="0"/>
              <a:buChar char="•"/>
            </a:pPr>
            <a:r>
              <a:rPr lang="en-US" dirty="0"/>
              <a:t>43% H2</a:t>
            </a:r>
          </a:p>
          <a:p>
            <a:pPr marL="285750" indent="-285750">
              <a:buFont typeface="Arial" panose="020B0604020202020204" pitchFamily="34" charset="0"/>
              <a:buChar char="•"/>
            </a:pPr>
            <a:r>
              <a:rPr lang="en-US" dirty="0"/>
              <a:t>25% CO</a:t>
            </a:r>
          </a:p>
          <a:p>
            <a:pPr marL="285750" indent="-285750">
              <a:buFont typeface="Arial" panose="020B0604020202020204" pitchFamily="34" charset="0"/>
              <a:buChar char="•"/>
            </a:pPr>
            <a:r>
              <a:rPr lang="en-US" dirty="0"/>
              <a:t>16% CO2, CH4</a:t>
            </a:r>
          </a:p>
          <a:p>
            <a:pPr marL="285750" indent="-285750">
              <a:buFont typeface="Arial" panose="020B0604020202020204" pitchFamily="34" charset="0"/>
              <a:buChar char="•"/>
            </a:pPr>
            <a:r>
              <a:rPr lang="en-US" dirty="0"/>
              <a:t>NOTE: Will get actual composition from PSD data from NSLS2 14BM Beamline in future</a:t>
            </a:r>
          </a:p>
          <a:p>
            <a:pPr marL="285750" indent="-285750">
              <a:buFont typeface="Arial" panose="020B0604020202020204" pitchFamily="34" charset="0"/>
              <a:buChar char="•"/>
            </a:pPr>
            <a:endParaRPr lang="en-US" dirty="0"/>
          </a:p>
          <a:p>
            <a:r>
              <a:rPr lang="en-US" dirty="0"/>
              <a:t>Pumps Used:</a:t>
            </a:r>
          </a:p>
          <a:p>
            <a:pPr marL="285750" indent="-285750">
              <a:buFont typeface="Arial" panose="020B0604020202020204" pitchFamily="34" charset="0"/>
              <a:buChar char="•"/>
            </a:pPr>
            <a:r>
              <a:rPr lang="en-US" dirty="0" err="1"/>
              <a:t>NexTorr</a:t>
            </a:r>
            <a:r>
              <a:rPr lang="en-US" dirty="0"/>
              <a:t> Z1000 Diode</a:t>
            </a:r>
          </a:p>
          <a:p>
            <a:pPr marL="285750" indent="-285750">
              <a:buFont typeface="Arial" panose="020B0604020202020204" pitchFamily="34" charset="0"/>
              <a:buChar char="•"/>
            </a:pPr>
            <a:r>
              <a:rPr lang="en-US" dirty="0" err="1"/>
              <a:t>NexTorr</a:t>
            </a:r>
            <a:r>
              <a:rPr lang="en-US" dirty="0"/>
              <a:t> Z300 Diode</a:t>
            </a:r>
          </a:p>
        </p:txBody>
      </p:sp>
      <p:sp>
        <p:nvSpPr>
          <p:cNvPr id="7" name="TextBox 6"/>
          <p:cNvSpPr txBox="1"/>
          <p:nvPr/>
        </p:nvSpPr>
        <p:spPr>
          <a:xfrm>
            <a:off x="9237784" y="6213231"/>
            <a:ext cx="2047631" cy="369332"/>
          </a:xfrm>
          <a:prstGeom prst="rect">
            <a:avLst/>
          </a:prstGeom>
          <a:noFill/>
        </p:spPr>
        <p:txBody>
          <a:bodyPr wrap="square" rtlCol="0">
            <a:spAutoFit/>
          </a:bodyPr>
          <a:lstStyle/>
          <a:p>
            <a:r>
              <a:rPr lang="en-US" dirty="0"/>
              <a:t>Credit: M. Ferreira</a:t>
            </a:r>
          </a:p>
        </p:txBody>
      </p:sp>
    </p:spTree>
    <p:extLst>
      <p:ext uri="{BB962C8B-B14F-4D97-AF65-F5344CB8AC3E}">
        <p14:creationId xmlns:p14="http://schemas.microsoft.com/office/powerpoint/2010/main" val="392005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Placements</a:t>
            </a:r>
          </a:p>
        </p:txBody>
      </p:sp>
      <p:pic>
        <p:nvPicPr>
          <p:cNvPr id="5" name="Picture 4"/>
          <p:cNvPicPr>
            <a:picLocks noChangeAspect="1"/>
          </p:cNvPicPr>
          <p:nvPr/>
        </p:nvPicPr>
        <p:blipFill>
          <a:blip r:embed="rId2"/>
          <a:stretch>
            <a:fillRect/>
          </a:stretch>
        </p:blipFill>
        <p:spPr>
          <a:xfrm>
            <a:off x="6140631" y="2690278"/>
            <a:ext cx="5479869" cy="3291840"/>
          </a:xfrm>
          <a:prstGeom prst="rect">
            <a:avLst/>
          </a:prstGeom>
        </p:spPr>
      </p:pic>
      <p:pic>
        <p:nvPicPr>
          <p:cNvPr id="6" name="Picture 5"/>
          <p:cNvPicPr>
            <a:picLocks noChangeAspect="1"/>
          </p:cNvPicPr>
          <p:nvPr/>
        </p:nvPicPr>
        <p:blipFill>
          <a:blip r:embed="rId3"/>
          <a:stretch>
            <a:fillRect/>
          </a:stretch>
        </p:blipFill>
        <p:spPr>
          <a:xfrm>
            <a:off x="571500" y="2690278"/>
            <a:ext cx="5473335" cy="3291839"/>
          </a:xfrm>
          <a:prstGeom prst="rect">
            <a:avLst/>
          </a:prstGeom>
        </p:spPr>
      </p:pic>
      <p:sp>
        <p:nvSpPr>
          <p:cNvPr id="7" name="TextBox 6"/>
          <p:cNvSpPr txBox="1"/>
          <p:nvPr/>
        </p:nvSpPr>
        <p:spPr>
          <a:xfrm>
            <a:off x="6140631" y="1867316"/>
            <a:ext cx="5130570" cy="646331"/>
          </a:xfrm>
          <a:prstGeom prst="rect">
            <a:avLst/>
          </a:prstGeom>
          <a:noFill/>
        </p:spPr>
        <p:txBody>
          <a:bodyPr wrap="square" rtlCol="0">
            <a:spAutoFit/>
          </a:bodyPr>
          <a:lstStyle/>
          <a:p>
            <a:r>
              <a:rPr lang="en-US" dirty="0"/>
              <a:t>1x </a:t>
            </a:r>
            <a:r>
              <a:rPr lang="en-US" dirty="0" err="1"/>
              <a:t>NEXTorr</a:t>
            </a:r>
            <a:r>
              <a:rPr lang="en-US" dirty="0"/>
              <a:t> D1000, 1x </a:t>
            </a:r>
            <a:r>
              <a:rPr lang="en-US" dirty="0" err="1"/>
              <a:t>CapaciTorr</a:t>
            </a:r>
            <a:r>
              <a:rPr lang="en-US" dirty="0"/>
              <a:t> Z 400</a:t>
            </a:r>
          </a:p>
          <a:p>
            <a:r>
              <a:rPr lang="en-US" dirty="0"/>
              <a:t>Average Pressure H2 = 1.17E-10 </a:t>
            </a:r>
            <a:r>
              <a:rPr lang="en-US" dirty="0" err="1"/>
              <a:t>Torr</a:t>
            </a:r>
            <a:endParaRPr lang="en-US" dirty="0"/>
          </a:p>
        </p:txBody>
      </p:sp>
      <p:sp>
        <p:nvSpPr>
          <p:cNvPr id="8" name="TextBox 7"/>
          <p:cNvSpPr txBox="1"/>
          <p:nvPr/>
        </p:nvSpPr>
        <p:spPr>
          <a:xfrm>
            <a:off x="571500" y="1867317"/>
            <a:ext cx="5130570" cy="646331"/>
          </a:xfrm>
          <a:prstGeom prst="rect">
            <a:avLst/>
          </a:prstGeom>
          <a:noFill/>
        </p:spPr>
        <p:txBody>
          <a:bodyPr wrap="square" rtlCol="0">
            <a:spAutoFit/>
          </a:bodyPr>
          <a:lstStyle/>
          <a:p>
            <a:r>
              <a:rPr lang="en-US" dirty="0"/>
              <a:t>2x </a:t>
            </a:r>
            <a:r>
              <a:rPr lang="en-US" dirty="0" err="1"/>
              <a:t>NEXTorr</a:t>
            </a:r>
            <a:r>
              <a:rPr lang="en-US" dirty="0"/>
              <a:t> D500, 1x </a:t>
            </a:r>
            <a:r>
              <a:rPr lang="en-US" dirty="0" err="1"/>
              <a:t>CapaciTorr</a:t>
            </a:r>
            <a:r>
              <a:rPr lang="en-US" dirty="0"/>
              <a:t> Z 400</a:t>
            </a:r>
          </a:p>
          <a:p>
            <a:r>
              <a:rPr lang="en-US" dirty="0"/>
              <a:t>Average Pressure H2 = 9.34E-11 </a:t>
            </a:r>
            <a:r>
              <a:rPr lang="en-US" dirty="0" err="1"/>
              <a:t>Torr</a:t>
            </a:r>
            <a:endParaRPr lang="en-US" dirty="0"/>
          </a:p>
        </p:txBody>
      </p:sp>
      <p:sp>
        <p:nvSpPr>
          <p:cNvPr id="9" name="TextBox 8"/>
          <p:cNvSpPr txBox="1"/>
          <p:nvPr/>
        </p:nvSpPr>
        <p:spPr>
          <a:xfrm>
            <a:off x="9237784" y="6213231"/>
            <a:ext cx="2047631" cy="369332"/>
          </a:xfrm>
          <a:prstGeom prst="rect">
            <a:avLst/>
          </a:prstGeom>
          <a:noFill/>
        </p:spPr>
        <p:txBody>
          <a:bodyPr wrap="square" rtlCol="0">
            <a:spAutoFit/>
          </a:bodyPr>
          <a:lstStyle/>
          <a:p>
            <a:r>
              <a:rPr lang="en-US" dirty="0"/>
              <a:t>Credit: M. Ferreira</a:t>
            </a:r>
          </a:p>
        </p:txBody>
      </p:sp>
    </p:spTree>
    <p:extLst>
      <p:ext uri="{BB962C8B-B14F-4D97-AF65-F5344CB8AC3E}">
        <p14:creationId xmlns:p14="http://schemas.microsoft.com/office/powerpoint/2010/main" val="207360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DC637F-DBC9-07A4-2FF9-966DE7335A0E}"/>
              </a:ext>
            </a:extLst>
          </p:cNvPr>
          <p:cNvSpPr txBox="1">
            <a:spLocks/>
          </p:cNvSpPr>
          <p:nvPr/>
        </p:nvSpPr>
        <p:spPr>
          <a:xfrm>
            <a:off x="264016" y="689980"/>
            <a:ext cx="11927983" cy="60628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chamber is to be fabricated from machined </a:t>
            </a:r>
            <a:r>
              <a:rPr lang="en-US" b="1"/>
              <a:t>Aluminum 6082</a:t>
            </a:r>
            <a:r>
              <a:rPr lang="en-US"/>
              <a:t> halves and welded together.</a:t>
            </a:r>
          </a:p>
          <a:p>
            <a:pPr lvl="1"/>
            <a:r>
              <a:rPr lang="en-US"/>
              <a:t>Similar designs exist</a:t>
            </a:r>
          </a:p>
          <a:p>
            <a:pPr lvl="1"/>
            <a:r>
              <a:rPr lang="en-US"/>
              <a:t>Sufficiently low electrical resistivity</a:t>
            </a:r>
          </a:p>
          <a:p>
            <a:pPr lvl="1"/>
            <a:r>
              <a:rPr lang="en-US"/>
              <a:t>Economical raw material cost</a:t>
            </a:r>
          </a:p>
          <a:p>
            <a:pPr lvl="1"/>
            <a:r>
              <a:rPr lang="en-US"/>
              <a:t>Excellent machinability</a:t>
            </a:r>
          </a:p>
          <a:p>
            <a:pPr lvl="1"/>
            <a:r>
              <a:rPr lang="en-US"/>
              <a:t>Weldable</a:t>
            </a:r>
          </a:p>
          <a:p>
            <a:pPr lvl="2"/>
            <a:endParaRPr lang="en-US"/>
          </a:p>
        </p:txBody>
      </p:sp>
      <p:pic>
        <p:nvPicPr>
          <p:cNvPr id="2" name="Picture 1">
            <a:extLst>
              <a:ext uri="{FF2B5EF4-FFF2-40B4-BE49-F238E27FC236}">
                <a16:creationId xmlns:a16="http://schemas.microsoft.com/office/drawing/2014/main" id="{EF70392F-E08D-2540-58EF-0944BBBCFF85}"/>
              </a:ext>
            </a:extLst>
          </p:cNvPr>
          <p:cNvPicPr>
            <a:picLocks noChangeAspect="1"/>
          </p:cNvPicPr>
          <p:nvPr/>
        </p:nvPicPr>
        <p:blipFill>
          <a:blip r:embed="rId2"/>
          <a:stretch>
            <a:fillRect/>
          </a:stretch>
        </p:blipFill>
        <p:spPr>
          <a:xfrm>
            <a:off x="4887533" y="2694069"/>
            <a:ext cx="7182118" cy="3619748"/>
          </a:xfrm>
          <a:prstGeom prst="rect">
            <a:avLst/>
          </a:prstGeom>
        </p:spPr>
      </p:pic>
      <p:sp>
        <p:nvSpPr>
          <p:cNvPr id="5" name="Slide Number Placeholder 1">
            <a:extLst>
              <a:ext uri="{FF2B5EF4-FFF2-40B4-BE49-F238E27FC236}">
                <a16:creationId xmlns:a16="http://schemas.microsoft.com/office/drawing/2014/main" id="{0E48A9D4-D0B6-C5C0-6E82-79BF5F7559A6}"/>
              </a:ext>
            </a:extLst>
          </p:cNvPr>
          <p:cNvSpPr txBox="1">
            <a:spLocks/>
          </p:cNvSpPr>
          <p:nvPr/>
        </p:nvSpPr>
        <p:spPr>
          <a:xfrm>
            <a:off x="5664200" y="6426200"/>
            <a:ext cx="863600" cy="351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26480A-7295-4156-A980-3ABF5FFCB353}" type="slidenum">
              <a:rPr lang="en-US" smtClean="0"/>
              <a:pPr/>
              <a:t>17</a:t>
            </a:fld>
            <a:endParaRPr lang="en-US"/>
          </a:p>
        </p:txBody>
      </p:sp>
      <p:sp>
        <p:nvSpPr>
          <p:cNvPr id="6" name="TextBox 5">
            <a:extLst>
              <a:ext uri="{FF2B5EF4-FFF2-40B4-BE49-F238E27FC236}">
                <a16:creationId xmlns:a16="http://schemas.microsoft.com/office/drawing/2014/main" id="{C2AA5CF7-1289-0FE3-1A2C-10C5394E98DB}"/>
              </a:ext>
            </a:extLst>
          </p:cNvPr>
          <p:cNvSpPr txBox="1"/>
          <p:nvPr/>
        </p:nvSpPr>
        <p:spPr>
          <a:xfrm>
            <a:off x="264016" y="105205"/>
            <a:ext cx="6485634" cy="584775"/>
          </a:xfrm>
          <a:prstGeom prst="rect">
            <a:avLst/>
          </a:prstGeom>
          <a:noFill/>
        </p:spPr>
        <p:txBody>
          <a:bodyPr wrap="square" rtlCol="0">
            <a:spAutoFit/>
          </a:bodyPr>
          <a:lstStyle/>
          <a:p>
            <a:r>
              <a:rPr lang="en-US" sz="3200" u="sng"/>
              <a:t>MATERIAL SELECTION</a:t>
            </a:r>
          </a:p>
        </p:txBody>
      </p:sp>
      <p:pic>
        <p:nvPicPr>
          <p:cNvPr id="16" name="Picture 15">
            <a:extLst>
              <a:ext uri="{FF2B5EF4-FFF2-40B4-BE49-F238E27FC236}">
                <a16:creationId xmlns:a16="http://schemas.microsoft.com/office/drawing/2014/main" id="{B6570550-DB38-6784-5437-9F143C9A7519}"/>
              </a:ext>
            </a:extLst>
          </p:cNvPr>
          <p:cNvPicPr>
            <a:picLocks noChangeAspect="1"/>
          </p:cNvPicPr>
          <p:nvPr/>
        </p:nvPicPr>
        <p:blipFill>
          <a:blip r:embed="rId3"/>
          <a:stretch>
            <a:fillRect/>
          </a:stretch>
        </p:blipFill>
        <p:spPr>
          <a:xfrm>
            <a:off x="515734" y="3501054"/>
            <a:ext cx="2497922" cy="2737799"/>
          </a:xfrm>
          <a:prstGeom prst="rect">
            <a:avLst/>
          </a:prstGeom>
        </p:spPr>
      </p:pic>
      <p:sp>
        <p:nvSpPr>
          <p:cNvPr id="17" name="TextBox 16">
            <a:extLst>
              <a:ext uri="{FF2B5EF4-FFF2-40B4-BE49-F238E27FC236}">
                <a16:creationId xmlns:a16="http://schemas.microsoft.com/office/drawing/2014/main" id="{2CB90D14-AF01-1FA1-F645-D61AB2534A9A}"/>
              </a:ext>
            </a:extLst>
          </p:cNvPr>
          <p:cNvSpPr txBox="1"/>
          <p:nvPr/>
        </p:nvSpPr>
        <p:spPr>
          <a:xfrm>
            <a:off x="3190741" y="3582639"/>
            <a:ext cx="1313645" cy="923330"/>
          </a:xfrm>
          <a:prstGeom prst="rect">
            <a:avLst/>
          </a:prstGeom>
          <a:noFill/>
        </p:spPr>
        <p:txBody>
          <a:bodyPr wrap="square" rtlCol="0">
            <a:spAutoFit/>
          </a:bodyPr>
          <a:lstStyle/>
          <a:p>
            <a:r>
              <a:rPr lang="en-US"/>
              <a:t>Bi-metallic flanges to be used</a:t>
            </a:r>
          </a:p>
        </p:txBody>
      </p:sp>
      <p:cxnSp>
        <p:nvCxnSpPr>
          <p:cNvPr id="19" name="Straight Arrow Connector 18">
            <a:extLst>
              <a:ext uri="{FF2B5EF4-FFF2-40B4-BE49-F238E27FC236}">
                <a16:creationId xmlns:a16="http://schemas.microsoft.com/office/drawing/2014/main" id="{056324FC-EAE8-8DD2-B9D5-44380CD0C081}"/>
              </a:ext>
            </a:extLst>
          </p:cNvPr>
          <p:cNvCxnSpPr>
            <a:cxnSpLocks/>
            <a:stCxn id="17" idx="1"/>
          </p:cNvCxnSpPr>
          <p:nvPr/>
        </p:nvCxnSpPr>
        <p:spPr>
          <a:xfrm flipH="1">
            <a:off x="2691685" y="4044304"/>
            <a:ext cx="499056" cy="60943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37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AF513F8-0683-39A9-B436-ACF4F870BF58}"/>
              </a:ext>
            </a:extLst>
          </p:cNvPr>
          <p:cNvPicPr>
            <a:picLocks noChangeAspect="1"/>
          </p:cNvPicPr>
          <p:nvPr/>
        </p:nvPicPr>
        <p:blipFill>
          <a:blip r:embed="rId2"/>
          <a:stretch>
            <a:fillRect/>
          </a:stretch>
        </p:blipFill>
        <p:spPr>
          <a:xfrm>
            <a:off x="9862573" y="3394559"/>
            <a:ext cx="2058823" cy="2947988"/>
          </a:xfrm>
          <a:prstGeom prst="rect">
            <a:avLst/>
          </a:prstGeom>
        </p:spPr>
      </p:pic>
      <p:sp>
        <p:nvSpPr>
          <p:cNvPr id="5" name="Slide Number Placeholder 1">
            <a:extLst>
              <a:ext uri="{FF2B5EF4-FFF2-40B4-BE49-F238E27FC236}">
                <a16:creationId xmlns:a16="http://schemas.microsoft.com/office/drawing/2014/main" id="{0E48A9D4-D0B6-C5C0-6E82-79BF5F7559A6}"/>
              </a:ext>
            </a:extLst>
          </p:cNvPr>
          <p:cNvSpPr txBox="1">
            <a:spLocks/>
          </p:cNvSpPr>
          <p:nvPr/>
        </p:nvSpPr>
        <p:spPr>
          <a:xfrm>
            <a:off x="5664200" y="6426200"/>
            <a:ext cx="863600" cy="351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26480A-7295-4156-A980-3ABF5FFCB353}" type="slidenum">
              <a:rPr lang="en-US" smtClean="0"/>
              <a:pPr/>
              <a:t>18</a:t>
            </a:fld>
            <a:endParaRPr lang="en-US"/>
          </a:p>
        </p:txBody>
      </p:sp>
      <p:sp>
        <p:nvSpPr>
          <p:cNvPr id="6" name="TextBox 5">
            <a:extLst>
              <a:ext uri="{FF2B5EF4-FFF2-40B4-BE49-F238E27FC236}">
                <a16:creationId xmlns:a16="http://schemas.microsoft.com/office/drawing/2014/main" id="{C2AA5CF7-1289-0FE3-1A2C-10C5394E98DB}"/>
              </a:ext>
            </a:extLst>
          </p:cNvPr>
          <p:cNvSpPr txBox="1"/>
          <p:nvPr/>
        </p:nvSpPr>
        <p:spPr>
          <a:xfrm>
            <a:off x="264016" y="105205"/>
            <a:ext cx="6485634" cy="584775"/>
          </a:xfrm>
          <a:prstGeom prst="rect">
            <a:avLst/>
          </a:prstGeom>
          <a:noFill/>
        </p:spPr>
        <p:txBody>
          <a:bodyPr wrap="square" rtlCol="0">
            <a:spAutoFit/>
          </a:bodyPr>
          <a:lstStyle/>
          <a:p>
            <a:r>
              <a:rPr lang="en-US" sz="3200" u="sng"/>
              <a:t>FABRICATION – WELDING</a:t>
            </a:r>
          </a:p>
        </p:txBody>
      </p:sp>
      <p:cxnSp>
        <p:nvCxnSpPr>
          <p:cNvPr id="19" name="Straight Arrow Connector 18">
            <a:extLst>
              <a:ext uri="{FF2B5EF4-FFF2-40B4-BE49-F238E27FC236}">
                <a16:creationId xmlns:a16="http://schemas.microsoft.com/office/drawing/2014/main" id="{056324FC-EAE8-8DD2-B9D5-44380CD0C081}"/>
              </a:ext>
            </a:extLst>
          </p:cNvPr>
          <p:cNvCxnSpPr>
            <a:cxnSpLocks/>
          </p:cNvCxnSpPr>
          <p:nvPr/>
        </p:nvCxnSpPr>
        <p:spPr>
          <a:xfrm flipV="1">
            <a:off x="10412569" y="5074276"/>
            <a:ext cx="547352" cy="93685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A71295A-1260-3213-E0EB-F65900A7AE30}"/>
              </a:ext>
            </a:extLst>
          </p:cNvPr>
          <p:cNvPicPr>
            <a:picLocks noChangeAspect="1"/>
          </p:cNvPicPr>
          <p:nvPr/>
        </p:nvPicPr>
        <p:blipFill>
          <a:blip r:embed="rId3"/>
          <a:stretch>
            <a:fillRect/>
          </a:stretch>
        </p:blipFill>
        <p:spPr>
          <a:xfrm>
            <a:off x="5770363" y="3355697"/>
            <a:ext cx="3904545" cy="2664966"/>
          </a:xfrm>
          <a:prstGeom prst="rect">
            <a:avLst/>
          </a:prstGeom>
        </p:spPr>
      </p:pic>
      <p:pic>
        <p:nvPicPr>
          <p:cNvPr id="7" name="Picture 6">
            <a:extLst>
              <a:ext uri="{FF2B5EF4-FFF2-40B4-BE49-F238E27FC236}">
                <a16:creationId xmlns:a16="http://schemas.microsoft.com/office/drawing/2014/main" id="{D5CC8822-D847-7FFD-02AA-E53ADD63A463}"/>
              </a:ext>
            </a:extLst>
          </p:cNvPr>
          <p:cNvPicPr>
            <a:picLocks noChangeAspect="1"/>
          </p:cNvPicPr>
          <p:nvPr/>
        </p:nvPicPr>
        <p:blipFill>
          <a:blip r:embed="rId4"/>
          <a:stretch>
            <a:fillRect/>
          </a:stretch>
        </p:blipFill>
        <p:spPr>
          <a:xfrm>
            <a:off x="5659873" y="105205"/>
            <a:ext cx="2443570" cy="3128289"/>
          </a:xfrm>
          <a:prstGeom prst="rect">
            <a:avLst/>
          </a:prstGeom>
        </p:spPr>
      </p:pic>
      <p:pic>
        <p:nvPicPr>
          <p:cNvPr id="8" name="Picture 7">
            <a:extLst>
              <a:ext uri="{FF2B5EF4-FFF2-40B4-BE49-F238E27FC236}">
                <a16:creationId xmlns:a16="http://schemas.microsoft.com/office/drawing/2014/main" id="{9613B590-5DA9-82B3-05A3-0DF93C9B6859}"/>
              </a:ext>
            </a:extLst>
          </p:cNvPr>
          <p:cNvPicPr>
            <a:picLocks noChangeAspect="1"/>
          </p:cNvPicPr>
          <p:nvPr/>
        </p:nvPicPr>
        <p:blipFill>
          <a:blip r:embed="rId5"/>
          <a:stretch>
            <a:fillRect/>
          </a:stretch>
        </p:blipFill>
        <p:spPr>
          <a:xfrm>
            <a:off x="8276277" y="97869"/>
            <a:ext cx="3915722" cy="3128288"/>
          </a:xfrm>
          <a:prstGeom prst="rect">
            <a:avLst/>
          </a:prstGeom>
        </p:spPr>
      </p:pic>
      <p:pic>
        <p:nvPicPr>
          <p:cNvPr id="9" name="Picture 8">
            <a:extLst>
              <a:ext uri="{FF2B5EF4-FFF2-40B4-BE49-F238E27FC236}">
                <a16:creationId xmlns:a16="http://schemas.microsoft.com/office/drawing/2014/main" id="{7A7AFDF1-3EAB-B105-B642-6516E33AD57F}"/>
              </a:ext>
            </a:extLst>
          </p:cNvPr>
          <p:cNvPicPr>
            <a:picLocks noChangeAspect="1"/>
          </p:cNvPicPr>
          <p:nvPr/>
        </p:nvPicPr>
        <p:blipFill>
          <a:blip r:embed="rId6"/>
          <a:stretch>
            <a:fillRect/>
          </a:stretch>
        </p:blipFill>
        <p:spPr>
          <a:xfrm>
            <a:off x="344386" y="3174708"/>
            <a:ext cx="4830079" cy="3026535"/>
          </a:xfrm>
          <a:prstGeom prst="rect">
            <a:avLst/>
          </a:prstGeom>
        </p:spPr>
      </p:pic>
      <p:sp>
        <p:nvSpPr>
          <p:cNvPr id="10" name="TextBox 9">
            <a:extLst>
              <a:ext uri="{FF2B5EF4-FFF2-40B4-BE49-F238E27FC236}">
                <a16:creationId xmlns:a16="http://schemas.microsoft.com/office/drawing/2014/main" id="{87624F44-3912-A747-9211-3D949079C2C7}"/>
              </a:ext>
            </a:extLst>
          </p:cNvPr>
          <p:cNvSpPr txBox="1"/>
          <p:nvPr/>
        </p:nvSpPr>
        <p:spPr>
          <a:xfrm>
            <a:off x="9977905" y="1585170"/>
            <a:ext cx="1323260" cy="523220"/>
          </a:xfrm>
          <a:prstGeom prst="rect">
            <a:avLst/>
          </a:prstGeom>
          <a:noFill/>
          <a:ln>
            <a:solidFill>
              <a:schemeClr val="bg2"/>
            </a:solidFill>
          </a:ln>
        </p:spPr>
        <p:txBody>
          <a:bodyPr wrap="square" rtlCol="0">
            <a:spAutoFit/>
          </a:bodyPr>
          <a:lstStyle/>
          <a:p>
            <a:pPr algn="ctr"/>
            <a:r>
              <a:rPr lang="en-US" sz="1400"/>
              <a:t>No welding sharp corners</a:t>
            </a:r>
          </a:p>
        </p:txBody>
      </p:sp>
      <p:cxnSp>
        <p:nvCxnSpPr>
          <p:cNvPr id="11" name="Straight Arrow Connector 10">
            <a:extLst>
              <a:ext uri="{FF2B5EF4-FFF2-40B4-BE49-F238E27FC236}">
                <a16:creationId xmlns:a16="http://schemas.microsoft.com/office/drawing/2014/main" id="{FACF784C-677E-FA71-2EAA-521F90E330E1}"/>
              </a:ext>
            </a:extLst>
          </p:cNvPr>
          <p:cNvCxnSpPr>
            <a:cxnSpLocks/>
            <a:stCxn id="10" idx="0"/>
          </p:cNvCxnSpPr>
          <p:nvPr/>
        </p:nvCxnSpPr>
        <p:spPr>
          <a:xfrm flipV="1">
            <a:off x="10639535" y="940158"/>
            <a:ext cx="1002966" cy="64501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74D72F-8E56-9F19-703A-58C146E5929C}"/>
              </a:ext>
            </a:extLst>
          </p:cNvPr>
          <p:cNvCxnSpPr>
            <a:cxnSpLocks/>
            <a:stCxn id="10" idx="1"/>
          </p:cNvCxnSpPr>
          <p:nvPr/>
        </p:nvCxnSpPr>
        <p:spPr>
          <a:xfrm flipH="1" flipV="1">
            <a:off x="6304208" y="607253"/>
            <a:ext cx="3673697" cy="123952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CB90D14-AF01-1FA1-F645-D61AB2534A9A}"/>
              </a:ext>
            </a:extLst>
          </p:cNvPr>
          <p:cNvSpPr txBox="1"/>
          <p:nvPr/>
        </p:nvSpPr>
        <p:spPr>
          <a:xfrm>
            <a:off x="9755746" y="5700872"/>
            <a:ext cx="1313645" cy="646331"/>
          </a:xfrm>
          <a:prstGeom prst="rect">
            <a:avLst/>
          </a:prstGeom>
          <a:solidFill>
            <a:schemeClr val="bg1"/>
          </a:solidFill>
        </p:spPr>
        <p:txBody>
          <a:bodyPr wrap="square" rtlCol="0">
            <a:spAutoFit/>
          </a:bodyPr>
          <a:lstStyle/>
          <a:p>
            <a:r>
              <a:rPr lang="en-US"/>
              <a:t>Typical weld prep</a:t>
            </a:r>
          </a:p>
        </p:txBody>
      </p:sp>
      <p:pic>
        <p:nvPicPr>
          <p:cNvPr id="29" name="Picture 28">
            <a:extLst>
              <a:ext uri="{FF2B5EF4-FFF2-40B4-BE49-F238E27FC236}">
                <a16:creationId xmlns:a16="http://schemas.microsoft.com/office/drawing/2014/main" id="{6D8012D8-F381-B20F-C10A-A71E94BD982A}"/>
              </a:ext>
            </a:extLst>
          </p:cNvPr>
          <p:cNvPicPr>
            <a:picLocks noChangeAspect="1"/>
          </p:cNvPicPr>
          <p:nvPr/>
        </p:nvPicPr>
        <p:blipFill>
          <a:blip r:embed="rId7"/>
          <a:stretch>
            <a:fillRect/>
          </a:stretch>
        </p:blipFill>
        <p:spPr>
          <a:xfrm>
            <a:off x="1401420" y="841694"/>
            <a:ext cx="4288665" cy="2400287"/>
          </a:xfrm>
          <a:prstGeom prst="rect">
            <a:avLst/>
          </a:prstGeom>
        </p:spPr>
      </p:pic>
      <p:sp>
        <p:nvSpPr>
          <p:cNvPr id="30" name="TextBox 29">
            <a:extLst>
              <a:ext uri="{FF2B5EF4-FFF2-40B4-BE49-F238E27FC236}">
                <a16:creationId xmlns:a16="http://schemas.microsoft.com/office/drawing/2014/main" id="{8DD9C37C-D2A9-0377-6C4A-479A53E12840}"/>
              </a:ext>
            </a:extLst>
          </p:cNvPr>
          <p:cNvSpPr txBox="1"/>
          <p:nvPr/>
        </p:nvSpPr>
        <p:spPr>
          <a:xfrm>
            <a:off x="4328441" y="2594357"/>
            <a:ext cx="1323260" cy="523220"/>
          </a:xfrm>
          <a:prstGeom prst="rect">
            <a:avLst/>
          </a:prstGeom>
          <a:noFill/>
          <a:ln>
            <a:solidFill>
              <a:schemeClr val="bg2"/>
            </a:solidFill>
          </a:ln>
        </p:spPr>
        <p:txBody>
          <a:bodyPr wrap="square" rtlCol="0">
            <a:spAutoFit/>
          </a:bodyPr>
          <a:lstStyle/>
          <a:p>
            <a:pPr algn="ctr"/>
            <a:r>
              <a:rPr lang="en-US" sz="1400"/>
              <a:t>Peripheral weld</a:t>
            </a:r>
          </a:p>
        </p:txBody>
      </p:sp>
      <p:cxnSp>
        <p:nvCxnSpPr>
          <p:cNvPr id="31" name="Straight Arrow Connector 30">
            <a:extLst>
              <a:ext uri="{FF2B5EF4-FFF2-40B4-BE49-F238E27FC236}">
                <a16:creationId xmlns:a16="http://schemas.microsoft.com/office/drawing/2014/main" id="{0A48EB20-F5A5-B2A1-182D-15491A4C8627}"/>
              </a:ext>
            </a:extLst>
          </p:cNvPr>
          <p:cNvCxnSpPr>
            <a:cxnSpLocks/>
            <a:stCxn id="30" idx="0"/>
          </p:cNvCxnSpPr>
          <p:nvPr/>
        </p:nvCxnSpPr>
        <p:spPr>
          <a:xfrm flipH="1" flipV="1">
            <a:off x="4332008" y="2116877"/>
            <a:ext cx="658063" cy="47748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978BA7-0D97-B635-3349-36EA23A27CB3}"/>
              </a:ext>
            </a:extLst>
          </p:cNvPr>
          <p:cNvCxnSpPr>
            <a:cxnSpLocks/>
            <a:stCxn id="30" idx="1"/>
          </p:cNvCxnSpPr>
          <p:nvPr/>
        </p:nvCxnSpPr>
        <p:spPr>
          <a:xfrm flipH="1" flipV="1">
            <a:off x="2499490" y="2147603"/>
            <a:ext cx="1828951" cy="70836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E393EB-1F6A-DA4E-DA74-74C36C0C0197}"/>
              </a:ext>
            </a:extLst>
          </p:cNvPr>
          <p:cNvSpPr txBox="1"/>
          <p:nvPr/>
        </p:nvSpPr>
        <p:spPr>
          <a:xfrm>
            <a:off x="5200667" y="6150203"/>
            <a:ext cx="1323260" cy="307777"/>
          </a:xfrm>
          <a:prstGeom prst="rect">
            <a:avLst/>
          </a:prstGeom>
          <a:noFill/>
          <a:ln>
            <a:solidFill>
              <a:schemeClr val="bg2"/>
            </a:solidFill>
          </a:ln>
        </p:spPr>
        <p:txBody>
          <a:bodyPr wrap="square" rtlCol="0">
            <a:spAutoFit/>
          </a:bodyPr>
          <a:lstStyle/>
          <a:p>
            <a:pPr algn="ctr"/>
            <a:r>
              <a:rPr lang="en-US" sz="1400"/>
              <a:t>Flange weld</a:t>
            </a:r>
          </a:p>
        </p:txBody>
      </p:sp>
      <p:cxnSp>
        <p:nvCxnSpPr>
          <p:cNvPr id="36" name="Straight Arrow Connector 35">
            <a:extLst>
              <a:ext uri="{FF2B5EF4-FFF2-40B4-BE49-F238E27FC236}">
                <a16:creationId xmlns:a16="http://schemas.microsoft.com/office/drawing/2014/main" id="{DEA2808C-D922-B52D-8AE4-99B81C35F4E5}"/>
              </a:ext>
            </a:extLst>
          </p:cNvPr>
          <p:cNvCxnSpPr>
            <a:cxnSpLocks/>
            <a:stCxn id="35" idx="0"/>
          </p:cNvCxnSpPr>
          <p:nvPr/>
        </p:nvCxnSpPr>
        <p:spPr>
          <a:xfrm flipH="1" flipV="1">
            <a:off x="4243065" y="5074276"/>
            <a:ext cx="1619232" cy="107592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4CB0761-3CC8-BA7B-A653-B205B8C5E77A}"/>
              </a:ext>
            </a:extLst>
          </p:cNvPr>
          <p:cNvCxnSpPr>
            <a:cxnSpLocks/>
            <a:stCxn id="35" idx="0"/>
          </p:cNvCxnSpPr>
          <p:nvPr/>
        </p:nvCxnSpPr>
        <p:spPr>
          <a:xfrm flipV="1">
            <a:off x="5862297" y="4966817"/>
            <a:ext cx="1970624" cy="118338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38B193-8A72-2483-A31F-2455F1B47787}"/>
              </a:ext>
            </a:extLst>
          </p:cNvPr>
          <p:cNvCxnSpPr>
            <a:cxnSpLocks/>
            <a:stCxn id="35" idx="0"/>
          </p:cNvCxnSpPr>
          <p:nvPr/>
        </p:nvCxnSpPr>
        <p:spPr>
          <a:xfrm flipH="1" flipV="1">
            <a:off x="3541879" y="4966817"/>
            <a:ext cx="2320418" cy="118338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6AFC98-04A3-5C76-64B0-C61A97D1F659}"/>
              </a:ext>
            </a:extLst>
          </p:cNvPr>
          <p:cNvSpPr txBox="1"/>
          <p:nvPr/>
        </p:nvSpPr>
        <p:spPr>
          <a:xfrm>
            <a:off x="289667" y="722685"/>
            <a:ext cx="3878459" cy="584775"/>
          </a:xfrm>
          <a:prstGeom prst="rect">
            <a:avLst/>
          </a:prstGeom>
          <a:solidFill>
            <a:srgbClr val="FFFF00"/>
          </a:solidFill>
          <a:ln w="12700">
            <a:solidFill>
              <a:srgbClr val="FFC000"/>
            </a:solidFill>
          </a:ln>
        </p:spPr>
        <p:txBody>
          <a:bodyPr wrap="square" rtlCol="0">
            <a:spAutoFit/>
          </a:bodyPr>
          <a:lstStyle/>
          <a:p>
            <a:r>
              <a:rPr lang="en-US" sz="1600"/>
              <a:t>*Design avoids large heat affected zones + overlapping welds</a:t>
            </a:r>
          </a:p>
        </p:txBody>
      </p:sp>
    </p:spTree>
    <p:extLst>
      <p:ext uri="{BB962C8B-B14F-4D97-AF65-F5344CB8AC3E}">
        <p14:creationId xmlns:p14="http://schemas.microsoft.com/office/powerpoint/2010/main" val="153194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E645E-C89C-A3B4-E618-01222CCE6755}"/>
              </a:ext>
            </a:extLst>
          </p:cNvPr>
          <p:cNvPicPr>
            <a:picLocks noChangeAspect="1"/>
          </p:cNvPicPr>
          <p:nvPr/>
        </p:nvPicPr>
        <p:blipFill>
          <a:blip r:embed="rId2"/>
          <a:stretch>
            <a:fillRect/>
          </a:stretch>
        </p:blipFill>
        <p:spPr>
          <a:xfrm>
            <a:off x="276293" y="4019457"/>
            <a:ext cx="11851758" cy="2274754"/>
          </a:xfrm>
          <a:prstGeom prst="rect">
            <a:avLst/>
          </a:prstGeom>
        </p:spPr>
      </p:pic>
      <p:pic>
        <p:nvPicPr>
          <p:cNvPr id="7" name="Picture 6">
            <a:extLst>
              <a:ext uri="{FF2B5EF4-FFF2-40B4-BE49-F238E27FC236}">
                <a16:creationId xmlns:a16="http://schemas.microsoft.com/office/drawing/2014/main" id="{F640B747-FC50-981B-86C4-F9BB258EA7BA}"/>
              </a:ext>
            </a:extLst>
          </p:cNvPr>
          <p:cNvPicPr>
            <a:picLocks noChangeAspect="1"/>
          </p:cNvPicPr>
          <p:nvPr/>
        </p:nvPicPr>
        <p:blipFill>
          <a:blip r:embed="rId3"/>
          <a:stretch>
            <a:fillRect/>
          </a:stretch>
        </p:blipFill>
        <p:spPr>
          <a:xfrm>
            <a:off x="4600337" y="780371"/>
            <a:ext cx="3458199" cy="3165633"/>
          </a:xfrm>
          <a:prstGeom prst="rect">
            <a:avLst/>
          </a:prstGeom>
        </p:spPr>
      </p:pic>
      <p:pic>
        <p:nvPicPr>
          <p:cNvPr id="9" name="Picture 8">
            <a:extLst>
              <a:ext uri="{FF2B5EF4-FFF2-40B4-BE49-F238E27FC236}">
                <a16:creationId xmlns:a16="http://schemas.microsoft.com/office/drawing/2014/main" id="{310666B1-66A9-F412-870B-6F42A78CF417}"/>
              </a:ext>
            </a:extLst>
          </p:cNvPr>
          <p:cNvPicPr>
            <a:picLocks noChangeAspect="1"/>
          </p:cNvPicPr>
          <p:nvPr/>
        </p:nvPicPr>
        <p:blipFill>
          <a:blip r:embed="rId4"/>
          <a:stretch>
            <a:fillRect/>
          </a:stretch>
        </p:blipFill>
        <p:spPr>
          <a:xfrm>
            <a:off x="8811339" y="751191"/>
            <a:ext cx="3316712" cy="3165633"/>
          </a:xfrm>
          <a:prstGeom prst="rect">
            <a:avLst/>
          </a:prstGeom>
        </p:spPr>
      </p:pic>
      <p:pic>
        <p:nvPicPr>
          <p:cNvPr id="2" name="Picture 1">
            <a:extLst>
              <a:ext uri="{FF2B5EF4-FFF2-40B4-BE49-F238E27FC236}">
                <a16:creationId xmlns:a16="http://schemas.microsoft.com/office/drawing/2014/main" id="{97FC2D4B-286A-6D83-68F0-88BCC48AB489}"/>
              </a:ext>
            </a:extLst>
          </p:cNvPr>
          <p:cNvPicPr>
            <a:picLocks noChangeAspect="1"/>
          </p:cNvPicPr>
          <p:nvPr/>
        </p:nvPicPr>
        <p:blipFill>
          <a:blip r:embed="rId5"/>
          <a:stretch>
            <a:fillRect/>
          </a:stretch>
        </p:blipFill>
        <p:spPr>
          <a:xfrm>
            <a:off x="276293" y="799987"/>
            <a:ext cx="3571241" cy="3164758"/>
          </a:xfrm>
          <a:prstGeom prst="rect">
            <a:avLst/>
          </a:prstGeom>
        </p:spPr>
      </p:pic>
      <p:cxnSp>
        <p:nvCxnSpPr>
          <p:cNvPr id="4" name="Straight Arrow Connector 3">
            <a:extLst>
              <a:ext uri="{FF2B5EF4-FFF2-40B4-BE49-F238E27FC236}">
                <a16:creationId xmlns:a16="http://schemas.microsoft.com/office/drawing/2014/main" id="{CFB56109-51C5-3785-8F05-5E55E2785A41}"/>
              </a:ext>
            </a:extLst>
          </p:cNvPr>
          <p:cNvCxnSpPr>
            <a:cxnSpLocks/>
          </p:cNvCxnSpPr>
          <p:nvPr/>
        </p:nvCxnSpPr>
        <p:spPr>
          <a:xfrm>
            <a:off x="11412344" y="5539606"/>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6" name="Straight Arrow Connector 5">
            <a:extLst>
              <a:ext uri="{FF2B5EF4-FFF2-40B4-BE49-F238E27FC236}">
                <a16:creationId xmlns:a16="http://schemas.microsoft.com/office/drawing/2014/main" id="{1920245D-0613-4449-FFA9-3B25A9FCADBD}"/>
              </a:ext>
            </a:extLst>
          </p:cNvPr>
          <p:cNvCxnSpPr>
            <a:cxnSpLocks/>
          </p:cNvCxnSpPr>
          <p:nvPr/>
        </p:nvCxnSpPr>
        <p:spPr>
          <a:xfrm flipV="1">
            <a:off x="6308651" y="4346733"/>
            <a:ext cx="0" cy="416696"/>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8" name="Straight Arrow Connector 7">
            <a:extLst>
              <a:ext uri="{FF2B5EF4-FFF2-40B4-BE49-F238E27FC236}">
                <a16:creationId xmlns:a16="http://schemas.microsoft.com/office/drawing/2014/main" id="{47D5A49C-6DB2-5E50-6479-2E308C9FBB6C}"/>
              </a:ext>
            </a:extLst>
          </p:cNvPr>
          <p:cNvCxnSpPr>
            <a:cxnSpLocks/>
          </p:cNvCxnSpPr>
          <p:nvPr/>
        </p:nvCxnSpPr>
        <p:spPr>
          <a:xfrm>
            <a:off x="620129" y="5256071"/>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sp>
        <p:nvSpPr>
          <p:cNvPr id="14" name="TextBox 13">
            <a:extLst>
              <a:ext uri="{FF2B5EF4-FFF2-40B4-BE49-F238E27FC236}">
                <a16:creationId xmlns:a16="http://schemas.microsoft.com/office/drawing/2014/main" id="{D0FE7F11-E161-B4A6-A258-36F098D5AE0E}"/>
              </a:ext>
            </a:extLst>
          </p:cNvPr>
          <p:cNvSpPr txBox="1"/>
          <p:nvPr/>
        </p:nvSpPr>
        <p:spPr>
          <a:xfrm>
            <a:off x="264016" y="105205"/>
            <a:ext cx="6485634" cy="584775"/>
          </a:xfrm>
          <a:prstGeom prst="rect">
            <a:avLst/>
          </a:prstGeom>
          <a:noFill/>
        </p:spPr>
        <p:txBody>
          <a:bodyPr wrap="square" rtlCol="0">
            <a:spAutoFit/>
          </a:bodyPr>
          <a:lstStyle/>
          <a:p>
            <a:r>
              <a:rPr lang="en-US" sz="3200" u="sng"/>
              <a:t>SURVEY + ALIGNMENT</a:t>
            </a:r>
          </a:p>
        </p:txBody>
      </p:sp>
      <p:sp>
        <p:nvSpPr>
          <p:cNvPr id="15" name="TextBox 14">
            <a:extLst>
              <a:ext uri="{FF2B5EF4-FFF2-40B4-BE49-F238E27FC236}">
                <a16:creationId xmlns:a16="http://schemas.microsoft.com/office/drawing/2014/main" id="{1AED0585-DDDC-6A6D-CA53-75A760B04B18}"/>
              </a:ext>
            </a:extLst>
          </p:cNvPr>
          <p:cNvSpPr txBox="1"/>
          <p:nvPr/>
        </p:nvSpPr>
        <p:spPr>
          <a:xfrm>
            <a:off x="5429693" y="212926"/>
            <a:ext cx="6429154" cy="369332"/>
          </a:xfrm>
          <a:prstGeom prst="rect">
            <a:avLst/>
          </a:prstGeom>
          <a:noFill/>
        </p:spPr>
        <p:txBody>
          <a:bodyPr wrap="square" rtlCol="0">
            <a:spAutoFit/>
          </a:bodyPr>
          <a:lstStyle/>
          <a:p>
            <a:r>
              <a:rPr lang="en-US"/>
              <a:t>*Nominal clearance between chamber + magnets ~ 0.5mm</a:t>
            </a:r>
          </a:p>
        </p:txBody>
      </p:sp>
    </p:spTree>
    <p:extLst>
      <p:ext uri="{BB962C8B-B14F-4D97-AF65-F5344CB8AC3E}">
        <p14:creationId xmlns:p14="http://schemas.microsoft.com/office/powerpoint/2010/main" val="349160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D90E-CF3E-71EF-6D7E-BAC5F1CE57B0}"/>
              </a:ext>
            </a:extLst>
          </p:cNvPr>
          <p:cNvSpPr>
            <a:spLocks noGrp="1"/>
          </p:cNvSpPr>
          <p:nvPr>
            <p:ph type="title"/>
          </p:nvPr>
        </p:nvSpPr>
        <p:spPr/>
        <p:txBody>
          <a:bodyPr/>
          <a:lstStyle/>
          <a:p>
            <a:r>
              <a:rPr lang="en-US" dirty="0"/>
              <a:t>Look Ahead NSLSII-U</a:t>
            </a:r>
          </a:p>
        </p:txBody>
      </p:sp>
      <p:pic>
        <p:nvPicPr>
          <p:cNvPr id="12" name="Picture 11">
            <a:extLst>
              <a:ext uri="{FF2B5EF4-FFF2-40B4-BE49-F238E27FC236}">
                <a16:creationId xmlns:a16="http://schemas.microsoft.com/office/drawing/2014/main" id="{7BBF1D9D-05DE-F253-2E5C-85161685206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44709" y="789213"/>
            <a:ext cx="3940885" cy="2230710"/>
          </a:xfrm>
          <a:prstGeom prst="rect">
            <a:avLst/>
          </a:prstGeom>
          <a:noFill/>
          <a:ln>
            <a:noFill/>
          </a:ln>
        </p:spPr>
      </p:pic>
      <p:pic>
        <p:nvPicPr>
          <p:cNvPr id="14" name="Picture 13" descr="A diagram of a train&#10;&#10;Description automatically generated">
            <a:extLst>
              <a:ext uri="{FF2B5EF4-FFF2-40B4-BE49-F238E27FC236}">
                <a16:creationId xmlns:a16="http://schemas.microsoft.com/office/drawing/2014/main" id="{3C4DB10B-52FC-7DFF-9610-048CB125EDA7}"/>
              </a:ext>
            </a:extLst>
          </p:cNvPr>
          <p:cNvPicPr>
            <a:picLocks noChangeAspect="1"/>
          </p:cNvPicPr>
          <p:nvPr/>
        </p:nvPicPr>
        <p:blipFill>
          <a:blip r:embed="rId4"/>
          <a:stretch>
            <a:fillRect/>
          </a:stretch>
        </p:blipFill>
        <p:spPr>
          <a:xfrm>
            <a:off x="280441" y="3326422"/>
            <a:ext cx="5400879" cy="2879025"/>
          </a:xfrm>
          <a:prstGeom prst="rect">
            <a:avLst/>
          </a:prstGeom>
          <a:ln>
            <a:solidFill>
              <a:schemeClr val="accent1">
                <a:shade val="15000"/>
              </a:schemeClr>
            </a:solidFill>
          </a:ln>
        </p:spPr>
      </p:pic>
      <p:pic>
        <p:nvPicPr>
          <p:cNvPr id="11" name="Picture 10">
            <a:extLst>
              <a:ext uri="{FF2B5EF4-FFF2-40B4-BE49-F238E27FC236}">
                <a16:creationId xmlns:a16="http://schemas.microsoft.com/office/drawing/2014/main" id="{4D888488-B307-B616-4FC5-53B94F832D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0319" y="961427"/>
            <a:ext cx="2686174" cy="2010093"/>
          </a:xfrm>
          <a:prstGeom prst="rect">
            <a:avLst/>
          </a:prstGeom>
          <a:noFill/>
        </p:spPr>
      </p:pic>
      <p:pic>
        <p:nvPicPr>
          <p:cNvPr id="15" name="Picture 14" descr="A screenshot of a computer&#10;&#10;Description automatically generated">
            <a:extLst>
              <a:ext uri="{FF2B5EF4-FFF2-40B4-BE49-F238E27FC236}">
                <a16:creationId xmlns:a16="http://schemas.microsoft.com/office/drawing/2014/main" id="{00791187-8154-7B8F-C467-561BF0AE5558}"/>
              </a:ext>
            </a:extLst>
          </p:cNvPr>
          <p:cNvPicPr>
            <a:picLocks noChangeAspect="1"/>
          </p:cNvPicPr>
          <p:nvPr/>
        </p:nvPicPr>
        <p:blipFill rotWithShape="1">
          <a:blip r:embed="rId6"/>
          <a:srcRect l="138" t="26029"/>
          <a:stretch/>
        </p:blipFill>
        <p:spPr>
          <a:xfrm>
            <a:off x="5958372" y="3816448"/>
            <a:ext cx="6127222" cy="2470005"/>
          </a:xfrm>
          <a:prstGeom prst="rect">
            <a:avLst/>
          </a:prstGeom>
        </p:spPr>
      </p:pic>
      <p:sp>
        <p:nvSpPr>
          <p:cNvPr id="17" name="Rectangle 16">
            <a:extLst>
              <a:ext uri="{FF2B5EF4-FFF2-40B4-BE49-F238E27FC236}">
                <a16:creationId xmlns:a16="http://schemas.microsoft.com/office/drawing/2014/main" id="{F3F005FB-ADCB-173D-4116-1AC2700DF2F6}"/>
              </a:ext>
            </a:extLst>
          </p:cNvPr>
          <p:cNvSpPr/>
          <p:nvPr/>
        </p:nvSpPr>
        <p:spPr>
          <a:xfrm>
            <a:off x="5773671" y="3685235"/>
            <a:ext cx="2686174" cy="13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14">
            <a:extLst>
              <a:ext uri="{FF2B5EF4-FFF2-40B4-BE49-F238E27FC236}">
                <a16:creationId xmlns:a16="http://schemas.microsoft.com/office/drawing/2014/main" id="{FF7953D7-E46B-3EA8-B389-238AA019AAC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43890"/>
          <a:stretch/>
        </p:blipFill>
        <p:spPr bwMode="auto">
          <a:xfrm rot="21228662">
            <a:off x="293147" y="2186133"/>
            <a:ext cx="5275507" cy="96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A0EEE77-42E8-EB27-A26A-D276843846D2}"/>
              </a:ext>
            </a:extLst>
          </p:cNvPr>
          <p:cNvSpPr txBox="1"/>
          <p:nvPr/>
        </p:nvSpPr>
        <p:spPr>
          <a:xfrm>
            <a:off x="888761" y="1781807"/>
            <a:ext cx="42242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Existing NSLSII Double Bend Achromat</a:t>
            </a:r>
          </a:p>
        </p:txBody>
      </p:sp>
      <p:sp>
        <p:nvSpPr>
          <p:cNvPr id="5" name="TextBox 4">
            <a:extLst>
              <a:ext uri="{FF2B5EF4-FFF2-40B4-BE49-F238E27FC236}">
                <a16:creationId xmlns:a16="http://schemas.microsoft.com/office/drawing/2014/main" id="{27DA969A-083A-611F-F87E-0B5DA7D8D245}"/>
              </a:ext>
            </a:extLst>
          </p:cNvPr>
          <p:cNvSpPr txBox="1"/>
          <p:nvPr/>
        </p:nvSpPr>
        <p:spPr>
          <a:xfrm>
            <a:off x="1267102" y="2956356"/>
            <a:ext cx="3467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Future NSLSII-U Complex Bend</a:t>
            </a:r>
          </a:p>
        </p:txBody>
      </p:sp>
    </p:spTree>
    <p:extLst>
      <p:ext uri="{BB962C8B-B14F-4D97-AF65-F5344CB8AC3E}">
        <p14:creationId xmlns:p14="http://schemas.microsoft.com/office/powerpoint/2010/main" val="44292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B23F-5855-12C3-DE02-4A3CEBFE6C60}"/>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BE6CF7B-E043-E806-27CF-846738158FA2}"/>
              </a:ext>
            </a:extLst>
          </p:cNvPr>
          <p:cNvCxnSpPr>
            <a:cxnSpLocks/>
          </p:cNvCxnSpPr>
          <p:nvPr/>
        </p:nvCxnSpPr>
        <p:spPr>
          <a:xfrm flipV="1">
            <a:off x="6494190" y="4611471"/>
            <a:ext cx="0" cy="352499"/>
          </a:xfrm>
          <a:prstGeom prst="straightConnector1">
            <a:avLst/>
          </a:prstGeom>
          <a:ln w="381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874316D-B0CD-4C37-1192-6D6FD8B8C334}"/>
              </a:ext>
            </a:extLst>
          </p:cNvPr>
          <p:cNvPicPr>
            <a:picLocks noChangeAspect="1"/>
          </p:cNvPicPr>
          <p:nvPr/>
        </p:nvPicPr>
        <p:blipFill>
          <a:blip r:embed="rId2"/>
          <a:stretch>
            <a:fillRect/>
          </a:stretch>
        </p:blipFill>
        <p:spPr>
          <a:xfrm>
            <a:off x="5348316" y="1809317"/>
            <a:ext cx="6007177" cy="2437038"/>
          </a:xfrm>
          <a:prstGeom prst="rect">
            <a:avLst/>
          </a:prstGeom>
        </p:spPr>
      </p:pic>
      <p:sp>
        <p:nvSpPr>
          <p:cNvPr id="2" name="Title 1">
            <a:extLst>
              <a:ext uri="{FF2B5EF4-FFF2-40B4-BE49-F238E27FC236}">
                <a16:creationId xmlns:a16="http://schemas.microsoft.com/office/drawing/2014/main" id="{A244D3F3-A2EB-BBA0-D85D-285792DB5406}"/>
              </a:ext>
            </a:extLst>
          </p:cNvPr>
          <p:cNvSpPr>
            <a:spLocks noGrp="1"/>
          </p:cNvSpPr>
          <p:nvPr>
            <p:ph type="title"/>
          </p:nvPr>
        </p:nvSpPr>
        <p:spPr>
          <a:xfrm>
            <a:off x="456105" y="810797"/>
            <a:ext cx="2443505" cy="810796"/>
          </a:xfrm>
        </p:spPr>
        <p:txBody>
          <a:bodyPr/>
          <a:lstStyle/>
          <a:p>
            <a:r>
              <a:rPr lang="en-US"/>
              <a:t>▲T = 75C</a:t>
            </a:r>
          </a:p>
        </p:txBody>
      </p:sp>
      <p:pic>
        <p:nvPicPr>
          <p:cNvPr id="13" name="Picture 12">
            <a:extLst>
              <a:ext uri="{FF2B5EF4-FFF2-40B4-BE49-F238E27FC236}">
                <a16:creationId xmlns:a16="http://schemas.microsoft.com/office/drawing/2014/main" id="{0D3557D1-0ACB-A052-6DBF-86EC4BEE31AA}"/>
              </a:ext>
            </a:extLst>
          </p:cNvPr>
          <p:cNvPicPr>
            <a:picLocks noChangeAspect="1"/>
          </p:cNvPicPr>
          <p:nvPr/>
        </p:nvPicPr>
        <p:blipFill>
          <a:blip r:embed="rId3"/>
          <a:stretch>
            <a:fillRect/>
          </a:stretch>
        </p:blipFill>
        <p:spPr>
          <a:xfrm>
            <a:off x="5338896" y="4246141"/>
            <a:ext cx="6007180" cy="2409130"/>
          </a:xfrm>
          <a:prstGeom prst="rect">
            <a:avLst/>
          </a:prstGeom>
        </p:spPr>
      </p:pic>
      <p:pic>
        <p:nvPicPr>
          <p:cNvPr id="10" name="Picture 9">
            <a:extLst>
              <a:ext uri="{FF2B5EF4-FFF2-40B4-BE49-F238E27FC236}">
                <a16:creationId xmlns:a16="http://schemas.microsoft.com/office/drawing/2014/main" id="{31B0CFB3-DE7A-4110-87E2-B5645A39D3FA}"/>
              </a:ext>
            </a:extLst>
          </p:cNvPr>
          <p:cNvPicPr>
            <a:picLocks noChangeAspect="1"/>
          </p:cNvPicPr>
          <p:nvPr/>
        </p:nvPicPr>
        <p:blipFill>
          <a:blip r:embed="rId4"/>
          <a:stretch>
            <a:fillRect/>
          </a:stretch>
        </p:blipFill>
        <p:spPr>
          <a:xfrm>
            <a:off x="5091374" y="219475"/>
            <a:ext cx="6317926" cy="1589842"/>
          </a:xfrm>
          <a:prstGeom prst="rect">
            <a:avLst/>
          </a:prstGeom>
        </p:spPr>
      </p:pic>
      <p:sp>
        <p:nvSpPr>
          <p:cNvPr id="12" name="TextBox 11">
            <a:extLst>
              <a:ext uri="{FF2B5EF4-FFF2-40B4-BE49-F238E27FC236}">
                <a16:creationId xmlns:a16="http://schemas.microsoft.com/office/drawing/2014/main" id="{4B0DE281-0E62-2D30-AEEB-3842726BC3FE}"/>
              </a:ext>
            </a:extLst>
          </p:cNvPr>
          <p:cNvSpPr txBox="1"/>
          <p:nvPr/>
        </p:nvSpPr>
        <p:spPr>
          <a:xfrm>
            <a:off x="340256" y="113649"/>
            <a:ext cx="6485634" cy="584775"/>
          </a:xfrm>
          <a:prstGeom prst="rect">
            <a:avLst/>
          </a:prstGeom>
          <a:noFill/>
        </p:spPr>
        <p:txBody>
          <a:bodyPr wrap="square" rtlCol="0">
            <a:spAutoFit/>
          </a:bodyPr>
          <a:lstStyle/>
          <a:p>
            <a:r>
              <a:rPr lang="en-US" sz="3200" u="sng"/>
              <a:t>SURVEY + ALIGNMENT</a:t>
            </a:r>
          </a:p>
        </p:txBody>
      </p:sp>
      <p:cxnSp>
        <p:nvCxnSpPr>
          <p:cNvPr id="19" name="Straight Arrow Connector 18">
            <a:extLst>
              <a:ext uri="{FF2B5EF4-FFF2-40B4-BE49-F238E27FC236}">
                <a16:creationId xmlns:a16="http://schemas.microsoft.com/office/drawing/2014/main" id="{5B46E4E7-BEBC-228B-99F7-981BE2D909A4}"/>
              </a:ext>
            </a:extLst>
          </p:cNvPr>
          <p:cNvCxnSpPr>
            <a:cxnSpLocks/>
          </p:cNvCxnSpPr>
          <p:nvPr/>
        </p:nvCxnSpPr>
        <p:spPr>
          <a:xfrm>
            <a:off x="10618446" y="5326955"/>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23" name="Straight Arrow Connector 22">
            <a:extLst>
              <a:ext uri="{FF2B5EF4-FFF2-40B4-BE49-F238E27FC236}">
                <a16:creationId xmlns:a16="http://schemas.microsoft.com/office/drawing/2014/main" id="{32ADA428-FC4F-4F0F-61AE-CFF8E6B67D05}"/>
              </a:ext>
            </a:extLst>
          </p:cNvPr>
          <p:cNvCxnSpPr>
            <a:cxnSpLocks/>
          </p:cNvCxnSpPr>
          <p:nvPr/>
        </p:nvCxnSpPr>
        <p:spPr>
          <a:xfrm flipV="1">
            <a:off x="8605284" y="4787720"/>
            <a:ext cx="0" cy="416696"/>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28" name="Straight Arrow Connector 27">
            <a:extLst>
              <a:ext uri="{FF2B5EF4-FFF2-40B4-BE49-F238E27FC236}">
                <a16:creationId xmlns:a16="http://schemas.microsoft.com/office/drawing/2014/main" id="{1EC814F2-373C-1F9B-D9C0-7E17DAB86147}"/>
              </a:ext>
            </a:extLst>
          </p:cNvPr>
          <p:cNvCxnSpPr>
            <a:cxnSpLocks/>
          </p:cNvCxnSpPr>
          <p:nvPr/>
        </p:nvCxnSpPr>
        <p:spPr>
          <a:xfrm>
            <a:off x="6112836" y="5204416"/>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37" name="Straight Arrow Connector 36">
            <a:extLst>
              <a:ext uri="{FF2B5EF4-FFF2-40B4-BE49-F238E27FC236}">
                <a16:creationId xmlns:a16="http://schemas.microsoft.com/office/drawing/2014/main" id="{96EC271A-30E9-2AA6-F97C-A29B349456AB}"/>
              </a:ext>
            </a:extLst>
          </p:cNvPr>
          <p:cNvCxnSpPr>
            <a:cxnSpLocks/>
          </p:cNvCxnSpPr>
          <p:nvPr/>
        </p:nvCxnSpPr>
        <p:spPr>
          <a:xfrm>
            <a:off x="10618446" y="2913364"/>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38" name="Straight Arrow Connector 37">
            <a:extLst>
              <a:ext uri="{FF2B5EF4-FFF2-40B4-BE49-F238E27FC236}">
                <a16:creationId xmlns:a16="http://schemas.microsoft.com/office/drawing/2014/main" id="{2BCEF6CF-EB02-B17A-7742-15148207E08E}"/>
              </a:ext>
            </a:extLst>
          </p:cNvPr>
          <p:cNvCxnSpPr>
            <a:cxnSpLocks/>
          </p:cNvCxnSpPr>
          <p:nvPr/>
        </p:nvCxnSpPr>
        <p:spPr>
          <a:xfrm flipV="1">
            <a:off x="8605284" y="2430836"/>
            <a:ext cx="0" cy="416696"/>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39" name="Straight Arrow Connector 38">
            <a:extLst>
              <a:ext uri="{FF2B5EF4-FFF2-40B4-BE49-F238E27FC236}">
                <a16:creationId xmlns:a16="http://schemas.microsoft.com/office/drawing/2014/main" id="{4C341B09-9251-4D15-DB32-A9FF4061FF94}"/>
              </a:ext>
            </a:extLst>
          </p:cNvPr>
          <p:cNvCxnSpPr>
            <a:cxnSpLocks/>
          </p:cNvCxnSpPr>
          <p:nvPr/>
        </p:nvCxnSpPr>
        <p:spPr>
          <a:xfrm>
            <a:off x="6112836" y="2762471"/>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42" name="Straight Arrow Connector 41">
            <a:extLst>
              <a:ext uri="{FF2B5EF4-FFF2-40B4-BE49-F238E27FC236}">
                <a16:creationId xmlns:a16="http://schemas.microsoft.com/office/drawing/2014/main" id="{0E5BCAFA-D5CA-E774-DBCF-2174BBB0D0A2}"/>
              </a:ext>
            </a:extLst>
          </p:cNvPr>
          <p:cNvCxnSpPr>
            <a:cxnSpLocks/>
          </p:cNvCxnSpPr>
          <p:nvPr/>
        </p:nvCxnSpPr>
        <p:spPr>
          <a:xfrm>
            <a:off x="10862995" y="1357120"/>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43" name="Straight Arrow Connector 42">
            <a:extLst>
              <a:ext uri="{FF2B5EF4-FFF2-40B4-BE49-F238E27FC236}">
                <a16:creationId xmlns:a16="http://schemas.microsoft.com/office/drawing/2014/main" id="{C43A9EA3-453E-5A6D-A0CC-C55A3CE581B1}"/>
              </a:ext>
            </a:extLst>
          </p:cNvPr>
          <p:cNvCxnSpPr>
            <a:cxnSpLocks/>
          </p:cNvCxnSpPr>
          <p:nvPr/>
        </p:nvCxnSpPr>
        <p:spPr>
          <a:xfrm flipV="1">
            <a:off x="8615917" y="810797"/>
            <a:ext cx="0" cy="416696"/>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44" name="Straight Arrow Connector 43">
            <a:extLst>
              <a:ext uri="{FF2B5EF4-FFF2-40B4-BE49-F238E27FC236}">
                <a16:creationId xmlns:a16="http://schemas.microsoft.com/office/drawing/2014/main" id="{9D729272-39A9-099D-148C-3BA3CE066F30}"/>
              </a:ext>
            </a:extLst>
          </p:cNvPr>
          <p:cNvCxnSpPr>
            <a:cxnSpLocks/>
          </p:cNvCxnSpPr>
          <p:nvPr/>
        </p:nvCxnSpPr>
        <p:spPr>
          <a:xfrm>
            <a:off x="5922159" y="1227493"/>
            <a:ext cx="381354"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cxnSp>
        <p:nvCxnSpPr>
          <p:cNvPr id="45" name="Straight Arrow Connector 44">
            <a:extLst>
              <a:ext uri="{FF2B5EF4-FFF2-40B4-BE49-F238E27FC236}">
                <a16:creationId xmlns:a16="http://schemas.microsoft.com/office/drawing/2014/main" id="{5625C1BF-46CA-4D64-A1CD-AF6A225CC74A}"/>
              </a:ext>
            </a:extLst>
          </p:cNvPr>
          <p:cNvCxnSpPr>
            <a:cxnSpLocks/>
          </p:cNvCxnSpPr>
          <p:nvPr/>
        </p:nvCxnSpPr>
        <p:spPr>
          <a:xfrm flipV="1">
            <a:off x="8988522" y="3299728"/>
            <a:ext cx="0" cy="416696"/>
          </a:xfrm>
          <a:prstGeom prst="straightConnector1">
            <a:avLst/>
          </a:prstGeom>
          <a:noFill/>
          <a:ln w="38100" cap="flat" cmpd="sng" algn="ctr">
            <a:solidFill>
              <a:srgbClr val="70AD47">
                <a:lumMod val="75000"/>
              </a:srgbClr>
            </a:solidFill>
            <a:prstDash val="solid"/>
            <a:miter lim="800000"/>
            <a:headEnd type="triangle"/>
            <a:tailEnd type="triangle"/>
          </a:ln>
          <a:effectLst/>
        </p:spPr>
      </p:cxnSp>
      <p:sp>
        <p:nvSpPr>
          <p:cNvPr id="46" name="TextBox 45">
            <a:extLst>
              <a:ext uri="{FF2B5EF4-FFF2-40B4-BE49-F238E27FC236}">
                <a16:creationId xmlns:a16="http://schemas.microsoft.com/office/drawing/2014/main" id="{164ED90F-71C5-19B1-ACB6-08512DFA23F3}"/>
              </a:ext>
            </a:extLst>
          </p:cNvPr>
          <p:cNvSpPr txBox="1"/>
          <p:nvPr/>
        </p:nvSpPr>
        <p:spPr>
          <a:xfrm>
            <a:off x="6956710" y="3319641"/>
            <a:ext cx="2587253" cy="369332"/>
          </a:xfrm>
          <a:prstGeom prst="rect">
            <a:avLst/>
          </a:prstGeom>
          <a:noFill/>
        </p:spPr>
        <p:txBody>
          <a:bodyPr wrap="square" rtlCol="0">
            <a:spAutoFit/>
          </a:bodyPr>
          <a:lstStyle/>
          <a:p>
            <a:r>
              <a:rPr lang="en-US"/>
              <a:t>Deformation in  Y</a:t>
            </a:r>
          </a:p>
        </p:txBody>
      </p:sp>
      <p:cxnSp>
        <p:nvCxnSpPr>
          <p:cNvPr id="48" name="Straight Arrow Connector 47">
            <a:extLst>
              <a:ext uri="{FF2B5EF4-FFF2-40B4-BE49-F238E27FC236}">
                <a16:creationId xmlns:a16="http://schemas.microsoft.com/office/drawing/2014/main" id="{9545D452-8A60-DE55-728A-35620276E8EC}"/>
              </a:ext>
            </a:extLst>
          </p:cNvPr>
          <p:cNvCxnSpPr>
            <a:cxnSpLocks/>
          </p:cNvCxnSpPr>
          <p:nvPr/>
        </p:nvCxnSpPr>
        <p:spPr>
          <a:xfrm>
            <a:off x="9241902" y="5975537"/>
            <a:ext cx="497521" cy="0"/>
          </a:xfrm>
          <a:prstGeom prst="straightConnector1">
            <a:avLst/>
          </a:prstGeom>
          <a:noFill/>
          <a:ln w="38100" cap="flat" cmpd="sng" algn="ctr">
            <a:solidFill>
              <a:srgbClr val="70AD47">
                <a:lumMod val="75000"/>
              </a:srgbClr>
            </a:solidFill>
            <a:prstDash val="solid"/>
            <a:miter lim="800000"/>
            <a:headEnd type="triangle"/>
            <a:tailEnd type="triangle"/>
          </a:ln>
          <a:effectLst/>
        </p:spPr>
      </p:cxnSp>
      <p:sp>
        <p:nvSpPr>
          <p:cNvPr id="49" name="TextBox 48">
            <a:extLst>
              <a:ext uri="{FF2B5EF4-FFF2-40B4-BE49-F238E27FC236}">
                <a16:creationId xmlns:a16="http://schemas.microsoft.com/office/drawing/2014/main" id="{1291D97A-B4C0-A948-538A-52EDAE66BEEC}"/>
              </a:ext>
            </a:extLst>
          </p:cNvPr>
          <p:cNvSpPr txBox="1"/>
          <p:nvPr/>
        </p:nvSpPr>
        <p:spPr>
          <a:xfrm>
            <a:off x="7311657" y="5781162"/>
            <a:ext cx="2587253" cy="369332"/>
          </a:xfrm>
          <a:prstGeom prst="rect">
            <a:avLst/>
          </a:prstGeom>
          <a:noFill/>
        </p:spPr>
        <p:txBody>
          <a:bodyPr wrap="square" rtlCol="0">
            <a:spAutoFit/>
          </a:bodyPr>
          <a:lstStyle/>
          <a:p>
            <a:r>
              <a:rPr lang="en-US"/>
              <a:t>Deformation in  X</a:t>
            </a:r>
          </a:p>
        </p:txBody>
      </p:sp>
      <p:sp>
        <p:nvSpPr>
          <p:cNvPr id="51" name="TextBox 50">
            <a:extLst>
              <a:ext uri="{FF2B5EF4-FFF2-40B4-BE49-F238E27FC236}">
                <a16:creationId xmlns:a16="http://schemas.microsoft.com/office/drawing/2014/main" id="{9D949CE1-721B-7235-CA4A-20EEC2673A03}"/>
              </a:ext>
            </a:extLst>
          </p:cNvPr>
          <p:cNvSpPr txBox="1"/>
          <p:nvPr/>
        </p:nvSpPr>
        <p:spPr>
          <a:xfrm>
            <a:off x="6173444" y="335219"/>
            <a:ext cx="2587253" cy="369332"/>
          </a:xfrm>
          <a:prstGeom prst="rect">
            <a:avLst/>
          </a:prstGeom>
          <a:noFill/>
        </p:spPr>
        <p:txBody>
          <a:bodyPr wrap="square" rtlCol="0">
            <a:spAutoFit/>
          </a:bodyPr>
          <a:lstStyle/>
          <a:p>
            <a:r>
              <a:rPr lang="en-US"/>
              <a:t>Total Deformation</a:t>
            </a:r>
          </a:p>
        </p:txBody>
      </p:sp>
      <p:sp>
        <p:nvSpPr>
          <p:cNvPr id="52" name="TextBox 51">
            <a:extLst>
              <a:ext uri="{FF2B5EF4-FFF2-40B4-BE49-F238E27FC236}">
                <a16:creationId xmlns:a16="http://schemas.microsoft.com/office/drawing/2014/main" id="{9B6A18A3-B402-48A6-72DE-B27FBA0D4D05}"/>
              </a:ext>
            </a:extLst>
          </p:cNvPr>
          <p:cNvSpPr txBox="1"/>
          <p:nvPr/>
        </p:nvSpPr>
        <p:spPr>
          <a:xfrm>
            <a:off x="616161" y="1684667"/>
            <a:ext cx="3806983" cy="646331"/>
          </a:xfrm>
          <a:prstGeom prst="rect">
            <a:avLst/>
          </a:prstGeom>
          <a:noFill/>
          <a:ln w="12700">
            <a:solidFill>
              <a:srgbClr val="00B0F0"/>
            </a:solidFill>
          </a:ln>
        </p:spPr>
        <p:txBody>
          <a:bodyPr wrap="square" rtlCol="0">
            <a:spAutoFit/>
          </a:bodyPr>
          <a:lstStyle/>
          <a:p>
            <a:r>
              <a:rPr lang="en-US"/>
              <a:t>Anchoring occurs in center of chamber toward beam channel</a:t>
            </a:r>
          </a:p>
        </p:txBody>
      </p:sp>
      <p:cxnSp>
        <p:nvCxnSpPr>
          <p:cNvPr id="54" name="Straight Arrow Connector 53">
            <a:extLst>
              <a:ext uri="{FF2B5EF4-FFF2-40B4-BE49-F238E27FC236}">
                <a16:creationId xmlns:a16="http://schemas.microsoft.com/office/drawing/2014/main" id="{86A302B1-D735-6F0F-CD63-56234CC53F87}"/>
              </a:ext>
            </a:extLst>
          </p:cNvPr>
          <p:cNvCxnSpPr>
            <a:cxnSpLocks/>
            <a:stCxn id="52" idx="3"/>
          </p:cNvCxnSpPr>
          <p:nvPr/>
        </p:nvCxnSpPr>
        <p:spPr>
          <a:xfrm flipV="1">
            <a:off x="4423144" y="1357120"/>
            <a:ext cx="4019107" cy="65071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9CC66CE-4FEA-6976-CAD8-71CE18AA4DD0}"/>
              </a:ext>
            </a:extLst>
          </p:cNvPr>
          <p:cNvSpPr txBox="1"/>
          <p:nvPr/>
        </p:nvSpPr>
        <p:spPr>
          <a:xfrm>
            <a:off x="1368056" y="3381610"/>
            <a:ext cx="3055088" cy="646331"/>
          </a:xfrm>
          <a:prstGeom prst="rect">
            <a:avLst/>
          </a:prstGeom>
          <a:noFill/>
          <a:ln w="12700">
            <a:solidFill>
              <a:srgbClr val="00B0F0"/>
            </a:solidFill>
          </a:ln>
        </p:spPr>
        <p:txBody>
          <a:bodyPr wrap="square" rtlCol="0">
            <a:spAutoFit/>
          </a:bodyPr>
          <a:lstStyle/>
          <a:p>
            <a:r>
              <a:rPr lang="en-US"/>
              <a:t>60µmm of lateral movement towards magnets </a:t>
            </a:r>
          </a:p>
        </p:txBody>
      </p:sp>
      <p:cxnSp>
        <p:nvCxnSpPr>
          <p:cNvPr id="57" name="Straight Arrow Connector 56">
            <a:extLst>
              <a:ext uri="{FF2B5EF4-FFF2-40B4-BE49-F238E27FC236}">
                <a16:creationId xmlns:a16="http://schemas.microsoft.com/office/drawing/2014/main" id="{2707C0C5-53C7-9F6F-F3B6-ABACA875D9A1}"/>
              </a:ext>
            </a:extLst>
          </p:cNvPr>
          <p:cNvCxnSpPr>
            <a:cxnSpLocks/>
            <a:stCxn id="56" idx="3"/>
          </p:cNvCxnSpPr>
          <p:nvPr/>
        </p:nvCxnSpPr>
        <p:spPr>
          <a:xfrm flipV="1">
            <a:off x="4423144" y="2957140"/>
            <a:ext cx="4019107" cy="74763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B5467F-1A91-ECF7-6E39-F42C36AB95B3}"/>
              </a:ext>
            </a:extLst>
          </p:cNvPr>
          <p:cNvSpPr txBox="1"/>
          <p:nvPr/>
        </p:nvSpPr>
        <p:spPr>
          <a:xfrm>
            <a:off x="2161953" y="4963970"/>
            <a:ext cx="2261191" cy="646331"/>
          </a:xfrm>
          <a:prstGeom prst="rect">
            <a:avLst/>
          </a:prstGeom>
          <a:noFill/>
          <a:ln w="12700">
            <a:solidFill>
              <a:srgbClr val="00B0F0"/>
            </a:solidFill>
          </a:ln>
        </p:spPr>
        <p:txBody>
          <a:bodyPr wrap="square" rtlCol="0">
            <a:spAutoFit/>
          </a:bodyPr>
          <a:lstStyle/>
          <a:p>
            <a:r>
              <a:rPr lang="en-US"/>
              <a:t>2mm of longitudinal movement per side</a:t>
            </a:r>
          </a:p>
        </p:txBody>
      </p:sp>
      <p:cxnSp>
        <p:nvCxnSpPr>
          <p:cNvPr id="60" name="Straight Arrow Connector 59">
            <a:extLst>
              <a:ext uri="{FF2B5EF4-FFF2-40B4-BE49-F238E27FC236}">
                <a16:creationId xmlns:a16="http://schemas.microsoft.com/office/drawing/2014/main" id="{D9BED9E3-A123-F784-002C-704351D24FAA}"/>
              </a:ext>
            </a:extLst>
          </p:cNvPr>
          <p:cNvCxnSpPr>
            <a:cxnSpLocks/>
            <a:stCxn id="59" idx="3"/>
          </p:cNvCxnSpPr>
          <p:nvPr/>
        </p:nvCxnSpPr>
        <p:spPr>
          <a:xfrm flipV="1">
            <a:off x="4423144" y="5000781"/>
            <a:ext cx="906335" cy="28635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93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AE66F6-2AB3-7EFF-67F2-9495519C25B3}"/>
              </a:ext>
            </a:extLst>
          </p:cNvPr>
          <p:cNvPicPr>
            <a:picLocks noChangeAspect="1"/>
          </p:cNvPicPr>
          <p:nvPr/>
        </p:nvPicPr>
        <p:blipFill>
          <a:blip r:embed="rId2"/>
          <a:stretch>
            <a:fillRect/>
          </a:stretch>
        </p:blipFill>
        <p:spPr>
          <a:xfrm>
            <a:off x="219739" y="602513"/>
            <a:ext cx="11972261" cy="3484504"/>
          </a:xfrm>
          <a:prstGeom prst="rect">
            <a:avLst/>
          </a:prstGeom>
        </p:spPr>
      </p:pic>
      <p:pic>
        <p:nvPicPr>
          <p:cNvPr id="5" name="Picture 4">
            <a:extLst>
              <a:ext uri="{FF2B5EF4-FFF2-40B4-BE49-F238E27FC236}">
                <a16:creationId xmlns:a16="http://schemas.microsoft.com/office/drawing/2014/main" id="{C3D3294A-0D7D-7285-4B93-37E284B5C373}"/>
              </a:ext>
            </a:extLst>
          </p:cNvPr>
          <p:cNvPicPr>
            <a:picLocks noChangeAspect="1"/>
          </p:cNvPicPr>
          <p:nvPr/>
        </p:nvPicPr>
        <p:blipFill>
          <a:blip r:embed="rId3"/>
          <a:stretch>
            <a:fillRect/>
          </a:stretch>
        </p:blipFill>
        <p:spPr>
          <a:xfrm flipH="1">
            <a:off x="3799367" y="3753659"/>
            <a:ext cx="7527851" cy="3040545"/>
          </a:xfrm>
          <a:prstGeom prst="rect">
            <a:avLst/>
          </a:prstGeom>
        </p:spPr>
      </p:pic>
      <p:sp>
        <p:nvSpPr>
          <p:cNvPr id="2" name="Title 1">
            <a:extLst>
              <a:ext uri="{FF2B5EF4-FFF2-40B4-BE49-F238E27FC236}">
                <a16:creationId xmlns:a16="http://schemas.microsoft.com/office/drawing/2014/main" id="{C1791F49-1BE0-2EBB-D3F4-23A2D2A3E152}"/>
              </a:ext>
            </a:extLst>
          </p:cNvPr>
          <p:cNvSpPr>
            <a:spLocks noGrp="1"/>
          </p:cNvSpPr>
          <p:nvPr>
            <p:ph type="title"/>
          </p:nvPr>
        </p:nvSpPr>
        <p:spPr>
          <a:xfrm>
            <a:off x="1325526" y="0"/>
            <a:ext cx="10760148" cy="886047"/>
          </a:xfrm>
        </p:spPr>
        <p:txBody>
          <a:bodyPr>
            <a:normAutofit/>
          </a:bodyPr>
          <a:lstStyle/>
          <a:p>
            <a:pPr algn="ctr"/>
            <a:r>
              <a:rPr lang="en-US" sz="4800" b="0" i="1">
                <a:solidFill>
                  <a:srgbClr val="1C9ED2"/>
                </a:solidFill>
              </a:rPr>
              <a:t>Thank you - Questions?</a:t>
            </a:r>
          </a:p>
        </p:txBody>
      </p:sp>
    </p:spTree>
    <p:extLst>
      <p:ext uri="{BB962C8B-B14F-4D97-AF65-F5344CB8AC3E}">
        <p14:creationId xmlns:p14="http://schemas.microsoft.com/office/powerpoint/2010/main" val="117410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62F8-0DCD-ED95-3F01-86756F0E5DC0}"/>
              </a:ext>
            </a:extLst>
          </p:cNvPr>
          <p:cNvSpPr>
            <a:spLocks noGrp="1"/>
          </p:cNvSpPr>
          <p:nvPr>
            <p:ph type="title"/>
          </p:nvPr>
        </p:nvSpPr>
        <p:spPr/>
        <p:txBody>
          <a:bodyPr/>
          <a:lstStyle/>
          <a:p>
            <a:pPr algn="ctr"/>
            <a:r>
              <a:rPr lang="en-US"/>
              <a:t>BACK UP SLIDES</a:t>
            </a:r>
          </a:p>
        </p:txBody>
      </p:sp>
    </p:spTree>
    <p:extLst>
      <p:ext uri="{BB962C8B-B14F-4D97-AF65-F5344CB8AC3E}">
        <p14:creationId xmlns:p14="http://schemas.microsoft.com/office/powerpoint/2010/main" val="2139230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11D1A-9832-893C-BA65-9C4E6B469E1E}"/>
              </a:ext>
            </a:extLst>
          </p:cNvPr>
          <p:cNvSpPr txBox="1"/>
          <p:nvPr/>
        </p:nvSpPr>
        <p:spPr>
          <a:xfrm>
            <a:off x="1217430" y="534725"/>
            <a:ext cx="9492490" cy="1754326"/>
          </a:xfrm>
          <a:prstGeom prst="rect">
            <a:avLst/>
          </a:prstGeom>
          <a:noFill/>
        </p:spPr>
        <p:txBody>
          <a:bodyPr wrap="square" lIns="91440" tIns="45720" rIns="91440" bIns="45720" rtlCol="0" anchor="t">
            <a:spAutoFit/>
          </a:bodyPr>
          <a:lstStyle/>
          <a:p>
            <a:r>
              <a:rPr lang="en-US" sz="5400">
                <a:cs typeface="Arial"/>
              </a:rPr>
              <a:t>Design Process for New Lattice Iterations</a:t>
            </a:r>
          </a:p>
        </p:txBody>
      </p:sp>
      <p:sp>
        <p:nvSpPr>
          <p:cNvPr id="3" name="TextBox 2">
            <a:extLst>
              <a:ext uri="{FF2B5EF4-FFF2-40B4-BE49-F238E27FC236}">
                <a16:creationId xmlns:a16="http://schemas.microsoft.com/office/drawing/2014/main" id="{55C60F77-8798-7E9F-6509-4A732DD3FCD3}"/>
              </a:ext>
            </a:extLst>
          </p:cNvPr>
          <p:cNvSpPr txBox="1"/>
          <p:nvPr/>
        </p:nvSpPr>
        <p:spPr>
          <a:xfrm>
            <a:off x="1095514" y="2975516"/>
            <a:ext cx="1675731" cy="646331"/>
          </a:xfrm>
          <a:prstGeom prst="rect">
            <a:avLst/>
          </a:prstGeom>
          <a:noFill/>
        </p:spPr>
        <p:txBody>
          <a:bodyPr wrap="square" rtlCol="0">
            <a:spAutoFit/>
          </a:bodyPr>
          <a:lstStyle/>
          <a:p>
            <a:r>
              <a:rPr lang="en-US"/>
              <a:t>Optics Builder </a:t>
            </a:r>
          </a:p>
          <a:p>
            <a:r>
              <a:rPr lang="en-US"/>
              <a:t>(MAD-X file)</a:t>
            </a:r>
          </a:p>
        </p:txBody>
      </p:sp>
      <p:sp>
        <p:nvSpPr>
          <p:cNvPr id="4" name="TextBox 3">
            <a:extLst>
              <a:ext uri="{FF2B5EF4-FFF2-40B4-BE49-F238E27FC236}">
                <a16:creationId xmlns:a16="http://schemas.microsoft.com/office/drawing/2014/main" id="{DB09C357-C1C9-A51E-AE66-CB3393793773}"/>
              </a:ext>
            </a:extLst>
          </p:cNvPr>
          <p:cNvSpPr txBox="1"/>
          <p:nvPr/>
        </p:nvSpPr>
        <p:spPr>
          <a:xfrm>
            <a:off x="4962330" y="2536951"/>
            <a:ext cx="1118218" cy="369332"/>
          </a:xfrm>
          <a:prstGeom prst="rect">
            <a:avLst/>
          </a:prstGeom>
          <a:noFill/>
        </p:spPr>
        <p:txBody>
          <a:bodyPr wrap="square" rtlCol="0">
            <a:spAutoFit/>
          </a:bodyPr>
          <a:lstStyle/>
          <a:p>
            <a:r>
              <a:rPr lang="en-US"/>
              <a:t>Inventor</a:t>
            </a:r>
          </a:p>
        </p:txBody>
      </p:sp>
      <p:sp>
        <p:nvSpPr>
          <p:cNvPr id="5" name="TextBox 4">
            <a:extLst>
              <a:ext uri="{FF2B5EF4-FFF2-40B4-BE49-F238E27FC236}">
                <a16:creationId xmlns:a16="http://schemas.microsoft.com/office/drawing/2014/main" id="{0B54EE4C-89F0-33B2-428D-D1BB84B48038}"/>
              </a:ext>
            </a:extLst>
          </p:cNvPr>
          <p:cNvSpPr txBox="1"/>
          <p:nvPr/>
        </p:nvSpPr>
        <p:spPr>
          <a:xfrm>
            <a:off x="4992931" y="3571216"/>
            <a:ext cx="1057013" cy="369332"/>
          </a:xfrm>
          <a:prstGeom prst="rect">
            <a:avLst/>
          </a:prstGeom>
          <a:noFill/>
        </p:spPr>
        <p:txBody>
          <a:bodyPr wrap="square" rtlCol="0">
            <a:spAutoFit/>
          </a:bodyPr>
          <a:lstStyle/>
          <a:p>
            <a:r>
              <a:rPr lang="en-US" err="1"/>
              <a:t>SynRad</a:t>
            </a:r>
            <a:endParaRPr lang="en-US"/>
          </a:p>
        </p:txBody>
      </p:sp>
      <p:sp>
        <p:nvSpPr>
          <p:cNvPr id="6" name="TextBox 5">
            <a:extLst>
              <a:ext uri="{FF2B5EF4-FFF2-40B4-BE49-F238E27FC236}">
                <a16:creationId xmlns:a16="http://schemas.microsoft.com/office/drawing/2014/main" id="{56EA52AD-A2E4-D8E6-CCCE-CDAD686EC9E0}"/>
              </a:ext>
            </a:extLst>
          </p:cNvPr>
          <p:cNvSpPr txBox="1"/>
          <p:nvPr/>
        </p:nvSpPr>
        <p:spPr>
          <a:xfrm>
            <a:off x="8281244" y="2868926"/>
            <a:ext cx="1118218" cy="369332"/>
          </a:xfrm>
          <a:prstGeom prst="rect">
            <a:avLst/>
          </a:prstGeom>
          <a:noFill/>
        </p:spPr>
        <p:txBody>
          <a:bodyPr wrap="square" rtlCol="0">
            <a:spAutoFit/>
          </a:bodyPr>
          <a:lstStyle/>
          <a:p>
            <a:r>
              <a:rPr lang="en-US" err="1"/>
              <a:t>MolFlow</a:t>
            </a:r>
            <a:endParaRPr lang="en-US"/>
          </a:p>
        </p:txBody>
      </p:sp>
      <p:sp>
        <p:nvSpPr>
          <p:cNvPr id="7" name="TextBox 6">
            <a:extLst>
              <a:ext uri="{FF2B5EF4-FFF2-40B4-BE49-F238E27FC236}">
                <a16:creationId xmlns:a16="http://schemas.microsoft.com/office/drawing/2014/main" id="{55C14759-7228-8F6C-E257-29B96C98C4ED}"/>
              </a:ext>
            </a:extLst>
          </p:cNvPr>
          <p:cNvSpPr txBox="1"/>
          <p:nvPr/>
        </p:nvSpPr>
        <p:spPr>
          <a:xfrm>
            <a:off x="4993183" y="4519646"/>
            <a:ext cx="1235805" cy="369332"/>
          </a:xfrm>
          <a:prstGeom prst="rect">
            <a:avLst/>
          </a:prstGeom>
          <a:noFill/>
        </p:spPr>
        <p:txBody>
          <a:bodyPr wrap="square" rtlCol="0">
            <a:spAutoFit/>
          </a:bodyPr>
          <a:lstStyle/>
          <a:p>
            <a:r>
              <a:rPr lang="en-US"/>
              <a:t>OSCARS</a:t>
            </a:r>
          </a:p>
        </p:txBody>
      </p:sp>
      <p:sp>
        <p:nvSpPr>
          <p:cNvPr id="8" name="TextBox 7">
            <a:extLst>
              <a:ext uri="{FF2B5EF4-FFF2-40B4-BE49-F238E27FC236}">
                <a16:creationId xmlns:a16="http://schemas.microsoft.com/office/drawing/2014/main" id="{5CD5C2F8-9915-7986-1FFA-CB5A972AF53A}"/>
              </a:ext>
            </a:extLst>
          </p:cNvPr>
          <p:cNvSpPr txBox="1"/>
          <p:nvPr/>
        </p:nvSpPr>
        <p:spPr>
          <a:xfrm>
            <a:off x="8308139" y="4044516"/>
            <a:ext cx="1033242" cy="369332"/>
          </a:xfrm>
          <a:prstGeom prst="rect">
            <a:avLst/>
          </a:prstGeom>
          <a:noFill/>
        </p:spPr>
        <p:txBody>
          <a:bodyPr wrap="square" rtlCol="0">
            <a:spAutoFit/>
          </a:bodyPr>
          <a:lstStyle/>
          <a:p>
            <a:r>
              <a:rPr lang="en-US"/>
              <a:t>ANSYS</a:t>
            </a:r>
          </a:p>
        </p:txBody>
      </p:sp>
      <p:cxnSp>
        <p:nvCxnSpPr>
          <p:cNvPr id="12" name="Straight Arrow Connector 11">
            <a:extLst>
              <a:ext uri="{FF2B5EF4-FFF2-40B4-BE49-F238E27FC236}">
                <a16:creationId xmlns:a16="http://schemas.microsoft.com/office/drawing/2014/main" id="{E54C9188-9237-17E9-BEC6-1FA63E15FBC2}"/>
              </a:ext>
            </a:extLst>
          </p:cNvPr>
          <p:cNvCxnSpPr>
            <a:stCxn id="3" idx="3"/>
            <a:endCxn id="5" idx="1"/>
          </p:cNvCxnSpPr>
          <p:nvPr/>
        </p:nvCxnSpPr>
        <p:spPr>
          <a:xfrm>
            <a:off x="2771245" y="3298682"/>
            <a:ext cx="2221686"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A4DEC1-BD6F-F5E6-6AC9-28D528DEF253}"/>
              </a:ext>
            </a:extLst>
          </p:cNvPr>
          <p:cNvCxnSpPr>
            <a:stCxn id="4" idx="2"/>
            <a:endCxn id="5" idx="0"/>
          </p:cNvCxnSpPr>
          <p:nvPr/>
        </p:nvCxnSpPr>
        <p:spPr>
          <a:xfrm flipH="1">
            <a:off x="5521438" y="2906283"/>
            <a:ext cx="1" cy="664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5E4849-B4F5-1B79-71FA-226C015BF715}"/>
              </a:ext>
            </a:extLst>
          </p:cNvPr>
          <p:cNvCxnSpPr>
            <a:stCxn id="5" idx="3"/>
            <a:endCxn id="6" idx="1"/>
          </p:cNvCxnSpPr>
          <p:nvPr/>
        </p:nvCxnSpPr>
        <p:spPr>
          <a:xfrm flipV="1">
            <a:off x="6049944" y="3053592"/>
            <a:ext cx="2231300" cy="70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DD5B54-90AA-B47C-938D-D61C7D18B021}"/>
              </a:ext>
            </a:extLst>
          </p:cNvPr>
          <p:cNvCxnSpPr>
            <a:cxnSpLocks/>
            <a:stCxn id="5" idx="3"/>
            <a:endCxn id="8" idx="1"/>
          </p:cNvCxnSpPr>
          <p:nvPr/>
        </p:nvCxnSpPr>
        <p:spPr>
          <a:xfrm>
            <a:off x="6049944" y="3755882"/>
            <a:ext cx="2258195" cy="47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3DC316F-71CC-B1E6-57EA-842C5C23D459}"/>
              </a:ext>
            </a:extLst>
          </p:cNvPr>
          <p:cNvCxnSpPr>
            <a:cxnSpLocks/>
            <a:stCxn id="7" idx="3"/>
            <a:endCxn id="8" idx="1"/>
          </p:cNvCxnSpPr>
          <p:nvPr/>
        </p:nvCxnSpPr>
        <p:spPr>
          <a:xfrm flipV="1">
            <a:off x="6228988" y="4229182"/>
            <a:ext cx="2079151" cy="47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73EAC8C-CFD8-9ACE-B35A-4DC4E270BD18}"/>
              </a:ext>
            </a:extLst>
          </p:cNvPr>
          <p:cNvCxnSpPr>
            <a:stCxn id="3" idx="3"/>
            <a:endCxn id="4" idx="1"/>
          </p:cNvCxnSpPr>
          <p:nvPr/>
        </p:nvCxnSpPr>
        <p:spPr>
          <a:xfrm flipV="1">
            <a:off x="2771245" y="2721617"/>
            <a:ext cx="2191085" cy="577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F52E69-FC4F-5D00-11F9-7D043F6DA8D0}"/>
              </a:ext>
            </a:extLst>
          </p:cNvPr>
          <p:cNvSpPr txBox="1"/>
          <p:nvPr/>
        </p:nvSpPr>
        <p:spPr>
          <a:xfrm>
            <a:off x="977153" y="5163671"/>
            <a:ext cx="100942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-Necessary to have system in place for when changes are made to the lattice to quickly update existing models.</a:t>
            </a:r>
          </a:p>
        </p:txBody>
      </p:sp>
      <p:cxnSp>
        <p:nvCxnSpPr>
          <p:cNvPr id="2" name="Straight Arrow Connector 1">
            <a:extLst>
              <a:ext uri="{FF2B5EF4-FFF2-40B4-BE49-F238E27FC236}">
                <a16:creationId xmlns:a16="http://schemas.microsoft.com/office/drawing/2014/main" id="{32634D5F-7F2D-3127-5A5A-56D814D9BC7C}"/>
              </a:ext>
            </a:extLst>
          </p:cNvPr>
          <p:cNvCxnSpPr/>
          <p:nvPr/>
        </p:nvCxnSpPr>
        <p:spPr>
          <a:xfrm flipV="1">
            <a:off x="6239435" y="3034553"/>
            <a:ext cx="2061882" cy="166743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A25892-05BD-64DE-28FA-5D7E3BF7D454}"/>
              </a:ext>
            </a:extLst>
          </p:cNvPr>
          <p:cNvSpPr txBox="1"/>
          <p:nvPr/>
        </p:nvSpPr>
        <p:spPr>
          <a:xfrm>
            <a:off x="3194239" y="4867615"/>
            <a:ext cx="5113900" cy="261610"/>
          </a:xfrm>
          <a:prstGeom prst="rect">
            <a:avLst/>
          </a:prstGeom>
          <a:noFill/>
        </p:spPr>
        <p:txBody>
          <a:bodyPr wrap="none" rtlCol="0">
            <a:spAutoFit/>
          </a:bodyPr>
          <a:lstStyle/>
          <a:p>
            <a:r>
              <a:rPr lang="en-US" sz="1100"/>
              <a:t>(Open Source Code for Advanced Radiation Simulation: Dean Hidas ID Group)</a:t>
            </a:r>
          </a:p>
        </p:txBody>
      </p:sp>
      <p:sp>
        <p:nvSpPr>
          <p:cNvPr id="11" name="TextBox 10">
            <a:extLst>
              <a:ext uri="{FF2B5EF4-FFF2-40B4-BE49-F238E27FC236}">
                <a16:creationId xmlns:a16="http://schemas.microsoft.com/office/drawing/2014/main" id="{33BEB511-4BEA-D1C9-A8CB-B6499D6114D9}"/>
              </a:ext>
            </a:extLst>
          </p:cNvPr>
          <p:cNvSpPr txBox="1"/>
          <p:nvPr/>
        </p:nvSpPr>
        <p:spPr>
          <a:xfrm>
            <a:off x="7987145" y="5915891"/>
            <a:ext cx="3976255" cy="738664"/>
          </a:xfrm>
          <a:prstGeom prst="rect">
            <a:avLst/>
          </a:prstGeom>
          <a:noFill/>
        </p:spPr>
        <p:txBody>
          <a:bodyPr wrap="square" rtlCol="0">
            <a:spAutoFit/>
          </a:bodyPr>
          <a:lstStyle/>
          <a:p>
            <a:r>
              <a:rPr lang="en-US" sz="1400" b="0" i="1">
                <a:solidFill>
                  <a:srgbClr val="000000"/>
                </a:solidFill>
                <a:effectLst/>
              </a:rPr>
              <a:t>Recent developments of Monte-Carlo codes </a:t>
            </a:r>
            <a:r>
              <a:rPr lang="en-US" sz="1400" b="0" i="1" err="1">
                <a:solidFill>
                  <a:srgbClr val="000000"/>
                </a:solidFill>
                <a:effectLst/>
              </a:rPr>
              <a:t>MolFlow</a:t>
            </a:r>
            <a:r>
              <a:rPr lang="en-US" sz="1400" b="0" i="1">
                <a:solidFill>
                  <a:srgbClr val="000000"/>
                </a:solidFill>
                <a:effectLst/>
              </a:rPr>
              <a:t>+ and SynRad+</a:t>
            </a:r>
            <a:br>
              <a:rPr lang="en-US" sz="1400" b="0" i="1">
                <a:solidFill>
                  <a:srgbClr val="000000"/>
                </a:solidFill>
                <a:effectLst/>
              </a:rPr>
            </a:br>
            <a:r>
              <a:rPr lang="en-US" sz="1400" b="0" i="1">
                <a:solidFill>
                  <a:srgbClr val="000000"/>
                </a:solidFill>
                <a:effectLst/>
              </a:rPr>
              <a:t>M. </a:t>
            </a:r>
            <a:r>
              <a:rPr lang="en-US" sz="1400" b="0" i="1" err="1">
                <a:solidFill>
                  <a:srgbClr val="000000"/>
                </a:solidFill>
                <a:effectLst/>
              </a:rPr>
              <a:t>Ady</a:t>
            </a:r>
            <a:r>
              <a:rPr lang="en-US" sz="1400" b="0" i="1">
                <a:solidFill>
                  <a:srgbClr val="000000"/>
                </a:solidFill>
                <a:effectLst/>
              </a:rPr>
              <a:t>, R. </a:t>
            </a:r>
            <a:r>
              <a:rPr lang="en-US" sz="1400" b="0" i="1" err="1">
                <a:solidFill>
                  <a:srgbClr val="000000"/>
                </a:solidFill>
                <a:effectLst/>
              </a:rPr>
              <a:t>Kersevan</a:t>
            </a:r>
            <a:endParaRPr lang="en-US" sz="1400"/>
          </a:p>
        </p:txBody>
      </p:sp>
    </p:spTree>
    <p:extLst>
      <p:ext uri="{BB962C8B-B14F-4D97-AF65-F5344CB8AC3E}">
        <p14:creationId xmlns:p14="http://schemas.microsoft.com/office/powerpoint/2010/main" val="1924203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C25C-7328-8F5C-A5FE-5B3A854EB775}"/>
              </a:ext>
            </a:extLst>
          </p:cNvPr>
          <p:cNvSpPr>
            <a:spLocks noGrp="1"/>
          </p:cNvSpPr>
          <p:nvPr>
            <p:ph type="title"/>
          </p:nvPr>
        </p:nvSpPr>
        <p:spPr/>
        <p:txBody>
          <a:bodyPr/>
          <a:lstStyle/>
          <a:p>
            <a:r>
              <a:rPr lang="en-US"/>
              <a:t>NSLS2-U Prototype Chamber at 14BM</a:t>
            </a:r>
          </a:p>
        </p:txBody>
      </p:sp>
      <p:pic>
        <p:nvPicPr>
          <p:cNvPr id="5" name="Picture 5">
            <a:extLst>
              <a:ext uri="{FF2B5EF4-FFF2-40B4-BE49-F238E27FC236}">
                <a16:creationId xmlns:a16="http://schemas.microsoft.com/office/drawing/2014/main" id="{40A6E29C-E2E7-A731-A7B5-DC2E2FC4F65B}"/>
              </a:ext>
            </a:extLst>
          </p:cNvPr>
          <p:cNvPicPr>
            <a:picLocks noChangeAspect="1"/>
          </p:cNvPicPr>
          <p:nvPr/>
        </p:nvPicPr>
        <p:blipFill>
          <a:blip r:embed="rId2"/>
          <a:stretch>
            <a:fillRect/>
          </a:stretch>
        </p:blipFill>
        <p:spPr>
          <a:xfrm>
            <a:off x="2366683" y="1470625"/>
            <a:ext cx="7781364" cy="3737457"/>
          </a:xfrm>
          <a:prstGeom prst="rect">
            <a:avLst/>
          </a:prstGeom>
        </p:spPr>
      </p:pic>
      <p:sp>
        <p:nvSpPr>
          <p:cNvPr id="6" name="TextBox 5">
            <a:extLst>
              <a:ext uri="{FF2B5EF4-FFF2-40B4-BE49-F238E27FC236}">
                <a16:creationId xmlns:a16="http://schemas.microsoft.com/office/drawing/2014/main" id="{60D56947-E7C8-C466-489C-B40368E39612}"/>
              </a:ext>
            </a:extLst>
          </p:cNvPr>
          <p:cNvSpPr txBox="1"/>
          <p:nvPr/>
        </p:nvSpPr>
        <p:spPr>
          <a:xfrm>
            <a:off x="636494" y="5405717"/>
            <a:ext cx="110534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-Prototype chamber can eventually be installed at 14BM Beamline for testing. Can experimentally determine PSD yield and confirm variables used for simulations.</a:t>
            </a:r>
          </a:p>
        </p:txBody>
      </p:sp>
    </p:spTree>
    <p:extLst>
      <p:ext uri="{BB962C8B-B14F-4D97-AF65-F5344CB8AC3E}">
        <p14:creationId xmlns:p14="http://schemas.microsoft.com/office/powerpoint/2010/main" val="1736619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D095-8E85-4C1F-1920-7853005B78B1}"/>
              </a:ext>
            </a:extLst>
          </p:cNvPr>
          <p:cNvSpPr>
            <a:spLocks noGrp="1"/>
          </p:cNvSpPr>
          <p:nvPr>
            <p:ph type="title"/>
          </p:nvPr>
        </p:nvSpPr>
        <p:spPr/>
        <p:txBody>
          <a:bodyPr/>
          <a:lstStyle/>
          <a:p>
            <a:r>
              <a:rPr lang="en-US">
                <a:cs typeface="Arial"/>
              </a:rPr>
              <a:t>Vacuum Simulations</a:t>
            </a:r>
            <a:endParaRPr lang="en-US"/>
          </a:p>
        </p:txBody>
      </p:sp>
      <p:grpSp>
        <p:nvGrpSpPr>
          <p:cNvPr id="15" name="Group 14">
            <a:extLst>
              <a:ext uri="{FF2B5EF4-FFF2-40B4-BE49-F238E27FC236}">
                <a16:creationId xmlns:a16="http://schemas.microsoft.com/office/drawing/2014/main" id="{D053F2EA-A7AE-03AA-66EC-02F7C5399F67}"/>
              </a:ext>
            </a:extLst>
          </p:cNvPr>
          <p:cNvGrpSpPr/>
          <p:nvPr/>
        </p:nvGrpSpPr>
        <p:grpSpPr>
          <a:xfrm>
            <a:off x="1478280" y="1487676"/>
            <a:ext cx="7744320" cy="3683298"/>
            <a:chOff x="0" y="338329"/>
            <a:chExt cx="12224880" cy="6403639"/>
          </a:xfrm>
        </p:grpSpPr>
        <p:grpSp>
          <p:nvGrpSpPr>
            <p:cNvPr id="6" name="Group 5">
              <a:extLst>
                <a:ext uri="{FF2B5EF4-FFF2-40B4-BE49-F238E27FC236}">
                  <a16:creationId xmlns:a16="http://schemas.microsoft.com/office/drawing/2014/main" id="{30808C95-8060-C088-7D2B-0055D60F122C}"/>
                </a:ext>
              </a:extLst>
            </p:cNvPr>
            <p:cNvGrpSpPr/>
            <p:nvPr/>
          </p:nvGrpSpPr>
          <p:grpSpPr>
            <a:xfrm>
              <a:off x="0" y="338329"/>
              <a:ext cx="12224880" cy="6403639"/>
              <a:chOff x="-10384" y="270538"/>
              <a:chExt cx="12224880" cy="6403639"/>
            </a:xfrm>
          </p:grpSpPr>
          <p:pic>
            <p:nvPicPr>
              <p:cNvPr id="11" name="Picture 10">
                <a:extLst>
                  <a:ext uri="{FF2B5EF4-FFF2-40B4-BE49-F238E27FC236}">
                    <a16:creationId xmlns:a16="http://schemas.microsoft.com/office/drawing/2014/main" id="{F3199C2F-26E9-ECB0-046E-F11B612C6F3D}"/>
                  </a:ext>
                </a:extLst>
              </p:cNvPr>
              <p:cNvPicPr>
                <a:picLocks noChangeAspect="1"/>
              </p:cNvPicPr>
              <p:nvPr/>
            </p:nvPicPr>
            <p:blipFill>
              <a:blip r:embed="rId2"/>
              <a:stretch>
                <a:fillRect/>
              </a:stretch>
            </p:blipFill>
            <p:spPr>
              <a:xfrm>
                <a:off x="1" y="270538"/>
                <a:ext cx="6090808" cy="3158462"/>
              </a:xfrm>
              <a:prstGeom prst="rect">
                <a:avLst/>
              </a:prstGeom>
            </p:spPr>
          </p:pic>
          <p:pic>
            <p:nvPicPr>
              <p:cNvPr id="12" name="Picture 11">
                <a:extLst>
                  <a:ext uri="{FF2B5EF4-FFF2-40B4-BE49-F238E27FC236}">
                    <a16:creationId xmlns:a16="http://schemas.microsoft.com/office/drawing/2014/main" id="{88C58170-7896-1772-5C2E-3A92203BA092}"/>
                  </a:ext>
                </a:extLst>
              </p:cNvPr>
              <p:cNvPicPr>
                <a:picLocks noChangeAspect="1"/>
              </p:cNvPicPr>
              <p:nvPr/>
            </p:nvPicPr>
            <p:blipFill>
              <a:blip r:embed="rId3"/>
              <a:stretch>
                <a:fillRect/>
              </a:stretch>
            </p:blipFill>
            <p:spPr>
              <a:xfrm>
                <a:off x="6090809" y="270538"/>
                <a:ext cx="6123687" cy="3175513"/>
              </a:xfrm>
              <a:prstGeom prst="rect">
                <a:avLst/>
              </a:prstGeom>
            </p:spPr>
          </p:pic>
          <p:pic>
            <p:nvPicPr>
              <p:cNvPr id="13" name="Picture 12">
                <a:extLst>
                  <a:ext uri="{FF2B5EF4-FFF2-40B4-BE49-F238E27FC236}">
                    <a16:creationId xmlns:a16="http://schemas.microsoft.com/office/drawing/2014/main" id="{D4114EC0-29BD-1619-5CB7-E419F34D03B3}"/>
                  </a:ext>
                </a:extLst>
              </p:cNvPr>
              <p:cNvPicPr>
                <a:picLocks noChangeAspect="1"/>
              </p:cNvPicPr>
              <p:nvPr/>
            </p:nvPicPr>
            <p:blipFill>
              <a:blip r:embed="rId4"/>
              <a:stretch>
                <a:fillRect/>
              </a:stretch>
            </p:blipFill>
            <p:spPr>
              <a:xfrm>
                <a:off x="-10384" y="3510330"/>
                <a:ext cx="6101193" cy="3163847"/>
              </a:xfrm>
              <a:prstGeom prst="rect">
                <a:avLst/>
              </a:prstGeom>
            </p:spPr>
          </p:pic>
          <p:pic>
            <p:nvPicPr>
              <p:cNvPr id="14" name="Picture 13">
                <a:extLst>
                  <a:ext uri="{FF2B5EF4-FFF2-40B4-BE49-F238E27FC236}">
                    <a16:creationId xmlns:a16="http://schemas.microsoft.com/office/drawing/2014/main" id="{8E361330-87B7-4FE0-403C-93D0F8EE6AD5}"/>
                  </a:ext>
                </a:extLst>
              </p:cNvPr>
              <p:cNvPicPr>
                <a:picLocks noChangeAspect="1"/>
              </p:cNvPicPr>
              <p:nvPr/>
            </p:nvPicPr>
            <p:blipFill>
              <a:blip r:embed="rId5"/>
              <a:stretch>
                <a:fillRect/>
              </a:stretch>
            </p:blipFill>
            <p:spPr>
              <a:xfrm>
                <a:off x="6090809" y="3510330"/>
                <a:ext cx="6101191" cy="3163846"/>
              </a:xfrm>
              <a:prstGeom prst="rect">
                <a:avLst/>
              </a:prstGeom>
            </p:spPr>
          </p:pic>
        </p:grpSp>
        <p:sp>
          <p:nvSpPr>
            <p:cNvPr id="7" name="TextBox 6">
              <a:extLst>
                <a:ext uri="{FF2B5EF4-FFF2-40B4-BE49-F238E27FC236}">
                  <a16:creationId xmlns:a16="http://schemas.microsoft.com/office/drawing/2014/main" id="{DFCF49F3-8EC0-A5B6-9D92-002ECA8751A1}"/>
                </a:ext>
              </a:extLst>
            </p:cNvPr>
            <p:cNvSpPr txBox="1"/>
            <p:nvPr/>
          </p:nvSpPr>
          <p:spPr>
            <a:xfrm>
              <a:off x="2260824" y="2366836"/>
              <a:ext cx="2453028" cy="802633"/>
            </a:xfrm>
            <a:prstGeom prst="rect">
              <a:avLst/>
            </a:prstGeom>
            <a:solidFill>
              <a:schemeClr val="bg1">
                <a:alpha val="88000"/>
              </a:schemeClr>
            </a:solidFill>
          </p:spPr>
          <p:txBody>
            <a:bodyPr wrap="square" lIns="91440" tIns="45720" rIns="91440" bIns="45720" rtlCol="0" anchor="t">
              <a:spAutoFit/>
            </a:bodyPr>
            <a:lstStyle/>
            <a:p>
              <a:r>
                <a:rPr lang="en-US" sz="1200">
                  <a:solidFill>
                    <a:srgbClr val="FF0000"/>
                  </a:solidFill>
                </a:rPr>
                <a:t>Average Pressure: </a:t>
              </a:r>
              <a:endParaRPr lang="en-US" sz="1200">
                <a:solidFill>
                  <a:srgbClr val="FF0000"/>
                </a:solidFill>
                <a:cs typeface="Arial"/>
              </a:endParaRPr>
            </a:p>
            <a:p>
              <a:r>
                <a:rPr lang="en-US" sz="1200">
                  <a:solidFill>
                    <a:srgbClr val="FF0000"/>
                  </a:solidFill>
                </a:rPr>
                <a:t>H2 ≈ 4.1x10</a:t>
              </a:r>
              <a:r>
                <a:rPr lang="en-US" sz="1200" baseline="30000">
                  <a:solidFill>
                    <a:srgbClr val="FF0000"/>
                  </a:solidFill>
                </a:rPr>
                <a:t>-10</a:t>
              </a:r>
              <a:r>
                <a:rPr lang="en-US" sz="1200">
                  <a:solidFill>
                    <a:srgbClr val="FF0000"/>
                  </a:solidFill>
                </a:rPr>
                <a:t> Torr</a:t>
              </a:r>
              <a:endParaRPr lang="en-US" sz="1200">
                <a:solidFill>
                  <a:srgbClr val="FF0000"/>
                </a:solidFill>
                <a:cs typeface="Arial"/>
              </a:endParaRPr>
            </a:p>
          </p:txBody>
        </p:sp>
        <p:sp>
          <p:nvSpPr>
            <p:cNvPr id="8" name="TextBox 7">
              <a:extLst>
                <a:ext uri="{FF2B5EF4-FFF2-40B4-BE49-F238E27FC236}">
                  <a16:creationId xmlns:a16="http://schemas.microsoft.com/office/drawing/2014/main" id="{CC24C4C7-E1BE-9EB5-B73E-AD617788D879}"/>
                </a:ext>
              </a:extLst>
            </p:cNvPr>
            <p:cNvSpPr txBox="1"/>
            <p:nvPr/>
          </p:nvSpPr>
          <p:spPr>
            <a:xfrm>
              <a:off x="8345568" y="2339658"/>
              <a:ext cx="2714594" cy="802633"/>
            </a:xfrm>
            <a:prstGeom prst="rect">
              <a:avLst/>
            </a:prstGeom>
            <a:solidFill>
              <a:schemeClr val="bg1">
                <a:alpha val="88000"/>
              </a:schemeClr>
            </a:solidFill>
          </p:spPr>
          <p:txBody>
            <a:bodyPr wrap="square" lIns="91440" tIns="45720" rIns="91440" bIns="45720" rtlCol="0" anchor="t">
              <a:spAutoFit/>
            </a:bodyPr>
            <a:lstStyle/>
            <a:p>
              <a:r>
                <a:rPr lang="en-US" sz="1200">
                  <a:solidFill>
                    <a:srgbClr val="FF0000"/>
                  </a:solidFill>
                </a:rPr>
                <a:t>Average Pressure: </a:t>
              </a:r>
              <a:endParaRPr lang="en-US" sz="1200">
                <a:solidFill>
                  <a:srgbClr val="FF0000"/>
                </a:solidFill>
                <a:cs typeface="Arial"/>
              </a:endParaRPr>
            </a:p>
            <a:p>
              <a:r>
                <a:rPr lang="en-US" sz="1200">
                  <a:solidFill>
                    <a:srgbClr val="FF0000"/>
                  </a:solidFill>
                </a:rPr>
                <a:t>CH4 ≈ 1.5x10</a:t>
              </a:r>
              <a:r>
                <a:rPr lang="en-US" sz="1200" baseline="30000">
                  <a:solidFill>
                    <a:srgbClr val="FF0000"/>
                  </a:solidFill>
                </a:rPr>
                <a:t>-10</a:t>
              </a:r>
              <a:r>
                <a:rPr lang="en-US" sz="1200">
                  <a:solidFill>
                    <a:srgbClr val="FF0000"/>
                  </a:solidFill>
                </a:rPr>
                <a:t> Torr</a:t>
              </a:r>
              <a:endParaRPr lang="en-US" sz="1200">
                <a:solidFill>
                  <a:srgbClr val="FF0000"/>
                </a:solidFill>
                <a:cs typeface="Arial"/>
              </a:endParaRPr>
            </a:p>
          </p:txBody>
        </p:sp>
        <p:sp>
          <p:nvSpPr>
            <p:cNvPr id="9" name="TextBox 8">
              <a:extLst>
                <a:ext uri="{FF2B5EF4-FFF2-40B4-BE49-F238E27FC236}">
                  <a16:creationId xmlns:a16="http://schemas.microsoft.com/office/drawing/2014/main" id="{9BB33FEE-8029-5954-A9BE-82D0689EB579}"/>
                </a:ext>
              </a:extLst>
            </p:cNvPr>
            <p:cNvSpPr txBox="1"/>
            <p:nvPr/>
          </p:nvSpPr>
          <p:spPr>
            <a:xfrm>
              <a:off x="2260824" y="5653586"/>
              <a:ext cx="2641562" cy="802633"/>
            </a:xfrm>
            <a:prstGeom prst="rect">
              <a:avLst/>
            </a:prstGeom>
            <a:solidFill>
              <a:schemeClr val="bg1">
                <a:alpha val="88000"/>
              </a:schemeClr>
            </a:solidFill>
          </p:spPr>
          <p:txBody>
            <a:bodyPr wrap="square" lIns="91440" tIns="45720" rIns="91440" bIns="45720" rtlCol="0" anchor="t">
              <a:spAutoFit/>
            </a:bodyPr>
            <a:lstStyle/>
            <a:p>
              <a:r>
                <a:rPr lang="en-US" sz="1200">
                  <a:solidFill>
                    <a:srgbClr val="FF0000"/>
                  </a:solidFill>
                </a:rPr>
                <a:t>Average Pressure: </a:t>
              </a:r>
              <a:endParaRPr lang="en-US" sz="1200">
                <a:solidFill>
                  <a:srgbClr val="FF0000"/>
                </a:solidFill>
                <a:cs typeface="Arial"/>
              </a:endParaRPr>
            </a:p>
            <a:p>
              <a:r>
                <a:rPr lang="en-US" sz="1200">
                  <a:solidFill>
                    <a:srgbClr val="FF0000"/>
                  </a:solidFill>
                </a:rPr>
                <a:t>CO ≈ 2.1x10</a:t>
              </a:r>
              <a:r>
                <a:rPr lang="en-US" sz="1200" baseline="30000">
                  <a:solidFill>
                    <a:srgbClr val="FF0000"/>
                  </a:solidFill>
                </a:rPr>
                <a:t>-10</a:t>
              </a:r>
              <a:r>
                <a:rPr lang="en-US" sz="1200">
                  <a:solidFill>
                    <a:srgbClr val="FF0000"/>
                  </a:solidFill>
                </a:rPr>
                <a:t> Torr</a:t>
              </a:r>
              <a:endParaRPr lang="en-US" sz="1200">
                <a:solidFill>
                  <a:srgbClr val="FF0000"/>
                </a:solidFill>
                <a:cs typeface="Arial"/>
              </a:endParaRPr>
            </a:p>
          </p:txBody>
        </p:sp>
        <p:sp>
          <p:nvSpPr>
            <p:cNvPr id="10" name="TextBox 9">
              <a:extLst>
                <a:ext uri="{FF2B5EF4-FFF2-40B4-BE49-F238E27FC236}">
                  <a16:creationId xmlns:a16="http://schemas.microsoft.com/office/drawing/2014/main" id="{F5A70BBD-C567-6FA5-2C06-95E03D324C79}"/>
                </a:ext>
              </a:extLst>
            </p:cNvPr>
            <p:cNvSpPr txBox="1"/>
            <p:nvPr/>
          </p:nvSpPr>
          <p:spPr>
            <a:xfrm>
              <a:off x="8650103" y="5639135"/>
              <a:ext cx="2595225" cy="802633"/>
            </a:xfrm>
            <a:prstGeom prst="rect">
              <a:avLst/>
            </a:prstGeom>
            <a:solidFill>
              <a:schemeClr val="bg1">
                <a:alpha val="88000"/>
              </a:schemeClr>
            </a:solidFill>
          </p:spPr>
          <p:txBody>
            <a:bodyPr wrap="square" lIns="91440" tIns="45720" rIns="91440" bIns="45720" rtlCol="0" anchor="t">
              <a:spAutoFit/>
            </a:bodyPr>
            <a:lstStyle/>
            <a:p>
              <a:r>
                <a:rPr lang="en-US" sz="1200">
                  <a:solidFill>
                    <a:srgbClr val="FF0000"/>
                  </a:solidFill>
                </a:rPr>
                <a:t>Average Pressure: </a:t>
              </a:r>
              <a:endParaRPr lang="en-US" sz="1200">
                <a:solidFill>
                  <a:srgbClr val="FF0000"/>
                </a:solidFill>
                <a:cs typeface="Arial"/>
              </a:endParaRPr>
            </a:p>
            <a:p>
              <a:r>
                <a:rPr lang="en-US" sz="1200" err="1">
                  <a:solidFill>
                    <a:srgbClr val="FF0000"/>
                  </a:solidFill>
                </a:rPr>
                <a:t>Ar</a:t>
              </a:r>
              <a:r>
                <a:rPr lang="en-US" sz="1200">
                  <a:solidFill>
                    <a:srgbClr val="FF0000"/>
                  </a:solidFill>
                </a:rPr>
                <a:t> ≈ 5.8x10</a:t>
              </a:r>
              <a:r>
                <a:rPr lang="en-US" sz="1200" baseline="30000">
                  <a:solidFill>
                    <a:srgbClr val="FF0000"/>
                  </a:solidFill>
                </a:rPr>
                <a:t>-9</a:t>
              </a:r>
              <a:r>
                <a:rPr lang="en-US" sz="1200">
                  <a:solidFill>
                    <a:srgbClr val="FF0000"/>
                  </a:solidFill>
                </a:rPr>
                <a:t> Torr</a:t>
              </a:r>
              <a:endParaRPr lang="en-US" sz="1200">
                <a:solidFill>
                  <a:srgbClr val="FF0000"/>
                </a:solidFill>
                <a:cs typeface="Arial"/>
              </a:endParaRPr>
            </a:p>
          </p:txBody>
        </p:sp>
      </p:grpSp>
      <p:sp>
        <p:nvSpPr>
          <p:cNvPr id="17" name="TextBox 16">
            <a:extLst>
              <a:ext uri="{FF2B5EF4-FFF2-40B4-BE49-F238E27FC236}">
                <a16:creationId xmlns:a16="http://schemas.microsoft.com/office/drawing/2014/main" id="{0D68AAE1-1FFA-02FF-2E2A-3B0E69006B17}"/>
              </a:ext>
            </a:extLst>
          </p:cNvPr>
          <p:cNvSpPr txBox="1"/>
          <p:nvPr/>
        </p:nvSpPr>
        <p:spPr>
          <a:xfrm>
            <a:off x="9544474" y="2828825"/>
            <a:ext cx="2079409" cy="1200329"/>
          </a:xfrm>
          <a:prstGeom prst="rect">
            <a:avLst/>
          </a:prstGeom>
          <a:solidFill>
            <a:schemeClr val="bg1">
              <a:alpha val="88000"/>
            </a:schemeClr>
          </a:solidFill>
        </p:spPr>
        <p:txBody>
          <a:bodyPr wrap="square" lIns="91440" tIns="45720" rIns="91440" bIns="45720" rtlCol="0" anchor="t">
            <a:spAutoFit/>
          </a:bodyPr>
          <a:lstStyle/>
          <a:p>
            <a:r>
              <a:rPr lang="en-US">
                <a:solidFill>
                  <a:srgbClr val="FF0000"/>
                </a:solidFill>
              </a:rPr>
              <a:t>Average Pressure: </a:t>
            </a:r>
            <a:endParaRPr lang="en-US">
              <a:solidFill>
                <a:srgbClr val="FF0000"/>
              </a:solidFill>
              <a:cs typeface="Arial"/>
            </a:endParaRPr>
          </a:p>
          <a:p>
            <a:r>
              <a:rPr lang="en-US" b="1">
                <a:solidFill>
                  <a:srgbClr val="FF0000"/>
                </a:solidFill>
              </a:rPr>
              <a:t>Total ≈ 8.3x10</a:t>
            </a:r>
            <a:r>
              <a:rPr lang="en-US" b="1" baseline="30000">
                <a:solidFill>
                  <a:srgbClr val="FF0000"/>
                </a:solidFill>
              </a:rPr>
              <a:t>-10</a:t>
            </a:r>
            <a:r>
              <a:rPr lang="en-US" b="1">
                <a:solidFill>
                  <a:srgbClr val="FF0000"/>
                </a:solidFill>
              </a:rPr>
              <a:t> Torr</a:t>
            </a:r>
            <a:endParaRPr lang="en-US" b="1">
              <a:solidFill>
                <a:srgbClr val="FF0000"/>
              </a:solidFill>
              <a:cs typeface="Arial"/>
            </a:endParaRPr>
          </a:p>
        </p:txBody>
      </p:sp>
      <p:sp>
        <p:nvSpPr>
          <p:cNvPr id="3" name="TextBox 2">
            <a:extLst>
              <a:ext uri="{FF2B5EF4-FFF2-40B4-BE49-F238E27FC236}">
                <a16:creationId xmlns:a16="http://schemas.microsoft.com/office/drawing/2014/main" id="{150789A9-094C-C5DF-3054-2713BEBAA15F}"/>
              </a:ext>
            </a:extLst>
          </p:cNvPr>
          <p:cNvSpPr txBox="1"/>
          <p:nvPr/>
        </p:nvSpPr>
        <p:spPr>
          <a:xfrm>
            <a:off x="594360" y="5333999"/>
            <a:ext cx="104089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-Modelled using 2x Gamma 100L DI, 1x </a:t>
            </a:r>
            <a:r>
              <a:rPr lang="en-US" err="1">
                <a:cs typeface="Arial"/>
              </a:rPr>
              <a:t>CapaciTorr</a:t>
            </a:r>
            <a:r>
              <a:rPr lang="en-US">
                <a:cs typeface="Arial"/>
              </a:rPr>
              <a:t> Z400</a:t>
            </a:r>
          </a:p>
          <a:p>
            <a:r>
              <a:rPr lang="en-US">
                <a:cs typeface="Arial"/>
              </a:rPr>
              <a:t>-Estimated gas composition: 85</a:t>
            </a:r>
          </a:p>
        </p:txBody>
      </p:sp>
    </p:spTree>
    <p:extLst>
      <p:ext uri="{BB962C8B-B14F-4D97-AF65-F5344CB8AC3E}">
        <p14:creationId xmlns:p14="http://schemas.microsoft.com/office/powerpoint/2010/main" val="3650179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DA2B-DBBE-A33A-0E0F-5F2256237E4B}"/>
              </a:ext>
            </a:extLst>
          </p:cNvPr>
          <p:cNvSpPr>
            <a:spLocks noGrp="1"/>
          </p:cNvSpPr>
          <p:nvPr>
            <p:ph type="title"/>
          </p:nvPr>
        </p:nvSpPr>
        <p:spPr/>
        <p:txBody>
          <a:bodyPr/>
          <a:lstStyle/>
          <a:p>
            <a:r>
              <a:rPr lang="en-US">
                <a:cs typeface="Arial"/>
              </a:rPr>
              <a:t>Pumps: To Model or Not?</a:t>
            </a:r>
            <a:endParaRPr lang="en-US"/>
          </a:p>
        </p:txBody>
      </p:sp>
      <p:sp>
        <p:nvSpPr>
          <p:cNvPr id="3" name="Text Placeholder 2">
            <a:extLst>
              <a:ext uri="{FF2B5EF4-FFF2-40B4-BE49-F238E27FC236}">
                <a16:creationId xmlns:a16="http://schemas.microsoft.com/office/drawing/2014/main" id="{A92FEA5C-AF0E-17E2-B652-63B71CB3A4D0}"/>
              </a:ext>
            </a:extLst>
          </p:cNvPr>
          <p:cNvSpPr>
            <a:spLocks noGrp="1"/>
          </p:cNvSpPr>
          <p:nvPr>
            <p:ph type="body" idx="1"/>
          </p:nvPr>
        </p:nvSpPr>
        <p:spPr>
          <a:xfrm>
            <a:off x="571500" y="1353503"/>
            <a:ext cx="5157787" cy="823912"/>
          </a:xfrm>
        </p:spPr>
        <p:txBody>
          <a:bodyPr/>
          <a:lstStyle/>
          <a:p>
            <a:r>
              <a:rPr lang="en-US">
                <a:cs typeface="Arial"/>
              </a:rPr>
              <a:t>Pump Facet</a:t>
            </a:r>
            <a:endParaRPr lang="en-US"/>
          </a:p>
        </p:txBody>
      </p:sp>
      <p:sp>
        <p:nvSpPr>
          <p:cNvPr id="5" name="Text Placeholder 4">
            <a:extLst>
              <a:ext uri="{FF2B5EF4-FFF2-40B4-BE49-F238E27FC236}">
                <a16:creationId xmlns:a16="http://schemas.microsoft.com/office/drawing/2014/main" id="{701C95CA-BC27-6A44-F1ED-6135EF24984F}"/>
              </a:ext>
            </a:extLst>
          </p:cNvPr>
          <p:cNvSpPr>
            <a:spLocks noGrp="1"/>
          </p:cNvSpPr>
          <p:nvPr>
            <p:ph type="body" sz="quarter" idx="3"/>
          </p:nvPr>
        </p:nvSpPr>
        <p:spPr>
          <a:xfrm>
            <a:off x="6096000" y="1353503"/>
            <a:ext cx="5183188" cy="823912"/>
          </a:xfrm>
        </p:spPr>
        <p:txBody>
          <a:bodyPr/>
          <a:lstStyle/>
          <a:p>
            <a:r>
              <a:rPr lang="en-US">
                <a:cs typeface="Arial"/>
              </a:rPr>
              <a:t>Pump Model</a:t>
            </a:r>
            <a:endParaRPr lang="en-US"/>
          </a:p>
        </p:txBody>
      </p:sp>
      <p:grpSp>
        <p:nvGrpSpPr>
          <p:cNvPr id="8" name="Group 7">
            <a:extLst>
              <a:ext uri="{FF2B5EF4-FFF2-40B4-BE49-F238E27FC236}">
                <a16:creationId xmlns:a16="http://schemas.microsoft.com/office/drawing/2014/main" id="{851FDBCC-37BC-42F5-4053-C4A9FC695AF4}"/>
              </a:ext>
            </a:extLst>
          </p:cNvPr>
          <p:cNvGrpSpPr/>
          <p:nvPr/>
        </p:nvGrpSpPr>
        <p:grpSpPr>
          <a:xfrm>
            <a:off x="572032" y="2271942"/>
            <a:ext cx="5157055" cy="3495224"/>
            <a:chOff x="305952" y="1451065"/>
            <a:chExt cx="6075797" cy="3806735"/>
          </a:xfrm>
        </p:grpSpPr>
        <p:pic>
          <p:nvPicPr>
            <p:cNvPr id="6" name="Picture 5">
              <a:extLst>
                <a:ext uri="{FF2B5EF4-FFF2-40B4-BE49-F238E27FC236}">
                  <a16:creationId xmlns:a16="http://schemas.microsoft.com/office/drawing/2014/main" id="{891C6B54-DDF4-5694-6533-F29800913DE5}"/>
                </a:ext>
              </a:extLst>
            </p:cNvPr>
            <p:cNvPicPr>
              <a:picLocks noChangeAspect="1"/>
            </p:cNvPicPr>
            <p:nvPr/>
          </p:nvPicPr>
          <p:blipFill>
            <a:blip r:embed="rId2"/>
            <a:stretch>
              <a:fillRect/>
            </a:stretch>
          </p:blipFill>
          <p:spPr>
            <a:xfrm>
              <a:off x="305952" y="1451065"/>
              <a:ext cx="6075797" cy="3806735"/>
            </a:xfrm>
            <a:prstGeom prst="rect">
              <a:avLst/>
            </a:prstGeom>
          </p:spPr>
        </p:pic>
        <p:sp>
          <p:nvSpPr>
            <p:cNvPr id="7" name="TextBox 6">
              <a:extLst>
                <a:ext uri="{FF2B5EF4-FFF2-40B4-BE49-F238E27FC236}">
                  <a16:creationId xmlns:a16="http://schemas.microsoft.com/office/drawing/2014/main" id="{65B09823-1868-9574-619D-21E3B5608A38}"/>
                </a:ext>
              </a:extLst>
            </p:cNvPr>
            <p:cNvSpPr txBox="1"/>
            <p:nvPr/>
          </p:nvSpPr>
          <p:spPr>
            <a:xfrm>
              <a:off x="2551194" y="4413194"/>
              <a:ext cx="2871839"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H2 ≈ 3.7x10</a:t>
              </a:r>
              <a:r>
                <a:rPr lang="en-US" sz="2000" baseline="30000">
                  <a:solidFill>
                    <a:srgbClr val="FF0000"/>
                  </a:solidFill>
                </a:rPr>
                <a:t>-12</a:t>
              </a:r>
              <a:r>
                <a:rPr lang="en-US" sz="2000">
                  <a:solidFill>
                    <a:srgbClr val="FF0000"/>
                  </a:solidFill>
                </a:rPr>
                <a:t> Torr</a:t>
              </a:r>
            </a:p>
          </p:txBody>
        </p:sp>
      </p:grpSp>
      <p:pic>
        <p:nvPicPr>
          <p:cNvPr id="10" name="Picture 9">
            <a:extLst>
              <a:ext uri="{FF2B5EF4-FFF2-40B4-BE49-F238E27FC236}">
                <a16:creationId xmlns:a16="http://schemas.microsoft.com/office/drawing/2014/main" id="{F7A27F16-1C94-A22E-9A76-DEF2F2DCFE47}"/>
              </a:ext>
            </a:extLst>
          </p:cNvPr>
          <p:cNvPicPr>
            <a:picLocks noChangeAspect="1"/>
          </p:cNvPicPr>
          <p:nvPr/>
        </p:nvPicPr>
        <p:blipFill>
          <a:blip r:embed="rId3"/>
          <a:stretch>
            <a:fillRect/>
          </a:stretch>
        </p:blipFill>
        <p:spPr>
          <a:xfrm>
            <a:off x="6103620" y="2393862"/>
            <a:ext cx="5184361" cy="3251384"/>
          </a:xfrm>
          <a:prstGeom prst="rect">
            <a:avLst/>
          </a:prstGeom>
        </p:spPr>
      </p:pic>
      <p:sp>
        <p:nvSpPr>
          <p:cNvPr id="12" name="TextBox 11">
            <a:extLst>
              <a:ext uri="{FF2B5EF4-FFF2-40B4-BE49-F238E27FC236}">
                <a16:creationId xmlns:a16="http://schemas.microsoft.com/office/drawing/2014/main" id="{9666C860-AF33-3C59-65BF-1048AEA89AA0}"/>
              </a:ext>
            </a:extLst>
          </p:cNvPr>
          <p:cNvSpPr txBox="1"/>
          <p:nvPr/>
        </p:nvSpPr>
        <p:spPr>
          <a:xfrm>
            <a:off x="8695800" y="4774326"/>
            <a:ext cx="2437499"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H2 ≈ 3.7x10</a:t>
            </a:r>
            <a:r>
              <a:rPr lang="en-US" sz="2000" baseline="30000">
                <a:solidFill>
                  <a:srgbClr val="FF0000"/>
                </a:solidFill>
              </a:rPr>
              <a:t>-10</a:t>
            </a:r>
            <a:r>
              <a:rPr lang="en-US" sz="2000">
                <a:solidFill>
                  <a:srgbClr val="FF0000"/>
                </a:solidFill>
              </a:rPr>
              <a:t> Torr</a:t>
            </a:r>
          </a:p>
        </p:txBody>
      </p:sp>
    </p:spTree>
    <p:extLst>
      <p:ext uri="{BB962C8B-B14F-4D97-AF65-F5344CB8AC3E}">
        <p14:creationId xmlns:p14="http://schemas.microsoft.com/office/powerpoint/2010/main" val="2781250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17BA-46D8-E705-93D8-FAD5F53E8051}"/>
              </a:ext>
            </a:extLst>
          </p:cNvPr>
          <p:cNvSpPr>
            <a:spLocks noGrp="1"/>
          </p:cNvSpPr>
          <p:nvPr>
            <p:ph type="title"/>
          </p:nvPr>
        </p:nvSpPr>
        <p:spPr/>
        <p:txBody>
          <a:bodyPr/>
          <a:lstStyle/>
          <a:p>
            <a:r>
              <a:rPr lang="en-US"/>
              <a:t>Charge Questions</a:t>
            </a:r>
          </a:p>
        </p:txBody>
      </p:sp>
      <p:sp>
        <p:nvSpPr>
          <p:cNvPr id="3" name="Content Placeholder 2">
            <a:extLst>
              <a:ext uri="{FF2B5EF4-FFF2-40B4-BE49-F238E27FC236}">
                <a16:creationId xmlns:a16="http://schemas.microsoft.com/office/drawing/2014/main" id="{36ABC910-A8A6-6278-4495-B5F541B78D9C}"/>
              </a:ext>
            </a:extLst>
          </p:cNvPr>
          <p:cNvSpPr>
            <a:spLocks noGrp="1"/>
          </p:cNvSpPr>
          <p:nvPr>
            <p:ph idx="1"/>
          </p:nvPr>
        </p:nvSpPr>
        <p:spPr>
          <a:xfrm>
            <a:off x="571500" y="1536867"/>
            <a:ext cx="11049000" cy="4207185"/>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mn-cs"/>
              </a:rPr>
              <a:t>Technical scope: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Is the scope well defined?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Are all requirements documents sufficiently mature?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Is the design sufficiently mature and technically sound so as to meet the performance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4. Have all known major interfaces been identified and incorporated into the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5. Is the development of associated CAD models sufficiently mature?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mn-cs"/>
              </a:rPr>
              <a:t>Design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6. Have all of the major risks been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7. Have recommendations from previous reviews been addressed?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8. Is the general procurement strategy sound?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9. Have related EH&amp;S and QA aspects been identified, and is the strategy to address them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mn-cs"/>
              </a:rPr>
              <a:t>Overall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10.Are there any other issues that the committee has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l.Overall</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readiness: Is the design maturity at a sufficient level for PDR approval?</a:t>
            </a:r>
          </a:p>
          <a:p>
            <a:endParaRPr lang="en-US"/>
          </a:p>
        </p:txBody>
      </p:sp>
    </p:spTree>
    <p:extLst>
      <p:ext uri="{BB962C8B-B14F-4D97-AF65-F5344CB8AC3E}">
        <p14:creationId xmlns:p14="http://schemas.microsoft.com/office/powerpoint/2010/main" val="264621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4533-4958-901B-7264-46F2D0A03256}"/>
              </a:ext>
            </a:extLst>
          </p:cNvPr>
          <p:cNvSpPr>
            <a:spLocks noGrp="1"/>
          </p:cNvSpPr>
          <p:nvPr>
            <p:ph type="title"/>
          </p:nvPr>
        </p:nvSpPr>
        <p:spPr>
          <a:xfrm>
            <a:off x="571500" y="365126"/>
            <a:ext cx="11049000" cy="741780"/>
          </a:xfrm>
        </p:spPr>
        <p:txBody>
          <a:bodyPr/>
          <a:lstStyle/>
          <a:p>
            <a:r>
              <a:rPr lang="en-US"/>
              <a:t>Slide Contents to Include</a:t>
            </a:r>
          </a:p>
        </p:txBody>
      </p:sp>
      <p:sp>
        <p:nvSpPr>
          <p:cNvPr id="6" name="Content Placeholder 2">
            <a:extLst>
              <a:ext uri="{FF2B5EF4-FFF2-40B4-BE49-F238E27FC236}">
                <a16:creationId xmlns:a16="http://schemas.microsoft.com/office/drawing/2014/main" id="{3A88FC66-F04A-A855-BE9B-1C84CE8F13D5}"/>
              </a:ext>
            </a:extLst>
          </p:cNvPr>
          <p:cNvSpPr txBox="1">
            <a:spLocks/>
          </p:cNvSpPr>
          <p:nvPr/>
        </p:nvSpPr>
        <p:spPr>
          <a:xfrm>
            <a:off x="838200" y="1042737"/>
            <a:ext cx="10515600" cy="545013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Material selection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Fabrication / Machinability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Physics requirements / resistive wall</a:t>
            </a: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Geometry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Physical envelope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Aperture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Exit slot</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Impedance (</a:t>
            </a:r>
            <a:r>
              <a:rPr kumimoji="0" lang="en-US" sz="18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GdfdL</a:t>
            </a:r>
            <a:r>
              <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 losses</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solidFill>
                  <a:sysClr val="windowText" lastClr="000000"/>
                </a:solidFill>
                <a:latin typeface="Calibri" panose="020F0502020204030204"/>
              </a:rPr>
              <a:t>Beam path based on lattice and </a:t>
            </a:r>
            <a:r>
              <a:rPr lang="en-US" err="1">
                <a:solidFill>
                  <a:sysClr val="windowText" lastClr="000000"/>
                </a:solidFill>
                <a:latin typeface="Calibri" panose="020F0502020204030204"/>
              </a:rPr>
              <a:t>synrad</a:t>
            </a:r>
            <a:r>
              <a:rPr lang="en-US">
                <a:solidFill>
                  <a:sysClr val="windowText" lastClr="000000"/>
                </a:solidFill>
                <a:latin typeface="Calibri" panose="020F0502020204030204"/>
              </a:rPr>
              <a:t> optics.</a:t>
            </a: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Tolerances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 </a:t>
            </a: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flatness</a:t>
            </a: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Mounting provisions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lvl="2">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Tapped holes for mounting to girder independent of PMQ assemblies.</a:t>
            </a: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Stress analysis</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Ansys stress and deformation</a:t>
            </a: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Thermal analysis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endPar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Cooling provisions to remove heat and preserve stability.</a:t>
            </a:r>
          </a:p>
          <a:p>
            <a:pPr lvl="1">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Pumping provisions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(Marcelo)</a:t>
            </a: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p>
          <a:p>
            <a:pPr lvl="1">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Molflow simulations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(Marcelo)</a:t>
            </a: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lvl="2">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Machine parameters and expected desorption from existing literature.</a:t>
            </a:r>
          </a:p>
          <a:p>
            <a:pPr lvl="2">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Molflow simulation showing expected beam channel pressure and gas constituents.</a:t>
            </a:r>
          </a:p>
          <a:p>
            <a:pPr lvl="1">
              <a:defRPr/>
            </a:pPr>
            <a:r>
              <a:rPr kumimoji="0" lang="en-US" b="0" i="0" u="none" strike="noStrike" kern="1200" cap="none" spc="0" normalizeH="0" baseline="0" noProof="0" err="1">
                <a:ln>
                  <a:noFill/>
                </a:ln>
                <a:solidFill>
                  <a:sysClr val="windowText" lastClr="000000"/>
                </a:solidFill>
                <a:effectLst/>
                <a:uLnTx/>
                <a:uFillTx/>
                <a:latin typeface="Calibri" panose="020F0502020204030204"/>
                <a:ea typeface="+mn-ea"/>
                <a:cs typeface="+mn-cs"/>
              </a:rPr>
              <a:t>Synrad</a:t>
            </a: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 simulations </a:t>
            </a:r>
            <a:r>
              <a:rPr kumimoji="0" lang="en-US"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(Paul)</a:t>
            </a:r>
          </a:p>
          <a:p>
            <a:pPr lvl="2">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Preliminary </a:t>
            </a:r>
            <a:r>
              <a:rPr kumimoji="0" lang="en-US" b="0" i="0" u="none" strike="noStrike" kern="1200" cap="none" spc="0" normalizeH="0" baseline="0" noProof="0" err="1">
                <a:ln>
                  <a:noFill/>
                </a:ln>
                <a:solidFill>
                  <a:sysClr val="windowText" lastClr="000000"/>
                </a:solidFill>
                <a:effectLst/>
                <a:uLnTx/>
                <a:uFillTx/>
                <a:latin typeface="Calibri" panose="020F0502020204030204"/>
                <a:ea typeface="+mn-ea"/>
                <a:cs typeface="+mn-cs"/>
              </a:rPr>
              <a:t>Synrad</a:t>
            </a: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 model. Develop desorption maps for exit slot and crotch absorber face and import into Molflow. Check against Marcelo’s Molflow simulation.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Procurement Strategy </a:t>
            </a:r>
            <a:r>
              <a:rPr kumimoji="0" lang="en-US" sz="2400" b="0" i="0" u="none" strike="noStrike" kern="1200" cap="none" spc="0" normalizeH="0" baseline="0" noProof="0">
                <a:ln>
                  <a:noFill/>
                </a:ln>
                <a:solidFill>
                  <a:sysClr val="windowText" lastClr="000000"/>
                </a:solidFill>
                <a:effectLst/>
                <a:highlight>
                  <a:srgbClr val="FFFF00"/>
                </a:highlight>
                <a:uLnTx/>
                <a:uFillTx/>
                <a:latin typeface="Calibri" panose="020F0502020204030204"/>
                <a:ea typeface="+mn-ea"/>
                <a:cs typeface="+mn-cs"/>
              </a:rPr>
              <a:t>(Mike)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Meetings held with two reputable vendors. Both have provided budgetary quotes and made recommendations for improvement. Seeking a third manufacturer.</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Finalize beam path based on final PMQ fields. Complete the drawing package with vendor recommendations.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Go out to bid with build to print drawings with allowances for improvements in design prior to fabrication.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7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8" name="TextBox 7">
            <a:extLst>
              <a:ext uri="{FF2B5EF4-FFF2-40B4-BE49-F238E27FC236}">
                <a16:creationId xmlns:a16="http://schemas.microsoft.com/office/drawing/2014/main" id="{EEC845AF-5340-5E64-A2CB-98F9A535A755}"/>
              </a:ext>
            </a:extLst>
          </p:cNvPr>
          <p:cNvSpPr txBox="1"/>
          <p:nvPr/>
        </p:nvSpPr>
        <p:spPr>
          <a:xfrm>
            <a:off x="396815" y="1532627"/>
            <a:ext cx="11513388" cy="4313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Simulation goal:</a:t>
            </a:r>
          </a:p>
          <a:p>
            <a:endParaRPr lang="en-US"/>
          </a:p>
          <a:p>
            <a:pPr algn="ctr"/>
            <a:r>
              <a:rPr lang="en-US" sz="2000">
                <a:highlight>
                  <a:srgbClr val="FFFF00"/>
                </a:highlight>
              </a:rPr>
              <a:t>Average pressure on the beam path </a:t>
            </a:r>
            <a:r>
              <a:rPr lang="en-US" sz="2000" b="1">
                <a:highlight>
                  <a:srgbClr val="FFFF00"/>
                </a:highlight>
              </a:rPr>
              <a:t>&lt;1x10</a:t>
            </a:r>
            <a:r>
              <a:rPr lang="en-US" sz="2000" b="1" baseline="30000">
                <a:highlight>
                  <a:srgbClr val="FFFF00"/>
                </a:highlight>
              </a:rPr>
              <a:t>-9</a:t>
            </a:r>
            <a:r>
              <a:rPr lang="en-US" sz="2000" b="1">
                <a:highlight>
                  <a:srgbClr val="FFFF00"/>
                </a:highlight>
              </a:rPr>
              <a:t> Torr</a:t>
            </a:r>
            <a:endParaRPr lang="en-US" sz="2000" b="1">
              <a:highlight>
                <a:srgbClr val="FFFF00"/>
              </a:highlight>
              <a:cs typeface="Arial"/>
            </a:endParaRPr>
          </a:p>
          <a:p>
            <a:pPr algn="ctr"/>
            <a:r>
              <a:rPr lang="en-US" sz="2000">
                <a:highlight>
                  <a:srgbClr val="FFFF00"/>
                </a:highlight>
              </a:rPr>
              <a:t>Design parameters for a </a:t>
            </a:r>
            <a:r>
              <a:rPr lang="en-US" sz="2000" b="1">
                <a:highlight>
                  <a:srgbClr val="FFFF00"/>
                </a:highlight>
              </a:rPr>
              <a:t>cost-effective model</a:t>
            </a:r>
            <a:endParaRPr lang="en-US" sz="2000" b="1">
              <a:highlight>
                <a:srgbClr val="FFFF00"/>
              </a:highlight>
              <a:cs typeface="Arial"/>
            </a:endParaRPr>
          </a:p>
          <a:p>
            <a:pPr algn="ctr"/>
            <a:r>
              <a:rPr lang="en-US" sz="2000">
                <a:highlight>
                  <a:srgbClr val="FFFF00"/>
                </a:highlight>
              </a:rPr>
              <a:t>Explore </a:t>
            </a:r>
            <a:r>
              <a:rPr lang="en-US" sz="2000" b="1">
                <a:highlight>
                  <a:srgbClr val="FFFF00"/>
                </a:highlight>
              </a:rPr>
              <a:t>design process</a:t>
            </a:r>
            <a:r>
              <a:rPr lang="en-US" sz="2000">
                <a:highlight>
                  <a:srgbClr val="FFFF00"/>
                </a:highlight>
              </a:rPr>
              <a:t> beam physics -&gt; vacuum engineering</a:t>
            </a:r>
            <a:r>
              <a:rPr lang="en-US" sz="2000" b="1">
                <a:highlight>
                  <a:srgbClr val="FFFF00"/>
                </a:highlight>
              </a:rPr>
              <a:t> </a:t>
            </a:r>
            <a:endParaRPr lang="en-US" sz="2000" b="1">
              <a:highlight>
                <a:srgbClr val="FFFF00"/>
              </a:highlight>
              <a:cs typeface="Arial"/>
            </a:endParaRPr>
          </a:p>
          <a:p>
            <a:endParaRPr lang="en-US">
              <a:highlight>
                <a:srgbClr val="FFFF00"/>
              </a:highlight>
              <a:cs typeface="Arial"/>
            </a:endParaRPr>
          </a:p>
          <a:p>
            <a:endParaRPr lang="en-US">
              <a:highlight>
                <a:srgbClr val="FFFF00"/>
              </a:highlight>
            </a:endParaRPr>
          </a:p>
          <a:p>
            <a:r>
              <a:rPr lang="en-US" sz="2000" b="1"/>
              <a:t>Method:</a:t>
            </a:r>
            <a:endParaRPr lang="en-US" sz="2000" b="1">
              <a:cs typeface="Arial"/>
            </a:endParaRPr>
          </a:p>
          <a:p>
            <a:pPr>
              <a:lnSpc>
                <a:spcPct val="150000"/>
              </a:lnSpc>
              <a:buFont typeface="Calibri"/>
              <a:buChar char="-"/>
            </a:pPr>
            <a:r>
              <a:rPr lang="en-US" sz="2000"/>
              <a:t>Simulation per gas composition: H</a:t>
            </a:r>
            <a:r>
              <a:rPr lang="en-US" sz="2000" baseline="-25000"/>
              <a:t>2</a:t>
            </a:r>
            <a:r>
              <a:rPr lang="en-US" sz="2000"/>
              <a:t>, CH</a:t>
            </a:r>
            <a:r>
              <a:rPr lang="en-US" sz="2000" baseline="-25000"/>
              <a:t>4</a:t>
            </a:r>
            <a:r>
              <a:rPr lang="en-US" sz="2000"/>
              <a:t>, CO, and </a:t>
            </a:r>
            <a:r>
              <a:rPr lang="en-US" sz="2000" err="1"/>
              <a:t>Ar</a:t>
            </a:r>
            <a:r>
              <a:rPr lang="en-US" sz="2000"/>
              <a:t>,</a:t>
            </a:r>
            <a:endParaRPr lang="en-US" sz="2000">
              <a:cs typeface="Arial"/>
            </a:endParaRPr>
          </a:p>
          <a:p>
            <a:pPr>
              <a:lnSpc>
                <a:spcPct val="150000"/>
              </a:lnSpc>
              <a:buFont typeface="Calibri"/>
              <a:buChar char="-"/>
            </a:pPr>
            <a:r>
              <a:rPr lang="en-US" sz="2000"/>
              <a:t>Result include pressure distribution analysis and sum all partial pressures,</a:t>
            </a:r>
            <a:endParaRPr lang="en-US" sz="2000">
              <a:cs typeface="Arial"/>
            </a:endParaRPr>
          </a:p>
          <a:p>
            <a:pPr>
              <a:lnSpc>
                <a:spcPct val="150000"/>
              </a:lnSpc>
              <a:buFont typeface="Calibri"/>
              <a:buChar char="-"/>
            </a:pPr>
            <a:r>
              <a:rPr lang="en-US" sz="2000"/>
              <a:t>Include pump models: same approach for Vacuum and Impedance,</a:t>
            </a:r>
            <a:endParaRPr lang="en-US" sz="2000">
              <a:cs typeface="Arial"/>
            </a:endParaRPr>
          </a:p>
          <a:p>
            <a:pPr>
              <a:lnSpc>
                <a:spcPct val="150000"/>
              </a:lnSpc>
              <a:buFont typeface="Calibri"/>
              <a:buChar char="-"/>
            </a:pPr>
            <a:r>
              <a:rPr lang="en-US" sz="2000"/>
              <a:t>Results: beam in nominal position and worst case (</a:t>
            </a:r>
            <a:r>
              <a:rPr lang="en-US" sz="2000" b="1"/>
              <a:t>Decision maker: worst case</a:t>
            </a:r>
            <a:r>
              <a:rPr lang="en-US" sz="2000"/>
              <a:t>)</a:t>
            </a:r>
            <a:endParaRPr lang="en-US" sz="2000">
              <a:cs typeface="Arial"/>
            </a:endParaRPr>
          </a:p>
        </p:txBody>
      </p:sp>
    </p:spTree>
    <p:extLst>
      <p:ext uri="{BB962C8B-B14F-4D97-AF65-F5344CB8AC3E}">
        <p14:creationId xmlns:p14="http://schemas.microsoft.com/office/powerpoint/2010/main" val="31035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635-60F3-FBC8-298D-09D6C2EE7E38}"/>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2336EDE8-BD51-D81C-6B9E-883B61B09935}"/>
              </a:ext>
            </a:extLst>
          </p:cNvPr>
          <p:cNvSpPr>
            <a:spLocks noGrp="1"/>
          </p:cNvSpPr>
          <p:nvPr>
            <p:ph idx="1"/>
          </p:nvPr>
        </p:nvSpPr>
        <p:spPr>
          <a:xfrm>
            <a:off x="571500" y="1447801"/>
            <a:ext cx="11049000" cy="4585010"/>
          </a:xfrm>
        </p:spPr>
        <p:txBody>
          <a:bodyPr vert="horz" lIns="91440" tIns="45720" rIns="91440" bIns="45720" rtlCol="0" anchor="t">
            <a:normAutofit/>
          </a:bodyPr>
          <a:lstStyle/>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Assembly Overview</a:t>
            </a:r>
          </a:p>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Chamber Design</a:t>
            </a:r>
            <a:endParaRPr lang="en-US">
              <a:solidFill>
                <a:sysClr val="windowText" lastClr="000000"/>
              </a:solidFill>
              <a:ea typeface="+mn-ea"/>
              <a:cs typeface="+mn-cs"/>
            </a:endParaRPr>
          </a:p>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Structural</a:t>
            </a:r>
            <a:r>
              <a:rPr lang="en-US">
                <a:solidFill>
                  <a:sysClr val="windowText" lastClr="000000"/>
                </a:solidFill>
                <a:latin typeface="Calibri" panose="020F0502020204030204"/>
              </a:rPr>
              <a:t> Analysis</a:t>
            </a: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 – Can It Survive Vacuum?</a:t>
            </a:r>
            <a:endParaRPr lang="en-US" b="0" i="0" u="none" strike="noStrike" kern="1200" cap="none" spc="0" normalizeH="0" baseline="0" noProof="0">
              <a:ln>
                <a:noFill/>
              </a:ln>
              <a:solidFill>
                <a:sysClr val="windowText" lastClr="000000"/>
              </a:solidFill>
              <a:effectLst/>
              <a:uLnTx/>
              <a:uFillTx/>
              <a:latin typeface="Calibri" panose="020F0502020204030204"/>
              <a:cs typeface="Calibri"/>
            </a:endParaRPr>
          </a:p>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Optics </a:t>
            </a:r>
            <a:r>
              <a:rPr lang="en-US">
                <a:solidFill>
                  <a:sysClr val="windowText" lastClr="000000"/>
                </a:solidFill>
                <a:latin typeface="Calibri" panose="020F0502020204030204"/>
              </a:rPr>
              <a:t>Builder </a:t>
            </a: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 Lattice Parameters</a:t>
            </a:r>
            <a:endParaRPr lang="en-US" b="0" i="0" u="none" strike="noStrike" kern="1200" cap="none" spc="0" normalizeH="0" baseline="0" noProof="0">
              <a:ln>
                <a:noFill/>
              </a:ln>
              <a:solidFill>
                <a:sysClr val="windowText" lastClr="000000"/>
              </a:solidFill>
              <a:effectLst/>
              <a:uLnTx/>
              <a:uFillTx/>
              <a:latin typeface="Calibri" panose="020F0502020204030204"/>
              <a:cs typeface="Calibri"/>
            </a:endParaRPr>
          </a:p>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SynRad – Define Beam Path </a:t>
            </a:r>
            <a:r>
              <a:rPr lang="en-US">
                <a:solidFill>
                  <a:sysClr val="windowText" lastClr="000000"/>
                </a:solidFill>
                <a:latin typeface="Calibri" panose="020F0502020204030204"/>
              </a:rPr>
              <a:t>and Photon Parameters</a:t>
            </a:r>
            <a:endParaRPr lang="en-US">
              <a:solidFill>
                <a:sysClr val="windowText" lastClr="000000"/>
              </a:solidFill>
              <a:latin typeface="Calibri" panose="020F0502020204030204"/>
              <a:cs typeface="Calibri"/>
            </a:endParaRPr>
          </a:p>
          <a:p>
            <a:pPr marL="457200">
              <a:lnSpc>
                <a:spcPct val="90000"/>
              </a:lnSpc>
              <a:spcBef>
                <a:spcPts val="500"/>
              </a:spcBef>
              <a:spcAft>
                <a:spcPts val="0"/>
              </a:spcAft>
              <a:buFont typeface="Arial" panose="020B0604020202020204" pitchFamily="34" charset="0"/>
              <a:buChar char="•"/>
              <a:defRPr/>
            </a:pPr>
            <a:r>
              <a:rPr lang="en-US">
                <a:solidFill>
                  <a:sysClr val="windowText" lastClr="000000"/>
                </a:solidFill>
                <a:latin typeface="Calibri" panose="020F0502020204030204"/>
                <a:cs typeface="Calibri"/>
              </a:rPr>
              <a:t>Molflow – Can You Achieve Required Base Pressure?</a:t>
            </a:r>
          </a:p>
          <a:p>
            <a:pPr marL="457200">
              <a:lnSpc>
                <a:spcPct val="90000"/>
              </a:lnSpc>
              <a:spcBef>
                <a:spcPts val="500"/>
              </a:spcBef>
              <a:spcAft>
                <a:spcPts val="0"/>
              </a:spcAft>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rPr>
              <a:t>Thermal Analysis</a:t>
            </a:r>
            <a:r>
              <a:rPr lang="en-US">
                <a:solidFill>
                  <a:sysClr val="windowText" lastClr="000000"/>
                </a:solidFill>
                <a:latin typeface="Calibri" panose="020F0502020204030204"/>
              </a:rPr>
              <a:t> </a:t>
            </a:r>
            <a:endParaRPr lang="en-US">
              <a:solidFill>
                <a:sysClr val="windowText" lastClr="000000"/>
              </a:solidFill>
              <a:latin typeface="Calibri" panose="020F0502020204030204"/>
              <a:cs typeface="Calibri"/>
            </a:endParaRPr>
          </a:p>
          <a:p>
            <a:pPr marL="457200">
              <a:lnSpc>
                <a:spcPct val="90000"/>
              </a:lnSpc>
              <a:spcBef>
                <a:spcPts val="500"/>
              </a:spcBef>
              <a:spcAft>
                <a:spcPts val="0"/>
              </a:spcAft>
              <a:buFont typeface="Arial" panose="020B0604020202020204" pitchFamily="34" charset="0"/>
              <a:buChar char="•"/>
              <a:defRPr/>
            </a:pPr>
            <a:r>
              <a:rPr lang="en-US">
                <a:solidFill>
                  <a:sysClr val="windowText" lastClr="000000"/>
                </a:solidFill>
                <a:latin typeface="Calibri" panose="020F0502020204030204"/>
              </a:rPr>
              <a:t>Fabrication Techniques</a:t>
            </a:r>
            <a:endParaRPr lang="en-US" b="0" i="0" u="none" strike="noStrike" kern="1200" cap="none" spc="0" normalizeH="0" baseline="0" noProof="0">
              <a:ln>
                <a:noFill/>
              </a:ln>
              <a:solidFill>
                <a:sysClr val="windowText" lastClr="000000"/>
              </a:solidFill>
              <a:effectLst/>
              <a:uLnTx/>
              <a:uFillTx/>
              <a:latin typeface="Calibri" panose="020F0502020204030204"/>
              <a:cs typeface="Calibri"/>
            </a:endParaRPr>
          </a:p>
          <a:p>
            <a:pPr marL="457200">
              <a:lnSpc>
                <a:spcPct val="90000"/>
              </a:lnSpc>
              <a:spcBef>
                <a:spcPts val="500"/>
              </a:spcBef>
              <a:spcAft>
                <a:spcPts val="0"/>
              </a:spcAft>
              <a:buFont typeface="Arial" panose="020B0604020202020204" pitchFamily="34" charset="0"/>
              <a:buChar char="•"/>
              <a:defRPr/>
            </a:pPr>
            <a:r>
              <a:rPr lang="en-US" b="0" i="0" u="none" strike="noStrike" kern="1200" cap="none" spc="0" normalizeH="0" baseline="0" noProof="0">
                <a:ln>
                  <a:noFill/>
                </a:ln>
                <a:solidFill>
                  <a:sysClr val="windowText" lastClr="000000"/>
                </a:solidFill>
                <a:effectLst/>
                <a:uLnTx/>
                <a:uFillTx/>
                <a:latin typeface="Calibri" panose="020F0502020204030204"/>
                <a:cs typeface="Calibri"/>
              </a:rPr>
              <a:t>Survey + Alignment</a:t>
            </a:r>
          </a:p>
        </p:txBody>
      </p:sp>
    </p:spTree>
    <p:extLst>
      <p:ext uri="{BB962C8B-B14F-4D97-AF65-F5344CB8AC3E}">
        <p14:creationId xmlns:p14="http://schemas.microsoft.com/office/powerpoint/2010/main" val="4272967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3" name="Content Placeholder 2">
            <a:extLst>
              <a:ext uri="{FF2B5EF4-FFF2-40B4-BE49-F238E27FC236}">
                <a16:creationId xmlns:a16="http://schemas.microsoft.com/office/drawing/2014/main" id="{9BC6F20C-CD8F-1003-091C-792821C3490E}"/>
              </a:ext>
            </a:extLst>
          </p:cNvPr>
          <p:cNvSpPr>
            <a:spLocks noGrp="1"/>
          </p:cNvSpPr>
          <p:nvPr>
            <p:ph idx="1"/>
          </p:nvPr>
        </p:nvSpPr>
        <p:spPr>
          <a:xfrm>
            <a:off x="571500" y="1452283"/>
            <a:ext cx="6788524" cy="753035"/>
          </a:xfrm>
        </p:spPr>
        <p:txBody>
          <a:bodyPr>
            <a:normAutofit/>
          </a:bodyPr>
          <a:lstStyle/>
          <a:p>
            <a:r>
              <a:rPr lang="en-US" sz="2400" b="1"/>
              <a:t>Conclusion:</a:t>
            </a:r>
          </a:p>
        </p:txBody>
      </p:sp>
      <p:sp>
        <p:nvSpPr>
          <p:cNvPr id="10" name="TextBox 9">
            <a:extLst>
              <a:ext uri="{FF2B5EF4-FFF2-40B4-BE49-F238E27FC236}">
                <a16:creationId xmlns:a16="http://schemas.microsoft.com/office/drawing/2014/main" id="{43A22ED0-AEE4-5A2F-F305-5A0E64AC10D4}"/>
              </a:ext>
            </a:extLst>
          </p:cNvPr>
          <p:cNvSpPr txBox="1"/>
          <p:nvPr/>
        </p:nvSpPr>
        <p:spPr>
          <a:xfrm>
            <a:off x="571500" y="2144358"/>
            <a:ext cx="11315700" cy="2554545"/>
          </a:xfrm>
          <a:prstGeom prst="rect">
            <a:avLst/>
          </a:prstGeom>
          <a:noFill/>
        </p:spPr>
        <p:txBody>
          <a:bodyPr wrap="square" lIns="91440" tIns="45720" rIns="91440" bIns="45720" rtlCol="0" anchor="t">
            <a:spAutoFit/>
          </a:bodyPr>
          <a:lstStyle/>
          <a:p>
            <a:pPr>
              <a:spcBef>
                <a:spcPts val="600"/>
              </a:spcBef>
              <a:buFontTx/>
              <a:buChar char="-"/>
            </a:pPr>
            <a:r>
              <a:rPr lang="en-US" sz="2000"/>
              <a:t> Chamber with one pump port, average pressure &lt; 1 x 10</a:t>
            </a:r>
            <a:r>
              <a:rPr lang="en-US" sz="2000" baseline="30000"/>
              <a:t>-9</a:t>
            </a:r>
            <a:r>
              <a:rPr lang="en-US" sz="2000"/>
              <a:t> Torr (N</a:t>
            </a:r>
            <a:r>
              <a:rPr lang="en-US" sz="2000" baseline="-25000"/>
              <a:t>2</a:t>
            </a:r>
            <a:r>
              <a:rPr lang="en-US" sz="2000"/>
              <a:t> equivalent),</a:t>
            </a:r>
          </a:p>
          <a:p>
            <a:pPr>
              <a:spcBef>
                <a:spcPts val="600"/>
              </a:spcBef>
              <a:buFontTx/>
              <a:buChar char="-"/>
            </a:pPr>
            <a:r>
              <a:rPr lang="en-US" sz="2000"/>
              <a:t> Pressure at the CCG gauge location is equivalent to the average pressure at the beam path,</a:t>
            </a:r>
          </a:p>
          <a:p>
            <a:pPr>
              <a:spcBef>
                <a:spcPts val="600"/>
              </a:spcBef>
              <a:buFontTx/>
              <a:buChar char="-"/>
            </a:pPr>
            <a:r>
              <a:rPr lang="en-US" sz="2000"/>
              <a:t> Actual thermal outgassing value can be obtained from the prototype and feedback to the simulations,</a:t>
            </a:r>
          </a:p>
          <a:p>
            <a:pPr>
              <a:spcBef>
                <a:spcPts val="600"/>
              </a:spcBef>
              <a:buFontTx/>
              <a:buChar char="-"/>
            </a:pPr>
            <a:r>
              <a:rPr lang="en-US" sz="2000"/>
              <a:t> SR conversation factors for photons and photoelectrons can be measured from the prototype chamber at 14BM using a simplified crotchet (numbers can be scaled up to final power/photons),</a:t>
            </a:r>
          </a:p>
          <a:p>
            <a:pPr>
              <a:spcBef>
                <a:spcPts val="600"/>
              </a:spcBef>
              <a:buFontTx/>
              <a:buChar char="-"/>
            </a:pPr>
            <a:r>
              <a:rPr lang="en-US" sz="2000"/>
              <a:t> Use of NEG coating material can mitigate e-cloud (even without activation just SR scrubbing),</a:t>
            </a:r>
            <a:endParaRPr lang="en-US" sz="2000">
              <a:cs typeface="Arial"/>
            </a:endParaRPr>
          </a:p>
        </p:txBody>
      </p:sp>
    </p:spTree>
    <p:extLst>
      <p:ext uri="{BB962C8B-B14F-4D97-AF65-F5344CB8AC3E}">
        <p14:creationId xmlns:p14="http://schemas.microsoft.com/office/powerpoint/2010/main" val="3802911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4533-4958-901B-7264-46F2D0A03256}"/>
              </a:ext>
            </a:extLst>
          </p:cNvPr>
          <p:cNvSpPr>
            <a:spLocks noGrp="1"/>
          </p:cNvSpPr>
          <p:nvPr>
            <p:ph type="title"/>
          </p:nvPr>
        </p:nvSpPr>
        <p:spPr/>
        <p:txBody>
          <a:bodyPr/>
          <a:lstStyle/>
          <a:p>
            <a:r>
              <a:rPr lang="en-US"/>
              <a:t>Vacuum Simulations Study</a:t>
            </a:r>
          </a:p>
        </p:txBody>
      </p:sp>
      <p:sp>
        <p:nvSpPr>
          <p:cNvPr id="6" name="Content Placeholder 2">
            <a:extLst>
              <a:ext uri="{FF2B5EF4-FFF2-40B4-BE49-F238E27FC236}">
                <a16:creationId xmlns:a16="http://schemas.microsoft.com/office/drawing/2014/main" id="{3A88FC66-F04A-A855-BE9B-1C84CE8F13D5}"/>
              </a:ext>
            </a:extLst>
          </p:cNvPr>
          <p:cNvSpPr txBox="1">
            <a:spLocks/>
          </p:cNvSpPr>
          <p:nvPr/>
        </p:nvSpPr>
        <p:spPr>
          <a:xfrm>
            <a:off x="775447" y="1344954"/>
            <a:ext cx="10845053" cy="498809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Initial parameters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Parameters estimation for vacuum use only:</a:t>
            </a:r>
          </a:p>
          <a:p>
            <a:pPr>
              <a:spcAft>
                <a:spcPts val="600"/>
              </a:spcAft>
            </a:pPr>
            <a:r>
              <a:rPr lang="en-US" sz="2000"/>
              <a:t>Energy: </a:t>
            </a:r>
            <a:r>
              <a:rPr lang="en-US" sz="2000" b="1"/>
              <a:t>3 GeV</a:t>
            </a:r>
            <a:r>
              <a:rPr lang="en-US" sz="2000"/>
              <a:t>       Current: </a:t>
            </a:r>
            <a:r>
              <a:rPr lang="en-US" sz="2000" b="1"/>
              <a:t>500 mA</a:t>
            </a:r>
            <a:r>
              <a:rPr lang="en-US" sz="2000"/>
              <a:t>       Bending radius: </a:t>
            </a:r>
            <a:r>
              <a:rPr lang="en-US" sz="2000" b="1"/>
              <a:t>25 m (</a:t>
            </a:r>
            <a:r>
              <a:rPr lang="en-US" sz="2000" b="1" err="1"/>
              <a:t>aprox</a:t>
            </a:r>
            <a:r>
              <a:rPr lang="en-US" sz="2000" b="1"/>
              <a:t>.</a:t>
            </a:r>
            <a:r>
              <a:rPr lang="en-US" sz="2000"/>
              <a:t>)</a:t>
            </a:r>
          </a:p>
          <a:p>
            <a:pPr algn="ctr">
              <a:spcAft>
                <a:spcPts val="600"/>
              </a:spcAft>
            </a:pPr>
            <a:r>
              <a:rPr lang="en-US" sz="2000" b="1">
                <a:highlight>
                  <a:srgbClr val="FFFF00"/>
                </a:highlight>
              </a:rPr>
              <a:t>Total number of photons: 3.6x10</a:t>
            </a:r>
            <a:r>
              <a:rPr lang="en-US" sz="2000" b="1" baseline="30000">
                <a:highlight>
                  <a:srgbClr val="FFFF00"/>
                </a:highlight>
              </a:rPr>
              <a:t>+21</a:t>
            </a:r>
            <a:r>
              <a:rPr lang="en-US" sz="2000" b="1">
                <a:highlight>
                  <a:srgbClr val="FFFF00"/>
                </a:highlight>
              </a:rPr>
              <a:t> photons/s </a:t>
            </a:r>
            <a:r>
              <a:rPr lang="en-US" sz="2000"/>
              <a:t>(</a:t>
            </a:r>
            <a:r>
              <a:rPr lang="en-US" sz="2000">
                <a:solidFill>
                  <a:schemeClr val="tx2">
                    <a:lumMod val="60000"/>
                    <a:lumOff val="40000"/>
                  </a:schemeClr>
                </a:solidFill>
              </a:rPr>
              <a:t>TBC by OSCAR/SynRad</a:t>
            </a:r>
            <a:r>
              <a:rPr lang="en-US" sz="2000"/>
              <a:t>)</a:t>
            </a:r>
          </a:p>
          <a:p>
            <a:pPr algn="ctr">
              <a:spcAft>
                <a:spcPts val="600"/>
              </a:spcAft>
            </a:pPr>
            <a:endParaRPr lang="en-US" sz="2000"/>
          </a:p>
          <a:p>
            <a:pPr>
              <a:spcAft>
                <a:spcPts val="600"/>
              </a:spcAft>
            </a:pPr>
            <a:r>
              <a:rPr lang="en-US" sz="2000"/>
              <a:t>Desorption coef. (</a:t>
            </a:r>
            <a:r>
              <a:rPr lang="en-US" sz="2000" b="1">
                <a:solidFill>
                  <a:srgbClr val="FF0000"/>
                </a:solidFill>
              </a:rPr>
              <a:t>at 100Ah</a:t>
            </a:r>
            <a:r>
              <a:rPr lang="en-US" sz="2000"/>
              <a:t>): 2.0x10</a:t>
            </a:r>
            <a:r>
              <a:rPr lang="en-US" sz="2000" baseline="30000"/>
              <a:t>-7</a:t>
            </a:r>
            <a:r>
              <a:rPr lang="en-US" sz="2000"/>
              <a:t> molecules/photon (same value NSLS-II, APS, APS2… </a:t>
            </a:r>
            <a:r>
              <a:rPr lang="en-US" sz="2000">
                <a:solidFill>
                  <a:schemeClr val="tx2">
                    <a:lumMod val="60000"/>
                    <a:lumOff val="40000"/>
                  </a:schemeClr>
                </a:solidFill>
              </a:rPr>
              <a:t>TBC by 14BM</a:t>
            </a:r>
            <a:r>
              <a:rPr lang="en-US" sz="2000"/>
              <a:t>)</a:t>
            </a:r>
          </a:p>
          <a:p>
            <a:pPr>
              <a:spcAft>
                <a:spcPts val="600"/>
              </a:spcAft>
            </a:pPr>
            <a:r>
              <a:rPr lang="en-US" sz="2000"/>
              <a:t>Photon Stimulated Desorption (</a:t>
            </a:r>
            <a:r>
              <a:rPr lang="en-US" sz="2000" b="1"/>
              <a:t>PSD</a:t>
            </a:r>
            <a:r>
              <a:rPr lang="en-US" sz="2000"/>
              <a:t>): 8.0x10</a:t>
            </a:r>
            <a:r>
              <a:rPr lang="en-US" sz="2000" baseline="30000"/>
              <a:t>+12 </a:t>
            </a:r>
            <a:r>
              <a:rPr lang="en-US" sz="2000"/>
              <a:t>molecules/s per chamber (</a:t>
            </a:r>
            <a:r>
              <a:rPr lang="en-US" sz="2000">
                <a:solidFill>
                  <a:schemeClr val="tx2">
                    <a:lumMod val="60000"/>
                    <a:lumOff val="40000"/>
                  </a:schemeClr>
                </a:solidFill>
              </a:rPr>
              <a:t>TBC by 14BM</a:t>
            </a:r>
            <a:r>
              <a:rPr lang="en-US" sz="2000"/>
              <a:t>)</a:t>
            </a:r>
          </a:p>
          <a:p>
            <a:pPr>
              <a:spcAft>
                <a:spcPts val="600"/>
              </a:spcAft>
            </a:pPr>
            <a:r>
              <a:rPr lang="en-US" sz="2000" b="1"/>
              <a:t>Gas load by PSD: </a:t>
            </a:r>
            <a:r>
              <a:rPr lang="en-US" sz="2000" b="1">
                <a:effectLst>
                  <a:outerShdw blurRad="50800" dist="38100" algn="l" rotWithShape="0">
                    <a:prstClr val="black">
                      <a:alpha val="40000"/>
                    </a:prstClr>
                  </a:outerShdw>
                </a:effectLst>
                <a:highlight>
                  <a:srgbClr val="DDF4D1"/>
                </a:highlight>
              </a:rPr>
              <a:t>2.3x10</a:t>
            </a:r>
            <a:r>
              <a:rPr lang="en-US" sz="2000" b="1" baseline="30000">
                <a:effectLst>
                  <a:outerShdw blurRad="50800" dist="38100" algn="l" rotWithShape="0">
                    <a:prstClr val="black">
                      <a:alpha val="40000"/>
                    </a:prstClr>
                  </a:outerShdw>
                </a:effectLst>
                <a:highlight>
                  <a:srgbClr val="DDF4D1"/>
                </a:highlight>
              </a:rPr>
              <a:t>-7</a:t>
            </a:r>
            <a:r>
              <a:rPr lang="en-US" sz="2000" b="1">
                <a:effectLst>
                  <a:outerShdw blurRad="50800" dist="38100" algn="l" rotWithShape="0">
                    <a:prstClr val="black">
                      <a:alpha val="40000"/>
                    </a:prstClr>
                  </a:outerShdw>
                </a:effectLst>
                <a:highlight>
                  <a:srgbClr val="DDF4D1"/>
                </a:highlight>
              </a:rPr>
              <a:t> </a:t>
            </a:r>
            <a:r>
              <a:rPr lang="en-US" sz="2000" b="1" err="1">
                <a:effectLst>
                  <a:outerShdw blurRad="50800" dist="38100" algn="l" rotWithShape="0">
                    <a:prstClr val="black">
                      <a:alpha val="40000"/>
                    </a:prstClr>
                  </a:outerShdw>
                </a:effectLst>
                <a:highlight>
                  <a:srgbClr val="DDF4D1"/>
                </a:highlight>
              </a:rPr>
              <a:t>Torr.l</a:t>
            </a:r>
            <a:r>
              <a:rPr lang="en-US" sz="2000" b="1">
                <a:effectLst>
                  <a:outerShdw blurRad="50800" dist="38100" algn="l" rotWithShape="0">
                    <a:prstClr val="black">
                      <a:alpha val="40000"/>
                    </a:prstClr>
                  </a:outerShdw>
                </a:effectLst>
                <a:highlight>
                  <a:srgbClr val="DDF4D1"/>
                </a:highlight>
              </a:rPr>
              <a:t>/sec</a:t>
            </a:r>
            <a:r>
              <a:rPr lang="en-US" sz="2000" b="1">
                <a:effectLst>
                  <a:outerShdw blurRad="50800" dist="38100" algn="l" rotWithShape="0">
                    <a:prstClr val="black">
                      <a:alpha val="40000"/>
                    </a:prstClr>
                  </a:outerShdw>
                </a:effectLst>
              </a:rPr>
              <a:t> </a:t>
            </a:r>
            <a:r>
              <a:rPr lang="en-US" sz="2000" b="1"/>
              <a:t>per chamber </a:t>
            </a:r>
            <a:r>
              <a:rPr lang="en-US" sz="2000"/>
              <a:t>(total PSD machine 2x10</a:t>
            </a:r>
            <a:r>
              <a:rPr lang="en-US" sz="2000" baseline="30000"/>
              <a:t>-5</a:t>
            </a:r>
            <a:r>
              <a:rPr lang="en-US" sz="2000"/>
              <a:t> </a:t>
            </a:r>
            <a:r>
              <a:rPr lang="en-US" sz="2000" err="1"/>
              <a:t>Torr.l</a:t>
            </a:r>
            <a:r>
              <a:rPr lang="en-US" sz="2000"/>
              <a:t>/sec) (</a:t>
            </a:r>
            <a:r>
              <a:rPr lang="en-US" sz="2000">
                <a:solidFill>
                  <a:schemeClr val="tx2">
                    <a:lumMod val="60000"/>
                    <a:lumOff val="40000"/>
                  </a:schemeClr>
                </a:solidFill>
              </a:rPr>
              <a:t>TBC by 14BM</a:t>
            </a:r>
            <a:r>
              <a:rPr lang="en-US" sz="2000"/>
              <a:t>)</a:t>
            </a:r>
          </a:p>
          <a:p>
            <a:pPr>
              <a:spcAft>
                <a:spcPts val="600"/>
              </a:spcAft>
            </a:pPr>
            <a:r>
              <a:rPr lang="en-US" sz="2000" b="1"/>
              <a:t>Thermal outgassing (Al 150C@24h, N</a:t>
            </a:r>
            <a:r>
              <a:rPr lang="en-US" sz="2000" b="1" baseline="-25000"/>
              <a:t>2</a:t>
            </a:r>
            <a:r>
              <a:rPr lang="en-US" sz="2000" b="1"/>
              <a:t> vented, pumped 10h): 5x10</a:t>
            </a:r>
            <a:r>
              <a:rPr lang="en-US" sz="2000" b="1" baseline="30000"/>
              <a:t>-13</a:t>
            </a:r>
            <a:r>
              <a:rPr lang="en-US" sz="2000" b="1"/>
              <a:t> </a:t>
            </a:r>
            <a:r>
              <a:rPr lang="en-US" sz="2000" b="1" err="1"/>
              <a:t>Torr.l</a:t>
            </a:r>
            <a:r>
              <a:rPr lang="en-US" sz="2000" b="1"/>
              <a:t>/s.cm</a:t>
            </a:r>
            <a:r>
              <a:rPr lang="en-US" sz="2000" b="1" baseline="30000"/>
              <a:t>2</a:t>
            </a:r>
            <a:r>
              <a:rPr lang="en-US" sz="2000" b="1"/>
              <a:t> </a:t>
            </a:r>
            <a:r>
              <a:rPr lang="en-US" sz="2000"/>
              <a:t>(</a:t>
            </a:r>
            <a:r>
              <a:rPr lang="en-US" sz="2000">
                <a:solidFill>
                  <a:schemeClr val="tx2">
                    <a:lumMod val="60000"/>
                    <a:lumOff val="40000"/>
                  </a:schemeClr>
                </a:solidFill>
              </a:rPr>
              <a:t>TBC by prototype</a:t>
            </a:r>
            <a:r>
              <a:rPr lang="en-US" sz="2000"/>
              <a:t>)</a:t>
            </a:r>
          </a:p>
          <a:p>
            <a:pPr>
              <a:spcAft>
                <a:spcPts val="600"/>
              </a:spcAft>
            </a:pPr>
            <a:r>
              <a:rPr lang="en-US" sz="2000" b="1"/>
              <a:t>Chamber total thermal outgassing: </a:t>
            </a:r>
            <a:r>
              <a:rPr lang="en-US" sz="2000" b="1">
                <a:effectLst>
                  <a:outerShdw blurRad="50800" dist="38100" dir="18900000" algn="bl" rotWithShape="0">
                    <a:prstClr val="black">
                      <a:alpha val="40000"/>
                    </a:prstClr>
                  </a:outerShdw>
                </a:effectLst>
                <a:highlight>
                  <a:srgbClr val="DDF4D1"/>
                </a:highlight>
              </a:rPr>
              <a:t>5x10</a:t>
            </a:r>
            <a:r>
              <a:rPr lang="en-US" sz="2000" b="1" baseline="30000">
                <a:effectLst>
                  <a:outerShdw blurRad="50800" dist="38100" dir="18900000" algn="bl" rotWithShape="0">
                    <a:prstClr val="black">
                      <a:alpha val="40000"/>
                    </a:prstClr>
                  </a:outerShdw>
                </a:effectLst>
                <a:highlight>
                  <a:srgbClr val="DDF4D1"/>
                </a:highlight>
              </a:rPr>
              <a:t>-9</a:t>
            </a:r>
            <a:r>
              <a:rPr lang="en-US" sz="2000" b="1">
                <a:effectLst>
                  <a:outerShdw blurRad="50800" dist="38100" dir="18900000" algn="bl" rotWithShape="0">
                    <a:prstClr val="black">
                      <a:alpha val="40000"/>
                    </a:prstClr>
                  </a:outerShdw>
                </a:effectLst>
                <a:highlight>
                  <a:srgbClr val="DDF4D1"/>
                </a:highlight>
              </a:rPr>
              <a:t> </a:t>
            </a:r>
            <a:r>
              <a:rPr lang="en-US" sz="2000" b="1" err="1">
                <a:effectLst>
                  <a:outerShdw blurRad="50800" dist="38100" dir="18900000" algn="bl" rotWithShape="0">
                    <a:prstClr val="black">
                      <a:alpha val="40000"/>
                    </a:prstClr>
                  </a:outerShdw>
                </a:effectLst>
                <a:highlight>
                  <a:srgbClr val="DDF4D1"/>
                </a:highlight>
              </a:rPr>
              <a:t>Torr.l</a:t>
            </a:r>
            <a:r>
              <a:rPr lang="en-US" sz="2000" b="1">
                <a:effectLst>
                  <a:outerShdw blurRad="50800" dist="38100" dir="18900000" algn="bl" rotWithShape="0">
                    <a:prstClr val="black">
                      <a:alpha val="40000"/>
                    </a:prstClr>
                  </a:outerShdw>
                </a:effectLst>
                <a:highlight>
                  <a:srgbClr val="DDF4D1"/>
                </a:highlight>
              </a:rPr>
              <a:t>/sec</a:t>
            </a:r>
          </a:p>
          <a:p>
            <a:pPr>
              <a:spcAft>
                <a:spcPts val="600"/>
              </a:spcAft>
            </a:pPr>
            <a:endParaRPr lang="en-US" sz="1400" b="1"/>
          </a:p>
          <a:p>
            <a:pPr algn="ctr">
              <a:spcAft>
                <a:spcPts val="600"/>
              </a:spcAft>
            </a:pPr>
            <a:r>
              <a:rPr lang="en-US" sz="3200" b="1">
                <a:highlight>
                  <a:srgbClr val="FFFF00"/>
                </a:highlight>
              </a:rPr>
              <a:t>Total gas load per chamber: 2.3x10</a:t>
            </a:r>
            <a:r>
              <a:rPr lang="en-US" sz="3200" b="1" baseline="30000">
                <a:highlight>
                  <a:srgbClr val="FFFF00"/>
                </a:highlight>
              </a:rPr>
              <a:t>-7</a:t>
            </a:r>
            <a:r>
              <a:rPr lang="en-US" sz="3200" b="1">
                <a:highlight>
                  <a:srgbClr val="FFFF00"/>
                </a:highlight>
              </a:rPr>
              <a:t> </a:t>
            </a:r>
            <a:r>
              <a:rPr lang="en-US" sz="3200" b="1" err="1">
                <a:highlight>
                  <a:srgbClr val="FFFF00"/>
                </a:highlight>
              </a:rPr>
              <a:t>Torr.l</a:t>
            </a:r>
            <a:r>
              <a:rPr lang="en-US" sz="3200" b="1">
                <a:highlight>
                  <a:srgbClr val="FFFF00"/>
                </a:highlight>
              </a:rPr>
              <a:t>/s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2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3" name="Content Placeholder 2">
            <a:extLst>
              <a:ext uri="{FF2B5EF4-FFF2-40B4-BE49-F238E27FC236}">
                <a16:creationId xmlns:a16="http://schemas.microsoft.com/office/drawing/2014/main" id="{9BC6F20C-CD8F-1003-091C-792821C3490E}"/>
              </a:ext>
            </a:extLst>
          </p:cNvPr>
          <p:cNvSpPr>
            <a:spLocks noGrp="1"/>
          </p:cNvSpPr>
          <p:nvPr>
            <p:ph idx="1"/>
          </p:nvPr>
        </p:nvSpPr>
        <p:spPr>
          <a:xfrm>
            <a:off x="571499" y="1452284"/>
            <a:ext cx="5766547" cy="568043"/>
          </a:xfrm>
        </p:spPr>
        <p:txBody>
          <a:bodyPr>
            <a:normAutofit/>
          </a:bodyPr>
          <a:lstStyle/>
          <a:p>
            <a:r>
              <a:rPr lang="en-US" sz="2400" b="1"/>
              <a:t>Simulation of 100 l/s ion pump</a:t>
            </a:r>
          </a:p>
        </p:txBody>
      </p:sp>
      <p:sp>
        <p:nvSpPr>
          <p:cNvPr id="6" name="Content Placeholder 2">
            <a:extLst>
              <a:ext uri="{FF2B5EF4-FFF2-40B4-BE49-F238E27FC236}">
                <a16:creationId xmlns:a16="http://schemas.microsoft.com/office/drawing/2014/main" id="{9EB32299-39C3-C4C5-4986-BB8D132F7184}"/>
              </a:ext>
            </a:extLst>
          </p:cNvPr>
          <p:cNvSpPr txBox="1">
            <a:spLocks/>
          </p:cNvSpPr>
          <p:nvPr/>
        </p:nvSpPr>
        <p:spPr>
          <a:xfrm>
            <a:off x="571500" y="2049650"/>
            <a:ext cx="11620500" cy="24896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457200" indent="-22225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692150" indent="-23495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969963" indent="-27781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1260475" indent="-28416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GOAL:</a:t>
            </a:r>
          </a:p>
          <a:p>
            <a:r>
              <a:rPr lang="en-US" sz="2000"/>
              <a:t>	Check best pump model for simulation:</a:t>
            </a:r>
          </a:p>
          <a:p>
            <a:r>
              <a:rPr lang="en-US" sz="2000"/>
              <a:t> 	</a:t>
            </a:r>
            <a:r>
              <a:rPr lang="en-US" sz="2000" err="1"/>
              <a:t>i</a:t>
            </a:r>
            <a:r>
              <a:rPr lang="en-US" sz="2000"/>
              <a:t>. flat surface with gas specific pump speed (factory data); </a:t>
            </a:r>
          </a:p>
          <a:p>
            <a:r>
              <a:rPr lang="en-US" sz="2000"/>
              <a:t>	ii. pump body assuming pump speed reported from factory for 1 cell (proprietary data from Gamma).</a:t>
            </a:r>
          </a:p>
        </p:txBody>
      </p:sp>
      <p:pic>
        <p:nvPicPr>
          <p:cNvPr id="7" name="Picture 6">
            <a:extLst>
              <a:ext uri="{FF2B5EF4-FFF2-40B4-BE49-F238E27FC236}">
                <a16:creationId xmlns:a16="http://schemas.microsoft.com/office/drawing/2014/main" id="{2DEFB7E1-9B80-DFDA-CE2B-70546F354336}"/>
              </a:ext>
            </a:extLst>
          </p:cNvPr>
          <p:cNvPicPr>
            <a:picLocks noChangeAspect="1"/>
          </p:cNvPicPr>
          <p:nvPr/>
        </p:nvPicPr>
        <p:blipFill>
          <a:blip r:embed="rId2"/>
          <a:stretch>
            <a:fillRect/>
          </a:stretch>
        </p:blipFill>
        <p:spPr>
          <a:xfrm>
            <a:off x="196326" y="1289254"/>
            <a:ext cx="5746214" cy="3590812"/>
          </a:xfrm>
          <a:prstGeom prst="rect">
            <a:avLst/>
          </a:prstGeom>
        </p:spPr>
      </p:pic>
      <p:pic>
        <p:nvPicPr>
          <p:cNvPr id="8" name="Picture 7">
            <a:extLst>
              <a:ext uri="{FF2B5EF4-FFF2-40B4-BE49-F238E27FC236}">
                <a16:creationId xmlns:a16="http://schemas.microsoft.com/office/drawing/2014/main" id="{A64024E1-66D5-4AF5-3CF0-33F2247147D5}"/>
              </a:ext>
            </a:extLst>
          </p:cNvPr>
          <p:cNvPicPr>
            <a:picLocks noChangeAspect="1"/>
          </p:cNvPicPr>
          <p:nvPr/>
        </p:nvPicPr>
        <p:blipFill>
          <a:blip r:embed="rId3"/>
          <a:stretch>
            <a:fillRect/>
          </a:stretch>
        </p:blipFill>
        <p:spPr>
          <a:xfrm>
            <a:off x="6096000" y="1243534"/>
            <a:ext cx="6096000" cy="3595630"/>
          </a:xfrm>
          <a:prstGeom prst="rect">
            <a:avLst/>
          </a:prstGeom>
        </p:spPr>
      </p:pic>
      <p:sp>
        <p:nvSpPr>
          <p:cNvPr id="9" name="TextBox 8">
            <a:extLst>
              <a:ext uri="{FF2B5EF4-FFF2-40B4-BE49-F238E27FC236}">
                <a16:creationId xmlns:a16="http://schemas.microsoft.com/office/drawing/2014/main" id="{D946079B-0B9E-F3A0-7228-640CAA62F123}"/>
              </a:ext>
            </a:extLst>
          </p:cNvPr>
          <p:cNvSpPr txBox="1"/>
          <p:nvPr/>
        </p:nvSpPr>
        <p:spPr>
          <a:xfrm>
            <a:off x="1627889" y="5602809"/>
            <a:ext cx="8626454" cy="646331"/>
          </a:xfrm>
          <a:prstGeom prst="rect">
            <a:avLst/>
          </a:prstGeom>
          <a:noFill/>
        </p:spPr>
        <p:txBody>
          <a:bodyPr wrap="square">
            <a:spAutoFit/>
          </a:bodyPr>
          <a:lstStyle/>
          <a:p>
            <a:r>
              <a:rPr lang="en-US"/>
              <a:t>Both models will assume normal operation, and the usual reported conversion factor N2 -&gt; specific gas for ion pumps speed (100% CO2; 220% H2; 85% N2)</a:t>
            </a:r>
          </a:p>
        </p:txBody>
      </p:sp>
    </p:spTree>
    <p:extLst>
      <p:ext uri="{BB962C8B-B14F-4D97-AF65-F5344CB8AC3E}">
        <p14:creationId xmlns:p14="http://schemas.microsoft.com/office/powerpoint/2010/main" val="316737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48DC-E096-B52C-3B92-00DB2FF9ECC4}"/>
              </a:ext>
            </a:extLst>
          </p:cNvPr>
          <p:cNvSpPr>
            <a:spLocks noGrp="1"/>
          </p:cNvSpPr>
          <p:nvPr>
            <p:ph type="title"/>
          </p:nvPr>
        </p:nvSpPr>
        <p:spPr/>
        <p:txBody>
          <a:bodyPr/>
          <a:lstStyle/>
          <a:p>
            <a:r>
              <a:rPr lang="en-US">
                <a:cs typeface="Arial"/>
              </a:rPr>
              <a:t>Sample Pump Curves</a:t>
            </a:r>
            <a:endParaRPr lang="en-US"/>
          </a:p>
        </p:txBody>
      </p:sp>
      <p:pic>
        <p:nvPicPr>
          <p:cNvPr id="6" name="Picture 5">
            <a:extLst>
              <a:ext uri="{FF2B5EF4-FFF2-40B4-BE49-F238E27FC236}">
                <a16:creationId xmlns:a16="http://schemas.microsoft.com/office/drawing/2014/main" id="{D1E3E695-D034-0F9C-E8FD-E8DC436F58A3}"/>
              </a:ext>
            </a:extLst>
          </p:cNvPr>
          <p:cNvPicPr>
            <a:picLocks noChangeAspect="1"/>
          </p:cNvPicPr>
          <p:nvPr/>
        </p:nvPicPr>
        <p:blipFill>
          <a:blip r:embed="rId2"/>
          <a:stretch>
            <a:fillRect/>
          </a:stretch>
        </p:blipFill>
        <p:spPr>
          <a:xfrm>
            <a:off x="752586" y="2241754"/>
            <a:ext cx="4847054" cy="3026932"/>
          </a:xfrm>
          <a:prstGeom prst="rect">
            <a:avLst/>
          </a:prstGeom>
        </p:spPr>
      </p:pic>
      <p:pic>
        <p:nvPicPr>
          <p:cNvPr id="8" name="Picture 7">
            <a:extLst>
              <a:ext uri="{FF2B5EF4-FFF2-40B4-BE49-F238E27FC236}">
                <a16:creationId xmlns:a16="http://schemas.microsoft.com/office/drawing/2014/main" id="{70BAC7DB-0C81-8715-3626-230F9370D68E}"/>
              </a:ext>
            </a:extLst>
          </p:cNvPr>
          <p:cNvPicPr>
            <a:picLocks noChangeAspect="1"/>
          </p:cNvPicPr>
          <p:nvPr/>
        </p:nvPicPr>
        <p:blipFill>
          <a:blip r:embed="rId3"/>
          <a:stretch>
            <a:fillRect/>
          </a:stretch>
        </p:blipFill>
        <p:spPr>
          <a:xfrm>
            <a:off x="5821680" y="2203654"/>
            <a:ext cx="5265420" cy="3092710"/>
          </a:xfrm>
          <a:prstGeom prst="rect">
            <a:avLst/>
          </a:prstGeom>
        </p:spPr>
      </p:pic>
    </p:spTree>
    <p:extLst>
      <p:ext uri="{BB962C8B-B14F-4D97-AF65-F5344CB8AC3E}">
        <p14:creationId xmlns:p14="http://schemas.microsoft.com/office/powerpoint/2010/main" val="31794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3" name="Content Placeholder 2">
            <a:extLst>
              <a:ext uri="{FF2B5EF4-FFF2-40B4-BE49-F238E27FC236}">
                <a16:creationId xmlns:a16="http://schemas.microsoft.com/office/drawing/2014/main" id="{9BC6F20C-CD8F-1003-091C-792821C3490E}"/>
              </a:ext>
            </a:extLst>
          </p:cNvPr>
          <p:cNvSpPr>
            <a:spLocks noGrp="1"/>
          </p:cNvSpPr>
          <p:nvPr>
            <p:ph idx="1"/>
          </p:nvPr>
        </p:nvSpPr>
        <p:spPr>
          <a:xfrm>
            <a:off x="571500" y="1452283"/>
            <a:ext cx="6788524" cy="753035"/>
          </a:xfrm>
        </p:spPr>
        <p:txBody>
          <a:bodyPr>
            <a:normAutofit/>
          </a:bodyPr>
          <a:lstStyle/>
          <a:p>
            <a:pPr>
              <a:spcAft>
                <a:spcPts val="600"/>
              </a:spcAft>
            </a:pPr>
            <a:r>
              <a:rPr lang="en-US" sz="2400" b="1"/>
              <a:t>Model: Tentativa1</a:t>
            </a:r>
          </a:p>
        </p:txBody>
      </p:sp>
      <p:sp>
        <p:nvSpPr>
          <p:cNvPr id="4" name="TextBox 3">
            <a:extLst>
              <a:ext uri="{FF2B5EF4-FFF2-40B4-BE49-F238E27FC236}">
                <a16:creationId xmlns:a16="http://schemas.microsoft.com/office/drawing/2014/main" id="{DEAA4329-3C38-1312-0312-3FF406064AC8}"/>
              </a:ext>
            </a:extLst>
          </p:cNvPr>
          <p:cNvSpPr txBox="1"/>
          <p:nvPr/>
        </p:nvSpPr>
        <p:spPr>
          <a:xfrm>
            <a:off x="207910" y="1985348"/>
            <a:ext cx="3307359" cy="1477328"/>
          </a:xfrm>
          <a:prstGeom prst="rect">
            <a:avLst/>
          </a:prstGeom>
          <a:noFill/>
        </p:spPr>
        <p:txBody>
          <a:bodyPr wrap="square" rtlCol="0">
            <a:spAutoFit/>
          </a:bodyPr>
          <a:lstStyle/>
          <a:p>
            <a:r>
              <a:rPr lang="en-US"/>
              <a:t>Model :</a:t>
            </a:r>
          </a:p>
          <a:p>
            <a:pPr marL="285750" indent="-285750">
              <a:buFontTx/>
              <a:buChar char="-"/>
            </a:pPr>
            <a:r>
              <a:rPr lang="en-US"/>
              <a:t>x2 Gamma 100L DI, x1 CapaciTorr Z 400</a:t>
            </a:r>
          </a:p>
          <a:p>
            <a:pPr marL="285750" indent="-285750">
              <a:buFontTx/>
              <a:buChar char="-"/>
            </a:pPr>
            <a:r>
              <a:rPr lang="en-US"/>
              <a:t>Worst case 80% Abs  20% dipole gap, </a:t>
            </a:r>
          </a:p>
        </p:txBody>
      </p:sp>
      <p:pic>
        <p:nvPicPr>
          <p:cNvPr id="5" name="Picture 4">
            <a:extLst>
              <a:ext uri="{FF2B5EF4-FFF2-40B4-BE49-F238E27FC236}">
                <a16:creationId xmlns:a16="http://schemas.microsoft.com/office/drawing/2014/main" id="{8BBBBF02-7039-E9F1-A091-2898C68F3548}"/>
              </a:ext>
            </a:extLst>
          </p:cNvPr>
          <p:cNvPicPr>
            <a:picLocks noChangeAspect="1"/>
          </p:cNvPicPr>
          <p:nvPr/>
        </p:nvPicPr>
        <p:blipFill>
          <a:blip r:embed="rId2"/>
          <a:stretch>
            <a:fillRect/>
          </a:stretch>
        </p:blipFill>
        <p:spPr>
          <a:xfrm>
            <a:off x="2968306" y="1472522"/>
            <a:ext cx="8676730" cy="4602768"/>
          </a:xfrm>
          <a:prstGeom prst="rect">
            <a:avLst/>
          </a:prstGeom>
        </p:spPr>
      </p:pic>
      <p:grpSp>
        <p:nvGrpSpPr>
          <p:cNvPr id="6" name="Group 5">
            <a:extLst>
              <a:ext uri="{FF2B5EF4-FFF2-40B4-BE49-F238E27FC236}">
                <a16:creationId xmlns:a16="http://schemas.microsoft.com/office/drawing/2014/main" id="{72D106BE-99FB-405B-1B0E-C36929E7A4BC}"/>
              </a:ext>
            </a:extLst>
          </p:cNvPr>
          <p:cNvGrpSpPr/>
          <p:nvPr/>
        </p:nvGrpSpPr>
        <p:grpSpPr>
          <a:xfrm>
            <a:off x="295454" y="194720"/>
            <a:ext cx="12224880" cy="6403639"/>
            <a:chOff x="0" y="338329"/>
            <a:chExt cx="12224880" cy="6403639"/>
          </a:xfrm>
        </p:grpSpPr>
        <p:grpSp>
          <p:nvGrpSpPr>
            <p:cNvPr id="7" name="Group 6">
              <a:extLst>
                <a:ext uri="{FF2B5EF4-FFF2-40B4-BE49-F238E27FC236}">
                  <a16:creationId xmlns:a16="http://schemas.microsoft.com/office/drawing/2014/main" id="{41247E94-647E-D6FB-8138-B48349303647}"/>
                </a:ext>
              </a:extLst>
            </p:cNvPr>
            <p:cNvGrpSpPr/>
            <p:nvPr/>
          </p:nvGrpSpPr>
          <p:grpSpPr>
            <a:xfrm>
              <a:off x="0" y="338329"/>
              <a:ext cx="12224880" cy="6403639"/>
              <a:chOff x="-10384" y="270538"/>
              <a:chExt cx="12224880" cy="6403639"/>
            </a:xfrm>
          </p:grpSpPr>
          <p:pic>
            <p:nvPicPr>
              <p:cNvPr id="12" name="Picture 11">
                <a:extLst>
                  <a:ext uri="{FF2B5EF4-FFF2-40B4-BE49-F238E27FC236}">
                    <a16:creationId xmlns:a16="http://schemas.microsoft.com/office/drawing/2014/main" id="{0F6A0D58-661B-8911-9CCB-DACBE640E198}"/>
                  </a:ext>
                </a:extLst>
              </p:cNvPr>
              <p:cNvPicPr>
                <a:picLocks noChangeAspect="1"/>
              </p:cNvPicPr>
              <p:nvPr/>
            </p:nvPicPr>
            <p:blipFill>
              <a:blip r:embed="rId3"/>
              <a:stretch>
                <a:fillRect/>
              </a:stretch>
            </p:blipFill>
            <p:spPr>
              <a:xfrm>
                <a:off x="1" y="270538"/>
                <a:ext cx="6090808" cy="3158462"/>
              </a:xfrm>
              <a:prstGeom prst="rect">
                <a:avLst/>
              </a:prstGeom>
            </p:spPr>
          </p:pic>
          <p:pic>
            <p:nvPicPr>
              <p:cNvPr id="13" name="Picture 12">
                <a:extLst>
                  <a:ext uri="{FF2B5EF4-FFF2-40B4-BE49-F238E27FC236}">
                    <a16:creationId xmlns:a16="http://schemas.microsoft.com/office/drawing/2014/main" id="{A95570AA-98D9-9AFF-6CEB-51E41D0BB784}"/>
                  </a:ext>
                </a:extLst>
              </p:cNvPr>
              <p:cNvPicPr>
                <a:picLocks noChangeAspect="1"/>
              </p:cNvPicPr>
              <p:nvPr/>
            </p:nvPicPr>
            <p:blipFill>
              <a:blip r:embed="rId4"/>
              <a:stretch>
                <a:fillRect/>
              </a:stretch>
            </p:blipFill>
            <p:spPr>
              <a:xfrm>
                <a:off x="6090809" y="270538"/>
                <a:ext cx="6123687" cy="3175513"/>
              </a:xfrm>
              <a:prstGeom prst="rect">
                <a:avLst/>
              </a:prstGeom>
            </p:spPr>
          </p:pic>
          <p:pic>
            <p:nvPicPr>
              <p:cNvPr id="14" name="Picture 13">
                <a:extLst>
                  <a:ext uri="{FF2B5EF4-FFF2-40B4-BE49-F238E27FC236}">
                    <a16:creationId xmlns:a16="http://schemas.microsoft.com/office/drawing/2014/main" id="{4EA51EA5-CD2D-860C-CA76-04C39FCFF5F9}"/>
                  </a:ext>
                </a:extLst>
              </p:cNvPr>
              <p:cNvPicPr>
                <a:picLocks noChangeAspect="1"/>
              </p:cNvPicPr>
              <p:nvPr/>
            </p:nvPicPr>
            <p:blipFill>
              <a:blip r:embed="rId5"/>
              <a:stretch>
                <a:fillRect/>
              </a:stretch>
            </p:blipFill>
            <p:spPr>
              <a:xfrm>
                <a:off x="-10384" y="3510330"/>
                <a:ext cx="6101193" cy="3163847"/>
              </a:xfrm>
              <a:prstGeom prst="rect">
                <a:avLst/>
              </a:prstGeom>
            </p:spPr>
          </p:pic>
          <p:pic>
            <p:nvPicPr>
              <p:cNvPr id="15" name="Picture 14">
                <a:extLst>
                  <a:ext uri="{FF2B5EF4-FFF2-40B4-BE49-F238E27FC236}">
                    <a16:creationId xmlns:a16="http://schemas.microsoft.com/office/drawing/2014/main" id="{83C89A52-7671-448B-4923-AB6DBA4B6D07}"/>
                  </a:ext>
                </a:extLst>
              </p:cNvPr>
              <p:cNvPicPr>
                <a:picLocks noChangeAspect="1"/>
              </p:cNvPicPr>
              <p:nvPr/>
            </p:nvPicPr>
            <p:blipFill>
              <a:blip r:embed="rId6"/>
              <a:stretch>
                <a:fillRect/>
              </a:stretch>
            </p:blipFill>
            <p:spPr>
              <a:xfrm>
                <a:off x="6090809" y="3510330"/>
                <a:ext cx="6101191" cy="3163846"/>
              </a:xfrm>
              <a:prstGeom prst="rect">
                <a:avLst/>
              </a:prstGeom>
            </p:spPr>
          </p:pic>
        </p:grpSp>
        <p:sp>
          <p:nvSpPr>
            <p:cNvPr id="8" name="TextBox 7">
              <a:extLst>
                <a:ext uri="{FF2B5EF4-FFF2-40B4-BE49-F238E27FC236}">
                  <a16:creationId xmlns:a16="http://schemas.microsoft.com/office/drawing/2014/main" id="{8A8CFDC8-8047-B5AF-024B-2800B667BB32}"/>
                </a:ext>
              </a:extLst>
            </p:cNvPr>
            <p:cNvSpPr txBox="1"/>
            <p:nvPr/>
          </p:nvSpPr>
          <p:spPr>
            <a:xfrm>
              <a:off x="2260825" y="2366837"/>
              <a:ext cx="2940366"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H2 ≈ 4.1x10</a:t>
              </a:r>
              <a:r>
                <a:rPr lang="en-US" sz="2000" baseline="30000">
                  <a:solidFill>
                    <a:srgbClr val="FF0000"/>
                  </a:solidFill>
                </a:rPr>
                <a:t>-10</a:t>
              </a:r>
              <a:r>
                <a:rPr lang="en-US" sz="2000">
                  <a:solidFill>
                    <a:srgbClr val="FF0000"/>
                  </a:solidFill>
                </a:rPr>
                <a:t> Torr</a:t>
              </a:r>
            </a:p>
          </p:txBody>
        </p:sp>
        <p:sp>
          <p:nvSpPr>
            <p:cNvPr id="9" name="TextBox 8">
              <a:extLst>
                <a:ext uri="{FF2B5EF4-FFF2-40B4-BE49-F238E27FC236}">
                  <a16:creationId xmlns:a16="http://schemas.microsoft.com/office/drawing/2014/main" id="{339D4930-A809-2716-DFFE-67F95061E94D}"/>
                </a:ext>
              </a:extLst>
            </p:cNvPr>
            <p:cNvSpPr txBox="1"/>
            <p:nvPr/>
          </p:nvSpPr>
          <p:spPr>
            <a:xfrm>
              <a:off x="8345569" y="2339657"/>
              <a:ext cx="3102641"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CH4 ≈ 1.5x10</a:t>
              </a:r>
              <a:r>
                <a:rPr lang="en-US" sz="2000" baseline="30000">
                  <a:solidFill>
                    <a:srgbClr val="FF0000"/>
                  </a:solidFill>
                </a:rPr>
                <a:t>-10</a:t>
              </a:r>
              <a:r>
                <a:rPr lang="en-US" sz="2000">
                  <a:solidFill>
                    <a:srgbClr val="FF0000"/>
                  </a:solidFill>
                </a:rPr>
                <a:t> Torr</a:t>
              </a:r>
            </a:p>
          </p:txBody>
        </p:sp>
        <p:sp>
          <p:nvSpPr>
            <p:cNvPr id="10" name="TextBox 9">
              <a:extLst>
                <a:ext uri="{FF2B5EF4-FFF2-40B4-BE49-F238E27FC236}">
                  <a16:creationId xmlns:a16="http://schemas.microsoft.com/office/drawing/2014/main" id="{371B7FA5-E8F8-C775-9F54-F554BE52E948}"/>
                </a:ext>
              </a:extLst>
            </p:cNvPr>
            <p:cNvSpPr txBox="1"/>
            <p:nvPr/>
          </p:nvSpPr>
          <p:spPr>
            <a:xfrm>
              <a:off x="2260825" y="5653588"/>
              <a:ext cx="3025837"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CO ≈ 2.1x10</a:t>
              </a:r>
              <a:r>
                <a:rPr lang="en-US" sz="2000" baseline="30000">
                  <a:solidFill>
                    <a:srgbClr val="FF0000"/>
                  </a:solidFill>
                </a:rPr>
                <a:t>-10</a:t>
              </a:r>
              <a:r>
                <a:rPr lang="en-US" sz="2000">
                  <a:solidFill>
                    <a:srgbClr val="FF0000"/>
                  </a:solidFill>
                </a:rPr>
                <a:t> Torr</a:t>
              </a:r>
            </a:p>
          </p:txBody>
        </p:sp>
        <p:sp>
          <p:nvSpPr>
            <p:cNvPr id="11" name="TextBox 10">
              <a:extLst>
                <a:ext uri="{FF2B5EF4-FFF2-40B4-BE49-F238E27FC236}">
                  <a16:creationId xmlns:a16="http://schemas.microsoft.com/office/drawing/2014/main" id="{1B72B2B9-6F2D-73BF-2BF0-C8BF1F36FB7F}"/>
                </a:ext>
              </a:extLst>
            </p:cNvPr>
            <p:cNvSpPr txBox="1"/>
            <p:nvPr/>
          </p:nvSpPr>
          <p:spPr>
            <a:xfrm>
              <a:off x="8650102" y="5639137"/>
              <a:ext cx="2798108"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err="1">
                  <a:solidFill>
                    <a:srgbClr val="FF0000"/>
                  </a:solidFill>
                </a:rPr>
                <a:t>Ar</a:t>
              </a:r>
              <a:r>
                <a:rPr lang="en-US" sz="2000">
                  <a:solidFill>
                    <a:srgbClr val="FF0000"/>
                  </a:solidFill>
                </a:rPr>
                <a:t> ≈ 5.8x10</a:t>
              </a:r>
              <a:r>
                <a:rPr lang="en-US" sz="2000" baseline="30000">
                  <a:solidFill>
                    <a:srgbClr val="FF0000"/>
                  </a:solidFill>
                </a:rPr>
                <a:t>-9</a:t>
              </a:r>
              <a:r>
                <a:rPr lang="en-US" sz="2000">
                  <a:solidFill>
                    <a:srgbClr val="FF0000"/>
                  </a:solidFill>
                </a:rPr>
                <a:t> Torr</a:t>
              </a:r>
            </a:p>
          </p:txBody>
        </p:sp>
      </p:grpSp>
      <p:sp>
        <p:nvSpPr>
          <p:cNvPr id="16" name="TextBox 15">
            <a:extLst>
              <a:ext uri="{FF2B5EF4-FFF2-40B4-BE49-F238E27FC236}">
                <a16:creationId xmlns:a16="http://schemas.microsoft.com/office/drawing/2014/main" id="{86DB9E55-ADC2-ADDE-E295-417067FE34BE}"/>
              </a:ext>
            </a:extLst>
          </p:cNvPr>
          <p:cNvSpPr txBox="1"/>
          <p:nvPr/>
        </p:nvSpPr>
        <p:spPr>
          <a:xfrm>
            <a:off x="4004734" y="3362225"/>
            <a:ext cx="4182529" cy="830997"/>
          </a:xfrm>
          <a:prstGeom prst="rect">
            <a:avLst/>
          </a:prstGeom>
          <a:solidFill>
            <a:schemeClr val="bg1">
              <a:alpha val="88000"/>
            </a:schemeClr>
          </a:solidFill>
        </p:spPr>
        <p:txBody>
          <a:bodyPr wrap="square" rtlCol="0">
            <a:spAutoFit/>
          </a:bodyPr>
          <a:lstStyle/>
          <a:p>
            <a:r>
              <a:rPr lang="en-US" sz="2400">
                <a:solidFill>
                  <a:srgbClr val="FF0000"/>
                </a:solidFill>
              </a:rPr>
              <a:t>Average Pressure: </a:t>
            </a:r>
          </a:p>
          <a:p>
            <a:r>
              <a:rPr lang="en-US" sz="2400" b="1">
                <a:solidFill>
                  <a:srgbClr val="FF0000"/>
                </a:solidFill>
              </a:rPr>
              <a:t>Total ≈ 8.3x10</a:t>
            </a:r>
            <a:r>
              <a:rPr lang="en-US" sz="2400" b="1" baseline="30000">
                <a:solidFill>
                  <a:srgbClr val="FF0000"/>
                </a:solidFill>
              </a:rPr>
              <a:t>-10</a:t>
            </a:r>
            <a:r>
              <a:rPr lang="en-US" sz="2400" b="1">
                <a:solidFill>
                  <a:srgbClr val="FF0000"/>
                </a:solidFill>
              </a:rPr>
              <a:t> Torr</a:t>
            </a:r>
          </a:p>
        </p:txBody>
      </p:sp>
    </p:spTree>
    <p:extLst>
      <p:ext uri="{BB962C8B-B14F-4D97-AF65-F5344CB8AC3E}">
        <p14:creationId xmlns:p14="http://schemas.microsoft.com/office/powerpoint/2010/main" val="393425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3" name="Content Placeholder 2">
            <a:extLst>
              <a:ext uri="{FF2B5EF4-FFF2-40B4-BE49-F238E27FC236}">
                <a16:creationId xmlns:a16="http://schemas.microsoft.com/office/drawing/2014/main" id="{9BC6F20C-CD8F-1003-091C-792821C3490E}"/>
              </a:ext>
            </a:extLst>
          </p:cNvPr>
          <p:cNvSpPr>
            <a:spLocks noGrp="1"/>
          </p:cNvSpPr>
          <p:nvPr>
            <p:ph idx="1"/>
          </p:nvPr>
        </p:nvSpPr>
        <p:spPr>
          <a:xfrm>
            <a:off x="571499" y="1452284"/>
            <a:ext cx="5766547" cy="568043"/>
          </a:xfrm>
        </p:spPr>
        <p:txBody>
          <a:bodyPr>
            <a:normAutofit/>
          </a:bodyPr>
          <a:lstStyle/>
          <a:p>
            <a:r>
              <a:rPr lang="en-US" sz="2400" b="1"/>
              <a:t>Simulation of 100 l/s ion pump</a:t>
            </a:r>
          </a:p>
        </p:txBody>
      </p:sp>
      <p:grpSp>
        <p:nvGrpSpPr>
          <p:cNvPr id="10" name="Group 9">
            <a:extLst>
              <a:ext uri="{FF2B5EF4-FFF2-40B4-BE49-F238E27FC236}">
                <a16:creationId xmlns:a16="http://schemas.microsoft.com/office/drawing/2014/main" id="{9944F5EF-5C89-1B27-0CF0-F59376D49570}"/>
              </a:ext>
            </a:extLst>
          </p:cNvPr>
          <p:cNvGrpSpPr/>
          <p:nvPr/>
        </p:nvGrpSpPr>
        <p:grpSpPr>
          <a:xfrm>
            <a:off x="327660" y="266065"/>
            <a:ext cx="6248400" cy="3926478"/>
            <a:chOff x="305952" y="1451065"/>
            <a:chExt cx="6075797" cy="3806735"/>
          </a:xfrm>
        </p:grpSpPr>
        <p:pic>
          <p:nvPicPr>
            <p:cNvPr id="4" name="Picture 3">
              <a:extLst>
                <a:ext uri="{FF2B5EF4-FFF2-40B4-BE49-F238E27FC236}">
                  <a16:creationId xmlns:a16="http://schemas.microsoft.com/office/drawing/2014/main" id="{1783A3D0-2FA9-A64B-B0AC-F3D184250423}"/>
                </a:ext>
              </a:extLst>
            </p:cNvPr>
            <p:cNvPicPr>
              <a:picLocks noChangeAspect="1"/>
            </p:cNvPicPr>
            <p:nvPr/>
          </p:nvPicPr>
          <p:blipFill>
            <a:blip r:embed="rId2"/>
            <a:stretch>
              <a:fillRect/>
            </a:stretch>
          </p:blipFill>
          <p:spPr>
            <a:xfrm>
              <a:off x="305952" y="1451065"/>
              <a:ext cx="6075797" cy="3806735"/>
            </a:xfrm>
            <a:prstGeom prst="rect">
              <a:avLst/>
            </a:prstGeom>
          </p:spPr>
        </p:pic>
        <p:sp>
          <p:nvSpPr>
            <p:cNvPr id="5" name="TextBox 4">
              <a:extLst>
                <a:ext uri="{FF2B5EF4-FFF2-40B4-BE49-F238E27FC236}">
                  <a16:creationId xmlns:a16="http://schemas.microsoft.com/office/drawing/2014/main" id="{DB37F01C-5F7B-65AA-D5C8-98092700D764}"/>
                </a:ext>
              </a:extLst>
            </p:cNvPr>
            <p:cNvSpPr txBox="1"/>
            <p:nvPr/>
          </p:nvSpPr>
          <p:spPr>
            <a:xfrm>
              <a:off x="2421522" y="4160079"/>
              <a:ext cx="2871839"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H2 ≈ 3.7x10</a:t>
              </a:r>
              <a:r>
                <a:rPr lang="en-US" sz="2000" baseline="30000">
                  <a:solidFill>
                    <a:srgbClr val="FF0000"/>
                  </a:solidFill>
                </a:rPr>
                <a:t>-12</a:t>
              </a:r>
              <a:r>
                <a:rPr lang="en-US" sz="2000">
                  <a:solidFill>
                    <a:srgbClr val="FF0000"/>
                  </a:solidFill>
                </a:rPr>
                <a:t> Torr</a:t>
              </a:r>
            </a:p>
          </p:txBody>
        </p:sp>
      </p:grpSp>
      <p:grpSp>
        <p:nvGrpSpPr>
          <p:cNvPr id="13" name="Group 12">
            <a:extLst>
              <a:ext uri="{FF2B5EF4-FFF2-40B4-BE49-F238E27FC236}">
                <a16:creationId xmlns:a16="http://schemas.microsoft.com/office/drawing/2014/main" id="{2461DE6B-F685-46C2-9E28-267716EC31B4}"/>
              </a:ext>
            </a:extLst>
          </p:cNvPr>
          <p:cNvGrpSpPr/>
          <p:nvPr/>
        </p:nvGrpSpPr>
        <p:grpSpPr>
          <a:xfrm>
            <a:off x="7617452" y="662267"/>
            <a:ext cx="3365934" cy="1660084"/>
            <a:chOff x="5237046" y="2214820"/>
            <a:chExt cx="6954954" cy="4357564"/>
          </a:xfrm>
        </p:grpSpPr>
        <p:pic>
          <p:nvPicPr>
            <p:cNvPr id="11" name="Picture 10">
              <a:extLst>
                <a:ext uri="{FF2B5EF4-FFF2-40B4-BE49-F238E27FC236}">
                  <a16:creationId xmlns:a16="http://schemas.microsoft.com/office/drawing/2014/main" id="{55087D6F-259A-76D3-E75C-518C3926CC67}"/>
                </a:ext>
              </a:extLst>
            </p:cNvPr>
            <p:cNvPicPr>
              <a:picLocks noChangeAspect="1"/>
            </p:cNvPicPr>
            <p:nvPr/>
          </p:nvPicPr>
          <p:blipFill>
            <a:blip r:embed="rId3"/>
            <a:stretch>
              <a:fillRect/>
            </a:stretch>
          </p:blipFill>
          <p:spPr>
            <a:xfrm>
              <a:off x="5237046" y="2214820"/>
              <a:ext cx="6954954" cy="4357564"/>
            </a:xfrm>
            <a:prstGeom prst="rect">
              <a:avLst/>
            </a:prstGeom>
          </p:spPr>
        </p:pic>
        <p:sp>
          <p:nvSpPr>
            <p:cNvPr id="12" name="TextBox 11">
              <a:extLst>
                <a:ext uri="{FF2B5EF4-FFF2-40B4-BE49-F238E27FC236}">
                  <a16:creationId xmlns:a16="http://schemas.microsoft.com/office/drawing/2014/main" id="{6B52DDD8-B20D-8168-0E53-7BE43D7B55A9}"/>
                </a:ext>
              </a:extLst>
            </p:cNvPr>
            <p:cNvSpPr txBox="1"/>
            <p:nvPr/>
          </p:nvSpPr>
          <p:spPr>
            <a:xfrm>
              <a:off x="8093636" y="5688350"/>
              <a:ext cx="2871839" cy="707886"/>
            </a:xfrm>
            <a:prstGeom prst="rect">
              <a:avLst/>
            </a:prstGeom>
            <a:solidFill>
              <a:schemeClr val="bg1">
                <a:alpha val="88000"/>
              </a:schemeClr>
            </a:solidFill>
          </p:spPr>
          <p:txBody>
            <a:bodyPr wrap="square" rtlCol="0">
              <a:spAutoFit/>
            </a:bodyPr>
            <a:lstStyle/>
            <a:p>
              <a:r>
                <a:rPr lang="en-US" sz="2000">
                  <a:solidFill>
                    <a:srgbClr val="FF0000"/>
                  </a:solidFill>
                </a:rPr>
                <a:t>Average Pressure: </a:t>
              </a:r>
            </a:p>
            <a:p>
              <a:r>
                <a:rPr lang="en-US" sz="2000">
                  <a:solidFill>
                    <a:srgbClr val="FF0000"/>
                  </a:solidFill>
                </a:rPr>
                <a:t>H2 ≈ 3.7x10</a:t>
              </a:r>
              <a:r>
                <a:rPr lang="en-US" sz="2000" baseline="30000">
                  <a:solidFill>
                    <a:srgbClr val="FF0000"/>
                  </a:solidFill>
                </a:rPr>
                <a:t>-10</a:t>
              </a:r>
              <a:r>
                <a:rPr lang="en-US" sz="2000">
                  <a:solidFill>
                    <a:srgbClr val="FF0000"/>
                  </a:solidFill>
                </a:rPr>
                <a:t> Torr</a:t>
              </a:r>
            </a:p>
          </p:txBody>
        </p:sp>
      </p:grpSp>
      <p:sp>
        <p:nvSpPr>
          <p:cNvPr id="14" name="TextBox 13">
            <a:extLst>
              <a:ext uri="{FF2B5EF4-FFF2-40B4-BE49-F238E27FC236}">
                <a16:creationId xmlns:a16="http://schemas.microsoft.com/office/drawing/2014/main" id="{7B156C97-E971-7EBD-D20F-3317325C3B1A}"/>
              </a:ext>
            </a:extLst>
          </p:cNvPr>
          <p:cNvSpPr txBox="1"/>
          <p:nvPr/>
        </p:nvSpPr>
        <p:spPr>
          <a:xfrm>
            <a:off x="898289" y="3541651"/>
            <a:ext cx="4346257" cy="6001643"/>
          </a:xfrm>
          <a:prstGeom prst="rect">
            <a:avLst/>
          </a:prstGeom>
          <a:solidFill>
            <a:schemeClr val="bg1">
              <a:alpha val="95000"/>
            </a:schemeClr>
          </a:solidFill>
        </p:spPr>
        <p:txBody>
          <a:bodyPr wrap="square" rtlCol="0">
            <a:spAutoFit/>
          </a:bodyPr>
          <a:lstStyle/>
          <a:p>
            <a:r>
              <a:rPr lang="en-US" sz="2400" b="1">
                <a:latin typeface="Arial (Body)"/>
              </a:rPr>
              <a:t>RESULTS:</a:t>
            </a:r>
          </a:p>
          <a:p>
            <a:r>
              <a:rPr lang="en-US" sz="2400">
                <a:latin typeface="Arial (Body)"/>
              </a:rPr>
              <a:t>The simulations should reflect the usual practice in the lab,</a:t>
            </a:r>
          </a:p>
          <a:p>
            <a:pPr marL="285750" indent="-285750">
              <a:buFontTx/>
              <a:buChar char="-"/>
            </a:pPr>
            <a:r>
              <a:rPr lang="en-US" sz="2400">
                <a:latin typeface="Arial (Body)"/>
              </a:rPr>
              <a:t>Simulated pressure for the model with the </a:t>
            </a:r>
            <a:r>
              <a:rPr lang="en-US" sz="2400" b="1">
                <a:latin typeface="Arial (Body)"/>
              </a:rPr>
              <a:t>pump body included in low e-10 Torr</a:t>
            </a:r>
            <a:r>
              <a:rPr lang="en-US" sz="2400">
                <a:latin typeface="Arial (Body)"/>
              </a:rPr>
              <a:t>,</a:t>
            </a:r>
          </a:p>
          <a:p>
            <a:pPr marL="285750" indent="-285750">
              <a:buFontTx/>
              <a:buChar char="-"/>
            </a:pPr>
            <a:r>
              <a:rPr lang="en-US" sz="2400">
                <a:latin typeface="Arial (Body)"/>
              </a:rPr>
              <a:t>Simulated pressure for the model with the </a:t>
            </a:r>
            <a:r>
              <a:rPr lang="en-US" sz="2400" b="1">
                <a:latin typeface="Arial (Body)"/>
              </a:rPr>
              <a:t>flat surface </a:t>
            </a:r>
            <a:r>
              <a:rPr lang="en-US" sz="2400">
                <a:latin typeface="Arial (Body)"/>
              </a:rPr>
              <a:t>is </a:t>
            </a:r>
            <a:r>
              <a:rPr lang="en-US" sz="2400" b="1">
                <a:latin typeface="Arial (Body)"/>
              </a:rPr>
              <a:t>very optimistic &lt; e-11 Torr </a:t>
            </a:r>
            <a:r>
              <a:rPr lang="en-US" sz="2400">
                <a:latin typeface="Arial (Body)"/>
              </a:rPr>
              <a:t>,</a:t>
            </a:r>
          </a:p>
          <a:p>
            <a:endParaRPr lang="en-US" sz="2400">
              <a:latin typeface="Arial (Body)"/>
            </a:endParaRPr>
          </a:p>
          <a:p>
            <a:r>
              <a:rPr lang="en-US" sz="2400">
                <a:latin typeface="Arial (Body)"/>
              </a:rPr>
              <a:t>From </a:t>
            </a:r>
            <a:r>
              <a:rPr lang="en-US" sz="2400" b="1">
                <a:latin typeface="Arial (Body)"/>
              </a:rPr>
              <a:t>vacuum or RF perspective </a:t>
            </a:r>
            <a:r>
              <a:rPr lang="en-US" sz="2400">
                <a:latin typeface="Arial (Body)"/>
              </a:rPr>
              <a:t>the </a:t>
            </a:r>
            <a:r>
              <a:rPr lang="en-US" sz="2400" b="1">
                <a:latin typeface="Arial (Body)"/>
              </a:rPr>
              <a:t>chambers port and vacuum pumps body </a:t>
            </a:r>
            <a:r>
              <a:rPr lang="en-US" sz="2400">
                <a:latin typeface="Arial (Body)"/>
              </a:rPr>
              <a:t>should be </a:t>
            </a:r>
            <a:r>
              <a:rPr lang="en-US" sz="2400" b="1">
                <a:latin typeface="Arial (Body)"/>
              </a:rPr>
              <a:t>included</a:t>
            </a:r>
            <a:r>
              <a:rPr lang="en-US" sz="2400">
                <a:latin typeface="Arial (Body)"/>
              </a:rPr>
              <a:t> to reflect </a:t>
            </a:r>
            <a:r>
              <a:rPr lang="en-US" sz="2400" b="1">
                <a:latin typeface="Arial (Body)"/>
              </a:rPr>
              <a:t>the real practice</a:t>
            </a:r>
            <a:r>
              <a:rPr lang="en-US" sz="2400">
                <a:latin typeface="Arial (Body)"/>
              </a:rPr>
              <a:t>.</a:t>
            </a:r>
          </a:p>
        </p:txBody>
      </p:sp>
      <p:sp>
        <p:nvSpPr>
          <p:cNvPr id="6" name="Content Placeholder 2">
            <a:extLst>
              <a:ext uri="{FF2B5EF4-FFF2-40B4-BE49-F238E27FC236}">
                <a16:creationId xmlns:a16="http://schemas.microsoft.com/office/drawing/2014/main" id="{9EB32299-39C3-C4C5-4986-BB8D132F7184}"/>
              </a:ext>
            </a:extLst>
          </p:cNvPr>
          <p:cNvSpPr txBox="1">
            <a:spLocks/>
          </p:cNvSpPr>
          <p:nvPr/>
        </p:nvSpPr>
        <p:spPr>
          <a:xfrm>
            <a:off x="6609990" y="2394600"/>
            <a:ext cx="4561218" cy="16842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457200" indent="-22225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692150" indent="-23495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969963" indent="-27781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1260475" indent="-28416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Model parameters:</a:t>
            </a:r>
          </a:p>
          <a:p>
            <a:r>
              <a:rPr lang="en-US" sz="2000"/>
              <a:t>	</a:t>
            </a:r>
            <a:r>
              <a:rPr lang="en-US" sz="2000" b="1"/>
              <a:t>Flat surface</a:t>
            </a:r>
          </a:p>
          <a:p>
            <a:r>
              <a:rPr lang="en-US" sz="2000" b="1"/>
              <a:t>- </a:t>
            </a:r>
            <a:r>
              <a:rPr lang="en-US" sz="2000"/>
              <a:t>Pump speed of a Gamma 100L DI@1x10-9 Torr = 55 l/s, converted to H2 (220/85) ≈ </a:t>
            </a:r>
            <a:r>
              <a:rPr lang="en-US" sz="2000" b="1"/>
              <a:t>140 l/s</a:t>
            </a:r>
          </a:p>
          <a:p>
            <a:endParaRPr lang="en-US" sz="2000"/>
          </a:p>
          <a:p>
            <a:r>
              <a:rPr lang="en-US" sz="2000" b="1"/>
              <a:t>  Pump body</a:t>
            </a:r>
          </a:p>
          <a:p>
            <a:r>
              <a:rPr lang="en-US" sz="2000"/>
              <a:t>- Pump speed of 1 cell @ 1x10-9 Torr = 39 l/s; x2 cells converted to H2 (220/85) ≈ </a:t>
            </a:r>
            <a:r>
              <a:rPr lang="en-US" sz="2000" b="1"/>
              <a:t>200 l/s</a:t>
            </a:r>
          </a:p>
        </p:txBody>
      </p:sp>
    </p:spTree>
    <p:extLst>
      <p:ext uri="{BB962C8B-B14F-4D97-AF65-F5344CB8AC3E}">
        <p14:creationId xmlns:p14="http://schemas.microsoft.com/office/powerpoint/2010/main" val="320833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448-034C-F531-FE7E-3ADC3523C03B}"/>
              </a:ext>
            </a:extLst>
          </p:cNvPr>
          <p:cNvSpPr>
            <a:spLocks noGrp="1"/>
          </p:cNvSpPr>
          <p:nvPr>
            <p:ph type="title"/>
          </p:nvPr>
        </p:nvSpPr>
        <p:spPr/>
        <p:txBody>
          <a:bodyPr/>
          <a:lstStyle/>
          <a:p>
            <a:r>
              <a:rPr lang="en-US"/>
              <a:t>Vacuum Simulations Study</a:t>
            </a:r>
          </a:p>
        </p:txBody>
      </p:sp>
      <p:sp>
        <p:nvSpPr>
          <p:cNvPr id="3" name="Content Placeholder 2">
            <a:extLst>
              <a:ext uri="{FF2B5EF4-FFF2-40B4-BE49-F238E27FC236}">
                <a16:creationId xmlns:a16="http://schemas.microsoft.com/office/drawing/2014/main" id="{9BC6F20C-CD8F-1003-091C-792821C3490E}"/>
              </a:ext>
            </a:extLst>
          </p:cNvPr>
          <p:cNvSpPr>
            <a:spLocks noGrp="1"/>
          </p:cNvSpPr>
          <p:nvPr>
            <p:ph idx="1"/>
          </p:nvPr>
        </p:nvSpPr>
        <p:spPr>
          <a:xfrm>
            <a:off x="571500" y="1452283"/>
            <a:ext cx="6788524" cy="753035"/>
          </a:xfrm>
        </p:spPr>
        <p:txBody>
          <a:bodyPr>
            <a:normAutofit/>
          </a:bodyPr>
          <a:lstStyle/>
          <a:p>
            <a:r>
              <a:rPr lang="en-US" sz="2400" b="1"/>
              <a:t>Model: MBC 005 w/o RF screen</a:t>
            </a:r>
          </a:p>
        </p:txBody>
      </p:sp>
      <p:sp>
        <p:nvSpPr>
          <p:cNvPr id="10" name="TextBox 9">
            <a:extLst>
              <a:ext uri="{FF2B5EF4-FFF2-40B4-BE49-F238E27FC236}">
                <a16:creationId xmlns:a16="http://schemas.microsoft.com/office/drawing/2014/main" id="{35B03495-4D57-5A1D-F31C-792E63FCB3C4}"/>
              </a:ext>
            </a:extLst>
          </p:cNvPr>
          <p:cNvSpPr txBox="1"/>
          <p:nvPr/>
        </p:nvSpPr>
        <p:spPr>
          <a:xfrm>
            <a:off x="571500" y="2039182"/>
            <a:ext cx="4354869" cy="1477328"/>
          </a:xfrm>
          <a:prstGeom prst="rect">
            <a:avLst/>
          </a:prstGeom>
          <a:noFill/>
        </p:spPr>
        <p:txBody>
          <a:bodyPr wrap="square" rtlCol="0">
            <a:spAutoFit/>
          </a:bodyPr>
          <a:lstStyle/>
          <a:p>
            <a:r>
              <a:rPr lang="en-US"/>
              <a:t>Model :</a:t>
            </a:r>
          </a:p>
          <a:p>
            <a:pPr marL="285750" indent="-285750">
              <a:buFontTx/>
              <a:buChar char="-"/>
            </a:pPr>
            <a:r>
              <a:rPr lang="en-US"/>
              <a:t>x1 </a:t>
            </a:r>
            <a:r>
              <a:rPr lang="en-US" err="1"/>
              <a:t>NEXTorr</a:t>
            </a:r>
            <a:r>
              <a:rPr lang="en-US"/>
              <a:t> Z 1000 Diode, </a:t>
            </a:r>
          </a:p>
          <a:p>
            <a:pPr marL="285750" indent="-285750">
              <a:buFontTx/>
              <a:buChar char="-"/>
            </a:pPr>
            <a:r>
              <a:rPr lang="en-US"/>
              <a:t>x1 NEXTorr Z 300 Diode,</a:t>
            </a:r>
          </a:p>
          <a:p>
            <a:pPr marL="285750" indent="-285750">
              <a:buFontTx/>
              <a:buChar char="-"/>
            </a:pPr>
            <a:r>
              <a:rPr lang="en-US"/>
              <a:t>Worst case 80% Abs  20% dipole gap,</a:t>
            </a:r>
          </a:p>
          <a:p>
            <a:pPr marL="285750" indent="-285750">
              <a:buFontTx/>
              <a:buChar char="-"/>
            </a:pPr>
            <a:r>
              <a:rPr lang="en-US"/>
              <a:t>Impedance G2 geometry, </a:t>
            </a:r>
          </a:p>
        </p:txBody>
      </p:sp>
      <p:pic>
        <p:nvPicPr>
          <p:cNvPr id="11" name="Picture 10">
            <a:extLst>
              <a:ext uri="{FF2B5EF4-FFF2-40B4-BE49-F238E27FC236}">
                <a16:creationId xmlns:a16="http://schemas.microsoft.com/office/drawing/2014/main" id="{439C6536-6EC2-4819-8725-F488163C9179}"/>
              </a:ext>
            </a:extLst>
          </p:cNvPr>
          <p:cNvPicPr>
            <a:picLocks noChangeAspect="1"/>
          </p:cNvPicPr>
          <p:nvPr/>
        </p:nvPicPr>
        <p:blipFill>
          <a:blip r:embed="rId2"/>
          <a:stretch>
            <a:fillRect/>
          </a:stretch>
        </p:blipFill>
        <p:spPr>
          <a:xfrm>
            <a:off x="3965762" y="0"/>
            <a:ext cx="10233713" cy="6898811"/>
          </a:xfrm>
          <a:prstGeom prst="rect">
            <a:avLst/>
          </a:prstGeom>
        </p:spPr>
      </p:pic>
      <p:sp>
        <p:nvSpPr>
          <p:cNvPr id="12" name="TextBox 11">
            <a:extLst>
              <a:ext uri="{FF2B5EF4-FFF2-40B4-BE49-F238E27FC236}">
                <a16:creationId xmlns:a16="http://schemas.microsoft.com/office/drawing/2014/main" id="{7CDABAFC-C516-4616-40D7-D12F9D589599}"/>
              </a:ext>
            </a:extLst>
          </p:cNvPr>
          <p:cNvSpPr txBox="1"/>
          <p:nvPr/>
        </p:nvSpPr>
        <p:spPr>
          <a:xfrm>
            <a:off x="4991951" y="4975190"/>
            <a:ext cx="4406598" cy="1200329"/>
          </a:xfrm>
          <a:prstGeom prst="rect">
            <a:avLst/>
          </a:prstGeom>
          <a:solidFill>
            <a:schemeClr val="bg1">
              <a:alpha val="88000"/>
            </a:schemeClr>
          </a:solidFill>
        </p:spPr>
        <p:txBody>
          <a:bodyPr wrap="square" rtlCol="0">
            <a:spAutoFit/>
          </a:bodyPr>
          <a:lstStyle/>
          <a:p>
            <a:r>
              <a:rPr lang="en-US" sz="2400">
                <a:solidFill>
                  <a:srgbClr val="FF0000"/>
                </a:solidFill>
              </a:rPr>
              <a:t>Average Pressure: </a:t>
            </a:r>
          </a:p>
          <a:p>
            <a:r>
              <a:rPr lang="en-US" sz="2400" b="1">
                <a:solidFill>
                  <a:srgbClr val="FF0000"/>
                </a:solidFill>
              </a:rPr>
              <a:t>Beam path ≈ 8.8 x10</a:t>
            </a:r>
            <a:r>
              <a:rPr lang="en-US" sz="2400" b="1" baseline="30000">
                <a:solidFill>
                  <a:srgbClr val="FF0000"/>
                </a:solidFill>
              </a:rPr>
              <a:t>-10</a:t>
            </a:r>
            <a:r>
              <a:rPr lang="en-US" sz="2400" b="1">
                <a:solidFill>
                  <a:srgbClr val="FF0000"/>
                </a:solidFill>
              </a:rPr>
              <a:t> Torr</a:t>
            </a:r>
          </a:p>
          <a:p>
            <a:r>
              <a:rPr lang="en-US" sz="2400" b="1">
                <a:solidFill>
                  <a:srgbClr val="FF0000"/>
                </a:solidFill>
              </a:rPr>
              <a:t>CCG gauge ≈ 8.7 x10</a:t>
            </a:r>
            <a:r>
              <a:rPr lang="en-US" sz="2400" b="1" baseline="30000">
                <a:solidFill>
                  <a:srgbClr val="FF0000"/>
                </a:solidFill>
              </a:rPr>
              <a:t>-10</a:t>
            </a:r>
            <a:r>
              <a:rPr lang="en-US" sz="2400" b="1">
                <a:solidFill>
                  <a:srgbClr val="FF0000"/>
                </a:solidFill>
              </a:rPr>
              <a:t> Torr</a:t>
            </a:r>
          </a:p>
        </p:txBody>
      </p:sp>
    </p:spTree>
    <p:extLst>
      <p:ext uri="{BB962C8B-B14F-4D97-AF65-F5344CB8AC3E}">
        <p14:creationId xmlns:p14="http://schemas.microsoft.com/office/powerpoint/2010/main" val="28777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9C32-7CB2-5F14-AB56-E2F7E715CA9F}"/>
              </a:ext>
            </a:extLst>
          </p:cNvPr>
          <p:cNvSpPr>
            <a:spLocks noGrp="1"/>
          </p:cNvSpPr>
          <p:nvPr>
            <p:ph type="title"/>
          </p:nvPr>
        </p:nvSpPr>
        <p:spPr/>
        <p:txBody>
          <a:bodyPr/>
          <a:lstStyle/>
          <a:p>
            <a:r>
              <a:rPr lang="en-US" sz="3600"/>
              <a:t>Vacuum Simulations Study</a:t>
            </a:r>
            <a:endParaRPr lang="en-US"/>
          </a:p>
        </p:txBody>
      </p:sp>
      <p:sp>
        <p:nvSpPr>
          <p:cNvPr id="3" name="Content Placeholder 2">
            <a:extLst>
              <a:ext uri="{FF2B5EF4-FFF2-40B4-BE49-F238E27FC236}">
                <a16:creationId xmlns:a16="http://schemas.microsoft.com/office/drawing/2014/main" id="{96C21ACB-A15D-B055-8900-D560FB2DE7F7}"/>
              </a:ext>
            </a:extLst>
          </p:cNvPr>
          <p:cNvSpPr>
            <a:spLocks noGrp="1"/>
          </p:cNvSpPr>
          <p:nvPr>
            <p:ph idx="1"/>
          </p:nvPr>
        </p:nvSpPr>
        <p:spPr>
          <a:xfrm>
            <a:off x="571499" y="1512277"/>
            <a:ext cx="11151577" cy="4520533"/>
          </a:xfrm>
        </p:spPr>
        <p:txBody>
          <a:bodyPr>
            <a:normAutofit fontScale="92500" lnSpcReduction="10000"/>
          </a:bodyPr>
          <a:lstStyle/>
          <a:p>
            <a:r>
              <a:rPr lang="en-US"/>
              <a:t>Beam physics –&gt; Vacuum engineering (Vacuum/thermal/mechanical)</a:t>
            </a:r>
          </a:p>
          <a:p>
            <a:pPr marL="0" indent="0">
              <a:spcBef>
                <a:spcPts val="0"/>
              </a:spcBef>
              <a:spcAft>
                <a:spcPts val="0"/>
              </a:spcAft>
            </a:pPr>
            <a:r>
              <a:rPr lang="en-US" b="1"/>
              <a:t>Beam ray-tracing (RT) is the major input</a:t>
            </a:r>
            <a:r>
              <a:rPr lang="en-US"/>
              <a:t>.</a:t>
            </a:r>
          </a:p>
          <a:p>
            <a:pPr marL="0" indent="0">
              <a:spcBef>
                <a:spcPts val="0"/>
              </a:spcBef>
              <a:spcAft>
                <a:spcPts val="0"/>
              </a:spcAft>
            </a:pPr>
            <a:r>
              <a:rPr lang="en-US"/>
              <a:t>SynRad can do the SR (flux/power) and the chamber mechanical  input needs to fit RT!!</a:t>
            </a:r>
          </a:p>
          <a:p>
            <a:pPr marL="0" indent="0">
              <a:spcBef>
                <a:spcPts val="0"/>
              </a:spcBef>
              <a:spcAft>
                <a:spcPts val="0"/>
              </a:spcAft>
            </a:pPr>
            <a:endParaRPr lang="en-US"/>
          </a:p>
          <a:p>
            <a:pPr marL="0" indent="0">
              <a:spcBef>
                <a:spcPts val="0"/>
              </a:spcBef>
              <a:spcAft>
                <a:spcPts val="0"/>
              </a:spcAft>
            </a:pPr>
            <a:r>
              <a:rPr lang="en-US"/>
              <a:t>Example NSLS-II;</a:t>
            </a:r>
          </a:p>
          <a:p>
            <a:pPr marL="457200" indent="-457200">
              <a:spcBef>
                <a:spcPts val="0"/>
              </a:spcBef>
              <a:spcAft>
                <a:spcPts val="0"/>
              </a:spcAft>
              <a:buFontTx/>
              <a:buChar char="-"/>
            </a:pPr>
            <a:r>
              <a:rPr lang="en-US" b="1"/>
              <a:t>Sagitta (gap between the formal radius and the real beam ray-tracing), 3 - 5 mm off the central line of the chamber</a:t>
            </a:r>
            <a:r>
              <a:rPr lang="en-US"/>
              <a:t>,</a:t>
            </a:r>
          </a:p>
          <a:p>
            <a:pPr marL="457200" indent="-457200">
              <a:spcBef>
                <a:spcPts val="0"/>
              </a:spcBef>
              <a:spcAft>
                <a:spcPts val="0"/>
              </a:spcAft>
              <a:buFontTx/>
              <a:buChar char="-"/>
            </a:pPr>
            <a:r>
              <a:rPr lang="en-US"/>
              <a:t>Dipole radius doesn’t follow beam RT, but the horizontal aperture allow big excursions (74 mm)</a:t>
            </a:r>
          </a:p>
          <a:p>
            <a:pPr marL="0" indent="0">
              <a:spcBef>
                <a:spcPts val="0"/>
              </a:spcBef>
              <a:spcAft>
                <a:spcPts val="0"/>
              </a:spcAft>
            </a:pPr>
            <a:endParaRPr lang="en-US"/>
          </a:p>
          <a:p>
            <a:pPr marL="0" indent="0">
              <a:spcBef>
                <a:spcPts val="0"/>
              </a:spcBef>
              <a:spcAft>
                <a:spcPts val="0"/>
              </a:spcAft>
            </a:pPr>
            <a:r>
              <a:rPr lang="en-US"/>
              <a:t>NSLS-IIU has much smaller tolerance on that!!!</a:t>
            </a:r>
          </a:p>
          <a:p>
            <a:endParaRPr lang="en-US"/>
          </a:p>
        </p:txBody>
      </p:sp>
      <p:pic>
        <p:nvPicPr>
          <p:cNvPr id="1026" name="Picture 2">
            <a:extLst>
              <a:ext uri="{FF2B5EF4-FFF2-40B4-BE49-F238E27FC236}">
                <a16:creationId xmlns:a16="http://schemas.microsoft.com/office/drawing/2014/main" id="{74517546-6B35-F35B-C1A3-C61E58A2E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72740" y="-902023"/>
            <a:ext cx="5173856" cy="81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87BC0B8-826B-6D87-7798-973BA9F4F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729" y="1488469"/>
            <a:ext cx="7871514" cy="50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5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19FB-D4A6-A0CB-168A-361236AE9F3B}"/>
              </a:ext>
            </a:extLst>
          </p:cNvPr>
          <p:cNvSpPr>
            <a:spLocks noGrp="1"/>
          </p:cNvSpPr>
          <p:nvPr>
            <p:ph type="title"/>
          </p:nvPr>
        </p:nvSpPr>
        <p:spPr>
          <a:xfrm>
            <a:off x="397329" y="22354"/>
            <a:ext cx="10698842" cy="662782"/>
          </a:xfrm>
        </p:spPr>
        <p:txBody>
          <a:bodyPr/>
          <a:lstStyle/>
          <a:p>
            <a:r>
              <a:rPr lang="en-US" u="sng"/>
              <a:t>ASSEMBLY OVERVIEW</a:t>
            </a:r>
          </a:p>
        </p:txBody>
      </p:sp>
      <p:pic>
        <p:nvPicPr>
          <p:cNvPr id="4" name="Picture 3">
            <a:extLst>
              <a:ext uri="{FF2B5EF4-FFF2-40B4-BE49-F238E27FC236}">
                <a16:creationId xmlns:a16="http://schemas.microsoft.com/office/drawing/2014/main" id="{7B96D5EA-1433-0436-642E-4C4C0750E458}"/>
              </a:ext>
            </a:extLst>
          </p:cNvPr>
          <p:cNvPicPr>
            <a:picLocks noChangeAspect="1"/>
          </p:cNvPicPr>
          <p:nvPr/>
        </p:nvPicPr>
        <p:blipFill>
          <a:blip r:embed="rId2"/>
          <a:stretch>
            <a:fillRect/>
          </a:stretch>
        </p:blipFill>
        <p:spPr>
          <a:xfrm>
            <a:off x="1557676" y="685135"/>
            <a:ext cx="9723777" cy="5487730"/>
          </a:xfrm>
          <a:prstGeom prst="rect">
            <a:avLst/>
          </a:prstGeom>
        </p:spPr>
      </p:pic>
      <p:sp>
        <p:nvSpPr>
          <p:cNvPr id="5" name="TextBox 4">
            <a:extLst>
              <a:ext uri="{FF2B5EF4-FFF2-40B4-BE49-F238E27FC236}">
                <a16:creationId xmlns:a16="http://schemas.microsoft.com/office/drawing/2014/main" id="{E082C9B9-FF3A-AC78-89C5-AC84EEECFACE}"/>
              </a:ext>
            </a:extLst>
          </p:cNvPr>
          <p:cNvSpPr txBox="1"/>
          <p:nvPr/>
        </p:nvSpPr>
        <p:spPr>
          <a:xfrm>
            <a:off x="4475408" y="4933018"/>
            <a:ext cx="728577" cy="523220"/>
          </a:xfrm>
          <a:prstGeom prst="rect">
            <a:avLst/>
          </a:prstGeom>
          <a:noFill/>
          <a:ln>
            <a:solidFill>
              <a:schemeClr val="bg2"/>
            </a:solidFill>
          </a:ln>
        </p:spPr>
        <p:txBody>
          <a:bodyPr wrap="square" rtlCol="0">
            <a:spAutoFit/>
          </a:bodyPr>
          <a:lstStyle/>
          <a:p>
            <a:pPr algn="ctr"/>
            <a:r>
              <a:rPr lang="en-US" sz="1400"/>
              <a:t>Gauge Tree</a:t>
            </a:r>
          </a:p>
        </p:txBody>
      </p:sp>
      <p:cxnSp>
        <p:nvCxnSpPr>
          <p:cNvPr id="7" name="Straight Arrow Connector 6">
            <a:extLst>
              <a:ext uri="{FF2B5EF4-FFF2-40B4-BE49-F238E27FC236}">
                <a16:creationId xmlns:a16="http://schemas.microsoft.com/office/drawing/2014/main" id="{BBB067BB-4033-21A4-5420-C0075BDBE146}"/>
              </a:ext>
            </a:extLst>
          </p:cNvPr>
          <p:cNvCxnSpPr>
            <a:cxnSpLocks/>
            <a:stCxn id="5" idx="3"/>
          </p:cNvCxnSpPr>
          <p:nvPr/>
        </p:nvCxnSpPr>
        <p:spPr>
          <a:xfrm flipV="1">
            <a:off x="5203985" y="4810259"/>
            <a:ext cx="147187" cy="38436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730996-290B-C3CC-9168-B6C0D54CF5C5}"/>
              </a:ext>
            </a:extLst>
          </p:cNvPr>
          <p:cNvSpPr txBox="1"/>
          <p:nvPr/>
        </p:nvSpPr>
        <p:spPr>
          <a:xfrm>
            <a:off x="409709" y="2844400"/>
            <a:ext cx="903109" cy="307777"/>
          </a:xfrm>
          <a:prstGeom prst="rect">
            <a:avLst/>
          </a:prstGeom>
          <a:noFill/>
          <a:ln>
            <a:solidFill>
              <a:schemeClr val="bg2"/>
            </a:solidFill>
          </a:ln>
        </p:spPr>
        <p:txBody>
          <a:bodyPr wrap="square" rtlCol="0">
            <a:spAutoFit/>
          </a:bodyPr>
          <a:lstStyle/>
          <a:p>
            <a:pPr algn="ctr"/>
            <a:r>
              <a:rPr lang="en-US" sz="1400"/>
              <a:t>Absorber</a:t>
            </a:r>
          </a:p>
        </p:txBody>
      </p:sp>
      <p:cxnSp>
        <p:nvCxnSpPr>
          <p:cNvPr id="16" name="Straight Arrow Connector 15">
            <a:extLst>
              <a:ext uri="{FF2B5EF4-FFF2-40B4-BE49-F238E27FC236}">
                <a16:creationId xmlns:a16="http://schemas.microsoft.com/office/drawing/2014/main" id="{E3B3F93E-D9C1-FA68-F659-B9D9A5F71C2F}"/>
              </a:ext>
            </a:extLst>
          </p:cNvPr>
          <p:cNvCxnSpPr>
            <a:cxnSpLocks/>
            <a:stCxn id="15" idx="3"/>
          </p:cNvCxnSpPr>
          <p:nvPr/>
        </p:nvCxnSpPr>
        <p:spPr>
          <a:xfrm flipV="1">
            <a:off x="1312818" y="2690512"/>
            <a:ext cx="683587" cy="30777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C87124F-E292-F761-671E-E08B6BBE9278}"/>
              </a:ext>
            </a:extLst>
          </p:cNvPr>
          <p:cNvSpPr txBox="1"/>
          <p:nvPr/>
        </p:nvSpPr>
        <p:spPr>
          <a:xfrm>
            <a:off x="518420" y="4658529"/>
            <a:ext cx="903109" cy="738664"/>
          </a:xfrm>
          <a:prstGeom prst="rect">
            <a:avLst/>
          </a:prstGeom>
          <a:noFill/>
          <a:ln>
            <a:solidFill>
              <a:schemeClr val="bg2"/>
            </a:solidFill>
          </a:ln>
        </p:spPr>
        <p:txBody>
          <a:bodyPr wrap="square" rtlCol="0">
            <a:spAutoFit/>
          </a:bodyPr>
          <a:lstStyle/>
          <a:p>
            <a:pPr algn="ctr"/>
            <a:r>
              <a:rPr lang="en-US" sz="1400"/>
              <a:t>Down Stream Pump</a:t>
            </a:r>
          </a:p>
        </p:txBody>
      </p:sp>
      <p:cxnSp>
        <p:nvCxnSpPr>
          <p:cNvPr id="18" name="Straight Arrow Connector 17">
            <a:extLst>
              <a:ext uri="{FF2B5EF4-FFF2-40B4-BE49-F238E27FC236}">
                <a16:creationId xmlns:a16="http://schemas.microsoft.com/office/drawing/2014/main" id="{96459756-2BDB-889B-7DC1-8931A88BFCC0}"/>
              </a:ext>
            </a:extLst>
          </p:cNvPr>
          <p:cNvCxnSpPr>
            <a:cxnSpLocks/>
            <a:stCxn id="17" idx="3"/>
          </p:cNvCxnSpPr>
          <p:nvPr/>
        </p:nvCxnSpPr>
        <p:spPr>
          <a:xfrm flipV="1">
            <a:off x="1421529" y="4507606"/>
            <a:ext cx="806516" cy="52025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223CC59-D39D-9271-A53E-2843C5AD784B}"/>
              </a:ext>
            </a:extLst>
          </p:cNvPr>
          <p:cNvSpPr txBox="1"/>
          <p:nvPr/>
        </p:nvSpPr>
        <p:spPr>
          <a:xfrm>
            <a:off x="8293995" y="6245089"/>
            <a:ext cx="1084532" cy="523220"/>
          </a:xfrm>
          <a:prstGeom prst="rect">
            <a:avLst/>
          </a:prstGeom>
          <a:noFill/>
          <a:ln>
            <a:solidFill>
              <a:schemeClr val="bg2"/>
            </a:solidFill>
          </a:ln>
        </p:spPr>
        <p:txBody>
          <a:bodyPr wrap="square" rtlCol="0">
            <a:spAutoFit/>
          </a:bodyPr>
          <a:lstStyle/>
          <a:p>
            <a:pPr algn="ctr"/>
            <a:r>
              <a:rPr lang="en-US" sz="1400"/>
              <a:t>Up Stream Pump</a:t>
            </a:r>
          </a:p>
        </p:txBody>
      </p:sp>
      <p:cxnSp>
        <p:nvCxnSpPr>
          <p:cNvPr id="26" name="Straight Arrow Connector 25">
            <a:extLst>
              <a:ext uri="{FF2B5EF4-FFF2-40B4-BE49-F238E27FC236}">
                <a16:creationId xmlns:a16="http://schemas.microsoft.com/office/drawing/2014/main" id="{FADBB085-0F24-CAA7-785F-81A84B6F7E05}"/>
              </a:ext>
            </a:extLst>
          </p:cNvPr>
          <p:cNvCxnSpPr>
            <a:cxnSpLocks/>
            <a:stCxn id="25" idx="3"/>
          </p:cNvCxnSpPr>
          <p:nvPr/>
        </p:nvCxnSpPr>
        <p:spPr>
          <a:xfrm flipV="1">
            <a:off x="9378527" y="6002711"/>
            <a:ext cx="776465" cy="50398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3F7A8B3-B069-18DA-8F1D-BF25FFA4B486}"/>
              </a:ext>
            </a:extLst>
          </p:cNvPr>
          <p:cNvSpPr txBox="1"/>
          <p:nvPr/>
        </p:nvSpPr>
        <p:spPr>
          <a:xfrm>
            <a:off x="7223217" y="2109399"/>
            <a:ext cx="903109" cy="523220"/>
          </a:xfrm>
          <a:prstGeom prst="rect">
            <a:avLst/>
          </a:prstGeom>
          <a:noFill/>
          <a:ln>
            <a:solidFill>
              <a:schemeClr val="bg2"/>
            </a:solidFill>
          </a:ln>
        </p:spPr>
        <p:txBody>
          <a:bodyPr wrap="square" rtlCol="0">
            <a:spAutoFit/>
          </a:bodyPr>
          <a:lstStyle/>
          <a:p>
            <a:pPr algn="ctr"/>
            <a:r>
              <a:rPr lang="en-US" sz="1400"/>
              <a:t>Focusing Magnets</a:t>
            </a:r>
          </a:p>
        </p:txBody>
      </p:sp>
      <p:cxnSp>
        <p:nvCxnSpPr>
          <p:cNvPr id="30" name="Straight Arrow Connector 29">
            <a:extLst>
              <a:ext uri="{FF2B5EF4-FFF2-40B4-BE49-F238E27FC236}">
                <a16:creationId xmlns:a16="http://schemas.microsoft.com/office/drawing/2014/main" id="{62410F3C-4FD9-97D6-F19E-6EA7D33255EA}"/>
              </a:ext>
            </a:extLst>
          </p:cNvPr>
          <p:cNvCxnSpPr>
            <a:cxnSpLocks/>
            <a:stCxn id="29" idx="2"/>
          </p:cNvCxnSpPr>
          <p:nvPr/>
        </p:nvCxnSpPr>
        <p:spPr>
          <a:xfrm>
            <a:off x="7674772" y="2632619"/>
            <a:ext cx="1064432" cy="137915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4CA5166-7B01-6D43-6F2F-D83E74C41A66}"/>
              </a:ext>
            </a:extLst>
          </p:cNvPr>
          <p:cNvCxnSpPr>
            <a:cxnSpLocks/>
            <a:stCxn id="29" idx="2"/>
          </p:cNvCxnSpPr>
          <p:nvPr/>
        </p:nvCxnSpPr>
        <p:spPr>
          <a:xfrm flipH="1">
            <a:off x="5950039" y="2632619"/>
            <a:ext cx="1724733" cy="25177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7A80629-D8CE-94EB-0543-DE1D3852FDCD}"/>
              </a:ext>
            </a:extLst>
          </p:cNvPr>
          <p:cNvCxnSpPr>
            <a:cxnSpLocks/>
            <a:stCxn id="39" idx="2"/>
          </p:cNvCxnSpPr>
          <p:nvPr/>
        </p:nvCxnSpPr>
        <p:spPr>
          <a:xfrm flipH="1">
            <a:off x="7315200" y="1682264"/>
            <a:ext cx="2880395" cy="16468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4953EC2-466C-8A94-B297-70410499F0B8}"/>
              </a:ext>
            </a:extLst>
          </p:cNvPr>
          <p:cNvSpPr txBox="1"/>
          <p:nvPr/>
        </p:nvSpPr>
        <p:spPr>
          <a:xfrm>
            <a:off x="9643769" y="1159044"/>
            <a:ext cx="1103651" cy="523220"/>
          </a:xfrm>
          <a:prstGeom prst="rect">
            <a:avLst/>
          </a:prstGeom>
          <a:noFill/>
          <a:ln>
            <a:solidFill>
              <a:srgbClr val="FFFF00"/>
            </a:solidFill>
          </a:ln>
        </p:spPr>
        <p:txBody>
          <a:bodyPr wrap="square" rtlCol="0">
            <a:spAutoFit/>
          </a:bodyPr>
          <a:lstStyle/>
          <a:p>
            <a:pPr algn="ctr"/>
            <a:r>
              <a:rPr lang="en-US" sz="1400"/>
              <a:t>Defocusing Magnets</a:t>
            </a:r>
          </a:p>
        </p:txBody>
      </p:sp>
      <p:cxnSp>
        <p:nvCxnSpPr>
          <p:cNvPr id="40" name="Straight Arrow Connector 39">
            <a:extLst>
              <a:ext uri="{FF2B5EF4-FFF2-40B4-BE49-F238E27FC236}">
                <a16:creationId xmlns:a16="http://schemas.microsoft.com/office/drawing/2014/main" id="{EB8E5F33-8072-1D5C-C33D-6E24B6EFDC97}"/>
              </a:ext>
            </a:extLst>
          </p:cNvPr>
          <p:cNvCxnSpPr>
            <a:cxnSpLocks/>
          </p:cNvCxnSpPr>
          <p:nvPr/>
        </p:nvCxnSpPr>
        <p:spPr>
          <a:xfrm>
            <a:off x="10142896" y="1682264"/>
            <a:ext cx="88575" cy="282534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BE2A29-A2B5-FFF3-7640-1B0D6ACA1FE3}"/>
              </a:ext>
            </a:extLst>
          </p:cNvPr>
          <p:cNvCxnSpPr>
            <a:cxnSpLocks/>
            <a:stCxn id="39" idx="2"/>
          </p:cNvCxnSpPr>
          <p:nvPr/>
        </p:nvCxnSpPr>
        <p:spPr>
          <a:xfrm flipH="1">
            <a:off x="4932608" y="1682264"/>
            <a:ext cx="5262987" cy="61652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D27B4A3-BE63-EACA-E840-BD361F16EA36}"/>
              </a:ext>
            </a:extLst>
          </p:cNvPr>
          <p:cNvSpPr txBox="1"/>
          <p:nvPr/>
        </p:nvSpPr>
        <p:spPr>
          <a:xfrm>
            <a:off x="2743201" y="1057871"/>
            <a:ext cx="985824" cy="307777"/>
          </a:xfrm>
          <a:prstGeom prst="rect">
            <a:avLst/>
          </a:prstGeom>
          <a:noFill/>
          <a:ln>
            <a:solidFill>
              <a:schemeClr val="bg2"/>
            </a:solidFill>
          </a:ln>
        </p:spPr>
        <p:txBody>
          <a:bodyPr wrap="square" rtlCol="0">
            <a:spAutoFit/>
          </a:bodyPr>
          <a:lstStyle/>
          <a:p>
            <a:pPr algn="ctr"/>
            <a:r>
              <a:rPr lang="en-US" sz="1400"/>
              <a:t>Chamber</a:t>
            </a:r>
          </a:p>
        </p:txBody>
      </p:sp>
      <p:cxnSp>
        <p:nvCxnSpPr>
          <p:cNvPr id="54" name="Straight Arrow Connector 53">
            <a:extLst>
              <a:ext uri="{FF2B5EF4-FFF2-40B4-BE49-F238E27FC236}">
                <a16:creationId xmlns:a16="http://schemas.microsoft.com/office/drawing/2014/main" id="{9A92218D-FB31-3103-6F5E-6EF351B65001}"/>
              </a:ext>
            </a:extLst>
          </p:cNvPr>
          <p:cNvCxnSpPr>
            <a:cxnSpLocks/>
            <a:stCxn id="53" idx="2"/>
          </p:cNvCxnSpPr>
          <p:nvPr/>
        </p:nvCxnSpPr>
        <p:spPr>
          <a:xfrm flipH="1">
            <a:off x="2814221" y="1365648"/>
            <a:ext cx="421892" cy="61652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15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A04E99-B704-5CC4-5D05-EF568D369817}"/>
              </a:ext>
            </a:extLst>
          </p:cNvPr>
          <p:cNvPicPr>
            <a:picLocks noChangeAspect="1"/>
          </p:cNvPicPr>
          <p:nvPr/>
        </p:nvPicPr>
        <p:blipFill>
          <a:blip r:embed="rId3"/>
          <a:stretch>
            <a:fillRect/>
          </a:stretch>
        </p:blipFill>
        <p:spPr>
          <a:xfrm>
            <a:off x="513546" y="753414"/>
            <a:ext cx="5300320" cy="2809653"/>
          </a:xfrm>
          <a:prstGeom prst="rect">
            <a:avLst/>
          </a:prstGeom>
        </p:spPr>
      </p:pic>
      <p:pic>
        <p:nvPicPr>
          <p:cNvPr id="9" name="Picture 8">
            <a:extLst>
              <a:ext uri="{FF2B5EF4-FFF2-40B4-BE49-F238E27FC236}">
                <a16:creationId xmlns:a16="http://schemas.microsoft.com/office/drawing/2014/main" id="{630550D3-A80D-9C5C-F3E2-D6FA4E484D92}"/>
              </a:ext>
            </a:extLst>
          </p:cNvPr>
          <p:cNvPicPr>
            <a:picLocks noChangeAspect="1"/>
          </p:cNvPicPr>
          <p:nvPr/>
        </p:nvPicPr>
        <p:blipFill>
          <a:blip r:embed="rId4"/>
          <a:stretch>
            <a:fillRect/>
          </a:stretch>
        </p:blipFill>
        <p:spPr>
          <a:xfrm>
            <a:off x="6679297" y="749751"/>
            <a:ext cx="4999157" cy="2809653"/>
          </a:xfrm>
          <a:prstGeom prst="rect">
            <a:avLst/>
          </a:prstGeom>
        </p:spPr>
      </p:pic>
      <p:sp>
        <p:nvSpPr>
          <p:cNvPr id="10" name="TextBox 9">
            <a:extLst>
              <a:ext uri="{FF2B5EF4-FFF2-40B4-BE49-F238E27FC236}">
                <a16:creationId xmlns:a16="http://schemas.microsoft.com/office/drawing/2014/main" id="{08FF0417-9BAD-DCEE-EF2A-4ACDBE710575}"/>
              </a:ext>
            </a:extLst>
          </p:cNvPr>
          <p:cNvSpPr txBox="1"/>
          <p:nvPr/>
        </p:nvSpPr>
        <p:spPr>
          <a:xfrm>
            <a:off x="264016" y="105205"/>
            <a:ext cx="6485634" cy="584775"/>
          </a:xfrm>
          <a:prstGeom prst="rect">
            <a:avLst/>
          </a:prstGeom>
          <a:noFill/>
        </p:spPr>
        <p:txBody>
          <a:bodyPr wrap="square" rtlCol="0">
            <a:spAutoFit/>
          </a:bodyPr>
          <a:lstStyle/>
          <a:p>
            <a:r>
              <a:rPr lang="en-US" sz="3200" u="sng"/>
              <a:t>Chamber Design</a:t>
            </a:r>
          </a:p>
        </p:txBody>
      </p:sp>
      <p:sp>
        <p:nvSpPr>
          <p:cNvPr id="11" name="TextBox 10">
            <a:extLst>
              <a:ext uri="{FF2B5EF4-FFF2-40B4-BE49-F238E27FC236}">
                <a16:creationId xmlns:a16="http://schemas.microsoft.com/office/drawing/2014/main" id="{0CC2D602-6C26-125B-6695-6DD89D3C5893}"/>
              </a:ext>
            </a:extLst>
          </p:cNvPr>
          <p:cNvSpPr txBox="1"/>
          <p:nvPr/>
        </p:nvSpPr>
        <p:spPr>
          <a:xfrm>
            <a:off x="1524778" y="3559404"/>
            <a:ext cx="2548457" cy="369332"/>
          </a:xfrm>
          <a:prstGeom prst="rect">
            <a:avLst/>
          </a:prstGeom>
          <a:noFill/>
        </p:spPr>
        <p:txBody>
          <a:bodyPr wrap="square" rtlCol="0">
            <a:spAutoFit/>
          </a:bodyPr>
          <a:lstStyle/>
          <a:p>
            <a:r>
              <a:rPr lang="en-US"/>
              <a:t>DEFOCUS MAGNET</a:t>
            </a:r>
          </a:p>
        </p:txBody>
      </p:sp>
      <p:sp>
        <p:nvSpPr>
          <p:cNvPr id="12" name="TextBox 11">
            <a:extLst>
              <a:ext uri="{FF2B5EF4-FFF2-40B4-BE49-F238E27FC236}">
                <a16:creationId xmlns:a16="http://schemas.microsoft.com/office/drawing/2014/main" id="{24ECDFC0-57CC-CDD6-8D19-904F6A293BFA}"/>
              </a:ext>
            </a:extLst>
          </p:cNvPr>
          <p:cNvSpPr txBox="1"/>
          <p:nvPr/>
        </p:nvSpPr>
        <p:spPr>
          <a:xfrm>
            <a:off x="8667412" y="3543089"/>
            <a:ext cx="2243666" cy="369332"/>
          </a:xfrm>
          <a:prstGeom prst="rect">
            <a:avLst/>
          </a:prstGeom>
          <a:noFill/>
        </p:spPr>
        <p:txBody>
          <a:bodyPr wrap="square" rtlCol="0">
            <a:spAutoFit/>
          </a:bodyPr>
          <a:lstStyle/>
          <a:p>
            <a:r>
              <a:rPr lang="en-US"/>
              <a:t>FOCUS MAGNET</a:t>
            </a:r>
          </a:p>
        </p:txBody>
      </p:sp>
      <p:sp>
        <p:nvSpPr>
          <p:cNvPr id="13" name="TextBox 12">
            <a:extLst>
              <a:ext uri="{FF2B5EF4-FFF2-40B4-BE49-F238E27FC236}">
                <a16:creationId xmlns:a16="http://schemas.microsoft.com/office/drawing/2014/main" id="{2FF6ABEF-9E86-5628-7D02-4FE2E33FF6E0}"/>
              </a:ext>
            </a:extLst>
          </p:cNvPr>
          <p:cNvSpPr txBox="1"/>
          <p:nvPr/>
        </p:nvSpPr>
        <p:spPr>
          <a:xfrm>
            <a:off x="6749650" y="205382"/>
            <a:ext cx="1553591" cy="877163"/>
          </a:xfrm>
          <a:prstGeom prst="rect">
            <a:avLst/>
          </a:prstGeom>
          <a:noFill/>
          <a:ln w="19050">
            <a:solidFill>
              <a:srgbClr val="00B0F0"/>
            </a:solidFill>
          </a:ln>
        </p:spPr>
        <p:txBody>
          <a:bodyPr wrap="square" rtlCol="0">
            <a:spAutoFit/>
          </a:bodyPr>
          <a:lstStyle/>
          <a:p>
            <a:pPr algn="ctr"/>
            <a:r>
              <a:rPr lang="en-US" sz="1700"/>
              <a:t>TYPICAL CLEARANCE0.5mm</a:t>
            </a:r>
          </a:p>
        </p:txBody>
      </p:sp>
      <p:cxnSp>
        <p:nvCxnSpPr>
          <p:cNvPr id="15" name="Straight Arrow Connector 14">
            <a:extLst>
              <a:ext uri="{FF2B5EF4-FFF2-40B4-BE49-F238E27FC236}">
                <a16:creationId xmlns:a16="http://schemas.microsoft.com/office/drawing/2014/main" id="{7DBDB90E-EEB3-E37D-6C28-173DBC18212C}"/>
              </a:ext>
            </a:extLst>
          </p:cNvPr>
          <p:cNvCxnSpPr>
            <a:cxnSpLocks/>
            <a:stCxn id="13" idx="3"/>
          </p:cNvCxnSpPr>
          <p:nvPr/>
        </p:nvCxnSpPr>
        <p:spPr>
          <a:xfrm>
            <a:off x="8303241" y="643964"/>
            <a:ext cx="1097068" cy="1358018"/>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F56DF5-F384-4CE0-DD06-99B027AABC6E}"/>
              </a:ext>
            </a:extLst>
          </p:cNvPr>
          <p:cNvCxnSpPr>
            <a:cxnSpLocks/>
            <a:stCxn id="13" idx="1"/>
          </p:cNvCxnSpPr>
          <p:nvPr/>
        </p:nvCxnSpPr>
        <p:spPr>
          <a:xfrm flipH="1">
            <a:off x="4523509" y="643964"/>
            <a:ext cx="2226141" cy="1294299"/>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F3BD6B-683B-07A1-7BFA-DDC70418EBF3}"/>
              </a:ext>
            </a:extLst>
          </p:cNvPr>
          <p:cNvSpPr txBox="1"/>
          <p:nvPr/>
        </p:nvSpPr>
        <p:spPr>
          <a:xfrm>
            <a:off x="408709" y="3810746"/>
            <a:ext cx="11388436" cy="2431435"/>
          </a:xfrm>
          <a:prstGeom prst="rect">
            <a:avLst/>
          </a:prstGeom>
          <a:noFill/>
        </p:spPr>
        <p:txBody>
          <a:bodyPr wrap="square" rtlCol="0" anchor="ctr">
            <a:spAutoFit/>
          </a:bodyPr>
          <a:lstStyle/>
          <a:p>
            <a:r>
              <a:rPr lang="en-US" sz="2800" b="1"/>
              <a:t>Inputs: </a:t>
            </a:r>
            <a:r>
              <a:rPr lang="en-US" sz="2100"/>
              <a:t>Two different permanent magnet geometries + Ø11mm internal beam aperture</a:t>
            </a:r>
          </a:p>
          <a:p>
            <a:r>
              <a:rPr lang="en-US" sz="2400">
                <a:sym typeface="Wingdings" panose="05000000000000000000" pitchFamily="2" charset="2"/>
              </a:rPr>
              <a:t>Consider the following design constraints</a:t>
            </a:r>
          </a:p>
          <a:p>
            <a:pPr marL="742950" lvl="1" indent="-285750">
              <a:buFont typeface="Wingdings" panose="05000000000000000000" pitchFamily="2" charset="2"/>
              <a:buChar char="à"/>
            </a:pPr>
            <a:r>
              <a:rPr lang="en-US" sz="2000">
                <a:sym typeface="Wingdings" panose="05000000000000000000" pitchFamily="2" charset="2"/>
              </a:rPr>
              <a:t>vacuum chamber geometries must fit within both magnet styles with appropriate clearances </a:t>
            </a:r>
          </a:p>
          <a:p>
            <a:pPr marL="1200150" lvl="2" indent="-285750">
              <a:buFont typeface="Wingdings" panose="05000000000000000000" pitchFamily="2" charset="2"/>
              <a:buChar char="à"/>
            </a:pPr>
            <a:r>
              <a:rPr lang="en-US" sz="2000">
                <a:sym typeface="Wingdings" panose="05000000000000000000" pitchFamily="2" charset="2"/>
              </a:rPr>
              <a:t>meet minimum vacuum requirement of average base pressure &lt; 1E-09 Torr</a:t>
            </a:r>
          </a:p>
          <a:p>
            <a:pPr marL="1657350" lvl="3" indent="-285750">
              <a:buFont typeface="Wingdings" panose="05000000000000000000" pitchFamily="2" charset="2"/>
              <a:buChar char="à"/>
            </a:pPr>
            <a:r>
              <a:rPr lang="en-US" sz="2000">
                <a:sym typeface="Wingdings" panose="05000000000000000000" pitchFamily="2" charset="2"/>
              </a:rPr>
              <a:t>smooth/continuous internal beam channel of a certain size (</a:t>
            </a:r>
            <a:r>
              <a:rPr lang="en-US" sz="2000"/>
              <a:t>Ø11mm</a:t>
            </a:r>
            <a:r>
              <a:rPr lang="en-US" sz="2000">
                <a:sym typeface="Wingdings" panose="05000000000000000000" pitchFamily="2" charset="2"/>
              </a:rPr>
              <a:t>)</a:t>
            </a:r>
          </a:p>
          <a:p>
            <a:pPr marL="2114550" lvl="4" indent="-285750">
              <a:buFont typeface="Wingdings" panose="05000000000000000000" pitchFamily="2" charset="2"/>
              <a:buChar char="à"/>
            </a:pPr>
            <a:r>
              <a:rPr lang="en-US" sz="2000">
                <a:sym typeface="Wingdings" panose="05000000000000000000" pitchFamily="2" charset="2"/>
              </a:rPr>
              <a:t>must include exit slot for beam extraction</a:t>
            </a:r>
          </a:p>
          <a:p>
            <a:pPr marL="2571750" lvl="5" indent="-285750">
              <a:buFont typeface="Wingdings" panose="05000000000000000000" pitchFamily="2" charset="2"/>
              <a:buChar char="à"/>
            </a:pPr>
            <a:r>
              <a:rPr lang="en-US" sz="2000">
                <a:sym typeface="Wingdings" panose="05000000000000000000" pitchFamily="2" charset="2"/>
              </a:rPr>
              <a:t>structurally be able to sustain vacuum</a:t>
            </a:r>
            <a:endParaRPr lang="en-US" sz="2000"/>
          </a:p>
        </p:txBody>
      </p:sp>
      <p:cxnSp>
        <p:nvCxnSpPr>
          <p:cNvPr id="3" name="Straight Arrow Connector 2">
            <a:extLst>
              <a:ext uri="{FF2B5EF4-FFF2-40B4-BE49-F238E27FC236}">
                <a16:creationId xmlns:a16="http://schemas.microsoft.com/office/drawing/2014/main" id="{5085F1CB-D600-F116-1264-AE89D4794CF7}"/>
              </a:ext>
            </a:extLst>
          </p:cNvPr>
          <p:cNvCxnSpPr>
            <a:cxnSpLocks/>
            <a:stCxn id="32" idx="0"/>
          </p:cNvCxnSpPr>
          <p:nvPr/>
        </p:nvCxnSpPr>
        <p:spPr>
          <a:xfrm flipH="1" flipV="1">
            <a:off x="4461164" y="2189018"/>
            <a:ext cx="2852485" cy="11901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26DCDF2-37D2-AF6D-F2D2-F1BAD2B5183A}"/>
              </a:ext>
            </a:extLst>
          </p:cNvPr>
          <p:cNvCxnSpPr>
            <a:cxnSpLocks/>
            <a:stCxn id="32" idx="0"/>
          </p:cNvCxnSpPr>
          <p:nvPr/>
        </p:nvCxnSpPr>
        <p:spPr>
          <a:xfrm flipV="1">
            <a:off x="7313649" y="2271469"/>
            <a:ext cx="2847109" cy="11077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37A1A3-3CE3-AA9A-11AA-1483FADDEA13}"/>
              </a:ext>
            </a:extLst>
          </p:cNvPr>
          <p:cNvSpPr txBox="1"/>
          <p:nvPr/>
        </p:nvSpPr>
        <p:spPr>
          <a:xfrm>
            <a:off x="6536853" y="3379189"/>
            <a:ext cx="1553591" cy="523220"/>
          </a:xfrm>
          <a:prstGeom prst="rect">
            <a:avLst/>
          </a:prstGeom>
          <a:noFill/>
          <a:ln w="19050">
            <a:solidFill>
              <a:srgbClr val="FF0000"/>
            </a:solidFill>
          </a:ln>
        </p:spPr>
        <p:txBody>
          <a:bodyPr wrap="square" rtlCol="0">
            <a:spAutoFit/>
          </a:bodyPr>
          <a:lstStyle/>
          <a:p>
            <a:pPr algn="ctr"/>
            <a:r>
              <a:rPr lang="en-US" sz="1400"/>
              <a:t>Ø11mm Internal Beam Aperture</a:t>
            </a:r>
          </a:p>
        </p:txBody>
      </p:sp>
      <p:cxnSp>
        <p:nvCxnSpPr>
          <p:cNvPr id="43" name="Straight Connector 42">
            <a:extLst>
              <a:ext uri="{FF2B5EF4-FFF2-40B4-BE49-F238E27FC236}">
                <a16:creationId xmlns:a16="http://schemas.microsoft.com/office/drawing/2014/main" id="{37B6C418-6975-CA0C-DBDD-AEB19560D0E1}"/>
              </a:ext>
            </a:extLst>
          </p:cNvPr>
          <p:cNvCxnSpPr/>
          <p:nvPr/>
        </p:nvCxnSpPr>
        <p:spPr>
          <a:xfrm flipH="1">
            <a:off x="832051" y="2071255"/>
            <a:ext cx="13854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554315-254A-4811-CF34-3D3653DF6388}"/>
              </a:ext>
            </a:extLst>
          </p:cNvPr>
          <p:cNvCxnSpPr/>
          <p:nvPr/>
        </p:nvCxnSpPr>
        <p:spPr>
          <a:xfrm flipH="1">
            <a:off x="832051" y="2168237"/>
            <a:ext cx="13854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008A961-4325-7BDB-4151-DDA6AAA0B295}"/>
              </a:ext>
            </a:extLst>
          </p:cNvPr>
          <p:cNvCxnSpPr/>
          <p:nvPr/>
        </p:nvCxnSpPr>
        <p:spPr>
          <a:xfrm>
            <a:off x="1011382" y="1828800"/>
            <a:ext cx="0" cy="242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E8EB802-F4EF-A29F-2D6E-F7499A66FF2C}"/>
              </a:ext>
            </a:extLst>
          </p:cNvPr>
          <p:cNvCxnSpPr>
            <a:cxnSpLocks/>
          </p:cNvCxnSpPr>
          <p:nvPr/>
        </p:nvCxnSpPr>
        <p:spPr>
          <a:xfrm flipV="1">
            <a:off x="1011382" y="2168237"/>
            <a:ext cx="0" cy="235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B1C6A9C-2C47-567A-AF35-64ABADC31821}"/>
              </a:ext>
            </a:extLst>
          </p:cNvPr>
          <p:cNvSpPr txBox="1"/>
          <p:nvPr/>
        </p:nvSpPr>
        <p:spPr>
          <a:xfrm>
            <a:off x="408709" y="1757238"/>
            <a:ext cx="669548" cy="646331"/>
          </a:xfrm>
          <a:prstGeom prst="rect">
            <a:avLst/>
          </a:prstGeom>
          <a:noFill/>
          <a:ln w="12700">
            <a:noFill/>
          </a:ln>
        </p:spPr>
        <p:txBody>
          <a:bodyPr wrap="square" rtlCol="0">
            <a:spAutoFit/>
          </a:bodyPr>
          <a:lstStyle/>
          <a:p>
            <a:r>
              <a:rPr lang="en-US" sz="1200"/>
              <a:t>3.5mm exit slot</a:t>
            </a:r>
          </a:p>
        </p:txBody>
      </p:sp>
    </p:spTree>
    <p:extLst>
      <p:ext uri="{BB962C8B-B14F-4D97-AF65-F5344CB8AC3E}">
        <p14:creationId xmlns:p14="http://schemas.microsoft.com/office/powerpoint/2010/main" val="377049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8DE6E-A9B5-5926-F08D-B1E915EFC007}"/>
              </a:ext>
            </a:extLst>
          </p:cNvPr>
          <p:cNvPicPr>
            <a:picLocks noChangeAspect="1"/>
          </p:cNvPicPr>
          <p:nvPr/>
        </p:nvPicPr>
        <p:blipFill>
          <a:blip r:embed="rId2"/>
          <a:stretch>
            <a:fillRect/>
          </a:stretch>
        </p:blipFill>
        <p:spPr>
          <a:xfrm>
            <a:off x="3967072" y="728822"/>
            <a:ext cx="8052047" cy="3019518"/>
          </a:xfrm>
          <a:prstGeom prst="rect">
            <a:avLst/>
          </a:prstGeom>
        </p:spPr>
      </p:pic>
      <p:sp>
        <p:nvSpPr>
          <p:cNvPr id="38" name="TextBox 37">
            <a:extLst>
              <a:ext uri="{FF2B5EF4-FFF2-40B4-BE49-F238E27FC236}">
                <a16:creationId xmlns:a16="http://schemas.microsoft.com/office/drawing/2014/main" id="{4EC28E30-A7CE-7A96-400C-8C19BE577C0B}"/>
              </a:ext>
            </a:extLst>
          </p:cNvPr>
          <p:cNvSpPr txBox="1"/>
          <p:nvPr/>
        </p:nvSpPr>
        <p:spPr>
          <a:xfrm>
            <a:off x="366473" y="87226"/>
            <a:ext cx="10564687" cy="584775"/>
          </a:xfrm>
          <a:prstGeom prst="rect">
            <a:avLst/>
          </a:prstGeom>
          <a:noFill/>
        </p:spPr>
        <p:txBody>
          <a:bodyPr wrap="none" rtlCol="0">
            <a:spAutoFit/>
          </a:bodyPr>
          <a:lstStyle/>
          <a:p>
            <a:r>
              <a:rPr lang="en-US" sz="3200" u="sng"/>
              <a:t>STRUCTURAL ANALYSIS – STRESS + DEFORMATION</a:t>
            </a:r>
          </a:p>
        </p:txBody>
      </p:sp>
      <p:sp>
        <p:nvSpPr>
          <p:cNvPr id="39" name="Content Placeholder 2">
            <a:extLst>
              <a:ext uri="{FF2B5EF4-FFF2-40B4-BE49-F238E27FC236}">
                <a16:creationId xmlns:a16="http://schemas.microsoft.com/office/drawing/2014/main" id="{F6344446-D82C-AB4C-FEA0-B9D335B7D09A}"/>
              </a:ext>
            </a:extLst>
          </p:cNvPr>
          <p:cNvSpPr txBox="1">
            <a:spLocks/>
          </p:cNvSpPr>
          <p:nvPr/>
        </p:nvSpPr>
        <p:spPr>
          <a:xfrm>
            <a:off x="8139197" y="4313714"/>
            <a:ext cx="6561787" cy="70093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Deflection per side: 1.58mm</a:t>
            </a:r>
          </a:p>
          <a:p>
            <a:r>
              <a:rPr lang="en-US" sz="3600"/>
              <a:t>Stress: 215Mpa</a:t>
            </a:r>
          </a:p>
          <a:p>
            <a:endParaRPr lang="en-US" sz="3600"/>
          </a:p>
          <a:p>
            <a:pPr lvl="2"/>
            <a:endParaRPr lang="en-US" sz="3600"/>
          </a:p>
        </p:txBody>
      </p:sp>
      <p:pic>
        <p:nvPicPr>
          <p:cNvPr id="3" name="Picture 2">
            <a:extLst>
              <a:ext uri="{FF2B5EF4-FFF2-40B4-BE49-F238E27FC236}">
                <a16:creationId xmlns:a16="http://schemas.microsoft.com/office/drawing/2014/main" id="{4F70EBAA-6B7B-10B6-9B79-1B54F0870C1E}"/>
              </a:ext>
            </a:extLst>
          </p:cNvPr>
          <p:cNvPicPr>
            <a:picLocks noChangeAspect="1"/>
          </p:cNvPicPr>
          <p:nvPr/>
        </p:nvPicPr>
        <p:blipFill>
          <a:blip r:embed="rId3"/>
          <a:stretch>
            <a:fillRect/>
          </a:stretch>
        </p:blipFill>
        <p:spPr>
          <a:xfrm>
            <a:off x="426128" y="3429000"/>
            <a:ext cx="7472229" cy="2837620"/>
          </a:xfrm>
          <a:prstGeom prst="rect">
            <a:avLst/>
          </a:prstGeom>
        </p:spPr>
      </p:pic>
      <p:sp>
        <p:nvSpPr>
          <p:cNvPr id="5" name="TextBox 4">
            <a:extLst>
              <a:ext uri="{FF2B5EF4-FFF2-40B4-BE49-F238E27FC236}">
                <a16:creationId xmlns:a16="http://schemas.microsoft.com/office/drawing/2014/main" id="{F4000BB6-B4CE-3E36-1D6A-6B51584931E4}"/>
              </a:ext>
            </a:extLst>
          </p:cNvPr>
          <p:cNvSpPr txBox="1"/>
          <p:nvPr/>
        </p:nvSpPr>
        <p:spPr>
          <a:xfrm>
            <a:off x="426129" y="728822"/>
            <a:ext cx="3449808" cy="1077218"/>
          </a:xfrm>
          <a:prstGeom prst="rect">
            <a:avLst/>
          </a:prstGeom>
          <a:solidFill>
            <a:srgbClr val="FF0000"/>
          </a:solidFill>
        </p:spPr>
        <p:txBody>
          <a:bodyPr wrap="square" rtlCol="0">
            <a:spAutoFit/>
          </a:bodyPr>
          <a:lstStyle/>
          <a:p>
            <a:pPr algn="ctr"/>
            <a:r>
              <a:rPr lang="en-US" sz="3200" u="sng">
                <a:highlight>
                  <a:srgbClr val="FF0000"/>
                </a:highlight>
              </a:rPr>
              <a:t>NO RIBS or Internal Support</a:t>
            </a:r>
          </a:p>
        </p:txBody>
      </p:sp>
      <p:sp>
        <p:nvSpPr>
          <p:cNvPr id="2" name="Content Placeholder 2">
            <a:extLst>
              <a:ext uri="{FF2B5EF4-FFF2-40B4-BE49-F238E27FC236}">
                <a16:creationId xmlns:a16="http://schemas.microsoft.com/office/drawing/2014/main" id="{6643A48E-0F31-06B4-861C-6EADFC6778EE}"/>
              </a:ext>
            </a:extLst>
          </p:cNvPr>
          <p:cNvSpPr txBox="1">
            <a:spLocks/>
          </p:cNvSpPr>
          <p:nvPr/>
        </p:nvSpPr>
        <p:spPr>
          <a:xfrm>
            <a:off x="8068313" y="5000308"/>
            <a:ext cx="7212170" cy="700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u="sng"/>
              <a:t>Effective Exit Slot Height </a:t>
            </a:r>
          </a:p>
          <a:p>
            <a:pPr marL="0" indent="0">
              <a:buNone/>
            </a:pPr>
            <a:r>
              <a:rPr lang="en-US" sz="1600"/>
              <a:t>3.5mm – 1.58mm – 1.58mm = 0.34mm</a:t>
            </a:r>
          </a:p>
          <a:p>
            <a:pPr lvl="2"/>
            <a:endParaRPr lang="en-US"/>
          </a:p>
        </p:txBody>
      </p:sp>
      <p:sp>
        <p:nvSpPr>
          <p:cNvPr id="6" name="TextBox 5">
            <a:extLst>
              <a:ext uri="{FF2B5EF4-FFF2-40B4-BE49-F238E27FC236}">
                <a16:creationId xmlns:a16="http://schemas.microsoft.com/office/drawing/2014/main" id="{B91D0159-03C6-ED08-7480-206E7B81D3DB}"/>
              </a:ext>
            </a:extLst>
          </p:cNvPr>
          <p:cNvSpPr txBox="1"/>
          <p:nvPr/>
        </p:nvSpPr>
        <p:spPr>
          <a:xfrm>
            <a:off x="10894828" y="5340883"/>
            <a:ext cx="856290" cy="292261"/>
          </a:xfrm>
          <a:prstGeom prst="rect">
            <a:avLst/>
          </a:prstGeom>
          <a:noFill/>
          <a:ln w="19050">
            <a:solidFill>
              <a:srgbClr val="FF000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3934C168-0AD3-216E-72F6-AE90B890692B}"/>
              </a:ext>
            </a:extLst>
          </p:cNvPr>
          <p:cNvSpPr txBox="1"/>
          <p:nvPr/>
        </p:nvSpPr>
        <p:spPr>
          <a:xfrm>
            <a:off x="426128" y="1921292"/>
            <a:ext cx="3685128" cy="1292662"/>
          </a:xfrm>
          <a:prstGeom prst="rect">
            <a:avLst/>
          </a:prstGeom>
          <a:noFill/>
        </p:spPr>
        <p:txBody>
          <a:bodyPr wrap="square">
            <a:spAutoFit/>
          </a:bodyPr>
          <a:lstStyle/>
          <a:p>
            <a:r>
              <a:rPr lang="en-US" sz="2400" u="sng"/>
              <a:t>Input:  </a:t>
            </a:r>
          </a:p>
          <a:p>
            <a:r>
              <a:rPr lang="en-US"/>
              <a:t>0.1 MPa on all outside surface (atmosphere) + standard earth gravity (weight of chamber)</a:t>
            </a:r>
          </a:p>
        </p:txBody>
      </p:sp>
    </p:spTree>
    <p:extLst>
      <p:ext uri="{BB962C8B-B14F-4D97-AF65-F5344CB8AC3E}">
        <p14:creationId xmlns:p14="http://schemas.microsoft.com/office/powerpoint/2010/main" val="361995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4EC28E30-A7CE-7A96-400C-8C19BE577C0B}"/>
              </a:ext>
            </a:extLst>
          </p:cNvPr>
          <p:cNvSpPr txBox="1"/>
          <p:nvPr/>
        </p:nvSpPr>
        <p:spPr>
          <a:xfrm>
            <a:off x="366473" y="87226"/>
            <a:ext cx="10564687" cy="584775"/>
          </a:xfrm>
          <a:prstGeom prst="rect">
            <a:avLst/>
          </a:prstGeom>
          <a:noFill/>
        </p:spPr>
        <p:txBody>
          <a:bodyPr wrap="none" rtlCol="0">
            <a:spAutoFit/>
          </a:bodyPr>
          <a:lstStyle/>
          <a:p>
            <a:r>
              <a:rPr lang="en-US" sz="3200" u="sng"/>
              <a:t>STRUCTURAL ANALYSIS – STRESS + DEFORMATION</a:t>
            </a:r>
          </a:p>
        </p:txBody>
      </p:sp>
      <p:sp>
        <p:nvSpPr>
          <p:cNvPr id="39" name="Content Placeholder 2">
            <a:extLst>
              <a:ext uri="{FF2B5EF4-FFF2-40B4-BE49-F238E27FC236}">
                <a16:creationId xmlns:a16="http://schemas.microsoft.com/office/drawing/2014/main" id="{F6344446-D82C-AB4C-FEA0-B9D335B7D09A}"/>
              </a:ext>
            </a:extLst>
          </p:cNvPr>
          <p:cNvSpPr txBox="1">
            <a:spLocks/>
          </p:cNvSpPr>
          <p:nvPr/>
        </p:nvSpPr>
        <p:spPr>
          <a:xfrm>
            <a:off x="264016" y="689981"/>
            <a:ext cx="7212170" cy="700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a:t>Effective Exit Slot Height 3.5mm - .10mm - .09mm = 3.31mm</a:t>
            </a:r>
          </a:p>
          <a:p>
            <a:pPr lvl="2"/>
            <a:endParaRPr lang="en-US"/>
          </a:p>
        </p:txBody>
      </p:sp>
      <p:pic>
        <p:nvPicPr>
          <p:cNvPr id="11" name="Picture 10">
            <a:extLst>
              <a:ext uri="{FF2B5EF4-FFF2-40B4-BE49-F238E27FC236}">
                <a16:creationId xmlns:a16="http://schemas.microsoft.com/office/drawing/2014/main" id="{28F4D926-2813-FD36-38E4-FE90C1CD11C7}"/>
              </a:ext>
            </a:extLst>
          </p:cNvPr>
          <p:cNvPicPr>
            <a:picLocks noChangeAspect="1"/>
          </p:cNvPicPr>
          <p:nvPr/>
        </p:nvPicPr>
        <p:blipFill>
          <a:blip r:embed="rId2"/>
          <a:stretch>
            <a:fillRect/>
          </a:stretch>
        </p:blipFill>
        <p:spPr>
          <a:xfrm>
            <a:off x="400826" y="1054685"/>
            <a:ext cx="8891866" cy="3950732"/>
          </a:xfrm>
          <a:prstGeom prst="rect">
            <a:avLst/>
          </a:prstGeom>
        </p:spPr>
      </p:pic>
      <p:sp>
        <p:nvSpPr>
          <p:cNvPr id="14" name="TextBox 13">
            <a:extLst>
              <a:ext uri="{FF2B5EF4-FFF2-40B4-BE49-F238E27FC236}">
                <a16:creationId xmlns:a16="http://schemas.microsoft.com/office/drawing/2014/main" id="{BC621C1F-07A7-FAE5-C4B9-C4BB57A8F5D0}"/>
              </a:ext>
            </a:extLst>
          </p:cNvPr>
          <p:cNvSpPr txBox="1"/>
          <p:nvPr/>
        </p:nvSpPr>
        <p:spPr>
          <a:xfrm>
            <a:off x="8767822" y="1054685"/>
            <a:ext cx="524870" cy="461665"/>
          </a:xfrm>
          <a:prstGeom prst="rect">
            <a:avLst/>
          </a:prstGeom>
          <a:noFill/>
        </p:spPr>
        <p:txBody>
          <a:bodyPr wrap="square" rtlCol="0">
            <a:spAutoFit/>
          </a:bodyPr>
          <a:lstStyle/>
          <a:p>
            <a:r>
              <a:rPr lang="en-US" sz="1200"/>
              <a:t>Top View</a:t>
            </a:r>
          </a:p>
        </p:txBody>
      </p:sp>
      <p:pic>
        <p:nvPicPr>
          <p:cNvPr id="2" name="Picture 1">
            <a:extLst>
              <a:ext uri="{FF2B5EF4-FFF2-40B4-BE49-F238E27FC236}">
                <a16:creationId xmlns:a16="http://schemas.microsoft.com/office/drawing/2014/main" id="{26ECD931-9DDE-C14B-BFA2-392DDFE15126}"/>
              </a:ext>
            </a:extLst>
          </p:cNvPr>
          <p:cNvPicPr>
            <a:picLocks noChangeAspect="1"/>
          </p:cNvPicPr>
          <p:nvPr/>
        </p:nvPicPr>
        <p:blipFill>
          <a:blip r:embed="rId3"/>
          <a:stretch>
            <a:fillRect/>
          </a:stretch>
        </p:blipFill>
        <p:spPr>
          <a:xfrm>
            <a:off x="3296093" y="3030051"/>
            <a:ext cx="8825047" cy="3250358"/>
          </a:xfrm>
          <a:prstGeom prst="rect">
            <a:avLst/>
          </a:prstGeom>
        </p:spPr>
      </p:pic>
      <p:sp>
        <p:nvSpPr>
          <p:cNvPr id="3" name="Content Placeholder 2">
            <a:extLst>
              <a:ext uri="{FF2B5EF4-FFF2-40B4-BE49-F238E27FC236}">
                <a16:creationId xmlns:a16="http://schemas.microsoft.com/office/drawing/2014/main" id="{C5F0C9DE-0639-4565-C809-8ABDA0C6F54D}"/>
              </a:ext>
            </a:extLst>
          </p:cNvPr>
          <p:cNvSpPr txBox="1">
            <a:spLocks/>
          </p:cNvSpPr>
          <p:nvPr/>
        </p:nvSpPr>
        <p:spPr>
          <a:xfrm>
            <a:off x="400826" y="5453938"/>
            <a:ext cx="3597016" cy="826471"/>
          </a:xfrm>
          <a:prstGeom prst="rect">
            <a:avLst/>
          </a:prstGeom>
          <a:solidFill>
            <a:schemeClr val="accent1">
              <a:lumMod val="60000"/>
              <a:lumOff val="40000"/>
            </a:schemeClr>
          </a:solidFill>
        </p:spPr>
        <p:txBody>
          <a:bodyPr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Deflection per side: 0.10mm</a:t>
            </a:r>
          </a:p>
          <a:p>
            <a:r>
              <a:rPr lang="en-US" sz="3600"/>
              <a:t>Stress: 44mpa</a:t>
            </a:r>
          </a:p>
        </p:txBody>
      </p:sp>
      <p:sp>
        <p:nvSpPr>
          <p:cNvPr id="4" name="TextBox 3">
            <a:extLst>
              <a:ext uri="{FF2B5EF4-FFF2-40B4-BE49-F238E27FC236}">
                <a16:creationId xmlns:a16="http://schemas.microsoft.com/office/drawing/2014/main" id="{F3E67D85-109B-040A-14AF-4F8E0D41F156}"/>
              </a:ext>
            </a:extLst>
          </p:cNvPr>
          <p:cNvSpPr txBox="1"/>
          <p:nvPr/>
        </p:nvSpPr>
        <p:spPr>
          <a:xfrm>
            <a:off x="400826" y="4746052"/>
            <a:ext cx="2895267" cy="707886"/>
          </a:xfrm>
          <a:prstGeom prst="rect">
            <a:avLst/>
          </a:prstGeom>
          <a:solidFill>
            <a:schemeClr val="accent1">
              <a:lumMod val="60000"/>
              <a:lumOff val="40000"/>
            </a:schemeClr>
          </a:solidFill>
        </p:spPr>
        <p:txBody>
          <a:bodyPr wrap="square" rtlCol="0">
            <a:spAutoFit/>
          </a:bodyPr>
          <a:lstStyle/>
          <a:p>
            <a:r>
              <a:rPr lang="en-US" sz="2000"/>
              <a:t>External Ribs added  </a:t>
            </a:r>
          </a:p>
          <a:p>
            <a:r>
              <a:rPr lang="en-US" sz="2000"/>
              <a:t>(no internal supports)</a:t>
            </a:r>
          </a:p>
        </p:txBody>
      </p:sp>
      <p:sp>
        <p:nvSpPr>
          <p:cNvPr id="5" name="TextBox 4">
            <a:extLst>
              <a:ext uri="{FF2B5EF4-FFF2-40B4-BE49-F238E27FC236}">
                <a16:creationId xmlns:a16="http://schemas.microsoft.com/office/drawing/2014/main" id="{A66D23B7-F2B8-EBC0-150B-2F727E250DEA}"/>
              </a:ext>
            </a:extLst>
          </p:cNvPr>
          <p:cNvSpPr txBox="1"/>
          <p:nvPr/>
        </p:nvSpPr>
        <p:spPr>
          <a:xfrm>
            <a:off x="9484242" y="1010156"/>
            <a:ext cx="2495108" cy="1846659"/>
          </a:xfrm>
          <a:prstGeom prst="rect">
            <a:avLst/>
          </a:prstGeom>
          <a:noFill/>
        </p:spPr>
        <p:txBody>
          <a:bodyPr wrap="square">
            <a:spAutoFit/>
          </a:bodyPr>
          <a:lstStyle/>
          <a:p>
            <a:r>
              <a:rPr lang="en-US" sz="2400" u="sng"/>
              <a:t>Input:  </a:t>
            </a:r>
          </a:p>
          <a:p>
            <a:r>
              <a:rPr lang="en-US"/>
              <a:t>0.1 MPa on all outside surface (atmosphere) + standard earth gravity (weight of chamber)</a:t>
            </a:r>
          </a:p>
        </p:txBody>
      </p:sp>
      <p:sp>
        <p:nvSpPr>
          <p:cNvPr id="6" name="TextBox 5">
            <a:extLst>
              <a:ext uri="{FF2B5EF4-FFF2-40B4-BE49-F238E27FC236}">
                <a16:creationId xmlns:a16="http://schemas.microsoft.com/office/drawing/2014/main" id="{C4EA3E82-50CA-4183-FEC9-B7BA45D48F6F}"/>
              </a:ext>
            </a:extLst>
          </p:cNvPr>
          <p:cNvSpPr txBox="1"/>
          <p:nvPr/>
        </p:nvSpPr>
        <p:spPr>
          <a:xfrm>
            <a:off x="6181061" y="689981"/>
            <a:ext cx="928576" cy="320175"/>
          </a:xfrm>
          <a:prstGeom prst="rect">
            <a:avLst/>
          </a:prstGeom>
          <a:noFill/>
          <a:ln w="19050">
            <a:solidFill>
              <a:schemeClr val="accent1">
                <a:lumMod val="60000"/>
                <a:lumOff val="40000"/>
              </a:schemeClr>
            </a:solidFill>
          </a:ln>
        </p:spPr>
        <p:txBody>
          <a:bodyPr wrap="square" rtlCol="0">
            <a:spAutoFit/>
          </a:bodyPr>
          <a:lstStyle/>
          <a:p>
            <a:endParaRPr lang="en-US"/>
          </a:p>
        </p:txBody>
      </p:sp>
    </p:spTree>
    <p:extLst>
      <p:ext uri="{BB962C8B-B14F-4D97-AF65-F5344CB8AC3E}">
        <p14:creationId xmlns:p14="http://schemas.microsoft.com/office/powerpoint/2010/main" val="34908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DC637F-DBC9-07A4-2FF9-966DE7335A0E}"/>
              </a:ext>
            </a:extLst>
          </p:cNvPr>
          <p:cNvSpPr txBox="1">
            <a:spLocks/>
          </p:cNvSpPr>
          <p:nvPr/>
        </p:nvSpPr>
        <p:spPr>
          <a:xfrm>
            <a:off x="3098205" y="167410"/>
            <a:ext cx="8923386" cy="18292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Resistive wall heating is acceptably low, 13 W/m (assuming 3mm bunch length).</a:t>
            </a:r>
          </a:p>
          <a:p>
            <a:r>
              <a:rPr lang="en-US" sz="1800"/>
              <a:t>Power loss from geometric impedance is negligible (&lt;1 W/m) resonance peaks occur at &gt; 15 GHZ</a:t>
            </a:r>
          </a:p>
          <a:p>
            <a:endParaRPr lang="en-US"/>
          </a:p>
        </p:txBody>
      </p:sp>
      <p:sp>
        <p:nvSpPr>
          <p:cNvPr id="6" name="TextBox 5">
            <a:extLst>
              <a:ext uri="{FF2B5EF4-FFF2-40B4-BE49-F238E27FC236}">
                <a16:creationId xmlns:a16="http://schemas.microsoft.com/office/drawing/2014/main" id="{C2AA5CF7-1289-0FE3-1A2C-10C5394E98DB}"/>
              </a:ext>
            </a:extLst>
          </p:cNvPr>
          <p:cNvSpPr txBox="1"/>
          <p:nvPr/>
        </p:nvSpPr>
        <p:spPr>
          <a:xfrm>
            <a:off x="366473" y="87226"/>
            <a:ext cx="2145139" cy="584775"/>
          </a:xfrm>
          <a:prstGeom prst="rect">
            <a:avLst/>
          </a:prstGeom>
          <a:noFill/>
        </p:spPr>
        <p:txBody>
          <a:bodyPr wrap="none" rtlCol="0">
            <a:spAutoFit/>
          </a:bodyPr>
          <a:lstStyle/>
          <a:p>
            <a:r>
              <a:rPr lang="en-US" sz="3200" u="sng"/>
              <a:t>THERMAL</a:t>
            </a:r>
          </a:p>
        </p:txBody>
      </p:sp>
      <p:pic>
        <p:nvPicPr>
          <p:cNvPr id="7" name="Picture 6" descr="Chart, line chart&#10;&#10;Description automatically generated">
            <a:extLst>
              <a:ext uri="{FF2B5EF4-FFF2-40B4-BE49-F238E27FC236}">
                <a16:creationId xmlns:a16="http://schemas.microsoft.com/office/drawing/2014/main" id="{7ED8D541-3684-87F6-EDEC-359CE61C4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15" y="3787614"/>
            <a:ext cx="3819302" cy="2496078"/>
          </a:xfrm>
          <a:prstGeom prst="rect">
            <a:avLst/>
          </a:prstGeom>
        </p:spPr>
      </p:pic>
      <p:sp>
        <p:nvSpPr>
          <p:cNvPr id="3" name="TextBox 2">
            <a:extLst>
              <a:ext uri="{FF2B5EF4-FFF2-40B4-BE49-F238E27FC236}">
                <a16:creationId xmlns:a16="http://schemas.microsoft.com/office/drawing/2014/main" id="{3279521B-F1F5-0AB2-8E8B-4AACDF796A69}"/>
              </a:ext>
            </a:extLst>
          </p:cNvPr>
          <p:cNvSpPr txBox="1"/>
          <p:nvPr/>
        </p:nvSpPr>
        <p:spPr>
          <a:xfrm>
            <a:off x="1327833" y="3652591"/>
            <a:ext cx="2904186" cy="369332"/>
          </a:xfrm>
          <a:prstGeom prst="rect">
            <a:avLst/>
          </a:prstGeom>
          <a:noFill/>
        </p:spPr>
        <p:txBody>
          <a:bodyPr wrap="square" rtlCol="0">
            <a:spAutoFit/>
          </a:bodyPr>
          <a:lstStyle/>
          <a:p>
            <a:r>
              <a:rPr lang="en-US" u="sng"/>
              <a:t>Normalized Impedance</a:t>
            </a:r>
          </a:p>
        </p:txBody>
      </p:sp>
      <p:pic>
        <p:nvPicPr>
          <p:cNvPr id="16" name="Picture 15">
            <a:extLst>
              <a:ext uri="{FF2B5EF4-FFF2-40B4-BE49-F238E27FC236}">
                <a16:creationId xmlns:a16="http://schemas.microsoft.com/office/drawing/2014/main" id="{BBF7DE63-F5B3-A1F5-2E6F-C7296F28632F}"/>
              </a:ext>
            </a:extLst>
          </p:cNvPr>
          <p:cNvPicPr>
            <a:picLocks noChangeAspect="1"/>
          </p:cNvPicPr>
          <p:nvPr/>
        </p:nvPicPr>
        <p:blipFill>
          <a:blip r:embed="rId3"/>
          <a:stretch>
            <a:fillRect/>
          </a:stretch>
        </p:blipFill>
        <p:spPr>
          <a:xfrm>
            <a:off x="515467" y="1149857"/>
            <a:ext cx="3999669" cy="2475985"/>
          </a:xfrm>
          <a:prstGeom prst="rect">
            <a:avLst/>
          </a:prstGeom>
        </p:spPr>
      </p:pic>
      <p:sp>
        <p:nvSpPr>
          <p:cNvPr id="17" name="TextBox 16">
            <a:extLst>
              <a:ext uri="{FF2B5EF4-FFF2-40B4-BE49-F238E27FC236}">
                <a16:creationId xmlns:a16="http://schemas.microsoft.com/office/drawing/2014/main" id="{AAFF7754-652E-FD8E-5EBF-95194E9D1012}"/>
              </a:ext>
            </a:extLst>
          </p:cNvPr>
          <p:cNvSpPr txBox="1"/>
          <p:nvPr/>
        </p:nvSpPr>
        <p:spPr>
          <a:xfrm>
            <a:off x="1235457" y="1149279"/>
            <a:ext cx="2904186" cy="369332"/>
          </a:xfrm>
          <a:prstGeom prst="rect">
            <a:avLst/>
          </a:prstGeom>
          <a:noFill/>
        </p:spPr>
        <p:txBody>
          <a:bodyPr wrap="square" rtlCol="0">
            <a:spAutoFit/>
          </a:bodyPr>
          <a:lstStyle/>
          <a:p>
            <a:r>
              <a:rPr lang="en-US" u="sng"/>
              <a:t>Geometric </a:t>
            </a:r>
            <a:r>
              <a:rPr lang="en-US" u="sng" err="1"/>
              <a:t>Wakepotential</a:t>
            </a:r>
            <a:endParaRPr lang="en-US" u="sng"/>
          </a:p>
        </p:txBody>
      </p:sp>
      <p:sp>
        <p:nvSpPr>
          <p:cNvPr id="18" name="TextBox 17">
            <a:extLst>
              <a:ext uri="{FF2B5EF4-FFF2-40B4-BE49-F238E27FC236}">
                <a16:creationId xmlns:a16="http://schemas.microsoft.com/office/drawing/2014/main" id="{FA8CA51F-BD41-6586-C79C-70AEDA25AEF4}"/>
              </a:ext>
            </a:extLst>
          </p:cNvPr>
          <p:cNvSpPr txBox="1"/>
          <p:nvPr/>
        </p:nvSpPr>
        <p:spPr>
          <a:xfrm>
            <a:off x="4295417" y="1701299"/>
            <a:ext cx="1019577" cy="1107996"/>
          </a:xfrm>
          <a:prstGeom prst="rect">
            <a:avLst/>
          </a:prstGeom>
          <a:noFill/>
        </p:spPr>
        <p:txBody>
          <a:bodyPr wrap="square" rtlCol="0">
            <a:spAutoFit/>
          </a:bodyPr>
          <a:lstStyle/>
          <a:p>
            <a:r>
              <a:rPr lang="en-US" sz="1100" u="sng"/>
              <a:t>Note: </a:t>
            </a:r>
          </a:p>
          <a:p>
            <a:r>
              <a:rPr lang="en-US" sz="1100"/>
              <a:t>G1/001 – simple straight extrusion of chamber.</a:t>
            </a:r>
          </a:p>
        </p:txBody>
      </p:sp>
      <p:pic>
        <p:nvPicPr>
          <p:cNvPr id="8" name="Picture 7">
            <a:extLst>
              <a:ext uri="{FF2B5EF4-FFF2-40B4-BE49-F238E27FC236}">
                <a16:creationId xmlns:a16="http://schemas.microsoft.com/office/drawing/2014/main" id="{66139639-D641-09BB-D06F-296CF2D29908}"/>
              </a:ext>
            </a:extLst>
          </p:cNvPr>
          <p:cNvPicPr>
            <a:picLocks noChangeAspect="1"/>
          </p:cNvPicPr>
          <p:nvPr/>
        </p:nvPicPr>
        <p:blipFill>
          <a:blip r:embed="rId4"/>
          <a:stretch>
            <a:fillRect/>
          </a:stretch>
        </p:blipFill>
        <p:spPr>
          <a:xfrm>
            <a:off x="5664200" y="3631747"/>
            <a:ext cx="6465128" cy="2459191"/>
          </a:xfrm>
          <a:prstGeom prst="rect">
            <a:avLst/>
          </a:prstGeom>
        </p:spPr>
      </p:pic>
      <p:sp>
        <p:nvSpPr>
          <p:cNvPr id="9" name="TextBox 8">
            <a:extLst>
              <a:ext uri="{FF2B5EF4-FFF2-40B4-BE49-F238E27FC236}">
                <a16:creationId xmlns:a16="http://schemas.microsoft.com/office/drawing/2014/main" id="{C65DC3BE-890D-5A10-42E8-E614F600DDAF}"/>
              </a:ext>
            </a:extLst>
          </p:cNvPr>
          <p:cNvSpPr txBox="1"/>
          <p:nvPr/>
        </p:nvSpPr>
        <p:spPr>
          <a:xfrm>
            <a:off x="7392213" y="5146900"/>
            <a:ext cx="1871430" cy="369332"/>
          </a:xfrm>
          <a:prstGeom prst="rect">
            <a:avLst/>
          </a:prstGeom>
          <a:solidFill>
            <a:schemeClr val="bg2">
              <a:lumMod val="40000"/>
              <a:lumOff val="60000"/>
            </a:schemeClr>
          </a:solidFill>
        </p:spPr>
        <p:txBody>
          <a:bodyPr wrap="square" rtlCol="0">
            <a:spAutoFit/>
          </a:bodyPr>
          <a:lstStyle/>
          <a:p>
            <a:r>
              <a:rPr lang="en-US"/>
              <a:t>Max Temp: 32C</a:t>
            </a:r>
          </a:p>
        </p:txBody>
      </p:sp>
      <p:pic>
        <p:nvPicPr>
          <p:cNvPr id="11" name="Picture 10">
            <a:extLst>
              <a:ext uri="{FF2B5EF4-FFF2-40B4-BE49-F238E27FC236}">
                <a16:creationId xmlns:a16="http://schemas.microsoft.com/office/drawing/2014/main" id="{6B519E22-21E5-B333-372C-3A384EBC8323}"/>
              </a:ext>
            </a:extLst>
          </p:cNvPr>
          <p:cNvPicPr>
            <a:picLocks noChangeAspect="1"/>
          </p:cNvPicPr>
          <p:nvPr/>
        </p:nvPicPr>
        <p:blipFill>
          <a:blip r:embed="rId5"/>
          <a:stretch>
            <a:fillRect/>
          </a:stretch>
        </p:blipFill>
        <p:spPr>
          <a:xfrm>
            <a:off x="7654316" y="942181"/>
            <a:ext cx="2783721" cy="2683661"/>
          </a:xfrm>
          <a:prstGeom prst="rect">
            <a:avLst/>
          </a:prstGeom>
        </p:spPr>
      </p:pic>
      <p:sp>
        <p:nvSpPr>
          <p:cNvPr id="12" name="TextBox 11">
            <a:extLst>
              <a:ext uri="{FF2B5EF4-FFF2-40B4-BE49-F238E27FC236}">
                <a16:creationId xmlns:a16="http://schemas.microsoft.com/office/drawing/2014/main" id="{A74AA982-C97A-FEE0-9C65-A1588ABDECAE}"/>
              </a:ext>
            </a:extLst>
          </p:cNvPr>
          <p:cNvSpPr txBox="1"/>
          <p:nvPr/>
        </p:nvSpPr>
        <p:spPr>
          <a:xfrm>
            <a:off x="10592004" y="1258998"/>
            <a:ext cx="1467311" cy="1815882"/>
          </a:xfrm>
          <a:prstGeom prst="rect">
            <a:avLst/>
          </a:prstGeom>
          <a:noFill/>
        </p:spPr>
        <p:txBody>
          <a:bodyPr wrap="square" rtlCol="0">
            <a:spAutoFit/>
          </a:bodyPr>
          <a:lstStyle/>
          <a:p>
            <a:r>
              <a:rPr lang="en-US" sz="1600"/>
              <a:t>Water cooling top + bottom along length of chamber to remove heat from image current.</a:t>
            </a:r>
          </a:p>
        </p:txBody>
      </p:sp>
      <p:cxnSp>
        <p:nvCxnSpPr>
          <p:cNvPr id="13" name="Straight Arrow Connector 12">
            <a:extLst>
              <a:ext uri="{FF2B5EF4-FFF2-40B4-BE49-F238E27FC236}">
                <a16:creationId xmlns:a16="http://schemas.microsoft.com/office/drawing/2014/main" id="{FDABF665-A662-FF3D-B890-AB7259346C6E}"/>
              </a:ext>
            </a:extLst>
          </p:cNvPr>
          <p:cNvCxnSpPr>
            <a:cxnSpLocks/>
            <a:stCxn id="12" idx="1"/>
          </p:cNvCxnSpPr>
          <p:nvPr/>
        </p:nvCxnSpPr>
        <p:spPr>
          <a:xfrm flipH="1">
            <a:off x="9023784" y="2166939"/>
            <a:ext cx="1568220" cy="83144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C4CDD4-9BAA-9763-9FE7-4FA4119A7168}"/>
              </a:ext>
            </a:extLst>
          </p:cNvPr>
          <p:cNvCxnSpPr>
            <a:cxnSpLocks/>
            <a:stCxn id="12" idx="1"/>
          </p:cNvCxnSpPr>
          <p:nvPr/>
        </p:nvCxnSpPr>
        <p:spPr>
          <a:xfrm flipH="1" flipV="1">
            <a:off x="9093797" y="1774523"/>
            <a:ext cx="1498207" cy="39241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8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11D1A-9832-893C-BA65-9C4E6B469E1E}"/>
              </a:ext>
            </a:extLst>
          </p:cNvPr>
          <p:cNvSpPr txBox="1"/>
          <p:nvPr/>
        </p:nvSpPr>
        <p:spPr>
          <a:xfrm>
            <a:off x="1217430" y="534725"/>
            <a:ext cx="9492490" cy="1754326"/>
          </a:xfrm>
          <a:prstGeom prst="rect">
            <a:avLst/>
          </a:prstGeom>
          <a:noFill/>
        </p:spPr>
        <p:txBody>
          <a:bodyPr wrap="square" lIns="91440" tIns="45720" rIns="91440" bIns="45720" rtlCol="0" anchor="t">
            <a:spAutoFit/>
          </a:bodyPr>
          <a:lstStyle/>
          <a:p>
            <a:r>
              <a:rPr lang="en-US" sz="5400">
                <a:cs typeface="Arial"/>
              </a:rPr>
              <a:t>Design Process for New Lattice Iterations</a:t>
            </a:r>
          </a:p>
        </p:txBody>
      </p:sp>
      <p:sp>
        <p:nvSpPr>
          <p:cNvPr id="3" name="TextBox 2">
            <a:extLst>
              <a:ext uri="{FF2B5EF4-FFF2-40B4-BE49-F238E27FC236}">
                <a16:creationId xmlns:a16="http://schemas.microsoft.com/office/drawing/2014/main" id="{55C60F77-8798-7E9F-6509-4A732DD3FCD3}"/>
              </a:ext>
            </a:extLst>
          </p:cNvPr>
          <p:cNvSpPr txBox="1"/>
          <p:nvPr/>
        </p:nvSpPr>
        <p:spPr>
          <a:xfrm>
            <a:off x="1095514" y="2975516"/>
            <a:ext cx="1675731" cy="646331"/>
          </a:xfrm>
          <a:prstGeom prst="rect">
            <a:avLst/>
          </a:prstGeom>
          <a:noFill/>
        </p:spPr>
        <p:txBody>
          <a:bodyPr wrap="square" rtlCol="0">
            <a:spAutoFit/>
          </a:bodyPr>
          <a:lstStyle/>
          <a:p>
            <a:r>
              <a:rPr lang="en-US"/>
              <a:t>Optics Builder </a:t>
            </a:r>
          </a:p>
          <a:p>
            <a:r>
              <a:rPr lang="en-US"/>
              <a:t>(MAD-X file)</a:t>
            </a:r>
          </a:p>
        </p:txBody>
      </p:sp>
      <p:sp>
        <p:nvSpPr>
          <p:cNvPr id="4" name="TextBox 3">
            <a:extLst>
              <a:ext uri="{FF2B5EF4-FFF2-40B4-BE49-F238E27FC236}">
                <a16:creationId xmlns:a16="http://schemas.microsoft.com/office/drawing/2014/main" id="{DB09C357-C1C9-A51E-AE66-CB3393793773}"/>
              </a:ext>
            </a:extLst>
          </p:cNvPr>
          <p:cNvSpPr txBox="1"/>
          <p:nvPr/>
        </p:nvSpPr>
        <p:spPr>
          <a:xfrm>
            <a:off x="4962330" y="2536951"/>
            <a:ext cx="1118218" cy="369332"/>
          </a:xfrm>
          <a:prstGeom prst="rect">
            <a:avLst/>
          </a:prstGeom>
          <a:noFill/>
        </p:spPr>
        <p:txBody>
          <a:bodyPr wrap="square" rtlCol="0">
            <a:spAutoFit/>
          </a:bodyPr>
          <a:lstStyle/>
          <a:p>
            <a:r>
              <a:rPr lang="en-US"/>
              <a:t>Inventor</a:t>
            </a:r>
          </a:p>
        </p:txBody>
      </p:sp>
      <p:sp>
        <p:nvSpPr>
          <p:cNvPr id="5" name="TextBox 4">
            <a:extLst>
              <a:ext uri="{FF2B5EF4-FFF2-40B4-BE49-F238E27FC236}">
                <a16:creationId xmlns:a16="http://schemas.microsoft.com/office/drawing/2014/main" id="{0B54EE4C-89F0-33B2-428D-D1BB84B48038}"/>
              </a:ext>
            </a:extLst>
          </p:cNvPr>
          <p:cNvSpPr txBox="1"/>
          <p:nvPr/>
        </p:nvSpPr>
        <p:spPr>
          <a:xfrm>
            <a:off x="4992931" y="3571216"/>
            <a:ext cx="1057013" cy="369332"/>
          </a:xfrm>
          <a:prstGeom prst="rect">
            <a:avLst/>
          </a:prstGeom>
          <a:noFill/>
        </p:spPr>
        <p:txBody>
          <a:bodyPr wrap="square" rtlCol="0">
            <a:spAutoFit/>
          </a:bodyPr>
          <a:lstStyle/>
          <a:p>
            <a:r>
              <a:rPr lang="en-US" err="1"/>
              <a:t>SynRad</a:t>
            </a:r>
            <a:endParaRPr lang="en-US"/>
          </a:p>
        </p:txBody>
      </p:sp>
      <p:sp>
        <p:nvSpPr>
          <p:cNvPr id="6" name="TextBox 5">
            <a:extLst>
              <a:ext uri="{FF2B5EF4-FFF2-40B4-BE49-F238E27FC236}">
                <a16:creationId xmlns:a16="http://schemas.microsoft.com/office/drawing/2014/main" id="{56EA52AD-A2E4-D8E6-CCCE-CDAD686EC9E0}"/>
              </a:ext>
            </a:extLst>
          </p:cNvPr>
          <p:cNvSpPr txBox="1"/>
          <p:nvPr/>
        </p:nvSpPr>
        <p:spPr>
          <a:xfrm>
            <a:off x="8281244" y="2868926"/>
            <a:ext cx="1118218" cy="369332"/>
          </a:xfrm>
          <a:prstGeom prst="rect">
            <a:avLst/>
          </a:prstGeom>
          <a:noFill/>
        </p:spPr>
        <p:txBody>
          <a:bodyPr wrap="square" rtlCol="0">
            <a:spAutoFit/>
          </a:bodyPr>
          <a:lstStyle/>
          <a:p>
            <a:r>
              <a:rPr lang="en-US" err="1"/>
              <a:t>MolFlow</a:t>
            </a:r>
            <a:endParaRPr lang="en-US"/>
          </a:p>
        </p:txBody>
      </p:sp>
      <p:sp>
        <p:nvSpPr>
          <p:cNvPr id="7" name="TextBox 6">
            <a:extLst>
              <a:ext uri="{FF2B5EF4-FFF2-40B4-BE49-F238E27FC236}">
                <a16:creationId xmlns:a16="http://schemas.microsoft.com/office/drawing/2014/main" id="{55C14759-7228-8F6C-E257-29B96C98C4ED}"/>
              </a:ext>
            </a:extLst>
          </p:cNvPr>
          <p:cNvSpPr txBox="1"/>
          <p:nvPr/>
        </p:nvSpPr>
        <p:spPr>
          <a:xfrm>
            <a:off x="4993183" y="4519646"/>
            <a:ext cx="1235805" cy="369332"/>
          </a:xfrm>
          <a:prstGeom prst="rect">
            <a:avLst/>
          </a:prstGeom>
          <a:noFill/>
        </p:spPr>
        <p:txBody>
          <a:bodyPr wrap="square" rtlCol="0">
            <a:spAutoFit/>
          </a:bodyPr>
          <a:lstStyle/>
          <a:p>
            <a:r>
              <a:rPr lang="en-US"/>
              <a:t>OSCARS</a:t>
            </a:r>
          </a:p>
        </p:txBody>
      </p:sp>
      <p:sp>
        <p:nvSpPr>
          <p:cNvPr id="8" name="TextBox 7">
            <a:extLst>
              <a:ext uri="{FF2B5EF4-FFF2-40B4-BE49-F238E27FC236}">
                <a16:creationId xmlns:a16="http://schemas.microsoft.com/office/drawing/2014/main" id="{5CD5C2F8-9915-7986-1FFA-CB5A972AF53A}"/>
              </a:ext>
            </a:extLst>
          </p:cNvPr>
          <p:cNvSpPr txBox="1"/>
          <p:nvPr/>
        </p:nvSpPr>
        <p:spPr>
          <a:xfrm>
            <a:off x="8308139" y="4044516"/>
            <a:ext cx="1033242" cy="369332"/>
          </a:xfrm>
          <a:prstGeom prst="rect">
            <a:avLst/>
          </a:prstGeom>
          <a:noFill/>
        </p:spPr>
        <p:txBody>
          <a:bodyPr wrap="square" rtlCol="0">
            <a:spAutoFit/>
          </a:bodyPr>
          <a:lstStyle/>
          <a:p>
            <a:r>
              <a:rPr lang="en-US"/>
              <a:t>ANSYS</a:t>
            </a:r>
          </a:p>
        </p:txBody>
      </p:sp>
      <p:cxnSp>
        <p:nvCxnSpPr>
          <p:cNvPr id="12" name="Straight Arrow Connector 11">
            <a:extLst>
              <a:ext uri="{FF2B5EF4-FFF2-40B4-BE49-F238E27FC236}">
                <a16:creationId xmlns:a16="http://schemas.microsoft.com/office/drawing/2014/main" id="{E54C9188-9237-17E9-BEC6-1FA63E15FBC2}"/>
              </a:ext>
            </a:extLst>
          </p:cNvPr>
          <p:cNvCxnSpPr>
            <a:stCxn id="3" idx="3"/>
            <a:endCxn id="5" idx="1"/>
          </p:cNvCxnSpPr>
          <p:nvPr/>
        </p:nvCxnSpPr>
        <p:spPr>
          <a:xfrm>
            <a:off x="2771245" y="3298682"/>
            <a:ext cx="2221686"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A4DEC1-BD6F-F5E6-6AC9-28D528DEF253}"/>
              </a:ext>
            </a:extLst>
          </p:cNvPr>
          <p:cNvCxnSpPr>
            <a:stCxn id="4" idx="2"/>
            <a:endCxn id="5" idx="0"/>
          </p:cNvCxnSpPr>
          <p:nvPr/>
        </p:nvCxnSpPr>
        <p:spPr>
          <a:xfrm flipH="1">
            <a:off x="5521438" y="2906283"/>
            <a:ext cx="1" cy="664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5E4849-B4F5-1B79-71FA-226C015BF715}"/>
              </a:ext>
            </a:extLst>
          </p:cNvPr>
          <p:cNvCxnSpPr>
            <a:stCxn id="5" idx="3"/>
            <a:endCxn id="6" idx="1"/>
          </p:cNvCxnSpPr>
          <p:nvPr/>
        </p:nvCxnSpPr>
        <p:spPr>
          <a:xfrm flipV="1">
            <a:off x="6049944" y="3053592"/>
            <a:ext cx="2231300" cy="70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DD5B54-90AA-B47C-938D-D61C7D18B021}"/>
              </a:ext>
            </a:extLst>
          </p:cNvPr>
          <p:cNvCxnSpPr>
            <a:cxnSpLocks/>
            <a:stCxn id="5" idx="3"/>
            <a:endCxn id="8" idx="1"/>
          </p:cNvCxnSpPr>
          <p:nvPr/>
        </p:nvCxnSpPr>
        <p:spPr>
          <a:xfrm>
            <a:off x="6049944" y="3755882"/>
            <a:ext cx="2258195" cy="47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3DC316F-71CC-B1E6-57EA-842C5C23D459}"/>
              </a:ext>
            </a:extLst>
          </p:cNvPr>
          <p:cNvCxnSpPr>
            <a:cxnSpLocks/>
            <a:stCxn id="7" idx="3"/>
            <a:endCxn id="8" idx="1"/>
          </p:cNvCxnSpPr>
          <p:nvPr/>
        </p:nvCxnSpPr>
        <p:spPr>
          <a:xfrm flipV="1">
            <a:off x="6228988" y="4229182"/>
            <a:ext cx="2079151" cy="47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73EAC8C-CFD8-9ACE-B35A-4DC4E270BD18}"/>
              </a:ext>
            </a:extLst>
          </p:cNvPr>
          <p:cNvCxnSpPr>
            <a:stCxn id="3" idx="3"/>
            <a:endCxn id="4" idx="1"/>
          </p:cNvCxnSpPr>
          <p:nvPr/>
        </p:nvCxnSpPr>
        <p:spPr>
          <a:xfrm flipV="1">
            <a:off x="2771245" y="2721617"/>
            <a:ext cx="2191085" cy="577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F52E69-FC4F-5D00-11F9-7D043F6DA8D0}"/>
              </a:ext>
            </a:extLst>
          </p:cNvPr>
          <p:cNvSpPr txBox="1"/>
          <p:nvPr/>
        </p:nvSpPr>
        <p:spPr>
          <a:xfrm>
            <a:off x="977153" y="5163671"/>
            <a:ext cx="100942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-Necessary to have system in place for when changes are made to the lattice to quickly update existing models.</a:t>
            </a:r>
          </a:p>
        </p:txBody>
      </p:sp>
      <p:cxnSp>
        <p:nvCxnSpPr>
          <p:cNvPr id="2" name="Straight Arrow Connector 1">
            <a:extLst>
              <a:ext uri="{FF2B5EF4-FFF2-40B4-BE49-F238E27FC236}">
                <a16:creationId xmlns:a16="http://schemas.microsoft.com/office/drawing/2014/main" id="{32634D5F-7F2D-3127-5A5A-56D814D9BC7C}"/>
              </a:ext>
            </a:extLst>
          </p:cNvPr>
          <p:cNvCxnSpPr/>
          <p:nvPr/>
        </p:nvCxnSpPr>
        <p:spPr>
          <a:xfrm flipV="1">
            <a:off x="6239435" y="3034553"/>
            <a:ext cx="2061882" cy="166743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A25892-05BD-64DE-28FA-5D7E3BF7D454}"/>
              </a:ext>
            </a:extLst>
          </p:cNvPr>
          <p:cNvSpPr txBox="1"/>
          <p:nvPr/>
        </p:nvSpPr>
        <p:spPr>
          <a:xfrm>
            <a:off x="3194239" y="4867615"/>
            <a:ext cx="5113900" cy="261610"/>
          </a:xfrm>
          <a:prstGeom prst="rect">
            <a:avLst/>
          </a:prstGeom>
          <a:noFill/>
        </p:spPr>
        <p:txBody>
          <a:bodyPr wrap="none" rtlCol="0">
            <a:spAutoFit/>
          </a:bodyPr>
          <a:lstStyle/>
          <a:p>
            <a:r>
              <a:rPr lang="en-US" sz="1100"/>
              <a:t>(Open Source Code for Advanced Radiation Simulation: Dean Hidas ID Group)</a:t>
            </a:r>
          </a:p>
        </p:txBody>
      </p:sp>
      <p:sp>
        <p:nvSpPr>
          <p:cNvPr id="11" name="TextBox 10">
            <a:extLst>
              <a:ext uri="{FF2B5EF4-FFF2-40B4-BE49-F238E27FC236}">
                <a16:creationId xmlns:a16="http://schemas.microsoft.com/office/drawing/2014/main" id="{33BEB511-4BEA-D1C9-A8CB-B6499D6114D9}"/>
              </a:ext>
            </a:extLst>
          </p:cNvPr>
          <p:cNvSpPr txBox="1"/>
          <p:nvPr/>
        </p:nvSpPr>
        <p:spPr>
          <a:xfrm>
            <a:off x="7987145" y="5915891"/>
            <a:ext cx="3976255" cy="738664"/>
          </a:xfrm>
          <a:prstGeom prst="rect">
            <a:avLst/>
          </a:prstGeom>
          <a:noFill/>
        </p:spPr>
        <p:txBody>
          <a:bodyPr wrap="square" rtlCol="0">
            <a:spAutoFit/>
          </a:bodyPr>
          <a:lstStyle/>
          <a:p>
            <a:r>
              <a:rPr lang="en-US" sz="1400" b="0" i="1">
                <a:solidFill>
                  <a:srgbClr val="000000"/>
                </a:solidFill>
                <a:effectLst/>
              </a:rPr>
              <a:t>Recent developments of Monte-Carlo codes </a:t>
            </a:r>
            <a:r>
              <a:rPr lang="en-US" sz="1400" b="0" i="1" err="1">
                <a:solidFill>
                  <a:srgbClr val="000000"/>
                </a:solidFill>
                <a:effectLst/>
              </a:rPr>
              <a:t>MolFlow</a:t>
            </a:r>
            <a:r>
              <a:rPr lang="en-US" sz="1400" b="0" i="1">
                <a:solidFill>
                  <a:srgbClr val="000000"/>
                </a:solidFill>
                <a:effectLst/>
              </a:rPr>
              <a:t>+ and SynRad+</a:t>
            </a:r>
            <a:br>
              <a:rPr lang="en-US" sz="1400" b="0" i="1">
                <a:solidFill>
                  <a:srgbClr val="000000"/>
                </a:solidFill>
                <a:effectLst/>
              </a:rPr>
            </a:br>
            <a:r>
              <a:rPr lang="en-US" sz="1400" b="0" i="1">
                <a:solidFill>
                  <a:srgbClr val="000000"/>
                </a:solidFill>
                <a:effectLst/>
              </a:rPr>
              <a:t>M. </a:t>
            </a:r>
            <a:r>
              <a:rPr lang="en-US" sz="1400" b="0" i="1" err="1">
                <a:solidFill>
                  <a:srgbClr val="000000"/>
                </a:solidFill>
                <a:effectLst/>
              </a:rPr>
              <a:t>Ady</a:t>
            </a:r>
            <a:r>
              <a:rPr lang="en-US" sz="1400" b="0" i="1">
                <a:solidFill>
                  <a:srgbClr val="000000"/>
                </a:solidFill>
                <a:effectLst/>
              </a:rPr>
              <a:t>, R. </a:t>
            </a:r>
            <a:r>
              <a:rPr lang="en-US" sz="1400" b="0" i="1" err="1">
                <a:solidFill>
                  <a:srgbClr val="000000"/>
                </a:solidFill>
                <a:effectLst/>
              </a:rPr>
              <a:t>Kersevan</a:t>
            </a:r>
            <a:endParaRPr lang="en-US" sz="1400"/>
          </a:p>
        </p:txBody>
      </p:sp>
    </p:spTree>
    <p:extLst>
      <p:ext uri="{BB962C8B-B14F-4D97-AF65-F5344CB8AC3E}">
        <p14:creationId xmlns:p14="http://schemas.microsoft.com/office/powerpoint/2010/main" val="3883483614"/>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LS-II_PPT_Template_Widescreen_wFooter_new" id="{B29EAB64-E8F0-FF4B-A307-BB39ADC8A07F}" vid="{372C21F3-BA56-7F48-8A9C-8C3D97E319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D8C33D2AE35C4BA1AD6125138D0824" ma:contentTypeVersion="22" ma:contentTypeDescription="Create a new document." ma:contentTypeScope="" ma:versionID="6c3c6a5227c127e728fd71d7ffa97ff6">
  <xsd:schema xmlns:xsd="http://www.w3.org/2001/XMLSchema" xmlns:xs="http://www.w3.org/2001/XMLSchema" xmlns:p="http://schemas.microsoft.com/office/2006/metadata/properties" xmlns:ns2="1cc9bd73-0d09-4fea-a029-79ff0e9ebb00" xmlns:ns3="59622c5d-7f72-4f0d-b61b-13231b01d9f8" xmlns:ns4="3bfd71d5-c7ac-4dca-b865-a609d1eb4074" targetNamespace="http://schemas.microsoft.com/office/2006/metadata/properties" ma:root="true" ma:fieldsID="d384062ed8f34bccd9454dd0002ddd27" ns2:_="" ns3:_="" ns4:_="">
    <xsd:import namespace="1cc9bd73-0d09-4fea-a029-79ff0e9ebb00"/>
    <xsd:import namespace="59622c5d-7f72-4f0d-b61b-13231b01d9f8"/>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4:TaxCatchAll" minOccurs="0"/>
                <xsd:element ref="ns2:MediaServiceDateTaken" minOccurs="0"/>
                <xsd:element ref="ns2:MediaServiceLocation" minOccurs="0"/>
                <xsd:element ref="ns2:lcf76f155ced4ddcb4097134ff3c332f" minOccurs="0"/>
                <xsd:element ref="ns2:MediaLengthInSeconds" minOccurs="0"/>
                <xsd:element ref="ns2:MediaServiceObjectDetectorVersions" minOccurs="0"/>
                <xsd:element ref="ns2:Date_x0020_Uploade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9bd73-0d09-4fea-a029-79ff0e9eb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Date_x0020_Uploaded" ma:index="23" nillable="true" ma:displayName="Date Uploaded" ma:internalName="Date_x0020_Uploaded">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622c5d-7f72-4f0d-b61b-13231b01d9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e230d66-80ba-4a04-b62d-6c252d5601b1}" ma:internalName="TaxCatchAll" ma:showField="CatchAllData" ma:web="284c0299-1bc0-4d06-925c-20a48c29df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1cc9bd73-0d09-4fea-a029-79ff0e9ebb00">
      <Terms xmlns="http://schemas.microsoft.com/office/infopath/2007/PartnerControls"/>
    </lcf76f155ced4ddcb4097134ff3c332f>
    <Date_x0020_Uploaded xmlns="1cc9bd73-0d09-4fea-a029-79ff0e9ebb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983B89-AE4E-4DE2-8319-7F3443C85A3E}">
  <ds:schemaRefs>
    <ds:schemaRef ds:uri="1cc9bd73-0d09-4fea-a029-79ff0e9ebb00"/>
    <ds:schemaRef ds:uri="3bfd71d5-c7ac-4dca-b865-a609d1eb4074"/>
    <ds:schemaRef ds:uri="59622c5d-7f72-4f0d-b61b-13231b01d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81B8D6-1DC2-4D76-BAC3-429972C29963}">
  <ds:schemaRefs>
    <ds:schemaRef ds:uri="3bfd71d5-c7ac-4dca-b865-a609d1eb4074"/>
    <ds:schemaRef ds:uri="1cc9bd73-0d09-4fea-a029-79ff0e9ebb00"/>
    <ds:schemaRef ds:uri="http://purl.org/dc/elements/1.1/"/>
    <ds:schemaRef ds:uri="http://schemas.microsoft.com/office/infopath/2007/PartnerControls"/>
    <ds:schemaRef ds:uri="59622c5d-7f72-4f0d-b61b-13231b01d9f8"/>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BED9015-753E-4B93-8401-EA98126EFA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TotalTime>
  <Words>2505</Words>
  <Application>Microsoft Office PowerPoint</Application>
  <PresentationFormat>Widescreen</PresentationFormat>
  <Paragraphs>328</Paragraphs>
  <Slides>37</Slides>
  <Notes>3</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Arial (Body)</vt:lpstr>
      <vt:lpstr>Arial Narrow</vt:lpstr>
      <vt:lpstr>Calibri</vt:lpstr>
      <vt:lpstr>Wingdings</vt:lpstr>
      <vt:lpstr>BNL</vt:lpstr>
      <vt:lpstr>Complex Bend Vacuum Chamber for NSLSIIU</vt:lpstr>
      <vt:lpstr>Look Ahead NSLSII-U</vt:lpstr>
      <vt:lpstr>Outline</vt:lpstr>
      <vt:lpstr>ASSEMBLY OVERVIEW</vt:lpstr>
      <vt:lpstr>PowerPoint Presentation</vt:lpstr>
      <vt:lpstr>PowerPoint Presentation</vt:lpstr>
      <vt:lpstr>PowerPoint Presentation</vt:lpstr>
      <vt:lpstr>PowerPoint Presentation</vt:lpstr>
      <vt:lpstr>PowerPoint Presentation</vt:lpstr>
      <vt:lpstr>Survey File (MAD-X) to Inventor/SynRad</vt:lpstr>
      <vt:lpstr>Survey File (MAD-X) to Inventor/SynRad</vt:lpstr>
      <vt:lpstr>SynRad Modeling</vt:lpstr>
      <vt:lpstr>SynRad Output</vt:lpstr>
      <vt:lpstr>Vacuum Simulations</vt:lpstr>
      <vt:lpstr>MolFlow</vt:lpstr>
      <vt:lpstr>Pump Placements</vt:lpstr>
      <vt:lpstr>PowerPoint Presentation</vt:lpstr>
      <vt:lpstr>PowerPoint Presentation</vt:lpstr>
      <vt:lpstr>PowerPoint Presentation</vt:lpstr>
      <vt:lpstr>▲T = 75C</vt:lpstr>
      <vt:lpstr>Thank you - Questions?</vt:lpstr>
      <vt:lpstr>BACK UP SLIDES</vt:lpstr>
      <vt:lpstr>PowerPoint Presentation</vt:lpstr>
      <vt:lpstr>NSLS2-U Prototype Chamber at 14BM</vt:lpstr>
      <vt:lpstr>Vacuum Simulations</vt:lpstr>
      <vt:lpstr>Pumps: To Model or Not?</vt:lpstr>
      <vt:lpstr>Charge Questions</vt:lpstr>
      <vt:lpstr>Slide Contents to Include</vt:lpstr>
      <vt:lpstr>Vacuum Simulations Study</vt:lpstr>
      <vt:lpstr>Vacuum Simulations Study</vt:lpstr>
      <vt:lpstr>Vacuum Simulations Study</vt:lpstr>
      <vt:lpstr>Vacuum Simulations Study</vt:lpstr>
      <vt:lpstr>Sample Pump Curves</vt:lpstr>
      <vt:lpstr>Vacuum Simulations Study</vt:lpstr>
      <vt:lpstr>Vacuum Simulations Study</vt:lpstr>
      <vt:lpstr>Vacuum Simulations Study</vt:lpstr>
      <vt:lpstr>Vacuum Simulations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 Vacuum Chamber PDR</dc:title>
  <dc:creator>Todd, Robert J</dc:creator>
  <cp:lastModifiedBy>Palecek Jr., Paul</cp:lastModifiedBy>
  <cp:revision>9</cp:revision>
  <dcterms:created xsi:type="dcterms:W3CDTF">2023-02-16T15:46:01Z</dcterms:created>
  <dcterms:modified xsi:type="dcterms:W3CDTF">2024-04-15T22:58:10Z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0x0101007AD8C33D2AE35C4BA1AD6125138D0824</vt:lpwstr>
  </property>
  <property fmtid="{D5CDD505-2E9C-101B-9397-08002B2CF9AE}" pid="3" name="MediaServiceImageTags">
    <vt:lpwstr/>
  </property>
</Properties>
</file>