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0" r:id="rId4"/>
  </p:sldMasterIdLst>
  <p:notesMasterIdLst>
    <p:notesMasterId r:id="rId21"/>
  </p:notesMasterIdLst>
  <p:handoutMasterIdLst>
    <p:handoutMasterId r:id="rId22"/>
  </p:handoutMasterIdLst>
  <p:sldIdLst>
    <p:sldId id="270" r:id="rId5"/>
    <p:sldId id="501" r:id="rId6"/>
    <p:sldId id="502" r:id="rId7"/>
    <p:sldId id="523" r:id="rId8"/>
    <p:sldId id="504" r:id="rId9"/>
    <p:sldId id="512" r:id="rId10"/>
    <p:sldId id="526" r:id="rId11"/>
    <p:sldId id="527" r:id="rId12"/>
    <p:sldId id="513" r:id="rId13"/>
    <p:sldId id="515" r:id="rId14"/>
    <p:sldId id="522" r:id="rId15"/>
    <p:sldId id="516" r:id="rId16"/>
    <p:sldId id="517" r:id="rId17"/>
    <p:sldId id="518" r:id="rId18"/>
    <p:sldId id="520" r:id="rId19"/>
    <p:sldId id="524" r:id="rId20"/>
  </p:sldIdLst>
  <p:sldSz cx="12192000" cy="6858000"/>
  <p:notesSz cx="7010400" cy="9296400"/>
  <p:defaultTextStyle>
    <a:defPPr>
      <a:defRPr lang="en-US"/>
    </a:defPPr>
    <a:lvl1pPr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12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254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379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50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5633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2759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199886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012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FFAE1A"/>
    <a:srgbClr val="E7E9DE"/>
    <a:srgbClr val="0F0C8F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Objects="1">
      <p:cViewPr varScale="1">
        <p:scale>
          <a:sx n="113" d="100"/>
          <a:sy n="113" d="100"/>
        </p:scale>
        <p:origin x="120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3" d="100"/>
          <a:sy n="73" d="100"/>
        </p:scale>
        <p:origin x="2982" y="54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Vacuum Operation Group Effort Breakdown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8E-4489-8546-746A61DA076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B8E-4489-8546-746A61DA0769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8E-4489-8546-746A61DA0769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B8E-4489-8546-746A61DA0769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B8E-4489-8546-746A61DA0769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8E-4489-8546-746A61DA0769}"/>
              </c:ext>
            </c:extLst>
          </c:dPt>
          <c:cat>
            <c:strRef>
              <c:f>Sheet1!$A$2:$A$7</c:f>
              <c:strCache>
                <c:ptCount val="6"/>
                <c:pt idx="0">
                  <c:v>Operation</c:v>
                </c:pt>
                <c:pt idx="1">
                  <c:v>Maintenance</c:v>
                </c:pt>
                <c:pt idx="2">
                  <c:v>Design</c:v>
                </c:pt>
                <c:pt idx="3">
                  <c:v>Procurement</c:v>
                </c:pt>
                <c:pt idx="4">
                  <c:v>Processing</c:v>
                </c:pt>
                <c:pt idx="5">
                  <c:v>Assembly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25</c:v>
                </c:pt>
                <c:pt idx="2">
                  <c:v>25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E-4489-8546-746A61DA0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0.28797</cdr:x>
      <cdr:y>0.27645</cdr:y>
    </cdr:from>
    <cdr:to>
      <cdr:x>0.53278</cdr:x>
      <cdr:y>0.4226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6432" y="1297208"/>
          <a:ext cx="957609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Assembly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6412"/>
          </a:xfrm>
          <a:prstGeom prst="rect">
            <a:avLst/>
          </a:prstGeom>
        </p:spPr>
        <p:txBody>
          <a:bodyPr vert="horz" lIns="91637" tIns="45818" rIns="91637" bIns="45818" rtlCol="0"/>
          <a:lstStyle>
            <a:lvl1pPr algn="r">
              <a:defRPr sz="1200"/>
            </a:lvl1pPr>
          </a:lstStyle>
          <a:p>
            <a:r>
              <a:rPr lang="en-US" sz="900" dirty="0" smtClean="0"/>
              <a:t>3 May 2023</a:t>
            </a:r>
            <a:endParaRPr lang="en-US" sz="900" dirty="0"/>
          </a:p>
        </p:txBody>
      </p:sp>
      <p:sp>
        <p:nvSpPr>
          <p:cNvPr id="14" name="Header Placeholder 13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28" cy="466412"/>
          </a:xfrm>
          <a:prstGeom prst="rect">
            <a:avLst/>
          </a:prstGeom>
        </p:spPr>
        <p:txBody>
          <a:bodyPr vert="horz" lIns="91637" tIns="45818" rIns="91637" bIns="45818" rtlCol="0"/>
          <a:lstStyle>
            <a:lvl1pPr algn="l">
              <a:defRPr sz="1200"/>
            </a:lvl1pPr>
          </a:lstStyle>
          <a:p>
            <a:r>
              <a:rPr lang="en-US" sz="900" dirty="0" smtClean="0"/>
              <a:t>FRIB PowerPoint Template 16x9 Status</a:t>
            </a:r>
            <a:endParaRPr lang="en-US" sz="900" dirty="0"/>
          </a:p>
          <a:p>
            <a:r>
              <a:rPr lang="en-US" sz="900" dirty="0"/>
              <a:t>Alex Parsons, FRIB Creative Director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2"/>
          </p:nvPr>
        </p:nvSpPr>
        <p:spPr>
          <a:xfrm>
            <a:off x="795131" y="8505419"/>
            <a:ext cx="4770781" cy="708286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r>
              <a:rPr lang="en-US" sz="900" dirty="0"/>
              <a:t>Facility for Rare Isotope Beams</a:t>
            </a:r>
          </a:p>
          <a:p>
            <a:r>
              <a:rPr lang="en-US" sz="900" dirty="0"/>
              <a:t>U.S. Department of Energy Office of Science | Michigan State University</a:t>
            </a:r>
          </a:p>
          <a:p>
            <a:r>
              <a:rPr lang="en-US" sz="900" dirty="0"/>
              <a:t>640 South Shaw Lane • East Lansing, MI </a:t>
            </a:r>
            <a:r>
              <a:rPr lang="en-US" sz="900" dirty="0" smtClean="0"/>
              <a:t>48824, USA</a:t>
            </a:r>
          </a:p>
          <a:p>
            <a:r>
              <a:rPr lang="en-US" sz="900" dirty="0" smtClean="0"/>
              <a:t>frib.msu.edu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" y="8458200"/>
            <a:ext cx="648443" cy="7555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F6D33-7C2E-44BB-B6EF-2876F56DBD42}" type="slidenum">
              <a:rPr lang="en-US" sz="900" smtClean="0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74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74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599" tIns="46299" rIns="92599" bIns="4629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832"/>
            <a:ext cx="5608320" cy="418266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063"/>
            <a:ext cx="3037840" cy="464740"/>
          </a:xfrm>
          <a:prstGeom prst="rect">
            <a:avLst/>
          </a:prstGeom>
        </p:spPr>
        <p:txBody>
          <a:bodyPr vert="horz" wrap="square" lIns="92599" tIns="46299" rIns="92599" bIns="4629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30063"/>
            <a:ext cx="3037840" cy="464740"/>
          </a:xfrm>
          <a:prstGeom prst="rect">
            <a:avLst/>
          </a:prstGeom>
        </p:spPr>
        <p:txBody>
          <a:bodyPr vert="horz" wrap="square" lIns="92599" tIns="46299" rIns="92599" bIns="4629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831" indent="-285705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2817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599942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070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5633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9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6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2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0703" y="1238250"/>
            <a:ext cx="9986635" cy="447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32000" y="4071938"/>
            <a:ext cx="8128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77" indent="0" algn="ctr">
              <a:buNone/>
              <a:defRPr/>
            </a:lvl2pPr>
            <a:lvl3pPr marL="864551" indent="0" algn="ctr">
              <a:buNone/>
              <a:defRPr/>
            </a:lvl3pPr>
            <a:lvl4pPr marL="1296827" indent="0" algn="ctr">
              <a:buNone/>
              <a:defRPr/>
            </a:lvl4pPr>
            <a:lvl5pPr marL="1729104" indent="0" algn="ctr">
              <a:buNone/>
              <a:defRPr/>
            </a:lvl5pPr>
            <a:lvl6pPr marL="2161379" indent="0" algn="ctr">
              <a:buNone/>
              <a:defRPr/>
            </a:lvl6pPr>
            <a:lvl7pPr marL="2593655" indent="0" algn="ctr">
              <a:buNone/>
              <a:defRPr/>
            </a:lvl7pPr>
            <a:lvl8pPr marL="3025929" indent="0" algn="ctr">
              <a:buNone/>
              <a:defRPr/>
            </a:lvl8pPr>
            <a:lvl9pPr marL="345820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5" y="3147284"/>
            <a:ext cx="12001499" cy="47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87154"/>
            <a:ext cx="12192000" cy="425885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Energy, Office of Science, Office of Nuclear Physics and used resources of</a:t>
            </a:r>
          </a:p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the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Facility for Rare Isotope Beams (FRIB) Operations, which is a DOE Office of Science User Facility under Award Number DE-SC0024098.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015216" y="415245"/>
            <a:ext cx="36576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546592"/>
            <a:ext cx="1600200" cy="2043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642530"/>
            <a:ext cx="3200400" cy="701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3" y="5642961"/>
            <a:ext cx="2651760" cy="6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4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93746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frib.msu.edu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9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10200"/>
            <a:ext cx="12192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07095"/>
            <a:ext cx="12192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10200"/>
            <a:ext cx="12089496" cy="584200"/>
          </a:xfrm>
        </p:spPr>
        <p:txBody>
          <a:bodyPr anchor="ctr"/>
          <a:lstStyle>
            <a:lvl1pPr marL="137112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935527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0"/>
            <a:ext cx="589764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192767" y="1071570"/>
            <a:ext cx="589763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56905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2" y="1067105"/>
            <a:ext cx="11988805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01602" y="3581407"/>
            <a:ext cx="11988805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245674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5"/>
            <a:ext cx="5892800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167379" y="1067105"/>
            <a:ext cx="5923033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101613" y="3581407"/>
            <a:ext cx="5892799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167379" y="3581407"/>
            <a:ext cx="5923033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117802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330951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6079" y="6063452"/>
            <a:ext cx="12192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2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89377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98" y="79927"/>
            <a:ext cx="11990413" cy="47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98" y="1067100"/>
            <a:ext cx="11990413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520912" y="6356450"/>
            <a:ext cx="5655095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0" y="6356450"/>
            <a:ext cx="1016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D30A2C6D-39BC-4576-856C-8743CF76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2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80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162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241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323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95" indent="-180195" algn="l" defTabSz="803370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94" indent="-15166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641" indent="-160673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90" indent="-13364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3087" indent="-18019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507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590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67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75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2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1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3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8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6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4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Brandon Ewert</a:t>
            </a:r>
            <a:br>
              <a:rPr lang="en-US" dirty="0" smtClean="0"/>
            </a:br>
            <a:r>
              <a:rPr lang="en-US" dirty="0" smtClean="0"/>
              <a:t>Vacuum Operation Group Leader</a:t>
            </a:r>
            <a:br>
              <a:rPr lang="en-US" dirty="0" smtClean="0"/>
            </a:br>
            <a:r>
              <a:rPr lang="en-US" dirty="0" smtClean="0"/>
              <a:t>ewert@frib.msu.edu</a:t>
            </a:r>
          </a:p>
          <a:p>
            <a:r>
              <a:rPr lang="en-US" dirty="0" smtClean="0"/>
              <a:t>April 2024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95255" y="3147284"/>
            <a:ext cx="12001499" cy="478612"/>
          </a:xfrm>
        </p:spPr>
        <p:txBody>
          <a:bodyPr/>
          <a:lstStyle/>
          <a:p>
            <a:r>
              <a:rPr lang="en-US" dirty="0" smtClean="0"/>
              <a:t>FRIB Fragment Separator Vacuum Operational Experience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04800" y="6365631"/>
            <a:ext cx="11582400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Reconfigured A1900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35AD4620-7552-4207-8973-898801ED21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990601"/>
            <a:ext cx="8001000" cy="5081630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101601" y="1067100"/>
            <a:ext cx="4089399" cy="5027414"/>
          </a:xfrm>
        </p:spPr>
        <p:txBody>
          <a:bodyPr/>
          <a:lstStyle/>
          <a:p>
            <a:r>
              <a:rPr lang="en-US" sz="2000" dirty="0"/>
              <a:t>4</a:t>
            </a:r>
            <a:r>
              <a:rPr lang="en-US" sz="2000" dirty="0" smtClean="0"/>
              <a:t> Dipoles, 8 Quad Triplets</a:t>
            </a:r>
          </a:p>
          <a:p>
            <a:r>
              <a:rPr lang="en-US" sz="2000" dirty="0" smtClean="0"/>
              <a:t>5 Diagnostic boxes</a:t>
            </a:r>
          </a:p>
          <a:p>
            <a:pPr lvl="1"/>
            <a:r>
              <a:rPr lang="en-US" sz="1800" dirty="0" smtClean="0"/>
              <a:t>Viewers</a:t>
            </a:r>
          </a:p>
          <a:p>
            <a:pPr lvl="1"/>
            <a:r>
              <a:rPr lang="en-US" sz="1800" dirty="0" smtClean="0"/>
              <a:t>PPAC Tracking Detectors (limit venting rates)</a:t>
            </a:r>
          </a:p>
          <a:p>
            <a:pPr lvl="1"/>
            <a:r>
              <a:rPr lang="en-US" sz="1800" dirty="0" smtClean="0"/>
              <a:t>Wedges</a:t>
            </a:r>
          </a:p>
          <a:p>
            <a:pPr lvl="1"/>
            <a:r>
              <a:rPr lang="en-US" sz="1800" dirty="0" smtClean="0"/>
              <a:t>Timing detectors</a:t>
            </a:r>
          </a:p>
          <a:p>
            <a:r>
              <a:rPr lang="en-US" sz="2000" dirty="0"/>
              <a:t>5</a:t>
            </a:r>
            <a:r>
              <a:rPr lang="en-US" sz="2000" dirty="0" smtClean="0"/>
              <a:t> 5</a:t>
            </a:r>
            <a:r>
              <a:rPr lang="en-US" sz="2000" dirty="0"/>
              <a:t>5</a:t>
            </a:r>
            <a:r>
              <a:rPr lang="en-US" sz="2000" dirty="0" smtClean="0"/>
              <a:t>0L/s TMP Stations</a:t>
            </a:r>
          </a:p>
          <a:p>
            <a:r>
              <a:rPr lang="en-US" sz="2000" dirty="0" smtClean="0"/>
              <a:t>5 ISO250 Gate Valves</a:t>
            </a:r>
          </a:p>
          <a:p>
            <a:r>
              <a:rPr lang="en-US" sz="2000" dirty="0" smtClean="0"/>
              <a:t>5E-7 </a:t>
            </a:r>
            <a:r>
              <a:rPr lang="en-US" sz="2000" dirty="0" err="1" smtClean="0"/>
              <a:t>Torr</a:t>
            </a:r>
            <a:r>
              <a:rPr lang="en-US" sz="2000" dirty="0" smtClean="0"/>
              <a:t> base pressure (2E-5 </a:t>
            </a:r>
            <a:r>
              <a:rPr lang="en-US" sz="2000" dirty="0" err="1" smtClean="0"/>
              <a:t>Torr</a:t>
            </a:r>
            <a:r>
              <a:rPr lang="en-US" sz="2000" dirty="0" smtClean="0"/>
              <a:t> “Beam On”)</a:t>
            </a:r>
          </a:p>
          <a:p>
            <a:pPr lvl="1"/>
            <a:r>
              <a:rPr lang="en-US" sz="1800" dirty="0" smtClean="0"/>
              <a:t>2E-6 </a:t>
            </a:r>
            <a:r>
              <a:rPr lang="en-US" sz="1800" dirty="0" err="1" smtClean="0"/>
              <a:t>Torr</a:t>
            </a:r>
            <a:r>
              <a:rPr lang="en-US" sz="1800" dirty="0" smtClean="0"/>
              <a:t> typical with detectors filled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emotely operable, partially automated</a:t>
            </a:r>
          </a:p>
        </p:txBody>
      </p:sp>
    </p:spTree>
    <p:extLst>
      <p:ext uri="{BB962C8B-B14F-4D97-AF65-F5344CB8AC3E}">
        <p14:creationId xmlns:p14="http://schemas.microsoft.com/office/powerpoint/2010/main" val="18581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Handling 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601" y="1067100"/>
            <a:ext cx="6070599" cy="5027414"/>
          </a:xfrm>
        </p:spPr>
        <p:txBody>
          <a:bodyPr/>
          <a:lstStyle/>
          <a:p>
            <a:r>
              <a:rPr lang="en-US" dirty="0" smtClean="0"/>
              <a:t>4 in Reconfigured A1900</a:t>
            </a:r>
          </a:p>
          <a:p>
            <a:pPr lvl="1"/>
            <a:r>
              <a:rPr lang="en-US" dirty="0" smtClean="0"/>
              <a:t>More planned for upgrades and future beamlines</a:t>
            </a:r>
          </a:p>
          <a:p>
            <a:r>
              <a:rPr lang="en-US" dirty="0" smtClean="0"/>
              <a:t>Supplies 5-15 </a:t>
            </a:r>
            <a:r>
              <a:rPr lang="en-US" dirty="0" err="1" smtClean="0"/>
              <a:t>Torr</a:t>
            </a:r>
            <a:r>
              <a:rPr lang="en-US" dirty="0" smtClean="0"/>
              <a:t> at 0-10sccm</a:t>
            </a:r>
          </a:p>
          <a:p>
            <a:pPr lvl="1"/>
            <a:r>
              <a:rPr lang="en-US" dirty="0" smtClean="0"/>
              <a:t>Process gas iC4H10 or CF4</a:t>
            </a:r>
          </a:p>
          <a:p>
            <a:pPr lvl="1"/>
            <a:r>
              <a:rPr lang="en-US" dirty="0" smtClean="0"/>
              <a:t>Downstream PID pressure control</a:t>
            </a:r>
          </a:p>
          <a:p>
            <a:pPr lvl="1"/>
            <a:r>
              <a:rPr lang="en-US" dirty="0" smtClean="0"/>
              <a:t>Stability mainly temperature dependent</a:t>
            </a:r>
            <a:endParaRPr lang="en-US" dirty="0"/>
          </a:p>
          <a:p>
            <a:r>
              <a:rPr lang="en-US" dirty="0" smtClean="0"/>
              <a:t>Detector windows are 30um Aluminized Mylar</a:t>
            </a:r>
          </a:p>
          <a:p>
            <a:pPr lvl="1"/>
            <a:r>
              <a:rPr lang="en-US" dirty="0" smtClean="0"/>
              <a:t>Can usually withstand ~20 </a:t>
            </a:r>
            <a:r>
              <a:rPr lang="en-US" dirty="0" err="1" smtClean="0"/>
              <a:t>Torr</a:t>
            </a:r>
            <a:r>
              <a:rPr lang="en-US" dirty="0"/>
              <a:t> </a:t>
            </a:r>
            <a:r>
              <a:rPr lang="en-US" dirty="0" err="1" smtClean="0"/>
              <a:t>dP</a:t>
            </a:r>
            <a:endParaRPr lang="en-US" dirty="0"/>
          </a:p>
          <a:p>
            <a:r>
              <a:rPr lang="en-US" dirty="0" smtClean="0"/>
              <a:t>New systems in development with similar architecture</a:t>
            </a:r>
            <a:endParaRPr lang="en-US" dirty="0"/>
          </a:p>
          <a:p>
            <a:r>
              <a:rPr lang="en-US" dirty="0" smtClean="0"/>
              <a:t>Special considerations for flammable gases</a:t>
            </a:r>
          </a:p>
          <a:p>
            <a:pPr lvl="1"/>
            <a:r>
              <a:rPr lang="en-US" dirty="0" smtClean="0"/>
              <a:t>ATEX rated scroll pumps</a:t>
            </a:r>
          </a:p>
          <a:p>
            <a:pPr lvl="1"/>
            <a:r>
              <a:rPr lang="en-US" dirty="0" smtClean="0"/>
              <a:t>Interlocks</a:t>
            </a:r>
          </a:p>
          <a:p>
            <a:pPr lvl="1"/>
            <a:r>
              <a:rPr lang="en-US" dirty="0" smtClean="0"/>
              <a:t>Exhaust dilution with N2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35AD4620-7552-4207-8973-898801ED21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564" y="1295400"/>
            <a:ext cx="6117236" cy="448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and Commissioning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068" y="2383363"/>
            <a:ext cx="5537199" cy="3581100"/>
          </a:xfrm>
        </p:spPr>
        <p:txBody>
          <a:bodyPr/>
          <a:lstStyle/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Isolation valve “slinky”</a:t>
            </a:r>
          </a:p>
          <a:p>
            <a:pPr lvl="2"/>
            <a:r>
              <a:rPr lang="en-US" dirty="0" smtClean="0"/>
              <a:t>Spring solution</a:t>
            </a:r>
          </a:p>
          <a:p>
            <a:pPr lvl="1"/>
            <a:r>
              <a:rPr lang="en-US" dirty="0" smtClean="0"/>
              <a:t>Leaks in BNC, SHV feedthroughs</a:t>
            </a:r>
          </a:p>
          <a:p>
            <a:pPr lvl="2"/>
            <a:r>
              <a:rPr lang="en-US" dirty="0" smtClean="0"/>
              <a:t>Replacement with </a:t>
            </a:r>
            <a:r>
              <a:rPr lang="en-US" dirty="0" err="1" smtClean="0"/>
              <a:t>o-ring</a:t>
            </a:r>
            <a:r>
              <a:rPr lang="en-US" dirty="0" smtClean="0"/>
              <a:t> sealed versions</a:t>
            </a:r>
          </a:p>
          <a:p>
            <a:pPr lvl="1"/>
            <a:r>
              <a:rPr lang="en-US" dirty="0" smtClean="0"/>
              <a:t>Cold Cathode Gauge spikes causing nuisance</a:t>
            </a:r>
          </a:p>
          <a:p>
            <a:pPr lvl="2"/>
            <a:r>
              <a:rPr lang="en-US" dirty="0" smtClean="0"/>
              <a:t>Use of averaging in areas with redundant gauges</a:t>
            </a:r>
          </a:p>
          <a:p>
            <a:pPr lvl="1"/>
            <a:r>
              <a:rPr lang="en-US" dirty="0" err="1" smtClean="0"/>
              <a:t>Helico</a:t>
            </a:r>
            <a:r>
              <a:rPr lang="en-US" dirty="0" smtClean="0"/>
              <a:t>-flex seals with chain clamps leak after initial torque</a:t>
            </a:r>
          </a:p>
          <a:p>
            <a:pPr lvl="2"/>
            <a:r>
              <a:rPr lang="en-US" dirty="0" smtClean="0"/>
              <a:t>Re-</a:t>
            </a:r>
            <a:r>
              <a:rPr lang="en-US" dirty="0" err="1" smtClean="0"/>
              <a:t>torquing</a:t>
            </a:r>
            <a:r>
              <a:rPr lang="en-US" dirty="0" smtClean="0"/>
              <a:t> after 24hrs and leak checking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35AD4620-7552-4207-8973-898801ED21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0372" y="3810000"/>
            <a:ext cx="6308016" cy="16607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9968" y="1569410"/>
            <a:ext cx="14478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Acceptance Testing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190751" y="1584689"/>
            <a:ext cx="14478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Leak Checking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801534" y="1572813"/>
            <a:ext cx="14478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Cleaning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412317" y="1578805"/>
            <a:ext cx="14478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Pre-assembly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023100" y="1584689"/>
            <a:ext cx="14478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Assembly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8616950" y="1572813"/>
            <a:ext cx="14478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Pumpdown</a:t>
            </a:r>
            <a:r>
              <a:rPr lang="en-US" sz="1200" dirty="0" smtClean="0"/>
              <a:t>/Leak Check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10210800" y="1572813"/>
            <a:ext cx="14478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Controls Integration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2103968" y="1514508"/>
            <a:ext cx="1600200" cy="74863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537575" y="1509289"/>
            <a:ext cx="1600200" cy="74863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801534" y="2257921"/>
            <a:ext cx="2334683" cy="6075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136217" y="2263141"/>
            <a:ext cx="2334683" cy="6023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2321" y="2907268"/>
            <a:ext cx="706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Largest time-savers! Service valves on </a:t>
            </a:r>
            <a:r>
              <a:rPr lang="en-US" dirty="0" err="1" smtClean="0"/>
              <a:t>forelines</a:t>
            </a:r>
            <a:r>
              <a:rPr lang="en-US" dirty="0" smtClean="0"/>
              <a:t> proved invaluable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04800" y="1371599"/>
            <a:ext cx="11506200" cy="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1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Operation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601" y="1067100"/>
            <a:ext cx="11988802" cy="5027414"/>
          </a:xfrm>
        </p:spPr>
        <p:txBody>
          <a:bodyPr/>
          <a:lstStyle/>
          <a:p>
            <a:r>
              <a:rPr lang="en-US" dirty="0" smtClean="0"/>
              <a:t>Pumping/venting</a:t>
            </a:r>
          </a:p>
          <a:p>
            <a:pPr lvl="1"/>
            <a:r>
              <a:rPr lang="en-US" dirty="0" smtClean="0"/>
              <a:t>Access to beamline requested by Maintenance </a:t>
            </a:r>
            <a:r>
              <a:rPr lang="en-US" dirty="0"/>
              <a:t>G</a:t>
            </a:r>
            <a:r>
              <a:rPr lang="en-US" dirty="0" smtClean="0"/>
              <a:t>roup</a:t>
            </a:r>
          </a:p>
          <a:p>
            <a:pPr lvl="1"/>
            <a:r>
              <a:rPr lang="en-US" dirty="0" smtClean="0"/>
              <a:t>Vacuum Operation Group (VOG) performs vent/pump</a:t>
            </a:r>
          </a:p>
          <a:p>
            <a:pPr lvl="1"/>
            <a:r>
              <a:rPr lang="en-US" dirty="0" smtClean="0"/>
              <a:t>Working to simplify, automate</a:t>
            </a:r>
          </a:p>
          <a:p>
            <a:r>
              <a:rPr lang="en-US" dirty="0" smtClean="0"/>
              <a:t>System monitoring</a:t>
            </a:r>
          </a:p>
          <a:p>
            <a:pPr lvl="1"/>
            <a:r>
              <a:rPr lang="en-US" dirty="0" smtClean="0"/>
              <a:t>EPICS based controls with CS-Studio UI</a:t>
            </a:r>
          </a:p>
          <a:p>
            <a:pPr lvl="1"/>
            <a:r>
              <a:rPr lang="en-US" dirty="0" smtClean="0"/>
              <a:t>FRIB Operators contact VOG after first level of troubleshooting</a:t>
            </a:r>
          </a:p>
          <a:p>
            <a:pPr lvl="1"/>
            <a:r>
              <a:rPr lang="en-US" dirty="0" smtClean="0"/>
              <a:t>Minor/major alarms</a:t>
            </a:r>
          </a:p>
          <a:p>
            <a:pPr lvl="2"/>
            <a:r>
              <a:rPr lang="en-US" dirty="0" smtClean="0"/>
              <a:t>Minor alarms detect abnormal conditions</a:t>
            </a:r>
          </a:p>
          <a:p>
            <a:pPr lvl="3"/>
            <a:r>
              <a:rPr lang="en-US" dirty="0" smtClean="0"/>
              <a:t>50mT on </a:t>
            </a:r>
            <a:r>
              <a:rPr lang="en-US" dirty="0" err="1" smtClean="0"/>
              <a:t>foreline</a:t>
            </a:r>
            <a:r>
              <a:rPr lang="en-US" dirty="0" smtClean="0"/>
              <a:t> gauges signal tip seal wear</a:t>
            </a:r>
          </a:p>
          <a:p>
            <a:pPr lvl="3"/>
            <a:r>
              <a:rPr lang="en-US" dirty="0" smtClean="0"/>
              <a:t>50W on TMP may indicate bearing wear</a:t>
            </a:r>
          </a:p>
          <a:p>
            <a:pPr lvl="2"/>
            <a:r>
              <a:rPr lang="en-US" dirty="0" smtClean="0"/>
              <a:t>Major alarms usually ~50% of interlock threshold</a:t>
            </a:r>
          </a:p>
          <a:p>
            <a:pPr lvl="3"/>
            <a:r>
              <a:rPr lang="en-US" dirty="0" smtClean="0"/>
              <a:t>Allow decision and intervention prior to failure</a:t>
            </a:r>
          </a:p>
          <a:p>
            <a:pPr lvl="1"/>
            <a:r>
              <a:rPr lang="en-US" dirty="0" smtClean="0"/>
              <a:t>Voice alarms</a:t>
            </a:r>
          </a:p>
          <a:p>
            <a:pPr lvl="2"/>
            <a:r>
              <a:rPr lang="en-US" dirty="0" smtClean="0"/>
              <a:t>Sound when human intervention required</a:t>
            </a:r>
          </a:p>
          <a:p>
            <a:pPr lvl="1"/>
            <a:r>
              <a:rPr lang="en-US" dirty="0" smtClean="0"/>
              <a:t>“UOF” valued at $35,000/</a:t>
            </a:r>
            <a:r>
              <a:rPr lang="en-US" dirty="0" err="1" smtClean="0"/>
              <a:t>hr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35AD4620-7552-4207-8973-898801ED21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068943"/>
            <a:ext cx="2369234" cy="2642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585" y="3857528"/>
            <a:ext cx="5799018" cy="204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Issues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601" y="1067100"/>
            <a:ext cx="11988802" cy="5027414"/>
          </a:xfrm>
        </p:spPr>
        <p:txBody>
          <a:bodyPr/>
          <a:lstStyle/>
          <a:p>
            <a:r>
              <a:rPr lang="en-US" dirty="0" smtClean="0"/>
              <a:t>PPACs leaking – windows, fittings, feedthroughs</a:t>
            </a:r>
          </a:p>
          <a:p>
            <a:pPr lvl="1"/>
            <a:r>
              <a:rPr lang="en-US" dirty="0" smtClean="0"/>
              <a:t>Assembly-level validation exists, vetting method for in-situ sniff testing</a:t>
            </a:r>
          </a:p>
          <a:p>
            <a:r>
              <a:rPr lang="en-US" dirty="0" smtClean="0"/>
              <a:t>Long-stroke edge welded bellows with internal guides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/>
              <a:t>g</a:t>
            </a:r>
            <a:r>
              <a:rPr lang="en-US" dirty="0" smtClean="0"/>
              <a:t>uides dislodged and tore convolutions</a:t>
            </a:r>
          </a:p>
          <a:p>
            <a:pPr lvl="1"/>
            <a:r>
              <a:rPr lang="en-US" dirty="0" smtClean="0"/>
              <a:t>New design from </a:t>
            </a:r>
            <a:r>
              <a:rPr lang="en-US" dirty="0" err="1" smtClean="0"/>
              <a:t>Mewasa</a:t>
            </a:r>
            <a:r>
              <a:rPr lang="en-US" dirty="0" smtClean="0"/>
              <a:t> procured</a:t>
            </a:r>
          </a:p>
          <a:p>
            <a:r>
              <a:rPr lang="en-US" dirty="0" smtClean="0"/>
              <a:t>Target Water Leaks 1E0 </a:t>
            </a:r>
            <a:r>
              <a:rPr lang="en-US" dirty="0" err="1" smtClean="0"/>
              <a:t>TorrL</a:t>
            </a:r>
            <a:r>
              <a:rPr lang="en-US" dirty="0" smtClean="0"/>
              <a:t>/s</a:t>
            </a:r>
          </a:p>
          <a:p>
            <a:pPr lvl="1"/>
            <a:r>
              <a:rPr lang="en-US" dirty="0" smtClean="0"/>
              <a:t>Pinhole leak on Cu e-beam weld</a:t>
            </a:r>
          </a:p>
          <a:p>
            <a:pPr lvl="2"/>
            <a:r>
              <a:rPr lang="en-US" dirty="0" smtClean="0"/>
              <a:t>Cut out, welded by hand</a:t>
            </a:r>
          </a:p>
          <a:p>
            <a:pPr lvl="1"/>
            <a:r>
              <a:rPr lang="en-US" dirty="0" smtClean="0"/>
              <a:t>Pinhole leak in Cu to SS braze</a:t>
            </a:r>
          </a:p>
          <a:p>
            <a:pPr lvl="2"/>
            <a:r>
              <a:rPr lang="en-US" dirty="0" err="1" smtClean="0"/>
              <a:t>Rebrazed</a:t>
            </a:r>
            <a:endParaRPr lang="en-US" dirty="0" smtClean="0"/>
          </a:p>
          <a:p>
            <a:r>
              <a:rPr lang="en-US" dirty="0" smtClean="0"/>
              <a:t>Beam Dump Water Leak – 1E-2 </a:t>
            </a:r>
            <a:r>
              <a:rPr lang="en-US" dirty="0" err="1" smtClean="0"/>
              <a:t>TorrL</a:t>
            </a:r>
            <a:r>
              <a:rPr lang="en-US" dirty="0" smtClean="0"/>
              <a:t>/s</a:t>
            </a:r>
          </a:p>
          <a:p>
            <a:pPr lvl="1"/>
            <a:r>
              <a:rPr lang="en-US" dirty="0" smtClean="0"/>
              <a:t>Leak on spring-energized seal after dump head swap</a:t>
            </a:r>
          </a:p>
          <a:p>
            <a:pPr lvl="1"/>
            <a:r>
              <a:rPr lang="en-US" dirty="0" smtClean="0"/>
              <a:t>Pressure decay test used – not sensitive enough </a:t>
            </a:r>
          </a:p>
          <a:p>
            <a:pPr lvl="1"/>
            <a:r>
              <a:rPr lang="en-US" dirty="0" smtClean="0"/>
              <a:t>Decision made to continue operation – leak is stable</a:t>
            </a:r>
          </a:p>
          <a:p>
            <a:pPr lvl="1"/>
            <a:r>
              <a:rPr lang="en-US" dirty="0" smtClean="0"/>
              <a:t>Current base pressure ~1.5E-5 </a:t>
            </a:r>
            <a:r>
              <a:rPr lang="en-US" dirty="0" err="1" smtClean="0"/>
              <a:t>Torr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35AD4620-7552-4207-8973-898801ED21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803" t="11522" r="41152"/>
          <a:stretch/>
        </p:blipFill>
        <p:spPr>
          <a:xfrm>
            <a:off x="11009782" y="1067100"/>
            <a:ext cx="1080621" cy="4968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64496"/>
            <a:ext cx="3897782" cy="375530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7074166" y="1985627"/>
            <a:ext cx="3867883" cy="16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67200" y="3352800"/>
            <a:ext cx="2641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2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Upgrades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601" y="1067100"/>
            <a:ext cx="4317999" cy="5027414"/>
          </a:xfrm>
        </p:spPr>
        <p:txBody>
          <a:bodyPr/>
          <a:lstStyle/>
          <a:p>
            <a:r>
              <a:rPr lang="en-US" dirty="0"/>
              <a:t>High-vacuum quick </a:t>
            </a:r>
            <a:r>
              <a:rPr lang="en-US" dirty="0" smtClean="0"/>
              <a:t>disconnects</a:t>
            </a:r>
          </a:p>
          <a:p>
            <a:pPr lvl="1"/>
            <a:r>
              <a:rPr lang="en-US" dirty="0" smtClean="0"/>
              <a:t>Currently being vetted via limited beamline use</a:t>
            </a:r>
            <a:endParaRPr lang="en-US" dirty="0"/>
          </a:p>
          <a:p>
            <a:r>
              <a:rPr lang="en-US" dirty="0" smtClean="0"/>
              <a:t>Automated </a:t>
            </a:r>
            <a:r>
              <a:rPr lang="en-US" dirty="0" err="1"/>
              <a:t>pumpdown</a:t>
            </a:r>
            <a:r>
              <a:rPr lang="en-US" dirty="0"/>
              <a:t>/venting</a:t>
            </a:r>
          </a:p>
          <a:p>
            <a:pPr lvl="1"/>
            <a:r>
              <a:rPr lang="en-US" dirty="0"/>
              <a:t>“One-click” </a:t>
            </a:r>
            <a:r>
              <a:rPr lang="en-US" dirty="0" err="1"/>
              <a:t>pumpdown</a:t>
            </a:r>
            <a:r>
              <a:rPr lang="en-US" dirty="0"/>
              <a:t> validated and in </a:t>
            </a:r>
            <a:r>
              <a:rPr lang="en-US" dirty="0" smtClean="0"/>
              <a:t>use on A1900 diagnostic boxes</a:t>
            </a:r>
          </a:p>
          <a:p>
            <a:r>
              <a:rPr lang="en-US" dirty="0"/>
              <a:t>Limit switches for chamber </a:t>
            </a:r>
            <a:r>
              <a:rPr lang="en-US" dirty="0" smtClean="0"/>
              <a:t>doors</a:t>
            </a:r>
          </a:p>
          <a:p>
            <a:pPr lvl="1"/>
            <a:r>
              <a:rPr lang="en-US" dirty="0" smtClean="0"/>
              <a:t>Extra layer of safety </a:t>
            </a:r>
            <a:endParaRPr lang="en-US" dirty="0"/>
          </a:p>
          <a:p>
            <a:r>
              <a:rPr lang="en-US" dirty="0"/>
              <a:t>In-vacuum bypass valve for GHSs</a:t>
            </a:r>
          </a:p>
          <a:p>
            <a:pPr lvl="1"/>
            <a:r>
              <a:rPr lang="en-US" dirty="0"/>
              <a:t>Validated use of modified poppet valves in-vacuum for low conductance bypass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35AD4620-7552-4207-8973-898801ED21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153239"/>
            <a:ext cx="7729537" cy="2427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276600"/>
            <a:ext cx="3894227" cy="2754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90" y="3616371"/>
            <a:ext cx="2946400" cy="232722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1049000" y="5704168"/>
            <a:ext cx="533400" cy="2945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181117" y="5479132"/>
            <a:ext cx="3867883" cy="369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Projects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601" y="1067100"/>
            <a:ext cx="5079999" cy="5027414"/>
          </a:xfrm>
        </p:spPr>
        <p:txBody>
          <a:bodyPr/>
          <a:lstStyle/>
          <a:p>
            <a:r>
              <a:rPr lang="en-US" dirty="0" smtClean="0"/>
              <a:t>K500 SEE Facility</a:t>
            </a:r>
          </a:p>
          <a:p>
            <a:pPr lvl="1"/>
            <a:r>
              <a:rPr lang="en-US" dirty="0" smtClean="0"/>
              <a:t>Refurbishment of 1978 K500 Cyclotron and RT ion source</a:t>
            </a:r>
          </a:p>
          <a:p>
            <a:pPr lvl="1"/>
            <a:r>
              <a:rPr lang="en-US" dirty="0" smtClean="0"/>
              <a:t>Standalone beamline &amp; user vault</a:t>
            </a:r>
          </a:p>
          <a:p>
            <a:r>
              <a:rPr lang="en-US" dirty="0" smtClean="0"/>
              <a:t>High Rigidity Spectrometer (HRS)</a:t>
            </a:r>
          </a:p>
          <a:p>
            <a:pPr lvl="1"/>
            <a:r>
              <a:rPr lang="en-US" dirty="0" smtClean="0"/>
              <a:t>Expansion of ARIS, similar scope to VPS/A1900</a:t>
            </a:r>
          </a:p>
          <a:p>
            <a:pPr lvl="1"/>
            <a:r>
              <a:rPr lang="en-US" dirty="0" smtClean="0"/>
              <a:t>Vacuum calculations based heavily on empirical data from A1900</a:t>
            </a:r>
          </a:p>
          <a:p>
            <a:r>
              <a:rPr lang="en-US" dirty="0" smtClean="0"/>
              <a:t>S1/S2 Beamlines</a:t>
            </a:r>
          </a:p>
          <a:p>
            <a:r>
              <a:rPr lang="en-US" dirty="0" smtClean="0"/>
              <a:t>ELOSS Gas Handling System</a:t>
            </a:r>
          </a:p>
          <a:p>
            <a:pPr lvl="1"/>
            <a:r>
              <a:rPr lang="en-US" dirty="0" smtClean="0"/>
              <a:t>~200sL gas detector at 1200Torr Xenon</a:t>
            </a:r>
          </a:p>
          <a:p>
            <a:pPr lvl="1"/>
            <a:r>
              <a:rPr lang="en-US" dirty="0" smtClean="0"/>
              <a:t>Xenon recapture &amp; recompression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35AD4620-7552-4207-8973-898801ED21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905" b="17863"/>
          <a:stretch/>
        </p:blipFill>
        <p:spPr>
          <a:xfrm>
            <a:off x="6705600" y="990600"/>
            <a:ext cx="5012267" cy="17518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87000" y="126061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K500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2824766"/>
            <a:ext cx="6206067" cy="319327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985933" y="2819400"/>
            <a:ext cx="5985934" cy="2980267"/>
          </a:xfrm>
          <a:custGeom>
            <a:avLst/>
            <a:gdLst>
              <a:gd name="connsiteX0" fmla="*/ 0 w 5985934"/>
              <a:gd name="connsiteY0" fmla="*/ 270933 h 2980267"/>
              <a:gd name="connsiteX1" fmla="*/ 736600 w 5985934"/>
              <a:gd name="connsiteY1" fmla="*/ 618067 h 2980267"/>
              <a:gd name="connsiteX2" fmla="*/ 1913467 w 5985934"/>
              <a:gd name="connsiteY2" fmla="*/ 2311400 h 2980267"/>
              <a:gd name="connsiteX3" fmla="*/ 2675467 w 5985934"/>
              <a:gd name="connsiteY3" fmla="*/ 2819400 h 2980267"/>
              <a:gd name="connsiteX4" fmla="*/ 2692400 w 5985934"/>
              <a:gd name="connsiteY4" fmla="*/ 2980267 h 2980267"/>
              <a:gd name="connsiteX5" fmla="*/ 5985934 w 5985934"/>
              <a:gd name="connsiteY5" fmla="*/ 2954867 h 2980267"/>
              <a:gd name="connsiteX6" fmla="*/ 5960534 w 5985934"/>
              <a:gd name="connsiteY6" fmla="*/ 1752600 h 2980267"/>
              <a:gd name="connsiteX7" fmla="*/ 5359400 w 5985934"/>
              <a:gd name="connsiteY7" fmla="*/ 1524000 h 2980267"/>
              <a:gd name="connsiteX8" fmla="*/ 4207934 w 5985934"/>
              <a:gd name="connsiteY8" fmla="*/ 2040467 h 2980267"/>
              <a:gd name="connsiteX9" fmla="*/ 3801534 w 5985934"/>
              <a:gd name="connsiteY9" fmla="*/ 1862667 h 2980267"/>
              <a:gd name="connsiteX10" fmla="*/ 2345267 w 5985934"/>
              <a:gd name="connsiteY10" fmla="*/ 1828800 h 2980267"/>
              <a:gd name="connsiteX11" fmla="*/ 1422400 w 5985934"/>
              <a:gd name="connsiteY11" fmla="*/ 601133 h 2980267"/>
              <a:gd name="connsiteX12" fmla="*/ 635000 w 5985934"/>
              <a:gd name="connsiteY12" fmla="*/ 25400 h 2980267"/>
              <a:gd name="connsiteX13" fmla="*/ 8467 w 5985934"/>
              <a:gd name="connsiteY13" fmla="*/ 0 h 2980267"/>
              <a:gd name="connsiteX14" fmla="*/ 0 w 5985934"/>
              <a:gd name="connsiteY14" fmla="*/ 270933 h 298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85934" h="2980267">
                <a:moveTo>
                  <a:pt x="0" y="270933"/>
                </a:moveTo>
                <a:lnTo>
                  <a:pt x="736600" y="618067"/>
                </a:lnTo>
                <a:lnTo>
                  <a:pt x="1913467" y="2311400"/>
                </a:lnTo>
                <a:lnTo>
                  <a:pt x="2675467" y="2819400"/>
                </a:lnTo>
                <a:lnTo>
                  <a:pt x="2692400" y="2980267"/>
                </a:lnTo>
                <a:lnTo>
                  <a:pt x="5985934" y="2954867"/>
                </a:lnTo>
                <a:lnTo>
                  <a:pt x="5960534" y="1752600"/>
                </a:lnTo>
                <a:lnTo>
                  <a:pt x="5359400" y="1524000"/>
                </a:lnTo>
                <a:lnTo>
                  <a:pt x="4207934" y="2040467"/>
                </a:lnTo>
                <a:lnTo>
                  <a:pt x="3801534" y="1862667"/>
                </a:lnTo>
                <a:lnTo>
                  <a:pt x="2345267" y="1828800"/>
                </a:lnTo>
                <a:lnTo>
                  <a:pt x="1422400" y="601133"/>
                </a:lnTo>
                <a:lnTo>
                  <a:pt x="635000" y="25400"/>
                </a:lnTo>
                <a:lnTo>
                  <a:pt x="8467" y="0"/>
                </a:lnTo>
                <a:lnTo>
                  <a:pt x="0" y="270933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08134" y="3962400"/>
            <a:ext cx="643466" cy="20556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601" y="1067100"/>
            <a:ext cx="11988802" cy="5027414"/>
          </a:xfrm>
        </p:spPr>
        <p:txBody>
          <a:bodyPr/>
          <a:lstStyle/>
          <a:p>
            <a:r>
              <a:rPr lang="en-US" dirty="0" smtClean="0"/>
              <a:t>Overview of Facility</a:t>
            </a:r>
          </a:p>
          <a:p>
            <a:r>
              <a:rPr lang="en-US" dirty="0" smtClean="0"/>
              <a:t>ARIS </a:t>
            </a:r>
            <a:r>
              <a:rPr lang="en-US" dirty="0" smtClean="0"/>
              <a:t>Vacuum Systems</a:t>
            </a:r>
          </a:p>
          <a:p>
            <a:r>
              <a:rPr lang="en-US" dirty="0" smtClean="0"/>
              <a:t>Commissioning</a:t>
            </a:r>
          </a:p>
          <a:p>
            <a:r>
              <a:rPr lang="en-US" dirty="0" smtClean="0"/>
              <a:t>Operation</a:t>
            </a:r>
            <a:endParaRPr lang="en-US" dirty="0" smtClean="0"/>
          </a:p>
          <a:p>
            <a:r>
              <a:rPr lang="en-US" dirty="0" smtClean="0"/>
              <a:t>Upgrades</a:t>
            </a:r>
          </a:p>
          <a:p>
            <a:r>
              <a:rPr lang="en-US" dirty="0" smtClean="0"/>
              <a:t>Current </a:t>
            </a:r>
            <a:r>
              <a:rPr lang="en-US" dirty="0" smtClean="0"/>
              <a:t>Projects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35AD4620-7552-4207-8973-898801ED21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Facility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35AD4620-7552-4207-8973-898801ED21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Content Placeholder 13" descr="F342r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54833" y="1065628"/>
            <a:ext cx="6921502" cy="496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101601" y="1067100"/>
            <a:ext cx="4927599" cy="5027414"/>
          </a:xfrm>
        </p:spPr>
        <p:txBody>
          <a:bodyPr/>
          <a:lstStyle/>
          <a:p>
            <a:r>
              <a:rPr lang="en-US" sz="2000" dirty="0" smtClean="0"/>
              <a:t>Facility for Rare Isotope Beams</a:t>
            </a:r>
          </a:p>
          <a:p>
            <a:pPr lvl="1"/>
            <a:r>
              <a:rPr lang="en-US" sz="1800" dirty="0" smtClean="0"/>
              <a:t>National Superconducting Cyclotron Laboratory merged in 2020</a:t>
            </a:r>
          </a:p>
          <a:p>
            <a:pPr lvl="1"/>
            <a:r>
              <a:rPr lang="en-US" sz="1800" dirty="0" smtClean="0"/>
              <a:t>A1900 Reconfigured 2020-2021</a:t>
            </a:r>
          </a:p>
          <a:p>
            <a:pPr lvl="1"/>
            <a:r>
              <a:rPr lang="en-US" sz="1800" dirty="0" smtClean="0"/>
              <a:t>LINAC BDS completed in 2021</a:t>
            </a:r>
          </a:p>
          <a:p>
            <a:r>
              <a:rPr lang="en-US" sz="2000" dirty="0" smtClean="0"/>
              <a:t>DOE User Facility</a:t>
            </a:r>
          </a:p>
          <a:p>
            <a:pPr lvl="1"/>
            <a:r>
              <a:rPr lang="en-US" sz="1800" dirty="0" smtClean="0"/>
              <a:t>Operating user experiments since 2022 at 4000+ </a:t>
            </a:r>
            <a:r>
              <a:rPr lang="en-US" sz="1800" dirty="0" err="1" smtClean="0"/>
              <a:t>hrs</a:t>
            </a:r>
            <a:r>
              <a:rPr lang="en-US" sz="1800" dirty="0" smtClean="0"/>
              <a:t>/</a:t>
            </a:r>
            <a:r>
              <a:rPr lang="en-US" sz="1800" dirty="0" err="1" smtClean="0"/>
              <a:t>yr</a:t>
            </a:r>
            <a:endParaRPr lang="en-US" sz="1800" dirty="0" smtClean="0"/>
          </a:p>
          <a:p>
            <a:r>
              <a:rPr lang="en-US" sz="2000" dirty="0" smtClean="0"/>
              <a:t>Capabilities:</a:t>
            </a:r>
          </a:p>
          <a:p>
            <a:pPr lvl="1"/>
            <a:r>
              <a:rPr lang="en-US" sz="1800" dirty="0" smtClean="0"/>
              <a:t>2 Ion sources</a:t>
            </a:r>
          </a:p>
          <a:p>
            <a:pPr lvl="1"/>
            <a:r>
              <a:rPr lang="en-US" sz="1800" dirty="0" smtClean="0"/>
              <a:t>200MeV/u from O-16 to U-238</a:t>
            </a:r>
          </a:p>
          <a:p>
            <a:pPr lvl="2"/>
            <a:r>
              <a:rPr lang="en-US" sz="1600" dirty="0" smtClean="0"/>
              <a:t>Planned upgrade to 400MeV/u</a:t>
            </a:r>
          </a:p>
          <a:p>
            <a:pPr lvl="1"/>
            <a:r>
              <a:rPr lang="en-US" sz="1800" dirty="0"/>
              <a:t>1</a:t>
            </a:r>
            <a:r>
              <a:rPr lang="en-US" sz="1800" dirty="0" smtClean="0"/>
              <a:t>0kW CW</a:t>
            </a:r>
          </a:p>
          <a:p>
            <a:pPr lvl="2"/>
            <a:r>
              <a:rPr lang="en-US" sz="1600" dirty="0" smtClean="0"/>
              <a:t>20kW planned for late 2024, ramp up to 400kW over 5 years</a:t>
            </a:r>
          </a:p>
          <a:p>
            <a:pPr lvl="1"/>
            <a:r>
              <a:rPr lang="en-US" sz="1800" dirty="0" smtClean="0"/>
              <a:t>Beam stopping and Reacceleration up to 6MeV/u</a:t>
            </a:r>
          </a:p>
          <a:p>
            <a:pPr lvl="2"/>
            <a:r>
              <a:rPr lang="en-US" sz="1600" dirty="0" smtClean="0"/>
              <a:t>Planned upgrade up to 12MeV/u	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Freeform 1"/>
          <p:cNvSpPr/>
          <p:nvPr/>
        </p:nvSpPr>
        <p:spPr>
          <a:xfrm>
            <a:off x="5037667" y="2379133"/>
            <a:ext cx="2074333" cy="1354667"/>
          </a:xfrm>
          <a:custGeom>
            <a:avLst/>
            <a:gdLst>
              <a:gd name="connsiteX0" fmla="*/ 0 w 2074333"/>
              <a:gd name="connsiteY0" fmla="*/ 829734 h 1354667"/>
              <a:gd name="connsiteX1" fmla="*/ 0 w 2074333"/>
              <a:gd name="connsiteY1" fmla="*/ 1354667 h 1354667"/>
              <a:gd name="connsiteX2" fmla="*/ 821266 w 2074333"/>
              <a:gd name="connsiteY2" fmla="*/ 1354667 h 1354667"/>
              <a:gd name="connsiteX3" fmla="*/ 922866 w 2074333"/>
              <a:gd name="connsiteY3" fmla="*/ 1092200 h 1354667"/>
              <a:gd name="connsiteX4" fmla="*/ 1236133 w 2074333"/>
              <a:gd name="connsiteY4" fmla="*/ 973667 h 1354667"/>
              <a:gd name="connsiteX5" fmla="*/ 1549400 w 2074333"/>
              <a:gd name="connsiteY5" fmla="*/ 558800 h 1354667"/>
              <a:gd name="connsiteX6" fmla="*/ 2057400 w 2074333"/>
              <a:gd name="connsiteY6" fmla="*/ 575734 h 1354667"/>
              <a:gd name="connsiteX7" fmla="*/ 2074333 w 2074333"/>
              <a:gd name="connsiteY7" fmla="*/ 8467 h 1354667"/>
              <a:gd name="connsiteX8" fmla="*/ 990600 w 2074333"/>
              <a:gd name="connsiteY8" fmla="*/ 0 h 1354667"/>
              <a:gd name="connsiteX9" fmla="*/ 584200 w 2074333"/>
              <a:gd name="connsiteY9" fmla="*/ 812800 h 1354667"/>
              <a:gd name="connsiteX10" fmla="*/ 0 w 2074333"/>
              <a:gd name="connsiteY10" fmla="*/ 829734 h 135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4333" h="1354667">
                <a:moveTo>
                  <a:pt x="0" y="829734"/>
                </a:moveTo>
                <a:lnTo>
                  <a:pt x="0" y="1354667"/>
                </a:lnTo>
                <a:lnTo>
                  <a:pt x="821266" y="1354667"/>
                </a:lnTo>
                <a:lnTo>
                  <a:pt x="922866" y="1092200"/>
                </a:lnTo>
                <a:lnTo>
                  <a:pt x="1236133" y="973667"/>
                </a:lnTo>
                <a:lnTo>
                  <a:pt x="1549400" y="558800"/>
                </a:lnTo>
                <a:lnTo>
                  <a:pt x="2057400" y="575734"/>
                </a:lnTo>
                <a:lnTo>
                  <a:pt x="2074333" y="8467"/>
                </a:lnTo>
                <a:lnTo>
                  <a:pt x="990600" y="0"/>
                </a:lnTo>
                <a:lnTo>
                  <a:pt x="584200" y="812800"/>
                </a:lnTo>
                <a:lnTo>
                  <a:pt x="0" y="829734"/>
                </a:lnTo>
                <a:close/>
              </a:path>
            </a:pathLst>
          </a:custGeom>
          <a:noFill/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Group Structure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601" y="1067100"/>
            <a:ext cx="11988802" cy="5027414"/>
          </a:xfrm>
        </p:spPr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Vacuum &amp; SRF Processing – Lead by K. Elliot</a:t>
            </a:r>
          </a:p>
          <a:p>
            <a:pPr lvl="1"/>
            <a:r>
              <a:rPr lang="en-US" dirty="0" smtClean="0"/>
              <a:t>Operate and maintain particle-free UHV in LINAC</a:t>
            </a:r>
          </a:p>
          <a:p>
            <a:pPr lvl="1"/>
            <a:r>
              <a:rPr lang="en-US" dirty="0" smtClean="0"/>
              <a:t>Support Front End vacuum system operation &amp; maintenance</a:t>
            </a:r>
          </a:p>
          <a:p>
            <a:pPr lvl="1"/>
            <a:r>
              <a:rPr lang="en-US" dirty="0" smtClean="0"/>
              <a:t>Process cold masses for </a:t>
            </a:r>
            <a:r>
              <a:rPr lang="en-US" dirty="0" err="1" smtClean="0"/>
              <a:t>cyromodules</a:t>
            </a:r>
            <a:endParaRPr lang="en-US" dirty="0" smtClean="0"/>
          </a:p>
          <a:p>
            <a:pPr lvl="1"/>
            <a:r>
              <a:rPr lang="en-US" dirty="0" smtClean="0"/>
              <a:t>Maintain insulating vacuum on cryostats</a:t>
            </a:r>
          </a:p>
          <a:p>
            <a:r>
              <a:rPr lang="en-US" dirty="0" smtClean="0"/>
              <a:t>Vacuum Operation Group – Lead by B. Ewert</a:t>
            </a:r>
          </a:p>
          <a:p>
            <a:pPr lvl="1"/>
            <a:r>
              <a:rPr lang="en-US" dirty="0" smtClean="0"/>
              <a:t>Operate and maintain Fragment Separator &amp; Experimental vacuum</a:t>
            </a:r>
            <a:endParaRPr lang="en-US" dirty="0"/>
          </a:p>
          <a:p>
            <a:pPr lvl="1"/>
            <a:r>
              <a:rPr lang="en-US" dirty="0" smtClean="0"/>
              <a:t>Operate and maintain detector gas handling systems</a:t>
            </a:r>
          </a:p>
          <a:p>
            <a:pPr lvl="1"/>
            <a:r>
              <a:rPr lang="en-US" dirty="0" smtClean="0"/>
              <a:t>Design and build new warm beamlines</a:t>
            </a:r>
          </a:p>
          <a:p>
            <a:pPr lvl="1"/>
            <a:r>
              <a:rPr lang="en-US" dirty="0" smtClean="0"/>
              <a:t>Component servicing </a:t>
            </a:r>
            <a:r>
              <a:rPr lang="en-US" smtClean="0"/>
              <a:t>and processing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35AD4620-7552-4207-8973-898801ED21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04302431"/>
              </p:ext>
            </p:extLst>
          </p:nvPr>
        </p:nvGraphicFramePr>
        <p:xfrm>
          <a:off x="8145809" y="1214224"/>
          <a:ext cx="3911600" cy="469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0062816" y="2819400"/>
            <a:ext cx="1595784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Operation</a:t>
            </a:r>
          </a:p>
          <a:p>
            <a:pPr algn="ctr"/>
            <a:r>
              <a:rPr lang="en-US" dirty="0" smtClean="0"/>
              <a:t>(Trying to reduce!!)</a:t>
            </a:r>
            <a:endParaRPr lang="en-US" sz="1100" dirty="0"/>
          </a:p>
        </p:txBody>
      </p:sp>
      <p:sp>
        <p:nvSpPr>
          <p:cNvPr id="10" name="TextBox 1"/>
          <p:cNvSpPr txBox="1"/>
          <p:nvPr/>
        </p:nvSpPr>
        <p:spPr>
          <a:xfrm>
            <a:off x="10562604" y="4200525"/>
            <a:ext cx="11430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Maintenance</a:t>
            </a:r>
            <a:endParaRPr lang="en-US" sz="1100" dirty="0"/>
          </a:p>
        </p:txBody>
      </p:sp>
      <p:sp>
        <p:nvSpPr>
          <p:cNvPr id="11" name="TextBox 1"/>
          <p:cNvSpPr txBox="1"/>
          <p:nvPr/>
        </p:nvSpPr>
        <p:spPr>
          <a:xfrm>
            <a:off x="9067800" y="4467225"/>
            <a:ext cx="11430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</a:t>
            </a:r>
            <a:endParaRPr lang="en-US" sz="1100" dirty="0"/>
          </a:p>
        </p:txBody>
      </p:sp>
      <p:sp>
        <p:nvSpPr>
          <p:cNvPr id="12" name="TextBox 1"/>
          <p:cNvSpPr txBox="1"/>
          <p:nvPr/>
        </p:nvSpPr>
        <p:spPr>
          <a:xfrm>
            <a:off x="8377034" y="3668718"/>
            <a:ext cx="11430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Procurement</a:t>
            </a:r>
            <a:endParaRPr lang="en-US" sz="1100" dirty="0"/>
          </a:p>
        </p:txBody>
      </p:sp>
      <p:sp>
        <p:nvSpPr>
          <p:cNvPr id="13" name="TextBox 1"/>
          <p:cNvSpPr txBox="1"/>
          <p:nvPr/>
        </p:nvSpPr>
        <p:spPr>
          <a:xfrm>
            <a:off x="8540750" y="3101982"/>
            <a:ext cx="11430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Processing</a:t>
            </a:r>
            <a:endParaRPr lang="en-US" sz="11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210800" y="2133600"/>
            <a:ext cx="533400" cy="2484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1408397" y="2819400"/>
            <a:ext cx="360892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0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smtClean="0"/>
              <a:t>ARIS Vacuum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35AD4620-7552-4207-8973-898801ED21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"/>
          <a:stretch/>
        </p:blipFill>
        <p:spPr>
          <a:xfrm>
            <a:off x="1849978" y="2570925"/>
            <a:ext cx="8950360" cy="322381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4686858" y="3256725"/>
            <a:ext cx="0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48458" y="4182832"/>
            <a:ext cx="0" cy="7561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82258" y="1524000"/>
            <a:ext cx="0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944658" y="1885125"/>
            <a:ext cx="0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324658" y="3793366"/>
            <a:ext cx="2209800" cy="8059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801159" y="2089123"/>
            <a:ext cx="1104899" cy="17042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62941" y="2108539"/>
            <a:ext cx="3729317" cy="3894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91259" y="3000990"/>
            <a:ext cx="22523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Target Hall – 6 700L/s TMP stations</a:t>
            </a:r>
          </a:p>
          <a:p>
            <a:pPr algn="ctr"/>
            <a:r>
              <a:rPr lang="en-US" sz="1400" dirty="0" smtClean="0"/>
              <a:t>P &lt; 2E-5 </a:t>
            </a:r>
            <a:r>
              <a:rPr lang="en-US" sz="1400" dirty="0" err="1" smtClean="0"/>
              <a:t>Torr</a:t>
            </a:r>
            <a:r>
              <a:rPr lang="en-US" sz="1400" dirty="0" smtClean="0"/>
              <a:t>, V ~ 15200L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546218" y="1928315"/>
            <a:ext cx="3071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Vertical </a:t>
            </a:r>
            <a:r>
              <a:rPr lang="en-US" sz="1400" b="1" dirty="0" err="1" smtClean="0"/>
              <a:t>Preseparator</a:t>
            </a:r>
            <a:r>
              <a:rPr lang="en-US" sz="1400" b="1" dirty="0" smtClean="0"/>
              <a:t> – 3 700L/</a:t>
            </a:r>
            <a:r>
              <a:rPr lang="en-US" sz="1400" b="1" dirty="0" err="1" smtClean="0"/>
              <a:t>sTMP</a:t>
            </a:r>
            <a:r>
              <a:rPr lang="en-US" sz="1400" b="1" dirty="0" smtClean="0"/>
              <a:t> stations, 3 segments</a:t>
            </a:r>
          </a:p>
          <a:p>
            <a:pPr algn="ctr"/>
            <a:r>
              <a:rPr lang="en-US" sz="1400" dirty="0" smtClean="0"/>
              <a:t>P &lt; 2E-6 </a:t>
            </a:r>
            <a:r>
              <a:rPr lang="en-US" sz="1400" dirty="0" err="1" smtClean="0"/>
              <a:t>Torr</a:t>
            </a:r>
            <a:r>
              <a:rPr lang="en-US" sz="1400" dirty="0" smtClean="0"/>
              <a:t>, V ~ 4000L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382643" y="1524000"/>
            <a:ext cx="3941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Reconfigured A1900 – 5 550L/s TMP stations, 5 segments</a:t>
            </a:r>
          </a:p>
          <a:p>
            <a:pPr algn="ctr"/>
            <a:r>
              <a:rPr lang="en-US" sz="1400" dirty="0" smtClean="0"/>
              <a:t>P &lt; 2E-6 </a:t>
            </a:r>
            <a:r>
              <a:rPr lang="en-US" sz="1400" dirty="0" err="1" smtClean="0"/>
              <a:t>Torr</a:t>
            </a:r>
            <a:r>
              <a:rPr lang="en-US" sz="1400" dirty="0" smtClean="0"/>
              <a:t>, V ~ 2500L</a:t>
            </a:r>
            <a:endParaRPr lang="en-US" sz="1400" dirty="0"/>
          </a:p>
        </p:txBody>
      </p:sp>
      <p:sp>
        <p:nvSpPr>
          <p:cNvPr id="40" name="Content Placeholder 5"/>
          <p:cNvSpPr>
            <a:spLocks noGrp="1"/>
          </p:cNvSpPr>
          <p:nvPr>
            <p:ph idx="1"/>
          </p:nvPr>
        </p:nvSpPr>
        <p:spPr>
          <a:xfrm>
            <a:off x="101601" y="1067100"/>
            <a:ext cx="11988802" cy="50274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Advanced Rare Isotope Separator (ARIS) – 110m beam path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397138" y="4672800"/>
            <a:ext cx="740556" cy="26350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-76200" y="3850446"/>
            <a:ext cx="2087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BDS (LINAC) – 1 550L/s TMP, 4 70L/s IP</a:t>
            </a:r>
          </a:p>
          <a:p>
            <a:pPr algn="ctr"/>
            <a:r>
              <a:rPr lang="en-US" sz="1400" dirty="0" smtClean="0"/>
              <a:t>P from 1E-7 to 1E-10 </a:t>
            </a:r>
            <a:r>
              <a:rPr lang="en-US" sz="1400" dirty="0" err="1" smtClean="0"/>
              <a:t>Torr</a:t>
            </a:r>
            <a:r>
              <a:rPr lang="en-US" sz="1400" dirty="0" smtClean="0"/>
              <a:t>, V ~ 300L</a:t>
            </a:r>
            <a:endParaRPr lang="en-US" sz="14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10078742" y="2622179"/>
            <a:ext cx="1090642" cy="28309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058400" y="1666248"/>
            <a:ext cx="2159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Transfer Lines – 5 300L/s TMP stations, 5 segments</a:t>
            </a:r>
          </a:p>
          <a:p>
            <a:pPr algn="ctr"/>
            <a:r>
              <a:rPr lang="en-US" sz="1400" dirty="0" smtClean="0"/>
              <a:t>P &lt; 2E-7 </a:t>
            </a:r>
            <a:r>
              <a:rPr lang="en-US" sz="1400" dirty="0" err="1" smtClean="0"/>
              <a:t>Torr</a:t>
            </a:r>
            <a:r>
              <a:rPr lang="en-US" sz="1400" dirty="0" smtClean="0"/>
              <a:t>, V ~ 1000L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11217868" y="3000990"/>
            <a:ext cx="339987" cy="65231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11259807" y="2940143"/>
            <a:ext cx="731247" cy="26193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1276458" y="2703797"/>
            <a:ext cx="734472" cy="142172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1724025" y="1476375"/>
            <a:ext cx="8315325" cy="4410075"/>
          </a:xfrm>
          <a:custGeom>
            <a:avLst/>
            <a:gdLst>
              <a:gd name="connsiteX0" fmla="*/ 1019175 w 8315325"/>
              <a:gd name="connsiteY0" fmla="*/ 247650 h 4410075"/>
              <a:gd name="connsiteX1" fmla="*/ 0 w 8315325"/>
              <a:gd name="connsiteY1" fmla="*/ 1562100 h 4410075"/>
              <a:gd name="connsiteX2" fmla="*/ 9525 w 8315325"/>
              <a:gd name="connsiteY2" fmla="*/ 2400300 h 4410075"/>
              <a:gd name="connsiteX3" fmla="*/ 409575 w 8315325"/>
              <a:gd name="connsiteY3" fmla="*/ 2533650 h 4410075"/>
              <a:gd name="connsiteX4" fmla="*/ 409575 w 8315325"/>
              <a:gd name="connsiteY4" fmla="*/ 3771900 h 4410075"/>
              <a:gd name="connsiteX5" fmla="*/ 647700 w 8315325"/>
              <a:gd name="connsiteY5" fmla="*/ 4410075 h 4410075"/>
              <a:gd name="connsiteX6" fmla="*/ 2009775 w 8315325"/>
              <a:gd name="connsiteY6" fmla="*/ 4400550 h 4410075"/>
              <a:gd name="connsiteX7" fmla="*/ 4029075 w 8315325"/>
              <a:gd name="connsiteY7" fmla="*/ 3324225 h 4410075"/>
              <a:gd name="connsiteX8" fmla="*/ 4752975 w 8315325"/>
              <a:gd name="connsiteY8" fmla="*/ 1876425 h 4410075"/>
              <a:gd name="connsiteX9" fmla="*/ 6267450 w 8315325"/>
              <a:gd name="connsiteY9" fmla="*/ 1638300 h 4410075"/>
              <a:gd name="connsiteX10" fmla="*/ 7848600 w 8315325"/>
              <a:gd name="connsiteY10" fmla="*/ 2057400 h 4410075"/>
              <a:gd name="connsiteX11" fmla="*/ 8305800 w 8315325"/>
              <a:gd name="connsiteY11" fmla="*/ 2124075 h 4410075"/>
              <a:gd name="connsiteX12" fmla="*/ 8315325 w 8315325"/>
              <a:gd name="connsiteY12" fmla="*/ 0 h 4410075"/>
              <a:gd name="connsiteX13" fmla="*/ 4067175 w 8315325"/>
              <a:gd name="connsiteY13" fmla="*/ 0 h 4410075"/>
              <a:gd name="connsiteX14" fmla="*/ 1019175 w 8315325"/>
              <a:gd name="connsiteY14" fmla="*/ 247650 h 44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15325" h="4410075">
                <a:moveTo>
                  <a:pt x="1019175" y="247650"/>
                </a:moveTo>
                <a:lnTo>
                  <a:pt x="0" y="1562100"/>
                </a:lnTo>
                <a:lnTo>
                  <a:pt x="9525" y="2400300"/>
                </a:lnTo>
                <a:lnTo>
                  <a:pt x="409575" y="2533650"/>
                </a:lnTo>
                <a:lnTo>
                  <a:pt x="409575" y="3771900"/>
                </a:lnTo>
                <a:lnTo>
                  <a:pt x="647700" y="4410075"/>
                </a:lnTo>
                <a:lnTo>
                  <a:pt x="2009775" y="4400550"/>
                </a:lnTo>
                <a:lnTo>
                  <a:pt x="4029075" y="3324225"/>
                </a:lnTo>
                <a:lnTo>
                  <a:pt x="4752975" y="1876425"/>
                </a:lnTo>
                <a:lnTo>
                  <a:pt x="6267450" y="1638300"/>
                </a:lnTo>
                <a:lnTo>
                  <a:pt x="7848600" y="2057400"/>
                </a:lnTo>
                <a:lnTo>
                  <a:pt x="8305800" y="2124075"/>
                </a:lnTo>
                <a:lnTo>
                  <a:pt x="8315325" y="0"/>
                </a:lnTo>
                <a:lnTo>
                  <a:pt x="4067175" y="0"/>
                </a:lnTo>
                <a:lnTo>
                  <a:pt x="1019175" y="247650"/>
                </a:lnTo>
                <a:close/>
              </a:path>
            </a:pathLst>
          </a:custGeom>
          <a:noFill/>
          <a:ln w="5715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Hall Vacuum Syste</a:t>
            </a:r>
            <a:r>
              <a:rPr lang="en-US" dirty="0"/>
              <a:t>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35AD4620-7552-4207-8973-898801ED21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7414"/>
          <a:stretch/>
        </p:blipFill>
        <p:spPr>
          <a:xfrm>
            <a:off x="5214728" y="1100019"/>
            <a:ext cx="6896100" cy="4876800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01601" y="1067100"/>
            <a:ext cx="5003799" cy="5027414"/>
          </a:xfrm>
        </p:spPr>
        <p:txBody>
          <a:bodyPr/>
          <a:lstStyle/>
          <a:p>
            <a:r>
              <a:rPr lang="en-US" dirty="0" smtClean="0"/>
              <a:t>Target Vessel houses:</a:t>
            </a:r>
          </a:p>
          <a:p>
            <a:pPr lvl="1"/>
            <a:r>
              <a:rPr lang="en-US" dirty="0" smtClean="0"/>
              <a:t>Rotating </a:t>
            </a:r>
            <a:r>
              <a:rPr lang="en-US" dirty="0"/>
              <a:t>c</a:t>
            </a:r>
            <a:r>
              <a:rPr lang="en-US" dirty="0" smtClean="0"/>
              <a:t>arbon target</a:t>
            </a:r>
          </a:p>
          <a:p>
            <a:pPr lvl="2"/>
            <a:r>
              <a:rPr lang="en-US" dirty="0" smtClean="0"/>
              <a:t>~1% of beam interacts and fragments</a:t>
            </a:r>
          </a:p>
          <a:p>
            <a:pPr lvl="1"/>
            <a:r>
              <a:rPr lang="en-US" dirty="0" smtClean="0"/>
              <a:t>Dual warm-iron quad-triplets</a:t>
            </a:r>
          </a:p>
          <a:p>
            <a:pPr lvl="2"/>
            <a:r>
              <a:rPr lang="en-US" dirty="0" smtClean="0"/>
              <a:t>Focusing before and after separation</a:t>
            </a:r>
          </a:p>
          <a:p>
            <a:pPr lvl="1"/>
            <a:r>
              <a:rPr lang="en-US" dirty="0" smtClean="0"/>
              <a:t>Superconducting dipoles 1, 2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 separation from primary beam</a:t>
            </a:r>
          </a:p>
          <a:p>
            <a:pPr lvl="1"/>
            <a:r>
              <a:rPr lang="en-US" dirty="0" smtClean="0"/>
              <a:t>Stationary beam dump</a:t>
            </a:r>
          </a:p>
          <a:p>
            <a:pPr lvl="2"/>
            <a:r>
              <a:rPr lang="en-US" dirty="0" smtClean="0"/>
              <a:t>Higher power requires rotating design</a:t>
            </a:r>
          </a:p>
          <a:p>
            <a:pPr lvl="1"/>
            <a:r>
              <a:rPr lang="en-US" dirty="0" smtClean="0"/>
              <a:t>Wedge</a:t>
            </a:r>
            <a:r>
              <a:rPr lang="en-US" dirty="0"/>
              <a:t> </a:t>
            </a:r>
            <a:r>
              <a:rPr lang="en-US" dirty="0" smtClean="0"/>
              <a:t>&amp; viewer system</a:t>
            </a:r>
          </a:p>
          <a:p>
            <a:pPr lvl="2"/>
            <a:r>
              <a:rPr lang="en-US" dirty="0" smtClean="0"/>
              <a:t>Reduces momentum spread from target interaction</a:t>
            </a:r>
          </a:p>
          <a:p>
            <a:pPr lvl="2"/>
            <a:r>
              <a:rPr lang="en-US" dirty="0" smtClean="0"/>
              <a:t>Allows feedback for beam tuning</a:t>
            </a:r>
          </a:p>
          <a:p>
            <a:pPr lvl="1"/>
            <a:r>
              <a:rPr lang="en-US" dirty="0" smtClean="0"/>
              <a:t>Reentrant steel shielding</a:t>
            </a:r>
          </a:p>
          <a:p>
            <a:pPr lvl="2"/>
            <a:r>
              <a:rPr lang="en-US" dirty="0" smtClean="0"/>
              <a:t>1.5m thick, Ni-plated</a:t>
            </a:r>
          </a:p>
        </p:txBody>
      </p:sp>
    </p:spTree>
    <p:extLst>
      <p:ext uri="{BB962C8B-B14F-4D97-AF65-F5344CB8AC3E}">
        <p14:creationId xmlns:p14="http://schemas.microsoft.com/office/powerpoint/2010/main" val="42597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Hall Vacuum System Specifications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35AD4620-7552-4207-8973-898801ED21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01601" y="1067100"/>
            <a:ext cx="4317999" cy="5027414"/>
          </a:xfrm>
        </p:spPr>
        <p:txBody>
          <a:bodyPr/>
          <a:lstStyle/>
          <a:p>
            <a:r>
              <a:rPr lang="en-US" dirty="0" smtClean="0"/>
              <a:t>6 700L/s TMP Stations</a:t>
            </a:r>
          </a:p>
          <a:p>
            <a:r>
              <a:rPr lang="en-US" dirty="0" smtClean="0"/>
              <a:t>2 650m^3/</a:t>
            </a:r>
            <a:r>
              <a:rPr lang="en-US" dirty="0" err="1" smtClean="0"/>
              <a:t>hr</a:t>
            </a:r>
            <a:r>
              <a:rPr lang="en-US" dirty="0" smtClean="0"/>
              <a:t> RB/Screw Pumps</a:t>
            </a:r>
          </a:p>
          <a:p>
            <a:r>
              <a:rPr lang="en-US" dirty="0" smtClean="0"/>
              <a:t>2 custom all-metal gate valves</a:t>
            </a:r>
          </a:p>
          <a:p>
            <a:pPr lvl="1"/>
            <a:r>
              <a:rPr lang="en-US" dirty="0" smtClean="0"/>
              <a:t>Allow isolation of </a:t>
            </a:r>
            <a:r>
              <a:rPr lang="en-US" dirty="0" smtClean="0">
                <a:solidFill>
                  <a:srgbClr val="92D050"/>
                </a:solidFill>
              </a:rPr>
              <a:t>Target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Wedge</a:t>
            </a:r>
            <a:r>
              <a:rPr lang="en-US" dirty="0" smtClean="0"/>
              <a:t> chambers from </a:t>
            </a:r>
            <a:r>
              <a:rPr lang="en-US" dirty="0" smtClean="0">
                <a:solidFill>
                  <a:srgbClr val="FF0000"/>
                </a:solidFill>
              </a:rPr>
              <a:t>Beam Dump</a:t>
            </a:r>
          </a:p>
          <a:p>
            <a:r>
              <a:rPr lang="en-US" dirty="0" smtClean="0"/>
              <a:t>1E-6 </a:t>
            </a:r>
            <a:r>
              <a:rPr lang="en-US" dirty="0" err="1" smtClean="0"/>
              <a:t>Torr</a:t>
            </a:r>
            <a:r>
              <a:rPr lang="en-US" dirty="0" smtClean="0"/>
              <a:t> base pressure (2E-4 </a:t>
            </a:r>
            <a:r>
              <a:rPr lang="en-US" dirty="0" err="1" smtClean="0"/>
              <a:t>Torr</a:t>
            </a:r>
            <a:r>
              <a:rPr lang="en-US" dirty="0" smtClean="0"/>
              <a:t> “Beam On”)</a:t>
            </a:r>
          </a:p>
          <a:p>
            <a:pPr lvl="1"/>
            <a:r>
              <a:rPr lang="en-US" dirty="0" err="1" smtClean="0"/>
              <a:t>Atm</a:t>
            </a:r>
            <a:r>
              <a:rPr lang="en-US" dirty="0" smtClean="0"/>
              <a:t> -&gt; 2E-4:</a:t>
            </a:r>
          </a:p>
          <a:p>
            <a:pPr lvl="2"/>
            <a:r>
              <a:rPr lang="en-US" dirty="0" smtClean="0"/>
              <a:t>Entire vessel – 2hrs</a:t>
            </a:r>
          </a:p>
          <a:p>
            <a:pPr lvl="2"/>
            <a:r>
              <a:rPr lang="en-US" dirty="0" smtClean="0"/>
              <a:t>Target/Wedge vessel – 5 / 7min</a:t>
            </a:r>
          </a:p>
          <a:p>
            <a:r>
              <a:rPr lang="en-US" dirty="0" smtClean="0"/>
              <a:t>Dual </a:t>
            </a:r>
            <a:r>
              <a:rPr lang="en-US" dirty="0" err="1" smtClean="0"/>
              <a:t>o-ring</a:t>
            </a:r>
            <a:r>
              <a:rPr lang="en-US" dirty="0" smtClean="0"/>
              <a:t> seals on chamber lids with interstitial pumping</a:t>
            </a:r>
          </a:p>
          <a:p>
            <a:r>
              <a:rPr lang="en-US" dirty="0" smtClean="0"/>
              <a:t>Fully remotely operable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067100"/>
            <a:ext cx="7772400" cy="49505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81600" y="3352800"/>
            <a:ext cx="609600" cy="8382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19774" y="3276600"/>
            <a:ext cx="5356225" cy="1066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175999" y="3352800"/>
            <a:ext cx="406401" cy="8382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&amp; Wedge Isolation Valves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35AD4620-7552-4207-8973-898801ED21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01602" y="1067100"/>
            <a:ext cx="4737684" cy="5027414"/>
          </a:xfrm>
        </p:spPr>
        <p:txBody>
          <a:bodyPr/>
          <a:lstStyle/>
          <a:p>
            <a:r>
              <a:rPr lang="en-US" dirty="0" smtClean="0"/>
              <a:t>Commissioned late 2023</a:t>
            </a:r>
          </a:p>
          <a:p>
            <a:r>
              <a:rPr lang="en-US" dirty="0" smtClean="0"/>
              <a:t>Developed with </a:t>
            </a:r>
            <a:r>
              <a:rPr lang="en-US" dirty="0" err="1" smtClean="0"/>
              <a:t>Mewasa</a:t>
            </a:r>
            <a:endParaRPr lang="en-US" dirty="0" smtClean="0"/>
          </a:p>
          <a:p>
            <a:r>
              <a:rPr lang="en-US" dirty="0" smtClean="0"/>
              <a:t>All stainless steel</a:t>
            </a:r>
          </a:p>
          <a:p>
            <a:r>
              <a:rPr lang="en-US" dirty="0" smtClean="0"/>
              <a:t>Sealed via inflation of bellows to 20psia</a:t>
            </a:r>
          </a:p>
          <a:p>
            <a:r>
              <a:rPr lang="en-US" dirty="0" smtClean="0"/>
              <a:t>3 concentric pillows inflated to 45psig</a:t>
            </a:r>
          </a:p>
          <a:p>
            <a:r>
              <a:rPr lang="en-US" dirty="0" smtClean="0"/>
              <a:t>Interstitial areas pumped</a:t>
            </a:r>
          </a:p>
          <a:p>
            <a:r>
              <a:rPr lang="en-US" dirty="0" smtClean="0"/>
              <a:t>Through-leak rate beats design of 1E-4 </a:t>
            </a:r>
            <a:r>
              <a:rPr lang="en-US" dirty="0" err="1" smtClean="0"/>
              <a:t>TorrL</a:t>
            </a:r>
            <a:r>
              <a:rPr lang="en-US" dirty="0" smtClean="0"/>
              <a:t>/s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1041700"/>
            <a:ext cx="3234270" cy="49745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286" y="1033234"/>
            <a:ext cx="3947525" cy="49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</a:t>
            </a:r>
            <a:r>
              <a:rPr lang="en-US" dirty="0" err="1" smtClean="0"/>
              <a:t>Preseparator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3601" y="1066800"/>
            <a:ext cx="7908399" cy="5029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Ewert, April 2024, OLAV VI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35AD4620-7552-4207-8973-898801ED21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101601" y="1067100"/>
            <a:ext cx="4317999" cy="5027414"/>
          </a:xfrm>
        </p:spPr>
        <p:txBody>
          <a:bodyPr/>
          <a:lstStyle/>
          <a:p>
            <a:r>
              <a:rPr lang="en-US" dirty="0" smtClean="0"/>
              <a:t>2 Dipoles, 4 Quad Triplets</a:t>
            </a:r>
          </a:p>
          <a:p>
            <a:r>
              <a:rPr lang="en-US" dirty="0" smtClean="0"/>
              <a:t>1 </a:t>
            </a:r>
            <a:r>
              <a:rPr lang="en-US" dirty="0"/>
              <a:t>V</a:t>
            </a:r>
            <a:r>
              <a:rPr lang="en-US" dirty="0" smtClean="0"/>
              <a:t>iewer station</a:t>
            </a:r>
          </a:p>
          <a:p>
            <a:r>
              <a:rPr lang="en-US" dirty="0" smtClean="0"/>
              <a:t>3 700L/s TMP Stations</a:t>
            </a:r>
          </a:p>
          <a:p>
            <a:r>
              <a:rPr lang="en-US" dirty="0" smtClean="0"/>
              <a:t>2 ISO400 Gate Valves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5</a:t>
            </a:r>
            <a:r>
              <a:rPr lang="en-US" dirty="0" smtClean="0"/>
              <a:t>E-8 </a:t>
            </a:r>
            <a:r>
              <a:rPr lang="en-US" dirty="0" err="1" smtClean="0"/>
              <a:t>Torr</a:t>
            </a:r>
            <a:r>
              <a:rPr lang="en-US" dirty="0" smtClean="0"/>
              <a:t> base pressure (2E-5 </a:t>
            </a:r>
            <a:r>
              <a:rPr lang="en-US" dirty="0" err="1" smtClean="0"/>
              <a:t>Torr</a:t>
            </a:r>
            <a:r>
              <a:rPr lang="en-US" dirty="0" smtClean="0"/>
              <a:t> “Beam On”)</a:t>
            </a:r>
          </a:p>
          <a:p>
            <a:r>
              <a:rPr lang="en-US" dirty="0"/>
              <a:t>R</a:t>
            </a:r>
            <a:r>
              <a:rPr lang="en-US" dirty="0" smtClean="0"/>
              <a:t>emotely operable, except venting</a:t>
            </a:r>
          </a:p>
          <a:p>
            <a:pPr lvl="1"/>
            <a:r>
              <a:rPr lang="en-US" dirty="0" smtClean="0"/>
              <a:t>Beamline access rarely needed</a:t>
            </a:r>
          </a:p>
        </p:txBody>
      </p:sp>
    </p:spTree>
    <p:extLst>
      <p:ext uri="{BB962C8B-B14F-4D97-AF65-F5344CB8AC3E}">
        <p14:creationId xmlns:p14="http://schemas.microsoft.com/office/powerpoint/2010/main" val="8537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-PowerPoint-Template-16x9-v5" id="{386E0BD5-C86C-4D62-9771-31771216E89C}" vid="{4ACF4385-ADC6-4C4F-9B7B-D66EF0FAE7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A1C35A495A12468ACFFCDB37189F8E" ma:contentTypeVersion="1" ma:contentTypeDescription="Create a new document." ma:contentTypeScope="" ma:versionID="d00b18073c75dd1a68b0611de944c60b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7d47d7ec698e4a557d3174bd2381506b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22D1A5-B2AE-493D-8CC6-6BF6B0AE9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BA702D-F6E6-4314-8945-369A109C75F9}">
  <ds:schemaRefs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</TotalTime>
  <Words>1196</Words>
  <Application>Microsoft Office PowerPoint</Application>
  <PresentationFormat>Widescreen</PresentationFormat>
  <Paragraphs>230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Helvetica</vt:lpstr>
      <vt:lpstr>Lucida Grande</vt:lpstr>
      <vt:lpstr>Wingdings</vt:lpstr>
      <vt:lpstr>ヒラギノ角ゴ Pro W3</vt:lpstr>
      <vt:lpstr>1_FRIB3</vt:lpstr>
      <vt:lpstr>FRIB Fragment Separator Vacuum Operational Experience</vt:lpstr>
      <vt:lpstr>Outline</vt:lpstr>
      <vt:lpstr>Overview of Facility</vt:lpstr>
      <vt:lpstr>Vacuum Group Structure</vt:lpstr>
      <vt:lpstr>Overview of ARIS Vacuum System</vt:lpstr>
      <vt:lpstr>Target Hall Vacuum System</vt:lpstr>
      <vt:lpstr>Target Hall Vacuum System Specifications</vt:lpstr>
      <vt:lpstr>Target &amp; Wedge Isolation Valves</vt:lpstr>
      <vt:lpstr>Vertical Preseparator</vt:lpstr>
      <vt:lpstr>Reconfigured A1900</vt:lpstr>
      <vt:lpstr>Gas Handling Systems</vt:lpstr>
      <vt:lpstr>Assembly and Commissioning</vt:lpstr>
      <vt:lpstr>System Operation</vt:lpstr>
      <vt:lpstr>Operational Issues</vt:lpstr>
      <vt:lpstr>System Upgrades</vt:lpstr>
      <vt:lpstr>Other Projects</vt:lpstr>
    </vt:vector>
  </TitlesOfParts>
  <Company>MSU 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PowerPoint Template</dc:title>
  <dc:creator>Parsons, Alex</dc:creator>
  <cp:lastModifiedBy>Ewert, Brandon</cp:lastModifiedBy>
  <cp:revision>59</cp:revision>
  <cp:lastPrinted>2023-04-27T17:51:02Z</cp:lastPrinted>
  <dcterms:created xsi:type="dcterms:W3CDTF">2023-05-16T14:40:51Z</dcterms:created>
  <dcterms:modified xsi:type="dcterms:W3CDTF">2024-04-17T22:05:25Z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0x01010057A1C35A495A12468ACFFCDB37189F8E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Order">
    <vt:r8>5600</vt:r8>
  </property>
  <property fmtid="{D5CDD505-2E9C-101B-9397-08002B2CF9AE}" pid="7" name="Author_">
    <vt:lpwstr>447;#Parsons, Alex|61354939-8ef1-40bf-a344-a283b52ba8e0</vt:lpwstr>
  </property>
  <property fmtid="{D5CDD505-2E9C-101B-9397-08002B2CF9AE}" pid="8" name="Subcategory_">
    <vt:lpwstr>283;#FM|6b363047-e12c-44ec-9837-aeed4884c22d</vt:lpwstr>
  </property>
  <property fmtid="{D5CDD505-2E9C-101B-9397-08002B2CF9AE}" pid="9" name="ECKeywords">
    <vt:lpwstr/>
  </property>
  <property fmtid="{D5CDD505-2E9C-101B-9397-08002B2CF9AE}" pid="10" name="WBS0">
    <vt:lpwstr>471;#S10000 Management and Administration|26ad7ea8-87d4-42ac-9781-b7fff1d89416</vt:lpwstr>
  </property>
  <property fmtid="{D5CDD505-2E9C-101B-9397-08002B2CF9AE}" pid="11" name="Tags10">
    <vt:lpwstr/>
  </property>
  <property fmtid="{D5CDD505-2E9C-101B-9397-08002B2CF9AE}" pid="12" name="WorkflowChangePath">
    <vt:lpwstr>141c4800-5459-4a0f-8f70-37b212b6aaa7,4;141c4800-5459-4a0f-8f70-37b212b6aaa7,4;141c4800-5459-4a0f-8f70-37b212b6aaa7,4;141c4800-5459-4a0f-8f70-37b212b6aaa7,6;141c4800-5459-4a0f-8f70-37b212b6aaa7,6;141c4800-5459-4a0f-8f70-37b212b6aaa7,6;141c4800-5459-4a0f-8f</vt:lpwstr>
  </property>
  <property fmtid="{D5CDD505-2E9C-101B-9397-08002B2CF9AE}" pid="13" name="DNS">
    <vt:lpwstr>44668;#S10000-FM-000454-R002</vt:lpwstr>
  </property>
  <property fmtid="{D5CDD505-2E9C-101B-9397-08002B2CF9AE}" pid="14" name="Archive Document Workflow">
    <vt:lpwstr>, </vt:lpwstr>
  </property>
  <property fmtid="{D5CDD505-2E9C-101B-9397-08002B2CF9AE}" pid="15" name="Submission Date">
    <vt:filetime>2023-08-09T16:57:02Z</vt:filetime>
  </property>
  <property fmtid="{D5CDD505-2E9C-101B-9397-08002B2CF9AE}" pid="16" name="Subcategory">
    <vt:lpwstr>20</vt:lpwstr>
  </property>
</Properties>
</file>