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7"/>
  </p:notesMasterIdLst>
  <p:handoutMasterIdLst>
    <p:handoutMasterId r:id="rId38"/>
  </p:handoutMasterIdLst>
  <p:sldIdLst>
    <p:sldId id="295" r:id="rId3"/>
    <p:sldId id="289" r:id="rId4"/>
    <p:sldId id="285" r:id="rId5"/>
    <p:sldId id="325" r:id="rId6"/>
    <p:sldId id="287" r:id="rId7"/>
    <p:sldId id="296" r:id="rId8"/>
    <p:sldId id="297" r:id="rId9"/>
    <p:sldId id="298" r:id="rId10"/>
    <p:sldId id="332" r:id="rId11"/>
    <p:sldId id="333" r:id="rId12"/>
    <p:sldId id="294" r:id="rId13"/>
    <p:sldId id="324" r:id="rId14"/>
    <p:sldId id="300" r:id="rId15"/>
    <p:sldId id="326" r:id="rId16"/>
    <p:sldId id="301" r:id="rId17"/>
    <p:sldId id="302" r:id="rId18"/>
    <p:sldId id="320" r:id="rId19"/>
    <p:sldId id="321" r:id="rId20"/>
    <p:sldId id="312" r:id="rId21"/>
    <p:sldId id="327" r:id="rId22"/>
    <p:sldId id="328" r:id="rId23"/>
    <p:sldId id="322" r:id="rId24"/>
    <p:sldId id="314" r:id="rId25"/>
    <p:sldId id="315" r:id="rId26"/>
    <p:sldId id="318" r:id="rId27"/>
    <p:sldId id="319" r:id="rId28"/>
    <p:sldId id="323" r:id="rId29"/>
    <p:sldId id="304" r:id="rId30"/>
    <p:sldId id="305" r:id="rId31"/>
    <p:sldId id="306" r:id="rId32"/>
    <p:sldId id="308" r:id="rId33"/>
    <p:sldId id="310" r:id="rId34"/>
    <p:sldId id="299" r:id="rId35"/>
    <p:sldId id="270" r:id="rId36"/>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B63"/>
    <a:srgbClr val="666666"/>
    <a:srgbClr val="333333"/>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autoAdjust="0"/>
    <p:restoredTop sz="94655" autoAdjust="0"/>
  </p:normalViewPr>
  <p:slideViewPr>
    <p:cSldViewPr snapToGrid="0" snapToObjects="1">
      <p:cViewPr varScale="1">
        <p:scale>
          <a:sx n="159" d="100"/>
          <a:sy n="159" d="100"/>
        </p:scale>
        <p:origin x="114" y="6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851660-0934-124D-A4B3-496C7F320307}" type="datetimeFigureOut">
              <a:rPr lang="de-DE" smtClean="0"/>
              <a:t>17.04.2024</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3A3EDE-7EBB-0F4A-80C2-34DB9D2E2ED3}" type="slidenum">
              <a:rPr lang="de-DE" smtClean="0"/>
              <a:t>‹Nr.›</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C828EF-C252-394A-93BF-1C478CFA0896}" type="datetimeFigureOut">
              <a:rPr lang="de-DE" smtClean="0"/>
              <a:t>17.04.2024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E02386-BEE7-5D4D-B4E7-4BB579C47884}" type="slidenum">
              <a:rPr lang="de-DE" smtClean="0"/>
              <a:t>‹Nr.›</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ltLang="de-DE" dirty="0">
              <a:latin typeface="Arial" charset="0"/>
            </a:endParaRPr>
          </a:p>
        </p:txBody>
      </p:sp>
      <p:sp>
        <p:nvSpPr>
          <p:cNvPr id="4" name="Foliennummernplatzhalter 3"/>
          <p:cNvSpPr>
            <a:spLocks noGrp="1"/>
          </p:cNvSpPr>
          <p:nvPr>
            <p:ph type="sldNum" sz="quarter" idx="10"/>
          </p:nvPr>
        </p:nvSpPr>
        <p:spPr/>
        <p:txBody>
          <a:bodyPr/>
          <a:lstStyle/>
          <a:p>
            <a:fld id="{DAE02386-BEE7-5D4D-B4E7-4BB579C47884}" type="slidenum">
              <a:rPr lang="de-DE" smtClean="0"/>
              <a:t>12</a:t>
            </a:fld>
            <a:endParaRPr lang="de-DE"/>
          </a:p>
        </p:txBody>
      </p:sp>
    </p:spTree>
    <p:extLst>
      <p:ext uri="{BB962C8B-B14F-4D97-AF65-F5344CB8AC3E}">
        <p14:creationId xmlns:p14="http://schemas.microsoft.com/office/powerpoint/2010/main" val="338583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pPr>
              <a:defRPr/>
            </a:pPr>
            <a:fld id="{DA243BD1-B28A-4B2F-997A-C574F2769E84}" type="slidenum">
              <a:rPr lang="de-DE" altLang="de-DE" smtClean="0">
                <a:solidFill>
                  <a:prstClr val="black"/>
                </a:solidFill>
              </a:rPr>
              <a:pPr>
                <a:defRPr/>
              </a:pPr>
              <a:t>32</a:t>
            </a:fld>
            <a:endParaRPr lang="de-DE" altLang="de-DE">
              <a:solidFill>
                <a:prstClr val="black"/>
              </a:solidFill>
            </a:endParaRPr>
          </a:p>
        </p:txBody>
      </p:sp>
    </p:spTree>
    <p:extLst>
      <p:ext uri="{BB962C8B-B14F-4D97-AF65-F5344CB8AC3E}">
        <p14:creationId xmlns:p14="http://schemas.microsoft.com/office/powerpoint/2010/main" val="2647936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AE02386-BEE7-5D4D-B4E7-4BB579C47884}" type="slidenum">
              <a:rPr lang="de-DE" smtClean="0"/>
              <a:t>14</a:t>
            </a:fld>
            <a:endParaRPr lang="de-DE"/>
          </a:p>
        </p:txBody>
      </p:sp>
    </p:spTree>
    <p:extLst>
      <p:ext uri="{BB962C8B-B14F-4D97-AF65-F5344CB8AC3E}">
        <p14:creationId xmlns:p14="http://schemas.microsoft.com/office/powerpoint/2010/main" val="1457349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AE02386-BEE7-5D4D-B4E7-4BB579C47884}" type="slidenum">
              <a:rPr lang="de-DE" smtClean="0"/>
              <a:t>15</a:t>
            </a:fld>
            <a:endParaRPr lang="de-DE"/>
          </a:p>
        </p:txBody>
      </p:sp>
    </p:spTree>
    <p:extLst>
      <p:ext uri="{BB962C8B-B14F-4D97-AF65-F5344CB8AC3E}">
        <p14:creationId xmlns:p14="http://schemas.microsoft.com/office/powerpoint/2010/main" val="1255107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fld id="{DAE02386-BEE7-5D4D-B4E7-4BB579C47884}" type="slidenum">
              <a:rPr lang="de-DE" smtClean="0"/>
              <a:t>17</a:t>
            </a:fld>
            <a:endParaRPr lang="de-DE"/>
          </a:p>
        </p:txBody>
      </p:sp>
    </p:spTree>
    <p:extLst>
      <p:ext uri="{BB962C8B-B14F-4D97-AF65-F5344CB8AC3E}">
        <p14:creationId xmlns:p14="http://schemas.microsoft.com/office/powerpoint/2010/main" val="2781530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90420">
              <a:defRPr sz="2400">
                <a:solidFill>
                  <a:schemeClr val="tx1"/>
                </a:solidFill>
                <a:latin typeface="Arial" charset="0"/>
              </a:defRPr>
            </a:lvl1pPr>
            <a:lvl2pPr marL="771033" indent="-295695" defTabSz="990420">
              <a:defRPr sz="2400">
                <a:solidFill>
                  <a:schemeClr val="tx1"/>
                </a:solidFill>
                <a:latin typeface="Arial" charset="0"/>
              </a:defRPr>
            </a:lvl2pPr>
            <a:lvl3pPr marL="1187550" indent="-236875" defTabSz="990420">
              <a:defRPr sz="2400">
                <a:solidFill>
                  <a:schemeClr val="tx1"/>
                </a:solidFill>
                <a:latin typeface="Arial" charset="0"/>
              </a:defRPr>
            </a:lvl3pPr>
            <a:lvl4pPr marL="1662887" indent="-236875" defTabSz="990420">
              <a:defRPr sz="2400">
                <a:solidFill>
                  <a:schemeClr val="tx1"/>
                </a:solidFill>
                <a:latin typeface="Arial" charset="0"/>
              </a:defRPr>
            </a:lvl4pPr>
            <a:lvl5pPr marL="2138225" indent="-236875" defTabSz="990420">
              <a:defRPr sz="2400">
                <a:solidFill>
                  <a:schemeClr val="tx1"/>
                </a:solidFill>
                <a:latin typeface="Arial" charset="0"/>
              </a:defRPr>
            </a:lvl5pPr>
            <a:lvl6pPr marL="2596075" indent="-236875" defTabSz="990420" eaLnBrk="0" fontAlgn="base" hangingPunct="0">
              <a:spcBef>
                <a:spcPct val="0"/>
              </a:spcBef>
              <a:spcAft>
                <a:spcPct val="0"/>
              </a:spcAft>
              <a:defRPr sz="2400">
                <a:solidFill>
                  <a:schemeClr val="tx1"/>
                </a:solidFill>
                <a:latin typeface="Arial" charset="0"/>
              </a:defRPr>
            </a:lvl6pPr>
            <a:lvl7pPr marL="3053926" indent="-236875" defTabSz="990420" eaLnBrk="0" fontAlgn="base" hangingPunct="0">
              <a:spcBef>
                <a:spcPct val="0"/>
              </a:spcBef>
              <a:spcAft>
                <a:spcPct val="0"/>
              </a:spcAft>
              <a:defRPr sz="2400">
                <a:solidFill>
                  <a:schemeClr val="tx1"/>
                </a:solidFill>
                <a:latin typeface="Arial" charset="0"/>
              </a:defRPr>
            </a:lvl7pPr>
            <a:lvl8pPr marL="3511776" indent="-236875" defTabSz="990420" eaLnBrk="0" fontAlgn="base" hangingPunct="0">
              <a:spcBef>
                <a:spcPct val="0"/>
              </a:spcBef>
              <a:spcAft>
                <a:spcPct val="0"/>
              </a:spcAft>
              <a:defRPr sz="2400">
                <a:solidFill>
                  <a:schemeClr val="tx1"/>
                </a:solidFill>
                <a:latin typeface="Arial" charset="0"/>
              </a:defRPr>
            </a:lvl8pPr>
            <a:lvl9pPr marL="3969627" indent="-236875" defTabSz="990420" eaLnBrk="0" fontAlgn="base" hangingPunct="0">
              <a:spcBef>
                <a:spcPct val="0"/>
              </a:spcBef>
              <a:spcAft>
                <a:spcPct val="0"/>
              </a:spcAft>
              <a:defRPr sz="2400">
                <a:solidFill>
                  <a:schemeClr val="tx1"/>
                </a:solidFill>
                <a:latin typeface="Arial" charset="0"/>
              </a:defRPr>
            </a:lvl9pPr>
          </a:lstStyle>
          <a:p>
            <a:fld id="{9C65C0B1-35AF-405C-B56A-ADB6460E5AC2}" type="slidenum">
              <a:rPr lang="de-DE" altLang="de-DE" sz="1300">
                <a:latin typeface="Times" pitchFamily="18" charset="0"/>
              </a:rPr>
              <a:pPr/>
              <a:t>23</a:t>
            </a:fld>
            <a:endParaRPr lang="de-DE" altLang="de-DE" sz="1300">
              <a:latin typeface="Times" pitchFamily="18" charset="0"/>
            </a:endParaRPr>
          </a:p>
        </p:txBody>
      </p:sp>
      <p:sp>
        <p:nvSpPr>
          <p:cNvPr id="55299" name="Rectangle 2"/>
          <p:cNvSpPr>
            <a:spLocks noGrp="1" noRot="1" noChangeAspect="1" noChangeArrowheads="1" noTextEdit="1"/>
          </p:cNvSpPr>
          <p:nvPr>
            <p:ph type="sldImg"/>
          </p:nvPr>
        </p:nvSpPr>
        <p:spPr>
          <a:xfrm>
            <a:off x="142875" y="769938"/>
            <a:ext cx="6816725" cy="3835400"/>
          </a:xfrm>
          <a:ln/>
        </p:spPr>
      </p:sp>
      <p:sp>
        <p:nvSpPr>
          <p:cNvPr id="55300" name="Rectangle 3"/>
          <p:cNvSpPr>
            <a:spLocks noGrp="1" noChangeArrowheads="1"/>
          </p:cNvSpPr>
          <p:nvPr>
            <p:ph type="body" idx="1"/>
          </p:nvPr>
        </p:nvSpPr>
        <p:spPr>
          <a:xfrm>
            <a:off x="944564" y="4859339"/>
            <a:ext cx="5287962" cy="4606925"/>
          </a:xfrm>
          <a:noFill/>
        </p:spPr>
        <p:txBody>
          <a:bodyPr lIns="93808" tIns="46903" rIns="93808" bIns="46903"/>
          <a:lstStyle/>
          <a:p>
            <a:endParaRPr lang="de-DE" altLang="de-DE" baseline="0" dirty="0" smtClean="0"/>
          </a:p>
        </p:txBody>
      </p:sp>
    </p:spTree>
    <p:extLst>
      <p:ext uri="{BB962C8B-B14F-4D97-AF65-F5344CB8AC3E}">
        <p14:creationId xmlns:p14="http://schemas.microsoft.com/office/powerpoint/2010/main" val="3481602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AE02386-BEE7-5D4D-B4E7-4BB579C47884}" type="slidenum">
              <a:rPr lang="de-DE" smtClean="0"/>
              <a:t>27</a:t>
            </a:fld>
            <a:endParaRPr lang="de-DE"/>
          </a:p>
        </p:txBody>
      </p:sp>
    </p:spTree>
    <p:extLst>
      <p:ext uri="{BB962C8B-B14F-4D97-AF65-F5344CB8AC3E}">
        <p14:creationId xmlns:p14="http://schemas.microsoft.com/office/powerpoint/2010/main" val="3518222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pPr>
              <a:defRPr/>
            </a:pPr>
            <a:fld id="{DA243BD1-B28A-4B2F-997A-C574F2769E84}" type="slidenum">
              <a:rPr lang="de-DE" altLang="de-DE" smtClean="0">
                <a:solidFill>
                  <a:prstClr val="black"/>
                </a:solidFill>
              </a:rPr>
              <a:pPr>
                <a:defRPr/>
              </a:pPr>
              <a:t>29</a:t>
            </a:fld>
            <a:endParaRPr lang="de-DE" altLang="de-DE">
              <a:solidFill>
                <a:prstClr val="black"/>
              </a:solidFill>
            </a:endParaRPr>
          </a:p>
        </p:txBody>
      </p:sp>
    </p:spTree>
    <p:extLst>
      <p:ext uri="{BB962C8B-B14F-4D97-AF65-F5344CB8AC3E}">
        <p14:creationId xmlns:p14="http://schemas.microsoft.com/office/powerpoint/2010/main" val="19473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pPr>
              <a:defRPr/>
            </a:pPr>
            <a:fld id="{DA243BD1-B28A-4B2F-997A-C574F2769E84}" type="slidenum">
              <a:rPr lang="de-DE" altLang="de-DE" smtClean="0">
                <a:solidFill>
                  <a:prstClr val="black"/>
                </a:solidFill>
              </a:rPr>
              <a:pPr>
                <a:defRPr/>
              </a:pPr>
              <a:t>30</a:t>
            </a:fld>
            <a:endParaRPr lang="de-DE" altLang="de-DE">
              <a:solidFill>
                <a:prstClr val="black"/>
              </a:solidFill>
            </a:endParaRPr>
          </a:p>
        </p:txBody>
      </p:sp>
    </p:spTree>
    <p:extLst>
      <p:ext uri="{BB962C8B-B14F-4D97-AF65-F5344CB8AC3E}">
        <p14:creationId xmlns:p14="http://schemas.microsoft.com/office/powerpoint/2010/main" val="2707082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AE02386-BEE7-5D4D-B4E7-4BB579C47884}" type="slidenum">
              <a:rPr lang="de-DE" smtClean="0">
                <a:solidFill>
                  <a:prstClr val="black"/>
                </a:solidFill>
              </a:rPr>
              <a:pPr/>
              <a:t>31</a:t>
            </a:fld>
            <a:endParaRPr lang="de-DE">
              <a:solidFill>
                <a:prstClr val="black"/>
              </a:solidFill>
            </a:endParaRPr>
          </a:p>
        </p:txBody>
      </p:sp>
    </p:spTree>
    <p:extLst>
      <p:ext uri="{BB962C8B-B14F-4D97-AF65-F5344CB8AC3E}">
        <p14:creationId xmlns:p14="http://schemas.microsoft.com/office/powerpoint/2010/main" val="2140415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1502578" y="976199"/>
            <a:ext cx="7426269" cy="3877686"/>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151529" y="2738074"/>
            <a:ext cx="4303059" cy="584900"/>
          </a:xfrm>
        </p:spPr>
        <p:txBody>
          <a:bodyPr anchor="b" anchorCtr="0">
            <a:noAutofit/>
          </a:bodyPr>
          <a:lstStyle>
            <a:lvl1pPr algn="ctr">
              <a:defRPr sz="2400">
                <a:solidFill>
                  <a:srgbClr val="666666"/>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2151529" y="3322973"/>
            <a:ext cx="4303060" cy="531851"/>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13" name="Rechteck 12"/>
          <p:cNvSpPr/>
          <p:nvPr userDrawn="1"/>
        </p:nvSpPr>
        <p:spPr>
          <a:xfrm>
            <a:off x="404091" y="4987636"/>
            <a:ext cx="3371273" cy="155864"/>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4099368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p:txBody>
          <a:bodyPr/>
          <a:lstStyle>
            <a:lvl1pPr>
              <a:defRPr/>
            </a:lvl1pPr>
          </a:lstStyle>
          <a:p>
            <a:pPr>
              <a:defRPr/>
            </a:pPr>
            <a:r>
              <a:rPr lang="en-US" altLang="de-DE" smtClean="0"/>
              <a:t>Name/Vortragstitel</a:t>
            </a:r>
            <a:endParaRPr lang="en-US" altLang="de-DE"/>
          </a:p>
        </p:txBody>
      </p:sp>
      <p:sp>
        <p:nvSpPr>
          <p:cNvPr id="3" name="Rectangle 13"/>
          <p:cNvSpPr>
            <a:spLocks noGrp="1" noChangeArrowheads="1"/>
          </p:cNvSpPr>
          <p:nvPr>
            <p:ph type="sldNum" sz="quarter" idx="11"/>
          </p:nvPr>
        </p:nvSpPr>
        <p:spPr/>
        <p:txBody>
          <a:bodyPr/>
          <a:lstStyle>
            <a:lvl1pPr>
              <a:defRPr/>
            </a:lvl1pPr>
          </a:lstStyle>
          <a:p>
            <a:pPr>
              <a:defRPr/>
            </a:pPr>
            <a:fld id="{7535AE43-825B-4F1B-BA0D-275642E886E1}" type="slidenum">
              <a:rPr lang="en-US" altLang="de-DE"/>
              <a:pPr>
                <a:defRPr/>
              </a:pPr>
              <a:t>‹Nr.›</a:t>
            </a:fld>
            <a:endParaRPr lang="en-US" altLang="de-DE"/>
          </a:p>
        </p:txBody>
      </p:sp>
      <p:sp>
        <p:nvSpPr>
          <p:cNvPr id="4" name="Datumsplatzhalter 3"/>
          <p:cNvSpPr>
            <a:spLocks noGrp="1"/>
          </p:cNvSpPr>
          <p:nvPr>
            <p:ph type="dt" sz="half" idx="12"/>
          </p:nvPr>
        </p:nvSpPr>
        <p:spPr/>
        <p:txBody>
          <a:bodyPr/>
          <a:lstStyle/>
          <a:p>
            <a:r>
              <a:rPr lang="de-DE" dirty="0" smtClean="0"/>
              <a:t>31.03.14</a:t>
            </a:r>
            <a:endParaRPr lang="de-DE" dirty="0"/>
          </a:p>
        </p:txBody>
      </p:sp>
    </p:spTree>
    <p:extLst>
      <p:ext uri="{BB962C8B-B14F-4D97-AF65-F5344CB8AC3E}">
        <p14:creationId xmlns:p14="http://schemas.microsoft.com/office/powerpoint/2010/main" val="2764785310"/>
      </p:ext>
    </p:extLst>
  </p:cSld>
  <p:clrMapOvr>
    <a:masterClrMapping/>
  </p:clrMapOvr>
  <p:transition spd="slow" advClick="0"/>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pPr/>
              <a:t>‹Nr.›</a:t>
            </a:fld>
            <a:endParaRPr lang="de-DE" dirty="0"/>
          </a:p>
        </p:txBody>
      </p:sp>
      <p:sp>
        <p:nvSpPr>
          <p:cNvPr id="6" name="Datumsplatzhalter 4"/>
          <p:cNvSpPr>
            <a:spLocks noGrp="1"/>
          </p:cNvSpPr>
          <p:nvPr>
            <p:ph type="dt" sz="half" idx="13"/>
          </p:nvPr>
        </p:nvSpPr>
        <p:spPr>
          <a:xfrm>
            <a:off x="7098998"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de-DE" smtClean="0">
                <a:solidFill>
                  <a:prstClr val="black"/>
                </a:solidFill>
              </a:rPr>
              <a:t>31.03.14</a:t>
            </a:r>
            <a:endParaRPr lang="de-DE" dirty="0">
              <a:solidFill>
                <a:prstClr val="black"/>
              </a:solidFill>
            </a:endParaRPr>
          </a:p>
        </p:txBody>
      </p:sp>
      <p:sp>
        <p:nvSpPr>
          <p:cNvPr id="8" name="Fußzeilenplatzhalter 7"/>
          <p:cNvSpPr>
            <a:spLocks noGrp="1"/>
          </p:cNvSpPr>
          <p:nvPr>
            <p:ph type="ftr" sz="quarter" idx="3"/>
          </p:nvPr>
        </p:nvSpPr>
        <p:spPr>
          <a:xfrm>
            <a:off x="2273301" y="4920459"/>
            <a:ext cx="4825699" cy="267868"/>
          </a:xfrm>
          <a:prstGeom prst="rect">
            <a:avLst/>
          </a:prstGeom>
        </p:spPr>
        <p:txBody>
          <a:bodyPr vert="horz" lIns="91440" tIns="45720" rIns="91440" bIns="45720" rtlCol="0" anchor="ctr"/>
          <a:lstStyle>
            <a:lvl1pPr algn="ctr">
              <a:defRPr sz="750">
                <a:solidFill>
                  <a:schemeClr val="tx1"/>
                </a:solidFill>
              </a:defRPr>
            </a:lvl1pPr>
          </a:lstStyle>
          <a:p>
            <a:pPr algn="l"/>
            <a:r>
              <a:rPr lang="de-DE" dirty="0">
                <a:solidFill>
                  <a:prstClr val="black"/>
                </a:solidFill>
              </a:rPr>
              <a:t>Name/Vortragstitel</a:t>
            </a:r>
          </a:p>
        </p:txBody>
      </p:sp>
    </p:spTree>
    <p:extLst>
      <p:ext uri="{BB962C8B-B14F-4D97-AF65-F5344CB8AC3E}">
        <p14:creationId xmlns:p14="http://schemas.microsoft.com/office/powerpoint/2010/main" val="209402292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pPr/>
              <a:t>‹Nr.›</a:t>
            </a:fld>
            <a:endParaRPr lang="de-DE"/>
          </a:p>
        </p:txBody>
      </p:sp>
      <p:sp>
        <p:nvSpPr>
          <p:cNvPr id="4" name="Datumsplatzhalter 4"/>
          <p:cNvSpPr>
            <a:spLocks noGrp="1"/>
          </p:cNvSpPr>
          <p:nvPr>
            <p:ph type="dt" sz="half" idx="2"/>
          </p:nvPr>
        </p:nvSpPr>
        <p:spPr>
          <a:xfrm>
            <a:off x="7098998"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de-DE" smtClean="0">
                <a:solidFill>
                  <a:prstClr val="black"/>
                </a:solidFill>
              </a:rPr>
              <a:t>31.03.14</a:t>
            </a:r>
            <a:endParaRPr lang="de-DE" dirty="0">
              <a:solidFill>
                <a:prstClr val="black"/>
              </a:solidFill>
            </a:endParaRPr>
          </a:p>
        </p:txBody>
      </p:sp>
      <p:sp>
        <p:nvSpPr>
          <p:cNvPr id="6" name="Fußzeilenplatzhalter 7"/>
          <p:cNvSpPr>
            <a:spLocks noGrp="1"/>
          </p:cNvSpPr>
          <p:nvPr>
            <p:ph type="ftr" sz="quarter" idx="3"/>
          </p:nvPr>
        </p:nvSpPr>
        <p:spPr>
          <a:xfrm>
            <a:off x="2260601" y="4920459"/>
            <a:ext cx="4838399" cy="267868"/>
          </a:xfrm>
          <a:prstGeom prst="rect">
            <a:avLst/>
          </a:prstGeom>
        </p:spPr>
        <p:txBody>
          <a:bodyPr vert="horz" lIns="91440" tIns="45720" rIns="91440" bIns="45720" rtlCol="0" anchor="ctr"/>
          <a:lstStyle>
            <a:lvl1pPr algn="ctr">
              <a:defRPr sz="750">
                <a:solidFill>
                  <a:schemeClr val="tx1"/>
                </a:solidFill>
              </a:defRPr>
            </a:lvl1pPr>
          </a:lstStyle>
          <a:p>
            <a:pPr algn="l"/>
            <a:r>
              <a:rPr lang="de-DE" dirty="0">
                <a:solidFill>
                  <a:prstClr val="black"/>
                </a:solidFill>
              </a:rPr>
              <a:t>Name/Vortragstitel</a:t>
            </a:r>
          </a:p>
        </p:txBody>
      </p:sp>
    </p:spTree>
    <p:extLst>
      <p:ext uri="{BB962C8B-B14F-4D97-AF65-F5344CB8AC3E}">
        <p14:creationId xmlns:p14="http://schemas.microsoft.com/office/powerpoint/2010/main" val="34701472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a:xfrm>
            <a:off x="8425200" y="4947531"/>
            <a:ext cx="284692" cy="207749"/>
          </a:xfrm>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9" y="4914484"/>
            <a:ext cx="825285" cy="273844"/>
          </a:xfrm>
          <a:prstGeom prst="rect">
            <a:avLst/>
          </a:prstGeom>
        </p:spPr>
        <p:txBody>
          <a:bodyPr vert="horz" lIns="91440" tIns="45720" rIns="91440" bIns="45720" rtlCol="0" anchor="ctr"/>
          <a:lstStyle>
            <a:lvl1pPr algn="r">
              <a:defRPr sz="563">
                <a:solidFill>
                  <a:schemeClr val="tx1"/>
                </a:solidFill>
              </a:defRPr>
            </a:lvl1pPr>
          </a:lstStyle>
          <a:p>
            <a:r>
              <a:rPr lang="de-DE" smtClean="0"/>
              <a:t>06.10.2022</a:t>
            </a:r>
            <a:endParaRPr lang="de-DE" dirty="0"/>
          </a:p>
        </p:txBody>
      </p:sp>
      <p:sp>
        <p:nvSpPr>
          <p:cNvPr id="8" name="Fußzeilenplatzhalter 7"/>
          <p:cNvSpPr>
            <a:spLocks noGrp="1"/>
          </p:cNvSpPr>
          <p:nvPr>
            <p:ph type="ftr" sz="quarter" idx="3"/>
          </p:nvPr>
        </p:nvSpPr>
        <p:spPr>
          <a:xfrm>
            <a:off x="3962401" y="4920460"/>
            <a:ext cx="3136599" cy="267868"/>
          </a:xfrm>
          <a:prstGeom prst="rect">
            <a:avLst/>
          </a:prstGeom>
        </p:spPr>
        <p:txBody>
          <a:bodyPr vert="horz" lIns="91440" tIns="45720" rIns="91440" bIns="45720" rtlCol="0" anchor="ctr"/>
          <a:lstStyle>
            <a:lvl1pPr algn="ctr">
              <a:defRPr sz="563">
                <a:solidFill>
                  <a:srgbClr val="333333"/>
                </a:solidFill>
              </a:defRPr>
            </a:lvl1pPr>
          </a:lstStyle>
          <a:p>
            <a:pPr algn="l"/>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317636" y="130630"/>
            <a:ext cx="6071291" cy="701284"/>
          </a:xfrm>
        </p:spPr>
        <p:txBody>
          <a:bodyPr anchor="b"/>
          <a:lstStyle>
            <a:lvl1pPr marL="0" indent="0" algn="l">
              <a:buNone/>
              <a:defRPr sz="1500" b="1"/>
            </a:lvl1pPr>
          </a:lstStyle>
          <a:p>
            <a:r>
              <a:rPr lang="de-DE" dirty="0"/>
              <a:t>Titel hinzufügen</a:t>
            </a:r>
          </a:p>
        </p:txBody>
      </p:sp>
    </p:spTree>
    <p:extLst>
      <p:ext uri="{BB962C8B-B14F-4D97-AF65-F5344CB8AC3E}">
        <p14:creationId xmlns:p14="http://schemas.microsoft.com/office/powerpoint/2010/main" val="291486007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r>
              <a:rPr lang="de-DE" smtClean="0"/>
              <a:t>06.10.2022</a:t>
            </a:r>
            <a:endParaRPr lang="de-DE" dirty="0"/>
          </a:p>
        </p:txBody>
      </p:sp>
      <p:sp>
        <p:nvSpPr>
          <p:cNvPr id="8"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317635" y="130629"/>
            <a:ext cx="6071291" cy="701284"/>
          </a:xfrm>
        </p:spPr>
        <p:txBody>
          <a:bodyPr anchor="b"/>
          <a:lstStyle>
            <a:lvl1pPr marL="0" indent="0" algn="l">
              <a:buNone/>
              <a:defRPr sz="2000" b="1"/>
            </a:lvl1pPr>
          </a:lstStyle>
          <a:p>
            <a:r>
              <a:rPr lang="de-DE" dirty="0"/>
              <a:t>Titel hinzufügen</a:t>
            </a:r>
          </a:p>
        </p:txBody>
      </p:sp>
    </p:spTree>
    <p:extLst>
      <p:ext uri="{BB962C8B-B14F-4D97-AF65-F5344CB8AC3E}">
        <p14:creationId xmlns:p14="http://schemas.microsoft.com/office/powerpoint/2010/main" val="90480630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Formatvorlagen des Textmasters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r>
              <a:rPr lang="de-DE" smtClean="0"/>
              <a:t>31.01.2024</a:t>
            </a:r>
            <a:endParaRPr lang="de-DE" dirty="0"/>
          </a:p>
        </p:txBody>
      </p:sp>
      <p:sp>
        <p:nvSpPr>
          <p:cNvPr id="8"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smtClean="0"/>
              <a:t>Andreas Krämer – Swedish Big Science Forum 2024</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317635" y="130629"/>
            <a:ext cx="6071291" cy="701284"/>
          </a:xfrm>
        </p:spPr>
        <p:txBody>
          <a:bodyPr anchor="b"/>
          <a:lstStyle>
            <a:lvl1pPr marL="0" indent="0" algn="l">
              <a:buNone/>
              <a:defRPr sz="2000" b="1"/>
            </a:lvl1pPr>
          </a:lstStyle>
          <a:p>
            <a:r>
              <a:rPr lang="de-DE" dirty="0"/>
              <a:t>Titel hinzufügen</a:t>
            </a:r>
          </a:p>
        </p:txBody>
      </p:sp>
    </p:spTree>
    <p:extLst>
      <p:ext uri="{BB962C8B-B14F-4D97-AF65-F5344CB8AC3E}">
        <p14:creationId xmlns:p14="http://schemas.microsoft.com/office/powerpoint/2010/main" val="43325514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Formatvorlagen des Textmasters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r>
              <a:rPr lang="de-DE" smtClean="0"/>
              <a:t>31.01.2024</a:t>
            </a:r>
            <a:endParaRPr lang="de-DE" dirty="0"/>
          </a:p>
        </p:txBody>
      </p:sp>
      <p:sp>
        <p:nvSpPr>
          <p:cNvPr id="8"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smtClean="0"/>
              <a:t>Andreas Krämer – Swedish Big Science Forum 2024</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317635" y="130629"/>
            <a:ext cx="6071291" cy="701284"/>
          </a:xfrm>
        </p:spPr>
        <p:txBody>
          <a:bodyPr anchor="b"/>
          <a:lstStyle>
            <a:lvl1pPr marL="0" indent="0" algn="l">
              <a:buNone/>
              <a:defRPr sz="2000" b="1"/>
            </a:lvl1pPr>
          </a:lstStyle>
          <a:p>
            <a:r>
              <a:rPr lang="de-DE" dirty="0"/>
              <a:t>Titel hinzufügen</a:t>
            </a:r>
          </a:p>
        </p:txBody>
      </p:sp>
    </p:spTree>
    <p:extLst>
      <p:ext uri="{BB962C8B-B14F-4D97-AF65-F5344CB8AC3E}">
        <p14:creationId xmlns:p14="http://schemas.microsoft.com/office/powerpoint/2010/main" val="740789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Formatvorlagen des Textmasters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r>
              <a:rPr lang="de-DE" smtClean="0"/>
              <a:t>31.01.2024</a:t>
            </a:r>
            <a:endParaRPr lang="de-DE" dirty="0"/>
          </a:p>
        </p:txBody>
      </p:sp>
      <p:sp>
        <p:nvSpPr>
          <p:cNvPr id="8"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smtClean="0"/>
              <a:t>Andreas Krämer – Swedish Big Science Forum 2024</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317635" y="130629"/>
            <a:ext cx="6071291" cy="701284"/>
          </a:xfrm>
        </p:spPr>
        <p:txBody>
          <a:bodyPr anchor="b"/>
          <a:lstStyle>
            <a:lvl1pPr marL="0" indent="0" algn="l">
              <a:buNone/>
              <a:defRPr sz="2000" b="1"/>
            </a:lvl1pPr>
          </a:lstStyle>
          <a:p>
            <a:r>
              <a:rPr lang="de-DE" dirty="0"/>
              <a:t>Titel hinzufügen</a:t>
            </a:r>
          </a:p>
        </p:txBody>
      </p:sp>
    </p:spTree>
    <p:extLst>
      <p:ext uri="{BB962C8B-B14F-4D97-AF65-F5344CB8AC3E}">
        <p14:creationId xmlns:p14="http://schemas.microsoft.com/office/powerpoint/2010/main" val="3971053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Formatvorlagen des Textmasters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r>
              <a:rPr lang="de-DE" smtClean="0"/>
              <a:t>31.01.2024</a:t>
            </a:r>
            <a:endParaRPr lang="de-DE" dirty="0"/>
          </a:p>
        </p:txBody>
      </p:sp>
      <p:sp>
        <p:nvSpPr>
          <p:cNvPr id="8"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smtClean="0"/>
              <a:t>Andreas Krämer – Swedish Big Science Forum 2024</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317635" y="130629"/>
            <a:ext cx="6071291" cy="701284"/>
          </a:xfrm>
        </p:spPr>
        <p:txBody>
          <a:bodyPr anchor="b"/>
          <a:lstStyle>
            <a:lvl1pPr marL="0" indent="0" algn="l">
              <a:buNone/>
              <a:defRPr sz="2000" b="1"/>
            </a:lvl1pPr>
          </a:lstStyle>
          <a:p>
            <a:r>
              <a:rPr lang="de-DE" dirty="0"/>
              <a:t>Titel hinzufügen</a:t>
            </a:r>
          </a:p>
        </p:txBody>
      </p:sp>
    </p:spTree>
    <p:extLst>
      <p:ext uri="{BB962C8B-B14F-4D97-AF65-F5344CB8AC3E}">
        <p14:creationId xmlns:p14="http://schemas.microsoft.com/office/powerpoint/2010/main" val="4224159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Formatvorlagen des Textmasters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317634" y="130629"/>
            <a:ext cx="6071291" cy="701284"/>
          </a:xfrm>
        </p:spPr>
        <p:txBody>
          <a:bodyPr anchor="b"/>
          <a:lstStyle>
            <a:lvl1pPr marL="0" indent="0" algn="l">
              <a:buNone/>
              <a:defRPr sz="2000" b="1"/>
            </a:lvl1pPr>
          </a:lstStyle>
          <a:p>
            <a:r>
              <a:rPr lang="de-DE" dirty="0"/>
              <a:t>Titel hinzufügen</a:t>
            </a:r>
          </a:p>
        </p:txBody>
      </p:sp>
      <p:sp>
        <p:nvSpPr>
          <p:cNvPr id="7" name="Fußzeilenplatzhalter 7"/>
          <p:cNvSpPr>
            <a:spLocks noGrp="1"/>
          </p:cNvSpPr>
          <p:nvPr>
            <p:ph type="ftr" sz="quarter" idx="3"/>
          </p:nvPr>
        </p:nvSpPr>
        <p:spPr>
          <a:xfrm>
            <a:off x="3382256"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dirty="0" smtClean="0"/>
              <a:t>Andreas </a:t>
            </a:r>
            <a:r>
              <a:rPr lang="en-US" dirty="0" err="1" smtClean="0"/>
              <a:t>Krämer</a:t>
            </a:r>
            <a:r>
              <a:rPr lang="en-US" dirty="0" smtClean="0"/>
              <a:t> – Workshop OLAV-VI 2024</a:t>
            </a:r>
            <a:endParaRPr lang="de-DE" dirty="0"/>
          </a:p>
        </p:txBody>
      </p:sp>
    </p:spTree>
    <p:extLst>
      <p:ext uri="{BB962C8B-B14F-4D97-AF65-F5344CB8AC3E}">
        <p14:creationId xmlns:p14="http://schemas.microsoft.com/office/powerpoint/2010/main" val="9476649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smtClean="0"/>
              <a:t>Formatvorlagen des Textmasters bearbeiten</a:t>
            </a:r>
          </a:p>
        </p:txBody>
      </p:sp>
      <p:sp>
        <p:nvSpPr>
          <p:cNvPr id="4" name="Inhaltsplatzhalter 3"/>
          <p:cNvSpPr>
            <a:spLocks noGrp="1"/>
          </p:cNvSpPr>
          <p:nvPr>
            <p:ph sz="half" idx="2"/>
          </p:nvPr>
        </p:nvSpPr>
        <p:spPr>
          <a:xfrm>
            <a:off x="4648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smtClean="0"/>
              <a:t>Formatvorlagen des Textmasters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8" name="Fußzeilenplatzhalter 7"/>
          <p:cNvSpPr>
            <a:spLocks noGrp="1"/>
          </p:cNvSpPr>
          <p:nvPr>
            <p:ph type="ftr" sz="quarter" idx="3"/>
          </p:nvPr>
        </p:nvSpPr>
        <p:spPr>
          <a:xfrm>
            <a:off x="3382256"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dirty="0" smtClean="0"/>
              <a:t>Andreas </a:t>
            </a:r>
            <a:r>
              <a:rPr lang="en-US" dirty="0" err="1" smtClean="0"/>
              <a:t>Krämer</a:t>
            </a:r>
            <a:r>
              <a:rPr lang="en-US" dirty="0" smtClean="0"/>
              <a:t> – Workshop OLAV-VI 2024</a:t>
            </a:r>
            <a:endParaRPr lang="de-DE" dirty="0"/>
          </a:p>
        </p:txBody>
      </p:sp>
    </p:spTree>
    <p:extLst>
      <p:ext uri="{BB962C8B-B14F-4D97-AF65-F5344CB8AC3E}">
        <p14:creationId xmlns:p14="http://schemas.microsoft.com/office/powerpoint/2010/main" val="286602517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6" name="Fußzeilenplatzhalter 7"/>
          <p:cNvSpPr>
            <a:spLocks noGrp="1"/>
          </p:cNvSpPr>
          <p:nvPr>
            <p:ph type="ftr" sz="quarter" idx="3"/>
          </p:nvPr>
        </p:nvSpPr>
        <p:spPr>
          <a:xfrm>
            <a:off x="3382256"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dirty="0" smtClean="0"/>
              <a:t>Andreas </a:t>
            </a:r>
            <a:r>
              <a:rPr lang="en-US" dirty="0" err="1" smtClean="0"/>
              <a:t>Krämer</a:t>
            </a:r>
            <a:r>
              <a:rPr lang="en-US" dirty="0" smtClean="0"/>
              <a:t> – Workshop OLAV-VI 2024</a:t>
            </a:r>
            <a:endParaRPr lang="de-DE" dirty="0"/>
          </a:p>
        </p:txBody>
      </p:sp>
    </p:spTree>
    <p:extLst>
      <p:ext uri="{BB962C8B-B14F-4D97-AF65-F5344CB8AC3E}">
        <p14:creationId xmlns:p14="http://schemas.microsoft.com/office/powerpoint/2010/main" val="388979241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2_Titel und Inhalt">
    <p:spTree>
      <p:nvGrpSpPr>
        <p:cNvPr id="1" name=""/>
        <p:cNvGrpSpPr/>
        <p:nvPr/>
      </p:nvGrpSpPr>
      <p:grpSpPr>
        <a:xfrm>
          <a:off x="0" y="0"/>
          <a:ext cx="0" cy="0"/>
          <a:chOff x="0" y="0"/>
          <a:chExt cx="0" cy="0"/>
        </a:xfrm>
      </p:grpSpPr>
      <p:sp>
        <p:nvSpPr>
          <p:cNvPr id="29" name="Rechteck 9"/>
          <p:cNvSpPr/>
          <p:nvPr/>
        </p:nvSpPr>
        <p:spPr>
          <a:xfrm>
            <a:off x="0" y="4959309"/>
            <a:ext cx="9144000" cy="191701"/>
          </a:xfrm>
          <a:prstGeom prst="rect">
            <a:avLst/>
          </a:prstGeom>
          <a:solidFill>
            <a:srgbClr val="EAEAEA"/>
          </a:solidFill>
          <a:ln w="12700">
            <a:miter lim="400000"/>
          </a:ln>
        </p:spPr>
        <p:txBody>
          <a:bodyPr lIns="34289" rIns="34289" anchor="ctr"/>
          <a:lstStyle/>
          <a:p>
            <a:pPr algn="ctr">
              <a:defRPr>
                <a:solidFill>
                  <a:srgbClr val="FFFFFF"/>
                </a:solidFill>
              </a:defRPr>
            </a:pPr>
            <a:r>
              <a:rPr lang="de-DE" sz="750" dirty="0" smtClean="0">
                <a:solidFill>
                  <a:schemeClr val="tx1"/>
                </a:solidFill>
              </a:rPr>
              <a:t>Andreas Krämer – Workshop OLAV-VI 2024</a:t>
            </a:r>
            <a:endParaRPr sz="750" dirty="0">
              <a:solidFill>
                <a:schemeClr val="tx1"/>
              </a:solidFill>
            </a:endParaRPr>
          </a:p>
        </p:txBody>
      </p:sp>
      <p:sp>
        <p:nvSpPr>
          <p:cNvPr id="31" name="Gerade Verbindung 8"/>
          <p:cNvSpPr/>
          <p:nvPr/>
        </p:nvSpPr>
        <p:spPr>
          <a:xfrm>
            <a:off x="0" y="801205"/>
            <a:ext cx="9144000" cy="1"/>
          </a:xfrm>
          <a:prstGeom prst="line">
            <a:avLst/>
          </a:prstGeom>
          <a:ln w="254000">
            <a:solidFill>
              <a:srgbClr val="EAEAEA"/>
            </a:solidFill>
          </a:ln>
        </p:spPr>
        <p:txBody>
          <a:bodyPr lIns="34289" rIns="34289"/>
          <a:lstStyle/>
          <a:p>
            <a:endParaRPr sz="1350"/>
          </a:p>
        </p:txBody>
      </p:sp>
      <p:sp>
        <p:nvSpPr>
          <p:cNvPr id="32" name="Textfeld 10"/>
          <p:cNvSpPr txBox="1"/>
          <p:nvPr/>
        </p:nvSpPr>
        <p:spPr>
          <a:xfrm>
            <a:off x="435266" y="4950516"/>
            <a:ext cx="2028534" cy="20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nchor="ctr">
            <a:spAutoFit/>
          </a:bodyPr>
          <a:lstStyle>
            <a:lvl1pPr>
              <a:defRPr sz="1000">
                <a:solidFill>
                  <a:srgbClr val="333333"/>
                </a:solidFill>
              </a:defRPr>
            </a:lvl1pPr>
          </a:lstStyle>
          <a:p>
            <a:r>
              <a:rPr sz="750" dirty="0"/>
              <a:t>FAIR GmbH | GSI GmbH</a:t>
            </a:r>
          </a:p>
        </p:txBody>
      </p:sp>
      <p:sp>
        <p:nvSpPr>
          <p:cNvPr id="33" name="Rechteck 3"/>
          <p:cNvSpPr/>
          <p:nvPr/>
        </p:nvSpPr>
        <p:spPr>
          <a:xfrm>
            <a:off x="-1" y="678594"/>
            <a:ext cx="255600" cy="252000"/>
          </a:xfrm>
          <a:prstGeom prst="rect">
            <a:avLst/>
          </a:prstGeom>
          <a:solidFill>
            <a:srgbClr val="FDBB63"/>
          </a:solidFill>
          <a:ln w="12700">
            <a:miter lim="400000"/>
          </a:ln>
        </p:spPr>
        <p:txBody>
          <a:bodyPr lIns="34289" rIns="34289" anchor="ctr"/>
          <a:lstStyle/>
          <a:p>
            <a:pPr algn="ctr">
              <a:defRPr>
                <a:solidFill>
                  <a:srgbClr val="FFFFFF"/>
                </a:solidFill>
              </a:defRPr>
            </a:pPr>
            <a:endParaRPr sz="1350"/>
          </a:p>
        </p:txBody>
      </p:sp>
      <p:sp>
        <p:nvSpPr>
          <p:cNvPr id="34" name="Rechteck 11"/>
          <p:cNvSpPr/>
          <p:nvPr/>
        </p:nvSpPr>
        <p:spPr>
          <a:xfrm>
            <a:off x="-1" y="4957404"/>
            <a:ext cx="255600" cy="191701"/>
          </a:xfrm>
          <a:prstGeom prst="rect">
            <a:avLst/>
          </a:prstGeom>
          <a:solidFill>
            <a:srgbClr val="FDBB63"/>
          </a:solidFill>
          <a:ln w="12700">
            <a:miter lim="400000"/>
          </a:ln>
        </p:spPr>
        <p:txBody>
          <a:bodyPr lIns="34289" rIns="34289" anchor="ctr"/>
          <a:lstStyle/>
          <a:p>
            <a:pPr algn="ctr">
              <a:defRPr>
                <a:solidFill>
                  <a:srgbClr val="FFFFFF"/>
                </a:solidFill>
              </a:defRPr>
            </a:pPr>
            <a:endParaRPr sz="1350"/>
          </a:p>
        </p:txBody>
      </p:sp>
      <p:sp>
        <p:nvSpPr>
          <p:cNvPr id="36" name="Titeltext"/>
          <p:cNvSpPr txBox="1">
            <a:spLocks noGrp="1"/>
          </p:cNvSpPr>
          <p:nvPr>
            <p:ph type="title"/>
          </p:nvPr>
        </p:nvSpPr>
        <p:spPr>
          <a:xfrm>
            <a:off x="422565" y="203502"/>
            <a:ext cx="5584536" cy="590669"/>
          </a:xfrm>
          <a:prstGeom prst="rect">
            <a:avLst/>
          </a:prstGeom>
        </p:spPr>
        <p:txBody>
          <a:bodyPr/>
          <a:lstStyle/>
          <a:p>
            <a:r>
              <a:t>Titeltext</a:t>
            </a:r>
          </a:p>
        </p:txBody>
      </p:sp>
      <p:sp>
        <p:nvSpPr>
          <p:cNvPr id="37" name="Textebene 1…"/>
          <p:cNvSpPr txBox="1">
            <a:spLocks noGrp="1"/>
          </p:cNvSpPr>
          <p:nvPr>
            <p:ph type="body" idx="1"/>
          </p:nvPr>
        </p:nvSpPr>
        <p:spPr>
          <a:xfrm>
            <a:off x="422565" y="1088013"/>
            <a:ext cx="8211834" cy="3677690"/>
          </a:xfrm>
          <a:prstGeom prst="rect">
            <a:avLst/>
          </a:prstGeom>
        </p:spPr>
        <p:txBody>
          <a:bodyPr/>
          <a:lstStyle/>
          <a:p>
            <a:r>
              <a:t>Textebene 1</a:t>
            </a:r>
          </a:p>
          <a:p>
            <a:pPr lvl="1"/>
            <a:r>
              <a:t>Textebene 2</a:t>
            </a:r>
          </a:p>
          <a:p>
            <a:pPr lvl="2"/>
            <a:r>
              <a:t>Textebene 3</a:t>
            </a:r>
          </a:p>
          <a:p>
            <a:pPr lvl="3"/>
            <a:r>
              <a:t>Textebene 4</a:t>
            </a:r>
          </a:p>
          <a:p>
            <a:pPr lvl="4"/>
            <a:r>
              <a:t>Textebene 5</a:t>
            </a:r>
          </a:p>
        </p:txBody>
      </p:sp>
      <p:pic>
        <p:nvPicPr>
          <p:cNvPr id="1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9840" y="363876"/>
            <a:ext cx="1129081" cy="376361"/>
          </a:xfrm>
          <a:prstGeom prst="rect">
            <a:avLst/>
          </a:prstGeom>
        </p:spPr>
      </p:pic>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40830" y="206825"/>
            <a:ext cx="775055" cy="645879"/>
          </a:xfrm>
          <a:prstGeom prst="rect">
            <a:avLst/>
          </a:prstGeom>
        </p:spPr>
      </p:pic>
      <p:sp>
        <p:nvSpPr>
          <p:cNvPr id="3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540547329"/>
      </p:ext>
    </p:extLst>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p:txBody>
          <a:bodyPr/>
          <a:lstStyle>
            <a:lvl1pPr>
              <a:defRPr/>
            </a:lvl1pPr>
          </a:lstStyle>
          <a:p>
            <a:pPr>
              <a:defRPr/>
            </a:pPr>
            <a:r>
              <a:rPr lang="en-US" altLang="de-DE" smtClean="0"/>
              <a:t>Name/Vortragstitel</a:t>
            </a:r>
            <a:endParaRPr lang="en-US" altLang="de-DE"/>
          </a:p>
        </p:txBody>
      </p:sp>
      <p:sp>
        <p:nvSpPr>
          <p:cNvPr id="3" name="Rectangle 13"/>
          <p:cNvSpPr>
            <a:spLocks noGrp="1" noChangeArrowheads="1"/>
          </p:cNvSpPr>
          <p:nvPr>
            <p:ph type="sldNum" sz="quarter" idx="11"/>
          </p:nvPr>
        </p:nvSpPr>
        <p:spPr/>
        <p:txBody>
          <a:bodyPr/>
          <a:lstStyle>
            <a:lvl1pPr>
              <a:defRPr/>
            </a:lvl1pPr>
          </a:lstStyle>
          <a:p>
            <a:pPr>
              <a:defRPr/>
            </a:pPr>
            <a:fld id="{7535AE43-825B-4F1B-BA0D-275642E886E1}" type="slidenum">
              <a:rPr lang="en-US" altLang="de-DE"/>
              <a:pPr>
                <a:defRPr/>
              </a:pPr>
              <a:t>‹Nr.›</a:t>
            </a:fld>
            <a:endParaRPr lang="en-US" altLang="de-DE"/>
          </a:p>
        </p:txBody>
      </p:sp>
      <p:sp>
        <p:nvSpPr>
          <p:cNvPr id="4" name="Datumsplatzhalter 3"/>
          <p:cNvSpPr>
            <a:spLocks noGrp="1"/>
          </p:cNvSpPr>
          <p:nvPr>
            <p:ph type="dt" sz="half" idx="12"/>
          </p:nvPr>
        </p:nvSpPr>
        <p:spPr/>
        <p:txBody>
          <a:bodyPr/>
          <a:lstStyle/>
          <a:p>
            <a:r>
              <a:rPr lang="de-DE" dirty="0" smtClean="0"/>
              <a:t>31.03.14</a:t>
            </a:r>
            <a:endParaRPr lang="de-DE" dirty="0"/>
          </a:p>
        </p:txBody>
      </p:sp>
    </p:spTree>
    <p:extLst>
      <p:ext uri="{BB962C8B-B14F-4D97-AF65-F5344CB8AC3E}">
        <p14:creationId xmlns:p14="http://schemas.microsoft.com/office/powerpoint/2010/main" val="2929742044"/>
      </p:ext>
    </p:extLst>
  </p:cSld>
  <p:clrMapOvr>
    <a:masterClrMapping/>
  </p:clrMapOvr>
  <p:transition spd="slow" advClick="0"/>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6" y="203502"/>
            <a:ext cx="5584535" cy="590668"/>
          </a:xfrm>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Foliennummernplatzhalter 5"/>
          <p:cNvSpPr>
            <a:spLocks noGrp="1"/>
          </p:cNvSpPr>
          <p:nvPr>
            <p:ph type="sldNum" sz="quarter" idx="12"/>
          </p:nvPr>
        </p:nvSpPr>
        <p:spPr/>
        <p:txBody>
          <a:bodyPr/>
          <a:lstStyle>
            <a:lvl1pPr>
              <a:defRPr/>
            </a:lvl1pPr>
          </a:lstStyle>
          <a:p>
            <a:fld id="{125CBDDA-5CCF-8748-8988-9DC6C8981774}" type="slidenum">
              <a:rPr lang="de-DE" smtClean="0"/>
              <a:pPr/>
              <a:t>‹Nr.›</a:t>
            </a:fld>
            <a:endParaRPr lang="de-DE" dirty="0"/>
          </a:p>
        </p:txBody>
      </p:sp>
      <p:sp>
        <p:nvSpPr>
          <p:cNvPr id="5" name="Datumsplatzhalter 4"/>
          <p:cNvSpPr>
            <a:spLocks noGrp="1"/>
          </p:cNvSpPr>
          <p:nvPr>
            <p:ph type="dt" sz="half" idx="2"/>
          </p:nvPr>
        </p:nvSpPr>
        <p:spPr>
          <a:xfrm>
            <a:off x="7123545" y="4914483"/>
            <a:ext cx="825285" cy="273844"/>
          </a:xfrm>
          <a:prstGeom prst="rect">
            <a:avLst/>
          </a:prstGeom>
        </p:spPr>
        <p:txBody>
          <a:bodyPr vert="horz" lIns="91440" tIns="45720" rIns="91440" bIns="45720" rtlCol="0" anchor="ctr"/>
          <a:lstStyle>
            <a:lvl1pPr algn="r">
              <a:defRPr sz="750">
                <a:solidFill>
                  <a:schemeClr val="tx1"/>
                </a:solidFill>
              </a:defRPr>
            </a:lvl1pPr>
          </a:lstStyle>
          <a:p>
            <a:r>
              <a:rPr lang="de-DE" smtClean="0">
                <a:solidFill>
                  <a:prstClr val="black"/>
                </a:solidFill>
              </a:rPr>
              <a:t>31.03.14</a:t>
            </a:r>
            <a:endParaRPr lang="de-DE" dirty="0">
              <a:solidFill>
                <a:prstClr val="black"/>
              </a:solidFill>
            </a:endParaRPr>
          </a:p>
        </p:txBody>
      </p:sp>
      <p:sp>
        <p:nvSpPr>
          <p:cNvPr id="7" name="Fußzeilenplatzhalter 7"/>
          <p:cNvSpPr>
            <a:spLocks noGrp="1"/>
          </p:cNvSpPr>
          <p:nvPr>
            <p:ph type="ftr" sz="quarter" idx="3"/>
          </p:nvPr>
        </p:nvSpPr>
        <p:spPr>
          <a:xfrm>
            <a:off x="2273301" y="4920459"/>
            <a:ext cx="4825699" cy="267868"/>
          </a:xfrm>
          <a:prstGeom prst="rect">
            <a:avLst/>
          </a:prstGeom>
        </p:spPr>
        <p:txBody>
          <a:bodyPr vert="horz" lIns="91440" tIns="45720" rIns="91440" bIns="45720" rtlCol="0" anchor="ctr"/>
          <a:lstStyle>
            <a:lvl1pPr algn="ctr">
              <a:defRPr sz="750">
                <a:solidFill>
                  <a:schemeClr val="tx1"/>
                </a:solidFill>
              </a:defRPr>
            </a:lvl1pPr>
          </a:lstStyle>
          <a:p>
            <a:pPr algn="l"/>
            <a:r>
              <a:rPr lang="de-DE" dirty="0">
                <a:solidFill>
                  <a:prstClr val="black"/>
                </a:solidFill>
              </a:rPr>
              <a:t>Name/Vortragstitel</a:t>
            </a:r>
          </a:p>
        </p:txBody>
      </p:sp>
    </p:spTree>
    <p:extLst>
      <p:ext uri="{BB962C8B-B14F-4D97-AF65-F5344CB8AC3E}">
        <p14:creationId xmlns:p14="http://schemas.microsoft.com/office/powerpoint/2010/main" val="9247340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05979"/>
            <a:ext cx="8229600" cy="4388644"/>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2"/>
          </p:nvPr>
        </p:nvSpPr>
        <p:spPr>
          <a:xfrm>
            <a:off x="8556626" y="4954789"/>
            <a:ext cx="587375" cy="197644"/>
          </a:xfrm>
        </p:spPr>
        <p:txBody>
          <a:bodyPr/>
          <a:lstStyle>
            <a:lvl1pPr>
              <a:defRPr/>
            </a:lvl1pPr>
          </a:lstStyle>
          <a:p>
            <a:fld id="{263A4CD5-348C-4D38-91DC-010EE26C6ABA}" type="slidenum">
              <a:rPr lang="en-US" altLang="de-DE"/>
              <a:pPr/>
              <a:t>‹Nr.›</a:t>
            </a:fld>
            <a:endParaRPr lang="en-US" altLang="de-DE"/>
          </a:p>
        </p:txBody>
      </p:sp>
      <p:sp>
        <p:nvSpPr>
          <p:cNvPr id="6" name="Fußzeilenplatzhalter 7"/>
          <p:cNvSpPr txBox="1">
            <a:spLocks/>
          </p:cNvSpPr>
          <p:nvPr userDrawn="1"/>
        </p:nvSpPr>
        <p:spPr>
          <a:xfrm>
            <a:off x="2425700" y="4931841"/>
            <a:ext cx="4825699" cy="267868"/>
          </a:xfrm>
          <a:prstGeom prst="rect">
            <a:avLst/>
          </a:prstGeom>
        </p:spPr>
        <p:txBody>
          <a:bodyPr vert="horz" lIns="68580" tIns="34290" rIns="68580" bIns="34290" rtlCol="0" anchor="ctr"/>
          <a:lstStyle>
            <a:defPPr>
              <a:defRPr lang="de-DE"/>
            </a:defPPr>
            <a:lvl1pPr marL="0" algn="ctr" defTabSz="457200" rtl="0" eaLnBrk="1" latinLnBrk="0" hangingPunct="1">
              <a:defRPr sz="1000" kern="1200">
                <a:solidFill>
                  <a:srgbClr val="33333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sz="750" dirty="0" smtClean="0"/>
              <a:t>Andreas Krämer, </a:t>
            </a:r>
            <a:r>
              <a:rPr lang="de-DE" sz="750" dirty="0" err="1" smtClean="0"/>
              <a:t>Accelerator</a:t>
            </a:r>
            <a:r>
              <a:rPr lang="de-DE" sz="750" dirty="0" smtClean="0"/>
              <a:t> Seminar 28.01.2021</a:t>
            </a:r>
            <a:endParaRPr lang="de-DE" sz="750" dirty="0"/>
          </a:p>
        </p:txBody>
      </p:sp>
    </p:spTree>
    <p:extLst>
      <p:ext uri="{BB962C8B-B14F-4D97-AF65-F5344CB8AC3E}">
        <p14:creationId xmlns:p14="http://schemas.microsoft.com/office/powerpoint/2010/main" val="351067440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pic>
        <p:nvPicPr>
          <p:cNvPr id="18" name="Grafik 5" descr="Grafik 5"/>
          <p:cNvPicPr>
            <a:picLocks noChangeAspect="1"/>
          </p:cNvPicPr>
          <p:nvPr/>
        </p:nvPicPr>
        <p:blipFill>
          <a:blip r:embed="rId2"/>
          <a:stretch>
            <a:fillRect/>
          </a:stretch>
        </p:blipFill>
        <p:spPr>
          <a:xfrm>
            <a:off x="546753" y="939828"/>
            <a:ext cx="8427666" cy="4018346"/>
          </a:xfrm>
          <a:prstGeom prst="rect">
            <a:avLst/>
          </a:prstGeom>
          <a:ln w="12700">
            <a:miter lim="400000"/>
          </a:ln>
        </p:spPr>
      </p:pic>
      <p:sp>
        <p:nvSpPr>
          <p:cNvPr id="19" name="Titeltext"/>
          <p:cNvSpPr txBox="1">
            <a:spLocks noGrp="1"/>
          </p:cNvSpPr>
          <p:nvPr>
            <p:ph type="title"/>
          </p:nvPr>
        </p:nvSpPr>
        <p:spPr>
          <a:xfrm>
            <a:off x="1251564" y="2738074"/>
            <a:ext cx="6607517" cy="584900"/>
          </a:xfrm>
          <a:prstGeom prst="rect">
            <a:avLst/>
          </a:prstGeom>
        </p:spPr>
        <p:txBody>
          <a:bodyPr/>
          <a:lstStyle>
            <a:lvl1pPr algn="ctr">
              <a:defRPr sz="2700"/>
            </a:lvl1pPr>
          </a:lstStyle>
          <a:p>
            <a:r>
              <a:t>Titeltext</a:t>
            </a:r>
          </a:p>
        </p:txBody>
      </p:sp>
      <p:sp>
        <p:nvSpPr>
          <p:cNvPr id="20" name="Textebene 1…"/>
          <p:cNvSpPr txBox="1">
            <a:spLocks noGrp="1"/>
          </p:cNvSpPr>
          <p:nvPr>
            <p:ph type="body" sz="quarter" idx="1"/>
          </p:nvPr>
        </p:nvSpPr>
        <p:spPr>
          <a:xfrm>
            <a:off x="1371600" y="3322973"/>
            <a:ext cx="6400800" cy="438496"/>
          </a:xfrm>
          <a:prstGeom prst="rect">
            <a:avLst/>
          </a:prstGeom>
        </p:spPr>
        <p:txBody>
          <a:bodyPr/>
          <a:lstStyle>
            <a:lvl1pPr marL="0" indent="0" algn="ctr">
              <a:spcBef>
                <a:spcPts val="300"/>
              </a:spcBef>
              <a:buClrTx/>
              <a:buSzTx/>
              <a:buNone/>
              <a:defRPr sz="1500">
                <a:solidFill>
                  <a:srgbClr val="666666"/>
                </a:solidFill>
              </a:defRPr>
            </a:lvl1pPr>
            <a:lvl2pPr marL="0" indent="342900" algn="ctr">
              <a:spcBef>
                <a:spcPts val="300"/>
              </a:spcBef>
              <a:buClrTx/>
              <a:buSzTx/>
              <a:buNone/>
              <a:defRPr sz="1500">
                <a:solidFill>
                  <a:srgbClr val="666666"/>
                </a:solidFill>
              </a:defRPr>
            </a:lvl2pPr>
            <a:lvl3pPr marL="0" indent="685800" algn="ctr">
              <a:spcBef>
                <a:spcPts val="300"/>
              </a:spcBef>
              <a:buClrTx/>
              <a:buSzTx/>
              <a:buNone/>
              <a:defRPr sz="1500">
                <a:solidFill>
                  <a:srgbClr val="666666"/>
                </a:solidFill>
              </a:defRPr>
            </a:lvl3pPr>
            <a:lvl4pPr marL="0" indent="1028700" algn="ctr">
              <a:spcBef>
                <a:spcPts val="300"/>
              </a:spcBef>
              <a:buClrTx/>
              <a:buSzTx/>
              <a:buNone/>
              <a:defRPr sz="1500">
                <a:solidFill>
                  <a:srgbClr val="666666"/>
                </a:solidFill>
              </a:defRPr>
            </a:lvl4pPr>
            <a:lvl5pPr marL="0" indent="1371600" algn="ctr">
              <a:spcBef>
                <a:spcPts val="300"/>
              </a:spcBef>
              <a:buClrTx/>
              <a:buSzTx/>
              <a:buNone/>
              <a:defRPr sz="1500">
                <a:solidFill>
                  <a:srgbClr val="666666"/>
                </a:solidFill>
              </a:defRPr>
            </a:lvl5pPr>
          </a:lstStyle>
          <a:p>
            <a:r>
              <a:t>Textebene 1</a:t>
            </a:r>
          </a:p>
          <a:p>
            <a:pPr lvl="1"/>
            <a:r>
              <a:t>Textebene 2</a:t>
            </a:r>
          </a:p>
          <a:p>
            <a:pPr lvl="2"/>
            <a:r>
              <a:t>Textebene 3</a:t>
            </a:r>
          </a:p>
          <a:p>
            <a:pPr lvl="3"/>
            <a:r>
              <a:t>Textebene 4</a:t>
            </a:r>
          </a:p>
          <a:p>
            <a:pPr lvl="4"/>
            <a:r>
              <a:t>Textebene 5</a:t>
            </a:r>
          </a:p>
        </p:txBody>
      </p:sp>
      <p:sp>
        <p:nvSpPr>
          <p:cNvPr id="21" name="Rechteck 12"/>
          <p:cNvSpPr/>
          <p:nvPr/>
        </p:nvSpPr>
        <p:spPr>
          <a:xfrm>
            <a:off x="404092" y="4987637"/>
            <a:ext cx="3371273" cy="155864"/>
          </a:xfrm>
          <a:prstGeom prst="rect">
            <a:avLst/>
          </a:prstGeom>
          <a:solidFill>
            <a:srgbClr val="EAEAEA"/>
          </a:solidFill>
          <a:ln w="12700">
            <a:miter lim="400000"/>
          </a:ln>
        </p:spPr>
        <p:txBody>
          <a:bodyPr lIns="34289" rIns="34289" anchor="ctr"/>
          <a:lstStyle/>
          <a:p>
            <a:pPr algn="ctr">
              <a:defRPr>
                <a:solidFill>
                  <a:srgbClr val="FFFFFF"/>
                </a:solidFill>
              </a:defRPr>
            </a:pPr>
            <a:endParaRPr sz="1350"/>
          </a:p>
        </p:txBody>
      </p:sp>
      <p:sp>
        <p:nvSpPr>
          <p:cNvPr id="22" name="Foliennummer"/>
          <p:cNvSpPr txBox="1">
            <a:spLocks noGrp="1"/>
          </p:cNvSpPr>
          <p:nvPr>
            <p:ph type="sldNum" sz="quarter" idx="2"/>
          </p:nvPr>
        </p:nvSpPr>
        <p:spPr>
          <a:xfrm>
            <a:off x="6268508" y="4663390"/>
            <a:ext cx="284692" cy="207749"/>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591149550"/>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5049583"/>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09839" y="363875"/>
            <a:ext cx="1129081" cy="376361"/>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4949824"/>
            <a:ext cx="203277" cy="20327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317635" y="1088015"/>
            <a:ext cx="8420176" cy="3677689"/>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8015792" y="4914482"/>
            <a:ext cx="744898"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‹Nr.›</a:t>
            </a:fld>
            <a:endParaRPr lang="de-DE" dirty="0"/>
          </a:p>
        </p:txBody>
      </p:sp>
      <p:sp>
        <p:nvSpPr>
          <p:cNvPr id="11" name="Textfeld 10"/>
          <p:cNvSpPr txBox="1"/>
          <p:nvPr/>
        </p:nvSpPr>
        <p:spPr>
          <a:xfrm>
            <a:off x="435270" y="4950517"/>
            <a:ext cx="3527133" cy="207749"/>
          </a:xfrm>
          <a:prstGeom prst="rect">
            <a:avLst/>
          </a:prstGeom>
          <a:noFill/>
        </p:spPr>
        <p:txBody>
          <a:bodyPr wrap="square" rtlCol="0" anchor="ctr">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sz="750" dirty="0">
                <a:solidFill>
                  <a:srgbClr val="333333"/>
                </a:solidFill>
                <a:latin typeface="Arial"/>
                <a:cs typeface="Arial"/>
              </a:rPr>
              <a:t>FAIR GmbH | GSI GmbH</a:t>
            </a:r>
          </a:p>
        </p:txBody>
      </p:sp>
      <p:sp>
        <p:nvSpPr>
          <p:cNvPr id="2" name="Titelplatzhalter 1"/>
          <p:cNvSpPr>
            <a:spLocks noGrp="1"/>
          </p:cNvSpPr>
          <p:nvPr>
            <p:ph type="title"/>
          </p:nvPr>
        </p:nvSpPr>
        <p:spPr>
          <a:xfrm>
            <a:off x="317638" y="231075"/>
            <a:ext cx="6129236" cy="590668"/>
          </a:xfrm>
          <a:prstGeom prst="rect">
            <a:avLst/>
          </a:prstGeom>
        </p:spPr>
        <p:txBody>
          <a:bodyPr vert="horz" lIns="91440" tIns="45720" rIns="91440" bIns="45720" rtlCol="0" anchor="b" anchorCtr="0">
            <a:noAutofit/>
          </a:bodyPr>
          <a:lstStyle/>
          <a:p>
            <a:r>
              <a:rPr lang="de-DE" dirty="0"/>
              <a:t>Mastertitelformat bearbeiten</a:t>
            </a:r>
          </a:p>
        </p:txBody>
      </p:sp>
      <p:sp>
        <p:nvSpPr>
          <p:cNvPr id="8" name="Fußzeilenplatzhalter 7"/>
          <p:cNvSpPr>
            <a:spLocks noGrp="1"/>
          </p:cNvSpPr>
          <p:nvPr>
            <p:ph type="ftr" sz="quarter" idx="3"/>
          </p:nvPr>
        </p:nvSpPr>
        <p:spPr>
          <a:xfrm>
            <a:off x="3382256"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dirty="0" smtClean="0"/>
              <a:t>Andreas </a:t>
            </a:r>
            <a:r>
              <a:rPr lang="en-US" dirty="0" err="1" smtClean="0"/>
              <a:t>Krämer</a:t>
            </a:r>
            <a:r>
              <a:rPr lang="en-US" dirty="0" smtClean="0"/>
              <a:t> – Workshop OLAV-VI 2024</a:t>
            </a:r>
            <a:endParaRPr lang="de-DE" dirty="0"/>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6640829" y="206825"/>
            <a:ext cx="775055" cy="645879"/>
          </a:xfrm>
          <a:prstGeom prst="rect">
            <a:avLst/>
          </a:prstGeom>
        </p:spPr>
      </p:pic>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6" r:id="rId5"/>
    <p:sldLayoutId id="2147483673" r:id="rId6"/>
    <p:sldLayoutId id="2147483674" r:id="rId7"/>
    <p:sldLayoutId id="2147483675" r:id="rId8"/>
  </p:sldLayoutIdLst>
  <p:timing>
    <p:tnLst>
      <p:par>
        <p:cTn id="1" dur="indefinite" restart="never" nodeType="tmRoot"/>
      </p:par>
    </p:tnLst>
  </p:timing>
  <p:hf hdr="0"/>
  <p:txStyles>
    <p:titleStyle>
      <a:lvl1pPr algn="l" defTabSz="342900" rtl="0" eaLnBrk="1" latinLnBrk="0" hangingPunct="1">
        <a:spcBef>
          <a:spcPct val="0"/>
        </a:spcBef>
        <a:buNone/>
        <a:defRPr sz="1800" b="1" kern="1200">
          <a:solidFill>
            <a:srgbClr val="333333"/>
          </a:solidFill>
          <a:latin typeface="Arial"/>
          <a:ea typeface="+mj-ea"/>
          <a:cs typeface="Arial"/>
        </a:defRPr>
      </a:lvl1pPr>
    </p:titleStyle>
    <p:body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eck 9"/>
          <p:cNvSpPr/>
          <p:nvPr/>
        </p:nvSpPr>
        <p:spPr>
          <a:xfrm>
            <a:off x="0" y="4959309"/>
            <a:ext cx="9144000" cy="191701"/>
          </a:xfrm>
          <a:prstGeom prst="rect">
            <a:avLst/>
          </a:prstGeom>
          <a:solidFill>
            <a:srgbClr val="EAEAEA"/>
          </a:solidFill>
          <a:ln w="12700">
            <a:miter lim="400000"/>
          </a:ln>
        </p:spPr>
        <p:txBody>
          <a:bodyPr lIns="34289" rIns="34289" anchor="ctr"/>
          <a:lstStyle/>
          <a:p>
            <a:pPr algn="ctr">
              <a:defRPr>
                <a:solidFill>
                  <a:srgbClr val="FFFFFF"/>
                </a:solidFill>
              </a:defRPr>
            </a:pPr>
            <a:endParaRPr sz="1350"/>
          </a:p>
        </p:txBody>
      </p:sp>
      <p:sp>
        <p:nvSpPr>
          <p:cNvPr id="4" name="Gerade Verbindung 8"/>
          <p:cNvSpPr/>
          <p:nvPr/>
        </p:nvSpPr>
        <p:spPr>
          <a:xfrm>
            <a:off x="0" y="801205"/>
            <a:ext cx="9144000" cy="1"/>
          </a:xfrm>
          <a:prstGeom prst="line">
            <a:avLst/>
          </a:prstGeom>
          <a:ln w="254000">
            <a:solidFill>
              <a:srgbClr val="EAEAEA"/>
            </a:solidFill>
          </a:ln>
        </p:spPr>
        <p:txBody>
          <a:bodyPr lIns="34289" rIns="34289"/>
          <a:lstStyle/>
          <a:p>
            <a:endParaRPr sz="1350"/>
          </a:p>
        </p:txBody>
      </p:sp>
      <p:sp>
        <p:nvSpPr>
          <p:cNvPr id="5" name="Textfeld 10"/>
          <p:cNvSpPr txBox="1"/>
          <p:nvPr/>
        </p:nvSpPr>
        <p:spPr>
          <a:xfrm>
            <a:off x="435266" y="4950516"/>
            <a:ext cx="2028534" cy="20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nchor="ctr">
            <a:spAutoFit/>
          </a:bodyPr>
          <a:lstStyle>
            <a:lvl1pPr>
              <a:defRPr sz="1000">
                <a:solidFill>
                  <a:srgbClr val="333333"/>
                </a:solidFill>
              </a:defRPr>
            </a:lvl1pPr>
          </a:lstStyle>
          <a:p>
            <a:r>
              <a:rPr sz="750"/>
              <a:t>FAIR GmbH | GSI GmbH</a:t>
            </a:r>
          </a:p>
        </p:txBody>
      </p:sp>
      <p:sp>
        <p:nvSpPr>
          <p:cNvPr id="6" name="Rechteck 3"/>
          <p:cNvSpPr/>
          <p:nvPr/>
        </p:nvSpPr>
        <p:spPr>
          <a:xfrm>
            <a:off x="-1" y="678109"/>
            <a:ext cx="255600" cy="252000"/>
          </a:xfrm>
          <a:prstGeom prst="rect">
            <a:avLst/>
          </a:prstGeom>
          <a:solidFill>
            <a:srgbClr val="FDBB63"/>
          </a:solidFill>
          <a:ln w="12700">
            <a:miter lim="400000"/>
          </a:ln>
        </p:spPr>
        <p:txBody>
          <a:bodyPr lIns="34289" rIns="34289" anchor="ctr"/>
          <a:lstStyle/>
          <a:p>
            <a:pPr algn="ctr">
              <a:defRPr>
                <a:solidFill>
                  <a:srgbClr val="FFFFFF"/>
                </a:solidFill>
              </a:defRPr>
            </a:pPr>
            <a:endParaRPr sz="1350"/>
          </a:p>
        </p:txBody>
      </p:sp>
      <p:sp>
        <p:nvSpPr>
          <p:cNvPr id="7" name="Rechteck 11"/>
          <p:cNvSpPr/>
          <p:nvPr/>
        </p:nvSpPr>
        <p:spPr>
          <a:xfrm>
            <a:off x="-1" y="4957404"/>
            <a:ext cx="255600" cy="191701"/>
          </a:xfrm>
          <a:prstGeom prst="rect">
            <a:avLst/>
          </a:prstGeom>
          <a:solidFill>
            <a:srgbClr val="FDBB63"/>
          </a:solidFill>
          <a:ln w="12700">
            <a:miter lim="400000"/>
          </a:ln>
        </p:spPr>
        <p:txBody>
          <a:bodyPr lIns="34289" rIns="34289" anchor="ctr"/>
          <a:lstStyle/>
          <a:p>
            <a:pPr algn="ctr">
              <a:defRPr>
                <a:solidFill>
                  <a:srgbClr val="FFFFFF"/>
                </a:solidFill>
              </a:defRPr>
            </a:pPr>
            <a:endParaRPr sz="1350"/>
          </a:p>
        </p:txBody>
      </p:sp>
      <p:sp>
        <p:nvSpPr>
          <p:cNvPr id="9" name="Foliennummer"/>
          <p:cNvSpPr txBox="1">
            <a:spLocks noGrp="1"/>
          </p:cNvSpPr>
          <p:nvPr>
            <p:ph type="sldNum" sz="quarter" idx="2"/>
          </p:nvPr>
        </p:nvSpPr>
        <p:spPr>
          <a:xfrm>
            <a:off x="8425199" y="4947531"/>
            <a:ext cx="284692" cy="207749"/>
          </a:xfrm>
          <a:prstGeom prst="rect">
            <a:avLst/>
          </a:prstGeom>
          <a:ln w="12700">
            <a:miter lim="400000"/>
          </a:ln>
        </p:spPr>
        <p:txBody>
          <a:bodyPr wrap="none" lIns="45719" rIns="45719" anchor="ctr">
            <a:spAutoFit/>
          </a:bodyPr>
          <a:lstStyle>
            <a:lvl1pPr algn="r">
              <a:defRPr sz="750">
                <a:solidFill>
                  <a:srgbClr val="333333"/>
                </a:solidFill>
              </a:defRPr>
            </a:lvl1pPr>
          </a:lstStyle>
          <a:p>
            <a:fld id="{86CB4B4D-7CA3-9044-876B-883B54F8677D}" type="slidenum">
              <a:t>‹Nr.›</a:t>
            </a:fld>
            <a:endParaRPr/>
          </a:p>
        </p:txBody>
      </p:sp>
      <p:sp>
        <p:nvSpPr>
          <p:cNvPr id="10" name="Titeltext"/>
          <p:cNvSpPr txBox="1">
            <a:spLocks noGrp="1"/>
          </p:cNvSpPr>
          <p:nvPr>
            <p:ph type="title"/>
          </p:nvPr>
        </p:nvSpPr>
        <p:spPr>
          <a:xfrm>
            <a:off x="457200" y="0"/>
            <a:ext cx="8229600" cy="1063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r>
              <a:t>Titeltext</a:t>
            </a:r>
          </a:p>
        </p:txBody>
      </p:sp>
      <p:sp>
        <p:nvSpPr>
          <p:cNvPr id="11" name="Textebene 1…"/>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Textebene 1</a:t>
            </a:r>
          </a:p>
          <a:p>
            <a:pPr lvl="1"/>
            <a:r>
              <a:t>Textebene 2</a:t>
            </a:r>
          </a:p>
          <a:p>
            <a:pPr lvl="2"/>
            <a:r>
              <a:t>Textebene 3</a:t>
            </a:r>
          </a:p>
          <a:p>
            <a:pPr lvl="3"/>
            <a:r>
              <a:t>Textebene 4</a:t>
            </a:r>
          </a:p>
          <a:p>
            <a:pPr lvl="4"/>
            <a:r>
              <a:t>Textebene 5</a:t>
            </a:r>
          </a:p>
        </p:txBody>
      </p:sp>
      <p:sp>
        <p:nvSpPr>
          <p:cNvPr id="12" name="Fußzeilenplatzhalter 11"/>
          <p:cNvSpPr>
            <a:spLocks noGrp="1"/>
          </p:cNvSpPr>
          <p:nvPr>
            <p:ph type="ftr" sz="quarter" idx="3"/>
          </p:nvPr>
        </p:nvSpPr>
        <p:spPr>
          <a:xfrm>
            <a:off x="3028950" y="491448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pic>
        <p:nvPicPr>
          <p:cNvPr id="13"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09840" y="363876"/>
            <a:ext cx="1129081" cy="376361"/>
          </a:xfrm>
          <a:prstGeom prst="rect">
            <a:avLst/>
          </a:prstGeom>
        </p:spPr>
      </p:pic>
      <p:pic>
        <p:nvPicPr>
          <p:cNvPr id="14"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6640830" y="206825"/>
            <a:ext cx="775055" cy="645879"/>
          </a:xfrm>
          <a:prstGeom prst="rect">
            <a:avLst/>
          </a:prstGeom>
        </p:spPr>
      </p:pic>
    </p:spTree>
    <p:extLst>
      <p:ext uri="{BB962C8B-B14F-4D97-AF65-F5344CB8AC3E}">
        <p14:creationId xmlns:p14="http://schemas.microsoft.com/office/powerpoint/2010/main" val="1376435936"/>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ransition spd="med"/>
  <p:timing>
    <p:tnLst>
      <p:par>
        <p:cTn id="1" dur="indefinite" restart="never" nodeType="tmRoot"/>
      </p:par>
    </p:tnLst>
  </p:timing>
  <p:txStyles>
    <p:titleStyle>
      <a:lvl1pPr marL="0" marR="0" indent="0" algn="l" defTabSz="342900" rtl="0" latinLnBrk="0">
        <a:lnSpc>
          <a:spcPct val="100000"/>
        </a:lnSpc>
        <a:spcBef>
          <a:spcPts val="0"/>
        </a:spcBef>
        <a:spcAft>
          <a:spcPts val="0"/>
        </a:spcAft>
        <a:buClrTx/>
        <a:buSzTx/>
        <a:buFontTx/>
        <a:buNone/>
        <a:tabLst/>
        <a:defRPr sz="1800" b="1" i="0" u="none" strike="noStrike" cap="none" spc="0" baseline="0">
          <a:solidFill>
            <a:srgbClr val="333333"/>
          </a:solidFill>
          <a:uFillTx/>
          <a:latin typeface="Arial"/>
          <a:ea typeface="Arial"/>
          <a:cs typeface="Arial"/>
          <a:sym typeface="Arial"/>
        </a:defRPr>
      </a:lvl1pPr>
      <a:lvl2pPr marL="0" marR="0" indent="0" algn="l" defTabSz="342900" rtl="0" latinLnBrk="0">
        <a:lnSpc>
          <a:spcPct val="100000"/>
        </a:lnSpc>
        <a:spcBef>
          <a:spcPts val="0"/>
        </a:spcBef>
        <a:spcAft>
          <a:spcPts val="0"/>
        </a:spcAft>
        <a:buClrTx/>
        <a:buSzTx/>
        <a:buFontTx/>
        <a:buNone/>
        <a:tabLst/>
        <a:defRPr sz="1800" b="1" i="0" u="none" strike="noStrike" cap="none" spc="0" baseline="0">
          <a:solidFill>
            <a:srgbClr val="333333"/>
          </a:solidFill>
          <a:uFillTx/>
          <a:latin typeface="Arial"/>
          <a:ea typeface="Arial"/>
          <a:cs typeface="Arial"/>
          <a:sym typeface="Arial"/>
        </a:defRPr>
      </a:lvl2pPr>
      <a:lvl3pPr marL="0" marR="0" indent="0" algn="l" defTabSz="342900" rtl="0" latinLnBrk="0">
        <a:lnSpc>
          <a:spcPct val="100000"/>
        </a:lnSpc>
        <a:spcBef>
          <a:spcPts val="0"/>
        </a:spcBef>
        <a:spcAft>
          <a:spcPts val="0"/>
        </a:spcAft>
        <a:buClrTx/>
        <a:buSzTx/>
        <a:buFontTx/>
        <a:buNone/>
        <a:tabLst/>
        <a:defRPr sz="1800" b="1" i="0" u="none" strike="noStrike" cap="none" spc="0" baseline="0">
          <a:solidFill>
            <a:srgbClr val="333333"/>
          </a:solidFill>
          <a:uFillTx/>
          <a:latin typeface="Arial"/>
          <a:ea typeface="Arial"/>
          <a:cs typeface="Arial"/>
          <a:sym typeface="Arial"/>
        </a:defRPr>
      </a:lvl3pPr>
      <a:lvl4pPr marL="0" marR="0" indent="0" algn="l" defTabSz="342900" rtl="0" latinLnBrk="0">
        <a:lnSpc>
          <a:spcPct val="100000"/>
        </a:lnSpc>
        <a:spcBef>
          <a:spcPts val="0"/>
        </a:spcBef>
        <a:spcAft>
          <a:spcPts val="0"/>
        </a:spcAft>
        <a:buClrTx/>
        <a:buSzTx/>
        <a:buFontTx/>
        <a:buNone/>
        <a:tabLst/>
        <a:defRPr sz="1800" b="1" i="0" u="none" strike="noStrike" cap="none" spc="0" baseline="0">
          <a:solidFill>
            <a:srgbClr val="333333"/>
          </a:solidFill>
          <a:uFillTx/>
          <a:latin typeface="Arial"/>
          <a:ea typeface="Arial"/>
          <a:cs typeface="Arial"/>
          <a:sym typeface="Arial"/>
        </a:defRPr>
      </a:lvl4pPr>
      <a:lvl5pPr marL="0" marR="0" indent="0" algn="l" defTabSz="342900" rtl="0" latinLnBrk="0">
        <a:lnSpc>
          <a:spcPct val="100000"/>
        </a:lnSpc>
        <a:spcBef>
          <a:spcPts val="0"/>
        </a:spcBef>
        <a:spcAft>
          <a:spcPts val="0"/>
        </a:spcAft>
        <a:buClrTx/>
        <a:buSzTx/>
        <a:buFontTx/>
        <a:buNone/>
        <a:tabLst/>
        <a:defRPr sz="1800" b="1" i="0" u="none" strike="noStrike" cap="none" spc="0" baseline="0">
          <a:solidFill>
            <a:srgbClr val="333333"/>
          </a:solidFill>
          <a:uFillTx/>
          <a:latin typeface="Arial"/>
          <a:ea typeface="Arial"/>
          <a:cs typeface="Arial"/>
          <a:sym typeface="Arial"/>
        </a:defRPr>
      </a:lvl5pPr>
      <a:lvl6pPr marL="0" marR="0" indent="0" algn="l" defTabSz="342900" rtl="0" latinLnBrk="0">
        <a:lnSpc>
          <a:spcPct val="100000"/>
        </a:lnSpc>
        <a:spcBef>
          <a:spcPts val="0"/>
        </a:spcBef>
        <a:spcAft>
          <a:spcPts val="0"/>
        </a:spcAft>
        <a:buClrTx/>
        <a:buSzTx/>
        <a:buFontTx/>
        <a:buNone/>
        <a:tabLst/>
        <a:defRPr sz="1800" b="1" i="0" u="none" strike="noStrike" cap="none" spc="0" baseline="0">
          <a:solidFill>
            <a:srgbClr val="333333"/>
          </a:solidFill>
          <a:uFillTx/>
          <a:latin typeface="Arial"/>
          <a:ea typeface="Arial"/>
          <a:cs typeface="Arial"/>
          <a:sym typeface="Arial"/>
        </a:defRPr>
      </a:lvl6pPr>
      <a:lvl7pPr marL="0" marR="0" indent="0" algn="l" defTabSz="342900" rtl="0" latinLnBrk="0">
        <a:lnSpc>
          <a:spcPct val="100000"/>
        </a:lnSpc>
        <a:spcBef>
          <a:spcPts val="0"/>
        </a:spcBef>
        <a:spcAft>
          <a:spcPts val="0"/>
        </a:spcAft>
        <a:buClrTx/>
        <a:buSzTx/>
        <a:buFontTx/>
        <a:buNone/>
        <a:tabLst/>
        <a:defRPr sz="1800" b="1" i="0" u="none" strike="noStrike" cap="none" spc="0" baseline="0">
          <a:solidFill>
            <a:srgbClr val="333333"/>
          </a:solidFill>
          <a:uFillTx/>
          <a:latin typeface="Arial"/>
          <a:ea typeface="Arial"/>
          <a:cs typeface="Arial"/>
          <a:sym typeface="Arial"/>
        </a:defRPr>
      </a:lvl7pPr>
      <a:lvl8pPr marL="0" marR="0" indent="0" algn="l" defTabSz="342900" rtl="0" latinLnBrk="0">
        <a:lnSpc>
          <a:spcPct val="100000"/>
        </a:lnSpc>
        <a:spcBef>
          <a:spcPts val="0"/>
        </a:spcBef>
        <a:spcAft>
          <a:spcPts val="0"/>
        </a:spcAft>
        <a:buClrTx/>
        <a:buSzTx/>
        <a:buFontTx/>
        <a:buNone/>
        <a:tabLst/>
        <a:defRPr sz="1800" b="1" i="0" u="none" strike="noStrike" cap="none" spc="0" baseline="0">
          <a:solidFill>
            <a:srgbClr val="333333"/>
          </a:solidFill>
          <a:uFillTx/>
          <a:latin typeface="Arial"/>
          <a:ea typeface="Arial"/>
          <a:cs typeface="Arial"/>
          <a:sym typeface="Arial"/>
        </a:defRPr>
      </a:lvl8pPr>
      <a:lvl9pPr marL="0" marR="0" indent="0" algn="l" defTabSz="342900" rtl="0" latinLnBrk="0">
        <a:lnSpc>
          <a:spcPct val="100000"/>
        </a:lnSpc>
        <a:spcBef>
          <a:spcPts val="0"/>
        </a:spcBef>
        <a:spcAft>
          <a:spcPts val="0"/>
        </a:spcAft>
        <a:buClrTx/>
        <a:buSzTx/>
        <a:buFontTx/>
        <a:buNone/>
        <a:tabLst/>
        <a:defRPr sz="1800" b="1" i="0" u="none" strike="noStrike" cap="none" spc="0" baseline="0">
          <a:solidFill>
            <a:srgbClr val="333333"/>
          </a:solidFill>
          <a:uFillTx/>
          <a:latin typeface="Arial"/>
          <a:ea typeface="Arial"/>
          <a:cs typeface="Arial"/>
          <a:sym typeface="Arial"/>
        </a:defRPr>
      </a:lvl9pPr>
    </p:titleStyle>
    <p:bodyStyle>
      <a:lvl1pPr marL="257175" marR="0" indent="-257175" algn="l" defTabSz="342900" rtl="0" latinLnBrk="0">
        <a:lnSpc>
          <a:spcPct val="100000"/>
        </a:lnSpc>
        <a:spcBef>
          <a:spcPts val="375"/>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1pPr>
      <a:lvl2pPr marL="600075" marR="0" indent="-257175" algn="l" defTabSz="342900" rtl="0" latinLnBrk="0">
        <a:lnSpc>
          <a:spcPct val="100000"/>
        </a:lnSpc>
        <a:spcBef>
          <a:spcPts val="375"/>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2pPr>
      <a:lvl3pPr marL="914400" marR="0" indent="-228600" algn="l" defTabSz="342900" rtl="0" latinLnBrk="0">
        <a:lnSpc>
          <a:spcPct val="100000"/>
        </a:lnSpc>
        <a:spcBef>
          <a:spcPts val="375"/>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3pPr>
      <a:lvl4pPr marL="1285875" marR="0" indent="-257175" algn="l" defTabSz="342900" rtl="0" latinLnBrk="0">
        <a:lnSpc>
          <a:spcPct val="100000"/>
        </a:lnSpc>
        <a:spcBef>
          <a:spcPts val="375"/>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4pPr>
      <a:lvl5pPr marL="1665514" marR="0" indent="-293914" algn="l" defTabSz="342900" rtl="0" latinLnBrk="0">
        <a:lnSpc>
          <a:spcPct val="100000"/>
        </a:lnSpc>
        <a:spcBef>
          <a:spcPts val="375"/>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5pPr>
      <a:lvl6pPr marL="1920240" marR="0" indent="-205740" algn="l" defTabSz="342900" rtl="0" latinLnBrk="0">
        <a:lnSpc>
          <a:spcPct val="100000"/>
        </a:lnSpc>
        <a:spcBef>
          <a:spcPts val="375"/>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6pPr>
      <a:lvl7pPr marL="2263140" marR="0" indent="-205740" algn="l" defTabSz="342900" rtl="0" latinLnBrk="0">
        <a:lnSpc>
          <a:spcPct val="100000"/>
        </a:lnSpc>
        <a:spcBef>
          <a:spcPts val="375"/>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7pPr>
      <a:lvl8pPr marL="2606040" marR="0" indent="-205740" algn="l" defTabSz="342900" rtl="0" latinLnBrk="0">
        <a:lnSpc>
          <a:spcPct val="100000"/>
        </a:lnSpc>
        <a:spcBef>
          <a:spcPts val="375"/>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8pPr>
      <a:lvl9pPr marL="2948940" marR="0" indent="-205740" algn="l" defTabSz="342900" rtl="0" latinLnBrk="0">
        <a:lnSpc>
          <a:spcPct val="100000"/>
        </a:lnSpc>
        <a:spcBef>
          <a:spcPts val="375"/>
        </a:spcBef>
        <a:spcAft>
          <a:spcPts val="0"/>
        </a:spcAft>
        <a:buClr>
          <a:srgbClr val="FDBB63"/>
        </a:buClr>
        <a:buSzPct val="100000"/>
        <a:buFontTx/>
        <a:buChar char="•"/>
        <a:tabLst/>
        <a:defRPr sz="1800" b="0" i="0" u="none" strike="noStrike" cap="none" spc="0" baseline="0">
          <a:solidFill>
            <a:srgbClr val="333333"/>
          </a:solidFill>
          <a:uFillTx/>
          <a:latin typeface="Arial"/>
          <a:ea typeface="Arial"/>
          <a:cs typeface="Arial"/>
          <a:sym typeface="Arial"/>
        </a:defRPr>
      </a:lvl9pPr>
    </p:bodyStyle>
    <p:otherStyle>
      <a:lvl1pPr marL="0" marR="0" indent="0" algn="r" defTabSz="3429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Arial"/>
        </a:defRPr>
      </a:lvl1pPr>
      <a:lvl2pPr marL="0" marR="0" indent="342900" algn="r" defTabSz="3429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Arial"/>
        </a:defRPr>
      </a:lvl2pPr>
      <a:lvl3pPr marL="0" marR="0" indent="685800" algn="r" defTabSz="3429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Arial"/>
        </a:defRPr>
      </a:lvl3pPr>
      <a:lvl4pPr marL="0" marR="0" indent="1028700" algn="r" defTabSz="3429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Arial"/>
        </a:defRPr>
      </a:lvl4pPr>
      <a:lvl5pPr marL="0" marR="0" indent="1371600" algn="r" defTabSz="3429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Arial"/>
        </a:defRPr>
      </a:lvl5pPr>
      <a:lvl6pPr marL="0" marR="0" indent="1714500" algn="r" defTabSz="3429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Arial"/>
        </a:defRPr>
      </a:lvl6pPr>
      <a:lvl7pPr marL="0" marR="0" indent="2057400" algn="r" defTabSz="3429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Arial"/>
        </a:defRPr>
      </a:lvl7pPr>
      <a:lvl8pPr marL="0" marR="0" indent="2400300" algn="r" defTabSz="3429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Arial"/>
        </a:defRPr>
      </a:lvl8pPr>
      <a:lvl9pPr marL="0" marR="0" indent="2743200" algn="r" defTabSz="3429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g"/><Relationship Id="rId4" Type="http://schemas.openxmlformats.org/officeDocument/2006/relationships/image" Target="../media/image27.jpe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5.xml"/><Relationship Id="rId5" Type="http://schemas.openxmlformats.org/officeDocument/2006/relationships/image" Target="../media/image61.jpe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5.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pn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87.png"/><Relationship Id="rId2" Type="http://schemas.openxmlformats.org/officeDocument/2006/relationships/image" Target="../media/image77.png"/><Relationship Id="rId16" Type="http://schemas.openxmlformats.org/officeDocument/2006/relationships/image" Target="../media/image91.jp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jpe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png"/><Relationship Id="rId14" Type="http://schemas.openxmlformats.org/officeDocument/2006/relationships/image" Target="../media/image89.png"/></Relationships>
</file>

<file path=ppt/slides/_rels/slide29.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6.jpeg"/><Relationship Id="rId3" Type="http://schemas.openxmlformats.org/officeDocument/2006/relationships/image" Target="../media/image92.png"/><Relationship Id="rId7" Type="http://schemas.openxmlformats.org/officeDocument/2006/relationships/image" Target="../media/image93.jpeg"/><Relationship Id="rId12"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81.png"/><Relationship Id="rId11" Type="http://schemas.openxmlformats.org/officeDocument/2006/relationships/image" Target="../media/image79.jpeg"/><Relationship Id="rId5" Type="http://schemas.openxmlformats.org/officeDocument/2006/relationships/image" Target="../media/image80.png"/><Relationship Id="rId15" Type="http://schemas.openxmlformats.org/officeDocument/2006/relationships/image" Target="../media/image98.png"/><Relationship Id="rId10" Type="http://schemas.openxmlformats.org/officeDocument/2006/relationships/image" Target="../media/image78.jpeg"/><Relationship Id="rId4" Type="http://schemas.openxmlformats.org/officeDocument/2006/relationships/image" Target="../media/image77.png"/><Relationship Id="rId9" Type="http://schemas.openxmlformats.org/officeDocument/2006/relationships/image" Target="../media/image95.jpeg"/><Relationship Id="rId14" Type="http://schemas.openxmlformats.org/officeDocument/2006/relationships/image" Target="../media/image97.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g"/><Relationship Id="rId7"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jpg"/><Relationship Id="rId10" Type="http://schemas.openxmlformats.org/officeDocument/2006/relationships/image" Target="../media/image106.jpg"/><Relationship Id="rId4" Type="http://schemas.openxmlformats.org/officeDocument/2006/relationships/image" Target="../media/image100.jpg"/><Relationship Id="rId9"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3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5.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jp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gsi.de/en/researchaccelerators/fair/fair_civil_construction/photos_and_videos"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s://www.youtube.com/watch?v=AfeGI4JkQl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 Box 5"/>
          <p:cNvSpPr txBox="1"/>
          <p:nvPr/>
        </p:nvSpPr>
        <p:spPr>
          <a:xfrm>
            <a:off x="1795671" y="2242311"/>
            <a:ext cx="5164336" cy="18004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spAutoFit/>
          </a:bodyPr>
          <a:lstStyle/>
          <a:p>
            <a:pPr marL="342900" indent="-342900" algn="ctr" defTabSz="342900" hangingPunct="0">
              <a:defRPr sz="2800" b="1"/>
            </a:pPr>
            <a:r>
              <a:rPr lang="de-DE" sz="2400" b="1" kern="0" dirty="0">
                <a:solidFill>
                  <a:srgbClr val="000000"/>
                </a:solidFill>
                <a:latin typeface="Arial" panose="020B0604020202020204" pitchFamily="34" charset="0"/>
                <a:cs typeface="Arial" panose="020B0604020202020204" pitchFamily="34" charset="0"/>
                <a:sym typeface="Arial"/>
              </a:rPr>
              <a:t>Status of the Vacuum Systems of the FAIR Accelerator Complex</a:t>
            </a:r>
            <a:endParaRPr sz="2400" b="1" kern="0" dirty="0">
              <a:solidFill>
                <a:srgbClr val="000000"/>
              </a:solidFill>
              <a:latin typeface="Arial"/>
              <a:cs typeface="Arial"/>
              <a:sym typeface="Arial"/>
            </a:endParaRPr>
          </a:p>
          <a:p>
            <a:pPr marL="342900" indent="-342900" defTabSz="342900" hangingPunct="0">
              <a:defRPr sz="2400" b="1"/>
            </a:pPr>
            <a:endParaRPr b="1" kern="0" dirty="0">
              <a:solidFill>
                <a:srgbClr val="000000"/>
              </a:solidFill>
              <a:latin typeface="Arial"/>
              <a:cs typeface="Arial"/>
              <a:sym typeface="Arial"/>
            </a:endParaRPr>
          </a:p>
          <a:p>
            <a:pPr marL="342900" indent="-342900" algn="ctr" defTabSz="342900" hangingPunct="0">
              <a:defRPr b="1"/>
            </a:pPr>
            <a:r>
              <a:rPr sz="1350" b="1" kern="0" dirty="0">
                <a:solidFill>
                  <a:srgbClr val="000000"/>
                </a:solidFill>
                <a:latin typeface="Arial"/>
                <a:cs typeface="Arial"/>
                <a:sym typeface="Arial"/>
              </a:rPr>
              <a:t>Andreas </a:t>
            </a:r>
            <a:r>
              <a:rPr sz="1350" b="1" kern="0" dirty="0" smtClean="0">
                <a:solidFill>
                  <a:srgbClr val="000000"/>
                </a:solidFill>
                <a:latin typeface="Arial"/>
                <a:cs typeface="Arial"/>
                <a:sym typeface="Arial"/>
              </a:rPr>
              <a:t>Kr</a:t>
            </a:r>
            <a:r>
              <a:rPr lang="de-DE" sz="1350" b="1" kern="0" dirty="0" err="1" smtClean="0">
                <a:solidFill>
                  <a:srgbClr val="000000"/>
                </a:solidFill>
                <a:latin typeface="Arial"/>
                <a:cs typeface="Arial"/>
                <a:sym typeface="Arial"/>
              </a:rPr>
              <a:t>ae</a:t>
            </a:r>
            <a:r>
              <a:rPr sz="1350" b="1" kern="0" dirty="0" err="1" smtClean="0">
                <a:solidFill>
                  <a:srgbClr val="000000"/>
                </a:solidFill>
                <a:latin typeface="Arial"/>
                <a:cs typeface="Arial"/>
                <a:sym typeface="Arial"/>
              </a:rPr>
              <a:t>mer</a:t>
            </a:r>
            <a:r>
              <a:rPr sz="1350" b="1" kern="0" dirty="0" smtClean="0">
                <a:solidFill>
                  <a:srgbClr val="000000"/>
                </a:solidFill>
                <a:latin typeface="Arial"/>
                <a:cs typeface="Arial"/>
                <a:sym typeface="Arial"/>
              </a:rPr>
              <a:t> </a:t>
            </a:r>
            <a:endParaRPr b="1" kern="0" dirty="0">
              <a:solidFill>
                <a:srgbClr val="000000"/>
              </a:solidFill>
              <a:latin typeface="Arial"/>
              <a:cs typeface="Arial"/>
              <a:sym typeface="Arial"/>
            </a:endParaRPr>
          </a:p>
          <a:p>
            <a:pPr marL="342900" indent="-342900" algn="ctr" defTabSz="342900" hangingPunct="0">
              <a:defRPr b="1"/>
            </a:pPr>
            <a:r>
              <a:rPr lang="en-GB" sz="1350" b="1" kern="0" dirty="0">
                <a:solidFill>
                  <a:srgbClr val="000000"/>
                </a:solidFill>
                <a:latin typeface="Arial"/>
                <a:cs typeface="Arial"/>
                <a:sym typeface="Arial"/>
              </a:rPr>
              <a:t>GSI Helmholtzzentrum für Schwerionenforschung GmbH</a:t>
            </a:r>
            <a:endParaRPr sz="1350" b="1" kern="0" dirty="0">
              <a:solidFill>
                <a:srgbClr val="000000"/>
              </a:solidFill>
              <a:latin typeface="Arial"/>
              <a:cs typeface="Arial"/>
              <a:sym typeface="Arial"/>
            </a:endParaRPr>
          </a:p>
          <a:p>
            <a:pPr marL="342900" indent="-342900" algn="ctr" defTabSz="342900" hangingPunct="0">
              <a:defRPr sz="1600" b="1"/>
            </a:pPr>
            <a:r>
              <a:rPr lang="en-GB" sz="1200" b="1" kern="0" dirty="0" smtClean="0">
                <a:solidFill>
                  <a:srgbClr val="000000"/>
                </a:solidFill>
                <a:latin typeface="Arial"/>
                <a:cs typeface="Arial"/>
                <a:sym typeface="Arial"/>
              </a:rPr>
              <a:t>15</a:t>
            </a:r>
            <a:r>
              <a:rPr lang="en-GB" sz="1200" b="1" kern="0" baseline="30000" dirty="0" smtClean="0">
                <a:solidFill>
                  <a:srgbClr val="000000"/>
                </a:solidFill>
                <a:latin typeface="Arial"/>
                <a:cs typeface="Arial"/>
                <a:sym typeface="Arial"/>
              </a:rPr>
              <a:t>th</a:t>
            </a:r>
            <a:r>
              <a:rPr lang="en-GB" sz="1200" b="1" kern="0" dirty="0" smtClean="0">
                <a:solidFill>
                  <a:srgbClr val="000000"/>
                </a:solidFill>
                <a:latin typeface="Arial"/>
                <a:cs typeface="Arial"/>
                <a:sym typeface="Arial"/>
              </a:rPr>
              <a:t> </a:t>
            </a:r>
            <a:r>
              <a:rPr lang="en-GB" sz="1200" b="1" kern="0" dirty="0">
                <a:solidFill>
                  <a:srgbClr val="000000"/>
                </a:solidFill>
                <a:latin typeface="Arial"/>
                <a:cs typeface="Arial"/>
                <a:sym typeface="Arial"/>
              </a:rPr>
              <a:t>of April 2024</a:t>
            </a:r>
            <a:endParaRPr sz="1200" b="1" kern="0" dirty="0">
              <a:solidFill>
                <a:srgbClr val="000000"/>
              </a:solidFill>
              <a:latin typeface="Arial"/>
              <a:cs typeface="Arial"/>
              <a:sym typeface="Arial"/>
            </a:endParaRPr>
          </a:p>
        </p:txBody>
      </p:sp>
    </p:spTree>
    <p:extLst>
      <p:ext uri="{BB962C8B-B14F-4D97-AF65-F5344CB8AC3E}">
        <p14:creationId xmlns:p14="http://schemas.microsoft.com/office/powerpoint/2010/main" val="4245018853"/>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800" y="154800"/>
            <a:ext cx="5584536" cy="590669"/>
          </a:xfrm>
        </p:spPr>
        <p:txBody>
          <a:bodyPr/>
          <a:lstStyle/>
          <a:p>
            <a:r>
              <a:rPr lang="de-DE" dirty="0" smtClean="0"/>
              <a:t>Installation </a:t>
            </a:r>
            <a:r>
              <a:rPr lang="de-DE" dirty="0" err="1" smtClean="0"/>
              <a:t>of</a:t>
            </a:r>
            <a:r>
              <a:rPr lang="de-DE" dirty="0" smtClean="0"/>
              <a:t> </a:t>
            </a:r>
            <a:r>
              <a:rPr lang="de-DE" dirty="0" err="1" smtClean="0"/>
              <a:t>Cryogenic</a:t>
            </a:r>
            <a:r>
              <a:rPr lang="de-DE" dirty="0" smtClean="0"/>
              <a:t> Infrastructure</a:t>
            </a:r>
            <a:endParaRPr lang="de-DE" dirty="0"/>
          </a:p>
        </p:txBody>
      </p:sp>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r="13183" b="4137"/>
          <a:stretch/>
        </p:blipFill>
        <p:spPr>
          <a:xfrm>
            <a:off x="17265" y="2894413"/>
            <a:ext cx="2443407" cy="2022648"/>
          </a:xfrm>
          <a:prstGeom prst="rect">
            <a:avLst/>
          </a:prstGeom>
        </p:spPr>
      </p:pic>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24628" r="10181" b="10902"/>
          <a:stretch/>
        </p:blipFill>
        <p:spPr>
          <a:xfrm>
            <a:off x="5636700" y="2894413"/>
            <a:ext cx="3439813" cy="2020069"/>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0905" y="943319"/>
            <a:ext cx="4398206" cy="1889855"/>
          </a:xfrm>
          <a:prstGeom prst="rect">
            <a:avLst/>
          </a:prstGeom>
        </p:spPr>
      </p:pic>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t="15519"/>
          <a:stretch/>
        </p:blipFill>
        <p:spPr>
          <a:xfrm>
            <a:off x="245747" y="943319"/>
            <a:ext cx="3976908" cy="1889855"/>
          </a:xfrm>
          <a:prstGeom prst="rect">
            <a:avLst/>
          </a:prstGeom>
        </p:spPr>
      </p:pic>
      <p:sp>
        <p:nvSpPr>
          <p:cNvPr id="12" name="Textfeld 11"/>
          <p:cNvSpPr txBox="1"/>
          <p:nvPr/>
        </p:nvSpPr>
        <p:spPr>
          <a:xfrm>
            <a:off x="1117146" y="4535940"/>
            <a:ext cx="1306768" cy="369332"/>
          </a:xfrm>
          <a:prstGeom prst="rect">
            <a:avLst/>
          </a:prstGeom>
          <a:solidFill>
            <a:srgbClr val="FDBB63"/>
          </a:solidFill>
        </p:spPr>
        <p:txBody>
          <a:bodyPr vert="horz" wrap="none" lIns="91440" tIns="45720" rIns="91440" bIns="45720" rtlCol="0" anchor="t">
            <a:spAutoFit/>
          </a:bodyPr>
          <a:lstStyle/>
          <a:p>
            <a:pPr algn="l"/>
            <a:r>
              <a:rPr lang="de-DE" sz="900" dirty="0" smtClean="0">
                <a:cs typeface="Calibri" panose="020F0502020204030204" pitchFamily="34" charset="0"/>
              </a:rPr>
              <a:t>SIS100 </a:t>
            </a:r>
            <a:r>
              <a:rPr lang="de-DE" sz="900" dirty="0" err="1" smtClean="0">
                <a:cs typeface="Calibri" panose="020F0502020204030204" pitchFamily="34" charset="0"/>
              </a:rPr>
              <a:t>Valve</a:t>
            </a:r>
            <a:r>
              <a:rPr lang="de-DE" sz="900" dirty="0" smtClean="0">
                <a:cs typeface="Calibri" panose="020F0502020204030204" pitchFamily="34" charset="0"/>
              </a:rPr>
              <a:t> Box</a:t>
            </a:r>
          </a:p>
          <a:p>
            <a:pPr algn="l"/>
            <a:r>
              <a:rPr lang="de-DE" sz="900" dirty="0" smtClean="0">
                <a:cs typeface="Calibri" panose="020F0502020204030204" pitchFamily="34" charset="0"/>
              </a:rPr>
              <a:t>(</a:t>
            </a:r>
            <a:r>
              <a:rPr lang="de-DE" sz="900" dirty="0" err="1" smtClean="0">
                <a:cs typeface="Calibri" panose="020F0502020204030204" pitchFamily="34" charset="0"/>
              </a:rPr>
              <a:t>supplied</a:t>
            </a:r>
            <a:r>
              <a:rPr lang="de-DE" sz="900" dirty="0" smtClean="0">
                <a:cs typeface="Calibri" panose="020F0502020204030204" pitchFamily="34" charset="0"/>
              </a:rPr>
              <a:t> </a:t>
            </a:r>
            <a:r>
              <a:rPr lang="de-DE" sz="900" dirty="0" err="1" smtClean="0">
                <a:cs typeface="Calibri" panose="020F0502020204030204" pitchFamily="34" charset="0"/>
              </a:rPr>
              <a:t>by</a:t>
            </a:r>
            <a:r>
              <a:rPr lang="de-DE" sz="900" dirty="0" smtClean="0">
                <a:cs typeface="Calibri" panose="020F0502020204030204" pitchFamily="34" charset="0"/>
              </a:rPr>
              <a:t> </a:t>
            </a:r>
            <a:r>
              <a:rPr lang="de-DE" sz="900" dirty="0" err="1" smtClean="0">
                <a:cs typeface="Calibri" panose="020F0502020204030204" pitchFamily="34" charset="0"/>
              </a:rPr>
              <a:t>Demaco</a:t>
            </a:r>
            <a:r>
              <a:rPr lang="de-DE" sz="900" dirty="0" smtClean="0">
                <a:cs typeface="Calibri" panose="020F0502020204030204" pitchFamily="34" charset="0"/>
              </a:rPr>
              <a:t>)</a:t>
            </a:r>
          </a:p>
        </p:txBody>
      </p:sp>
      <p:pic>
        <p:nvPicPr>
          <p:cNvPr id="13" name="Grafik 12"/>
          <p:cNvPicPr>
            <a:picLocks noChangeAspect="1"/>
          </p:cNvPicPr>
          <p:nvPr/>
        </p:nvPicPr>
        <p:blipFill rotWithShape="1">
          <a:blip r:embed="rId6"/>
          <a:srcRect t="2001"/>
          <a:stretch/>
        </p:blipFill>
        <p:spPr>
          <a:xfrm>
            <a:off x="2499693" y="2896992"/>
            <a:ext cx="3097987" cy="2020069"/>
          </a:xfrm>
          <a:prstGeom prst="rect">
            <a:avLst/>
          </a:prstGeom>
        </p:spPr>
      </p:pic>
      <p:sp>
        <p:nvSpPr>
          <p:cNvPr id="14" name="Textfeld 13"/>
          <p:cNvSpPr txBox="1"/>
          <p:nvPr/>
        </p:nvSpPr>
        <p:spPr>
          <a:xfrm>
            <a:off x="3294470" y="2896992"/>
            <a:ext cx="1682118" cy="349702"/>
          </a:xfrm>
          <a:prstGeom prst="rect">
            <a:avLst/>
          </a:prstGeom>
          <a:solidFill>
            <a:srgbClr val="FDBB63"/>
          </a:solidFill>
        </p:spPr>
        <p:txBody>
          <a:bodyPr vert="horz" wrap="none" lIns="36000" tIns="36000" rIns="36000" bIns="36000" rtlCol="0" anchor="ctr" anchorCtr="1">
            <a:spAutoFit/>
          </a:bodyPr>
          <a:lstStyle/>
          <a:p>
            <a:pPr algn="ctr"/>
            <a:r>
              <a:rPr lang="de-DE" sz="900" dirty="0" smtClean="0">
                <a:cs typeface="Calibri" panose="020F0502020204030204" pitchFamily="34" charset="0"/>
              </a:rPr>
              <a:t>Warm </a:t>
            </a:r>
            <a:r>
              <a:rPr lang="de-DE" sz="900" dirty="0" err="1" smtClean="0">
                <a:cs typeface="Calibri" panose="020F0502020204030204" pitchFamily="34" charset="0"/>
              </a:rPr>
              <a:t>Compressor</a:t>
            </a:r>
            <a:r>
              <a:rPr lang="de-DE" sz="900" dirty="0" smtClean="0">
                <a:cs typeface="Calibri" panose="020F0502020204030204" pitchFamily="34" charset="0"/>
              </a:rPr>
              <a:t> Station</a:t>
            </a:r>
          </a:p>
          <a:p>
            <a:pPr algn="ctr"/>
            <a:r>
              <a:rPr lang="de-DE" sz="900" dirty="0" smtClean="0">
                <a:cs typeface="Calibri" panose="020F0502020204030204" pitchFamily="34" charset="0"/>
              </a:rPr>
              <a:t>(</a:t>
            </a:r>
            <a:r>
              <a:rPr lang="de-DE" sz="900" dirty="0" err="1" smtClean="0">
                <a:cs typeface="Calibri" panose="020F0502020204030204" pitchFamily="34" charset="0"/>
              </a:rPr>
              <a:t>supplied</a:t>
            </a:r>
            <a:r>
              <a:rPr lang="de-DE" sz="900" dirty="0" smtClean="0">
                <a:cs typeface="Calibri" panose="020F0502020204030204" pitchFamily="34" charset="0"/>
              </a:rPr>
              <a:t> </a:t>
            </a:r>
            <a:r>
              <a:rPr lang="de-DE" sz="900" dirty="0" err="1" smtClean="0">
                <a:cs typeface="Calibri" panose="020F0502020204030204" pitchFamily="34" charset="0"/>
              </a:rPr>
              <a:t>by</a:t>
            </a:r>
            <a:r>
              <a:rPr lang="de-DE" sz="900" dirty="0" smtClean="0">
                <a:cs typeface="Calibri" panose="020F0502020204030204" pitchFamily="34" charset="0"/>
              </a:rPr>
              <a:t> Linde </a:t>
            </a:r>
            <a:r>
              <a:rPr lang="de-DE" sz="900" dirty="0" err="1" smtClean="0">
                <a:cs typeface="Calibri" panose="020F0502020204030204" pitchFamily="34" charset="0"/>
              </a:rPr>
              <a:t>Kryotechnik</a:t>
            </a:r>
            <a:r>
              <a:rPr lang="de-DE" sz="900" dirty="0" smtClean="0">
                <a:cs typeface="Calibri" panose="020F0502020204030204" pitchFamily="34" charset="0"/>
              </a:rPr>
              <a:t>)</a:t>
            </a:r>
          </a:p>
        </p:txBody>
      </p:sp>
      <p:sp>
        <p:nvSpPr>
          <p:cNvPr id="15" name="Textfeld 14"/>
          <p:cNvSpPr txBox="1"/>
          <p:nvPr/>
        </p:nvSpPr>
        <p:spPr>
          <a:xfrm>
            <a:off x="6563606" y="2688850"/>
            <a:ext cx="1682118" cy="349702"/>
          </a:xfrm>
          <a:prstGeom prst="rect">
            <a:avLst/>
          </a:prstGeom>
          <a:solidFill>
            <a:srgbClr val="FDBB63"/>
          </a:solidFill>
        </p:spPr>
        <p:txBody>
          <a:bodyPr vert="horz" wrap="none" lIns="36000" tIns="36000" rIns="36000" bIns="36000" rtlCol="0" anchor="ctr" anchorCtr="1">
            <a:spAutoFit/>
          </a:bodyPr>
          <a:lstStyle/>
          <a:p>
            <a:pPr algn="ctr"/>
            <a:r>
              <a:rPr lang="de-DE" sz="900" dirty="0" smtClean="0">
                <a:cs typeface="Calibri" panose="020F0502020204030204" pitchFamily="34" charset="0"/>
              </a:rPr>
              <a:t>Main </a:t>
            </a:r>
            <a:r>
              <a:rPr lang="de-DE" sz="900" dirty="0" err="1" smtClean="0">
                <a:cs typeface="Calibri" panose="020F0502020204030204" pitchFamily="34" charset="0"/>
              </a:rPr>
              <a:t>Cold</a:t>
            </a:r>
            <a:r>
              <a:rPr lang="de-DE" sz="900" dirty="0" smtClean="0">
                <a:cs typeface="Calibri" panose="020F0502020204030204" pitchFamily="34" charset="0"/>
              </a:rPr>
              <a:t> Box CRYO2</a:t>
            </a:r>
          </a:p>
          <a:p>
            <a:pPr algn="ctr"/>
            <a:r>
              <a:rPr lang="de-DE" sz="900" dirty="0" smtClean="0">
                <a:cs typeface="Calibri" panose="020F0502020204030204" pitchFamily="34" charset="0"/>
              </a:rPr>
              <a:t>(</a:t>
            </a:r>
            <a:r>
              <a:rPr lang="de-DE" sz="900" dirty="0" err="1" smtClean="0">
                <a:cs typeface="Calibri" panose="020F0502020204030204" pitchFamily="34" charset="0"/>
              </a:rPr>
              <a:t>supplied</a:t>
            </a:r>
            <a:r>
              <a:rPr lang="de-DE" sz="900" dirty="0" smtClean="0">
                <a:cs typeface="Calibri" panose="020F0502020204030204" pitchFamily="34" charset="0"/>
              </a:rPr>
              <a:t> </a:t>
            </a:r>
            <a:r>
              <a:rPr lang="de-DE" sz="900" dirty="0" err="1" smtClean="0">
                <a:cs typeface="Calibri" panose="020F0502020204030204" pitchFamily="34" charset="0"/>
              </a:rPr>
              <a:t>by</a:t>
            </a:r>
            <a:r>
              <a:rPr lang="de-DE" sz="900" dirty="0" smtClean="0">
                <a:cs typeface="Calibri" panose="020F0502020204030204" pitchFamily="34" charset="0"/>
              </a:rPr>
              <a:t> Linde </a:t>
            </a:r>
            <a:r>
              <a:rPr lang="de-DE" sz="900" dirty="0" err="1" smtClean="0">
                <a:cs typeface="Calibri" panose="020F0502020204030204" pitchFamily="34" charset="0"/>
              </a:rPr>
              <a:t>Kryotechnik</a:t>
            </a:r>
            <a:r>
              <a:rPr lang="de-DE" sz="900" dirty="0" smtClean="0">
                <a:cs typeface="Calibri" panose="020F0502020204030204" pitchFamily="34" charset="0"/>
              </a:rPr>
              <a:t>)</a:t>
            </a:r>
          </a:p>
        </p:txBody>
      </p:sp>
      <p:sp>
        <p:nvSpPr>
          <p:cNvPr id="17" name="Foliennummernplatzhalter 3"/>
          <p:cNvSpPr>
            <a:spLocks noGrp="1"/>
          </p:cNvSpPr>
          <p:nvPr>
            <p:ph type="sldNum" sz="quarter" idx="4294967295"/>
          </p:nvPr>
        </p:nvSpPr>
        <p:spPr>
          <a:xfrm>
            <a:off x="8832106" y="4966967"/>
            <a:ext cx="311894" cy="184666"/>
          </a:xfrm>
        </p:spPr>
        <p:txBody>
          <a:bodyPr/>
          <a:lstStyle/>
          <a:p>
            <a:fld id="{254406B9-6E6F-7448-8C1D-08BEFF85567D}" type="slidenum">
              <a:rPr lang="de-DE" smtClean="0"/>
              <a:pPr/>
              <a:t>10</a:t>
            </a:fld>
            <a:endParaRPr lang="de-DE" dirty="0"/>
          </a:p>
        </p:txBody>
      </p:sp>
    </p:spTree>
    <p:extLst>
      <p:ext uri="{BB962C8B-B14F-4D97-AF65-F5344CB8AC3E}">
        <p14:creationId xmlns:p14="http://schemas.microsoft.com/office/powerpoint/2010/main" val="167904479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a:extLst>
              <a:ext uri="{FF2B5EF4-FFF2-40B4-BE49-F238E27FC236}">
                <a16:creationId xmlns:a16="http://schemas.microsoft.com/office/drawing/2014/main" id="{7F7159D8-123C-3543-B62F-2DB935BE336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515" r="2614"/>
          <a:stretch/>
        </p:blipFill>
        <p:spPr>
          <a:xfrm>
            <a:off x="2107096" y="1054115"/>
            <a:ext cx="7028069" cy="3888000"/>
          </a:xfrm>
          <a:prstGeom prst="rect">
            <a:avLst/>
          </a:prstGeom>
        </p:spPr>
      </p:pic>
      <p:sp>
        <p:nvSpPr>
          <p:cNvPr id="29" name="Freihandform 28">
            <a:extLst>
              <a:ext uri="{FF2B5EF4-FFF2-40B4-BE49-F238E27FC236}">
                <a16:creationId xmlns:a16="http://schemas.microsoft.com/office/drawing/2014/main" id="{C6586AF0-F968-584F-994D-63B50EB43983}"/>
              </a:ext>
            </a:extLst>
          </p:cNvPr>
          <p:cNvSpPr/>
          <p:nvPr/>
        </p:nvSpPr>
        <p:spPr>
          <a:xfrm>
            <a:off x="4989177" y="4888608"/>
            <a:ext cx="69092" cy="63334"/>
          </a:xfrm>
          <a:custGeom>
            <a:avLst/>
            <a:gdLst>
              <a:gd name="connsiteX0" fmla="*/ 102550 w 102550"/>
              <a:gd name="connsiteY0" fmla="*/ 94004 h 94004"/>
              <a:gd name="connsiteX1" fmla="*/ 0 w 102550"/>
              <a:gd name="connsiteY1" fmla="*/ 0 h 94004"/>
              <a:gd name="connsiteX2" fmla="*/ 17092 w 102550"/>
              <a:gd name="connsiteY2" fmla="*/ 25638 h 94004"/>
            </a:gdLst>
            <a:ahLst/>
            <a:cxnLst>
              <a:cxn ang="0">
                <a:pos x="connsiteX0" y="connsiteY0"/>
              </a:cxn>
              <a:cxn ang="0">
                <a:pos x="connsiteX1" y="connsiteY1"/>
              </a:cxn>
              <a:cxn ang="0">
                <a:pos x="connsiteX2" y="connsiteY2"/>
              </a:cxn>
            </a:cxnLst>
            <a:rect l="l" t="t" r="r" b="b"/>
            <a:pathLst>
              <a:path w="102550" h="94004">
                <a:moveTo>
                  <a:pt x="102550" y="94004"/>
                </a:moveTo>
                <a:lnTo>
                  <a:pt x="0" y="0"/>
                </a:lnTo>
                <a:lnTo>
                  <a:pt x="17092" y="25638"/>
                </a:ln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213"/>
          </a:p>
        </p:txBody>
      </p:sp>
      <p:sp>
        <p:nvSpPr>
          <p:cNvPr id="4" name="Titel 3"/>
          <p:cNvSpPr>
            <a:spLocks noGrp="1"/>
          </p:cNvSpPr>
          <p:nvPr>
            <p:ph type="title"/>
          </p:nvPr>
        </p:nvSpPr>
        <p:spPr>
          <a:xfrm>
            <a:off x="172800" y="154800"/>
            <a:ext cx="5584536" cy="590669"/>
          </a:xfrm>
        </p:spPr>
        <p:txBody>
          <a:bodyPr/>
          <a:lstStyle/>
          <a:p>
            <a:r>
              <a:rPr lang="de-DE" dirty="0"/>
              <a:t>FAIR </a:t>
            </a:r>
            <a:r>
              <a:rPr lang="de-DE" dirty="0" err="1"/>
              <a:t>Vacuum</a:t>
            </a:r>
            <a:r>
              <a:rPr lang="de-DE" dirty="0"/>
              <a:t> </a:t>
            </a:r>
            <a:r>
              <a:rPr lang="de-DE" dirty="0" err="1"/>
              <a:t>Requirements</a:t>
            </a:r>
            <a:endParaRPr lang="de-DE" dirty="0"/>
          </a:p>
        </p:txBody>
      </p:sp>
      <p:sp>
        <p:nvSpPr>
          <p:cNvPr id="6" name="Freihandform 5">
            <a:extLst>
              <a:ext uri="{FF2B5EF4-FFF2-40B4-BE49-F238E27FC236}">
                <a16:creationId xmlns:a16="http://schemas.microsoft.com/office/drawing/2014/main" id="{36A484E0-2982-6444-B7A0-5C71C30095EE}"/>
              </a:ext>
            </a:extLst>
          </p:cNvPr>
          <p:cNvSpPr/>
          <p:nvPr/>
        </p:nvSpPr>
        <p:spPr>
          <a:xfrm>
            <a:off x="4935387" y="4903152"/>
            <a:ext cx="69092" cy="63334"/>
          </a:xfrm>
          <a:custGeom>
            <a:avLst/>
            <a:gdLst>
              <a:gd name="connsiteX0" fmla="*/ 102550 w 102550"/>
              <a:gd name="connsiteY0" fmla="*/ 94004 h 94004"/>
              <a:gd name="connsiteX1" fmla="*/ 0 w 102550"/>
              <a:gd name="connsiteY1" fmla="*/ 0 h 94004"/>
              <a:gd name="connsiteX2" fmla="*/ 17092 w 102550"/>
              <a:gd name="connsiteY2" fmla="*/ 25638 h 94004"/>
            </a:gdLst>
            <a:ahLst/>
            <a:cxnLst>
              <a:cxn ang="0">
                <a:pos x="connsiteX0" y="connsiteY0"/>
              </a:cxn>
              <a:cxn ang="0">
                <a:pos x="connsiteX1" y="connsiteY1"/>
              </a:cxn>
              <a:cxn ang="0">
                <a:pos x="connsiteX2" y="connsiteY2"/>
              </a:cxn>
            </a:cxnLst>
            <a:rect l="l" t="t" r="r" b="b"/>
            <a:pathLst>
              <a:path w="102550" h="94004">
                <a:moveTo>
                  <a:pt x="102550" y="94004"/>
                </a:moveTo>
                <a:lnTo>
                  <a:pt x="0" y="0"/>
                </a:lnTo>
                <a:lnTo>
                  <a:pt x="17092" y="25638"/>
                </a:ln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213"/>
          </a:p>
        </p:txBody>
      </p:sp>
      <p:sp>
        <p:nvSpPr>
          <p:cNvPr id="10" name="Textfeld 9">
            <a:extLst>
              <a:ext uri="{FF2B5EF4-FFF2-40B4-BE49-F238E27FC236}">
                <a16:creationId xmlns:a16="http://schemas.microsoft.com/office/drawing/2014/main" id="{78AD3F4C-9FF9-FC4B-BC54-169775D82BD5}"/>
              </a:ext>
            </a:extLst>
          </p:cNvPr>
          <p:cNvSpPr txBox="1"/>
          <p:nvPr/>
        </p:nvSpPr>
        <p:spPr>
          <a:xfrm>
            <a:off x="6906285" y="1511241"/>
            <a:ext cx="1085740" cy="343060"/>
          </a:xfrm>
          <a:prstGeom prst="rect">
            <a:avLst/>
          </a:prstGeom>
        </p:spPr>
        <p:txBody>
          <a:bodyPr vert="horz" wrap="square" lIns="82185" tIns="41093" rIns="82185" bIns="41093" rtlCol="0" anchor="t">
            <a:spAutoFit/>
          </a:bodyPr>
          <a:lstStyle/>
          <a:p>
            <a:r>
              <a:rPr lang="de-DE" sz="845" dirty="0">
                <a:solidFill>
                  <a:prstClr val="black"/>
                </a:solidFill>
              </a:rPr>
              <a:t>Ring </a:t>
            </a:r>
            <a:r>
              <a:rPr lang="de-DE" sz="845" dirty="0" err="1">
                <a:solidFill>
                  <a:prstClr val="black"/>
                </a:solidFill>
              </a:rPr>
              <a:t>Accelerator</a:t>
            </a:r>
            <a:r>
              <a:rPr lang="de-DE" sz="845" dirty="0">
                <a:solidFill>
                  <a:prstClr val="black"/>
                </a:solidFill>
              </a:rPr>
              <a:t> </a:t>
            </a:r>
          </a:p>
          <a:p>
            <a:r>
              <a:rPr lang="de-DE" sz="845" dirty="0">
                <a:solidFill>
                  <a:prstClr val="black"/>
                </a:solidFill>
              </a:rPr>
              <a:t>SIS100</a:t>
            </a:r>
          </a:p>
        </p:txBody>
      </p:sp>
      <p:sp>
        <p:nvSpPr>
          <p:cNvPr id="11" name="Textfeld 10">
            <a:extLst>
              <a:ext uri="{FF2B5EF4-FFF2-40B4-BE49-F238E27FC236}">
                <a16:creationId xmlns:a16="http://schemas.microsoft.com/office/drawing/2014/main" id="{8DB04525-A0F8-D947-8891-0E2414346448}"/>
              </a:ext>
            </a:extLst>
          </p:cNvPr>
          <p:cNvSpPr txBox="1"/>
          <p:nvPr/>
        </p:nvSpPr>
        <p:spPr>
          <a:xfrm>
            <a:off x="7704264" y="2495641"/>
            <a:ext cx="1085740" cy="343060"/>
          </a:xfrm>
          <a:prstGeom prst="rect">
            <a:avLst/>
          </a:prstGeom>
        </p:spPr>
        <p:txBody>
          <a:bodyPr vert="horz" wrap="square" lIns="82185" tIns="41093" rIns="82185" bIns="41093" rtlCol="0" anchor="t">
            <a:spAutoFit/>
          </a:bodyPr>
          <a:lstStyle/>
          <a:p>
            <a:r>
              <a:rPr lang="de-DE" sz="845" dirty="0" err="1">
                <a:solidFill>
                  <a:prstClr val="black"/>
                </a:solidFill>
              </a:rPr>
              <a:t>Production</a:t>
            </a:r>
            <a:r>
              <a:rPr lang="de-DE" sz="845" dirty="0">
                <a:solidFill>
                  <a:prstClr val="black"/>
                </a:solidFill>
              </a:rPr>
              <a:t> </a:t>
            </a:r>
          </a:p>
          <a:p>
            <a:r>
              <a:rPr lang="de-DE" sz="845" dirty="0" err="1">
                <a:solidFill>
                  <a:prstClr val="black"/>
                </a:solidFill>
              </a:rPr>
              <a:t>of</a:t>
            </a:r>
            <a:r>
              <a:rPr lang="de-DE" sz="845" dirty="0">
                <a:solidFill>
                  <a:prstClr val="black"/>
                </a:solidFill>
              </a:rPr>
              <a:t> </a:t>
            </a:r>
            <a:r>
              <a:rPr lang="de-DE" sz="845" dirty="0" err="1">
                <a:solidFill>
                  <a:prstClr val="black"/>
                </a:solidFill>
              </a:rPr>
              <a:t>new</a:t>
            </a:r>
            <a:r>
              <a:rPr lang="de-DE" sz="845" dirty="0">
                <a:solidFill>
                  <a:prstClr val="black"/>
                </a:solidFill>
              </a:rPr>
              <a:t> </a:t>
            </a:r>
            <a:r>
              <a:rPr lang="de-DE" sz="845" dirty="0" err="1">
                <a:solidFill>
                  <a:prstClr val="black"/>
                </a:solidFill>
              </a:rPr>
              <a:t>nuclei</a:t>
            </a:r>
            <a:endParaRPr lang="de-DE" sz="845" dirty="0">
              <a:solidFill>
                <a:prstClr val="black"/>
              </a:solidFill>
            </a:endParaRPr>
          </a:p>
        </p:txBody>
      </p:sp>
      <p:sp>
        <p:nvSpPr>
          <p:cNvPr id="12" name="Textfeld 11">
            <a:extLst>
              <a:ext uri="{FF2B5EF4-FFF2-40B4-BE49-F238E27FC236}">
                <a16:creationId xmlns:a16="http://schemas.microsoft.com/office/drawing/2014/main" id="{1EBCBB2A-9C62-5149-B7B3-BFA10267C33B}"/>
              </a:ext>
            </a:extLst>
          </p:cNvPr>
          <p:cNvSpPr txBox="1"/>
          <p:nvPr/>
        </p:nvSpPr>
        <p:spPr>
          <a:xfrm>
            <a:off x="5906843" y="2826586"/>
            <a:ext cx="1085740" cy="343060"/>
          </a:xfrm>
          <a:prstGeom prst="rect">
            <a:avLst/>
          </a:prstGeom>
        </p:spPr>
        <p:txBody>
          <a:bodyPr vert="horz" wrap="square" lIns="82185" tIns="41093" rIns="82185" bIns="41093" rtlCol="0" anchor="t">
            <a:spAutoFit/>
          </a:bodyPr>
          <a:lstStyle/>
          <a:p>
            <a:r>
              <a:rPr lang="de-DE" sz="845" dirty="0" err="1">
                <a:solidFill>
                  <a:prstClr val="black"/>
                </a:solidFill>
              </a:rPr>
              <a:t>Production</a:t>
            </a:r>
            <a:r>
              <a:rPr lang="de-DE" sz="845" dirty="0">
                <a:solidFill>
                  <a:prstClr val="black"/>
                </a:solidFill>
              </a:rPr>
              <a:t> </a:t>
            </a:r>
          </a:p>
          <a:p>
            <a:r>
              <a:rPr lang="de-DE" sz="845" dirty="0" err="1">
                <a:solidFill>
                  <a:prstClr val="black"/>
                </a:solidFill>
              </a:rPr>
              <a:t>of</a:t>
            </a:r>
            <a:r>
              <a:rPr lang="de-DE" sz="845" dirty="0">
                <a:solidFill>
                  <a:prstClr val="black"/>
                </a:solidFill>
              </a:rPr>
              <a:t> </a:t>
            </a:r>
            <a:r>
              <a:rPr lang="de-DE" sz="845" dirty="0" err="1">
                <a:solidFill>
                  <a:prstClr val="black"/>
                </a:solidFill>
              </a:rPr>
              <a:t>antiprotons</a:t>
            </a:r>
            <a:endParaRPr lang="de-DE" sz="845" dirty="0">
              <a:solidFill>
                <a:prstClr val="black"/>
              </a:solidFill>
            </a:endParaRPr>
          </a:p>
        </p:txBody>
      </p:sp>
      <p:sp>
        <p:nvSpPr>
          <p:cNvPr id="13" name="Textfeld 12">
            <a:extLst>
              <a:ext uri="{FF2B5EF4-FFF2-40B4-BE49-F238E27FC236}">
                <a16:creationId xmlns:a16="http://schemas.microsoft.com/office/drawing/2014/main" id="{93B3A7B3-8571-EE45-85E3-14AC4E5AEFDB}"/>
              </a:ext>
            </a:extLst>
          </p:cNvPr>
          <p:cNvSpPr txBox="1"/>
          <p:nvPr/>
        </p:nvSpPr>
        <p:spPr>
          <a:xfrm>
            <a:off x="3540813" y="4349554"/>
            <a:ext cx="1085740" cy="343060"/>
          </a:xfrm>
          <a:prstGeom prst="rect">
            <a:avLst/>
          </a:prstGeom>
        </p:spPr>
        <p:txBody>
          <a:bodyPr vert="horz" wrap="square" lIns="82185" tIns="41093" rIns="82185" bIns="41093" rtlCol="0" anchor="t">
            <a:spAutoFit/>
          </a:bodyPr>
          <a:lstStyle/>
          <a:p>
            <a:r>
              <a:rPr lang="de-DE" sz="845" dirty="0">
                <a:solidFill>
                  <a:prstClr val="black"/>
                </a:solidFill>
              </a:rPr>
              <a:t>Experimental </a:t>
            </a:r>
            <a:r>
              <a:rPr lang="de-DE" sz="845" dirty="0" err="1">
                <a:solidFill>
                  <a:prstClr val="black"/>
                </a:solidFill>
              </a:rPr>
              <a:t>and</a:t>
            </a:r>
            <a:endParaRPr lang="de-DE" sz="845" dirty="0">
              <a:solidFill>
                <a:prstClr val="black"/>
              </a:solidFill>
            </a:endParaRPr>
          </a:p>
          <a:p>
            <a:r>
              <a:rPr lang="de-DE" sz="845" dirty="0" err="1">
                <a:solidFill>
                  <a:prstClr val="black"/>
                </a:solidFill>
              </a:rPr>
              <a:t>storage</a:t>
            </a:r>
            <a:r>
              <a:rPr lang="de-DE" sz="845" dirty="0">
                <a:solidFill>
                  <a:prstClr val="black"/>
                </a:solidFill>
              </a:rPr>
              <a:t> ring CR</a:t>
            </a:r>
          </a:p>
        </p:txBody>
      </p:sp>
      <p:sp>
        <p:nvSpPr>
          <p:cNvPr id="15" name="Textfeld 14">
            <a:extLst>
              <a:ext uri="{FF2B5EF4-FFF2-40B4-BE49-F238E27FC236}">
                <a16:creationId xmlns:a16="http://schemas.microsoft.com/office/drawing/2014/main" id="{ACFE4E8D-B34E-C640-89A9-8B4161137A4B}"/>
              </a:ext>
            </a:extLst>
          </p:cNvPr>
          <p:cNvSpPr txBox="1"/>
          <p:nvPr/>
        </p:nvSpPr>
        <p:spPr>
          <a:xfrm>
            <a:off x="4739882" y="1492120"/>
            <a:ext cx="1085740" cy="343060"/>
          </a:xfrm>
          <a:prstGeom prst="rect">
            <a:avLst/>
          </a:prstGeom>
        </p:spPr>
        <p:txBody>
          <a:bodyPr vert="horz" wrap="square" lIns="82185" tIns="41093" rIns="82185" bIns="41093" rtlCol="0" anchor="t">
            <a:spAutoFit/>
          </a:bodyPr>
          <a:lstStyle/>
          <a:p>
            <a:r>
              <a:rPr lang="de-DE" sz="845" dirty="0">
                <a:solidFill>
                  <a:prstClr val="black"/>
                </a:solidFill>
              </a:rPr>
              <a:t>Ring </a:t>
            </a:r>
            <a:r>
              <a:rPr lang="de-DE" sz="845" dirty="0" err="1">
                <a:solidFill>
                  <a:prstClr val="black"/>
                </a:solidFill>
              </a:rPr>
              <a:t>Accelerator</a:t>
            </a:r>
            <a:r>
              <a:rPr lang="de-DE" sz="845" dirty="0">
                <a:solidFill>
                  <a:prstClr val="black"/>
                </a:solidFill>
              </a:rPr>
              <a:t/>
            </a:r>
            <a:br>
              <a:rPr lang="de-DE" sz="845" dirty="0">
                <a:solidFill>
                  <a:prstClr val="black"/>
                </a:solidFill>
              </a:rPr>
            </a:br>
            <a:r>
              <a:rPr lang="de-DE" sz="845" dirty="0">
                <a:solidFill>
                  <a:prstClr val="black"/>
                </a:solidFill>
              </a:rPr>
              <a:t>SIS18</a:t>
            </a:r>
          </a:p>
        </p:txBody>
      </p:sp>
      <p:sp>
        <p:nvSpPr>
          <p:cNvPr id="16" name="Rechteck 15">
            <a:extLst>
              <a:ext uri="{FF2B5EF4-FFF2-40B4-BE49-F238E27FC236}">
                <a16:creationId xmlns:a16="http://schemas.microsoft.com/office/drawing/2014/main" id="{C3E84D86-75A6-734E-904C-E9B2D2FF80E6}"/>
              </a:ext>
            </a:extLst>
          </p:cNvPr>
          <p:cNvSpPr>
            <a:spLocks/>
          </p:cNvSpPr>
          <p:nvPr/>
        </p:nvSpPr>
        <p:spPr>
          <a:xfrm>
            <a:off x="7866675" y="4399965"/>
            <a:ext cx="187720" cy="188071"/>
          </a:xfrm>
          <a:prstGeom prst="rect">
            <a:avLst/>
          </a:prstGeom>
          <a:solidFill>
            <a:srgbClr val="D63E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45">
              <a:solidFill>
                <a:prstClr val="white"/>
              </a:solidFill>
            </a:endParaRPr>
          </a:p>
        </p:txBody>
      </p:sp>
      <p:sp>
        <p:nvSpPr>
          <p:cNvPr id="17" name="Rechteck 16">
            <a:extLst>
              <a:ext uri="{FF2B5EF4-FFF2-40B4-BE49-F238E27FC236}">
                <a16:creationId xmlns:a16="http://schemas.microsoft.com/office/drawing/2014/main" id="{7F0EA7E2-5261-C940-8598-0C110D31A842}"/>
              </a:ext>
            </a:extLst>
          </p:cNvPr>
          <p:cNvSpPr>
            <a:spLocks/>
          </p:cNvSpPr>
          <p:nvPr/>
        </p:nvSpPr>
        <p:spPr>
          <a:xfrm>
            <a:off x="7866675" y="4129344"/>
            <a:ext cx="187720" cy="188071"/>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45">
              <a:solidFill>
                <a:prstClr val="white"/>
              </a:solidFill>
            </a:endParaRPr>
          </a:p>
        </p:txBody>
      </p:sp>
      <p:sp>
        <p:nvSpPr>
          <p:cNvPr id="18" name="Rechteck 17">
            <a:extLst>
              <a:ext uri="{FF2B5EF4-FFF2-40B4-BE49-F238E27FC236}">
                <a16:creationId xmlns:a16="http://schemas.microsoft.com/office/drawing/2014/main" id="{3BFBFE8F-068D-5449-B65D-A5AB66BF34F4}"/>
              </a:ext>
            </a:extLst>
          </p:cNvPr>
          <p:cNvSpPr>
            <a:spLocks/>
          </p:cNvSpPr>
          <p:nvPr/>
        </p:nvSpPr>
        <p:spPr>
          <a:xfrm>
            <a:off x="7866675" y="4670585"/>
            <a:ext cx="187720" cy="18807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845">
              <a:solidFill>
                <a:prstClr val="white"/>
              </a:solidFill>
            </a:endParaRPr>
          </a:p>
        </p:txBody>
      </p:sp>
      <p:sp>
        <p:nvSpPr>
          <p:cNvPr id="19" name="Textfeld 18">
            <a:extLst>
              <a:ext uri="{FF2B5EF4-FFF2-40B4-BE49-F238E27FC236}">
                <a16:creationId xmlns:a16="http://schemas.microsoft.com/office/drawing/2014/main" id="{4FDA997F-2F28-8242-81A1-9E4612671FEA}"/>
              </a:ext>
            </a:extLst>
          </p:cNvPr>
          <p:cNvSpPr txBox="1"/>
          <p:nvPr/>
        </p:nvSpPr>
        <p:spPr>
          <a:xfrm>
            <a:off x="8026681" y="4109461"/>
            <a:ext cx="1286689" cy="200994"/>
          </a:xfrm>
          <a:prstGeom prst="rect">
            <a:avLst/>
          </a:prstGeom>
        </p:spPr>
        <p:txBody>
          <a:bodyPr vert="horz" wrap="square" lIns="70272" tIns="35136" rIns="70272" bIns="35136" rtlCol="0" anchor="t">
            <a:spAutoFit/>
          </a:bodyPr>
          <a:lstStyle/>
          <a:p>
            <a:r>
              <a:rPr lang="de-DE" sz="845" dirty="0" err="1">
                <a:solidFill>
                  <a:prstClr val="black"/>
                </a:solidFill>
              </a:rPr>
              <a:t>Existing</a:t>
            </a:r>
            <a:r>
              <a:rPr lang="de-DE" sz="845" dirty="0">
                <a:solidFill>
                  <a:prstClr val="black"/>
                </a:solidFill>
              </a:rPr>
              <a:t> </a:t>
            </a:r>
            <a:r>
              <a:rPr lang="de-DE" sz="845" dirty="0" err="1">
                <a:solidFill>
                  <a:prstClr val="black"/>
                </a:solidFill>
              </a:rPr>
              <a:t>facility</a:t>
            </a:r>
            <a:endParaRPr lang="de-DE" sz="845" dirty="0">
              <a:solidFill>
                <a:prstClr val="black"/>
              </a:solidFill>
            </a:endParaRPr>
          </a:p>
        </p:txBody>
      </p:sp>
      <p:sp>
        <p:nvSpPr>
          <p:cNvPr id="20" name="Textfeld 19">
            <a:extLst>
              <a:ext uri="{FF2B5EF4-FFF2-40B4-BE49-F238E27FC236}">
                <a16:creationId xmlns:a16="http://schemas.microsoft.com/office/drawing/2014/main" id="{252F0516-A7AB-6548-B2C0-7F8EBCF69862}"/>
              </a:ext>
            </a:extLst>
          </p:cNvPr>
          <p:cNvSpPr txBox="1"/>
          <p:nvPr/>
        </p:nvSpPr>
        <p:spPr>
          <a:xfrm>
            <a:off x="8026681" y="4382149"/>
            <a:ext cx="1286689" cy="200994"/>
          </a:xfrm>
          <a:prstGeom prst="rect">
            <a:avLst/>
          </a:prstGeom>
        </p:spPr>
        <p:txBody>
          <a:bodyPr vert="horz" wrap="square" lIns="70272" tIns="35136" rIns="70272" bIns="35136" rtlCol="0" anchor="t">
            <a:spAutoFit/>
          </a:bodyPr>
          <a:lstStyle/>
          <a:p>
            <a:r>
              <a:rPr lang="de-DE" sz="845" dirty="0" err="1">
                <a:solidFill>
                  <a:prstClr val="black"/>
                </a:solidFill>
              </a:rPr>
              <a:t>Planned</a:t>
            </a:r>
            <a:r>
              <a:rPr lang="de-DE" sz="845" dirty="0">
                <a:solidFill>
                  <a:prstClr val="black"/>
                </a:solidFill>
              </a:rPr>
              <a:t> </a:t>
            </a:r>
            <a:r>
              <a:rPr lang="de-DE" sz="845" dirty="0" err="1">
                <a:solidFill>
                  <a:prstClr val="black"/>
                </a:solidFill>
              </a:rPr>
              <a:t>facility</a:t>
            </a:r>
            <a:endParaRPr lang="de-DE" sz="845" dirty="0">
              <a:solidFill>
                <a:prstClr val="black"/>
              </a:solidFill>
            </a:endParaRPr>
          </a:p>
        </p:txBody>
      </p:sp>
      <p:sp>
        <p:nvSpPr>
          <p:cNvPr id="21" name="Textfeld 20">
            <a:extLst>
              <a:ext uri="{FF2B5EF4-FFF2-40B4-BE49-F238E27FC236}">
                <a16:creationId xmlns:a16="http://schemas.microsoft.com/office/drawing/2014/main" id="{84E2293D-3E37-4644-9121-047CCF42FFA9}"/>
              </a:ext>
            </a:extLst>
          </p:cNvPr>
          <p:cNvSpPr txBox="1"/>
          <p:nvPr/>
        </p:nvSpPr>
        <p:spPr>
          <a:xfrm>
            <a:off x="8026681" y="4654839"/>
            <a:ext cx="1286689" cy="200994"/>
          </a:xfrm>
          <a:prstGeom prst="rect">
            <a:avLst/>
          </a:prstGeom>
        </p:spPr>
        <p:txBody>
          <a:bodyPr vert="horz" wrap="square" lIns="70272" tIns="35136" rIns="70272" bIns="35136" rtlCol="0" anchor="t">
            <a:spAutoFit/>
          </a:bodyPr>
          <a:lstStyle/>
          <a:p>
            <a:r>
              <a:rPr lang="de-DE" sz="845" dirty="0">
                <a:solidFill>
                  <a:prstClr val="black"/>
                </a:solidFill>
              </a:rPr>
              <a:t>Experimental </a:t>
            </a:r>
            <a:r>
              <a:rPr lang="de-DE" sz="845" dirty="0" err="1">
                <a:solidFill>
                  <a:prstClr val="black"/>
                </a:solidFill>
              </a:rPr>
              <a:t>setups</a:t>
            </a:r>
            <a:endParaRPr lang="de-DE" sz="845" dirty="0">
              <a:solidFill>
                <a:prstClr val="black"/>
              </a:solidFill>
            </a:endParaRPr>
          </a:p>
        </p:txBody>
      </p:sp>
      <p:sp>
        <p:nvSpPr>
          <p:cNvPr id="23" name="Line 19">
            <a:extLst>
              <a:ext uri="{FF2B5EF4-FFF2-40B4-BE49-F238E27FC236}">
                <a16:creationId xmlns:a16="http://schemas.microsoft.com/office/drawing/2014/main" id="{207CFF32-DBB3-A04C-A954-A97F6D2B0998}"/>
              </a:ext>
            </a:extLst>
          </p:cNvPr>
          <p:cNvSpPr>
            <a:spLocks noChangeShapeType="1"/>
          </p:cNvSpPr>
          <p:nvPr/>
        </p:nvSpPr>
        <p:spPr bwMode="auto">
          <a:xfrm flipV="1">
            <a:off x="7177614" y="2770354"/>
            <a:ext cx="526650" cy="102920"/>
          </a:xfrm>
          <a:prstGeom prst="line">
            <a:avLst/>
          </a:prstGeom>
          <a:noFill/>
          <a:ln w="9525">
            <a:solidFill>
              <a:schemeClr val="tx1"/>
            </a:solidFill>
            <a:round/>
            <a:headEnd type="triangle" w="med" len="me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42"/>
          </a:p>
        </p:txBody>
      </p:sp>
      <p:sp>
        <p:nvSpPr>
          <p:cNvPr id="24" name="Line 19">
            <a:extLst>
              <a:ext uri="{FF2B5EF4-FFF2-40B4-BE49-F238E27FC236}">
                <a16:creationId xmlns:a16="http://schemas.microsoft.com/office/drawing/2014/main" id="{1821ABEC-0777-4A49-87F5-3E4D773763F6}"/>
              </a:ext>
            </a:extLst>
          </p:cNvPr>
          <p:cNvSpPr>
            <a:spLocks noChangeShapeType="1"/>
          </p:cNvSpPr>
          <p:nvPr/>
        </p:nvSpPr>
        <p:spPr bwMode="auto">
          <a:xfrm flipV="1">
            <a:off x="6115324" y="3178093"/>
            <a:ext cx="68379" cy="448419"/>
          </a:xfrm>
          <a:prstGeom prst="line">
            <a:avLst/>
          </a:prstGeom>
          <a:noFill/>
          <a:ln w="9525">
            <a:solidFill>
              <a:schemeClr val="tx1"/>
            </a:solidFill>
            <a:round/>
            <a:headEnd type="triangle" w="med" len="me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42"/>
          </a:p>
        </p:txBody>
      </p:sp>
      <p:sp>
        <p:nvSpPr>
          <p:cNvPr id="26" name="Textfeld 25">
            <a:extLst>
              <a:ext uri="{FF2B5EF4-FFF2-40B4-BE49-F238E27FC236}">
                <a16:creationId xmlns:a16="http://schemas.microsoft.com/office/drawing/2014/main" id="{3E5B401D-19DE-2245-8561-157C9529300C}"/>
              </a:ext>
            </a:extLst>
          </p:cNvPr>
          <p:cNvSpPr txBox="1"/>
          <p:nvPr/>
        </p:nvSpPr>
        <p:spPr>
          <a:xfrm>
            <a:off x="8892245" y="3398216"/>
            <a:ext cx="276999" cy="701419"/>
          </a:xfrm>
          <a:prstGeom prst="rect">
            <a:avLst/>
          </a:prstGeom>
        </p:spPr>
        <p:txBody>
          <a:bodyPr vert="vert270" wrap="square" lIns="91440" tIns="45720" rIns="91440" bIns="45720" rtlCol="0" anchor="t">
            <a:spAutoFit/>
          </a:bodyPr>
          <a:lstStyle/>
          <a:p>
            <a:pPr algn="l"/>
            <a:r>
              <a:rPr lang="en-US" sz="600" dirty="0"/>
              <a:t>Graph: GSI/FAIR</a:t>
            </a:r>
          </a:p>
        </p:txBody>
      </p:sp>
      <p:sp>
        <p:nvSpPr>
          <p:cNvPr id="25" name="Textfeld 24">
            <a:extLst>
              <a:ext uri="{FF2B5EF4-FFF2-40B4-BE49-F238E27FC236}">
                <a16:creationId xmlns:a16="http://schemas.microsoft.com/office/drawing/2014/main" id="{D3E78A27-98C3-AF48-A27D-29FAE0C25DEF}"/>
              </a:ext>
            </a:extLst>
          </p:cNvPr>
          <p:cNvSpPr txBox="1"/>
          <p:nvPr/>
        </p:nvSpPr>
        <p:spPr>
          <a:xfrm>
            <a:off x="2645845" y="917900"/>
            <a:ext cx="1213928" cy="301565"/>
          </a:xfrm>
          <a:prstGeom prst="rect">
            <a:avLst/>
          </a:prstGeom>
        </p:spPr>
        <p:txBody>
          <a:bodyPr vert="horz" wrap="square" lIns="0" tIns="41093" rIns="82185" bIns="0" rtlCol="0" anchor="t">
            <a:spAutoFit/>
          </a:bodyPr>
          <a:lstStyle/>
          <a:p>
            <a:r>
              <a:rPr lang="de-DE" sz="845" dirty="0">
                <a:solidFill>
                  <a:prstClr val="black"/>
                </a:solidFill>
              </a:rPr>
              <a:t>Linear </a:t>
            </a:r>
            <a:r>
              <a:rPr lang="de-DE" sz="845" dirty="0" err="1">
                <a:solidFill>
                  <a:prstClr val="black"/>
                </a:solidFill>
              </a:rPr>
              <a:t>Accelerator</a:t>
            </a:r>
            <a:r>
              <a:rPr lang="de-DE" sz="845" dirty="0">
                <a:solidFill>
                  <a:prstClr val="black"/>
                </a:solidFill>
              </a:rPr>
              <a:t> UNILAC</a:t>
            </a:r>
          </a:p>
        </p:txBody>
      </p:sp>
      <p:sp>
        <p:nvSpPr>
          <p:cNvPr id="27" name="Line 19">
            <a:extLst>
              <a:ext uri="{FF2B5EF4-FFF2-40B4-BE49-F238E27FC236}">
                <a16:creationId xmlns:a16="http://schemas.microsoft.com/office/drawing/2014/main" id="{429D9289-1997-6B4E-930F-36CA0AFABA46}"/>
              </a:ext>
            </a:extLst>
          </p:cNvPr>
          <p:cNvSpPr>
            <a:spLocks noChangeShapeType="1"/>
          </p:cNvSpPr>
          <p:nvPr/>
        </p:nvSpPr>
        <p:spPr bwMode="auto">
          <a:xfrm flipH="1" flipV="1">
            <a:off x="3197504" y="1377881"/>
            <a:ext cx="396060" cy="805389"/>
          </a:xfrm>
          <a:prstGeom prst="line">
            <a:avLst/>
          </a:prstGeom>
          <a:noFill/>
          <a:ln w="9525">
            <a:solidFill>
              <a:schemeClr val="tx1"/>
            </a:solidFill>
            <a:round/>
            <a:headEnd type="triangle" w="med" len="me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42"/>
          </a:p>
        </p:txBody>
      </p:sp>
      <p:sp>
        <p:nvSpPr>
          <p:cNvPr id="45" name="Text Box 32"/>
          <p:cNvSpPr txBox="1">
            <a:spLocks noChangeArrowheads="1"/>
          </p:cNvSpPr>
          <p:nvPr/>
        </p:nvSpPr>
        <p:spPr bwMode="auto">
          <a:xfrm>
            <a:off x="28079" y="987202"/>
            <a:ext cx="2427841" cy="3766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defTabSz="1074738">
              <a:tabLst>
                <a:tab pos="1346200" algn="l"/>
              </a:tabLst>
              <a:defRPr sz="2400">
                <a:solidFill>
                  <a:schemeClr val="tx1"/>
                </a:solidFill>
                <a:latin typeface="Arial" charset="0"/>
              </a:defRPr>
            </a:lvl1pPr>
            <a:lvl2pPr marL="742950" indent="-285750" defTabSz="1074738">
              <a:tabLst>
                <a:tab pos="1346200" algn="l"/>
              </a:tabLst>
              <a:defRPr sz="2400">
                <a:solidFill>
                  <a:schemeClr val="tx1"/>
                </a:solidFill>
                <a:latin typeface="Arial" charset="0"/>
              </a:defRPr>
            </a:lvl2pPr>
            <a:lvl3pPr marL="1143000" indent="-228600" defTabSz="1074738">
              <a:tabLst>
                <a:tab pos="1346200" algn="l"/>
              </a:tabLst>
              <a:defRPr sz="2400">
                <a:solidFill>
                  <a:schemeClr val="tx1"/>
                </a:solidFill>
                <a:latin typeface="Arial" charset="0"/>
              </a:defRPr>
            </a:lvl3pPr>
            <a:lvl4pPr marL="1600200" indent="-228600" defTabSz="1074738">
              <a:tabLst>
                <a:tab pos="1346200" algn="l"/>
              </a:tabLst>
              <a:defRPr sz="2400">
                <a:solidFill>
                  <a:schemeClr val="tx1"/>
                </a:solidFill>
                <a:latin typeface="Arial" charset="0"/>
              </a:defRPr>
            </a:lvl4pPr>
            <a:lvl5pPr marL="2057400" indent="-228600" defTabSz="1074738">
              <a:tabLst>
                <a:tab pos="1346200" algn="l"/>
              </a:tabLst>
              <a:defRPr sz="2400">
                <a:solidFill>
                  <a:schemeClr val="tx1"/>
                </a:solidFill>
                <a:latin typeface="Arial" charset="0"/>
              </a:defRPr>
            </a:lvl5pPr>
            <a:lvl6pPr marL="2514600" indent="-228600" defTabSz="1074738" eaLnBrk="0" fontAlgn="base" hangingPunct="0">
              <a:spcBef>
                <a:spcPct val="0"/>
              </a:spcBef>
              <a:spcAft>
                <a:spcPct val="0"/>
              </a:spcAft>
              <a:tabLst>
                <a:tab pos="1346200" algn="l"/>
              </a:tabLst>
              <a:defRPr sz="2400">
                <a:solidFill>
                  <a:schemeClr val="tx1"/>
                </a:solidFill>
                <a:latin typeface="Arial" charset="0"/>
              </a:defRPr>
            </a:lvl6pPr>
            <a:lvl7pPr marL="2971800" indent="-228600" defTabSz="1074738" eaLnBrk="0" fontAlgn="base" hangingPunct="0">
              <a:spcBef>
                <a:spcPct val="0"/>
              </a:spcBef>
              <a:spcAft>
                <a:spcPct val="0"/>
              </a:spcAft>
              <a:tabLst>
                <a:tab pos="1346200" algn="l"/>
              </a:tabLst>
              <a:defRPr sz="2400">
                <a:solidFill>
                  <a:schemeClr val="tx1"/>
                </a:solidFill>
                <a:latin typeface="Arial" charset="0"/>
              </a:defRPr>
            </a:lvl7pPr>
            <a:lvl8pPr marL="3429000" indent="-228600" defTabSz="1074738" eaLnBrk="0" fontAlgn="base" hangingPunct="0">
              <a:spcBef>
                <a:spcPct val="0"/>
              </a:spcBef>
              <a:spcAft>
                <a:spcPct val="0"/>
              </a:spcAft>
              <a:tabLst>
                <a:tab pos="1346200" algn="l"/>
              </a:tabLst>
              <a:defRPr sz="2400">
                <a:solidFill>
                  <a:schemeClr val="tx1"/>
                </a:solidFill>
                <a:latin typeface="Arial" charset="0"/>
              </a:defRPr>
            </a:lvl8pPr>
            <a:lvl9pPr marL="3886200" indent="-228600" defTabSz="1074738" eaLnBrk="0" fontAlgn="base" hangingPunct="0">
              <a:spcBef>
                <a:spcPct val="0"/>
              </a:spcBef>
              <a:spcAft>
                <a:spcPct val="0"/>
              </a:spcAft>
              <a:tabLst>
                <a:tab pos="1346200" algn="l"/>
              </a:tabLst>
              <a:defRPr sz="2400">
                <a:solidFill>
                  <a:schemeClr val="tx1"/>
                </a:solidFill>
                <a:latin typeface="Arial" charset="0"/>
              </a:defRPr>
            </a:lvl9pPr>
          </a:lstStyle>
          <a:p>
            <a:pPr eaLnBrk="1" hangingPunct="1"/>
            <a:r>
              <a:rPr lang="en-GB" altLang="de-DE" sz="1200" u="sng" dirty="0">
                <a:solidFill>
                  <a:srgbClr val="C00000"/>
                </a:solidFill>
              </a:rPr>
              <a:t>Beam Vacuum System:</a:t>
            </a:r>
          </a:p>
          <a:p>
            <a:pPr eaLnBrk="1" hangingPunct="1">
              <a:buFontTx/>
              <a:buChar char="•"/>
            </a:pPr>
            <a:r>
              <a:rPr lang="en-GB" altLang="de-DE" sz="1200" dirty="0">
                <a:solidFill>
                  <a:srgbClr val="C00000"/>
                </a:solidFill>
              </a:rPr>
              <a:t> Total length:    ~ 3.9 km</a:t>
            </a:r>
          </a:p>
          <a:p>
            <a:pPr eaLnBrk="1" hangingPunct="1">
              <a:buFontTx/>
              <a:buChar char="•"/>
            </a:pPr>
            <a:r>
              <a:rPr lang="en-GB" altLang="de-DE" sz="1200" dirty="0">
                <a:solidFill>
                  <a:srgbClr val="C00000"/>
                </a:solidFill>
              </a:rPr>
              <a:t> Volume:            ~ 65 m</a:t>
            </a:r>
            <a:r>
              <a:rPr lang="en-GB" altLang="de-DE" sz="1200" baseline="30000" dirty="0">
                <a:solidFill>
                  <a:srgbClr val="C00000"/>
                </a:solidFill>
              </a:rPr>
              <a:t>3</a:t>
            </a:r>
          </a:p>
          <a:p>
            <a:pPr eaLnBrk="1" hangingPunct="1">
              <a:buFontTx/>
              <a:buChar char="•"/>
            </a:pPr>
            <a:r>
              <a:rPr lang="en-GB" altLang="de-DE" sz="1200" dirty="0">
                <a:solidFill>
                  <a:srgbClr val="C00000"/>
                </a:solidFill>
              </a:rPr>
              <a:t> Vacuum: 10</a:t>
            </a:r>
            <a:r>
              <a:rPr lang="en-GB" altLang="de-DE" sz="1200" baseline="30000" dirty="0">
                <a:solidFill>
                  <a:srgbClr val="C00000"/>
                </a:solidFill>
              </a:rPr>
              <a:t>-6 </a:t>
            </a:r>
            <a:r>
              <a:rPr lang="en-GB" altLang="de-DE" sz="1200" dirty="0">
                <a:solidFill>
                  <a:srgbClr val="C00000"/>
                </a:solidFill>
              </a:rPr>
              <a:t>– 10</a:t>
            </a:r>
            <a:r>
              <a:rPr lang="en-GB" altLang="de-DE" sz="1200" baseline="30000" dirty="0">
                <a:solidFill>
                  <a:srgbClr val="C00000"/>
                </a:solidFill>
              </a:rPr>
              <a:t>-12 </a:t>
            </a:r>
            <a:r>
              <a:rPr lang="en-GB" altLang="de-DE" sz="1200" dirty="0">
                <a:solidFill>
                  <a:srgbClr val="C00000"/>
                </a:solidFill>
              </a:rPr>
              <a:t>mbar</a:t>
            </a:r>
          </a:p>
          <a:p>
            <a:pPr eaLnBrk="1" hangingPunct="1">
              <a:buFontTx/>
              <a:buChar char="•"/>
            </a:pPr>
            <a:r>
              <a:rPr lang="en-GB" altLang="de-DE" sz="1200" dirty="0">
                <a:solidFill>
                  <a:srgbClr val="C00000"/>
                </a:solidFill>
              </a:rPr>
              <a:t> Cryogenic sections with operating temperatures of 5-20 K</a:t>
            </a:r>
          </a:p>
          <a:p>
            <a:pPr eaLnBrk="1" hangingPunct="1">
              <a:buFontTx/>
              <a:buChar char="•"/>
            </a:pPr>
            <a:r>
              <a:rPr lang="en-GB" altLang="de-DE" sz="1200" dirty="0">
                <a:solidFill>
                  <a:srgbClr val="C00000"/>
                </a:solidFill>
              </a:rPr>
              <a:t> </a:t>
            </a:r>
            <a:r>
              <a:rPr lang="en-GB" altLang="de-DE" sz="1200" dirty="0" err="1">
                <a:solidFill>
                  <a:srgbClr val="C00000"/>
                </a:solidFill>
              </a:rPr>
              <a:t>Bakeable</a:t>
            </a:r>
            <a:r>
              <a:rPr lang="en-GB" altLang="de-DE" sz="1200" dirty="0">
                <a:solidFill>
                  <a:srgbClr val="C00000"/>
                </a:solidFill>
              </a:rPr>
              <a:t> sections (up to 300°C) operated at room temperature</a:t>
            </a:r>
          </a:p>
          <a:p>
            <a:pPr eaLnBrk="1" hangingPunct="1"/>
            <a:endParaRPr lang="en-GB" altLang="de-DE" sz="1200" dirty="0">
              <a:solidFill>
                <a:srgbClr val="FF3300"/>
              </a:solidFill>
            </a:endParaRPr>
          </a:p>
          <a:p>
            <a:pPr eaLnBrk="1" hangingPunct="1"/>
            <a:endParaRPr lang="en-GB" altLang="de-DE" sz="1200" dirty="0">
              <a:solidFill>
                <a:srgbClr val="FF3300"/>
              </a:solidFill>
            </a:endParaRPr>
          </a:p>
          <a:p>
            <a:pPr eaLnBrk="1" hangingPunct="1"/>
            <a:endParaRPr lang="en-GB" altLang="de-DE" sz="1200" dirty="0">
              <a:solidFill>
                <a:srgbClr val="FF3300"/>
              </a:solidFill>
            </a:endParaRPr>
          </a:p>
          <a:p>
            <a:pPr eaLnBrk="1" hangingPunct="1"/>
            <a:endParaRPr lang="en-GB" altLang="de-DE" sz="1200" dirty="0">
              <a:solidFill>
                <a:srgbClr val="FF3300"/>
              </a:solidFill>
            </a:endParaRPr>
          </a:p>
          <a:p>
            <a:pPr eaLnBrk="1" hangingPunct="1"/>
            <a:endParaRPr lang="en-GB" altLang="de-DE" sz="1200" dirty="0">
              <a:solidFill>
                <a:srgbClr val="FF3300"/>
              </a:solidFill>
            </a:endParaRPr>
          </a:p>
          <a:p>
            <a:pPr eaLnBrk="1" hangingPunct="1"/>
            <a:r>
              <a:rPr lang="en-GB" altLang="de-DE" sz="1200" u="sng" dirty="0">
                <a:solidFill>
                  <a:srgbClr val="00B050"/>
                </a:solidFill>
              </a:rPr>
              <a:t>Insulation Vacuum System</a:t>
            </a:r>
            <a:r>
              <a:rPr lang="en-GB" altLang="de-DE" sz="1200" dirty="0">
                <a:solidFill>
                  <a:srgbClr val="00B050"/>
                </a:solidFill>
              </a:rPr>
              <a:t> </a:t>
            </a:r>
          </a:p>
          <a:p>
            <a:pPr eaLnBrk="1" hangingPunct="1"/>
            <a:r>
              <a:rPr lang="en-GB" altLang="de-DE" sz="1200" dirty="0">
                <a:solidFill>
                  <a:srgbClr val="00B050"/>
                </a:solidFill>
              </a:rPr>
              <a:t>for superconducting magnets in SIS100 &amp; </a:t>
            </a:r>
            <a:r>
              <a:rPr lang="en-GB" altLang="de-DE" sz="1200" dirty="0" err="1">
                <a:solidFill>
                  <a:srgbClr val="00B050"/>
                </a:solidFill>
              </a:rPr>
              <a:t>SuperFRS</a:t>
            </a:r>
            <a:r>
              <a:rPr lang="en-GB" altLang="de-DE" sz="1200" dirty="0">
                <a:solidFill>
                  <a:srgbClr val="00B050"/>
                </a:solidFill>
              </a:rPr>
              <a:t> and</a:t>
            </a:r>
          </a:p>
          <a:p>
            <a:pPr eaLnBrk="1" hangingPunct="1"/>
            <a:r>
              <a:rPr lang="en-GB" altLang="de-DE" sz="1200" dirty="0">
                <a:solidFill>
                  <a:srgbClr val="00B050"/>
                </a:solidFill>
              </a:rPr>
              <a:t>cryogenic transfer &amp; bypass lines</a:t>
            </a:r>
          </a:p>
          <a:p>
            <a:pPr eaLnBrk="1" hangingPunct="1">
              <a:buFontTx/>
              <a:buChar char="•"/>
            </a:pPr>
            <a:r>
              <a:rPr lang="en-GB" altLang="de-DE" sz="1200" dirty="0">
                <a:solidFill>
                  <a:srgbClr val="00B050"/>
                </a:solidFill>
              </a:rPr>
              <a:t> Total length:    2.8 km</a:t>
            </a:r>
          </a:p>
          <a:p>
            <a:pPr eaLnBrk="1" hangingPunct="1">
              <a:buFontTx/>
              <a:buChar char="•"/>
            </a:pPr>
            <a:r>
              <a:rPr lang="en-GB" altLang="de-DE" sz="1200" dirty="0">
                <a:solidFill>
                  <a:srgbClr val="00B050"/>
                </a:solidFill>
              </a:rPr>
              <a:t> Volume:       ~ 300 m</a:t>
            </a:r>
            <a:r>
              <a:rPr lang="en-GB" altLang="de-DE" sz="1200" baseline="30000" dirty="0">
                <a:solidFill>
                  <a:srgbClr val="00B050"/>
                </a:solidFill>
              </a:rPr>
              <a:t>3</a:t>
            </a:r>
          </a:p>
          <a:p>
            <a:pPr eaLnBrk="1" hangingPunct="1">
              <a:buFontTx/>
              <a:buChar char="•"/>
            </a:pPr>
            <a:r>
              <a:rPr lang="en-GB" altLang="de-DE" sz="1200" dirty="0">
                <a:solidFill>
                  <a:srgbClr val="00B050"/>
                </a:solidFill>
              </a:rPr>
              <a:t> Vacuum:       &lt;10</a:t>
            </a:r>
            <a:r>
              <a:rPr lang="en-GB" altLang="de-DE" sz="1200" baseline="30000" dirty="0">
                <a:solidFill>
                  <a:srgbClr val="00B050"/>
                </a:solidFill>
              </a:rPr>
              <a:t>-6</a:t>
            </a:r>
            <a:r>
              <a:rPr lang="en-GB" altLang="de-DE" sz="1200" dirty="0">
                <a:solidFill>
                  <a:srgbClr val="00B050"/>
                </a:solidFill>
              </a:rPr>
              <a:t> mbar</a:t>
            </a:r>
          </a:p>
        </p:txBody>
      </p:sp>
      <p:sp>
        <p:nvSpPr>
          <p:cNvPr id="46" name="Text Box 8"/>
          <p:cNvSpPr txBox="1">
            <a:spLocks noChangeArrowheads="1"/>
          </p:cNvSpPr>
          <p:nvPr/>
        </p:nvSpPr>
        <p:spPr bwMode="auto">
          <a:xfrm>
            <a:off x="7847516" y="2911346"/>
            <a:ext cx="3494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200" b="1" dirty="0">
                <a:solidFill>
                  <a:schemeClr val="folHlink"/>
                </a:solidFill>
              </a:rPr>
              <a:t>CBM</a:t>
            </a:r>
          </a:p>
        </p:txBody>
      </p:sp>
      <p:sp>
        <p:nvSpPr>
          <p:cNvPr id="47" name="Text Box 23"/>
          <p:cNvSpPr txBox="1">
            <a:spLocks noChangeArrowheads="1"/>
          </p:cNvSpPr>
          <p:nvPr/>
        </p:nvSpPr>
        <p:spPr bwMode="auto">
          <a:xfrm>
            <a:off x="5277685" y="2941508"/>
            <a:ext cx="383118"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b="1" dirty="0">
                <a:solidFill>
                  <a:schemeClr val="folHlink"/>
                </a:solidFill>
              </a:rPr>
              <a:t>Panda</a:t>
            </a:r>
          </a:p>
        </p:txBody>
      </p:sp>
      <p:sp>
        <p:nvSpPr>
          <p:cNvPr id="48" name="Text Box 24"/>
          <p:cNvSpPr txBox="1">
            <a:spLocks noChangeArrowheads="1"/>
          </p:cNvSpPr>
          <p:nvPr/>
        </p:nvSpPr>
        <p:spPr bwMode="auto">
          <a:xfrm>
            <a:off x="6992582" y="3967117"/>
            <a:ext cx="1226298" cy="13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850" dirty="0"/>
              <a:t>Low &amp; High-Energy Cave</a:t>
            </a:r>
          </a:p>
        </p:txBody>
      </p:sp>
      <p:sp>
        <p:nvSpPr>
          <p:cNvPr id="49" name="Line 25"/>
          <p:cNvSpPr>
            <a:spLocks noChangeShapeType="1"/>
          </p:cNvSpPr>
          <p:nvPr/>
        </p:nvSpPr>
        <p:spPr bwMode="auto">
          <a:xfrm flipH="1">
            <a:off x="6691883" y="4070037"/>
            <a:ext cx="300699" cy="1216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0" name="Line 26"/>
          <p:cNvSpPr>
            <a:spLocks noChangeShapeType="1"/>
          </p:cNvSpPr>
          <p:nvPr/>
        </p:nvSpPr>
        <p:spPr bwMode="auto">
          <a:xfrm flipH="1" flipV="1">
            <a:off x="6224419" y="3967116"/>
            <a:ext cx="768163" cy="10291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1" name="Text Box 4"/>
          <p:cNvSpPr txBox="1">
            <a:spLocks noChangeArrowheads="1"/>
          </p:cNvSpPr>
          <p:nvPr/>
        </p:nvSpPr>
        <p:spPr bwMode="auto">
          <a:xfrm>
            <a:off x="6983508" y="1801073"/>
            <a:ext cx="94737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b="1" dirty="0">
                <a:solidFill>
                  <a:srgbClr val="FF3300"/>
                </a:solidFill>
              </a:rPr>
              <a:t>p </a:t>
            </a:r>
            <a:r>
              <a:rPr lang="en-US" altLang="de-DE" sz="1000" b="1" dirty="0">
                <a:solidFill>
                  <a:srgbClr val="FF3300"/>
                </a:solidFill>
                <a:cs typeface="Arial" charset="0"/>
              </a:rPr>
              <a:t>≈ 5·10</a:t>
            </a:r>
            <a:r>
              <a:rPr lang="en-US" altLang="de-DE" sz="1000" b="1" baseline="30000" dirty="0">
                <a:solidFill>
                  <a:srgbClr val="FF3300"/>
                </a:solidFill>
                <a:cs typeface="Arial" charset="0"/>
              </a:rPr>
              <a:t>-12</a:t>
            </a:r>
            <a:r>
              <a:rPr lang="en-US" altLang="de-DE" sz="1000" b="1" dirty="0">
                <a:solidFill>
                  <a:srgbClr val="FF3300"/>
                </a:solidFill>
                <a:cs typeface="Arial" charset="0"/>
              </a:rPr>
              <a:t> mbar</a:t>
            </a:r>
          </a:p>
        </p:txBody>
      </p:sp>
      <p:sp>
        <p:nvSpPr>
          <p:cNvPr id="52" name="Text Box 13"/>
          <p:cNvSpPr txBox="1">
            <a:spLocks noChangeArrowheads="1"/>
          </p:cNvSpPr>
          <p:nvPr/>
        </p:nvSpPr>
        <p:spPr bwMode="auto">
          <a:xfrm>
            <a:off x="7257401" y="3381958"/>
            <a:ext cx="114454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850" dirty="0"/>
              <a:t>Super-FRS,</a:t>
            </a:r>
            <a:r>
              <a:rPr lang="en-US" altLang="de-DE" sz="1200" b="1" dirty="0"/>
              <a:t> </a:t>
            </a:r>
          </a:p>
          <a:p>
            <a:r>
              <a:rPr lang="en-US" altLang="de-DE" sz="1000" b="1" dirty="0"/>
              <a:t>p </a:t>
            </a:r>
            <a:r>
              <a:rPr lang="en-US" altLang="de-DE" sz="1000" b="1" dirty="0">
                <a:cs typeface="Arial" charset="0"/>
              </a:rPr>
              <a:t>≈ 10</a:t>
            </a:r>
            <a:r>
              <a:rPr lang="en-US" altLang="de-DE" sz="1000" b="1" baseline="30000" dirty="0">
                <a:cs typeface="Arial" charset="0"/>
              </a:rPr>
              <a:t>-6</a:t>
            </a:r>
            <a:r>
              <a:rPr lang="en-US" altLang="de-DE" sz="1000" b="1" dirty="0">
                <a:cs typeface="Arial" charset="0"/>
              </a:rPr>
              <a:t> – 10</a:t>
            </a:r>
            <a:r>
              <a:rPr lang="en-US" altLang="de-DE" sz="1000" b="1" baseline="30000" dirty="0">
                <a:cs typeface="Arial" charset="0"/>
              </a:rPr>
              <a:t>-8</a:t>
            </a:r>
            <a:r>
              <a:rPr lang="en-US" altLang="de-DE" sz="1000" b="1" dirty="0">
                <a:cs typeface="Arial" charset="0"/>
              </a:rPr>
              <a:t> mbar</a:t>
            </a:r>
          </a:p>
        </p:txBody>
      </p:sp>
      <p:sp>
        <p:nvSpPr>
          <p:cNvPr id="53" name="Text Box 5"/>
          <p:cNvSpPr txBox="1">
            <a:spLocks noChangeArrowheads="1"/>
          </p:cNvSpPr>
          <p:nvPr/>
        </p:nvSpPr>
        <p:spPr bwMode="auto">
          <a:xfrm>
            <a:off x="2677833" y="1191593"/>
            <a:ext cx="790281"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b="1" dirty="0"/>
              <a:t>p = 10</a:t>
            </a:r>
            <a:r>
              <a:rPr lang="en-US" altLang="de-DE" sz="1000" b="1" baseline="30000" dirty="0"/>
              <a:t>-7</a:t>
            </a:r>
            <a:r>
              <a:rPr lang="en-US" altLang="de-DE" sz="1000" b="1" dirty="0"/>
              <a:t> mbar</a:t>
            </a:r>
          </a:p>
        </p:txBody>
      </p:sp>
      <p:sp>
        <p:nvSpPr>
          <p:cNvPr id="54" name="Text Box 6"/>
          <p:cNvSpPr txBox="1">
            <a:spLocks noChangeArrowheads="1"/>
          </p:cNvSpPr>
          <p:nvPr/>
        </p:nvSpPr>
        <p:spPr bwMode="auto">
          <a:xfrm>
            <a:off x="5146044" y="1665752"/>
            <a:ext cx="80310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b="1" dirty="0">
                <a:solidFill>
                  <a:srgbClr val="FF3300"/>
                </a:solidFill>
              </a:rPr>
              <a:t>p &lt; 10</a:t>
            </a:r>
            <a:r>
              <a:rPr lang="en-US" altLang="de-DE" sz="1000" b="1" baseline="30000" dirty="0">
                <a:solidFill>
                  <a:srgbClr val="FF3300"/>
                </a:solidFill>
              </a:rPr>
              <a:t>-11</a:t>
            </a:r>
            <a:r>
              <a:rPr lang="en-US" altLang="de-DE" sz="1000" b="1" dirty="0">
                <a:solidFill>
                  <a:srgbClr val="FF3300"/>
                </a:solidFill>
              </a:rPr>
              <a:t>mbar</a:t>
            </a:r>
          </a:p>
        </p:txBody>
      </p:sp>
      <p:sp>
        <p:nvSpPr>
          <p:cNvPr id="55" name="Text Box 7"/>
          <p:cNvSpPr txBox="1">
            <a:spLocks noChangeArrowheads="1"/>
          </p:cNvSpPr>
          <p:nvPr/>
        </p:nvSpPr>
        <p:spPr bwMode="auto">
          <a:xfrm>
            <a:off x="4025237" y="1093188"/>
            <a:ext cx="88806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850" dirty="0">
                <a:latin typeface="+mn-lt"/>
              </a:rPr>
              <a:t>Linear Accelerator</a:t>
            </a:r>
          </a:p>
          <a:p>
            <a:r>
              <a:rPr lang="en-US" altLang="de-DE" sz="850" dirty="0">
                <a:latin typeface="+mn-lt"/>
              </a:rPr>
              <a:t>p-</a:t>
            </a:r>
            <a:r>
              <a:rPr lang="en-US" altLang="de-DE" sz="850" dirty="0" err="1">
                <a:latin typeface="+mn-lt"/>
              </a:rPr>
              <a:t>Linac</a:t>
            </a:r>
            <a:endParaRPr lang="en-US" altLang="de-DE" sz="850" dirty="0">
              <a:latin typeface="+mn-lt"/>
            </a:endParaRPr>
          </a:p>
          <a:p>
            <a:r>
              <a:rPr lang="en-US" altLang="de-DE" sz="1000" b="1" dirty="0"/>
              <a:t>p = 10</a:t>
            </a:r>
            <a:r>
              <a:rPr lang="en-US" altLang="de-DE" sz="1000" b="1" baseline="30000" dirty="0"/>
              <a:t>-8</a:t>
            </a:r>
            <a:r>
              <a:rPr lang="en-US" altLang="de-DE" sz="1000" b="1" dirty="0"/>
              <a:t> mbar</a:t>
            </a:r>
          </a:p>
        </p:txBody>
      </p:sp>
      <p:sp>
        <p:nvSpPr>
          <p:cNvPr id="56" name="Text Box 9"/>
          <p:cNvSpPr txBox="1">
            <a:spLocks noChangeArrowheads="1"/>
          </p:cNvSpPr>
          <p:nvPr/>
        </p:nvSpPr>
        <p:spPr bwMode="auto">
          <a:xfrm>
            <a:off x="3501798" y="3722126"/>
            <a:ext cx="838371"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b="1" dirty="0">
                <a:solidFill>
                  <a:srgbClr val="FF3300"/>
                </a:solidFill>
              </a:rPr>
              <a:t>p &lt; 10</a:t>
            </a:r>
            <a:r>
              <a:rPr lang="en-US" altLang="de-DE" sz="1000" b="1" baseline="30000" dirty="0">
                <a:solidFill>
                  <a:srgbClr val="FF3300"/>
                </a:solidFill>
              </a:rPr>
              <a:t>-10</a:t>
            </a:r>
            <a:r>
              <a:rPr lang="en-US" altLang="de-DE" sz="1000" b="1" dirty="0">
                <a:solidFill>
                  <a:srgbClr val="FF3300"/>
                </a:solidFill>
              </a:rPr>
              <a:t> mbar</a:t>
            </a:r>
          </a:p>
        </p:txBody>
      </p:sp>
      <p:sp>
        <p:nvSpPr>
          <p:cNvPr id="57" name="Text Box 9"/>
          <p:cNvSpPr txBox="1">
            <a:spLocks noChangeArrowheads="1"/>
          </p:cNvSpPr>
          <p:nvPr/>
        </p:nvSpPr>
        <p:spPr bwMode="auto">
          <a:xfrm>
            <a:off x="5244232" y="907147"/>
            <a:ext cx="15148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200" b="1" dirty="0"/>
              <a:t>            </a:t>
            </a:r>
            <a:r>
              <a:rPr lang="en-US" altLang="de-DE" sz="850" dirty="0"/>
              <a:t>HEBT</a:t>
            </a:r>
          </a:p>
          <a:p>
            <a:r>
              <a:rPr lang="en-US" altLang="de-DE" sz="1000" b="1" dirty="0">
                <a:solidFill>
                  <a:srgbClr val="FF3300"/>
                </a:solidFill>
              </a:rPr>
              <a:t>10</a:t>
            </a:r>
            <a:r>
              <a:rPr lang="en-US" altLang="de-DE" sz="1000" b="1" baseline="30000" dirty="0">
                <a:solidFill>
                  <a:srgbClr val="FF3300"/>
                </a:solidFill>
              </a:rPr>
              <a:t>-11</a:t>
            </a:r>
            <a:r>
              <a:rPr lang="en-US" altLang="de-DE" sz="1000" b="1" dirty="0">
                <a:solidFill>
                  <a:srgbClr val="FF3300"/>
                </a:solidFill>
              </a:rPr>
              <a:t>mbar &lt; p </a:t>
            </a:r>
            <a:r>
              <a:rPr lang="en-US" altLang="de-DE" sz="1000" b="1" dirty="0"/>
              <a:t>&lt; 10</a:t>
            </a:r>
            <a:r>
              <a:rPr lang="en-US" altLang="de-DE" sz="1000" b="1" baseline="30000" dirty="0"/>
              <a:t>-8</a:t>
            </a:r>
            <a:r>
              <a:rPr lang="en-US" altLang="de-DE" sz="1000" b="1" dirty="0"/>
              <a:t> mbar</a:t>
            </a:r>
          </a:p>
        </p:txBody>
      </p:sp>
      <p:cxnSp>
        <p:nvCxnSpPr>
          <p:cNvPr id="58" name="Gerade Verbindung 3"/>
          <p:cNvCxnSpPr>
            <a:cxnSpLocks noChangeShapeType="1"/>
          </p:cNvCxnSpPr>
          <p:nvPr/>
        </p:nvCxnSpPr>
        <p:spPr bwMode="auto">
          <a:xfrm>
            <a:off x="5984375" y="1271478"/>
            <a:ext cx="17277" cy="1052016"/>
          </a:xfrm>
          <a:prstGeom prst="line">
            <a:avLst/>
          </a:prstGeom>
          <a:no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Line 19">
            <a:extLst>
              <a:ext uri="{FF2B5EF4-FFF2-40B4-BE49-F238E27FC236}">
                <a16:creationId xmlns:a16="http://schemas.microsoft.com/office/drawing/2014/main" id="{429D9289-1997-6B4E-930F-36CA0AFABA46}"/>
              </a:ext>
            </a:extLst>
          </p:cNvPr>
          <p:cNvSpPr>
            <a:spLocks noChangeShapeType="1"/>
          </p:cNvSpPr>
          <p:nvPr/>
        </p:nvSpPr>
        <p:spPr bwMode="auto">
          <a:xfrm flipH="1" flipV="1">
            <a:off x="4394774" y="1530280"/>
            <a:ext cx="166902" cy="424680"/>
          </a:xfrm>
          <a:prstGeom prst="line">
            <a:avLst/>
          </a:prstGeom>
          <a:noFill/>
          <a:ln w="9525">
            <a:solidFill>
              <a:schemeClr val="tx1"/>
            </a:solidFill>
            <a:round/>
            <a:headEnd type="triangle" w="med" len="me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42"/>
          </a:p>
        </p:txBody>
      </p:sp>
      <p:sp>
        <p:nvSpPr>
          <p:cNvPr id="75" name="Line 19">
            <a:extLst>
              <a:ext uri="{FF2B5EF4-FFF2-40B4-BE49-F238E27FC236}">
                <a16:creationId xmlns:a16="http://schemas.microsoft.com/office/drawing/2014/main" id="{1821ABEC-0777-4A49-87F5-3E4D773763F6}"/>
              </a:ext>
            </a:extLst>
          </p:cNvPr>
          <p:cNvSpPr>
            <a:spLocks noChangeShapeType="1"/>
          </p:cNvSpPr>
          <p:nvPr/>
        </p:nvSpPr>
        <p:spPr bwMode="auto">
          <a:xfrm flipH="1">
            <a:off x="4561676" y="4469759"/>
            <a:ext cx="207513" cy="118276"/>
          </a:xfrm>
          <a:prstGeom prst="line">
            <a:avLst/>
          </a:prstGeom>
          <a:noFill/>
          <a:ln w="9525">
            <a:solidFill>
              <a:schemeClr val="tx1"/>
            </a:solidFill>
            <a:round/>
            <a:headEnd type="triangle" w="med" len="me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42"/>
          </a:p>
        </p:txBody>
      </p:sp>
      <p:sp>
        <p:nvSpPr>
          <p:cNvPr id="76" name="Text Box 35"/>
          <p:cNvSpPr txBox="1">
            <a:spLocks noChangeArrowheads="1"/>
          </p:cNvSpPr>
          <p:nvPr/>
        </p:nvSpPr>
        <p:spPr bwMode="auto">
          <a:xfrm>
            <a:off x="3671317" y="4692614"/>
            <a:ext cx="785471"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b="1" dirty="0"/>
              <a:t>p </a:t>
            </a:r>
            <a:r>
              <a:rPr lang="en-US" altLang="de-DE" sz="1000" b="1" dirty="0">
                <a:cs typeface="Arial" charset="0"/>
              </a:rPr>
              <a:t>≈ 10</a:t>
            </a:r>
            <a:r>
              <a:rPr lang="en-US" altLang="de-DE" sz="1000" b="1" baseline="30000" dirty="0">
                <a:cs typeface="Arial" charset="0"/>
              </a:rPr>
              <a:t>-9</a:t>
            </a:r>
            <a:r>
              <a:rPr lang="en-US" altLang="de-DE" sz="1000" b="1" dirty="0">
                <a:cs typeface="Arial" charset="0"/>
              </a:rPr>
              <a:t> mbar</a:t>
            </a:r>
          </a:p>
        </p:txBody>
      </p:sp>
      <p:sp>
        <p:nvSpPr>
          <p:cNvPr id="77" name="Textfeld 76">
            <a:extLst>
              <a:ext uri="{FF2B5EF4-FFF2-40B4-BE49-F238E27FC236}">
                <a16:creationId xmlns:a16="http://schemas.microsoft.com/office/drawing/2014/main" id="{93B3A7B3-8571-EE45-85E3-14AC4E5AEFDB}"/>
              </a:ext>
            </a:extLst>
          </p:cNvPr>
          <p:cNvSpPr txBox="1"/>
          <p:nvPr/>
        </p:nvSpPr>
        <p:spPr>
          <a:xfrm>
            <a:off x="3514743" y="3376483"/>
            <a:ext cx="1085740" cy="343060"/>
          </a:xfrm>
          <a:prstGeom prst="rect">
            <a:avLst/>
          </a:prstGeom>
        </p:spPr>
        <p:txBody>
          <a:bodyPr vert="horz" wrap="square" lIns="82185" tIns="41093" rIns="82185" bIns="41093" rtlCol="0" anchor="t">
            <a:spAutoFit/>
          </a:bodyPr>
          <a:lstStyle/>
          <a:p>
            <a:r>
              <a:rPr lang="de-DE" sz="845" dirty="0">
                <a:solidFill>
                  <a:prstClr val="black"/>
                </a:solidFill>
              </a:rPr>
              <a:t>Antiproton Ring</a:t>
            </a:r>
          </a:p>
          <a:p>
            <a:r>
              <a:rPr lang="de-DE" sz="845" dirty="0">
                <a:solidFill>
                  <a:prstClr val="black"/>
                </a:solidFill>
              </a:rPr>
              <a:t>HESR</a:t>
            </a:r>
          </a:p>
        </p:txBody>
      </p:sp>
      <p:sp>
        <p:nvSpPr>
          <p:cNvPr id="78" name="Line 19">
            <a:extLst>
              <a:ext uri="{FF2B5EF4-FFF2-40B4-BE49-F238E27FC236}">
                <a16:creationId xmlns:a16="http://schemas.microsoft.com/office/drawing/2014/main" id="{1821ABEC-0777-4A49-87F5-3E4D773763F6}"/>
              </a:ext>
            </a:extLst>
          </p:cNvPr>
          <p:cNvSpPr>
            <a:spLocks noChangeShapeType="1"/>
          </p:cNvSpPr>
          <p:nvPr/>
        </p:nvSpPr>
        <p:spPr bwMode="auto">
          <a:xfrm flipH="1">
            <a:off x="4158762" y="3550063"/>
            <a:ext cx="278880" cy="76448"/>
          </a:xfrm>
          <a:prstGeom prst="line">
            <a:avLst/>
          </a:prstGeom>
          <a:noFill/>
          <a:ln w="9525">
            <a:solidFill>
              <a:schemeClr val="tx1"/>
            </a:solidFill>
            <a:round/>
            <a:headEnd type="triangle" w="med" len="me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642"/>
          </a:p>
        </p:txBody>
      </p:sp>
      <p:sp>
        <p:nvSpPr>
          <p:cNvPr id="42" name="Foliennummernplatzhalter 3"/>
          <p:cNvSpPr>
            <a:spLocks noGrp="1"/>
          </p:cNvSpPr>
          <p:nvPr>
            <p:ph type="sldNum" sz="quarter" idx="4294967295"/>
          </p:nvPr>
        </p:nvSpPr>
        <p:spPr>
          <a:xfrm>
            <a:off x="8832106" y="4966967"/>
            <a:ext cx="311894" cy="184666"/>
          </a:xfrm>
        </p:spPr>
        <p:txBody>
          <a:bodyPr/>
          <a:lstStyle/>
          <a:p>
            <a:fld id="{254406B9-6E6F-7448-8C1D-08BEFF85567D}" type="slidenum">
              <a:rPr lang="de-DE" smtClean="0"/>
              <a:pPr/>
              <a:t>11</a:t>
            </a:fld>
            <a:endParaRPr lang="de-DE" dirty="0"/>
          </a:p>
        </p:txBody>
      </p:sp>
    </p:spTree>
    <p:extLst>
      <p:ext uri="{BB962C8B-B14F-4D97-AF65-F5344CB8AC3E}">
        <p14:creationId xmlns:p14="http://schemas.microsoft.com/office/powerpoint/2010/main" val="3003133634"/>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type="body" idx="1"/>
          </p:nvPr>
        </p:nvSpPr>
        <p:spPr>
          <a:xfrm>
            <a:off x="422565" y="948865"/>
            <a:ext cx="8211834" cy="3677690"/>
          </a:xfrm>
        </p:spPr>
        <p:txBody>
          <a:bodyPr>
            <a:noAutofit/>
          </a:bodyPr>
          <a:lstStyle/>
          <a:p>
            <a:pPr marL="342900" indent="-342900">
              <a:lnSpc>
                <a:spcPct val="120000"/>
              </a:lnSpc>
              <a:spcBef>
                <a:spcPts val="0"/>
              </a:spcBef>
              <a:buFont typeface="+mj-lt"/>
              <a:buAutoNum type="arabicPeriod"/>
            </a:pPr>
            <a:r>
              <a:rPr lang="en-GB" altLang="de-DE" sz="1200" b="1" dirty="0">
                <a:latin typeface="Arial" charset="0"/>
              </a:rPr>
              <a:t>Use of standard components </a:t>
            </a:r>
            <a:r>
              <a:rPr lang="en-GB" altLang="de-DE" sz="1200" dirty="0">
                <a:latin typeface="Arial" charset="0"/>
              </a:rPr>
              <a:t>(catalogue items) for pumps, gauges and valves, no further development from manufacturer needed (only adaption of interface for vacuum controls</a:t>
            </a:r>
            <a:r>
              <a:rPr lang="en-GB" altLang="de-DE" sz="1200" dirty="0" smtClean="0">
                <a:latin typeface="Arial" charset="0"/>
              </a:rPr>
              <a:t>)</a:t>
            </a:r>
            <a:endParaRPr lang="en-US" altLang="de-DE" sz="1200" dirty="0">
              <a:latin typeface="Arial" charset="0"/>
            </a:endParaRPr>
          </a:p>
          <a:p>
            <a:pPr marL="342900" indent="-342900">
              <a:lnSpc>
                <a:spcPct val="120000"/>
              </a:lnSpc>
              <a:spcBef>
                <a:spcPts val="0"/>
              </a:spcBef>
              <a:buFont typeface="+mj-lt"/>
              <a:buAutoNum type="arabicPeriod"/>
            </a:pPr>
            <a:r>
              <a:rPr lang="en-GB" altLang="de-DE" sz="1200" dirty="0">
                <a:latin typeface="Arial" charset="0"/>
              </a:rPr>
              <a:t>In UHV systems with very low gas load, </a:t>
            </a:r>
            <a:r>
              <a:rPr lang="en-GB" altLang="de-DE" sz="1200" b="1" dirty="0">
                <a:latin typeface="Arial" charset="0"/>
              </a:rPr>
              <a:t>only capture pumps </a:t>
            </a:r>
            <a:r>
              <a:rPr lang="en-GB" altLang="de-DE" sz="1200" dirty="0">
                <a:latin typeface="Arial" charset="0"/>
              </a:rPr>
              <a:t>for keeping up the vacuum</a:t>
            </a:r>
            <a:r>
              <a:rPr lang="en-GB" altLang="de-DE" sz="1200" dirty="0" smtClean="0">
                <a:latin typeface="Arial" charset="0"/>
              </a:rPr>
              <a:t>.</a:t>
            </a:r>
            <a:endParaRPr lang="en-GB" altLang="de-DE" sz="1200" dirty="0">
              <a:latin typeface="Arial" charset="0"/>
            </a:endParaRPr>
          </a:p>
          <a:p>
            <a:pPr marL="342900" indent="-342900">
              <a:lnSpc>
                <a:spcPct val="120000"/>
              </a:lnSpc>
              <a:spcBef>
                <a:spcPts val="0"/>
              </a:spcBef>
              <a:buFont typeface="+mj-lt"/>
              <a:buAutoNum type="arabicPeriod"/>
            </a:pPr>
            <a:r>
              <a:rPr lang="en-GB" altLang="de-DE" sz="1200" dirty="0">
                <a:latin typeface="Arial" charset="0"/>
              </a:rPr>
              <a:t>The concept for the design of the vacuum system is </a:t>
            </a:r>
            <a:r>
              <a:rPr lang="en-GB" altLang="de-DE" sz="1200" b="1" dirty="0">
                <a:latin typeface="Arial" charset="0"/>
              </a:rPr>
              <a:t>based on the operation experience </a:t>
            </a:r>
            <a:r>
              <a:rPr lang="en-GB" altLang="de-DE" sz="1200" dirty="0">
                <a:latin typeface="Arial" charset="0"/>
              </a:rPr>
              <a:t>with existing GSI accelerators</a:t>
            </a:r>
            <a:r>
              <a:rPr lang="en-GB" altLang="de-DE" sz="1200" dirty="0" smtClean="0">
                <a:latin typeface="Arial" charset="0"/>
              </a:rPr>
              <a:t>.</a:t>
            </a:r>
            <a:endParaRPr lang="en-GB" altLang="de-DE" sz="1200" dirty="0"/>
          </a:p>
          <a:p>
            <a:pPr marL="342900" indent="-342900">
              <a:lnSpc>
                <a:spcPct val="120000"/>
              </a:lnSpc>
              <a:buFont typeface="+mj-lt"/>
              <a:buAutoNum type="arabicPeriod"/>
            </a:pPr>
            <a:r>
              <a:rPr lang="en-GB" altLang="de-DE" sz="1200" dirty="0">
                <a:latin typeface="Arial" charset="0"/>
              </a:rPr>
              <a:t>Keep all </a:t>
            </a:r>
            <a:r>
              <a:rPr lang="en-GB" altLang="de-DE" sz="1200" b="1" dirty="0">
                <a:latin typeface="Arial" charset="0"/>
              </a:rPr>
              <a:t>electronics out of the accelerator tunnel </a:t>
            </a:r>
            <a:r>
              <a:rPr lang="en-GB" altLang="de-DE" sz="1200" dirty="0">
                <a:latin typeface="Arial" charset="0"/>
              </a:rPr>
              <a:t>and install racks for controllers and controls racks (PLC) in dedicated electronic/supply rooms.</a:t>
            </a:r>
          </a:p>
          <a:p>
            <a:pPr lvl="1" indent="-342900">
              <a:buFont typeface="Wingdings" panose="05000000000000000000" pitchFamily="2" charset="2"/>
              <a:buChar char="Ø"/>
            </a:pPr>
            <a:r>
              <a:rPr lang="en-GB" altLang="de-DE" sz="1200" dirty="0"/>
              <a:t>use of passive gauges with dedicated controllers </a:t>
            </a:r>
          </a:p>
          <a:p>
            <a:pPr lvl="1" indent="-342900">
              <a:buFont typeface="Wingdings" panose="05000000000000000000" pitchFamily="2" charset="2"/>
              <a:buChar char="Ø"/>
            </a:pPr>
            <a:r>
              <a:rPr lang="en-GB" altLang="de-DE" sz="1200" dirty="0"/>
              <a:t>controllers for pumps located in supply rooms</a:t>
            </a:r>
          </a:p>
          <a:p>
            <a:pPr lvl="1" indent="-342900">
              <a:buFont typeface="Wingdings" panose="05000000000000000000" pitchFamily="2" charset="2"/>
              <a:buChar char="Ø"/>
            </a:pPr>
            <a:r>
              <a:rPr lang="en-GB" altLang="de-DE" sz="1200" dirty="0"/>
              <a:t>valves will be controlled and monitored from supply rooms</a:t>
            </a:r>
          </a:p>
          <a:p>
            <a:pPr lvl="1" indent="-342900">
              <a:buFont typeface="Wingdings" panose="05000000000000000000" pitchFamily="2" charset="2"/>
              <a:buChar char="Ø"/>
            </a:pPr>
            <a:r>
              <a:rPr lang="en-GB" altLang="de-DE" sz="1200" dirty="0"/>
              <a:t>In case of a failure of the electronics the controller can be changed without access to the tunnel</a:t>
            </a:r>
          </a:p>
          <a:p>
            <a:pPr lvl="1" indent="-342900">
              <a:buFont typeface="Wingdings" panose="05000000000000000000" pitchFamily="2" charset="2"/>
              <a:buChar char="Ø"/>
            </a:pPr>
            <a:r>
              <a:rPr lang="en-GB" altLang="de-DE" sz="1200" dirty="0"/>
              <a:t>long cables (power and signal) for all devices</a:t>
            </a:r>
          </a:p>
          <a:p>
            <a:pPr marL="342900" indent="-342900">
              <a:spcBef>
                <a:spcPts val="0"/>
              </a:spcBef>
              <a:buFont typeface="+mj-lt"/>
              <a:buAutoNum type="arabicPeriod"/>
            </a:pPr>
            <a:endParaRPr lang="en-GB" altLang="de-DE" sz="1200" dirty="0">
              <a:latin typeface="Arial" charset="0"/>
            </a:endParaRPr>
          </a:p>
          <a:p>
            <a:pPr marL="0" indent="0">
              <a:spcBef>
                <a:spcPts val="0"/>
              </a:spcBef>
              <a:buNone/>
            </a:pPr>
            <a:endParaRPr lang="en-GB" altLang="de-DE" sz="1200" dirty="0">
              <a:latin typeface="Arial" charset="0"/>
            </a:endParaRPr>
          </a:p>
          <a:p>
            <a:pPr marL="0" indent="0">
              <a:spcBef>
                <a:spcPts val="0"/>
              </a:spcBef>
              <a:buNone/>
            </a:pPr>
            <a:r>
              <a:rPr lang="en-GB" altLang="de-DE" sz="1200" b="1" dirty="0">
                <a:latin typeface="Arial" charset="0"/>
              </a:rPr>
              <a:t>Status:</a:t>
            </a:r>
          </a:p>
          <a:p>
            <a:pPr>
              <a:lnSpc>
                <a:spcPct val="120000"/>
              </a:lnSpc>
              <a:spcBef>
                <a:spcPts val="0"/>
              </a:spcBef>
            </a:pPr>
            <a:r>
              <a:rPr lang="en-US" altLang="de-DE" sz="1200" dirty="0">
                <a:latin typeface="Arial" charset="0"/>
              </a:rPr>
              <a:t>The system design 95% </a:t>
            </a:r>
            <a:r>
              <a:rPr lang="en-US" altLang="de-DE" sz="1200" dirty="0" smtClean="0">
                <a:latin typeface="Arial" charset="0"/>
              </a:rPr>
              <a:t>finalized, procurement for vacuum chambers and standard components ongoing, large parts already contracted and delivered. </a:t>
            </a:r>
            <a:endParaRPr lang="en-US" altLang="de-DE" sz="1200" dirty="0">
              <a:latin typeface="Arial" charset="0"/>
            </a:endParaRPr>
          </a:p>
        </p:txBody>
      </p:sp>
      <p:sp>
        <p:nvSpPr>
          <p:cNvPr id="10" name="Foliennummernplatzhalter 3"/>
          <p:cNvSpPr>
            <a:spLocks noGrp="1"/>
          </p:cNvSpPr>
          <p:nvPr>
            <p:ph type="sldNum" sz="quarter" idx="4294967295"/>
          </p:nvPr>
        </p:nvSpPr>
        <p:spPr>
          <a:xfrm>
            <a:off x="8397875" y="4914900"/>
            <a:ext cx="746125" cy="273050"/>
          </a:xfrm>
        </p:spPr>
        <p:txBody>
          <a:bodyPr/>
          <a:lstStyle/>
          <a:p>
            <a:fld id="{254406B9-6E6F-7448-8C1D-08BEFF85567D}" type="slidenum">
              <a:rPr lang="de-DE" smtClean="0"/>
              <a:pPr/>
              <a:t>12</a:t>
            </a:fld>
            <a:endParaRPr lang="de-DE" dirty="0"/>
          </a:p>
        </p:txBody>
      </p:sp>
      <p:sp>
        <p:nvSpPr>
          <p:cNvPr id="5" name="Titel 3"/>
          <p:cNvSpPr>
            <a:spLocks noGrp="1"/>
          </p:cNvSpPr>
          <p:nvPr>
            <p:ph type="title"/>
          </p:nvPr>
        </p:nvSpPr>
        <p:spPr>
          <a:xfrm>
            <a:off x="172800" y="154800"/>
            <a:ext cx="5584536" cy="590669"/>
          </a:xfrm>
        </p:spPr>
        <p:txBody>
          <a:bodyPr/>
          <a:lstStyle/>
          <a:p>
            <a:r>
              <a:rPr lang="en-US" altLang="de-DE" dirty="0"/>
              <a:t>Principles and Status of System Design</a:t>
            </a:r>
          </a:p>
        </p:txBody>
      </p:sp>
    </p:spTree>
    <p:extLst>
      <p:ext uri="{BB962C8B-B14F-4D97-AF65-F5344CB8AC3E}">
        <p14:creationId xmlns:p14="http://schemas.microsoft.com/office/powerpoint/2010/main" val="3866636930"/>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5" name="Slide Number Placeholder 4"/>
          <p:cNvSpPr>
            <a:spLocks noGrp="1"/>
          </p:cNvSpPr>
          <p:nvPr>
            <p:ph type="sldNum" sz="quarter" idx="4294967295"/>
          </p:nvPr>
        </p:nvSpPr>
        <p:spPr>
          <a:xfrm>
            <a:off x="8397875" y="4914900"/>
            <a:ext cx="746125" cy="273050"/>
          </a:xfrm>
        </p:spPr>
        <p:txBody>
          <a:bodyPr/>
          <a:lstStyle/>
          <a:p>
            <a:fld id="{125CBDDA-5CCF-8748-8988-9DC6C8981774}" type="slidenum">
              <a:rPr lang="de-DE" smtClean="0"/>
              <a:t>13</a:t>
            </a:fld>
            <a:endParaRPr lang="de-DE"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5" y="961562"/>
            <a:ext cx="4075563" cy="3953338"/>
          </a:xfrm>
          <a:prstGeom prst="rect">
            <a:avLst/>
          </a:prstGeom>
        </p:spPr>
      </p:pic>
      <p:sp>
        <p:nvSpPr>
          <p:cNvPr id="17" name="Content Placeholder 1"/>
          <p:cNvSpPr txBox="1">
            <a:spLocks/>
          </p:cNvSpPr>
          <p:nvPr/>
        </p:nvSpPr>
        <p:spPr>
          <a:xfrm>
            <a:off x="4067439" y="3580135"/>
            <a:ext cx="5384948" cy="1251070"/>
          </a:xfrm>
          <a:prstGeom prst="rect">
            <a:avLst/>
          </a:prstGeom>
        </p:spPr>
        <p:txBody>
          <a:bodyPr vert="horz" lIns="91440" tIns="45720" rIns="91440" bIns="45720" rtlCol="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80000" indent="-180000">
              <a:spcBef>
                <a:spcPts val="400"/>
              </a:spcBef>
            </a:pPr>
            <a:r>
              <a:rPr lang="en-GB" sz="1100" dirty="0"/>
              <a:t>Ultimate pressure p &lt; 3·10</a:t>
            </a:r>
            <a:r>
              <a:rPr lang="en-GB" sz="1100" baseline="30000" dirty="0"/>
              <a:t>-11</a:t>
            </a:r>
            <a:r>
              <a:rPr lang="en-GB" sz="1100" dirty="0"/>
              <a:t> mbar (if required per Detailed Specification)</a:t>
            </a:r>
          </a:p>
          <a:p>
            <a:pPr marL="180000" indent="-180000">
              <a:spcBef>
                <a:spcPts val="400"/>
              </a:spcBef>
            </a:pPr>
            <a:r>
              <a:rPr lang="en-GB" sz="1100" dirty="0"/>
              <a:t>Integral leak rate Q &lt; 1·10</a:t>
            </a:r>
            <a:r>
              <a:rPr lang="en-GB" sz="1100" baseline="30000" dirty="0"/>
              <a:t>-10</a:t>
            </a:r>
            <a:r>
              <a:rPr lang="en-GB" sz="1100" dirty="0"/>
              <a:t> mbar l/s</a:t>
            </a:r>
          </a:p>
          <a:p>
            <a:pPr marL="180000" indent="-180000">
              <a:spcBef>
                <a:spcPts val="400"/>
              </a:spcBef>
            </a:pPr>
            <a:r>
              <a:rPr lang="en-GB" sz="1100" dirty="0"/>
              <a:t>Outgassing rate q &lt; 1·10</a:t>
            </a:r>
            <a:r>
              <a:rPr lang="en-GB" sz="1100" baseline="30000" dirty="0"/>
              <a:t>-12</a:t>
            </a:r>
            <a:r>
              <a:rPr lang="en-GB" sz="1100" dirty="0"/>
              <a:t> mbar l/s/cm² after bake-out to max. 300 °C</a:t>
            </a:r>
          </a:p>
          <a:p>
            <a:pPr marL="180000" indent="-180000">
              <a:spcBef>
                <a:spcPts val="400"/>
              </a:spcBef>
            </a:pPr>
            <a:r>
              <a:rPr lang="en-GB" sz="1100" dirty="0"/>
              <a:t>Outgassing rate q &lt; 5·10</a:t>
            </a:r>
            <a:r>
              <a:rPr lang="en-GB" sz="1100" baseline="30000" dirty="0"/>
              <a:t>-10</a:t>
            </a:r>
            <a:r>
              <a:rPr lang="en-GB" sz="1100" dirty="0"/>
              <a:t> mbar l/s/cm² without bake-out</a:t>
            </a:r>
          </a:p>
          <a:p>
            <a:pPr marL="180000" indent="-180000">
              <a:spcBef>
                <a:spcPts val="400"/>
              </a:spcBef>
            </a:pPr>
            <a:r>
              <a:rPr lang="en-GB" sz="1100" dirty="0"/>
              <a:t>clean RGA spectrum without any </a:t>
            </a:r>
            <a:r>
              <a:rPr lang="en-GB" sz="1100" dirty="0" err="1"/>
              <a:t>C</a:t>
            </a:r>
            <a:r>
              <a:rPr lang="en-GB" sz="1100" baseline="-25000" dirty="0" err="1"/>
              <a:t>x</a:t>
            </a:r>
            <a:r>
              <a:rPr lang="en-GB" sz="1100" dirty="0" err="1"/>
              <a:t>H</a:t>
            </a:r>
            <a:r>
              <a:rPr lang="en-GB" sz="1100" baseline="-25000" dirty="0" err="1"/>
              <a:t>y</a:t>
            </a:r>
            <a:r>
              <a:rPr lang="en-GB" sz="1100" dirty="0"/>
              <a:t> and other residues</a:t>
            </a:r>
          </a:p>
        </p:txBody>
      </p:sp>
      <p:sp>
        <p:nvSpPr>
          <p:cNvPr id="10" name="Textfeld 9"/>
          <p:cNvSpPr txBox="1"/>
          <p:nvPr/>
        </p:nvSpPr>
        <p:spPr>
          <a:xfrm>
            <a:off x="1033546" y="2088781"/>
            <a:ext cx="1799210" cy="1515800"/>
          </a:xfrm>
          <a:prstGeom prst="rect">
            <a:avLst/>
          </a:prstGeom>
          <a:solidFill>
            <a:schemeClr val="bg1"/>
          </a:solidFill>
          <a:ln>
            <a:solidFill>
              <a:srgbClr val="FDBB63"/>
            </a:solidFill>
          </a:ln>
        </p:spPr>
        <p:txBody>
          <a:bodyPr vert="horz" wrap="none" lIns="68580" tIns="34290" rIns="68580" bIns="34290" rtlCol="0" anchor="t">
            <a:spAutoFit/>
          </a:bodyPr>
          <a:lstStyle/>
          <a:p>
            <a:pPr marL="257175" indent="-257175" defTabSz="342900">
              <a:spcBef>
                <a:spcPct val="20000"/>
              </a:spcBef>
              <a:buClr>
                <a:srgbClr val="FDBB63"/>
              </a:buClr>
              <a:buFont typeface="Wingdings" charset="2"/>
              <a:buChar char="§"/>
            </a:pPr>
            <a:r>
              <a:rPr lang="de-DE" sz="1000" dirty="0">
                <a:solidFill>
                  <a:srgbClr val="333333"/>
                </a:solidFill>
                <a:latin typeface="Arial"/>
                <a:cs typeface="Arial"/>
              </a:rPr>
              <a:t>46 Ion </a:t>
            </a:r>
            <a:r>
              <a:rPr lang="de-DE" sz="1000" dirty="0" err="1">
                <a:solidFill>
                  <a:srgbClr val="333333"/>
                </a:solidFill>
                <a:latin typeface="Arial"/>
                <a:cs typeface="Arial"/>
              </a:rPr>
              <a:t>getter</a:t>
            </a:r>
            <a:r>
              <a:rPr lang="de-DE" sz="1000" dirty="0">
                <a:solidFill>
                  <a:srgbClr val="333333"/>
                </a:solidFill>
                <a:latin typeface="Arial"/>
                <a:cs typeface="Arial"/>
              </a:rPr>
              <a:t> </a:t>
            </a:r>
            <a:r>
              <a:rPr lang="de-DE" sz="1000" dirty="0" err="1">
                <a:solidFill>
                  <a:srgbClr val="333333"/>
                </a:solidFill>
                <a:latin typeface="Arial"/>
                <a:cs typeface="Arial"/>
              </a:rPr>
              <a:t>pumps</a:t>
            </a:r>
            <a:endParaRPr lang="de-DE" sz="1000" dirty="0">
              <a:solidFill>
                <a:srgbClr val="333333"/>
              </a:solidFill>
              <a:latin typeface="Arial"/>
              <a:cs typeface="Arial"/>
            </a:endParaRPr>
          </a:p>
          <a:p>
            <a:pPr marL="257175" indent="-257175" defTabSz="342900">
              <a:spcBef>
                <a:spcPct val="20000"/>
              </a:spcBef>
              <a:buClr>
                <a:srgbClr val="FDBB63"/>
              </a:buClr>
              <a:buFont typeface="Wingdings" charset="2"/>
              <a:buChar char="§"/>
            </a:pPr>
            <a:r>
              <a:rPr lang="de-DE" sz="1000" dirty="0">
                <a:solidFill>
                  <a:srgbClr val="333333"/>
                </a:solidFill>
                <a:latin typeface="Arial"/>
                <a:cs typeface="Arial"/>
              </a:rPr>
              <a:t>48 NEG </a:t>
            </a:r>
            <a:r>
              <a:rPr lang="de-DE" sz="1000" dirty="0" err="1">
                <a:solidFill>
                  <a:srgbClr val="333333"/>
                </a:solidFill>
                <a:latin typeface="Arial"/>
                <a:cs typeface="Arial"/>
              </a:rPr>
              <a:t>catridge</a:t>
            </a:r>
            <a:r>
              <a:rPr lang="de-DE" sz="1000" dirty="0">
                <a:solidFill>
                  <a:srgbClr val="333333"/>
                </a:solidFill>
                <a:latin typeface="Arial"/>
                <a:cs typeface="Arial"/>
              </a:rPr>
              <a:t> </a:t>
            </a:r>
            <a:r>
              <a:rPr lang="de-DE" sz="1000" dirty="0" err="1">
                <a:solidFill>
                  <a:srgbClr val="333333"/>
                </a:solidFill>
                <a:latin typeface="Arial"/>
                <a:cs typeface="Arial"/>
              </a:rPr>
              <a:t>pumps</a:t>
            </a:r>
            <a:endParaRPr lang="de-DE" sz="1000" dirty="0">
              <a:solidFill>
                <a:srgbClr val="333333"/>
              </a:solidFill>
              <a:latin typeface="Arial"/>
              <a:cs typeface="Arial"/>
            </a:endParaRPr>
          </a:p>
          <a:p>
            <a:pPr marL="257175" indent="-257175" defTabSz="342900">
              <a:spcBef>
                <a:spcPct val="20000"/>
              </a:spcBef>
              <a:buClr>
                <a:srgbClr val="FDBB63"/>
              </a:buClr>
              <a:buFont typeface="Wingdings" charset="2"/>
              <a:buChar char="§"/>
            </a:pPr>
            <a:r>
              <a:rPr lang="de-DE" sz="1000" dirty="0">
                <a:solidFill>
                  <a:srgbClr val="333333"/>
                </a:solidFill>
                <a:latin typeface="Arial"/>
                <a:cs typeface="Arial"/>
              </a:rPr>
              <a:t>94 NEG/IGP </a:t>
            </a:r>
            <a:r>
              <a:rPr lang="de-DE" sz="1000" dirty="0" err="1">
                <a:solidFill>
                  <a:srgbClr val="333333"/>
                </a:solidFill>
                <a:latin typeface="Arial"/>
                <a:cs typeface="Arial"/>
              </a:rPr>
              <a:t>pumps</a:t>
            </a:r>
            <a:endParaRPr lang="de-DE" sz="1000" dirty="0">
              <a:solidFill>
                <a:srgbClr val="333333"/>
              </a:solidFill>
              <a:latin typeface="Arial"/>
              <a:cs typeface="Arial"/>
            </a:endParaRPr>
          </a:p>
          <a:p>
            <a:pPr marL="257175" indent="-257175" defTabSz="342900">
              <a:spcBef>
                <a:spcPct val="20000"/>
              </a:spcBef>
              <a:buClr>
                <a:srgbClr val="FDBB63"/>
              </a:buClr>
              <a:buFont typeface="Wingdings" charset="2"/>
              <a:buChar char="§"/>
            </a:pPr>
            <a:r>
              <a:rPr lang="de-DE" sz="1000" dirty="0">
                <a:solidFill>
                  <a:srgbClr val="333333"/>
                </a:solidFill>
                <a:latin typeface="Arial"/>
                <a:cs typeface="Arial"/>
              </a:rPr>
              <a:t>NEG </a:t>
            </a:r>
            <a:r>
              <a:rPr lang="de-DE" sz="1000" dirty="0" err="1">
                <a:solidFill>
                  <a:srgbClr val="333333"/>
                </a:solidFill>
                <a:latin typeface="Arial"/>
                <a:cs typeface="Arial"/>
              </a:rPr>
              <a:t>coating</a:t>
            </a:r>
            <a:endParaRPr lang="de-DE" sz="1000" dirty="0">
              <a:solidFill>
                <a:srgbClr val="333333"/>
              </a:solidFill>
              <a:latin typeface="Arial"/>
              <a:cs typeface="Arial"/>
            </a:endParaRPr>
          </a:p>
          <a:p>
            <a:pPr marL="257175" indent="-257175" defTabSz="342900">
              <a:spcBef>
                <a:spcPct val="20000"/>
              </a:spcBef>
              <a:buClr>
                <a:srgbClr val="FDBB63"/>
              </a:buClr>
              <a:buFont typeface="Wingdings" charset="2"/>
              <a:buChar char="§"/>
            </a:pPr>
            <a:r>
              <a:rPr lang="de-DE" sz="1000" dirty="0" err="1">
                <a:solidFill>
                  <a:srgbClr val="333333"/>
                </a:solidFill>
                <a:latin typeface="Arial"/>
                <a:cs typeface="Arial"/>
              </a:rPr>
              <a:t>Cryogenic</a:t>
            </a:r>
            <a:r>
              <a:rPr lang="de-DE" sz="1000" dirty="0">
                <a:solidFill>
                  <a:srgbClr val="333333"/>
                </a:solidFill>
                <a:latin typeface="Arial"/>
                <a:cs typeface="Arial"/>
              </a:rPr>
              <a:t> wall </a:t>
            </a:r>
            <a:r>
              <a:rPr lang="de-DE" sz="1000" dirty="0" err="1">
                <a:solidFill>
                  <a:srgbClr val="333333"/>
                </a:solidFill>
                <a:latin typeface="Arial"/>
                <a:cs typeface="Arial"/>
              </a:rPr>
              <a:t>pumping</a:t>
            </a:r>
            <a:endParaRPr lang="de-DE" sz="1000" dirty="0">
              <a:solidFill>
                <a:srgbClr val="333333"/>
              </a:solidFill>
              <a:latin typeface="Arial"/>
              <a:cs typeface="Arial"/>
            </a:endParaRPr>
          </a:p>
          <a:p>
            <a:pPr marL="257175" indent="-257175" defTabSz="342900">
              <a:spcBef>
                <a:spcPct val="20000"/>
              </a:spcBef>
              <a:buClr>
                <a:srgbClr val="FDBB63"/>
              </a:buClr>
              <a:buFont typeface="Wingdings" charset="2"/>
              <a:buChar char="§"/>
            </a:pPr>
            <a:r>
              <a:rPr lang="de-DE" sz="1000" dirty="0">
                <a:solidFill>
                  <a:srgbClr val="333333"/>
                </a:solidFill>
                <a:latin typeface="Arial"/>
                <a:cs typeface="Arial"/>
              </a:rPr>
              <a:t>53 </a:t>
            </a:r>
            <a:r>
              <a:rPr lang="de-DE" sz="1000" dirty="0" err="1">
                <a:solidFill>
                  <a:srgbClr val="333333"/>
                </a:solidFill>
                <a:latin typeface="Arial"/>
                <a:cs typeface="Arial"/>
              </a:rPr>
              <a:t>gauges</a:t>
            </a:r>
            <a:r>
              <a:rPr lang="de-DE" sz="1000" dirty="0">
                <a:solidFill>
                  <a:srgbClr val="333333"/>
                </a:solidFill>
                <a:latin typeface="Arial"/>
                <a:cs typeface="Arial"/>
              </a:rPr>
              <a:t> </a:t>
            </a:r>
            <a:r>
              <a:rPr lang="de-DE" sz="1000" dirty="0" err="1">
                <a:solidFill>
                  <a:srgbClr val="333333"/>
                </a:solidFill>
                <a:latin typeface="Arial"/>
                <a:cs typeface="Arial"/>
              </a:rPr>
              <a:t>extractor</a:t>
            </a:r>
            <a:r>
              <a:rPr lang="de-DE" sz="1000" dirty="0">
                <a:solidFill>
                  <a:srgbClr val="333333"/>
                </a:solidFill>
                <a:latin typeface="Arial"/>
                <a:cs typeface="Arial"/>
              </a:rPr>
              <a:t> type</a:t>
            </a:r>
          </a:p>
          <a:p>
            <a:pPr marL="257175" indent="-257175" defTabSz="342900">
              <a:spcBef>
                <a:spcPct val="20000"/>
              </a:spcBef>
              <a:buClr>
                <a:srgbClr val="FDBB63"/>
              </a:buClr>
              <a:buFont typeface="Wingdings" charset="2"/>
              <a:buChar char="§"/>
            </a:pPr>
            <a:r>
              <a:rPr lang="de-DE" sz="1000" dirty="0">
                <a:solidFill>
                  <a:srgbClr val="333333"/>
                </a:solidFill>
                <a:latin typeface="Arial"/>
                <a:cs typeface="Arial"/>
              </a:rPr>
              <a:t>48 </a:t>
            </a:r>
            <a:r>
              <a:rPr lang="de-DE" sz="1000" dirty="0" err="1">
                <a:solidFill>
                  <a:srgbClr val="333333"/>
                </a:solidFill>
                <a:latin typeface="Arial"/>
                <a:cs typeface="Arial"/>
              </a:rPr>
              <a:t>cold</a:t>
            </a:r>
            <a:r>
              <a:rPr lang="de-DE" sz="1000" dirty="0">
                <a:solidFill>
                  <a:srgbClr val="333333"/>
                </a:solidFill>
                <a:latin typeface="Arial"/>
                <a:cs typeface="Arial"/>
              </a:rPr>
              <a:t> </a:t>
            </a:r>
            <a:r>
              <a:rPr lang="de-DE" sz="1000" dirty="0" err="1">
                <a:solidFill>
                  <a:srgbClr val="333333"/>
                </a:solidFill>
                <a:latin typeface="Arial"/>
                <a:cs typeface="Arial"/>
              </a:rPr>
              <a:t>cathode</a:t>
            </a:r>
            <a:r>
              <a:rPr lang="de-DE" sz="1000" dirty="0">
                <a:solidFill>
                  <a:srgbClr val="333333"/>
                </a:solidFill>
                <a:latin typeface="Arial"/>
                <a:cs typeface="Arial"/>
              </a:rPr>
              <a:t> </a:t>
            </a:r>
            <a:r>
              <a:rPr lang="de-DE" sz="1000" dirty="0" err="1">
                <a:solidFill>
                  <a:srgbClr val="333333"/>
                </a:solidFill>
                <a:latin typeface="Arial"/>
                <a:cs typeface="Arial"/>
              </a:rPr>
              <a:t>gauges</a:t>
            </a:r>
            <a:endParaRPr lang="de-DE" sz="1000" dirty="0">
              <a:solidFill>
                <a:srgbClr val="333333"/>
              </a:solidFill>
              <a:latin typeface="Arial"/>
              <a:cs typeface="Arial"/>
            </a:endParaRPr>
          </a:p>
          <a:p>
            <a:pPr marL="257175" indent="-257175" defTabSz="342900">
              <a:spcBef>
                <a:spcPct val="20000"/>
              </a:spcBef>
              <a:buClr>
                <a:srgbClr val="FDBB63"/>
              </a:buClr>
              <a:buFont typeface="Wingdings" charset="2"/>
              <a:buChar char="§"/>
            </a:pPr>
            <a:r>
              <a:rPr lang="de-DE" sz="1000" dirty="0">
                <a:solidFill>
                  <a:srgbClr val="333333"/>
                </a:solidFill>
                <a:latin typeface="Arial"/>
                <a:cs typeface="Arial"/>
              </a:rPr>
              <a:t>52 </a:t>
            </a:r>
            <a:r>
              <a:rPr lang="de-DE" sz="1000" dirty="0" smtClean="0">
                <a:solidFill>
                  <a:srgbClr val="333333"/>
                </a:solidFill>
                <a:latin typeface="Arial"/>
                <a:cs typeface="Arial"/>
              </a:rPr>
              <a:t>all-</a:t>
            </a:r>
            <a:r>
              <a:rPr lang="de-DE" sz="1000" dirty="0" err="1" smtClean="0">
                <a:solidFill>
                  <a:srgbClr val="333333"/>
                </a:solidFill>
                <a:latin typeface="Arial"/>
                <a:cs typeface="Arial"/>
              </a:rPr>
              <a:t>metal</a:t>
            </a:r>
            <a:r>
              <a:rPr lang="de-DE" sz="1000" dirty="0" smtClean="0">
                <a:solidFill>
                  <a:srgbClr val="333333"/>
                </a:solidFill>
                <a:latin typeface="Arial"/>
                <a:cs typeface="Arial"/>
              </a:rPr>
              <a:t> </a:t>
            </a:r>
            <a:r>
              <a:rPr lang="de-DE" sz="1000" dirty="0" err="1">
                <a:solidFill>
                  <a:srgbClr val="333333"/>
                </a:solidFill>
                <a:latin typeface="Arial"/>
                <a:cs typeface="Arial"/>
              </a:rPr>
              <a:t>gate</a:t>
            </a:r>
            <a:r>
              <a:rPr lang="de-DE" sz="1000" dirty="0">
                <a:solidFill>
                  <a:srgbClr val="333333"/>
                </a:solidFill>
                <a:latin typeface="Arial"/>
                <a:cs typeface="Arial"/>
              </a:rPr>
              <a:t> </a:t>
            </a:r>
            <a:r>
              <a:rPr lang="de-DE" sz="1000" dirty="0" err="1">
                <a:solidFill>
                  <a:srgbClr val="333333"/>
                </a:solidFill>
                <a:latin typeface="Arial"/>
                <a:cs typeface="Arial"/>
              </a:rPr>
              <a:t>valves</a:t>
            </a:r>
            <a:endParaRPr lang="de-DE" sz="1000" dirty="0">
              <a:solidFill>
                <a:srgbClr val="333333"/>
              </a:solidFill>
              <a:latin typeface="Arial"/>
              <a:cs typeface="Arial"/>
            </a:endParaRPr>
          </a:p>
        </p:txBody>
      </p:sp>
      <p:sp>
        <p:nvSpPr>
          <p:cNvPr id="12" name="Content Placeholder 1"/>
          <p:cNvSpPr>
            <a:spLocks noGrp="1"/>
          </p:cNvSpPr>
          <p:nvPr>
            <p:ph type="body" idx="1"/>
          </p:nvPr>
        </p:nvSpPr>
        <p:spPr>
          <a:xfrm>
            <a:off x="4209690" y="1211518"/>
            <a:ext cx="4934310" cy="1069457"/>
          </a:xfrm>
        </p:spPr>
        <p:txBody>
          <a:bodyPr/>
          <a:lstStyle/>
          <a:p>
            <a:pPr marL="180000" indent="-180000">
              <a:spcBef>
                <a:spcPts val="400"/>
              </a:spcBef>
            </a:pPr>
            <a:r>
              <a:rPr lang="en-GB" sz="1100" dirty="0" smtClean="0"/>
              <a:t>Circumference: 1083.6 m</a:t>
            </a:r>
          </a:p>
          <a:p>
            <a:pPr marL="180000" indent="-180000">
              <a:spcBef>
                <a:spcPts val="400"/>
              </a:spcBef>
            </a:pPr>
            <a:r>
              <a:rPr lang="en-GB" sz="1100" b="1" dirty="0" smtClean="0"/>
              <a:t>~1000 </a:t>
            </a:r>
            <a:r>
              <a:rPr lang="en-GB" sz="1100" dirty="0" smtClean="0"/>
              <a:t>vacuum chambers, </a:t>
            </a:r>
            <a:r>
              <a:rPr lang="en-GB" sz="1100" b="1" dirty="0" smtClean="0"/>
              <a:t>~600 </a:t>
            </a:r>
            <a:r>
              <a:rPr lang="en-GB" sz="1100" dirty="0" smtClean="0"/>
              <a:t>vacuum components (pumps, gauges, valves, …)</a:t>
            </a:r>
          </a:p>
          <a:p>
            <a:pPr marL="180000" indent="-180000">
              <a:spcBef>
                <a:spcPts val="400"/>
              </a:spcBef>
            </a:pPr>
            <a:r>
              <a:rPr lang="en-GB" sz="1100" dirty="0" smtClean="0"/>
              <a:t>~82% at cryogenic temperatures: 	~890 m;		</a:t>
            </a:r>
            <a:r>
              <a:rPr lang="en-GB" sz="1100" b="1" i="1" dirty="0" err="1" smtClean="0"/>
              <a:t>p</a:t>
            </a:r>
            <a:r>
              <a:rPr lang="en-GB" sz="1100" b="1" baseline="-25000" dirty="0" err="1" smtClean="0"/>
              <a:t>cold</a:t>
            </a:r>
            <a:r>
              <a:rPr lang="en-GB" sz="1100" b="1" dirty="0" smtClean="0"/>
              <a:t>  &lt; 1·10</a:t>
            </a:r>
            <a:r>
              <a:rPr lang="en-GB" sz="1100" b="1" baseline="30000" dirty="0" smtClean="0"/>
              <a:t>-12</a:t>
            </a:r>
            <a:r>
              <a:rPr lang="en-GB" sz="1100" b="1" dirty="0" smtClean="0"/>
              <a:t> mbar</a:t>
            </a:r>
          </a:p>
          <a:p>
            <a:pPr marL="180000" indent="-180000">
              <a:spcBef>
                <a:spcPts val="400"/>
              </a:spcBef>
            </a:pPr>
            <a:r>
              <a:rPr lang="en-GB" sz="1100" dirty="0" smtClean="0"/>
              <a:t>~18% at room temperature: 		~194 m;		</a:t>
            </a:r>
            <a:r>
              <a:rPr lang="en-GB" sz="1100" b="1" i="1" dirty="0" err="1" smtClean="0"/>
              <a:t>p</a:t>
            </a:r>
            <a:r>
              <a:rPr lang="en-GB" sz="1100" b="1" baseline="-25000" dirty="0" err="1" smtClean="0"/>
              <a:t>warm</a:t>
            </a:r>
            <a:r>
              <a:rPr lang="en-GB" sz="1100" b="1" dirty="0" smtClean="0"/>
              <a:t> &lt; 3·10</a:t>
            </a:r>
            <a:r>
              <a:rPr lang="en-GB" sz="1100" b="1" baseline="30000" dirty="0" smtClean="0"/>
              <a:t>-11</a:t>
            </a:r>
            <a:r>
              <a:rPr lang="en-GB" sz="1100" b="1" dirty="0" smtClean="0"/>
              <a:t> </a:t>
            </a:r>
            <a:r>
              <a:rPr lang="en-GB" sz="1100" b="1" dirty="0"/>
              <a:t>mbar</a:t>
            </a:r>
            <a:endParaRPr lang="en-GB" sz="1100" b="1" dirty="0" smtClean="0"/>
          </a:p>
          <a:p>
            <a:pPr marL="180000" indent="-180000">
              <a:spcBef>
                <a:spcPts val="400"/>
              </a:spcBef>
            </a:pPr>
            <a:r>
              <a:rPr lang="en-GB" sz="1100" dirty="0" smtClean="0"/>
              <a:t>average H</a:t>
            </a:r>
            <a:r>
              <a:rPr lang="en-GB" sz="1100" baseline="-25000" dirty="0" smtClean="0"/>
              <a:t>2</a:t>
            </a:r>
            <a:r>
              <a:rPr lang="en-GB" sz="1100" dirty="0" smtClean="0"/>
              <a:t> particle density: </a:t>
            </a:r>
            <a:r>
              <a:rPr lang="en-GB" sz="1100" b="1" i="1" dirty="0" err="1" smtClean="0"/>
              <a:t>N</a:t>
            </a:r>
            <a:r>
              <a:rPr lang="en-GB" sz="1100" b="1" baseline="-25000" dirty="0" err="1" smtClean="0"/>
              <a:t>max</a:t>
            </a:r>
            <a:r>
              <a:rPr lang="en-GB" sz="1100" b="1" dirty="0" smtClean="0"/>
              <a:t> &lt; 8·10</a:t>
            </a:r>
            <a:r>
              <a:rPr lang="en-GB" sz="1100" b="1" baseline="30000" dirty="0" smtClean="0"/>
              <a:t>11</a:t>
            </a:r>
            <a:r>
              <a:rPr lang="en-GB" sz="1100" b="1" dirty="0" smtClean="0"/>
              <a:t> m</a:t>
            </a:r>
            <a:r>
              <a:rPr lang="en-GB" sz="1100" b="1" baseline="30000" dirty="0" smtClean="0"/>
              <a:t>-3</a:t>
            </a:r>
            <a:r>
              <a:rPr lang="en-GB" sz="1100" b="1" dirty="0" smtClean="0"/>
              <a:t>  </a:t>
            </a:r>
            <a:r>
              <a:rPr lang="en-GB" sz="1100" dirty="0" smtClean="0"/>
              <a:t>(with 2% beam loss @ 2.7 GeV U</a:t>
            </a:r>
            <a:r>
              <a:rPr lang="en-GB" sz="1100" baseline="30000" dirty="0" smtClean="0"/>
              <a:t>28+</a:t>
            </a:r>
            <a:r>
              <a:rPr lang="en-GB" sz="1100" dirty="0" smtClean="0"/>
              <a:t>)</a:t>
            </a:r>
          </a:p>
        </p:txBody>
      </p:sp>
      <p:sp>
        <p:nvSpPr>
          <p:cNvPr id="11" name="TextBox 13"/>
          <p:cNvSpPr txBox="1"/>
          <p:nvPr/>
        </p:nvSpPr>
        <p:spPr>
          <a:xfrm>
            <a:off x="4067439" y="3333019"/>
            <a:ext cx="5281967" cy="261610"/>
          </a:xfrm>
          <a:prstGeom prst="rect">
            <a:avLst/>
          </a:prstGeom>
        </p:spPr>
        <p:txBody>
          <a:bodyPr vert="horz" wrap="square" lIns="91440" tIns="45720" rIns="91440" bIns="45720" rtlCol="0" anchor="t">
            <a:spAutoFit/>
          </a:bodyPr>
          <a:lstStyle/>
          <a:p>
            <a:pPr algn="l"/>
            <a:r>
              <a:rPr lang="en-GB" sz="1100" b="1" dirty="0" smtClean="0">
                <a:solidFill>
                  <a:srgbClr val="FF0000"/>
                </a:solidFill>
              </a:rPr>
              <a:t>Basic Requirements for FAT / SAT for each UHV chamber and component:</a:t>
            </a:r>
          </a:p>
        </p:txBody>
      </p:sp>
      <p:sp>
        <p:nvSpPr>
          <p:cNvPr id="13" name="Titel 3"/>
          <p:cNvSpPr txBox="1">
            <a:spLocks/>
          </p:cNvSpPr>
          <p:nvPr/>
        </p:nvSpPr>
        <p:spPr>
          <a:xfrm>
            <a:off x="172800" y="154800"/>
            <a:ext cx="5584536"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defTabSz="457200"/>
            <a:r>
              <a:rPr lang="de-DE" dirty="0">
                <a:solidFill>
                  <a:schemeClr val="tx1"/>
                </a:solidFill>
                <a:latin typeface="Arial" charset="0"/>
              </a:rPr>
              <a:t>The UHV System </a:t>
            </a:r>
            <a:r>
              <a:rPr lang="de-DE" dirty="0" err="1">
                <a:solidFill>
                  <a:schemeClr val="tx1"/>
                </a:solidFill>
                <a:latin typeface="Arial" charset="0"/>
              </a:rPr>
              <a:t>of</a:t>
            </a:r>
            <a:r>
              <a:rPr lang="de-DE" dirty="0">
                <a:solidFill>
                  <a:schemeClr val="tx1"/>
                </a:solidFill>
                <a:latin typeface="Arial" charset="0"/>
              </a:rPr>
              <a:t> SIS100 – Basic </a:t>
            </a:r>
            <a:r>
              <a:rPr lang="de-DE" dirty="0" err="1">
                <a:solidFill>
                  <a:schemeClr val="tx1"/>
                </a:solidFill>
                <a:latin typeface="Arial" charset="0"/>
              </a:rPr>
              <a:t>Requirements</a:t>
            </a:r>
            <a:endParaRPr lang="de-DE" dirty="0">
              <a:solidFill>
                <a:schemeClr val="tx1"/>
              </a:solidFill>
              <a:latin typeface="Arial" charset="0"/>
            </a:endParaRPr>
          </a:p>
        </p:txBody>
      </p:sp>
    </p:spTree>
    <p:extLst>
      <p:ext uri="{BB962C8B-B14F-4D97-AF65-F5344CB8AC3E}">
        <p14:creationId xmlns:p14="http://schemas.microsoft.com/office/powerpoint/2010/main" val="1097441227"/>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ChangeArrowheads="1"/>
          </p:cNvSpPr>
          <p:nvPr/>
        </p:nvSpPr>
        <p:spPr bwMode="auto">
          <a:xfrm>
            <a:off x="2257425" y="789385"/>
            <a:ext cx="68580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sz="1350"/>
          </a:p>
        </p:txBody>
      </p:sp>
      <p:sp>
        <p:nvSpPr>
          <p:cNvPr id="524291" name="Rectangle 3"/>
          <p:cNvSpPr>
            <a:spLocks noChangeArrowheads="1"/>
          </p:cNvSpPr>
          <p:nvPr/>
        </p:nvSpPr>
        <p:spPr bwMode="auto">
          <a:xfrm>
            <a:off x="2218135" y="757237"/>
            <a:ext cx="68580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sz="1350"/>
          </a:p>
        </p:txBody>
      </p:sp>
      <p:sp>
        <p:nvSpPr>
          <p:cNvPr id="524292" name="Rectangle 4"/>
          <p:cNvSpPr>
            <a:spLocks noChangeArrowheads="1"/>
          </p:cNvSpPr>
          <p:nvPr/>
        </p:nvSpPr>
        <p:spPr bwMode="auto">
          <a:xfrm>
            <a:off x="2075260" y="646510"/>
            <a:ext cx="68580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sz="1350"/>
          </a:p>
        </p:txBody>
      </p:sp>
      <p:sp>
        <p:nvSpPr>
          <p:cNvPr id="524293" name="Text Box 5"/>
          <p:cNvSpPr txBox="1">
            <a:spLocks noChangeArrowheads="1"/>
          </p:cNvSpPr>
          <p:nvPr/>
        </p:nvSpPr>
        <p:spPr bwMode="auto">
          <a:xfrm>
            <a:off x="848140" y="920640"/>
            <a:ext cx="7611718" cy="224369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5000"/>
              </a:lnSpc>
              <a:spcBef>
                <a:spcPct val="50000"/>
              </a:spcBef>
            </a:pPr>
            <a:r>
              <a:rPr lang="en-GB" altLang="de-DE" sz="1200" dirty="0" smtClean="0">
                <a:cs typeface="Arial" pitchFamily="34" charset="0"/>
              </a:rPr>
              <a:t>The dipole and quadrupole chambers represent 81% of the total surface in the cryogenic sectors.</a:t>
            </a:r>
          </a:p>
          <a:p>
            <a:pPr>
              <a:lnSpc>
                <a:spcPct val="85000"/>
              </a:lnSpc>
              <a:spcBef>
                <a:spcPct val="50000"/>
              </a:spcBef>
              <a:buClr>
                <a:schemeClr val="accent2"/>
              </a:buClr>
            </a:pPr>
            <a:endParaRPr lang="en-GB" altLang="de-DE" sz="1200" dirty="0" smtClean="0"/>
          </a:p>
          <a:p>
            <a:pPr>
              <a:lnSpc>
                <a:spcPct val="85000"/>
              </a:lnSpc>
              <a:spcBef>
                <a:spcPct val="50000"/>
              </a:spcBef>
              <a:buClr>
                <a:schemeClr val="accent2"/>
              </a:buClr>
            </a:pPr>
            <a:endParaRPr lang="en-GB" altLang="de-DE" sz="1200" dirty="0" smtClean="0"/>
          </a:p>
          <a:p>
            <a:pPr>
              <a:lnSpc>
                <a:spcPct val="85000"/>
              </a:lnSpc>
              <a:spcBef>
                <a:spcPct val="50000"/>
              </a:spcBef>
              <a:buClr>
                <a:schemeClr val="accent2"/>
              </a:buClr>
            </a:pPr>
            <a:endParaRPr lang="en-GB" altLang="de-DE" sz="1200" dirty="0" smtClean="0"/>
          </a:p>
          <a:p>
            <a:pPr>
              <a:lnSpc>
                <a:spcPct val="85000"/>
              </a:lnSpc>
              <a:spcBef>
                <a:spcPct val="50000"/>
              </a:spcBef>
              <a:buClr>
                <a:schemeClr val="accent2"/>
              </a:buClr>
            </a:pPr>
            <a:endParaRPr lang="en-GB" altLang="de-DE" sz="1200" dirty="0" smtClean="0"/>
          </a:p>
          <a:p>
            <a:pPr>
              <a:lnSpc>
                <a:spcPct val="85000"/>
              </a:lnSpc>
              <a:spcBef>
                <a:spcPct val="50000"/>
              </a:spcBef>
              <a:buClr>
                <a:schemeClr val="accent2"/>
              </a:buClr>
            </a:pPr>
            <a:r>
              <a:rPr lang="en-GB" altLang="de-DE" sz="1200" dirty="0" smtClean="0"/>
              <a:t>Chamber design was optimized in terms of:</a:t>
            </a:r>
          </a:p>
          <a:p>
            <a:pPr marL="214313" indent="-214313">
              <a:lnSpc>
                <a:spcPct val="85000"/>
              </a:lnSpc>
              <a:spcBef>
                <a:spcPct val="50000"/>
              </a:spcBef>
              <a:buClr>
                <a:srgbClr val="FFC000"/>
              </a:buClr>
              <a:buFont typeface="Wingdings" panose="05000000000000000000" pitchFamily="2" charset="2"/>
              <a:buChar char="§"/>
            </a:pPr>
            <a:r>
              <a:rPr lang="en-GB" altLang="de-DE" sz="1200" dirty="0" smtClean="0"/>
              <a:t>Low wall temperatures during magnet ramping to assure effective H</a:t>
            </a:r>
            <a:r>
              <a:rPr lang="en-GB" altLang="de-DE" sz="1200" baseline="-25000" dirty="0" smtClean="0"/>
              <a:t>2</a:t>
            </a:r>
            <a:r>
              <a:rPr lang="en-GB" altLang="de-DE" sz="1200" dirty="0" smtClean="0"/>
              <a:t> </a:t>
            </a:r>
            <a:r>
              <a:rPr lang="en-GB" altLang="de-DE" sz="1200" dirty="0" err="1" smtClean="0"/>
              <a:t>cryopumping</a:t>
            </a:r>
            <a:r>
              <a:rPr lang="en-GB" altLang="de-DE" sz="1200" dirty="0" smtClean="0"/>
              <a:t> </a:t>
            </a:r>
          </a:p>
          <a:p>
            <a:pPr marL="214313" indent="-214313">
              <a:lnSpc>
                <a:spcPct val="85000"/>
              </a:lnSpc>
              <a:spcBef>
                <a:spcPct val="50000"/>
              </a:spcBef>
              <a:buClr>
                <a:srgbClr val="FFC000"/>
              </a:buClr>
              <a:buFont typeface="Wingdings" panose="05000000000000000000" pitchFamily="2" charset="2"/>
              <a:buChar char="§"/>
            </a:pPr>
            <a:r>
              <a:rPr lang="en-GB" altLang="de-DE" sz="1200" dirty="0" smtClean="0"/>
              <a:t>field quality (additional harmonics)</a:t>
            </a:r>
          </a:p>
          <a:p>
            <a:pPr marL="214313" indent="-214313">
              <a:lnSpc>
                <a:spcPct val="85000"/>
              </a:lnSpc>
              <a:spcBef>
                <a:spcPct val="50000"/>
              </a:spcBef>
              <a:buClr>
                <a:srgbClr val="FFC000"/>
              </a:buClr>
              <a:buFont typeface="Wingdings" panose="05000000000000000000" pitchFamily="2" charset="2"/>
              <a:buChar char="§"/>
            </a:pPr>
            <a:r>
              <a:rPr lang="en-GB" altLang="de-DE" sz="1200" dirty="0" smtClean="0"/>
              <a:t>beam dynamic aspects (e.g. impedances)</a:t>
            </a:r>
            <a:endParaRPr lang="en-GB" altLang="de-DE" sz="1200" dirty="0"/>
          </a:p>
        </p:txBody>
      </p:sp>
      <p:sp>
        <p:nvSpPr>
          <p:cNvPr id="524294" name="Rectangle 6"/>
          <p:cNvSpPr>
            <a:spLocks noChangeArrowheads="1"/>
          </p:cNvSpPr>
          <p:nvPr/>
        </p:nvSpPr>
        <p:spPr bwMode="auto">
          <a:xfrm>
            <a:off x="1428093" y="3443144"/>
            <a:ext cx="6125646" cy="1246495"/>
          </a:xfrm>
          <a:prstGeom prst="rect">
            <a:avLst/>
          </a:prstGeom>
          <a:solidFill>
            <a:srgbClr val="FDBB63"/>
          </a:solidFill>
          <a:ln>
            <a:noFill/>
          </a:ln>
          <a:effectLst/>
          <a:extLst/>
        </p:spPr>
        <p:txBody>
          <a:bodyPr wrap="square">
            <a:spAutoFit/>
          </a:bodyPr>
          <a:lstStyle/>
          <a:p>
            <a:pPr eaLnBrk="0" hangingPunct="0">
              <a:spcAft>
                <a:spcPts val="600"/>
              </a:spcAft>
            </a:pPr>
            <a:r>
              <a:rPr lang="en-GB" altLang="de-DE" sz="1200" b="1" dirty="0" smtClean="0">
                <a:solidFill>
                  <a:srgbClr val="FF0000"/>
                </a:solidFill>
              </a:rPr>
              <a:t>Solution:</a:t>
            </a:r>
          </a:p>
          <a:p>
            <a:pPr marL="214313" indent="-214313" eaLnBrk="0" hangingPunct="0">
              <a:spcAft>
                <a:spcPts val="600"/>
              </a:spcAft>
              <a:buClr>
                <a:srgbClr val="FFC000"/>
              </a:buClr>
              <a:buFont typeface="Wingdings" panose="05000000000000000000" pitchFamily="2" charset="2"/>
              <a:buChar char="§"/>
            </a:pPr>
            <a:r>
              <a:rPr lang="en-GB" altLang="de-DE" sz="1200" dirty="0" smtClean="0"/>
              <a:t>Thin-walled chamber (d = 0.3 mm) with ribs for stiffening</a:t>
            </a:r>
          </a:p>
          <a:p>
            <a:pPr marL="214313" indent="-214313" eaLnBrk="0" hangingPunct="0">
              <a:spcAft>
                <a:spcPts val="600"/>
              </a:spcAft>
              <a:buClr>
                <a:srgbClr val="FFC000"/>
              </a:buClr>
              <a:buFont typeface="Wingdings" panose="05000000000000000000" pitchFamily="2" charset="2"/>
              <a:buChar char="§"/>
            </a:pPr>
            <a:r>
              <a:rPr lang="en-GB" altLang="de-DE" sz="1200" dirty="0" smtClean="0"/>
              <a:t>Special stainless steel </a:t>
            </a:r>
            <a:r>
              <a:rPr lang="en-GB" altLang="de-DE" sz="1200" dirty="0" err="1" smtClean="0"/>
              <a:t>Böhler</a:t>
            </a:r>
            <a:r>
              <a:rPr lang="en-GB" altLang="de-DE" sz="1200" dirty="0" smtClean="0"/>
              <a:t> P506 (X 2 Cr </a:t>
            </a:r>
            <a:r>
              <a:rPr lang="en-GB" altLang="de-DE" sz="1200" dirty="0" err="1" smtClean="0"/>
              <a:t>Mn</a:t>
            </a:r>
            <a:r>
              <a:rPr lang="en-GB" altLang="de-DE" sz="1200" dirty="0" smtClean="0"/>
              <a:t> Ni Mo N 19 12 11 1) with </a:t>
            </a:r>
            <a:r>
              <a:rPr lang="en-GB" altLang="de-DE" sz="1200" dirty="0" err="1" smtClean="0">
                <a:latin typeface="Symbol" pitchFamily="18" charset="2"/>
              </a:rPr>
              <a:t>m</a:t>
            </a:r>
            <a:r>
              <a:rPr lang="en-GB" altLang="de-DE" sz="1200" baseline="-25000" dirty="0" err="1" smtClean="0"/>
              <a:t>r</a:t>
            </a:r>
            <a:r>
              <a:rPr lang="en-GB" altLang="de-DE" sz="1200" dirty="0" smtClean="0">
                <a:latin typeface="Helvetica" pitchFamily="34" charset="0"/>
              </a:rPr>
              <a:t> </a:t>
            </a:r>
            <a:r>
              <a:rPr lang="en-GB" altLang="de-DE" sz="1200" dirty="0" smtClean="0"/>
              <a:t>= 1.002 at 4.2 K [also used for LHC beam screen]</a:t>
            </a:r>
          </a:p>
          <a:p>
            <a:pPr marL="214313" indent="-214313" eaLnBrk="0" hangingPunct="0">
              <a:spcAft>
                <a:spcPts val="600"/>
              </a:spcAft>
              <a:buClr>
                <a:srgbClr val="FFC000"/>
              </a:buClr>
              <a:buFont typeface="Wingdings" panose="05000000000000000000" pitchFamily="2" charset="2"/>
              <a:buChar char="§"/>
            </a:pPr>
            <a:r>
              <a:rPr lang="en-GB" altLang="de-DE" sz="1200" dirty="0" smtClean="0"/>
              <a:t>Cooling of chamber with supplementary cooling tubes</a:t>
            </a:r>
            <a:endParaRPr lang="en-GB" altLang="de-DE" sz="1200" dirty="0"/>
          </a:p>
        </p:txBody>
      </p:sp>
      <p:sp>
        <p:nvSpPr>
          <p:cNvPr id="524295" name="Rectangle 7"/>
          <p:cNvSpPr>
            <a:spLocks noChangeArrowheads="1"/>
          </p:cNvSpPr>
          <p:nvPr/>
        </p:nvSpPr>
        <p:spPr bwMode="auto">
          <a:xfrm>
            <a:off x="2322615" y="1237281"/>
            <a:ext cx="3770072" cy="830997"/>
          </a:xfrm>
          <a:prstGeom prst="rect">
            <a:avLst/>
          </a:prstGeom>
          <a:solidFill>
            <a:srgbClr val="FDBB63"/>
          </a:solidFill>
          <a:ln>
            <a:noFill/>
          </a:ln>
          <a:effectLst/>
          <a:extLst/>
        </p:spPr>
        <p:txBody>
          <a:bodyPr wrap="square">
            <a:spAutoFit/>
          </a:bodyPr>
          <a:lstStyle/>
          <a:p>
            <a:pPr eaLnBrk="0" hangingPunct="0"/>
            <a:r>
              <a:rPr lang="de-DE" altLang="de-DE" sz="1200" b="1" dirty="0">
                <a:solidFill>
                  <a:srgbClr val="FF0000"/>
                </a:solidFill>
              </a:rPr>
              <a:t>Problem:</a:t>
            </a:r>
          </a:p>
          <a:p>
            <a:pPr eaLnBrk="0" hangingPunct="0"/>
            <a:r>
              <a:rPr lang="en-US" altLang="de-DE" sz="1200" dirty="0"/>
              <a:t>Fast ramping of the magnets induces eddy currents</a:t>
            </a:r>
          </a:p>
          <a:p>
            <a:pPr marL="214313" indent="-214313" eaLnBrk="0" hangingPunct="0">
              <a:buClr>
                <a:srgbClr val="FFC000"/>
              </a:buClr>
              <a:buFont typeface="Wingdings" panose="05000000000000000000" pitchFamily="2" charset="2"/>
              <a:buChar char="§"/>
            </a:pPr>
            <a:r>
              <a:rPr lang="en-US" altLang="de-DE" sz="1200" dirty="0"/>
              <a:t>The chamber walls are heated up.</a:t>
            </a:r>
          </a:p>
          <a:p>
            <a:pPr marL="214313" indent="-214313" eaLnBrk="0" hangingPunct="0">
              <a:buClr>
                <a:srgbClr val="FFC000"/>
              </a:buClr>
              <a:buFont typeface="Wingdings" panose="05000000000000000000" pitchFamily="2" charset="2"/>
              <a:buChar char="§"/>
            </a:pPr>
            <a:r>
              <a:rPr lang="en-US" altLang="de-DE" sz="1200" dirty="0"/>
              <a:t>Generation of additional harmonics in field.</a:t>
            </a:r>
          </a:p>
        </p:txBody>
      </p:sp>
      <p:sp>
        <p:nvSpPr>
          <p:cNvPr id="10" name="Titel 3"/>
          <p:cNvSpPr txBox="1">
            <a:spLocks/>
          </p:cNvSpPr>
          <p:nvPr/>
        </p:nvSpPr>
        <p:spPr>
          <a:xfrm>
            <a:off x="172800" y="154800"/>
            <a:ext cx="5584536"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eaLnBrk="0" hangingPunct="0"/>
            <a:r>
              <a:rPr lang="en-US" altLang="de-DE" dirty="0"/>
              <a:t>SIS100: Dipole &amp; Quadrupole Chamber Design</a:t>
            </a:r>
          </a:p>
        </p:txBody>
      </p:sp>
      <p:sp>
        <p:nvSpPr>
          <p:cNvPr id="11" name="Foliennummernplatzhalter 3"/>
          <p:cNvSpPr txBox="1">
            <a:spLocks/>
          </p:cNvSpPr>
          <p:nvPr/>
        </p:nvSpPr>
        <p:spPr>
          <a:xfrm>
            <a:off x="8832106" y="4966967"/>
            <a:ext cx="311894" cy="184666"/>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54406B9-6E6F-7448-8C1D-08BEFF85567D}" type="slidenum">
              <a:rPr lang="de-DE" smtClean="0"/>
              <a:pPr/>
              <a:t>14</a:t>
            </a:fld>
            <a:endParaRPr lang="de-DE" dirty="0"/>
          </a:p>
        </p:txBody>
      </p:sp>
    </p:spTree>
    <p:extLst>
      <p:ext uri="{BB962C8B-B14F-4D97-AF65-F5344CB8AC3E}">
        <p14:creationId xmlns:p14="http://schemas.microsoft.com/office/powerpoint/2010/main" val="2796011451"/>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0" y="4425736"/>
            <a:ext cx="4711989" cy="577081"/>
          </a:xfrm>
          <a:prstGeom prst="rect">
            <a:avLst/>
          </a:prstGeom>
        </p:spPr>
        <p:txBody>
          <a:bodyPr wrap="square">
            <a:spAutoFit/>
          </a:bodyPr>
          <a:lstStyle/>
          <a:p>
            <a:r>
              <a:rPr lang="en-US" sz="1050" b="1" dirty="0"/>
              <a:t>Status Dipole Chambers</a:t>
            </a:r>
            <a:endParaRPr lang="en-US" sz="1050" dirty="0"/>
          </a:p>
          <a:p>
            <a:pPr marL="214313" indent="-214313">
              <a:buFont typeface="Arial" panose="020B0604020202020204" pitchFamily="34" charset="0"/>
              <a:buChar char="•"/>
            </a:pPr>
            <a:r>
              <a:rPr lang="en-US" sz="1050" dirty="0"/>
              <a:t>Series production </a:t>
            </a:r>
            <a:r>
              <a:rPr lang="en-US" sz="1050" dirty="0" smtClean="0"/>
              <a:t>by </a:t>
            </a:r>
            <a:r>
              <a:rPr lang="en-US" sz="1050" dirty="0"/>
              <a:t>Pink </a:t>
            </a:r>
            <a:r>
              <a:rPr lang="en-US" sz="1050" dirty="0" err="1"/>
              <a:t>Vakuumtechnik</a:t>
            </a:r>
            <a:r>
              <a:rPr lang="en-US" sz="1050" dirty="0"/>
              <a:t>.</a:t>
            </a:r>
          </a:p>
          <a:p>
            <a:pPr marL="214313" indent="-214313">
              <a:buFont typeface="Arial" panose="020B0604020202020204" pitchFamily="34" charset="0"/>
              <a:buChar char="•"/>
            </a:pPr>
            <a:r>
              <a:rPr lang="en-US" sz="1050" dirty="0"/>
              <a:t>All 115 chambers delivered and integrated into dipole magnets</a:t>
            </a:r>
          </a:p>
        </p:txBody>
      </p:sp>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t="4089" b="11466"/>
          <a:stretch/>
        </p:blipFill>
        <p:spPr>
          <a:xfrm>
            <a:off x="109442" y="964026"/>
            <a:ext cx="1995280" cy="3466086"/>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128" y="1104453"/>
            <a:ext cx="2430549" cy="1181516"/>
          </a:xfrm>
          <a:prstGeom prst="rect">
            <a:avLst/>
          </a:prstGeom>
        </p:spPr>
      </p:pic>
      <p:sp>
        <p:nvSpPr>
          <p:cNvPr id="13" name="Textfeld 12"/>
          <p:cNvSpPr txBox="1"/>
          <p:nvPr/>
        </p:nvSpPr>
        <p:spPr>
          <a:xfrm>
            <a:off x="398445" y="1073910"/>
            <a:ext cx="1327136" cy="623248"/>
          </a:xfrm>
          <a:prstGeom prst="rect">
            <a:avLst/>
          </a:prstGeom>
          <a:solidFill>
            <a:schemeClr val="bg1"/>
          </a:solidFill>
        </p:spPr>
        <p:txBody>
          <a:bodyPr vert="horz" wrap="square" lIns="68580" tIns="34290" rIns="68580" bIns="34290" rtlCol="0" anchor="t">
            <a:spAutoFit/>
          </a:bodyPr>
          <a:lstStyle/>
          <a:p>
            <a:pPr algn="l"/>
            <a:r>
              <a:rPr lang="de-DE" sz="900" dirty="0"/>
              <a:t>Dipole </a:t>
            </a:r>
            <a:r>
              <a:rPr lang="de-DE" sz="900" dirty="0" err="1"/>
              <a:t>Chamber</a:t>
            </a:r>
            <a:r>
              <a:rPr lang="de-DE" sz="900" dirty="0"/>
              <a:t> </a:t>
            </a:r>
          </a:p>
          <a:p>
            <a:pPr algn="l"/>
            <a:r>
              <a:rPr lang="de-DE" sz="900" dirty="0" err="1"/>
              <a:t>Length</a:t>
            </a:r>
            <a:r>
              <a:rPr lang="de-DE" sz="900" dirty="0"/>
              <a:t> ~3,4m</a:t>
            </a:r>
          </a:p>
          <a:p>
            <a:pPr algn="l"/>
            <a:r>
              <a:rPr lang="de-DE" sz="900" dirty="0" err="1"/>
              <a:t>Aperture</a:t>
            </a:r>
            <a:r>
              <a:rPr lang="de-DE" sz="900" dirty="0"/>
              <a:t>: 120x60mm</a:t>
            </a:r>
            <a:r>
              <a:rPr lang="de-DE" sz="900" baseline="30000" dirty="0"/>
              <a:t>2</a:t>
            </a:r>
          </a:p>
          <a:p>
            <a:pPr algn="l"/>
            <a:r>
              <a:rPr lang="de-DE" sz="900" dirty="0" err="1"/>
              <a:t>Bending</a:t>
            </a:r>
            <a:r>
              <a:rPr lang="de-DE" sz="900" dirty="0"/>
              <a:t> angle 3.33°</a:t>
            </a:r>
          </a:p>
        </p:txBody>
      </p:sp>
      <p:sp>
        <p:nvSpPr>
          <p:cNvPr id="16" name="Textfeld 15"/>
          <p:cNvSpPr txBox="1"/>
          <p:nvPr/>
        </p:nvSpPr>
        <p:spPr>
          <a:xfrm>
            <a:off x="4225686" y="828832"/>
            <a:ext cx="1209421" cy="276999"/>
          </a:xfrm>
          <a:prstGeom prst="rect">
            <a:avLst/>
          </a:prstGeom>
        </p:spPr>
        <p:txBody>
          <a:bodyPr vert="horz" wrap="square" lIns="68580" tIns="34290" rIns="68580" bIns="34290" rtlCol="0" anchor="t">
            <a:spAutoFit/>
          </a:bodyPr>
          <a:lstStyle/>
          <a:p>
            <a:pPr algn="l"/>
            <a:r>
              <a:rPr lang="de-DE" sz="1350" dirty="0" err="1"/>
              <a:t>cooling</a:t>
            </a:r>
            <a:r>
              <a:rPr lang="de-DE" sz="1350" dirty="0"/>
              <a:t> </a:t>
            </a:r>
            <a:r>
              <a:rPr lang="de-DE" sz="1350" dirty="0" err="1"/>
              <a:t>tubes</a:t>
            </a:r>
            <a:endParaRPr lang="de-DE" sz="1350" dirty="0"/>
          </a:p>
        </p:txBody>
      </p:sp>
      <p:cxnSp>
        <p:nvCxnSpPr>
          <p:cNvPr id="20" name="Gerade Verbindung mit Pfeil 19"/>
          <p:cNvCxnSpPr>
            <a:stCxn id="16" idx="1"/>
          </p:cNvCxnSpPr>
          <p:nvPr/>
        </p:nvCxnSpPr>
        <p:spPr>
          <a:xfrm flipH="1">
            <a:off x="3260069" y="967332"/>
            <a:ext cx="965617" cy="3386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feld 25"/>
          <p:cNvSpPr txBox="1"/>
          <p:nvPr/>
        </p:nvSpPr>
        <p:spPr>
          <a:xfrm>
            <a:off x="4147635" y="2251042"/>
            <a:ext cx="1340898" cy="276999"/>
          </a:xfrm>
          <a:prstGeom prst="rect">
            <a:avLst/>
          </a:prstGeom>
        </p:spPr>
        <p:txBody>
          <a:bodyPr vert="horz" wrap="square" lIns="68580" tIns="34290" rIns="68580" bIns="34290" rtlCol="0" anchor="t">
            <a:spAutoFit/>
          </a:bodyPr>
          <a:lstStyle/>
          <a:p>
            <a:pPr algn="l"/>
            <a:r>
              <a:rPr lang="de-DE" sz="1350" dirty="0" err="1"/>
              <a:t>stiffening</a:t>
            </a:r>
            <a:r>
              <a:rPr lang="de-DE" sz="1350" dirty="0"/>
              <a:t> </a:t>
            </a:r>
            <a:r>
              <a:rPr lang="de-DE" sz="1350" dirty="0" err="1"/>
              <a:t>ribs</a:t>
            </a:r>
            <a:endParaRPr lang="de-DE" sz="1350" dirty="0"/>
          </a:p>
        </p:txBody>
      </p:sp>
      <p:cxnSp>
        <p:nvCxnSpPr>
          <p:cNvPr id="28" name="Gerade Verbindung mit Pfeil 27"/>
          <p:cNvCxnSpPr/>
          <p:nvPr/>
        </p:nvCxnSpPr>
        <p:spPr>
          <a:xfrm flipH="1" flipV="1">
            <a:off x="3689077" y="1907741"/>
            <a:ext cx="476843" cy="40778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Gerade Verbindung mit Pfeil 50"/>
          <p:cNvCxnSpPr/>
          <p:nvPr/>
        </p:nvCxnSpPr>
        <p:spPr>
          <a:xfrm flipH="1">
            <a:off x="3191023" y="1082494"/>
            <a:ext cx="1034664" cy="71008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6" name="Grafik 55"/>
          <p:cNvPicPr>
            <a:picLocks noChangeAspect="1"/>
          </p:cNvPicPr>
          <p:nvPr/>
        </p:nvPicPr>
        <p:blipFill rotWithShape="1">
          <a:blip r:embed="rId5" cstate="print">
            <a:extLst>
              <a:ext uri="{28A0092B-C50C-407E-A947-70E740481C1C}">
                <a14:useLocalDpi xmlns:a14="http://schemas.microsoft.com/office/drawing/2010/main" val="0"/>
              </a:ext>
            </a:extLst>
          </a:blip>
          <a:srcRect l="11396" r="8554"/>
          <a:stretch/>
        </p:blipFill>
        <p:spPr>
          <a:xfrm>
            <a:off x="2135438" y="2654701"/>
            <a:ext cx="2249263" cy="1365914"/>
          </a:xfrm>
          <a:prstGeom prst="rect">
            <a:avLst/>
          </a:prstGeom>
        </p:spPr>
      </p:pic>
      <p:pic>
        <p:nvPicPr>
          <p:cNvPr id="15" name="Grafik 14"/>
          <p:cNvPicPr>
            <a:picLocks noChangeAspect="1"/>
          </p:cNvPicPr>
          <p:nvPr/>
        </p:nvPicPr>
        <p:blipFill rotWithShape="1">
          <a:blip r:embed="rId6" cstate="print">
            <a:extLst>
              <a:ext uri="{28A0092B-C50C-407E-A947-70E740481C1C}">
                <a14:useLocalDpi xmlns:a14="http://schemas.microsoft.com/office/drawing/2010/main" val="0"/>
              </a:ext>
            </a:extLst>
          </a:blip>
          <a:srcRect l="27029" t="21898" r="36159"/>
          <a:stretch/>
        </p:blipFill>
        <p:spPr>
          <a:xfrm rot="5400000">
            <a:off x="7161308" y="942005"/>
            <a:ext cx="1889264" cy="3493109"/>
          </a:xfrm>
          <a:prstGeom prst="rect">
            <a:avLst/>
          </a:prstGeom>
          <a:scene3d>
            <a:camera prst="orthographicFront">
              <a:rot lat="0" lon="0" rev="5400000"/>
            </a:camera>
            <a:lightRig rig="threePt" dir="t"/>
          </a:scene3d>
        </p:spPr>
      </p:pic>
      <p:sp>
        <p:nvSpPr>
          <p:cNvPr id="17" name="Rechteck 16"/>
          <p:cNvSpPr/>
          <p:nvPr/>
        </p:nvSpPr>
        <p:spPr>
          <a:xfrm>
            <a:off x="4569677" y="4447695"/>
            <a:ext cx="4900805" cy="577081"/>
          </a:xfrm>
          <a:prstGeom prst="rect">
            <a:avLst/>
          </a:prstGeom>
        </p:spPr>
        <p:txBody>
          <a:bodyPr wrap="square">
            <a:spAutoFit/>
          </a:bodyPr>
          <a:lstStyle/>
          <a:p>
            <a:r>
              <a:rPr lang="en-US" sz="1050" b="1" dirty="0"/>
              <a:t>Status Quadrupole Chambers</a:t>
            </a:r>
            <a:endParaRPr lang="en-US" sz="1050" dirty="0"/>
          </a:p>
          <a:p>
            <a:pPr marL="214313" indent="-214313">
              <a:buFont typeface="Arial" panose="020B0604020202020204" pitchFamily="34" charset="0"/>
              <a:buChar char="•"/>
            </a:pPr>
            <a:r>
              <a:rPr lang="en-US" sz="1050" dirty="0" smtClean="0"/>
              <a:t>Series production finished by Research </a:t>
            </a:r>
            <a:r>
              <a:rPr lang="en-US" sz="1050" dirty="0"/>
              <a:t>Instruments </a:t>
            </a:r>
            <a:endParaRPr lang="en-US" sz="1050" dirty="0" smtClean="0"/>
          </a:p>
          <a:p>
            <a:pPr marL="214313" indent="-214313">
              <a:buFont typeface="Arial" panose="020B0604020202020204" pitchFamily="34" charset="0"/>
              <a:buChar char="•"/>
            </a:pPr>
            <a:r>
              <a:rPr lang="en-US" sz="1050" dirty="0" smtClean="0"/>
              <a:t>Integration </a:t>
            </a:r>
            <a:r>
              <a:rPr lang="en-US" sz="1050" dirty="0"/>
              <a:t>into quadrupole module </a:t>
            </a:r>
            <a:r>
              <a:rPr lang="en-US" sz="1050" dirty="0" smtClean="0"/>
              <a:t>by </a:t>
            </a:r>
            <a:r>
              <a:rPr lang="en-US" sz="1050" dirty="0"/>
              <a:t>Babcock </a:t>
            </a:r>
            <a:r>
              <a:rPr lang="en-US" sz="1050" dirty="0" err="1"/>
              <a:t>Noell</a:t>
            </a:r>
            <a:r>
              <a:rPr lang="en-US" sz="1050" dirty="0"/>
              <a:t> (BNG</a:t>
            </a:r>
            <a:r>
              <a:rPr lang="en-US" sz="1050" dirty="0" smtClean="0"/>
              <a:t>) finished</a:t>
            </a:r>
            <a:endParaRPr lang="en-US" sz="1050" dirty="0"/>
          </a:p>
        </p:txBody>
      </p:sp>
      <p:sp>
        <p:nvSpPr>
          <p:cNvPr id="18" name="Textfeld 17"/>
          <p:cNvSpPr txBox="1"/>
          <p:nvPr/>
        </p:nvSpPr>
        <p:spPr>
          <a:xfrm>
            <a:off x="7225772" y="1040935"/>
            <a:ext cx="1927451" cy="623248"/>
          </a:xfrm>
          <a:prstGeom prst="rect">
            <a:avLst/>
          </a:prstGeom>
          <a:solidFill>
            <a:schemeClr val="bg1"/>
          </a:solidFill>
        </p:spPr>
        <p:txBody>
          <a:bodyPr vert="horz" wrap="none" lIns="68580" tIns="34290" rIns="68580" bIns="34290" rtlCol="0" anchor="t">
            <a:spAutoFit/>
          </a:bodyPr>
          <a:lstStyle/>
          <a:p>
            <a:pPr algn="l"/>
            <a:r>
              <a:rPr lang="de-DE" sz="900" dirty="0"/>
              <a:t>Quadrupole </a:t>
            </a:r>
            <a:r>
              <a:rPr lang="de-DE" sz="900" dirty="0" err="1"/>
              <a:t>chambers</a:t>
            </a:r>
            <a:r>
              <a:rPr lang="de-DE" sz="900" dirty="0"/>
              <a:t>:</a:t>
            </a:r>
          </a:p>
          <a:p>
            <a:pPr algn="l"/>
            <a:r>
              <a:rPr lang="de-DE" sz="900" dirty="0"/>
              <a:t>11 different </a:t>
            </a:r>
            <a:r>
              <a:rPr lang="de-DE" sz="900" dirty="0" err="1"/>
              <a:t>types</a:t>
            </a:r>
            <a:r>
              <a:rPr lang="de-DE" sz="900" dirty="0"/>
              <a:t> (</a:t>
            </a:r>
            <a:r>
              <a:rPr lang="de-DE" sz="900" dirty="0" err="1"/>
              <a:t>short</a:t>
            </a:r>
            <a:r>
              <a:rPr lang="de-DE" sz="900" dirty="0"/>
              <a:t> </a:t>
            </a:r>
            <a:r>
              <a:rPr lang="de-DE" sz="900" dirty="0" err="1"/>
              <a:t>and</a:t>
            </a:r>
            <a:r>
              <a:rPr lang="de-DE" sz="900" dirty="0"/>
              <a:t> </a:t>
            </a:r>
            <a:r>
              <a:rPr lang="de-DE" sz="900" dirty="0" err="1"/>
              <a:t>long</a:t>
            </a:r>
            <a:r>
              <a:rPr lang="de-DE" sz="900" dirty="0"/>
              <a:t>)</a:t>
            </a:r>
          </a:p>
          <a:p>
            <a:pPr algn="l"/>
            <a:r>
              <a:rPr lang="de-DE" sz="900" dirty="0" err="1"/>
              <a:t>Length</a:t>
            </a:r>
            <a:r>
              <a:rPr lang="de-DE" sz="900" dirty="0"/>
              <a:t>: </a:t>
            </a:r>
            <a:r>
              <a:rPr lang="de-DE" sz="900" dirty="0" err="1"/>
              <a:t>between</a:t>
            </a:r>
            <a:r>
              <a:rPr lang="de-DE" sz="900" dirty="0"/>
              <a:t> ~1.3m </a:t>
            </a:r>
            <a:r>
              <a:rPr lang="de-DE" sz="900" dirty="0" err="1"/>
              <a:t>and</a:t>
            </a:r>
            <a:r>
              <a:rPr lang="de-DE" sz="900" dirty="0"/>
              <a:t> ~2.7m</a:t>
            </a:r>
          </a:p>
          <a:p>
            <a:pPr algn="l"/>
            <a:r>
              <a:rPr lang="de-DE" sz="900" dirty="0" err="1"/>
              <a:t>Aperture</a:t>
            </a:r>
            <a:r>
              <a:rPr lang="de-DE" sz="900" dirty="0"/>
              <a:t>: 133x65mm</a:t>
            </a:r>
            <a:r>
              <a:rPr lang="de-DE" sz="900" baseline="30000" dirty="0"/>
              <a:t>2</a:t>
            </a:r>
          </a:p>
        </p:txBody>
      </p:sp>
      <p:pic>
        <p:nvPicPr>
          <p:cNvPr id="19" name="Grafik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10020" y="2115988"/>
            <a:ext cx="1311585" cy="2331707"/>
          </a:xfrm>
          <a:prstGeom prst="rect">
            <a:avLst/>
          </a:prstGeom>
        </p:spPr>
      </p:pic>
      <p:pic>
        <p:nvPicPr>
          <p:cNvPr id="21" name="Grafik 20"/>
          <p:cNvPicPr>
            <a:picLocks noChangeAspect="1"/>
          </p:cNvPicPr>
          <p:nvPr/>
        </p:nvPicPr>
        <p:blipFill rotWithShape="1">
          <a:blip r:embed="rId8" cstate="print">
            <a:extLst>
              <a:ext uri="{28A0092B-C50C-407E-A947-70E740481C1C}">
                <a14:useLocalDpi xmlns:a14="http://schemas.microsoft.com/office/drawing/2010/main" val="0"/>
              </a:ext>
            </a:extLst>
          </a:blip>
          <a:srcRect l="7759"/>
          <a:stretch/>
        </p:blipFill>
        <p:spPr>
          <a:xfrm>
            <a:off x="5127232" y="1105831"/>
            <a:ext cx="1478474" cy="1202123"/>
          </a:xfrm>
          <a:prstGeom prst="rect">
            <a:avLst/>
          </a:prstGeom>
        </p:spPr>
      </p:pic>
      <p:cxnSp>
        <p:nvCxnSpPr>
          <p:cNvPr id="32" name="Gerade Verbindung mit Pfeil 31"/>
          <p:cNvCxnSpPr/>
          <p:nvPr/>
        </p:nvCxnSpPr>
        <p:spPr>
          <a:xfrm flipV="1">
            <a:off x="5008495" y="1763174"/>
            <a:ext cx="1047189" cy="52279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Gerade Verbindung mit Pfeil 24"/>
          <p:cNvCxnSpPr/>
          <p:nvPr/>
        </p:nvCxnSpPr>
        <p:spPr>
          <a:xfrm>
            <a:off x="5311987" y="1047665"/>
            <a:ext cx="554482" cy="61651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Slide Number Placeholder 4"/>
          <p:cNvSpPr>
            <a:spLocks noGrp="1"/>
          </p:cNvSpPr>
          <p:nvPr>
            <p:ph type="sldNum" sz="quarter" idx="4294967295"/>
          </p:nvPr>
        </p:nvSpPr>
        <p:spPr>
          <a:xfrm>
            <a:off x="8397875" y="4914900"/>
            <a:ext cx="746125" cy="273050"/>
          </a:xfrm>
        </p:spPr>
        <p:txBody>
          <a:bodyPr/>
          <a:lstStyle/>
          <a:p>
            <a:fld id="{125CBDDA-5CCF-8748-8988-9DC6C8981774}" type="slidenum">
              <a:rPr lang="de-DE" smtClean="0"/>
              <a:t>15</a:t>
            </a:fld>
            <a:endParaRPr lang="de-DE" dirty="0"/>
          </a:p>
        </p:txBody>
      </p:sp>
      <p:pic>
        <p:nvPicPr>
          <p:cNvPr id="29"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6636" y="4625837"/>
            <a:ext cx="472441" cy="140208"/>
          </a:xfrm>
          <a:prstGeom prst="rect">
            <a:avLst/>
          </a:prstGeom>
        </p:spPr>
      </p:pic>
      <p:pic>
        <p:nvPicPr>
          <p:cNvPr id="33"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7661" y="4564436"/>
            <a:ext cx="752080" cy="237499"/>
          </a:xfrm>
          <a:prstGeom prst="rect">
            <a:avLst/>
          </a:prstGeom>
        </p:spPr>
      </p:pic>
      <p:sp>
        <p:nvSpPr>
          <p:cNvPr id="23" name="Titel 3"/>
          <p:cNvSpPr txBox="1">
            <a:spLocks/>
          </p:cNvSpPr>
          <p:nvPr/>
        </p:nvSpPr>
        <p:spPr>
          <a:xfrm>
            <a:off x="172800" y="154800"/>
            <a:ext cx="5882884"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eaLnBrk="0" hangingPunct="0"/>
            <a:r>
              <a:rPr lang="de-DE" altLang="de-DE" dirty="0"/>
              <a:t>SIS100: </a:t>
            </a:r>
            <a:r>
              <a:rPr lang="de-DE" altLang="de-DE" dirty="0" err="1"/>
              <a:t>Thin-walled</a:t>
            </a:r>
            <a:r>
              <a:rPr lang="de-DE" altLang="de-DE" dirty="0"/>
              <a:t> Dipole &amp; Quadrupole Chambers</a:t>
            </a:r>
          </a:p>
        </p:txBody>
      </p:sp>
    </p:spTree>
    <p:extLst>
      <p:ext uri="{BB962C8B-B14F-4D97-AF65-F5344CB8AC3E}">
        <p14:creationId xmlns:p14="http://schemas.microsoft.com/office/powerpoint/2010/main" val="375974271"/>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9906"/>
          <a:stretch/>
        </p:blipFill>
        <p:spPr bwMode="auto">
          <a:xfrm>
            <a:off x="60745" y="3271467"/>
            <a:ext cx="2988346" cy="901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4"/>
          <p:cNvSpPr>
            <a:spLocks noGrp="1"/>
          </p:cNvSpPr>
          <p:nvPr>
            <p:ph type="title"/>
          </p:nvPr>
        </p:nvSpPr>
        <p:spPr>
          <a:xfrm>
            <a:off x="172800" y="154800"/>
            <a:ext cx="5584536" cy="590669"/>
          </a:xfrm>
        </p:spPr>
        <p:txBody>
          <a:bodyPr>
            <a:noAutofit/>
          </a:bodyPr>
          <a:lstStyle/>
          <a:p>
            <a:r>
              <a:rPr lang="en-GB" dirty="0" smtClean="0">
                <a:solidFill>
                  <a:schemeClr val="tx1"/>
                </a:solidFill>
                <a:latin typeface="+mn-lt"/>
                <a:ea typeface="+mn-ea"/>
                <a:cs typeface="+mn-cs"/>
              </a:rPr>
              <a:t>SIS100: Further Vacuum Components</a:t>
            </a:r>
            <a:endParaRPr lang="en-GB" dirty="0">
              <a:solidFill>
                <a:schemeClr val="tx1"/>
              </a:solidFill>
              <a:latin typeface="+mn-lt"/>
              <a:ea typeface="+mn-ea"/>
              <a:cs typeface="+mn-cs"/>
            </a:endParaRPr>
          </a:p>
        </p:txBody>
      </p:sp>
      <p:sp>
        <p:nvSpPr>
          <p:cNvPr id="2" name="Foliennummernplatzhalter 1"/>
          <p:cNvSpPr>
            <a:spLocks noGrp="1"/>
          </p:cNvSpPr>
          <p:nvPr>
            <p:ph type="sldNum" sz="quarter" idx="4294967295"/>
          </p:nvPr>
        </p:nvSpPr>
        <p:spPr>
          <a:xfrm>
            <a:off x="8397875" y="4914900"/>
            <a:ext cx="746125" cy="273050"/>
          </a:xfrm>
          <a:prstGeom prst="rect">
            <a:avLst/>
          </a:prstGeom>
        </p:spPr>
        <p:txBody>
          <a:bodyPr/>
          <a:lstStyle/>
          <a:p>
            <a:fld id="{125CBDDA-5CCF-8748-8988-9DC6C8981774}" type="slidenum">
              <a:rPr lang="en-GB" noProof="0" smtClean="0"/>
              <a:pPr/>
              <a:t>16</a:t>
            </a:fld>
            <a:endParaRPr lang="en-GB" noProof="0" dirty="0"/>
          </a:p>
        </p:txBody>
      </p:sp>
      <p:pic>
        <p:nvPicPr>
          <p:cNvPr id="1843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1000" contrast="14000"/>
                    </a14:imgEffect>
                  </a14:imgLayer>
                </a14:imgProps>
              </a:ext>
              <a:ext uri="{28A0092B-C50C-407E-A947-70E740481C1C}">
                <a14:useLocalDpi xmlns:a14="http://schemas.microsoft.com/office/drawing/2010/main" val="0"/>
              </a:ext>
            </a:extLst>
          </a:blip>
          <a:srcRect l="12340" r="23662"/>
          <a:stretch/>
        </p:blipFill>
        <p:spPr bwMode="auto">
          <a:xfrm rot="10800000">
            <a:off x="3267185" y="1527080"/>
            <a:ext cx="2596544" cy="228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3144151" y="3786899"/>
            <a:ext cx="2915985" cy="230832"/>
          </a:xfrm>
          <a:prstGeom prst="rect">
            <a:avLst/>
          </a:prstGeom>
        </p:spPr>
        <p:txBody>
          <a:bodyPr vert="horz" wrap="square" lIns="68580" tIns="34290" rIns="68580" bIns="34290" rtlCol="0" anchor="t">
            <a:spAutoFit/>
          </a:bodyPr>
          <a:lstStyle/>
          <a:p>
            <a:pPr>
              <a:buClr>
                <a:srgbClr val="FDBB63"/>
              </a:buClr>
            </a:pPr>
            <a:r>
              <a:rPr lang="en-GB" sz="1000" dirty="0" smtClean="0"/>
              <a:t>Series </a:t>
            </a:r>
            <a:r>
              <a:rPr lang="en-GB" sz="1000" dirty="0"/>
              <a:t>production of 50 pcs at Pfeiffer </a:t>
            </a:r>
            <a:r>
              <a:rPr lang="en-GB" sz="1000" dirty="0" smtClean="0"/>
              <a:t>Vacuum</a:t>
            </a:r>
            <a:endParaRPr lang="en-GB" sz="1000" dirty="0"/>
          </a:p>
        </p:txBody>
      </p:sp>
      <p:sp>
        <p:nvSpPr>
          <p:cNvPr id="13" name="Title 4"/>
          <p:cNvSpPr txBox="1">
            <a:spLocks/>
          </p:cNvSpPr>
          <p:nvPr/>
        </p:nvSpPr>
        <p:spPr>
          <a:xfrm>
            <a:off x="3605497" y="996190"/>
            <a:ext cx="1993292" cy="507831"/>
          </a:xfrm>
          <a:prstGeom prst="rect">
            <a:avLst/>
          </a:prstGeom>
          <a:solidFill>
            <a:srgbClr val="FDBB63"/>
          </a:solidFill>
        </p:spPr>
        <p:txBody>
          <a:bodyPr wrap="square" rtlCol="0">
            <a:spAutoFit/>
          </a:bodyPr>
          <a:lstStyle>
            <a:defPPr>
              <a:defRPr lang="de-DE"/>
            </a:defPPr>
            <a:lvl1pPr>
              <a:defRPr sz="1800" b="1"/>
            </a:lvl1pPr>
          </a:lstStyle>
          <a:p>
            <a:r>
              <a:rPr lang="en-GB" sz="1350" dirty="0"/>
              <a:t>Roughing Cold-Warm Transitions (RCWT)</a:t>
            </a:r>
          </a:p>
        </p:txBody>
      </p:sp>
      <p:sp>
        <p:nvSpPr>
          <p:cNvPr id="14" name="Rectangle 4"/>
          <p:cNvSpPr>
            <a:spLocks noChangeArrowheads="1"/>
          </p:cNvSpPr>
          <p:nvPr/>
        </p:nvSpPr>
        <p:spPr bwMode="auto">
          <a:xfrm>
            <a:off x="631761" y="1038993"/>
            <a:ext cx="1912190" cy="300082"/>
          </a:xfrm>
          <a:prstGeom prst="rect">
            <a:avLst/>
          </a:prstGeom>
          <a:solidFill>
            <a:srgbClr val="FDBB63"/>
          </a:solidFill>
          <a:extLst/>
        </p:spPr>
        <p:txBody>
          <a:bodyPr wrap="square" rtlCol="0">
            <a:spAutoFit/>
          </a:bodyPr>
          <a:lstStyle/>
          <a:p>
            <a:r>
              <a:rPr lang="en-GB" altLang="de-DE" sz="1350" b="1" dirty="0" err="1" smtClean="0"/>
              <a:t>Cryosorption</a:t>
            </a:r>
            <a:r>
              <a:rPr lang="en-GB" altLang="de-DE" sz="1350" b="1" dirty="0" smtClean="0"/>
              <a:t> Pumps</a:t>
            </a:r>
            <a:endParaRPr lang="en-GB" altLang="de-DE" sz="1350" b="1" dirty="0"/>
          </a:p>
        </p:txBody>
      </p:sp>
      <p:pic>
        <p:nvPicPr>
          <p:cNvPr id="15" name="Picture 2"/>
          <p:cNvPicPr>
            <a:picLocks noChangeAspect="1" noChangeArrowheads="1"/>
          </p:cNvPicPr>
          <p:nvPr/>
        </p:nvPicPr>
        <p:blipFill rotWithShape="1">
          <a:blip r:embed="rId5"/>
          <a:srcRect t="4142" b="2996"/>
          <a:stretch/>
        </p:blipFill>
        <p:spPr bwMode="auto">
          <a:xfrm>
            <a:off x="148784" y="1421183"/>
            <a:ext cx="2872803" cy="1732074"/>
          </a:xfrm>
          <a:prstGeom prst="rect">
            <a:avLst/>
          </a:prstGeom>
          <a:noFill/>
          <a:ln w="9525">
            <a:noFill/>
            <a:miter lim="800000"/>
            <a:headEnd/>
            <a:tailEnd/>
          </a:ln>
        </p:spPr>
      </p:pic>
      <p:pic>
        <p:nvPicPr>
          <p:cNvPr id="12" name="Picture 9"/>
          <p:cNvPicPr>
            <a:picLocks noChangeAspect="1"/>
          </p:cNvPicPr>
          <p:nvPr/>
        </p:nvPicPr>
        <p:blipFill rotWithShape="1">
          <a:blip r:embed="rId6">
            <a:extLst>
              <a:ext uri="{28A0092B-C50C-407E-A947-70E740481C1C}">
                <a14:useLocalDpi xmlns:a14="http://schemas.microsoft.com/office/drawing/2010/main" val="0"/>
              </a:ext>
            </a:extLst>
          </a:blip>
          <a:srcRect b="10991"/>
          <a:stretch/>
        </p:blipFill>
        <p:spPr>
          <a:xfrm>
            <a:off x="4657363" y="4087485"/>
            <a:ext cx="1377945" cy="850955"/>
          </a:xfrm>
          <a:prstGeom prst="rect">
            <a:avLst/>
          </a:prstGeom>
        </p:spPr>
      </p:pic>
      <p:sp>
        <p:nvSpPr>
          <p:cNvPr id="17" name="TextBox 11"/>
          <p:cNvSpPr txBox="1"/>
          <p:nvPr/>
        </p:nvSpPr>
        <p:spPr>
          <a:xfrm>
            <a:off x="3130958" y="4099330"/>
            <a:ext cx="1624163" cy="400110"/>
          </a:xfrm>
          <a:prstGeom prst="rect">
            <a:avLst/>
          </a:prstGeom>
        </p:spPr>
        <p:txBody>
          <a:bodyPr vert="horz" wrap="none" lIns="91440" tIns="45720" rIns="91440" bIns="45720" rtlCol="0" anchor="t">
            <a:spAutoFit/>
          </a:bodyPr>
          <a:lstStyle/>
          <a:p>
            <a:pPr algn="l"/>
            <a:r>
              <a:rPr lang="en-GB" sz="1000" dirty="0" smtClean="0"/>
              <a:t>R-CWT polyimide foil</a:t>
            </a:r>
          </a:p>
          <a:p>
            <a:pPr algn="l"/>
            <a:r>
              <a:rPr lang="en-GB" sz="1000" dirty="0" smtClean="0"/>
              <a:t>heater (design: St. Zeller)</a:t>
            </a:r>
          </a:p>
        </p:txBody>
      </p:sp>
      <p:sp>
        <p:nvSpPr>
          <p:cNvPr id="18" name="TextBox 13"/>
          <p:cNvSpPr txBox="1"/>
          <p:nvPr/>
        </p:nvSpPr>
        <p:spPr>
          <a:xfrm>
            <a:off x="3130958" y="4517414"/>
            <a:ext cx="971741" cy="246221"/>
          </a:xfrm>
          <a:prstGeom prst="rect">
            <a:avLst/>
          </a:prstGeom>
        </p:spPr>
        <p:txBody>
          <a:bodyPr vert="horz" wrap="none" lIns="91440" tIns="45720" rIns="91440" bIns="45720" rtlCol="0" anchor="t">
            <a:spAutoFit/>
          </a:bodyPr>
          <a:lstStyle/>
          <a:p>
            <a:pPr algn="l"/>
            <a:r>
              <a:rPr lang="en-GB" sz="1000" dirty="0" smtClean="0"/>
              <a:t>Manufacturer:</a:t>
            </a:r>
          </a:p>
        </p:txBody>
      </p:sp>
      <p:pic>
        <p:nvPicPr>
          <p:cNvPr id="19" name="Picture 7"/>
          <p:cNvPicPr>
            <a:picLocks noChangeAspect="1"/>
          </p:cNvPicPr>
          <p:nvPr/>
        </p:nvPicPr>
        <p:blipFill rotWithShape="1">
          <a:blip r:embed="rId7">
            <a:extLst>
              <a:ext uri="{28A0092B-C50C-407E-A947-70E740481C1C}">
                <a14:useLocalDpi xmlns:a14="http://schemas.microsoft.com/office/drawing/2010/main" val="0"/>
              </a:ext>
            </a:extLst>
          </a:blip>
          <a:srcRect l="14650" r="11644" b="4818"/>
          <a:stretch/>
        </p:blipFill>
        <p:spPr>
          <a:xfrm>
            <a:off x="6765236" y="1367243"/>
            <a:ext cx="1623392" cy="3063245"/>
          </a:xfrm>
          <a:prstGeom prst="rect">
            <a:avLst/>
          </a:prstGeom>
        </p:spPr>
      </p:pic>
      <p:sp>
        <p:nvSpPr>
          <p:cNvPr id="28" name="Title 4"/>
          <p:cNvSpPr txBox="1">
            <a:spLocks/>
          </p:cNvSpPr>
          <p:nvPr/>
        </p:nvSpPr>
        <p:spPr>
          <a:xfrm>
            <a:off x="6373250" y="996190"/>
            <a:ext cx="2547222" cy="300082"/>
          </a:xfrm>
          <a:prstGeom prst="rect">
            <a:avLst/>
          </a:prstGeom>
          <a:solidFill>
            <a:srgbClr val="FDBB63"/>
          </a:solidFill>
        </p:spPr>
        <p:txBody>
          <a:bodyPr wrap="square" rtlCol="0">
            <a:spAutoFit/>
          </a:bodyPr>
          <a:lstStyle>
            <a:defPPr>
              <a:defRPr lang="de-DE"/>
            </a:defPPr>
            <a:lvl1pPr>
              <a:defRPr sz="1800" b="1"/>
            </a:lvl1pPr>
          </a:lstStyle>
          <a:p>
            <a:r>
              <a:rPr lang="en-GB" sz="1350" dirty="0" smtClean="0"/>
              <a:t>Standard Pumping Chamber</a:t>
            </a:r>
            <a:endParaRPr lang="en-GB" sz="1350" dirty="0"/>
          </a:p>
        </p:txBody>
      </p:sp>
      <p:pic>
        <p:nvPicPr>
          <p:cNvPr id="29"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8849" y="4492154"/>
            <a:ext cx="512918" cy="414411"/>
          </a:xfrm>
          <a:prstGeom prst="rect">
            <a:avLst/>
          </a:prstGeom>
        </p:spPr>
      </p:pic>
      <p:pic>
        <p:nvPicPr>
          <p:cNvPr id="30"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9758" y="3474651"/>
            <a:ext cx="1444755" cy="246889"/>
          </a:xfrm>
          <a:prstGeom prst="rect">
            <a:avLst/>
          </a:prstGeom>
        </p:spPr>
      </p:pic>
      <p:sp>
        <p:nvSpPr>
          <p:cNvPr id="31" name="Textfeld 30"/>
          <p:cNvSpPr txBox="1"/>
          <p:nvPr/>
        </p:nvSpPr>
        <p:spPr>
          <a:xfrm>
            <a:off x="6373250" y="4451169"/>
            <a:ext cx="2646471" cy="377026"/>
          </a:xfrm>
          <a:prstGeom prst="rect">
            <a:avLst/>
          </a:prstGeom>
        </p:spPr>
        <p:txBody>
          <a:bodyPr vert="horz" wrap="square" lIns="68580" tIns="34290" rIns="68580" bIns="34290" rtlCol="0" anchor="t">
            <a:spAutoFit/>
          </a:bodyPr>
          <a:lstStyle/>
          <a:p>
            <a:pPr>
              <a:buClr>
                <a:srgbClr val="FDBB63"/>
              </a:buClr>
            </a:pPr>
            <a:r>
              <a:rPr lang="en-GB" sz="1000" dirty="0" smtClean="0"/>
              <a:t>Series </a:t>
            </a:r>
            <a:r>
              <a:rPr lang="en-GB" sz="1000" dirty="0"/>
              <a:t>production </a:t>
            </a:r>
            <a:r>
              <a:rPr lang="en-GB" sz="1000" dirty="0" smtClean="0"/>
              <a:t>of 31pcs by VA-TEC</a:t>
            </a:r>
          </a:p>
          <a:p>
            <a:pPr>
              <a:buClr>
                <a:srgbClr val="FDBB63"/>
              </a:buClr>
            </a:pPr>
            <a:r>
              <a:rPr lang="en-GB" sz="1000" dirty="0" smtClean="0"/>
              <a:t>Assembly with pumps and gauges started</a:t>
            </a:r>
            <a:endParaRPr lang="en-GB" sz="1000" dirty="0"/>
          </a:p>
        </p:txBody>
      </p:sp>
      <p:pic>
        <p:nvPicPr>
          <p:cNvPr id="32"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75599" y="2790506"/>
            <a:ext cx="744122" cy="308811"/>
          </a:xfrm>
          <a:prstGeom prst="rect">
            <a:avLst/>
          </a:prstGeom>
        </p:spPr>
      </p:pic>
      <p:sp>
        <p:nvSpPr>
          <p:cNvPr id="4" name="Rechteck 3"/>
          <p:cNvSpPr/>
          <p:nvPr/>
        </p:nvSpPr>
        <p:spPr>
          <a:xfrm>
            <a:off x="26504" y="956884"/>
            <a:ext cx="3014363" cy="3981556"/>
          </a:xfrm>
          <a:prstGeom prst="rect">
            <a:avLst/>
          </a:prstGeom>
          <a:noFill/>
          <a:ln w="25400">
            <a:solidFill>
              <a:srgbClr val="FDBB6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2" name="Rechteck 21"/>
          <p:cNvSpPr/>
          <p:nvPr/>
        </p:nvSpPr>
        <p:spPr>
          <a:xfrm>
            <a:off x="3094963" y="957370"/>
            <a:ext cx="3014363" cy="3981556"/>
          </a:xfrm>
          <a:prstGeom prst="rect">
            <a:avLst/>
          </a:prstGeom>
          <a:noFill/>
          <a:ln w="25400">
            <a:solidFill>
              <a:srgbClr val="FDBB6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3" name="Rechteck 22"/>
          <p:cNvSpPr/>
          <p:nvPr/>
        </p:nvSpPr>
        <p:spPr>
          <a:xfrm>
            <a:off x="6155198" y="956884"/>
            <a:ext cx="2924158" cy="3981556"/>
          </a:xfrm>
          <a:prstGeom prst="rect">
            <a:avLst/>
          </a:prstGeom>
          <a:noFill/>
          <a:ln w="25400">
            <a:solidFill>
              <a:srgbClr val="FDBB6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4" name="Rectangle 85"/>
          <p:cNvSpPr>
            <a:spLocks noChangeArrowheads="1"/>
          </p:cNvSpPr>
          <p:nvPr/>
        </p:nvSpPr>
        <p:spPr bwMode="auto">
          <a:xfrm>
            <a:off x="104335" y="4207014"/>
            <a:ext cx="286918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a:buClr>
                <a:srgbClr val="FDBB63"/>
              </a:buClr>
              <a:buFont typeface="Wingdings" panose="05000000000000000000" pitchFamily="2" charset="2"/>
              <a:buChar char="§"/>
            </a:pPr>
            <a:r>
              <a:rPr lang="en-GB" altLang="de-DE" sz="1000" dirty="0">
                <a:sym typeface="Math B" pitchFamily="2" charset="2"/>
              </a:rPr>
              <a:t>In-house </a:t>
            </a:r>
            <a:r>
              <a:rPr lang="en-GB" altLang="de-DE" sz="1000" dirty="0" smtClean="0">
                <a:sym typeface="Math B" pitchFamily="2" charset="2"/>
              </a:rPr>
              <a:t>development of </a:t>
            </a:r>
            <a:r>
              <a:rPr lang="en-GB" altLang="de-DE" sz="1000" dirty="0">
                <a:sym typeface="Math B" pitchFamily="2" charset="2"/>
              </a:rPr>
              <a:t>a pump </a:t>
            </a:r>
            <a:r>
              <a:rPr lang="en-GB" altLang="de-DE" sz="1000" dirty="0" smtClean="0">
                <a:sym typeface="Math B" pitchFamily="2" charset="2"/>
              </a:rPr>
              <a:t>prototype with charcoal</a:t>
            </a:r>
          </a:p>
          <a:p>
            <a:pPr marL="171450" indent="-171450">
              <a:buClr>
                <a:srgbClr val="FDBB63"/>
              </a:buClr>
              <a:buFont typeface="Wingdings" panose="05000000000000000000" pitchFamily="2" charset="2"/>
              <a:buChar char="§"/>
            </a:pPr>
            <a:r>
              <a:rPr lang="en-GB" altLang="de-DE" sz="1000" dirty="0" smtClean="0">
                <a:sym typeface="Math B" pitchFamily="2" charset="2"/>
              </a:rPr>
              <a:t>Contract </a:t>
            </a:r>
            <a:r>
              <a:rPr lang="en-GB" altLang="de-DE" sz="1000" dirty="0">
                <a:sym typeface="Math B" pitchFamily="2" charset="2"/>
              </a:rPr>
              <a:t>with ILK Dresden</a:t>
            </a:r>
          </a:p>
          <a:p>
            <a:pPr marL="171450" indent="-171450">
              <a:buClr>
                <a:srgbClr val="FDBB63"/>
              </a:buClr>
              <a:buFont typeface="Wingdings" panose="05000000000000000000" pitchFamily="2" charset="2"/>
              <a:buChar char="§"/>
            </a:pPr>
            <a:r>
              <a:rPr lang="en-GB" altLang="de-DE" sz="1000" dirty="0" smtClean="0">
                <a:sym typeface="Math B" pitchFamily="2" charset="2"/>
              </a:rPr>
              <a:t>All 87 pumps delivered and tested</a:t>
            </a:r>
            <a:endParaRPr lang="de-DE" altLang="de-DE" sz="1000" dirty="0">
              <a:sym typeface="Math B" pitchFamily="2" charset="2"/>
            </a:endParaRPr>
          </a:p>
        </p:txBody>
      </p:sp>
    </p:spTree>
    <p:extLst>
      <p:ext uri="{BB962C8B-B14F-4D97-AF65-F5344CB8AC3E}">
        <p14:creationId xmlns:p14="http://schemas.microsoft.com/office/powerpoint/2010/main" val="3295707938"/>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294967295"/>
          </p:nvPr>
        </p:nvSpPr>
        <p:spPr>
          <a:xfrm>
            <a:off x="8397875" y="4914900"/>
            <a:ext cx="746125" cy="273050"/>
          </a:xfrm>
        </p:spPr>
        <p:txBody>
          <a:bodyPr/>
          <a:lstStyle/>
          <a:p>
            <a:pPr>
              <a:defRPr/>
            </a:pPr>
            <a:fld id="{7535AE43-825B-4F1B-BA0D-275642E886E1}" type="slidenum">
              <a:rPr lang="en-US" altLang="de-DE" smtClean="0"/>
              <a:pPr>
                <a:defRPr/>
              </a:pPr>
              <a:t>17</a:t>
            </a:fld>
            <a:endParaRPr lang="en-US" altLang="de-DE"/>
          </a:p>
        </p:txBody>
      </p:sp>
      <p:sp>
        <p:nvSpPr>
          <p:cNvPr id="11" name="Text Box 4"/>
          <p:cNvSpPr txBox="1">
            <a:spLocks noChangeArrowheads="1"/>
          </p:cNvSpPr>
          <p:nvPr/>
        </p:nvSpPr>
        <p:spPr bwMode="auto">
          <a:xfrm>
            <a:off x="218661" y="923275"/>
            <a:ext cx="8872330" cy="1444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46" tIns="34272" rIns="68546" bIns="34272">
            <a:spAutoFit/>
          </a:bodyPr>
          <a:lstStyle>
            <a:lvl1pPr marL="177800" indent="-177800">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214313" indent="-214313">
              <a:spcBef>
                <a:spcPct val="20000"/>
              </a:spcBef>
              <a:buClr>
                <a:srgbClr val="FFC000"/>
              </a:buClr>
              <a:buSzPct val="125000"/>
              <a:buFont typeface="Wingdings" panose="05000000000000000000" pitchFamily="2" charset="2"/>
              <a:buChar char="§"/>
            </a:pPr>
            <a:r>
              <a:rPr lang="en-GB" altLang="de-DE" sz="1125" dirty="0"/>
              <a:t>High radiation at target area and first separator stage</a:t>
            </a:r>
          </a:p>
          <a:p>
            <a:pPr marL="214313" indent="-214313">
              <a:spcBef>
                <a:spcPct val="20000"/>
              </a:spcBef>
              <a:buClr>
                <a:srgbClr val="FFC000"/>
              </a:buClr>
              <a:buSzPct val="125000"/>
              <a:buFont typeface="Wingdings" panose="05000000000000000000" pitchFamily="2" charset="2"/>
              <a:buChar char="§"/>
            </a:pPr>
            <a:r>
              <a:rPr lang="en-GB" altLang="de-DE" sz="1125" dirty="0"/>
              <a:t>Large aperture vacuum chambers, normal conducting and </a:t>
            </a:r>
            <a:r>
              <a:rPr lang="en-GB" altLang="de-DE" sz="1125" dirty="0" err="1"/>
              <a:t>superferric</a:t>
            </a:r>
            <a:r>
              <a:rPr lang="en-GB" altLang="de-DE" sz="1125" dirty="0"/>
              <a:t> magnets (insulation vacuum)</a:t>
            </a:r>
          </a:p>
          <a:p>
            <a:pPr marL="214313" indent="-214313">
              <a:spcBef>
                <a:spcPct val="20000"/>
              </a:spcBef>
              <a:buClr>
                <a:srgbClr val="FFC000"/>
              </a:buClr>
              <a:buSzPct val="125000"/>
              <a:buFont typeface="Wingdings" panose="05000000000000000000" pitchFamily="2" charset="2"/>
              <a:buChar char="§"/>
            </a:pPr>
            <a:r>
              <a:rPr lang="en-GB" altLang="de-DE" sz="1125" dirty="0"/>
              <a:t>Total length: ~350 m</a:t>
            </a:r>
            <a:r>
              <a:rPr lang="en-US" sz="1125" dirty="0"/>
              <a:t>of DN400 beamline,  35 SC </a:t>
            </a:r>
            <a:r>
              <a:rPr lang="en-US" sz="1125" dirty="0" err="1"/>
              <a:t>multiplets</a:t>
            </a:r>
            <a:r>
              <a:rPr lang="en-US" sz="1125" dirty="0"/>
              <a:t>, 27 SC dipoles, 5 NC radiation hard dipoles, 20 focal-plane chambers, target chamber and 3 beam stopper chambers.</a:t>
            </a:r>
            <a:endParaRPr lang="en-GB" altLang="de-DE" sz="1125" dirty="0"/>
          </a:p>
          <a:p>
            <a:pPr marL="214313" indent="-214313">
              <a:spcBef>
                <a:spcPct val="20000"/>
              </a:spcBef>
              <a:buClr>
                <a:srgbClr val="FFC000"/>
              </a:buClr>
              <a:buSzPct val="125000"/>
              <a:buFont typeface="Wingdings" panose="05000000000000000000" pitchFamily="2" charset="2"/>
              <a:buChar char="§"/>
            </a:pPr>
            <a:r>
              <a:rPr lang="en-GB" altLang="de-DE" sz="1125" dirty="0"/>
              <a:t>Required vacuum: ~ 1x10</a:t>
            </a:r>
            <a:r>
              <a:rPr lang="en-GB" altLang="de-DE" sz="1125" baseline="30000" dirty="0"/>
              <a:t>-6</a:t>
            </a:r>
            <a:r>
              <a:rPr lang="en-GB" altLang="de-DE" sz="1125" dirty="0"/>
              <a:t> - 1x10</a:t>
            </a:r>
            <a:r>
              <a:rPr lang="en-GB" altLang="de-DE" sz="1125" baseline="30000" dirty="0"/>
              <a:t>-7</a:t>
            </a:r>
            <a:r>
              <a:rPr lang="en-GB" altLang="de-DE" sz="1125" dirty="0"/>
              <a:t> mbar</a:t>
            </a:r>
          </a:p>
          <a:p>
            <a:pPr marL="214313" indent="-214313">
              <a:spcBef>
                <a:spcPct val="20000"/>
              </a:spcBef>
              <a:buClr>
                <a:srgbClr val="FFC000"/>
              </a:buClr>
              <a:buSzPct val="125000"/>
              <a:buFont typeface="Wingdings" panose="05000000000000000000" pitchFamily="2" charset="2"/>
              <a:buChar char="§"/>
            </a:pPr>
            <a:r>
              <a:rPr lang="en-GB" altLang="de-DE" sz="1125" dirty="0" smtClean="0"/>
              <a:t>Complex </a:t>
            </a:r>
            <a:r>
              <a:rPr lang="en-GB" altLang="de-DE" sz="1125" dirty="0"/>
              <a:t>vacuum system due to remote handling in target area (pillow seals and inflatable bellows) and large number of focal plane chambers (20 pcs) with a lot of insertions for the </a:t>
            </a:r>
            <a:r>
              <a:rPr lang="en-GB" altLang="de-DE" sz="1125" dirty="0" smtClean="0"/>
              <a:t>experiments</a:t>
            </a:r>
            <a:endParaRPr lang="en-GB" altLang="de-DE" sz="1125" dirty="0"/>
          </a:p>
        </p:txBody>
      </p:sp>
      <p:sp>
        <p:nvSpPr>
          <p:cNvPr id="6" name="Titel 3"/>
          <p:cNvSpPr txBox="1">
            <a:spLocks/>
          </p:cNvSpPr>
          <p:nvPr/>
        </p:nvSpPr>
        <p:spPr>
          <a:xfrm>
            <a:off x="172800" y="154800"/>
            <a:ext cx="5882884"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a:defRPr/>
            </a:pPr>
            <a:r>
              <a:rPr lang="en-US" altLang="de-DE" dirty="0">
                <a:latin typeface="Arial" pitchFamily="34" charset="0"/>
              </a:rPr>
              <a:t>Schematic Layout of the </a:t>
            </a:r>
          </a:p>
          <a:p>
            <a:pPr>
              <a:defRPr/>
            </a:pPr>
            <a:r>
              <a:rPr lang="en-US" altLang="de-DE" dirty="0">
                <a:latin typeface="Arial" pitchFamily="34" charset="0"/>
              </a:rPr>
              <a:t>Super-</a:t>
            </a:r>
            <a:r>
              <a:rPr lang="en-US" altLang="de-DE" dirty="0" err="1">
                <a:latin typeface="Arial" pitchFamily="34" charset="0"/>
              </a:rPr>
              <a:t>FRagment</a:t>
            </a:r>
            <a:r>
              <a:rPr lang="en-US" altLang="de-DE" dirty="0">
                <a:latin typeface="Arial" pitchFamily="34" charset="0"/>
              </a:rPr>
              <a:t> Separator (Super-FRS)</a:t>
            </a:r>
          </a:p>
        </p:txBody>
      </p:sp>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t="13427" b="9775"/>
          <a:stretch/>
        </p:blipFill>
        <p:spPr>
          <a:xfrm>
            <a:off x="753324" y="2313056"/>
            <a:ext cx="7576874" cy="2601844"/>
          </a:xfrm>
          <a:prstGeom prst="rect">
            <a:avLst/>
          </a:prstGeom>
        </p:spPr>
      </p:pic>
    </p:spTree>
    <p:extLst>
      <p:ext uri="{BB962C8B-B14F-4D97-AF65-F5344CB8AC3E}">
        <p14:creationId xmlns:p14="http://schemas.microsoft.com/office/powerpoint/2010/main" val="423784618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294967295"/>
          </p:nvPr>
        </p:nvSpPr>
        <p:spPr>
          <a:xfrm>
            <a:off x="8397875" y="4914900"/>
            <a:ext cx="746125" cy="273050"/>
          </a:xfrm>
        </p:spPr>
        <p:txBody>
          <a:bodyPr/>
          <a:lstStyle/>
          <a:p>
            <a:pPr>
              <a:defRPr/>
            </a:pPr>
            <a:fld id="{7535AE43-825B-4F1B-BA0D-275642E886E1}" type="slidenum">
              <a:rPr lang="en-US" altLang="de-DE" smtClean="0"/>
              <a:pPr>
                <a:defRPr/>
              </a:pPr>
              <a:t>18</a:t>
            </a:fld>
            <a:endParaRPr lang="en-US" altLang="de-DE"/>
          </a:p>
        </p:txBody>
      </p:sp>
      <p:grpSp>
        <p:nvGrpSpPr>
          <p:cNvPr id="6171" name="Gruppieren 6170"/>
          <p:cNvGrpSpPr/>
          <p:nvPr/>
        </p:nvGrpSpPr>
        <p:grpSpPr>
          <a:xfrm>
            <a:off x="713087" y="1061589"/>
            <a:ext cx="7919951" cy="3799050"/>
            <a:chOff x="0" y="1612607"/>
            <a:chExt cx="9144000" cy="4034214"/>
          </a:xfrm>
        </p:grpSpPr>
        <p:pic>
          <p:nvPicPr>
            <p:cNvPr id="6146" name="Picture 2" descr="G:\SuperFRS\SFR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1415"/>
              <a:ext cx="9144000" cy="2658998"/>
            </a:xfrm>
            <a:prstGeom prst="rect">
              <a:avLst/>
            </a:prstGeom>
            <a:noFill/>
            <a:extLst>
              <a:ext uri="{909E8E84-426E-40DD-AFC4-6F175D3DCCD1}">
                <a14:hiddenFill xmlns:a14="http://schemas.microsoft.com/office/drawing/2010/main">
                  <a:solidFill>
                    <a:srgbClr val="FFFFFF"/>
                  </a:solidFill>
                </a14:hiddenFill>
              </a:ext>
            </a:extLst>
          </p:spPr>
        </p:pic>
        <p:sp>
          <p:nvSpPr>
            <p:cNvPr id="6144" name="Textfeld 6143"/>
            <p:cNvSpPr txBox="1"/>
            <p:nvPr/>
          </p:nvSpPr>
          <p:spPr>
            <a:xfrm>
              <a:off x="518160" y="5277489"/>
              <a:ext cx="1428596" cy="369332"/>
            </a:xfrm>
            <a:prstGeom prst="rect">
              <a:avLst/>
            </a:prstGeom>
          </p:spPr>
          <p:txBody>
            <a:bodyPr vert="horz" wrap="none" lIns="68580" tIns="34290" rIns="68580" bIns="34290" rtlCol="0" anchor="t">
              <a:spAutoFit/>
            </a:bodyPr>
            <a:lstStyle/>
            <a:p>
              <a:pPr algn="l"/>
              <a:r>
                <a:rPr lang="de-DE" sz="1350" dirty="0"/>
                <a:t>SC </a:t>
              </a:r>
              <a:r>
                <a:rPr lang="de-DE" sz="1350" dirty="0" err="1"/>
                <a:t>Multiplet</a:t>
              </a:r>
              <a:endParaRPr lang="de-DE" sz="1350" dirty="0"/>
            </a:p>
          </p:txBody>
        </p:sp>
        <p:sp>
          <p:nvSpPr>
            <p:cNvPr id="101" name="Textfeld 100"/>
            <p:cNvSpPr txBox="1"/>
            <p:nvPr/>
          </p:nvSpPr>
          <p:spPr>
            <a:xfrm>
              <a:off x="2895600" y="1612607"/>
              <a:ext cx="1749197" cy="369332"/>
            </a:xfrm>
            <a:prstGeom prst="rect">
              <a:avLst/>
            </a:prstGeom>
          </p:spPr>
          <p:txBody>
            <a:bodyPr vert="horz" wrap="none" lIns="68580" tIns="34290" rIns="68580" bIns="34290" rtlCol="0" anchor="t">
              <a:spAutoFit/>
            </a:bodyPr>
            <a:lstStyle/>
            <a:p>
              <a:pPr algn="l"/>
              <a:r>
                <a:rPr lang="de-DE" sz="1350" dirty="0" err="1"/>
                <a:t>rad</a:t>
              </a:r>
              <a:r>
                <a:rPr lang="de-DE" sz="1350" dirty="0"/>
                <a:t>. </a:t>
              </a:r>
              <a:r>
                <a:rPr lang="de-DE" sz="1350" dirty="0" err="1"/>
                <a:t>res</a:t>
              </a:r>
              <a:r>
                <a:rPr lang="de-DE" sz="1350" dirty="0"/>
                <a:t>. Dipole</a:t>
              </a:r>
            </a:p>
          </p:txBody>
        </p:sp>
        <p:sp>
          <p:nvSpPr>
            <p:cNvPr id="102" name="Textfeld 101"/>
            <p:cNvSpPr txBox="1"/>
            <p:nvPr/>
          </p:nvSpPr>
          <p:spPr>
            <a:xfrm>
              <a:off x="5669280" y="3977466"/>
              <a:ext cx="1428596" cy="369332"/>
            </a:xfrm>
            <a:prstGeom prst="rect">
              <a:avLst/>
            </a:prstGeom>
          </p:spPr>
          <p:txBody>
            <a:bodyPr vert="horz" wrap="none" lIns="68580" tIns="34290" rIns="68580" bIns="34290" rtlCol="0" anchor="t">
              <a:spAutoFit/>
            </a:bodyPr>
            <a:lstStyle/>
            <a:p>
              <a:pPr algn="l"/>
              <a:r>
                <a:rPr lang="de-DE" sz="1350" dirty="0"/>
                <a:t>SC </a:t>
              </a:r>
              <a:r>
                <a:rPr lang="de-DE" sz="1350" dirty="0" err="1"/>
                <a:t>Multiplet</a:t>
              </a:r>
              <a:endParaRPr lang="de-DE" sz="1350" dirty="0"/>
            </a:p>
          </p:txBody>
        </p:sp>
        <p:sp>
          <p:nvSpPr>
            <p:cNvPr id="103" name="Textfeld 102"/>
            <p:cNvSpPr txBox="1"/>
            <p:nvPr/>
          </p:nvSpPr>
          <p:spPr>
            <a:xfrm>
              <a:off x="7330683" y="1659359"/>
              <a:ext cx="1223412" cy="369332"/>
            </a:xfrm>
            <a:prstGeom prst="rect">
              <a:avLst/>
            </a:prstGeom>
          </p:spPr>
          <p:txBody>
            <a:bodyPr vert="horz" wrap="none" lIns="68580" tIns="34290" rIns="68580" bIns="34290" rtlCol="0" anchor="t">
              <a:spAutoFit/>
            </a:bodyPr>
            <a:lstStyle/>
            <a:p>
              <a:pPr algn="l"/>
              <a:r>
                <a:rPr lang="de-DE" sz="1350" dirty="0"/>
                <a:t>SC Dipole</a:t>
              </a:r>
            </a:p>
          </p:txBody>
        </p:sp>
        <p:sp>
          <p:nvSpPr>
            <p:cNvPr id="104" name="Textfeld 103"/>
            <p:cNvSpPr txBox="1"/>
            <p:nvPr/>
          </p:nvSpPr>
          <p:spPr>
            <a:xfrm>
              <a:off x="899160" y="2145420"/>
              <a:ext cx="1839051" cy="369332"/>
            </a:xfrm>
            <a:prstGeom prst="rect">
              <a:avLst/>
            </a:prstGeom>
          </p:spPr>
          <p:txBody>
            <a:bodyPr vert="horz" wrap="none" lIns="68580" tIns="34290" rIns="68580" bIns="34290" rtlCol="0" anchor="t">
              <a:spAutoFit/>
            </a:bodyPr>
            <a:lstStyle/>
            <a:p>
              <a:pPr algn="l"/>
              <a:r>
                <a:rPr lang="de-DE" sz="1350" dirty="0"/>
                <a:t>Target </a:t>
              </a:r>
              <a:r>
                <a:rPr lang="de-DE" sz="1350" dirty="0" err="1"/>
                <a:t>Chamber</a:t>
              </a:r>
              <a:endParaRPr lang="de-DE" sz="1350" dirty="0"/>
            </a:p>
          </p:txBody>
        </p:sp>
        <p:cxnSp>
          <p:nvCxnSpPr>
            <p:cNvPr id="6149" name="Gerade Verbindung mit Pfeil 6148"/>
            <p:cNvCxnSpPr>
              <a:stCxn id="6144" idx="0"/>
            </p:cNvCxnSpPr>
            <p:nvPr/>
          </p:nvCxnSpPr>
          <p:spPr>
            <a:xfrm flipH="1" flipV="1">
              <a:off x="800100" y="4584979"/>
              <a:ext cx="432358" cy="692509"/>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Gerade Verbindung mit Pfeil 107"/>
            <p:cNvCxnSpPr/>
            <p:nvPr/>
          </p:nvCxnSpPr>
          <p:spPr>
            <a:xfrm flipH="1" flipV="1">
              <a:off x="1232458" y="4400313"/>
              <a:ext cx="13258" cy="901574"/>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Gerade Verbindung mit Pfeil 109"/>
            <p:cNvCxnSpPr/>
            <p:nvPr/>
          </p:nvCxnSpPr>
          <p:spPr>
            <a:xfrm flipV="1">
              <a:off x="1245716" y="4030013"/>
              <a:ext cx="572959" cy="1265705"/>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Gerade Verbindung mit Pfeil 111"/>
            <p:cNvCxnSpPr/>
            <p:nvPr/>
          </p:nvCxnSpPr>
          <p:spPr>
            <a:xfrm flipH="1" flipV="1">
              <a:off x="5036820" y="2955388"/>
              <a:ext cx="967740" cy="1022078"/>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Gerade Verbindung mit Pfeil 113"/>
            <p:cNvCxnSpPr/>
            <p:nvPr/>
          </p:nvCxnSpPr>
          <p:spPr>
            <a:xfrm flipH="1" flipV="1">
              <a:off x="5520690" y="2955388"/>
              <a:ext cx="483870" cy="1022078"/>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Gerade Verbindung mit Pfeil 115"/>
            <p:cNvCxnSpPr/>
            <p:nvPr/>
          </p:nvCxnSpPr>
          <p:spPr>
            <a:xfrm flipH="1" flipV="1">
              <a:off x="5730240" y="2926520"/>
              <a:ext cx="274320" cy="1050946"/>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8" name="Gerade Verbindung mit Pfeil 117"/>
            <p:cNvCxnSpPr/>
            <p:nvPr/>
          </p:nvCxnSpPr>
          <p:spPr>
            <a:xfrm flipV="1">
              <a:off x="6004560" y="2940954"/>
              <a:ext cx="624840" cy="1050946"/>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Gerade Verbindung mit Pfeil 119"/>
            <p:cNvCxnSpPr/>
            <p:nvPr/>
          </p:nvCxnSpPr>
          <p:spPr>
            <a:xfrm flipV="1">
              <a:off x="6004560" y="3018036"/>
              <a:ext cx="920038" cy="973864"/>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Gerade Verbindung mit Pfeil 121"/>
            <p:cNvCxnSpPr/>
            <p:nvPr/>
          </p:nvCxnSpPr>
          <p:spPr>
            <a:xfrm flipV="1">
              <a:off x="6004560" y="3018036"/>
              <a:ext cx="1232458" cy="973864"/>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4" name="Gerade Verbindung mit Pfeil 123"/>
            <p:cNvCxnSpPr/>
            <p:nvPr/>
          </p:nvCxnSpPr>
          <p:spPr>
            <a:xfrm flipV="1">
              <a:off x="6004560" y="3049638"/>
              <a:ext cx="1529638" cy="954981"/>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6" name="Gerade Verbindung mit Pfeil 125"/>
            <p:cNvCxnSpPr/>
            <p:nvPr/>
          </p:nvCxnSpPr>
          <p:spPr>
            <a:xfrm flipH="1">
              <a:off x="3185160" y="1995747"/>
              <a:ext cx="411480" cy="552919"/>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Gerade Verbindung mit Pfeil 127"/>
            <p:cNvCxnSpPr/>
            <p:nvPr/>
          </p:nvCxnSpPr>
          <p:spPr>
            <a:xfrm>
              <a:off x="3596640" y="1995747"/>
              <a:ext cx="0" cy="511976"/>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0" name="Gerade Verbindung mit Pfeil 129"/>
            <p:cNvCxnSpPr/>
            <p:nvPr/>
          </p:nvCxnSpPr>
          <p:spPr>
            <a:xfrm>
              <a:off x="3596640" y="1981749"/>
              <a:ext cx="579120" cy="406915"/>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Gerade Verbindung mit Pfeil 131"/>
            <p:cNvCxnSpPr>
              <a:stCxn id="103" idx="2"/>
            </p:cNvCxnSpPr>
            <p:nvPr/>
          </p:nvCxnSpPr>
          <p:spPr>
            <a:xfrm>
              <a:off x="7942389" y="2028691"/>
              <a:ext cx="200226" cy="631432"/>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3" name="Gerade Verbindung mit Pfeil 132"/>
            <p:cNvCxnSpPr>
              <a:stCxn id="103" idx="2"/>
            </p:cNvCxnSpPr>
            <p:nvPr/>
          </p:nvCxnSpPr>
          <p:spPr>
            <a:xfrm>
              <a:off x="7942389" y="2028691"/>
              <a:ext cx="611706" cy="713383"/>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4" name="Gerade Verbindung mit Pfeil 133"/>
            <p:cNvCxnSpPr>
              <a:stCxn id="103" idx="2"/>
            </p:cNvCxnSpPr>
            <p:nvPr/>
          </p:nvCxnSpPr>
          <p:spPr>
            <a:xfrm>
              <a:off x="7942389" y="2028691"/>
              <a:ext cx="1049211" cy="87604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6170" name="Gruppieren 6169"/>
          <p:cNvGrpSpPr/>
          <p:nvPr/>
        </p:nvGrpSpPr>
        <p:grpSpPr>
          <a:xfrm>
            <a:off x="663144" y="911479"/>
            <a:ext cx="7072555" cy="3984203"/>
            <a:chOff x="23272" y="1314679"/>
            <a:chExt cx="9097455" cy="5055640"/>
          </a:xfrm>
        </p:grpSpPr>
        <p:sp>
          <p:nvSpPr>
            <p:cNvPr id="6168" name="Rechteck 6167"/>
            <p:cNvSpPr/>
            <p:nvPr/>
          </p:nvSpPr>
          <p:spPr>
            <a:xfrm>
              <a:off x="23272" y="1314679"/>
              <a:ext cx="9097455" cy="50556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p>
          </p:txBody>
        </p:sp>
        <p:grpSp>
          <p:nvGrpSpPr>
            <p:cNvPr id="94" name="Gruppieren 93"/>
            <p:cNvGrpSpPr/>
            <p:nvPr/>
          </p:nvGrpSpPr>
          <p:grpSpPr>
            <a:xfrm>
              <a:off x="23273" y="2154450"/>
              <a:ext cx="9097454" cy="3618942"/>
              <a:chOff x="23273" y="2019300"/>
              <a:chExt cx="9097454" cy="3618943"/>
            </a:xfrm>
          </p:grpSpPr>
          <p:pic>
            <p:nvPicPr>
              <p:cNvPr id="6147" name="Picture 3" descr="G:\SuperFRS\SFR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73" y="2019300"/>
                <a:ext cx="9097454" cy="3618943"/>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2109689" y="4915392"/>
                <a:ext cx="1428596" cy="369332"/>
              </a:xfrm>
              <a:prstGeom prst="rect">
                <a:avLst/>
              </a:prstGeom>
            </p:spPr>
            <p:txBody>
              <a:bodyPr vert="horz" wrap="none" lIns="68580" tIns="34290" rIns="68580" bIns="34290" rtlCol="0" anchor="t">
                <a:spAutoFit/>
              </a:bodyPr>
              <a:lstStyle/>
              <a:p>
                <a:pPr algn="l"/>
                <a:r>
                  <a:rPr lang="de-DE" sz="1350" dirty="0"/>
                  <a:t>SC </a:t>
                </a:r>
                <a:r>
                  <a:rPr lang="de-DE" sz="1350" dirty="0" err="1"/>
                  <a:t>Multiplet</a:t>
                </a:r>
                <a:endParaRPr lang="de-DE" sz="1350" dirty="0"/>
              </a:p>
            </p:txBody>
          </p:sp>
          <p:cxnSp>
            <p:nvCxnSpPr>
              <p:cNvPr id="57" name="Gerade Verbindung mit Pfeil 56"/>
              <p:cNvCxnSpPr>
                <a:stCxn id="55" idx="0"/>
              </p:cNvCxnSpPr>
              <p:nvPr/>
            </p:nvCxnSpPr>
            <p:spPr>
              <a:xfrm flipH="1" flipV="1">
                <a:off x="2423160" y="2660264"/>
                <a:ext cx="400827" cy="2255128"/>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Gerade Verbindung mit Pfeil 60"/>
              <p:cNvCxnSpPr>
                <a:stCxn id="55" idx="0"/>
              </p:cNvCxnSpPr>
              <p:nvPr/>
            </p:nvCxnSpPr>
            <p:spPr>
              <a:xfrm flipV="1">
                <a:off x="2823987" y="2939464"/>
                <a:ext cx="513573" cy="1975928"/>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Gerade Verbindung mit Pfeil 63"/>
              <p:cNvCxnSpPr>
                <a:stCxn id="55" idx="0"/>
              </p:cNvCxnSpPr>
              <p:nvPr/>
            </p:nvCxnSpPr>
            <p:spPr>
              <a:xfrm flipV="1">
                <a:off x="2823987" y="3454280"/>
                <a:ext cx="1367013" cy="1461112"/>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7" name="Gerade Verbindung mit Pfeil 66"/>
              <p:cNvCxnSpPr>
                <a:stCxn id="55" idx="0"/>
              </p:cNvCxnSpPr>
              <p:nvPr/>
            </p:nvCxnSpPr>
            <p:spPr>
              <a:xfrm flipV="1">
                <a:off x="2823987" y="3927428"/>
                <a:ext cx="1748013" cy="987964"/>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Gerade Verbindung mit Pfeil 69"/>
              <p:cNvCxnSpPr/>
              <p:nvPr/>
            </p:nvCxnSpPr>
            <p:spPr>
              <a:xfrm flipV="1">
                <a:off x="3507493" y="4522169"/>
                <a:ext cx="2436107" cy="571579"/>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Gerade Verbindung mit Pfeil 71"/>
              <p:cNvCxnSpPr>
                <a:stCxn id="55" idx="3"/>
              </p:cNvCxnSpPr>
              <p:nvPr/>
            </p:nvCxnSpPr>
            <p:spPr>
              <a:xfrm flipV="1">
                <a:off x="3538285" y="4717664"/>
                <a:ext cx="3197795" cy="382394"/>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Gerade Verbindung mit Pfeil 74"/>
              <p:cNvCxnSpPr/>
              <p:nvPr/>
            </p:nvCxnSpPr>
            <p:spPr>
              <a:xfrm flipV="1">
                <a:off x="3538285" y="4915392"/>
                <a:ext cx="4426707" cy="178357"/>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Textfeld 76"/>
              <p:cNvSpPr txBox="1"/>
              <p:nvPr/>
            </p:nvSpPr>
            <p:spPr>
              <a:xfrm>
                <a:off x="5037340" y="2077101"/>
                <a:ext cx="1223412" cy="369332"/>
              </a:xfrm>
              <a:prstGeom prst="rect">
                <a:avLst/>
              </a:prstGeom>
            </p:spPr>
            <p:txBody>
              <a:bodyPr vert="horz" wrap="none" lIns="68580" tIns="34290" rIns="68580" bIns="34290" rtlCol="0" anchor="t">
                <a:spAutoFit/>
              </a:bodyPr>
              <a:lstStyle/>
              <a:p>
                <a:pPr algn="l"/>
                <a:r>
                  <a:rPr lang="de-DE" sz="1350" dirty="0"/>
                  <a:t>SC Dipole</a:t>
                </a:r>
              </a:p>
            </p:txBody>
          </p:sp>
          <p:cxnSp>
            <p:nvCxnSpPr>
              <p:cNvPr id="74" name="Gerade Verbindung mit Pfeil 73"/>
              <p:cNvCxnSpPr/>
              <p:nvPr/>
            </p:nvCxnSpPr>
            <p:spPr>
              <a:xfrm flipH="1">
                <a:off x="3953303" y="2446434"/>
                <a:ext cx="1084037" cy="171243"/>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Gerade Verbindung mit Pfeil 79"/>
              <p:cNvCxnSpPr/>
              <p:nvPr/>
            </p:nvCxnSpPr>
            <p:spPr>
              <a:xfrm flipH="1">
                <a:off x="4297680" y="2446434"/>
                <a:ext cx="739660" cy="342486"/>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Gerade Verbindung mit Pfeil 84"/>
              <p:cNvCxnSpPr/>
              <p:nvPr/>
            </p:nvCxnSpPr>
            <p:spPr>
              <a:xfrm flipH="1">
                <a:off x="4069080" y="2469708"/>
                <a:ext cx="968260" cy="319212"/>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Gerade Verbindung mit Pfeil 86"/>
              <p:cNvCxnSpPr/>
              <p:nvPr/>
            </p:nvCxnSpPr>
            <p:spPr>
              <a:xfrm flipH="1">
                <a:off x="5303520" y="2446434"/>
                <a:ext cx="275839" cy="1341394"/>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Gerade Verbindung mit Pfeil 88"/>
              <p:cNvCxnSpPr/>
              <p:nvPr/>
            </p:nvCxnSpPr>
            <p:spPr>
              <a:xfrm flipH="1">
                <a:off x="5455919" y="2460252"/>
                <a:ext cx="137921" cy="1467176"/>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Gerade Verbindung mit Pfeil 90"/>
              <p:cNvCxnSpPr/>
              <p:nvPr/>
            </p:nvCxnSpPr>
            <p:spPr>
              <a:xfrm>
                <a:off x="5579360" y="2469708"/>
                <a:ext cx="69686" cy="1550921"/>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3" name="Gerade Verbindung mit Pfeil 92"/>
              <p:cNvCxnSpPr/>
              <p:nvPr/>
            </p:nvCxnSpPr>
            <p:spPr>
              <a:xfrm>
                <a:off x="6081520" y="2365946"/>
                <a:ext cx="1355600" cy="2119161"/>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Gerade Verbindung mit Pfeil 94"/>
              <p:cNvCxnSpPr/>
              <p:nvPr/>
            </p:nvCxnSpPr>
            <p:spPr>
              <a:xfrm>
                <a:off x="6081520" y="2350985"/>
                <a:ext cx="1599440" cy="2119161"/>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Gerade Verbindung mit Pfeil 96"/>
              <p:cNvCxnSpPr/>
              <p:nvPr/>
            </p:nvCxnSpPr>
            <p:spPr>
              <a:xfrm>
                <a:off x="6081520" y="2365946"/>
                <a:ext cx="1883472" cy="2119161"/>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6174" name="Gruppieren 6173"/>
          <p:cNvGrpSpPr/>
          <p:nvPr/>
        </p:nvGrpSpPr>
        <p:grpSpPr>
          <a:xfrm>
            <a:off x="1084622" y="912586"/>
            <a:ext cx="7037477" cy="4002314"/>
            <a:chOff x="23272" y="1190553"/>
            <a:chExt cx="9120728" cy="5239744"/>
          </a:xfrm>
        </p:grpSpPr>
        <p:sp>
          <p:nvSpPr>
            <p:cNvPr id="6172" name="Rechteck 6171"/>
            <p:cNvSpPr/>
            <p:nvPr/>
          </p:nvSpPr>
          <p:spPr>
            <a:xfrm>
              <a:off x="23272" y="1190553"/>
              <a:ext cx="9120727" cy="52397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p>
          </p:txBody>
        </p:sp>
        <p:grpSp>
          <p:nvGrpSpPr>
            <p:cNvPr id="53" name="Gruppieren 52"/>
            <p:cNvGrpSpPr/>
            <p:nvPr/>
          </p:nvGrpSpPr>
          <p:grpSpPr>
            <a:xfrm>
              <a:off x="23273" y="1587066"/>
              <a:ext cx="9120727" cy="4565518"/>
              <a:chOff x="-2" y="1332642"/>
              <a:chExt cx="9120727" cy="4565518"/>
            </a:xfrm>
          </p:grpSpPr>
          <p:pic>
            <p:nvPicPr>
              <p:cNvPr id="6148" name="Picture 4" descr="G:\SuperFRS\SFRS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899565"/>
                <a:ext cx="9120727" cy="399859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2109689" y="1332642"/>
                <a:ext cx="1223412" cy="369332"/>
              </a:xfrm>
              <a:prstGeom prst="rect">
                <a:avLst/>
              </a:prstGeom>
            </p:spPr>
            <p:txBody>
              <a:bodyPr vert="horz" wrap="none" lIns="68580" tIns="34290" rIns="68580" bIns="34290" rtlCol="0" anchor="t">
                <a:spAutoFit/>
              </a:bodyPr>
              <a:lstStyle/>
              <a:p>
                <a:pPr algn="l"/>
                <a:r>
                  <a:rPr lang="de-DE" sz="1350" dirty="0"/>
                  <a:t>SC Dipole</a:t>
                </a:r>
              </a:p>
            </p:txBody>
          </p:sp>
          <p:sp>
            <p:nvSpPr>
              <p:cNvPr id="8" name="Textfeld 7"/>
              <p:cNvSpPr txBox="1"/>
              <p:nvPr/>
            </p:nvSpPr>
            <p:spPr>
              <a:xfrm>
                <a:off x="3448421" y="5353665"/>
                <a:ext cx="1428596" cy="369332"/>
              </a:xfrm>
              <a:prstGeom prst="rect">
                <a:avLst/>
              </a:prstGeom>
            </p:spPr>
            <p:txBody>
              <a:bodyPr vert="horz" wrap="none" lIns="68580" tIns="34290" rIns="68580" bIns="34290" rtlCol="0" anchor="t">
                <a:spAutoFit/>
              </a:bodyPr>
              <a:lstStyle/>
              <a:p>
                <a:pPr algn="l"/>
                <a:r>
                  <a:rPr lang="de-DE" sz="1350" dirty="0"/>
                  <a:t>SC </a:t>
                </a:r>
                <a:r>
                  <a:rPr lang="de-DE" sz="1350" dirty="0" err="1"/>
                  <a:t>Multiplet</a:t>
                </a:r>
                <a:endParaRPr lang="de-DE" sz="1350" dirty="0"/>
              </a:p>
            </p:txBody>
          </p:sp>
          <p:cxnSp>
            <p:nvCxnSpPr>
              <p:cNvPr id="5" name="Gerade Verbindung mit Pfeil 4"/>
              <p:cNvCxnSpPr/>
              <p:nvPr/>
            </p:nvCxnSpPr>
            <p:spPr>
              <a:xfrm flipV="1">
                <a:off x="3672348" y="3714197"/>
                <a:ext cx="0" cy="1639468"/>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Gerade Verbindung mit Pfeil 10"/>
              <p:cNvCxnSpPr/>
              <p:nvPr/>
            </p:nvCxnSpPr>
            <p:spPr>
              <a:xfrm flipV="1">
                <a:off x="4350774" y="4601498"/>
                <a:ext cx="781665" cy="752167"/>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Gerade Verbindung mit Pfeil 12"/>
              <p:cNvCxnSpPr/>
              <p:nvPr/>
            </p:nvCxnSpPr>
            <p:spPr>
              <a:xfrm flipV="1">
                <a:off x="4894006" y="5353665"/>
                <a:ext cx="1536291" cy="15240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Gerade Verbindung mit Pfeil 17"/>
              <p:cNvCxnSpPr/>
              <p:nvPr/>
            </p:nvCxnSpPr>
            <p:spPr>
              <a:xfrm>
                <a:off x="4894006" y="5495676"/>
                <a:ext cx="2657168" cy="142567"/>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Gerade Verbindung mit Pfeil 20"/>
              <p:cNvCxnSpPr/>
              <p:nvPr/>
            </p:nvCxnSpPr>
            <p:spPr>
              <a:xfrm flipH="1" flipV="1">
                <a:off x="471948" y="2920181"/>
                <a:ext cx="3025634" cy="2575495"/>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Gerade Verbindung mit Pfeil 22"/>
              <p:cNvCxnSpPr/>
              <p:nvPr/>
            </p:nvCxnSpPr>
            <p:spPr>
              <a:xfrm flipH="1" flipV="1">
                <a:off x="1371600" y="3185652"/>
                <a:ext cx="2125982" cy="2282587"/>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Gerade Verbindung mit Pfeil 24"/>
              <p:cNvCxnSpPr/>
              <p:nvPr/>
            </p:nvCxnSpPr>
            <p:spPr>
              <a:xfrm flipH="1">
                <a:off x="1769806" y="1698505"/>
                <a:ext cx="654952" cy="1074192"/>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Gerade Verbindung mit Pfeil 26"/>
              <p:cNvCxnSpPr/>
              <p:nvPr/>
            </p:nvCxnSpPr>
            <p:spPr>
              <a:xfrm flipH="1">
                <a:off x="2097282" y="1701974"/>
                <a:ext cx="339883" cy="1074192"/>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Gerade Verbindung mit Pfeil 28"/>
              <p:cNvCxnSpPr/>
              <p:nvPr/>
            </p:nvCxnSpPr>
            <p:spPr>
              <a:xfrm flipH="1">
                <a:off x="2267223" y="1715879"/>
                <a:ext cx="157535" cy="1074192"/>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Gerade Verbindung mit Pfeil 30"/>
              <p:cNvCxnSpPr/>
              <p:nvPr/>
            </p:nvCxnSpPr>
            <p:spPr>
              <a:xfrm>
                <a:off x="3215148" y="1715879"/>
                <a:ext cx="947571" cy="1705747"/>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Gerade Verbindung mit Pfeil 31"/>
              <p:cNvCxnSpPr/>
              <p:nvPr/>
            </p:nvCxnSpPr>
            <p:spPr>
              <a:xfrm>
                <a:off x="3215148" y="1710813"/>
                <a:ext cx="1135626" cy="1830101"/>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Gerade Verbindung mit Pfeil 32"/>
              <p:cNvCxnSpPr/>
              <p:nvPr/>
            </p:nvCxnSpPr>
            <p:spPr>
              <a:xfrm>
                <a:off x="3215148" y="1698505"/>
                <a:ext cx="1356852" cy="2015692"/>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Textfeld 48"/>
              <p:cNvSpPr txBox="1"/>
              <p:nvPr/>
            </p:nvSpPr>
            <p:spPr>
              <a:xfrm>
                <a:off x="5547862" y="3911214"/>
                <a:ext cx="1223412" cy="369332"/>
              </a:xfrm>
              <a:prstGeom prst="rect">
                <a:avLst/>
              </a:prstGeom>
            </p:spPr>
            <p:txBody>
              <a:bodyPr vert="horz" wrap="none" lIns="68580" tIns="34290" rIns="68580" bIns="34290" rtlCol="0" anchor="t">
                <a:spAutoFit/>
              </a:bodyPr>
              <a:lstStyle/>
              <a:p>
                <a:pPr algn="l"/>
                <a:r>
                  <a:rPr lang="de-DE" sz="1350" dirty="0"/>
                  <a:t>SC Dipole</a:t>
                </a:r>
              </a:p>
            </p:txBody>
          </p:sp>
          <p:cxnSp>
            <p:nvCxnSpPr>
              <p:cNvPr id="50" name="Gerade Verbindung mit Pfeil 49"/>
              <p:cNvCxnSpPr/>
              <p:nvPr/>
            </p:nvCxnSpPr>
            <p:spPr>
              <a:xfrm flipH="1">
                <a:off x="5705837" y="4207928"/>
                <a:ext cx="453731" cy="537096"/>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Gerade Verbindung mit Pfeil 50"/>
              <p:cNvCxnSpPr/>
              <p:nvPr/>
            </p:nvCxnSpPr>
            <p:spPr>
              <a:xfrm flipH="1">
                <a:off x="5989628" y="4251293"/>
                <a:ext cx="169940" cy="537096"/>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Gerade Verbindung mit Pfeil 51"/>
              <p:cNvCxnSpPr/>
              <p:nvPr/>
            </p:nvCxnSpPr>
            <p:spPr>
              <a:xfrm>
                <a:off x="6179110" y="4251293"/>
                <a:ext cx="1" cy="612748"/>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71" name="Title 4"/>
          <p:cNvSpPr>
            <a:spLocks noGrp="1"/>
          </p:cNvSpPr>
          <p:nvPr>
            <p:ph type="title"/>
          </p:nvPr>
        </p:nvSpPr>
        <p:spPr>
          <a:xfrm>
            <a:off x="172800" y="154800"/>
            <a:ext cx="5584536" cy="590669"/>
          </a:xfrm>
        </p:spPr>
        <p:txBody>
          <a:bodyPr>
            <a:noAutofit/>
          </a:bodyPr>
          <a:lstStyle/>
          <a:p>
            <a:pPr>
              <a:defRPr/>
            </a:pPr>
            <a:r>
              <a:rPr lang="en-US" altLang="de-DE" dirty="0">
                <a:latin typeface="Arial" pitchFamily="34" charset="0"/>
              </a:rPr>
              <a:t>Super-FRS: 3D Model</a:t>
            </a:r>
          </a:p>
        </p:txBody>
      </p:sp>
    </p:spTree>
    <p:extLst>
      <p:ext uri="{BB962C8B-B14F-4D97-AF65-F5344CB8AC3E}">
        <p14:creationId xmlns:p14="http://schemas.microsoft.com/office/powerpoint/2010/main" val="15013705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p:txBody>
          <a:bodyPr/>
          <a:lstStyle/>
          <a:p>
            <a:pPr algn="l"/>
            <a:r>
              <a:rPr lang="en-US" smtClean="0"/>
              <a:t>Andreas Krämer – Workshop OLAV-VI 2024</a:t>
            </a:r>
            <a:endParaRPr lang="de-DE" dirty="0"/>
          </a:p>
        </p:txBody>
      </p:sp>
      <p:pic>
        <p:nvPicPr>
          <p:cNvPr id="5" name="Picture 32"/>
          <p:cNvPicPr>
            <a:picLocks noChangeAspect="1"/>
          </p:cNvPicPr>
          <p:nvPr/>
        </p:nvPicPr>
        <p:blipFill rotWithShape="1">
          <a:blip r:embed="rId2">
            <a:extLst>
              <a:ext uri="{28A0092B-C50C-407E-A947-70E740481C1C}">
                <a14:useLocalDpi xmlns:a14="http://schemas.microsoft.com/office/drawing/2010/main" val="0"/>
              </a:ext>
            </a:extLst>
          </a:blip>
          <a:srcRect l="902" t="10611" r="1069" b="13546"/>
          <a:stretch/>
        </p:blipFill>
        <p:spPr>
          <a:xfrm>
            <a:off x="152400" y="3154015"/>
            <a:ext cx="7664654" cy="1802297"/>
          </a:xfrm>
          <a:prstGeom prst="rect">
            <a:avLst/>
          </a:prstGeom>
          <a:ln w="38100">
            <a:noFill/>
          </a:ln>
        </p:spPr>
      </p:pic>
      <p:pic>
        <p:nvPicPr>
          <p:cNvPr id="6" name="Picture 33"/>
          <p:cNvPicPr>
            <a:picLocks noChangeAspect="1"/>
          </p:cNvPicPr>
          <p:nvPr/>
        </p:nvPicPr>
        <p:blipFill rotWithShape="1">
          <a:blip r:embed="rId3">
            <a:extLst>
              <a:ext uri="{28A0092B-C50C-407E-A947-70E740481C1C}">
                <a14:useLocalDpi xmlns:a14="http://schemas.microsoft.com/office/drawing/2010/main" val="0"/>
              </a:ext>
            </a:extLst>
          </a:blip>
          <a:srcRect l="2044" t="7756" b="4641"/>
          <a:stretch/>
        </p:blipFill>
        <p:spPr>
          <a:xfrm>
            <a:off x="10212" y="947531"/>
            <a:ext cx="4714188" cy="2138802"/>
          </a:xfrm>
          <a:prstGeom prst="rect">
            <a:avLst/>
          </a:prstGeom>
          <a:ln w="38100">
            <a:noFill/>
          </a:ln>
        </p:spPr>
      </p:pic>
      <p:sp>
        <p:nvSpPr>
          <p:cNvPr id="7" name="Rechteck 6"/>
          <p:cNvSpPr/>
          <p:nvPr/>
        </p:nvSpPr>
        <p:spPr>
          <a:xfrm>
            <a:off x="4950555" y="1038329"/>
            <a:ext cx="3996534" cy="1200329"/>
          </a:xfrm>
          <a:prstGeom prst="rect">
            <a:avLst/>
          </a:prstGeom>
        </p:spPr>
        <p:txBody>
          <a:bodyPr wrap="square">
            <a:spAutoFit/>
          </a:bodyPr>
          <a:lstStyle/>
          <a:p>
            <a:pPr marL="180000" indent="-180000">
              <a:buClr>
                <a:srgbClr val="FDBB63"/>
              </a:buClr>
              <a:buFont typeface="Wingdings" panose="05000000000000000000" pitchFamily="2" charset="2"/>
              <a:buChar char="§"/>
            </a:pPr>
            <a:r>
              <a:rPr lang="en-US" sz="1200" dirty="0">
                <a:ea typeface="Yu Gothic UI" panose="020B0500000000000000" pitchFamily="34" charset="-128"/>
              </a:rPr>
              <a:t>57 Ion Getter Pumps </a:t>
            </a:r>
            <a:r>
              <a:rPr lang="en-US" sz="1200" dirty="0" smtClean="0">
                <a:ea typeface="Yu Gothic UI" panose="020B0500000000000000" pitchFamily="34" charset="-128"/>
              </a:rPr>
              <a:t>(150 – 800l/s)</a:t>
            </a:r>
          </a:p>
          <a:p>
            <a:pPr marL="180000" indent="-180000">
              <a:buClr>
                <a:srgbClr val="FDBB63"/>
              </a:buClr>
              <a:buFont typeface="Wingdings" panose="05000000000000000000" pitchFamily="2" charset="2"/>
              <a:buChar char="§"/>
            </a:pPr>
            <a:r>
              <a:rPr lang="en-US" sz="1200" dirty="0" smtClean="0">
                <a:ea typeface="Yu Gothic UI" panose="020B0500000000000000" pitchFamily="34" charset="-128"/>
              </a:rPr>
              <a:t>29 Turbo molecular </a:t>
            </a:r>
            <a:r>
              <a:rPr lang="en-US" sz="1200" dirty="0">
                <a:ea typeface="Yu Gothic UI" panose="020B0500000000000000" pitchFamily="34" charset="-128"/>
              </a:rPr>
              <a:t>pumps </a:t>
            </a:r>
            <a:r>
              <a:rPr lang="en-US" sz="1200" dirty="0" smtClean="0">
                <a:ea typeface="Yu Gothic UI" panose="020B0500000000000000" pitchFamily="34" charset="-128"/>
              </a:rPr>
              <a:t>(850 – 1350l/s)</a:t>
            </a:r>
          </a:p>
          <a:p>
            <a:pPr marL="180000" indent="-180000">
              <a:buClr>
                <a:srgbClr val="FDBB63"/>
              </a:buClr>
              <a:buFont typeface="Wingdings" panose="05000000000000000000" pitchFamily="2" charset="2"/>
              <a:buChar char="§"/>
            </a:pPr>
            <a:r>
              <a:rPr lang="en-US" sz="1200" dirty="0" smtClean="0">
                <a:ea typeface="Yu Gothic UI" panose="020B0500000000000000" pitchFamily="34" charset="-128"/>
              </a:rPr>
              <a:t>39 </a:t>
            </a:r>
            <a:r>
              <a:rPr lang="en-US" sz="1200" dirty="0">
                <a:ea typeface="Yu Gothic UI" panose="020B0500000000000000" pitchFamily="34" charset="-128"/>
              </a:rPr>
              <a:t>beam vacuum sectors separated by 38 DN400CF gate </a:t>
            </a:r>
            <a:r>
              <a:rPr lang="en-US" sz="1200" dirty="0" smtClean="0">
                <a:ea typeface="Yu Gothic UI" panose="020B0500000000000000" pitchFamily="34" charset="-128"/>
              </a:rPr>
              <a:t>valves (Viton and EPDM). </a:t>
            </a:r>
          </a:p>
          <a:p>
            <a:pPr marL="180000" indent="-180000">
              <a:buClr>
                <a:srgbClr val="FDBB63"/>
              </a:buClr>
              <a:buFont typeface="Wingdings" panose="05000000000000000000" pitchFamily="2" charset="2"/>
              <a:buChar char="§"/>
            </a:pPr>
            <a:r>
              <a:rPr lang="en-US" sz="1200" dirty="0" smtClean="0">
                <a:ea typeface="Yu Gothic UI" panose="020B0500000000000000" pitchFamily="34" charset="-128"/>
              </a:rPr>
              <a:t>64 Penning gauges, 46 Pirani gauges</a:t>
            </a:r>
          </a:p>
          <a:p>
            <a:pPr marL="180000" indent="-180000">
              <a:buClr>
                <a:srgbClr val="FDBB63"/>
              </a:buClr>
              <a:buFont typeface="Wingdings" panose="05000000000000000000" pitchFamily="2" charset="2"/>
              <a:buChar char="§"/>
            </a:pPr>
            <a:r>
              <a:rPr lang="en-US" sz="1200" dirty="0" smtClean="0">
                <a:ea typeface="Yu Gothic UI" panose="020B0500000000000000" pitchFamily="34" charset="-128"/>
              </a:rPr>
              <a:t>81 </a:t>
            </a:r>
            <a:r>
              <a:rPr lang="en-US" sz="1200" dirty="0">
                <a:ea typeface="Yu Gothic UI" panose="020B0500000000000000" pitchFamily="34" charset="-128"/>
              </a:rPr>
              <a:t>TMP stations for generating the insulation </a:t>
            </a:r>
            <a:r>
              <a:rPr lang="en-US" sz="1200" dirty="0" smtClean="0">
                <a:ea typeface="Yu Gothic UI" panose="020B0500000000000000" pitchFamily="34" charset="-128"/>
              </a:rPr>
              <a:t>vacuum. </a:t>
            </a:r>
            <a:endParaRPr lang="en-US" sz="1200" dirty="0">
              <a:ea typeface="Yu Gothic UI" panose="020B0500000000000000" pitchFamily="34" charset="-128"/>
            </a:endParaRPr>
          </a:p>
        </p:txBody>
      </p:sp>
      <p:sp>
        <p:nvSpPr>
          <p:cNvPr id="8" name="Title 4"/>
          <p:cNvSpPr txBox="1">
            <a:spLocks/>
          </p:cNvSpPr>
          <p:nvPr/>
        </p:nvSpPr>
        <p:spPr>
          <a:xfrm>
            <a:off x="172800" y="154800"/>
            <a:ext cx="5584536"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a:defRPr/>
            </a:pPr>
            <a:r>
              <a:rPr lang="de-DE" dirty="0"/>
              <a:t>Super-FRS: </a:t>
            </a:r>
            <a:r>
              <a:rPr lang="de-DE" dirty="0" err="1"/>
              <a:t>Vacuum</a:t>
            </a:r>
            <a:r>
              <a:rPr lang="de-DE" dirty="0"/>
              <a:t> </a:t>
            </a:r>
            <a:r>
              <a:rPr lang="de-DE" dirty="0" err="1"/>
              <a:t>Schemes</a:t>
            </a:r>
            <a:endParaRPr lang="en-US" altLang="de-DE" dirty="0">
              <a:latin typeface="Arial" pitchFamily="34" charset="0"/>
            </a:endParaRPr>
          </a:p>
        </p:txBody>
      </p:sp>
      <p:sp>
        <p:nvSpPr>
          <p:cNvPr id="9" name="Foliennummernplatzhalter 3"/>
          <p:cNvSpPr txBox="1">
            <a:spLocks/>
          </p:cNvSpPr>
          <p:nvPr/>
        </p:nvSpPr>
        <p:spPr>
          <a:xfrm>
            <a:off x="8832106" y="4966967"/>
            <a:ext cx="311894" cy="184666"/>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54406B9-6E6F-7448-8C1D-08BEFF85567D}" type="slidenum">
              <a:rPr lang="de-DE" smtClean="0"/>
              <a:pPr/>
              <a:t>19</a:t>
            </a:fld>
            <a:endParaRPr lang="de-DE" dirty="0"/>
          </a:p>
        </p:txBody>
      </p:sp>
    </p:spTree>
    <p:extLst>
      <p:ext uri="{BB962C8B-B14F-4D97-AF65-F5344CB8AC3E}">
        <p14:creationId xmlns:p14="http://schemas.microsoft.com/office/powerpoint/2010/main" val="3840234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020" y="153008"/>
            <a:ext cx="5430573" cy="590669"/>
          </a:xfrm>
        </p:spPr>
        <p:txBody>
          <a:bodyPr>
            <a:noAutofit/>
          </a:bodyPr>
          <a:lstStyle/>
          <a:p>
            <a:r>
              <a:rPr lang="en-US" altLang="de-DE" dirty="0"/>
              <a:t>FAIR – Facility for Antiproton and Ion Research</a:t>
            </a:r>
            <a:br>
              <a:rPr lang="en-US" altLang="de-DE" dirty="0"/>
            </a:br>
            <a:r>
              <a:rPr lang="en-US" altLang="de-DE" dirty="0"/>
              <a:t>Beam Parameters and Intensities</a:t>
            </a:r>
            <a:endParaRPr lang="de-DE" altLang="de-DE" dirty="0"/>
          </a:p>
        </p:txBody>
      </p:sp>
      <p:sp>
        <p:nvSpPr>
          <p:cNvPr id="4" name="AutoShape 3"/>
          <p:cNvSpPr>
            <a:spLocks noChangeArrowheads="1"/>
          </p:cNvSpPr>
          <p:nvPr/>
        </p:nvSpPr>
        <p:spPr bwMode="auto">
          <a:xfrm>
            <a:off x="5965250" y="1058256"/>
            <a:ext cx="1278377" cy="280890"/>
          </a:xfrm>
          <a:prstGeom prst="roundRect">
            <a:avLst>
              <a:gd name="adj" fmla="val 16667"/>
            </a:avLst>
          </a:prstGeom>
          <a:solidFill>
            <a:srgbClr val="FDBB63"/>
          </a:solidFill>
          <a:ln w="9525">
            <a:solidFill>
              <a:srgbClr val="187534"/>
            </a:solidFill>
            <a:round/>
            <a:headEnd/>
            <a:tailEnd/>
          </a:ln>
          <a:effectLst/>
          <a:extLst/>
        </p:spPr>
        <p:txBody>
          <a:bodyPr wrap="none" lIns="68545" tIns="34273" rIns="68545" bIns="34273"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sz="1200" b="1"/>
              <a:t>Primary Beams</a:t>
            </a:r>
          </a:p>
        </p:txBody>
      </p:sp>
      <p:sp>
        <p:nvSpPr>
          <p:cNvPr id="5" name="Text Box 4"/>
          <p:cNvSpPr txBox="1">
            <a:spLocks noChangeArrowheads="1"/>
          </p:cNvSpPr>
          <p:nvPr/>
        </p:nvSpPr>
        <p:spPr bwMode="auto">
          <a:xfrm>
            <a:off x="5896016" y="1393963"/>
            <a:ext cx="3022997" cy="8817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45" tIns="34273" rIns="68545" bIns="34273">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171450" indent="-171450" eaLnBrk="1" hangingPunct="1">
              <a:lnSpc>
                <a:spcPct val="110000"/>
              </a:lnSpc>
              <a:buClr>
                <a:srgbClr val="FDBB63"/>
              </a:buClr>
              <a:buFont typeface="Wingdings" panose="05000000000000000000" pitchFamily="2" charset="2"/>
              <a:buChar char="§"/>
            </a:pPr>
            <a:r>
              <a:rPr lang="de-DE" altLang="de-DE" sz="1050" dirty="0"/>
              <a:t> </a:t>
            </a:r>
            <a:r>
              <a:rPr lang="de-DE" altLang="de-DE" sz="1200" dirty="0"/>
              <a:t>5x10</a:t>
            </a:r>
            <a:r>
              <a:rPr lang="de-DE" altLang="de-DE" sz="1200" baseline="30000" dirty="0"/>
              <a:t>11</a:t>
            </a:r>
            <a:r>
              <a:rPr lang="de-DE" altLang="de-DE" sz="1200" dirty="0"/>
              <a:t>/</a:t>
            </a:r>
            <a:r>
              <a:rPr lang="de-DE" altLang="de-DE" sz="1200" dirty="0" err="1"/>
              <a:t>spill</a:t>
            </a:r>
            <a:r>
              <a:rPr lang="de-DE" altLang="de-DE" sz="1200" dirty="0"/>
              <a:t>; 2 </a:t>
            </a:r>
            <a:r>
              <a:rPr lang="de-DE" altLang="de-DE" sz="1200" dirty="0" err="1"/>
              <a:t>GeV</a:t>
            </a:r>
            <a:r>
              <a:rPr lang="de-DE" altLang="de-DE" sz="1200" dirty="0"/>
              <a:t>/u; </a:t>
            </a:r>
            <a:r>
              <a:rPr lang="de-DE" altLang="de-DE" sz="1200" baseline="30000" dirty="0"/>
              <a:t>238</a:t>
            </a:r>
            <a:r>
              <a:rPr lang="de-DE" altLang="de-DE" sz="1200" dirty="0"/>
              <a:t>U</a:t>
            </a:r>
            <a:r>
              <a:rPr lang="de-DE" altLang="de-DE" sz="1200" baseline="30000" dirty="0"/>
              <a:t>28+</a:t>
            </a:r>
          </a:p>
          <a:p>
            <a:pPr marL="171450" indent="-171450" eaLnBrk="1" hangingPunct="1">
              <a:lnSpc>
                <a:spcPct val="110000"/>
              </a:lnSpc>
              <a:buClr>
                <a:srgbClr val="FDBB63"/>
              </a:buClr>
              <a:buFont typeface="Wingdings" panose="05000000000000000000" pitchFamily="2" charset="2"/>
              <a:buChar char="§"/>
            </a:pPr>
            <a:r>
              <a:rPr lang="de-DE" altLang="de-DE" sz="1200" dirty="0"/>
              <a:t> </a:t>
            </a:r>
            <a:r>
              <a:rPr lang="de-DE" altLang="de-DE" sz="1200" dirty="0" err="1"/>
              <a:t>Factor</a:t>
            </a:r>
            <a:r>
              <a:rPr lang="de-DE" altLang="de-DE" sz="1200" dirty="0"/>
              <a:t> 10-100 </a:t>
            </a:r>
            <a:r>
              <a:rPr lang="de-DE" altLang="de-DE" sz="1200" dirty="0" err="1"/>
              <a:t>over</a:t>
            </a:r>
            <a:r>
              <a:rPr lang="de-DE" altLang="de-DE" sz="1200" dirty="0"/>
              <a:t> </a:t>
            </a:r>
            <a:r>
              <a:rPr lang="de-DE" altLang="de-DE" sz="1200" dirty="0" err="1"/>
              <a:t>present</a:t>
            </a:r>
            <a:r>
              <a:rPr lang="de-DE" altLang="de-DE" sz="1200" dirty="0"/>
              <a:t> in </a:t>
            </a:r>
            <a:r>
              <a:rPr lang="de-DE" altLang="de-DE" sz="1200" dirty="0" err="1"/>
              <a:t>intensity</a:t>
            </a:r>
            <a:endParaRPr lang="de-DE" altLang="de-DE" sz="1200" dirty="0"/>
          </a:p>
          <a:p>
            <a:pPr marL="171450" indent="-171450" eaLnBrk="1" hangingPunct="1">
              <a:lnSpc>
                <a:spcPct val="110000"/>
              </a:lnSpc>
              <a:buClr>
                <a:srgbClr val="FDBB63"/>
              </a:buClr>
              <a:buFont typeface="Wingdings" panose="05000000000000000000" pitchFamily="2" charset="2"/>
              <a:buChar char="§"/>
            </a:pPr>
            <a:r>
              <a:rPr lang="de-DE" altLang="de-DE" sz="1200" dirty="0"/>
              <a:t> 2x10</a:t>
            </a:r>
            <a:r>
              <a:rPr lang="de-DE" altLang="de-DE" sz="1200" baseline="30000" dirty="0"/>
              <a:t>13</a:t>
            </a:r>
            <a:r>
              <a:rPr lang="de-DE" altLang="de-DE" sz="1200" dirty="0"/>
              <a:t>/</a:t>
            </a:r>
            <a:r>
              <a:rPr lang="de-DE" altLang="de-DE" sz="1200" dirty="0" err="1"/>
              <a:t>cycle</a:t>
            </a:r>
            <a:r>
              <a:rPr lang="de-DE" altLang="de-DE" sz="1200" dirty="0"/>
              <a:t> 29 </a:t>
            </a:r>
            <a:r>
              <a:rPr lang="de-DE" altLang="de-DE" sz="1200" dirty="0" err="1"/>
              <a:t>GeV</a:t>
            </a:r>
            <a:r>
              <a:rPr lang="de-DE" altLang="de-DE" sz="1200" dirty="0"/>
              <a:t> </a:t>
            </a:r>
            <a:r>
              <a:rPr lang="de-DE" altLang="de-DE" sz="1200" dirty="0" err="1"/>
              <a:t>protons</a:t>
            </a:r>
            <a:endParaRPr lang="de-DE" altLang="de-DE" sz="1200" dirty="0"/>
          </a:p>
          <a:p>
            <a:pPr eaLnBrk="1" hangingPunct="1">
              <a:lnSpc>
                <a:spcPct val="110000"/>
              </a:lnSpc>
            </a:pPr>
            <a:endParaRPr lang="de-DE" altLang="de-DE" sz="1200" dirty="0"/>
          </a:p>
        </p:txBody>
      </p:sp>
      <p:sp>
        <p:nvSpPr>
          <p:cNvPr id="6" name="AutoShape 5"/>
          <p:cNvSpPr>
            <a:spLocks noChangeArrowheads="1"/>
          </p:cNvSpPr>
          <p:nvPr/>
        </p:nvSpPr>
        <p:spPr bwMode="auto">
          <a:xfrm>
            <a:off x="5978366" y="2281284"/>
            <a:ext cx="1483127" cy="280890"/>
          </a:xfrm>
          <a:prstGeom prst="roundRect">
            <a:avLst>
              <a:gd name="adj" fmla="val 16667"/>
            </a:avLst>
          </a:prstGeom>
          <a:solidFill>
            <a:srgbClr val="FDBB63"/>
          </a:solidFill>
          <a:ln w="9525">
            <a:solidFill>
              <a:srgbClr val="187534"/>
            </a:solidFill>
            <a:round/>
            <a:headEnd/>
            <a:tailEnd/>
          </a:ln>
          <a:effectLst/>
          <a:extLst/>
        </p:spPr>
        <p:txBody>
          <a:bodyPr wrap="none" lIns="68545" tIns="34273" rIns="68545" bIns="34273"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de-DE" altLang="de-DE" sz="1200" b="1"/>
              <a:t>Secondary Beams</a:t>
            </a:r>
          </a:p>
        </p:txBody>
      </p:sp>
      <p:sp>
        <p:nvSpPr>
          <p:cNvPr id="7" name="Text Box 6"/>
          <p:cNvSpPr txBox="1">
            <a:spLocks noChangeArrowheads="1"/>
          </p:cNvSpPr>
          <p:nvPr/>
        </p:nvSpPr>
        <p:spPr bwMode="auto">
          <a:xfrm>
            <a:off x="5855192" y="2534838"/>
            <a:ext cx="3180452" cy="108487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45" tIns="34273" rIns="68545" bIns="34273">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171450" indent="-171450" eaLnBrk="1" hangingPunct="1">
              <a:lnSpc>
                <a:spcPct val="110000"/>
              </a:lnSpc>
              <a:buClr>
                <a:srgbClr val="FDBB63"/>
              </a:buClr>
              <a:buFont typeface="Wingdings" panose="05000000000000000000" pitchFamily="2" charset="2"/>
              <a:buChar char="§"/>
            </a:pPr>
            <a:r>
              <a:rPr lang="de-DE" altLang="de-DE" sz="1200" dirty="0" err="1" smtClean="0"/>
              <a:t>Broad</a:t>
            </a:r>
            <a:r>
              <a:rPr lang="de-DE" altLang="de-DE" sz="1200" dirty="0" smtClean="0"/>
              <a:t> </a:t>
            </a:r>
            <a:r>
              <a:rPr lang="de-DE" altLang="de-DE" sz="1200" dirty="0" err="1"/>
              <a:t>range</a:t>
            </a:r>
            <a:r>
              <a:rPr lang="de-DE" altLang="de-DE" sz="1200" dirty="0"/>
              <a:t> </a:t>
            </a:r>
            <a:r>
              <a:rPr lang="de-DE" altLang="de-DE" sz="1200" dirty="0" err="1"/>
              <a:t>of</a:t>
            </a:r>
            <a:r>
              <a:rPr lang="de-DE" altLang="de-DE" sz="1200" dirty="0"/>
              <a:t> </a:t>
            </a:r>
            <a:r>
              <a:rPr lang="de-DE" altLang="de-DE" sz="1200" dirty="0" err="1"/>
              <a:t>radioactive</a:t>
            </a:r>
            <a:r>
              <a:rPr lang="de-DE" altLang="de-DE" sz="1200" dirty="0"/>
              <a:t> </a:t>
            </a:r>
            <a:r>
              <a:rPr lang="de-DE" altLang="de-DE" sz="1200" dirty="0" err="1"/>
              <a:t>beams</a:t>
            </a:r>
            <a:r>
              <a:rPr lang="de-DE" altLang="de-DE" sz="1200" dirty="0"/>
              <a:t> </a:t>
            </a:r>
            <a:r>
              <a:rPr lang="de-DE" altLang="de-DE" sz="1200" dirty="0" err="1"/>
              <a:t>up</a:t>
            </a:r>
            <a:r>
              <a:rPr lang="de-DE" altLang="de-DE" sz="1200" dirty="0"/>
              <a:t> </a:t>
            </a:r>
            <a:r>
              <a:rPr lang="de-DE" altLang="de-DE" sz="1200" dirty="0" err="1" smtClean="0"/>
              <a:t>to</a:t>
            </a:r>
            <a:r>
              <a:rPr lang="de-DE" altLang="de-DE" sz="1200" dirty="0" smtClean="0"/>
              <a:t> 1.5 </a:t>
            </a:r>
            <a:r>
              <a:rPr lang="de-DE" altLang="de-DE" sz="1200" dirty="0"/>
              <a:t>- 2 </a:t>
            </a:r>
            <a:r>
              <a:rPr lang="de-DE" altLang="de-DE" sz="1200" dirty="0" err="1" smtClean="0"/>
              <a:t>GeV</a:t>
            </a:r>
            <a:r>
              <a:rPr lang="de-DE" altLang="de-DE" sz="1200" dirty="0" smtClean="0"/>
              <a:t>/u       </a:t>
            </a:r>
          </a:p>
          <a:p>
            <a:pPr marL="171450" indent="-171450" eaLnBrk="1" hangingPunct="1">
              <a:lnSpc>
                <a:spcPct val="110000"/>
              </a:lnSpc>
              <a:buClr>
                <a:srgbClr val="FDBB63"/>
              </a:buClr>
              <a:buFont typeface="Wingdings" panose="05000000000000000000" pitchFamily="2" charset="2"/>
              <a:buChar char="§"/>
            </a:pPr>
            <a:r>
              <a:rPr lang="de-DE" altLang="de-DE" sz="1200" dirty="0" err="1" smtClean="0"/>
              <a:t>up</a:t>
            </a:r>
            <a:r>
              <a:rPr lang="de-DE" altLang="de-DE" sz="1200" dirty="0" smtClean="0"/>
              <a:t> </a:t>
            </a:r>
            <a:r>
              <a:rPr lang="de-DE" altLang="de-DE" sz="1200" dirty="0" err="1"/>
              <a:t>to</a:t>
            </a:r>
            <a:r>
              <a:rPr lang="de-DE" altLang="de-DE" sz="1200" dirty="0"/>
              <a:t> </a:t>
            </a:r>
            <a:r>
              <a:rPr lang="de-DE" altLang="de-DE" sz="1200" dirty="0" err="1"/>
              <a:t>factor</a:t>
            </a:r>
            <a:r>
              <a:rPr lang="de-DE" altLang="de-DE" sz="1200" dirty="0"/>
              <a:t> 10 000 </a:t>
            </a:r>
            <a:r>
              <a:rPr lang="de-DE" altLang="de-DE" sz="1200" dirty="0" smtClean="0"/>
              <a:t>in </a:t>
            </a:r>
            <a:r>
              <a:rPr lang="de-DE" altLang="de-DE" sz="1200" dirty="0" err="1" smtClean="0"/>
              <a:t>intensity</a:t>
            </a:r>
            <a:r>
              <a:rPr lang="de-DE" altLang="de-DE" sz="1200" dirty="0" smtClean="0"/>
              <a:t> </a:t>
            </a:r>
            <a:r>
              <a:rPr lang="de-DE" altLang="de-DE" sz="1200" dirty="0" err="1"/>
              <a:t>over</a:t>
            </a:r>
            <a:r>
              <a:rPr lang="de-DE" altLang="de-DE" sz="1200" dirty="0"/>
              <a:t> </a:t>
            </a:r>
            <a:r>
              <a:rPr lang="de-DE" altLang="de-DE" sz="1200" dirty="0" err="1"/>
              <a:t>present</a:t>
            </a:r>
            <a:r>
              <a:rPr lang="de-DE" altLang="de-DE" sz="1200" dirty="0"/>
              <a:t> </a:t>
            </a:r>
          </a:p>
          <a:p>
            <a:pPr marL="171450" indent="-171450" eaLnBrk="1" hangingPunct="1">
              <a:lnSpc>
                <a:spcPct val="110000"/>
              </a:lnSpc>
              <a:buClr>
                <a:srgbClr val="FDBB63"/>
              </a:buClr>
              <a:buFont typeface="Wingdings" panose="05000000000000000000" pitchFamily="2" charset="2"/>
              <a:buChar char="§"/>
            </a:pPr>
            <a:r>
              <a:rPr lang="de-DE" altLang="de-DE" sz="1200" dirty="0"/>
              <a:t> Antiprotons 3 </a:t>
            </a:r>
            <a:r>
              <a:rPr lang="de-DE" altLang="de-DE" sz="1200" dirty="0" err="1"/>
              <a:t>GeV</a:t>
            </a:r>
            <a:endParaRPr lang="de-DE" altLang="de-DE" sz="1200" dirty="0"/>
          </a:p>
        </p:txBody>
      </p:sp>
      <p:sp>
        <p:nvSpPr>
          <p:cNvPr id="8" name="AutoShape 10"/>
          <p:cNvSpPr>
            <a:spLocks noChangeArrowheads="1"/>
          </p:cNvSpPr>
          <p:nvPr/>
        </p:nvSpPr>
        <p:spPr bwMode="auto">
          <a:xfrm>
            <a:off x="5896016" y="3773815"/>
            <a:ext cx="2049605" cy="280890"/>
          </a:xfrm>
          <a:prstGeom prst="roundRect">
            <a:avLst>
              <a:gd name="adj" fmla="val 16667"/>
            </a:avLst>
          </a:prstGeom>
          <a:solidFill>
            <a:srgbClr val="FDBB63"/>
          </a:solidFill>
          <a:ln w="9525">
            <a:solidFill>
              <a:srgbClr val="187534"/>
            </a:solidFill>
            <a:round/>
            <a:headEnd/>
            <a:tailEnd/>
          </a:ln>
          <a:effectLst/>
          <a:extLst/>
        </p:spPr>
        <p:txBody>
          <a:bodyPr wrap="none" lIns="68545" tIns="34273" rIns="68545" bIns="34273"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sz="1200" b="1"/>
              <a:t>Storage and Cooler Rings</a:t>
            </a:r>
          </a:p>
        </p:txBody>
      </p:sp>
      <p:sp>
        <p:nvSpPr>
          <p:cNvPr id="9" name="Rectangle 11"/>
          <p:cNvSpPr>
            <a:spLocks noChangeArrowheads="1"/>
          </p:cNvSpPr>
          <p:nvPr/>
        </p:nvSpPr>
        <p:spPr bwMode="auto">
          <a:xfrm>
            <a:off x="5896016" y="4119046"/>
            <a:ext cx="3231046" cy="58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45" tIns="34273" rIns="68545" bIns="34273">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171450" indent="-171450" eaLnBrk="1" hangingPunct="1">
              <a:lnSpc>
                <a:spcPct val="70000"/>
              </a:lnSpc>
              <a:spcBef>
                <a:spcPct val="50000"/>
              </a:spcBef>
              <a:buClr>
                <a:srgbClr val="FDBB63"/>
              </a:buClr>
              <a:buFont typeface="Wingdings" panose="05000000000000000000" pitchFamily="2" charset="2"/>
              <a:buChar char="§"/>
            </a:pPr>
            <a:r>
              <a:rPr lang="de-DE" altLang="de-DE" sz="1200" dirty="0"/>
              <a:t> </a:t>
            </a:r>
            <a:r>
              <a:rPr lang="de-DE" altLang="de-DE" sz="1200" dirty="0" err="1"/>
              <a:t>Radioactive</a:t>
            </a:r>
            <a:r>
              <a:rPr lang="de-DE" altLang="de-DE" sz="1200" dirty="0"/>
              <a:t> </a:t>
            </a:r>
            <a:r>
              <a:rPr lang="de-DE" altLang="de-DE" sz="1200" dirty="0" err="1"/>
              <a:t>beams</a:t>
            </a:r>
            <a:endParaRPr lang="de-DE" altLang="de-DE" sz="1200" dirty="0"/>
          </a:p>
          <a:p>
            <a:pPr marL="171450" indent="-171450" eaLnBrk="1" hangingPunct="1">
              <a:lnSpc>
                <a:spcPct val="80000"/>
              </a:lnSpc>
              <a:spcBef>
                <a:spcPct val="50000"/>
              </a:spcBef>
              <a:buClr>
                <a:srgbClr val="FDBB63"/>
              </a:buClr>
              <a:buFont typeface="Wingdings" panose="05000000000000000000" pitchFamily="2" charset="2"/>
              <a:buChar char="§"/>
            </a:pPr>
            <a:r>
              <a:rPr lang="de-DE" altLang="de-DE" sz="1200" dirty="0"/>
              <a:t> 10</a:t>
            </a:r>
            <a:r>
              <a:rPr lang="de-DE" altLang="de-DE" sz="1200" baseline="30000" dirty="0"/>
              <a:t>11</a:t>
            </a:r>
            <a:r>
              <a:rPr lang="de-DE" altLang="de-DE" sz="1200" dirty="0"/>
              <a:t> </a:t>
            </a:r>
            <a:r>
              <a:rPr lang="de-DE" altLang="de-DE" sz="1200" dirty="0" err="1"/>
              <a:t>stored</a:t>
            </a:r>
            <a:r>
              <a:rPr lang="de-DE" altLang="de-DE" sz="1200" dirty="0"/>
              <a:t> </a:t>
            </a:r>
            <a:r>
              <a:rPr lang="de-DE" altLang="de-DE" sz="1200" dirty="0" err="1"/>
              <a:t>and</a:t>
            </a:r>
            <a:r>
              <a:rPr lang="de-DE" altLang="de-DE" sz="1200" dirty="0"/>
              <a:t> </a:t>
            </a:r>
            <a:r>
              <a:rPr lang="de-DE" altLang="de-DE" sz="1200" dirty="0" err="1"/>
              <a:t>cooled</a:t>
            </a:r>
            <a:r>
              <a:rPr lang="de-DE" altLang="de-DE" sz="1200" dirty="0"/>
              <a:t> 0.8  - 14 </a:t>
            </a:r>
            <a:r>
              <a:rPr lang="de-DE" altLang="de-DE" sz="1200" dirty="0" err="1"/>
              <a:t>GeV</a:t>
            </a:r>
            <a:r>
              <a:rPr lang="de-DE" altLang="de-DE" sz="1200" dirty="0"/>
              <a:t> </a:t>
            </a:r>
            <a:r>
              <a:rPr lang="de-DE" altLang="de-DE" sz="1200" dirty="0" err="1"/>
              <a:t>antiprotons</a:t>
            </a:r>
            <a:endParaRPr lang="de-DE" altLang="de-DE" sz="1200" baseline="30000" dirty="0"/>
          </a:p>
        </p:txBody>
      </p:sp>
      <p:sp>
        <p:nvSpPr>
          <p:cNvPr id="10" name="Rechteck 9"/>
          <p:cNvSpPr/>
          <p:nvPr/>
        </p:nvSpPr>
        <p:spPr>
          <a:xfrm>
            <a:off x="245165" y="4054705"/>
            <a:ext cx="4965817" cy="900246"/>
          </a:xfrm>
          <a:prstGeom prst="rect">
            <a:avLst/>
          </a:prstGeom>
          <a:ln>
            <a:solidFill>
              <a:srgbClr val="FDBB63"/>
            </a:solidFill>
          </a:ln>
        </p:spPr>
        <p:txBody>
          <a:bodyPr wrap="square">
            <a:spAutoFit/>
          </a:bodyPr>
          <a:lstStyle/>
          <a:p>
            <a:r>
              <a:rPr lang="en-GB" sz="1050" dirty="0"/>
              <a:t>The system of storage and cooler rings allows to drastically improving the quality – e. g. energy spread and emittance - of the secondary beams in order to use them for high precision experiments. Moreover, in connection with the SIS100 synchrotron an efficient parallel operation of all four scientific programs can be realised. </a:t>
            </a:r>
          </a:p>
        </p:txBody>
      </p:sp>
      <p:pic>
        <p:nvPicPr>
          <p:cNvPr id="11" name="Picture 3" descr="G:\0e78b6c702.jpg"/>
          <p:cNvPicPr>
            <a:picLocks noChangeAspect="1" noChangeArrowheads="1"/>
          </p:cNvPicPr>
          <p:nvPr/>
        </p:nvPicPr>
        <p:blipFill rotWithShape="1">
          <a:blip r:embed="rId2">
            <a:extLst>
              <a:ext uri="{28A0092B-C50C-407E-A947-70E740481C1C}">
                <a14:useLocalDpi xmlns:a14="http://schemas.microsoft.com/office/drawing/2010/main" val="0"/>
              </a:ext>
            </a:extLst>
          </a:blip>
          <a:srcRect t="7673" r="3869" b="3703"/>
          <a:stretch/>
        </p:blipFill>
        <p:spPr bwMode="auto">
          <a:xfrm>
            <a:off x="400994" y="928631"/>
            <a:ext cx="4736048" cy="3126074"/>
          </a:xfrm>
          <a:prstGeom prst="rect">
            <a:avLst/>
          </a:prstGeom>
          <a:noFill/>
          <a:extLst>
            <a:ext uri="{909E8E84-426E-40DD-AFC4-6F175D3DCCD1}">
              <a14:hiddenFill xmlns:a14="http://schemas.microsoft.com/office/drawing/2010/main">
                <a:solidFill>
                  <a:srgbClr val="FFFFFF"/>
                </a:solidFill>
              </a14:hiddenFill>
            </a:ext>
          </a:extLst>
        </p:spPr>
      </p:pic>
      <p:sp>
        <p:nvSpPr>
          <p:cNvPr id="12" name="Foliennummernplatzhalter 3"/>
          <p:cNvSpPr>
            <a:spLocks noGrp="1"/>
          </p:cNvSpPr>
          <p:nvPr>
            <p:ph type="sldNum" sz="quarter" idx="4294967295"/>
          </p:nvPr>
        </p:nvSpPr>
        <p:spPr>
          <a:xfrm>
            <a:off x="8924871" y="4966967"/>
            <a:ext cx="122147" cy="184666"/>
          </a:xfrm>
        </p:spPr>
        <p:txBody>
          <a:bodyPr/>
          <a:lstStyle/>
          <a:p>
            <a:fld id="{254406B9-6E6F-7448-8C1D-08BEFF85567D}" type="slidenum">
              <a:rPr lang="de-DE" smtClean="0"/>
              <a:pPr/>
              <a:t>2</a:t>
            </a:fld>
            <a:endParaRPr lang="de-DE" dirty="0"/>
          </a:p>
        </p:txBody>
      </p:sp>
    </p:spTree>
    <p:extLst>
      <p:ext uri="{BB962C8B-B14F-4D97-AF65-F5344CB8AC3E}">
        <p14:creationId xmlns:p14="http://schemas.microsoft.com/office/powerpoint/2010/main" val="3254290176"/>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294967295"/>
          </p:nvPr>
        </p:nvSpPr>
        <p:spPr>
          <a:xfrm>
            <a:off x="8397875" y="4914900"/>
            <a:ext cx="746125" cy="273050"/>
          </a:xfrm>
        </p:spPr>
        <p:txBody>
          <a:bodyPr/>
          <a:lstStyle/>
          <a:p>
            <a:pPr>
              <a:defRPr/>
            </a:pPr>
            <a:fld id="{7535AE43-825B-4F1B-BA0D-275642E886E1}" type="slidenum">
              <a:rPr lang="en-US" altLang="de-DE" smtClean="0"/>
              <a:pPr>
                <a:defRPr/>
              </a:pPr>
              <a:t>20</a:t>
            </a:fld>
            <a:endParaRPr lang="en-US" altLang="de-DE"/>
          </a:p>
        </p:txBody>
      </p:sp>
      <p:pic>
        <p:nvPicPr>
          <p:cNvPr id="3" name="Grafik 2"/>
          <p:cNvPicPr>
            <a:picLocks noChangeAspect="1"/>
          </p:cNvPicPr>
          <p:nvPr/>
        </p:nvPicPr>
        <p:blipFill rotWithShape="1">
          <a:blip r:embed="rId2"/>
          <a:srcRect l="2049" t="32817" r="1737" b="1845"/>
          <a:stretch/>
        </p:blipFill>
        <p:spPr>
          <a:xfrm>
            <a:off x="4703245" y="1182498"/>
            <a:ext cx="1985973" cy="1963846"/>
          </a:xfrm>
          <a:prstGeom prst="rect">
            <a:avLst/>
          </a:prstGeom>
        </p:spPr>
      </p:pic>
      <p:pic>
        <p:nvPicPr>
          <p:cNvPr id="7" name="Grafik 6"/>
          <p:cNvPicPr>
            <a:picLocks noChangeAspect="1"/>
          </p:cNvPicPr>
          <p:nvPr/>
        </p:nvPicPr>
        <p:blipFill rotWithShape="1">
          <a:blip r:embed="rId3"/>
          <a:srcRect l="48855" t="6238"/>
          <a:stretch/>
        </p:blipFill>
        <p:spPr>
          <a:xfrm>
            <a:off x="26920" y="1202061"/>
            <a:ext cx="1892644" cy="2027047"/>
          </a:xfrm>
          <a:prstGeom prst="rect">
            <a:avLst/>
          </a:prstGeom>
        </p:spPr>
      </p:pic>
      <p:pic>
        <p:nvPicPr>
          <p:cNvPr id="26" name="Picture 13">
            <a:extLst>
              <a:ext uri="{FF2B5EF4-FFF2-40B4-BE49-F238E27FC236}">
                <a16:creationId xmlns:a16="http://schemas.microsoft.com/office/drawing/2014/main" id="{70A7E309-6C39-88C3-8B38-CA70345F074A}"/>
              </a:ext>
            </a:extLst>
          </p:cNvPr>
          <p:cNvPicPr>
            <a:picLocks noChangeAspect="1"/>
          </p:cNvPicPr>
          <p:nvPr/>
        </p:nvPicPr>
        <p:blipFill rotWithShape="1">
          <a:blip r:embed="rId4"/>
          <a:srcRect t="25166" r="7016"/>
          <a:stretch/>
        </p:blipFill>
        <p:spPr>
          <a:xfrm>
            <a:off x="1950734" y="1148777"/>
            <a:ext cx="2355353" cy="1109343"/>
          </a:xfrm>
          <a:prstGeom prst="rect">
            <a:avLst/>
          </a:prstGeom>
        </p:spPr>
      </p:pic>
      <p:pic>
        <p:nvPicPr>
          <p:cNvPr id="27" name="Picture 14">
            <a:extLst>
              <a:ext uri="{FF2B5EF4-FFF2-40B4-BE49-F238E27FC236}">
                <a16:creationId xmlns:a16="http://schemas.microsoft.com/office/drawing/2014/main" id="{F39F7A34-C460-D4CD-28CB-734EB990B8C9}"/>
              </a:ext>
            </a:extLst>
          </p:cNvPr>
          <p:cNvPicPr>
            <a:picLocks noChangeAspect="1"/>
          </p:cNvPicPr>
          <p:nvPr/>
        </p:nvPicPr>
        <p:blipFill>
          <a:blip r:embed="rId5"/>
          <a:stretch>
            <a:fillRect/>
          </a:stretch>
        </p:blipFill>
        <p:spPr>
          <a:xfrm rot="304405">
            <a:off x="1877573" y="1496193"/>
            <a:ext cx="3015711" cy="1764859"/>
          </a:xfrm>
          <a:prstGeom prst="rect">
            <a:avLst/>
          </a:prstGeom>
        </p:spPr>
      </p:pic>
      <p:sp>
        <p:nvSpPr>
          <p:cNvPr id="19" name="Rechteck 18"/>
          <p:cNvSpPr/>
          <p:nvPr/>
        </p:nvSpPr>
        <p:spPr>
          <a:xfrm>
            <a:off x="1293400" y="1004407"/>
            <a:ext cx="1726756" cy="276999"/>
          </a:xfrm>
          <a:prstGeom prst="rect">
            <a:avLst/>
          </a:prstGeom>
          <a:solidFill>
            <a:srgbClr val="FDBB63"/>
          </a:solidFill>
        </p:spPr>
        <p:txBody>
          <a:bodyPr wrap="none">
            <a:spAutoFit/>
          </a:bodyPr>
          <a:lstStyle/>
          <a:p>
            <a:pPr algn="ctr" defTabSz="342900"/>
            <a:r>
              <a:rPr lang="en-GB" altLang="de-DE" sz="1200" dirty="0">
                <a:solidFill>
                  <a:prstClr val="black"/>
                </a:solidFill>
                <a:latin typeface="Arial"/>
              </a:rPr>
              <a:t>Standard Dipole Stage</a:t>
            </a:r>
          </a:p>
        </p:txBody>
      </p:sp>
      <p:sp>
        <p:nvSpPr>
          <p:cNvPr id="18" name="Rechteck 17"/>
          <p:cNvSpPr/>
          <p:nvPr/>
        </p:nvSpPr>
        <p:spPr>
          <a:xfrm>
            <a:off x="6045227" y="1004407"/>
            <a:ext cx="1794081" cy="276999"/>
          </a:xfrm>
          <a:prstGeom prst="rect">
            <a:avLst/>
          </a:prstGeom>
          <a:solidFill>
            <a:srgbClr val="FDBB63"/>
          </a:solidFill>
        </p:spPr>
        <p:txBody>
          <a:bodyPr wrap="none">
            <a:spAutoFit/>
          </a:bodyPr>
          <a:lstStyle/>
          <a:p>
            <a:pPr algn="ctr" defTabSz="342900"/>
            <a:r>
              <a:rPr lang="en-GB" altLang="de-DE" sz="1200" dirty="0">
                <a:solidFill>
                  <a:prstClr val="black"/>
                </a:solidFill>
                <a:latin typeface="Arial"/>
              </a:rPr>
              <a:t>Branching Dipole Stage</a:t>
            </a:r>
          </a:p>
        </p:txBody>
      </p:sp>
      <p:sp>
        <p:nvSpPr>
          <p:cNvPr id="8" name="Rechteck 7"/>
          <p:cNvSpPr/>
          <p:nvPr/>
        </p:nvSpPr>
        <p:spPr>
          <a:xfrm>
            <a:off x="1723698" y="3079177"/>
            <a:ext cx="2643972" cy="1015663"/>
          </a:xfrm>
          <a:prstGeom prst="rect">
            <a:avLst/>
          </a:prstGeom>
        </p:spPr>
        <p:txBody>
          <a:bodyPr wrap="square">
            <a:spAutoFit/>
          </a:bodyPr>
          <a:lstStyle/>
          <a:p>
            <a:pPr marL="171450" indent="-171450" defTabSz="342900">
              <a:buClr>
                <a:srgbClr val="FDBB63"/>
              </a:buClr>
              <a:buFont typeface="Wingdings" panose="05000000000000000000" pitchFamily="2" charset="2"/>
              <a:buChar char="§"/>
            </a:pPr>
            <a:r>
              <a:rPr lang="en-GB" sz="1000" dirty="0" smtClean="0">
                <a:solidFill>
                  <a:schemeClr val="dk1"/>
                </a:solidFill>
              </a:rPr>
              <a:t>Bending </a:t>
            </a:r>
            <a:r>
              <a:rPr lang="en-GB" sz="1000" dirty="0">
                <a:solidFill>
                  <a:schemeClr val="dk1"/>
                </a:solidFill>
              </a:rPr>
              <a:t>angle type 1: 11</a:t>
            </a:r>
            <a:r>
              <a:rPr lang="en-GB" sz="1000" dirty="0" smtClean="0">
                <a:solidFill>
                  <a:schemeClr val="dk1"/>
                </a:solidFill>
              </a:rPr>
              <a:t>° &amp; 9.75</a:t>
            </a:r>
            <a:r>
              <a:rPr lang="en-GB" sz="1000" dirty="0">
                <a:solidFill>
                  <a:schemeClr val="dk1"/>
                </a:solidFill>
              </a:rPr>
              <a:t>°</a:t>
            </a:r>
          </a:p>
          <a:p>
            <a:pPr marL="171450" indent="-171450" defTabSz="342900">
              <a:buClr>
                <a:srgbClr val="FDBB63"/>
              </a:buClr>
              <a:buFont typeface="Wingdings" panose="05000000000000000000" pitchFamily="2" charset="2"/>
              <a:buChar char="§"/>
            </a:pPr>
            <a:r>
              <a:rPr lang="en-GB" sz="1000" dirty="0" smtClean="0">
                <a:solidFill>
                  <a:schemeClr val="dk1"/>
                </a:solidFill>
              </a:rPr>
              <a:t>Length</a:t>
            </a:r>
            <a:r>
              <a:rPr lang="en-GB" sz="1000" dirty="0">
                <a:solidFill>
                  <a:schemeClr val="dk1"/>
                </a:solidFill>
              </a:rPr>
              <a:t>= 3 - 3.2m</a:t>
            </a:r>
          </a:p>
          <a:p>
            <a:pPr marL="171450" indent="-171450" defTabSz="342900">
              <a:buClr>
                <a:srgbClr val="FDBB63"/>
              </a:buClr>
              <a:buFont typeface="Wingdings" panose="05000000000000000000" pitchFamily="2" charset="2"/>
              <a:buChar char="§"/>
            </a:pPr>
            <a:r>
              <a:rPr lang="en-GB" sz="1000" dirty="0" smtClean="0">
                <a:solidFill>
                  <a:schemeClr val="dk1"/>
                </a:solidFill>
              </a:rPr>
              <a:t>Aperture</a:t>
            </a:r>
            <a:r>
              <a:rPr lang="en-GB" sz="1000" dirty="0">
                <a:solidFill>
                  <a:schemeClr val="dk1"/>
                </a:solidFill>
              </a:rPr>
              <a:t>: 38x14cm</a:t>
            </a:r>
            <a:r>
              <a:rPr lang="en-GB" sz="1000" baseline="30000" dirty="0">
                <a:solidFill>
                  <a:schemeClr val="dk1"/>
                </a:solidFill>
              </a:rPr>
              <a:t>2</a:t>
            </a:r>
          </a:p>
          <a:p>
            <a:pPr marL="171450" indent="-171450" defTabSz="342900">
              <a:buClr>
                <a:srgbClr val="FDBB63"/>
              </a:buClr>
              <a:buFont typeface="Wingdings" panose="05000000000000000000" pitchFamily="2" charset="2"/>
              <a:buChar char="§"/>
            </a:pPr>
            <a:r>
              <a:rPr lang="en-GB" sz="1000" dirty="0" smtClean="0">
                <a:solidFill>
                  <a:schemeClr val="dk1"/>
                </a:solidFill>
              </a:rPr>
              <a:t>Wall </a:t>
            </a:r>
            <a:r>
              <a:rPr lang="en-GB" sz="1000" dirty="0">
                <a:solidFill>
                  <a:schemeClr val="dk1"/>
                </a:solidFill>
              </a:rPr>
              <a:t>thickness: 6 – </a:t>
            </a:r>
            <a:r>
              <a:rPr lang="en-GB" sz="1000" dirty="0" smtClean="0">
                <a:solidFill>
                  <a:schemeClr val="dk1"/>
                </a:solidFill>
              </a:rPr>
              <a:t>11mm</a:t>
            </a:r>
          </a:p>
          <a:p>
            <a:pPr marL="171450" indent="-171450" defTabSz="342900">
              <a:buClr>
                <a:srgbClr val="FDBB63"/>
              </a:buClr>
              <a:buFont typeface="Wingdings" panose="05000000000000000000" pitchFamily="2" charset="2"/>
              <a:buChar char="§"/>
            </a:pPr>
            <a:r>
              <a:rPr lang="en-GB" sz="1000" dirty="0" smtClean="0">
                <a:solidFill>
                  <a:schemeClr val="dk1"/>
                </a:solidFill>
              </a:rPr>
              <a:t>Flanges DN400CF</a:t>
            </a:r>
          </a:p>
          <a:p>
            <a:pPr marL="171450" indent="-171450" defTabSz="342900">
              <a:buClr>
                <a:srgbClr val="FDBB63"/>
              </a:buClr>
              <a:buFont typeface="Wingdings" panose="05000000000000000000" pitchFamily="2" charset="2"/>
              <a:buChar char="§"/>
            </a:pPr>
            <a:r>
              <a:rPr lang="en-GB" sz="1000" dirty="0" smtClean="0">
                <a:solidFill>
                  <a:schemeClr val="dk1"/>
                </a:solidFill>
              </a:rPr>
              <a:t>Call for tender open</a:t>
            </a:r>
            <a:endParaRPr lang="en-GB" sz="1000" dirty="0">
              <a:solidFill>
                <a:schemeClr val="dk1"/>
              </a:solidFill>
            </a:endParaRPr>
          </a:p>
        </p:txBody>
      </p:sp>
      <p:sp>
        <p:nvSpPr>
          <p:cNvPr id="29" name="Rechteck 28"/>
          <p:cNvSpPr/>
          <p:nvPr/>
        </p:nvSpPr>
        <p:spPr>
          <a:xfrm>
            <a:off x="4671444" y="3146344"/>
            <a:ext cx="4386775" cy="1015663"/>
          </a:xfrm>
          <a:prstGeom prst="rect">
            <a:avLst/>
          </a:prstGeom>
        </p:spPr>
        <p:txBody>
          <a:bodyPr wrap="square">
            <a:spAutoFit/>
          </a:bodyPr>
          <a:lstStyle/>
          <a:p>
            <a:pPr marL="171450" indent="-171450" defTabSz="342900">
              <a:buClr>
                <a:srgbClr val="FDBB63"/>
              </a:buClr>
              <a:buFont typeface="Wingdings" panose="05000000000000000000" pitchFamily="2" charset="2"/>
              <a:buChar char="§"/>
            </a:pPr>
            <a:r>
              <a:rPr lang="en-GB" sz="1000" dirty="0">
                <a:solidFill>
                  <a:schemeClr val="dk1"/>
                </a:solidFill>
              </a:rPr>
              <a:t>length 2.8m</a:t>
            </a:r>
          </a:p>
          <a:p>
            <a:pPr marL="171450" indent="-171450" defTabSz="342900">
              <a:buClr>
                <a:srgbClr val="FDBB63"/>
              </a:buClr>
              <a:buFont typeface="Wingdings" panose="05000000000000000000" pitchFamily="2" charset="2"/>
              <a:buChar char="§"/>
            </a:pPr>
            <a:r>
              <a:rPr lang="en-GB" sz="1000" dirty="0">
                <a:solidFill>
                  <a:schemeClr val="dk1"/>
                </a:solidFill>
              </a:rPr>
              <a:t>aperture: 38x14 (</a:t>
            </a:r>
            <a:r>
              <a:rPr lang="en-GB" sz="1000" dirty="0" err="1">
                <a:solidFill>
                  <a:schemeClr val="dk1"/>
                </a:solidFill>
              </a:rPr>
              <a:t>resp</a:t>
            </a:r>
            <a:r>
              <a:rPr lang="en-GB" sz="1000" dirty="0">
                <a:solidFill>
                  <a:schemeClr val="dk1"/>
                </a:solidFill>
              </a:rPr>
              <a:t> 68x14)cm</a:t>
            </a:r>
            <a:r>
              <a:rPr lang="en-GB" sz="1000" baseline="30000" dirty="0">
                <a:solidFill>
                  <a:schemeClr val="dk1"/>
                </a:solidFill>
              </a:rPr>
              <a:t>2</a:t>
            </a:r>
          </a:p>
          <a:p>
            <a:pPr marL="171450" indent="-171450" defTabSz="342900">
              <a:buClr>
                <a:srgbClr val="FDBB63"/>
              </a:buClr>
              <a:buFont typeface="Wingdings" panose="05000000000000000000" pitchFamily="2" charset="2"/>
              <a:buChar char="§"/>
            </a:pPr>
            <a:r>
              <a:rPr lang="en-GB" sz="1000" dirty="0">
                <a:solidFill>
                  <a:schemeClr val="dk1"/>
                </a:solidFill>
              </a:rPr>
              <a:t>wall thickness max </a:t>
            </a:r>
            <a:r>
              <a:rPr lang="en-GB" sz="1000" dirty="0" smtClean="0">
                <a:solidFill>
                  <a:schemeClr val="dk1"/>
                </a:solidFill>
              </a:rPr>
              <a:t>11mm</a:t>
            </a:r>
          </a:p>
          <a:p>
            <a:pPr marL="171450" indent="-171450">
              <a:buClr>
                <a:srgbClr val="FDBB63"/>
              </a:buClr>
              <a:buFont typeface="Wingdings" panose="05000000000000000000" pitchFamily="2" charset="2"/>
              <a:buChar char="§"/>
            </a:pPr>
            <a:r>
              <a:rPr lang="en-GB" sz="1000" dirty="0">
                <a:solidFill>
                  <a:schemeClr val="dk1"/>
                </a:solidFill>
              </a:rPr>
              <a:t>f</a:t>
            </a:r>
            <a:r>
              <a:rPr lang="en-GB" sz="1000" dirty="0" smtClean="0">
                <a:solidFill>
                  <a:schemeClr val="dk1"/>
                </a:solidFill>
              </a:rPr>
              <a:t>langes DN400CF or racetrack/rectangular for metallic sealing </a:t>
            </a:r>
            <a:r>
              <a:rPr lang="en-GB" sz="1000" dirty="0"/>
              <a:t>( e.g. HELICOFLEX</a:t>
            </a:r>
            <a:r>
              <a:rPr lang="en-GB" sz="1000" dirty="0" smtClean="0"/>
              <a:t>)</a:t>
            </a:r>
          </a:p>
          <a:p>
            <a:pPr marL="171450" indent="-171450">
              <a:buClr>
                <a:srgbClr val="FDBB63"/>
              </a:buClr>
              <a:buFont typeface="Wingdings" panose="05000000000000000000" pitchFamily="2" charset="2"/>
              <a:buChar char="§"/>
            </a:pPr>
            <a:r>
              <a:rPr lang="en-GB" sz="1000" dirty="0" smtClean="0"/>
              <a:t>Contract to be awarded soon</a:t>
            </a:r>
            <a:endParaRPr lang="en-GB" sz="1000" dirty="0"/>
          </a:p>
        </p:txBody>
      </p:sp>
      <p:pic>
        <p:nvPicPr>
          <p:cNvPr id="9" name="Grafi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9693" y="938233"/>
            <a:ext cx="2231707" cy="1457317"/>
          </a:xfrm>
          <a:prstGeom prst="rect">
            <a:avLst/>
          </a:prstGeom>
        </p:spPr>
      </p:pic>
      <p:pic>
        <p:nvPicPr>
          <p:cNvPr id="10" name="Grafi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3240" y="1871072"/>
            <a:ext cx="2676829" cy="1262195"/>
          </a:xfrm>
          <a:prstGeom prst="rect">
            <a:avLst/>
          </a:prstGeom>
        </p:spPr>
      </p:pic>
      <p:sp>
        <p:nvSpPr>
          <p:cNvPr id="11" name="Rechteck 10"/>
          <p:cNvSpPr/>
          <p:nvPr/>
        </p:nvSpPr>
        <p:spPr>
          <a:xfrm>
            <a:off x="0" y="958470"/>
            <a:ext cx="4500000" cy="3187861"/>
          </a:xfrm>
          <a:prstGeom prst="rect">
            <a:avLst/>
          </a:prstGeom>
          <a:noFill/>
          <a:ln w="25400">
            <a:solidFill>
              <a:srgbClr val="FDBB6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0" name="Rechteck 29"/>
          <p:cNvSpPr/>
          <p:nvPr/>
        </p:nvSpPr>
        <p:spPr>
          <a:xfrm>
            <a:off x="4614832" y="954482"/>
            <a:ext cx="4500000" cy="3191849"/>
          </a:xfrm>
          <a:prstGeom prst="rect">
            <a:avLst/>
          </a:prstGeom>
          <a:noFill/>
          <a:ln w="25400">
            <a:solidFill>
              <a:srgbClr val="FDBB6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1" name="Rechteck 30"/>
          <p:cNvSpPr/>
          <p:nvPr/>
        </p:nvSpPr>
        <p:spPr>
          <a:xfrm>
            <a:off x="971900" y="4121949"/>
            <a:ext cx="3962853" cy="1015663"/>
          </a:xfrm>
          <a:prstGeom prst="rect">
            <a:avLst/>
          </a:prstGeom>
        </p:spPr>
        <p:txBody>
          <a:bodyPr wrap="square">
            <a:spAutoFit/>
          </a:bodyPr>
          <a:lstStyle/>
          <a:p>
            <a:pPr marL="171450" lvl="0" indent="-171450">
              <a:buClr>
                <a:srgbClr val="FDBB63"/>
              </a:buClr>
              <a:buFont typeface="Wingdings" panose="05000000000000000000" pitchFamily="2" charset="2"/>
              <a:buChar char="§"/>
            </a:pPr>
            <a:r>
              <a:rPr lang="en-US" sz="1000" dirty="0" smtClean="0">
                <a:solidFill>
                  <a:schemeClr val="dk1"/>
                </a:solidFill>
                <a:cs typeface="Calibri"/>
                <a:sym typeface="Calibri"/>
              </a:rPr>
              <a:t>outgassing rate 1x10</a:t>
            </a:r>
            <a:r>
              <a:rPr lang="en-US" sz="1000" baseline="30000" dirty="0" smtClean="0">
                <a:solidFill>
                  <a:schemeClr val="dk1"/>
                </a:solidFill>
                <a:cs typeface="Calibri"/>
                <a:sym typeface="Calibri"/>
              </a:rPr>
              <a:t>-9</a:t>
            </a:r>
            <a:r>
              <a:rPr lang="en-US" sz="1000" dirty="0" smtClean="0">
                <a:solidFill>
                  <a:schemeClr val="dk1"/>
                </a:solidFill>
                <a:cs typeface="Calibri"/>
                <a:sym typeface="Calibri"/>
              </a:rPr>
              <a:t>mbar l/s cm</a:t>
            </a:r>
            <a:r>
              <a:rPr lang="en-US" sz="1000" baseline="30000" dirty="0" smtClean="0">
                <a:solidFill>
                  <a:schemeClr val="dk1"/>
                </a:solidFill>
                <a:cs typeface="Calibri"/>
                <a:sym typeface="Calibri"/>
              </a:rPr>
              <a:t>2</a:t>
            </a:r>
            <a:endParaRPr lang="en-US" sz="1000" dirty="0" smtClean="0">
              <a:solidFill>
                <a:schemeClr val="dk1"/>
              </a:solidFill>
              <a:cs typeface="Calibri"/>
              <a:sym typeface="Calibri"/>
            </a:endParaRPr>
          </a:p>
          <a:p>
            <a:pPr marL="171450" lvl="0" indent="-171450">
              <a:buClr>
                <a:srgbClr val="FDBB63"/>
              </a:buClr>
              <a:buFont typeface="Wingdings" panose="05000000000000000000" pitchFamily="2" charset="2"/>
              <a:buChar char="§"/>
            </a:pPr>
            <a:r>
              <a:rPr lang="en-US" sz="1000" dirty="0" smtClean="0">
                <a:solidFill>
                  <a:schemeClr val="dk1"/>
                </a:solidFill>
                <a:cs typeface="Calibri"/>
                <a:sym typeface="Calibri"/>
              </a:rPr>
              <a:t>leak rate 1x10</a:t>
            </a:r>
            <a:r>
              <a:rPr lang="en-US" sz="1000" baseline="30000" dirty="0" smtClean="0">
                <a:solidFill>
                  <a:schemeClr val="dk1"/>
                </a:solidFill>
                <a:cs typeface="Calibri"/>
                <a:sym typeface="Calibri"/>
              </a:rPr>
              <a:t>-9</a:t>
            </a:r>
            <a:r>
              <a:rPr lang="en-US" sz="1000" dirty="0" smtClean="0">
                <a:solidFill>
                  <a:schemeClr val="dk1"/>
                </a:solidFill>
                <a:cs typeface="Calibri"/>
                <a:sym typeface="Calibri"/>
              </a:rPr>
              <a:t>mbar l/s</a:t>
            </a:r>
          </a:p>
          <a:p>
            <a:pPr marL="171450" lvl="0" indent="-171450">
              <a:buClr>
                <a:srgbClr val="FDBB63"/>
              </a:buClr>
              <a:buFont typeface="Wingdings" panose="05000000000000000000" pitchFamily="2" charset="2"/>
              <a:buChar char="§"/>
            </a:pPr>
            <a:r>
              <a:rPr lang="en-US" sz="1000" dirty="0" smtClean="0">
                <a:solidFill>
                  <a:schemeClr val="dk1"/>
                </a:solidFill>
                <a:cs typeface="Calibri"/>
                <a:sym typeface="Calibri"/>
              </a:rPr>
              <a:t>special RGA acceptance criteria</a:t>
            </a:r>
          </a:p>
          <a:p>
            <a:pPr marL="171450" indent="-171450">
              <a:buClr>
                <a:srgbClr val="FDBB63"/>
              </a:buClr>
              <a:buFont typeface="Wingdings" panose="05000000000000000000" pitchFamily="2" charset="2"/>
              <a:buChar char="§"/>
            </a:pPr>
            <a:r>
              <a:rPr lang="en-US" sz="1000" dirty="0">
                <a:solidFill>
                  <a:schemeClr val="dk1"/>
                </a:solidFill>
                <a:ea typeface="Calibri"/>
                <a:cs typeface="Calibri"/>
                <a:sym typeface="Calibri"/>
              </a:rPr>
              <a:t>Required relative magnetic permeability: ≤</a:t>
            </a:r>
            <a:r>
              <a:rPr lang="en-US" sz="1000" dirty="0" smtClean="0">
                <a:solidFill>
                  <a:schemeClr val="dk1"/>
                </a:solidFill>
                <a:ea typeface="Calibri"/>
                <a:cs typeface="Calibri"/>
                <a:sym typeface="Calibri"/>
              </a:rPr>
              <a:t>1.01</a:t>
            </a:r>
          </a:p>
          <a:p>
            <a:pPr marL="171450" indent="-171450">
              <a:buClr>
                <a:srgbClr val="FDBB63"/>
              </a:buClr>
              <a:buFont typeface="Wingdings" panose="05000000000000000000" pitchFamily="2" charset="2"/>
              <a:buChar char="§"/>
            </a:pPr>
            <a:r>
              <a:rPr lang="en-GB" sz="1000" dirty="0" smtClean="0"/>
              <a:t>Material</a:t>
            </a:r>
            <a:r>
              <a:rPr lang="en-GB" sz="1000" dirty="0"/>
              <a:t>: DIN EN10088: 1.4306, 14307 or higher quality</a:t>
            </a:r>
          </a:p>
          <a:p>
            <a:pPr marL="171450" indent="-171450">
              <a:buClr>
                <a:schemeClr val="dk1"/>
              </a:buClr>
              <a:buFont typeface="Arial" panose="020B0604020202020204" pitchFamily="34" charset="0"/>
              <a:buChar char="•"/>
            </a:pPr>
            <a:endParaRPr lang="en-US" sz="1000" dirty="0">
              <a:solidFill>
                <a:schemeClr val="dk1"/>
              </a:solidFill>
              <a:ea typeface="Calibri"/>
              <a:cs typeface="Calibri"/>
              <a:sym typeface="Calibri"/>
            </a:endParaRPr>
          </a:p>
        </p:txBody>
      </p:sp>
      <p:sp>
        <p:nvSpPr>
          <p:cNvPr id="17" name="Title 4"/>
          <p:cNvSpPr txBox="1">
            <a:spLocks/>
          </p:cNvSpPr>
          <p:nvPr/>
        </p:nvSpPr>
        <p:spPr>
          <a:xfrm>
            <a:off x="172800" y="154800"/>
            <a:ext cx="5584536"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a:defRPr/>
            </a:pPr>
            <a:r>
              <a:rPr lang="de-DE" dirty="0"/>
              <a:t>Super-FRS: </a:t>
            </a:r>
            <a:r>
              <a:rPr lang="de-DE" dirty="0" smtClean="0"/>
              <a:t>SC Dipole Chambers</a:t>
            </a:r>
            <a:endParaRPr lang="en-US" altLang="de-DE" dirty="0">
              <a:latin typeface="Arial" pitchFamily="34" charset="0"/>
            </a:endParaRPr>
          </a:p>
        </p:txBody>
      </p:sp>
    </p:spTree>
    <p:extLst>
      <p:ext uri="{BB962C8B-B14F-4D97-AF65-F5344CB8AC3E}">
        <p14:creationId xmlns:p14="http://schemas.microsoft.com/office/powerpoint/2010/main" val="151647099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6"/>
          <p:cNvSpPr txBox="1"/>
          <p:nvPr/>
        </p:nvSpPr>
        <p:spPr>
          <a:xfrm>
            <a:off x="5645376" y="998260"/>
            <a:ext cx="3255217" cy="1731243"/>
          </a:xfrm>
          <a:prstGeom prst="rect">
            <a:avLst/>
          </a:prstGeom>
        </p:spPr>
        <p:txBody>
          <a:bodyPr vert="horz" wrap="square" lIns="68580" tIns="34290" rIns="68580" bIns="34290" rtlCol="0" anchor="t">
            <a:spAutoFit/>
          </a:bodyPr>
          <a:lstStyle/>
          <a:p>
            <a:r>
              <a:rPr lang="de-DE" sz="1200" dirty="0" smtClean="0"/>
              <a:t>Dipole </a:t>
            </a:r>
            <a:r>
              <a:rPr lang="de-DE" sz="1200" dirty="0" err="1"/>
              <a:t>chamber</a:t>
            </a:r>
            <a:r>
              <a:rPr lang="de-DE" sz="1200" dirty="0"/>
              <a:t> will </a:t>
            </a:r>
            <a:r>
              <a:rPr lang="de-DE" sz="1200" dirty="0" err="1"/>
              <a:t>absorb</a:t>
            </a:r>
            <a:r>
              <a:rPr lang="de-DE" sz="1200" dirty="0"/>
              <a:t> </a:t>
            </a:r>
            <a:r>
              <a:rPr lang="en-US" sz="1200" dirty="0"/>
              <a:t>P = 3 </a:t>
            </a:r>
            <a:r>
              <a:rPr lang="en-US" sz="1200" dirty="0" smtClean="0"/>
              <a:t>W/cm</a:t>
            </a:r>
            <a:r>
              <a:rPr lang="en-US" sz="1200" baseline="30000" dirty="0" smtClean="0"/>
              <a:t>2</a:t>
            </a:r>
            <a:r>
              <a:rPr lang="en-US" sz="1200" dirty="0"/>
              <a:t>, Energy 4.5 J per </a:t>
            </a:r>
            <a:r>
              <a:rPr lang="en-US" sz="1200" dirty="0" smtClean="0"/>
              <a:t>pulse</a:t>
            </a:r>
          </a:p>
          <a:p>
            <a:endParaRPr lang="en-US" sz="1200" dirty="0"/>
          </a:p>
          <a:p>
            <a:r>
              <a:rPr lang="en-US" sz="1200" dirty="0" smtClean="0"/>
              <a:t>Chamber to be produced out of </a:t>
            </a:r>
            <a:r>
              <a:rPr lang="en-US" sz="1200" dirty="0"/>
              <a:t>Titanium Ti6Al4V (3.7165</a:t>
            </a:r>
            <a:r>
              <a:rPr lang="en-US" sz="1200" dirty="0" smtClean="0"/>
              <a:t>)</a:t>
            </a:r>
          </a:p>
          <a:p>
            <a:r>
              <a:rPr lang="en-US" sz="1200" dirty="0" smtClean="0"/>
              <a:t>Length: ~365cm</a:t>
            </a:r>
          </a:p>
          <a:p>
            <a:r>
              <a:rPr lang="en-GB" sz="1200" dirty="0"/>
              <a:t>aperture entrance: 50x14cm</a:t>
            </a:r>
            <a:r>
              <a:rPr lang="en-GB" sz="1200" baseline="30000" dirty="0"/>
              <a:t>2</a:t>
            </a:r>
          </a:p>
          <a:p>
            <a:r>
              <a:rPr lang="en-GB" sz="1200" dirty="0"/>
              <a:t>aperture exit: 120x14cm</a:t>
            </a:r>
            <a:r>
              <a:rPr lang="en-GB" sz="1200" baseline="30000" dirty="0"/>
              <a:t>2</a:t>
            </a:r>
          </a:p>
          <a:p>
            <a:endParaRPr lang="de-DE" sz="1200" dirty="0"/>
          </a:p>
        </p:txBody>
      </p:sp>
      <p:pic>
        <p:nvPicPr>
          <p:cNvPr id="2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79"/>
          <a:stretch/>
        </p:blipFill>
        <p:spPr bwMode="auto">
          <a:xfrm>
            <a:off x="2117368" y="2922021"/>
            <a:ext cx="2440138" cy="195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uppieren 6"/>
          <p:cNvGrpSpPr/>
          <p:nvPr/>
        </p:nvGrpSpPr>
        <p:grpSpPr>
          <a:xfrm>
            <a:off x="6894" y="937475"/>
            <a:ext cx="5373771" cy="2214495"/>
            <a:chOff x="169612" y="998680"/>
            <a:chExt cx="5373771" cy="2214495"/>
          </a:xfrm>
        </p:grpSpPr>
        <p:pic>
          <p:nvPicPr>
            <p:cNvPr id="2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613" y="998680"/>
              <a:ext cx="5373770" cy="221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feld 27"/>
            <p:cNvSpPr txBox="1"/>
            <p:nvPr/>
          </p:nvSpPr>
          <p:spPr>
            <a:xfrm>
              <a:off x="169612" y="1215278"/>
              <a:ext cx="1807541" cy="230832"/>
            </a:xfrm>
            <a:prstGeom prst="rect">
              <a:avLst/>
            </a:prstGeom>
          </p:spPr>
          <p:txBody>
            <a:bodyPr vert="horz" wrap="square" lIns="68580" tIns="34290" rIns="68580" bIns="34290" rtlCol="0" anchor="t">
              <a:spAutoFit/>
            </a:bodyPr>
            <a:lstStyle/>
            <a:p>
              <a:pPr algn="l"/>
              <a:r>
                <a:rPr lang="de-DE" sz="1050" dirty="0" err="1"/>
                <a:t>Quadrupoles</a:t>
              </a:r>
              <a:r>
                <a:rPr lang="de-DE" sz="1050" dirty="0"/>
                <a:t> &amp; </a:t>
              </a:r>
              <a:r>
                <a:rPr lang="de-DE" sz="1050" dirty="0" err="1"/>
                <a:t>Sextupole</a:t>
              </a:r>
              <a:endParaRPr lang="de-DE" sz="1050" dirty="0"/>
            </a:p>
          </p:txBody>
        </p:sp>
        <p:cxnSp>
          <p:nvCxnSpPr>
            <p:cNvPr id="14" name="Gerade Verbindung mit Pfeil 13"/>
            <p:cNvCxnSpPr/>
            <p:nvPr/>
          </p:nvCxnSpPr>
          <p:spPr>
            <a:xfrm>
              <a:off x="714883" y="1446111"/>
              <a:ext cx="156731" cy="656576"/>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Gerade Verbindung mit Pfeil 31"/>
            <p:cNvCxnSpPr/>
            <p:nvPr/>
          </p:nvCxnSpPr>
          <p:spPr>
            <a:xfrm flipH="1">
              <a:off x="605384" y="1446111"/>
              <a:ext cx="109499" cy="756203"/>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Gerade Verbindung mit Pfeil 33"/>
            <p:cNvCxnSpPr/>
            <p:nvPr/>
          </p:nvCxnSpPr>
          <p:spPr>
            <a:xfrm>
              <a:off x="714882" y="1446111"/>
              <a:ext cx="556592" cy="591863"/>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Gerade Verbindung mit Pfeil 36"/>
            <p:cNvCxnSpPr/>
            <p:nvPr/>
          </p:nvCxnSpPr>
          <p:spPr>
            <a:xfrm>
              <a:off x="1406200" y="1413755"/>
              <a:ext cx="261607" cy="624220"/>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feld 38"/>
            <p:cNvSpPr txBox="1"/>
            <p:nvPr/>
          </p:nvSpPr>
          <p:spPr>
            <a:xfrm>
              <a:off x="3260512" y="2651283"/>
              <a:ext cx="625186" cy="230832"/>
            </a:xfrm>
            <a:prstGeom prst="rect">
              <a:avLst/>
            </a:prstGeom>
          </p:spPr>
          <p:txBody>
            <a:bodyPr vert="horz" wrap="square" lIns="68580" tIns="34290" rIns="68580" bIns="34290" rtlCol="0" anchor="t">
              <a:spAutoFit/>
            </a:bodyPr>
            <a:lstStyle/>
            <a:p>
              <a:pPr algn="l"/>
              <a:r>
                <a:rPr lang="de-DE" sz="1050" dirty="0" err="1"/>
                <a:t>Dipoles</a:t>
              </a:r>
              <a:endParaRPr lang="de-DE" sz="1050" dirty="0"/>
            </a:p>
          </p:txBody>
        </p:sp>
        <p:cxnSp>
          <p:nvCxnSpPr>
            <p:cNvPr id="40" name="Gerade Verbindung mit Pfeil 39"/>
            <p:cNvCxnSpPr/>
            <p:nvPr/>
          </p:nvCxnSpPr>
          <p:spPr>
            <a:xfrm flipH="1" flipV="1">
              <a:off x="2458096" y="2335005"/>
              <a:ext cx="1064035" cy="316278"/>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Gerade Verbindung mit Pfeil 41"/>
            <p:cNvCxnSpPr/>
            <p:nvPr/>
          </p:nvCxnSpPr>
          <p:spPr>
            <a:xfrm flipH="1" flipV="1">
              <a:off x="3260512" y="2271876"/>
              <a:ext cx="261620" cy="367199"/>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Gerade Verbindung mit Pfeil 43"/>
            <p:cNvCxnSpPr/>
            <p:nvPr/>
          </p:nvCxnSpPr>
          <p:spPr>
            <a:xfrm flipV="1">
              <a:off x="3517435" y="2172610"/>
              <a:ext cx="417374" cy="478673"/>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5" name="Textfeld 24"/>
          <p:cNvSpPr txBox="1"/>
          <p:nvPr/>
        </p:nvSpPr>
        <p:spPr>
          <a:xfrm>
            <a:off x="0" y="3533073"/>
            <a:ext cx="2179123" cy="715581"/>
          </a:xfrm>
          <a:prstGeom prst="rect">
            <a:avLst/>
          </a:prstGeom>
          <a:noFill/>
          <a:ln>
            <a:noFill/>
          </a:ln>
        </p:spPr>
        <p:txBody>
          <a:bodyPr vert="horz" wrap="none" lIns="68580" tIns="34290" rIns="68580" bIns="34290" rtlCol="0" anchor="t">
            <a:spAutoFit/>
          </a:bodyPr>
          <a:lstStyle/>
          <a:p>
            <a:pPr algn="l"/>
            <a:r>
              <a:rPr lang="de-DE" sz="1050" dirty="0" smtClean="0">
                <a:latin typeface="Arial"/>
                <a:cs typeface="Arial"/>
              </a:rPr>
              <a:t>Magnet:</a:t>
            </a:r>
          </a:p>
          <a:p>
            <a:pPr marL="171450" indent="-171450" algn="l">
              <a:buClr>
                <a:srgbClr val="FDBB63"/>
              </a:buClr>
              <a:buFont typeface="Wingdings" panose="05000000000000000000" pitchFamily="2" charset="2"/>
              <a:buChar char="§"/>
            </a:pPr>
            <a:r>
              <a:rPr lang="de-DE" sz="1050" dirty="0" err="1" smtClean="0">
                <a:latin typeface="Arial"/>
                <a:cs typeface="Arial"/>
              </a:rPr>
              <a:t>weight</a:t>
            </a:r>
            <a:r>
              <a:rPr lang="de-DE" sz="1050" dirty="0" smtClean="0">
                <a:latin typeface="Arial"/>
                <a:cs typeface="Arial"/>
              </a:rPr>
              <a:t> ≈ 95 </a:t>
            </a:r>
            <a:r>
              <a:rPr lang="de-DE" sz="1050" dirty="0" err="1" smtClean="0">
                <a:latin typeface="Arial"/>
                <a:cs typeface="Arial"/>
              </a:rPr>
              <a:t>tons</a:t>
            </a:r>
            <a:endParaRPr lang="de-DE" sz="1050" dirty="0">
              <a:latin typeface="Arial"/>
              <a:cs typeface="Arial"/>
            </a:endParaRPr>
          </a:p>
          <a:p>
            <a:pPr marL="171450" indent="-171450" algn="l">
              <a:buClr>
                <a:srgbClr val="FDBB63"/>
              </a:buClr>
              <a:buFont typeface="Wingdings" panose="05000000000000000000" pitchFamily="2" charset="2"/>
              <a:buChar char="§"/>
            </a:pPr>
            <a:r>
              <a:rPr lang="de-DE" sz="1050" dirty="0" err="1">
                <a:latin typeface="Arial"/>
                <a:cs typeface="Arial"/>
              </a:rPr>
              <a:t>aperture</a:t>
            </a:r>
            <a:r>
              <a:rPr lang="de-DE" sz="1050" dirty="0">
                <a:latin typeface="Arial"/>
                <a:cs typeface="Arial"/>
              </a:rPr>
              <a:t> </a:t>
            </a:r>
            <a:r>
              <a:rPr lang="de-DE" sz="1050" dirty="0" err="1">
                <a:latin typeface="Arial"/>
                <a:cs typeface="Arial"/>
              </a:rPr>
              <a:t>of</a:t>
            </a:r>
            <a:r>
              <a:rPr lang="de-DE" sz="1050" dirty="0">
                <a:latin typeface="Arial"/>
                <a:cs typeface="Arial"/>
              </a:rPr>
              <a:t> </a:t>
            </a:r>
            <a:r>
              <a:rPr lang="de-DE" sz="1050" dirty="0" err="1">
                <a:latin typeface="Arial"/>
                <a:cs typeface="Arial"/>
              </a:rPr>
              <a:t>yoke</a:t>
            </a:r>
            <a:r>
              <a:rPr lang="de-DE" sz="1050" dirty="0">
                <a:latin typeface="Arial"/>
                <a:cs typeface="Arial"/>
              </a:rPr>
              <a:t>: 1200x180mm</a:t>
            </a:r>
          </a:p>
          <a:p>
            <a:pPr marL="171450" indent="-171450" algn="l">
              <a:buClr>
                <a:srgbClr val="FDBB63"/>
              </a:buClr>
              <a:buFont typeface="Wingdings" panose="05000000000000000000" pitchFamily="2" charset="2"/>
              <a:buChar char="§"/>
            </a:pPr>
            <a:r>
              <a:rPr lang="de-DE" sz="1050" dirty="0" err="1">
                <a:latin typeface="Arial"/>
                <a:cs typeface="Arial"/>
              </a:rPr>
              <a:t>overall</a:t>
            </a:r>
            <a:r>
              <a:rPr lang="de-DE" sz="1050" dirty="0">
                <a:latin typeface="Arial"/>
                <a:cs typeface="Arial"/>
              </a:rPr>
              <a:t> </a:t>
            </a:r>
            <a:r>
              <a:rPr lang="de-DE" sz="1050" dirty="0" err="1">
                <a:latin typeface="Arial"/>
                <a:cs typeface="Arial"/>
              </a:rPr>
              <a:t>length</a:t>
            </a:r>
            <a:r>
              <a:rPr lang="de-DE" sz="1050" dirty="0">
                <a:latin typeface="Arial"/>
                <a:cs typeface="Arial"/>
              </a:rPr>
              <a:t> </a:t>
            </a:r>
            <a:r>
              <a:rPr lang="de-DE" sz="1050" dirty="0" err="1">
                <a:latin typeface="Arial"/>
                <a:cs typeface="Arial"/>
              </a:rPr>
              <a:t>of</a:t>
            </a:r>
            <a:r>
              <a:rPr lang="de-DE" sz="1050" dirty="0">
                <a:latin typeface="Arial"/>
                <a:cs typeface="Arial"/>
              </a:rPr>
              <a:t> </a:t>
            </a:r>
            <a:r>
              <a:rPr lang="de-DE" sz="1050" dirty="0" err="1">
                <a:latin typeface="Arial"/>
                <a:cs typeface="Arial"/>
              </a:rPr>
              <a:t>magnet</a:t>
            </a:r>
            <a:r>
              <a:rPr lang="de-DE" sz="1050" dirty="0">
                <a:latin typeface="Arial"/>
                <a:cs typeface="Arial"/>
              </a:rPr>
              <a:t>: 3.2m </a:t>
            </a:r>
            <a:endParaRPr lang="de-DE" sz="1050" dirty="0"/>
          </a:p>
        </p:txBody>
      </p:sp>
      <p:pic>
        <p:nvPicPr>
          <p:cNvPr id="4" name="Grafik 3"/>
          <p:cNvPicPr>
            <a:picLocks noChangeAspect="1"/>
          </p:cNvPicPr>
          <p:nvPr/>
        </p:nvPicPr>
        <p:blipFill rotWithShape="1">
          <a:blip r:embed="rId4"/>
          <a:srcRect l="902" t="4209" r="1365" b="3580"/>
          <a:stretch/>
        </p:blipFill>
        <p:spPr>
          <a:xfrm>
            <a:off x="4948871" y="2766699"/>
            <a:ext cx="4022852" cy="1416594"/>
          </a:xfrm>
          <a:prstGeom prst="rect">
            <a:avLst/>
          </a:prstGeom>
        </p:spPr>
      </p:pic>
      <p:sp>
        <p:nvSpPr>
          <p:cNvPr id="20" name="Textfeld 19"/>
          <p:cNvSpPr txBox="1"/>
          <p:nvPr/>
        </p:nvSpPr>
        <p:spPr>
          <a:xfrm>
            <a:off x="4948871" y="4179259"/>
            <a:ext cx="3811819" cy="438582"/>
          </a:xfrm>
          <a:prstGeom prst="rect">
            <a:avLst/>
          </a:prstGeom>
        </p:spPr>
        <p:txBody>
          <a:bodyPr vert="horz" wrap="square" lIns="68580" tIns="34290" rIns="68580" bIns="34290" rtlCol="0" anchor="t">
            <a:spAutoFit/>
          </a:bodyPr>
          <a:lstStyle/>
          <a:p>
            <a:r>
              <a:rPr lang="de-DE" sz="1200" dirty="0" err="1" smtClean="0"/>
              <a:t>Contract</a:t>
            </a:r>
            <a:r>
              <a:rPr lang="de-DE" sz="1200" dirty="0" smtClean="0"/>
              <a:t> </a:t>
            </a:r>
            <a:r>
              <a:rPr lang="de-DE" sz="1200" dirty="0" err="1" smtClean="0"/>
              <a:t>signed</a:t>
            </a:r>
            <a:r>
              <a:rPr lang="de-DE" sz="1200" dirty="0" smtClean="0"/>
              <a:t> </a:t>
            </a:r>
            <a:r>
              <a:rPr lang="de-DE" sz="1200" dirty="0" err="1" smtClean="0"/>
              <a:t>with</a:t>
            </a:r>
            <a:r>
              <a:rPr lang="de-DE" sz="1200" dirty="0" smtClean="0"/>
              <a:t>: CNIM </a:t>
            </a:r>
            <a:r>
              <a:rPr lang="de-DE" sz="1200" dirty="0" err="1"/>
              <a:t>Systèmes</a:t>
            </a:r>
            <a:r>
              <a:rPr lang="de-DE" sz="1200" dirty="0"/>
              <a:t> </a:t>
            </a:r>
            <a:r>
              <a:rPr lang="de-DE" sz="1200" dirty="0" smtClean="0"/>
              <a:t>Industriels</a:t>
            </a:r>
          </a:p>
          <a:p>
            <a:r>
              <a:rPr lang="de-DE" sz="1200" dirty="0" err="1" smtClean="0"/>
              <a:t>Under</a:t>
            </a:r>
            <a:r>
              <a:rPr lang="de-DE" sz="1200" dirty="0" smtClean="0"/>
              <a:t> </a:t>
            </a:r>
            <a:r>
              <a:rPr lang="de-DE" sz="1200" dirty="0" err="1" smtClean="0"/>
              <a:t>construction</a:t>
            </a:r>
            <a:endParaRPr lang="de-DE" sz="1200" dirty="0"/>
          </a:p>
        </p:txBody>
      </p:sp>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8853" y="4444912"/>
            <a:ext cx="872870" cy="425829"/>
          </a:xfrm>
          <a:prstGeom prst="rect">
            <a:avLst/>
          </a:prstGeom>
          <a:solidFill>
            <a:srgbClr val="0070C0"/>
          </a:solidFill>
        </p:spPr>
      </p:pic>
      <p:sp>
        <p:nvSpPr>
          <p:cNvPr id="21" name="Title 4"/>
          <p:cNvSpPr txBox="1">
            <a:spLocks/>
          </p:cNvSpPr>
          <p:nvPr/>
        </p:nvSpPr>
        <p:spPr>
          <a:xfrm>
            <a:off x="172800" y="154800"/>
            <a:ext cx="5584536"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a:defRPr/>
            </a:pPr>
            <a:r>
              <a:rPr lang="de-DE" altLang="de-DE" dirty="0">
                <a:latin typeface="Arial" pitchFamily="34" charset="0"/>
              </a:rPr>
              <a:t>Super-FRS: Chambers </a:t>
            </a:r>
            <a:r>
              <a:rPr lang="de-DE" altLang="de-DE" dirty="0" err="1">
                <a:latin typeface="Arial" pitchFamily="34" charset="0"/>
              </a:rPr>
              <a:t>for</a:t>
            </a:r>
            <a:r>
              <a:rPr lang="de-DE" altLang="de-DE" dirty="0">
                <a:latin typeface="Arial" pitchFamily="34" charset="0"/>
              </a:rPr>
              <a:t> Radiation </a:t>
            </a:r>
            <a:r>
              <a:rPr lang="de-DE" altLang="de-DE" dirty="0" err="1">
                <a:latin typeface="Arial" pitchFamily="34" charset="0"/>
              </a:rPr>
              <a:t>Resistant</a:t>
            </a:r>
            <a:r>
              <a:rPr lang="de-DE" altLang="de-DE" dirty="0">
                <a:latin typeface="Arial" pitchFamily="34" charset="0"/>
              </a:rPr>
              <a:t> Dipole Magnets in Target Area</a:t>
            </a:r>
          </a:p>
        </p:txBody>
      </p:sp>
      <p:sp>
        <p:nvSpPr>
          <p:cNvPr id="22" name="Foliennummernplatzhalter 3"/>
          <p:cNvSpPr txBox="1">
            <a:spLocks/>
          </p:cNvSpPr>
          <p:nvPr/>
        </p:nvSpPr>
        <p:spPr>
          <a:xfrm>
            <a:off x="8832106" y="4966967"/>
            <a:ext cx="311894" cy="184666"/>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54406B9-6E6F-7448-8C1D-08BEFF85567D}" type="slidenum">
              <a:rPr lang="de-DE" smtClean="0"/>
              <a:pPr/>
              <a:t>21</a:t>
            </a:fld>
            <a:endParaRPr lang="de-DE" dirty="0"/>
          </a:p>
        </p:txBody>
      </p:sp>
    </p:spTree>
    <p:extLst>
      <p:ext uri="{BB962C8B-B14F-4D97-AF65-F5344CB8AC3E}">
        <p14:creationId xmlns:p14="http://schemas.microsoft.com/office/powerpoint/2010/main" val="3010778578"/>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9370" t="27279" r="30790" b="8389"/>
          <a:stretch/>
        </p:blipFill>
        <p:spPr>
          <a:xfrm>
            <a:off x="4995841" y="948814"/>
            <a:ext cx="2190279" cy="2120376"/>
          </a:xfrm>
          <a:prstGeom prst="rect">
            <a:avLst/>
          </a:prstGeom>
        </p:spPr>
      </p:pic>
      <p:pic>
        <p:nvPicPr>
          <p:cNvPr id="14" name="Google Shape;123;p2"/>
          <p:cNvPicPr preferRelativeResize="0">
            <a:picLocks noChangeAspect="1"/>
          </p:cNvPicPr>
          <p:nvPr/>
        </p:nvPicPr>
        <p:blipFill rotWithShape="1">
          <a:blip r:embed="rId3">
            <a:alphaModFix/>
          </a:blip>
          <a:srcRect/>
          <a:stretch/>
        </p:blipFill>
        <p:spPr>
          <a:xfrm>
            <a:off x="2411670" y="960911"/>
            <a:ext cx="2564872" cy="2097490"/>
          </a:xfrm>
          <a:prstGeom prst="rect">
            <a:avLst/>
          </a:prstGeom>
          <a:noFill/>
          <a:ln>
            <a:noFill/>
          </a:ln>
        </p:spPr>
      </p:pic>
      <p:pic>
        <p:nvPicPr>
          <p:cNvPr id="18" name="Grafik 17"/>
          <p:cNvPicPr>
            <a:picLocks noChangeAspect="1"/>
          </p:cNvPicPr>
          <p:nvPr/>
        </p:nvPicPr>
        <p:blipFill>
          <a:blip r:embed="rId4"/>
          <a:stretch>
            <a:fillRect/>
          </a:stretch>
        </p:blipFill>
        <p:spPr>
          <a:xfrm>
            <a:off x="0" y="960911"/>
            <a:ext cx="2411670" cy="2154262"/>
          </a:xfrm>
          <a:prstGeom prst="rect">
            <a:avLst/>
          </a:prstGeom>
        </p:spPr>
      </p:pic>
      <p:pic>
        <p:nvPicPr>
          <p:cNvPr id="20" name="Picture 2">
            <a:extLst>
              <a:ext uri="{FF2B5EF4-FFF2-40B4-BE49-F238E27FC236}">
                <a16:creationId xmlns:a16="http://schemas.microsoft.com/office/drawing/2014/main" id="{A2341C99-D573-8DFF-BC53-BF11F4962A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72" t="6139" b="8744"/>
          <a:stretch/>
        </p:blipFill>
        <p:spPr bwMode="auto">
          <a:xfrm>
            <a:off x="7188720" y="948814"/>
            <a:ext cx="1918273" cy="2450871"/>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124;p2">
            <a:extLst>
              <a:ext uri="{FF2B5EF4-FFF2-40B4-BE49-F238E27FC236}">
                <a16:creationId xmlns:a16="http://schemas.microsoft.com/office/drawing/2014/main" id="{78F58D69-45EB-81A3-FCAD-0B3792ADD72E}"/>
              </a:ext>
            </a:extLst>
          </p:cNvPr>
          <p:cNvSpPr txBox="1"/>
          <p:nvPr/>
        </p:nvSpPr>
        <p:spPr>
          <a:xfrm>
            <a:off x="193218" y="3171890"/>
            <a:ext cx="7493043" cy="1915879"/>
          </a:xfrm>
          <a:prstGeom prst="rect">
            <a:avLst/>
          </a:prstGeom>
          <a:noFill/>
          <a:ln>
            <a:noFill/>
          </a:ln>
        </p:spPr>
        <p:txBody>
          <a:bodyPr spcFirstLastPara="1" wrap="square" lIns="68569" tIns="34275" rIns="68569" bIns="34275" anchor="t" anchorCtr="0">
            <a:spAutoFit/>
          </a:bodyPr>
          <a:lstStyle/>
          <a:p>
            <a:r>
              <a:rPr lang="en-US" sz="1200" dirty="0">
                <a:solidFill>
                  <a:schemeClr val="dk1"/>
                </a:solidFill>
                <a:ea typeface="Calibri"/>
                <a:cs typeface="Calibri"/>
                <a:sym typeface="Calibri"/>
              </a:rPr>
              <a:t> </a:t>
            </a:r>
            <a:endParaRPr lang="en-US" sz="1200" dirty="0"/>
          </a:p>
          <a:p>
            <a:r>
              <a:rPr lang="en-US" sz="1200" b="1" dirty="0" smtClean="0">
                <a:solidFill>
                  <a:schemeClr val="dk1"/>
                </a:solidFill>
                <a:ea typeface="Calibri"/>
                <a:cs typeface="Calibri"/>
                <a:sym typeface="Calibri"/>
              </a:rPr>
              <a:t>Dimensions of the chambers: </a:t>
            </a:r>
            <a:r>
              <a:rPr lang="en-GB" sz="1200" dirty="0" smtClean="0"/>
              <a:t>max </a:t>
            </a:r>
            <a:r>
              <a:rPr lang="en-GB" sz="1200" dirty="0"/>
              <a:t>460 x 100 x100 cm</a:t>
            </a:r>
            <a:r>
              <a:rPr lang="en-GB" sz="1200" baseline="30000" dirty="0"/>
              <a:t>3</a:t>
            </a:r>
          </a:p>
          <a:p>
            <a:endParaRPr lang="en-US" sz="1200" b="1" dirty="0">
              <a:solidFill>
                <a:schemeClr val="dk1"/>
              </a:solidFill>
              <a:ea typeface="Calibri"/>
              <a:cs typeface="Calibri"/>
              <a:sym typeface="Calibri"/>
            </a:endParaRPr>
          </a:p>
          <a:p>
            <a:pPr marL="342900" indent="-242888">
              <a:buClr>
                <a:srgbClr val="FDBB63"/>
              </a:buClr>
              <a:buSzPct val="100000"/>
              <a:buFont typeface="Wingdings" panose="05000000000000000000" pitchFamily="2" charset="2"/>
              <a:buChar char="§"/>
            </a:pPr>
            <a:r>
              <a:rPr lang="en-US" sz="1200" dirty="0">
                <a:solidFill>
                  <a:schemeClr val="dk1"/>
                </a:solidFill>
                <a:ea typeface="Calibri"/>
                <a:cs typeface="Calibri"/>
                <a:sym typeface="Calibri"/>
              </a:rPr>
              <a:t>Thick top plate required: approximately 40 mm</a:t>
            </a:r>
          </a:p>
          <a:p>
            <a:pPr marL="342900" indent="-242888">
              <a:buClr>
                <a:srgbClr val="FDBB63"/>
              </a:buClr>
              <a:buSzPct val="100000"/>
              <a:buFont typeface="Wingdings" panose="05000000000000000000" pitchFamily="2" charset="2"/>
              <a:buChar char="§"/>
            </a:pPr>
            <a:r>
              <a:rPr lang="en-US" sz="1200" dirty="0">
                <a:solidFill>
                  <a:srgbClr val="FF0000"/>
                </a:solidFill>
                <a:ea typeface="Calibri"/>
                <a:cs typeface="Calibri"/>
                <a:sym typeface="Calibri"/>
              </a:rPr>
              <a:t>High requirements on overall flatness of the top plate  (0.1 mm</a:t>
            </a:r>
            <a:r>
              <a:rPr lang="en-US" sz="1200" dirty="0" smtClean="0">
                <a:solidFill>
                  <a:srgbClr val="FF0000"/>
                </a:solidFill>
                <a:ea typeface="Calibri"/>
                <a:cs typeface="Calibri"/>
                <a:sym typeface="Calibri"/>
              </a:rPr>
              <a:t>)</a:t>
            </a:r>
          </a:p>
          <a:p>
            <a:pPr marL="342900" lvl="0" indent="-242888">
              <a:buClr>
                <a:srgbClr val="FDBB63"/>
              </a:buClr>
              <a:buSzPct val="100000"/>
              <a:buFont typeface="Wingdings" panose="05000000000000000000" pitchFamily="2" charset="2"/>
              <a:buChar char="§"/>
            </a:pPr>
            <a:r>
              <a:rPr lang="en-US" sz="1200" dirty="0">
                <a:solidFill>
                  <a:schemeClr val="dk1"/>
                </a:solidFill>
                <a:ea typeface="Calibri"/>
                <a:cs typeface="Calibri"/>
                <a:sym typeface="Calibri"/>
              </a:rPr>
              <a:t>stainless steel grade according to DIN EN 10088: 1.4301, 1.4306, 1.4307, 1.4404, 1.4435 or 1.4429</a:t>
            </a:r>
          </a:p>
          <a:p>
            <a:pPr marL="342900" lvl="0" indent="-242888">
              <a:buClr>
                <a:srgbClr val="FDBB63"/>
              </a:buClr>
              <a:buSzPct val="100000"/>
              <a:buFont typeface="Wingdings" panose="05000000000000000000" pitchFamily="2" charset="2"/>
              <a:buChar char="§"/>
            </a:pPr>
            <a:r>
              <a:rPr lang="en-US" sz="1200" dirty="0" smtClean="0">
                <a:solidFill>
                  <a:schemeClr val="dk1"/>
                </a:solidFill>
                <a:ea typeface="Calibri"/>
                <a:cs typeface="Calibri"/>
                <a:sym typeface="Calibri"/>
              </a:rPr>
              <a:t>outgassing </a:t>
            </a:r>
            <a:r>
              <a:rPr lang="en-US" sz="1200" dirty="0">
                <a:solidFill>
                  <a:schemeClr val="dk1"/>
                </a:solidFill>
                <a:ea typeface="Calibri"/>
                <a:cs typeface="Calibri"/>
                <a:sym typeface="Calibri"/>
              </a:rPr>
              <a:t>rate </a:t>
            </a:r>
            <a:r>
              <a:rPr lang="en-US" sz="1200" dirty="0" smtClean="0">
                <a:solidFill>
                  <a:schemeClr val="dk1"/>
                </a:solidFill>
                <a:ea typeface="Calibri"/>
                <a:cs typeface="Calibri"/>
                <a:sym typeface="Calibri"/>
              </a:rPr>
              <a:t>1x10</a:t>
            </a:r>
            <a:r>
              <a:rPr lang="en-US" sz="1200" baseline="30000" dirty="0" smtClean="0">
                <a:solidFill>
                  <a:schemeClr val="dk1"/>
                </a:solidFill>
                <a:ea typeface="Calibri"/>
                <a:cs typeface="Calibri"/>
                <a:sym typeface="Calibri"/>
              </a:rPr>
              <a:t>-9 </a:t>
            </a:r>
            <a:r>
              <a:rPr lang="en-US" sz="1200" dirty="0" smtClean="0">
                <a:solidFill>
                  <a:schemeClr val="dk1"/>
                </a:solidFill>
                <a:ea typeface="Calibri"/>
                <a:cs typeface="Calibri"/>
                <a:sym typeface="Calibri"/>
              </a:rPr>
              <a:t>mbar </a:t>
            </a:r>
            <a:r>
              <a:rPr lang="en-US" sz="1200" dirty="0">
                <a:solidFill>
                  <a:schemeClr val="dk1"/>
                </a:solidFill>
                <a:ea typeface="Calibri"/>
                <a:cs typeface="Calibri"/>
                <a:sym typeface="Calibri"/>
              </a:rPr>
              <a:t>l/s </a:t>
            </a:r>
            <a:r>
              <a:rPr lang="en-US" sz="1200" dirty="0" smtClean="0">
                <a:solidFill>
                  <a:schemeClr val="dk1"/>
                </a:solidFill>
                <a:ea typeface="Calibri"/>
                <a:cs typeface="Calibri"/>
                <a:sym typeface="Calibri"/>
              </a:rPr>
              <a:t>cm2 </a:t>
            </a:r>
            <a:endParaRPr lang="en-US" sz="1200" dirty="0">
              <a:solidFill>
                <a:schemeClr val="dk1"/>
              </a:solidFill>
              <a:ea typeface="Calibri"/>
              <a:cs typeface="Calibri"/>
              <a:sym typeface="Calibri"/>
            </a:endParaRPr>
          </a:p>
          <a:p>
            <a:pPr marL="342900" lvl="0" indent="-242888">
              <a:buClr>
                <a:srgbClr val="FDBB63"/>
              </a:buClr>
              <a:buSzPct val="100000"/>
              <a:buFont typeface="Wingdings" panose="05000000000000000000" pitchFamily="2" charset="2"/>
              <a:buChar char="§"/>
            </a:pPr>
            <a:r>
              <a:rPr lang="en-US" sz="1200" dirty="0">
                <a:solidFill>
                  <a:schemeClr val="dk1"/>
                </a:solidFill>
                <a:ea typeface="Calibri"/>
                <a:cs typeface="Calibri"/>
                <a:sym typeface="Calibri"/>
              </a:rPr>
              <a:t>leak rate </a:t>
            </a:r>
            <a:r>
              <a:rPr lang="en-US" sz="1200" dirty="0" smtClean="0">
                <a:solidFill>
                  <a:schemeClr val="dk1"/>
                </a:solidFill>
                <a:ea typeface="Calibri"/>
                <a:cs typeface="Calibri"/>
                <a:sym typeface="Calibri"/>
              </a:rPr>
              <a:t>1x10</a:t>
            </a:r>
            <a:r>
              <a:rPr lang="en-US" sz="1200" baseline="30000" dirty="0" smtClean="0">
                <a:solidFill>
                  <a:schemeClr val="dk1"/>
                </a:solidFill>
                <a:ea typeface="Calibri"/>
                <a:cs typeface="Calibri"/>
                <a:sym typeface="Calibri"/>
              </a:rPr>
              <a:t>-9</a:t>
            </a:r>
            <a:r>
              <a:rPr lang="en-US" sz="1200" dirty="0" smtClean="0">
                <a:solidFill>
                  <a:schemeClr val="dk1"/>
                </a:solidFill>
                <a:ea typeface="Calibri"/>
                <a:cs typeface="Calibri"/>
                <a:sym typeface="Calibri"/>
              </a:rPr>
              <a:t> mbar l/s</a:t>
            </a:r>
            <a:endParaRPr lang="en-US" sz="1200" dirty="0">
              <a:solidFill>
                <a:schemeClr val="dk1"/>
              </a:solidFill>
              <a:ea typeface="Calibri"/>
              <a:cs typeface="Calibri"/>
              <a:sym typeface="Calibri"/>
            </a:endParaRPr>
          </a:p>
          <a:p>
            <a:pPr marL="342900" lvl="0" indent="-242888">
              <a:buClr>
                <a:srgbClr val="FDBB63"/>
              </a:buClr>
              <a:buSzPct val="100000"/>
              <a:buFont typeface="Wingdings" panose="05000000000000000000" pitchFamily="2" charset="2"/>
              <a:buChar char="§"/>
            </a:pPr>
            <a:r>
              <a:rPr lang="en-US" sz="1200" dirty="0">
                <a:solidFill>
                  <a:schemeClr val="dk1"/>
                </a:solidFill>
                <a:ea typeface="Calibri"/>
                <a:cs typeface="Calibri"/>
                <a:sym typeface="Calibri"/>
              </a:rPr>
              <a:t>special RGA acceptance criteria</a:t>
            </a:r>
            <a:endParaRPr lang="de-DE" sz="1200" dirty="0">
              <a:solidFill>
                <a:schemeClr val="dk1"/>
              </a:solidFill>
              <a:ea typeface="Calibri"/>
              <a:cs typeface="Calibri"/>
            </a:endParaRPr>
          </a:p>
          <a:p>
            <a:endParaRPr lang="en-US" sz="1200" dirty="0">
              <a:solidFill>
                <a:schemeClr val="dk1"/>
              </a:solidFill>
              <a:ea typeface="Calibri"/>
              <a:cs typeface="Calibri"/>
              <a:sym typeface="Calibri"/>
            </a:endParaRPr>
          </a:p>
        </p:txBody>
      </p:sp>
      <p:sp>
        <p:nvSpPr>
          <p:cNvPr id="13" name="Rechteck 12"/>
          <p:cNvSpPr/>
          <p:nvPr/>
        </p:nvSpPr>
        <p:spPr>
          <a:xfrm>
            <a:off x="4965212" y="3044179"/>
            <a:ext cx="2423000" cy="276999"/>
          </a:xfrm>
          <a:prstGeom prst="rect">
            <a:avLst/>
          </a:prstGeom>
          <a:noFill/>
        </p:spPr>
        <p:txBody>
          <a:bodyPr wrap="square">
            <a:spAutoFit/>
          </a:bodyPr>
          <a:lstStyle/>
          <a:p>
            <a:pPr algn="ctr"/>
            <a:r>
              <a:rPr lang="en-GB" altLang="de-DE" sz="1200" dirty="0" err="1" smtClean="0">
                <a:solidFill>
                  <a:prstClr val="black"/>
                </a:solidFill>
              </a:rPr>
              <a:t>Protoype</a:t>
            </a:r>
            <a:r>
              <a:rPr lang="en-GB" altLang="de-DE" sz="1200" dirty="0" smtClean="0">
                <a:solidFill>
                  <a:prstClr val="black"/>
                </a:solidFill>
              </a:rPr>
              <a:t> by Pfeiffer </a:t>
            </a:r>
            <a:r>
              <a:rPr lang="en-GB" altLang="de-DE" sz="1200" dirty="0">
                <a:solidFill>
                  <a:prstClr val="black"/>
                </a:solidFill>
              </a:rPr>
              <a:t>Vacuum</a:t>
            </a:r>
          </a:p>
        </p:txBody>
      </p:sp>
      <p:sp>
        <p:nvSpPr>
          <p:cNvPr id="11" name="Title 4"/>
          <p:cNvSpPr txBox="1">
            <a:spLocks/>
          </p:cNvSpPr>
          <p:nvPr/>
        </p:nvSpPr>
        <p:spPr>
          <a:xfrm>
            <a:off x="172800" y="154800"/>
            <a:ext cx="5584536"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a:defRPr/>
            </a:pPr>
            <a:r>
              <a:rPr lang="de-DE" altLang="de-DE" dirty="0">
                <a:latin typeface="Arial" pitchFamily="34" charset="0"/>
              </a:rPr>
              <a:t>S-FRS: </a:t>
            </a:r>
            <a:r>
              <a:rPr lang="de-DE" altLang="de-DE" dirty="0" err="1">
                <a:latin typeface="Arial" pitchFamily="34" charset="0"/>
              </a:rPr>
              <a:t>Diagnostic</a:t>
            </a:r>
            <a:r>
              <a:rPr lang="de-DE" altLang="de-DE" dirty="0">
                <a:latin typeface="Arial" pitchFamily="34" charset="0"/>
              </a:rPr>
              <a:t> Chambers</a:t>
            </a:r>
          </a:p>
        </p:txBody>
      </p:sp>
      <p:sp>
        <p:nvSpPr>
          <p:cNvPr id="12" name="Foliennummernplatzhalter 3"/>
          <p:cNvSpPr txBox="1">
            <a:spLocks/>
          </p:cNvSpPr>
          <p:nvPr/>
        </p:nvSpPr>
        <p:spPr>
          <a:xfrm>
            <a:off x="8832106" y="4966967"/>
            <a:ext cx="311894" cy="184666"/>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54406B9-6E6F-7448-8C1D-08BEFF85567D}" type="slidenum">
              <a:rPr lang="de-DE" smtClean="0"/>
              <a:pPr/>
              <a:t>22</a:t>
            </a:fld>
            <a:endParaRPr lang="de-DE" dirty="0"/>
          </a:p>
        </p:txBody>
      </p:sp>
    </p:spTree>
    <p:extLst>
      <p:ext uri="{BB962C8B-B14F-4D97-AF65-F5344CB8AC3E}">
        <p14:creationId xmlns:p14="http://schemas.microsoft.com/office/powerpoint/2010/main" val="63319771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3" y="921222"/>
            <a:ext cx="2847353" cy="4013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4" name="Text Box 4"/>
          <p:cNvSpPr txBox="1">
            <a:spLocks noChangeArrowheads="1"/>
          </p:cNvSpPr>
          <p:nvPr/>
        </p:nvSpPr>
        <p:spPr bwMode="auto">
          <a:xfrm>
            <a:off x="3439359" y="1060370"/>
            <a:ext cx="5605251" cy="2716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40500">
            <a:spAutoFit/>
          </a:bodyPr>
          <a:lstStyle>
            <a:lvl1pPr marL="177800" indent="-177800">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Aft>
                <a:spcPts val="300"/>
              </a:spcAft>
              <a:buClr>
                <a:srgbClr val="FDBB63"/>
              </a:buClr>
              <a:buFont typeface="Wingdings" panose="05000000000000000000" pitchFamily="2" charset="2"/>
              <a:buChar char="§"/>
            </a:pPr>
            <a:r>
              <a:rPr lang="en-US" altLang="de-DE" sz="1100" dirty="0"/>
              <a:t>Beam line length:  about 1500 m</a:t>
            </a:r>
          </a:p>
          <a:p>
            <a:pPr eaLnBrk="1" hangingPunct="1">
              <a:spcAft>
                <a:spcPts val="300"/>
              </a:spcAft>
              <a:buClr>
                <a:srgbClr val="FDBB63"/>
              </a:buClr>
              <a:buFont typeface="Wingdings" panose="05000000000000000000" pitchFamily="2" charset="2"/>
              <a:buChar char="§"/>
            </a:pPr>
            <a:r>
              <a:rPr lang="en-US" altLang="de-DE" sz="1100" dirty="0"/>
              <a:t>p ≈ 1x10</a:t>
            </a:r>
            <a:r>
              <a:rPr lang="en-US" altLang="de-DE" sz="1100" baseline="30000" dirty="0"/>
              <a:t>-8</a:t>
            </a:r>
            <a:r>
              <a:rPr lang="en-US" altLang="de-DE" sz="1100" dirty="0"/>
              <a:t> mbar, non </a:t>
            </a:r>
            <a:r>
              <a:rPr lang="en-US" altLang="de-DE" sz="1100" dirty="0" err="1"/>
              <a:t>bakeable</a:t>
            </a:r>
            <a:endParaRPr lang="en-US" altLang="de-DE" sz="1100" dirty="0"/>
          </a:p>
          <a:p>
            <a:pPr eaLnBrk="1" hangingPunct="1">
              <a:spcAft>
                <a:spcPts val="300"/>
              </a:spcAft>
              <a:buClr>
                <a:srgbClr val="FDBB63"/>
              </a:buClr>
              <a:buFont typeface="Wingdings" panose="05000000000000000000" pitchFamily="2" charset="2"/>
              <a:buChar char="§"/>
            </a:pPr>
            <a:r>
              <a:rPr lang="en-US" altLang="de-DE" sz="1100" dirty="0"/>
              <a:t>only sections directly connected to SIS100, will be baked up to 300°C to achieve a vacuum </a:t>
            </a:r>
            <a:r>
              <a:rPr lang="en-US" altLang="de-DE" sz="1100" dirty="0" smtClean="0"/>
              <a:t>of 1x10</a:t>
            </a:r>
            <a:r>
              <a:rPr lang="en-US" altLang="de-DE" sz="1100" baseline="30000" dirty="0" smtClean="0"/>
              <a:t>-10</a:t>
            </a:r>
            <a:r>
              <a:rPr lang="en-US" altLang="de-DE" sz="1100" dirty="0" smtClean="0"/>
              <a:t> </a:t>
            </a:r>
            <a:r>
              <a:rPr lang="en-US" altLang="de-DE" sz="1100" dirty="0"/>
              <a:t>to 1x10</a:t>
            </a:r>
            <a:r>
              <a:rPr lang="en-US" altLang="de-DE" sz="1100" baseline="30000" dirty="0"/>
              <a:t>-11</a:t>
            </a:r>
            <a:r>
              <a:rPr lang="en-US" altLang="de-DE" sz="1100" dirty="0"/>
              <a:t> mbar</a:t>
            </a:r>
          </a:p>
          <a:p>
            <a:pPr eaLnBrk="1" hangingPunct="1">
              <a:spcAft>
                <a:spcPts val="300"/>
              </a:spcAft>
              <a:buClr>
                <a:srgbClr val="FDBB63"/>
              </a:buClr>
              <a:buFont typeface="Wingdings" panose="05000000000000000000" pitchFamily="2" charset="2"/>
              <a:buChar char="§"/>
            </a:pPr>
            <a:r>
              <a:rPr lang="en-US" altLang="de-DE" sz="1100" dirty="0"/>
              <a:t>46 vacuum sectors, length between 10 and 50 m</a:t>
            </a:r>
          </a:p>
          <a:p>
            <a:pPr eaLnBrk="1" hangingPunct="1">
              <a:spcAft>
                <a:spcPts val="300"/>
              </a:spcAft>
              <a:buClr>
                <a:srgbClr val="FDBB63"/>
              </a:buClr>
              <a:buFont typeface="Wingdings" panose="05000000000000000000" pitchFamily="2" charset="2"/>
              <a:buChar char="§"/>
            </a:pPr>
            <a:r>
              <a:rPr lang="en-US" altLang="de-DE" sz="1100" dirty="0"/>
              <a:t>55 gate valves (Viton and all-metal)</a:t>
            </a:r>
          </a:p>
          <a:p>
            <a:pPr eaLnBrk="1" hangingPunct="1">
              <a:spcAft>
                <a:spcPts val="300"/>
              </a:spcAft>
              <a:buClr>
                <a:srgbClr val="FDBB63"/>
              </a:buClr>
              <a:buFont typeface="Wingdings" panose="05000000000000000000" pitchFamily="2" charset="2"/>
              <a:buChar char="§"/>
            </a:pPr>
            <a:r>
              <a:rPr lang="en-US" altLang="de-DE" sz="1100" dirty="0"/>
              <a:t>Beam Pipe Aperture DN100CF – </a:t>
            </a:r>
            <a:r>
              <a:rPr lang="en-US" altLang="de-DE" sz="1100" dirty="0" smtClean="0"/>
              <a:t>DN400CF</a:t>
            </a:r>
          </a:p>
          <a:p>
            <a:pPr eaLnBrk="1" hangingPunct="1">
              <a:spcAft>
                <a:spcPts val="300"/>
              </a:spcAft>
              <a:buClr>
                <a:srgbClr val="FDBB63"/>
              </a:buClr>
              <a:buFont typeface="Wingdings" panose="05000000000000000000" pitchFamily="2" charset="2"/>
              <a:buChar char="§"/>
            </a:pPr>
            <a:r>
              <a:rPr lang="en-US" altLang="de-DE" sz="1100" dirty="0" smtClean="0"/>
              <a:t>Pumped by ion getter pumps</a:t>
            </a:r>
          </a:p>
          <a:p>
            <a:pPr eaLnBrk="1" hangingPunct="1">
              <a:spcAft>
                <a:spcPts val="300"/>
              </a:spcAft>
              <a:buClr>
                <a:srgbClr val="FDBB63"/>
              </a:buClr>
              <a:buFont typeface="Wingdings" panose="05000000000000000000" pitchFamily="2" charset="2"/>
              <a:buChar char="§"/>
            </a:pPr>
            <a:r>
              <a:rPr lang="en-US" altLang="de-DE" sz="1100" dirty="0" smtClean="0"/>
              <a:t>Passive Penning and Pirani gauges</a:t>
            </a:r>
          </a:p>
          <a:p>
            <a:pPr>
              <a:spcAft>
                <a:spcPts val="300"/>
              </a:spcAft>
              <a:buClr>
                <a:srgbClr val="FDBB63"/>
              </a:buClr>
              <a:buFont typeface="Wingdings" panose="05000000000000000000" pitchFamily="2" charset="2"/>
              <a:buChar char="§"/>
            </a:pPr>
            <a:r>
              <a:rPr lang="en-US" altLang="de-DE" sz="1100" dirty="0" smtClean="0"/>
              <a:t>Vacuum chamber stainless steel grades </a:t>
            </a:r>
            <a:r>
              <a:rPr lang="en-GB" sz="1100" dirty="0">
                <a:solidFill>
                  <a:prstClr val="black"/>
                </a:solidFill>
              </a:rPr>
              <a:t>EN 10088: 1.4301, 1.4306, 1.4429 or </a:t>
            </a:r>
            <a:r>
              <a:rPr lang="en-GB" sz="1100" dirty="0" smtClean="0">
                <a:solidFill>
                  <a:prstClr val="black"/>
                </a:solidFill>
              </a:rPr>
              <a:t>1.4435</a:t>
            </a:r>
          </a:p>
          <a:p>
            <a:pPr marL="176400" indent="-176400">
              <a:spcAft>
                <a:spcPts val="300"/>
              </a:spcAft>
              <a:buClr>
                <a:srgbClr val="FDBB63"/>
              </a:buClr>
              <a:buFont typeface="Wingdings" panose="05000000000000000000" pitchFamily="2" charset="2"/>
              <a:buChar char="§"/>
            </a:pPr>
            <a:r>
              <a:rPr lang="en-GB" sz="1100" dirty="0">
                <a:solidFill>
                  <a:prstClr val="black"/>
                </a:solidFill>
              </a:rPr>
              <a:t>Integral leak rate ≤ 1x10</a:t>
            </a:r>
            <a:r>
              <a:rPr lang="en-GB" sz="1100" baseline="30000" dirty="0">
                <a:solidFill>
                  <a:prstClr val="black"/>
                </a:solidFill>
              </a:rPr>
              <a:t>-10</a:t>
            </a:r>
            <a:r>
              <a:rPr lang="en-GB" sz="1100" dirty="0">
                <a:solidFill>
                  <a:prstClr val="black"/>
                </a:solidFill>
              </a:rPr>
              <a:t> mbar l/s</a:t>
            </a:r>
          </a:p>
          <a:p>
            <a:pPr marL="176400" indent="-176400">
              <a:spcAft>
                <a:spcPts val="300"/>
              </a:spcAft>
              <a:buClr>
                <a:srgbClr val="FDBB63"/>
              </a:buClr>
              <a:buFont typeface="Wingdings" panose="05000000000000000000" pitchFamily="2" charset="2"/>
              <a:buChar char="§"/>
            </a:pPr>
            <a:r>
              <a:rPr lang="en-GB" sz="1100" dirty="0">
                <a:solidFill>
                  <a:prstClr val="black"/>
                </a:solidFill>
              </a:rPr>
              <a:t>Outgassing rate ≤ 5x10</a:t>
            </a:r>
            <a:r>
              <a:rPr lang="en-GB" sz="1100" baseline="30000" dirty="0">
                <a:solidFill>
                  <a:prstClr val="black"/>
                </a:solidFill>
              </a:rPr>
              <a:t>-10</a:t>
            </a:r>
            <a:r>
              <a:rPr lang="en-GB" sz="1100" dirty="0">
                <a:solidFill>
                  <a:prstClr val="black"/>
                </a:solidFill>
              </a:rPr>
              <a:t> mbar l/(s cm</a:t>
            </a:r>
            <a:r>
              <a:rPr lang="en-GB" sz="1100" baseline="30000" dirty="0">
                <a:solidFill>
                  <a:prstClr val="black"/>
                </a:solidFill>
              </a:rPr>
              <a:t>2</a:t>
            </a:r>
            <a:r>
              <a:rPr lang="en-GB" sz="1100" dirty="0">
                <a:solidFill>
                  <a:prstClr val="black"/>
                </a:solidFill>
              </a:rPr>
              <a:t>)</a:t>
            </a:r>
          </a:p>
          <a:p>
            <a:pPr marL="176400" indent="-176400">
              <a:spcAft>
                <a:spcPts val="300"/>
              </a:spcAft>
              <a:buClr>
                <a:srgbClr val="FDBB63"/>
              </a:buClr>
              <a:buFont typeface="Wingdings" panose="05000000000000000000" pitchFamily="2" charset="2"/>
              <a:buChar char="§"/>
            </a:pPr>
            <a:r>
              <a:rPr lang="en-GB" sz="1100" dirty="0">
                <a:solidFill>
                  <a:prstClr val="black"/>
                </a:solidFill>
              </a:rPr>
              <a:t>Residual gas composition as acceptance </a:t>
            </a:r>
            <a:r>
              <a:rPr lang="en-GB" sz="1100" dirty="0" smtClean="0">
                <a:solidFill>
                  <a:prstClr val="black"/>
                </a:solidFill>
              </a:rPr>
              <a:t>criteria</a:t>
            </a:r>
            <a:endParaRPr lang="en-GB" sz="1100" dirty="0">
              <a:solidFill>
                <a:prstClr val="black"/>
              </a:solidFill>
            </a:endParaRPr>
          </a:p>
        </p:txBody>
      </p:sp>
      <p:sp>
        <p:nvSpPr>
          <p:cNvPr id="8" name="Textfeld 7"/>
          <p:cNvSpPr txBox="1"/>
          <p:nvPr/>
        </p:nvSpPr>
        <p:spPr>
          <a:xfrm>
            <a:off x="3750400" y="4066668"/>
            <a:ext cx="4551702" cy="769441"/>
          </a:xfrm>
          <a:prstGeom prst="rect">
            <a:avLst/>
          </a:prstGeom>
          <a:solidFill>
            <a:srgbClr val="FDBB63"/>
          </a:solidFill>
        </p:spPr>
        <p:txBody>
          <a:bodyPr wrap="square" rtlCol="0">
            <a:spAutoFit/>
          </a:bodyPr>
          <a:lstStyle/>
          <a:p>
            <a:r>
              <a:rPr lang="en-GB" sz="1100" dirty="0" smtClean="0"/>
              <a:t>Most vacuum chambers were supposed to be produced by </a:t>
            </a:r>
            <a:r>
              <a:rPr lang="en-GB" sz="1100" dirty="0" err="1" smtClean="0"/>
              <a:t>Budker</a:t>
            </a:r>
            <a:r>
              <a:rPr lang="en-GB" sz="1100" dirty="0" smtClean="0"/>
              <a:t> Institute of Nuclear Physics BINP, Russia. Due to Russian war in Ukraine collaboration is stopped. Procurements of chambers for FS+ via calls for tender.</a:t>
            </a:r>
            <a:endParaRPr lang="en-GB" sz="1100" dirty="0"/>
          </a:p>
        </p:txBody>
      </p:sp>
      <p:sp>
        <p:nvSpPr>
          <p:cNvPr id="7" name="Title 4"/>
          <p:cNvSpPr txBox="1">
            <a:spLocks/>
          </p:cNvSpPr>
          <p:nvPr/>
        </p:nvSpPr>
        <p:spPr>
          <a:xfrm>
            <a:off x="172800" y="154800"/>
            <a:ext cx="5584536"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a:defRPr/>
            </a:pPr>
            <a:r>
              <a:rPr lang="en-US" altLang="de-DE" dirty="0" smtClean="0">
                <a:latin typeface="Arial" pitchFamily="34" charset="0"/>
              </a:rPr>
              <a:t>HEBT: Schematic Layout</a:t>
            </a:r>
            <a:endParaRPr lang="en-US" altLang="de-DE" dirty="0">
              <a:latin typeface="Arial" pitchFamily="34" charset="0"/>
            </a:endParaRPr>
          </a:p>
        </p:txBody>
      </p:sp>
      <p:sp>
        <p:nvSpPr>
          <p:cNvPr id="9" name="Foliennummernplatzhalter 3"/>
          <p:cNvSpPr txBox="1">
            <a:spLocks/>
          </p:cNvSpPr>
          <p:nvPr/>
        </p:nvSpPr>
        <p:spPr>
          <a:xfrm>
            <a:off x="8832106" y="4966967"/>
            <a:ext cx="311894" cy="184666"/>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54406B9-6E6F-7448-8C1D-08BEFF85567D}" type="slidenum">
              <a:rPr lang="de-DE" smtClean="0"/>
              <a:pPr/>
              <a:t>23</a:t>
            </a:fld>
            <a:endParaRPr lang="de-DE" dirty="0"/>
          </a:p>
        </p:txBody>
      </p:sp>
    </p:spTree>
    <p:extLst>
      <p:ext uri="{BB962C8B-B14F-4D97-AF65-F5344CB8AC3E}">
        <p14:creationId xmlns:p14="http://schemas.microsoft.com/office/powerpoint/2010/main" val="212676750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170"/>
          <a:stretch/>
        </p:blipFill>
        <p:spPr bwMode="auto">
          <a:xfrm>
            <a:off x="1143004" y="900113"/>
            <a:ext cx="6857996" cy="385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534617" y="900113"/>
            <a:ext cx="1004121" cy="276999"/>
          </a:xfrm>
          <a:prstGeom prst="rect">
            <a:avLst/>
          </a:prstGeom>
        </p:spPr>
        <p:txBody>
          <a:bodyPr vert="horz" wrap="none" lIns="68580" tIns="34290" rIns="68580" bIns="34290" rtlCol="0" anchor="t">
            <a:spAutoFit/>
          </a:bodyPr>
          <a:lstStyle/>
          <a:p>
            <a:pPr algn="l"/>
            <a:r>
              <a:rPr lang="de-DE" sz="1350" dirty="0" err="1"/>
              <a:t>from</a:t>
            </a:r>
            <a:r>
              <a:rPr lang="de-DE" sz="1350" dirty="0"/>
              <a:t> SIS18</a:t>
            </a:r>
          </a:p>
        </p:txBody>
      </p:sp>
      <p:sp>
        <p:nvSpPr>
          <p:cNvPr id="5" name="Textfeld 4"/>
          <p:cNvSpPr txBox="1"/>
          <p:nvPr/>
        </p:nvSpPr>
        <p:spPr>
          <a:xfrm>
            <a:off x="6886412" y="2894283"/>
            <a:ext cx="1100301" cy="276999"/>
          </a:xfrm>
          <a:prstGeom prst="rect">
            <a:avLst/>
          </a:prstGeom>
        </p:spPr>
        <p:txBody>
          <a:bodyPr vert="horz" wrap="none" lIns="68580" tIns="34290" rIns="68580" bIns="34290" rtlCol="0" anchor="t">
            <a:spAutoFit/>
          </a:bodyPr>
          <a:lstStyle/>
          <a:p>
            <a:pPr algn="l"/>
            <a:r>
              <a:rPr lang="de-DE" sz="1350" dirty="0" err="1"/>
              <a:t>from</a:t>
            </a:r>
            <a:r>
              <a:rPr lang="de-DE" sz="1350" dirty="0"/>
              <a:t> SIS100</a:t>
            </a:r>
          </a:p>
        </p:txBody>
      </p:sp>
      <p:sp>
        <p:nvSpPr>
          <p:cNvPr id="6" name="Textfeld 5"/>
          <p:cNvSpPr txBox="1"/>
          <p:nvPr/>
        </p:nvSpPr>
        <p:spPr>
          <a:xfrm>
            <a:off x="4636294" y="4385341"/>
            <a:ext cx="898323" cy="276999"/>
          </a:xfrm>
          <a:prstGeom prst="rect">
            <a:avLst/>
          </a:prstGeom>
        </p:spPr>
        <p:txBody>
          <a:bodyPr vert="horz" wrap="none" lIns="68580" tIns="34290" rIns="68580" bIns="34290" rtlCol="0" anchor="t">
            <a:spAutoFit/>
          </a:bodyPr>
          <a:lstStyle/>
          <a:p>
            <a:pPr algn="l"/>
            <a:r>
              <a:rPr lang="de-DE" sz="1350" dirty="0" err="1"/>
              <a:t>to</a:t>
            </a:r>
            <a:r>
              <a:rPr lang="de-DE" sz="1350" dirty="0"/>
              <a:t> SIS100</a:t>
            </a:r>
          </a:p>
        </p:txBody>
      </p:sp>
      <p:sp>
        <p:nvSpPr>
          <p:cNvPr id="7" name="Textfeld 6"/>
          <p:cNvSpPr txBox="1"/>
          <p:nvPr/>
        </p:nvSpPr>
        <p:spPr>
          <a:xfrm>
            <a:off x="1164431" y="2104178"/>
            <a:ext cx="1222129" cy="484748"/>
          </a:xfrm>
          <a:prstGeom prst="rect">
            <a:avLst/>
          </a:prstGeom>
        </p:spPr>
        <p:txBody>
          <a:bodyPr vert="horz" wrap="none" lIns="68580" tIns="34290" rIns="68580" bIns="34290" rtlCol="0" anchor="t">
            <a:spAutoFit/>
          </a:bodyPr>
          <a:lstStyle/>
          <a:p>
            <a:pPr algn="l"/>
            <a:r>
              <a:rPr lang="de-DE" sz="1350" dirty="0" err="1"/>
              <a:t>to</a:t>
            </a:r>
            <a:r>
              <a:rPr lang="de-DE" sz="1350" dirty="0"/>
              <a:t> </a:t>
            </a:r>
            <a:r>
              <a:rPr lang="de-DE" sz="1350" dirty="0" err="1"/>
              <a:t>pbar</a:t>
            </a:r>
            <a:r>
              <a:rPr lang="de-DE" sz="1350" dirty="0"/>
              <a:t>/APPA/</a:t>
            </a:r>
          </a:p>
          <a:p>
            <a:pPr algn="l"/>
            <a:r>
              <a:rPr lang="de-DE" sz="1350" dirty="0"/>
              <a:t>Super-FRS</a:t>
            </a:r>
          </a:p>
        </p:txBody>
      </p:sp>
      <p:sp>
        <p:nvSpPr>
          <p:cNvPr id="8" name="Textfeld 7"/>
          <p:cNvSpPr txBox="1"/>
          <p:nvPr/>
        </p:nvSpPr>
        <p:spPr>
          <a:xfrm>
            <a:off x="1779484" y="3857164"/>
            <a:ext cx="715581" cy="276999"/>
          </a:xfrm>
          <a:prstGeom prst="rect">
            <a:avLst/>
          </a:prstGeom>
        </p:spPr>
        <p:txBody>
          <a:bodyPr vert="horz" wrap="none" lIns="68580" tIns="34290" rIns="68580" bIns="34290" rtlCol="0" anchor="t">
            <a:spAutoFit/>
          </a:bodyPr>
          <a:lstStyle/>
          <a:p>
            <a:pPr algn="l"/>
            <a:r>
              <a:rPr lang="de-DE" sz="1350" dirty="0" err="1"/>
              <a:t>to</a:t>
            </a:r>
            <a:r>
              <a:rPr lang="de-DE" sz="1350" dirty="0"/>
              <a:t> CBM</a:t>
            </a:r>
          </a:p>
        </p:txBody>
      </p:sp>
      <p:sp>
        <p:nvSpPr>
          <p:cNvPr id="10" name="Title 4"/>
          <p:cNvSpPr txBox="1">
            <a:spLocks/>
          </p:cNvSpPr>
          <p:nvPr/>
        </p:nvSpPr>
        <p:spPr>
          <a:xfrm>
            <a:off x="172800" y="154800"/>
            <a:ext cx="5584536"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a:defRPr/>
            </a:pPr>
            <a:r>
              <a:rPr lang="en-US" altLang="de-DE" dirty="0" smtClean="0">
                <a:latin typeface="Arial" pitchFamily="34" charset="0"/>
              </a:rPr>
              <a:t>HEBT: 3D </a:t>
            </a:r>
            <a:r>
              <a:rPr lang="en-US" altLang="de-DE" dirty="0">
                <a:latin typeface="Arial" pitchFamily="34" charset="0"/>
              </a:rPr>
              <a:t>Model of part of HEBT</a:t>
            </a:r>
          </a:p>
        </p:txBody>
      </p:sp>
      <p:sp>
        <p:nvSpPr>
          <p:cNvPr id="11" name="Foliennummernplatzhalter 3"/>
          <p:cNvSpPr txBox="1">
            <a:spLocks/>
          </p:cNvSpPr>
          <p:nvPr/>
        </p:nvSpPr>
        <p:spPr>
          <a:xfrm>
            <a:off x="8832106" y="4966967"/>
            <a:ext cx="311894" cy="184666"/>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54406B9-6E6F-7448-8C1D-08BEFF85567D}" type="slidenum">
              <a:rPr lang="de-DE" smtClean="0"/>
              <a:pPr/>
              <a:t>24</a:t>
            </a:fld>
            <a:endParaRPr lang="de-DE" dirty="0"/>
          </a:p>
        </p:txBody>
      </p:sp>
    </p:spTree>
    <p:extLst>
      <p:ext uri="{BB962C8B-B14F-4D97-AF65-F5344CB8AC3E}">
        <p14:creationId xmlns:p14="http://schemas.microsoft.com/office/powerpoint/2010/main" val="3324876120"/>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t="4989"/>
          <a:stretch/>
        </p:blipFill>
        <p:spPr>
          <a:xfrm>
            <a:off x="5686970" y="3451229"/>
            <a:ext cx="3032667" cy="1444747"/>
          </a:xfrm>
          <a:prstGeom prst="rect">
            <a:avLst/>
          </a:prstGeom>
        </p:spPr>
      </p:pic>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t="10538"/>
          <a:stretch/>
        </p:blipFill>
        <p:spPr>
          <a:xfrm>
            <a:off x="5609298" y="1346338"/>
            <a:ext cx="3183537" cy="2092861"/>
          </a:xfrm>
          <a:prstGeom prst="rect">
            <a:avLst/>
          </a:prstGeom>
        </p:spPr>
      </p:pic>
      <p:pic>
        <p:nvPicPr>
          <p:cNvPr id="8198" name="Picture 6" descr="F:\EVC-15\Bilder\HEBT\Kiste_BINP_3_4_a.JPG"/>
          <p:cNvPicPr>
            <a:picLocks noChangeAspect="1" noChangeArrowheads="1"/>
          </p:cNvPicPr>
          <p:nvPr/>
        </p:nvPicPr>
        <p:blipFill rotWithShape="1">
          <a:blip r:embed="rId4">
            <a:extLst>
              <a:ext uri="{28A0092B-C50C-407E-A947-70E740481C1C}">
                <a14:useLocalDpi xmlns:a14="http://schemas.microsoft.com/office/drawing/2010/main" val="0"/>
              </a:ext>
            </a:extLst>
          </a:blip>
          <a:srcRect l="5110" r="8616"/>
          <a:stretch/>
        </p:blipFill>
        <p:spPr bwMode="auto">
          <a:xfrm>
            <a:off x="1780321" y="1391763"/>
            <a:ext cx="1736034" cy="2682973"/>
          </a:xfrm>
          <a:prstGeom prst="rect">
            <a:avLst/>
          </a:prstGeom>
          <a:noFill/>
          <a:extLst>
            <a:ext uri="{909E8E84-426E-40DD-AFC4-6F175D3DCCD1}">
              <a14:hiddenFill xmlns:a14="http://schemas.microsoft.com/office/drawing/2010/main">
                <a:solidFill>
                  <a:srgbClr val="FFFFFF"/>
                </a:solidFill>
              </a14:hiddenFill>
            </a:ext>
          </a:extLst>
        </p:spPr>
      </p:pic>
      <p:sp>
        <p:nvSpPr>
          <p:cNvPr id="9" name="Foliennummernplatzhalter 1"/>
          <p:cNvSpPr>
            <a:spLocks noGrp="1"/>
          </p:cNvSpPr>
          <p:nvPr>
            <p:ph type="sldNum" sz="quarter" idx="4294967295"/>
          </p:nvPr>
        </p:nvSpPr>
        <p:spPr>
          <a:xfrm>
            <a:off x="8397875" y="4914900"/>
            <a:ext cx="746125" cy="273050"/>
          </a:xfrm>
          <a:prstGeom prst="rect">
            <a:avLst/>
          </a:prstGeom>
        </p:spPr>
        <p:txBody>
          <a:bodyPr/>
          <a:lstStyle/>
          <a:p>
            <a:fld id="{125CBDDA-5CCF-8748-8988-9DC6C8981774}" type="slidenum">
              <a:rPr lang="en-GB" noProof="0" smtClean="0"/>
              <a:pPr/>
              <a:t>25</a:t>
            </a:fld>
            <a:endParaRPr lang="en-GB" noProof="0" dirty="0"/>
          </a:p>
        </p:txBody>
      </p:sp>
      <p:pic>
        <p:nvPicPr>
          <p:cNvPr id="12" name="Picture 2" descr="\\campus.gsi.de\root\up01\akraemer\Documents\IPAC2019\Poster_FAIRVacuum\06_01_16.jpg"/>
          <p:cNvPicPr>
            <a:picLocks noChangeAspect="1" noChangeArrowheads="1"/>
          </p:cNvPicPr>
          <p:nvPr/>
        </p:nvPicPr>
        <p:blipFill rotWithShape="1">
          <a:blip r:embed="rId5">
            <a:extLst>
              <a:ext uri="{28A0092B-C50C-407E-A947-70E740481C1C}">
                <a14:useLocalDpi xmlns:a14="http://schemas.microsoft.com/office/drawing/2010/main" val="0"/>
              </a:ext>
            </a:extLst>
          </a:blip>
          <a:srcRect l="10257" t="6402" r="13276" b="8624"/>
          <a:stretch/>
        </p:blipFill>
        <p:spPr bwMode="auto">
          <a:xfrm rot="10800000">
            <a:off x="150018" y="1391761"/>
            <a:ext cx="1571642" cy="260782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F:\EVC-15\Bilder\HEBT\P109035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6225" y="3167080"/>
            <a:ext cx="2264271" cy="16982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498712" y="958470"/>
            <a:ext cx="4053979" cy="407804"/>
          </a:xfrm>
          <a:prstGeom prst="rect">
            <a:avLst/>
          </a:prstGeom>
        </p:spPr>
        <p:txBody>
          <a:bodyPr vert="horz" wrap="square" lIns="68580" tIns="34290" rIns="68580" bIns="34290" rtlCol="0" anchor="t">
            <a:spAutoFit/>
          </a:bodyPr>
          <a:lstStyle/>
          <a:p>
            <a:pPr>
              <a:buClr>
                <a:srgbClr val="FDBB63"/>
              </a:buClr>
            </a:pPr>
            <a:r>
              <a:rPr lang="en-GB" sz="1100" dirty="0" smtClean="0"/>
              <a:t>51 Dipole Chambers </a:t>
            </a:r>
            <a:r>
              <a:rPr lang="en-GB" sz="1100" dirty="0"/>
              <a:t>produced by </a:t>
            </a:r>
            <a:r>
              <a:rPr lang="en-GB" sz="1100" dirty="0" err="1"/>
              <a:t>Budker</a:t>
            </a:r>
            <a:r>
              <a:rPr lang="en-GB" sz="1100" dirty="0"/>
              <a:t> Institute of Nuclear Physics (BINP) </a:t>
            </a:r>
            <a:r>
              <a:rPr lang="en-GB" sz="1100" dirty="0" smtClean="0"/>
              <a:t>Russia and installed in magnets</a:t>
            </a:r>
            <a:endParaRPr lang="en-GB" sz="1100" dirty="0"/>
          </a:p>
        </p:txBody>
      </p:sp>
      <p:sp>
        <p:nvSpPr>
          <p:cNvPr id="16" name="Textfeld 15"/>
          <p:cNvSpPr txBox="1"/>
          <p:nvPr/>
        </p:nvSpPr>
        <p:spPr>
          <a:xfrm>
            <a:off x="5406102" y="920621"/>
            <a:ext cx="3430281" cy="407804"/>
          </a:xfrm>
          <a:prstGeom prst="rect">
            <a:avLst/>
          </a:prstGeom>
        </p:spPr>
        <p:txBody>
          <a:bodyPr vert="horz" wrap="square" lIns="68580" tIns="34290" rIns="68580" bIns="34290" rtlCol="0" anchor="t">
            <a:spAutoFit/>
          </a:bodyPr>
          <a:lstStyle/>
          <a:p>
            <a:pPr>
              <a:buClr>
                <a:srgbClr val="FDBB63"/>
              </a:buClr>
            </a:pPr>
            <a:r>
              <a:rPr lang="en-GB" sz="1100" dirty="0" smtClean="0"/>
              <a:t>In-house production and cleaning of 73pcs round chambers </a:t>
            </a:r>
            <a:r>
              <a:rPr lang="en-GB" sz="1100" dirty="0"/>
              <a:t>a</a:t>
            </a:r>
            <a:r>
              <a:rPr lang="en-GB" sz="1100" dirty="0" smtClean="0"/>
              <a:t>t GSI</a:t>
            </a:r>
            <a:endParaRPr lang="en-GB" sz="1100" dirty="0"/>
          </a:p>
        </p:txBody>
      </p:sp>
      <p:sp>
        <p:nvSpPr>
          <p:cNvPr id="17" name="Textfeld 16"/>
          <p:cNvSpPr txBox="1"/>
          <p:nvPr/>
        </p:nvSpPr>
        <p:spPr>
          <a:xfrm>
            <a:off x="7528264" y="3234930"/>
            <a:ext cx="1289142" cy="238527"/>
          </a:xfrm>
          <a:prstGeom prst="rect">
            <a:avLst/>
          </a:prstGeom>
        </p:spPr>
        <p:txBody>
          <a:bodyPr vert="horz" wrap="square" lIns="68580" tIns="34290" rIns="68580" bIns="34290" rtlCol="0" anchor="t">
            <a:spAutoFit/>
          </a:bodyPr>
          <a:lstStyle/>
          <a:p>
            <a:pPr>
              <a:buClr>
                <a:srgbClr val="FDBB63"/>
              </a:buClr>
            </a:pPr>
            <a:r>
              <a:rPr lang="en-GB" sz="1100" dirty="0" smtClean="0"/>
              <a:t>©Gaby Otto (GSI)</a:t>
            </a:r>
            <a:endParaRPr lang="en-GB" sz="1100" dirty="0"/>
          </a:p>
        </p:txBody>
      </p:sp>
      <p:sp>
        <p:nvSpPr>
          <p:cNvPr id="19" name="Rechteck 18"/>
          <p:cNvSpPr/>
          <p:nvPr/>
        </p:nvSpPr>
        <p:spPr>
          <a:xfrm>
            <a:off x="87301" y="958470"/>
            <a:ext cx="5023945" cy="3965368"/>
          </a:xfrm>
          <a:prstGeom prst="rect">
            <a:avLst/>
          </a:prstGeom>
          <a:noFill/>
          <a:ln w="25400">
            <a:solidFill>
              <a:srgbClr val="FDBB6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1" name="Rechteck 20"/>
          <p:cNvSpPr/>
          <p:nvPr/>
        </p:nvSpPr>
        <p:spPr>
          <a:xfrm>
            <a:off x="5259062" y="958470"/>
            <a:ext cx="3762823" cy="3956430"/>
          </a:xfrm>
          <a:prstGeom prst="rect">
            <a:avLst/>
          </a:prstGeom>
          <a:noFill/>
          <a:ln w="25400">
            <a:solidFill>
              <a:srgbClr val="FDBB6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8" name="Title 4"/>
          <p:cNvSpPr txBox="1">
            <a:spLocks/>
          </p:cNvSpPr>
          <p:nvPr/>
        </p:nvSpPr>
        <p:spPr>
          <a:xfrm>
            <a:off x="172800" y="154800"/>
            <a:ext cx="5584536"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a:defRPr/>
            </a:pPr>
            <a:r>
              <a:rPr lang="en-US" altLang="de-DE" dirty="0" smtClean="0">
                <a:latin typeface="Arial" pitchFamily="34" charset="0"/>
              </a:rPr>
              <a:t>HEBT: Vacuum Chambers</a:t>
            </a:r>
            <a:endParaRPr lang="en-US" altLang="de-DE" dirty="0">
              <a:latin typeface="Arial" pitchFamily="34" charset="0"/>
            </a:endParaRPr>
          </a:p>
        </p:txBody>
      </p:sp>
    </p:spTree>
    <p:extLst>
      <p:ext uri="{BB962C8B-B14F-4D97-AF65-F5344CB8AC3E}">
        <p14:creationId xmlns:p14="http://schemas.microsoft.com/office/powerpoint/2010/main" val="4186795974"/>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1"/>
          <p:cNvSpPr>
            <a:spLocks noGrp="1"/>
          </p:cNvSpPr>
          <p:nvPr>
            <p:ph type="sldNum" sz="quarter" idx="4294967295"/>
          </p:nvPr>
        </p:nvSpPr>
        <p:spPr>
          <a:xfrm>
            <a:off x="8397875" y="4914900"/>
            <a:ext cx="746125" cy="273050"/>
          </a:xfrm>
          <a:prstGeom prst="rect">
            <a:avLst/>
          </a:prstGeom>
        </p:spPr>
        <p:txBody>
          <a:bodyPr/>
          <a:lstStyle/>
          <a:p>
            <a:fld id="{125CBDDA-5CCF-8748-8988-9DC6C8981774}" type="slidenum">
              <a:rPr lang="en-GB" noProof="0" smtClean="0"/>
              <a:pPr/>
              <a:t>26</a:t>
            </a:fld>
            <a:endParaRPr lang="en-GB" noProof="0" dirty="0"/>
          </a:p>
        </p:txBody>
      </p:sp>
      <p:sp>
        <p:nvSpPr>
          <p:cNvPr id="10" name="Textfeld 9"/>
          <p:cNvSpPr txBox="1"/>
          <p:nvPr/>
        </p:nvSpPr>
        <p:spPr>
          <a:xfrm>
            <a:off x="121247" y="3040104"/>
            <a:ext cx="2794105" cy="1146468"/>
          </a:xfrm>
          <a:prstGeom prst="rect">
            <a:avLst/>
          </a:prstGeom>
        </p:spPr>
        <p:txBody>
          <a:bodyPr vert="horz" wrap="square" lIns="68580" tIns="34290" rIns="68580" bIns="34290" rtlCol="0" anchor="t">
            <a:spAutoFit/>
          </a:bodyPr>
          <a:lstStyle/>
          <a:p>
            <a:pPr marL="171450" indent="-171450">
              <a:buClr>
                <a:srgbClr val="FDBB63"/>
              </a:buClr>
              <a:buFont typeface="Wingdings" panose="05000000000000000000" pitchFamily="2" charset="2"/>
              <a:buChar char="§"/>
            </a:pPr>
            <a:r>
              <a:rPr lang="en-GB" sz="1000" dirty="0" smtClean="0"/>
              <a:t>38 pcs</a:t>
            </a:r>
          </a:p>
          <a:p>
            <a:pPr marL="171450" indent="-171450">
              <a:buClr>
                <a:srgbClr val="FDBB63"/>
              </a:buClr>
              <a:buFont typeface="Wingdings" panose="05000000000000000000" pitchFamily="2" charset="2"/>
              <a:buChar char="§"/>
            </a:pPr>
            <a:r>
              <a:rPr lang="en-GB" sz="1000" dirty="0" smtClean="0"/>
              <a:t>length </a:t>
            </a:r>
            <a:r>
              <a:rPr lang="en-GB" sz="1000" dirty="0"/>
              <a:t>~400-800mm</a:t>
            </a:r>
          </a:p>
          <a:p>
            <a:pPr marL="171450" indent="-171450">
              <a:buClr>
                <a:srgbClr val="FDBB63"/>
              </a:buClr>
              <a:buFont typeface="Wingdings" panose="05000000000000000000" pitchFamily="2" charset="2"/>
              <a:buChar char="§"/>
            </a:pPr>
            <a:r>
              <a:rPr lang="en-GB" sz="1000" dirty="0"/>
              <a:t>diameter ~160mm</a:t>
            </a:r>
          </a:p>
          <a:p>
            <a:pPr marL="171450" indent="-171450">
              <a:buClr>
                <a:srgbClr val="FDBB63"/>
              </a:buClr>
              <a:buFont typeface="Wingdings" panose="05000000000000000000" pitchFamily="2" charset="2"/>
              <a:buChar char="§"/>
            </a:pPr>
            <a:r>
              <a:rPr lang="en-GB" sz="1000" dirty="0"/>
              <a:t>height ~</a:t>
            </a:r>
            <a:r>
              <a:rPr lang="en-GB" sz="1000" dirty="0" smtClean="0"/>
              <a:t>650mm</a:t>
            </a:r>
          </a:p>
          <a:p>
            <a:pPr marL="171450" indent="-171450">
              <a:buClr>
                <a:srgbClr val="FDBB63"/>
              </a:buClr>
              <a:buFont typeface="Wingdings" panose="05000000000000000000" pitchFamily="2" charset="2"/>
              <a:buChar char="§"/>
            </a:pPr>
            <a:r>
              <a:rPr lang="en-GB" sz="1000" dirty="0">
                <a:solidFill>
                  <a:schemeClr val="dk1"/>
                </a:solidFill>
                <a:ea typeface="Calibri"/>
                <a:cs typeface="Calibri"/>
              </a:rPr>
              <a:t>Flanges: 5x DN160CF, 1x </a:t>
            </a:r>
            <a:r>
              <a:rPr lang="en-GB" sz="1000" dirty="0" smtClean="0">
                <a:solidFill>
                  <a:schemeClr val="dk1"/>
                </a:solidFill>
                <a:ea typeface="Calibri"/>
                <a:cs typeface="Calibri"/>
              </a:rPr>
              <a:t>DN40CF</a:t>
            </a:r>
            <a:endParaRPr lang="en-GB" sz="1000" dirty="0" smtClean="0"/>
          </a:p>
          <a:p>
            <a:pPr marL="171450" indent="-171450">
              <a:buClr>
                <a:srgbClr val="FDBB63"/>
              </a:buClr>
              <a:buFont typeface="Wingdings" panose="05000000000000000000" pitchFamily="2" charset="2"/>
              <a:buChar char="§"/>
            </a:pPr>
            <a:r>
              <a:rPr lang="en-GB" sz="1000" dirty="0" smtClean="0"/>
              <a:t>Contract </a:t>
            </a:r>
            <a:r>
              <a:rPr lang="en-GB" sz="1000" dirty="0"/>
              <a:t>signed with SAES </a:t>
            </a:r>
            <a:r>
              <a:rPr lang="en-GB" sz="1000" dirty="0" err="1"/>
              <a:t>Rial</a:t>
            </a:r>
            <a:r>
              <a:rPr lang="en-GB" sz="1000" dirty="0"/>
              <a:t> </a:t>
            </a:r>
            <a:r>
              <a:rPr lang="en-GB" sz="1000" dirty="0" smtClean="0"/>
              <a:t>Vacuum</a:t>
            </a:r>
          </a:p>
          <a:p>
            <a:pPr marL="171450" indent="-171450">
              <a:buClr>
                <a:srgbClr val="FDBB63"/>
              </a:buClr>
              <a:buFont typeface="Wingdings" panose="05000000000000000000" pitchFamily="2" charset="2"/>
              <a:buChar char="§"/>
            </a:pPr>
            <a:r>
              <a:rPr lang="en-GB" sz="1000" dirty="0" smtClean="0"/>
              <a:t>under </a:t>
            </a:r>
            <a:r>
              <a:rPr lang="en-GB" sz="1000" dirty="0"/>
              <a:t>construction</a:t>
            </a:r>
          </a:p>
        </p:txBody>
      </p:sp>
      <p:pic>
        <p:nvPicPr>
          <p:cNvPr id="18" name="Grafi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686" y="1528605"/>
            <a:ext cx="878577" cy="403943"/>
          </a:xfrm>
          <a:prstGeom prst="rect">
            <a:avLst/>
          </a:prstGeom>
          <a:solidFill>
            <a:schemeClr val="bg1"/>
          </a:solidFill>
        </p:spPr>
      </p:pic>
      <p:pic>
        <p:nvPicPr>
          <p:cNvPr id="7" name="Grafik 6"/>
          <p:cNvPicPr>
            <a:picLocks noChangeAspect="1"/>
          </p:cNvPicPr>
          <p:nvPr/>
        </p:nvPicPr>
        <p:blipFill>
          <a:blip r:embed="rId3"/>
          <a:stretch>
            <a:fillRect/>
          </a:stretch>
        </p:blipFill>
        <p:spPr>
          <a:xfrm>
            <a:off x="421320" y="1377733"/>
            <a:ext cx="1134328" cy="1596969"/>
          </a:xfrm>
          <a:prstGeom prst="rect">
            <a:avLst/>
          </a:prstGeom>
        </p:spPr>
      </p:pic>
      <p:pic>
        <p:nvPicPr>
          <p:cNvPr id="8" name="Grafik 7"/>
          <p:cNvPicPr>
            <a:picLocks noChangeAspect="1"/>
          </p:cNvPicPr>
          <p:nvPr/>
        </p:nvPicPr>
        <p:blipFill rotWithShape="1">
          <a:blip r:embed="rId4"/>
          <a:srcRect l="2758" t="5966" r="948" b="6038"/>
          <a:stretch/>
        </p:blipFill>
        <p:spPr>
          <a:xfrm>
            <a:off x="6394308" y="3704016"/>
            <a:ext cx="2245762" cy="1190558"/>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t="16361"/>
          <a:stretch/>
        </p:blipFill>
        <p:spPr>
          <a:xfrm>
            <a:off x="3400724" y="2196994"/>
            <a:ext cx="2222228" cy="1393992"/>
          </a:xfrm>
          <a:prstGeom prst="rect">
            <a:avLst/>
          </a:prstGeom>
        </p:spPr>
      </p:pic>
      <p:pic>
        <p:nvPicPr>
          <p:cNvPr id="13" name="Grafik 12"/>
          <p:cNvPicPr>
            <a:picLocks noChangeAspect="1"/>
          </p:cNvPicPr>
          <p:nvPr/>
        </p:nvPicPr>
        <p:blipFill rotWithShape="1">
          <a:blip r:embed="rId6">
            <a:extLst>
              <a:ext uri="{28A0092B-C50C-407E-A947-70E740481C1C}">
                <a14:useLocalDpi xmlns:a14="http://schemas.microsoft.com/office/drawing/2010/main" val="0"/>
              </a:ext>
            </a:extLst>
          </a:blip>
          <a:srcRect t="17906"/>
          <a:stretch/>
        </p:blipFill>
        <p:spPr>
          <a:xfrm>
            <a:off x="6540683" y="1884817"/>
            <a:ext cx="2439931" cy="1502267"/>
          </a:xfrm>
          <a:prstGeom prst="rect">
            <a:avLst/>
          </a:prstGeom>
        </p:spPr>
      </p:pic>
      <p:pic>
        <p:nvPicPr>
          <p:cNvPr id="2" name="Grafi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3954" y="3754799"/>
            <a:ext cx="1647825" cy="333375"/>
          </a:xfrm>
          <a:prstGeom prst="rect">
            <a:avLst/>
          </a:prstGeom>
        </p:spPr>
      </p:pic>
      <p:sp>
        <p:nvSpPr>
          <p:cNvPr id="17" name="Rechteck 16"/>
          <p:cNvSpPr/>
          <p:nvPr/>
        </p:nvSpPr>
        <p:spPr>
          <a:xfrm>
            <a:off x="662212" y="1029602"/>
            <a:ext cx="1497495" cy="276999"/>
          </a:xfrm>
          <a:prstGeom prst="rect">
            <a:avLst/>
          </a:prstGeom>
          <a:solidFill>
            <a:srgbClr val="FDBB63"/>
          </a:solidFill>
        </p:spPr>
        <p:txBody>
          <a:bodyPr wrap="square">
            <a:spAutoFit/>
          </a:bodyPr>
          <a:lstStyle/>
          <a:p>
            <a:pPr algn="ctr"/>
            <a:r>
              <a:rPr lang="en-GB" altLang="de-DE" sz="1200" dirty="0" smtClean="0">
                <a:solidFill>
                  <a:prstClr val="black"/>
                </a:solidFill>
              </a:rPr>
              <a:t>Pumping Cambers</a:t>
            </a:r>
            <a:endParaRPr lang="en-GB" altLang="de-DE" sz="1200" dirty="0">
              <a:solidFill>
                <a:prstClr val="black"/>
              </a:solidFill>
            </a:endParaRPr>
          </a:p>
        </p:txBody>
      </p:sp>
      <p:sp>
        <p:nvSpPr>
          <p:cNvPr id="19" name="Rechteck 18"/>
          <p:cNvSpPr/>
          <p:nvPr/>
        </p:nvSpPr>
        <p:spPr>
          <a:xfrm>
            <a:off x="3002201" y="3696393"/>
            <a:ext cx="1436809" cy="276999"/>
          </a:xfrm>
          <a:prstGeom prst="rect">
            <a:avLst/>
          </a:prstGeom>
          <a:solidFill>
            <a:srgbClr val="FDBB63"/>
          </a:solidFill>
        </p:spPr>
        <p:txBody>
          <a:bodyPr wrap="square">
            <a:spAutoFit/>
          </a:bodyPr>
          <a:lstStyle/>
          <a:p>
            <a:pPr algn="ctr"/>
            <a:r>
              <a:rPr lang="en-GB" altLang="de-DE" sz="1200" dirty="0" smtClean="0">
                <a:solidFill>
                  <a:prstClr val="black"/>
                </a:solidFill>
              </a:rPr>
              <a:t>Dipole Chambers</a:t>
            </a:r>
            <a:endParaRPr lang="en-GB" altLang="de-DE" sz="1200" dirty="0">
              <a:solidFill>
                <a:prstClr val="black"/>
              </a:solidFill>
            </a:endParaRPr>
          </a:p>
        </p:txBody>
      </p:sp>
      <p:sp>
        <p:nvSpPr>
          <p:cNvPr id="20" name="Rechteck 19"/>
          <p:cNvSpPr/>
          <p:nvPr/>
        </p:nvSpPr>
        <p:spPr>
          <a:xfrm>
            <a:off x="3091820" y="999123"/>
            <a:ext cx="3161836" cy="276999"/>
          </a:xfrm>
          <a:prstGeom prst="rect">
            <a:avLst/>
          </a:prstGeom>
          <a:solidFill>
            <a:srgbClr val="FDBB63"/>
          </a:solidFill>
        </p:spPr>
        <p:txBody>
          <a:bodyPr wrap="square">
            <a:spAutoFit/>
          </a:bodyPr>
          <a:lstStyle/>
          <a:p>
            <a:pPr algn="ctr"/>
            <a:r>
              <a:rPr lang="en-GB" altLang="de-DE" sz="1200" dirty="0" smtClean="0">
                <a:solidFill>
                  <a:prstClr val="black"/>
                </a:solidFill>
              </a:rPr>
              <a:t>Quadrupole Chambers &amp; </a:t>
            </a:r>
            <a:r>
              <a:rPr lang="en-GB" altLang="de-DE" sz="1200" dirty="0" err="1" smtClean="0">
                <a:solidFill>
                  <a:prstClr val="black"/>
                </a:solidFill>
              </a:rPr>
              <a:t>Steerer</a:t>
            </a:r>
            <a:r>
              <a:rPr lang="en-GB" altLang="de-DE" sz="1200" dirty="0" smtClean="0">
                <a:solidFill>
                  <a:prstClr val="black"/>
                </a:solidFill>
              </a:rPr>
              <a:t> Chambers</a:t>
            </a:r>
            <a:endParaRPr lang="en-GB" altLang="de-DE" sz="1200" dirty="0">
              <a:solidFill>
                <a:prstClr val="black"/>
              </a:solidFill>
            </a:endParaRPr>
          </a:p>
        </p:txBody>
      </p:sp>
      <p:sp>
        <p:nvSpPr>
          <p:cNvPr id="21" name="Rechteck 20"/>
          <p:cNvSpPr/>
          <p:nvPr/>
        </p:nvSpPr>
        <p:spPr>
          <a:xfrm>
            <a:off x="7265363" y="975268"/>
            <a:ext cx="843620" cy="276999"/>
          </a:xfrm>
          <a:prstGeom prst="rect">
            <a:avLst/>
          </a:prstGeom>
          <a:solidFill>
            <a:srgbClr val="FDBB63"/>
          </a:solidFill>
        </p:spPr>
        <p:txBody>
          <a:bodyPr wrap="square">
            <a:spAutoFit/>
          </a:bodyPr>
          <a:lstStyle/>
          <a:p>
            <a:pPr algn="ctr"/>
            <a:r>
              <a:rPr lang="en-GB" altLang="de-DE" sz="1200" dirty="0" smtClean="0">
                <a:solidFill>
                  <a:prstClr val="black"/>
                </a:solidFill>
              </a:rPr>
              <a:t>Bellows</a:t>
            </a:r>
            <a:endParaRPr lang="en-GB" altLang="de-DE" sz="1200" dirty="0">
              <a:solidFill>
                <a:prstClr val="black"/>
              </a:solidFill>
            </a:endParaRPr>
          </a:p>
        </p:txBody>
      </p:sp>
      <p:sp>
        <p:nvSpPr>
          <p:cNvPr id="23" name="Textfeld 22"/>
          <p:cNvSpPr txBox="1"/>
          <p:nvPr/>
        </p:nvSpPr>
        <p:spPr>
          <a:xfrm>
            <a:off x="3148648" y="1252267"/>
            <a:ext cx="3473171" cy="992579"/>
          </a:xfrm>
          <a:prstGeom prst="rect">
            <a:avLst/>
          </a:prstGeom>
        </p:spPr>
        <p:txBody>
          <a:bodyPr vert="horz" wrap="square" lIns="68580" tIns="34290" rIns="68580" bIns="34290" rtlCol="0" anchor="t">
            <a:spAutoFit/>
          </a:bodyPr>
          <a:lstStyle/>
          <a:p>
            <a:pPr marL="171450" indent="-171450">
              <a:buClr>
                <a:srgbClr val="FDBB63"/>
              </a:buClr>
              <a:buFont typeface="Wingdings" panose="05000000000000000000" pitchFamily="2" charset="2"/>
              <a:buChar char="§"/>
            </a:pPr>
            <a:r>
              <a:rPr lang="en-GB" sz="1000" dirty="0" smtClean="0"/>
              <a:t>Quadrupole Chambers: 93pcs</a:t>
            </a:r>
          </a:p>
          <a:p>
            <a:pPr marL="171450" indent="-171450">
              <a:buClr>
                <a:srgbClr val="FDBB63"/>
              </a:buClr>
              <a:buFont typeface="Wingdings" panose="05000000000000000000" pitchFamily="2" charset="2"/>
              <a:buChar char="§"/>
            </a:pPr>
            <a:r>
              <a:rPr lang="en-GB" sz="1000" dirty="0" err="1" smtClean="0"/>
              <a:t>Steerer</a:t>
            </a:r>
            <a:r>
              <a:rPr lang="en-GB" sz="1000" dirty="0" smtClean="0"/>
              <a:t> Chambers: 45pcs</a:t>
            </a:r>
          </a:p>
          <a:p>
            <a:pPr marL="171450" indent="-171450" defTabSz="342900">
              <a:buClr>
                <a:srgbClr val="FDBB63"/>
              </a:buClr>
              <a:buFont typeface="Wingdings" panose="05000000000000000000" pitchFamily="2" charset="2"/>
              <a:buChar char="§"/>
            </a:pPr>
            <a:r>
              <a:rPr lang="en-GB" sz="1000" dirty="0">
                <a:solidFill>
                  <a:schemeClr val="dk1"/>
                </a:solidFill>
              </a:rPr>
              <a:t>length 0.5 – 2m</a:t>
            </a:r>
          </a:p>
          <a:p>
            <a:pPr marL="171450" indent="-171450" defTabSz="342900">
              <a:buClr>
                <a:srgbClr val="FDBB63"/>
              </a:buClr>
              <a:buFont typeface="Wingdings" panose="05000000000000000000" pitchFamily="2" charset="2"/>
              <a:buChar char="§"/>
            </a:pPr>
            <a:r>
              <a:rPr lang="en-GB" sz="1000" dirty="0" smtClean="0">
                <a:solidFill>
                  <a:schemeClr val="dk1"/>
                </a:solidFill>
              </a:rPr>
              <a:t>aperture: </a:t>
            </a:r>
            <a:r>
              <a:rPr lang="en-GB" sz="1000" dirty="0">
                <a:solidFill>
                  <a:schemeClr val="dk1"/>
                </a:solidFill>
              </a:rPr>
              <a:t>100mm, 120mm, </a:t>
            </a:r>
            <a:r>
              <a:rPr lang="en-GB" sz="1000" dirty="0" smtClean="0">
                <a:solidFill>
                  <a:schemeClr val="dk1"/>
                </a:solidFill>
              </a:rPr>
              <a:t>150mm</a:t>
            </a:r>
          </a:p>
          <a:p>
            <a:pPr marL="171450" indent="-171450">
              <a:buClr>
                <a:srgbClr val="FDBB63"/>
              </a:buClr>
              <a:buFont typeface="Wingdings" panose="05000000000000000000" pitchFamily="2" charset="2"/>
              <a:buChar char="§"/>
            </a:pPr>
            <a:r>
              <a:rPr lang="en-GB" sz="1000" dirty="0"/>
              <a:t>Contract signed with SAES </a:t>
            </a:r>
            <a:r>
              <a:rPr lang="en-GB" sz="1000" dirty="0" err="1"/>
              <a:t>Rial</a:t>
            </a:r>
            <a:r>
              <a:rPr lang="en-GB" sz="1000" dirty="0"/>
              <a:t> Vacuum</a:t>
            </a:r>
          </a:p>
          <a:p>
            <a:pPr marL="171450" indent="-171450">
              <a:buClr>
                <a:srgbClr val="FDBB63"/>
              </a:buClr>
              <a:buFont typeface="Wingdings" panose="05000000000000000000" pitchFamily="2" charset="2"/>
              <a:buChar char="§"/>
            </a:pPr>
            <a:r>
              <a:rPr lang="en-GB" sz="1000" dirty="0"/>
              <a:t>Partially delivered and under </a:t>
            </a:r>
            <a:r>
              <a:rPr lang="en-GB" sz="1000" dirty="0" smtClean="0"/>
              <a:t>construction</a:t>
            </a:r>
            <a:endParaRPr lang="en-GB" sz="1000" dirty="0"/>
          </a:p>
        </p:txBody>
      </p:sp>
      <p:sp>
        <p:nvSpPr>
          <p:cNvPr id="24" name="Textfeld 23"/>
          <p:cNvSpPr txBox="1"/>
          <p:nvPr/>
        </p:nvSpPr>
        <p:spPr>
          <a:xfrm>
            <a:off x="6377299" y="1220490"/>
            <a:ext cx="2766701" cy="838691"/>
          </a:xfrm>
          <a:prstGeom prst="rect">
            <a:avLst/>
          </a:prstGeom>
        </p:spPr>
        <p:txBody>
          <a:bodyPr vert="horz" wrap="square" lIns="68580" tIns="34290" rIns="68580" bIns="34290" rtlCol="0" anchor="t">
            <a:spAutoFit/>
          </a:bodyPr>
          <a:lstStyle/>
          <a:p>
            <a:pPr marL="171450" indent="-171450">
              <a:buClr>
                <a:srgbClr val="FDBB63"/>
              </a:buClr>
              <a:buFont typeface="Wingdings" panose="05000000000000000000" pitchFamily="2" charset="2"/>
              <a:buChar char="§"/>
            </a:pPr>
            <a:r>
              <a:rPr lang="en-GB" sz="1000" dirty="0" smtClean="0"/>
              <a:t>309 pcs</a:t>
            </a:r>
          </a:p>
          <a:p>
            <a:pPr marL="171450" indent="-171450">
              <a:buClr>
                <a:srgbClr val="FDBB63"/>
              </a:buClr>
              <a:buFont typeface="Wingdings" panose="05000000000000000000" pitchFamily="2" charset="2"/>
              <a:buChar char="§"/>
            </a:pPr>
            <a:r>
              <a:rPr lang="en-GB" sz="1000" dirty="0" smtClean="0"/>
              <a:t>length</a:t>
            </a:r>
            <a:r>
              <a:rPr lang="en-GB" sz="1000" dirty="0"/>
              <a:t>:  ~</a:t>
            </a:r>
            <a:r>
              <a:rPr lang="en-GB" sz="1000" dirty="0" smtClean="0"/>
              <a:t>186mm, aperture</a:t>
            </a:r>
            <a:r>
              <a:rPr lang="en-GB" sz="1000" dirty="0"/>
              <a:t>: </a:t>
            </a:r>
            <a:r>
              <a:rPr lang="en-GB" sz="1000" dirty="0" smtClean="0"/>
              <a:t>154mm</a:t>
            </a:r>
          </a:p>
          <a:p>
            <a:pPr marL="171450" indent="-171450">
              <a:buClr>
                <a:srgbClr val="FDBB63"/>
              </a:buClr>
              <a:buFont typeface="Wingdings" panose="05000000000000000000" pitchFamily="2" charset="2"/>
              <a:buChar char="§"/>
            </a:pPr>
            <a:r>
              <a:rPr lang="en-GB" sz="1000" dirty="0"/>
              <a:t>Contract signed with SAES </a:t>
            </a:r>
            <a:r>
              <a:rPr lang="en-GB" sz="1000" dirty="0" err="1"/>
              <a:t>Rial</a:t>
            </a:r>
            <a:r>
              <a:rPr lang="en-GB" sz="1000" dirty="0"/>
              <a:t> Vacuum</a:t>
            </a:r>
          </a:p>
          <a:p>
            <a:pPr marL="171450" indent="-171450">
              <a:buClr>
                <a:srgbClr val="FDBB63"/>
              </a:buClr>
              <a:buFont typeface="Wingdings" panose="05000000000000000000" pitchFamily="2" charset="2"/>
              <a:buChar char="§"/>
            </a:pPr>
            <a:r>
              <a:rPr lang="en-GB" sz="1000" dirty="0"/>
              <a:t>Partially delivered and under construction</a:t>
            </a:r>
          </a:p>
          <a:p>
            <a:pPr marL="171450" indent="-171450">
              <a:buClr>
                <a:srgbClr val="FDBB63"/>
              </a:buClr>
              <a:buFont typeface="Wingdings" panose="05000000000000000000" pitchFamily="2" charset="2"/>
              <a:buChar char="§"/>
            </a:pPr>
            <a:endParaRPr lang="en-GB" sz="1000" dirty="0"/>
          </a:p>
        </p:txBody>
      </p:sp>
      <p:sp>
        <p:nvSpPr>
          <p:cNvPr id="4" name="Rechteck 3"/>
          <p:cNvSpPr/>
          <p:nvPr/>
        </p:nvSpPr>
        <p:spPr>
          <a:xfrm>
            <a:off x="2911201" y="3921487"/>
            <a:ext cx="3357662" cy="1015663"/>
          </a:xfrm>
          <a:prstGeom prst="rect">
            <a:avLst/>
          </a:prstGeom>
        </p:spPr>
        <p:txBody>
          <a:bodyPr wrap="square">
            <a:spAutoFit/>
          </a:bodyPr>
          <a:lstStyle/>
          <a:p>
            <a:pPr marL="171450" indent="-171450">
              <a:buClr>
                <a:srgbClr val="FDBB63"/>
              </a:buClr>
              <a:buFont typeface="Wingdings" panose="05000000000000000000" pitchFamily="2" charset="2"/>
              <a:buChar char="§"/>
            </a:pPr>
            <a:r>
              <a:rPr lang="en-GB" sz="1000" dirty="0" smtClean="0"/>
              <a:t>15 pcs</a:t>
            </a:r>
          </a:p>
          <a:p>
            <a:pPr marL="171450" indent="-171450">
              <a:buClr>
                <a:srgbClr val="FDBB63"/>
              </a:buClr>
              <a:buFont typeface="Wingdings" panose="05000000000000000000" pitchFamily="2" charset="2"/>
              <a:buChar char="§"/>
            </a:pPr>
            <a:r>
              <a:rPr lang="en-GB" sz="1000" dirty="0" smtClean="0"/>
              <a:t>length</a:t>
            </a:r>
            <a:r>
              <a:rPr lang="en-GB" sz="1000" dirty="0"/>
              <a:t>:  2.5 – 3.8m</a:t>
            </a:r>
          </a:p>
          <a:p>
            <a:pPr marL="171450" indent="-171450">
              <a:buClr>
                <a:srgbClr val="FDBB63"/>
              </a:buClr>
              <a:buFont typeface="Wingdings" panose="05000000000000000000" pitchFamily="2" charset="2"/>
              <a:buChar char="§"/>
            </a:pPr>
            <a:r>
              <a:rPr lang="en-GB" sz="1000" dirty="0"/>
              <a:t>aperture: 110x67mm</a:t>
            </a:r>
            <a:r>
              <a:rPr lang="en-GB" sz="1000" baseline="30000" dirty="0"/>
              <a:t>2</a:t>
            </a:r>
            <a:r>
              <a:rPr lang="en-GB" sz="1000" dirty="0"/>
              <a:t>, 120x60mm</a:t>
            </a:r>
            <a:r>
              <a:rPr lang="en-GB" sz="1000" baseline="30000" dirty="0"/>
              <a:t>2</a:t>
            </a:r>
            <a:r>
              <a:rPr lang="en-GB" sz="1000" dirty="0"/>
              <a:t>, 120-200x60mm</a:t>
            </a:r>
            <a:r>
              <a:rPr lang="en-GB" sz="1000" baseline="30000" dirty="0"/>
              <a:t>2</a:t>
            </a:r>
          </a:p>
          <a:p>
            <a:pPr marL="171450" lvl="0" indent="-171450" defTabSz="342900">
              <a:buClr>
                <a:srgbClr val="FDBB63"/>
              </a:buClr>
              <a:buFont typeface="Wingdings" panose="05000000000000000000" pitchFamily="2" charset="2"/>
              <a:buChar char="§"/>
              <a:defRPr/>
            </a:pPr>
            <a:r>
              <a:rPr lang="en-GB" sz="1000" dirty="0"/>
              <a:t>wall thickness: ~</a:t>
            </a:r>
            <a:r>
              <a:rPr lang="en-GB" sz="1000" dirty="0" smtClean="0"/>
              <a:t>4-6mm</a:t>
            </a:r>
          </a:p>
          <a:p>
            <a:pPr marL="171450" lvl="0" indent="-171450" defTabSz="342900">
              <a:buClr>
                <a:srgbClr val="FDBB63"/>
              </a:buClr>
              <a:buFont typeface="Wingdings" panose="05000000000000000000" pitchFamily="2" charset="2"/>
              <a:buChar char="§"/>
              <a:defRPr/>
            </a:pPr>
            <a:r>
              <a:rPr lang="en-GB" sz="1000" dirty="0" smtClean="0"/>
              <a:t>Contract </a:t>
            </a:r>
            <a:r>
              <a:rPr lang="en-GB" sz="1000" dirty="0"/>
              <a:t>signed with </a:t>
            </a:r>
            <a:r>
              <a:rPr lang="en-GB" sz="1000" dirty="0" err="1"/>
              <a:t>Fantini</a:t>
            </a:r>
            <a:r>
              <a:rPr lang="en-GB" sz="1000" dirty="0"/>
              <a:t> </a:t>
            </a:r>
            <a:r>
              <a:rPr lang="en-GB" sz="1000" dirty="0" smtClean="0"/>
              <a:t>S.p.A.</a:t>
            </a:r>
          </a:p>
          <a:p>
            <a:pPr marL="171450" lvl="0" indent="-171450" defTabSz="342900">
              <a:buClr>
                <a:srgbClr val="FDBB63"/>
              </a:buClr>
              <a:buFont typeface="Wingdings" panose="05000000000000000000" pitchFamily="2" charset="2"/>
              <a:buChar char="§"/>
              <a:defRPr/>
            </a:pPr>
            <a:r>
              <a:rPr lang="en-GB" sz="1000" dirty="0" smtClean="0"/>
              <a:t>under construction</a:t>
            </a:r>
            <a:endParaRPr lang="en-GB" sz="1000" dirty="0"/>
          </a:p>
        </p:txBody>
      </p:sp>
      <p:pic>
        <p:nvPicPr>
          <p:cNvPr id="6" name="Grafik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540683" y="2489223"/>
            <a:ext cx="826323" cy="1101763"/>
          </a:xfrm>
          <a:prstGeom prst="rect">
            <a:avLst/>
          </a:prstGeom>
        </p:spPr>
      </p:pic>
      <p:sp>
        <p:nvSpPr>
          <p:cNvPr id="29" name="Rechteck 28"/>
          <p:cNvSpPr/>
          <p:nvPr/>
        </p:nvSpPr>
        <p:spPr>
          <a:xfrm>
            <a:off x="35364" y="958470"/>
            <a:ext cx="2850140" cy="3965368"/>
          </a:xfrm>
          <a:prstGeom prst="rect">
            <a:avLst/>
          </a:prstGeom>
          <a:noFill/>
          <a:ln w="25400">
            <a:solidFill>
              <a:srgbClr val="FDBB6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0" name="Rechteck 29"/>
          <p:cNvSpPr/>
          <p:nvPr/>
        </p:nvSpPr>
        <p:spPr>
          <a:xfrm>
            <a:off x="2942519" y="958470"/>
            <a:ext cx="3364867" cy="2662101"/>
          </a:xfrm>
          <a:prstGeom prst="rect">
            <a:avLst/>
          </a:prstGeom>
          <a:noFill/>
          <a:ln w="25400">
            <a:solidFill>
              <a:srgbClr val="FDBB6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1" name="Rechteck 30"/>
          <p:cNvSpPr/>
          <p:nvPr/>
        </p:nvSpPr>
        <p:spPr>
          <a:xfrm>
            <a:off x="6346035" y="958470"/>
            <a:ext cx="2734163" cy="2662101"/>
          </a:xfrm>
          <a:prstGeom prst="rect">
            <a:avLst/>
          </a:prstGeom>
          <a:noFill/>
          <a:ln w="25400">
            <a:solidFill>
              <a:srgbClr val="FDBB6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32" name="Rechteck 31"/>
          <p:cNvSpPr/>
          <p:nvPr/>
        </p:nvSpPr>
        <p:spPr>
          <a:xfrm>
            <a:off x="2932024" y="3661224"/>
            <a:ext cx="6148173" cy="1262614"/>
          </a:xfrm>
          <a:prstGeom prst="rect">
            <a:avLst/>
          </a:prstGeom>
          <a:noFill/>
          <a:ln w="25400">
            <a:solidFill>
              <a:srgbClr val="FDBB6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15" name="Grafik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0923" y="2209562"/>
            <a:ext cx="878577" cy="403943"/>
          </a:xfrm>
          <a:prstGeom prst="rect">
            <a:avLst/>
          </a:prstGeom>
          <a:solidFill>
            <a:schemeClr val="bg1"/>
          </a:solidFill>
        </p:spPr>
      </p:pic>
      <p:pic>
        <p:nvPicPr>
          <p:cNvPr id="34" name="Grafik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3938" y="3191769"/>
            <a:ext cx="878577" cy="403943"/>
          </a:xfrm>
          <a:prstGeom prst="rect">
            <a:avLst/>
          </a:prstGeom>
          <a:solidFill>
            <a:schemeClr val="bg1"/>
          </a:solidFill>
        </p:spPr>
      </p:pic>
      <p:sp>
        <p:nvSpPr>
          <p:cNvPr id="25" name="Title 4"/>
          <p:cNvSpPr txBox="1">
            <a:spLocks/>
          </p:cNvSpPr>
          <p:nvPr/>
        </p:nvSpPr>
        <p:spPr>
          <a:xfrm>
            <a:off x="172800" y="154800"/>
            <a:ext cx="5584536"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a:defRPr/>
            </a:pPr>
            <a:r>
              <a:rPr lang="en-US" altLang="de-DE" dirty="0" smtClean="0">
                <a:latin typeface="Arial" pitchFamily="34" charset="0"/>
              </a:rPr>
              <a:t>HEBT: Vacuum Chambers</a:t>
            </a:r>
            <a:endParaRPr lang="en-US" altLang="de-DE" dirty="0">
              <a:latin typeface="Arial" pitchFamily="34" charset="0"/>
            </a:endParaRPr>
          </a:p>
        </p:txBody>
      </p:sp>
    </p:spTree>
    <p:extLst>
      <p:ext uri="{BB962C8B-B14F-4D97-AF65-F5344CB8AC3E}">
        <p14:creationId xmlns:p14="http://schemas.microsoft.com/office/powerpoint/2010/main" val="2136551239"/>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2" descr="D:\Messungen\HEBT-Stand\FT-HEBT-NZ-0000001_D5D_000_20140423-_.jpg"/>
          <p:cNvPicPr>
            <a:picLocks noChangeAspect="1" noChangeArrowheads="1"/>
          </p:cNvPicPr>
          <p:nvPr/>
        </p:nvPicPr>
        <p:blipFill rotWithShape="1">
          <a:blip r:embed="rId3">
            <a:extLst>
              <a:ext uri="{28A0092B-C50C-407E-A947-70E740481C1C}">
                <a14:useLocalDpi xmlns:a14="http://schemas.microsoft.com/office/drawing/2010/main" val="0"/>
              </a:ext>
            </a:extLst>
          </a:blip>
          <a:srcRect l="2058" t="56398" r="52035" b="2374"/>
          <a:stretch/>
        </p:blipFill>
        <p:spPr bwMode="auto">
          <a:xfrm>
            <a:off x="2363088" y="966045"/>
            <a:ext cx="5488316" cy="36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llipse 8"/>
          <p:cNvSpPr/>
          <p:nvPr/>
        </p:nvSpPr>
        <p:spPr bwMode="auto">
          <a:xfrm>
            <a:off x="5961713" y="2082843"/>
            <a:ext cx="238717" cy="238717"/>
          </a:xfrm>
          <a:prstGeom prst="ellipse">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10" name="Ellipse 9"/>
          <p:cNvSpPr/>
          <p:nvPr/>
        </p:nvSpPr>
        <p:spPr bwMode="auto">
          <a:xfrm>
            <a:off x="5315785" y="2417877"/>
            <a:ext cx="238717" cy="238717"/>
          </a:xfrm>
          <a:prstGeom prst="ellipse">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11" name="Ellipse 10"/>
          <p:cNvSpPr/>
          <p:nvPr/>
        </p:nvSpPr>
        <p:spPr bwMode="auto">
          <a:xfrm>
            <a:off x="4209999" y="2284713"/>
            <a:ext cx="238717" cy="238717"/>
          </a:xfrm>
          <a:prstGeom prst="ellipse">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14" name="Ellipse 13"/>
          <p:cNvSpPr/>
          <p:nvPr/>
        </p:nvSpPr>
        <p:spPr bwMode="auto">
          <a:xfrm>
            <a:off x="5231241" y="1782473"/>
            <a:ext cx="238717" cy="238717"/>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16" name="Ellipse 15"/>
          <p:cNvSpPr/>
          <p:nvPr/>
        </p:nvSpPr>
        <p:spPr bwMode="auto">
          <a:xfrm>
            <a:off x="7217387" y="1415907"/>
            <a:ext cx="238717" cy="238717"/>
          </a:xfrm>
          <a:prstGeom prst="ellipse">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17" name="Ellipse 16"/>
          <p:cNvSpPr/>
          <p:nvPr/>
        </p:nvSpPr>
        <p:spPr bwMode="auto">
          <a:xfrm>
            <a:off x="4207599" y="1177191"/>
            <a:ext cx="238717" cy="238717"/>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grpSp>
        <p:nvGrpSpPr>
          <p:cNvPr id="20" name="Gruppieren 19"/>
          <p:cNvGrpSpPr>
            <a:grpSpLocks noChangeAspect="1"/>
          </p:cNvGrpSpPr>
          <p:nvPr/>
        </p:nvGrpSpPr>
        <p:grpSpPr>
          <a:xfrm>
            <a:off x="3438626" y="1225975"/>
            <a:ext cx="243000" cy="243000"/>
            <a:chOff x="730101" y="4061573"/>
            <a:chExt cx="744340" cy="744343"/>
          </a:xfrm>
        </p:grpSpPr>
        <p:sp>
          <p:nvSpPr>
            <p:cNvPr id="7" name="Kreis 6"/>
            <p:cNvSpPr/>
            <p:nvPr/>
          </p:nvSpPr>
          <p:spPr bwMode="auto">
            <a:xfrm>
              <a:off x="730102" y="4061637"/>
              <a:ext cx="744279" cy="744279"/>
            </a:xfrm>
            <a:prstGeom prst="pie">
              <a:avLst>
                <a:gd name="adj1" fmla="val 8215305"/>
                <a:gd name="adj2" fmla="val 1620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18" name="Kreis 17"/>
            <p:cNvSpPr/>
            <p:nvPr/>
          </p:nvSpPr>
          <p:spPr bwMode="auto">
            <a:xfrm rot="13656758">
              <a:off x="730101" y="4061637"/>
              <a:ext cx="744279" cy="744279"/>
            </a:xfrm>
            <a:prstGeom prst="pie">
              <a:avLst>
                <a:gd name="adj1" fmla="val 8215305"/>
                <a:gd name="adj2" fmla="val 16200000"/>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19" name="Kreis 18"/>
            <p:cNvSpPr/>
            <p:nvPr/>
          </p:nvSpPr>
          <p:spPr bwMode="auto">
            <a:xfrm rot="7934650">
              <a:off x="730162" y="4061573"/>
              <a:ext cx="744279" cy="744279"/>
            </a:xfrm>
            <a:prstGeom prst="pie">
              <a:avLst>
                <a:gd name="adj1" fmla="val 8215305"/>
                <a:gd name="adj2" fmla="val 16200000"/>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grpSp>
      <p:sp>
        <p:nvSpPr>
          <p:cNvPr id="21" name="Ellipse 20"/>
          <p:cNvSpPr/>
          <p:nvPr/>
        </p:nvSpPr>
        <p:spPr bwMode="auto">
          <a:xfrm>
            <a:off x="3528939" y="2028595"/>
            <a:ext cx="238717" cy="238717"/>
          </a:xfrm>
          <a:prstGeom prst="ellipse">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22" name="Ellipse 21"/>
          <p:cNvSpPr/>
          <p:nvPr/>
        </p:nvSpPr>
        <p:spPr bwMode="auto">
          <a:xfrm>
            <a:off x="3971282" y="2202201"/>
            <a:ext cx="238717" cy="238717"/>
          </a:xfrm>
          <a:prstGeom prst="ellipse">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23" name="Ellipse 22"/>
          <p:cNvSpPr/>
          <p:nvPr/>
        </p:nvSpPr>
        <p:spPr bwMode="auto">
          <a:xfrm>
            <a:off x="5231241" y="2944991"/>
            <a:ext cx="238717" cy="238717"/>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24" name="Ellipse 23"/>
          <p:cNvSpPr/>
          <p:nvPr/>
        </p:nvSpPr>
        <p:spPr bwMode="auto">
          <a:xfrm>
            <a:off x="5588769" y="2726628"/>
            <a:ext cx="238717" cy="238717"/>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25" name="Ellipse 24"/>
          <p:cNvSpPr/>
          <p:nvPr/>
        </p:nvSpPr>
        <p:spPr bwMode="auto">
          <a:xfrm>
            <a:off x="4952484" y="3387216"/>
            <a:ext cx="238717" cy="238717"/>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26" name="Ellipse 25"/>
          <p:cNvSpPr/>
          <p:nvPr/>
        </p:nvSpPr>
        <p:spPr bwMode="auto">
          <a:xfrm>
            <a:off x="5196426" y="3776780"/>
            <a:ext cx="238717" cy="238717"/>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27" name="Ellipse 26"/>
          <p:cNvSpPr/>
          <p:nvPr/>
        </p:nvSpPr>
        <p:spPr bwMode="auto">
          <a:xfrm>
            <a:off x="5642736" y="4000472"/>
            <a:ext cx="238717" cy="238717"/>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28" name="Ellipse 27"/>
          <p:cNvSpPr/>
          <p:nvPr/>
        </p:nvSpPr>
        <p:spPr bwMode="auto">
          <a:xfrm>
            <a:off x="6184694" y="4045239"/>
            <a:ext cx="238717" cy="238717"/>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29" name="Ellipse 28"/>
          <p:cNvSpPr/>
          <p:nvPr/>
        </p:nvSpPr>
        <p:spPr bwMode="auto">
          <a:xfrm>
            <a:off x="6164386" y="2706274"/>
            <a:ext cx="238717" cy="238717"/>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30" name="Ellipse 29"/>
          <p:cNvSpPr/>
          <p:nvPr/>
        </p:nvSpPr>
        <p:spPr bwMode="auto">
          <a:xfrm>
            <a:off x="6724005" y="3991218"/>
            <a:ext cx="238717" cy="238717"/>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31" name="Ellipse 30"/>
          <p:cNvSpPr/>
          <p:nvPr/>
        </p:nvSpPr>
        <p:spPr bwMode="auto">
          <a:xfrm>
            <a:off x="7445744" y="3366651"/>
            <a:ext cx="238717" cy="238717"/>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32" name="Ellipse 31"/>
          <p:cNvSpPr/>
          <p:nvPr/>
        </p:nvSpPr>
        <p:spPr bwMode="auto">
          <a:xfrm>
            <a:off x="7098028" y="2896491"/>
            <a:ext cx="238717" cy="238717"/>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33" name="Ellipse 32"/>
          <p:cNvSpPr/>
          <p:nvPr/>
        </p:nvSpPr>
        <p:spPr bwMode="auto">
          <a:xfrm>
            <a:off x="6604647" y="2706274"/>
            <a:ext cx="238717" cy="238717"/>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34" name="Ellipse 33"/>
          <p:cNvSpPr/>
          <p:nvPr/>
        </p:nvSpPr>
        <p:spPr bwMode="auto">
          <a:xfrm>
            <a:off x="7207027" y="3697697"/>
            <a:ext cx="238717" cy="238717"/>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36" name="Textfeld 35"/>
          <p:cNvSpPr txBox="1"/>
          <p:nvPr/>
        </p:nvSpPr>
        <p:spPr>
          <a:xfrm>
            <a:off x="134589" y="2569839"/>
            <a:ext cx="2783198" cy="715581"/>
          </a:xfrm>
          <a:prstGeom prst="rect">
            <a:avLst/>
          </a:prstGeom>
          <a:noFill/>
        </p:spPr>
        <p:txBody>
          <a:bodyPr wrap="none" rtlCol="0">
            <a:spAutoFit/>
          </a:bodyPr>
          <a:lstStyle/>
          <a:p>
            <a:r>
              <a:rPr lang="de-DE" altLang="de-DE" sz="1350" dirty="0" smtClean="0">
                <a:solidFill>
                  <a:srgbClr val="3366FF"/>
                </a:solidFill>
              </a:rPr>
              <a:t>3+1x </a:t>
            </a:r>
            <a:r>
              <a:rPr lang="de-DE" altLang="de-DE" sz="1350" dirty="0">
                <a:solidFill>
                  <a:srgbClr val="3366FF"/>
                </a:solidFill>
              </a:rPr>
              <a:t>HEBT (incl. bake-out in </a:t>
            </a:r>
            <a:r>
              <a:rPr lang="de-DE" altLang="de-DE" sz="1350" dirty="0" err="1">
                <a:solidFill>
                  <a:srgbClr val="3366FF"/>
                </a:solidFill>
              </a:rPr>
              <a:t>one</a:t>
            </a:r>
            <a:r>
              <a:rPr lang="de-DE" altLang="de-DE" sz="1350" dirty="0">
                <a:solidFill>
                  <a:srgbClr val="3366FF"/>
                </a:solidFill>
              </a:rPr>
              <a:t>)</a:t>
            </a:r>
          </a:p>
          <a:p>
            <a:r>
              <a:rPr lang="de-DE" altLang="de-DE" sz="1350" dirty="0" smtClean="0">
                <a:solidFill>
                  <a:srgbClr val="FFC000"/>
                </a:solidFill>
              </a:rPr>
              <a:t>2+1x </a:t>
            </a:r>
            <a:r>
              <a:rPr lang="de-DE" altLang="de-DE" sz="1350" dirty="0">
                <a:solidFill>
                  <a:srgbClr val="FFC000"/>
                </a:solidFill>
              </a:rPr>
              <a:t>Super-FRS</a:t>
            </a:r>
            <a:endParaRPr lang="de-DE" altLang="de-DE" sz="1350" dirty="0">
              <a:solidFill>
                <a:srgbClr val="FF0000"/>
              </a:solidFill>
            </a:endParaRPr>
          </a:p>
          <a:p>
            <a:r>
              <a:rPr lang="de-DE" altLang="de-DE" sz="1350" dirty="0">
                <a:solidFill>
                  <a:schemeClr val="bg1">
                    <a:lumMod val="50000"/>
                  </a:schemeClr>
                </a:solidFill>
              </a:rPr>
              <a:t>10x SIS100 (incl. bake-out</a:t>
            </a:r>
            <a:r>
              <a:rPr lang="de-DE" altLang="de-DE" sz="1350" dirty="0" smtClean="0">
                <a:solidFill>
                  <a:schemeClr val="bg1">
                    <a:lumMod val="50000"/>
                  </a:schemeClr>
                </a:solidFill>
              </a:rPr>
              <a:t>)</a:t>
            </a:r>
            <a:endParaRPr lang="de-DE" altLang="de-DE" sz="1350" dirty="0">
              <a:solidFill>
                <a:srgbClr val="FF0000"/>
              </a:solidFill>
            </a:endParaRPr>
          </a:p>
        </p:txBody>
      </p:sp>
      <p:sp>
        <p:nvSpPr>
          <p:cNvPr id="3" name="Textfeld 2"/>
          <p:cNvSpPr txBox="1"/>
          <p:nvPr/>
        </p:nvSpPr>
        <p:spPr>
          <a:xfrm>
            <a:off x="1494470" y="4503921"/>
            <a:ext cx="7076716" cy="484748"/>
          </a:xfrm>
          <a:prstGeom prst="rect">
            <a:avLst/>
          </a:prstGeom>
        </p:spPr>
        <p:txBody>
          <a:bodyPr vert="horz" wrap="square" lIns="68580" tIns="34290" rIns="68580" bIns="34290" rtlCol="0" anchor="t">
            <a:spAutoFit/>
          </a:bodyPr>
          <a:lstStyle/>
          <a:p>
            <a:pPr algn="l"/>
            <a:r>
              <a:rPr lang="en-GB" sz="1350" dirty="0"/>
              <a:t>Vacuum controls and controllers for beam vacuum and bake-out are </a:t>
            </a:r>
          </a:p>
          <a:p>
            <a:pPr algn="l"/>
            <a:r>
              <a:rPr lang="en-GB" sz="1350" dirty="0"/>
              <a:t>distributed over 22 different electronic rooms at FAIR to keep cables „short“.</a:t>
            </a:r>
          </a:p>
        </p:txBody>
      </p:sp>
      <p:sp>
        <p:nvSpPr>
          <p:cNvPr id="37" name="Ellipse 36"/>
          <p:cNvSpPr/>
          <p:nvPr/>
        </p:nvSpPr>
        <p:spPr bwMode="auto">
          <a:xfrm>
            <a:off x="3095425" y="1954105"/>
            <a:ext cx="238717" cy="238717"/>
          </a:xfrm>
          <a:prstGeom prst="ellipse">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a:spcBef>
                <a:spcPct val="0"/>
              </a:spcBef>
              <a:spcAft>
                <a:spcPct val="0"/>
              </a:spcAft>
            </a:pPr>
            <a:endParaRPr lang="de-DE">
              <a:latin typeface="Arial" pitchFamily="34" charset="0"/>
            </a:endParaRPr>
          </a:p>
        </p:txBody>
      </p:sp>
      <p:sp>
        <p:nvSpPr>
          <p:cNvPr id="35" name="Foliennummernplatzhalter 1"/>
          <p:cNvSpPr>
            <a:spLocks noGrp="1"/>
          </p:cNvSpPr>
          <p:nvPr>
            <p:ph type="sldNum" sz="quarter" idx="4294967295"/>
          </p:nvPr>
        </p:nvSpPr>
        <p:spPr>
          <a:xfrm>
            <a:off x="8397875" y="4914900"/>
            <a:ext cx="746125" cy="273050"/>
          </a:xfrm>
          <a:prstGeom prst="rect">
            <a:avLst/>
          </a:prstGeom>
        </p:spPr>
        <p:txBody>
          <a:bodyPr/>
          <a:lstStyle/>
          <a:p>
            <a:fld id="{125CBDDA-5CCF-8748-8988-9DC6C8981774}" type="slidenum">
              <a:rPr lang="en-GB" noProof="0" smtClean="0"/>
              <a:pPr/>
              <a:t>27</a:t>
            </a:fld>
            <a:endParaRPr lang="en-GB" noProof="0" dirty="0"/>
          </a:p>
        </p:txBody>
      </p:sp>
      <p:sp>
        <p:nvSpPr>
          <p:cNvPr id="40" name="Textfeld 39"/>
          <p:cNvSpPr txBox="1"/>
          <p:nvPr/>
        </p:nvSpPr>
        <p:spPr>
          <a:xfrm>
            <a:off x="137795" y="3182068"/>
            <a:ext cx="2089033" cy="923330"/>
          </a:xfrm>
          <a:prstGeom prst="rect">
            <a:avLst/>
          </a:prstGeom>
          <a:noFill/>
        </p:spPr>
        <p:txBody>
          <a:bodyPr wrap="none" rtlCol="0">
            <a:spAutoFit/>
          </a:bodyPr>
          <a:lstStyle/>
          <a:p>
            <a:r>
              <a:rPr lang="de-DE" altLang="de-DE" sz="1350" dirty="0" smtClean="0">
                <a:solidFill>
                  <a:srgbClr val="00B050"/>
                </a:solidFill>
              </a:rPr>
              <a:t>1x </a:t>
            </a:r>
            <a:r>
              <a:rPr lang="de-DE" altLang="de-DE" sz="1350" dirty="0">
                <a:solidFill>
                  <a:srgbClr val="00B050"/>
                </a:solidFill>
              </a:rPr>
              <a:t>p-</a:t>
            </a:r>
            <a:r>
              <a:rPr lang="de-DE" altLang="de-DE" sz="1350" dirty="0" err="1">
                <a:solidFill>
                  <a:srgbClr val="00B050"/>
                </a:solidFill>
              </a:rPr>
              <a:t>Linac</a:t>
            </a:r>
            <a:endParaRPr lang="de-DE" altLang="de-DE" sz="1350" dirty="0">
              <a:solidFill>
                <a:srgbClr val="00B050"/>
              </a:solidFill>
            </a:endParaRPr>
          </a:p>
          <a:p>
            <a:r>
              <a:rPr lang="de-DE" altLang="de-DE" sz="1350" dirty="0">
                <a:solidFill>
                  <a:schemeClr val="accent5">
                    <a:lumMod val="75000"/>
                  </a:schemeClr>
                </a:solidFill>
              </a:rPr>
              <a:t>1x CR</a:t>
            </a:r>
          </a:p>
          <a:p>
            <a:r>
              <a:rPr lang="de-DE" altLang="de-DE" sz="1350" dirty="0">
                <a:solidFill>
                  <a:srgbClr val="7030A0"/>
                </a:solidFill>
              </a:rPr>
              <a:t>1x </a:t>
            </a:r>
            <a:r>
              <a:rPr lang="de-DE" altLang="de-DE" sz="1350" dirty="0" err="1">
                <a:solidFill>
                  <a:srgbClr val="7030A0"/>
                </a:solidFill>
              </a:rPr>
              <a:t>pbar</a:t>
            </a:r>
            <a:endParaRPr lang="de-DE" altLang="de-DE" sz="1350" dirty="0">
              <a:solidFill>
                <a:srgbClr val="7030A0"/>
              </a:solidFill>
            </a:endParaRPr>
          </a:p>
          <a:p>
            <a:r>
              <a:rPr lang="de-DE" altLang="de-DE" sz="1350" dirty="0">
                <a:solidFill>
                  <a:srgbClr val="FF0000"/>
                </a:solidFill>
              </a:rPr>
              <a:t>2x HESR (incl. bake-out</a:t>
            </a:r>
            <a:r>
              <a:rPr lang="de-DE" altLang="de-DE" sz="1350" dirty="0" smtClean="0">
                <a:solidFill>
                  <a:srgbClr val="FF0000"/>
                </a:solidFill>
              </a:rPr>
              <a:t>)</a:t>
            </a:r>
            <a:endParaRPr lang="de-DE" altLang="de-DE" sz="1350" dirty="0">
              <a:solidFill>
                <a:srgbClr val="FF0000"/>
              </a:solidFill>
            </a:endParaRPr>
          </a:p>
        </p:txBody>
      </p:sp>
      <p:sp>
        <p:nvSpPr>
          <p:cNvPr id="38" name="Title 4"/>
          <p:cNvSpPr txBox="1">
            <a:spLocks/>
          </p:cNvSpPr>
          <p:nvPr/>
        </p:nvSpPr>
        <p:spPr>
          <a:xfrm>
            <a:off x="172800" y="154800"/>
            <a:ext cx="5584536"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pPr>
              <a:defRPr/>
            </a:pPr>
            <a:r>
              <a:rPr lang="en-US" altLang="de-DE" dirty="0">
                <a:latin typeface="Arial" charset="0"/>
              </a:rPr>
              <a:t>Vacuum Supply Areas (Electronic rooms)</a:t>
            </a:r>
            <a:br>
              <a:rPr lang="en-US" altLang="de-DE" dirty="0">
                <a:latin typeface="Arial" charset="0"/>
              </a:rPr>
            </a:br>
            <a:r>
              <a:rPr lang="en-US" altLang="de-DE" dirty="0">
                <a:latin typeface="Arial" charset="0"/>
              </a:rPr>
              <a:t>Beam Vacuum</a:t>
            </a:r>
            <a:endParaRPr lang="en-US" altLang="de-DE" dirty="0">
              <a:latin typeface="Arial" pitchFamily="34" charset="0"/>
            </a:endParaRPr>
          </a:p>
        </p:txBody>
      </p:sp>
    </p:spTree>
    <p:extLst>
      <p:ext uri="{BB962C8B-B14F-4D97-AF65-F5344CB8AC3E}">
        <p14:creationId xmlns:p14="http://schemas.microsoft.com/office/powerpoint/2010/main" val="3553257651"/>
      </p:ext>
    </p:extLst>
  </p:cSld>
  <p:clrMapOvr>
    <a:masterClrMapping/>
  </p:clrMapOvr>
  <p:transition spd="med"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5600" y="915737"/>
            <a:ext cx="8420176" cy="3677689"/>
          </a:xfrm>
        </p:spPr>
        <p:txBody>
          <a:bodyPr/>
          <a:lstStyle/>
          <a:p>
            <a:pPr marL="0" indent="0">
              <a:buNone/>
            </a:pPr>
            <a:r>
              <a:rPr lang="en-GB" sz="1200" dirty="0" smtClean="0"/>
              <a:t>Procurement via frame work contracts</a:t>
            </a:r>
          </a:p>
          <a:p>
            <a:r>
              <a:rPr lang="en-GB" sz="1200" dirty="0" smtClean="0"/>
              <a:t>NEG Pumps SAES Getters: </a:t>
            </a:r>
            <a:r>
              <a:rPr lang="en-GB" sz="1200" dirty="0" err="1" smtClean="0"/>
              <a:t>CapaciTorr</a:t>
            </a:r>
            <a:r>
              <a:rPr lang="en-GB" sz="1200" dirty="0" smtClean="0"/>
              <a:t> Z3500, </a:t>
            </a:r>
            <a:r>
              <a:rPr lang="en-GB" sz="1200" dirty="0" err="1" smtClean="0"/>
              <a:t>NexTorr</a:t>
            </a:r>
            <a:r>
              <a:rPr lang="en-GB" sz="1200" dirty="0" smtClean="0"/>
              <a:t> D500, …</a:t>
            </a:r>
          </a:p>
          <a:p>
            <a:r>
              <a:rPr lang="en-GB" sz="1200" dirty="0" smtClean="0"/>
              <a:t>Controllers for NEG pumps SAES Getters: NEG Power C4</a:t>
            </a:r>
          </a:p>
          <a:p>
            <a:r>
              <a:rPr lang="en-GB" sz="1200" dirty="0" smtClean="0"/>
              <a:t>Ion Getter Pumps: Agilent Technologies: </a:t>
            </a:r>
            <a:r>
              <a:rPr lang="en-GB" sz="1200" dirty="0" err="1" smtClean="0"/>
              <a:t>StarCell</a:t>
            </a:r>
            <a:r>
              <a:rPr lang="en-GB" sz="1200" dirty="0" smtClean="0"/>
              <a:t> (from 75 – 1000l/s)</a:t>
            </a:r>
          </a:p>
          <a:p>
            <a:r>
              <a:rPr lang="en-GB" sz="1200" dirty="0" smtClean="0"/>
              <a:t>Controllers for Ion Getter Pumps Agilent Technologies 4UHV (</a:t>
            </a:r>
            <a:r>
              <a:rPr lang="en-GB" sz="1200" dirty="0" err="1" smtClean="0"/>
              <a:t>neg</a:t>
            </a:r>
            <a:r>
              <a:rPr lang="en-GB" sz="1200" dirty="0" smtClean="0"/>
              <a:t> polarity)</a:t>
            </a:r>
          </a:p>
          <a:p>
            <a:r>
              <a:rPr lang="en-GB" sz="1200" dirty="0" smtClean="0"/>
              <a:t>Extractor type gauges: </a:t>
            </a:r>
            <a:r>
              <a:rPr lang="en-GB" sz="1200" dirty="0" err="1" smtClean="0"/>
              <a:t>Leybold</a:t>
            </a:r>
            <a:r>
              <a:rPr lang="en-GB" sz="1200" dirty="0" smtClean="0"/>
              <a:t> IE514</a:t>
            </a:r>
          </a:p>
          <a:p>
            <a:r>
              <a:rPr lang="en-GB" sz="1200" dirty="0" smtClean="0"/>
              <a:t>Controllers gauges extractor type PREVAC MG15</a:t>
            </a:r>
          </a:p>
          <a:p>
            <a:r>
              <a:rPr lang="en-GB" sz="1200" dirty="0" smtClean="0"/>
              <a:t>Passive Penning &amp; Pirani gauges &amp; controllers: INFICON PSG018, MAG070, VGC094</a:t>
            </a:r>
          </a:p>
          <a:p>
            <a:r>
              <a:rPr lang="en-GB" sz="1200" dirty="0" smtClean="0"/>
              <a:t>Passive cold cathode gauges MKS Instruments 422</a:t>
            </a:r>
          </a:p>
          <a:p>
            <a:r>
              <a:rPr lang="en-GB" sz="1200" dirty="0" smtClean="0"/>
              <a:t>Turbo pumps and controller </a:t>
            </a:r>
            <a:r>
              <a:rPr lang="en-GB" sz="1200" dirty="0" err="1" smtClean="0"/>
              <a:t>Leybold</a:t>
            </a:r>
            <a:r>
              <a:rPr lang="en-GB" sz="1200" dirty="0" smtClean="0"/>
              <a:t> </a:t>
            </a:r>
            <a:r>
              <a:rPr lang="en-GB" sz="1200" dirty="0" err="1" smtClean="0"/>
              <a:t>TurboVAC</a:t>
            </a:r>
            <a:r>
              <a:rPr lang="en-GB" sz="1200" dirty="0" smtClean="0"/>
              <a:t> </a:t>
            </a:r>
            <a:r>
              <a:rPr lang="en-GB" sz="1200" dirty="0" err="1" smtClean="0"/>
              <a:t>iR</a:t>
            </a:r>
            <a:r>
              <a:rPr lang="en-GB" sz="1200" dirty="0" smtClean="0"/>
              <a:t> (300 – 1200l/s) &amp; </a:t>
            </a:r>
            <a:r>
              <a:rPr lang="en-GB" sz="1200" dirty="0" err="1" smtClean="0"/>
              <a:t>TurboDrive</a:t>
            </a:r>
            <a:r>
              <a:rPr lang="en-GB" sz="1200" dirty="0" smtClean="0"/>
              <a:t> 500e</a:t>
            </a:r>
          </a:p>
          <a:p>
            <a:r>
              <a:rPr lang="en-GB" sz="1200" dirty="0" smtClean="0"/>
              <a:t>Gate and Angle valves VAT Viton/EPDM/all-metal gate &amp; angle valves DN100 – DN400</a:t>
            </a:r>
          </a:p>
          <a:p>
            <a:r>
              <a:rPr lang="en-GB" sz="1200" dirty="0" smtClean="0"/>
              <a:t>Primary pumps: call for tender in progress</a:t>
            </a:r>
            <a:endParaRPr lang="en-GB" sz="1200" dirty="0"/>
          </a:p>
        </p:txBody>
      </p:sp>
      <p:sp>
        <p:nvSpPr>
          <p:cNvPr id="5" name="Fußzeilenplatzhalter 4"/>
          <p:cNvSpPr>
            <a:spLocks noGrp="1"/>
          </p:cNvSpPr>
          <p:nvPr>
            <p:ph type="ftr" sz="quarter" idx="3"/>
          </p:nvPr>
        </p:nvSpPr>
        <p:spPr/>
        <p:txBody>
          <a:bodyPr/>
          <a:lstStyle/>
          <a:p>
            <a:pPr algn="l"/>
            <a:r>
              <a:rPr lang="en-US" smtClean="0"/>
              <a:t>Andreas Krämer – Workshop OLAV-VI 2024</a:t>
            </a:r>
            <a:endParaRPr lang="de-DE" dirty="0"/>
          </a:p>
        </p:txBody>
      </p:sp>
      <p:pic>
        <p:nvPicPr>
          <p:cNvPr id="6" name="Picture 11" descr="\\WinFileSvI\AP0$Root\Akraemer\Eigene Dateien\OLAV V\vacion_plus_300_ion_pump_l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27" y="4087138"/>
            <a:ext cx="799062" cy="799062"/>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57560" r="7665"/>
          <a:stretch/>
        </p:blipFill>
        <p:spPr>
          <a:xfrm>
            <a:off x="8073784" y="1039599"/>
            <a:ext cx="404956" cy="780205"/>
          </a:xfrm>
          <a:prstGeom prst="rect">
            <a:avLst/>
          </a:prstGeom>
        </p:spPr>
      </p:pic>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l="27320" r="27320"/>
          <a:stretch/>
        </p:blipFill>
        <p:spPr>
          <a:xfrm>
            <a:off x="8525776" y="1032223"/>
            <a:ext cx="538652" cy="795639"/>
          </a:xfrm>
          <a:prstGeom prst="rect">
            <a:avLst/>
          </a:prstGeom>
        </p:spPr>
      </p:pic>
      <p:pic>
        <p:nvPicPr>
          <p:cNvPr id="9"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2737" y="4019009"/>
            <a:ext cx="1546343" cy="796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939"/>
          <a:stretch/>
        </p:blipFill>
        <p:spPr bwMode="auto">
          <a:xfrm>
            <a:off x="6388925" y="3982106"/>
            <a:ext cx="1133579" cy="946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Grafik 10"/>
          <p:cNvPicPr>
            <a:picLocks noChangeAspect="1"/>
          </p:cNvPicPr>
          <p:nvPr/>
        </p:nvPicPr>
        <p:blipFill rotWithShape="1">
          <a:blip r:embed="rId7" cstate="print">
            <a:extLst>
              <a:ext uri="{28A0092B-C50C-407E-A947-70E740481C1C}">
                <a14:useLocalDpi xmlns:a14="http://schemas.microsoft.com/office/drawing/2010/main" val="0"/>
              </a:ext>
            </a:extLst>
          </a:blip>
          <a:srcRect l="30313" t="16401" r="36613" b="15001"/>
          <a:stretch/>
        </p:blipFill>
        <p:spPr>
          <a:xfrm>
            <a:off x="4618136" y="3988666"/>
            <a:ext cx="826385" cy="964116"/>
          </a:xfrm>
          <a:prstGeom prst="rect">
            <a:avLst/>
          </a:prstGeom>
        </p:spPr>
      </p:pic>
      <p:pic>
        <p:nvPicPr>
          <p:cNvPr id="13" name="Grafik 12"/>
          <p:cNvPicPr>
            <a:picLocks noChangeAspect="1"/>
          </p:cNvPicPr>
          <p:nvPr/>
        </p:nvPicPr>
        <p:blipFill rotWithShape="1">
          <a:blip r:embed="rId8" cstate="print">
            <a:extLst>
              <a:ext uri="{28A0092B-C50C-407E-A947-70E740481C1C}">
                <a14:useLocalDpi xmlns:a14="http://schemas.microsoft.com/office/drawing/2010/main" val="0"/>
              </a:ext>
            </a:extLst>
          </a:blip>
          <a:srcRect l="13713" r="12200"/>
          <a:stretch/>
        </p:blipFill>
        <p:spPr>
          <a:xfrm>
            <a:off x="7042472" y="1039599"/>
            <a:ext cx="916015" cy="828391"/>
          </a:xfrm>
          <a:prstGeom prst="rect">
            <a:avLst/>
          </a:prstGeom>
        </p:spPr>
      </p:pic>
      <p:pic>
        <p:nvPicPr>
          <p:cNvPr id="14" name="Grafik 13"/>
          <p:cNvPicPr>
            <a:picLocks noChangeAspect="1"/>
          </p:cNvPicPr>
          <p:nvPr/>
        </p:nvPicPr>
        <p:blipFill rotWithShape="1">
          <a:blip r:embed="rId9" cstate="print">
            <a:extLst>
              <a:ext uri="{28A0092B-C50C-407E-A947-70E740481C1C}">
                <a14:useLocalDpi xmlns:a14="http://schemas.microsoft.com/office/drawing/2010/main" val="0"/>
              </a:ext>
            </a:extLst>
          </a:blip>
          <a:srcRect l="36633" t="22374" r="36593" b="21628"/>
          <a:stretch/>
        </p:blipFill>
        <p:spPr>
          <a:xfrm>
            <a:off x="5504534" y="3982106"/>
            <a:ext cx="800793" cy="942109"/>
          </a:xfrm>
          <a:prstGeom prst="rect">
            <a:avLst/>
          </a:prstGeom>
        </p:spPr>
      </p:pic>
      <p:pic>
        <p:nvPicPr>
          <p:cNvPr id="15" name="Picture 7" descr="\\WinFileSvI\AP0$Root\Akraemer\Eigene Dateien\OLAV V\big_mg15-multi-gauge-controller.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420" t="18659" r="9992" b="10028"/>
          <a:stretch/>
        </p:blipFill>
        <p:spPr bwMode="auto">
          <a:xfrm>
            <a:off x="7479606" y="2090174"/>
            <a:ext cx="1037308" cy="6294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WinFileSvI\AP0$Root\Akraemer\Eigene Dateien\OLAV V\IE51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69999" y="1929072"/>
            <a:ext cx="549781" cy="833548"/>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p:cNvPicPr>
            <a:picLocks noChangeAspect="1"/>
          </p:cNvPicPr>
          <p:nvPr/>
        </p:nvPicPr>
        <p:blipFill rotWithShape="1">
          <a:blip r:embed="rId12"/>
          <a:srcRect l="9403" t="9115"/>
          <a:stretch/>
        </p:blipFill>
        <p:spPr>
          <a:xfrm>
            <a:off x="879328" y="4100420"/>
            <a:ext cx="889804" cy="772498"/>
          </a:xfrm>
          <a:prstGeom prst="rect">
            <a:avLst/>
          </a:prstGeom>
        </p:spPr>
      </p:pic>
      <p:pic>
        <p:nvPicPr>
          <p:cNvPr id="18" name="Grafik 17"/>
          <p:cNvPicPr>
            <a:picLocks noChangeAspect="1"/>
          </p:cNvPicPr>
          <p:nvPr/>
        </p:nvPicPr>
        <p:blipFill>
          <a:blip r:embed="rId13"/>
          <a:stretch>
            <a:fillRect/>
          </a:stretch>
        </p:blipFill>
        <p:spPr>
          <a:xfrm>
            <a:off x="3787314" y="4077441"/>
            <a:ext cx="672754" cy="792597"/>
          </a:xfrm>
          <a:prstGeom prst="rect">
            <a:avLst/>
          </a:prstGeom>
        </p:spPr>
      </p:pic>
      <p:pic>
        <p:nvPicPr>
          <p:cNvPr id="19" name="Grafik 18"/>
          <p:cNvPicPr>
            <a:picLocks noChangeAspect="1"/>
          </p:cNvPicPr>
          <p:nvPr/>
        </p:nvPicPr>
        <p:blipFill>
          <a:blip r:embed="rId14"/>
          <a:stretch>
            <a:fillRect/>
          </a:stretch>
        </p:blipFill>
        <p:spPr>
          <a:xfrm rot="5400000">
            <a:off x="1648373" y="4264965"/>
            <a:ext cx="903302" cy="485448"/>
          </a:xfrm>
          <a:prstGeom prst="rect">
            <a:avLst/>
          </a:prstGeom>
        </p:spPr>
      </p:pic>
      <p:pic>
        <p:nvPicPr>
          <p:cNvPr id="20" name="Grafik 19"/>
          <p:cNvPicPr>
            <a:picLocks noChangeAspect="1"/>
          </p:cNvPicPr>
          <p:nvPr/>
        </p:nvPicPr>
        <p:blipFill rotWithShape="1">
          <a:blip r:embed="rId15"/>
          <a:srcRect l="7168"/>
          <a:stretch/>
        </p:blipFill>
        <p:spPr>
          <a:xfrm>
            <a:off x="2431774" y="4117881"/>
            <a:ext cx="1302282" cy="672398"/>
          </a:xfrm>
          <a:prstGeom prst="rect">
            <a:avLst/>
          </a:prstGeom>
        </p:spPr>
      </p:pic>
      <p:sp>
        <p:nvSpPr>
          <p:cNvPr id="21" name="Title 4"/>
          <p:cNvSpPr txBox="1">
            <a:spLocks/>
          </p:cNvSpPr>
          <p:nvPr/>
        </p:nvSpPr>
        <p:spPr>
          <a:xfrm>
            <a:off x="172800" y="154800"/>
            <a:ext cx="5584536"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r>
              <a:rPr lang="de-DE" dirty="0" smtClean="0"/>
              <a:t>Status </a:t>
            </a:r>
            <a:r>
              <a:rPr lang="de-DE" dirty="0" err="1"/>
              <a:t>Vacuum</a:t>
            </a:r>
            <a:r>
              <a:rPr lang="de-DE" dirty="0"/>
              <a:t> </a:t>
            </a:r>
            <a:r>
              <a:rPr lang="de-DE" dirty="0" smtClean="0"/>
              <a:t>Standard </a:t>
            </a:r>
            <a:r>
              <a:rPr lang="de-DE" dirty="0"/>
              <a:t>Components</a:t>
            </a:r>
          </a:p>
        </p:txBody>
      </p:sp>
      <p:pic>
        <p:nvPicPr>
          <p:cNvPr id="22" name="Grafik 21"/>
          <p:cNvPicPr>
            <a:picLocks noChangeAspect="1"/>
          </p:cNvPicPr>
          <p:nvPr/>
        </p:nvPicPr>
        <p:blipFill rotWithShape="1">
          <a:blip r:embed="rId16">
            <a:extLst>
              <a:ext uri="{28A0092B-C50C-407E-A947-70E740481C1C}">
                <a14:useLocalDpi xmlns:a14="http://schemas.microsoft.com/office/drawing/2010/main" val="0"/>
              </a:ext>
            </a:extLst>
          </a:blip>
          <a:srcRect l="32983" r="30037"/>
          <a:stretch/>
        </p:blipFill>
        <p:spPr>
          <a:xfrm>
            <a:off x="7487841" y="2889922"/>
            <a:ext cx="413804" cy="839251"/>
          </a:xfrm>
          <a:prstGeom prst="rect">
            <a:avLst/>
          </a:prstGeom>
        </p:spPr>
      </p:pic>
      <p:sp>
        <p:nvSpPr>
          <p:cNvPr id="23" name="Foliennummernplatzhalter 3"/>
          <p:cNvSpPr txBox="1">
            <a:spLocks/>
          </p:cNvSpPr>
          <p:nvPr/>
        </p:nvSpPr>
        <p:spPr>
          <a:xfrm>
            <a:off x="8832106" y="4966967"/>
            <a:ext cx="311894" cy="184666"/>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54406B9-6E6F-7448-8C1D-08BEFF85567D}" type="slidenum">
              <a:rPr lang="de-DE" smtClean="0"/>
              <a:pPr/>
              <a:t>28</a:t>
            </a:fld>
            <a:endParaRPr lang="de-DE" dirty="0"/>
          </a:p>
        </p:txBody>
      </p:sp>
    </p:spTree>
    <p:extLst>
      <p:ext uri="{BB962C8B-B14F-4D97-AF65-F5344CB8AC3E}">
        <p14:creationId xmlns:p14="http://schemas.microsoft.com/office/powerpoint/2010/main" val="16749715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p:cNvSpPr/>
          <p:nvPr/>
        </p:nvSpPr>
        <p:spPr bwMode="auto">
          <a:xfrm>
            <a:off x="1143000" y="929217"/>
            <a:ext cx="6862022" cy="2982627"/>
          </a:xfrm>
          <a:prstGeom prst="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de-DE">
              <a:solidFill>
                <a:prstClr val="black"/>
              </a:solidFill>
            </a:endParaRPr>
          </a:p>
        </p:txBody>
      </p:sp>
      <p:sp>
        <p:nvSpPr>
          <p:cNvPr id="16" name="Rechteck 15"/>
          <p:cNvSpPr/>
          <p:nvPr/>
        </p:nvSpPr>
        <p:spPr bwMode="auto">
          <a:xfrm>
            <a:off x="1221869" y="939140"/>
            <a:ext cx="6708719" cy="170726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de-DE">
              <a:solidFill>
                <a:prstClr val="black"/>
              </a:solidFill>
            </a:endParaRPr>
          </a:p>
        </p:txBody>
      </p:sp>
      <p:sp>
        <p:nvSpPr>
          <p:cNvPr id="26" name="Rechteck 25"/>
          <p:cNvSpPr/>
          <p:nvPr/>
        </p:nvSpPr>
        <p:spPr bwMode="auto">
          <a:xfrm>
            <a:off x="1185528" y="3061943"/>
            <a:ext cx="6787588" cy="797902"/>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de-DE">
              <a:solidFill>
                <a:prstClr val="black"/>
              </a:solidFill>
            </a:endParaRPr>
          </a:p>
        </p:txBody>
      </p:sp>
      <p:sp>
        <p:nvSpPr>
          <p:cNvPr id="6" name="Rechteck 5"/>
          <p:cNvSpPr/>
          <p:nvPr/>
        </p:nvSpPr>
        <p:spPr bwMode="auto">
          <a:xfrm>
            <a:off x="1143000" y="4190685"/>
            <a:ext cx="6858000" cy="79790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de-DE">
              <a:solidFill>
                <a:prstClr val="black"/>
              </a:solidFill>
            </a:endParaRPr>
          </a:p>
        </p:txBody>
      </p:sp>
      <p:pic>
        <p:nvPicPr>
          <p:cNvPr id="3076" name="Picture 4" descr="\\WinFileSvI\AP0$Root\Akraemer\Eigene Dateien\OLAV V\4uhv_dual_vacuum_controller2_l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6162" y="3147035"/>
            <a:ext cx="749604" cy="6277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WinFileSvI\AP0$Root\Akraemer\Eigene Dateien\OLAV V\vacion_plus_300_ion_pump_l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1316" y="4348619"/>
            <a:ext cx="599297" cy="59929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4032" y="4223333"/>
            <a:ext cx="739810" cy="381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7"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0118" y="4628046"/>
            <a:ext cx="389294" cy="295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Gerade Verbindung 30"/>
          <p:cNvCxnSpPr>
            <a:endCxn id="18" idx="0"/>
          </p:cNvCxnSpPr>
          <p:nvPr/>
        </p:nvCxnSpPr>
        <p:spPr bwMode="auto">
          <a:xfrm>
            <a:off x="2075814" y="3743440"/>
            <a:ext cx="15151" cy="60518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feld 35"/>
          <p:cNvSpPr txBox="1"/>
          <p:nvPr/>
        </p:nvSpPr>
        <p:spPr>
          <a:xfrm>
            <a:off x="1606825" y="3925819"/>
            <a:ext cx="505267" cy="230832"/>
          </a:xfrm>
          <a:prstGeom prst="rect">
            <a:avLst/>
          </a:prstGeom>
          <a:noFill/>
        </p:spPr>
        <p:txBody>
          <a:bodyPr wrap="none" rtlCol="0">
            <a:spAutoFit/>
          </a:bodyPr>
          <a:lstStyle/>
          <a:p>
            <a:pPr defTabSz="342900"/>
            <a:r>
              <a:rPr lang="de-DE" sz="900" dirty="0">
                <a:solidFill>
                  <a:srgbClr val="FF0000"/>
                </a:solidFill>
              </a:rPr>
              <a:t>4x HV</a:t>
            </a:r>
          </a:p>
        </p:txBody>
      </p:sp>
      <p:cxnSp>
        <p:nvCxnSpPr>
          <p:cNvPr id="38" name="Gerade Verbindung 37"/>
          <p:cNvCxnSpPr/>
          <p:nvPr/>
        </p:nvCxnSpPr>
        <p:spPr bwMode="auto">
          <a:xfrm>
            <a:off x="2071340" y="2370553"/>
            <a:ext cx="10815" cy="774041"/>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 Verbindung 39"/>
          <p:cNvCxnSpPr>
            <a:endCxn id="3076" idx="3"/>
          </p:cNvCxnSpPr>
          <p:nvPr/>
        </p:nvCxnSpPr>
        <p:spPr bwMode="auto">
          <a:xfrm flipH="1">
            <a:off x="2465766" y="3457051"/>
            <a:ext cx="504962" cy="3842"/>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feld 41"/>
          <p:cNvSpPr txBox="1"/>
          <p:nvPr/>
        </p:nvSpPr>
        <p:spPr>
          <a:xfrm>
            <a:off x="2076748" y="2677193"/>
            <a:ext cx="724878" cy="338554"/>
          </a:xfrm>
          <a:prstGeom prst="rect">
            <a:avLst/>
          </a:prstGeom>
          <a:noFill/>
        </p:spPr>
        <p:txBody>
          <a:bodyPr wrap="none" rtlCol="0">
            <a:spAutoFit/>
          </a:bodyPr>
          <a:lstStyle/>
          <a:p>
            <a:pPr defTabSz="342900"/>
            <a:r>
              <a:rPr lang="de-DE" sz="800" dirty="0">
                <a:solidFill>
                  <a:srgbClr val="FF0000"/>
                </a:solidFill>
              </a:rPr>
              <a:t>per </a:t>
            </a:r>
            <a:r>
              <a:rPr lang="de-DE" sz="800" dirty="0" err="1">
                <a:solidFill>
                  <a:srgbClr val="FF0000"/>
                </a:solidFill>
              </a:rPr>
              <a:t>channel</a:t>
            </a:r>
            <a:endParaRPr lang="de-DE" sz="800" dirty="0">
              <a:solidFill>
                <a:srgbClr val="FF0000"/>
              </a:solidFill>
            </a:endParaRPr>
          </a:p>
          <a:p>
            <a:pPr defTabSz="342900"/>
            <a:r>
              <a:rPr lang="de-DE" sz="800" dirty="0">
                <a:solidFill>
                  <a:srgbClr val="FF0000"/>
                </a:solidFill>
              </a:rPr>
              <a:t>1x AI</a:t>
            </a:r>
          </a:p>
        </p:txBody>
      </p:sp>
      <p:cxnSp>
        <p:nvCxnSpPr>
          <p:cNvPr id="44" name="Gerade Verbindung 43"/>
          <p:cNvCxnSpPr/>
          <p:nvPr/>
        </p:nvCxnSpPr>
        <p:spPr bwMode="auto">
          <a:xfrm>
            <a:off x="2949371" y="1787783"/>
            <a:ext cx="16866" cy="1674316"/>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feld 44"/>
          <p:cNvSpPr txBox="1"/>
          <p:nvPr/>
        </p:nvSpPr>
        <p:spPr>
          <a:xfrm>
            <a:off x="2447976" y="2015990"/>
            <a:ext cx="745717" cy="215444"/>
          </a:xfrm>
          <a:prstGeom prst="rect">
            <a:avLst/>
          </a:prstGeom>
          <a:noFill/>
          <a:scene3d>
            <a:camera prst="orthographicFront">
              <a:rot lat="0" lon="0" rev="5400000"/>
            </a:camera>
            <a:lightRig rig="threePt" dir="t"/>
          </a:scene3d>
        </p:spPr>
        <p:txBody>
          <a:bodyPr wrap="none" rtlCol="0">
            <a:spAutoFit/>
          </a:bodyPr>
          <a:lstStyle/>
          <a:p>
            <a:pPr defTabSz="342900"/>
            <a:r>
              <a:rPr lang="de-DE" sz="800" dirty="0" err="1">
                <a:solidFill>
                  <a:srgbClr val="0070C0"/>
                </a:solidFill>
              </a:rPr>
              <a:t>ProfiBus</a:t>
            </a:r>
            <a:r>
              <a:rPr lang="de-DE" sz="800" dirty="0">
                <a:solidFill>
                  <a:srgbClr val="0070C0"/>
                </a:solidFill>
              </a:rPr>
              <a:t> DP</a:t>
            </a:r>
          </a:p>
        </p:txBody>
      </p:sp>
      <p:cxnSp>
        <p:nvCxnSpPr>
          <p:cNvPr id="46" name="Gerade Verbindung 45"/>
          <p:cNvCxnSpPr/>
          <p:nvPr/>
        </p:nvCxnSpPr>
        <p:spPr bwMode="auto">
          <a:xfrm>
            <a:off x="4017399" y="2371578"/>
            <a:ext cx="5930" cy="509318"/>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feld 46"/>
          <p:cNvSpPr txBox="1"/>
          <p:nvPr/>
        </p:nvSpPr>
        <p:spPr>
          <a:xfrm>
            <a:off x="4070260" y="2586063"/>
            <a:ext cx="747320" cy="461665"/>
          </a:xfrm>
          <a:prstGeom prst="rect">
            <a:avLst/>
          </a:prstGeom>
          <a:noFill/>
        </p:spPr>
        <p:txBody>
          <a:bodyPr wrap="none" rtlCol="0">
            <a:spAutoFit/>
          </a:bodyPr>
          <a:lstStyle/>
          <a:p>
            <a:pPr defTabSz="342900"/>
            <a:r>
              <a:rPr lang="de-DE" sz="800" dirty="0">
                <a:solidFill>
                  <a:srgbClr val="FF0000"/>
                </a:solidFill>
              </a:rPr>
              <a:t>per Channel</a:t>
            </a:r>
          </a:p>
          <a:p>
            <a:pPr defTabSz="342900"/>
            <a:r>
              <a:rPr lang="de-DE" sz="800" dirty="0">
                <a:solidFill>
                  <a:srgbClr val="FF0000"/>
                </a:solidFill>
              </a:rPr>
              <a:t>1x AI </a:t>
            </a:r>
          </a:p>
          <a:p>
            <a:pPr defTabSz="342900"/>
            <a:r>
              <a:rPr lang="de-DE" sz="800" dirty="0">
                <a:solidFill>
                  <a:srgbClr val="FF0000"/>
                </a:solidFill>
              </a:rPr>
              <a:t>1x DO</a:t>
            </a:r>
          </a:p>
        </p:txBody>
      </p:sp>
      <p:sp>
        <p:nvSpPr>
          <p:cNvPr id="48" name="Textfeld 47"/>
          <p:cNvSpPr txBox="1"/>
          <p:nvPr/>
        </p:nvSpPr>
        <p:spPr>
          <a:xfrm>
            <a:off x="3037240" y="3938203"/>
            <a:ext cx="312906" cy="230832"/>
          </a:xfrm>
          <a:prstGeom prst="rect">
            <a:avLst/>
          </a:prstGeom>
          <a:noFill/>
        </p:spPr>
        <p:txBody>
          <a:bodyPr wrap="none" rtlCol="0">
            <a:spAutoFit/>
          </a:bodyPr>
          <a:lstStyle/>
          <a:p>
            <a:pPr defTabSz="342900"/>
            <a:r>
              <a:rPr lang="de-DE" sz="900" dirty="0">
                <a:solidFill>
                  <a:srgbClr val="FF0000"/>
                </a:solidFill>
              </a:rPr>
              <a:t>4x</a:t>
            </a:r>
          </a:p>
        </p:txBody>
      </p:sp>
      <p:cxnSp>
        <p:nvCxnSpPr>
          <p:cNvPr id="50" name="Gerade Verbindung 49"/>
          <p:cNvCxnSpPr/>
          <p:nvPr/>
        </p:nvCxnSpPr>
        <p:spPr bwMode="auto">
          <a:xfrm>
            <a:off x="3321872" y="3734351"/>
            <a:ext cx="9903" cy="4962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7" name="Picture 3" descr="\\WinFileSvI\AP0$Root\Akraemer\Eigene Dateien\OLAV V\ET200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6307" y="1932502"/>
            <a:ext cx="926979" cy="60476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descr="\\WinFileSvI\AP0$Root\Akraemer\Eigene Dateien\OLAV V\ET200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49068" y="1932502"/>
            <a:ext cx="926979" cy="60476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 descr="\\WinFileSvI\AP0$Root\Akraemer\Eigene Dateien\OLAV V\ET200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74001" y="1931143"/>
            <a:ext cx="926979" cy="604767"/>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Gerade Verbindung 57"/>
          <p:cNvCxnSpPr/>
          <p:nvPr/>
        </p:nvCxnSpPr>
        <p:spPr bwMode="auto">
          <a:xfrm flipH="1">
            <a:off x="5457990" y="1571290"/>
            <a:ext cx="15925" cy="1688392"/>
          </a:xfrm>
          <a:prstGeom prst="line">
            <a:avLst/>
          </a:prstGeom>
          <a:solidFill>
            <a:schemeClr val="accent1"/>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Textfeld 58"/>
          <p:cNvSpPr txBox="1"/>
          <p:nvPr/>
        </p:nvSpPr>
        <p:spPr>
          <a:xfrm>
            <a:off x="5077835" y="2734395"/>
            <a:ext cx="556563" cy="215444"/>
          </a:xfrm>
          <a:prstGeom prst="rect">
            <a:avLst/>
          </a:prstGeom>
          <a:noFill/>
          <a:scene3d>
            <a:camera prst="orthographicFront">
              <a:rot lat="0" lon="0" rev="5400000"/>
            </a:camera>
            <a:lightRig rig="threePt" dir="t"/>
          </a:scene3d>
        </p:spPr>
        <p:txBody>
          <a:bodyPr wrap="none" rtlCol="0">
            <a:spAutoFit/>
          </a:bodyPr>
          <a:lstStyle/>
          <a:p>
            <a:pPr defTabSz="342900"/>
            <a:r>
              <a:rPr lang="de-DE" sz="800" dirty="0" err="1">
                <a:solidFill>
                  <a:srgbClr val="FF9900"/>
                </a:solidFill>
              </a:rPr>
              <a:t>ProfiNet</a:t>
            </a:r>
            <a:endParaRPr lang="de-DE" sz="800" dirty="0">
              <a:solidFill>
                <a:srgbClr val="FF9900"/>
              </a:solidFill>
            </a:endParaRPr>
          </a:p>
        </p:txBody>
      </p:sp>
      <p:cxnSp>
        <p:nvCxnSpPr>
          <p:cNvPr id="62" name="Gerade Verbindung 61"/>
          <p:cNvCxnSpPr/>
          <p:nvPr/>
        </p:nvCxnSpPr>
        <p:spPr bwMode="auto">
          <a:xfrm>
            <a:off x="7356719" y="2369194"/>
            <a:ext cx="14510" cy="1842569"/>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Textfeld 62"/>
          <p:cNvSpPr txBox="1"/>
          <p:nvPr/>
        </p:nvSpPr>
        <p:spPr>
          <a:xfrm>
            <a:off x="7338958" y="2625435"/>
            <a:ext cx="476412" cy="338554"/>
          </a:xfrm>
          <a:prstGeom prst="rect">
            <a:avLst/>
          </a:prstGeom>
          <a:noFill/>
        </p:spPr>
        <p:txBody>
          <a:bodyPr wrap="none" rtlCol="0">
            <a:spAutoFit/>
          </a:bodyPr>
          <a:lstStyle/>
          <a:p>
            <a:pPr defTabSz="342900"/>
            <a:r>
              <a:rPr lang="de-DE" sz="800" dirty="0">
                <a:solidFill>
                  <a:srgbClr val="FF0000"/>
                </a:solidFill>
              </a:rPr>
              <a:t>2x DI </a:t>
            </a:r>
          </a:p>
          <a:p>
            <a:pPr defTabSz="342900"/>
            <a:r>
              <a:rPr lang="de-DE" sz="800" dirty="0">
                <a:solidFill>
                  <a:srgbClr val="FF0000"/>
                </a:solidFill>
              </a:rPr>
              <a:t>1x DO</a:t>
            </a:r>
          </a:p>
        </p:txBody>
      </p:sp>
      <p:sp>
        <p:nvSpPr>
          <p:cNvPr id="2" name="Foliennummernplatzhalter 1"/>
          <p:cNvSpPr>
            <a:spLocks noGrp="1"/>
          </p:cNvSpPr>
          <p:nvPr>
            <p:ph type="sldNum" sz="quarter" idx="4294967295"/>
          </p:nvPr>
        </p:nvSpPr>
        <p:spPr>
          <a:xfrm>
            <a:off x="8397875" y="4914900"/>
            <a:ext cx="746125" cy="273050"/>
          </a:xfrm>
        </p:spPr>
        <p:txBody>
          <a:bodyPr/>
          <a:lstStyle/>
          <a:p>
            <a:fld id="{125CBDDA-5CCF-8748-8988-9DC6C8981774}" type="slidenum">
              <a:rPr lang="de-DE" smtClean="0"/>
              <a:pPr/>
              <a:t>29</a:t>
            </a:fld>
            <a:endParaRPr lang="de-DE" dirty="0"/>
          </a:p>
        </p:txBody>
      </p:sp>
      <p:sp>
        <p:nvSpPr>
          <p:cNvPr id="9" name="Textfeld 8"/>
          <p:cNvSpPr txBox="1"/>
          <p:nvPr/>
        </p:nvSpPr>
        <p:spPr>
          <a:xfrm>
            <a:off x="1108531" y="4149098"/>
            <a:ext cx="623889" cy="253916"/>
          </a:xfrm>
          <a:prstGeom prst="rect">
            <a:avLst/>
          </a:prstGeom>
          <a:noFill/>
        </p:spPr>
        <p:txBody>
          <a:bodyPr wrap="none" rtlCol="0">
            <a:spAutoFit/>
          </a:bodyPr>
          <a:lstStyle/>
          <a:p>
            <a:pPr defTabSz="342900"/>
            <a:r>
              <a:rPr lang="de-DE" sz="1050" b="1" dirty="0">
                <a:solidFill>
                  <a:prstClr val="black"/>
                </a:solidFill>
              </a:rPr>
              <a:t>Tunnel</a:t>
            </a:r>
          </a:p>
        </p:txBody>
      </p:sp>
      <p:sp>
        <p:nvSpPr>
          <p:cNvPr id="68" name="Textfeld 67"/>
          <p:cNvSpPr txBox="1"/>
          <p:nvPr/>
        </p:nvSpPr>
        <p:spPr>
          <a:xfrm>
            <a:off x="7563754" y="3093066"/>
            <a:ext cx="380480" cy="744602"/>
          </a:xfrm>
          <a:prstGeom prst="rect">
            <a:avLst/>
          </a:prstGeom>
          <a:solidFill>
            <a:srgbClr val="FDBB63"/>
          </a:solidFill>
        </p:spPr>
        <p:txBody>
          <a:bodyPr vert="vert" wrap="square" lIns="36000" tIns="0" rIns="36000" bIns="0" rtlCol="0" anchor="ctr" anchorCtr="1">
            <a:spAutoFit/>
          </a:bodyPr>
          <a:lstStyle/>
          <a:p>
            <a:pPr defTabSz="342900"/>
            <a:r>
              <a:rPr lang="de-DE" sz="1000" b="1" dirty="0">
                <a:solidFill>
                  <a:prstClr val="black"/>
                </a:solidFill>
              </a:rPr>
              <a:t>Controller </a:t>
            </a:r>
            <a:r>
              <a:rPr lang="de-DE" sz="1000" b="1" dirty="0" err="1" smtClean="0">
                <a:solidFill>
                  <a:prstClr val="black"/>
                </a:solidFill>
              </a:rPr>
              <a:t>Cabinet</a:t>
            </a:r>
            <a:endParaRPr lang="de-DE" sz="1000" b="1" dirty="0">
              <a:solidFill>
                <a:prstClr val="black"/>
              </a:solidFill>
            </a:endParaRPr>
          </a:p>
        </p:txBody>
      </p:sp>
      <p:sp>
        <p:nvSpPr>
          <p:cNvPr id="69" name="Textfeld 68"/>
          <p:cNvSpPr txBox="1"/>
          <p:nvPr/>
        </p:nvSpPr>
        <p:spPr>
          <a:xfrm rot="16200000">
            <a:off x="7043792" y="589001"/>
            <a:ext cx="380480" cy="1236278"/>
          </a:xfrm>
          <a:prstGeom prst="rect">
            <a:avLst/>
          </a:prstGeom>
          <a:solidFill>
            <a:srgbClr val="FDBB63"/>
          </a:solidFill>
        </p:spPr>
        <p:txBody>
          <a:bodyPr vert="vert" wrap="square" lIns="36000" tIns="36000" rIns="36000" bIns="36000" rtlCol="0" anchor="ctr" anchorCtr="1">
            <a:spAutoFit/>
          </a:bodyPr>
          <a:lstStyle/>
          <a:p>
            <a:pPr defTabSz="342900"/>
            <a:r>
              <a:rPr lang="de-DE" sz="1000" b="1" dirty="0" smtClean="0">
                <a:solidFill>
                  <a:prstClr val="black"/>
                </a:solidFill>
              </a:rPr>
              <a:t>PLC </a:t>
            </a:r>
            <a:r>
              <a:rPr lang="de-DE" sz="1000" b="1" dirty="0" err="1" smtClean="0">
                <a:solidFill>
                  <a:prstClr val="black"/>
                </a:solidFill>
              </a:rPr>
              <a:t>Cabinet</a:t>
            </a:r>
            <a:endParaRPr lang="de-DE" sz="1000" b="1" dirty="0">
              <a:solidFill>
                <a:prstClr val="black"/>
              </a:solidFill>
            </a:endParaRPr>
          </a:p>
          <a:p>
            <a:pPr defTabSz="342900"/>
            <a:r>
              <a:rPr lang="de-DE" sz="1000" b="1" dirty="0" smtClean="0">
                <a:solidFill>
                  <a:prstClr val="black"/>
                </a:solidFill>
              </a:rPr>
              <a:t>(</a:t>
            </a:r>
            <a:r>
              <a:rPr lang="de-DE" sz="1000" b="1" dirty="0" err="1" smtClean="0">
                <a:solidFill>
                  <a:prstClr val="black"/>
                </a:solidFill>
              </a:rPr>
              <a:t>Slovenian</a:t>
            </a:r>
            <a:r>
              <a:rPr lang="de-DE" sz="1000" b="1" dirty="0" smtClean="0">
                <a:solidFill>
                  <a:prstClr val="black"/>
                </a:solidFill>
              </a:rPr>
              <a:t> In-Kind)</a:t>
            </a:r>
            <a:endParaRPr lang="de-DE" sz="1000" b="1" dirty="0">
              <a:solidFill>
                <a:prstClr val="black"/>
              </a:solidFill>
            </a:endParaRPr>
          </a:p>
        </p:txBody>
      </p:sp>
      <p:sp>
        <p:nvSpPr>
          <p:cNvPr id="70" name="Textfeld 69"/>
          <p:cNvSpPr txBox="1"/>
          <p:nvPr/>
        </p:nvSpPr>
        <p:spPr>
          <a:xfrm>
            <a:off x="6721094" y="1733117"/>
            <a:ext cx="762095" cy="215444"/>
          </a:xfrm>
          <a:prstGeom prst="rect">
            <a:avLst/>
          </a:prstGeom>
          <a:noFill/>
        </p:spPr>
        <p:txBody>
          <a:bodyPr vert="horz" wrap="square" rtlCol="0">
            <a:spAutoFit/>
          </a:bodyPr>
          <a:lstStyle/>
          <a:p>
            <a:pPr defTabSz="342900"/>
            <a:r>
              <a:rPr lang="de-DE" sz="800" dirty="0">
                <a:solidFill>
                  <a:prstClr val="black"/>
                </a:solidFill>
              </a:rPr>
              <a:t>ET200M</a:t>
            </a:r>
          </a:p>
        </p:txBody>
      </p:sp>
      <p:sp>
        <p:nvSpPr>
          <p:cNvPr id="71" name="Textfeld 70"/>
          <p:cNvSpPr txBox="1"/>
          <p:nvPr/>
        </p:nvSpPr>
        <p:spPr>
          <a:xfrm>
            <a:off x="1818749" y="1748267"/>
            <a:ext cx="762095" cy="215444"/>
          </a:xfrm>
          <a:prstGeom prst="rect">
            <a:avLst/>
          </a:prstGeom>
          <a:noFill/>
        </p:spPr>
        <p:txBody>
          <a:bodyPr vert="horz" wrap="square" rtlCol="0">
            <a:spAutoFit/>
          </a:bodyPr>
          <a:lstStyle/>
          <a:p>
            <a:pPr defTabSz="342900"/>
            <a:r>
              <a:rPr lang="de-DE" sz="800" dirty="0">
                <a:solidFill>
                  <a:prstClr val="black"/>
                </a:solidFill>
              </a:rPr>
              <a:t>ET200M</a:t>
            </a:r>
          </a:p>
        </p:txBody>
      </p:sp>
      <p:sp>
        <p:nvSpPr>
          <p:cNvPr id="72" name="Textfeld 71"/>
          <p:cNvSpPr txBox="1"/>
          <p:nvPr/>
        </p:nvSpPr>
        <p:spPr>
          <a:xfrm>
            <a:off x="4837453" y="1958084"/>
            <a:ext cx="762095" cy="215444"/>
          </a:xfrm>
          <a:prstGeom prst="rect">
            <a:avLst/>
          </a:prstGeom>
          <a:noFill/>
        </p:spPr>
        <p:txBody>
          <a:bodyPr vert="horz" wrap="square" rtlCol="0">
            <a:spAutoFit/>
          </a:bodyPr>
          <a:lstStyle/>
          <a:p>
            <a:pPr defTabSz="342900"/>
            <a:r>
              <a:rPr lang="de-DE" sz="800" dirty="0">
                <a:solidFill>
                  <a:prstClr val="black"/>
                </a:solidFill>
              </a:rPr>
              <a:t>ET200M</a:t>
            </a:r>
          </a:p>
        </p:txBody>
      </p:sp>
      <p:pic>
        <p:nvPicPr>
          <p:cNvPr id="1030" name="Picture 6" descr="\\WinFileSvI\AP0$Root\Akraemer\Eigene Dateien\OLAV V\CPU_KommModu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53327" y="1032397"/>
            <a:ext cx="1113995" cy="626622"/>
          </a:xfrm>
          <a:prstGeom prst="rect">
            <a:avLst/>
          </a:prstGeom>
          <a:noFill/>
          <a:extLst>
            <a:ext uri="{909E8E84-426E-40DD-AFC4-6F175D3DCCD1}">
              <a14:hiddenFill xmlns:a14="http://schemas.microsoft.com/office/drawing/2010/main">
                <a:solidFill>
                  <a:srgbClr val="FFFFFF"/>
                </a:solidFill>
              </a14:hiddenFill>
            </a:ext>
          </a:extLst>
        </p:spPr>
      </p:pic>
      <p:sp>
        <p:nvSpPr>
          <p:cNvPr id="76" name="Textfeld 75"/>
          <p:cNvSpPr txBox="1"/>
          <p:nvPr/>
        </p:nvSpPr>
        <p:spPr>
          <a:xfrm>
            <a:off x="4967731" y="1032397"/>
            <a:ext cx="1054190" cy="461665"/>
          </a:xfrm>
          <a:prstGeom prst="rect">
            <a:avLst/>
          </a:prstGeom>
          <a:noFill/>
        </p:spPr>
        <p:txBody>
          <a:bodyPr vert="horz" wrap="square" rtlCol="0">
            <a:spAutoFit/>
          </a:bodyPr>
          <a:lstStyle/>
          <a:p>
            <a:pPr defTabSz="342900"/>
            <a:r>
              <a:rPr lang="de-DE" sz="800" dirty="0">
                <a:solidFill>
                  <a:prstClr val="black"/>
                </a:solidFill>
              </a:rPr>
              <a:t>PLC &amp; Communication Module</a:t>
            </a:r>
          </a:p>
        </p:txBody>
      </p:sp>
      <p:cxnSp>
        <p:nvCxnSpPr>
          <p:cNvPr id="82" name="Gerade Verbindung 81"/>
          <p:cNvCxnSpPr/>
          <p:nvPr/>
        </p:nvCxnSpPr>
        <p:spPr bwMode="auto">
          <a:xfrm flipV="1">
            <a:off x="2935223" y="1787783"/>
            <a:ext cx="1173072" cy="9031"/>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Gerade Verbindung 83"/>
          <p:cNvCxnSpPr/>
          <p:nvPr/>
        </p:nvCxnSpPr>
        <p:spPr bwMode="auto">
          <a:xfrm flipV="1">
            <a:off x="4086489" y="1659019"/>
            <a:ext cx="0" cy="126350"/>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Gerade Verbindung 102"/>
          <p:cNvCxnSpPr/>
          <p:nvPr/>
        </p:nvCxnSpPr>
        <p:spPr bwMode="auto">
          <a:xfrm>
            <a:off x="3567832" y="2880896"/>
            <a:ext cx="455497"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Gerade Verbindung 107"/>
          <p:cNvCxnSpPr/>
          <p:nvPr/>
        </p:nvCxnSpPr>
        <p:spPr bwMode="auto">
          <a:xfrm flipH="1" flipV="1">
            <a:off x="4974385" y="1580189"/>
            <a:ext cx="485817" cy="3032"/>
          </a:xfrm>
          <a:prstGeom prst="line">
            <a:avLst/>
          </a:prstGeom>
          <a:solidFill>
            <a:schemeClr val="accent1"/>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Gerade Verbindung 114"/>
          <p:cNvCxnSpPr/>
          <p:nvPr/>
        </p:nvCxnSpPr>
        <p:spPr bwMode="auto">
          <a:xfrm>
            <a:off x="2481609" y="1345708"/>
            <a:ext cx="7576" cy="595158"/>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Gerade Verbindung 116"/>
          <p:cNvCxnSpPr>
            <a:endCxn id="1030" idx="1"/>
          </p:cNvCxnSpPr>
          <p:nvPr/>
        </p:nvCxnSpPr>
        <p:spPr bwMode="auto">
          <a:xfrm>
            <a:off x="2491747" y="1345708"/>
            <a:ext cx="1361579"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Gerade Verbindung 118"/>
          <p:cNvCxnSpPr/>
          <p:nvPr/>
        </p:nvCxnSpPr>
        <p:spPr bwMode="auto">
          <a:xfrm flipV="1">
            <a:off x="4964425" y="1496937"/>
            <a:ext cx="2280524" cy="18645"/>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Gerade Verbindung 125"/>
          <p:cNvCxnSpPr/>
          <p:nvPr/>
        </p:nvCxnSpPr>
        <p:spPr bwMode="auto">
          <a:xfrm>
            <a:off x="7241162" y="1509292"/>
            <a:ext cx="7576" cy="39926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Gerade Verbindung 127"/>
          <p:cNvCxnSpPr/>
          <p:nvPr/>
        </p:nvCxnSpPr>
        <p:spPr bwMode="auto">
          <a:xfrm>
            <a:off x="4443920" y="1635088"/>
            <a:ext cx="7576" cy="310445"/>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feld 76"/>
          <p:cNvSpPr txBox="1"/>
          <p:nvPr/>
        </p:nvSpPr>
        <p:spPr>
          <a:xfrm>
            <a:off x="3461366" y="3941141"/>
            <a:ext cx="1415772" cy="230832"/>
          </a:xfrm>
          <a:prstGeom prst="rect">
            <a:avLst/>
          </a:prstGeom>
          <a:solidFill>
            <a:srgbClr val="FFFF99"/>
          </a:solidFill>
        </p:spPr>
        <p:txBody>
          <a:bodyPr wrap="none" rtlCol="0">
            <a:spAutoFit/>
          </a:bodyPr>
          <a:lstStyle/>
          <a:p>
            <a:pPr defTabSz="342900"/>
            <a:r>
              <a:rPr lang="de-DE" sz="900" dirty="0">
                <a:solidFill>
                  <a:srgbClr val="FF0000"/>
                </a:solidFill>
              </a:rPr>
              <a:t>Long </a:t>
            </a:r>
            <a:r>
              <a:rPr lang="de-DE" sz="900" dirty="0" err="1">
                <a:solidFill>
                  <a:srgbClr val="FF0000"/>
                </a:solidFill>
              </a:rPr>
              <a:t>cables</a:t>
            </a:r>
            <a:r>
              <a:rPr lang="de-DE" sz="900" dirty="0">
                <a:solidFill>
                  <a:srgbClr val="FF0000"/>
                </a:solidFill>
              </a:rPr>
              <a:t> </a:t>
            </a:r>
            <a:r>
              <a:rPr lang="de-DE" sz="900" dirty="0" err="1">
                <a:solidFill>
                  <a:srgbClr val="FF0000"/>
                </a:solidFill>
              </a:rPr>
              <a:t>up</a:t>
            </a:r>
            <a:r>
              <a:rPr lang="de-DE" sz="900" dirty="0">
                <a:solidFill>
                  <a:srgbClr val="FF0000"/>
                </a:solidFill>
              </a:rPr>
              <a:t> </a:t>
            </a:r>
            <a:r>
              <a:rPr lang="de-DE" sz="900" dirty="0" err="1">
                <a:solidFill>
                  <a:srgbClr val="FF0000"/>
                </a:solidFill>
              </a:rPr>
              <a:t>to</a:t>
            </a:r>
            <a:r>
              <a:rPr lang="de-DE" sz="900" dirty="0">
                <a:solidFill>
                  <a:srgbClr val="FF0000"/>
                </a:solidFill>
              </a:rPr>
              <a:t> 200m</a:t>
            </a:r>
          </a:p>
        </p:txBody>
      </p:sp>
      <p:sp>
        <p:nvSpPr>
          <p:cNvPr id="78" name="Textfeld 77"/>
          <p:cNvSpPr txBox="1"/>
          <p:nvPr/>
        </p:nvSpPr>
        <p:spPr>
          <a:xfrm>
            <a:off x="1277420" y="997670"/>
            <a:ext cx="970137" cy="253916"/>
          </a:xfrm>
          <a:prstGeom prst="rect">
            <a:avLst/>
          </a:prstGeom>
          <a:solidFill>
            <a:srgbClr val="FFFF99"/>
          </a:solidFill>
        </p:spPr>
        <p:txBody>
          <a:bodyPr wrap="none" rtlCol="0">
            <a:spAutoFit/>
          </a:bodyPr>
          <a:lstStyle/>
          <a:p>
            <a:pPr defTabSz="342900"/>
            <a:r>
              <a:rPr lang="de-DE" sz="1050" b="1" dirty="0">
                <a:solidFill>
                  <a:prstClr val="black"/>
                </a:solidFill>
              </a:rPr>
              <a:t>Supply Area</a:t>
            </a:r>
          </a:p>
        </p:txBody>
      </p:sp>
      <p:pic>
        <p:nvPicPr>
          <p:cNvPr id="5" name="Grafik 4"/>
          <p:cNvPicPr>
            <a:picLocks noChangeAspect="1"/>
          </p:cNvPicPr>
          <p:nvPr/>
        </p:nvPicPr>
        <p:blipFill rotWithShape="1">
          <a:blip r:embed="rId9" cstate="print">
            <a:extLst>
              <a:ext uri="{28A0092B-C50C-407E-A947-70E740481C1C}">
                <a14:useLocalDpi xmlns:a14="http://schemas.microsoft.com/office/drawing/2010/main" val="0"/>
              </a:ext>
            </a:extLst>
          </a:blip>
          <a:srcRect l="13713" r="12200"/>
          <a:stretch/>
        </p:blipFill>
        <p:spPr>
          <a:xfrm>
            <a:off x="3224326" y="3133897"/>
            <a:ext cx="687011" cy="621293"/>
          </a:xfrm>
          <a:prstGeom prst="rect">
            <a:avLst/>
          </a:prstGeom>
        </p:spPr>
      </p:pic>
      <p:cxnSp>
        <p:nvCxnSpPr>
          <p:cNvPr id="85" name="Gerade Verbindung 107"/>
          <p:cNvCxnSpPr/>
          <p:nvPr/>
        </p:nvCxnSpPr>
        <p:spPr bwMode="auto">
          <a:xfrm flipH="1">
            <a:off x="5081564" y="3254666"/>
            <a:ext cx="378638" cy="8703"/>
          </a:xfrm>
          <a:prstGeom prst="line">
            <a:avLst/>
          </a:prstGeom>
          <a:solidFill>
            <a:schemeClr val="accent1"/>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Grafik 21"/>
          <p:cNvPicPr>
            <a:picLocks noChangeAspect="1"/>
          </p:cNvPicPr>
          <p:nvPr/>
        </p:nvPicPr>
        <p:blipFill rotWithShape="1">
          <a:blip r:embed="rId10" cstate="print">
            <a:extLst>
              <a:ext uri="{28A0092B-C50C-407E-A947-70E740481C1C}">
                <a14:useLocalDpi xmlns:a14="http://schemas.microsoft.com/office/drawing/2010/main" val="0"/>
              </a:ext>
            </a:extLst>
          </a:blip>
          <a:srcRect l="57560" r="7665"/>
          <a:stretch/>
        </p:blipFill>
        <p:spPr>
          <a:xfrm>
            <a:off x="2910924" y="4258942"/>
            <a:ext cx="366641" cy="706385"/>
          </a:xfrm>
          <a:prstGeom prst="rect">
            <a:avLst/>
          </a:prstGeom>
        </p:spPr>
      </p:pic>
      <p:pic>
        <p:nvPicPr>
          <p:cNvPr id="24" name="Grafik 23"/>
          <p:cNvPicPr>
            <a:picLocks noChangeAspect="1"/>
          </p:cNvPicPr>
          <p:nvPr/>
        </p:nvPicPr>
        <p:blipFill rotWithShape="1">
          <a:blip r:embed="rId11" cstate="print">
            <a:extLst>
              <a:ext uri="{28A0092B-C50C-407E-A947-70E740481C1C}">
                <a14:useLocalDpi xmlns:a14="http://schemas.microsoft.com/office/drawing/2010/main" val="0"/>
              </a:ext>
            </a:extLst>
          </a:blip>
          <a:srcRect l="27320" r="27320"/>
          <a:stretch/>
        </p:blipFill>
        <p:spPr>
          <a:xfrm>
            <a:off x="3320152" y="4251955"/>
            <a:ext cx="487688" cy="720359"/>
          </a:xfrm>
          <a:prstGeom prst="rect">
            <a:avLst/>
          </a:prstGeom>
        </p:spPr>
      </p:pic>
      <p:pic>
        <p:nvPicPr>
          <p:cNvPr id="25" name="Grafik 24"/>
          <p:cNvPicPr>
            <a:picLocks noChangeAspect="1"/>
          </p:cNvPicPr>
          <p:nvPr/>
        </p:nvPicPr>
        <p:blipFill rotWithShape="1">
          <a:blip r:embed="rId12" cstate="print">
            <a:extLst>
              <a:ext uri="{28A0092B-C50C-407E-A947-70E740481C1C}">
                <a14:useLocalDpi xmlns:a14="http://schemas.microsoft.com/office/drawing/2010/main" val="0"/>
              </a:ext>
            </a:extLst>
          </a:blip>
          <a:srcRect l="36633" t="22374" r="36593" b="21628"/>
          <a:stretch/>
        </p:blipFill>
        <p:spPr>
          <a:xfrm>
            <a:off x="4663949" y="3055670"/>
            <a:ext cx="682348" cy="802762"/>
          </a:xfrm>
          <a:prstGeom prst="rect">
            <a:avLst/>
          </a:prstGeom>
        </p:spPr>
      </p:pic>
      <p:pic>
        <p:nvPicPr>
          <p:cNvPr id="27" name="Grafik 26"/>
          <p:cNvPicPr>
            <a:picLocks noChangeAspect="1"/>
          </p:cNvPicPr>
          <p:nvPr/>
        </p:nvPicPr>
        <p:blipFill rotWithShape="1">
          <a:blip r:embed="rId13" cstate="print">
            <a:extLst>
              <a:ext uri="{28A0092B-C50C-407E-A947-70E740481C1C}">
                <a14:useLocalDpi xmlns:a14="http://schemas.microsoft.com/office/drawing/2010/main" val="0"/>
              </a:ext>
            </a:extLst>
          </a:blip>
          <a:srcRect l="30313" t="16401" r="36613" b="15001"/>
          <a:stretch/>
        </p:blipFill>
        <p:spPr>
          <a:xfrm>
            <a:off x="4500430" y="4251954"/>
            <a:ext cx="619789" cy="723087"/>
          </a:xfrm>
          <a:prstGeom prst="rect">
            <a:avLst/>
          </a:prstGeom>
        </p:spPr>
      </p:pic>
      <p:cxnSp>
        <p:nvCxnSpPr>
          <p:cNvPr id="99" name="Gerade Verbindung 107"/>
          <p:cNvCxnSpPr>
            <a:endCxn id="5" idx="3"/>
          </p:cNvCxnSpPr>
          <p:nvPr/>
        </p:nvCxnSpPr>
        <p:spPr bwMode="auto">
          <a:xfrm flipH="1" flipV="1">
            <a:off x="3911337" y="3444544"/>
            <a:ext cx="758560" cy="17555"/>
          </a:xfrm>
          <a:prstGeom prst="line">
            <a:avLst/>
          </a:prstGeom>
          <a:solidFill>
            <a:schemeClr val="accent1"/>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Gerade Verbindung 63"/>
          <p:cNvCxnSpPr>
            <a:stCxn id="25" idx="2"/>
          </p:cNvCxnSpPr>
          <p:nvPr/>
        </p:nvCxnSpPr>
        <p:spPr bwMode="auto">
          <a:xfrm>
            <a:off x="5005123" y="3858431"/>
            <a:ext cx="5851" cy="38203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 name="Textfeld 104"/>
          <p:cNvSpPr txBox="1"/>
          <p:nvPr/>
        </p:nvSpPr>
        <p:spPr>
          <a:xfrm>
            <a:off x="1164088" y="4489548"/>
            <a:ext cx="762095" cy="338554"/>
          </a:xfrm>
          <a:prstGeom prst="rect">
            <a:avLst/>
          </a:prstGeom>
          <a:noFill/>
        </p:spPr>
        <p:txBody>
          <a:bodyPr vert="horz" wrap="square" rtlCol="0">
            <a:spAutoFit/>
          </a:bodyPr>
          <a:lstStyle/>
          <a:p>
            <a:pPr defTabSz="342900"/>
            <a:r>
              <a:rPr lang="de-DE" sz="800" dirty="0">
                <a:solidFill>
                  <a:prstClr val="black"/>
                </a:solidFill>
              </a:rPr>
              <a:t>Ion Getter Pump</a:t>
            </a:r>
          </a:p>
        </p:txBody>
      </p:sp>
      <p:sp>
        <p:nvSpPr>
          <p:cNvPr id="106" name="Textfeld 105"/>
          <p:cNvSpPr txBox="1"/>
          <p:nvPr/>
        </p:nvSpPr>
        <p:spPr>
          <a:xfrm>
            <a:off x="2413952" y="4477795"/>
            <a:ext cx="762095" cy="215444"/>
          </a:xfrm>
          <a:prstGeom prst="rect">
            <a:avLst/>
          </a:prstGeom>
          <a:noFill/>
        </p:spPr>
        <p:txBody>
          <a:bodyPr vert="horz" wrap="square" rtlCol="0">
            <a:spAutoFit/>
          </a:bodyPr>
          <a:lstStyle/>
          <a:p>
            <a:pPr defTabSz="342900"/>
            <a:r>
              <a:rPr lang="de-DE" sz="800" dirty="0" err="1">
                <a:solidFill>
                  <a:prstClr val="black"/>
                </a:solidFill>
              </a:rPr>
              <a:t>Gauges</a:t>
            </a:r>
            <a:endParaRPr lang="de-DE" sz="800" dirty="0">
              <a:solidFill>
                <a:prstClr val="black"/>
              </a:solidFill>
            </a:endParaRPr>
          </a:p>
        </p:txBody>
      </p:sp>
      <p:cxnSp>
        <p:nvCxnSpPr>
          <p:cNvPr id="113" name="Gerade Verbindung 45"/>
          <p:cNvCxnSpPr>
            <a:endCxn id="5" idx="0"/>
          </p:cNvCxnSpPr>
          <p:nvPr/>
        </p:nvCxnSpPr>
        <p:spPr bwMode="auto">
          <a:xfrm flipH="1">
            <a:off x="3567832" y="2880896"/>
            <a:ext cx="770" cy="253001"/>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8" name="Textfeld 117"/>
          <p:cNvSpPr txBox="1"/>
          <p:nvPr/>
        </p:nvSpPr>
        <p:spPr>
          <a:xfrm>
            <a:off x="3870570" y="4387001"/>
            <a:ext cx="762095" cy="461665"/>
          </a:xfrm>
          <a:prstGeom prst="rect">
            <a:avLst/>
          </a:prstGeom>
          <a:noFill/>
        </p:spPr>
        <p:txBody>
          <a:bodyPr vert="horz" wrap="square" rtlCol="0">
            <a:spAutoFit/>
          </a:bodyPr>
          <a:lstStyle/>
          <a:p>
            <a:pPr defTabSz="342900"/>
            <a:r>
              <a:rPr lang="de-DE" sz="800" dirty="0">
                <a:solidFill>
                  <a:prstClr val="black"/>
                </a:solidFill>
              </a:rPr>
              <a:t>Turbo </a:t>
            </a:r>
            <a:r>
              <a:rPr lang="de-DE" sz="800" dirty="0" err="1">
                <a:solidFill>
                  <a:prstClr val="black"/>
                </a:solidFill>
              </a:rPr>
              <a:t>molecular</a:t>
            </a:r>
            <a:r>
              <a:rPr lang="de-DE" sz="800" dirty="0">
                <a:solidFill>
                  <a:prstClr val="black"/>
                </a:solidFill>
              </a:rPr>
              <a:t> pump</a:t>
            </a:r>
          </a:p>
        </p:txBody>
      </p:sp>
      <p:sp>
        <p:nvSpPr>
          <p:cNvPr id="121" name="Textfeld 120"/>
          <p:cNvSpPr txBox="1"/>
          <p:nvPr/>
        </p:nvSpPr>
        <p:spPr>
          <a:xfrm rot="5400000">
            <a:off x="3939820" y="3249600"/>
            <a:ext cx="633507" cy="230832"/>
          </a:xfrm>
          <a:prstGeom prst="rect">
            <a:avLst/>
          </a:prstGeom>
          <a:noFill/>
          <a:scene3d>
            <a:camera prst="orthographicFront">
              <a:rot lat="0" lon="0" rev="5400000"/>
            </a:camera>
            <a:lightRig rig="threePt" dir="t"/>
          </a:scene3d>
        </p:spPr>
        <p:txBody>
          <a:bodyPr wrap="none" rtlCol="0">
            <a:spAutoFit/>
          </a:bodyPr>
          <a:lstStyle/>
          <a:p>
            <a:pPr defTabSz="342900"/>
            <a:r>
              <a:rPr lang="de-DE" sz="900" b="1" dirty="0" err="1">
                <a:solidFill>
                  <a:srgbClr val="FF9900"/>
                </a:solidFill>
              </a:rPr>
              <a:t>ProfiNet</a:t>
            </a:r>
            <a:endParaRPr lang="de-DE" sz="900" b="1" dirty="0">
              <a:solidFill>
                <a:srgbClr val="FF9900"/>
              </a:solidFill>
            </a:endParaRPr>
          </a:p>
        </p:txBody>
      </p:sp>
      <p:pic>
        <p:nvPicPr>
          <p:cNvPr id="86" name="Grafik 85"/>
          <p:cNvPicPr>
            <a:picLocks noChangeAspect="1"/>
          </p:cNvPicPr>
          <p:nvPr/>
        </p:nvPicPr>
        <p:blipFill>
          <a:blip r:embed="rId14"/>
          <a:stretch>
            <a:fillRect/>
          </a:stretch>
        </p:blipFill>
        <p:spPr>
          <a:xfrm>
            <a:off x="5286597" y="4488423"/>
            <a:ext cx="646738" cy="476905"/>
          </a:xfrm>
          <a:prstGeom prst="rect">
            <a:avLst/>
          </a:prstGeom>
        </p:spPr>
      </p:pic>
      <p:pic>
        <p:nvPicPr>
          <p:cNvPr id="127" name="Grafik 126"/>
          <p:cNvPicPr>
            <a:picLocks noChangeAspect="1"/>
          </p:cNvPicPr>
          <p:nvPr/>
        </p:nvPicPr>
        <p:blipFill rotWithShape="1">
          <a:blip r:embed="rId15"/>
          <a:srcRect l="2469" t="12996" r="59881" b="25376"/>
          <a:stretch/>
        </p:blipFill>
        <p:spPr>
          <a:xfrm>
            <a:off x="6014724" y="4248351"/>
            <a:ext cx="555499" cy="726422"/>
          </a:xfrm>
          <a:prstGeom prst="rect">
            <a:avLst/>
          </a:prstGeom>
        </p:spPr>
      </p:pic>
      <p:sp>
        <p:nvSpPr>
          <p:cNvPr id="129" name="Textfeld 128"/>
          <p:cNvSpPr txBox="1"/>
          <p:nvPr/>
        </p:nvSpPr>
        <p:spPr>
          <a:xfrm>
            <a:off x="5254639" y="4166429"/>
            <a:ext cx="762095" cy="338554"/>
          </a:xfrm>
          <a:prstGeom prst="rect">
            <a:avLst/>
          </a:prstGeom>
          <a:noFill/>
        </p:spPr>
        <p:txBody>
          <a:bodyPr vert="horz" wrap="square" rtlCol="0">
            <a:spAutoFit/>
          </a:bodyPr>
          <a:lstStyle/>
          <a:p>
            <a:pPr defTabSz="342900"/>
            <a:r>
              <a:rPr lang="de-DE" sz="800" dirty="0" err="1">
                <a:solidFill>
                  <a:prstClr val="black"/>
                </a:solidFill>
              </a:rPr>
              <a:t>Roughing</a:t>
            </a:r>
            <a:r>
              <a:rPr lang="de-DE" sz="800" dirty="0">
                <a:solidFill>
                  <a:prstClr val="black"/>
                </a:solidFill>
              </a:rPr>
              <a:t> pump</a:t>
            </a:r>
          </a:p>
        </p:txBody>
      </p:sp>
      <p:sp>
        <p:nvSpPr>
          <p:cNvPr id="130" name="Textfeld 129"/>
          <p:cNvSpPr txBox="1"/>
          <p:nvPr/>
        </p:nvSpPr>
        <p:spPr>
          <a:xfrm>
            <a:off x="6417541" y="4221880"/>
            <a:ext cx="762095" cy="338554"/>
          </a:xfrm>
          <a:prstGeom prst="rect">
            <a:avLst/>
          </a:prstGeom>
          <a:noFill/>
        </p:spPr>
        <p:txBody>
          <a:bodyPr vert="horz" wrap="square" rtlCol="0">
            <a:spAutoFit/>
          </a:bodyPr>
          <a:lstStyle/>
          <a:p>
            <a:pPr defTabSz="342900"/>
            <a:r>
              <a:rPr lang="de-DE" sz="800" dirty="0">
                <a:solidFill>
                  <a:prstClr val="black"/>
                </a:solidFill>
              </a:rPr>
              <a:t>Schütz-steuerung</a:t>
            </a:r>
          </a:p>
        </p:txBody>
      </p:sp>
      <p:sp>
        <p:nvSpPr>
          <p:cNvPr id="132" name="Textfeld 131"/>
          <p:cNvSpPr txBox="1"/>
          <p:nvPr/>
        </p:nvSpPr>
        <p:spPr>
          <a:xfrm>
            <a:off x="6828466" y="4556065"/>
            <a:ext cx="553488" cy="461665"/>
          </a:xfrm>
          <a:prstGeom prst="rect">
            <a:avLst/>
          </a:prstGeom>
          <a:noFill/>
        </p:spPr>
        <p:txBody>
          <a:bodyPr vert="horz" wrap="square" rtlCol="0">
            <a:spAutoFit/>
          </a:bodyPr>
          <a:lstStyle/>
          <a:p>
            <a:pPr defTabSz="342900"/>
            <a:r>
              <a:rPr lang="de-DE" sz="800" dirty="0">
                <a:solidFill>
                  <a:prstClr val="black"/>
                </a:solidFill>
              </a:rPr>
              <a:t>Gate- &amp; Angle </a:t>
            </a:r>
            <a:r>
              <a:rPr lang="de-DE" sz="800" dirty="0" err="1">
                <a:solidFill>
                  <a:prstClr val="black"/>
                </a:solidFill>
              </a:rPr>
              <a:t>Valves</a:t>
            </a:r>
            <a:endParaRPr lang="de-DE" sz="800" dirty="0">
              <a:solidFill>
                <a:prstClr val="black"/>
              </a:solidFill>
            </a:endParaRPr>
          </a:p>
        </p:txBody>
      </p:sp>
      <p:cxnSp>
        <p:nvCxnSpPr>
          <p:cNvPr id="133" name="Gerade Verbindung 61"/>
          <p:cNvCxnSpPr/>
          <p:nvPr/>
        </p:nvCxnSpPr>
        <p:spPr bwMode="auto">
          <a:xfrm>
            <a:off x="6176133" y="2066810"/>
            <a:ext cx="16032" cy="2183913"/>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 Verbindung 102"/>
          <p:cNvCxnSpPr/>
          <p:nvPr/>
        </p:nvCxnSpPr>
        <p:spPr bwMode="auto">
          <a:xfrm flipV="1">
            <a:off x="6176133" y="2066810"/>
            <a:ext cx="597868" cy="11039"/>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Gerade Verbindung 102"/>
          <p:cNvCxnSpPr>
            <a:stCxn id="86" idx="3"/>
          </p:cNvCxnSpPr>
          <p:nvPr/>
        </p:nvCxnSpPr>
        <p:spPr bwMode="auto">
          <a:xfrm flipV="1">
            <a:off x="5933335" y="4720707"/>
            <a:ext cx="81389" cy="6168"/>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3" name="Title 4"/>
          <p:cNvSpPr txBox="1">
            <a:spLocks/>
          </p:cNvSpPr>
          <p:nvPr/>
        </p:nvSpPr>
        <p:spPr>
          <a:xfrm>
            <a:off x="172800" y="154800"/>
            <a:ext cx="5584536"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r>
              <a:rPr lang="en-US" altLang="de-DE" dirty="0">
                <a:latin typeface="Arial" charset="0"/>
                <a:cs typeface="Arial" charset="0"/>
              </a:rPr>
              <a:t>Schematic Setup of Vacuum Controls</a:t>
            </a:r>
            <a:endParaRPr lang="de-DE" dirty="0"/>
          </a:p>
        </p:txBody>
      </p:sp>
    </p:spTree>
    <p:extLst>
      <p:ext uri="{BB962C8B-B14F-4D97-AF65-F5344CB8AC3E}">
        <p14:creationId xmlns:p14="http://schemas.microsoft.com/office/powerpoint/2010/main" val="2060113895"/>
      </p:ext>
    </p:extLst>
  </p:cSld>
  <p:clrMapOvr>
    <a:masterClrMapping/>
  </p:clrMapOvr>
  <p:transition spd="slow"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6511E5B-07EB-1E42-948C-EA51B534DCCD}"/>
              </a:ext>
            </a:extLst>
          </p:cNvPr>
          <p:cNvSpPr/>
          <p:nvPr/>
        </p:nvSpPr>
        <p:spPr>
          <a:xfrm>
            <a:off x="5379582" y="940905"/>
            <a:ext cx="2621419" cy="4017894"/>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924"/>
          </a:p>
        </p:txBody>
      </p:sp>
      <p:pic>
        <p:nvPicPr>
          <p:cNvPr id="6" name="Inhaltsplatzhalter 5">
            <a:extLst>
              <a:ext uri="{FF2B5EF4-FFF2-40B4-BE49-F238E27FC236}">
                <a16:creationId xmlns:a16="http://schemas.microsoft.com/office/drawing/2014/main" id="{DBBC87A5-99D8-134D-A4E6-B856BE4534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28335" y="934609"/>
            <a:ext cx="4507901" cy="4032000"/>
          </a:xfrm>
          <a:prstGeom prst="rect">
            <a:avLst/>
          </a:prstGeom>
        </p:spPr>
      </p:pic>
      <p:sp>
        <p:nvSpPr>
          <p:cNvPr id="7" name="Rectangle 5">
            <a:extLst>
              <a:ext uri="{FF2B5EF4-FFF2-40B4-BE49-F238E27FC236}">
                <a16:creationId xmlns:a16="http://schemas.microsoft.com/office/drawing/2014/main" id="{AD2275CF-2631-9C4A-AF18-4FF64A74942B}"/>
              </a:ext>
            </a:extLst>
          </p:cNvPr>
          <p:cNvSpPr/>
          <p:nvPr/>
        </p:nvSpPr>
        <p:spPr>
          <a:xfrm>
            <a:off x="1485910" y="1028196"/>
            <a:ext cx="4800212" cy="403957"/>
          </a:xfrm>
          <a:prstGeom prst="rect">
            <a:avLst/>
          </a:prstGeom>
        </p:spPr>
        <p:txBody>
          <a:bodyPr wrap="square">
            <a:spAutoFit/>
          </a:bodyPr>
          <a:lstStyle/>
          <a:p>
            <a:r>
              <a:rPr lang="en-US" sz="2025" b="1" dirty="0">
                <a:solidFill>
                  <a:schemeClr val="bg1"/>
                </a:solidFill>
                <a:cs typeface="Syntax LT"/>
              </a:rPr>
              <a:t>We explore the universe…</a:t>
            </a:r>
            <a:endParaRPr lang="en-US" sz="2025" b="1" dirty="0">
              <a:cs typeface="Syntax LT"/>
            </a:endParaRPr>
          </a:p>
        </p:txBody>
      </p:sp>
      <p:sp>
        <p:nvSpPr>
          <p:cNvPr id="8" name="Rectangle 5">
            <a:extLst>
              <a:ext uri="{FF2B5EF4-FFF2-40B4-BE49-F238E27FC236}">
                <a16:creationId xmlns:a16="http://schemas.microsoft.com/office/drawing/2014/main" id="{13F9FD91-361F-674B-8457-7231B4296D4D}"/>
              </a:ext>
            </a:extLst>
          </p:cNvPr>
          <p:cNvSpPr/>
          <p:nvPr/>
        </p:nvSpPr>
        <p:spPr>
          <a:xfrm>
            <a:off x="3936357" y="1207366"/>
            <a:ext cx="2991303" cy="559769"/>
          </a:xfrm>
          <a:prstGeom prst="rect">
            <a:avLst/>
          </a:prstGeom>
        </p:spPr>
        <p:txBody>
          <a:bodyPr wrap="square">
            <a:spAutoFit/>
          </a:bodyPr>
          <a:lstStyle/>
          <a:p>
            <a:pPr algn="r">
              <a:lnSpc>
                <a:spcPct val="150000"/>
              </a:lnSpc>
            </a:pPr>
            <a:r>
              <a:rPr lang="en-US" sz="2025" b="1" dirty="0">
                <a:solidFill>
                  <a:schemeClr val="bg1"/>
                </a:solidFill>
                <a:cs typeface="Syntax LT"/>
              </a:rPr>
              <a:t>…in the lab.</a:t>
            </a:r>
            <a:endParaRPr lang="en-US" sz="2025" b="1" dirty="0">
              <a:cs typeface="Syntax LT"/>
            </a:endParaRPr>
          </a:p>
        </p:txBody>
      </p:sp>
      <p:sp>
        <p:nvSpPr>
          <p:cNvPr id="9" name="Textfeld 8">
            <a:extLst>
              <a:ext uri="{FF2B5EF4-FFF2-40B4-BE49-F238E27FC236}">
                <a16:creationId xmlns:a16="http://schemas.microsoft.com/office/drawing/2014/main" id="{16D6E85C-049E-6A44-B3F6-ECD74E34B800}"/>
              </a:ext>
            </a:extLst>
          </p:cNvPr>
          <p:cNvSpPr txBox="1"/>
          <p:nvPr/>
        </p:nvSpPr>
        <p:spPr>
          <a:xfrm>
            <a:off x="7812656" y="1841497"/>
            <a:ext cx="155877" cy="2833239"/>
          </a:xfrm>
          <a:prstGeom prst="rect">
            <a:avLst/>
          </a:prstGeom>
        </p:spPr>
        <p:txBody>
          <a:bodyPr vert="vert270" wrap="square" lIns="51435" tIns="25718" rIns="51435" bIns="25718" rtlCol="0" anchor="t">
            <a:spAutoFit/>
          </a:bodyPr>
          <a:lstStyle/>
          <a:p>
            <a:pPr algn="l"/>
            <a:r>
              <a:rPr lang="en-US" sz="338" dirty="0">
                <a:solidFill>
                  <a:schemeClr val="bg1"/>
                </a:solidFill>
              </a:rPr>
              <a:t>Photo: J. </a:t>
            </a:r>
            <a:r>
              <a:rPr lang="en-US" sz="338" dirty="0" err="1">
                <a:solidFill>
                  <a:schemeClr val="bg1"/>
                </a:solidFill>
              </a:rPr>
              <a:t>Hosan</a:t>
            </a:r>
            <a:r>
              <a:rPr lang="en-US" sz="338" dirty="0">
                <a:solidFill>
                  <a:schemeClr val="bg1"/>
                </a:solidFill>
              </a:rPr>
              <a:t>/GSI/FAIR, “NASA, ESA, the Hubble Heritage Team (</a:t>
            </a:r>
            <a:r>
              <a:rPr lang="en-US" sz="338" dirty="0" err="1">
                <a:solidFill>
                  <a:schemeClr val="bg1"/>
                </a:solidFill>
              </a:rPr>
              <a:t>STScl</a:t>
            </a:r>
            <a:r>
              <a:rPr lang="en-US" sz="338" dirty="0">
                <a:solidFill>
                  <a:schemeClr val="bg1"/>
                </a:solidFill>
              </a:rPr>
              <a:t>/AURA), A. Nota (ESA/</a:t>
            </a:r>
            <a:r>
              <a:rPr lang="en-US" sz="338" dirty="0" err="1">
                <a:solidFill>
                  <a:schemeClr val="bg1"/>
                </a:solidFill>
              </a:rPr>
              <a:t>STScl</a:t>
            </a:r>
            <a:r>
              <a:rPr lang="en-US" sz="338" dirty="0">
                <a:solidFill>
                  <a:schemeClr val="bg1"/>
                </a:solidFill>
              </a:rPr>
              <a:t>), and the </a:t>
            </a:r>
            <a:r>
              <a:rPr lang="en-US" sz="338" dirty="0" err="1">
                <a:solidFill>
                  <a:schemeClr val="bg1"/>
                </a:solidFill>
              </a:rPr>
              <a:t>Westerlund</a:t>
            </a:r>
            <a:r>
              <a:rPr lang="en-US" sz="338" dirty="0">
                <a:solidFill>
                  <a:schemeClr val="bg1"/>
                </a:solidFill>
              </a:rPr>
              <a:t> 2 Science Team”</a:t>
            </a:r>
          </a:p>
        </p:txBody>
      </p:sp>
      <p:sp>
        <p:nvSpPr>
          <p:cNvPr id="10" name="Inhaltsplatzhalter 1">
            <a:extLst>
              <a:ext uri="{FF2B5EF4-FFF2-40B4-BE49-F238E27FC236}">
                <a16:creationId xmlns:a16="http://schemas.microsoft.com/office/drawing/2014/main" id="{DDB32B4F-6D46-6D4D-8DF2-7302AFA60B4B}"/>
              </a:ext>
            </a:extLst>
          </p:cNvPr>
          <p:cNvSpPr txBox="1">
            <a:spLocks/>
          </p:cNvSpPr>
          <p:nvPr/>
        </p:nvSpPr>
        <p:spPr>
          <a:xfrm>
            <a:off x="2403177" y="2532185"/>
            <a:ext cx="4380211" cy="1158235"/>
          </a:xfrm>
          <a:prstGeom prst="rect">
            <a:avLst/>
          </a:prstGeom>
          <a:solidFill>
            <a:schemeClr val="bg1">
              <a:alpha val="82000"/>
            </a:schemeClr>
          </a:solidFill>
        </p:spPr>
        <p:txBody>
          <a:bodyPr vert="horz" lIns="51435" tIns="25718" rIns="51435" bIns="25718" rtlCol="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ts val="986"/>
              </a:lnSpc>
              <a:spcBef>
                <a:spcPts val="270"/>
              </a:spcBef>
              <a:spcAft>
                <a:spcPts val="260"/>
              </a:spcAft>
            </a:pPr>
            <a:r>
              <a:rPr lang="en-US" sz="1050" dirty="0"/>
              <a:t>A world-wide unique particle accelerator</a:t>
            </a:r>
          </a:p>
          <a:p>
            <a:pPr>
              <a:lnSpc>
                <a:spcPts val="986"/>
              </a:lnSpc>
              <a:spcBef>
                <a:spcPts val="270"/>
              </a:spcBef>
              <a:spcAft>
                <a:spcPts val="260"/>
              </a:spcAft>
            </a:pPr>
            <a:r>
              <a:rPr lang="en-US" sz="1050" dirty="0"/>
              <a:t>Exotic forms of matter occurring in the universe can be produced and investigated in the laboratory</a:t>
            </a:r>
          </a:p>
          <a:p>
            <a:pPr>
              <a:lnSpc>
                <a:spcPts val="986"/>
              </a:lnSpc>
              <a:spcBef>
                <a:spcPts val="270"/>
              </a:spcBef>
              <a:spcAft>
                <a:spcPts val="260"/>
              </a:spcAft>
            </a:pPr>
            <a:r>
              <a:rPr lang="en-US" sz="1050" dirty="0"/>
              <a:t>Basic research and the development of applications </a:t>
            </a:r>
            <a:br>
              <a:rPr lang="en-US" sz="1050" dirty="0"/>
            </a:br>
            <a:r>
              <a:rPr lang="en-US" sz="1050" dirty="0"/>
              <a:t>for materials research, radiobiology, space travel, etc.</a:t>
            </a:r>
          </a:p>
          <a:p>
            <a:pPr>
              <a:lnSpc>
                <a:spcPts val="986"/>
              </a:lnSpc>
              <a:spcBef>
                <a:spcPts val="270"/>
              </a:spcBef>
              <a:spcAft>
                <a:spcPts val="260"/>
              </a:spcAft>
            </a:pPr>
            <a:r>
              <a:rPr lang="en-US" sz="1050" dirty="0"/>
              <a:t>Collaboration between several teams of internationally leading researchers (more than 3,000 scientists)</a:t>
            </a:r>
          </a:p>
        </p:txBody>
      </p:sp>
      <p:sp>
        <p:nvSpPr>
          <p:cNvPr id="11" name="Textfeld 10">
            <a:extLst>
              <a:ext uri="{FF2B5EF4-FFF2-40B4-BE49-F238E27FC236}">
                <a16:creationId xmlns:a16="http://schemas.microsoft.com/office/drawing/2014/main" id="{1FDD882D-26D4-4E41-B417-E43FF103EE18}"/>
              </a:ext>
            </a:extLst>
          </p:cNvPr>
          <p:cNvSpPr txBox="1"/>
          <p:nvPr/>
        </p:nvSpPr>
        <p:spPr>
          <a:xfrm>
            <a:off x="2736946" y="4018809"/>
            <a:ext cx="3712673" cy="408646"/>
          </a:xfrm>
          <a:prstGeom prst="rect">
            <a:avLst/>
          </a:prstGeom>
          <a:solidFill>
            <a:schemeClr val="bg1">
              <a:alpha val="82000"/>
            </a:schemeClr>
          </a:solidFill>
        </p:spPr>
        <p:txBody>
          <a:bodyPr vert="horz" wrap="square" lIns="50625" tIns="26325" rIns="50625" bIns="26325" rtlCol="0" anchor="t">
            <a:spAutoFit/>
          </a:bodyPr>
          <a:lstStyle/>
          <a:p>
            <a:pPr marL="169094" indent="-169094">
              <a:spcBef>
                <a:spcPct val="20000"/>
              </a:spcBef>
              <a:buClr>
                <a:srgbClr val="FDBB63"/>
              </a:buClr>
              <a:buFont typeface="Wingdings" charset="2"/>
              <a:buChar char="§"/>
              <a:defRPr/>
            </a:pPr>
            <a:r>
              <a:rPr lang="en-US" sz="1050" dirty="0">
                <a:latin typeface="Arial" panose="020B0604020202020204" pitchFamily="34" charset="0"/>
                <a:cs typeface="Arial" panose="020B0604020202020204" pitchFamily="34" charset="0"/>
              </a:rPr>
              <a:t>Milestone in the European research roadmap (ESFRI) </a:t>
            </a:r>
          </a:p>
          <a:p>
            <a:pPr marL="169094" indent="-169094">
              <a:spcBef>
                <a:spcPct val="20000"/>
              </a:spcBef>
              <a:buClr>
                <a:srgbClr val="FDBB63"/>
              </a:buClr>
              <a:buFont typeface="Wingdings" charset="2"/>
              <a:buChar char="§"/>
              <a:defRPr/>
            </a:pPr>
            <a:r>
              <a:rPr lang="en-US" sz="1050" dirty="0">
                <a:latin typeface="Arial" panose="020B0604020202020204" pitchFamily="34" charset="0"/>
                <a:cs typeface="Arial" panose="020B0604020202020204" pitchFamily="34" charset="0"/>
              </a:rPr>
              <a:t>Top priority in the European nuclear physics community</a:t>
            </a:r>
          </a:p>
        </p:txBody>
      </p:sp>
      <p:sp>
        <p:nvSpPr>
          <p:cNvPr id="12" name="Foliennummernplatzhalter 3"/>
          <p:cNvSpPr>
            <a:spLocks noGrp="1"/>
          </p:cNvSpPr>
          <p:nvPr>
            <p:ph type="sldNum" sz="quarter" idx="4294967295"/>
          </p:nvPr>
        </p:nvSpPr>
        <p:spPr>
          <a:xfrm>
            <a:off x="8924871" y="4966967"/>
            <a:ext cx="122147" cy="184666"/>
          </a:xfrm>
        </p:spPr>
        <p:txBody>
          <a:bodyPr/>
          <a:lstStyle/>
          <a:p>
            <a:fld id="{254406B9-6E6F-7448-8C1D-08BEFF85567D}" type="slidenum">
              <a:rPr lang="de-DE" smtClean="0"/>
              <a:pPr/>
              <a:t>3</a:t>
            </a:fld>
            <a:endParaRPr lang="de-DE" dirty="0"/>
          </a:p>
        </p:txBody>
      </p:sp>
      <p:sp>
        <p:nvSpPr>
          <p:cNvPr id="13" name="Titel 1"/>
          <p:cNvSpPr>
            <a:spLocks noGrp="1"/>
          </p:cNvSpPr>
          <p:nvPr>
            <p:ph type="title"/>
          </p:nvPr>
        </p:nvSpPr>
        <p:spPr>
          <a:xfrm>
            <a:off x="172021" y="153008"/>
            <a:ext cx="4844946" cy="590669"/>
          </a:xfrm>
        </p:spPr>
        <p:txBody>
          <a:bodyPr>
            <a:normAutofit/>
          </a:bodyPr>
          <a:lstStyle/>
          <a:p>
            <a:r>
              <a:rPr lang="en-US" altLang="de-DE" dirty="0" smtClean="0"/>
              <a:t>What do we do at GSI/FAIR?</a:t>
            </a:r>
            <a:endParaRPr lang="de-DE" altLang="de-DE" dirty="0"/>
          </a:p>
        </p:txBody>
      </p:sp>
    </p:spTree>
    <p:extLst>
      <p:ext uri="{BB962C8B-B14F-4D97-AF65-F5344CB8AC3E}">
        <p14:creationId xmlns:p14="http://schemas.microsoft.com/office/powerpoint/2010/main" val="7776150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458" y="1184640"/>
            <a:ext cx="2200656" cy="3334512"/>
          </a:xfrm>
          <a:prstGeom prst="rect">
            <a:avLst/>
          </a:prstGeom>
        </p:spPr>
      </p:pic>
      <p:pic>
        <p:nvPicPr>
          <p:cNvPr id="5" name="Grafik 4"/>
          <p:cNvPicPr>
            <a:picLocks noChangeAspect="1"/>
          </p:cNvPicPr>
          <p:nvPr/>
        </p:nvPicPr>
        <p:blipFill rotWithShape="1">
          <a:blip r:embed="rId4">
            <a:extLst>
              <a:ext uri="{28A0092B-C50C-407E-A947-70E740481C1C}">
                <a14:useLocalDpi xmlns:a14="http://schemas.microsoft.com/office/drawing/2010/main" val="0"/>
              </a:ext>
            </a:extLst>
          </a:blip>
          <a:srcRect t="8439" b="6477"/>
          <a:stretch/>
        </p:blipFill>
        <p:spPr>
          <a:xfrm>
            <a:off x="2394458" y="1189694"/>
            <a:ext cx="1944737" cy="3409308"/>
          </a:xfrm>
          <a:prstGeom prst="rect">
            <a:avLst/>
          </a:prstGeom>
        </p:spPr>
      </p:pic>
      <p:pic>
        <p:nvPicPr>
          <p:cNvPr id="4" name="Grafik 3"/>
          <p:cNvPicPr>
            <a:picLocks noChangeAspect="1"/>
          </p:cNvPicPr>
          <p:nvPr/>
        </p:nvPicPr>
        <p:blipFill rotWithShape="1">
          <a:blip r:embed="rId5">
            <a:extLst>
              <a:ext uri="{28A0092B-C50C-407E-A947-70E740481C1C}">
                <a14:useLocalDpi xmlns:a14="http://schemas.microsoft.com/office/drawing/2010/main" val="0"/>
              </a:ext>
            </a:extLst>
          </a:blip>
          <a:srcRect t="9919" b="17299"/>
          <a:stretch/>
        </p:blipFill>
        <p:spPr>
          <a:xfrm>
            <a:off x="88952" y="1184640"/>
            <a:ext cx="2261966" cy="3389149"/>
          </a:xfrm>
          <a:prstGeom prst="rect">
            <a:avLst/>
          </a:prstGeom>
        </p:spPr>
      </p:pic>
      <p:sp>
        <p:nvSpPr>
          <p:cNvPr id="2" name="Foliennummernplatzhalter 1"/>
          <p:cNvSpPr>
            <a:spLocks noGrp="1"/>
          </p:cNvSpPr>
          <p:nvPr>
            <p:ph type="sldNum" sz="quarter" idx="4294967295"/>
          </p:nvPr>
        </p:nvSpPr>
        <p:spPr>
          <a:xfrm>
            <a:off x="8397875" y="4914900"/>
            <a:ext cx="746125" cy="273050"/>
          </a:xfrm>
        </p:spPr>
        <p:txBody>
          <a:bodyPr/>
          <a:lstStyle/>
          <a:p>
            <a:fld id="{125CBDDA-5CCF-8748-8988-9DC6C8981774}" type="slidenum">
              <a:rPr lang="de-DE" smtClean="0"/>
              <a:pPr/>
              <a:t>30</a:t>
            </a:fld>
            <a:endParaRPr lang="de-DE" dirty="0"/>
          </a:p>
        </p:txBody>
      </p:sp>
      <p:sp>
        <p:nvSpPr>
          <p:cNvPr id="3" name="Textfeld 2"/>
          <p:cNvSpPr txBox="1"/>
          <p:nvPr/>
        </p:nvSpPr>
        <p:spPr>
          <a:xfrm>
            <a:off x="4953128" y="4532377"/>
            <a:ext cx="4558797" cy="400110"/>
          </a:xfrm>
          <a:prstGeom prst="rect">
            <a:avLst/>
          </a:prstGeom>
        </p:spPr>
        <p:txBody>
          <a:bodyPr vert="horz" wrap="square" lIns="91440" tIns="45720" rIns="91440" bIns="45720" rtlCol="0" anchor="t">
            <a:spAutoFit/>
          </a:bodyPr>
          <a:lstStyle/>
          <a:p>
            <a:pPr algn="l"/>
            <a:r>
              <a:rPr lang="de-DE" sz="1000" dirty="0" smtClean="0"/>
              <a:t>Design/</a:t>
            </a:r>
            <a:r>
              <a:rPr lang="de-DE" sz="1000" dirty="0" err="1" smtClean="0"/>
              <a:t>software</a:t>
            </a:r>
            <a:r>
              <a:rPr lang="de-DE" sz="1000" dirty="0" smtClean="0"/>
              <a:t> </a:t>
            </a:r>
            <a:r>
              <a:rPr lang="de-DE" sz="1000" dirty="0" err="1" smtClean="0"/>
              <a:t>development</a:t>
            </a:r>
            <a:r>
              <a:rPr lang="de-DE" sz="1000" dirty="0" smtClean="0"/>
              <a:t> </a:t>
            </a:r>
            <a:r>
              <a:rPr lang="de-DE" sz="1000" dirty="0" err="1" smtClean="0"/>
              <a:t>by</a:t>
            </a:r>
            <a:r>
              <a:rPr lang="de-DE" sz="1000" dirty="0" smtClean="0"/>
              <a:t> COSYLAB </a:t>
            </a:r>
            <a:r>
              <a:rPr lang="de-DE" sz="1000" dirty="0" err="1" smtClean="0"/>
              <a:t>Slovenia</a:t>
            </a:r>
            <a:r>
              <a:rPr lang="de-DE" sz="1000" dirty="0" smtClean="0"/>
              <a:t> </a:t>
            </a:r>
            <a:r>
              <a:rPr lang="de-DE" sz="1000" dirty="0" err="1" smtClean="0"/>
              <a:t>as</a:t>
            </a:r>
            <a:r>
              <a:rPr lang="de-DE" sz="1000" dirty="0" smtClean="0"/>
              <a:t> In-Kind</a:t>
            </a:r>
          </a:p>
          <a:p>
            <a:pPr algn="l"/>
            <a:r>
              <a:rPr lang="de-DE" sz="1000" dirty="0" smtClean="0"/>
              <a:t>Manufacturing </a:t>
            </a:r>
            <a:r>
              <a:rPr lang="de-DE" sz="1000" dirty="0" err="1" smtClean="0"/>
              <a:t>by</a:t>
            </a:r>
            <a:r>
              <a:rPr lang="de-DE" sz="1000" dirty="0" smtClean="0"/>
              <a:t> INEA </a:t>
            </a:r>
            <a:r>
              <a:rPr lang="de-DE" sz="1000" dirty="0" err="1" smtClean="0"/>
              <a:t>d.o.o</a:t>
            </a:r>
            <a:endParaRPr lang="de-DE" sz="1000" dirty="0" smtClean="0"/>
          </a:p>
        </p:txBody>
      </p:sp>
      <p:sp>
        <p:nvSpPr>
          <p:cNvPr id="20" name="Textfeld 19"/>
          <p:cNvSpPr txBox="1"/>
          <p:nvPr/>
        </p:nvSpPr>
        <p:spPr>
          <a:xfrm>
            <a:off x="47049" y="4372859"/>
            <a:ext cx="1034264" cy="215444"/>
          </a:xfrm>
          <a:prstGeom prst="rect">
            <a:avLst/>
          </a:prstGeom>
          <a:solidFill>
            <a:schemeClr val="bg1"/>
          </a:solidFill>
        </p:spPr>
        <p:txBody>
          <a:bodyPr vert="horz" wrap="square" rtlCol="0">
            <a:spAutoFit/>
          </a:bodyPr>
          <a:lstStyle/>
          <a:p>
            <a:pPr algn="ctr" defTabSz="342900"/>
            <a:r>
              <a:rPr lang="de-DE" sz="800" b="1" dirty="0" smtClean="0">
                <a:solidFill>
                  <a:prstClr val="black"/>
                </a:solidFill>
              </a:rPr>
              <a:t>@Björn Mai (GSI)</a:t>
            </a:r>
            <a:endParaRPr lang="de-DE" sz="800" b="1" dirty="0">
              <a:solidFill>
                <a:prstClr val="black"/>
              </a:solidFill>
            </a:endParaRPr>
          </a:p>
        </p:txBody>
      </p:sp>
      <p:pic>
        <p:nvPicPr>
          <p:cNvPr id="6" name="Grafi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4852" y="4215741"/>
            <a:ext cx="699934" cy="264840"/>
          </a:xfrm>
          <a:prstGeom prst="rect">
            <a:avLst/>
          </a:prstGeom>
          <a:solidFill>
            <a:schemeClr val="tx2">
              <a:lumMod val="40000"/>
              <a:lumOff val="60000"/>
            </a:schemeClr>
          </a:solidFill>
        </p:spPr>
      </p:pic>
      <p:pic>
        <p:nvPicPr>
          <p:cNvPr id="9" name="Grafik 8"/>
          <p:cNvPicPr>
            <a:picLocks noChangeAspect="1"/>
          </p:cNvPicPr>
          <p:nvPr/>
        </p:nvPicPr>
        <p:blipFill>
          <a:blip r:embed="rId7"/>
          <a:stretch>
            <a:fillRect/>
          </a:stretch>
        </p:blipFill>
        <p:spPr>
          <a:xfrm>
            <a:off x="7488118" y="4717582"/>
            <a:ext cx="900099" cy="233946"/>
          </a:xfrm>
          <a:prstGeom prst="rect">
            <a:avLst/>
          </a:prstGeom>
        </p:spPr>
      </p:pic>
      <p:pic>
        <p:nvPicPr>
          <p:cNvPr id="10" name="Grafik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2214" y="4196889"/>
            <a:ext cx="606590" cy="265383"/>
          </a:xfrm>
          <a:prstGeom prst="rect">
            <a:avLst/>
          </a:prstGeom>
          <a:solidFill>
            <a:schemeClr val="bg1"/>
          </a:solidFill>
        </p:spPr>
      </p:pic>
      <p:sp>
        <p:nvSpPr>
          <p:cNvPr id="12" name="Textfeld 11"/>
          <p:cNvSpPr txBox="1"/>
          <p:nvPr/>
        </p:nvSpPr>
        <p:spPr>
          <a:xfrm>
            <a:off x="0" y="4578793"/>
            <a:ext cx="4429167" cy="400110"/>
          </a:xfrm>
          <a:prstGeom prst="rect">
            <a:avLst/>
          </a:prstGeom>
          <a:noFill/>
        </p:spPr>
        <p:txBody>
          <a:bodyPr vert="horz" wrap="square" rtlCol="0">
            <a:spAutoFit/>
          </a:bodyPr>
          <a:lstStyle/>
          <a:p>
            <a:pPr algn="ctr" defTabSz="342900"/>
            <a:r>
              <a:rPr lang="de-DE" sz="1000" dirty="0" smtClean="0">
                <a:solidFill>
                  <a:prstClr val="black"/>
                </a:solidFill>
              </a:rPr>
              <a:t>All </a:t>
            </a:r>
            <a:r>
              <a:rPr lang="de-DE" sz="1000" dirty="0" err="1" smtClean="0">
                <a:solidFill>
                  <a:prstClr val="black"/>
                </a:solidFill>
              </a:rPr>
              <a:t>delivered</a:t>
            </a:r>
            <a:r>
              <a:rPr lang="de-DE" sz="1000" dirty="0" smtClean="0">
                <a:solidFill>
                  <a:prstClr val="black"/>
                </a:solidFill>
              </a:rPr>
              <a:t> </a:t>
            </a:r>
            <a:r>
              <a:rPr lang="de-DE" sz="1000" dirty="0" err="1" smtClean="0">
                <a:solidFill>
                  <a:prstClr val="black"/>
                </a:solidFill>
              </a:rPr>
              <a:t>by</a:t>
            </a:r>
            <a:r>
              <a:rPr lang="de-DE" sz="1000" dirty="0" smtClean="0">
                <a:solidFill>
                  <a:prstClr val="black"/>
                </a:solidFill>
              </a:rPr>
              <a:t> NATUS Industrial Solution Systems </a:t>
            </a:r>
          </a:p>
          <a:p>
            <a:pPr algn="ctr" defTabSz="342900"/>
            <a:r>
              <a:rPr lang="de-DE" sz="1000" dirty="0" smtClean="0">
                <a:solidFill>
                  <a:prstClr val="black"/>
                </a:solidFill>
              </a:rPr>
              <a:t>SIS100, HEBT &amp; SFRS (40 </a:t>
            </a:r>
            <a:r>
              <a:rPr lang="de-DE" sz="1000" dirty="0" err="1" smtClean="0">
                <a:solidFill>
                  <a:prstClr val="black"/>
                </a:solidFill>
              </a:rPr>
              <a:t>pcs</a:t>
            </a:r>
            <a:r>
              <a:rPr lang="de-DE" sz="1000" dirty="0" smtClean="0">
                <a:solidFill>
                  <a:prstClr val="black"/>
                </a:solidFill>
              </a:rPr>
              <a:t>)</a:t>
            </a:r>
            <a:endParaRPr lang="de-DE" sz="1000" dirty="0">
              <a:solidFill>
                <a:prstClr val="black"/>
              </a:solidFill>
            </a:endParaRPr>
          </a:p>
        </p:txBody>
      </p:sp>
      <p:pic>
        <p:nvPicPr>
          <p:cNvPr id="19" name="Grafik 18"/>
          <p:cNvPicPr>
            <a:picLocks noChangeAspect="1"/>
          </p:cNvPicPr>
          <p:nvPr/>
        </p:nvPicPr>
        <p:blipFill>
          <a:blip r:embed="rId9"/>
          <a:stretch>
            <a:fillRect/>
          </a:stretch>
        </p:blipFill>
        <p:spPr>
          <a:xfrm>
            <a:off x="1749895" y="4184357"/>
            <a:ext cx="1226420" cy="423236"/>
          </a:xfrm>
          <a:prstGeom prst="rect">
            <a:avLst/>
          </a:prstGeom>
        </p:spPr>
      </p:pic>
      <p:sp>
        <p:nvSpPr>
          <p:cNvPr id="68" name="Textfeld 67"/>
          <p:cNvSpPr txBox="1"/>
          <p:nvPr/>
        </p:nvSpPr>
        <p:spPr>
          <a:xfrm>
            <a:off x="1554468" y="947469"/>
            <a:ext cx="1178474" cy="226591"/>
          </a:xfrm>
          <a:prstGeom prst="rect">
            <a:avLst/>
          </a:prstGeom>
          <a:solidFill>
            <a:srgbClr val="FDBB63"/>
          </a:solidFill>
        </p:spPr>
        <p:txBody>
          <a:bodyPr vert="horz" wrap="square" lIns="36000" tIns="36000" rIns="36000" bIns="36000" rtlCol="0" anchor="ctr" anchorCtr="0">
            <a:spAutoFit/>
          </a:bodyPr>
          <a:lstStyle/>
          <a:p>
            <a:pPr algn="ctr" defTabSz="342900"/>
            <a:r>
              <a:rPr lang="de-DE" sz="1000" dirty="0">
                <a:solidFill>
                  <a:prstClr val="black"/>
                </a:solidFill>
              </a:rPr>
              <a:t>Controller </a:t>
            </a:r>
            <a:r>
              <a:rPr lang="de-DE" sz="1000" dirty="0" err="1" smtClean="0">
                <a:solidFill>
                  <a:prstClr val="black"/>
                </a:solidFill>
              </a:rPr>
              <a:t>Cabinets</a:t>
            </a:r>
            <a:endParaRPr lang="de-DE" sz="1000" dirty="0">
              <a:solidFill>
                <a:prstClr val="black"/>
              </a:solidFill>
            </a:endParaRPr>
          </a:p>
        </p:txBody>
      </p:sp>
      <p:sp>
        <p:nvSpPr>
          <p:cNvPr id="22" name="Textfeld 21"/>
          <p:cNvSpPr txBox="1"/>
          <p:nvPr/>
        </p:nvSpPr>
        <p:spPr>
          <a:xfrm>
            <a:off x="6108951" y="949704"/>
            <a:ext cx="1425868" cy="226591"/>
          </a:xfrm>
          <a:prstGeom prst="rect">
            <a:avLst/>
          </a:prstGeom>
          <a:solidFill>
            <a:srgbClr val="FDBB63"/>
          </a:solidFill>
        </p:spPr>
        <p:txBody>
          <a:bodyPr vert="horz" wrap="square" lIns="36000" tIns="36000" rIns="36000" bIns="36000" rtlCol="0" anchor="ctr" anchorCtr="0">
            <a:spAutoFit/>
          </a:bodyPr>
          <a:lstStyle/>
          <a:p>
            <a:pPr algn="ctr" defTabSz="342900"/>
            <a:r>
              <a:rPr lang="de-DE" sz="1000" dirty="0" smtClean="0">
                <a:solidFill>
                  <a:prstClr val="black"/>
                </a:solidFill>
              </a:rPr>
              <a:t>PLC Controls </a:t>
            </a:r>
            <a:r>
              <a:rPr lang="de-DE" sz="1000" dirty="0" err="1" smtClean="0">
                <a:solidFill>
                  <a:prstClr val="black"/>
                </a:solidFill>
              </a:rPr>
              <a:t>Cabinets</a:t>
            </a:r>
            <a:endParaRPr lang="de-DE" sz="1000" dirty="0">
              <a:solidFill>
                <a:prstClr val="black"/>
              </a:solidFill>
            </a:endParaRPr>
          </a:p>
        </p:txBody>
      </p:sp>
      <p:pic>
        <p:nvPicPr>
          <p:cNvPr id="8" name="Grafik 7"/>
          <p:cNvPicPr>
            <a:picLocks noChangeAspect="1"/>
          </p:cNvPicPr>
          <p:nvPr/>
        </p:nvPicPr>
        <p:blipFill rotWithShape="1">
          <a:blip r:embed="rId10">
            <a:extLst>
              <a:ext uri="{28A0092B-C50C-407E-A947-70E740481C1C}">
                <a14:useLocalDpi xmlns:a14="http://schemas.microsoft.com/office/drawing/2010/main" val="0"/>
              </a:ext>
            </a:extLst>
          </a:blip>
          <a:srcRect l="5125" t="3634" r="8617"/>
          <a:stretch/>
        </p:blipFill>
        <p:spPr>
          <a:xfrm>
            <a:off x="5035232" y="1194744"/>
            <a:ext cx="1672790" cy="3322301"/>
          </a:xfrm>
          <a:prstGeom prst="rect">
            <a:avLst/>
          </a:prstGeom>
        </p:spPr>
      </p:pic>
      <p:sp>
        <p:nvSpPr>
          <p:cNvPr id="23" name="Title 4"/>
          <p:cNvSpPr txBox="1">
            <a:spLocks/>
          </p:cNvSpPr>
          <p:nvPr/>
        </p:nvSpPr>
        <p:spPr>
          <a:xfrm>
            <a:off x="172799" y="154800"/>
            <a:ext cx="6419973"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r>
              <a:rPr lang="en-US" altLang="de-DE" dirty="0">
                <a:latin typeface="Arial" charset="0"/>
                <a:cs typeface="Arial" charset="0"/>
              </a:rPr>
              <a:t>Controller and PLC Cabinets for Vacuum Control System</a:t>
            </a:r>
            <a:endParaRPr lang="de-DE" dirty="0"/>
          </a:p>
        </p:txBody>
      </p:sp>
    </p:spTree>
    <p:extLst>
      <p:ext uri="{BB962C8B-B14F-4D97-AF65-F5344CB8AC3E}">
        <p14:creationId xmlns:p14="http://schemas.microsoft.com/office/powerpoint/2010/main" val="3078221067"/>
      </p:ext>
    </p:extLst>
  </p:cSld>
  <p:clrMapOvr>
    <a:masterClrMapping/>
  </p:clrMapOvr>
  <p:transition spd="slow"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hteck 34"/>
          <p:cNvSpPr/>
          <p:nvPr/>
        </p:nvSpPr>
        <p:spPr>
          <a:xfrm>
            <a:off x="53040" y="925969"/>
            <a:ext cx="6131309" cy="4027175"/>
          </a:xfrm>
          <a:prstGeom prst="rect">
            <a:avLst/>
          </a:prstGeom>
          <a:solidFill>
            <a:schemeClr val="bg1">
              <a:lumMod val="95000"/>
            </a:schemeClr>
          </a:solidFill>
          <a:ln w="15875" cap="flat" cmpd="sng" algn="ctr">
            <a:solidFill>
              <a:srgbClr val="FDBB63"/>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de-DE" dirty="0">
              <a:solidFill>
                <a:prstClr val="black"/>
              </a:solidFill>
            </a:endParaRPr>
          </a:p>
        </p:txBody>
      </p:sp>
      <p:sp>
        <p:nvSpPr>
          <p:cNvPr id="4" name="Rechteck 3"/>
          <p:cNvSpPr/>
          <p:nvPr/>
        </p:nvSpPr>
        <p:spPr>
          <a:xfrm>
            <a:off x="6184349" y="925969"/>
            <a:ext cx="2781139" cy="4027175"/>
          </a:xfrm>
          <a:prstGeom prst="rect">
            <a:avLst/>
          </a:prstGeom>
          <a:solidFill>
            <a:srgbClr val="FFFF99"/>
          </a:solidFill>
          <a:ln w="15875" cap="flat" cmpd="sng" algn="ctr">
            <a:solidFill>
              <a:srgbClr val="FDBB63"/>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de-DE">
              <a:solidFill>
                <a:prstClr val="black"/>
              </a:solidFill>
            </a:endParaRPr>
          </a:p>
        </p:txBody>
      </p:sp>
      <p:sp>
        <p:nvSpPr>
          <p:cNvPr id="2" name="Foliennummernplatzhalter 1"/>
          <p:cNvSpPr>
            <a:spLocks noGrp="1"/>
          </p:cNvSpPr>
          <p:nvPr>
            <p:ph type="sldNum" sz="quarter" idx="4294967295"/>
          </p:nvPr>
        </p:nvSpPr>
        <p:spPr>
          <a:xfrm>
            <a:off x="8397875" y="4914900"/>
            <a:ext cx="746125" cy="273050"/>
          </a:xfrm>
        </p:spPr>
        <p:txBody>
          <a:bodyPr/>
          <a:lstStyle/>
          <a:p>
            <a:fld id="{125CBDDA-5CCF-8748-8988-9DC6C8981774}" type="slidenum">
              <a:rPr lang="de-DE" smtClean="0"/>
              <a:pPr/>
              <a:t>31</a:t>
            </a:fld>
            <a:endParaRPr lang="de-DE" dirty="0"/>
          </a:p>
        </p:txBody>
      </p:sp>
      <p:pic>
        <p:nvPicPr>
          <p:cNvPr id="2052" name="Picture 4" descr="\\WinFileSvI\AP0$Root\Akraemer\Eigene Dateien\OLAV V\Heizmanschetten-fuer-Vakuum-Durchgangsflansche-Serie-HJ-C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590" y="4059477"/>
            <a:ext cx="661262" cy="64398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WinFileSvI\AP0$Root\Akraemer\Eigene Dateien\OLAV V\20170407_11013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47" r="14510"/>
          <a:stretch/>
        </p:blipFill>
        <p:spPr bwMode="auto">
          <a:xfrm>
            <a:off x="748880" y="2108137"/>
            <a:ext cx="1504123" cy="10785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inFileSvI\AP0$Root\Akraemer\Eigene Dateien\OLAV V\20170407_1104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9765" y="2146954"/>
            <a:ext cx="1313699" cy="2335464"/>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119270" y="947463"/>
            <a:ext cx="2875146" cy="1138773"/>
          </a:xfrm>
          <a:prstGeom prst="rect">
            <a:avLst/>
          </a:prstGeom>
          <a:noFill/>
        </p:spPr>
        <p:txBody>
          <a:bodyPr wrap="square" rtlCol="0">
            <a:spAutoFit/>
          </a:bodyPr>
          <a:lstStyle/>
          <a:p>
            <a:pPr defTabSz="342900">
              <a:spcAft>
                <a:spcPts val="600"/>
              </a:spcAft>
            </a:pPr>
            <a:r>
              <a:rPr lang="en-US" sz="900" b="1" u="sng" dirty="0">
                <a:solidFill>
                  <a:prstClr val="black"/>
                </a:solidFill>
              </a:rPr>
              <a:t>Terminal </a:t>
            </a:r>
            <a:r>
              <a:rPr lang="en-US" sz="900" b="1" u="sng" dirty="0" smtClean="0">
                <a:solidFill>
                  <a:prstClr val="black"/>
                </a:solidFill>
              </a:rPr>
              <a:t>Box</a:t>
            </a:r>
            <a:endParaRPr lang="en-US" sz="900" dirty="0">
              <a:solidFill>
                <a:prstClr val="black"/>
              </a:solidFill>
            </a:endParaRPr>
          </a:p>
          <a:p>
            <a:pPr marL="171450" indent="-171450" defTabSz="342900">
              <a:buClr>
                <a:srgbClr val="FDBB63"/>
              </a:buClr>
              <a:buFont typeface="Wingdings" panose="05000000000000000000" pitchFamily="2" charset="2"/>
              <a:buChar char="§"/>
            </a:pPr>
            <a:r>
              <a:rPr lang="en-US" sz="900" dirty="0" smtClean="0">
                <a:solidFill>
                  <a:prstClr val="black"/>
                </a:solidFill>
              </a:rPr>
              <a:t>Connection of power </a:t>
            </a:r>
            <a:r>
              <a:rPr lang="en-US" sz="900" dirty="0">
                <a:solidFill>
                  <a:prstClr val="black"/>
                </a:solidFill>
              </a:rPr>
              <a:t>for </a:t>
            </a:r>
            <a:r>
              <a:rPr lang="en-US" sz="900" dirty="0" smtClean="0">
                <a:solidFill>
                  <a:prstClr val="black"/>
                </a:solidFill>
              </a:rPr>
              <a:t>bake-out jackets</a:t>
            </a:r>
            <a:r>
              <a:rPr lang="en-US" sz="900" dirty="0">
                <a:solidFill>
                  <a:prstClr val="black"/>
                </a:solidFill>
              </a:rPr>
              <a:t>, </a:t>
            </a:r>
            <a:r>
              <a:rPr lang="en-US" sz="900" dirty="0" smtClean="0">
                <a:solidFill>
                  <a:prstClr val="black"/>
                </a:solidFill>
              </a:rPr>
              <a:t>thermocouple</a:t>
            </a:r>
            <a:r>
              <a:rPr lang="en-US" sz="900" dirty="0">
                <a:solidFill>
                  <a:prstClr val="black"/>
                </a:solidFill>
              </a:rPr>
              <a:t>, </a:t>
            </a:r>
            <a:r>
              <a:rPr lang="en-US" sz="900" dirty="0" smtClean="0">
                <a:solidFill>
                  <a:prstClr val="black"/>
                </a:solidFill>
              </a:rPr>
              <a:t>thermal cut-out device (thermos switch)</a:t>
            </a:r>
            <a:endParaRPr lang="en-US" sz="900" dirty="0">
              <a:solidFill>
                <a:prstClr val="black"/>
              </a:solidFill>
            </a:endParaRPr>
          </a:p>
          <a:p>
            <a:pPr marL="171450" indent="-171450" defTabSz="342900">
              <a:buClr>
                <a:srgbClr val="FDBB63"/>
              </a:buClr>
              <a:buFont typeface="Wingdings" panose="05000000000000000000" pitchFamily="2" charset="2"/>
              <a:buChar char="§"/>
            </a:pPr>
            <a:r>
              <a:rPr lang="en-US" sz="900" dirty="0">
                <a:solidFill>
                  <a:prstClr val="black"/>
                </a:solidFill>
              </a:rPr>
              <a:t>Temperature Compensation </a:t>
            </a:r>
            <a:r>
              <a:rPr lang="en-US" sz="900" dirty="0" smtClean="0">
                <a:solidFill>
                  <a:prstClr val="black"/>
                </a:solidFill>
              </a:rPr>
              <a:t>(</a:t>
            </a:r>
            <a:r>
              <a:rPr lang="en-US" sz="900" dirty="0">
                <a:solidFill>
                  <a:prstClr val="black"/>
                </a:solidFill>
              </a:rPr>
              <a:t>transition from thermocouple to Cu wire)</a:t>
            </a:r>
          </a:p>
          <a:p>
            <a:pPr marL="171450" indent="-171450" defTabSz="342900">
              <a:buClr>
                <a:srgbClr val="FDBB63"/>
              </a:buClr>
              <a:buFont typeface="Wingdings" panose="05000000000000000000" pitchFamily="2" charset="2"/>
              <a:buChar char="§"/>
            </a:pPr>
            <a:r>
              <a:rPr lang="en-US" sz="900" dirty="0">
                <a:solidFill>
                  <a:prstClr val="black"/>
                </a:solidFill>
              </a:rPr>
              <a:t>8 </a:t>
            </a:r>
            <a:r>
              <a:rPr lang="en-US" sz="900" dirty="0" smtClean="0">
                <a:solidFill>
                  <a:prstClr val="black"/>
                </a:solidFill>
              </a:rPr>
              <a:t>Channels, max 7 heating jackets per channel</a:t>
            </a:r>
            <a:endParaRPr lang="en-US" sz="900" dirty="0">
              <a:solidFill>
                <a:prstClr val="black"/>
              </a:solidFill>
            </a:endParaRPr>
          </a:p>
        </p:txBody>
      </p:sp>
      <p:sp>
        <p:nvSpPr>
          <p:cNvPr id="13" name="Textfeld 12"/>
          <p:cNvSpPr txBox="1"/>
          <p:nvPr/>
        </p:nvSpPr>
        <p:spPr>
          <a:xfrm>
            <a:off x="2980437" y="950813"/>
            <a:ext cx="2554697" cy="861774"/>
          </a:xfrm>
          <a:prstGeom prst="rect">
            <a:avLst/>
          </a:prstGeom>
          <a:noFill/>
        </p:spPr>
        <p:txBody>
          <a:bodyPr wrap="square" rtlCol="0">
            <a:spAutoFit/>
          </a:bodyPr>
          <a:lstStyle/>
          <a:p>
            <a:pPr defTabSz="342900">
              <a:spcAft>
                <a:spcPts val="600"/>
              </a:spcAft>
            </a:pPr>
            <a:r>
              <a:rPr lang="en-US" sz="900" b="1" u="sng" dirty="0" smtClean="0">
                <a:solidFill>
                  <a:prstClr val="black"/>
                </a:solidFill>
              </a:rPr>
              <a:t>Solid State Rack</a:t>
            </a:r>
            <a:endParaRPr lang="en-US" sz="900" b="1" u="sng" dirty="0">
              <a:solidFill>
                <a:prstClr val="black"/>
              </a:solidFill>
            </a:endParaRPr>
          </a:p>
          <a:p>
            <a:pPr marL="171450" indent="-171450" defTabSz="342900">
              <a:buClr>
                <a:srgbClr val="FDBB63"/>
              </a:buClr>
              <a:buFont typeface="Wingdings" panose="05000000000000000000" pitchFamily="2" charset="2"/>
              <a:buChar char="§"/>
            </a:pPr>
            <a:r>
              <a:rPr lang="en-US" sz="900" dirty="0">
                <a:solidFill>
                  <a:prstClr val="black"/>
                </a:solidFill>
              </a:rPr>
              <a:t>Cabinet with Solid State </a:t>
            </a:r>
            <a:r>
              <a:rPr lang="en-US" sz="900" dirty="0" err="1" smtClean="0">
                <a:solidFill>
                  <a:prstClr val="black"/>
                </a:solidFill>
              </a:rPr>
              <a:t>Relais</a:t>
            </a:r>
            <a:r>
              <a:rPr lang="en-US" sz="900" dirty="0" smtClean="0">
                <a:solidFill>
                  <a:prstClr val="black"/>
                </a:solidFill>
              </a:rPr>
              <a:t> </a:t>
            </a:r>
            <a:r>
              <a:rPr lang="en-US" sz="900" dirty="0">
                <a:solidFill>
                  <a:prstClr val="black"/>
                </a:solidFill>
              </a:rPr>
              <a:t>&amp; Fuses</a:t>
            </a:r>
          </a:p>
          <a:p>
            <a:pPr marL="171450" indent="-171450" defTabSz="342900">
              <a:buClr>
                <a:srgbClr val="FDBB63"/>
              </a:buClr>
              <a:buFont typeface="Wingdings" panose="05000000000000000000" pitchFamily="2" charset="2"/>
              <a:buChar char="§"/>
            </a:pPr>
            <a:r>
              <a:rPr lang="en-US" sz="900" dirty="0" smtClean="0">
                <a:solidFill>
                  <a:prstClr val="black"/>
                </a:solidFill>
              </a:rPr>
              <a:t>deliver </a:t>
            </a:r>
            <a:r>
              <a:rPr lang="en-US" sz="900" dirty="0">
                <a:solidFill>
                  <a:prstClr val="black"/>
                </a:solidFill>
              </a:rPr>
              <a:t>Power to bake-out </a:t>
            </a:r>
            <a:r>
              <a:rPr lang="en-US" sz="900" dirty="0" smtClean="0">
                <a:solidFill>
                  <a:prstClr val="black"/>
                </a:solidFill>
              </a:rPr>
              <a:t>jackets</a:t>
            </a:r>
            <a:endParaRPr lang="en-US" sz="900" dirty="0">
              <a:solidFill>
                <a:prstClr val="black"/>
              </a:solidFill>
            </a:endParaRPr>
          </a:p>
          <a:p>
            <a:pPr marL="171450" indent="-171450" defTabSz="342900">
              <a:buClr>
                <a:srgbClr val="FDBB63"/>
              </a:buClr>
              <a:buFont typeface="Wingdings" panose="05000000000000000000" pitchFamily="2" charset="2"/>
              <a:buChar char="§"/>
            </a:pPr>
            <a:r>
              <a:rPr lang="en-US" sz="900" dirty="0">
                <a:solidFill>
                  <a:prstClr val="black"/>
                </a:solidFill>
              </a:rPr>
              <a:t>24 </a:t>
            </a:r>
            <a:r>
              <a:rPr lang="en-US" sz="900" dirty="0" smtClean="0">
                <a:solidFill>
                  <a:prstClr val="black"/>
                </a:solidFill>
              </a:rPr>
              <a:t>channels (supplies </a:t>
            </a:r>
            <a:r>
              <a:rPr lang="en-US" sz="900" dirty="0">
                <a:solidFill>
                  <a:prstClr val="black"/>
                </a:solidFill>
              </a:rPr>
              <a:t>three Terminal Boxes)</a:t>
            </a:r>
          </a:p>
        </p:txBody>
      </p:sp>
      <p:sp>
        <p:nvSpPr>
          <p:cNvPr id="14" name="Textfeld 13"/>
          <p:cNvSpPr txBox="1"/>
          <p:nvPr/>
        </p:nvSpPr>
        <p:spPr>
          <a:xfrm>
            <a:off x="6195945" y="949560"/>
            <a:ext cx="2605690" cy="723275"/>
          </a:xfrm>
          <a:prstGeom prst="rect">
            <a:avLst/>
          </a:prstGeom>
          <a:noFill/>
        </p:spPr>
        <p:txBody>
          <a:bodyPr wrap="square" rtlCol="0">
            <a:spAutoFit/>
          </a:bodyPr>
          <a:lstStyle/>
          <a:p>
            <a:pPr defTabSz="342900">
              <a:spcAft>
                <a:spcPts val="600"/>
              </a:spcAft>
            </a:pPr>
            <a:r>
              <a:rPr lang="en-US" sz="900" b="1" u="sng" dirty="0">
                <a:solidFill>
                  <a:prstClr val="black"/>
                </a:solidFill>
              </a:rPr>
              <a:t>PLC </a:t>
            </a:r>
            <a:r>
              <a:rPr lang="en-US" sz="900" b="1" u="sng" dirty="0" smtClean="0">
                <a:solidFill>
                  <a:prstClr val="black"/>
                </a:solidFill>
              </a:rPr>
              <a:t>Cabinet</a:t>
            </a:r>
          </a:p>
          <a:p>
            <a:pPr marL="171450" indent="-171450" defTabSz="342900">
              <a:buClr>
                <a:srgbClr val="FDBB63"/>
              </a:buClr>
              <a:buFont typeface="Wingdings" panose="05000000000000000000" pitchFamily="2" charset="2"/>
              <a:buChar char="§"/>
            </a:pPr>
            <a:r>
              <a:rPr lang="en-US" sz="900" dirty="0" smtClean="0">
                <a:solidFill>
                  <a:prstClr val="black"/>
                </a:solidFill>
              </a:rPr>
              <a:t>contains PLC &amp; PID controllers, I/O modules</a:t>
            </a:r>
          </a:p>
          <a:p>
            <a:pPr marL="171450" indent="-171450" defTabSz="342900">
              <a:buClr>
                <a:srgbClr val="FDBB63"/>
              </a:buClr>
              <a:buFont typeface="Wingdings" panose="05000000000000000000" pitchFamily="2" charset="2"/>
              <a:buChar char="§"/>
            </a:pPr>
            <a:r>
              <a:rPr lang="en-US" sz="900" dirty="0">
                <a:solidFill>
                  <a:prstClr val="black"/>
                </a:solidFill>
              </a:rPr>
              <a:t>c</a:t>
            </a:r>
            <a:r>
              <a:rPr lang="en-US" sz="900" dirty="0" smtClean="0">
                <a:solidFill>
                  <a:prstClr val="black"/>
                </a:solidFill>
              </a:rPr>
              <a:t>ontrols </a:t>
            </a:r>
            <a:r>
              <a:rPr lang="en-US" sz="900" dirty="0">
                <a:solidFill>
                  <a:prstClr val="black"/>
                </a:solidFill>
              </a:rPr>
              <a:t>six Power Controls Racks</a:t>
            </a:r>
          </a:p>
          <a:p>
            <a:pPr marL="171450" indent="-171450" defTabSz="342900">
              <a:buClr>
                <a:srgbClr val="FDBB63"/>
              </a:buClr>
              <a:buFont typeface="Wingdings" panose="05000000000000000000" pitchFamily="2" charset="2"/>
              <a:buChar char="§"/>
            </a:pPr>
            <a:r>
              <a:rPr lang="en-US" sz="900" dirty="0">
                <a:solidFill>
                  <a:prstClr val="black"/>
                </a:solidFill>
              </a:rPr>
              <a:t>with max 144 control circuits each</a:t>
            </a:r>
          </a:p>
        </p:txBody>
      </p:sp>
      <p:cxnSp>
        <p:nvCxnSpPr>
          <p:cNvPr id="9" name="Gerade Verbindung 8"/>
          <p:cNvCxnSpPr/>
          <p:nvPr/>
        </p:nvCxnSpPr>
        <p:spPr bwMode="auto">
          <a:xfrm>
            <a:off x="1766852" y="3170208"/>
            <a:ext cx="0" cy="863128"/>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16"/>
          <p:cNvCxnSpPr/>
          <p:nvPr/>
        </p:nvCxnSpPr>
        <p:spPr bwMode="auto">
          <a:xfrm>
            <a:off x="1508632" y="3183139"/>
            <a:ext cx="0" cy="838169"/>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17"/>
          <p:cNvCxnSpPr/>
          <p:nvPr/>
        </p:nvCxnSpPr>
        <p:spPr bwMode="auto">
          <a:xfrm>
            <a:off x="1208407" y="3183139"/>
            <a:ext cx="0" cy="837266"/>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feld 20"/>
          <p:cNvSpPr txBox="1"/>
          <p:nvPr/>
        </p:nvSpPr>
        <p:spPr>
          <a:xfrm>
            <a:off x="1503022" y="2739971"/>
            <a:ext cx="323165" cy="1366529"/>
          </a:xfrm>
          <a:prstGeom prst="rect">
            <a:avLst/>
          </a:prstGeom>
          <a:noFill/>
        </p:spPr>
        <p:txBody>
          <a:bodyPr vert="vert270" wrap="square" rtlCol="0">
            <a:spAutoFit/>
          </a:bodyPr>
          <a:lstStyle/>
          <a:p>
            <a:pPr defTabSz="342900"/>
            <a:r>
              <a:rPr lang="de-DE" sz="900" dirty="0" err="1" smtClean="0">
                <a:solidFill>
                  <a:prstClr val="black"/>
                </a:solidFill>
              </a:rPr>
              <a:t>Thermo</a:t>
            </a:r>
            <a:r>
              <a:rPr lang="de-DE" sz="900" dirty="0" smtClean="0">
                <a:solidFill>
                  <a:prstClr val="black"/>
                </a:solidFill>
              </a:rPr>
              <a:t> </a:t>
            </a:r>
            <a:r>
              <a:rPr lang="de-DE" sz="900" dirty="0" err="1" smtClean="0">
                <a:solidFill>
                  <a:prstClr val="black"/>
                </a:solidFill>
              </a:rPr>
              <a:t>switch</a:t>
            </a:r>
            <a:endParaRPr lang="de-DE" sz="900" dirty="0">
              <a:solidFill>
                <a:prstClr val="black"/>
              </a:solidFill>
            </a:endParaRPr>
          </a:p>
        </p:txBody>
      </p:sp>
      <p:sp>
        <p:nvSpPr>
          <p:cNvPr id="27" name="Textfeld 26"/>
          <p:cNvSpPr txBox="1"/>
          <p:nvPr/>
        </p:nvSpPr>
        <p:spPr>
          <a:xfrm>
            <a:off x="1218620" y="3047569"/>
            <a:ext cx="323165" cy="1032161"/>
          </a:xfrm>
          <a:prstGeom prst="rect">
            <a:avLst/>
          </a:prstGeom>
          <a:noFill/>
        </p:spPr>
        <p:txBody>
          <a:bodyPr vert="vert270" wrap="square" rtlCol="0">
            <a:spAutoFit/>
          </a:bodyPr>
          <a:lstStyle/>
          <a:p>
            <a:pPr defTabSz="342900"/>
            <a:r>
              <a:rPr lang="de-DE" sz="900" dirty="0" err="1" smtClean="0">
                <a:solidFill>
                  <a:prstClr val="black"/>
                </a:solidFill>
              </a:rPr>
              <a:t>Thermocouple</a:t>
            </a:r>
            <a:endParaRPr lang="de-DE" sz="900" dirty="0">
              <a:solidFill>
                <a:prstClr val="black"/>
              </a:solidFill>
            </a:endParaRPr>
          </a:p>
        </p:txBody>
      </p:sp>
      <p:sp>
        <p:nvSpPr>
          <p:cNvPr id="28" name="Textfeld 27"/>
          <p:cNvSpPr txBox="1"/>
          <p:nvPr/>
        </p:nvSpPr>
        <p:spPr>
          <a:xfrm>
            <a:off x="947299" y="3409602"/>
            <a:ext cx="323165" cy="534459"/>
          </a:xfrm>
          <a:prstGeom prst="rect">
            <a:avLst/>
          </a:prstGeom>
          <a:noFill/>
        </p:spPr>
        <p:txBody>
          <a:bodyPr vert="vert270" wrap="square" rtlCol="0">
            <a:spAutoFit/>
          </a:bodyPr>
          <a:lstStyle/>
          <a:p>
            <a:pPr defTabSz="342900"/>
            <a:r>
              <a:rPr lang="de-DE" sz="900" dirty="0">
                <a:solidFill>
                  <a:prstClr val="black"/>
                </a:solidFill>
              </a:rPr>
              <a:t>Power</a:t>
            </a:r>
          </a:p>
        </p:txBody>
      </p:sp>
      <p:pic>
        <p:nvPicPr>
          <p:cNvPr id="1027" name="Picture 3" descr="\\WinFileSvI\AP0$Root\Akraemer\Eigene Dateien\OLAV V\20170413_15302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7659" y="1833370"/>
            <a:ext cx="1528459" cy="271725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Gerade Verbindung 2"/>
          <p:cNvCxnSpPr/>
          <p:nvPr/>
        </p:nvCxnSpPr>
        <p:spPr bwMode="auto">
          <a:xfrm>
            <a:off x="2253716" y="2927579"/>
            <a:ext cx="1206048" cy="11978"/>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7"/>
          <p:cNvCxnSpPr/>
          <p:nvPr/>
        </p:nvCxnSpPr>
        <p:spPr bwMode="auto">
          <a:xfrm flipV="1">
            <a:off x="2249376" y="3101575"/>
            <a:ext cx="846651" cy="1551"/>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feld 22"/>
          <p:cNvSpPr txBox="1"/>
          <p:nvPr/>
        </p:nvSpPr>
        <p:spPr>
          <a:xfrm>
            <a:off x="3898015" y="4508943"/>
            <a:ext cx="1200999" cy="230832"/>
          </a:xfrm>
          <a:prstGeom prst="rect">
            <a:avLst/>
          </a:prstGeom>
          <a:noFill/>
        </p:spPr>
        <p:txBody>
          <a:bodyPr vert="horz" wrap="square" rtlCol="0">
            <a:spAutoFit/>
          </a:bodyPr>
          <a:lstStyle/>
          <a:p>
            <a:pPr defTabSz="342900"/>
            <a:r>
              <a:rPr lang="de-DE" sz="900" dirty="0" err="1">
                <a:solidFill>
                  <a:prstClr val="black"/>
                </a:solidFill>
              </a:rPr>
              <a:t>Thermocouple</a:t>
            </a:r>
            <a:endParaRPr lang="de-DE" sz="900" dirty="0">
              <a:solidFill>
                <a:prstClr val="black"/>
              </a:solidFill>
            </a:endParaRPr>
          </a:p>
        </p:txBody>
      </p:sp>
      <p:cxnSp>
        <p:nvCxnSpPr>
          <p:cNvPr id="24" name="Gerade Verbindung 23"/>
          <p:cNvCxnSpPr/>
          <p:nvPr/>
        </p:nvCxnSpPr>
        <p:spPr bwMode="auto">
          <a:xfrm>
            <a:off x="4763220" y="3799806"/>
            <a:ext cx="579050" cy="0"/>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25"/>
          <p:cNvSpPr txBox="1"/>
          <p:nvPr/>
        </p:nvSpPr>
        <p:spPr>
          <a:xfrm>
            <a:off x="4840922" y="3819175"/>
            <a:ext cx="554953" cy="230832"/>
          </a:xfrm>
          <a:prstGeom prst="rect">
            <a:avLst/>
          </a:prstGeom>
          <a:noFill/>
        </p:spPr>
        <p:txBody>
          <a:bodyPr vert="horz" wrap="square" rtlCol="0">
            <a:spAutoFit/>
          </a:bodyPr>
          <a:lstStyle/>
          <a:p>
            <a:pPr defTabSz="342900"/>
            <a:r>
              <a:rPr lang="de-DE" sz="900" dirty="0">
                <a:solidFill>
                  <a:prstClr val="black"/>
                </a:solidFill>
              </a:rPr>
              <a:t>Power</a:t>
            </a:r>
          </a:p>
        </p:txBody>
      </p:sp>
      <p:cxnSp>
        <p:nvCxnSpPr>
          <p:cNvPr id="29" name="Gerade Verbindung 28"/>
          <p:cNvCxnSpPr/>
          <p:nvPr/>
        </p:nvCxnSpPr>
        <p:spPr bwMode="auto">
          <a:xfrm flipV="1">
            <a:off x="6548975" y="3254959"/>
            <a:ext cx="278684" cy="1"/>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p:nvPr/>
        </p:nvCxnSpPr>
        <p:spPr bwMode="auto">
          <a:xfrm>
            <a:off x="3096027" y="3087936"/>
            <a:ext cx="0" cy="1657719"/>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31"/>
          <p:cNvCxnSpPr/>
          <p:nvPr/>
        </p:nvCxnSpPr>
        <p:spPr bwMode="auto">
          <a:xfrm>
            <a:off x="6557707" y="3264237"/>
            <a:ext cx="0" cy="1481418"/>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32"/>
          <p:cNvCxnSpPr/>
          <p:nvPr/>
        </p:nvCxnSpPr>
        <p:spPr bwMode="auto">
          <a:xfrm>
            <a:off x="3096027" y="4753559"/>
            <a:ext cx="3452948" cy="0"/>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feld 30"/>
          <p:cNvSpPr txBox="1"/>
          <p:nvPr/>
        </p:nvSpPr>
        <p:spPr>
          <a:xfrm>
            <a:off x="2810550" y="2233136"/>
            <a:ext cx="726670" cy="784830"/>
          </a:xfrm>
          <a:prstGeom prst="rect">
            <a:avLst/>
          </a:prstGeom>
          <a:noFill/>
        </p:spPr>
        <p:txBody>
          <a:bodyPr vert="horz" wrap="square" rtlCol="0">
            <a:spAutoFit/>
          </a:bodyPr>
          <a:lstStyle/>
          <a:p>
            <a:pPr defTabSz="342900"/>
            <a:r>
              <a:rPr lang="de-DE" sz="900" dirty="0">
                <a:solidFill>
                  <a:prstClr val="black"/>
                </a:solidFill>
              </a:rPr>
              <a:t>Power &amp; Thermal</a:t>
            </a:r>
          </a:p>
          <a:p>
            <a:pPr defTabSz="342900"/>
            <a:r>
              <a:rPr lang="de-DE" sz="900" dirty="0">
                <a:solidFill>
                  <a:prstClr val="black"/>
                </a:solidFill>
              </a:rPr>
              <a:t>Cut-Out</a:t>
            </a:r>
          </a:p>
          <a:p>
            <a:pPr defTabSz="342900"/>
            <a:r>
              <a:rPr lang="de-DE" sz="900" dirty="0">
                <a:solidFill>
                  <a:prstClr val="black"/>
                </a:solidFill>
              </a:rPr>
              <a:t>2 </a:t>
            </a:r>
            <a:r>
              <a:rPr lang="de-DE" sz="900" dirty="0" err="1">
                <a:solidFill>
                  <a:prstClr val="black"/>
                </a:solidFill>
              </a:rPr>
              <a:t>cables</a:t>
            </a:r>
            <a:endParaRPr lang="de-DE" sz="900" dirty="0">
              <a:solidFill>
                <a:prstClr val="black"/>
              </a:solidFill>
            </a:endParaRPr>
          </a:p>
          <a:p>
            <a:pPr defTabSz="342900"/>
            <a:endParaRPr lang="de-DE" sz="900" dirty="0">
              <a:solidFill>
                <a:prstClr val="black"/>
              </a:solidFill>
            </a:endParaRPr>
          </a:p>
        </p:txBody>
      </p:sp>
      <p:sp>
        <p:nvSpPr>
          <p:cNvPr id="34" name="Textfeld 33"/>
          <p:cNvSpPr txBox="1"/>
          <p:nvPr/>
        </p:nvSpPr>
        <p:spPr>
          <a:xfrm>
            <a:off x="4742318" y="2136786"/>
            <a:ext cx="1457657" cy="784830"/>
          </a:xfrm>
          <a:prstGeom prst="rect">
            <a:avLst/>
          </a:prstGeom>
          <a:noFill/>
        </p:spPr>
        <p:txBody>
          <a:bodyPr vert="horz" wrap="square" rtlCol="0">
            <a:spAutoFit/>
          </a:bodyPr>
          <a:lstStyle/>
          <a:p>
            <a:pPr defTabSz="342900"/>
            <a:r>
              <a:rPr lang="de-DE" sz="900" dirty="0">
                <a:solidFill>
                  <a:prstClr val="black"/>
                </a:solidFill>
              </a:rPr>
              <a:t>Digital I/Os:</a:t>
            </a:r>
          </a:p>
          <a:p>
            <a:pPr defTabSz="342900"/>
            <a:r>
              <a:rPr lang="de-DE" sz="900" dirty="0">
                <a:solidFill>
                  <a:prstClr val="black"/>
                </a:solidFill>
              </a:rPr>
              <a:t>Status on thermal </a:t>
            </a:r>
            <a:r>
              <a:rPr lang="de-DE" sz="900" dirty="0" err="1">
                <a:solidFill>
                  <a:prstClr val="black"/>
                </a:solidFill>
              </a:rPr>
              <a:t>cut</a:t>
            </a:r>
            <a:r>
              <a:rPr lang="de-DE" sz="900" dirty="0">
                <a:solidFill>
                  <a:prstClr val="black"/>
                </a:solidFill>
              </a:rPr>
              <a:t>-out </a:t>
            </a:r>
            <a:r>
              <a:rPr lang="de-DE" sz="900" dirty="0" err="1">
                <a:solidFill>
                  <a:prstClr val="black"/>
                </a:solidFill>
              </a:rPr>
              <a:t>devices</a:t>
            </a:r>
            <a:r>
              <a:rPr lang="de-DE" sz="900" dirty="0">
                <a:solidFill>
                  <a:prstClr val="black"/>
                </a:solidFill>
              </a:rPr>
              <a:t>,  </a:t>
            </a:r>
            <a:r>
              <a:rPr lang="de-DE" sz="900" dirty="0" err="1">
                <a:solidFill>
                  <a:prstClr val="black"/>
                </a:solidFill>
              </a:rPr>
              <a:t>fuses</a:t>
            </a:r>
            <a:r>
              <a:rPr lang="de-DE" sz="900" dirty="0">
                <a:solidFill>
                  <a:prstClr val="black"/>
                </a:solidFill>
              </a:rPr>
              <a:t>, on/off </a:t>
            </a:r>
            <a:r>
              <a:rPr lang="de-DE" sz="900" dirty="0" err="1">
                <a:solidFill>
                  <a:prstClr val="black"/>
                </a:solidFill>
              </a:rPr>
              <a:t>switch</a:t>
            </a:r>
            <a:r>
              <a:rPr lang="de-DE" sz="900" dirty="0">
                <a:solidFill>
                  <a:prstClr val="black"/>
                </a:solidFill>
              </a:rPr>
              <a:t>, fast </a:t>
            </a:r>
            <a:r>
              <a:rPr lang="de-DE" sz="900" dirty="0" err="1">
                <a:solidFill>
                  <a:prstClr val="black"/>
                </a:solidFill>
              </a:rPr>
              <a:t>stop</a:t>
            </a:r>
            <a:r>
              <a:rPr lang="de-DE" sz="900" dirty="0">
                <a:solidFill>
                  <a:prstClr val="black"/>
                </a:solidFill>
              </a:rPr>
              <a:t>,...</a:t>
            </a:r>
          </a:p>
          <a:p>
            <a:pPr defTabSz="342900"/>
            <a:r>
              <a:rPr lang="de-DE" sz="900" dirty="0" smtClean="0">
                <a:solidFill>
                  <a:prstClr val="black"/>
                </a:solidFill>
              </a:rPr>
              <a:t>5 </a:t>
            </a:r>
            <a:r>
              <a:rPr lang="de-DE" sz="900" dirty="0" err="1">
                <a:solidFill>
                  <a:prstClr val="black"/>
                </a:solidFill>
              </a:rPr>
              <a:t>cables</a:t>
            </a:r>
            <a:endParaRPr lang="de-DE" sz="900" dirty="0">
              <a:solidFill>
                <a:prstClr val="black"/>
              </a:solidFill>
            </a:endParaRPr>
          </a:p>
        </p:txBody>
      </p:sp>
      <p:sp>
        <p:nvSpPr>
          <p:cNvPr id="12" name="Textfeld 11"/>
          <p:cNvSpPr txBox="1"/>
          <p:nvPr/>
        </p:nvSpPr>
        <p:spPr>
          <a:xfrm>
            <a:off x="140727" y="4647813"/>
            <a:ext cx="661078" cy="276999"/>
          </a:xfrm>
          <a:prstGeom prst="rect">
            <a:avLst/>
          </a:prstGeom>
        </p:spPr>
        <p:txBody>
          <a:bodyPr vert="horz" wrap="none" lIns="68580" tIns="34290" rIns="68580" bIns="34290" rtlCol="0" anchor="t">
            <a:spAutoFit/>
          </a:bodyPr>
          <a:lstStyle/>
          <a:p>
            <a:pPr defTabSz="342900"/>
            <a:r>
              <a:rPr lang="de-DE" sz="1350" dirty="0">
                <a:solidFill>
                  <a:prstClr val="black"/>
                </a:solidFill>
              </a:rPr>
              <a:t>Tunnel</a:t>
            </a:r>
          </a:p>
        </p:txBody>
      </p:sp>
      <p:sp>
        <p:nvSpPr>
          <p:cNvPr id="36" name="Textfeld 35"/>
          <p:cNvSpPr txBox="1"/>
          <p:nvPr/>
        </p:nvSpPr>
        <p:spPr>
          <a:xfrm>
            <a:off x="6892662" y="4698866"/>
            <a:ext cx="1071512" cy="276999"/>
          </a:xfrm>
          <a:prstGeom prst="rect">
            <a:avLst/>
          </a:prstGeom>
        </p:spPr>
        <p:txBody>
          <a:bodyPr vert="horz" wrap="none" lIns="68580" tIns="34290" rIns="68580" bIns="34290" rtlCol="0" anchor="t">
            <a:spAutoFit/>
          </a:bodyPr>
          <a:lstStyle/>
          <a:p>
            <a:pPr defTabSz="342900"/>
            <a:r>
              <a:rPr lang="de-DE" sz="1350" dirty="0">
                <a:solidFill>
                  <a:prstClr val="black"/>
                </a:solidFill>
              </a:rPr>
              <a:t>Supply Area</a:t>
            </a:r>
          </a:p>
        </p:txBody>
      </p:sp>
      <p:cxnSp>
        <p:nvCxnSpPr>
          <p:cNvPr id="43" name="Gerade Verbindung 42"/>
          <p:cNvCxnSpPr/>
          <p:nvPr/>
        </p:nvCxnSpPr>
        <p:spPr bwMode="auto">
          <a:xfrm flipV="1">
            <a:off x="2249376" y="3002730"/>
            <a:ext cx="1210388" cy="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 Verbindung 21"/>
          <p:cNvCxnSpPr/>
          <p:nvPr/>
        </p:nvCxnSpPr>
        <p:spPr bwMode="auto">
          <a:xfrm>
            <a:off x="4763220" y="2905084"/>
            <a:ext cx="2064439"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21"/>
          <p:cNvCxnSpPr/>
          <p:nvPr/>
        </p:nvCxnSpPr>
        <p:spPr bwMode="auto">
          <a:xfrm>
            <a:off x="4769848" y="2958094"/>
            <a:ext cx="2064439"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21"/>
          <p:cNvCxnSpPr/>
          <p:nvPr/>
        </p:nvCxnSpPr>
        <p:spPr bwMode="auto">
          <a:xfrm>
            <a:off x="4770000" y="3013200"/>
            <a:ext cx="2064439"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21"/>
          <p:cNvCxnSpPr/>
          <p:nvPr/>
        </p:nvCxnSpPr>
        <p:spPr bwMode="auto">
          <a:xfrm>
            <a:off x="4770000" y="3067200"/>
            <a:ext cx="2064439"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21"/>
          <p:cNvCxnSpPr/>
          <p:nvPr/>
        </p:nvCxnSpPr>
        <p:spPr bwMode="auto">
          <a:xfrm>
            <a:off x="4770000" y="3121200"/>
            <a:ext cx="2064439"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itle 4"/>
          <p:cNvSpPr txBox="1">
            <a:spLocks/>
          </p:cNvSpPr>
          <p:nvPr/>
        </p:nvSpPr>
        <p:spPr>
          <a:xfrm>
            <a:off x="172799" y="154800"/>
            <a:ext cx="6419973"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r>
              <a:rPr lang="en-US" altLang="de-DE" dirty="0">
                <a:latin typeface="Arial" charset="0"/>
                <a:cs typeface="Arial" charset="0"/>
              </a:rPr>
              <a:t>Schematics of Bake-Out Control System</a:t>
            </a:r>
            <a:endParaRPr lang="de-DE" dirty="0"/>
          </a:p>
        </p:txBody>
      </p:sp>
    </p:spTree>
    <p:extLst>
      <p:ext uri="{BB962C8B-B14F-4D97-AF65-F5344CB8AC3E}">
        <p14:creationId xmlns:p14="http://schemas.microsoft.com/office/powerpoint/2010/main" val="1383548416"/>
      </p:ext>
    </p:extLst>
  </p:cSld>
  <p:clrMapOvr>
    <a:masterClrMapping/>
  </p:clrMapOvr>
  <p:transition spd="slow"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294967295"/>
          </p:nvPr>
        </p:nvSpPr>
        <p:spPr>
          <a:xfrm>
            <a:off x="8397875" y="4914900"/>
            <a:ext cx="746125" cy="273050"/>
          </a:xfrm>
        </p:spPr>
        <p:txBody>
          <a:bodyPr/>
          <a:lstStyle/>
          <a:p>
            <a:fld id="{125CBDDA-5CCF-8748-8988-9DC6C8981774}" type="slidenum">
              <a:rPr lang="de-DE" smtClean="0"/>
              <a:pPr/>
              <a:t>32</a:t>
            </a:fld>
            <a:endParaRPr lang="de-DE" dirty="0"/>
          </a:p>
        </p:txBody>
      </p:sp>
      <p:sp>
        <p:nvSpPr>
          <p:cNvPr id="4" name="Textfeld 3"/>
          <p:cNvSpPr txBox="1"/>
          <p:nvPr/>
        </p:nvSpPr>
        <p:spPr>
          <a:xfrm>
            <a:off x="2205298" y="1017211"/>
            <a:ext cx="4306956" cy="1015663"/>
          </a:xfrm>
          <a:prstGeom prst="rect">
            <a:avLst/>
          </a:prstGeom>
        </p:spPr>
        <p:txBody>
          <a:bodyPr vert="horz" wrap="square" lIns="91440" tIns="45720" rIns="91440" bIns="45720" rtlCol="0" anchor="t">
            <a:spAutoFit/>
          </a:bodyPr>
          <a:lstStyle/>
          <a:p>
            <a:pPr marL="171450" indent="-171450">
              <a:buClr>
                <a:srgbClr val="FDBB63"/>
              </a:buClr>
              <a:buFont typeface="Wingdings" panose="05000000000000000000" pitchFamily="2" charset="2"/>
              <a:buChar char="§"/>
            </a:pPr>
            <a:r>
              <a:rPr lang="de-DE" sz="1200" dirty="0" smtClean="0"/>
              <a:t>16 PLC </a:t>
            </a:r>
            <a:r>
              <a:rPr lang="de-DE" sz="1200" dirty="0" err="1" smtClean="0"/>
              <a:t>cabinets</a:t>
            </a:r>
            <a:endParaRPr lang="de-DE" sz="1200" dirty="0" smtClean="0"/>
          </a:p>
          <a:p>
            <a:pPr marL="171450" indent="-171450">
              <a:buClr>
                <a:srgbClr val="FDBB63"/>
              </a:buClr>
              <a:buFont typeface="Wingdings" panose="05000000000000000000" pitchFamily="2" charset="2"/>
              <a:buChar char="§"/>
            </a:pPr>
            <a:r>
              <a:rPr lang="de-DE" sz="1200" dirty="0" smtClean="0"/>
              <a:t>91 Solid State Racks</a:t>
            </a:r>
          </a:p>
          <a:p>
            <a:pPr marL="171450" indent="-171450">
              <a:buClr>
                <a:srgbClr val="FDBB63"/>
              </a:buClr>
              <a:buFont typeface="Wingdings" panose="05000000000000000000" pitchFamily="2" charset="2"/>
              <a:buChar char="§"/>
            </a:pPr>
            <a:r>
              <a:rPr lang="de-DE" sz="1200" dirty="0" smtClean="0"/>
              <a:t>273 Terminal Boxes</a:t>
            </a:r>
          </a:p>
          <a:p>
            <a:pPr marL="171450" indent="-171450">
              <a:buClr>
                <a:srgbClr val="FDBB63"/>
              </a:buClr>
              <a:buFont typeface="Wingdings" panose="05000000000000000000" pitchFamily="2" charset="2"/>
              <a:buChar char="§"/>
            </a:pPr>
            <a:r>
              <a:rPr lang="de-DE" sz="1200" dirty="0" err="1" smtClean="0"/>
              <a:t>contract</a:t>
            </a:r>
            <a:r>
              <a:rPr lang="de-DE" sz="1200" dirty="0" smtClean="0"/>
              <a:t> </a:t>
            </a:r>
            <a:r>
              <a:rPr lang="de-DE" sz="1200" dirty="0" err="1" smtClean="0"/>
              <a:t>signed</a:t>
            </a:r>
            <a:r>
              <a:rPr lang="de-DE" sz="1200" dirty="0" smtClean="0"/>
              <a:t> </a:t>
            </a:r>
            <a:r>
              <a:rPr lang="de-DE" sz="1200" dirty="0" err="1" smtClean="0"/>
              <a:t>with</a:t>
            </a:r>
            <a:r>
              <a:rPr lang="de-DE" sz="1200" dirty="0" smtClean="0"/>
              <a:t> NATUS Industrial Solution Systems</a:t>
            </a:r>
          </a:p>
          <a:p>
            <a:pPr marL="171450" indent="-171450">
              <a:buClr>
                <a:srgbClr val="FDBB63"/>
              </a:buClr>
              <a:buFont typeface="Wingdings" panose="05000000000000000000" pitchFamily="2" charset="2"/>
              <a:buChar char="§"/>
            </a:pPr>
            <a:r>
              <a:rPr lang="de-DE" sz="1200" dirty="0" err="1" smtClean="0"/>
              <a:t>under</a:t>
            </a:r>
            <a:r>
              <a:rPr lang="de-DE" sz="1200" dirty="0" smtClean="0"/>
              <a:t> </a:t>
            </a:r>
            <a:r>
              <a:rPr lang="de-DE" sz="1200" dirty="0" err="1" smtClean="0"/>
              <a:t>construction</a:t>
            </a:r>
            <a:r>
              <a:rPr lang="de-DE" sz="1200" dirty="0"/>
              <a:t> </a:t>
            </a:r>
            <a:r>
              <a:rPr lang="de-DE" sz="1200" dirty="0" err="1" smtClean="0"/>
              <a:t>and</a:t>
            </a:r>
            <a:r>
              <a:rPr lang="de-DE" sz="1200" dirty="0" smtClean="0"/>
              <a:t> </a:t>
            </a:r>
            <a:r>
              <a:rPr lang="de-DE" sz="1200" dirty="0" err="1"/>
              <a:t>partially</a:t>
            </a:r>
            <a:r>
              <a:rPr lang="de-DE" sz="1200" dirty="0"/>
              <a:t> </a:t>
            </a:r>
            <a:r>
              <a:rPr lang="de-DE" sz="1200" dirty="0" err="1" smtClean="0"/>
              <a:t>delivered</a:t>
            </a:r>
            <a:r>
              <a:rPr lang="de-DE" sz="1200" dirty="0" smtClean="0"/>
              <a:t>.</a:t>
            </a:r>
          </a:p>
        </p:txBody>
      </p:sp>
      <p:pic>
        <p:nvPicPr>
          <p:cNvPr id="5" name="Grafik 4"/>
          <p:cNvPicPr>
            <a:picLocks noChangeAspect="1"/>
          </p:cNvPicPr>
          <p:nvPr/>
        </p:nvPicPr>
        <p:blipFill>
          <a:blip r:embed="rId3"/>
          <a:stretch>
            <a:fillRect/>
          </a:stretch>
        </p:blipFill>
        <p:spPr>
          <a:xfrm>
            <a:off x="3885295" y="1968678"/>
            <a:ext cx="1499360" cy="517426"/>
          </a:xfrm>
          <a:prstGeom prst="rect">
            <a:avLst/>
          </a:prstGeom>
        </p:spPr>
      </p:pic>
      <p:pic>
        <p:nvPicPr>
          <p:cNvPr id="7" name="Grafik 6"/>
          <p:cNvPicPr>
            <a:picLocks noChangeAspect="1"/>
          </p:cNvPicPr>
          <p:nvPr/>
        </p:nvPicPr>
        <p:blipFill rotWithShape="1">
          <a:blip r:embed="rId4">
            <a:extLst>
              <a:ext uri="{28A0092B-C50C-407E-A947-70E740481C1C}">
                <a14:useLocalDpi xmlns:a14="http://schemas.microsoft.com/office/drawing/2010/main" val="0"/>
              </a:ext>
            </a:extLst>
          </a:blip>
          <a:srcRect t="10308" b="12491"/>
          <a:stretch/>
        </p:blipFill>
        <p:spPr>
          <a:xfrm>
            <a:off x="3198304" y="2949113"/>
            <a:ext cx="1786482" cy="1838903"/>
          </a:xfrm>
          <a:prstGeom prst="rect">
            <a:avLst/>
          </a:prstGeom>
        </p:spPr>
      </p:pic>
      <p:pic>
        <p:nvPicPr>
          <p:cNvPr id="9" name="Grafik 8"/>
          <p:cNvPicPr>
            <a:picLocks noChangeAspect="1"/>
          </p:cNvPicPr>
          <p:nvPr/>
        </p:nvPicPr>
        <p:blipFill rotWithShape="1">
          <a:blip r:embed="rId5">
            <a:extLst>
              <a:ext uri="{28A0092B-C50C-407E-A947-70E740481C1C}">
                <a14:useLocalDpi xmlns:a14="http://schemas.microsoft.com/office/drawing/2010/main" val="0"/>
              </a:ext>
            </a:extLst>
          </a:blip>
          <a:srcRect r="9836"/>
          <a:stretch/>
        </p:blipFill>
        <p:spPr>
          <a:xfrm>
            <a:off x="311073" y="940272"/>
            <a:ext cx="1759632" cy="4017683"/>
          </a:xfrm>
          <a:prstGeom prst="rect">
            <a:avLst/>
          </a:prstGeom>
        </p:spPr>
      </p:pic>
      <p:pic>
        <p:nvPicPr>
          <p:cNvPr id="10" name="Grafik 9"/>
          <p:cNvPicPr>
            <a:picLocks noChangeAspect="1"/>
          </p:cNvPicPr>
          <p:nvPr/>
        </p:nvPicPr>
        <p:blipFill rotWithShape="1">
          <a:blip r:embed="rId6">
            <a:extLst>
              <a:ext uri="{28A0092B-C50C-407E-A947-70E740481C1C}">
                <a14:useLocalDpi xmlns:a14="http://schemas.microsoft.com/office/drawing/2010/main" val="0"/>
              </a:ext>
            </a:extLst>
          </a:blip>
          <a:srcRect t="14045" b="13763"/>
          <a:stretch/>
        </p:blipFill>
        <p:spPr>
          <a:xfrm>
            <a:off x="6512254" y="1237723"/>
            <a:ext cx="2400756" cy="3567975"/>
          </a:xfrm>
          <a:prstGeom prst="rect">
            <a:avLst/>
          </a:prstGeom>
        </p:spPr>
      </p:pic>
      <p:sp>
        <p:nvSpPr>
          <p:cNvPr id="11" name="Textfeld 10"/>
          <p:cNvSpPr txBox="1"/>
          <p:nvPr/>
        </p:nvSpPr>
        <p:spPr>
          <a:xfrm>
            <a:off x="366558" y="960724"/>
            <a:ext cx="1053494" cy="276999"/>
          </a:xfrm>
          <a:prstGeom prst="rect">
            <a:avLst/>
          </a:prstGeom>
          <a:solidFill>
            <a:srgbClr val="FDBB63"/>
          </a:solidFill>
        </p:spPr>
        <p:txBody>
          <a:bodyPr vert="horz" wrap="none" lIns="91440" tIns="45720" rIns="91440" bIns="45720" rtlCol="0" anchor="t">
            <a:spAutoFit/>
          </a:bodyPr>
          <a:lstStyle/>
          <a:p>
            <a:pPr algn="l"/>
            <a:r>
              <a:rPr lang="de-DE" sz="1200" dirty="0" smtClean="0"/>
              <a:t>PLC </a:t>
            </a:r>
            <a:r>
              <a:rPr lang="de-DE" sz="1200" dirty="0" err="1" smtClean="0"/>
              <a:t>Cabinet</a:t>
            </a:r>
            <a:endParaRPr lang="de-DE" sz="1200" dirty="0" smtClean="0"/>
          </a:p>
        </p:txBody>
      </p:sp>
      <p:sp>
        <p:nvSpPr>
          <p:cNvPr id="17" name="Textfeld 16"/>
          <p:cNvSpPr txBox="1"/>
          <p:nvPr/>
        </p:nvSpPr>
        <p:spPr>
          <a:xfrm>
            <a:off x="7035001" y="953359"/>
            <a:ext cx="1362874" cy="276999"/>
          </a:xfrm>
          <a:prstGeom prst="rect">
            <a:avLst/>
          </a:prstGeom>
          <a:solidFill>
            <a:srgbClr val="FDBB63"/>
          </a:solidFill>
        </p:spPr>
        <p:txBody>
          <a:bodyPr vert="horz" wrap="none" lIns="91440" tIns="45720" rIns="91440" bIns="45720" rtlCol="0" anchor="t">
            <a:spAutoFit/>
          </a:bodyPr>
          <a:lstStyle/>
          <a:p>
            <a:pPr algn="l"/>
            <a:r>
              <a:rPr lang="de-DE" sz="1200" dirty="0" smtClean="0"/>
              <a:t>Solid State Rack</a:t>
            </a:r>
          </a:p>
        </p:txBody>
      </p:sp>
      <p:sp>
        <p:nvSpPr>
          <p:cNvPr id="18" name="Textfeld 17"/>
          <p:cNvSpPr txBox="1"/>
          <p:nvPr/>
        </p:nvSpPr>
        <p:spPr>
          <a:xfrm>
            <a:off x="3464126" y="2631442"/>
            <a:ext cx="1071704" cy="276999"/>
          </a:xfrm>
          <a:prstGeom prst="rect">
            <a:avLst/>
          </a:prstGeom>
          <a:solidFill>
            <a:srgbClr val="FDBB63"/>
          </a:solidFill>
        </p:spPr>
        <p:txBody>
          <a:bodyPr vert="horz" wrap="none" lIns="91440" tIns="45720" rIns="91440" bIns="45720" rtlCol="0" anchor="t">
            <a:spAutoFit/>
          </a:bodyPr>
          <a:lstStyle/>
          <a:p>
            <a:pPr algn="l"/>
            <a:r>
              <a:rPr lang="de-DE" sz="1200" dirty="0" smtClean="0"/>
              <a:t>Terminal Box</a:t>
            </a:r>
          </a:p>
        </p:txBody>
      </p:sp>
      <p:sp>
        <p:nvSpPr>
          <p:cNvPr id="19" name="Title 4"/>
          <p:cNvSpPr txBox="1">
            <a:spLocks/>
          </p:cNvSpPr>
          <p:nvPr/>
        </p:nvSpPr>
        <p:spPr>
          <a:xfrm>
            <a:off x="172799" y="154800"/>
            <a:ext cx="6419973" cy="590669"/>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r>
              <a:rPr lang="en-US" altLang="de-DE" dirty="0">
                <a:latin typeface="Arial" charset="0"/>
                <a:cs typeface="Arial" charset="0"/>
              </a:rPr>
              <a:t>Hardware Bake-out System (HEBT &amp; SIS100)</a:t>
            </a:r>
            <a:endParaRPr lang="de-DE" dirty="0"/>
          </a:p>
        </p:txBody>
      </p:sp>
    </p:spTree>
    <p:extLst>
      <p:ext uri="{BB962C8B-B14F-4D97-AF65-F5344CB8AC3E}">
        <p14:creationId xmlns:p14="http://schemas.microsoft.com/office/powerpoint/2010/main" val="1558871337"/>
      </p:ext>
    </p:extLst>
  </p:cSld>
  <p:clrMapOvr>
    <a:masterClrMapping/>
  </p:clrMapOvr>
  <p:transition spd="slow"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p:cNvPicPr>
            <a:picLocks noChangeAspect="1"/>
          </p:cNvPicPr>
          <p:nvPr/>
        </p:nvPicPr>
        <p:blipFill rotWithShape="1">
          <a:blip r:embed="rId2">
            <a:extLst>
              <a:ext uri="{28A0092B-C50C-407E-A947-70E740481C1C}">
                <a14:useLocalDpi xmlns:a14="http://schemas.microsoft.com/office/drawing/2010/main" val="0"/>
              </a:ext>
            </a:extLst>
          </a:blip>
          <a:srcRect l="2118" t="27109" b="4923"/>
          <a:stretch/>
        </p:blipFill>
        <p:spPr>
          <a:xfrm>
            <a:off x="4788980" y="918000"/>
            <a:ext cx="4062008" cy="2115454"/>
          </a:xfrm>
          <a:prstGeom prst="rect">
            <a:avLst/>
          </a:prstGeom>
        </p:spPr>
      </p:pic>
      <p:pic>
        <p:nvPicPr>
          <p:cNvPr id="14" name="Grafik 13"/>
          <p:cNvPicPr>
            <a:picLocks noChangeAspect="1"/>
          </p:cNvPicPr>
          <p:nvPr/>
        </p:nvPicPr>
        <p:blipFill rotWithShape="1">
          <a:blip r:embed="rId3">
            <a:extLst>
              <a:ext uri="{28A0092B-C50C-407E-A947-70E740481C1C}">
                <a14:useLocalDpi xmlns:a14="http://schemas.microsoft.com/office/drawing/2010/main" val="0"/>
              </a:ext>
            </a:extLst>
          </a:blip>
          <a:srcRect l="12136" t="21117" r="4622" b="14941"/>
          <a:stretch/>
        </p:blipFill>
        <p:spPr>
          <a:xfrm>
            <a:off x="5770800" y="3063600"/>
            <a:ext cx="3286894" cy="1893600"/>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364" y="3063600"/>
            <a:ext cx="2501426" cy="1875600"/>
          </a:xfrm>
          <a:prstGeom prst="rect">
            <a:avLst/>
          </a:prstGeom>
        </p:spPr>
      </p:pic>
      <p:pic>
        <p:nvPicPr>
          <p:cNvPr id="3" name="Grafik 2"/>
          <p:cNvPicPr>
            <a:picLocks noChangeAspect="1"/>
          </p:cNvPicPr>
          <p:nvPr/>
        </p:nvPicPr>
        <p:blipFill rotWithShape="1">
          <a:blip r:embed="rId5">
            <a:extLst>
              <a:ext uri="{28A0092B-C50C-407E-A947-70E740481C1C}">
                <a14:useLocalDpi xmlns:a14="http://schemas.microsoft.com/office/drawing/2010/main" val="0"/>
              </a:ext>
            </a:extLst>
          </a:blip>
          <a:srcRect t="14828"/>
          <a:stretch/>
        </p:blipFill>
        <p:spPr>
          <a:xfrm>
            <a:off x="195314" y="3067264"/>
            <a:ext cx="2933583" cy="1873947"/>
          </a:xfrm>
          <a:prstGeom prst="rect">
            <a:avLst/>
          </a:prstGeom>
        </p:spPr>
      </p:pic>
      <p:sp>
        <p:nvSpPr>
          <p:cNvPr id="2" name="Titel 1"/>
          <p:cNvSpPr>
            <a:spLocks noGrp="1"/>
          </p:cNvSpPr>
          <p:nvPr>
            <p:ph type="title"/>
          </p:nvPr>
        </p:nvSpPr>
        <p:spPr>
          <a:xfrm>
            <a:off x="172800" y="154800"/>
            <a:ext cx="6294457" cy="590669"/>
          </a:xfrm>
        </p:spPr>
        <p:txBody>
          <a:bodyPr/>
          <a:lstStyle/>
          <a:p>
            <a:r>
              <a:rPr lang="de-DE" dirty="0"/>
              <a:t>Installation </a:t>
            </a:r>
            <a:r>
              <a:rPr lang="de-DE" dirty="0" err="1"/>
              <a:t>of</a:t>
            </a:r>
            <a:r>
              <a:rPr lang="de-DE" dirty="0"/>
              <a:t> First Components at </a:t>
            </a:r>
            <a:r>
              <a:rPr lang="de-DE" dirty="0" smtClean="0"/>
              <a:t>FAIR in March 2024</a:t>
            </a:r>
            <a:endParaRPr lang="de-DE" dirty="0"/>
          </a:p>
        </p:txBody>
      </p:sp>
      <p:grpSp>
        <p:nvGrpSpPr>
          <p:cNvPr id="16" name="Gruppieren 15"/>
          <p:cNvGrpSpPr/>
          <p:nvPr/>
        </p:nvGrpSpPr>
        <p:grpSpPr>
          <a:xfrm>
            <a:off x="197278" y="918505"/>
            <a:ext cx="4320209" cy="2138540"/>
            <a:chOff x="0" y="924754"/>
            <a:chExt cx="4320209" cy="2138540"/>
          </a:xfrm>
        </p:grpSpPr>
        <p:pic>
          <p:nvPicPr>
            <p:cNvPr id="6" name="Grafik 5"/>
            <p:cNvPicPr>
              <a:picLocks noChangeAspect="1"/>
            </p:cNvPicPr>
            <p:nvPr/>
          </p:nvPicPr>
          <p:blipFill rotWithShape="1">
            <a:blip r:embed="rId6">
              <a:extLst>
                <a:ext uri="{28A0092B-C50C-407E-A947-70E740481C1C}">
                  <a14:useLocalDpi xmlns:a14="http://schemas.microsoft.com/office/drawing/2010/main" val="0"/>
                </a:ext>
              </a:extLst>
            </a:blip>
            <a:srcRect t="21825" r="10782"/>
            <a:stretch/>
          </p:blipFill>
          <p:spPr>
            <a:xfrm>
              <a:off x="0" y="924754"/>
              <a:ext cx="4320209" cy="2129350"/>
            </a:xfrm>
            <a:prstGeom prst="rect">
              <a:avLst/>
            </a:prstGeom>
          </p:spPr>
        </p:pic>
        <p:sp>
          <p:nvSpPr>
            <p:cNvPr id="7" name="Textfeld 6"/>
            <p:cNvSpPr txBox="1"/>
            <p:nvPr/>
          </p:nvSpPr>
          <p:spPr>
            <a:xfrm>
              <a:off x="0" y="2847850"/>
              <a:ext cx="522900" cy="215444"/>
            </a:xfrm>
            <a:prstGeom prst="rect">
              <a:avLst/>
            </a:prstGeom>
          </p:spPr>
          <p:txBody>
            <a:bodyPr vert="horz" wrap="none" lIns="91440" tIns="45720" rIns="91440" bIns="45720" rtlCol="0" anchor="t">
              <a:spAutoFit/>
            </a:bodyPr>
            <a:lstStyle/>
            <a:p>
              <a:pPr algn="l"/>
              <a:r>
                <a:rPr lang="de-DE" sz="800" dirty="0">
                  <a:solidFill>
                    <a:schemeClr val="bg1"/>
                  </a:solidFill>
                </a:rPr>
                <a:t>© FAIR</a:t>
              </a:r>
            </a:p>
          </p:txBody>
        </p:sp>
      </p:grpSp>
      <p:sp>
        <p:nvSpPr>
          <p:cNvPr id="10" name="Textfeld 9"/>
          <p:cNvSpPr txBox="1"/>
          <p:nvPr/>
        </p:nvSpPr>
        <p:spPr>
          <a:xfrm>
            <a:off x="4868841" y="924754"/>
            <a:ext cx="3125326" cy="380491"/>
          </a:xfrm>
          <a:prstGeom prst="rect">
            <a:avLst/>
          </a:prstGeom>
        </p:spPr>
        <p:txBody>
          <a:bodyPr vert="horz" wrap="none" lIns="91440" tIns="45720" rIns="91440" bIns="45720" rtlCol="0" anchor="t">
            <a:spAutoFit/>
          </a:bodyPr>
          <a:lstStyle/>
          <a:p>
            <a:pPr algn="l"/>
            <a:r>
              <a:rPr lang="de-DE" sz="1000" dirty="0">
                <a:solidFill>
                  <a:schemeClr val="bg1"/>
                </a:solidFill>
              </a:rPr>
              <a:t>SIS100 Standard </a:t>
            </a:r>
            <a:r>
              <a:rPr lang="de-DE" sz="1000" dirty="0" err="1">
                <a:solidFill>
                  <a:schemeClr val="bg1"/>
                </a:solidFill>
              </a:rPr>
              <a:t>Pumping</a:t>
            </a:r>
            <a:r>
              <a:rPr lang="de-DE" sz="1000" dirty="0">
                <a:solidFill>
                  <a:schemeClr val="bg1"/>
                </a:solidFill>
              </a:rPr>
              <a:t> Chambers </a:t>
            </a:r>
            <a:r>
              <a:rPr lang="de-DE" sz="1000" dirty="0" err="1">
                <a:solidFill>
                  <a:schemeClr val="bg1"/>
                </a:solidFill>
              </a:rPr>
              <a:t>before</a:t>
            </a:r>
            <a:r>
              <a:rPr lang="de-DE" sz="1000" dirty="0">
                <a:solidFill>
                  <a:schemeClr val="bg1"/>
                </a:solidFill>
              </a:rPr>
              <a:t> </a:t>
            </a:r>
            <a:r>
              <a:rPr lang="de-DE" sz="1000" dirty="0" err="1">
                <a:solidFill>
                  <a:schemeClr val="bg1"/>
                </a:solidFill>
              </a:rPr>
              <a:t>transport</a:t>
            </a:r>
            <a:r>
              <a:rPr lang="de-DE" sz="1000" dirty="0">
                <a:solidFill>
                  <a:schemeClr val="bg1"/>
                </a:solidFill>
              </a:rPr>
              <a:t> </a:t>
            </a:r>
            <a:endParaRPr lang="de-DE" sz="1000" dirty="0" smtClean="0">
              <a:solidFill>
                <a:schemeClr val="bg1"/>
              </a:solidFill>
            </a:endParaRPr>
          </a:p>
          <a:p>
            <a:pPr algn="l"/>
            <a:r>
              <a:rPr lang="de-DE" sz="1000" dirty="0" err="1" smtClean="0">
                <a:solidFill>
                  <a:schemeClr val="bg1"/>
                </a:solidFill>
              </a:rPr>
              <a:t>to</a:t>
            </a:r>
            <a:r>
              <a:rPr lang="de-DE" sz="1000" dirty="0" smtClean="0">
                <a:solidFill>
                  <a:schemeClr val="bg1"/>
                </a:solidFill>
              </a:rPr>
              <a:t> </a:t>
            </a:r>
            <a:r>
              <a:rPr lang="de-DE" sz="1000" dirty="0" err="1" smtClean="0">
                <a:solidFill>
                  <a:schemeClr val="bg1"/>
                </a:solidFill>
              </a:rPr>
              <a:t>tunnel</a:t>
            </a:r>
            <a:r>
              <a:rPr lang="de-DE" sz="1000" dirty="0" smtClean="0">
                <a:solidFill>
                  <a:schemeClr val="bg1"/>
                </a:solidFill>
              </a:rPr>
              <a:t> © </a:t>
            </a:r>
            <a:r>
              <a:rPr lang="de-DE" sz="1000" dirty="0">
                <a:solidFill>
                  <a:schemeClr val="bg1"/>
                </a:solidFill>
              </a:rPr>
              <a:t>GSI/FAIR I. Pongrac</a:t>
            </a:r>
          </a:p>
        </p:txBody>
      </p:sp>
      <p:sp>
        <p:nvSpPr>
          <p:cNvPr id="17" name="Textfeld 16"/>
          <p:cNvSpPr txBox="1"/>
          <p:nvPr/>
        </p:nvSpPr>
        <p:spPr>
          <a:xfrm>
            <a:off x="3137730" y="4668261"/>
            <a:ext cx="2638864" cy="246221"/>
          </a:xfrm>
          <a:prstGeom prst="rect">
            <a:avLst/>
          </a:prstGeom>
        </p:spPr>
        <p:txBody>
          <a:bodyPr vert="horz" wrap="none" lIns="91440" tIns="45720" rIns="91440" bIns="45720" rtlCol="0" anchor="t">
            <a:spAutoFit/>
          </a:bodyPr>
          <a:lstStyle/>
          <a:p>
            <a:pPr algn="l"/>
            <a:r>
              <a:rPr lang="de-DE" sz="1000" dirty="0" smtClean="0">
                <a:solidFill>
                  <a:schemeClr val="bg1"/>
                </a:solidFill>
              </a:rPr>
              <a:t>Quadrupole Magnets </a:t>
            </a:r>
            <a:r>
              <a:rPr lang="de-DE" sz="1000" dirty="0" err="1" smtClean="0">
                <a:solidFill>
                  <a:schemeClr val="bg1"/>
                </a:solidFill>
              </a:rPr>
              <a:t>with</a:t>
            </a:r>
            <a:r>
              <a:rPr lang="de-DE" sz="1000" dirty="0" smtClean="0">
                <a:solidFill>
                  <a:schemeClr val="bg1"/>
                </a:solidFill>
              </a:rPr>
              <a:t> Chambers HEBT</a:t>
            </a:r>
          </a:p>
        </p:txBody>
      </p:sp>
      <p:sp>
        <p:nvSpPr>
          <p:cNvPr id="18" name="Textfeld 17"/>
          <p:cNvSpPr txBox="1"/>
          <p:nvPr/>
        </p:nvSpPr>
        <p:spPr>
          <a:xfrm>
            <a:off x="270582" y="4694990"/>
            <a:ext cx="2151551" cy="246221"/>
          </a:xfrm>
          <a:prstGeom prst="rect">
            <a:avLst/>
          </a:prstGeom>
        </p:spPr>
        <p:txBody>
          <a:bodyPr vert="horz" wrap="none" lIns="91440" tIns="45720" rIns="91440" bIns="45720" rtlCol="0" anchor="t">
            <a:spAutoFit/>
          </a:bodyPr>
          <a:lstStyle/>
          <a:p>
            <a:pPr algn="l"/>
            <a:r>
              <a:rPr lang="de-DE" sz="1000" dirty="0" smtClean="0">
                <a:solidFill>
                  <a:schemeClr val="bg1"/>
                </a:solidFill>
              </a:rPr>
              <a:t>Beam </a:t>
            </a:r>
            <a:r>
              <a:rPr lang="de-DE" sz="1000" dirty="0" err="1" smtClean="0">
                <a:solidFill>
                  <a:schemeClr val="bg1"/>
                </a:solidFill>
              </a:rPr>
              <a:t>Diagnostic</a:t>
            </a:r>
            <a:r>
              <a:rPr lang="de-DE" sz="1000" dirty="0" smtClean="0">
                <a:solidFill>
                  <a:schemeClr val="bg1"/>
                </a:solidFill>
              </a:rPr>
              <a:t> Chambers HEBT</a:t>
            </a:r>
          </a:p>
        </p:txBody>
      </p:sp>
      <p:sp>
        <p:nvSpPr>
          <p:cNvPr id="19" name="Textfeld 18"/>
          <p:cNvSpPr txBox="1"/>
          <p:nvPr/>
        </p:nvSpPr>
        <p:spPr>
          <a:xfrm>
            <a:off x="6900354" y="4684789"/>
            <a:ext cx="2082621" cy="246221"/>
          </a:xfrm>
          <a:prstGeom prst="rect">
            <a:avLst/>
          </a:prstGeom>
        </p:spPr>
        <p:txBody>
          <a:bodyPr vert="horz" wrap="none" lIns="91440" tIns="45720" rIns="91440" bIns="45720" rtlCol="0" anchor="t">
            <a:spAutoFit/>
          </a:bodyPr>
          <a:lstStyle/>
          <a:p>
            <a:pPr algn="l"/>
            <a:r>
              <a:rPr lang="de-DE" sz="1000" dirty="0" smtClean="0"/>
              <a:t>RF Components in SIS100 </a:t>
            </a:r>
            <a:r>
              <a:rPr lang="de-DE" sz="1000" dirty="0" err="1" smtClean="0"/>
              <a:t>tunnel</a:t>
            </a:r>
            <a:endParaRPr lang="de-DE" sz="1000" dirty="0" smtClean="0"/>
          </a:p>
        </p:txBody>
      </p:sp>
      <p:sp>
        <p:nvSpPr>
          <p:cNvPr id="15" name="Foliennummernplatzhalter 3"/>
          <p:cNvSpPr txBox="1">
            <a:spLocks/>
          </p:cNvSpPr>
          <p:nvPr/>
        </p:nvSpPr>
        <p:spPr>
          <a:xfrm>
            <a:off x="8832106" y="4966967"/>
            <a:ext cx="311894" cy="184666"/>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54406B9-6E6F-7448-8C1D-08BEFF85567D}" type="slidenum">
              <a:rPr lang="de-DE" smtClean="0"/>
              <a:pPr/>
              <a:t>33</a:t>
            </a:fld>
            <a:endParaRPr lang="de-DE" dirty="0"/>
          </a:p>
        </p:txBody>
      </p:sp>
    </p:spTree>
    <p:extLst>
      <p:ext uri="{BB962C8B-B14F-4D97-AF65-F5344CB8AC3E}">
        <p14:creationId xmlns:p14="http://schemas.microsoft.com/office/powerpoint/2010/main" val="368666885"/>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t="4488" r="3839" b="6535"/>
          <a:stretch/>
        </p:blipFill>
        <p:spPr>
          <a:xfrm>
            <a:off x="5052" y="5616"/>
            <a:ext cx="9134810" cy="5137884"/>
          </a:xfrm>
          <a:prstGeom prst="rect">
            <a:avLst/>
          </a:prstGeom>
        </p:spPr>
      </p:pic>
      <p:sp>
        <p:nvSpPr>
          <p:cNvPr id="5" name="Untertitel 2">
            <a:extLst>
              <a:ext uri="{FF2B5EF4-FFF2-40B4-BE49-F238E27FC236}">
                <a16:creationId xmlns:a16="http://schemas.microsoft.com/office/drawing/2014/main" id="{6EC3B10D-DE31-5C43-95CE-28CDAC120C70}"/>
              </a:ext>
            </a:extLst>
          </p:cNvPr>
          <p:cNvSpPr txBox="1">
            <a:spLocks/>
          </p:cNvSpPr>
          <p:nvPr/>
        </p:nvSpPr>
        <p:spPr>
          <a:xfrm>
            <a:off x="2738635" y="2939109"/>
            <a:ext cx="3869730" cy="1275812"/>
          </a:xfrm>
          <a:prstGeom prst="rect">
            <a:avLst/>
          </a:prstGeom>
          <a:solidFill>
            <a:schemeClr val="bg1">
              <a:alpha val="82000"/>
            </a:schemeClr>
          </a:solidFill>
        </p:spPr>
        <p:txBody>
          <a:bodyPr vert="horz" wrap="square" lIns="0" tIns="0" rIns="0" bIns="0" rtlCol="0" anchor="ctr">
            <a:spAutoFit/>
          </a:bodyPr>
          <a:lstStyle>
            <a:lvl1pPr marL="0" indent="0" algn="ctr" defTabSz="457200" rtl="0" eaLnBrk="1" latinLnBrk="0" hangingPunct="1">
              <a:lnSpc>
                <a:spcPct val="100000"/>
              </a:lnSpc>
              <a:spcBef>
                <a:spcPts val="0"/>
              </a:spcBef>
              <a:buClr>
                <a:schemeClr val="bg1">
                  <a:lumMod val="50000"/>
                </a:schemeClr>
              </a:buClr>
              <a:buFont typeface="Arial"/>
              <a:buNone/>
              <a:defRPr sz="2200" b="1" kern="1200">
                <a:solidFill>
                  <a:schemeClr val="tx1"/>
                </a:solidFill>
                <a:latin typeface="Calibri"/>
                <a:ea typeface="+mn-ea"/>
                <a:cs typeface="Calibri"/>
              </a:defRPr>
            </a:lvl1pPr>
            <a:lvl2pPr marL="0" indent="0" algn="ctr" defTabSz="457200" rtl="0" eaLnBrk="1" latinLnBrk="0" hangingPunct="1">
              <a:lnSpc>
                <a:spcPct val="100000"/>
              </a:lnSpc>
              <a:spcBef>
                <a:spcPts val="0"/>
              </a:spcBef>
              <a:buClr>
                <a:schemeClr val="bg1">
                  <a:lumMod val="50000"/>
                </a:schemeClr>
              </a:buClr>
              <a:buFont typeface="Arial"/>
              <a:buNone/>
              <a:defRPr sz="2200" b="1" kern="1200">
                <a:solidFill>
                  <a:schemeClr val="tx1"/>
                </a:solidFill>
                <a:latin typeface="Calibri"/>
                <a:ea typeface="+mn-ea"/>
                <a:cs typeface="Calibri"/>
              </a:defRPr>
            </a:lvl2pPr>
            <a:lvl3pPr marL="0" indent="0" algn="ctr" defTabSz="457200" rtl="0" eaLnBrk="1" latinLnBrk="0" hangingPunct="1">
              <a:lnSpc>
                <a:spcPct val="100000"/>
              </a:lnSpc>
              <a:spcBef>
                <a:spcPts val="0"/>
              </a:spcBef>
              <a:buClr>
                <a:schemeClr val="bg1">
                  <a:lumMod val="50000"/>
                </a:schemeClr>
              </a:buClr>
              <a:buFont typeface="Arial"/>
              <a:buNone/>
              <a:defRPr sz="2200" b="1" kern="1200">
                <a:solidFill>
                  <a:schemeClr val="tx1"/>
                </a:solidFill>
                <a:latin typeface="Calibri"/>
                <a:ea typeface="+mn-ea"/>
                <a:cs typeface="Calibri"/>
              </a:defRPr>
            </a:lvl3pPr>
            <a:lvl4pPr marL="0" indent="0" algn="ctr" defTabSz="457200" rtl="0" eaLnBrk="1" latinLnBrk="0" hangingPunct="1">
              <a:lnSpc>
                <a:spcPct val="100000"/>
              </a:lnSpc>
              <a:spcBef>
                <a:spcPts val="0"/>
              </a:spcBef>
              <a:buClr>
                <a:schemeClr val="bg1">
                  <a:lumMod val="50000"/>
                </a:schemeClr>
              </a:buClr>
              <a:buFont typeface="Arial"/>
              <a:buNone/>
              <a:defRPr sz="2200" b="1" kern="1200">
                <a:solidFill>
                  <a:schemeClr val="tx1"/>
                </a:solidFill>
                <a:latin typeface="Calibri"/>
                <a:ea typeface="+mn-ea"/>
                <a:cs typeface="Calibri"/>
              </a:defRPr>
            </a:lvl4pPr>
            <a:lvl5pPr marL="0" indent="0" algn="ctr" defTabSz="457200" rtl="0" eaLnBrk="1" latinLnBrk="0" hangingPunct="1">
              <a:lnSpc>
                <a:spcPct val="100000"/>
              </a:lnSpc>
              <a:spcBef>
                <a:spcPts val="0"/>
              </a:spcBef>
              <a:buClr>
                <a:schemeClr val="bg1">
                  <a:lumMod val="50000"/>
                </a:schemeClr>
              </a:buClr>
              <a:buFont typeface="Arial"/>
              <a:buNone/>
              <a:defRPr sz="2200" b="1"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4150" dirty="0">
                <a:latin typeface="+mn-lt"/>
              </a:rPr>
              <a:t>Thank you for </a:t>
            </a:r>
          </a:p>
          <a:p>
            <a:pPr lvl="1"/>
            <a:r>
              <a:rPr lang="en-US" sz="4150" dirty="0">
                <a:latin typeface="+mn-lt"/>
              </a:rPr>
              <a:t>your attention!</a:t>
            </a:r>
          </a:p>
        </p:txBody>
      </p:sp>
      <p:grpSp>
        <p:nvGrpSpPr>
          <p:cNvPr id="6" name="Gruppieren 5">
            <a:extLst>
              <a:ext uri="{FF2B5EF4-FFF2-40B4-BE49-F238E27FC236}">
                <a16:creationId xmlns:a16="http://schemas.microsoft.com/office/drawing/2014/main" id="{0E7930B4-16DC-924B-BC6F-ECDD109ED131}"/>
              </a:ext>
            </a:extLst>
          </p:cNvPr>
          <p:cNvGrpSpPr/>
          <p:nvPr/>
        </p:nvGrpSpPr>
        <p:grpSpPr>
          <a:xfrm>
            <a:off x="8107367" y="67438"/>
            <a:ext cx="788012" cy="865115"/>
            <a:chOff x="6949785" y="1"/>
            <a:chExt cx="877207" cy="963038"/>
          </a:xfrm>
        </p:grpSpPr>
        <p:sp>
          <p:nvSpPr>
            <p:cNvPr id="7" name="Rechteck 6">
              <a:extLst>
                <a:ext uri="{FF2B5EF4-FFF2-40B4-BE49-F238E27FC236}">
                  <a16:creationId xmlns:a16="http://schemas.microsoft.com/office/drawing/2014/main" id="{50C3EEBB-1CF4-764F-BF09-7F43764881D3}"/>
                </a:ext>
              </a:extLst>
            </p:cNvPr>
            <p:cNvSpPr/>
            <p:nvPr/>
          </p:nvSpPr>
          <p:spPr>
            <a:xfrm>
              <a:off x="6949785" y="1"/>
              <a:ext cx="877207" cy="963038"/>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1607" tIns="30803" rIns="61607" bIns="30803" numCol="1" spcCol="0" rtlCol="0" fromWordArt="0" anchor="ctr" anchorCtr="0" forceAA="0" compatLnSpc="1">
              <a:prstTxWarp prst="textNoShape">
                <a:avLst/>
              </a:prstTxWarp>
              <a:noAutofit/>
            </a:bodyPr>
            <a:lstStyle/>
            <a:p>
              <a:pPr algn="ctr"/>
              <a:endParaRPr lang="en-US" sz="1213" dirty="0">
                <a:solidFill>
                  <a:prstClr val="white"/>
                </a:solidFill>
              </a:endParaRPr>
            </a:p>
          </p:txBody>
        </p:sp>
        <p:pic>
          <p:nvPicPr>
            <p:cNvPr id="8" name="Grafik 7">
              <a:extLst>
                <a:ext uri="{FF2B5EF4-FFF2-40B4-BE49-F238E27FC236}">
                  <a16:creationId xmlns:a16="http://schemas.microsoft.com/office/drawing/2014/main" id="{455213FA-53EA-8142-9947-6B0EC23B20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1733" y="126712"/>
              <a:ext cx="559645" cy="466370"/>
            </a:xfrm>
            <a:prstGeom prst="rect">
              <a:avLst/>
            </a:prstGeom>
          </p:spPr>
        </p:pic>
        <p:pic>
          <p:nvPicPr>
            <p:cNvPr id="9" name="Grafik 8">
              <a:extLst>
                <a:ext uri="{FF2B5EF4-FFF2-40B4-BE49-F238E27FC236}">
                  <a16:creationId xmlns:a16="http://schemas.microsoft.com/office/drawing/2014/main" id="{60E8BDF1-8D29-974E-9138-144231C48C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1733" y="626518"/>
              <a:ext cx="559645" cy="186548"/>
            </a:xfrm>
            <a:prstGeom prst="rect">
              <a:avLst/>
            </a:prstGeom>
          </p:spPr>
        </p:pic>
      </p:grpSp>
      <p:sp>
        <p:nvSpPr>
          <p:cNvPr id="10" name="Textfeld 9">
            <a:extLst>
              <a:ext uri="{FF2B5EF4-FFF2-40B4-BE49-F238E27FC236}">
                <a16:creationId xmlns:a16="http://schemas.microsoft.com/office/drawing/2014/main" id="{8A487016-1716-C445-BDEA-0744E89C7EE2}"/>
              </a:ext>
            </a:extLst>
          </p:cNvPr>
          <p:cNvSpPr txBox="1"/>
          <p:nvPr/>
        </p:nvSpPr>
        <p:spPr>
          <a:xfrm>
            <a:off x="8836223" y="932553"/>
            <a:ext cx="276999" cy="4009562"/>
          </a:xfrm>
          <a:prstGeom prst="rect">
            <a:avLst/>
          </a:prstGeom>
        </p:spPr>
        <p:txBody>
          <a:bodyPr vert="vert270" wrap="square" lIns="91440" tIns="45720" rIns="91440" bIns="45720" rtlCol="0" anchor="t">
            <a:spAutoFit/>
          </a:bodyPr>
          <a:lstStyle/>
          <a:p>
            <a:pPr algn="l"/>
            <a:r>
              <a:rPr lang="en-US" sz="600" dirty="0">
                <a:solidFill>
                  <a:schemeClr val="bg1"/>
                </a:solidFill>
              </a:rPr>
              <a:t>Graph: ion42/FAIR</a:t>
            </a:r>
          </a:p>
        </p:txBody>
      </p:sp>
      <p:sp>
        <p:nvSpPr>
          <p:cNvPr id="11" name="Untertitel 2">
            <a:extLst>
              <a:ext uri="{FF2B5EF4-FFF2-40B4-BE49-F238E27FC236}">
                <a16:creationId xmlns:a16="http://schemas.microsoft.com/office/drawing/2014/main" id="{6EC3B10D-DE31-5C43-95CE-28CDAC120C70}"/>
              </a:ext>
            </a:extLst>
          </p:cNvPr>
          <p:cNvSpPr txBox="1">
            <a:spLocks/>
          </p:cNvSpPr>
          <p:nvPr/>
        </p:nvSpPr>
        <p:spPr>
          <a:xfrm>
            <a:off x="1848195" y="4463490"/>
            <a:ext cx="5448523" cy="478625"/>
          </a:xfrm>
          <a:prstGeom prst="rect">
            <a:avLst/>
          </a:prstGeom>
          <a:solidFill>
            <a:schemeClr val="bg1">
              <a:alpha val="82000"/>
            </a:schemeClr>
          </a:solidFill>
        </p:spPr>
        <p:txBody>
          <a:bodyPr vert="horz" lIns="0" tIns="0" rIns="0" bIns="0" rtlCol="0" anchor="ctr">
            <a:noAutofit/>
          </a:bodyPr>
          <a:lstStyle>
            <a:lvl1pPr marL="0" indent="0" algn="ctr" defTabSz="457200" rtl="0" eaLnBrk="1" latinLnBrk="0" hangingPunct="1">
              <a:lnSpc>
                <a:spcPct val="100000"/>
              </a:lnSpc>
              <a:spcBef>
                <a:spcPts val="0"/>
              </a:spcBef>
              <a:buClr>
                <a:schemeClr val="bg1">
                  <a:lumMod val="50000"/>
                </a:schemeClr>
              </a:buClr>
              <a:buFont typeface="Arial"/>
              <a:buNone/>
              <a:defRPr sz="2200" b="1" kern="1200">
                <a:solidFill>
                  <a:schemeClr val="tx1"/>
                </a:solidFill>
                <a:latin typeface="Calibri"/>
                <a:ea typeface="+mn-ea"/>
                <a:cs typeface="Calibri"/>
              </a:defRPr>
            </a:lvl1pPr>
            <a:lvl2pPr marL="0" indent="0" algn="ctr" defTabSz="457200" rtl="0" eaLnBrk="1" latinLnBrk="0" hangingPunct="1">
              <a:lnSpc>
                <a:spcPct val="100000"/>
              </a:lnSpc>
              <a:spcBef>
                <a:spcPts val="0"/>
              </a:spcBef>
              <a:buClr>
                <a:schemeClr val="bg1">
                  <a:lumMod val="50000"/>
                </a:schemeClr>
              </a:buClr>
              <a:buFont typeface="Arial"/>
              <a:buNone/>
              <a:defRPr sz="2200" b="1" kern="1200">
                <a:solidFill>
                  <a:schemeClr val="tx1"/>
                </a:solidFill>
                <a:latin typeface="Calibri"/>
                <a:ea typeface="+mn-ea"/>
                <a:cs typeface="Calibri"/>
              </a:defRPr>
            </a:lvl2pPr>
            <a:lvl3pPr marL="0" indent="0" algn="ctr" defTabSz="457200" rtl="0" eaLnBrk="1" latinLnBrk="0" hangingPunct="1">
              <a:lnSpc>
                <a:spcPct val="100000"/>
              </a:lnSpc>
              <a:spcBef>
                <a:spcPts val="0"/>
              </a:spcBef>
              <a:buClr>
                <a:schemeClr val="bg1">
                  <a:lumMod val="50000"/>
                </a:schemeClr>
              </a:buClr>
              <a:buFont typeface="Arial"/>
              <a:buNone/>
              <a:defRPr sz="2200" b="1" kern="1200">
                <a:solidFill>
                  <a:schemeClr val="tx1"/>
                </a:solidFill>
                <a:latin typeface="Calibri"/>
                <a:ea typeface="+mn-ea"/>
                <a:cs typeface="Calibri"/>
              </a:defRPr>
            </a:lvl3pPr>
            <a:lvl4pPr marL="0" indent="0" algn="ctr" defTabSz="457200" rtl="0" eaLnBrk="1" latinLnBrk="0" hangingPunct="1">
              <a:lnSpc>
                <a:spcPct val="100000"/>
              </a:lnSpc>
              <a:spcBef>
                <a:spcPts val="0"/>
              </a:spcBef>
              <a:buClr>
                <a:schemeClr val="bg1">
                  <a:lumMod val="50000"/>
                </a:schemeClr>
              </a:buClr>
              <a:buFont typeface="Arial"/>
              <a:buNone/>
              <a:defRPr sz="2200" b="1" kern="1200">
                <a:solidFill>
                  <a:schemeClr val="tx1"/>
                </a:solidFill>
                <a:latin typeface="Calibri"/>
                <a:ea typeface="+mn-ea"/>
                <a:cs typeface="Calibri"/>
              </a:defRPr>
            </a:lvl4pPr>
            <a:lvl5pPr marL="0" indent="0" algn="ctr" defTabSz="457200" rtl="0" eaLnBrk="1" latinLnBrk="0" hangingPunct="1">
              <a:lnSpc>
                <a:spcPct val="100000"/>
              </a:lnSpc>
              <a:spcBef>
                <a:spcPts val="0"/>
              </a:spcBef>
              <a:buClr>
                <a:schemeClr val="bg1">
                  <a:lumMod val="50000"/>
                </a:schemeClr>
              </a:buClr>
              <a:buFont typeface="Arial"/>
              <a:buNone/>
              <a:defRPr sz="2200" b="1"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400" dirty="0" smtClean="0">
                <a:latin typeface="+mn-lt"/>
              </a:rPr>
              <a:t>Acknowledgements: Thanks to I</a:t>
            </a:r>
            <a:r>
              <a:rPr lang="en-US" sz="1400" dirty="0">
                <a:latin typeface="+mn-lt"/>
              </a:rPr>
              <a:t>. Pongrac, S. </a:t>
            </a:r>
            <a:r>
              <a:rPr lang="en-US" sz="1400" dirty="0" err="1" smtClean="0">
                <a:latin typeface="+mn-lt"/>
              </a:rPr>
              <a:t>Purushothaman</a:t>
            </a:r>
            <a:r>
              <a:rPr lang="en-US" sz="1400" dirty="0" smtClean="0">
                <a:latin typeface="+mn-lt"/>
              </a:rPr>
              <a:t>, P.M. </a:t>
            </a:r>
            <a:r>
              <a:rPr lang="en-US" sz="1400" dirty="0" err="1" smtClean="0">
                <a:latin typeface="+mn-lt"/>
              </a:rPr>
              <a:t>Suherman</a:t>
            </a:r>
            <a:r>
              <a:rPr lang="en-US" sz="1400" dirty="0" smtClean="0">
                <a:latin typeface="+mn-lt"/>
              </a:rPr>
              <a:t>, L</a:t>
            </a:r>
            <a:r>
              <a:rPr lang="en-US" sz="1400" dirty="0">
                <a:latin typeface="+mn-lt"/>
              </a:rPr>
              <a:t>. </a:t>
            </a:r>
            <a:r>
              <a:rPr lang="en-US" sz="1400" dirty="0" smtClean="0">
                <a:latin typeface="+mn-lt"/>
              </a:rPr>
              <a:t>Urban, S. Wilfert, S. Zeller</a:t>
            </a:r>
          </a:p>
        </p:txBody>
      </p:sp>
      <p:sp>
        <p:nvSpPr>
          <p:cNvPr id="2" name="Foliennummernplatzhalter 1"/>
          <p:cNvSpPr>
            <a:spLocks noGrp="1"/>
          </p:cNvSpPr>
          <p:nvPr>
            <p:ph type="sldNum" sz="quarter" idx="12"/>
          </p:nvPr>
        </p:nvSpPr>
        <p:spPr/>
        <p:txBody>
          <a:bodyPr/>
          <a:lstStyle/>
          <a:p>
            <a:fld id="{125CBDDA-5CCF-8748-8988-9DC6C8981774}" type="slidenum">
              <a:rPr lang="de-DE" smtClean="0"/>
              <a:t>34</a:t>
            </a:fld>
            <a:endParaRPr lang="de-DE"/>
          </a:p>
        </p:txBody>
      </p:sp>
      <p:sp>
        <p:nvSpPr>
          <p:cNvPr id="13" name="Fußzeilenplatzhalter 12"/>
          <p:cNvSpPr>
            <a:spLocks noGrp="1"/>
          </p:cNvSpPr>
          <p:nvPr>
            <p:ph type="ftr" sz="quarter" idx="3"/>
          </p:nvPr>
        </p:nvSpPr>
        <p:spPr>
          <a:xfrm>
            <a:off x="3962401" y="4920459"/>
            <a:ext cx="3136599" cy="267868"/>
          </a:xfrm>
        </p:spPr>
        <p:txBody>
          <a:bodyPr/>
          <a:lstStyle/>
          <a:p>
            <a:pPr algn="l"/>
            <a:r>
              <a:rPr lang="en-US" smtClean="0"/>
              <a:t>Andreas Krämer – Swedish Big Science Forum 2024</a:t>
            </a:r>
            <a:endParaRPr lang="de-DE" dirty="0"/>
          </a:p>
        </p:txBody>
      </p:sp>
    </p:spTree>
    <p:extLst>
      <p:ext uri="{BB962C8B-B14F-4D97-AF65-F5344CB8AC3E}">
        <p14:creationId xmlns:p14="http://schemas.microsoft.com/office/powerpoint/2010/main" val="2028329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800" y="154800"/>
            <a:ext cx="5584536" cy="590669"/>
          </a:xfrm>
        </p:spPr>
        <p:txBody>
          <a:bodyPr/>
          <a:lstStyle/>
          <a:p>
            <a:r>
              <a:rPr lang="de-DE" dirty="0"/>
              <a:t>The </a:t>
            </a:r>
            <a:r>
              <a:rPr lang="de-DE" dirty="0" err="1"/>
              <a:t>four</a:t>
            </a:r>
            <a:r>
              <a:rPr lang="de-DE" dirty="0"/>
              <a:t> </a:t>
            </a:r>
            <a:r>
              <a:rPr lang="de-DE" dirty="0" err="1"/>
              <a:t>scientific</a:t>
            </a:r>
            <a:r>
              <a:rPr lang="de-DE" dirty="0"/>
              <a:t> </a:t>
            </a:r>
            <a:r>
              <a:rPr lang="de-DE" dirty="0" err="1"/>
              <a:t>pillars</a:t>
            </a:r>
            <a:r>
              <a:rPr lang="de-DE" dirty="0"/>
              <a:t> at FAIR</a:t>
            </a:r>
          </a:p>
        </p:txBody>
      </p:sp>
      <p:pic>
        <p:nvPicPr>
          <p:cNvPr id="5" name="Grafik 4">
            <a:extLst>
              <a:ext uri="{FF2B5EF4-FFF2-40B4-BE49-F238E27FC236}">
                <a16:creationId xmlns:a16="http://schemas.microsoft.com/office/drawing/2014/main" id="{F9A8D71C-3E42-4F4F-8B50-7F6BD673806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53510" y="964096"/>
            <a:ext cx="8610328" cy="1227672"/>
          </a:xfrm>
          <a:prstGeom prst="rect">
            <a:avLst/>
          </a:prstGeom>
        </p:spPr>
      </p:pic>
      <p:sp>
        <p:nvSpPr>
          <p:cNvPr id="6" name="Inhaltsplatzhalter 2"/>
          <p:cNvSpPr txBox="1">
            <a:spLocks/>
          </p:cNvSpPr>
          <p:nvPr/>
        </p:nvSpPr>
        <p:spPr>
          <a:xfrm>
            <a:off x="4753120" y="2388413"/>
            <a:ext cx="3798907" cy="1148553"/>
          </a:xfrm>
          <a:prstGeom prst="rect">
            <a:avLst/>
          </a:prstGeom>
          <a:ln>
            <a:solidFill>
              <a:schemeClr val="tx1"/>
            </a:solidFill>
          </a:ln>
        </p:spPr>
        <p:txBody>
          <a:bodyPr vert="horz" wrap="square" lIns="101303" tIns="60782" rIns="0" bIns="101303" rtlCol="0" anchor="t">
            <a:spAutoFit/>
          </a:bodyPr>
          <a:lstStyle>
            <a:lvl1pPr marL="180000" indent="-180000" algn="l" defTabSz="457200" rtl="0" eaLnBrk="1" latinLnBrk="0" hangingPunct="1">
              <a:spcBef>
                <a:spcPts val="500"/>
              </a:spcBef>
              <a:buClr>
                <a:schemeClr val="bg1">
                  <a:lumMod val="50000"/>
                </a:schemeClr>
              </a:buClr>
              <a:buFont typeface="Arial"/>
              <a:buChar char="•"/>
              <a:defRPr sz="1800" kern="1200">
                <a:solidFill>
                  <a:schemeClr val="tx1"/>
                </a:solidFill>
                <a:latin typeface="Calibri"/>
                <a:ea typeface="+mn-ea"/>
                <a:cs typeface="Calibri"/>
              </a:defRPr>
            </a:lvl1pPr>
            <a:lvl2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2pPr>
            <a:lvl3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3pPr>
            <a:lvl4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4pPr>
            <a:lvl5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tx2"/>
              </a:buClr>
              <a:buNone/>
            </a:pPr>
            <a:r>
              <a:rPr lang="de-DE" sz="1600" b="1" dirty="0"/>
              <a:t>CBM </a:t>
            </a:r>
            <a:br>
              <a:rPr lang="de-DE" sz="1600" b="1" dirty="0"/>
            </a:br>
            <a:r>
              <a:rPr lang="de-DE" sz="1600" dirty="0"/>
              <a:t>Compressed </a:t>
            </a:r>
            <a:r>
              <a:rPr lang="de-DE" sz="1600" dirty="0" err="1"/>
              <a:t>Baryonic</a:t>
            </a:r>
            <a:r>
              <a:rPr lang="de-DE" sz="1600" dirty="0"/>
              <a:t> Matter: </a:t>
            </a:r>
            <a:br>
              <a:rPr lang="de-DE" sz="1600" dirty="0"/>
            </a:br>
            <a:r>
              <a:rPr lang="en-US" sz="1600" dirty="0"/>
              <a:t>Inside a neutron star</a:t>
            </a:r>
            <a:br>
              <a:rPr lang="en-US" sz="1600" dirty="0"/>
            </a:br>
            <a:r>
              <a:rPr lang="en-US" sz="1600" dirty="0"/>
              <a:t>(500 scientists</a:t>
            </a:r>
            <a:r>
              <a:rPr lang="en-US" sz="1600" dirty="0" smtClean="0"/>
              <a:t>)</a:t>
            </a:r>
            <a:endParaRPr lang="en-US" sz="1600" dirty="0"/>
          </a:p>
        </p:txBody>
      </p:sp>
      <p:sp>
        <p:nvSpPr>
          <p:cNvPr id="7" name="Inhaltsplatzhalter 2"/>
          <p:cNvSpPr txBox="1">
            <a:spLocks/>
          </p:cNvSpPr>
          <p:nvPr/>
        </p:nvSpPr>
        <p:spPr>
          <a:xfrm>
            <a:off x="784075" y="3692270"/>
            <a:ext cx="3774599" cy="1148553"/>
          </a:xfrm>
          <a:prstGeom prst="rect">
            <a:avLst/>
          </a:prstGeom>
          <a:ln>
            <a:solidFill>
              <a:schemeClr val="tx1"/>
            </a:solidFill>
          </a:ln>
        </p:spPr>
        <p:txBody>
          <a:bodyPr vert="horz" wrap="square" lIns="101303" tIns="60782" rIns="0" bIns="101303" rtlCol="0" anchor="t">
            <a:spAutoFit/>
          </a:bodyPr>
          <a:lstStyle>
            <a:lvl1pPr marL="180000" indent="-180000" algn="l" defTabSz="457200" rtl="0" eaLnBrk="1" latinLnBrk="0" hangingPunct="1">
              <a:spcBef>
                <a:spcPts val="500"/>
              </a:spcBef>
              <a:buClr>
                <a:schemeClr val="bg1">
                  <a:lumMod val="50000"/>
                </a:schemeClr>
              </a:buClr>
              <a:buFont typeface="Arial"/>
              <a:buChar char="•"/>
              <a:defRPr sz="1800" kern="1200">
                <a:solidFill>
                  <a:schemeClr val="tx1"/>
                </a:solidFill>
                <a:latin typeface="Calibri"/>
                <a:ea typeface="+mn-ea"/>
                <a:cs typeface="Calibri"/>
              </a:defRPr>
            </a:lvl1pPr>
            <a:lvl2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2pPr>
            <a:lvl3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3pPr>
            <a:lvl4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4pPr>
            <a:lvl5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tx2"/>
              </a:buClr>
              <a:buNone/>
            </a:pPr>
            <a:r>
              <a:rPr lang="en-US" sz="1600" b="1" dirty="0"/>
              <a:t>PANDA  </a:t>
            </a:r>
            <a:br>
              <a:rPr lang="en-US" sz="1600" b="1" dirty="0"/>
            </a:br>
            <a:r>
              <a:rPr lang="en-US" sz="1600" dirty="0"/>
              <a:t>A</a:t>
            </a:r>
            <a:r>
              <a:rPr lang="de-DE" sz="1600" dirty="0" err="1"/>
              <a:t>ntiproton</a:t>
            </a:r>
            <a:r>
              <a:rPr lang="de-DE" sz="1600" dirty="0"/>
              <a:t>-Annihilation at Darmstadt: Antimatter </a:t>
            </a:r>
            <a:r>
              <a:rPr lang="de-DE" sz="1600" dirty="0" err="1"/>
              <a:t>research</a:t>
            </a:r>
            <a:r>
              <a:rPr lang="en-US" sz="1600" dirty="0"/>
              <a:t/>
            </a:r>
            <a:br>
              <a:rPr lang="en-US" sz="1600" dirty="0"/>
            </a:br>
            <a:r>
              <a:rPr lang="en-US" sz="1600" dirty="0"/>
              <a:t>(500 scientists</a:t>
            </a:r>
            <a:r>
              <a:rPr lang="en-US" sz="1600" dirty="0" smtClean="0"/>
              <a:t>)</a:t>
            </a:r>
            <a:endParaRPr lang="en-US" sz="1600" dirty="0"/>
          </a:p>
        </p:txBody>
      </p:sp>
      <p:sp>
        <p:nvSpPr>
          <p:cNvPr id="8" name="Inhaltsplatzhalter 2"/>
          <p:cNvSpPr txBox="1">
            <a:spLocks/>
          </p:cNvSpPr>
          <p:nvPr/>
        </p:nvSpPr>
        <p:spPr>
          <a:xfrm>
            <a:off x="4697641" y="3682210"/>
            <a:ext cx="3854387" cy="1148553"/>
          </a:xfrm>
          <a:prstGeom prst="rect">
            <a:avLst/>
          </a:prstGeom>
          <a:ln>
            <a:solidFill>
              <a:schemeClr val="tx1"/>
            </a:solidFill>
          </a:ln>
        </p:spPr>
        <p:txBody>
          <a:bodyPr vert="horz" wrap="square" lIns="101303" tIns="60782" rIns="0" bIns="101303" rtlCol="0" anchor="t">
            <a:spAutoFit/>
          </a:bodyPr>
          <a:lstStyle>
            <a:lvl1pPr marL="180000" indent="-180000" algn="l" defTabSz="457200" rtl="0" eaLnBrk="1" latinLnBrk="0" hangingPunct="1">
              <a:spcBef>
                <a:spcPts val="500"/>
              </a:spcBef>
              <a:buClr>
                <a:schemeClr val="bg1">
                  <a:lumMod val="50000"/>
                </a:schemeClr>
              </a:buClr>
              <a:buFont typeface="Arial"/>
              <a:buChar char="•"/>
              <a:defRPr sz="1800" kern="1200">
                <a:solidFill>
                  <a:schemeClr val="tx1"/>
                </a:solidFill>
                <a:latin typeface="Calibri"/>
                <a:ea typeface="+mn-ea"/>
                <a:cs typeface="Calibri"/>
              </a:defRPr>
            </a:lvl1pPr>
            <a:lvl2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2pPr>
            <a:lvl3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3pPr>
            <a:lvl4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4pPr>
            <a:lvl5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tx2"/>
              </a:buClr>
              <a:buNone/>
            </a:pPr>
            <a:r>
              <a:rPr lang="en-US" sz="1600" b="1" dirty="0"/>
              <a:t>APPA</a:t>
            </a:r>
            <a:r>
              <a:rPr lang="en-US" sz="1600" dirty="0"/>
              <a:t> </a:t>
            </a:r>
            <a:br>
              <a:rPr lang="en-US" sz="1600" dirty="0"/>
            </a:br>
            <a:r>
              <a:rPr lang="en-US" sz="1600" dirty="0"/>
              <a:t>Atomic, Plasma Physics and Applications:</a:t>
            </a:r>
            <a:br>
              <a:rPr lang="en-US" sz="1600" dirty="0"/>
            </a:br>
            <a:r>
              <a:rPr lang="en-US" sz="1600" dirty="0"/>
              <a:t>From atoms to planets to cancer research (720 scientists</a:t>
            </a:r>
            <a:r>
              <a:rPr lang="en-US" sz="1600" dirty="0" smtClean="0"/>
              <a:t>)</a:t>
            </a:r>
            <a:endParaRPr lang="en-US" sz="1600" dirty="0"/>
          </a:p>
        </p:txBody>
      </p:sp>
      <p:sp>
        <p:nvSpPr>
          <p:cNvPr id="9" name="Inhaltsplatzhalter 2"/>
          <p:cNvSpPr txBox="1">
            <a:spLocks/>
          </p:cNvSpPr>
          <p:nvPr/>
        </p:nvSpPr>
        <p:spPr>
          <a:xfrm>
            <a:off x="784075" y="2388414"/>
            <a:ext cx="3776159" cy="1148553"/>
          </a:xfrm>
          <a:prstGeom prst="rect">
            <a:avLst/>
          </a:prstGeom>
          <a:ln>
            <a:solidFill>
              <a:schemeClr val="tx1"/>
            </a:solidFill>
          </a:ln>
        </p:spPr>
        <p:txBody>
          <a:bodyPr vert="horz" wrap="square" lIns="101303" tIns="60782" rIns="0" bIns="101303" rtlCol="0" anchor="t">
            <a:spAutoFit/>
          </a:bodyPr>
          <a:lstStyle>
            <a:lvl1pPr marL="180000" indent="-180000" algn="l" defTabSz="457200" rtl="0" eaLnBrk="1" latinLnBrk="0" hangingPunct="1">
              <a:spcBef>
                <a:spcPts val="500"/>
              </a:spcBef>
              <a:buClr>
                <a:schemeClr val="bg1">
                  <a:lumMod val="50000"/>
                </a:schemeClr>
              </a:buClr>
              <a:buFont typeface="Arial"/>
              <a:buChar char="•"/>
              <a:defRPr sz="1800" kern="1200">
                <a:solidFill>
                  <a:schemeClr val="tx1"/>
                </a:solidFill>
                <a:latin typeface="Calibri"/>
                <a:ea typeface="+mn-ea"/>
                <a:cs typeface="Calibri"/>
              </a:defRPr>
            </a:lvl1pPr>
            <a:lvl2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2pPr>
            <a:lvl3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3pPr>
            <a:lvl4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4pPr>
            <a:lvl5pPr marL="396000" indent="-216000" algn="l" defTabSz="457200" rtl="0" eaLnBrk="1" latinLnBrk="0" hangingPunct="1">
              <a:spcBef>
                <a:spcPts val="500"/>
              </a:spcBef>
              <a:buClr>
                <a:schemeClr val="bg1">
                  <a:lumMod val="50000"/>
                </a:schemeClr>
              </a:buClr>
              <a:buFont typeface="Symbol" charset="2"/>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tx2"/>
              </a:buClr>
              <a:buNone/>
            </a:pPr>
            <a:r>
              <a:rPr lang="de-DE" sz="1600" b="1" dirty="0"/>
              <a:t>NUSTAR </a:t>
            </a:r>
            <a:br>
              <a:rPr lang="de-DE" sz="1600" b="1" dirty="0"/>
            </a:br>
            <a:r>
              <a:rPr lang="en-US" sz="1600" dirty="0">
                <a:latin typeface="Calibri" panose="020F0502020204030204" pitchFamily="34" charset="0"/>
                <a:cs typeface="Calibri" panose="020F0502020204030204" pitchFamily="34" charset="0"/>
              </a:rPr>
              <a:t>Nuclear Structure, Astrophysics and Reactions: Stars and nuclei</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(850 scientists)</a:t>
            </a:r>
            <a:endParaRPr lang="en-US" sz="1600" dirty="0"/>
          </a:p>
        </p:txBody>
      </p:sp>
      <p:sp>
        <p:nvSpPr>
          <p:cNvPr id="10" name="Foliennummernplatzhalter 3"/>
          <p:cNvSpPr>
            <a:spLocks noGrp="1"/>
          </p:cNvSpPr>
          <p:nvPr>
            <p:ph type="sldNum" sz="quarter" idx="4294967295"/>
          </p:nvPr>
        </p:nvSpPr>
        <p:spPr>
          <a:xfrm>
            <a:off x="8924871" y="4966967"/>
            <a:ext cx="122147" cy="184666"/>
          </a:xfrm>
        </p:spPr>
        <p:txBody>
          <a:bodyPr/>
          <a:lstStyle/>
          <a:p>
            <a:fld id="{254406B9-6E6F-7448-8C1D-08BEFF85567D}" type="slidenum">
              <a:rPr lang="de-DE" smtClean="0"/>
              <a:pPr/>
              <a:t>4</a:t>
            </a:fld>
            <a:endParaRPr lang="de-DE" dirty="0"/>
          </a:p>
        </p:txBody>
      </p:sp>
    </p:spTree>
    <p:extLst>
      <p:ext uri="{BB962C8B-B14F-4D97-AF65-F5344CB8AC3E}">
        <p14:creationId xmlns:p14="http://schemas.microsoft.com/office/powerpoint/2010/main" val="204093739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800" y="154800"/>
            <a:ext cx="5584536" cy="590669"/>
          </a:xfrm>
        </p:spPr>
        <p:txBody>
          <a:bodyPr/>
          <a:lstStyle/>
          <a:p>
            <a:r>
              <a:rPr lang="en-US" dirty="0" smtClean="0">
                <a:solidFill>
                  <a:srgbClr val="262626"/>
                </a:solidFill>
              </a:rPr>
              <a:t>FAIR Shareholders </a:t>
            </a:r>
            <a:r>
              <a:rPr lang="en-US" dirty="0">
                <a:solidFill>
                  <a:srgbClr val="262626"/>
                </a:solidFill>
              </a:rPr>
              <a:t>worldwide</a:t>
            </a:r>
            <a:endParaRPr lang="de-DE" dirty="0"/>
          </a:p>
        </p:txBody>
      </p:sp>
      <p:pic>
        <p:nvPicPr>
          <p:cNvPr id="4" name="Grafik 3">
            <a:extLst>
              <a:ext uri="{FF2B5EF4-FFF2-40B4-BE49-F238E27FC236}">
                <a16:creationId xmlns:a16="http://schemas.microsoft.com/office/drawing/2014/main" id="{E7A4453C-A72D-2D49-82D3-952237E6C0C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6692" t="24001" r="6693" b="17265"/>
          <a:stretch/>
        </p:blipFill>
        <p:spPr>
          <a:xfrm>
            <a:off x="0" y="921333"/>
            <a:ext cx="9158657" cy="4034448"/>
          </a:xfrm>
          <a:prstGeom prst="rect">
            <a:avLst/>
          </a:prstGeom>
          <a:solidFill>
            <a:srgbClr val="C2CDD8"/>
          </a:solidFill>
        </p:spPr>
      </p:pic>
      <p:sp>
        <p:nvSpPr>
          <p:cNvPr id="5" name="Inhaltsplatzhalter 7">
            <a:extLst>
              <a:ext uri="{FF2B5EF4-FFF2-40B4-BE49-F238E27FC236}">
                <a16:creationId xmlns:a16="http://schemas.microsoft.com/office/drawing/2014/main" id="{450B2AE4-2D58-F24F-8B18-1DFB4A2982F4}"/>
              </a:ext>
            </a:extLst>
          </p:cNvPr>
          <p:cNvSpPr txBox="1">
            <a:spLocks/>
          </p:cNvSpPr>
          <p:nvPr/>
        </p:nvSpPr>
        <p:spPr>
          <a:xfrm>
            <a:off x="72090" y="953293"/>
            <a:ext cx="1776588" cy="1715855"/>
          </a:xfrm>
          <a:prstGeom prst="rect">
            <a:avLst/>
          </a:prstGeom>
          <a:solidFill>
            <a:schemeClr val="bg1">
              <a:alpha val="90000"/>
            </a:schemeClr>
          </a:solidFill>
        </p:spPr>
        <p:txBody>
          <a:bodyPr lIns="157888" tIns="54000" rIns="54000" bIns="157888"/>
          <a:lstStyle>
            <a:lvl1pPr marL="0" indent="0" algn="l" defTabSz="534712" rtl="0" eaLnBrk="1" latinLnBrk="0" hangingPunct="1">
              <a:lnSpc>
                <a:spcPct val="100000"/>
              </a:lnSpc>
              <a:spcBef>
                <a:spcPts val="819"/>
              </a:spcBef>
              <a:buFontTx/>
              <a:buNone/>
              <a:defRPr sz="2100" kern="1200">
                <a:solidFill>
                  <a:schemeClr val="tx1"/>
                </a:solidFill>
                <a:latin typeface="Calibri"/>
                <a:ea typeface="+mn-ea"/>
                <a:cs typeface="Calibri"/>
              </a:defRPr>
            </a:lvl1pPr>
            <a:lvl2pPr marL="868907" indent="-334195" algn="l" defTabSz="534712" rtl="0" eaLnBrk="1" latinLnBrk="0" hangingPunct="1">
              <a:lnSpc>
                <a:spcPct val="100000"/>
              </a:lnSpc>
              <a:spcBef>
                <a:spcPts val="819"/>
              </a:spcBef>
              <a:buFont typeface="Arial"/>
              <a:buChar char="–"/>
              <a:defRPr sz="2100" kern="1200">
                <a:solidFill>
                  <a:schemeClr val="tx1"/>
                </a:solidFill>
                <a:latin typeface="Calibri"/>
                <a:ea typeface="+mn-ea"/>
                <a:cs typeface="Calibri"/>
              </a:defRPr>
            </a:lvl2pPr>
            <a:lvl3pPr marL="1336779" indent="-267356" algn="l" defTabSz="534712" rtl="0" eaLnBrk="1" latinLnBrk="0" hangingPunct="1">
              <a:lnSpc>
                <a:spcPct val="100000"/>
              </a:lnSpc>
              <a:spcBef>
                <a:spcPts val="819"/>
              </a:spcBef>
              <a:buFont typeface="Arial"/>
              <a:buChar char="•"/>
              <a:defRPr sz="2100" kern="1200">
                <a:solidFill>
                  <a:schemeClr val="tx1"/>
                </a:solidFill>
                <a:latin typeface="Calibri"/>
                <a:ea typeface="+mn-ea"/>
                <a:cs typeface="Calibri"/>
              </a:defRPr>
            </a:lvl3pPr>
            <a:lvl4pPr marL="1871491" indent="-267356" algn="l" defTabSz="534712" rtl="0" eaLnBrk="1" latinLnBrk="0" hangingPunct="1">
              <a:lnSpc>
                <a:spcPct val="100000"/>
              </a:lnSpc>
              <a:spcBef>
                <a:spcPts val="819"/>
              </a:spcBef>
              <a:buFont typeface="Arial"/>
              <a:buChar char="–"/>
              <a:defRPr sz="2100" kern="1200">
                <a:solidFill>
                  <a:schemeClr val="tx1"/>
                </a:solidFill>
                <a:latin typeface="Calibri"/>
                <a:ea typeface="+mn-ea"/>
                <a:cs typeface="Calibri"/>
              </a:defRPr>
            </a:lvl4pPr>
            <a:lvl5pPr marL="2406203" indent="-267356" algn="l" defTabSz="534712" rtl="0" eaLnBrk="1" latinLnBrk="0" hangingPunct="1">
              <a:lnSpc>
                <a:spcPct val="100000"/>
              </a:lnSpc>
              <a:spcBef>
                <a:spcPts val="819"/>
              </a:spcBef>
              <a:buFont typeface="Arial"/>
              <a:buChar char="»"/>
              <a:defRPr sz="2100" kern="1200">
                <a:solidFill>
                  <a:schemeClr val="tx1"/>
                </a:solidFill>
                <a:latin typeface="Calibri"/>
                <a:ea typeface="+mn-ea"/>
                <a:cs typeface="Calibri"/>
              </a:defRPr>
            </a:lvl5pPr>
            <a:lvl6pPr marL="2940915" indent="-267356" algn="l" defTabSz="534712" rtl="0" eaLnBrk="1" latinLnBrk="0" hangingPunct="1">
              <a:spcBef>
                <a:spcPct val="20000"/>
              </a:spcBef>
              <a:buFont typeface="Arial"/>
              <a:buChar char="•"/>
              <a:defRPr sz="2300" kern="1200">
                <a:solidFill>
                  <a:schemeClr val="tx1"/>
                </a:solidFill>
                <a:latin typeface="+mn-lt"/>
                <a:ea typeface="+mn-ea"/>
                <a:cs typeface="+mn-cs"/>
              </a:defRPr>
            </a:lvl6pPr>
            <a:lvl7pPr marL="3475626" indent="-267356" algn="l" defTabSz="534712" rtl="0" eaLnBrk="1" latinLnBrk="0" hangingPunct="1">
              <a:spcBef>
                <a:spcPct val="20000"/>
              </a:spcBef>
              <a:buFont typeface="Arial"/>
              <a:buChar char="•"/>
              <a:defRPr sz="2300" kern="1200">
                <a:solidFill>
                  <a:schemeClr val="tx1"/>
                </a:solidFill>
                <a:latin typeface="+mn-lt"/>
                <a:ea typeface="+mn-ea"/>
                <a:cs typeface="+mn-cs"/>
              </a:defRPr>
            </a:lvl7pPr>
            <a:lvl8pPr marL="4010338" indent="-267356" algn="l" defTabSz="534712" rtl="0" eaLnBrk="1" latinLnBrk="0" hangingPunct="1">
              <a:spcBef>
                <a:spcPct val="20000"/>
              </a:spcBef>
              <a:buFont typeface="Arial"/>
              <a:buChar char="•"/>
              <a:defRPr sz="2300" kern="1200">
                <a:solidFill>
                  <a:schemeClr val="tx1"/>
                </a:solidFill>
                <a:latin typeface="+mn-lt"/>
                <a:ea typeface="+mn-ea"/>
                <a:cs typeface="+mn-cs"/>
              </a:defRPr>
            </a:lvl8pPr>
            <a:lvl9pPr marL="4545049" indent="-267356" algn="l" defTabSz="534712" rtl="0" eaLnBrk="1" latinLnBrk="0" hangingPunct="1">
              <a:spcBef>
                <a:spcPct val="20000"/>
              </a:spcBef>
              <a:buFont typeface="Arial"/>
              <a:buChar char="•"/>
              <a:defRPr sz="2300" kern="1200">
                <a:solidFill>
                  <a:schemeClr val="tx1"/>
                </a:solidFill>
                <a:latin typeface="+mn-lt"/>
                <a:ea typeface="+mn-ea"/>
                <a:cs typeface="+mn-cs"/>
              </a:defRPr>
            </a:lvl9pPr>
          </a:lstStyle>
          <a:p>
            <a:pPr>
              <a:spcBef>
                <a:spcPts val="44"/>
              </a:spcBef>
              <a:buClr>
                <a:srgbClr val="FFC000"/>
              </a:buClr>
            </a:pPr>
            <a:r>
              <a:rPr lang="en-US" sz="975" b="1" dirty="0">
                <a:latin typeface="Arial" panose="020B0604020202020204" pitchFamily="34" charset="0"/>
                <a:cs typeface="Arial" panose="020B0604020202020204" pitchFamily="34" charset="0"/>
              </a:rPr>
              <a:t>Shareholders</a:t>
            </a:r>
          </a:p>
          <a:p>
            <a:pPr marL="214313" indent="-214313">
              <a:spcBef>
                <a:spcPts val="44"/>
              </a:spcBef>
              <a:buClr>
                <a:srgbClr val="FFC000"/>
              </a:buClr>
              <a:buFont typeface="Wingdings" pitchFamily="2" charset="2"/>
              <a:buChar char="§"/>
            </a:pPr>
            <a:r>
              <a:rPr lang="en-US" sz="975" dirty="0">
                <a:latin typeface="Arial" panose="020B0604020202020204" pitchFamily="34" charset="0"/>
                <a:cs typeface="Arial" panose="020B0604020202020204" pitchFamily="34" charset="0"/>
              </a:rPr>
              <a:t>Germany 	(70,2%)</a:t>
            </a:r>
          </a:p>
          <a:p>
            <a:pPr marL="214313" indent="-214313">
              <a:spcBef>
                <a:spcPts val="44"/>
              </a:spcBef>
              <a:buClr>
                <a:srgbClr val="FFC000"/>
              </a:buClr>
              <a:buFont typeface="Wingdings" pitchFamily="2" charset="2"/>
              <a:buChar char="§"/>
            </a:pPr>
            <a:r>
              <a:rPr lang="en-US" sz="975" dirty="0">
                <a:latin typeface="Arial" panose="020B0604020202020204" pitchFamily="34" charset="0"/>
                <a:cs typeface="Arial" panose="020B0604020202020204" pitchFamily="34" charset="0"/>
              </a:rPr>
              <a:t>Finland	(0,5%)</a:t>
            </a:r>
          </a:p>
          <a:p>
            <a:pPr marL="214313" indent="-214313">
              <a:spcBef>
                <a:spcPts val="44"/>
              </a:spcBef>
              <a:buClr>
                <a:srgbClr val="FFC000"/>
              </a:buClr>
              <a:buFont typeface="Wingdings" pitchFamily="2" charset="2"/>
              <a:buChar char="§"/>
            </a:pPr>
            <a:r>
              <a:rPr lang="en-US" sz="975" dirty="0">
                <a:latin typeface="Arial" panose="020B0604020202020204" pitchFamily="34" charset="0"/>
                <a:cs typeface="Arial" panose="020B0604020202020204" pitchFamily="34" charset="0"/>
              </a:rPr>
              <a:t>France	(2,7%)</a:t>
            </a:r>
          </a:p>
          <a:p>
            <a:pPr marL="214313" indent="-214313">
              <a:spcBef>
                <a:spcPts val="44"/>
              </a:spcBef>
              <a:buClr>
                <a:srgbClr val="FFC000"/>
              </a:buClr>
              <a:buFont typeface="Wingdings" pitchFamily="2" charset="2"/>
              <a:buChar char="§"/>
            </a:pPr>
            <a:r>
              <a:rPr lang="en-US" sz="975" dirty="0">
                <a:latin typeface="Arial" panose="020B0604020202020204" pitchFamily="34" charset="0"/>
                <a:cs typeface="Arial" panose="020B0604020202020204" pitchFamily="34" charset="0"/>
              </a:rPr>
              <a:t>India	</a:t>
            </a:r>
            <a:r>
              <a:rPr lang="en-US" sz="975" dirty="0" smtClean="0">
                <a:latin typeface="Arial" panose="020B0604020202020204" pitchFamily="34" charset="0"/>
                <a:cs typeface="Arial" panose="020B0604020202020204" pitchFamily="34" charset="0"/>
              </a:rPr>
              <a:t>	(</a:t>
            </a:r>
            <a:r>
              <a:rPr lang="en-US" sz="975" dirty="0">
                <a:latin typeface="Arial" panose="020B0604020202020204" pitchFamily="34" charset="0"/>
                <a:cs typeface="Arial" panose="020B0604020202020204" pitchFamily="34" charset="0"/>
              </a:rPr>
              <a:t>3,5%)</a:t>
            </a:r>
          </a:p>
          <a:p>
            <a:pPr marL="214313" indent="-214313">
              <a:spcBef>
                <a:spcPts val="44"/>
              </a:spcBef>
              <a:buClr>
                <a:srgbClr val="FFC000"/>
              </a:buClr>
              <a:buFont typeface="Wingdings" pitchFamily="2" charset="2"/>
              <a:buChar char="§"/>
            </a:pPr>
            <a:r>
              <a:rPr lang="en-US" sz="975" dirty="0">
                <a:latin typeface="Arial" panose="020B0604020202020204" pitchFamily="34" charset="0"/>
                <a:cs typeface="Arial" panose="020B0604020202020204" pitchFamily="34" charset="0"/>
              </a:rPr>
              <a:t>Poland	(2,3%)</a:t>
            </a:r>
          </a:p>
          <a:p>
            <a:pPr marL="214313" indent="-214313">
              <a:spcBef>
                <a:spcPts val="44"/>
              </a:spcBef>
              <a:buClr>
                <a:srgbClr val="FFC000"/>
              </a:buClr>
              <a:buFont typeface="Wingdings" pitchFamily="2" charset="2"/>
              <a:buChar char="§"/>
            </a:pPr>
            <a:r>
              <a:rPr lang="en-US" sz="975" dirty="0">
                <a:latin typeface="Arial" panose="020B0604020202020204" pitchFamily="34" charset="0"/>
                <a:cs typeface="Arial" panose="020B0604020202020204" pitchFamily="34" charset="0"/>
              </a:rPr>
              <a:t>Romania	(1,2%)</a:t>
            </a:r>
          </a:p>
          <a:p>
            <a:pPr marL="214313" indent="-214313">
              <a:spcBef>
                <a:spcPts val="44"/>
              </a:spcBef>
              <a:buClr>
                <a:srgbClr val="FFC000"/>
              </a:buClr>
              <a:buFont typeface="Wingdings" pitchFamily="2" charset="2"/>
              <a:buChar char="§"/>
            </a:pPr>
            <a:r>
              <a:rPr lang="en-US" sz="975" dirty="0">
                <a:solidFill>
                  <a:srgbClr val="FF0000"/>
                </a:solidFill>
                <a:latin typeface="Arial" panose="020B0604020202020204" pitchFamily="34" charset="0"/>
                <a:cs typeface="Arial" panose="020B0604020202020204" pitchFamily="34" charset="0"/>
              </a:rPr>
              <a:t>Russia*	(17,4%)</a:t>
            </a:r>
          </a:p>
          <a:p>
            <a:pPr marL="214313" indent="-214313">
              <a:spcBef>
                <a:spcPts val="44"/>
              </a:spcBef>
              <a:buClr>
                <a:srgbClr val="FFC000"/>
              </a:buClr>
              <a:buFont typeface="Wingdings" pitchFamily="2" charset="2"/>
              <a:buChar char="§"/>
            </a:pPr>
            <a:r>
              <a:rPr lang="en-US" sz="975" dirty="0">
                <a:latin typeface="Arial" panose="020B0604020202020204" pitchFamily="34" charset="0"/>
                <a:cs typeface="Arial" panose="020B0604020202020204" pitchFamily="34" charset="0"/>
              </a:rPr>
              <a:t>Sweden 	(1,0%)</a:t>
            </a:r>
          </a:p>
          <a:p>
            <a:pPr marL="214313" indent="-214313">
              <a:spcBef>
                <a:spcPts val="44"/>
              </a:spcBef>
              <a:buClr>
                <a:srgbClr val="FFC000"/>
              </a:buClr>
              <a:buFont typeface="Wingdings" pitchFamily="2" charset="2"/>
              <a:buChar char="§"/>
            </a:pPr>
            <a:r>
              <a:rPr lang="en-US" sz="975" dirty="0" smtClean="0">
                <a:latin typeface="Arial" panose="020B0604020202020204" pitchFamily="34" charset="0"/>
                <a:cs typeface="Arial" panose="020B0604020202020204" pitchFamily="34" charset="0"/>
              </a:rPr>
              <a:t>Slovenia</a:t>
            </a:r>
            <a:r>
              <a:rPr lang="en-US" sz="975" dirty="0">
                <a:latin typeface="Arial" panose="020B0604020202020204" pitchFamily="34" charset="0"/>
                <a:cs typeface="Arial" panose="020B0604020202020204" pitchFamily="34" charset="0"/>
              </a:rPr>
              <a:t>	(1,2%)</a:t>
            </a:r>
          </a:p>
        </p:txBody>
      </p:sp>
      <p:sp>
        <p:nvSpPr>
          <p:cNvPr id="6" name="Inhaltsplatzhalter 7">
            <a:extLst>
              <a:ext uri="{FF2B5EF4-FFF2-40B4-BE49-F238E27FC236}">
                <a16:creationId xmlns:a16="http://schemas.microsoft.com/office/drawing/2014/main" id="{2D46DB26-D9BB-5944-8FD8-CF2BEC3CA8E5}"/>
              </a:ext>
            </a:extLst>
          </p:cNvPr>
          <p:cNvSpPr txBox="1">
            <a:spLocks/>
          </p:cNvSpPr>
          <p:nvPr/>
        </p:nvSpPr>
        <p:spPr>
          <a:xfrm>
            <a:off x="72089" y="2669148"/>
            <a:ext cx="1776589" cy="486463"/>
          </a:xfrm>
          <a:prstGeom prst="rect">
            <a:avLst/>
          </a:prstGeom>
          <a:solidFill>
            <a:schemeClr val="bg1">
              <a:alpha val="90000"/>
            </a:schemeClr>
          </a:solidFill>
        </p:spPr>
        <p:txBody>
          <a:bodyPr vert="horz" lIns="157888" tIns="54000" rIns="54000" bIns="157888" rtlCol="0">
            <a:noAutofit/>
          </a:bodyPr>
          <a:lstStyle>
            <a:lvl1pPr marL="0" indent="0" algn="l" defTabSz="457200" rtl="0" eaLnBrk="1" latinLnBrk="0" hangingPunct="1">
              <a:spcBef>
                <a:spcPct val="20000"/>
              </a:spcBef>
              <a:buFontTx/>
              <a:buNone/>
              <a:defRPr sz="180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18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44"/>
              </a:spcBef>
              <a:buClr>
                <a:srgbClr val="FFC000"/>
              </a:buClr>
            </a:pPr>
            <a:r>
              <a:rPr lang="en-US" sz="975" b="1" dirty="0">
                <a:latin typeface="Arial" panose="020B0604020202020204" pitchFamily="34" charset="0"/>
                <a:cs typeface="Arial" panose="020B0604020202020204" pitchFamily="34" charset="0"/>
              </a:rPr>
              <a:t>Associated</a:t>
            </a:r>
            <a:endParaRPr lang="en-US" sz="975" dirty="0">
              <a:latin typeface="Arial" panose="020B0604020202020204" pitchFamily="34" charset="0"/>
              <a:cs typeface="Arial" panose="020B0604020202020204" pitchFamily="34" charset="0"/>
            </a:endParaRPr>
          </a:p>
          <a:p>
            <a:pPr marL="214313" indent="-214313">
              <a:spcBef>
                <a:spcPts val="44"/>
              </a:spcBef>
              <a:buClr>
                <a:srgbClr val="FFC000"/>
              </a:buClr>
              <a:buFont typeface="Wingdings" pitchFamily="2" charset="2"/>
              <a:buChar char="§"/>
            </a:pPr>
            <a:r>
              <a:rPr lang="en-US" sz="975" dirty="0">
                <a:latin typeface="Arial" panose="020B0604020202020204" pitchFamily="34" charset="0"/>
                <a:cs typeface="Arial" panose="020B0604020202020204" pitchFamily="34" charset="0"/>
              </a:rPr>
              <a:t>United Kingdom</a:t>
            </a:r>
          </a:p>
        </p:txBody>
      </p:sp>
      <p:sp>
        <p:nvSpPr>
          <p:cNvPr id="7" name="Inhaltsplatzhalter 7">
            <a:extLst>
              <a:ext uri="{FF2B5EF4-FFF2-40B4-BE49-F238E27FC236}">
                <a16:creationId xmlns:a16="http://schemas.microsoft.com/office/drawing/2014/main" id="{A23CE60B-F5EA-C042-9E17-1AFAB86220CA}"/>
              </a:ext>
            </a:extLst>
          </p:cNvPr>
          <p:cNvSpPr txBox="1">
            <a:spLocks/>
          </p:cNvSpPr>
          <p:nvPr/>
        </p:nvSpPr>
        <p:spPr>
          <a:xfrm>
            <a:off x="72908" y="3155610"/>
            <a:ext cx="1775770" cy="407770"/>
          </a:xfrm>
          <a:prstGeom prst="rect">
            <a:avLst/>
          </a:prstGeom>
          <a:solidFill>
            <a:schemeClr val="bg1">
              <a:alpha val="90000"/>
            </a:schemeClr>
          </a:solidFill>
        </p:spPr>
        <p:txBody>
          <a:bodyPr vert="horz" lIns="157888" tIns="54000" rIns="54000" bIns="157888" rtlCol="0">
            <a:noAutofit/>
          </a:bodyPr>
          <a:lstStyle>
            <a:lvl1pPr marL="0" indent="0" algn="l" defTabSz="457200" rtl="0" eaLnBrk="1" latinLnBrk="0" hangingPunct="1">
              <a:spcBef>
                <a:spcPct val="20000"/>
              </a:spcBef>
              <a:buFontTx/>
              <a:buNone/>
              <a:defRPr sz="180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18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44"/>
              </a:spcBef>
              <a:buClr>
                <a:srgbClr val="FFC000"/>
              </a:buClr>
            </a:pPr>
            <a:r>
              <a:rPr lang="en-US" sz="975" b="1" dirty="0">
                <a:latin typeface="Arial" panose="020B0604020202020204" pitchFamily="34" charset="0"/>
                <a:cs typeface="Arial" panose="020B0604020202020204" pitchFamily="34" charset="0"/>
              </a:rPr>
              <a:t>Aspirant </a:t>
            </a:r>
          </a:p>
          <a:p>
            <a:pPr marL="214313" indent="-214313">
              <a:spcBef>
                <a:spcPts val="44"/>
              </a:spcBef>
              <a:buClr>
                <a:srgbClr val="FFC000"/>
              </a:buClr>
              <a:buFont typeface="Wingdings" pitchFamily="2" charset="2"/>
              <a:buChar char="§"/>
            </a:pPr>
            <a:r>
              <a:rPr lang="en-US" sz="975" dirty="0">
                <a:latin typeface="Arial" panose="020B0604020202020204" pitchFamily="34" charset="0"/>
                <a:cs typeface="Arial" panose="020B0604020202020204" pitchFamily="34" charset="0"/>
              </a:rPr>
              <a:t>Czech Republic</a:t>
            </a:r>
          </a:p>
        </p:txBody>
      </p:sp>
      <p:sp>
        <p:nvSpPr>
          <p:cNvPr id="8" name="Textfeld 7">
            <a:extLst>
              <a:ext uri="{FF2B5EF4-FFF2-40B4-BE49-F238E27FC236}">
                <a16:creationId xmlns:a16="http://schemas.microsoft.com/office/drawing/2014/main" id="{81CDF6B5-43A0-1448-A1B2-6F3F985B1368}"/>
              </a:ext>
            </a:extLst>
          </p:cNvPr>
          <p:cNvSpPr txBox="1"/>
          <p:nvPr/>
        </p:nvSpPr>
        <p:spPr>
          <a:xfrm>
            <a:off x="7770169" y="1342352"/>
            <a:ext cx="207749" cy="3007172"/>
          </a:xfrm>
          <a:prstGeom prst="rect">
            <a:avLst/>
          </a:prstGeom>
        </p:spPr>
        <p:txBody>
          <a:bodyPr vert="vert270" wrap="square" lIns="68580" tIns="34290" rIns="68580" bIns="34290" rtlCol="0" anchor="t">
            <a:spAutoFit/>
          </a:bodyPr>
          <a:lstStyle/>
          <a:p>
            <a:pPr algn="l"/>
            <a:r>
              <a:rPr lang="en-US" sz="450" dirty="0">
                <a:solidFill>
                  <a:schemeClr val="bg1"/>
                </a:solidFill>
              </a:rPr>
              <a:t>Graph: GSI/FAIR</a:t>
            </a:r>
          </a:p>
        </p:txBody>
      </p:sp>
      <p:sp>
        <p:nvSpPr>
          <p:cNvPr id="9" name="Textfeld 8"/>
          <p:cNvSpPr txBox="1"/>
          <p:nvPr/>
        </p:nvSpPr>
        <p:spPr>
          <a:xfrm>
            <a:off x="16189" y="3588480"/>
            <a:ext cx="2371483" cy="438582"/>
          </a:xfrm>
          <a:prstGeom prst="rect">
            <a:avLst/>
          </a:prstGeom>
        </p:spPr>
        <p:txBody>
          <a:bodyPr vert="horz" wrap="none" lIns="68580" tIns="34290" rIns="68580" bIns="34290" rtlCol="0" anchor="t">
            <a:spAutoFit/>
          </a:bodyPr>
          <a:lstStyle/>
          <a:p>
            <a:pPr algn="l"/>
            <a:r>
              <a:rPr lang="de-DE" sz="1200" dirty="0">
                <a:solidFill>
                  <a:srgbClr val="FF0000"/>
                </a:solidFill>
              </a:rPr>
              <a:t>*</a:t>
            </a:r>
            <a:r>
              <a:rPr lang="de-DE" sz="1200" dirty="0" err="1">
                <a:solidFill>
                  <a:srgbClr val="FF0000"/>
                </a:solidFill>
              </a:rPr>
              <a:t>Russian</a:t>
            </a:r>
            <a:r>
              <a:rPr lang="de-DE" sz="1200" dirty="0">
                <a:solidFill>
                  <a:srgbClr val="FF0000"/>
                </a:solidFill>
              </a:rPr>
              <a:t> </a:t>
            </a:r>
            <a:r>
              <a:rPr lang="de-DE" sz="1200" dirty="0" err="1">
                <a:solidFill>
                  <a:srgbClr val="FF0000"/>
                </a:solidFill>
              </a:rPr>
              <a:t>contracts</a:t>
            </a:r>
            <a:r>
              <a:rPr lang="de-DE" sz="1200" dirty="0">
                <a:solidFill>
                  <a:srgbClr val="FF0000"/>
                </a:solidFill>
              </a:rPr>
              <a:t>/</a:t>
            </a:r>
            <a:r>
              <a:rPr lang="de-DE" sz="1200" dirty="0" err="1">
                <a:solidFill>
                  <a:srgbClr val="FF0000"/>
                </a:solidFill>
              </a:rPr>
              <a:t>collaboration</a:t>
            </a:r>
            <a:r>
              <a:rPr lang="de-DE" sz="1200" dirty="0">
                <a:solidFill>
                  <a:srgbClr val="FF0000"/>
                </a:solidFill>
              </a:rPr>
              <a:t> </a:t>
            </a:r>
          </a:p>
          <a:p>
            <a:pPr algn="l"/>
            <a:r>
              <a:rPr lang="de-DE" sz="1200" dirty="0">
                <a:solidFill>
                  <a:srgbClr val="FF0000"/>
                </a:solidFill>
              </a:rPr>
              <a:t>on hold</a:t>
            </a:r>
          </a:p>
        </p:txBody>
      </p:sp>
      <p:sp>
        <p:nvSpPr>
          <p:cNvPr id="11" name="Rechteck 10"/>
          <p:cNvSpPr/>
          <p:nvPr/>
        </p:nvSpPr>
        <p:spPr>
          <a:xfrm>
            <a:off x="2394486" y="4128259"/>
            <a:ext cx="4915295" cy="646331"/>
          </a:xfrm>
          <a:prstGeom prst="rect">
            <a:avLst/>
          </a:prstGeom>
        </p:spPr>
        <p:txBody>
          <a:bodyPr wrap="square">
            <a:spAutoFit/>
          </a:bodyPr>
          <a:lstStyle/>
          <a:p>
            <a:pPr marL="214313" indent="-214313" defTabSz="401034">
              <a:spcBef>
                <a:spcPts val="44"/>
              </a:spcBef>
              <a:buClr>
                <a:srgbClr val="FFC000"/>
              </a:buClr>
              <a:buFont typeface="Wingdings" pitchFamily="2" charset="2"/>
              <a:buChar char="§"/>
            </a:pPr>
            <a:r>
              <a:rPr lang="en-US" sz="1200" dirty="0">
                <a:latin typeface="Arial" panose="020B0604020202020204" pitchFamily="34" charset="0"/>
                <a:cs typeface="Arial" panose="020B0604020202020204" pitchFamily="34" charset="0"/>
              </a:rPr>
              <a:t>Realization and operation with international </a:t>
            </a:r>
            <a:r>
              <a:rPr lang="en-US" sz="1200" dirty="0" smtClean="0">
                <a:latin typeface="Arial" panose="020B0604020202020204" pitchFamily="34" charset="0"/>
                <a:cs typeface="Arial" panose="020B0604020202020204" pitchFamily="34" charset="0"/>
              </a:rPr>
              <a:t>cooperation's</a:t>
            </a:r>
            <a:endParaRPr lang="en-US" sz="1200" dirty="0">
              <a:latin typeface="Arial" panose="020B0604020202020204" pitchFamily="34" charset="0"/>
              <a:cs typeface="Arial" panose="020B0604020202020204" pitchFamily="34" charset="0"/>
            </a:endParaRPr>
          </a:p>
          <a:p>
            <a:pPr marL="214313" indent="-214313" defTabSz="401034">
              <a:spcBef>
                <a:spcPts val="44"/>
              </a:spcBef>
              <a:buClr>
                <a:srgbClr val="FFC000"/>
              </a:buClr>
              <a:buFont typeface="Wingdings" pitchFamily="2" charset="2"/>
              <a:buChar char="§"/>
            </a:pPr>
            <a:r>
              <a:rPr lang="en-US" sz="1200" dirty="0">
                <a:latin typeface="Arial" panose="020B0604020202020204" pitchFamily="34" charset="0"/>
                <a:cs typeface="Arial" panose="020B0604020202020204" pitchFamily="34" charset="0"/>
              </a:rPr>
              <a:t>Cooperation with around 400 institutes in more than 50 countries</a:t>
            </a:r>
          </a:p>
          <a:p>
            <a:pPr marL="214313" indent="-214313" defTabSz="401034">
              <a:spcBef>
                <a:spcPts val="44"/>
              </a:spcBef>
              <a:buClr>
                <a:srgbClr val="FFC000"/>
              </a:buClr>
              <a:buFont typeface="Wingdings" pitchFamily="2" charset="2"/>
              <a:buChar char="§"/>
            </a:pPr>
            <a:r>
              <a:rPr lang="en-US" sz="1200" dirty="0">
                <a:latin typeface="Arial" panose="020B0604020202020204" pitchFamily="34" charset="0"/>
                <a:cs typeface="Arial" panose="020B0604020202020204" pitchFamily="34" charset="0"/>
              </a:rPr>
              <a:t>1,580 employees on the FAIR/GSI campus in Darmstadt</a:t>
            </a:r>
          </a:p>
        </p:txBody>
      </p:sp>
      <p:sp>
        <p:nvSpPr>
          <p:cNvPr id="12" name="Foliennummernplatzhalter 3"/>
          <p:cNvSpPr>
            <a:spLocks noGrp="1"/>
          </p:cNvSpPr>
          <p:nvPr>
            <p:ph type="sldNum" sz="quarter" idx="4294967295"/>
          </p:nvPr>
        </p:nvSpPr>
        <p:spPr>
          <a:xfrm>
            <a:off x="8924871" y="4966967"/>
            <a:ext cx="122147" cy="184666"/>
          </a:xfrm>
        </p:spPr>
        <p:txBody>
          <a:bodyPr/>
          <a:lstStyle/>
          <a:p>
            <a:fld id="{254406B9-6E6F-7448-8C1D-08BEFF85567D}" type="slidenum">
              <a:rPr lang="de-DE" smtClean="0"/>
              <a:pPr/>
              <a:t>5</a:t>
            </a:fld>
            <a:endParaRPr lang="de-DE" dirty="0"/>
          </a:p>
        </p:txBody>
      </p:sp>
    </p:spTree>
    <p:extLst>
      <p:ext uri="{BB962C8B-B14F-4D97-AF65-F5344CB8AC3E}">
        <p14:creationId xmlns:p14="http://schemas.microsoft.com/office/powerpoint/2010/main" val="399839834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800" y="154800"/>
            <a:ext cx="5584536" cy="590669"/>
          </a:xfrm>
        </p:spPr>
        <p:txBody>
          <a:bodyPr/>
          <a:lstStyle/>
          <a:p>
            <a:r>
              <a:rPr lang="en-US" dirty="0"/>
              <a:t>FAIR stepwise approach towards MSV</a:t>
            </a:r>
          </a:p>
        </p:txBody>
      </p:sp>
      <p:sp>
        <p:nvSpPr>
          <p:cNvPr id="12" name="Foliennummernplatzhalter 3"/>
          <p:cNvSpPr>
            <a:spLocks noGrp="1"/>
          </p:cNvSpPr>
          <p:nvPr>
            <p:ph type="sldNum" sz="quarter" idx="4294967295"/>
          </p:nvPr>
        </p:nvSpPr>
        <p:spPr>
          <a:xfrm>
            <a:off x="8924871" y="4966967"/>
            <a:ext cx="122147" cy="184666"/>
          </a:xfrm>
        </p:spPr>
        <p:txBody>
          <a:bodyPr/>
          <a:lstStyle/>
          <a:p>
            <a:fld id="{254406B9-6E6F-7448-8C1D-08BEFF85567D}" type="slidenum">
              <a:rPr lang="de-DE" smtClean="0"/>
              <a:pPr/>
              <a:t>6</a:t>
            </a:fld>
            <a:endParaRPr lang="de-DE" dirty="0"/>
          </a:p>
        </p:txBody>
      </p:sp>
      <p:pic>
        <p:nvPicPr>
          <p:cNvPr id="13" name="Grafik 12"/>
          <p:cNvPicPr>
            <a:picLocks noChangeAspect="1"/>
          </p:cNvPicPr>
          <p:nvPr/>
        </p:nvPicPr>
        <p:blipFill>
          <a:blip r:embed="rId2"/>
          <a:stretch>
            <a:fillRect/>
          </a:stretch>
        </p:blipFill>
        <p:spPr>
          <a:xfrm>
            <a:off x="798395" y="1009170"/>
            <a:ext cx="6448566" cy="3777640"/>
          </a:xfrm>
          <a:prstGeom prst="rect">
            <a:avLst/>
          </a:prstGeom>
        </p:spPr>
      </p:pic>
      <p:sp>
        <p:nvSpPr>
          <p:cNvPr id="14" name="Pfeil nach links 13"/>
          <p:cNvSpPr>
            <a:spLocks noChangeAspect="1"/>
          </p:cNvSpPr>
          <p:nvPr/>
        </p:nvSpPr>
        <p:spPr bwMode="auto">
          <a:xfrm>
            <a:off x="7045606" y="2360971"/>
            <a:ext cx="1264148" cy="389461"/>
          </a:xfrm>
          <a:prstGeom prst="leftArrow">
            <a:avLst>
              <a:gd name="adj1" fmla="val 50000"/>
              <a:gd name="adj2" fmla="val 50000"/>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6929" tIns="33464" rIns="66929" bIns="33464" numCol="1" spcCol="0" rtlCol="0" fromWordArt="0" anchor="ctr" anchorCtr="0" forceAA="0" compatLnSpc="1">
            <a:prstTxWarp prst="textNoShape">
              <a:avLst/>
            </a:prstTxWarp>
            <a:noAutofit/>
          </a:bodyPr>
          <a:lstStyle/>
          <a:p>
            <a:pPr algn="ctr">
              <a:defRPr/>
            </a:pPr>
            <a:r>
              <a:rPr lang="de-DE" sz="1613" dirty="0" err="1"/>
              <a:t>till</a:t>
            </a:r>
            <a:r>
              <a:rPr lang="de-DE" sz="1613" dirty="0"/>
              <a:t> 2028</a:t>
            </a:r>
            <a:endParaRPr sz="1350" dirty="0"/>
          </a:p>
        </p:txBody>
      </p:sp>
      <p:sp>
        <p:nvSpPr>
          <p:cNvPr id="15" name="Pfeil nach links 14"/>
          <p:cNvSpPr>
            <a:spLocks noChangeAspect="1"/>
          </p:cNvSpPr>
          <p:nvPr/>
        </p:nvSpPr>
        <p:spPr bwMode="auto">
          <a:xfrm>
            <a:off x="7047005" y="3298826"/>
            <a:ext cx="1232155" cy="409953"/>
          </a:xfrm>
          <a:prstGeom prst="leftArrow">
            <a:avLst>
              <a:gd name="adj1" fmla="val 50000"/>
              <a:gd name="adj2" fmla="val 50000"/>
            </a:avLst>
          </a:prstGeom>
          <a:gradFill>
            <a:gsLst>
              <a:gs pos="0">
                <a:srgbClr val="0000FF"/>
              </a:gs>
              <a:gs pos="79000">
                <a:srgbClr val="FFC000"/>
              </a:gs>
            </a:gsLst>
            <a:lin ang="2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6929" tIns="33464" rIns="66929" bIns="33464" numCol="1" spcCol="0" rtlCol="0" fromWordArt="0" anchor="ctr" anchorCtr="0" forceAA="0" compatLnSpc="1">
            <a:prstTxWarp prst="textNoShape">
              <a:avLst/>
            </a:prstTxWarp>
            <a:noAutofit/>
          </a:bodyPr>
          <a:lstStyle/>
          <a:p>
            <a:pPr algn="ctr">
              <a:defRPr/>
            </a:pPr>
            <a:r>
              <a:rPr lang="de-DE" sz="1613" dirty="0"/>
              <a:t>after 2028</a:t>
            </a:r>
            <a:endParaRPr sz="1350" dirty="0"/>
          </a:p>
        </p:txBody>
      </p:sp>
    </p:spTree>
    <p:extLst>
      <p:ext uri="{BB962C8B-B14F-4D97-AF65-F5344CB8AC3E}">
        <p14:creationId xmlns:p14="http://schemas.microsoft.com/office/powerpoint/2010/main" val="311718313"/>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800" y="154800"/>
            <a:ext cx="5584536" cy="590669"/>
          </a:xfrm>
        </p:spPr>
        <p:txBody>
          <a:bodyPr/>
          <a:lstStyle/>
          <a:p>
            <a:r>
              <a:rPr lang="de-DE" dirty="0"/>
              <a:t>Areal View </a:t>
            </a:r>
            <a:r>
              <a:rPr lang="de-DE" dirty="0" err="1"/>
              <a:t>of</a:t>
            </a:r>
            <a:r>
              <a:rPr lang="de-DE" dirty="0"/>
              <a:t> </a:t>
            </a:r>
            <a:r>
              <a:rPr lang="de-DE" dirty="0" err="1"/>
              <a:t>Construction</a:t>
            </a:r>
            <a:r>
              <a:rPr lang="de-DE" dirty="0"/>
              <a:t> </a:t>
            </a:r>
            <a:r>
              <a:rPr lang="de-DE" dirty="0" smtClean="0"/>
              <a:t>Site - </a:t>
            </a:r>
            <a:r>
              <a:rPr lang="de-DE" dirty="0" err="1" smtClean="0"/>
              <a:t>October</a:t>
            </a:r>
            <a:r>
              <a:rPr lang="de-DE" dirty="0" smtClean="0"/>
              <a:t> </a:t>
            </a:r>
            <a:r>
              <a:rPr lang="de-DE" dirty="0"/>
              <a:t>2023</a:t>
            </a:r>
          </a:p>
        </p:txBody>
      </p:sp>
      <p:grpSp>
        <p:nvGrpSpPr>
          <p:cNvPr id="5" name="Gruppieren 4"/>
          <p:cNvGrpSpPr/>
          <p:nvPr/>
        </p:nvGrpSpPr>
        <p:grpSpPr>
          <a:xfrm>
            <a:off x="211015" y="940360"/>
            <a:ext cx="8739555" cy="3996537"/>
            <a:chOff x="211014" y="940359"/>
            <a:chExt cx="8739555" cy="3996537"/>
          </a:xfrm>
        </p:grpSpPr>
        <p:pic>
          <p:nvPicPr>
            <p:cNvPr id="6" name="Grafik 5"/>
            <p:cNvPicPr>
              <a:picLocks noChangeAspect="1"/>
            </p:cNvPicPr>
            <p:nvPr/>
          </p:nvPicPr>
          <p:blipFill rotWithShape="1">
            <a:blip r:embed="rId2">
              <a:extLst>
                <a:ext uri="{28A0092B-C50C-407E-A947-70E740481C1C}">
                  <a14:useLocalDpi xmlns:a14="http://schemas.microsoft.com/office/drawing/2010/main" val="0"/>
                </a:ext>
              </a:extLst>
            </a:blip>
            <a:srcRect l="6107" t="23419" r="7581" b="17094"/>
            <a:stretch/>
          </p:blipFill>
          <p:spPr>
            <a:xfrm>
              <a:off x="211014" y="940359"/>
              <a:ext cx="8739555" cy="3996537"/>
            </a:xfrm>
            <a:prstGeom prst="rect">
              <a:avLst/>
            </a:prstGeom>
          </p:spPr>
        </p:pic>
        <p:sp>
          <p:nvSpPr>
            <p:cNvPr id="7" name="Textfeld 6"/>
            <p:cNvSpPr txBox="1"/>
            <p:nvPr/>
          </p:nvSpPr>
          <p:spPr>
            <a:xfrm>
              <a:off x="6981483" y="995708"/>
              <a:ext cx="1934697" cy="276999"/>
            </a:xfrm>
            <a:prstGeom prst="rect">
              <a:avLst/>
            </a:prstGeom>
          </p:spPr>
          <p:txBody>
            <a:bodyPr vert="horz" wrap="none" lIns="91440" tIns="45720" rIns="91440" bIns="45720" rtlCol="0" anchor="t">
              <a:spAutoFit/>
            </a:bodyPr>
            <a:lstStyle/>
            <a:p>
              <a:pPr algn="l"/>
              <a:r>
                <a:rPr lang="de-DE" sz="1200" b="1" dirty="0">
                  <a:solidFill>
                    <a:schemeClr val="bg1"/>
                  </a:solidFill>
                </a:rPr>
                <a:t>© D. </a:t>
              </a:r>
              <a:r>
                <a:rPr lang="de-DE" sz="1200" b="1" dirty="0" err="1">
                  <a:solidFill>
                    <a:schemeClr val="bg1"/>
                  </a:solidFill>
                </a:rPr>
                <a:t>Fehrenz</a:t>
              </a:r>
              <a:r>
                <a:rPr lang="de-DE" sz="1200" b="1" dirty="0">
                  <a:solidFill>
                    <a:schemeClr val="bg1"/>
                  </a:solidFill>
                </a:rPr>
                <a:t> (GSI/FAIR)</a:t>
              </a:r>
            </a:p>
          </p:txBody>
        </p:sp>
      </p:grpSp>
      <p:sp>
        <p:nvSpPr>
          <p:cNvPr id="8" name="Textfeld 7"/>
          <p:cNvSpPr txBox="1"/>
          <p:nvPr/>
        </p:nvSpPr>
        <p:spPr>
          <a:xfrm>
            <a:off x="532309" y="3179435"/>
            <a:ext cx="8290924" cy="1077218"/>
          </a:xfrm>
          <a:prstGeom prst="rect">
            <a:avLst/>
          </a:prstGeom>
          <a:solidFill>
            <a:schemeClr val="bg1"/>
          </a:solidFill>
        </p:spPr>
        <p:txBody>
          <a:bodyPr vert="horz" wrap="none" lIns="91440" tIns="45720" rIns="91440" bIns="45720" rtlCol="0" anchor="t">
            <a:spAutoFit/>
          </a:bodyPr>
          <a:lstStyle/>
          <a:p>
            <a:r>
              <a:rPr lang="en-US" sz="1600" b="1" dirty="0"/>
              <a:t>Photos and videos of the FAIR construction site </a:t>
            </a:r>
          </a:p>
          <a:p>
            <a:r>
              <a:rPr lang="de-DE" sz="1600" dirty="0">
                <a:hlinkClick r:id="rId3"/>
              </a:rPr>
              <a:t>https://www.gsi.de/en/researchaccelerators/fair/fair_civil_construction/photos_and_videos</a:t>
            </a:r>
            <a:endParaRPr lang="de-DE" sz="1600" dirty="0"/>
          </a:p>
          <a:p>
            <a:endParaRPr lang="de-DE" sz="1600" dirty="0"/>
          </a:p>
          <a:p>
            <a:r>
              <a:rPr lang="de-DE" sz="1600" dirty="0" err="1"/>
              <a:t>Latest</a:t>
            </a:r>
            <a:r>
              <a:rPr lang="de-DE" sz="1600" dirty="0"/>
              <a:t> </a:t>
            </a:r>
            <a:r>
              <a:rPr lang="de-DE" sz="1600" dirty="0" err="1"/>
              <a:t>video</a:t>
            </a:r>
            <a:r>
              <a:rPr lang="de-DE" sz="1600" dirty="0"/>
              <a:t>: </a:t>
            </a:r>
            <a:r>
              <a:rPr lang="de-DE" sz="1600" dirty="0">
                <a:hlinkClick r:id="rId4"/>
              </a:rPr>
              <a:t>https://www.youtube.com/watch?v=AfeGI4JkQlE</a:t>
            </a:r>
            <a:r>
              <a:rPr lang="de-DE" sz="1600" dirty="0"/>
              <a:t> </a:t>
            </a:r>
          </a:p>
        </p:txBody>
      </p:sp>
      <p:sp>
        <p:nvSpPr>
          <p:cNvPr id="9" name="Foliennummernplatzhalter 3"/>
          <p:cNvSpPr txBox="1">
            <a:spLocks/>
          </p:cNvSpPr>
          <p:nvPr/>
        </p:nvSpPr>
        <p:spPr>
          <a:xfrm>
            <a:off x="8924871" y="4966967"/>
            <a:ext cx="122147" cy="184666"/>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54406B9-6E6F-7448-8C1D-08BEFF85567D}" type="slidenum">
              <a:rPr lang="de-DE" smtClean="0"/>
              <a:pPr/>
              <a:t>7</a:t>
            </a:fld>
            <a:endParaRPr lang="de-DE" dirty="0"/>
          </a:p>
        </p:txBody>
      </p:sp>
    </p:spTree>
    <p:extLst>
      <p:ext uri="{BB962C8B-B14F-4D97-AF65-F5344CB8AC3E}">
        <p14:creationId xmlns:p14="http://schemas.microsoft.com/office/powerpoint/2010/main" val="26427306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800" y="154800"/>
            <a:ext cx="5584536" cy="590669"/>
          </a:xfrm>
        </p:spPr>
        <p:txBody>
          <a:bodyPr/>
          <a:lstStyle/>
          <a:p>
            <a:r>
              <a:rPr lang="de-DE" dirty="0"/>
              <a:t>Status </a:t>
            </a:r>
            <a:r>
              <a:rPr lang="de-DE" dirty="0" err="1"/>
              <a:t>Civil</a:t>
            </a:r>
            <a:r>
              <a:rPr lang="de-DE" dirty="0"/>
              <a:t> </a:t>
            </a:r>
            <a:r>
              <a:rPr lang="de-DE" dirty="0" err="1"/>
              <a:t>Construction</a:t>
            </a:r>
            <a:endParaRPr lang="de-DE" dirty="0"/>
          </a:p>
        </p:txBody>
      </p:sp>
      <p:pic>
        <p:nvPicPr>
          <p:cNvPr id="5" name="Inhaltsplatzhalt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9" y="947531"/>
            <a:ext cx="9017869" cy="3988904"/>
          </a:xfrm>
          <a:prstGeom prst="rect">
            <a:avLst/>
          </a:prstGeom>
        </p:spPr>
      </p:pic>
      <p:sp>
        <p:nvSpPr>
          <p:cNvPr id="6" name="Textfeld 5"/>
          <p:cNvSpPr txBox="1"/>
          <p:nvPr/>
        </p:nvSpPr>
        <p:spPr>
          <a:xfrm>
            <a:off x="3353279" y="2087067"/>
            <a:ext cx="184731" cy="369332"/>
          </a:xfrm>
          <a:prstGeom prst="rect">
            <a:avLst/>
          </a:prstGeom>
        </p:spPr>
        <p:txBody>
          <a:bodyPr vert="horz" wrap="none" lIns="91440" tIns="45720" rIns="91440" bIns="45720" rtlCol="0" anchor="t">
            <a:spAutoFit/>
          </a:bodyPr>
          <a:lstStyle/>
          <a:p>
            <a:pPr algn="l"/>
            <a:endParaRPr lang="de-DE" dirty="0"/>
          </a:p>
        </p:txBody>
      </p:sp>
      <p:grpSp>
        <p:nvGrpSpPr>
          <p:cNvPr id="7" name="Gruppieren 6"/>
          <p:cNvGrpSpPr/>
          <p:nvPr/>
        </p:nvGrpSpPr>
        <p:grpSpPr>
          <a:xfrm>
            <a:off x="0" y="1754326"/>
            <a:ext cx="9104406" cy="2560844"/>
            <a:chOff x="0" y="1754326"/>
            <a:chExt cx="9104406" cy="2560844"/>
          </a:xfrm>
        </p:grpSpPr>
        <p:grpSp>
          <p:nvGrpSpPr>
            <p:cNvPr id="8" name="Gruppieren 7"/>
            <p:cNvGrpSpPr/>
            <p:nvPr/>
          </p:nvGrpSpPr>
          <p:grpSpPr>
            <a:xfrm>
              <a:off x="0" y="1754326"/>
              <a:ext cx="9104406" cy="2560844"/>
              <a:chOff x="0" y="1754326"/>
              <a:chExt cx="9104406" cy="2560844"/>
            </a:xfrm>
          </p:grpSpPr>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4326"/>
                <a:ext cx="4552203" cy="2560844"/>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203" y="1754326"/>
                <a:ext cx="4552203" cy="2560844"/>
              </a:xfrm>
              <a:prstGeom prst="rect">
                <a:avLst/>
              </a:prstGeom>
            </p:spPr>
          </p:pic>
        </p:grpSp>
        <p:sp>
          <p:nvSpPr>
            <p:cNvPr id="9" name="Textfeld 8"/>
            <p:cNvSpPr txBox="1"/>
            <p:nvPr/>
          </p:nvSpPr>
          <p:spPr>
            <a:xfrm>
              <a:off x="3624420" y="1810067"/>
              <a:ext cx="2479718" cy="553998"/>
            </a:xfrm>
            <a:prstGeom prst="rect">
              <a:avLst/>
            </a:prstGeom>
          </p:spPr>
          <p:txBody>
            <a:bodyPr vert="horz" wrap="none" lIns="91440" tIns="45720" rIns="91440" bIns="45720" rtlCol="0" anchor="t">
              <a:spAutoFit/>
            </a:bodyPr>
            <a:lstStyle/>
            <a:p>
              <a:r>
                <a:rPr lang="de-DE" b="1" dirty="0">
                  <a:solidFill>
                    <a:schemeClr val="bg1"/>
                  </a:solidFill>
                </a:rPr>
                <a:t>SIS100 Tunnel </a:t>
              </a:r>
            </a:p>
            <a:p>
              <a:r>
                <a:rPr lang="de-DE" sz="1200" dirty="0">
                  <a:solidFill>
                    <a:schemeClr val="bg1"/>
                  </a:solidFill>
                  <a:latin typeface="+mj-lt"/>
                </a:rPr>
                <a:t>© GSI/FAIR, L. </a:t>
              </a:r>
              <a:r>
                <a:rPr lang="de-DE" sz="1200" dirty="0" smtClean="0">
                  <a:solidFill>
                    <a:schemeClr val="bg1"/>
                  </a:solidFill>
                  <a:latin typeface="+mj-lt"/>
                </a:rPr>
                <a:t>Möller/Zeitrausch</a:t>
              </a:r>
              <a:endParaRPr lang="de-DE" sz="1200" dirty="0">
                <a:solidFill>
                  <a:schemeClr val="bg1"/>
                </a:solidFill>
                <a:latin typeface="+mj-lt"/>
              </a:endParaRPr>
            </a:p>
          </p:txBody>
        </p:sp>
      </p:grpSp>
      <p:sp>
        <p:nvSpPr>
          <p:cNvPr id="12" name="Foliennummernplatzhalter 3"/>
          <p:cNvSpPr txBox="1">
            <a:spLocks/>
          </p:cNvSpPr>
          <p:nvPr/>
        </p:nvSpPr>
        <p:spPr>
          <a:xfrm>
            <a:off x="8924871" y="4966967"/>
            <a:ext cx="122147" cy="184666"/>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54406B9-6E6F-7448-8C1D-08BEFF85567D}" type="slidenum">
              <a:rPr lang="de-DE" smtClean="0"/>
              <a:pPr/>
              <a:t>8</a:t>
            </a:fld>
            <a:endParaRPr lang="de-DE" dirty="0"/>
          </a:p>
        </p:txBody>
      </p:sp>
    </p:spTree>
    <p:extLst>
      <p:ext uri="{BB962C8B-B14F-4D97-AF65-F5344CB8AC3E}">
        <p14:creationId xmlns:p14="http://schemas.microsoft.com/office/powerpoint/2010/main" val="916806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800" y="154800"/>
            <a:ext cx="5584536" cy="590669"/>
          </a:xfrm>
        </p:spPr>
        <p:txBody>
          <a:bodyPr/>
          <a:lstStyle/>
          <a:p>
            <a:r>
              <a:rPr lang="de-DE" dirty="0" smtClean="0"/>
              <a:t>Impression </a:t>
            </a:r>
            <a:r>
              <a:rPr lang="de-DE" dirty="0" err="1" smtClean="0"/>
              <a:t>of</a:t>
            </a:r>
            <a:r>
              <a:rPr lang="de-DE" dirty="0" smtClean="0"/>
              <a:t> </a:t>
            </a:r>
            <a:r>
              <a:rPr lang="de-DE" dirty="0" err="1" smtClean="0"/>
              <a:t>the</a:t>
            </a:r>
            <a:r>
              <a:rPr lang="de-DE" dirty="0" smtClean="0"/>
              <a:t> Warehouse</a:t>
            </a:r>
            <a:endParaRPr lang="de-DE"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019" y="974035"/>
            <a:ext cx="4302603" cy="1842052"/>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7286" y="974035"/>
            <a:ext cx="4181062" cy="1790017"/>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3817"/>
            <a:ext cx="4684643" cy="2005613"/>
          </a:xfrm>
          <a:prstGeom prst="rect">
            <a:avLst/>
          </a:prstGeom>
        </p:spPr>
      </p:pic>
      <p:pic>
        <p:nvPicPr>
          <p:cNvPr id="10" name="Grafik 9"/>
          <p:cNvPicPr>
            <a:picLocks noChangeAspect="1"/>
          </p:cNvPicPr>
          <p:nvPr/>
        </p:nvPicPr>
        <p:blipFill rotWithShape="1">
          <a:blip r:embed="rId5">
            <a:extLst>
              <a:ext uri="{28A0092B-C50C-407E-A947-70E740481C1C}">
                <a14:useLocalDpi xmlns:a14="http://schemas.microsoft.com/office/drawing/2010/main" val="0"/>
              </a:ext>
            </a:extLst>
          </a:blip>
          <a:srcRect l="13261" t="2418"/>
          <a:stretch/>
        </p:blipFill>
        <p:spPr>
          <a:xfrm>
            <a:off x="4797287" y="2933817"/>
            <a:ext cx="4181061" cy="2013795"/>
          </a:xfrm>
          <a:prstGeom prst="rect">
            <a:avLst/>
          </a:prstGeom>
        </p:spPr>
      </p:pic>
      <p:sp>
        <p:nvSpPr>
          <p:cNvPr id="11" name="Textfeld 10"/>
          <p:cNvSpPr txBox="1"/>
          <p:nvPr/>
        </p:nvSpPr>
        <p:spPr>
          <a:xfrm>
            <a:off x="4890052" y="953674"/>
            <a:ext cx="3044423" cy="369332"/>
          </a:xfrm>
          <a:prstGeom prst="rect">
            <a:avLst/>
          </a:prstGeom>
        </p:spPr>
        <p:txBody>
          <a:bodyPr vert="horz" wrap="none" lIns="91440" tIns="45720" rIns="91440" bIns="45720" rtlCol="0" anchor="t">
            <a:spAutoFit/>
          </a:bodyPr>
          <a:lstStyle/>
          <a:p>
            <a:pPr algn="l"/>
            <a:r>
              <a:rPr lang="de-DE" dirty="0" smtClean="0">
                <a:solidFill>
                  <a:schemeClr val="bg1"/>
                </a:solidFill>
              </a:rPr>
              <a:t>SIS100 SC Dipole Modules </a:t>
            </a:r>
          </a:p>
        </p:txBody>
      </p:sp>
      <p:sp>
        <p:nvSpPr>
          <p:cNvPr id="12" name="Textfeld 11"/>
          <p:cNvSpPr txBox="1"/>
          <p:nvPr/>
        </p:nvSpPr>
        <p:spPr>
          <a:xfrm>
            <a:off x="1186070" y="2446755"/>
            <a:ext cx="2826415" cy="369332"/>
          </a:xfrm>
          <a:prstGeom prst="rect">
            <a:avLst/>
          </a:prstGeom>
        </p:spPr>
        <p:txBody>
          <a:bodyPr vert="horz" wrap="none" lIns="91440" tIns="45720" rIns="91440" bIns="45720" rtlCol="0" anchor="t">
            <a:spAutoFit/>
          </a:bodyPr>
          <a:lstStyle/>
          <a:p>
            <a:pPr algn="l"/>
            <a:r>
              <a:rPr lang="de-DE" dirty="0" smtClean="0">
                <a:solidFill>
                  <a:schemeClr val="bg1"/>
                </a:solidFill>
              </a:rPr>
              <a:t>Super-FRS SC </a:t>
            </a:r>
            <a:r>
              <a:rPr lang="de-DE" dirty="0" err="1" smtClean="0">
                <a:solidFill>
                  <a:schemeClr val="bg1"/>
                </a:solidFill>
              </a:rPr>
              <a:t>Multiplets</a:t>
            </a:r>
            <a:r>
              <a:rPr lang="de-DE" dirty="0" smtClean="0">
                <a:solidFill>
                  <a:schemeClr val="bg1"/>
                </a:solidFill>
              </a:rPr>
              <a:t> </a:t>
            </a:r>
          </a:p>
        </p:txBody>
      </p:sp>
      <p:sp>
        <p:nvSpPr>
          <p:cNvPr id="13" name="Textfeld 12"/>
          <p:cNvSpPr txBox="1"/>
          <p:nvPr/>
        </p:nvSpPr>
        <p:spPr>
          <a:xfrm>
            <a:off x="3214833" y="2928919"/>
            <a:ext cx="1467068" cy="646331"/>
          </a:xfrm>
          <a:prstGeom prst="rect">
            <a:avLst/>
          </a:prstGeom>
        </p:spPr>
        <p:txBody>
          <a:bodyPr vert="horz" wrap="none" lIns="91440" tIns="45720" rIns="91440" bIns="45720" rtlCol="0" anchor="t">
            <a:spAutoFit/>
          </a:bodyPr>
          <a:lstStyle/>
          <a:p>
            <a:pPr algn="l"/>
            <a:r>
              <a:rPr lang="de-DE" dirty="0" smtClean="0">
                <a:solidFill>
                  <a:schemeClr val="bg1"/>
                </a:solidFill>
              </a:rPr>
              <a:t>HEBT </a:t>
            </a:r>
          </a:p>
          <a:p>
            <a:pPr algn="l"/>
            <a:r>
              <a:rPr lang="de-DE" dirty="0" smtClean="0">
                <a:solidFill>
                  <a:schemeClr val="bg1"/>
                </a:solidFill>
              </a:rPr>
              <a:t>NC Magnets</a:t>
            </a:r>
          </a:p>
        </p:txBody>
      </p:sp>
      <p:sp>
        <p:nvSpPr>
          <p:cNvPr id="14" name="Textfeld 13"/>
          <p:cNvSpPr txBox="1"/>
          <p:nvPr/>
        </p:nvSpPr>
        <p:spPr>
          <a:xfrm>
            <a:off x="4943061" y="2928919"/>
            <a:ext cx="2659702" cy="369332"/>
          </a:xfrm>
          <a:prstGeom prst="rect">
            <a:avLst/>
          </a:prstGeom>
        </p:spPr>
        <p:txBody>
          <a:bodyPr vert="horz" wrap="none" lIns="91440" tIns="45720" rIns="91440" bIns="45720" rtlCol="0" anchor="t">
            <a:spAutoFit/>
          </a:bodyPr>
          <a:lstStyle/>
          <a:p>
            <a:pPr algn="l"/>
            <a:r>
              <a:rPr lang="de-DE" dirty="0" smtClean="0">
                <a:solidFill>
                  <a:schemeClr val="bg1"/>
                </a:solidFill>
              </a:rPr>
              <a:t>SIS100 </a:t>
            </a:r>
            <a:r>
              <a:rPr lang="de-DE" dirty="0" err="1" smtClean="0">
                <a:solidFill>
                  <a:schemeClr val="bg1"/>
                </a:solidFill>
              </a:rPr>
              <a:t>Cryogenic</a:t>
            </a:r>
            <a:r>
              <a:rPr lang="de-DE" dirty="0" smtClean="0">
                <a:solidFill>
                  <a:schemeClr val="bg1"/>
                </a:solidFill>
              </a:rPr>
              <a:t> Lines</a:t>
            </a:r>
          </a:p>
        </p:txBody>
      </p:sp>
      <p:sp>
        <p:nvSpPr>
          <p:cNvPr id="15" name="Foliennummernplatzhalter 3"/>
          <p:cNvSpPr txBox="1">
            <a:spLocks/>
          </p:cNvSpPr>
          <p:nvPr/>
        </p:nvSpPr>
        <p:spPr>
          <a:xfrm>
            <a:off x="8924871" y="4966967"/>
            <a:ext cx="122147" cy="184666"/>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54406B9-6E6F-7448-8C1D-08BEFF85567D}" type="slidenum">
              <a:rPr lang="de-DE" smtClean="0"/>
              <a:pPr/>
              <a:t>9</a:t>
            </a:fld>
            <a:endParaRPr lang="de-DE" dirty="0"/>
          </a:p>
        </p:txBody>
      </p:sp>
    </p:spTree>
    <p:extLst>
      <p:ext uri="{BB962C8B-B14F-4D97-AF65-F5344CB8AC3E}">
        <p14:creationId xmlns:p14="http://schemas.microsoft.com/office/powerpoint/2010/main" val="3446491473"/>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2.xml><?xml version="1.0" encoding="utf-8"?>
<a:theme xmlns:a="http://schemas.openxmlformats.org/drawingml/2006/main" name="fair-gsi-folienmaster_2018">
  <a:themeElements>
    <a:clrScheme name="fair-gsi-folienmaster_2018">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fair-gsi-folienmaster_2018">
      <a:majorFont>
        <a:latin typeface="Calibri"/>
        <a:ea typeface="Calibri"/>
        <a:cs typeface="Calibri"/>
      </a:majorFont>
      <a:minorFont>
        <a:latin typeface="Helvetica"/>
        <a:ea typeface="Helvetica"/>
        <a:cs typeface="Helvetica"/>
      </a:minorFont>
    </a:fontScheme>
    <a:fmtScheme name="fair-gsi-folienmaster_20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fair-gsi-folienmaster_2019_16zu9</Template>
  <TotalTime>0</TotalTime>
  <Words>2715</Words>
  <Application>Microsoft Office PowerPoint</Application>
  <PresentationFormat>Bildschirmpräsentation (16:9)</PresentationFormat>
  <Paragraphs>485</Paragraphs>
  <Slides>34</Slides>
  <Notes>10</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34</vt:i4>
      </vt:variant>
    </vt:vector>
  </HeadingPairs>
  <TitlesOfParts>
    <vt:vector size="45" baseType="lpstr">
      <vt:lpstr>Yu Gothic UI</vt:lpstr>
      <vt:lpstr>Arial</vt:lpstr>
      <vt:lpstr>Calibri</vt:lpstr>
      <vt:lpstr>Helvetica</vt:lpstr>
      <vt:lpstr>Math B</vt:lpstr>
      <vt:lpstr>Symbol</vt:lpstr>
      <vt:lpstr>Syntax LT</vt:lpstr>
      <vt:lpstr>Times</vt:lpstr>
      <vt:lpstr>Wingdings</vt:lpstr>
      <vt:lpstr>fair-gsi-folienmaster_2017_onering</vt:lpstr>
      <vt:lpstr>fair-gsi-folienmaster_2018</vt:lpstr>
      <vt:lpstr>PowerPoint-Präsentation</vt:lpstr>
      <vt:lpstr>FAIR – Facility for Antiproton and Ion Research Beam Parameters and Intensities</vt:lpstr>
      <vt:lpstr>What do we do at GSI/FAIR?</vt:lpstr>
      <vt:lpstr>The four scientific pillars at FAIR</vt:lpstr>
      <vt:lpstr>FAIR Shareholders worldwide</vt:lpstr>
      <vt:lpstr>FAIR stepwise approach towards MSV</vt:lpstr>
      <vt:lpstr>Areal View of Construction Site - October 2023</vt:lpstr>
      <vt:lpstr>Status Civil Construction</vt:lpstr>
      <vt:lpstr>Impression of the Warehouse</vt:lpstr>
      <vt:lpstr>Installation of Cryogenic Infrastructure</vt:lpstr>
      <vt:lpstr>FAIR Vacuum Requirements</vt:lpstr>
      <vt:lpstr>Principles and Status of System Design</vt:lpstr>
      <vt:lpstr> </vt:lpstr>
      <vt:lpstr>PowerPoint-Präsentation</vt:lpstr>
      <vt:lpstr>PowerPoint-Präsentation</vt:lpstr>
      <vt:lpstr>SIS100: Further Vacuum Components</vt:lpstr>
      <vt:lpstr>PowerPoint-Präsentation</vt:lpstr>
      <vt:lpstr>Super-FRS: 3D Model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Installation of First Components at FAIR in March 2024</vt:lpstr>
      <vt:lpstr>PowerPoint-Präsentation</vt:lpstr>
    </vt:vector>
  </TitlesOfParts>
  <Company>GSI Helmholtzzentrum für Schwerionenforschung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Roexe, Alexandra</dc:creator>
  <cp:lastModifiedBy>Kraemer, Andreas Dr.</cp:lastModifiedBy>
  <cp:revision>186</cp:revision>
  <dcterms:created xsi:type="dcterms:W3CDTF">2024-01-22T10:52:36Z</dcterms:created>
  <dcterms:modified xsi:type="dcterms:W3CDTF">2024-04-17T02:39:59Z</dcterms:modified>
</cp:coreProperties>
</file>