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2902" r:id="rId3"/>
    <p:sldId id="275" r:id="rId4"/>
    <p:sldId id="310" r:id="rId5"/>
    <p:sldId id="311" r:id="rId6"/>
    <p:sldId id="312" r:id="rId7"/>
    <p:sldId id="314" r:id="rId8"/>
    <p:sldId id="2884" r:id="rId9"/>
    <p:sldId id="313" r:id="rId10"/>
    <p:sldId id="2885" r:id="rId11"/>
    <p:sldId id="2887" r:id="rId12"/>
    <p:sldId id="2888" r:id="rId13"/>
    <p:sldId id="2889" r:id="rId14"/>
    <p:sldId id="2890" r:id="rId15"/>
    <p:sldId id="2891" r:id="rId16"/>
    <p:sldId id="2897" r:id="rId17"/>
    <p:sldId id="2899" r:id="rId18"/>
    <p:sldId id="2892" r:id="rId19"/>
    <p:sldId id="2893" r:id="rId20"/>
    <p:sldId id="2895" r:id="rId21"/>
    <p:sldId id="2896" r:id="rId22"/>
    <p:sldId id="2898" r:id="rId23"/>
    <p:sldId id="306" r:id="rId24"/>
    <p:sldId id="2901" r:id="rId25"/>
    <p:sldId id="2900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6327"/>
  </p:normalViewPr>
  <p:slideViewPr>
    <p:cSldViewPr snapToGrid="0" snapToObjects="1" showGuides="1">
      <p:cViewPr varScale="1">
        <p:scale>
          <a:sx n="110" d="100"/>
          <a:sy n="110" d="100"/>
        </p:scale>
        <p:origin x="1032" y="61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2F55E-5880-DFDC-1269-28EDE5F7E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" y="808129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12" indent="-171446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3"/>
            <a:ext cx="77588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4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6545705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13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ED135D-5C29-B729-A5F1-BCAB25D95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7C3AF8-3A11-7294-17A4-8CA21B169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D4CD9-E6FD-C338-F1B5-149A3CE7F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9" r:id="rId3"/>
    <p:sldLayoutId id="2147484130" r:id="rId4"/>
    <p:sldLayoutId id="2147484132" r:id="rId5"/>
    <p:sldLayoutId id="2147484131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  <p:sldLayoutId id="2147484133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5" y="5439151"/>
            <a:ext cx="8499231" cy="1390219"/>
          </a:xfrm>
        </p:spPr>
        <p:txBody>
          <a:bodyPr/>
          <a:lstStyle/>
          <a:p>
            <a:r>
              <a:rPr lang="en-US" sz="1600" dirty="0"/>
              <a:t>Curt Baffes (Fermilab)	</a:t>
            </a:r>
          </a:p>
          <a:p>
            <a:r>
              <a:rPr lang="en-US" sz="1600" dirty="0"/>
              <a:t>OLAV VI</a:t>
            </a:r>
          </a:p>
          <a:p>
            <a:r>
              <a:rPr lang="en-US" sz="1600" dirty="0"/>
              <a:t>16 April 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4110028"/>
            <a:ext cx="8499232" cy="1003049"/>
          </a:xfrm>
        </p:spPr>
        <p:txBody>
          <a:bodyPr>
            <a:noAutofit/>
          </a:bodyPr>
          <a:lstStyle/>
          <a:p>
            <a:r>
              <a:rPr lang="en-US" sz="1800" dirty="0"/>
              <a:t>Field Installation of Cryomodule Vacuum Systems at Fermilab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B87AC4-C750-1F17-F056-265198F835FC}"/>
              </a:ext>
            </a:extLst>
          </p:cNvPr>
          <p:cNvSpPr txBox="1"/>
          <p:nvPr/>
        </p:nvSpPr>
        <p:spPr>
          <a:xfrm>
            <a:off x="6265334" y="6481233"/>
            <a:ext cx="3549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4C97"/>
                </a:solidFill>
                <a:latin typeface="Helvetica"/>
              </a:rPr>
              <a:t>FERMILAB-SLIDES-24-0087-AD-PIP2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1" y="976132"/>
            <a:ext cx="8968435" cy="4236793"/>
          </a:xfrm>
        </p:spPr>
        <p:txBody>
          <a:bodyPr/>
          <a:lstStyle/>
          <a:p>
            <a:r>
              <a:rPr lang="en-US" sz="1600" dirty="0"/>
              <a:t>The same physical space was repurposed as a cryomodule test stand</a:t>
            </a:r>
          </a:p>
          <a:p>
            <a:r>
              <a:rPr lang="en-US" sz="1600" dirty="0"/>
              <a:t>Testing for prototype and production PIP-II Cryomodules</a:t>
            </a:r>
          </a:p>
          <a:p>
            <a:pPr lvl="1"/>
            <a:r>
              <a:rPr lang="en-US" sz="1600" dirty="0"/>
              <a:t>One test stand for 325MHz cryomodules, One test stand for 650MHz cryomodules</a:t>
            </a:r>
          </a:p>
          <a:p>
            <a:pPr lvl="1"/>
            <a:r>
              <a:rPr lang="en-US" sz="1600" dirty="0"/>
              <a:t>Testing ongoing now, continues until 2029</a:t>
            </a:r>
          </a:p>
          <a:p>
            <a:r>
              <a:rPr lang="en-US" sz="1600" dirty="0"/>
              <a:t>Test stands have independent vacuum systems 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PIP-II Integrated Test Stand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1364748" y="5910668"/>
            <a:ext cx="2727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HB650 650MHz Cryomodule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6CFDD-0773-F63D-0181-4FB0F75E7743}"/>
              </a:ext>
            </a:extLst>
          </p:cNvPr>
          <p:cNvSpPr txBox="1"/>
          <p:nvPr/>
        </p:nvSpPr>
        <p:spPr>
          <a:xfrm>
            <a:off x="4915034" y="5910668"/>
            <a:ext cx="2864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SSR1 325MHz Cryomodule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63CE7-0B00-740A-A264-989A42F6F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1" y="3094528"/>
            <a:ext cx="6506799" cy="274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2" y="880882"/>
            <a:ext cx="8807568" cy="42367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1600" dirty="0"/>
              <a:t>Conventional High Vacuum Systems (~1E-5 mbar while warm)</a:t>
            </a:r>
          </a:p>
          <a:p>
            <a:pPr lvl="1">
              <a:spcBef>
                <a:spcPts val="500"/>
              </a:spcBef>
            </a:pPr>
            <a:r>
              <a:rPr lang="en-US" sz="1600" dirty="0"/>
              <a:t>Dry screw rougher for new “wet” installations</a:t>
            </a:r>
          </a:p>
          <a:p>
            <a:pPr lvl="1">
              <a:spcBef>
                <a:spcPts val="500"/>
              </a:spcBef>
            </a:pPr>
            <a:r>
              <a:rPr lang="en-US" sz="1600" dirty="0"/>
              <a:t>Turbopump stations for each cryomodule to achieve ultimate warm vacuum</a:t>
            </a:r>
          </a:p>
          <a:p>
            <a:pPr lvl="2">
              <a:spcBef>
                <a:spcPts val="500"/>
              </a:spcBef>
            </a:pPr>
            <a:r>
              <a:rPr lang="en-US" sz="1600" dirty="0"/>
              <a:t>Typically left on during cryomodule operation</a:t>
            </a:r>
          </a:p>
          <a:p>
            <a:pPr lvl="2">
              <a:spcBef>
                <a:spcPts val="500"/>
              </a:spcBef>
            </a:pPr>
            <a:r>
              <a:rPr lang="en-US" sz="1600" dirty="0"/>
              <a:t>PIP-II Integrated Test Sand – station interface is field connection</a:t>
            </a:r>
          </a:p>
          <a:p>
            <a:pPr lvl="2">
              <a:spcBef>
                <a:spcPts val="500"/>
              </a:spcBef>
            </a:pPr>
            <a:r>
              <a:rPr lang="en-US" sz="1600" dirty="0"/>
              <a:t>CMTS1 – station interface is permanent and cryostat bellows is field connection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Cryostat Vacuum Field Installation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5038649" y="5791232"/>
            <a:ext cx="272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Portable turbo station for 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650MHz cryomodule test stand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6CFDD-0773-F63D-0181-4FB0F75E7743}"/>
              </a:ext>
            </a:extLst>
          </p:cNvPr>
          <p:cNvSpPr txBox="1"/>
          <p:nvPr/>
        </p:nvSpPr>
        <p:spPr>
          <a:xfrm>
            <a:off x="989006" y="5812290"/>
            <a:ext cx="286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Permanently installed rougher at CMTS1</a:t>
            </a:r>
          </a:p>
        </p:txBody>
      </p:sp>
      <p:pic>
        <p:nvPicPr>
          <p:cNvPr id="10" name="Picture 9" descr="A machine in a factory&#10;&#10;Description automatically generated">
            <a:extLst>
              <a:ext uri="{FF2B5EF4-FFF2-40B4-BE49-F238E27FC236}">
                <a16:creationId xmlns:a16="http://schemas.microsoft.com/office/drawing/2014/main" id="{5D50AE59-16DB-2B5A-CCB6-5851E88D32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35841" y="3411704"/>
            <a:ext cx="2661876" cy="1970593"/>
          </a:xfrm>
          <a:prstGeom prst="rect">
            <a:avLst/>
          </a:prstGeom>
        </p:spPr>
      </p:pic>
      <p:pic>
        <p:nvPicPr>
          <p:cNvPr id="13" name="Picture 12" descr="A machine with a computer&#10;&#10;Description automatically generated">
            <a:extLst>
              <a:ext uri="{FF2B5EF4-FFF2-40B4-BE49-F238E27FC236}">
                <a16:creationId xmlns:a16="http://schemas.microsoft.com/office/drawing/2014/main" id="{E422AFE7-3795-5F72-B97A-E019AF37E2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50" y="3287007"/>
            <a:ext cx="2651348" cy="220945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B33649-68B7-76F8-D475-18788E425D6F}"/>
              </a:ext>
            </a:extLst>
          </p:cNvPr>
          <p:cNvCxnSpPr>
            <a:cxnSpLocks/>
          </p:cNvCxnSpPr>
          <p:nvPr/>
        </p:nvCxnSpPr>
        <p:spPr>
          <a:xfrm>
            <a:off x="6867525" y="3733800"/>
            <a:ext cx="1145043" cy="2667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BE1AE7-BC69-B307-3D12-09EA3708206D}"/>
              </a:ext>
            </a:extLst>
          </p:cNvPr>
          <p:cNvSpPr txBox="1"/>
          <p:nvPr/>
        </p:nvSpPr>
        <p:spPr>
          <a:xfrm>
            <a:off x="7848600" y="3751101"/>
            <a:ext cx="103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To cryostat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3A53C6-4DE7-EEBD-FD46-90275D393B4B}"/>
              </a:ext>
            </a:extLst>
          </p:cNvPr>
          <p:cNvCxnSpPr>
            <a:cxnSpLocks/>
          </p:cNvCxnSpPr>
          <p:nvPr/>
        </p:nvCxnSpPr>
        <p:spPr>
          <a:xfrm flipV="1">
            <a:off x="869294" y="4685406"/>
            <a:ext cx="921602" cy="885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84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machine in a factory&#10;&#10;Description automatically generated">
            <a:extLst>
              <a:ext uri="{FF2B5EF4-FFF2-40B4-BE49-F238E27FC236}">
                <a16:creationId xmlns:a16="http://schemas.microsoft.com/office/drawing/2014/main" id="{5B3DC33E-F2C7-B86F-BA90-1EBA94CF4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167" y="1203233"/>
            <a:ext cx="3441000" cy="458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2" y="880882"/>
            <a:ext cx="4683243" cy="42367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1600" dirty="0"/>
              <a:t>Leak detection</a:t>
            </a:r>
          </a:p>
          <a:p>
            <a:pPr lvl="1">
              <a:spcBef>
                <a:spcPts val="500"/>
              </a:spcBef>
            </a:pPr>
            <a:r>
              <a:rPr lang="en-US" sz="1400" dirty="0"/>
              <a:t>Standard He Mass Spectrometer leak detection</a:t>
            </a:r>
          </a:p>
          <a:p>
            <a:pPr lvl="1">
              <a:spcBef>
                <a:spcPts val="500"/>
              </a:spcBef>
            </a:pPr>
            <a:r>
              <a:rPr lang="en-US" sz="1400" dirty="0"/>
              <a:t>High background / O-ring permeation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Troubleshooting via conventional bag of tricks</a:t>
            </a:r>
            <a:endParaRPr lang="en-US" sz="1400" dirty="0"/>
          </a:p>
          <a:p>
            <a:pPr>
              <a:spcBef>
                <a:spcPts val="500"/>
              </a:spcBef>
            </a:pPr>
            <a:r>
              <a:rPr lang="en-US" sz="1600" dirty="0"/>
              <a:t>Cryo-to-vacuum leak check via pressurized cryogenic circuits</a:t>
            </a:r>
          </a:p>
          <a:p>
            <a:pPr lvl="1">
              <a:spcBef>
                <a:spcPts val="500"/>
              </a:spcBef>
            </a:pPr>
            <a:r>
              <a:rPr lang="en-US" sz="1400" dirty="0"/>
              <a:t>Rough localization via time of flight techniques</a:t>
            </a:r>
          </a:p>
          <a:p>
            <a:pPr lvl="1">
              <a:spcBef>
                <a:spcPts val="500"/>
              </a:spcBef>
            </a:pPr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Cryostat Vacuum Field Installation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5314359" y="5875584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Direct cryostat connection example</a:t>
            </a:r>
          </a:p>
        </p:txBody>
      </p:sp>
      <p:pic>
        <p:nvPicPr>
          <p:cNvPr id="20" name="Picture 19" descr="A large red tube with wires and cables&#10;&#10;Description automatically generated">
            <a:extLst>
              <a:ext uri="{FF2B5EF4-FFF2-40B4-BE49-F238E27FC236}">
                <a16:creationId xmlns:a16="http://schemas.microsoft.com/office/drawing/2014/main" id="{806842F5-5A52-F0FE-D064-601E44E4C7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25" y="3109578"/>
            <a:ext cx="3591146" cy="26721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9C5D61-088C-21AA-7D57-F854B6183C4A}"/>
              </a:ext>
            </a:extLst>
          </p:cNvPr>
          <p:cNvSpPr/>
          <p:nvPr/>
        </p:nvSpPr>
        <p:spPr>
          <a:xfrm>
            <a:off x="7146321" y="231980"/>
            <a:ext cx="1737730" cy="7060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Ron Kellett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E7598-5C03-C972-DFF0-26423E534220}"/>
              </a:ext>
            </a:extLst>
          </p:cNvPr>
          <p:cNvSpPr txBox="1"/>
          <p:nvPr/>
        </p:nvSpPr>
        <p:spPr>
          <a:xfrm>
            <a:off x="1074511" y="5859230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N2 bagged flange</a:t>
            </a:r>
          </a:p>
        </p:txBody>
      </p:sp>
    </p:spTree>
    <p:extLst>
      <p:ext uri="{BB962C8B-B14F-4D97-AF65-F5344CB8AC3E}">
        <p14:creationId xmlns:p14="http://schemas.microsoft.com/office/powerpoint/2010/main" val="307201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2" y="1166954"/>
            <a:ext cx="8197968" cy="42367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1600" dirty="0"/>
              <a:t>Temporary clean volumes of various sizes are set up to connect at cryomodule beamline gate valves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Training and experience critical to setup of volume, QC particle counter, and performance of work</a:t>
            </a:r>
          </a:p>
          <a:p>
            <a:pPr>
              <a:spcBef>
                <a:spcPts val="500"/>
              </a:spcBef>
            </a:pPr>
            <a:endParaRPr lang="en-US" sz="1400" dirty="0"/>
          </a:p>
          <a:p>
            <a:pPr lvl="1">
              <a:spcBef>
                <a:spcPts val="500"/>
              </a:spcBef>
            </a:pPr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Beamline Vacuum Field Installation: Clean Volumes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5019084" y="5835183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Particle-safe vacuum pumping cart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C5D61-088C-21AA-7D57-F854B6183C4A}"/>
              </a:ext>
            </a:extLst>
          </p:cNvPr>
          <p:cNvSpPr/>
          <p:nvPr/>
        </p:nvSpPr>
        <p:spPr>
          <a:xfrm>
            <a:off x="7404099" y="231979"/>
            <a:ext cx="1479951" cy="7862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Dan Lambert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E7598-5C03-C972-DFF0-26423E534220}"/>
              </a:ext>
            </a:extLst>
          </p:cNvPr>
          <p:cNvSpPr txBox="1"/>
          <p:nvPr/>
        </p:nvSpPr>
        <p:spPr>
          <a:xfrm>
            <a:off x="7960" y="2548885"/>
            <a:ext cx="223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Roll-around </a:t>
            </a:r>
            <a:r>
              <a:rPr lang="en-US" sz="1400" dirty="0" err="1">
                <a:latin typeface="Helvetica" pitchFamily="2" charset="0"/>
              </a:rPr>
              <a:t>softwall</a:t>
            </a:r>
            <a:r>
              <a:rPr lang="en-US" sz="1400" dirty="0">
                <a:latin typeface="Helvetica" pitchFamily="2" charset="0"/>
              </a:rPr>
              <a:t> cleanroom</a:t>
            </a:r>
          </a:p>
        </p:txBody>
      </p:sp>
      <p:pic>
        <p:nvPicPr>
          <p:cNvPr id="8" name="Picture 7" descr="A person working in a factory&#10;&#10;Description automatically generated">
            <a:extLst>
              <a:ext uri="{FF2B5EF4-FFF2-40B4-BE49-F238E27FC236}">
                <a16:creationId xmlns:a16="http://schemas.microsoft.com/office/drawing/2014/main" id="{6C6B72D4-564B-F7CF-15A2-FC6E477D2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150" y="2276508"/>
            <a:ext cx="6231467" cy="35052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838DF0-3E39-73E7-DC2B-6909CCE1E555}"/>
              </a:ext>
            </a:extLst>
          </p:cNvPr>
          <p:cNvCxnSpPr>
            <a:cxnSpLocks/>
          </p:cNvCxnSpPr>
          <p:nvPr/>
        </p:nvCxnSpPr>
        <p:spPr>
          <a:xfrm>
            <a:off x="2028825" y="2711532"/>
            <a:ext cx="4153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95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machine in a factory&#10;&#10;Description automatically generated">
            <a:extLst>
              <a:ext uri="{FF2B5EF4-FFF2-40B4-BE49-F238E27FC236}">
                <a16:creationId xmlns:a16="http://schemas.microsoft.com/office/drawing/2014/main" id="{1B31D724-71B8-851F-CBDA-0C0765C5C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86458" y="2249924"/>
            <a:ext cx="4176077" cy="301966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9923" y="1018228"/>
            <a:ext cx="5254743" cy="4236793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en-US" sz="1600" dirty="0"/>
              <a:t>We have used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Permanent overhead filter units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Roll-around soft-wall cleanrooms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Glovebox setups </a:t>
            </a:r>
          </a:p>
          <a:p>
            <a:pPr>
              <a:spcBef>
                <a:spcPts val="500"/>
              </a:spcBef>
            </a:pPr>
            <a:endParaRPr lang="en-US" sz="1400" dirty="0"/>
          </a:p>
          <a:p>
            <a:pPr lvl="1">
              <a:spcBef>
                <a:spcPts val="500"/>
              </a:spcBef>
            </a:pPr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Beamline Vacuum Field Installation: Clean Volumes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636588" y="5947065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Overhead filter carriage at FAST/IOTA</a:t>
            </a:r>
          </a:p>
        </p:txBody>
      </p:sp>
      <p:pic>
        <p:nvPicPr>
          <p:cNvPr id="13" name="Picture 12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47A83A6B-E47E-F958-AF67-569CBBD90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13" y="2807873"/>
            <a:ext cx="4057137" cy="3042852"/>
          </a:xfrm>
          <a:prstGeom prst="rect">
            <a:avLst/>
          </a:prstGeom>
        </p:spPr>
      </p:pic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6D4CFB13-542D-D304-0941-011377FCD510}"/>
              </a:ext>
            </a:extLst>
          </p:cNvPr>
          <p:cNvSpPr/>
          <p:nvPr/>
        </p:nvSpPr>
        <p:spPr>
          <a:xfrm rot="4182048">
            <a:off x="2581691" y="2608928"/>
            <a:ext cx="243457" cy="215227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0BDE82D8-C5ED-B0DF-7FB6-13ABF56F91A7}"/>
              </a:ext>
            </a:extLst>
          </p:cNvPr>
          <p:cNvSpPr/>
          <p:nvPr/>
        </p:nvSpPr>
        <p:spPr>
          <a:xfrm rot="4500195">
            <a:off x="6948229" y="1403055"/>
            <a:ext cx="243457" cy="143127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0729-4EE7-73EB-01AF-8B4032E02ECB}"/>
              </a:ext>
            </a:extLst>
          </p:cNvPr>
          <p:cNvSpPr txBox="1"/>
          <p:nvPr/>
        </p:nvSpPr>
        <p:spPr>
          <a:xfrm>
            <a:off x="5484813" y="5947065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Overhead filter carriage at CMTS1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50C014-2185-6710-9704-8AC68059880F}"/>
              </a:ext>
            </a:extLst>
          </p:cNvPr>
          <p:cNvCxnSpPr>
            <a:cxnSpLocks/>
          </p:cNvCxnSpPr>
          <p:nvPr/>
        </p:nvCxnSpPr>
        <p:spPr>
          <a:xfrm>
            <a:off x="4054996" y="1457325"/>
            <a:ext cx="0" cy="8001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8F245FF-0AC3-DF72-6C92-5C8A98220474}"/>
              </a:ext>
            </a:extLst>
          </p:cNvPr>
          <p:cNvSpPr txBox="1"/>
          <p:nvPr/>
        </p:nvSpPr>
        <p:spPr>
          <a:xfrm>
            <a:off x="3328273" y="2240888"/>
            <a:ext cx="21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More flexible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2363D0-14DF-FFA5-F07D-AA00FBBAD73D}"/>
              </a:ext>
            </a:extLst>
          </p:cNvPr>
          <p:cNvCxnSpPr>
            <a:cxnSpLocks/>
          </p:cNvCxnSpPr>
          <p:nvPr/>
        </p:nvCxnSpPr>
        <p:spPr>
          <a:xfrm flipV="1">
            <a:off x="4559821" y="1095375"/>
            <a:ext cx="12179" cy="9478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8A6EDD2-66CC-20D8-077E-0EBD7175B2D7}"/>
              </a:ext>
            </a:extLst>
          </p:cNvPr>
          <p:cNvSpPr txBox="1"/>
          <p:nvPr/>
        </p:nvSpPr>
        <p:spPr>
          <a:xfrm>
            <a:off x="3887832" y="743091"/>
            <a:ext cx="21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More ergonomic</a:t>
            </a:r>
          </a:p>
        </p:txBody>
      </p:sp>
    </p:spTree>
    <p:extLst>
      <p:ext uri="{BB962C8B-B14F-4D97-AF65-F5344CB8AC3E}">
        <p14:creationId xmlns:p14="http://schemas.microsoft.com/office/powerpoint/2010/main" val="410994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Glovebox Approaches: PIP-II HWR-SSR1 Connection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-220809" y="5908965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Connection Mockup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0729-4EE7-73EB-01AF-8B4032E02ECB}"/>
              </a:ext>
            </a:extLst>
          </p:cNvPr>
          <p:cNvSpPr txBox="1"/>
          <p:nvPr/>
        </p:nvSpPr>
        <p:spPr>
          <a:xfrm>
            <a:off x="2764566" y="5908965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Filter setup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50C014-2185-6710-9704-8AC68059880F}"/>
              </a:ext>
            </a:extLst>
          </p:cNvPr>
          <p:cNvCxnSpPr>
            <a:cxnSpLocks/>
          </p:cNvCxnSpPr>
          <p:nvPr/>
        </p:nvCxnSpPr>
        <p:spPr>
          <a:xfrm>
            <a:off x="3483496" y="1457325"/>
            <a:ext cx="0" cy="8001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2363D0-14DF-FFA5-F07D-AA00FBBAD73D}"/>
              </a:ext>
            </a:extLst>
          </p:cNvPr>
          <p:cNvCxnSpPr>
            <a:cxnSpLocks/>
          </p:cNvCxnSpPr>
          <p:nvPr/>
        </p:nvCxnSpPr>
        <p:spPr>
          <a:xfrm flipV="1">
            <a:off x="3988321" y="1095375"/>
            <a:ext cx="12179" cy="9478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standing in a wood frame&#10;&#10;Description automatically generated">
            <a:extLst>
              <a:ext uri="{FF2B5EF4-FFF2-40B4-BE49-F238E27FC236}">
                <a16:creationId xmlns:a16="http://schemas.microsoft.com/office/drawing/2014/main" id="{053E5AE7-6341-86BD-1C05-B76D55C9E6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23386" y="2278387"/>
            <a:ext cx="4694230" cy="2399729"/>
          </a:xfrm>
          <a:prstGeom prst="rect">
            <a:avLst/>
          </a:prstGeom>
        </p:spPr>
      </p:pic>
      <p:pic>
        <p:nvPicPr>
          <p:cNvPr id="11" name="Picture 10" descr="A machine with many wires&#10;&#10;Description automatically generated">
            <a:extLst>
              <a:ext uri="{FF2B5EF4-FFF2-40B4-BE49-F238E27FC236}">
                <a16:creationId xmlns:a16="http://schemas.microsoft.com/office/drawing/2014/main" id="{47126914-6720-3ADA-9FDD-8B62C9B5C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5148" y="2161152"/>
            <a:ext cx="4708637" cy="26486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C54D32-DC92-D806-6994-F409E33E22B6}"/>
              </a:ext>
            </a:extLst>
          </p:cNvPr>
          <p:cNvSpPr txBox="1"/>
          <p:nvPr/>
        </p:nvSpPr>
        <p:spPr>
          <a:xfrm>
            <a:off x="6686549" y="5908965"/>
            <a:ext cx="1506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Installation</a:t>
            </a:r>
          </a:p>
        </p:txBody>
      </p:sp>
      <p:pic>
        <p:nvPicPr>
          <p:cNvPr id="21" name="Picture 20" descr="A person working on a machine&#10;&#10;Description automatically generated">
            <a:extLst>
              <a:ext uri="{FF2B5EF4-FFF2-40B4-BE49-F238E27FC236}">
                <a16:creationId xmlns:a16="http://schemas.microsoft.com/office/drawing/2014/main" id="{5C3487A5-4316-3FB7-3392-97A367B16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05587" y="2016798"/>
            <a:ext cx="4708638" cy="29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42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Glovebox approaches: PIP-II Integrated Test Stand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5096408" y="5683165"/>
            <a:ext cx="341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SSR1 Connection to Test Stand Beamline Vacuum Station</a:t>
            </a:r>
          </a:p>
        </p:txBody>
      </p:sp>
      <p:pic>
        <p:nvPicPr>
          <p:cNvPr id="12" name="Picture 11" descr="A factory with machinery and pipes&#10;&#10;Description automatically generated with medium confidence">
            <a:extLst>
              <a:ext uri="{FF2B5EF4-FFF2-40B4-BE49-F238E27FC236}">
                <a16:creationId xmlns:a16="http://schemas.microsoft.com/office/drawing/2014/main" id="{1B12CFDC-8423-0EEA-D615-E4E319C03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333" y="1615572"/>
            <a:ext cx="4202642" cy="4010155"/>
          </a:xfrm>
          <a:prstGeom prst="rect">
            <a:avLst/>
          </a:prstGeom>
        </p:spPr>
      </p:pic>
      <p:pic>
        <p:nvPicPr>
          <p:cNvPr id="16" name="Picture 15" descr="A person working on a machine&#10;&#10;Description automatically generated">
            <a:extLst>
              <a:ext uri="{FF2B5EF4-FFF2-40B4-BE49-F238E27FC236}">
                <a16:creationId xmlns:a16="http://schemas.microsoft.com/office/drawing/2014/main" id="{1F66F8E8-8C9D-7F91-F78E-FA305D245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01" y="1636181"/>
            <a:ext cx="4123692" cy="39853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45FBD8-8826-84C8-7227-7680EF5B03B8}"/>
              </a:ext>
            </a:extLst>
          </p:cNvPr>
          <p:cNvSpPr/>
          <p:nvPr/>
        </p:nvSpPr>
        <p:spPr>
          <a:xfrm>
            <a:off x="7146321" y="231979"/>
            <a:ext cx="1737730" cy="7862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Elias Lopez</a:t>
            </a:r>
          </a:p>
          <a:p>
            <a:pPr algn="ctr"/>
            <a:r>
              <a:rPr lang="en-US" sz="1600" dirty="0"/>
              <a:t>Kyle Kendziora</a:t>
            </a:r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AA5A73C1-52E0-86AB-C6D6-2A21CB231E91}"/>
              </a:ext>
            </a:extLst>
          </p:cNvPr>
          <p:cNvSpPr/>
          <p:nvPr/>
        </p:nvSpPr>
        <p:spPr>
          <a:xfrm rot="4889676">
            <a:off x="1974896" y="973481"/>
            <a:ext cx="243457" cy="215227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58F636-3153-8601-BBC0-A5FA00AF7E26}"/>
              </a:ext>
            </a:extLst>
          </p:cNvPr>
          <p:cNvSpPr txBox="1"/>
          <p:nvPr/>
        </p:nvSpPr>
        <p:spPr>
          <a:xfrm>
            <a:off x="1014317" y="5683165"/>
            <a:ext cx="341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HB650 Connection to Test Beamline Vacuum Station</a:t>
            </a:r>
          </a:p>
        </p:txBody>
      </p:sp>
    </p:spTree>
    <p:extLst>
      <p:ext uri="{BB962C8B-B14F-4D97-AF65-F5344CB8AC3E}">
        <p14:creationId xmlns:p14="http://schemas.microsoft.com/office/powerpoint/2010/main" val="543525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Clean Volumes for PIP-II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58F636-3153-8601-BBC0-A5FA00AF7E26}"/>
              </a:ext>
            </a:extLst>
          </p:cNvPr>
          <p:cNvSpPr txBox="1"/>
          <p:nvPr/>
        </p:nvSpPr>
        <p:spPr>
          <a:xfrm>
            <a:off x="1014317" y="5683165"/>
            <a:ext cx="341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HB650 Connection to Test Beamline Vacuum Station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ADB3E-676F-B2EC-0379-91EFFA9B7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11" y="2243972"/>
            <a:ext cx="6891866" cy="391369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6DF28A7-2E11-1AAF-E102-8035F15A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22" y="1018228"/>
            <a:ext cx="8314977" cy="42367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1600" dirty="0"/>
              <a:t>For the PIP-II </a:t>
            </a:r>
            <a:r>
              <a:rPr lang="en-US" sz="1600" dirty="0" err="1"/>
              <a:t>Linac</a:t>
            </a:r>
            <a:r>
              <a:rPr lang="en-US" sz="1600" dirty="0"/>
              <a:t>, a mix of these approaches will be necessary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We are studying RAON’s T-shaped Clean Booth Concept</a:t>
            </a:r>
          </a:p>
          <a:p>
            <a:pPr lvl="1">
              <a:spcBef>
                <a:spcPts val="500"/>
              </a:spcBef>
            </a:pPr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2F222-F377-87FF-7876-F12D219BBEB2}"/>
              </a:ext>
            </a:extLst>
          </p:cNvPr>
          <p:cNvSpPr txBox="1"/>
          <p:nvPr/>
        </p:nvSpPr>
        <p:spPr>
          <a:xfrm>
            <a:off x="1014317" y="1779750"/>
            <a:ext cx="7903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J. Kwon, Institute for Rare Isotope Science, TTC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74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Beamline Vacuum Field Work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58F636-3153-8601-BBC0-A5FA00AF7E26}"/>
              </a:ext>
            </a:extLst>
          </p:cNvPr>
          <p:cNvSpPr txBox="1"/>
          <p:nvPr/>
        </p:nvSpPr>
        <p:spPr>
          <a:xfrm>
            <a:off x="3635178" y="5745159"/>
            <a:ext cx="341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HB650 Connection to Test Beamline Vacuum Station</a:t>
            </a:r>
          </a:p>
        </p:txBody>
      </p:sp>
      <p:pic>
        <p:nvPicPr>
          <p:cNvPr id="28" name="Picture 27" descr="A machine in a room&#10;&#10;Description automatically generated">
            <a:extLst>
              <a:ext uri="{FF2B5EF4-FFF2-40B4-BE49-F238E27FC236}">
                <a16:creationId xmlns:a16="http://schemas.microsoft.com/office/drawing/2014/main" id="{AEAF226C-5554-029F-3F8E-E58E6FEE2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567" y="903698"/>
            <a:ext cx="6298799" cy="47235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5959A0-F034-3C9F-FC23-634C6167438B}"/>
              </a:ext>
            </a:extLst>
          </p:cNvPr>
          <p:cNvSpPr txBox="1"/>
          <p:nvPr/>
        </p:nvSpPr>
        <p:spPr>
          <a:xfrm>
            <a:off x="457200" y="4352617"/>
            <a:ext cx="1656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We try to minimize scope of field work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82923F-77C6-0260-F703-B89D6C124C9F}"/>
              </a:ext>
            </a:extLst>
          </p:cNvPr>
          <p:cNvSpPr/>
          <p:nvPr/>
        </p:nvSpPr>
        <p:spPr>
          <a:xfrm>
            <a:off x="5706533" y="2868084"/>
            <a:ext cx="389467" cy="5630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EC1353-4648-8925-B3CA-41643C213E00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 flipV="1">
            <a:off x="2113688" y="3149601"/>
            <a:ext cx="3592845" cy="1464626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227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lose-up of a machine in a factory&#10;&#10;Description automatically generated">
            <a:extLst>
              <a:ext uri="{FF2B5EF4-FFF2-40B4-BE49-F238E27FC236}">
                <a16:creationId xmlns:a16="http://schemas.microsoft.com/office/drawing/2014/main" id="{DCD2F299-D333-C021-7AC7-D5EA5C256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6333" y="2025597"/>
            <a:ext cx="5837767" cy="322475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Cryomodule Connection In Test Stands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4632029" y="1684336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CMTS1 Beamline Vacuum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5FBD8-8826-84C8-7227-7680EF5B03B8}"/>
              </a:ext>
            </a:extLst>
          </p:cNvPr>
          <p:cNvSpPr/>
          <p:nvPr/>
        </p:nvSpPr>
        <p:spPr>
          <a:xfrm>
            <a:off x="7146321" y="231979"/>
            <a:ext cx="1737730" cy="7862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Brian Hartsell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E2781D4-201E-AAE9-45FD-296FD4C95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23" y="1086092"/>
            <a:ext cx="5254743" cy="42367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2000" dirty="0"/>
              <a:t>We avoid the field connection if possible</a:t>
            </a:r>
          </a:p>
          <a:p>
            <a:pPr>
              <a:spcBef>
                <a:spcPts val="500"/>
              </a:spcBef>
            </a:pPr>
            <a:endParaRPr lang="en-US" sz="1800" dirty="0"/>
          </a:p>
          <a:p>
            <a:pPr lvl="1">
              <a:spcBef>
                <a:spcPts val="500"/>
              </a:spcBef>
            </a:pP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1800" dirty="0">
              <a:solidFill>
                <a:srgbClr val="50504E"/>
              </a:solidFill>
            </a:endParaRPr>
          </a:p>
          <a:p>
            <a:endParaRPr lang="en-US" sz="14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2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36C0E2-B1B3-0A6A-4F3D-035726617AD3}"/>
              </a:ext>
            </a:extLst>
          </p:cNvPr>
          <p:cNvCxnSpPr>
            <a:cxnSpLocks/>
          </p:cNvCxnSpPr>
          <p:nvPr/>
        </p:nvCxnSpPr>
        <p:spPr>
          <a:xfrm flipH="1">
            <a:off x="1063231" y="3471087"/>
            <a:ext cx="908981" cy="6878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E5C88E-106A-4730-24D3-15169CA0BAD4}"/>
              </a:ext>
            </a:extLst>
          </p:cNvPr>
          <p:cNvSpPr txBox="1"/>
          <p:nvPr/>
        </p:nvSpPr>
        <p:spPr>
          <a:xfrm>
            <a:off x="7785789" y="3354166"/>
            <a:ext cx="129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To Cryomodule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DF2169-A9B1-606C-6D5C-FBAF84237BC4}"/>
              </a:ext>
            </a:extLst>
          </p:cNvPr>
          <p:cNvCxnSpPr>
            <a:cxnSpLocks/>
          </p:cNvCxnSpPr>
          <p:nvPr/>
        </p:nvCxnSpPr>
        <p:spPr>
          <a:xfrm>
            <a:off x="6633293" y="3598738"/>
            <a:ext cx="1236474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30C911-2860-FCDC-FAA2-427C3173BDF5}"/>
              </a:ext>
            </a:extLst>
          </p:cNvPr>
          <p:cNvSpPr txBox="1"/>
          <p:nvPr/>
        </p:nvSpPr>
        <p:spPr>
          <a:xfrm>
            <a:off x="-8644" y="3108633"/>
            <a:ext cx="1193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To Beamline Pumping Station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178C72-F284-CC03-EAA3-13EC9359961E}"/>
              </a:ext>
            </a:extLst>
          </p:cNvPr>
          <p:cNvSpPr txBox="1"/>
          <p:nvPr/>
        </p:nvSpPr>
        <p:spPr>
          <a:xfrm>
            <a:off x="3828011" y="5470440"/>
            <a:ext cx="1223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Field Connection Spool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7C381C5-EBE6-1B2F-4B81-509290A4ADE9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439914" y="3712633"/>
            <a:ext cx="0" cy="1757807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66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2" y="976132"/>
            <a:ext cx="8286108" cy="4236793"/>
          </a:xfrm>
        </p:spPr>
        <p:txBody>
          <a:bodyPr/>
          <a:lstStyle/>
          <a:p>
            <a:r>
              <a:rPr lang="en-US" sz="1600" dirty="0">
                <a:solidFill>
                  <a:srgbClr val="50504E"/>
                </a:solidFill>
              </a:rPr>
              <a:t>1.3GHz cryomodules 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“ILC style” cryomodules incorporated in FAST/IOTA accelerator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Fermi-design cryomodules built for LCLS-II project at SLAC</a:t>
            </a:r>
          </a:p>
          <a:p>
            <a:r>
              <a:rPr lang="en-US" sz="1600" dirty="0">
                <a:solidFill>
                  <a:srgbClr val="50504E"/>
                </a:solidFill>
              </a:rPr>
              <a:t>Fermilab-Style Cryomodules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325MHz Single Spoke Resonator Cavity Cryomodules for Fermilab’s PIP-II </a:t>
            </a:r>
            <a:r>
              <a:rPr lang="en-US" sz="1600" dirty="0" err="1">
                <a:solidFill>
                  <a:srgbClr val="50504E"/>
                </a:solidFill>
              </a:rPr>
              <a:t>Linac</a:t>
            </a:r>
            <a:endParaRPr lang="en-US" sz="1600" dirty="0">
              <a:solidFill>
                <a:srgbClr val="50504E"/>
              </a:solidFill>
            </a:endParaRP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650HMz Elliptical Cavity Cryomodules for PIP-II </a:t>
            </a:r>
          </a:p>
          <a:p>
            <a:r>
              <a:rPr lang="en-US" sz="1600" dirty="0">
                <a:solidFill>
                  <a:srgbClr val="50504E"/>
                </a:solidFill>
              </a:rPr>
              <a:t>Others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ATLAS-style 162.5MHz Half Wave Resonator provided by ANL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1.3GHz single-cell cryomodules in collaboration with DESY</a:t>
            </a:r>
          </a:p>
          <a:p>
            <a:endParaRPr lang="en-US" sz="12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Cryomodules Built, Tested, and/or Operated at Fermilab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6933752" y="3766052"/>
            <a:ext cx="277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PIP-II HB650 Cryomodule</a:t>
            </a:r>
          </a:p>
        </p:txBody>
      </p:sp>
      <p:pic>
        <p:nvPicPr>
          <p:cNvPr id="11" name="Picture 10" descr="A group of people standing in front of a red train&#10;&#10;Description automatically generated">
            <a:extLst>
              <a:ext uri="{FF2B5EF4-FFF2-40B4-BE49-F238E27FC236}">
                <a16:creationId xmlns:a16="http://schemas.microsoft.com/office/drawing/2014/main" id="{F9AF38DE-D638-5812-6471-2D1D926459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17971"/>
            <a:ext cx="9144000" cy="23380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963C2D-0C65-F9F2-6A79-DB9F93547182}"/>
              </a:ext>
            </a:extLst>
          </p:cNvPr>
          <p:cNvSpPr/>
          <p:nvPr/>
        </p:nvSpPr>
        <p:spPr>
          <a:xfrm>
            <a:off x="6612466" y="1663921"/>
            <a:ext cx="2112959" cy="35184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See Tug </a:t>
            </a:r>
            <a:r>
              <a:rPr lang="en-US" sz="1600" dirty="0" err="1"/>
              <a:t>Arkan’s</a:t>
            </a:r>
            <a:r>
              <a:rPr lang="en-US" sz="1600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301815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se-up of a machine&#10;&#10;Description automatically generated">
            <a:extLst>
              <a:ext uri="{FF2B5EF4-FFF2-40B4-BE49-F238E27FC236}">
                <a16:creationId xmlns:a16="http://schemas.microsoft.com/office/drawing/2014/main" id="{95736A4C-ADB2-8B91-886E-A486DCF34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333" y="1765043"/>
            <a:ext cx="6517903" cy="366632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Cryomodule Connection In Test Stands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5FBD8-8826-84C8-7227-7680EF5B03B8}"/>
              </a:ext>
            </a:extLst>
          </p:cNvPr>
          <p:cNvSpPr/>
          <p:nvPr/>
        </p:nvSpPr>
        <p:spPr>
          <a:xfrm>
            <a:off x="7146321" y="231979"/>
            <a:ext cx="1737730" cy="7862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Brian Hartsell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58F636-3153-8601-BBC0-A5FA00AF7E26}"/>
              </a:ext>
            </a:extLst>
          </p:cNvPr>
          <p:cNvSpPr txBox="1"/>
          <p:nvPr/>
        </p:nvSpPr>
        <p:spPr>
          <a:xfrm>
            <a:off x="407877" y="5763328"/>
            <a:ext cx="341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Window manifold connected in        cavity string assembly cleanroom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E2781D4-201E-AAE9-45FD-296FD4C95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23" y="1035164"/>
            <a:ext cx="6415140" cy="42367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2000" dirty="0"/>
              <a:t>Pumping</a:t>
            </a:r>
            <a:r>
              <a:rPr lang="en-US" sz="1800" dirty="0"/>
              <a:t> a cryomodule from one end has been sufficient</a:t>
            </a:r>
          </a:p>
          <a:p>
            <a:pPr>
              <a:spcBef>
                <a:spcPts val="500"/>
              </a:spcBef>
            </a:pPr>
            <a:endParaRPr lang="en-US" sz="1600" dirty="0"/>
          </a:p>
          <a:p>
            <a:pPr lvl="1">
              <a:spcBef>
                <a:spcPts val="500"/>
              </a:spcBef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600" dirty="0">
              <a:solidFill>
                <a:srgbClr val="50504E"/>
              </a:solidFill>
            </a:endParaRPr>
          </a:p>
          <a:p>
            <a:endParaRPr lang="en-US" sz="12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36C0E2-B1B3-0A6A-4F3D-035726617AD3}"/>
              </a:ext>
            </a:extLst>
          </p:cNvPr>
          <p:cNvCxnSpPr>
            <a:cxnSpLocks/>
          </p:cNvCxnSpPr>
          <p:nvPr/>
        </p:nvCxnSpPr>
        <p:spPr>
          <a:xfrm flipH="1">
            <a:off x="1063231" y="3792820"/>
            <a:ext cx="908981" cy="6878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E5C88E-106A-4730-24D3-15169CA0BAD4}"/>
              </a:ext>
            </a:extLst>
          </p:cNvPr>
          <p:cNvSpPr txBox="1"/>
          <p:nvPr/>
        </p:nvSpPr>
        <p:spPr>
          <a:xfrm>
            <a:off x="8047251" y="3430366"/>
            <a:ext cx="1035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To Faraday cup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DF2169-A9B1-606C-6D5C-FBAF84237BC4}"/>
              </a:ext>
            </a:extLst>
          </p:cNvPr>
          <p:cNvCxnSpPr>
            <a:cxnSpLocks/>
          </p:cNvCxnSpPr>
          <p:nvPr/>
        </p:nvCxnSpPr>
        <p:spPr>
          <a:xfrm>
            <a:off x="7085012" y="3785004"/>
            <a:ext cx="1026055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30C911-2860-FCDC-FAA2-427C3173BDF5}"/>
              </a:ext>
            </a:extLst>
          </p:cNvPr>
          <p:cNvSpPr txBox="1"/>
          <p:nvPr/>
        </p:nvSpPr>
        <p:spPr>
          <a:xfrm>
            <a:off x="-8643" y="3603723"/>
            <a:ext cx="119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To cryomodule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0314D8-5884-D576-A11D-473240FB134A}"/>
              </a:ext>
            </a:extLst>
          </p:cNvPr>
          <p:cNvSpPr txBox="1"/>
          <p:nvPr/>
        </p:nvSpPr>
        <p:spPr>
          <a:xfrm>
            <a:off x="5865971" y="5580871"/>
            <a:ext cx="103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Thin AL window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178C72-F284-CC03-EAA3-13EC9359961E}"/>
              </a:ext>
            </a:extLst>
          </p:cNvPr>
          <p:cNvSpPr txBox="1"/>
          <p:nvPr/>
        </p:nvSpPr>
        <p:spPr>
          <a:xfrm>
            <a:off x="3957794" y="5594836"/>
            <a:ext cx="103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Thin SS window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7B571A-F207-7E66-3FF2-4F71602EAEF3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6383697" y="4140954"/>
            <a:ext cx="10048" cy="1439917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7C381C5-EBE6-1B2F-4B81-509290A4ADE9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475520" y="4102743"/>
            <a:ext cx="42495" cy="1492093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13355F2-5C6D-C085-AA83-D83FC56F2349}"/>
              </a:ext>
            </a:extLst>
          </p:cNvPr>
          <p:cNvCxnSpPr>
            <a:cxnSpLocks/>
          </p:cNvCxnSpPr>
          <p:nvPr/>
        </p:nvCxnSpPr>
        <p:spPr>
          <a:xfrm flipV="1">
            <a:off x="2158020" y="3750733"/>
            <a:ext cx="1569244" cy="1921933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1AFD06-3AB8-5779-7639-A3B5C76D2A21}"/>
              </a:ext>
            </a:extLst>
          </p:cNvPr>
          <p:cNvCxnSpPr>
            <a:cxnSpLocks/>
          </p:cNvCxnSpPr>
          <p:nvPr/>
        </p:nvCxnSpPr>
        <p:spPr>
          <a:xfrm>
            <a:off x="4972505" y="3820618"/>
            <a:ext cx="1320455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12C0A97-772C-0EAC-630E-F54A01BD0C82}"/>
              </a:ext>
            </a:extLst>
          </p:cNvPr>
          <p:cNvSpPr/>
          <p:nvPr/>
        </p:nvSpPr>
        <p:spPr>
          <a:xfrm>
            <a:off x="4838700" y="3476929"/>
            <a:ext cx="1479274" cy="6336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Dark current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6F564-567F-3A84-8F34-910C19DB1CDC}"/>
              </a:ext>
            </a:extLst>
          </p:cNvPr>
          <p:cNvSpPr txBox="1"/>
          <p:nvPr/>
        </p:nvSpPr>
        <p:spPr>
          <a:xfrm>
            <a:off x="5051127" y="1455739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CMTS1 Beamline Vacuum </a:t>
            </a:r>
          </a:p>
        </p:txBody>
      </p:sp>
    </p:spTree>
    <p:extLst>
      <p:ext uri="{BB962C8B-B14F-4D97-AF65-F5344CB8AC3E}">
        <p14:creationId xmlns:p14="http://schemas.microsoft.com/office/powerpoint/2010/main" val="2741272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088342-1E7A-770C-5B3A-02E1045FF8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2566" y="1891618"/>
            <a:ext cx="4879835" cy="417728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Cryomodule Connection In Test Stands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5FBD8-8826-84C8-7227-7680EF5B03B8}"/>
              </a:ext>
            </a:extLst>
          </p:cNvPr>
          <p:cNvSpPr/>
          <p:nvPr/>
        </p:nvSpPr>
        <p:spPr>
          <a:xfrm>
            <a:off x="7146321" y="231979"/>
            <a:ext cx="1737730" cy="7862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Genfa Wu</a:t>
            </a:r>
          </a:p>
          <a:p>
            <a:pPr algn="ctr"/>
            <a:r>
              <a:rPr lang="en-US" sz="1600" dirty="0"/>
              <a:t>Jacopo Bernardini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58F636-3153-8601-BBC0-A5FA00AF7E26}"/>
              </a:ext>
            </a:extLst>
          </p:cNvPr>
          <p:cNvSpPr txBox="1"/>
          <p:nvPr/>
        </p:nvSpPr>
        <p:spPr>
          <a:xfrm>
            <a:off x="220591" y="2283557"/>
            <a:ext cx="31015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Pump/Gauge manifold installed in cavity string assembly cleanroom</a:t>
            </a:r>
          </a:p>
          <a:p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Rides along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Transport to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RF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Transport to PIP-II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Installation of </a:t>
            </a:r>
            <a:r>
              <a:rPr lang="en-US" sz="1600" dirty="0" err="1">
                <a:latin typeface="Helvetica" pitchFamily="2" charset="0"/>
              </a:rPr>
              <a:t>cryomdule</a:t>
            </a:r>
            <a:endParaRPr lang="en-US" sz="1600" dirty="0">
              <a:latin typeface="Helvetica" pitchFamily="2" charset="0"/>
            </a:endParaRPr>
          </a:p>
          <a:p>
            <a:pPr algn="ctr"/>
            <a:endParaRPr lang="en-US" sz="1600" dirty="0">
              <a:latin typeface="Helvetica" pitchFamily="2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E2781D4-201E-AAE9-45FD-296FD4C95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23" y="1035165"/>
            <a:ext cx="6415140" cy="856454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1800" dirty="0"/>
              <a:t>Use of small NEG/IP pumps in low-particulate service has opened the door to reasonably-sized room-temperature pumping manifolds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0314D8-5884-D576-A11D-473240FB134A}"/>
              </a:ext>
            </a:extLst>
          </p:cNvPr>
          <p:cNvSpPr txBox="1"/>
          <p:nvPr/>
        </p:nvSpPr>
        <p:spPr>
          <a:xfrm>
            <a:off x="5865971" y="5580871"/>
            <a:ext cx="103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Thin AL window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178C72-F284-CC03-EAA3-13EC9359961E}"/>
              </a:ext>
            </a:extLst>
          </p:cNvPr>
          <p:cNvSpPr txBox="1"/>
          <p:nvPr/>
        </p:nvSpPr>
        <p:spPr>
          <a:xfrm>
            <a:off x="3957794" y="5594836"/>
            <a:ext cx="103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Thin SS window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13355F2-5C6D-C085-AA83-D83FC56F2349}"/>
              </a:ext>
            </a:extLst>
          </p:cNvPr>
          <p:cNvCxnSpPr>
            <a:cxnSpLocks/>
          </p:cNvCxnSpPr>
          <p:nvPr/>
        </p:nvCxnSpPr>
        <p:spPr>
          <a:xfrm>
            <a:off x="2967567" y="2705100"/>
            <a:ext cx="1993900" cy="1317061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F06F564-567F-3A84-8F34-910C19DB1CDC}"/>
              </a:ext>
            </a:extLst>
          </p:cNvPr>
          <p:cNvSpPr txBox="1"/>
          <p:nvPr/>
        </p:nvSpPr>
        <p:spPr>
          <a:xfrm>
            <a:off x="5780228" y="1583841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PIP-II HB650 Cryomodule</a:t>
            </a:r>
          </a:p>
        </p:txBody>
      </p:sp>
    </p:spTree>
    <p:extLst>
      <p:ext uri="{BB962C8B-B14F-4D97-AF65-F5344CB8AC3E}">
        <p14:creationId xmlns:p14="http://schemas.microsoft.com/office/powerpoint/2010/main" val="2409141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8B0C02-E9C6-56E1-FDE1-9A7654A9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898" y="2777067"/>
            <a:ext cx="5750135" cy="323445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Adjacent Warm Beamlines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5FBD8-8826-84C8-7227-7680EF5B03B8}"/>
              </a:ext>
            </a:extLst>
          </p:cNvPr>
          <p:cNvSpPr/>
          <p:nvPr/>
        </p:nvSpPr>
        <p:spPr>
          <a:xfrm>
            <a:off x="7146321" y="231979"/>
            <a:ext cx="1737730" cy="7862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Alex Chen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E2781D4-201E-AAE9-45FD-296FD4C95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23" y="1035165"/>
            <a:ext cx="6415140" cy="856454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1800" dirty="0"/>
              <a:t>Low-particulate handling of adjacent warm beamlines has been trending less conservative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Many 10s of meters in FAST/IOTA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Just a few meters in PIP-II Injection Test Accelerator</a:t>
            </a:r>
          </a:p>
          <a:p>
            <a:pPr>
              <a:spcBef>
                <a:spcPts val="500"/>
              </a:spcBef>
            </a:pPr>
            <a:r>
              <a:rPr lang="en-US" sz="1800" dirty="0"/>
              <a:t>See Alex Chen’s talk</a:t>
            </a:r>
          </a:p>
          <a:p>
            <a:pPr lvl="1">
              <a:spcBef>
                <a:spcPts val="500"/>
              </a:spcBef>
            </a:pP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0314D8-5884-D576-A11D-473240FB134A}"/>
              </a:ext>
            </a:extLst>
          </p:cNvPr>
          <p:cNvSpPr txBox="1"/>
          <p:nvPr/>
        </p:nvSpPr>
        <p:spPr>
          <a:xfrm>
            <a:off x="5865971" y="5580871"/>
            <a:ext cx="103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Thin AL window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178C72-F284-CC03-EAA3-13EC9359961E}"/>
              </a:ext>
            </a:extLst>
          </p:cNvPr>
          <p:cNvSpPr txBox="1"/>
          <p:nvPr/>
        </p:nvSpPr>
        <p:spPr>
          <a:xfrm>
            <a:off x="3957794" y="5594836"/>
            <a:ext cx="103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Thin SS window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13355F2-5C6D-C085-AA83-D83FC56F2349}"/>
              </a:ext>
            </a:extLst>
          </p:cNvPr>
          <p:cNvCxnSpPr>
            <a:cxnSpLocks/>
          </p:cNvCxnSpPr>
          <p:nvPr/>
        </p:nvCxnSpPr>
        <p:spPr>
          <a:xfrm>
            <a:off x="3322147" y="4005984"/>
            <a:ext cx="1993900" cy="1317061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F06F564-567F-3A84-8F34-910C19DB1CDC}"/>
              </a:ext>
            </a:extLst>
          </p:cNvPr>
          <p:cNvSpPr txBox="1"/>
          <p:nvPr/>
        </p:nvSpPr>
        <p:spPr>
          <a:xfrm>
            <a:off x="103023" y="5822835"/>
            <a:ext cx="341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PIP-II Injector Test Accelerator</a:t>
            </a:r>
          </a:p>
        </p:txBody>
      </p:sp>
    </p:spTree>
    <p:extLst>
      <p:ext uri="{BB962C8B-B14F-4D97-AF65-F5344CB8AC3E}">
        <p14:creationId xmlns:p14="http://schemas.microsoft.com/office/powerpoint/2010/main" val="386007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7501" y="496512"/>
            <a:ext cx="8439872" cy="3195380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r>
              <a:rPr lang="en-US" sz="1600" dirty="0"/>
              <a:t>Mass Flow Control for slow pumping/backfilling in high pressure                               regime where particulate transport is more likely</a:t>
            </a:r>
          </a:p>
          <a:p>
            <a:r>
              <a:rPr lang="en-US" sz="1600" dirty="0"/>
              <a:t>Standard design deployed across Fermilab </a:t>
            </a:r>
          </a:p>
          <a:p>
            <a:r>
              <a:rPr lang="en-US" sz="1600" dirty="0"/>
              <a:t>Cart design includes</a:t>
            </a:r>
          </a:p>
          <a:p>
            <a:pPr lvl="1"/>
            <a:r>
              <a:rPr lang="en-US" sz="1400" dirty="0"/>
              <a:t>Mass flow controllers</a:t>
            </a:r>
          </a:p>
          <a:p>
            <a:pPr lvl="1"/>
            <a:r>
              <a:rPr lang="en-US" sz="1400" dirty="0"/>
              <a:t>Scroll, Turbo and Ion pumping</a:t>
            </a:r>
          </a:p>
          <a:p>
            <a:pPr lvl="1"/>
            <a:r>
              <a:rPr lang="en-US" sz="1400" dirty="0"/>
              <a:t>Gauges and Diagnostics</a:t>
            </a:r>
          </a:p>
          <a:p>
            <a:pPr lvl="1"/>
            <a:r>
              <a:rPr lang="en-US" sz="1400" dirty="0"/>
              <a:t>                                                       </a:t>
            </a:r>
          </a:p>
          <a:p>
            <a:endParaRPr lang="en-US" sz="1600" dirty="0"/>
          </a:p>
          <a:p>
            <a:endParaRPr lang="en-US" sz="1600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Particle Safe Vacuum Cart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9" name="Picture 8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25AAC56E-B100-27A3-38DB-CBE90D011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27" y="3385622"/>
            <a:ext cx="3146748" cy="2735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9F7EC8-CD2D-22D2-F4B4-F1C96CEF4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655" y="1976966"/>
            <a:ext cx="5124207" cy="41437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6AA6E3-4CEE-D58B-EBA0-E46A40F4C09E}"/>
              </a:ext>
            </a:extLst>
          </p:cNvPr>
          <p:cNvSpPr/>
          <p:nvPr/>
        </p:nvSpPr>
        <p:spPr>
          <a:xfrm>
            <a:off x="7146321" y="231979"/>
            <a:ext cx="1737730" cy="7862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Lucy Nobrega</a:t>
            </a:r>
          </a:p>
        </p:txBody>
      </p:sp>
    </p:spTree>
    <p:extLst>
      <p:ext uri="{BB962C8B-B14F-4D97-AF65-F5344CB8AC3E}">
        <p14:creationId xmlns:p14="http://schemas.microsoft.com/office/powerpoint/2010/main" val="329938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47214"/>
            <a:ext cx="8686800" cy="427877"/>
          </a:xfrm>
        </p:spPr>
        <p:txBody>
          <a:bodyPr/>
          <a:lstStyle/>
          <a:p>
            <a:r>
              <a:rPr lang="en-US" sz="1950" dirty="0"/>
              <a:t>A skilled workforce is the key to success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3" name="Picture 12" descr="A person in a white suit in a room with plastic&#10;&#10;Description automatically generated">
            <a:extLst>
              <a:ext uri="{FF2B5EF4-FFF2-40B4-BE49-F238E27FC236}">
                <a16:creationId xmlns:a16="http://schemas.microsoft.com/office/drawing/2014/main" id="{8C0035D7-E0A7-D4BB-D82D-831F7ED33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252" y="2205037"/>
            <a:ext cx="4178300" cy="3133725"/>
          </a:xfrm>
          <a:prstGeom prst="rect">
            <a:avLst/>
          </a:prstGeom>
        </p:spPr>
      </p:pic>
      <p:pic>
        <p:nvPicPr>
          <p:cNvPr id="15" name="Picture 14" descr="A person in a suit pointing at a scale&#10;&#10;Description automatically generated">
            <a:extLst>
              <a:ext uri="{FF2B5EF4-FFF2-40B4-BE49-F238E27FC236}">
                <a16:creationId xmlns:a16="http://schemas.microsoft.com/office/drawing/2014/main" id="{0A4843F0-418E-775C-DEA4-633A4F5A2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21" y="2205037"/>
            <a:ext cx="3962400" cy="3133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FDBC13-6767-6EC1-2053-A2D9F829CB7F}"/>
              </a:ext>
            </a:extLst>
          </p:cNvPr>
          <p:cNvSpPr txBox="1"/>
          <p:nvPr/>
        </p:nvSpPr>
        <p:spPr>
          <a:xfrm>
            <a:off x="580201" y="5351912"/>
            <a:ext cx="350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Pay no attention to the man behind the curtain!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145C9-9C84-5F5A-1B11-6B3554A8CB45}"/>
              </a:ext>
            </a:extLst>
          </p:cNvPr>
          <p:cNvSpPr txBox="1"/>
          <p:nvPr/>
        </p:nvSpPr>
        <p:spPr>
          <a:xfrm>
            <a:off x="4707693" y="5351912"/>
            <a:ext cx="4051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 pay attention to the man or woman behind the curtain!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DCA2EFD1-13EF-1B9B-3CC9-FA56A8F2F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21" y="921291"/>
            <a:ext cx="8443912" cy="856454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1800" dirty="0"/>
              <a:t>Skilled and dedicated technicians are essential to this work</a:t>
            </a:r>
          </a:p>
          <a:p>
            <a:pPr>
              <a:spcBef>
                <a:spcPts val="500"/>
              </a:spcBef>
            </a:pPr>
            <a:r>
              <a:rPr lang="en-US" sz="1800" dirty="0"/>
              <a:t>Developing and continuously improving these skills is a “must’</a:t>
            </a:r>
          </a:p>
          <a:p>
            <a:pPr>
              <a:spcBef>
                <a:spcPts val="500"/>
              </a:spcBef>
            </a:pPr>
            <a:r>
              <a:rPr lang="en-US" sz="1800" dirty="0"/>
              <a:t>Thanks to the OLAV organizers for this opportunity to cross-pollinate</a:t>
            </a:r>
          </a:p>
          <a:p>
            <a:pPr lvl="1">
              <a:spcBef>
                <a:spcPts val="5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5204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F289D-C201-08F6-61D1-12780EBB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C20B6-2034-3947-CD6B-EF488281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4A809-29EB-5586-C657-10FADF60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D60A52-F921-0BED-A900-81569CDA3D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A660C-93FA-E774-9BE2-BACC666B9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1554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921231-3920-FA07-4298-68E16EECD519}"/>
              </a:ext>
            </a:extLst>
          </p:cNvPr>
          <p:cNvSpPr txBox="1"/>
          <p:nvPr/>
        </p:nvSpPr>
        <p:spPr>
          <a:xfrm>
            <a:off x="222250" y="801077"/>
            <a:ext cx="5221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This work has been authored by Fermi Research Alliance, LLC under Contract No. DE-AC02-07CH11359 with the U.S. Department of Energy, Office of Science, Office of High Energy Physics</a:t>
            </a:r>
          </a:p>
        </p:txBody>
      </p:sp>
    </p:spTree>
    <p:extLst>
      <p:ext uri="{BB962C8B-B14F-4D97-AF65-F5344CB8AC3E}">
        <p14:creationId xmlns:p14="http://schemas.microsoft.com/office/powerpoint/2010/main" val="160241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Cryomodule Characteristic Vacuum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2339802" y="5418962"/>
            <a:ext cx="49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PIP-II HB650 Cryomodule Shield Cooldown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06109A1-AE4F-7695-3C46-97B6A1D8B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313" y="1439038"/>
            <a:ext cx="6218845" cy="392432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6FAAB7-FB8F-4657-645D-97A3CAA5B6A2}"/>
              </a:ext>
            </a:extLst>
          </p:cNvPr>
          <p:cNvSpPr txBox="1"/>
          <p:nvPr/>
        </p:nvSpPr>
        <p:spPr>
          <a:xfrm>
            <a:off x="140904" y="1574800"/>
            <a:ext cx="147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Beamline</a:t>
            </a:r>
          </a:p>
          <a:p>
            <a:r>
              <a:rPr lang="en-US" sz="1400" dirty="0"/>
              <a:t>E-9 range warm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C76570-35CC-CF3D-3D7A-9F6C42679C7D}"/>
              </a:ext>
            </a:extLst>
          </p:cNvPr>
          <p:cNvSpPr txBox="1"/>
          <p:nvPr/>
        </p:nvSpPr>
        <p:spPr>
          <a:xfrm>
            <a:off x="7731158" y="3434060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Beamline</a:t>
            </a:r>
          </a:p>
          <a:p>
            <a:r>
              <a:rPr lang="en-US" sz="1400" dirty="0"/>
              <a:t>E-10 range cold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4E6C1C-C48D-F4E2-F5BE-138C42B541C0}"/>
              </a:ext>
            </a:extLst>
          </p:cNvPr>
          <p:cNvSpPr txBox="1"/>
          <p:nvPr/>
        </p:nvSpPr>
        <p:spPr>
          <a:xfrm>
            <a:off x="140904" y="2330933"/>
            <a:ext cx="1387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Cryostat</a:t>
            </a:r>
          </a:p>
          <a:p>
            <a:r>
              <a:rPr lang="en-US" sz="1400" dirty="0"/>
              <a:t>E-5 range warm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DD6CB-E7F6-91E8-E887-AFF297DB684F}"/>
              </a:ext>
            </a:extLst>
          </p:cNvPr>
          <p:cNvSpPr txBox="1"/>
          <p:nvPr/>
        </p:nvSpPr>
        <p:spPr>
          <a:xfrm>
            <a:off x="7724942" y="4398709"/>
            <a:ext cx="1387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Cryostat</a:t>
            </a:r>
          </a:p>
          <a:p>
            <a:r>
              <a:rPr lang="en-US" sz="1400" dirty="0"/>
              <a:t>E-7 range cold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ed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A193B542-EB67-A008-E0C4-D69D3D8CB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691" y="2974810"/>
            <a:ext cx="5035803" cy="326394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2" y="976132"/>
            <a:ext cx="8286108" cy="4236793"/>
          </a:xfrm>
        </p:spPr>
        <p:txBody>
          <a:bodyPr/>
          <a:lstStyle/>
          <a:p>
            <a:r>
              <a:rPr lang="en-US" sz="1600" dirty="0">
                <a:solidFill>
                  <a:srgbClr val="50504E"/>
                </a:solidFill>
              </a:rPr>
              <a:t>Installation in Cryomodule Qualification Test Stands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CMTS1 Test stand for LCLS-II 1.3GHz Cryomodules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PIP-II Integrated Test Stand for PIP-II 325 and 650MHz Cryomodules</a:t>
            </a:r>
          </a:p>
          <a:p>
            <a:r>
              <a:rPr lang="en-US" sz="1600" dirty="0">
                <a:solidFill>
                  <a:srgbClr val="50504E"/>
                </a:solidFill>
              </a:rPr>
              <a:t>Installation in Accelerators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FAST/IOTA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PIP-II Injection Test Accelerator</a:t>
            </a:r>
          </a:p>
          <a:p>
            <a:pPr lvl="1"/>
            <a:r>
              <a:rPr lang="en-US" sz="1600" dirty="0">
                <a:solidFill>
                  <a:srgbClr val="50504E"/>
                </a:solidFill>
              </a:rPr>
              <a:t>PIP-II </a:t>
            </a:r>
            <a:r>
              <a:rPr lang="en-US" sz="1600" dirty="0" err="1">
                <a:solidFill>
                  <a:srgbClr val="50504E"/>
                </a:solidFill>
              </a:rPr>
              <a:t>Linac</a:t>
            </a:r>
            <a:r>
              <a:rPr lang="en-US" sz="1600" dirty="0">
                <a:solidFill>
                  <a:srgbClr val="50504E"/>
                </a:solidFill>
              </a:rPr>
              <a:t> (installations in 2025+)</a:t>
            </a:r>
          </a:p>
          <a:p>
            <a:pPr lvl="1"/>
            <a:endParaRPr lang="en-US" sz="12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Field Installation Scope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6831896" y="5555230"/>
            <a:ext cx="277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PIP-II SSR1 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Cryomodule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617ADF-3F48-AC9F-D5E4-D8B783C45D8F}"/>
              </a:ext>
            </a:extLst>
          </p:cNvPr>
          <p:cNvSpPr/>
          <p:nvPr/>
        </p:nvSpPr>
        <p:spPr>
          <a:xfrm>
            <a:off x="3426106" y="4024132"/>
            <a:ext cx="1219200" cy="1967696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DD947F-295D-2748-A54C-8969B7D28D62}"/>
              </a:ext>
            </a:extLst>
          </p:cNvPr>
          <p:cNvCxnSpPr/>
          <p:nvPr/>
        </p:nvCxnSpPr>
        <p:spPr>
          <a:xfrm flipV="1">
            <a:off x="8681013" y="3190754"/>
            <a:ext cx="0" cy="1211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7AFC78-0889-C635-A7F5-AF625A72CDC7}"/>
              </a:ext>
            </a:extLst>
          </p:cNvPr>
          <p:cNvSpPr txBox="1"/>
          <p:nvPr/>
        </p:nvSpPr>
        <p:spPr>
          <a:xfrm>
            <a:off x="7032224" y="2333185"/>
            <a:ext cx="2374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Cryostat Vacuum Connection: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Single-CM pumping stations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FD6DB-CDDE-9D6C-3D1A-E9432C3613EA}"/>
              </a:ext>
            </a:extLst>
          </p:cNvPr>
          <p:cNvSpPr txBox="1"/>
          <p:nvPr/>
        </p:nvSpPr>
        <p:spPr>
          <a:xfrm>
            <a:off x="457200" y="4606783"/>
            <a:ext cx="2797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Beamline Vacuum Connection(s):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Low-Particulate UHV</a:t>
            </a:r>
          </a:p>
          <a:p>
            <a:pPr algn="ctr"/>
            <a:r>
              <a:rPr lang="en-US" sz="1400" dirty="0" err="1">
                <a:latin typeface="Helvetica" pitchFamily="2" charset="0"/>
              </a:rPr>
              <a:t>Softwall</a:t>
            </a:r>
            <a:r>
              <a:rPr lang="en-US" sz="1400" dirty="0">
                <a:latin typeface="Helvetica" pitchFamily="2" charset="0"/>
              </a:rPr>
              <a:t> Cleanroom/</a:t>
            </a:r>
            <a:r>
              <a:rPr lang="en-US" sz="1400" dirty="0" err="1">
                <a:latin typeface="Helvetica" pitchFamily="2" charset="0"/>
              </a:rPr>
              <a:t>Cleanbox</a:t>
            </a:r>
            <a:endParaRPr lang="en-US" sz="1400" dirty="0">
              <a:latin typeface="Helvetica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ED5437-9E3A-3A04-17AE-1B1A41327787}"/>
              </a:ext>
            </a:extLst>
          </p:cNvPr>
          <p:cNvCxnSpPr>
            <a:cxnSpLocks/>
          </p:cNvCxnSpPr>
          <p:nvPr/>
        </p:nvCxnSpPr>
        <p:spPr>
          <a:xfrm flipH="1">
            <a:off x="3592527" y="4990273"/>
            <a:ext cx="755481" cy="1128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94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tanding next to a large yellow machine&#10;&#10;Description automatically generated">
            <a:extLst>
              <a:ext uri="{FF2B5EF4-FFF2-40B4-BE49-F238E27FC236}">
                <a16:creationId xmlns:a16="http://schemas.microsoft.com/office/drawing/2014/main" id="{3599825A-5C5F-4521-258A-F6FAE7F77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934" y="3251200"/>
            <a:ext cx="4176633" cy="278753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2" y="976132"/>
            <a:ext cx="8568358" cy="4236793"/>
          </a:xfrm>
        </p:spPr>
        <p:txBody>
          <a:bodyPr/>
          <a:lstStyle/>
          <a:p>
            <a:r>
              <a:rPr lang="en-US" sz="1600" dirty="0"/>
              <a:t>Fermilab’s Accelerator R&amp;D Facility</a:t>
            </a:r>
          </a:p>
          <a:p>
            <a:pPr lvl="1"/>
            <a:r>
              <a:rPr lang="en-US" sz="1600" dirty="0"/>
              <a:t>SRF accelerator chain supporting Integrable Optics Test Accelerator (IOTA) ring</a:t>
            </a:r>
          </a:p>
          <a:p>
            <a:pPr lvl="1"/>
            <a:r>
              <a:rPr lang="en-US" sz="1600" dirty="0"/>
              <a:t>300MeV e- </a:t>
            </a:r>
            <a:r>
              <a:rPr lang="en-US" sz="1600" dirty="0" err="1"/>
              <a:t>Linac</a:t>
            </a:r>
            <a:endParaRPr lang="en-US" sz="1600" dirty="0"/>
          </a:p>
          <a:p>
            <a:pPr lvl="1"/>
            <a:r>
              <a:rPr lang="en-US" sz="1600" dirty="0"/>
              <a:t>Two single-cavity 1.3GHz Cryomodules</a:t>
            </a:r>
          </a:p>
          <a:p>
            <a:pPr lvl="1"/>
            <a:r>
              <a:rPr lang="en-US" sz="1600" dirty="0"/>
              <a:t>One eight-cavity 1.3GHz ILC-style Cryomodule</a:t>
            </a:r>
          </a:p>
          <a:p>
            <a:r>
              <a:rPr lang="en-US" sz="1600" dirty="0"/>
              <a:t>Conservative Vacuum Strategy</a:t>
            </a:r>
          </a:p>
          <a:p>
            <a:pPr lvl="1"/>
            <a:r>
              <a:rPr lang="en-US" sz="1600" dirty="0"/>
              <a:t>Cryomodules are stand-alone</a:t>
            </a:r>
          </a:p>
          <a:p>
            <a:pPr lvl="1"/>
            <a:r>
              <a:rPr lang="en-US" sz="1600" dirty="0"/>
              <a:t>Brute force ion pumping for beamline</a:t>
            </a:r>
          </a:p>
          <a:p>
            <a:pPr lvl="1"/>
            <a:r>
              <a:rPr lang="en-US" sz="1600" dirty="0"/>
              <a:t>Long low-particulate section lengths</a:t>
            </a:r>
          </a:p>
          <a:p>
            <a:pPr lvl="1"/>
            <a:r>
              <a:rPr lang="en-US" sz="1600" dirty="0"/>
              <a:t>Ion pumped coupler vacuum</a:t>
            </a:r>
          </a:p>
          <a:p>
            <a:pPr lvl="1"/>
            <a:r>
              <a:rPr lang="en-US" sz="1600" dirty="0"/>
              <a:t>Redundant turbopump stations for                                                                                                    cryostat</a:t>
            </a:r>
          </a:p>
          <a:p>
            <a:pPr lvl="1"/>
            <a:r>
              <a:rPr lang="en-US" sz="1600" dirty="0"/>
              <a:t>Extensive diagnostics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FAST/IOTA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6405175" y="5663413"/>
            <a:ext cx="2775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ILC-Style Cryomodule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069C8E-353B-7FFA-1A33-3B9C58807060}"/>
              </a:ext>
            </a:extLst>
          </p:cNvPr>
          <p:cNvSpPr/>
          <p:nvPr/>
        </p:nvSpPr>
        <p:spPr>
          <a:xfrm>
            <a:off x="7167060" y="172616"/>
            <a:ext cx="1737730" cy="7060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Talk To:</a:t>
            </a:r>
          </a:p>
          <a:p>
            <a:pPr algn="ctr"/>
            <a:r>
              <a:rPr lang="en-US" sz="1600" dirty="0"/>
              <a:t>Lucy Nobrega</a:t>
            </a:r>
          </a:p>
        </p:txBody>
      </p:sp>
    </p:spTree>
    <p:extLst>
      <p:ext uri="{BB962C8B-B14F-4D97-AF65-F5344CB8AC3E}">
        <p14:creationId xmlns:p14="http://schemas.microsoft.com/office/powerpoint/2010/main" val="2804175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8C11985B-0A26-DD41-43EB-23E0F294B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489" y="810468"/>
            <a:ext cx="3368208" cy="504810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2" y="976132"/>
            <a:ext cx="4852884" cy="4236793"/>
          </a:xfrm>
        </p:spPr>
        <p:txBody>
          <a:bodyPr/>
          <a:lstStyle/>
          <a:p>
            <a:r>
              <a:rPr lang="en-US" sz="1600" dirty="0"/>
              <a:t>Fermilab is building and testing cryomodules for LCLS-II at SLAC</a:t>
            </a:r>
          </a:p>
          <a:p>
            <a:pPr lvl="1"/>
            <a:r>
              <a:rPr lang="en-US" sz="1600" dirty="0"/>
              <a:t>At CMTS1, they are cooled down and powered</a:t>
            </a:r>
          </a:p>
          <a:p>
            <a:pPr lvl="1"/>
            <a:r>
              <a:rPr lang="en-US" sz="1600" dirty="0"/>
              <a:t>Cryomodules installed/tested on 1 month cycle</a:t>
            </a:r>
          </a:p>
          <a:p>
            <a:r>
              <a:rPr lang="en-US" sz="1600" dirty="0"/>
              <a:t>Vacuum design informed by lessons-learned from FAST/IOTA</a:t>
            </a:r>
          </a:p>
          <a:p>
            <a:r>
              <a:rPr lang="en-US" sz="1600" dirty="0"/>
              <a:t>Some simplifications relative to FAST/IOTA</a:t>
            </a:r>
          </a:p>
          <a:p>
            <a:pPr lvl="1"/>
            <a:r>
              <a:rPr lang="en-US" sz="1600" dirty="0"/>
              <a:t>Beamline vacuum connection at 1 side only</a:t>
            </a:r>
          </a:p>
          <a:p>
            <a:pPr lvl="1"/>
            <a:r>
              <a:rPr lang="en-US" sz="1600" dirty="0"/>
              <a:t>Simplified cryostat vacuum logic</a:t>
            </a:r>
          </a:p>
          <a:p>
            <a:pPr lvl="1"/>
            <a:r>
              <a:rPr lang="en-US" sz="1600" dirty="0"/>
              <a:t>Very clean interfaces to enable quick turnaround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Cryomodule Test Stand 1 (CMTS1)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5718410" y="5893643"/>
            <a:ext cx="2775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CMTS1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069C8E-353B-7FFA-1A33-3B9C58807060}"/>
              </a:ext>
            </a:extLst>
          </p:cNvPr>
          <p:cNvSpPr/>
          <p:nvPr/>
        </p:nvSpPr>
        <p:spPr>
          <a:xfrm>
            <a:off x="222250" y="5494116"/>
            <a:ext cx="1737730" cy="7060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See Brian Hartsell’s Talk</a:t>
            </a:r>
          </a:p>
        </p:txBody>
      </p:sp>
    </p:spTree>
    <p:extLst>
      <p:ext uri="{BB962C8B-B14F-4D97-AF65-F5344CB8AC3E}">
        <p14:creationId xmlns:p14="http://schemas.microsoft.com/office/powerpoint/2010/main" val="3507206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PIP-II </a:t>
            </a:r>
            <a:r>
              <a:rPr lang="en-US" sz="1950" dirty="0" err="1"/>
              <a:t>Linac</a:t>
            </a:r>
            <a:endParaRPr lang="en-US" sz="19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069C8E-353B-7FFA-1A33-3B9C58807060}"/>
              </a:ext>
            </a:extLst>
          </p:cNvPr>
          <p:cNvSpPr/>
          <p:nvPr/>
        </p:nvSpPr>
        <p:spPr>
          <a:xfrm>
            <a:off x="222250" y="5376693"/>
            <a:ext cx="1479630" cy="7060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See Raul </a:t>
            </a:r>
            <a:r>
              <a:rPr lang="en-US" sz="1600" dirty="0" err="1"/>
              <a:t>Campos’sTalk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6CFDD-0773-F63D-0181-4FB0F75E7743}"/>
              </a:ext>
            </a:extLst>
          </p:cNvPr>
          <p:cNvSpPr txBox="1"/>
          <p:nvPr/>
        </p:nvSpPr>
        <p:spPr>
          <a:xfrm>
            <a:off x="4748110" y="5828184"/>
            <a:ext cx="286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25 Cryomodules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~200m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B92AFE5D-64CF-B704-B6E1-7A17DE93E41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037" y="2452576"/>
            <a:ext cx="5058228" cy="3222799"/>
          </a:xfrm>
          <a:prstGeom prst="rect">
            <a:avLst/>
          </a:prstGeom>
        </p:spPr>
      </p:pic>
      <p:sp>
        <p:nvSpPr>
          <p:cNvPr id="20" name="Left Brace 19">
            <a:extLst>
              <a:ext uri="{FF2B5EF4-FFF2-40B4-BE49-F238E27FC236}">
                <a16:creationId xmlns:a16="http://schemas.microsoft.com/office/drawing/2014/main" id="{8A2C89BE-F698-43CC-E880-896A96D648AE}"/>
              </a:ext>
            </a:extLst>
          </p:cNvPr>
          <p:cNvSpPr/>
          <p:nvPr/>
        </p:nvSpPr>
        <p:spPr>
          <a:xfrm rot="17152709">
            <a:off x="6208837" y="4188620"/>
            <a:ext cx="368826" cy="294729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1" y="976132"/>
            <a:ext cx="6676093" cy="4236793"/>
          </a:xfrm>
        </p:spPr>
        <p:txBody>
          <a:bodyPr/>
          <a:lstStyle/>
          <a:p>
            <a:r>
              <a:rPr lang="en-US" sz="1800" dirty="0"/>
              <a:t>PIP-II is an essential upgrade to Fermilab accelerator complex to enable the world’s most intense beam of neutrinos to LBNF/DUNE, and a broad physics research program for decades to come</a:t>
            </a:r>
          </a:p>
          <a:p>
            <a:r>
              <a:rPr lang="en-US" sz="1800" dirty="0"/>
              <a:t>Construction underway, completion in 2029</a:t>
            </a:r>
          </a:p>
          <a:p>
            <a:r>
              <a:rPr lang="en-US" sz="1800" dirty="0"/>
              <a:t>PIP-II Capabilities</a:t>
            </a:r>
          </a:p>
          <a:p>
            <a:pPr lvl="1"/>
            <a:r>
              <a:rPr lang="en-US" sz="1800" dirty="0"/>
              <a:t>800MeV/1GeV H- </a:t>
            </a:r>
            <a:r>
              <a:rPr lang="en-US" sz="1800" dirty="0" err="1"/>
              <a:t>Linac</a:t>
            </a:r>
            <a:endParaRPr lang="en-US" sz="1800" dirty="0"/>
          </a:p>
          <a:p>
            <a:pPr lvl="1"/>
            <a:r>
              <a:rPr lang="en-US" sz="1800" dirty="0"/>
              <a:t>25 Cryomodules of 5 styles</a:t>
            </a:r>
          </a:p>
          <a:p>
            <a:pPr lvl="1"/>
            <a:r>
              <a:rPr lang="en-US" sz="1800" dirty="0"/>
              <a:t>All cryomodules are                                                                 stand-alone                                                                    (rather than strings)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1828800" lvl="4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708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0E9A32-C5FA-4520-A587-FAC732E03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70" y="739582"/>
            <a:ext cx="9014730" cy="45584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F70AC-51A3-85CB-AFE5-561E23D0A359}"/>
              </a:ext>
            </a:extLst>
          </p:cNvPr>
          <p:cNvSpPr/>
          <p:nvPr/>
        </p:nvSpPr>
        <p:spPr>
          <a:xfrm>
            <a:off x="6247040" y="4027860"/>
            <a:ext cx="2139118" cy="845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C0B686-3AA3-FB93-35E4-C2CE19B9CCFB}"/>
              </a:ext>
            </a:extLst>
          </p:cNvPr>
          <p:cNvSpPr/>
          <p:nvPr/>
        </p:nvSpPr>
        <p:spPr>
          <a:xfrm>
            <a:off x="1303867" y="1667130"/>
            <a:ext cx="2586090" cy="229527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FC8C-261F-6063-184D-250947E5C65F}"/>
              </a:ext>
            </a:extLst>
          </p:cNvPr>
          <p:cNvSpPr txBox="1"/>
          <p:nvPr/>
        </p:nvSpPr>
        <p:spPr>
          <a:xfrm>
            <a:off x="1436157" y="5520022"/>
            <a:ext cx="415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3"/>
                </a:solidFill>
              </a:rPr>
              <a:t>First cryomodules tested with beam, demonstrated PIP-II beam parameters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70D682-9507-A5C7-1FA0-BA9F1BD48187}"/>
              </a:ext>
            </a:extLst>
          </p:cNvPr>
          <p:cNvCxnSpPr>
            <a:cxnSpLocks/>
            <a:stCxn id="2" idx="5"/>
            <a:endCxn id="3" idx="0"/>
          </p:cNvCxnSpPr>
          <p:nvPr/>
        </p:nvCxnSpPr>
        <p:spPr>
          <a:xfrm>
            <a:off x="3511233" y="3626265"/>
            <a:ext cx="0" cy="1893757"/>
          </a:xfrm>
          <a:prstGeom prst="lin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4AB15BB-1CE6-64B4-15FC-862BF551B923}"/>
              </a:ext>
            </a:extLst>
          </p:cNvPr>
          <p:cNvSpPr/>
          <p:nvPr/>
        </p:nvSpPr>
        <p:spPr>
          <a:xfrm>
            <a:off x="6417734" y="530578"/>
            <a:ext cx="2048934" cy="195202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111F08-49BF-62B6-ED2E-4C45B1164672}"/>
              </a:ext>
            </a:extLst>
          </p:cNvPr>
          <p:cNvSpPr txBox="1"/>
          <p:nvPr/>
        </p:nvSpPr>
        <p:spPr>
          <a:xfrm>
            <a:off x="5254045" y="4527334"/>
            <a:ext cx="2868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3"/>
                </a:solidFill>
              </a:rPr>
              <a:t>Prototype cryomodule – </a:t>
            </a:r>
          </a:p>
          <a:p>
            <a:pPr algn="ctr"/>
            <a:r>
              <a:rPr lang="en-US" sz="1800" b="1" dirty="0">
                <a:solidFill>
                  <a:schemeClr val="accent3"/>
                </a:solidFill>
              </a:rPr>
              <a:t>first phase of cold RF testing completed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4A7FF4-D915-64EA-58F5-EBAD5C1F737A}"/>
              </a:ext>
            </a:extLst>
          </p:cNvPr>
          <p:cNvCxnSpPr>
            <a:cxnSpLocks/>
            <a:stCxn id="9" idx="3"/>
            <a:endCxn id="10" idx="0"/>
          </p:cNvCxnSpPr>
          <p:nvPr/>
        </p:nvCxnSpPr>
        <p:spPr>
          <a:xfrm flipH="1">
            <a:off x="6688373" y="2196734"/>
            <a:ext cx="29420" cy="2330600"/>
          </a:xfrm>
          <a:prstGeom prst="lin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CA67F0E-CA1D-3E29-D72B-DBFF5228A9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514FE73-32E5-4BA6-7EA5-B5B1F07E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3126CF78-9A0B-55FB-A2AE-8FA650A1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PIP-II </a:t>
            </a:r>
            <a:r>
              <a:rPr lang="en-US" sz="1950" dirty="0" err="1"/>
              <a:t>Linac</a:t>
            </a:r>
            <a:r>
              <a:rPr lang="en-US" sz="1950" dirty="0"/>
              <a:t> Cryomodules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48EE5-EFF9-B92C-43B0-1F804E49ACAA}"/>
              </a:ext>
            </a:extLst>
          </p:cNvPr>
          <p:cNvSpPr/>
          <p:nvPr/>
        </p:nvSpPr>
        <p:spPr>
          <a:xfrm>
            <a:off x="282222" y="885535"/>
            <a:ext cx="3793067" cy="635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2EDE7A-ACDA-DF5C-527C-5DE43FDFB691}"/>
              </a:ext>
            </a:extLst>
          </p:cNvPr>
          <p:cNvSpPr/>
          <p:nvPr/>
        </p:nvSpPr>
        <p:spPr>
          <a:xfrm>
            <a:off x="114517" y="3838414"/>
            <a:ext cx="1845732" cy="1612250"/>
          </a:xfrm>
          <a:prstGeom prst="rect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BD6DCD-4781-5FCC-8531-101102D419EB}"/>
              </a:ext>
            </a:extLst>
          </p:cNvPr>
          <p:cNvSpPr txBox="1"/>
          <p:nvPr/>
        </p:nvSpPr>
        <p:spPr>
          <a:xfrm>
            <a:off x="73378" y="4971071"/>
            <a:ext cx="123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PIP2IT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9B8B1466-5BA6-B96F-55BD-770C1A4CC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/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432" y="976132"/>
            <a:ext cx="7512168" cy="4236793"/>
          </a:xfrm>
        </p:spPr>
        <p:txBody>
          <a:bodyPr/>
          <a:lstStyle/>
          <a:p>
            <a:r>
              <a:rPr lang="en-US" sz="1600" dirty="0"/>
              <a:t>A full-up build of the upstream portion of PIP-II from the Warm Front End through the second cryomodule</a:t>
            </a:r>
          </a:p>
          <a:p>
            <a:r>
              <a:rPr lang="en-US" sz="1600" dirty="0"/>
              <a:t>Allowed investigation of vacuum architecture for PIP-II</a:t>
            </a:r>
          </a:p>
          <a:p>
            <a:pPr lvl="1"/>
            <a:r>
              <a:rPr lang="en-US" sz="1400" dirty="0"/>
              <a:t>HWR Cryomodules unique vacuum systems</a:t>
            </a:r>
          </a:p>
          <a:p>
            <a:pPr lvl="1"/>
            <a:r>
              <a:rPr lang="en-US" sz="1400" dirty="0"/>
              <a:t>Beamline interlock and fast-closing valve implementation</a:t>
            </a:r>
          </a:p>
          <a:p>
            <a:pPr lvl="1"/>
            <a:r>
              <a:rPr lang="en-US" sz="1400" dirty="0"/>
              <a:t>More aggressive low-particulate lengths</a:t>
            </a:r>
          </a:p>
          <a:p>
            <a:pPr lvl="1"/>
            <a:r>
              <a:rPr lang="en-US" sz="1400" dirty="0"/>
              <a:t>Combination NEG/Ion Pumps (though not yet near the cryomodules in this system)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>
              <a:solidFill>
                <a:srgbClr val="50504E"/>
              </a:solidFill>
            </a:endParaRPr>
          </a:p>
          <a:p>
            <a:endParaRPr lang="en-US" sz="11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PIP-II Injection Test Accelerator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Baffes | Field Installation of Cryomodule Vacum Systems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598025" y="5974742"/>
            <a:ext cx="2727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HWR 162.5 MHz Cryomodule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069C8E-353B-7FFA-1A33-3B9C58807060}"/>
              </a:ext>
            </a:extLst>
          </p:cNvPr>
          <p:cNvSpPr/>
          <p:nvPr/>
        </p:nvSpPr>
        <p:spPr>
          <a:xfrm>
            <a:off x="7581271" y="229136"/>
            <a:ext cx="1277059" cy="7060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See Alex Chen’s Talk</a:t>
            </a:r>
          </a:p>
        </p:txBody>
      </p:sp>
      <p:pic>
        <p:nvPicPr>
          <p:cNvPr id="10" name="Picture 9" descr="A blurry image of a factory&#10;&#10;Description automatically generated">
            <a:extLst>
              <a:ext uri="{FF2B5EF4-FFF2-40B4-BE49-F238E27FC236}">
                <a16:creationId xmlns:a16="http://schemas.microsoft.com/office/drawing/2014/main" id="{15F93E33-2C7E-C763-FFB2-FCB5B26B0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4408"/>
            <a:ext cx="9144000" cy="24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86CFDD-0773-F63D-0181-4FB0F75E7743}"/>
              </a:ext>
            </a:extLst>
          </p:cNvPr>
          <p:cNvSpPr txBox="1"/>
          <p:nvPr/>
        </p:nvSpPr>
        <p:spPr>
          <a:xfrm>
            <a:off x="5189316" y="5974742"/>
            <a:ext cx="2864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SSR1 325MHz Cryomodule</a:t>
            </a:r>
          </a:p>
        </p:txBody>
      </p:sp>
    </p:spTree>
    <p:extLst>
      <p:ext uri="{BB962C8B-B14F-4D97-AF65-F5344CB8AC3E}">
        <p14:creationId xmlns:p14="http://schemas.microsoft.com/office/powerpoint/2010/main" val="345974606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3023" id="{56412806-8E28-ED4B-B82F-EBF5DB226CE3}" vid="{FC0900A3-B597-DE43-A841-C86C130EBA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FNAL_PowerPoint_4x3_103023</Template>
  <TotalTime>862</TotalTime>
  <Words>1521</Words>
  <Application>Microsoft Office PowerPoint</Application>
  <PresentationFormat>On-screen Show (4:3)</PresentationFormat>
  <Paragraphs>339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</vt:lpstr>
      <vt:lpstr>Fermilab_PPT_090815</vt:lpstr>
      <vt:lpstr>PowerPoint Presentation</vt:lpstr>
      <vt:lpstr>Cryomodules Built, Tested, and/or Operated at Fermilab</vt:lpstr>
      <vt:lpstr>Cryomodule Characteristic Vacuum</vt:lpstr>
      <vt:lpstr>Field Installation Scope</vt:lpstr>
      <vt:lpstr>FAST/IOTA</vt:lpstr>
      <vt:lpstr>Cryomodule Test Stand 1 (CMTS1)</vt:lpstr>
      <vt:lpstr>PIP-II Linac</vt:lpstr>
      <vt:lpstr>PIP-II Linac Cryomodules</vt:lpstr>
      <vt:lpstr>PIP-II Injection Test Accelerator</vt:lpstr>
      <vt:lpstr>PIP-II Integrated Test Stand</vt:lpstr>
      <vt:lpstr>Cryostat Vacuum Field Installation</vt:lpstr>
      <vt:lpstr>Cryostat Vacuum Field Installation</vt:lpstr>
      <vt:lpstr>Beamline Vacuum Field Installation: Clean Volumes</vt:lpstr>
      <vt:lpstr>Beamline Vacuum Field Installation: Clean Volumes</vt:lpstr>
      <vt:lpstr>Glovebox Approaches: PIP-II HWR-SSR1 Connection</vt:lpstr>
      <vt:lpstr>Glovebox approaches: PIP-II Integrated Test Stand</vt:lpstr>
      <vt:lpstr>Clean Volumes for PIP-II</vt:lpstr>
      <vt:lpstr>Beamline Vacuum Field Work</vt:lpstr>
      <vt:lpstr>Cryomodule Connection In Test Stands</vt:lpstr>
      <vt:lpstr>Cryomodule Connection In Test Stands</vt:lpstr>
      <vt:lpstr>Cryomodule Connection In Test Stands</vt:lpstr>
      <vt:lpstr>Adjacent Warm Beamlines</vt:lpstr>
      <vt:lpstr>Particle Safe Vacuum Cart</vt:lpstr>
      <vt:lpstr>A skilled workforce is the key to success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M. Baffes x4154 15429N</dc:creator>
  <cp:lastModifiedBy>Curtis M. Baffes x4154 15429N</cp:lastModifiedBy>
  <cp:revision>17</cp:revision>
  <cp:lastPrinted>2014-01-20T19:40:21Z</cp:lastPrinted>
  <dcterms:created xsi:type="dcterms:W3CDTF">2024-04-11T20:29:56Z</dcterms:created>
  <dcterms:modified xsi:type="dcterms:W3CDTF">2024-04-16T21:50:51Z</dcterms:modified>
</cp:coreProperties>
</file>