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24"/>
  </p:notesMasterIdLst>
  <p:handoutMasterIdLst>
    <p:handoutMasterId r:id="rId25"/>
  </p:handoutMasterIdLst>
  <p:sldIdLst>
    <p:sldId id="256" r:id="rId5"/>
    <p:sldId id="884" r:id="rId6"/>
    <p:sldId id="885" r:id="rId7"/>
    <p:sldId id="887" r:id="rId8"/>
    <p:sldId id="888" r:id="rId9"/>
    <p:sldId id="515" r:id="rId10"/>
    <p:sldId id="889" r:id="rId11"/>
    <p:sldId id="601" r:id="rId12"/>
    <p:sldId id="602" r:id="rId13"/>
    <p:sldId id="549" r:id="rId14"/>
    <p:sldId id="494" r:id="rId15"/>
    <p:sldId id="890" r:id="rId16"/>
    <p:sldId id="891" r:id="rId17"/>
    <p:sldId id="886" r:id="rId18"/>
    <p:sldId id="892" r:id="rId19"/>
    <p:sldId id="881" r:id="rId20"/>
    <p:sldId id="394" r:id="rId21"/>
    <p:sldId id="882" r:id="rId22"/>
    <p:sldId id="893" r:id="rId23"/>
  </p:sldIdLst>
  <p:sldSz cx="9144000" cy="5143500" type="screen16x9"/>
  <p:notesSz cx="6950075" cy="9236075"/>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 userDrawn="1">
          <p15:clr>
            <a:srgbClr val="A4A3A4"/>
          </p15:clr>
        </p15:guide>
        <p15:guide id="2" pos="5376" userDrawn="1">
          <p15:clr>
            <a:srgbClr val="A4A3A4"/>
          </p15:clr>
        </p15:guide>
        <p15:guide id="3" orient="horz" pos="1620" userDrawn="1">
          <p15:clr>
            <a:srgbClr val="A4A3A4"/>
          </p15:clr>
        </p15:guide>
        <p15:guide id="4" orient="horz" pos="3060" userDrawn="1">
          <p15:clr>
            <a:srgbClr val="A4A3A4"/>
          </p15:clr>
        </p15:guide>
        <p15:guide id="5" orient="horz" pos="1812"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A5A5"/>
    <a:srgbClr val="0099FF"/>
    <a:srgbClr val="6666FF"/>
    <a:srgbClr val="A4001D"/>
    <a:srgbClr val="99FF66"/>
    <a:srgbClr val="C40021"/>
    <a:srgbClr val="990033"/>
    <a:srgbClr val="FF2F52"/>
    <a:srgbClr val="D00023"/>
    <a:srgbClr val="FEC4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113D42-51C1-4818-AEB5-4304E84E938B}" v="218" dt="2024-04-16T19:02:55.418"/>
    <p1510:client id="{97519A42-6635-C64F-A567-91E8A53DBACD}" v="27" dt="2024-04-15T22:53:14.8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2" autoAdjust="0"/>
    <p:restoredTop sz="89547" autoAdjust="0"/>
  </p:normalViewPr>
  <p:slideViewPr>
    <p:cSldViewPr snapToGrid="0" snapToObjects="1" showGuides="1">
      <p:cViewPr varScale="1">
        <p:scale>
          <a:sx n="104" d="100"/>
          <a:sy n="104" d="100"/>
        </p:scale>
        <p:origin x="82" y="322"/>
      </p:cViewPr>
      <p:guideLst>
        <p:guide pos="384"/>
        <p:guide pos="5376"/>
        <p:guide orient="horz" pos="1620"/>
        <p:guide orient="horz" pos="3060"/>
        <p:guide orient="horz" pos="1812"/>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varScale="1">
        <p:scale>
          <a:sx n="85" d="100"/>
          <a:sy n="85" d="100"/>
        </p:scale>
        <p:origin x="-3138" y="-9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4FEBF33E-D9A7-42CC-B598-9AD8356CBB5A}" type="datetimeFigureOut">
              <a:rPr lang="en-US" smtClean="0"/>
              <a:pPr/>
              <a:t>4/16/2024</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4CEAAB5D-0CC4-45A8-B4B6-0B8B738A4E3F}" type="slidenum">
              <a:rPr lang="en-US" smtClean="0"/>
              <a:pPr/>
              <a:t>‹#›</a:t>
            </a:fld>
            <a:endParaRPr lang="en-US"/>
          </a:p>
        </p:txBody>
      </p:sp>
    </p:spTree>
    <p:extLst>
      <p:ext uri="{BB962C8B-B14F-4D97-AF65-F5344CB8AC3E}">
        <p14:creationId xmlns:p14="http://schemas.microsoft.com/office/powerpoint/2010/main" val="23476699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C3B58700-9FA2-48CE-AC88-D71D45EB490A}" type="datetimeFigureOut">
              <a:rPr lang="en-US" smtClean="0"/>
              <a:pPr/>
              <a:t>4/16/2024</a:t>
            </a:fld>
            <a:endParaRPr lang="en-US" dirty="0"/>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FE9BC4E5-2BC1-4F43-85DD-A1B8F74CB7EB}" type="slidenum">
              <a:rPr lang="en-US" smtClean="0"/>
              <a:pPr/>
              <a:t>‹#›</a:t>
            </a:fld>
            <a:endParaRPr lang="en-US" dirty="0"/>
          </a:p>
        </p:txBody>
      </p:sp>
    </p:spTree>
    <p:extLst>
      <p:ext uri="{BB962C8B-B14F-4D97-AF65-F5344CB8AC3E}">
        <p14:creationId xmlns:p14="http://schemas.microsoft.com/office/powerpoint/2010/main" val="14090042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1</a:t>
            </a:fld>
            <a:endParaRPr lang="en-US" dirty="0"/>
          </a:p>
        </p:txBody>
      </p:sp>
    </p:spTree>
    <p:extLst>
      <p:ext uri="{BB962C8B-B14F-4D97-AF65-F5344CB8AC3E}">
        <p14:creationId xmlns:p14="http://schemas.microsoft.com/office/powerpoint/2010/main" val="1718742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multiple stages: the injector gun, L0 CM, laser heater, L1 CM, first bunch compressor, L2, second bunch compressor, L3 which accelerate the beam up to the final energy of 4GeV. Then 2km of transport line. The beam get separated in three lines: one is the dump, one is the Soft X-Ray line and one is the Hard X-Ray line. </a:t>
            </a:r>
          </a:p>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2</a:t>
            </a:fld>
            <a:endParaRPr lang="en-US" dirty="0"/>
          </a:p>
        </p:txBody>
      </p:sp>
    </p:spTree>
    <p:extLst>
      <p:ext uri="{BB962C8B-B14F-4D97-AF65-F5344CB8AC3E}">
        <p14:creationId xmlns:p14="http://schemas.microsoft.com/office/powerpoint/2010/main" val="1939274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8</a:t>
            </a:fld>
            <a:endParaRPr lang="en-US" dirty="0"/>
          </a:p>
        </p:txBody>
      </p:sp>
    </p:spTree>
    <p:extLst>
      <p:ext uri="{BB962C8B-B14F-4D97-AF65-F5344CB8AC3E}">
        <p14:creationId xmlns:p14="http://schemas.microsoft.com/office/powerpoint/2010/main" val="2377020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9</a:t>
            </a:fld>
            <a:endParaRPr lang="en-US" dirty="0"/>
          </a:p>
        </p:txBody>
      </p:sp>
    </p:spTree>
    <p:extLst>
      <p:ext uri="{BB962C8B-B14F-4D97-AF65-F5344CB8AC3E}">
        <p14:creationId xmlns:p14="http://schemas.microsoft.com/office/powerpoint/2010/main" val="4197129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FEBBD4D-A077-694F-949C-816E31DDFCB4}"/>
              </a:ext>
            </a:extLst>
          </p:cNvPr>
          <p:cNvSpPr/>
          <p:nvPr userDrawn="1"/>
        </p:nvSpPr>
        <p:spPr>
          <a:xfrm>
            <a:off x="0" y="4371107"/>
            <a:ext cx="9144000" cy="77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line dot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 y="-3597"/>
            <a:ext cx="9143245" cy="5150695"/>
          </a:xfrm>
          <a:prstGeom prst="rect">
            <a:avLst/>
          </a:prstGeom>
        </p:spPr>
      </p:pic>
      <p:pic>
        <p:nvPicPr>
          <p:cNvPr id="16" name="logo SLAC">
            <a:extLst>
              <a:ext uri="{FF2B5EF4-FFF2-40B4-BE49-F238E27FC236}">
                <a16:creationId xmlns:a16="http://schemas.microsoft.com/office/drawing/2014/main" id="{9B359C41-4F1D-C34A-A6F5-56B5093A7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5223" y="4566855"/>
            <a:ext cx="2302769" cy="669037"/>
          </a:xfrm>
          <a:prstGeom prst="rect">
            <a:avLst/>
          </a:prstGeom>
        </p:spPr>
      </p:pic>
      <p:sp>
        <p:nvSpPr>
          <p:cNvPr id="2" name="Title 1"/>
          <p:cNvSpPr>
            <a:spLocks noGrp="1"/>
          </p:cNvSpPr>
          <p:nvPr>
            <p:ph type="ctrTitle"/>
          </p:nvPr>
        </p:nvSpPr>
        <p:spPr>
          <a:xfrm>
            <a:off x="557214" y="402432"/>
            <a:ext cx="8008937" cy="1684735"/>
          </a:xfrm>
        </p:spPr>
        <p:txBody>
          <a:bodyPr anchor="b" anchorCtr="0">
            <a:noAutofit/>
          </a:bodyPr>
          <a:lstStyle>
            <a:lvl1pPr>
              <a:defRPr sz="4300"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77056" y="2730330"/>
            <a:ext cx="7989887" cy="1640777"/>
          </a:xfrm>
        </p:spPr>
        <p:txBody>
          <a:bodyPr>
            <a:noAutofit/>
          </a:bodyPr>
          <a:lstStyle>
            <a:lvl1pPr marL="0" indent="0" algn="l">
              <a:lnSpc>
                <a:spcPct val="110000"/>
              </a:lnSpc>
              <a:buNone/>
              <a:defRPr sz="1600" b="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15" name="Text Placeholder 14"/>
          <p:cNvSpPr>
            <a:spLocks noGrp="1"/>
          </p:cNvSpPr>
          <p:nvPr>
            <p:ph type="body" sz="quarter" idx="11" hasCustomPrompt="1"/>
          </p:nvPr>
        </p:nvSpPr>
        <p:spPr>
          <a:xfrm>
            <a:off x="557214" y="2066259"/>
            <a:ext cx="8008937" cy="476917"/>
          </a:xfrm>
        </p:spPr>
        <p:txBody>
          <a:bodyPr>
            <a:noAutofit/>
          </a:bodyPr>
          <a:lstStyle>
            <a:lvl1pPr>
              <a:lnSpc>
                <a:spcPct val="100000"/>
              </a:lnSpc>
              <a:defRPr sz="4200" b="0">
                <a:solidFill>
                  <a:schemeClr val="tx1"/>
                </a:solidFill>
                <a:latin typeface="Arial" pitchFamily="34" charset="0"/>
                <a:cs typeface="Arial" pitchFamily="34" charset="0"/>
              </a:defRPr>
            </a:lvl1pPr>
          </a:lstStyle>
          <a:p>
            <a:pPr lvl="0"/>
            <a:r>
              <a:rPr lang="en-CA" dirty="0"/>
              <a:t>Click to edit Master subtitle style</a:t>
            </a:r>
          </a:p>
        </p:txBody>
      </p:sp>
      <p:pic>
        <p:nvPicPr>
          <p:cNvPr id="9" name="Picture 8">
            <a:extLst>
              <a:ext uri="{FF2B5EF4-FFF2-40B4-BE49-F238E27FC236}">
                <a16:creationId xmlns:a16="http://schemas.microsoft.com/office/drawing/2014/main" id="{5512191F-B767-D04B-9D40-AFF96A3B3B20}"/>
              </a:ext>
            </a:extLst>
          </p:cNvPr>
          <p:cNvPicPr>
            <a:picLocks noChangeAspect="1"/>
          </p:cNvPicPr>
          <p:nvPr userDrawn="1"/>
        </p:nvPicPr>
        <p:blipFill>
          <a:blip r:embed="rId4"/>
          <a:stretch>
            <a:fillRect/>
          </a:stretch>
        </p:blipFill>
        <p:spPr>
          <a:xfrm>
            <a:off x="577056" y="4566854"/>
            <a:ext cx="2209800" cy="324193"/>
          </a:xfrm>
          <a:prstGeom prst="rect">
            <a:avLst/>
          </a:prstGeom>
        </p:spPr>
      </p:pic>
    </p:spTree>
    <p:extLst>
      <p:ext uri="{BB962C8B-B14F-4D97-AF65-F5344CB8AC3E}">
        <p14:creationId xmlns:p14="http://schemas.microsoft.com/office/powerpoint/2010/main" val="109875187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0" y="0"/>
            <a:ext cx="6858019" cy="939549"/>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 y="616458"/>
            <a:ext cx="8685294" cy="202692"/>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503237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0" y="0"/>
            <a:ext cx="6858019" cy="939549"/>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 y="616458"/>
            <a:ext cx="8685294" cy="202692"/>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350323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0" y="0"/>
            <a:ext cx="6858019" cy="939549"/>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 y="616458"/>
            <a:ext cx="8685294" cy="202692"/>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3886200" cy="379914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4648200" y="939547"/>
            <a:ext cx="3886200" cy="379914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503237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0" y="0"/>
            <a:ext cx="6858019" cy="939549"/>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 y="616458"/>
            <a:ext cx="8685294" cy="202692"/>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939546"/>
            <a:ext cx="2442340" cy="1860804"/>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2914650"/>
            <a:ext cx="2442340" cy="1824038"/>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932688"/>
            <a:ext cx="2442340" cy="379914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57201" y="932688"/>
            <a:ext cx="3013075" cy="37991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66964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0" y="0"/>
            <a:ext cx="6858019" cy="939549"/>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 y="616458"/>
            <a:ext cx="8685294" cy="202692"/>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932688"/>
            <a:ext cx="2667000" cy="3799142"/>
          </a:xfrm>
        </p:spPr>
        <p:txBody>
          <a:bodyPr/>
          <a:lstStyle/>
          <a:p>
            <a:r>
              <a:rPr lang="en-US"/>
              <a:t>Click icon to add chart</a:t>
            </a:r>
            <a:endParaRPr lang="en-CA" dirty="0"/>
          </a:p>
        </p:txBody>
      </p:sp>
      <p:sp>
        <p:nvSpPr>
          <p:cNvPr id="5" name="Content Placeholder 4"/>
          <p:cNvSpPr>
            <a:spLocks noGrp="1"/>
          </p:cNvSpPr>
          <p:nvPr>
            <p:ph sz="quarter" idx="16"/>
          </p:nvPr>
        </p:nvSpPr>
        <p:spPr>
          <a:xfrm>
            <a:off x="457200" y="932688"/>
            <a:ext cx="5484812" cy="37991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59547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5143500"/>
          </a:xfrm>
        </p:spPr>
        <p:txBody>
          <a:bodyPr lIns="432000"/>
          <a:lstStyle>
            <a:lvl1pPr>
              <a:defRPr b="1" baseline="0">
                <a:solidFill>
                  <a:srgbClr val="FF0000"/>
                </a:solidFill>
              </a:defRPr>
            </a:lvl1pPr>
          </a:lstStyle>
          <a:p>
            <a:br>
              <a:rPr lang="en-CA" dirty="0"/>
            </a:br>
            <a:br>
              <a:rPr lang="en-CA" dirty="0"/>
            </a:br>
            <a:br>
              <a:rPr lang="en-CA" dirty="0"/>
            </a:br>
            <a:br>
              <a:rPr lang="en-CA" dirty="0"/>
            </a:br>
            <a:br>
              <a:rPr lang="en-CA" dirty="0"/>
            </a:br>
            <a:br>
              <a:rPr lang="en-CA" dirty="0"/>
            </a:br>
            <a:r>
              <a:rPr lang="en-CA" dirty="0"/>
              <a:t>***INSTRUCTIONS ON HOW TO APPLY IMAGE MASKING TO SLIDE LAYOUT***</a:t>
            </a:r>
            <a:br>
              <a:rPr lang="en-CA" dirty="0"/>
            </a:br>
            <a:r>
              <a:rPr lang="en-CA" dirty="0"/>
              <a:t>STEP 1: Click icon to insert image</a:t>
            </a:r>
            <a:br>
              <a:rPr lang="en-CA" dirty="0"/>
            </a:br>
            <a:r>
              <a:rPr lang="en-CA" dirty="0"/>
              <a:t>STEP 2: Once image is inserted, right-click image, and choose ‘Send to Back’</a:t>
            </a:r>
          </a:p>
        </p:txBody>
      </p:sp>
      <p:sp>
        <p:nvSpPr>
          <p:cNvPr id="4" name="Title 3"/>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127691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Slide - 1 Column">
    <p:bg>
      <p:bgPr>
        <a:solidFill>
          <a:schemeClr val="bg1"/>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C344577E-F773-6C4C-AE60-FB719D99A48A}"/>
              </a:ext>
            </a:extLst>
          </p:cNvPr>
          <p:cNvSpPr>
            <a:spLocks noGrp="1"/>
          </p:cNvSpPr>
          <p:nvPr>
            <p:ph type="body" sz="quarter" idx="13" hasCustomPrompt="1"/>
          </p:nvPr>
        </p:nvSpPr>
        <p:spPr>
          <a:xfrm>
            <a:off x="600076" y="832662"/>
            <a:ext cx="7915275" cy="298862"/>
          </a:xfrm>
        </p:spPr>
        <p:txBody>
          <a:bodyPr/>
          <a:lstStyle>
            <a:lvl1pPr>
              <a:defRPr sz="1125">
                <a:solidFill>
                  <a:srgbClr val="B83A4B"/>
                </a:solidFill>
                <a:latin typeface="Lato" panose="020F0502020204030203" pitchFamily="34" charset="77"/>
              </a:defRPr>
            </a:lvl1pPr>
            <a:lvl2pPr>
              <a:defRPr sz="1125">
                <a:latin typeface="Lato" panose="020F0502020204030203" pitchFamily="34" charset="77"/>
              </a:defRPr>
            </a:lvl2pPr>
          </a:lstStyle>
          <a:p>
            <a:pPr lvl="0"/>
            <a:r>
              <a:rPr lang="en-US"/>
              <a:t>Click to edit Subtitle style</a:t>
            </a:r>
          </a:p>
        </p:txBody>
      </p:sp>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600076" y="200026"/>
            <a:ext cx="7915275" cy="474114"/>
          </a:xfrm>
          <a:prstGeom prst="rect">
            <a:avLst/>
          </a:prstGeom>
        </p:spPr>
        <p:txBody>
          <a:bodyPr vert="horz" lIns="0" tIns="45720" rIns="91440" bIns="45720" rtlCol="0" anchor="b">
            <a:normAutofit/>
          </a:bodyPr>
          <a:lstStyle>
            <a:lvl1pPr>
              <a:defRPr sz="1800"/>
            </a:lvl1pPr>
          </a:lstStyle>
          <a:p>
            <a:r>
              <a:rPr lang="en-US"/>
              <a:t>Click to edit title style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600076" y="695351"/>
            <a:ext cx="7915275"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5BB537D-0377-5545-B569-90793CDE1EC6}"/>
              </a:ext>
            </a:extLst>
          </p:cNvPr>
          <p:cNvSpPr>
            <a:spLocks noGrp="1"/>
          </p:cNvSpPr>
          <p:nvPr>
            <p:ph type="body" sz="quarter" idx="16"/>
          </p:nvPr>
        </p:nvSpPr>
        <p:spPr>
          <a:xfrm>
            <a:off x="600076" y="1203801"/>
            <a:ext cx="7915275" cy="3339624"/>
          </a:xfrm>
        </p:spPr>
        <p:txBody>
          <a:bodyPr/>
          <a:lstStyle>
            <a:lvl1pPr>
              <a:lnSpc>
                <a:spcPct val="120000"/>
              </a:lnSpc>
              <a:defRPr>
                <a:solidFill>
                  <a:schemeClr val="tx1">
                    <a:lumMod val="75000"/>
                    <a:lumOff val="25000"/>
                  </a:schemeClr>
                </a:solidFill>
              </a:defRPr>
            </a:lvl1pPr>
            <a:lvl2pPr>
              <a:lnSpc>
                <a:spcPct val="120000"/>
              </a:lnSpc>
              <a:defRPr>
                <a:solidFill>
                  <a:schemeClr val="tx1">
                    <a:lumMod val="75000"/>
                    <a:lumOff val="25000"/>
                  </a:schemeClr>
                </a:solidFill>
              </a:defRPr>
            </a:lvl2pPr>
            <a:lvl3pPr>
              <a:lnSpc>
                <a:spcPct val="120000"/>
              </a:lnSpc>
              <a:defRPr>
                <a:solidFill>
                  <a:schemeClr val="tx1">
                    <a:lumMod val="75000"/>
                    <a:lumOff val="25000"/>
                  </a:schemeClr>
                </a:solidFill>
              </a:defRPr>
            </a:lvl3pPr>
            <a:lvl4pPr>
              <a:lnSpc>
                <a:spcPct val="120000"/>
              </a:lnSpc>
              <a:defRPr>
                <a:solidFill>
                  <a:schemeClr val="tx1">
                    <a:lumMod val="75000"/>
                    <a:lumOff val="25000"/>
                  </a:schemeClr>
                </a:solidFill>
              </a:defRPr>
            </a:lvl4pPr>
            <a:lvl5pPr>
              <a:lnSpc>
                <a:spcPct val="120000"/>
              </a:lnSpc>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a:extLst>
              <a:ext uri="{FF2B5EF4-FFF2-40B4-BE49-F238E27FC236}">
                <a16:creationId xmlns:a16="http://schemas.microsoft.com/office/drawing/2014/main" id="{07D5798C-8E10-C74E-AF93-6DB41CB88422}"/>
              </a:ext>
            </a:extLst>
          </p:cNvPr>
          <p:cNvSpPr>
            <a:spLocks noGrp="1"/>
          </p:cNvSpPr>
          <p:nvPr>
            <p:ph type="ftr" sz="quarter" idx="3"/>
          </p:nvPr>
        </p:nvSpPr>
        <p:spPr>
          <a:xfrm>
            <a:off x="1225868" y="4712119"/>
            <a:ext cx="4389120" cy="273844"/>
          </a:xfrm>
          <a:prstGeom prst="rect">
            <a:avLst/>
          </a:prstGeom>
        </p:spPr>
        <p:txBody>
          <a:bodyPr vert="horz" lIns="0" tIns="45720" rIns="91440" bIns="45720" rtlCol="0" anchor="ctr"/>
          <a:lstStyle>
            <a:lvl1pPr algn="l">
              <a:defRPr sz="619">
                <a:solidFill>
                  <a:schemeClr val="tx1">
                    <a:lumMod val="75000"/>
                    <a:lumOff val="25000"/>
                  </a:schemeClr>
                </a:solidFill>
                <a:latin typeface="Lato" panose="020F0502020204030203" pitchFamily="34" charset="77"/>
              </a:defRPr>
            </a:lvl1pPr>
          </a:lstStyle>
          <a:p>
            <a:r>
              <a:rPr lang="en-US"/>
              <a:t>D. Gonnella, LCLS-II Commissioning</a:t>
            </a:r>
          </a:p>
        </p:txBody>
      </p:sp>
      <p:sp>
        <p:nvSpPr>
          <p:cNvPr id="9" name="Slide Number Placeholder 4">
            <a:extLst>
              <a:ext uri="{FF2B5EF4-FFF2-40B4-BE49-F238E27FC236}">
                <a16:creationId xmlns:a16="http://schemas.microsoft.com/office/drawing/2014/main" id="{DFBC5010-DCB3-A04E-8966-BD99F4CA7913}"/>
              </a:ext>
            </a:extLst>
          </p:cNvPr>
          <p:cNvSpPr>
            <a:spLocks noGrp="1"/>
          </p:cNvSpPr>
          <p:nvPr>
            <p:ph type="sldNum" sz="quarter" idx="4"/>
          </p:nvPr>
        </p:nvSpPr>
        <p:spPr>
          <a:xfrm>
            <a:off x="6457950" y="4712119"/>
            <a:ext cx="2057400" cy="273844"/>
          </a:xfrm>
          <a:prstGeom prst="rect">
            <a:avLst/>
          </a:prstGeom>
        </p:spPr>
        <p:txBody>
          <a:bodyPr vert="horz" lIns="91440" tIns="45720" rIns="0" bIns="45720" rtlCol="0" anchor="ctr"/>
          <a:lstStyle>
            <a:lvl1pPr algn="r">
              <a:defRPr sz="619">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936391674"/>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96818"/>
            <a:ext cx="8103570" cy="564775"/>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65761" y="932688"/>
            <a:ext cx="8109919" cy="37719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566150" y="4738688"/>
            <a:ext cx="318932" cy="404813"/>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5" r:id="rId3"/>
    <p:sldLayoutId id="2147483674" r:id="rId4"/>
    <p:sldLayoutId id="2147483671" r:id="rId5"/>
    <p:sldLayoutId id="2147483672" r:id="rId6"/>
    <p:sldLayoutId id="2147483673" r:id="rId7"/>
    <p:sldLayoutId id="2147483676" r:id="rId8"/>
  </p:sldLayoutIdLst>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02432"/>
            <a:ext cx="7956551" cy="1684735"/>
          </a:xfrm>
        </p:spPr>
        <p:txBody>
          <a:bodyPr/>
          <a:lstStyle/>
          <a:p>
            <a:r>
              <a:rPr lang="en-US" sz="3600" dirty="0"/>
              <a:t>LCLS-II Vacuum System </a:t>
            </a:r>
            <a:br>
              <a:rPr lang="en-US" sz="3600" dirty="0"/>
            </a:br>
            <a:r>
              <a:rPr lang="en-US" sz="3600" dirty="0"/>
              <a:t>Requirements and Performance</a:t>
            </a:r>
            <a:endParaRPr lang="en-US" sz="3600" dirty="0">
              <a:solidFill>
                <a:schemeClr val="accent1"/>
              </a:solidFill>
            </a:endParaRPr>
          </a:p>
        </p:txBody>
      </p:sp>
      <p:sp>
        <p:nvSpPr>
          <p:cNvPr id="3" name="Subtitle 2"/>
          <p:cNvSpPr>
            <a:spLocks noGrp="1"/>
          </p:cNvSpPr>
          <p:nvPr>
            <p:ph type="subTitle" idx="1"/>
          </p:nvPr>
        </p:nvSpPr>
        <p:spPr>
          <a:xfrm>
            <a:off x="609600" y="2730330"/>
            <a:ext cx="7957343" cy="1640777"/>
          </a:xfrm>
        </p:spPr>
        <p:txBody>
          <a:bodyPr/>
          <a:lstStyle/>
          <a:p>
            <a:r>
              <a:rPr lang="en-US" dirty="0">
                <a:solidFill>
                  <a:schemeClr val="accent1"/>
                </a:solidFill>
              </a:rPr>
              <a:t>Giulia Lanza and Robert Coy</a:t>
            </a:r>
          </a:p>
          <a:p>
            <a:r>
              <a:rPr lang="en-US" dirty="0">
                <a:solidFill>
                  <a:schemeClr val="accent1"/>
                </a:solidFill>
              </a:rPr>
              <a:t>OLAV - April 2024</a:t>
            </a:r>
          </a:p>
        </p:txBody>
      </p:sp>
    </p:spTree>
    <p:extLst>
      <p:ext uri="{BB962C8B-B14F-4D97-AF65-F5344CB8AC3E}">
        <p14:creationId xmlns:p14="http://schemas.microsoft.com/office/powerpoint/2010/main" val="1929303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94C0FF-E06C-734D-B1A2-871F4F567C19}"/>
              </a:ext>
            </a:extLst>
          </p:cNvPr>
          <p:cNvSpPr>
            <a:spLocks noGrp="1"/>
          </p:cNvSpPr>
          <p:nvPr>
            <p:ph type="title"/>
          </p:nvPr>
        </p:nvSpPr>
        <p:spPr/>
        <p:txBody>
          <a:bodyPr/>
          <a:lstStyle/>
          <a:p>
            <a:r>
              <a:rPr lang="en-US" dirty="0"/>
              <a:t>Beam Line Vacuum System</a:t>
            </a:r>
          </a:p>
        </p:txBody>
      </p:sp>
      <p:sp>
        <p:nvSpPr>
          <p:cNvPr id="2" name="Slide Number Placeholder 1">
            <a:extLst>
              <a:ext uri="{FF2B5EF4-FFF2-40B4-BE49-F238E27FC236}">
                <a16:creationId xmlns:a16="http://schemas.microsoft.com/office/drawing/2014/main" id="{2FA0DA5D-6C5A-7C49-B02A-87967039C1E0}"/>
              </a:ext>
            </a:extLst>
          </p:cNvPr>
          <p:cNvSpPr>
            <a:spLocks noGrp="1"/>
          </p:cNvSpPr>
          <p:nvPr>
            <p:ph type="sldNum" sz="quarter" idx="4"/>
          </p:nvPr>
        </p:nvSpPr>
        <p:spPr/>
        <p:txBody>
          <a:bodyPr/>
          <a:lstStyle/>
          <a:p>
            <a:fld id="{5BD36294-2849-48A8-8531-5354CF3095D2}" type="slidenum">
              <a:rPr lang="en-US" smtClean="0"/>
              <a:pPr/>
              <a:t>10</a:t>
            </a:fld>
            <a:endParaRPr lang="en-US" dirty="0"/>
          </a:p>
        </p:txBody>
      </p:sp>
      <p:pic>
        <p:nvPicPr>
          <p:cNvPr id="5" name="Picture 4" descr="id3755330300 Vacuum Install - PDF-XChange Editor"/>
          <p:cNvPicPr>
            <a:picLocks noChangeAspect="1"/>
          </p:cNvPicPr>
          <p:nvPr/>
        </p:nvPicPr>
        <p:blipFill rotWithShape="1">
          <a:blip r:embed="rId2">
            <a:extLst>
              <a:ext uri="{28A0092B-C50C-407E-A947-70E740481C1C}">
                <a14:useLocalDpi xmlns:a14="http://schemas.microsoft.com/office/drawing/2010/main" val="0"/>
              </a:ext>
            </a:extLst>
          </a:blip>
          <a:srcRect l="1667" t="21500" r="2500" b="16750"/>
          <a:stretch/>
        </p:blipFill>
        <p:spPr>
          <a:xfrm>
            <a:off x="1314450" y="1771650"/>
            <a:ext cx="6572250" cy="2228850"/>
          </a:xfrm>
          <a:prstGeom prst="rect">
            <a:avLst/>
          </a:prstGeom>
        </p:spPr>
      </p:pic>
      <p:cxnSp>
        <p:nvCxnSpPr>
          <p:cNvPr id="7" name="Straight Arrow Connector 6"/>
          <p:cNvCxnSpPr/>
          <p:nvPr/>
        </p:nvCxnSpPr>
        <p:spPr>
          <a:xfrm>
            <a:off x="1371600" y="1714500"/>
            <a:ext cx="457200"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8" name="Straight Arrow Connector 7"/>
          <p:cNvCxnSpPr/>
          <p:nvPr/>
        </p:nvCxnSpPr>
        <p:spPr>
          <a:xfrm>
            <a:off x="1840424" y="1714500"/>
            <a:ext cx="342900" cy="0"/>
          </a:xfrm>
          <a:prstGeom prst="straightConnector1">
            <a:avLst/>
          </a:prstGeom>
          <a:ln>
            <a:solidFill>
              <a:srgbClr val="E17000"/>
            </a:solidFill>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a:off x="2228850" y="1714500"/>
            <a:ext cx="37719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5" name="TextBox 14"/>
          <p:cNvSpPr txBox="1"/>
          <p:nvPr/>
        </p:nvSpPr>
        <p:spPr>
          <a:xfrm>
            <a:off x="1428750" y="1428750"/>
            <a:ext cx="571500" cy="300082"/>
          </a:xfrm>
          <a:prstGeom prst="rect">
            <a:avLst/>
          </a:prstGeom>
          <a:noFill/>
        </p:spPr>
        <p:txBody>
          <a:bodyPr wrap="square" rtlCol="0">
            <a:spAutoFit/>
          </a:bodyPr>
          <a:lstStyle/>
          <a:p>
            <a:r>
              <a:rPr lang="en-US" sz="1350" dirty="0"/>
              <a:t>Cold</a:t>
            </a:r>
          </a:p>
        </p:txBody>
      </p:sp>
      <p:sp>
        <p:nvSpPr>
          <p:cNvPr id="16" name="TextBox 15"/>
          <p:cNvSpPr txBox="1"/>
          <p:nvPr/>
        </p:nvSpPr>
        <p:spPr>
          <a:xfrm>
            <a:off x="2628900" y="1428750"/>
            <a:ext cx="1828800" cy="300082"/>
          </a:xfrm>
          <a:prstGeom prst="rect">
            <a:avLst/>
          </a:prstGeom>
          <a:noFill/>
        </p:spPr>
        <p:txBody>
          <a:bodyPr wrap="square" rtlCol="0">
            <a:spAutoFit/>
          </a:bodyPr>
          <a:lstStyle/>
          <a:p>
            <a:r>
              <a:rPr lang="en-US" sz="1350" dirty="0"/>
              <a:t>Room temperature</a:t>
            </a:r>
          </a:p>
        </p:txBody>
      </p:sp>
      <p:sp>
        <p:nvSpPr>
          <p:cNvPr id="20" name="Oval 19"/>
          <p:cNvSpPr/>
          <p:nvPr/>
        </p:nvSpPr>
        <p:spPr>
          <a:xfrm>
            <a:off x="2743200" y="2228850"/>
            <a:ext cx="514350" cy="342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p:cNvSpPr/>
          <p:nvPr/>
        </p:nvSpPr>
        <p:spPr>
          <a:xfrm>
            <a:off x="5486400" y="3143250"/>
            <a:ext cx="514350" cy="342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p:cNvCxnSpPr/>
          <p:nvPr/>
        </p:nvCxnSpPr>
        <p:spPr>
          <a:xfrm>
            <a:off x="3000375" y="2571750"/>
            <a:ext cx="1057275" cy="2057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1" idx="4"/>
          </p:cNvCxnSpPr>
          <p:nvPr/>
        </p:nvCxnSpPr>
        <p:spPr>
          <a:xfrm flipH="1">
            <a:off x="4229100" y="3486150"/>
            <a:ext cx="1514475"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028950" y="4695051"/>
            <a:ext cx="2286000" cy="3000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350" dirty="0">
                <a:latin typeface="Calibri" panose="020F0502020204030204" pitchFamily="34" charset="0"/>
                <a:cs typeface="Calibri" panose="020F0502020204030204" pitchFamily="34" charset="0"/>
              </a:rPr>
              <a:t>Differential pumping system</a:t>
            </a:r>
          </a:p>
        </p:txBody>
      </p:sp>
    </p:spTree>
    <p:extLst>
      <p:ext uri="{BB962C8B-B14F-4D97-AF65-F5344CB8AC3E}">
        <p14:creationId xmlns:p14="http://schemas.microsoft.com/office/powerpoint/2010/main" val="1026393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13"/>
          </p:nvPr>
        </p:nvSpPr>
        <p:spPr>
          <a:xfrm>
            <a:off x="395539" y="945612"/>
            <a:ext cx="7915275" cy="587064"/>
          </a:xfrm>
        </p:spPr>
        <p:txBody>
          <a:bodyPr>
            <a:noAutofit/>
          </a:bodyPr>
          <a:lstStyle/>
          <a:p>
            <a:r>
              <a:rPr lang="en-US" sz="1050" b="1" dirty="0"/>
              <a:t>To comply with the vacuum requirements described in the LCLS-II Vacuum Engineering Specifications (LCLSII-1.1-ES-0231-R0)</a:t>
            </a:r>
          </a:p>
          <a:p>
            <a:r>
              <a:rPr lang="en-US" sz="1050" b="1" dirty="0"/>
              <a:t>pressure should drop from 1x10</a:t>
            </a:r>
            <a:r>
              <a:rPr lang="en-US" sz="1050" b="1" baseline="30000" dirty="0"/>
              <a:t>-8</a:t>
            </a:r>
            <a:r>
              <a:rPr lang="en-US" sz="1050" b="1" dirty="0"/>
              <a:t>Torr to 1x10</a:t>
            </a:r>
            <a:r>
              <a:rPr lang="en-US" sz="1050" b="1" baseline="30000" dirty="0"/>
              <a:t>-10</a:t>
            </a:r>
            <a:r>
              <a:rPr lang="en-US" sz="1050" b="1" dirty="0"/>
              <a:t>Torr passing from the room temperature region to the cold region. </a:t>
            </a:r>
          </a:p>
          <a:p>
            <a:endParaRPr lang="en-US" sz="1050" b="1" dirty="0">
              <a:solidFill>
                <a:srgbClr val="00B050"/>
              </a:solidFill>
            </a:endParaRPr>
          </a:p>
        </p:txBody>
      </p:sp>
      <p:sp>
        <p:nvSpPr>
          <p:cNvPr id="3" name="Title 2"/>
          <p:cNvSpPr>
            <a:spLocks noGrp="1"/>
          </p:cNvSpPr>
          <p:nvPr>
            <p:ph type="title"/>
          </p:nvPr>
        </p:nvSpPr>
        <p:spPr/>
        <p:txBody>
          <a:bodyPr/>
          <a:lstStyle/>
          <a:p>
            <a:r>
              <a:rPr lang="en-US" dirty="0"/>
              <a:t>LCLS-II: Differential Pumping System</a:t>
            </a:r>
          </a:p>
        </p:txBody>
      </p:sp>
      <p:sp>
        <p:nvSpPr>
          <p:cNvPr id="2" name="Slide Number Placeholder 1"/>
          <p:cNvSpPr>
            <a:spLocks noGrp="1"/>
          </p:cNvSpPr>
          <p:nvPr>
            <p:ph type="sldNum" sz="quarter" idx="4"/>
          </p:nvPr>
        </p:nvSpPr>
        <p:spPr/>
        <p:txBody>
          <a:bodyPr/>
          <a:lstStyle/>
          <a:p>
            <a:fld id="{5BD36294-2849-48A8-8531-5354CF3095D2}" type="slidenum">
              <a:rPr lang="en-US" smtClean="0"/>
              <a:pPr/>
              <a:t>11</a:t>
            </a:fld>
            <a:endParaRPr lang="en-US" dirty="0"/>
          </a:p>
        </p:txBody>
      </p:sp>
      <p:sp>
        <p:nvSpPr>
          <p:cNvPr id="11" name="Rectangle 10"/>
          <p:cNvSpPr/>
          <p:nvPr/>
        </p:nvSpPr>
        <p:spPr>
          <a:xfrm>
            <a:off x="4452082" y="4532146"/>
            <a:ext cx="3429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900" dirty="0"/>
              <a:t>Engineering Note: LCLSII-1.1-EN-0658: A differential pumping system for LCLS-II beam pipe cold-warm transitions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585" y="1885950"/>
            <a:ext cx="4744517" cy="2457450"/>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064" y="2582097"/>
            <a:ext cx="2581961" cy="1875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9639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00026"/>
            <a:ext cx="7905751" cy="474114"/>
          </a:xfrm>
        </p:spPr>
        <p:txBody>
          <a:bodyPr/>
          <a:lstStyle/>
          <a:p>
            <a:r>
              <a:rPr lang="en-US" dirty="0"/>
              <a:t>LCLS-II Field Installation: Portable Overhead Clean Room</a:t>
            </a:r>
          </a:p>
        </p:txBody>
      </p:sp>
      <p:sp>
        <p:nvSpPr>
          <p:cNvPr id="6" name="Slide Number Placeholder 5"/>
          <p:cNvSpPr>
            <a:spLocks noGrp="1"/>
          </p:cNvSpPr>
          <p:nvPr>
            <p:ph type="sldNum" sz="quarter" idx="4"/>
          </p:nvPr>
        </p:nvSpPr>
        <p:spPr/>
        <p:txBody>
          <a:bodyPr/>
          <a:lstStyle/>
          <a:p>
            <a:fld id="{52B60363-7E9F-BF4A-894A-A30319D3939A}" type="slidenum">
              <a:rPr lang="en-US" smtClean="0"/>
              <a:pPr/>
              <a:t>12</a:t>
            </a:fld>
            <a:endParaRPr lang="en-US" dirty="0"/>
          </a:p>
        </p:txBody>
      </p:sp>
      <p:pic>
        <p:nvPicPr>
          <p:cNvPr id="2" name="Picture 1">
            <a:extLst>
              <a:ext uri="{FF2B5EF4-FFF2-40B4-BE49-F238E27FC236}">
                <a16:creationId xmlns:a16="http://schemas.microsoft.com/office/drawing/2014/main" id="{A95DC98D-47B9-AF89-96AF-96433C00A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8026" y="1719626"/>
            <a:ext cx="4377713" cy="2462463"/>
          </a:xfrm>
          <a:prstGeom prst="rect">
            <a:avLst/>
          </a:prstGeom>
        </p:spPr>
      </p:pic>
      <p:pic>
        <p:nvPicPr>
          <p:cNvPr id="4" name="Picture 2" descr="V:\Vacuum Science\Particle Free Cart\Image_1.jpg">
            <a:extLst>
              <a:ext uri="{FF2B5EF4-FFF2-40B4-BE49-F238E27FC236}">
                <a16:creationId xmlns:a16="http://schemas.microsoft.com/office/drawing/2014/main" id="{F72D9981-CE90-0226-D0C4-2E8F19DE92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19" r="18526"/>
          <a:stretch/>
        </p:blipFill>
        <p:spPr bwMode="auto">
          <a:xfrm>
            <a:off x="5935580" y="762000"/>
            <a:ext cx="2428391" cy="23007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V:\Vacuum Science\Particle Free Cart\Image_2.jpg">
            <a:extLst>
              <a:ext uri="{FF2B5EF4-FFF2-40B4-BE49-F238E27FC236}">
                <a16:creationId xmlns:a16="http://schemas.microsoft.com/office/drawing/2014/main" id="{5E0DDF1D-60FE-334D-B201-CA971E438C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66" t="3728" r="15523" b="3865"/>
          <a:stretch/>
        </p:blipFill>
        <p:spPr bwMode="auto">
          <a:xfrm>
            <a:off x="5737008" y="3012884"/>
            <a:ext cx="2626963" cy="20167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Content Placeholder 15">
            <a:extLst>
              <a:ext uri="{FF2B5EF4-FFF2-40B4-BE49-F238E27FC236}">
                <a16:creationId xmlns:a16="http://schemas.microsoft.com/office/drawing/2014/main" id="{651583CF-7133-0467-3620-E446A06570CF}"/>
              </a:ext>
            </a:extLst>
          </p:cNvPr>
          <p:cNvSpPr txBox="1">
            <a:spLocks/>
          </p:cNvSpPr>
          <p:nvPr/>
        </p:nvSpPr>
        <p:spPr>
          <a:xfrm>
            <a:off x="3214436" y="762000"/>
            <a:ext cx="2207795" cy="3829050"/>
          </a:xfrm>
          <a:prstGeom prst="rect">
            <a:avLst/>
          </a:prstGeom>
        </p:spPr>
        <p:txBody>
          <a:bodyPr>
            <a:noAutofit/>
          </a:bodyPr>
          <a:lst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50" dirty="0"/>
              <a:t>Portable cleanrooms are used to connect the rafts.</a:t>
            </a:r>
          </a:p>
          <a:p>
            <a:endParaRPr lang="en-US" sz="1350" dirty="0"/>
          </a:p>
          <a:p>
            <a:r>
              <a:rPr lang="en-US" sz="1350" dirty="0"/>
              <a:t>Estimated time for two adjacent connection is 2 days.</a:t>
            </a:r>
          </a:p>
          <a:p>
            <a:endParaRPr lang="en-US" sz="1350" dirty="0"/>
          </a:p>
          <a:p>
            <a:r>
              <a:rPr lang="en-US" sz="1350" dirty="0"/>
              <a:t>3 days for additional pump down, leak check and venting (slow flow to avoid particle displacement).</a:t>
            </a:r>
          </a:p>
        </p:txBody>
      </p:sp>
    </p:spTree>
    <p:extLst>
      <p:ext uri="{BB962C8B-B14F-4D97-AF65-F5344CB8AC3E}">
        <p14:creationId xmlns:p14="http://schemas.microsoft.com/office/powerpoint/2010/main" val="2154753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00026"/>
            <a:ext cx="7905751" cy="474114"/>
          </a:xfrm>
        </p:spPr>
        <p:txBody>
          <a:bodyPr/>
          <a:lstStyle/>
          <a:p>
            <a:r>
              <a:rPr lang="en-US" dirty="0"/>
              <a:t>LCLS-II Field Installation: Portable BLA Clean Room</a:t>
            </a:r>
          </a:p>
        </p:txBody>
      </p:sp>
      <p:sp>
        <p:nvSpPr>
          <p:cNvPr id="6" name="Slide Number Placeholder 5"/>
          <p:cNvSpPr>
            <a:spLocks noGrp="1"/>
          </p:cNvSpPr>
          <p:nvPr>
            <p:ph type="sldNum" sz="quarter" idx="4"/>
          </p:nvPr>
        </p:nvSpPr>
        <p:spPr/>
        <p:txBody>
          <a:bodyPr/>
          <a:lstStyle/>
          <a:p>
            <a:fld id="{52B60363-7E9F-BF4A-894A-A30319D3939A}" type="slidenum">
              <a:rPr lang="en-US" smtClean="0"/>
              <a:pPr/>
              <a:t>13</a:t>
            </a:fld>
            <a:endParaRPr lang="en-US" dirty="0"/>
          </a:p>
        </p:txBody>
      </p:sp>
      <p:pic>
        <p:nvPicPr>
          <p:cNvPr id="2" name="Picture 2">
            <a:extLst>
              <a:ext uri="{FF2B5EF4-FFF2-40B4-BE49-F238E27FC236}">
                <a16:creationId xmlns:a16="http://schemas.microsoft.com/office/drawing/2014/main" id="{3D08527A-EE4F-ECB6-5050-E495FE0839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40" r="11081"/>
          <a:stretch/>
        </p:blipFill>
        <p:spPr bwMode="auto">
          <a:xfrm>
            <a:off x="1951121" y="988596"/>
            <a:ext cx="5150644" cy="405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id="{AC6276A5-C4B6-B513-FEC5-EE7078A2CDD4}"/>
              </a:ext>
            </a:extLst>
          </p:cNvPr>
          <p:cNvCxnSpPr>
            <a:stCxn id="5" idx="3"/>
          </p:cNvCxnSpPr>
          <p:nvPr/>
        </p:nvCxnSpPr>
        <p:spPr>
          <a:xfrm flipV="1">
            <a:off x="2853490" y="3579782"/>
            <a:ext cx="914400" cy="357276"/>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BA3BAF9-01A2-0C94-BE5D-4F178F53ECDC}"/>
              </a:ext>
            </a:extLst>
          </p:cNvPr>
          <p:cNvSpPr txBox="1"/>
          <p:nvPr/>
        </p:nvSpPr>
        <p:spPr>
          <a:xfrm>
            <a:off x="1939090" y="3567726"/>
            <a:ext cx="914400" cy="738664"/>
          </a:xfrm>
          <a:prstGeom prst="rect">
            <a:avLst/>
          </a:prstGeom>
          <a:noFill/>
        </p:spPr>
        <p:txBody>
          <a:bodyPr wrap="square" rtlCol="0">
            <a:spAutoFit/>
          </a:bodyPr>
          <a:lstStyle/>
          <a:p>
            <a:pPr algn="ctr"/>
            <a:r>
              <a:rPr lang="en-US" sz="1050" b="1" dirty="0">
                <a:solidFill>
                  <a:schemeClr val="bg2"/>
                </a:solidFill>
              </a:rPr>
              <a:t>BLA</a:t>
            </a:r>
          </a:p>
          <a:p>
            <a:pPr algn="ctr"/>
            <a:r>
              <a:rPr lang="en-US" sz="1050" b="1" dirty="0">
                <a:solidFill>
                  <a:schemeClr val="bg2"/>
                </a:solidFill>
              </a:rPr>
              <a:t>Portable Clean Room</a:t>
            </a:r>
          </a:p>
        </p:txBody>
      </p:sp>
      <p:sp>
        <p:nvSpPr>
          <p:cNvPr id="7" name="TextBox 6">
            <a:extLst>
              <a:ext uri="{FF2B5EF4-FFF2-40B4-BE49-F238E27FC236}">
                <a16:creationId xmlns:a16="http://schemas.microsoft.com/office/drawing/2014/main" id="{3937EA71-0F0E-2378-7718-7AC471ACF394}"/>
              </a:ext>
            </a:extLst>
          </p:cNvPr>
          <p:cNvSpPr txBox="1"/>
          <p:nvPr/>
        </p:nvSpPr>
        <p:spPr>
          <a:xfrm>
            <a:off x="1086852" y="1899813"/>
            <a:ext cx="974558" cy="253916"/>
          </a:xfrm>
          <a:prstGeom prst="rect">
            <a:avLst/>
          </a:prstGeom>
          <a:noFill/>
        </p:spPr>
        <p:txBody>
          <a:bodyPr wrap="square" rtlCol="0">
            <a:spAutoFit/>
          </a:bodyPr>
          <a:lstStyle/>
          <a:p>
            <a:r>
              <a:rPr lang="en-US" sz="1050" b="1" dirty="0">
                <a:solidFill>
                  <a:schemeClr val="bg2"/>
                </a:solidFill>
              </a:rPr>
              <a:t>Cryomodule</a:t>
            </a:r>
          </a:p>
        </p:txBody>
      </p:sp>
      <p:sp>
        <p:nvSpPr>
          <p:cNvPr id="8" name="TextBox 7">
            <a:extLst>
              <a:ext uri="{FF2B5EF4-FFF2-40B4-BE49-F238E27FC236}">
                <a16:creationId xmlns:a16="http://schemas.microsoft.com/office/drawing/2014/main" id="{E5C3CEF1-D2A9-9DDB-C9CC-784B87AF27FF}"/>
              </a:ext>
            </a:extLst>
          </p:cNvPr>
          <p:cNvSpPr txBox="1"/>
          <p:nvPr/>
        </p:nvSpPr>
        <p:spPr>
          <a:xfrm>
            <a:off x="3665621" y="956509"/>
            <a:ext cx="474245" cy="253916"/>
          </a:xfrm>
          <a:prstGeom prst="rect">
            <a:avLst/>
          </a:prstGeom>
          <a:noFill/>
        </p:spPr>
        <p:txBody>
          <a:bodyPr wrap="square" rtlCol="0">
            <a:spAutoFit/>
          </a:bodyPr>
          <a:lstStyle/>
          <a:p>
            <a:r>
              <a:rPr lang="en-US" sz="1050" b="1" dirty="0">
                <a:solidFill>
                  <a:schemeClr val="bg2"/>
                </a:solidFill>
              </a:rPr>
              <a:t>BLA</a:t>
            </a:r>
          </a:p>
        </p:txBody>
      </p:sp>
      <p:cxnSp>
        <p:nvCxnSpPr>
          <p:cNvPr id="9" name="Straight Arrow Connector 8">
            <a:extLst>
              <a:ext uri="{FF2B5EF4-FFF2-40B4-BE49-F238E27FC236}">
                <a16:creationId xmlns:a16="http://schemas.microsoft.com/office/drawing/2014/main" id="{1E25DB1F-BAD7-3270-0E2F-BAD179A5480C}"/>
              </a:ext>
            </a:extLst>
          </p:cNvPr>
          <p:cNvCxnSpPr>
            <a:cxnSpLocks/>
          </p:cNvCxnSpPr>
          <p:nvPr/>
        </p:nvCxnSpPr>
        <p:spPr>
          <a:xfrm>
            <a:off x="3861260" y="1165911"/>
            <a:ext cx="0" cy="85725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97DE280-9347-FCCE-0161-585CFFFD8F27}"/>
              </a:ext>
            </a:extLst>
          </p:cNvPr>
          <p:cNvSpPr txBox="1"/>
          <p:nvPr/>
        </p:nvSpPr>
        <p:spPr>
          <a:xfrm>
            <a:off x="6996112" y="1144115"/>
            <a:ext cx="1004888" cy="415498"/>
          </a:xfrm>
          <a:prstGeom prst="rect">
            <a:avLst/>
          </a:prstGeom>
          <a:noFill/>
        </p:spPr>
        <p:txBody>
          <a:bodyPr wrap="square" rtlCol="0">
            <a:spAutoFit/>
          </a:bodyPr>
          <a:lstStyle/>
          <a:p>
            <a:pPr algn="ctr"/>
            <a:r>
              <a:rPr lang="en-US" sz="1050" b="1" dirty="0">
                <a:solidFill>
                  <a:schemeClr val="bg2"/>
                </a:solidFill>
              </a:rPr>
              <a:t>Interconnect bellow</a:t>
            </a:r>
          </a:p>
        </p:txBody>
      </p:sp>
      <p:cxnSp>
        <p:nvCxnSpPr>
          <p:cNvPr id="12" name="Straight Arrow Connector 11">
            <a:extLst>
              <a:ext uri="{FF2B5EF4-FFF2-40B4-BE49-F238E27FC236}">
                <a16:creationId xmlns:a16="http://schemas.microsoft.com/office/drawing/2014/main" id="{B2F75BFF-AF39-5274-6253-C4145F625039}"/>
              </a:ext>
            </a:extLst>
          </p:cNvPr>
          <p:cNvCxnSpPr>
            <a:stCxn id="11" idx="1"/>
          </p:cNvCxnSpPr>
          <p:nvPr/>
        </p:nvCxnSpPr>
        <p:spPr>
          <a:xfrm flipH="1">
            <a:off x="6057900" y="1351864"/>
            <a:ext cx="938212" cy="314862"/>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4230774-46A7-862C-5785-D0754F481431}"/>
              </a:ext>
            </a:extLst>
          </p:cNvPr>
          <p:cNvSpPr txBox="1"/>
          <p:nvPr/>
        </p:nvSpPr>
        <p:spPr>
          <a:xfrm>
            <a:off x="5363077" y="3931319"/>
            <a:ext cx="971550" cy="415498"/>
          </a:xfrm>
          <a:prstGeom prst="rect">
            <a:avLst/>
          </a:prstGeom>
          <a:noFill/>
        </p:spPr>
        <p:txBody>
          <a:bodyPr wrap="square" rtlCol="0">
            <a:spAutoFit/>
          </a:bodyPr>
          <a:lstStyle/>
          <a:p>
            <a:pPr algn="ctr"/>
            <a:r>
              <a:rPr lang="en-US" sz="1050" b="1" dirty="0">
                <a:solidFill>
                  <a:schemeClr val="bg2"/>
                </a:solidFill>
              </a:rPr>
              <a:t>Particle Free Cart</a:t>
            </a:r>
          </a:p>
        </p:txBody>
      </p:sp>
    </p:spTree>
    <p:extLst>
      <p:ext uri="{BB962C8B-B14F-4D97-AF65-F5344CB8AC3E}">
        <p14:creationId xmlns:p14="http://schemas.microsoft.com/office/powerpoint/2010/main" val="3645639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00026"/>
            <a:ext cx="7905751" cy="474114"/>
          </a:xfrm>
        </p:spPr>
        <p:txBody>
          <a:bodyPr/>
          <a:lstStyle/>
          <a:p>
            <a:r>
              <a:rPr lang="en-US" dirty="0"/>
              <a:t>Beam Line Vacuum System</a:t>
            </a:r>
          </a:p>
        </p:txBody>
      </p:sp>
      <p:sp>
        <p:nvSpPr>
          <p:cNvPr id="6" name="Slide Number Placeholder 5"/>
          <p:cNvSpPr>
            <a:spLocks noGrp="1"/>
          </p:cNvSpPr>
          <p:nvPr>
            <p:ph type="sldNum" sz="quarter" idx="4"/>
          </p:nvPr>
        </p:nvSpPr>
        <p:spPr/>
        <p:txBody>
          <a:bodyPr/>
          <a:lstStyle/>
          <a:p>
            <a:fld id="{52B60363-7E9F-BF4A-894A-A30319D3939A}" type="slidenum">
              <a:rPr lang="en-US" smtClean="0"/>
              <a:pPr/>
              <a:t>14</a:t>
            </a:fld>
            <a:endParaRPr lang="en-US" dirty="0"/>
          </a:p>
        </p:txBody>
      </p:sp>
      <p:sp>
        <p:nvSpPr>
          <p:cNvPr id="2" name="Content Placeholder 2">
            <a:extLst>
              <a:ext uri="{FF2B5EF4-FFF2-40B4-BE49-F238E27FC236}">
                <a16:creationId xmlns:a16="http://schemas.microsoft.com/office/drawing/2014/main" id="{CDD01809-5501-B206-E22E-D672F52F9AC3}"/>
              </a:ext>
            </a:extLst>
          </p:cNvPr>
          <p:cNvSpPr txBox="1">
            <a:spLocks/>
          </p:cNvSpPr>
          <p:nvPr/>
        </p:nvSpPr>
        <p:spPr>
          <a:xfrm>
            <a:off x="1314450" y="762000"/>
            <a:ext cx="6572250" cy="4114800"/>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500" b="1" dirty="0">
                <a:latin typeface="Calibri" panose="020F0502020204030204" pitchFamily="34" charset="0"/>
                <a:cs typeface="Calibri" panose="020F0502020204030204" pitchFamily="34" charset="0"/>
              </a:rPr>
              <a:t>Particle free areas</a:t>
            </a:r>
          </a:p>
          <a:p>
            <a:r>
              <a:rPr lang="en-US" sz="1500" dirty="0">
                <a:latin typeface="Calibri" panose="020F0502020204030204" pitchFamily="34" charset="0"/>
                <a:cs typeface="Calibri" panose="020F0502020204030204" pitchFamily="34" charset="0"/>
              </a:rPr>
              <a:t>A  region of warm beam line in the neighborhood of Cryomodules designed, fabricated, and installed following best practices for minimizing particle contamination in order to reduce the risk of degrading SRF cavity performance.</a:t>
            </a:r>
          </a:p>
          <a:p>
            <a:pPr algn="ctr"/>
            <a:r>
              <a:rPr lang="en-US" sz="1500" b="1" dirty="0">
                <a:latin typeface="Calibri" panose="020F0502020204030204" pitchFamily="34" charset="0"/>
                <a:cs typeface="Calibri" panose="020F0502020204030204" pitchFamily="34" charset="0"/>
              </a:rPr>
              <a:t>Recommended Particle Free Length is 20 m.</a:t>
            </a:r>
          </a:p>
          <a:p>
            <a:pPr algn="ctr"/>
            <a:r>
              <a:rPr lang="en-US" sz="1500" dirty="0">
                <a:latin typeface="Calibri" panose="020F0502020204030204" pitchFamily="34" charset="0"/>
                <a:cs typeface="Calibri" panose="020F0502020204030204" pitchFamily="34" charset="0"/>
              </a:rPr>
              <a:t>Base upon Fast Valve Response Time and mean speed for Nitrogen at 35 C.</a:t>
            </a:r>
          </a:p>
          <a:p>
            <a:pPr algn="ctr"/>
            <a:r>
              <a:rPr lang="en-US" sz="1500" dirty="0">
                <a:latin typeface="Calibri" panose="020F0502020204030204" pitchFamily="34" charset="0"/>
                <a:cs typeface="Calibri" panose="020F0502020204030204" pitchFamily="34" charset="0"/>
              </a:rPr>
              <a:t>(Defined in Engineering Note:  LCLSII-4.1-EN-0337)</a:t>
            </a:r>
            <a:br>
              <a:rPr lang="en-US" sz="1500" dirty="0">
                <a:latin typeface="Calibri" panose="020F0502020204030204" pitchFamily="34" charset="0"/>
                <a:cs typeface="Calibri" panose="020F0502020204030204" pitchFamily="34" charset="0"/>
              </a:rPr>
            </a:br>
            <a:endParaRPr lang="en-US" sz="1500" dirty="0">
              <a:latin typeface="Calibri" panose="020F0502020204030204" pitchFamily="34" charset="0"/>
              <a:cs typeface="Calibri" panose="020F0502020204030204" pitchFamily="34" charset="0"/>
            </a:endParaRPr>
          </a:p>
          <a:p>
            <a:pPr algn="ctr"/>
            <a:endParaRPr lang="en-US" sz="1500" dirty="0">
              <a:latin typeface="Calibri" panose="020F0502020204030204" pitchFamily="34" charset="0"/>
              <a:cs typeface="Calibri" panose="020F0502020204030204" pitchFamily="34" charset="0"/>
            </a:endParaRPr>
          </a:p>
          <a:p>
            <a:endParaRPr lang="en-US" sz="1500" dirty="0">
              <a:latin typeface="Calibri" panose="020F0502020204030204" pitchFamily="34" charset="0"/>
              <a:cs typeface="Calibri" panose="020F0502020204030204" pitchFamily="34" charset="0"/>
            </a:endParaRPr>
          </a:p>
          <a:p>
            <a:endParaRPr lang="en-US" sz="1500" dirty="0">
              <a:latin typeface="Calibri" panose="020F0502020204030204" pitchFamily="34" charset="0"/>
              <a:cs typeface="Calibri" panose="020F0502020204030204" pitchFamily="34" charset="0"/>
            </a:endParaRPr>
          </a:p>
          <a:p>
            <a:endParaRPr lang="en-US" sz="1500" dirty="0">
              <a:latin typeface="Calibri" panose="020F0502020204030204" pitchFamily="34" charset="0"/>
              <a:cs typeface="Calibri" panose="020F0502020204030204" pitchFamily="34" charset="0"/>
            </a:endParaRPr>
          </a:p>
          <a:p>
            <a:endParaRPr lang="en-US" sz="1500" dirty="0">
              <a:latin typeface="Calibri" panose="020F0502020204030204" pitchFamily="34" charset="0"/>
              <a:cs typeface="Calibri" panose="020F0502020204030204" pitchFamily="34" charset="0"/>
            </a:endParaRPr>
          </a:p>
          <a:p>
            <a:endParaRPr lang="en-US" sz="1500" dirty="0">
              <a:latin typeface="Calibri" panose="020F0502020204030204" pitchFamily="34" charset="0"/>
              <a:cs typeface="Calibri" panose="020F0502020204030204" pitchFamily="34" charset="0"/>
            </a:endParaRPr>
          </a:p>
          <a:p>
            <a:endParaRPr lang="en-US" sz="15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B3684F6-BFCF-4EED-CBB0-064454F035A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689"/>
          <a:stretch/>
        </p:blipFill>
        <p:spPr bwMode="auto">
          <a:xfrm>
            <a:off x="609600" y="2807368"/>
            <a:ext cx="7924800" cy="205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0954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00026"/>
            <a:ext cx="7905751" cy="474114"/>
          </a:xfrm>
        </p:spPr>
        <p:txBody>
          <a:bodyPr/>
          <a:lstStyle/>
          <a:p>
            <a:r>
              <a:rPr lang="en-US" dirty="0"/>
              <a:t>Example of leak in BC2</a:t>
            </a:r>
          </a:p>
        </p:txBody>
      </p:sp>
      <p:sp>
        <p:nvSpPr>
          <p:cNvPr id="6" name="Slide Number Placeholder 5"/>
          <p:cNvSpPr>
            <a:spLocks noGrp="1"/>
          </p:cNvSpPr>
          <p:nvPr>
            <p:ph type="sldNum" sz="quarter" idx="4"/>
          </p:nvPr>
        </p:nvSpPr>
        <p:spPr/>
        <p:txBody>
          <a:bodyPr/>
          <a:lstStyle/>
          <a:p>
            <a:fld id="{52B60363-7E9F-BF4A-894A-A30319D3939A}" type="slidenum">
              <a:rPr lang="en-US" smtClean="0"/>
              <a:pPr/>
              <a:t>15</a:t>
            </a:fld>
            <a:endParaRPr lang="en-US" dirty="0"/>
          </a:p>
        </p:txBody>
      </p:sp>
      <p:pic>
        <p:nvPicPr>
          <p:cNvPr id="2" name="Picture 1" descr="https://slac.sharepoint.com/sites/SEDASearch/LCLLibrary/2016/sd3752200201.pdf - Internet Explorer">
            <a:extLst>
              <a:ext uri="{FF2B5EF4-FFF2-40B4-BE49-F238E27FC236}">
                <a16:creationId xmlns:a16="http://schemas.microsoft.com/office/drawing/2014/main" id="{E5C9A8BE-B265-59A8-4036-087F9F8112CB}"/>
              </a:ext>
            </a:extLst>
          </p:cNvPr>
          <p:cNvPicPr>
            <a:picLocks noChangeAspect="1"/>
          </p:cNvPicPr>
          <p:nvPr/>
        </p:nvPicPr>
        <p:blipFill rotWithShape="1">
          <a:blip r:embed="rId2">
            <a:extLst>
              <a:ext uri="{28A0092B-C50C-407E-A947-70E740481C1C}">
                <a14:useLocalDpi xmlns:a14="http://schemas.microsoft.com/office/drawing/2010/main" val="0"/>
              </a:ext>
            </a:extLst>
          </a:blip>
          <a:srcRect l="8779" t="9947" r="24572" b="48436"/>
          <a:stretch/>
        </p:blipFill>
        <p:spPr>
          <a:xfrm>
            <a:off x="1322920" y="1102759"/>
            <a:ext cx="5403618" cy="2049579"/>
          </a:xfrm>
          <a:prstGeom prst="rect">
            <a:avLst/>
          </a:prstGeom>
        </p:spPr>
      </p:pic>
      <p:sp>
        <p:nvSpPr>
          <p:cNvPr id="4" name="Rectangle 3">
            <a:extLst>
              <a:ext uri="{FF2B5EF4-FFF2-40B4-BE49-F238E27FC236}">
                <a16:creationId xmlns:a16="http://schemas.microsoft.com/office/drawing/2014/main" id="{33A837F1-68F9-300D-9A8E-CF4F5D551351}"/>
              </a:ext>
            </a:extLst>
          </p:cNvPr>
          <p:cNvSpPr/>
          <p:nvPr/>
        </p:nvSpPr>
        <p:spPr>
          <a:xfrm>
            <a:off x="3941713" y="2051577"/>
            <a:ext cx="166031" cy="151942"/>
          </a:xfrm>
          <a:prstGeom prst="rect">
            <a:avLst/>
          </a:prstGeom>
          <a:solidFill>
            <a:srgbClr val="F79646">
              <a:alpha val="21176"/>
            </a:srgbClr>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D0FE2886-16BD-8452-D84D-5DBDAAF3412E}"/>
              </a:ext>
            </a:extLst>
          </p:cNvPr>
          <p:cNvSpPr/>
          <p:nvPr/>
        </p:nvSpPr>
        <p:spPr>
          <a:xfrm>
            <a:off x="5868169" y="1879604"/>
            <a:ext cx="285750" cy="172823"/>
          </a:xfrm>
          <a:prstGeom prst="rect">
            <a:avLst/>
          </a:prstGeom>
          <a:solidFill>
            <a:srgbClr val="F79646">
              <a:alpha val="21176"/>
            </a:srgbClr>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7" name="Down Arrow 6">
            <a:extLst>
              <a:ext uri="{FF2B5EF4-FFF2-40B4-BE49-F238E27FC236}">
                <a16:creationId xmlns:a16="http://schemas.microsoft.com/office/drawing/2014/main" id="{5AC1E32C-B623-A12E-C0F9-C3E00D65021C}"/>
              </a:ext>
            </a:extLst>
          </p:cNvPr>
          <p:cNvSpPr/>
          <p:nvPr/>
        </p:nvSpPr>
        <p:spPr>
          <a:xfrm rot="10800000">
            <a:off x="5047262" y="2203519"/>
            <a:ext cx="316841" cy="244833"/>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6EB656A1-C71F-C6DB-C2F6-6E04E9350EAB}"/>
              </a:ext>
            </a:extLst>
          </p:cNvPr>
          <p:cNvSpPr txBox="1"/>
          <p:nvPr/>
        </p:nvSpPr>
        <p:spPr>
          <a:xfrm>
            <a:off x="4532426" y="2542946"/>
            <a:ext cx="1029671"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900" dirty="0"/>
              <a:t>Moving parts – weak point for possible leak</a:t>
            </a:r>
          </a:p>
        </p:txBody>
      </p:sp>
      <p:cxnSp>
        <p:nvCxnSpPr>
          <p:cNvPr id="9" name="Straight Arrow Connector 8">
            <a:extLst>
              <a:ext uri="{FF2B5EF4-FFF2-40B4-BE49-F238E27FC236}">
                <a16:creationId xmlns:a16="http://schemas.microsoft.com/office/drawing/2014/main" id="{CFFDD9CC-8FCA-2F3E-221F-45FF47FAEC98}"/>
              </a:ext>
            </a:extLst>
          </p:cNvPr>
          <p:cNvCxnSpPr/>
          <p:nvPr/>
        </p:nvCxnSpPr>
        <p:spPr>
          <a:xfrm>
            <a:off x="3941713" y="2425138"/>
            <a:ext cx="0" cy="10035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D0A03D-18D4-42E0-A4A2-FB3C2AB78C49}"/>
              </a:ext>
            </a:extLst>
          </p:cNvPr>
          <p:cNvCxnSpPr/>
          <p:nvPr/>
        </p:nvCxnSpPr>
        <p:spPr>
          <a:xfrm>
            <a:off x="5954580" y="2073173"/>
            <a:ext cx="0" cy="13715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5EB398C6-5965-BBBF-E903-4BE6E905123C}"/>
              </a:ext>
            </a:extLst>
          </p:cNvPr>
          <p:cNvSpPr/>
          <p:nvPr/>
        </p:nvSpPr>
        <p:spPr>
          <a:xfrm>
            <a:off x="3808904" y="2195031"/>
            <a:ext cx="228600" cy="228600"/>
          </a:xfrm>
          <a:prstGeom prst="ellipse">
            <a:avLst/>
          </a:prstGeom>
          <a:ln>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2" name="Oval 11">
            <a:extLst>
              <a:ext uri="{FF2B5EF4-FFF2-40B4-BE49-F238E27FC236}">
                <a16:creationId xmlns:a16="http://schemas.microsoft.com/office/drawing/2014/main" id="{40830267-A036-0A7C-D272-199D9DAD4F90}"/>
              </a:ext>
            </a:extLst>
          </p:cNvPr>
          <p:cNvSpPr/>
          <p:nvPr/>
        </p:nvSpPr>
        <p:spPr>
          <a:xfrm>
            <a:off x="5868169" y="1851716"/>
            <a:ext cx="285750" cy="228600"/>
          </a:xfrm>
          <a:prstGeom prst="ellipse">
            <a:avLst/>
          </a:prstGeom>
          <a:ln>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pic>
        <p:nvPicPr>
          <p:cNvPr id="13" name="Picture 12" descr="https://slac.sharepoint.com/sites/SEDASearch/LCLLibrary/2016/sd3752200201.pdf - Internet Explorer">
            <a:extLst>
              <a:ext uri="{FF2B5EF4-FFF2-40B4-BE49-F238E27FC236}">
                <a16:creationId xmlns:a16="http://schemas.microsoft.com/office/drawing/2014/main" id="{EEB27925-B077-79F4-8D48-82901208B488}"/>
              </a:ext>
            </a:extLst>
          </p:cNvPr>
          <p:cNvPicPr>
            <a:picLocks noChangeAspect="1"/>
          </p:cNvPicPr>
          <p:nvPr/>
        </p:nvPicPr>
        <p:blipFill rotWithShape="1">
          <a:blip r:embed="rId2">
            <a:extLst>
              <a:ext uri="{28A0092B-C50C-407E-A947-70E740481C1C}">
                <a14:useLocalDpi xmlns:a14="http://schemas.microsoft.com/office/drawing/2010/main" val="0"/>
              </a:ext>
            </a:extLst>
          </a:blip>
          <a:srcRect l="21311" t="51950" r="65509" b="27681"/>
          <a:stretch/>
        </p:blipFill>
        <p:spPr>
          <a:xfrm>
            <a:off x="6357833" y="1539734"/>
            <a:ext cx="1068631" cy="1003213"/>
          </a:xfrm>
          <a:prstGeom prst="rect">
            <a:avLst/>
          </a:prstGeom>
        </p:spPr>
      </p:pic>
      <p:sp>
        <p:nvSpPr>
          <p:cNvPr id="14" name="TextBox 13">
            <a:extLst>
              <a:ext uri="{FF2B5EF4-FFF2-40B4-BE49-F238E27FC236}">
                <a16:creationId xmlns:a16="http://schemas.microsoft.com/office/drawing/2014/main" id="{1E1BA947-434E-85DD-F475-23CB6B075705}"/>
              </a:ext>
            </a:extLst>
          </p:cNvPr>
          <p:cNvSpPr txBox="1"/>
          <p:nvPr/>
        </p:nvSpPr>
        <p:spPr>
          <a:xfrm>
            <a:off x="3477660" y="4328779"/>
            <a:ext cx="3657874" cy="276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350" dirty="0">
                <a:solidFill>
                  <a:schemeClr val="tx1"/>
                </a:solidFill>
              </a:rPr>
              <a:t>Gate valves close</a:t>
            </a:r>
          </a:p>
        </p:txBody>
      </p:sp>
      <p:cxnSp>
        <p:nvCxnSpPr>
          <p:cNvPr id="15" name="Straight Arrow Connector 14">
            <a:extLst>
              <a:ext uri="{FF2B5EF4-FFF2-40B4-BE49-F238E27FC236}">
                <a16:creationId xmlns:a16="http://schemas.microsoft.com/office/drawing/2014/main" id="{55F00338-AB54-CD26-EAA6-EB1E3C96BEB1}"/>
              </a:ext>
            </a:extLst>
          </p:cNvPr>
          <p:cNvCxnSpPr>
            <a:stCxn id="4" idx="2"/>
          </p:cNvCxnSpPr>
          <p:nvPr/>
        </p:nvCxnSpPr>
        <p:spPr>
          <a:xfrm flipH="1">
            <a:off x="4024728" y="2203519"/>
            <a:ext cx="1" cy="1704242"/>
          </a:xfrm>
          <a:prstGeom prst="straightConnector1">
            <a:avLst/>
          </a:prstGeom>
          <a:solidFill>
            <a:srgbClr val="F79646">
              <a:alpha val="21176"/>
            </a:srgbClr>
          </a:solidFill>
          <a:ln>
            <a:solidFill>
              <a:srgbClr val="FFC000"/>
            </a:solidFill>
            <a:headEnd type="none" w="med" len="med"/>
            <a:tailEnd type="arrow" w="med" len="med"/>
          </a:ln>
        </p:spPr>
        <p:style>
          <a:lnRef idx="2">
            <a:schemeClr val="accent6">
              <a:shade val="50000"/>
            </a:schemeClr>
          </a:lnRef>
          <a:fillRef idx="1">
            <a:schemeClr val="accent6"/>
          </a:fillRef>
          <a:effectRef idx="0">
            <a:schemeClr val="accent6"/>
          </a:effectRef>
          <a:fontRef idx="minor">
            <a:schemeClr val="lt1"/>
          </a:fontRef>
        </p:style>
      </p:cxnSp>
      <p:sp>
        <p:nvSpPr>
          <p:cNvPr id="16" name="TextBox 15">
            <a:extLst>
              <a:ext uri="{FF2B5EF4-FFF2-40B4-BE49-F238E27FC236}">
                <a16:creationId xmlns:a16="http://schemas.microsoft.com/office/drawing/2014/main" id="{4D4E1F98-A7B1-64EA-77B5-9F764442B607}"/>
              </a:ext>
            </a:extLst>
          </p:cNvPr>
          <p:cNvSpPr txBox="1"/>
          <p:nvPr/>
        </p:nvSpPr>
        <p:spPr>
          <a:xfrm>
            <a:off x="3060006" y="3493470"/>
            <a:ext cx="2995590" cy="300082"/>
          </a:xfrm>
          <a:prstGeom prst="rect">
            <a:avLst/>
          </a:prstGeom>
          <a:solidFill>
            <a:schemeClr val="bg1"/>
          </a:solidFill>
          <a:ln>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350" dirty="0"/>
              <a:t>Interlock</a:t>
            </a:r>
          </a:p>
        </p:txBody>
      </p:sp>
      <p:sp>
        <p:nvSpPr>
          <p:cNvPr id="17" name="TextBox 16">
            <a:extLst>
              <a:ext uri="{FF2B5EF4-FFF2-40B4-BE49-F238E27FC236}">
                <a16:creationId xmlns:a16="http://schemas.microsoft.com/office/drawing/2014/main" id="{77DAFACA-517C-5A63-0ACC-872651BE7E82}"/>
              </a:ext>
            </a:extLst>
          </p:cNvPr>
          <p:cNvSpPr txBox="1"/>
          <p:nvPr/>
        </p:nvSpPr>
        <p:spPr>
          <a:xfrm>
            <a:off x="2699757" y="3493470"/>
            <a:ext cx="360250" cy="300082"/>
          </a:xfrm>
          <a:prstGeom prst="rect">
            <a:avLst/>
          </a:prstGeom>
          <a:noFill/>
        </p:spPr>
        <p:txBody>
          <a:bodyPr wrap="square" rtlCol="0">
            <a:spAutoFit/>
          </a:bodyPr>
          <a:lstStyle/>
          <a:p>
            <a:r>
              <a:rPr lang="en-US" sz="1350" dirty="0"/>
              <a:t>1.</a:t>
            </a:r>
          </a:p>
        </p:txBody>
      </p:sp>
      <p:sp>
        <p:nvSpPr>
          <p:cNvPr id="18" name="TextBox 17">
            <a:extLst>
              <a:ext uri="{FF2B5EF4-FFF2-40B4-BE49-F238E27FC236}">
                <a16:creationId xmlns:a16="http://schemas.microsoft.com/office/drawing/2014/main" id="{779B297E-FED6-9ABF-B398-0AD7B334EEE3}"/>
              </a:ext>
            </a:extLst>
          </p:cNvPr>
          <p:cNvSpPr txBox="1"/>
          <p:nvPr/>
        </p:nvSpPr>
        <p:spPr>
          <a:xfrm>
            <a:off x="2872579" y="3917113"/>
            <a:ext cx="360250" cy="300082"/>
          </a:xfrm>
          <a:prstGeom prst="rect">
            <a:avLst/>
          </a:prstGeom>
          <a:noFill/>
        </p:spPr>
        <p:txBody>
          <a:bodyPr wrap="square" rtlCol="0">
            <a:spAutoFit/>
          </a:bodyPr>
          <a:lstStyle/>
          <a:p>
            <a:r>
              <a:rPr lang="en-US" sz="1350" dirty="0"/>
              <a:t>2.</a:t>
            </a:r>
          </a:p>
        </p:txBody>
      </p:sp>
      <p:sp>
        <p:nvSpPr>
          <p:cNvPr id="20" name="TextBox 19">
            <a:extLst>
              <a:ext uri="{FF2B5EF4-FFF2-40B4-BE49-F238E27FC236}">
                <a16:creationId xmlns:a16="http://schemas.microsoft.com/office/drawing/2014/main" id="{A9BD9BB8-D3D9-EFB5-595B-366E9CBD4013}"/>
              </a:ext>
            </a:extLst>
          </p:cNvPr>
          <p:cNvSpPr txBox="1"/>
          <p:nvPr/>
        </p:nvSpPr>
        <p:spPr>
          <a:xfrm>
            <a:off x="3108481" y="4329504"/>
            <a:ext cx="360250" cy="300082"/>
          </a:xfrm>
          <a:prstGeom prst="rect">
            <a:avLst/>
          </a:prstGeom>
          <a:noFill/>
        </p:spPr>
        <p:txBody>
          <a:bodyPr wrap="square" rtlCol="0">
            <a:spAutoFit/>
          </a:bodyPr>
          <a:lstStyle/>
          <a:p>
            <a:r>
              <a:rPr lang="en-US" sz="1350" dirty="0"/>
              <a:t>3.</a:t>
            </a:r>
          </a:p>
        </p:txBody>
      </p:sp>
      <p:sp>
        <p:nvSpPr>
          <p:cNvPr id="21" name="Oval 20">
            <a:extLst>
              <a:ext uri="{FF2B5EF4-FFF2-40B4-BE49-F238E27FC236}">
                <a16:creationId xmlns:a16="http://schemas.microsoft.com/office/drawing/2014/main" id="{6DC75026-FC80-BDE0-9DF7-6B968D6AE3A3}"/>
              </a:ext>
            </a:extLst>
          </p:cNvPr>
          <p:cNvSpPr/>
          <p:nvPr/>
        </p:nvSpPr>
        <p:spPr>
          <a:xfrm>
            <a:off x="3448654" y="2020771"/>
            <a:ext cx="201218" cy="1959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AD0F3464-EE23-2E35-FAFB-53FA50287E1C}"/>
              </a:ext>
            </a:extLst>
          </p:cNvPr>
          <p:cNvSpPr/>
          <p:nvPr/>
        </p:nvSpPr>
        <p:spPr>
          <a:xfrm>
            <a:off x="6861898" y="2026593"/>
            <a:ext cx="201218" cy="1959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a:extLst>
              <a:ext uri="{FF2B5EF4-FFF2-40B4-BE49-F238E27FC236}">
                <a16:creationId xmlns:a16="http://schemas.microsoft.com/office/drawing/2014/main" id="{431B80BE-2ECA-35AA-28F6-377013598AEF}"/>
              </a:ext>
            </a:extLst>
          </p:cNvPr>
          <p:cNvCxnSpPr/>
          <p:nvPr/>
        </p:nvCxnSpPr>
        <p:spPr>
          <a:xfrm>
            <a:off x="3549263" y="2226829"/>
            <a:ext cx="0" cy="2102675"/>
          </a:xfrm>
          <a:prstGeom prst="straightConnector1">
            <a:avLst/>
          </a:pr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Arrow Connector 23">
            <a:extLst>
              <a:ext uri="{FF2B5EF4-FFF2-40B4-BE49-F238E27FC236}">
                <a16:creationId xmlns:a16="http://schemas.microsoft.com/office/drawing/2014/main" id="{D7CA1ABA-2DBB-B1EE-75D7-7D479BC5033C}"/>
              </a:ext>
            </a:extLst>
          </p:cNvPr>
          <p:cNvCxnSpPr/>
          <p:nvPr/>
        </p:nvCxnSpPr>
        <p:spPr>
          <a:xfrm>
            <a:off x="6962507" y="2224077"/>
            <a:ext cx="0" cy="2105428"/>
          </a:xfrm>
          <a:prstGeom prst="straightConnector1">
            <a:avLst/>
          </a:pr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25" name="TextBox 24">
            <a:extLst>
              <a:ext uri="{FF2B5EF4-FFF2-40B4-BE49-F238E27FC236}">
                <a16:creationId xmlns:a16="http://schemas.microsoft.com/office/drawing/2014/main" id="{3AAD9067-B2CB-C685-9B58-AB1825006D4A}"/>
              </a:ext>
            </a:extLst>
          </p:cNvPr>
          <p:cNvSpPr txBox="1"/>
          <p:nvPr/>
        </p:nvSpPr>
        <p:spPr>
          <a:xfrm>
            <a:off x="3232829" y="3907761"/>
            <a:ext cx="2995590" cy="276999"/>
          </a:xfrm>
          <a:prstGeom prst="rect">
            <a:avLst/>
          </a:prstGeom>
          <a:solidFill>
            <a:srgbClr val="F79646"/>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350" dirty="0">
                <a:solidFill>
                  <a:schemeClr val="tx1"/>
                </a:solidFill>
              </a:rPr>
              <a:t>Fast shutter closes</a:t>
            </a:r>
          </a:p>
        </p:txBody>
      </p:sp>
    </p:spTree>
    <p:extLst>
      <p:ext uri="{BB962C8B-B14F-4D97-AF65-F5344CB8AC3E}">
        <p14:creationId xmlns:p14="http://schemas.microsoft.com/office/powerpoint/2010/main" val="3167176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00026"/>
            <a:ext cx="7905751" cy="474114"/>
          </a:xfrm>
        </p:spPr>
        <p:txBody>
          <a:bodyPr/>
          <a:lstStyle/>
          <a:p>
            <a:r>
              <a:rPr lang="en-US" dirty="0"/>
              <a:t>Cryomodule Outgassing</a:t>
            </a:r>
          </a:p>
        </p:txBody>
      </p:sp>
      <p:sp>
        <p:nvSpPr>
          <p:cNvPr id="6" name="Slide Number Placeholder 5"/>
          <p:cNvSpPr>
            <a:spLocks noGrp="1"/>
          </p:cNvSpPr>
          <p:nvPr>
            <p:ph type="sldNum" sz="quarter" idx="4"/>
          </p:nvPr>
        </p:nvSpPr>
        <p:spPr/>
        <p:txBody>
          <a:bodyPr/>
          <a:lstStyle/>
          <a:p>
            <a:fld id="{52B60363-7E9F-BF4A-894A-A30319D3939A}" type="slidenum">
              <a:rPr lang="en-US" smtClean="0"/>
              <a:pPr/>
              <a:t>16</a:t>
            </a:fld>
            <a:endParaRPr lang="en-US" dirty="0"/>
          </a:p>
        </p:txBody>
      </p:sp>
      <p:sp>
        <p:nvSpPr>
          <p:cNvPr id="17" name="Text Placeholder 3">
            <a:extLst>
              <a:ext uri="{FF2B5EF4-FFF2-40B4-BE49-F238E27FC236}">
                <a16:creationId xmlns:a16="http://schemas.microsoft.com/office/drawing/2014/main" id="{4F0DD6C9-96C9-F785-2291-A0E13122DE1F}"/>
              </a:ext>
            </a:extLst>
          </p:cNvPr>
          <p:cNvSpPr txBox="1">
            <a:spLocks/>
          </p:cNvSpPr>
          <p:nvPr/>
        </p:nvSpPr>
        <p:spPr>
          <a:xfrm>
            <a:off x="5715000" y="959542"/>
            <a:ext cx="2781283" cy="3441008"/>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lumMod val="75000"/>
                    <a:lumOff val="25000"/>
                  </a:schemeClr>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lumMod val="75000"/>
                    <a:lumOff val="25000"/>
                  </a:schemeClr>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735" indent="-160735">
              <a:buFont typeface="Arial" pitchFamily="34" charset="0"/>
              <a:buChar char="•"/>
            </a:pPr>
            <a:r>
              <a:rPr lang="en-US" sz="1200" dirty="0"/>
              <a:t>CM outgassing performance metrics updated for HE based on LCLS-II delivery and installation data</a:t>
            </a:r>
          </a:p>
          <a:p>
            <a:pPr marL="160735" indent="-160735">
              <a:buFont typeface="Arial" pitchFamily="34" charset="0"/>
              <a:buChar char="•"/>
            </a:pPr>
            <a:r>
              <a:rPr lang="en-US" sz="1200" dirty="0">
                <a:solidFill>
                  <a:schemeClr val="tx1"/>
                </a:solidFill>
              </a:rPr>
              <a:t>Outgassing reduced to 4.4x10</a:t>
            </a:r>
            <a:r>
              <a:rPr lang="en-US" sz="1200" baseline="30000" dirty="0">
                <a:solidFill>
                  <a:schemeClr val="tx1"/>
                </a:solidFill>
              </a:rPr>
              <a:t>-9</a:t>
            </a:r>
            <a:r>
              <a:rPr lang="en-US" sz="1200" dirty="0">
                <a:solidFill>
                  <a:schemeClr val="tx1"/>
                </a:solidFill>
              </a:rPr>
              <a:t> </a:t>
            </a:r>
            <a:br>
              <a:rPr lang="en-US" sz="1200" dirty="0">
                <a:solidFill>
                  <a:schemeClr val="tx1"/>
                </a:solidFill>
              </a:rPr>
            </a:br>
            <a:r>
              <a:rPr lang="en-US" sz="1200" dirty="0">
                <a:solidFill>
                  <a:schemeClr val="tx1"/>
                </a:solidFill>
              </a:rPr>
              <a:t>Torr-L/sec per CM</a:t>
            </a:r>
          </a:p>
          <a:p>
            <a:pPr marL="160735" indent="-160735">
              <a:buFont typeface="Arial" pitchFamily="34" charset="0"/>
              <a:buChar char="•"/>
            </a:pPr>
            <a:r>
              <a:rPr lang="en-US" sz="1200" dirty="0"/>
              <a:t>Determined LCLS-II modeling </a:t>
            </a:r>
            <a:br>
              <a:rPr lang="en-US" sz="1200" dirty="0"/>
            </a:br>
            <a:r>
              <a:rPr lang="en-US" sz="1200" dirty="0"/>
              <a:t>(prior to fabrication) was too conservative by about 50X</a:t>
            </a:r>
            <a:endParaRPr lang="en-US" sz="1200" dirty="0">
              <a:solidFill>
                <a:schemeClr val="tx1"/>
              </a:solidFill>
            </a:endParaRPr>
          </a:p>
          <a:p>
            <a:pPr marL="160735" indent="-160735">
              <a:buFont typeface="Arial" pitchFamily="34" charset="0"/>
              <a:buChar char="•"/>
            </a:pPr>
            <a:r>
              <a:rPr lang="en-US" sz="1200" dirty="0">
                <a:solidFill>
                  <a:schemeClr val="tx1"/>
                </a:solidFill>
              </a:rPr>
              <a:t>Outgassing result similar to modeling Niobium at zero and Copper-coated Stainless per SLAC spec</a:t>
            </a:r>
          </a:p>
        </p:txBody>
      </p:sp>
      <p:pic>
        <p:nvPicPr>
          <p:cNvPr id="21" name="Picture 20">
            <a:extLst>
              <a:ext uri="{FF2B5EF4-FFF2-40B4-BE49-F238E27FC236}">
                <a16:creationId xmlns:a16="http://schemas.microsoft.com/office/drawing/2014/main" id="{726C7782-FAD3-43B2-9F2B-6E3BD466CAC5}"/>
              </a:ext>
            </a:extLst>
          </p:cNvPr>
          <p:cNvPicPr>
            <a:picLocks noChangeAspect="1"/>
          </p:cNvPicPr>
          <p:nvPr/>
        </p:nvPicPr>
        <p:blipFill>
          <a:blip r:embed="rId2"/>
          <a:stretch>
            <a:fillRect/>
          </a:stretch>
        </p:blipFill>
        <p:spPr>
          <a:xfrm>
            <a:off x="609600" y="922420"/>
            <a:ext cx="4947483" cy="3466986"/>
          </a:xfrm>
          <a:prstGeom prst="rect">
            <a:avLst/>
          </a:prstGeom>
          <a:ln>
            <a:solidFill>
              <a:schemeClr val="tx1"/>
            </a:solidFill>
          </a:ln>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81916BD7-64F0-A523-CB04-50081E61A866}"/>
              </a:ext>
            </a:extLst>
          </p:cNvPr>
          <p:cNvSpPr txBox="1"/>
          <p:nvPr/>
        </p:nvSpPr>
        <p:spPr>
          <a:xfrm>
            <a:off x="1626016" y="800835"/>
            <a:ext cx="2895600" cy="27699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125" b="1" dirty="0">
                <a:latin typeface="Lato" panose="020B0604020202020204" charset="0"/>
              </a:rPr>
              <a:t>Cryomodule </a:t>
            </a:r>
            <a:r>
              <a:rPr lang="en-US" sz="1200" b="1" dirty="0">
                <a:latin typeface="Lato" panose="020B0604020202020204" charset="0"/>
              </a:rPr>
              <a:t>Vacuum</a:t>
            </a:r>
            <a:r>
              <a:rPr lang="en-US" sz="1125" b="1" dirty="0">
                <a:latin typeface="Lato" panose="020B0604020202020204" charset="0"/>
              </a:rPr>
              <a:t> – L4B String (Warm)</a:t>
            </a:r>
          </a:p>
        </p:txBody>
      </p:sp>
    </p:spTree>
    <p:extLst>
      <p:ext uri="{BB962C8B-B14F-4D97-AF65-F5344CB8AC3E}">
        <p14:creationId xmlns:p14="http://schemas.microsoft.com/office/powerpoint/2010/main" val="254239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LCLS-II Cryomodule Installation Performance</a:t>
            </a:r>
          </a:p>
        </p:txBody>
      </p:sp>
      <p:sp>
        <p:nvSpPr>
          <p:cNvPr id="4" name="Text Placeholder 3"/>
          <p:cNvSpPr>
            <a:spLocks noGrp="1"/>
          </p:cNvSpPr>
          <p:nvPr>
            <p:ph type="body" sz="quarter" idx="16"/>
          </p:nvPr>
        </p:nvSpPr>
        <p:spPr>
          <a:xfrm>
            <a:off x="5638800" y="959542"/>
            <a:ext cx="2876550" cy="3136208"/>
          </a:xfrm>
        </p:spPr>
        <p:txBody>
          <a:bodyPr>
            <a:noAutofit/>
          </a:bodyPr>
          <a:lstStyle/>
          <a:p>
            <a:pPr marL="160735" indent="-160735">
              <a:buFont typeface="Arial" panose="020B0604020202020204" pitchFamily="34" charset="0"/>
              <a:buChar char="•"/>
            </a:pPr>
            <a:r>
              <a:rPr lang="en-US" sz="1400" dirty="0"/>
              <a:t>Gradient performance is in line with CM acceptance test measurements at FNAL and </a:t>
            </a:r>
            <a:r>
              <a:rPr lang="en-US" sz="1400" dirty="0" err="1"/>
              <a:t>JLab</a:t>
            </a:r>
            <a:endParaRPr lang="en-US" sz="1400" dirty="0"/>
          </a:p>
          <a:p>
            <a:pPr marL="160735" indent="-160735">
              <a:buFont typeface="Arial" panose="020B0604020202020204" pitchFamily="34" charset="0"/>
              <a:buChar char="•"/>
            </a:pPr>
            <a:r>
              <a:rPr lang="en-US" sz="1400" b="1" dirty="0">
                <a:solidFill>
                  <a:schemeClr val="accent1">
                    <a:lumMod val="75000"/>
                  </a:schemeClr>
                </a:solidFill>
              </a:rPr>
              <a:t>No observable change in Field Emission onsets or magnitude from installation</a:t>
            </a:r>
          </a:p>
          <a:p>
            <a:pPr marL="160735" indent="-160735">
              <a:buFont typeface="Arial" panose="020B0604020202020204" pitchFamily="34" charset="0"/>
              <a:buChar char="•"/>
            </a:pPr>
            <a:r>
              <a:rPr lang="en-US" sz="1400" dirty="0">
                <a:solidFill>
                  <a:schemeClr val="tx1"/>
                </a:solidFill>
              </a:rPr>
              <a:t>Attribute result to production quality and best-in-class installation techniques, including </a:t>
            </a:r>
            <a:br>
              <a:rPr lang="en-US" sz="1400" dirty="0">
                <a:solidFill>
                  <a:schemeClr val="tx1"/>
                </a:solidFill>
              </a:rPr>
            </a:br>
            <a:r>
              <a:rPr lang="en-US" sz="1400" dirty="0">
                <a:solidFill>
                  <a:schemeClr val="tx1"/>
                </a:solidFill>
              </a:rPr>
              <a:t>Particle-Free processes</a:t>
            </a:r>
          </a:p>
          <a:p>
            <a:pPr marL="160735" indent="-160735">
              <a:buFont typeface="Arial" panose="020B0604020202020204" pitchFamily="34" charset="0"/>
              <a:buChar char="•"/>
            </a:pPr>
            <a:endParaRPr lang="en-US" sz="1400" dirty="0">
              <a:solidFill>
                <a:schemeClr val="tx1"/>
              </a:solidFill>
            </a:endParaRPr>
          </a:p>
        </p:txBody>
      </p:sp>
      <p:sp>
        <p:nvSpPr>
          <p:cNvPr id="6" name="Slide Number Placeholder 5"/>
          <p:cNvSpPr>
            <a:spLocks noGrp="1"/>
          </p:cNvSpPr>
          <p:nvPr>
            <p:ph type="sldNum" sz="quarter" idx="4"/>
          </p:nvPr>
        </p:nvSpPr>
        <p:spPr/>
        <p:txBody>
          <a:bodyPr/>
          <a:lstStyle/>
          <a:p>
            <a:fld id="{52B60363-7E9F-BF4A-894A-A30319D3939A}" type="slidenum">
              <a:rPr lang="en-US" smtClean="0"/>
              <a:pPr/>
              <a:t>17</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959542"/>
            <a:ext cx="4838683" cy="2983808"/>
          </a:xfrm>
          <a:prstGeom prst="rect">
            <a:avLst/>
          </a:prstGeom>
          <a:ln>
            <a:solidFill>
              <a:schemeClr val="tx1"/>
            </a:solidFill>
          </a:ln>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11" name="TextBox 10"/>
              <p:cNvSpPr txBox="1"/>
              <p:nvPr/>
            </p:nvSpPr>
            <p:spPr>
              <a:xfrm>
                <a:off x="4050454" y="1399699"/>
                <a:ext cx="1043091" cy="231154"/>
              </a:xfrm>
              <a:prstGeom prst="rect">
                <a:avLst/>
              </a:prstGeom>
              <a:solidFill>
                <a:schemeClr val="bg1"/>
              </a:solidFill>
              <a:ln>
                <a:solidFill>
                  <a:schemeClr val="tx1"/>
                </a:solidFill>
              </a:ln>
            </p:spPr>
            <p:txBody>
              <a:bodyPr wrap="square" rtlCol="0">
                <a:spAutoFit/>
              </a:bodyPr>
              <a:lstStyle/>
              <a:p>
                <a:pPr/>
                <a14:m>
                  <m:oMathPara xmlns:m="http://schemas.openxmlformats.org/officeDocument/2006/math">
                    <m:oMathParaPr>
                      <m:jc m:val="center"/>
                    </m:oMathParaPr>
                    <m:oMath xmlns:m="http://schemas.openxmlformats.org/officeDocument/2006/math">
                      <m:acc>
                        <m:accPr>
                          <m:chr m:val="̅"/>
                          <m:ctrlPr>
                            <a:rPr lang="en-US" sz="900" i="1">
                              <a:latin typeface="Cambria Math" panose="02040503050406030204" pitchFamily="18" charset="0"/>
                            </a:rPr>
                          </m:ctrlPr>
                        </m:accPr>
                        <m:e>
                          <m:r>
                            <m:rPr>
                              <m:sty m:val="p"/>
                            </m:rPr>
                            <a:rPr lang="en-US" sz="900">
                              <a:latin typeface="Cambria Math" panose="02040503050406030204" pitchFamily="18" charset="0"/>
                            </a:rPr>
                            <m:t>Δ</m:t>
                          </m:r>
                        </m:e>
                      </m:acc>
                      <m:r>
                        <a:rPr lang="en-US" sz="900" i="1">
                          <a:latin typeface="Cambria Math" panose="02040503050406030204" pitchFamily="18" charset="0"/>
                        </a:rPr>
                        <m:t>=</m:t>
                      </m:r>
                      <m:d>
                        <m:dPr>
                          <m:ctrlPr>
                            <a:rPr lang="en-US" sz="900" i="1">
                              <a:latin typeface="Cambria Math" panose="02040503050406030204" pitchFamily="18" charset="0"/>
                            </a:rPr>
                          </m:ctrlPr>
                        </m:dPr>
                        <m:e>
                          <m:r>
                            <a:rPr lang="en-US" sz="900" i="1">
                              <a:latin typeface="Cambria Math" panose="02040503050406030204" pitchFamily="18" charset="0"/>
                            </a:rPr>
                            <m:t>−1±18</m:t>
                          </m:r>
                        </m:e>
                      </m:d>
                      <m:r>
                        <a:rPr lang="en-US" sz="900" i="1">
                          <a:latin typeface="Cambria Math" panose="02040503050406030204" pitchFamily="18" charset="0"/>
                        </a:rPr>
                        <m:t>%</m:t>
                      </m:r>
                    </m:oMath>
                  </m:oMathPara>
                </a14:m>
                <a:endParaRPr lang="en-US" sz="900">
                  <a:latin typeface="+mj-lt"/>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050454" y="1399699"/>
                <a:ext cx="1043091" cy="231154"/>
              </a:xfrm>
              <a:prstGeom prst="rect">
                <a:avLst/>
              </a:prstGeom>
              <a:blipFill>
                <a:blip r:embed="rId3"/>
                <a:stretch>
                  <a:fillRect/>
                </a:stretch>
              </a:blipFill>
              <a:ln>
                <a:solidFill>
                  <a:schemeClr val="tx1"/>
                </a:solidFill>
              </a:ln>
            </p:spPr>
            <p:txBody>
              <a:bodyPr/>
              <a:lstStyle/>
              <a:p>
                <a:r>
                  <a:rPr lang="en-US">
                    <a:noFill/>
                  </a:rPr>
                  <a:t> </a:t>
                </a:r>
              </a:p>
            </p:txBody>
          </p:sp>
        </mc:Fallback>
      </mc:AlternateContent>
      <p:sp>
        <p:nvSpPr>
          <p:cNvPr id="12" name="TextBox 11"/>
          <p:cNvSpPr txBox="1"/>
          <p:nvPr/>
        </p:nvSpPr>
        <p:spPr>
          <a:xfrm>
            <a:off x="2166088" y="816439"/>
            <a:ext cx="1764229" cy="27699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200" b="1" dirty="0">
                <a:latin typeface="Lato" panose="020B0604020202020204" charset="0"/>
              </a:rPr>
              <a:t>Change in FE Onset</a:t>
            </a:r>
          </a:p>
        </p:txBody>
      </p:sp>
    </p:spTree>
    <p:extLst>
      <p:ext uri="{BB962C8B-B14F-4D97-AF65-F5344CB8AC3E}">
        <p14:creationId xmlns:p14="http://schemas.microsoft.com/office/powerpoint/2010/main" val="1146504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00026"/>
            <a:ext cx="7905751" cy="474114"/>
          </a:xfrm>
        </p:spPr>
        <p:txBody>
          <a:bodyPr/>
          <a:lstStyle/>
          <a:p>
            <a:r>
              <a:rPr lang="en-US" dirty="0"/>
              <a:t>LCLS-II – Soft and Hard X-Ray ”First Light” in 2023</a:t>
            </a:r>
          </a:p>
        </p:txBody>
      </p:sp>
      <p:grpSp>
        <p:nvGrpSpPr>
          <p:cNvPr id="7" name="Group 6">
            <a:extLst>
              <a:ext uri="{FF2B5EF4-FFF2-40B4-BE49-F238E27FC236}">
                <a16:creationId xmlns:a16="http://schemas.microsoft.com/office/drawing/2014/main" id="{96EB240D-95B0-C824-B0E4-EC455FB39620}"/>
              </a:ext>
            </a:extLst>
          </p:cNvPr>
          <p:cNvGrpSpPr/>
          <p:nvPr/>
        </p:nvGrpSpPr>
        <p:grpSpPr>
          <a:xfrm>
            <a:off x="3617752" y="2804999"/>
            <a:ext cx="2057400" cy="2161500"/>
            <a:chOff x="4129478" y="4331583"/>
            <a:chExt cx="2670448" cy="2277275"/>
          </a:xfrm>
        </p:grpSpPr>
        <p:pic>
          <p:nvPicPr>
            <p:cNvPr id="8" name="Picture 7">
              <a:extLst>
                <a:ext uri="{FF2B5EF4-FFF2-40B4-BE49-F238E27FC236}">
                  <a16:creationId xmlns:a16="http://schemas.microsoft.com/office/drawing/2014/main" id="{39C65888-F933-30CC-6738-A522EFD28C9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129478" y="4657153"/>
              <a:ext cx="2670448" cy="1951705"/>
            </a:xfrm>
            <a:prstGeom prst="rect">
              <a:avLst/>
            </a:prstGeom>
            <a:ln w="12700">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D44CBE1B-5EFB-DB69-11BD-3A3F56335F23}"/>
                </a:ext>
              </a:extLst>
            </p:cNvPr>
            <p:cNvSpPr txBox="1"/>
            <p:nvPr/>
          </p:nvSpPr>
          <p:spPr>
            <a:xfrm>
              <a:off x="4399278" y="4331583"/>
              <a:ext cx="2089204" cy="615553"/>
            </a:xfrm>
            <a:prstGeom prst="rect">
              <a:avLst/>
            </a:prstGeom>
            <a:noFill/>
          </p:spPr>
          <p:txBody>
            <a:bodyPr wrap="square" rtlCol="0">
              <a:spAutoFit/>
            </a:bodyPr>
            <a:lstStyle/>
            <a:p>
              <a:pPr algn="ctr"/>
              <a:r>
                <a:rPr lang="en-US" sz="1200" b="1" dirty="0"/>
                <a:t>93 kHz e</a:t>
              </a:r>
              <a:r>
                <a:rPr lang="en-US" sz="1200" b="1" baseline="30000" dirty="0"/>
                <a:t>-</a:t>
              </a:r>
              <a:r>
                <a:rPr lang="en-US" sz="1200" b="1" dirty="0"/>
                <a:t> beam rate</a:t>
              </a:r>
            </a:p>
          </p:txBody>
        </p:sp>
      </p:grpSp>
      <p:grpSp>
        <p:nvGrpSpPr>
          <p:cNvPr id="13" name="Group 12">
            <a:extLst>
              <a:ext uri="{FF2B5EF4-FFF2-40B4-BE49-F238E27FC236}">
                <a16:creationId xmlns:a16="http://schemas.microsoft.com/office/drawing/2014/main" id="{B081BC4B-3844-EBFC-E311-4150DF69C2E8}"/>
              </a:ext>
            </a:extLst>
          </p:cNvPr>
          <p:cNvGrpSpPr/>
          <p:nvPr/>
        </p:nvGrpSpPr>
        <p:grpSpPr>
          <a:xfrm>
            <a:off x="499883" y="2807139"/>
            <a:ext cx="2704800" cy="2136330"/>
            <a:chOff x="7201423" y="4540273"/>
            <a:chExt cx="2542447" cy="1980039"/>
          </a:xfrm>
        </p:grpSpPr>
        <p:pic>
          <p:nvPicPr>
            <p:cNvPr id="14" name="Picture 2" descr="A blue screen with a red circle&#10;&#10;Description automatically generated">
              <a:extLst>
                <a:ext uri="{FF2B5EF4-FFF2-40B4-BE49-F238E27FC236}">
                  <a16:creationId xmlns:a16="http://schemas.microsoft.com/office/drawing/2014/main" id="{83CD24E1-E03B-2811-3406-45BE137B04A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70077" y="4798736"/>
              <a:ext cx="2374979" cy="17215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69D54DC-89C4-F8A7-D16A-40F576234FD1}"/>
                </a:ext>
              </a:extLst>
            </p:cNvPr>
            <p:cNvSpPr txBox="1"/>
            <p:nvPr/>
          </p:nvSpPr>
          <p:spPr>
            <a:xfrm>
              <a:off x="7201423" y="4540273"/>
              <a:ext cx="2542447" cy="615553"/>
            </a:xfrm>
            <a:prstGeom prst="rect">
              <a:avLst/>
            </a:prstGeom>
            <a:noFill/>
          </p:spPr>
          <p:txBody>
            <a:bodyPr wrap="square" rtlCol="0">
              <a:spAutoFit/>
            </a:bodyPr>
            <a:lstStyle/>
            <a:p>
              <a:pPr algn="ctr"/>
              <a:r>
                <a:rPr lang="en-US" sz="1200" b="1" dirty="0"/>
                <a:t>First SXR Lasing - 450 eV</a:t>
              </a:r>
            </a:p>
          </p:txBody>
        </p:sp>
      </p:grpSp>
      <p:grpSp>
        <p:nvGrpSpPr>
          <p:cNvPr id="16" name="Group 15">
            <a:extLst>
              <a:ext uri="{FF2B5EF4-FFF2-40B4-BE49-F238E27FC236}">
                <a16:creationId xmlns:a16="http://schemas.microsoft.com/office/drawing/2014/main" id="{E9BF032E-E9B1-2E61-1C70-0061CA623B9D}"/>
              </a:ext>
            </a:extLst>
          </p:cNvPr>
          <p:cNvGrpSpPr/>
          <p:nvPr/>
        </p:nvGrpSpPr>
        <p:grpSpPr>
          <a:xfrm>
            <a:off x="6184232" y="2809355"/>
            <a:ext cx="2743200" cy="2140639"/>
            <a:chOff x="673240" y="4502104"/>
            <a:chExt cx="2670448" cy="2059773"/>
          </a:xfrm>
        </p:grpSpPr>
        <p:pic>
          <p:nvPicPr>
            <p:cNvPr id="17" name="Picture 16" descr="A blue screen with a red circle&#10;&#10;Description automatically generated">
              <a:extLst>
                <a:ext uri="{FF2B5EF4-FFF2-40B4-BE49-F238E27FC236}">
                  <a16:creationId xmlns:a16="http://schemas.microsoft.com/office/drawing/2014/main" id="{D1709BE5-288B-1239-D9EE-B49AEFE740E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0702" y="4757170"/>
              <a:ext cx="2377440" cy="1804707"/>
            </a:xfrm>
            <a:prstGeom prst="rect">
              <a:avLst/>
            </a:prstGeom>
          </p:spPr>
        </p:pic>
        <p:sp>
          <p:nvSpPr>
            <p:cNvPr id="18" name="TextBox 17">
              <a:extLst>
                <a:ext uri="{FF2B5EF4-FFF2-40B4-BE49-F238E27FC236}">
                  <a16:creationId xmlns:a16="http://schemas.microsoft.com/office/drawing/2014/main" id="{4794BFE3-B20A-C188-07FC-8B4DCDDC6107}"/>
                </a:ext>
              </a:extLst>
            </p:cNvPr>
            <p:cNvSpPr txBox="1"/>
            <p:nvPr/>
          </p:nvSpPr>
          <p:spPr>
            <a:xfrm>
              <a:off x="673240" y="4502104"/>
              <a:ext cx="2670448" cy="615552"/>
            </a:xfrm>
            <a:prstGeom prst="rect">
              <a:avLst/>
            </a:prstGeom>
            <a:noFill/>
          </p:spPr>
          <p:txBody>
            <a:bodyPr wrap="square" rtlCol="0">
              <a:spAutoFit/>
            </a:bodyPr>
            <a:lstStyle/>
            <a:p>
              <a:pPr algn="ctr"/>
              <a:r>
                <a:rPr lang="en-US" sz="1200" b="1" dirty="0"/>
                <a:t>First HXR Lasing - 1050 eV</a:t>
              </a:r>
            </a:p>
          </p:txBody>
        </p:sp>
      </p:grpSp>
      <p:sp>
        <p:nvSpPr>
          <p:cNvPr id="6" name="Slide Number Placeholder 5"/>
          <p:cNvSpPr>
            <a:spLocks noGrp="1"/>
          </p:cNvSpPr>
          <p:nvPr>
            <p:ph type="sldNum" sz="quarter" idx="4"/>
          </p:nvPr>
        </p:nvSpPr>
        <p:spPr/>
        <p:txBody>
          <a:bodyPr/>
          <a:lstStyle/>
          <a:p>
            <a:fld id="{52B60363-7E9F-BF4A-894A-A30319D3939A}" type="slidenum">
              <a:rPr lang="en-US" smtClean="0"/>
              <a:pPr/>
              <a:t>18</a:t>
            </a:fld>
            <a:endParaRPr lang="en-US" dirty="0"/>
          </a:p>
        </p:txBody>
      </p:sp>
      <p:sp>
        <p:nvSpPr>
          <p:cNvPr id="19" name="Text Placeholder 3">
            <a:extLst>
              <a:ext uri="{FF2B5EF4-FFF2-40B4-BE49-F238E27FC236}">
                <a16:creationId xmlns:a16="http://schemas.microsoft.com/office/drawing/2014/main" id="{E65082E3-FE5C-A586-7F8E-FD2E751A393D}"/>
              </a:ext>
            </a:extLst>
          </p:cNvPr>
          <p:cNvSpPr txBox="1">
            <a:spLocks/>
          </p:cNvSpPr>
          <p:nvPr/>
        </p:nvSpPr>
        <p:spPr>
          <a:xfrm>
            <a:off x="609600" y="761999"/>
            <a:ext cx="7595937" cy="1756611"/>
          </a:xfrm>
          <a:prstGeom prst="rect">
            <a:avLst/>
          </a:prstGeom>
        </p:spPr>
        <p:txBody>
          <a:bodyPr/>
          <a:lst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spcAft>
                <a:spcPts val="0"/>
              </a:spcAft>
              <a:buFont typeface="Arial" panose="020B0604020202020204" pitchFamily="34" charset="0"/>
              <a:buChar char="•"/>
            </a:pPr>
            <a:r>
              <a:rPr lang="en-US" sz="1800" dirty="0"/>
              <a:t>CD-4 Project Milestone completed October 18, 2023</a:t>
            </a:r>
          </a:p>
          <a:p>
            <a:pPr marL="285750" indent="-285750">
              <a:spcAft>
                <a:spcPts val="0"/>
              </a:spcAft>
              <a:buFont typeface="Arial" panose="020B0604020202020204" pitchFamily="34" charset="0"/>
              <a:buChar char="•"/>
            </a:pPr>
            <a:r>
              <a:rPr lang="en-US" sz="1800" dirty="0"/>
              <a:t>All LCLS-II Threshold KPPs have been Verified</a:t>
            </a:r>
          </a:p>
          <a:p>
            <a:pPr marL="285750" indent="-285750">
              <a:spcAft>
                <a:spcPts val="0"/>
              </a:spcAft>
              <a:buFont typeface="Arial" panose="020B0604020202020204" pitchFamily="34" charset="0"/>
              <a:buChar char="•"/>
            </a:pPr>
            <a:r>
              <a:rPr lang="en-US" sz="1800" dirty="0"/>
              <a:t>Project had more than a decade of work, including 4.5 M hours from </a:t>
            </a:r>
            <a:br>
              <a:rPr lang="en-US" sz="1800" dirty="0"/>
            </a:br>
            <a:r>
              <a:rPr lang="en-US" sz="1800" dirty="0"/>
              <a:t>5 DOE National Laboratories and many collaborators</a:t>
            </a:r>
          </a:p>
          <a:p>
            <a:pPr marL="285750" indent="-285750">
              <a:spcAft>
                <a:spcPts val="0"/>
              </a:spcAft>
              <a:buFont typeface="Arial" panose="020B0604020202020204" pitchFamily="34" charset="0"/>
              <a:buChar char="•"/>
            </a:pPr>
            <a:r>
              <a:rPr lang="en-US" sz="1800" dirty="0"/>
              <a:t>Work continues at SLAC to support user science with LCLS-II</a:t>
            </a:r>
          </a:p>
        </p:txBody>
      </p:sp>
    </p:spTree>
    <p:extLst>
      <p:ext uri="{BB962C8B-B14F-4D97-AF65-F5344CB8AC3E}">
        <p14:creationId xmlns:p14="http://schemas.microsoft.com/office/powerpoint/2010/main" val="2308352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F294251-25C0-E5CD-E19E-D79F2B220628}"/>
              </a:ext>
            </a:extLst>
          </p:cNvPr>
          <p:cNvSpPr>
            <a:spLocks noGrp="1"/>
          </p:cNvSpPr>
          <p:nvPr>
            <p:ph type="body" sz="quarter" idx="4294967295"/>
          </p:nvPr>
        </p:nvSpPr>
        <p:spPr>
          <a:xfrm>
            <a:off x="614362" y="1212031"/>
            <a:ext cx="7915275" cy="3340100"/>
          </a:xfrm>
        </p:spPr>
        <p:txBody>
          <a:bodyPr/>
          <a:lstStyle/>
          <a:p>
            <a:pPr algn="ctr"/>
            <a:endParaRPr lang="en-US" dirty="0"/>
          </a:p>
          <a:p>
            <a:pPr algn="ctr"/>
            <a:r>
              <a:rPr lang="en-US" dirty="0"/>
              <a:t>Questions?</a:t>
            </a:r>
          </a:p>
        </p:txBody>
      </p:sp>
      <p:pic>
        <p:nvPicPr>
          <p:cNvPr id="7" name="Picture 6">
            <a:extLst>
              <a:ext uri="{FF2B5EF4-FFF2-40B4-BE49-F238E27FC236}">
                <a16:creationId xmlns:a16="http://schemas.microsoft.com/office/drawing/2014/main" id="{1FDA7CA1-FA16-9DF8-50FD-836F311F9BE5}"/>
              </a:ext>
            </a:extLst>
          </p:cNvPr>
          <p:cNvPicPr>
            <a:picLocks noChangeAspect="1"/>
          </p:cNvPicPr>
          <p:nvPr/>
        </p:nvPicPr>
        <p:blipFill>
          <a:blip r:embed="rId2"/>
          <a:stretch>
            <a:fillRect/>
          </a:stretch>
        </p:blipFill>
        <p:spPr>
          <a:xfrm>
            <a:off x="1715775" y="3037613"/>
            <a:ext cx="5712447" cy="1188823"/>
          </a:xfrm>
          <a:prstGeom prst="rect">
            <a:avLst/>
          </a:prstGeom>
        </p:spPr>
      </p:pic>
    </p:spTree>
    <p:extLst>
      <p:ext uri="{BB962C8B-B14F-4D97-AF65-F5344CB8AC3E}">
        <p14:creationId xmlns:p14="http://schemas.microsoft.com/office/powerpoint/2010/main" val="778508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00026"/>
            <a:ext cx="7905751" cy="474114"/>
          </a:xfrm>
        </p:spPr>
        <p:txBody>
          <a:bodyPr/>
          <a:lstStyle/>
          <a:p>
            <a:r>
              <a:rPr lang="en-US" sz="2400" dirty="0">
                <a:latin typeface="Arial"/>
                <a:cs typeface="Arial"/>
              </a:rPr>
              <a:t>LCLS-II Vacuum Systems</a:t>
            </a:r>
            <a:endParaRPr lang="en-US" sz="2400" b="0" dirty="0">
              <a:solidFill>
                <a:srgbClr val="000000"/>
              </a:solidFill>
              <a:latin typeface="Arial"/>
              <a:cs typeface="Arial"/>
            </a:endParaRPr>
          </a:p>
        </p:txBody>
      </p:sp>
      <p:sp>
        <p:nvSpPr>
          <p:cNvPr id="6" name="Slide Number Placeholder 5"/>
          <p:cNvSpPr>
            <a:spLocks noGrp="1"/>
          </p:cNvSpPr>
          <p:nvPr>
            <p:ph type="sldNum" sz="quarter" idx="4"/>
          </p:nvPr>
        </p:nvSpPr>
        <p:spPr/>
        <p:txBody>
          <a:bodyPr/>
          <a:lstStyle/>
          <a:p>
            <a:fld id="{52B60363-7E9F-BF4A-894A-A30319D3939A}" type="slidenum">
              <a:rPr lang="en-US" smtClean="0"/>
              <a:pPr/>
              <a:t>2</a:t>
            </a:fld>
            <a:endParaRPr lang="en-US" dirty="0"/>
          </a:p>
        </p:txBody>
      </p:sp>
      <p:sp>
        <p:nvSpPr>
          <p:cNvPr id="5" name="Rectangle 4">
            <a:extLst>
              <a:ext uri="{FF2B5EF4-FFF2-40B4-BE49-F238E27FC236}">
                <a16:creationId xmlns:a16="http://schemas.microsoft.com/office/drawing/2014/main" id="{432A26FE-341D-A281-A781-9ECBFC40C2F3}"/>
              </a:ext>
            </a:extLst>
          </p:cNvPr>
          <p:cNvSpPr/>
          <p:nvPr/>
        </p:nvSpPr>
        <p:spPr>
          <a:xfrm>
            <a:off x="1491036" y="2358623"/>
            <a:ext cx="5934656" cy="1046440"/>
          </a:xfrm>
          <a:prstGeom prst="rect">
            <a:avLst/>
          </a:prstGeom>
        </p:spPr>
        <p:txBody>
          <a:bodyPr wrap="square">
            <a:spAutoFit/>
          </a:bodyPr>
          <a:lstStyle/>
          <a:p>
            <a:pPr>
              <a:spcAft>
                <a:spcPts val="450"/>
              </a:spcAft>
            </a:pPr>
            <a:r>
              <a:rPr lang="en-US" sz="1350" dirty="0"/>
              <a:t> LCSL-II vacuum system consists of </a:t>
            </a:r>
            <a:r>
              <a:rPr lang="en-US" sz="1350" b="1" dirty="0">
                <a:solidFill>
                  <a:schemeClr val="bg2"/>
                </a:solidFill>
              </a:rPr>
              <a:t>3</a:t>
            </a:r>
            <a:r>
              <a:rPr lang="en-US" sz="1350" dirty="0"/>
              <a:t> </a:t>
            </a:r>
            <a:r>
              <a:rPr lang="en-US" sz="1350" b="1" dirty="0">
                <a:solidFill>
                  <a:schemeClr val="bg2"/>
                </a:solidFill>
              </a:rPr>
              <a:t>independent</a:t>
            </a:r>
            <a:r>
              <a:rPr lang="en-US" sz="1350" dirty="0"/>
              <a:t> systems:</a:t>
            </a:r>
          </a:p>
          <a:p>
            <a:pPr marL="557213" indent="-214313">
              <a:spcAft>
                <a:spcPts val="450"/>
              </a:spcAft>
              <a:buFont typeface="+mj-lt"/>
              <a:buAutoNum type="arabicPeriod"/>
            </a:pPr>
            <a:r>
              <a:rPr lang="en-US" sz="1200" dirty="0"/>
              <a:t>Beam line system</a:t>
            </a:r>
          </a:p>
          <a:p>
            <a:pPr marL="557213" indent="-214313">
              <a:spcAft>
                <a:spcPts val="450"/>
              </a:spcAft>
              <a:buFont typeface="+mj-lt"/>
              <a:buAutoNum type="arabicPeriod"/>
            </a:pPr>
            <a:r>
              <a:rPr lang="en-US" sz="1200" dirty="0"/>
              <a:t>RF Coupler vacuum system </a:t>
            </a:r>
          </a:p>
          <a:p>
            <a:pPr marL="557213" indent="-214313">
              <a:spcAft>
                <a:spcPts val="450"/>
              </a:spcAft>
              <a:buFont typeface="+mj-lt"/>
              <a:buAutoNum type="arabicPeriod"/>
            </a:pPr>
            <a:r>
              <a:rPr lang="en-US" sz="1200" dirty="0"/>
              <a:t>Thermal isolation system within </a:t>
            </a:r>
            <a:r>
              <a:rPr lang="en-US" sz="1200" dirty="0" err="1"/>
              <a:t>Cryomodule</a:t>
            </a:r>
            <a:endParaRPr lang="en-US" sz="1200" dirty="0"/>
          </a:p>
        </p:txBody>
      </p:sp>
      <p:pic>
        <p:nvPicPr>
          <p:cNvPr id="8" name="Picture 3" descr="Diagram of a cryo distribution system&#10;&#10;Description automatically generated">
            <a:extLst>
              <a:ext uri="{FF2B5EF4-FFF2-40B4-BE49-F238E27FC236}">
                <a16:creationId xmlns:a16="http://schemas.microsoft.com/office/drawing/2014/main" id="{BD5ABFF0-04BF-1653-0E45-97A292F6C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579" y="717212"/>
            <a:ext cx="4051571"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7A710369-753C-6396-96CB-4CC3FBD6C4EE}"/>
              </a:ext>
            </a:extLst>
          </p:cNvPr>
          <p:cNvSpPr txBox="1"/>
          <p:nvPr/>
        </p:nvSpPr>
        <p:spPr>
          <a:xfrm>
            <a:off x="6057900" y="1625525"/>
            <a:ext cx="228600" cy="230832"/>
          </a:xfrm>
          <a:prstGeom prst="rect">
            <a:avLst/>
          </a:prstGeom>
          <a:solidFill>
            <a:schemeClr val="bg2"/>
          </a:solidFill>
        </p:spPr>
        <p:txBody>
          <a:bodyPr wrap="square" rtlCol="0">
            <a:spAutoFit/>
          </a:bodyPr>
          <a:lstStyle/>
          <a:p>
            <a:r>
              <a:rPr lang="en-US" sz="900" b="1" dirty="0">
                <a:solidFill>
                  <a:schemeClr val="bg1"/>
                </a:solidFill>
              </a:rPr>
              <a:t>1</a:t>
            </a:r>
          </a:p>
        </p:txBody>
      </p:sp>
      <p:sp>
        <p:nvSpPr>
          <p:cNvPr id="12" name="TextBox 11">
            <a:extLst>
              <a:ext uri="{FF2B5EF4-FFF2-40B4-BE49-F238E27FC236}">
                <a16:creationId xmlns:a16="http://schemas.microsoft.com/office/drawing/2014/main" id="{85EB2ADE-BC7E-6C6C-2844-00C08FEB1821}"/>
              </a:ext>
            </a:extLst>
          </p:cNvPr>
          <p:cNvSpPr txBox="1"/>
          <p:nvPr/>
        </p:nvSpPr>
        <p:spPr>
          <a:xfrm>
            <a:off x="4776804" y="2200798"/>
            <a:ext cx="228600" cy="230832"/>
          </a:xfrm>
          <a:prstGeom prst="rect">
            <a:avLst/>
          </a:prstGeom>
          <a:solidFill>
            <a:schemeClr val="bg2"/>
          </a:solidFill>
        </p:spPr>
        <p:txBody>
          <a:bodyPr wrap="square" rtlCol="0">
            <a:spAutoFit/>
          </a:bodyPr>
          <a:lstStyle/>
          <a:p>
            <a:r>
              <a:rPr lang="en-US" sz="900" b="1" dirty="0">
                <a:solidFill>
                  <a:schemeClr val="bg1"/>
                </a:solidFill>
              </a:rPr>
              <a:t>2</a:t>
            </a:r>
          </a:p>
        </p:txBody>
      </p:sp>
      <p:sp>
        <p:nvSpPr>
          <p:cNvPr id="14" name="TextBox 13">
            <a:extLst>
              <a:ext uri="{FF2B5EF4-FFF2-40B4-BE49-F238E27FC236}">
                <a16:creationId xmlns:a16="http://schemas.microsoft.com/office/drawing/2014/main" id="{A2C4308D-7863-D735-4727-F85F7E53D3D0}"/>
              </a:ext>
            </a:extLst>
          </p:cNvPr>
          <p:cNvSpPr txBox="1"/>
          <p:nvPr/>
        </p:nvSpPr>
        <p:spPr>
          <a:xfrm>
            <a:off x="3708580" y="1100108"/>
            <a:ext cx="228600" cy="230832"/>
          </a:xfrm>
          <a:prstGeom prst="rect">
            <a:avLst/>
          </a:prstGeom>
          <a:solidFill>
            <a:schemeClr val="bg2"/>
          </a:solidFill>
        </p:spPr>
        <p:txBody>
          <a:bodyPr wrap="square" rtlCol="0">
            <a:spAutoFit/>
          </a:bodyPr>
          <a:lstStyle/>
          <a:p>
            <a:r>
              <a:rPr lang="en-US" sz="900" b="1" dirty="0">
                <a:solidFill>
                  <a:schemeClr val="bg1"/>
                </a:solidFill>
              </a:rPr>
              <a:t>3</a:t>
            </a:r>
          </a:p>
        </p:txBody>
      </p:sp>
      <p:pic>
        <p:nvPicPr>
          <p:cNvPr id="16" name="Picture 2">
            <a:extLst>
              <a:ext uri="{FF2B5EF4-FFF2-40B4-BE49-F238E27FC236}">
                <a16:creationId xmlns:a16="http://schemas.microsoft.com/office/drawing/2014/main" id="{4026A393-7197-2C7C-0B5E-B981B45BC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345095"/>
            <a:ext cx="7924800" cy="1679103"/>
          </a:xfrm>
          <a:prstGeom prst="rect">
            <a:avLst/>
          </a:prstGeom>
          <a:solidFill>
            <a:schemeClr val="bg1"/>
          </a:solidFill>
          <a:ln>
            <a:noFill/>
          </a:ln>
          <a:effectLst/>
        </p:spPr>
      </p:pic>
    </p:spTree>
    <p:extLst>
      <p:ext uri="{BB962C8B-B14F-4D97-AF65-F5344CB8AC3E}">
        <p14:creationId xmlns:p14="http://schemas.microsoft.com/office/powerpoint/2010/main" val="2438951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00026"/>
            <a:ext cx="7905751" cy="474114"/>
          </a:xfrm>
        </p:spPr>
        <p:txBody>
          <a:bodyPr/>
          <a:lstStyle/>
          <a:p>
            <a:r>
              <a:rPr lang="en-US" sz="2400" dirty="0">
                <a:latin typeface="Arial"/>
                <a:cs typeface="Arial"/>
              </a:rPr>
              <a:t>Beam Line Vacuum System</a:t>
            </a:r>
            <a:endParaRPr lang="en-US" sz="2400" b="0" dirty="0">
              <a:solidFill>
                <a:srgbClr val="000000"/>
              </a:solidFill>
              <a:latin typeface="Arial"/>
              <a:cs typeface="Arial"/>
            </a:endParaRPr>
          </a:p>
        </p:txBody>
      </p:sp>
      <p:sp>
        <p:nvSpPr>
          <p:cNvPr id="6" name="Slide Number Placeholder 5"/>
          <p:cNvSpPr>
            <a:spLocks noGrp="1"/>
          </p:cNvSpPr>
          <p:nvPr>
            <p:ph type="sldNum" sz="quarter" idx="4"/>
          </p:nvPr>
        </p:nvSpPr>
        <p:spPr/>
        <p:txBody>
          <a:bodyPr/>
          <a:lstStyle/>
          <a:p>
            <a:fld id="{52B60363-7E9F-BF4A-894A-A30319D3939A}" type="slidenum">
              <a:rPr lang="en-US" smtClean="0"/>
              <a:pPr/>
              <a:t>3</a:t>
            </a:fld>
            <a:endParaRPr lang="en-US" dirty="0"/>
          </a:p>
        </p:txBody>
      </p:sp>
      <p:sp>
        <p:nvSpPr>
          <p:cNvPr id="4" name="Content Placeholder 5">
            <a:extLst>
              <a:ext uri="{FF2B5EF4-FFF2-40B4-BE49-F238E27FC236}">
                <a16:creationId xmlns:a16="http://schemas.microsoft.com/office/drawing/2014/main" id="{5373AA8E-1FA5-5D4D-B3E8-A6A9B221F894}"/>
              </a:ext>
            </a:extLst>
          </p:cNvPr>
          <p:cNvSpPr txBox="1">
            <a:spLocks/>
          </p:cNvSpPr>
          <p:nvPr/>
        </p:nvSpPr>
        <p:spPr>
          <a:xfrm>
            <a:off x="1379837" y="762000"/>
            <a:ext cx="6081713" cy="3028950"/>
          </a:xfrm>
          <a:prstGeom prst="rect">
            <a:avLst/>
          </a:prstGeom>
        </p:spPr>
        <p:txBody>
          <a:bodyPr vert="horz" lIns="0" tIns="0" rIns="0" bIns="0" rtlCol="0" anchor="t">
            <a:normAutofit/>
          </a:bodyPr>
          <a:lst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3995" indent="-213995">
              <a:buFont typeface="Arial" panose="020B0604020202020204" pitchFamily="34" charset="0"/>
              <a:buChar char="•"/>
            </a:pPr>
            <a:r>
              <a:rPr lang="en-US" sz="1500" dirty="0">
                <a:latin typeface="Arial"/>
                <a:cs typeface="Arial"/>
              </a:rPr>
              <a:t>&gt;3.5km from Gun/Injector to the Experimental Stations.</a:t>
            </a:r>
          </a:p>
          <a:p>
            <a:pPr marL="257175" indent="-257175">
              <a:lnSpc>
                <a:spcPct val="110000"/>
              </a:lnSpc>
              <a:buFont typeface="Arial" pitchFamily="34" charset="0"/>
              <a:buChar char="•"/>
            </a:pPr>
            <a:r>
              <a:rPr lang="en-US" sz="1500" dirty="0">
                <a:latin typeface="Arial"/>
                <a:cs typeface="Arial"/>
              </a:rPr>
              <a:t>LCLS-II </a:t>
            </a:r>
            <a:endParaRPr lang="en-US" sz="1500" dirty="0"/>
          </a:p>
          <a:p>
            <a:pPr marL="556895" lvl="1" indent="-213995">
              <a:lnSpc>
                <a:spcPct val="110000"/>
              </a:lnSpc>
            </a:pPr>
            <a:r>
              <a:rPr lang="en-US" sz="1500" dirty="0"/>
              <a:t>Requirement is Ultrahigh Vacuum (UHV) cleanliness along full length (though pressures may not be operationally achievable)</a:t>
            </a:r>
          </a:p>
          <a:p>
            <a:pPr marL="556895" lvl="1" indent="-213995">
              <a:lnSpc>
                <a:spcPct val="110000"/>
              </a:lnSpc>
            </a:pPr>
            <a:r>
              <a:rPr lang="en-US" sz="1500" dirty="0"/>
              <a:t>Adjacent particle free cryo and ambient sections.</a:t>
            </a:r>
          </a:p>
          <a:p>
            <a:pPr marL="213995" indent="-213995">
              <a:buFont typeface="Arial" panose="020B0604020202020204" pitchFamily="34" charset="0"/>
              <a:buChar char="•"/>
            </a:pPr>
            <a:r>
              <a:rPr lang="en-US" sz="1500" dirty="0">
                <a:latin typeface="Arial"/>
                <a:cs typeface="Arial"/>
              </a:rPr>
              <a:t>Beam line parts came from SLAC, Argonne, LBNL, FNAL, </a:t>
            </a:r>
            <a:r>
              <a:rPr lang="en-US" sz="1500" dirty="0" err="1">
                <a:latin typeface="Arial"/>
                <a:cs typeface="Arial"/>
              </a:rPr>
              <a:t>JLab</a:t>
            </a:r>
            <a:endParaRPr lang="en-US" sz="1500" dirty="0" err="1"/>
          </a:p>
          <a:p>
            <a:endParaRPr lang="en-US" sz="1500" dirty="0"/>
          </a:p>
          <a:p>
            <a:endParaRPr lang="en-US" sz="1500" dirty="0"/>
          </a:p>
        </p:txBody>
      </p:sp>
      <p:pic>
        <p:nvPicPr>
          <p:cNvPr id="7" name="Picture 2" descr="Diagram of a diagram of a long line of a long line of a long line of a long line of a long line of a long line of a long line of a long line of a long&#10;&#10;Description automatically generated">
            <a:extLst>
              <a:ext uri="{FF2B5EF4-FFF2-40B4-BE49-F238E27FC236}">
                <a16:creationId xmlns:a16="http://schemas.microsoft.com/office/drawing/2014/main" id="{F401D61E-FCA9-0F81-B425-A8A3443F2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105150"/>
            <a:ext cx="7924800" cy="1679102"/>
          </a:xfrm>
          <a:prstGeom prst="rect">
            <a:avLst/>
          </a:prstGeom>
          <a:solidFill>
            <a:schemeClr val="bg1"/>
          </a:solidFill>
          <a:ln>
            <a:noFill/>
          </a:ln>
          <a:effectLst/>
        </p:spPr>
      </p:pic>
    </p:spTree>
    <p:extLst>
      <p:ext uri="{BB962C8B-B14F-4D97-AF65-F5344CB8AC3E}">
        <p14:creationId xmlns:p14="http://schemas.microsoft.com/office/powerpoint/2010/main" val="3783720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00026"/>
            <a:ext cx="7905751" cy="474114"/>
          </a:xfrm>
        </p:spPr>
        <p:txBody>
          <a:bodyPr/>
          <a:lstStyle/>
          <a:p>
            <a:r>
              <a:rPr lang="en-CA" dirty="0"/>
              <a:t>SLAC UHV Acceptance Test Criteria</a:t>
            </a:r>
            <a:endParaRPr lang="en-US" dirty="0"/>
          </a:p>
        </p:txBody>
      </p:sp>
      <p:sp>
        <p:nvSpPr>
          <p:cNvPr id="6" name="Slide Number Placeholder 5"/>
          <p:cNvSpPr>
            <a:spLocks noGrp="1"/>
          </p:cNvSpPr>
          <p:nvPr>
            <p:ph type="sldNum" sz="quarter" idx="4"/>
          </p:nvPr>
        </p:nvSpPr>
        <p:spPr/>
        <p:txBody>
          <a:bodyPr/>
          <a:lstStyle/>
          <a:p>
            <a:fld id="{52B60363-7E9F-BF4A-894A-A30319D3939A}" type="slidenum">
              <a:rPr lang="en-US" smtClean="0"/>
              <a:pPr/>
              <a:t>4</a:t>
            </a:fld>
            <a:endParaRPr lang="en-US" dirty="0"/>
          </a:p>
        </p:txBody>
      </p:sp>
      <p:sp>
        <p:nvSpPr>
          <p:cNvPr id="2" name="Content Placeholder 29">
            <a:extLst>
              <a:ext uri="{FF2B5EF4-FFF2-40B4-BE49-F238E27FC236}">
                <a16:creationId xmlns:a16="http://schemas.microsoft.com/office/drawing/2014/main" id="{4DD4284E-8663-5F37-DD54-C0C1800D0FC4}"/>
              </a:ext>
            </a:extLst>
          </p:cNvPr>
          <p:cNvSpPr txBox="1">
            <a:spLocks/>
          </p:cNvSpPr>
          <p:nvPr/>
        </p:nvSpPr>
        <p:spPr>
          <a:xfrm>
            <a:off x="1257300" y="771144"/>
            <a:ext cx="6629400" cy="4210812"/>
          </a:xfrm>
          <a:prstGeom prst="rect">
            <a:avLst/>
          </a:prstGeom>
        </p:spPr>
        <p:txBody>
          <a:bodyPr>
            <a:noAutofit/>
          </a:bodyPr>
          <a:lst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FP-202-631-14-REV8</a:t>
            </a:r>
            <a:endParaRPr lang="en-US" dirty="0"/>
          </a:p>
          <a:p>
            <a:pPr marL="257175" indent="-257175">
              <a:buFont typeface="+mj-lt"/>
              <a:buAutoNum type="arabicPeriod"/>
            </a:pPr>
            <a:r>
              <a:rPr lang="en-US" sz="1350" b="1" dirty="0"/>
              <a:t>Leak Tight:  </a:t>
            </a:r>
            <a:r>
              <a:rPr lang="en-US" sz="1350" dirty="0"/>
              <a:t>Helium leakage rate of &lt; 2x10</a:t>
            </a:r>
            <a:r>
              <a:rPr lang="en-US" sz="1350" baseline="30000" dirty="0"/>
              <a:t>-10</a:t>
            </a:r>
            <a:r>
              <a:rPr lang="en-US" sz="1350" dirty="0"/>
              <a:t> std. cc/sec helium. </a:t>
            </a:r>
          </a:p>
          <a:p>
            <a:pPr marL="257175" indent="-257175">
              <a:buFont typeface="+mj-lt"/>
              <a:buAutoNum type="arabicPeriod"/>
            </a:pPr>
            <a:endParaRPr lang="en-US" sz="750" b="1" dirty="0"/>
          </a:p>
          <a:p>
            <a:pPr marL="257175" indent="-257175">
              <a:buFont typeface="+mj-lt"/>
              <a:buAutoNum type="arabicPeriod"/>
            </a:pPr>
            <a:r>
              <a:rPr lang="en-US" sz="1350" b="1" dirty="0"/>
              <a:t>RGA Acceptance</a:t>
            </a:r>
            <a:r>
              <a:rPr lang="en-US" sz="1350" dirty="0"/>
              <a:t>: Mass spectrometer scan performed at 150°C on each lot of components in the same test chamber</a:t>
            </a:r>
          </a:p>
          <a:p>
            <a:pPr marL="257175" indent="-257175">
              <a:buFont typeface="Arial" pitchFamily="34" charset="0"/>
              <a:buAutoNum type="arabicPeriod"/>
            </a:pPr>
            <a:endParaRPr lang="en-US" sz="1350" dirty="0"/>
          </a:p>
          <a:p>
            <a:pPr marL="257175" indent="-257175">
              <a:buFont typeface="Arial" pitchFamily="34" charset="0"/>
              <a:buAutoNum type="arabicPeriod"/>
            </a:pPr>
            <a:endParaRPr lang="en-US" sz="1350" dirty="0"/>
          </a:p>
          <a:p>
            <a:pPr marL="257175" indent="-257175">
              <a:buFont typeface="Arial" pitchFamily="34" charset="0"/>
              <a:buAutoNum type="arabicPeriod"/>
            </a:pPr>
            <a:endParaRPr lang="en-US" sz="1350" dirty="0"/>
          </a:p>
          <a:p>
            <a:pPr marL="257175" indent="-257175">
              <a:buFont typeface="Arial" pitchFamily="34" charset="0"/>
              <a:buAutoNum type="arabicPeriod"/>
            </a:pPr>
            <a:endParaRPr lang="en-US" sz="1350" dirty="0"/>
          </a:p>
          <a:p>
            <a:pPr marL="257175" indent="-257175">
              <a:buFont typeface="Arial" pitchFamily="34" charset="0"/>
              <a:buAutoNum type="arabicPeriod"/>
            </a:pPr>
            <a:endParaRPr lang="en-US" sz="1350" dirty="0"/>
          </a:p>
          <a:p>
            <a:pPr marL="257175" indent="-257175">
              <a:buFont typeface="Arial" pitchFamily="34" charset="0"/>
              <a:buAutoNum type="arabicPeriod"/>
            </a:pPr>
            <a:endParaRPr lang="en-US" sz="1350" dirty="0"/>
          </a:p>
          <a:p>
            <a:pPr marL="257175" indent="-257175">
              <a:buFont typeface="Arial" pitchFamily="34" charset="0"/>
              <a:buAutoNum type="arabicPeriod"/>
            </a:pPr>
            <a:endParaRPr lang="en-US" sz="750" dirty="0"/>
          </a:p>
          <a:p>
            <a:endParaRPr lang="en-US" dirty="0"/>
          </a:p>
          <a:p>
            <a:endParaRPr lang="en-CA" dirty="0"/>
          </a:p>
          <a:p>
            <a:pPr lvl="1"/>
            <a:endParaRPr lang="en-US" dirty="0"/>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DC77938F-AB43-CC42-E851-7097AD45A8FB}"/>
                  </a:ext>
                </a:extLst>
              </p:cNvPr>
              <p:cNvGraphicFramePr>
                <a:graphicFrameLocks noGrp="1"/>
              </p:cNvGraphicFramePr>
              <p:nvPr>
                <p:extLst>
                  <p:ext uri="{D42A27DB-BD31-4B8C-83A1-F6EECF244321}">
                    <p14:modId xmlns:p14="http://schemas.microsoft.com/office/powerpoint/2010/main" val="3915038329"/>
                  </p:ext>
                </p:extLst>
              </p:nvPr>
            </p:nvGraphicFramePr>
            <p:xfrm>
              <a:off x="832184" y="2336131"/>
              <a:ext cx="7445542" cy="2027321"/>
            </p:xfrm>
            <a:graphic>
              <a:graphicData uri="http://schemas.openxmlformats.org/drawingml/2006/table">
                <a:tbl>
                  <a:tblPr firstRow="1" firstCol="1" bandRow="1">
                    <a:tableStyleId>{5C22544A-7EE6-4342-B048-85BDC9FD1C3A}</a:tableStyleId>
                  </a:tblPr>
                  <a:tblGrid>
                    <a:gridCol w="5470194">
                      <a:extLst>
                        <a:ext uri="{9D8B030D-6E8A-4147-A177-3AD203B41FA5}">
                          <a16:colId xmlns:a16="http://schemas.microsoft.com/office/drawing/2014/main" val="20000"/>
                        </a:ext>
                      </a:extLst>
                    </a:gridCol>
                    <a:gridCol w="1975348">
                      <a:extLst>
                        <a:ext uri="{9D8B030D-6E8A-4147-A177-3AD203B41FA5}">
                          <a16:colId xmlns:a16="http://schemas.microsoft.com/office/drawing/2014/main" val="20001"/>
                        </a:ext>
                      </a:extLst>
                    </a:gridCol>
                  </a:tblGrid>
                  <a:tr h="224169">
                    <a:tc rowSpan="2">
                      <a:txBody>
                        <a:bodyPr/>
                        <a:lstStyle/>
                        <a:p>
                          <a:pPr marL="0" marR="0" algn="ctr">
                            <a:lnSpc>
                              <a:spcPct val="115000"/>
                            </a:lnSpc>
                            <a:spcBef>
                              <a:spcPts val="0"/>
                            </a:spcBef>
                            <a:spcAft>
                              <a:spcPts val="0"/>
                            </a:spcAft>
                          </a:pPr>
                          <a:r>
                            <a:rPr lang="en-US" sz="1400" dirty="0">
                              <a:effectLst/>
                            </a:rPr>
                            <a:t>Conditions/Criteria</a:t>
                          </a:r>
                          <a:endParaRPr lang="en-US" sz="14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900" dirty="0">
                              <a:effectLst/>
                            </a:rPr>
                            <a:t>Limits</a:t>
                          </a:r>
                          <a:endParaRPr lang="en-US" sz="1200" dirty="0">
                            <a:effectLst/>
                            <a:latin typeface="Calibri"/>
                            <a:ea typeface="Calibri"/>
                            <a:cs typeface="Times New Roman"/>
                          </a:endParaRPr>
                        </a:p>
                      </a:txBody>
                      <a:tcPr marL="51435" marR="51435" marT="0" marB="0" anchor="ctr"/>
                    </a:tc>
                    <a:extLst>
                      <a:ext uri="{0D108BD9-81ED-4DB2-BD59-A6C34878D82A}">
                        <a16:rowId xmlns:a16="http://schemas.microsoft.com/office/drawing/2014/main" val="10000"/>
                      </a:ext>
                    </a:extLst>
                  </a:tr>
                  <a:tr h="273911">
                    <a:tc vMerge="1">
                      <a:txBody>
                        <a:bodyPr/>
                        <a:lstStyle/>
                        <a:p>
                          <a:endParaRPr lang="en-US"/>
                        </a:p>
                      </a:txBody>
                      <a:tcPr/>
                    </a:tc>
                    <a:tc>
                      <a:txBody>
                        <a:bodyPr/>
                        <a:lstStyle/>
                        <a:p>
                          <a:pPr marL="0" marR="0" algn="ctr">
                            <a:lnSpc>
                              <a:spcPct val="115000"/>
                            </a:lnSpc>
                            <a:spcBef>
                              <a:spcPts val="0"/>
                            </a:spcBef>
                            <a:spcAft>
                              <a:spcPts val="0"/>
                            </a:spcAft>
                          </a:pPr>
                          <a:r>
                            <a:rPr lang="en-US" sz="1200" dirty="0">
                              <a:effectLst/>
                            </a:rPr>
                            <a:t>SLAC AD UHV</a:t>
                          </a:r>
                          <a:endParaRPr lang="en-US" sz="1200" dirty="0">
                            <a:effectLst/>
                            <a:latin typeface="Calibri"/>
                            <a:ea typeface="Calibri"/>
                            <a:cs typeface="Times New Roman"/>
                          </a:endParaRPr>
                        </a:p>
                      </a:txBody>
                      <a:tcPr marL="51435" marR="51435" marT="0" marB="0" anchor="ctr"/>
                    </a:tc>
                    <a:extLst>
                      <a:ext uri="{0D108BD9-81ED-4DB2-BD59-A6C34878D82A}">
                        <a16:rowId xmlns:a16="http://schemas.microsoft.com/office/drawing/2014/main" val="10001"/>
                      </a:ext>
                    </a:extLst>
                  </a:tr>
                  <a:tr h="371677">
                    <a:tc>
                      <a:txBody>
                        <a:bodyPr/>
                        <a:lstStyle/>
                        <a:p>
                          <a:pPr marL="0" marR="0" algn="ctr">
                            <a:lnSpc>
                              <a:spcPct val="115000"/>
                            </a:lnSpc>
                            <a:spcBef>
                              <a:spcPts val="500"/>
                            </a:spcBef>
                            <a:spcAft>
                              <a:spcPts val="500"/>
                            </a:spcAft>
                          </a:pPr>
                          <a:r>
                            <a:rPr lang="en-US" sz="1200" dirty="0">
                              <a:effectLst/>
                            </a:rPr>
                            <a:t>Temperature of entire vacuum system and RGA head ionizer</a:t>
                          </a:r>
                          <a:endParaRPr lang="en-US" sz="12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200" dirty="0">
                              <a:effectLst/>
                            </a:rPr>
                            <a:t>150°C</a:t>
                          </a:r>
                          <a:endParaRPr lang="en-US" sz="1200" dirty="0">
                            <a:effectLst/>
                            <a:latin typeface="Calibri"/>
                            <a:ea typeface="Calibri"/>
                            <a:cs typeface="Times New Roman"/>
                          </a:endParaRPr>
                        </a:p>
                      </a:txBody>
                      <a:tcPr marL="51435" marR="51435" marT="0" marB="0" anchor="ctr"/>
                    </a:tc>
                    <a:extLst>
                      <a:ext uri="{0D108BD9-81ED-4DB2-BD59-A6C34878D82A}">
                        <a16:rowId xmlns:a16="http://schemas.microsoft.com/office/drawing/2014/main" val="10002"/>
                      </a:ext>
                    </a:extLst>
                  </a:tr>
                  <a:tr h="546279">
                    <a:tc>
                      <a:txBody>
                        <a:bodyPr/>
                        <a:lstStyle/>
                        <a:p>
                          <a:pPr marL="0" marR="0" algn="ctr">
                            <a:lnSpc>
                              <a:spcPct val="115000"/>
                            </a:lnSpc>
                            <a:spcBef>
                              <a:spcPts val="500"/>
                            </a:spcBef>
                            <a:spcAft>
                              <a:spcPts val="500"/>
                            </a:spcAft>
                          </a:pPr>
                          <a:r>
                            <a:rPr lang="en-US" sz="1200" dirty="0">
                              <a:effectLst/>
                            </a:rPr>
                            <a:t>Ratio of partial pressures of water vapor,  ( 18 AMU ) to hydrogen (2 AMU)</a:t>
                          </a:r>
                          <a:endParaRPr lang="en-US" sz="12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100" i="1">
                                        <a:effectLst/>
                                        <a:latin typeface="Cambria Math" panose="02040503050406030204" pitchFamily="18" charset="0"/>
                                      </a:rPr>
                                    </m:ctrlPr>
                                  </m:sSubPr>
                                  <m:e>
                                    <m:r>
                                      <a:rPr lang="en-US" sz="1100">
                                        <a:effectLst/>
                                        <a:latin typeface="Cambria Math"/>
                                      </a:rPr>
                                      <m:t>𝑃</m:t>
                                    </m:r>
                                  </m:e>
                                  <m:sub>
                                    <m:r>
                                      <a:rPr lang="en-US" sz="1100">
                                        <a:effectLst/>
                                        <a:latin typeface="Cambria Math"/>
                                      </a:rPr>
                                      <m:t>18 </m:t>
                                    </m:r>
                                  </m:sub>
                                </m:sSub>
                                <m:r>
                                  <a:rPr lang="en-US" sz="1100">
                                    <a:effectLst/>
                                    <a:latin typeface="Cambria Math"/>
                                  </a:rPr>
                                  <m:t>&lt;</m:t>
                                </m:r>
                                <m:f>
                                  <m:fPr>
                                    <m:ctrlPr>
                                      <a:rPr lang="en-US" sz="1100" i="1">
                                        <a:effectLst/>
                                        <a:latin typeface="Cambria Math" panose="02040503050406030204" pitchFamily="18" charset="0"/>
                                      </a:rPr>
                                    </m:ctrlPr>
                                  </m:fPr>
                                  <m:num>
                                    <m:sSub>
                                      <m:sSubPr>
                                        <m:ctrlPr>
                                          <a:rPr lang="en-US" sz="1100" i="1">
                                            <a:effectLst/>
                                            <a:latin typeface="Cambria Math" panose="02040503050406030204" pitchFamily="18" charset="0"/>
                                          </a:rPr>
                                        </m:ctrlPr>
                                      </m:sSubPr>
                                      <m:e>
                                        <m:r>
                                          <a:rPr lang="en-US" sz="1100">
                                            <a:effectLst/>
                                            <a:latin typeface="Cambria Math"/>
                                          </a:rPr>
                                          <m:t>𝑃</m:t>
                                        </m:r>
                                      </m:e>
                                      <m:sub>
                                        <m:r>
                                          <a:rPr lang="en-US" sz="1100">
                                            <a:effectLst/>
                                            <a:latin typeface="Cambria Math"/>
                                          </a:rPr>
                                          <m:t>2</m:t>
                                        </m:r>
                                      </m:sub>
                                    </m:sSub>
                                  </m:num>
                                  <m:den>
                                    <m:r>
                                      <a:rPr lang="en-US" sz="1100">
                                        <a:effectLst/>
                                        <a:latin typeface="Cambria Math"/>
                                      </a:rPr>
                                      <m:t>2</m:t>
                                    </m:r>
                                  </m:den>
                                </m:f>
                              </m:oMath>
                            </m:oMathPara>
                          </a14:m>
                          <a:endParaRPr lang="en-US" sz="1400" dirty="0">
                            <a:effectLst/>
                            <a:latin typeface="Calibri"/>
                            <a:ea typeface="Calibri"/>
                            <a:cs typeface="Times New Roman"/>
                          </a:endParaRPr>
                        </a:p>
                      </a:txBody>
                      <a:tcPr marL="51435" marR="51435" marT="0" marB="0" anchor="ctr"/>
                    </a:tc>
                    <a:extLst>
                      <a:ext uri="{0D108BD9-81ED-4DB2-BD59-A6C34878D82A}">
                        <a16:rowId xmlns:a16="http://schemas.microsoft.com/office/drawing/2014/main" val="10003"/>
                      </a:ext>
                    </a:extLst>
                  </a:tr>
                  <a:tr h="273911">
                    <a:tc>
                      <a:txBody>
                        <a:bodyPr/>
                        <a:lstStyle/>
                        <a:p>
                          <a:pPr marL="0" marR="0" algn="ctr">
                            <a:lnSpc>
                              <a:spcPct val="115000"/>
                            </a:lnSpc>
                            <a:spcBef>
                              <a:spcPts val="500"/>
                            </a:spcBef>
                            <a:spcAft>
                              <a:spcPts val="500"/>
                            </a:spcAft>
                          </a:pPr>
                          <a:r>
                            <a:rPr lang="en-US" sz="1200" dirty="0">
                              <a:effectLst/>
                            </a:rPr>
                            <a:t>Partial pressure from sum of all peaks &gt;44 AMU</a:t>
                          </a:r>
                          <a:endParaRPr lang="en-US" sz="12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200" dirty="0">
                              <a:effectLst/>
                            </a:rPr>
                            <a:t>P &lt; 1 x 10</a:t>
                          </a:r>
                          <a:r>
                            <a:rPr lang="en-US" sz="1200" baseline="30000" dirty="0">
                              <a:effectLst/>
                            </a:rPr>
                            <a:t>-11</a:t>
                          </a:r>
                          <a:r>
                            <a:rPr lang="en-US" sz="1200" dirty="0">
                              <a:effectLst/>
                            </a:rPr>
                            <a:t> Torr</a:t>
                          </a:r>
                          <a:endParaRPr lang="en-US" sz="1200" dirty="0">
                            <a:effectLst/>
                            <a:latin typeface="Calibri"/>
                            <a:ea typeface="Calibri"/>
                            <a:cs typeface="Times New Roman"/>
                          </a:endParaRPr>
                        </a:p>
                      </a:txBody>
                      <a:tcPr marL="51435" marR="51435" marT="0" marB="0" anchor="ctr"/>
                    </a:tc>
                    <a:extLst>
                      <a:ext uri="{0D108BD9-81ED-4DB2-BD59-A6C34878D82A}">
                        <a16:rowId xmlns:a16="http://schemas.microsoft.com/office/drawing/2014/main" val="10004"/>
                      </a:ext>
                    </a:extLst>
                  </a:tr>
                  <a:tr h="337374">
                    <a:tc>
                      <a:txBody>
                        <a:bodyPr/>
                        <a:lstStyle/>
                        <a:p>
                          <a:pPr marL="0" marR="0" algn="ctr">
                            <a:lnSpc>
                              <a:spcPct val="115000"/>
                            </a:lnSpc>
                            <a:spcBef>
                              <a:spcPts val="500"/>
                            </a:spcBef>
                            <a:spcAft>
                              <a:spcPts val="500"/>
                            </a:spcAft>
                          </a:pPr>
                          <a:r>
                            <a:rPr lang="en-US" sz="1200" dirty="0">
                              <a:effectLst/>
                            </a:rPr>
                            <a:t>Maximum single-peak partial pressure for &gt;44 AMU</a:t>
                          </a:r>
                          <a:endParaRPr lang="en-US" sz="12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200" dirty="0">
                              <a:effectLst/>
                            </a:rPr>
                            <a:t>P &lt; 5 x 10</a:t>
                          </a:r>
                          <a:r>
                            <a:rPr lang="en-US" sz="1200" baseline="30000" dirty="0">
                              <a:effectLst/>
                            </a:rPr>
                            <a:t>- 12 </a:t>
                          </a:r>
                          <a:r>
                            <a:rPr lang="en-US" sz="1200" dirty="0">
                              <a:effectLst/>
                            </a:rPr>
                            <a:t>Torr</a:t>
                          </a:r>
                          <a:endParaRPr lang="en-US" sz="1200" dirty="0">
                            <a:effectLst/>
                            <a:latin typeface="Calibri"/>
                            <a:ea typeface="Calibri"/>
                            <a:cs typeface="Times New Roman"/>
                          </a:endParaRPr>
                        </a:p>
                      </a:txBody>
                      <a:tcPr marL="51435" marR="51435" marT="0" marB="0" anchor="ctr"/>
                    </a:tc>
                    <a:extLst>
                      <a:ext uri="{0D108BD9-81ED-4DB2-BD59-A6C34878D82A}">
                        <a16:rowId xmlns:a16="http://schemas.microsoft.com/office/drawing/2014/main" val="10005"/>
                      </a:ext>
                    </a:extLst>
                  </a:tr>
                </a:tbl>
              </a:graphicData>
            </a:graphic>
          </p:graphicFrame>
        </mc:Choice>
        <mc:Fallback xmlns="">
          <p:graphicFrame>
            <p:nvGraphicFramePr>
              <p:cNvPr id="4" name="Table 3">
                <a:extLst>
                  <a:ext uri="{FF2B5EF4-FFF2-40B4-BE49-F238E27FC236}">
                    <a16:creationId xmlns:a16="http://schemas.microsoft.com/office/drawing/2014/main" id="{DC77938F-AB43-CC42-E851-7097AD45A8FB}"/>
                  </a:ext>
                </a:extLst>
              </p:cNvPr>
              <p:cNvGraphicFramePr>
                <a:graphicFrameLocks noGrp="1"/>
              </p:cNvGraphicFramePr>
              <p:nvPr>
                <p:extLst>
                  <p:ext uri="{D42A27DB-BD31-4B8C-83A1-F6EECF244321}">
                    <p14:modId xmlns:p14="http://schemas.microsoft.com/office/powerpoint/2010/main" val="3915038329"/>
                  </p:ext>
                </p:extLst>
              </p:nvPr>
            </p:nvGraphicFramePr>
            <p:xfrm>
              <a:off x="832184" y="2336131"/>
              <a:ext cx="7445542" cy="2027321"/>
            </p:xfrm>
            <a:graphic>
              <a:graphicData uri="http://schemas.openxmlformats.org/drawingml/2006/table">
                <a:tbl>
                  <a:tblPr firstRow="1" firstCol="1" bandRow="1">
                    <a:tableStyleId>{5C22544A-7EE6-4342-B048-85BDC9FD1C3A}</a:tableStyleId>
                  </a:tblPr>
                  <a:tblGrid>
                    <a:gridCol w="5470194">
                      <a:extLst>
                        <a:ext uri="{9D8B030D-6E8A-4147-A177-3AD203B41FA5}">
                          <a16:colId xmlns:a16="http://schemas.microsoft.com/office/drawing/2014/main" val="20000"/>
                        </a:ext>
                      </a:extLst>
                    </a:gridCol>
                    <a:gridCol w="1975348">
                      <a:extLst>
                        <a:ext uri="{9D8B030D-6E8A-4147-A177-3AD203B41FA5}">
                          <a16:colId xmlns:a16="http://schemas.microsoft.com/office/drawing/2014/main" val="20001"/>
                        </a:ext>
                      </a:extLst>
                    </a:gridCol>
                  </a:tblGrid>
                  <a:tr h="224169">
                    <a:tc rowSpan="2">
                      <a:txBody>
                        <a:bodyPr/>
                        <a:lstStyle/>
                        <a:p>
                          <a:pPr marL="0" marR="0" algn="ctr">
                            <a:lnSpc>
                              <a:spcPct val="115000"/>
                            </a:lnSpc>
                            <a:spcBef>
                              <a:spcPts val="0"/>
                            </a:spcBef>
                            <a:spcAft>
                              <a:spcPts val="0"/>
                            </a:spcAft>
                          </a:pPr>
                          <a:r>
                            <a:rPr lang="en-US" sz="1400" dirty="0">
                              <a:effectLst/>
                            </a:rPr>
                            <a:t>Conditions/Criteria</a:t>
                          </a:r>
                          <a:endParaRPr lang="en-US" sz="14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900" dirty="0">
                              <a:effectLst/>
                            </a:rPr>
                            <a:t>Limits</a:t>
                          </a:r>
                          <a:endParaRPr lang="en-US" sz="1200" dirty="0">
                            <a:effectLst/>
                            <a:latin typeface="Calibri"/>
                            <a:ea typeface="Calibri"/>
                            <a:cs typeface="Times New Roman"/>
                          </a:endParaRPr>
                        </a:p>
                      </a:txBody>
                      <a:tcPr marL="51435" marR="51435" marT="0" marB="0" anchor="ctr"/>
                    </a:tc>
                    <a:extLst>
                      <a:ext uri="{0D108BD9-81ED-4DB2-BD59-A6C34878D82A}">
                        <a16:rowId xmlns:a16="http://schemas.microsoft.com/office/drawing/2014/main" val="10000"/>
                      </a:ext>
                    </a:extLst>
                  </a:tr>
                  <a:tr h="273911">
                    <a:tc vMerge="1">
                      <a:txBody>
                        <a:bodyPr/>
                        <a:lstStyle/>
                        <a:p>
                          <a:endParaRPr lang="en-US"/>
                        </a:p>
                      </a:txBody>
                      <a:tcPr/>
                    </a:tc>
                    <a:tc>
                      <a:txBody>
                        <a:bodyPr/>
                        <a:lstStyle/>
                        <a:p>
                          <a:pPr marL="0" marR="0" algn="ctr">
                            <a:lnSpc>
                              <a:spcPct val="115000"/>
                            </a:lnSpc>
                            <a:spcBef>
                              <a:spcPts val="0"/>
                            </a:spcBef>
                            <a:spcAft>
                              <a:spcPts val="0"/>
                            </a:spcAft>
                          </a:pPr>
                          <a:r>
                            <a:rPr lang="en-US" sz="1200" dirty="0">
                              <a:effectLst/>
                            </a:rPr>
                            <a:t>SLAC AD UHV</a:t>
                          </a:r>
                          <a:endParaRPr lang="en-US" sz="1200" dirty="0">
                            <a:effectLst/>
                            <a:latin typeface="Calibri"/>
                            <a:ea typeface="Calibri"/>
                            <a:cs typeface="Times New Roman"/>
                          </a:endParaRPr>
                        </a:p>
                      </a:txBody>
                      <a:tcPr marL="51435" marR="51435" marT="0" marB="0" anchor="ctr"/>
                    </a:tc>
                    <a:extLst>
                      <a:ext uri="{0D108BD9-81ED-4DB2-BD59-A6C34878D82A}">
                        <a16:rowId xmlns:a16="http://schemas.microsoft.com/office/drawing/2014/main" val="10001"/>
                      </a:ext>
                    </a:extLst>
                  </a:tr>
                  <a:tr h="371677">
                    <a:tc>
                      <a:txBody>
                        <a:bodyPr/>
                        <a:lstStyle/>
                        <a:p>
                          <a:pPr marL="0" marR="0" algn="ctr">
                            <a:lnSpc>
                              <a:spcPct val="115000"/>
                            </a:lnSpc>
                            <a:spcBef>
                              <a:spcPts val="500"/>
                            </a:spcBef>
                            <a:spcAft>
                              <a:spcPts val="500"/>
                            </a:spcAft>
                          </a:pPr>
                          <a:r>
                            <a:rPr lang="en-US" sz="1200" dirty="0">
                              <a:effectLst/>
                            </a:rPr>
                            <a:t>Temperature of entire vacuum system and RGA head ionizer</a:t>
                          </a:r>
                          <a:endParaRPr lang="en-US" sz="12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200" dirty="0">
                              <a:effectLst/>
                            </a:rPr>
                            <a:t>150°C</a:t>
                          </a:r>
                          <a:endParaRPr lang="en-US" sz="1200" dirty="0">
                            <a:effectLst/>
                            <a:latin typeface="Calibri"/>
                            <a:ea typeface="Calibri"/>
                            <a:cs typeface="Times New Roman"/>
                          </a:endParaRPr>
                        </a:p>
                      </a:txBody>
                      <a:tcPr marL="51435" marR="51435" marT="0" marB="0" anchor="ctr"/>
                    </a:tc>
                    <a:extLst>
                      <a:ext uri="{0D108BD9-81ED-4DB2-BD59-A6C34878D82A}">
                        <a16:rowId xmlns:a16="http://schemas.microsoft.com/office/drawing/2014/main" val="10002"/>
                      </a:ext>
                    </a:extLst>
                  </a:tr>
                  <a:tr h="546279">
                    <a:tc>
                      <a:txBody>
                        <a:bodyPr/>
                        <a:lstStyle/>
                        <a:p>
                          <a:pPr marL="0" marR="0" algn="ctr">
                            <a:lnSpc>
                              <a:spcPct val="115000"/>
                            </a:lnSpc>
                            <a:spcBef>
                              <a:spcPts val="500"/>
                            </a:spcBef>
                            <a:spcAft>
                              <a:spcPts val="500"/>
                            </a:spcAft>
                          </a:pPr>
                          <a:r>
                            <a:rPr lang="en-US" sz="1200" dirty="0">
                              <a:effectLst/>
                            </a:rPr>
                            <a:t>Ratio of partial pressures of water vapor,  ( 18 AMU ) to hydrogen (2 AMU)</a:t>
                          </a:r>
                          <a:endParaRPr lang="en-US" sz="1200" dirty="0">
                            <a:effectLst/>
                            <a:latin typeface="Calibri"/>
                            <a:ea typeface="Calibri"/>
                            <a:cs typeface="Times New Roman"/>
                          </a:endParaRPr>
                        </a:p>
                      </a:txBody>
                      <a:tcPr marL="51435" marR="51435" marT="0" marB="0" anchor="ctr"/>
                    </a:tc>
                    <a:tc>
                      <a:txBody>
                        <a:bodyPr/>
                        <a:lstStyle/>
                        <a:p>
                          <a:endParaRPr lang="en-US"/>
                        </a:p>
                      </a:txBody>
                      <a:tcPr marL="51435" marR="51435" marT="0" marB="0" anchor="ctr">
                        <a:blipFill>
                          <a:blip r:embed="rId2"/>
                          <a:stretch>
                            <a:fillRect l="-276923" t="-160465" r="-1923" b="-116279"/>
                          </a:stretch>
                        </a:blipFill>
                      </a:tcPr>
                    </a:tc>
                    <a:extLst>
                      <a:ext uri="{0D108BD9-81ED-4DB2-BD59-A6C34878D82A}">
                        <a16:rowId xmlns:a16="http://schemas.microsoft.com/office/drawing/2014/main" val="10003"/>
                      </a:ext>
                    </a:extLst>
                  </a:tr>
                  <a:tr h="273911">
                    <a:tc>
                      <a:txBody>
                        <a:bodyPr/>
                        <a:lstStyle/>
                        <a:p>
                          <a:pPr marL="0" marR="0" algn="ctr">
                            <a:lnSpc>
                              <a:spcPct val="115000"/>
                            </a:lnSpc>
                            <a:spcBef>
                              <a:spcPts val="500"/>
                            </a:spcBef>
                            <a:spcAft>
                              <a:spcPts val="500"/>
                            </a:spcAft>
                          </a:pPr>
                          <a:r>
                            <a:rPr lang="en-US" sz="1200" dirty="0">
                              <a:effectLst/>
                            </a:rPr>
                            <a:t>Partial pressure from sum of all peaks &gt;44 AMU</a:t>
                          </a:r>
                          <a:endParaRPr lang="en-US" sz="12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200" dirty="0">
                              <a:effectLst/>
                            </a:rPr>
                            <a:t>P &lt; 1 x 10</a:t>
                          </a:r>
                          <a:r>
                            <a:rPr lang="en-US" sz="1200" baseline="30000" dirty="0">
                              <a:effectLst/>
                            </a:rPr>
                            <a:t>-11</a:t>
                          </a:r>
                          <a:r>
                            <a:rPr lang="en-US" sz="1200" dirty="0">
                              <a:effectLst/>
                            </a:rPr>
                            <a:t> Torr</a:t>
                          </a:r>
                          <a:endParaRPr lang="en-US" sz="1200" dirty="0">
                            <a:effectLst/>
                            <a:latin typeface="Calibri"/>
                            <a:ea typeface="Calibri"/>
                            <a:cs typeface="Times New Roman"/>
                          </a:endParaRPr>
                        </a:p>
                      </a:txBody>
                      <a:tcPr marL="51435" marR="51435" marT="0" marB="0" anchor="ctr"/>
                    </a:tc>
                    <a:extLst>
                      <a:ext uri="{0D108BD9-81ED-4DB2-BD59-A6C34878D82A}">
                        <a16:rowId xmlns:a16="http://schemas.microsoft.com/office/drawing/2014/main" val="10004"/>
                      </a:ext>
                    </a:extLst>
                  </a:tr>
                  <a:tr h="337374">
                    <a:tc>
                      <a:txBody>
                        <a:bodyPr/>
                        <a:lstStyle/>
                        <a:p>
                          <a:pPr marL="0" marR="0" algn="ctr">
                            <a:lnSpc>
                              <a:spcPct val="115000"/>
                            </a:lnSpc>
                            <a:spcBef>
                              <a:spcPts val="500"/>
                            </a:spcBef>
                            <a:spcAft>
                              <a:spcPts val="500"/>
                            </a:spcAft>
                          </a:pPr>
                          <a:r>
                            <a:rPr lang="en-US" sz="1200" dirty="0">
                              <a:effectLst/>
                            </a:rPr>
                            <a:t>Maximum single-peak partial pressure for &gt;44 AMU</a:t>
                          </a:r>
                          <a:endParaRPr lang="en-US" sz="12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200" dirty="0">
                              <a:effectLst/>
                            </a:rPr>
                            <a:t>P &lt; 5 x 10</a:t>
                          </a:r>
                          <a:r>
                            <a:rPr lang="en-US" sz="1200" baseline="30000" dirty="0">
                              <a:effectLst/>
                            </a:rPr>
                            <a:t>- 12 </a:t>
                          </a:r>
                          <a:r>
                            <a:rPr lang="en-US" sz="1200" dirty="0">
                              <a:effectLst/>
                            </a:rPr>
                            <a:t>Torr</a:t>
                          </a:r>
                          <a:endParaRPr lang="en-US" sz="1200" dirty="0">
                            <a:effectLst/>
                            <a:latin typeface="Calibri"/>
                            <a:ea typeface="Calibri"/>
                            <a:cs typeface="Times New Roman"/>
                          </a:endParaRPr>
                        </a:p>
                      </a:txBody>
                      <a:tcPr marL="51435" marR="51435" marT="0" marB="0" anchor="ctr"/>
                    </a:tc>
                    <a:extLst>
                      <a:ext uri="{0D108BD9-81ED-4DB2-BD59-A6C34878D82A}">
                        <a16:rowId xmlns:a16="http://schemas.microsoft.com/office/drawing/2014/main" val="10005"/>
                      </a:ext>
                    </a:extLst>
                  </a:tr>
                </a:tbl>
              </a:graphicData>
            </a:graphic>
          </p:graphicFrame>
        </mc:Fallback>
      </mc:AlternateContent>
    </p:spTree>
    <p:extLst>
      <p:ext uri="{BB962C8B-B14F-4D97-AF65-F5344CB8AC3E}">
        <p14:creationId xmlns:p14="http://schemas.microsoft.com/office/powerpoint/2010/main" val="152164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00026"/>
            <a:ext cx="7905751" cy="474114"/>
          </a:xfrm>
        </p:spPr>
        <p:txBody>
          <a:bodyPr/>
          <a:lstStyle/>
          <a:p>
            <a:r>
              <a:rPr lang="en-US" dirty="0"/>
              <a:t>SLAC’s Process for UHV Assembly and Verification</a:t>
            </a:r>
          </a:p>
        </p:txBody>
      </p:sp>
      <p:sp>
        <p:nvSpPr>
          <p:cNvPr id="6" name="Slide Number Placeholder 5"/>
          <p:cNvSpPr>
            <a:spLocks noGrp="1"/>
          </p:cNvSpPr>
          <p:nvPr>
            <p:ph type="sldNum" sz="quarter" idx="4"/>
          </p:nvPr>
        </p:nvSpPr>
        <p:spPr/>
        <p:txBody>
          <a:bodyPr/>
          <a:lstStyle/>
          <a:p>
            <a:fld id="{52B60363-7E9F-BF4A-894A-A30319D3939A}" type="slidenum">
              <a:rPr lang="en-US" smtClean="0"/>
              <a:pPr/>
              <a:t>5</a:t>
            </a:fld>
            <a:endParaRPr lang="en-US" dirty="0"/>
          </a:p>
        </p:txBody>
      </p:sp>
      <p:sp>
        <p:nvSpPr>
          <p:cNvPr id="2" name="TextBox 1">
            <a:extLst>
              <a:ext uri="{FF2B5EF4-FFF2-40B4-BE49-F238E27FC236}">
                <a16:creationId xmlns:a16="http://schemas.microsoft.com/office/drawing/2014/main" id="{CF68C5F2-943C-A2E3-173D-FFCDB8A0D045}"/>
              </a:ext>
            </a:extLst>
          </p:cNvPr>
          <p:cNvSpPr txBox="1"/>
          <p:nvPr/>
        </p:nvSpPr>
        <p:spPr>
          <a:xfrm>
            <a:off x="1356738" y="971550"/>
            <a:ext cx="6324123" cy="507831"/>
          </a:xfrm>
          <a:prstGeom prst="rect">
            <a:avLst/>
          </a:prstGeom>
          <a:noFill/>
        </p:spPr>
        <p:txBody>
          <a:bodyPr wrap="square" rtlCol="0">
            <a:spAutoFit/>
          </a:bodyPr>
          <a:lstStyle/>
          <a:p>
            <a:r>
              <a:rPr lang="en-US" sz="1350" b="1" i="1" dirty="0"/>
              <a:t>If executed properly</a:t>
            </a:r>
            <a:r>
              <a:rPr lang="en-US" sz="1350" dirty="0"/>
              <a:t>, this sequence has many SLAC years’ proof of success to achieve &lt; 1x10</a:t>
            </a:r>
            <a:r>
              <a:rPr lang="en-US" sz="1350" baseline="30000" dirty="0"/>
              <a:t>-8</a:t>
            </a:r>
            <a:r>
              <a:rPr lang="en-US" sz="1350" dirty="0"/>
              <a:t> Torr levels.</a:t>
            </a:r>
          </a:p>
        </p:txBody>
      </p:sp>
      <p:sp>
        <p:nvSpPr>
          <p:cNvPr id="4" name="TextBox 3">
            <a:extLst>
              <a:ext uri="{FF2B5EF4-FFF2-40B4-BE49-F238E27FC236}">
                <a16:creationId xmlns:a16="http://schemas.microsoft.com/office/drawing/2014/main" id="{08BC9E1C-F53B-2194-F0BF-5ABDE9E15DF4}"/>
              </a:ext>
            </a:extLst>
          </p:cNvPr>
          <p:cNvSpPr txBox="1"/>
          <p:nvPr/>
        </p:nvSpPr>
        <p:spPr>
          <a:xfrm>
            <a:off x="1150227" y="3906878"/>
            <a:ext cx="6616810" cy="507831"/>
          </a:xfrm>
          <a:prstGeom prst="rect">
            <a:avLst/>
          </a:prstGeom>
          <a:noFill/>
        </p:spPr>
        <p:txBody>
          <a:bodyPr wrap="square" rtlCol="0">
            <a:spAutoFit/>
          </a:bodyPr>
          <a:lstStyle/>
          <a:p>
            <a:pPr algn="ctr"/>
            <a:r>
              <a:rPr lang="en-US" sz="1350" dirty="0"/>
              <a:t>For LCLS-II there wasn’t any beamline in-situ bakeout after installation</a:t>
            </a:r>
          </a:p>
          <a:p>
            <a:pPr algn="ctr"/>
            <a:r>
              <a:rPr lang="en-US" sz="1350" dirty="0"/>
              <a:t>(Except the VHF Gun)</a:t>
            </a:r>
          </a:p>
        </p:txBody>
      </p:sp>
      <p:grpSp>
        <p:nvGrpSpPr>
          <p:cNvPr id="5" name="Group 4">
            <a:extLst>
              <a:ext uri="{FF2B5EF4-FFF2-40B4-BE49-F238E27FC236}">
                <a16:creationId xmlns:a16="http://schemas.microsoft.com/office/drawing/2014/main" id="{31804CA5-C704-DA5B-1E9F-138DC08CE986}"/>
              </a:ext>
            </a:extLst>
          </p:cNvPr>
          <p:cNvGrpSpPr/>
          <p:nvPr/>
        </p:nvGrpSpPr>
        <p:grpSpPr>
          <a:xfrm>
            <a:off x="1315382" y="1542050"/>
            <a:ext cx="5860453" cy="1522511"/>
            <a:chOff x="284984" y="2198270"/>
            <a:chExt cx="7813937" cy="2030014"/>
          </a:xfrm>
        </p:grpSpPr>
        <p:sp>
          <p:nvSpPr>
            <p:cNvPr id="7" name="Rectangle 6">
              <a:extLst>
                <a:ext uri="{FF2B5EF4-FFF2-40B4-BE49-F238E27FC236}">
                  <a16:creationId xmlns:a16="http://schemas.microsoft.com/office/drawing/2014/main" id="{CCE824B3-50AD-FE26-F7E6-66AEB7D85ABE}"/>
                </a:ext>
              </a:extLst>
            </p:cNvPr>
            <p:cNvSpPr/>
            <p:nvPr/>
          </p:nvSpPr>
          <p:spPr>
            <a:xfrm>
              <a:off x="284984" y="2606609"/>
              <a:ext cx="1600200" cy="1295400"/>
            </a:xfrm>
            <a:prstGeom prst="rect">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Fabricate &amp; Clean Parts</a:t>
              </a:r>
              <a:r>
                <a:rPr lang="en-US" sz="1200" dirty="0">
                  <a:solidFill>
                    <a:schemeClr val="tx1"/>
                  </a:solidFill>
                </a:rPr>
                <a:t>:  Per UHV spec FP-14</a:t>
              </a:r>
            </a:p>
          </p:txBody>
        </p:sp>
        <p:sp>
          <p:nvSpPr>
            <p:cNvPr id="8" name="Right Arrow 7">
              <a:extLst>
                <a:ext uri="{FF2B5EF4-FFF2-40B4-BE49-F238E27FC236}">
                  <a16:creationId xmlns:a16="http://schemas.microsoft.com/office/drawing/2014/main" id="{0B5C8014-22E2-0C93-AA97-65638548CDFE}"/>
                </a:ext>
              </a:extLst>
            </p:cNvPr>
            <p:cNvSpPr/>
            <p:nvPr/>
          </p:nvSpPr>
          <p:spPr>
            <a:xfrm>
              <a:off x="1961384" y="3126350"/>
              <a:ext cx="228600" cy="264553"/>
            </a:xfrm>
            <a:prstGeom prst="rightArrow">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99C53CA3-6075-6C5E-3A0C-700B93238A42}"/>
                </a:ext>
              </a:extLst>
            </p:cNvPr>
            <p:cNvSpPr/>
            <p:nvPr/>
          </p:nvSpPr>
          <p:spPr>
            <a:xfrm>
              <a:off x="2266184" y="2596545"/>
              <a:ext cx="1745038" cy="1295400"/>
            </a:xfrm>
            <a:prstGeom prst="rect">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Assemble: </a:t>
              </a:r>
              <a:r>
                <a:rPr lang="en-US" sz="1200" dirty="0">
                  <a:solidFill>
                    <a:schemeClr val="tx1"/>
                  </a:solidFill>
                </a:rPr>
                <a:t>UHV best practices that  keep UHV Parts clean!</a:t>
              </a:r>
            </a:p>
          </p:txBody>
        </p:sp>
        <p:sp>
          <p:nvSpPr>
            <p:cNvPr id="10" name="Rectangle 9">
              <a:extLst>
                <a:ext uri="{FF2B5EF4-FFF2-40B4-BE49-F238E27FC236}">
                  <a16:creationId xmlns:a16="http://schemas.microsoft.com/office/drawing/2014/main" id="{47A650DE-6612-54C1-DC09-F5E8CFB875AC}"/>
                </a:ext>
              </a:extLst>
            </p:cNvPr>
            <p:cNvSpPr/>
            <p:nvPr/>
          </p:nvSpPr>
          <p:spPr>
            <a:xfrm>
              <a:off x="4475984" y="2596545"/>
              <a:ext cx="1143000" cy="1295400"/>
            </a:xfrm>
            <a:prstGeom prst="rect">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Bake:</a:t>
              </a:r>
            </a:p>
            <a:p>
              <a:pPr algn="ctr"/>
              <a:r>
                <a:rPr lang="en-US" sz="1200" dirty="0">
                  <a:solidFill>
                    <a:schemeClr val="tx1"/>
                  </a:solidFill>
                </a:rPr>
                <a:t>250C</a:t>
              </a:r>
            </a:p>
            <a:p>
              <a:pPr algn="ctr"/>
              <a:r>
                <a:rPr lang="en-US" sz="1200" dirty="0">
                  <a:solidFill>
                    <a:schemeClr val="tx1"/>
                  </a:solidFill>
                </a:rPr>
                <a:t>48 </a:t>
              </a:r>
              <a:r>
                <a:rPr lang="en-US" sz="1200" dirty="0" err="1">
                  <a:solidFill>
                    <a:schemeClr val="tx1"/>
                  </a:solidFill>
                </a:rPr>
                <a:t>hrs</a:t>
              </a:r>
              <a:endParaRPr lang="en-US" sz="1200" dirty="0">
                <a:solidFill>
                  <a:schemeClr val="tx2"/>
                </a:solidFill>
              </a:endParaRPr>
            </a:p>
          </p:txBody>
        </p:sp>
        <p:sp>
          <p:nvSpPr>
            <p:cNvPr id="11" name="Right Arrow 10">
              <a:extLst>
                <a:ext uri="{FF2B5EF4-FFF2-40B4-BE49-F238E27FC236}">
                  <a16:creationId xmlns:a16="http://schemas.microsoft.com/office/drawing/2014/main" id="{428B3CF2-1342-86A9-7081-15E1CF1AF59C}"/>
                </a:ext>
              </a:extLst>
            </p:cNvPr>
            <p:cNvSpPr/>
            <p:nvPr/>
          </p:nvSpPr>
          <p:spPr>
            <a:xfrm>
              <a:off x="4171184" y="3126350"/>
              <a:ext cx="228600" cy="264553"/>
            </a:xfrm>
            <a:prstGeom prst="rightArrow">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Arrow 11">
              <a:extLst>
                <a:ext uri="{FF2B5EF4-FFF2-40B4-BE49-F238E27FC236}">
                  <a16:creationId xmlns:a16="http://schemas.microsoft.com/office/drawing/2014/main" id="{CFD9E813-C3CB-4343-6AF1-548C58BEF390}"/>
                </a:ext>
              </a:extLst>
            </p:cNvPr>
            <p:cNvSpPr/>
            <p:nvPr/>
          </p:nvSpPr>
          <p:spPr>
            <a:xfrm rot="20079050">
              <a:off x="5722110" y="2946660"/>
              <a:ext cx="457200" cy="228600"/>
            </a:xfrm>
            <a:prstGeom prst="rightArrow">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83C582E3-65CD-77D1-A7B9-5552C5C399A0}"/>
                </a:ext>
              </a:extLst>
            </p:cNvPr>
            <p:cNvSpPr/>
            <p:nvPr/>
          </p:nvSpPr>
          <p:spPr>
            <a:xfrm>
              <a:off x="6206235" y="2198270"/>
              <a:ext cx="1892686" cy="968315"/>
            </a:xfrm>
            <a:prstGeom prst="rect">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Verify Outgassing</a:t>
              </a:r>
            </a:p>
            <a:p>
              <a:pPr algn="ctr"/>
              <a:r>
                <a:rPr lang="en-US" sz="1050" dirty="0">
                  <a:solidFill>
                    <a:schemeClr val="tx1"/>
                  </a:solidFill>
                </a:rPr>
                <a:t>Spot checks &amp; vendor qualifications</a:t>
              </a:r>
            </a:p>
          </p:txBody>
        </p:sp>
        <p:sp>
          <p:nvSpPr>
            <p:cNvPr id="14" name="Rectangle 13">
              <a:extLst>
                <a:ext uri="{FF2B5EF4-FFF2-40B4-BE49-F238E27FC236}">
                  <a16:creationId xmlns:a16="http://schemas.microsoft.com/office/drawing/2014/main" id="{99AFDD77-8AF1-A94E-21B5-D7DB1F76DC47}"/>
                </a:ext>
              </a:extLst>
            </p:cNvPr>
            <p:cNvSpPr/>
            <p:nvPr/>
          </p:nvSpPr>
          <p:spPr>
            <a:xfrm>
              <a:off x="6231699" y="3408775"/>
              <a:ext cx="1867221" cy="819509"/>
            </a:xfrm>
            <a:prstGeom prst="rect">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Verify Hydrocarbons</a:t>
              </a:r>
            </a:p>
            <a:p>
              <a:pPr algn="ctr"/>
              <a:r>
                <a:rPr lang="en-US" sz="1200" dirty="0">
                  <a:solidFill>
                    <a:schemeClr val="tx1"/>
                  </a:solidFill>
                </a:rPr>
                <a:t>RGA @150C</a:t>
              </a:r>
            </a:p>
          </p:txBody>
        </p:sp>
        <p:sp>
          <p:nvSpPr>
            <p:cNvPr id="15" name="Right Arrow 14">
              <a:extLst>
                <a:ext uri="{FF2B5EF4-FFF2-40B4-BE49-F238E27FC236}">
                  <a16:creationId xmlns:a16="http://schemas.microsoft.com/office/drawing/2014/main" id="{F24BF4C2-64E5-6D1F-E25F-3E2086C9C41A}"/>
                </a:ext>
              </a:extLst>
            </p:cNvPr>
            <p:cNvSpPr/>
            <p:nvPr/>
          </p:nvSpPr>
          <p:spPr>
            <a:xfrm rot="1415990">
              <a:off x="5747704" y="3412379"/>
              <a:ext cx="457200" cy="228600"/>
            </a:xfrm>
            <a:prstGeom prst="rightArrow">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6" name="TextBox 15">
            <a:extLst>
              <a:ext uri="{FF2B5EF4-FFF2-40B4-BE49-F238E27FC236}">
                <a16:creationId xmlns:a16="http://schemas.microsoft.com/office/drawing/2014/main" id="{D3C5AE6A-C3E7-90C6-3F84-E07592F00A4D}"/>
              </a:ext>
            </a:extLst>
          </p:cNvPr>
          <p:cNvSpPr txBox="1"/>
          <p:nvPr/>
        </p:nvSpPr>
        <p:spPr>
          <a:xfrm>
            <a:off x="7518734" y="2202534"/>
            <a:ext cx="465077" cy="253916"/>
          </a:xfrm>
          <a:prstGeom prst="rect">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b="1" u="sng"/>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u="none" dirty="0">
                <a:solidFill>
                  <a:schemeClr val="tx1"/>
                </a:solidFill>
              </a:rPr>
              <a:t>RFI</a:t>
            </a:r>
          </a:p>
        </p:txBody>
      </p:sp>
      <p:sp>
        <p:nvSpPr>
          <p:cNvPr id="17" name="Right Arrow 16">
            <a:extLst>
              <a:ext uri="{FF2B5EF4-FFF2-40B4-BE49-F238E27FC236}">
                <a16:creationId xmlns:a16="http://schemas.microsoft.com/office/drawing/2014/main" id="{09E2AF4B-3C10-0502-2B06-932CF9ED4118}"/>
              </a:ext>
            </a:extLst>
          </p:cNvPr>
          <p:cNvSpPr/>
          <p:nvPr/>
        </p:nvSpPr>
        <p:spPr>
          <a:xfrm>
            <a:off x="7290134" y="2227850"/>
            <a:ext cx="171450" cy="198415"/>
          </a:xfrm>
          <a:prstGeom prst="rightArrow">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D9C3A217-3011-8872-39D4-26FC7B80E543}"/>
              </a:ext>
            </a:extLst>
          </p:cNvPr>
          <p:cNvSpPr/>
          <p:nvPr/>
        </p:nvSpPr>
        <p:spPr>
          <a:xfrm>
            <a:off x="3818155" y="2694326"/>
            <a:ext cx="857250" cy="97155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PF cleaning</a:t>
            </a:r>
          </a:p>
        </p:txBody>
      </p:sp>
      <p:sp>
        <p:nvSpPr>
          <p:cNvPr id="20" name="Right Arrow 19">
            <a:extLst>
              <a:ext uri="{FF2B5EF4-FFF2-40B4-BE49-F238E27FC236}">
                <a16:creationId xmlns:a16="http://schemas.microsoft.com/office/drawing/2014/main" id="{52C089F9-2881-1AB8-F029-6CD19B2C75A0}"/>
              </a:ext>
            </a:extLst>
          </p:cNvPr>
          <p:cNvSpPr/>
          <p:nvPr/>
        </p:nvSpPr>
        <p:spPr>
          <a:xfrm>
            <a:off x="3177678" y="2984480"/>
            <a:ext cx="454856" cy="557821"/>
          </a:xfrm>
          <a:prstGeom prst="rightArrow">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u="sng">
              <a:solidFill>
                <a:schemeClr val="tx1"/>
              </a:solidFill>
            </a:endParaRPr>
          </a:p>
        </p:txBody>
      </p:sp>
      <p:sp>
        <p:nvSpPr>
          <p:cNvPr id="21" name="Right Arrow 20">
            <a:extLst>
              <a:ext uri="{FF2B5EF4-FFF2-40B4-BE49-F238E27FC236}">
                <a16:creationId xmlns:a16="http://schemas.microsoft.com/office/drawing/2014/main" id="{3782FE77-60C5-A421-E7EF-4E37663A092E}"/>
              </a:ext>
            </a:extLst>
          </p:cNvPr>
          <p:cNvSpPr/>
          <p:nvPr/>
        </p:nvSpPr>
        <p:spPr>
          <a:xfrm flipH="1">
            <a:off x="4835028" y="2984480"/>
            <a:ext cx="454856" cy="557821"/>
          </a:xfrm>
          <a:prstGeom prst="rightArrow">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u="sng">
              <a:solidFill>
                <a:schemeClr val="tx1"/>
              </a:solidFill>
            </a:endParaRPr>
          </a:p>
        </p:txBody>
      </p:sp>
    </p:spTree>
    <p:extLst>
      <p:ext uri="{BB962C8B-B14F-4D97-AF65-F5344CB8AC3E}">
        <p14:creationId xmlns:p14="http://schemas.microsoft.com/office/powerpoint/2010/main" val="638020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p:txBody>
          <a:bodyPr>
            <a:normAutofit fontScale="90000"/>
          </a:bodyPr>
          <a:lstStyle/>
          <a:p>
            <a:r>
              <a:rPr lang="en-CA" dirty="0"/>
              <a:t>Argonne National Laboratory </a:t>
            </a:r>
            <a:br>
              <a:rPr lang="en-CA" dirty="0"/>
            </a:br>
            <a:r>
              <a:rPr lang="en-CA" dirty="0"/>
              <a:t>collaboration for Particle Free cleaning</a:t>
            </a:r>
          </a:p>
        </p:txBody>
      </p:sp>
      <p:sp>
        <p:nvSpPr>
          <p:cNvPr id="7" name="Slide Number Placeholder 6"/>
          <p:cNvSpPr>
            <a:spLocks noGrp="1"/>
          </p:cNvSpPr>
          <p:nvPr>
            <p:ph type="sldNum" sz="quarter" idx="4"/>
          </p:nvPr>
        </p:nvSpPr>
        <p:spPr/>
        <p:txBody>
          <a:bodyPr/>
          <a:lstStyle/>
          <a:p>
            <a:fld id="{5BD36294-2849-48A8-8531-5354CF3095D2}" type="slidenum">
              <a:rPr lang="en-US" smtClean="0"/>
              <a:pPr/>
              <a:t>6</a:t>
            </a:fld>
            <a:endParaRPr lang="en-US" dirty="0"/>
          </a:p>
        </p:txBody>
      </p:sp>
      <p:pic>
        <p:nvPicPr>
          <p:cNvPr id="5" name="Content Placeholder 4"/>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00076" y="1028700"/>
            <a:ext cx="2057400" cy="3657600"/>
          </a:xfr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542" y="2520731"/>
            <a:ext cx="3849900" cy="2165569"/>
          </a:xfrm>
          <a:prstGeom prst="rect">
            <a:avLst/>
          </a:prstGeom>
        </p:spPr>
      </p:pic>
      <p:sp>
        <p:nvSpPr>
          <p:cNvPr id="2" name="Rectangle 1"/>
          <p:cNvSpPr/>
          <p:nvPr/>
        </p:nvSpPr>
        <p:spPr>
          <a:xfrm>
            <a:off x="3139623" y="1029503"/>
            <a:ext cx="4073393" cy="715581"/>
          </a:xfrm>
          <a:prstGeom prst="rect">
            <a:avLst/>
          </a:prstGeom>
        </p:spPr>
        <p:txBody>
          <a:bodyPr wrap="square">
            <a:spAutoFit/>
          </a:bodyPr>
          <a:lstStyle/>
          <a:p>
            <a:r>
              <a:rPr lang="en-CA" sz="1350" dirty="0"/>
              <a:t>High pressure rinsing</a:t>
            </a:r>
          </a:p>
          <a:p>
            <a:pPr marL="214313" indent="-214313">
              <a:buFont typeface="Arial" panose="020B0604020202020204" pitchFamily="34" charset="0"/>
              <a:buChar char="•"/>
            </a:pPr>
            <a:r>
              <a:rPr lang="en-CA" sz="1350" dirty="0"/>
              <a:t>mechanical particles displacement</a:t>
            </a:r>
          </a:p>
          <a:p>
            <a:pPr marL="214313" indent="-214313">
              <a:buFont typeface="Arial" panose="020B0604020202020204" pitchFamily="34" charset="0"/>
              <a:buChar char="•"/>
            </a:pPr>
            <a:r>
              <a:rPr lang="en-CA" sz="1350" dirty="0"/>
              <a:t>No hydrocarbon contamination</a:t>
            </a:r>
          </a:p>
        </p:txBody>
      </p:sp>
      <p:sp>
        <p:nvSpPr>
          <p:cNvPr id="8" name="Rectangle 7"/>
          <p:cNvSpPr/>
          <p:nvPr/>
        </p:nvSpPr>
        <p:spPr>
          <a:xfrm>
            <a:off x="6458192" y="1208746"/>
            <a:ext cx="857250" cy="971550"/>
          </a:xfrm>
          <a:prstGeom prst="rect">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Bake:</a:t>
            </a:r>
          </a:p>
          <a:p>
            <a:pPr algn="ctr"/>
            <a:r>
              <a:rPr lang="en-US" sz="1200" dirty="0">
                <a:solidFill>
                  <a:schemeClr val="tx1"/>
                </a:solidFill>
              </a:rPr>
              <a:t>250C</a:t>
            </a:r>
          </a:p>
          <a:p>
            <a:pPr algn="ctr"/>
            <a:r>
              <a:rPr lang="en-US" sz="1200" dirty="0">
                <a:solidFill>
                  <a:schemeClr val="tx1"/>
                </a:solidFill>
              </a:rPr>
              <a:t>48 </a:t>
            </a:r>
            <a:r>
              <a:rPr lang="en-US" sz="1200" dirty="0" err="1">
                <a:solidFill>
                  <a:schemeClr val="tx1"/>
                </a:solidFill>
              </a:rPr>
              <a:t>hrs</a:t>
            </a:r>
            <a:endParaRPr lang="en-US" sz="1200" dirty="0">
              <a:solidFill>
                <a:schemeClr val="tx2"/>
              </a:solidFill>
            </a:endParaRPr>
          </a:p>
        </p:txBody>
      </p:sp>
      <p:sp>
        <p:nvSpPr>
          <p:cNvPr id="9" name="Right Arrow 8"/>
          <p:cNvSpPr/>
          <p:nvPr/>
        </p:nvSpPr>
        <p:spPr>
          <a:xfrm>
            <a:off x="7401409" y="1591633"/>
            <a:ext cx="171450" cy="198415"/>
          </a:xfrm>
          <a:prstGeom prst="rightArrow">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7658342" y="1205066"/>
            <a:ext cx="857250" cy="97155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PF cleaning</a:t>
            </a:r>
          </a:p>
        </p:txBody>
      </p:sp>
      <p:sp>
        <p:nvSpPr>
          <p:cNvPr id="11" name="Rectangle 10"/>
          <p:cNvSpPr/>
          <p:nvPr/>
        </p:nvSpPr>
        <p:spPr>
          <a:xfrm>
            <a:off x="3139623" y="1694521"/>
            <a:ext cx="2400300" cy="715581"/>
          </a:xfrm>
          <a:prstGeom prst="rect">
            <a:avLst/>
          </a:prstGeom>
        </p:spPr>
        <p:txBody>
          <a:bodyPr wrap="square">
            <a:spAutoFit/>
          </a:bodyPr>
          <a:lstStyle/>
          <a:p>
            <a:pPr marL="214313" indent="-214313">
              <a:buFont typeface="Arial" panose="020B0604020202020204" pitchFamily="34" charset="0"/>
              <a:buChar char="•"/>
            </a:pPr>
            <a:r>
              <a:rPr lang="en-CA" sz="1350" dirty="0"/>
              <a:t>Needs a periodical check of the quality of the DI water </a:t>
            </a:r>
            <a:endParaRPr lang="en-US" sz="1350" dirty="0"/>
          </a:p>
        </p:txBody>
      </p:sp>
    </p:spTree>
    <p:extLst>
      <p:ext uri="{BB962C8B-B14F-4D97-AF65-F5344CB8AC3E}">
        <p14:creationId xmlns:p14="http://schemas.microsoft.com/office/powerpoint/2010/main" val="1998001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00026"/>
            <a:ext cx="7905751" cy="474114"/>
          </a:xfrm>
        </p:spPr>
        <p:txBody>
          <a:bodyPr/>
          <a:lstStyle/>
          <a:p>
            <a:r>
              <a:rPr lang="en-US" dirty="0"/>
              <a:t>LCLS-II: Particle Free Pump Carts</a:t>
            </a:r>
          </a:p>
        </p:txBody>
      </p:sp>
      <p:sp>
        <p:nvSpPr>
          <p:cNvPr id="6" name="Slide Number Placeholder 5"/>
          <p:cNvSpPr>
            <a:spLocks noGrp="1"/>
          </p:cNvSpPr>
          <p:nvPr>
            <p:ph type="sldNum" sz="quarter" idx="4"/>
          </p:nvPr>
        </p:nvSpPr>
        <p:spPr/>
        <p:txBody>
          <a:bodyPr/>
          <a:lstStyle/>
          <a:p>
            <a:fld id="{52B60363-7E9F-BF4A-894A-A30319D3939A}" type="slidenum">
              <a:rPr lang="en-US" smtClean="0"/>
              <a:pPr/>
              <a:t>7</a:t>
            </a:fld>
            <a:endParaRPr lang="en-US" dirty="0"/>
          </a:p>
        </p:txBody>
      </p:sp>
      <p:sp>
        <p:nvSpPr>
          <p:cNvPr id="2" name="Content Placeholder 2">
            <a:extLst>
              <a:ext uri="{FF2B5EF4-FFF2-40B4-BE49-F238E27FC236}">
                <a16:creationId xmlns:a16="http://schemas.microsoft.com/office/drawing/2014/main" id="{D2DF42B2-8306-3138-DE4B-7BA14C944F45}"/>
              </a:ext>
            </a:extLst>
          </p:cNvPr>
          <p:cNvSpPr txBox="1">
            <a:spLocks/>
          </p:cNvSpPr>
          <p:nvPr/>
        </p:nvSpPr>
        <p:spPr>
          <a:xfrm>
            <a:off x="609600" y="762000"/>
            <a:ext cx="3637948" cy="3525012"/>
          </a:xfrm>
          <a:prstGeom prst="rect">
            <a:avLst/>
          </a:prstGeom>
        </p:spPr>
        <p:txBody>
          <a:bodyPr>
            <a:noAutofit/>
          </a:bodyPr>
          <a:lst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4313" indent="-214313">
              <a:lnSpc>
                <a:spcPct val="110000"/>
              </a:lnSpc>
              <a:spcBef>
                <a:spcPts val="450"/>
              </a:spcBef>
              <a:spcAft>
                <a:spcPts val="0"/>
              </a:spcAft>
              <a:buFont typeface="Arial" panose="020B0604020202020204" pitchFamily="34" charset="0"/>
              <a:buChar char="•"/>
            </a:pPr>
            <a:r>
              <a:rPr lang="en-US" sz="1350" dirty="0"/>
              <a:t>LCLS-II installation Particle Free zones:</a:t>
            </a:r>
          </a:p>
          <a:p>
            <a:pPr marL="557213" lvl="1" indent="-214313">
              <a:lnSpc>
                <a:spcPct val="110000"/>
              </a:lnSpc>
              <a:spcBef>
                <a:spcPts val="450"/>
              </a:spcBef>
            </a:pPr>
            <a:r>
              <a:rPr lang="en-US" sz="1350" dirty="0"/>
              <a:t>Venting</a:t>
            </a:r>
          </a:p>
          <a:p>
            <a:pPr marL="557213" lvl="1" indent="-214313">
              <a:lnSpc>
                <a:spcPct val="110000"/>
              </a:lnSpc>
              <a:spcBef>
                <a:spcPts val="450"/>
              </a:spcBef>
            </a:pPr>
            <a:r>
              <a:rPr lang="en-US" sz="1350" dirty="0"/>
              <a:t>Pumping</a:t>
            </a:r>
          </a:p>
          <a:p>
            <a:pPr marL="557213" lvl="1" indent="-214313">
              <a:lnSpc>
                <a:spcPct val="110000"/>
              </a:lnSpc>
              <a:spcBef>
                <a:spcPts val="450"/>
              </a:spcBef>
            </a:pPr>
            <a:r>
              <a:rPr lang="en-US" sz="1350" dirty="0"/>
              <a:t>Leak detection</a:t>
            </a:r>
            <a:endParaRPr lang="en-US" sz="1500" dirty="0"/>
          </a:p>
          <a:p>
            <a:pPr marL="214313" indent="-214313">
              <a:spcBef>
                <a:spcPts val="450"/>
              </a:spcBef>
              <a:buFont typeface="Arial" pitchFamily="34" charset="0"/>
              <a:buChar char="•"/>
            </a:pPr>
            <a:r>
              <a:rPr lang="en-US" sz="1350" dirty="0"/>
              <a:t>For pumping and venting the Mass Flow Controller is set up at 3 </a:t>
            </a:r>
            <a:r>
              <a:rPr lang="en-US" sz="1350" dirty="0" err="1"/>
              <a:t>l</a:t>
            </a:r>
            <a:r>
              <a:rPr lang="en-US" sz="1350" baseline="-25000" dirty="0" err="1"/>
              <a:t>N</a:t>
            </a:r>
            <a:r>
              <a:rPr lang="en-US" sz="1350" dirty="0"/>
              <a:t>/min  (40 Torr l/s)</a:t>
            </a:r>
          </a:p>
          <a:p>
            <a:pPr marL="214313" indent="-214313">
              <a:lnSpc>
                <a:spcPct val="100000"/>
              </a:lnSpc>
              <a:buFont typeface="Arial" pitchFamily="34" charset="0"/>
              <a:buChar char="•"/>
            </a:pPr>
            <a:r>
              <a:rPr lang="en-US" sz="1350" dirty="0"/>
              <a:t>Soft start mass flow controller</a:t>
            </a:r>
          </a:p>
          <a:p>
            <a:pPr marL="214313" indent="-214313">
              <a:lnSpc>
                <a:spcPct val="100000"/>
              </a:lnSpc>
              <a:buFont typeface="Arial" pitchFamily="34" charset="0"/>
              <a:buChar char="•"/>
            </a:pPr>
            <a:r>
              <a:rPr lang="en-US" sz="1350" dirty="0"/>
              <a:t>Automatic valves and interlocks to minimize human errors</a:t>
            </a:r>
          </a:p>
          <a:p>
            <a:pPr marL="214313" indent="-214313">
              <a:buFont typeface="Arial" pitchFamily="34" charset="0"/>
              <a:buChar char="•"/>
            </a:pPr>
            <a:endParaRPr lang="en-US" sz="1350" dirty="0"/>
          </a:p>
        </p:txBody>
      </p:sp>
      <p:pic>
        <p:nvPicPr>
          <p:cNvPr id="4" name="Picture 3">
            <a:extLst>
              <a:ext uri="{FF2B5EF4-FFF2-40B4-BE49-F238E27FC236}">
                <a16:creationId xmlns:a16="http://schemas.microsoft.com/office/drawing/2014/main" id="{75923F54-77AF-A3F8-00F2-D12694739573}"/>
              </a:ext>
            </a:extLst>
          </p:cNvPr>
          <p:cNvPicPr/>
          <p:nvPr/>
        </p:nvPicPr>
        <p:blipFill>
          <a:blip r:embed="rId2">
            <a:extLst>
              <a:ext uri="{28A0092B-C50C-407E-A947-70E740481C1C}">
                <a14:useLocalDpi xmlns:a14="http://schemas.microsoft.com/office/drawing/2010/main" val="0"/>
              </a:ext>
            </a:extLst>
          </a:blip>
          <a:stretch>
            <a:fillRect/>
          </a:stretch>
        </p:blipFill>
        <p:spPr>
          <a:xfrm>
            <a:off x="6055895" y="762000"/>
            <a:ext cx="2478505" cy="4095750"/>
          </a:xfrm>
          <a:prstGeom prst="rect">
            <a:avLst/>
          </a:prstGeom>
        </p:spPr>
      </p:pic>
      <p:pic>
        <p:nvPicPr>
          <p:cNvPr id="5" name="Picture 4">
            <a:extLst>
              <a:ext uri="{FF2B5EF4-FFF2-40B4-BE49-F238E27FC236}">
                <a16:creationId xmlns:a16="http://schemas.microsoft.com/office/drawing/2014/main" id="{4D5F1069-84E0-E120-919D-99AF145B7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263" y="2566736"/>
            <a:ext cx="2606213" cy="2342985"/>
          </a:xfrm>
          <a:prstGeom prst="rect">
            <a:avLst/>
          </a:prstGeom>
        </p:spPr>
      </p:pic>
    </p:spTree>
    <p:extLst>
      <p:ext uri="{BB962C8B-B14F-4D97-AF65-F5344CB8AC3E}">
        <p14:creationId xmlns:p14="http://schemas.microsoft.com/office/powerpoint/2010/main" val="2460605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8</a:t>
            </a:fld>
            <a:endParaRPr lang="en-US" dirty="0"/>
          </a:p>
        </p:txBody>
      </p:sp>
      <p:sp>
        <p:nvSpPr>
          <p:cNvPr id="3" name="Title 2"/>
          <p:cNvSpPr>
            <a:spLocks noGrp="1"/>
          </p:cNvSpPr>
          <p:nvPr>
            <p:ph type="title"/>
          </p:nvPr>
        </p:nvSpPr>
        <p:spPr/>
        <p:txBody>
          <a:bodyPr/>
          <a:lstStyle/>
          <a:p>
            <a:r>
              <a:rPr lang="en-US" dirty="0"/>
              <a:t>Actual pressure and pump down time</a:t>
            </a:r>
          </a:p>
        </p:txBody>
      </p:sp>
      <p:sp>
        <p:nvSpPr>
          <p:cNvPr id="5" name="Content Placeholder 4"/>
          <p:cNvSpPr>
            <a:spLocks noGrp="1"/>
          </p:cNvSpPr>
          <p:nvPr>
            <p:ph sz="quarter" idx="14"/>
          </p:nvPr>
        </p:nvSpPr>
        <p:spPr>
          <a:xfrm>
            <a:off x="1200150" y="2982606"/>
            <a:ext cx="6081713" cy="2116607"/>
          </a:xfrm>
        </p:spPr>
        <p:txBody>
          <a:bodyPr>
            <a:normAutofit fontScale="85000" lnSpcReduction="20000"/>
          </a:bodyPr>
          <a:lstStyle/>
          <a:p>
            <a:pPr marL="202978" lvl="1" indent="0">
              <a:buNone/>
            </a:pPr>
            <a:r>
              <a:rPr lang="en-US" dirty="0"/>
              <a:t>On 06/22/2023</a:t>
            </a:r>
            <a:endParaRPr lang="en-US" dirty="0">
              <a:latin typeface="Calibri" panose="020F0502020204030204" pitchFamily="34" charset="0"/>
              <a:cs typeface="Calibri" panose="020F0502020204030204" pitchFamily="34" charset="0"/>
            </a:endParaRPr>
          </a:p>
          <a:p>
            <a:pPr marL="460153" lvl="1" indent="-257175"/>
            <a:r>
              <a:rPr lang="en-US" dirty="0">
                <a:latin typeface="Calibri" panose="020F0502020204030204" pitchFamily="34" charset="0"/>
                <a:cs typeface="Calibri" panose="020F0502020204030204" pitchFamily="34" charset="0"/>
              </a:rPr>
              <a:t>09:00AM atmospheric pressure, start slow pump down</a:t>
            </a:r>
          </a:p>
          <a:p>
            <a:pPr marL="460153" lvl="1" indent="-257175"/>
            <a:r>
              <a:rPr lang="en-US" dirty="0"/>
              <a:t>12:40PM switch to fast pump down</a:t>
            </a:r>
          </a:p>
          <a:p>
            <a:pPr marL="460153" lvl="1" indent="-257175"/>
            <a:r>
              <a:rPr lang="en-US" dirty="0"/>
              <a:t>01:30PM start ion pumps</a:t>
            </a:r>
          </a:p>
          <a:p>
            <a:pPr marL="460153" lvl="1" indent="-257175"/>
            <a:r>
              <a:rPr lang="en-US" dirty="0"/>
              <a:t>09:00PM pressure 4.3x10</a:t>
            </a:r>
            <a:r>
              <a:rPr lang="en-US" baseline="30000" dirty="0"/>
              <a:t>-9</a:t>
            </a:r>
            <a:r>
              <a:rPr lang="en-US" dirty="0"/>
              <a:t> Torr</a:t>
            </a:r>
          </a:p>
          <a:p>
            <a:pPr marL="460153" lvl="1" indent="-257175"/>
            <a:endParaRPr lang="en-US" dirty="0"/>
          </a:p>
          <a:p>
            <a:pPr marL="460153" lvl="1" indent="-257175"/>
            <a:r>
              <a:rPr lang="en-US" dirty="0"/>
              <a:t>on 08/18/2022 pressure 4.5x10</a:t>
            </a:r>
            <a:r>
              <a:rPr lang="en-US" baseline="30000" dirty="0"/>
              <a:t>-10</a:t>
            </a:r>
            <a:r>
              <a:rPr lang="en-US" dirty="0"/>
              <a:t> Torr up to now</a:t>
            </a:r>
          </a:p>
          <a:p>
            <a:pPr marL="202978" lvl="1" indent="0">
              <a:buNone/>
            </a:pPr>
            <a:endParaRPr lang="en-US" dirty="0"/>
          </a:p>
          <a:p>
            <a:pPr marL="460153" lvl="1" indent="-257175"/>
            <a:endParaRPr lang="en-US" dirty="0"/>
          </a:p>
          <a:p>
            <a:pPr marL="460153" lvl="1" indent="-257175"/>
            <a:endParaRPr lang="en-US"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6" name="Picture 5" descr="A picture containing line, plot, text, number&#10;&#10;Description automatically generated">
            <a:extLst>
              <a:ext uri="{FF2B5EF4-FFF2-40B4-BE49-F238E27FC236}">
                <a16:creationId xmlns:a16="http://schemas.microsoft.com/office/drawing/2014/main" id="{045144D6-319E-FCD2-4AC7-44A09A1B88E4}"/>
              </a:ext>
            </a:extLst>
          </p:cNvPr>
          <p:cNvPicPr>
            <a:picLocks noChangeAspect="1"/>
          </p:cNvPicPr>
          <p:nvPr/>
        </p:nvPicPr>
        <p:blipFill>
          <a:blip r:embed="rId3"/>
          <a:stretch>
            <a:fillRect/>
          </a:stretch>
        </p:blipFill>
        <p:spPr>
          <a:xfrm>
            <a:off x="1143000" y="1334747"/>
            <a:ext cx="6858000" cy="1611006"/>
          </a:xfrm>
          <a:prstGeom prst="rect">
            <a:avLst/>
          </a:prstGeom>
        </p:spPr>
      </p:pic>
      <p:sp>
        <p:nvSpPr>
          <p:cNvPr id="7" name="TextBox 6">
            <a:extLst>
              <a:ext uri="{FF2B5EF4-FFF2-40B4-BE49-F238E27FC236}">
                <a16:creationId xmlns:a16="http://schemas.microsoft.com/office/drawing/2014/main" id="{8C4BCD76-DB4A-BAAA-8613-26531F307D57}"/>
              </a:ext>
            </a:extLst>
          </p:cNvPr>
          <p:cNvSpPr txBox="1"/>
          <p:nvPr/>
        </p:nvSpPr>
        <p:spPr>
          <a:xfrm>
            <a:off x="5019587" y="1057172"/>
            <a:ext cx="1485900" cy="5078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350" dirty="0"/>
              <a:t>Gauge off and on</a:t>
            </a:r>
          </a:p>
        </p:txBody>
      </p:sp>
      <p:sp>
        <p:nvSpPr>
          <p:cNvPr id="8" name="TextBox 7">
            <a:extLst>
              <a:ext uri="{FF2B5EF4-FFF2-40B4-BE49-F238E27FC236}">
                <a16:creationId xmlns:a16="http://schemas.microsoft.com/office/drawing/2014/main" id="{6BCA677A-A603-2D7E-EC58-4FF12759930C}"/>
              </a:ext>
            </a:extLst>
          </p:cNvPr>
          <p:cNvSpPr txBox="1"/>
          <p:nvPr/>
        </p:nvSpPr>
        <p:spPr>
          <a:xfrm>
            <a:off x="1063152" y="859441"/>
            <a:ext cx="1657350" cy="5078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350" dirty="0"/>
              <a:t>Venting and activity</a:t>
            </a:r>
          </a:p>
        </p:txBody>
      </p:sp>
    </p:spTree>
    <p:extLst>
      <p:ext uri="{BB962C8B-B14F-4D97-AF65-F5344CB8AC3E}">
        <p14:creationId xmlns:p14="http://schemas.microsoft.com/office/powerpoint/2010/main" val="3217939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9</a:t>
            </a:fld>
            <a:endParaRPr lang="en-US" dirty="0"/>
          </a:p>
        </p:txBody>
      </p:sp>
      <p:sp>
        <p:nvSpPr>
          <p:cNvPr id="3" name="Title 2"/>
          <p:cNvSpPr>
            <a:spLocks noGrp="1"/>
          </p:cNvSpPr>
          <p:nvPr>
            <p:ph type="title"/>
          </p:nvPr>
        </p:nvSpPr>
        <p:spPr/>
        <p:txBody>
          <a:bodyPr/>
          <a:lstStyle/>
          <a:p>
            <a:r>
              <a:rPr lang="en-US" dirty="0"/>
              <a:t>Actual pressure and pump down time</a:t>
            </a:r>
          </a:p>
        </p:txBody>
      </p:sp>
      <p:sp>
        <p:nvSpPr>
          <p:cNvPr id="5" name="Content Placeholder 4"/>
          <p:cNvSpPr>
            <a:spLocks noGrp="1"/>
          </p:cNvSpPr>
          <p:nvPr>
            <p:ph sz="quarter" idx="16"/>
          </p:nvPr>
        </p:nvSpPr>
        <p:spPr>
          <a:xfrm>
            <a:off x="1477566" y="929937"/>
            <a:ext cx="6090047" cy="3808751"/>
          </a:xfrm>
        </p:spPr>
        <p:txBody>
          <a:bodyPr>
            <a:normAutofit/>
          </a:bodyPr>
          <a:lstStyle/>
          <a:p>
            <a:pPr marL="592313" lvl="2" indent="-214313"/>
            <a:endParaRPr lang="en-US"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9DCBF7D-5F93-8EED-B693-702F9E8235BD}"/>
              </a:ext>
            </a:extLst>
          </p:cNvPr>
          <p:cNvPicPr>
            <a:picLocks noChangeAspect="1"/>
          </p:cNvPicPr>
          <p:nvPr/>
        </p:nvPicPr>
        <p:blipFill rotWithShape="1">
          <a:blip r:embed="rId3"/>
          <a:srcRect r="11379" b="3857"/>
          <a:stretch/>
        </p:blipFill>
        <p:spPr>
          <a:xfrm>
            <a:off x="1188591" y="991849"/>
            <a:ext cx="6766819" cy="3808751"/>
          </a:xfrm>
          <a:prstGeom prst="rect">
            <a:avLst/>
          </a:prstGeom>
        </p:spPr>
      </p:pic>
      <p:sp>
        <p:nvSpPr>
          <p:cNvPr id="4" name="Oval 3">
            <a:extLst>
              <a:ext uri="{FF2B5EF4-FFF2-40B4-BE49-F238E27FC236}">
                <a16:creationId xmlns:a16="http://schemas.microsoft.com/office/drawing/2014/main" id="{D2FA515F-7042-41FB-2B86-CDA42C56AC73}"/>
              </a:ext>
            </a:extLst>
          </p:cNvPr>
          <p:cNvSpPr/>
          <p:nvPr/>
        </p:nvSpPr>
        <p:spPr>
          <a:xfrm>
            <a:off x="4264886" y="3466967"/>
            <a:ext cx="628650" cy="400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Arrow: Down 6">
            <a:extLst>
              <a:ext uri="{FF2B5EF4-FFF2-40B4-BE49-F238E27FC236}">
                <a16:creationId xmlns:a16="http://schemas.microsoft.com/office/drawing/2014/main" id="{DE08B11F-EBD4-E70E-83DF-5E565585E6BD}"/>
              </a:ext>
            </a:extLst>
          </p:cNvPr>
          <p:cNvSpPr/>
          <p:nvPr/>
        </p:nvSpPr>
        <p:spPr>
          <a:xfrm rot="1515596">
            <a:off x="4680078" y="3160691"/>
            <a:ext cx="285750"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436401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ER_VERSION" val="6"/>
  <p:tag name="ARTICULATE_PROJECT_CHECK" val="0"/>
  <p:tag name="ARTICULATE_PROJECT_OPEN" val="0"/>
</p:tagLst>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D975AE8CAB524385EA425D0B1316DC" ma:contentTypeVersion="15" ma:contentTypeDescription="Create a new document." ma:contentTypeScope="" ma:versionID="ba94c4d79d4700bfcc4310a96f901ad9">
  <xsd:schema xmlns:xsd="http://www.w3.org/2001/XMLSchema" xmlns:xs="http://www.w3.org/2001/XMLSchema" xmlns:p="http://schemas.microsoft.com/office/2006/metadata/properties" xmlns:ns1="http://schemas.microsoft.com/sharepoint/v3" xmlns:ns3="a8c8ae7b-fd53-46b7-88a3-4269d521e791" xmlns:ns4="68047ae7-f32e-4ad7-b476-15ba30cf0c57" targetNamespace="http://schemas.microsoft.com/office/2006/metadata/properties" ma:root="true" ma:fieldsID="4f3c7691468390037520131a9fa26858" ns1:_="" ns3:_="" ns4:_="">
    <xsd:import namespace="http://schemas.microsoft.com/sharepoint/v3"/>
    <xsd:import namespace="a8c8ae7b-fd53-46b7-88a3-4269d521e791"/>
    <xsd:import namespace="68047ae7-f32e-4ad7-b476-15ba30cf0c5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c8ae7b-fd53-46b7-88a3-4269d521e79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047ae7-f32e-4ad7-b476-15ba30cf0c5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79EDFB-76E8-47D8-99EE-C175ACDC02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8c8ae7b-fd53-46b7-88a3-4269d521e791"/>
    <ds:schemaRef ds:uri="68047ae7-f32e-4ad7-b476-15ba30cf0c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6EB94C-EF4A-4E8A-A537-E01208A94A28}">
  <ds:schemaRefs>
    <ds:schemaRef ds:uri="http://purl.org/dc/terms/"/>
    <ds:schemaRef ds:uri="http://schemas.microsoft.com/office/2006/documentManagement/types"/>
    <ds:schemaRef ds:uri="http://schemas.microsoft.com/office/2006/metadata/properties"/>
    <ds:schemaRef ds:uri="http://schemas.microsoft.com/sharepoint/v3"/>
    <ds:schemaRef ds:uri="http://purl.org/dc/dcmitype/"/>
    <ds:schemaRef ds:uri="http://purl.org/dc/elements/1.1/"/>
    <ds:schemaRef ds:uri="http://schemas.microsoft.com/office/infopath/2007/PartnerControls"/>
    <ds:schemaRef ds:uri="http://schemas.openxmlformats.org/package/2006/metadata/core-properties"/>
    <ds:schemaRef ds:uri="68047ae7-f32e-4ad7-b476-15ba30cf0c57"/>
    <ds:schemaRef ds:uri="a8c8ae7b-fd53-46b7-88a3-4269d521e791"/>
    <ds:schemaRef ds:uri="http://www.w3.org/XML/1998/namespace"/>
  </ds:schemaRefs>
</ds:datastoreItem>
</file>

<file path=customXml/itemProps3.xml><?xml version="1.0" encoding="utf-8"?>
<ds:datastoreItem xmlns:ds="http://schemas.openxmlformats.org/officeDocument/2006/customXml" ds:itemID="{4A73C6CF-F108-4196-B595-E560DB3A7B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SLAC_PPT_052412</Template>
  <TotalTime>0</TotalTime>
  <Words>957</Words>
  <Application>Microsoft Office PowerPoint</Application>
  <PresentationFormat>On-screen Show (16:9)</PresentationFormat>
  <Paragraphs>173</Paragraphs>
  <Slides>19</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Cambria Math</vt:lpstr>
      <vt:lpstr>Lato</vt:lpstr>
      <vt:lpstr>Blank</vt:lpstr>
      <vt:lpstr>LCLS-II Vacuum System  Requirements and Performance</vt:lpstr>
      <vt:lpstr>LCLS-II Vacuum Systems</vt:lpstr>
      <vt:lpstr>Beam Line Vacuum System</vt:lpstr>
      <vt:lpstr>SLAC UHV Acceptance Test Criteria</vt:lpstr>
      <vt:lpstr>SLAC’s Process for UHV Assembly and Verification</vt:lpstr>
      <vt:lpstr>Argonne National Laboratory  collaboration for Particle Free cleaning</vt:lpstr>
      <vt:lpstr>LCLS-II: Particle Free Pump Carts</vt:lpstr>
      <vt:lpstr>Actual pressure and pump down time</vt:lpstr>
      <vt:lpstr>Actual pressure and pump down time</vt:lpstr>
      <vt:lpstr>Beam Line Vacuum System</vt:lpstr>
      <vt:lpstr>LCLS-II: Differential Pumping System</vt:lpstr>
      <vt:lpstr>LCLS-II Field Installation: Portable Overhead Clean Room</vt:lpstr>
      <vt:lpstr>LCLS-II Field Installation: Portable BLA Clean Room</vt:lpstr>
      <vt:lpstr>Beam Line Vacuum System</vt:lpstr>
      <vt:lpstr>Example of leak in BC2</vt:lpstr>
      <vt:lpstr>Cryomodule Outgassing</vt:lpstr>
      <vt:lpstr>LCLS-II Cryomodule Installation Performance</vt:lpstr>
      <vt:lpstr>LCLS-II – Soft and Hard X-Ray ”First Light” in 2023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LCLS-II  Vacuum System requirements and Performance</dc:title>
  <dc:creator/>
  <cp:lastModifiedBy/>
  <cp:revision>13</cp:revision>
  <cp:lastPrinted>2018-12-07T23:44:51Z</cp:lastPrinted>
  <dcterms:created xsi:type="dcterms:W3CDTF">2012-06-11T23:48:53Z</dcterms:created>
  <dcterms:modified xsi:type="dcterms:W3CDTF">2024-04-16T19:02:55Z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0x0101009AD975AE8CAB524385EA425D0B1316DC</vt:lpwstr>
  </property>
</Properties>
</file>