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4" r:id="rId2"/>
    <p:sldId id="265" r:id="rId3"/>
    <p:sldId id="515" r:id="rId4"/>
    <p:sldId id="266" r:id="rId5"/>
    <p:sldId id="516" r:id="rId6"/>
    <p:sldId id="327" r:id="rId7"/>
    <p:sldId id="641" r:id="rId8"/>
    <p:sldId id="639" r:id="rId9"/>
    <p:sldId id="640" r:id="rId10"/>
    <p:sldId id="642" r:id="rId11"/>
    <p:sldId id="643" r:id="rId12"/>
    <p:sldId id="646" r:id="rId13"/>
    <p:sldId id="647" r:id="rId14"/>
    <p:sldId id="256" r:id="rId15"/>
    <p:sldId id="259" r:id="rId16"/>
    <p:sldId id="257" r:id="rId17"/>
    <p:sldId id="258" r:id="rId18"/>
    <p:sldId id="263" r:id="rId19"/>
    <p:sldId id="261" r:id="rId20"/>
    <p:sldId id="645" r:id="rId21"/>
    <p:sldId id="64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21315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4CA6A3-90BC-272F-C894-0F440931A1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A3AA19-4316-1616-095C-7F6FD3DFB9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C6105-A8B1-40F0-96AB-7721C9B9928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A0F9D-5ACD-643A-B9A9-5B5C672DE2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F6B23-3ADF-361B-F524-126A75740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3BC09-9E35-40E2-914E-3964EE6C4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5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20132-1343-472C-8026-146586FDCF3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FBD94-AC23-4BF0-B2D7-AE1D9961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38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REMEMBER:  1915!!!!!!</a:t>
            </a:r>
          </a:p>
          <a:p>
            <a:r>
              <a:rPr lang="en-US" dirty="0"/>
              <a:t>MATRIX!</a:t>
            </a:r>
          </a:p>
        </p:txBody>
      </p:sp>
    </p:spTree>
    <p:extLst>
      <p:ext uri="{BB962C8B-B14F-4D97-AF65-F5344CB8AC3E}">
        <p14:creationId xmlns:p14="http://schemas.microsoft.com/office/powerpoint/2010/main" val="112655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1000x smaller than diameter of a proton!!!</a:t>
            </a:r>
          </a:p>
        </p:txBody>
      </p:sp>
    </p:spTree>
    <p:extLst>
      <p:ext uri="{BB962C8B-B14F-4D97-AF65-F5344CB8AC3E}">
        <p14:creationId xmlns:p14="http://schemas.microsoft.com/office/powerpoint/2010/main" val="245265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6339-2BC4-4C63-8D16-E2793A893CF6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F8FE-5F4D-431B-A9BB-51F831E59FD5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4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966E-203F-45F8-885B-66DDF7C3D049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C5F7-D268-430B-8D92-41804E5306FC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D08D-3D0C-4617-B0CD-15FABB9817BA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D4A0-F688-41F4-A312-E6856F853AA4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2D40A-AD63-4253-AD97-D6FB189DC20B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6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7C4D8-8C30-4EA0-9180-C1500A8523E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9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C703-58D3-403E-9B77-E7DC15EE7125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8834212F-755B-4642-98D3-012FC7DAB56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603240-1E7F-44A0-BFCC-A791D5974A90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r>
              <a:rPr lang="en-US"/>
              <a:t>Document E2400133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5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01DDEA9-F95A-464E-9455-470E7DAF088F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Document E2400133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8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B42F3-2D68-C304-E1A1-A074976AB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The vacuum systems of LIGO</a:t>
            </a:r>
            <a:br>
              <a:rPr lang="en-US" dirty="0"/>
            </a:br>
            <a:r>
              <a:rPr lang="en-US" sz="1800" spc="0" dirty="0">
                <a:solidFill>
                  <a:srgbClr val="FFFFFF"/>
                </a:solidFill>
                <a:latin typeface="Speak Pro" panose="020F0502020204030204"/>
                <a:ea typeface="+mn-ea"/>
                <a:cs typeface="+mn-cs"/>
              </a:rPr>
              <a:t>Janos Csizmazia</a:t>
            </a:r>
            <a:br>
              <a:rPr lang="en-US" sz="1800" spc="0" dirty="0">
                <a:solidFill>
                  <a:srgbClr val="FFFFFF"/>
                </a:solidFill>
                <a:latin typeface="Speak Pro" panose="020F0502020204030204"/>
                <a:ea typeface="+mn-ea"/>
                <a:cs typeface="+mn-cs"/>
              </a:rPr>
            </a:br>
            <a:r>
              <a:rPr lang="en-US" sz="1800" spc="0" dirty="0">
                <a:solidFill>
                  <a:srgbClr val="FFFFFF"/>
                </a:solidFill>
                <a:latin typeface="Speak Pro" panose="020F0502020204030204"/>
                <a:ea typeface="+mn-ea"/>
                <a:cs typeface="+mn-cs"/>
              </a:rPr>
              <a:t>Lead vacuum engineer, Hanford</a:t>
            </a:r>
            <a:endParaRPr lang="en-US" dirty="0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93A17D22-B7D1-A9D2-4AFF-37D178BC9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General overview, current enhancements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00039A0F-7F2A-7B7D-B96F-7F9F57E7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8841BD2E-05FB-130F-B213-CB9C8DE9E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31" name="Footer Placeholder 8">
            <a:extLst>
              <a:ext uri="{FF2B5EF4-FFF2-40B4-BE49-F238E27FC236}">
                <a16:creationId xmlns:a16="http://schemas.microsoft.com/office/drawing/2014/main" id="{AB4943D5-B7E3-F8AA-BF7C-9BEF55228CA3}"/>
              </a:ext>
            </a:extLst>
          </p:cNvPr>
          <p:cNvSpPr txBox="1">
            <a:spLocks/>
          </p:cNvSpPr>
          <p:nvPr/>
        </p:nvSpPr>
        <p:spPr>
          <a:xfrm>
            <a:off x="4955789" y="6543792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02E54-F8AB-61F9-C161-DD518C9C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16215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4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1B91-84DF-24CE-5E62-665D386B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Vacuum processes 1 – maintaining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E683-C9A1-82A0-0A2E-41544F50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9440"/>
            <a:ext cx="10390949" cy="42949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Biggest sections have not been vented since 2000! – during vents, separated by 40-44” GVs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“Silent” pumps: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Ion pumps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Cryotraps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Getters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Enhancements: more NEGs, Ion – getter pump tandems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CAFCE74A-B01D-FBAF-3D4B-46488AF2D483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7" name="Picture 6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3460C9A2-745E-4206-0FDA-4DDF855F5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7F8FD8A-746B-EDFC-8086-915FF482C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26EDE-C7E1-211A-15BF-AF7C270B5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6" r="19333"/>
          <a:stretch/>
        </p:blipFill>
        <p:spPr bwMode="auto">
          <a:xfrm>
            <a:off x="7701280" y="2406396"/>
            <a:ext cx="387096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6F07B-E04F-FBC2-F2C4-C5EA5214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1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D1B91-84DF-24CE-5E62-665D386B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Vacuum processes 2 – pumping down to UHV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E683-C9A1-82A0-0A2E-41544F50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9611360" cy="3760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Tools: oil-free scrolls + Turbos (later Ion-pumps)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Enhancements: boost speed (reduce </a:t>
            </a:r>
            <a:r>
              <a:rPr lang="en-US" sz="2800" dirty="0" err="1">
                <a:solidFill>
                  <a:schemeClr val="bg1"/>
                </a:solidFill>
              </a:rPr>
              <a:t>pumpdown</a:t>
            </a:r>
            <a:r>
              <a:rPr lang="en-US" sz="2800" dirty="0">
                <a:solidFill>
                  <a:schemeClr val="bg1"/>
                </a:solidFill>
              </a:rPr>
              <a:t> time), clean system. 2 major projects: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chemeClr val="bg1"/>
                </a:solidFill>
              </a:rPr>
              <a:t>1. Gas-cleaning</a:t>
            </a:r>
          </a:p>
          <a:p>
            <a:pPr marL="0" indent="0">
              <a:buClr>
                <a:schemeClr val="bg1"/>
              </a:buClr>
              <a:buNone/>
            </a:pPr>
            <a:r>
              <a:rPr lang="en-US" sz="2800" dirty="0">
                <a:solidFill>
                  <a:schemeClr val="bg1"/>
                </a:solidFill>
              </a:rPr>
              <a:t>2. Getting rid of pump downtime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ADAM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9ABCADE4-B819-79A4-16B3-205632A7A2A1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6" name="Picture 5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E5E76627-E6C6-1DF3-FD06-345E0FE60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5DF4F193-6D23-2467-95DA-45C5141B9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67DB2-9270-7DBC-97AE-A17C3B93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1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6C28-3FF3-06E7-A402-E207141EE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30" y="339250"/>
            <a:ext cx="3860033" cy="145075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 cleaning – a brief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D1EE0-3080-B7D8-5764-85273F30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78" y="1977374"/>
            <a:ext cx="3683285" cy="40199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Problem: opening up system during a vent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water adsorption (no bakeout)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Our problem is not the particle contamination, it is the molecular contamination</a:t>
            </a:r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62211A17-8413-4558-90B2-EC36EAF1CC65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9" name="Picture 8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B67E37C7-9DAA-6779-B267-FF06B4E53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D5EAC517-96F8-3293-4682-C40E58470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12468F-6194-D3CA-832E-618BFD2B2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463" y="0"/>
            <a:ext cx="7592537" cy="600487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D126E58-B88B-3151-9D2F-835F5966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73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06708C-D9A3-BD86-0A62-A70FF5346052}"/>
              </a:ext>
            </a:extLst>
          </p:cNvPr>
          <p:cNvGrpSpPr/>
          <p:nvPr/>
        </p:nvGrpSpPr>
        <p:grpSpPr>
          <a:xfrm>
            <a:off x="4386053" y="1910705"/>
            <a:ext cx="7058976" cy="4362788"/>
            <a:chOff x="4386053" y="1910705"/>
            <a:chExt cx="7058976" cy="43627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08AA1-8380-8088-FC92-6E59D0FE1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33" b="93718" l="3358" r="99265">
                          <a14:foregroundMark x1="26863" y1="17148" x2="26863" y2="17148"/>
                          <a14:foregroundMark x1="28227" y1="17148" x2="28227" y2="17148"/>
                          <a14:foregroundMark x1="3358" y1="25467" x2="3358" y2="25467"/>
                          <a14:foregroundMark x1="29276" y1="45331" x2="29276" y2="45331"/>
                          <a14:foregroundMark x1="48059" y1="14941" x2="48059" y2="14941"/>
                          <a14:foregroundMark x1="57293" y1="17317" x2="57293" y2="17317"/>
                          <a14:foregroundMark x1="69255" y1="8319" x2="69255" y2="8319"/>
                          <a14:foregroundMark x1="78069" y1="6961" x2="78069" y2="6961"/>
                          <a14:foregroundMark x1="85939" y1="6112" x2="85939" y2="6112"/>
                          <a14:foregroundMark x1="94753" y1="11036" x2="94753" y2="11036"/>
                          <a14:foregroundMark x1="98951" y1="12054" x2="98951" y2="12054"/>
                          <a14:foregroundMark x1="92760" y1="68591" x2="92760" y2="68591"/>
                          <a14:foregroundMark x1="87618" y1="79626" x2="87618" y2="79626"/>
                          <a14:foregroundMark x1="82686" y1="78947" x2="82686" y2="78947"/>
                          <a14:foregroundMark x1="80797" y1="78947" x2="80797" y2="78947"/>
                          <a14:foregroundMark x1="80378" y1="79117" x2="80378" y2="79117"/>
                          <a14:foregroundMark x1="79748" y1="79457" x2="79748" y2="79457"/>
                          <a14:foregroundMark x1="79433" y1="79457" x2="79433" y2="79457"/>
                          <a14:foregroundMark x1="79433" y1="79457" x2="79433" y2="79457"/>
                          <a14:foregroundMark x1="71144" y1="80306" x2="71144" y2="80306"/>
                          <a14:foregroundMark x1="70514" y1="80306" x2="70514" y2="80306"/>
                          <a14:foregroundMark x1="70724" y1="80306" x2="70724" y2="80306"/>
                          <a14:foregroundMark x1="70409" y1="64686" x2="70409" y2="64686"/>
                          <a14:foregroundMark x1="78804" y1="73345" x2="78804" y2="73345"/>
                          <a14:foregroundMark x1="78804" y1="73345" x2="78804" y2="73345"/>
                          <a14:foregroundMark x1="78804" y1="72835" x2="78804" y2="72835"/>
                          <a14:foregroundMark x1="78804" y1="72835" x2="78804" y2="72835"/>
                          <a14:foregroundMark x1="78804" y1="72496" x2="78804" y2="72496"/>
                          <a14:foregroundMark x1="75446" y1="66553" x2="75446" y2="66553"/>
                          <a14:foregroundMark x1="74816" y1="66723" x2="74816" y2="66723"/>
                          <a14:foregroundMark x1="64323" y1="67402" x2="64323" y2="67402"/>
                          <a14:foregroundMark x1="63903" y1="73345" x2="63903" y2="73345"/>
                          <a14:foregroundMark x1="64533" y1="74024" x2="64533" y2="74024"/>
                          <a14:foregroundMark x1="68625" y1="5433" x2="68625" y2="5433"/>
                          <a14:foregroundMark x1="68730" y1="79287" x2="68730" y2="79287"/>
                          <a14:foregroundMark x1="50367" y1="77589" x2="50367" y2="77589"/>
                          <a14:foregroundMark x1="42392" y1="91341" x2="42392" y2="91341"/>
                          <a14:foregroundMark x1="49423" y1="91681" x2="49423" y2="91681"/>
                          <a14:foregroundMark x1="44596" y1="27844" x2="44596" y2="27844"/>
                          <a14:foregroundMark x1="98216" y1="34465" x2="98216" y2="34465"/>
                          <a14:foregroundMark x1="99265" y1="49066" x2="99265" y2="49066"/>
                          <a14:foregroundMark x1="99475" y1="35314" x2="99475" y2="35314"/>
                          <a14:foregroundMark x1="83945" y1="92020" x2="83945" y2="92020"/>
                          <a14:foregroundMark x1="90766" y1="93718" x2="90766" y2="93718"/>
                          <a14:foregroundMark x1="70829" y1="88115" x2="70829" y2="88115"/>
                          <a14:foregroundMark x1="91186" y1="83362" x2="91186" y2="83362"/>
                          <a14:foregroundMark x1="91291" y1="85399" x2="91291" y2="85399"/>
                          <a14:foregroundMark x1="85519" y1="87606" x2="85519" y2="87606"/>
                          <a14:foregroundMark x1="62644" y1="85229" x2="62644" y2="85229"/>
                          <a14:foregroundMark x1="61490" y1="84720" x2="61490" y2="84720"/>
                          <a14:foregroundMark x1="56034" y1="87436" x2="56034" y2="87436"/>
                          <a14:backgroundMark x1="52151" y1="73684" x2="52151" y2="73684"/>
                          <a14:backgroundMark x1="55824" y1="73854" x2="55824" y2="73854"/>
                          <a14:backgroundMark x1="57293" y1="86418" x2="57293" y2="86418"/>
                          <a14:backgroundMark x1="42707" y1="85229" x2="42707" y2="85229"/>
                          <a14:backgroundMark x1="45121" y1="87097" x2="45121" y2="87097"/>
                          <a14:backgroundMark x1="26233" y1="79457" x2="26233" y2="79457"/>
                          <a14:backgroundMark x1="12592" y1="55178" x2="12592" y2="55178"/>
                          <a14:backgroundMark x1="17524" y1="40747" x2="17524" y2="40747"/>
                          <a14:backgroundMark x1="89717" y1="86078" x2="89717" y2="86078"/>
                          <a14:backgroundMark x1="87933" y1="86078" x2="87933" y2="86078"/>
                          <a14:backgroundMark x1="86464" y1="86078" x2="86464" y2="86078"/>
                          <a14:backgroundMark x1="83945" y1="74533" x2="83945" y2="74533"/>
                          <a14:backgroundMark x1="81742" y1="74194" x2="81742" y2="74194"/>
                          <a14:backgroundMark x1="98216" y1="74194" x2="98216" y2="74194"/>
                          <a14:backgroundMark x1="97901" y1="86927" x2="97901" y2="86927"/>
                          <a14:backgroundMark x1="98111" y1="62139" x2="98111" y2="62139"/>
                          <a14:backgroundMark x1="93599" y1="42784" x2="93599" y2="42784"/>
                          <a14:backgroundMark x1="97796" y1="20374" x2="97796" y2="20374"/>
                          <a14:backgroundMark x1="87828" y1="16299" x2="87828" y2="16299"/>
                          <a14:backgroundMark x1="56663" y1="59253" x2="56663" y2="59253"/>
                          <a14:backgroundMark x1="67576" y1="60951" x2="67576" y2="60951"/>
                          <a14:backgroundMark x1="52046" y1="86248" x2="52046" y2="86248"/>
                          <a14:backgroundMark x1="66422" y1="87097" x2="66422" y2="87097"/>
                          <a14:backgroundMark x1="81112" y1="86927" x2="81112" y2="8692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6053" y="1910705"/>
              <a:ext cx="7058976" cy="4362788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C718BB00-2F56-B089-C1FF-A315A49B6A35}"/>
                </a:ext>
              </a:extLst>
            </p:cNvPr>
            <p:cNvSpPr/>
            <p:nvPr/>
          </p:nvSpPr>
          <p:spPr>
            <a:xfrm rot="969519">
              <a:off x="5026133" y="3158051"/>
              <a:ext cx="1178560" cy="2438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2E1B9FAF-1C77-6FFF-451C-0A07D4470AE0}"/>
                </a:ext>
              </a:extLst>
            </p:cNvPr>
            <p:cNvSpPr/>
            <p:nvPr/>
          </p:nvSpPr>
          <p:spPr>
            <a:xfrm rot="954903">
              <a:off x="6715072" y="2876952"/>
              <a:ext cx="1178560" cy="24384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351C80-DF9D-A6E2-CF4F-59064CA1C87F}"/>
                </a:ext>
              </a:extLst>
            </p:cNvPr>
            <p:cNvSpPr txBox="1"/>
            <p:nvPr/>
          </p:nvSpPr>
          <p:spPr>
            <a:xfrm>
              <a:off x="7555973" y="3378190"/>
              <a:ext cx="87376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/>
                <a:t>💥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20DDE3-8105-FEC2-1685-AA4078DC7740}"/>
                </a:ext>
              </a:extLst>
            </p:cNvPr>
            <p:cNvSpPr txBox="1"/>
            <p:nvPr/>
          </p:nvSpPr>
          <p:spPr>
            <a:xfrm>
              <a:off x="6430592" y="3748956"/>
              <a:ext cx="87376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/>
                <a:t>💥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3EE259-4825-9E53-8C1B-10B7F057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7867"/>
            <a:ext cx="10058400" cy="8259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 cleaning – a thorough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73C76-4252-C49D-4D80-C6BD4B2C74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277177"/>
                <a:ext cx="5974081" cy="516966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Main goal: get rid of the vast majority of contamination before HV pumping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Cleanin</a:t>
                </a:r>
                <a:r>
                  <a:rPr lang="en-US" dirty="0">
                    <a:solidFill>
                      <a:schemeClr val="bg1"/>
                    </a:solidFill>
                  </a:rPr>
                  <a:t>g of: main volume; circulation lines; </a:t>
                </a:r>
                <a:r>
                  <a:rPr lang="en-US" dirty="0" err="1">
                    <a:solidFill>
                      <a:schemeClr val="bg1"/>
                    </a:solidFill>
                  </a:rPr>
                  <a:t>beamtube</a:t>
                </a:r>
                <a:r>
                  <a:rPr lang="en-US" dirty="0">
                    <a:solidFill>
                      <a:schemeClr val="bg1"/>
                    </a:solidFill>
                  </a:rPr>
                  <a:t> regeneration</a:t>
                </a:r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Very delicate technological window, and a very complicated set of variables: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Type of gas: N2, </a:t>
                </a:r>
                <a:r>
                  <a:rPr lang="en-US" dirty="0" err="1">
                    <a:solidFill>
                      <a:schemeClr val="bg1"/>
                    </a:solidFill>
                  </a:rPr>
                  <a:t>Ar</a:t>
                </a:r>
                <a:r>
                  <a:rPr lang="en-US" dirty="0">
                    <a:solidFill>
                      <a:schemeClr val="bg1"/>
                    </a:solidFill>
                  </a:rPr>
                  <a:t>, O3, </a:t>
                </a:r>
                <a:r>
                  <a:rPr lang="en-US" dirty="0" err="1">
                    <a:solidFill>
                      <a:schemeClr val="bg1"/>
                    </a:solidFill>
                  </a:rPr>
                  <a:t>etc</a:t>
                </a:r>
                <a:r>
                  <a:rPr lang="en-US" dirty="0">
                    <a:solidFill>
                      <a:schemeClr val="bg1"/>
                    </a:solidFill>
                  </a:rPr>
                  <a:t>…</a:t>
                </a:r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Flow rate increases: pressure (number of molecules) increases, desorption rate decreases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Huge sizes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chemeClr val="bg1"/>
                    </a:solidFill>
                  </a:rPr>
                  <a:t>Re number big – linear speed of molecules decreases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Finite time – ideally ~8 </a:t>
                </a:r>
                <a:r>
                  <a:rPr lang="en-US" sz="2000" dirty="0" err="1">
                    <a:solidFill>
                      <a:schemeClr val="bg1"/>
                    </a:solidFill>
                  </a:rPr>
                  <a:t>hrs</a:t>
                </a:r>
                <a:endParaRPr lang="en-US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𝑑𝑒𝑛𝑠𝑖𝑡𝑦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∙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𝑣𝑒𝑙𝑜𝑐𝑖𝑡𝑦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𝑐h𝑎𝑟𝑎𝑡𝑒𝑟𝑖𝑠𝑡𝑖𝑐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𝑠𝑖𝑧𝑒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𝑣𝑖𝑠𝑐𝑜𝑠𝑖𝑡𝑦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73C76-4252-C49D-4D80-C6BD4B2C74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277177"/>
                <a:ext cx="5974081" cy="5169661"/>
              </a:xfrm>
              <a:blipFill>
                <a:blip r:embed="rId4"/>
                <a:stretch>
                  <a:fillRect l="-2449" t="-1179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0F8361-9AC7-6A72-B223-173079087D65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12" name="Picture 11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F1254211-888A-35FD-E62C-BC436410F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126BDBB8-A10B-FBAC-21B3-4BCE46F33C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CC348D9-B4E9-A8D9-AF7D-A1AF38D5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1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B42F3-2D68-C304-E1A1-A074976AB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Evacuation of Large Volumes</a:t>
            </a:r>
            <a:br>
              <a:rPr lang="en-US" dirty="0"/>
            </a:br>
            <a:r>
              <a:rPr lang="en-US" sz="1800" spc="0" dirty="0">
                <a:solidFill>
                  <a:srgbClr val="FFFFFF"/>
                </a:solidFill>
                <a:latin typeface="Speak Pro" panose="020F0502020204030204"/>
              </a:rPr>
              <a:t>Adam K Branch</a:t>
            </a:r>
            <a:br>
              <a:rPr lang="en-US" sz="1800" spc="0" dirty="0">
                <a:solidFill>
                  <a:srgbClr val="FFFFFF"/>
                </a:solidFill>
                <a:latin typeface="Speak Pro" panose="020F0502020204030204"/>
              </a:rPr>
            </a:br>
            <a:r>
              <a:rPr lang="en-US" sz="1800" spc="0" dirty="0">
                <a:solidFill>
                  <a:srgbClr val="FFFFFF"/>
                </a:solidFill>
                <a:latin typeface="Speak Pro" panose="020F0502020204030204"/>
              </a:rPr>
              <a:t>Vacuum engineer, Livingston</a:t>
            </a:r>
            <a:endParaRPr lang="en-US" dirty="0"/>
          </a:p>
        </p:txBody>
      </p:sp>
      <p:sp>
        <p:nvSpPr>
          <p:cNvPr id="25" name="Subtitle 24">
            <a:extLst>
              <a:ext uri="{FF2B5EF4-FFF2-40B4-BE49-F238E27FC236}">
                <a16:creationId xmlns:a16="http://schemas.microsoft.com/office/drawing/2014/main" id="{93A17D22-B7D1-A9D2-4AFF-37D178BC9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en-US" dirty="0"/>
              <a:t>Improving system pump down times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624C8D3-B9AD-4F4F-8554-4EAF3724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8" name="Picture 17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00039A0F-7F2A-7B7D-B96F-7F9F57E7A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8841BD2E-05FB-130F-B213-CB9C8DE9E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31" name="Footer Placeholder 8">
            <a:extLst>
              <a:ext uri="{FF2B5EF4-FFF2-40B4-BE49-F238E27FC236}">
                <a16:creationId xmlns:a16="http://schemas.microsoft.com/office/drawing/2014/main" id="{AB4943D5-B7E3-F8AA-BF7C-9BEF55228CA3}"/>
              </a:ext>
            </a:extLst>
          </p:cNvPr>
          <p:cNvSpPr txBox="1">
            <a:spLocks/>
          </p:cNvSpPr>
          <p:nvPr/>
        </p:nvSpPr>
        <p:spPr>
          <a:xfrm>
            <a:off x="4955789" y="6543792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61B42-19BF-BB30-2EA7-70F7ED15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86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6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7CCC0F9-3B3C-517F-B9A3-F0D3F5DD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88229" cy="6737230"/>
          </a:xfrm>
          <a:prstGeom prst="rect">
            <a:avLst/>
          </a:prstGeom>
        </p:spPr>
      </p:pic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BB7B1E4B-FCA8-0EC7-757D-788936EAE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62CF9F7-EAA5-A1D0-CCA2-A8BE6E892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10069901" y="0"/>
            <a:ext cx="2122099" cy="693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62B3F-A306-D7C9-7488-08180C5F3EA5}"/>
              </a:ext>
            </a:extLst>
          </p:cNvPr>
          <p:cNvSpPr txBox="1"/>
          <p:nvPr/>
        </p:nvSpPr>
        <p:spPr>
          <a:xfrm>
            <a:off x="1212820" y="69356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14FF8-42AC-0FDE-35C4-F93DD95EFD72}"/>
              </a:ext>
            </a:extLst>
          </p:cNvPr>
          <p:cNvSpPr txBox="1"/>
          <p:nvPr/>
        </p:nvSpPr>
        <p:spPr>
          <a:xfrm>
            <a:off x="2691849" y="1727910"/>
            <a:ext cx="664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Resume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B708B-B8B0-2301-DD92-02573DD1E5D8}"/>
              </a:ext>
            </a:extLst>
          </p:cNvPr>
          <p:cNvSpPr txBox="1"/>
          <p:nvPr/>
        </p:nvSpPr>
        <p:spPr>
          <a:xfrm>
            <a:off x="8385086" y="4019709"/>
            <a:ext cx="664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Resume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81D8A2-3A8C-49C7-67F4-1F27EA1FB775}"/>
              </a:ext>
            </a:extLst>
          </p:cNvPr>
          <p:cNvSpPr txBox="1"/>
          <p:nvPr/>
        </p:nvSpPr>
        <p:spPr>
          <a:xfrm>
            <a:off x="10309986" y="5751173"/>
            <a:ext cx="664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Resume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4C6EC-3A28-E11D-98ED-9794E0397134}"/>
              </a:ext>
            </a:extLst>
          </p:cNvPr>
          <p:cNvSpPr txBox="1"/>
          <p:nvPr/>
        </p:nvSpPr>
        <p:spPr>
          <a:xfrm>
            <a:off x="1533581" y="1942997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2AED8-2FD7-FF3A-F6B1-A35E72279003}"/>
              </a:ext>
            </a:extLst>
          </p:cNvPr>
          <p:cNvSpPr txBox="1"/>
          <p:nvPr/>
        </p:nvSpPr>
        <p:spPr>
          <a:xfrm>
            <a:off x="9204754" y="6028172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75F39-51DC-5A4F-2585-6ED5458993F0}"/>
              </a:ext>
            </a:extLst>
          </p:cNvPr>
          <p:cNvSpPr txBox="1"/>
          <p:nvPr/>
        </p:nvSpPr>
        <p:spPr>
          <a:xfrm>
            <a:off x="5354786" y="3838634"/>
            <a:ext cx="1656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WEEKEND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07A86-EECE-638B-AD99-E9125E7E0F75}"/>
              </a:ext>
            </a:extLst>
          </p:cNvPr>
          <p:cNvSpPr txBox="1"/>
          <p:nvPr/>
        </p:nvSpPr>
        <p:spPr>
          <a:xfrm>
            <a:off x="3450509" y="4296708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EOD</a:t>
            </a:r>
          </a:p>
        </p:txBody>
      </p:sp>
      <p:sp>
        <p:nvSpPr>
          <p:cNvPr id="23" name="Footer Placeholder 8">
            <a:extLst>
              <a:ext uri="{FF2B5EF4-FFF2-40B4-BE49-F238E27FC236}">
                <a16:creationId xmlns:a16="http://schemas.microsoft.com/office/drawing/2014/main" id="{AA2AC4E5-FBAC-A73C-3365-560D9CA5D445}"/>
              </a:ext>
            </a:extLst>
          </p:cNvPr>
          <p:cNvSpPr txBox="1">
            <a:spLocks/>
          </p:cNvSpPr>
          <p:nvPr/>
        </p:nvSpPr>
        <p:spPr>
          <a:xfrm>
            <a:off x="4957314" y="6590581"/>
            <a:ext cx="2053744" cy="2674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Document G2400921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15B75B-C23E-0FA2-9EF9-E89BB591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96F7-544A-A8AB-CC7E-74FF1E04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80" y="315584"/>
            <a:ext cx="10058400" cy="69356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System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008F2-CEE1-D367-EB1E-832AD45F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80" y="1443017"/>
            <a:ext cx="10058400" cy="47214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bg1"/>
                </a:solidFill>
              </a:rPr>
              <a:t>Pumps</a:t>
            </a:r>
            <a:endParaRPr lang="en-US" sz="3500" b="1" dirty="0">
              <a:solidFill>
                <a:schemeClr val="bg1"/>
              </a:solidFill>
            </a:endParaRPr>
          </a:p>
          <a:p>
            <a:pPr lvl="1"/>
            <a:r>
              <a:rPr lang="en-US" sz="3500" b="1" dirty="0">
                <a:solidFill>
                  <a:schemeClr val="bg1"/>
                </a:solidFill>
              </a:rPr>
              <a:t>Pfeiffer ATH2303M – Turbo – 2150 l/s</a:t>
            </a:r>
          </a:p>
          <a:p>
            <a:pPr lvl="1"/>
            <a:r>
              <a:rPr lang="en-US" sz="3500" b="1" dirty="0">
                <a:solidFill>
                  <a:schemeClr val="bg1"/>
                </a:solidFill>
              </a:rPr>
              <a:t>Pfeiffer HEPTA 100P – Screw – 36 l/s</a:t>
            </a:r>
          </a:p>
          <a:p>
            <a:pPr lvl="1"/>
            <a:r>
              <a:rPr lang="en-US" sz="3500" b="1" dirty="0" err="1">
                <a:solidFill>
                  <a:schemeClr val="bg1"/>
                </a:solidFill>
              </a:rPr>
              <a:t>Anest</a:t>
            </a:r>
            <a:r>
              <a:rPr lang="en-US" sz="3500" b="1" dirty="0">
                <a:solidFill>
                  <a:schemeClr val="bg1"/>
                </a:solidFill>
              </a:rPr>
              <a:t> Iwata ISP 250 – Scroll </a:t>
            </a:r>
            <a:r>
              <a:rPr lang="en-US" sz="3500" b="1">
                <a:solidFill>
                  <a:schemeClr val="bg1"/>
                </a:solidFill>
              </a:rPr>
              <a:t>– 5 </a:t>
            </a:r>
            <a:r>
              <a:rPr lang="en-US" sz="3500" b="1" dirty="0">
                <a:solidFill>
                  <a:schemeClr val="bg1"/>
                </a:solidFill>
              </a:rPr>
              <a:t>l/s</a:t>
            </a:r>
          </a:p>
          <a:p>
            <a:pPr marL="0">
              <a:buNone/>
            </a:pPr>
            <a:r>
              <a:rPr lang="en-US" sz="3900" b="1" dirty="0">
                <a:solidFill>
                  <a:schemeClr val="bg1"/>
                </a:solidFill>
              </a:rPr>
              <a:t>Controls</a:t>
            </a:r>
          </a:p>
          <a:p>
            <a:pPr lvl="1"/>
            <a:r>
              <a:rPr lang="en-US" sz="3500" b="1" dirty="0">
                <a:solidFill>
                  <a:schemeClr val="bg1"/>
                </a:solidFill>
              </a:rPr>
              <a:t>TPG-362 Dual Gauge Controller</a:t>
            </a:r>
          </a:p>
          <a:p>
            <a:pPr lvl="1"/>
            <a:r>
              <a:rPr lang="en-US" sz="3500" b="1" dirty="0">
                <a:solidFill>
                  <a:schemeClr val="bg1"/>
                </a:solidFill>
              </a:rPr>
              <a:t>PKR-361 Full Range Gauge</a:t>
            </a:r>
          </a:p>
          <a:p>
            <a:pPr lvl="1"/>
            <a:r>
              <a:rPr lang="en-US" sz="3500" b="1" dirty="0">
                <a:solidFill>
                  <a:schemeClr val="bg1"/>
                </a:solidFill>
              </a:rPr>
              <a:t>TPR-270 Pirani Gauge</a:t>
            </a: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82838358-CE9D-4760-6C41-DCA6AD365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64435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26CC0DD-976C-6784-E4FD-AD9FE2415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B2CE2273-99C0-5FD3-4AAE-094E177B7E2D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69916-15F1-D7C7-EAD9-2D5D36AC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45A8-CDC7-2042-B153-80F75A51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06" y="132073"/>
            <a:ext cx="8436634" cy="99368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Current Operational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1D40A-1D71-9F1B-EADD-E8F72B4E3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06" y="1135023"/>
            <a:ext cx="10058400" cy="14523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Setpoint requires personnel present to update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Slow reaction time to various failures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Possibility to not detect a gauge failure</a:t>
            </a:r>
          </a:p>
        </p:txBody>
      </p:sp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85D3E65F-10EC-30E6-AFFD-ECD0EF38A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4122E7F-7034-93B6-4101-33E5B3B36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D6491C-9EC7-9B71-024F-DE1C373E0F85}"/>
              </a:ext>
            </a:extLst>
          </p:cNvPr>
          <p:cNvSpPr txBox="1">
            <a:spLocks/>
          </p:cNvSpPr>
          <p:nvPr/>
        </p:nvSpPr>
        <p:spPr>
          <a:xfrm>
            <a:off x="488406" y="3274817"/>
            <a:ext cx="4037163" cy="7023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Mitigation Goals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0DE2614-788D-A2B9-CB70-DC544715CB6B}"/>
              </a:ext>
            </a:extLst>
          </p:cNvPr>
          <p:cNvSpPr txBox="1">
            <a:spLocks/>
          </p:cNvSpPr>
          <p:nvPr/>
        </p:nvSpPr>
        <p:spPr>
          <a:xfrm>
            <a:off x="488406" y="3274908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2888DF-94D0-9711-810B-6BA68A193694}"/>
              </a:ext>
            </a:extLst>
          </p:cNvPr>
          <p:cNvSpPr txBox="1">
            <a:spLocks/>
          </p:cNvSpPr>
          <p:nvPr/>
        </p:nvSpPr>
        <p:spPr>
          <a:xfrm>
            <a:off x="488406" y="4132171"/>
            <a:ext cx="10058400" cy="14523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Automate setpoint in relation to changing pressures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Reduce reaction time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Monitor for erroneous gauge activity</a:t>
            </a: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45861408-2965-F536-EA79-CF157AD40D3B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BFAD3-E9A9-8146-7678-D6F5958F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5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id="{C28256D1-B810-3815-5B86-373126FE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4" y="262005"/>
            <a:ext cx="2602679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1015FD0-4A47-33EF-9A0A-1B8A647C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2" y="521405"/>
            <a:ext cx="1541289" cy="3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612964D-D239-C904-B120-461A5B39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02" y="228771"/>
            <a:ext cx="250357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83279106-DF25-C813-975A-002A0F07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05" y="275714"/>
            <a:ext cx="2732499" cy="8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2F57E088-6786-1919-FBF9-EABEF0EF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6" y="946497"/>
            <a:ext cx="4621222" cy="15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065EFA05-D13B-CD9F-AD43-E9E0A550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62" y="2333918"/>
            <a:ext cx="3247647" cy="162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D764BACD-B0E6-9605-1310-4B6B854B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24" y="3754994"/>
            <a:ext cx="5111504" cy="11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8A907B6D-DEAE-01D2-0ADE-0D9C18EB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19" y="4769680"/>
            <a:ext cx="2650154" cy="10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E3E261D9-99C1-7FE0-6FB6-0771B1FB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2" y="5152037"/>
            <a:ext cx="2485101" cy="166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>
            <a:extLst>
              <a:ext uri="{FF2B5EF4-FFF2-40B4-BE49-F238E27FC236}">
                <a16:creationId xmlns:a16="http://schemas.microsoft.com/office/drawing/2014/main" id="{DC41F500-CF6B-0DD0-7575-AA20D50E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39" y="2176681"/>
            <a:ext cx="3793479" cy="44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B5AB94DA-114D-27AF-DE8D-5B1EDE152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41" y="1330148"/>
            <a:ext cx="2632612" cy="19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76A3F3E0-1C26-CB3D-ABD4-FFC93DDC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18" y="2477425"/>
            <a:ext cx="2286869" cy="13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>
            <a:extLst>
              <a:ext uri="{FF2B5EF4-FFF2-40B4-BE49-F238E27FC236}">
                <a16:creationId xmlns:a16="http://schemas.microsoft.com/office/drawing/2014/main" id="{F417928E-956F-435D-DEC0-D8D74EEA2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42" y="2563353"/>
            <a:ext cx="546333" cy="11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>
            <a:extLst>
              <a:ext uri="{FF2B5EF4-FFF2-40B4-BE49-F238E27FC236}">
                <a16:creationId xmlns:a16="http://schemas.microsoft.com/office/drawing/2014/main" id="{13A698CC-750A-A85C-9042-BB1CB6E6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25" y="3387751"/>
            <a:ext cx="2790761" cy="15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>
            <a:extLst>
              <a:ext uri="{FF2B5EF4-FFF2-40B4-BE49-F238E27FC236}">
                <a16:creationId xmlns:a16="http://schemas.microsoft.com/office/drawing/2014/main" id="{D3C0766F-CBE0-0101-D486-357E6BCA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07" y="4294035"/>
            <a:ext cx="2542996" cy="119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>
            <a:extLst>
              <a:ext uri="{FF2B5EF4-FFF2-40B4-BE49-F238E27FC236}">
                <a16:creationId xmlns:a16="http://schemas.microsoft.com/office/drawing/2014/main" id="{B4ABD01F-C728-E553-CF0A-31D456AA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947" y="4294035"/>
            <a:ext cx="2082971" cy="10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>
            <a:extLst>
              <a:ext uri="{FF2B5EF4-FFF2-40B4-BE49-F238E27FC236}">
                <a16:creationId xmlns:a16="http://schemas.microsoft.com/office/drawing/2014/main" id="{16812FB7-E10A-CC8C-5218-4161CE47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04" y="5152037"/>
            <a:ext cx="3522533" cy="143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4862C8FC-1793-D7D4-103D-B52C57DA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56" y="521405"/>
            <a:ext cx="4792430" cy="59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AB233263-D7DF-9BBD-0ED5-D7D38C282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F8A56A30-4248-8ADC-47C6-9DD4B7ABE4D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10376008" y="-7593"/>
            <a:ext cx="1815992" cy="593520"/>
          </a:xfrm>
          <a:prstGeom prst="rect">
            <a:avLst/>
          </a:prstGeom>
        </p:spPr>
      </p:pic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725EB246-14C9-017E-6887-B33051A03C60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Document G2400921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7B2D5-C503-7769-3F0B-49CD31AC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7EE528-FE56-9CF8-A358-4D0C962A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542348"/>
            <a:ext cx="4639736" cy="73628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Estimated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9ADEDC-067B-8837-AF2A-364265D19FB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066801" y="1760558"/>
                <a:ext cx="4639736" cy="2910821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 Reduced time to achieve desired pressure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760 torr to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torr in 24 hours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Time spent valved out 93 hours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Total time elapsed 116 hours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Consistent safety valve reaction times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 Reduce loss of progress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b="1" dirty="0">
                    <a:solidFill>
                      <a:schemeClr val="bg1"/>
                    </a:solidFill>
                  </a:rPr>
                  <a:t> Reduce chance of contamination</a:t>
                </a:r>
              </a:p>
              <a:p>
                <a:endParaRPr lang="en-US" b="1" dirty="0">
                  <a:solidFill>
                    <a:schemeClr val="bg1"/>
                  </a:solidFill>
                </a:endParaRPr>
              </a:p>
              <a:p>
                <a:pPr marL="384048" lvl="2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384048" lvl="2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384048" lvl="2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9ADEDC-067B-8837-AF2A-364265D19F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66801" y="1760558"/>
                <a:ext cx="4639736" cy="2910821"/>
              </a:xfrm>
              <a:blipFill>
                <a:blip r:embed="rId2"/>
                <a:stretch>
                  <a:fillRect l="-3154" t="-1048" r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227157-E8D7-C720-E812-F149FC3F4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5464" y="542348"/>
            <a:ext cx="4639736" cy="73628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Possible Risks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DDFBDC-9E7D-82C1-6D23-E92A3B40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48493" y="1760557"/>
            <a:ext cx="4639736" cy="29108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Introduction of new failure modes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Unexpected erroneous outcomes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 automate myself out of a job.</a:t>
            </a:r>
          </a:p>
          <a:p>
            <a:endParaRPr lang="en-US" b="1" dirty="0"/>
          </a:p>
        </p:txBody>
      </p:sp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87E1ADF3-B8E1-AE85-CD6B-9F7C1CF94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90DBEC1-9C76-8587-BE1C-0DA5EDF3C5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02489A-B31D-C3CE-82BF-72FFA168566C}"/>
              </a:ext>
            </a:extLst>
          </p:cNvPr>
          <p:cNvSpPr txBox="1">
            <a:spLocks/>
          </p:cNvSpPr>
          <p:nvPr/>
        </p:nvSpPr>
        <p:spPr>
          <a:xfrm>
            <a:off x="6096000" y="910489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F73C457D-0A3E-8F4A-3531-63BF5D352928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/>
              <a:t>Document G2400921</a:t>
            </a:r>
            <a:endParaRPr lang="en-US" sz="1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05E6F0-6764-65BD-9FD7-D5117E6C7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 build="p"/>
      <p:bldP spid="12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o20160211e.jpg">
            <a:extLst>
              <a:ext uri="{FF2B5EF4-FFF2-40B4-BE49-F238E27FC236}">
                <a16:creationId xmlns:a16="http://schemas.microsoft.com/office/drawing/2014/main" id="{781C97E5-5077-62E8-4DE4-DCD9EAB77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t="13569" r="8940" b="6730"/>
          <a:stretch/>
        </p:blipFill>
        <p:spPr>
          <a:xfrm>
            <a:off x="0" y="121101"/>
            <a:ext cx="12191999" cy="673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1F1AD-986B-56DC-DB42-3B21A50FB88E}"/>
              </a:ext>
            </a:extLst>
          </p:cNvPr>
          <p:cNvSpPr txBox="1"/>
          <p:nvPr/>
        </p:nvSpPr>
        <p:spPr>
          <a:xfrm>
            <a:off x="1371600" y="127000"/>
            <a:ext cx="929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 Black"/>
                <a:cs typeface="Arial Black"/>
              </a:rPr>
              <a:t>“Matter tells space how to curve, space tells matter how to move.”</a:t>
            </a:r>
          </a:p>
          <a:p>
            <a:endParaRPr lang="en-US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algn="r"/>
            <a:r>
              <a:rPr lang="en-US" dirty="0">
                <a:solidFill>
                  <a:srgbClr val="FFFFFF"/>
                </a:solidFill>
                <a:latin typeface="Arial Black"/>
                <a:cs typeface="Arial Black"/>
              </a:rPr>
              <a:t>~ John </a:t>
            </a:r>
            <a:r>
              <a:rPr lang="en-US" dirty="0" err="1">
                <a:solidFill>
                  <a:srgbClr val="FFFFFF"/>
                </a:solidFill>
                <a:latin typeface="Arial Black"/>
                <a:cs typeface="Arial Black"/>
              </a:rPr>
              <a:t>A.Wheeler</a:t>
            </a:r>
            <a:endParaRPr lang="en-US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4EB0F6E1-0AA2-B67D-F966-5125E286A3E7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7" name="Picture 6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40F23EEB-8315-1FE2-D6E9-CD08D74ED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43F596E-B857-C834-C2A0-E7B76BC03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87DAF7-E9E2-F984-C910-41E39E16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3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66F0CB-EA93-A369-E224-BA51AEA02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7796" b="43178"/>
          <a:stretch/>
        </p:blipFill>
        <p:spPr>
          <a:xfrm>
            <a:off x="-2" y="1931569"/>
            <a:ext cx="10058400" cy="4949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0ED64-F228-8057-C4DF-7CEC9621F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12"/>
          <a:stretch/>
        </p:blipFill>
        <p:spPr>
          <a:xfrm>
            <a:off x="5150998" y="1"/>
            <a:ext cx="7041001" cy="4297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3EA9E-6B11-4873-7B3E-EEC77F140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53"/>
          <a:stretch/>
        </p:blipFill>
        <p:spPr>
          <a:xfrm>
            <a:off x="0" y="0"/>
            <a:ext cx="6782765" cy="3280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AFC85-0FE5-4EDD-242E-A2B567579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2240"/>
            <a:ext cx="10058400" cy="762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 of Gravitational Wave Astronomy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CBDB3A-C60E-BC84-5221-8CE68E346E1D}"/>
              </a:ext>
            </a:extLst>
          </p:cNvPr>
          <p:cNvSpPr txBox="1">
            <a:spLocks/>
          </p:cNvSpPr>
          <p:nvPr/>
        </p:nvSpPr>
        <p:spPr>
          <a:xfrm>
            <a:off x="-2" y="2450953"/>
            <a:ext cx="100584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VIRGO, Italy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3FF4-D8BC-02E9-2236-EF8916A2C241}"/>
              </a:ext>
            </a:extLst>
          </p:cNvPr>
          <p:cNvSpPr txBox="1">
            <a:spLocks/>
          </p:cNvSpPr>
          <p:nvPr/>
        </p:nvSpPr>
        <p:spPr>
          <a:xfrm>
            <a:off x="8940799" y="1301529"/>
            <a:ext cx="3586477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LIGO, LIV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5849B7-6ADF-A93A-FB66-7BDAD9EE603D}"/>
              </a:ext>
            </a:extLst>
          </p:cNvPr>
          <p:cNvSpPr txBox="1">
            <a:spLocks/>
          </p:cNvSpPr>
          <p:nvPr/>
        </p:nvSpPr>
        <p:spPr>
          <a:xfrm>
            <a:off x="0" y="3412207"/>
            <a:ext cx="3586477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LIGO, HAN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A4CA2DC-31F3-ADE2-AC3B-A568EC5EB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DE8415-17B5-9324-A87A-90D41DA30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189" y="4297681"/>
            <a:ext cx="5727190" cy="2583433"/>
          </a:xfrm>
          <a:prstGeom prst="rect">
            <a:avLst/>
          </a:prstGeom>
        </p:spPr>
      </p:pic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08DE234D-1446-DC70-BD47-78D96B227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1A2FC975-6378-BF55-F6C6-188A6E885C83}"/>
              </a:ext>
            </a:extLst>
          </p:cNvPr>
          <p:cNvSpPr txBox="1">
            <a:spLocks/>
          </p:cNvSpPr>
          <p:nvPr/>
        </p:nvSpPr>
        <p:spPr>
          <a:xfrm>
            <a:off x="4957313" y="6519843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F18217B-B0DD-5C57-6AF9-C5EA54611491}"/>
              </a:ext>
            </a:extLst>
          </p:cNvPr>
          <p:cNvSpPr txBox="1">
            <a:spLocks/>
          </p:cNvSpPr>
          <p:nvPr/>
        </p:nvSpPr>
        <p:spPr>
          <a:xfrm>
            <a:off x="7680960" y="4382522"/>
            <a:ext cx="3586477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KAGRA, Japan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6D7D937-4703-7D36-BAEF-BC9E6928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7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C64E7-0E0F-0C50-ECFE-60479B1E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821680" cy="145075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of Gravitational Wave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6D928-E278-7FCE-7F0C-F1940DEA3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826001" cy="376089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LIGO India – 3</a:t>
            </a:r>
            <a:r>
              <a:rPr lang="en-US" sz="2800" baseline="30000" dirty="0">
                <a:solidFill>
                  <a:schemeClr val="bg1"/>
                </a:solidFill>
              </a:rPr>
              <a:t>rd</a:t>
            </a:r>
            <a:r>
              <a:rPr lang="en-US" sz="2800" dirty="0">
                <a:solidFill>
                  <a:schemeClr val="bg1"/>
                </a:solidFill>
              </a:rPr>
              <a:t> leg of LIGO</a:t>
            </a:r>
          </a:p>
          <a:p>
            <a:r>
              <a:rPr lang="en-US" sz="2800" dirty="0">
                <a:solidFill>
                  <a:schemeClr val="bg1"/>
                </a:solidFill>
              </a:rPr>
              <a:t>CE – Cosmic explorer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ET – Einstein Telescope</a:t>
            </a:r>
          </a:p>
          <a:p>
            <a:r>
              <a:rPr lang="en-US" sz="2800" dirty="0">
                <a:solidFill>
                  <a:schemeClr val="bg1"/>
                </a:solidFill>
              </a:rPr>
              <a:t>LISA – Laser Interferometer Space Antenna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2B5A9D-8F68-800B-7025-33AEBCCF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0" y="798328"/>
            <a:ext cx="5923280" cy="6059672"/>
          </a:xfrm>
          <a:prstGeom prst="rect">
            <a:avLst/>
          </a:prstGeom>
        </p:spPr>
      </p:pic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78B362C9-7A85-077B-75E6-C06C06456975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8" name="Picture 7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D44B2BE0-0E7B-6F3A-4A57-ED00DDDE6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118C67C6-77AB-C84A-1ADA-C5C6A3230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4FA7F-144B-DD74-62B7-B3662BC1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8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11-02 at 6.40.54 P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 r="8041" b="4640"/>
          <a:stretch/>
        </p:blipFill>
        <p:spPr>
          <a:xfrm>
            <a:off x="1595675" y="631317"/>
            <a:ext cx="4552065" cy="6226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3936" y="6642556"/>
            <a:ext cx="38061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 Black"/>
                <a:cs typeface="Arial Black"/>
              </a:rPr>
              <a:t>Image courtesy of The Manhattan Rare Book Company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3936" y="-61558"/>
            <a:ext cx="4342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+mj-lt"/>
              </a:rPr>
              <a:t>Albert Einstein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59540" y="855587"/>
            <a:ext cx="47700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rgbClr val="FFFFFF"/>
                </a:solidFill>
                <a:latin typeface="Avenir Book"/>
                <a:cs typeface="Avenir Book"/>
              </a:rPr>
              <a:t>1915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Avenir Book"/>
                <a:cs typeface="Avenir Book"/>
              </a:rPr>
              <a:t>The General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Avenir Book"/>
                <a:cs typeface="Avenir Book"/>
              </a:rPr>
              <a:t>Theory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Avenir Book"/>
                <a:cs typeface="Avenir Book"/>
              </a:rPr>
              <a:t>Of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latin typeface="Avenir Book"/>
                <a:cs typeface="Avenir Book"/>
              </a:rPr>
              <a:t>Relativity</a:t>
            </a:r>
          </a:p>
        </p:txBody>
      </p:sp>
      <p:pic>
        <p:nvPicPr>
          <p:cNvPr id="12" name="Picture 11" descr="Einstein_1921_by_F_Schmutzer_-_restor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3146"/>
          <a:stretch/>
        </p:blipFill>
        <p:spPr>
          <a:xfrm>
            <a:off x="1429380" y="11910"/>
            <a:ext cx="4884653" cy="6858000"/>
          </a:xfrm>
          <a:prstGeom prst="rect">
            <a:avLst/>
          </a:prstGeo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E240E30F-E8DD-34E5-CB19-C0AC21710FEA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4" name="Picture 3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904F5CC6-15BB-FBFB-5CCF-100FB48EC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E34F97A-E1D6-B92D-6BB8-95773E3D23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9998015" y="0"/>
            <a:ext cx="2122099" cy="6935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6B69F-5AD4-DEE8-A1AE-63BADD704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0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43229 -1.85185E-6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2C765-7186-4FFB-E4B6-950F0A48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6FFD3E38-FBDC-5AE4-5A0A-AE7738BE98F5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6" name="Picture 5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E3E66294-5E32-597C-9C5E-DFEEFA095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D15E6D0-E1F9-0F2A-C9F4-E2A0DB5F00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EF5DCC-3549-77A0-7974-08D346C9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58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eyes, close, night sky&#10;&#10;Description automatically generated">
            <a:extLst>
              <a:ext uri="{FF2B5EF4-FFF2-40B4-BE49-F238E27FC236}">
                <a16:creationId xmlns:a16="http://schemas.microsoft.com/office/drawing/2014/main" id="{83D5D148-0E36-1785-83E6-C7B2DBD0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728A1CA1-EE01-3B95-DCC2-6A0EE370D831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6" name="Picture 5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6AE1BC0B-CF9C-FE66-5BC8-78105E7A7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00E2904-C257-8D01-4F6D-4A8B7370F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AB3E65-F01E-290B-F9B9-BFFCD94E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144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Gravitational waves Ligo interferometer capture anim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C991E-974B-684C-AC61-1CF189A51F79}"/>
              </a:ext>
            </a:extLst>
          </p:cNvPr>
          <p:cNvSpPr txBox="1"/>
          <p:nvPr/>
        </p:nvSpPr>
        <p:spPr>
          <a:xfrm>
            <a:off x="2781300" y="163992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The Most Sensitive “Ruler”!</a:t>
            </a: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78729E0-B999-9D8E-7B2B-7021693FFB1C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05936405-0E17-1C1D-4225-84F4FFDFB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8049C517-89CB-4412-0DB7-B890FB5379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A1E-F53A-D7EB-96EC-8A8B3BC4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7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2337-1682-EA82-E5BC-BEF20098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Precision of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B1FCE-AB03-1708-783F-5233D1AB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E-19 – E-20 m in 4 km (2.5 mi)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Analogy: human hair thickness distance change between Earth and Alpha Centauri (~4 LYs)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Why?</a:t>
            </a:r>
          </a:p>
          <a:p>
            <a:r>
              <a:rPr lang="en-US" sz="2800" dirty="0">
                <a:solidFill>
                  <a:schemeClr val="bg1"/>
                </a:solidFill>
              </a:rPr>
              <a:t>“Stiffness” of spacetime: freq. dependent, at 100 Hz: 10^20 times of steel stiffness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7556F57B-DAAC-6AC5-10F8-1A4F08321432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7" name="Picture 6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72A9BFD6-FB49-9F70-EDFE-4A69E4E15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6188B96-C2F9-9C46-12F2-20601A8E8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840A8-AA0A-C179-0283-3B880B7E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5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E0240-871B-BD76-9BFB-3169E112E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rped_space_and_time_around_colliding_black_holes_FASTER" descr="warped_space_and_time_around_colliding_black_holes_FASTER">
            <a:hlinkClick r:id="" action="ppaction://media"/>
            <a:extLst>
              <a:ext uri="{FF2B5EF4-FFF2-40B4-BE49-F238E27FC236}">
                <a16:creationId xmlns:a16="http://schemas.microsoft.com/office/drawing/2014/main" id="{4A3D3035-2F0D-74A8-7D00-5D95214A00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42" y="18342"/>
            <a:ext cx="12192276" cy="6146093"/>
          </a:xfrm>
        </p:spPr>
      </p:pic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C28D9E5B-7B02-D906-039A-50D4E75806F8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5" name="Picture 4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1B916713-9628-1B5A-8162-8029F63A2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189" y="6159332"/>
            <a:ext cx="703771" cy="703771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34EC684-A18C-366A-E336-77E7C2B87A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1D688-B36E-8129-FA3A-3DAB25B0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FF95-CA0D-ABDC-45C9-E00A7003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Vacuum 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F3B32-6CCC-2F2A-D9D8-4A4220652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</a:t>
            </a:r>
            <a:r>
              <a:rPr lang="en-US" sz="3200" baseline="30000" dirty="0">
                <a:solidFill>
                  <a:schemeClr val="bg1"/>
                </a:solidFill>
              </a:rPr>
              <a:t>nd</a:t>
            </a:r>
            <a:r>
              <a:rPr lang="en-US" sz="3200" dirty="0">
                <a:solidFill>
                  <a:schemeClr val="bg1"/>
                </a:solidFill>
              </a:rPr>
              <a:t> and 3</a:t>
            </a:r>
            <a:r>
              <a:rPr lang="en-US" sz="3200" baseline="30000" dirty="0">
                <a:solidFill>
                  <a:schemeClr val="bg1"/>
                </a:solidFill>
              </a:rPr>
              <a:t>rd</a:t>
            </a:r>
            <a:r>
              <a:rPr lang="en-US" sz="3200" dirty="0">
                <a:solidFill>
                  <a:schemeClr val="bg1"/>
                </a:solidFill>
              </a:rPr>
              <a:t> biggest vacuum systems in the world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Pressure: high E-8 – high E-10 Torr. Why?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Thermal / sound insulation – rough vacuum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Minimizing light scattering – E-4 Torr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Contamination tracing (RGA useability) – E-7 Torr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“Silent” pumps shall be used: Ion pump, cryogenic getter pumps: E-8 Torr and beyond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Contamination control: as high vacuum as it can be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9536356D-2C38-097B-7F57-B7797BE08B3E}"/>
              </a:ext>
            </a:extLst>
          </p:cNvPr>
          <p:cNvSpPr txBox="1">
            <a:spLocks/>
          </p:cNvSpPr>
          <p:nvPr/>
        </p:nvSpPr>
        <p:spPr>
          <a:xfrm>
            <a:off x="4957313" y="6511217"/>
            <a:ext cx="227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Document G2400921</a:t>
            </a:r>
          </a:p>
        </p:txBody>
      </p:sp>
      <p:pic>
        <p:nvPicPr>
          <p:cNvPr id="7" name="Picture 6" descr="A logo of a planet with a gold circle&#10;&#10;Description automatically generated">
            <a:extLst>
              <a:ext uri="{FF2B5EF4-FFF2-40B4-BE49-F238E27FC236}">
                <a16:creationId xmlns:a16="http://schemas.microsoft.com/office/drawing/2014/main" id="{6807F1FA-C151-E912-065B-73188DE65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29" y="6108191"/>
            <a:ext cx="703771" cy="703771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D590146-0A5C-0A9D-514C-42EE2256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34943" r="3459" b="34718"/>
          <a:stretch/>
        </p:blipFill>
        <p:spPr>
          <a:xfrm>
            <a:off x="0" y="6164435"/>
            <a:ext cx="2122099" cy="6935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A7B17-7B1F-091F-E517-B620E00EB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7263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8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697</Words>
  <Application>Microsoft Office PowerPoint</Application>
  <PresentationFormat>Widescreen</PresentationFormat>
  <Paragraphs>152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Avenir Book</vt:lpstr>
      <vt:lpstr>Calibri</vt:lpstr>
      <vt:lpstr>Cambria Math</vt:lpstr>
      <vt:lpstr>Georgia Pro Cond Light</vt:lpstr>
      <vt:lpstr>Speak Pro</vt:lpstr>
      <vt:lpstr>Wingdings</vt:lpstr>
      <vt:lpstr>RetrospectVTI</vt:lpstr>
      <vt:lpstr>The vacuum systems of LIGO Janos Csizmazia Lead vacuum engineer, Hanford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of measurement</vt:lpstr>
      <vt:lpstr>PowerPoint Presentation</vt:lpstr>
      <vt:lpstr>Vacuum system overview</vt:lpstr>
      <vt:lpstr>Vacuum processes 1 – maintaining vacuum</vt:lpstr>
      <vt:lpstr>Vacuum processes 2 – pumping down to UHV vacuum</vt:lpstr>
      <vt:lpstr>Gas cleaning – a brief overview</vt:lpstr>
      <vt:lpstr>Gas cleaning – a thorough analysis</vt:lpstr>
      <vt:lpstr>Evacuation of Large Volumes Adam K Branch Vacuum engineer, Livingston</vt:lpstr>
      <vt:lpstr>PowerPoint Presentation</vt:lpstr>
      <vt:lpstr>System Configuration</vt:lpstr>
      <vt:lpstr>Current Operational Experience</vt:lpstr>
      <vt:lpstr>PowerPoint Presentation</vt:lpstr>
      <vt:lpstr>PowerPoint Presentation</vt:lpstr>
      <vt:lpstr>Present of Gravitational Wave Astronomy</vt:lpstr>
      <vt:lpstr>Future of Gravitational Wave Astronomy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Mitigating Interruptions: UHV Pump Downs</dc:title>
  <dc:creator>Branch, Adam K.</dc:creator>
  <cp:lastModifiedBy>Csizmazia, Janos</cp:lastModifiedBy>
  <cp:revision>29</cp:revision>
  <dcterms:created xsi:type="dcterms:W3CDTF">2024-04-11T20:34:07Z</dcterms:created>
  <dcterms:modified xsi:type="dcterms:W3CDTF">2024-04-17T06:01:41Z</dcterms:modified>
</cp:coreProperties>
</file>