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16" r:id="rId5"/>
    <p:sldMasterId id="2147483724" r:id="rId6"/>
    <p:sldMasterId id="2147483734" r:id="rId7"/>
    <p:sldMasterId id="2147483742" r:id="rId8"/>
  </p:sldMasterIdLst>
  <p:notesMasterIdLst>
    <p:notesMasterId r:id="rId49"/>
  </p:notesMasterIdLst>
  <p:handoutMasterIdLst>
    <p:handoutMasterId r:id="rId50"/>
  </p:handoutMasterIdLst>
  <p:sldIdLst>
    <p:sldId id="274" r:id="rId9"/>
    <p:sldId id="2350" r:id="rId10"/>
    <p:sldId id="2351" r:id="rId11"/>
    <p:sldId id="2357" r:id="rId12"/>
    <p:sldId id="2358" r:id="rId13"/>
    <p:sldId id="2370" r:id="rId14"/>
    <p:sldId id="2352" r:id="rId15"/>
    <p:sldId id="2355" r:id="rId16"/>
    <p:sldId id="2361" r:id="rId17"/>
    <p:sldId id="2371" r:id="rId18"/>
    <p:sldId id="2375" r:id="rId19"/>
    <p:sldId id="2365" r:id="rId20"/>
    <p:sldId id="2364" r:id="rId21"/>
    <p:sldId id="2372" r:id="rId22"/>
    <p:sldId id="2362" r:id="rId23"/>
    <p:sldId id="2363" r:id="rId24"/>
    <p:sldId id="2366" r:id="rId25"/>
    <p:sldId id="2353" r:id="rId26"/>
    <p:sldId id="2324" r:id="rId27"/>
    <p:sldId id="277" r:id="rId28"/>
    <p:sldId id="2373" r:id="rId29"/>
    <p:sldId id="2354" r:id="rId30"/>
    <p:sldId id="877" r:id="rId31"/>
    <p:sldId id="2377" r:id="rId32"/>
    <p:sldId id="2321" r:id="rId33"/>
    <p:sldId id="2379" r:id="rId34"/>
    <p:sldId id="2380" r:id="rId35"/>
    <p:sldId id="2381" r:id="rId36"/>
    <p:sldId id="3078" r:id="rId37"/>
    <p:sldId id="2842" r:id="rId38"/>
    <p:sldId id="3073" r:id="rId39"/>
    <p:sldId id="3074" r:id="rId40"/>
    <p:sldId id="3075" r:id="rId41"/>
    <p:sldId id="296" r:id="rId42"/>
    <p:sldId id="291" r:id="rId43"/>
    <p:sldId id="3077" r:id="rId44"/>
    <p:sldId id="2378" r:id="rId45"/>
    <p:sldId id="975" r:id="rId46"/>
    <p:sldId id="976" r:id="rId47"/>
    <p:sldId id="981" r:id="rId48"/>
  </p:sldIdLst>
  <p:sldSz cx="12192000" cy="6858000"/>
  <p:notesSz cx="6950075" cy="9236075"/>
  <p:embeddedFontLst>
    <p:embeddedFont>
      <p:font typeface="Calibri" panose="020F0502020204030204" pitchFamily="34" charset="0"/>
      <p:regular r:id="rId51"/>
      <p:bold r:id="rId52"/>
      <p:italic r:id="rId53"/>
      <p:boldItalic r:id="rId54"/>
    </p:embeddedFont>
    <p:embeddedFont>
      <p:font typeface="Helvetica" panose="020B0604020202020204" pitchFamily="34" charset="0"/>
      <p:regular r:id="rId55"/>
      <p:bold r:id="rId56"/>
      <p:italic r:id="rId57"/>
      <p:boldItalic r:id="rId58"/>
    </p:embeddedFont>
    <p:embeddedFont>
      <p:font typeface="Lato" panose="020F0502020204030203"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536" userDrawn="1">
          <p15:clr>
            <a:srgbClr val="A4A3A4"/>
          </p15:clr>
        </p15:guide>
        <p15:guide id="3" pos="144" userDrawn="1">
          <p15:clr>
            <a:srgbClr val="A4A3A4"/>
          </p15:clr>
        </p15:guide>
        <p15:guide id="4" orient="horz" pos="1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900212-CC4A-556A-3BDE-9347FE5E1002}" name="Fitzpatrick, Jarrod" initials="FJ" userId="S::jarrod@slac.stanford.edu::68f528b4-097d-4b8e-b961-fe8e066f89a3" providerId="AD"/>
  <p188:author id="{07E23442-ABF9-DE25-01C8-A2E64F56DE0F}" name="Tug T Arkan" initials="TTA" userId="S::arkan@services.fnal.gov::53d062a6-1c36-41b6-abab-1992c93fe00d" providerId="AD"/>
  <p188:author id="{F1BED88F-6A3C-2C8E-8647-321CE52883A1}" name="Cardoso, Jacki" initials="CJ" userId="S::jcardoso@slac.stanford.edu::605e9548-81a8-417b-8aa3-0272d92ad945" providerId="AD"/>
  <p188:author id="{77042F9E-EAEC-9481-5C43-F37814B8CBD8}" name="Brian Hartsell" initials="BH" userId="S::hartsell@services.fnal.gov::f6fe622e-493c-4d3c-a4a2-544f8db994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515"/>
    <a:srgbClr val="404040"/>
    <a:srgbClr val="5F574F"/>
    <a:srgbClr val="544948"/>
    <a:srgbClr val="0000FF"/>
    <a:srgbClr val="E04F39"/>
    <a:srgbClr val="B6B1A9"/>
    <a:srgbClr val="006983"/>
    <a:srgbClr val="53565A"/>
    <a:srgbClr val="AF2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52"/>
      </p:cViewPr>
      <p:guideLst>
        <p:guide orient="horz" pos="2160"/>
        <p:guide pos="7536"/>
        <p:guide pos="144"/>
        <p:guide orient="horz" pos="11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9.fntdata"/><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8525D4-E4E5-6E45-BFBF-755A0F7A7545}"/>
              </a:ext>
            </a:extLst>
          </p:cNvPr>
          <p:cNvSpPr>
            <a:spLocks noGrp="1"/>
          </p:cNvSpPr>
          <p:nvPr>
            <p:ph type="hdr" sz="quarter"/>
          </p:nvPr>
        </p:nvSpPr>
        <p:spPr>
          <a:xfrm>
            <a:off x="2" y="2"/>
            <a:ext cx="3011698" cy="463408"/>
          </a:xfrm>
          <a:prstGeom prst="rect">
            <a:avLst/>
          </a:prstGeom>
        </p:spPr>
        <p:txBody>
          <a:bodyPr vert="horz" lIns="92480" tIns="46239" rIns="92480" bIns="46239" rtlCol="0"/>
          <a:lstStyle>
            <a:lvl1pPr algn="l">
              <a:defRPr sz="1300"/>
            </a:lvl1pPr>
          </a:lstStyle>
          <a:p>
            <a:endParaRPr lang="en-US"/>
          </a:p>
        </p:txBody>
      </p:sp>
      <p:sp>
        <p:nvSpPr>
          <p:cNvPr id="3" name="Date Placeholder 2">
            <a:extLst>
              <a:ext uri="{FF2B5EF4-FFF2-40B4-BE49-F238E27FC236}">
                <a16:creationId xmlns:a16="http://schemas.microsoft.com/office/drawing/2014/main" id="{1F9E07B5-71C0-1E4A-9609-69B224A34689}"/>
              </a:ext>
            </a:extLst>
          </p:cNvPr>
          <p:cNvSpPr>
            <a:spLocks noGrp="1"/>
          </p:cNvSpPr>
          <p:nvPr>
            <p:ph type="dt" sz="quarter" idx="1"/>
          </p:nvPr>
        </p:nvSpPr>
        <p:spPr>
          <a:xfrm>
            <a:off x="3936769" y="2"/>
            <a:ext cx="3011698" cy="463408"/>
          </a:xfrm>
          <a:prstGeom prst="rect">
            <a:avLst/>
          </a:prstGeom>
        </p:spPr>
        <p:txBody>
          <a:bodyPr vert="horz" lIns="92480" tIns="46239" rIns="92480" bIns="46239" rtlCol="0"/>
          <a:lstStyle>
            <a:lvl1pPr algn="r">
              <a:defRPr sz="1300"/>
            </a:lvl1pPr>
          </a:lstStyle>
          <a:p>
            <a:fld id="{8508A84D-9016-7B4D-AE65-909C2A7514BF}" type="datetimeFigureOut">
              <a:rPr lang="en-US" smtClean="0"/>
              <a:t>4/16/2024</a:t>
            </a:fld>
            <a:endParaRPr lang="en-US"/>
          </a:p>
        </p:txBody>
      </p:sp>
      <p:sp>
        <p:nvSpPr>
          <p:cNvPr id="4" name="Footer Placeholder 3">
            <a:extLst>
              <a:ext uri="{FF2B5EF4-FFF2-40B4-BE49-F238E27FC236}">
                <a16:creationId xmlns:a16="http://schemas.microsoft.com/office/drawing/2014/main" id="{CFAE2EBD-498C-D449-B6F4-FFA039BB1EE7}"/>
              </a:ext>
            </a:extLst>
          </p:cNvPr>
          <p:cNvSpPr>
            <a:spLocks noGrp="1"/>
          </p:cNvSpPr>
          <p:nvPr>
            <p:ph type="ftr" sz="quarter" idx="2"/>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5BEE4D-F77F-5149-AA40-7A0562E8457C}"/>
              </a:ext>
            </a:extLst>
          </p:cNvPr>
          <p:cNvSpPr>
            <a:spLocks noGrp="1"/>
          </p:cNvSpPr>
          <p:nvPr>
            <p:ph type="sldNum" sz="quarter" idx="3"/>
          </p:nvPr>
        </p:nvSpPr>
        <p:spPr>
          <a:xfrm>
            <a:off x="3936769" y="8772672"/>
            <a:ext cx="3011698" cy="463405"/>
          </a:xfrm>
          <a:prstGeom prst="rect">
            <a:avLst/>
          </a:prstGeom>
        </p:spPr>
        <p:txBody>
          <a:bodyPr vert="horz" lIns="92480" tIns="46239" rIns="92480" bIns="46239" rtlCol="0" anchor="b"/>
          <a:lstStyle>
            <a:lvl1pPr algn="r">
              <a:defRPr sz="1300"/>
            </a:lvl1pPr>
          </a:lstStyle>
          <a:p>
            <a:fld id="{D3B44D06-E9C5-794B-8F2E-AE51760E542D}" type="slidenum">
              <a:rPr lang="en-US" smtClean="0"/>
              <a:t>‹#›</a:t>
            </a:fld>
            <a:endParaRPr lang="en-US"/>
          </a:p>
        </p:txBody>
      </p:sp>
    </p:spTree>
    <p:extLst>
      <p:ext uri="{BB962C8B-B14F-4D97-AF65-F5344CB8AC3E}">
        <p14:creationId xmlns:p14="http://schemas.microsoft.com/office/powerpoint/2010/main" val="16755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8" name="Slide Number Placeholder 7">
            <a:extLst>
              <a:ext uri="{FF2B5EF4-FFF2-40B4-BE49-F238E27FC236}">
                <a16:creationId xmlns:a16="http://schemas.microsoft.com/office/drawing/2014/main" id="{C1AA0B16-0F44-AB23-2A1F-BC2C908F246C}"/>
              </a:ext>
            </a:extLst>
          </p:cNvPr>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8034ED5F-9A8E-493A-9C2C-A2E46F4360D9}" type="slidenum">
              <a:rPr lang="en-US" smtClean="0"/>
              <a:t>‹#›</a:t>
            </a:fld>
            <a:endParaRPr lang="en-US"/>
          </a:p>
        </p:txBody>
      </p:sp>
      <p:sp>
        <p:nvSpPr>
          <p:cNvPr id="9" name="Slide Image Placeholder 8">
            <a:extLst>
              <a:ext uri="{FF2B5EF4-FFF2-40B4-BE49-F238E27FC236}">
                <a16:creationId xmlns:a16="http://schemas.microsoft.com/office/drawing/2014/main" id="{44E67D90-AC57-F2B8-CF00-C6873BD9DBF8}"/>
              </a:ext>
            </a:extLst>
          </p:cNvPr>
          <p:cNvSpPr>
            <a:spLocks noGrp="1" noRot="1" noChangeAspect="1"/>
          </p:cNvSpPr>
          <p:nvPr>
            <p:ph type="sldImg" idx="2"/>
          </p:nvPr>
        </p:nvSpPr>
        <p:spPr>
          <a:xfrm>
            <a:off x="327171" y="177800"/>
            <a:ext cx="6132352" cy="4094163"/>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997A790D-03ED-CB44-1227-1A57BDFC7DE1}"/>
              </a:ext>
            </a:extLst>
          </p:cNvPr>
          <p:cNvSpPr>
            <a:spLocks noGrp="1"/>
          </p:cNvSpPr>
          <p:nvPr>
            <p:ph type="body" sz="quarter" idx="3"/>
          </p:nvPr>
        </p:nvSpPr>
        <p:spPr>
          <a:xfrm>
            <a:off x="327172" y="4445000"/>
            <a:ext cx="6132352" cy="41621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11</a:t>
            </a:fld>
            <a:endParaRPr lang="en-US" dirty="0"/>
          </a:p>
        </p:txBody>
      </p:sp>
    </p:spTree>
    <p:extLst>
      <p:ext uri="{BB962C8B-B14F-4D97-AF65-F5344CB8AC3E}">
        <p14:creationId xmlns:p14="http://schemas.microsoft.com/office/powerpoint/2010/main" val="37164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24</a:t>
            </a:fld>
            <a:endParaRPr lang="en-US" dirty="0"/>
          </a:p>
        </p:txBody>
      </p:sp>
    </p:spTree>
    <p:extLst>
      <p:ext uri="{BB962C8B-B14F-4D97-AF65-F5344CB8AC3E}">
        <p14:creationId xmlns:p14="http://schemas.microsoft.com/office/powerpoint/2010/main" val="241023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26</a:t>
            </a:fld>
            <a:endParaRPr lang="en-US" dirty="0"/>
          </a:p>
        </p:txBody>
      </p:sp>
    </p:spTree>
    <p:extLst>
      <p:ext uri="{BB962C8B-B14F-4D97-AF65-F5344CB8AC3E}">
        <p14:creationId xmlns:p14="http://schemas.microsoft.com/office/powerpoint/2010/main" val="329663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27</a:t>
            </a:fld>
            <a:endParaRPr lang="en-US" dirty="0"/>
          </a:p>
        </p:txBody>
      </p:sp>
    </p:spTree>
    <p:extLst>
      <p:ext uri="{BB962C8B-B14F-4D97-AF65-F5344CB8AC3E}">
        <p14:creationId xmlns:p14="http://schemas.microsoft.com/office/powerpoint/2010/main" val="263721211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gif"/><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tiff"/><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24.jpeg"/><Relationship Id="rId5" Type="http://schemas.openxmlformats.org/officeDocument/2006/relationships/image" Target="../media/image14.gif"/><Relationship Id="rId10" Type="http://schemas.openxmlformats.org/officeDocument/2006/relationships/image" Target="../media/image27.jpeg"/><Relationship Id="rId4" Type="http://schemas.openxmlformats.org/officeDocument/2006/relationships/image" Target="../media/image23.png"/><Relationship Id="rId9" Type="http://schemas.openxmlformats.org/officeDocument/2006/relationships/image" Target="../media/image18.gi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jpeg"/><Relationship Id="rId5" Type="http://schemas.openxmlformats.org/officeDocument/2006/relationships/image" Target="../media/image14.gif"/><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gi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25.tiff"/><Relationship Id="rId5" Type="http://schemas.openxmlformats.org/officeDocument/2006/relationships/image" Target="../media/image22.png"/><Relationship Id="rId4" Type="http://schemas.openxmlformats.org/officeDocument/2006/relationships/image" Target="../media/image31.jp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CLS-II-HE Format PowerPoint Presentation">
    <p:spTree>
      <p:nvGrpSpPr>
        <p:cNvPr id="1" name=""/>
        <p:cNvGrpSpPr/>
        <p:nvPr/>
      </p:nvGrpSpPr>
      <p:grpSpPr>
        <a:xfrm>
          <a:off x="0" y="0"/>
          <a:ext cx="0" cy="0"/>
          <a:chOff x="0" y="0"/>
          <a:chExt cx="0" cy="0"/>
        </a:xfrm>
      </p:grpSpPr>
      <p:pic>
        <p:nvPicPr>
          <p:cNvPr id="15" name="Graphic 12">
            <a:extLst>
              <a:ext uri="{FF2B5EF4-FFF2-40B4-BE49-F238E27FC236}">
                <a16:creationId xmlns:a16="http://schemas.microsoft.com/office/drawing/2014/main" id="{775F71FC-B827-B1EA-AC78-71CEACE431AA}"/>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0920" y="6350072"/>
            <a:ext cx="1746885" cy="290830"/>
          </a:xfrm>
          <a:prstGeom prst="rect">
            <a:avLst/>
          </a:prstGeom>
        </p:spPr>
      </p:pic>
      <p:pic>
        <p:nvPicPr>
          <p:cNvPr id="16" name="Picture 15" descr="Text, logo&#10;&#10;Description automatically generated">
            <a:extLst>
              <a:ext uri="{FF2B5EF4-FFF2-40B4-BE49-F238E27FC236}">
                <a16:creationId xmlns:a16="http://schemas.microsoft.com/office/drawing/2014/main" id="{0300B569-5C74-D4CF-4EA0-321E25A8C507}"/>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542291" y="6276418"/>
            <a:ext cx="1610360" cy="43878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9ED5B17-1F0B-42AB-5D7C-0167076EFB03}"/>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2553974" y="6350713"/>
            <a:ext cx="1358265" cy="29019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8864A33F-CF64-FEB3-BBD2-EF9AD1E3720F}"/>
              </a:ext>
            </a:extLst>
          </p:cNvPr>
          <p:cNvPicPr>
            <a:picLocks noGrp="1" noRot="1" noChangeAspect="1" noMove="1" noResize="1" noEditPoints="1" noAdjustHandles="1" noChangeArrowheads="1" noChangeShapeType="1" noCrop="1"/>
          </p:cNvPicPr>
          <p:nvPr userDrawn="1"/>
        </p:nvPicPr>
        <p:blipFill>
          <a:blip r:embed="rId6" cstate="email">
            <a:extLst>
              <a:ext uri="{28A0092B-C50C-407E-A947-70E740481C1C}">
                <a14:useLocalDpi xmlns:a14="http://schemas.microsoft.com/office/drawing/2010/main"/>
              </a:ext>
            </a:extLst>
          </a:blip>
          <a:stretch>
            <a:fillRect/>
          </a:stretch>
        </p:blipFill>
        <p:spPr>
          <a:xfrm>
            <a:off x="4323083" y="6219897"/>
            <a:ext cx="1840231" cy="551180"/>
          </a:xfrm>
          <a:prstGeom prst="rect">
            <a:avLst/>
          </a:prstGeom>
        </p:spPr>
      </p:pic>
      <p:pic>
        <p:nvPicPr>
          <p:cNvPr id="27" name="Picture 26" descr="A picture containing text, wheel, transport, gear&#10;&#10;Description automatically generated">
            <a:extLst>
              <a:ext uri="{FF2B5EF4-FFF2-40B4-BE49-F238E27FC236}">
                <a16:creationId xmlns:a16="http://schemas.microsoft.com/office/drawing/2014/main" id="{C8D69213-ACB5-3DBD-42B3-848C34D6EF81}"/>
              </a:ext>
            </a:extLst>
          </p:cNvPr>
          <p:cNvPicPr>
            <a:picLocks noGrp="1" noRot="1" noChangeAspect="1" noMove="1" noResize="1" noEditPoints="1" noAdjustHandles="1" noChangeArrowheads="1" noChangeShapeType="1" noCrop="1"/>
          </p:cNvPicPr>
          <p:nvPr userDrawn="1"/>
        </p:nvPicPr>
        <p:blipFill>
          <a:blip r:embed="rId7" cstate="email">
            <a:extLst>
              <a:ext uri="{28A0092B-C50C-407E-A947-70E740481C1C}">
                <a14:useLocalDpi xmlns:a14="http://schemas.microsoft.com/office/drawing/2010/main"/>
              </a:ext>
            </a:extLst>
          </a:blip>
          <a:stretch>
            <a:fillRect/>
          </a:stretch>
        </p:blipFill>
        <p:spPr>
          <a:xfrm>
            <a:off x="8097523" y="6379923"/>
            <a:ext cx="1403351" cy="231775"/>
          </a:xfrm>
          <a:prstGeom prst="rect">
            <a:avLst/>
          </a:prstGeom>
        </p:spPr>
      </p:pic>
      <p:pic>
        <p:nvPicPr>
          <p:cNvPr id="29" name="Picture 28" descr="Logo, company name&#10;&#10;Description automatically generated">
            <a:extLst>
              <a:ext uri="{FF2B5EF4-FFF2-40B4-BE49-F238E27FC236}">
                <a16:creationId xmlns:a16="http://schemas.microsoft.com/office/drawing/2014/main" id="{8E15BEF5-C898-3D5E-BE13-8B2A555520CA}"/>
              </a:ext>
            </a:extLst>
          </p:cNvPr>
          <p:cNvPicPr>
            <a:picLocks noGrp="1" noRot="1" noChangeAspect="1" noMove="1" noResize="1" noEditPoints="1" noAdjustHandles="1" noChangeArrowheads="1" noChangeShapeType="1" noCrop="1"/>
          </p:cNvPicPr>
          <p:nvPr userDrawn="1"/>
        </p:nvPicPr>
        <p:blipFill>
          <a:blip r:embed="rId8" cstate="email">
            <a:extLst>
              <a:ext uri="{28A0092B-C50C-407E-A947-70E740481C1C}">
                <a14:useLocalDpi xmlns:a14="http://schemas.microsoft.com/office/drawing/2010/main"/>
              </a:ext>
            </a:extLst>
          </a:blip>
          <a:srcRect/>
          <a:stretch/>
        </p:blipFill>
        <p:spPr>
          <a:xfrm>
            <a:off x="6566536" y="6318957"/>
            <a:ext cx="1126491" cy="353060"/>
          </a:xfrm>
          <a:prstGeom prst="rect">
            <a:avLst/>
          </a:prstGeom>
        </p:spPr>
      </p:pic>
      <p:sp>
        <p:nvSpPr>
          <p:cNvPr id="2" name="Title 3">
            <a:extLst>
              <a:ext uri="{FF2B5EF4-FFF2-40B4-BE49-F238E27FC236}">
                <a16:creationId xmlns:a16="http://schemas.microsoft.com/office/drawing/2014/main" id="{40EC6537-F0D1-0386-CB58-1135DCC4B6D5}"/>
              </a:ext>
            </a:extLst>
          </p:cNvPr>
          <p:cNvSpPr>
            <a:spLocks noGrp="1"/>
          </p:cNvSpPr>
          <p:nvPr>
            <p:ph type="title" hasCustomPrompt="1"/>
          </p:nvPr>
        </p:nvSpPr>
        <p:spPr>
          <a:xfrm>
            <a:off x="609600" y="229565"/>
            <a:ext cx="10972800" cy="632152"/>
          </a:xfrm>
        </p:spPr>
        <p:txBody>
          <a:bodyPr/>
          <a:lstStyle>
            <a:lvl1pPr>
              <a:defRPr/>
            </a:lvl1pPr>
          </a:lstStyle>
          <a:p>
            <a:r>
              <a:rPr lang="en-US"/>
              <a:t>LCLS-II-HE Format PowerPoint Presentation Slides</a:t>
            </a:r>
          </a:p>
        </p:txBody>
      </p:sp>
      <p:cxnSp>
        <p:nvCxnSpPr>
          <p:cNvPr id="3" name="Straight Connector 2">
            <a:extLst>
              <a:ext uri="{FF2B5EF4-FFF2-40B4-BE49-F238E27FC236}">
                <a16:creationId xmlns:a16="http://schemas.microsoft.com/office/drawing/2014/main" id="{B026166D-7DEF-249D-EFDE-9ECB8FBCE136}"/>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6EBAAF-A3F5-0420-4B4D-35250D44D76E}"/>
              </a:ext>
            </a:extLst>
          </p:cNvPr>
          <p:cNvSpPr txBox="1"/>
          <p:nvPr userDrawn="1"/>
        </p:nvSpPr>
        <p:spPr>
          <a:xfrm>
            <a:off x="9642197" y="75677"/>
            <a:ext cx="2396359" cy="307777"/>
          </a:xfrm>
          <a:prstGeom prst="rect">
            <a:avLst/>
          </a:prstGeom>
          <a:noFill/>
        </p:spPr>
        <p:txBody>
          <a:bodyPr wrap="square" rtlCol="0">
            <a:spAutoFit/>
          </a:bodyPr>
          <a:lstStyle/>
          <a:p>
            <a:r>
              <a:rPr lang="en-US" sz="1400">
                <a:solidFill>
                  <a:srgbClr val="8C1515"/>
                </a:solidFill>
                <a:latin typeface="Lato" panose="020F0502020204030203" pitchFamily="34" charset="0"/>
                <a:ea typeface="Lato" panose="020F0502020204030203" pitchFamily="34" charset="0"/>
                <a:cs typeface="Lato" panose="020F0502020204030203" pitchFamily="34" charset="0"/>
              </a:rPr>
              <a:t>Charge Question #</a:t>
            </a:r>
          </a:p>
        </p:txBody>
      </p:sp>
      <p:sp>
        <p:nvSpPr>
          <p:cNvPr id="5" name="Text Placeholder 13">
            <a:extLst>
              <a:ext uri="{FF2B5EF4-FFF2-40B4-BE49-F238E27FC236}">
                <a16:creationId xmlns:a16="http://schemas.microsoft.com/office/drawing/2014/main" id="{9DB83B46-DA6C-85E9-3A15-4D90CB818F07}"/>
              </a:ext>
            </a:extLst>
          </p:cNvPr>
          <p:cNvSpPr>
            <a:spLocks noGrp="1"/>
          </p:cNvSpPr>
          <p:nvPr>
            <p:ph type="body" sz="quarter" idx="18" hasCustomPrompt="1"/>
          </p:nvPr>
        </p:nvSpPr>
        <p:spPr>
          <a:xfrm>
            <a:off x="166254" y="929565"/>
            <a:ext cx="12025746" cy="4803169"/>
          </a:xfrm>
          <a:prstGeom prst="rect">
            <a:avLst/>
          </a:prstGeom>
        </p:spPr>
        <p:txBody>
          <a:bodyPr numCol="3"/>
          <a:lstStyle>
            <a:lvl1pPr>
              <a:defRPr sz="1100" b="1"/>
            </a:lvl1pPr>
            <a:lvl2pPr>
              <a:defRPr sz="1200"/>
            </a:lvl2pPr>
            <a:lvl3pPr>
              <a:defRPr sz="1100"/>
            </a:lvl3pPr>
          </a:lstStyle>
          <a:p>
            <a:pPr>
              <a:spcBef>
                <a:spcPts val="100"/>
              </a:spcBef>
            </a:pPr>
            <a:r>
              <a:rPr lang="en-US" sz="1400"/>
              <a:t>Font</a:t>
            </a:r>
          </a:p>
          <a:p>
            <a:pPr lvl="1">
              <a:spcBef>
                <a:spcPts val="100"/>
              </a:spcBef>
            </a:pPr>
            <a:r>
              <a:rPr lang="en-US" sz="1400"/>
              <a:t>Lato</a:t>
            </a:r>
          </a:p>
          <a:p>
            <a:pPr>
              <a:spcBef>
                <a:spcPts val="100"/>
              </a:spcBef>
            </a:pPr>
            <a:r>
              <a:rPr lang="en-US" sz="1400"/>
              <a:t>Slide Size</a:t>
            </a:r>
          </a:p>
          <a:p>
            <a:pPr lvl="1">
              <a:spcBef>
                <a:spcPts val="100"/>
              </a:spcBef>
            </a:pPr>
            <a:r>
              <a:rPr lang="en-US" sz="1400"/>
              <a:t>Widescreen 16:9</a:t>
            </a:r>
          </a:p>
          <a:p>
            <a:pPr>
              <a:spcBef>
                <a:spcPts val="100"/>
              </a:spcBef>
            </a:pPr>
            <a:r>
              <a:rPr lang="en-US" sz="1400"/>
              <a:t>Copying text from other talks</a:t>
            </a:r>
          </a:p>
          <a:p>
            <a:pPr lvl="1">
              <a:spcBef>
                <a:spcPts val="100"/>
              </a:spcBef>
            </a:pPr>
            <a:r>
              <a:rPr lang="en-US" sz="1400">
                <a:solidFill>
                  <a:srgbClr val="404040"/>
                </a:solidFill>
              </a:rPr>
              <a:t>Copy</a:t>
            </a:r>
            <a:r>
              <a:rPr lang="en-US" sz="1400"/>
              <a:t> &amp; Paste</a:t>
            </a:r>
          </a:p>
          <a:p>
            <a:pPr lvl="1">
              <a:spcBef>
                <a:spcPts val="100"/>
              </a:spcBef>
            </a:pPr>
            <a:r>
              <a:rPr lang="en-US" sz="1400"/>
              <a:t>Reset Slide (mouse right click)</a:t>
            </a:r>
          </a:p>
          <a:p>
            <a:pPr lvl="1">
              <a:spcBef>
                <a:spcPts val="100"/>
              </a:spcBef>
            </a:pPr>
            <a:r>
              <a:rPr lang="en-US" sz="1400"/>
              <a:t>Highlight all text, then from tool bar, select decrease font size</a:t>
            </a:r>
          </a:p>
          <a:p>
            <a:pPr>
              <a:spcBef>
                <a:spcPts val="100"/>
              </a:spcBef>
            </a:pPr>
            <a:r>
              <a:rPr lang="en-US" sz="1400"/>
              <a:t>Lists (bullet and numerical)</a:t>
            </a:r>
          </a:p>
          <a:p>
            <a:pPr lvl="1">
              <a:spcBef>
                <a:spcPts val="100"/>
              </a:spcBef>
            </a:pPr>
            <a:r>
              <a:rPr lang="en-US" sz="1400"/>
              <a:t>Select layout</a:t>
            </a:r>
          </a:p>
          <a:p>
            <a:pPr lvl="2">
              <a:spcBef>
                <a:spcPts val="100"/>
              </a:spcBef>
              <a:buClr>
                <a:srgbClr val="AF2D24"/>
              </a:buClr>
            </a:pPr>
            <a:r>
              <a:rPr lang="en-US" sz="1400"/>
              <a:t>Bullet: one-column or take away</a:t>
            </a:r>
          </a:p>
          <a:p>
            <a:pPr lvl="2">
              <a:spcBef>
                <a:spcPts val="100"/>
              </a:spcBef>
              <a:buSzPct val="100000"/>
            </a:pPr>
            <a:r>
              <a:rPr lang="en-US" sz="1400"/>
              <a:t>Numerical: one-column numerical or take away</a:t>
            </a:r>
          </a:p>
          <a:p>
            <a:pPr lvl="1">
              <a:spcBef>
                <a:spcPts val="100"/>
              </a:spcBef>
            </a:pPr>
            <a:r>
              <a:rPr lang="en-US" sz="1400"/>
              <a:t>To create list, start typing</a:t>
            </a:r>
          </a:p>
          <a:p>
            <a:pPr lvl="1">
              <a:spcBef>
                <a:spcPts val="100"/>
              </a:spcBef>
            </a:pPr>
            <a:r>
              <a:rPr lang="en-US" sz="1400"/>
              <a:t>Then indent (do not use tab, tab doesn’t create the bullet or numerical list)</a:t>
            </a:r>
          </a:p>
          <a:p>
            <a:pPr lvl="1">
              <a:spcBef>
                <a:spcPts val="100"/>
              </a:spcBef>
            </a:pPr>
            <a:r>
              <a:rPr lang="en-US" sz="1400"/>
              <a:t>Red Color: </a:t>
            </a:r>
            <a:r>
              <a:rPr lang="en-US" sz="1400">
                <a:solidFill>
                  <a:srgbClr val="8C1515"/>
                </a:solidFill>
              </a:rPr>
              <a:t>Dark Red | RGB, Red 140, Green 21, Blue 21, Hex# 8C1515</a:t>
            </a:r>
          </a:p>
          <a:p>
            <a:pPr>
              <a:spcBef>
                <a:spcPts val="100"/>
              </a:spcBef>
            </a:pPr>
            <a:endParaRPr lang="en-US" sz="1400"/>
          </a:p>
          <a:p>
            <a:pPr>
              <a:spcBef>
                <a:spcPts val="100"/>
              </a:spcBef>
            </a:pPr>
            <a:endParaRPr lang="en-US" sz="1400"/>
          </a:p>
          <a:p>
            <a:pPr>
              <a:spcBef>
                <a:spcPts val="100"/>
              </a:spcBef>
            </a:pPr>
            <a:r>
              <a:rPr lang="en-US" sz="1400"/>
              <a:t>Footer</a:t>
            </a:r>
          </a:p>
          <a:p>
            <a:pPr lvl="1">
              <a:spcBef>
                <a:spcPts val="100"/>
              </a:spcBef>
            </a:pPr>
            <a:r>
              <a:rPr lang="en-US" sz="1400"/>
              <a:t>All slides</a:t>
            </a:r>
          </a:p>
          <a:p>
            <a:pPr lvl="1">
              <a:spcBef>
                <a:spcPts val="100"/>
              </a:spcBef>
            </a:pPr>
            <a:r>
              <a:rPr lang="en-US" sz="1400"/>
              <a:t>Edit directly on Slide Master: “Master Title Style” slide to add footer information</a:t>
            </a:r>
          </a:p>
          <a:p>
            <a:pPr lvl="1">
              <a:spcBef>
                <a:spcPts val="100"/>
              </a:spcBef>
            </a:pPr>
            <a:endParaRPr lang="en-US" sz="1400"/>
          </a:p>
          <a:p>
            <a:pPr>
              <a:spcBef>
                <a:spcPts val="100"/>
              </a:spcBef>
            </a:pPr>
            <a:r>
              <a:rPr lang="en-US" sz="1400"/>
              <a:t>Header – Charge Question</a:t>
            </a:r>
          </a:p>
          <a:p>
            <a:pPr marL="573074" indent="-231769">
              <a:spcBef>
                <a:spcPts val="100"/>
              </a:spcBef>
              <a:buClr>
                <a:srgbClr val="8C1515"/>
              </a:buClr>
              <a:buSzPct val="120000"/>
              <a:buFont typeface="Arial" panose="020B0604020202020204" pitchFamily="34" charset="0"/>
              <a:buChar char="•"/>
            </a:pPr>
            <a:r>
              <a:rPr lang="en-US" sz="1400">
                <a:solidFill>
                  <a:schemeClr val="tx1">
                    <a:lumMod val="75000"/>
                    <a:lumOff val="25000"/>
                  </a:schemeClr>
                </a:solidFill>
              </a:rPr>
              <a:t>Add “Charge Question” text box</a:t>
            </a:r>
          </a:p>
          <a:p>
            <a:pPr marL="573074" indent="-231769">
              <a:spcBef>
                <a:spcPts val="100"/>
              </a:spcBef>
              <a:buClr>
                <a:srgbClr val="8C1515"/>
              </a:buClr>
              <a:buSzPct val="120000"/>
              <a:buFont typeface="Arial" panose="020B0604020202020204" pitchFamily="34" charset="0"/>
              <a:buChar char="•"/>
            </a:pPr>
            <a:r>
              <a:rPr lang="en-US" sz="1400">
                <a:solidFill>
                  <a:schemeClr val="tx1">
                    <a:lumMod val="75000"/>
                    <a:lumOff val="25000"/>
                  </a:schemeClr>
                </a:solidFill>
              </a:rPr>
              <a:t>Manually insert in upper right-hand corner of slide (example on this slide)</a:t>
            </a:r>
          </a:p>
          <a:p>
            <a:pPr marL="573074" indent="-231769">
              <a:spcBef>
                <a:spcPts val="100"/>
              </a:spcBef>
              <a:buClr>
                <a:srgbClr val="8C1515"/>
              </a:buClr>
              <a:buSzPct val="120000"/>
              <a:buFont typeface="Arial" panose="020B0604020202020204" pitchFamily="34" charset="0"/>
              <a:buChar char="•"/>
            </a:pPr>
            <a:r>
              <a:rPr lang="en-US" sz="1400">
                <a:solidFill>
                  <a:schemeClr val="tx1">
                    <a:lumMod val="75000"/>
                    <a:lumOff val="25000"/>
                  </a:schemeClr>
                </a:solidFill>
              </a:rPr>
              <a:t>Font Size: 14 pt.</a:t>
            </a:r>
          </a:p>
          <a:p>
            <a:pPr marL="573074" indent="-231769">
              <a:spcBef>
                <a:spcPts val="100"/>
              </a:spcBef>
              <a:buClr>
                <a:srgbClr val="8C1515"/>
              </a:buClr>
              <a:buSzPct val="120000"/>
              <a:buFont typeface="Arial" panose="020B0604020202020204" pitchFamily="34" charset="0"/>
              <a:buChar char="•"/>
            </a:pPr>
            <a:r>
              <a:rPr lang="en-US" sz="1400">
                <a:solidFill>
                  <a:schemeClr val="tx1">
                    <a:lumMod val="75000"/>
                    <a:lumOff val="25000"/>
                  </a:schemeClr>
                </a:solidFill>
              </a:rPr>
              <a:t>Font Color: </a:t>
            </a:r>
            <a:r>
              <a:rPr lang="en-US" sz="1400">
                <a:solidFill>
                  <a:srgbClr val="8C1515"/>
                </a:solidFill>
              </a:rPr>
              <a:t>Dark Red | RGB, Red 140, Green 21, Blue 21, Hex# 8C1515</a:t>
            </a:r>
          </a:p>
          <a:p>
            <a:pPr marL="1588" indent="-285744">
              <a:spcBef>
                <a:spcPts val="100"/>
              </a:spcBef>
            </a:pPr>
            <a:r>
              <a:rPr lang="en-US" sz="1400"/>
              <a:t>Slide Layouts</a:t>
            </a:r>
          </a:p>
          <a:p>
            <a:pPr marL="573072" lvl="1">
              <a:spcBef>
                <a:spcPts val="100"/>
              </a:spcBef>
            </a:pPr>
            <a:r>
              <a:rPr lang="en-US" sz="1400"/>
              <a:t>LCLS-II-HE Title Slide</a:t>
            </a:r>
          </a:p>
          <a:p>
            <a:pPr marL="573072" lvl="1">
              <a:spcBef>
                <a:spcPts val="100"/>
              </a:spcBef>
            </a:pPr>
            <a:r>
              <a:rPr lang="en-US" sz="1400"/>
              <a:t>LCLS-II-HE Agenda</a:t>
            </a:r>
          </a:p>
          <a:p>
            <a:pPr marL="573072" lvl="1">
              <a:spcBef>
                <a:spcPts val="100"/>
              </a:spcBef>
            </a:pPr>
            <a:r>
              <a:rPr lang="en-US" sz="1400"/>
              <a:t>LCLS-II-HE One-</a:t>
            </a:r>
            <a:r>
              <a:rPr lang="en-US" sz="1400" err="1"/>
              <a:t>Column_Bullet</a:t>
            </a:r>
            <a:endParaRPr lang="en-US" sz="1400"/>
          </a:p>
          <a:p>
            <a:pPr marL="573072" lvl="1">
              <a:spcBef>
                <a:spcPts val="100"/>
              </a:spcBef>
            </a:pPr>
            <a:r>
              <a:rPr lang="en-US" sz="1400"/>
              <a:t>LLCLS-II-HE One-</a:t>
            </a:r>
            <a:r>
              <a:rPr lang="en-US" sz="1400" err="1"/>
              <a:t>Column_Numerical</a:t>
            </a:r>
            <a:endParaRPr lang="en-US" sz="1400"/>
          </a:p>
          <a:p>
            <a:pPr marL="573072" lvl="1">
              <a:spcBef>
                <a:spcPts val="100"/>
              </a:spcBef>
            </a:pPr>
            <a:r>
              <a:rPr lang="en-US" sz="1400"/>
              <a:t>LCLS-II-HE Two Column</a:t>
            </a:r>
          </a:p>
          <a:p>
            <a:pPr marL="573072" lvl="1">
              <a:spcBef>
                <a:spcPts val="100"/>
              </a:spcBef>
            </a:pPr>
            <a:r>
              <a:rPr lang="en-US" sz="1400"/>
              <a:t>LCLS-II-HE One Picture</a:t>
            </a:r>
          </a:p>
          <a:p>
            <a:pPr marL="573072" lvl="1">
              <a:spcBef>
                <a:spcPts val="100"/>
              </a:spcBef>
            </a:pPr>
            <a:r>
              <a:rPr lang="en-US" sz="1400"/>
              <a:t>LCLS-II-HE One Picture with Text</a:t>
            </a:r>
          </a:p>
          <a:p>
            <a:pPr marL="573072" lvl="1">
              <a:spcBef>
                <a:spcPts val="100"/>
              </a:spcBef>
            </a:pPr>
            <a:r>
              <a:rPr lang="en-US" sz="1400"/>
              <a:t>LCLS-II-HE Thank You</a:t>
            </a:r>
          </a:p>
          <a:p>
            <a:pPr marL="115872">
              <a:spcBef>
                <a:spcPts val="100"/>
              </a:spcBef>
            </a:pPr>
            <a:r>
              <a:rPr lang="en-US" sz="1400"/>
              <a:t>Take Away “The Red Box”</a:t>
            </a:r>
          </a:p>
          <a:p>
            <a:pPr marL="569913" lvl="1">
              <a:spcBef>
                <a:spcPts val="100"/>
              </a:spcBef>
            </a:pPr>
            <a:r>
              <a:rPr lang="en-US" sz="1400"/>
              <a:t>Can be moved, sized, and deleted</a:t>
            </a:r>
          </a:p>
          <a:p>
            <a:pPr marL="569913" lvl="1">
              <a:spcBef>
                <a:spcPts val="100"/>
              </a:spcBef>
            </a:pPr>
            <a:r>
              <a:rPr lang="en-US" sz="1400"/>
              <a:t>Font Size: 18 pt</a:t>
            </a:r>
          </a:p>
          <a:p>
            <a:pPr marL="569913" lvl="1">
              <a:spcBef>
                <a:spcPts val="100"/>
              </a:spcBef>
            </a:pPr>
            <a:r>
              <a:rPr lang="en-US" sz="1400"/>
              <a:t>Font Type: Lato</a:t>
            </a:r>
          </a:p>
          <a:p>
            <a:pPr marL="569913" lvl="1">
              <a:spcBef>
                <a:spcPts val="100"/>
              </a:spcBef>
            </a:pPr>
            <a:r>
              <a:rPr lang="en-US" sz="1400"/>
              <a:t>Font Color: White</a:t>
            </a:r>
          </a:p>
          <a:p>
            <a:pPr marL="569913" lvl="1">
              <a:spcBef>
                <a:spcPts val="100"/>
              </a:spcBef>
            </a:pPr>
            <a:r>
              <a:rPr lang="en-US" sz="1400"/>
              <a:t>Font Style: Regular, </a:t>
            </a:r>
            <a:r>
              <a:rPr lang="en-US" sz="1400" b="1"/>
              <a:t>not Bold</a:t>
            </a:r>
          </a:p>
          <a:p>
            <a:pPr marL="569913" lvl="1">
              <a:spcBef>
                <a:spcPts val="100"/>
              </a:spcBef>
            </a:pPr>
            <a:r>
              <a:rPr lang="en-US" sz="1400"/>
              <a:t>Red Box Color: </a:t>
            </a:r>
            <a:r>
              <a:rPr lang="en-US" sz="1100">
                <a:solidFill>
                  <a:srgbClr val="8C1515"/>
                </a:solidFill>
              </a:rPr>
              <a:t>Dark Red | RGB, Red 140, Green 21, Blue 21,  Hex# 8C1515</a:t>
            </a:r>
          </a:p>
          <a:p>
            <a:endParaRPr lang="en-US"/>
          </a:p>
        </p:txBody>
      </p:sp>
      <p:sp>
        <p:nvSpPr>
          <p:cNvPr id="6" name="Text Placeholder 2">
            <a:extLst>
              <a:ext uri="{FF2B5EF4-FFF2-40B4-BE49-F238E27FC236}">
                <a16:creationId xmlns:a16="http://schemas.microsoft.com/office/drawing/2014/main" id="{779854A8-8809-6E07-2814-8CB9D5145509}"/>
              </a:ext>
            </a:extLst>
          </p:cNvPr>
          <p:cNvSpPr>
            <a:spLocks noGrp="1"/>
          </p:cNvSpPr>
          <p:nvPr>
            <p:ph type="body" sz="quarter" idx="19"/>
          </p:nvPr>
        </p:nvSpPr>
        <p:spPr>
          <a:xfrm>
            <a:off x="609600" y="6035451"/>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72516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593964" y="6400801"/>
            <a:ext cx="5502037" cy="314327"/>
          </a:xfrm>
          <a:prstGeom prst="rect">
            <a:avLst/>
          </a:prstGeom>
        </p:spPr>
        <p:txBody>
          <a:bodyPr/>
          <a:lstStyle>
            <a:lvl1pPr algn="l">
              <a:defRPr sz="1100" b="0">
                <a:solidFill>
                  <a:schemeClr val="tx1"/>
                </a:solidFill>
              </a:defRPr>
            </a:lvl1pPr>
          </a:lstStyle>
          <a:p>
            <a:r>
              <a:rPr lang="en-US"/>
              <a:t>Convener email: lnb@slac.stanford.edu               Presenter email: arkan@fnal.gov                                     LCLS-II-HE IPR,  22-25 March 2022​             </a:t>
            </a:r>
            <a:endParaRPr lang="en-US"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30" y="1074382"/>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31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665"/>
            <a:ext cx="115824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349" indent="-228594">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00019" y="6515101"/>
            <a:ext cx="1435100" cy="241300"/>
          </a:xfr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Convener email: lnb@slac.stanford.edu               Presenter email: arkan@fnal.gov                                     LCLS-II-HE IPR,  22-25 March 2022​             </a:t>
            </a:r>
            <a:endParaRPr lang="en-US" b="1"/>
          </a:p>
        </p:txBody>
      </p:sp>
      <p:sp>
        <p:nvSpPr>
          <p:cNvPr id="6" name="Slide Number Placeholder 5"/>
          <p:cNvSpPr>
            <a:spLocks noGrp="1"/>
          </p:cNvSpPr>
          <p:nvPr>
            <p:ph type="sldNum" sz="quarter" idx="12"/>
          </p:nvPr>
        </p:nvSpPr>
        <p:spPr/>
        <p:txBody>
          <a:bodyPr/>
          <a:lstStyle>
            <a:lvl1pPr>
              <a:defRPr/>
            </a:lvl1pPr>
          </a:lstStyle>
          <a:p>
            <a:fld id="{1E867086-59BE-433D-A3BD-EBC04F95C3F1}" type="slidenum">
              <a:rPr lang="en-US"/>
              <a:pPr/>
              <a:t>‹#›</a:t>
            </a:fld>
            <a:endParaRPr lang="en-US"/>
          </a:p>
        </p:txBody>
      </p:sp>
    </p:spTree>
    <p:extLst>
      <p:ext uri="{BB962C8B-B14F-4D97-AF65-F5344CB8AC3E}">
        <p14:creationId xmlns:p14="http://schemas.microsoft.com/office/powerpoint/2010/main" val="10695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38801" y="3876676"/>
            <a:ext cx="3365852"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742951" y="3181350"/>
            <a:ext cx="10653183"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534400" y="3590926"/>
            <a:ext cx="1210509"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9988671" y="3680008"/>
            <a:ext cx="1631828"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6919468" y="4531614"/>
            <a:ext cx="2389632"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436101" y="4380905"/>
            <a:ext cx="2603499" cy="610194"/>
          </a:xfrm>
          <a:prstGeom prst="rect">
            <a:avLst/>
          </a:prstGeom>
        </p:spPr>
      </p:pic>
      <p:pic>
        <p:nvPicPr>
          <p:cNvPr id="16" name="Picture 15" descr="cornell university 2.gif"/>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613401" y="4371976"/>
            <a:ext cx="1034617"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558800" y="414089"/>
            <a:ext cx="7132168"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46429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68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endParaRPr lang="en-US" dirty="0"/>
          </a:p>
        </p:txBody>
      </p:sp>
      <p:cxnSp>
        <p:nvCxnSpPr>
          <p:cNvPr id="7" name="Straight Connector 6"/>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1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1" y="1243584"/>
            <a:ext cx="4017433"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83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609600" y="1243584"/>
            <a:ext cx="7313083"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523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333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38801" y="3876676"/>
            <a:ext cx="3365852"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42951" y="3181350"/>
            <a:ext cx="10653183"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534400" y="3590926"/>
            <a:ext cx="1210509"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9988671" y="3680008"/>
            <a:ext cx="1631828"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6919468" y="4531614"/>
            <a:ext cx="2389632"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436101" y="4380905"/>
            <a:ext cx="2603499" cy="610194"/>
          </a:xfrm>
          <a:prstGeom prst="rect">
            <a:avLst/>
          </a:prstGeom>
        </p:spPr>
      </p:pic>
      <p:pic>
        <p:nvPicPr>
          <p:cNvPr id="16" name="Picture 15" descr="cornell university 2.gif"/>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613401" y="4371976"/>
            <a:ext cx="1034617"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558800" y="414089"/>
            <a:ext cx="7132168"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775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CLS-II-HE Title Slide ">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542915" y="647701"/>
            <a:ext cx="7104228" cy="2246574"/>
          </a:xfrm>
          <a:prstGeom prst="rect">
            <a:avLst/>
          </a:prstGeom>
        </p:spPr>
        <p:txBody>
          <a:bodyPr anchor="b">
            <a:normAutofit/>
          </a:bodyPr>
          <a:lstStyle>
            <a:lvl1pPr>
              <a:defRPr sz="40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 High</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538365" y="4636952"/>
            <a:ext cx="7106503" cy="375870"/>
          </a:xfrm>
          <a:prstGeom prst="rect">
            <a:avLst/>
          </a:prstGeom>
        </p:spPr>
        <p:txBody>
          <a:bodyPr anchor="t">
            <a:noAutofit/>
          </a:bodyPr>
          <a:lstStyle>
            <a:lvl1pPr>
              <a:defRPr sz="2000">
                <a:solidFill>
                  <a:srgbClr val="5F574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22" name="Text Placeholder 29">
            <a:extLst>
              <a:ext uri="{FF2B5EF4-FFF2-40B4-BE49-F238E27FC236}">
                <a16:creationId xmlns:a16="http://schemas.microsoft.com/office/drawing/2014/main" id="{90B93FCF-4DBA-0C20-40ED-D13E1728E8D6}"/>
              </a:ext>
            </a:extLst>
          </p:cNvPr>
          <p:cNvSpPr>
            <a:spLocks noGrp="1"/>
          </p:cNvSpPr>
          <p:nvPr>
            <p:ph type="body" sz="quarter" idx="11" hasCustomPrompt="1"/>
          </p:nvPr>
        </p:nvSpPr>
        <p:spPr>
          <a:xfrm>
            <a:off x="540641" y="3051579"/>
            <a:ext cx="7106503" cy="505405"/>
          </a:xfrm>
          <a:prstGeom prst="rect">
            <a:avLst/>
          </a:prstGeom>
        </p:spPr>
        <p:txBody>
          <a:bodyPr anchor="b">
            <a:noAutofit/>
          </a:bodyPr>
          <a:lstStyle>
            <a:lvl1pPr>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24" name="Text Placeholder 33">
            <a:extLst>
              <a:ext uri="{FF2B5EF4-FFF2-40B4-BE49-F238E27FC236}">
                <a16:creationId xmlns:a16="http://schemas.microsoft.com/office/drawing/2014/main" id="{931E12A1-5B61-81B4-62B2-658E1E6E59CE}"/>
              </a:ext>
            </a:extLst>
          </p:cNvPr>
          <p:cNvSpPr>
            <a:spLocks noGrp="1"/>
          </p:cNvSpPr>
          <p:nvPr>
            <p:ph type="body" sz="quarter" idx="13" hasCustomPrompt="1"/>
          </p:nvPr>
        </p:nvSpPr>
        <p:spPr>
          <a:xfrm>
            <a:off x="540637" y="5055690"/>
            <a:ext cx="7104227" cy="374251"/>
          </a:xfrm>
          <a:prstGeom prst="rect">
            <a:avLst/>
          </a:prstGeom>
        </p:spPr>
        <p:txBody>
          <a:bodyPr>
            <a:noAutofit/>
          </a:bodyPr>
          <a:lstStyle>
            <a:lvl1pPr>
              <a:defRPr sz="1800" b="0" i="0">
                <a:solidFill>
                  <a:srgbClr val="5F574F"/>
                </a:solidFill>
                <a:latin typeface="Lato" panose="020F0502020204030203" pitchFamily="34" charset="0"/>
                <a:ea typeface="Lato" panose="020F0502020204030203" pitchFamily="34" charset="0"/>
                <a:cs typeface="Lato" panose="020F0502020204030203" pitchFamily="34" charset="0"/>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00 Month 20xx</a:t>
            </a:r>
          </a:p>
        </p:txBody>
      </p:sp>
      <p:pic>
        <p:nvPicPr>
          <p:cNvPr id="18" name="Picture 17" descr="A picture containing indoor, engine&#10;&#10;Description automatically generated">
            <a:extLst>
              <a:ext uri="{FF2B5EF4-FFF2-40B4-BE49-F238E27FC236}">
                <a16:creationId xmlns:a16="http://schemas.microsoft.com/office/drawing/2014/main" id="{F5D34F9D-AC22-FBCB-B9BB-42653434227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72405" y="647706"/>
            <a:ext cx="3795215" cy="1079477"/>
          </a:xfrm>
          <a:prstGeom prst="rect">
            <a:avLst/>
          </a:prstGeom>
          <a:noFill/>
          <a:ln>
            <a:noFill/>
          </a:ln>
        </p:spPr>
      </p:pic>
      <p:sp>
        <p:nvSpPr>
          <p:cNvPr id="14" name="Rectangle 13">
            <a:extLst>
              <a:ext uri="{FF2B5EF4-FFF2-40B4-BE49-F238E27FC236}">
                <a16:creationId xmlns:a16="http://schemas.microsoft.com/office/drawing/2014/main" id="{29C7C190-7167-4D5E-E8C1-467D94321D6E}"/>
              </a:ext>
            </a:extLst>
          </p:cNvPr>
          <p:cNvSpPr>
            <a:spLocks noGrp="1" noRot="1" noMove="1" noResize="1" noEditPoints="1" noAdjustHandles="1" noChangeArrowheads="1" noChangeShapeType="1"/>
          </p:cNvSpPr>
          <p:nvPr userDrawn="1"/>
        </p:nvSpPr>
        <p:spPr>
          <a:xfrm>
            <a:off x="0" y="6134178"/>
            <a:ext cx="12192000" cy="723265"/>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p>
        </p:txBody>
      </p:sp>
      <p:pic>
        <p:nvPicPr>
          <p:cNvPr id="15" name="Graphic 12">
            <a:extLst>
              <a:ext uri="{FF2B5EF4-FFF2-40B4-BE49-F238E27FC236}">
                <a16:creationId xmlns:a16="http://schemas.microsoft.com/office/drawing/2014/main" id="{775F71FC-B827-B1EA-AC78-71CEACE431AA}"/>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0920" y="6350072"/>
            <a:ext cx="1746885" cy="290830"/>
          </a:xfrm>
          <a:prstGeom prst="rect">
            <a:avLst/>
          </a:prstGeom>
        </p:spPr>
      </p:pic>
      <p:pic>
        <p:nvPicPr>
          <p:cNvPr id="16" name="Picture 15" descr="Text, logo&#10;&#10;Description automatically generated">
            <a:extLst>
              <a:ext uri="{FF2B5EF4-FFF2-40B4-BE49-F238E27FC236}">
                <a16:creationId xmlns:a16="http://schemas.microsoft.com/office/drawing/2014/main" id="{0300B569-5C74-D4CF-4EA0-321E25A8C507}"/>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542291" y="6276418"/>
            <a:ext cx="1610360" cy="43878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9ED5B17-1F0B-42AB-5D7C-0167076EFB03}"/>
              </a:ext>
            </a:extLst>
          </p:cNvPr>
          <p:cNvPicPr>
            <a:picLocks noGrp="1" noRot="1" noChangeAspect="1" noMove="1" noResize="1" noEditPoints="1" noAdjustHandles="1" noChangeArrowheads="1" noChangeShapeType="1" noCrop="1"/>
          </p:cNvPicPr>
          <p:nvPr userDrawn="1"/>
        </p:nvPicPr>
        <p:blipFill>
          <a:blip r:embed="rId6" cstate="email">
            <a:extLst>
              <a:ext uri="{28A0092B-C50C-407E-A947-70E740481C1C}">
                <a14:useLocalDpi xmlns:a14="http://schemas.microsoft.com/office/drawing/2010/main"/>
              </a:ext>
            </a:extLst>
          </a:blip>
          <a:stretch>
            <a:fillRect/>
          </a:stretch>
        </p:blipFill>
        <p:spPr>
          <a:xfrm>
            <a:off x="2553974" y="6350713"/>
            <a:ext cx="1358265" cy="29019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8864A33F-CF64-FEB3-BBD2-EF9AD1E3720F}"/>
              </a:ext>
            </a:extLst>
          </p:cNvPr>
          <p:cNvPicPr>
            <a:picLocks noGrp="1" noRot="1" noChangeAspect="1" noMove="1" noResize="1" noEditPoints="1" noAdjustHandles="1" noChangeArrowheads="1" noChangeShapeType="1" noCrop="1"/>
          </p:cNvPicPr>
          <p:nvPr userDrawn="1"/>
        </p:nvPicPr>
        <p:blipFill>
          <a:blip r:embed="rId7" cstate="email">
            <a:extLst>
              <a:ext uri="{28A0092B-C50C-407E-A947-70E740481C1C}">
                <a14:useLocalDpi xmlns:a14="http://schemas.microsoft.com/office/drawing/2010/main"/>
              </a:ext>
            </a:extLst>
          </a:blip>
          <a:stretch>
            <a:fillRect/>
          </a:stretch>
        </p:blipFill>
        <p:spPr>
          <a:xfrm>
            <a:off x="4323083" y="6219897"/>
            <a:ext cx="1840231" cy="551180"/>
          </a:xfrm>
          <a:prstGeom prst="rect">
            <a:avLst/>
          </a:prstGeom>
        </p:spPr>
      </p:pic>
      <p:pic>
        <p:nvPicPr>
          <p:cNvPr id="27" name="Picture 26" descr="A picture containing text, wheel, transport, gear&#10;&#10;Description automatically generated">
            <a:extLst>
              <a:ext uri="{FF2B5EF4-FFF2-40B4-BE49-F238E27FC236}">
                <a16:creationId xmlns:a16="http://schemas.microsoft.com/office/drawing/2014/main" id="{C8D69213-ACB5-3DBD-42B3-848C34D6EF81}"/>
              </a:ext>
            </a:extLst>
          </p:cNvPr>
          <p:cNvPicPr>
            <a:picLocks noGrp="1" noRot="1" noChangeAspect="1" noMove="1" noResize="1" noEditPoints="1" noAdjustHandles="1" noChangeArrowheads="1" noChangeShapeType="1" noCrop="1"/>
          </p:cNvPicPr>
          <p:nvPr userDrawn="1"/>
        </p:nvPicPr>
        <p:blipFill>
          <a:blip r:embed="rId8" cstate="email">
            <a:extLst>
              <a:ext uri="{28A0092B-C50C-407E-A947-70E740481C1C}">
                <a14:useLocalDpi xmlns:a14="http://schemas.microsoft.com/office/drawing/2010/main"/>
              </a:ext>
            </a:extLst>
          </a:blip>
          <a:stretch>
            <a:fillRect/>
          </a:stretch>
        </p:blipFill>
        <p:spPr>
          <a:xfrm>
            <a:off x="8097523" y="6379923"/>
            <a:ext cx="1403351" cy="231775"/>
          </a:xfrm>
          <a:prstGeom prst="rect">
            <a:avLst/>
          </a:prstGeom>
        </p:spPr>
      </p:pic>
      <p:pic>
        <p:nvPicPr>
          <p:cNvPr id="29" name="Picture 28" descr="Logo, company name&#10;&#10;Description automatically generated">
            <a:extLst>
              <a:ext uri="{FF2B5EF4-FFF2-40B4-BE49-F238E27FC236}">
                <a16:creationId xmlns:a16="http://schemas.microsoft.com/office/drawing/2014/main" id="{8E15BEF5-C898-3D5E-BE13-8B2A555520CA}"/>
              </a:ext>
            </a:extLst>
          </p:cNvPr>
          <p:cNvPicPr>
            <a:picLocks noGrp="1" noRot="1" noChangeAspect="1" noMove="1" noResize="1" noEditPoints="1" noAdjustHandles="1" noChangeArrowheads="1" noChangeShapeType="1" noCrop="1"/>
          </p:cNvPicPr>
          <p:nvPr userDrawn="1"/>
        </p:nvPicPr>
        <p:blipFill>
          <a:blip r:embed="rId9" cstate="email">
            <a:extLst>
              <a:ext uri="{28A0092B-C50C-407E-A947-70E740481C1C}">
                <a14:useLocalDpi xmlns:a14="http://schemas.microsoft.com/office/drawing/2010/main"/>
              </a:ext>
            </a:extLst>
          </a:blip>
          <a:srcRect/>
          <a:stretch/>
        </p:blipFill>
        <p:spPr>
          <a:xfrm>
            <a:off x="6566536" y="6318957"/>
            <a:ext cx="1126491" cy="353060"/>
          </a:xfrm>
          <a:prstGeom prst="rect">
            <a:avLst/>
          </a:prstGeom>
        </p:spPr>
      </p:pic>
      <p:cxnSp>
        <p:nvCxnSpPr>
          <p:cNvPr id="20" name="Straight Connector 19">
            <a:extLst>
              <a:ext uri="{FF2B5EF4-FFF2-40B4-BE49-F238E27FC236}">
                <a16:creationId xmlns:a16="http://schemas.microsoft.com/office/drawing/2014/main" id="{4C712700-0C4F-784D-B4E4-5B2A2CE750CD}"/>
              </a:ext>
            </a:extLst>
          </p:cNvPr>
          <p:cNvCxnSpPr>
            <a:cxnSpLocks/>
          </p:cNvCxnSpPr>
          <p:nvPr userDrawn="1"/>
        </p:nvCxnSpPr>
        <p:spPr>
          <a:xfrm flipV="1">
            <a:off x="538361" y="3624580"/>
            <a:ext cx="7154664" cy="10332"/>
          </a:xfrm>
          <a:prstGeom prst="line">
            <a:avLst/>
          </a:prstGeom>
          <a:ln w="2857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95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89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7" name="Straight Connector 6"/>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3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425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1" y="1243584"/>
            <a:ext cx="4017433"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609600" y="1243584"/>
            <a:ext cx="7313083"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05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882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LCLS-II FAC Review, March 6-7, 2018</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47068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31200" y="6196866"/>
            <a:ext cx="4196387"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36171" y="6096000"/>
            <a:ext cx="3687371" cy="1005840"/>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089400" y="3646170"/>
            <a:ext cx="7306733"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7400" y="79409"/>
            <a:ext cx="8183169" cy="1270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91256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38801" y="3876676"/>
            <a:ext cx="3365852"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742951" y="3181350"/>
            <a:ext cx="10653183"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534400" y="3590926"/>
            <a:ext cx="1210509"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9988671" y="3680008"/>
            <a:ext cx="1631828"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6919468" y="4531614"/>
            <a:ext cx="2389632"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9436101" y="4380905"/>
            <a:ext cx="2603499" cy="610194"/>
          </a:xfrm>
          <a:prstGeom prst="rect">
            <a:avLst/>
          </a:prstGeom>
        </p:spPr>
      </p:pic>
      <p:pic>
        <p:nvPicPr>
          <p:cNvPr id="16" name="Picture 15" descr="cornell university 2.gif"/>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613401" y="4371976"/>
            <a:ext cx="1034617"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558800" y="414089"/>
            <a:ext cx="7132168"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3375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93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CLS-II-HE Agenda">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609600" y="1095831"/>
            <a:ext cx="10972800" cy="5352785"/>
          </a:xfrm>
          <a:prstGeom prst="rect">
            <a:avLst/>
          </a:prstGeom>
        </p:spPr>
        <p:txBody>
          <a:bodyPr lIns="91440" rIns="91440"/>
          <a:lstStyle>
            <a:lvl1pPr>
              <a:defRPr sz="2400">
                <a:solidFill>
                  <a:schemeClr val="tx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4" name="Title Placeholder 1">
            <a:extLst>
              <a:ext uri="{FF2B5EF4-FFF2-40B4-BE49-F238E27FC236}">
                <a16:creationId xmlns:a16="http://schemas.microsoft.com/office/drawing/2014/main" id="{4EC65750-A6DE-CAED-996F-0FE65533CF24}"/>
              </a:ext>
            </a:extLst>
          </p:cNvPr>
          <p:cNvSpPr>
            <a:spLocks noGrp="1"/>
          </p:cNvSpPr>
          <p:nvPr>
            <p:ph type="title" hasCustomPrompt="1"/>
          </p:nvPr>
        </p:nvSpPr>
        <p:spPr>
          <a:xfrm>
            <a:off x="609600" y="266701"/>
            <a:ext cx="9356436" cy="632152"/>
          </a:xfrm>
          <a:prstGeom prst="rect">
            <a:avLst/>
          </a:prstGeom>
        </p:spPr>
        <p:txBody>
          <a:bodyPr vert="horz" lIns="0" tIns="45720" rIns="91440" bIns="45720" rtlCol="0" anchor="b">
            <a:normAutofit/>
          </a:bodyPr>
          <a:lstStyle>
            <a:lvl1pPr>
              <a:defRPr sz="3200">
                <a:solidFill>
                  <a:schemeClr val="tx1"/>
                </a:solidFill>
              </a:defRPr>
            </a:lvl1pPr>
          </a:lstStyle>
          <a:p>
            <a:r>
              <a:rPr lang="en-US"/>
              <a:t>Agenda</a:t>
            </a:r>
          </a:p>
        </p:txBody>
      </p:sp>
      <p:sp>
        <p:nvSpPr>
          <p:cNvPr id="5" name="Slide Number Placeholder 4">
            <a:extLst>
              <a:ext uri="{FF2B5EF4-FFF2-40B4-BE49-F238E27FC236}">
                <a16:creationId xmlns:a16="http://schemas.microsoft.com/office/drawing/2014/main" id="{CBBBA811-1ECC-042B-F50D-EA6A8B2D2553}"/>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1774900688"/>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7" name="Straight Connector 6"/>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00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293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1" y="1243584"/>
            <a:ext cx="4017433"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755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609600" y="1243584"/>
            <a:ext cx="7313083"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65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997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p:spPr>
      </p:pic>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12457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55650" y="3040903"/>
            <a:ext cx="10653183"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75" y="291594"/>
            <a:ext cx="8615680" cy="1837027"/>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64958" y="3988793"/>
            <a:ext cx="3365852" cy="733425"/>
          </a:xfrm>
          <a:prstGeom prst="rect">
            <a:avLst/>
          </a:prstGeom>
        </p:spPr>
      </p:pic>
      <p:pic>
        <p:nvPicPr>
          <p:cNvPr id="17" name="Picture 2" descr="C:\Users\tor\Downloads\FermiLogo.tiff"/>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6894068" y="4531615"/>
            <a:ext cx="2389632" cy="323468"/>
          </a:xfrm>
          <a:prstGeom prst="rect">
            <a:avLst/>
          </a:prstGeom>
          <a:noFill/>
        </p:spPr>
      </p:pic>
      <p:pic>
        <p:nvPicPr>
          <p:cNvPr id="18" name="Picture 17" descr="JLab_logo_white1.jpg"/>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436101" y="4380905"/>
            <a:ext cx="2603499" cy="610194"/>
          </a:xfrm>
          <a:prstGeom prst="rect">
            <a:avLst/>
          </a:prstGeom>
        </p:spPr>
      </p:pic>
    </p:spTree>
    <p:extLst>
      <p:ext uri="{BB962C8B-B14F-4D97-AF65-F5344CB8AC3E}">
        <p14:creationId xmlns:p14="http://schemas.microsoft.com/office/powerpoint/2010/main" val="2259611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165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cxnSp>
        <p:nvCxnSpPr>
          <p:cNvPr id="7" name="Straight Connector 6"/>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37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7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1" y="1243584"/>
            <a:ext cx="4017433"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24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CLS-II-HE One Column_Bullets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9356436"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Column_Bullets_Text</a:t>
            </a:r>
            <a:r>
              <a:rPr lang="en-US"/>
              <a:t> Slide-Title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1E6215DA-E4A2-7D48-3231-8FC059487DC0}"/>
              </a:ext>
            </a:extLst>
          </p:cNvPr>
          <p:cNvSpPr>
            <a:spLocks noGrp="1"/>
          </p:cNvSpPr>
          <p:nvPr>
            <p:ph type="body" sz="quarter" idx="18"/>
          </p:nvPr>
        </p:nvSpPr>
        <p:spPr>
          <a:xfrm>
            <a:off x="609600" y="1095832"/>
            <a:ext cx="10972800" cy="4584531"/>
          </a:xfrm>
          <a:prstGeom prst="rect">
            <a:avLst/>
          </a:prstGeom>
        </p:spPr>
        <p:txBody>
          <a:bodyPr lIns="91440" rIns="91440"/>
          <a:lstStyle>
            <a:lvl1pPr>
              <a:defRPr sz="2400">
                <a:solidFill>
                  <a:schemeClr val="tx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3" name="Text Placeholder 2">
            <a:extLst>
              <a:ext uri="{FF2B5EF4-FFF2-40B4-BE49-F238E27FC236}">
                <a16:creationId xmlns:a16="http://schemas.microsoft.com/office/drawing/2014/main" id="{3257C768-91C2-61F0-98BC-8F8724F9D1D6}"/>
              </a:ext>
            </a:extLst>
          </p:cNvPr>
          <p:cNvSpPr>
            <a:spLocks noGrp="1"/>
          </p:cNvSpPr>
          <p:nvPr>
            <p:ph type="body" sz="quarter" idx="19"/>
          </p:nvPr>
        </p:nvSpPr>
        <p:spPr>
          <a:xfrm>
            <a:off x="609600" y="6035451"/>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164177599"/>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609600" y="1243584"/>
            <a:ext cx="7313083"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cxnSp>
        <p:nvCxnSpPr>
          <p:cNvPr id="12" name="Straight Connector 11"/>
          <p:cNvCxnSpPr/>
          <p:nvPr userDrawn="1"/>
        </p:nvCxnSpPr>
        <p:spPr>
          <a:xfrm>
            <a:off x="29" y="1074381"/>
            <a:ext cx="11404572"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980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727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LCLS-II DOE Review, May 8-10th, 2018</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50990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LCLS-II DOE Review, May 8-10th, 2018</a:t>
            </a:r>
          </a:p>
        </p:txBody>
      </p:sp>
      <p:sp>
        <p:nvSpPr>
          <p:cNvPr id="6" name="Slide Number Placeholder 5"/>
          <p:cNvSpPr>
            <a:spLocks noGrp="1"/>
          </p:cNvSpPr>
          <p:nvPr>
            <p:ph type="sldNum" sz="quarter" idx="12"/>
          </p:nvPr>
        </p:nvSpPr>
        <p:spPr/>
        <p:txBody>
          <a:bodyPr/>
          <a:lstStyle/>
          <a:p>
            <a:fld id="{D219FC41-0871-446B-AE9F-27AC4538BD22}" type="slidenum">
              <a:rPr lang="en-US" smtClean="0"/>
              <a:t>‹#›</a:t>
            </a:fld>
            <a:endParaRPr lang="en-US" dirty="0"/>
          </a:p>
        </p:txBody>
      </p:sp>
    </p:spTree>
    <p:extLst>
      <p:ext uri="{BB962C8B-B14F-4D97-AF65-F5344CB8AC3E}">
        <p14:creationId xmlns:p14="http://schemas.microsoft.com/office/powerpoint/2010/main" val="692704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EBBD4D-A077-694F-949C-816E31DDFCB4}"/>
              </a:ext>
            </a:extLst>
          </p:cNvPr>
          <p:cNvSpPr/>
          <p:nvPr userDrawn="1"/>
        </p:nvSpPr>
        <p:spPr>
          <a:xfrm>
            <a:off x="0" y="5828144"/>
            <a:ext cx="12192000" cy="102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line dot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 y="-4795"/>
            <a:ext cx="12190993" cy="6867593"/>
          </a:xfrm>
          <a:prstGeom prst="rect">
            <a:avLst/>
          </a:prstGeom>
        </p:spPr>
      </p:pic>
      <p:pic>
        <p:nvPicPr>
          <p:cNvPr id="16" name="logo SLAC">
            <a:extLst>
              <a:ext uri="{FF2B5EF4-FFF2-40B4-BE49-F238E27FC236}">
                <a16:creationId xmlns:a16="http://schemas.microsoft.com/office/drawing/2014/main" id="{9B359C41-4F1D-C34A-A6F5-56B5093A7B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0298" y="6089141"/>
            <a:ext cx="3070359" cy="892049"/>
          </a:xfrm>
          <a:prstGeom prst="rect">
            <a:avLst/>
          </a:prstGeom>
        </p:spPr>
      </p:pic>
      <p:sp>
        <p:nvSpPr>
          <p:cNvPr id="2" name="Title 1"/>
          <p:cNvSpPr>
            <a:spLocks noGrp="1"/>
          </p:cNvSpPr>
          <p:nvPr>
            <p:ph type="ctrTitle"/>
          </p:nvPr>
        </p:nvSpPr>
        <p:spPr>
          <a:xfrm>
            <a:off x="742953" y="536577"/>
            <a:ext cx="10678583" cy="2246313"/>
          </a:xfrm>
        </p:spPr>
        <p:txBody>
          <a:bodyPr anchor="b" anchorCtr="0">
            <a:noAutofit/>
          </a:bodyPr>
          <a:lstStyle>
            <a:lvl1pPr>
              <a:defRPr sz="5733"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69409" y="3640441"/>
            <a:ext cx="10653183" cy="2187703"/>
          </a:xfrm>
        </p:spPr>
        <p:txBody>
          <a:bodyPr>
            <a:noAutofit/>
          </a:bodyPr>
          <a:lstStyle>
            <a:lvl1pPr marL="0" indent="0" algn="l">
              <a:lnSpc>
                <a:spcPct val="110000"/>
              </a:lnSpc>
              <a:buNone/>
              <a:defRPr sz="2133" b="0">
                <a:solidFill>
                  <a:schemeClr val="bg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3" y="2755013"/>
            <a:ext cx="10678583" cy="635889"/>
          </a:xfrm>
        </p:spPr>
        <p:txBody>
          <a:bodyPr>
            <a:noAutofit/>
          </a:bodyPr>
          <a:lstStyle>
            <a:lvl1pPr>
              <a:lnSpc>
                <a:spcPct val="100000"/>
              </a:lnSpc>
              <a:defRPr sz="5600" b="0">
                <a:solidFill>
                  <a:schemeClr val="tx1"/>
                </a:solidFill>
                <a:latin typeface="Arial" pitchFamily="34" charset="0"/>
                <a:cs typeface="Arial" pitchFamily="34" charset="0"/>
              </a:defRPr>
            </a:lvl1pPr>
          </a:lstStyle>
          <a:p>
            <a:pPr lvl="0"/>
            <a:r>
              <a:rPr lang="en-CA" dirty="0"/>
              <a:t>Click to edit Master subtitle style</a:t>
            </a:r>
          </a:p>
        </p:txBody>
      </p:sp>
      <p:pic>
        <p:nvPicPr>
          <p:cNvPr id="9" name="Picture 8">
            <a:extLst>
              <a:ext uri="{FF2B5EF4-FFF2-40B4-BE49-F238E27FC236}">
                <a16:creationId xmlns:a16="http://schemas.microsoft.com/office/drawing/2014/main" id="{5512191F-B767-D04B-9D40-AFF96A3B3B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408" y="6089140"/>
            <a:ext cx="2946400" cy="432257"/>
          </a:xfrm>
          <a:prstGeom prst="rect">
            <a:avLst/>
          </a:prstGeom>
        </p:spPr>
      </p:pic>
    </p:spTree>
    <p:extLst>
      <p:ext uri="{BB962C8B-B14F-4D97-AF65-F5344CB8AC3E}">
        <p14:creationId xmlns:p14="http://schemas.microsoft.com/office/powerpoint/2010/main" val="3316542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Slide Number Placeholder 8"/>
          <p:cNvSpPr>
            <a:spLocks noGrp="1"/>
          </p:cNvSpPr>
          <p:nvPr>
            <p:ph type="sldNum" sz="quarter" idx="10"/>
          </p:nvPr>
        </p:nvSpPr>
        <p:spPr>
          <a:xfrm>
            <a:off x="7092952" y="6386516"/>
            <a:ext cx="4783667" cy="365125"/>
          </a:xfrm>
        </p:spPr>
        <p:txBody>
          <a:bodyPr/>
          <a:lstStyle>
            <a:lvl1pPr algn="r">
              <a:defRPr sz="900">
                <a:solidFill>
                  <a:schemeClr val="tx1"/>
                </a:solidFill>
                <a:cs typeface="Arial" charset="0"/>
              </a:defRPr>
            </a:lvl1pPr>
          </a:lstStyle>
          <a:p>
            <a:pPr>
              <a:defRPr/>
            </a:pPr>
            <a:r>
              <a:rPr lang="en-US" dirty="0"/>
              <a:t>Slide </a:t>
            </a:r>
            <a:fld id="{937ABE18-3389-401F-8A3D-FB11D2A9A3A0}" type="slidenum">
              <a:rPr lang="en-US"/>
              <a:pPr>
                <a:defRPr/>
              </a:pPr>
              <a:t>‹#›</a:t>
            </a:fld>
            <a:endParaRPr lang="en-US" dirty="0"/>
          </a:p>
        </p:txBody>
      </p:sp>
      <p:sp>
        <p:nvSpPr>
          <p:cNvPr id="4" name="Footer Placeholder 10"/>
          <p:cNvSpPr>
            <a:spLocks noGrp="1"/>
          </p:cNvSpPr>
          <p:nvPr>
            <p:ph type="ftr" sz="quarter" idx="11"/>
          </p:nvPr>
        </p:nvSpPr>
        <p:spPr/>
        <p:txBody>
          <a:bodyPr/>
          <a:lstStyle>
            <a:lvl1pPr algn="l">
              <a:defRPr sz="900">
                <a:solidFill>
                  <a:schemeClr val="tx1"/>
                </a:solidFill>
              </a:defRPr>
            </a:lvl1pPr>
          </a:lstStyle>
          <a:p>
            <a:pPr>
              <a:defRPr/>
            </a:pPr>
            <a:r>
              <a:rPr lang="en-US" dirty="0"/>
              <a:t>LCLS-II DOE Review, May 8-10th, 2018</a:t>
            </a:r>
          </a:p>
        </p:txBody>
      </p:sp>
    </p:spTree>
    <p:extLst>
      <p:ext uri="{BB962C8B-B14F-4D97-AF65-F5344CB8AC3E}">
        <p14:creationId xmlns:p14="http://schemas.microsoft.com/office/powerpoint/2010/main" val="2210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LCLS-II-HE_One Column_Numerical">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9356436"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Column_Numerical_Text</a:t>
            </a:r>
            <a:r>
              <a:rPr lang="en-US"/>
              <a:t> Slide-Title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609600" y="1066800"/>
            <a:ext cx="10972800" cy="4696691"/>
          </a:xfrm>
          <a:prstGeom prst="rect">
            <a:avLst/>
          </a:prstGeom>
        </p:spPr>
        <p:txBody>
          <a:bodyPr/>
          <a:lstStyle>
            <a:lvl1pPr>
              <a:defRPr sz="2400">
                <a:solidFill>
                  <a:schemeClr val="tx1"/>
                </a:solidFill>
              </a:defRPr>
            </a:lvl1pPr>
            <a:lvl2pPr marL="341313" indent="-225425">
              <a:buClr>
                <a:srgbClr val="8C1515"/>
              </a:buClr>
              <a:buSzPct val="90000"/>
              <a:buFont typeface="+mj-lt"/>
              <a:buAutoNum type="arabicPeriod"/>
              <a:defRPr sz="2000">
                <a:solidFill>
                  <a:schemeClr val="tx1">
                    <a:lumMod val="75000"/>
                    <a:lumOff val="25000"/>
                  </a:schemeClr>
                </a:solidFill>
              </a:defRPr>
            </a:lvl2pPr>
            <a:lvl3pPr marL="573088" indent="-231775">
              <a:buClr>
                <a:srgbClr val="8C1515"/>
              </a:buClr>
              <a:buSzPct val="90000"/>
              <a:buFont typeface="+mj-lt"/>
              <a:buAutoNum type="alphaLcPeriod"/>
              <a:tabLst>
                <a:tab pos="800080" algn="l"/>
              </a:tabLst>
              <a:defRPr sz="1800">
                <a:solidFill>
                  <a:schemeClr val="tx1">
                    <a:lumMod val="75000"/>
                    <a:lumOff val="25000"/>
                  </a:schemeClr>
                </a:solidFill>
              </a:defRPr>
            </a:lvl3pPr>
            <a:lvl4pPr marL="803275" indent="-230188">
              <a:buClr>
                <a:srgbClr val="8C1515"/>
              </a:buClr>
              <a:buSzPct val="90000"/>
              <a:buFont typeface="+mj-lt"/>
              <a:buAutoNum type="arabicParenR"/>
              <a:defRPr sz="1600">
                <a:solidFill>
                  <a:schemeClr val="tx1">
                    <a:lumMod val="75000"/>
                    <a:lumOff val="25000"/>
                  </a:schemeClr>
                </a:solidFill>
              </a:defRPr>
            </a:lvl4pPr>
            <a:lvl5pPr marL="1025525" indent="-231775">
              <a:buClr>
                <a:srgbClr val="8C1515"/>
              </a:buClr>
              <a:buSzPct val="90000"/>
              <a:buFont typeface="+mj-lt"/>
              <a:buAutoNum type="alphaLcParen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2" name="Text Placeholder 2">
            <a:extLst>
              <a:ext uri="{FF2B5EF4-FFF2-40B4-BE49-F238E27FC236}">
                <a16:creationId xmlns:a16="http://schemas.microsoft.com/office/drawing/2014/main" id="{08776ED3-3EB6-09F0-BCC8-3DEA78F70272}"/>
              </a:ext>
            </a:extLst>
          </p:cNvPr>
          <p:cNvSpPr>
            <a:spLocks noGrp="1"/>
          </p:cNvSpPr>
          <p:nvPr>
            <p:ph type="body" sz="quarter" idx="19"/>
          </p:nvPr>
        </p:nvSpPr>
        <p:spPr>
          <a:xfrm>
            <a:off x="609600" y="5950660"/>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
        <p:nvSpPr>
          <p:cNvPr id="4" name="TextBox 3">
            <a:extLst>
              <a:ext uri="{FF2B5EF4-FFF2-40B4-BE49-F238E27FC236}">
                <a16:creationId xmlns:a16="http://schemas.microsoft.com/office/drawing/2014/main" id="{C658D296-3D3A-F84E-BAEE-5494216652D2}"/>
              </a:ext>
            </a:extLst>
          </p:cNvPr>
          <p:cNvSpPr txBox="1"/>
          <p:nvPr userDrawn="1"/>
        </p:nvSpPr>
        <p:spPr>
          <a:xfrm>
            <a:off x="9966036" y="270884"/>
            <a:ext cx="1616364" cy="276999"/>
          </a:xfrm>
          <a:prstGeom prst="rect">
            <a:avLst/>
          </a:prstGeom>
          <a:noFill/>
        </p:spPr>
        <p:txBody>
          <a:bodyPr wrap="square" rtlCol="0">
            <a:spAutoFit/>
          </a:bodyPr>
          <a:lstStyle/>
          <a:p>
            <a:endParaRPr lang="en-US" sz="1200" i="1">
              <a:solidFill>
                <a:srgbClr val="8C1515"/>
              </a:solidFill>
            </a:endParaRPr>
          </a:p>
        </p:txBody>
      </p:sp>
    </p:spTree>
    <p:extLst>
      <p:ext uri="{BB962C8B-B14F-4D97-AF65-F5344CB8AC3E}">
        <p14:creationId xmlns:p14="http://schemas.microsoft.com/office/powerpoint/2010/main" val="723406430"/>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CLS-II-HE Two Columns">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8E85F4AE-8C31-4DC0-B0F0-1CF63A6BB6A9}"/>
              </a:ext>
            </a:extLst>
          </p:cNvPr>
          <p:cNvSpPr>
            <a:spLocks noGrp="1"/>
          </p:cNvSpPr>
          <p:nvPr>
            <p:ph type="title" hasCustomPrompt="1"/>
          </p:nvPr>
        </p:nvSpPr>
        <p:spPr>
          <a:xfrm>
            <a:off x="609600" y="266701"/>
            <a:ext cx="9421091"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Two-Column Text Slide – Title</a:t>
            </a:r>
          </a:p>
        </p:txBody>
      </p:sp>
      <p:cxnSp>
        <p:nvCxnSpPr>
          <p:cNvPr id="17" name="Straight Connector 16">
            <a:extLst>
              <a:ext uri="{FF2B5EF4-FFF2-40B4-BE49-F238E27FC236}">
                <a16:creationId xmlns:a16="http://schemas.microsoft.com/office/drawing/2014/main" id="{28BA3048-A13F-4292-9A2E-11D4117D5B07}"/>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9" name="Slide Number Placeholder 4">
            <a:extLst>
              <a:ext uri="{FF2B5EF4-FFF2-40B4-BE49-F238E27FC236}">
                <a16:creationId xmlns:a16="http://schemas.microsoft.com/office/drawing/2014/main" id="{E4120259-0FA4-4A76-90B1-F00606DC03C6}"/>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4B143972-78F6-A81D-4F2F-85D6BE280950}"/>
              </a:ext>
            </a:extLst>
          </p:cNvPr>
          <p:cNvSpPr>
            <a:spLocks noGrp="1"/>
          </p:cNvSpPr>
          <p:nvPr>
            <p:ph type="body" sz="quarter" idx="20"/>
          </p:nvPr>
        </p:nvSpPr>
        <p:spPr>
          <a:xfrm>
            <a:off x="609600" y="1066804"/>
            <a:ext cx="4949371" cy="4789052"/>
          </a:xfrm>
          <a:prstGeom prst="rect">
            <a:avLst/>
          </a:prstGeom>
        </p:spPr>
        <p:txBody>
          <a:bodyPr lIns="91440" rIns="91440"/>
          <a:lstStyle>
            <a:lvl1pPr>
              <a:defRPr sz="2400">
                <a:solidFill>
                  <a:schemeClr val="tx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3" name="Text Placeholder 2">
            <a:extLst>
              <a:ext uri="{FF2B5EF4-FFF2-40B4-BE49-F238E27FC236}">
                <a16:creationId xmlns:a16="http://schemas.microsoft.com/office/drawing/2014/main" id="{3221D8FF-31C2-1E81-1D6C-4B71431DE4A6}"/>
              </a:ext>
            </a:extLst>
          </p:cNvPr>
          <p:cNvSpPr>
            <a:spLocks noGrp="1"/>
          </p:cNvSpPr>
          <p:nvPr>
            <p:ph type="body" sz="quarter" idx="21"/>
          </p:nvPr>
        </p:nvSpPr>
        <p:spPr>
          <a:xfrm>
            <a:off x="5812973" y="1059547"/>
            <a:ext cx="5769428" cy="4796310"/>
          </a:xfrm>
          <a:prstGeom prst="rect">
            <a:avLst/>
          </a:prstGeom>
        </p:spPr>
        <p:txBody>
          <a:bodyPr lIns="91440" rIns="91440"/>
          <a:lstStyle>
            <a:lvl1pPr>
              <a:defRPr sz="2400">
                <a:solidFill>
                  <a:schemeClr val="tx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4" name="Text Placeholder 2">
            <a:extLst>
              <a:ext uri="{FF2B5EF4-FFF2-40B4-BE49-F238E27FC236}">
                <a16:creationId xmlns:a16="http://schemas.microsoft.com/office/drawing/2014/main" id="{D14249D1-E888-8297-9AD4-124B5B9759B8}"/>
              </a:ext>
            </a:extLst>
          </p:cNvPr>
          <p:cNvSpPr>
            <a:spLocks noGrp="1"/>
          </p:cNvSpPr>
          <p:nvPr>
            <p:ph type="body" sz="quarter" idx="19"/>
          </p:nvPr>
        </p:nvSpPr>
        <p:spPr>
          <a:xfrm>
            <a:off x="609600" y="5950660"/>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861374985"/>
      </p:ext>
    </p:extLst>
  </p:cSld>
  <p:clrMapOvr>
    <a:masterClrMapping/>
  </p:clrMapOvr>
  <p:extLst>
    <p:ext uri="{DCECCB84-F9BA-43D5-87BE-67443E8EF086}">
      <p15:sldGuideLst xmlns:p15="http://schemas.microsoft.com/office/powerpoint/2012/main">
        <p15:guide id="1" pos="7176"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CLS-II-HE One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9605" y="1107628"/>
            <a:ext cx="6929879" cy="4692808"/>
          </a:xfrm>
          <a:prstGeom prst="rect">
            <a:avLst/>
          </a:prstGeom>
          <a:no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779657" y="1107621"/>
            <a:ext cx="3802745" cy="398482"/>
          </a:xfrm>
          <a:prstGeom prst="rect">
            <a:avLst/>
          </a:prstGeom>
        </p:spPr>
        <p:txBody>
          <a:bodyPr/>
          <a:lstStyle>
            <a:lvl1pPr>
              <a:defRPr sz="2000">
                <a:solidFill>
                  <a:schemeClr val="tx1"/>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D21CDA69-321C-44F8-8792-49CF7CDB232C}"/>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Picture Slide – Title, Picture, + Bullets</a:t>
            </a:r>
          </a:p>
        </p:txBody>
      </p:sp>
      <p:cxnSp>
        <p:nvCxnSpPr>
          <p:cNvPr id="12" name="Straight Connector 11">
            <a:extLst>
              <a:ext uri="{FF2B5EF4-FFF2-40B4-BE49-F238E27FC236}">
                <a16:creationId xmlns:a16="http://schemas.microsoft.com/office/drawing/2014/main" id="{2CCC9877-C055-4691-8C6D-2AD61E840EC3}"/>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DD4D98FE-9D3E-4384-A871-87C9B47FC68F}"/>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B0D37F29-35A0-10B4-FC7B-D07F85A6E42D}"/>
              </a:ext>
            </a:extLst>
          </p:cNvPr>
          <p:cNvSpPr>
            <a:spLocks noGrp="1"/>
          </p:cNvSpPr>
          <p:nvPr>
            <p:ph type="body" sz="quarter" idx="20"/>
          </p:nvPr>
        </p:nvSpPr>
        <p:spPr>
          <a:xfrm>
            <a:off x="7779657" y="1647375"/>
            <a:ext cx="3788229" cy="4153062"/>
          </a:xfrm>
          <a:prstGeom prst="rect">
            <a:avLst/>
          </a:prstGeom>
        </p:spPr>
        <p:txBody>
          <a:bodyPr lIns="91440" rIns="91440"/>
          <a:lstStyle>
            <a:lvl1pPr>
              <a:defRPr sz="2400">
                <a:solidFill>
                  <a:schemeClr val="tx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3" name="Text Placeholder 2">
            <a:extLst>
              <a:ext uri="{FF2B5EF4-FFF2-40B4-BE49-F238E27FC236}">
                <a16:creationId xmlns:a16="http://schemas.microsoft.com/office/drawing/2014/main" id="{53BCD7F2-E98B-2DB8-3C2F-9BA3D85389A5}"/>
              </a:ext>
            </a:extLst>
          </p:cNvPr>
          <p:cNvSpPr>
            <a:spLocks noGrp="1"/>
          </p:cNvSpPr>
          <p:nvPr>
            <p:ph type="body" sz="quarter" idx="19"/>
          </p:nvPr>
        </p:nvSpPr>
        <p:spPr>
          <a:xfrm>
            <a:off x="609600" y="5950660"/>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404115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CLS-II-HE One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9605" y="1107628"/>
            <a:ext cx="10972795" cy="4692808"/>
          </a:xfrm>
          <a:prstGeom prst="rect">
            <a:avLst/>
          </a:prstGeom>
          <a:no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1" name="Title Placeholder 1">
            <a:extLst>
              <a:ext uri="{FF2B5EF4-FFF2-40B4-BE49-F238E27FC236}">
                <a16:creationId xmlns:a16="http://schemas.microsoft.com/office/drawing/2014/main" id="{D21CDA69-321C-44F8-8792-49CF7CDB232C}"/>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Picture Slide – Title + Picture</a:t>
            </a:r>
          </a:p>
        </p:txBody>
      </p:sp>
      <p:cxnSp>
        <p:nvCxnSpPr>
          <p:cNvPr id="12" name="Straight Connector 11">
            <a:extLst>
              <a:ext uri="{FF2B5EF4-FFF2-40B4-BE49-F238E27FC236}">
                <a16:creationId xmlns:a16="http://schemas.microsoft.com/office/drawing/2014/main" id="{2CCC9877-C055-4691-8C6D-2AD61E840EC3}"/>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DD4D98FE-9D3E-4384-A871-87C9B47FC68F}"/>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3" name="Text Placeholder 2">
            <a:extLst>
              <a:ext uri="{FF2B5EF4-FFF2-40B4-BE49-F238E27FC236}">
                <a16:creationId xmlns:a16="http://schemas.microsoft.com/office/drawing/2014/main" id="{53BCD7F2-E98B-2DB8-3C2F-9BA3D85389A5}"/>
              </a:ext>
            </a:extLst>
          </p:cNvPr>
          <p:cNvSpPr>
            <a:spLocks noGrp="1"/>
          </p:cNvSpPr>
          <p:nvPr>
            <p:ph type="body" sz="quarter" idx="19"/>
          </p:nvPr>
        </p:nvSpPr>
        <p:spPr>
          <a:xfrm>
            <a:off x="609600" y="5950660"/>
            <a:ext cx="10972800" cy="516117"/>
          </a:xfrm>
          <a:prstGeom prst="rect">
            <a:avLst/>
          </a:prstGeom>
          <a:solidFill>
            <a:srgbClr val="8C1515"/>
          </a:solidFill>
        </p:spPr>
        <p:txBody>
          <a:bodyPr lIns="91440" rIns="91440" anchor="ctr"/>
          <a:lstStyle>
            <a:lvl1pPr algn="ctr">
              <a:defRPr sz="1800">
                <a:solidFill>
                  <a:schemeClr val="bg1"/>
                </a:solidFill>
              </a:defRPr>
            </a:lvl1pPr>
            <a:lvl2pPr marL="182880" indent="-182880">
              <a:buClr>
                <a:srgbClr val="8C1515"/>
              </a:buClr>
              <a:buSzPct val="120000"/>
              <a:defRPr sz="2000">
                <a:solidFill>
                  <a:schemeClr val="tx1">
                    <a:lumMod val="75000"/>
                    <a:lumOff val="25000"/>
                  </a:schemeClr>
                </a:solidFill>
              </a:defRPr>
            </a:lvl2pPr>
            <a:lvl3pPr marL="365760" indent="-182880">
              <a:buClr>
                <a:srgbClr val="8C1515"/>
              </a:buClr>
              <a:buSzPct val="80000"/>
              <a:buFont typeface="Courier New" panose="02070309020205020404" pitchFamily="49" charset="0"/>
              <a:buChar char="o"/>
              <a:tabLst>
                <a:tab pos="688975" algn="l"/>
              </a:tabLst>
              <a:defRPr sz="1800">
                <a:solidFill>
                  <a:schemeClr val="tx1">
                    <a:lumMod val="75000"/>
                    <a:lumOff val="25000"/>
                  </a:schemeClr>
                </a:solidFill>
              </a:defRPr>
            </a:lvl3pPr>
            <a:lvl4pPr marL="548640" indent="-182880">
              <a:buClr>
                <a:srgbClr val="8C1515"/>
              </a:buClr>
              <a:buSzPct val="100000"/>
              <a:buFont typeface="Wingdings" panose="05000000000000000000" pitchFamily="2" charset="2"/>
              <a:buChar char="§"/>
              <a:defRPr sz="1600">
                <a:solidFill>
                  <a:schemeClr val="tx1">
                    <a:lumMod val="75000"/>
                    <a:lumOff val="25000"/>
                  </a:schemeClr>
                </a:solidFill>
              </a:defRPr>
            </a:lvl4pPr>
            <a:lvl5pPr marL="731520" indent="-182880">
              <a:spcBef>
                <a:spcPts val="400"/>
              </a:spcBef>
              <a:buClr>
                <a:srgbClr val="8C1515"/>
              </a:buClr>
              <a:buSzPct val="10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66095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CLS-II-HE 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59B69E-56AF-14F6-DD13-C77B0FAD64A8}"/>
              </a:ext>
            </a:extLst>
          </p:cNvPr>
          <p:cNvSpPr txBox="1">
            <a:spLocks noGrp="1" noRot="1" noMove="1" noResize="1" noEditPoints="1" noAdjustHandles="1" noChangeArrowheads="1" noChangeShapeType="1"/>
          </p:cNvSpPr>
          <p:nvPr userDrawn="1"/>
        </p:nvSpPr>
        <p:spPr>
          <a:xfrm>
            <a:off x="5" y="2161315"/>
            <a:ext cx="12191999" cy="830997"/>
          </a:xfrm>
          <a:prstGeom prst="rect">
            <a:avLst/>
          </a:prstGeom>
          <a:noFill/>
        </p:spPr>
        <p:txBody>
          <a:bodyPr wrap="square" rtlCol="0">
            <a:spAutoFit/>
          </a:bodyPr>
          <a:lstStyle/>
          <a:p>
            <a:pPr algn="ctr"/>
            <a:r>
              <a:rPr lang="en-US" sz="4800" b="1">
                <a:solidFill>
                  <a:schemeClr val="bg1"/>
                </a:solidFill>
                <a:latin typeface="Lato" panose="020F0502020204030203" pitchFamily="34" charset="0"/>
                <a:ea typeface="Lato" panose="020F0502020204030203" pitchFamily="34" charset="0"/>
                <a:cs typeface="Lato" panose="020F0502020204030203" pitchFamily="34" charset="0"/>
              </a:rPr>
              <a:t>Thank you  </a:t>
            </a:r>
          </a:p>
        </p:txBody>
      </p:sp>
      <p:pic>
        <p:nvPicPr>
          <p:cNvPr id="7" name="Graphic 6">
            <a:extLst>
              <a:ext uri="{FF2B5EF4-FFF2-40B4-BE49-F238E27FC236}">
                <a16:creationId xmlns:a16="http://schemas.microsoft.com/office/drawing/2014/main" id="{03855074-782E-32A5-608B-7C4D5E8CAB9C}"/>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94693" y="6016717"/>
            <a:ext cx="1747163" cy="291194"/>
          </a:xfrm>
          <a:prstGeom prst="rect">
            <a:avLst/>
          </a:prstGeom>
        </p:spPr>
      </p:pic>
      <p:pic>
        <p:nvPicPr>
          <p:cNvPr id="8" name="Picture 7" descr="Text, logo&#10;&#10;Description automatically generated">
            <a:extLst>
              <a:ext uri="{FF2B5EF4-FFF2-40B4-BE49-F238E27FC236}">
                <a16:creationId xmlns:a16="http://schemas.microsoft.com/office/drawing/2014/main" id="{DE0F044E-F3D7-2D92-9151-DD5148D6A5CA}"/>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533548" y="5942774"/>
            <a:ext cx="1610701" cy="43908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2F259E46-05ED-3A4F-8B92-83D5D47F94F1}"/>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2492949" y="6017140"/>
            <a:ext cx="1358416" cy="290361"/>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6D48170E-CFD9-4F9F-4DDC-D378BE59CA98}"/>
              </a:ext>
            </a:extLst>
          </p:cNvPr>
          <p:cNvPicPr>
            <a:picLocks noGrp="1" noRot="1" noChangeAspect="1" noMove="1" noResize="1" noEditPoints="1" noAdjustHandles="1" noChangeArrowheads="1" noChangeShapeType="1" noCrop="1"/>
          </p:cNvPicPr>
          <p:nvPr userDrawn="1"/>
        </p:nvPicPr>
        <p:blipFill>
          <a:blip r:embed="rId6" cstate="email">
            <a:extLst>
              <a:ext uri="{28A0092B-C50C-407E-A947-70E740481C1C}">
                <a14:useLocalDpi xmlns:a14="http://schemas.microsoft.com/office/drawing/2010/main"/>
              </a:ext>
            </a:extLst>
          </a:blip>
          <a:stretch>
            <a:fillRect/>
          </a:stretch>
        </p:blipFill>
        <p:spPr>
          <a:xfrm>
            <a:off x="4200070" y="5886585"/>
            <a:ext cx="1840727" cy="551458"/>
          </a:xfrm>
          <a:prstGeom prst="rect">
            <a:avLst/>
          </a:prstGeom>
        </p:spPr>
      </p:pic>
      <p:pic>
        <p:nvPicPr>
          <p:cNvPr id="12" name="Picture 11" descr="A picture containing text, wheel, transport, gear&#10;&#10;Description automatically generated">
            <a:extLst>
              <a:ext uri="{FF2B5EF4-FFF2-40B4-BE49-F238E27FC236}">
                <a16:creationId xmlns:a16="http://schemas.microsoft.com/office/drawing/2014/main" id="{3D4333D8-E8F6-F7BA-68A6-91FFE611A4FE}"/>
              </a:ext>
            </a:extLst>
          </p:cNvPr>
          <p:cNvPicPr>
            <a:picLocks noGrp="1" noRot="1" noChangeAspect="1" noMove="1" noResize="1" noEditPoints="1" noAdjustHandles="1" noChangeArrowheads="1" noChangeShapeType="1" noCrop="1"/>
          </p:cNvPicPr>
          <p:nvPr userDrawn="1"/>
        </p:nvPicPr>
        <p:blipFill>
          <a:blip r:embed="rId7" cstate="email">
            <a:extLst>
              <a:ext uri="{28A0092B-C50C-407E-A947-70E740481C1C}">
                <a14:useLocalDpi xmlns:a14="http://schemas.microsoft.com/office/drawing/2010/main"/>
              </a:ext>
            </a:extLst>
          </a:blip>
          <a:stretch>
            <a:fillRect/>
          </a:stretch>
        </p:blipFill>
        <p:spPr>
          <a:xfrm>
            <a:off x="8142097" y="6046367"/>
            <a:ext cx="1403897" cy="231907"/>
          </a:xfrm>
          <a:prstGeom prst="rect">
            <a:avLst/>
          </a:prstGeom>
        </p:spPr>
      </p:pic>
      <p:pic>
        <p:nvPicPr>
          <p:cNvPr id="15" name="Picture 14" descr="Logo&#10;&#10;Description automatically generated">
            <a:extLst>
              <a:ext uri="{FF2B5EF4-FFF2-40B4-BE49-F238E27FC236}">
                <a16:creationId xmlns:a16="http://schemas.microsoft.com/office/drawing/2014/main" id="{5C56F2AB-5991-0AB0-32E1-026AA8A3C6FA}"/>
              </a:ext>
            </a:extLst>
          </p:cNvPr>
          <p:cNvPicPr>
            <a:picLocks noGrp="1" noRot="1" noChangeAspect="1" noMove="1" noResize="1" noEditPoints="1" noAdjustHandles="1" noChangeArrowheads="1" noChangeShapeType="1" noCrop="1"/>
          </p:cNvPicPr>
          <p:nvPr userDrawn="1"/>
        </p:nvPicPr>
        <p:blipFill rotWithShape="1">
          <a:blip r:embed="rId8" cstate="email">
            <a:extLst>
              <a:ext uri="{28A0092B-C50C-407E-A947-70E740481C1C}">
                <a14:useLocalDpi xmlns:a14="http://schemas.microsoft.com/office/drawing/2010/main"/>
              </a:ext>
            </a:extLst>
          </a:blip>
          <a:srcRect l="43913" t="32797" r="37361" b="25323"/>
          <a:stretch/>
        </p:blipFill>
        <p:spPr>
          <a:xfrm>
            <a:off x="6389493" y="5948619"/>
            <a:ext cx="1403899" cy="427403"/>
          </a:xfrm>
          <a:prstGeom prst="rect">
            <a:avLst/>
          </a:prstGeom>
        </p:spPr>
      </p:pic>
    </p:spTree>
    <p:extLst>
      <p:ext uri="{BB962C8B-B14F-4D97-AF65-F5344CB8AC3E}">
        <p14:creationId xmlns:p14="http://schemas.microsoft.com/office/powerpoint/2010/main" val="2654637411"/>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270331" y="289564"/>
            <a:ext cx="7719124" cy="693450"/>
          </a:xfrm>
          <a:prstGeom prst="rect">
            <a:avLst/>
          </a:prstGeom>
        </p:spPr>
        <p:txBody>
          <a:bodyPr vert="horz" lIns="0" tIns="45720" rIns="91440" bIns="45720" rtlCol="0" anchor="b">
            <a:noAutofit/>
          </a:bodyPr>
          <a:lstStyle/>
          <a:p>
            <a:r>
              <a:rPr lang="en-US"/>
              <a:t>Click to edit Master title style</a:t>
            </a:r>
          </a:p>
        </p:txBody>
      </p:sp>
      <p:sp>
        <p:nvSpPr>
          <p:cNvPr id="5" name="Slide Number Placeholder 4">
            <a:extLst>
              <a:ext uri="{FF2B5EF4-FFF2-40B4-BE49-F238E27FC236}">
                <a16:creationId xmlns:a16="http://schemas.microsoft.com/office/drawing/2014/main" id="{BD13FD21-3480-74E3-F832-870196F5A3DA}"/>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699" r:id="rId3"/>
    <p:sldLayoutId id="2147483705" r:id="rId4"/>
    <p:sldLayoutId id="2147483708" r:id="rId5"/>
    <p:sldLayoutId id="2147483700" r:id="rId6"/>
    <p:sldLayoutId id="2147483701" r:id="rId7"/>
    <p:sldLayoutId id="2147483710" r:id="rId8"/>
    <p:sldLayoutId id="2147483706" r:id="rId9"/>
    <p:sldLayoutId id="2147483714" r:id="rId10"/>
    <p:sldLayoutId id="2147483715" r:id="rId11"/>
  </p:sldLayoutIdLst>
  <p:hf hdr="0" dt="0"/>
  <p:txStyles>
    <p:titleStyle>
      <a:lvl1pPr algn="l" defTabSz="914377" rtl="0" eaLnBrk="1" latinLnBrk="0" hangingPunct="1">
        <a:lnSpc>
          <a:spcPct val="90000"/>
        </a:lnSpc>
        <a:spcBef>
          <a:spcPct val="0"/>
        </a:spcBef>
        <a:buNone/>
        <a:defRPr sz="3200" kern="1200">
          <a:solidFill>
            <a:schemeClr val="tx1"/>
          </a:solidFill>
          <a:latin typeface="Lato" panose="020F0502020204030203" pitchFamily="34" charset="77"/>
          <a:ea typeface="+mj-ea"/>
          <a:cs typeface="+mj-cs"/>
        </a:defRPr>
      </a:lvl1pPr>
    </p:titleStyle>
    <p:bodyStyle>
      <a:lvl1pPr marL="0" marR="0" indent="0" algn="l" defTabSz="914377" rtl="0" eaLnBrk="1" latinLnBrk="0" hangingPunct="1">
        <a:lnSpc>
          <a:spcPct val="100000"/>
        </a:lnSpc>
        <a:spcBef>
          <a:spcPts val="500"/>
        </a:spcBef>
        <a:spcAft>
          <a:spcPts val="0"/>
        </a:spcAft>
        <a:buFontTx/>
        <a:buNone/>
        <a:defRPr sz="2400" kern="1200">
          <a:solidFill>
            <a:schemeClr val="tx1"/>
          </a:solidFill>
          <a:latin typeface="Lato" panose="020F0502020204030203" pitchFamily="34" charset="77"/>
          <a:ea typeface="+mn-ea"/>
          <a:cs typeface="+mn-cs"/>
        </a:defRPr>
      </a:lvl1pPr>
      <a:lvl2pPr marL="457189" marR="0" indent="-168270" algn="l" defTabSz="914377" rtl="0" eaLnBrk="1" latinLnBrk="0" hangingPunct="1">
        <a:lnSpc>
          <a:spcPct val="100000"/>
        </a:lnSpc>
        <a:spcBef>
          <a:spcPts val="50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627063" marR="0" indent="-166688" algn="l" defTabSz="914377" rtl="0" eaLnBrk="1" latinLnBrk="0" hangingPunct="1">
        <a:lnSpc>
          <a:spcPct val="100000"/>
        </a:lnSpc>
        <a:spcBef>
          <a:spcPts val="50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801688" indent="-166688" algn="l" defTabSz="914377" rtl="0" eaLnBrk="1" latinLnBrk="0" hangingPunct="1">
        <a:lnSpc>
          <a:spcPct val="100000"/>
        </a:lnSpc>
        <a:spcBef>
          <a:spcPts val="50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971550" indent="-169863" algn="l" defTabSz="914377" rtl="0" eaLnBrk="1" latinLnBrk="0" hangingPunct="1">
        <a:lnSpc>
          <a:spcPct val="100000"/>
        </a:lnSpc>
        <a:spcBef>
          <a:spcPts val="50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 userDrawn="1">
          <p15:clr>
            <a:srgbClr val="F26B43"/>
          </p15:clr>
        </p15:guide>
        <p15:guide id="3" orient="horz" pos="1104" userDrawn="1">
          <p15:clr>
            <a:srgbClr val="F26B43"/>
          </p15:clr>
        </p15:guide>
        <p15:guide id="4" orient="horz" pos="1464" userDrawn="1">
          <p15:clr>
            <a:srgbClr val="F26B43"/>
          </p15:clr>
        </p15:guide>
        <p15:guide id="5" pos="3840" userDrawn="1">
          <p15:clr>
            <a:srgbClr val="F26B43"/>
          </p15:clr>
        </p15:guide>
        <p15:guide id="6" pos="504" userDrawn="1">
          <p15:clr>
            <a:srgbClr val="F26B43"/>
          </p15:clr>
        </p15:guide>
        <p15:guide id="7" pos="7152" userDrawn="1">
          <p15:clr>
            <a:srgbClr val="F26B43"/>
          </p15:clr>
        </p15:guide>
        <p15:guide id="8" orient="horz" pos="3984" userDrawn="1">
          <p15:clr>
            <a:srgbClr val="F26B43"/>
          </p15:clr>
        </p15:guide>
        <p15:guide id="9" orient="horz" pos="4128" userDrawn="1">
          <p15:clr>
            <a:srgbClr val="F26B43"/>
          </p15:clr>
        </p15:guide>
        <p15:guide id="10" orient="horz" pos="3816" userDrawn="1">
          <p15:clr>
            <a:srgbClr val="F26B43"/>
          </p15:clr>
        </p15:guide>
        <p15:guide id="11"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1243584"/>
            <a:ext cx="10813225"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21533" y="6318251"/>
            <a:ext cx="425243"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593963" y="6400800"/>
            <a:ext cx="5993104" cy="314326"/>
          </a:xfrm>
          <a:prstGeom prst="rect">
            <a:avLst/>
          </a:prstGeom>
        </p:spPr>
        <p:txBody>
          <a:bodyPr/>
          <a:lstStyle>
            <a:lvl1pPr algn="l">
              <a:defRPr sz="1100" b="0">
                <a:solidFill>
                  <a:schemeClr val="tx1"/>
                </a:solidFill>
              </a:defRPr>
            </a:lvl1pPr>
          </a:lstStyle>
          <a:p>
            <a:endParaRPr lang="en-US" dirty="0"/>
          </a:p>
        </p:txBody>
      </p:sp>
    </p:spTree>
    <p:extLst>
      <p:ext uri="{BB962C8B-B14F-4D97-AF65-F5344CB8AC3E}">
        <p14:creationId xmlns:p14="http://schemas.microsoft.com/office/powerpoint/2010/main" val="26925371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1243584"/>
            <a:ext cx="10813225"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21533" y="6318251"/>
            <a:ext cx="425243"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FAC Review, March 6-7, 2018</a:t>
            </a:r>
          </a:p>
        </p:txBody>
      </p:sp>
    </p:spTree>
    <p:extLst>
      <p:ext uri="{BB962C8B-B14F-4D97-AF65-F5344CB8AC3E}">
        <p14:creationId xmlns:p14="http://schemas.microsoft.com/office/powerpoint/2010/main" val="325808398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1243584"/>
            <a:ext cx="10813225"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21533" y="6318251"/>
            <a:ext cx="425243"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593963" y="6400800"/>
            <a:ext cx="5993104" cy="314326"/>
          </a:xfrm>
          <a:prstGeom prst="rect">
            <a:avLst/>
          </a:prstGeom>
        </p:spPr>
        <p:txBody>
          <a:bodyPr/>
          <a:lstStyle>
            <a:lvl1pPr algn="l">
              <a:defRPr sz="1100" b="0">
                <a:solidFill>
                  <a:schemeClr val="tx1"/>
                </a:solidFill>
              </a:defRPr>
            </a:lvl1pPr>
          </a:lstStyle>
          <a:p>
            <a:r>
              <a:rPr lang="en-US" dirty="0"/>
              <a:t>LCLS-II FAC Review, March 6-7, 2018</a:t>
            </a:r>
          </a:p>
        </p:txBody>
      </p:sp>
    </p:spTree>
    <p:extLst>
      <p:ext uri="{BB962C8B-B14F-4D97-AF65-F5344CB8AC3E}">
        <p14:creationId xmlns:p14="http://schemas.microsoft.com/office/powerpoint/2010/main" val="28541337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1243584"/>
            <a:ext cx="10813225"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21533" y="6318251"/>
            <a:ext cx="425243"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593963" y="6400800"/>
            <a:ext cx="5502037" cy="314326"/>
          </a:xfrm>
          <a:prstGeom prst="rect">
            <a:avLst/>
          </a:prstGeom>
        </p:spPr>
        <p:txBody>
          <a:bodyPr/>
          <a:lstStyle>
            <a:lvl1pPr algn="l">
              <a:defRPr sz="1100" b="0">
                <a:solidFill>
                  <a:schemeClr val="tx1"/>
                </a:solidFill>
              </a:defRPr>
            </a:lvl1pPr>
          </a:lstStyle>
          <a:p>
            <a:r>
              <a:rPr lang="en-US" dirty="0"/>
              <a:t>LCLS-II DOE Review, May 8-10th, 2018</a:t>
            </a:r>
          </a:p>
        </p:txBody>
      </p:sp>
    </p:spTree>
    <p:extLst>
      <p:ext uri="{BB962C8B-B14F-4D97-AF65-F5344CB8AC3E}">
        <p14:creationId xmlns:p14="http://schemas.microsoft.com/office/powerpoint/2010/main" val="353763604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0.xml"/><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72.jpe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0.xml"/><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0.xm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0.xml"/><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2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openxmlformats.org/officeDocument/2006/relationships/hyperlink" Target="https://fermicloud-my.sharepoint.com/:p:/r/personal/strauss_services_fnal_gov/_layouts/15/Doc.aspx?sourcedoc=%7BD27A3FCA-1B05-4A2B-A611-710721D04C41%7D&amp;file=PosenLunchandLearn2023v1.pptx&amp;action=edit&amp;mobileredirect=true" TargetMode="External"/><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6.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03735CB-DB3E-94A8-B624-359CB8988854}"/>
              </a:ext>
            </a:extLst>
          </p:cNvPr>
          <p:cNvSpPr>
            <a:spLocks noGrp="1"/>
          </p:cNvSpPr>
          <p:nvPr>
            <p:ph type="body" sz="quarter" idx="10"/>
          </p:nvPr>
        </p:nvSpPr>
        <p:spPr>
          <a:xfrm>
            <a:off x="569973" y="761050"/>
            <a:ext cx="11052054" cy="2246574"/>
          </a:xfrm>
        </p:spPr>
        <p:txBody>
          <a:bodyPr/>
          <a:lstStyle/>
          <a:p>
            <a:r>
              <a:rPr lang="en-US" dirty="0"/>
              <a:t>LCLS-II-HE Cryomodules Production </a:t>
            </a:r>
          </a:p>
          <a:p>
            <a:r>
              <a:rPr lang="en-US" dirty="0"/>
              <a:t>at Fermilab</a:t>
            </a:r>
          </a:p>
        </p:txBody>
      </p:sp>
      <p:sp>
        <p:nvSpPr>
          <p:cNvPr id="16" name="Text Placeholder 15">
            <a:extLst>
              <a:ext uri="{FF2B5EF4-FFF2-40B4-BE49-F238E27FC236}">
                <a16:creationId xmlns:a16="http://schemas.microsoft.com/office/drawing/2014/main" id="{935B1389-2E81-2756-12ED-3AEA6174E0BE}"/>
              </a:ext>
            </a:extLst>
          </p:cNvPr>
          <p:cNvSpPr>
            <a:spLocks noGrp="1"/>
          </p:cNvSpPr>
          <p:nvPr>
            <p:ph type="body" sz="quarter" idx="12"/>
          </p:nvPr>
        </p:nvSpPr>
        <p:spPr/>
        <p:txBody>
          <a:bodyPr/>
          <a:lstStyle/>
          <a:p>
            <a:r>
              <a:rPr lang="en-US" sz="2400" dirty="0"/>
              <a:t>Tug Arkan</a:t>
            </a:r>
          </a:p>
        </p:txBody>
      </p:sp>
      <p:sp>
        <p:nvSpPr>
          <p:cNvPr id="15" name="Text Placeholder 14">
            <a:extLst>
              <a:ext uri="{FF2B5EF4-FFF2-40B4-BE49-F238E27FC236}">
                <a16:creationId xmlns:a16="http://schemas.microsoft.com/office/drawing/2014/main" id="{1DA6A9DF-D02B-0FF2-20D7-4260DE9473D8}"/>
              </a:ext>
            </a:extLst>
          </p:cNvPr>
          <p:cNvSpPr>
            <a:spLocks noGrp="1"/>
          </p:cNvSpPr>
          <p:nvPr>
            <p:ph type="body" sz="quarter" idx="11"/>
          </p:nvPr>
        </p:nvSpPr>
        <p:spPr>
          <a:xfrm>
            <a:off x="540641" y="2941163"/>
            <a:ext cx="11289998" cy="725864"/>
          </a:xfrm>
        </p:spPr>
        <p:txBody>
          <a:bodyPr/>
          <a:lstStyle/>
          <a:p>
            <a:r>
              <a:rPr lang="en-US" dirty="0">
                <a:solidFill>
                  <a:srgbClr val="8C1515"/>
                </a:solidFill>
              </a:rPr>
              <a:t>6th Workshop on the Operation of Large Vacuum Systems (OLAV-IV)</a:t>
            </a:r>
          </a:p>
        </p:txBody>
      </p:sp>
      <p:sp>
        <p:nvSpPr>
          <p:cNvPr id="17" name="Text Placeholder 16">
            <a:extLst>
              <a:ext uri="{FF2B5EF4-FFF2-40B4-BE49-F238E27FC236}">
                <a16:creationId xmlns:a16="http://schemas.microsoft.com/office/drawing/2014/main" id="{0E70AF59-31DC-268F-1B76-98CADB156755}"/>
              </a:ext>
            </a:extLst>
          </p:cNvPr>
          <p:cNvSpPr>
            <a:spLocks noGrp="1"/>
          </p:cNvSpPr>
          <p:nvPr>
            <p:ph type="body" sz="quarter" idx="13"/>
          </p:nvPr>
        </p:nvSpPr>
        <p:spPr>
          <a:xfrm>
            <a:off x="538361" y="5054071"/>
            <a:ext cx="7104227" cy="374251"/>
          </a:xfrm>
        </p:spPr>
        <p:txBody>
          <a:bodyPr/>
          <a:lstStyle/>
          <a:p>
            <a:r>
              <a:rPr lang="en-US" sz="2000" dirty="0"/>
              <a:t>15-19 April 2024</a:t>
            </a:r>
          </a:p>
        </p:txBody>
      </p:sp>
    </p:spTree>
    <p:extLst>
      <p:ext uri="{BB962C8B-B14F-4D97-AF65-F5344CB8AC3E}">
        <p14:creationId xmlns:p14="http://schemas.microsoft.com/office/powerpoint/2010/main" val="290643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66875E-6208-E95B-0BFE-6DCFA7C205E7}"/>
              </a:ext>
            </a:extLst>
          </p:cNvPr>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a:extLst>
              <a:ext uri="{FF2B5EF4-FFF2-40B4-BE49-F238E27FC236}">
                <a16:creationId xmlns:a16="http://schemas.microsoft.com/office/drawing/2014/main" id="{9DA72FAF-B75F-133E-4FA4-690A9754C6A7}"/>
              </a:ext>
            </a:extLst>
          </p:cNvPr>
          <p:cNvSpPr>
            <a:spLocks noGrp="1"/>
          </p:cNvSpPr>
          <p:nvPr>
            <p:ph type="title"/>
          </p:nvPr>
        </p:nvSpPr>
        <p:spPr/>
        <p:txBody>
          <a:bodyPr/>
          <a:lstStyle/>
          <a:p>
            <a:r>
              <a:rPr lang="en-US" sz="3600" dirty="0">
                <a:latin typeface="+mj-lt"/>
                <a:ea typeface="Lato" panose="020F0502020204030203" pitchFamily="34" charset="0"/>
                <a:cs typeface="Lato" panose="020F0502020204030203" pitchFamily="34" charset="0"/>
              </a:rPr>
              <a:t>1.3 GHz CM</a:t>
            </a:r>
          </a:p>
        </p:txBody>
      </p:sp>
      <p:pic>
        <p:nvPicPr>
          <p:cNvPr id="6" name="Picture 5">
            <a:extLst>
              <a:ext uri="{FF2B5EF4-FFF2-40B4-BE49-F238E27FC236}">
                <a16:creationId xmlns:a16="http://schemas.microsoft.com/office/drawing/2014/main" id="{2E47D90F-AF48-D63F-F114-BD3E8ED476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6" t="13751" r="-166" b="11486"/>
          <a:stretch/>
        </p:blipFill>
        <p:spPr>
          <a:xfrm>
            <a:off x="203200" y="1193800"/>
            <a:ext cx="8737600" cy="3352800"/>
          </a:xfrm>
          <a:prstGeom prst="rect">
            <a:avLst/>
          </a:prstGeom>
        </p:spPr>
      </p:pic>
      <p:pic>
        <p:nvPicPr>
          <p:cNvPr id="7" name="Picture 6">
            <a:extLst>
              <a:ext uri="{FF2B5EF4-FFF2-40B4-BE49-F238E27FC236}">
                <a16:creationId xmlns:a16="http://schemas.microsoft.com/office/drawing/2014/main" id="{02C25BE9-839D-83F0-7FFE-3907B9D708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68" r="28028"/>
          <a:stretch/>
        </p:blipFill>
        <p:spPr>
          <a:xfrm>
            <a:off x="8737600" y="3124200"/>
            <a:ext cx="3318731" cy="3352800"/>
          </a:xfrm>
          <a:prstGeom prst="rect">
            <a:avLst/>
          </a:prstGeom>
        </p:spPr>
      </p:pic>
      <p:sp>
        <p:nvSpPr>
          <p:cNvPr id="5" name="TextBox 4">
            <a:extLst>
              <a:ext uri="{FF2B5EF4-FFF2-40B4-BE49-F238E27FC236}">
                <a16:creationId xmlns:a16="http://schemas.microsoft.com/office/drawing/2014/main" id="{F4483E64-987F-477D-C1B2-6CB1AB689D25}"/>
              </a:ext>
            </a:extLst>
          </p:cNvPr>
          <p:cNvSpPr txBox="1"/>
          <p:nvPr/>
        </p:nvSpPr>
        <p:spPr>
          <a:xfrm>
            <a:off x="565608" y="5015060"/>
            <a:ext cx="7258639" cy="1323439"/>
          </a:xfrm>
          <a:prstGeom prst="rect">
            <a:avLst/>
          </a:prstGeom>
          <a:noFill/>
        </p:spPr>
        <p:txBody>
          <a:bodyPr wrap="square" rtlCol="0">
            <a:spAutoFit/>
          </a:bodyPr>
          <a:lstStyle/>
          <a:p>
            <a:r>
              <a:rPr lang="en-US" sz="2000" dirty="0"/>
              <a:t>3 vacuum systems:</a:t>
            </a:r>
          </a:p>
          <a:p>
            <a:pPr marL="285750" indent="-285750">
              <a:buFont typeface="Arial" panose="020B0604020202020204" pitchFamily="34" charset="0"/>
              <a:buChar char="•"/>
            </a:pPr>
            <a:r>
              <a:rPr lang="en-US" sz="2000" dirty="0"/>
              <a:t>Particle free UHV beamline vacuum</a:t>
            </a:r>
          </a:p>
          <a:p>
            <a:pPr marL="285750" indent="-285750">
              <a:buFont typeface="Arial" panose="020B0604020202020204" pitchFamily="34" charset="0"/>
              <a:buChar char="•"/>
            </a:pPr>
            <a:r>
              <a:rPr lang="en-US" sz="2000" dirty="0"/>
              <a:t>UHV fundamental coupler vacuum</a:t>
            </a:r>
          </a:p>
          <a:p>
            <a:pPr marL="285750" indent="-285750">
              <a:buFont typeface="Arial" panose="020B0604020202020204" pitchFamily="34" charset="0"/>
              <a:buChar char="•"/>
            </a:pPr>
            <a:r>
              <a:rPr lang="en-US" sz="2000" dirty="0"/>
              <a:t>Insulating vacuum</a:t>
            </a:r>
          </a:p>
        </p:txBody>
      </p:sp>
    </p:spTree>
    <p:extLst>
      <p:ext uri="{BB962C8B-B14F-4D97-AF65-F5344CB8AC3E}">
        <p14:creationId xmlns:p14="http://schemas.microsoft.com/office/powerpoint/2010/main" val="2511096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2B215-C3D7-1308-D686-25661BB0EBDB}"/>
              </a:ext>
            </a:extLst>
          </p:cNvPr>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a:extLst>
              <a:ext uri="{FF2B5EF4-FFF2-40B4-BE49-F238E27FC236}">
                <a16:creationId xmlns:a16="http://schemas.microsoft.com/office/drawing/2014/main" id="{B35C8BE7-F6FB-3A2E-4480-E5D2A33727B7}"/>
              </a:ext>
            </a:extLst>
          </p:cNvPr>
          <p:cNvSpPr>
            <a:spLocks noGrp="1"/>
          </p:cNvSpPr>
          <p:nvPr>
            <p:ph type="title"/>
          </p:nvPr>
        </p:nvSpPr>
        <p:spPr>
          <a:xfrm>
            <a:off x="270330" y="289563"/>
            <a:ext cx="11268077" cy="728531"/>
          </a:xfrm>
        </p:spPr>
        <p:txBody>
          <a:bodyPr/>
          <a:lstStyle/>
          <a:p>
            <a:r>
              <a:rPr lang="en-US" sz="3600" dirty="0"/>
              <a:t>1.3 GHz CM Components – Vacuum Vessel</a:t>
            </a:r>
          </a:p>
        </p:txBody>
      </p:sp>
      <p:pic>
        <p:nvPicPr>
          <p:cNvPr id="5" name="Picture 4">
            <a:extLst>
              <a:ext uri="{FF2B5EF4-FFF2-40B4-BE49-F238E27FC236}">
                <a16:creationId xmlns:a16="http://schemas.microsoft.com/office/drawing/2014/main" id="{30EFA97A-4EF1-B7C1-508D-8D947C8F1687}"/>
              </a:ext>
            </a:extLst>
          </p:cNvPr>
          <p:cNvPicPr>
            <a:picLocks noChangeAspect="1"/>
          </p:cNvPicPr>
          <p:nvPr/>
        </p:nvPicPr>
        <p:blipFill>
          <a:blip r:embed="rId3"/>
          <a:stretch>
            <a:fillRect/>
          </a:stretch>
        </p:blipFill>
        <p:spPr>
          <a:xfrm>
            <a:off x="711200" y="1556346"/>
            <a:ext cx="8393651" cy="4761905"/>
          </a:xfrm>
          <a:prstGeom prst="rect">
            <a:avLst/>
          </a:prstGeom>
        </p:spPr>
      </p:pic>
      <p:sp>
        <p:nvSpPr>
          <p:cNvPr id="4" name="TextBox 3">
            <a:extLst>
              <a:ext uri="{FF2B5EF4-FFF2-40B4-BE49-F238E27FC236}">
                <a16:creationId xmlns:a16="http://schemas.microsoft.com/office/drawing/2014/main" id="{C43CBD8F-9E59-9539-EE4D-F8062E4512CE}"/>
              </a:ext>
            </a:extLst>
          </p:cNvPr>
          <p:cNvSpPr txBox="1"/>
          <p:nvPr/>
        </p:nvSpPr>
        <p:spPr>
          <a:xfrm>
            <a:off x="9348792" y="1890118"/>
            <a:ext cx="2640008" cy="3046988"/>
          </a:xfrm>
          <a:prstGeom prst="rect">
            <a:avLst/>
          </a:prstGeom>
          <a:noFill/>
        </p:spPr>
        <p:txBody>
          <a:bodyPr wrap="square" rtlCol="0">
            <a:spAutoFit/>
          </a:bodyPr>
          <a:lstStyle/>
          <a:p>
            <a:r>
              <a:rPr lang="en-US" sz="2400" dirty="0"/>
              <a:t>Vacuum vessel provides a barrier where vacuum can be pumped down to provide the needed conditions for a cold cryomodule</a:t>
            </a:r>
          </a:p>
        </p:txBody>
      </p:sp>
      <p:sp>
        <p:nvSpPr>
          <p:cNvPr id="6" name="TextBox 5">
            <a:extLst>
              <a:ext uri="{FF2B5EF4-FFF2-40B4-BE49-F238E27FC236}">
                <a16:creationId xmlns:a16="http://schemas.microsoft.com/office/drawing/2014/main" id="{02CA870E-3017-ACB8-1871-5E064EA65405}"/>
              </a:ext>
            </a:extLst>
          </p:cNvPr>
          <p:cNvSpPr txBox="1"/>
          <p:nvPr/>
        </p:nvSpPr>
        <p:spPr>
          <a:xfrm>
            <a:off x="1727200" y="4343401"/>
            <a:ext cx="1930400" cy="830997"/>
          </a:xfrm>
          <a:prstGeom prst="rect">
            <a:avLst/>
          </a:prstGeom>
          <a:noFill/>
        </p:spPr>
        <p:txBody>
          <a:bodyPr wrap="square" rtlCol="0">
            <a:spAutoFit/>
          </a:bodyPr>
          <a:lstStyle/>
          <a:p>
            <a:r>
              <a:rPr lang="en-US" sz="2400" dirty="0"/>
              <a:t>At room temperature </a:t>
            </a:r>
          </a:p>
        </p:txBody>
      </p:sp>
      <p:sp>
        <p:nvSpPr>
          <p:cNvPr id="7" name="TextBox 6">
            <a:extLst>
              <a:ext uri="{FF2B5EF4-FFF2-40B4-BE49-F238E27FC236}">
                <a16:creationId xmlns:a16="http://schemas.microsoft.com/office/drawing/2014/main" id="{E664253A-3155-95ED-7319-E2C3116A7C99}"/>
              </a:ext>
            </a:extLst>
          </p:cNvPr>
          <p:cNvSpPr txBox="1"/>
          <p:nvPr/>
        </p:nvSpPr>
        <p:spPr>
          <a:xfrm>
            <a:off x="5791200" y="5778501"/>
            <a:ext cx="3251200" cy="830997"/>
          </a:xfrm>
          <a:prstGeom prst="rect">
            <a:avLst/>
          </a:prstGeom>
          <a:noFill/>
        </p:spPr>
        <p:txBody>
          <a:bodyPr wrap="square" rtlCol="0">
            <a:spAutoFit/>
          </a:bodyPr>
          <a:lstStyle/>
          <a:p>
            <a:r>
              <a:rPr lang="en-US" sz="2400" dirty="0"/>
              <a:t>Insulating vacuum inside</a:t>
            </a:r>
          </a:p>
        </p:txBody>
      </p:sp>
      <p:cxnSp>
        <p:nvCxnSpPr>
          <p:cNvPr id="13" name="Straight Arrow Connector 12">
            <a:extLst>
              <a:ext uri="{FF2B5EF4-FFF2-40B4-BE49-F238E27FC236}">
                <a16:creationId xmlns:a16="http://schemas.microsoft.com/office/drawing/2014/main" id="{AA1C6039-1B64-3363-BA0B-F28FC12509CF}"/>
              </a:ext>
            </a:extLst>
          </p:cNvPr>
          <p:cNvCxnSpPr/>
          <p:nvPr/>
        </p:nvCxnSpPr>
        <p:spPr>
          <a:xfrm>
            <a:off x="8229600" y="4967883"/>
            <a:ext cx="101600" cy="1001117"/>
          </a:xfrm>
          <a:prstGeom prst="straightConnector1">
            <a:avLst/>
          </a:prstGeom>
          <a:ln w="15875">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9E31D9-BF8F-906A-9B93-41EEA98E748C}"/>
              </a:ext>
            </a:extLst>
          </p:cNvPr>
          <p:cNvSpPr txBox="1"/>
          <p:nvPr/>
        </p:nvSpPr>
        <p:spPr>
          <a:xfrm>
            <a:off x="6442173" y="1656476"/>
            <a:ext cx="1949254" cy="1200329"/>
          </a:xfrm>
          <a:prstGeom prst="rect">
            <a:avLst/>
          </a:prstGeom>
          <a:noFill/>
        </p:spPr>
        <p:txBody>
          <a:bodyPr wrap="square" rtlCol="0">
            <a:spAutoFit/>
          </a:bodyPr>
          <a:lstStyle/>
          <a:p>
            <a:r>
              <a:rPr lang="en-US" dirty="0"/>
              <a:t>Carbon steel body with stainless steel flanges</a:t>
            </a:r>
          </a:p>
        </p:txBody>
      </p:sp>
    </p:spTree>
    <p:extLst>
      <p:ext uri="{BB962C8B-B14F-4D97-AF65-F5344CB8AC3E}">
        <p14:creationId xmlns:p14="http://schemas.microsoft.com/office/powerpoint/2010/main" val="365026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83DA11-1745-15D1-8452-5A5F5258327F}"/>
              </a:ext>
            </a:extLst>
          </p:cNvPr>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a:extLst>
              <a:ext uri="{FF2B5EF4-FFF2-40B4-BE49-F238E27FC236}">
                <a16:creationId xmlns:a16="http://schemas.microsoft.com/office/drawing/2014/main" id="{8707A90F-0DC7-5F65-1076-39CF4FCE2938}"/>
              </a:ext>
            </a:extLst>
          </p:cNvPr>
          <p:cNvSpPr>
            <a:spLocks noGrp="1"/>
          </p:cNvSpPr>
          <p:nvPr>
            <p:ph type="title"/>
          </p:nvPr>
        </p:nvSpPr>
        <p:spPr>
          <a:xfrm>
            <a:off x="616773" y="199854"/>
            <a:ext cx="10804760" cy="753033"/>
          </a:xfrm>
        </p:spPr>
        <p:txBody>
          <a:bodyPr/>
          <a:lstStyle/>
          <a:p>
            <a:r>
              <a:rPr lang="en-US" sz="3600" dirty="0"/>
              <a:t>1.3 GHz CM Components - Coldmass </a:t>
            </a:r>
          </a:p>
        </p:txBody>
      </p:sp>
      <p:pic>
        <p:nvPicPr>
          <p:cNvPr id="7" name="Picture 6">
            <a:extLst>
              <a:ext uri="{FF2B5EF4-FFF2-40B4-BE49-F238E27FC236}">
                <a16:creationId xmlns:a16="http://schemas.microsoft.com/office/drawing/2014/main" id="{96B4C4C8-7C5B-8087-448C-224226C051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975" y="1121555"/>
            <a:ext cx="8178827" cy="5038583"/>
          </a:xfrm>
          <a:prstGeom prst="rect">
            <a:avLst/>
          </a:prstGeom>
        </p:spPr>
      </p:pic>
      <p:sp>
        <p:nvSpPr>
          <p:cNvPr id="5" name="TextBox 4">
            <a:extLst>
              <a:ext uri="{FF2B5EF4-FFF2-40B4-BE49-F238E27FC236}">
                <a16:creationId xmlns:a16="http://schemas.microsoft.com/office/drawing/2014/main" id="{D36B4FD0-8394-542D-8EAF-C29FFFA87457}"/>
              </a:ext>
            </a:extLst>
          </p:cNvPr>
          <p:cNvSpPr txBox="1"/>
          <p:nvPr/>
        </p:nvSpPr>
        <p:spPr>
          <a:xfrm>
            <a:off x="5324889" y="5298363"/>
            <a:ext cx="3107912" cy="830997"/>
          </a:xfrm>
          <a:prstGeom prst="rect">
            <a:avLst/>
          </a:prstGeom>
          <a:noFill/>
        </p:spPr>
        <p:txBody>
          <a:bodyPr wrap="square" rtlCol="0">
            <a:spAutoFit/>
          </a:bodyPr>
          <a:lstStyle/>
          <a:p>
            <a:r>
              <a:rPr lang="en-US" sz="2400" dirty="0"/>
              <a:t>With top and bottom thermal shields</a:t>
            </a:r>
          </a:p>
        </p:txBody>
      </p:sp>
      <p:sp>
        <p:nvSpPr>
          <p:cNvPr id="6" name="TextBox 5">
            <a:extLst>
              <a:ext uri="{FF2B5EF4-FFF2-40B4-BE49-F238E27FC236}">
                <a16:creationId xmlns:a16="http://schemas.microsoft.com/office/drawing/2014/main" id="{6084E91E-F43A-D88D-6D1A-8B06E73C3134}"/>
              </a:ext>
            </a:extLst>
          </p:cNvPr>
          <p:cNvSpPr txBox="1"/>
          <p:nvPr/>
        </p:nvSpPr>
        <p:spPr>
          <a:xfrm>
            <a:off x="8758727" y="2286628"/>
            <a:ext cx="3249936" cy="2677656"/>
          </a:xfrm>
          <a:prstGeom prst="rect">
            <a:avLst/>
          </a:prstGeom>
          <a:noFill/>
        </p:spPr>
        <p:txBody>
          <a:bodyPr wrap="square">
            <a:spAutoFit/>
          </a:bodyPr>
          <a:lstStyle/>
          <a:p>
            <a:r>
              <a:rPr lang="en-US" sz="2400" dirty="0"/>
              <a:t>Thermal design: </a:t>
            </a:r>
          </a:p>
          <a:p>
            <a:r>
              <a:rPr lang="en-US" sz="2400" dirty="0"/>
              <a:t>Minimize thermal loss</a:t>
            </a:r>
          </a:p>
          <a:p>
            <a:r>
              <a:rPr lang="en-US" sz="2400" dirty="0"/>
              <a:t>Typically uses multi-layer insulation and intermediate temperature boundary </a:t>
            </a:r>
          </a:p>
          <a:p>
            <a:r>
              <a:rPr lang="en-US" sz="2400" dirty="0"/>
              <a:t>in a vacuum chamber</a:t>
            </a:r>
          </a:p>
        </p:txBody>
      </p:sp>
      <p:sp>
        <p:nvSpPr>
          <p:cNvPr id="8" name="TextBox 7">
            <a:extLst>
              <a:ext uri="{FF2B5EF4-FFF2-40B4-BE49-F238E27FC236}">
                <a16:creationId xmlns:a16="http://schemas.microsoft.com/office/drawing/2014/main" id="{FB26282D-D9E1-2CBC-A8C6-C03886C36D3F}"/>
              </a:ext>
            </a:extLst>
          </p:cNvPr>
          <p:cNvSpPr txBox="1"/>
          <p:nvPr/>
        </p:nvSpPr>
        <p:spPr>
          <a:xfrm>
            <a:off x="711200" y="2633182"/>
            <a:ext cx="1320800" cy="461665"/>
          </a:xfrm>
          <a:prstGeom prst="rect">
            <a:avLst/>
          </a:prstGeom>
          <a:noFill/>
        </p:spPr>
        <p:txBody>
          <a:bodyPr wrap="square" rtlCol="0">
            <a:spAutoFit/>
          </a:bodyPr>
          <a:lstStyle/>
          <a:p>
            <a:r>
              <a:rPr lang="en-US" sz="2400" dirty="0"/>
              <a:t>50~55K</a:t>
            </a:r>
          </a:p>
        </p:txBody>
      </p:sp>
      <p:cxnSp>
        <p:nvCxnSpPr>
          <p:cNvPr id="13" name="Straight Arrow Connector 12">
            <a:extLst>
              <a:ext uri="{FF2B5EF4-FFF2-40B4-BE49-F238E27FC236}">
                <a16:creationId xmlns:a16="http://schemas.microsoft.com/office/drawing/2014/main" id="{E84A3603-B0E9-01D9-6E9C-10D0B6896119}"/>
              </a:ext>
            </a:extLst>
          </p:cNvPr>
          <p:cNvCxnSpPr>
            <a:cxnSpLocks/>
            <a:stCxn id="8" idx="2"/>
          </p:cNvCxnSpPr>
          <p:nvPr/>
        </p:nvCxnSpPr>
        <p:spPr>
          <a:xfrm>
            <a:off x="1371600" y="3094847"/>
            <a:ext cx="355600" cy="435754"/>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429E8B-C5E6-4539-D905-405248DD2748}"/>
              </a:ext>
            </a:extLst>
          </p:cNvPr>
          <p:cNvSpPr txBox="1"/>
          <p:nvPr/>
        </p:nvSpPr>
        <p:spPr>
          <a:xfrm>
            <a:off x="745052" y="5052142"/>
            <a:ext cx="655576" cy="461665"/>
          </a:xfrm>
          <a:prstGeom prst="rect">
            <a:avLst/>
          </a:prstGeom>
          <a:noFill/>
        </p:spPr>
        <p:txBody>
          <a:bodyPr wrap="square" rtlCol="0">
            <a:spAutoFit/>
          </a:bodyPr>
          <a:lstStyle/>
          <a:p>
            <a:r>
              <a:rPr lang="en-US" sz="2400" dirty="0"/>
              <a:t>2K</a:t>
            </a:r>
          </a:p>
        </p:txBody>
      </p:sp>
      <p:cxnSp>
        <p:nvCxnSpPr>
          <p:cNvPr id="17" name="Straight Arrow Connector 16">
            <a:extLst>
              <a:ext uri="{FF2B5EF4-FFF2-40B4-BE49-F238E27FC236}">
                <a16:creationId xmlns:a16="http://schemas.microsoft.com/office/drawing/2014/main" id="{6905EACD-CBC1-9133-C7C7-AEE2120E8BD9}"/>
              </a:ext>
            </a:extLst>
          </p:cNvPr>
          <p:cNvCxnSpPr>
            <a:cxnSpLocks/>
          </p:cNvCxnSpPr>
          <p:nvPr/>
        </p:nvCxnSpPr>
        <p:spPr>
          <a:xfrm flipV="1">
            <a:off x="1320800" y="5298363"/>
            <a:ext cx="812800" cy="12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56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28885-5CD9-E232-A4F1-8CDE9A62CFDF}"/>
              </a:ext>
            </a:extLst>
          </p:cNvPr>
          <p:cNvSpPr>
            <a:spLocks noGrp="1"/>
          </p:cNvSpPr>
          <p:nvPr>
            <p:ph type="sldNum" sz="quarter" idx="11"/>
          </p:nvPr>
        </p:nvSpPr>
        <p:spPr/>
        <p:txBody>
          <a:bodyPr/>
          <a:lstStyle/>
          <a:p>
            <a:pPr algn="l" defTabSz="1219170">
              <a:defRPr/>
            </a:pPr>
            <a:fld id="{5BD36294-2849-48A8-8531-5354CF3095D2}" type="slidenum">
              <a:rPr lang="en-US">
                <a:solidFill>
                  <a:srgbClr val="000000"/>
                </a:solidFill>
                <a:latin typeface="Arial" pitchFamily="34" charset="0"/>
                <a:cs typeface="Arial" pitchFamily="34" charset="0"/>
              </a:rPr>
              <a:pPr algn="l" defTabSz="1219170">
                <a:defRPr/>
              </a:pPr>
              <a:t>13</a:t>
            </a:fld>
            <a:endParaRPr lang="en-US" dirty="0">
              <a:solidFill>
                <a:srgbClr val="000000"/>
              </a:solidFill>
              <a:latin typeface="Arial" pitchFamily="34" charset="0"/>
              <a:cs typeface="Arial" pitchFamily="34" charset="0"/>
            </a:endParaRPr>
          </a:p>
        </p:txBody>
      </p:sp>
      <p:sp>
        <p:nvSpPr>
          <p:cNvPr id="3" name="Title 2">
            <a:extLst>
              <a:ext uri="{FF2B5EF4-FFF2-40B4-BE49-F238E27FC236}">
                <a16:creationId xmlns:a16="http://schemas.microsoft.com/office/drawing/2014/main" id="{FDA43D2A-4DB4-CC63-0E63-103915B83A03}"/>
              </a:ext>
            </a:extLst>
          </p:cNvPr>
          <p:cNvSpPr>
            <a:spLocks noGrp="1"/>
          </p:cNvSpPr>
          <p:nvPr>
            <p:ph type="title"/>
          </p:nvPr>
        </p:nvSpPr>
        <p:spPr>
          <a:xfrm>
            <a:off x="602429" y="129092"/>
            <a:ext cx="11284771" cy="994849"/>
          </a:xfrm>
        </p:spPr>
        <p:txBody>
          <a:bodyPr/>
          <a:lstStyle/>
          <a:p>
            <a:r>
              <a:rPr lang="en-US" sz="3600" dirty="0"/>
              <a:t>1.3 GHz CM Components – Coldmass</a:t>
            </a:r>
          </a:p>
        </p:txBody>
      </p:sp>
      <p:pic>
        <p:nvPicPr>
          <p:cNvPr id="5" name="Picture 4">
            <a:extLst>
              <a:ext uri="{FF2B5EF4-FFF2-40B4-BE49-F238E27FC236}">
                <a16:creationId xmlns:a16="http://schemas.microsoft.com/office/drawing/2014/main" id="{8F19CBE4-7581-F7E7-054D-4390167D5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0" y="1411298"/>
            <a:ext cx="8229600" cy="5069863"/>
          </a:xfrm>
          <a:prstGeom prst="rect">
            <a:avLst/>
          </a:prstGeom>
        </p:spPr>
      </p:pic>
      <p:sp>
        <p:nvSpPr>
          <p:cNvPr id="6" name="TextBox 5">
            <a:extLst>
              <a:ext uri="{FF2B5EF4-FFF2-40B4-BE49-F238E27FC236}">
                <a16:creationId xmlns:a16="http://schemas.microsoft.com/office/drawing/2014/main" id="{60508EF8-7687-1793-3ABA-75F996B3FF76}"/>
              </a:ext>
            </a:extLst>
          </p:cNvPr>
          <p:cNvSpPr txBox="1"/>
          <p:nvPr/>
        </p:nvSpPr>
        <p:spPr>
          <a:xfrm>
            <a:off x="7547428" y="5484491"/>
            <a:ext cx="2743200" cy="830997"/>
          </a:xfrm>
          <a:prstGeom prst="rect">
            <a:avLst/>
          </a:prstGeom>
          <a:noFill/>
        </p:spPr>
        <p:txBody>
          <a:bodyPr wrap="square" rtlCol="0">
            <a:spAutoFit/>
          </a:bodyPr>
          <a:lstStyle/>
          <a:p>
            <a:r>
              <a:rPr lang="en-US" sz="2400" dirty="0"/>
              <a:t>Without lower heat shields</a:t>
            </a:r>
          </a:p>
        </p:txBody>
      </p:sp>
    </p:spTree>
    <p:extLst>
      <p:ext uri="{BB962C8B-B14F-4D97-AF65-F5344CB8AC3E}">
        <p14:creationId xmlns:p14="http://schemas.microsoft.com/office/powerpoint/2010/main" val="149147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2C59CA-4DA4-CACD-1B83-915F57EB6F60}"/>
              </a:ext>
            </a:extLst>
          </p:cNvPr>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a:extLst>
              <a:ext uri="{FF2B5EF4-FFF2-40B4-BE49-F238E27FC236}">
                <a16:creationId xmlns:a16="http://schemas.microsoft.com/office/drawing/2014/main" id="{943C1758-8DE3-AF2D-341A-7CD423306FD2}"/>
              </a:ext>
            </a:extLst>
          </p:cNvPr>
          <p:cNvSpPr>
            <a:spLocks noGrp="1"/>
          </p:cNvSpPr>
          <p:nvPr>
            <p:ph type="title"/>
          </p:nvPr>
        </p:nvSpPr>
        <p:spPr>
          <a:xfrm>
            <a:off x="270330" y="289564"/>
            <a:ext cx="11159673" cy="766238"/>
          </a:xfrm>
        </p:spPr>
        <p:txBody>
          <a:bodyPr/>
          <a:lstStyle/>
          <a:p>
            <a:r>
              <a:rPr lang="en-US" sz="3600" dirty="0"/>
              <a:t>1.3 GHz CM Components – Upper Cold Mass</a:t>
            </a:r>
          </a:p>
        </p:txBody>
      </p:sp>
      <p:pic>
        <p:nvPicPr>
          <p:cNvPr id="5" name="Picture 4">
            <a:extLst>
              <a:ext uri="{FF2B5EF4-FFF2-40B4-BE49-F238E27FC236}">
                <a16:creationId xmlns:a16="http://schemas.microsoft.com/office/drawing/2014/main" id="{1F723F77-5A8A-965F-B961-DD479ECD8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000" y="1406581"/>
            <a:ext cx="8410888" cy="5181545"/>
          </a:xfrm>
          <a:prstGeom prst="rect">
            <a:avLst/>
          </a:prstGeom>
        </p:spPr>
      </p:pic>
      <p:sp>
        <p:nvSpPr>
          <p:cNvPr id="6" name="TextBox 5">
            <a:extLst>
              <a:ext uri="{FF2B5EF4-FFF2-40B4-BE49-F238E27FC236}">
                <a16:creationId xmlns:a16="http://schemas.microsoft.com/office/drawing/2014/main" id="{ABB4B4A3-93D9-A9C7-1052-91E31AF09EEF}"/>
              </a:ext>
            </a:extLst>
          </p:cNvPr>
          <p:cNvSpPr txBox="1"/>
          <p:nvPr/>
        </p:nvSpPr>
        <p:spPr>
          <a:xfrm>
            <a:off x="9550400" y="2616200"/>
            <a:ext cx="2540000" cy="1569660"/>
          </a:xfrm>
          <a:prstGeom prst="rect">
            <a:avLst/>
          </a:prstGeom>
          <a:noFill/>
        </p:spPr>
        <p:txBody>
          <a:bodyPr wrap="square" rtlCol="0">
            <a:spAutoFit/>
          </a:bodyPr>
          <a:lstStyle/>
          <a:p>
            <a:r>
              <a:rPr lang="en-US" sz="2400" dirty="0"/>
              <a:t>-Upper cold mass also serves a structure to carry the cavity string</a:t>
            </a:r>
          </a:p>
        </p:txBody>
      </p:sp>
      <p:pic>
        <p:nvPicPr>
          <p:cNvPr id="4" name="Picture 3">
            <a:extLst>
              <a:ext uri="{FF2B5EF4-FFF2-40B4-BE49-F238E27FC236}">
                <a16:creationId xmlns:a16="http://schemas.microsoft.com/office/drawing/2014/main" id="{384E2A84-6A84-10DA-ED88-A56FF710DC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2093" y="5198117"/>
            <a:ext cx="3714817" cy="1390008"/>
          </a:xfrm>
          <a:prstGeom prst="rect">
            <a:avLst/>
          </a:prstGeom>
        </p:spPr>
      </p:pic>
    </p:spTree>
    <p:extLst>
      <p:ext uri="{BB962C8B-B14F-4D97-AF65-F5344CB8AC3E}">
        <p14:creationId xmlns:p14="http://schemas.microsoft.com/office/powerpoint/2010/main" val="353903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28885-5CD9-E232-A4F1-8CDE9A62CFDF}"/>
              </a:ext>
            </a:extLst>
          </p:cNvPr>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a:extLst>
              <a:ext uri="{FF2B5EF4-FFF2-40B4-BE49-F238E27FC236}">
                <a16:creationId xmlns:a16="http://schemas.microsoft.com/office/drawing/2014/main" id="{FDA43D2A-4DB4-CC63-0E63-103915B83A03}"/>
              </a:ext>
            </a:extLst>
          </p:cNvPr>
          <p:cNvSpPr>
            <a:spLocks noGrp="1"/>
          </p:cNvSpPr>
          <p:nvPr>
            <p:ph type="title"/>
          </p:nvPr>
        </p:nvSpPr>
        <p:spPr>
          <a:xfrm>
            <a:off x="602429" y="129092"/>
            <a:ext cx="11284771" cy="994849"/>
          </a:xfrm>
        </p:spPr>
        <p:txBody>
          <a:bodyPr/>
          <a:lstStyle/>
          <a:p>
            <a:r>
              <a:rPr lang="en-US" sz="3600" dirty="0"/>
              <a:t>1.3 GHz CM Components – SRF Cavities String</a:t>
            </a:r>
          </a:p>
        </p:txBody>
      </p:sp>
      <p:pic>
        <p:nvPicPr>
          <p:cNvPr id="4" name="Picture 3">
            <a:extLst>
              <a:ext uri="{FF2B5EF4-FFF2-40B4-BE49-F238E27FC236}">
                <a16:creationId xmlns:a16="http://schemas.microsoft.com/office/drawing/2014/main" id="{4B8AD801-E0A6-8FDC-8B92-6C1927F21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484" y="1123941"/>
            <a:ext cx="9838584" cy="4995515"/>
          </a:xfrm>
          <a:prstGeom prst="rect">
            <a:avLst/>
          </a:prstGeom>
        </p:spPr>
      </p:pic>
      <p:pic>
        <p:nvPicPr>
          <p:cNvPr id="5" name="Picture 4">
            <a:extLst>
              <a:ext uri="{FF2B5EF4-FFF2-40B4-BE49-F238E27FC236}">
                <a16:creationId xmlns:a16="http://schemas.microsoft.com/office/drawing/2014/main" id="{E98BD2A2-A966-BCDC-1109-BCE228306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52" y="4000223"/>
            <a:ext cx="3638248" cy="2728687"/>
          </a:xfrm>
          <a:prstGeom prst="rect">
            <a:avLst/>
          </a:prstGeom>
        </p:spPr>
      </p:pic>
      <p:sp>
        <p:nvSpPr>
          <p:cNvPr id="6" name="TextBox 5">
            <a:extLst>
              <a:ext uri="{FF2B5EF4-FFF2-40B4-BE49-F238E27FC236}">
                <a16:creationId xmlns:a16="http://schemas.microsoft.com/office/drawing/2014/main" id="{CF2042CD-65E5-99AE-5E6F-D1F5648C8A86}"/>
              </a:ext>
            </a:extLst>
          </p:cNvPr>
          <p:cNvSpPr txBox="1"/>
          <p:nvPr/>
        </p:nvSpPr>
        <p:spPr>
          <a:xfrm>
            <a:off x="5317887" y="2070227"/>
            <a:ext cx="1625600" cy="830997"/>
          </a:xfrm>
          <a:prstGeom prst="rect">
            <a:avLst/>
          </a:prstGeom>
          <a:noFill/>
        </p:spPr>
        <p:txBody>
          <a:bodyPr wrap="square" rtlCol="0">
            <a:spAutoFit/>
          </a:bodyPr>
          <a:lstStyle/>
          <a:p>
            <a:r>
              <a:rPr lang="en-US" sz="2400" dirty="0"/>
              <a:t>Jacketed cavity</a:t>
            </a:r>
          </a:p>
        </p:txBody>
      </p:sp>
      <p:sp>
        <p:nvSpPr>
          <p:cNvPr id="9" name="TextBox 8">
            <a:extLst>
              <a:ext uri="{FF2B5EF4-FFF2-40B4-BE49-F238E27FC236}">
                <a16:creationId xmlns:a16="http://schemas.microsoft.com/office/drawing/2014/main" id="{2F1B3A0A-7FF6-AF45-C6ED-807A916BF793}"/>
              </a:ext>
            </a:extLst>
          </p:cNvPr>
          <p:cNvSpPr txBox="1"/>
          <p:nvPr/>
        </p:nvSpPr>
        <p:spPr>
          <a:xfrm>
            <a:off x="3352800" y="5530461"/>
            <a:ext cx="3759200" cy="1200329"/>
          </a:xfrm>
          <a:prstGeom prst="rect">
            <a:avLst/>
          </a:prstGeom>
          <a:noFill/>
        </p:spPr>
        <p:txBody>
          <a:bodyPr wrap="square" rtlCol="0">
            <a:spAutoFit/>
          </a:bodyPr>
          <a:lstStyle/>
          <a:p>
            <a:r>
              <a:rPr lang="en-US" sz="2400" dirty="0"/>
              <a:t>Magnetic shielding: Reduces ambient magnetic field</a:t>
            </a:r>
          </a:p>
        </p:txBody>
      </p:sp>
      <p:cxnSp>
        <p:nvCxnSpPr>
          <p:cNvPr id="11" name="Straight Arrow Connector 10">
            <a:extLst>
              <a:ext uri="{FF2B5EF4-FFF2-40B4-BE49-F238E27FC236}">
                <a16:creationId xmlns:a16="http://schemas.microsoft.com/office/drawing/2014/main" id="{EA1788C1-3DB7-5376-87D9-6C47CC736EB8}"/>
              </a:ext>
            </a:extLst>
          </p:cNvPr>
          <p:cNvCxnSpPr/>
          <p:nvPr/>
        </p:nvCxnSpPr>
        <p:spPr>
          <a:xfrm flipH="1" flipV="1">
            <a:off x="2235200" y="5530461"/>
            <a:ext cx="1117600" cy="540140"/>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98FFD35-F3A4-71FC-4CD8-4DE1F248B8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3841" y="1225484"/>
            <a:ext cx="4206163" cy="1152984"/>
          </a:xfrm>
          <a:prstGeom prst="rect">
            <a:avLst/>
          </a:prstGeom>
        </p:spPr>
      </p:pic>
      <p:sp>
        <p:nvSpPr>
          <p:cNvPr id="13" name="TextBox 12">
            <a:extLst>
              <a:ext uri="{FF2B5EF4-FFF2-40B4-BE49-F238E27FC236}">
                <a16:creationId xmlns:a16="http://schemas.microsoft.com/office/drawing/2014/main" id="{ADE91A3B-886B-AEE3-1CDD-C774F9A1FC10}"/>
              </a:ext>
            </a:extLst>
          </p:cNvPr>
          <p:cNvSpPr txBox="1"/>
          <p:nvPr/>
        </p:nvSpPr>
        <p:spPr>
          <a:xfrm>
            <a:off x="8737601" y="2378468"/>
            <a:ext cx="2391185" cy="461665"/>
          </a:xfrm>
          <a:prstGeom prst="rect">
            <a:avLst/>
          </a:prstGeom>
          <a:noFill/>
        </p:spPr>
        <p:txBody>
          <a:bodyPr wrap="square" rtlCol="0">
            <a:spAutoFit/>
          </a:bodyPr>
          <a:lstStyle/>
          <a:p>
            <a:r>
              <a:rPr lang="en-US" sz="2400" dirty="0"/>
              <a:t>Bare cavity</a:t>
            </a:r>
          </a:p>
        </p:txBody>
      </p:sp>
      <p:pic>
        <p:nvPicPr>
          <p:cNvPr id="7" name="Picture 6">
            <a:extLst>
              <a:ext uri="{FF2B5EF4-FFF2-40B4-BE49-F238E27FC236}">
                <a16:creationId xmlns:a16="http://schemas.microsoft.com/office/drawing/2014/main" id="{BD522B6F-7A45-11FF-9DFB-D38A76FF26DB}"/>
              </a:ext>
            </a:extLst>
          </p:cNvPr>
          <p:cNvPicPr>
            <a:picLocks noChangeAspect="1"/>
          </p:cNvPicPr>
          <p:nvPr/>
        </p:nvPicPr>
        <p:blipFill>
          <a:blip r:embed="rId5"/>
          <a:stretch>
            <a:fillRect/>
          </a:stretch>
        </p:blipFill>
        <p:spPr>
          <a:xfrm>
            <a:off x="10166752" y="2870903"/>
            <a:ext cx="1720448" cy="2293930"/>
          </a:xfrm>
          <a:prstGeom prst="rect">
            <a:avLst/>
          </a:prstGeom>
        </p:spPr>
      </p:pic>
      <p:cxnSp>
        <p:nvCxnSpPr>
          <p:cNvPr id="8" name="Straight Arrow Connector 7">
            <a:extLst>
              <a:ext uri="{FF2B5EF4-FFF2-40B4-BE49-F238E27FC236}">
                <a16:creationId xmlns:a16="http://schemas.microsoft.com/office/drawing/2014/main" id="{51CCAEBF-CA5C-250C-BE2C-32B5A81C2247}"/>
              </a:ext>
            </a:extLst>
          </p:cNvPr>
          <p:cNvCxnSpPr/>
          <p:nvPr/>
        </p:nvCxnSpPr>
        <p:spPr>
          <a:xfrm flipH="1">
            <a:off x="5420936" y="2932915"/>
            <a:ext cx="332597" cy="357425"/>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1458B6-04E3-00DD-17DD-8291C310BD8E}"/>
              </a:ext>
            </a:extLst>
          </p:cNvPr>
          <p:cNvSpPr txBox="1"/>
          <p:nvPr/>
        </p:nvSpPr>
        <p:spPr>
          <a:xfrm>
            <a:off x="10312498" y="5295745"/>
            <a:ext cx="1632576" cy="1200329"/>
          </a:xfrm>
          <a:prstGeom prst="rect">
            <a:avLst/>
          </a:prstGeom>
          <a:noFill/>
        </p:spPr>
        <p:txBody>
          <a:bodyPr wrap="square" rtlCol="0">
            <a:spAutoFit/>
          </a:bodyPr>
          <a:lstStyle/>
          <a:p>
            <a:r>
              <a:rPr lang="en-US" dirty="0"/>
              <a:t>NEG/ion pump to keep the beamline under vacuum </a:t>
            </a:r>
          </a:p>
        </p:txBody>
      </p:sp>
    </p:spTree>
    <p:extLst>
      <p:ext uri="{BB962C8B-B14F-4D97-AF65-F5344CB8AC3E}">
        <p14:creationId xmlns:p14="http://schemas.microsoft.com/office/powerpoint/2010/main" val="99595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64CD18-6623-71DA-4913-68F2FBA97E45}"/>
              </a:ext>
            </a:extLst>
          </p:cNvPr>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a:extLst>
              <a:ext uri="{FF2B5EF4-FFF2-40B4-BE49-F238E27FC236}">
                <a16:creationId xmlns:a16="http://schemas.microsoft.com/office/drawing/2014/main" id="{811F6BDA-523A-4B6F-C4AE-2D51C8DF7948}"/>
              </a:ext>
            </a:extLst>
          </p:cNvPr>
          <p:cNvSpPr>
            <a:spLocks noGrp="1"/>
          </p:cNvSpPr>
          <p:nvPr>
            <p:ph type="title"/>
          </p:nvPr>
        </p:nvSpPr>
        <p:spPr/>
        <p:txBody>
          <a:bodyPr/>
          <a:lstStyle/>
          <a:p>
            <a:r>
              <a:rPr lang="en-US" sz="3600" dirty="0"/>
              <a:t>3.9 GHz CM</a:t>
            </a:r>
          </a:p>
        </p:txBody>
      </p:sp>
      <p:pic>
        <p:nvPicPr>
          <p:cNvPr id="5" name="Picture 4">
            <a:extLst>
              <a:ext uri="{FF2B5EF4-FFF2-40B4-BE49-F238E27FC236}">
                <a16:creationId xmlns:a16="http://schemas.microsoft.com/office/drawing/2014/main" id="{2AD990BE-3678-1826-E46A-934A61EED7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649" y="1283024"/>
            <a:ext cx="7866865" cy="5035227"/>
          </a:xfrm>
          <a:prstGeom prst="rect">
            <a:avLst/>
          </a:prstGeom>
        </p:spPr>
      </p:pic>
      <p:sp>
        <p:nvSpPr>
          <p:cNvPr id="4" name="TextBox 3">
            <a:extLst>
              <a:ext uri="{FF2B5EF4-FFF2-40B4-BE49-F238E27FC236}">
                <a16:creationId xmlns:a16="http://schemas.microsoft.com/office/drawing/2014/main" id="{1B691E15-4065-04A7-485C-82DF8E7A31BF}"/>
              </a:ext>
            </a:extLst>
          </p:cNvPr>
          <p:cNvSpPr txBox="1"/>
          <p:nvPr/>
        </p:nvSpPr>
        <p:spPr>
          <a:xfrm>
            <a:off x="8595576" y="1707757"/>
            <a:ext cx="3251200" cy="4524315"/>
          </a:xfrm>
          <a:prstGeom prst="rect">
            <a:avLst/>
          </a:prstGeom>
          <a:noFill/>
        </p:spPr>
        <p:txBody>
          <a:bodyPr wrap="square" rtlCol="0">
            <a:spAutoFit/>
          </a:bodyPr>
          <a:lstStyle/>
          <a:p>
            <a:r>
              <a:rPr lang="en-US" sz="2400" dirty="0"/>
              <a:t>Two 3.9 GHz CMs are used at LCLS-II in the beginning of the Linac to linearize the electron beam.</a:t>
            </a:r>
          </a:p>
          <a:p>
            <a:r>
              <a:rPr lang="en-US" sz="2400" dirty="0"/>
              <a:t>Design of this CM stems from CM that Fermilab has successfully designed and built in 2008 for DESY FLASH accelerator.</a:t>
            </a:r>
          </a:p>
        </p:txBody>
      </p:sp>
    </p:spTree>
    <p:extLst>
      <p:ext uri="{BB962C8B-B14F-4D97-AF65-F5344CB8AC3E}">
        <p14:creationId xmlns:p14="http://schemas.microsoft.com/office/powerpoint/2010/main" val="1539938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DAEDD-3CEC-0920-5A76-B4C4AAB5DF68}"/>
              </a:ext>
            </a:extLst>
          </p:cNvPr>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a:extLst>
              <a:ext uri="{FF2B5EF4-FFF2-40B4-BE49-F238E27FC236}">
                <a16:creationId xmlns:a16="http://schemas.microsoft.com/office/drawing/2014/main" id="{D7CF11C0-571B-E788-8FCF-34A3FCB5F74D}"/>
              </a:ext>
            </a:extLst>
          </p:cNvPr>
          <p:cNvSpPr>
            <a:spLocks noGrp="1"/>
          </p:cNvSpPr>
          <p:nvPr>
            <p:ph type="title"/>
          </p:nvPr>
        </p:nvSpPr>
        <p:spPr/>
        <p:txBody>
          <a:bodyPr/>
          <a:lstStyle/>
          <a:p>
            <a:r>
              <a:rPr lang="en-US" sz="3600" dirty="0"/>
              <a:t>3.9 GHz CM Components</a:t>
            </a:r>
          </a:p>
        </p:txBody>
      </p:sp>
      <p:pic>
        <p:nvPicPr>
          <p:cNvPr id="5" name="Picture 4">
            <a:extLst>
              <a:ext uri="{FF2B5EF4-FFF2-40B4-BE49-F238E27FC236}">
                <a16:creationId xmlns:a16="http://schemas.microsoft.com/office/drawing/2014/main" id="{6CE726F0-CF92-FE77-9973-D985501A98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321" y="1193800"/>
            <a:ext cx="10973751" cy="3414056"/>
          </a:xfrm>
          <a:prstGeom prst="rect">
            <a:avLst/>
          </a:prstGeom>
        </p:spPr>
      </p:pic>
      <p:pic>
        <p:nvPicPr>
          <p:cNvPr id="6" name="Picture 5" descr="A picture containing floor, indoor, appliance&#10;&#10;Description automatically generated">
            <a:extLst>
              <a:ext uri="{FF2B5EF4-FFF2-40B4-BE49-F238E27FC236}">
                <a16:creationId xmlns:a16="http://schemas.microsoft.com/office/drawing/2014/main" id="{A3040ABB-576A-8014-B3F1-B8BFA1F7B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1600" y="4454525"/>
            <a:ext cx="2844800" cy="2133600"/>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ACF792E0-D108-D37E-992F-B579AFD295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0515" y="4154953"/>
            <a:ext cx="1962151" cy="2616200"/>
          </a:xfrm>
          <a:prstGeom prst="rect">
            <a:avLst/>
          </a:prstGeom>
        </p:spPr>
      </p:pic>
      <p:sp>
        <p:nvSpPr>
          <p:cNvPr id="9" name="TextBox 8">
            <a:extLst>
              <a:ext uri="{FF2B5EF4-FFF2-40B4-BE49-F238E27FC236}">
                <a16:creationId xmlns:a16="http://schemas.microsoft.com/office/drawing/2014/main" id="{028CBD09-D65D-38F8-9A73-F781418AD08B}"/>
              </a:ext>
            </a:extLst>
          </p:cNvPr>
          <p:cNvSpPr txBox="1"/>
          <p:nvPr/>
        </p:nvSpPr>
        <p:spPr>
          <a:xfrm>
            <a:off x="1306285" y="5969001"/>
            <a:ext cx="1422400" cy="461665"/>
          </a:xfrm>
          <a:prstGeom prst="rect">
            <a:avLst/>
          </a:prstGeom>
          <a:noFill/>
        </p:spPr>
        <p:txBody>
          <a:bodyPr wrap="square" rtlCol="0">
            <a:spAutoFit/>
          </a:bodyPr>
          <a:lstStyle/>
          <a:p>
            <a:r>
              <a:rPr lang="en-US" sz="2400" dirty="0"/>
              <a:t>cavities</a:t>
            </a:r>
          </a:p>
        </p:txBody>
      </p:sp>
      <p:pic>
        <p:nvPicPr>
          <p:cNvPr id="4" name="Picture 3">
            <a:extLst>
              <a:ext uri="{FF2B5EF4-FFF2-40B4-BE49-F238E27FC236}">
                <a16:creationId xmlns:a16="http://schemas.microsoft.com/office/drawing/2014/main" id="{47AF0A19-E2B1-F3B2-8D6A-5A656433C4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22865" y="4414611"/>
            <a:ext cx="3149996" cy="2106591"/>
          </a:xfrm>
          <a:prstGeom prst="rect">
            <a:avLst/>
          </a:prstGeom>
        </p:spPr>
      </p:pic>
    </p:spTree>
    <p:extLst>
      <p:ext uri="{BB962C8B-B14F-4D97-AF65-F5344CB8AC3E}">
        <p14:creationId xmlns:p14="http://schemas.microsoft.com/office/powerpoint/2010/main" val="415604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2F29DC-98EA-5A1D-3B4B-E12CE50AFED8}"/>
              </a:ext>
            </a:extLst>
          </p:cNvPr>
          <p:cNvSpPr>
            <a:spLocks noGrp="1"/>
          </p:cNvSpPr>
          <p:nvPr>
            <p:ph sz="quarter" idx="14"/>
          </p:nvPr>
        </p:nvSpPr>
        <p:spPr>
          <a:xfrm>
            <a:off x="0" y="1243584"/>
            <a:ext cx="11988800" cy="5065523"/>
          </a:xfrm>
        </p:spPr>
        <p:txBody>
          <a:bodyPr/>
          <a:lstStyle/>
          <a:p>
            <a:endParaRPr lang="en-US" b="1" dirty="0"/>
          </a:p>
          <a:p>
            <a:endParaRPr lang="en-US" b="1" dirty="0"/>
          </a:p>
          <a:p>
            <a:r>
              <a:rPr lang="en-US" b="1" dirty="0"/>
              <a:t>			</a:t>
            </a:r>
          </a:p>
          <a:p>
            <a:r>
              <a:rPr lang="en-US" b="1" dirty="0"/>
              <a:t>	</a:t>
            </a:r>
          </a:p>
          <a:p>
            <a:pPr algn="ctr"/>
            <a:r>
              <a:rPr lang="en-US" sz="4267" b="1" dirty="0"/>
              <a:t>1.3 GHz Cryomodule Production Facilities </a:t>
            </a:r>
          </a:p>
          <a:p>
            <a:pPr algn="ctr"/>
            <a:r>
              <a:rPr lang="en-US" sz="4267" b="1" dirty="0"/>
              <a:t>at Fermilab</a:t>
            </a:r>
            <a:endParaRPr lang="en-US" sz="2133" b="1" dirty="0"/>
          </a:p>
        </p:txBody>
      </p:sp>
      <p:sp>
        <p:nvSpPr>
          <p:cNvPr id="4" name="Slide Number Placeholder 3">
            <a:extLst>
              <a:ext uri="{FF2B5EF4-FFF2-40B4-BE49-F238E27FC236}">
                <a16:creationId xmlns:a16="http://schemas.microsoft.com/office/drawing/2014/main" id="{2278196C-8FBD-4BCF-34F3-97A6832887F0}"/>
              </a:ext>
            </a:extLst>
          </p:cNvPr>
          <p:cNvSpPr>
            <a:spLocks noGrp="1"/>
          </p:cNvSpPr>
          <p:nvPr>
            <p:ph type="sldNum" sz="quarter" idx="11"/>
          </p:nvPr>
        </p:nvSpPr>
        <p:spPr/>
        <p:txBody>
          <a:bodyPr/>
          <a:lstStyle/>
          <a:p>
            <a:fld id="{5BD36294-2849-48A8-8531-5354CF3095D2}" type="slidenum">
              <a:rPr lang="en-US" smtClean="0"/>
              <a:pPr/>
              <a:t>18</a:t>
            </a:fld>
            <a:endParaRPr lang="en-US" dirty="0"/>
          </a:p>
        </p:txBody>
      </p:sp>
    </p:spTree>
    <p:extLst>
      <p:ext uri="{BB962C8B-B14F-4D97-AF65-F5344CB8AC3E}">
        <p14:creationId xmlns:p14="http://schemas.microsoft.com/office/powerpoint/2010/main" val="1707252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E3AD4-09F3-4801-8720-44A8DE5AEB30}"/>
              </a:ext>
            </a:extLst>
          </p:cNvPr>
          <p:cNvSpPr>
            <a:spLocks noGrp="1"/>
          </p:cNvSpPr>
          <p:nvPr>
            <p:ph type="title"/>
          </p:nvPr>
        </p:nvSpPr>
        <p:spPr>
          <a:xfrm>
            <a:off x="203200" y="279832"/>
            <a:ext cx="10804760" cy="753033"/>
          </a:xfrm>
        </p:spPr>
        <p:txBody>
          <a:bodyPr/>
          <a:lstStyle/>
          <a:p>
            <a:r>
              <a:rPr lang="en-CA" sz="3600" dirty="0"/>
              <a:t>MP9 Production Floor</a:t>
            </a:r>
            <a:endParaRPr lang="en-US" sz="3600" dirty="0"/>
          </a:p>
        </p:txBody>
      </p:sp>
      <p:pic>
        <p:nvPicPr>
          <p:cNvPr id="8" name="Picture 7">
            <a:extLst>
              <a:ext uri="{FF2B5EF4-FFF2-40B4-BE49-F238E27FC236}">
                <a16:creationId xmlns:a16="http://schemas.microsoft.com/office/drawing/2014/main" id="{F3A8B2B7-BE25-4C18-BF12-CA267E1E4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613" y="1928014"/>
            <a:ext cx="11547903" cy="4274823"/>
          </a:xfrm>
          <a:prstGeom prst="rect">
            <a:avLst/>
          </a:prstGeom>
        </p:spPr>
      </p:pic>
      <p:pic>
        <p:nvPicPr>
          <p:cNvPr id="10" name="Picture 9">
            <a:extLst>
              <a:ext uri="{FF2B5EF4-FFF2-40B4-BE49-F238E27FC236}">
                <a16:creationId xmlns:a16="http://schemas.microsoft.com/office/drawing/2014/main" id="{ACD39CB8-819E-46A3-9C6C-06A60191128A}"/>
              </a:ext>
            </a:extLst>
          </p:cNvPr>
          <p:cNvPicPr>
            <a:picLocks noChangeAspect="1"/>
          </p:cNvPicPr>
          <p:nvPr/>
        </p:nvPicPr>
        <p:blipFill>
          <a:blip r:embed="rId3"/>
          <a:stretch>
            <a:fillRect/>
          </a:stretch>
        </p:blipFill>
        <p:spPr>
          <a:xfrm>
            <a:off x="5384800" y="1600200"/>
            <a:ext cx="1725680" cy="1122221"/>
          </a:xfrm>
          <a:prstGeom prst="rect">
            <a:avLst/>
          </a:prstGeom>
        </p:spPr>
      </p:pic>
      <p:sp>
        <p:nvSpPr>
          <p:cNvPr id="4" name="Slide Number Placeholder 3">
            <a:extLst>
              <a:ext uri="{FF2B5EF4-FFF2-40B4-BE49-F238E27FC236}">
                <a16:creationId xmlns:a16="http://schemas.microsoft.com/office/drawing/2014/main" id="{20A243BF-7AC3-263F-2DBE-9C187E543A23}"/>
              </a:ext>
            </a:extLst>
          </p:cNvPr>
          <p:cNvSpPr>
            <a:spLocks noGrp="1"/>
          </p:cNvSpPr>
          <p:nvPr>
            <p:ph type="sldNum" sz="quarter" idx="11"/>
          </p:nvPr>
        </p:nvSpPr>
        <p:spPr/>
        <p:txBody>
          <a:bodyPr/>
          <a:lstStyle/>
          <a:p>
            <a:fld id="{5BD36294-2849-48A8-8531-5354CF3095D2}" type="slidenum">
              <a:rPr lang="en-US" smtClean="0"/>
              <a:pPr/>
              <a:t>19</a:t>
            </a:fld>
            <a:endParaRPr lang="en-US" dirty="0"/>
          </a:p>
        </p:txBody>
      </p:sp>
      <p:sp>
        <p:nvSpPr>
          <p:cNvPr id="6" name="TextBox 5">
            <a:extLst>
              <a:ext uri="{FF2B5EF4-FFF2-40B4-BE49-F238E27FC236}">
                <a16:creationId xmlns:a16="http://schemas.microsoft.com/office/drawing/2014/main" id="{EA295644-6489-4D9E-AF46-273F66084DFB}"/>
              </a:ext>
            </a:extLst>
          </p:cNvPr>
          <p:cNvSpPr txBox="1"/>
          <p:nvPr/>
        </p:nvSpPr>
        <p:spPr>
          <a:xfrm>
            <a:off x="3855962" y="2722422"/>
            <a:ext cx="4243009" cy="461665"/>
          </a:xfrm>
          <a:prstGeom prst="rect">
            <a:avLst/>
          </a:prstGeom>
          <a:solidFill>
            <a:schemeClr val="bg1"/>
          </a:solidFill>
          <a:ln>
            <a:solidFill>
              <a:schemeClr val="tx1"/>
            </a:solidFill>
            <a:prstDash val="dash"/>
          </a:ln>
        </p:spPr>
        <p:txBody>
          <a:bodyPr wrap="square" rtlCol="0">
            <a:spAutoFit/>
          </a:bodyPr>
          <a:lstStyle/>
          <a:p>
            <a:endParaRPr lang="en-US" sz="2400" dirty="0"/>
          </a:p>
        </p:txBody>
      </p:sp>
      <p:sp>
        <p:nvSpPr>
          <p:cNvPr id="7" name="TextBox 6">
            <a:extLst>
              <a:ext uri="{FF2B5EF4-FFF2-40B4-BE49-F238E27FC236}">
                <a16:creationId xmlns:a16="http://schemas.microsoft.com/office/drawing/2014/main" id="{6B9E6F5D-AE9E-139E-4837-3FB99692A779}"/>
              </a:ext>
            </a:extLst>
          </p:cNvPr>
          <p:cNvSpPr txBox="1"/>
          <p:nvPr/>
        </p:nvSpPr>
        <p:spPr>
          <a:xfrm>
            <a:off x="4354286" y="2858885"/>
            <a:ext cx="3744685" cy="307777"/>
          </a:xfrm>
          <a:prstGeom prst="rect">
            <a:avLst/>
          </a:prstGeom>
          <a:noFill/>
        </p:spPr>
        <p:txBody>
          <a:bodyPr wrap="square" rtlCol="0">
            <a:spAutoFit/>
          </a:bodyPr>
          <a:lstStyle/>
          <a:p>
            <a:pPr algn="ctr"/>
            <a:r>
              <a:rPr lang="en-US" sz="1400" dirty="0"/>
              <a:t>PIP-II CM assembly </a:t>
            </a:r>
          </a:p>
        </p:txBody>
      </p:sp>
      <p:sp>
        <p:nvSpPr>
          <p:cNvPr id="5" name="TextBox 4">
            <a:extLst>
              <a:ext uri="{FF2B5EF4-FFF2-40B4-BE49-F238E27FC236}">
                <a16:creationId xmlns:a16="http://schemas.microsoft.com/office/drawing/2014/main" id="{36E0F6D3-32B2-63E0-9BEA-B4624D295421}"/>
              </a:ext>
            </a:extLst>
          </p:cNvPr>
          <p:cNvSpPr txBox="1"/>
          <p:nvPr/>
        </p:nvSpPr>
        <p:spPr>
          <a:xfrm>
            <a:off x="9956800" y="1"/>
            <a:ext cx="2235200" cy="461665"/>
          </a:xfrm>
          <a:prstGeom prst="rect">
            <a:avLst/>
          </a:prstGeom>
          <a:noFill/>
        </p:spPr>
        <p:txBody>
          <a:bodyPr wrap="square" rtlCol="0">
            <a:spAutoFit/>
          </a:bodyPr>
          <a:lstStyle/>
          <a:p>
            <a:r>
              <a:rPr lang="en-US" sz="2400" dirty="0"/>
              <a:t>C. Grimm</a:t>
            </a:r>
          </a:p>
        </p:txBody>
      </p:sp>
    </p:spTree>
    <p:extLst>
      <p:ext uri="{BB962C8B-B14F-4D97-AF65-F5344CB8AC3E}">
        <p14:creationId xmlns:p14="http://schemas.microsoft.com/office/powerpoint/2010/main" val="35846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87CA0-7B89-8817-D112-EEE5B838836D}"/>
              </a:ext>
            </a:extLst>
          </p:cNvPr>
          <p:cNvSpPr>
            <a:spLocks noGrp="1"/>
          </p:cNvSpPr>
          <p:nvPr>
            <p:ph type="title"/>
          </p:nvPr>
        </p:nvSpPr>
        <p:spPr/>
        <p:txBody>
          <a:bodyPr/>
          <a:lstStyle/>
          <a:p>
            <a:r>
              <a:rPr lang="en-US" sz="3600"/>
              <a:t>Outline</a:t>
            </a:r>
            <a:endParaRPr lang="en-US" sz="3600" dirty="0"/>
          </a:p>
        </p:txBody>
      </p:sp>
      <p:sp>
        <p:nvSpPr>
          <p:cNvPr id="5" name="Content Placeholder 4">
            <a:extLst>
              <a:ext uri="{FF2B5EF4-FFF2-40B4-BE49-F238E27FC236}">
                <a16:creationId xmlns:a16="http://schemas.microsoft.com/office/drawing/2014/main" id="{B3E723CE-3F07-4370-259D-F8F317157747}"/>
              </a:ext>
            </a:extLst>
          </p:cNvPr>
          <p:cNvSpPr>
            <a:spLocks noGrp="1"/>
          </p:cNvSpPr>
          <p:nvPr>
            <p:ph sz="quarter" idx="14"/>
          </p:nvPr>
        </p:nvSpPr>
        <p:spPr/>
        <p:txBody>
          <a:bodyPr>
            <a:normAutofit/>
          </a:bodyPr>
          <a:lstStyle/>
          <a:p>
            <a:pPr marL="380990" indent="-380990">
              <a:buFont typeface="Arial" panose="020B0604020202020204" pitchFamily="34" charset="0"/>
              <a:buChar char="•"/>
            </a:pPr>
            <a:r>
              <a:rPr lang="en-US" sz="3200"/>
              <a:t>What is LCLS, LCLS-II, LCLS-II-HE?</a:t>
            </a:r>
          </a:p>
          <a:p>
            <a:pPr marL="380990" indent="-380990">
              <a:buFont typeface="Arial" panose="020B0604020202020204" pitchFamily="34" charset="0"/>
              <a:buChar char="•"/>
            </a:pPr>
            <a:r>
              <a:rPr lang="en-US" sz="3200"/>
              <a:t>What is a Cryomodule?</a:t>
            </a:r>
          </a:p>
          <a:p>
            <a:pPr marL="380990" indent="-380990">
              <a:buFont typeface="Arial" panose="020B0604020202020204" pitchFamily="34" charset="0"/>
              <a:buChar char="•"/>
            </a:pPr>
            <a:r>
              <a:rPr lang="en-US" sz="3200"/>
              <a:t>Cryomodule production infrastructure at Fermilab</a:t>
            </a:r>
          </a:p>
          <a:p>
            <a:pPr marL="380990" indent="-380990">
              <a:buFont typeface="Arial" panose="020B0604020202020204" pitchFamily="34" charset="0"/>
              <a:buChar char="•"/>
            </a:pPr>
            <a:r>
              <a:rPr lang="en-US" sz="3200"/>
              <a:t>LCLS-II-HE Cryomodules production</a:t>
            </a:r>
          </a:p>
          <a:p>
            <a:pPr marL="380990" indent="-380990">
              <a:buFont typeface="Arial" panose="020B0604020202020204" pitchFamily="34" charset="0"/>
              <a:buChar char="•"/>
            </a:pPr>
            <a:r>
              <a:rPr lang="en-US" sz="3200"/>
              <a:t>Summary </a:t>
            </a:r>
            <a:endParaRPr lang="en-US" sz="3200" dirty="0"/>
          </a:p>
        </p:txBody>
      </p:sp>
      <p:sp>
        <p:nvSpPr>
          <p:cNvPr id="6" name="Slide Number Placeholder 5">
            <a:extLst>
              <a:ext uri="{FF2B5EF4-FFF2-40B4-BE49-F238E27FC236}">
                <a16:creationId xmlns:a16="http://schemas.microsoft.com/office/drawing/2014/main" id="{B324EF4C-2A62-8CC6-244D-175F0E0F7F65}"/>
              </a:ext>
            </a:extLst>
          </p:cNvPr>
          <p:cNvSpPr>
            <a:spLocks noGrp="1"/>
          </p:cNvSpPr>
          <p:nvPr>
            <p:ph type="sldNum" sz="quarter" idx="11"/>
          </p:nvPr>
        </p:nvSpPr>
        <p:spPr/>
        <p:txBody>
          <a:bodyPr/>
          <a:lstStyle/>
          <a:p>
            <a:fld id="{5BD36294-2849-48A8-8531-5354CF3095D2}" type="slidenum">
              <a:rPr lang="en-US" smtClean="0"/>
              <a:pPr/>
              <a:t>2</a:t>
            </a:fld>
            <a:endParaRPr lang="en-US" dirty="0"/>
          </a:p>
        </p:txBody>
      </p:sp>
    </p:spTree>
    <p:extLst>
      <p:ext uri="{BB962C8B-B14F-4D97-AF65-F5344CB8AC3E}">
        <p14:creationId xmlns:p14="http://schemas.microsoft.com/office/powerpoint/2010/main" val="254729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5" descr="M:\Tug\cleanroompix\DSC049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5001" y="3572782"/>
            <a:ext cx="4243387" cy="318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4" descr="M:\Tug\cleanroompix\DSC0489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2269" y="237934"/>
            <a:ext cx="4148931" cy="311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p:cNvSpPr>
            <a:spLocks noGrp="1" noChangeArrowheads="1"/>
          </p:cNvSpPr>
          <p:nvPr>
            <p:ph type="title"/>
          </p:nvPr>
        </p:nvSpPr>
        <p:spPr/>
        <p:txBody>
          <a:bodyPr/>
          <a:lstStyle/>
          <a:p>
            <a:r>
              <a:rPr lang="en-US" sz="3600" dirty="0">
                <a:solidFill>
                  <a:srgbClr val="C00000"/>
                </a:solidFill>
              </a:rPr>
              <a:t>MP9 Cleanroom-I</a:t>
            </a:r>
          </a:p>
        </p:txBody>
      </p:sp>
      <p:sp>
        <p:nvSpPr>
          <p:cNvPr id="15366" name="Rectangle 3"/>
          <p:cNvSpPr>
            <a:spLocks noGrp="1" noChangeArrowheads="1"/>
          </p:cNvSpPr>
          <p:nvPr>
            <p:ph type="body" idx="1"/>
          </p:nvPr>
        </p:nvSpPr>
        <p:spPr>
          <a:xfrm>
            <a:off x="609600" y="1143000"/>
            <a:ext cx="5936513" cy="5435600"/>
          </a:xfrm>
        </p:spPr>
        <p:txBody>
          <a:bodyPr vert="horz" lIns="0" tIns="0" rIns="0" bIns="0" rtlCol="0" anchor="t">
            <a:normAutofit fontScale="92500" lnSpcReduction="10000"/>
          </a:bodyPr>
          <a:lstStyle/>
          <a:p>
            <a:pPr marL="457189" indent="-457189">
              <a:lnSpc>
                <a:spcPct val="90000"/>
              </a:lnSpc>
              <a:buChar char="•"/>
            </a:pPr>
            <a:r>
              <a:rPr lang="en-US" dirty="0">
                <a:solidFill>
                  <a:schemeClr val="tx1"/>
                </a:solidFill>
                <a:latin typeface="Arial"/>
                <a:cs typeface="Arial"/>
              </a:rPr>
              <a:t>Cavity String Assembly Cleanroom ~2500 square feet (ISO 4-5-6)</a:t>
            </a:r>
          </a:p>
          <a:p>
            <a:pPr marL="457189" indent="-457189">
              <a:lnSpc>
                <a:spcPct val="90000"/>
              </a:lnSpc>
              <a:buFont typeface="Arial" panose="020B0604020202020204" pitchFamily="34" charset="0"/>
              <a:buChar char="•"/>
            </a:pPr>
            <a:r>
              <a:rPr lang="en-US" strike="noStrike" dirty="0">
                <a:solidFill>
                  <a:schemeClr val="tx1"/>
                </a:solidFill>
                <a:effectLst/>
                <a:latin typeface="Arial" panose="020B0604020202020204" pitchFamily="34" charset="0"/>
              </a:rPr>
              <a:t>A cleanroom is an engineered space, which maintains a very low concentration of airborne particulates</a:t>
            </a:r>
            <a:r>
              <a:rPr lang="en-US" dirty="0">
                <a:solidFill>
                  <a:schemeClr val="tx1"/>
                </a:solidFill>
                <a:effectLst/>
                <a:latin typeface="Arial" panose="020B0604020202020204" pitchFamily="34" charset="0"/>
              </a:rPr>
              <a:t>​</a:t>
            </a:r>
          </a:p>
          <a:p>
            <a:pPr marL="457189" indent="-457189">
              <a:lnSpc>
                <a:spcPct val="90000"/>
              </a:lnSpc>
              <a:buFont typeface="Arial" panose="020B0604020202020204" pitchFamily="34" charset="0"/>
              <a:buChar char="•"/>
            </a:pPr>
            <a:r>
              <a:rPr lang="en-US" i="0" dirty="0">
                <a:solidFill>
                  <a:schemeClr val="tx1"/>
                </a:solidFill>
                <a:effectLst/>
                <a:latin typeface="Arial" panose="020B0604020202020204" pitchFamily="34" charset="0"/>
              </a:rPr>
              <a:t> A cleanroom is designed to keep everything from dust, to airborne organisms, or vaporized particles, away from it, and so from whatever material is being handled inside it.</a:t>
            </a:r>
          </a:p>
          <a:p>
            <a:pPr marL="457189" indent="-457189">
              <a:lnSpc>
                <a:spcPct val="90000"/>
              </a:lnSpc>
              <a:buFont typeface="Arial" panose="020B0604020202020204" pitchFamily="34" charset="0"/>
              <a:buChar char="•"/>
            </a:pPr>
            <a:r>
              <a:rPr lang="en-US" dirty="0">
                <a:solidFill>
                  <a:schemeClr val="tx1"/>
                </a:solidFill>
                <a:latin typeface="Arial"/>
                <a:cs typeface="Arial"/>
              </a:rPr>
              <a:t>Working on SRF cavities internal surfaces requires contamination free standards to achieve and preserve the performance specification</a:t>
            </a:r>
          </a:p>
          <a:p>
            <a:pPr marL="457189" indent="-457189">
              <a:lnSpc>
                <a:spcPct val="90000"/>
              </a:lnSpc>
              <a:buFont typeface="Arial" panose="020B0604020202020204" pitchFamily="34" charset="0"/>
              <a:buChar char="•"/>
            </a:pPr>
            <a:r>
              <a:rPr lang="en-US" dirty="0">
                <a:solidFill>
                  <a:schemeClr val="tx1"/>
                </a:solidFill>
                <a:latin typeface="Arial"/>
                <a:cs typeface="Arial"/>
              </a:rPr>
              <a:t>Working with Cleanroom and ultra high vacuum protocols facilitate particle (dust, metal, linen etc.) free and oils/unwanted chemicals free SRF surfaces.</a:t>
            </a:r>
          </a:p>
          <a:p>
            <a:pPr>
              <a:lnSpc>
                <a:spcPct val="90000"/>
              </a:lnSpc>
            </a:pPr>
            <a:endParaRPr lang="en-US" sz="2667" dirty="0"/>
          </a:p>
          <a:p>
            <a:pPr>
              <a:lnSpc>
                <a:spcPct val="90000"/>
              </a:lnSpc>
            </a:pPr>
            <a:endParaRPr lang="en-US" sz="2667" dirty="0"/>
          </a:p>
          <a:p>
            <a:pPr>
              <a:lnSpc>
                <a:spcPct val="90000"/>
              </a:lnSpc>
            </a:pPr>
            <a:endParaRPr lang="en-US" sz="2667" dirty="0"/>
          </a:p>
        </p:txBody>
      </p:sp>
      <p:sp>
        <p:nvSpPr>
          <p:cNvPr id="15367" name="Text Box 6"/>
          <p:cNvSpPr txBox="1">
            <a:spLocks noChangeArrowheads="1"/>
          </p:cNvSpPr>
          <p:nvPr/>
        </p:nvSpPr>
        <p:spPr bwMode="auto">
          <a:xfrm>
            <a:off x="8753324" y="4021759"/>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b="1" dirty="0"/>
              <a:t>Class 1000</a:t>
            </a:r>
          </a:p>
        </p:txBody>
      </p:sp>
      <p:sp>
        <p:nvSpPr>
          <p:cNvPr id="15368" name="Text Box 9"/>
          <p:cNvSpPr txBox="1">
            <a:spLocks noChangeArrowheads="1"/>
          </p:cNvSpPr>
          <p:nvPr/>
        </p:nvSpPr>
        <p:spPr bwMode="auto">
          <a:xfrm>
            <a:off x="9129485" y="1143000"/>
            <a:ext cx="99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b="1" dirty="0"/>
              <a:t>Class 10</a:t>
            </a:r>
          </a:p>
        </p:txBody>
      </p:sp>
      <p:sp>
        <p:nvSpPr>
          <p:cNvPr id="15369" name="Text Box 10"/>
          <p:cNvSpPr txBox="1">
            <a:spLocks noChangeArrowheads="1"/>
          </p:cNvSpPr>
          <p:nvPr/>
        </p:nvSpPr>
        <p:spPr bwMode="auto">
          <a:xfrm>
            <a:off x="9205685" y="5147846"/>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b="1" dirty="0"/>
              <a:t>Rail</a:t>
            </a:r>
          </a:p>
        </p:txBody>
      </p:sp>
      <p:sp>
        <p:nvSpPr>
          <p:cNvPr id="20490" name="Line 12"/>
          <p:cNvSpPr>
            <a:spLocks noChangeShapeType="1"/>
          </p:cNvSpPr>
          <p:nvPr/>
        </p:nvSpPr>
        <p:spPr bwMode="auto">
          <a:xfrm>
            <a:off x="9624786" y="5486400"/>
            <a:ext cx="342900" cy="22860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b="1" dirty="0"/>
          </a:p>
        </p:txBody>
      </p:sp>
      <p:sp>
        <p:nvSpPr>
          <p:cNvPr id="15371" name="Text Box 13"/>
          <p:cNvSpPr txBox="1">
            <a:spLocks noChangeArrowheads="1"/>
          </p:cNvSpPr>
          <p:nvPr/>
        </p:nvSpPr>
        <p:spPr bwMode="auto">
          <a:xfrm>
            <a:off x="7297229" y="917708"/>
            <a:ext cx="1257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b="1" dirty="0"/>
              <a:t>Class 100</a:t>
            </a:r>
          </a:p>
        </p:txBody>
      </p:sp>
      <p:sp>
        <p:nvSpPr>
          <p:cNvPr id="2" name="Slide Number Placeholder 1">
            <a:extLst>
              <a:ext uri="{FF2B5EF4-FFF2-40B4-BE49-F238E27FC236}">
                <a16:creationId xmlns:a16="http://schemas.microsoft.com/office/drawing/2014/main" id="{DA255820-14CD-482A-596F-3ECA2FAACBF6}"/>
              </a:ext>
            </a:extLst>
          </p:cNvPr>
          <p:cNvSpPr>
            <a:spLocks noGrp="1"/>
          </p:cNvSpPr>
          <p:nvPr>
            <p:ph type="sldNum" sz="quarter" idx="12"/>
          </p:nvPr>
        </p:nvSpPr>
        <p:spPr/>
        <p:txBody>
          <a:bodyPr/>
          <a:lstStyle/>
          <a:p>
            <a:fld id="{1E867086-59BE-433D-A3BD-EBC04F95C3F1}" type="slidenum">
              <a:rPr lang="en-US" smtClean="0"/>
              <a:pPr/>
              <a:t>20</a:t>
            </a:fld>
            <a:endParaRPr lang="en-US"/>
          </a:p>
        </p:txBody>
      </p:sp>
      <p:sp>
        <p:nvSpPr>
          <p:cNvPr id="3" name="TextBox 2">
            <a:extLst>
              <a:ext uri="{FF2B5EF4-FFF2-40B4-BE49-F238E27FC236}">
                <a16:creationId xmlns:a16="http://schemas.microsoft.com/office/drawing/2014/main" id="{6B4A4A62-5DAF-3DF2-285B-BB6E830A0496}"/>
              </a:ext>
            </a:extLst>
          </p:cNvPr>
          <p:cNvSpPr txBox="1"/>
          <p:nvPr/>
        </p:nvSpPr>
        <p:spPr>
          <a:xfrm>
            <a:off x="714500" y="5895111"/>
            <a:ext cx="5310249"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2133" dirty="0"/>
          </a:p>
        </p:txBody>
      </p:sp>
    </p:spTree>
    <p:extLst>
      <p:ext uri="{BB962C8B-B14F-4D97-AF65-F5344CB8AC3E}">
        <p14:creationId xmlns:p14="http://schemas.microsoft.com/office/powerpoint/2010/main" val="374640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66FBC-ED14-470C-C92F-3CBCB689F2F6}"/>
              </a:ext>
            </a:extLst>
          </p:cNvPr>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a:extLst>
              <a:ext uri="{FF2B5EF4-FFF2-40B4-BE49-F238E27FC236}">
                <a16:creationId xmlns:a16="http://schemas.microsoft.com/office/drawing/2014/main" id="{BBCFCFB1-BE2D-8824-54BC-9225E605839D}"/>
              </a:ext>
            </a:extLst>
          </p:cNvPr>
          <p:cNvSpPr>
            <a:spLocks noGrp="1"/>
          </p:cNvSpPr>
          <p:nvPr>
            <p:ph type="title"/>
          </p:nvPr>
        </p:nvSpPr>
        <p:spPr>
          <a:xfrm>
            <a:off x="508000" y="279401"/>
            <a:ext cx="10804760" cy="753033"/>
          </a:xfrm>
        </p:spPr>
        <p:txBody>
          <a:bodyPr/>
          <a:lstStyle/>
          <a:p>
            <a:r>
              <a:rPr lang="en-US" sz="3600" dirty="0"/>
              <a:t>ICB Production Floor</a:t>
            </a:r>
          </a:p>
        </p:txBody>
      </p:sp>
      <p:pic>
        <p:nvPicPr>
          <p:cNvPr id="5" name="Picture 4">
            <a:extLst>
              <a:ext uri="{FF2B5EF4-FFF2-40B4-BE49-F238E27FC236}">
                <a16:creationId xmlns:a16="http://schemas.microsoft.com/office/drawing/2014/main" id="{C1B432C1-0DA3-BAD5-747F-56E61F19D30F}"/>
              </a:ext>
            </a:extLst>
          </p:cNvPr>
          <p:cNvPicPr>
            <a:picLocks noChangeAspect="1"/>
          </p:cNvPicPr>
          <p:nvPr/>
        </p:nvPicPr>
        <p:blipFill>
          <a:blip r:embed="rId2"/>
          <a:stretch>
            <a:fillRect/>
          </a:stretch>
        </p:blipFill>
        <p:spPr>
          <a:xfrm>
            <a:off x="641024" y="1244338"/>
            <a:ext cx="11116706" cy="4903370"/>
          </a:xfrm>
          <a:prstGeom prst="rect">
            <a:avLst/>
          </a:prstGeom>
        </p:spPr>
      </p:pic>
      <p:sp>
        <p:nvSpPr>
          <p:cNvPr id="4" name="TextBox 3">
            <a:extLst>
              <a:ext uri="{FF2B5EF4-FFF2-40B4-BE49-F238E27FC236}">
                <a16:creationId xmlns:a16="http://schemas.microsoft.com/office/drawing/2014/main" id="{0BA6FEB8-7479-1DA6-0700-9101BFFFA53A}"/>
              </a:ext>
            </a:extLst>
          </p:cNvPr>
          <p:cNvSpPr txBox="1"/>
          <p:nvPr/>
        </p:nvSpPr>
        <p:spPr>
          <a:xfrm>
            <a:off x="9956800" y="1"/>
            <a:ext cx="2235200" cy="461665"/>
          </a:xfrm>
          <a:prstGeom prst="rect">
            <a:avLst/>
          </a:prstGeom>
          <a:noFill/>
        </p:spPr>
        <p:txBody>
          <a:bodyPr wrap="square" rtlCol="0">
            <a:spAutoFit/>
          </a:bodyPr>
          <a:lstStyle/>
          <a:p>
            <a:r>
              <a:rPr lang="en-US" sz="2400" dirty="0"/>
              <a:t>C. Grimm</a:t>
            </a:r>
          </a:p>
        </p:txBody>
      </p:sp>
    </p:spTree>
    <p:extLst>
      <p:ext uri="{BB962C8B-B14F-4D97-AF65-F5344CB8AC3E}">
        <p14:creationId xmlns:p14="http://schemas.microsoft.com/office/powerpoint/2010/main" val="80728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2F29DC-98EA-5A1D-3B4B-E12CE50AFED8}"/>
              </a:ext>
            </a:extLst>
          </p:cNvPr>
          <p:cNvSpPr>
            <a:spLocks noGrp="1"/>
          </p:cNvSpPr>
          <p:nvPr>
            <p:ph sz="quarter" idx="14"/>
          </p:nvPr>
        </p:nvSpPr>
        <p:spPr/>
        <p:txBody>
          <a:bodyPr/>
          <a:lstStyle/>
          <a:p>
            <a:endParaRPr lang="en-US" b="1" dirty="0"/>
          </a:p>
          <a:p>
            <a:endParaRPr lang="en-US" b="1" dirty="0"/>
          </a:p>
          <a:p>
            <a:r>
              <a:rPr lang="en-US" b="1" dirty="0"/>
              <a:t>			</a:t>
            </a:r>
          </a:p>
          <a:p>
            <a:r>
              <a:rPr lang="en-US" b="1" dirty="0"/>
              <a:t>	</a:t>
            </a:r>
          </a:p>
          <a:p>
            <a:pPr algn="ctr"/>
            <a:r>
              <a:rPr lang="en-US" sz="4800" b="1" dirty="0"/>
              <a:t>LCLS-II-HE Cryomodules Production</a:t>
            </a:r>
            <a:endParaRPr lang="en-US" b="1" dirty="0"/>
          </a:p>
        </p:txBody>
      </p:sp>
      <p:sp>
        <p:nvSpPr>
          <p:cNvPr id="3" name="Slide Number Placeholder 2">
            <a:extLst>
              <a:ext uri="{FF2B5EF4-FFF2-40B4-BE49-F238E27FC236}">
                <a16:creationId xmlns:a16="http://schemas.microsoft.com/office/drawing/2014/main" id="{D525882B-F1EA-AF3C-C223-AD450B16D450}"/>
              </a:ext>
            </a:extLst>
          </p:cNvPr>
          <p:cNvSpPr>
            <a:spLocks noGrp="1"/>
          </p:cNvSpPr>
          <p:nvPr>
            <p:ph type="sldNum" sz="quarter" idx="11"/>
          </p:nvPr>
        </p:nvSpPr>
        <p:spPr/>
        <p:txBody>
          <a:bodyPr/>
          <a:lstStyle/>
          <a:p>
            <a:fld id="{5BD36294-2849-48A8-8531-5354CF3095D2}" type="slidenum">
              <a:rPr lang="en-US" smtClean="0"/>
              <a:pPr/>
              <a:t>22</a:t>
            </a:fld>
            <a:endParaRPr lang="en-US" dirty="0"/>
          </a:p>
        </p:txBody>
      </p:sp>
    </p:spTree>
    <p:extLst>
      <p:ext uri="{BB962C8B-B14F-4D97-AF65-F5344CB8AC3E}">
        <p14:creationId xmlns:p14="http://schemas.microsoft.com/office/powerpoint/2010/main" val="4183580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503853" y="126276"/>
            <a:ext cx="11342923" cy="984885"/>
          </a:xfrm>
        </p:spPr>
        <p:txBody>
          <a:bodyPr/>
          <a:lstStyle/>
          <a:p>
            <a:r>
              <a:rPr lang="en-US" altLang="en-US" sz="3600" dirty="0"/>
              <a:t>LCLS-II-HE Production CMs Workflow at Fermilab – workstations</a:t>
            </a:r>
          </a:p>
        </p:txBody>
      </p:sp>
      <p:sp>
        <p:nvSpPr>
          <p:cNvPr id="4" name="Slide Number Placeholder 3">
            <a:extLst>
              <a:ext uri="{FF2B5EF4-FFF2-40B4-BE49-F238E27FC236}">
                <a16:creationId xmlns:a16="http://schemas.microsoft.com/office/drawing/2014/main" id="{18B1A7DB-A4CA-3156-8AE4-6D37EF261FBF}"/>
              </a:ext>
            </a:extLst>
          </p:cNvPr>
          <p:cNvSpPr>
            <a:spLocks noGrp="1"/>
          </p:cNvSpPr>
          <p:nvPr>
            <p:ph type="sldNum" sz="quarter" idx="11"/>
          </p:nvPr>
        </p:nvSpPr>
        <p:spPr/>
        <p:txBody>
          <a:bodyPr/>
          <a:lstStyle/>
          <a:p>
            <a:fld id="{5BD36294-2849-48A8-8531-5354CF3095D2}" type="slidenum">
              <a:rPr lang="en-US" smtClean="0"/>
              <a:pPr/>
              <a:t>23</a:t>
            </a:fld>
            <a:endParaRPr lang="en-US" dirty="0"/>
          </a:p>
        </p:txBody>
      </p:sp>
      <p:sp>
        <p:nvSpPr>
          <p:cNvPr id="2" name="Content Placeholder 2">
            <a:extLst>
              <a:ext uri="{FF2B5EF4-FFF2-40B4-BE49-F238E27FC236}">
                <a16:creationId xmlns:a16="http://schemas.microsoft.com/office/drawing/2014/main" id="{6EE5CAF2-2D97-DB38-CA17-28C9EBEBD7F5}"/>
              </a:ext>
            </a:extLst>
          </p:cNvPr>
          <p:cNvSpPr txBox="1">
            <a:spLocks/>
          </p:cNvSpPr>
          <p:nvPr/>
        </p:nvSpPr>
        <p:spPr>
          <a:xfrm>
            <a:off x="377890" y="1498862"/>
            <a:ext cx="11468886" cy="5232861"/>
          </a:xfrm>
          <a:prstGeom prst="rect">
            <a:avLst/>
          </a:prstGeom>
        </p:spPr>
        <p:txBody>
          <a:bodyPr>
            <a:noAutofit/>
          </a:bodyPr>
          <a:lstStyle>
            <a:lvl1pPr marL="0" marR="0" indent="0" algn="l" defTabSz="914377" rtl="0" eaLnBrk="1" latinLnBrk="0" hangingPunct="1">
              <a:lnSpc>
                <a:spcPct val="100000"/>
              </a:lnSpc>
              <a:spcBef>
                <a:spcPts val="500"/>
              </a:spcBef>
              <a:spcAft>
                <a:spcPts val="0"/>
              </a:spcAft>
              <a:buFontTx/>
              <a:buNone/>
              <a:defRPr sz="2400" kern="1200">
                <a:solidFill>
                  <a:schemeClr val="tx1"/>
                </a:solidFill>
                <a:latin typeface="Lato" panose="020F0502020204030203" pitchFamily="34" charset="77"/>
                <a:ea typeface="+mn-ea"/>
                <a:cs typeface="+mn-cs"/>
              </a:defRPr>
            </a:lvl1pPr>
            <a:lvl2pPr marL="457189" marR="0" indent="-168270" algn="l" defTabSz="914377" rtl="0" eaLnBrk="1" latinLnBrk="0" hangingPunct="1">
              <a:lnSpc>
                <a:spcPct val="100000"/>
              </a:lnSpc>
              <a:spcBef>
                <a:spcPts val="50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627063" marR="0" indent="-166688" algn="l" defTabSz="914377" rtl="0" eaLnBrk="1" latinLnBrk="0" hangingPunct="1">
              <a:lnSpc>
                <a:spcPct val="100000"/>
              </a:lnSpc>
              <a:spcBef>
                <a:spcPts val="50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801688" indent="-166688" algn="l" defTabSz="914377" rtl="0" eaLnBrk="1" latinLnBrk="0" hangingPunct="1">
              <a:lnSpc>
                <a:spcPct val="100000"/>
              </a:lnSpc>
              <a:spcBef>
                <a:spcPts val="50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971550" indent="-169863" algn="l" defTabSz="914377" rtl="0" eaLnBrk="1" latinLnBrk="0" hangingPunct="1">
              <a:lnSpc>
                <a:spcPct val="100000"/>
              </a:lnSpc>
              <a:spcBef>
                <a:spcPts val="50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Design/Engineering/Drafting - Procurements - Incoming Quality Control - Parts/Components Inventory management</a:t>
            </a:r>
          </a:p>
          <a:p>
            <a:pPr marL="385763" indent="-385763">
              <a:buFont typeface="+mj-lt"/>
              <a:buAutoNum type="arabicPeriod"/>
              <a:defRPr/>
            </a:pPr>
            <a:r>
              <a:rPr lang="en-US" dirty="0"/>
              <a:t>Receive SRF cavities, ready to be tested in VTS (vertical test stand) cavities from the vendor</a:t>
            </a:r>
          </a:p>
          <a:p>
            <a:pPr marL="385763" indent="-385763">
              <a:buFont typeface="+mj-lt"/>
              <a:buAutoNum type="arabicPeriod"/>
              <a:defRPr/>
            </a:pPr>
            <a:r>
              <a:rPr lang="en-US" dirty="0"/>
              <a:t>Incoming Inspection at IB4</a:t>
            </a:r>
          </a:p>
          <a:p>
            <a:pPr marL="385763" indent="-385763">
              <a:buFont typeface="+mj-lt"/>
              <a:buAutoNum type="arabicPeriod"/>
              <a:defRPr/>
            </a:pPr>
            <a:r>
              <a:rPr lang="en-US" dirty="0"/>
              <a:t>Test SRF cavities in VTS at IB1 </a:t>
            </a:r>
          </a:p>
          <a:p>
            <a:pPr marL="385763" indent="-385763">
              <a:buFont typeface="+mj-lt"/>
              <a:buAutoNum type="arabicPeriod"/>
              <a:defRPr/>
            </a:pPr>
            <a:r>
              <a:rPr lang="en-US" dirty="0"/>
              <a:t>Cavity String Assembly at MP9 Cleanroom-I (WS1) </a:t>
            </a:r>
          </a:p>
          <a:p>
            <a:pPr marL="385763" indent="-385763">
              <a:buFont typeface="+mj-lt"/>
              <a:buAutoNum type="arabicPeriod"/>
              <a:defRPr/>
            </a:pPr>
            <a:r>
              <a:rPr lang="en-US" dirty="0"/>
              <a:t>Cold Mass Assembly at MP9 (WS2 / WS2 prime)</a:t>
            </a:r>
          </a:p>
          <a:p>
            <a:pPr marL="385763" indent="-385763">
              <a:buFont typeface="+mj-lt"/>
              <a:buAutoNum type="arabicPeriod"/>
              <a:defRPr/>
            </a:pPr>
            <a:r>
              <a:rPr lang="en-US" dirty="0"/>
              <a:t>Cold Mass Assembly at ICB (WS3 /WS3 prime &amp; WS4)</a:t>
            </a:r>
          </a:p>
          <a:p>
            <a:pPr marL="385763" indent="-385763">
              <a:buFont typeface="+mj-lt"/>
              <a:buAutoNum type="arabicPeriod"/>
              <a:defRPr/>
            </a:pPr>
            <a:r>
              <a:rPr lang="en-US" dirty="0"/>
              <a:t>Final Assembly (WS5) and prep for transport to CMTS (WS6) at ICB</a:t>
            </a:r>
          </a:p>
          <a:p>
            <a:pPr marL="385763" indent="-385763">
              <a:buFont typeface="+mj-lt"/>
              <a:buAutoNum type="arabicPeriod"/>
              <a:defRPr/>
            </a:pPr>
            <a:r>
              <a:rPr lang="en-US" dirty="0"/>
              <a:t>Cryomodule Test at CMTS</a:t>
            </a:r>
          </a:p>
          <a:p>
            <a:pPr marL="385763" indent="-385763">
              <a:buFont typeface="+mj-lt"/>
              <a:buAutoNum type="arabicPeriod"/>
              <a:defRPr/>
            </a:pPr>
            <a:r>
              <a:rPr lang="en-US" dirty="0"/>
              <a:t>Prep &amp; Ship to SLAC at ICB (WS6 &amp; WS6 prime)</a:t>
            </a:r>
          </a:p>
          <a:p>
            <a:pPr marL="385763" indent="-385763">
              <a:buFont typeface="+mj-lt"/>
              <a:buAutoNum type="arabicPeriod"/>
              <a:defRPr/>
            </a:pPr>
            <a:endParaRPr lang="en-US" sz="1350" dirty="0"/>
          </a:p>
        </p:txBody>
      </p:sp>
    </p:spTree>
    <p:extLst>
      <p:ext uri="{BB962C8B-B14F-4D97-AF65-F5344CB8AC3E}">
        <p14:creationId xmlns:p14="http://schemas.microsoft.com/office/powerpoint/2010/main" val="2072715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FF4F9F-6F7F-E2A9-FFEA-E726A3412D63}"/>
              </a:ext>
            </a:extLst>
          </p:cNvPr>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a:extLst>
              <a:ext uri="{FF2B5EF4-FFF2-40B4-BE49-F238E27FC236}">
                <a16:creationId xmlns:a16="http://schemas.microsoft.com/office/drawing/2014/main" id="{B870EF56-6984-13C5-8800-50FE7B2F9C59}"/>
              </a:ext>
            </a:extLst>
          </p:cNvPr>
          <p:cNvSpPr>
            <a:spLocks noGrp="1"/>
          </p:cNvSpPr>
          <p:nvPr>
            <p:ph type="title"/>
          </p:nvPr>
        </p:nvSpPr>
        <p:spPr>
          <a:xfrm>
            <a:off x="101600" y="129092"/>
            <a:ext cx="11887200" cy="753033"/>
          </a:xfrm>
        </p:spPr>
        <p:txBody>
          <a:bodyPr/>
          <a:lstStyle/>
          <a:p>
            <a:r>
              <a:rPr lang="en-US" sz="3600" dirty="0"/>
              <a:t>Receiving – Incoming QC – Inventory Management</a:t>
            </a:r>
          </a:p>
        </p:txBody>
      </p:sp>
      <p:pic>
        <p:nvPicPr>
          <p:cNvPr id="6" name="Picture 5">
            <a:extLst>
              <a:ext uri="{FF2B5EF4-FFF2-40B4-BE49-F238E27FC236}">
                <a16:creationId xmlns:a16="http://schemas.microsoft.com/office/drawing/2014/main" id="{9F1F9448-F9B8-6FE7-D27A-CD1062710A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993" y="1361403"/>
            <a:ext cx="3762425" cy="2821819"/>
          </a:xfrm>
          <a:prstGeom prst="rect">
            <a:avLst/>
          </a:prstGeom>
        </p:spPr>
      </p:pic>
      <p:sp>
        <p:nvSpPr>
          <p:cNvPr id="7" name="TextBox 6">
            <a:extLst>
              <a:ext uri="{FF2B5EF4-FFF2-40B4-BE49-F238E27FC236}">
                <a16:creationId xmlns:a16="http://schemas.microsoft.com/office/drawing/2014/main" id="{3C1DC99E-432B-A131-F306-9982FA9D7701}"/>
              </a:ext>
            </a:extLst>
          </p:cNvPr>
          <p:cNvSpPr txBox="1"/>
          <p:nvPr/>
        </p:nvSpPr>
        <p:spPr>
          <a:xfrm>
            <a:off x="931922" y="4183222"/>
            <a:ext cx="2606557" cy="461665"/>
          </a:xfrm>
          <a:prstGeom prst="rect">
            <a:avLst/>
          </a:prstGeom>
          <a:noFill/>
        </p:spPr>
        <p:txBody>
          <a:bodyPr wrap="square" rtlCol="0">
            <a:spAutoFit/>
          </a:bodyPr>
          <a:lstStyle/>
          <a:p>
            <a:r>
              <a:rPr lang="en-US" sz="2400" dirty="0"/>
              <a:t>Vacuum vessel</a:t>
            </a:r>
          </a:p>
        </p:txBody>
      </p:sp>
      <p:pic>
        <p:nvPicPr>
          <p:cNvPr id="8" name="Picture 7">
            <a:extLst>
              <a:ext uri="{FF2B5EF4-FFF2-40B4-BE49-F238E27FC236}">
                <a16:creationId xmlns:a16="http://schemas.microsoft.com/office/drawing/2014/main" id="{74DA0E52-860A-FFEA-CC40-5AAF6995AC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1960" y="1193801"/>
            <a:ext cx="3303248" cy="3088673"/>
          </a:xfrm>
          <a:prstGeom prst="rect">
            <a:avLst/>
          </a:prstGeom>
        </p:spPr>
      </p:pic>
      <p:sp>
        <p:nvSpPr>
          <p:cNvPr id="9" name="TextBox 8">
            <a:extLst>
              <a:ext uri="{FF2B5EF4-FFF2-40B4-BE49-F238E27FC236}">
                <a16:creationId xmlns:a16="http://schemas.microsoft.com/office/drawing/2014/main" id="{2F697E49-265A-A6FF-8F62-17B978F92FEA}"/>
              </a:ext>
            </a:extLst>
          </p:cNvPr>
          <p:cNvSpPr txBox="1"/>
          <p:nvPr/>
        </p:nvSpPr>
        <p:spPr>
          <a:xfrm>
            <a:off x="5013184" y="4202386"/>
            <a:ext cx="1320800" cy="461665"/>
          </a:xfrm>
          <a:prstGeom prst="rect">
            <a:avLst/>
          </a:prstGeom>
          <a:noFill/>
        </p:spPr>
        <p:txBody>
          <a:bodyPr wrap="square" rtlCol="0">
            <a:spAutoFit/>
          </a:bodyPr>
          <a:lstStyle/>
          <a:p>
            <a:r>
              <a:rPr lang="en-US" sz="2400" dirty="0"/>
              <a:t>Magnet</a:t>
            </a:r>
          </a:p>
        </p:txBody>
      </p:sp>
      <p:pic>
        <p:nvPicPr>
          <p:cNvPr id="10" name="Picture 9">
            <a:extLst>
              <a:ext uri="{FF2B5EF4-FFF2-40B4-BE49-F238E27FC236}">
                <a16:creationId xmlns:a16="http://schemas.microsoft.com/office/drawing/2014/main" id="{910E09FE-BE5D-3932-AA1C-48C576F9C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9132" y="1183762"/>
            <a:ext cx="2382827" cy="3177101"/>
          </a:xfrm>
          <a:prstGeom prst="rect">
            <a:avLst/>
          </a:prstGeom>
        </p:spPr>
      </p:pic>
      <p:sp>
        <p:nvSpPr>
          <p:cNvPr id="11" name="TextBox 10">
            <a:extLst>
              <a:ext uri="{FF2B5EF4-FFF2-40B4-BE49-F238E27FC236}">
                <a16:creationId xmlns:a16="http://schemas.microsoft.com/office/drawing/2014/main" id="{495ABD70-4365-B85E-C053-BB265826FAA7}"/>
              </a:ext>
            </a:extLst>
          </p:cNvPr>
          <p:cNvSpPr txBox="1"/>
          <p:nvPr/>
        </p:nvSpPr>
        <p:spPr>
          <a:xfrm>
            <a:off x="7583323" y="4282474"/>
            <a:ext cx="2382827" cy="461665"/>
          </a:xfrm>
          <a:prstGeom prst="rect">
            <a:avLst/>
          </a:prstGeom>
          <a:noFill/>
        </p:spPr>
        <p:txBody>
          <a:bodyPr wrap="square" rtlCol="0">
            <a:spAutoFit/>
          </a:bodyPr>
          <a:lstStyle/>
          <a:p>
            <a:r>
              <a:rPr lang="en-US" sz="2400" dirty="0"/>
              <a:t>Power coupler</a:t>
            </a:r>
          </a:p>
        </p:txBody>
      </p:sp>
      <p:pic>
        <p:nvPicPr>
          <p:cNvPr id="12" name="Picture 11">
            <a:extLst>
              <a:ext uri="{FF2B5EF4-FFF2-40B4-BE49-F238E27FC236}">
                <a16:creationId xmlns:a16="http://schemas.microsoft.com/office/drawing/2014/main" id="{648068B2-5E9F-F13D-43A5-C20CB66663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95264" y="1560346"/>
            <a:ext cx="1995137" cy="2660183"/>
          </a:xfrm>
          <a:prstGeom prst="rect">
            <a:avLst/>
          </a:prstGeom>
        </p:spPr>
      </p:pic>
      <p:sp>
        <p:nvSpPr>
          <p:cNvPr id="13" name="TextBox 12">
            <a:extLst>
              <a:ext uri="{FF2B5EF4-FFF2-40B4-BE49-F238E27FC236}">
                <a16:creationId xmlns:a16="http://schemas.microsoft.com/office/drawing/2014/main" id="{E4BCC5FD-EADF-7794-5953-BA42CF501568}"/>
              </a:ext>
            </a:extLst>
          </p:cNvPr>
          <p:cNvSpPr txBox="1"/>
          <p:nvPr/>
        </p:nvSpPr>
        <p:spPr>
          <a:xfrm>
            <a:off x="10363200" y="4220529"/>
            <a:ext cx="1483576" cy="461665"/>
          </a:xfrm>
          <a:prstGeom prst="rect">
            <a:avLst/>
          </a:prstGeom>
          <a:noFill/>
        </p:spPr>
        <p:txBody>
          <a:bodyPr wrap="square" rtlCol="0">
            <a:spAutoFit/>
          </a:bodyPr>
          <a:lstStyle/>
          <a:p>
            <a:pPr algn="ctr"/>
            <a:r>
              <a:rPr lang="en-US" sz="2400" dirty="0"/>
              <a:t>BPM</a:t>
            </a:r>
          </a:p>
        </p:txBody>
      </p:sp>
      <p:sp>
        <p:nvSpPr>
          <p:cNvPr id="14" name="TextBox 13">
            <a:extLst>
              <a:ext uri="{FF2B5EF4-FFF2-40B4-BE49-F238E27FC236}">
                <a16:creationId xmlns:a16="http://schemas.microsoft.com/office/drawing/2014/main" id="{09523B65-7BA2-2267-5AF0-EDBBF6A8D895}"/>
              </a:ext>
            </a:extLst>
          </p:cNvPr>
          <p:cNvSpPr txBox="1"/>
          <p:nvPr/>
        </p:nvSpPr>
        <p:spPr>
          <a:xfrm>
            <a:off x="353322" y="4964621"/>
            <a:ext cx="5699469" cy="1569660"/>
          </a:xfrm>
          <a:prstGeom prst="rect">
            <a:avLst/>
          </a:prstGeom>
          <a:noFill/>
        </p:spPr>
        <p:txBody>
          <a:bodyPr wrap="square" rtlCol="0">
            <a:spAutoFit/>
          </a:bodyPr>
          <a:lstStyle/>
          <a:p>
            <a:r>
              <a:rPr lang="en-US" sz="2400" dirty="0"/>
              <a:t>~50,000 parts in a 1.3 GHz CM. Need to be ordered, QC, stored-inventoried, kitted and provided timely to the CM production workstations</a:t>
            </a:r>
          </a:p>
        </p:txBody>
      </p:sp>
      <p:pic>
        <p:nvPicPr>
          <p:cNvPr id="15" name="Picture 14">
            <a:extLst>
              <a:ext uri="{FF2B5EF4-FFF2-40B4-BE49-F238E27FC236}">
                <a16:creationId xmlns:a16="http://schemas.microsoft.com/office/drawing/2014/main" id="{C5C5661B-065C-2AD9-28A7-E3E5C77AFA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8760" y="4842739"/>
            <a:ext cx="2570139" cy="1927604"/>
          </a:xfrm>
          <a:prstGeom prst="rect">
            <a:avLst/>
          </a:prstGeom>
        </p:spPr>
      </p:pic>
      <p:sp>
        <p:nvSpPr>
          <p:cNvPr id="18" name="TextBox 17">
            <a:extLst>
              <a:ext uri="{FF2B5EF4-FFF2-40B4-BE49-F238E27FC236}">
                <a16:creationId xmlns:a16="http://schemas.microsoft.com/office/drawing/2014/main" id="{7FD7CED4-98A7-B9AB-9E6E-38C5AB9BD81A}"/>
              </a:ext>
            </a:extLst>
          </p:cNvPr>
          <p:cNvSpPr txBox="1"/>
          <p:nvPr/>
        </p:nvSpPr>
        <p:spPr>
          <a:xfrm>
            <a:off x="8810193" y="5996226"/>
            <a:ext cx="2570139" cy="830997"/>
          </a:xfrm>
          <a:prstGeom prst="rect">
            <a:avLst/>
          </a:prstGeom>
          <a:noFill/>
        </p:spPr>
        <p:txBody>
          <a:bodyPr wrap="square" rtlCol="0">
            <a:spAutoFit/>
          </a:bodyPr>
          <a:lstStyle/>
          <a:p>
            <a:r>
              <a:rPr lang="en-US" sz="2400" dirty="0"/>
              <a:t>Components storage at IB2</a:t>
            </a:r>
          </a:p>
        </p:txBody>
      </p:sp>
    </p:spTree>
    <p:extLst>
      <p:ext uri="{BB962C8B-B14F-4D97-AF65-F5344CB8AC3E}">
        <p14:creationId xmlns:p14="http://schemas.microsoft.com/office/powerpoint/2010/main" val="3286567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287F5F-9885-4EEC-9D6A-0DD6AA896D2F}"/>
              </a:ext>
            </a:extLst>
          </p:cNvPr>
          <p:cNvSpPr>
            <a:spLocks noGrp="1"/>
          </p:cNvSpPr>
          <p:nvPr>
            <p:ph type="title"/>
          </p:nvPr>
        </p:nvSpPr>
        <p:spPr>
          <a:xfrm>
            <a:off x="96616" y="182060"/>
            <a:ext cx="10804760" cy="753033"/>
          </a:xfrm>
        </p:spPr>
        <p:txBody>
          <a:bodyPr/>
          <a:lstStyle/>
          <a:p>
            <a:r>
              <a:rPr lang="en-US" altLang="en-US" sz="3600" dirty="0">
                <a:ea typeface="Geneva" pitchFamily="121" charset="-128"/>
              </a:rPr>
              <a:t>SRF Cavities Qualification</a:t>
            </a:r>
            <a:endParaRPr lang="en-US" sz="3600" dirty="0"/>
          </a:p>
        </p:txBody>
      </p:sp>
      <p:pic>
        <p:nvPicPr>
          <p:cNvPr id="5" name="Picture 4">
            <a:extLst>
              <a:ext uri="{FF2B5EF4-FFF2-40B4-BE49-F238E27FC236}">
                <a16:creationId xmlns:a16="http://schemas.microsoft.com/office/drawing/2014/main" id="{50F223CC-0A7A-4966-B11A-248FD21272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3649" y="1195815"/>
            <a:ext cx="8737600" cy="5738652"/>
          </a:xfrm>
          <a:prstGeom prst="rect">
            <a:avLst/>
          </a:prstGeom>
        </p:spPr>
      </p:pic>
      <p:sp>
        <p:nvSpPr>
          <p:cNvPr id="7" name="Slide Number Placeholder 6">
            <a:extLst>
              <a:ext uri="{FF2B5EF4-FFF2-40B4-BE49-F238E27FC236}">
                <a16:creationId xmlns:a16="http://schemas.microsoft.com/office/drawing/2014/main" id="{CB0EB717-1557-14FA-E614-868EABB0A2FB}"/>
              </a:ext>
            </a:extLst>
          </p:cNvPr>
          <p:cNvSpPr>
            <a:spLocks noGrp="1"/>
          </p:cNvSpPr>
          <p:nvPr>
            <p:ph type="sldNum" sz="quarter" idx="11"/>
          </p:nvPr>
        </p:nvSpPr>
        <p:spPr/>
        <p:txBody>
          <a:bodyPr/>
          <a:lstStyle/>
          <a:p>
            <a:fld id="{5BD36294-2849-48A8-8531-5354CF3095D2}" type="slidenum">
              <a:rPr lang="en-US" smtClean="0"/>
              <a:pPr/>
              <a:t>25</a:t>
            </a:fld>
            <a:endParaRPr lang="en-US" dirty="0"/>
          </a:p>
        </p:txBody>
      </p:sp>
      <p:sp>
        <p:nvSpPr>
          <p:cNvPr id="6" name="TextBox 5">
            <a:extLst>
              <a:ext uri="{FF2B5EF4-FFF2-40B4-BE49-F238E27FC236}">
                <a16:creationId xmlns:a16="http://schemas.microsoft.com/office/drawing/2014/main" id="{C0A1C979-91EC-52F0-58DA-ED25696EF482}"/>
              </a:ext>
            </a:extLst>
          </p:cNvPr>
          <p:cNvSpPr txBox="1"/>
          <p:nvPr/>
        </p:nvSpPr>
        <p:spPr>
          <a:xfrm>
            <a:off x="10271277" y="4895413"/>
            <a:ext cx="1717524" cy="666977"/>
          </a:xfrm>
          <a:prstGeom prst="rect">
            <a:avLst/>
          </a:prstGeom>
          <a:noFill/>
        </p:spPr>
        <p:txBody>
          <a:bodyPr wrap="square">
            <a:spAutoFit/>
          </a:bodyPr>
          <a:lstStyle/>
          <a:p>
            <a:r>
              <a:rPr lang="en-US" sz="1867" dirty="0"/>
              <a:t>ANL SCSPF</a:t>
            </a:r>
          </a:p>
          <a:p>
            <a:r>
              <a:rPr lang="en-US" sz="1867" dirty="0"/>
              <a:t>IB4 CPL</a:t>
            </a:r>
          </a:p>
        </p:txBody>
      </p:sp>
      <p:sp>
        <p:nvSpPr>
          <p:cNvPr id="8" name="TextBox 7">
            <a:extLst>
              <a:ext uri="{FF2B5EF4-FFF2-40B4-BE49-F238E27FC236}">
                <a16:creationId xmlns:a16="http://schemas.microsoft.com/office/drawing/2014/main" id="{6A4B7965-2F52-DEC6-6A73-59809D0FC017}"/>
              </a:ext>
            </a:extLst>
          </p:cNvPr>
          <p:cNvSpPr txBox="1"/>
          <p:nvPr/>
        </p:nvSpPr>
        <p:spPr>
          <a:xfrm>
            <a:off x="6908800" y="1658780"/>
            <a:ext cx="914400" cy="461665"/>
          </a:xfrm>
          <a:prstGeom prst="rect">
            <a:avLst/>
          </a:prstGeom>
          <a:noFill/>
        </p:spPr>
        <p:txBody>
          <a:bodyPr wrap="square" rtlCol="0">
            <a:spAutoFit/>
          </a:bodyPr>
          <a:lstStyle/>
          <a:p>
            <a:r>
              <a:rPr lang="en-US" sz="2400" dirty="0">
                <a:solidFill>
                  <a:schemeClr val="bg1"/>
                </a:solidFill>
              </a:rPr>
              <a:t>IB4</a:t>
            </a:r>
          </a:p>
        </p:txBody>
      </p:sp>
      <p:sp>
        <p:nvSpPr>
          <p:cNvPr id="9" name="TextBox 8">
            <a:extLst>
              <a:ext uri="{FF2B5EF4-FFF2-40B4-BE49-F238E27FC236}">
                <a16:creationId xmlns:a16="http://schemas.microsoft.com/office/drawing/2014/main" id="{7828618E-BC59-CFA4-9A6E-3E4919C894B2}"/>
              </a:ext>
            </a:extLst>
          </p:cNvPr>
          <p:cNvSpPr txBox="1"/>
          <p:nvPr/>
        </p:nvSpPr>
        <p:spPr>
          <a:xfrm>
            <a:off x="9610043" y="1146265"/>
            <a:ext cx="711200" cy="461665"/>
          </a:xfrm>
          <a:prstGeom prst="rect">
            <a:avLst/>
          </a:prstGeom>
          <a:noFill/>
        </p:spPr>
        <p:txBody>
          <a:bodyPr wrap="square" rtlCol="0">
            <a:spAutoFit/>
          </a:bodyPr>
          <a:lstStyle/>
          <a:p>
            <a:r>
              <a:rPr lang="en-US" sz="2400" dirty="0">
                <a:solidFill>
                  <a:schemeClr val="bg1"/>
                </a:solidFill>
              </a:rPr>
              <a:t>IB1</a:t>
            </a:r>
          </a:p>
        </p:txBody>
      </p:sp>
      <p:pic>
        <p:nvPicPr>
          <p:cNvPr id="2" name="Picture 1">
            <a:extLst>
              <a:ext uri="{FF2B5EF4-FFF2-40B4-BE49-F238E27FC236}">
                <a16:creationId xmlns:a16="http://schemas.microsoft.com/office/drawing/2014/main" id="{1E99A5B3-DE06-8351-26C2-D185A13D0C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6000" y="-11339"/>
            <a:ext cx="4877223" cy="774259"/>
          </a:xfrm>
          <a:prstGeom prst="rect">
            <a:avLst/>
          </a:prstGeom>
        </p:spPr>
      </p:pic>
    </p:spTree>
    <p:extLst>
      <p:ext uri="{BB962C8B-B14F-4D97-AF65-F5344CB8AC3E}">
        <p14:creationId xmlns:p14="http://schemas.microsoft.com/office/powerpoint/2010/main" val="179574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EBF82-6457-7EBB-D5E9-45F42109B5BE}"/>
              </a:ext>
            </a:extLst>
          </p:cNvPr>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a:extLst>
              <a:ext uri="{FF2B5EF4-FFF2-40B4-BE49-F238E27FC236}">
                <a16:creationId xmlns:a16="http://schemas.microsoft.com/office/drawing/2014/main" id="{7361D1EB-E2ED-C9CE-63E4-AA907AB33E15}"/>
              </a:ext>
            </a:extLst>
          </p:cNvPr>
          <p:cNvSpPr>
            <a:spLocks noGrp="1"/>
          </p:cNvSpPr>
          <p:nvPr>
            <p:ph type="title"/>
          </p:nvPr>
        </p:nvSpPr>
        <p:spPr>
          <a:xfrm>
            <a:off x="304800" y="346953"/>
            <a:ext cx="11284771" cy="753033"/>
          </a:xfrm>
        </p:spPr>
        <p:txBody>
          <a:bodyPr/>
          <a:lstStyle/>
          <a:p>
            <a:r>
              <a:rPr lang="en-US" dirty="0"/>
              <a:t>SRF Cavity String Assembly at WS1 – MP9 Cleanroom #1</a:t>
            </a:r>
          </a:p>
        </p:txBody>
      </p:sp>
      <p:pic>
        <p:nvPicPr>
          <p:cNvPr id="5" name="Picture 4">
            <a:extLst>
              <a:ext uri="{FF2B5EF4-FFF2-40B4-BE49-F238E27FC236}">
                <a16:creationId xmlns:a16="http://schemas.microsoft.com/office/drawing/2014/main" id="{9C5F9A49-81D5-5E87-E1DB-F1F2758C52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486840"/>
            <a:ext cx="6705600" cy="3884320"/>
          </a:xfrm>
          <a:prstGeom prst="rect">
            <a:avLst/>
          </a:prstGeom>
        </p:spPr>
      </p:pic>
      <p:pic>
        <p:nvPicPr>
          <p:cNvPr id="6" name="Picture 5">
            <a:extLst>
              <a:ext uri="{FF2B5EF4-FFF2-40B4-BE49-F238E27FC236}">
                <a16:creationId xmlns:a16="http://schemas.microsoft.com/office/drawing/2014/main" id="{E33AB045-6A46-4D21-A372-6AC7382E9A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387" y="1193800"/>
            <a:ext cx="5745389" cy="3149600"/>
          </a:xfrm>
          <a:prstGeom prst="rect">
            <a:avLst/>
          </a:prstGeom>
        </p:spPr>
      </p:pic>
      <p:sp>
        <p:nvSpPr>
          <p:cNvPr id="7" name="TextBox 6">
            <a:extLst>
              <a:ext uri="{FF2B5EF4-FFF2-40B4-BE49-F238E27FC236}">
                <a16:creationId xmlns:a16="http://schemas.microsoft.com/office/drawing/2014/main" id="{541E202A-0DA9-7A72-7FF6-983F98CD7B47}"/>
              </a:ext>
            </a:extLst>
          </p:cNvPr>
          <p:cNvSpPr txBox="1"/>
          <p:nvPr/>
        </p:nvSpPr>
        <p:spPr>
          <a:xfrm>
            <a:off x="7185786" y="4343400"/>
            <a:ext cx="4930019" cy="1938992"/>
          </a:xfrm>
          <a:prstGeom prst="rect">
            <a:avLst/>
          </a:prstGeom>
          <a:noFill/>
        </p:spPr>
        <p:txBody>
          <a:bodyPr wrap="square" rtlCol="0">
            <a:spAutoFit/>
          </a:bodyPr>
          <a:lstStyle/>
          <a:p>
            <a:r>
              <a:rPr lang="en-US" sz="2400" dirty="0"/>
              <a:t>Particle free ultra high vacuum quality assembly work. Challenge is to assemble qualified cavities into a string and still preserve the performance of individual cavities</a:t>
            </a:r>
          </a:p>
        </p:txBody>
      </p:sp>
      <p:pic>
        <p:nvPicPr>
          <p:cNvPr id="8" name="Picture 7">
            <a:extLst>
              <a:ext uri="{FF2B5EF4-FFF2-40B4-BE49-F238E27FC236}">
                <a16:creationId xmlns:a16="http://schemas.microsoft.com/office/drawing/2014/main" id="{53CC9516-4C11-AA0B-3F29-E12AD928DE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7755" y="4150204"/>
            <a:ext cx="1969845" cy="2616200"/>
          </a:xfrm>
          <a:prstGeom prst="rect">
            <a:avLst/>
          </a:prstGeom>
        </p:spPr>
      </p:pic>
      <p:sp>
        <p:nvSpPr>
          <p:cNvPr id="4" name="TextBox 3">
            <a:extLst>
              <a:ext uri="{FF2B5EF4-FFF2-40B4-BE49-F238E27FC236}">
                <a16:creationId xmlns:a16="http://schemas.microsoft.com/office/drawing/2014/main" id="{35A09A8F-276F-4520-D3F9-3DA1498A57FC}"/>
              </a:ext>
            </a:extLst>
          </p:cNvPr>
          <p:cNvSpPr txBox="1"/>
          <p:nvPr/>
        </p:nvSpPr>
        <p:spPr>
          <a:xfrm>
            <a:off x="7519448" y="4140"/>
            <a:ext cx="4744824" cy="646331"/>
          </a:xfrm>
          <a:prstGeom prst="rect">
            <a:avLst/>
          </a:prstGeom>
          <a:noFill/>
        </p:spPr>
        <p:txBody>
          <a:bodyPr wrap="square" rtlCol="0">
            <a:spAutoFit/>
          </a:bodyPr>
          <a:lstStyle/>
          <a:p>
            <a:r>
              <a:rPr lang="en-US" dirty="0">
                <a:highlight>
                  <a:srgbClr val="FFFF00"/>
                </a:highlight>
              </a:rPr>
              <a:t>See Genfa Wu talk: Low Particulates Vacuum Operation in SRF Cavity and String Assembly</a:t>
            </a:r>
          </a:p>
        </p:txBody>
      </p:sp>
    </p:spTree>
    <p:extLst>
      <p:ext uri="{BB962C8B-B14F-4D97-AF65-F5344CB8AC3E}">
        <p14:creationId xmlns:p14="http://schemas.microsoft.com/office/powerpoint/2010/main" val="1463080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EBF82-6457-7EBB-D5E9-45F42109B5BE}"/>
              </a:ext>
            </a:extLst>
          </p:cNvPr>
          <p:cNvSpPr>
            <a:spLocks noGrp="1"/>
          </p:cNvSpPr>
          <p:nvPr>
            <p:ph type="sldNum" sz="quarter" idx="11"/>
          </p:nvPr>
        </p:nvSpPr>
        <p:spPr/>
        <p:txBody>
          <a:bodyPr/>
          <a:lstStyle/>
          <a:p>
            <a:pPr algn="l" defTabSz="1219170">
              <a:defRPr/>
            </a:pPr>
            <a:fld id="{5BD36294-2849-48A8-8531-5354CF3095D2}" type="slidenum">
              <a:rPr lang="en-US">
                <a:solidFill>
                  <a:srgbClr val="000000"/>
                </a:solidFill>
                <a:latin typeface="Arial" pitchFamily="34" charset="0"/>
                <a:cs typeface="Arial" pitchFamily="34" charset="0"/>
              </a:rPr>
              <a:pPr algn="l" defTabSz="1219170">
                <a:defRPr/>
              </a:pPr>
              <a:t>27</a:t>
            </a:fld>
            <a:endParaRPr lang="en-US" dirty="0">
              <a:solidFill>
                <a:srgbClr val="000000"/>
              </a:solidFill>
              <a:latin typeface="Arial" pitchFamily="34" charset="0"/>
              <a:cs typeface="Arial" pitchFamily="34" charset="0"/>
            </a:endParaRPr>
          </a:p>
        </p:txBody>
      </p:sp>
      <p:sp>
        <p:nvSpPr>
          <p:cNvPr id="3" name="Title 2">
            <a:extLst>
              <a:ext uri="{FF2B5EF4-FFF2-40B4-BE49-F238E27FC236}">
                <a16:creationId xmlns:a16="http://schemas.microsoft.com/office/drawing/2014/main" id="{7361D1EB-E2ED-C9CE-63E4-AA907AB33E15}"/>
              </a:ext>
            </a:extLst>
          </p:cNvPr>
          <p:cNvSpPr>
            <a:spLocks noGrp="1"/>
          </p:cNvSpPr>
          <p:nvPr>
            <p:ph type="title"/>
          </p:nvPr>
        </p:nvSpPr>
        <p:spPr>
          <a:xfrm>
            <a:off x="602429" y="129092"/>
            <a:ext cx="11284771" cy="753033"/>
          </a:xfrm>
        </p:spPr>
        <p:txBody>
          <a:bodyPr/>
          <a:lstStyle/>
          <a:p>
            <a:r>
              <a:rPr lang="en-US" dirty="0"/>
              <a:t>CM assembly WS2~WS5 – MP9/ICB Production Floors</a:t>
            </a:r>
          </a:p>
        </p:txBody>
      </p:sp>
      <p:pic>
        <p:nvPicPr>
          <p:cNvPr id="5" name="Picture 4">
            <a:extLst>
              <a:ext uri="{FF2B5EF4-FFF2-40B4-BE49-F238E27FC236}">
                <a16:creationId xmlns:a16="http://schemas.microsoft.com/office/drawing/2014/main" id="{A05B13FF-8D98-3D83-475E-25B294F5C8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01" y="1291635"/>
            <a:ext cx="4104996" cy="2308552"/>
          </a:xfrm>
          <a:prstGeom prst="rect">
            <a:avLst/>
          </a:prstGeom>
        </p:spPr>
      </p:pic>
      <p:pic>
        <p:nvPicPr>
          <p:cNvPr id="6" name="Picture 5">
            <a:extLst>
              <a:ext uri="{FF2B5EF4-FFF2-40B4-BE49-F238E27FC236}">
                <a16:creationId xmlns:a16="http://schemas.microsoft.com/office/drawing/2014/main" id="{3162500C-1E3E-CD3C-D7DD-15794D84F1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8801" y="1274415"/>
            <a:ext cx="3113329" cy="2336795"/>
          </a:xfrm>
          <a:prstGeom prst="rect">
            <a:avLst/>
          </a:prstGeom>
        </p:spPr>
      </p:pic>
      <p:pic>
        <p:nvPicPr>
          <p:cNvPr id="7" name="Picture 6">
            <a:extLst>
              <a:ext uri="{FF2B5EF4-FFF2-40B4-BE49-F238E27FC236}">
                <a16:creationId xmlns:a16="http://schemas.microsoft.com/office/drawing/2014/main" id="{1FD7F41D-1E4A-EC4B-91C5-8360C0129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1997" y="1274415"/>
            <a:ext cx="4338404" cy="4241800"/>
          </a:xfrm>
          <a:prstGeom prst="rect">
            <a:avLst/>
          </a:prstGeom>
        </p:spPr>
      </p:pic>
      <p:pic>
        <p:nvPicPr>
          <p:cNvPr id="8" name="Picture 7">
            <a:extLst>
              <a:ext uri="{FF2B5EF4-FFF2-40B4-BE49-F238E27FC236}">
                <a16:creationId xmlns:a16="http://schemas.microsoft.com/office/drawing/2014/main" id="{416C8F7D-97CA-EF73-97B5-5779F85E8B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641347"/>
            <a:ext cx="2946400" cy="2209800"/>
          </a:xfrm>
          <a:prstGeom prst="rect">
            <a:avLst/>
          </a:prstGeom>
        </p:spPr>
      </p:pic>
      <p:pic>
        <p:nvPicPr>
          <p:cNvPr id="9" name="Picture 8">
            <a:extLst>
              <a:ext uri="{FF2B5EF4-FFF2-40B4-BE49-F238E27FC236}">
                <a16:creationId xmlns:a16="http://schemas.microsoft.com/office/drawing/2014/main" id="{819AEE75-018B-BD7D-D67B-A6E6A6D2DD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6089" y="3770914"/>
            <a:ext cx="2904368" cy="2174929"/>
          </a:xfrm>
          <a:prstGeom prst="rect">
            <a:avLst/>
          </a:prstGeom>
        </p:spPr>
      </p:pic>
      <p:pic>
        <p:nvPicPr>
          <p:cNvPr id="10" name="Picture 9">
            <a:extLst>
              <a:ext uri="{FF2B5EF4-FFF2-40B4-BE49-F238E27FC236}">
                <a16:creationId xmlns:a16="http://schemas.microsoft.com/office/drawing/2014/main" id="{0E237CD1-A64B-DCF7-BD9D-B04F8A1698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87939" y="4356025"/>
            <a:ext cx="3206836" cy="2404243"/>
          </a:xfrm>
          <a:prstGeom prst="rect">
            <a:avLst/>
          </a:prstGeom>
        </p:spPr>
      </p:pic>
      <p:pic>
        <p:nvPicPr>
          <p:cNvPr id="11" name="Picture 10">
            <a:extLst>
              <a:ext uri="{FF2B5EF4-FFF2-40B4-BE49-F238E27FC236}">
                <a16:creationId xmlns:a16="http://schemas.microsoft.com/office/drawing/2014/main" id="{78178826-1B00-CB6D-0DE6-A6154097C7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84323" y="4746247"/>
            <a:ext cx="2813932" cy="2108107"/>
          </a:xfrm>
          <a:prstGeom prst="rect">
            <a:avLst/>
          </a:prstGeom>
        </p:spPr>
      </p:pic>
      <p:sp>
        <p:nvSpPr>
          <p:cNvPr id="4" name="TextBox 3">
            <a:extLst>
              <a:ext uri="{FF2B5EF4-FFF2-40B4-BE49-F238E27FC236}">
                <a16:creationId xmlns:a16="http://schemas.microsoft.com/office/drawing/2014/main" id="{47F916C9-1D34-4087-AC01-19328CE724C9}"/>
              </a:ext>
            </a:extLst>
          </p:cNvPr>
          <p:cNvSpPr txBox="1"/>
          <p:nvPr/>
        </p:nvSpPr>
        <p:spPr>
          <a:xfrm>
            <a:off x="13597" y="5813934"/>
            <a:ext cx="5066403" cy="1138966"/>
          </a:xfrm>
          <a:prstGeom prst="rect">
            <a:avLst/>
          </a:prstGeom>
          <a:noFill/>
        </p:spPr>
        <p:txBody>
          <a:bodyPr wrap="square" rtlCol="0">
            <a:spAutoFit/>
          </a:bodyPr>
          <a:lstStyle/>
          <a:p>
            <a:r>
              <a:rPr lang="en-US" sz="2267" dirty="0"/>
              <a:t>Amazing work of technicians, welder, engineers, scientists and support personnel</a:t>
            </a:r>
          </a:p>
        </p:txBody>
      </p:sp>
    </p:spTree>
    <p:extLst>
      <p:ext uri="{BB962C8B-B14F-4D97-AF65-F5344CB8AC3E}">
        <p14:creationId xmlns:p14="http://schemas.microsoft.com/office/powerpoint/2010/main" val="242552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1608F4-217D-82FA-BAF5-5625FEDE82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8403" b="24479"/>
          <a:stretch/>
        </p:blipFill>
        <p:spPr>
          <a:xfrm>
            <a:off x="8415867" y="4021667"/>
            <a:ext cx="3657600" cy="2785543"/>
          </a:xfrm>
          <a:prstGeom prst="rect">
            <a:avLst/>
          </a:prstGeom>
        </p:spPr>
      </p:pic>
      <p:sp>
        <p:nvSpPr>
          <p:cNvPr id="2" name="Slide Number Placeholder 1">
            <a:extLst>
              <a:ext uri="{FF2B5EF4-FFF2-40B4-BE49-F238E27FC236}">
                <a16:creationId xmlns:a16="http://schemas.microsoft.com/office/drawing/2014/main" id="{02102624-F495-22AC-92ED-509D72657D15}"/>
              </a:ext>
            </a:extLst>
          </p:cNvPr>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a:extLst>
              <a:ext uri="{FF2B5EF4-FFF2-40B4-BE49-F238E27FC236}">
                <a16:creationId xmlns:a16="http://schemas.microsoft.com/office/drawing/2014/main" id="{48710FAC-4916-67AD-1D62-F91138158A6B}"/>
              </a:ext>
            </a:extLst>
          </p:cNvPr>
          <p:cNvSpPr>
            <a:spLocks noGrp="1"/>
          </p:cNvSpPr>
          <p:nvPr>
            <p:ph type="title"/>
          </p:nvPr>
        </p:nvSpPr>
        <p:spPr/>
        <p:txBody>
          <a:bodyPr/>
          <a:lstStyle/>
          <a:p>
            <a:r>
              <a:rPr lang="en-US" sz="3733" dirty="0"/>
              <a:t>CM test at CMTS</a:t>
            </a:r>
          </a:p>
        </p:txBody>
      </p:sp>
      <p:pic>
        <p:nvPicPr>
          <p:cNvPr id="5" name="Picture 4">
            <a:extLst>
              <a:ext uri="{FF2B5EF4-FFF2-40B4-BE49-F238E27FC236}">
                <a16:creationId xmlns:a16="http://schemas.microsoft.com/office/drawing/2014/main" id="{6009DB13-E00B-8927-E917-E468239E6B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194"/>
          <a:stretch/>
        </p:blipFill>
        <p:spPr>
          <a:xfrm>
            <a:off x="5225520" y="1297819"/>
            <a:ext cx="3071813" cy="4904291"/>
          </a:xfrm>
          <a:prstGeom prst="rect">
            <a:avLst/>
          </a:prstGeom>
        </p:spPr>
      </p:pic>
      <p:pic>
        <p:nvPicPr>
          <p:cNvPr id="6" name="Picture 5">
            <a:extLst>
              <a:ext uri="{FF2B5EF4-FFF2-40B4-BE49-F238E27FC236}">
                <a16:creationId xmlns:a16="http://schemas.microsoft.com/office/drawing/2014/main" id="{1A3DA448-7438-1879-8BDD-A22956495C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92" y="1295401"/>
            <a:ext cx="4954209" cy="2786743"/>
          </a:xfrm>
          <a:prstGeom prst="rect">
            <a:avLst/>
          </a:prstGeom>
        </p:spPr>
      </p:pic>
      <p:sp>
        <p:nvSpPr>
          <p:cNvPr id="8" name="TextBox 7">
            <a:extLst>
              <a:ext uri="{FF2B5EF4-FFF2-40B4-BE49-F238E27FC236}">
                <a16:creationId xmlns:a16="http://schemas.microsoft.com/office/drawing/2014/main" id="{BA586DEF-CD43-26A8-013A-AB5EE7403881}"/>
              </a:ext>
            </a:extLst>
          </p:cNvPr>
          <p:cNvSpPr txBox="1"/>
          <p:nvPr/>
        </p:nvSpPr>
        <p:spPr>
          <a:xfrm>
            <a:off x="84668" y="4148667"/>
            <a:ext cx="4954209" cy="2708434"/>
          </a:xfrm>
          <a:prstGeom prst="rect">
            <a:avLst/>
          </a:prstGeom>
          <a:noFill/>
        </p:spPr>
        <p:txBody>
          <a:bodyPr wrap="square" lIns="121920" tIns="60960" rIns="121920" bIns="60960" rtlCol="0" anchor="t">
            <a:spAutoFit/>
          </a:bodyPr>
          <a:lstStyle/>
          <a:p>
            <a:r>
              <a:rPr lang="en-US" sz="2400" dirty="0">
                <a:cs typeface="Arial"/>
              </a:rPr>
              <a:t>All cryomodules that are produced are transported to CMTS (</a:t>
            </a:r>
            <a:r>
              <a:rPr lang="en-US" sz="2400" b="1" dirty="0" err="1">
                <a:cs typeface="Arial"/>
              </a:rPr>
              <a:t>C</a:t>
            </a:r>
            <a:r>
              <a:rPr lang="en-US" sz="2400" dirty="0" err="1">
                <a:cs typeface="Arial"/>
              </a:rPr>
              <a:t>ryo</a:t>
            </a:r>
            <a:r>
              <a:rPr lang="en-US" sz="2400" b="1" dirty="0" err="1">
                <a:cs typeface="Arial"/>
              </a:rPr>
              <a:t>M</a:t>
            </a:r>
            <a:r>
              <a:rPr lang="en-US" sz="2400" dirty="0" err="1">
                <a:cs typeface="Arial"/>
              </a:rPr>
              <a:t>odule</a:t>
            </a:r>
            <a:r>
              <a:rPr lang="en-US" sz="2400" dirty="0">
                <a:cs typeface="Arial"/>
              </a:rPr>
              <a:t> </a:t>
            </a:r>
            <a:r>
              <a:rPr lang="en-US" sz="2400" b="1" dirty="0">
                <a:cs typeface="Arial"/>
              </a:rPr>
              <a:t>T</a:t>
            </a:r>
            <a:r>
              <a:rPr lang="en-US" sz="2400" dirty="0">
                <a:cs typeface="Arial"/>
              </a:rPr>
              <a:t>est </a:t>
            </a:r>
            <a:r>
              <a:rPr lang="en-US" sz="2400" b="1" dirty="0">
                <a:cs typeface="Arial"/>
              </a:rPr>
              <a:t>S</a:t>
            </a:r>
            <a:r>
              <a:rPr lang="en-US" sz="2400" dirty="0">
                <a:cs typeface="Arial"/>
              </a:rPr>
              <a:t>tand) at CMTF (</a:t>
            </a:r>
            <a:r>
              <a:rPr lang="en-US" sz="2400" b="1" dirty="0" err="1">
                <a:cs typeface="Arial"/>
              </a:rPr>
              <a:t>C</a:t>
            </a:r>
            <a:r>
              <a:rPr lang="en-US" sz="2400" dirty="0" err="1">
                <a:cs typeface="Arial"/>
              </a:rPr>
              <a:t>ryo</a:t>
            </a:r>
            <a:r>
              <a:rPr lang="en-US" sz="2400" b="1" dirty="0" err="1">
                <a:cs typeface="Arial"/>
              </a:rPr>
              <a:t>M</a:t>
            </a:r>
            <a:r>
              <a:rPr lang="en-US" sz="2400" dirty="0" err="1">
                <a:cs typeface="Arial"/>
              </a:rPr>
              <a:t>odule</a:t>
            </a:r>
            <a:r>
              <a:rPr lang="en-US" sz="2400" dirty="0">
                <a:cs typeface="Arial"/>
              </a:rPr>
              <a:t> </a:t>
            </a:r>
            <a:r>
              <a:rPr lang="en-US" sz="2400" b="1" dirty="0">
                <a:cs typeface="Arial"/>
              </a:rPr>
              <a:t>T</a:t>
            </a:r>
            <a:r>
              <a:rPr lang="en-US" sz="2400" dirty="0">
                <a:cs typeface="Arial"/>
              </a:rPr>
              <a:t>est </a:t>
            </a:r>
            <a:r>
              <a:rPr lang="en-US" sz="2400" b="1" dirty="0">
                <a:cs typeface="Arial"/>
              </a:rPr>
              <a:t>F</a:t>
            </a:r>
            <a:r>
              <a:rPr lang="en-US" sz="2400" dirty="0">
                <a:cs typeface="Arial"/>
              </a:rPr>
              <a:t>acility) for cold testing at full power. This characterizes integrated cavity and full cryomodule performance.</a:t>
            </a:r>
          </a:p>
        </p:txBody>
      </p:sp>
      <p:pic>
        <p:nvPicPr>
          <p:cNvPr id="4" name="Picture 3">
            <a:extLst>
              <a:ext uri="{FF2B5EF4-FFF2-40B4-BE49-F238E27FC236}">
                <a16:creationId xmlns:a16="http://schemas.microsoft.com/office/drawing/2014/main" id="{C8225C13-B0FF-4C42-AE4A-02941A88C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99600" y="262467"/>
            <a:ext cx="2573867" cy="3437467"/>
          </a:xfrm>
          <a:prstGeom prst="rect">
            <a:avLst/>
          </a:prstGeom>
        </p:spPr>
      </p:pic>
      <p:sp>
        <p:nvSpPr>
          <p:cNvPr id="7" name="TextBox 6">
            <a:extLst>
              <a:ext uri="{FF2B5EF4-FFF2-40B4-BE49-F238E27FC236}">
                <a16:creationId xmlns:a16="http://schemas.microsoft.com/office/drawing/2014/main" id="{1827E64C-FFCB-C147-F3A8-892F4869F61E}"/>
              </a:ext>
            </a:extLst>
          </p:cNvPr>
          <p:cNvSpPr txBox="1"/>
          <p:nvPr/>
        </p:nvSpPr>
        <p:spPr>
          <a:xfrm>
            <a:off x="4129893" y="348535"/>
            <a:ext cx="5369707" cy="646331"/>
          </a:xfrm>
          <a:prstGeom prst="rect">
            <a:avLst/>
          </a:prstGeom>
          <a:noFill/>
        </p:spPr>
        <p:txBody>
          <a:bodyPr wrap="square" rtlCol="0">
            <a:spAutoFit/>
          </a:bodyPr>
          <a:lstStyle/>
          <a:p>
            <a:r>
              <a:rPr lang="en-US" dirty="0">
                <a:highlight>
                  <a:srgbClr val="FFFF00"/>
                </a:highlight>
              </a:rPr>
              <a:t>See Brian Hartsell talk Operational Experience of a Cryomodule Test Stand for LCLS-II Cryomodules</a:t>
            </a:r>
          </a:p>
        </p:txBody>
      </p:sp>
    </p:spTree>
    <p:extLst>
      <p:ext uri="{BB962C8B-B14F-4D97-AF65-F5344CB8AC3E}">
        <p14:creationId xmlns:p14="http://schemas.microsoft.com/office/powerpoint/2010/main" val="385198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6744E-ADAE-4E02-933C-4B03B96998D0}"/>
              </a:ext>
            </a:extLst>
          </p:cNvPr>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a:extLst>
              <a:ext uri="{FF2B5EF4-FFF2-40B4-BE49-F238E27FC236}">
                <a16:creationId xmlns:a16="http://schemas.microsoft.com/office/drawing/2014/main" id="{CFC12BA5-D4ED-7E90-8FA3-45B906B64EDC}"/>
              </a:ext>
            </a:extLst>
          </p:cNvPr>
          <p:cNvSpPr>
            <a:spLocks noGrp="1"/>
          </p:cNvSpPr>
          <p:nvPr>
            <p:ph type="title"/>
          </p:nvPr>
        </p:nvSpPr>
        <p:spPr/>
        <p:txBody>
          <a:bodyPr/>
          <a:lstStyle/>
          <a:p>
            <a:r>
              <a:rPr lang="en-US" dirty="0"/>
              <a:t>CM shipping to SLAC</a:t>
            </a:r>
          </a:p>
        </p:txBody>
      </p:sp>
      <p:sp>
        <p:nvSpPr>
          <p:cNvPr id="5" name="Content Placeholder 4">
            <a:extLst>
              <a:ext uri="{FF2B5EF4-FFF2-40B4-BE49-F238E27FC236}">
                <a16:creationId xmlns:a16="http://schemas.microsoft.com/office/drawing/2014/main" id="{7C9BCCF1-7835-5CDC-6891-74DC5B2A0E48}"/>
              </a:ext>
            </a:extLst>
          </p:cNvPr>
          <p:cNvSpPr>
            <a:spLocks noGrp="1"/>
          </p:cNvSpPr>
          <p:nvPr>
            <p:ph sz="quarter" idx="14"/>
          </p:nvPr>
        </p:nvSpPr>
        <p:spPr>
          <a:xfrm>
            <a:off x="609601" y="1243584"/>
            <a:ext cx="6281394" cy="5065523"/>
          </a:xfrm>
        </p:spPr>
        <p:txBody>
          <a:bodyPr/>
          <a:lstStyle/>
          <a:p>
            <a:pPr marL="342900" indent="-342900">
              <a:buFont typeface="Arial" panose="020B0604020202020204" pitchFamily="34" charset="0"/>
              <a:buChar char="•"/>
            </a:pPr>
            <a:r>
              <a:rPr lang="en-US" dirty="0"/>
              <a:t>Beamline under vacuum, monitored with cold cathode gauges</a:t>
            </a:r>
          </a:p>
          <a:p>
            <a:pPr marL="342900" indent="-342900">
              <a:buFont typeface="Arial" panose="020B0604020202020204" pitchFamily="34" charset="0"/>
              <a:buChar char="•"/>
            </a:pPr>
            <a:r>
              <a:rPr lang="en-US" dirty="0"/>
              <a:t>Coupler warm under vacuum</a:t>
            </a:r>
          </a:p>
          <a:p>
            <a:pPr marL="342900" indent="-342900">
              <a:buFont typeface="Arial" panose="020B0604020202020204" pitchFamily="34" charset="0"/>
              <a:buChar char="•"/>
            </a:pPr>
            <a:r>
              <a:rPr lang="en-US" dirty="0"/>
              <a:t> Insulating vacuum space vented, slightly pressurized with nitrogen</a:t>
            </a:r>
          </a:p>
        </p:txBody>
      </p:sp>
      <p:pic>
        <p:nvPicPr>
          <p:cNvPr id="6" name="Picture 5">
            <a:extLst>
              <a:ext uri="{FF2B5EF4-FFF2-40B4-BE49-F238E27FC236}">
                <a16:creationId xmlns:a16="http://schemas.microsoft.com/office/drawing/2014/main" id="{40E96389-B0ED-CE49-63EE-D8662D950BDF}"/>
              </a:ext>
            </a:extLst>
          </p:cNvPr>
          <p:cNvPicPr>
            <a:picLocks noChangeAspect="1"/>
          </p:cNvPicPr>
          <p:nvPr/>
        </p:nvPicPr>
        <p:blipFill>
          <a:blip r:embed="rId2"/>
          <a:stretch>
            <a:fillRect/>
          </a:stretch>
        </p:blipFill>
        <p:spPr>
          <a:xfrm>
            <a:off x="7033360" y="1453707"/>
            <a:ext cx="4739544" cy="3554659"/>
          </a:xfrm>
          <a:prstGeom prst="rect">
            <a:avLst/>
          </a:prstGeom>
        </p:spPr>
      </p:pic>
      <p:pic>
        <p:nvPicPr>
          <p:cNvPr id="7" name="Picture 6">
            <a:extLst>
              <a:ext uri="{FF2B5EF4-FFF2-40B4-BE49-F238E27FC236}">
                <a16:creationId xmlns:a16="http://schemas.microsoft.com/office/drawing/2014/main" id="{46D7783D-B3B8-6CDB-55ED-15B93086900A}"/>
              </a:ext>
            </a:extLst>
          </p:cNvPr>
          <p:cNvPicPr>
            <a:picLocks noChangeAspect="1"/>
          </p:cNvPicPr>
          <p:nvPr/>
        </p:nvPicPr>
        <p:blipFill>
          <a:blip r:embed="rId3"/>
          <a:stretch>
            <a:fillRect/>
          </a:stretch>
        </p:blipFill>
        <p:spPr>
          <a:xfrm>
            <a:off x="1048911" y="3428992"/>
            <a:ext cx="5304755" cy="3195636"/>
          </a:xfrm>
          <a:prstGeom prst="rect">
            <a:avLst/>
          </a:prstGeom>
        </p:spPr>
      </p:pic>
    </p:spTree>
    <p:extLst>
      <p:ext uri="{BB962C8B-B14F-4D97-AF65-F5344CB8AC3E}">
        <p14:creationId xmlns:p14="http://schemas.microsoft.com/office/powerpoint/2010/main" val="165538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2F29DC-98EA-5A1D-3B4B-E12CE50AFED8}"/>
              </a:ext>
            </a:extLst>
          </p:cNvPr>
          <p:cNvSpPr>
            <a:spLocks noGrp="1"/>
          </p:cNvSpPr>
          <p:nvPr>
            <p:ph sz="quarter" idx="14"/>
          </p:nvPr>
        </p:nvSpPr>
        <p:spPr/>
        <p:txBody>
          <a:bodyPr/>
          <a:lstStyle/>
          <a:p>
            <a:endParaRPr lang="en-US" b="1" dirty="0"/>
          </a:p>
          <a:p>
            <a:endParaRPr lang="en-US" b="1" dirty="0"/>
          </a:p>
          <a:p>
            <a:r>
              <a:rPr lang="en-US" b="1" dirty="0"/>
              <a:t>			</a:t>
            </a:r>
          </a:p>
          <a:p>
            <a:r>
              <a:rPr lang="en-US" b="1" dirty="0"/>
              <a:t>	</a:t>
            </a:r>
          </a:p>
          <a:p>
            <a:pPr algn="ctr"/>
            <a:r>
              <a:rPr lang="en-US" sz="4800" b="1" dirty="0"/>
              <a:t>LCLS, LCLS-II, LCLS-II-HE</a:t>
            </a:r>
            <a:endParaRPr lang="en-US" b="1" dirty="0"/>
          </a:p>
        </p:txBody>
      </p:sp>
      <p:sp>
        <p:nvSpPr>
          <p:cNvPr id="6" name="Slide Number Placeholder 5">
            <a:extLst>
              <a:ext uri="{FF2B5EF4-FFF2-40B4-BE49-F238E27FC236}">
                <a16:creationId xmlns:a16="http://schemas.microsoft.com/office/drawing/2014/main" id="{AA68986C-7FF7-59D9-926F-B5F59D2A4C57}"/>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Tree>
    <p:extLst>
      <p:ext uri="{BB962C8B-B14F-4D97-AF65-F5344CB8AC3E}">
        <p14:creationId xmlns:p14="http://schemas.microsoft.com/office/powerpoint/2010/main" val="1259353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611BD-065F-AAB3-CDB9-BFD366AA3A65}"/>
              </a:ext>
            </a:extLst>
          </p:cNvPr>
          <p:cNvSpPr>
            <a:spLocks noGrp="1"/>
          </p:cNvSpPr>
          <p:nvPr>
            <p:ph type="title"/>
          </p:nvPr>
        </p:nvSpPr>
        <p:spPr>
          <a:xfrm>
            <a:off x="270331" y="179109"/>
            <a:ext cx="11532028" cy="803905"/>
          </a:xfrm>
        </p:spPr>
        <p:txBody>
          <a:bodyPr/>
          <a:lstStyle/>
          <a:p>
            <a:r>
              <a:rPr lang="en-US" sz="3600" dirty="0"/>
              <a:t>From LCLS-II to LCLS-II-HE CM Production</a:t>
            </a:r>
          </a:p>
        </p:txBody>
      </p:sp>
      <p:sp>
        <p:nvSpPr>
          <p:cNvPr id="4" name="Content Placeholder 3">
            <a:extLst>
              <a:ext uri="{FF2B5EF4-FFF2-40B4-BE49-F238E27FC236}">
                <a16:creationId xmlns:a16="http://schemas.microsoft.com/office/drawing/2014/main" id="{ABC959D3-3B20-A8E8-C479-BD2209CEE6B3}"/>
              </a:ext>
            </a:extLst>
          </p:cNvPr>
          <p:cNvSpPr>
            <a:spLocks noGrp="1"/>
          </p:cNvSpPr>
          <p:nvPr>
            <p:ph sz="quarter" idx="14"/>
          </p:nvPr>
        </p:nvSpPr>
        <p:spPr>
          <a:xfrm>
            <a:off x="508000" y="1372675"/>
            <a:ext cx="7127711" cy="5485325"/>
          </a:xfrm>
        </p:spPr>
        <p:txBody>
          <a:bodyPr>
            <a:normAutofit fontScale="77500" lnSpcReduction="20000"/>
          </a:bodyPr>
          <a:lstStyle/>
          <a:p>
            <a:pPr marL="380990" indent="-380990">
              <a:buFont typeface="Arial" panose="020B0604020202020204" pitchFamily="34" charset="0"/>
              <a:buChar char="•"/>
            </a:pPr>
            <a:r>
              <a:rPr lang="en-US" dirty="0"/>
              <a:t>Fermilab has successfully completed its scope for LCLS-II in 2019.  </a:t>
            </a:r>
            <a:r>
              <a:rPr lang="en-US" dirty="0">
                <a:highlight>
                  <a:srgbClr val="FFFF00"/>
                </a:highlight>
              </a:rPr>
              <a:t>See next talk by Giulia Lanza &amp; Robert Coy LCLS-II Particle Free Vacuum System: assembly and commissioning</a:t>
            </a:r>
          </a:p>
          <a:p>
            <a:pPr marL="380990" indent="-380990">
              <a:buFont typeface="Arial" panose="020B0604020202020204" pitchFamily="34" charset="0"/>
              <a:buChar char="•"/>
            </a:pPr>
            <a:r>
              <a:rPr lang="en-US" dirty="0"/>
              <a:t>LCLS-II CM production at Fermilab was a great learning experience. We have leveraged from the best practices and some of the unwanted outcomes. LCLS-II-HE is built upon this strong foundation!</a:t>
            </a:r>
          </a:p>
          <a:p>
            <a:pPr marL="380990" indent="-380990">
              <a:buFont typeface="Arial" panose="020B0604020202020204" pitchFamily="34" charset="0"/>
              <a:buChar char="•"/>
            </a:pPr>
            <a:r>
              <a:rPr lang="en-US" dirty="0"/>
              <a:t>DOE and SLAC made a good decision to start the LCLS-II-HE CM production right after the end of LCLS-II. This is a great strategy to keep the momentum of knowledge, experience at partners and in industry.</a:t>
            </a:r>
          </a:p>
          <a:p>
            <a:pPr marL="380990" indent="-380990">
              <a:buFont typeface="Arial" panose="020B0604020202020204" pitchFamily="34" charset="0"/>
              <a:buChar char="•"/>
            </a:pPr>
            <a:r>
              <a:rPr lang="en-US" dirty="0"/>
              <a:t>Very minimal CM design change from LCLS-II to LCLS-II-HE. Mainly SRF cavities preparation recipe has changed for higher performance specs. We also made some changes to the CM assembly procedures to preserve the higher performance specs. </a:t>
            </a:r>
          </a:p>
          <a:p>
            <a:pPr marL="380990" indent="-380990">
              <a:buFont typeface="Arial" panose="020B0604020202020204" pitchFamily="34" charset="0"/>
              <a:buChar char="•"/>
            </a:pPr>
            <a:r>
              <a:rPr lang="en-US" dirty="0"/>
              <a:t>For LCLS-II-HE, we have built a verification CM in 2020~2021 to verify that the changes made are validated. Great success, a world record CM is produced and tested at Fermilab. vCM performance gave peace of mind and green light to embark into the series CMs production</a:t>
            </a:r>
          </a:p>
        </p:txBody>
      </p:sp>
      <p:pic>
        <p:nvPicPr>
          <p:cNvPr id="2" name="Picture 1">
            <a:extLst>
              <a:ext uri="{FF2B5EF4-FFF2-40B4-BE49-F238E27FC236}">
                <a16:creationId xmlns:a16="http://schemas.microsoft.com/office/drawing/2014/main" id="{C1E11B7D-A32E-4252-33F9-1C73FC0A2C75}"/>
              </a:ext>
            </a:extLst>
          </p:cNvPr>
          <p:cNvPicPr>
            <a:picLocks noChangeAspect="1"/>
          </p:cNvPicPr>
          <p:nvPr/>
        </p:nvPicPr>
        <p:blipFill>
          <a:blip r:embed="rId2"/>
          <a:stretch>
            <a:fillRect/>
          </a:stretch>
        </p:blipFill>
        <p:spPr>
          <a:xfrm>
            <a:off x="7540763" y="1136586"/>
            <a:ext cx="4500408" cy="2624709"/>
          </a:xfrm>
          <a:prstGeom prst="rect">
            <a:avLst/>
          </a:prstGeom>
        </p:spPr>
      </p:pic>
    </p:spTree>
    <p:extLst>
      <p:ext uri="{BB962C8B-B14F-4D97-AF65-F5344CB8AC3E}">
        <p14:creationId xmlns:p14="http://schemas.microsoft.com/office/powerpoint/2010/main" val="3447319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B68B-E6EA-A6D5-369D-A62EDC050675}"/>
              </a:ext>
            </a:extLst>
          </p:cNvPr>
          <p:cNvSpPr>
            <a:spLocks noGrp="1"/>
          </p:cNvSpPr>
          <p:nvPr>
            <p:ph type="title"/>
          </p:nvPr>
        </p:nvSpPr>
        <p:spPr/>
        <p:txBody>
          <a:bodyPr>
            <a:normAutofit/>
          </a:bodyPr>
          <a:lstStyle/>
          <a:p>
            <a:r>
              <a:rPr lang="en-US" sz="3600" dirty="0">
                <a:solidFill>
                  <a:srgbClr val="C00000"/>
                </a:solidFill>
              </a:rPr>
              <a:t>LCLS-II-HE Cryomodules Production Status</a:t>
            </a:r>
          </a:p>
        </p:txBody>
      </p:sp>
      <p:sp>
        <p:nvSpPr>
          <p:cNvPr id="3" name="Slide Number Placeholder 2">
            <a:extLst>
              <a:ext uri="{FF2B5EF4-FFF2-40B4-BE49-F238E27FC236}">
                <a16:creationId xmlns:a16="http://schemas.microsoft.com/office/drawing/2014/main" id="{9A8414BB-3451-927C-5C8D-9838662C06B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B60363-7E9F-BF4A-894A-A30319D3939A}" type="slidenum">
              <a:rPr kumimoji="0" lang="en-US" sz="1100" b="0" i="0" u="none" strike="noStrike" kern="1200" cap="none" spc="0" normalizeH="0" baseline="0" noProof="0" smtClean="0">
                <a:ln>
                  <a:noFill/>
                </a:ln>
                <a:solidFill>
                  <a:prstClr val="black">
                    <a:lumMod val="75000"/>
                    <a:lumOff val="25000"/>
                  </a:prstClr>
                </a:solidFill>
                <a:effectLst/>
                <a:uLnTx/>
                <a:uFillTx/>
                <a:latin typeface="Lato" panose="020F05020202040302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77"/>
              <a:ea typeface="+mn-ea"/>
              <a:cs typeface="+mn-cs"/>
            </a:endParaRPr>
          </a:p>
        </p:txBody>
      </p:sp>
      <p:sp>
        <p:nvSpPr>
          <p:cNvPr id="4" name="Text Placeholder 3">
            <a:extLst>
              <a:ext uri="{FF2B5EF4-FFF2-40B4-BE49-F238E27FC236}">
                <a16:creationId xmlns:a16="http://schemas.microsoft.com/office/drawing/2014/main" id="{F11A9FCE-3674-EEA2-1A80-3AD91AAB53DD}"/>
              </a:ext>
            </a:extLst>
          </p:cNvPr>
          <p:cNvSpPr>
            <a:spLocks noGrp="1"/>
          </p:cNvSpPr>
          <p:nvPr>
            <p:ph type="body" sz="quarter" idx="18"/>
          </p:nvPr>
        </p:nvSpPr>
        <p:spPr>
          <a:xfrm>
            <a:off x="391802" y="1021239"/>
            <a:ext cx="7763370" cy="2454659"/>
          </a:xfrm>
        </p:spPr>
        <p:txBody>
          <a:bodyPr/>
          <a:lstStyle/>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Lato"/>
                <a:ea typeface="Lato"/>
                <a:cs typeface="Lato"/>
              </a:rPr>
              <a:t>1.3 GHz CM design work is 100% complete</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Lato"/>
                <a:ea typeface="Lato"/>
                <a:cs typeface="Lato"/>
              </a:rPr>
              <a:t>Fermilab has successfully produced and delivered 8 cryomodules</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lang="en-US" dirty="0">
                <a:solidFill>
                  <a:srgbClr val="404040"/>
                </a:solidFill>
                <a:latin typeface="Lato"/>
                <a:ea typeface="Lato"/>
                <a:cs typeface="Lato"/>
              </a:rPr>
              <a:t>Production of the remaining 6 cryomodules is going well</a:t>
            </a:r>
          </a:p>
          <a:p>
            <a:endParaRPr lang="en-US" dirty="0"/>
          </a:p>
          <a:p>
            <a:endParaRPr lang="en-US" dirty="0"/>
          </a:p>
        </p:txBody>
      </p:sp>
      <p:sp>
        <p:nvSpPr>
          <p:cNvPr id="9" name="Text Placeholder 8">
            <a:extLst>
              <a:ext uri="{FF2B5EF4-FFF2-40B4-BE49-F238E27FC236}">
                <a16:creationId xmlns:a16="http://schemas.microsoft.com/office/drawing/2014/main" id="{EF873A3B-5418-44F9-E484-E858BA276639}"/>
              </a:ext>
            </a:extLst>
          </p:cNvPr>
          <p:cNvSpPr>
            <a:spLocks noGrp="1"/>
          </p:cNvSpPr>
          <p:nvPr>
            <p:ph type="body" sz="quarter" idx="19"/>
          </p:nvPr>
        </p:nvSpPr>
        <p:spPr>
          <a:xfrm>
            <a:off x="565608" y="6049108"/>
            <a:ext cx="11060784" cy="727738"/>
          </a:xfrm>
        </p:spPr>
        <p:txBody>
          <a:bodyPr/>
          <a:lstStyle/>
          <a:p>
            <a:endParaRPr lang="en-US" sz="2000" dirty="0"/>
          </a:p>
          <a:p>
            <a:r>
              <a:rPr lang="en-US" sz="2000" dirty="0"/>
              <a:t>World class performance results of cryomodules tested to date prove that Fermilab consistently produces high quality work </a:t>
            </a:r>
          </a:p>
          <a:p>
            <a:endParaRPr lang="en-US" sz="2800" dirty="0"/>
          </a:p>
        </p:txBody>
      </p:sp>
      <p:pic>
        <p:nvPicPr>
          <p:cNvPr id="5" name="Picture 4">
            <a:extLst>
              <a:ext uri="{FF2B5EF4-FFF2-40B4-BE49-F238E27FC236}">
                <a16:creationId xmlns:a16="http://schemas.microsoft.com/office/drawing/2014/main" id="{A7F9F55E-FCF8-ED33-2024-704FA54CE7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9514" y="2158738"/>
            <a:ext cx="8810822" cy="3809210"/>
          </a:xfrm>
          <a:prstGeom prst="rect">
            <a:avLst/>
          </a:prstGeom>
        </p:spPr>
      </p:pic>
    </p:spTree>
    <p:extLst>
      <p:ext uri="{BB962C8B-B14F-4D97-AF65-F5344CB8AC3E}">
        <p14:creationId xmlns:p14="http://schemas.microsoft.com/office/powerpoint/2010/main" val="90412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713C185-66FB-9F5C-CD9F-5FF32C2DCAD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8E6A12-605A-DC17-C484-6F549B2DBEF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B60363-7E9F-BF4A-894A-A30319D3939A}" type="slidenum">
              <a:rPr kumimoji="0" lang="en-US" sz="1100" b="0" i="0" u="none" strike="noStrike" kern="1200" cap="none" spc="0" normalizeH="0" baseline="0" noProof="0" smtClean="0">
                <a:ln>
                  <a:noFill/>
                </a:ln>
                <a:solidFill>
                  <a:prstClr val="black">
                    <a:lumMod val="75000"/>
                    <a:lumOff val="25000"/>
                  </a:prstClr>
                </a:solidFill>
                <a:effectLst/>
                <a:uLnTx/>
                <a:uFillTx/>
                <a:latin typeface="Lato" panose="020F05020202040302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77"/>
              <a:ea typeface="+mn-ea"/>
              <a:cs typeface="+mn-cs"/>
            </a:endParaRPr>
          </a:p>
        </p:txBody>
      </p:sp>
      <p:sp>
        <p:nvSpPr>
          <p:cNvPr id="2" name="Title 1">
            <a:extLst>
              <a:ext uri="{FF2B5EF4-FFF2-40B4-BE49-F238E27FC236}">
                <a16:creationId xmlns:a16="http://schemas.microsoft.com/office/drawing/2014/main" id="{60C4781D-BD8C-46E0-43F5-807970F4072D}"/>
              </a:ext>
            </a:extLst>
          </p:cNvPr>
          <p:cNvSpPr>
            <a:spLocks noGrp="1"/>
          </p:cNvSpPr>
          <p:nvPr>
            <p:ph type="title"/>
          </p:nvPr>
        </p:nvSpPr>
        <p:spPr/>
        <p:txBody>
          <a:bodyPr>
            <a:normAutofit/>
          </a:bodyPr>
          <a:lstStyle/>
          <a:p>
            <a:r>
              <a:rPr lang="en-US" sz="3600" dirty="0">
                <a:solidFill>
                  <a:srgbClr val="C00000"/>
                </a:solidFill>
              </a:rPr>
              <a:t>Technical Highlights-I</a:t>
            </a:r>
          </a:p>
        </p:txBody>
      </p:sp>
      <p:sp>
        <p:nvSpPr>
          <p:cNvPr id="4" name="Text Placeholder 3">
            <a:extLst>
              <a:ext uri="{FF2B5EF4-FFF2-40B4-BE49-F238E27FC236}">
                <a16:creationId xmlns:a16="http://schemas.microsoft.com/office/drawing/2014/main" id="{66EB7226-DB05-B776-F44F-E7F5FE4EDB28}"/>
              </a:ext>
            </a:extLst>
          </p:cNvPr>
          <p:cNvSpPr>
            <a:spLocks noGrp="1"/>
          </p:cNvSpPr>
          <p:nvPr>
            <p:ph sz="quarter" idx="14"/>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080601E3-8EE4-DBA2-F9E5-ECCE883F6A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22" y="1223828"/>
            <a:ext cx="12050605" cy="2249193"/>
          </a:xfrm>
          <a:prstGeom prst="rect">
            <a:avLst/>
          </a:prstGeom>
        </p:spPr>
      </p:pic>
      <p:pic>
        <p:nvPicPr>
          <p:cNvPr id="9" name="Picture 8" descr="A picture containing orange&#10;&#10;Description automatically generated">
            <a:extLst>
              <a:ext uri="{FF2B5EF4-FFF2-40B4-BE49-F238E27FC236}">
                <a16:creationId xmlns:a16="http://schemas.microsoft.com/office/drawing/2014/main" id="{30443E41-781E-D844-4622-063E2FAD9E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646" y="3575633"/>
            <a:ext cx="2337470" cy="1753101"/>
          </a:xfrm>
          <a:prstGeom prst="rect">
            <a:avLst/>
          </a:prstGeom>
        </p:spPr>
      </p:pic>
      <p:sp>
        <p:nvSpPr>
          <p:cNvPr id="10" name="TextBox 9">
            <a:extLst>
              <a:ext uri="{FF2B5EF4-FFF2-40B4-BE49-F238E27FC236}">
                <a16:creationId xmlns:a16="http://schemas.microsoft.com/office/drawing/2014/main" id="{BEAD2FB8-0837-7FA3-A050-7AD831E351A6}"/>
              </a:ext>
            </a:extLst>
          </p:cNvPr>
          <p:cNvSpPr txBox="1"/>
          <p:nvPr/>
        </p:nvSpPr>
        <p:spPr>
          <a:xfrm>
            <a:off x="550559" y="5355119"/>
            <a:ext cx="1751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Lato"/>
                <a:ea typeface="Lato" panose="020F0502020204030203" pitchFamily="34" charset="0"/>
                <a:cs typeface="Lato" panose="020F0502020204030203" pitchFamily="34" charset="0"/>
                <a:sym typeface="Arial"/>
              </a:rPr>
              <a:t>F25 at SLAC</a:t>
            </a:r>
          </a:p>
        </p:txBody>
      </p:sp>
      <p:pic>
        <p:nvPicPr>
          <p:cNvPr id="12" name="Picture 11">
            <a:extLst>
              <a:ext uri="{FF2B5EF4-FFF2-40B4-BE49-F238E27FC236}">
                <a16:creationId xmlns:a16="http://schemas.microsoft.com/office/drawing/2014/main" id="{B80AF872-CB26-DBAC-B15F-FCA65377AA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3369" y="3566473"/>
            <a:ext cx="2296206" cy="1722155"/>
          </a:xfrm>
          <a:prstGeom prst="rect">
            <a:avLst/>
          </a:prstGeom>
        </p:spPr>
      </p:pic>
      <p:sp>
        <p:nvSpPr>
          <p:cNvPr id="13" name="TextBox 12">
            <a:extLst>
              <a:ext uri="{FF2B5EF4-FFF2-40B4-BE49-F238E27FC236}">
                <a16:creationId xmlns:a16="http://schemas.microsoft.com/office/drawing/2014/main" id="{13F79A40-887B-BAF5-B862-533CFDB7EB66}"/>
              </a:ext>
            </a:extLst>
          </p:cNvPr>
          <p:cNvSpPr txBox="1"/>
          <p:nvPr/>
        </p:nvSpPr>
        <p:spPr>
          <a:xfrm>
            <a:off x="2920705" y="5315616"/>
            <a:ext cx="1751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Lato"/>
                <a:ea typeface="Lato" panose="020F0502020204030203" pitchFamily="34" charset="0"/>
                <a:cs typeface="Lato" panose="020F0502020204030203" pitchFamily="34" charset="0"/>
                <a:sym typeface="Arial"/>
              </a:rPr>
              <a:t>F27 at SLAC</a:t>
            </a:r>
          </a:p>
        </p:txBody>
      </p:sp>
      <p:sp>
        <p:nvSpPr>
          <p:cNvPr id="14" name="TextBox 13">
            <a:extLst>
              <a:ext uri="{FF2B5EF4-FFF2-40B4-BE49-F238E27FC236}">
                <a16:creationId xmlns:a16="http://schemas.microsoft.com/office/drawing/2014/main" id="{0BF8E914-FA07-4F47-C78A-A2CA9B79CAB7}"/>
              </a:ext>
            </a:extLst>
          </p:cNvPr>
          <p:cNvSpPr txBox="1"/>
          <p:nvPr/>
        </p:nvSpPr>
        <p:spPr>
          <a:xfrm>
            <a:off x="5607244" y="5355119"/>
            <a:ext cx="1751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Lato"/>
                <a:ea typeface="Lato" panose="020F0502020204030203" pitchFamily="34" charset="0"/>
                <a:cs typeface="Lato" panose="020F0502020204030203" pitchFamily="34" charset="0"/>
                <a:sym typeface="Arial"/>
              </a:rPr>
              <a:t>F28 at SLAC</a:t>
            </a:r>
          </a:p>
        </p:txBody>
      </p:sp>
      <p:pic>
        <p:nvPicPr>
          <p:cNvPr id="11" name="Picture 10">
            <a:extLst>
              <a:ext uri="{FF2B5EF4-FFF2-40B4-BE49-F238E27FC236}">
                <a16:creationId xmlns:a16="http://schemas.microsoft.com/office/drawing/2014/main" id="{3596EA7C-05B8-AED9-8DC3-F449008D73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4828" y="3575633"/>
            <a:ext cx="2276380" cy="1707285"/>
          </a:xfrm>
          <a:prstGeom prst="rect">
            <a:avLst/>
          </a:prstGeom>
        </p:spPr>
      </p:pic>
    </p:spTree>
    <p:extLst>
      <p:ext uri="{BB962C8B-B14F-4D97-AF65-F5344CB8AC3E}">
        <p14:creationId xmlns:p14="http://schemas.microsoft.com/office/powerpoint/2010/main" val="1266394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495EFA-F89F-8608-A858-2977F4B0564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B60363-7E9F-BF4A-894A-A30319D3939A}" type="slidenum">
              <a:rPr kumimoji="0" lang="en-US" sz="1100" b="0" i="0" u="none" strike="noStrike" kern="1200" cap="none" spc="0" normalizeH="0" baseline="0" noProof="0" smtClean="0">
                <a:ln>
                  <a:noFill/>
                </a:ln>
                <a:solidFill>
                  <a:prstClr val="black">
                    <a:lumMod val="75000"/>
                    <a:lumOff val="25000"/>
                  </a:prstClr>
                </a:solidFill>
                <a:effectLst/>
                <a:uLnTx/>
                <a:uFillTx/>
                <a:latin typeface="Lato" panose="020F0502020204030203"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77"/>
              <a:ea typeface="+mn-ea"/>
              <a:cs typeface="+mn-cs"/>
            </a:endParaRPr>
          </a:p>
        </p:txBody>
      </p:sp>
      <p:sp>
        <p:nvSpPr>
          <p:cNvPr id="2" name="Title 1">
            <a:extLst>
              <a:ext uri="{FF2B5EF4-FFF2-40B4-BE49-F238E27FC236}">
                <a16:creationId xmlns:a16="http://schemas.microsoft.com/office/drawing/2014/main" id="{E9CD4B6F-33A2-3CDA-FEB8-7ECC622FD63A}"/>
              </a:ext>
            </a:extLst>
          </p:cNvPr>
          <p:cNvSpPr>
            <a:spLocks noGrp="1"/>
          </p:cNvSpPr>
          <p:nvPr>
            <p:ph type="title"/>
          </p:nvPr>
        </p:nvSpPr>
        <p:spPr/>
        <p:txBody>
          <a:bodyPr>
            <a:normAutofit/>
          </a:bodyPr>
          <a:lstStyle/>
          <a:p>
            <a:r>
              <a:rPr lang="en-US" sz="3600" dirty="0">
                <a:solidFill>
                  <a:srgbClr val="C00000"/>
                </a:solidFill>
              </a:rPr>
              <a:t>Technical Highlights-II</a:t>
            </a:r>
          </a:p>
        </p:txBody>
      </p:sp>
      <p:sp>
        <p:nvSpPr>
          <p:cNvPr id="7" name="TextBox 6">
            <a:extLst>
              <a:ext uri="{FF2B5EF4-FFF2-40B4-BE49-F238E27FC236}">
                <a16:creationId xmlns:a16="http://schemas.microsoft.com/office/drawing/2014/main" id="{87303D04-D898-40AB-9090-A3502953D3BE}"/>
              </a:ext>
            </a:extLst>
          </p:cNvPr>
          <p:cNvSpPr txBox="1"/>
          <p:nvPr/>
        </p:nvSpPr>
        <p:spPr>
          <a:xfrm>
            <a:off x="4766825" y="4433233"/>
            <a:ext cx="38775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F1.3-30, coldmass assembly in progress</a:t>
            </a:r>
          </a:p>
        </p:txBody>
      </p:sp>
      <p:sp>
        <p:nvSpPr>
          <p:cNvPr id="8" name="TextBox 7">
            <a:extLst>
              <a:ext uri="{FF2B5EF4-FFF2-40B4-BE49-F238E27FC236}">
                <a16:creationId xmlns:a16="http://schemas.microsoft.com/office/drawing/2014/main" id="{A0212F7F-D6DD-390E-4F33-178A6CB7A559}"/>
              </a:ext>
            </a:extLst>
          </p:cNvPr>
          <p:cNvSpPr txBox="1"/>
          <p:nvPr/>
        </p:nvSpPr>
        <p:spPr>
          <a:xfrm>
            <a:off x="477627" y="4450546"/>
            <a:ext cx="31045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F1.3-29, cryomodule test in progress</a:t>
            </a:r>
          </a:p>
        </p:txBody>
      </p:sp>
      <p:sp>
        <p:nvSpPr>
          <p:cNvPr id="9" name="TextBox 8">
            <a:extLst>
              <a:ext uri="{FF2B5EF4-FFF2-40B4-BE49-F238E27FC236}">
                <a16:creationId xmlns:a16="http://schemas.microsoft.com/office/drawing/2014/main" id="{BC4E85A8-C5EA-26CF-118B-C60D4EF00F75}"/>
              </a:ext>
            </a:extLst>
          </p:cNvPr>
          <p:cNvSpPr txBox="1"/>
          <p:nvPr/>
        </p:nvSpPr>
        <p:spPr>
          <a:xfrm>
            <a:off x="9238779" y="5209445"/>
            <a:ext cx="2948512" cy="7030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F1.3-31, cavity string assembly in progress</a:t>
            </a:r>
          </a:p>
        </p:txBody>
      </p:sp>
      <p:pic>
        <p:nvPicPr>
          <p:cNvPr id="12" name="Picture 11">
            <a:extLst>
              <a:ext uri="{FF2B5EF4-FFF2-40B4-BE49-F238E27FC236}">
                <a16:creationId xmlns:a16="http://schemas.microsoft.com/office/drawing/2014/main" id="{0051B882-0012-F097-3155-1C8FA19E2F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47489" y="1029598"/>
            <a:ext cx="2948511" cy="3931348"/>
          </a:xfrm>
          <a:prstGeom prst="rect">
            <a:avLst/>
          </a:prstGeom>
        </p:spPr>
      </p:pic>
      <p:pic>
        <p:nvPicPr>
          <p:cNvPr id="11" name="Picture 10">
            <a:extLst>
              <a:ext uri="{FF2B5EF4-FFF2-40B4-BE49-F238E27FC236}">
                <a16:creationId xmlns:a16="http://schemas.microsoft.com/office/drawing/2014/main" id="{F9DA3840-2817-E1D9-464E-AE3507E151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7096" y="1437795"/>
            <a:ext cx="3877283" cy="2907962"/>
          </a:xfrm>
          <a:prstGeom prst="rect">
            <a:avLst/>
          </a:prstGeom>
        </p:spPr>
      </p:pic>
      <p:pic>
        <p:nvPicPr>
          <p:cNvPr id="14" name="Picture 13" descr="A close-up of a machine&#10;&#10;Description automatically generated with low confidence">
            <a:extLst>
              <a:ext uri="{FF2B5EF4-FFF2-40B4-BE49-F238E27FC236}">
                <a16:creationId xmlns:a16="http://schemas.microsoft.com/office/drawing/2014/main" id="{4436BFE3-6499-A74D-1993-897D61B1D2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212" y="1437795"/>
            <a:ext cx="4390679" cy="2907962"/>
          </a:xfrm>
          <a:prstGeom prst="rect">
            <a:avLst/>
          </a:prstGeom>
        </p:spPr>
      </p:pic>
    </p:spTree>
    <p:extLst>
      <p:ext uri="{BB962C8B-B14F-4D97-AF65-F5344CB8AC3E}">
        <p14:creationId xmlns:p14="http://schemas.microsoft.com/office/powerpoint/2010/main" val="1826158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CB53-5608-0998-1E98-EDAA8192CBA0}"/>
              </a:ext>
            </a:extLst>
          </p:cNvPr>
          <p:cNvSpPr>
            <a:spLocks noGrp="1"/>
          </p:cNvSpPr>
          <p:nvPr>
            <p:ph type="title"/>
          </p:nvPr>
        </p:nvSpPr>
        <p:spPr>
          <a:xfrm>
            <a:off x="496478" y="244100"/>
            <a:ext cx="9356436" cy="632152"/>
          </a:xfrm>
        </p:spPr>
        <p:txBody>
          <a:bodyPr>
            <a:normAutofit/>
          </a:bodyPr>
          <a:lstStyle/>
          <a:p>
            <a:r>
              <a:rPr lang="en-US" sz="3600" dirty="0">
                <a:solidFill>
                  <a:srgbClr val="C00000"/>
                </a:solidFill>
              </a:rPr>
              <a:t>Quality Assurance</a:t>
            </a:r>
          </a:p>
        </p:txBody>
      </p:sp>
      <p:sp>
        <p:nvSpPr>
          <p:cNvPr id="3" name="Slide Number Placeholder 2">
            <a:extLst>
              <a:ext uri="{FF2B5EF4-FFF2-40B4-BE49-F238E27FC236}">
                <a16:creationId xmlns:a16="http://schemas.microsoft.com/office/drawing/2014/main" id="{7BAB9E73-CD12-C666-E136-8C8B0CD80128}"/>
              </a:ext>
            </a:extLst>
          </p:cNvPr>
          <p:cNvSpPr>
            <a:spLocks noGrp="1"/>
          </p:cNvSpPr>
          <p:nvPr>
            <p:ph type="sldNum" sz="quarter" idx="4"/>
          </p:nvPr>
        </p:nvSpPr>
        <p:spPr/>
        <p:txBody>
          <a:bodyPr/>
          <a:lstStyle/>
          <a:p>
            <a:fld id="{52B60363-7E9F-BF4A-894A-A30319D3939A}" type="slidenum">
              <a:rPr lang="en-US" smtClean="0"/>
              <a:pPr/>
              <a:t>34</a:t>
            </a:fld>
            <a:endParaRPr lang="en-US" dirty="0"/>
          </a:p>
        </p:txBody>
      </p:sp>
      <p:sp>
        <p:nvSpPr>
          <p:cNvPr id="4" name="Text Placeholder 3">
            <a:extLst>
              <a:ext uri="{FF2B5EF4-FFF2-40B4-BE49-F238E27FC236}">
                <a16:creationId xmlns:a16="http://schemas.microsoft.com/office/drawing/2014/main" id="{9A78D6EF-05E6-120C-01AF-874814FFEEAB}"/>
              </a:ext>
            </a:extLst>
          </p:cNvPr>
          <p:cNvSpPr>
            <a:spLocks noGrp="1"/>
          </p:cNvSpPr>
          <p:nvPr>
            <p:ph type="body" sz="quarter" idx="18"/>
          </p:nvPr>
        </p:nvSpPr>
        <p:spPr>
          <a:xfrm>
            <a:off x="235670" y="932507"/>
            <a:ext cx="5778467" cy="4992985"/>
          </a:xfrm>
        </p:spPr>
        <p:txBody>
          <a:bodyPr/>
          <a:lstStyle/>
          <a:p>
            <a:pPr lvl="1">
              <a:defRPr/>
            </a:pPr>
            <a:r>
              <a:rPr lang="en-US" dirty="0">
                <a:solidFill>
                  <a:srgbClr val="404040"/>
                </a:solidFill>
                <a:latin typeface="Lato"/>
                <a:ea typeface="Lato"/>
                <a:cs typeface="Lato"/>
              </a:rPr>
              <a:t>Quality culture is in place</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lang="en-US" dirty="0">
                <a:solidFill>
                  <a:srgbClr val="404040"/>
                </a:solidFill>
                <a:latin typeface="Lato"/>
                <a:ea typeface="Lato"/>
                <a:cs typeface="Lato"/>
              </a:rPr>
              <a:t>We follow established Fermilab and project QA processes</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lang="en-US" dirty="0">
                <a:solidFill>
                  <a:srgbClr val="404040"/>
                </a:solidFill>
                <a:latin typeface="Lato"/>
                <a:ea typeface="Lato"/>
                <a:cs typeface="Lato"/>
              </a:rPr>
              <a:t>We have experienced some high impact non-conformance - Chipped fundamental power coupler ceramic on F1.3-26 </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r>
              <a:rPr lang="en-US" dirty="0">
                <a:solidFill>
                  <a:srgbClr val="404040"/>
                </a:solidFill>
                <a:latin typeface="Lato"/>
                <a:ea typeface="Lato"/>
                <a:cs typeface="Lato"/>
              </a:rPr>
              <a:t>Relevant to this workshop: </a:t>
            </a:r>
          </a:p>
          <a:p>
            <a:pPr lvl="2">
              <a:buSzPct val="120000"/>
              <a:buFont typeface="Arial" panose="020B0604020202020204" pitchFamily="34" charset="0"/>
              <a:buChar char="•"/>
              <a:tabLst/>
              <a:defRPr/>
            </a:pPr>
            <a:r>
              <a:rPr lang="en-US" dirty="0">
                <a:solidFill>
                  <a:srgbClr val="404040"/>
                </a:solidFill>
                <a:latin typeface="Lato"/>
                <a:ea typeface="Lato"/>
                <a:cs typeface="Lato"/>
              </a:rPr>
              <a:t>Warm coupler pumping line hydrocarbon contamination</a:t>
            </a:r>
          </a:p>
          <a:p>
            <a:pPr lvl="2">
              <a:buSzPct val="120000"/>
              <a:buFont typeface="Arial" panose="020B0604020202020204" pitchFamily="34" charset="0"/>
              <a:buChar char="•"/>
              <a:tabLst/>
              <a:defRPr/>
            </a:pPr>
            <a:r>
              <a:rPr lang="en-US" dirty="0">
                <a:solidFill>
                  <a:srgbClr val="404040"/>
                </a:solidFill>
                <a:latin typeface="Lato"/>
                <a:ea typeface="Lato"/>
                <a:cs typeface="Lato"/>
              </a:rPr>
              <a:t>Leaky interconnect bellows replacement during string assembly caused FE and performance degradation</a:t>
            </a:r>
          </a:p>
          <a:p>
            <a:pPr lvl="2">
              <a:buSzPct val="120000"/>
              <a:buFont typeface="Arial" panose="020B0604020202020204" pitchFamily="34" charset="0"/>
              <a:buChar char="•"/>
              <a:tabLst/>
              <a:defRPr/>
            </a:pPr>
            <a:r>
              <a:rPr lang="en-US" dirty="0">
                <a:solidFill>
                  <a:srgbClr val="404040"/>
                </a:solidFill>
                <a:latin typeface="Lato"/>
                <a:ea typeface="Lato"/>
                <a:cs typeface="Lato"/>
              </a:rPr>
              <a:t> Cryogenic pipe leak found at test stand with pressurized cryo lines and insulating vacuum pumped down.</a:t>
            </a:r>
          </a:p>
          <a:p>
            <a:pPr marL="0" marR="0" lvl="1" indent="0" algn="l" defTabSz="914377" rtl="0" eaLnBrk="1" fontAlgn="auto" latinLnBrk="0" hangingPunct="1">
              <a:lnSpc>
                <a:spcPct val="100000"/>
              </a:lnSpc>
              <a:spcBef>
                <a:spcPts val="500"/>
              </a:spcBef>
              <a:spcAft>
                <a:spcPts val="0"/>
              </a:spcAft>
              <a:buClr>
                <a:srgbClr val="8C1515"/>
              </a:buClr>
              <a:buSzPct val="120000"/>
              <a:buNone/>
              <a:tabLst/>
              <a:defRPr/>
            </a:pPr>
            <a:endParaRPr lang="en-US" dirty="0">
              <a:solidFill>
                <a:srgbClr val="404040"/>
              </a:solidFill>
              <a:latin typeface="Lato"/>
              <a:ea typeface="Lato"/>
              <a:cs typeface="Lato"/>
            </a:endParaRP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endParaRPr kumimoji="0" lang="en-US" sz="2000" b="0" i="0" u="none" strike="noStrike" kern="1200" cap="none" spc="0" normalizeH="0" baseline="0" noProof="0" dirty="0">
              <a:ln>
                <a:noFill/>
              </a:ln>
              <a:solidFill>
                <a:srgbClr val="404040"/>
              </a:solidFill>
              <a:effectLst/>
              <a:uLnTx/>
              <a:uFillTx/>
              <a:latin typeface="Lato"/>
              <a:ea typeface="Lato"/>
              <a:cs typeface="Lato"/>
            </a:endParaRPr>
          </a:p>
          <a:p>
            <a:pPr marL="342900" indent="-3429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B3F4ABE9-04A6-22DD-C5A5-1C5237FBDC06}"/>
              </a:ext>
            </a:extLst>
          </p:cNvPr>
          <p:cNvSpPr>
            <a:spLocks noGrp="1"/>
          </p:cNvSpPr>
          <p:nvPr>
            <p:ph type="body" sz="quarter" idx="19"/>
          </p:nvPr>
        </p:nvSpPr>
        <p:spPr>
          <a:xfrm>
            <a:off x="609600" y="6035451"/>
            <a:ext cx="11164478" cy="522238"/>
          </a:xfrm>
        </p:spPr>
        <p:txBody>
          <a:bodyPr/>
          <a:lstStyle/>
          <a:p>
            <a:r>
              <a:rPr lang="en-US" sz="2400" dirty="0"/>
              <a:t>CM assembly is challenging, and we are continually learning and improving</a:t>
            </a:r>
          </a:p>
        </p:txBody>
      </p:sp>
      <p:pic>
        <p:nvPicPr>
          <p:cNvPr id="8" name="Picture 7">
            <a:extLst>
              <a:ext uri="{FF2B5EF4-FFF2-40B4-BE49-F238E27FC236}">
                <a16:creationId xmlns:a16="http://schemas.microsoft.com/office/drawing/2014/main" id="{671D43E2-BB91-094F-927E-B44F363B10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2244" y="156244"/>
            <a:ext cx="5503683" cy="3095822"/>
          </a:xfrm>
          <a:prstGeom prst="rect">
            <a:avLst/>
          </a:prstGeom>
        </p:spPr>
      </p:pic>
      <p:pic>
        <p:nvPicPr>
          <p:cNvPr id="6" name="Picture 5">
            <a:extLst>
              <a:ext uri="{FF2B5EF4-FFF2-40B4-BE49-F238E27FC236}">
                <a16:creationId xmlns:a16="http://schemas.microsoft.com/office/drawing/2014/main" id="{26149445-72C7-1982-F00A-5BAA46C53DF1}"/>
              </a:ext>
            </a:extLst>
          </p:cNvPr>
          <p:cNvPicPr>
            <a:picLocks noChangeAspect="1"/>
          </p:cNvPicPr>
          <p:nvPr/>
        </p:nvPicPr>
        <p:blipFill>
          <a:blip r:embed="rId3"/>
          <a:stretch>
            <a:fillRect/>
          </a:stretch>
        </p:blipFill>
        <p:spPr>
          <a:xfrm>
            <a:off x="9162306" y="3388436"/>
            <a:ext cx="2794024" cy="2095518"/>
          </a:xfrm>
          <a:prstGeom prst="rect">
            <a:avLst/>
          </a:prstGeom>
        </p:spPr>
      </p:pic>
      <p:pic>
        <p:nvPicPr>
          <p:cNvPr id="7" name="Picture 6">
            <a:extLst>
              <a:ext uri="{FF2B5EF4-FFF2-40B4-BE49-F238E27FC236}">
                <a16:creationId xmlns:a16="http://schemas.microsoft.com/office/drawing/2014/main" id="{67BF25BF-A2A6-A4B2-C459-8E5217DC9A06}"/>
              </a:ext>
            </a:extLst>
          </p:cNvPr>
          <p:cNvPicPr>
            <a:picLocks noChangeAspect="1"/>
          </p:cNvPicPr>
          <p:nvPr/>
        </p:nvPicPr>
        <p:blipFill>
          <a:blip r:embed="rId4"/>
          <a:stretch>
            <a:fillRect/>
          </a:stretch>
        </p:blipFill>
        <p:spPr>
          <a:xfrm>
            <a:off x="10975295" y="4164777"/>
            <a:ext cx="1140510" cy="1760715"/>
          </a:xfrm>
          <a:prstGeom prst="rect">
            <a:avLst/>
          </a:prstGeom>
        </p:spPr>
      </p:pic>
      <p:pic>
        <p:nvPicPr>
          <p:cNvPr id="9" name="Picture 8">
            <a:extLst>
              <a:ext uri="{FF2B5EF4-FFF2-40B4-BE49-F238E27FC236}">
                <a16:creationId xmlns:a16="http://schemas.microsoft.com/office/drawing/2014/main" id="{9C98A4AD-0533-9EEA-46D3-F1236960E36F}"/>
              </a:ext>
            </a:extLst>
          </p:cNvPr>
          <p:cNvPicPr>
            <a:picLocks noChangeAspect="1"/>
          </p:cNvPicPr>
          <p:nvPr/>
        </p:nvPicPr>
        <p:blipFill>
          <a:blip r:embed="rId5"/>
          <a:stretch>
            <a:fillRect/>
          </a:stretch>
        </p:blipFill>
        <p:spPr>
          <a:xfrm>
            <a:off x="6096000" y="3362025"/>
            <a:ext cx="2984443" cy="2236593"/>
          </a:xfrm>
          <a:prstGeom prst="rect">
            <a:avLst/>
          </a:prstGeom>
        </p:spPr>
      </p:pic>
    </p:spTree>
    <p:extLst>
      <p:ext uri="{BB962C8B-B14F-4D97-AF65-F5344CB8AC3E}">
        <p14:creationId xmlns:p14="http://schemas.microsoft.com/office/powerpoint/2010/main" val="1001427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A0A4F2-F4DC-8AB0-238B-9703378C305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FD4201-3213-0D20-B762-EFE9B4F1F38B}"/>
              </a:ext>
            </a:extLst>
          </p:cNvPr>
          <p:cNvSpPr>
            <a:spLocks noGrp="1"/>
          </p:cNvSpPr>
          <p:nvPr>
            <p:ph type="sldNum" sz="quarter" idx="11"/>
          </p:nvPr>
        </p:nvSpPr>
        <p:spPr/>
        <p:txBody>
          <a:bodyPr/>
          <a:lstStyle/>
          <a:p>
            <a:fld id="{52B60363-7E9F-BF4A-894A-A30319D3939A}" type="slidenum">
              <a:rPr lang="en-US" smtClean="0"/>
              <a:pPr/>
              <a:t>35</a:t>
            </a:fld>
            <a:endParaRPr lang="en-US" dirty="0"/>
          </a:p>
        </p:txBody>
      </p:sp>
      <p:sp>
        <p:nvSpPr>
          <p:cNvPr id="2" name="Title 1">
            <a:extLst>
              <a:ext uri="{FF2B5EF4-FFF2-40B4-BE49-F238E27FC236}">
                <a16:creationId xmlns:a16="http://schemas.microsoft.com/office/drawing/2014/main" id="{6381C182-BE97-209A-5193-62710217DB6E}"/>
              </a:ext>
            </a:extLst>
          </p:cNvPr>
          <p:cNvSpPr>
            <a:spLocks noGrp="1"/>
          </p:cNvSpPr>
          <p:nvPr>
            <p:ph type="title"/>
          </p:nvPr>
        </p:nvSpPr>
        <p:spPr/>
        <p:txBody>
          <a:bodyPr/>
          <a:lstStyle/>
          <a:p>
            <a:r>
              <a:rPr lang="en-US" dirty="0">
                <a:solidFill>
                  <a:srgbClr val="C00000"/>
                </a:solidFill>
              </a:rPr>
              <a:t>Summary</a:t>
            </a:r>
          </a:p>
        </p:txBody>
      </p:sp>
      <p:sp>
        <p:nvSpPr>
          <p:cNvPr id="4" name="TextBox 3">
            <a:extLst>
              <a:ext uri="{FF2B5EF4-FFF2-40B4-BE49-F238E27FC236}">
                <a16:creationId xmlns:a16="http://schemas.microsoft.com/office/drawing/2014/main" id="{AAF34A23-6702-84E9-6E15-56E26A74F7EE}"/>
              </a:ext>
            </a:extLst>
          </p:cNvPr>
          <p:cNvSpPr txBox="1"/>
          <p:nvPr/>
        </p:nvSpPr>
        <p:spPr>
          <a:xfrm>
            <a:off x="270331" y="1153379"/>
            <a:ext cx="11626296" cy="3980577"/>
          </a:xfrm>
          <a:prstGeom prst="rect">
            <a:avLst/>
          </a:prstGeom>
          <a:noFill/>
        </p:spPr>
        <p:txBody>
          <a:bodyPr wrap="square" lIns="91440" tIns="45720" rIns="91440" bIns="45720" anchor="t">
            <a:spAutoFit/>
          </a:bodyPr>
          <a:lstStyle/>
          <a:p>
            <a:pPr marL="182880" lvl="1" indent="-182880" defTabSz="914377">
              <a:spcBef>
                <a:spcPts val="500"/>
              </a:spcBef>
              <a:buClr>
                <a:srgbClr val="8C1515"/>
              </a:buClr>
              <a:buSzPct val="120000"/>
              <a:buFont typeface="Arial" panose="020B0604020202020204" pitchFamily="34" charset="0"/>
              <a:buChar char="•"/>
              <a:defRPr/>
            </a:pPr>
            <a:r>
              <a:rPr lang="en-US" sz="2400" dirty="0">
                <a:latin typeface="+mj-lt"/>
                <a:cs typeface="Arial"/>
              </a:rPr>
              <a:t>Fermilab remains fully committed. LCLS-II-HE is a high priority, high visibility project at the Lab to ensure that proper resources are allocated to complete the  remaining scope.</a:t>
            </a:r>
          </a:p>
          <a:p>
            <a:pPr marL="182880" lvl="1" indent="-182880" defTabSz="914377">
              <a:spcBef>
                <a:spcPts val="500"/>
              </a:spcBef>
              <a:buClr>
                <a:srgbClr val="8C1515"/>
              </a:buClr>
              <a:buSzPct val="120000"/>
              <a:buFont typeface="Arial" panose="020B0604020202020204" pitchFamily="34" charset="0"/>
              <a:buChar char="•"/>
              <a:defRPr/>
            </a:pPr>
            <a:r>
              <a:rPr lang="en-US" sz="2400" dirty="0">
                <a:latin typeface="+mj-lt"/>
                <a:cs typeface="Arial"/>
              </a:rPr>
              <a:t>To date, Fermilab has successfully produced and delivered 8 world class cryomodules to SLAC.</a:t>
            </a:r>
          </a:p>
          <a:p>
            <a:pPr marL="182880" lvl="1" indent="-182880" defTabSz="914377">
              <a:spcBef>
                <a:spcPts val="500"/>
              </a:spcBef>
              <a:buClr>
                <a:srgbClr val="8C1515"/>
              </a:buClr>
              <a:buSzPct val="120000"/>
              <a:buFont typeface="Arial" panose="020B0604020202020204" pitchFamily="34" charset="0"/>
              <a:buChar char="•"/>
              <a:defRPr/>
            </a:pPr>
            <a:r>
              <a:rPr lang="en-US" sz="2400" dirty="0">
                <a:latin typeface="+mj-lt"/>
                <a:cs typeface="Arial"/>
              </a:rPr>
              <a:t>Remaining scope is going well. Fermilab plans to deliver its last cryomodule in April 2025</a:t>
            </a:r>
          </a:p>
          <a:p>
            <a:pPr marL="182880" lvl="1" indent="-182880" defTabSz="914377">
              <a:spcBef>
                <a:spcPts val="500"/>
              </a:spcBef>
              <a:buClr>
                <a:srgbClr val="8C1515"/>
              </a:buClr>
              <a:buSzPct val="120000"/>
              <a:buFont typeface="Arial" panose="020B0604020202020204" pitchFamily="34" charset="0"/>
              <a:buChar char="•"/>
              <a:defRPr/>
            </a:pPr>
            <a:r>
              <a:rPr lang="en-US" sz="2400" dirty="0">
                <a:latin typeface="+mj-lt"/>
                <a:cs typeface="Arial"/>
              </a:rPr>
              <a:t>Our mission is to continue producing world class cryomodules. Our motto is to maintain focus. Safety and Quality are paramount to our continued success.</a:t>
            </a:r>
          </a:p>
          <a:p>
            <a:pPr marL="182880" marR="0" lvl="1" indent="-182880" algn="l" defTabSz="914377" rtl="0" eaLnBrk="1" fontAlgn="auto" latinLnBrk="0" hangingPunct="1">
              <a:lnSpc>
                <a:spcPct val="100000"/>
              </a:lnSpc>
              <a:spcBef>
                <a:spcPts val="500"/>
              </a:spcBef>
              <a:spcAft>
                <a:spcPts val="0"/>
              </a:spcAft>
              <a:buClr>
                <a:srgbClr val="8C1515"/>
              </a:buClr>
              <a:buSzPct val="120000"/>
              <a:buFont typeface="Arial" panose="020B0604020202020204" pitchFamily="34" charset="0"/>
              <a:buChar char="•"/>
              <a:tabLst/>
              <a:defRPr/>
            </a:pPr>
            <a:endParaRPr lang="en-US" sz="2000" dirty="0"/>
          </a:p>
        </p:txBody>
      </p:sp>
      <p:sp>
        <p:nvSpPr>
          <p:cNvPr id="6" name="Content Placeholder 5">
            <a:extLst>
              <a:ext uri="{FF2B5EF4-FFF2-40B4-BE49-F238E27FC236}">
                <a16:creationId xmlns:a16="http://schemas.microsoft.com/office/drawing/2014/main" id="{BE65B901-CED0-4852-D928-0B05C4DC6635}"/>
              </a:ext>
            </a:extLst>
          </p:cNvPr>
          <p:cNvSpPr>
            <a:spLocks noGrp="1"/>
          </p:cNvSpPr>
          <p:nvPr>
            <p:ph sz="quarter" idx="14"/>
          </p:nvPr>
        </p:nvSpPr>
        <p:spPr/>
        <p:txBody>
          <a:bodyPr/>
          <a:lstStyle/>
          <a:p>
            <a:r>
              <a:rPr lang="en-US" dirty="0"/>
              <a:t> </a:t>
            </a:r>
          </a:p>
        </p:txBody>
      </p:sp>
    </p:spTree>
    <p:extLst>
      <p:ext uri="{BB962C8B-B14F-4D97-AF65-F5344CB8AC3E}">
        <p14:creationId xmlns:p14="http://schemas.microsoft.com/office/powerpoint/2010/main" val="7589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1CB8E5-8E68-6AEA-62B8-DC1634F5D460}"/>
              </a:ext>
            </a:extLst>
          </p:cNvPr>
          <p:cNvSpPr>
            <a:spLocks noGrp="1"/>
          </p:cNvSpPr>
          <p:nvPr>
            <p:ph type="body" sz="quarter" idx="18"/>
          </p:nvPr>
        </p:nvSpPr>
        <p:spPr/>
        <p:txBody>
          <a:bodyPr/>
          <a:lstStyle/>
          <a:p>
            <a:r>
              <a:rPr lang="en-US" sz="4800" dirty="0"/>
              <a:t>Backup</a:t>
            </a:r>
          </a:p>
        </p:txBody>
      </p:sp>
      <p:sp>
        <p:nvSpPr>
          <p:cNvPr id="3" name="Slide Number Placeholder 2">
            <a:extLst>
              <a:ext uri="{FF2B5EF4-FFF2-40B4-BE49-F238E27FC236}">
                <a16:creationId xmlns:a16="http://schemas.microsoft.com/office/drawing/2014/main" id="{4909B416-1E09-8CE0-9049-D54945FF1827}"/>
              </a:ext>
            </a:extLst>
          </p:cNvPr>
          <p:cNvSpPr>
            <a:spLocks noGrp="1"/>
          </p:cNvSpPr>
          <p:nvPr>
            <p:ph type="sldNum" sz="quarter" idx="4"/>
          </p:nvPr>
        </p:nvSpPr>
        <p:spPr/>
        <p:txBody>
          <a:bodyPr/>
          <a:lstStyle/>
          <a:p>
            <a:fld id="{52B60363-7E9F-BF4A-894A-A30319D3939A}" type="slidenum">
              <a:rPr lang="en-US" smtClean="0"/>
              <a:pPr/>
              <a:t>36</a:t>
            </a:fld>
            <a:endParaRPr lang="en-US"/>
          </a:p>
        </p:txBody>
      </p:sp>
    </p:spTree>
    <p:extLst>
      <p:ext uri="{BB962C8B-B14F-4D97-AF65-F5344CB8AC3E}">
        <p14:creationId xmlns:p14="http://schemas.microsoft.com/office/powerpoint/2010/main" val="668618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13EC9-ED54-11F8-316F-0D9D47B9E5BB}"/>
              </a:ext>
            </a:extLst>
          </p:cNvPr>
          <p:cNvSpPr>
            <a:spLocks noGrp="1"/>
          </p:cNvSpPr>
          <p:nvPr>
            <p:ph type="sldNum" sz="quarter" idx="11"/>
          </p:nvPr>
        </p:nvSpPr>
        <p:spPr/>
        <p:txBody>
          <a:bodyPr/>
          <a:lstStyle/>
          <a:p>
            <a:fld id="{5BD36294-2849-48A8-8531-5354CF3095D2}" type="slidenum">
              <a:rPr lang="en-US" smtClean="0"/>
              <a:pPr/>
              <a:t>37</a:t>
            </a:fld>
            <a:endParaRPr lang="en-US" dirty="0"/>
          </a:p>
        </p:txBody>
      </p:sp>
      <p:sp>
        <p:nvSpPr>
          <p:cNvPr id="3" name="Title 2">
            <a:extLst>
              <a:ext uri="{FF2B5EF4-FFF2-40B4-BE49-F238E27FC236}">
                <a16:creationId xmlns:a16="http://schemas.microsoft.com/office/drawing/2014/main" id="{41BB1809-31BF-9D59-56F2-A811D1DE1A66}"/>
              </a:ext>
            </a:extLst>
          </p:cNvPr>
          <p:cNvSpPr>
            <a:spLocks noGrp="1"/>
          </p:cNvSpPr>
          <p:nvPr>
            <p:ph type="title"/>
          </p:nvPr>
        </p:nvSpPr>
        <p:spPr/>
        <p:txBody>
          <a:bodyPr/>
          <a:lstStyle/>
          <a:p>
            <a:r>
              <a:rPr lang="en-US" sz="3600" dirty="0"/>
              <a:t>SRF at Fermilab: Brief Summary</a:t>
            </a:r>
          </a:p>
        </p:txBody>
      </p:sp>
      <p:sp>
        <p:nvSpPr>
          <p:cNvPr id="7" name="Content Placeholder 6">
            <a:extLst>
              <a:ext uri="{FF2B5EF4-FFF2-40B4-BE49-F238E27FC236}">
                <a16:creationId xmlns:a16="http://schemas.microsoft.com/office/drawing/2014/main" id="{CF3C4984-01E0-04EE-3F6C-1967ACA821A1}"/>
              </a:ext>
            </a:extLst>
          </p:cNvPr>
          <p:cNvSpPr txBox="1">
            <a:spLocks/>
          </p:cNvSpPr>
          <p:nvPr/>
        </p:nvSpPr>
        <p:spPr>
          <a:xfrm>
            <a:off x="203202" y="1295400"/>
            <a:ext cx="6705599" cy="4896469"/>
          </a:xfrm>
          <a:prstGeom prst="rect">
            <a:avLst/>
          </a:prstGeom>
        </p:spPr>
        <p:txBody>
          <a:bodyPr lIns="0" tIns="0" rIns="0" bIns="0" anchor="t"/>
          <a:lstStyle>
            <a:lvl1pPr marL="257175" indent="-257175" algn="l" defTabSz="3429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Geneva" charset="0"/>
                <a:cs typeface="ＭＳ Ｐゴシック" charset="0"/>
              </a:defRPr>
            </a:lvl1pPr>
            <a:lvl2pPr marL="557213" indent="-214313" algn="l" defTabSz="342900" rtl="0" eaLnBrk="1" fontAlgn="base" hangingPunct="1">
              <a:spcBef>
                <a:spcPct val="20000"/>
              </a:spcBef>
              <a:spcAft>
                <a:spcPct val="0"/>
              </a:spcAft>
              <a:buFont typeface="Arial" panose="020B0604020202020204" pitchFamily="34" charset="0"/>
              <a:buChar char="–"/>
              <a:defRPr sz="1650" kern="1200">
                <a:solidFill>
                  <a:srgbClr val="404040"/>
                </a:solidFill>
                <a:latin typeface="Helvetica"/>
                <a:ea typeface="MS PGothic" panose="020B0600070205080204" pitchFamily="34" charset="-128"/>
                <a:cs typeface="MS PGothic" panose="020B0600070205080204" pitchFamily="34" charset="-128"/>
              </a:defRPr>
            </a:lvl2pPr>
            <a:lvl3pPr marL="857250" indent="-171450" algn="l" defTabSz="342900" rtl="0" eaLnBrk="1" fontAlgn="base" hangingPunct="1">
              <a:spcBef>
                <a:spcPct val="20000"/>
              </a:spcBef>
              <a:spcAft>
                <a:spcPct val="0"/>
              </a:spcAft>
              <a:buFont typeface="Arial" panose="020B0604020202020204" pitchFamily="34" charset="0"/>
              <a:buChar char="•"/>
              <a:defRPr sz="1500" kern="1200">
                <a:solidFill>
                  <a:srgbClr val="404040"/>
                </a:solidFill>
                <a:latin typeface="Helvetica"/>
                <a:ea typeface="MS PGothic" panose="020B0600070205080204" pitchFamily="34" charset="-128"/>
                <a:cs typeface="MS PGothic" panose="020B0600070205080204" pitchFamily="34"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sz="1350" kern="1200">
                <a:solidFill>
                  <a:srgbClr val="404040"/>
                </a:solidFill>
                <a:latin typeface="Helvetica"/>
                <a:ea typeface="MS PGothic" panose="020B0600070205080204" pitchFamily="34" charset="-128"/>
                <a:cs typeface="MS PGothic" panose="020B0600070205080204" pitchFamily="34" charset="-128"/>
              </a:defRPr>
            </a:lvl4pPr>
            <a:lvl5pPr marL="1543050" indent="-171450" algn="l" defTabSz="342900" rtl="0" eaLnBrk="1" fontAlgn="base" hangingPunct="1">
              <a:spcBef>
                <a:spcPct val="20000"/>
              </a:spcBef>
              <a:spcAft>
                <a:spcPct val="0"/>
              </a:spcAft>
              <a:buFont typeface="Arial"/>
              <a:buChar char="•"/>
              <a:defRPr sz="1350" kern="1200">
                <a:solidFill>
                  <a:srgbClr val="404040"/>
                </a:solidFill>
                <a:latin typeface="Helvetica"/>
                <a:ea typeface="MS PGothic" panose="020B0600070205080204" pitchFamily="34" charset="-128"/>
                <a:cs typeface="MS PGothic" panose="020B0600070205080204" pitchFamily="34"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Font typeface="Courier New" panose="020B0604020202020204" pitchFamily="34" charset="0"/>
              <a:buChar char="o"/>
            </a:pPr>
            <a:r>
              <a:rPr lang="en-US" sz="2133" dirty="0">
                <a:latin typeface="+mj-lt"/>
                <a:ea typeface="Geneva"/>
                <a:cs typeface="Helvetica"/>
              </a:rPr>
              <a:t>Fermilab capabilities in SRF include a </a:t>
            </a:r>
            <a:r>
              <a:rPr lang="en-US" sz="2133" b="1" dirty="0">
                <a:latin typeface="+mj-lt"/>
                <a:ea typeface="Geneva"/>
                <a:cs typeface="Helvetica"/>
              </a:rPr>
              <a:t>complete technological cycle</a:t>
            </a:r>
            <a:r>
              <a:rPr lang="en-US" sz="2133" dirty="0">
                <a:latin typeface="+mj-lt"/>
                <a:ea typeface="Geneva"/>
                <a:cs typeface="Helvetica"/>
              </a:rPr>
              <a:t>: </a:t>
            </a:r>
            <a:endParaRPr lang="en-US" sz="2133" dirty="0">
              <a:latin typeface="+mj-lt"/>
              <a:cs typeface="Helvetica"/>
            </a:endParaRPr>
          </a:p>
          <a:p>
            <a:pPr lvl="1">
              <a:buFont typeface="Courier New" panose="020B0604020202020204" pitchFamily="34" charset="0"/>
              <a:buChar char="o"/>
            </a:pPr>
            <a:r>
              <a:rPr lang="en-US" sz="1600" b="1" dirty="0">
                <a:latin typeface="+mj-lt"/>
                <a:ea typeface="Geneva"/>
                <a:cs typeface="Helvetica"/>
              </a:rPr>
              <a:t>RF design</a:t>
            </a:r>
            <a:r>
              <a:rPr lang="en-US" sz="1600" dirty="0">
                <a:latin typeface="+mj-lt"/>
                <a:ea typeface="Geneva"/>
                <a:cs typeface="Helvetica"/>
              </a:rPr>
              <a:t> of various cavity shapes (spoke resonators, elliptical cavities, compact crab cavities, SRF guns)</a:t>
            </a:r>
            <a:endParaRPr lang="en-US" sz="1600" dirty="0">
              <a:latin typeface="+mj-lt"/>
              <a:cs typeface="Helvetica"/>
            </a:endParaRPr>
          </a:p>
          <a:p>
            <a:pPr lvl="1">
              <a:buFont typeface="Courier New" panose="020B0604020202020204" pitchFamily="34" charset="0"/>
              <a:buChar char="o"/>
            </a:pPr>
            <a:r>
              <a:rPr lang="en-US" sz="1600" dirty="0">
                <a:latin typeface="+mj-lt"/>
                <a:ea typeface="Geneva"/>
                <a:cs typeface="Helvetica"/>
              </a:rPr>
              <a:t>Developing </a:t>
            </a:r>
            <a:r>
              <a:rPr lang="en-US" sz="1600" b="1" dirty="0">
                <a:latin typeface="+mj-lt"/>
                <a:ea typeface="Geneva"/>
                <a:cs typeface="Helvetica"/>
              </a:rPr>
              <a:t>innovative cavity treatment</a:t>
            </a:r>
            <a:r>
              <a:rPr lang="en-US" sz="1600" dirty="0">
                <a:latin typeface="+mj-lt"/>
                <a:ea typeface="Geneva"/>
                <a:cs typeface="Helvetica"/>
              </a:rPr>
              <a:t> recipes to increase cavity Q and/or gradient specific to project demands</a:t>
            </a:r>
            <a:endParaRPr lang="en-US" sz="1600" dirty="0">
              <a:latin typeface="+mj-lt"/>
              <a:cs typeface="Helvetica"/>
            </a:endParaRPr>
          </a:p>
          <a:p>
            <a:pPr lvl="1">
              <a:buFont typeface="Courier New" panose="020B0604020202020204" pitchFamily="34" charset="0"/>
              <a:buChar char="o"/>
            </a:pPr>
            <a:r>
              <a:rPr lang="en-US" sz="1600" b="1" dirty="0">
                <a:latin typeface="+mj-lt"/>
                <a:ea typeface="Geneva"/>
                <a:cs typeface="Helvetica"/>
              </a:rPr>
              <a:t>Design of cryomodules</a:t>
            </a:r>
            <a:r>
              <a:rPr lang="en-US" sz="1600" dirty="0">
                <a:latin typeface="+mj-lt"/>
                <a:ea typeface="Geneva"/>
                <a:cs typeface="Helvetica"/>
              </a:rPr>
              <a:t> and auxiliary components</a:t>
            </a:r>
            <a:endParaRPr lang="en-US" sz="1600" dirty="0">
              <a:latin typeface="+mj-lt"/>
              <a:cs typeface="Helvetica"/>
            </a:endParaRPr>
          </a:p>
          <a:p>
            <a:pPr lvl="1">
              <a:buFont typeface="Courier New" panose="020B0604020202020204" pitchFamily="34" charset="0"/>
              <a:buChar char="o"/>
            </a:pPr>
            <a:r>
              <a:rPr lang="en-US" sz="1600" dirty="0">
                <a:latin typeface="+mj-lt"/>
                <a:ea typeface="Geneva"/>
                <a:cs typeface="Helvetica"/>
              </a:rPr>
              <a:t>Testing for </a:t>
            </a:r>
            <a:r>
              <a:rPr lang="en-US" sz="1600" b="1" dirty="0">
                <a:latin typeface="+mj-lt"/>
                <a:ea typeface="Geneva"/>
                <a:cs typeface="Helvetica"/>
              </a:rPr>
              <a:t>design verification</a:t>
            </a:r>
            <a:r>
              <a:rPr lang="en-US" sz="1600" dirty="0">
                <a:latin typeface="+mj-lt"/>
                <a:ea typeface="Geneva"/>
                <a:cs typeface="Helvetica"/>
              </a:rPr>
              <a:t>, e.g. horizontal teste of fully dressed cavities</a:t>
            </a:r>
            <a:endParaRPr lang="en-US" sz="1600" dirty="0">
              <a:latin typeface="+mj-lt"/>
              <a:cs typeface="Helvetica"/>
            </a:endParaRPr>
          </a:p>
          <a:p>
            <a:pPr lvl="1">
              <a:buFont typeface="Courier New" panose="020B0604020202020204" pitchFamily="34" charset="0"/>
              <a:buChar char="o"/>
            </a:pPr>
            <a:r>
              <a:rPr lang="en-US" sz="1600" b="1" dirty="0">
                <a:latin typeface="+mj-lt"/>
                <a:ea typeface="Geneva"/>
                <a:cs typeface="Helvetica"/>
              </a:rPr>
              <a:t>Procurement and fabrication</a:t>
            </a:r>
            <a:r>
              <a:rPr lang="en-US" sz="1600" dirty="0">
                <a:latin typeface="+mj-lt"/>
                <a:ea typeface="Geneva"/>
                <a:cs typeface="Helvetica"/>
              </a:rPr>
              <a:t> of components</a:t>
            </a:r>
            <a:endParaRPr lang="en-US" sz="1600" dirty="0">
              <a:latin typeface="+mj-lt"/>
              <a:cs typeface="Helvetica"/>
            </a:endParaRPr>
          </a:p>
          <a:p>
            <a:pPr lvl="1">
              <a:buFont typeface="Courier New" panose="020B0604020202020204" pitchFamily="34" charset="0"/>
              <a:buChar char="o"/>
            </a:pPr>
            <a:r>
              <a:rPr lang="en-US" sz="1600" b="1" dirty="0">
                <a:latin typeface="+mj-lt"/>
                <a:ea typeface="Geneva"/>
                <a:cs typeface="Helvetica"/>
              </a:rPr>
              <a:t>Component preparation</a:t>
            </a:r>
            <a:r>
              <a:rPr lang="en-US" sz="1600" dirty="0">
                <a:latin typeface="+mj-lt"/>
                <a:ea typeface="Geneva"/>
                <a:cs typeface="Helvetica"/>
              </a:rPr>
              <a:t>, e.g. cavity treatment (EP/BCP, HPR at FNAL and joint ANL/FNAL facility; doping/baking at FNAL), </a:t>
            </a:r>
            <a:r>
              <a:rPr lang="en-US" sz="1600" b="1" dirty="0">
                <a:latin typeface="+mj-lt"/>
                <a:ea typeface="Geneva"/>
                <a:cs typeface="Helvetica"/>
              </a:rPr>
              <a:t>and testing</a:t>
            </a:r>
            <a:r>
              <a:rPr lang="en-US" sz="1600" dirty="0">
                <a:latin typeface="+mj-lt"/>
                <a:ea typeface="Geneva"/>
                <a:cs typeface="Helvetica"/>
              </a:rPr>
              <a:t>, e.g. vertical cavity testing, FPC testing</a:t>
            </a:r>
            <a:endParaRPr lang="en-US" sz="1600" dirty="0">
              <a:latin typeface="+mj-lt"/>
              <a:cs typeface="Helvetica"/>
            </a:endParaRPr>
          </a:p>
          <a:p>
            <a:pPr lvl="1">
              <a:buFont typeface="Courier New" panose="020B0604020202020204" pitchFamily="34" charset="0"/>
              <a:buChar char="o"/>
            </a:pPr>
            <a:r>
              <a:rPr lang="en-US" sz="1600" b="1" dirty="0">
                <a:latin typeface="+mj-lt"/>
                <a:ea typeface="Geneva"/>
                <a:cs typeface="Helvetica"/>
              </a:rPr>
              <a:t>Cryomodule assembly</a:t>
            </a:r>
            <a:r>
              <a:rPr lang="en-US" sz="1600" dirty="0">
                <a:latin typeface="+mj-lt"/>
                <a:ea typeface="Geneva"/>
                <a:cs typeface="Helvetica"/>
              </a:rPr>
              <a:t>: two large clean room for cavity string assembly, two high-bay cryomodule assembly areas</a:t>
            </a:r>
            <a:endParaRPr lang="en-US" sz="1600" dirty="0">
              <a:latin typeface="+mj-lt"/>
              <a:cs typeface="Helvetica"/>
            </a:endParaRPr>
          </a:p>
          <a:p>
            <a:pPr lvl="1">
              <a:buFont typeface="Courier New" panose="020B0604020202020204" pitchFamily="34" charset="0"/>
              <a:buChar char="o"/>
            </a:pPr>
            <a:r>
              <a:rPr lang="en-US" sz="1600" b="1" dirty="0">
                <a:latin typeface="+mj-lt"/>
                <a:ea typeface="Geneva"/>
                <a:cs typeface="Helvetica"/>
              </a:rPr>
              <a:t>Shipping</a:t>
            </a:r>
            <a:r>
              <a:rPr lang="en-US" sz="1600" dirty="0">
                <a:latin typeface="+mj-lt"/>
                <a:ea typeface="Geneva"/>
                <a:cs typeface="Helvetica"/>
              </a:rPr>
              <a:t> cryomodules to final destination </a:t>
            </a:r>
          </a:p>
          <a:p>
            <a:pPr>
              <a:buFont typeface="Courier New" panose="020B0604020202020204" pitchFamily="34" charset="0"/>
              <a:buChar char="o"/>
            </a:pPr>
            <a:endParaRPr lang="en-US" sz="1600" dirty="0">
              <a:ea typeface="Geneva"/>
              <a:cs typeface="Helvetica"/>
            </a:endParaRPr>
          </a:p>
        </p:txBody>
      </p:sp>
      <p:pic>
        <p:nvPicPr>
          <p:cNvPr id="8" name="Picture 7">
            <a:extLst>
              <a:ext uri="{FF2B5EF4-FFF2-40B4-BE49-F238E27FC236}">
                <a16:creationId xmlns:a16="http://schemas.microsoft.com/office/drawing/2014/main" id="{17C57D19-4938-D49B-2467-FCE3158F61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2001" y="2311400"/>
            <a:ext cx="4235055" cy="2983235"/>
          </a:xfrm>
          <a:prstGeom prst="rect">
            <a:avLst/>
          </a:prstGeom>
        </p:spPr>
      </p:pic>
      <p:sp>
        <p:nvSpPr>
          <p:cNvPr id="11" name="Content Placeholder 6">
            <a:extLst>
              <a:ext uri="{FF2B5EF4-FFF2-40B4-BE49-F238E27FC236}">
                <a16:creationId xmlns:a16="http://schemas.microsoft.com/office/drawing/2014/main" id="{161022E5-8994-E397-C73F-9679EF81AB97}"/>
              </a:ext>
            </a:extLst>
          </p:cNvPr>
          <p:cNvSpPr txBox="1">
            <a:spLocks/>
          </p:cNvSpPr>
          <p:nvPr/>
        </p:nvSpPr>
        <p:spPr>
          <a:xfrm>
            <a:off x="921224" y="6136709"/>
            <a:ext cx="10167171" cy="902833"/>
          </a:xfrm>
          <a:prstGeom prst="rect">
            <a:avLst/>
          </a:prstGeom>
        </p:spPr>
        <p:txBody>
          <a:bodyPr lIns="0" tIns="0" rIns="0" bIns="0" anchor="t"/>
          <a:lstStyle>
            <a:defPPr>
              <a:defRPr lang="en-US"/>
            </a:defPPr>
            <a:lvl1pPr algn="l" defTabSz="457200" rtl="0" fontAlgn="base">
              <a:spcBef>
                <a:spcPct val="0"/>
              </a:spcBef>
              <a:spcAft>
                <a:spcPct val="0"/>
              </a:spcAft>
              <a:defRPr sz="2400" kern="1200">
                <a:solidFill>
                  <a:srgbClr val="004C97"/>
                </a:solidFill>
                <a:latin typeface="Calibri" panose="020F0502020204030204" pitchFamily="34" charset="0"/>
                <a:ea typeface="Geneva" pitchFamily="121" charset="-128"/>
              </a:defRPr>
            </a:lvl1pPr>
            <a:lvl2pPr marL="457200" algn="l" defTabSz="457200" rtl="0" fontAlgn="base">
              <a:spcBef>
                <a:spcPct val="0"/>
              </a:spcBef>
              <a:spcAft>
                <a:spcPct val="0"/>
              </a:spcAft>
              <a:defRPr sz="2400" kern="1200">
                <a:solidFill>
                  <a:srgbClr val="004C97"/>
                </a:solidFill>
                <a:latin typeface="Calibri" panose="020F0502020204030204" pitchFamily="34" charset="0"/>
                <a:ea typeface="Geneva" pitchFamily="121" charset="-128"/>
              </a:defRPr>
            </a:lvl2pPr>
            <a:lvl3pPr marL="914400" algn="l" defTabSz="457200" rtl="0" fontAlgn="base">
              <a:spcBef>
                <a:spcPct val="0"/>
              </a:spcBef>
              <a:spcAft>
                <a:spcPct val="0"/>
              </a:spcAft>
              <a:defRPr sz="2400" kern="1200">
                <a:solidFill>
                  <a:srgbClr val="004C97"/>
                </a:solidFill>
                <a:latin typeface="Calibri" panose="020F0502020204030204" pitchFamily="34" charset="0"/>
                <a:ea typeface="Geneva" pitchFamily="121" charset="-128"/>
              </a:defRPr>
            </a:lvl3pPr>
            <a:lvl4pPr marL="1371600" algn="l" defTabSz="457200" rtl="0" fontAlgn="base">
              <a:spcBef>
                <a:spcPct val="0"/>
              </a:spcBef>
              <a:spcAft>
                <a:spcPct val="0"/>
              </a:spcAft>
              <a:defRPr sz="2400" kern="1200">
                <a:solidFill>
                  <a:srgbClr val="004C97"/>
                </a:solidFill>
                <a:latin typeface="Calibri" panose="020F0502020204030204" pitchFamily="34" charset="0"/>
                <a:ea typeface="Geneva" pitchFamily="121" charset="-128"/>
              </a:defRPr>
            </a:lvl4pPr>
            <a:lvl5pPr marL="1828800" algn="l" defTabSz="457200" rtl="0" fontAlgn="base">
              <a:spcBef>
                <a:spcPct val="0"/>
              </a:spcBef>
              <a:spcAft>
                <a:spcPct val="0"/>
              </a:spcAft>
              <a:defRPr sz="2400" kern="1200">
                <a:solidFill>
                  <a:srgbClr val="004C97"/>
                </a:solidFill>
                <a:latin typeface="Calibri" panose="020F0502020204030204" pitchFamily="34" charset="0"/>
                <a:ea typeface="Geneva" pitchFamily="121" charset="-128"/>
              </a:defRPr>
            </a:lvl5pPr>
            <a:lvl6pPr marL="2286000" algn="l" defTabSz="914400" rtl="0" eaLnBrk="1" latinLnBrk="0" hangingPunct="1">
              <a:defRPr sz="2400" kern="1200">
                <a:solidFill>
                  <a:srgbClr val="004C97"/>
                </a:solidFill>
                <a:latin typeface="Calibri" panose="020F0502020204030204" pitchFamily="34" charset="0"/>
                <a:ea typeface="Geneva" pitchFamily="121" charset="-128"/>
              </a:defRPr>
            </a:lvl6pPr>
            <a:lvl7pPr marL="2743200" algn="l" defTabSz="914400" rtl="0" eaLnBrk="1" latinLnBrk="0" hangingPunct="1">
              <a:defRPr sz="2400" kern="1200">
                <a:solidFill>
                  <a:srgbClr val="004C97"/>
                </a:solidFill>
                <a:latin typeface="Calibri" panose="020F0502020204030204" pitchFamily="34" charset="0"/>
                <a:ea typeface="Geneva" pitchFamily="121" charset="-128"/>
              </a:defRPr>
            </a:lvl7pPr>
            <a:lvl8pPr marL="3200400" algn="l" defTabSz="914400" rtl="0" eaLnBrk="1" latinLnBrk="0" hangingPunct="1">
              <a:defRPr sz="2400" kern="1200">
                <a:solidFill>
                  <a:srgbClr val="004C97"/>
                </a:solidFill>
                <a:latin typeface="Calibri" panose="020F0502020204030204" pitchFamily="34" charset="0"/>
                <a:ea typeface="Geneva" pitchFamily="121" charset="-128"/>
              </a:defRPr>
            </a:lvl8pPr>
            <a:lvl9pPr marL="3657600" algn="l" defTabSz="914400" rtl="0" eaLnBrk="1" latinLnBrk="0" hangingPunct="1">
              <a:defRPr sz="2400" kern="1200">
                <a:solidFill>
                  <a:srgbClr val="004C97"/>
                </a:solidFill>
                <a:latin typeface="Calibri" panose="020F0502020204030204" pitchFamily="34" charset="0"/>
                <a:ea typeface="Geneva" pitchFamily="121" charset="-128"/>
              </a:defRPr>
            </a:lvl9pPr>
          </a:lstStyle>
          <a:p>
            <a:r>
              <a:rPr lang="en-US" sz="2133" dirty="0">
                <a:solidFill>
                  <a:schemeClr val="tx1"/>
                </a:solidFill>
                <a:ea typeface="Geneva"/>
                <a:cs typeface="Helvetica"/>
              </a:rPr>
              <a:t>Frontier projects which build upon our SRF facilities + experience include the following: </a:t>
            </a:r>
            <a:endParaRPr lang="en-US" sz="3200" dirty="0">
              <a:solidFill>
                <a:schemeClr val="tx1"/>
              </a:solidFill>
            </a:endParaRPr>
          </a:p>
          <a:p>
            <a:r>
              <a:rPr lang="en-US" sz="2133" dirty="0">
                <a:solidFill>
                  <a:schemeClr val="tx1"/>
                </a:solidFill>
                <a:ea typeface="Geneva"/>
                <a:cs typeface="Helvetica"/>
              </a:rPr>
              <a:t>                                     </a:t>
            </a:r>
            <a:r>
              <a:rPr lang="en-US" sz="2133" b="1" dirty="0">
                <a:solidFill>
                  <a:schemeClr val="tx1"/>
                </a:solidFill>
                <a:ea typeface="Geneva"/>
                <a:cs typeface="Helvetica"/>
              </a:rPr>
              <a:t> PIP-II, </a:t>
            </a:r>
            <a:r>
              <a:rPr lang="en-US" sz="2133" b="1" u="sng" dirty="0">
                <a:solidFill>
                  <a:schemeClr val="tx1"/>
                </a:solidFill>
                <a:ea typeface="Geneva"/>
                <a:cs typeface="Helvetica"/>
              </a:rPr>
              <a:t>LCLS-II, LCLS-II-HE</a:t>
            </a:r>
            <a:r>
              <a:rPr lang="en-US" sz="2133" b="1" dirty="0">
                <a:solidFill>
                  <a:schemeClr val="tx1"/>
                </a:solidFill>
                <a:ea typeface="Geneva"/>
                <a:cs typeface="Helvetica"/>
              </a:rPr>
              <a:t>, HL-LHC AUP</a:t>
            </a:r>
            <a:endParaRPr lang="en-US" sz="3200" b="1" dirty="0">
              <a:solidFill>
                <a:schemeClr val="tx1"/>
              </a:solidFill>
            </a:endParaRPr>
          </a:p>
        </p:txBody>
      </p:sp>
      <p:sp>
        <p:nvSpPr>
          <p:cNvPr id="12" name="TextBox 11">
            <a:extLst>
              <a:ext uri="{FF2B5EF4-FFF2-40B4-BE49-F238E27FC236}">
                <a16:creationId xmlns:a16="http://schemas.microsoft.com/office/drawing/2014/main" id="{38788800-2ADA-7B07-C49D-78F1D1400C0D}"/>
              </a:ext>
            </a:extLst>
          </p:cNvPr>
          <p:cNvSpPr txBox="1"/>
          <p:nvPr/>
        </p:nvSpPr>
        <p:spPr>
          <a:xfrm>
            <a:off x="10302024" y="-47307"/>
            <a:ext cx="1889976" cy="461665"/>
          </a:xfrm>
          <a:prstGeom prst="rect">
            <a:avLst/>
          </a:prstGeom>
          <a:noFill/>
        </p:spPr>
        <p:txBody>
          <a:bodyPr wrap="square" rtlCol="0">
            <a:spAutoFit/>
          </a:bodyPr>
          <a:lstStyle/>
          <a:p>
            <a:r>
              <a:rPr lang="en-US" sz="2400" dirty="0"/>
              <a:t>G. Eremeev</a:t>
            </a:r>
          </a:p>
        </p:txBody>
      </p:sp>
    </p:spTree>
    <p:extLst>
      <p:ext uri="{BB962C8B-B14F-4D97-AF65-F5344CB8AC3E}">
        <p14:creationId xmlns:p14="http://schemas.microsoft.com/office/powerpoint/2010/main" val="328288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799ED7-FCD1-4205-ADEA-3116FEA0EC13}"/>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pic>
        <p:nvPicPr>
          <p:cNvPr id="5" name="Picture 4">
            <a:extLst>
              <a:ext uri="{FF2B5EF4-FFF2-40B4-BE49-F238E27FC236}">
                <a16:creationId xmlns:a16="http://schemas.microsoft.com/office/drawing/2014/main" id="{9CA42927-D613-4F08-A5C5-A93FF18A1AB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01693" y="93423"/>
            <a:ext cx="2557118" cy="1917839"/>
          </a:xfrm>
          <a:prstGeom prst="rect">
            <a:avLst/>
          </a:prstGeom>
        </p:spPr>
      </p:pic>
      <p:sp>
        <p:nvSpPr>
          <p:cNvPr id="6" name="TextBox 5">
            <a:extLst>
              <a:ext uri="{FF2B5EF4-FFF2-40B4-BE49-F238E27FC236}">
                <a16:creationId xmlns:a16="http://schemas.microsoft.com/office/drawing/2014/main" id="{F93AE6FD-60C4-435C-B7C5-1971AC1473B2}"/>
              </a:ext>
            </a:extLst>
          </p:cNvPr>
          <p:cNvSpPr txBox="1"/>
          <p:nvPr/>
        </p:nvSpPr>
        <p:spPr>
          <a:xfrm>
            <a:off x="1592637" y="2011261"/>
            <a:ext cx="298503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Cavity String on cleanroom assembly tooling rolled to WS2</a:t>
            </a:r>
          </a:p>
        </p:txBody>
      </p:sp>
      <p:pic>
        <p:nvPicPr>
          <p:cNvPr id="7" name="Picture 6">
            <a:extLst>
              <a:ext uri="{FF2B5EF4-FFF2-40B4-BE49-F238E27FC236}">
                <a16:creationId xmlns:a16="http://schemas.microsoft.com/office/drawing/2014/main" id="{AC42FFA6-8FBD-4C2A-87CA-FCA7B7F4BB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2498" y="4205499"/>
            <a:ext cx="2557118" cy="1917080"/>
          </a:xfrm>
          <a:prstGeom prst="rect">
            <a:avLst/>
          </a:prstGeom>
        </p:spPr>
      </p:pic>
      <p:sp>
        <p:nvSpPr>
          <p:cNvPr id="8" name="TextBox 7">
            <a:extLst>
              <a:ext uri="{FF2B5EF4-FFF2-40B4-BE49-F238E27FC236}">
                <a16:creationId xmlns:a16="http://schemas.microsoft.com/office/drawing/2014/main" id="{A83CBD78-5EE8-4E2B-9871-E4FC56BB1676}"/>
              </a:ext>
            </a:extLst>
          </p:cNvPr>
          <p:cNvSpPr txBox="1"/>
          <p:nvPr/>
        </p:nvSpPr>
        <p:spPr>
          <a:xfrm>
            <a:off x="7808909" y="6211670"/>
            <a:ext cx="253613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Cold Mass Upper and cavity string coupled</a:t>
            </a:r>
          </a:p>
        </p:txBody>
      </p:sp>
      <p:pic>
        <p:nvPicPr>
          <p:cNvPr id="10" name="Picture 9">
            <a:extLst>
              <a:ext uri="{FF2B5EF4-FFF2-40B4-BE49-F238E27FC236}">
                <a16:creationId xmlns:a16="http://schemas.microsoft.com/office/drawing/2014/main" id="{2935D94D-15CF-4A8A-BC38-4FAEAB356C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67104" y="304372"/>
            <a:ext cx="2574530" cy="1627485"/>
          </a:xfrm>
          <a:prstGeom prst="rect">
            <a:avLst/>
          </a:prstGeom>
        </p:spPr>
      </p:pic>
      <p:sp>
        <p:nvSpPr>
          <p:cNvPr id="12" name="TextBox 11">
            <a:extLst>
              <a:ext uri="{FF2B5EF4-FFF2-40B4-BE49-F238E27FC236}">
                <a16:creationId xmlns:a16="http://schemas.microsoft.com/office/drawing/2014/main" id="{C25FC090-C531-45D8-9086-E637B142546C}"/>
              </a:ext>
            </a:extLst>
          </p:cNvPr>
          <p:cNvSpPr txBox="1"/>
          <p:nvPr/>
        </p:nvSpPr>
        <p:spPr>
          <a:xfrm>
            <a:off x="5676214" y="1931856"/>
            <a:ext cx="274742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Split Magnet Installation</a:t>
            </a:r>
          </a:p>
        </p:txBody>
      </p:sp>
      <p:pic>
        <p:nvPicPr>
          <p:cNvPr id="15" name="Picture 14">
            <a:extLst>
              <a:ext uri="{FF2B5EF4-FFF2-40B4-BE49-F238E27FC236}">
                <a16:creationId xmlns:a16="http://schemas.microsoft.com/office/drawing/2014/main" id="{C4C6A34C-F217-46F3-B5EB-A44D46A104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22408" y="304371"/>
            <a:ext cx="2839188" cy="1618835"/>
          </a:xfrm>
          <a:prstGeom prst="rect">
            <a:avLst/>
          </a:prstGeom>
        </p:spPr>
      </p:pic>
      <p:sp>
        <p:nvSpPr>
          <p:cNvPr id="18" name="TextBox 17">
            <a:extLst>
              <a:ext uri="{FF2B5EF4-FFF2-40B4-BE49-F238E27FC236}">
                <a16:creationId xmlns:a16="http://schemas.microsoft.com/office/drawing/2014/main" id="{2931B53B-6642-4F95-8C12-D23370DC6BDF}"/>
              </a:ext>
            </a:extLst>
          </p:cNvPr>
          <p:cNvSpPr txBox="1"/>
          <p:nvPr/>
        </p:nvSpPr>
        <p:spPr>
          <a:xfrm>
            <a:off x="1681276" y="5383994"/>
            <a:ext cx="304520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2-phase Pipe Welding</a:t>
            </a:r>
          </a:p>
        </p:txBody>
      </p:sp>
      <p:pic>
        <p:nvPicPr>
          <p:cNvPr id="19" name="Picture 18">
            <a:extLst>
              <a:ext uri="{FF2B5EF4-FFF2-40B4-BE49-F238E27FC236}">
                <a16:creationId xmlns:a16="http://schemas.microsoft.com/office/drawing/2014/main" id="{36F3F279-68E2-4A8C-BB03-7B48E3B45B8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98766" y="3101824"/>
            <a:ext cx="2922950" cy="2192213"/>
          </a:xfrm>
          <a:prstGeom prst="rect">
            <a:avLst/>
          </a:prstGeom>
        </p:spPr>
      </p:pic>
      <p:pic>
        <p:nvPicPr>
          <p:cNvPr id="20" name="Picture 19">
            <a:extLst>
              <a:ext uri="{FF2B5EF4-FFF2-40B4-BE49-F238E27FC236}">
                <a16:creationId xmlns:a16="http://schemas.microsoft.com/office/drawing/2014/main" id="{A211184A-B073-4E90-9F56-4C6CE9AE816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26479" y="4214027"/>
            <a:ext cx="2544737" cy="1908552"/>
          </a:xfrm>
          <a:prstGeom prst="rect">
            <a:avLst/>
          </a:prstGeom>
        </p:spPr>
      </p:pic>
      <p:sp>
        <p:nvSpPr>
          <p:cNvPr id="21" name="TextBox 20">
            <a:extLst>
              <a:ext uri="{FF2B5EF4-FFF2-40B4-BE49-F238E27FC236}">
                <a16:creationId xmlns:a16="http://schemas.microsoft.com/office/drawing/2014/main" id="{30562BB6-A2C5-4F9B-992F-77BCA58752F8}"/>
              </a:ext>
            </a:extLst>
          </p:cNvPr>
          <p:cNvSpPr txBox="1"/>
          <p:nvPr/>
        </p:nvSpPr>
        <p:spPr>
          <a:xfrm>
            <a:off x="5022209" y="6171076"/>
            <a:ext cx="224900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Upper Cold Mass to string alignment</a:t>
            </a:r>
          </a:p>
        </p:txBody>
      </p:sp>
      <p:sp>
        <p:nvSpPr>
          <p:cNvPr id="23" name="TextBox 22">
            <a:extLst>
              <a:ext uri="{FF2B5EF4-FFF2-40B4-BE49-F238E27FC236}">
                <a16:creationId xmlns:a16="http://schemas.microsoft.com/office/drawing/2014/main" id="{693A537A-5EFD-4DF0-A489-C47CD06A956F}"/>
              </a:ext>
            </a:extLst>
          </p:cNvPr>
          <p:cNvSpPr txBox="1"/>
          <p:nvPr/>
        </p:nvSpPr>
        <p:spPr>
          <a:xfrm>
            <a:off x="8085345" y="3850589"/>
            <a:ext cx="2544736" cy="36933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Magnetic Shielding</a:t>
            </a:r>
          </a:p>
        </p:txBody>
      </p:sp>
      <p:pic>
        <p:nvPicPr>
          <p:cNvPr id="24" name="Picture 23">
            <a:extLst>
              <a:ext uri="{FF2B5EF4-FFF2-40B4-BE49-F238E27FC236}">
                <a16:creationId xmlns:a16="http://schemas.microsoft.com/office/drawing/2014/main" id="{8343B951-7966-4C26-8838-3AF34A25FFC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941975" y="2248837"/>
            <a:ext cx="2239782" cy="1679836"/>
          </a:xfrm>
          <a:prstGeom prst="rect">
            <a:avLst/>
          </a:prstGeom>
        </p:spPr>
      </p:pic>
      <p:pic>
        <p:nvPicPr>
          <p:cNvPr id="25" name="Picture 24">
            <a:extLst>
              <a:ext uri="{FF2B5EF4-FFF2-40B4-BE49-F238E27FC236}">
                <a16:creationId xmlns:a16="http://schemas.microsoft.com/office/drawing/2014/main" id="{4E5F5631-159B-47C0-B207-0662EEEBB8A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832358" y="2248838"/>
            <a:ext cx="2122391" cy="1591793"/>
          </a:xfrm>
          <a:prstGeom prst="rect">
            <a:avLst/>
          </a:prstGeom>
        </p:spPr>
      </p:pic>
      <p:sp>
        <p:nvSpPr>
          <p:cNvPr id="26" name="TextBox 25">
            <a:extLst>
              <a:ext uri="{FF2B5EF4-FFF2-40B4-BE49-F238E27FC236}">
                <a16:creationId xmlns:a16="http://schemas.microsoft.com/office/drawing/2014/main" id="{BBC93DB6-93AB-4BAA-B726-211332FD9BEE}"/>
              </a:ext>
            </a:extLst>
          </p:cNvPr>
          <p:cNvSpPr txBox="1"/>
          <p:nvPr/>
        </p:nvSpPr>
        <p:spPr>
          <a:xfrm>
            <a:off x="5022210" y="3796199"/>
            <a:ext cx="1853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Instrumentation</a:t>
            </a:r>
          </a:p>
        </p:txBody>
      </p:sp>
    </p:spTree>
    <p:extLst>
      <p:ext uri="{BB962C8B-B14F-4D97-AF65-F5344CB8AC3E}">
        <p14:creationId xmlns:p14="http://schemas.microsoft.com/office/powerpoint/2010/main" val="277654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C3DAA-68E7-434D-A97E-32CB37635E38}"/>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pic>
        <p:nvPicPr>
          <p:cNvPr id="5" name="Picture 4">
            <a:extLst>
              <a:ext uri="{FF2B5EF4-FFF2-40B4-BE49-F238E27FC236}">
                <a16:creationId xmlns:a16="http://schemas.microsoft.com/office/drawing/2014/main" id="{854A2171-2A44-4F6B-85C2-59D358C905C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5179" y="362597"/>
            <a:ext cx="2798808" cy="2099106"/>
          </a:xfrm>
          <a:prstGeom prst="rect">
            <a:avLst/>
          </a:prstGeom>
        </p:spPr>
      </p:pic>
      <p:sp>
        <p:nvSpPr>
          <p:cNvPr id="6" name="TextBox 5">
            <a:extLst>
              <a:ext uri="{FF2B5EF4-FFF2-40B4-BE49-F238E27FC236}">
                <a16:creationId xmlns:a16="http://schemas.microsoft.com/office/drawing/2014/main" id="{1082D226-9385-4AC9-B490-93915A5E4F71}"/>
              </a:ext>
            </a:extLst>
          </p:cNvPr>
          <p:cNvSpPr txBox="1"/>
          <p:nvPr/>
        </p:nvSpPr>
        <p:spPr>
          <a:xfrm>
            <a:off x="2099716" y="2479487"/>
            <a:ext cx="196302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Tuner Assembly</a:t>
            </a:r>
          </a:p>
        </p:txBody>
      </p:sp>
      <p:pic>
        <p:nvPicPr>
          <p:cNvPr id="7" name="Picture 6">
            <a:extLst>
              <a:ext uri="{FF2B5EF4-FFF2-40B4-BE49-F238E27FC236}">
                <a16:creationId xmlns:a16="http://schemas.microsoft.com/office/drawing/2014/main" id="{0C7662C4-2710-4714-A47D-2838EDF4D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46260" y="44503"/>
            <a:ext cx="1763273" cy="2219085"/>
          </a:xfrm>
          <a:prstGeom prst="rect">
            <a:avLst/>
          </a:prstGeom>
        </p:spPr>
      </p:pic>
      <p:sp>
        <p:nvSpPr>
          <p:cNvPr id="8" name="TextBox 7">
            <a:extLst>
              <a:ext uri="{FF2B5EF4-FFF2-40B4-BE49-F238E27FC236}">
                <a16:creationId xmlns:a16="http://schemas.microsoft.com/office/drawing/2014/main" id="{4156BE86-2493-4B8B-8C11-D062CB4995FE}"/>
              </a:ext>
            </a:extLst>
          </p:cNvPr>
          <p:cNvSpPr txBox="1"/>
          <p:nvPr/>
        </p:nvSpPr>
        <p:spPr>
          <a:xfrm>
            <a:off x="5012834" y="2520788"/>
            <a:ext cx="33220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Thermal Intercepts Assembly</a:t>
            </a:r>
          </a:p>
        </p:txBody>
      </p:sp>
      <p:pic>
        <p:nvPicPr>
          <p:cNvPr id="10" name="Picture 9">
            <a:extLst>
              <a:ext uri="{FF2B5EF4-FFF2-40B4-BE49-F238E27FC236}">
                <a16:creationId xmlns:a16="http://schemas.microsoft.com/office/drawing/2014/main" id="{5F6D4A6C-F37B-4A6A-ACA4-03C7764EA18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49005" y="4245449"/>
            <a:ext cx="3078760" cy="2309070"/>
          </a:xfrm>
          <a:prstGeom prst="rect">
            <a:avLst/>
          </a:prstGeom>
        </p:spPr>
      </p:pic>
      <p:pic>
        <p:nvPicPr>
          <p:cNvPr id="11" name="Picture 10">
            <a:extLst>
              <a:ext uri="{FF2B5EF4-FFF2-40B4-BE49-F238E27FC236}">
                <a16:creationId xmlns:a16="http://schemas.microsoft.com/office/drawing/2014/main" id="{8AE250FA-3648-4181-A3F1-2584C07257E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34587" y="44504"/>
            <a:ext cx="2958780" cy="2219085"/>
          </a:xfrm>
          <a:prstGeom prst="rect">
            <a:avLst/>
          </a:prstGeom>
        </p:spPr>
      </p:pic>
      <p:sp>
        <p:nvSpPr>
          <p:cNvPr id="12" name="TextBox 11">
            <a:extLst>
              <a:ext uri="{FF2B5EF4-FFF2-40B4-BE49-F238E27FC236}">
                <a16:creationId xmlns:a16="http://schemas.microsoft.com/office/drawing/2014/main" id="{857BA197-A9B1-49E2-9E7F-2BA7775887CF}"/>
              </a:ext>
            </a:extLst>
          </p:cNvPr>
          <p:cNvSpPr txBox="1"/>
          <p:nvPr/>
        </p:nvSpPr>
        <p:spPr>
          <a:xfrm>
            <a:off x="6335087" y="6488668"/>
            <a:ext cx="350659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Lower Heat Shielding Welding</a:t>
            </a:r>
          </a:p>
        </p:txBody>
      </p:sp>
      <p:pic>
        <p:nvPicPr>
          <p:cNvPr id="13" name="Picture 12">
            <a:extLst>
              <a:ext uri="{FF2B5EF4-FFF2-40B4-BE49-F238E27FC236}">
                <a16:creationId xmlns:a16="http://schemas.microsoft.com/office/drawing/2014/main" id="{6174BEBA-FE9C-4F24-BF12-945B9420C5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69344" y="3542261"/>
            <a:ext cx="3973652" cy="2980239"/>
          </a:xfrm>
          <a:prstGeom prst="rect">
            <a:avLst/>
          </a:prstGeom>
        </p:spPr>
      </p:pic>
      <p:sp>
        <p:nvSpPr>
          <p:cNvPr id="14" name="TextBox 13">
            <a:extLst>
              <a:ext uri="{FF2B5EF4-FFF2-40B4-BE49-F238E27FC236}">
                <a16:creationId xmlns:a16="http://schemas.microsoft.com/office/drawing/2014/main" id="{47104642-3E1C-4657-9258-DB59785480FE}"/>
              </a:ext>
            </a:extLst>
          </p:cNvPr>
          <p:cNvSpPr txBox="1"/>
          <p:nvPr/>
        </p:nvSpPr>
        <p:spPr>
          <a:xfrm>
            <a:off x="2354017" y="6496263"/>
            <a:ext cx="249991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Magnet Current Leads</a:t>
            </a:r>
          </a:p>
        </p:txBody>
      </p:sp>
      <p:pic>
        <p:nvPicPr>
          <p:cNvPr id="9" name="Picture 8">
            <a:extLst>
              <a:ext uri="{FF2B5EF4-FFF2-40B4-BE49-F238E27FC236}">
                <a16:creationId xmlns:a16="http://schemas.microsoft.com/office/drawing/2014/main" id="{E648421E-4109-40BD-8CDC-5464EB5FC49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91360" y="1649217"/>
            <a:ext cx="1982170" cy="2481807"/>
          </a:xfrm>
          <a:prstGeom prst="rect">
            <a:avLst/>
          </a:prstGeom>
        </p:spPr>
      </p:pic>
    </p:spTree>
    <p:extLst>
      <p:ext uri="{BB962C8B-B14F-4D97-AF65-F5344CB8AC3E}">
        <p14:creationId xmlns:p14="http://schemas.microsoft.com/office/powerpoint/2010/main" val="198643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C3C119-02F0-7066-7B01-EAC248CB83A5}"/>
              </a:ext>
            </a:extLst>
          </p:cNvPr>
          <p:cNvSpPr>
            <a:spLocks noGrp="1"/>
          </p:cNvSpPr>
          <p:nvPr>
            <p:ph type="title"/>
          </p:nvPr>
        </p:nvSpPr>
        <p:spPr>
          <a:xfrm>
            <a:off x="270330" y="289564"/>
            <a:ext cx="8873669" cy="693450"/>
          </a:xfrm>
        </p:spPr>
        <p:txBody>
          <a:bodyPr/>
          <a:lstStyle/>
          <a:p>
            <a:r>
              <a:rPr lang="en-US" sz="3600" dirty="0"/>
              <a:t>LCLS – Linear Coherent Light Source</a:t>
            </a:r>
          </a:p>
        </p:txBody>
      </p:sp>
      <p:sp>
        <p:nvSpPr>
          <p:cNvPr id="5" name="Content Placeholder 4">
            <a:extLst>
              <a:ext uri="{FF2B5EF4-FFF2-40B4-BE49-F238E27FC236}">
                <a16:creationId xmlns:a16="http://schemas.microsoft.com/office/drawing/2014/main" id="{87473704-40FF-8BBB-CE5A-03691C930E40}"/>
              </a:ext>
            </a:extLst>
          </p:cNvPr>
          <p:cNvSpPr>
            <a:spLocks noGrp="1"/>
          </p:cNvSpPr>
          <p:nvPr>
            <p:ph sz="quarter" idx="14"/>
          </p:nvPr>
        </p:nvSpPr>
        <p:spPr>
          <a:xfrm>
            <a:off x="388767" y="1295400"/>
            <a:ext cx="6113635" cy="5065523"/>
          </a:xfrm>
        </p:spPr>
        <p:txBody>
          <a:bodyPr>
            <a:normAutofit/>
          </a:bodyPr>
          <a:lstStyle/>
          <a:p>
            <a:r>
              <a:rPr lang="en-US" sz="2667" b="1" dirty="0">
                <a:solidFill>
                  <a:srgbClr val="0070C0"/>
                </a:solidFill>
                <a:latin typeface="+mj-lt"/>
                <a:ea typeface="Lato" panose="020F0502020204030203" pitchFamily="34" charset="0"/>
                <a:cs typeface="Lato" panose="020F0502020204030203" pitchFamily="34" charset="0"/>
              </a:rPr>
              <a:t>LCLS</a:t>
            </a:r>
            <a:r>
              <a:rPr lang="en-US" sz="2667" dirty="0">
                <a:latin typeface="+mj-lt"/>
                <a:ea typeface="Lato" panose="020F0502020204030203" pitchFamily="34" charset="0"/>
                <a:cs typeface="Lato" panose="020F0502020204030203" pitchFamily="34" charset="0"/>
              </a:rPr>
              <a:t> at SLAC takes X-ray snapshots of atoms and molecules at work, revealing fundamental processes in materials, technology and living things. </a:t>
            </a:r>
            <a:r>
              <a:rPr lang="en-US" sz="2667" b="1" dirty="0">
                <a:solidFill>
                  <a:srgbClr val="0070C0"/>
                </a:solidFill>
                <a:latin typeface="+mj-lt"/>
                <a:ea typeface="Lato" panose="020F0502020204030203" pitchFamily="34" charset="0"/>
                <a:cs typeface="Lato" panose="020F0502020204030203" pitchFamily="34" charset="0"/>
              </a:rPr>
              <a:t>LCLS</a:t>
            </a:r>
            <a:r>
              <a:rPr lang="en-US" sz="2667" dirty="0">
                <a:solidFill>
                  <a:srgbClr val="2E2D29"/>
                </a:solidFill>
                <a:latin typeface="+mj-lt"/>
                <a:ea typeface="Lato" panose="020F0502020204030203" pitchFamily="34" charset="0"/>
                <a:cs typeface="Lato" panose="020F0502020204030203" pitchFamily="34" charset="0"/>
              </a:rPr>
              <a:t>, the world’s first hard XFEL, produced its first light in April 2009, generating X-ray pulses a billion times brighter than anything that had come before. It accelerates electrons through a copper pipe at room temperature, which limits its rate to 120 X-ray pulses per second.</a:t>
            </a:r>
            <a:endParaRPr lang="en-US" sz="2667" dirty="0">
              <a:latin typeface="+mj-lt"/>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121503D2-3D35-B978-0BF3-A46903930FCD}"/>
              </a:ext>
            </a:extLst>
          </p:cNvPr>
          <p:cNvSpPr>
            <a:spLocks noGrp="1"/>
          </p:cNvSpPr>
          <p:nvPr>
            <p:ph type="sldNum" sz="quarter" idx="11"/>
          </p:nvPr>
        </p:nvSpPr>
        <p:spPr/>
        <p:txBody>
          <a:bodyPr/>
          <a:lstStyle/>
          <a:p>
            <a:pPr algn="l" defTabSz="1219170">
              <a:defRPr/>
            </a:pPr>
            <a:fld id="{5BD36294-2849-48A8-8531-5354CF3095D2}" type="slidenum">
              <a:rPr lang="en-US">
                <a:solidFill>
                  <a:srgbClr val="000000"/>
                </a:solidFill>
                <a:latin typeface="Arial" pitchFamily="34" charset="0"/>
                <a:cs typeface="Arial" pitchFamily="34" charset="0"/>
              </a:rPr>
              <a:pPr algn="l" defTabSz="1219170">
                <a:defRPr/>
              </a:pPr>
              <a:t>4</a:t>
            </a:fld>
            <a:endParaRPr lang="en-US" dirty="0">
              <a:solidFill>
                <a:srgbClr val="0000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1739CE94-28BA-1690-79C0-444DCC272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9033" y="1230415"/>
            <a:ext cx="4684201" cy="2634864"/>
          </a:xfrm>
          <a:prstGeom prst="rect">
            <a:avLst/>
          </a:prstGeom>
        </p:spPr>
      </p:pic>
      <p:sp>
        <p:nvSpPr>
          <p:cNvPr id="7" name="TextBox 6">
            <a:extLst>
              <a:ext uri="{FF2B5EF4-FFF2-40B4-BE49-F238E27FC236}">
                <a16:creationId xmlns:a16="http://schemas.microsoft.com/office/drawing/2014/main" id="{977A0CA0-FC89-7440-B7A1-6842BEA6E9F0}"/>
              </a:ext>
            </a:extLst>
          </p:cNvPr>
          <p:cNvSpPr txBox="1"/>
          <p:nvPr/>
        </p:nvSpPr>
        <p:spPr>
          <a:xfrm>
            <a:off x="3048000" y="3183989"/>
            <a:ext cx="6096000" cy="461665"/>
          </a:xfrm>
          <a:prstGeom prst="rect">
            <a:avLst/>
          </a:prstGeom>
          <a:noFill/>
        </p:spPr>
        <p:txBody>
          <a:bodyPr wrap="square">
            <a:spAutoFit/>
          </a:bodyPr>
          <a:lstStyle/>
          <a:p>
            <a:pPr defTabSz="1219170">
              <a:defRPr/>
            </a:pPr>
            <a:r>
              <a:rPr lang="en-US" sz="2400" dirty="0">
                <a:solidFill>
                  <a:srgbClr val="000000"/>
                </a:solidFill>
                <a:latin typeface="Arial"/>
              </a:rPr>
              <a:t> </a:t>
            </a:r>
          </a:p>
        </p:txBody>
      </p:sp>
      <p:pic>
        <p:nvPicPr>
          <p:cNvPr id="8" name="Picture 7">
            <a:hlinkClick r:id="rId3"/>
            <a:extLst>
              <a:ext uri="{FF2B5EF4-FFF2-40B4-BE49-F238E27FC236}">
                <a16:creationId xmlns:a16="http://schemas.microsoft.com/office/drawing/2014/main" id="{A71F31E3-955E-480F-8A2E-9C1BF8A285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2279" y="4016477"/>
            <a:ext cx="4677276" cy="2634864"/>
          </a:xfrm>
          <a:prstGeom prst="rect">
            <a:avLst/>
          </a:prstGeom>
        </p:spPr>
      </p:pic>
      <p:sp>
        <p:nvSpPr>
          <p:cNvPr id="4" name="TextBox 3">
            <a:extLst>
              <a:ext uri="{FF2B5EF4-FFF2-40B4-BE49-F238E27FC236}">
                <a16:creationId xmlns:a16="http://schemas.microsoft.com/office/drawing/2014/main" id="{8FE885C5-3BFA-923B-2C42-B5A137D043BD}"/>
              </a:ext>
            </a:extLst>
          </p:cNvPr>
          <p:cNvSpPr txBox="1"/>
          <p:nvPr/>
        </p:nvSpPr>
        <p:spPr>
          <a:xfrm>
            <a:off x="9441781" y="20350"/>
            <a:ext cx="2648620" cy="830997"/>
          </a:xfrm>
          <a:prstGeom prst="rect">
            <a:avLst/>
          </a:prstGeom>
          <a:noFill/>
        </p:spPr>
        <p:txBody>
          <a:bodyPr wrap="square" rtlCol="0">
            <a:spAutoFit/>
          </a:bodyPr>
          <a:lstStyle/>
          <a:p>
            <a:r>
              <a:rPr lang="en-US" sz="2400" dirty="0"/>
              <a:t>Thanks to Greg Hays for his input</a:t>
            </a:r>
          </a:p>
        </p:txBody>
      </p:sp>
    </p:spTree>
    <p:extLst>
      <p:ext uri="{BB962C8B-B14F-4D97-AF65-F5344CB8AC3E}">
        <p14:creationId xmlns:p14="http://schemas.microsoft.com/office/powerpoint/2010/main" val="375397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FF1127-22B5-47FE-BCB5-A74B3CD2748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pic>
        <p:nvPicPr>
          <p:cNvPr id="5" name="Picture 4">
            <a:extLst>
              <a:ext uri="{FF2B5EF4-FFF2-40B4-BE49-F238E27FC236}">
                <a16:creationId xmlns:a16="http://schemas.microsoft.com/office/drawing/2014/main" id="{2CECCEB5-D8CF-404B-8B95-2BBF352285E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4333" y="109248"/>
            <a:ext cx="2986482" cy="2239861"/>
          </a:xfrm>
          <a:prstGeom prst="rect">
            <a:avLst/>
          </a:prstGeom>
        </p:spPr>
      </p:pic>
      <p:sp>
        <p:nvSpPr>
          <p:cNvPr id="6" name="TextBox 5">
            <a:extLst>
              <a:ext uri="{FF2B5EF4-FFF2-40B4-BE49-F238E27FC236}">
                <a16:creationId xmlns:a16="http://schemas.microsoft.com/office/drawing/2014/main" id="{D8FAE16F-B15A-49BF-B373-6DE3E9429FFE}"/>
              </a:ext>
            </a:extLst>
          </p:cNvPr>
          <p:cNvSpPr txBox="1"/>
          <p:nvPr/>
        </p:nvSpPr>
        <p:spPr>
          <a:xfrm>
            <a:off x="1817614" y="2349109"/>
            <a:ext cx="249992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Magnet current leads soldering to the flange</a:t>
            </a:r>
          </a:p>
        </p:txBody>
      </p:sp>
      <p:pic>
        <p:nvPicPr>
          <p:cNvPr id="7" name="Picture 6">
            <a:extLst>
              <a:ext uri="{FF2B5EF4-FFF2-40B4-BE49-F238E27FC236}">
                <a16:creationId xmlns:a16="http://schemas.microsoft.com/office/drawing/2014/main" id="{63DE8B20-81A1-4A82-82BA-C942DE5CF2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36318" y="109247"/>
            <a:ext cx="2986481" cy="2239861"/>
          </a:xfrm>
          <a:prstGeom prst="rect">
            <a:avLst/>
          </a:prstGeom>
        </p:spPr>
      </p:pic>
      <p:sp>
        <p:nvSpPr>
          <p:cNvPr id="8" name="TextBox 7">
            <a:extLst>
              <a:ext uri="{FF2B5EF4-FFF2-40B4-BE49-F238E27FC236}">
                <a16:creationId xmlns:a16="http://schemas.microsoft.com/office/drawing/2014/main" id="{38E9704E-A7CF-4E0A-9BBD-458447BE7C8D}"/>
              </a:ext>
            </a:extLst>
          </p:cNvPr>
          <p:cNvSpPr txBox="1"/>
          <p:nvPr/>
        </p:nvSpPr>
        <p:spPr>
          <a:xfrm>
            <a:off x="6381228" y="2349107"/>
            <a:ext cx="29864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Instrumentation flanges</a:t>
            </a:r>
          </a:p>
        </p:txBody>
      </p:sp>
      <p:pic>
        <p:nvPicPr>
          <p:cNvPr id="9" name="Picture 8">
            <a:extLst>
              <a:ext uri="{FF2B5EF4-FFF2-40B4-BE49-F238E27FC236}">
                <a16:creationId xmlns:a16="http://schemas.microsoft.com/office/drawing/2014/main" id="{BA47B48D-FC85-4EDD-96E3-7DEFF34773F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61144" y="3842794"/>
            <a:ext cx="2869713" cy="2152285"/>
          </a:xfrm>
          <a:prstGeom prst="rect">
            <a:avLst/>
          </a:prstGeom>
        </p:spPr>
      </p:pic>
      <p:sp>
        <p:nvSpPr>
          <p:cNvPr id="10" name="TextBox 9">
            <a:extLst>
              <a:ext uri="{FF2B5EF4-FFF2-40B4-BE49-F238E27FC236}">
                <a16:creationId xmlns:a16="http://schemas.microsoft.com/office/drawing/2014/main" id="{BFF7644B-62D3-41A7-9C3A-17C13839353C}"/>
              </a:ext>
            </a:extLst>
          </p:cNvPr>
          <p:cNvSpPr txBox="1"/>
          <p:nvPr/>
        </p:nvSpPr>
        <p:spPr>
          <a:xfrm>
            <a:off x="4677924" y="5995078"/>
            <a:ext cx="355693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Insulating Vacuum Leak Check</a:t>
            </a:r>
          </a:p>
        </p:txBody>
      </p:sp>
      <p:pic>
        <p:nvPicPr>
          <p:cNvPr id="11" name="Picture 10">
            <a:extLst>
              <a:ext uri="{FF2B5EF4-FFF2-40B4-BE49-F238E27FC236}">
                <a16:creationId xmlns:a16="http://schemas.microsoft.com/office/drawing/2014/main" id="{339B13BD-2C78-481C-8C5C-F4E748EF550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98301" y="109247"/>
            <a:ext cx="2907930" cy="2180948"/>
          </a:xfrm>
          <a:prstGeom prst="rect">
            <a:avLst/>
          </a:prstGeom>
        </p:spPr>
      </p:pic>
      <p:pic>
        <p:nvPicPr>
          <p:cNvPr id="12" name="Picture 11">
            <a:extLst>
              <a:ext uri="{FF2B5EF4-FFF2-40B4-BE49-F238E27FC236}">
                <a16:creationId xmlns:a16="http://schemas.microsoft.com/office/drawing/2014/main" id="{1A9E383D-3E41-4270-99E2-80917C5D71F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24667" y="3862562"/>
            <a:ext cx="2843355" cy="2132516"/>
          </a:xfrm>
          <a:prstGeom prst="rect">
            <a:avLst/>
          </a:prstGeom>
        </p:spPr>
      </p:pic>
      <p:sp>
        <p:nvSpPr>
          <p:cNvPr id="13" name="TextBox 12">
            <a:extLst>
              <a:ext uri="{FF2B5EF4-FFF2-40B4-BE49-F238E27FC236}">
                <a16:creationId xmlns:a16="http://schemas.microsoft.com/office/drawing/2014/main" id="{4DE07CD2-C122-49BB-AC1C-878FD387F02F}"/>
              </a:ext>
            </a:extLst>
          </p:cNvPr>
          <p:cNvSpPr txBox="1"/>
          <p:nvPr/>
        </p:nvSpPr>
        <p:spPr>
          <a:xfrm>
            <a:off x="1482055" y="6001588"/>
            <a:ext cx="33220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rPr>
              <a:t>Warm end coupler Installation</a:t>
            </a:r>
          </a:p>
        </p:txBody>
      </p:sp>
    </p:spTree>
    <p:extLst>
      <p:ext uri="{BB962C8B-B14F-4D97-AF65-F5344CB8AC3E}">
        <p14:creationId xmlns:p14="http://schemas.microsoft.com/office/powerpoint/2010/main" val="19159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FBAB2-345B-A3CD-4B92-C0F3456D4ECB}"/>
              </a:ext>
            </a:extLst>
          </p:cNvPr>
          <p:cNvSpPr>
            <a:spLocks noGrp="1"/>
          </p:cNvSpPr>
          <p:nvPr>
            <p:ph type="title"/>
          </p:nvPr>
        </p:nvSpPr>
        <p:spPr/>
        <p:txBody>
          <a:bodyPr/>
          <a:lstStyle/>
          <a:p>
            <a:r>
              <a:rPr lang="en-US" sz="3600" dirty="0"/>
              <a:t>LCLS-II</a:t>
            </a:r>
          </a:p>
        </p:txBody>
      </p:sp>
      <p:sp>
        <p:nvSpPr>
          <p:cNvPr id="5" name="Content Placeholder 4">
            <a:extLst>
              <a:ext uri="{FF2B5EF4-FFF2-40B4-BE49-F238E27FC236}">
                <a16:creationId xmlns:a16="http://schemas.microsoft.com/office/drawing/2014/main" id="{D274DA90-170E-C206-EF37-8AD8D25A0D07}"/>
              </a:ext>
            </a:extLst>
          </p:cNvPr>
          <p:cNvSpPr>
            <a:spLocks noGrp="1"/>
          </p:cNvSpPr>
          <p:nvPr>
            <p:ph sz="quarter" idx="14"/>
          </p:nvPr>
        </p:nvSpPr>
        <p:spPr>
          <a:xfrm>
            <a:off x="135115" y="1243584"/>
            <a:ext cx="7303631" cy="5485325"/>
          </a:xfrm>
        </p:spPr>
        <p:txBody>
          <a:bodyPr vert="horz" lIns="0" tIns="0" rIns="0" bIns="0" rtlCol="0">
            <a:noAutofit/>
          </a:bodyPr>
          <a:lstStyle/>
          <a:p>
            <a:r>
              <a:rPr lang="en-US" sz="1867" dirty="0">
                <a:latin typeface="+mj-lt"/>
                <a:ea typeface="Lato" panose="020F0502020204030203" pitchFamily="34" charset="0"/>
                <a:cs typeface="Lato" panose="020F0502020204030203" pitchFamily="34" charset="0"/>
              </a:rPr>
              <a:t>The </a:t>
            </a:r>
            <a:r>
              <a:rPr lang="en-US" sz="1867" b="1" dirty="0">
                <a:solidFill>
                  <a:srgbClr val="7030A0"/>
                </a:solidFill>
                <a:latin typeface="+mj-lt"/>
                <a:ea typeface="Lato" panose="020F0502020204030203" pitchFamily="34" charset="0"/>
                <a:cs typeface="Lato" panose="020F0502020204030203" pitchFamily="34" charset="0"/>
              </a:rPr>
              <a:t>LCLS-II</a:t>
            </a:r>
            <a:r>
              <a:rPr lang="en-US" sz="1867" b="1" dirty="0">
                <a:latin typeface="+mj-lt"/>
                <a:ea typeface="Lato" panose="020F0502020204030203" pitchFamily="34" charset="0"/>
                <a:cs typeface="Lato" panose="020F0502020204030203" pitchFamily="34" charset="0"/>
              </a:rPr>
              <a:t> </a:t>
            </a:r>
            <a:r>
              <a:rPr lang="en-US" sz="1867" dirty="0">
                <a:latin typeface="+mj-lt"/>
                <a:ea typeface="Lato" panose="020F0502020204030203" pitchFamily="34" charset="0"/>
                <a:cs typeface="Lato" panose="020F0502020204030203" pitchFamily="34" charset="0"/>
              </a:rPr>
              <a:t>upgrade takes X-ray science to a whole new level: It can produce up to a million X-ray pulses per second, 8,000 times more than </a:t>
            </a:r>
            <a:r>
              <a:rPr lang="en-US" sz="1867" dirty="0">
                <a:solidFill>
                  <a:srgbClr val="0070C0"/>
                </a:solidFill>
                <a:latin typeface="+mj-lt"/>
                <a:ea typeface="Lato" panose="020F0502020204030203" pitchFamily="34" charset="0"/>
                <a:cs typeface="Lato" panose="020F0502020204030203" pitchFamily="34" charset="0"/>
              </a:rPr>
              <a:t>LCLS</a:t>
            </a:r>
            <a:r>
              <a:rPr lang="en-US" sz="1867" dirty="0">
                <a:latin typeface="+mj-lt"/>
                <a:ea typeface="Lato" panose="020F0502020204030203" pitchFamily="34" charset="0"/>
                <a:cs typeface="Lato" panose="020F0502020204030203" pitchFamily="34" charset="0"/>
              </a:rPr>
              <a:t>, and produce an almost continuous X-ray beam that on average will be 10,000 times brighter than its predecessor – a world record for today’s most powerful X-ray light sources.</a:t>
            </a:r>
          </a:p>
          <a:p>
            <a:endParaRPr lang="en-US" sz="1867" dirty="0">
              <a:latin typeface="+mj-lt"/>
              <a:ea typeface="Lato" panose="020F0502020204030203" pitchFamily="34" charset="0"/>
              <a:cs typeface="Lato" panose="020F0502020204030203" pitchFamily="34" charset="0"/>
            </a:endParaRPr>
          </a:p>
          <a:p>
            <a:r>
              <a:rPr lang="en-US" sz="1867" dirty="0">
                <a:latin typeface="+mj-lt"/>
                <a:ea typeface="Lato" panose="020F0502020204030203" pitchFamily="34" charset="0"/>
                <a:cs typeface="Lato" panose="020F0502020204030203" pitchFamily="34" charset="0"/>
              </a:rPr>
              <a:t>Central to </a:t>
            </a:r>
            <a:r>
              <a:rPr lang="en-US" sz="1867" b="1" dirty="0">
                <a:solidFill>
                  <a:srgbClr val="7030A0"/>
                </a:solidFill>
                <a:latin typeface="+mj-lt"/>
                <a:ea typeface="Lato" panose="020F0502020204030203" pitchFamily="34" charset="0"/>
                <a:cs typeface="Lato" panose="020F0502020204030203" pitchFamily="34" charset="0"/>
              </a:rPr>
              <a:t>LCLS-II</a:t>
            </a:r>
            <a:r>
              <a:rPr lang="en-US" sz="1867" dirty="0">
                <a:latin typeface="+mj-lt"/>
                <a:ea typeface="Lato" panose="020F0502020204030203" pitchFamily="34" charset="0"/>
                <a:cs typeface="Lato" panose="020F0502020204030203" pitchFamily="34" charset="0"/>
              </a:rPr>
              <a:t>’s enhanced capabilities is its revolutionary superconducting accelerator. It comprises 37 cryogenic modules that are cooled to minus 456 degrees Fahrenheit (2 degrees Kelvin) – colder than outer space – a temperature at which it can boost electrons to high energies with nearly zero energy loss. </a:t>
            </a:r>
          </a:p>
          <a:p>
            <a:endParaRPr lang="en-US" sz="1867" dirty="0">
              <a:latin typeface="+mj-lt"/>
              <a:ea typeface="Lato" panose="020F0502020204030203" pitchFamily="34" charset="0"/>
              <a:cs typeface="Lato" panose="020F0502020204030203" pitchFamily="34" charset="0"/>
            </a:endParaRPr>
          </a:p>
          <a:p>
            <a:r>
              <a:rPr lang="en-US" sz="1867" dirty="0">
                <a:latin typeface="+mj-lt"/>
                <a:ea typeface="Lato" panose="020F0502020204030203" pitchFamily="34" charset="0"/>
                <a:cs typeface="Lato" panose="020F0502020204030203" pitchFamily="34" charset="0"/>
              </a:rPr>
              <a:t>Fermilab and the Thomas Jefferson National Accelerator Facility played pivotal roles in designing and building these cryomodules (CM). Fermilab led the cryomodule design, pioneered the SRF cavity performance R&amp;D, and has successfully delivered 20 (seventeen 1.3 GHz and three 3.9 GHz cryomodules).</a:t>
            </a:r>
          </a:p>
          <a:p>
            <a:endParaRPr lang="en-US" sz="1867" dirty="0">
              <a:latin typeface="Lato" panose="020F0502020204030203" pitchFamily="34" charset="0"/>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EA6862FB-2C0B-1AC1-CEB4-E5D53FF003C0}"/>
              </a:ext>
            </a:extLst>
          </p:cNvPr>
          <p:cNvSpPr>
            <a:spLocks noGrp="1"/>
          </p:cNvSpPr>
          <p:nvPr>
            <p:ph type="sldNum" sz="quarter" idx="11"/>
          </p:nvPr>
        </p:nvSpPr>
        <p:spPr/>
        <p:txBody>
          <a:bodyPr/>
          <a:lstStyle/>
          <a:p>
            <a:pPr algn="l" defTabSz="1219170">
              <a:defRPr/>
            </a:pPr>
            <a:fld id="{5BD36294-2849-48A8-8531-5354CF3095D2}" type="slidenum">
              <a:rPr lang="en-US">
                <a:solidFill>
                  <a:srgbClr val="000000"/>
                </a:solidFill>
                <a:latin typeface="Arial" pitchFamily="34" charset="0"/>
                <a:cs typeface="Arial" pitchFamily="34" charset="0"/>
              </a:rPr>
              <a:pPr algn="l" defTabSz="1219170">
                <a:defRPr/>
              </a:pPr>
              <a:t>5</a:t>
            </a:fld>
            <a:endParaRPr lang="en-US" dirty="0">
              <a:solidFill>
                <a:srgbClr val="0000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E4291802-E753-5ABE-DE1C-DF368C22BA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38748" y="1136098"/>
            <a:ext cx="4618137" cy="2597703"/>
          </a:xfrm>
          <a:prstGeom prst="rect">
            <a:avLst/>
          </a:prstGeom>
        </p:spPr>
      </p:pic>
      <p:pic>
        <p:nvPicPr>
          <p:cNvPr id="10" name="Picture 9">
            <a:extLst>
              <a:ext uri="{FF2B5EF4-FFF2-40B4-BE49-F238E27FC236}">
                <a16:creationId xmlns:a16="http://schemas.microsoft.com/office/drawing/2014/main" id="{06A2C810-73D8-C136-0CFD-B97AACF14A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8748" y="3803954"/>
            <a:ext cx="4618137" cy="2597703"/>
          </a:xfrm>
          <a:prstGeom prst="rect">
            <a:avLst/>
          </a:prstGeom>
        </p:spPr>
      </p:pic>
      <p:sp>
        <p:nvSpPr>
          <p:cNvPr id="7" name="TextBox 6">
            <a:extLst>
              <a:ext uri="{FF2B5EF4-FFF2-40B4-BE49-F238E27FC236}">
                <a16:creationId xmlns:a16="http://schemas.microsoft.com/office/drawing/2014/main" id="{1B349ABD-A6DD-FEB4-280D-063097E63289}"/>
              </a:ext>
            </a:extLst>
          </p:cNvPr>
          <p:cNvSpPr txBox="1"/>
          <p:nvPr/>
        </p:nvSpPr>
        <p:spPr>
          <a:xfrm>
            <a:off x="8706345" y="74719"/>
            <a:ext cx="3350540" cy="830997"/>
          </a:xfrm>
          <a:prstGeom prst="rect">
            <a:avLst/>
          </a:prstGeom>
          <a:noFill/>
        </p:spPr>
        <p:txBody>
          <a:bodyPr wrap="square" rtlCol="0">
            <a:spAutoFit/>
          </a:bodyPr>
          <a:lstStyle/>
          <a:p>
            <a:r>
              <a:rPr lang="en-US" sz="2400" dirty="0"/>
              <a:t>Thanks to Greg Hays for his input</a:t>
            </a:r>
          </a:p>
        </p:txBody>
      </p:sp>
    </p:spTree>
    <p:extLst>
      <p:ext uri="{BB962C8B-B14F-4D97-AF65-F5344CB8AC3E}">
        <p14:creationId xmlns:p14="http://schemas.microsoft.com/office/powerpoint/2010/main" val="78509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175A7-D892-3FE7-BE16-7E5395B4D382}"/>
              </a:ext>
            </a:extLst>
          </p:cNvPr>
          <p:cNvSpPr>
            <a:spLocks noGrp="1"/>
          </p:cNvSpPr>
          <p:nvPr>
            <p:ph type="title"/>
          </p:nvPr>
        </p:nvSpPr>
        <p:spPr/>
        <p:txBody>
          <a:bodyPr/>
          <a:lstStyle/>
          <a:p>
            <a:r>
              <a:rPr lang="en-US" sz="3600" dirty="0"/>
              <a:t>LCLS-II-HE</a:t>
            </a:r>
          </a:p>
        </p:txBody>
      </p:sp>
      <p:sp>
        <p:nvSpPr>
          <p:cNvPr id="5" name="Content Placeholder 4">
            <a:extLst>
              <a:ext uri="{FF2B5EF4-FFF2-40B4-BE49-F238E27FC236}">
                <a16:creationId xmlns:a16="http://schemas.microsoft.com/office/drawing/2014/main" id="{7A0338AC-2AD6-670C-498A-3E78182CD7C3}"/>
              </a:ext>
            </a:extLst>
          </p:cNvPr>
          <p:cNvSpPr>
            <a:spLocks noGrp="1"/>
          </p:cNvSpPr>
          <p:nvPr>
            <p:ph sz="quarter" idx="14"/>
          </p:nvPr>
        </p:nvSpPr>
        <p:spPr>
          <a:xfrm>
            <a:off x="183847" y="1023258"/>
            <a:ext cx="6069172" cy="5427213"/>
          </a:xfrm>
        </p:spPr>
        <p:txBody>
          <a:bodyPr>
            <a:noAutofit/>
          </a:bodyPr>
          <a:lstStyle/>
          <a:p>
            <a:r>
              <a:rPr lang="en-US" sz="2133" b="1" dirty="0">
                <a:solidFill>
                  <a:srgbClr val="7030A0"/>
                </a:solidFill>
                <a:latin typeface="+mj-lt"/>
                <a:ea typeface="Lato" panose="020F0502020204030203" pitchFamily="34" charset="0"/>
                <a:cs typeface="Lato" panose="020F0502020204030203" pitchFamily="34" charset="0"/>
              </a:rPr>
              <a:t>LCLS-II</a:t>
            </a:r>
            <a:r>
              <a:rPr lang="en-US" sz="2133" dirty="0">
                <a:latin typeface="+mj-lt"/>
                <a:ea typeface="Lato" panose="020F0502020204030203" pitchFamily="34" charset="0"/>
                <a:cs typeface="Lato" panose="020F0502020204030203" pitchFamily="34" charset="0"/>
              </a:rPr>
              <a:t> has dramatically higher repetition rate than </a:t>
            </a:r>
            <a:r>
              <a:rPr lang="en-US" sz="2133" b="1" dirty="0">
                <a:solidFill>
                  <a:srgbClr val="0070C0"/>
                </a:solidFill>
                <a:latin typeface="+mj-lt"/>
                <a:ea typeface="Lato" panose="020F0502020204030203" pitchFamily="34" charset="0"/>
                <a:cs typeface="Lato" panose="020F0502020204030203" pitchFamily="34" charset="0"/>
              </a:rPr>
              <a:t>LCLS</a:t>
            </a:r>
            <a:r>
              <a:rPr lang="en-US" sz="2133" dirty="0">
                <a:latin typeface="+mj-lt"/>
                <a:ea typeface="Lato" panose="020F0502020204030203" pitchFamily="34" charset="0"/>
                <a:cs typeface="Lato" panose="020F0502020204030203" pitchFamily="34" charset="0"/>
              </a:rPr>
              <a:t>, but as built, it is limited to lower photon energies, meaning that it can’t probe the same things that </a:t>
            </a:r>
            <a:r>
              <a:rPr lang="en-US" sz="2133" b="1" dirty="0">
                <a:solidFill>
                  <a:srgbClr val="0070C0"/>
                </a:solidFill>
                <a:latin typeface="+mj-lt"/>
                <a:ea typeface="Lato" panose="020F0502020204030203" pitchFamily="34" charset="0"/>
                <a:cs typeface="Lato" panose="020F0502020204030203" pitchFamily="34" charset="0"/>
              </a:rPr>
              <a:t>LCLS</a:t>
            </a:r>
            <a:r>
              <a:rPr lang="en-US" sz="2133" dirty="0">
                <a:latin typeface="+mj-lt"/>
                <a:ea typeface="Lato" panose="020F0502020204030203" pitchFamily="34" charset="0"/>
                <a:cs typeface="Lato" panose="020F0502020204030203" pitchFamily="34" charset="0"/>
              </a:rPr>
              <a:t> could. The </a:t>
            </a:r>
            <a:r>
              <a:rPr lang="en-US" sz="2133" b="1" dirty="0">
                <a:solidFill>
                  <a:srgbClr val="FF0000"/>
                </a:solidFill>
                <a:latin typeface="+mj-lt"/>
                <a:ea typeface="Lato" panose="020F0502020204030203" pitchFamily="34" charset="0"/>
                <a:cs typeface="Lato" panose="020F0502020204030203" pitchFamily="34" charset="0"/>
              </a:rPr>
              <a:t>LCLS-II-HE</a:t>
            </a:r>
            <a:r>
              <a:rPr lang="en-US" sz="2133" dirty="0">
                <a:solidFill>
                  <a:srgbClr val="FF0000"/>
                </a:solidFill>
                <a:latin typeface="+mj-lt"/>
                <a:ea typeface="Lato" panose="020F0502020204030203" pitchFamily="34" charset="0"/>
                <a:cs typeface="Lato" panose="020F0502020204030203" pitchFamily="34" charset="0"/>
              </a:rPr>
              <a:t> </a:t>
            </a:r>
            <a:r>
              <a:rPr lang="en-US" sz="2133" dirty="0">
                <a:latin typeface="+mj-lt"/>
                <a:ea typeface="Lato" panose="020F0502020204030203" pitchFamily="34" charset="0"/>
                <a:cs typeface="Lato" panose="020F0502020204030203" pitchFamily="34" charset="0"/>
              </a:rPr>
              <a:t>project will double the energy of the SRF linac (Fermilab is building 14 of the 24 CMs) to 8 GeV, making it possible to generate photons at higher energies. This increased x-ray energy will make it possible to explore new regimes not reachable with </a:t>
            </a:r>
            <a:r>
              <a:rPr lang="en-US" sz="2133" b="1" dirty="0">
                <a:solidFill>
                  <a:srgbClr val="7030A0"/>
                </a:solidFill>
                <a:latin typeface="+mj-lt"/>
                <a:ea typeface="Lato" panose="020F0502020204030203" pitchFamily="34" charset="0"/>
                <a:cs typeface="Lato" panose="020F0502020204030203" pitchFamily="34" charset="0"/>
              </a:rPr>
              <a:t>LCLS-II</a:t>
            </a:r>
            <a:r>
              <a:rPr lang="en-US" sz="2133" b="1" dirty="0">
                <a:latin typeface="+mj-lt"/>
                <a:ea typeface="Lato" panose="020F0502020204030203" pitchFamily="34" charset="0"/>
                <a:cs typeface="Lato" panose="020F0502020204030203" pitchFamily="34" charset="0"/>
              </a:rPr>
              <a:t> </a:t>
            </a:r>
            <a:r>
              <a:rPr lang="en-US" sz="2133" dirty="0">
                <a:latin typeface="+mj-lt"/>
                <a:ea typeface="Lato" panose="020F0502020204030203" pitchFamily="34" charset="0"/>
                <a:cs typeface="Lato" panose="020F0502020204030203" pitchFamily="34" charset="0"/>
              </a:rPr>
              <a:t>alone. </a:t>
            </a:r>
            <a:r>
              <a:rPr lang="en-US" sz="2133" b="1" dirty="0">
                <a:solidFill>
                  <a:srgbClr val="FF0000"/>
                </a:solidFill>
                <a:latin typeface="+mj-lt"/>
                <a:ea typeface="Lato" panose="020F0502020204030203" pitchFamily="34" charset="0"/>
                <a:cs typeface="Lato" panose="020F0502020204030203" pitchFamily="34" charset="0"/>
              </a:rPr>
              <a:t>LCLS-II-HE</a:t>
            </a:r>
            <a:r>
              <a:rPr lang="en-US" sz="2133" dirty="0">
                <a:latin typeface="+mj-lt"/>
                <a:ea typeface="Lato" panose="020F0502020204030203" pitchFamily="34" charset="0"/>
                <a:cs typeface="Lato" panose="020F0502020204030203" pitchFamily="34" charset="0"/>
              </a:rPr>
              <a:t> will probe materials that </a:t>
            </a:r>
            <a:r>
              <a:rPr lang="en-US" sz="2133" b="1" dirty="0">
                <a:solidFill>
                  <a:srgbClr val="7030A0"/>
                </a:solidFill>
                <a:latin typeface="+mj-lt"/>
                <a:ea typeface="Lato" panose="020F0502020204030203" pitchFamily="34" charset="0"/>
                <a:cs typeface="Lato" panose="020F0502020204030203" pitchFamily="34" charset="0"/>
              </a:rPr>
              <a:t>LCLS-II</a:t>
            </a:r>
            <a:r>
              <a:rPr lang="en-US" sz="2133" dirty="0">
                <a:latin typeface="+mj-lt"/>
                <a:ea typeface="Lato" panose="020F0502020204030203" pitchFamily="34" charset="0"/>
                <a:cs typeface="Lato" panose="020F0502020204030203" pitchFamily="34" charset="0"/>
              </a:rPr>
              <a:t> could not, it will study structural dynamics on the atomic scale, and it will enable new studies in biology and quantum materials. These will provide fundamentally new capabilities for discovery science.</a:t>
            </a:r>
          </a:p>
        </p:txBody>
      </p:sp>
      <p:sp>
        <p:nvSpPr>
          <p:cNvPr id="6" name="Slide Number Placeholder 5">
            <a:extLst>
              <a:ext uri="{FF2B5EF4-FFF2-40B4-BE49-F238E27FC236}">
                <a16:creationId xmlns:a16="http://schemas.microsoft.com/office/drawing/2014/main" id="{763D4FAA-56E7-254D-C4DB-4D036767E376}"/>
              </a:ext>
            </a:extLst>
          </p:cNvPr>
          <p:cNvSpPr>
            <a:spLocks noGrp="1"/>
          </p:cNvSpPr>
          <p:nvPr>
            <p:ph type="sldNum" sz="quarter" idx="11"/>
          </p:nvPr>
        </p:nvSpPr>
        <p:spPr/>
        <p:txBody>
          <a:bodyPr/>
          <a:lstStyle/>
          <a:p>
            <a:pPr algn="l" defTabSz="1219170">
              <a:defRPr/>
            </a:pPr>
            <a:fld id="{5BD36294-2849-48A8-8531-5354CF3095D2}" type="slidenum">
              <a:rPr lang="en-US">
                <a:solidFill>
                  <a:srgbClr val="000000"/>
                </a:solidFill>
                <a:latin typeface="Arial" pitchFamily="34" charset="0"/>
                <a:cs typeface="Arial" pitchFamily="34" charset="0"/>
              </a:rPr>
              <a:pPr algn="l" defTabSz="1219170">
                <a:defRPr/>
              </a:pPr>
              <a:t>6</a:t>
            </a:fld>
            <a:endParaRPr lang="en-US" dirty="0">
              <a:solidFill>
                <a:srgbClr val="0000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84F9B7B0-3DA6-1098-2414-94273E6D34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1843" y="1468053"/>
            <a:ext cx="5898909" cy="3318137"/>
          </a:xfrm>
          <a:prstGeom prst="rect">
            <a:avLst/>
          </a:prstGeom>
        </p:spPr>
      </p:pic>
      <p:sp>
        <p:nvSpPr>
          <p:cNvPr id="8" name="Arrow: Right 7">
            <a:extLst>
              <a:ext uri="{FF2B5EF4-FFF2-40B4-BE49-F238E27FC236}">
                <a16:creationId xmlns:a16="http://schemas.microsoft.com/office/drawing/2014/main" id="{A0FAE7D1-638E-494B-5E70-A2BFD9DAE664}"/>
              </a:ext>
            </a:extLst>
          </p:cNvPr>
          <p:cNvSpPr/>
          <p:nvPr/>
        </p:nvSpPr>
        <p:spPr>
          <a:xfrm>
            <a:off x="6908800" y="2179781"/>
            <a:ext cx="609600" cy="334819"/>
          </a:xfrm>
          <a:prstGeom prst="rightArrow">
            <a:avLst/>
          </a:prstGeom>
          <a:gradFill>
            <a:gsLst>
              <a:gs pos="0">
                <a:srgbClr val="7030A0"/>
              </a:gs>
              <a:gs pos="10000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pic>
        <p:nvPicPr>
          <p:cNvPr id="1026" name="Picture 2" descr="LCLS-II-HE Image">
            <a:extLst>
              <a:ext uri="{FF2B5EF4-FFF2-40B4-BE49-F238E27FC236}">
                <a16:creationId xmlns:a16="http://schemas.microsoft.com/office/drawing/2014/main" id="{D592DA6D-DD76-517A-05AF-A0C3DE6CA0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643" y="4786189"/>
            <a:ext cx="5593757" cy="1911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6F1482-1288-BA0E-0A68-A649D42060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8022" y="1468054"/>
            <a:ext cx="5613377" cy="3157525"/>
          </a:xfrm>
          <a:prstGeom prst="rect">
            <a:avLst/>
          </a:prstGeom>
        </p:spPr>
      </p:pic>
      <p:sp>
        <p:nvSpPr>
          <p:cNvPr id="7" name="Arrow: Right 6">
            <a:extLst>
              <a:ext uri="{FF2B5EF4-FFF2-40B4-BE49-F238E27FC236}">
                <a16:creationId xmlns:a16="http://schemas.microsoft.com/office/drawing/2014/main" id="{BA6F32E4-5F06-EBBB-620A-00F37F0DEC23}"/>
              </a:ext>
            </a:extLst>
          </p:cNvPr>
          <p:cNvSpPr/>
          <p:nvPr/>
        </p:nvSpPr>
        <p:spPr>
          <a:xfrm>
            <a:off x="6934040" y="2179782"/>
            <a:ext cx="565008" cy="318612"/>
          </a:xfrm>
          <a:prstGeom prst="rightArrow">
            <a:avLst/>
          </a:prstGeom>
          <a:gradFill>
            <a:gsLst>
              <a:gs pos="0">
                <a:srgbClr val="7030A0"/>
              </a:gs>
              <a:gs pos="10000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9" name="TextBox 8">
            <a:extLst>
              <a:ext uri="{FF2B5EF4-FFF2-40B4-BE49-F238E27FC236}">
                <a16:creationId xmlns:a16="http://schemas.microsoft.com/office/drawing/2014/main" id="{65C2A0EE-01D0-1197-E0C2-DDA16C805B94}"/>
              </a:ext>
            </a:extLst>
          </p:cNvPr>
          <p:cNvSpPr txBox="1"/>
          <p:nvPr/>
        </p:nvSpPr>
        <p:spPr>
          <a:xfrm>
            <a:off x="8128000" y="129091"/>
            <a:ext cx="3718776" cy="830997"/>
          </a:xfrm>
          <a:prstGeom prst="rect">
            <a:avLst/>
          </a:prstGeom>
          <a:noFill/>
        </p:spPr>
        <p:txBody>
          <a:bodyPr wrap="square" rtlCol="0">
            <a:spAutoFit/>
          </a:bodyPr>
          <a:lstStyle/>
          <a:p>
            <a:r>
              <a:rPr lang="en-US" sz="2400" dirty="0"/>
              <a:t>Thanks to Sam Posen for his input</a:t>
            </a:r>
          </a:p>
        </p:txBody>
      </p:sp>
    </p:spTree>
    <p:extLst>
      <p:ext uri="{BB962C8B-B14F-4D97-AF65-F5344CB8AC3E}">
        <p14:creationId xmlns:p14="http://schemas.microsoft.com/office/powerpoint/2010/main" val="3321832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2F29DC-98EA-5A1D-3B4B-E12CE50AFED8}"/>
              </a:ext>
            </a:extLst>
          </p:cNvPr>
          <p:cNvSpPr>
            <a:spLocks noGrp="1"/>
          </p:cNvSpPr>
          <p:nvPr>
            <p:ph sz="quarter" idx="14"/>
          </p:nvPr>
        </p:nvSpPr>
        <p:spPr/>
        <p:txBody>
          <a:bodyPr/>
          <a:lstStyle/>
          <a:p>
            <a:endParaRPr lang="en-US" b="1" dirty="0"/>
          </a:p>
          <a:p>
            <a:endParaRPr lang="en-US" b="1" dirty="0"/>
          </a:p>
          <a:p>
            <a:r>
              <a:rPr lang="en-US" b="1" dirty="0"/>
              <a:t>			</a:t>
            </a:r>
          </a:p>
          <a:p>
            <a:r>
              <a:rPr lang="en-US" b="1" dirty="0"/>
              <a:t>	</a:t>
            </a:r>
          </a:p>
          <a:p>
            <a:pPr algn="ctr"/>
            <a:r>
              <a:rPr lang="en-US" sz="4800" b="1" dirty="0"/>
              <a:t>Cryomodule (CM) </a:t>
            </a:r>
            <a:endParaRPr lang="en-US" b="1" dirty="0"/>
          </a:p>
        </p:txBody>
      </p:sp>
      <p:sp>
        <p:nvSpPr>
          <p:cNvPr id="3" name="Slide Number Placeholder 2">
            <a:extLst>
              <a:ext uri="{FF2B5EF4-FFF2-40B4-BE49-F238E27FC236}">
                <a16:creationId xmlns:a16="http://schemas.microsoft.com/office/drawing/2014/main" id="{C6663EF2-6FA5-D08D-518F-AFFC992718C8}"/>
              </a:ext>
            </a:extLst>
          </p:cNvPr>
          <p:cNvSpPr>
            <a:spLocks noGrp="1"/>
          </p:cNvSpPr>
          <p:nvPr>
            <p:ph type="sldNum" sz="quarter" idx="11"/>
          </p:nvPr>
        </p:nvSpPr>
        <p:spPr/>
        <p:txBody>
          <a:bodyPr/>
          <a:lstStyle/>
          <a:p>
            <a:fld id="{5BD36294-2849-48A8-8531-5354CF3095D2}" type="slidenum">
              <a:rPr lang="en-US" smtClean="0"/>
              <a:pPr/>
              <a:t>7</a:t>
            </a:fld>
            <a:endParaRPr lang="en-US" dirty="0"/>
          </a:p>
        </p:txBody>
      </p:sp>
    </p:spTree>
    <p:extLst>
      <p:ext uri="{BB962C8B-B14F-4D97-AF65-F5344CB8AC3E}">
        <p14:creationId xmlns:p14="http://schemas.microsoft.com/office/powerpoint/2010/main" val="299027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02E86-7F96-B7E8-5720-7ACF0CF8F996}"/>
              </a:ext>
            </a:extLst>
          </p:cNvPr>
          <p:cNvSpPr>
            <a:spLocks noGrp="1"/>
          </p:cNvSpPr>
          <p:nvPr>
            <p:ph type="title"/>
          </p:nvPr>
        </p:nvSpPr>
        <p:spPr/>
        <p:txBody>
          <a:bodyPr/>
          <a:lstStyle/>
          <a:p>
            <a:r>
              <a:rPr lang="en-US" sz="3600" dirty="0"/>
              <a:t>Cryomodule - Wikipedia</a:t>
            </a:r>
          </a:p>
        </p:txBody>
      </p:sp>
      <p:sp>
        <p:nvSpPr>
          <p:cNvPr id="5" name="Content Placeholder 4">
            <a:extLst>
              <a:ext uri="{FF2B5EF4-FFF2-40B4-BE49-F238E27FC236}">
                <a16:creationId xmlns:a16="http://schemas.microsoft.com/office/drawing/2014/main" id="{769697D4-0F2E-1E5F-123D-11603CF34162}"/>
              </a:ext>
            </a:extLst>
          </p:cNvPr>
          <p:cNvSpPr>
            <a:spLocks noGrp="1"/>
          </p:cNvSpPr>
          <p:nvPr>
            <p:ph sz="quarter" idx="14"/>
          </p:nvPr>
        </p:nvSpPr>
        <p:spPr>
          <a:xfrm>
            <a:off x="609600" y="1243584"/>
            <a:ext cx="11176000" cy="5065523"/>
          </a:xfrm>
        </p:spPr>
        <p:txBody>
          <a:bodyPr>
            <a:normAutofit/>
          </a:bodyPr>
          <a:lstStyle/>
          <a:p>
            <a:pPr marL="380990" indent="-380990">
              <a:buFont typeface="Arial" panose="020B0604020202020204" pitchFamily="34" charset="0"/>
              <a:buChar char="•"/>
            </a:pPr>
            <a:r>
              <a:rPr lang="en-US" sz="2667" dirty="0">
                <a:latin typeface="+mj-lt"/>
                <a:ea typeface="Lato" panose="020F0502020204030203" pitchFamily="34" charset="0"/>
                <a:cs typeface="Lato" panose="020F0502020204030203" pitchFamily="34" charset="0"/>
              </a:rPr>
              <a:t>A cryomodule is a section of a modern particle accelerator composed of superconducting RF (SRF) acceleration cavities, which need very low operating temperatures, often around 2 Kelvin. The cryomodule is a complex, state-of-the-art supercooled component in which particle beams are accelerated for scientific research. The superconducting cavities are cooled with liquid helium.</a:t>
            </a:r>
          </a:p>
          <a:p>
            <a:pPr marL="380990" indent="-380990">
              <a:buFont typeface="Arial" panose="020B0604020202020204" pitchFamily="34" charset="0"/>
              <a:buChar char="•"/>
            </a:pPr>
            <a:endParaRPr lang="en-US" sz="2667" dirty="0">
              <a:latin typeface="+mj-lt"/>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07EAF57E-D117-1C85-E125-719A65F7F53A}"/>
              </a:ext>
            </a:extLst>
          </p:cNvPr>
          <p:cNvSpPr>
            <a:spLocks noGrp="1"/>
          </p:cNvSpPr>
          <p:nvPr>
            <p:ph type="sldNum" sz="quarter" idx="11"/>
          </p:nvPr>
        </p:nvSpPr>
        <p:spPr/>
        <p:txBody>
          <a:bodyPr/>
          <a:lstStyle/>
          <a:p>
            <a:fld id="{5BD36294-2849-48A8-8531-5354CF3095D2}" type="slidenum">
              <a:rPr lang="en-US" smtClean="0"/>
              <a:pPr/>
              <a:t>8</a:t>
            </a:fld>
            <a:endParaRPr lang="en-US" dirty="0"/>
          </a:p>
        </p:txBody>
      </p:sp>
    </p:spTree>
    <p:extLst>
      <p:ext uri="{BB962C8B-B14F-4D97-AF65-F5344CB8AC3E}">
        <p14:creationId xmlns:p14="http://schemas.microsoft.com/office/powerpoint/2010/main" val="3449390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1F77B0-E680-66FE-64FF-2DB272A311A5}"/>
              </a:ext>
            </a:extLst>
          </p:cNvPr>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a:extLst>
              <a:ext uri="{FF2B5EF4-FFF2-40B4-BE49-F238E27FC236}">
                <a16:creationId xmlns:a16="http://schemas.microsoft.com/office/drawing/2014/main" id="{34D21CFE-80E9-7B85-4281-22EDF7ED909B}"/>
              </a:ext>
            </a:extLst>
          </p:cNvPr>
          <p:cNvSpPr>
            <a:spLocks noGrp="1"/>
          </p:cNvSpPr>
          <p:nvPr>
            <p:ph type="title"/>
          </p:nvPr>
        </p:nvSpPr>
        <p:spPr/>
        <p:txBody>
          <a:bodyPr/>
          <a:lstStyle/>
          <a:p>
            <a:r>
              <a:rPr lang="en-US" sz="3600" dirty="0"/>
              <a:t>1.3 GHz CM</a:t>
            </a:r>
          </a:p>
        </p:txBody>
      </p:sp>
      <p:pic>
        <p:nvPicPr>
          <p:cNvPr id="7" name="Picture 6">
            <a:extLst>
              <a:ext uri="{FF2B5EF4-FFF2-40B4-BE49-F238E27FC236}">
                <a16:creationId xmlns:a16="http://schemas.microsoft.com/office/drawing/2014/main" id="{BB65C798-8FC0-5638-D6C7-01BCC9260C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0497"/>
          <a:stretch/>
        </p:blipFill>
        <p:spPr>
          <a:xfrm>
            <a:off x="369415" y="1453560"/>
            <a:ext cx="10257693" cy="5153617"/>
          </a:xfrm>
          <a:prstGeom prst="rect">
            <a:avLst/>
          </a:prstGeom>
        </p:spPr>
      </p:pic>
      <p:sp>
        <p:nvSpPr>
          <p:cNvPr id="8" name="TextBox 7">
            <a:extLst>
              <a:ext uri="{FF2B5EF4-FFF2-40B4-BE49-F238E27FC236}">
                <a16:creationId xmlns:a16="http://schemas.microsoft.com/office/drawing/2014/main" id="{FF05062C-6FBD-9996-1B73-522D42F02B0A}"/>
              </a:ext>
            </a:extLst>
          </p:cNvPr>
          <p:cNvSpPr txBox="1"/>
          <p:nvPr/>
        </p:nvSpPr>
        <p:spPr>
          <a:xfrm>
            <a:off x="7924800" y="4385639"/>
            <a:ext cx="4100984" cy="2308324"/>
          </a:xfrm>
          <a:prstGeom prst="rect">
            <a:avLst/>
          </a:prstGeom>
          <a:noFill/>
        </p:spPr>
        <p:txBody>
          <a:bodyPr wrap="square" rtlCol="0">
            <a:spAutoFit/>
          </a:bodyPr>
          <a:lstStyle/>
          <a:p>
            <a:r>
              <a:rPr lang="en-US" sz="2400" dirty="0"/>
              <a:t>1.3 GHz CM design stems from Tesla Technology Collaboration (TTC). LCLS-II and LCLS-II-HE 1.3 CMs are modified design per the requirements.</a:t>
            </a:r>
          </a:p>
        </p:txBody>
      </p:sp>
      <p:sp>
        <p:nvSpPr>
          <p:cNvPr id="4" name="TextBox 3">
            <a:extLst>
              <a:ext uri="{FF2B5EF4-FFF2-40B4-BE49-F238E27FC236}">
                <a16:creationId xmlns:a16="http://schemas.microsoft.com/office/drawing/2014/main" id="{4EFD76B5-E3C7-9385-E02F-9893DBEA4A04}"/>
              </a:ext>
            </a:extLst>
          </p:cNvPr>
          <p:cNvSpPr txBox="1"/>
          <p:nvPr/>
        </p:nvSpPr>
        <p:spPr>
          <a:xfrm>
            <a:off x="7416800" y="129091"/>
            <a:ext cx="4368800" cy="830997"/>
          </a:xfrm>
          <a:prstGeom prst="rect">
            <a:avLst/>
          </a:prstGeom>
          <a:noFill/>
        </p:spPr>
        <p:txBody>
          <a:bodyPr wrap="square" rtlCol="0">
            <a:spAutoFit/>
          </a:bodyPr>
          <a:lstStyle/>
          <a:p>
            <a:r>
              <a:rPr lang="en-US" sz="2400" dirty="0"/>
              <a:t>Thanks to Yuriy Orlov for all the CAD pics</a:t>
            </a:r>
          </a:p>
        </p:txBody>
      </p:sp>
    </p:spTree>
    <p:extLst>
      <p:ext uri="{BB962C8B-B14F-4D97-AF65-F5344CB8AC3E}">
        <p14:creationId xmlns:p14="http://schemas.microsoft.com/office/powerpoint/2010/main" val="3287313177"/>
      </p:ext>
    </p:extLst>
  </p:cSld>
  <p:clrMapOvr>
    <a:masterClrMapping/>
  </p:clrMapOvr>
</p:sld>
</file>

<file path=ppt/theme/theme1.xml><?xml version="1.0" encoding="utf-8"?>
<a:theme xmlns:a="http://schemas.openxmlformats.org/drawingml/2006/main" name="LCLS-II-HE Covers/Title Slides">
  <a:themeElements>
    <a:clrScheme name="SLAC LCLS-II-HE">
      <a:dk1>
        <a:sysClr val="windowText" lastClr="000000"/>
      </a:dk1>
      <a:lt1>
        <a:sysClr val="window" lastClr="FFFFFF"/>
      </a:lt1>
      <a:dk2>
        <a:srgbClr val="7F7F7F"/>
      </a:dk2>
      <a:lt2>
        <a:srgbClr val="D8D8D8"/>
      </a:lt2>
      <a:accent1>
        <a:srgbClr val="595959"/>
      </a:accent1>
      <a:accent2>
        <a:srgbClr val="C00000"/>
      </a:accent2>
      <a:accent3>
        <a:srgbClr val="375623"/>
      </a:accent3>
      <a:accent4>
        <a:srgbClr val="FFC000"/>
      </a:accent4>
      <a:accent5>
        <a:srgbClr val="0066FF"/>
      </a:accent5>
      <a:accent6>
        <a:srgbClr val="70AD47"/>
      </a:accent6>
      <a:hlink>
        <a:srgbClr val="0563C1"/>
      </a:hlink>
      <a:folHlink>
        <a:srgbClr val="023160"/>
      </a:folHlink>
    </a:clrScheme>
    <a:fontScheme name="LCLS-II-HE_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t_heavy_template" id="{C19167A2-1C3F-BA4E-A9BB-930633BA4023}" vid="{EB900835-2674-E540-B0FC-4F6823D10BD0}"/>
    </a:ext>
  </a:extLst>
</a:theme>
</file>

<file path=ppt/theme/theme2.xml><?xml version="1.0" encoding="utf-8"?>
<a:theme xmlns:a="http://schemas.openxmlformats.org/drawingml/2006/main" name="2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363b5816-6644-48ce-b83d-bc10a51c9d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20F2862DBCEC4481A04EF1DA3DF06C" ma:contentTypeVersion="43" ma:contentTypeDescription="Create a new document." ma:contentTypeScope="" ma:versionID="1e7330e0e9c44dcf5e9b3e152aed1674">
  <xsd:schema xmlns:xsd="http://www.w3.org/2001/XMLSchema" xmlns:xs="http://www.w3.org/2001/XMLSchema" xmlns:p="http://schemas.microsoft.com/office/2006/metadata/properties" xmlns:ns2="363b5816-6644-48ce-b83d-bc10a51c9d15" xmlns:ns3="http://schemas.microsoft.com/sharepoint/v4" xmlns:ns4="891c90e7-7d13-43f3-b940-a07d68e13b76" targetNamespace="http://schemas.microsoft.com/office/2006/metadata/properties" ma:root="true" ma:fieldsID="c46b709744b5df1115ae146192fa7574" ns2:_="" ns3:_="" ns4:_="">
    <xsd:import namespace="363b5816-6644-48ce-b83d-bc10a51c9d15"/>
    <xsd:import namespace="http://schemas.microsoft.com/sharepoint/v4"/>
    <xsd:import namespace="891c90e7-7d13-43f3-b940-a07d68e13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IconOverlay" minOccurs="0"/>
                <xsd:element ref="ns4:SharedWithUsers" minOccurs="0"/>
                <xsd:element ref="ns4:SharedWithDetails" minOccurs="0"/>
                <xsd:element ref="ns2:MediaServiceDateTaken"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b5816-6644-48ce-b83d-bc10a51c9d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420da9-6cce-460f-935b-b5e0b28d9e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c90e7-7d13-43f3-b940-a07d68e13b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C0A3F-B970-457B-A59E-529584E48F65}">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363b5816-6644-48ce-b83d-bc10a51c9d15"/>
    <ds:schemaRef ds:uri="http://schemas.microsoft.com/office/infopath/2007/PartnerControls"/>
    <ds:schemaRef ds:uri="891c90e7-7d13-43f3-b940-a07d68e13b76"/>
    <ds:schemaRef ds:uri="http://schemas.microsoft.com/sharepoint/v4"/>
    <ds:schemaRef ds:uri="http://www.w3.org/XML/1998/namespace"/>
    <ds:schemaRef ds:uri="http://purl.org/dc/dcmitype/"/>
  </ds:schemaRefs>
</ds:datastoreItem>
</file>

<file path=customXml/itemProps2.xml><?xml version="1.0" encoding="utf-8"?>
<ds:datastoreItem xmlns:ds="http://schemas.openxmlformats.org/officeDocument/2006/customXml" ds:itemID="{74954A5D-D8AE-4910-8C75-E85D5637164C}">
  <ds:schemaRefs>
    <ds:schemaRef ds:uri="363b5816-6644-48ce-b83d-bc10a51c9d15"/>
    <ds:schemaRef ds:uri="891c90e7-7d13-43f3-b940-a07d68e13b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A1E500-3292-49AB-89A3-D43C53AFC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TotalTime>
  <Words>1959</Words>
  <Application>Microsoft Office PowerPoint</Application>
  <PresentationFormat>Widescreen</PresentationFormat>
  <Paragraphs>241</Paragraphs>
  <Slides>40</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40</vt:i4>
      </vt:variant>
    </vt:vector>
  </HeadingPairs>
  <TitlesOfParts>
    <vt:vector size="51" baseType="lpstr">
      <vt:lpstr>Lato</vt:lpstr>
      <vt:lpstr>Calibri</vt:lpstr>
      <vt:lpstr>Wingdings</vt:lpstr>
      <vt:lpstr>Helvetica</vt:lpstr>
      <vt:lpstr>Courier New</vt:lpstr>
      <vt:lpstr>Arial</vt:lpstr>
      <vt:lpstr>LCLS-II-HE Covers/Title Slides</vt:lpstr>
      <vt:lpstr>2_Blank</vt:lpstr>
      <vt:lpstr>1_LastName_Title_DR201608</vt:lpstr>
      <vt:lpstr>1_Blank</vt:lpstr>
      <vt:lpstr>LastName_Title_DR201608</vt:lpstr>
      <vt:lpstr>PowerPoint Presentation</vt:lpstr>
      <vt:lpstr>Outline</vt:lpstr>
      <vt:lpstr>PowerPoint Presentation</vt:lpstr>
      <vt:lpstr>LCLS – Linear Coherent Light Source</vt:lpstr>
      <vt:lpstr>LCLS-II</vt:lpstr>
      <vt:lpstr>LCLS-II-HE</vt:lpstr>
      <vt:lpstr>PowerPoint Presentation</vt:lpstr>
      <vt:lpstr>Cryomodule - Wikipedia</vt:lpstr>
      <vt:lpstr>1.3 GHz CM</vt:lpstr>
      <vt:lpstr>1.3 GHz CM</vt:lpstr>
      <vt:lpstr>1.3 GHz CM Components – Vacuum Vessel</vt:lpstr>
      <vt:lpstr>1.3 GHz CM Components - Coldmass </vt:lpstr>
      <vt:lpstr>1.3 GHz CM Components – Coldmass</vt:lpstr>
      <vt:lpstr>1.3 GHz CM Components – Upper Cold Mass</vt:lpstr>
      <vt:lpstr>1.3 GHz CM Components – SRF Cavities String</vt:lpstr>
      <vt:lpstr>3.9 GHz CM</vt:lpstr>
      <vt:lpstr>3.9 GHz CM Components</vt:lpstr>
      <vt:lpstr>PowerPoint Presentation</vt:lpstr>
      <vt:lpstr>MP9 Production Floor</vt:lpstr>
      <vt:lpstr>MP9 Cleanroom-I</vt:lpstr>
      <vt:lpstr>ICB Production Floor</vt:lpstr>
      <vt:lpstr>PowerPoint Presentation</vt:lpstr>
      <vt:lpstr>LCLS-II-HE Production CMs Workflow at Fermilab – workstations</vt:lpstr>
      <vt:lpstr>Receiving – Incoming QC – Inventory Management</vt:lpstr>
      <vt:lpstr>SRF Cavities Qualification</vt:lpstr>
      <vt:lpstr>SRF Cavity String Assembly at WS1 – MP9 Cleanroom #1</vt:lpstr>
      <vt:lpstr>CM assembly WS2~WS5 – MP9/ICB Production Floors</vt:lpstr>
      <vt:lpstr>CM test at CMTS</vt:lpstr>
      <vt:lpstr>CM shipping to SLAC</vt:lpstr>
      <vt:lpstr>From LCLS-II to LCLS-II-HE CM Production</vt:lpstr>
      <vt:lpstr>LCLS-II-HE Cryomodules Production Status</vt:lpstr>
      <vt:lpstr>Technical Highlights-I</vt:lpstr>
      <vt:lpstr>Technical Highlights-II</vt:lpstr>
      <vt:lpstr>Quality Assurance</vt:lpstr>
      <vt:lpstr>Summary</vt:lpstr>
      <vt:lpstr>PowerPoint Presentation</vt:lpstr>
      <vt:lpstr>SRF at Fermilab: Brief Summary</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LCLS-II-HE Presentation PowerPoint Template</dc:title>
  <dc:subject/>
  <dc:creator>Hast, Carsten</dc:creator>
  <cp:keywords/>
  <dc:description/>
  <cp:lastModifiedBy>Tug T Arkan</cp:lastModifiedBy>
  <cp:revision>34</cp:revision>
  <dcterms:created xsi:type="dcterms:W3CDTF">2022-05-02T20:58:08Z</dcterms:created>
  <dcterms:modified xsi:type="dcterms:W3CDTF">2024-04-16T16:59:23Z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0x0101008120F2862DBCEC4481A04EF1DA3DF06C</vt:lpwstr>
  </property>
  <property fmtid="{D5CDD505-2E9C-101B-9397-08002B2CF9AE}" pid="3" name="MediaServiceImageTags">
    <vt:lpwstr/>
  </property>
  <property fmtid="{D5CDD505-2E9C-101B-9397-08002B2CF9AE}" pid="4" name="TaxCatchAll">
    <vt:lpwstr/>
  </property>
  <property fmtid="{D5CDD505-2E9C-101B-9397-08002B2CF9AE}" pid="5" name="Collaborators">
    <vt:lpwstr/>
  </property>
  <property fmtid="{D5CDD505-2E9C-101B-9397-08002B2CF9AE}" pid="6" name="Associated Policy">
    <vt:lpwstr>--</vt:lpwstr>
  </property>
  <property fmtid="{D5CDD505-2E9C-101B-9397-08002B2CF9AE}" pid="7" name="CD Section">
    <vt:lpwstr>--</vt:lpwstr>
  </property>
  <property fmtid="{D5CDD505-2E9C-101B-9397-08002B2CF9AE}" pid="8" name="CDMS_Area">
    <vt:lpwstr>--</vt:lpwstr>
  </property>
  <property fmtid="{D5CDD505-2E9C-101B-9397-08002B2CF9AE}" pid="9" name="Lock and Tag">
    <vt:bool>false</vt:bool>
  </property>
  <property fmtid="{D5CDD505-2E9C-101B-9397-08002B2CF9AE}" pid="10" name="Retention Action">
    <vt:lpwstr>--</vt:lpwstr>
  </property>
  <property fmtid="{D5CDD505-2E9C-101B-9397-08002B2CF9AE}" pid="11" name="Utilization">
    <vt:lpwstr>Principal</vt:lpwstr>
  </property>
  <property fmtid="{D5CDD505-2E9C-101B-9397-08002B2CF9AE}" pid="12" name="Title1">
    <vt:lpwstr/>
  </property>
  <property fmtid="{D5CDD505-2E9C-101B-9397-08002B2CF9AE}" pid="13" name="Form">
    <vt:bool>false</vt:bool>
  </property>
  <property fmtid="{D5CDD505-2E9C-101B-9397-08002B2CF9AE}" pid="14" name="_dlc_DocIdItemGuid">
    <vt:lpwstr>1df54946-d11d-4e7a-9049-d27a4fc9d228</vt:lpwstr>
  </property>
  <property fmtid="{D5CDD505-2E9C-101B-9397-08002B2CF9AE}" pid="15" name="Document Specialists">
    <vt:lpwstr/>
  </property>
  <property fmtid="{D5CDD505-2E9C-101B-9397-08002B2CF9AE}" pid="16" name="DocType">
    <vt:lpwstr>Presentation</vt:lpwstr>
  </property>
  <property fmtid="{D5CDD505-2E9C-101B-9397-08002B2CF9AE}" pid="17" name="Plenary Agenda Item">
    <vt:lpwstr>7</vt:lpwstr>
  </property>
  <property fmtid="{D5CDD505-2E9C-101B-9397-08002B2CF9AE}" pid="18" name="Document Type">
    <vt:lpwstr>105;#Templates|09abdf3f-5dae-474d-8c44-157bf154b270</vt:lpwstr>
  </property>
  <property fmtid="{D5CDD505-2E9C-101B-9397-08002B2CF9AE}" pid="19" name="Organization Unit">
    <vt:lpwstr>12;#LCLS:LCLS-II-HE|f34a38a4-a388-47f5-830f-65abcb77da74</vt:lpwstr>
  </property>
  <property fmtid="{D5CDD505-2E9C-101B-9397-08002B2CF9AE}" pid="20" name="Document Sub Type">
    <vt:lpwstr>11;#Templates|09abdf3f-5dae-474d-8c44-157bf154b270</vt:lpwstr>
  </property>
  <property fmtid="{D5CDD505-2E9C-101B-9397-08002B2CF9AE}" pid="21" name="URL">
    <vt:lpwstr/>
  </property>
  <property fmtid="{D5CDD505-2E9C-101B-9397-08002B2CF9AE}" pid="22" name="Plenary Agenda">
    <vt:lpwstr>8</vt:lpwstr>
  </property>
  <property fmtid="{D5CDD505-2E9C-101B-9397-08002B2CF9AE}" pid="23" name="Other Collaborators">
    <vt:lpwstr/>
  </property>
  <property fmtid="{D5CDD505-2E9C-101B-9397-08002B2CF9AE}" pid="24" name="Reviewers">
    <vt:lpwstr/>
  </property>
  <property fmtid="{D5CDD505-2E9C-101B-9397-08002B2CF9AE}" pid="25" name="Rescinded">
    <vt:bool>false</vt:bool>
  </property>
  <property fmtid="{D5CDD505-2E9C-101B-9397-08002B2CF9AE}" pid="26" name="Tier">
    <vt:lpwstr>Tier 3</vt:lpwstr>
  </property>
  <property fmtid="{D5CDD505-2E9C-101B-9397-08002B2CF9AE}" pid="27" name="Formatting Updated">
    <vt:lpwstr>true</vt:lpwstr>
  </property>
</Properties>
</file>