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1"/>
  </p:notesMasterIdLst>
  <p:handoutMasterIdLst>
    <p:handoutMasterId r:id="rId12"/>
  </p:handoutMasterIdLst>
  <p:sldIdLst>
    <p:sldId id="294" r:id="rId5"/>
    <p:sldId id="275" r:id="rId6"/>
    <p:sldId id="276" r:id="rId7"/>
    <p:sldId id="306" r:id="rId8"/>
    <p:sldId id="307" r:id="rId9"/>
    <p:sldId id="303" r:id="rId10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59" d="100"/>
          <a:sy n="59" d="100"/>
        </p:scale>
        <p:origin x="943" y="27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4/15/2024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23500/" TargetMode="External"/><Relationship Id="rId2" Type="http://schemas.openxmlformats.org/officeDocument/2006/relationships/hyperlink" Target="https://ed.fnal.gov/lsc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fee@fnal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 OLAV-VI: the 6</a:t>
            </a:r>
            <a:r>
              <a:rPr lang="en-US" baseline="30000" dirty="0"/>
              <a:t>th</a:t>
            </a:r>
            <a:r>
              <a:rPr lang="en-US" dirty="0"/>
              <a:t> Workshop on the Operation of Large Vacuum Systems</a:t>
            </a:r>
          </a:p>
          <a:p>
            <a:r>
              <a:rPr lang="en-US" dirty="0"/>
              <a:t> April 15 - April 19, 2024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Welcome to Fermilab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843" y="282574"/>
            <a:ext cx="8931157" cy="427877"/>
          </a:xfrm>
        </p:spPr>
        <p:txBody>
          <a:bodyPr/>
          <a:lstStyle/>
          <a:p>
            <a:r>
              <a:rPr lang="en-US" sz="1950" dirty="0"/>
              <a:t>Fermilab Guest Wi-Fi Network Registration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4561" y="6504213"/>
            <a:ext cx="674810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                    OLAV-VI: 6</a:t>
            </a:r>
            <a:r>
              <a:rPr lang="en-US" baseline="30000" dirty="0"/>
              <a:t>th</a:t>
            </a:r>
            <a:r>
              <a:rPr lang="en-US" dirty="0"/>
              <a:t> Workshop on the Operation of Large Vacuum Systems – April 15-19 2024</a:t>
            </a:r>
            <a:endParaRPr lang="en-US" sz="1200" dirty="0"/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260B5-A402-4405-96F1-A493C1C4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971551"/>
            <a:ext cx="8720413" cy="58880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spc="25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All electronic devices connecting to the Fermilab Visitors wireless network must go through a self-registration process.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Below are the s</a:t>
            </a:r>
            <a:r>
              <a:rPr lang="en-US" sz="1800" spc="25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teps to self-register:</a:t>
            </a:r>
            <a:endParaRPr lang="en-US" sz="1800" dirty="0">
              <a:effectLst/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BE7CE-B1A9-404D-938C-B33ED60DF4E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68" y="2166306"/>
            <a:ext cx="4269995" cy="32056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2EB54304-8DEE-4826-ABCB-1C37D8E63DD4}"/>
              </a:ext>
            </a:extLst>
          </p:cNvPr>
          <p:cNvSpPr txBox="1">
            <a:spLocks/>
          </p:cNvSpPr>
          <p:nvPr/>
        </p:nvSpPr>
        <p:spPr>
          <a:xfrm>
            <a:off x="212843" y="2146192"/>
            <a:ext cx="4359157" cy="3985589"/>
          </a:xfrm>
          <a:prstGeom prst="rect">
            <a:avLst/>
          </a:prstGeom>
          <a:gradFill>
            <a:gsLst>
              <a:gs pos="0">
                <a:schemeClr val="accent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Associate your device with the “guest” network.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Complete the required fields marked by an </a:t>
            </a:r>
            <a:r>
              <a:rPr lang="en-US" sz="1800" spc="25" dirty="0">
                <a:solidFill>
                  <a:srgbClr val="FF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*</a:t>
            </a: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 in the self-registration portal form.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After submitting the form, click the “log-in” button to connect to the network for 8 hours of access.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For access up to 1 week, check your e-mail with the subject “Confirmation Required” to confirm your registration. Use the credentials provided for future logins during that time</a:t>
            </a: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BD519A-3976-D8D6-551C-555421C4BD6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643809" y="1533857"/>
            <a:ext cx="6076122" cy="4118677"/>
          </a:xfrm>
        </p:spPr>
        <p:txBody>
          <a:bodyPr/>
          <a:lstStyle/>
          <a:p>
            <a:pPr marL="231775" indent="-231775">
              <a:spcBef>
                <a:spcPts val="800"/>
              </a:spcBef>
            </a:pPr>
            <a:r>
              <a:rPr lang="en-US" sz="1600" b="1" dirty="0">
                <a:solidFill>
                  <a:srgbClr val="000000"/>
                </a:solidFill>
              </a:rPr>
              <a:t>Listen</a:t>
            </a:r>
            <a:r>
              <a:rPr lang="en-US" sz="1600" dirty="0">
                <a:solidFill>
                  <a:srgbClr val="000000"/>
                </a:solidFill>
              </a:rPr>
              <a:t> to the instructions on loudspeakers as they will guide you on what to do in case of an emergency.</a:t>
            </a:r>
          </a:p>
          <a:p>
            <a:pPr marL="457200" lvl="1" indent="-225425"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</a:rPr>
              <a:t>If tornado sirens/alarms go off,</a:t>
            </a:r>
            <a:r>
              <a:rPr lang="en-US" sz="1400" dirty="0">
                <a:solidFill>
                  <a:srgbClr val="000000"/>
                </a:solidFill>
              </a:rPr>
              <a:t> proceed to basement to shelter (signs are posted on the nearest basement stairwell). Do not leave the shelter until instructed to do so by emergency response personnel.</a:t>
            </a:r>
          </a:p>
          <a:p>
            <a:pPr marL="457200" lvl="1" indent="-225425"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</a:rPr>
              <a:t>If fire alarm sounds or strobes,</a:t>
            </a:r>
            <a:r>
              <a:rPr lang="en-US" sz="1400" dirty="0">
                <a:solidFill>
                  <a:srgbClr val="000000"/>
                </a:solidFill>
              </a:rPr>
              <a:t> evacuate and move away from the building. Do not leave or reenter until Fermi Fire Department clears the area.</a:t>
            </a:r>
          </a:p>
          <a:p>
            <a:pPr marL="231775" indent="-231775">
              <a:spcBef>
                <a:spcPts val="800"/>
              </a:spcBef>
            </a:pPr>
            <a:r>
              <a:rPr lang="en-US" sz="1600" b="1" dirty="0">
                <a:solidFill>
                  <a:srgbClr val="000000"/>
                </a:solidFill>
              </a:rPr>
              <a:t>Hold</a:t>
            </a:r>
            <a:r>
              <a:rPr lang="en-US" sz="1600" dirty="0">
                <a:solidFill>
                  <a:srgbClr val="000000"/>
                </a:solidFill>
              </a:rPr>
              <a:t> the handrail when climbing or descending stairs.</a:t>
            </a:r>
          </a:p>
          <a:p>
            <a:pPr marL="231775" indent="-231775">
              <a:spcBef>
                <a:spcPts val="800"/>
              </a:spcBef>
            </a:pPr>
            <a:r>
              <a:rPr lang="en-US" sz="1600" b="1" dirty="0">
                <a:solidFill>
                  <a:srgbClr val="000000"/>
                </a:solidFill>
              </a:rPr>
              <a:t>Follow</a:t>
            </a:r>
            <a:r>
              <a:rPr lang="en-US" sz="1600" dirty="0">
                <a:solidFill>
                  <a:srgbClr val="000000"/>
                </a:solidFill>
              </a:rPr>
              <a:t> all traffic rules on site and keep an eye out for pedestrians.</a:t>
            </a:r>
          </a:p>
          <a:p>
            <a:pPr marL="231775" indent="-231775">
              <a:spcBef>
                <a:spcPts val="800"/>
              </a:spcBef>
            </a:pPr>
            <a:r>
              <a:rPr lang="en-US" sz="1600" b="1" dirty="0">
                <a:solidFill>
                  <a:srgbClr val="000000"/>
                </a:solidFill>
              </a:rPr>
              <a:t>Stay</a:t>
            </a:r>
            <a:r>
              <a:rPr lang="en-US" sz="1600" dirty="0">
                <a:solidFill>
                  <a:srgbClr val="000000"/>
                </a:solidFill>
              </a:rPr>
              <a:t> within the following areas of Wilson Hall (WH): Ramsey Auditorium, 1</a:t>
            </a:r>
            <a:r>
              <a:rPr lang="en-US" sz="1600" baseline="30000" dirty="0">
                <a:solidFill>
                  <a:srgbClr val="000000"/>
                </a:solidFill>
              </a:rPr>
              <a:t>st</a:t>
            </a:r>
            <a:r>
              <a:rPr lang="en-US" sz="1600" dirty="0">
                <a:solidFill>
                  <a:srgbClr val="000000"/>
                </a:solidFill>
              </a:rPr>
              <a:t> floor, ground floor, and 2</a:t>
            </a:r>
            <a:r>
              <a:rPr lang="en-US" sz="1600" baseline="30000" dirty="0">
                <a:solidFill>
                  <a:srgbClr val="000000"/>
                </a:solidFill>
              </a:rPr>
              <a:t>nd</a:t>
            </a:r>
            <a:r>
              <a:rPr lang="en-US" sz="1600" dirty="0">
                <a:solidFill>
                  <a:srgbClr val="000000"/>
                </a:solidFill>
              </a:rPr>
              <a:t> floor gallery area – other areas in WH require escort from badged personnel. </a:t>
            </a:r>
          </a:p>
          <a:p>
            <a:pPr marL="0" indent="0">
              <a:spcBef>
                <a:spcPts val="800"/>
              </a:spcBef>
              <a:buNone/>
            </a:pPr>
            <a:endParaRPr lang="en-US" sz="1600" b="1" dirty="0"/>
          </a:p>
          <a:p>
            <a:pPr marL="0" indent="0" algn="ctr">
              <a:spcBef>
                <a:spcPts val="800"/>
              </a:spcBef>
              <a:buNone/>
            </a:pPr>
            <a:r>
              <a:rPr lang="en-US" sz="1600" b="1" dirty="0">
                <a:solidFill>
                  <a:srgbClr val="000000"/>
                </a:solidFill>
              </a:rPr>
              <a:t>Welcome, and enjoy your visit!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434410"/>
            <a:ext cx="8686800" cy="427877"/>
          </a:xfrm>
        </p:spPr>
        <p:txBody>
          <a:bodyPr/>
          <a:lstStyle/>
          <a:p>
            <a:r>
              <a:rPr lang="en-US" sz="1950" dirty="0"/>
              <a:t>Your safety and security are our top priority!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369C89-01A1-F8F3-733A-E5CE90B28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8" y="1576390"/>
            <a:ext cx="2146877" cy="32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77DA3E-6785-80FC-70DE-939A75FDF074}"/>
              </a:ext>
            </a:extLst>
          </p:cNvPr>
          <p:cNvSpPr txBox="1"/>
          <p:nvPr/>
        </p:nvSpPr>
        <p:spPr>
          <a:xfrm>
            <a:off x="327118" y="4980664"/>
            <a:ext cx="1917865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 emergencies, call </a:t>
            </a:r>
          </a:p>
          <a:p>
            <a:pPr algn="ctr"/>
            <a:r>
              <a:rPr lang="en-US" sz="1400" dirty="0"/>
              <a:t>630-840-3131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4BEB3F1-F449-0B78-D7A8-55672B463A16}"/>
              </a:ext>
            </a:extLst>
          </p:cNvPr>
          <p:cNvSpPr txBox="1">
            <a:spLocks/>
          </p:cNvSpPr>
          <p:nvPr/>
        </p:nvSpPr>
        <p:spPr>
          <a:xfrm>
            <a:off x="2173648" y="6495358"/>
            <a:ext cx="6748102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                    OLAV-VI: 6</a:t>
            </a:r>
            <a:r>
              <a:rPr lang="en-US" baseline="30000" dirty="0"/>
              <a:t>th</a:t>
            </a:r>
            <a:r>
              <a:rPr lang="en-US" dirty="0"/>
              <a:t> Workshop on the Operation of Large Vacuum Systems – April 15-19 2024</a:t>
            </a:r>
            <a:endParaRPr lang="en-US" sz="1200" dirty="0"/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501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843" y="282574"/>
            <a:ext cx="8931157" cy="427877"/>
          </a:xfrm>
        </p:spPr>
        <p:txBody>
          <a:bodyPr/>
          <a:lstStyle/>
          <a:p>
            <a:r>
              <a:rPr lang="en-US" sz="1950" dirty="0"/>
              <a:t>Fermilab Access Days 2+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4561" y="6504213"/>
            <a:ext cx="6748102" cy="242873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 OLAV-VI: 6</a:t>
            </a:r>
            <a:r>
              <a:rPr lang="en-US" baseline="30000" dirty="0"/>
              <a:t>th</a:t>
            </a:r>
            <a:r>
              <a:rPr lang="en-US" dirty="0"/>
              <a:t> Workshop on the Operation of Large Vacuum Systems – April 15-19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260B5-A402-4405-96F1-A493C1C4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1298280"/>
            <a:ext cx="7977052" cy="2895055"/>
          </a:xfrm>
        </p:spPr>
        <p:txBody>
          <a:bodyPr/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spc="25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Visitors may enter through Kirk Road/</a:t>
            </a: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Pine Street </a:t>
            </a:r>
            <a:r>
              <a:rPr lang="en-US" sz="1800" i="1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or</a:t>
            </a: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 Batavia Road/Rt 59 e</a:t>
            </a:r>
            <a:r>
              <a:rPr lang="en-US" sz="1800" spc="25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ntrances.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Present your Real ID and visitor badge* at the security gate.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Proceed directly to Wilson Hall.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spc="25" dirty="0">
              <a:solidFill>
                <a:srgbClr val="000000"/>
              </a:solidFill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500" spc="25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*If the </a:t>
            </a:r>
            <a:r>
              <a:rPr lang="en-US" sz="15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visitor badge is misplaced, it is strongly recommended that visitors arrive at the Batavia Road/Rt 59 entrance, present their Real ID and QR code, and proceed to the Aspen East Welcome and Access Center</a:t>
            </a:r>
            <a:r>
              <a:rPr lang="en-US" sz="14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spc="25" dirty="0">
              <a:solidFill>
                <a:srgbClr val="000000"/>
              </a:solidFill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spc="25" dirty="0">
              <a:solidFill>
                <a:srgbClr val="000000"/>
              </a:solidFill>
              <a:effectLst/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6DAD1915-5603-5F07-637B-329F4A294479}"/>
              </a:ext>
            </a:extLst>
          </p:cNvPr>
          <p:cNvSpPr txBox="1">
            <a:spLocks/>
          </p:cNvSpPr>
          <p:nvPr/>
        </p:nvSpPr>
        <p:spPr>
          <a:xfrm>
            <a:off x="1568981" y="4395189"/>
            <a:ext cx="5727364" cy="13667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lIns="0" tIns="0" rIns="0" bIns="0" anchor="ctr"/>
          <a:lstStyle>
            <a:lvl1pPr marL="342900" indent="-3429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None/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If needed, Alex Chen, Lucy Nobrega, or Hannah Fee to coordinate rideshare service Campus Access. </a:t>
            </a:r>
          </a:p>
        </p:txBody>
      </p:sp>
    </p:spTree>
    <p:extLst>
      <p:ext uri="{BB962C8B-B14F-4D97-AF65-F5344CB8AC3E}">
        <p14:creationId xmlns:p14="http://schemas.microsoft.com/office/powerpoint/2010/main" val="33683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843" y="282574"/>
            <a:ext cx="8931157" cy="427877"/>
          </a:xfrm>
        </p:spPr>
        <p:txBody>
          <a:bodyPr/>
          <a:lstStyle/>
          <a:p>
            <a:r>
              <a:rPr lang="en-US" sz="1950" dirty="0"/>
              <a:t>Schedule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94561" y="6504213"/>
            <a:ext cx="6748102" cy="242873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 OLAV-VI: 6</a:t>
            </a:r>
            <a:r>
              <a:rPr lang="en-US" baseline="30000" dirty="0"/>
              <a:t>th</a:t>
            </a:r>
            <a:r>
              <a:rPr lang="en-US" dirty="0"/>
              <a:t> Workshop on the Operation of Large Vacuum Systems – April 15-19 2024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260B5-A402-4405-96F1-A493C1C46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814577"/>
            <a:ext cx="7977052" cy="289505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Start @ 9:00 Tues; 8:30 Wed and Thurs – see indico site for timetable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Group Photo: 10:30 am on Tuesday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One hour lunch each day (on your own) – see indico site for details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Tuesday Reception @ 6:15 pm, Wilson Hall15XO.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Meet by Atrium elevators. 1 Fermilab escort : 10 non-Fermilab folks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Wednesday: Dinner @ 6:00 pm, Two Brothers Roundhouse, Aurora, IL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Wednesday: Indico downtime 7-7:30 am – you will not be able to upload presentations during this time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Friday Argonne Tour @ 9:00 am – must already be registered.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Meet at Aspen East Welcome Center @ 8:00 am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Or drive directly to Argonne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Fermilab Souvenirs: visit the Lederman Science Center (5 min walk)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Open 9:00 am–5:00 pm; </a:t>
            </a: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  <a:hlinkClick r:id="rId2"/>
              </a:rPr>
              <a:t>https://ed.fnal.gov/lsc/</a:t>
            </a: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See OLAV-VI Indico site for additional details: </a:t>
            </a: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  <a:hlinkClick r:id="rId3"/>
              </a:rPr>
              <a:t>https://indico.fnal.gov/event/23500/</a:t>
            </a:r>
            <a:r>
              <a:rPr lang="en-US" sz="1600" spc="25" dirty="0">
                <a:solidFill>
                  <a:srgbClr val="000000"/>
                </a:solidFill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spc="25" dirty="0">
              <a:solidFill>
                <a:srgbClr val="000000"/>
              </a:solidFill>
              <a:effectLst/>
              <a:latin typeface="Helvetica" panose="020B0604020202020204" pitchFamily="34" charset="0"/>
              <a:ea typeface="HGGothicE" panose="020B0400000000000000" pitchFamily="49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181839-BB51-4F64-A869-59E9E79C83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038" y="5713680"/>
            <a:ext cx="8770458" cy="8063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i="1" dirty="0"/>
              <a:t>*For assistance, please contact Hannah Fee: </a:t>
            </a:r>
            <a:r>
              <a:rPr lang="en-US" sz="1800" i="1" dirty="0">
                <a:hlinkClick r:id="rId2"/>
              </a:rPr>
              <a:t>hfee@fnal.gov</a:t>
            </a:r>
            <a:r>
              <a:rPr lang="en-US" sz="1800" i="1" dirty="0"/>
              <a:t> or 630-840-5217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ED8D6-BE03-40B8-8ED7-2FF9DC78BC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923" y="3951841"/>
            <a:ext cx="7006407" cy="17532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meeting will begin shortly:</a:t>
            </a:r>
          </a:p>
          <a:p>
            <a:r>
              <a:rPr lang="en-US" dirty="0"/>
              <a:t>	9:00 am – Tuesday</a:t>
            </a:r>
          </a:p>
          <a:p>
            <a:r>
              <a:rPr lang="en-US" dirty="0"/>
              <a:t>	8:30 am – Wednesday</a:t>
            </a:r>
          </a:p>
          <a:p>
            <a:r>
              <a:rPr lang="en-US" dirty="0"/>
              <a:t>  	8:30 am – Thursday </a:t>
            </a:r>
          </a:p>
        </p:txBody>
      </p:sp>
    </p:spTree>
    <p:extLst>
      <p:ext uri="{BB962C8B-B14F-4D97-AF65-F5344CB8AC3E}">
        <p14:creationId xmlns:p14="http://schemas.microsoft.com/office/powerpoint/2010/main" val="242400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3c625a-e6b8-468c-955e-c36de85947c9">
      <UserInfo>
        <DisplayName/>
        <AccountId xsi:nil="true"/>
        <AccountType/>
      </UserInfo>
    </SharedWithUsers>
    <MediaLengthInSeconds xmlns="f3e6149e-7f3e-4354-ae49-8126c2ea0441" xsi:nil="true"/>
    <_activity xmlns="f3e6149e-7f3e-4354-ae49-8126c2ea04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E693EE39A62A4E8E93EB19C094EB28" ma:contentTypeVersion="14" ma:contentTypeDescription="Create a new document." ma:contentTypeScope="" ma:versionID="4c8de986933adab916a7a011c7ce1fcd">
  <xsd:schema xmlns:xsd="http://www.w3.org/2001/XMLSchema" xmlns:xs="http://www.w3.org/2001/XMLSchema" xmlns:p="http://schemas.microsoft.com/office/2006/metadata/properties" xmlns:ns3="f3e6149e-7f3e-4354-ae49-8126c2ea0441" xmlns:ns4="513c625a-e6b8-468c-955e-c36de85947c9" targetNamespace="http://schemas.microsoft.com/office/2006/metadata/properties" ma:root="true" ma:fieldsID="f25fe842f27bad9ae83f0edcd43b28fd" ns3:_="" ns4:_="">
    <xsd:import namespace="f3e6149e-7f3e-4354-ae49-8126c2ea0441"/>
    <xsd:import namespace="513c625a-e6b8-468c-955e-c36de85947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6149e-7f3e-4354-ae49-8126c2ea0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c625a-e6b8-468c-955e-c36de8594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51410C-EAC4-4101-98EA-5C00EAC26A8D}">
  <ds:schemaRefs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13c625a-e6b8-468c-955e-c36de85947c9"/>
    <ds:schemaRef ds:uri="f3e6149e-7f3e-4354-ae49-8126c2ea0441"/>
  </ds:schemaRefs>
</ds:datastoreItem>
</file>

<file path=customXml/itemProps2.xml><?xml version="1.0" encoding="utf-8"?>
<ds:datastoreItem xmlns:ds="http://schemas.openxmlformats.org/officeDocument/2006/customXml" ds:itemID="{85B45771-AEB6-4DDB-B689-05C6F2DBAC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3F4B1A-D8FC-4B8E-9565-E42F2B9A4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6149e-7f3e-4354-ae49-8126c2ea0441"/>
    <ds:schemaRef ds:uri="513c625a-e6b8-468c-955e-c36de8594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FNAL_PowerPoint_4x3-seasons_052121</Template>
  <TotalTime>2478</TotalTime>
  <Words>676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Fermilab Guest Wi-Fi Network Registration</vt:lpstr>
      <vt:lpstr>Your safety and security are our top priority!</vt:lpstr>
      <vt:lpstr>Fermilab Access Days 2+</vt:lpstr>
      <vt:lpstr>Schedule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Gloss</dc:creator>
  <cp:lastModifiedBy>Hannah Fee</cp:lastModifiedBy>
  <cp:revision>12</cp:revision>
  <cp:lastPrinted>2023-12-04T22:43:10Z</cp:lastPrinted>
  <dcterms:created xsi:type="dcterms:W3CDTF">2022-06-22T17:25:25Z</dcterms:created>
  <dcterms:modified xsi:type="dcterms:W3CDTF">2024-04-16T13:10:06Z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_ProgID">
    <vt:lpwstr/>
  </property>
  <property fmtid="{D5CDD505-2E9C-101B-9397-08002B2CF9AE}" pid="3" name="MediaServiceImageTags">
    <vt:lpwstr/>
  </property>
  <property fmtid="{D5CDD505-2E9C-101B-9397-08002B2CF9AE}" pid="4" name="ContentTypeId">
    <vt:lpwstr>0x0101009EE693EE39A62A4E8E93EB19C094EB28</vt:lpwstr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Order">
    <vt:r8>5700</vt:r8>
  </property>
</Properties>
</file>