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00.jpg" ContentType="image/jpg"/>
  <Override PartName="/ppt/media/image10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110" r:id="rId5"/>
  </p:sldMasterIdLst>
  <p:notesMasterIdLst>
    <p:notesMasterId r:id="rId43"/>
  </p:notesMasterIdLst>
  <p:handoutMasterIdLst>
    <p:handoutMasterId r:id="rId44"/>
  </p:handoutMasterIdLst>
  <p:sldIdLst>
    <p:sldId id="1114" r:id="rId6"/>
    <p:sldId id="1150" r:id="rId7"/>
    <p:sldId id="3706" r:id="rId8"/>
    <p:sldId id="3717" r:id="rId9"/>
    <p:sldId id="3072" r:id="rId10"/>
    <p:sldId id="3637" r:id="rId11"/>
    <p:sldId id="1201" r:id="rId12"/>
    <p:sldId id="753" r:id="rId13"/>
    <p:sldId id="474" r:id="rId14"/>
    <p:sldId id="334" r:id="rId15"/>
    <p:sldId id="886" r:id="rId16"/>
    <p:sldId id="887" r:id="rId17"/>
    <p:sldId id="3709" r:id="rId18"/>
    <p:sldId id="3707" r:id="rId19"/>
    <p:sldId id="1158" r:id="rId20"/>
    <p:sldId id="552" r:id="rId21"/>
    <p:sldId id="614" r:id="rId22"/>
    <p:sldId id="3710" r:id="rId23"/>
    <p:sldId id="540" r:id="rId24"/>
    <p:sldId id="563" r:id="rId25"/>
    <p:sldId id="575" r:id="rId26"/>
    <p:sldId id="2090" r:id="rId27"/>
    <p:sldId id="276" r:id="rId28"/>
    <p:sldId id="278" r:id="rId29"/>
    <p:sldId id="305" r:id="rId30"/>
    <p:sldId id="436" r:id="rId31"/>
    <p:sldId id="1806" r:id="rId32"/>
    <p:sldId id="1844" r:id="rId33"/>
    <p:sldId id="1153" r:id="rId34"/>
    <p:sldId id="703" r:id="rId35"/>
    <p:sldId id="2603" r:id="rId36"/>
    <p:sldId id="3640" r:id="rId37"/>
    <p:sldId id="257" r:id="rId38"/>
    <p:sldId id="306" r:id="rId39"/>
    <p:sldId id="339" r:id="rId40"/>
    <p:sldId id="3715" r:id="rId41"/>
    <p:sldId id="3716" r:id="rId42"/>
  </p:sldIdLst>
  <p:sldSz cx="9144000" cy="5143500" type="screen16x9"/>
  <p:notesSz cx="6858000" cy="9144000"/>
  <p:defaultTextStyle>
    <a:defPPr>
      <a:defRPr lang="en-US"/>
    </a:defPPr>
    <a:lvl1pPr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3429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6858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0287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3716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6173" autoAdjust="0"/>
  </p:normalViewPr>
  <p:slideViewPr>
    <p:cSldViewPr snapToGrid="0" snapToObjects="1">
      <p:cViewPr varScale="1">
        <p:scale>
          <a:sx n="72" d="100"/>
          <a:sy n="72" d="100"/>
        </p:scale>
        <p:origin x="525" y="5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678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D49B2-F29F-416C-AE40-F343F547031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B6A104E-C90D-4DA3-991E-FC7FE4D3E7D4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rgbClr val="FFC000"/>
              </a:solidFill>
            </a:rPr>
            <a:t>Booster</a:t>
          </a:r>
        </a:p>
      </dgm:t>
    </dgm:pt>
    <dgm:pt modelId="{F11D77AD-69B4-4BA2-926A-4FB2E2992D40}" type="sibTrans" cxnId="{52A672AA-5354-41EF-A7B8-2B4284C956F9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t="-52090" r="-17000" b="-194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:\PicBoo21Feb02\DSC00238.JPG"/>
        </a:ext>
      </dgm:extLst>
    </dgm:pt>
    <dgm:pt modelId="{330F8090-DC6E-4122-95B1-02B8A2EB1399}" type="parTrans" cxnId="{52A672AA-5354-41EF-A7B8-2B4284C956F9}">
      <dgm:prSet/>
      <dgm:spPr/>
      <dgm:t>
        <a:bodyPr/>
        <a:lstStyle/>
        <a:p>
          <a:endParaRPr lang="en-US"/>
        </a:p>
      </dgm:t>
    </dgm:pt>
    <dgm:pt modelId="{0EB0BC33-1942-4169-B739-44431DF85D40}" type="pres">
      <dgm:prSet presAssocID="{8B6D49B2-F29F-416C-AE40-F343F547031D}" presName="Name0" presStyleCnt="0">
        <dgm:presLayoutVars>
          <dgm:chMax val="7"/>
          <dgm:chPref val="7"/>
          <dgm:dir/>
        </dgm:presLayoutVars>
      </dgm:prSet>
      <dgm:spPr/>
    </dgm:pt>
    <dgm:pt modelId="{3022B317-5AB8-413A-8C9A-941B2438C6B5}" type="pres">
      <dgm:prSet presAssocID="{8B6D49B2-F29F-416C-AE40-F343F547031D}" presName="Name1" presStyleCnt="0"/>
      <dgm:spPr/>
    </dgm:pt>
    <dgm:pt modelId="{9B3896B7-3E0A-4CF4-AE8B-077B8F8FB760}" type="pres">
      <dgm:prSet presAssocID="{F11D77AD-69B4-4BA2-926A-4FB2E2992D40}" presName="picture_1" presStyleCnt="0"/>
      <dgm:spPr/>
    </dgm:pt>
    <dgm:pt modelId="{6407C461-0AB0-49FA-A749-A81BD93FEE32}" type="pres">
      <dgm:prSet presAssocID="{F11D77AD-69B4-4BA2-926A-4FB2E2992D40}" presName="pictureRepeatNode" presStyleLbl="alignImgPlace1" presStyleIdx="0" presStyleCnt="1" custScaleX="185021" custScaleY="167500" custLinFactNeighborX="13411" custLinFactNeighborY="16871"/>
      <dgm:spPr/>
    </dgm:pt>
    <dgm:pt modelId="{1CACFD39-E6E0-4BAF-A652-A2BA36CB4BD3}" type="pres">
      <dgm:prSet presAssocID="{2B6A104E-C90D-4DA3-991E-FC7FE4D3E7D4}" presName="text_1" presStyleLbl="node1" presStyleIdx="0" presStyleCnt="0" custScaleX="122768" custScaleY="63813" custLinFactNeighborX="50000" custLinFactNeighborY="90154">
        <dgm:presLayoutVars>
          <dgm:bulletEnabled val="1"/>
        </dgm:presLayoutVars>
      </dgm:prSet>
      <dgm:spPr/>
    </dgm:pt>
  </dgm:ptLst>
  <dgm:cxnLst>
    <dgm:cxn modelId="{C19B1E22-BB47-45F1-AF68-3DF0AF77B7BD}" type="presOf" srcId="{2B6A104E-C90D-4DA3-991E-FC7FE4D3E7D4}" destId="{1CACFD39-E6E0-4BAF-A652-A2BA36CB4BD3}" srcOrd="0" destOrd="0" presId="urn:microsoft.com/office/officeart/2008/layout/CircularPictureCallout"/>
    <dgm:cxn modelId="{6575B226-B3FB-411D-91CB-1005FF70A809}" type="presOf" srcId="{8B6D49B2-F29F-416C-AE40-F343F547031D}" destId="{0EB0BC33-1942-4169-B739-44431DF85D40}" srcOrd="0" destOrd="0" presId="urn:microsoft.com/office/officeart/2008/layout/CircularPictureCallout"/>
    <dgm:cxn modelId="{52A672AA-5354-41EF-A7B8-2B4284C956F9}" srcId="{8B6D49B2-F29F-416C-AE40-F343F547031D}" destId="{2B6A104E-C90D-4DA3-991E-FC7FE4D3E7D4}" srcOrd="0" destOrd="0" parTransId="{330F8090-DC6E-4122-95B1-02B8A2EB1399}" sibTransId="{F11D77AD-69B4-4BA2-926A-4FB2E2992D40}"/>
    <dgm:cxn modelId="{36AD59D5-C37C-422C-95BC-739C96C0DEFF}" type="presOf" srcId="{F11D77AD-69B4-4BA2-926A-4FB2E2992D40}" destId="{6407C461-0AB0-49FA-A749-A81BD93FEE32}" srcOrd="0" destOrd="0" presId="urn:microsoft.com/office/officeart/2008/layout/CircularPictureCallout"/>
    <dgm:cxn modelId="{39F5C376-C0F1-433B-977A-57067F460C72}" type="presParOf" srcId="{0EB0BC33-1942-4169-B739-44431DF85D40}" destId="{3022B317-5AB8-413A-8C9A-941B2438C6B5}" srcOrd="0" destOrd="0" presId="urn:microsoft.com/office/officeart/2008/layout/CircularPictureCallout"/>
    <dgm:cxn modelId="{2273B806-BC69-42A2-A107-10A365A987A3}" type="presParOf" srcId="{3022B317-5AB8-413A-8C9A-941B2438C6B5}" destId="{9B3896B7-3E0A-4CF4-AE8B-077B8F8FB760}" srcOrd="0" destOrd="0" presId="urn:microsoft.com/office/officeart/2008/layout/CircularPictureCallout"/>
    <dgm:cxn modelId="{A0AC0594-741E-4A2D-A126-CB6F3029C5A0}" type="presParOf" srcId="{9B3896B7-3E0A-4CF4-AE8B-077B8F8FB760}" destId="{6407C461-0AB0-49FA-A749-A81BD93FEE32}" srcOrd="0" destOrd="0" presId="urn:microsoft.com/office/officeart/2008/layout/CircularPictureCallout"/>
    <dgm:cxn modelId="{EA02BD75-F13B-4E0B-814D-4A092BAFCE7C}" type="presParOf" srcId="{3022B317-5AB8-413A-8C9A-941B2438C6B5}" destId="{1CACFD39-E6E0-4BAF-A652-A2BA36CB4BD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7C461-0AB0-49FA-A749-A81BD93FEE32}">
      <dsp:nvSpPr>
        <dsp:cNvPr id="0" name=""/>
        <dsp:cNvSpPr/>
      </dsp:nvSpPr>
      <dsp:spPr>
        <a:xfrm>
          <a:off x="191114" y="0"/>
          <a:ext cx="2360648" cy="2137101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t="-52090" r="-17000" b="-194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CFD39-E6E0-4BAF-A652-A2BA36CB4BD3}">
      <dsp:nvSpPr>
        <dsp:cNvPr id="0" name=""/>
        <dsp:cNvSpPr/>
      </dsp:nvSpPr>
      <dsp:spPr>
        <a:xfrm>
          <a:off x="1182923" y="1563869"/>
          <a:ext cx="1002479" cy="268678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C000"/>
              </a:solidFill>
            </a:rPr>
            <a:t>Booster</a:t>
          </a:r>
        </a:p>
      </dsp:txBody>
      <dsp:txXfrm>
        <a:off x="1182923" y="1563869"/>
        <a:ext cx="1002479" cy="26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4/16/2024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4/16/2024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3429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6858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0287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3716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45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7664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9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314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B2524F-3FEC-40DB-85F0-AFA357599EE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600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700 kW in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62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85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815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499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479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2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2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2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9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58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8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4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024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8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emf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8521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1" y="928689"/>
            <a:ext cx="8293100" cy="363497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Feb 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5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61912"/>
            <a:ext cx="6297612" cy="619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9125" y="920356"/>
            <a:ext cx="7924800" cy="18502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" y="2884885"/>
            <a:ext cx="7924800" cy="18514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4266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29EA3C0-F164-4A3A-93AC-A71239E46420}" type="datetime1">
              <a:rPr lang="en-US" smtClean="0"/>
              <a:t>4/16/2024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65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1450"/>
            <a:ext cx="7162800" cy="742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428750"/>
            <a:ext cx="5410200" cy="1943100"/>
          </a:xfrm>
          <a:prstGeom prst="rect">
            <a:avLst/>
          </a:prstGeom>
        </p:spPr>
        <p:txBody>
          <a:bodyPr/>
          <a:lstStyle>
            <a:lvl1pPr marL="211931" indent="-129779" eaLnBrk="1" latinLnBrk="0" hangingPunct="1">
              <a:buFont typeface="Wingdings" pitchFamily="2" charset="2"/>
              <a:buChar char="§"/>
              <a:defRPr/>
            </a:lvl1pPr>
            <a:lvl2pPr marL="431006" indent="-122635" eaLnBrk="1" latinLnBrk="0" hangingPunct="1">
              <a:buFont typeface="Wingdings" pitchFamily="2" charset="2"/>
              <a:buChar char="§"/>
              <a:defRPr/>
            </a:lvl2pPr>
            <a:lvl3pPr marL="641747" indent="-114300" eaLnBrk="1" latinLnBrk="0" hangingPunct="1">
              <a:buFont typeface="Wingdings" pitchFamily="2" charset="2"/>
              <a:buChar char="§"/>
              <a:defRPr/>
            </a:lvl3pPr>
            <a:lvl4pPr marL="817960" indent="-83344" eaLnBrk="1" latinLnBrk="0" hangingPunct="1">
              <a:buFont typeface="Wingdings" pitchFamily="2" charset="2"/>
              <a:buChar char="§"/>
              <a:defRPr/>
            </a:lvl4pPr>
            <a:lvl5pPr marL="984647" indent="-79772" eaLnBrk="1" latinLnBrk="0" hangingPunct="1">
              <a:buFont typeface="Wingdings" pitchFamily="2" charset="2"/>
              <a:buChar char="§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9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6080295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8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9144001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672701"/>
            <a:ext cx="9144001" cy="2502621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2"/>
            <a:ext cx="6080296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6422223" y="3612787"/>
            <a:ext cx="257080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Helvetica"/>
                <a:cs typeface="Helvetica"/>
              </a:rPr>
              <a:t>A Partnership of: 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2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165" y="4706675"/>
            <a:ext cx="253746" cy="15773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8500775" y="4141790"/>
            <a:ext cx="240030" cy="15773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8500774" y="3947981"/>
            <a:ext cx="240030" cy="15773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321" y="3769157"/>
            <a:ext cx="301752" cy="157734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8500775" y="4333002"/>
            <a:ext cx="315468" cy="157734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8500321" y="4518542"/>
            <a:ext cx="240030" cy="157734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8342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0EB434-436B-4D05-A166-6A951E485EE8}" type="datetime1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4" y="4911373"/>
            <a:ext cx="414338" cy="177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4908143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0796C74-DEFF-4DDD-8B1C-A2E2138EB6DD}" type="datetime1">
              <a:rPr lang="en-US" smtClean="0"/>
              <a:t>4/16/2024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491115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7252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719140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4337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8" y="4908143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1792E64A-DB48-4978-A6B2-6C2552F69AB7}" type="datetime1">
              <a:rPr lang="en-US" smtClean="0"/>
              <a:t>4/16/2024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228601" y="4911154"/>
            <a:ext cx="414338" cy="177964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02222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02A4985-01D2-4F29-81C6-00CEC9C6B868}" type="datetime1">
              <a:rPr lang="en-US" smtClean="0"/>
              <a:t>4/16/2024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4911373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3585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1BD4CC1-2CDF-4112-BC10-7EAD41B5871E}" type="datetime1">
              <a:rPr lang="en-US" smtClean="0"/>
              <a:t>4/16/2024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4913469"/>
            <a:ext cx="414338" cy="17796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3" indent="-230183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8556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3573826"/>
            <a:ext cx="425196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1" y="3573826"/>
            <a:ext cx="426085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82773"/>
            <a:ext cx="4251324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2" y="782773"/>
            <a:ext cx="4260851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CA2A44-A6F6-408C-BD74-D8A85537930A}" type="datetime1">
              <a:rPr lang="en-US" smtClean="0"/>
              <a:t>4/16/2024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1" y="4909278"/>
            <a:ext cx="414338" cy="177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23506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9269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1613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8" y="4871612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E0789-CE14-468E-81E7-0A7B3E959186}" type="datetime1">
              <a:rPr lang="en-US" smtClean="0"/>
              <a:t>4/16/2024</a:t>
            </a:fld>
            <a:endParaRPr lang="en-US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4871613"/>
            <a:ext cx="5538537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0975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9523" y="4866324"/>
            <a:ext cx="5224409" cy="140494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265" y="4866324"/>
            <a:ext cx="525463" cy="140494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8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0" indent="-198877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24" indent="19202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48" indent="171446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783" indent="171446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28" indent="14401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9" y="4866324"/>
            <a:ext cx="823627" cy="14049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CB3AFB5-E80C-40A2-B457-C89FE31DD345}" type="datetime1">
              <a:rPr lang="en-US" smtClean="0"/>
              <a:t>4/16/2024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6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6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60" y="782773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5" y="782770"/>
            <a:ext cx="8700851" cy="277129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5" y="3707257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3722832"/>
            <a:ext cx="8499231" cy="114693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2963883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1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1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1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1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65FB60-EBBC-4FFA-B96B-29D9464D30F8}"/>
              </a:ext>
            </a:extLst>
          </p:cNvPr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4-0218-16D.lr.jpg">
            <a:extLst>
              <a:ext uri="{FF2B5EF4-FFF2-40B4-BE49-F238E27FC236}">
                <a16:creationId xmlns:a16="http://schemas.microsoft.com/office/drawing/2014/main" id="{C7B3FC6D-F8B5-44C2-860C-986BC9BD0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9" name="Picture 18" descr="title_header_16x9.pdf">
            <a:extLst>
              <a:ext uri="{FF2B5EF4-FFF2-40B4-BE49-F238E27FC236}">
                <a16:creationId xmlns:a16="http://schemas.microsoft.com/office/drawing/2014/main" id="{7D6DA3FF-52D0-4F03-B25C-5EE7D89BA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3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7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24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2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6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729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4878160"/>
            <a:ext cx="410792" cy="18097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825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82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1953982" y="4856133"/>
            <a:ext cx="5373688" cy="180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825" dirty="0">
                <a:latin typeface="Helvetica" panose="020B0604020202020204" pitchFamily="34" charset="0"/>
                <a:cs typeface="Helvetica" panose="020B0604020202020204" pitchFamily="34" charset="0"/>
              </a:rPr>
              <a:t>R. Zwaska | Welcome to Fermilab | OLAV-VI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877657" y="4878160"/>
            <a:ext cx="1076325" cy="18097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825" dirty="0">
                <a:latin typeface="Helvetica" panose="020B0604020202020204" pitchFamily="34" charset="0"/>
                <a:cs typeface="Helvetica" panose="020B0604020202020204" pitchFamily="34" charset="0"/>
              </a:rPr>
              <a:t>2024.04.16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834ED3-B0C3-40AC-BECE-90D8C4F332B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7956F9-3F55-4C2A-A549-B373A914AB4F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>
              <a:extLst>
                <a:ext uri="{FF2B5EF4-FFF2-40B4-BE49-F238E27FC236}">
                  <a16:creationId xmlns:a16="http://schemas.microsoft.com/office/drawing/2014/main" id="{D151B18F-9937-4634-9CF1-5752190C5BD8}"/>
                </a:ext>
              </a:extLst>
            </p:cNvPr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79" r:id="rId2"/>
    <p:sldLayoutId id="2147484080" r:id="rId3"/>
    <p:sldLayoutId id="2147484081" r:id="rId4"/>
    <p:sldLayoutId id="2147484094" r:id="rId5"/>
    <p:sldLayoutId id="2147484098" r:id="rId6"/>
    <p:sldLayoutId id="2147484099" r:id="rId7"/>
    <p:sldLayoutId id="2147484102" r:id="rId8"/>
    <p:sldLayoutId id="2147484103" r:id="rId9"/>
    <p:sldLayoutId id="2147484106" r:id="rId10"/>
    <p:sldLayoutId id="2147484107" r:id="rId11"/>
    <p:sldLayoutId id="2147484109" r:id="rId12"/>
    <p:sldLayoutId id="2147484121" r:id="rId13"/>
  </p:sldLayoutIdLst>
  <p:hf hdr="0" ftr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275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05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9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9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8936" y="4909278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3358115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22250" y="4850200"/>
            <a:ext cx="7954085" cy="10325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75" y="4672161"/>
            <a:ext cx="683042" cy="35607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909278"/>
            <a:ext cx="681381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5711770-D31B-491C-A7B8-470786208EFA}" type="datetime1">
              <a:rPr lang="en-US" smtClean="0"/>
              <a:t>4/16/2024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2" y="491229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1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8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gif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5.gif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 </a:t>
            </a:r>
          </a:p>
          <a:p>
            <a:r>
              <a:rPr lang="en-US" altLang="en-US" dirty="0">
                <a:latin typeface="Helvetica" pitchFamily="124" charset="0"/>
              </a:rPr>
              <a:t>16 April 2024</a:t>
            </a:r>
          </a:p>
          <a:p>
            <a:r>
              <a:rPr lang="en-US" altLang="en-US" dirty="0">
                <a:latin typeface="Helvetica" pitchFamily="124" charset="0"/>
              </a:rPr>
              <a:t>Workshop on the Operation of Large Vacuum Systems (OLAV)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5" y="3167083"/>
            <a:ext cx="8499232" cy="752287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ArialNarrow"/>
              </a:rPr>
              <a:t>Welcome to Fermilab and the Fermilab Accelerator Complex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75799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B7256A-D006-C737-EDAA-15DE8D83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57013"/>
            <a:ext cx="5311983" cy="397376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Main Injector: 120 GeV Fast-cycling synchrotron</a:t>
            </a:r>
          </a:p>
          <a:p>
            <a:pPr>
              <a:spcBef>
                <a:spcPts val="600"/>
              </a:spcBef>
            </a:pPr>
            <a:r>
              <a:rPr lang="en-US" dirty="0"/>
              <a:t>360 main dipole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200 main quadrupole magnets </a:t>
            </a:r>
          </a:p>
          <a:p>
            <a:pPr>
              <a:spcBef>
                <a:spcPts val="600"/>
              </a:spcBef>
            </a:pPr>
            <a:r>
              <a:rPr lang="en-US" dirty="0"/>
              <a:t>108 sextupoles, 66 octupoles, corrector dipoles/ quads, specialty injection and extraction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Twenty 53-MHz RF cavities to accelerate beam</a:t>
            </a:r>
          </a:p>
          <a:p>
            <a:pPr>
              <a:spcBef>
                <a:spcPts val="600"/>
              </a:spcBef>
            </a:pPr>
            <a:r>
              <a:rPr lang="en-US" dirty="0"/>
              <a:t>170 DC and 360 ramped magnet supplies with total of 140 MVA, 40 specialty pulsed magnet supplies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Recycler: 8 GeV Storage Ring</a:t>
            </a:r>
          </a:p>
          <a:p>
            <a:pPr>
              <a:spcBef>
                <a:spcPts val="600"/>
              </a:spcBef>
            </a:pPr>
            <a:r>
              <a:rPr lang="en-US" dirty="0"/>
              <a:t>Originally built for antiproton storage, repurposed for proton stacking</a:t>
            </a:r>
          </a:p>
          <a:p>
            <a:pPr>
              <a:spcBef>
                <a:spcPts val="600"/>
              </a:spcBef>
            </a:pPr>
            <a:r>
              <a:rPr lang="en-US" dirty="0"/>
              <a:t>Combined function, permanent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RF cavities for stacking proton beams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4614F0-6B81-A8AD-E659-10BF13D9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&amp; Recycler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F9744C-2425-C453-F3CE-52E46961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67" y="0"/>
            <a:ext cx="3432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3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2638" y="55657"/>
            <a:ext cx="8738482" cy="1085850"/>
          </a:xfrm>
        </p:spPr>
        <p:txBody>
          <a:bodyPr/>
          <a:lstStyle/>
          <a:p>
            <a:r>
              <a:rPr lang="en-US" altLang="en-US" sz="1800" dirty="0"/>
              <a:t>The NuMI Facility: </a:t>
            </a:r>
            <a:r>
              <a:rPr lang="en-US" altLang="en-US" sz="2100" dirty="0"/>
              <a:t>“Neutrinos (</a:t>
            </a:r>
            <a:r>
              <a:rPr lang="el-GR" altLang="en-US" sz="2100" dirty="0"/>
              <a:t>ν</a:t>
            </a:r>
            <a:r>
              <a:rPr lang="en-US" altLang="en-US" sz="2100" dirty="0"/>
              <a:t> –&gt; </a:t>
            </a:r>
            <a:r>
              <a:rPr lang="en-US" altLang="en-US" sz="2100" dirty="0">
                <a:solidFill>
                  <a:srgbClr val="00B050"/>
                </a:solidFill>
              </a:rPr>
              <a:t>Nu</a:t>
            </a:r>
            <a:r>
              <a:rPr lang="en-US" altLang="en-US" sz="2100" dirty="0"/>
              <a:t>) at the </a:t>
            </a:r>
            <a:r>
              <a:rPr lang="en-US" altLang="en-US" sz="2100" dirty="0">
                <a:solidFill>
                  <a:srgbClr val="00B050"/>
                </a:solidFill>
              </a:rPr>
              <a:t>M</a:t>
            </a:r>
            <a:r>
              <a:rPr lang="en-US" altLang="en-US" sz="2100" dirty="0"/>
              <a:t>ain </a:t>
            </a:r>
            <a:r>
              <a:rPr lang="en-US" altLang="en-US" sz="2100" dirty="0">
                <a:solidFill>
                  <a:srgbClr val="00B050"/>
                </a:solidFill>
              </a:rPr>
              <a:t>I</a:t>
            </a:r>
            <a:r>
              <a:rPr lang="en-US" altLang="en-US" sz="2100" dirty="0"/>
              <a:t>njector”</a:t>
            </a:r>
          </a:p>
        </p:txBody>
      </p:sp>
      <p:sp>
        <p:nvSpPr>
          <p:cNvPr id="3133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00251" y="660284"/>
            <a:ext cx="4671799" cy="3128285"/>
          </a:xfrm>
        </p:spPr>
        <p:txBody>
          <a:bodyPr>
            <a:normAutofit/>
          </a:bodyPr>
          <a:lstStyle/>
          <a:p>
            <a:r>
              <a:rPr lang="en-US" altLang="en-US" sz="1500" dirty="0">
                <a:sym typeface="Symbol" panose="05050102010706020507" pitchFamily="18" charset="2"/>
              </a:rPr>
              <a:t>Intense muon-neutrino beam directed towards Minnesota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Main Injector supplies 50–70e12 120GeV protons every 1.2 seconds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Designed for 400 kW, operated up to 900 kW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Multiple upgrade projects to 1 MW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Each pulse produces about 2x10</a:t>
            </a:r>
            <a:r>
              <a:rPr lang="en-US" altLang="en-US" sz="1500" baseline="30000" dirty="0">
                <a:sym typeface="Symbol" panose="05050102010706020507" pitchFamily="18" charset="2"/>
              </a:rPr>
              <a:t>14</a:t>
            </a:r>
            <a:r>
              <a:rPr lang="en-US" altLang="en-US" sz="1500" dirty="0">
                <a:sym typeface="Symbol" panose="05050102010706020507" pitchFamily="18" charset="2"/>
              </a:rPr>
              <a:t> </a:t>
            </a:r>
            <a:r>
              <a:rPr lang="el-GR" altLang="en-US" sz="1500" dirty="0">
                <a:sym typeface="Symbol" panose="05050102010706020507" pitchFamily="18" charset="2"/>
              </a:rPr>
              <a:t>ν </a:t>
            </a:r>
            <a:r>
              <a:rPr lang="en-US" altLang="en-US" sz="1500" baseline="-25000" dirty="0">
                <a:sym typeface="Symbol" panose="05050102010706020507" pitchFamily="18" charset="2"/>
              </a:rPr>
              <a:t>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~ 20,000,000 Pulses per year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Direct beam 3</a:t>
            </a:r>
            <a:r>
              <a:rPr lang="en-US" altLang="en-US" sz="1350" baseline="30000" dirty="0">
                <a:sym typeface="Symbol" panose="05050102010706020507" pitchFamily="18" charset="2"/>
              </a:rPr>
              <a:t>o</a:t>
            </a:r>
            <a:r>
              <a:rPr lang="en-US" altLang="en-US" sz="1350" dirty="0">
                <a:sym typeface="Symbol" panose="05050102010706020507" pitchFamily="18" charset="2"/>
              </a:rPr>
              <a:t> down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Commissioned in 2005, expect to run to ~ 2027</a:t>
            </a:r>
          </a:p>
          <a:p>
            <a:endParaRPr lang="en-US" altLang="en-US" sz="1500" baseline="-25000" dirty="0">
              <a:sym typeface="Symbol" panose="05050102010706020507" pitchFamily="18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4213" y="3943350"/>
            <a:ext cx="4060030" cy="1200150"/>
            <a:chOff x="201613" y="5257800"/>
            <a:chExt cx="5413374" cy="160020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1613" y="5257800"/>
              <a:ext cx="5413374" cy="1600200"/>
              <a:chOff x="127" y="3312"/>
              <a:chExt cx="3410" cy="1008"/>
            </a:xfrm>
          </p:grpSpPr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240" y="3360"/>
                <a:ext cx="1632" cy="25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350" dirty="0">
                    <a:solidFill>
                      <a:schemeClr val="accent2"/>
                    </a:solidFill>
                    <a:latin typeface="Times" pitchFamily="18" charset="0"/>
                  </a:rPr>
                  <a:t>Near Detectors</a:t>
                </a:r>
                <a:endParaRPr lang="en-US" sz="1350" dirty="0">
                  <a:latin typeface="Times" pitchFamily="18" charset="0"/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1776" y="3312"/>
                <a:ext cx="1761" cy="42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350" dirty="0">
                    <a:solidFill>
                      <a:srgbClr val="FF0000"/>
                    </a:solidFill>
                  </a:rPr>
                  <a:t>Far Detectors: 5400 tons &amp;</a:t>
                </a:r>
                <a:br>
                  <a:rPr lang="en-US" sz="1350" dirty="0">
                    <a:solidFill>
                      <a:srgbClr val="FF0000"/>
                    </a:solidFill>
                  </a:rPr>
                </a:br>
                <a:r>
                  <a:rPr lang="en-US" sz="1350" dirty="0">
                    <a:solidFill>
                      <a:srgbClr val="FF0000"/>
                    </a:solidFill>
                  </a:rPr>
                  <a:t>			14000 tons</a:t>
                </a:r>
              </a:p>
            </p:txBody>
          </p:sp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7" y="3675"/>
                <a:ext cx="3089" cy="645"/>
              </a:xfrm>
              <a:prstGeom prst="rect">
                <a:avLst/>
              </a:prstGeom>
              <a:noFill/>
            </p:spPr>
          </p:pic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863" y="3598"/>
                <a:ext cx="98" cy="24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4" name="Line 19"/>
              <p:cNvSpPr>
                <a:spLocks noChangeShapeType="1"/>
              </p:cNvSpPr>
              <p:nvPr/>
            </p:nvSpPr>
            <p:spPr bwMode="auto">
              <a:xfrm flipH="1">
                <a:off x="2400" y="3552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5" name="Line 20"/>
              <p:cNvSpPr>
                <a:spLocks noChangeShapeType="1"/>
              </p:cNvSpPr>
              <p:nvPr/>
            </p:nvSpPr>
            <p:spPr bwMode="auto">
              <a:xfrm flipV="1">
                <a:off x="816" y="3744"/>
                <a:ext cx="230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2533650" y="6272213"/>
              <a:ext cx="114300" cy="1762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2431580" y="6174708"/>
              <a:ext cx="466725" cy="3847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75" b="1" dirty="0">
                  <a:solidFill>
                    <a:srgbClr val="404040"/>
                  </a:solidFill>
                  <a:latin typeface="Century Schoolbook" pitchFamily="18" charset="0"/>
                  <a:ea typeface="Arial Unicode MS" pitchFamily="34" charset="-128"/>
                  <a:cs typeface="Arial Unicode MS" pitchFamily="34" charset="-128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819747-6648-41C7-A7E7-D9977BC6195C}"/>
              </a:ext>
            </a:extLst>
          </p:cNvPr>
          <p:cNvGrpSpPr/>
          <p:nvPr/>
        </p:nvGrpSpPr>
        <p:grpSpPr>
          <a:xfrm>
            <a:off x="5044329" y="925445"/>
            <a:ext cx="3690293" cy="4220766"/>
            <a:chOff x="4052888" y="1035050"/>
            <a:chExt cx="5091112" cy="5822950"/>
          </a:xfrm>
        </p:grpSpPr>
        <p:pic>
          <p:nvPicPr>
            <p:cNvPr id="19" name="Picture 2" descr="Map_Fermi_Soudan">
              <a:extLst>
                <a:ext uri="{FF2B5EF4-FFF2-40B4-BE49-F238E27FC236}">
                  <a16:creationId xmlns:a16="http://schemas.microsoft.com/office/drawing/2014/main" id="{ADED4952-3A6F-4619-A24A-684E2BBCF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BFFFE"/>
                </a:clrFrom>
                <a:clrTo>
                  <a:srgbClr val="FB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52888" y="1219200"/>
              <a:ext cx="5091112" cy="5638800"/>
            </a:xfrm>
            <a:prstGeom prst="rect">
              <a:avLst/>
            </a:prstGeom>
            <a:noFill/>
          </p:spPr>
        </p:pic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BDEF359-7DA6-4BDF-8CE8-BB5BB692F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49886">
              <a:off x="4083050" y="2195513"/>
              <a:ext cx="1766887" cy="3825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7863" tIns="33337" rIns="67863" bIns="33337"/>
            <a:lstStyle/>
            <a:p>
              <a:pPr marL="258366" indent="-258366">
                <a:spcBef>
                  <a:spcPct val="20000"/>
                </a:spcBef>
              </a:pPr>
              <a:r>
                <a:rPr lang="en-US" sz="1200" b="1">
                  <a:solidFill>
                    <a:srgbClr val="FF0000"/>
                  </a:solidFill>
                </a:rPr>
                <a:t>Neutrino beam  </a:t>
              </a:r>
            </a:p>
          </p:txBody>
        </p: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F701E2E9-6314-4469-9162-987F11860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575" y="1089025"/>
              <a:ext cx="892175" cy="1631950"/>
              <a:chOff x="2930" y="840"/>
              <a:chExt cx="484" cy="898"/>
            </a:xfrm>
          </p:grpSpPr>
          <p:sp>
            <p:nvSpPr>
              <p:cNvPr id="28" name="Line 5">
                <a:extLst>
                  <a:ext uri="{FF2B5EF4-FFF2-40B4-BE49-F238E27FC236}">
                    <a16:creationId xmlns:a16="http://schemas.microsoft.com/office/drawing/2014/main" id="{08382D28-0056-449E-B19A-6BC56D9B3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9" name="Line 6">
                <a:extLst>
                  <a:ext uri="{FF2B5EF4-FFF2-40B4-BE49-F238E27FC236}">
                    <a16:creationId xmlns:a16="http://schemas.microsoft.com/office/drawing/2014/main" id="{EC3817BA-134C-448A-BCEF-2A3478CAC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DC9382E3-A951-48CB-8E2A-0786CD711B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7725" y="1035050"/>
              <a:ext cx="727075" cy="1679575"/>
              <a:chOff x="2930" y="840"/>
              <a:chExt cx="484" cy="898"/>
            </a:xfrm>
          </p:grpSpPr>
          <p:sp>
            <p:nvSpPr>
              <p:cNvPr id="26" name="Line 8">
                <a:extLst>
                  <a:ext uri="{FF2B5EF4-FFF2-40B4-BE49-F238E27FC236}">
                    <a16:creationId xmlns:a16="http://schemas.microsoft.com/office/drawing/2014/main" id="{B03F0953-9B63-48BD-A1CB-2637092A3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7" name="Line 9">
                <a:extLst>
                  <a:ext uri="{FF2B5EF4-FFF2-40B4-BE49-F238E27FC236}">
                    <a16:creationId xmlns:a16="http://schemas.microsoft.com/office/drawing/2014/main" id="{BC6B893F-E449-4A0F-A706-104857F16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E51319ED-B1E0-40B1-88D7-AE7D31412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3875" y="1171575"/>
              <a:ext cx="1012825" cy="1565275"/>
              <a:chOff x="2930" y="840"/>
              <a:chExt cx="484" cy="898"/>
            </a:xfrm>
          </p:grpSpPr>
          <p:sp>
            <p:nvSpPr>
              <p:cNvPr id="24" name="Line 11">
                <a:extLst>
                  <a:ext uri="{FF2B5EF4-FFF2-40B4-BE49-F238E27FC236}">
                    <a16:creationId xmlns:a16="http://schemas.microsoft.com/office/drawing/2014/main" id="{4A713B19-9176-4F33-ACB1-F5471F3E2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5" name="Line 12">
                <a:extLst>
                  <a:ext uri="{FF2B5EF4-FFF2-40B4-BE49-F238E27FC236}">
                    <a16:creationId xmlns:a16="http://schemas.microsoft.com/office/drawing/2014/main" id="{AB8C712B-4CB5-4C44-AAE2-29B08F424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C6E0207-5076-4069-9E2D-AC84C95D638B}"/>
              </a:ext>
            </a:extLst>
          </p:cNvPr>
          <p:cNvSpPr txBox="1"/>
          <p:nvPr/>
        </p:nvSpPr>
        <p:spPr>
          <a:xfrm>
            <a:off x="6524816" y="965752"/>
            <a:ext cx="32617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“Long-baseline”</a:t>
            </a:r>
          </a:p>
        </p:txBody>
      </p:sp>
      <p:sp>
        <p:nvSpPr>
          <p:cNvPr id="30" name="Line 19">
            <a:extLst>
              <a:ext uri="{FF2B5EF4-FFF2-40B4-BE49-F238E27FC236}">
                <a16:creationId xmlns:a16="http://schemas.microsoft.com/office/drawing/2014/main" id="{7D5F93AF-1E4E-4DE6-8093-5CC09EACA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6258" y="4341720"/>
            <a:ext cx="116790" cy="3130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52239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14450" y="77749"/>
            <a:ext cx="6515100" cy="481304"/>
          </a:xfrm>
        </p:spPr>
        <p:txBody>
          <a:bodyPr/>
          <a:lstStyle/>
          <a:p>
            <a:r>
              <a:rPr lang="en-US" dirty="0"/>
              <a:t>Multiple Experiments Simultaneously in the NuMI Beam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82595" y="605182"/>
            <a:ext cx="3619107" cy="4291082"/>
            <a:chOff x="-347207" y="806910"/>
            <a:chExt cx="4825476" cy="57214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222390"/>
              <a:ext cx="3660188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081" y="3785152"/>
              <a:ext cx="3660188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-347207" y="806910"/>
              <a:ext cx="482547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5" b="1" dirty="0"/>
                <a:t>Long-baseline oscillation experiments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93750" y="614133"/>
            <a:ext cx="3254527" cy="4272193"/>
            <a:chOff x="4734333" y="818843"/>
            <a:chExt cx="4339369" cy="569625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154" y="1222390"/>
              <a:ext cx="3660187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514" y="3771900"/>
              <a:ext cx="3660188" cy="2743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734333" y="818843"/>
              <a:ext cx="413799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5" b="1" dirty="0"/>
                <a:t>Neutrino scattering experiments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686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oscillations: Big picture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B09E9-452C-A45C-FB6D-A31E7A16E1B5}"/>
              </a:ext>
            </a:extLst>
          </p:cNvPr>
          <p:cNvSpPr txBox="1">
            <a:spLocks/>
          </p:cNvSpPr>
          <p:nvPr/>
        </p:nvSpPr>
        <p:spPr>
          <a:xfrm>
            <a:off x="228600" y="709199"/>
            <a:ext cx="5066071" cy="39961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05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9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900" kern="1200">
                <a:solidFill>
                  <a:srgbClr val="595959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What are the masses of neutrinos?</a:t>
            </a:r>
            <a:br>
              <a:rPr lang="en-US" sz="1500" dirty="0"/>
            </a:br>
            <a:endParaRPr lang="en-US" sz="1500" dirty="0"/>
          </a:p>
          <a:p>
            <a:r>
              <a:rPr lang="en-US" sz="1500" dirty="0"/>
              <a:t>What is the mass ordering of neutrinos? If inverted, might a new symmetry be needed to account for two heavier neutrinos having similar masses?</a:t>
            </a:r>
            <a:br>
              <a:rPr lang="en-US" sz="1500" dirty="0"/>
            </a:br>
            <a:endParaRPr lang="en-US" sz="1500" dirty="0"/>
          </a:p>
          <a:p>
            <a:r>
              <a:rPr lang="en-US" sz="1500" dirty="0"/>
              <a:t>Are neutrinos their own antiparticles? Can this help us explain the </a:t>
            </a:r>
            <a:br>
              <a:rPr lang="en-US" sz="1500" dirty="0"/>
            </a:br>
            <a:r>
              <a:rPr lang="en-US" sz="1500" dirty="0"/>
              <a:t>matter-dominated universe we are in? </a:t>
            </a:r>
            <a:br>
              <a:rPr lang="en-US" sz="1500" dirty="0"/>
            </a:br>
            <a:endParaRPr lang="en-US" sz="1500" dirty="0"/>
          </a:p>
          <a:p>
            <a:r>
              <a:rPr lang="en-US" sz="1500" dirty="0"/>
              <a:t>Do antineutrinos oscillate differently than neutrinos? (Is CP symmetry </a:t>
            </a:r>
            <a:br>
              <a:rPr lang="en-US" sz="1500" dirty="0"/>
            </a:br>
            <a:r>
              <a:rPr lang="en-US" sz="1500" dirty="0"/>
              <a:t>violated?) Can this explain the matter-dominated universe we are in?</a:t>
            </a:r>
            <a:br>
              <a:rPr lang="en-US" sz="1500" dirty="0"/>
            </a:br>
            <a:endParaRPr lang="en-US" sz="1500" dirty="0"/>
          </a:p>
          <a:p>
            <a:r>
              <a:rPr lang="en-US" sz="1500" dirty="0"/>
              <a:t>What astrophysical phenomena can neutrinos open to us? </a:t>
            </a:r>
          </a:p>
          <a:p>
            <a:endParaRPr lang="en-US" sz="1500" dirty="0"/>
          </a:p>
        </p:txBody>
      </p:sp>
      <p:pic>
        <p:nvPicPr>
          <p:cNvPr id="6" name="Google Shape;304;p8" descr="A triangle shaped object with a spiral pattern&#10;&#10;Description automatically generated with medium confidence">
            <a:extLst>
              <a:ext uri="{FF2B5EF4-FFF2-40B4-BE49-F238E27FC236}">
                <a16:creationId xmlns:a16="http://schemas.microsoft.com/office/drawing/2014/main" id="{80C59A84-B444-766E-E034-427FB32635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4102" y="921775"/>
            <a:ext cx="2868563" cy="3635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289289"/>
            <a:ext cx="8255624" cy="426951"/>
          </a:xfrm>
        </p:spPr>
        <p:txBody>
          <a:bodyPr/>
          <a:lstStyle/>
          <a:p>
            <a:r>
              <a:rPr lang="en-US" sz="1800" dirty="0"/>
              <a:t>Why a Beam of Neutrinos? – Controlled Laboratory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6649" y="747012"/>
            <a:ext cx="5939751" cy="39961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500" dirty="0"/>
              <a:t>Natural sources of neutrinos exist – but they are weak and not necessarily well understood</a:t>
            </a:r>
          </a:p>
          <a:p>
            <a:pPr lvl="1"/>
            <a:r>
              <a:rPr lang="en-US" sz="1350" dirty="0"/>
              <a:t>Solar and atmospheric neutrinos were only understood once oscillations were established and well measured</a:t>
            </a:r>
          </a:p>
          <a:p>
            <a:pPr lvl="2"/>
            <a:r>
              <a:rPr lang="en-US" sz="1200" dirty="0"/>
              <a:t>Moving from observation to experiment</a:t>
            </a:r>
          </a:p>
          <a:p>
            <a:pPr lvl="1"/>
            <a:r>
              <a:rPr lang="en-US" sz="1350" dirty="0"/>
              <a:t>Supernovae (for neutrinos) are rare events, though very interesting</a:t>
            </a:r>
          </a:p>
          <a:p>
            <a:r>
              <a:rPr lang="en-US" sz="1500" dirty="0"/>
              <a:t>Artificial beams are controlled and intense </a:t>
            </a:r>
            <a:r>
              <a:rPr lang="en-US" sz="1500" dirty="0">
                <a:latin typeface="MS Mincho" panose="02020609040205080304" pitchFamily="49" charset="-128"/>
                <a:ea typeface="MS Mincho" panose="02020609040205080304" pitchFamily="49" charset="-128"/>
              </a:rPr>
              <a:t>➩ </a:t>
            </a:r>
            <a:r>
              <a:rPr lang="en-US" sz="1500" dirty="0"/>
              <a:t>Precision!</a:t>
            </a:r>
            <a:endParaRPr lang="en-US" sz="15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pPr lvl="1"/>
            <a:r>
              <a:rPr lang="en-US" sz="1350" dirty="0"/>
              <a:t>Decide when, where, and how the beam is generated </a:t>
            </a:r>
          </a:p>
          <a:p>
            <a:pPr lvl="1"/>
            <a:r>
              <a:rPr lang="en-US" sz="1350" dirty="0"/>
              <a:t>Detectors are placed strategically</a:t>
            </a:r>
          </a:p>
          <a:p>
            <a:pPr lvl="1"/>
            <a:r>
              <a:rPr lang="en-US" sz="1350" dirty="0"/>
              <a:t>Beams can be controlled with precision – vital as measurements approach 1%</a:t>
            </a:r>
          </a:p>
          <a:p>
            <a:r>
              <a:rPr lang="en-US" sz="1500" dirty="0"/>
              <a:t>Most all our neutrinos come from pion decays</a:t>
            </a:r>
          </a:p>
          <a:p>
            <a:pPr lvl="1"/>
            <a:r>
              <a:rPr lang="en-US" sz="1350" dirty="0"/>
              <a:t>Convert the kinetic energy of the accelerator beam into new massive particles (pions), which decay to neutrinos</a:t>
            </a:r>
          </a:p>
          <a:p>
            <a:pPr lvl="1"/>
            <a:r>
              <a:rPr lang="en-US" sz="1350" dirty="0"/>
              <a:t>A “simple” decay (at first) </a:t>
            </a:r>
          </a:p>
          <a:p>
            <a:pPr lvl="2"/>
            <a:r>
              <a:rPr lang="en-US" sz="1350" dirty="0"/>
              <a:t>Pion mass ~ 140 MeV/c</a:t>
            </a:r>
            <a:r>
              <a:rPr lang="en-US" sz="1350" baseline="30000" dirty="0"/>
              <a:t>2</a:t>
            </a:r>
            <a:r>
              <a:rPr lang="en-US" sz="1350" dirty="0"/>
              <a:t>, Muon mass ~ 105 MeV/c</a:t>
            </a:r>
            <a:r>
              <a:rPr lang="en-US" sz="1350" baseline="30000" dirty="0"/>
              <a:t>2</a:t>
            </a:r>
            <a:endParaRPr lang="en-US" sz="1350" dirty="0"/>
          </a:p>
          <a:p>
            <a:pPr lvl="1"/>
            <a:endParaRPr lang="en-US" sz="1500" dirty="0"/>
          </a:p>
          <a:p>
            <a:endParaRPr lang="en-US" sz="195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8065445-1997-4626-B2A1-D4FF76C43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10149"/>
              </p:ext>
            </p:extLst>
          </p:nvPr>
        </p:nvGraphicFramePr>
        <p:xfrm>
          <a:off x="6316530" y="3395427"/>
          <a:ext cx="2068450" cy="71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560" imgH="253800" progId="Equation.3">
                  <p:embed/>
                </p:oleObj>
              </mc:Choice>
              <mc:Fallback>
                <p:oleObj name="Equation" r:id="rId2" imgW="736560" imgH="2538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8065445-1997-4626-B2A1-D4FF76C43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16530" y="3395427"/>
                        <a:ext cx="2068450" cy="713258"/>
                      </a:xfrm>
                      <a:prstGeom prst="rect">
                        <a:avLst/>
                      </a:prstGeom>
                      <a:ln>
                        <a:solidFill>
                          <a:srgbClr val="40404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7C22C71-6A62-DFAE-34AA-9109FA881DC2}"/>
              </a:ext>
            </a:extLst>
          </p:cNvPr>
          <p:cNvGrpSpPr/>
          <p:nvPr/>
        </p:nvGrpSpPr>
        <p:grpSpPr>
          <a:xfrm>
            <a:off x="5983200" y="862213"/>
            <a:ext cx="3030951" cy="2219388"/>
            <a:chOff x="5185942" y="1774314"/>
            <a:chExt cx="3298213" cy="2506247"/>
          </a:xfrm>
        </p:grpSpPr>
        <p:pic>
          <p:nvPicPr>
            <p:cNvPr id="7" name="Picture 2" descr="http://upload.wikimedia.org/wikipedia/commons/thumb/0/00/Standard_Model_of_Elementary_Particles.svg/2000px-Standard_Model_of_Elementary_Particles.svg.png">
              <a:extLst>
                <a:ext uri="{FF2B5EF4-FFF2-40B4-BE49-F238E27FC236}">
                  <a16:creationId xmlns:a16="http://schemas.microsoft.com/office/drawing/2014/main" id="{3BC3D4C0-49D9-0C51-96DE-45CD2E0C6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942" y="1801884"/>
              <a:ext cx="3298213" cy="24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CF638E3-329E-F8DD-F587-7481801E518B}"/>
                </a:ext>
              </a:extLst>
            </p:cNvPr>
            <p:cNvSpPr/>
            <p:nvPr/>
          </p:nvSpPr>
          <p:spPr>
            <a:xfrm>
              <a:off x="5423654" y="1774314"/>
              <a:ext cx="695597" cy="1266908"/>
            </a:xfrm>
            <a:prstGeom prst="ellipse">
              <a:avLst/>
            </a:prstGeom>
            <a:noFill/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B409BF7-4547-8D28-E7F0-236B3D384206}"/>
                </a:ext>
              </a:extLst>
            </p:cNvPr>
            <p:cNvSpPr/>
            <p:nvPr/>
          </p:nvSpPr>
          <p:spPr>
            <a:xfrm>
              <a:off x="6009165" y="3006141"/>
              <a:ext cx="695597" cy="1266908"/>
            </a:xfrm>
            <a:prstGeom prst="ellipse">
              <a:avLst/>
            </a:prstGeom>
            <a:noFill/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1E43A2-7E99-777B-0AC5-B787CE6CE7B4}"/>
                </a:ext>
              </a:extLst>
            </p:cNvPr>
            <p:cNvCxnSpPr/>
            <p:nvPr/>
          </p:nvCxnSpPr>
          <p:spPr>
            <a:xfrm>
              <a:off x="5780699" y="2407768"/>
              <a:ext cx="576265" cy="1356896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043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370" y="-210359"/>
            <a:ext cx="6362731" cy="600670"/>
          </a:xfrm>
        </p:spPr>
        <p:txBody>
          <a:bodyPr/>
          <a:lstStyle/>
          <a:p>
            <a:r>
              <a:rPr lang="en-US" sz="2700" dirty="0"/>
              <a:t>Neutrino Beam in a Nutshell (NuMI)</a:t>
            </a:r>
            <a:endParaRPr lang="en-US" sz="1500" dirty="0"/>
          </a:p>
        </p:txBody>
      </p:sp>
      <p:pic>
        <p:nvPicPr>
          <p:cNvPr id="585731" name="Picture 3" descr="Beam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6109" y="1801988"/>
            <a:ext cx="6858000" cy="2028825"/>
          </a:xfrm>
          <a:prstGeom prst="rect">
            <a:avLst/>
          </a:prstGeom>
          <a:noFill/>
        </p:spPr>
      </p:pic>
      <p:sp>
        <p:nvSpPr>
          <p:cNvPr id="585732" name="Line 4"/>
          <p:cNvSpPr>
            <a:spLocks noChangeShapeType="1"/>
          </p:cNvSpPr>
          <p:nvPr/>
        </p:nvSpPr>
        <p:spPr bwMode="auto">
          <a:xfrm>
            <a:off x="5268517" y="3208115"/>
            <a:ext cx="126206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4C97"/>
              </a:solidFill>
            </a:endParaRP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1865710" y="535162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350">
              <a:solidFill>
                <a:srgbClr val="004C97"/>
              </a:solidFill>
              <a:latin typeface="Symbol" pitchFamily="18" charset="2"/>
            </a:endParaRP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42579" y="3500790"/>
            <a:ext cx="2968537" cy="964406"/>
          </a:xfrm>
          <a:ln>
            <a:solidFill>
              <a:srgbClr val="6633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500" dirty="0"/>
              <a:t>400 kW design average power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700 kW upgrade for NOvA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1 MW upgrade just complete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 </a:t>
            </a:r>
            <a:r>
              <a:rPr lang="en-US" sz="1500" dirty="0">
                <a:latin typeface="Symbol" pitchFamily="18" charset="2"/>
              </a:rPr>
              <a:t>s ~ </a:t>
            </a:r>
            <a:r>
              <a:rPr lang="en-US" sz="1500" dirty="0"/>
              <a:t>1-1.5 mm</a:t>
            </a:r>
            <a:endParaRPr lang="en-US" sz="1500" dirty="0">
              <a:latin typeface="Symbol" pitchFamily="18" charset="2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0747" y="947338"/>
            <a:ext cx="2744391" cy="1178720"/>
            <a:chOff x="6" y="1000"/>
            <a:chExt cx="2305" cy="990"/>
          </a:xfrm>
        </p:grpSpPr>
        <p:sp>
          <p:nvSpPr>
            <p:cNvPr id="585736" name="Rectangle 8"/>
            <p:cNvSpPr>
              <a:spLocks noChangeArrowheads="1"/>
            </p:cNvSpPr>
            <p:nvPr/>
          </p:nvSpPr>
          <p:spPr bwMode="auto">
            <a:xfrm>
              <a:off x="12" y="1000"/>
              <a:ext cx="2299" cy="449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2 interaction length, C target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Produces </a:t>
              </a:r>
              <a:r>
                <a:rPr lang="en-US" sz="15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1500" baseline="30000" dirty="0">
                  <a:solidFill>
                    <a:srgbClr val="663300"/>
                  </a:solidFill>
                  <a:latin typeface="Symbol" pitchFamily="18" charset="2"/>
                </a:rPr>
                <a:t>+</a:t>
              </a:r>
              <a:r>
                <a:rPr lang="en-US" sz="1500" dirty="0">
                  <a:solidFill>
                    <a:srgbClr val="663300"/>
                  </a:solidFill>
                </a:rPr>
                <a:t>, K</a:t>
              </a:r>
              <a:r>
                <a:rPr lang="en-US" sz="1500" baseline="30000" dirty="0">
                  <a:solidFill>
                    <a:srgbClr val="663300"/>
                  </a:solidFill>
                </a:rPr>
                <a:t>+</a:t>
              </a:r>
              <a:r>
                <a:rPr lang="en-US" sz="1500" dirty="0">
                  <a:solidFill>
                    <a:srgbClr val="663300"/>
                  </a:solidFill>
                </a:rPr>
                <a:t> mesons</a:t>
              </a:r>
            </a:p>
          </p:txBody>
        </p:sp>
        <p:sp>
          <p:nvSpPr>
            <p:cNvPr id="585737" name="Line 9"/>
            <p:cNvSpPr>
              <a:spLocks noChangeShapeType="1"/>
            </p:cNvSpPr>
            <p:nvPr/>
          </p:nvSpPr>
          <p:spPr bwMode="auto">
            <a:xfrm>
              <a:off x="6" y="1443"/>
              <a:ext cx="918" cy="547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38" name="Line 10"/>
            <p:cNvSpPr>
              <a:spLocks noChangeShapeType="1"/>
            </p:cNvSpPr>
            <p:nvPr/>
          </p:nvSpPr>
          <p:spPr bwMode="auto">
            <a:xfrm flipH="1">
              <a:off x="1392" y="1443"/>
              <a:ext cx="918" cy="519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68217" y="3124994"/>
            <a:ext cx="2917031" cy="376238"/>
            <a:chOff x="-752" y="2532"/>
            <a:chExt cx="2450" cy="316"/>
          </a:xfrm>
        </p:grpSpPr>
        <p:sp>
          <p:nvSpPr>
            <p:cNvPr id="585740" name="Line 12"/>
            <p:cNvSpPr>
              <a:spLocks noChangeShapeType="1"/>
            </p:cNvSpPr>
            <p:nvPr/>
          </p:nvSpPr>
          <p:spPr bwMode="auto">
            <a:xfrm flipV="1">
              <a:off x="-752" y="2532"/>
              <a:ext cx="791" cy="31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41" name="Line 13"/>
            <p:cNvSpPr>
              <a:spLocks noChangeShapeType="1"/>
            </p:cNvSpPr>
            <p:nvPr/>
          </p:nvSpPr>
          <p:spPr bwMode="auto">
            <a:xfrm flipH="1" flipV="1">
              <a:off x="639" y="2551"/>
              <a:ext cx="1059" cy="297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980010" y="2781872"/>
            <a:ext cx="3083719" cy="1969294"/>
            <a:chOff x="703" y="2564"/>
            <a:chExt cx="2590" cy="1654"/>
          </a:xfrm>
        </p:grpSpPr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802" y="3355"/>
              <a:ext cx="2491" cy="863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Pulsed focusing horns @ 200 kA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Toroidal magnetic field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Parabolic inner conductor profile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Focuses meson momentum band</a:t>
              </a:r>
            </a:p>
          </p:txBody>
        </p:sp>
        <p:sp>
          <p:nvSpPr>
            <p:cNvPr id="585744" name="Line 16"/>
            <p:cNvSpPr>
              <a:spLocks noChangeShapeType="1"/>
            </p:cNvSpPr>
            <p:nvPr/>
          </p:nvSpPr>
          <p:spPr bwMode="auto">
            <a:xfrm flipH="1" flipV="1">
              <a:off x="703" y="2564"/>
              <a:ext cx="101" cy="79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45" name="Line 17"/>
            <p:cNvSpPr>
              <a:spLocks noChangeShapeType="1"/>
            </p:cNvSpPr>
            <p:nvPr/>
          </p:nvSpPr>
          <p:spPr bwMode="auto">
            <a:xfrm flipH="1" flipV="1">
              <a:off x="1994" y="2595"/>
              <a:ext cx="1297" cy="76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763441" y="605409"/>
            <a:ext cx="3318272" cy="1520429"/>
            <a:chOff x="1361" y="736"/>
            <a:chExt cx="2787" cy="1277"/>
          </a:xfrm>
        </p:grpSpPr>
        <p:sp>
          <p:nvSpPr>
            <p:cNvPr id="585747" name="Rectangle 19"/>
            <p:cNvSpPr>
              <a:spLocks noChangeArrowheads="1"/>
            </p:cNvSpPr>
            <p:nvPr/>
          </p:nvSpPr>
          <p:spPr bwMode="auto">
            <a:xfrm>
              <a:off x="1366" y="736"/>
              <a:ext cx="2782" cy="635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2 m diameter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Roughly decay length for 10 GeV </a:t>
              </a:r>
              <a:r>
                <a:rPr lang="en-US" sz="15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1500" baseline="30000" dirty="0">
                  <a:solidFill>
                    <a:srgbClr val="663300"/>
                  </a:solidFill>
                </a:rPr>
                <a:t>+</a:t>
              </a:r>
              <a:endParaRPr lang="en-US" sz="1500" dirty="0">
                <a:solidFill>
                  <a:srgbClr val="663300"/>
                </a:solidFill>
              </a:endParaRP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He-filled</a:t>
              </a:r>
            </a:p>
          </p:txBody>
        </p:sp>
        <p:sp>
          <p:nvSpPr>
            <p:cNvPr id="585748" name="Line 20"/>
            <p:cNvSpPr>
              <a:spLocks noChangeShapeType="1"/>
            </p:cNvSpPr>
            <p:nvPr/>
          </p:nvSpPr>
          <p:spPr bwMode="auto">
            <a:xfrm>
              <a:off x="1361" y="1367"/>
              <a:ext cx="677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49" name="Line 21"/>
            <p:cNvSpPr>
              <a:spLocks noChangeShapeType="1"/>
            </p:cNvSpPr>
            <p:nvPr/>
          </p:nvSpPr>
          <p:spPr bwMode="auto">
            <a:xfrm flipH="1">
              <a:off x="3671" y="1367"/>
              <a:ext cx="475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85234" y="467022"/>
            <a:ext cx="2905126" cy="1475184"/>
            <a:chOff x="3081" y="616"/>
            <a:chExt cx="2440" cy="1239"/>
          </a:xfrm>
        </p:grpSpPr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3081" y="616"/>
              <a:ext cx="2440" cy="608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Absorbs ~ 40 % of beam power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Allows high-energy muons to penetrate</a:t>
              </a: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3081" y="1220"/>
              <a:ext cx="68" cy="63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 flipH="1">
              <a:off x="3663" y="1220"/>
              <a:ext cx="1852" cy="63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191234" y="3307532"/>
            <a:ext cx="2853928" cy="1370409"/>
            <a:chOff x="3339" y="2911"/>
            <a:chExt cx="2397" cy="1151"/>
          </a:xfrm>
        </p:grpSpPr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3348" y="3610"/>
              <a:ext cx="2383" cy="452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>
                  <a:solidFill>
                    <a:srgbClr val="663300"/>
                  </a:solidFill>
                </a:rPr>
                <a:t>Measure hadron &amp; muon fluxes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>
                  <a:solidFill>
                    <a:srgbClr val="663300"/>
                  </a:solidFill>
                </a:rPr>
                <a:t>Arrays measure distributions</a:t>
              </a:r>
            </a:p>
          </p:txBody>
        </p:sp>
        <p:sp>
          <p:nvSpPr>
            <p:cNvPr id="585756" name="Line 28"/>
            <p:cNvSpPr>
              <a:spLocks noChangeShapeType="1"/>
            </p:cNvSpPr>
            <p:nvPr/>
          </p:nvSpPr>
          <p:spPr bwMode="auto">
            <a:xfrm flipV="1">
              <a:off x="3342" y="2911"/>
              <a:ext cx="291" cy="703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57" name="Line 29"/>
            <p:cNvSpPr>
              <a:spLocks noChangeShapeType="1"/>
            </p:cNvSpPr>
            <p:nvPr/>
          </p:nvSpPr>
          <p:spPr bwMode="auto">
            <a:xfrm flipV="1">
              <a:off x="3339" y="2945"/>
              <a:ext cx="573" cy="67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58" name="Line 30"/>
            <p:cNvSpPr>
              <a:spLocks noChangeShapeType="1"/>
            </p:cNvSpPr>
            <p:nvPr/>
          </p:nvSpPr>
          <p:spPr bwMode="auto">
            <a:xfrm flipH="1" flipV="1">
              <a:off x="4420" y="3013"/>
              <a:ext cx="1316" cy="60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59" name="Line 31"/>
            <p:cNvSpPr>
              <a:spLocks noChangeShapeType="1"/>
            </p:cNvSpPr>
            <p:nvPr/>
          </p:nvSpPr>
          <p:spPr bwMode="auto">
            <a:xfrm flipH="1" flipV="1">
              <a:off x="5478" y="3007"/>
              <a:ext cx="258" cy="60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7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0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3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6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9" dur="indefinite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2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5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7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4" grpId="0" uiExpand="1" build="p" animBg="1"/>
      <p:bldP spid="585734" grpId="1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</a:rPr>
              <a:t>NOvA Accelerator &amp; NuMI Upgrades (ANU): the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700 kW Upgrade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54348" y="678656"/>
            <a:ext cx="6240662" cy="1815704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Previous Stacking operation (~ 380 kW in 2011):</a:t>
            </a:r>
          </a:p>
          <a:p>
            <a:pPr marL="669131" lvl="1"/>
            <a:r>
              <a:rPr lang="en-US" dirty="0">
                <a:latin typeface="Times New Roman" charset="0"/>
                <a:ea typeface="ＭＳ Ｐゴシック" charset="0"/>
              </a:rPr>
              <a:t>H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-</a:t>
            </a:r>
            <a:r>
              <a:rPr lang="en-US" dirty="0">
                <a:latin typeface="Times New Roman" charset="0"/>
                <a:ea typeface="ＭＳ Ｐゴシック" charset="0"/>
              </a:rPr>
              <a:t> linac at ~35 mA </a:t>
            </a:r>
          </a:p>
          <a:p>
            <a:pPr marL="669131" lvl="1"/>
            <a:r>
              <a:rPr lang="en-US" dirty="0">
                <a:latin typeface="Times New Roman" charset="0"/>
                <a:ea typeface="ＭＳ Ｐゴシック" charset="0"/>
              </a:rPr>
              <a:t>H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-</a:t>
            </a:r>
            <a:r>
              <a:rPr lang="en-US" dirty="0">
                <a:latin typeface="Times New Roman" charset="0"/>
                <a:ea typeface="ＭＳ Ｐゴシック" charset="0"/>
              </a:rPr>
              <a:t> stripping into Booster 10-11 turns:  4.3e12 </a:t>
            </a:r>
            <a:r>
              <a:rPr lang="en-US" dirty="0" err="1">
                <a:latin typeface="Times New Roman" charset="0"/>
                <a:ea typeface="ＭＳ Ｐゴシック" charset="0"/>
              </a:rPr>
              <a:t>protond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 marL="669131" lvl="1"/>
            <a:r>
              <a:rPr lang="en-US" dirty="0">
                <a:latin typeface="Times New Roman" charset="0"/>
                <a:ea typeface="ＭＳ Ｐゴシック" charset="0"/>
              </a:rPr>
              <a:t>11 pulses (at 15 Hz) into Main Injector with RF slip stacking</a:t>
            </a:r>
          </a:p>
          <a:p>
            <a:pPr marL="669131" lvl="1"/>
            <a:r>
              <a:rPr lang="en-US" dirty="0">
                <a:latin typeface="Times New Roman" charset="0"/>
                <a:ea typeface="ＭＳ Ｐゴシック" charset="0"/>
              </a:rPr>
              <a:t>Ramp to 120 GeV at 204 GeV/s and extract to </a:t>
            </a:r>
            <a:r>
              <a:rPr lang="en-US" dirty="0" err="1">
                <a:latin typeface="Times New Roman" charset="0"/>
                <a:ea typeface="ＭＳ Ｐゴシック" charset="0"/>
              </a:rPr>
              <a:t>NuMI</a:t>
            </a:r>
            <a:r>
              <a:rPr lang="en-US" dirty="0">
                <a:latin typeface="Times New Roman" charset="0"/>
                <a:ea typeface="ＭＳ Ｐゴシック" charset="0"/>
              </a:rPr>
              <a:t> target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2D7E54-BCD6-D705-1EE4-F3263BD9517C}"/>
              </a:ext>
            </a:extLst>
          </p:cNvPr>
          <p:cNvGrpSpPr/>
          <p:nvPr/>
        </p:nvGrpSpPr>
        <p:grpSpPr>
          <a:xfrm>
            <a:off x="2001582" y="2199382"/>
            <a:ext cx="4492818" cy="2545930"/>
            <a:chOff x="2440782" y="2593412"/>
            <a:chExt cx="3429000" cy="1943100"/>
          </a:xfrm>
        </p:grpSpPr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782" y="2593412"/>
              <a:ext cx="34290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482" y="2708902"/>
              <a:ext cx="571500" cy="17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2700568"/>
              <a:ext cx="571500" cy="17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220" y="2708902"/>
              <a:ext cx="960834" cy="17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839" y="2700568"/>
              <a:ext cx="982265" cy="17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183255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</a:rPr>
              <a:t>Increasing Beam Power to 700 kW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05" y="498552"/>
            <a:ext cx="4457838" cy="2901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500" y="3829294"/>
            <a:ext cx="6159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The installation of a direct injection line from the Booster to the Recycler to eliminate Main Injector loading time was the key component of the “ANU” improvement campaign for NO</a:t>
            </a:r>
            <a:r>
              <a:rPr lang="en-US" sz="1500" dirty="0">
                <a:latin typeface="Symbol" charset="2"/>
                <a:cs typeface="Symbol" charset="2"/>
              </a:rPr>
              <a:t>n</a:t>
            </a:r>
            <a:r>
              <a:rPr lang="en-US" sz="1500" dirty="0"/>
              <a:t>A (400 kW-&gt;700 kW) available by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8344" y="1057786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rgbClr val="FF0000"/>
                </a:solidFill>
              </a:rPr>
              <a:t>“slip-stacking” cleverly gets around limits on Booster batch size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09218" y="1597537"/>
            <a:ext cx="976313" cy="158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04096" y="338902"/>
            <a:ext cx="38484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rgbClr val="FF0000"/>
                </a:solidFill>
              </a:rPr>
              <a:t>15 Hz Booster sets fundamental clock (“tick”)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5694DD6-2060-9E3E-4FE4-53BE570240E8}"/>
              </a:ext>
            </a:extLst>
          </p:cNvPr>
          <p:cNvSpPr txBox="1">
            <a:spLocks noChangeArrowheads="1"/>
          </p:cNvSpPr>
          <p:nvPr/>
        </p:nvSpPr>
        <p:spPr>
          <a:xfrm>
            <a:off x="142558" y="2186913"/>
            <a:ext cx="3765765" cy="1484671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charset="0"/>
                <a:ea typeface="ＭＳ Ｐゴシック" charset="0"/>
              </a:rPr>
              <a:t>Employ Recycler ring to load 12 slip-stacked Booster batches </a:t>
            </a:r>
            <a:r>
              <a:rPr lang="en-US" i="1" dirty="0">
                <a:latin typeface="Times New Roman" charset="0"/>
                <a:ea typeface="ＭＳ Ｐゴシック" charset="0"/>
              </a:rPr>
              <a:t>while</a:t>
            </a:r>
            <a:r>
              <a:rPr lang="en-US" dirty="0">
                <a:latin typeface="Times New Roman" charset="0"/>
                <a:ea typeface="ＭＳ Ｐゴシック" charset="0"/>
              </a:rPr>
              <a:t> the Main Injector was ramping</a:t>
            </a:r>
          </a:p>
        </p:txBody>
      </p:sp>
    </p:spTree>
    <p:extLst>
      <p:ext uri="{BB962C8B-B14F-4D97-AF65-F5344CB8AC3E}">
        <p14:creationId xmlns:p14="http://schemas.microsoft.com/office/powerpoint/2010/main" val="1395363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05517" y="651055"/>
            <a:ext cx="8022865" cy="4171950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b="1" i="1" dirty="0"/>
              <a:t>Proton Improvement Plan</a:t>
            </a:r>
            <a:r>
              <a:rPr lang="en-US" dirty="0"/>
              <a:t> should enable Linac/Booster operation capable of </a:t>
            </a:r>
          </a:p>
          <a:p>
            <a:pPr lvl="1"/>
            <a:r>
              <a:rPr lang="en-US" dirty="0"/>
              <a:t>Delivering 2.3E17 protons/hour (at 15 Hz) </a:t>
            </a:r>
            <a:r>
              <a:rPr lang="en-US" b="1" i="1" dirty="0">
                <a:solidFill>
                  <a:schemeClr val="tx2"/>
                </a:solidFill>
              </a:rPr>
              <a:t>x2 previous</a:t>
            </a:r>
          </a:p>
          <a:p>
            <a:pPr marL="342900" lvl="1" indent="0">
              <a:buNone/>
            </a:pPr>
            <a:r>
              <a:rPr lang="en-US" b="1" i="1" dirty="0"/>
              <a:t>while</a:t>
            </a:r>
          </a:p>
          <a:p>
            <a:pPr lvl="1"/>
            <a:r>
              <a:rPr lang="en-US" dirty="0"/>
              <a:t>Maintaining Linac/Booster availability &gt; 85%, and</a:t>
            </a:r>
          </a:p>
          <a:p>
            <a:pPr lvl="1"/>
            <a:r>
              <a:rPr lang="en-US" dirty="0"/>
              <a:t>Maintaining residual activation at acceptable levels 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7030A0"/>
                </a:solidFill>
              </a:rPr>
              <a:t>and also ensuring a useful operating life of the </a:t>
            </a:r>
            <a:r>
              <a:rPr lang="en-US" dirty="0" err="1">
                <a:solidFill>
                  <a:srgbClr val="7030A0"/>
                </a:solidFill>
              </a:rPr>
              <a:t>linac</a:t>
            </a:r>
            <a:r>
              <a:rPr lang="en-US" dirty="0">
                <a:solidFill>
                  <a:srgbClr val="7030A0"/>
                </a:solidFill>
              </a:rPr>
              <a:t> through 2023, and Booster through 2030 or later </a:t>
            </a:r>
          </a:p>
          <a:p>
            <a:pPr>
              <a:buNone/>
            </a:pPr>
            <a:r>
              <a:rPr lang="en-US" dirty="0"/>
              <a:t>The scope of the </a:t>
            </a:r>
            <a:r>
              <a:rPr lang="en-US" b="1" i="1" dirty="0"/>
              <a:t>Proton Improvement Plan </a:t>
            </a:r>
            <a:r>
              <a:rPr lang="en-US" dirty="0"/>
              <a:t>included </a:t>
            </a:r>
          </a:p>
          <a:p>
            <a:pPr lvl="1"/>
            <a:r>
              <a:rPr lang="en-US" dirty="0"/>
              <a:t>Upgrading (or replacing) components to increase the Booster repetition rate </a:t>
            </a:r>
          </a:p>
          <a:p>
            <a:pPr lvl="1"/>
            <a:r>
              <a:rPr lang="en-US" dirty="0"/>
              <a:t>Replacing components that have (or will have) poor reliability</a:t>
            </a:r>
          </a:p>
          <a:p>
            <a:pPr lvl="1"/>
            <a:r>
              <a:rPr lang="en-US" dirty="0"/>
              <a:t>Replacing components that are (or will soon become) obsolete</a:t>
            </a:r>
          </a:p>
          <a:p>
            <a:pPr lvl="1"/>
            <a:r>
              <a:rPr lang="en-US" dirty="0"/>
              <a:t>Studying beam dynamics to diagnose performance limitations</a:t>
            </a:r>
          </a:p>
          <a:p>
            <a:pPr lvl="1"/>
            <a:r>
              <a:rPr lang="en-US" dirty="0"/>
              <a:t>Implementing operational changes to reduce beam loss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22766" y="19420"/>
            <a:ext cx="6857233" cy="4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1800" dirty="0">
                <a:latin typeface="Helvetica" pitchFamily="124" charset="0"/>
              </a:rPr>
              <a:t>Proton Improvement Plan (2011-2018) for Linac And Booster</a:t>
            </a:r>
          </a:p>
        </p:txBody>
      </p:sp>
    </p:spTree>
    <p:extLst>
      <p:ext uri="{BB962C8B-B14F-4D97-AF65-F5344CB8AC3E}">
        <p14:creationId xmlns:p14="http://schemas.microsoft.com/office/powerpoint/2010/main" val="4111019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loss and Linac laser notch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75" y="704368"/>
            <a:ext cx="4525337" cy="382595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300"/>
              </a:spcBef>
            </a:pPr>
            <a:r>
              <a:rPr lang="en-US" sz="1650" dirty="0"/>
              <a:t>Doubling the beam repetition rate requires cutting the losses per Booster cycle in half</a:t>
            </a:r>
          </a:p>
          <a:p>
            <a:pPr>
              <a:spcBef>
                <a:spcPts val="300"/>
              </a:spcBef>
            </a:pPr>
            <a:r>
              <a:rPr lang="en-US" sz="1650" dirty="0"/>
              <a:t>Addressing each of the three main areas of Booster beam loss:</a:t>
            </a:r>
          </a:p>
          <a:p>
            <a:pPr lvl="1">
              <a:spcBef>
                <a:spcPts val="300"/>
              </a:spcBef>
            </a:pPr>
            <a:r>
              <a:rPr lang="en-US" sz="1500" dirty="0"/>
              <a:t>Injection</a:t>
            </a:r>
          </a:p>
          <a:p>
            <a:pPr lvl="1">
              <a:spcBef>
                <a:spcPts val="300"/>
              </a:spcBef>
            </a:pPr>
            <a:r>
              <a:rPr lang="en-US" sz="1500" dirty="0"/>
              <a:t>Notching the beam to create a gap for extraction kickers to fire</a:t>
            </a:r>
          </a:p>
          <a:p>
            <a:pPr lvl="1">
              <a:spcBef>
                <a:spcPts val="300"/>
              </a:spcBef>
            </a:pPr>
            <a:r>
              <a:rPr lang="en-US" sz="1500" dirty="0"/>
              <a:t>Transition, related to RF during acceleration</a:t>
            </a:r>
          </a:p>
          <a:p>
            <a:pPr>
              <a:spcBef>
                <a:spcPts val="300"/>
              </a:spcBef>
            </a:pPr>
            <a:r>
              <a:rPr lang="en-US" sz="1650" dirty="0"/>
              <a:t>Phased improvements to notch creation</a:t>
            </a:r>
          </a:p>
          <a:p>
            <a:pPr marL="482204" lvl="1" indent="-257175">
              <a:spcBef>
                <a:spcPts val="300"/>
              </a:spcBef>
            </a:pPr>
            <a:r>
              <a:rPr lang="en-US" sz="1500" dirty="0">
                <a:solidFill>
                  <a:schemeClr val="accent6"/>
                </a:solidFill>
              </a:rPr>
              <a:t>New cogging system which allowed notching at 400 MeV instead of 700 MeV </a:t>
            </a:r>
            <a:r>
              <a:rPr lang="en-US" sz="1500" dirty="0">
                <a:solidFill>
                  <a:schemeClr val="accent6"/>
                </a:solidFill>
                <a:sym typeface="Symbol" panose="05050102010706020507" pitchFamily="18" charset="2"/>
              </a:rPr>
              <a:t></a:t>
            </a:r>
            <a:r>
              <a:rPr lang="en-US" sz="1500" dirty="0">
                <a:solidFill>
                  <a:schemeClr val="accent6"/>
                </a:solidFill>
              </a:rPr>
              <a:t> lower energy losses into an absorber</a:t>
            </a:r>
          </a:p>
          <a:p>
            <a:pPr marL="182166">
              <a:spcBef>
                <a:spcPts val="300"/>
              </a:spcBef>
            </a:pPr>
            <a:r>
              <a:rPr lang="en-US" sz="1650" dirty="0">
                <a:solidFill>
                  <a:schemeClr val="accent6"/>
                </a:solidFill>
              </a:rPr>
              <a:t>Final phase was a laser notcher in Linac MEBT</a:t>
            </a:r>
          </a:p>
          <a:p>
            <a:pPr marL="482204" lvl="1">
              <a:spcBef>
                <a:spcPts val="300"/>
              </a:spcBef>
            </a:pPr>
            <a:r>
              <a:rPr lang="en-US" sz="1500" dirty="0">
                <a:solidFill>
                  <a:schemeClr val="accent6"/>
                </a:solidFill>
              </a:rPr>
              <a:t>Laser Neutralization of H</a:t>
            </a:r>
            <a:r>
              <a:rPr lang="en-US" sz="1500" baseline="30000" dirty="0">
                <a:solidFill>
                  <a:schemeClr val="accent6"/>
                </a:solidFill>
              </a:rPr>
              <a:t>-</a:t>
            </a:r>
            <a:r>
              <a:rPr lang="en-US" sz="1500" dirty="0">
                <a:solidFill>
                  <a:schemeClr val="accent6"/>
                </a:solidFill>
              </a:rPr>
              <a:t> with zero space</a:t>
            </a:r>
          </a:p>
          <a:p>
            <a:pPr marL="482204" lvl="1">
              <a:spcBef>
                <a:spcPts val="300"/>
              </a:spcBef>
            </a:pPr>
            <a:r>
              <a:rPr lang="en-US" sz="1500" dirty="0">
                <a:solidFill>
                  <a:schemeClr val="accent6"/>
                </a:solidFill>
              </a:rPr>
              <a:t>Unique laser with micro, </a:t>
            </a:r>
            <a:r>
              <a:rPr lang="en-US" sz="1500" dirty="0" err="1">
                <a:solidFill>
                  <a:schemeClr val="accent6"/>
                </a:solidFill>
              </a:rPr>
              <a:t>meso</a:t>
            </a:r>
            <a:r>
              <a:rPr lang="en-US" sz="1500" dirty="0">
                <a:solidFill>
                  <a:schemeClr val="accent6"/>
                </a:solidFill>
              </a:rPr>
              <a:t>, and macro timescales, and vertical spatial profile</a:t>
            </a:r>
          </a:p>
          <a:p>
            <a:pPr>
              <a:spcBef>
                <a:spcPts val="300"/>
              </a:spcBef>
            </a:pPr>
            <a:endParaRPr lang="en-US" sz="1650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08" y="2574561"/>
            <a:ext cx="1236753" cy="166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6"/>
          <a:stretch/>
        </p:blipFill>
        <p:spPr bwMode="auto">
          <a:xfrm>
            <a:off x="7170525" y="318402"/>
            <a:ext cx="1587102" cy="157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25211" y="1946544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cavity</a:t>
            </a:r>
          </a:p>
          <a:p>
            <a:r>
              <a:rPr lang="en-US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(attached end of RFQ)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51695" y="4245006"/>
            <a:ext cx="8194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profile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2" t="30930" r="15676" b="1"/>
          <a:stretch/>
        </p:blipFill>
        <p:spPr bwMode="auto">
          <a:xfrm>
            <a:off x="4898399" y="169399"/>
            <a:ext cx="1836355" cy="174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957440" y="2571750"/>
            <a:ext cx="2021966" cy="1667225"/>
            <a:chOff x="6365854" y="3501888"/>
            <a:chExt cx="3594606" cy="319537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927" y="3501888"/>
              <a:ext cx="3567532" cy="3195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365854" y="3507276"/>
              <a:ext cx="3594606" cy="884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Successful test of Linac notch  Dec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296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674489"/>
            <a:ext cx="7236950" cy="3794522"/>
          </a:xfrm>
        </p:spPr>
        <p:txBody>
          <a:bodyPr>
            <a:norm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Fermilab Science Overview</a:t>
            </a:r>
          </a:p>
          <a:p>
            <a:pPr marL="342900" lvl="0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Accelerator Complex</a:t>
            </a:r>
          </a:p>
          <a:p>
            <a:pPr marL="342900" lvl="0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The push for power: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NuMI Neutrino Beam &amp; Experiments (400 kW)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ANU Upgrade (700 kW)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PIP Upgrade (700+ kW)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Megawatt Upgrade (1 MW)</a:t>
            </a:r>
          </a:p>
          <a:p>
            <a:pPr marL="342900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The new machines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LBNF/DUNE (1.2 – 2.4 MW)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PIP-II (1.2 MW + 1.6 MW)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Accelerator Complex Enhancement (ACE) (Multiple, Multi-MW “spigots”)</a:t>
            </a:r>
          </a:p>
          <a:p>
            <a:pPr marL="942975" lvl="2" indent="-342900" defTabSz="457200">
              <a:buFont typeface="Arial" charset="0"/>
              <a:buChar char="•"/>
              <a:defRPr/>
            </a:pPr>
            <a:r>
              <a:rPr lang="en-US" sz="1400" dirty="0">
                <a:ea typeface="ＭＳ Ｐゴシック" charset="0"/>
              </a:rPr>
              <a:t>Main Injector Cycle Acceleration</a:t>
            </a:r>
          </a:p>
          <a:p>
            <a:pPr marL="942975" lvl="2" indent="-342900" defTabSz="457200">
              <a:buFont typeface="Arial" charset="0"/>
              <a:buChar char="•"/>
              <a:defRPr/>
            </a:pPr>
            <a:r>
              <a:rPr lang="en-US" sz="1400" dirty="0">
                <a:ea typeface="ＭＳ Ｐゴシック" charset="0"/>
              </a:rPr>
              <a:t>Booster Replacement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6840534" cy="320908"/>
          </a:xfrm>
        </p:spPr>
        <p:txBody>
          <a:bodyPr/>
          <a:lstStyle/>
          <a:p>
            <a:r>
              <a:rPr lang="en-US" sz="195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05422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29425" cy="400050"/>
          </a:xfrm>
        </p:spPr>
        <p:txBody>
          <a:bodyPr/>
          <a:lstStyle/>
          <a:p>
            <a:r>
              <a:rPr lang="en-US" dirty="0"/>
              <a:t>Booster PIP - Refurbishment of 40 year old cavities</a:t>
            </a:r>
          </a:p>
        </p:txBody>
      </p:sp>
      <p:grpSp>
        <p:nvGrpSpPr>
          <p:cNvPr id="3" name="Group 8"/>
          <p:cNvGrpSpPr/>
          <p:nvPr/>
        </p:nvGrpSpPr>
        <p:grpSpPr>
          <a:xfrm>
            <a:off x="1143001" y="685800"/>
            <a:ext cx="6888416" cy="1200150"/>
            <a:chOff x="0" y="4495800"/>
            <a:chExt cx="9144000" cy="1600200"/>
          </a:xfrm>
        </p:grpSpPr>
        <p:sp>
          <p:nvSpPr>
            <p:cNvPr id="10" name="Rounded Rectangle 1"/>
            <p:cNvSpPr>
              <a:spLocks noChangeArrowheads="1"/>
            </p:cNvSpPr>
            <p:nvPr/>
          </p:nvSpPr>
          <p:spPr bwMode="auto">
            <a:xfrm>
              <a:off x="0" y="4495800"/>
              <a:ext cx="9144000" cy="16002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81000" y="4648200"/>
              <a:ext cx="8458200" cy="0"/>
            </a:xfrm>
            <a:prstGeom prst="straightConnector1">
              <a:avLst/>
            </a:prstGeom>
            <a:ln w="38100"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81000" y="4724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33539" y="5410200"/>
              <a:ext cx="19814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50" dirty="0">
                  <a:solidFill>
                    <a:schemeClr val="bg1"/>
                  </a:solidFill>
                </a:rPr>
                <a:t>Cavity Removal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066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05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3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57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486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00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91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229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839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8599" y="4876800"/>
              <a:ext cx="1482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Cool-down</a:t>
              </a:r>
            </a:p>
          </p:txBody>
        </p:sp>
        <p:cxnSp>
          <p:nvCxnSpPr>
            <p:cNvPr id="25" name="Straight Arrow Connector 24"/>
            <p:cNvCxnSpPr>
              <a:stCxn id="24" idx="0"/>
              <a:endCxn id="24" idx="0"/>
            </p:cNvCxnSpPr>
            <p:nvPr/>
          </p:nvCxnSpPr>
          <p:spPr>
            <a:xfrm>
              <a:off x="969833" y="4876800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66800" y="47244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68903" y="5105400"/>
              <a:ext cx="1990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Remove Tuners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905000" y="4724400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991764" y="4800600"/>
              <a:ext cx="30863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Rebuild - Cones &amp; Tuners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286000" y="4800600"/>
              <a:ext cx="3124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58279" y="5181600"/>
              <a:ext cx="2824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Rebuild Stems/Flanges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486400" y="5181600"/>
              <a:ext cx="1981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677859" y="4800600"/>
              <a:ext cx="1716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Re-Assemble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7391400" y="4800600"/>
              <a:ext cx="838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229600" y="5181600"/>
              <a:ext cx="609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848600" y="5181600"/>
              <a:ext cx="10405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50" dirty="0">
                  <a:solidFill>
                    <a:schemeClr val="bg1"/>
                  </a:solidFill>
                </a:rPr>
                <a:t>Testing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8915400" y="5410200"/>
              <a:ext cx="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4044767" y="400050"/>
            <a:ext cx="7554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(Weeks)</a:t>
            </a:r>
          </a:p>
        </p:txBody>
      </p:sp>
      <p:grpSp>
        <p:nvGrpSpPr>
          <p:cNvPr id="6" name="Group 44"/>
          <p:cNvGrpSpPr/>
          <p:nvPr/>
        </p:nvGrpSpPr>
        <p:grpSpPr>
          <a:xfrm>
            <a:off x="1249587" y="1976869"/>
            <a:ext cx="4351114" cy="2766581"/>
            <a:chOff x="152400" y="2438400"/>
            <a:chExt cx="5801485" cy="3688774"/>
          </a:xfrm>
        </p:grpSpPr>
        <p:sp>
          <p:nvSpPr>
            <p:cNvPr id="46" name="Rounded Rectangle 2"/>
            <p:cNvSpPr>
              <a:spLocks noChangeArrowheads="1"/>
            </p:cNvSpPr>
            <p:nvPr/>
          </p:nvSpPr>
          <p:spPr bwMode="auto">
            <a:xfrm>
              <a:off x="152400" y="2438400"/>
              <a:ext cx="2819400" cy="3429000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47" name="TextBox 2"/>
            <p:cNvSpPr txBox="1">
              <a:spLocks noChangeArrowheads="1"/>
            </p:cNvSpPr>
            <p:nvPr/>
          </p:nvSpPr>
          <p:spPr bwMode="auto">
            <a:xfrm>
              <a:off x="228600" y="4043362"/>
              <a:ext cx="2743200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050" dirty="0"/>
                <a:t>Cavity Removal - Stripping </a:t>
              </a: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3671" t="3510" r="7890" b="1755"/>
            <a:stretch>
              <a:fillRect/>
            </a:stretch>
          </p:blipFill>
          <p:spPr bwMode="auto">
            <a:xfrm>
              <a:off x="152400" y="2438400"/>
              <a:ext cx="2819400" cy="1568824"/>
            </a:xfrm>
            <a:prstGeom prst="roundRect">
              <a:avLst>
                <a:gd name="adj" fmla="val 20387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10909" r="4091" b="30909"/>
            <a:stretch>
              <a:fillRect/>
            </a:stretch>
          </p:blipFill>
          <p:spPr bwMode="auto">
            <a:xfrm>
              <a:off x="152400" y="4419600"/>
              <a:ext cx="2847215" cy="1676400"/>
            </a:xfrm>
            <a:prstGeom prst="roundRect">
              <a:avLst>
                <a:gd name="adj" fmla="val 2530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21"/>
            <p:cNvSpPr txBox="1">
              <a:spLocks noChangeArrowheads="1"/>
            </p:cNvSpPr>
            <p:nvPr/>
          </p:nvSpPr>
          <p:spPr bwMode="auto">
            <a:xfrm>
              <a:off x="3733800" y="3993574"/>
              <a:ext cx="1468779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050" dirty="0"/>
                <a:t>Tuners Rebuild</a:t>
              </a:r>
            </a:p>
          </p:txBody>
        </p:sp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6761" t="11268" r="18592" b="15775"/>
            <a:stretch>
              <a:fillRect/>
            </a:stretch>
          </p:blipFill>
          <p:spPr bwMode="auto">
            <a:xfrm>
              <a:off x="3210685" y="2438400"/>
              <a:ext cx="2743200" cy="1555175"/>
            </a:xfrm>
            <a:prstGeom prst="roundRect">
              <a:avLst>
                <a:gd name="adj" fmla="val 2915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10685" y="4374575"/>
              <a:ext cx="2743200" cy="1752599"/>
            </a:xfrm>
            <a:prstGeom prst="roundRect">
              <a:avLst>
                <a:gd name="adj" fmla="val 2432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Rounded Rectangle 3"/>
          <p:cNvSpPr>
            <a:spLocks noChangeArrowheads="1"/>
          </p:cNvSpPr>
          <p:nvPr/>
        </p:nvSpPr>
        <p:spPr bwMode="auto">
          <a:xfrm>
            <a:off x="3565923" y="2000250"/>
            <a:ext cx="2034778" cy="2711414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 dirty="0"/>
          </a:p>
        </p:txBody>
      </p:sp>
      <p:sp>
        <p:nvSpPr>
          <p:cNvPr id="55" name="Rounded Rectangle 4"/>
          <p:cNvSpPr>
            <a:spLocks noChangeArrowheads="1"/>
          </p:cNvSpPr>
          <p:nvPr/>
        </p:nvSpPr>
        <p:spPr bwMode="auto">
          <a:xfrm>
            <a:off x="5715000" y="2010335"/>
            <a:ext cx="2062163" cy="2711414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 dirty="0"/>
          </a:p>
        </p:txBody>
      </p:sp>
      <p:sp>
        <p:nvSpPr>
          <p:cNvPr id="56" name="TextBox 22"/>
          <p:cNvSpPr txBox="1">
            <a:spLocks noChangeArrowheads="1"/>
          </p:cNvSpPr>
          <p:nvPr/>
        </p:nvSpPr>
        <p:spPr bwMode="auto">
          <a:xfrm>
            <a:off x="6109098" y="3198167"/>
            <a:ext cx="120577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50" dirty="0"/>
              <a:t>Rebuild and Test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/>
          <a:srcRect l="3158" t="23860" r="7368" b="25263"/>
          <a:stretch>
            <a:fillRect/>
          </a:stretch>
        </p:blipFill>
        <p:spPr bwMode="auto">
          <a:xfrm>
            <a:off x="5715001" y="2000250"/>
            <a:ext cx="2057400" cy="1180341"/>
          </a:xfrm>
          <a:prstGeom prst="roundRect">
            <a:avLst>
              <a:gd name="adj" fmla="val 3270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 descr="C:\Users\pellico\AppData\Local\Temp\DSC02118-1.JPG"/>
          <p:cNvPicPr>
            <a:picLocks noChangeAspect="1" noChangeArrowheads="1"/>
          </p:cNvPicPr>
          <p:nvPr/>
        </p:nvPicPr>
        <p:blipFill rotWithShape="1">
          <a:blip r:embed="rId8" cstate="print"/>
          <a:srcRect t="8211" b="842"/>
          <a:stretch/>
        </p:blipFill>
        <p:spPr bwMode="auto">
          <a:xfrm>
            <a:off x="5657850" y="3462769"/>
            <a:ext cx="2114550" cy="1269251"/>
          </a:xfrm>
          <a:prstGeom prst="roundRect">
            <a:avLst>
              <a:gd name="adj" fmla="val 30000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4153995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72" y="1117777"/>
            <a:ext cx="3650465" cy="2976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77749"/>
            <a:ext cx="6515100" cy="364521"/>
          </a:xfrm>
        </p:spPr>
        <p:txBody>
          <a:bodyPr/>
          <a:lstStyle/>
          <a:p>
            <a:r>
              <a:rPr lang="en-US" dirty="0"/>
              <a:t>Booster 15 Hz – A significant achievement for PIP/FNAL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9" r="17946"/>
          <a:stretch/>
        </p:blipFill>
        <p:spPr>
          <a:xfrm>
            <a:off x="565364" y="629031"/>
            <a:ext cx="1498172" cy="3740944"/>
          </a:xfrm>
        </p:spPr>
      </p:pic>
      <p:sp>
        <p:nvSpPr>
          <p:cNvPr id="8" name="TextBox 7"/>
          <p:cNvSpPr txBox="1"/>
          <p:nvPr/>
        </p:nvSpPr>
        <p:spPr>
          <a:xfrm>
            <a:off x="2289910" y="577417"/>
            <a:ext cx="50431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TLG with 13 (fixed target event) beam events &amp; 2 pre-pulses, $17 (Booster event) then replaced the pre-pulses for full </a:t>
            </a:r>
            <a:r>
              <a:rPr lang="en-US" sz="1350" b="1" dirty="0"/>
              <a:t>15</a:t>
            </a:r>
            <a:r>
              <a:rPr lang="en-US" sz="1350" dirty="0"/>
              <a:t> Hz beam operation – record intensity </a:t>
            </a:r>
            <a:r>
              <a:rPr lang="en-US" sz="1350" b="1" dirty="0"/>
              <a:t>&gt;2.1E17/</a:t>
            </a:r>
            <a:r>
              <a:rPr lang="en-US" sz="1350" b="1" dirty="0" err="1"/>
              <a:t>hr</a:t>
            </a:r>
            <a:r>
              <a:rPr lang="en-US" sz="1350" b="1" dirty="0"/>
              <a:t> </a:t>
            </a:r>
            <a:r>
              <a:rPr lang="en-US" sz="1350" dirty="0"/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9169" y="1433433"/>
            <a:ext cx="16387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$19 (</a:t>
            </a:r>
            <a:r>
              <a:rPr lang="en-US" sz="1100" dirty="0" err="1"/>
              <a:t>NoVA</a:t>
            </a:r>
            <a:r>
              <a:rPr lang="en-US" sz="1100" dirty="0"/>
              <a:t> event)  or $1D Boone Event) cycles at reduced intensity allowed for 15 Hz beam and some overhead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27294" y="1122664"/>
            <a:ext cx="725066" cy="1810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BD32DA-4064-40C3-3AE2-EACEC8D6603A}"/>
              </a:ext>
            </a:extLst>
          </p:cNvPr>
          <p:cNvSpPr txBox="1"/>
          <p:nvPr/>
        </p:nvSpPr>
        <p:spPr>
          <a:xfrm>
            <a:off x="2447877" y="3097773"/>
            <a:ext cx="2918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PIPs success led to the possibility to increase Main Injector beam to close to 1 MW with modest upgrades in other parts of the accelerator chain</a:t>
            </a:r>
          </a:p>
        </p:txBody>
      </p:sp>
    </p:spTree>
    <p:extLst>
      <p:ext uri="{BB962C8B-B14F-4D97-AF65-F5344CB8AC3E}">
        <p14:creationId xmlns:p14="http://schemas.microsoft.com/office/powerpoint/2010/main" val="505168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E0E38-1369-E838-EDC7-75979348D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Originally designed for 400 kW beam power, then upgraded to 700 kW with NOvA/ANU</a:t>
            </a:r>
          </a:p>
          <a:p>
            <a:r>
              <a:rPr lang="en-US" sz="1600" dirty="0"/>
              <a:t>Megawatt AIP (Accelerator Improvement Project)</a:t>
            </a:r>
          </a:p>
          <a:p>
            <a:pPr lvl="1"/>
            <a:r>
              <a:rPr lang="en-US" sz="1600" dirty="0"/>
              <a:t>Upgrade of target, horns, and supporting systems to be capable of accepting 1 MW beam power through 2025</a:t>
            </a:r>
          </a:p>
          <a:p>
            <a:pPr lvl="1"/>
            <a:r>
              <a:rPr lang="en-US" sz="1600" dirty="0"/>
              <a:t>Completed in 2021 after 3 annual accelerator shutdowns to replace components</a:t>
            </a:r>
          </a:p>
          <a:p>
            <a:pPr lvl="1"/>
            <a:r>
              <a:rPr lang="en-US" sz="1600" dirty="0"/>
              <a:t>Record </a:t>
            </a:r>
            <a:r>
              <a:rPr lang="en-US" sz="1600" dirty="0">
                <a:solidFill>
                  <a:srgbClr val="FF0000"/>
                </a:solidFill>
              </a:rPr>
              <a:t>959 kW </a:t>
            </a:r>
            <a:r>
              <a:rPr lang="en-US" sz="1600" dirty="0"/>
              <a:t>beam power achieved in May 2023</a:t>
            </a:r>
            <a:endParaRPr lang="en-US" sz="1600" b="1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7805A6-365A-7DFC-99A9-AC96F1BA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Megawatt Accelerator Improvement Project (AIP): 2018-2021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93089-B659-5DC4-EE5C-DC8C56E21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8/3/2022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F0F0D-B61E-4423-5E98-7D5E88767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M.Lee | NuMI AIP and LBNF Progress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98ECD-0475-F16E-655F-AAA4EDEC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31830A-B904-2997-37DF-E4E5C199D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88352"/>
              </p:ext>
            </p:extLst>
          </p:nvPr>
        </p:nvGraphicFramePr>
        <p:xfrm>
          <a:off x="2589057" y="2623768"/>
          <a:ext cx="3818865" cy="2118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5582">
                  <a:extLst>
                    <a:ext uri="{9D8B030D-6E8A-4147-A177-3AD203B41FA5}">
                      <a16:colId xmlns:a16="http://schemas.microsoft.com/office/drawing/2014/main" val="2010283601"/>
                    </a:ext>
                  </a:extLst>
                </a:gridCol>
                <a:gridCol w="870719">
                  <a:extLst>
                    <a:ext uri="{9D8B030D-6E8A-4147-A177-3AD203B41FA5}">
                      <a16:colId xmlns:a16="http://schemas.microsoft.com/office/drawing/2014/main" val="352198520"/>
                    </a:ext>
                  </a:extLst>
                </a:gridCol>
                <a:gridCol w="674689">
                  <a:extLst>
                    <a:ext uri="{9D8B030D-6E8A-4147-A177-3AD203B41FA5}">
                      <a16:colId xmlns:a16="http://schemas.microsoft.com/office/drawing/2014/main" val="630192734"/>
                    </a:ext>
                  </a:extLst>
                </a:gridCol>
                <a:gridCol w="977875">
                  <a:extLst>
                    <a:ext uri="{9D8B030D-6E8A-4147-A177-3AD203B41FA5}">
                      <a16:colId xmlns:a16="http://schemas.microsoft.com/office/drawing/2014/main" val="212853381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NuMI</a:t>
                      </a:r>
                      <a:r>
                        <a:rPr lang="en-US" sz="1100" dirty="0"/>
                        <a:t> Design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NOvA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 MW upgrade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1594299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Proton beam energy 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120 GeV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858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/>
                        <a:t>Beam power (kW)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FF00FF"/>
                          </a:solidFill>
                        </a:rPr>
                        <a:t>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rgbClr val="FF00FF"/>
                          </a:solidFill>
                        </a:rPr>
                        <a:t>700</a:t>
                      </a:r>
                      <a:endParaRPr lang="en-US" sz="1100" b="0" dirty="0">
                        <a:solidFill>
                          <a:srgbClr val="FF00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FF00FF"/>
                          </a:solidFill>
                        </a:rPr>
                        <a:t> 1 MW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1397907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Energy Spectrum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Low Energy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Medium Energy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11534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Cycle time (s)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1.87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1.33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8848695"/>
                  </a:ext>
                </a:extLst>
              </a:tr>
              <a:tr h="234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Protons per spill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4.0 x 10</a:t>
                      </a:r>
                      <a:r>
                        <a:rPr lang="en-US" sz="1000" baseline="300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4.9 x 10</a:t>
                      </a:r>
                      <a:r>
                        <a:rPr lang="en-US" sz="1000" baseline="30000"/>
                        <a:t>13</a:t>
                      </a:r>
                      <a:endParaRPr lang="en-US" sz="10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6.5 x 10</a:t>
                      </a:r>
                      <a:r>
                        <a:rPr lang="en-US" sz="1000" baseline="30000"/>
                        <a:t>13</a:t>
                      </a:r>
                      <a:endParaRPr lang="en-US" sz="1000" baseline="30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681424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Spot Size (mm)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763122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Beam pulse width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 microsec 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306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562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BFF764-5078-1180-499F-DCF7344A6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28664"/>
            <a:ext cx="5392130" cy="3794522"/>
          </a:xfrm>
        </p:spPr>
        <p:txBody>
          <a:bodyPr/>
          <a:lstStyle/>
          <a:p>
            <a:r>
              <a:rPr lang="en-US" dirty="0"/>
              <a:t>Core redesigned for increased beam spot size from original 1.3 mm to 1.5 mm</a:t>
            </a:r>
          </a:p>
          <a:p>
            <a:pPr lvl="1"/>
            <a:r>
              <a:rPr lang="en-US" dirty="0"/>
              <a:t>Graphite fins width increased from 7.4 mm to 9 mm</a:t>
            </a:r>
          </a:p>
          <a:p>
            <a:pPr lvl="1"/>
            <a:r>
              <a:rPr lang="en-US" dirty="0"/>
              <a:t>Winged fins added upstream in case of beam mis-steering</a:t>
            </a:r>
          </a:p>
          <a:p>
            <a:r>
              <a:rPr lang="en-US" dirty="0"/>
              <a:t>Cooling loop added on downstream Beryllium window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FD4AE3-73C0-B592-146A-00F7DEE7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AIP – 1 MW Target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7C544-B63A-3342-52D4-77E7ABED3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8/3/2022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54527-A90C-55F7-6953-C8FEDDCFC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M.Lee | NuMI AIP and LBNF Progress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C0896-8979-FC4A-08C5-C231A490D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F73AF-8D56-CDCC-69FE-184E6898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846" y="2625924"/>
            <a:ext cx="3820154" cy="1912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8894C-9EED-17EF-A405-8FBD9FEC1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558" y="188815"/>
            <a:ext cx="551700" cy="2211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784E35-6550-B30D-1626-79A999E97A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8" t="11311" r="1820" b="3289"/>
          <a:stretch/>
        </p:blipFill>
        <p:spPr>
          <a:xfrm>
            <a:off x="2898862" y="2790842"/>
            <a:ext cx="2109759" cy="16089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32147F-0E2A-919F-67FD-3A120CA0F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50" y="2862139"/>
            <a:ext cx="1795528" cy="1516109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726029AB-FCBE-D840-4D06-34A76F33C9D7}"/>
              </a:ext>
            </a:extLst>
          </p:cNvPr>
          <p:cNvSpPr/>
          <p:nvPr/>
        </p:nvSpPr>
        <p:spPr>
          <a:xfrm>
            <a:off x="2413366" y="3620193"/>
            <a:ext cx="457529" cy="3203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497DA5-0168-F2E4-6F62-CD37844A84C1}"/>
              </a:ext>
            </a:extLst>
          </p:cNvPr>
          <p:cNvSpPr txBox="1"/>
          <p:nvPr/>
        </p:nvSpPr>
        <p:spPr>
          <a:xfrm>
            <a:off x="384693" y="4363870"/>
            <a:ext cx="23272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Former Be window design temperature immediately after beam spill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F878FD-432B-2321-C142-0C1F146C1FDA}"/>
              </a:ext>
            </a:extLst>
          </p:cNvPr>
          <p:cNvSpPr txBox="1"/>
          <p:nvPr/>
        </p:nvSpPr>
        <p:spPr>
          <a:xfrm>
            <a:off x="2847418" y="4384886"/>
            <a:ext cx="26041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1 MW Be window design with cooling loop temperature immediately after beam spill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1">
                <a:extLst>
                  <a:ext uri="{FF2B5EF4-FFF2-40B4-BE49-F238E27FC236}">
                    <a16:creationId xmlns:a16="http://schemas.microsoft.com/office/drawing/2014/main" id="{C1C33FED-59F5-739A-7346-06C22B6518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4836758"/>
                  </p:ext>
                </p:extLst>
              </p:nvPr>
            </p:nvGraphicFramePr>
            <p:xfrm>
              <a:off x="5754599" y="1200245"/>
              <a:ext cx="2476429" cy="834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4014">
                      <a:extLst>
                        <a:ext uri="{9D8B030D-6E8A-4147-A177-3AD203B41FA5}">
                          <a16:colId xmlns:a16="http://schemas.microsoft.com/office/drawing/2014/main" val="63034426"/>
                        </a:ext>
                      </a:extLst>
                    </a:gridCol>
                    <a:gridCol w="1262415">
                      <a:extLst>
                        <a:ext uri="{9D8B030D-6E8A-4147-A177-3AD203B41FA5}">
                          <a16:colId xmlns:a16="http://schemas.microsoft.com/office/drawing/2014/main" val="510713467"/>
                        </a:ext>
                      </a:extLst>
                    </a:gridCol>
                  </a:tblGrid>
                  <a:tr h="278130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𝑔𝑟𝑎h𝑖𝑡𝑒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074750024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700 kW 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913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57600306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 MW 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890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9518658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1">
                <a:extLst>
                  <a:ext uri="{FF2B5EF4-FFF2-40B4-BE49-F238E27FC236}">
                    <a16:creationId xmlns:a16="http://schemas.microsoft.com/office/drawing/2014/main" id="{C1C33FED-59F5-739A-7346-06C22B6518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4836758"/>
                  </p:ext>
                </p:extLst>
              </p:nvPr>
            </p:nvGraphicFramePr>
            <p:xfrm>
              <a:off x="5754599" y="1200245"/>
              <a:ext cx="2476429" cy="834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4014">
                      <a:extLst>
                        <a:ext uri="{9D8B030D-6E8A-4147-A177-3AD203B41FA5}">
                          <a16:colId xmlns:a16="http://schemas.microsoft.com/office/drawing/2014/main" val="63034426"/>
                        </a:ext>
                      </a:extLst>
                    </a:gridCol>
                    <a:gridCol w="1262415">
                      <a:extLst>
                        <a:ext uri="{9D8B030D-6E8A-4147-A177-3AD203B41FA5}">
                          <a16:colId xmlns:a16="http://schemas.microsoft.com/office/drawing/2014/main" val="510713467"/>
                        </a:ext>
                      </a:extLst>
                    </a:gridCol>
                  </a:tblGrid>
                  <a:tr h="278130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96635" t="-2174" r="-1923" b="-2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4750024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700 kW 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96635" t="-102174" r="-1923" b="-1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600306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 MW 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96635" t="-202174" r="-1923" b="-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18658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Arrow: Right 21">
            <a:extLst>
              <a:ext uri="{FF2B5EF4-FFF2-40B4-BE49-F238E27FC236}">
                <a16:creationId xmlns:a16="http://schemas.microsoft.com/office/drawing/2014/main" id="{74A10AC1-8B17-5199-C2F3-EBE739E63593}"/>
              </a:ext>
            </a:extLst>
          </p:cNvPr>
          <p:cNvSpPr/>
          <p:nvPr/>
        </p:nvSpPr>
        <p:spPr>
          <a:xfrm rot="17495338">
            <a:off x="8002263" y="2552455"/>
            <a:ext cx="457529" cy="1359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80240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D1B474-7EDF-10B1-8E98-5C8D384F73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2" y="728664"/>
                <a:ext cx="4620422" cy="3794522"/>
              </a:xfrm>
            </p:spPr>
            <p:txBody>
              <a:bodyPr/>
              <a:lstStyle/>
              <a:p>
                <a:r>
                  <a:rPr lang="en-US" dirty="0"/>
                  <a:t>Design changes to increase cooling to keep </a:t>
                </a:r>
                <a:r>
                  <a:rPr lang="en-US" dirty="0" err="1"/>
                  <a:t>stripline</a:t>
                </a:r>
                <a:r>
                  <a:rPr lang="en-US" dirty="0"/>
                  <a:t> &lt; 100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Re-design of air diverter at base of </a:t>
                </a:r>
                <a:r>
                  <a:rPr lang="en-US" dirty="0" err="1"/>
                  <a:t>stripline</a:t>
                </a:r>
                <a:r>
                  <a:rPr lang="en-US" dirty="0"/>
                  <a:t> for improved air flow</a:t>
                </a:r>
              </a:p>
              <a:p>
                <a:pPr lvl="1"/>
                <a:r>
                  <a:rPr lang="en-US" dirty="0"/>
                  <a:t>T-Block air cooling</a:t>
                </a:r>
              </a:p>
              <a:p>
                <a:r>
                  <a:rPr lang="en-US" dirty="0" err="1"/>
                  <a:t>Stripline</a:t>
                </a:r>
                <a:r>
                  <a:rPr lang="en-US" dirty="0"/>
                  <a:t> modified for 1 MW</a:t>
                </a:r>
              </a:p>
              <a:p>
                <a:pPr lvl="1"/>
                <a:r>
                  <a:rPr lang="en-US" dirty="0"/>
                  <a:t>Changed material from Al 6101-T61 to 6013-T651 in key sections </a:t>
                </a:r>
              </a:p>
              <a:p>
                <a:pPr lvl="1"/>
                <a:r>
                  <a:rPr lang="en-US" dirty="0"/>
                  <a:t>Higher yield strength and increased fatigue life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D1B474-7EDF-10B1-8E98-5C8D384F73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2" y="728664"/>
                <a:ext cx="4620422" cy="3794522"/>
              </a:xfrm>
              <a:blipFill>
                <a:blip r:embed="rId2"/>
                <a:stretch>
                  <a:fillRect l="-2906" t="-2090" r="-1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3F6D2A5-9C1A-273F-93E5-24B968A2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AIP – 1 MW Horn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48BBD-DBE4-9406-8F7D-93FC8B7B5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8/3/2022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23AA-0CC9-9BA4-582C-12285702E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M.Lee | NuMI AIP and LBNF Progress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BC482-306E-5284-199C-FAD8BEB44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A6E6CA5F-226D-BC1F-0847-24C29CB4F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970" y="266586"/>
            <a:ext cx="2696827" cy="1797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F5BE9-F020-B021-5E08-BD7A9827D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178"/>
          <a:stretch/>
        </p:blipFill>
        <p:spPr>
          <a:xfrm rot="5400000">
            <a:off x="5056863" y="2546770"/>
            <a:ext cx="1797884" cy="1988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BABDAB-D8EE-257A-AF22-D18559FDE42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21"/>
          <a:stretch/>
        </p:blipFill>
        <p:spPr bwMode="auto">
          <a:xfrm>
            <a:off x="7062585" y="2341673"/>
            <a:ext cx="2036190" cy="20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C369B6-787D-7319-9AA5-B675B559D075}"/>
              </a:ext>
            </a:extLst>
          </p:cNvPr>
          <p:cNvSpPr txBox="1"/>
          <p:nvPr/>
        </p:nvSpPr>
        <p:spPr>
          <a:xfrm>
            <a:off x="7481175" y="4442876"/>
            <a:ext cx="1199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T-block air diverter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479A7-CE6B-7D5A-B84A-E38ED9318551}"/>
              </a:ext>
            </a:extLst>
          </p:cNvPr>
          <p:cNvSpPr txBox="1"/>
          <p:nvPr/>
        </p:nvSpPr>
        <p:spPr>
          <a:xfrm>
            <a:off x="5195596" y="4451864"/>
            <a:ext cx="15204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Horn </a:t>
            </a:r>
            <a:r>
              <a:rPr lang="en-US" sz="1050" i="1" dirty="0" err="1"/>
              <a:t>stripline</a:t>
            </a:r>
            <a:r>
              <a:rPr lang="en-US" sz="1050" i="1" dirty="0"/>
              <a:t> air diverter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B695681-F995-34DF-D2C2-7278D81388CA}"/>
              </a:ext>
            </a:extLst>
          </p:cNvPr>
          <p:cNvSpPr/>
          <p:nvPr/>
        </p:nvSpPr>
        <p:spPr>
          <a:xfrm rot="19477291">
            <a:off x="5183089" y="3786228"/>
            <a:ext cx="504044" cy="1175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062FBE-3D11-96FC-CFC0-3DEAF462E74B}"/>
              </a:ext>
            </a:extLst>
          </p:cNvPr>
          <p:cNvSpPr txBox="1"/>
          <p:nvPr/>
        </p:nvSpPr>
        <p:spPr>
          <a:xfrm>
            <a:off x="6754936" y="2058281"/>
            <a:ext cx="1644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NuMI</a:t>
            </a:r>
            <a:r>
              <a:rPr lang="en-US" sz="1050" i="1" dirty="0"/>
              <a:t> 1 MW horn </a:t>
            </a:r>
            <a:r>
              <a:rPr lang="en-US" sz="1050" i="1" dirty="0" err="1"/>
              <a:t>stripline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50668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F3F8-A1CC-406E-B027-71598A29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Target Systems Accelerator Improvement Plan (AIP):</a:t>
            </a:r>
            <a:br>
              <a:rPr lang="en-US" dirty="0"/>
            </a:br>
            <a:r>
              <a:rPr lang="en-US" dirty="0"/>
              <a:t>Target Station Upgraded for 1-MW Beam Operation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9A89A-38D5-49E1-BF5F-626972FC55D8}"/>
              </a:ext>
            </a:extLst>
          </p:cNvPr>
          <p:cNvSpPr txBox="1"/>
          <p:nvPr/>
        </p:nvSpPr>
        <p:spPr>
          <a:xfrm>
            <a:off x="1164432" y="579064"/>
            <a:ext cx="6665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FF"/>
                </a:solidFill>
              </a:rPr>
              <a:t>Objective reached</a:t>
            </a:r>
            <a:r>
              <a:rPr lang="en-US" sz="1350" dirty="0"/>
              <a:t>: capable of accepting 6.5E13 protons/spill at 120 GeV, 1.2 sec cycle time </a:t>
            </a:r>
          </a:p>
          <a:p>
            <a:r>
              <a:rPr lang="en-US" sz="1500" dirty="0">
                <a:solidFill>
                  <a:srgbClr val="FF00FF"/>
                </a:solidFill>
              </a:rPr>
              <a:t>Project scope</a:t>
            </a:r>
            <a:r>
              <a:rPr lang="en-US" sz="1350" dirty="0"/>
              <a:t>: improve and replace Target Hall components / support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779BB0-BE77-4209-A1CF-5F937BE2D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3" y="3009802"/>
            <a:ext cx="4747219" cy="16529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2C1101E-D2BB-4290-920E-EB0496452BC9}"/>
              </a:ext>
            </a:extLst>
          </p:cNvPr>
          <p:cNvSpPr/>
          <p:nvPr/>
        </p:nvSpPr>
        <p:spPr>
          <a:xfrm>
            <a:off x="3240313" y="1059888"/>
            <a:ext cx="2212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FF"/>
                </a:solidFill>
              </a:rPr>
              <a:t>Tasks completed in 2019 – 2022 </a:t>
            </a:r>
          </a:p>
        </p:txBody>
      </p:sp>
      <p:pic>
        <p:nvPicPr>
          <p:cNvPr id="18" name="Picture 1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B5963B4-FB05-4669-A49F-17632A93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1" r="20483"/>
          <a:stretch/>
        </p:blipFill>
        <p:spPr>
          <a:xfrm>
            <a:off x="6483586" y="2994818"/>
            <a:ext cx="1818472" cy="166792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2169DF-DADC-4CE4-B27D-4D1A52DBFF83}"/>
              </a:ext>
            </a:extLst>
          </p:cNvPr>
          <p:cNvSpPr/>
          <p:nvPr/>
        </p:nvSpPr>
        <p:spPr>
          <a:xfrm>
            <a:off x="6457380" y="4417523"/>
            <a:ext cx="197759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00FF"/>
                </a:solidFill>
              </a:rPr>
              <a:t>1-MW Horn-1 Installation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9F6CC84-7EC4-4C39-84FC-A16008980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688601"/>
              </p:ext>
            </p:extLst>
          </p:nvPr>
        </p:nvGraphicFramePr>
        <p:xfrm>
          <a:off x="696036" y="1291614"/>
          <a:ext cx="7133515" cy="1630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746661">
                  <a:extLst>
                    <a:ext uri="{9D8B030D-6E8A-4147-A177-3AD203B41FA5}">
                      <a16:colId xmlns:a16="http://schemas.microsoft.com/office/drawing/2014/main" val="3830917897"/>
                    </a:ext>
                  </a:extLst>
                </a:gridCol>
                <a:gridCol w="3386854">
                  <a:extLst>
                    <a:ext uri="{9D8B030D-6E8A-4147-A177-3AD203B41FA5}">
                      <a16:colId xmlns:a16="http://schemas.microsoft.com/office/drawing/2014/main" val="6443020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Upgrade for 1 MW</a:t>
                      </a:r>
                      <a:endParaRPr lang="en-US" sz="1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Reliability / Lifetime Extension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8613041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MARS / FEA simulations for all beamline components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MW target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MW horn 1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Stripline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air diverter T-block &amp; HVAC ductwork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&amp; Horn 1 RAW system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chase cooling and air handling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Horn 1 module drive mechanism changeout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Absorber intermediate cooling system HX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MI-65 condensate rerouting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chase supplemental shielding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Hadron monitor and gas system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module drive mechanism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MINOS surface dry cooler</a:t>
                      </a:r>
                      <a:endParaRPr lang="en-US" sz="120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546164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43FC6ED-234D-4B54-ACB0-9AFA77151D98}"/>
              </a:ext>
            </a:extLst>
          </p:cNvPr>
          <p:cNvSpPr/>
          <p:nvPr/>
        </p:nvSpPr>
        <p:spPr>
          <a:xfrm>
            <a:off x="2533623" y="4401431"/>
            <a:ext cx="108286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>
                <a:solidFill>
                  <a:srgbClr val="FF00FF"/>
                </a:solidFill>
              </a:rPr>
              <a:t>NuMI</a:t>
            </a:r>
            <a:r>
              <a:rPr lang="en-US" sz="1500" dirty="0">
                <a:solidFill>
                  <a:srgbClr val="FF00FF"/>
                </a:solidFill>
              </a:rPr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1113480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UNEicons-FourForces.jpg">
            <a:extLst>
              <a:ext uri="{FF2B5EF4-FFF2-40B4-BE49-F238E27FC236}">
                <a16:creationId xmlns:a16="http://schemas.microsoft.com/office/drawing/2014/main" id="{E3023EAB-DEE3-4DE6-8F8F-086050359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205739"/>
            <a:ext cx="517468" cy="498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3FA110-2A17-4A62-B01B-92656A5293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09" y="594721"/>
            <a:ext cx="8021782" cy="2667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4A71-E3C4-4ECC-9F7B-D93302B674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61" y="3326011"/>
            <a:ext cx="8293100" cy="1403630"/>
          </a:xfrm>
        </p:spPr>
        <p:txBody>
          <a:bodyPr/>
          <a:lstStyle/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matter.</a:t>
            </a:r>
            <a:r>
              <a:rPr lang="en-US" sz="1350" b="1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Investigate leptonic CP violation. Are neutrinos the reason the universe is made of matter?</a:t>
            </a:r>
          </a:p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Neutron star and black hole formation.</a:t>
            </a:r>
            <a:r>
              <a:rPr lang="en-US" sz="1350" b="1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Ability to observe neutrinos from supernovae events and perhaps watch formation of black holes in real time.</a:t>
            </a:r>
            <a:endParaRPr lang="en-US" sz="1350" dirty="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Unification of forces.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Investigate nucleon decay, advance unified theory of energy and matter.</a:t>
            </a:r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0E752-2B9D-4268-BF77-44FD34E1DEB5}"/>
              </a:ext>
            </a:extLst>
          </p:cNvPr>
          <p:cNvSpPr txBox="1"/>
          <p:nvPr/>
        </p:nvSpPr>
        <p:spPr>
          <a:xfrm>
            <a:off x="-1" y="4658752"/>
            <a:ext cx="9144000" cy="438582"/>
          </a:xfrm>
          <a:prstGeom prst="rect">
            <a:avLst/>
          </a:prstGeom>
          <a:solidFill>
            <a:srgbClr val="004C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algn="ctr">
              <a:defRPr sz="2200" b="1" i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The LBNF/DUNE project will be the first internationally conceived, constructed, and operated mega-science project hosted by the Department of Energy in the United States” – DOE</a:t>
            </a:r>
          </a:p>
        </p:txBody>
      </p:sp>
      <p:pic>
        <p:nvPicPr>
          <p:cNvPr id="13" name="Picture 12" descr="DUNEicon-BigBang.jpg">
            <a:extLst>
              <a:ext uri="{FF2B5EF4-FFF2-40B4-BE49-F238E27FC236}">
                <a16:creationId xmlns:a16="http://schemas.microsoft.com/office/drawing/2014/main" id="{3A207243-D977-41F4-974C-F20E37F3D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0" y="3261756"/>
            <a:ext cx="525261" cy="506557"/>
          </a:xfrm>
          <a:prstGeom prst="rect">
            <a:avLst/>
          </a:prstGeom>
        </p:spPr>
      </p:pic>
      <p:pic>
        <p:nvPicPr>
          <p:cNvPr id="14" name="Picture 13" descr="DUNEicon-Blackhole.jpg">
            <a:extLst>
              <a:ext uri="{FF2B5EF4-FFF2-40B4-BE49-F238E27FC236}">
                <a16:creationId xmlns:a16="http://schemas.microsoft.com/office/drawing/2014/main" id="{BA0DD511-3D73-4239-95ED-68F6B00425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2" y="3714768"/>
            <a:ext cx="508116" cy="490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D24B3-69C8-4845-BADD-786EFDAD4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714" y="136683"/>
            <a:ext cx="1194135" cy="15413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6">
            <a:extLst>
              <a:ext uri="{FF2B5EF4-FFF2-40B4-BE49-F238E27FC236}">
                <a16:creationId xmlns:a16="http://schemas.microsoft.com/office/drawing/2014/main" id="{1007DE82-B728-464F-B141-085D8F32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89" y="135642"/>
            <a:ext cx="6862611" cy="426951"/>
          </a:xfrm>
        </p:spPr>
        <p:txBody>
          <a:bodyPr>
            <a:normAutofit/>
          </a:bodyPr>
          <a:lstStyle/>
          <a:p>
            <a:r>
              <a:rPr lang="en-US" sz="2100" dirty="0"/>
              <a:t>DUNE </a:t>
            </a:r>
            <a:r>
              <a:rPr lang="en-US" sz="2400" dirty="0"/>
              <a:t>Deep Underground Neutrino Experiment</a:t>
            </a:r>
            <a:endParaRPr lang="en-US" sz="21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6011AC-7C00-415A-AFA4-0F2D52CA4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18" y="149031"/>
            <a:ext cx="974537" cy="3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80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BE03E-5F5A-48F5-9729-1ECBB005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" y="130494"/>
            <a:ext cx="8293100" cy="485218"/>
          </a:xfrm>
        </p:spPr>
        <p:txBody>
          <a:bodyPr/>
          <a:lstStyle/>
          <a:p>
            <a:r>
              <a:rPr lang="en-US" dirty="0"/>
              <a:t>The LBNF Beam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878B69-3E25-4E2F-AB6F-34A272FA0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6"/>
            <a:ext cx="9137305" cy="3576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BA3DF-A9DC-4248-B5EC-390874D318F3}"/>
              </a:ext>
            </a:extLst>
          </p:cNvPr>
          <p:cNvSpPr txBox="1"/>
          <p:nvPr/>
        </p:nvSpPr>
        <p:spPr>
          <a:xfrm>
            <a:off x="465425" y="4191832"/>
            <a:ext cx="62865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C0000"/>
                </a:solidFill>
              </a:rPr>
              <a:t>Facility designed for initial beam power of 1.2 MW, upgradeable to 2.4 MW </a:t>
            </a:r>
          </a:p>
        </p:txBody>
      </p:sp>
    </p:spTree>
    <p:extLst>
      <p:ext uri="{BB962C8B-B14F-4D97-AF65-F5344CB8AC3E}">
        <p14:creationId xmlns:p14="http://schemas.microsoft.com/office/powerpoint/2010/main" val="842200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0A1595-91DF-446F-8B97-C3B88B15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3" t="18543" r="20506" b="32471"/>
          <a:stretch/>
        </p:blipFill>
        <p:spPr>
          <a:xfrm>
            <a:off x="19596" y="195670"/>
            <a:ext cx="9110513" cy="454024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EB94B66-A8CB-4634-9352-AFA45649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1147"/>
            <a:ext cx="8293100" cy="485218"/>
          </a:xfrm>
        </p:spPr>
        <p:txBody>
          <a:bodyPr/>
          <a:lstStyle/>
          <a:p>
            <a:r>
              <a:rPr lang="en-US" dirty="0"/>
              <a:t>Section View of Target Complex – Target Hall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8FDEE-6D89-4A30-B4DB-26115D44DFEE}"/>
              </a:ext>
            </a:extLst>
          </p:cNvPr>
          <p:cNvSpPr txBox="1"/>
          <p:nvPr/>
        </p:nvSpPr>
        <p:spPr>
          <a:xfrm rot="21255392">
            <a:off x="8402704" y="2609157"/>
            <a:ext cx="756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</a:t>
            </a:r>
            <a:r>
              <a:rPr lang="en-US" sz="135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3AD1E-3736-4703-B5DF-B8B3BC749A50}"/>
              </a:ext>
            </a:extLst>
          </p:cNvPr>
          <p:cNvSpPr txBox="1"/>
          <p:nvPr/>
        </p:nvSpPr>
        <p:spPr>
          <a:xfrm rot="21255392">
            <a:off x="7331846" y="3110162"/>
            <a:ext cx="19016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Primary Beam Enclosure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35CC8-7AA6-4D68-9102-8B086FEA27F9}"/>
              </a:ext>
            </a:extLst>
          </p:cNvPr>
          <p:cNvSpPr txBox="1"/>
          <p:nvPr/>
        </p:nvSpPr>
        <p:spPr>
          <a:xfrm>
            <a:off x="6703649" y="1638096"/>
            <a:ext cx="931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Target Hall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94944-0C91-4EA1-B9CC-C108E5869280}"/>
              </a:ext>
            </a:extLst>
          </p:cNvPr>
          <p:cNvSpPr txBox="1"/>
          <p:nvPr/>
        </p:nvSpPr>
        <p:spPr>
          <a:xfrm>
            <a:off x="3375632" y="2029395"/>
            <a:ext cx="860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Work Cell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67E9F-37B7-49B4-B86C-B10906E6CF4D}"/>
              </a:ext>
            </a:extLst>
          </p:cNvPr>
          <p:cNvSpPr txBox="1"/>
          <p:nvPr/>
        </p:nvSpPr>
        <p:spPr>
          <a:xfrm rot="21255392">
            <a:off x="-19950" y="3956869"/>
            <a:ext cx="954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Decay Pipe</a:t>
            </a:r>
            <a:endParaRPr lang="en-US" sz="135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6BA4E6-0A9F-4FB9-84AE-EF7A4384850B}"/>
              </a:ext>
            </a:extLst>
          </p:cNvPr>
          <p:cNvGrpSpPr/>
          <p:nvPr/>
        </p:nvGrpSpPr>
        <p:grpSpPr>
          <a:xfrm>
            <a:off x="6285115" y="3434698"/>
            <a:ext cx="1251764" cy="1068482"/>
            <a:chOff x="4979877" y="4202201"/>
            <a:chExt cx="1669018" cy="142464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65548C3-E929-4F39-8E14-1ECA8CA653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9877" y="4202201"/>
              <a:ext cx="903929" cy="7693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F53E4F-B66F-4FB3-9BED-230E4EADCC9D}"/>
                </a:ext>
              </a:extLst>
            </p:cNvPr>
            <p:cNvSpPr txBox="1"/>
            <p:nvPr/>
          </p:nvSpPr>
          <p:spPr>
            <a:xfrm>
              <a:off x="5883806" y="4949735"/>
              <a:ext cx="765089" cy="677108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Primary Beam Window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FF36133-9523-4BFC-84B4-1AB45ACA3ADD}"/>
              </a:ext>
            </a:extLst>
          </p:cNvPr>
          <p:cNvSpPr txBox="1"/>
          <p:nvPr/>
        </p:nvSpPr>
        <p:spPr>
          <a:xfrm>
            <a:off x="989350" y="3808250"/>
            <a:ext cx="529149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He Gas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BE19C4-074A-444E-ABD2-AFEAED4B41E4}"/>
              </a:ext>
            </a:extLst>
          </p:cNvPr>
          <p:cNvGrpSpPr/>
          <p:nvPr/>
        </p:nvGrpSpPr>
        <p:grpSpPr>
          <a:xfrm>
            <a:off x="3257695" y="3723205"/>
            <a:ext cx="496446" cy="817196"/>
            <a:chOff x="2271914" y="4470046"/>
            <a:chExt cx="661928" cy="108959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8723A6B-BEBD-4AC6-895B-0B8D4077823E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2602878" y="4470046"/>
              <a:ext cx="18272" cy="6381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3508A-E72D-4D05-A0E9-988A0932AD84}"/>
                </a:ext>
              </a:extLst>
            </p:cNvPr>
            <p:cNvSpPr txBox="1"/>
            <p:nvPr/>
          </p:nvSpPr>
          <p:spPr>
            <a:xfrm>
              <a:off x="2271914" y="5108235"/>
              <a:ext cx="661928" cy="45140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Cooling</a:t>
              </a:r>
            </a:p>
            <a:p>
              <a:pPr algn="ctr"/>
              <a:r>
                <a:rPr lang="en-US" sz="800" dirty="0"/>
                <a:t>Panels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E003FA-4422-40EB-B294-89C2A350567A}"/>
              </a:ext>
            </a:extLst>
          </p:cNvPr>
          <p:cNvGrpSpPr/>
          <p:nvPr/>
        </p:nvGrpSpPr>
        <p:grpSpPr>
          <a:xfrm>
            <a:off x="5230124" y="3615432"/>
            <a:ext cx="816821" cy="1071367"/>
            <a:chOff x="4835165" y="4188100"/>
            <a:chExt cx="1089095" cy="14284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82FFEE-C9A8-46BA-AFF3-DB599028FA00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4835165" y="4188100"/>
              <a:ext cx="635822" cy="7513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409CD4-DE1C-4CE0-B9A5-1CB001CA3577}"/>
                </a:ext>
              </a:extLst>
            </p:cNvPr>
            <p:cNvSpPr txBox="1"/>
            <p:nvPr/>
          </p:nvSpPr>
          <p:spPr>
            <a:xfrm>
              <a:off x="5017713" y="4939481"/>
              <a:ext cx="906547" cy="677108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A with Target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985DB6-9420-4BC9-9BAA-9C77D7AE272A}"/>
              </a:ext>
            </a:extLst>
          </p:cNvPr>
          <p:cNvGrpSpPr/>
          <p:nvPr/>
        </p:nvGrpSpPr>
        <p:grpSpPr>
          <a:xfrm>
            <a:off x="4714129" y="3615434"/>
            <a:ext cx="470267" cy="1058578"/>
            <a:chOff x="4768910" y="3933734"/>
            <a:chExt cx="627023" cy="141143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AF01DE5-1DCF-4E9A-8E28-261AD16FB3B0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4775471" y="3933734"/>
              <a:ext cx="306951" cy="9189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ABB5C9-7A5D-4435-826B-66969EA9D0C8}"/>
                </a:ext>
              </a:extLst>
            </p:cNvPr>
            <p:cNvSpPr txBox="1"/>
            <p:nvPr/>
          </p:nvSpPr>
          <p:spPr>
            <a:xfrm>
              <a:off x="4768910" y="4852728"/>
              <a:ext cx="627023" cy="492442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ABBF35-84E5-45F8-B080-8EF5652C56D5}"/>
              </a:ext>
            </a:extLst>
          </p:cNvPr>
          <p:cNvGrpSpPr/>
          <p:nvPr/>
        </p:nvGrpSpPr>
        <p:grpSpPr>
          <a:xfrm>
            <a:off x="2658937" y="3786933"/>
            <a:ext cx="459257" cy="893074"/>
            <a:chOff x="4431704" y="3969790"/>
            <a:chExt cx="612342" cy="1190764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F65842C-E36E-4F7B-8A25-2360CC18C6C3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4737876" y="3969790"/>
              <a:ext cx="0" cy="698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424AA0-0103-4EFF-B0B2-69ECE837CC33}"/>
                </a:ext>
              </a:extLst>
            </p:cNvPr>
            <p:cNvSpPr txBox="1"/>
            <p:nvPr/>
          </p:nvSpPr>
          <p:spPr>
            <a:xfrm>
              <a:off x="4431704" y="4668112"/>
              <a:ext cx="612342" cy="492442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136297-D710-4E3C-BDC9-9E6B51B6FE38}"/>
              </a:ext>
            </a:extLst>
          </p:cNvPr>
          <p:cNvGrpSpPr/>
          <p:nvPr/>
        </p:nvGrpSpPr>
        <p:grpSpPr>
          <a:xfrm>
            <a:off x="5823855" y="3503032"/>
            <a:ext cx="902212" cy="984008"/>
            <a:chOff x="4759748" y="3935564"/>
            <a:chExt cx="1202949" cy="1312011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D30E61-978D-46F3-B8BF-6A14D850447D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4759748" y="3935564"/>
              <a:ext cx="880461" cy="1004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1A13EA-B6CC-455D-97C0-11DB935FB6A5}"/>
                </a:ext>
              </a:extLst>
            </p:cNvPr>
            <p:cNvSpPr txBox="1"/>
            <p:nvPr/>
          </p:nvSpPr>
          <p:spPr>
            <a:xfrm>
              <a:off x="5317721" y="4939799"/>
              <a:ext cx="644976" cy="307776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Baffle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D2DD68C-EFD3-4289-8134-3D5E3649B099}"/>
              </a:ext>
            </a:extLst>
          </p:cNvPr>
          <p:cNvSpPr txBox="1"/>
          <p:nvPr/>
        </p:nvSpPr>
        <p:spPr>
          <a:xfrm>
            <a:off x="3413336" y="3261539"/>
            <a:ext cx="540603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N</a:t>
            </a:r>
            <a:r>
              <a:rPr lang="en-US" sz="1050" baseline="-25000" dirty="0"/>
              <a:t>2</a:t>
            </a:r>
            <a:r>
              <a:rPr lang="en-US" sz="1050" dirty="0"/>
              <a:t> Gas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63C66B-CFE5-4727-AF83-D85DEADFCF64}"/>
              </a:ext>
            </a:extLst>
          </p:cNvPr>
          <p:cNvGrpSpPr/>
          <p:nvPr/>
        </p:nvGrpSpPr>
        <p:grpSpPr>
          <a:xfrm>
            <a:off x="5058642" y="2081926"/>
            <a:ext cx="765214" cy="542043"/>
            <a:chOff x="4218119" y="2588230"/>
            <a:chExt cx="1020285" cy="722724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9EDE84-02FE-4656-840A-0577CF822403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69" y="2775901"/>
              <a:ext cx="0" cy="5350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F725EC-3F6D-44E4-A519-B86C7B005AB5}"/>
                </a:ext>
              </a:extLst>
            </p:cNvPr>
            <p:cNvSpPr txBox="1"/>
            <p:nvPr/>
          </p:nvSpPr>
          <p:spPr>
            <a:xfrm>
              <a:off x="4218119" y="2588230"/>
              <a:ext cx="1020285" cy="492443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Hatch Covers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861B833-1475-4891-AC3F-92A348725398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4291846" y="3080673"/>
              <a:ext cx="436416" cy="2302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906E36-8E2E-4343-A367-2241666FCE86}"/>
              </a:ext>
            </a:extLst>
          </p:cNvPr>
          <p:cNvGrpSpPr/>
          <p:nvPr/>
        </p:nvGrpSpPr>
        <p:grpSpPr>
          <a:xfrm>
            <a:off x="1862674" y="3843647"/>
            <a:ext cx="662201" cy="885357"/>
            <a:chOff x="3756359" y="4397024"/>
            <a:chExt cx="882934" cy="118047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0D506D-8D00-4D3D-A51B-C99CF66A0581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V="1">
              <a:off x="4197827" y="4397024"/>
              <a:ext cx="297154" cy="3187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830C03-1192-47C5-9090-8973D0255D0E}"/>
                </a:ext>
              </a:extLst>
            </p:cNvPr>
            <p:cNvSpPr txBox="1"/>
            <p:nvPr/>
          </p:nvSpPr>
          <p:spPr>
            <a:xfrm>
              <a:off x="3756359" y="4715726"/>
              <a:ext cx="882934" cy="861774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Decay Pipe Upstream Window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452422-2EB1-41AB-837B-40F18E236D6A}"/>
              </a:ext>
            </a:extLst>
          </p:cNvPr>
          <p:cNvGrpSpPr/>
          <p:nvPr/>
        </p:nvGrpSpPr>
        <p:grpSpPr>
          <a:xfrm>
            <a:off x="3893669" y="3368937"/>
            <a:ext cx="584813" cy="1174544"/>
            <a:chOff x="2869846" y="3813797"/>
            <a:chExt cx="779750" cy="156605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19FA91F-7938-4CFD-AECD-1C1768A4235D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3253196" y="4718505"/>
              <a:ext cx="396400" cy="2099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8D0DA4-96D7-4570-BB4B-08FE7D4CF3F6}"/>
                </a:ext>
              </a:extLst>
            </p:cNvPr>
            <p:cNvSpPr txBox="1"/>
            <p:nvPr/>
          </p:nvSpPr>
          <p:spPr>
            <a:xfrm>
              <a:off x="2869846" y="4928450"/>
              <a:ext cx="766699" cy="45140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Steel Shielding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CF0A384-3987-41EB-A714-9FD093ACA3BE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H="1" flipV="1">
              <a:off x="3127919" y="3813797"/>
              <a:ext cx="125277" cy="11146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6853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14450" y="77749"/>
            <a:ext cx="6515100" cy="481304"/>
          </a:xfrm>
        </p:spPr>
        <p:txBody>
          <a:bodyPr/>
          <a:lstStyle/>
          <a:p>
            <a:r>
              <a:rPr lang="en-US" dirty="0"/>
              <a:t>Proton Improvement Plan II (PIP-II)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8764" y="681565"/>
            <a:ext cx="7800109" cy="2214035"/>
          </a:xfrm>
        </p:spPr>
        <p:txBody>
          <a:bodyPr/>
          <a:lstStyle/>
          <a:p>
            <a:r>
              <a:rPr lang="en-US" sz="1600" dirty="0"/>
              <a:t>Increase Main Injector beam power to 1.2 MW.</a:t>
            </a:r>
          </a:p>
          <a:p>
            <a:pPr lvl="1"/>
            <a:r>
              <a:rPr lang="en-US" sz="1400" dirty="0"/>
              <a:t>Replace the existing 400 MeV linac with a new 800 MeV superconducting linac =&gt; increase in Booster intensity.</a:t>
            </a:r>
          </a:p>
          <a:p>
            <a:pPr lvl="2"/>
            <a:r>
              <a:rPr lang="en-US" sz="1200" dirty="0"/>
              <a:t>Provide a platform to increase LBNF power to 2.4 MW</a:t>
            </a:r>
          </a:p>
          <a:p>
            <a:pPr lvl="1"/>
            <a:r>
              <a:rPr lang="en-US" sz="1400" dirty="0"/>
              <a:t>Provide path for a 100 kW Mu2e-II</a:t>
            </a:r>
          </a:p>
          <a:p>
            <a:pPr lvl="1"/>
            <a:r>
              <a:rPr lang="en-US" sz="1400" dirty="0"/>
              <a:t>Provide capability for 1.6 MW at 800 MeV, CW beam</a:t>
            </a:r>
          </a:p>
          <a:p>
            <a:pPr lvl="1"/>
            <a:r>
              <a:rPr lang="en-US" sz="1400" dirty="0"/>
              <a:t>Platform for high duty-factor / power operations to multiple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FF7B4-EBA8-41B4-A662-555A63E83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390"/>
          <a:stretch/>
        </p:blipFill>
        <p:spPr>
          <a:xfrm>
            <a:off x="1314450" y="2571750"/>
            <a:ext cx="5667700" cy="21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A67C60C6-B0D8-4B01-B7D0-16022BA8BF2C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/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378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Fermilab at a Glance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E93CF6-6946-416D-BF0D-37F0973BDD76}"/>
              </a:ext>
            </a:extLst>
          </p:cNvPr>
          <p:cNvSpPr txBox="1">
            <a:spLocks/>
          </p:cNvSpPr>
          <p:nvPr/>
        </p:nvSpPr>
        <p:spPr>
          <a:xfrm>
            <a:off x="346722" y="929898"/>
            <a:ext cx="2416357" cy="3826877"/>
          </a:xfrm>
          <a:prstGeom prst="rect">
            <a:avLst/>
          </a:prstGeom>
          <a:gradFill flip="none" rotWithShape="1">
            <a:gsLst>
              <a:gs pos="0">
                <a:srgbClr val="63666A">
                  <a:alpha val="84000"/>
                </a:srgbClr>
              </a:gs>
              <a:gs pos="51000">
                <a:srgbClr val="63666A">
                  <a:alpha val="83245"/>
                </a:srgbClr>
              </a:gs>
              <a:gs pos="94995">
                <a:srgbClr val="63666A">
                  <a:alpha val="38357"/>
                </a:srgbClr>
              </a:gs>
              <a:gs pos="87000">
                <a:srgbClr val="63666A">
                  <a:alpha val="55000"/>
                </a:srgb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</p:spPr>
        <p:txBody>
          <a:bodyPr lIns="0" tIns="0" rIns="0" bIns="0" anchor="ctr"/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America's particle physics and accelerator laboratory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Operates the largest US particle accelerator complex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~1,900 staff and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2" charset="0"/>
                <a:ea typeface="Geneva" charset="0"/>
              </a:rPr>
              <a:t>~$600M/year budget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Geneva" charset="0"/>
            </a:endParaRP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2225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6,800 acres of federal land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Facilities used by 4,000 scientists from &gt;50 countries </a:t>
            </a:r>
          </a:p>
          <a:p>
            <a:pPr marL="147637" marR="0" lvl="0" indent="0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As Fermilab moves into </a:t>
            </a:r>
            <a:r>
              <a:rPr lang="en-US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its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 second 50 years, its vision remains to solve the mysteries of matter, energy, space, and time for the benefit of all. </a:t>
            </a:r>
          </a:p>
        </p:txBody>
      </p:sp>
    </p:spTree>
    <p:extLst>
      <p:ext uri="{BB962C8B-B14F-4D97-AF65-F5344CB8AC3E}">
        <p14:creationId xmlns:p14="http://schemas.microsoft.com/office/powerpoint/2010/main" val="1584181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6858000" y="-21432"/>
            <a:ext cx="769144" cy="24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35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58000" y="5953"/>
            <a:ext cx="777479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35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14450" y="77749"/>
            <a:ext cx="6515100" cy="48130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1275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4450" y="216776"/>
            <a:ext cx="6515100" cy="405962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PIP-II Linac &amp; Upgrades (1.2 MW power on target)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9538" y="6515100"/>
            <a:ext cx="1076325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7/7/2022</a:t>
            </a:r>
            <a:endParaRPr lang="en-US" altLang="en-US" sz="9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65E1-0023-45A2-9365-45157B477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878152"/>
            <a:ext cx="3935436" cy="2995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AD087-9075-4CCE-A457-2E3886FFC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692" y="878151"/>
            <a:ext cx="2293520" cy="3301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EB573-AF4F-4BDC-B71F-38DD96930419}"/>
              </a:ext>
            </a:extLst>
          </p:cNvPr>
          <p:cNvSpPr txBox="1"/>
          <p:nvPr/>
        </p:nvSpPr>
        <p:spPr>
          <a:xfrm>
            <a:off x="7608119" y="726795"/>
            <a:ext cx="369332" cy="187865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</a:rPr>
              <a:t>E. </a:t>
            </a:r>
            <a:r>
              <a:rPr lang="en-US" sz="1200" b="1" dirty="0" err="1">
                <a:solidFill>
                  <a:schemeClr val="accent6"/>
                </a:solidFill>
              </a:rPr>
              <a:t>Pozdeyev</a:t>
            </a:r>
            <a:r>
              <a:rPr lang="en-US" sz="1200" b="1" dirty="0">
                <a:solidFill>
                  <a:schemeClr val="accent6"/>
                </a:solidFill>
              </a:rPr>
              <a:t>, SpaceCharge19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D4CA95-3701-F1AC-9E08-763892FF58FD}"/>
              </a:ext>
            </a:extLst>
          </p:cNvPr>
          <p:cNvSpPr txBox="1">
            <a:spLocks/>
          </p:cNvSpPr>
          <p:nvPr/>
        </p:nvSpPr>
        <p:spPr bwMode="auto">
          <a:xfrm>
            <a:off x="1387655" y="3978478"/>
            <a:ext cx="4139842" cy="71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Project started in 2016 (CD0)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First beam in Booster: 2028 (plan)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MI 1.2 MW beam on target: 2031 (projection)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45337-6839-4ACD-841F-967A7CFB8A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 dirty="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S. Nagaitsev | Fermilab Multi-MW proton facility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06713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67F043-E114-4DCD-9F2B-D86C9D97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4" y="2385954"/>
            <a:ext cx="2930526" cy="17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EA4F19D-3646-6849-8A76-C22861CB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137" y="2407941"/>
            <a:ext cx="2625680" cy="174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67BF40-567F-CF45-93FE-348DA14B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9" y="181437"/>
            <a:ext cx="8527301" cy="410469"/>
          </a:xfrm>
        </p:spPr>
        <p:txBody>
          <a:bodyPr/>
          <a:lstStyle/>
          <a:p>
            <a:r>
              <a:rPr lang="en-US" sz="1950" dirty="0"/>
              <a:t>PIP-II Project construction begins!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60B0F0C-E803-9C47-AE38-27F87B2C3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674" y="3675326"/>
            <a:ext cx="13991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defRPr/>
            </a:pPr>
            <a:r>
              <a:rPr lang="en-US" alt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Magnets provided by 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A7F74D2D-E0E3-7B49-9FB8-227B75CB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327" y="3616361"/>
            <a:ext cx="461875" cy="46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E8BD55-6074-4BA4-8D67-3C63980EFB27}"/>
              </a:ext>
            </a:extLst>
          </p:cNvPr>
          <p:cNvSpPr txBox="1"/>
          <p:nvPr/>
        </p:nvSpPr>
        <p:spPr>
          <a:xfrm>
            <a:off x="297712" y="4487847"/>
            <a:ext cx="674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3B95C0-365A-4151-BAFB-EBA67F20088E}"/>
              </a:ext>
            </a:extLst>
          </p:cNvPr>
          <p:cNvSpPr txBox="1">
            <a:spLocks/>
          </p:cNvSpPr>
          <p:nvPr/>
        </p:nvSpPr>
        <p:spPr>
          <a:xfrm>
            <a:off x="467353" y="883360"/>
            <a:ext cx="8673737" cy="12341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received DOE CD-3 approval for start of construction/execution on April 18</a:t>
            </a:r>
          </a:p>
          <a:p>
            <a:pPr marL="742950" lvl="1" indent="-285750">
              <a:spcBef>
                <a:spcPts val="300"/>
              </a:spcBef>
              <a:buFont typeface="System Font Regular"/>
              <a:buChar char="-"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complex RFP issued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itchFamily="2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Front end of PIP-II </a:t>
            </a:r>
            <a:r>
              <a:rPr lang="en-US" sz="1500" b="0" dirty="0" err="1">
                <a:solidFill>
                  <a:srgbClr val="404040"/>
                </a:solidFill>
              </a:rPr>
              <a:t>linac</a:t>
            </a:r>
            <a:r>
              <a:rPr lang="en-US" sz="1500" b="0" dirty="0">
                <a:solidFill>
                  <a:srgbClr val="404040"/>
                </a:solidFill>
              </a:rPr>
              <a:t> constructed and successfully tested with beam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PIP-II </a:t>
            </a:r>
            <a:r>
              <a:rPr lang="en-US" sz="1500" b="0" dirty="0" err="1">
                <a:solidFill>
                  <a:srgbClr val="404040"/>
                </a:solidFill>
              </a:rPr>
              <a:t>cryoplant</a:t>
            </a:r>
            <a:r>
              <a:rPr lang="en-US" sz="1500" b="0" dirty="0">
                <a:solidFill>
                  <a:srgbClr val="404040"/>
                </a:solidFill>
              </a:rPr>
              <a:t> building 98% complete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HB650 prototype cryomodule in assembly – first of its kind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3CD5E18-B779-47A1-B99F-F888545B2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64" y="2407938"/>
            <a:ext cx="2471350" cy="17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7383CA-69AE-4CA7-8EAE-BCF142275B03}"/>
              </a:ext>
            </a:extLst>
          </p:cNvPr>
          <p:cNvSpPr/>
          <p:nvPr/>
        </p:nvSpPr>
        <p:spPr>
          <a:xfrm>
            <a:off x="2588309" y="3749345"/>
            <a:ext cx="525687" cy="32692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014CF7-CDA1-4B1A-ABD6-4C2EAD53ECCC}"/>
              </a:ext>
            </a:extLst>
          </p:cNvPr>
          <p:cNvSpPr txBox="1"/>
          <p:nvPr/>
        </p:nvSpPr>
        <p:spPr>
          <a:xfrm>
            <a:off x="636588" y="4296206"/>
            <a:ext cx="7753739" cy="276999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PIP-II is the first particle accelerator built in the U.S. with significant international contributions </a:t>
            </a:r>
          </a:p>
        </p:txBody>
      </p:sp>
    </p:spTree>
    <p:extLst>
      <p:ext uri="{BB962C8B-B14F-4D97-AF65-F5344CB8AC3E}">
        <p14:creationId xmlns:p14="http://schemas.microsoft.com/office/powerpoint/2010/main" val="2608692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C6D5-DEEA-4428-9B3C-2BD9B5D9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16" y="199815"/>
            <a:ext cx="8135445" cy="456510"/>
          </a:xfrm>
        </p:spPr>
        <p:txBody>
          <a:bodyPr/>
          <a:lstStyle/>
          <a:p>
            <a:r>
              <a:rPr lang="en-US" sz="1950" dirty="0"/>
              <a:t>LBNF/DUNE/PIP-II in-kind contributions $1.1B with growth potential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705D55-8173-4259-B715-2B00F76CDD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1740" y="615328"/>
            <a:ext cx="8311474" cy="2205516"/>
          </a:xfrm>
        </p:spPr>
        <p:txBody>
          <a:bodyPr lIns="0" tIns="45720" rIns="0" bIns="45720" anchor="t">
            <a:normAutofit/>
          </a:bodyPr>
          <a:lstStyle/>
          <a:p>
            <a:pPr marL="255905" indent="-146050"/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LBNF/DUNE-US</a:t>
            </a:r>
            <a:endParaRPr lang="en-US" sz="15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819785" lvl="1" indent="-285750">
              <a:buFont typeface="Arial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$262M in-kind contributions to LBNF (does not include private @ $70M or State of SD @ $93M to support SURF)</a:t>
            </a:r>
            <a:endParaRPr lang="en-US" sz="1400" dirty="0">
              <a:solidFill>
                <a:schemeClr val="accent6">
                  <a:lumMod val="50000"/>
                </a:schemeClr>
              </a:solidFill>
              <a:cs typeface="Helvetica"/>
            </a:endParaRPr>
          </a:p>
          <a:p>
            <a:pPr marL="819785" lvl="1" indent="-285750">
              <a:buFont typeface="Arial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$310M in contributions to DUNE detectors</a:t>
            </a:r>
            <a:endParaRPr lang="en-US" sz="1400" dirty="0">
              <a:solidFill>
                <a:schemeClr val="accent6">
                  <a:lumMod val="50000"/>
                </a:schemeClr>
              </a:solidFill>
              <a:cs typeface="Helvetica"/>
            </a:endParaRPr>
          </a:p>
          <a:p>
            <a:pPr marL="819785" lvl="1" indent="-285750">
              <a:buFont typeface="Arial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$84M in CERN contributions to protoDUNE efforts (does not include French contributions to protoDUNE R&amp;D)</a:t>
            </a:r>
            <a:endParaRPr lang="en-US" sz="1400" dirty="0">
              <a:solidFill>
                <a:schemeClr val="accent6">
                  <a:lumMod val="50000"/>
                </a:schemeClr>
              </a:solidFill>
              <a:cs typeface="Helvetica"/>
            </a:endParaRPr>
          </a:p>
          <a:p>
            <a:pPr marL="255905" indent="-146050"/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Additionally, LBNF powered by PIP-II, which has </a:t>
            </a:r>
            <a:br>
              <a:rPr lang="en-US" sz="1500" dirty="0">
                <a:solidFill>
                  <a:schemeClr val="accent6">
                    <a:lumMod val="50000"/>
                  </a:schemeClr>
                </a:solidFill>
                <a:cs typeface="Helvetica"/>
              </a:rPr>
            </a:b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secured $310M in international contributions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06EF4-D346-43CE-B37C-058EC86E42AE}"/>
              </a:ext>
            </a:extLst>
          </p:cNvPr>
          <p:cNvSpPr txBox="1"/>
          <p:nvPr/>
        </p:nvSpPr>
        <p:spPr>
          <a:xfrm>
            <a:off x="0" y="4601748"/>
            <a:ext cx="7750206" cy="461665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In-kind contributions supported by 10 Government-to-Government agreements and 17 I-CRADAS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624D68-7095-4AA2-A276-AA4015F96F25}"/>
              </a:ext>
            </a:extLst>
          </p:cNvPr>
          <p:cNvSpPr txBox="1"/>
          <p:nvPr/>
        </p:nvSpPr>
        <p:spPr>
          <a:xfrm>
            <a:off x="96503" y="2865411"/>
            <a:ext cx="2663576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32160" marR="0" lvl="0" indent="-13216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All in-kind contributions are expressed in DOE TPC units</a:t>
            </a:r>
          </a:p>
          <a:p>
            <a:pPr marL="132160" marR="0" lvl="0" indent="-13216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Numbers do not include other IKCs received in support of Fermilab’s short-baseline neutrino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0F069-65C3-4662-8401-FCF279C8CE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199" y="2921009"/>
            <a:ext cx="1261871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Image result for italy flag">
            <a:extLst>
              <a:ext uri="{FF2B5EF4-FFF2-40B4-BE49-F238E27FC236}">
                <a16:creationId xmlns:a16="http://schemas.microsoft.com/office/drawing/2014/main" id="{C0826D5E-BEA5-4011-A31D-92F76CA8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362" y="2190382"/>
            <a:ext cx="943151" cy="628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534C6-5339-453B-A59F-F90047B0FA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596" y="2931872"/>
            <a:ext cx="630936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5E2B573-C639-4982-A88B-B6F72B98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984" y="3747989"/>
            <a:ext cx="1022403" cy="5112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spain flag">
            <a:extLst>
              <a:ext uri="{FF2B5EF4-FFF2-40B4-BE49-F238E27FC236}">
                <a16:creationId xmlns:a16="http://schemas.microsoft.com/office/drawing/2014/main" id="{E28C012E-B43E-4D5C-9B6E-94165405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235" y="2934826"/>
            <a:ext cx="946652" cy="630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BBE48A-8435-46E9-ABD9-526C17A7CE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571" y="3731162"/>
            <a:ext cx="1040193" cy="546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23F0D4-8C74-4143-AC86-2429C7886C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01" y="3735237"/>
            <a:ext cx="952645" cy="523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1280px-Flag_of_Poland_(normative).svg.png">
            <a:extLst>
              <a:ext uri="{FF2B5EF4-FFF2-40B4-BE49-F238E27FC236}">
                <a16:creationId xmlns:a16="http://schemas.microsoft.com/office/drawing/2014/main" id="{FFBA5CD9-AD6A-4EA9-8E07-69EACFF6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973" y="3747989"/>
            <a:ext cx="804996" cy="5031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B43134-FB6A-4648-AB35-8DAD9BD08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241" y="2187359"/>
            <a:ext cx="898398" cy="628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AC75B2-1A97-4449-B608-D71A761EC91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31" y="2187385"/>
            <a:ext cx="631988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Image result for india flag">
            <a:extLst>
              <a:ext uri="{FF2B5EF4-FFF2-40B4-BE49-F238E27FC236}">
                <a16:creationId xmlns:a16="http://schemas.microsoft.com/office/drawing/2014/main" id="{7A2D62FD-B3BB-46AC-9522-05EB40428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238" y="2920914"/>
            <a:ext cx="946404" cy="630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F7368A-C5C2-40F8-B4FA-69DBF541151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41" y="3739376"/>
            <a:ext cx="908148" cy="519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82694B-0568-4666-8376-443CD3FC2A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7338" y="3756602"/>
            <a:ext cx="754684" cy="50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F73EFD-1E8F-4C2B-9599-BB80E6AF63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4568" y="2929795"/>
            <a:ext cx="1040005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C7291C-94FF-43AB-AB87-79770FAC39D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5762" y="2931425"/>
            <a:ext cx="947606" cy="630936"/>
          </a:xfrm>
          <a:prstGeom prst="rect">
            <a:avLst/>
          </a:prstGeom>
          <a:ln w="127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circle&#10;&#10;Description automatically generated">
            <a:extLst>
              <a:ext uri="{FF2B5EF4-FFF2-40B4-BE49-F238E27FC236}">
                <a16:creationId xmlns:a16="http://schemas.microsoft.com/office/drawing/2014/main" id="{EBFFBF5B-CA78-4417-9654-BA685A7860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0351" y="3754403"/>
            <a:ext cx="754683" cy="504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E942A5-F56B-40F6-B1B8-27EAC78A477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623" y="3707790"/>
            <a:ext cx="823276" cy="598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47F825-A6FE-4713-9FB6-40CF50129C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21235" y="2189297"/>
            <a:ext cx="952356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Image result for georgia country">
            <a:extLst>
              <a:ext uri="{FF2B5EF4-FFF2-40B4-BE49-F238E27FC236}">
                <a16:creationId xmlns:a16="http://schemas.microsoft.com/office/drawing/2014/main" id="{3C0BD985-63F7-4B59-BAB4-ABB16209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66" y="3707790"/>
            <a:ext cx="872617" cy="569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5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Replacing the Booster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ACE676-A7E7-FCF8-1730-10D9B8B27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82286"/>
            <a:ext cx="4976998" cy="37409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2014 P5 Recommendation: Provide 2.4 MW to DUNE</a:t>
            </a:r>
          </a:p>
          <a:p>
            <a:pPr lvl="1"/>
            <a:r>
              <a:rPr lang="en-US" dirty="0"/>
              <a:t>Now ~ 0.9 MW max</a:t>
            </a:r>
          </a:p>
          <a:p>
            <a:pPr lvl="1"/>
            <a:r>
              <a:rPr lang="en-US" dirty="0"/>
              <a:t>With PIP-II can reach ~ 1.2 MW</a:t>
            </a:r>
          </a:p>
          <a:p>
            <a:pPr lvl="1"/>
            <a:r>
              <a:rPr lang="en-US" dirty="0"/>
              <a:t>Main bottleneck is the Booster synchrotron</a:t>
            </a:r>
          </a:p>
          <a:p>
            <a:pPr lvl="1"/>
            <a:r>
              <a:rPr lang="en-US" dirty="0"/>
              <a:t>Intensity can be improved but not enough to reach 2.4 MW</a:t>
            </a:r>
          </a:p>
          <a:p>
            <a:r>
              <a:rPr lang="en-US" dirty="0"/>
              <a:t>Many studies, going back almost 25 years.  </a:t>
            </a:r>
          </a:p>
          <a:p>
            <a:pPr lvl="1"/>
            <a:r>
              <a:rPr lang="en-US" dirty="0"/>
              <a:t>Luciano Ristori presentation to PAC June 2021</a:t>
            </a:r>
          </a:p>
          <a:p>
            <a:pPr lvl="1"/>
            <a:r>
              <a:rPr lang="en-US" dirty="0"/>
              <a:t>White Papers for Snowmass describe design options and potential for rich low energy science program</a:t>
            </a:r>
          </a:p>
          <a:p>
            <a:pPr lvl="1"/>
            <a:r>
              <a:rPr lang="en-US" dirty="0"/>
              <a:t>Recent PIU and ACE studies</a:t>
            </a:r>
          </a:p>
          <a:p>
            <a:r>
              <a:rPr lang="en-US" dirty="0"/>
              <a:t>2023 P5 Recommendation: accelerate realization of 2+ MW with “MIRT”</a:t>
            </a:r>
          </a:p>
          <a:p>
            <a:pPr lvl="1"/>
            <a:r>
              <a:rPr lang="en-US" dirty="0"/>
              <a:t>Plan for future complex evolution</a:t>
            </a:r>
          </a:p>
          <a:p>
            <a:endParaRPr lang="en-US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0401" y="3107531"/>
            <a:ext cx="3285000" cy="13305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5601" y="230400"/>
            <a:ext cx="3693601" cy="25241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B6931F-79C7-6C8D-907D-C2E57A263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90880"/>
            <a:ext cx="8672513" cy="39470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Increase protons on target to DUNE by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Shortening the Main Injector cycle time to increase beam power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Upgrading target systems for up to 2.4 MW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Improving reliability of the Complex</a:t>
            </a:r>
          </a:p>
          <a:p>
            <a:pPr lvl="1">
              <a:spcBef>
                <a:spcPts val="600"/>
              </a:spcBef>
            </a:pPr>
            <a:endParaRPr lang="en-US" sz="1800" dirty="0"/>
          </a:p>
          <a:p>
            <a:r>
              <a:rPr lang="en-US" dirty="0"/>
              <a:t>MIRT: Main Injector Ramp and Targetry</a:t>
            </a:r>
          </a:p>
          <a:p>
            <a:pPr lvl="1"/>
            <a:r>
              <a:rPr lang="en-US" dirty="0"/>
              <a:t>To shorten the MI cycle from 1.2-1.4s to 0.65s, the ramp needs to be ~twice as fast </a:t>
            </a:r>
          </a:p>
          <a:p>
            <a:pPr lvl="1"/>
            <a:r>
              <a:rPr lang="en-US" dirty="0"/>
              <a:t>Requires more voltage and electrical power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Power supplies, transformers, feeders, service building size, additional tunnel penetrations, additional cooling</a:t>
            </a:r>
          </a:p>
          <a:p>
            <a:pPr lvl="1"/>
            <a:r>
              <a:rPr lang="en-US" dirty="0"/>
              <a:t>RF accelerating system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Replace cavities with newer design (more volts per cavity) or add cavities of current design</a:t>
            </a:r>
          </a:p>
          <a:p>
            <a:pPr lvl="1"/>
            <a:r>
              <a:rPr lang="en-US" dirty="0"/>
              <a:t>Regulation, control &amp; instrumentation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New low-level RF, new power supply regulation/control system</a:t>
            </a:r>
          </a:p>
          <a:p>
            <a:pPr lvl="1"/>
            <a:r>
              <a:rPr lang="en-US" dirty="0"/>
              <a:t>Beam dynamics, losses and shielding 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Upgrade MI collimators, upgrade abort line, add shielding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6F7F0C-0911-EB58-CD55-37FFA4B7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 Evolution (ACE) plan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EFDDB6E5-A5F5-0E74-486A-45E1E5CA5AA9}"/>
                  </a:ext>
                </a:extLst>
              </p:cNvPr>
              <p:cNvSpPr txBox="1"/>
              <p:nvPr/>
            </p:nvSpPr>
            <p:spPr>
              <a:xfrm>
                <a:off x="7308000" y="505616"/>
                <a:ext cx="1447199" cy="89236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EFDDB6E5-A5F5-0E74-486A-45E1E5CA5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000" y="505616"/>
                <a:ext cx="1447199" cy="8923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908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C6B6E6-AC9A-0735-8323-DE8CBB6D2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60401"/>
            <a:ext cx="8672513" cy="3987800"/>
          </a:xfrm>
        </p:spPr>
        <p:txBody>
          <a:bodyPr/>
          <a:lstStyle/>
          <a:p>
            <a:r>
              <a:rPr lang="en-US" dirty="0"/>
              <a:t>Advantages over increasing the per-pulse intensity – reduces likelihood of space charge effects and instabilities, and reduces impact of limited aperture</a:t>
            </a:r>
          </a:p>
          <a:p>
            <a:r>
              <a:rPr lang="en-US" dirty="0"/>
              <a:t>To shorten the MI cycle from 1.2-1.4s to 0.65s, the ramp needs to be ~twice as fast </a:t>
            </a:r>
          </a:p>
          <a:p>
            <a:r>
              <a:rPr lang="en-US" dirty="0"/>
              <a:t>Requires more voltage and electrical power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Power supplies, transformers, feeders, service building size, additional tunnel penetrations, additional cooling</a:t>
            </a:r>
          </a:p>
          <a:p>
            <a:r>
              <a:rPr lang="en-US" dirty="0"/>
              <a:t>RF accelerating system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Replace cavities with newer design (more volts per cavity) or add cavities of current design</a:t>
            </a:r>
          </a:p>
          <a:p>
            <a:r>
              <a:rPr lang="en-US" dirty="0"/>
              <a:t>Regulation, control &amp; instrumentation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New low-level RF, new power supply regulation/control system</a:t>
            </a:r>
          </a:p>
          <a:p>
            <a:r>
              <a:rPr lang="en-US" dirty="0"/>
              <a:t>Beam dynamics, losses and shielding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Upgrade MI collimators, upgrade abort line, add shielding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1A465-96A1-09F6-8E9C-38439F0F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Shortening the Main Injector cycle time</a:t>
            </a:r>
          </a:p>
        </p:txBody>
      </p:sp>
    </p:spTree>
    <p:extLst>
      <p:ext uri="{BB962C8B-B14F-4D97-AF65-F5344CB8AC3E}">
        <p14:creationId xmlns:p14="http://schemas.microsoft.com/office/powerpoint/2010/main" val="139712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2CA2E5-9518-2671-FA3D-040D8DE7D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28665"/>
            <a:ext cx="8672513" cy="393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Fermilab has successfully delivered several modest projects to significantly increase beam power:</a:t>
            </a:r>
          </a:p>
          <a:p>
            <a:pPr lvl="1"/>
            <a:r>
              <a:rPr lang="en-US" dirty="0"/>
              <a:t>NOvA/ANU -&gt; 700kW</a:t>
            </a:r>
          </a:p>
          <a:p>
            <a:pPr lvl="1"/>
            <a:r>
              <a:rPr lang="en-US" dirty="0"/>
              <a:t>PIP -&gt; 700+ kW and better throughput / reliability</a:t>
            </a:r>
          </a:p>
          <a:p>
            <a:pPr lvl="1"/>
            <a:r>
              <a:rPr lang="en-US" dirty="0"/>
              <a:t>NuMI Megawatt AIP -&gt; 1 MW capability</a:t>
            </a:r>
          </a:p>
          <a:p>
            <a:pPr lvl="1"/>
            <a:endParaRPr lang="en-US" dirty="0"/>
          </a:p>
          <a:p>
            <a:r>
              <a:rPr lang="en-US" dirty="0"/>
              <a:t>Major Projects are underway</a:t>
            </a:r>
          </a:p>
          <a:p>
            <a:pPr lvl="1"/>
            <a:r>
              <a:rPr lang="en-US" dirty="0"/>
              <a:t>LBNF 1.2 – 2.4 MW capability</a:t>
            </a:r>
          </a:p>
          <a:p>
            <a:pPr lvl="1"/>
            <a:r>
              <a:rPr lang="en-US" dirty="0"/>
              <a:t>PIP-II -&gt; 1.2 MW + 1.6 MW</a:t>
            </a:r>
          </a:p>
          <a:p>
            <a:pPr lvl="1"/>
            <a:endParaRPr lang="en-US" dirty="0"/>
          </a:p>
          <a:p>
            <a:r>
              <a:rPr lang="en-US" dirty="0"/>
              <a:t>Planning for successor projects to PIP-II: </a:t>
            </a:r>
            <a:r>
              <a:rPr lang="en-US" b="1" dirty="0"/>
              <a:t>ACE: Accelerator Complex Evolution</a:t>
            </a:r>
          </a:p>
          <a:p>
            <a:pPr lvl="1"/>
            <a:r>
              <a:rPr lang="en-US" dirty="0"/>
              <a:t>MIRT to bring 2+ MW to LBNF/DUNE</a:t>
            </a:r>
          </a:p>
          <a:p>
            <a:pPr lvl="1"/>
            <a:r>
              <a:rPr lang="en-US" dirty="0"/>
              <a:t>Future Complex evolution and demonstrators for future experiments</a:t>
            </a:r>
          </a:p>
          <a:p>
            <a:pPr lvl="1"/>
            <a:r>
              <a:rPr lang="en-US" dirty="0"/>
              <a:t>Start conceiving of future colliders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4B1B1-8A75-32A0-9DDD-CBB6428C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28354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 </a:t>
            </a:r>
          </a:p>
          <a:p>
            <a:r>
              <a:rPr lang="en-US" altLang="en-US" dirty="0">
                <a:latin typeface="Helvetica" pitchFamily="124" charset="0"/>
              </a:rPr>
              <a:t>24 April 2023</a:t>
            </a:r>
          </a:p>
          <a:p>
            <a:r>
              <a:rPr lang="en-US" altLang="en-US" dirty="0">
                <a:latin typeface="Helvetica" pitchFamily="124" charset="0"/>
              </a:rPr>
              <a:t>EPICS Collaboration Meeting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5" y="3167083"/>
            <a:ext cx="8499232" cy="752287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ArialNarrow"/>
              </a:rPr>
              <a:t>Welcome to Fermilab and the Fermilab Accelerator Complex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342212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7DB08-BF41-A954-BABE-671935778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“Final Exam” form of Fermilab’s Mission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D9FA0A-BD7C-82EB-8C1D-1A17C6B17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973394"/>
            <a:ext cx="8672513" cy="3549792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Define the Universe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Be Specific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Give two examples</a:t>
            </a:r>
          </a:p>
        </p:txBody>
      </p:sp>
    </p:spTree>
    <p:extLst>
      <p:ext uri="{BB962C8B-B14F-4D97-AF65-F5344CB8AC3E}">
        <p14:creationId xmlns:p14="http://schemas.microsoft.com/office/powerpoint/2010/main" val="16354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DCEF44-9D7D-AD44-B94B-A77FDFF58895}"/>
              </a:ext>
            </a:extLst>
          </p:cNvPr>
          <p:cNvSpPr txBox="1"/>
          <p:nvPr/>
        </p:nvSpPr>
        <p:spPr>
          <a:xfrm>
            <a:off x="426203" y="146201"/>
            <a:ext cx="8327962" cy="535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1" indent="-34290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415FC-6DD1-4F47-874D-6619C3523015}"/>
              </a:ext>
            </a:extLst>
          </p:cNvPr>
          <p:cNvSpPr txBox="1"/>
          <p:nvPr/>
        </p:nvSpPr>
        <p:spPr>
          <a:xfrm>
            <a:off x="356993" y="649295"/>
            <a:ext cx="8512097" cy="221599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More than 4,000 scientists in 55 countries use Fermilab and its particle accelerators, detectors and computers for their research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404040"/>
                </a:solidFill>
                <a:latin typeface="Helvetica" pitchFamily="2" charset="0"/>
                <a:ea typeface="Geneva" charset="0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ore than 2,200 scientists from 175 U.S. universities and labs in 41 states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Fermilab is attracting and training the next generation of a diverse HEP scientific workforce: 114 postdocs, 273 graduate students, 52 undergraduate interns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Fermilab scientists also work at CERN, Sanford Underground Research Facility (SURF), SNOLAB, Cerro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Tololo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 Inter-American Observatory, South Pole Telescope,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NOvA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 Ash River Laboratory, Matter-wave Atomic Gradiometer Interferometric Sensor </a:t>
            </a:r>
          </a:p>
        </p:txBody>
      </p:sp>
      <p:pic>
        <p:nvPicPr>
          <p:cNvPr id="3" name="Picture 2" descr="A group of people standing around a podium&#10;&#10;Description automatically generated with medium confidence">
            <a:extLst>
              <a:ext uri="{FF2B5EF4-FFF2-40B4-BE49-F238E27FC236}">
                <a16:creationId xmlns:a16="http://schemas.microsoft.com/office/drawing/2014/main" id="{6EEC96D8-DDBC-BD4C-B7A3-3C2D39E35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9" y="3166880"/>
            <a:ext cx="2192324" cy="1460636"/>
          </a:xfrm>
          <a:prstGeom prst="rect">
            <a:avLst/>
          </a:prstGeom>
        </p:spPr>
      </p:pic>
      <p:pic>
        <p:nvPicPr>
          <p:cNvPr id="9" name="Picture 8" descr="A group of people sitting at a table with a large screen behind them&#10;&#10;Description automatically generated with medium confidence">
            <a:extLst>
              <a:ext uri="{FF2B5EF4-FFF2-40B4-BE49-F238E27FC236}">
                <a16:creationId xmlns:a16="http://schemas.microsoft.com/office/drawing/2014/main" id="{5FE2B999-AD7D-8A4E-93B6-9CECE44B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9" y="2900537"/>
            <a:ext cx="2169864" cy="1735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D59606-DB69-4E61-9B0D-29EF3D760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" t="22718" r="-44" b="10828"/>
          <a:stretch/>
        </p:blipFill>
        <p:spPr>
          <a:xfrm>
            <a:off x="2662624" y="2900537"/>
            <a:ext cx="3900834" cy="1726979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3BD8909-7554-6DCD-9982-5E478F3C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118739"/>
            <a:ext cx="6392780" cy="448056"/>
          </a:xfrm>
        </p:spPr>
        <p:txBody>
          <a:bodyPr/>
          <a:lstStyle/>
          <a:p>
            <a:pPr lvl="1">
              <a:lnSpc>
                <a:spcPct val="120000"/>
              </a:lnSpc>
              <a:defRPr/>
            </a:pPr>
            <a:r>
              <a:rPr lang="en-US" sz="1950" kern="1200" dirty="0">
                <a:solidFill>
                  <a:srgbClr val="004C9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Fermilab research community</a:t>
            </a:r>
            <a:endParaRPr lang="en-US" sz="1800" b="0" kern="1200" dirty="0">
              <a:solidFill>
                <a:srgbClr val="505050"/>
              </a:solidFill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28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E7D396-9339-4E4C-917A-4B875952EB1C}"/>
              </a:ext>
            </a:extLst>
          </p:cNvPr>
          <p:cNvSpPr txBox="1"/>
          <p:nvPr/>
        </p:nvSpPr>
        <p:spPr>
          <a:xfrm>
            <a:off x="385660" y="188817"/>
            <a:ext cx="7078223" cy="5471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1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Fermilab follows the P5 strategy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1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84A71-D769-C843-823E-6EC4FA44DC2F}"/>
              </a:ext>
            </a:extLst>
          </p:cNvPr>
          <p:cNvSpPr txBox="1"/>
          <p:nvPr/>
        </p:nvSpPr>
        <p:spPr>
          <a:xfrm>
            <a:off x="429419" y="689461"/>
            <a:ext cx="7556341" cy="18290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The flagship projects LBNF/DUNE/PIP-II, HL-LHC anchor the program but take many years to realize</a:t>
            </a:r>
          </a:p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Fermilab simultaneously pursues a broad research effort in HEP</a:t>
            </a:r>
          </a:p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The goal is a continuous stream of exciting results that attract/build/retain a diverse user community and scientific workforce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186B897-CD31-CE41-81E2-2126BFA0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97" y="2518559"/>
            <a:ext cx="1230568" cy="1570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D2587F-4B33-D349-9D78-79637F68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29" y="2474737"/>
            <a:ext cx="4935270" cy="134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328;p11">
            <a:extLst>
              <a:ext uri="{FF2B5EF4-FFF2-40B4-BE49-F238E27FC236}">
                <a16:creationId xmlns:a16="http://schemas.microsoft.com/office/drawing/2014/main" id="{C820AF2D-B8B5-659E-E4CA-BC38B0FFB9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029" t="31893" r="9316" b="27273"/>
          <a:stretch/>
        </p:blipFill>
        <p:spPr>
          <a:xfrm>
            <a:off x="4208730" y="3817371"/>
            <a:ext cx="4936469" cy="132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DRAFT_P5_Mark_4x5_wTitle_3C_101823.jpg" descr="DRAFT_P5_Mark_4x5_wTitle_3C_101823.jpg">
            <a:extLst>
              <a:ext uri="{FF2B5EF4-FFF2-40B4-BE49-F238E27FC236}">
                <a16:creationId xmlns:a16="http://schemas.microsoft.com/office/drawing/2014/main" id="{15DEBF00-0802-26F5-8C92-97AC31102C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001" t="18541" r="14488" b="18541"/>
          <a:stretch>
            <a:fillRect/>
          </a:stretch>
        </p:blipFill>
        <p:spPr>
          <a:xfrm>
            <a:off x="1910579" y="2929178"/>
            <a:ext cx="2014192" cy="8503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3F336B-A348-D5FF-1375-6B2F9EA19208}"/>
              </a:ext>
            </a:extLst>
          </p:cNvPr>
          <p:cNvSpPr txBox="1"/>
          <p:nvPr/>
        </p:nvSpPr>
        <p:spPr>
          <a:xfrm>
            <a:off x="385661" y="4190189"/>
            <a:ext cx="3500540" cy="460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1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2014        →          2023</a:t>
            </a:r>
          </a:p>
        </p:txBody>
      </p:sp>
    </p:spTree>
    <p:extLst>
      <p:ext uri="{BB962C8B-B14F-4D97-AF65-F5344CB8AC3E}">
        <p14:creationId xmlns:p14="http://schemas.microsoft.com/office/powerpoint/2010/main" val="364293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" t="11521" r="909" b="13523"/>
          <a:stretch/>
        </p:blipFill>
        <p:spPr bwMode="auto">
          <a:xfrm>
            <a:off x="0" y="-58449"/>
            <a:ext cx="9143999" cy="520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291" y="-58449"/>
            <a:ext cx="4008958" cy="481304"/>
          </a:xfrm>
        </p:spPr>
        <p:txBody>
          <a:bodyPr anchor="ctr" anchorCtr="0"/>
          <a:lstStyle/>
          <a:p>
            <a:r>
              <a:rPr lang="en-US" sz="2000" dirty="0">
                <a:solidFill>
                  <a:schemeClr val="tx1"/>
                </a:solidFill>
              </a:rPr>
              <a:t>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392181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44800" y="205978"/>
            <a:ext cx="3812850" cy="594122"/>
          </a:xfrm>
        </p:spPr>
        <p:txBody>
          <a:bodyPr/>
          <a:lstStyle/>
          <a:p>
            <a:r>
              <a:rPr lang="en-US" sz="2700" dirty="0"/>
              <a:t>The Fermilab Linac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800" y="813600"/>
            <a:ext cx="3580200" cy="3743999"/>
          </a:xfrm>
        </p:spPr>
        <p:txBody>
          <a:bodyPr/>
          <a:lstStyle/>
          <a:p>
            <a:r>
              <a:rPr lang="en-US" dirty="0"/>
              <a:t>Linear (copper) Accelerator</a:t>
            </a:r>
          </a:p>
          <a:p>
            <a:r>
              <a:rPr lang="en-US" dirty="0"/>
              <a:t>Accelerates H</a:t>
            </a:r>
            <a:r>
              <a:rPr lang="en-US" baseline="30000" dirty="0"/>
              <a:t>-</a:t>
            </a:r>
            <a:r>
              <a:rPr lang="en-US" dirty="0"/>
              <a:t> ions</a:t>
            </a:r>
            <a:endParaRPr lang="en-US" baseline="30000" dirty="0"/>
          </a:p>
          <a:p>
            <a:pPr lvl="1"/>
            <a:r>
              <a:rPr lang="en-US" sz="1500" dirty="0"/>
              <a:t>750 </a:t>
            </a:r>
            <a:r>
              <a:rPr lang="en-US" sz="1500" dirty="0" err="1"/>
              <a:t>keV</a:t>
            </a:r>
            <a:r>
              <a:rPr lang="en-US" sz="1500" dirty="0"/>
              <a:t> </a:t>
            </a:r>
            <a:r>
              <a:rPr lang="en-US" sz="1500" dirty="0">
                <a:sym typeface="Symbol" pitchFamily="18" charset="2"/>
              </a:rPr>
              <a:t></a:t>
            </a:r>
            <a:r>
              <a:rPr lang="en-US" sz="1500" dirty="0"/>
              <a:t> 400 MeV</a:t>
            </a:r>
          </a:p>
          <a:p>
            <a:pPr lvl="2"/>
            <a:r>
              <a:rPr lang="en-US" sz="1200" dirty="0"/>
              <a:t>Thousands to millions of volts</a:t>
            </a:r>
          </a:p>
          <a:p>
            <a:r>
              <a:rPr lang="en-US" dirty="0"/>
              <a:t>Beam bunched at 200 MHz</a:t>
            </a:r>
          </a:p>
          <a:p>
            <a:pPr lvl="1"/>
            <a:r>
              <a:rPr lang="en-US" sz="1500" dirty="0"/>
              <a:t>~ 1.5 Billion ions / bunch</a:t>
            </a:r>
          </a:p>
          <a:p>
            <a:r>
              <a:rPr lang="en-US" dirty="0"/>
              <a:t>RF of 200 &amp; 800 MHz</a:t>
            </a:r>
          </a:p>
          <a:p>
            <a:pPr lvl="1"/>
            <a:r>
              <a:rPr lang="en-US" sz="1500" dirty="0"/>
              <a:t>Distance between drift tubes changes with beam velocity</a:t>
            </a:r>
          </a:p>
          <a:p>
            <a:r>
              <a:rPr lang="en-US" dirty="0"/>
              <a:t>Pulse length of ~ 80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s</a:t>
            </a:r>
          </a:p>
          <a:p>
            <a:pPr lvl="1"/>
            <a:r>
              <a:rPr lang="en-US" sz="1500" dirty="0"/>
              <a:t>Many particles for short periods of time – more efficient operation</a:t>
            </a:r>
          </a:p>
          <a:p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n-US" sz="1500" dirty="0"/>
              <a:t>	</a:t>
            </a:r>
          </a:p>
        </p:txBody>
      </p:sp>
      <p:pic>
        <p:nvPicPr>
          <p:cNvPr id="13317" name="Picture 5" descr="93-854"/>
          <p:cNvPicPr>
            <a:picLocks noChangeAspect="1" noChangeArrowheads="1"/>
          </p:cNvPicPr>
          <p:nvPr/>
        </p:nvPicPr>
        <p:blipFill>
          <a:blip r:embed="rId2" cstate="print"/>
          <a:srcRect l="549"/>
          <a:stretch>
            <a:fillRect/>
          </a:stretch>
        </p:blipFill>
        <p:spPr bwMode="auto">
          <a:xfrm>
            <a:off x="4120753" y="0"/>
            <a:ext cx="3880247" cy="5143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2585" y="564649"/>
            <a:ext cx="3886200" cy="1391268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H</a:t>
            </a:r>
            <a:r>
              <a:rPr lang="en-US" sz="1050" baseline="30000" dirty="0"/>
              <a:t>-</a:t>
            </a:r>
            <a:r>
              <a:rPr lang="en-US" sz="1050" dirty="0"/>
              <a:t> ions are stripped and multi-turn injected onto the Booster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Protons are accelerated from 400 MeV to 8 GeV in 33 msec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Fast cycling synchrotron </a:t>
            </a:r>
          </a:p>
          <a:p>
            <a:pPr lvl="1">
              <a:buFont typeface="Helvetica" panose="020B0604020202020204" pitchFamily="34" charset="0"/>
              <a:buChar char="-"/>
            </a:pPr>
            <a:r>
              <a:rPr lang="en-US" sz="1050" dirty="0">
                <a:solidFill>
                  <a:srgbClr val="404040"/>
                </a:solidFill>
              </a:rPr>
              <a:t>Fast magnet ramping</a:t>
            </a:r>
          </a:p>
          <a:p>
            <a:pPr lvl="1">
              <a:buFont typeface="Helvetica" panose="020B0604020202020204" pitchFamily="34" charset="0"/>
              <a:buChar char="-"/>
            </a:pPr>
            <a:r>
              <a:rPr lang="en-US" sz="1050" dirty="0">
                <a:solidFill>
                  <a:srgbClr val="404040"/>
                </a:solidFill>
              </a:rPr>
              <a:t>Frequency of 15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Single turn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Many pulsed devices requiring upgrade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225461"/>
              </p:ext>
            </p:extLst>
          </p:nvPr>
        </p:nvGraphicFramePr>
        <p:xfrm>
          <a:off x="312586" y="1928688"/>
          <a:ext cx="3472704" cy="222504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21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1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Booster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2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Circumference (m)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474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Harmonic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Number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84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Kinetic Energy (GeV)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0.4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-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Momentum (GeV/c)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0.954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- 8.9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Revolution period (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sec)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t</a:t>
                      </a:r>
                      <a:r>
                        <a:rPr lang="en-US" sz="1100" baseline="-25000" dirty="0">
                          <a:solidFill>
                            <a:srgbClr val="404040"/>
                          </a:solidFill>
                          <a:latin typeface="+mn-lt"/>
                        </a:rPr>
                        <a:t>(inj)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2.77 –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t</a:t>
                      </a:r>
                      <a:r>
                        <a:rPr lang="en-US" sz="1100" baseline="-25000" dirty="0">
                          <a:solidFill>
                            <a:srgbClr val="404040"/>
                          </a:solidFill>
                          <a:latin typeface="+mn-lt"/>
                        </a:rPr>
                        <a:t>(ext)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1.57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Frequency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(MHz)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37.9 - 52.8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Batch size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4.5 E12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Focussing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period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FDooDFo (24 total)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26" y="371475"/>
            <a:ext cx="3383066" cy="325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3136" r="22500" b="58985"/>
          <a:stretch/>
        </p:blipFill>
        <p:spPr>
          <a:xfrm>
            <a:off x="4925745" y="3829051"/>
            <a:ext cx="3030724" cy="86393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164750440"/>
              </p:ext>
            </p:extLst>
          </p:nvPr>
        </p:nvGraphicFramePr>
        <p:xfrm>
          <a:off x="5073730" y="828675"/>
          <a:ext cx="2551763" cy="2137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2585" y="4100388"/>
            <a:ext cx="3486150" cy="5770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Combined Function Magnets</a:t>
            </a:r>
          </a:p>
          <a:p>
            <a:pPr algn="l"/>
            <a:r>
              <a:rPr lang="en-US" sz="105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failures after initial phase…</a:t>
            </a:r>
          </a:p>
          <a:p>
            <a:pPr algn="l"/>
            <a:r>
              <a:rPr lang="en-US" sz="105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but 8 spares have been refurbished as part of PIP…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14450" y="77391"/>
            <a:ext cx="6515100" cy="4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1800" dirty="0">
                <a:latin typeface="Helvetica" pitchFamily="124" charset="0"/>
              </a:rPr>
              <a:t>Booster Overview</a:t>
            </a:r>
          </a:p>
        </p:txBody>
      </p:sp>
    </p:spTree>
    <p:extLst>
      <p:ext uri="{BB962C8B-B14F-4D97-AF65-F5344CB8AC3E}">
        <p14:creationId xmlns:p14="http://schemas.microsoft.com/office/powerpoint/2010/main" val="311522952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3" ma:contentTypeDescription="Create a new document." ma:contentTypeScope="" ma:versionID="fdbf8289555cb6baf70be84d0cb1e26a">
  <xsd:schema xmlns:xsd="http://www.w3.org/2001/XMLSchema" xmlns:xs="http://www.w3.org/2001/XMLSchema" xmlns:p="http://schemas.microsoft.com/office/2006/metadata/properties" xmlns:ns3="47ded30a-80fb-4bbe-93ba-f3afa5660e01" xmlns:ns4="131081b7-e303-4fd2-9e2d-9884005f07b7" targetNamespace="http://schemas.microsoft.com/office/2006/metadata/properties" ma:root="true" ma:fieldsID="5ef54f0311116493ecde1cffdfcb385c" ns3:_="" ns4:_="">
    <xsd:import namespace="47ded30a-80fb-4bbe-93ba-f3afa5660e01"/>
    <xsd:import namespace="131081b7-e303-4fd2-9e2d-9884005f07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7B67F2-DF73-4010-A133-35D90FCDAD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EFD74A-9FA7-4380-ADEC-2BE991C77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ed30a-80fb-4bbe-93ba-f3afa5660e01"/>
    <ds:schemaRef ds:uri="131081b7-e303-4fd2-9e2d-9884005f0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E91AC2-D675-41D4-AA74-B9917114597F}">
  <ds:schemaRefs>
    <ds:schemaRef ds:uri="http://schemas.microsoft.com/office/2006/metadata/properties"/>
    <ds:schemaRef ds:uri="131081b7-e303-4fd2-9e2d-9884005f07b7"/>
    <ds:schemaRef ds:uri="47ded30a-80fb-4bbe-93ba-f3afa5660e0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51252</TotalTime>
  <Words>3005</Words>
  <Application>Microsoft Office PowerPoint</Application>
  <PresentationFormat>On-screen Show (16:9)</PresentationFormat>
  <Paragraphs>431</Paragraphs>
  <Slides>37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MS Mincho</vt:lpstr>
      <vt:lpstr>ＭＳ Ｐゴシック</vt:lpstr>
      <vt:lpstr>Arial</vt:lpstr>
      <vt:lpstr>ArialNarrow</vt:lpstr>
      <vt:lpstr>Calibri</vt:lpstr>
      <vt:lpstr>Cambria Math</vt:lpstr>
      <vt:lpstr>Century Schoolbook</vt:lpstr>
      <vt:lpstr>DejaVu Sans</vt:lpstr>
      <vt:lpstr>Helvetica</vt:lpstr>
      <vt:lpstr>Lucida Grande</vt:lpstr>
      <vt:lpstr>Symbol</vt:lpstr>
      <vt:lpstr>System Font Regular</vt:lpstr>
      <vt:lpstr>Times</vt:lpstr>
      <vt:lpstr>Times New Roman</vt:lpstr>
      <vt:lpstr>Wingdings</vt:lpstr>
      <vt:lpstr>FNAL_TemplatePC_060514</vt:lpstr>
      <vt:lpstr>31_Fermilab_PPT_090915</vt:lpstr>
      <vt:lpstr>Equation</vt:lpstr>
      <vt:lpstr>PowerPoint Presentation</vt:lpstr>
      <vt:lpstr>Outline</vt:lpstr>
      <vt:lpstr>PowerPoint Presentation</vt:lpstr>
      <vt:lpstr>“Final Exam” form of Fermilab’s Mission</vt:lpstr>
      <vt:lpstr>The Fermilab research community</vt:lpstr>
      <vt:lpstr>PowerPoint Presentation</vt:lpstr>
      <vt:lpstr>Fermilab Accelerator Complex</vt:lpstr>
      <vt:lpstr>The Fermilab Linac</vt:lpstr>
      <vt:lpstr>PowerPoint Presentation</vt:lpstr>
      <vt:lpstr>Main Injector &amp; Recycler</vt:lpstr>
      <vt:lpstr>The NuMI Facility: “Neutrinos (ν –&gt; Nu) at the Main Injector”</vt:lpstr>
      <vt:lpstr>Multiple Experiments Simultaneously in the NuMI Beam</vt:lpstr>
      <vt:lpstr>Neutrino oscillations: Big picture questions</vt:lpstr>
      <vt:lpstr>Why a Beam of Neutrinos? – Controlled Laboratory Experiment</vt:lpstr>
      <vt:lpstr>Neutrino Beam in a Nutshell (NuMI)</vt:lpstr>
      <vt:lpstr>NOvA Accelerator &amp; NuMI Upgrades (ANU): the 700 kW Upgrade</vt:lpstr>
      <vt:lpstr>Increasing Beam Power to 700 kW</vt:lpstr>
      <vt:lpstr>PowerPoint Presentation</vt:lpstr>
      <vt:lpstr>Booster loss and Linac laser notch</vt:lpstr>
      <vt:lpstr>Booster PIP - Refurbishment of 40 year old cavities</vt:lpstr>
      <vt:lpstr>Booster 15 Hz – A significant achievement for PIP/FNAL</vt:lpstr>
      <vt:lpstr>NuMI Megawatt Accelerator Improvement Project (AIP): 2018-2021 </vt:lpstr>
      <vt:lpstr>NuMI AIP – 1 MW Target Upgrade</vt:lpstr>
      <vt:lpstr>NuMI AIP – 1 MW Horn Upgrade</vt:lpstr>
      <vt:lpstr>NuMI Target Systems Accelerator Improvement Plan (AIP): Target Station Upgraded for 1-MW Beam Operation</vt:lpstr>
      <vt:lpstr>DUNE Deep Underground Neutrino Experiment</vt:lpstr>
      <vt:lpstr>The LBNF Beam</vt:lpstr>
      <vt:lpstr>Section View of Target Complex – Target Hall</vt:lpstr>
      <vt:lpstr>Proton Improvement Plan II (PIP-II)</vt:lpstr>
      <vt:lpstr>PowerPoint Presentation</vt:lpstr>
      <vt:lpstr>PIP-II Project construction begins!</vt:lpstr>
      <vt:lpstr>LBNF/DUNE/PIP-II in-kind contributions $1.1B with growth potential</vt:lpstr>
      <vt:lpstr>Replacing the Booster</vt:lpstr>
      <vt:lpstr>Accelerator Complex Evolution (ACE) plan</vt:lpstr>
      <vt:lpstr>Shortening the Main Injector cycle time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Hannah Fee</cp:lastModifiedBy>
  <cp:revision>423</cp:revision>
  <cp:lastPrinted>2014-01-20T19:40:21Z</cp:lastPrinted>
  <dcterms:created xsi:type="dcterms:W3CDTF">2014-06-19T15:29:50Z</dcterms:created>
  <dcterms:modified xsi:type="dcterms:W3CDTF">2024-04-16T13:44:53Z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