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4"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i5X2mwmyy6YOZqvIeWjFnr8ve6r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1E3D1DA-C167-4C55-9B6E-E67FB9FDCD0B}">
  <a:tblStyle styleId="{A1E3D1DA-C167-4C55-9B6E-E67FB9FDCD0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9"/>
    <p:restoredTop sz="94640"/>
  </p:normalViewPr>
  <p:slideViewPr>
    <p:cSldViewPr snapToGrid="0">
      <p:cViewPr varScale="1">
        <p:scale>
          <a:sx n="87" d="100"/>
          <a:sy n="87" d="100"/>
        </p:scale>
        <p:origin x="1328"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5" Type="http://schemas.openxmlformats.org/officeDocument/2006/relationships/theme" Target="theme/theme1.xml"/><Relationship Id="rId4" Type="http://schemas.openxmlformats.org/officeDocument/2006/relationships/slide" Target="slides/slide2.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0" name="Google Shape;200;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0" name="Google Shape;21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3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9" name="Google Shape;219;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5"/>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5"/>
          <p:cNvSpPr txBox="1">
            <a:spLocks noGrp="1"/>
          </p:cNvSpPr>
          <p:nvPr>
            <p:ph type="body" idx="1"/>
          </p:nvPr>
        </p:nvSpPr>
        <p:spPr>
          <a:xfrm>
            <a:off x="457200" y="1181958"/>
            <a:ext cx="8229600" cy="517439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 name="Google Shape;18;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4"/>
          <p:cNvSpPr txBox="1">
            <a:spLocks noGrp="1"/>
          </p:cNvSpPr>
          <p:nvPr>
            <p:ph type="body" idx="1"/>
          </p:nvPr>
        </p:nvSpPr>
        <p:spPr>
          <a:xfrm rot="5400000">
            <a:off x="1984804" y="-345646"/>
            <a:ext cx="5174392"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Chart" type="chart">
  <p:cSld name="CHART">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18"/>
          <p:cNvSpPr>
            <a:spLocks noGrp="1"/>
          </p:cNvSpPr>
          <p:nvPr>
            <p:ph type="chart" idx="2"/>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7" name="Google Shape;97;p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1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1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Text, and Content" type="txAndObj">
  <p:cSld name="TEXT_AND_OBJECT">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457200" y="274638"/>
            <a:ext cx="8229600" cy="855662"/>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19"/>
          <p:cNvSpPr txBox="1">
            <a:spLocks noGrp="1"/>
          </p:cNvSpPr>
          <p:nvPr>
            <p:ph type="body" idx="1"/>
          </p:nvPr>
        </p:nvSpPr>
        <p:spPr>
          <a:xfrm>
            <a:off x="457200" y="1312863"/>
            <a:ext cx="4038600" cy="48133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03" name="Google Shape;103;p19"/>
          <p:cNvSpPr txBox="1">
            <a:spLocks noGrp="1"/>
          </p:cNvSpPr>
          <p:nvPr>
            <p:ph type="body" idx="2"/>
          </p:nvPr>
        </p:nvSpPr>
        <p:spPr>
          <a:xfrm>
            <a:off x="4648200" y="1312863"/>
            <a:ext cx="4038600" cy="48133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04" name="Google Shape;104;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3"/>
        <p:cNvGrpSpPr/>
        <p:nvPr/>
      </p:nvGrpSpPr>
      <p:grpSpPr>
        <a:xfrm>
          <a:off x="0" y="0"/>
          <a:ext cx="0" cy="0"/>
          <a:chOff x="0" y="0"/>
          <a:chExt cx="0" cy="0"/>
        </a:xfrm>
      </p:grpSpPr>
      <p:sp>
        <p:nvSpPr>
          <p:cNvPr id="114" name="Google Shape;114;p21"/>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2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116" name="Google Shape;116;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22" name="Google Shape;122;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3" name="Google Shape;123;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2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128" name="Google Shape;128;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2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34" name="Google Shape;134;p2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135" name="Google Shape;135;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560"/>
              </a:spcBef>
              <a:spcAft>
                <a:spcPts val="0"/>
              </a:spcAft>
              <a:buClr>
                <a:srgbClr val="888888"/>
              </a:buClr>
              <a:buSzPts val="2800"/>
              <a:buNone/>
              <a:defRPr>
                <a:solidFill>
                  <a:srgbClr val="888888"/>
                </a:solidFill>
              </a:defRPr>
            </a:lvl1pPr>
            <a:lvl2pPr lvl="1" algn="ctr">
              <a:lnSpc>
                <a:spcPct val="100000"/>
              </a:lnSpc>
              <a:spcBef>
                <a:spcPts val="480"/>
              </a:spcBef>
              <a:spcAft>
                <a:spcPts val="0"/>
              </a:spcAft>
              <a:buClr>
                <a:srgbClr val="888888"/>
              </a:buClr>
              <a:buSzPts val="24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4" name="Google Shape;24;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8"/>
        <p:cNvGrpSpPr/>
        <p:nvPr/>
      </p:nvGrpSpPr>
      <p:grpSpPr>
        <a:xfrm>
          <a:off x="0" y="0"/>
          <a:ext cx="0" cy="0"/>
          <a:chOff x="0" y="0"/>
          <a:chExt cx="0" cy="0"/>
        </a:xfrm>
      </p:grpSpPr>
      <p:sp>
        <p:nvSpPr>
          <p:cNvPr id="139" name="Google Shape;139;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2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141" name="Google Shape;141;p2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142" name="Google Shape;142;p2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143" name="Google Shape;143;p2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144" name="Google Shape;144;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0" name="Google Shape;150;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2"/>
        <p:cNvGrpSpPr/>
        <p:nvPr/>
      </p:nvGrpSpPr>
      <p:grpSpPr>
        <a:xfrm>
          <a:off x="0" y="0"/>
          <a:ext cx="0" cy="0"/>
          <a:chOff x="0" y="0"/>
          <a:chExt cx="0" cy="0"/>
        </a:xfrm>
      </p:grpSpPr>
      <p:sp>
        <p:nvSpPr>
          <p:cNvPr id="153" name="Google Shape;153;p2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2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2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8" name="Google Shape;158;p28"/>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159" name="Google Shape;159;p28"/>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60" name="Google Shape;160;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1" name="Google Shape;161;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2" name="Google Shape;162;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63"/>
        <p:cNvGrpSpPr/>
        <p:nvPr/>
      </p:nvGrpSpPr>
      <p:grpSpPr>
        <a:xfrm>
          <a:off x="0" y="0"/>
          <a:ext cx="0" cy="0"/>
          <a:chOff x="0" y="0"/>
          <a:chExt cx="0" cy="0"/>
        </a:xfrm>
      </p:grpSpPr>
      <p:sp>
        <p:nvSpPr>
          <p:cNvPr id="164" name="Google Shape;164;p29"/>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5" name="Google Shape;165;p29"/>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66" name="Google Shape;166;p29"/>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167" name="Google Shape;167;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8" name="Google Shape;168;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9" name="Google Shape;169;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70"/>
        <p:cNvGrpSpPr/>
        <p:nvPr/>
      </p:nvGrpSpPr>
      <p:grpSpPr>
        <a:xfrm>
          <a:off x="0" y="0"/>
          <a:ext cx="0" cy="0"/>
          <a:chOff x="0" y="0"/>
          <a:chExt cx="0" cy="0"/>
        </a:xfrm>
      </p:grpSpPr>
      <p:sp>
        <p:nvSpPr>
          <p:cNvPr id="171" name="Google Shape;171;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2" name="Google Shape;172;p30"/>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73" name="Google Shape;173;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4" name="Google Shape;174;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5" name="Google Shape;175;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6"/>
        <p:cNvGrpSpPr/>
        <p:nvPr/>
      </p:nvGrpSpPr>
      <p:grpSpPr>
        <a:xfrm>
          <a:off x="0" y="0"/>
          <a:ext cx="0" cy="0"/>
          <a:chOff x="0" y="0"/>
          <a:chExt cx="0" cy="0"/>
        </a:xfrm>
      </p:grpSpPr>
      <p:sp>
        <p:nvSpPr>
          <p:cNvPr id="177" name="Google Shape;177;p31"/>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8" name="Google Shape;178;p31"/>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79" name="Google Shape;179;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0" name="Google Shape;180;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1" name="Google Shape;181;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rgbClr val="938953"/>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0" name="Google Shape;30;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9"/>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3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rgbClr val="938953"/>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938953"/>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1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rgbClr val="938953"/>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3"/>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rgbClr val="938953"/>
              </a:buClr>
              <a:buSzPts val="3400"/>
              <a:buFont typeface="Calibri"/>
              <a:buNone/>
              <a:defRPr sz="3400" b="0" i="0" u="none" strike="noStrike" cap="none">
                <a:solidFill>
                  <a:srgbClr val="938953"/>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
          <p:cNvSpPr txBox="1">
            <a:spLocks noGrp="1"/>
          </p:cNvSpPr>
          <p:nvPr>
            <p:ph type="body" idx="1"/>
          </p:nvPr>
        </p:nvSpPr>
        <p:spPr>
          <a:xfrm>
            <a:off x="457200" y="1181958"/>
            <a:ext cx="8229600" cy="517439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9" name="Google Shape;109;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0" name="Google Shape;110;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1" name="Google Shape;111;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12" name="Google Shape;112;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SNOWMASS-EF-CONVENERS@fnal.gov"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mailto:SNOWMASS-ENERGY-FRONTIER-GROUP@fnal.gov" TargetMode="External"/><Relationship Id="rId4" Type="http://schemas.openxmlformats.org/officeDocument/2006/relationships/hyperlink" Target="mailto:SNOWMASS-EF-TOPICAL-GP-CONVENERS@fnal.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Google Shape;186;p1"/>
          <p:cNvPicPr preferRelativeResize="0"/>
          <p:nvPr/>
        </p:nvPicPr>
        <p:blipFill rotWithShape="1">
          <a:blip r:embed="rId3">
            <a:alphaModFix/>
          </a:blip>
          <a:srcRect/>
          <a:stretch/>
        </p:blipFill>
        <p:spPr>
          <a:xfrm>
            <a:off x="3643193" y="1156360"/>
            <a:ext cx="1586856" cy="1881682"/>
          </a:xfrm>
          <a:prstGeom prst="rect">
            <a:avLst/>
          </a:prstGeom>
          <a:noFill/>
          <a:ln>
            <a:noFill/>
          </a:ln>
        </p:spPr>
      </p:pic>
      <p:sp>
        <p:nvSpPr>
          <p:cNvPr id="187" name="Google Shape;187;p1"/>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938953"/>
              </a:buClr>
              <a:buSzPts val="3400"/>
              <a:buFont typeface="Calibri"/>
              <a:buNone/>
            </a:pPr>
            <a:r>
              <a:rPr lang="en-US"/>
              <a:t>Energy Frontier</a:t>
            </a:r>
            <a:endParaRPr/>
          </a:p>
        </p:txBody>
      </p:sp>
      <p:sp>
        <p:nvSpPr>
          <p:cNvPr id="188" name="Google Shape;188;p1"/>
          <p:cNvSpPr txBox="1">
            <a:spLocks noGrp="1"/>
          </p:cNvSpPr>
          <p:nvPr>
            <p:ph type="body" idx="1"/>
          </p:nvPr>
        </p:nvSpPr>
        <p:spPr>
          <a:xfrm>
            <a:off x="457200" y="995980"/>
            <a:ext cx="8229600" cy="5174392"/>
          </a:xfrm>
          <a:prstGeom prst="rect">
            <a:avLst/>
          </a:prstGeom>
          <a:noFill/>
          <a:ln>
            <a:noFill/>
          </a:ln>
        </p:spPr>
        <p:txBody>
          <a:bodyPr spcFirstLastPara="1" wrap="square" lIns="91425" tIns="45700" rIns="91425" bIns="45700" anchor="t" anchorCtr="0">
            <a:normAutofit lnSpcReduction="10000"/>
          </a:bodyPr>
          <a:lstStyle/>
          <a:p>
            <a:pPr marL="342900" lvl="0" indent="-342900" algn="l" rtl="0">
              <a:lnSpc>
                <a:spcPct val="100000"/>
              </a:lnSpc>
              <a:spcBef>
                <a:spcPts val="0"/>
              </a:spcBef>
              <a:spcAft>
                <a:spcPts val="0"/>
              </a:spcAft>
              <a:buClr>
                <a:schemeClr val="dk1"/>
              </a:buClr>
              <a:buSzPts val="2000"/>
              <a:buChar char="•"/>
            </a:pPr>
            <a:r>
              <a:rPr lang="en-US" sz="2000" dirty="0"/>
              <a:t>Co-Conveners</a:t>
            </a:r>
            <a:endParaRPr dirty="0"/>
          </a:p>
          <a:p>
            <a:pPr marL="342900" lvl="0" indent="-215900" algn="l" rtl="0">
              <a:lnSpc>
                <a:spcPct val="100000"/>
              </a:lnSpc>
              <a:spcBef>
                <a:spcPts val="400"/>
              </a:spcBef>
              <a:spcAft>
                <a:spcPts val="0"/>
              </a:spcAft>
              <a:buClr>
                <a:schemeClr val="dk1"/>
              </a:buClr>
              <a:buSzPts val="2000"/>
              <a:buNone/>
            </a:pPr>
            <a:endParaRPr sz="2000" dirty="0"/>
          </a:p>
          <a:p>
            <a:pPr marL="0" lvl="0" indent="0" algn="l" rtl="0">
              <a:lnSpc>
                <a:spcPct val="100000"/>
              </a:lnSpc>
              <a:spcBef>
                <a:spcPts val="400"/>
              </a:spcBef>
              <a:spcAft>
                <a:spcPts val="0"/>
              </a:spcAft>
              <a:buClr>
                <a:schemeClr val="dk1"/>
              </a:buClr>
              <a:buSzPts val="2000"/>
              <a:buNone/>
            </a:pPr>
            <a:endParaRPr sz="2000" dirty="0"/>
          </a:p>
          <a:p>
            <a:pPr marL="0" lvl="0" indent="0" algn="l" rtl="0">
              <a:lnSpc>
                <a:spcPct val="100000"/>
              </a:lnSpc>
              <a:spcBef>
                <a:spcPts val="400"/>
              </a:spcBef>
              <a:spcAft>
                <a:spcPts val="0"/>
              </a:spcAft>
              <a:buClr>
                <a:schemeClr val="dk1"/>
              </a:buClr>
              <a:buSzPts val="2000"/>
              <a:buNone/>
            </a:pPr>
            <a:endParaRPr sz="2000" dirty="0"/>
          </a:p>
          <a:p>
            <a:pPr marL="0" lvl="0" indent="0" algn="l" rtl="0">
              <a:lnSpc>
                <a:spcPct val="100000"/>
              </a:lnSpc>
              <a:spcBef>
                <a:spcPts val="400"/>
              </a:spcBef>
              <a:spcAft>
                <a:spcPts val="0"/>
              </a:spcAft>
              <a:buClr>
                <a:schemeClr val="dk1"/>
              </a:buClr>
              <a:buSzPts val="2000"/>
              <a:buNone/>
            </a:pPr>
            <a:endParaRPr sz="2000" dirty="0"/>
          </a:p>
          <a:p>
            <a:pPr marL="342900" lvl="0" indent="-342900" algn="l" rtl="0">
              <a:lnSpc>
                <a:spcPct val="100000"/>
              </a:lnSpc>
              <a:spcBef>
                <a:spcPts val="400"/>
              </a:spcBef>
              <a:spcAft>
                <a:spcPts val="0"/>
              </a:spcAft>
              <a:buClr>
                <a:srgbClr val="000000"/>
              </a:buClr>
              <a:buSzPts val="2000"/>
              <a:buChar char="•"/>
            </a:pPr>
            <a:endParaRPr lang="en-US" sz="2000" dirty="0">
              <a:solidFill>
                <a:srgbClr val="000000"/>
              </a:solidFill>
              <a:latin typeface="Calibri" panose="020F0502020204030204" pitchFamily="34" charset="0"/>
              <a:ea typeface="Times"/>
              <a:cs typeface="Calibri" panose="020F0502020204030204" pitchFamily="34" charset="0"/>
              <a:sym typeface="Times"/>
            </a:endParaRPr>
          </a:p>
          <a:p>
            <a:pPr marL="342900" lvl="0" indent="-342900" algn="l" rtl="0">
              <a:lnSpc>
                <a:spcPct val="100000"/>
              </a:lnSpc>
              <a:spcBef>
                <a:spcPts val="400"/>
              </a:spcBef>
              <a:spcAft>
                <a:spcPts val="0"/>
              </a:spcAft>
              <a:buClr>
                <a:srgbClr val="000000"/>
              </a:buClr>
              <a:buSzPts val="2000"/>
              <a:buChar char="•"/>
            </a:pPr>
            <a:endParaRPr lang="en-US" sz="2000" dirty="0">
              <a:solidFill>
                <a:srgbClr val="000000"/>
              </a:solidFill>
              <a:latin typeface="Calibri" panose="020F0502020204030204" pitchFamily="34" charset="0"/>
              <a:ea typeface="Times"/>
              <a:cs typeface="Calibri" panose="020F0502020204030204" pitchFamily="34" charset="0"/>
              <a:sym typeface="Times"/>
            </a:endParaRPr>
          </a:p>
          <a:p>
            <a:pPr marL="342900" lvl="0" indent="-342900" algn="l" rtl="0">
              <a:lnSpc>
                <a:spcPct val="100000"/>
              </a:lnSpc>
              <a:spcBef>
                <a:spcPts val="400"/>
              </a:spcBef>
              <a:spcAft>
                <a:spcPts val="0"/>
              </a:spcAft>
              <a:buClr>
                <a:srgbClr val="000000"/>
              </a:buClr>
              <a:buSzPts val="2000"/>
              <a:buChar char="•"/>
            </a:pPr>
            <a:r>
              <a:rPr lang="en-US" sz="2000" dirty="0">
                <a:solidFill>
                  <a:srgbClr val="000000"/>
                </a:solidFill>
                <a:latin typeface="Calibri" panose="020F0502020204030204" pitchFamily="34" charset="0"/>
                <a:ea typeface="Times"/>
                <a:cs typeface="Calibri" panose="020F0502020204030204" pitchFamily="34" charset="0"/>
                <a:sym typeface="Times"/>
              </a:rPr>
              <a:t>The Energy Frontier (EF) group will explore the </a:t>
            </a:r>
            <a:r>
              <a:rPr lang="en-US" sz="2000" dirty="0" err="1">
                <a:solidFill>
                  <a:srgbClr val="000000"/>
                </a:solidFill>
                <a:latin typeface="Calibri" panose="020F0502020204030204" pitchFamily="34" charset="0"/>
                <a:ea typeface="Times"/>
                <a:cs typeface="Calibri" panose="020F0502020204030204" pitchFamily="34" charset="0"/>
                <a:sym typeface="Times"/>
              </a:rPr>
              <a:t>TeV</a:t>
            </a:r>
            <a:r>
              <a:rPr lang="en-US" sz="2000" dirty="0">
                <a:solidFill>
                  <a:srgbClr val="000000"/>
                </a:solidFill>
                <a:latin typeface="Calibri" panose="020F0502020204030204" pitchFamily="34" charset="0"/>
                <a:ea typeface="Times"/>
                <a:cs typeface="Calibri" panose="020F0502020204030204" pitchFamily="34" charset="0"/>
                <a:sym typeface="Times"/>
              </a:rPr>
              <a:t> energy scale and beyond. Our sharply focused agenda includes understanding the heaviest particles of the Standard Model (SM), as well as exploring physics beyond the SM to discover new particles and interactions, including unraveling the mystery of dark matter. In this context, the EF group will carry out (and compile) detailed studies of </a:t>
            </a:r>
            <a:r>
              <a:rPr lang="en-US" sz="2000" b="1" dirty="0">
                <a:solidFill>
                  <a:srgbClr val="000000"/>
                </a:solidFill>
                <a:latin typeface="Calibri" panose="020F0502020204030204" pitchFamily="34" charset="0"/>
                <a:ea typeface="Times"/>
                <a:cs typeface="Calibri" panose="020F0502020204030204" pitchFamily="34" charset="0"/>
                <a:sym typeface="Times"/>
              </a:rPr>
              <a:t>Electroweak (EW) physics, QCD and strong interactions, and Beyond-Standard-Model (BSM) physics</a:t>
            </a:r>
            <a:r>
              <a:rPr lang="en-US" sz="2000" dirty="0">
                <a:solidFill>
                  <a:srgbClr val="000000"/>
                </a:solidFill>
                <a:latin typeface="Calibri" panose="020F0502020204030204" pitchFamily="34" charset="0"/>
                <a:ea typeface="Times"/>
                <a:cs typeface="Calibri" panose="020F0502020204030204" pitchFamily="34" charset="0"/>
                <a:sym typeface="Times"/>
              </a:rPr>
              <a:t> under different future accelerator scenarios, including lepton-lepton, hadron-hadron, and lepton-hadron colliders. </a:t>
            </a:r>
            <a:endParaRPr sz="2000" dirty="0">
              <a:latin typeface="Calibri" panose="020F0502020204030204" pitchFamily="34" charset="0"/>
              <a:cs typeface="Calibri" panose="020F0502020204030204" pitchFamily="34" charset="0"/>
            </a:endParaRPr>
          </a:p>
          <a:p>
            <a:pPr marL="742950" lvl="1" indent="-184150" algn="l" rtl="0">
              <a:lnSpc>
                <a:spcPct val="100000"/>
              </a:lnSpc>
              <a:spcBef>
                <a:spcPts val="320"/>
              </a:spcBef>
              <a:spcAft>
                <a:spcPts val="0"/>
              </a:spcAft>
              <a:buClr>
                <a:schemeClr val="dk1"/>
              </a:buClr>
              <a:buSzPts val="1600"/>
              <a:buNone/>
            </a:pPr>
            <a:endParaRPr sz="1600" dirty="0"/>
          </a:p>
          <a:p>
            <a:pPr marL="0" lvl="0" indent="0" algn="l" rtl="0">
              <a:lnSpc>
                <a:spcPct val="100000"/>
              </a:lnSpc>
              <a:spcBef>
                <a:spcPts val="400"/>
              </a:spcBef>
              <a:spcAft>
                <a:spcPts val="0"/>
              </a:spcAft>
              <a:buClr>
                <a:schemeClr val="dk1"/>
              </a:buClr>
              <a:buSzPts val="2000"/>
              <a:buNone/>
            </a:pPr>
            <a:endParaRPr sz="2000" dirty="0"/>
          </a:p>
          <a:p>
            <a:pPr marL="457200" lvl="1" indent="0" algn="l" rtl="0">
              <a:lnSpc>
                <a:spcPct val="100000"/>
              </a:lnSpc>
              <a:spcBef>
                <a:spcPts val="360"/>
              </a:spcBef>
              <a:spcAft>
                <a:spcPts val="0"/>
              </a:spcAft>
              <a:buClr>
                <a:schemeClr val="dk1"/>
              </a:buClr>
              <a:buSzPts val="1800"/>
              <a:buNone/>
            </a:pPr>
            <a:endParaRPr sz="1800" dirty="0"/>
          </a:p>
        </p:txBody>
      </p:sp>
      <p:sp>
        <p:nvSpPr>
          <p:cNvPr id="189" name="Google Shape;189;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4/18/20</a:t>
            </a:r>
            <a:endParaRPr/>
          </a:p>
        </p:txBody>
      </p:sp>
      <p:sp>
        <p:nvSpPr>
          <p:cNvPr id="190" name="Google Shape;190;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a:t>Snowmass Town Hall Meeting</a:t>
            </a:r>
            <a:endParaRPr/>
          </a:p>
        </p:txBody>
      </p:sp>
      <p:sp>
        <p:nvSpPr>
          <p:cNvPr id="191" name="Google Shape;191;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a:t>
            </a:fld>
            <a:endParaRPr/>
          </a:p>
        </p:txBody>
      </p:sp>
      <p:pic>
        <p:nvPicPr>
          <p:cNvPr id="193" name="Google Shape;193;p1"/>
          <p:cNvPicPr preferRelativeResize="0"/>
          <p:nvPr/>
        </p:nvPicPr>
        <p:blipFill rotWithShape="1">
          <a:blip r:embed="rId4">
            <a:alphaModFix/>
          </a:blip>
          <a:srcRect/>
          <a:stretch/>
        </p:blipFill>
        <p:spPr>
          <a:xfrm>
            <a:off x="7034925" y="1156360"/>
            <a:ext cx="1220418" cy="1881682"/>
          </a:xfrm>
          <a:prstGeom prst="rect">
            <a:avLst/>
          </a:prstGeom>
          <a:noFill/>
          <a:ln w="9525" cap="flat" cmpd="sng">
            <a:solidFill>
              <a:srgbClr val="4A7DBA"/>
            </a:solidFill>
            <a:prstDash val="solid"/>
            <a:round/>
            <a:headEnd type="none" w="sm" len="sm"/>
            <a:tailEnd type="none" w="sm" len="sm"/>
          </a:ln>
          <a:effectLst>
            <a:outerShdw blurRad="40000" dist="23000" dir="5400000" rotWithShape="0">
              <a:srgbClr val="000000">
                <a:alpha val="34509"/>
              </a:srgbClr>
            </a:outerShdw>
          </a:effectLst>
        </p:spPr>
      </p:pic>
      <p:sp>
        <p:nvSpPr>
          <p:cNvPr id="194" name="Google Shape;194;p1"/>
          <p:cNvSpPr/>
          <p:nvPr/>
        </p:nvSpPr>
        <p:spPr>
          <a:xfrm>
            <a:off x="6847950" y="2283385"/>
            <a:ext cx="1650900" cy="991800"/>
          </a:xfrm>
          <a:prstGeom prst="rect">
            <a:avLst/>
          </a:prstGeom>
          <a:noFill/>
          <a:ln>
            <a:noFill/>
          </a:ln>
          <a:effectLst>
            <a:outerShdw blurRad="40000" dist="23000" dir="5400000" rotWithShape="0">
              <a:srgbClr val="000000">
                <a:alpha val="34509"/>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rgbClr val="FFFFFF"/>
                </a:solidFill>
                <a:latin typeface="Calibri"/>
                <a:ea typeface="Calibri"/>
                <a:cs typeface="Calibri"/>
                <a:sym typeface="Calibri"/>
              </a:rPr>
              <a:t>Alessandro Tricoli</a:t>
            </a:r>
            <a:endParaRPr sz="1400" b="0" i="0" u="none" strike="noStrike" cap="none">
              <a:solidFill>
                <a:srgbClr val="FFFFFF"/>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rgbClr val="FFFFFF"/>
                </a:solidFill>
                <a:latin typeface="Calibri"/>
                <a:ea typeface="Calibri"/>
                <a:cs typeface="Calibri"/>
                <a:sym typeface="Calibri"/>
              </a:rPr>
              <a:t>(BNL)</a:t>
            </a:r>
            <a:endParaRPr sz="1400" b="0" i="0" u="none" strike="noStrike" cap="none">
              <a:solidFill>
                <a:srgbClr val="000000"/>
              </a:solidFill>
              <a:latin typeface="Arial"/>
              <a:ea typeface="Arial"/>
              <a:cs typeface="Arial"/>
              <a:sym typeface="Arial"/>
            </a:endParaRPr>
          </a:p>
        </p:txBody>
      </p:sp>
      <p:pic>
        <p:nvPicPr>
          <p:cNvPr id="195" name="Google Shape;195;p1"/>
          <p:cNvPicPr preferRelativeResize="0"/>
          <p:nvPr/>
        </p:nvPicPr>
        <p:blipFill rotWithShape="1">
          <a:blip r:embed="rId5">
            <a:alphaModFix/>
          </a:blip>
          <a:srcRect/>
          <a:stretch/>
        </p:blipFill>
        <p:spPr>
          <a:xfrm>
            <a:off x="5322488" y="1156360"/>
            <a:ext cx="1610747" cy="1881682"/>
          </a:xfrm>
          <a:prstGeom prst="rect">
            <a:avLst/>
          </a:prstGeom>
          <a:noFill/>
          <a:ln w="9525" cap="flat" cmpd="sng">
            <a:solidFill>
              <a:srgbClr val="4A7DBA"/>
            </a:solidFill>
            <a:prstDash val="solid"/>
            <a:round/>
            <a:headEnd type="none" w="sm" len="sm"/>
            <a:tailEnd type="none" w="sm" len="sm"/>
          </a:ln>
          <a:effectLst>
            <a:outerShdw blurRad="40000" dist="23000" dir="5400000" rotWithShape="0">
              <a:srgbClr val="000000">
                <a:alpha val="34509"/>
              </a:srgbClr>
            </a:outerShdw>
          </a:effectLst>
        </p:spPr>
      </p:pic>
      <p:sp>
        <p:nvSpPr>
          <p:cNvPr id="196" name="Google Shape;196;p1"/>
          <p:cNvSpPr txBox="1"/>
          <p:nvPr/>
        </p:nvSpPr>
        <p:spPr>
          <a:xfrm>
            <a:off x="5530300" y="2473860"/>
            <a:ext cx="1176600" cy="577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Calibri"/>
                <a:ea typeface="Calibri"/>
                <a:cs typeface="Calibri"/>
                <a:sym typeface="Calibri"/>
              </a:rPr>
              <a:t>  </a:t>
            </a:r>
            <a:r>
              <a:rPr lang="en-US" sz="1400" b="0" i="0" u="none" strike="noStrike" cap="none">
                <a:solidFill>
                  <a:srgbClr val="FFFFFF"/>
                </a:solidFill>
                <a:latin typeface="Calibri"/>
                <a:ea typeface="Calibri"/>
                <a:cs typeface="Calibri"/>
                <a:sym typeface="Calibri"/>
              </a:rPr>
              <a:t>Laura Reina</a:t>
            </a:r>
            <a:endParaRPr sz="1400" b="0"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en-US" sz="1400" b="0" i="0" u="none" strike="noStrike" cap="none">
                <a:solidFill>
                  <a:srgbClr val="FFFFFF"/>
                </a:solidFill>
                <a:latin typeface="Calibri"/>
                <a:ea typeface="Calibri"/>
                <a:cs typeface="Calibri"/>
                <a:sym typeface="Calibri"/>
              </a:rPr>
              <a:t>       (FSU)</a:t>
            </a:r>
            <a:endParaRPr sz="1400" b="0" i="0" u="none" strike="noStrike" cap="none">
              <a:solidFill>
                <a:srgbClr val="FFFFFF"/>
              </a:solidFill>
              <a:latin typeface="Calibri"/>
              <a:ea typeface="Calibri"/>
              <a:cs typeface="Calibri"/>
              <a:sym typeface="Calibri"/>
            </a:endParaRPr>
          </a:p>
        </p:txBody>
      </p:sp>
      <p:sp>
        <p:nvSpPr>
          <p:cNvPr id="197" name="Google Shape;197;p1"/>
          <p:cNvSpPr/>
          <p:nvPr/>
        </p:nvSpPr>
        <p:spPr>
          <a:xfrm>
            <a:off x="3643193" y="2495898"/>
            <a:ext cx="1615220"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1400" b="0" i="0" u="none" strike="noStrike" cap="none">
                <a:solidFill>
                  <a:schemeClr val="lt1"/>
                </a:solidFill>
                <a:latin typeface="Calibri"/>
                <a:ea typeface="Calibri"/>
                <a:cs typeface="Calibri"/>
                <a:sym typeface="Calibri"/>
              </a:rPr>
              <a:t>Meenakshi Narain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US" sz="1400" b="0" i="0" u="none" strike="noStrike" cap="none">
                <a:solidFill>
                  <a:schemeClr val="lt1"/>
                </a:solidFill>
                <a:latin typeface="Calibri"/>
                <a:ea typeface="Calibri"/>
                <a:cs typeface="Calibri"/>
                <a:sym typeface="Calibri"/>
              </a:rPr>
              <a:t>(Brown U)</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938953"/>
              </a:buClr>
              <a:buSzPts val="3400"/>
              <a:buFont typeface="Calibri"/>
              <a:buNone/>
            </a:pPr>
            <a:r>
              <a:rPr lang="en-US"/>
              <a:t>Energy Frontier</a:t>
            </a:r>
            <a:endParaRPr/>
          </a:p>
        </p:txBody>
      </p:sp>
      <p:sp>
        <p:nvSpPr>
          <p:cNvPr id="203" name="Google Shape;203;p2"/>
          <p:cNvSpPr txBox="1">
            <a:spLocks noGrp="1"/>
          </p:cNvSpPr>
          <p:nvPr>
            <p:ph type="body" idx="1"/>
          </p:nvPr>
        </p:nvSpPr>
        <p:spPr>
          <a:xfrm>
            <a:off x="457200" y="995980"/>
            <a:ext cx="8229600" cy="5174392"/>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Clr>
                <a:schemeClr val="dk1"/>
              </a:buClr>
              <a:buSzPts val="2000"/>
              <a:buChar char="•"/>
            </a:pPr>
            <a:r>
              <a:rPr lang="en-US" sz="2000"/>
              <a:t>Topical Groups and Co-Conveners (all confirmed)</a:t>
            </a:r>
            <a:endParaRPr/>
          </a:p>
        </p:txBody>
      </p:sp>
      <p:sp>
        <p:nvSpPr>
          <p:cNvPr id="204" name="Google Shape;204;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4/18/20</a:t>
            </a:r>
            <a:endParaRPr/>
          </a:p>
        </p:txBody>
      </p:sp>
      <p:sp>
        <p:nvSpPr>
          <p:cNvPr id="205" name="Google Shape;205;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a:t>Snowmass Town Hall Meeting</a:t>
            </a:r>
            <a:endParaRPr/>
          </a:p>
        </p:txBody>
      </p:sp>
      <p:sp>
        <p:nvSpPr>
          <p:cNvPr id="206" name="Google Shape;206;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graphicFrame>
        <p:nvGraphicFramePr>
          <p:cNvPr id="207" name="Google Shape;207;p2"/>
          <p:cNvGraphicFramePr/>
          <p:nvPr>
            <p:extLst>
              <p:ext uri="{D42A27DB-BD31-4B8C-83A1-F6EECF244321}">
                <p14:modId xmlns:p14="http://schemas.microsoft.com/office/powerpoint/2010/main" val="2032566292"/>
              </p:ext>
            </p:extLst>
          </p:nvPr>
        </p:nvGraphicFramePr>
        <p:xfrm>
          <a:off x="898923" y="1495424"/>
          <a:ext cx="7787877" cy="4366370"/>
        </p:xfrm>
        <a:graphic>
          <a:graphicData uri="http://schemas.openxmlformats.org/drawingml/2006/table">
            <a:tbl>
              <a:tblPr firstRow="1" bandRow="1">
                <a:noFill/>
                <a:tableStyleId>{A1E3D1DA-C167-4C55-9B6E-E67FB9FDCD0B}</a:tableStyleId>
              </a:tblPr>
              <a:tblGrid>
                <a:gridCol w="502174">
                  <a:extLst>
                    <a:ext uri="{9D8B030D-6E8A-4147-A177-3AD203B41FA5}">
                      <a16:colId xmlns:a16="http://schemas.microsoft.com/office/drawing/2014/main" val="5306766"/>
                    </a:ext>
                  </a:extLst>
                </a:gridCol>
                <a:gridCol w="1120522">
                  <a:extLst>
                    <a:ext uri="{9D8B030D-6E8A-4147-A177-3AD203B41FA5}">
                      <a16:colId xmlns:a16="http://schemas.microsoft.com/office/drawing/2014/main" val="2495000214"/>
                    </a:ext>
                  </a:extLst>
                </a:gridCol>
                <a:gridCol w="1711168">
                  <a:extLst>
                    <a:ext uri="{9D8B030D-6E8A-4147-A177-3AD203B41FA5}">
                      <a16:colId xmlns:a16="http://schemas.microsoft.com/office/drawing/2014/main" val="20000"/>
                    </a:ext>
                  </a:extLst>
                </a:gridCol>
                <a:gridCol w="1592826">
                  <a:extLst>
                    <a:ext uri="{9D8B030D-6E8A-4147-A177-3AD203B41FA5}">
                      <a16:colId xmlns:a16="http://schemas.microsoft.com/office/drawing/2014/main" val="20001"/>
                    </a:ext>
                  </a:extLst>
                </a:gridCol>
                <a:gridCol w="1519084">
                  <a:extLst>
                    <a:ext uri="{9D8B030D-6E8A-4147-A177-3AD203B41FA5}">
                      <a16:colId xmlns:a16="http://schemas.microsoft.com/office/drawing/2014/main" val="20002"/>
                    </a:ext>
                  </a:extLst>
                </a:gridCol>
                <a:gridCol w="1342103">
                  <a:extLst>
                    <a:ext uri="{9D8B030D-6E8A-4147-A177-3AD203B41FA5}">
                      <a16:colId xmlns:a16="http://schemas.microsoft.com/office/drawing/2014/main" val="20003"/>
                    </a:ext>
                  </a:extLst>
                </a:gridCol>
              </a:tblGrid>
              <a:tr h="219625">
                <a:tc gridSpan="3">
                  <a:txBody>
                    <a:bodyPr/>
                    <a:lstStyle/>
                    <a:p>
                      <a:pPr marL="0" marR="0" lvl="0" indent="0" algn="l" rtl="0">
                        <a:lnSpc>
                          <a:spcPct val="100000"/>
                        </a:lnSpc>
                        <a:spcBef>
                          <a:spcPts val="0"/>
                        </a:spcBef>
                        <a:spcAft>
                          <a:spcPts val="0"/>
                        </a:spcAft>
                        <a:buClr>
                          <a:srgbClr val="000000"/>
                        </a:buClr>
                        <a:buSzPts val="1200"/>
                        <a:buFont typeface="Arial"/>
                        <a:buNone/>
                      </a:pPr>
                      <a:r>
                        <a:rPr lang="en-US" sz="1050" u="none" strike="noStrike" cap="none" dirty="0"/>
                        <a:t>Topical Group</a:t>
                      </a:r>
                      <a:endParaRPr sz="1050" u="none" strike="noStrike" cap="none" dirty="0"/>
                    </a:p>
                  </a:txBody>
                  <a:tcPr marL="91450" marR="91450" marT="45725" marB="45725"/>
                </a:tc>
                <a:tc hMerge="1">
                  <a:txBody>
                    <a:bodyPr/>
                    <a:lstStyle/>
                    <a:p>
                      <a:endParaRPr lang="en-US"/>
                    </a:p>
                  </a:txBody>
                  <a:tcPr/>
                </a:tc>
                <a:tc hMerge="1">
                  <a:txBody>
                    <a:bodyPr/>
                    <a:lstStyle/>
                    <a:p>
                      <a:pPr marL="0" marR="0" lvl="0" indent="0" algn="l" rtl="0">
                        <a:lnSpc>
                          <a:spcPct val="100000"/>
                        </a:lnSpc>
                        <a:spcBef>
                          <a:spcPts val="0"/>
                        </a:spcBef>
                        <a:spcAft>
                          <a:spcPts val="0"/>
                        </a:spcAft>
                        <a:buClr>
                          <a:srgbClr val="000000"/>
                        </a:buClr>
                        <a:buSzPts val="1200"/>
                        <a:buFont typeface="Arial"/>
                        <a:buNone/>
                      </a:pPr>
                      <a:endParaRPr sz="1400" u="none" strike="noStrike" cap="none" dirty="0"/>
                    </a:p>
                  </a:txBody>
                  <a:tcPr marL="91450" marR="91450" marT="45725" marB="45725"/>
                </a:tc>
                <a:tc gridSpan="3">
                  <a:txBody>
                    <a:bodyPr/>
                    <a:lstStyle/>
                    <a:p>
                      <a:pPr marL="0" marR="0" lvl="0" indent="0" algn="l" rtl="0">
                        <a:lnSpc>
                          <a:spcPct val="100000"/>
                        </a:lnSpc>
                        <a:spcBef>
                          <a:spcPts val="0"/>
                        </a:spcBef>
                        <a:spcAft>
                          <a:spcPts val="0"/>
                        </a:spcAft>
                        <a:buClr>
                          <a:srgbClr val="000000"/>
                        </a:buClr>
                        <a:buSzPts val="1200"/>
                        <a:buFont typeface="Arial"/>
                        <a:buNone/>
                      </a:pPr>
                      <a:r>
                        <a:rPr lang="en-US" sz="1050" u="none" strike="noStrike" cap="none"/>
                        <a:t>Co-Conveners</a:t>
                      </a:r>
                      <a:endParaRPr sz="1050" u="none" strike="noStrike" cap="none"/>
                    </a:p>
                  </a:txBody>
                  <a:tcPr marL="91450" marR="91450" marT="45725" marB="45725"/>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9625">
                <a:tc>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EF01</a:t>
                      </a:r>
                      <a:endParaRPr sz="1050" u="none" strike="noStrike" cap="none" dirty="0"/>
                    </a:p>
                  </a:txBody>
                  <a:tcPr marL="91450" marR="91450" marT="45725" marB="45725" anchor="ctr"/>
                </a:tc>
                <a:tc rowSpan="4">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EW Physics</a:t>
                      </a:r>
                      <a:endParaRPr sz="1050" u="none" strike="noStrike" cap="none" dirty="0"/>
                    </a:p>
                  </a:txBody>
                  <a:tcPr marL="91450" marR="91450" marT="45725" marB="45725" anchor="ctr">
                    <a:solidFill>
                      <a:schemeClr val="accent1">
                        <a:lumMod val="20000"/>
                        <a:lumOff val="80000"/>
                      </a:schemeClr>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Higgs Boson properties and couplings</a:t>
                      </a:r>
                      <a:endParaRPr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a:solidFill>
                            <a:schemeClr val="dk1"/>
                          </a:solidFill>
                          <a:latin typeface="Calibri"/>
                          <a:ea typeface="Calibri"/>
                          <a:cs typeface="Calibri"/>
                          <a:sym typeface="Calibri"/>
                        </a:rPr>
                        <a:t>Sally Dawson </a:t>
                      </a:r>
                      <a:endParaRPr sz="1050" u="none" strike="noStrike" cap="none"/>
                    </a:p>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a:solidFill>
                            <a:schemeClr val="dk1"/>
                          </a:solidFill>
                          <a:latin typeface="Calibri"/>
                          <a:ea typeface="Calibri"/>
                          <a:cs typeface="Calibri"/>
                          <a:sym typeface="Calibri"/>
                        </a:rPr>
                        <a:t>(BNL)</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Andrey Korytov </a:t>
                      </a:r>
                      <a:endParaRPr sz="1050" u="none" strike="noStrike" cap="none"/>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(U Florida)</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Caterina Vernieri </a:t>
                      </a:r>
                      <a:endParaRPr sz="1050" u="none" strike="noStrike" cap="none"/>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(SLAC)</a:t>
                      </a:r>
                      <a:endParaRPr sz="1050" b="0" u="none" strike="noStrike" cap="none"/>
                    </a:p>
                  </a:txBody>
                  <a:tcPr marL="91450" marR="91450" marT="45725" marB="45725"/>
                </a:tc>
                <a:extLst>
                  <a:ext uri="{0D108BD9-81ED-4DB2-BD59-A6C34878D82A}">
                    <a16:rowId xmlns:a16="http://schemas.microsoft.com/office/drawing/2014/main" val="10001"/>
                  </a:ext>
                </a:extLst>
              </a:tr>
              <a:tr h="219625">
                <a:tc>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EF02</a:t>
                      </a:r>
                      <a:endParaRPr sz="1050" u="none" strike="noStrike" cap="none" dirty="0"/>
                    </a:p>
                  </a:txBody>
                  <a:tcPr marL="91450" marR="91450" marT="45725" marB="45725" anchor="ctr"/>
                </a:tc>
                <a:tc vMerge="1">
                  <a:txBody>
                    <a:bodyPr/>
                    <a:lstStyle/>
                    <a:p>
                      <a:pPr marL="0" marR="0" lvl="0" indent="0" algn="l" rtl="0">
                        <a:lnSpc>
                          <a:spcPct val="100000"/>
                        </a:lnSpc>
                        <a:spcBef>
                          <a:spcPts val="0"/>
                        </a:spcBef>
                        <a:spcAft>
                          <a:spcPts val="0"/>
                        </a:spcAft>
                        <a:buClr>
                          <a:schemeClr val="dk1"/>
                        </a:buClr>
                        <a:buSzPts val="1200"/>
                        <a:buFont typeface="Calibri"/>
                        <a:buNone/>
                      </a:pPr>
                      <a:endParaRPr sz="105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Higgs Boson as a portal to new physics</a:t>
                      </a:r>
                      <a:endParaRPr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Patrick Meade </a:t>
                      </a:r>
                      <a:endParaRPr sz="1050" u="none" strike="noStrike" cap="none"/>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(Stony Brook) </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Isobel </a:t>
                      </a:r>
                      <a:r>
                        <a:rPr lang="en-US" sz="1050" b="0" i="0" u="none" strike="noStrike" cap="none" dirty="0" err="1">
                          <a:solidFill>
                            <a:schemeClr val="dk1"/>
                          </a:solidFill>
                          <a:latin typeface="Calibri"/>
                          <a:ea typeface="Calibri"/>
                          <a:cs typeface="Calibri"/>
                          <a:sym typeface="Calibri"/>
                        </a:rPr>
                        <a:t>Ojalvo</a:t>
                      </a:r>
                      <a:r>
                        <a:rPr lang="en-US" sz="1050" b="0" i="0" u="none" strike="noStrike" cap="none" dirty="0">
                          <a:solidFill>
                            <a:schemeClr val="dk1"/>
                          </a:solidFill>
                          <a:latin typeface="Calibri"/>
                          <a:ea typeface="Calibri"/>
                          <a:cs typeface="Calibri"/>
                          <a:sym typeface="Calibri"/>
                        </a:rPr>
                        <a:t> </a:t>
                      </a:r>
                      <a:endParaRPr sz="1050" u="none" strike="noStrike" cap="none" dirty="0"/>
                    </a:p>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(Princeton)</a:t>
                      </a:r>
                      <a:endParaRPr sz="1050" b="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endParaRPr sz="1050" b="0" u="none" strike="noStrike" cap="none"/>
                    </a:p>
                  </a:txBody>
                  <a:tcPr marL="91450" marR="91450" marT="45725" marB="45725"/>
                </a:tc>
                <a:extLst>
                  <a:ext uri="{0D108BD9-81ED-4DB2-BD59-A6C34878D82A}">
                    <a16:rowId xmlns:a16="http://schemas.microsoft.com/office/drawing/2014/main" val="10002"/>
                  </a:ext>
                </a:extLst>
              </a:tr>
              <a:tr h="219625">
                <a:tc>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EF03</a:t>
                      </a:r>
                    </a:p>
                  </a:txBody>
                  <a:tcPr marL="91450" marR="91450" marT="45725" marB="45725" anchor="ctr"/>
                </a:tc>
                <a:tc vMerge="1">
                  <a:txBody>
                    <a:bodyPr/>
                    <a:lstStyle/>
                    <a:p>
                      <a:pPr marL="0" marR="0" lvl="0" indent="0" algn="l" rtl="0">
                        <a:lnSpc>
                          <a:spcPct val="100000"/>
                        </a:lnSpc>
                        <a:spcBef>
                          <a:spcPts val="0"/>
                        </a:spcBef>
                        <a:spcAft>
                          <a:spcPts val="0"/>
                        </a:spcAft>
                        <a:buClr>
                          <a:schemeClr val="dk1"/>
                        </a:buClr>
                        <a:buSzPts val="1200"/>
                        <a:buFont typeface="Calibri"/>
                        <a:buNone/>
                      </a:pPr>
                      <a:endParaRPr lang="en-US" sz="105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Heavy flavor and top quark physics</a:t>
                      </a:r>
                      <a:endParaRPr lang="en-US"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dirty="0">
                          <a:solidFill>
                            <a:schemeClr val="dk1"/>
                          </a:solidFill>
                          <a:latin typeface="Calibri"/>
                          <a:ea typeface="Calibri"/>
                          <a:cs typeface="Calibri"/>
                          <a:sym typeface="Calibri"/>
                        </a:rPr>
                        <a:t>Reinhard </a:t>
                      </a:r>
                      <a:r>
                        <a:rPr lang="en-US" sz="1050" b="0" i="0" u="none" strike="noStrike" cap="none" dirty="0" err="1">
                          <a:solidFill>
                            <a:schemeClr val="dk1"/>
                          </a:solidFill>
                          <a:latin typeface="Calibri"/>
                          <a:ea typeface="Calibri"/>
                          <a:cs typeface="Calibri"/>
                          <a:sym typeface="Calibri"/>
                        </a:rPr>
                        <a:t>Schwienhorst</a:t>
                      </a:r>
                      <a:r>
                        <a:rPr lang="en-US" sz="1050" b="0" i="0" u="none" strike="noStrike" cap="none" dirty="0">
                          <a:solidFill>
                            <a:schemeClr val="dk1"/>
                          </a:solidFill>
                          <a:latin typeface="Calibri"/>
                          <a:ea typeface="Calibri"/>
                          <a:cs typeface="Calibri"/>
                          <a:sym typeface="Calibri"/>
                        </a:rPr>
                        <a:t> (MSU) </a:t>
                      </a:r>
                      <a:endParaRPr sz="1050" b="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a:solidFill>
                            <a:schemeClr val="dk1"/>
                          </a:solidFill>
                          <a:latin typeface="Calibri"/>
                          <a:ea typeface="Calibri"/>
                          <a:cs typeface="Calibri"/>
                          <a:sym typeface="Calibri"/>
                        </a:rPr>
                        <a:t>Doreen Wackeroth (Buffalo) </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endParaRPr sz="1050" b="0" u="none" strike="noStrike" cap="none"/>
                    </a:p>
                  </a:txBody>
                  <a:tcPr marL="91450" marR="91450" marT="45725" marB="45725"/>
                </a:tc>
                <a:extLst>
                  <a:ext uri="{0D108BD9-81ED-4DB2-BD59-A6C34878D82A}">
                    <a16:rowId xmlns:a16="http://schemas.microsoft.com/office/drawing/2014/main" val="10003"/>
                  </a:ext>
                </a:extLst>
              </a:tr>
              <a:tr h="219625">
                <a:tc>
                  <a:txBody>
                    <a:bodyPr/>
                    <a:lstStyle/>
                    <a:p>
                      <a:pPr marL="0" marR="0" lvl="0" indent="0" algn="l" rtl="0">
                        <a:lnSpc>
                          <a:spcPct val="100000"/>
                        </a:lnSpc>
                        <a:spcBef>
                          <a:spcPts val="0"/>
                        </a:spcBef>
                        <a:spcAft>
                          <a:spcPts val="0"/>
                        </a:spcAft>
                        <a:buClr>
                          <a:srgbClr val="000000"/>
                        </a:buClr>
                        <a:buSzPts val="1200"/>
                        <a:buFont typeface="Arial"/>
                        <a:buNone/>
                      </a:pPr>
                      <a:r>
                        <a:rPr lang="en-US" sz="1050" u="none" strike="noStrike" cap="none" dirty="0"/>
                        <a:t>EF04</a:t>
                      </a:r>
                      <a:endParaRPr sz="1050" u="none" strike="noStrike" cap="none" dirty="0"/>
                    </a:p>
                  </a:txBody>
                  <a:tcPr marL="91450" marR="91450" marT="45725" marB="45725" anchor="ctr"/>
                </a:tc>
                <a:tc vMerge="1">
                  <a:txBody>
                    <a:bodyPr/>
                    <a:lstStyle/>
                    <a:p>
                      <a:pPr marL="0" marR="0" lvl="0" indent="0" algn="l" rtl="0">
                        <a:lnSpc>
                          <a:spcPct val="100000"/>
                        </a:lnSpc>
                        <a:spcBef>
                          <a:spcPts val="0"/>
                        </a:spcBef>
                        <a:spcAft>
                          <a:spcPts val="0"/>
                        </a:spcAft>
                        <a:buClr>
                          <a:srgbClr val="000000"/>
                        </a:buClr>
                        <a:buSzPts val="1200"/>
                        <a:buFont typeface="Arial"/>
                        <a:buNone/>
                      </a:pPr>
                      <a:endParaRPr sz="10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u="none" strike="noStrike" cap="none" dirty="0"/>
                        <a:t>EW Precision Physics and constraining new physics </a:t>
                      </a:r>
                      <a:endParaRPr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Alberto Belloni (Maryland)</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Ayres Freitas (Pittsburgh) </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u="none" strike="noStrike" cap="none"/>
                        <a:t>Junping Tian (Tokyo)</a:t>
                      </a:r>
                      <a:endParaRPr sz="1050" u="none" strike="noStrike" cap="none"/>
                    </a:p>
                  </a:txBody>
                  <a:tcPr marL="91450" marR="91450" marT="45725" marB="45725"/>
                </a:tc>
                <a:extLst>
                  <a:ext uri="{0D108BD9-81ED-4DB2-BD59-A6C34878D82A}">
                    <a16:rowId xmlns:a16="http://schemas.microsoft.com/office/drawing/2014/main" val="10004"/>
                  </a:ext>
                </a:extLst>
              </a:tr>
              <a:tr h="219625">
                <a:tc>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EF05</a:t>
                      </a:r>
                      <a:endParaRPr sz="1050" u="none" strike="noStrike" cap="none" dirty="0"/>
                    </a:p>
                  </a:txBody>
                  <a:tcPr marL="91450" marR="91450" marT="45725" marB="45725" anchor="ctr"/>
                </a:tc>
                <a:tc rowSpan="3">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QCD and strong interactions</a:t>
                      </a:r>
                      <a:endParaRPr sz="1050" u="none" strike="noStrike" cap="none" dirty="0"/>
                    </a:p>
                  </a:txBody>
                  <a:tcPr marL="91450" marR="91450" marT="45725" marB="45725" anchor="ctr">
                    <a:solidFill>
                      <a:schemeClr val="accent1">
                        <a:lumMod val="20000"/>
                        <a:lumOff val="80000"/>
                      </a:schemeClr>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Precision QCD</a:t>
                      </a:r>
                      <a:endParaRPr lang="en-US"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dirty="0">
                          <a:solidFill>
                            <a:schemeClr val="dk1"/>
                          </a:solidFill>
                          <a:latin typeface="Calibri"/>
                          <a:ea typeface="Calibri"/>
                          <a:cs typeface="Calibri"/>
                          <a:sym typeface="Calibri"/>
                        </a:rPr>
                        <a:t>Michael </a:t>
                      </a:r>
                      <a:r>
                        <a:rPr lang="en-US" sz="1050" b="0" i="0" u="none" strike="noStrike" cap="none" dirty="0" err="1">
                          <a:solidFill>
                            <a:schemeClr val="dk1"/>
                          </a:solidFill>
                          <a:latin typeface="Calibri"/>
                          <a:ea typeface="Calibri"/>
                          <a:cs typeface="Calibri"/>
                          <a:sym typeface="Calibri"/>
                        </a:rPr>
                        <a:t>Begel</a:t>
                      </a:r>
                      <a:r>
                        <a:rPr lang="en-US" sz="1050" b="0" i="0" u="none" strike="noStrike" cap="none" dirty="0">
                          <a:solidFill>
                            <a:schemeClr val="dk1"/>
                          </a:solidFill>
                          <a:latin typeface="Calibri"/>
                          <a:ea typeface="Calibri"/>
                          <a:cs typeface="Calibri"/>
                          <a:sym typeface="Calibri"/>
                        </a:rPr>
                        <a:t> </a:t>
                      </a:r>
                      <a:endParaRPr sz="1050" u="none" strike="noStrike" cap="none" dirty="0"/>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dirty="0">
                          <a:solidFill>
                            <a:schemeClr val="dk1"/>
                          </a:solidFill>
                          <a:latin typeface="Calibri"/>
                          <a:ea typeface="Calibri"/>
                          <a:cs typeface="Calibri"/>
                          <a:sym typeface="Calibri"/>
                        </a:rPr>
                        <a:t>(BNL)</a:t>
                      </a:r>
                      <a:endParaRPr sz="1050" b="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Stefan Hoeche (FNAL) </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a:solidFill>
                            <a:schemeClr val="dk1"/>
                          </a:solidFill>
                          <a:latin typeface="Calibri"/>
                          <a:ea typeface="Calibri"/>
                          <a:cs typeface="Calibri"/>
                          <a:sym typeface="Calibri"/>
                        </a:rPr>
                        <a:t>Michael Schmitt (Northwestern)</a:t>
                      </a:r>
                      <a:endParaRPr sz="1050" b="0" u="none" strike="noStrike" cap="none"/>
                    </a:p>
                  </a:txBody>
                  <a:tcPr marL="91450" marR="91450" marT="45725" marB="45725"/>
                </a:tc>
                <a:extLst>
                  <a:ext uri="{0D108BD9-81ED-4DB2-BD59-A6C34878D82A}">
                    <a16:rowId xmlns:a16="http://schemas.microsoft.com/office/drawing/2014/main" val="10005"/>
                  </a:ext>
                </a:extLst>
              </a:tr>
              <a:tr h="219625">
                <a:tc>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EF06</a:t>
                      </a:r>
                      <a:endParaRPr sz="1050" u="none" strike="noStrike" cap="none" dirty="0"/>
                    </a:p>
                  </a:txBody>
                  <a:tcPr marL="91450" marR="91450" marT="45725" marB="45725" anchor="ctr"/>
                </a:tc>
                <a:tc vMerge="1">
                  <a:txBody>
                    <a:bodyPr/>
                    <a:lstStyle/>
                    <a:p>
                      <a:pPr marL="0" marR="0" lvl="0" indent="0" algn="l" rtl="0">
                        <a:lnSpc>
                          <a:spcPct val="100000"/>
                        </a:lnSpc>
                        <a:spcBef>
                          <a:spcPts val="0"/>
                        </a:spcBef>
                        <a:spcAft>
                          <a:spcPts val="0"/>
                        </a:spcAft>
                        <a:buClr>
                          <a:schemeClr val="dk1"/>
                        </a:buClr>
                        <a:buSzPts val="1200"/>
                        <a:buFont typeface="Calibri"/>
                        <a:buNone/>
                      </a:pPr>
                      <a:endParaRPr sz="105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Hadronic structure and forward QCD</a:t>
                      </a:r>
                      <a:endParaRPr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a:solidFill>
                            <a:schemeClr val="dk1"/>
                          </a:solidFill>
                          <a:latin typeface="Calibri"/>
                          <a:ea typeface="Calibri"/>
                          <a:cs typeface="Calibri"/>
                          <a:sym typeface="Calibri"/>
                        </a:rPr>
                        <a:t>Huey-Wen Lin </a:t>
                      </a:r>
                      <a:endParaRPr sz="1050" u="none" strike="noStrike" cap="none"/>
                    </a:p>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a:solidFill>
                            <a:schemeClr val="dk1"/>
                          </a:solidFill>
                          <a:latin typeface="Calibri"/>
                          <a:ea typeface="Calibri"/>
                          <a:cs typeface="Calibri"/>
                          <a:sym typeface="Calibri"/>
                        </a:rPr>
                        <a:t>(MSU) </a:t>
                      </a:r>
                      <a:endParaRPr sz="1050" u="none" strike="noStrike" cap="none"/>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u="none" strike="noStrike" cap="none" dirty="0"/>
                        <a:t>Pavel </a:t>
                      </a:r>
                      <a:r>
                        <a:rPr lang="en-US" sz="1050" b="0" u="none" strike="noStrike" cap="none" dirty="0" err="1"/>
                        <a:t>Nadolsky</a:t>
                      </a:r>
                      <a:r>
                        <a:rPr lang="en-US" sz="1050" b="0" u="none" strike="noStrike" cap="none" dirty="0"/>
                        <a:t> (SMU)</a:t>
                      </a:r>
                      <a:endParaRPr sz="105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a:solidFill>
                            <a:schemeClr val="dk1"/>
                          </a:solidFill>
                          <a:latin typeface="Calibri"/>
                          <a:ea typeface="Calibri"/>
                          <a:cs typeface="Calibri"/>
                          <a:sym typeface="Calibri"/>
                        </a:rPr>
                        <a:t>Christophe Royon (Kansas) </a:t>
                      </a:r>
                      <a:endParaRPr sz="1050" u="none" strike="noStrike" cap="none"/>
                    </a:p>
                  </a:txBody>
                  <a:tcPr marL="91450" marR="91450" marT="45725" marB="45725"/>
                </a:tc>
                <a:extLst>
                  <a:ext uri="{0D108BD9-81ED-4DB2-BD59-A6C34878D82A}">
                    <a16:rowId xmlns:a16="http://schemas.microsoft.com/office/drawing/2014/main" val="10006"/>
                  </a:ext>
                </a:extLst>
              </a:tr>
              <a:tr h="219625">
                <a:tc>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EF07</a:t>
                      </a:r>
                      <a:endParaRPr sz="1050" u="none" strike="noStrike" cap="none" dirty="0"/>
                    </a:p>
                  </a:txBody>
                  <a:tcPr marL="91450" marR="91450" marT="45725" marB="45725" anchor="ctr"/>
                </a:tc>
                <a:tc vMerge="1">
                  <a:txBody>
                    <a:bodyPr/>
                    <a:lstStyle/>
                    <a:p>
                      <a:pPr marL="0" marR="0" lvl="0" indent="0" algn="l" rtl="0">
                        <a:lnSpc>
                          <a:spcPct val="100000"/>
                        </a:lnSpc>
                        <a:spcBef>
                          <a:spcPts val="0"/>
                        </a:spcBef>
                        <a:spcAft>
                          <a:spcPts val="0"/>
                        </a:spcAft>
                        <a:buClr>
                          <a:schemeClr val="dk1"/>
                        </a:buClr>
                        <a:buSzPts val="1200"/>
                        <a:buFont typeface="Calibri"/>
                        <a:buNone/>
                      </a:pPr>
                      <a:endParaRPr sz="105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Heavy Ions</a:t>
                      </a:r>
                      <a:endParaRPr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Yen-Jie Lee </a:t>
                      </a:r>
                      <a:endParaRPr sz="1050" u="none" strike="noStrike" cap="none"/>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(MIT)</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Swagato Mukherjee </a:t>
                      </a:r>
                      <a:br>
                        <a:rPr lang="en-US" sz="1050" b="0" i="0" u="none" strike="noStrike" cap="none">
                          <a:solidFill>
                            <a:schemeClr val="dk1"/>
                          </a:solidFill>
                          <a:latin typeface="Calibri"/>
                          <a:ea typeface="Calibri"/>
                          <a:cs typeface="Calibri"/>
                          <a:sym typeface="Calibri"/>
                        </a:rPr>
                      </a:br>
                      <a:r>
                        <a:rPr lang="en-US" sz="1050" b="0" i="0" u="none" strike="noStrike" cap="none">
                          <a:solidFill>
                            <a:schemeClr val="dk1"/>
                          </a:solidFill>
                          <a:latin typeface="Calibri"/>
                          <a:ea typeface="Calibri"/>
                          <a:cs typeface="Calibri"/>
                          <a:sym typeface="Calibri"/>
                        </a:rPr>
                        <a:t>(BNL)</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endParaRPr sz="1050" b="0" u="none" strike="noStrike" cap="none"/>
                    </a:p>
                  </a:txBody>
                  <a:tcPr marL="91450" marR="91450" marT="45725" marB="45725"/>
                </a:tc>
                <a:extLst>
                  <a:ext uri="{0D108BD9-81ED-4DB2-BD59-A6C34878D82A}">
                    <a16:rowId xmlns:a16="http://schemas.microsoft.com/office/drawing/2014/main" val="10007"/>
                  </a:ext>
                </a:extLst>
              </a:tr>
              <a:tr h="219625">
                <a:tc>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EF08</a:t>
                      </a:r>
                      <a:endParaRPr sz="1050" u="none" strike="noStrike" cap="none" dirty="0"/>
                    </a:p>
                  </a:txBody>
                  <a:tcPr marL="91450" marR="91450" marT="45725" marB="45725" anchor="ctr"/>
                </a:tc>
                <a:tc rowSpan="3">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BSM</a:t>
                      </a:r>
                      <a:endParaRPr sz="1050" u="none" strike="noStrike" cap="none" dirty="0"/>
                    </a:p>
                  </a:txBody>
                  <a:tcPr marL="91450" marR="91450" marT="45725" marB="45725" anchor="ctr">
                    <a:solidFill>
                      <a:schemeClr val="accent1">
                        <a:lumMod val="20000"/>
                        <a:lumOff val="80000"/>
                      </a:schemeClr>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Model specific explorations</a:t>
                      </a:r>
                      <a:endParaRPr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Jim Hirschauer </a:t>
                      </a:r>
                      <a:br>
                        <a:rPr lang="en-US" sz="1050" b="0" i="0" u="none" strike="noStrike" cap="none">
                          <a:solidFill>
                            <a:schemeClr val="dk1"/>
                          </a:solidFill>
                          <a:latin typeface="Calibri"/>
                          <a:ea typeface="Calibri"/>
                          <a:cs typeface="Calibri"/>
                          <a:sym typeface="Calibri"/>
                        </a:rPr>
                      </a:br>
                      <a:r>
                        <a:rPr lang="en-US" sz="1050" b="0" i="0" u="none" strike="noStrike" cap="none">
                          <a:solidFill>
                            <a:schemeClr val="dk1"/>
                          </a:solidFill>
                          <a:latin typeface="Calibri"/>
                          <a:ea typeface="Calibri"/>
                          <a:cs typeface="Calibri"/>
                          <a:sym typeface="Calibri"/>
                        </a:rPr>
                        <a:t>(FNAL)</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Elliott Lipeles </a:t>
                      </a:r>
                      <a:endParaRPr sz="1050" u="none" strike="noStrike" cap="none"/>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(UPenn)</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dirty="0" err="1">
                          <a:solidFill>
                            <a:schemeClr val="dk1"/>
                          </a:solidFill>
                          <a:latin typeface="Calibri"/>
                          <a:ea typeface="Calibri"/>
                          <a:cs typeface="Calibri"/>
                          <a:sym typeface="Calibri"/>
                        </a:rPr>
                        <a:t>Nausheen</a:t>
                      </a:r>
                      <a:r>
                        <a:rPr lang="en-US" sz="1050" b="0" i="0" u="none" strike="noStrike" cap="none" dirty="0">
                          <a:solidFill>
                            <a:schemeClr val="dk1"/>
                          </a:solidFill>
                          <a:latin typeface="Calibri"/>
                          <a:ea typeface="Calibri"/>
                          <a:cs typeface="Calibri"/>
                          <a:sym typeface="Calibri"/>
                        </a:rPr>
                        <a:t> Shah (Wayne State)</a:t>
                      </a:r>
                      <a:endParaRPr sz="1050" b="0" u="none" strike="noStrike" cap="none" dirty="0"/>
                    </a:p>
                  </a:txBody>
                  <a:tcPr marL="91450" marR="91450" marT="45725" marB="45725"/>
                </a:tc>
                <a:extLst>
                  <a:ext uri="{0D108BD9-81ED-4DB2-BD59-A6C34878D82A}">
                    <a16:rowId xmlns:a16="http://schemas.microsoft.com/office/drawing/2014/main" val="10008"/>
                  </a:ext>
                </a:extLst>
              </a:tr>
              <a:tr h="219625">
                <a:tc>
                  <a:txBody>
                    <a:bodyPr/>
                    <a:lstStyle/>
                    <a:p>
                      <a:pPr marL="0" marR="0" lvl="0" indent="0" algn="l" rtl="0">
                        <a:lnSpc>
                          <a:spcPct val="100000"/>
                        </a:lnSpc>
                        <a:spcBef>
                          <a:spcPts val="0"/>
                        </a:spcBef>
                        <a:spcAft>
                          <a:spcPts val="0"/>
                        </a:spcAft>
                        <a:buClr>
                          <a:srgbClr val="000000"/>
                        </a:buClr>
                        <a:buSzPts val="1200"/>
                        <a:buFont typeface="Arial"/>
                        <a:buNone/>
                      </a:pPr>
                      <a:r>
                        <a:rPr lang="en-US" sz="1050" u="none" strike="noStrike" cap="none" dirty="0"/>
                        <a:t>EF09</a:t>
                      </a:r>
                      <a:endParaRPr sz="1050" u="none" strike="noStrike" cap="none" dirty="0"/>
                    </a:p>
                  </a:txBody>
                  <a:tcPr marL="91450" marR="91450" marT="45725" marB="45725" anchor="ctr"/>
                </a:tc>
                <a:tc vMerge="1">
                  <a:txBody>
                    <a:bodyPr/>
                    <a:lstStyle/>
                    <a:p>
                      <a:pPr marL="0" marR="0" lvl="0" indent="0" algn="l" rtl="0">
                        <a:lnSpc>
                          <a:spcPct val="100000"/>
                        </a:lnSpc>
                        <a:spcBef>
                          <a:spcPts val="0"/>
                        </a:spcBef>
                        <a:spcAft>
                          <a:spcPts val="0"/>
                        </a:spcAft>
                        <a:buClr>
                          <a:srgbClr val="000000"/>
                        </a:buClr>
                        <a:buSzPts val="1200"/>
                        <a:buFont typeface="Arial"/>
                        <a:buNone/>
                      </a:pPr>
                      <a:endParaRPr sz="1050" u="none" strike="noStrike" cap="none" dirty="0"/>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u="none" strike="noStrike" cap="none" dirty="0"/>
                        <a:t>More general explorations</a:t>
                      </a:r>
                      <a:endParaRPr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Tulika Bose  </a:t>
                      </a:r>
                      <a:endParaRPr sz="1050" u="none" strike="noStrike" cap="none"/>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(U Wisconsin-Madison)</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 Zhen Liu </a:t>
                      </a:r>
                      <a:endParaRPr sz="1050" u="none" strike="noStrike" cap="none"/>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(Maryland)</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Simone </a:t>
                      </a:r>
                      <a:r>
                        <a:rPr lang="en-US" sz="1050" b="0" i="0" u="none" strike="noStrike" cap="none" dirty="0" err="1">
                          <a:solidFill>
                            <a:schemeClr val="dk1"/>
                          </a:solidFill>
                          <a:latin typeface="Calibri"/>
                          <a:ea typeface="Calibri"/>
                          <a:cs typeface="Calibri"/>
                          <a:sym typeface="Calibri"/>
                        </a:rPr>
                        <a:t>Griso</a:t>
                      </a:r>
                      <a:r>
                        <a:rPr lang="en-US" sz="1050" b="0" i="0" u="none" strike="noStrike" cap="none" dirty="0">
                          <a:solidFill>
                            <a:schemeClr val="dk1"/>
                          </a:solidFill>
                          <a:latin typeface="Calibri"/>
                          <a:ea typeface="Calibri"/>
                          <a:cs typeface="Calibri"/>
                          <a:sym typeface="Calibri"/>
                        </a:rPr>
                        <a:t> </a:t>
                      </a:r>
                      <a:endParaRPr sz="1050" u="none" strike="noStrike" cap="none" dirty="0"/>
                    </a:p>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(LBL)</a:t>
                      </a:r>
                      <a:endParaRPr sz="1050" b="0" u="none" strike="noStrike" cap="none" dirty="0"/>
                    </a:p>
                  </a:txBody>
                  <a:tcPr marL="91450" marR="91450" marT="45725" marB="45725"/>
                </a:tc>
                <a:extLst>
                  <a:ext uri="{0D108BD9-81ED-4DB2-BD59-A6C34878D82A}">
                    <a16:rowId xmlns:a16="http://schemas.microsoft.com/office/drawing/2014/main" val="10009"/>
                  </a:ext>
                </a:extLst>
              </a:tr>
              <a:tr h="219625">
                <a:tc>
                  <a:txBody>
                    <a:bodyPr/>
                    <a:lstStyle/>
                    <a:p>
                      <a:pPr marL="0" marR="0" lvl="0" indent="0" algn="l" rtl="0">
                        <a:lnSpc>
                          <a:spcPct val="100000"/>
                        </a:lnSpc>
                        <a:spcBef>
                          <a:spcPts val="0"/>
                        </a:spcBef>
                        <a:spcAft>
                          <a:spcPts val="0"/>
                        </a:spcAft>
                        <a:buClr>
                          <a:schemeClr val="dk1"/>
                        </a:buClr>
                        <a:buSzPts val="1200"/>
                        <a:buFont typeface="Calibri"/>
                        <a:buNone/>
                      </a:pPr>
                      <a:r>
                        <a:rPr lang="en-US" sz="1050" u="none" strike="noStrike" cap="none" dirty="0"/>
                        <a:t>EF10</a:t>
                      </a:r>
                      <a:endParaRPr sz="1050" u="none" strike="noStrike" cap="none" dirty="0"/>
                    </a:p>
                  </a:txBody>
                  <a:tcPr marL="91450" marR="91450" marT="45725" marB="45725" anchor="ctr"/>
                </a:tc>
                <a:tc vMerge="1">
                  <a:txBody>
                    <a:bodyPr/>
                    <a:lstStyle/>
                    <a:p>
                      <a:pPr marL="0" marR="0" lvl="0" indent="0" algn="l" rtl="0">
                        <a:lnSpc>
                          <a:spcPct val="100000"/>
                        </a:lnSpc>
                        <a:spcBef>
                          <a:spcPts val="0"/>
                        </a:spcBef>
                        <a:spcAft>
                          <a:spcPts val="0"/>
                        </a:spcAft>
                        <a:buClr>
                          <a:schemeClr val="dk1"/>
                        </a:buClr>
                        <a:buSzPts val="1200"/>
                        <a:buFont typeface="Calibri"/>
                        <a:buNone/>
                      </a:pPr>
                      <a:endParaRPr sz="1050" u="none" strike="noStrike" cap="none" dirty="0"/>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Calibri"/>
                        <a:buNone/>
                      </a:pPr>
                      <a:r>
                        <a:rPr lang="en-US" sz="1050" b="0" i="0" u="none" strike="noStrike" cap="none" dirty="0">
                          <a:solidFill>
                            <a:schemeClr val="dk1"/>
                          </a:solidFill>
                          <a:latin typeface="Calibri"/>
                          <a:ea typeface="Calibri"/>
                          <a:cs typeface="Calibri"/>
                          <a:sym typeface="Calibri"/>
                        </a:rPr>
                        <a:t>Dark Matter at colliders</a:t>
                      </a:r>
                      <a:endParaRPr sz="1050" u="none" strike="noStrike" cap="none" dirty="0"/>
                    </a:p>
                  </a:txBody>
                  <a:tcPr marL="91450" marR="91450" marT="45725" marB="45725" anchor="ct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Caterina Doglioni </a:t>
                      </a:r>
                      <a:endParaRPr sz="1050" u="none" strike="noStrike" cap="none"/>
                    </a:p>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(Lund)</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en-US" sz="1050" b="0" i="0" u="none" strike="noStrike" cap="none">
                          <a:solidFill>
                            <a:schemeClr val="dk1"/>
                          </a:solidFill>
                          <a:latin typeface="Calibri"/>
                          <a:ea typeface="Calibri"/>
                          <a:cs typeface="Calibri"/>
                          <a:sym typeface="Calibri"/>
                        </a:rPr>
                        <a:t>LianTao Wang (Chicago)</a:t>
                      </a:r>
                      <a:endParaRPr sz="1050" b="0" u="none" strike="noStrike" cap="none"/>
                    </a:p>
                  </a:txBody>
                  <a:tcPr marL="91450" marR="91450" marT="45725" marB="45725"/>
                </a:tc>
                <a:tc>
                  <a:txBody>
                    <a:bodyPr/>
                    <a:lstStyle/>
                    <a:p>
                      <a:pPr marL="0" marR="0" lvl="0" indent="0" algn="l" rtl="0">
                        <a:lnSpc>
                          <a:spcPct val="100000"/>
                        </a:lnSpc>
                        <a:spcBef>
                          <a:spcPts val="0"/>
                        </a:spcBef>
                        <a:spcAft>
                          <a:spcPts val="0"/>
                        </a:spcAft>
                        <a:buClr>
                          <a:srgbClr val="000000"/>
                        </a:buClr>
                        <a:buSzPts val="1200"/>
                        <a:buFont typeface="Arial"/>
                        <a:buNone/>
                      </a:pPr>
                      <a:endParaRPr sz="1050" b="0" u="none" strike="noStrike" cap="none" dirty="0"/>
                    </a:p>
                  </a:txBody>
                  <a:tcPr marL="91450" marR="91450" marT="45725" marB="45725"/>
                </a:tc>
                <a:extLst>
                  <a:ext uri="{0D108BD9-81ED-4DB2-BD59-A6C34878D82A}">
                    <a16:rowId xmlns:a16="http://schemas.microsoft.com/office/drawing/2014/main" val="1001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938953"/>
              </a:buClr>
              <a:buSzPts val="3400"/>
              <a:buFont typeface="Calibri"/>
              <a:buNone/>
            </a:pPr>
            <a:r>
              <a:rPr lang="en-US"/>
              <a:t>Energy Frontier</a:t>
            </a:r>
            <a:endParaRPr/>
          </a:p>
        </p:txBody>
      </p:sp>
      <p:sp>
        <p:nvSpPr>
          <p:cNvPr id="213" name="Google Shape;213;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4/18/20</a:t>
            </a:r>
            <a:endParaRPr/>
          </a:p>
        </p:txBody>
      </p:sp>
      <p:sp>
        <p:nvSpPr>
          <p:cNvPr id="214" name="Google Shape;214;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a:t>Snowmass Town Hall Meeting</a:t>
            </a:r>
            <a:endParaRPr/>
          </a:p>
        </p:txBody>
      </p:sp>
      <p:sp>
        <p:nvSpPr>
          <p:cNvPr id="215" name="Google Shape;215;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sp>
        <p:nvSpPr>
          <p:cNvPr id="216" name="Google Shape;216;p3"/>
          <p:cNvSpPr txBox="1">
            <a:spLocks noGrp="1"/>
          </p:cNvSpPr>
          <p:nvPr>
            <p:ph type="body" idx="1"/>
          </p:nvPr>
        </p:nvSpPr>
        <p:spPr>
          <a:xfrm>
            <a:off x="457200" y="1181958"/>
            <a:ext cx="8229600" cy="5174392"/>
          </a:xfrm>
          <a:prstGeom prst="rect">
            <a:avLst/>
          </a:prstGeom>
          <a:noFill/>
          <a:ln>
            <a:noFill/>
          </a:ln>
        </p:spPr>
        <p:txBody>
          <a:bodyPr spcFirstLastPara="1" wrap="square" lIns="91425" tIns="45700" rIns="91425" bIns="45700" anchor="t" anchorCtr="0">
            <a:normAutofit/>
          </a:bodyPr>
          <a:lstStyle/>
          <a:p>
            <a:pPr marL="342900" lvl="0" indent="-342900" algn="l" rtl="0">
              <a:lnSpc>
                <a:spcPct val="80000"/>
              </a:lnSpc>
              <a:spcBef>
                <a:spcPts val="0"/>
              </a:spcBef>
              <a:spcAft>
                <a:spcPts val="0"/>
              </a:spcAft>
              <a:buClr>
                <a:schemeClr val="dk1"/>
              </a:buClr>
              <a:buSzPts val="2800"/>
              <a:buChar char="•"/>
            </a:pPr>
            <a:r>
              <a:rPr lang="en-US"/>
              <a:t>Organizational plans</a:t>
            </a:r>
            <a:endParaRPr/>
          </a:p>
          <a:p>
            <a:pPr marL="742950" lvl="1" indent="-285750" algn="l" rtl="0">
              <a:lnSpc>
                <a:spcPct val="80000"/>
              </a:lnSpc>
              <a:spcBef>
                <a:spcPts val="480"/>
              </a:spcBef>
              <a:spcAft>
                <a:spcPts val="0"/>
              </a:spcAft>
              <a:buClr>
                <a:schemeClr val="dk1"/>
              </a:buClr>
              <a:buSzPts val="2400"/>
              <a:buChar char="–"/>
            </a:pPr>
            <a:r>
              <a:rPr lang="en-US"/>
              <a:t>Meetings with topical group conveners</a:t>
            </a:r>
            <a:endParaRPr/>
          </a:p>
          <a:p>
            <a:pPr marL="1143000" lvl="2" indent="-228600" algn="l" rtl="0">
              <a:lnSpc>
                <a:spcPct val="80000"/>
              </a:lnSpc>
              <a:spcBef>
                <a:spcPts val="480"/>
              </a:spcBef>
              <a:spcAft>
                <a:spcPts val="0"/>
              </a:spcAft>
              <a:buClr>
                <a:schemeClr val="dk1"/>
              </a:buClr>
              <a:buSzPts val="2400"/>
              <a:buChar char="•"/>
            </a:pPr>
            <a:r>
              <a:rPr lang="en-US"/>
              <a:t>bi-weekly on Mondays, 13:00-15:00 (EST) </a:t>
            </a:r>
            <a:endParaRPr/>
          </a:p>
          <a:p>
            <a:pPr marL="1143000" lvl="2" indent="-228600" algn="l" rtl="0">
              <a:lnSpc>
                <a:spcPct val="80000"/>
              </a:lnSpc>
              <a:spcBef>
                <a:spcPts val="480"/>
              </a:spcBef>
              <a:spcAft>
                <a:spcPts val="0"/>
              </a:spcAft>
              <a:buClr>
                <a:schemeClr val="dk1"/>
              </a:buClr>
              <a:buSzPts val="2400"/>
              <a:buChar char="•"/>
            </a:pPr>
            <a:r>
              <a:rPr lang="en-US"/>
              <a:t>starting on Monday April 13, 2020</a:t>
            </a:r>
            <a:endParaRPr/>
          </a:p>
          <a:p>
            <a:pPr marL="1600200" lvl="3" indent="-228600" algn="l" rtl="0">
              <a:lnSpc>
                <a:spcPct val="80000"/>
              </a:lnSpc>
              <a:spcBef>
                <a:spcPts val="480"/>
              </a:spcBef>
              <a:spcAft>
                <a:spcPts val="0"/>
              </a:spcAft>
              <a:buSzPts val="2400"/>
              <a:buChar char="•"/>
            </a:pPr>
            <a:r>
              <a:rPr lang="en-US"/>
              <a:t>Probably will add another meeting to accommodate Asian time zone.</a:t>
            </a:r>
            <a:endParaRPr/>
          </a:p>
          <a:p>
            <a:pPr marL="742950" lvl="1" indent="-285750" algn="l" rtl="0">
              <a:lnSpc>
                <a:spcPct val="80000"/>
              </a:lnSpc>
              <a:spcBef>
                <a:spcPts val="480"/>
              </a:spcBef>
              <a:spcAft>
                <a:spcPts val="0"/>
              </a:spcAft>
              <a:buClr>
                <a:schemeClr val="dk1"/>
              </a:buClr>
              <a:buSzPts val="2400"/>
              <a:buChar char="–"/>
            </a:pPr>
            <a:r>
              <a:rPr lang="en-US"/>
              <a:t>Meetings with other frontiers</a:t>
            </a:r>
            <a:endParaRPr/>
          </a:p>
          <a:p>
            <a:pPr marL="1143000" lvl="2" indent="-228600" algn="l" rtl="0">
              <a:lnSpc>
                <a:spcPct val="80000"/>
              </a:lnSpc>
              <a:spcBef>
                <a:spcPts val="480"/>
              </a:spcBef>
              <a:spcAft>
                <a:spcPts val="0"/>
              </a:spcAft>
              <a:buClr>
                <a:schemeClr val="dk1"/>
              </a:buClr>
              <a:buSzPts val="2400"/>
              <a:buChar char="•"/>
            </a:pPr>
            <a:r>
              <a:rPr lang="en-US"/>
              <a:t>Will plan meetings mid April with Frontier conveners</a:t>
            </a:r>
            <a:endParaRPr/>
          </a:p>
          <a:p>
            <a:pPr marL="1143000" lvl="2" indent="-228600" algn="l" rtl="0">
              <a:lnSpc>
                <a:spcPct val="80000"/>
              </a:lnSpc>
              <a:spcBef>
                <a:spcPts val="480"/>
              </a:spcBef>
              <a:spcAft>
                <a:spcPts val="0"/>
              </a:spcAft>
              <a:buClr>
                <a:schemeClr val="dk1"/>
              </a:buClr>
              <a:buSzPts val="2400"/>
              <a:buChar char="•"/>
            </a:pPr>
            <a:r>
              <a:rPr lang="en-US"/>
              <a:t>Propose to hold joint sessions at the EF workshops with the community (see next bullet) and also the “general workshops” in Nov 2020, July 2021 etc).</a:t>
            </a:r>
            <a:endParaRPr/>
          </a:p>
          <a:p>
            <a:pPr marL="742950" lvl="1" indent="-285750" algn="l" rtl="0">
              <a:lnSpc>
                <a:spcPct val="80000"/>
              </a:lnSpc>
              <a:spcBef>
                <a:spcPts val="480"/>
              </a:spcBef>
              <a:spcAft>
                <a:spcPts val="0"/>
              </a:spcAft>
              <a:buClr>
                <a:schemeClr val="dk1"/>
              </a:buClr>
              <a:buSzPts val="2400"/>
              <a:buChar char="–"/>
            </a:pPr>
            <a:r>
              <a:rPr lang="en-US"/>
              <a:t>Workshops with the community </a:t>
            </a:r>
            <a:endParaRPr/>
          </a:p>
          <a:p>
            <a:pPr marL="1143000" lvl="2" indent="-228600" algn="l" rtl="0">
              <a:lnSpc>
                <a:spcPct val="80000"/>
              </a:lnSpc>
              <a:spcBef>
                <a:spcPts val="480"/>
              </a:spcBef>
              <a:spcAft>
                <a:spcPts val="0"/>
              </a:spcAft>
              <a:buClr>
                <a:schemeClr val="dk1"/>
              </a:buClr>
              <a:buSzPts val="2400"/>
              <a:buChar char="•"/>
            </a:pPr>
            <a:r>
              <a:rPr lang="en-US"/>
              <a:t>Kick-off Meeting: Thursday May 21, 2020 (full day)</a:t>
            </a:r>
            <a:endParaRPr/>
          </a:p>
          <a:p>
            <a:pPr marL="1143000" lvl="2" indent="-228600" algn="l" rtl="0">
              <a:lnSpc>
                <a:spcPct val="80000"/>
              </a:lnSpc>
              <a:spcBef>
                <a:spcPts val="480"/>
              </a:spcBef>
              <a:spcAft>
                <a:spcPts val="0"/>
              </a:spcAft>
              <a:buClr>
                <a:schemeClr val="dk1"/>
              </a:buClr>
              <a:buSzPts val="2400"/>
              <a:buChar char="•"/>
            </a:pPr>
            <a:r>
              <a:rPr lang="en-US"/>
              <a:t>EF Workshop: July 9-10, 2020 (two full days)</a:t>
            </a:r>
            <a:endParaRPr/>
          </a:p>
          <a:p>
            <a:pPr marL="1143000" lvl="2" indent="-76200" algn="l" rtl="0">
              <a:lnSpc>
                <a:spcPct val="80000"/>
              </a:lnSpc>
              <a:spcBef>
                <a:spcPts val="480"/>
              </a:spcBef>
              <a:spcAft>
                <a:spcPts val="0"/>
              </a:spcAft>
              <a:buClr>
                <a:schemeClr val="dk1"/>
              </a:buClr>
              <a:buSzPts val="24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2"/>
          <p:cNvSpPr txBox="1">
            <a:spLocks noGrp="1"/>
          </p:cNvSpPr>
          <p:nvPr>
            <p:ph type="title"/>
          </p:nvPr>
        </p:nvSpPr>
        <p:spPr>
          <a:xfrm>
            <a:off x="0" y="168792"/>
            <a:ext cx="9144000" cy="832076"/>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938953"/>
              </a:buClr>
              <a:buSzPts val="3400"/>
              <a:buFont typeface="Calibri"/>
              <a:buNone/>
            </a:pPr>
            <a:r>
              <a:rPr lang="en-US"/>
              <a:t>Energy Frontier</a:t>
            </a:r>
            <a:endParaRPr/>
          </a:p>
        </p:txBody>
      </p:sp>
      <p:sp>
        <p:nvSpPr>
          <p:cNvPr id="222" name="Google Shape;222;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4/18/20</a:t>
            </a:r>
            <a:endParaRPr/>
          </a:p>
        </p:txBody>
      </p:sp>
      <p:sp>
        <p:nvSpPr>
          <p:cNvPr id="223" name="Google Shape;223;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400"/>
              <a:buNone/>
            </a:pPr>
            <a:r>
              <a:rPr lang="en-US"/>
              <a:t>Snowmass Town Hall Meeting</a:t>
            </a:r>
            <a:endParaRPr/>
          </a:p>
        </p:txBody>
      </p:sp>
      <p:sp>
        <p:nvSpPr>
          <p:cNvPr id="224" name="Google Shape;224;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sp>
        <p:nvSpPr>
          <p:cNvPr id="225" name="Google Shape;225;p32"/>
          <p:cNvSpPr txBox="1">
            <a:spLocks noGrp="1"/>
          </p:cNvSpPr>
          <p:nvPr>
            <p:ph type="body" idx="1"/>
          </p:nvPr>
        </p:nvSpPr>
        <p:spPr>
          <a:xfrm>
            <a:off x="457200" y="1181958"/>
            <a:ext cx="8229600" cy="5174392"/>
          </a:xfrm>
          <a:prstGeom prst="rect">
            <a:avLst/>
          </a:prstGeom>
          <a:noFill/>
          <a:ln>
            <a:noFill/>
          </a:ln>
        </p:spPr>
        <p:txBody>
          <a:bodyPr spcFirstLastPara="1" wrap="square" lIns="91425" tIns="45700" rIns="91425" bIns="45700" anchor="t" anchorCtr="0">
            <a:normAutofit/>
          </a:bodyPr>
          <a:lstStyle/>
          <a:p>
            <a:pPr marL="342900" lvl="0" indent="-342900" algn="l" rtl="0">
              <a:lnSpc>
                <a:spcPct val="90000"/>
              </a:lnSpc>
              <a:spcBef>
                <a:spcPts val="0"/>
              </a:spcBef>
              <a:spcAft>
                <a:spcPts val="0"/>
              </a:spcAft>
              <a:buClr>
                <a:schemeClr val="dk1"/>
              </a:buClr>
              <a:buSzPts val="2800"/>
              <a:buChar char="•"/>
            </a:pPr>
            <a:r>
              <a:rPr lang="en-US"/>
              <a:t>Organizational plans</a:t>
            </a:r>
            <a:endParaRPr/>
          </a:p>
          <a:p>
            <a:pPr marL="800100" lvl="1" indent="-342900" algn="l" rtl="0">
              <a:lnSpc>
                <a:spcPct val="90000"/>
              </a:lnSpc>
              <a:spcBef>
                <a:spcPts val="0"/>
              </a:spcBef>
              <a:spcAft>
                <a:spcPts val="0"/>
              </a:spcAft>
              <a:buSzPts val="2800"/>
              <a:buChar char="•"/>
            </a:pPr>
            <a:r>
              <a:rPr lang="en-US"/>
              <a:t>Initial setup of the wiki complete</a:t>
            </a:r>
            <a:endParaRPr/>
          </a:p>
          <a:p>
            <a:pPr marL="800100" lvl="1" indent="-342900" algn="l" rtl="0">
              <a:lnSpc>
                <a:spcPct val="90000"/>
              </a:lnSpc>
              <a:spcBef>
                <a:spcPts val="0"/>
              </a:spcBef>
              <a:spcAft>
                <a:spcPts val="0"/>
              </a:spcAft>
              <a:buSzPts val="2800"/>
              <a:buChar char="•"/>
            </a:pPr>
            <a:r>
              <a:rPr lang="en-US"/>
              <a:t>Prior to April Town Hall meeting, plan to update the topical group wiki pages by the respective conveners</a:t>
            </a:r>
            <a:endParaRPr/>
          </a:p>
          <a:p>
            <a:pPr marL="1257300" lvl="2" indent="-342900" algn="l" rtl="0">
              <a:lnSpc>
                <a:spcPct val="90000"/>
              </a:lnSpc>
              <a:spcBef>
                <a:spcPts val="0"/>
              </a:spcBef>
              <a:spcAft>
                <a:spcPts val="0"/>
              </a:spcAft>
              <a:buSzPts val="2800"/>
              <a:buChar char="•"/>
            </a:pPr>
            <a:r>
              <a:rPr lang="en-US">
                <a:solidFill>
                  <a:srgbClr val="002060"/>
                </a:solidFill>
              </a:rPr>
              <a:t>When can we add the names of the topical group conveners to the wiki pages?</a:t>
            </a:r>
            <a:endParaRPr/>
          </a:p>
          <a:p>
            <a:pPr marL="800100" lvl="1" indent="-342900" algn="l" rtl="0">
              <a:lnSpc>
                <a:spcPct val="90000"/>
              </a:lnSpc>
              <a:spcBef>
                <a:spcPts val="0"/>
              </a:spcBef>
              <a:spcAft>
                <a:spcPts val="0"/>
              </a:spcAft>
              <a:buSzPts val="2800"/>
              <a:buChar char="•"/>
            </a:pPr>
            <a:r>
              <a:rPr lang="en-US"/>
              <a:t>Email lists for communication  [all archived]</a:t>
            </a:r>
            <a:endParaRPr/>
          </a:p>
          <a:p>
            <a:pPr marL="1257300" lvl="2" indent="-342900" algn="l" rtl="0">
              <a:lnSpc>
                <a:spcPct val="90000"/>
              </a:lnSpc>
              <a:spcBef>
                <a:spcPts val="0"/>
              </a:spcBef>
              <a:spcAft>
                <a:spcPts val="0"/>
              </a:spcAft>
              <a:buSzPts val="2800"/>
              <a:buChar char="•"/>
            </a:pPr>
            <a:r>
              <a:rPr lang="en-US"/>
              <a:t>with EF conveners by anyone</a:t>
            </a:r>
            <a:endParaRPr/>
          </a:p>
          <a:p>
            <a:pPr marL="1714500" lvl="3" indent="-342900" algn="l" rtl="0">
              <a:lnSpc>
                <a:spcPct val="90000"/>
              </a:lnSpc>
              <a:spcBef>
                <a:spcPts val="0"/>
              </a:spcBef>
              <a:spcAft>
                <a:spcPts val="0"/>
              </a:spcAft>
              <a:buSzPts val="2800"/>
              <a:buChar char="–"/>
            </a:pPr>
            <a:r>
              <a:rPr lang="en-US" u="sng">
                <a:solidFill>
                  <a:schemeClr val="hlink"/>
                </a:solidFill>
                <a:hlinkClick r:id="rId3"/>
              </a:rPr>
              <a:t>SNOWMASS-EF-CONVENERS@fnal.gov</a:t>
            </a:r>
            <a:endParaRPr/>
          </a:p>
          <a:p>
            <a:pPr marL="1257300" lvl="2" indent="-342900" algn="l" rtl="0">
              <a:lnSpc>
                <a:spcPct val="90000"/>
              </a:lnSpc>
              <a:spcBef>
                <a:spcPts val="0"/>
              </a:spcBef>
              <a:spcAft>
                <a:spcPts val="0"/>
              </a:spcAft>
              <a:buSzPts val="2800"/>
              <a:buChar char="•"/>
            </a:pPr>
            <a:r>
              <a:rPr lang="en-US"/>
              <a:t>with topical group conveners by anyone</a:t>
            </a:r>
            <a:endParaRPr/>
          </a:p>
          <a:p>
            <a:pPr marL="1714500" lvl="3" indent="-342900" algn="l" rtl="0">
              <a:lnSpc>
                <a:spcPct val="90000"/>
              </a:lnSpc>
              <a:spcBef>
                <a:spcPts val="0"/>
              </a:spcBef>
              <a:spcAft>
                <a:spcPts val="0"/>
              </a:spcAft>
              <a:buSzPts val="2800"/>
              <a:buChar char="–"/>
            </a:pPr>
            <a:r>
              <a:rPr lang="en-US" u="sng">
                <a:solidFill>
                  <a:schemeClr val="hlink"/>
                </a:solidFill>
                <a:hlinkClick r:id="rId4"/>
              </a:rPr>
              <a:t>SNOWMASS-EF-TOPICAL-GP-CONVENERS@fnal.gov</a:t>
            </a:r>
            <a:endParaRPr/>
          </a:p>
          <a:p>
            <a:pPr marL="1257300" lvl="2" indent="-342900" algn="l" rtl="0">
              <a:lnSpc>
                <a:spcPct val="90000"/>
              </a:lnSpc>
              <a:spcBef>
                <a:spcPts val="0"/>
              </a:spcBef>
              <a:spcAft>
                <a:spcPts val="0"/>
              </a:spcAft>
              <a:buSzPts val="2800"/>
              <a:buChar char="•"/>
            </a:pPr>
            <a:r>
              <a:rPr lang="en-US"/>
              <a:t>with the EF community by EF conveners</a:t>
            </a:r>
            <a:endParaRPr/>
          </a:p>
          <a:p>
            <a:pPr marL="1714500" lvl="3" indent="-342900" algn="l" rtl="0">
              <a:lnSpc>
                <a:spcPct val="90000"/>
              </a:lnSpc>
              <a:spcBef>
                <a:spcPts val="0"/>
              </a:spcBef>
              <a:spcAft>
                <a:spcPts val="0"/>
              </a:spcAft>
              <a:buSzPts val="2800"/>
              <a:buChar char="–"/>
            </a:pPr>
            <a:r>
              <a:rPr lang="en-US" u="sng">
                <a:solidFill>
                  <a:schemeClr val="hlink"/>
                </a:solidFill>
                <a:hlinkClick r:id="rId5"/>
              </a:rPr>
              <a:t>SNOWMASS-ENERGY-FRONTIER-GROUP@fnal.gov</a:t>
            </a:r>
            <a:endParaRPr/>
          </a:p>
          <a:p>
            <a:pPr marL="1257300" lvl="2" indent="-342900" algn="l" rtl="0">
              <a:lnSpc>
                <a:spcPct val="90000"/>
              </a:lnSpc>
              <a:spcBef>
                <a:spcPts val="0"/>
              </a:spcBef>
              <a:spcAft>
                <a:spcPts val="0"/>
              </a:spcAft>
              <a:buSzPts val="2800"/>
              <a:buChar char="•"/>
            </a:pPr>
            <a:r>
              <a:rPr lang="en-US"/>
              <a:t>Considering emails for each of the 10 topical groups</a:t>
            </a:r>
            <a:endParaRPr/>
          </a:p>
          <a:p>
            <a:pPr marL="800100" lvl="1" indent="-165100" algn="l" rtl="0">
              <a:lnSpc>
                <a:spcPct val="90000"/>
              </a:lnSpc>
              <a:spcBef>
                <a:spcPts val="0"/>
              </a:spcBef>
              <a:spcAft>
                <a:spcPts val="0"/>
              </a:spcAft>
              <a:buSzPts val="2800"/>
              <a:buNone/>
            </a:pPr>
            <a:endParaRPr/>
          </a:p>
          <a:p>
            <a:pPr marL="1371600" lvl="3" indent="0" algn="l" rtl="0">
              <a:lnSpc>
                <a:spcPct val="90000"/>
              </a:lnSpc>
              <a:spcBef>
                <a:spcPts val="0"/>
              </a:spcBef>
              <a:spcAft>
                <a:spcPts val="0"/>
              </a:spcAft>
              <a:buSzPts val="2800"/>
              <a:buNone/>
            </a:pPr>
            <a:endParaRPr/>
          </a:p>
          <a:p>
            <a:pPr marL="1257300" lvl="2" indent="-165100" algn="l" rtl="0">
              <a:lnSpc>
                <a:spcPct val="90000"/>
              </a:lnSpc>
              <a:spcBef>
                <a:spcPts val="0"/>
              </a:spcBef>
              <a:spcAft>
                <a:spcPts val="0"/>
              </a:spcAft>
              <a:buSzPts val="2800"/>
              <a:buNone/>
            </a:pPr>
            <a:endParaRPr/>
          </a:p>
          <a:p>
            <a:pPr marL="1257300" lvl="2" indent="-165100" algn="l" rtl="0">
              <a:lnSpc>
                <a:spcPct val="90000"/>
              </a:lnSpc>
              <a:spcBef>
                <a:spcPts val="0"/>
              </a:spcBef>
              <a:spcAft>
                <a:spcPts val="0"/>
              </a:spcAft>
              <a:buSzPts val="2800"/>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564</Words>
  <Application>Microsoft Macintosh PowerPoint</Application>
  <PresentationFormat>On-screen Show (4:3)</PresentationFormat>
  <Paragraphs>121</Paragraphs>
  <Slides>4</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Calibri</vt:lpstr>
      <vt:lpstr>Times</vt:lpstr>
      <vt:lpstr>Office Theme</vt:lpstr>
      <vt:lpstr>Custom Design</vt:lpstr>
      <vt:lpstr>Energy Frontier</vt:lpstr>
      <vt:lpstr>Energy Frontier</vt:lpstr>
      <vt:lpstr>Energy Frontier</vt:lpstr>
      <vt:lpstr>Energy Frontier</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Frontier</dc:title>
  <dc:creator>Young-Kee Kim</dc:creator>
  <cp:lastModifiedBy>Microsoft Office User</cp:lastModifiedBy>
  <cp:revision>3</cp:revision>
  <dcterms:created xsi:type="dcterms:W3CDTF">2014-06-24T05:51:31Z</dcterms:created>
  <dcterms:modified xsi:type="dcterms:W3CDTF">2020-04-05T12:55:54Z</dcterms:modified>
</cp:coreProperties>
</file>