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1" r:id="rId5"/>
  </p:sldMasterIdLst>
  <p:notesMasterIdLst>
    <p:notesMasterId r:id="rId6"/>
  </p:notesMasterIdLst>
  <p:sldIdLst>
    <p:sldId id="256" r:id="rId7"/>
    <p:sldId id="257" r:id="rId8"/>
  </p:sldIdLst>
  <p:sldSz cy="5143500" cx="9144000"/>
  <p:notesSz cx="6858000" cy="9144000"/>
  <p:embeddedFontLst>
    <p:embeddedFont>
      <p:font typeface="Robo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E051C867-00F1-44C1-9C97-4280C0CBB01D}">
  <a:tblStyle styleId="{E051C867-00F1-44C1-9C97-4280C0CBB01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Roboto-italic.fntdata"/><Relationship Id="rId10" Type="http://schemas.openxmlformats.org/officeDocument/2006/relationships/font" Target="fonts/Roboto-bold.fntdata"/><Relationship Id="rId12" Type="http://schemas.openxmlformats.org/officeDocument/2006/relationships/font" Target="fonts/Roboto-boldItalic.fntdata"/><Relationship Id="rId9" Type="http://schemas.openxmlformats.org/officeDocument/2006/relationships/font" Target="fonts/Roboto-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 name="Shape 27"/>
        <p:cNvGrpSpPr/>
        <p:nvPr/>
      </p:nvGrpSpPr>
      <p:grpSpPr>
        <a:xfrm>
          <a:off x="0" y="0"/>
          <a:ext cx="0" cy="0"/>
          <a:chOff x="0" y="0"/>
          <a:chExt cx="0" cy="0"/>
        </a:xfrm>
      </p:grpSpPr>
      <p:sp>
        <p:nvSpPr>
          <p:cNvPr id="28" name="Google Shape;28;g81c5ec5e9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 name="Google Shape;29;g81c5ec5e9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Google Shape;42;g81c5ec5e9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 name="Google Shape;43;g81c5ec5e9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572400"/>
            <a:ext cx="9144000" cy="4571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4668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0"/>
            <a:ext cx="8222100" cy="536400"/>
          </a:xfrm>
          <a:prstGeom prst="rect">
            <a:avLst/>
          </a:prstGeom>
        </p:spPr>
        <p:txBody>
          <a:bodyPr anchorCtr="0" anchor="b" bIns="91425" lIns="91425" spcFirstLastPara="1" rIns="91425" wrap="square" tIns="91425">
            <a:noAutofit/>
          </a:bodyPr>
          <a:lstStyle>
            <a:lvl1pPr lvl="0" algn="ctr">
              <a:spcBef>
                <a:spcPts val="0"/>
              </a:spcBef>
              <a:spcAft>
                <a:spcPts val="0"/>
              </a:spcAft>
              <a:buSzPts val="2700"/>
              <a:buNone/>
              <a:defRPr sz="2700"/>
            </a:lvl1pPr>
            <a:lvl2pPr lvl="1" algn="ctr">
              <a:spcBef>
                <a:spcPts val="0"/>
              </a:spcBef>
              <a:spcAft>
                <a:spcPts val="0"/>
              </a:spcAft>
              <a:buSzPts val="2700"/>
              <a:buNone/>
              <a:defRPr sz="2700"/>
            </a:lvl2pPr>
            <a:lvl3pPr lvl="2" algn="ctr">
              <a:spcBef>
                <a:spcPts val="0"/>
              </a:spcBef>
              <a:spcAft>
                <a:spcPts val="0"/>
              </a:spcAft>
              <a:buSzPts val="2700"/>
              <a:buNone/>
              <a:defRPr sz="2700"/>
            </a:lvl3pPr>
            <a:lvl4pPr lvl="3" algn="ctr">
              <a:spcBef>
                <a:spcPts val="0"/>
              </a:spcBef>
              <a:spcAft>
                <a:spcPts val="0"/>
              </a:spcAft>
              <a:buSzPts val="2700"/>
              <a:buNone/>
              <a:defRPr sz="2700"/>
            </a:lvl4pPr>
            <a:lvl5pPr lvl="4" algn="ctr">
              <a:spcBef>
                <a:spcPts val="0"/>
              </a:spcBef>
              <a:spcAft>
                <a:spcPts val="0"/>
              </a:spcAft>
              <a:buSzPts val="2700"/>
              <a:buNone/>
              <a:defRPr sz="2700"/>
            </a:lvl5pPr>
            <a:lvl6pPr lvl="5" algn="ctr">
              <a:spcBef>
                <a:spcPts val="0"/>
              </a:spcBef>
              <a:spcAft>
                <a:spcPts val="0"/>
              </a:spcAft>
              <a:buSzPts val="2700"/>
              <a:buNone/>
              <a:defRPr sz="2700"/>
            </a:lvl6pPr>
            <a:lvl7pPr lvl="6" algn="ctr">
              <a:spcBef>
                <a:spcPts val="0"/>
              </a:spcBef>
              <a:spcAft>
                <a:spcPts val="0"/>
              </a:spcAft>
              <a:buSzPts val="2700"/>
              <a:buNone/>
              <a:defRPr sz="2700"/>
            </a:lvl7pPr>
            <a:lvl8pPr lvl="7" algn="ctr">
              <a:spcBef>
                <a:spcPts val="0"/>
              </a:spcBef>
              <a:spcAft>
                <a:spcPts val="0"/>
              </a:spcAft>
              <a:buSzPts val="2700"/>
              <a:buNone/>
              <a:defRPr sz="2700"/>
            </a:lvl8pPr>
            <a:lvl9pPr lvl="8" algn="ctr">
              <a:spcBef>
                <a:spcPts val="0"/>
              </a:spcBef>
              <a:spcAft>
                <a:spcPts val="0"/>
              </a:spcAft>
              <a:buSzPts val="2700"/>
              <a:buNone/>
              <a:defRPr sz="2700"/>
            </a:lvl9pPr>
          </a:lstStyle>
          <a:p/>
        </p:txBody>
      </p:sp>
      <p:sp>
        <p:nvSpPr>
          <p:cNvPr id="22" name="Google Shape;22;p4"/>
          <p:cNvSpPr txBox="1"/>
          <p:nvPr>
            <p:ph idx="1" type="body"/>
          </p:nvPr>
        </p:nvSpPr>
        <p:spPr>
          <a:xfrm>
            <a:off x="156350" y="616300"/>
            <a:ext cx="8868600" cy="4162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60475" y="4899675"/>
            <a:ext cx="583500" cy="272400"/>
          </a:xfrm>
          <a:prstGeom prst="rect">
            <a:avLst/>
          </a:prstGeom>
        </p:spPr>
        <p:txBody>
          <a:bodyPr anchorCtr="0" anchor="t" bIns="91425" lIns="91425" spcFirstLastPara="1" rIns="91425" wrap="square" tIns="91425">
            <a:noAutofit/>
          </a:bodyPr>
          <a:lstStyle>
            <a:lvl1pPr indent="0" lvl="0" marL="0" marR="0" rtl="0">
              <a:lnSpc>
                <a:spcPct val="100000"/>
              </a:lnSpc>
              <a:spcBef>
                <a:spcPts val="0"/>
              </a:spcBef>
              <a:spcAft>
                <a:spcPts val="0"/>
              </a:spcAft>
              <a:buNone/>
              <a:defRPr/>
            </a:lvl1pPr>
            <a:lvl2pPr indent="0" lvl="1" marL="0" marR="0" rtl="0">
              <a:lnSpc>
                <a:spcPct val="100000"/>
              </a:lnSpc>
              <a:spcBef>
                <a:spcPts val="0"/>
              </a:spcBef>
              <a:spcAft>
                <a:spcPts val="0"/>
              </a:spcAft>
              <a:buNone/>
              <a:defRPr/>
            </a:lvl2pPr>
            <a:lvl3pPr indent="0" lvl="2" marL="0" marR="0" rtl="0">
              <a:lnSpc>
                <a:spcPct val="100000"/>
              </a:lnSpc>
              <a:spcBef>
                <a:spcPts val="0"/>
              </a:spcBef>
              <a:spcAft>
                <a:spcPts val="0"/>
              </a:spcAft>
              <a:buNone/>
              <a:defRPr/>
            </a:lvl3pPr>
            <a:lvl4pPr indent="0" lvl="3" marL="0" marR="0" rtl="0">
              <a:lnSpc>
                <a:spcPct val="100000"/>
              </a:lnSpc>
              <a:spcBef>
                <a:spcPts val="0"/>
              </a:spcBef>
              <a:spcAft>
                <a:spcPts val="0"/>
              </a:spcAft>
              <a:buNone/>
              <a:defRPr/>
            </a:lvl4pPr>
            <a:lvl5pPr indent="0" lvl="4" marL="0" marR="0" rtl="0">
              <a:lnSpc>
                <a:spcPct val="100000"/>
              </a:lnSpc>
              <a:spcBef>
                <a:spcPts val="0"/>
              </a:spcBef>
              <a:spcAft>
                <a:spcPts val="0"/>
              </a:spcAft>
              <a:buNone/>
              <a:defRPr/>
            </a:lvl5pPr>
            <a:lvl6pPr indent="0" lvl="5" marL="0" marR="0" rtl="0">
              <a:lnSpc>
                <a:spcPct val="100000"/>
              </a:lnSpc>
              <a:spcBef>
                <a:spcPts val="0"/>
              </a:spcBef>
              <a:spcAft>
                <a:spcPts val="0"/>
              </a:spcAft>
              <a:buNone/>
              <a:defRPr/>
            </a:lvl6pPr>
            <a:lvl7pPr indent="0" lvl="6" marL="0" marR="0" rtl="0">
              <a:lnSpc>
                <a:spcPct val="100000"/>
              </a:lnSpc>
              <a:spcBef>
                <a:spcPts val="0"/>
              </a:spcBef>
              <a:spcAft>
                <a:spcPts val="0"/>
              </a:spcAft>
              <a:buNone/>
              <a:defRPr/>
            </a:lvl7pPr>
            <a:lvl8pPr indent="0" lvl="7" marL="0" marR="0" rtl="0">
              <a:lnSpc>
                <a:spcPct val="100000"/>
              </a:lnSpc>
              <a:spcBef>
                <a:spcPts val="0"/>
              </a:spcBef>
              <a:spcAft>
                <a:spcPts val="0"/>
              </a:spcAft>
              <a:buNone/>
              <a:defRPr/>
            </a:lvl8pPr>
            <a:lvl9pPr indent="0" lvl="8" marL="0" marR="0" rtl="0">
              <a:lnSpc>
                <a:spcPct val="100000"/>
              </a:lnSpc>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
        <p:nvSpPr>
          <p:cNvPr id="24" name="Google Shape;24;p4"/>
          <p:cNvSpPr txBox="1"/>
          <p:nvPr/>
        </p:nvSpPr>
        <p:spPr>
          <a:xfrm>
            <a:off x="1907100" y="4899675"/>
            <a:ext cx="2949000" cy="272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Computational Frontier</a:t>
            </a:r>
            <a:endParaRPr>
              <a:latin typeface="Roboto"/>
              <a:ea typeface="Roboto"/>
              <a:cs typeface="Roboto"/>
              <a:sym typeface="Roboto"/>
            </a:endParaRPr>
          </a:p>
        </p:txBody>
      </p:sp>
      <p:sp>
        <p:nvSpPr>
          <p:cNvPr id="25" name="Google Shape;25;p4"/>
          <p:cNvSpPr txBox="1"/>
          <p:nvPr/>
        </p:nvSpPr>
        <p:spPr>
          <a:xfrm>
            <a:off x="5172350" y="4899675"/>
            <a:ext cx="2949000" cy="272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000">
                <a:solidFill>
                  <a:schemeClr val="lt2"/>
                </a:solidFill>
                <a:latin typeface="Roboto"/>
                <a:ea typeface="Roboto"/>
                <a:cs typeface="Roboto"/>
                <a:sym typeface="Roboto"/>
              </a:rPr>
              <a:t>Gottlieb / Nachman / Gutsche</a:t>
            </a:r>
            <a:endParaRPr sz="1000">
              <a:solidFill>
                <a:schemeClr val="lt2"/>
              </a:solidFill>
              <a:latin typeface="Roboto"/>
              <a:ea typeface="Roboto"/>
              <a:cs typeface="Roboto"/>
              <a:sym typeface="Roboto"/>
            </a:endParaRPr>
          </a:p>
          <a:p>
            <a:pPr indent="0" lvl="0" marL="0" rtl="0" algn="ctr">
              <a:spcBef>
                <a:spcPts val="0"/>
              </a:spcBef>
              <a:spcAft>
                <a:spcPts val="0"/>
              </a:spcAft>
              <a:buNone/>
            </a:pPr>
            <a:r>
              <a:t/>
            </a:r>
            <a:endParaRPr sz="1000">
              <a:solidFill>
                <a:schemeClr val="lt2"/>
              </a:solidFill>
              <a:latin typeface="Roboto"/>
              <a:ea typeface="Roboto"/>
              <a:cs typeface="Roboto"/>
              <a:sym typeface="Roboto"/>
            </a:endParaRPr>
          </a:p>
          <a:p>
            <a:pPr indent="0" lvl="0" marL="0" rtl="0" algn="ctr">
              <a:spcBef>
                <a:spcPts val="0"/>
              </a:spcBef>
              <a:spcAft>
                <a:spcPts val="0"/>
              </a:spcAft>
              <a:buNone/>
            </a:pPr>
            <a:r>
              <a:t/>
            </a:r>
            <a:endParaRPr sz="1000">
              <a:solidFill>
                <a:schemeClr val="lt2"/>
              </a:solidFill>
              <a:latin typeface="Roboto"/>
              <a:ea typeface="Roboto"/>
              <a:cs typeface="Roboto"/>
              <a:sym typeface="Roboto"/>
            </a:endParaRPr>
          </a:p>
        </p:txBody>
      </p:sp>
      <p:sp>
        <p:nvSpPr>
          <p:cNvPr id="26" name="Google Shape;26;p4"/>
          <p:cNvSpPr txBox="1"/>
          <p:nvPr/>
        </p:nvSpPr>
        <p:spPr>
          <a:xfrm>
            <a:off x="0" y="4899675"/>
            <a:ext cx="1362000" cy="27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chemeClr val="lt2"/>
                </a:solidFill>
                <a:latin typeface="Roboto"/>
                <a:ea typeface="Roboto"/>
                <a:cs typeface="Roboto"/>
                <a:sym typeface="Roboto"/>
              </a:rPr>
              <a:t>06. April 2020</a:t>
            </a:r>
            <a:endParaRPr sz="1000">
              <a:solidFill>
                <a:schemeClr val="lt2"/>
              </a:solidFill>
              <a:latin typeface="Roboto"/>
              <a:ea typeface="Roboto"/>
              <a:cs typeface="Roboto"/>
              <a:sym typeface="Roboto"/>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0"/>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60950" y="9411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 Id="rId5"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 name="Shape 30"/>
        <p:cNvGrpSpPr/>
        <p:nvPr/>
      </p:nvGrpSpPr>
      <p:grpSpPr>
        <a:xfrm>
          <a:off x="0" y="0"/>
          <a:ext cx="0" cy="0"/>
          <a:chOff x="0" y="0"/>
          <a:chExt cx="0" cy="0"/>
        </a:xfrm>
      </p:grpSpPr>
      <p:sp>
        <p:nvSpPr>
          <p:cNvPr id="31" name="Google Shape;31;p5"/>
          <p:cNvSpPr txBox="1"/>
          <p:nvPr>
            <p:ph idx="1" type="body"/>
          </p:nvPr>
        </p:nvSpPr>
        <p:spPr>
          <a:xfrm>
            <a:off x="156350" y="616300"/>
            <a:ext cx="5048700" cy="1631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Co-Conveners</a:t>
            </a:r>
            <a:endParaRPr sz="1200"/>
          </a:p>
          <a:p>
            <a:pPr indent="-304800" lvl="0" marL="457200" rtl="0" algn="l">
              <a:spcBef>
                <a:spcPts val="0"/>
              </a:spcBef>
              <a:spcAft>
                <a:spcPts val="0"/>
              </a:spcAft>
              <a:buSzPts val="1200"/>
              <a:buChar char="●"/>
            </a:pPr>
            <a:r>
              <a:rPr lang="en" sz="1200"/>
              <a:t>Software and Computing are an integral part of the science process. </a:t>
            </a:r>
            <a:endParaRPr sz="1200"/>
          </a:p>
          <a:p>
            <a:pPr indent="-279400" lvl="1" marL="914400" rtl="0" algn="l">
              <a:spcBef>
                <a:spcPts val="0"/>
              </a:spcBef>
              <a:spcAft>
                <a:spcPts val="0"/>
              </a:spcAft>
              <a:buSzPts val="800"/>
              <a:buChar char="○"/>
            </a:pPr>
            <a:r>
              <a:rPr lang="en" sz="800"/>
              <a:t>High Energy Physics traditionally had the largest computing resource needs and subsequently most complex software stack in science. This is not true anymore, with many other science domains predicting equal or larger resource needs. </a:t>
            </a:r>
            <a:endParaRPr sz="800"/>
          </a:p>
          <a:p>
            <a:pPr indent="-279400" lvl="1" marL="914400" rtl="0" algn="l">
              <a:spcBef>
                <a:spcPts val="0"/>
              </a:spcBef>
              <a:spcAft>
                <a:spcPts val="0"/>
              </a:spcAft>
              <a:buSzPts val="800"/>
              <a:buChar char="○"/>
            </a:pPr>
            <a:r>
              <a:rPr lang="en" sz="800"/>
              <a:t>We want to gain an overall understanding of the community's needs and discuss common solutions to them in the context of current and future solutions from the HEP community, other science disciplines and industry solutions.</a:t>
            </a:r>
            <a:endParaRPr sz="800"/>
          </a:p>
          <a:p>
            <a:pPr indent="-304800" lvl="0" marL="457200" rtl="0" algn="l">
              <a:spcBef>
                <a:spcPts val="0"/>
              </a:spcBef>
              <a:spcAft>
                <a:spcPts val="0"/>
              </a:spcAft>
              <a:buSzPts val="1200"/>
              <a:buChar char="●"/>
            </a:pPr>
            <a:r>
              <a:rPr lang="en" sz="1200"/>
              <a:t>Topical Groups and Co-Conveners</a:t>
            </a:r>
            <a:endParaRPr sz="1200"/>
          </a:p>
        </p:txBody>
      </p:sp>
      <p:sp>
        <p:nvSpPr>
          <p:cNvPr id="32" name="Google Shape;32;p5"/>
          <p:cNvSpPr txBox="1"/>
          <p:nvPr>
            <p:ph type="title"/>
          </p:nvPr>
        </p:nvSpPr>
        <p:spPr>
          <a:xfrm>
            <a:off x="471900" y="0"/>
            <a:ext cx="8222100" cy="536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Computational Frontier</a:t>
            </a:r>
            <a:endParaRPr/>
          </a:p>
        </p:txBody>
      </p:sp>
      <p:sp>
        <p:nvSpPr>
          <p:cNvPr id="33" name="Google Shape;33;p5"/>
          <p:cNvSpPr txBox="1"/>
          <p:nvPr>
            <p:ph idx="12" type="sldNum"/>
          </p:nvPr>
        </p:nvSpPr>
        <p:spPr>
          <a:xfrm>
            <a:off x="8560475" y="4899675"/>
            <a:ext cx="583500" cy="272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34" name="Google Shape;34;p5"/>
          <p:cNvGraphicFramePr/>
          <p:nvPr/>
        </p:nvGraphicFramePr>
        <p:xfrm>
          <a:off x="212925" y="2446275"/>
          <a:ext cx="3000000" cy="3000000"/>
        </p:xfrm>
        <a:graphic>
          <a:graphicData uri="http://schemas.openxmlformats.org/drawingml/2006/table">
            <a:tbl>
              <a:tblPr>
                <a:noFill/>
                <a:tableStyleId>{E051C867-00F1-44C1-9C97-4280C0CBB01D}</a:tableStyleId>
              </a:tblPr>
              <a:tblGrid>
                <a:gridCol w="3626775"/>
                <a:gridCol w="1516375"/>
                <a:gridCol w="1771875"/>
                <a:gridCol w="1645450"/>
              </a:tblGrid>
              <a:tr h="188375">
                <a:tc>
                  <a:txBody>
                    <a:bodyPr/>
                    <a:lstStyle/>
                    <a:p>
                      <a:pPr indent="0" lvl="0" marL="0" rtl="0" algn="l">
                        <a:spcBef>
                          <a:spcPts val="0"/>
                        </a:spcBef>
                        <a:spcAft>
                          <a:spcPts val="0"/>
                        </a:spcAft>
                        <a:buNone/>
                      </a:pPr>
                      <a:r>
                        <a:rPr b="1" lang="en" sz="800">
                          <a:solidFill>
                            <a:srgbClr val="FFFFFF"/>
                          </a:solidFill>
                        </a:rPr>
                        <a:t>Topical Group</a:t>
                      </a:r>
                      <a:endParaRPr b="1" sz="800">
                        <a:solidFill>
                          <a:srgbClr val="FFFFFF"/>
                        </a:solidFill>
                      </a:endParaRPr>
                    </a:p>
                  </a:txBody>
                  <a:tcPr marT="91425" marB="91425" marR="91425" marL="91425">
                    <a:solidFill>
                      <a:srgbClr val="3D85C6"/>
                    </a:solidFill>
                  </a:tcPr>
                </a:tc>
                <a:tc gridSpan="3">
                  <a:txBody>
                    <a:bodyPr/>
                    <a:lstStyle/>
                    <a:p>
                      <a:pPr indent="0" lvl="0" marL="0" rtl="0" algn="l">
                        <a:spcBef>
                          <a:spcPts val="0"/>
                        </a:spcBef>
                        <a:spcAft>
                          <a:spcPts val="0"/>
                        </a:spcAft>
                        <a:buNone/>
                      </a:pPr>
                      <a:r>
                        <a:rPr b="1" lang="en" sz="800">
                          <a:solidFill>
                            <a:srgbClr val="FFFFFF"/>
                          </a:solidFill>
                        </a:rPr>
                        <a:t>Co-Conveners</a:t>
                      </a:r>
                      <a:endParaRPr b="1" sz="800">
                        <a:solidFill>
                          <a:srgbClr val="FFFFFF"/>
                        </a:solidFill>
                      </a:endParaRPr>
                    </a:p>
                  </a:txBody>
                  <a:tcPr marT="91425" marB="91425" marR="91425" marL="91425">
                    <a:solidFill>
                      <a:srgbClr val="3D85C6"/>
                    </a:solidFill>
                  </a:tcPr>
                </a:tc>
                <a:tc hMerge="1"/>
                <a:tc hMerge="1"/>
              </a:tr>
              <a:tr h="210650">
                <a:tc>
                  <a:txBody>
                    <a:bodyPr/>
                    <a:lstStyle/>
                    <a:p>
                      <a:pPr indent="0" lvl="0" marL="0" rtl="0" algn="l">
                        <a:spcBef>
                          <a:spcPts val="0"/>
                        </a:spcBef>
                        <a:spcAft>
                          <a:spcPts val="0"/>
                        </a:spcAft>
                        <a:buNone/>
                      </a:pPr>
                      <a:r>
                        <a:rPr lang="en" sz="800"/>
                        <a:t>Experimental Algorithm Parallelization</a:t>
                      </a:r>
                      <a:endParaRPr sz="800"/>
                    </a:p>
                  </a:txBody>
                  <a:tcPr marT="91425" marB="91425" marR="91425" marL="91425"/>
                </a:tc>
                <a:tc>
                  <a:txBody>
                    <a:bodyPr/>
                    <a:lstStyle/>
                    <a:p>
                      <a:pPr indent="0" lvl="0" marL="0" rtl="0" algn="l">
                        <a:spcBef>
                          <a:spcPts val="0"/>
                        </a:spcBef>
                        <a:spcAft>
                          <a:spcPts val="0"/>
                        </a:spcAft>
                        <a:buNone/>
                      </a:pPr>
                      <a:r>
                        <a:rPr lang="en" sz="800"/>
                        <a:t>Giuseppe Cerati (FNAL)</a:t>
                      </a:r>
                      <a:endParaRPr sz="800"/>
                    </a:p>
                  </a:txBody>
                  <a:tcPr marT="91425" marB="91425" marR="91425" marL="91425"/>
                </a:tc>
                <a:tc>
                  <a:txBody>
                    <a:bodyPr/>
                    <a:lstStyle/>
                    <a:p>
                      <a:pPr indent="0" lvl="0" marL="0" rtl="0" algn="l">
                        <a:spcBef>
                          <a:spcPts val="0"/>
                        </a:spcBef>
                        <a:spcAft>
                          <a:spcPts val="0"/>
                        </a:spcAft>
                        <a:buNone/>
                      </a:pPr>
                      <a:r>
                        <a:rPr lang="en" sz="800"/>
                        <a:t>Katrin Heitmann (ANL)</a:t>
                      </a:r>
                      <a:endParaRPr sz="800"/>
                    </a:p>
                  </a:txBody>
                  <a:tcPr marT="91425" marB="91425" marR="91425" marL="91425"/>
                </a:tc>
                <a:tc>
                  <a:txBody>
                    <a:bodyPr/>
                    <a:lstStyle/>
                    <a:p>
                      <a:pPr indent="0" lvl="0" marL="0" rtl="0" algn="l">
                        <a:spcBef>
                          <a:spcPts val="0"/>
                        </a:spcBef>
                        <a:spcAft>
                          <a:spcPts val="0"/>
                        </a:spcAft>
                        <a:buNone/>
                      </a:pPr>
                      <a:r>
                        <a:rPr lang="en" sz="800"/>
                        <a:t>Walter Hopkins (BNL)</a:t>
                      </a:r>
                      <a:endParaRPr sz="800"/>
                    </a:p>
                  </a:txBody>
                  <a:tcPr marT="91425" marB="91425" marR="91425" marL="91425"/>
                </a:tc>
              </a:tr>
              <a:tr h="116025">
                <a:tc>
                  <a:txBody>
                    <a:bodyPr/>
                    <a:lstStyle/>
                    <a:p>
                      <a:pPr indent="0" lvl="0" marL="0" rtl="0" algn="l">
                        <a:spcBef>
                          <a:spcPts val="0"/>
                        </a:spcBef>
                        <a:spcAft>
                          <a:spcPts val="0"/>
                        </a:spcAft>
                        <a:buNone/>
                      </a:pPr>
                      <a:r>
                        <a:rPr lang="en" sz="800"/>
                        <a:t>Theoretical Calculations and Simulation</a:t>
                      </a:r>
                      <a:endParaRPr sz="800"/>
                    </a:p>
                  </a:txBody>
                  <a:tcPr marT="91425" marB="91425" marR="91425" marL="91425"/>
                </a:tc>
                <a:tc>
                  <a:txBody>
                    <a:bodyPr/>
                    <a:lstStyle/>
                    <a:p>
                      <a:pPr indent="0" lvl="0" marL="0" rtl="0" algn="l">
                        <a:spcBef>
                          <a:spcPts val="0"/>
                        </a:spcBef>
                        <a:spcAft>
                          <a:spcPts val="0"/>
                        </a:spcAft>
                        <a:buNone/>
                      </a:pPr>
                      <a:r>
                        <a:rPr lang="en" sz="800"/>
                        <a:t>Peter Boyle (BNL)</a:t>
                      </a:r>
                      <a:endParaRPr sz="800"/>
                    </a:p>
                  </a:txBody>
                  <a:tcPr marT="91425" marB="91425" marR="91425" marL="91425"/>
                </a:tc>
                <a:tc>
                  <a:txBody>
                    <a:bodyPr/>
                    <a:lstStyle/>
                    <a:p>
                      <a:pPr indent="0" lvl="0" marL="0" rtl="0" algn="l">
                        <a:spcBef>
                          <a:spcPts val="0"/>
                        </a:spcBef>
                        <a:spcAft>
                          <a:spcPts val="0"/>
                        </a:spcAft>
                        <a:buNone/>
                      </a:pPr>
                      <a:r>
                        <a:rPr lang="en" sz="800"/>
                        <a:t>Daniel Elvira (FNAL)</a:t>
                      </a:r>
                      <a:endParaRPr sz="800"/>
                    </a:p>
                  </a:txBody>
                  <a:tcPr marT="91425" marB="91425" marR="91425" marL="91425"/>
                </a:tc>
                <a:tc>
                  <a:txBody>
                    <a:bodyPr/>
                    <a:lstStyle/>
                    <a:p>
                      <a:pPr indent="0" lvl="0" marL="0" rtl="0" algn="l">
                        <a:spcBef>
                          <a:spcPts val="0"/>
                        </a:spcBef>
                        <a:spcAft>
                          <a:spcPts val="0"/>
                        </a:spcAft>
                        <a:buNone/>
                      </a:pPr>
                      <a:r>
                        <a:rPr lang="en" sz="800"/>
                        <a:t>Ji Qiang (LBNL)</a:t>
                      </a:r>
                      <a:endParaRPr sz="800"/>
                    </a:p>
                  </a:txBody>
                  <a:tcPr marT="91425" marB="91425" marR="91425" marL="91425"/>
                </a:tc>
              </a:tr>
              <a:tr h="153875">
                <a:tc>
                  <a:txBody>
                    <a:bodyPr/>
                    <a:lstStyle/>
                    <a:p>
                      <a:pPr indent="0" lvl="0" marL="0" rtl="0" algn="l">
                        <a:spcBef>
                          <a:spcPts val="0"/>
                        </a:spcBef>
                        <a:spcAft>
                          <a:spcPts val="0"/>
                        </a:spcAft>
                        <a:buNone/>
                      </a:pPr>
                      <a:r>
                        <a:rPr lang="en" sz="800"/>
                        <a:t>Machine Learning</a:t>
                      </a:r>
                      <a:endParaRPr sz="800"/>
                    </a:p>
                  </a:txBody>
                  <a:tcPr marT="91425" marB="91425" marR="91425" marL="91425"/>
                </a:tc>
                <a:tc>
                  <a:txBody>
                    <a:bodyPr/>
                    <a:lstStyle/>
                    <a:p>
                      <a:pPr indent="0" lvl="0" marL="0" rtl="0" algn="l">
                        <a:spcBef>
                          <a:spcPts val="0"/>
                        </a:spcBef>
                        <a:spcAft>
                          <a:spcPts val="0"/>
                        </a:spcAft>
                        <a:buNone/>
                      </a:pPr>
                      <a:r>
                        <a:rPr lang="en" sz="800"/>
                        <a:t>Phiala Shanahan (MIT)</a:t>
                      </a:r>
                      <a:endParaRPr sz="800"/>
                    </a:p>
                  </a:txBody>
                  <a:tcPr marT="91425" marB="91425" marR="91425" marL="91425"/>
                </a:tc>
                <a:tc>
                  <a:txBody>
                    <a:bodyPr/>
                    <a:lstStyle/>
                    <a:p>
                      <a:pPr indent="0" lvl="0" marL="0" rtl="0" algn="l">
                        <a:spcBef>
                          <a:spcPts val="0"/>
                        </a:spcBef>
                        <a:spcAft>
                          <a:spcPts val="0"/>
                        </a:spcAft>
                        <a:buNone/>
                      </a:pPr>
                      <a:r>
                        <a:rPr lang="en" sz="800"/>
                        <a:t>Kazu Terao (SLAC)</a:t>
                      </a:r>
                      <a:endParaRPr sz="800"/>
                    </a:p>
                  </a:txBody>
                  <a:tcPr marT="91425" marB="91425" marR="91425" marL="91425"/>
                </a:tc>
                <a:tc>
                  <a:txBody>
                    <a:bodyPr/>
                    <a:lstStyle/>
                    <a:p>
                      <a:pPr indent="0" lvl="0" marL="0" rtl="0" algn="l">
                        <a:spcBef>
                          <a:spcPts val="0"/>
                        </a:spcBef>
                        <a:spcAft>
                          <a:spcPts val="0"/>
                        </a:spcAft>
                        <a:buNone/>
                      </a:pPr>
                      <a:r>
                        <a:rPr lang="en" sz="800"/>
                        <a:t>Daniel Whiteson (Irvine)</a:t>
                      </a:r>
                      <a:endParaRPr sz="800"/>
                    </a:p>
                  </a:txBody>
                  <a:tcPr marT="91425" marB="91425" marR="91425" marL="91425"/>
                </a:tc>
              </a:tr>
              <a:tr h="149150">
                <a:tc>
                  <a:txBody>
                    <a:bodyPr/>
                    <a:lstStyle/>
                    <a:p>
                      <a:pPr indent="0" lvl="0" marL="0" rtl="0" algn="l">
                        <a:spcBef>
                          <a:spcPts val="0"/>
                        </a:spcBef>
                        <a:spcAft>
                          <a:spcPts val="0"/>
                        </a:spcAft>
                        <a:buNone/>
                      </a:pPr>
                      <a:r>
                        <a:rPr lang="en" sz="800"/>
                        <a:t>Storage and processing resource access (Facility and Infrastructure R&amp;D)</a:t>
                      </a:r>
                      <a:endParaRPr sz="800"/>
                    </a:p>
                  </a:txBody>
                  <a:tcPr marT="91425" marB="91425" marR="91425" marL="91425"/>
                </a:tc>
                <a:tc>
                  <a:txBody>
                    <a:bodyPr/>
                    <a:lstStyle/>
                    <a:p>
                      <a:pPr indent="0" lvl="0" marL="0" rtl="0" algn="l">
                        <a:spcBef>
                          <a:spcPts val="0"/>
                        </a:spcBef>
                        <a:spcAft>
                          <a:spcPts val="0"/>
                        </a:spcAft>
                        <a:buNone/>
                      </a:pPr>
                      <a:r>
                        <a:rPr lang="en" sz="800"/>
                        <a:t>Wahid Bhimji (NERSC)</a:t>
                      </a:r>
                      <a:endParaRPr sz="800"/>
                    </a:p>
                  </a:txBody>
                  <a:tcPr marT="91425" marB="91425" marR="91425" marL="91425"/>
                </a:tc>
                <a:tc>
                  <a:txBody>
                    <a:bodyPr/>
                    <a:lstStyle/>
                    <a:p>
                      <a:pPr indent="0" lvl="0" marL="0" rtl="0" algn="l">
                        <a:spcBef>
                          <a:spcPts val="0"/>
                        </a:spcBef>
                        <a:spcAft>
                          <a:spcPts val="0"/>
                        </a:spcAft>
                        <a:buNone/>
                      </a:pPr>
                      <a:r>
                        <a:rPr lang="en" sz="800"/>
                        <a:t>Rob Gardner (U Chicago)</a:t>
                      </a:r>
                      <a:endParaRPr sz="800"/>
                    </a:p>
                  </a:txBody>
                  <a:tcPr marT="91425" marB="91425" marR="91425" marL="91425"/>
                </a:tc>
                <a:tc>
                  <a:txBody>
                    <a:bodyPr/>
                    <a:lstStyle/>
                    <a:p>
                      <a:pPr indent="0" lvl="0" marL="0" rtl="0" algn="l">
                        <a:spcBef>
                          <a:spcPts val="0"/>
                        </a:spcBef>
                        <a:spcAft>
                          <a:spcPts val="0"/>
                        </a:spcAft>
                        <a:buNone/>
                      </a:pPr>
                      <a:r>
                        <a:rPr lang="en" sz="800"/>
                        <a:t>Frank Würthwein (UCSD)</a:t>
                      </a:r>
                      <a:endParaRPr sz="800"/>
                    </a:p>
                  </a:txBody>
                  <a:tcPr marT="91425" marB="91425" marR="91425" marL="91425"/>
                </a:tc>
              </a:tr>
              <a:tr h="125475">
                <a:tc>
                  <a:txBody>
                    <a:bodyPr/>
                    <a:lstStyle/>
                    <a:p>
                      <a:pPr indent="0" lvl="0" marL="0" rtl="0" algn="l">
                        <a:spcBef>
                          <a:spcPts val="0"/>
                        </a:spcBef>
                        <a:spcAft>
                          <a:spcPts val="0"/>
                        </a:spcAft>
                        <a:buNone/>
                      </a:pPr>
                      <a:r>
                        <a:rPr lang="en" sz="800"/>
                        <a:t>End user analysis</a:t>
                      </a:r>
                      <a:endParaRPr sz="800"/>
                    </a:p>
                  </a:txBody>
                  <a:tcPr marT="91425" marB="91425" marR="91425" marL="91425"/>
                </a:tc>
                <a:tc>
                  <a:txBody>
                    <a:bodyPr/>
                    <a:lstStyle/>
                    <a:p>
                      <a:pPr indent="0" lvl="0" marL="0" rtl="0" algn="l">
                        <a:spcBef>
                          <a:spcPts val="0"/>
                        </a:spcBef>
                        <a:spcAft>
                          <a:spcPts val="0"/>
                        </a:spcAft>
                        <a:buNone/>
                      </a:pPr>
                      <a:r>
                        <a:rPr lang="en" sz="800"/>
                        <a:t>Gavin Davies (U Mississippi)</a:t>
                      </a:r>
                      <a:endParaRPr sz="800"/>
                    </a:p>
                  </a:txBody>
                  <a:tcPr marT="91425" marB="91425" marR="91425" marL="91425"/>
                </a:tc>
                <a:tc>
                  <a:txBody>
                    <a:bodyPr/>
                    <a:lstStyle/>
                    <a:p>
                      <a:pPr indent="0" lvl="0" marL="0" rtl="0" algn="l">
                        <a:spcBef>
                          <a:spcPts val="0"/>
                        </a:spcBef>
                        <a:spcAft>
                          <a:spcPts val="0"/>
                        </a:spcAft>
                        <a:buNone/>
                      </a:pPr>
                      <a:r>
                        <a:rPr lang="en" sz="800"/>
                        <a:t>Peter Onyisi (U Texas at Austin)</a:t>
                      </a:r>
                      <a:endParaRPr sz="800"/>
                    </a:p>
                  </a:txBody>
                  <a:tcPr marT="91425" marB="91425" marR="91425" marL="91425"/>
                </a:tc>
                <a:tc>
                  <a:txBody>
                    <a:bodyPr/>
                    <a:lstStyle/>
                    <a:p>
                      <a:pPr indent="0" lvl="0" marL="0" rtl="0" algn="l">
                        <a:spcBef>
                          <a:spcPts val="0"/>
                        </a:spcBef>
                        <a:spcAft>
                          <a:spcPts val="0"/>
                        </a:spcAft>
                        <a:buNone/>
                      </a:pPr>
                      <a:r>
                        <a:rPr lang="en" sz="800"/>
                        <a:t>Amy Roberts (UC Denver)</a:t>
                      </a:r>
                      <a:endParaRPr sz="800"/>
                    </a:p>
                  </a:txBody>
                  <a:tcPr marT="91425" marB="91425" marR="91425" marL="91425"/>
                </a:tc>
              </a:tr>
              <a:tr h="100000">
                <a:tc>
                  <a:txBody>
                    <a:bodyPr/>
                    <a:lstStyle/>
                    <a:p>
                      <a:pPr indent="0" lvl="0" marL="0" rtl="0" algn="l">
                        <a:spcBef>
                          <a:spcPts val="0"/>
                        </a:spcBef>
                        <a:spcAft>
                          <a:spcPts val="0"/>
                        </a:spcAft>
                        <a:buNone/>
                      </a:pPr>
                      <a:r>
                        <a:rPr lang="en" sz="800"/>
                        <a:t>Quantum computing</a:t>
                      </a:r>
                      <a:endParaRPr sz="800"/>
                    </a:p>
                  </a:txBody>
                  <a:tcPr marT="91425" marB="91425" marR="91425" marL="91425"/>
                </a:tc>
                <a:tc>
                  <a:txBody>
                    <a:bodyPr/>
                    <a:lstStyle/>
                    <a:p>
                      <a:pPr indent="0" lvl="0" marL="0" rtl="0" algn="l">
                        <a:spcBef>
                          <a:spcPts val="0"/>
                        </a:spcBef>
                        <a:spcAft>
                          <a:spcPts val="0"/>
                        </a:spcAft>
                        <a:buNone/>
                      </a:pPr>
                      <a:r>
                        <a:rPr lang="en" sz="800"/>
                        <a:t>Travis Humble (ORNL)</a:t>
                      </a:r>
                      <a:endParaRPr sz="800"/>
                    </a:p>
                  </a:txBody>
                  <a:tcPr marT="91425" marB="91425" marR="91425" marL="91425"/>
                </a:tc>
                <a:tc>
                  <a:txBody>
                    <a:bodyPr/>
                    <a:lstStyle/>
                    <a:p>
                      <a:pPr indent="0" lvl="0" marL="0" rtl="0" algn="l">
                        <a:spcBef>
                          <a:spcPts val="0"/>
                        </a:spcBef>
                        <a:spcAft>
                          <a:spcPts val="0"/>
                        </a:spcAft>
                        <a:buNone/>
                      </a:pPr>
                      <a:r>
                        <a:rPr lang="en" sz="800"/>
                        <a:t>Gabriel Perdue (FNAL)</a:t>
                      </a:r>
                      <a:endParaRPr sz="800"/>
                    </a:p>
                  </a:txBody>
                  <a:tcPr marT="91425" marB="91425" marR="91425" marL="91425"/>
                </a:tc>
                <a:tc>
                  <a:txBody>
                    <a:bodyPr/>
                    <a:lstStyle/>
                    <a:p>
                      <a:pPr indent="0" lvl="0" marL="0" rtl="0" algn="l">
                        <a:spcBef>
                          <a:spcPts val="0"/>
                        </a:spcBef>
                        <a:spcAft>
                          <a:spcPts val="0"/>
                        </a:spcAft>
                        <a:buNone/>
                      </a:pPr>
                      <a:r>
                        <a:rPr lang="en" sz="800"/>
                        <a:t>Martin Savage (U Washington)</a:t>
                      </a:r>
                      <a:endParaRPr sz="800"/>
                    </a:p>
                  </a:txBody>
                  <a:tcPr marT="91425" marB="91425" marR="91425" marL="91425"/>
                </a:tc>
              </a:tr>
              <a:tr h="149125">
                <a:tc>
                  <a:txBody>
                    <a:bodyPr/>
                    <a:lstStyle/>
                    <a:p>
                      <a:pPr indent="0" lvl="0" marL="0" rtl="0" algn="l">
                        <a:spcBef>
                          <a:spcPts val="0"/>
                        </a:spcBef>
                        <a:spcAft>
                          <a:spcPts val="0"/>
                        </a:spcAft>
                        <a:buNone/>
                      </a:pPr>
                      <a:r>
                        <a:rPr lang="en" sz="800"/>
                        <a:t>Reinterpretation and long-term preservation of data and code</a:t>
                      </a:r>
                      <a:endParaRPr sz="800"/>
                    </a:p>
                  </a:txBody>
                  <a:tcPr marT="91425" marB="91425" marR="91425" marL="91425"/>
                </a:tc>
                <a:tc>
                  <a:txBody>
                    <a:bodyPr/>
                    <a:lstStyle/>
                    <a:p>
                      <a:pPr indent="0" lvl="0" marL="0" rtl="0" algn="l">
                        <a:spcBef>
                          <a:spcPts val="0"/>
                        </a:spcBef>
                        <a:spcAft>
                          <a:spcPts val="0"/>
                        </a:spcAft>
                        <a:buNone/>
                      </a:pPr>
                      <a:r>
                        <a:rPr lang="en" sz="800"/>
                        <a:t>Kyle Cramner (NYU)</a:t>
                      </a:r>
                      <a:endParaRPr sz="800"/>
                    </a:p>
                  </a:txBody>
                  <a:tcPr marT="91425" marB="91425" marR="91425" marL="91425"/>
                </a:tc>
                <a:tc>
                  <a:txBody>
                    <a:bodyPr/>
                    <a:lstStyle/>
                    <a:p>
                      <a:pPr indent="0" lvl="0" marL="0" rtl="0" algn="l">
                        <a:spcBef>
                          <a:spcPts val="0"/>
                        </a:spcBef>
                        <a:spcAft>
                          <a:spcPts val="0"/>
                        </a:spcAft>
                        <a:buNone/>
                      </a:pPr>
                      <a:r>
                        <a:rPr lang="en" sz="800"/>
                        <a:t>Mike Hildreth (U Notre Dame)</a:t>
                      </a:r>
                      <a:endParaRPr sz="800"/>
                    </a:p>
                  </a:txBody>
                  <a:tcPr marT="91425" marB="91425" marR="91425" marL="91425"/>
                </a:tc>
                <a:tc>
                  <a:txBody>
                    <a:bodyPr/>
                    <a:lstStyle/>
                    <a:p>
                      <a:pPr indent="0" lvl="0" marL="0" rtl="0" algn="l">
                        <a:spcBef>
                          <a:spcPts val="0"/>
                        </a:spcBef>
                        <a:spcAft>
                          <a:spcPts val="0"/>
                        </a:spcAft>
                        <a:buNone/>
                      </a:pPr>
                      <a:r>
                        <a:rPr lang="en" sz="800"/>
                        <a:t>TBD</a:t>
                      </a:r>
                      <a:endParaRPr sz="800"/>
                    </a:p>
                  </a:txBody>
                  <a:tcPr marT="91425" marB="91425" marR="91425" marL="91425"/>
                </a:tc>
              </a:tr>
            </a:tbl>
          </a:graphicData>
        </a:graphic>
      </p:graphicFrame>
      <p:pic>
        <p:nvPicPr>
          <p:cNvPr id="35" name="Google Shape;35;p5"/>
          <p:cNvPicPr preferRelativeResize="0"/>
          <p:nvPr/>
        </p:nvPicPr>
        <p:blipFill>
          <a:blip r:embed="rId3">
            <a:alphaModFix/>
          </a:blip>
          <a:stretch>
            <a:fillRect/>
          </a:stretch>
        </p:blipFill>
        <p:spPr>
          <a:xfrm>
            <a:off x="5482600" y="569525"/>
            <a:ext cx="968425" cy="987250"/>
          </a:xfrm>
          <a:prstGeom prst="rect">
            <a:avLst/>
          </a:prstGeom>
          <a:noFill/>
          <a:ln>
            <a:noFill/>
          </a:ln>
        </p:spPr>
      </p:pic>
      <p:sp>
        <p:nvSpPr>
          <p:cNvPr id="36" name="Google Shape;36;p5"/>
          <p:cNvSpPr txBox="1"/>
          <p:nvPr/>
        </p:nvSpPr>
        <p:spPr>
          <a:xfrm>
            <a:off x="5482600" y="1589900"/>
            <a:ext cx="968400" cy="4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latin typeface="Roboto"/>
                <a:ea typeface="Roboto"/>
                <a:cs typeface="Roboto"/>
                <a:sym typeface="Roboto"/>
              </a:rPr>
              <a:t>Steven Gottlieb</a:t>
            </a:r>
            <a:endParaRPr sz="900">
              <a:latin typeface="Roboto"/>
              <a:ea typeface="Roboto"/>
              <a:cs typeface="Roboto"/>
              <a:sym typeface="Roboto"/>
            </a:endParaRPr>
          </a:p>
          <a:p>
            <a:pPr indent="0" lvl="0" marL="0" rtl="0" algn="l">
              <a:spcBef>
                <a:spcPts val="0"/>
              </a:spcBef>
              <a:spcAft>
                <a:spcPts val="0"/>
              </a:spcAft>
              <a:buNone/>
            </a:pPr>
            <a:r>
              <a:rPr lang="en" sz="900">
                <a:latin typeface="Roboto"/>
                <a:ea typeface="Roboto"/>
                <a:cs typeface="Roboto"/>
                <a:sym typeface="Roboto"/>
              </a:rPr>
              <a:t>U Indiana</a:t>
            </a:r>
            <a:endParaRPr sz="900">
              <a:latin typeface="Roboto"/>
              <a:ea typeface="Roboto"/>
              <a:cs typeface="Roboto"/>
              <a:sym typeface="Roboto"/>
            </a:endParaRPr>
          </a:p>
          <a:p>
            <a:pPr indent="0" lvl="0" marL="0" rtl="0" algn="l">
              <a:spcBef>
                <a:spcPts val="0"/>
              </a:spcBef>
              <a:spcAft>
                <a:spcPts val="0"/>
              </a:spcAft>
              <a:buNone/>
            </a:pPr>
            <a:r>
              <a:t/>
            </a:r>
            <a:endParaRPr sz="900">
              <a:latin typeface="Roboto"/>
              <a:ea typeface="Roboto"/>
              <a:cs typeface="Roboto"/>
              <a:sym typeface="Roboto"/>
            </a:endParaRPr>
          </a:p>
        </p:txBody>
      </p:sp>
      <p:sp>
        <p:nvSpPr>
          <p:cNvPr id="37" name="Google Shape;37;p5"/>
          <p:cNvSpPr txBox="1"/>
          <p:nvPr/>
        </p:nvSpPr>
        <p:spPr>
          <a:xfrm>
            <a:off x="6506275" y="1589950"/>
            <a:ext cx="968400" cy="4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latin typeface="Roboto"/>
                <a:ea typeface="Roboto"/>
                <a:cs typeface="Roboto"/>
                <a:sym typeface="Roboto"/>
              </a:rPr>
              <a:t>Ben Nachman</a:t>
            </a:r>
            <a:endParaRPr sz="900">
              <a:latin typeface="Roboto"/>
              <a:ea typeface="Roboto"/>
              <a:cs typeface="Roboto"/>
              <a:sym typeface="Roboto"/>
            </a:endParaRPr>
          </a:p>
          <a:p>
            <a:pPr indent="0" lvl="0" marL="0" rtl="0" algn="l">
              <a:spcBef>
                <a:spcPts val="0"/>
              </a:spcBef>
              <a:spcAft>
                <a:spcPts val="0"/>
              </a:spcAft>
              <a:buNone/>
            </a:pPr>
            <a:r>
              <a:rPr lang="en" sz="900">
                <a:latin typeface="Roboto"/>
                <a:ea typeface="Roboto"/>
                <a:cs typeface="Roboto"/>
                <a:sym typeface="Roboto"/>
              </a:rPr>
              <a:t>LBL</a:t>
            </a:r>
            <a:endParaRPr sz="900">
              <a:latin typeface="Roboto"/>
              <a:ea typeface="Roboto"/>
              <a:cs typeface="Roboto"/>
              <a:sym typeface="Roboto"/>
            </a:endParaRPr>
          </a:p>
        </p:txBody>
      </p:sp>
      <p:pic>
        <p:nvPicPr>
          <p:cNvPr id="38" name="Google Shape;38;p5"/>
          <p:cNvPicPr preferRelativeResize="0"/>
          <p:nvPr/>
        </p:nvPicPr>
        <p:blipFill rotWithShape="1">
          <a:blip r:embed="rId4">
            <a:alphaModFix/>
          </a:blip>
          <a:srcRect b="33809" l="0" r="0" t="0"/>
          <a:stretch/>
        </p:blipFill>
        <p:spPr>
          <a:xfrm>
            <a:off x="7529925" y="569500"/>
            <a:ext cx="995246" cy="987299"/>
          </a:xfrm>
          <a:prstGeom prst="rect">
            <a:avLst/>
          </a:prstGeom>
          <a:noFill/>
          <a:ln>
            <a:noFill/>
          </a:ln>
        </p:spPr>
      </p:pic>
      <p:sp>
        <p:nvSpPr>
          <p:cNvPr id="39" name="Google Shape;39;p5"/>
          <p:cNvSpPr txBox="1"/>
          <p:nvPr/>
        </p:nvSpPr>
        <p:spPr>
          <a:xfrm>
            <a:off x="7529950" y="1589900"/>
            <a:ext cx="968400" cy="48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900">
                <a:latin typeface="Roboto"/>
                <a:ea typeface="Roboto"/>
                <a:cs typeface="Roboto"/>
                <a:sym typeface="Roboto"/>
              </a:rPr>
              <a:t>Oliver Gutsche</a:t>
            </a:r>
            <a:endParaRPr sz="900">
              <a:latin typeface="Roboto"/>
              <a:ea typeface="Roboto"/>
              <a:cs typeface="Roboto"/>
              <a:sym typeface="Roboto"/>
            </a:endParaRPr>
          </a:p>
          <a:p>
            <a:pPr indent="0" lvl="0" marL="0" rtl="0" algn="l">
              <a:spcBef>
                <a:spcPts val="0"/>
              </a:spcBef>
              <a:spcAft>
                <a:spcPts val="0"/>
              </a:spcAft>
              <a:buNone/>
            </a:pPr>
            <a:r>
              <a:rPr lang="en" sz="900">
                <a:latin typeface="Roboto"/>
                <a:ea typeface="Roboto"/>
                <a:cs typeface="Roboto"/>
                <a:sym typeface="Roboto"/>
              </a:rPr>
              <a:t>FNAL</a:t>
            </a:r>
            <a:endParaRPr sz="900">
              <a:latin typeface="Roboto"/>
              <a:ea typeface="Roboto"/>
              <a:cs typeface="Roboto"/>
              <a:sym typeface="Roboto"/>
            </a:endParaRPr>
          </a:p>
        </p:txBody>
      </p:sp>
      <p:pic>
        <p:nvPicPr>
          <p:cNvPr id="40" name="Google Shape;40;p5"/>
          <p:cNvPicPr preferRelativeResize="0"/>
          <p:nvPr/>
        </p:nvPicPr>
        <p:blipFill>
          <a:blip r:embed="rId5">
            <a:alphaModFix/>
          </a:blip>
          <a:stretch>
            <a:fillRect/>
          </a:stretch>
        </p:blipFill>
        <p:spPr>
          <a:xfrm>
            <a:off x="6506263" y="578962"/>
            <a:ext cx="968425" cy="9684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sp>
        <p:nvSpPr>
          <p:cNvPr id="45" name="Google Shape;45;p6"/>
          <p:cNvSpPr txBox="1"/>
          <p:nvPr>
            <p:ph type="title"/>
          </p:nvPr>
        </p:nvSpPr>
        <p:spPr>
          <a:xfrm>
            <a:off x="471900" y="0"/>
            <a:ext cx="8222100" cy="536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Computational Frontier</a:t>
            </a:r>
            <a:endParaRPr/>
          </a:p>
        </p:txBody>
      </p:sp>
      <p:sp>
        <p:nvSpPr>
          <p:cNvPr id="46" name="Google Shape;46;p6"/>
          <p:cNvSpPr txBox="1"/>
          <p:nvPr>
            <p:ph idx="1" type="body"/>
          </p:nvPr>
        </p:nvSpPr>
        <p:spPr>
          <a:xfrm>
            <a:off x="156350" y="616300"/>
            <a:ext cx="8868600" cy="4162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Coordination with other frontiers</a:t>
            </a:r>
            <a:endParaRPr/>
          </a:p>
          <a:p>
            <a:pPr indent="-317500" lvl="1" marL="914400" rtl="0" algn="l">
              <a:spcBef>
                <a:spcPts val="0"/>
              </a:spcBef>
              <a:spcAft>
                <a:spcPts val="0"/>
              </a:spcAft>
              <a:buSzPts val="1400"/>
              <a:buChar char="○"/>
            </a:pPr>
            <a:r>
              <a:rPr lang="en"/>
              <a:t>Software &amp; computing is important for almost all other frontiers, so close coordination is needed</a:t>
            </a:r>
            <a:endParaRPr/>
          </a:p>
          <a:p>
            <a:pPr indent="-317500" lvl="1" marL="914400" rtl="0" algn="l">
              <a:spcBef>
                <a:spcPts val="0"/>
              </a:spcBef>
              <a:spcAft>
                <a:spcPts val="0"/>
              </a:spcAft>
              <a:buSzPts val="1400"/>
              <a:buChar char="○"/>
            </a:pPr>
            <a:r>
              <a:rPr lang="en"/>
              <a:t>Have asked other frontiers to dedicate a liaison to the computational frontier</a:t>
            </a:r>
            <a:endParaRPr/>
          </a:p>
          <a:p>
            <a:pPr indent="-342900" lvl="0" marL="457200" rtl="0" algn="l">
              <a:spcBef>
                <a:spcPts val="0"/>
              </a:spcBef>
              <a:spcAft>
                <a:spcPts val="0"/>
              </a:spcAft>
              <a:buSzPts val="1800"/>
              <a:buChar char="●"/>
            </a:pPr>
            <a:r>
              <a:rPr lang="en"/>
              <a:t>Topical Working groups conveners</a:t>
            </a:r>
            <a:endParaRPr/>
          </a:p>
          <a:p>
            <a:pPr indent="-317500" lvl="1" marL="914400" rtl="0" algn="l">
              <a:spcBef>
                <a:spcPts val="0"/>
              </a:spcBef>
              <a:spcAft>
                <a:spcPts val="0"/>
              </a:spcAft>
              <a:buSzPts val="1400"/>
              <a:buChar char="○"/>
            </a:pPr>
            <a:r>
              <a:rPr lang="en"/>
              <a:t>Plan to meet monthly</a:t>
            </a:r>
            <a:endParaRPr/>
          </a:p>
          <a:p>
            <a:pPr indent="-317500" lvl="1" marL="914400" rtl="0" algn="l">
              <a:spcBef>
                <a:spcPts val="0"/>
              </a:spcBef>
              <a:spcAft>
                <a:spcPts val="0"/>
              </a:spcAft>
              <a:buSzPts val="1400"/>
              <a:buChar char="○"/>
            </a:pPr>
            <a:r>
              <a:rPr lang="en"/>
              <a:t>Maybe include liaisons for coordination or have separate meetings with the liaisons</a:t>
            </a:r>
            <a:endParaRPr/>
          </a:p>
          <a:p>
            <a:pPr indent="-342900" lvl="0" marL="457200" rtl="0" algn="l">
              <a:spcBef>
                <a:spcPts val="0"/>
              </a:spcBef>
              <a:spcAft>
                <a:spcPts val="0"/>
              </a:spcAft>
              <a:buSzPts val="1800"/>
              <a:buChar char="●"/>
            </a:pPr>
            <a:r>
              <a:rPr lang="en"/>
              <a:t>Workshops - two prong strategy</a:t>
            </a:r>
            <a:endParaRPr/>
          </a:p>
          <a:p>
            <a:pPr indent="-317500" lvl="1" marL="914400" rtl="0" algn="l">
              <a:spcBef>
                <a:spcPts val="0"/>
              </a:spcBef>
              <a:spcAft>
                <a:spcPts val="0"/>
              </a:spcAft>
              <a:buSzPts val="1400"/>
              <a:buChar char="○"/>
            </a:pPr>
            <a:r>
              <a:rPr lang="en"/>
              <a:t>Considering dedicated workshop for software &amp; computing</a:t>
            </a:r>
            <a:endParaRPr/>
          </a:p>
          <a:p>
            <a:pPr indent="-317500" lvl="1" marL="914400" rtl="0" algn="l">
              <a:spcBef>
                <a:spcPts val="0"/>
              </a:spcBef>
              <a:spcAft>
                <a:spcPts val="0"/>
              </a:spcAft>
              <a:buSzPts val="1400"/>
              <a:buChar char="○"/>
            </a:pPr>
            <a:r>
              <a:rPr lang="en"/>
              <a:t>Asking other frontiers to attach software &amp; computing sessions to their workshops</a:t>
            </a:r>
            <a:endParaRPr/>
          </a:p>
          <a:p>
            <a:pPr indent="-342900" lvl="0" marL="457200" rtl="0" algn="l">
              <a:spcBef>
                <a:spcPts val="0"/>
              </a:spcBef>
              <a:spcAft>
                <a:spcPts val="0"/>
              </a:spcAft>
              <a:buSzPts val="1800"/>
              <a:buChar char="●"/>
            </a:pPr>
            <a:r>
              <a:rPr lang="en"/>
              <a:t>Whitepapers and surveys</a:t>
            </a:r>
            <a:endParaRPr/>
          </a:p>
          <a:p>
            <a:pPr indent="-317500" lvl="1" marL="914400" rtl="0" algn="l">
              <a:spcBef>
                <a:spcPts val="0"/>
              </a:spcBef>
              <a:spcAft>
                <a:spcPts val="0"/>
              </a:spcAft>
              <a:buSzPts val="1400"/>
              <a:buChar char="○"/>
            </a:pPr>
            <a:r>
              <a:rPr lang="en"/>
              <a:t>Will follow the Snowmass 2021 white paper process, and will ask working group conveners to ask for specific white papers from groups/individuals to write their reports</a:t>
            </a:r>
            <a:endParaRPr/>
          </a:p>
          <a:p>
            <a:pPr indent="-317500" lvl="1" marL="914400" rtl="0" algn="l">
              <a:spcBef>
                <a:spcPts val="0"/>
              </a:spcBef>
              <a:spcAft>
                <a:spcPts val="0"/>
              </a:spcAft>
              <a:buSzPts val="1400"/>
              <a:buChar char="○"/>
            </a:pPr>
            <a:r>
              <a:rPr lang="en"/>
              <a:t>Planning to design a survey with questions from the working groups to experiments/larger science collaborations to gather initial input for Snowmass 2021 process</a:t>
            </a:r>
            <a:endParaRPr/>
          </a:p>
        </p:txBody>
      </p:sp>
      <p:sp>
        <p:nvSpPr>
          <p:cNvPr id="47" name="Google Shape;47;p6"/>
          <p:cNvSpPr txBox="1"/>
          <p:nvPr>
            <p:ph idx="12" type="sldNum"/>
          </p:nvPr>
        </p:nvSpPr>
        <p:spPr>
          <a:xfrm>
            <a:off x="8560475" y="4899675"/>
            <a:ext cx="583500" cy="2724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