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58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31C09-3B1B-4205-B318-8116E210ED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D71259-7860-4FC5-83E9-75EEB9DB8A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2B2A7-84A3-46F9-B3EC-88E566B76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7AA0-D930-435D-9F89-FF7B68429E2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A152F-48B2-4FDF-BB00-B2E50E928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4E9F9-FC96-410E-A851-3CF04DEBF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75C8-8759-4E08-9ECB-2059AFCC2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8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DD44E-57DB-46C1-ABFF-A21C9486F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F1E24-6C6D-4CFD-A9D4-A353A52BA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02A2C-4908-45E3-A7DF-0CC320CA7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7AA0-D930-435D-9F89-FF7B68429E2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8A635-6A8A-4934-929B-C6FD3131F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74149-C673-4EBD-844F-F6A3938D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75C8-8759-4E08-9ECB-2059AFCC2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22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D9B3D1-2C4E-4060-9CA9-BA7461594C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EFDF24-DFFF-4D5F-9F4F-DA330BB8D7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F1BA8-5C02-45D8-AB71-490013075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7AA0-D930-435D-9F89-FF7B68429E2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0BADE-BA32-4417-9430-D41B21331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F0E85-EF28-4E42-A505-60E9EC544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75C8-8759-4E08-9ECB-2059AFCC2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35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4B5E6-D6AE-40B4-883C-E38EC26AD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486A5-567B-4A28-92EB-E52205EE3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20108-AF75-4875-A194-7003E65CD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7AA0-D930-435D-9F89-FF7B68429E2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14A3B-6C99-4698-9123-6C13E68A4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D3F6E-42C1-4BE0-B422-9959A1444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75C8-8759-4E08-9ECB-2059AFCC2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5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28562-6F84-4029-9497-916A107A7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5B8396-7465-4601-B0E4-241BCBAA0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271ECB-B572-44C6-8FCA-8EC2EF14C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7AA0-D930-435D-9F89-FF7B68429E2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8044E-D28A-43B6-AA17-B4434E0E0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4B8BB-9F70-436B-BFC2-D12D2AF39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75C8-8759-4E08-9ECB-2059AFCC2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5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EBA18-1333-4591-976D-7E9D70059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6FF3D-B51F-4092-8FB6-A58E989D62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C2BE2E-8425-4294-9DB9-25930BDF7C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3C871-6FDE-48DC-A3EC-5EFB92E6A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7AA0-D930-435D-9F89-FF7B68429E2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BF4AA-2110-4F8D-BBBC-45DA83244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E33E16-6D82-413E-AE2A-EE5D7B052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75C8-8759-4E08-9ECB-2059AFCC2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58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8C2FE-7B81-447F-AEEF-4FBDB3E0C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00B9E-A00B-443C-B277-F90087484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ABF30-A27E-4311-84F6-8DF8499A2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8807A5-47BF-4120-BE12-3F0BFF824A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9A261F-8CC5-4A64-90A5-C2579BE76D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DA91CE-CE33-40B9-9588-41F0CA305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7AA0-D930-435D-9F89-FF7B68429E2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0CD1DC-BDBD-4A14-B645-F0D9390AB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7FDF91-73C2-4D62-8BB8-825B37016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75C8-8759-4E08-9ECB-2059AFCC2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9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04B32-1501-4477-8266-C36ADB7C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A35BC-AB84-468D-800B-AF688D0C9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7AA0-D930-435D-9F89-FF7B68429E2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090617-3357-4FA2-AEC2-D2BB652EB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6164D0-395A-4664-AB32-6C8F7BE53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75C8-8759-4E08-9ECB-2059AFCC2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4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FE217A-4E0F-4920-8356-90698DB8F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7AA0-D930-435D-9F89-FF7B68429E2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9D7EEE-E41B-4364-829C-99E23010D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08CFA-D664-4F08-B061-F6536424C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75C8-8759-4E08-9ECB-2059AFCC2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32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DCEC6-CFD4-4DF9-BD85-B3036771C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A14B6-1704-47B7-8E7C-3C8DEB650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C2D54-1623-4F58-92F6-7A5A1CBCB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D07D25-BA01-4046-9624-6F1591A9C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7AA0-D930-435D-9F89-FF7B68429E2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7EAD17-C79C-499F-B8A2-FB3D9041A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1F595B-02F1-4B36-A64B-28F745DBD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75C8-8759-4E08-9ECB-2059AFCC2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8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9D1C7-1620-4608-80F0-91BCC2ECF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489E5-6C2F-4B88-89F5-DFED540535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C540D7-C0D0-45B3-A419-F141B90B4B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4104A-677E-4671-B36E-1E714B470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7AA0-D930-435D-9F89-FF7B68429E2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38ECB-C00A-4069-888B-1E7F8F158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DE37FD-6DBD-4935-B022-934AB9ABD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75C8-8759-4E08-9ECB-2059AFCC2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7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944C3F-DA1D-498A-A502-3573395CE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E712B-99BA-473D-BEFA-F25724F49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8B28D-87C9-4D68-BA51-76BFC19308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7AA0-D930-435D-9F89-FF7B68429E2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10093-568B-45D5-BD92-5C87A2B2C0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EC482-BF95-4B01-BE7B-4870CEE95C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075C8-8759-4E08-9ECB-2059AFCC2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6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E5911-3F12-4DF6-A062-AE14CB9257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Possible Baffle Features for Beam Based Alignment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DBF21A-68FD-4534-9FB3-C348F00422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Keith Gollwitzer</a:t>
            </a:r>
          </a:p>
          <a:p>
            <a:r>
              <a:rPr lang="en-US" dirty="0"/>
              <a:t>March 11, 2020</a:t>
            </a:r>
          </a:p>
        </p:txBody>
      </p:sp>
    </p:spTree>
    <p:extLst>
      <p:ext uri="{BB962C8B-B14F-4D97-AF65-F5344CB8AC3E}">
        <p14:creationId xmlns:p14="http://schemas.microsoft.com/office/powerpoint/2010/main" val="250433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96061-A116-43D4-A65D-C4CDCFBE4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25A8D-120C-4B51-83DB-EA715BA2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3187"/>
            <a:ext cx="10515600" cy="4619687"/>
          </a:xfrm>
        </p:spPr>
        <p:txBody>
          <a:bodyPr>
            <a:normAutofit/>
          </a:bodyPr>
          <a:lstStyle/>
          <a:p>
            <a:r>
              <a:rPr lang="en-US" dirty="0"/>
              <a:t>Baffle can be driven up/out of the ideal beam path by twice the distance that the beam can be directed</a:t>
            </a:r>
          </a:p>
          <a:p>
            <a:pPr lvl="1"/>
            <a:r>
              <a:rPr lang="en-US" dirty="0"/>
              <a:t>If beam can be moved upward 25 mm, then baffle can be moved </a:t>
            </a:r>
          </a:p>
          <a:p>
            <a:pPr lvl="2"/>
            <a:r>
              <a:rPr lang="en-US" dirty="0"/>
              <a:t>Y = </a:t>
            </a:r>
            <a:r>
              <a:rPr lang="en-US" dirty="0" err="1"/>
              <a:t>R_outer</a:t>
            </a:r>
            <a:r>
              <a:rPr lang="en-US" dirty="0"/>
              <a:t> + 50 mm</a:t>
            </a:r>
          </a:p>
          <a:p>
            <a:pPr lvl="2"/>
            <a:endParaRPr lang="en-US" dirty="0"/>
          </a:p>
          <a:p>
            <a:r>
              <a:rPr lang="en-US" dirty="0"/>
              <a:t>The vertical motion/readback of the baffle is “well understood”</a:t>
            </a:r>
          </a:p>
          <a:p>
            <a:endParaRPr lang="en-US" dirty="0"/>
          </a:p>
          <a:p>
            <a:r>
              <a:rPr lang="en-US" dirty="0"/>
              <a:t>Baffle is located in the up/out of the way position for the Beam Based Alignment of the downstream components (horns &amp; target)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48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42F0B91-1E71-4606-AB47-748F59166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Cross-hair like features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1B275B-4E8E-43BD-9EC4-EC642F561A33}"/>
              </a:ext>
            </a:extLst>
          </p:cNvPr>
          <p:cNvSpPr txBox="1"/>
          <p:nvPr/>
        </p:nvSpPr>
        <p:spPr>
          <a:xfrm>
            <a:off x="4754177" y="5214505"/>
            <a:ext cx="3056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Nothing to scale or exact place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6ED4E34-2439-44B0-858D-E1AF3795262C}"/>
              </a:ext>
            </a:extLst>
          </p:cNvPr>
          <p:cNvGrpSpPr/>
          <p:nvPr/>
        </p:nvGrpSpPr>
        <p:grpSpPr>
          <a:xfrm>
            <a:off x="7867096" y="611206"/>
            <a:ext cx="3674251" cy="960142"/>
            <a:chOff x="1368260" y="2308421"/>
            <a:chExt cx="3674251" cy="96014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C464BF7-6794-49C4-A5C7-4814207A8118}"/>
                </a:ext>
              </a:extLst>
            </p:cNvPr>
            <p:cNvCxnSpPr>
              <a:cxnSpLocks/>
            </p:cNvCxnSpPr>
            <p:nvPr/>
          </p:nvCxnSpPr>
          <p:spPr>
            <a:xfrm>
              <a:off x="1368260" y="2459114"/>
              <a:ext cx="0" cy="5486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88627F-3971-48FD-9FDA-C8D88CC6E9D8}"/>
                </a:ext>
              </a:extLst>
            </p:cNvPr>
            <p:cNvSpPr/>
            <p:nvPr/>
          </p:nvSpPr>
          <p:spPr>
            <a:xfrm rot="571495">
              <a:off x="1384916" y="2308421"/>
              <a:ext cx="3657595" cy="50602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71FB099-ADD3-41AC-8931-A8DEFD44D278}"/>
                </a:ext>
              </a:extLst>
            </p:cNvPr>
            <p:cNvCxnSpPr>
              <a:cxnSpLocks/>
            </p:cNvCxnSpPr>
            <p:nvPr/>
          </p:nvCxnSpPr>
          <p:spPr>
            <a:xfrm>
              <a:off x="4956318" y="3113583"/>
              <a:ext cx="0" cy="15498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57063E6B-5061-418D-8D17-6CEFE2F8A519}"/>
              </a:ext>
            </a:extLst>
          </p:cNvPr>
          <p:cNvSpPr/>
          <p:nvPr/>
        </p:nvSpPr>
        <p:spPr>
          <a:xfrm>
            <a:off x="1180731" y="1858195"/>
            <a:ext cx="4067830" cy="35884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342D8E6-AFF1-4B60-972E-7CD63170C582}"/>
              </a:ext>
            </a:extLst>
          </p:cNvPr>
          <p:cNvSpPr/>
          <p:nvPr/>
        </p:nvSpPr>
        <p:spPr>
          <a:xfrm>
            <a:off x="6943439" y="1743742"/>
            <a:ext cx="4067830" cy="35884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84ADF2-9B7E-41B2-A203-812D0C915470}"/>
              </a:ext>
            </a:extLst>
          </p:cNvPr>
          <p:cNvCxnSpPr>
            <a:cxnSpLocks/>
          </p:cNvCxnSpPr>
          <p:nvPr/>
        </p:nvCxnSpPr>
        <p:spPr>
          <a:xfrm>
            <a:off x="2382176" y="5224634"/>
            <a:ext cx="0" cy="5486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79614B5-D339-40E9-B913-C1AC1045247F}"/>
              </a:ext>
            </a:extLst>
          </p:cNvPr>
          <p:cNvCxnSpPr>
            <a:cxnSpLocks/>
          </p:cNvCxnSpPr>
          <p:nvPr/>
        </p:nvCxnSpPr>
        <p:spPr>
          <a:xfrm>
            <a:off x="3910615" y="5256423"/>
            <a:ext cx="0" cy="5486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E7F79EE-15F4-496D-9AA9-79FCDCFEDAFF}"/>
              </a:ext>
            </a:extLst>
          </p:cNvPr>
          <p:cNvCxnSpPr>
            <a:cxnSpLocks/>
          </p:cNvCxnSpPr>
          <p:nvPr/>
        </p:nvCxnSpPr>
        <p:spPr>
          <a:xfrm flipH="1">
            <a:off x="2382176" y="5773274"/>
            <a:ext cx="1528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E2A1B5C-D466-4472-A0CB-652F6F9ED1B7}"/>
              </a:ext>
            </a:extLst>
          </p:cNvPr>
          <p:cNvGrpSpPr>
            <a:grpSpLocks noChangeAspect="1"/>
          </p:cNvGrpSpPr>
          <p:nvPr/>
        </p:nvGrpSpPr>
        <p:grpSpPr>
          <a:xfrm>
            <a:off x="8730525" y="5309517"/>
            <a:ext cx="722366" cy="274320"/>
            <a:chOff x="8184110" y="5177513"/>
            <a:chExt cx="1528440" cy="580429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50BD0F0-3C5B-4959-A179-B61E2F3A3D7C}"/>
                </a:ext>
              </a:extLst>
            </p:cNvPr>
            <p:cNvCxnSpPr>
              <a:cxnSpLocks/>
            </p:cNvCxnSpPr>
            <p:nvPr/>
          </p:nvCxnSpPr>
          <p:spPr>
            <a:xfrm>
              <a:off x="8184110" y="5177513"/>
              <a:ext cx="0" cy="5486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365C3CA-F15D-4EFD-BE00-A60464AD1AEA}"/>
                </a:ext>
              </a:extLst>
            </p:cNvPr>
            <p:cNvCxnSpPr>
              <a:cxnSpLocks/>
            </p:cNvCxnSpPr>
            <p:nvPr/>
          </p:nvCxnSpPr>
          <p:spPr>
            <a:xfrm>
              <a:off x="9712549" y="5209302"/>
              <a:ext cx="0" cy="5486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7EBC41-A521-45E2-BFC9-8D6F50B42B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84110" y="5726153"/>
              <a:ext cx="15284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B9911B1E-662A-48D4-88D4-D6B74728A448}"/>
              </a:ext>
            </a:extLst>
          </p:cNvPr>
          <p:cNvSpPr txBox="1"/>
          <p:nvPr/>
        </p:nvSpPr>
        <p:spPr>
          <a:xfrm>
            <a:off x="906077" y="5910434"/>
            <a:ext cx="5048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Cross piece hangs 10mm below outer edge of baffle</a:t>
            </a:r>
          </a:p>
          <a:p>
            <a:pPr algn="ctr"/>
            <a:r>
              <a:rPr lang="en-US" dirty="0"/>
              <a:t>Side features are +- 10mm from beam line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DBE10C1-7B65-4475-85CB-B490F498A0BF}"/>
              </a:ext>
            </a:extLst>
          </p:cNvPr>
          <p:cNvSpPr txBox="1"/>
          <p:nvPr/>
        </p:nvSpPr>
        <p:spPr>
          <a:xfrm>
            <a:off x="6568142" y="5910434"/>
            <a:ext cx="4931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Cross piece hangs 5mm below outer edge of baffle</a:t>
            </a:r>
          </a:p>
          <a:p>
            <a:pPr algn="ctr"/>
            <a:r>
              <a:rPr lang="en-US" dirty="0"/>
              <a:t>Side features are +- 5mm from beam line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3C3FA17-6E3C-4E19-B00C-CCBB982FA6B0}"/>
              </a:ext>
            </a:extLst>
          </p:cNvPr>
          <p:cNvSpPr>
            <a:spLocks noChangeAspect="1"/>
          </p:cNvSpPr>
          <p:nvPr/>
        </p:nvSpPr>
        <p:spPr>
          <a:xfrm>
            <a:off x="2208806" y="2784739"/>
            <a:ext cx="2011680" cy="17746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E2A3E43-7EC5-429C-9861-91955C3AAE9A}"/>
              </a:ext>
            </a:extLst>
          </p:cNvPr>
          <p:cNvSpPr>
            <a:spLocks noChangeAspect="1"/>
          </p:cNvSpPr>
          <p:nvPr/>
        </p:nvSpPr>
        <p:spPr>
          <a:xfrm>
            <a:off x="7971514" y="2639391"/>
            <a:ext cx="2011680" cy="17746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3CA5C7F-5A27-4A2C-8307-0A44F6793285}"/>
              </a:ext>
            </a:extLst>
          </p:cNvPr>
          <p:cNvCxnSpPr>
            <a:endCxn id="13" idx="4"/>
          </p:cNvCxnSpPr>
          <p:nvPr/>
        </p:nvCxnSpPr>
        <p:spPr>
          <a:xfrm>
            <a:off x="3204839" y="3693111"/>
            <a:ext cx="9807" cy="175356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304D0C4-C201-40E6-B88F-BB2BB2442149}"/>
              </a:ext>
            </a:extLst>
          </p:cNvPr>
          <p:cNvSpPr txBox="1"/>
          <p:nvPr/>
        </p:nvSpPr>
        <p:spPr>
          <a:xfrm>
            <a:off x="2735447" y="3323237"/>
            <a:ext cx="938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R_outer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593A83-E1FD-4B92-AD55-78A4637434AB}"/>
              </a:ext>
            </a:extLst>
          </p:cNvPr>
          <p:cNvSpPr txBox="1"/>
          <p:nvPr/>
        </p:nvSpPr>
        <p:spPr>
          <a:xfrm rot="535446">
            <a:off x="9134131" y="594702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Baffle</a:t>
            </a:r>
          </a:p>
        </p:txBody>
      </p:sp>
    </p:spTree>
    <p:extLst>
      <p:ext uri="{BB962C8B-B14F-4D97-AF65-F5344CB8AC3E}">
        <p14:creationId xmlns:p14="http://schemas.microsoft.com/office/powerpoint/2010/main" val="3359950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25226D-46B6-49B8-AFCC-8FA110B0C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Alignment of Baffle using Cross-Hair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822B44-B35C-48E9-B130-B9AC1DB44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 power beam is put on ideal trajectory</a:t>
            </a:r>
          </a:p>
          <a:p>
            <a:r>
              <a:rPr lang="en-US" dirty="0"/>
              <a:t>Lower baffle noting when ionization indicates (R_outer+10mm) and (R_outer+5mm); now can adjust vertical angle of baffle </a:t>
            </a:r>
          </a:p>
          <a:p>
            <a:pPr lvl="1"/>
            <a:r>
              <a:rPr lang="en-US" dirty="0"/>
              <a:t>If baffle tilt was adjusted, recheck by driving baffle through cross-hair features</a:t>
            </a:r>
          </a:p>
          <a:p>
            <a:r>
              <a:rPr lang="en-US" dirty="0"/>
              <a:t>Drive baffle so that ideal beam is at (y=R_outer+2.5mm)</a:t>
            </a:r>
          </a:p>
          <a:p>
            <a:r>
              <a:rPr lang="en-US" dirty="0"/>
              <a:t>Scan beam horizontally to find four horizontal features; now can adjust baffle to set horizontal angle</a:t>
            </a:r>
          </a:p>
          <a:p>
            <a:r>
              <a:rPr lang="en-US" dirty="0"/>
              <a:t>Drive baffle down so centered upon ideal beam (y=0).</a:t>
            </a:r>
          </a:p>
          <a:p>
            <a:pPr lvl="1"/>
            <a:r>
              <a:rPr lang="en-US" dirty="0"/>
              <a:t>Verify by moving beam to find inner edge of baffle</a:t>
            </a:r>
          </a:p>
        </p:txBody>
      </p:sp>
    </p:spTree>
    <p:extLst>
      <p:ext uri="{BB962C8B-B14F-4D97-AF65-F5344CB8AC3E}">
        <p14:creationId xmlns:p14="http://schemas.microsoft.com/office/powerpoint/2010/main" val="371651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42F0B91-1E71-4606-AB47-748F59166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Bafflette</a:t>
            </a:r>
            <a:r>
              <a:rPr lang="en-US" dirty="0"/>
              <a:t> like features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1B275B-4E8E-43BD-9EC4-EC642F561A33}"/>
              </a:ext>
            </a:extLst>
          </p:cNvPr>
          <p:cNvSpPr txBox="1"/>
          <p:nvPr/>
        </p:nvSpPr>
        <p:spPr>
          <a:xfrm>
            <a:off x="6096000" y="2205104"/>
            <a:ext cx="3056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Nothing to scale or exact place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88627F-3971-48FD-9FDA-C8D88CC6E9D8}"/>
              </a:ext>
            </a:extLst>
          </p:cNvPr>
          <p:cNvSpPr/>
          <p:nvPr/>
        </p:nvSpPr>
        <p:spPr>
          <a:xfrm rot="571495">
            <a:off x="7883752" y="611206"/>
            <a:ext cx="3657595" cy="5060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7063E6B-5061-418D-8D17-6CEFE2F8A519}"/>
              </a:ext>
            </a:extLst>
          </p:cNvPr>
          <p:cNvSpPr/>
          <p:nvPr/>
        </p:nvSpPr>
        <p:spPr>
          <a:xfrm>
            <a:off x="1180731" y="1515295"/>
            <a:ext cx="4067830" cy="35884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9911B1E-662A-48D4-88D4-D6B74728A448}"/>
              </a:ext>
            </a:extLst>
          </p:cNvPr>
          <p:cNvSpPr txBox="1"/>
          <p:nvPr/>
        </p:nvSpPr>
        <p:spPr>
          <a:xfrm>
            <a:off x="6150224" y="3458185"/>
            <a:ext cx="52792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Features are 20cm long parallel to beam path</a:t>
            </a:r>
          </a:p>
          <a:p>
            <a:endParaRPr lang="en-US" dirty="0"/>
          </a:p>
          <a:p>
            <a:r>
              <a:rPr lang="en-US" dirty="0"/>
              <a:t>Similar alignment procedure as cross-hair except using</a:t>
            </a:r>
          </a:p>
          <a:p>
            <a:r>
              <a:rPr lang="en-US" dirty="0"/>
              <a:t>Hadron Detector instead of ionization </a:t>
            </a:r>
            <a:r>
              <a:rPr lang="en-US" dirty="0" err="1"/>
              <a:t>chmabers</a:t>
            </a:r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7F4D707-9331-4CD3-A7AF-5C2653A81D7C}"/>
              </a:ext>
            </a:extLst>
          </p:cNvPr>
          <p:cNvSpPr>
            <a:spLocks noChangeAspect="1"/>
          </p:cNvSpPr>
          <p:nvPr/>
        </p:nvSpPr>
        <p:spPr>
          <a:xfrm rot="571495">
            <a:off x="7858291" y="825536"/>
            <a:ext cx="914400" cy="283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7894D58-E088-46FE-99F3-5A60DDE17ED8}"/>
              </a:ext>
            </a:extLst>
          </p:cNvPr>
          <p:cNvSpPr>
            <a:spLocks noChangeAspect="1"/>
          </p:cNvSpPr>
          <p:nvPr/>
        </p:nvSpPr>
        <p:spPr>
          <a:xfrm rot="571495">
            <a:off x="10580929" y="1305863"/>
            <a:ext cx="914400" cy="126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71C275-BA18-4601-A56B-B8C8FA39CE15}"/>
              </a:ext>
            </a:extLst>
          </p:cNvPr>
          <p:cNvSpPr/>
          <p:nvPr/>
        </p:nvSpPr>
        <p:spPr>
          <a:xfrm>
            <a:off x="2485747" y="4928385"/>
            <a:ext cx="1367161" cy="906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4CAD55-D6AD-4ABB-91FC-1430D42F3FE9}"/>
              </a:ext>
            </a:extLst>
          </p:cNvPr>
          <p:cNvSpPr/>
          <p:nvPr/>
        </p:nvSpPr>
        <p:spPr>
          <a:xfrm>
            <a:off x="2716567" y="5052053"/>
            <a:ext cx="941033" cy="6119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70BE30B-67E3-408B-B44F-C32A03EA824C}"/>
              </a:ext>
            </a:extLst>
          </p:cNvPr>
          <p:cNvSpPr>
            <a:spLocks noChangeAspect="1"/>
          </p:cNvSpPr>
          <p:nvPr/>
        </p:nvSpPr>
        <p:spPr>
          <a:xfrm>
            <a:off x="2208806" y="2422223"/>
            <a:ext cx="2011680" cy="17746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1A0D2A-A9BE-4A58-B0E2-45F21E9FDB0C}"/>
              </a:ext>
            </a:extLst>
          </p:cNvPr>
          <p:cNvSpPr txBox="1"/>
          <p:nvPr/>
        </p:nvSpPr>
        <p:spPr>
          <a:xfrm rot="535446">
            <a:off x="9134131" y="594702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Baffle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4A78BA7-AA29-4B2D-9536-A79D9EE616CA}"/>
              </a:ext>
            </a:extLst>
          </p:cNvPr>
          <p:cNvSpPr/>
          <p:nvPr/>
        </p:nvSpPr>
        <p:spPr>
          <a:xfrm>
            <a:off x="2952456" y="5028659"/>
            <a:ext cx="495300" cy="4577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B327993-1D45-4451-834C-310CE1585E9F}"/>
              </a:ext>
            </a:extLst>
          </p:cNvPr>
          <p:cNvSpPr/>
          <p:nvPr/>
        </p:nvSpPr>
        <p:spPr>
          <a:xfrm>
            <a:off x="3085764" y="5022255"/>
            <a:ext cx="219075" cy="2651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E6F7DD3-4CE0-468C-BCED-722CAF716B67}"/>
              </a:ext>
            </a:extLst>
          </p:cNvPr>
          <p:cNvGrpSpPr/>
          <p:nvPr/>
        </p:nvGrpSpPr>
        <p:grpSpPr>
          <a:xfrm>
            <a:off x="3981331" y="5012226"/>
            <a:ext cx="923277" cy="786424"/>
            <a:chOff x="4065972" y="5048888"/>
            <a:chExt cx="1571348" cy="60960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8DDAB64-12E0-4260-AE8D-2A1233D4CAEF}"/>
                </a:ext>
              </a:extLst>
            </p:cNvPr>
            <p:cNvCxnSpPr>
              <a:cxnSpLocks/>
            </p:cNvCxnSpPr>
            <p:nvPr/>
          </p:nvCxnSpPr>
          <p:spPr>
            <a:xfrm>
              <a:off x="4065972" y="5048888"/>
              <a:ext cx="157134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17D183B-CA24-4A49-A00C-FFCFA4FAB47C}"/>
                </a:ext>
              </a:extLst>
            </p:cNvPr>
            <p:cNvCxnSpPr>
              <a:cxnSpLocks/>
            </p:cNvCxnSpPr>
            <p:nvPr/>
          </p:nvCxnSpPr>
          <p:spPr>
            <a:xfrm>
              <a:off x="4065972" y="5201288"/>
              <a:ext cx="157134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59209D4-A6FA-48C4-8FE0-A15D078A0302}"/>
                </a:ext>
              </a:extLst>
            </p:cNvPr>
            <p:cNvCxnSpPr>
              <a:cxnSpLocks/>
            </p:cNvCxnSpPr>
            <p:nvPr/>
          </p:nvCxnSpPr>
          <p:spPr>
            <a:xfrm>
              <a:off x="4065972" y="5353688"/>
              <a:ext cx="157134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192ECBB-7DFA-4E39-83DC-092301A60185}"/>
                </a:ext>
              </a:extLst>
            </p:cNvPr>
            <p:cNvCxnSpPr>
              <a:cxnSpLocks/>
            </p:cNvCxnSpPr>
            <p:nvPr/>
          </p:nvCxnSpPr>
          <p:spPr>
            <a:xfrm>
              <a:off x="4065972" y="5506088"/>
              <a:ext cx="157134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1829EF6-3582-459D-B796-871ABB2B2529}"/>
                </a:ext>
              </a:extLst>
            </p:cNvPr>
            <p:cNvCxnSpPr>
              <a:cxnSpLocks/>
            </p:cNvCxnSpPr>
            <p:nvPr/>
          </p:nvCxnSpPr>
          <p:spPr>
            <a:xfrm>
              <a:off x="4065972" y="5658488"/>
              <a:ext cx="157134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301CF6FA-C86D-424E-BB2A-5C0199BBA685}"/>
              </a:ext>
            </a:extLst>
          </p:cNvPr>
          <p:cNvSpPr txBox="1"/>
          <p:nvPr/>
        </p:nvSpPr>
        <p:spPr>
          <a:xfrm>
            <a:off x="4297009" y="4928384"/>
            <a:ext cx="5613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5mm</a:t>
            </a:r>
          </a:p>
          <a:p>
            <a:r>
              <a:rPr lang="en-US" sz="1400" dirty="0"/>
              <a:t>5mm</a:t>
            </a:r>
          </a:p>
          <a:p>
            <a:r>
              <a:rPr lang="en-US" sz="1400" dirty="0"/>
              <a:t>5mm</a:t>
            </a:r>
          </a:p>
          <a:p>
            <a:r>
              <a:rPr lang="en-US" sz="1400" dirty="0"/>
              <a:t>5mm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B067CEF-5500-40CF-82C3-214C21D5D5D7}"/>
              </a:ext>
            </a:extLst>
          </p:cNvPr>
          <p:cNvGrpSpPr/>
          <p:nvPr/>
        </p:nvGrpSpPr>
        <p:grpSpPr>
          <a:xfrm rot="5400000">
            <a:off x="3022553" y="5919393"/>
            <a:ext cx="923277" cy="786424"/>
            <a:chOff x="4065972" y="5048888"/>
            <a:chExt cx="1571348" cy="60960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7033D2F-B8F6-422A-B76B-AC7A87226ACE}"/>
                </a:ext>
              </a:extLst>
            </p:cNvPr>
            <p:cNvCxnSpPr>
              <a:cxnSpLocks/>
            </p:cNvCxnSpPr>
            <p:nvPr/>
          </p:nvCxnSpPr>
          <p:spPr>
            <a:xfrm>
              <a:off x="4065972" y="5048888"/>
              <a:ext cx="157134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ABC6FEE-28AB-40D2-9CB0-6DB85F77D581}"/>
                </a:ext>
              </a:extLst>
            </p:cNvPr>
            <p:cNvCxnSpPr>
              <a:cxnSpLocks/>
            </p:cNvCxnSpPr>
            <p:nvPr/>
          </p:nvCxnSpPr>
          <p:spPr>
            <a:xfrm>
              <a:off x="4065972" y="5201288"/>
              <a:ext cx="157134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CFE0F-8143-467E-8837-3BFE232BF96A}"/>
                </a:ext>
              </a:extLst>
            </p:cNvPr>
            <p:cNvCxnSpPr>
              <a:cxnSpLocks/>
            </p:cNvCxnSpPr>
            <p:nvPr/>
          </p:nvCxnSpPr>
          <p:spPr>
            <a:xfrm>
              <a:off x="4065972" y="5353688"/>
              <a:ext cx="157134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D3125B6-23C5-4D90-80E3-642AE663663E}"/>
                </a:ext>
              </a:extLst>
            </p:cNvPr>
            <p:cNvCxnSpPr>
              <a:cxnSpLocks/>
            </p:cNvCxnSpPr>
            <p:nvPr/>
          </p:nvCxnSpPr>
          <p:spPr>
            <a:xfrm>
              <a:off x="4065972" y="5506088"/>
              <a:ext cx="157134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CE0B22C-878A-4054-8EF2-869AFD18289C}"/>
                </a:ext>
              </a:extLst>
            </p:cNvPr>
            <p:cNvCxnSpPr>
              <a:cxnSpLocks/>
            </p:cNvCxnSpPr>
            <p:nvPr/>
          </p:nvCxnSpPr>
          <p:spPr>
            <a:xfrm>
              <a:off x="4065972" y="5658488"/>
              <a:ext cx="157134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EC8C559A-D651-47E0-A069-BC54D752411A}"/>
              </a:ext>
            </a:extLst>
          </p:cNvPr>
          <p:cNvSpPr txBox="1"/>
          <p:nvPr/>
        </p:nvSpPr>
        <p:spPr>
          <a:xfrm rot="5400000">
            <a:off x="3213939" y="5835552"/>
            <a:ext cx="5613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5mm</a:t>
            </a:r>
          </a:p>
          <a:p>
            <a:r>
              <a:rPr lang="en-US" sz="1400" dirty="0"/>
              <a:t>5mm</a:t>
            </a:r>
          </a:p>
          <a:p>
            <a:r>
              <a:rPr lang="en-US" sz="1400" dirty="0"/>
              <a:t>5mm</a:t>
            </a:r>
          </a:p>
          <a:p>
            <a:r>
              <a:rPr lang="en-US" sz="1400" dirty="0"/>
              <a:t>5mm</a:t>
            </a:r>
          </a:p>
        </p:txBody>
      </p:sp>
    </p:spTree>
    <p:extLst>
      <p:ext uri="{BB962C8B-B14F-4D97-AF65-F5344CB8AC3E}">
        <p14:creationId xmlns:p14="http://schemas.microsoft.com/office/powerpoint/2010/main" val="596240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25226D-46B6-49B8-AFCC-8FA110B0C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183"/>
            <a:ext cx="10515600" cy="1325563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822B44-B35C-48E9-B130-B9AC1DB44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895"/>
            <a:ext cx="10515600" cy="517898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Determine if there is enough baffle travel </a:t>
            </a:r>
          </a:p>
          <a:p>
            <a:r>
              <a:rPr lang="en-US" dirty="0"/>
              <a:t>What is “good enough” for linear motion of the baffle vertical movement?</a:t>
            </a:r>
          </a:p>
          <a:p>
            <a:endParaRPr lang="en-US" dirty="0"/>
          </a:p>
          <a:p>
            <a:r>
              <a:rPr lang="en-US" dirty="0"/>
              <a:t>Beam Based Alignment simulations need to be done to optimize feature dimensions</a:t>
            </a:r>
          </a:p>
          <a:p>
            <a:pPr lvl="1"/>
            <a:r>
              <a:rPr lang="en-US" dirty="0"/>
              <a:t>Here, multiples of 5mm were picked based upon low power beam sigma is expected to be 1mm.</a:t>
            </a:r>
          </a:p>
          <a:p>
            <a:pPr lvl="1"/>
            <a:endParaRPr lang="en-US" dirty="0"/>
          </a:p>
          <a:p>
            <a:r>
              <a:rPr lang="en-US" dirty="0"/>
              <a:t>Need to determine pros/cons of each method</a:t>
            </a:r>
          </a:p>
          <a:p>
            <a:pPr lvl="1"/>
            <a:r>
              <a:rPr lang="en-US" dirty="0"/>
              <a:t>Cross-hair like</a:t>
            </a:r>
          </a:p>
          <a:p>
            <a:pPr lvl="2"/>
            <a:r>
              <a:rPr lang="en-US" dirty="0"/>
              <a:t>Where to put (new) ionization monitors?</a:t>
            </a:r>
          </a:p>
          <a:p>
            <a:pPr lvl="3"/>
            <a:r>
              <a:rPr lang="en-US" dirty="0"/>
              <a:t>Able to see interactions with upstream feature?</a:t>
            </a:r>
          </a:p>
          <a:p>
            <a:pPr lvl="1"/>
            <a:r>
              <a:rPr lang="en-US" dirty="0" err="1"/>
              <a:t>Bafflette</a:t>
            </a:r>
            <a:r>
              <a:rPr lang="en-US" dirty="0"/>
              <a:t> like</a:t>
            </a:r>
          </a:p>
          <a:p>
            <a:pPr lvl="2"/>
            <a:r>
              <a:rPr lang="en-US" dirty="0"/>
              <a:t>Will Hadron Detector “see” feature intercepting beam </a:t>
            </a:r>
            <a:r>
              <a:rPr lang="en-US"/>
              <a:t>since full target </a:t>
            </a:r>
            <a:r>
              <a:rPr lang="en-US" dirty="0"/>
              <a:t>will also intercept ideal trajectory beam?</a:t>
            </a:r>
          </a:p>
          <a:p>
            <a:pPr lvl="2"/>
            <a:r>
              <a:rPr lang="en-US" dirty="0"/>
              <a:t>Lever arm is smaller since signal is associated with center of mass of feature </a:t>
            </a:r>
          </a:p>
        </p:txBody>
      </p:sp>
    </p:spTree>
    <p:extLst>
      <p:ext uri="{BB962C8B-B14F-4D97-AF65-F5344CB8AC3E}">
        <p14:creationId xmlns:p14="http://schemas.microsoft.com/office/powerpoint/2010/main" val="1578259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413</Words>
  <Application>Microsoft Office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Possible Baffle Features for Beam Based Alignment</vt:lpstr>
      <vt:lpstr>Assumptions</vt:lpstr>
      <vt:lpstr>Cross-hair like features</vt:lpstr>
      <vt:lpstr>Alignment of Baffle using Cross-Hair</vt:lpstr>
      <vt:lpstr>Bafflette like features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Alignment Features Hanging below Baffle</dc:title>
  <dc:creator>Keith E. Gollwitzer x8282,2760 11931N</dc:creator>
  <cp:lastModifiedBy>Keith E. Gollwitzer x8282,2760 11931N</cp:lastModifiedBy>
  <cp:revision>14</cp:revision>
  <dcterms:created xsi:type="dcterms:W3CDTF">2020-03-04T02:16:40Z</dcterms:created>
  <dcterms:modified xsi:type="dcterms:W3CDTF">2020-03-11T02:20:16Z</dcterms:modified>
</cp:coreProperties>
</file>