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55" r:id="rId3"/>
    <p:sldId id="391" r:id="rId4"/>
    <p:sldId id="396" r:id="rId5"/>
    <p:sldId id="401" r:id="rId6"/>
    <p:sldId id="403" r:id="rId7"/>
    <p:sldId id="397" r:id="rId8"/>
    <p:sldId id="399" r:id="rId9"/>
    <p:sldId id="301" r:id="rId10"/>
    <p:sldId id="402" r:id="rId11"/>
    <p:sldId id="374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63666A"/>
    <a:srgbClr val="000000"/>
    <a:srgbClr val="0000FF"/>
    <a:srgbClr val="50504E"/>
    <a:srgbClr val="4E4E4E"/>
    <a:srgbClr val="404040"/>
    <a:srgbClr val="004C97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4" autoAdjust="0"/>
    <p:restoredTop sz="95291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440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5" y="5034022"/>
            <a:ext cx="8499231" cy="1217310"/>
          </a:xfrm>
        </p:spPr>
        <p:txBody>
          <a:bodyPr/>
          <a:lstStyle/>
          <a:p>
            <a:r>
              <a:rPr lang="en-US" dirty="0"/>
              <a:t>N. Agbo, M. Campbell, C. Crowley</a:t>
            </a:r>
          </a:p>
          <a:p>
            <a:r>
              <a:rPr lang="en-US" dirty="0"/>
              <a:t>03/11/2020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LBNF Target Integration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3EA930-6476-4681-A2F2-C10D2358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B184-500A-4786-85CB-59B463AE6F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03/04/20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CC6E-109F-40AB-AA22-B87FB1D29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39E2F-4BE5-4F8B-AE97-4DBBFC69FF90}"/>
              </a:ext>
            </a:extLst>
          </p:cNvPr>
          <p:cNvSpPr txBox="1"/>
          <p:nvPr/>
        </p:nvSpPr>
        <p:spPr>
          <a:xfrm>
            <a:off x="228600" y="900199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Dual draw-bar design to improve force-couple.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Will space out on 8-10” centers.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Becomes mostly a tension &amp; compression relationship with drawbars &amp; reduces very high moment loading at single drawbar connection.</a:t>
            </a:r>
          </a:p>
          <a:p>
            <a:endParaRPr lang="en-US" sz="20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1728650-0A6F-47B4-8E40-5D674CD7F9F5}"/>
              </a:ext>
            </a:extLst>
          </p:cNvPr>
          <p:cNvSpPr txBox="1">
            <a:spLocks/>
          </p:cNvSpPr>
          <p:nvPr/>
        </p:nvSpPr>
        <p:spPr>
          <a:xfrm>
            <a:off x="222250" y="2354295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We Will: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5E2C7-8055-4E00-B5D9-279755803F80}"/>
              </a:ext>
            </a:extLst>
          </p:cNvPr>
          <p:cNvSpPr txBox="1"/>
          <p:nvPr/>
        </p:nvSpPr>
        <p:spPr>
          <a:xfrm>
            <a:off x="228600" y="3011976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Revise Horn hanger supports to accept dual draw-bar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Give final update in ~4 weeks time confirming smaller lateral translation.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CC35E0A-3B2D-4A83-BD07-4EE32DF16E20}"/>
              </a:ext>
            </a:extLst>
          </p:cNvPr>
          <p:cNvSpPr txBox="1">
            <a:spLocks/>
          </p:cNvSpPr>
          <p:nvPr/>
        </p:nvSpPr>
        <p:spPr>
          <a:xfrm>
            <a:off x="228600" y="3945729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This Affects: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FE2B30-E5E6-4C53-A1AF-00444A21FB6E}"/>
              </a:ext>
            </a:extLst>
          </p:cNvPr>
          <p:cNvSpPr txBox="1"/>
          <p:nvPr/>
        </p:nvSpPr>
        <p:spPr>
          <a:xfrm>
            <a:off x="222250" y="460788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Baffle carrier design connection to module.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Module designs are standardized, so ideally the baffle carrier will want to use the same connection points to a dual draw-bar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Baffle could potentially have similar asymmetry, so trying to prevent alignment issues everywhere.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C25B73D-BE76-4A27-BF64-6D986CEB3D5D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</p:spTree>
    <p:extLst>
      <p:ext uri="{BB962C8B-B14F-4D97-AF65-F5344CB8AC3E}">
        <p14:creationId xmlns:p14="http://schemas.microsoft.com/office/powerpoint/2010/main" val="62643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Work for Next 2 Weeks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45786-B3C1-437D-9C92-15A6F1796AA6}"/>
              </a:ext>
            </a:extLst>
          </p:cNvPr>
          <p:cNvSpPr txBox="1"/>
          <p:nvPr/>
        </p:nvSpPr>
        <p:spPr>
          <a:xfrm>
            <a:off x="222250" y="838536"/>
            <a:ext cx="8693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Revise Horn A hanger &amp; module connection (no impact to target, impact to Baffle carrier confirmed).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Detailed design continues, analysis continues…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Still must forward completed layout drawing of inner conductor to RAL for reference. Catching up with drafting resources &amp; will push to get drawing set forwarded before end of March.</a:t>
            </a:r>
          </a:p>
          <a:p>
            <a:endParaRPr lang="en-US" sz="20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E8F62BA-582E-4C5B-B09A-9CBD349163C1}"/>
              </a:ext>
            </a:extLst>
          </p:cNvPr>
          <p:cNvSpPr txBox="1">
            <a:spLocks/>
          </p:cNvSpPr>
          <p:nvPr/>
        </p:nvSpPr>
        <p:spPr>
          <a:xfrm>
            <a:off x="585765" y="6484811"/>
            <a:ext cx="4791575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b="1" dirty="0"/>
              <a:t>LBNF / RAL Target Integration Meeting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A40286-590A-4724-B301-4810E9C620BC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</p:spTree>
    <p:extLst>
      <p:ext uri="{BB962C8B-B14F-4D97-AF65-F5344CB8AC3E}">
        <p14:creationId xmlns:p14="http://schemas.microsoft.com/office/powerpoint/2010/main" val="394666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+ Module Modeling Status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AA199E4-FCDB-4400-BD79-E724B47A87AC}"/>
              </a:ext>
            </a:extLst>
          </p:cNvPr>
          <p:cNvSpPr txBox="1">
            <a:spLocks/>
          </p:cNvSpPr>
          <p:nvPr/>
        </p:nvSpPr>
        <p:spPr>
          <a:xfrm>
            <a:off x="585765" y="6484811"/>
            <a:ext cx="4791575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b="1" dirty="0"/>
              <a:t>LBNF / RAL Target Integration Meeting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771D0-616C-4FF5-B14D-82BC98CB21BE}"/>
              </a:ext>
            </a:extLst>
          </p:cNvPr>
          <p:cNvSpPr txBox="1"/>
          <p:nvPr/>
        </p:nvSpPr>
        <p:spPr>
          <a:xfrm>
            <a:off x="228600" y="953945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Schedule integration.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TUB weight &amp; labyrinth input.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Module &amp; hanger interface revisions.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85336-2EC3-4622-9CAE-FD136351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052" y="3915052"/>
            <a:ext cx="3571802" cy="2259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2D26ED-60A3-4F6E-9C14-604D560E1B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2493"/>
            <a:ext cx="3053919" cy="287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image004">
            <a:extLst>
              <a:ext uri="{FF2B5EF4-FFF2-40B4-BE49-F238E27FC236}">
                <a16:creationId xmlns:a16="http://schemas.microsoft.com/office/drawing/2014/main" id="{81115584-C178-412E-B78F-96340B8F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17" y="1382775"/>
            <a:ext cx="3571803" cy="220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C7E4BF-F7E2-484D-A573-19FA5D4C1ED2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</p:spTree>
    <p:extLst>
      <p:ext uri="{BB962C8B-B14F-4D97-AF65-F5344CB8AC3E}">
        <p14:creationId xmlns:p14="http://schemas.microsoft.com/office/powerpoint/2010/main" val="314152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Schedule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F23BF5-C729-415F-9591-D6934641F029}"/>
              </a:ext>
            </a:extLst>
          </p:cNvPr>
          <p:cNvSpPr txBox="1">
            <a:spLocks/>
          </p:cNvSpPr>
          <p:nvPr/>
        </p:nvSpPr>
        <p:spPr>
          <a:xfrm>
            <a:off x="585765" y="6484811"/>
            <a:ext cx="4791575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b="1" dirty="0"/>
              <a:t>LBNF / RAL Target Integration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37182-8F9C-45B5-853E-75FAEE733439}"/>
              </a:ext>
            </a:extLst>
          </p:cNvPr>
          <p:cNvSpPr txBox="1"/>
          <p:nvPr/>
        </p:nvSpPr>
        <p:spPr>
          <a:xfrm>
            <a:off x="222250" y="838536"/>
            <a:ext cx="8693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Schedule in good shape for FNAL Director’s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Available in DUNE-doc-18252; will update draft as required.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A5CE0-5835-41A9-ACBC-2F4690C7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" y="1551972"/>
            <a:ext cx="8693149" cy="461570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C6AC2-614E-46D9-84EE-FC0585751415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</p:spTree>
    <p:extLst>
      <p:ext uri="{BB962C8B-B14F-4D97-AF65-F5344CB8AC3E}">
        <p14:creationId xmlns:p14="http://schemas.microsoft.com/office/powerpoint/2010/main" val="223304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 Input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F23BF5-C729-415F-9591-D6934641F029}"/>
              </a:ext>
            </a:extLst>
          </p:cNvPr>
          <p:cNvSpPr txBox="1">
            <a:spLocks/>
          </p:cNvSpPr>
          <p:nvPr/>
        </p:nvSpPr>
        <p:spPr>
          <a:xfrm>
            <a:off x="585765" y="6484811"/>
            <a:ext cx="4791575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b="1" dirty="0"/>
              <a:t>LBNF / RAL Target Integration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D982F-3D9A-432F-97A5-A21742B7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92" y="130316"/>
            <a:ext cx="3704208" cy="6076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179072-297A-4628-A9CC-B9711BBDC86D}"/>
              </a:ext>
            </a:extLst>
          </p:cNvPr>
          <p:cNvSpPr/>
          <p:nvPr/>
        </p:nvSpPr>
        <p:spPr>
          <a:xfrm>
            <a:off x="222249" y="801065"/>
            <a:ext cx="49179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TUB geometry should allow the adjacent T-block to be lifted directly up.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Generally the bottom of the TUB wants to be larger than the top of the TUB due to labyrinths with the T-block.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04293-2AF7-43E0-B597-BDA3F80A5E1D}"/>
              </a:ext>
            </a:extLst>
          </p:cNvPr>
          <p:cNvSpPr txBox="1"/>
          <p:nvPr/>
        </p:nvSpPr>
        <p:spPr>
          <a:xfrm>
            <a:off x="222249" y="2312229"/>
            <a:ext cx="4988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 there some way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Keep instrumentation lines centered?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dogleg for both helium lines?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Hold C.G. of TUB / SLB block as an assembly where it stood prior to revisions?</a:t>
            </a:r>
          </a:p>
          <a:p>
            <a:endParaRPr lang="en-US" sz="20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F02124-3F73-4B43-B518-DB8A229F77D0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</p:spTree>
    <p:extLst>
      <p:ext uri="{BB962C8B-B14F-4D97-AF65-F5344CB8AC3E}">
        <p14:creationId xmlns:p14="http://schemas.microsoft.com/office/powerpoint/2010/main" val="322495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 Input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F23BF5-C729-415F-9591-D6934641F029}"/>
              </a:ext>
            </a:extLst>
          </p:cNvPr>
          <p:cNvSpPr txBox="1">
            <a:spLocks/>
          </p:cNvSpPr>
          <p:nvPr/>
        </p:nvSpPr>
        <p:spPr>
          <a:xfrm>
            <a:off x="585765" y="6484811"/>
            <a:ext cx="4791575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b="1" dirty="0"/>
              <a:t>LBNF / RAL Target Integration Meeting</a:t>
            </a:r>
          </a:p>
        </p:txBody>
      </p:sp>
      <p:pic>
        <p:nvPicPr>
          <p:cNvPr id="1026" name="Picture 2" descr="image004">
            <a:extLst>
              <a:ext uri="{FF2B5EF4-FFF2-40B4-BE49-F238E27FC236}">
                <a16:creationId xmlns:a16="http://schemas.microsoft.com/office/drawing/2014/main" id="{0B8B4F8C-B065-4472-A17E-11CFBC30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574890"/>
            <a:ext cx="5319382" cy="328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6C1CEC-2BAE-4ED8-9DF9-D0F41D99C654}"/>
              </a:ext>
            </a:extLst>
          </p:cNvPr>
          <p:cNvSpPr txBox="1"/>
          <p:nvPr/>
        </p:nvSpPr>
        <p:spPr>
          <a:xfrm>
            <a:off x="228599" y="771687"/>
            <a:ext cx="8686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are planning on shrinking target instrumentation 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May have to raise target helium return line slightly.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Possibly remove excess TUB material?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Possible to shift TUB material to beam left to help balance C.G.?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5BCCC-59A2-4351-8AC8-368203822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32" y="3105556"/>
            <a:ext cx="3302355" cy="221877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4F6A791-318B-4376-8D50-8CBEAF2BE8CA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</p:spTree>
    <p:extLst>
      <p:ext uri="{BB962C8B-B14F-4D97-AF65-F5344CB8AC3E}">
        <p14:creationId xmlns:p14="http://schemas.microsoft.com/office/powerpoint/2010/main" val="100980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in From Mike Parkin!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F23BF5-C729-415F-9591-D6934641F029}"/>
              </a:ext>
            </a:extLst>
          </p:cNvPr>
          <p:cNvSpPr txBox="1">
            <a:spLocks/>
          </p:cNvSpPr>
          <p:nvPr/>
        </p:nvSpPr>
        <p:spPr>
          <a:xfrm>
            <a:off x="585765" y="6484811"/>
            <a:ext cx="4791575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b="1" dirty="0"/>
              <a:t>LBNF / RAL Target Integration Meeting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4F6A791-318B-4376-8D50-8CBEAF2BE8CA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  <p:pic>
        <p:nvPicPr>
          <p:cNvPr id="4" name="Picture 2" descr="image007">
            <a:extLst>
              <a:ext uri="{FF2B5EF4-FFF2-40B4-BE49-F238E27FC236}">
                <a16:creationId xmlns:a16="http://schemas.microsoft.com/office/drawing/2014/main" id="{1E4CAA9F-0C49-46BE-BCD5-7FC674CC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94" y="679629"/>
            <a:ext cx="4232412" cy="55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24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Hanger &amp; Interface Revisions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F23BF5-C729-415F-9591-D6934641F029}"/>
              </a:ext>
            </a:extLst>
          </p:cNvPr>
          <p:cNvSpPr txBox="1">
            <a:spLocks/>
          </p:cNvSpPr>
          <p:nvPr/>
        </p:nvSpPr>
        <p:spPr>
          <a:xfrm>
            <a:off x="585765" y="6484811"/>
            <a:ext cx="4791575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b="1" dirty="0"/>
              <a:t>LBNF / RAL Target Integration Meeting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1074C1-BD6A-4039-AD0C-B0EEB811D9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18" y="1089788"/>
            <a:ext cx="4503198" cy="44073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DDD164-13C1-4339-A019-ACDA644EF285}"/>
              </a:ext>
            </a:extLst>
          </p:cNvPr>
          <p:cNvSpPr txBox="1"/>
          <p:nvPr/>
        </p:nvSpPr>
        <p:spPr>
          <a:xfrm>
            <a:off x="222250" y="723900"/>
            <a:ext cx="41278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Potential issue with horn / module interface identified late January.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Utility &amp; instrumentation line loads are double those in </a:t>
            </a:r>
            <a:r>
              <a:rPr lang="en-US" sz="2000" dirty="0" err="1"/>
              <a:t>NuMI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shielding depth.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Increased diameters.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Loads are asymmetric and on longer lever arm.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Thinner end-walls necessitate stacking lines side by side.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Too many varying needs to fully balance loads.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Single drawbar connection thought to be a weak link in kinematic system.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D84266-5757-4C31-ACDA-2CF7CC234DC0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</p:spTree>
    <p:extLst>
      <p:ext uri="{BB962C8B-B14F-4D97-AF65-F5344CB8AC3E}">
        <p14:creationId xmlns:p14="http://schemas.microsoft.com/office/powerpoint/2010/main" val="425964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Hanger &amp; Interface Revisions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8F23BF5-C729-415F-9591-D6934641F029}"/>
              </a:ext>
            </a:extLst>
          </p:cNvPr>
          <p:cNvSpPr txBox="1">
            <a:spLocks/>
          </p:cNvSpPr>
          <p:nvPr/>
        </p:nvSpPr>
        <p:spPr>
          <a:xfrm>
            <a:off x="585765" y="6484811"/>
            <a:ext cx="4791575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b="1" dirty="0"/>
              <a:t>LBNF / RAL Target Integration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BF474-D30F-4F92-ACFF-F580040492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095130"/>
            <a:ext cx="8686799" cy="40460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54548-78DA-4778-807C-998BAE23FD5B}"/>
              </a:ext>
            </a:extLst>
          </p:cNvPr>
          <p:cNvSpPr txBox="1"/>
          <p:nvPr/>
        </p:nvSpPr>
        <p:spPr>
          <a:xfrm>
            <a:off x="222250" y="723900"/>
            <a:ext cx="8693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Rough guess was that some sort of bending &amp; translation was going to occur, most notably at D.S. 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Would affect horn + target alignment.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6206D0-9898-40EC-923A-9A5CF6489E15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</p:spTree>
    <p:extLst>
      <p:ext uri="{BB962C8B-B14F-4D97-AF65-F5344CB8AC3E}">
        <p14:creationId xmlns:p14="http://schemas.microsoft.com/office/powerpoint/2010/main" val="85645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3EA930-6476-4681-A2F2-C10D2358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Points Deformation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B184-500A-4786-85CB-59B463AE6F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03/04/20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CC6E-109F-40AB-AA22-B87FB1D29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" name="file">
            <a:hlinkClick r:id="" action="ppaction://media"/>
            <a:extLst>
              <a:ext uri="{FF2B5EF4-FFF2-40B4-BE49-F238E27FC236}">
                <a16:creationId xmlns:a16="http://schemas.microsoft.com/office/drawing/2014/main" id="{433ABC73-C44B-4400-A062-15955DB4D2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912394"/>
            <a:ext cx="8686800" cy="3893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061B4-A0E6-4C08-8D3E-F80546565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" y="5039138"/>
            <a:ext cx="2562225" cy="11144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3AF990-6B22-44BC-801E-E9A69E858184}"/>
              </a:ext>
            </a:extLst>
          </p:cNvPr>
          <p:cNvCxnSpPr/>
          <p:nvPr/>
        </p:nvCxnSpPr>
        <p:spPr>
          <a:xfrm>
            <a:off x="2281561" y="5992427"/>
            <a:ext cx="1047565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9CC7A7-89FD-48E5-B5BC-574D7D737807}"/>
              </a:ext>
            </a:extLst>
          </p:cNvPr>
          <p:cNvSpPr txBox="1"/>
          <p:nvPr/>
        </p:nvSpPr>
        <p:spPr>
          <a:xfrm>
            <a:off x="3329126" y="5761594"/>
            <a:ext cx="1011815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0.025”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39E2F-4BE5-4F8B-AE97-4DBBFC69FF90}"/>
              </a:ext>
            </a:extLst>
          </p:cNvPr>
          <p:cNvSpPr txBox="1"/>
          <p:nvPr/>
        </p:nvSpPr>
        <p:spPr>
          <a:xfrm>
            <a:off x="4421387" y="4806373"/>
            <a:ext cx="4500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Utility line weights and current module connection as design is causing unacceptable translation of horn position.</a:t>
            </a:r>
          </a:p>
          <a:p>
            <a:endParaRPr lang="en-US" sz="20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6805BDB-CC40-43B9-AFCF-F57CF8C59790}"/>
              </a:ext>
            </a:extLst>
          </p:cNvPr>
          <p:cNvSpPr txBox="1">
            <a:spLocks/>
          </p:cNvSpPr>
          <p:nvPr/>
        </p:nvSpPr>
        <p:spPr>
          <a:xfrm>
            <a:off x="6500981" y="6504213"/>
            <a:ext cx="911873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/>
              <a:t>03/11/20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D8B5A-248A-468C-B5D1-CF62108FF577}"/>
              </a:ext>
            </a:extLst>
          </p:cNvPr>
          <p:cNvSpPr txBox="1"/>
          <p:nvPr/>
        </p:nvSpPr>
        <p:spPr>
          <a:xfrm>
            <a:off x="736827" y="3706891"/>
            <a:ext cx="450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Credit: Nnamdi A.</a:t>
            </a:r>
          </a:p>
        </p:txBody>
      </p:sp>
    </p:spTree>
    <p:extLst>
      <p:ext uri="{BB962C8B-B14F-4D97-AF65-F5344CB8AC3E}">
        <p14:creationId xmlns:p14="http://schemas.microsoft.com/office/powerpoint/2010/main" val="96408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20230</TotalTime>
  <Words>562</Words>
  <Application>Microsoft Office PowerPoint</Application>
  <PresentationFormat>On-screen Show (4:3)</PresentationFormat>
  <Paragraphs>84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Fermilab_PowerPoint_Template_090915</vt:lpstr>
      <vt:lpstr>PowerPoint Presentation</vt:lpstr>
      <vt:lpstr>Horn + Module Modeling Status</vt:lpstr>
      <vt:lpstr>Integrated Schedule</vt:lpstr>
      <vt:lpstr>TUB Input</vt:lpstr>
      <vt:lpstr>TUB Input</vt:lpstr>
      <vt:lpstr>Just in From Mike Parkin!</vt:lpstr>
      <vt:lpstr>Module Hanger &amp; Interface Revisions</vt:lpstr>
      <vt:lpstr>Module Hanger &amp; Interface Revisions</vt:lpstr>
      <vt:lpstr>Remote Points Deformation</vt:lpstr>
      <vt:lpstr>Solution</vt:lpstr>
      <vt:lpstr>Integration Work for Next 2 Weeks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1178</cp:revision>
  <cp:lastPrinted>2014-01-20T19:40:21Z</cp:lastPrinted>
  <dcterms:created xsi:type="dcterms:W3CDTF">2014-01-03T20:18:13Z</dcterms:created>
  <dcterms:modified xsi:type="dcterms:W3CDTF">2020-03-11T18:47:49Z</dcterms:modified>
</cp:coreProperties>
</file>