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2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2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6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6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1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2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08A1-FFB8-4A35-A05F-C6C09F8D3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E347-2464-4F6E-80E6-B31208E1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starter: </a:t>
            </a:r>
            <a:br>
              <a:rPr lang="en-US" dirty="0" smtClean="0"/>
            </a:br>
            <a:r>
              <a:rPr lang="en-US" dirty="0" smtClean="0"/>
              <a:t>HEP Experiment and ROOT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van Gemmeren (ANL)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0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 ‘talk’.</a:t>
            </a:r>
          </a:p>
          <a:p>
            <a:r>
              <a:rPr lang="en-US" dirty="0" smtClean="0"/>
              <a:t>But I assembled a few diagrams to walk through what ROOT I/O means to HEP experiments.</a:t>
            </a:r>
          </a:p>
          <a:p>
            <a:pPr lvl="1"/>
            <a:r>
              <a:rPr lang="en-US" dirty="0" smtClean="0"/>
              <a:t>Okay, mainly ATLAS, but at high level it all looks the same</a:t>
            </a:r>
          </a:p>
          <a:p>
            <a:pPr lvl="1"/>
            <a:r>
              <a:rPr lang="en-US" dirty="0" smtClean="0"/>
              <a:t>No news for anyone in HEP, but maybe a good starting point to talk about instrumenting I/O in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7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‘I/O’ in three (3 ½) steps: Reading</a:t>
            </a:r>
            <a:endParaRPr lang="en-US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914400" y="2512149"/>
            <a:ext cx="8229600" cy="2059851"/>
            <a:chOff x="914400" y="2512149"/>
            <a:chExt cx="8229600" cy="2059851"/>
          </a:xfrm>
        </p:grpSpPr>
        <p:sp>
          <p:nvSpPr>
            <p:cNvPr id="100" name="Rectangle 99"/>
            <p:cNvSpPr/>
            <p:nvPr/>
          </p:nvSpPr>
          <p:spPr>
            <a:xfrm>
              <a:off x="4278529" y="2633472"/>
              <a:ext cx="118872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971800" y="2633472"/>
              <a:ext cx="228600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90672" y="2862072"/>
              <a:ext cx="118872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43200" y="3090672"/>
              <a:ext cx="457200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Branch C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561837" y="2633472"/>
              <a:ext cx="283308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97401" y="2633472"/>
              <a:ext cx="164436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278529" y="3090672"/>
              <a:ext cx="495789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Event 1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278529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774318" y="3090672"/>
              <a:ext cx="354135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420183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349356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6400800" y="2512149"/>
              <a:ext cx="917529" cy="914400"/>
              <a:chOff x="8135031" y="2944965"/>
              <a:chExt cx="917529" cy="914400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8135031" y="2944965"/>
                <a:ext cx="914400" cy="914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 smtClean="0">
                    <a:ln w="18000">
                      <a:noFill/>
                      <a:prstDash val="solid"/>
                      <a:miter lim="800000"/>
                    </a:ln>
                    <a:solidFill>
                      <a:schemeClr val="tx1"/>
                    </a:solidFill>
                    <a:cs typeface="Courier New" pitchFamily="49" charset="0"/>
                  </a:rPr>
                  <a:t>Object/</a:t>
                </a:r>
              </a:p>
              <a:p>
                <a:pPr algn="ctr"/>
                <a:r>
                  <a:rPr lang="en-US" sz="800" dirty="0" smtClean="0">
                    <a:ln w="18000">
                      <a:noFill/>
                      <a:prstDash val="solid"/>
                      <a:miter lim="800000"/>
                    </a:ln>
                    <a:solidFill>
                      <a:schemeClr val="tx1"/>
                    </a:solidFill>
                    <a:cs typeface="Courier New" pitchFamily="49" charset="0"/>
                  </a:rPr>
                  <a:t>Collection</a:t>
                </a:r>
              </a:p>
              <a:p>
                <a:pPr algn="ctr"/>
                <a:r>
                  <a:rPr lang="en-US" sz="800" dirty="0" smtClean="0">
                    <a:ln w="18000">
                      <a:noFill/>
                      <a:prstDash val="solid"/>
                      <a:miter lim="800000"/>
                    </a:ln>
                    <a:solidFill>
                      <a:schemeClr val="tx1"/>
                    </a:solidFill>
                    <a:cs typeface="Courier New" pitchFamily="49" charset="0"/>
                  </a:rPr>
                  <a:t>A</a:t>
                </a:r>
                <a:endParaRPr lang="en-US" sz="800" dirty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8138160" y="3125559"/>
                <a:ext cx="914400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135031" y="3065361"/>
                <a:ext cx="914400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Rectangle 116"/>
              <p:cNvSpPr/>
              <p:nvPr/>
            </p:nvSpPr>
            <p:spPr>
              <a:xfrm>
                <a:off x="8253903" y="3176016"/>
                <a:ext cx="141654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253903" y="3404616"/>
                <a:ext cx="70827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8253903" y="3633216"/>
                <a:ext cx="457200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</p:grpSp>
        <p:cxnSp>
          <p:nvCxnSpPr>
            <p:cNvPr id="120" name="Straight Arrow Connector 43"/>
            <p:cNvCxnSpPr>
              <a:stCxn id="100" idx="0"/>
              <a:endCxn id="117" idx="1"/>
            </p:cNvCxnSpPr>
            <p:nvPr/>
          </p:nvCxnSpPr>
          <p:spPr>
            <a:xfrm rot="16200000" flipH="1">
              <a:off x="5343855" y="1627582"/>
              <a:ext cx="169926" cy="2181707"/>
            </a:xfrm>
            <a:prstGeom prst="curvedConnector4">
              <a:avLst>
                <a:gd name="adj1" fmla="val -134529"/>
                <a:gd name="adj2" fmla="val 51362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43"/>
            <p:cNvCxnSpPr>
              <a:stCxn id="109" idx="0"/>
              <a:endCxn id="118" idx="1"/>
            </p:cNvCxnSpPr>
            <p:nvPr/>
          </p:nvCxnSpPr>
          <p:spPr>
            <a:xfrm rot="16200000" flipH="1">
              <a:off x="5331844" y="1844171"/>
              <a:ext cx="169926" cy="2205729"/>
            </a:xfrm>
            <a:prstGeom prst="curvedConnector4">
              <a:avLst>
                <a:gd name="adj1" fmla="val -134529"/>
                <a:gd name="adj2" fmla="val 50803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43"/>
            <p:cNvCxnSpPr>
              <a:stCxn id="108" idx="0"/>
              <a:endCxn id="119" idx="1"/>
            </p:cNvCxnSpPr>
            <p:nvPr/>
          </p:nvCxnSpPr>
          <p:spPr>
            <a:xfrm rot="16200000" flipH="1">
              <a:off x="5438085" y="2179011"/>
              <a:ext cx="169926" cy="1993248"/>
            </a:xfrm>
            <a:prstGeom prst="curvedConnector4">
              <a:avLst>
                <a:gd name="adj1" fmla="val -134529"/>
                <a:gd name="adj2" fmla="val 56218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7" name="Group 186"/>
            <p:cNvGrpSpPr/>
            <p:nvPr/>
          </p:nvGrpSpPr>
          <p:grpSpPr>
            <a:xfrm>
              <a:off x="8229600" y="2514600"/>
              <a:ext cx="914400" cy="914400"/>
              <a:chOff x="8844566" y="2521069"/>
              <a:chExt cx="849923" cy="90548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8844566" y="2521069"/>
                <a:ext cx="283308" cy="300990"/>
                <a:chOff x="5486400" y="2057400"/>
                <a:chExt cx="914400" cy="990600"/>
              </a:xfrm>
              <a:solidFill>
                <a:schemeClr val="accent3">
                  <a:lumMod val="20000"/>
                  <a:lumOff val="80000"/>
                </a:schemeClr>
              </a:solidFill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5486400" y="2057400"/>
                  <a:ext cx="914400" cy="990600"/>
                </a:xfrm>
                <a:prstGeom prst="rect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200" b="1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cs typeface="Courier New" pitchFamily="49" charset="0"/>
                  </a:endParaRPr>
                </a:p>
              </p:txBody>
            </p: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5486400" y="2209800"/>
                  <a:ext cx="914400" cy="0"/>
                </a:xfrm>
                <a:prstGeom prst="line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486400" y="2286000"/>
                  <a:ext cx="914400" cy="0"/>
                </a:xfrm>
                <a:prstGeom prst="line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/>
              <p:cNvGrpSpPr/>
              <p:nvPr/>
            </p:nvGrpSpPr>
            <p:grpSpPr>
              <a:xfrm>
                <a:off x="9269527" y="2521069"/>
                <a:ext cx="424962" cy="300990"/>
                <a:chOff x="5486400" y="2057400"/>
                <a:chExt cx="914400" cy="990600"/>
              </a:xfrm>
              <a:solidFill>
                <a:schemeClr val="accent3">
                  <a:lumMod val="20000"/>
                  <a:lumOff val="80000"/>
                </a:schemeClr>
              </a:solidFill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5486400" y="2057400"/>
                  <a:ext cx="914400" cy="990600"/>
                </a:xfrm>
                <a:prstGeom prst="rect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200" b="1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cs typeface="Courier New" pitchFamily="49" charset="0"/>
                  </a:endParaRPr>
                </a:p>
              </p:txBody>
            </p: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5486400" y="2209800"/>
                  <a:ext cx="914400" cy="0"/>
                </a:xfrm>
                <a:prstGeom prst="line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5486400" y="2286000"/>
                  <a:ext cx="914400" cy="0"/>
                </a:xfrm>
                <a:prstGeom prst="line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/>
              <p:cNvGrpSpPr/>
              <p:nvPr/>
            </p:nvGrpSpPr>
            <p:grpSpPr>
              <a:xfrm>
                <a:off x="8844566" y="3031999"/>
                <a:ext cx="849923" cy="394550"/>
                <a:chOff x="5486400" y="2057400"/>
                <a:chExt cx="914400" cy="990600"/>
              </a:xfrm>
              <a:solidFill>
                <a:schemeClr val="accent3">
                  <a:lumMod val="20000"/>
                  <a:lumOff val="80000"/>
                </a:schemeClr>
              </a:solidFill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5486400" y="2057400"/>
                  <a:ext cx="914400" cy="990600"/>
                </a:xfrm>
                <a:prstGeom prst="rect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200" b="1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cs typeface="Courier New" pitchFamily="49" charset="0"/>
                  </a:endParaRPr>
                </a:p>
              </p:txBody>
            </p: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5486400" y="2209800"/>
                  <a:ext cx="914400" cy="0"/>
                </a:xfrm>
                <a:prstGeom prst="line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5486400" y="2286000"/>
                  <a:ext cx="914400" cy="0"/>
                </a:xfrm>
                <a:prstGeom prst="line">
                  <a:avLst/>
                </a:prstGeom>
                <a:grpFill/>
                <a:ln w="19050">
                  <a:solidFill>
                    <a:schemeClr val="accent3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Rectangle 125"/>
              <p:cNvSpPr/>
              <p:nvPr/>
            </p:nvSpPr>
            <p:spPr>
              <a:xfrm>
                <a:off x="8915393" y="2641465"/>
                <a:ext cx="141654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9340354" y="2641465"/>
                <a:ext cx="70827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8915393" y="3152395"/>
                <a:ext cx="495789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cxnSp>
            <p:nvCxnSpPr>
              <p:cNvPr id="129" name="Straight Arrow Connector 128"/>
              <p:cNvCxnSpPr>
                <a:stCxn id="147" idx="0"/>
                <a:endCxn id="153" idx="2"/>
              </p:cNvCxnSpPr>
              <p:nvPr/>
            </p:nvCxnSpPr>
            <p:spPr>
              <a:xfrm flipH="1" flipV="1">
                <a:off x="8986220" y="2822059"/>
                <a:ext cx="283308" cy="209940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</a:schemeClr>
                </a:solidFill>
                <a:prstDash val="soli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>
                <a:stCxn id="147" idx="0"/>
                <a:endCxn id="150" idx="2"/>
              </p:cNvCxnSpPr>
              <p:nvPr/>
            </p:nvCxnSpPr>
            <p:spPr>
              <a:xfrm flipV="1">
                <a:off x="9269528" y="2822059"/>
                <a:ext cx="212480" cy="209940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</a:schemeClr>
                </a:solidFill>
                <a:prstDash val="soli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TextBox 110"/>
            <p:cNvSpPr txBox="1"/>
            <p:nvPr/>
          </p:nvSpPr>
          <p:spPr>
            <a:xfrm>
              <a:off x="2514600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Compressed baskets (b)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34" name="TextBox 111"/>
            <p:cNvSpPr txBox="1"/>
            <p:nvPr/>
          </p:nvSpPr>
          <p:spPr>
            <a:xfrm>
              <a:off x="6400800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Persistent State (P)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35" name="TextBox 112"/>
            <p:cNvSpPr txBox="1"/>
            <p:nvPr/>
          </p:nvSpPr>
          <p:spPr>
            <a:xfrm>
              <a:off x="8229599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Transient State (T)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36" name="TextBox 113"/>
            <p:cNvSpPr txBox="1"/>
            <p:nvPr/>
          </p:nvSpPr>
          <p:spPr>
            <a:xfrm>
              <a:off x="4347496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Baskets (B)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cxnSp>
          <p:nvCxnSpPr>
            <p:cNvPr id="137" name="Straight Arrow Connector 136"/>
            <p:cNvCxnSpPr>
              <a:stCxn id="101" idx="3"/>
              <a:endCxn id="100" idx="1"/>
            </p:cNvCxnSpPr>
            <p:nvPr/>
          </p:nvCxnSpPr>
          <p:spPr>
            <a:xfrm>
              <a:off x="3200400" y="2692908"/>
              <a:ext cx="1078129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02" idx="3"/>
              <a:endCxn id="109" idx="1"/>
            </p:cNvCxnSpPr>
            <p:nvPr/>
          </p:nvCxnSpPr>
          <p:spPr>
            <a:xfrm>
              <a:off x="3209544" y="2921508"/>
              <a:ext cx="1068985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03" idx="3"/>
              <a:endCxn id="108" idx="1"/>
            </p:cNvCxnSpPr>
            <p:nvPr/>
          </p:nvCxnSpPr>
          <p:spPr>
            <a:xfrm>
              <a:off x="3200400" y="3150108"/>
              <a:ext cx="1078129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stCxn id="114" idx="3"/>
              <a:endCxn id="147" idx="1"/>
            </p:cNvCxnSpPr>
            <p:nvPr/>
          </p:nvCxnSpPr>
          <p:spPr>
            <a:xfrm>
              <a:off x="7315200" y="2969349"/>
              <a:ext cx="914400" cy="26043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ight Arrow 141"/>
            <p:cNvSpPr/>
            <p:nvPr/>
          </p:nvSpPr>
          <p:spPr>
            <a:xfrm>
              <a:off x="1600200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read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Flowchart: Magnetic Disk 142"/>
            <p:cNvSpPr/>
            <p:nvPr/>
          </p:nvSpPr>
          <p:spPr>
            <a:xfrm>
              <a:off x="914400" y="2514600"/>
              <a:ext cx="914400" cy="914400"/>
            </a:xfrm>
            <a:prstGeom prst="flowChartMagneticDisk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cs typeface="Courier New" pitchFamily="49" charset="0"/>
                </a:rPr>
                <a:t>Input File</a:t>
              </a:r>
              <a:endParaRPr lang="en-US" sz="1200" b="1" dirty="0"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cxnSp>
          <p:nvCxnSpPr>
            <p:cNvPr id="144" name="Straight Arrow Connector 143"/>
            <p:cNvCxnSpPr>
              <a:stCxn id="143" idx="4"/>
              <a:endCxn id="103" idx="1"/>
            </p:cNvCxnSpPr>
            <p:nvPr/>
          </p:nvCxnSpPr>
          <p:spPr>
            <a:xfrm>
              <a:off x="1828800" y="2971800"/>
              <a:ext cx="914400" cy="178308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3" idx="4"/>
              <a:endCxn id="102" idx="1"/>
            </p:cNvCxnSpPr>
            <p:nvPr/>
          </p:nvCxnSpPr>
          <p:spPr>
            <a:xfrm flipV="1">
              <a:off x="1828800" y="2921508"/>
              <a:ext cx="1261872" cy="50292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>
              <a:stCxn id="143" idx="4"/>
              <a:endCxn id="101" idx="1"/>
            </p:cNvCxnSpPr>
            <p:nvPr/>
          </p:nvCxnSpPr>
          <p:spPr>
            <a:xfrm flipV="1">
              <a:off x="1828800" y="2692908"/>
              <a:ext cx="1143000" cy="278892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5128454" y="3090670"/>
              <a:ext cx="530806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83" name="Right Arrow 182"/>
            <p:cNvSpPr/>
            <p:nvPr/>
          </p:nvSpPr>
          <p:spPr>
            <a:xfrm>
              <a:off x="3282264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d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e-compress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6" name="Right Arrow 185"/>
            <p:cNvSpPr/>
            <p:nvPr/>
          </p:nvSpPr>
          <p:spPr>
            <a:xfrm>
              <a:off x="5486400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de-serialize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Right Arrow 188"/>
            <p:cNvSpPr/>
            <p:nvPr/>
          </p:nvSpPr>
          <p:spPr>
            <a:xfrm>
              <a:off x="7315200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TP conversion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832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ROOT I/O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ROOT reads (compressed) basket of data:</a:t>
            </a:r>
          </a:p>
          <a:p>
            <a:pPr lvl="1"/>
            <a:r>
              <a:rPr lang="en-US" sz="2000" dirty="0" smtClean="0"/>
              <a:t>Each basket corresponds to a </a:t>
            </a:r>
            <a:r>
              <a:rPr lang="en-US" sz="2000" b="1" dirty="0" err="1" smtClean="0">
                <a:solidFill>
                  <a:schemeClr val="accent1"/>
                </a:solidFill>
              </a:rPr>
              <a:t>TBranch</a:t>
            </a:r>
            <a:r>
              <a:rPr lang="en-US" sz="2000" dirty="0" smtClean="0"/>
              <a:t> in the </a:t>
            </a:r>
            <a:r>
              <a:rPr lang="en-US" sz="2000" b="1" dirty="0" err="1" smtClean="0">
                <a:solidFill>
                  <a:schemeClr val="accent1"/>
                </a:solidFill>
              </a:rPr>
              <a:t>TTree</a:t>
            </a:r>
            <a:r>
              <a:rPr lang="en-US" sz="2000" dirty="0" smtClean="0"/>
              <a:t> and can contain many entries/events of data.</a:t>
            </a:r>
          </a:p>
          <a:p>
            <a:pPr lvl="2"/>
            <a:r>
              <a:rPr lang="en-US" sz="1800" dirty="0" smtClean="0"/>
              <a:t>Configured on write via auto-flush and split-level.</a:t>
            </a:r>
          </a:p>
          <a:p>
            <a:pPr lvl="1"/>
            <a:r>
              <a:rPr lang="en-US" sz="2000" dirty="0" smtClean="0"/>
              <a:t>ROOT can use a </a:t>
            </a:r>
            <a:r>
              <a:rPr lang="en-US" sz="2000" b="1" dirty="0" err="1" smtClean="0">
                <a:solidFill>
                  <a:schemeClr val="accent1"/>
                </a:solidFill>
              </a:rPr>
              <a:t>TTreeCache</a:t>
            </a:r>
            <a:r>
              <a:rPr lang="en-US" sz="2000" dirty="0" smtClean="0"/>
              <a:t> to read/cache branches and minimize read operations.</a:t>
            </a:r>
          </a:p>
          <a:p>
            <a:pPr lvl="2"/>
            <a:r>
              <a:rPr lang="en-US" sz="1800" dirty="0" smtClean="0"/>
              <a:t>Optimize for sequential access, adapted to out-of-sequence reads (e.g. multithreading)</a:t>
            </a: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914400" y="2514600"/>
            <a:ext cx="2514600" cy="2057400"/>
            <a:chOff x="914400" y="2514600"/>
            <a:chExt cx="2514600" cy="2057400"/>
          </a:xfrm>
        </p:grpSpPr>
        <p:sp>
          <p:nvSpPr>
            <p:cNvPr id="101" name="Rectangle 100"/>
            <p:cNvSpPr/>
            <p:nvPr/>
          </p:nvSpPr>
          <p:spPr>
            <a:xfrm>
              <a:off x="2971800" y="2633472"/>
              <a:ext cx="228600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90672" y="2862072"/>
              <a:ext cx="118872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43200" y="3090672"/>
              <a:ext cx="457200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Branch C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sp>
          <p:nvSpPr>
            <p:cNvPr id="133" name="TextBox 110"/>
            <p:cNvSpPr txBox="1"/>
            <p:nvPr/>
          </p:nvSpPr>
          <p:spPr>
            <a:xfrm>
              <a:off x="2514600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Compressed baskets (b)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42" name="Right Arrow 141"/>
            <p:cNvSpPr/>
            <p:nvPr/>
          </p:nvSpPr>
          <p:spPr>
            <a:xfrm>
              <a:off x="1600200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read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Flowchart: Magnetic Disk 142"/>
            <p:cNvSpPr/>
            <p:nvPr/>
          </p:nvSpPr>
          <p:spPr>
            <a:xfrm>
              <a:off x="914400" y="2514600"/>
              <a:ext cx="914400" cy="914400"/>
            </a:xfrm>
            <a:prstGeom prst="flowChartMagneticDisk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cs typeface="Courier New" pitchFamily="49" charset="0"/>
                </a:rPr>
                <a:t>Input File</a:t>
              </a:r>
              <a:endParaRPr lang="en-US" sz="1200" b="1" dirty="0"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cxnSp>
          <p:nvCxnSpPr>
            <p:cNvPr id="144" name="Straight Arrow Connector 143"/>
            <p:cNvCxnSpPr>
              <a:stCxn id="143" idx="4"/>
              <a:endCxn id="103" idx="1"/>
            </p:cNvCxnSpPr>
            <p:nvPr/>
          </p:nvCxnSpPr>
          <p:spPr>
            <a:xfrm>
              <a:off x="1828800" y="2971800"/>
              <a:ext cx="914400" cy="178308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3" idx="4"/>
              <a:endCxn id="102" idx="1"/>
            </p:cNvCxnSpPr>
            <p:nvPr/>
          </p:nvCxnSpPr>
          <p:spPr>
            <a:xfrm flipV="1">
              <a:off x="1828800" y="2921508"/>
              <a:ext cx="1261872" cy="50292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>
              <a:stCxn id="143" idx="4"/>
              <a:endCxn id="101" idx="1"/>
            </p:cNvCxnSpPr>
            <p:nvPr/>
          </p:nvCxnSpPr>
          <p:spPr>
            <a:xfrm flipV="1">
              <a:off x="1828800" y="2692908"/>
              <a:ext cx="1143000" cy="278892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556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 Compression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ROOT decompresses baskets</a:t>
            </a:r>
          </a:p>
          <a:p>
            <a:pPr lvl="1"/>
            <a:r>
              <a:rPr lang="en-US" sz="2000" dirty="0" smtClean="0"/>
              <a:t>ROOT implements: ZLIB, LZMA, LZ4 and (new) ZSTD algorithms.</a:t>
            </a:r>
          </a:p>
          <a:p>
            <a:pPr lvl="1"/>
            <a:r>
              <a:rPr lang="en-US" sz="2000" dirty="0" smtClean="0"/>
              <a:t>Compresses whole baskets, all entries/events</a:t>
            </a:r>
          </a:p>
          <a:p>
            <a:pPr lvl="2"/>
            <a:r>
              <a:rPr lang="en-US" sz="1600" dirty="0" smtClean="0"/>
              <a:t>Often that is what is needed</a:t>
            </a:r>
          </a:p>
          <a:p>
            <a:pPr lvl="2"/>
            <a:r>
              <a:rPr lang="en-US" sz="1600" dirty="0" smtClean="0"/>
              <a:t>Selective event reading (e.g. in distributed processing) may suffer performance penalty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Decompression is on demand (when branches are accessed).</a:t>
            </a:r>
            <a:endParaRPr lang="en-US" sz="1600" dirty="0" smtClean="0"/>
          </a:p>
          <a:p>
            <a:pPr lvl="1"/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514600" y="2633472"/>
            <a:ext cx="3144660" cy="1938528"/>
            <a:chOff x="2514600" y="2633472"/>
            <a:chExt cx="3144660" cy="1938528"/>
          </a:xfrm>
        </p:grpSpPr>
        <p:sp>
          <p:nvSpPr>
            <p:cNvPr id="100" name="Rectangle 99"/>
            <p:cNvSpPr/>
            <p:nvPr/>
          </p:nvSpPr>
          <p:spPr>
            <a:xfrm>
              <a:off x="4278529" y="2633472"/>
              <a:ext cx="118872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971800" y="2633472"/>
              <a:ext cx="228600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90672" y="2862072"/>
              <a:ext cx="118872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43200" y="3090672"/>
              <a:ext cx="457200" cy="1188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Branch C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561837" y="2633472"/>
              <a:ext cx="283308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97401" y="2633472"/>
              <a:ext cx="164436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278529" y="3090672"/>
              <a:ext cx="495789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Event 1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278529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774318" y="3090672"/>
              <a:ext cx="354135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420183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349356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33" name="TextBox 110"/>
            <p:cNvSpPr txBox="1"/>
            <p:nvPr/>
          </p:nvSpPr>
          <p:spPr>
            <a:xfrm>
              <a:off x="2514600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Compressed baskets (b)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36" name="TextBox 113"/>
            <p:cNvSpPr txBox="1"/>
            <p:nvPr/>
          </p:nvSpPr>
          <p:spPr>
            <a:xfrm>
              <a:off x="4347496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Baskets (B)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cxnSp>
          <p:nvCxnSpPr>
            <p:cNvPr id="137" name="Straight Arrow Connector 136"/>
            <p:cNvCxnSpPr>
              <a:stCxn id="101" idx="3"/>
              <a:endCxn id="100" idx="1"/>
            </p:cNvCxnSpPr>
            <p:nvPr/>
          </p:nvCxnSpPr>
          <p:spPr>
            <a:xfrm>
              <a:off x="3200400" y="2692908"/>
              <a:ext cx="1078129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02" idx="3"/>
              <a:endCxn id="109" idx="1"/>
            </p:cNvCxnSpPr>
            <p:nvPr/>
          </p:nvCxnSpPr>
          <p:spPr>
            <a:xfrm>
              <a:off x="3209544" y="2921508"/>
              <a:ext cx="1068985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03" idx="3"/>
              <a:endCxn id="108" idx="1"/>
            </p:cNvCxnSpPr>
            <p:nvPr/>
          </p:nvCxnSpPr>
          <p:spPr>
            <a:xfrm>
              <a:off x="3200400" y="3150108"/>
              <a:ext cx="1078129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5128454" y="3090670"/>
              <a:ext cx="530806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83" name="Right Arrow 182"/>
            <p:cNvSpPr/>
            <p:nvPr/>
          </p:nvSpPr>
          <p:spPr>
            <a:xfrm>
              <a:off x="3282264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d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e-compress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83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step: Serialization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71800" cy="4351338"/>
          </a:xfrm>
        </p:spPr>
        <p:txBody>
          <a:bodyPr>
            <a:noAutofit/>
          </a:bodyPr>
          <a:lstStyle/>
          <a:p>
            <a:r>
              <a:rPr lang="en-US" sz="2000" dirty="0" smtClean="0"/>
              <a:t>ROOT de-serializes </a:t>
            </a:r>
            <a:r>
              <a:rPr lang="en-US" sz="2000" dirty="0" smtClean="0"/>
              <a:t>baskets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decomposition is the job of a</a:t>
            </a:r>
            <a:r>
              <a:rPr lang="en-US" sz="2000" dirty="0" smtClean="0"/>
              <a:t> Streamer.</a:t>
            </a:r>
          </a:p>
          <a:p>
            <a:pPr lvl="1"/>
            <a:r>
              <a:rPr lang="en-US" sz="1600" dirty="0" smtClean="0"/>
              <a:t>Every </a:t>
            </a:r>
            <a:r>
              <a:rPr lang="en-US" sz="1600" dirty="0"/>
              <a:t>class </a:t>
            </a:r>
            <a:r>
              <a:rPr lang="en-US" sz="1600" dirty="0" smtClean="0"/>
              <a:t>to </a:t>
            </a:r>
            <a:r>
              <a:rPr lang="en-US" sz="1600" dirty="0"/>
              <a:t>be stored in a file has a </a:t>
            </a:r>
            <a:r>
              <a:rPr lang="en-US" sz="1600" dirty="0" smtClean="0"/>
              <a:t>Streamer</a:t>
            </a:r>
          </a:p>
          <a:p>
            <a:pPr lvl="1"/>
            <a:r>
              <a:rPr lang="en-US" sz="1600" dirty="0"/>
              <a:t>When </a:t>
            </a:r>
            <a:r>
              <a:rPr lang="en-US" sz="1600" dirty="0" smtClean="0"/>
              <a:t>ROOT </a:t>
            </a:r>
            <a:r>
              <a:rPr lang="en-US" sz="1600" dirty="0"/>
              <a:t>writes an object to file, it also writes the description of </a:t>
            </a:r>
            <a:r>
              <a:rPr lang="en-US" sz="1600" dirty="0" smtClean="0"/>
              <a:t>that class with it.</a:t>
            </a:r>
          </a:p>
          <a:p>
            <a:pPr lvl="2"/>
            <a:r>
              <a:rPr lang="en-US" sz="1200" dirty="0" smtClean="0"/>
              <a:t>This </a:t>
            </a:r>
            <a:r>
              <a:rPr lang="en-US" sz="1200" dirty="0"/>
              <a:t>description is implemented in the </a:t>
            </a:r>
            <a:r>
              <a:rPr lang="en-US" sz="1200" dirty="0" err="1" smtClean="0"/>
              <a:t>StreamerInfo</a:t>
            </a:r>
            <a:r>
              <a:rPr lang="en-US" sz="1200" dirty="0" smtClean="0"/>
              <a:t> class.</a:t>
            </a:r>
          </a:p>
          <a:p>
            <a:pPr lvl="1"/>
            <a:r>
              <a:rPr lang="en-US" sz="1600" dirty="0"/>
              <a:t>When reading an object from a file, the system uses the </a:t>
            </a:r>
            <a:r>
              <a:rPr lang="en-US" sz="1600" dirty="0" err="1"/>
              <a:t>StreamerInfo</a:t>
            </a:r>
            <a:r>
              <a:rPr lang="en-US" sz="1600" dirty="0"/>
              <a:t> list to decode an </a:t>
            </a:r>
            <a:r>
              <a:rPr lang="en-US" sz="1600" dirty="0" smtClean="0"/>
              <a:t>object.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56454" y="1825625"/>
            <a:ext cx="3397345" cy="4351338"/>
          </a:xfrm>
        </p:spPr>
        <p:txBody>
          <a:bodyPr>
            <a:noAutofit/>
          </a:bodyPr>
          <a:lstStyle/>
          <a:p>
            <a:r>
              <a:rPr lang="en-US" sz="2000" dirty="0" smtClean="0"/>
              <a:t>Splitting into </a:t>
            </a:r>
            <a:r>
              <a:rPr lang="en-US" sz="2000" dirty="0" err="1" smtClean="0"/>
              <a:t>TBranches</a:t>
            </a:r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a data member is an </a:t>
            </a:r>
            <a:r>
              <a:rPr lang="en-US" sz="2000" dirty="0" smtClean="0"/>
              <a:t>object, </a:t>
            </a:r>
            <a:r>
              <a:rPr lang="en-US" sz="2000" dirty="0"/>
              <a:t>the data members of this object are also split into branches (up to the limit set by the value of </a:t>
            </a:r>
            <a:r>
              <a:rPr lang="en-US" sz="2000" dirty="0" smtClean="0"/>
              <a:t>split).</a:t>
            </a:r>
            <a:endParaRPr lang="en-US" sz="2000" dirty="0"/>
          </a:p>
          <a:p>
            <a:pPr lvl="1"/>
            <a:r>
              <a:rPr lang="en-US" sz="1600" dirty="0" smtClean="0"/>
              <a:t>Pointed to, </a:t>
            </a:r>
            <a:r>
              <a:rPr lang="en-US" sz="1600" dirty="0" err="1" smtClean="0"/>
              <a:t>std</a:t>
            </a:r>
            <a:r>
              <a:rPr lang="en-US" sz="1600" dirty="0"/>
              <a:t>::string </a:t>
            </a:r>
            <a:r>
              <a:rPr lang="en-US" sz="1600" dirty="0" smtClean="0"/>
              <a:t>or array data </a:t>
            </a:r>
            <a:r>
              <a:rPr lang="en-US" sz="1600" dirty="0"/>
              <a:t>member will not be split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4278529" y="2512149"/>
            <a:ext cx="3039800" cy="2059851"/>
            <a:chOff x="4278529" y="2512149"/>
            <a:chExt cx="3039800" cy="2059851"/>
          </a:xfrm>
        </p:grpSpPr>
        <p:sp>
          <p:nvSpPr>
            <p:cNvPr id="100" name="Rectangle 99"/>
            <p:cNvSpPr/>
            <p:nvPr/>
          </p:nvSpPr>
          <p:spPr>
            <a:xfrm>
              <a:off x="4278529" y="2633472"/>
              <a:ext cx="118872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561837" y="2633472"/>
              <a:ext cx="283308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97401" y="2633472"/>
              <a:ext cx="164436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278529" y="3090672"/>
              <a:ext cx="495789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Event 1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278529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774318" y="3090672"/>
              <a:ext cx="354135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420183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349356" y="2862072"/>
              <a:ext cx="70827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6400800" y="2512149"/>
              <a:ext cx="917529" cy="914400"/>
              <a:chOff x="8135031" y="2944965"/>
              <a:chExt cx="917529" cy="914400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8135031" y="2944965"/>
                <a:ext cx="914400" cy="914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 smtClean="0">
                    <a:ln w="18000">
                      <a:noFill/>
                      <a:prstDash val="solid"/>
                      <a:miter lim="800000"/>
                    </a:ln>
                    <a:solidFill>
                      <a:schemeClr val="tx1"/>
                    </a:solidFill>
                    <a:cs typeface="Courier New" pitchFamily="49" charset="0"/>
                  </a:rPr>
                  <a:t>Object/</a:t>
                </a:r>
              </a:p>
              <a:p>
                <a:pPr algn="ctr"/>
                <a:r>
                  <a:rPr lang="en-US" sz="800" dirty="0" smtClean="0">
                    <a:ln w="18000">
                      <a:noFill/>
                      <a:prstDash val="solid"/>
                      <a:miter lim="800000"/>
                    </a:ln>
                    <a:solidFill>
                      <a:schemeClr val="tx1"/>
                    </a:solidFill>
                    <a:cs typeface="Courier New" pitchFamily="49" charset="0"/>
                  </a:rPr>
                  <a:t>Collection</a:t>
                </a:r>
              </a:p>
              <a:p>
                <a:pPr algn="ctr"/>
                <a:r>
                  <a:rPr lang="en-US" sz="800" dirty="0" smtClean="0">
                    <a:ln w="18000">
                      <a:noFill/>
                      <a:prstDash val="solid"/>
                      <a:miter lim="800000"/>
                    </a:ln>
                    <a:solidFill>
                      <a:schemeClr val="tx1"/>
                    </a:solidFill>
                    <a:cs typeface="Courier New" pitchFamily="49" charset="0"/>
                  </a:rPr>
                  <a:t>A</a:t>
                </a:r>
                <a:endParaRPr lang="en-US" sz="800" dirty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8138160" y="3125559"/>
                <a:ext cx="914400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135031" y="3065361"/>
                <a:ext cx="914400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Rectangle 116"/>
              <p:cNvSpPr/>
              <p:nvPr/>
            </p:nvSpPr>
            <p:spPr>
              <a:xfrm>
                <a:off x="8253903" y="3176016"/>
                <a:ext cx="141654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253903" y="3404616"/>
                <a:ext cx="70827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8253903" y="3633216"/>
                <a:ext cx="457200" cy="1203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</p:grpSp>
        <p:cxnSp>
          <p:nvCxnSpPr>
            <p:cNvPr id="120" name="Straight Arrow Connector 43"/>
            <p:cNvCxnSpPr>
              <a:stCxn id="100" idx="0"/>
              <a:endCxn id="117" idx="1"/>
            </p:cNvCxnSpPr>
            <p:nvPr/>
          </p:nvCxnSpPr>
          <p:spPr>
            <a:xfrm rot="16200000" flipH="1">
              <a:off x="5343855" y="1627582"/>
              <a:ext cx="169926" cy="2181707"/>
            </a:xfrm>
            <a:prstGeom prst="curvedConnector4">
              <a:avLst>
                <a:gd name="adj1" fmla="val -134529"/>
                <a:gd name="adj2" fmla="val 51362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43"/>
            <p:cNvCxnSpPr>
              <a:stCxn id="109" idx="0"/>
              <a:endCxn id="118" idx="1"/>
            </p:cNvCxnSpPr>
            <p:nvPr/>
          </p:nvCxnSpPr>
          <p:spPr>
            <a:xfrm rot="16200000" flipH="1">
              <a:off x="5331844" y="1844171"/>
              <a:ext cx="169926" cy="2205729"/>
            </a:xfrm>
            <a:prstGeom prst="curvedConnector4">
              <a:avLst>
                <a:gd name="adj1" fmla="val -134529"/>
                <a:gd name="adj2" fmla="val 50803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43"/>
            <p:cNvCxnSpPr>
              <a:stCxn id="108" idx="0"/>
              <a:endCxn id="119" idx="1"/>
            </p:cNvCxnSpPr>
            <p:nvPr/>
          </p:nvCxnSpPr>
          <p:spPr>
            <a:xfrm rot="16200000" flipH="1">
              <a:off x="5438085" y="2179011"/>
              <a:ext cx="169926" cy="1993248"/>
            </a:xfrm>
            <a:prstGeom prst="curvedConnector4">
              <a:avLst>
                <a:gd name="adj1" fmla="val -134529"/>
                <a:gd name="adj2" fmla="val 56218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11"/>
            <p:cNvSpPr txBox="1"/>
            <p:nvPr/>
          </p:nvSpPr>
          <p:spPr>
            <a:xfrm>
              <a:off x="6400800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Persistent State (P)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36" name="TextBox 113"/>
            <p:cNvSpPr txBox="1"/>
            <p:nvPr/>
          </p:nvSpPr>
          <p:spPr>
            <a:xfrm>
              <a:off x="4347496" y="3429000"/>
              <a:ext cx="914400" cy="45720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accent2"/>
                  </a:solidFill>
                  <a:cs typeface="Courier New" pitchFamily="49" charset="0"/>
                </a:rPr>
                <a:t>Baskets (B)</a:t>
              </a:r>
              <a:endParaRPr lang="en-US" sz="1200" b="1" dirty="0">
                <a:solidFill>
                  <a:schemeClr val="accent2"/>
                </a:solidFill>
                <a:cs typeface="Courier New" pitchFamily="49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128454" y="3090670"/>
              <a:ext cx="530806" cy="1188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86" name="Right Arrow 185"/>
            <p:cNvSpPr/>
            <p:nvPr/>
          </p:nvSpPr>
          <p:spPr>
            <a:xfrm>
              <a:off x="5486400" y="4114800"/>
              <a:ext cx="914400" cy="457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de-serialize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808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step: T/P Conversion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Not part of ROOT</a:t>
            </a:r>
          </a:p>
          <a:p>
            <a:r>
              <a:rPr lang="en-US" sz="2400" dirty="0" smtClean="0"/>
              <a:t>Some </a:t>
            </a:r>
            <a:r>
              <a:rPr lang="en-US" sz="2400" dirty="0" smtClean="0"/>
              <a:t>Experiments (for some data) may use simpler persistent state objects to encapsulate the state of some (very complex) transient classes:</a:t>
            </a:r>
          </a:p>
          <a:p>
            <a:pPr lvl="1"/>
            <a:r>
              <a:rPr lang="en-US" sz="2000" dirty="0" smtClean="0"/>
              <a:t>This can also allow for schema </a:t>
            </a:r>
            <a:r>
              <a:rPr lang="en-US" sz="2000" dirty="0" smtClean="0"/>
              <a:t>evolution</a:t>
            </a:r>
            <a:endParaRPr lang="en-US" sz="2000" dirty="0" smtClean="0"/>
          </a:p>
          <a:p>
            <a:pPr lvl="1"/>
            <a:r>
              <a:rPr lang="en-US" sz="2000" dirty="0" smtClean="0"/>
              <a:t>Or custom (domain specific) compression</a:t>
            </a:r>
          </a:p>
          <a:p>
            <a:endParaRPr lang="en-US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6400800" y="2512149"/>
            <a:ext cx="917529" cy="914400"/>
            <a:chOff x="8135031" y="2944965"/>
            <a:chExt cx="917529" cy="914400"/>
          </a:xfrm>
        </p:grpSpPr>
        <p:sp>
          <p:nvSpPr>
            <p:cNvPr id="114" name="Rectangle 113"/>
            <p:cNvSpPr/>
            <p:nvPr/>
          </p:nvSpPr>
          <p:spPr>
            <a:xfrm>
              <a:off x="8135031" y="2944965"/>
              <a:ext cx="914400" cy="914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Object/</a:t>
              </a:r>
            </a:p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Collection</a:t>
              </a:r>
            </a:p>
            <a:p>
              <a:pPr algn="ctr"/>
              <a:r>
                <a:rPr lang="en-US" sz="800" dirty="0" smtClean="0">
                  <a:ln w="18000">
                    <a:noFill/>
                    <a:prstDash val="solid"/>
                    <a:miter lim="800000"/>
                  </a:ln>
                  <a:solidFill>
                    <a:schemeClr val="tx1"/>
                  </a:solidFill>
                  <a:cs typeface="Courier New" pitchFamily="49" charset="0"/>
                </a:rPr>
                <a:t>A</a:t>
              </a:r>
              <a:endParaRPr lang="en-US" sz="8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cs typeface="Courier New" pitchFamily="49" charset="0"/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>
            <a:xfrm rot="10800000">
              <a:off x="8138160" y="3125559"/>
              <a:ext cx="914400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8135031" y="3065361"/>
              <a:ext cx="914400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8253903" y="3176016"/>
              <a:ext cx="141654" cy="1203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8253903" y="3404616"/>
              <a:ext cx="70827" cy="1203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8253903" y="3633216"/>
              <a:ext cx="457200" cy="1203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8229600" y="2514600"/>
            <a:ext cx="914400" cy="914400"/>
            <a:chOff x="8844566" y="2521069"/>
            <a:chExt cx="849923" cy="905480"/>
          </a:xfrm>
        </p:grpSpPr>
        <p:grpSp>
          <p:nvGrpSpPr>
            <p:cNvPr id="123" name="Group 122"/>
            <p:cNvGrpSpPr/>
            <p:nvPr/>
          </p:nvGrpSpPr>
          <p:grpSpPr>
            <a:xfrm>
              <a:off x="8844566" y="2521069"/>
              <a:ext cx="283308" cy="300990"/>
              <a:chOff x="5486400" y="2057400"/>
              <a:chExt cx="914400" cy="990600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53" name="Rectangle 152"/>
              <p:cNvSpPr/>
              <p:nvPr/>
            </p:nvSpPr>
            <p:spPr>
              <a:xfrm>
                <a:off x="5486400" y="2057400"/>
                <a:ext cx="914400" cy="990600"/>
              </a:xfrm>
              <a:prstGeom prst="rect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>
                <a:off x="5486400" y="2209800"/>
                <a:ext cx="914400" cy="0"/>
              </a:xfrm>
              <a:prstGeom prst="lin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5486400" y="2286000"/>
                <a:ext cx="914400" cy="0"/>
              </a:xfrm>
              <a:prstGeom prst="lin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>
              <a:off x="9269527" y="2521069"/>
              <a:ext cx="424962" cy="300990"/>
              <a:chOff x="5486400" y="2057400"/>
              <a:chExt cx="914400" cy="990600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50" name="Rectangle 149"/>
              <p:cNvSpPr/>
              <p:nvPr/>
            </p:nvSpPr>
            <p:spPr>
              <a:xfrm>
                <a:off x="5486400" y="2057400"/>
                <a:ext cx="914400" cy="990600"/>
              </a:xfrm>
              <a:prstGeom prst="rect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486400" y="2209800"/>
                <a:ext cx="914400" cy="0"/>
              </a:xfrm>
              <a:prstGeom prst="lin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5486400" y="2286000"/>
                <a:ext cx="914400" cy="0"/>
              </a:xfrm>
              <a:prstGeom prst="lin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8844566" y="3031999"/>
              <a:ext cx="849923" cy="394550"/>
              <a:chOff x="5486400" y="2057400"/>
              <a:chExt cx="914400" cy="990600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5486400" y="2057400"/>
                <a:ext cx="914400" cy="990600"/>
              </a:xfrm>
              <a:prstGeom prst="rect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Courier New" pitchFamily="49" charset="0"/>
                </a:endParaRPr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>
                <a:off x="5486400" y="2209800"/>
                <a:ext cx="914400" cy="0"/>
              </a:xfrm>
              <a:prstGeom prst="lin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5486400" y="2286000"/>
                <a:ext cx="914400" cy="0"/>
              </a:xfrm>
              <a:prstGeom prst="lin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Rectangle 125"/>
            <p:cNvSpPr/>
            <p:nvPr/>
          </p:nvSpPr>
          <p:spPr>
            <a:xfrm>
              <a:off x="8915393" y="2641465"/>
              <a:ext cx="141654" cy="1203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9340354" y="2641465"/>
              <a:ext cx="70827" cy="1203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915393" y="3152395"/>
              <a:ext cx="495789" cy="1203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ourier New" pitchFamily="49" charset="0"/>
              </a:endParaRPr>
            </a:p>
          </p:txBody>
        </p:sp>
        <p:cxnSp>
          <p:nvCxnSpPr>
            <p:cNvPr id="129" name="Straight Arrow Connector 128"/>
            <p:cNvCxnSpPr>
              <a:stCxn id="147" idx="0"/>
              <a:endCxn id="153" idx="2"/>
            </p:cNvCxnSpPr>
            <p:nvPr/>
          </p:nvCxnSpPr>
          <p:spPr>
            <a:xfrm flipH="1" flipV="1">
              <a:off x="8986220" y="2822059"/>
              <a:ext cx="283308" cy="20994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oli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47" idx="0"/>
              <a:endCxn id="150" idx="2"/>
            </p:cNvCxnSpPr>
            <p:nvPr/>
          </p:nvCxnSpPr>
          <p:spPr>
            <a:xfrm flipV="1">
              <a:off x="9269528" y="2822059"/>
              <a:ext cx="212480" cy="20994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oli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11"/>
          <p:cNvSpPr txBox="1"/>
          <p:nvPr/>
        </p:nvSpPr>
        <p:spPr>
          <a:xfrm>
            <a:off x="6400800" y="3429000"/>
            <a:ext cx="914400" cy="45720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accent2"/>
                </a:solidFill>
                <a:cs typeface="Courier New" pitchFamily="49" charset="0"/>
              </a:rPr>
              <a:t>Persistent State (P)</a:t>
            </a:r>
            <a:endParaRPr lang="en-US" sz="1200" b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sp>
        <p:nvSpPr>
          <p:cNvPr id="135" name="TextBox 112"/>
          <p:cNvSpPr txBox="1"/>
          <p:nvPr/>
        </p:nvSpPr>
        <p:spPr>
          <a:xfrm>
            <a:off x="8229599" y="3429000"/>
            <a:ext cx="914400" cy="45720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accent2"/>
                </a:solidFill>
                <a:cs typeface="Courier New" pitchFamily="49" charset="0"/>
              </a:rPr>
              <a:t>Transient State (T)</a:t>
            </a:r>
            <a:endParaRPr lang="en-US" sz="1200" b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cxnSp>
        <p:nvCxnSpPr>
          <p:cNvPr id="140" name="Straight Arrow Connector 139"/>
          <p:cNvCxnSpPr>
            <a:stCxn id="114" idx="3"/>
            <a:endCxn id="147" idx="1"/>
          </p:cNvCxnSpPr>
          <p:nvPr/>
        </p:nvCxnSpPr>
        <p:spPr>
          <a:xfrm>
            <a:off x="7315200" y="2969349"/>
            <a:ext cx="914400" cy="260433"/>
          </a:xfrm>
          <a:prstGeom prst="straightConnector1">
            <a:avLst/>
          </a:prstGeom>
          <a:ln w="19050">
            <a:solidFill>
              <a:schemeClr val="tx1">
                <a:lumMod val="50000"/>
              </a:schemeClr>
            </a:solidFill>
            <a:prstDash val="sysDash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Right Arrow 188"/>
          <p:cNvSpPr/>
          <p:nvPr/>
        </p:nvSpPr>
        <p:spPr>
          <a:xfrm>
            <a:off x="7315200" y="4114800"/>
            <a:ext cx="9144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TP conversion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473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Discussion starter:  HEP Experiment and ROOT I/O</vt:lpstr>
      <vt:lpstr>Outline</vt:lpstr>
      <vt:lpstr>ROOT ‘I/O’ in three (3 ½) steps: Reading</vt:lpstr>
      <vt:lpstr>1st step: ROOT I/O</vt:lpstr>
      <vt:lpstr>2nd step: Compression</vt:lpstr>
      <vt:lpstr>3rd step: Serialization</vt:lpstr>
      <vt:lpstr>Optional step: T/P Conversion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Gemmeren, Peter</dc:creator>
  <cp:lastModifiedBy>Van Gemmeren, Peter</cp:lastModifiedBy>
  <cp:revision>17</cp:revision>
  <dcterms:created xsi:type="dcterms:W3CDTF">2020-03-16T15:07:52Z</dcterms:created>
  <dcterms:modified xsi:type="dcterms:W3CDTF">2020-03-16T22:13:31Z</dcterms:modified>
</cp:coreProperties>
</file>