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2" r:id="rId2"/>
  </p:sldMasterIdLst>
  <p:notesMasterIdLst>
    <p:notesMasterId r:id="rId14"/>
  </p:notesMasterIdLst>
  <p:handoutMasterIdLst>
    <p:handoutMasterId r:id="rId15"/>
  </p:handoutMasterIdLst>
  <p:sldIdLst>
    <p:sldId id="265" r:id="rId3"/>
    <p:sldId id="281" r:id="rId4"/>
    <p:sldId id="268" r:id="rId5"/>
    <p:sldId id="294" r:id="rId6"/>
    <p:sldId id="293" r:id="rId7"/>
    <p:sldId id="295" r:id="rId8"/>
    <p:sldId id="296" r:id="rId9"/>
    <p:sldId id="284" r:id="rId10"/>
    <p:sldId id="291" r:id="rId11"/>
    <p:sldId id="298" r:id="rId12"/>
    <p:sldId id="297" r:id="rId13"/>
  </p:sldIdLst>
  <p:sldSz cx="9144000" cy="6858000" type="screen4x3"/>
  <p:notesSz cx="6985000" cy="9283700"/>
  <p:defaultTextStyle>
    <a:defPPr>
      <a:defRPr lang="en-US"/>
    </a:defPPr>
    <a:lvl1pPr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1pPr>
    <a:lvl2pPr marL="4572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2pPr>
    <a:lvl3pPr marL="9144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3pPr>
    <a:lvl4pPr marL="13716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4pPr>
    <a:lvl5pPr marL="18288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5pPr>
    <a:lvl6pPr marL="2286000" algn="l" defTabSz="914400" rtl="0" eaLnBrk="1" latinLnBrk="0" hangingPunct="1">
      <a:defRPr sz="2400" kern="1200">
        <a:solidFill>
          <a:schemeClr val="tx1"/>
        </a:solidFill>
        <a:latin typeface="Calibri" panose="020F0502020204030204" pitchFamily="34" charset="0"/>
        <a:ea typeface="Geneva" pitchFamily="121" charset="-128"/>
        <a:cs typeface="+mn-cs"/>
      </a:defRPr>
    </a:lvl6pPr>
    <a:lvl7pPr marL="2743200" algn="l" defTabSz="914400" rtl="0" eaLnBrk="1" latinLnBrk="0" hangingPunct="1">
      <a:defRPr sz="2400" kern="1200">
        <a:solidFill>
          <a:schemeClr val="tx1"/>
        </a:solidFill>
        <a:latin typeface="Calibri" panose="020F0502020204030204" pitchFamily="34" charset="0"/>
        <a:ea typeface="Geneva" pitchFamily="121" charset="-128"/>
        <a:cs typeface="+mn-cs"/>
      </a:defRPr>
    </a:lvl7pPr>
    <a:lvl8pPr marL="3200400" algn="l" defTabSz="914400" rtl="0" eaLnBrk="1" latinLnBrk="0" hangingPunct="1">
      <a:defRPr sz="2400" kern="1200">
        <a:solidFill>
          <a:schemeClr val="tx1"/>
        </a:solidFill>
        <a:latin typeface="Calibri" panose="020F0502020204030204" pitchFamily="34" charset="0"/>
        <a:ea typeface="Geneva" pitchFamily="121" charset="-128"/>
        <a:cs typeface="+mn-cs"/>
      </a:defRPr>
    </a:lvl8pPr>
    <a:lvl9pPr marL="3657600" algn="l" defTabSz="914400" rtl="0" eaLnBrk="1" latinLnBrk="0" hangingPunct="1">
      <a:defRPr sz="2400" kern="1200">
        <a:solidFill>
          <a:schemeClr val="tx1"/>
        </a:solidFill>
        <a:latin typeface="Calibri" panose="020F0502020204030204" pitchFamily="34" charset="0"/>
        <a:ea typeface="Geneva" pitchFamily="121"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573EEA"/>
    <a:srgbClr val="404040"/>
    <a:srgbClr val="505050"/>
    <a:srgbClr val="004C97"/>
    <a:srgbClr val="63666A"/>
    <a:srgbClr val="A7A8AA"/>
    <a:srgbClr val="003087"/>
    <a:srgbClr val="0F2D62"/>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0" autoAdjust="0"/>
    <p:restoredTop sz="94660"/>
  </p:normalViewPr>
  <p:slideViewPr>
    <p:cSldViewPr snapToGrid="0" snapToObjects="1">
      <p:cViewPr varScale="1">
        <p:scale>
          <a:sx n="97" d="100"/>
          <a:sy n="97" d="100"/>
        </p:scale>
        <p:origin x="726" y="8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wrap="square" lIns="92958" tIns="46479" rIns="92958" bIns="46479" numCol="1" anchor="t" anchorCtr="0" compatLnSpc="1">
            <a:prstTxWarp prst="textNoShape">
              <a:avLst/>
            </a:prstTxWarp>
          </a:bodyPr>
          <a:lstStyle>
            <a:lvl1pPr algn="r">
              <a:defRPr sz="1200">
                <a:latin typeface="Helvetica" panose="020B0604020202020204" pitchFamily="34" charset="0"/>
              </a:defRPr>
            </a:lvl1pPr>
          </a:lstStyle>
          <a:p>
            <a:fld id="{80DBBE75-B897-4C2D-851E-711B34683BA3}" type="datetimeFigureOut">
              <a:rPr lang="en-US" altLang="en-US"/>
              <a:pPr/>
              <a:t>3/12/2020</a:t>
            </a:fld>
            <a:endParaRPr lang="en-US" alt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wrap="square" lIns="92958" tIns="46479" rIns="92958" bIns="46479" numCol="1" anchor="b" anchorCtr="0" compatLnSpc="1">
            <a:prstTxWarp prst="textNoShape">
              <a:avLst/>
            </a:prstTxWarp>
          </a:bodyPr>
          <a:lstStyle>
            <a:lvl1pPr algn="r">
              <a:defRPr sz="1200">
                <a:latin typeface="Helvetica" panose="020B0604020202020204" pitchFamily="34" charset="0"/>
              </a:defRPr>
            </a:lvl1pPr>
          </a:lstStyle>
          <a:p>
            <a:fld id="{CABB725D-266A-4787-B290-EA1B21029282}" type="slidenum">
              <a:rPr lang="en-US" altLang="en-US"/>
              <a:pPr/>
              <a:t>‹#›</a:t>
            </a:fld>
            <a:endParaRPr lang="en-US" altLang="en-US"/>
          </a:p>
        </p:txBody>
      </p:sp>
    </p:spTree>
    <p:extLst>
      <p:ext uri="{BB962C8B-B14F-4D97-AF65-F5344CB8AC3E}">
        <p14:creationId xmlns:p14="http://schemas.microsoft.com/office/powerpoint/2010/main" val="30167617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956550" y="0"/>
            <a:ext cx="3026833" cy="464185"/>
          </a:xfrm>
          <a:prstGeom prst="rect">
            <a:avLst/>
          </a:prstGeom>
        </p:spPr>
        <p:txBody>
          <a:bodyPr vert="horz" wrap="square" lIns="92958" tIns="46479" rIns="92958" bIns="46479" numCol="1" anchor="t" anchorCtr="0" compatLnSpc="1">
            <a:prstTxWarp prst="textNoShape">
              <a:avLst/>
            </a:prstTxWarp>
          </a:bodyPr>
          <a:lstStyle>
            <a:lvl1pPr algn="r">
              <a:defRPr sz="1200">
                <a:latin typeface="Helvetica" panose="020B0604020202020204" pitchFamily="34" charset="0"/>
              </a:defRPr>
            </a:lvl1pPr>
          </a:lstStyle>
          <a:p>
            <a:fld id="{4050BF1F-29FD-4232-8E96-B3FD1DCB3ADE}" type="datetimeFigureOut">
              <a:rPr lang="en-US" altLang="en-US"/>
              <a:pPr/>
              <a:t>3/12/2020</a:t>
            </a:fld>
            <a:endParaRPr lang="en-US" alt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wrap="square" lIns="92958" tIns="46479" rIns="92958" bIns="46479" numCol="1" anchor="b" anchorCtr="0" compatLnSpc="1">
            <a:prstTxWarp prst="textNoShape">
              <a:avLst/>
            </a:prstTxWarp>
          </a:bodyPr>
          <a:lstStyle>
            <a:lvl1pPr algn="r">
              <a:defRPr sz="1200">
                <a:latin typeface="Helvetica" panose="020B0604020202020204" pitchFamily="34" charset="0"/>
              </a:defRPr>
            </a:lvl1pPr>
          </a:lstStyle>
          <a:p>
            <a:fld id="{60BFB643-3B51-4A23-96A6-8ED93A064CCD}" type="slidenum">
              <a:rPr lang="en-US" altLang="en-US"/>
              <a:pPr/>
              <a:t>‹#›</a:t>
            </a:fld>
            <a:endParaRPr lang="en-US" altLang="en-US"/>
          </a:p>
        </p:txBody>
      </p:sp>
    </p:spTree>
    <p:extLst>
      <p:ext uri="{BB962C8B-B14F-4D97-AF65-F5344CB8AC3E}">
        <p14:creationId xmlns:p14="http://schemas.microsoft.com/office/powerpoint/2010/main" val="177947600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Geneva"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2pPr>
    <a:lvl3pPr marL="9144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3pPr>
    <a:lvl4pPr marL="13716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4pPr>
    <a:lvl5pPr marL="18288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5" descr="TitleSlide_0605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0" y="1149350"/>
            <a:ext cx="32670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004C97"/>
                </a:solidFill>
                <a:latin typeface="Helvetica"/>
              </a:defRPr>
            </a:lvl1pPr>
          </a:lstStyle>
          <a:p>
            <a:r>
              <a:rPr lang="en-US"/>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Edit Master text styles</a:t>
            </a:r>
          </a:p>
        </p:txBody>
      </p:sp>
    </p:spTree>
    <p:extLst>
      <p:ext uri="{BB962C8B-B14F-4D97-AF65-F5344CB8AC3E}">
        <p14:creationId xmlns:p14="http://schemas.microsoft.com/office/powerpoint/2010/main" val="419007980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oter Only: Comparison ">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sz="half" idx="15"/>
          </p:nvPr>
        </p:nvSpPr>
        <p:spPr>
          <a:xfrm>
            <a:off x="470916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3"/>
          <p:cNvSpPr>
            <a:spLocks noGrp="1"/>
          </p:cNvSpPr>
          <p:nvPr>
            <p:ph type="body" sz="half" idx="16"/>
          </p:nvPr>
        </p:nvSpPr>
        <p:spPr>
          <a:xfrm>
            <a:off x="229365" y="4765101"/>
            <a:ext cx="4205476"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0"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Date Placeholder 3"/>
          <p:cNvSpPr>
            <a:spLocks noGrp="1"/>
          </p:cNvSpPr>
          <p:nvPr>
            <p:ph type="dt" sz="half" idx="20"/>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2866E9CA-C242-476E-AC96-726DAD61F4C9}" type="datetime1">
              <a:rPr lang="en-US" altLang="en-US"/>
              <a:pPr/>
              <a:t>3/12/2020</a:t>
            </a:fld>
            <a:endParaRPr lang="en-US" altLang="en-US"/>
          </a:p>
        </p:txBody>
      </p:sp>
      <p:sp>
        <p:nvSpPr>
          <p:cNvPr id="11" name="Footer Placeholder 4"/>
          <p:cNvSpPr>
            <a:spLocks noGrp="1"/>
          </p:cNvSpPr>
          <p:nvPr>
            <p:ph type="ftr" sz="quarter" idx="2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Presenter | Presentation Title</a:t>
            </a:r>
            <a:endParaRPr lang="en-US" b="1"/>
          </a:p>
        </p:txBody>
      </p:sp>
      <p:sp>
        <p:nvSpPr>
          <p:cNvPr id="12" name="Slide Number Placeholder 5"/>
          <p:cNvSpPr>
            <a:spLocks noGrp="1"/>
          </p:cNvSpPr>
          <p:nvPr>
            <p:ph type="sldNum" sz="quarter" idx="22"/>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2C85A5DC-9CCB-48FE-8FD9-B52B9FD57499}" type="slidenum">
              <a:rPr lang="en-US" altLang="en-US"/>
              <a:pPr/>
              <a:t>‹#›</a:t>
            </a:fld>
            <a:endParaRPr lang="en-US" altLang="en-US"/>
          </a:p>
        </p:txBody>
      </p:sp>
    </p:spTree>
    <p:extLst>
      <p:ext uri="{BB962C8B-B14F-4D97-AF65-F5344CB8AC3E}">
        <p14:creationId xmlns:p14="http://schemas.microsoft.com/office/powerpoint/2010/main" val="3887552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mp; Content">
    <p:bg>
      <p:bgPr>
        <a:solidFill>
          <a:schemeClr val="bg2">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450013" y="6515100"/>
            <a:ext cx="1076325" cy="241300"/>
          </a:xfrm>
        </p:spPr>
        <p:txBody>
          <a:bodyPr/>
          <a:lstStyle>
            <a:lvl1pPr>
              <a:defRPr sz="1200"/>
            </a:lvl1pPr>
          </a:lstStyle>
          <a:p>
            <a:fld id="{50889BEA-2B91-403F-ADA4-053DEE04721E}" type="datetime1">
              <a:rPr lang="en-US" altLang="en-US"/>
              <a:pPr/>
              <a:t>3/12/2020</a:t>
            </a:fld>
            <a:endParaRPr lang="en-US" altLang="en-US"/>
          </a:p>
        </p:txBody>
      </p:sp>
      <p:sp>
        <p:nvSpPr>
          <p:cNvPr id="5" name="Footer Placeholder 4"/>
          <p:cNvSpPr>
            <a:spLocks noGrp="1"/>
          </p:cNvSpPr>
          <p:nvPr>
            <p:ph type="ftr" sz="quarter" idx="11"/>
          </p:nvPr>
        </p:nvSpPr>
        <p:spPr/>
        <p:txBody>
          <a:bodyPr/>
          <a:lstStyle>
            <a:lvl1pPr>
              <a:defRPr sz="1200" dirty="0" smtClean="0">
                <a:solidFill>
                  <a:srgbClr val="004C97"/>
                </a:solidFill>
              </a:defRPr>
            </a:lvl1pPr>
          </a:lstStyle>
          <a:p>
            <a:pPr>
              <a:defRPr/>
            </a:pPr>
            <a:r>
              <a:rPr lang="en-US" dirty="0"/>
              <a:t>Guram Chlachidze</a:t>
            </a:r>
            <a:endParaRPr lang="en-US" b="1" dirty="0"/>
          </a:p>
        </p:txBody>
      </p:sp>
      <p:sp>
        <p:nvSpPr>
          <p:cNvPr id="6" name="Slide Number Placeholder 5"/>
          <p:cNvSpPr>
            <a:spLocks noGrp="1"/>
          </p:cNvSpPr>
          <p:nvPr>
            <p:ph type="sldNum" sz="quarter" idx="12"/>
          </p:nvPr>
        </p:nvSpPr>
        <p:spPr/>
        <p:txBody>
          <a:bodyPr/>
          <a:lstStyle>
            <a:lvl1pPr>
              <a:defRPr sz="1200"/>
            </a:lvl1pPr>
          </a:lstStyle>
          <a:p>
            <a:fld id="{52E9C158-AEF1-41A2-A6CE-6F0BAB305EFD}" type="slidenum">
              <a:rPr lang="en-US" altLang="en-US"/>
              <a:pPr/>
              <a:t>‹#›</a:t>
            </a:fld>
            <a:endParaRPr lang="en-US" altLang="en-US"/>
          </a:p>
        </p:txBody>
      </p:sp>
    </p:spTree>
    <p:extLst>
      <p:ext uri="{BB962C8B-B14F-4D97-AF65-F5344CB8AC3E}">
        <p14:creationId xmlns:p14="http://schemas.microsoft.com/office/powerpoint/2010/main" val="2118226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amp;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7" name="Date Placeholder 3"/>
          <p:cNvSpPr>
            <a:spLocks noGrp="1"/>
          </p:cNvSpPr>
          <p:nvPr>
            <p:ph type="dt" sz="half" idx="19"/>
          </p:nvPr>
        </p:nvSpPr>
        <p:spPr/>
        <p:txBody>
          <a:bodyPr/>
          <a:lstStyle>
            <a:lvl1pPr>
              <a:defRPr sz="1200"/>
            </a:lvl1pPr>
          </a:lstStyle>
          <a:p>
            <a:fld id="{6A3537A3-8C6B-43C4-A25C-FC2CE8D9D9BB}" type="datetime1">
              <a:rPr lang="en-US" altLang="en-US"/>
              <a:pPr/>
              <a:t>3/12/2020</a:t>
            </a:fld>
            <a:endParaRPr lang="en-US" altLang="en-US"/>
          </a:p>
        </p:txBody>
      </p:sp>
      <p:sp>
        <p:nvSpPr>
          <p:cNvPr id="8" name="Footer Placeholder 4"/>
          <p:cNvSpPr>
            <a:spLocks noGrp="1"/>
          </p:cNvSpPr>
          <p:nvPr>
            <p:ph type="ftr" sz="quarter" idx="20"/>
          </p:nvPr>
        </p:nvSpPr>
        <p:spPr/>
        <p:txBody>
          <a:bodyPr/>
          <a:lstStyle>
            <a:lvl1pPr>
              <a:defRPr sz="1200" dirty="0" smtClean="0"/>
            </a:lvl1pPr>
          </a:lstStyle>
          <a:p>
            <a:pPr>
              <a:defRPr/>
            </a:pPr>
            <a:r>
              <a:rPr lang="en-US"/>
              <a:t>Presenter | Presentation Title</a:t>
            </a:r>
            <a:endParaRPr lang="en-US" b="1"/>
          </a:p>
        </p:txBody>
      </p:sp>
      <p:sp>
        <p:nvSpPr>
          <p:cNvPr id="9" name="Slide Number Placeholder 5"/>
          <p:cNvSpPr>
            <a:spLocks noGrp="1"/>
          </p:cNvSpPr>
          <p:nvPr>
            <p:ph type="sldNum" sz="quarter" idx="21"/>
          </p:nvPr>
        </p:nvSpPr>
        <p:spPr/>
        <p:txBody>
          <a:bodyPr/>
          <a:lstStyle>
            <a:lvl1pPr>
              <a:defRPr sz="1200"/>
            </a:lvl1pPr>
          </a:lstStyle>
          <a:p>
            <a:fld id="{47C05DF5-FB48-4D3F-AF82-EC74A689CACF}" type="slidenum">
              <a:rPr lang="en-US" altLang="en-US"/>
              <a:pPr/>
              <a:t>‹#›</a:t>
            </a:fld>
            <a:endParaRPr lang="en-US" altLang="en-US"/>
          </a:p>
        </p:txBody>
      </p:sp>
    </p:spTree>
    <p:extLst>
      <p:ext uri="{BB962C8B-B14F-4D97-AF65-F5344CB8AC3E}">
        <p14:creationId xmlns:p14="http://schemas.microsoft.com/office/powerpoint/2010/main" val="209993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6"/>
          </p:nvPr>
        </p:nvSpPr>
        <p:spPr/>
        <p:txBody>
          <a:bodyPr/>
          <a:lstStyle>
            <a:lvl1pPr>
              <a:defRPr sz="1200"/>
            </a:lvl1pPr>
          </a:lstStyle>
          <a:p>
            <a:fld id="{2B1CF01D-1604-4C8E-BF6F-5634B5B9B0FA}" type="datetime1">
              <a:rPr lang="en-US" altLang="en-US"/>
              <a:pPr/>
              <a:t>3/12/2020</a:t>
            </a:fld>
            <a:endParaRPr lang="en-US" altLang="en-US"/>
          </a:p>
        </p:txBody>
      </p:sp>
      <p:sp>
        <p:nvSpPr>
          <p:cNvPr id="6" name="Footer Placeholder 4"/>
          <p:cNvSpPr>
            <a:spLocks noGrp="1"/>
          </p:cNvSpPr>
          <p:nvPr>
            <p:ph type="ftr" sz="quarter" idx="17"/>
          </p:nvPr>
        </p:nvSpPr>
        <p:spPr/>
        <p:txBody>
          <a:bodyPr/>
          <a:lstStyle>
            <a:lvl1pPr>
              <a:defRPr sz="1200" dirty="0" smtClean="0"/>
            </a:lvl1pPr>
          </a:lstStyle>
          <a:p>
            <a:pPr>
              <a:defRPr/>
            </a:pPr>
            <a:r>
              <a:rPr lang="en-US"/>
              <a:t>Presenter | Presentation Title</a:t>
            </a:r>
            <a:endParaRPr lang="en-US" b="1"/>
          </a:p>
        </p:txBody>
      </p:sp>
      <p:sp>
        <p:nvSpPr>
          <p:cNvPr id="7" name="Slide Number Placeholder 5"/>
          <p:cNvSpPr>
            <a:spLocks noGrp="1"/>
          </p:cNvSpPr>
          <p:nvPr>
            <p:ph type="sldNum" sz="quarter" idx="18"/>
          </p:nvPr>
        </p:nvSpPr>
        <p:spPr/>
        <p:txBody>
          <a:bodyPr/>
          <a:lstStyle>
            <a:lvl1pPr>
              <a:defRPr sz="1200"/>
            </a:lvl1pPr>
          </a:lstStyle>
          <a:p>
            <a:fld id="{071AFBCB-9629-4487-8658-FCC7F72DA46F}" type="slidenum">
              <a:rPr lang="en-US" altLang="en-US"/>
              <a:pPr/>
              <a:t>‹#›</a:t>
            </a:fld>
            <a:endParaRPr lang="en-US" altLang="en-US"/>
          </a:p>
        </p:txBody>
      </p:sp>
    </p:spTree>
    <p:extLst>
      <p:ext uri="{BB962C8B-B14F-4D97-AF65-F5344CB8AC3E}">
        <p14:creationId xmlns:p14="http://schemas.microsoft.com/office/powerpoint/2010/main" val="304379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amp;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defRPr sz="1200"/>
            </a:lvl1pPr>
          </a:lstStyle>
          <a:p>
            <a:fld id="{5E62D87C-608A-49B4-979E-2C9EC8FFFA3E}" type="datetime1">
              <a:rPr lang="en-US" altLang="en-US"/>
              <a:pPr/>
              <a:t>3/12/2020</a:t>
            </a:fld>
            <a:endParaRPr lang="en-US" altLang="en-US"/>
          </a:p>
        </p:txBody>
      </p:sp>
      <p:sp>
        <p:nvSpPr>
          <p:cNvPr id="6" name="Footer Placeholder 4"/>
          <p:cNvSpPr>
            <a:spLocks noGrp="1"/>
          </p:cNvSpPr>
          <p:nvPr>
            <p:ph type="ftr" sz="quarter" idx="11"/>
          </p:nvPr>
        </p:nvSpPr>
        <p:spPr/>
        <p:txBody>
          <a:bodyPr/>
          <a:lstStyle>
            <a:lvl1pPr>
              <a:defRPr sz="1200" dirty="0" smtClean="0"/>
            </a:lvl1pPr>
          </a:lstStyle>
          <a:p>
            <a:pPr>
              <a:defRPr/>
            </a:pPr>
            <a:r>
              <a:rPr lang="en-US" dirty="0"/>
              <a:t>G. Chlachidze, MSD meeting</a:t>
            </a:r>
            <a:endParaRPr lang="en-US" b="1" dirty="0"/>
          </a:p>
        </p:txBody>
      </p:sp>
      <p:sp>
        <p:nvSpPr>
          <p:cNvPr id="7" name="Slide Number Placeholder 5"/>
          <p:cNvSpPr>
            <a:spLocks noGrp="1"/>
          </p:cNvSpPr>
          <p:nvPr>
            <p:ph type="sldNum" sz="quarter" idx="12"/>
          </p:nvPr>
        </p:nvSpPr>
        <p:spPr/>
        <p:txBody>
          <a:bodyPr/>
          <a:lstStyle>
            <a:lvl1pPr>
              <a:defRPr sz="1200"/>
            </a:lvl1pPr>
          </a:lstStyle>
          <a:p>
            <a:fld id="{077094B4-CDBE-4107-9E6E-D38410A9E4B1}" type="slidenum">
              <a:rPr lang="en-US" altLang="en-US"/>
              <a:pPr/>
              <a:t>‹#›</a:t>
            </a:fld>
            <a:endParaRPr lang="en-US" altLang="en-US"/>
          </a:p>
        </p:txBody>
      </p:sp>
    </p:spTree>
    <p:extLst>
      <p:ext uri="{BB962C8B-B14F-4D97-AF65-F5344CB8AC3E}">
        <p14:creationId xmlns:p14="http://schemas.microsoft.com/office/powerpoint/2010/main" val="1127332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Footer Only: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4"/>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A0E092C4-48F6-48C5-B2B3-815670E99CE7}" type="datetime1">
              <a:rPr lang="en-US" altLang="en-US"/>
              <a:pPr/>
              <a:t>3/12/2020</a:t>
            </a:fld>
            <a:endParaRPr lang="en-US" altLang="en-US"/>
          </a:p>
        </p:txBody>
      </p:sp>
      <p:sp>
        <p:nvSpPr>
          <p:cNvPr id="5" name="Footer Placeholder 4"/>
          <p:cNvSpPr>
            <a:spLocks noGrp="1"/>
          </p:cNvSpPr>
          <p:nvPr>
            <p:ph type="ftr" sz="quarter" idx="1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dirty="0" smtClean="0"/>
            </a:lvl1pPr>
          </a:lstStyle>
          <a:p>
            <a:pPr>
              <a:defRPr/>
            </a:pPr>
            <a:r>
              <a:rPr lang="en-US"/>
              <a:t>Presenter | Presentation Title</a:t>
            </a:r>
            <a:endParaRPr lang="en-US" b="1"/>
          </a:p>
        </p:txBody>
      </p:sp>
      <p:sp>
        <p:nvSpPr>
          <p:cNvPr id="6" name="Slide Number Placeholder 5"/>
          <p:cNvSpPr>
            <a:spLocks noGrp="1"/>
          </p:cNvSpPr>
          <p:nvPr>
            <p:ph type="sldNum" sz="quarter" idx="16"/>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C2BC038B-CA57-479E-BFA9-9E819877A5DF}" type="slidenum">
              <a:rPr lang="en-US" altLang="en-US"/>
              <a:pPr/>
              <a:t>‹#›</a:t>
            </a:fld>
            <a:endParaRPr lang="en-US" altLang="en-US"/>
          </a:p>
        </p:txBody>
      </p:sp>
    </p:spTree>
    <p:extLst>
      <p:ext uri="{BB962C8B-B14F-4D97-AF65-F5344CB8AC3E}">
        <p14:creationId xmlns:p14="http://schemas.microsoft.com/office/powerpoint/2010/main" val="2680145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oter Only: 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3"/>
          <p:cNvSpPr>
            <a:spLocks noGrp="1"/>
          </p:cNvSpPr>
          <p:nvPr>
            <p:ph type="dt" sz="half" idx="14"/>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EAD63FCB-C847-421A-A82C-644CA8D55BDB}" type="datetime1">
              <a:rPr lang="en-US" altLang="en-US"/>
              <a:pPr/>
              <a:t>3/12/2020</a:t>
            </a:fld>
            <a:endParaRPr lang="en-US" altLang="en-US"/>
          </a:p>
        </p:txBody>
      </p:sp>
      <p:sp>
        <p:nvSpPr>
          <p:cNvPr id="4" name="Footer Placeholder 4"/>
          <p:cNvSpPr>
            <a:spLocks noGrp="1"/>
          </p:cNvSpPr>
          <p:nvPr>
            <p:ph type="ftr" sz="quarter" idx="1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dirty="0"/>
              <a:t>G. Chlachidze, MSD meeting</a:t>
            </a:r>
            <a:endParaRPr lang="en-US" b="1" dirty="0"/>
          </a:p>
        </p:txBody>
      </p:sp>
      <p:sp>
        <p:nvSpPr>
          <p:cNvPr id="5" name="Slide Number Placeholder 5"/>
          <p:cNvSpPr>
            <a:spLocks noGrp="1"/>
          </p:cNvSpPr>
          <p:nvPr>
            <p:ph type="sldNum" sz="quarter" idx="16"/>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B71519E6-F709-4990-B973-B339820CA70B}" type="slidenum">
              <a:rPr lang="en-US" altLang="en-US"/>
              <a:pPr/>
              <a:t>‹#›</a:t>
            </a:fld>
            <a:endParaRPr lang="en-US" altLang="en-US"/>
          </a:p>
        </p:txBody>
      </p:sp>
    </p:spTree>
    <p:extLst>
      <p:ext uri="{BB962C8B-B14F-4D97-AF65-F5344CB8AC3E}">
        <p14:creationId xmlns:p14="http://schemas.microsoft.com/office/powerpoint/2010/main" val="428952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oter Only: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4"/>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A0E092C4-48F6-48C5-B2B3-815670E99CE7}" type="datetime1">
              <a:rPr lang="en-US" altLang="en-US"/>
              <a:pPr/>
              <a:t>3/12/2020</a:t>
            </a:fld>
            <a:endParaRPr lang="en-US" altLang="en-US"/>
          </a:p>
        </p:txBody>
      </p:sp>
      <p:sp>
        <p:nvSpPr>
          <p:cNvPr id="5" name="Footer Placeholder 4"/>
          <p:cNvSpPr>
            <a:spLocks noGrp="1"/>
          </p:cNvSpPr>
          <p:nvPr>
            <p:ph type="ftr" sz="quarter" idx="1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Presenter | Presentation Title</a:t>
            </a:r>
            <a:endParaRPr lang="en-US" b="1"/>
          </a:p>
        </p:txBody>
      </p:sp>
      <p:sp>
        <p:nvSpPr>
          <p:cNvPr id="6" name="Slide Number Placeholder 5"/>
          <p:cNvSpPr>
            <a:spLocks noGrp="1"/>
          </p:cNvSpPr>
          <p:nvPr>
            <p:ph type="sldNum" sz="quarter" idx="16"/>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C2BC038B-CA57-479E-BFA9-9E819877A5DF}" type="slidenum">
              <a:rPr lang="en-US" altLang="en-US"/>
              <a:pPr/>
              <a:t>‹#›</a:t>
            </a:fld>
            <a:endParaRPr lang="en-US" altLang="en-US"/>
          </a:p>
        </p:txBody>
      </p:sp>
    </p:spTree>
    <p:extLst>
      <p:ext uri="{BB962C8B-B14F-4D97-AF65-F5344CB8AC3E}">
        <p14:creationId xmlns:p14="http://schemas.microsoft.com/office/powerpoint/2010/main" val="3673382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oter Only: Title &amp; Content">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dirty="0"/>
              <a:t>Click to edit Master title style</a:t>
            </a:r>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DD380D08-F2CA-47D3-B2B9-BCFDF76A6561}" type="datetime1">
              <a:rPr lang="en-US" altLang="en-US"/>
              <a:pPr/>
              <a:t>3/12/2020</a:t>
            </a:fld>
            <a:endParaRPr lang="en-US" altLang="en-US"/>
          </a:p>
        </p:txBody>
      </p:sp>
      <p:sp>
        <p:nvSpPr>
          <p:cNvPr id="5" name="Footer Placeholder 4"/>
          <p:cNvSpPr>
            <a:spLocks noGrp="1"/>
          </p:cNvSpPr>
          <p:nvPr>
            <p:ph type="ftr" sz="quarter" idx="1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Presenter | Presentation Title</a:t>
            </a:r>
            <a:endParaRPr lang="en-US" b="1"/>
          </a:p>
        </p:txBody>
      </p:sp>
      <p:sp>
        <p:nvSpPr>
          <p:cNvPr id="8" name="Slide Number Placeholder 5"/>
          <p:cNvSpPr>
            <a:spLocks noGrp="1"/>
          </p:cNvSpPr>
          <p:nvPr>
            <p:ph type="sldNum" sz="quarter" idx="12"/>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B5585131-D98E-4CC9-8879-1D32CC470D9D}" type="slidenum">
              <a:rPr lang="en-US" altLang="en-US"/>
              <a:pPr/>
              <a:t>‹#›</a:t>
            </a:fld>
            <a:endParaRPr lang="en-US" altLang="en-US"/>
          </a:p>
        </p:txBody>
      </p:sp>
    </p:spTree>
    <p:extLst>
      <p:ext uri="{BB962C8B-B14F-4D97-AF65-F5344CB8AC3E}">
        <p14:creationId xmlns:p14="http://schemas.microsoft.com/office/powerpoint/2010/main" val="1337779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theme" Target="../theme/theme2.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vert="horz" wrap="square" lIns="0" tIns="0" rIns="0" bIns="0" numCol="1" anchor="t" anchorCtr="0" compatLnSpc="1">
            <a:prstTxWarp prst="textNoShape">
              <a:avLst/>
            </a:prstTxWarp>
          </a:bodyPr>
          <a:lstStyle>
            <a:lvl1pPr algn="r">
              <a:defRPr sz="900">
                <a:solidFill>
                  <a:srgbClr val="004C97"/>
                </a:solidFill>
                <a:latin typeface="Helvetica" panose="020B0604020202020204" pitchFamily="34" charset="0"/>
              </a:defRPr>
            </a:lvl1pPr>
          </a:lstStyle>
          <a:p>
            <a:fld id="{D594D8DC-1801-43BE-B437-DF92E32BA858}" type="datetime1">
              <a:rPr lang="en-US" altLang="en-US"/>
              <a:pPr/>
              <a:t>3/12/2020</a:t>
            </a:fld>
            <a:endParaRPr lang="en-US" altLang="en-US"/>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r>
              <a:rPr lang="en-US"/>
              <a:t>Presenter | Presentation Title</a:t>
            </a:r>
            <a:endParaRPr lang="en-US" b="1"/>
          </a:p>
        </p:txBody>
      </p:sp>
      <p:sp>
        <p:nvSpPr>
          <p:cNvPr id="13" name="Slide Number Placeholder 5"/>
          <p:cNvSpPr>
            <a:spLocks noGrp="1"/>
          </p:cNvSpPr>
          <p:nvPr>
            <p:ph type="sldNum" sz="quarter" idx="4"/>
          </p:nvPr>
        </p:nvSpPr>
        <p:spPr>
          <a:xfrm>
            <a:off x="228600" y="6515100"/>
            <a:ext cx="447675" cy="241300"/>
          </a:xfrm>
          <a:prstGeom prst="rect">
            <a:avLst/>
          </a:prstGeom>
        </p:spPr>
        <p:txBody>
          <a:bodyPr vert="horz" wrap="square" lIns="0" tIns="0" rIns="0" bIns="0" numCol="1" anchor="t" anchorCtr="0" compatLnSpc="1">
            <a:prstTxWarp prst="textNoShape">
              <a:avLst/>
            </a:prstTxWarp>
          </a:bodyPr>
          <a:lstStyle>
            <a:lvl1pPr>
              <a:defRPr sz="900">
                <a:solidFill>
                  <a:srgbClr val="004C97"/>
                </a:solidFill>
                <a:latin typeface="Helvetica" panose="020B0604020202020204" pitchFamily="34" charset="0"/>
              </a:defRPr>
            </a:lvl1pPr>
          </a:lstStyle>
          <a:p>
            <a:fld id="{6827BE81-7C2D-481B-BBCE-23778685B2BA}" type="slidenum">
              <a:rPr lang="en-US" altLang="en-US"/>
              <a:pPr/>
              <a:t>‹#›</a:t>
            </a:fld>
            <a:endParaRPr lang="en-US" altLang="en-US"/>
          </a:p>
        </p:txBody>
      </p:sp>
      <p:pic>
        <p:nvPicPr>
          <p:cNvPr id="1029" name="Picture 2" descr="HeaderFooter_0060314.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 id="2147484106" r:id="rId6"/>
  </p:sldLayoutIdLst>
  <p:hf hdr="0"/>
  <p:txStyles>
    <p:titleStyle>
      <a:lvl1pPr algn="l" defTabSz="457200" rtl="0" eaLnBrk="1" fontAlgn="base" hangingPunct="1">
        <a:spcBef>
          <a:spcPct val="0"/>
        </a:spcBef>
        <a:spcAft>
          <a:spcPct val="0"/>
        </a:spcAft>
        <a:defRPr sz="1700" b="1" kern="1200">
          <a:solidFill>
            <a:srgbClr val="074184"/>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kern="1200">
          <a:solidFill>
            <a:srgbClr val="595959"/>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1600" kern="1200">
          <a:solidFill>
            <a:srgbClr val="595959"/>
          </a:solidFill>
          <a:latin typeface="Helvetica"/>
          <a:ea typeface="MS PGothic" panose="020B0600070205080204" pitchFamily="34" charset="-128"/>
          <a:cs typeface="MS PGothic" panose="020B0600070205080204" pitchFamily="34" charset="-128"/>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rgbClr val="595959"/>
          </a:solidFill>
          <a:latin typeface="Helvetica"/>
          <a:ea typeface="MS PGothic" panose="020B0600070205080204" pitchFamily="34" charset="-128"/>
          <a:cs typeface="MS PGothic" panose="020B0600070205080204" pitchFamily="34" charset="-128"/>
        </a:defRPr>
      </a:lvl3pPr>
      <a:lvl4pPr marL="16002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4pPr>
      <a:lvl5pPr marL="20574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algn="r" defTabSz="914400">
              <a:defRPr sz="900">
                <a:solidFill>
                  <a:srgbClr val="004C97"/>
                </a:solidFill>
                <a:latin typeface="Helvetica" panose="020B0604020202020204" pitchFamily="34" charset="0"/>
              </a:defRPr>
            </a:lvl1pPr>
          </a:lstStyle>
          <a:p>
            <a:fld id="{F478486A-2EA2-4759-824C-EE1AD3861CE4}" type="datetime1">
              <a:rPr lang="en-US" altLang="en-US"/>
              <a:pPr/>
              <a:t>3/12/2020</a:t>
            </a:fld>
            <a:endParaRPr lang="en-US" altLang="en-US"/>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charset="0"/>
                <a:ea typeface="ＭＳ Ｐゴシック" charset="0"/>
                <a:cs typeface="ＭＳ Ｐゴシック" charset="0"/>
              </a:defRPr>
            </a:lvl1pPr>
          </a:lstStyle>
          <a:p>
            <a:pPr>
              <a:defRPr/>
            </a:pPr>
            <a:r>
              <a:rPr lang="en-US"/>
              <a:t>Presenter | Presentation Title</a:t>
            </a:r>
            <a:endParaRPr lang="en-US" b="1"/>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panose="020B0604020202020204" pitchFamily="34" charset="0"/>
              </a:defRPr>
            </a:lvl1pPr>
          </a:lstStyle>
          <a:p>
            <a:fld id="{319E6341-E9E7-4128-9402-327DA8681509}" type="slidenum">
              <a:rPr lang="en-US" altLang="en-US"/>
              <a:pPr/>
              <a:t>‹#›</a:t>
            </a:fld>
            <a:endParaRPr lang="en-US" altLang="en-US"/>
          </a:p>
        </p:txBody>
      </p:sp>
      <p:pic>
        <p:nvPicPr>
          <p:cNvPr id="7173" name="Picture 1" descr="Footer_060314.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Lst>
  <p:hf hdr="0"/>
  <p:txStyles>
    <p:titleStyle>
      <a:lvl1pPr algn="l" defTabSz="457200" rtl="0" eaLnBrk="0" fontAlgn="base" hangingPunct="0">
        <a:spcBef>
          <a:spcPct val="0"/>
        </a:spcBef>
        <a:spcAft>
          <a:spcPct val="0"/>
        </a:spcAft>
        <a:defRPr sz="1700" b="1" kern="1200">
          <a:solidFill>
            <a:srgbClr val="2E5286"/>
          </a:solidFill>
          <a:latin typeface="Helvetica"/>
          <a:ea typeface="Geneva" charset="0"/>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kern="1200">
          <a:solidFill>
            <a:srgbClr val="7F7F7F"/>
          </a:solidFill>
          <a:latin typeface="Helvetica"/>
          <a:ea typeface="Geneva"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Helvetica"/>
          <a:ea typeface="MS PGothic" panose="020B0600070205080204" pitchFamily="34" charset="-128"/>
          <a:cs typeface="MS PGothic" panose="020B0600070205080204" pitchFamily="34" charset="-128"/>
        </a:defRPr>
      </a:lvl2pPr>
      <a:lvl3pPr marL="1143000" indent="-228600" algn="l" defTabSz="457200" rtl="0" eaLnBrk="0" fontAlgn="base" hangingPunct="0">
        <a:spcBef>
          <a:spcPct val="20000"/>
        </a:spcBef>
        <a:spcAft>
          <a:spcPct val="0"/>
        </a:spcAft>
        <a:buFont typeface="Arial" panose="020B0604020202020204" pitchFamily="34" charset="0"/>
        <a:buChar char="•"/>
        <a:defRPr sz="1400" kern="1200">
          <a:solidFill>
            <a:srgbClr val="7F7F7F"/>
          </a:solidFill>
          <a:latin typeface="Helvetica"/>
          <a:ea typeface="MS PGothic" panose="020B0600070205080204" pitchFamily="34" charset="-128"/>
          <a:cs typeface="MS PGothic" panose="020B0600070205080204" pitchFamily="34" charset="-128"/>
        </a:defRPr>
      </a:lvl3pPr>
      <a:lvl4pPr marL="16002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4pPr>
      <a:lvl5pPr marL="20574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nc.cdc.gov/travel/notices" TargetMode="External"/><Relationship Id="rId2" Type="http://schemas.openxmlformats.org/officeDocument/2006/relationships/hyperlink" Target="http://www.fnal.gov/covid1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news.fnal.gov/2020/02/mfa-for-offsite-emai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news.fnal.gov/2020/02/mfa-for-offsite-emai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xfrm>
            <a:off x="639302" y="2779867"/>
            <a:ext cx="7526338" cy="112353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Ctr="0" compatLnSpc="1">
            <a:prstTxWarp prst="textNoShape">
              <a:avLst/>
            </a:prstTxWarp>
          </a:bodyPr>
          <a:lstStyle/>
          <a:p>
            <a:pPr algn="ctr"/>
            <a:r>
              <a:rPr lang="en-US" dirty="0"/>
              <a:t>APS-TD/MS/MSD/M&amp;A Group Meeting</a:t>
            </a:r>
            <a:br>
              <a:rPr lang="en-US" dirty="0"/>
            </a:br>
            <a:r>
              <a:rPr lang="en-US" dirty="0"/>
              <a:t>3/12/2020</a:t>
            </a:r>
            <a:endParaRPr lang="en-US" altLang="en-US" dirty="0">
              <a:latin typeface="Helvetica" panose="020B0604020202020204" pitchFamily="34" charset="0"/>
              <a:ea typeface="Geneva" pitchFamily="121" charset="-128"/>
            </a:endParaRPr>
          </a:p>
        </p:txBody>
      </p:sp>
      <p:pic>
        <p:nvPicPr>
          <p:cNvPr id="5" name="Picture 4">
            <a:extLst>
              <a:ext uri="{FF2B5EF4-FFF2-40B4-BE49-F238E27FC236}">
                <a16:creationId xmlns:a16="http://schemas.microsoft.com/office/drawing/2014/main" id="{4FA456B0-0009-498B-9243-7DEBEFA3C7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3810000"/>
            <a:ext cx="8677190" cy="304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8B35C-3E13-460B-B08F-320F5C60F8C8}"/>
              </a:ext>
            </a:extLst>
          </p:cNvPr>
          <p:cNvSpPr>
            <a:spLocks noGrp="1"/>
          </p:cNvSpPr>
          <p:nvPr>
            <p:ph type="title"/>
          </p:nvPr>
        </p:nvSpPr>
        <p:spPr/>
        <p:txBody>
          <a:bodyPr/>
          <a:lstStyle/>
          <a:p>
            <a:r>
              <a:rPr lang="en-US" dirty="0"/>
              <a:t>Reminder</a:t>
            </a:r>
          </a:p>
        </p:txBody>
      </p:sp>
      <p:sp>
        <p:nvSpPr>
          <p:cNvPr id="3" name="Content Placeholder 2">
            <a:extLst>
              <a:ext uri="{FF2B5EF4-FFF2-40B4-BE49-F238E27FC236}">
                <a16:creationId xmlns:a16="http://schemas.microsoft.com/office/drawing/2014/main" id="{B5AEC714-21FD-4C68-8FBB-24E4EC9C8642}"/>
              </a:ext>
            </a:extLst>
          </p:cNvPr>
          <p:cNvSpPr>
            <a:spLocks noGrp="1"/>
          </p:cNvSpPr>
          <p:nvPr>
            <p:ph idx="1"/>
          </p:nvPr>
        </p:nvSpPr>
        <p:spPr>
          <a:xfrm>
            <a:off x="242887" y="846402"/>
            <a:ext cx="8672513" cy="2826356"/>
          </a:xfrm>
        </p:spPr>
        <p:txBody>
          <a:bodyPr/>
          <a:lstStyle/>
          <a:p>
            <a:r>
              <a:rPr lang="en-US" sz="1800" dirty="0"/>
              <a:t>Lab Status (Bullets) </a:t>
            </a:r>
          </a:p>
          <a:p>
            <a:pPr lvl="1"/>
            <a:r>
              <a:rPr lang="en-US" sz="1800" dirty="0"/>
              <a:t>Needed by the end of Each Friday – submitted during the weekend or very early on Monday</a:t>
            </a:r>
          </a:p>
          <a:p>
            <a:pPr lvl="1"/>
            <a:r>
              <a:rPr lang="en-US" sz="1800" dirty="0"/>
              <a:t>If on vacation, make sure to submit it before you leave for vacation</a:t>
            </a:r>
          </a:p>
          <a:p>
            <a:r>
              <a:rPr lang="en-US" sz="1800" dirty="0"/>
              <a:t>Planning vacation days </a:t>
            </a:r>
          </a:p>
          <a:p>
            <a:pPr lvl="1"/>
            <a:r>
              <a:rPr lang="en-US" sz="1800" dirty="0"/>
              <a:t>One day is OK to notify Laura and/or Sandor</a:t>
            </a:r>
          </a:p>
          <a:p>
            <a:pPr lvl="1"/>
            <a:r>
              <a:rPr lang="en-US" sz="1800" dirty="0"/>
              <a:t>More than one day need to submit and official “vacation request” form at least two weeks before and to be signed by Sandor and Guram and give a copy to Laura (she is keeping track of who is where)</a:t>
            </a:r>
          </a:p>
          <a:p>
            <a:pPr marL="0" indent="0">
              <a:buNone/>
            </a:pPr>
            <a:r>
              <a:rPr lang="en-US" dirty="0"/>
              <a:t>Fermilab policy:</a:t>
            </a:r>
          </a:p>
        </p:txBody>
      </p:sp>
      <p:sp>
        <p:nvSpPr>
          <p:cNvPr id="4" name="Date Placeholder 3">
            <a:extLst>
              <a:ext uri="{FF2B5EF4-FFF2-40B4-BE49-F238E27FC236}">
                <a16:creationId xmlns:a16="http://schemas.microsoft.com/office/drawing/2014/main" id="{AD8D1E5A-CA07-4283-B4B7-B810E2818E7B}"/>
              </a:ext>
            </a:extLst>
          </p:cNvPr>
          <p:cNvSpPr>
            <a:spLocks noGrp="1"/>
          </p:cNvSpPr>
          <p:nvPr>
            <p:ph type="dt" sz="half" idx="10"/>
          </p:nvPr>
        </p:nvSpPr>
        <p:spPr/>
        <p:txBody>
          <a:bodyPr/>
          <a:lstStyle/>
          <a:p>
            <a:fld id="{50889BEA-2B91-403F-ADA4-053DEE04721E}" type="datetime1">
              <a:rPr lang="en-US" altLang="en-US" smtClean="0"/>
              <a:pPr/>
              <a:t>3/12/2020</a:t>
            </a:fld>
            <a:endParaRPr lang="en-US" altLang="en-US"/>
          </a:p>
        </p:txBody>
      </p:sp>
      <p:sp>
        <p:nvSpPr>
          <p:cNvPr id="6" name="Slide Number Placeholder 5">
            <a:extLst>
              <a:ext uri="{FF2B5EF4-FFF2-40B4-BE49-F238E27FC236}">
                <a16:creationId xmlns:a16="http://schemas.microsoft.com/office/drawing/2014/main" id="{59B5D549-3DBD-47F4-8C6F-A19A90166B46}"/>
              </a:ext>
            </a:extLst>
          </p:cNvPr>
          <p:cNvSpPr>
            <a:spLocks noGrp="1"/>
          </p:cNvSpPr>
          <p:nvPr>
            <p:ph type="sldNum" sz="quarter" idx="12"/>
          </p:nvPr>
        </p:nvSpPr>
        <p:spPr/>
        <p:txBody>
          <a:bodyPr/>
          <a:lstStyle/>
          <a:p>
            <a:fld id="{52E9C158-AEF1-41A2-A6CE-6F0BAB305EFD}" type="slidenum">
              <a:rPr lang="en-US" altLang="en-US" smtClean="0"/>
              <a:pPr/>
              <a:t>10</a:t>
            </a:fld>
            <a:endParaRPr lang="en-US" altLang="en-US"/>
          </a:p>
        </p:txBody>
      </p:sp>
      <p:pic>
        <p:nvPicPr>
          <p:cNvPr id="8" name="Picture 7">
            <a:extLst>
              <a:ext uri="{FF2B5EF4-FFF2-40B4-BE49-F238E27FC236}">
                <a16:creationId xmlns:a16="http://schemas.microsoft.com/office/drawing/2014/main" id="{53DCCA44-4E59-4C1E-B1DE-A694A5FABF0D}"/>
              </a:ext>
            </a:extLst>
          </p:cNvPr>
          <p:cNvPicPr>
            <a:picLocks noChangeAspect="1"/>
          </p:cNvPicPr>
          <p:nvPr/>
        </p:nvPicPr>
        <p:blipFill>
          <a:blip r:embed="rId2"/>
          <a:stretch>
            <a:fillRect/>
          </a:stretch>
        </p:blipFill>
        <p:spPr>
          <a:xfrm>
            <a:off x="442913" y="4110702"/>
            <a:ext cx="8686800" cy="2284178"/>
          </a:xfrm>
          <a:prstGeom prst="rect">
            <a:avLst/>
          </a:prstGeom>
        </p:spPr>
      </p:pic>
    </p:spTree>
    <p:extLst>
      <p:ext uri="{BB962C8B-B14F-4D97-AF65-F5344CB8AC3E}">
        <p14:creationId xmlns:p14="http://schemas.microsoft.com/office/powerpoint/2010/main" val="424466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E020195-437E-42E9-88A2-8A78BEB522A7}"/>
              </a:ext>
            </a:extLst>
          </p:cNvPr>
          <p:cNvSpPr>
            <a:spLocks noGrp="1"/>
          </p:cNvSpPr>
          <p:nvPr>
            <p:ph type="body" sz="half" idx="2"/>
          </p:nvPr>
        </p:nvSpPr>
        <p:spPr>
          <a:xfrm>
            <a:off x="221574" y="1078929"/>
            <a:ext cx="8700851" cy="3738878"/>
          </a:xfrm>
        </p:spPr>
        <p:txBody>
          <a:bodyPr/>
          <a:lstStyle/>
          <a:p>
            <a:pPr marL="342900" indent="-342900">
              <a:buFont typeface="Arial" panose="020B0604020202020204" pitchFamily="34" charset="0"/>
              <a:buChar char="•"/>
            </a:pPr>
            <a:r>
              <a:rPr lang="en-US" dirty="0" err="1"/>
              <a:t>HiLumi</a:t>
            </a:r>
            <a:r>
              <a:rPr lang="en-US" dirty="0"/>
              <a:t> 	                                      SF, SS, TS, MB, JD</a:t>
            </a:r>
          </a:p>
          <a:p>
            <a:pPr marL="342900" indent="-342900">
              <a:buFont typeface="Arial" panose="020B0604020202020204" pitchFamily="34" charset="0"/>
              <a:buChar char="•"/>
            </a:pPr>
            <a:r>
              <a:rPr lang="en-US" dirty="0"/>
              <a:t>HFM 				                   SS/EB</a:t>
            </a:r>
          </a:p>
          <a:p>
            <a:pPr marL="342900" indent="-342900">
              <a:buFont typeface="Arial" panose="020B0604020202020204" pitchFamily="34" charset="0"/>
              <a:buChar char="•"/>
            </a:pPr>
            <a:r>
              <a:rPr lang="en-US" dirty="0"/>
              <a:t>PIP-II                                            SS</a:t>
            </a:r>
          </a:p>
          <a:p>
            <a:pPr marL="342900" indent="-342900">
              <a:buFont typeface="Arial" panose="020B0604020202020204" pitchFamily="34" charset="0"/>
              <a:buChar char="•"/>
            </a:pPr>
            <a:r>
              <a:rPr lang="en-US" dirty="0"/>
              <a:t>MU2E 			                         SF/TS</a:t>
            </a:r>
          </a:p>
          <a:p>
            <a:pPr marL="342900" indent="-342900">
              <a:buFont typeface="Arial" panose="020B0604020202020204" pitchFamily="34" charset="0"/>
              <a:buChar char="•"/>
            </a:pPr>
            <a:r>
              <a:rPr lang="en-US" dirty="0"/>
              <a:t>MAGMEAS			</a:t>
            </a:r>
          </a:p>
          <a:p>
            <a:pPr lvl="1"/>
            <a:r>
              <a:rPr lang="en-US" sz="1800" dirty="0" err="1"/>
              <a:t>HiLumi</a:t>
            </a:r>
            <a:r>
              <a:rPr lang="en-US" sz="1800" dirty="0"/>
              <a:t>                                               TS, JD, MB </a:t>
            </a:r>
          </a:p>
          <a:p>
            <a:pPr lvl="1"/>
            <a:r>
              <a:rPr lang="en-US" sz="1800" dirty="0"/>
              <a:t>HFM                                                  JD, SS</a:t>
            </a:r>
          </a:p>
          <a:p>
            <a:pPr lvl="1"/>
            <a:r>
              <a:rPr lang="en-US" sz="1800" dirty="0"/>
              <a:t>Probe development                           JD</a:t>
            </a:r>
          </a:p>
          <a:p>
            <a:pPr lvl="1"/>
            <a:r>
              <a:rPr lang="en-US" sz="1800" dirty="0"/>
              <a:t>FMS for Mu2e</a:t>
            </a:r>
          </a:p>
          <a:p>
            <a:endParaRPr lang="en-US" dirty="0"/>
          </a:p>
        </p:txBody>
      </p:sp>
      <p:sp>
        <p:nvSpPr>
          <p:cNvPr id="4" name="Date Placeholder 3">
            <a:extLst>
              <a:ext uri="{FF2B5EF4-FFF2-40B4-BE49-F238E27FC236}">
                <a16:creationId xmlns:a16="http://schemas.microsoft.com/office/drawing/2014/main" id="{4CB77430-3752-4FE7-8015-500D791818F4}"/>
              </a:ext>
            </a:extLst>
          </p:cNvPr>
          <p:cNvSpPr>
            <a:spLocks noGrp="1"/>
          </p:cNvSpPr>
          <p:nvPr>
            <p:ph type="dt" sz="half" idx="14"/>
          </p:nvPr>
        </p:nvSpPr>
        <p:spPr/>
        <p:txBody>
          <a:bodyPr/>
          <a:lstStyle/>
          <a:p>
            <a:fld id="{A0E092C4-48F6-48C5-B2B3-815670E99CE7}" type="datetime1">
              <a:rPr lang="en-US" altLang="en-US" smtClean="0"/>
              <a:pPr/>
              <a:t>3/12/2020</a:t>
            </a:fld>
            <a:endParaRPr lang="en-US" altLang="en-US"/>
          </a:p>
        </p:txBody>
      </p:sp>
      <p:sp>
        <p:nvSpPr>
          <p:cNvPr id="6" name="Slide Number Placeholder 5">
            <a:extLst>
              <a:ext uri="{FF2B5EF4-FFF2-40B4-BE49-F238E27FC236}">
                <a16:creationId xmlns:a16="http://schemas.microsoft.com/office/drawing/2014/main" id="{25DE668B-767B-404D-AFE0-81744DD5CF7D}"/>
              </a:ext>
            </a:extLst>
          </p:cNvPr>
          <p:cNvSpPr>
            <a:spLocks noGrp="1"/>
          </p:cNvSpPr>
          <p:nvPr>
            <p:ph type="sldNum" sz="quarter" idx="16"/>
          </p:nvPr>
        </p:nvSpPr>
        <p:spPr/>
        <p:txBody>
          <a:bodyPr/>
          <a:lstStyle/>
          <a:p>
            <a:fld id="{C2BC038B-CA57-479E-BFA9-9E819877A5DF}" type="slidenum">
              <a:rPr lang="en-US" altLang="en-US" smtClean="0"/>
              <a:pPr/>
              <a:t>11</a:t>
            </a:fld>
            <a:endParaRPr lang="en-US" altLang="en-US"/>
          </a:p>
        </p:txBody>
      </p:sp>
      <p:sp>
        <p:nvSpPr>
          <p:cNvPr id="7" name="Rectangle 6">
            <a:extLst>
              <a:ext uri="{FF2B5EF4-FFF2-40B4-BE49-F238E27FC236}">
                <a16:creationId xmlns:a16="http://schemas.microsoft.com/office/drawing/2014/main" id="{30939006-AFEC-424F-9163-2A906705CADB}"/>
              </a:ext>
            </a:extLst>
          </p:cNvPr>
          <p:cNvSpPr/>
          <p:nvPr/>
        </p:nvSpPr>
        <p:spPr>
          <a:xfrm>
            <a:off x="462269" y="201909"/>
            <a:ext cx="6828503" cy="677108"/>
          </a:xfrm>
          <a:prstGeom prst="rect">
            <a:avLst/>
          </a:prstGeom>
        </p:spPr>
        <p:txBody>
          <a:bodyPr wrap="square">
            <a:spAutoFit/>
          </a:bodyPr>
          <a:lstStyle/>
          <a:p>
            <a:pPr algn="ctr"/>
            <a:r>
              <a:rPr lang="en-US" dirty="0"/>
              <a:t>PROJECT STATUS/PLAN SUMMARIES</a:t>
            </a:r>
            <a:br>
              <a:rPr lang="en-US" dirty="0"/>
            </a:br>
            <a:r>
              <a:rPr lang="en-US" sz="1400" dirty="0">
                <a:solidFill>
                  <a:srgbClr val="0000FF"/>
                </a:solidFill>
              </a:rPr>
              <a:t>near term/year term</a:t>
            </a:r>
            <a:endParaRPr lang="en-US" dirty="0"/>
          </a:p>
        </p:txBody>
      </p:sp>
      <p:sp>
        <p:nvSpPr>
          <p:cNvPr id="9" name="TextBox 8">
            <a:extLst>
              <a:ext uri="{FF2B5EF4-FFF2-40B4-BE49-F238E27FC236}">
                <a16:creationId xmlns:a16="http://schemas.microsoft.com/office/drawing/2014/main" id="{C7279128-ABBC-4435-A5A3-2C1C0264293B}"/>
              </a:ext>
            </a:extLst>
          </p:cNvPr>
          <p:cNvSpPr txBox="1"/>
          <p:nvPr/>
        </p:nvSpPr>
        <p:spPr>
          <a:xfrm>
            <a:off x="3264310" y="5317406"/>
            <a:ext cx="2398285" cy="461665"/>
          </a:xfrm>
          <a:prstGeom prst="rect">
            <a:avLst/>
          </a:prstGeom>
          <a:noFill/>
        </p:spPr>
        <p:txBody>
          <a:bodyPr wrap="none" rtlCol="0">
            <a:spAutoFit/>
          </a:bodyPr>
          <a:lstStyle/>
          <a:p>
            <a:r>
              <a:rPr lang="en-US" dirty="0"/>
              <a:t>Around the Table </a:t>
            </a:r>
          </a:p>
        </p:txBody>
      </p:sp>
    </p:spTree>
    <p:extLst>
      <p:ext uri="{BB962C8B-B14F-4D97-AF65-F5344CB8AC3E}">
        <p14:creationId xmlns:p14="http://schemas.microsoft.com/office/powerpoint/2010/main" val="2622146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8"/>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r>
              <a:rPr lang="en-US" altLang="en-US" sz="2800" dirty="0">
                <a:latin typeface="Helvetica" panose="020B0604020202020204" pitchFamily="34" charset="0"/>
                <a:ea typeface="Geneva" pitchFamily="121" charset="-128"/>
              </a:rPr>
              <a:t>MSD news</a:t>
            </a:r>
          </a:p>
        </p:txBody>
      </p:sp>
      <p:sp>
        <p:nvSpPr>
          <p:cNvPr id="24578" name="Content Placeholder 29"/>
          <p:cNvSpPr>
            <a:spLocks noGrp="1"/>
          </p:cNvSpPr>
          <p:nvPr>
            <p:ph idx="1"/>
          </p:nvPr>
        </p:nvSpPr>
        <p:spPr bwMode="auto">
          <a:xfrm>
            <a:off x="228600" y="877080"/>
            <a:ext cx="8672513" cy="54602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sz="2000" dirty="0">
                <a:latin typeface="Helvetica" panose="020B0604020202020204" pitchFamily="34" charset="0"/>
                <a:ea typeface="Geneva" pitchFamily="121" charset="-128"/>
              </a:rPr>
              <a:t>No safety issues last month</a:t>
            </a:r>
          </a:p>
          <a:p>
            <a:pPr marL="0" indent="0">
              <a:buNone/>
            </a:pPr>
            <a:endParaRPr lang="en-US" altLang="en-US" sz="1400" dirty="0">
              <a:latin typeface="Helvetica" panose="020B0604020202020204" pitchFamily="34" charset="0"/>
              <a:ea typeface="Geneva" pitchFamily="121" charset="-128"/>
            </a:endParaRPr>
          </a:p>
          <a:p>
            <a:r>
              <a:rPr lang="en-US" altLang="en-US" sz="2000" dirty="0">
                <a:latin typeface="Helvetica" panose="020B0604020202020204" pitchFamily="34" charset="0"/>
                <a:ea typeface="Geneva" pitchFamily="121" charset="-128"/>
              </a:rPr>
              <a:t>A requisition for Helen’s replacement is approved</a:t>
            </a:r>
          </a:p>
          <a:p>
            <a:pPr lvl="1"/>
            <a:r>
              <a:rPr lang="en-US" altLang="en-US" sz="1800" dirty="0">
                <a:latin typeface="Helvetica" panose="020B0604020202020204" pitchFamily="34" charset="0"/>
                <a:ea typeface="Geneva" pitchFamily="121" charset="-128"/>
              </a:rPr>
              <a:t>Interviews complete, candidates are selected</a:t>
            </a:r>
          </a:p>
          <a:p>
            <a:endParaRPr lang="en-US" altLang="en-US" sz="1400" dirty="0">
              <a:latin typeface="Helvetica" panose="020B0604020202020204" pitchFamily="34" charset="0"/>
              <a:ea typeface="Geneva" pitchFamily="121" charset="-128"/>
            </a:endParaRPr>
          </a:p>
          <a:p>
            <a:r>
              <a:rPr lang="en-US" altLang="en-US" sz="2000" dirty="0">
                <a:latin typeface="Helvetica" panose="020B0604020202020204" pitchFamily="34" charset="0"/>
                <a:ea typeface="Geneva" pitchFamily="121" charset="-128"/>
              </a:rPr>
              <a:t>Requisitions for IB2 floor manager and IB3 technician approved</a:t>
            </a:r>
          </a:p>
          <a:p>
            <a:pPr lvl="1"/>
            <a:r>
              <a:rPr lang="en-US" altLang="en-US" sz="1800" dirty="0">
                <a:latin typeface="Helvetica" panose="020B0604020202020204" pitchFamily="34" charset="0"/>
                <a:ea typeface="Geneva" pitchFamily="121" charset="-128"/>
              </a:rPr>
              <a:t>4 new Contractors in IB3 (HL-LHC AUP)</a:t>
            </a:r>
          </a:p>
          <a:p>
            <a:pPr marL="0" indent="0">
              <a:buNone/>
            </a:pPr>
            <a:endParaRPr lang="en-US" altLang="en-US" sz="1400" dirty="0">
              <a:latin typeface="Helvetica" panose="020B0604020202020204" pitchFamily="34" charset="0"/>
              <a:ea typeface="Geneva" pitchFamily="121" charset="-128"/>
            </a:endParaRPr>
          </a:p>
          <a:p>
            <a:r>
              <a:rPr lang="en-US" altLang="en-US" sz="2000" dirty="0">
                <a:latin typeface="Helvetica" panose="020B0604020202020204" pitchFamily="34" charset="0"/>
                <a:ea typeface="Geneva" pitchFamily="121" charset="-128"/>
              </a:rPr>
              <a:t>Colin Narug hired in SRF Development department (Y. </a:t>
            </a:r>
            <a:r>
              <a:rPr lang="en-US" altLang="en-US" sz="2000" dirty="0" err="1">
                <a:latin typeface="Helvetica" panose="020B0604020202020204" pitchFamily="34" charset="0"/>
                <a:ea typeface="Geneva" pitchFamily="121" charset="-128"/>
              </a:rPr>
              <a:t>Orlov</a:t>
            </a:r>
            <a:r>
              <a:rPr lang="en-US" altLang="en-US" sz="2000" dirty="0">
                <a:latin typeface="Helvetica" panose="020B0604020202020204" pitchFamily="34" charset="0"/>
                <a:ea typeface="Geneva" pitchFamily="121" charset="-128"/>
              </a:rPr>
              <a:t>)</a:t>
            </a:r>
          </a:p>
          <a:p>
            <a:pPr marL="0" indent="0">
              <a:buNone/>
            </a:pPr>
            <a:endParaRPr lang="en-US" altLang="en-US" sz="1400" dirty="0">
              <a:latin typeface="Helvetica" panose="020B0604020202020204" pitchFamily="34" charset="0"/>
              <a:ea typeface="Geneva" pitchFamily="121" charset="-128"/>
            </a:endParaRPr>
          </a:p>
          <a:p>
            <a:r>
              <a:rPr lang="en-US" altLang="en-US" sz="2000" dirty="0">
                <a:latin typeface="Helvetica" panose="020B0604020202020204" pitchFamily="34" charset="0"/>
                <a:ea typeface="Geneva" pitchFamily="121" charset="-128"/>
              </a:rPr>
              <a:t>Preparation for 2020 Summer student  program</a:t>
            </a:r>
          </a:p>
          <a:p>
            <a:pPr lvl="1"/>
            <a:r>
              <a:rPr lang="en-US" altLang="en-US" sz="1800" dirty="0">
                <a:latin typeface="Helvetica" panose="020B0604020202020204" pitchFamily="34" charset="0"/>
                <a:ea typeface="Geneva" pitchFamily="121" charset="-128"/>
              </a:rPr>
              <a:t>10 students budgeted within APS-TD</a:t>
            </a:r>
          </a:p>
          <a:p>
            <a:pPr lvl="1"/>
            <a:r>
              <a:rPr lang="en-US" altLang="en-US" sz="1800" dirty="0">
                <a:latin typeface="Helvetica" panose="020B0604020202020204" pitchFamily="34" charset="0"/>
                <a:ea typeface="Geneva" pitchFamily="121" charset="-128"/>
              </a:rPr>
              <a:t>Please send requests</a:t>
            </a:r>
          </a:p>
          <a:p>
            <a:endParaRPr lang="en-US" altLang="en-US" sz="1400" dirty="0">
              <a:latin typeface="Helvetica" panose="020B0604020202020204" pitchFamily="34" charset="0"/>
              <a:ea typeface="Geneva" pitchFamily="121" charset="-128"/>
            </a:endParaRPr>
          </a:p>
          <a:p>
            <a:r>
              <a:rPr lang="en-US" altLang="en-US" sz="2000" dirty="0">
                <a:latin typeface="Helvetica" panose="020B0604020202020204" pitchFamily="34" charset="0"/>
                <a:ea typeface="Geneva" pitchFamily="121" charset="-128"/>
              </a:rPr>
              <a:t>COVID-19 prevention plans</a:t>
            </a:r>
          </a:p>
          <a:p>
            <a:pPr marL="0" indent="0">
              <a:buNone/>
            </a:pPr>
            <a:endParaRPr lang="en-US" altLang="en-US" sz="1400" dirty="0">
              <a:latin typeface="Helvetica" panose="020B0604020202020204" pitchFamily="34" charset="0"/>
              <a:ea typeface="Geneva" pitchFamily="121" charset="-128"/>
            </a:endParaRPr>
          </a:p>
          <a:p>
            <a:r>
              <a:rPr lang="en-US" altLang="en-US" sz="2000" dirty="0">
                <a:latin typeface="Helvetica" panose="020B0604020202020204" pitchFamily="34" charset="0"/>
                <a:ea typeface="Geneva" pitchFamily="121" charset="-128"/>
              </a:rPr>
              <a:t>Organizational changes in MSD</a:t>
            </a:r>
          </a:p>
        </p:txBody>
      </p:sp>
      <p:sp>
        <p:nvSpPr>
          <p:cNvPr id="2457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4DD9356F-AFC1-46DA-ACC5-77A7E9A7C83A}" type="datetime1">
              <a:rPr lang="en-US" altLang="en-US" sz="1200">
                <a:solidFill>
                  <a:srgbClr val="004C97"/>
                </a:solidFill>
                <a:latin typeface="Helvetica" panose="020B0604020202020204" pitchFamily="34" charset="0"/>
              </a:rPr>
              <a:pPr eaLnBrk="1" hangingPunct="1"/>
              <a:t>3/12/2020</a:t>
            </a:fld>
            <a:endParaRPr lang="en-US" altLang="en-US" sz="1200">
              <a:solidFill>
                <a:srgbClr val="004C97"/>
              </a:solidFill>
              <a:latin typeface="Helvetica" panose="020B0604020202020204" pitchFamily="34" charset="0"/>
            </a:endParaRPr>
          </a:p>
        </p:txBody>
      </p:sp>
      <p:sp>
        <p:nvSpPr>
          <p:cNvPr id="2458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626492DB-2F06-44C7-8B18-72CF568DED1B}" type="slidenum">
              <a:rPr lang="en-US" altLang="en-US" sz="1200">
                <a:solidFill>
                  <a:srgbClr val="004C97"/>
                </a:solidFill>
                <a:latin typeface="Helvetica" panose="020B0604020202020204" pitchFamily="34" charset="0"/>
              </a:rPr>
              <a:pPr eaLnBrk="1" hangingPunct="1"/>
              <a:t>2</a:t>
            </a:fld>
            <a:endParaRPr lang="en-US" altLang="en-US" sz="1200">
              <a:solidFill>
                <a:srgbClr val="004C97"/>
              </a:solidFill>
              <a:latin typeface="Helvetica" panose="020B0604020202020204" pitchFamily="34" charset="0"/>
            </a:endParaRPr>
          </a:p>
        </p:txBody>
      </p:sp>
      <p:sp>
        <p:nvSpPr>
          <p:cNvPr id="6" name="Footer Placeholder 4">
            <a:extLst>
              <a:ext uri="{FF2B5EF4-FFF2-40B4-BE49-F238E27FC236}">
                <a16:creationId xmlns:a16="http://schemas.microsoft.com/office/drawing/2014/main" id="{804F86FB-301D-47ED-B79C-425A4A74EB9E}"/>
              </a:ext>
            </a:extLst>
          </p:cNvPr>
          <p:cNvSpPr>
            <a:spLocks noGrp="1"/>
          </p:cNvSpPr>
          <p:nvPr>
            <p:ph type="ftr" sz="quarter" idx="11"/>
          </p:nvPr>
        </p:nvSpPr>
        <p:spPr>
          <a:xfrm>
            <a:off x="806450" y="6515100"/>
            <a:ext cx="4375150" cy="241300"/>
          </a:xfrm>
        </p:spPr>
        <p:txBody>
          <a:bodyPr/>
          <a:lstStyle/>
          <a:p>
            <a:pPr>
              <a:defRPr/>
            </a:pPr>
            <a:r>
              <a:rPr lang="en-US" dirty="0"/>
              <a:t>Guram </a:t>
            </a:r>
            <a:r>
              <a:rPr lang="en-US" dirty="0" err="1"/>
              <a:t>Chlachidze’s</a:t>
            </a:r>
            <a:r>
              <a:rPr lang="en-US" dirty="0"/>
              <a:t> slides</a:t>
            </a:r>
            <a:endParaRPr lang="en-US" b="1" dirty="0"/>
          </a:p>
        </p:txBody>
      </p:sp>
    </p:spTree>
    <p:extLst>
      <p:ext uri="{BB962C8B-B14F-4D97-AF65-F5344CB8AC3E}">
        <p14:creationId xmlns:p14="http://schemas.microsoft.com/office/powerpoint/2010/main" val="3835934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4"/>
          </p:nvPr>
        </p:nvSpPr>
        <p:spPr/>
        <p:txBody>
          <a:bodyPr/>
          <a:lstStyle/>
          <a:p>
            <a:fld id="{A0E092C4-48F6-48C5-B2B3-815670E99CE7}" type="datetime1">
              <a:rPr lang="en-US" altLang="en-US" smtClean="0"/>
              <a:pPr/>
              <a:t>3/12/2020</a:t>
            </a:fld>
            <a:endParaRPr lang="en-US" altLang="en-US"/>
          </a:p>
        </p:txBody>
      </p:sp>
      <p:sp>
        <p:nvSpPr>
          <p:cNvPr id="6" name="Slide Number Placeholder 5"/>
          <p:cNvSpPr>
            <a:spLocks noGrp="1"/>
          </p:cNvSpPr>
          <p:nvPr>
            <p:ph type="sldNum" sz="quarter" idx="16"/>
          </p:nvPr>
        </p:nvSpPr>
        <p:spPr/>
        <p:txBody>
          <a:bodyPr/>
          <a:lstStyle/>
          <a:p>
            <a:fld id="{C2BC038B-CA57-479E-BFA9-9E819877A5DF}" type="slidenum">
              <a:rPr lang="en-US" altLang="en-US" smtClean="0"/>
              <a:pPr/>
              <a:t>3</a:t>
            </a:fld>
            <a:endParaRPr lang="en-US" altLang="en-US"/>
          </a:p>
        </p:txBody>
      </p:sp>
      <p:pic>
        <p:nvPicPr>
          <p:cNvPr id="3" name="Picture 2">
            <a:extLst>
              <a:ext uri="{FF2B5EF4-FFF2-40B4-BE49-F238E27FC236}">
                <a16:creationId xmlns:a16="http://schemas.microsoft.com/office/drawing/2014/main" id="{91EF4298-6076-4708-AC30-C6A302223BD8}"/>
              </a:ext>
            </a:extLst>
          </p:cNvPr>
          <p:cNvPicPr>
            <a:picLocks noChangeAspect="1"/>
          </p:cNvPicPr>
          <p:nvPr/>
        </p:nvPicPr>
        <p:blipFill>
          <a:blip r:embed="rId2"/>
          <a:stretch>
            <a:fillRect/>
          </a:stretch>
        </p:blipFill>
        <p:spPr>
          <a:xfrm>
            <a:off x="228600" y="319353"/>
            <a:ext cx="8720091" cy="6243129"/>
          </a:xfrm>
          <a:prstGeom prst="rect">
            <a:avLst/>
          </a:prstGeom>
        </p:spPr>
      </p:pic>
      <p:sp>
        <p:nvSpPr>
          <p:cNvPr id="2" name="Rectangle 1">
            <a:extLst>
              <a:ext uri="{FF2B5EF4-FFF2-40B4-BE49-F238E27FC236}">
                <a16:creationId xmlns:a16="http://schemas.microsoft.com/office/drawing/2014/main" id="{698422AA-D7BE-4FFC-B259-A64C736A784B}"/>
              </a:ext>
            </a:extLst>
          </p:cNvPr>
          <p:cNvSpPr/>
          <p:nvPr/>
        </p:nvSpPr>
        <p:spPr>
          <a:xfrm>
            <a:off x="3205316" y="2448232"/>
            <a:ext cx="914400" cy="157316"/>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696671D-7961-4B75-9C58-3CD2D5F7BEE1}"/>
              </a:ext>
            </a:extLst>
          </p:cNvPr>
          <p:cNvSpPr/>
          <p:nvPr/>
        </p:nvSpPr>
        <p:spPr>
          <a:xfrm>
            <a:off x="1725561" y="2295832"/>
            <a:ext cx="914400" cy="231058"/>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F7EEACF-8FF5-4A56-8082-E7F5DCD448D0}"/>
              </a:ext>
            </a:extLst>
          </p:cNvPr>
          <p:cNvSpPr/>
          <p:nvPr/>
        </p:nvSpPr>
        <p:spPr>
          <a:xfrm>
            <a:off x="452437" y="3932903"/>
            <a:ext cx="914400" cy="157316"/>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5E0E4821-C4EC-4EFC-942E-FF20088666EB}"/>
              </a:ext>
            </a:extLst>
          </p:cNvPr>
          <p:cNvCxnSpPr>
            <a:cxnSpLocks/>
          </p:cNvCxnSpPr>
          <p:nvPr/>
        </p:nvCxnSpPr>
        <p:spPr>
          <a:xfrm>
            <a:off x="1366837" y="4011561"/>
            <a:ext cx="186660"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EF00A028-2250-4E06-848C-932B705B8547}"/>
              </a:ext>
            </a:extLst>
          </p:cNvPr>
          <p:cNvCxnSpPr>
            <a:cxnSpLocks/>
          </p:cNvCxnSpPr>
          <p:nvPr/>
        </p:nvCxnSpPr>
        <p:spPr>
          <a:xfrm>
            <a:off x="1553497" y="993608"/>
            <a:ext cx="0" cy="3017953"/>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18" name="Rectangle 17">
            <a:extLst>
              <a:ext uri="{FF2B5EF4-FFF2-40B4-BE49-F238E27FC236}">
                <a16:creationId xmlns:a16="http://schemas.microsoft.com/office/drawing/2014/main" id="{2BB34C56-3F81-43F1-B656-F40010805041}"/>
              </a:ext>
            </a:extLst>
          </p:cNvPr>
          <p:cNvSpPr/>
          <p:nvPr/>
        </p:nvSpPr>
        <p:spPr>
          <a:xfrm>
            <a:off x="88581" y="840934"/>
            <a:ext cx="914391" cy="305350"/>
          </a:xfrm>
          <a:prstGeom prst="rect">
            <a:avLst/>
          </a:prstGeom>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FF0000"/>
                </a:solidFill>
              </a:rPr>
              <a:t>HQ</a:t>
            </a:r>
          </a:p>
        </p:txBody>
      </p:sp>
      <p:cxnSp>
        <p:nvCxnSpPr>
          <p:cNvPr id="20" name="Straight Connector 19">
            <a:extLst>
              <a:ext uri="{FF2B5EF4-FFF2-40B4-BE49-F238E27FC236}">
                <a16:creationId xmlns:a16="http://schemas.microsoft.com/office/drawing/2014/main" id="{ED1221C3-571A-454A-9948-812348FC834E}"/>
              </a:ext>
            </a:extLst>
          </p:cNvPr>
          <p:cNvCxnSpPr/>
          <p:nvPr/>
        </p:nvCxnSpPr>
        <p:spPr>
          <a:xfrm flipH="1">
            <a:off x="1002972" y="993608"/>
            <a:ext cx="550525"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88518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36754-3724-4C80-AF93-3C48EE796173}"/>
              </a:ext>
            </a:extLst>
          </p:cNvPr>
          <p:cNvSpPr>
            <a:spLocks noGrp="1"/>
          </p:cNvSpPr>
          <p:nvPr>
            <p:ph type="title"/>
          </p:nvPr>
        </p:nvSpPr>
        <p:spPr/>
        <p:txBody>
          <a:bodyPr/>
          <a:lstStyle/>
          <a:p>
            <a:r>
              <a:rPr lang="en-US" dirty="0"/>
              <a:t>COVID-19 prevention and planning</a:t>
            </a:r>
          </a:p>
        </p:txBody>
      </p:sp>
      <p:sp>
        <p:nvSpPr>
          <p:cNvPr id="3" name="Content Placeholder 2">
            <a:extLst>
              <a:ext uri="{FF2B5EF4-FFF2-40B4-BE49-F238E27FC236}">
                <a16:creationId xmlns:a16="http://schemas.microsoft.com/office/drawing/2014/main" id="{9C003D3D-3638-4769-A588-6D21E1E98563}"/>
              </a:ext>
            </a:extLst>
          </p:cNvPr>
          <p:cNvSpPr>
            <a:spLocks noGrp="1"/>
          </p:cNvSpPr>
          <p:nvPr>
            <p:ph idx="1"/>
          </p:nvPr>
        </p:nvSpPr>
        <p:spPr>
          <a:xfrm>
            <a:off x="228600" y="909881"/>
            <a:ext cx="8672513" cy="5393265"/>
          </a:xfrm>
        </p:spPr>
        <p:txBody>
          <a:bodyPr/>
          <a:lstStyle/>
          <a:p>
            <a:pPr marL="0" indent="0">
              <a:buNone/>
            </a:pPr>
            <a:r>
              <a:rPr lang="en-US" sz="2000" dirty="0"/>
              <a:t>New Fermilab webpage has been established for you to keep up with COVID-19 at Fermilab. Please see </a:t>
            </a:r>
            <a:r>
              <a:rPr lang="en-US" sz="2000" dirty="0">
                <a:hlinkClick r:id="rId2"/>
              </a:rPr>
              <a:t>www.fnal.gov/covid19</a:t>
            </a:r>
            <a:endParaRPr lang="en-US" sz="2000" dirty="0"/>
          </a:p>
          <a:p>
            <a:pPr marL="0" indent="0">
              <a:buNone/>
            </a:pPr>
            <a:endParaRPr lang="en-US" sz="1200" b="1" dirty="0"/>
          </a:p>
          <a:p>
            <a:pPr marL="0" indent="0">
              <a:buNone/>
            </a:pPr>
            <a:r>
              <a:rPr lang="en-US" sz="2000" b="1" dirty="0"/>
              <a:t>No travel to or visits from or transiting through nations designated by the Centers for Disease Control and Prevention as Level 2 or Level 3</a:t>
            </a:r>
            <a:r>
              <a:rPr lang="en-US" sz="2000" dirty="0"/>
              <a:t>. Fermilab is asking all users and visitors who have traveled from or through a foreign country for which the CDC has issued a </a:t>
            </a:r>
            <a:r>
              <a:rPr lang="en-US" sz="2000" u="sng" dirty="0">
                <a:hlinkClick r:id="rId3"/>
              </a:rPr>
              <a:t>Warning Level 2 or 3 notice</a:t>
            </a:r>
            <a:r>
              <a:rPr lang="en-US" sz="2000" dirty="0"/>
              <a:t> to reschedule their visits until a later date or connect remotely. These nations currently include:</a:t>
            </a:r>
          </a:p>
          <a:p>
            <a:pPr lvl="1"/>
            <a:r>
              <a:rPr lang="en-US" sz="1800" dirty="0"/>
              <a:t>China, Iran, South Korea, Italy  (all Level 3)</a:t>
            </a:r>
          </a:p>
          <a:p>
            <a:pPr lvl="1"/>
            <a:r>
              <a:rPr lang="en-US" sz="1800" dirty="0"/>
              <a:t>Japan (Level 2)</a:t>
            </a:r>
          </a:p>
          <a:p>
            <a:pPr marL="0" lvl="0" indent="0">
              <a:buNone/>
            </a:pPr>
            <a:endParaRPr lang="en-US" sz="1200" dirty="0"/>
          </a:p>
          <a:p>
            <a:pPr marL="0" lvl="0" indent="0">
              <a:buNone/>
            </a:pPr>
            <a:r>
              <a:rPr lang="en-US" sz="2000" dirty="0"/>
              <a:t>We should start communicating with our employees about what needs to be done to prepare for a 14-day (or longer) absence from Fermilab site and to ensure continuity of operation</a:t>
            </a:r>
          </a:p>
          <a:p>
            <a:pPr lvl="1"/>
            <a:r>
              <a:rPr lang="en-US" sz="1800" dirty="0"/>
              <a:t>Modified Min Safe Plan, Instructions for managers are available</a:t>
            </a:r>
          </a:p>
          <a:p>
            <a:pPr lvl="1"/>
            <a:r>
              <a:rPr lang="en-US" sz="1800" dirty="0"/>
              <a:t>Proposed actions at APS-TD are available</a:t>
            </a:r>
          </a:p>
          <a:p>
            <a:pPr marL="0" indent="0">
              <a:buNone/>
            </a:pPr>
            <a:endParaRPr lang="en-US" dirty="0"/>
          </a:p>
          <a:p>
            <a:pPr marL="0" indent="0">
              <a:buNone/>
            </a:pPr>
            <a:endParaRPr lang="en-US" dirty="0"/>
          </a:p>
        </p:txBody>
      </p:sp>
      <p:sp>
        <p:nvSpPr>
          <p:cNvPr id="4" name="Date Placeholder 3">
            <a:extLst>
              <a:ext uri="{FF2B5EF4-FFF2-40B4-BE49-F238E27FC236}">
                <a16:creationId xmlns:a16="http://schemas.microsoft.com/office/drawing/2014/main" id="{6A9CB1BB-59AB-411A-B73A-DAC669FCDC11}"/>
              </a:ext>
            </a:extLst>
          </p:cNvPr>
          <p:cNvSpPr>
            <a:spLocks noGrp="1"/>
          </p:cNvSpPr>
          <p:nvPr>
            <p:ph type="dt" sz="half" idx="10"/>
          </p:nvPr>
        </p:nvSpPr>
        <p:spPr/>
        <p:txBody>
          <a:bodyPr/>
          <a:lstStyle/>
          <a:p>
            <a:fld id="{50889BEA-2B91-403F-ADA4-053DEE04721E}" type="datetime1">
              <a:rPr lang="en-US" altLang="en-US" smtClean="0"/>
              <a:pPr/>
              <a:t>3/12/2020</a:t>
            </a:fld>
            <a:endParaRPr lang="en-US" altLang="en-US"/>
          </a:p>
        </p:txBody>
      </p:sp>
      <p:sp>
        <p:nvSpPr>
          <p:cNvPr id="6" name="Slide Number Placeholder 5">
            <a:extLst>
              <a:ext uri="{FF2B5EF4-FFF2-40B4-BE49-F238E27FC236}">
                <a16:creationId xmlns:a16="http://schemas.microsoft.com/office/drawing/2014/main" id="{02FD3520-5F0D-488A-9F5C-664E6B837EFF}"/>
              </a:ext>
            </a:extLst>
          </p:cNvPr>
          <p:cNvSpPr>
            <a:spLocks noGrp="1"/>
          </p:cNvSpPr>
          <p:nvPr>
            <p:ph type="sldNum" sz="quarter" idx="12"/>
          </p:nvPr>
        </p:nvSpPr>
        <p:spPr/>
        <p:txBody>
          <a:bodyPr/>
          <a:lstStyle/>
          <a:p>
            <a:fld id="{52E9C158-AEF1-41A2-A6CE-6F0BAB305EFD}" type="slidenum">
              <a:rPr lang="en-US" altLang="en-US" smtClean="0"/>
              <a:pPr/>
              <a:t>4</a:t>
            </a:fld>
            <a:endParaRPr lang="en-US" altLang="en-US"/>
          </a:p>
        </p:txBody>
      </p:sp>
      <p:sp>
        <p:nvSpPr>
          <p:cNvPr id="7" name="Footer Placeholder 4">
            <a:extLst>
              <a:ext uri="{FF2B5EF4-FFF2-40B4-BE49-F238E27FC236}">
                <a16:creationId xmlns:a16="http://schemas.microsoft.com/office/drawing/2014/main" id="{F4A8A636-73E3-437D-A2B0-01AFC7752885}"/>
              </a:ext>
            </a:extLst>
          </p:cNvPr>
          <p:cNvSpPr>
            <a:spLocks noGrp="1"/>
          </p:cNvSpPr>
          <p:nvPr>
            <p:ph type="ftr" sz="quarter" idx="11"/>
          </p:nvPr>
        </p:nvSpPr>
        <p:spPr>
          <a:xfrm>
            <a:off x="806450" y="6515100"/>
            <a:ext cx="4375150" cy="241300"/>
          </a:xfrm>
        </p:spPr>
        <p:txBody>
          <a:bodyPr/>
          <a:lstStyle/>
          <a:p>
            <a:pPr>
              <a:defRPr/>
            </a:pPr>
            <a:r>
              <a:rPr lang="en-US" dirty="0"/>
              <a:t>Guram </a:t>
            </a:r>
            <a:r>
              <a:rPr lang="en-US" dirty="0" err="1"/>
              <a:t>Chlachidze’s</a:t>
            </a:r>
            <a:r>
              <a:rPr lang="en-US" dirty="0"/>
              <a:t> slides</a:t>
            </a:r>
            <a:endParaRPr lang="en-US" b="1" dirty="0"/>
          </a:p>
        </p:txBody>
      </p:sp>
    </p:spTree>
    <p:extLst>
      <p:ext uri="{BB962C8B-B14F-4D97-AF65-F5344CB8AC3E}">
        <p14:creationId xmlns:p14="http://schemas.microsoft.com/office/powerpoint/2010/main" val="822034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8FB1A-78A7-43F8-8864-5979104702A3}"/>
              </a:ext>
            </a:extLst>
          </p:cNvPr>
          <p:cNvSpPr>
            <a:spLocks noGrp="1"/>
          </p:cNvSpPr>
          <p:nvPr>
            <p:ph type="title"/>
          </p:nvPr>
        </p:nvSpPr>
        <p:spPr/>
        <p:txBody>
          <a:bodyPr/>
          <a:lstStyle/>
          <a:p>
            <a:r>
              <a:rPr lang="en-US" dirty="0"/>
              <a:t>Proposed actions at APS-TD </a:t>
            </a:r>
          </a:p>
        </p:txBody>
      </p:sp>
      <p:sp>
        <p:nvSpPr>
          <p:cNvPr id="4" name="Date Placeholder 3">
            <a:extLst>
              <a:ext uri="{FF2B5EF4-FFF2-40B4-BE49-F238E27FC236}">
                <a16:creationId xmlns:a16="http://schemas.microsoft.com/office/drawing/2014/main" id="{3D315588-4BBE-4983-B205-5206888C4140}"/>
              </a:ext>
            </a:extLst>
          </p:cNvPr>
          <p:cNvSpPr>
            <a:spLocks noGrp="1"/>
          </p:cNvSpPr>
          <p:nvPr>
            <p:ph type="dt" sz="half" idx="10"/>
          </p:nvPr>
        </p:nvSpPr>
        <p:spPr/>
        <p:txBody>
          <a:bodyPr/>
          <a:lstStyle/>
          <a:p>
            <a:fld id="{50889BEA-2B91-403F-ADA4-053DEE04721E}" type="datetime1">
              <a:rPr lang="en-US" altLang="en-US" smtClean="0"/>
              <a:pPr/>
              <a:t>3/12/2020</a:t>
            </a:fld>
            <a:endParaRPr lang="en-US" altLang="en-US"/>
          </a:p>
        </p:txBody>
      </p:sp>
      <p:sp>
        <p:nvSpPr>
          <p:cNvPr id="6" name="Slide Number Placeholder 5">
            <a:extLst>
              <a:ext uri="{FF2B5EF4-FFF2-40B4-BE49-F238E27FC236}">
                <a16:creationId xmlns:a16="http://schemas.microsoft.com/office/drawing/2014/main" id="{475E43D8-1491-4E48-BC3C-E84456AE5585}"/>
              </a:ext>
            </a:extLst>
          </p:cNvPr>
          <p:cNvSpPr>
            <a:spLocks noGrp="1"/>
          </p:cNvSpPr>
          <p:nvPr>
            <p:ph type="sldNum" sz="quarter" idx="12"/>
          </p:nvPr>
        </p:nvSpPr>
        <p:spPr/>
        <p:txBody>
          <a:bodyPr/>
          <a:lstStyle/>
          <a:p>
            <a:fld id="{52E9C158-AEF1-41A2-A6CE-6F0BAB305EFD}" type="slidenum">
              <a:rPr lang="en-US" altLang="en-US" smtClean="0"/>
              <a:pPr/>
              <a:t>5</a:t>
            </a:fld>
            <a:endParaRPr lang="en-US" altLang="en-US"/>
          </a:p>
        </p:txBody>
      </p:sp>
      <p:pic>
        <p:nvPicPr>
          <p:cNvPr id="7" name="Picture 6">
            <a:extLst>
              <a:ext uri="{FF2B5EF4-FFF2-40B4-BE49-F238E27FC236}">
                <a16:creationId xmlns:a16="http://schemas.microsoft.com/office/drawing/2014/main" id="{4D65940B-774B-4F71-9C16-B38A624FF1B9}"/>
              </a:ext>
            </a:extLst>
          </p:cNvPr>
          <p:cNvPicPr>
            <a:picLocks noChangeAspect="1"/>
          </p:cNvPicPr>
          <p:nvPr/>
        </p:nvPicPr>
        <p:blipFill>
          <a:blip r:embed="rId2"/>
          <a:stretch>
            <a:fillRect/>
          </a:stretch>
        </p:blipFill>
        <p:spPr>
          <a:xfrm>
            <a:off x="954931" y="863433"/>
            <a:ext cx="6740371" cy="5437975"/>
          </a:xfrm>
          <a:prstGeom prst="rect">
            <a:avLst/>
          </a:prstGeom>
        </p:spPr>
      </p:pic>
      <p:sp>
        <p:nvSpPr>
          <p:cNvPr id="8" name="Footer Placeholder 4">
            <a:extLst>
              <a:ext uri="{FF2B5EF4-FFF2-40B4-BE49-F238E27FC236}">
                <a16:creationId xmlns:a16="http://schemas.microsoft.com/office/drawing/2014/main" id="{6D593579-BE2E-4928-9324-F7AD698DF527}"/>
              </a:ext>
            </a:extLst>
          </p:cNvPr>
          <p:cNvSpPr>
            <a:spLocks noGrp="1"/>
          </p:cNvSpPr>
          <p:nvPr>
            <p:ph type="ftr" sz="quarter" idx="11"/>
          </p:nvPr>
        </p:nvSpPr>
        <p:spPr>
          <a:xfrm>
            <a:off x="806450" y="6515100"/>
            <a:ext cx="4375150" cy="241300"/>
          </a:xfrm>
        </p:spPr>
        <p:txBody>
          <a:bodyPr/>
          <a:lstStyle/>
          <a:p>
            <a:pPr>
              <a:defRPr/>
            </a:pPr>
            <a:r>
              <a:rPr lang="en-US" dirty="0"/>
              <a:t>Guram </a:t>
            </a:r>
            <a:r>
              <a:rPr lang="en-US" dirty="0" err="1"/>
              <a:t>Chlachidze’s</a:t>
            </a:r>
            <a:r>
              <a:rPr lang="en-US" dirty="0"/>
              <a:t> slides</a:t>
            </a:r>
            <a:endParaRPr lang="en-US" b="1" dirty="0"/>
          </a:p>
        </p:txBody>
      </p:sp>
    </p:spTree>
    <p:extLst>
      <p:ext uri="{BB962C8B-B14F-4D97-AF65-F5344CB8AC3E}">
        <p14:creationId xmlns:p14="http://schemas.microsoft.com/office/powerpoint/2010/main" val="416801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8FB1A-78A7-43F8-8864-5979104702A3}"/>
              </a:ext>
            </a:extLst>
          </p:cNvPr>
          <p:cNvSpPr>
            <a:spLocks noGrp="1"/>
          </p:cNvSpPr>
          <p:nvPr>
            <p:ph type="title"/>
          </p:nvPr>
        </p:nvSpPr>
        <p:spPr/>
        <p:txBody>
          <a:bodyPr/>
          <a:lstStyle/>
          <a:p>
            <a:r>
              <a:rPr lang="en-US" dirty="0"/>
              <a:t>Modified Min Safe Plan</a:t>
            </a:r>
          </a:p>
        </p:txBody>
      </p:sp>
      <p:sp>
        <p:nvSpPr>
          <p:cNvPr id="3" name="Content Placeholder 2">
            <a:extLst>
              <a:ext uri="{FF2B5EF4-FFF2-40B4-BE49-F238E27FC236}">
                <a16:creationId xmlns:a16="http://schemas.microsoft.com/office/drawing/2014/main" id="{DF686C08-8990-45F9-8AAA-7B8476C90A38}"/>
              </a:ext>
            </a:extLst>
          </p:cNvPr>
          <p:cNvSpPr>
            <a:spLocks noGrp="1"/>
          </p:cNvSpPr>
          <p:nvPr>
            <p:ph idx="1"/>
          </p:nvPr>
        </p:nvSpPr>
        <p:spPr>
          <a:xfrm>
            <a:off x="228600" y="864704"/>
            <a:ext cx="8672513" cy="5456197"/>
          </a:xfrm>
        </p:spPr>
        <p:txBody>
          <a:bodyPr/>
          <a:lstStyle/>
          <a:p>
            <a:r>
              <a:rPr lang="en-US" sz="1600" dirty="0"/>
              <a:t>Develop an all-hands email list(s) for your area if necessary</a:t>
            </a:r>
          </a:p>
          <a:p>
            <a:pPr lvl="1"/>
            <a:r>
              <a:rPr lang="en-US" sz="1400" dirty="0">
                <a:solidFill>
                  <a:srgbClr val="573EEA"/>
                </a:solidFill>
              </a:rPr>
              <a:t>Daily communication with employees, discuss work progress. Email and phone lists.</a:t>
            </a:r>
            <a:endParaRPr lang="en-US" sz="1600" dirty="0"/>
          </a:p>
          <a:p>
            <a:r>
              <a:rPr lang="en-US" sz="1600" dirty="0"/>
              <a:t>With your employees, discuss and document what needs to be shutdown/brought to a safe state, which documents move to shared directories on APS-TD servers, etc. Assume that Fermilab will be closed for at least 14 days.</a:t>
            </a:r>
          </a:p>
          <a:p>
            <a:r>
              <a:rPr lang="en-US" sz="1600" dirty="0"/>
              <a:t>Prepare a list of essential personnel that might need access to the Fermilab site to take care about equipment, emergency repairs, etc.</a:t>
            </a:r>
          </a:p>
          <a:p>
            <a:pPr lvl="1"/>
            <a:r>
              <a:rPr lang="en-US" sz="1400" dirty="0">
                <a:solidFill>
                  <a:srgbClr val="573EEA"/>
                </a:solidFill>
              </a:rPr>
              <a:t>IB2, IB3 list of essential persons</a:t>
            </a:r>
          </a:p>
          <a:p>
            <a:pPr lvl="1"/>
            <a:r>
              <a:rPr lang="en-US" sz="1400" dirty="0">
                <a:solidFill>
                  <a:srgbClr val="573EEA"/>
                </a:solidFill>
              </a:rPr>
              <a:t>Backup plan if employees are unavailable</a:t>
            </a:r>
          </a:p>
          <a:p>
            <a:pPr lvl="1"/>
            <a:r>
              <a:rPr lang="en-US" sz="1400" dirty="0">
                <a:solidFill>
                  <a:srgbClr val="573EEA"/>
                </a:solidFill>
              </a:rPr>
              <a:t>Remote work plans</a:t>
            </a:r>
            <a:endParaRPr lang="en-US" sz="1600" dirty="0"/>
          </a:p>
          <a:p>
            <a:r>
              <a:rPr lang="en-US" sz="1600" dirty="0"/>
              <a:t>While at this point we are not aware about any events, meetings, etc. hosted by our Division over the next 60 days, please inform us about such events ASAP. It is very likely that we will have to cancel such events.</a:t>
            </a:r>
          </a:p>
          <a:p>
            <a:pPr lvl="1"/>
            <a:r>
              <a:rPr lang="en-US" sz="1400" dirty="0">
                <a:solidFill>
                  <a:srgbClr val="573EEA"/>
                </a:solidFill>
              </a:rPr>
              <a:t>Italian students</a:t>
            </a:r>
          </a:p>
          <a:p>
            <a:r>
              <a:rPr lang="en-US" sz="1600" dirty="0"/>
              <a:t>There was recent all-hands communication from Nigel about travel. Please discuss it with your employees. The travel office will assist with any travel arrangements that should be canceled.</a:t>
            </a:r>
          </a:p>
          <a:p>
            <a:pPr marL="0" indent="0">
              <a:buNone/>
            </a:pPr>
            <a:endParaRPr lang="en-US" dirty="0"/>
          </a:p>
        </p:txBody>
      </p:sp>
      <p:sp>
        <p:nvSpPr>
          <p:cNvPr id="4" name="Date Placeholder 3">
            <a:extLst>
              <a:ext uri="{FF2B5EF4-FFF2-40B4-BE49-F238E27FC236}">
                <a16:creationId xmlns:a16="http://schemas.microsoft.com/office/drawing/2014/main" id="{3D315588-4BBE-4983-B205-5206888C4140}"/>
              </a:ext>
            </a:extLst>
          </p:cNvPr>
          <p:cNvSpPr>
            <a:spLocks noGrp="1"/>
          </p:cNvSpPr>
          <p:nvPr>
            <p:ph type="dt" sz="half" idx="10"/>
          </p:nvPr>
        </p:nvSpPr>
        <p:spPr/>
        <p:txBody>
          <a:bodyPr/>
          <a:lstStyle/>
          <a:p>
            <a:fld id="{50889BEA-2B91-403F-ADA4-053DEE04721E}" type="datetime1">
              <a:rPr lang="en-US" altLang="en-US" smtClean="0"/>
              <a:pPr/>
              <a:t>3/12/2020</a:t>
            </a:fld>
            <a:endParaRPr lang="en-US" altLang="en-US"/>
          </a:p>
        </p:txBody>
      </p:sp>
      <p:sp>
        <p:nvSpPr>
          <p:cNvPr id="6" name="Slide Number Placeholder 5">
            <a:extLst>
              <a:ext uri="{FF2B5EF4-FFF2-40B4-BE49-F238E27FC236}">
                <a16:creationId xmlns:a16="http://schemas.microsoft.com/office/drawing/2014/main" id="{475E43D8-1491-4E48-BC3C-E84456AE5585}"/>
              </a:ext>
            </a:extLst>
          </p:cNvPr>
          <p:cNvSpPr>
            <a:spLocks noGrp="1"/>
          </p:cNvSpPr>
          <p:nvPr>
            <p:ph type="sldNum" sz="quarter" idx="12"/>
          </p:nvPr>
        </p:nvSpPr>
        <p:spPr/>
        <p:txBody>
          <a:bodyPr/>
          <a:lstStyle/>
          <a:p>
            <a:fld id="{52E9C158-AEF1-41A2-A6CE-6F0BAB305EFD}" type="slidenum">
              <a:rPr lang="en-US" altLang="en-US" smtClean="0"/>
              <a:pPr/>
              <a:t>6</a:t>
            </a:fld>
            <a:endParaRPr lang="en-US" altLang="en-US"/>
          </a:p>
        </p:txBody>
      </p:sp>
      <p:sp>
        <p:nvSpPr>
          <p:cNvPr id="7" name="Footer Placeholder 4">
            <a:extLst>
              <a:ext uri="{FF2B5EF4-FFF2-40B4-BE49-F238E27FC236}">
                <a16:creationId xmlns:a16="http://schemas.microsoft.com/office/drawing/2014/main" id="{BC9CD7B7-363E-42CE-AF44-32FB964DF541}"/>
              </a:ext>
            </a:extLst>
          </p:cNvPr>
          <p:cNvSpPr>
            <a:spLocks noGrp="1"/>
          </p:cNvSpPr>
          <p:nvPr>
            <p:ph type="ftr" sz="quarter" idx="11"/>
          </p:nvPr>
        </p:nvSpPr>
        <p:spPr>
          <a:xfrm>
            <a:off x="806450" y="6515100"/>
            <a:ext cx="4375150" cy="241300"/>
          </a:xfrm>
        </p:spPr>
        <p:txBody>
          <a:bodyPr/>
          <a:lstStyle/>
          <a:p>
            <a:pPr>
              <a:defRPr/>
            </a:pPr>
            <a:r>
              <a:rPr lang="en-US" dirty="0"/>
              <a:t>Guram </a:t>
            </a:r>
            <a:r>
              <a:rPr lang="en-US" dirty="0" err="1"/>
              <a:t>Chlachidze’s</a:t>
            </a:r>
            <a:r>
              <a:rPr lang="en-US" dirty="0"/>
              <a:t> slides</a:t>
            </a:r>
            <a:endParaRPr lang="en-US" b="1" dirty="0"/>
          </a:p>
        </p:txBody>
      </p:sp>
    </p:spTree>
    <p:extLst>
      <p:ext uri="{BB962C8B-B14F-4D97-AF65-F5344CB8AC3E}">
        <p14:creationId xmlns:p14="http://schemas.microsoft.com/office/powerpoint/2010/main" val="3451167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8FB1A-78A7-43F8-8864-5979104702A3}"/>
              </a:ext>
            </a:extLst>
          </p:cNvPr>
          <p:cNvSpPr>
            <a:spLocks noGrp="1"/>
          </p:cNvSpPr>
          <p:nvPr>
            <p:ph type="title"/>
          </p:nvPr>
        </p:nvSpPr>
        <p:spPr/>
        <p:txBody>
          <a:bodyPr/>
          <a:lstStyle/>
          <a:p>
            <a:r>
              <a:rPr lang="en-US" dirty="0"/>
              <a:t>Modified Min Safe Plan</a:t>
            </a:r>
          </a:p>
        </p:txBody>
      </p:sp>
      <p:sp>
        <p:nvSpPr>
          <p:cNvPr id="3" name="Content Placeholder 2">
            <a:extLst>
              <a:ext uri="{FF2B5EF4-FFF2-40B4-BE49-F238E27FC236}">
                <a16:creationId xmlns:a16="http://schemas.microsoft.com/office/drawing/2014/main" id="{DF686C08-8990-45F9-8AAA-7B8476C90A38}"/>
              </a:ext>
            </a:extLst>
          </p:cNvPr>
          <p:cNvSpPr>
            <a:spLocks noGrp="1"/>
          </p:cNvSpPr>
          <p:nvPr>
            <p:ph idx="1"/>
          </p:nvPr>
        </p:nvSpPr>
        <p:spPr>
          <a:xfrm>
            <a:off x="228600" y="864704"/>
            <a:ext cx="8672513" cy="5456197"/>
          </a:xfrm>
        </p:spPr>
        <p:txBody>
          <a:bodyPr/>
          <a:lstStyle/>
          <a:p>
            <a:r>
              <a:rPr lang="en-US" sz="1600" dirty="0"/>
              <a:t>Communicate with your employees regarding what steps are needed to ensure efficient telecommuting. Discuss remote work plans with supervisors and employees. Request that employees take needed materials home each night.</a:t>
            </a:r>
          </a:p>
          <a:p>
            <a:pPr lvl="1"/>
            <a:endParaRPr lang="en-US" sz="1400" dirty="0"/>
          </a:p>
          <a:p>
            <a:r>
              <a:rPr lang="en-US" sz="1600" dirty="0"/>
              <a:t>Review and understand the leave reporting and pay code types. If the Lab is closed, everybody will have to complete their timecards and supervisors will have to review absences daily. Regardless of whether employees could and could not telework, they will have </a:t>
            </a:r>
            <a:r>
              <a:rPr lang="en-US" sz="1600" u="sng" dirty="0"/>
              <a:t>to complete their timecards </a:t>
            </a:r>
            <a:r>
              <a:rPr lang="en-US" sz="1600" dirty="0"/>
              <a:t>using appropriate task codes to be paid. More details on this will be provided soon. </a:t>
            </a:r>
          </a:p>
          <a:p>
            <a:pPr lvl="1"/>
            <a:endParaRPr lang="en-US" sz="1400" b="1" dirty="0"/>
          </a:p>
          <a:p>
            <a:r>
              <a:rPr lang="en-US" sz="1600" b="1" dirty="0"/>
              <a:t>These telework and leave provisions apply to non-bargaining unit employees only. Information for union employees will be coming soon.</a:t>
            </a:r>
            <a:endParaRPr lang="en-US" sz="1600" dirty="0"/>
          </a:p>
          <a:p>
            <a:pPr lvl="1"/>
            <a:endParaRPr lang="en-US" sz="1400" dirty="0"/>
          </a:p>
        </p:txBody>
      </p:sp>
      <p:sp>
        <p:nvSpPr>
          <p:cNvPr id="4" name="Date Placeholder 3">
            <a:extLst>
              <a:ext uri="{FF2B5EF4-FFF2-40B4-BE49-F238E27FC236}">
                <a16:creationId xmlns:a16="http://schemas.microsoft.com/office/drawing/2014/main" id="{3D315588-4BBE-4983-B205-5206888C4140}"/>
              </a:ext>
            </a:extLst>
          </p:cNvPr>
          <p:cNvSpPr>
            <a:spLocks noGrp="1"/>
          </p:cNvSpPr>
          <p:nvPr>
            <p:ph type="dt" sz="half" idx="10"/>
          </p:nvPr>
        </p:nvSpPr>
        <p:spPr/>
        <p:txBody>
          <a:bodyPr/>
          <a:lstStyle/>
          <a:p>
            <a:fld id="{50889BEA-2B91-403F-ADA4-053DEE04721E}" type="datetime1">
              <a:rPr lang="en-US" altLang="en-US" smtClean="0"/>
              <a:pPr/>
              <a:t>3/12/2020</a:t>
            </a:fld>
            <a:endParaRPr lang="en-US" altLang="en-US"/>
          </a:p>
        </p:txBody>
      </p:sp>
      <p:sp>
        <p:nvSpPr>
          <p:cNvPr id="6" name="Slide Number Placeholder 5">
            <a:extLst>
              <a:ext uri="{FF2B5EF4-FFF2-40B4-BE49-F238E27FC236}">
                <a16:creationId xmlns:a16="http://schemas.microsoft.com/office/drawing/2014/main" id="{475E43D8-1491-4E48-BC3C-E84456AE5585}"/>
              </a:ext>
            </a:extLst>
          </p:cNvPr>
          <p:cNvSpPr>
            <a:spLocks noGrp="1"/>
          </p:cNvSpPr>
          <p:nvPr>
            <p:ph type="sldNum" sz="quarter" idx="12"/>
          </p:nvPr>
        </p:nvSpPr>
        <p:spPr/>
        <p:txBody>
          <a:bodyPr/>
          <a:lstStyle/>
          <a:p>
            <a:fld id="{52E9C158-AEF1-41A2-A6CE-6F0BAB305EFD}" type="slidenum">
              <a:rPr lang="en-US" altLang="en-US" smtClean="0"/>
              <a:pPr/>
              <a:t>7</a:t>
            </a:fld>
            <a:endParaRPr lang="en-US" altLang="en-US"/>
          </a:p>
        </p:txBody>
      </p:sp>
      <p:sp>
        <p:nvSpPr>
          <p:cNvPr id="7" name="Footer Placeholder 4">
            <a:extLst>
              <a:ext uri="{FF2B5EF4-FFF2-40B4-BE49-F238E27FC236}">
                <a16:creationId xmlns:a16="http://schemas.microsoft.com/office/drawing/2014/main" id="{D654B6ED-44AB-4035-BC2C-AFEB739DE5AB}"/>
              </a:ext>
            </a:extLst>
          </p:cNvPr>
          <p:cNvSpPr>
            <a:spLocks noGrp="1"/>
          </p:cNvSpPr>
          <p:nvPr>
            <p:ph type="ftr" sz="quarter" idx="11"/>
          </p:nvPr>
        </p:nvSpPr>
        <p:spPr>
          <a:xfrm>
            <a:off x="806450" y="6515100"/>
            <a:ext cx="4375150" cy="241300"/>
          </a:xfrm>
        </p:spPr>
        <p:txBody>
          <a:bodyPr/>
          <a:lstStyle/>
          <a:p>
            <a:pPr>
              <a:defRPr/>
            </a:pPr>
            <a:r>
              <a:rPr lang="en-US" dirty="0"/>
              <a:t>Guram </a:t>
            </a:r>
            <a:r>
              <a:rPr lang="en-US" dirty="0" err="1"/>
              <a:t>Chlachidze’s</a:t>
            </a:r>
            <a:r>
              <a:rPr lang="en-US" dirty="0"/>
              <a:t> slides</a:t>
            </a:r>
            <a:endParaRPr lang="en-US" b="1" dirty="0"/>
          </a:p>
        </p:txBody>
      </p:sp>
    </p:spTree>
    <p:extLst>
      <p:ext uri="{BB962C8B-B14F-4D97-AF65-F5344CB8AC3E}">
        <p14:creationId xmlns:p14="http://schemas.microsoft.com/office/powerpoint/2010/main" val="2391132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8"/>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r>
              <a:rPr lang="en-US" altLang="en-US" sz="2800" dirty="0">
                <a:latin typeface="Helvetica" panose="020B0604020202020204" pitchFamily="34" charset="0"/>
                <a:ea typeface="Geneva" pitchFamily="121" charset="-128"/>
              </a:rPr>
              <a:t>Multifactor authentication for email off-site</a:t>
            </a:r>
          </a:p>
        </p:txBody>
      </p:sp>
      <p:sp>
        <p:nvSpPr>
          <p:cNvPr id="24578" name="Content Placeholder 29"/>
          <p:cNvSpPr>
            <a:spLocks noGrp="1"/>
          </p:cNvSpPr>
          <p:nvPr>
            <p:ph idx="1"/>
          </p:nvPr>
        </p:nvSpPr>
        <p:spPr bwMode="auto">
          <a:xfrm>
            <a:off x="242887" y="912990"/>
            <a:ext cx="8672513" cy="5299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sz="2000" dirty="0"/>
              <a:t>Beginning Apr. 30, the lab will require multifactor authentication (MFA) to access your Fermilab email account from off-site.</a:t>
            </a:r>
            <a:r>
              <a:rPr lang="en-US" altLang="en-US" sz="2000" dirty="0">
                <a:latin typeface="Helvetica" panose="020B0604020202020204" pitchFamily="34" charset="0"/>
                <a:ea typeface="Geneva" pitchFamily="121" charset="-128"/>
              </a:rPr>
              <a:t> </a:t>
            </a:r>
          </a:p>
          <a:p>
            <a:pPr lvl="1"/>
            <a:r>
              <a:rPr lang="en-US" altLang="en-US" sz="1800" dirty="0">
                <a:latin typeface="Helvetica" panose="020B0604020202020204" pitchFamily="34" charset="0"/>
                <a:ea typeface="Geneva" pitchFamily="121" charset="-128"/>
              </a:rPr>
              <a:t>If you are on site at the lab, or if you use VPN, you will be able to access your email as usual</a:t>
            </a:r>
          </a:p>
          <a:p>
            <a:endParaRPr lang="en-US" sz="1400" dirty="0"/>
          </a:p>
          <a:p>
            <a:r>
              <a:rPr lang="en-US" sz="2000" dirty="0"/>
              <a:t>If you access your email offsite and are not using the lab’s VPN system, then in addition to entering your Services account username and password to access your email, you will be required to also enter your PIN and passcode generated by your RSA token.</a:t>
            </a:r>
          </a:p>
          <a:p>
            <a:pPr lvl="1"/>
            <a:r>
              <a:rPr lang="en-US" sz="1800" dirty="0"/>
              <a:t>If you access email offsite and are not using VPN, you must obtain an RSA token before Apr. 30.</a:t>
            </a:r>
          </a:p>
          <a:p>
            <a:pPr lvl="1"/>
            <a:r>
              <a:rPr lang="en-US" sz="1800" dirty="0"/>
              <a:t>The software token (“soft token”) is an app that you install on your mobile device. </a:t>
            </a:r>
          </a:p>
          <a:p>
            <a:pPr lvl="1"/>
            <a:r>
              <a:rPr lang="en-US" sz="1800" dirty="0"/>
              <a:t>The hardware token (“hard token”) is a small hardware device that you can attach to a keychain.</a:t>
            </a:r>
          </a:p>
          <a:p>
            <a:pPr marL="0" indent="0">
              <a:buNone/>
            </a:pPr>
            <a:endParaRPr lang="en-US" sz="1400" dirty="0"/>
          </a:p>
          <a:p>
            <a:r>
              <a:rPr lang="en-US" sz="2000" dirty="0"/>
              <a:t>For more details visit </a:t>
            </a:r>
            <a:r>
              <a:rPr lang="en-US" altLang="en-US" sz="1800" i="1" dirty="0">
                <a:latin typeface="Helvetica" panose="020B0604020202020204" pitchFamily="34" charset="0"/>
                <a:ea typeface="Geneva" pitchFamily="121" charset="-128"/>
                <a:hlinkClick r:id="rId2">
                  <a:extLst>
                    <a:ext uri="{A12FA001-AC4F-418D-AE19-62706E023703}">
                      <ahyp:hlinkClr xmlns:ahyp="http://schemas.microsoft.com/office/drawing/2018/hyperlinkcolor" val="tx"/>
                    </a:ext>
                  </a:extLst>
                </a:hlinkClick>
              </a:rPr>
              <a:t>https://news.fnal.gov/2020/02/mfa-for-offsite-email/</a:t>
            </a:r>
            <a:endParaRPr lang="en-US" altLang="en-US" sz="1800" i="1" dirty="0">
              <a:latin typeface="Helvetica" panose="020B0604020202020204" pitchFamily="34" charset="0"/>
              <a:ea typeface="Geneva" pitchFamily="121" charset="-128"/>
            </a:endParaRPr>
          </a:p>
          <a:p>
            <a:endParaRPr lang="en-US" altLang="en-US" sz="2000" dirty="0">
              <a:latin typeface="Helvetica" panose="020B0604020202020204" pitchFamily="34" charset="0"/>
              <a:ea typeface="Geneva" pitchFamily="121" charset="-128"/>
              <a:hlinkClick r:id="rId2">
                <a:extLst>
                  <a:ext uri="{A12FA001-AC4F-418D-AE19-62706E023703}">
                    <ahyp:hlinkClr xmlns:ahyp="http://schemas.microsoft.com/office/drawing/2018/hyperlinkcolor" val="tx"/>
                  </a:ext>
                </a:extLst>
              </a:hlinkClick>
            </a:endParaRPr>
          </a:p>
          <a:p>
            <a:pPr marL="0" indent="0">
              <a:buNone/>
            </a:pPr>
            <a:endParaRPr lang="en-US" altLang="en-US" sz="2000" dirty="0">
              <a:latin typeface="Helvetica" panose="020B0604020202020204" pitchFamily="34" charset="0"/>
              <a:ea typeface="Geneva" pitchFamily="121" charset="-128"/>
            </a:endParaRPr>
          </a:p>
          <a:p>
            <a:pPr marL="0" indent="0">
              <a:buNone/>
            </a:pPr>
            <a:endParaRPr lang="en-US" altLang="en-US" sz="2000" dirty="0">
              <a:latin typeface="Helvetica" panose="020B0604020202020204" pitchFamily="34" charset="0"/>
              <a:ea typeface="Geneva" pitchFamily="121" charset="-128"/>
            </a:endParaRPr>
          </a:p>
          <a:p>
            <a:endParaRPr lang="en-US" altLang="en-US" sz="2000" dirty="0">
              <a:latin typeface="Helvetica" panose="020B0604020202020204" pitchFamily="34" charset="0"/>
              <a:ea typeface="Geneva" pitchFamily="121" charset="-128"/>
            </a:endParaRPr>
          </a:p>
        </p:txBody>
      </p:sp>
      <p:sp>
        <p:nvSpPr>
          <p:cNvPr id="2457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4DD9356F-AFC1-46DA-ACC5-77A7E9A7C83A}" type="datetime1">
              <a:rPr lang="en-US" altLang="en-US" sz="1200">
                <a:solidFill>
                  <a:srgbClr val="004C97"/>
                </a:solidFill>
                <a:latin typeface="Helvetica" panose="020B0604020202020204" pitchFamily="34" charset="0"/>
              </a:rPr>
              <a:pPr eaLnBrk="1" hangingPunct="1"/>
              <a:t>3/12/2020</a:t>
            </a:fld>
            <a:endParaRPr lang="en-US" altLang="en-US" sz="1200">
              <a:solidFill>
                <a:srgbClr val="004C97"/>
              </a:solidFill>
              <a:latin typeface="Helvetica" panose="020B0604020202020204" pitchFamily="34" charset="0"/>
            </a:endParaRPr>
          </a:p>
        </p:txBody>
      </p:sp>
      <p:sp>
        <p:nvSpPr>
          <p:cNvPr id="2458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626492DB-2F06-44C7-8B18-72CF568DED1B}" type="slidenum">
              <a:rPr lang="en-US" altLang="en-US" sz="1200">
                <a:solidFill>
                  <a:srgbClr val="004C97"/>
                </a:solidFill>
                <a:latin typeface="Helvetica" panose="020B0604020202020204" pitchFamily="34" charset="0"/>
              </a:rPr>
              <a:pPr eaLnBrk="1" hangingPunct="1"/>
              <a:t>8</a:t>
            </a:fld>
            <a:endParaRPr lang="en-US" altLang="en-US" sz="1200">
              <a:solidFill>
                <a:srgbClr val="004C97"/>
              </a:solidFill>
              <a:latin typeface="Helvetica" panose="020B0604020202020204" pitchFamily="34" charset="0"/>
            </a:endParaRPr>
          </a:p>
        </p:txBody>
      </p:sp>
      <p:sp>
        <p:nvSpPr>
          <p:cNvPr id="6" name="Footer Placeholder 4">
            <a:extLst>
              <a:ext uri="{FF2B5EF4-FFF2-40B4-BE49-F238E27FC236}">
                <a16:creationId xmlns:a16="http://schemas.microsoft.com/office/drawing/2014/main" id="{6C76166E-69B6-4019-B720-A3D2F116EC06}"/>
              </a:ext>
            </a:extLst>
          </p:cNvPr>
          <p:cNvSpPr>
            <a:spLocks noGrp="1"/>
          </p:cNvSpPr>
          <p:nvPr>
            <p:ph type="ftr" sz="quarter" idx="11"/>
          </p:nvPr>
        </p:nvSpPr>
        <p:spPr>
          <a:xfrm>
            <a:off x="806450" y="6515100"/>
            <a:ext cx="4375150" cy="241300"/>
          </a:xfrm>
        </p:spPr>
        <p:txBody>
          <a:bodyPr/>
          <a:lstStyle/>
          <a:p>
            <a:pPr>
              <a:defRPr/>
            </a:pPr>
            <a:r>
              <a:rPr lang="en-US" dirty="0"/>
              <a:t>Guram </a:t>
            </a:r>
            <a:r>
              <a:rPr lang="en-US" dirty="0" err="1"/>
              <a:t>Chlachidze’s</a:t>
            </a:r>
            <a:r>
              <a:rPr lang="en-US" dirty="0"/>
              <a:t> slides</a:t>
            </a:r>
            <a:endParaRPr lang="en-US" b="1" dirty="0"/>
          </a:p>
        </p:txBody>
      </p:sp>
    </p:spTree>
    <p:extLst>
      <p:ext uri="{BB962C8B-B14F-4D97-AF65-F5344CB8AC3E}">
        <p14:creationId xmlns:p14="http://schemas.microsoft.com/office/powerpoint/2010/main" val="847711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4281A-D6E9-4C05-A2DA-0E4C0F2AF218}"/>
              </a:ext>
            </a:extLst>
          </p:cNvPr>
          <p:cNvSpPr>
            <a:spLocks noGrp="1"/>
          </p:cNvSpPr>
          <p:nvPr>
            <p:ph type="title"/>
          </p:nvPr>
        </p:nvSpPr>
        <p:spPr/>
        <p:txBody>
          <a:bodyPr/>
          <a:lstStyle/>
          <a:p>
            <a:r>
              <a:rPr lang="en-US" altLang="en-US" sz="2800" dirty="0">
                <a:latin typeface="Helvetica" panose="020B0604020202020204" pitchFamily="34" charset="0"/>
                <a:ea typeface="Geneva" pitchFamily="121" charset="-128"/>
              </a:rPr>
              <a:t>Multifactor authentication for email off-site (2)</a:t>
            </a:r>
            <a:endParaRPr lang="en-US" sz="2800" dirty="0"/>
          </a:p>
        </p:txBody>
      </p:sp>
      <p:sp>
        <p:nvSpPr>
          <p:cNvPr id="4" name="Date Placeholder 3">
            <a:extLst>
              <a:ext uri="{FF2B5EF4-FFF2-40B4-BE49-F238E27FC236}">
                <a16:creationId xmlns:a16="http://schemas.microsoft.com/office/drawing/2014/main" id="{72C0B195-7F72-4EA9-87FF-A4123BC5D3AA}"/>
              </a:ext>
            </a:extLst>
          </p:cNvPr>
          <p:cNvSpPr>
            <a:spLocks noGrp="1"/>
          </p:cNvSpPr>
          <p:nvPr>
            <p:ph type="dt" sz="half" idx="10"/>
          </p:nvPr>
        </p:nvSpPr>
        <p:spPr/>
        <p:txBody>
          <a:bodyPr/>
          <a:lstStyle/>
          <a:p>
            <a:fld id="{50889BEA-2B91-403F-ADA4-053DEE04721E}" type="datetime1">
              <a:rPr lang="en-US" altLang="en-US" smtClean="0"/>
              <a:pPr/>
              <a:t>3/12/2020</a:t>
            </a:fld>
            <a:endParaRPr lang="en-US" altLang="en-US"/>
          </a:p>
        </p:txBody>
      </p:sp>
      <p:sp>
        <p:nvSpPr>
          <p:cNvPr id="6" name="Slide Number Placeholder 5">
            <a:extLst>
              <a:ext uri="{FF2B5EF4-FFF2-40B4-BE49-F238E27FC236}">
                <a16:creationId xmlns:a16="http://schemas.microsoft.com/office/drawing/2014/main" id="{CFB51860-66D5-40FC-A381-DC718873E7AD}"/>
              </a:ext>
            </a:extLst>
          </p:cNvPr>
          <p:cNvSpPr>
            <a:spLocks noGrp="1"/>
          </p:cNvSpPr>
          <p:nvPr>
            <p:ph type="sldNum" sz="quarter" idx="12"/>
          </p:nvPr>
        </p:nvSpPr>
        <p:spPr/>
        <p:txBody>
          <a:bodyPr/>
          <a:lstStyle/>
          <a:p>
            <a:fld id="{52E9C158-AEF1-41A2-A6CE-6F0BAB305EFD}" type="slidenum">
              <a:rPr lang="en-US" altLang="en-US" smtClean="0"/>
              <a:pPr/>
              <a:t>9</a:t>
            </a:fld>
            <a:endParaRPr lang="en-US" altLang="en-US"/>
          </a:p>
        </p:txBody>
      </p:sp>
      <p:sp>
        <p:nvSpPr>
          <p:cNvPr id="8" name="Content Placeholder 29">
            <a:extLst>
              <a:ext uri="{FF2B5EF4-FFF2-40B4-BE49-F238E27FC236}">
                <a16:creationId xmlns:a16="http://schemas.microsoft.com/office/drawing/2014/main" id="{BE793368-19A7-403B-8FE6-79903A6FA5F8}"/>
              </a:ext>
            </a:extLst>
          </p:cNvPr>
          <p:cNvSpPr txBox="1">
            <a:spLocks/>
          </p:cNvSpPr>
          <p:nvPr/>
        </p:nvSpPr>
        <p:spPr bwMode="auto">
          <a:xfrm>
            <a:off x="242887" y="912990"/>
            <a:ext cx="8672513" cy="102234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panose="020B0604020202020204" pitchFamily="34" charset="0"/>
              <a:buChar char="•"/>
              <a:defRPr sz="2400" kern="1200">
                <a:solidFill>
                  <a:srgbClr val="404040"/>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2200" kern="1200">
                <a:solidFill>
                  <a:srgbClr val="404040"/>
                </a:solidFill>
                <a:latin typeface="Helvetica"/>
                <a:ea typeface="MS PGothic" panose="020B0600070205080204" pitchFamily="34" charset="-128"/>
                <a:cs typeface="MS PGothic" panose="020B0600070205080204" pitchFamily="34" charset="-128"/>
              </a:defRPr>
            </a:lvl2pPr>
            <a:lvl3pPr marL="1143000" indent="-228600" algn="l" defTabSz="457200" rtl="0" eaLnBrk="1" fontAlgn="base" hangingPunct="1">
              <a:spcBef>
                <a:spcPct val="20000"/>
              </a:spcBef>
              <a:spcAft>
                <a:spcPct val="0"/>
              </a:spcAft>
              <a:buFont typeface="Arial" panose="020B0604020202020204" pitchFamily="34" charset="0"/>
              <a:buChar char="•"/>
              <a:defRPr sz="2000" kern="1200">
                <a:solidFill>
                  <a:srgbClr val="404040"/>
                </a:solidFill>
                <a:latin typeface="Helvetica"/>
                <a:ea typeface="MS PGothic" panose="020B0600070205080204" pitchFamily="34" charset="-128"/>
                <a:cs typeface="MS PGothic" panose="020B0600070205080204" pitchFamily="34" charset="-128"/>
              </a:defRPr>
            </a:lvl3pPr>
            <a:lvl4pPr marL="1600200" indent="-228600" algn="l" defTabSz="457200" rtl="0" eaLnBrk="1" fontAlgn="base" hangingPunct="1">
              <a:spcBef>
                <a:spcPct val="20000"/>
              </a:spcBef>
              <a:spcAft>
                <a:spcPct val="0"/>
              </a:spcAft>
              <a:buFont typeface="Arial" panose="020B0604020202020204" pitchFamily="34" charset="0"/>
              <a:buChar char="–"/>
              <a:defRPr sz="1800" kern="1200">
                <a:solidFill>
                  <a:srgbClr val="404040"/>
                </a:solidFill>
                <a:latin typeface="Helvetica"/>
                <a:ea typeface="MS PGothic" panose="020B0600070205080204" pitchFamily="34" charset="-128"/>
                <a:cs typeface="MS PGothic" panose="020B0600070205080204" pitchFamily="34" charset="-128"/>
              </a:defRPr>
            </a:lvl4pPr>
            <a:lvl5pPr marL="2057400" indent="-228600" algn="l" defTabSz="457200" rtl="0" eaLnBrk="1" fontAlgn="base" hangingPunct="1">
              <a:spcBef>
                <a:spcPct val="20000"/>
              </a:spcBef>
              <a:spcAft>
                <a:spcPct val="0"/>
              </a:spcAft>
              <a:buFont typeface="Arial"/>
              <a:buChar char="•"/>
              <a:defRPr sz="1800" kern="1200">
                <a:solidFill>
                  <a:srgbClr val="404040"/>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dirty="0"/>
              <a:t>MSD personnel w/o the hardware RSA token</a:t>
            </a:r>
            <a:endParaRPr lang="en-US" altLang="en-US" sz="2000" dirty="0">
              <a:latin typeface="Helvetica" panose="020B0604020202020204" pitchFamily="34" charset="0"/>
              <a:ea typeface="Geneva" pitchFamily="121" charset="-128"/>
              <a:hlinkClick r:id="rId2">
                <a:extLst>
                  <a:ext uri="{A12FA001-AC4F-418D-AE19-62706E023703}">
                    <ahyp:hlinkClr xmlns:ahyp="http://schemas.microsoft.com/office/drawing/2018/hyperlinkcolor" val="tx"/>
                  </a:ext>
                </a:extLst>
              </a:hlinkClick>
            </a:endParaRPr>
          </a:p>
          <a:p>
            <a:pPr marL="0" indent="0">
              <a:buFont typeface="Arial" panose="020B0604020202020204" pitchFamily="34" charset="0"/>
              <a:buNone/>
            </a:pPr>
            <a:endParaRPr lang="en-US" altLang="en-US" sz="2000" dirty="0">
              <a:latin typeface="Helvetica" panose="020B0604020202020204" pitchFamily="34" charset="0"/>
              <a:ea typeface="Geneva" pitchFamily="121" charset="-128"/>
            </a:endParaRPr>
          </a:p>
          <a:p>
            <a:pPr marL="0" indent="0">
              <a:buFont typeface="Arial" panose="020B0604020202020204" pitchFamily="34" charset="0"/>
              <a:buNone/>
            </a:pPr>
            <a:endParaRPr lang="en-US" altLang="en-US" sz="2000" dirty="0">
              <a:latin typeface="Helvetica" panose="020B0604020202020204" pitchFamily="34" charset="0"/>
              <a:ea typeface="Geneva" pitchFamily="121" charset="-128"/>
            </a:endParaRPr>
          </a:p>
          <a:p>
            <a:endParaRPr lang="en-US" altLang="en-US" sz="2000" dirty="0">
              <a:latin typeface="Helvetica" panose="020B0604020202020204" pitchFamily="34" charset="0"/>
              <a:ea typeface="Geneva" pitchFamily="121" charset="-128"/>
            </a:endParaRPr>
          </a:p>
        </p:txBody>
      </p:sp>
      <p:pic>
        <p:nvPicPr>
          <p:cNvPr id="10" name="Picture 9">
            <a:extLst>
              <a:ext uri="{FF2B5EF4-FFF2-40B4-BE49-F238E27FC236}">
                <a16:creationId xmlns:a16="http://schemas.microsoft.com/office/drawing/2014/main" id="{662FA24A-3F04-4503-8130-B46F5F587937}"/>
              </a:ext>
            </a:extLst>
          </p:cNvPr>
          <p:cNvPicPr>
            <a:picLocks noChangeAspect="1"/>
          </p:cNvPicPr>
          <p:nvPr/>
        </p:nvPicPr>
        <p:blipFill>
          <a:blip r:embed="rId3"/>
          <a:stretch>
            <a:fillRect/>
          </a:stretch>
        </p:blipFill>
        <p:spPr>
          <a:xfrm>
            <a:off x="1454044" y="1296353"/>
            <a:ext cx="6250197" cy="4734560"/>
          </a:xfrm>
          <a:prstGeom prst="rect">
            <a:avLst/>
          </a:prstGeom>
        </p:spPr>
      </p:pic>
      <p:sp>
        <p:nvSpPr>
          <p:cNvPr id="11" name="Footer Placeholder 4">
            <a:extLst>
              <a:ext uri="{FF2B5EF4-FFF2-40B4-BE49-F238E27FC236}">
                <a16:creationId xmlns:a16="http://schemas.microsoft.com/office/drawing/2014/main" id="{1EB74AB8-60C1-47A0-A611-B88E5B78FC6B}"/>
              </a:ext>
            </a:extLst>
          </p:cNvPr>
          <p:cNvSpPr>
            <a:spLocks noGrp="1"/>
          </p:cNvSpPr>
          <p:nvPr>
            <p:ph type="ftr" sz="quarter" idx="11"/>
          </p:nvPr>
        </p:nvSpPr>
        <p:spPr>
          <a:xfrm>
            <a:off x="806450" y="6515100"/>
            <a:ext cx="4375150" cy="241300"/>
          </a:xfrm>
        </p:spPr>
        <p:txBody>
          <a:bodyPr/>
          <a:lstStyle/>
          <a:p>
            <a:pPr>
              <a:defRPr/>
            </a:pPr>
            <a:r>
              <a:rPr lang="en-US" dirty="0"/>
              <a:t>Guram </a:t>
            </a:r>
            <a:r>
              <a:rPr lang="en-US" dirty="0" err="1"/>
              <a:t>Chlachidze’s</a:t>
            </a:r>
            <a:r>
              <a:rPr lang="en-US" dirty="0"/>
              <a:t> slides</a:t>
            </a:r>
            <a:endParaRPr lang="en-US" b="1" dirty="0"/>
          </a:p>
        </p:txBody>
      </p:sp>
    </p:spTree>
    <p:extLst>
      <p:ext uri="{BB962C8B-B14F-4D97-AF65-F5344CB8AC3E}">
        <p14:creationId xmlns:p14="http://schemas.microsoft.com/office/powerpoint/2010/main" val="3356334044"/>
      </p:ext>
    </p:extLst>
  </p:cSld>
  <p:clrMapOvr>
    <a:masterClrMapping/>
  </p:clrMapOvr>
</p:sld>
</file>

<file path=ppt/theme/theme1.xml><?xml version="1.0" encoding="utf-8"?>
<a:theme xmlns:a="http://schemas.openxmlformats.org/drawingml/2006/main" name="FNAL_TemplateMac_060514">
  <a:themeElements>
    <a:clrScheme name="Fermilab">
      <a:dk1>
        <a:srgbClr val="004C97"/>
      </a:dk1>
      <a:lt1>
        <a:srgbClr val="FFFFFF"/>
      </a:lt1>
      <a:dk2>
        <a:srgbClr val="004C97"/>
      </a:dk2>
      <a:lt2>
        <a:srgbClr val="FFFFFF"/>
      </a:lt2>
      <a:accent1>
        <a:srgbClr val="99D6EA"/>
      </a:accent1>
      <a:accent2>
        <a:srgbClr val="DB720C"/>
      </a:accent2>
      <a:accent3>
        <a:srgbClr val="519A24"/>
      </a:accent3>
      <a:accent4>
        <a:srgbClr val="AF272F"/>
      </a:accent4>
      <a:accent5>
        <a:srgbClr val="00B5E2"/>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B6CED81E-951A-4DFA-9287-6DC86C25A1D3}"/>
    </a:ext>
  </a:extLst>
</a:theme>
</file>

<file path=ppt/theme/theme2.xml><?xml version="1.0" encoding="utf-8"?>
<a:theme xmlns:a="http://schemas.openxmlformats.org/drawingml/2006/main" name="Fermilab: Footer Only">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3CED6F7E-0C40-4358-9557-CEEF733EC32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2725</TotalTime>
  <Words>973</Words>
  <Application>Microsoft Office PowerPoint</Application>
  <PresentationFormat>On-screen Show (4:3)</PresentationFormat>
  <Paragraphs>109</Paragraphs>
  <Slides>11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Helvetica</vt:lpstr>
      <vt:lpstr>FNAL_TemplateMac_060514</vt:lpstr>
      <vt:lpstr>Fermilab: Footer Only</vt:lpstr>
      <vt:lpstr>APS-TD/MS/MSD/M&amp;A Group Meeting 3/12/2020</vt:lpstr>
      <vt:lpstr>MSD news</vt:lpstr>
      <vt:lpstr>PowerPoint Presentation</vt:lpstr>
      <vt:lpstr>COVID-19 prevention and planning</vt:lpstr>
      <vt:lpstr>Proposed actions at APS-TD </vt:lpstr>
      <vt:lpstr>Modified Min Safe Plan</vt:lpstr>
      <vt:lpstr>Modified Min Safe Plan</vt:lpstr>
      <vt:lpstr>Multifactor authentication for email off-site</vt:lpstr>
      <vt:lpstr>Multifactor authentication for email off-site (2)</vt:lpstr>
      <vt:lpstr>Reminder</vt:lpstr>
      <vt:lpstr>PowerPoint Presentation</vt:lpstr>
    </vt:vector>
  </TitlesOfParts>
  <Company>Sandbox Studio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 one line or two lines</dc:title>
  <dc:creator>Guram Chlachidze x4622 13478N</dc:creator>
  <cp:lastModifiedBy>Sandor Feher x2240 11297N</cp:lastModifiedBy>
  <cp:revision>270</cp:revision>
  <cp:lastPrinted>2020-03-12T00:15:32Z</cp:lastPrinted>
  <dcterms:created xsi:type="dcterms:W3CDTF">2017-10-10T20:28:40Z</dcterms:created>
  <dcterms:modified xsi:type="dcterms:W3CDTF">2020-03-12T19:37:39Z</dcterms:modified>
</cp:coreProperties>
</file>