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14"/>
  </p:notesMasterIdLst>
  <p:sldIdLst>
    <p:sldId id="262" r:id="rId2"/>
    <p:sldId id="263" r:id="rId3"/>
    <p:sldId id="267" r:id="rId4"/>
    <p:sldId id="269" r:id="rId5"/>
    <p:sldId id="278" r:id="rId6"/>
    <p:sldId id="271" r:id="rId7"/>
    <p:sldId id="270" r:id="rId8"/>
    <p:sldId id="274" r:id="rId9"/>
    <p:sldId id="279" r:id="rId10"/>
    <p:sldId id="275" r:id="rId11"/>
    <p:sldId id="280" r:id="rId12"/>
    <p:sldId id="266" r:id="rId13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48D9"/>
    <a:srgbClr val="F39200"/>
    <a:srgbClr val="00294B"/>
    <a:srgbClr val="456487"/>
    <a:srgbClr val="FF6700"/>
    <a:srgbClr val="E05314"/>
    <a:srgbClr val="6600CC"/>
    <a:srgbClr val="511F74"/>
    <a:srgbClr val="7A286A"/>
    <a:srgbClr val="DF8A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02" autoAdjust="0"/>
    <p:restoredTop sz="98233" autoAdjust="0"/>
  </p:normalViewPr>
  <p:slideViewPr>
    <p:cSldViewPr>
      <p:cViewPr varScale="1">
        <p:scale>
          <a:sx n="94" d="100"/>
          <a:sy n="94" d="100"/>
        </p:scale>
        <p:origin x="912" y="82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631B2C-7F6E-4C8B-A825-05A5A400FC49}" type="doc">
      <dgm:prSet loTypeId="urn:microsoft.com/office/officeart/2005/8/layout/chevron1" loCatId="process" qsTypeId="urn:microsoft.com/office/officeart/2005/8/quickstyle/simple1" qsCatId="simple" csTypeId="urn:microsoft.com/office/officeart/2005/8/colors/accent2_4" csCatId="accent2" phldr="1"/>
      <dgm:spPr/>
    </dgm:pt>
    <dgm:pt modelId="{348FCD30-74BD-494B-B6BB-971A0610BFFB}">
      <dgm:prSet phldrT="[Texte]"/>
      <dgm:spPr/>
      <dgm:t>
        <a:bodyPr/>
        <a:lstStyle/>
        <a:p>
          <a:r>
            <a:rPr lang="fr-FR" dirty="0" smtClean="0"/>
            <a:t>ALT #1</a:t>
          </a:r>
          <a:endParaRPr lang="fr-FR" dirty="0"/>
        </a:p>
      </dgm:t>
    </dgm:pt>
    <dgm:pt modelId="{ECE01D5B-3095-4E9A-8538-DBA8BA4560E7}" type="parTrans" cxnId="{BD24EFF2-1C33-4BBB-A08B-0151D6173BD7}">
      <dgm:prSet/>
      <dgm:spPr/>
      <dgm:t>
        <a:bodyPr/>
        <a:lstStyle/>
        <a:p>
          <a:endParaRPr lang="fr-FR"/>
        </a:p>
      </dgm:t>
    </dgm:pt>
    <dgm:pt modelId="{9C5BB3F6-47B3-4D84-9467-E8B0392EA220}" type="sibTrans" cxnId="{BD24EFF2-1C33-4BBB-A08B-0151D6173BD7}">
      <dgm:prSet/>
      <dgm:spPr/>
      <dgm:t>
        <a:bodyPr/>
        <a:lstStyle/>
        <a:p>
          <a:endParaRPr lang="fr-FR"/>
        </a:p>
      </dgm:t>
    </dgm:pt>
    <dgm:pt modelId="{79225A3C-384D-42DD-A2F3-1A2D01502C49}">
      <dgm:prSet phldrT="[Texte]"/>
      <dgm:spPr/>
      <dgm:t>
        <a:bodyPr/>
        <a:lstStyle/>
        <a:p>
          <a:r>
            <a:rPr lang="fr-FR" dirty="0" smtClean="0"/>
            <a:t>ALT #2</a:t>
          </a:r>
          <a:endParaRPr lang="fr-FR" dirty="0"/>
        </a:p>
      </dgm:t>
    </dgm:pt>
    <dgm:pt modelId="{B3673ECA-5F14-4FB6-90A0-89E178E0938B}" type="parTrans" cxnId="{4D0C812B-FA0D-4F33-861A-33F1B31FFFB1}">
      <dgm:prSet/>
      <dgm:spPr/>
      <dgm:t>
        <a:bodyPr/>
        <a:lstStyle/>
        <a:p>
          <a:endParaRPr lang="fr-FR"/>
        </a:p>
      </dgm:t>
    </dgm:pt>
    <dgm:pt modelId="{4BC506C4-4851-4415-A4A4-622F1CEA88DC}" type="sibTrans" cxnId="{4D0C812B-FA0D-4F33-861A-33F1B31FFFB1}">
      <dgm:prSet/>
      <dgm:spPr/>
      <dgm:t>
        <a:bodyPr/>
        <a:lstStyle/>
        <a:p>
          <a:endParaRPr lang="fr-FR"/>
        </a:p>
      </dgm:t>
    </dgm:pt>
    <dgm:pt modelId="{C985A1B7-98D6-4FA4-98C8-D7997A11CCE0}">
      <dgm:prSet phldrT="[Texte]"/>
      <dgm:spPr/>
      <dgm:t>
        <a:bodyPr/>
        <a:lstStyle/>
        <a:p>
          <a:r>
            <a:rPr lang="fr-FR" dirty="0" smtClean="0"/>
            <a:t>ALT #3</a:t>
          </a:r>
          <a:endParaRPr lang="fr-FR" dirty="0"/>
        </a:p>
      </dgm:t>
    </dgm:pt>
    <dgm:pt modelId="{92B46466-FBB4-48C9-8948-DB5EC2213889}" type="parTrans" cxnId="{7A33E4A4-4AB5-42E4-B16B-02B4945D5E45}">
      <dgm:prSet/>
      <dgm:spPr/>
      <dgm:t>
        <a:bodyPr/>
        <a:lstStyle/>
        <a:p>
          <a:endParaRPr lang="fr-FR"/>
        </a:p>
      </dgm:t>
    </dgm:pt>
    <dgm:pt modelId="{952569AF-C0E6-4795-BE2E-D0C68758767E}" type="sibTrans" cxnId="{7A33E4A4-4AB5-42E4-B16B-02B4945D5E45}">
      <dgm:prSet/>
      <dgm:spPr/>
      <dgm:t>
        <a:bodyPr/>
        <a:lstStyle/>
        <a:p>
          <a:endParaRPr lang="fr-FR"/>
        </a:p>
      </dgm:t>
    </dgm:pt>
    <dgm:pt modelId="{70CF2437-F539-4665-98EB-690473A0C22A}">
      <dgm:prSet phldrT="[Texte]"/>
      <dgm:spPr/>
      <dgm:t>
        <a:bodyPr/>
        <a:lstStyle/>
        <a:p>
          <a:r>
            <a:rPr lang="fr-FR" dirty="0" smtClean="0"/>
            <a:t>ALT #12</a:t>
          </a:r>
          <a:endParaRPr lang="fr-FR" dirty="0"/>
        </a:p>
      </dgm:t>
    </dgm:pt>
    <dgm:pt modelId="{07BE17BF-FD78-447B-B937-BB159FEABB78}" type="parTrans" cxnId="{B640EAE0-3155-40E0-BF59-59B164F7DA58}">
      <dgm:prSet/>
      <dgm:spPr/>
      <dgm:t>
        <a:bodyPr/>
        <a:lstStyle/>
        <a:p>
          <a:endParaRPr lang="fr-FR"/>
        </a:p>
      </dgm:t>
    </dgm:pt>
    <dgm:pt modelId="{ABAB28A9-9570-4002-9E45-4856E0C137E1}" type="sibTrans" cxnId="{B640EAE0-3155-40E0-BF59-59B164F7DA58}">
      <dgm:prSet/>
      <dgm:spPr/>
      <dgm:t>
        <a:bodyPr/>
        <a:lstStyle/>
        <a:p>
          <a:endParaRPr lang="fr-FR"/>
        </a:p>
      </dgm:t>
    </dgm:pt>
    <dgm:pt modelId="{7A0E9430-2E2A-4BA9-9AEE-ADC799A3F275}">
      <dgm:prSet phldrT="[Texte]"/>
      <dgm:spPr/>
      <dgm:t>
        <a:bodyPr/>
        <a:lstStyle/>
        <a:p>
          <a:r>
            <a:rPr lang="fr-FR" dirty="0" smtClean="0"/>
            <a:t>…</a:t>
          </a:r>
          <a:endParaRPr lang="fr-FR" dirty="0"/>
        </a:p>
      </dgm:t>
    </dgm:pt>
    <dgm:pt modelId="{35C009D5-EE9F-4754-897E-2886BA07A551}" type="parTrans" cxnId="{AB36270D-2E2F-467C-9875-8041DA99DD8B}">
      <dgm:prSet/>
      <dgm:spPr/>
      <dgm:t>
        <a:bodyPr/>
        <a:lstStyle/>
        <a:p>
          <a:endParaRPr lang="fr-FR"/>
        </a:p>
      </dgm:t>
    </dgm:pt>
    <dgm:pt modelId="{CC0C75C6-CE3F-4594-B52A-E7F95CA37BC7}" type="sibTrans" cxnId="{AB36270D-2E2F-467C-9875-8041DA99DD8B}">
      <dgm:prSet/>
      <dgm:spPr/>
      <dgm:t>
        <a:bodyPr/>
        <a:lstStyle/>
        <a:p>
          <a:endParaRPr lang="fr-FR"/>
        </a:p>
      </dgm:t>
    </dgm:pt>
    <dgm:pt modelId="{C61C550C-8381-4940-B57A-6668AAC32AB5}" type="pres">
      <dgm:prSet presAssocID="{0E631B2C-7F6E-4C8B-A825-05A5A400FC49}" presName="Name0" presStyleCnt="0">
        <dgm:presLayoutVars>
          <dgm:dir/>
          <dgm:animLvl val="lvl"/>
          <dgm:resizeHandles val="exact"/>
        </dgm:presLayoutVars>
      </dgm:prSet>
      <dgm:spPr/>
    </dgm:pt>
    <dgm:pt modelId="{419BE3FE-6087-493E-9FED-C36AEAE65C3B}" type="pres">
      <dgm:prSet presAssocID="{348FCD30-74BD-494B-B6BB-971A0610BFFB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E11C7F9D-887C-4CA2-B3C6-9FA1A7057B71}" type="pres">
      <dgm:prSet presAssocID="{9C5BB3F6-47B3-4D84-9467-E8B0392EA220}" presName="parTxOnlySpace" presStyleCnt="0"/>
      <dgm:spPr/>
    </dgm:pt>
    <dgm:pt modelId="{10BAC094-1BA8-4C88-89A6-63B8B7BF1ECF}" type="pres">
      <dgm:prSet presAssocID="{79225A3C-384D-42DD-A2F3-1A2D01502C49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35975C46-A439-4F1D-BC4F-5E3588B02D74}" type="pres">
      <dgm:prSet presAssocID="{4BC506C4-4851-4415-A4A4-622F1CEA88DC}" presName="parTxOnlySpace" presStyleCnt="0"/>
      <dgm:spPr/>
    </dgm:pt>
    <dgm:pt modelId="{2B0B56C1-BDD6-4278-B068-BC348944A2FC}" type="pres">
      <dgm:prSet presAssocID="{C985A1B7-98D6-4FA4-98C8-D7997A11CCE0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4DEADF5-BA42-4A51-8D7B-01AC243255E5}" type="pres">
      <dgm:prSet presAssocID="{952569AF-C0E6-4795-BE2E-D0C68758767E}" presName="parTxOnlySpace" presStyleCnt="0"/>
      <dgm:spPr/>
    </dgm:pt>
    <dgm:pt modelId="{49A263A5-F3B2-4ACF-9B68-EBFF708D823D}" type="pres">
      <dgm:prSet presAssocID="{7A0E9430-2E2A-4BA9-9AEE-ADC799A3F275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69689976-C7C0-45C3-A5E1-3D8DCBFD3217}" type="pres">
      <dgm:prSet presAssocID="{CC0C75C6-CE3F-4594-B52A-E7F95CA37BC7}" presName="parTxOnlySpace" presStyleCnt="0"/>
      <dgm:spPr/>
    </dgm:pt>
    <dgm:pt modelId="{3E944174-F3E0-4C89-8232-E2D44EE53DC0}" type="pres">
      <dgm:prSet presAssocID="{70CF2437-F539-4665-98EB-690473A0C22A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AB36270D-2E2F-467C-9875-8041DA99DD8B}" srcId="{0E631B2C-7F6E-4C8B-A825-05A5A400FC49}" destId="{7A0E9430-2E2A-4BA9-9AEE-ADC799A3F275}" srcOrd="3" destOrd="0" parTransId="{35C009D5-EE9F-4754-897E-2886BA07A551}" sibTransId="{CC0C75C6-CE3F-4594-B52A-E7F95CA37BC7}"/>
    <dgm:cxn modelId="{4D0C812B-FA0D-4F33-861A-33F1B31FFFB1}" srcId="{0E631B2C-7F6E-4C8B-A825-05A5A400FC49}" destId="{79225A3C-384D-42DD-A2F3-1A2D01502C49}" srcOrd="1" destOrd="0" parTransId="{B3673ECA-5F14-4FB6-90A0-89E178E0938B}" sibTransId="{4BC506C4-4851-4415-A4A4-622F1CEA88DC}"/>
    <dgm:cxn modelId="{7A33E4A4-4AB5-42E4-B16B-02B4945D5E45}" srcId="{0E631B2C-7F6E-4C8B-A825-05A5A400FC49}" destId="{C985A1B7-98D6-4FA4-98C8-D7997A11CCE0}" srcOrd="2" destOrd="0" parTransId="{92B46466-FBB4-48C9-8948-DB5EC2213889}" sibTransId="{952569AF-C0E6-4795-BE2E-D0C68758767E}"/>
    <dgm:cxn modelId="{BD24EFF2-1C33-4BBB-A08B-0151D6173BD7}" srcId="{0E631B2C-7F6E-4C8B-A825-05A5A400FC49}" destId="{348FCD30-74BD-494B-B6BB-971A0610BFFB}" srcOrd="0" destOrd="0" parTransId="{ECE01D5B-3095-4E9A-8538-DBA8BA4560E7}" sibTransId="{9C5BB3F6-47B3-4D84-9467-E8B0392EA220}"/>
    <dgm:cxn modelId="{C50CC8C6-044E-4AC3-825D-3A596871E1C7}" type="presOf" srcId="{C985A1B7-98D6-4FA4-98C8-D7997A11CCE0}" destId="{2B0B56C1-BDD6-4278-B068-BC348944A2FC}" srcOrd="0" destOrd="0" presId="urn:microsoft.com/office/officeart/2005/8/layout/chevron1"/>
    <dgm:cxn modelId="{02F11650-561E-48C7-ADC8-557D271BF89A}" type="presOf" srcId="{7A0E9430-2E2A-4BA9-9AEE-ADC799A3F275}" destId="{49A263A5-F3B2-4ACF-9B68-EBFF708D823D}" srcOrd="0" destOrd="0" presId="urn:microsoft.com/office/officeart/2005/8/layout/chevron1"/>
    <dgm:cxn modelId="{6B51E306-7291-4043-A16E-80207E8F0867}" type="presOf" srcId="{0E631B2C-7F6E-4C8B-A825-05A5A400FC49}" destId="{C61C550C-8381-4940-B57A-6668AAC32AB5}" srcOrd="0" destOrd="0" presId="urn:microsoft.com/office/officeart/2005/8/layout/chevron1"/>
    <dgm:cxn modelId="{876A0863-6544-4948-B004-73EF60FE2E79}" type="presOf" srcId="{70CF2437-F539-4665-98EB-690473A0C22A}" destId="{3E944174-F3E0-4C89-8232-E2D44EE53DC0}" srcOrd="0" destOrd="0" presId="urn:microsoft.com/office/officeart/2005/8/layout/chevron1"/>
    <dgm:cxn modelId="{71BC41C8-FA7C-40E1-ACB5-9174B67DCFEA}" type="presOf" srcId="{348FCD30-74BD-494B-B6BB-971A0610BFFB}" destId="{419BE3FE-6087-493E-9FED-C36AEAE65C3B}" srcOrd="0" destOrd="0" presId="urn:microsoft.com/office/officeart/2005/8/layout/chevron1"/>
    <dgm:cxn modelId="{4AE1D531-2A3F-444C-9CAD-994F8CC47FBF}" type="presOf" srcId="{79225A3C-384D-42DD-A2F3-1A2D01502C49}" destId="{10BAC094-1BA8-4C88-89A6-63B8B7BF1ECF}" srcOrd="0" destOrd="0" presId="urn:microsoft.com/office/officeart/2005/8/layout/chevron1"/>
    <dgm:cxn modelId="{B640EAE0-3155-40E0-BF59-59B164F7DA58}" srcId="{0E631B2C-7F6E-4C8B-A825-05A5A400FC49}" destId="{70CF2437-F539-4665-98EB-690473A0C22A}" srcOrd="4" destOrd="0" parTransId="{07BE17BF-FD78-447B-B937-BB159FEABB78}" sibTransId="{ABAB28A9-9570-4002-9E45-4856E0C137E1}"/>
    <dgm:cxn modelId="{7557B168-CF8C-459C-8C8E-5AF02F77CC21}" type="presParOf" srcId="{C61C550C-8381-4940-B57A-6668AAC32AB5}" destId="{419BE3FE-6087-493E-9FED-C36AEAE65C3B}" srcOrd="0" destOrd="0" presId="urn:microsoft.com/office/officeart/2005/8/layout/chevron1"/>
    <dgm:cxn modelId="{66818DDF-47CE-4B16-9D7F-90D293A2B0B2}" type="presParOf" srcId="{C61C550C-8381-4940-B57A-6668AAC32AB5}" destId="{E11C7F9D-887C-4CA2-B3C6-9FA1A7057B71}" srcOrd="1" destOrd="0" presId="urn:microsoft.com/office/officeart/2005/8/layout/chevron1"/>
    <dgm:cxn modelId="{6429AFDF-C9E6-45E7-A1E0-50C4A4D2D599}" type="presParOf" srcId="{C61C550C-8381-4940-B57A-6668AAC32AB5}" destId="{10BAC094-1BA8-4C88-89A6-63B8B7BF1ECF}" srcOrd="2" destOrd="0" presId="urn:microsoft.com/office/officeart/2005/8/layout/chevron1"/>
    <dgm:cxn modelId="{3ED6686A-91E7-425D-AB68-900803FED17E}" type="presParOf" srcId="{C61C550C-8381-4940-B57A-6668AAC32AB5}" destId="{35975C46-A439-4F1D-BC4F-5E3588B02D74}" srcOrd="3" destOrd="0" presId="urn:microsoft.com/office/officeart/2005/8/layout/chevron1"/>
    <dgm:cxn modelId="{3D1FF9D4-39E5-47D9-9797-864047480A7F}" type="presParOf" srcId="{C61C550C-8381-4940-B57A-6668AAC32AB5}" destId="{2B0B56C1-BDD6-4278-B068-BC348944A2FC}" srcOrd="4" destOrd="0" presId="urn:microsoft.com/office/officeart/2005/8/layout/chevron1"/>
    <dgm:cxn modelId="{F3DDEA44-A4C3-47CC-B667-2243D3FC034E}" type="presParOf" srcId="{C61C550C-8381-4940-B57A-6668AAC32AB5}" destId="{E4DEADF5-BA42-4A51-8D7B-01AC243255E5}" srcOrd="5" destOrd="0" presId="urn:microsoft.com/office/officeart/2005/8/layout/chevron1"/>
    <dgm:cxn modelId="{3260CFDB-A815-405A-B6D3-7235AEF2007E}" type="presParOf" srcId="{C61C550C-8381-4940-B57A-6668AAC32AB5}" destId="{49A263A5-F3B2-4ACF-9B68-EBFF708D823D}" srcOrd="6" destOrd="0" presId="urn:microsoft.com/office/officeart/2005/8/layout/chevron1"/>
    <dgm:cxn modelId="{90362C7C-1AD2-454A-9270-977DA944634E}" type="presParOf" srcId="{C61C550C-8381-4940-B57A-6668AAC32AB5}" destId="{69689976-C7C0-45C3-A5E1-3D8DCBFD3217}" srcOrd="7" destOrd="0" presId="urn:microsoft.com/office/officeart/2005/8/layout/chevron1"/>
    <dgm:cxn modelId="{AC5E149B-8D02-4BCA-A865-F3038B394BF6}" type="presParOf" srcId="{C61C550C-8381-4940-B57A-6668AAC32AB5}" destId="{3E944174-F3E0-4C89-8232-E2D44EE53DC0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9BE3FE-6087-493E-9FED-C36AEAE65C3B}">
      <dsp:nvSpPr>
        <dsp:cNvPr id="0" name=""/>
        <dsp:cNvSpPr/>
      </dsp:nvSpPr>
      <dsp:spPr>
        <a:xfrm>
          <a:off x="1753" y="668848"/>
          <a:ext cx="1560509" cy="624203"/>
        </a:xfrm>
        <a:prstGeom prst="chevron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ALT #1</a:t>
          </a:r>
          <a:endParaRPr lang="fr-FR" sz="2000" kern="1200" dirty="0"/>
        </a:p>
      </dsp:txBody>
      <dsp:txXfrm>
        <a:off x="313855" y="668848"/>
        <a:ext cx="936306" cy="624203"/>
      </dsp:txXfrm>
    </dsp:sp>
    <dsp:sp modelId="{10BAC094-1BA8-4C88-89A6-63B8B7BF1ECF}">
      <dsp:nvSpPr>
        <dsp:cNvPr id="0" name=""/>
        <dsp:cNvSpPr/>
      </dsp:nvSpPr>
      <dsp:spPr>
        <a:xfrm>
          <a:off x="1406211" y="668848"/>
          <a:ext cx="1560509" cy="624203"/>
        </a:xfrm>
        <a:prstGeom prst="chevron">
          <a:avLst/>
        </a:prstGeom>
        <a:solidFill>
          <a:schemeClr val="accent2">
            <a:shade val="50000"/>
            <a:hueOff val="-236469"/>
            <a:satOff val="3113"/>
            <a:lumOff val="186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ALT #2</a:t>
          </a:r>
          <a:endParaRPr lang="fr-FR" sz="2000" kern="1200" dirty="0"/>
        </a:p>
      </dsp:txBody>
      <dsp:txXfrm>
        <a:off x="1718313" y="668848"/>
        <a:ext cx="936306" cy="624203"/>
      </dsp:txXfrm>
    </dsp:sp>
    <dsp:sp modelId="{2B0B56C1-BDD6-4278-B068-BC348944A2FC}">
      <dsp:nvSpPr>
        <dsp:cNvPr id="0" name=""/>
        <dsp:cNvSpPr/>
      </dsp:nvSpPr>
      <dsp:spPr>
        <a:xfrm>
          <a:off x="2810670" y="668848"/>
          <a:ext cx="1560509" cy="624203"/>
        </a:xfrm>
        <a:prstGeom prst="chevron">
          <a:avLst/>
        </a:prstGeom>
        <a:solidFill>
          <a:schemeClr val="accent2">
            <a:shade val="50000"/>
            <a:hueOff val="-472938"/>
            <a:satOff val="6226"/>
            <a:lumOff val="37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ALT #3</a:t>
          </a:r>
          <a:endParaRPr lang="fr-FR" sz="2000" kern="1200" dirty="0"/>
        </a:p>
      </dsp:txBody>
      <dsp:txXfrm>
        <a:off x="3122772" y="668848"/>
        <a:ext cx="936306" cy="624203"/>
      </dsp:txXfrm>
    </dsp:sp>
    <dsp:sp modelId="{49A263A5-F3B2-4ACF-9B68-EBFF708D823D}">
      <dsp:nvSpPr>
        <dsp:cNvPr id="0" name=""/>
        <dsp:cNvSpPr/>
      </dsp:nvSpPr>
      <dsp:spPr>
        <a:xfrm>
          <a:off x="4215128" y="668848"/>
          <a:ext cx="1560509" cy="624203"/>
        </a:xfrm>
        <a:prstGeom prst="chevron">
          <a:avLst/>
        </a:prstGeom>
        <a:solidFill>
          <a:schemeClr val="accent2">
            <a:shade val="50000"/>
            <a:hueOff val="-472938"/>
            <a:satOff val="6226"/>
            <a:lumOff val="37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…</a:t>
          </a:r>
          <a:endParaRPr lang="fr-FR" sz="2000" kern="1200" dirty="0"/>
        </a:p>
      </dsp:txBody>
      <dsp:txXfrm>
        <a:off x="4527230" y="668848"/>
        <a:ext cx="936306" cy="624203"/>
      </dsp:txXfrm>
    </dsp:sp>
    <dsp:sp modelId="{3E944174-F3E0-4C89-8232-E2D44EE53DC0}">
      <dsp:nvSpPr>
        <dsp:cNvPr id="0" name=""/>
        <dsp:cNvSpPr/>
      </dsp:nvSpPr>
      <dsp:spPr>
        <a:xfrm>
          <a:off x="5619587" y="668848"/>
          <a:ext cx="1560509" cy="624203"/>
        </a:xfrm>
        <a:prstGeom prst="chevron">
          <a:avLst/>
        </a:prstGeom>
        <a:solidFill>
          <a:schemeClr val="accent2">
            <a:shade val="50000"/>
            <a:hueOff val="-236469"/>
            <a:satOff val="3113"/>
            <a:lumOff val="186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ALT #12</a:t>
          </a:r>
          <a:endParaRPr lang="fr-FR" sz="2000" kern="1200" dirty="0"/>
        </a:p>
      </dsp:txBody>
      <dsp:txXfrm>
        <a:off x="5931689" y="668848"/>
        <a:ext cx="936306" cy="6242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25/03/2020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070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 smtClean="0"/>
              <a:t>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01/03/2020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 smtClean="0"/>
              <a:t>Mon exposé - Lieu - Titre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708" r:id="rId4"/>
    <p:sldLayoutId id="2147483709" r:id="rId5"/>
    <p:sldLayoutId id="2147483702" r:id="rId6"/>
    <p:sldLayoutId id="2147483703" r:id="rId7"/>
    <p:sldLayoutId id="2147483704" r:id="rId8"/>
    <p:sldLayoutId id="2147483710" r:id="rId9"/>
    <p:sldLayoutId id="2147483711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wmf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929" y="524323"/>
            <a:ext cx="4510569" cy="5206436"/>
          </a:xfrm>
          <a:prstGeom prst="rect">
            <a:avLst/>
          </a:prstGeom>
        </p:spPr>
      </p:pic>
      <p:sp>
        <p:nvSpPr>
          <p:cNvPr id="33" name="Titre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Motor cartridge tests plan</a:t>
            </a:r>
          </a:p>
        </p:txBody>
      </p:sp>
      <p:sp>
        <p:nvSpPr>
          <p:cNvPr id="34" name="Espace réservé du texte 3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Motor cartridge tests plan</a:t>
            </a:r>
            <a:endParaRPr lang="en-US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25/03/2020</a:t>
            </a:r>
            <a:endParaRPr lang="en-US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Motor </a:t>
            </a:r>
            <a:r>
              <a:rPr lang="en-US" dirty="0" smtClean="0"/>
              <a:t>cartridge tests plan - Nicolas Gandolfo - IJCLab</a:t>
            </a:r>
            <a:endParaRPr lang="en-US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137915" y="2230246"/>
            <a:ext cx="53848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N. Gandolfo (IJCLab)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49871" y="2647628"/>
            <a:ext cx="53848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i="1" dirty="0" smtClean="0">
                <a:solidFill>
                  <a:schemeClr val="accent2"/>
                </a:solidFill>
              </a:rPr>
              <a:t>25</a:t>
            </a:r>
            <a:r>
              <a:rPr lang="en-US" sz="1600" i="1" baseline="30000" dirty="0" smtClean="0">
                <a:solidFill>
                  <a:schemeClr val="accent2"/>
                </a:solidFill>
              </a:rPr>
              <a:t>th</a:t>
            </a:r>
            <a:r>
              <a:rPr lang="en-US" sz="1600" i="1" dirty="0" smtClean="0">
                <a:solidFill>
                  <a:schemeClr val="accent2"/>
                </a:solidFill>
              </a:rPr>
              <a:t> march 2020</a:t>
            </a:r>
          </a:p>
        </p:txBody>
      </p:sp>
    </p:spTree>
    <p:extLst>
      <p:ext uri="{BB962C8B-B14F-4D97-AF65-F5344CB8AC3E}">
        <p14:creationId xmlns:p14="http://schemas.microsoft.com/office/powerpoint/2010/main" val="2868202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re 3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Run structure</a:t>
            </a:r>
            <a:endParaRPr lang="en-US" dirty="0"/>
          </a:p>
        </p:txBody>
      </p:sp>
      <p:sp>
        <p:nvSpPr>
          <p:cNvPr id="2" name="Espace réservé du contenu 1"/>
          <p:cNvSpPr>
            <a:spLocks noGrp="1"/>
          </p:cNvSpPr>
          <p:nvPr>
            <p:ph sz="half" idx="2"/>
          </p:nvPr>
        </p:nvSpPr>
        <p:spPr>
          <a:xfrm>
            <a:off x="489842" y="1504478"/>
            <a:ext cx="9361041" cy="19573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Accelerated lifetime test (ALT)</a:t>
            </a:r>
            <a:endParaRPr lang="en-US" sz="2400" dirty="0" smtClean="0"/>
          </a:p>
          <a:p>
            <a:pPr lvl="1"/>
            <a:r>
              <a:rPr lang="en-US" sz="1600" dirty="0" smtClean="0"/>
              <a:t>Goal is to demonstrate the motor cartridge reliability by enduring the total amount of cycles expected for the machine lifetime</a:t>
            </a:r>
            <a:r>
              <a:rPr lang="en-US" sz="1600" dirty="0" smtClean="0"/>
              <a:t>.</a:t>
            </a:r>
          </a:p>
          <a:p>
            <a:pPr lvl="1"/>
            <a:r>
              <a:rPr lang="en-US" sz="1600" dirty="0" smtClean="0"/>
              <a:t>Bottom table summarize an example of working scenario divided into several phases that fits within one month period.</a:t>
            </a:r>
          </a:p>
          <a:p>
            <a:pPr lvl="1"/>
            <a:endParaRPr lang="en-US" sz="1600" dirty="0" smtClean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25/03/2020</a:t>
            </a:r>
            <a:endParaRPr lang="en-US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/>
              <a:t>Motor cartridge tests plan - Nicolas Gandolfo - IJCLab</a:t>
            </a:r>
            <a:endParaRPr lang="en-US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23" name="Tableau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660207"/>
              </p:ext>
            </p:extLst>
          </p:nvPr>
        </p:nvGraphicFramePr>
        <p:xfrm>
          <a:off x="705867" y="3029744"/>
          <a:ext cx="8784976" cy="217558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955800">
                  <a:extLst>
                    <a:ext uri="{9D8B030D-6E8A-4147-A177-3AD203B41FA5}">
                      <a16:colId xmlns:a16="http://schemas.microsoft.com/office/drawing/2014/main" val="4024658938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365297493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570814609"/>
                    </a:ext>
                  </a:extLst>
                </a:gridCol>
                <a:gridCol w="1179512">
                  <a:extLst>
                    <a:ext uri="{9D8B030D-6E8A-4147-A177-3AD203B41FA5}">
                      <a16:colId xmlns:a16="http://schemas.microsoft.com/office/drawing/2014/main" val="127126456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val="230338097"/>
                    </a:ext>
                  </a:extLst>
                </a:gridCol>
              </a:tblGrid>
              <a:tr h="483464">
                <a:tc>
                  <a:txBody>
                    <a:bodyPr/>
                    <a:lstStyle/>
                    <a:p>
                      <a:pPr algn="l" fontAlgn="ctr"/>
                      <a:r>
                        <a:rPr lang="fr-FR" sz="1200" u="none" strike="noStrike" dirty="0">
                          <a:effectLst/>
                        </a:rPr>
                        <a:t>ALT Phases</a:t>
                      </a:r>
                      <a:endParaRPr lang="fr-FR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Unit</a:t>
                      </a:r>
                      <a:endParaRPr lang="fr-FR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Value</a:t>
                      </a:r>
                      <a:endParaRPr lang="fr-FR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>
                          <a:effectLst/>
                        </a:rPr>
                        <a:t>Main </a:t>
                      </a:r>
                      <a:r>
                        <a:rPr lang="en-US" sz="1200" u="none" strike="noStrike" dirty="0" smtClean="0">
                          <a:effectLst/>
                        </a:rPr>
                        <a:t>mode </a:t>
                      </a:r>
                      <a:r>
                        <a:rPr lang="en-US" sz="1200" u="none" strike="noStrike" dirty="0">
                          <a:effectLst/>
                        </a:rPr>
                        <a:t>of failure expected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200" u="none" strike="noStrike">
                          <a:effectLst/>
                        </a:rPr>
                        <a:t>Comments</a:t>
                      </a:r>
                      <a:endParaRPr lang="fr-FR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38840244"/>
                  </a:ext>
                </a:extLst>
              </a:tr>
              <a:tr h="241732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>
                          <a:effectLst/>
                        </a:rPr>
                        <a:t>Phase 1 - </a:t>
                      </a:r>
                      <a:r>
                        <a:rPr lang="fr-FR" sz="1200" u="none" strike="noStrike" dirty="0" err="1">
                          <a:effectLst/>
                        </a:rPr>
                        <a:t>Cooling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 err="1">
                          <a:effectLst/>
                        </a:rPr>
                        <a:t>days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4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Include installation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54428771"/>
                  </a:ext>
                </a:extLst>
              </a:tr>
              <a:tr h="241732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Phase 2 - Endurance mode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days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9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 err="1">
                          <a:effectLst/>
                        </a:rPr>
                        <a:t>Wearing</a:t>
                      </a:r>
                      <a:r>
                        <a:rPr lang="fr-FR" sz="1200" u="none" strike="noStrike" dirty="0">
                          <a:effectLst/>
                        </a:rPr>
                        <a:t> / Fatigue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Long an fast back and forth on piezo and motor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78105144"/>
                  </a:ext>
                </a:extLst>
              </a:tr>
              <a:tr h="241732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Phase 3 - Regulation mode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days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9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 err="1">
                          <a:effectLst/>
                        </a:rPr>
                        <a:t>Grinding</a:t>
                      </a:r>
                      <a:r>
                        <a:rPr lang="fr-FR" sz="1200" u="none" strike="noStrike" dirty="0">
                          <a:effectLst/>
                        </a:rPr>
                        <a:t>/abrasion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Micro motion of piezo and motor that emulate regulation control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4547969"/>
                  </a:ext>
                </a:extLst>
              </a:tr>
              <a:tr h="241732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>
                          <a:effectLst/>
                        </a:rPr>
                        <a:t>Phase 4 - Idle mode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days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5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Galling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Cartridge remains at max position (</a:t>
                      </a:r>
                      <a:r>
                        <a:rPr lang="en-US" sz="1200" u="none" strike="noStrike" dirty="0" smtClean="0">
                          <a:effectLst/>
                        </a:rPr>
                        <a:t>heavy </a:t>
                      </a:r>
                      <a:r>
                        <a:rPr lang="en-US" sz="1200" u="none" strike="noStrike" dirty="0">
                          <a:effectLst/>
                        </a:rPr>
                        <a:t>static load) for long time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71312245"/>
                  </a:ext>
                </a:extLst>
              </a:tr>
              <a:tr h="241732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>
                          <a:effectLst/>
                        </a:rPr>
                        <a:t>Phase 5 - </a:t>
                      </a:r>
                      <a:r>
                        <a:rPr lang="fr-FR" sz="1200" u="none" strike="noStrike" dirty="0" err="1">
                          <a:effectLst/>
                        </a:rPr>
                        <a:t>Warming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days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1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02026435"/>
                  </a:ext>
                </a:extLst>
              </a:tr>
              <a:tr h="241732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>
                          <a:effectLst/>
                        </a:rPr>
                        <a:t>Phase 6 - Inspection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days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2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Visual inspection, </a:t>
                      </a:r>
                      <a:r>
                        <a:rPr lang="fr-FR" sz="1200" u="none" strike="noStrike" dirty="0" err="1">
                          <a:effectLst/>
                        </a:rPr>
                        <a:t>screw</a:t>
                      </a:r>
                      <a:r>
                        <a:rPr lang="fr-FR" sz="1200" u="none" strike="noStrike" dirty="0">
                          <a:effectLst/>
                        </a:rPr>
                        <a:t> torque control, maintenance..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88572901"/>
                  </a:ext>
                </a:extLst>
              </a:tr>
              <a:tr h="241732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u="none" strike="noStrike" dirty="0">
                          <a:effectLst/>
                        </a:rPr>
                        <a:t>Total :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>
                          <a:effectLst/>
                        </a:rPr>
                        <a:t>days</a:t>
                      </a:r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u="none" strike="noStrike" dirty="0">
                          <a:effectLst/>
                        </a:rPr>
                        <a:t>30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840596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3705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re 3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Run structure</a:t>
            </a:r>
            <a:endParaRPr lang="en-US" dirty="0"/>
          </a:p>
        </p:txBody>
      </p:sp>
      <p:sp>
        <p:nvSpPr>
          <p:cNvPr id="2" name="Espace réservé du contenu 1"/>
          <p:cNvSpPr>
            <a:spLocks noGrp="1"/>
          </p:cNvSpPr>
          <p:nvPr>
            <p:ph sz="half" idx="2"/>
          </p:nvPr>
        </p:nvSpPr>
        <p:spPr>
          <a:xfrm>
            <a:off x="489842" y="1504478"/>
            <a:ext cx="9793089" cy="19573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Highly Accelerated lifetime test (HALT)</a:t>
            </a:r>
            <a:endParaRPr lang="en-US" sz="2400" dirty="0" smtClean="0"/>
          </a:p>
          <a:p>
            <a:pPr lvl="1"/>
            <a:r>
              <a:rPr lang="en-US" sz="1600" dirty="0" smtClean="0"/>
              <a:t>Goal is to reveal potential weakness of the system by going far over the defined lifetime</a:t>
            </a:r>
            <a:r>
              <a:rPr lang="en-US" sz="1600" dirty="0" smtClean="0"/>
              <a:t>.</a:t>
            </a:r>
          </a:p>
          <a:p>
            <a:pPr lvl="1"/>
            <a:r>
              <a:rPr lang="en-US" sz="1600" dirty="0" smtClean="0"/>
              <a:t>A simple idea consist to duplicate the ALT (1 month) over the next 11 months, while continuously observing parameters evolution.</a:t>
            </a:r>
          </a:p>
          <a:p>
            <a:pPr lvl="1"/>
            <a:r>
              <a:rPr lang="en-US" sz="1600" dirty="0" smtClean="0"/>
              <a:t>By this way also, an opportunity appears to easily test the robustness to thermal shock of the system.</a:t>
            </a: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25/03/2020</a:t>
            </a:r>
            <a:endParaRPr lang="en-US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/>
              <a:t>Motor cartridge tests plan - Nicolas Gandolfo - IJCLab</a:t>
            </a:r>
            <a:endParaRPr lang="en-US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2810511047"/>
              </p:ext>
            </p:extLst>
          </p:nvPr>
        </p:nvGraphicFramePr>
        <p:xfrm>
          <a:off x="1543435" y="3101752"/>
          <a:ext cx="7181850" cy="1961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1641971" y="4379456"/>
            <a:ext cx="10699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1 </a:t>
            </a:r>
            <a:r>
              <a:rPr lang="fr-FR" sz="1600" dirty="0" err="1" smtClean="0"/>
              <a:t>month</a:t>
            </a:r>
            <a:endParaRPr lang="fr-FR" sz="1600" dirty="0"/>
          </a:p>
        </p:txBody>
      </p:sp>
      <p:sp>
        <p:nvSpPr>
          <p:cNvPr id="12" name="ZoneTexte 11"/>
          <p:cNvSpPr txBox="1"/>
          <p:nvPr/>
        </p:nvSpPr>
        <p:spPr>
          <a:xfrm>
            <a:off x="3136573" y="4773393"/>
            <a:ext cx="31859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/>
              <a:t>HALT 12 </a:t>
            </a:r>
            <a:r>
              <a:rPr lang="fr-FR" sz="1600" dirty="0" err="1" smtClean="0"/>
              <a:t>months</a:t>
            </a:r>
            <a:endParaRPr lang="fr-FR" sz="1600" dirty="0"/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1543435" y="5111947"/>
            <a:ext cx="7181850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1543435" y="4718010"/>
            <a:ext cx="1394681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33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5" y="2389509"/>
            <a:ext cx="5759640" cy="3312695"/>
          </a:xfrm>
          <a:prstGeom prst="rect">
            <a:avLst/>
          </a:prstGeom>
        </p:spPr>
      </p:pic>
      <p:sp>
        <p:nvSpPr>
          <p:cNvPr id="33" name="Titre 3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End.</a:t>
            </a:r>
            <a:endParaRPr lang="en-US" dirty="0"/>
          </a:p>
        </p:txBody>
      </p:sp>
      <p:sp>
        <p:nvSpPr>
          <p:cNvPr id="34" name="Espace réservé du texte 3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Thanks, questions ?</a:t>
            </a:r>
            <a:endParaRPr lang="en-US" sz="3600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25/03/2020</a:t>
            </a:r>
            <a:endParaRPr lang="en-US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/>
              <a:t>Motor cartridge tests plan - Nicolas Gandolfo - IJCLab</a:t>
            </a:r>
            <a:endParaRPr lang="en-US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929" y="524323"/>
            <a:ext cx="4510569" cy="520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8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929" y="524323"/>
            <a:ext cx="4510569" cy="5206436"/>
          </a:xfrm>
          <a:prstGeom prst="rect">
            <a:avLst/>
          </a:prstGeom>
        </p:spPr>
      </p:pic>
      <p:sp>
        <p:nvSpPr>
          <p:cNvPr id="33" name="Titre 3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Motor cartridge tests plan</a:t>
            </a:r>
            <a:endParaRPr lang="en-US" dirty="0"/>
          </a:p>
        </p:txBody>
      </p:sp>
      <p:sp>
        <p:nvSpPr>
          <p:cNvPr id="34" name="Espace réservé du texte 3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</a:p>
          <a:p>
            <a:r>
              <a:rPr lang="en-US" dirty="0" smtClean="0"/>
              <a:t>Available material</a:t>
            </a:r>
          </a:p>
          <a:p>
            <a:r>
              <a:rPr lang="en-US" dirty="0" smtClean="0"/>
              <a:t>Focus on requirements</a:t>
            </a:r>
          </a:p>
          <a:p>
            <a:r>
              <a:rPr lang="en-US" dirty="0" smtClean="0"/>
              <a:t>Measurements tools</a:t>
            </a:r>
            <a:endParaRPr lang="en-US" dirty="0" smtClean="0"/>
          </a:p>
          <a:p>
            <a:r>
              <a:rPr lang="en-US" dirty="0" smtClean="0"/>
              <a:t>Run </a:t>
            </a:r>
            <a:r>
              <a:rPr lang="en-US" dirty="0" smtClean="0"/>
              <a:t>structure</a:t>
            </a:r>
            <a:endParaRPr lang="en-US" dirty="0" smtClean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25/03/2020</a:t>
            </a:r>
            <a:endParaRPr lang="en-US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/>
              <a:t>Motor cartridge tests plan - Nicolas Gandolfo - IJCLab</a:t>
            </a:r>
            <a:endParaRPr lang="en-US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0" name="Ellipse 9"/>
          <p:cNvSpPr/>
          <p:nvPr/>
        </p:nvSpPr>
        <p:spPr>
          <a:xfrm>
            <a:off x="7330604" y="674262"/>
            <a:ext cx="2304256" cy="1347372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244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re 3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Objectives</a:t>
            </a:r>
            <a:endParaRPr lang="en-US" dirty="0"/>
          </a:p>
        </p:txBody>
      </p:sp>
      <p:sp>
        <p:nvSpPr>
          <p:cNvPr id="2" name="Espace réservé du contenu 1"/>
          <p:cNvSpPr>
            <a:spLocks noGrp="1"/>
          </p:cNvSpPr>
          <p:nvPr>
            <p:ph sz="half" idx="2"/>
          </p:nvPr>
        </p:nvSpPr>
        <p:spPr>
          <a:xfrm>
            <a:off x="489842" y="1504478"/>
            <a:ext cx="5904657" cy="1597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Whole system accelerated lifetime test</a:t>
            </a:r>
          </a:p>
          <a:p>
            <a:pPr marL="457200" lvl="1" indent="0">
              <a:buNone/>
            </a:pPr>
            <a:r>
              <a:rPr lang="en-US" sz="1600" dirty="0" smtClean="0"/>
              <a:t>While main components such as piezo actuator and motor have been already extensively tested, the whole cartridge assembled, </a:t>
            </a:r>
            <a:r>
              <a:rPr lang="en-US" sz="1600" b="1" dirty="0" smtClean="0"/>
              <a:t>including bearings, flexible joints, mechanical structure, screws and spherical joints</a:t>
            </a:r>
            <a:r>
              <a:rPr lang="en-US" sz="1600" dirty="0" smtClean="0"/>
              <a:t>, is also subject to wear.</a:t>
            </a:r>
          </a:p>
          <a:p>
            <a:pPr marL="457200" lvl="1" indent="0">
              <a:buNone/>
            </a:pPr>
            <a:endParaRPr lang="en-US" sz="1600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25/03/2020</a:t>
            </a:r>
            <a:endParaRPr lang="en-US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/>
              <a:t>Motor cartridge tests plan - Nicolas Gandolfo - IJCLab</a:t>
            </a:r>
            <a:endParaRPr lang="en-US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Espace réservé du contenu 1"/>
          <p:cNvSpPr>
            <a:spLocks noGrp="1"/>
          </p:cNvSpPr>
          <p:nvPr>
            <p:ph sz="half" idx="2"/>
          </p:nvPr>
        </p:nvSpPr>
        <p:spPr>
          <a:xfrm>
            <a:off x="489842" y="3194541"/>
            <a:ext cx="5904657" cy="21394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Long term operation (up to 12 months)</a:t>
            </a:r>
          </a:p>
          <a:p>
            <a:pPr marL="457200" lvl="1" indent="0">
              <a:buNone/>
            </a:pPr>
            <a:r>
              <a:rPr lang="en-US" sz="1600" dirty="0" smtClean="0"/>
              <a:t>The goal of the test is to reveal potential risks of failures of the motor cartridge, but also to give some predictions in order to improve the maintenance plan.</a:t>
            </a:r>
            <a:endParaRPr lang="en-US" sz="16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735" y="1643929"/>
            <a:ext cx="4190213" cy="2410029"/>
          </a:xfrm>
          <a:prstGeom prst="ellipse">
            <a:avLst/>
          </a:prstGeom>
          <a:ln w="1905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Espace réservé du texte 33"/>
          <p:cNvSpPr>
            <a:spLocks noGrp="1"/>
          </p:cNvSpPr>
          <p:nvPr>
            <p:ph type="body" idx="1"/>
          </p:nvPr>
        </p:nvSpPr>
        <p:spPr>
          <a:xfrm>
            <a:off x="489842" y="4544349"/>
            <a:ext cx="8773662" cy="727075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dirty="0" smtClean="0"/>
              <a:t>Main purpose of this presentation is to present the methodology used to define the lifetime test procedure.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6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re 3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Available material</a:t>
            </a:r>
            <a:endParaRPr lang="en-US" dirty="0"/>
          </a:p>
        </p:txBody>
      </p:sp>
      <p:sp>
        <p:nvSpPr>
          <p:cNvPr id="2" name="Espace réservé du contenu 1"/>
          <p:cNvSpPr>
            <a:spLocks noGrp="1"/>
          </p:cNvSpPr>
          <p:nvPr>
            <p:ph sz="half" idx="2"/>
          </p:nvPr>
        </p:nvSpPr>
        <p:spPr>
          <a:xfrm>
            <a:off x="741363" y="1504478"/>
            <a:ext cx="4262045" cy="1243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LN2 Cryostat</a:t>
            </a:r>
          </a:p>
          <a:p>
            <a:pPr marL="457200" lvl="1" indent="0">
              <a:buNone/>
            </a:pPr>
            <a:r>
              <a:rPr lang="en-US" sz="1600" dirty="0" smtClean="0"/>
              <a:t>Built and used </a:t>
            </a:r>
            <a:r>
              <a:rPr lang="en-US" sz="1600" dirty="0" smtClean="0"/>
              <a:t>for tuner qualification and test for ESS and MYRRHA projects at IJCLab.</a:t>
            </a:r>
            <a:endParaRPr lang="en-US" sz="1600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25/03/2020</a:t>
            </a:r>
            <a:endParaRPr lang="en-US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/>
              <a:t>Motor cartridge tests plan - Nicolas Gandolfo - IJCLab</a:t>
            </a:r>
            <a:endParaRPr lang="en-US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9" name="Picture 2" descr="C:\Dropbox\photos Bsaf\Iso full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3325"/>
          <a:stretch>
            <a:fillRect/>
          </a:stretch>
        </p:blipFill>
        <p:spPr bwMode="auto">
          <a:xfrm>
            <a:off x="6039564" y="1092946"/>
            <a:ext cx="3615809" cy="4278946"/>
          </a:xfrm>
          <a:prstGeom prst="rect">
            <a:avLst/>
          </a:prstGeom>
          <a:noFill/>
        </p:spPr>
      </p:pic>
      <p:cxnSp>
        <p:nvCxnSpPr>
          <p:cNvPr id="14" name="Connecteur droit avec flèche 13"/>
          <p:cNvCxnSpPr/>
          <p:nvPr/>
        </p:nvCxnSpPr>
        <p:spPr>
          <a:xfrm rot="10800000">
            <a:off x="10000004" y="1228869"/>
            <a:ext cx="0" cy="4011495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9655373" y="3030248"/>
            <a:ext cx="699566" cy="314850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 m</a:t>
            </a: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25780" y="5170239"/>
            <a:ext cx="32623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 smtClean="0"/>
              <a:t>ESS tuner during QC</a:t>
            </a:r>
            <a:endParaRPr lang="fr-FR" sz="1400" i="1" dirty="0"/>
          </a:p>
        </p:txBody>
      </p:sp>
      <p:cxnSp>
        <p:nvCxnSpPr>
          <p:cNvPr id="23" name="Connecteur droit 22"/>
          <p:cNvCxnSpPr/>
          <p:nvPr/>
        </p:nvCxnSpPr>
        <p:spPr>
          <a:xfrm>
            <a:off x="5597644" y="999019"/>
            <a:ext cx="2088232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7685876" y="999019"/>
            <a:ext cx="307777" cy="32434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5511783" y="725488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LN2 filling</a:t>
            </a:r>
            <a:endParaRPr lang="en-US" sz="1400" dirty="0"/>
          </a:p>
        </p:txBody>
      </p:sp>
      <p:cxnSp>
        <p:nvCxnSpPr>
          <p:cNvPr id="30" name="Connecteur droit 29"/>
          <p:cNvCxnSpPr/>
          <p:nvPr/>
        </p:nvCxnSpPr>
        <p:spPr>
          <a:xfrm>
            <a:off x="4864497" y="3965992"/>
            <a:ext cx="208823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>
            <a:off x="6952729" y="3965992"/>
            <a:ext cx="307777" cy="32434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2" name="ZoneTexte 31"/>
          <p:cNvSpPr txBox="1"/>
          <p:nvPr/>
        </p:nvSpPr>
        <p:spPr>
          <a:xfrm>
            <a:off x="4778636" y="3692461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Insulation vacuum</a:t>
            </a:r>
            <a:endParaRPr lang="en-US" sz="1400" dirty="0"/>
          </a:p>
        </p:txBody>
      </p:sp>
      <p:cxnSp>
        <p:nvCxnSpPr>
          <p:cNvPr id="34" name="Connecteur droit 33"/>
          <p:cNvCxnSpPr/>
          <p:nvPr/>
        </p:nvCxnSpPr>
        <p:spPr>
          <a:xfrm>
            <a:off x="4743420" y="3122529"/>
            <a:ext cx="2414674" cy="0"/>
          </a:xfrm>
          <a:prstGeom prst="line">
            <a:avLst/>
          </a:prstGeom>
          <a:ln>
            <a:solidFill>
              <a:srgbClr val="E848D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>
            <a:off x="7158094" y="3122529"/>
            <a:ext cx="307777" cy="324341"/>
          </a:xfrm>
          <a:prstGeom prst="line">
            <a:avLst/>
          </a:prstGeom>
          <a:ln>
            <a:solidFill>
              <a:srgbClr val="E848D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4657559" y="2848998"/>
            <a:ext cx="2174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Up to 4 tuner systems </a:t>
            </a:r>
            <a:endParaRPr lang="en-US" sz="1400" dirty="0"/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753" y="2696519"/>
            <a:ext cx="3320425" cy="249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6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302" y="1578752"/>
            <a:ext cx="4529108" cy="3762644"/>
          </a:xfrm>
          <a:prstGeom prst="rect">
            <a:avLst/>
          </a:prstGeom>
        </p:spPr>
      </p:pic>
      <p:sp>
        <p:nvSpPr>
          <p:cNvPr id="33" name="Titre 3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Available material</a:t>
            </a:r>
            <a:endParaRPr lang="en-US" dirty="0"/>
          </a:p>
        </p:txBody>
      </p:sp>
      <p:sp>
        <p:nvSpPr>
          <p:cNvPr id="2" name="Espace réservé du contenu 1"/>
          <p:cNvSpPr>
            <a:spLocks noGrp="1"/>
          </p:cNvSpPr>
          <p:nvPr>
            <p:ph sz="half" idx="2"/>
          </p:nvPr>
        </p:nvSpPr>
        <p:spPr>
          <a:xfrm>
            <a:off x="741364" y="1504478"/>
            <a:ext cx="5077072" cy="1741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LN2 </a:t>
            </a:r>
            <a:r>
              <a:rPr lang="en-US" sz="2400" dirty="0" smtClean="0"/>
              <a:t>Cryostat fit with Motor Cartridge</a:t>
            </a:r>
            <a:endParaRPr lang="en-US" sz="2400" dirty="0" smtClean="0"/>
          </a:p>
          <a:p>
            <a:pPr lvl="1"/>
            <a:r>
              <a:rPr lang="en-US" sz="1600" dirty="0" smtClean="0"/>
              <a:t>Long term tests will be performed with two MYRRHA tuners.</a:t>
            </a:r>
          </a:p>
          <a:p>
            <a:pPr lvl="1"/>
            <a:r>
              <a:rPr lang="en-US" sz="1600" dirty="0" smtClean="0"/>
              <a:t>Motor cartridge is common for SSR1 and SSR2 tuner.</a:t>
            </a:r>
            <a:endParaRPr lang="en-US" sz="1600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25/03/2020</a:t>
            </a:r>
            <a:endParaRPr lang="en-US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/>
              <a:t>Motor cartridge tests plan - Nicolas Gandolfo - IJCLab</a:t>
            </a:r>
            <a:endParaRPr lang="en-US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921892" y="5314670"/>
            <a:ext cx="36701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 smtClean="0"/>
              <a:t>Motor cartridge package delivered at IJCLab</a:t>
            </a:r>
            <a:endParaRPr lang="fr-FR" sz="1400" i="1" dirty="0"/>
          </a:p>
        </p:txBody>
      </p:sp>
      <p:cxnSp>
        <p:nvCxnSpPr>
          <p:cNvPr id="23" name="Connecteur droit 22"/>
          <p:cNvCxnSpPr/>
          <p:nvPr/>
        </p:nvCxnSpPr>
        <p:spPr>
          <a:xfrm>
            <a:off x="5755121" y="1424935"/>
            <a:ext cx="208823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7843353" y="1424935"/>
            <a:ext cx="1017984" cy="107277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5669260" y="1151404"/>
            <a:ext cx="17487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Motor Cartridge</a:t>
            </a:r>
            <a:endParaRPr lang="en-US" sz="1400" dirty="0"/>
          </a:p>
        </p:txBody>
      </p:sp>
      <p:cxnSp>
        <p:nvCxnSpPr>
          <p:cNvPr id="34" name="Connecteur droit 33"/>
          <p:cNvCxnSpPr/>
          <p:nvPr/>
        </p:nvCxnSpPr>
        <p:spPr>
          <a:xfrm>
            <a:off x="4783356" y="3127694"/>
            <a:ext cx="2414674" cy="0"/>
          </a:xfrm>
          <a:prstGeom prst="line">
            <a:avLst/>
          </a:prstGeom>
          <a:ln>
            <a:solidFill>
              <a:srgbClr val="E848D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>
            <a:off x="7198030" y="3127694"/>
            <a:ext cx="307777" cy="324341"/>
          </a:xfrm>
          <a:prstGeom prst="line">
            <a:avLst/>
          </a:prstGeom>
          <a:ln>
            <a:solidFill>
              <a:srgbClr val="E848D9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4697495" y="2854163"/>
            <a:ext cx="21740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MYRRHA tuners (x2)</a:t>
            </a:r>
            <a:endParaRPr lang="en-US" sz="1400" dirty="0"/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954" y="3035984"/>
            <a:ext cx="2958306" cy="221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0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Espace réservé du texte 33"/>
          <p:cNvSpPr>
            <a:spLocks noGrp="1"/>
          </p:cNvSpPr>
          <p:nvPr>
            <p:ph type="body" idx="1"/>
          </p:nvPr>
        </p:nvSpPr>
        <p:spPr>
          <a:xfrm>
            <a:off x="1884490" y="4792388"/>
            <a:ext cx="5446113" cy="727075"/>
          </a:xfrm>
        </p:spPr>
        <p:txBody>
          <a:bodyPr>
            <a:normAutofit/>
          </a:bodyPr>
          <a:lstStyle/>
          <a:p>
            <a:r>
              <a:rPr lang="en-US" sz="1800" dirty="0" smtClean="0"/>
              <a:t>Strain measurements to </a:t>
            </a:r>
            <a:r>
              <a:rPr lang="en-US" sz="1800" dirty="0" smtClean="0"/>
              <a:t>deploy                           +      +</a:t>
            </a:r>
            <a:endParaRPr lang="en-US" sz="1800" dirty="0"/>
          </a:p>
        </p:txBody>
      </p:sp>
      <p:sp>
        <p:nvSpPr>
          <p:cNvPr id="33" name="Titre 3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Tuner requirement (SSR2)</a:t>
            </a:r>
            <a:endParaRPr lang="en-US" dirty="0"/>
          </a:p>
        </p:txBody>
      </p:sp>
      <p:graphicFrame>
        <p:nvGraphicFramePr>
          <p:cNvPr id="2" name="Espace réservé du contenu 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54560532"/>
              </p:ext>
            </p:extLst>
          </p:nvPr>
        </p:nvGraphicFramePr>
        <p:xfrm>
          <a:off x="201811" y="1312191"/>
          <a:ext cx="5027987" cy="3526236"/>
        </p:xfrm>
        <a:graphic>
          <a:graphicData uri="http://schemas.openxmlformats.org/drawingml/2006/table">
            <a:tbl>
              <a:tblPr bandRow="1">
                <a:tableStyleId>{69012ECD-51FC-41F1-AA8D-1B2483CD663E}</a:tableStyleId>
              </a:tblPr>
              <a:tblGrid>
                <a:gridCol w="4050043">
                  <a:extLst>
                    <a:ext uri="{9D8B030D-6E8A-4147-A177-3AD203B41FA5}">
                      <a16:colId xmlns:a16="http://schemas.microsoft.com/office/drawing/2014/main" val="976406452"/>
                    </a:ext>
                  </a:extLst>
                </a:gridCol>
                <a:gridCol w="977944">
                  <a:extLst>
                    <a:ext uri="{9D8B030D-6E8A-4147-A177-3AD203B41FA5}">
                      <a16:colId xmlns:a16="http://schemas.microsoft.com/office/drawing/2014/main" val="2429865981"/>
                    </a:ext>
                  </a:extLst>
                </a:gridCol>
              </a:tblGrid>
              <a:tr h="19590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b="1" i="0" dirty="0" smtClean="0">
                          <a:solidFill>
                            <a:schemeClr val="bg1"/>
                          </a:solidFill>
                          <a:effectLst/>
                        </a:rPr>
                        <a:t>Mechanical parameters</a:t>
                      </a:r>
                      <a:endParaRPr lang="fr-FR" sz="1100" b="1" i="0" dirty="0">
                        <a:solidFill>
                          <a:schemeClr val="bg1"/>
                        </a:solidFill>
                        <a:effectLst/>
                        <a:latin typeface="Palatino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i="0" baseline="0" dirty="0">
                          <a:solidFill>
                            <a:schemeClr val="bg1"/>
                          </a:solidFill>
                          <a:effectLst/>
                        </a:rPr>
                        <a:t>Value</a:t>
                      </a:r>
                      <a:endParaRPr lang="fr-FR" sz="1100" b="1" i="0" baseline="0" dirty="0">
                        <a:solidFill>
                          <a:schemeClr val="bg1"/>
                        </a:solidFill>
                        <a:effectLst/>
                        <a:latin typeface="Palatino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3098605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</a:rPr>
                        <a:t>Tuner passive stiffness, </a:t>
                      </a:r>
                      <a:r>
                        <a:rPr lang="en-US" sz="1100" dirty="0" err="1" smtClean="0">
                          <a:effectLst/>
                        </a:rPr>
                        <a:t>kN</a:t>
                      </a:r>
                      <a:r>
                        <a:rPr lang="en-US" sz="1100" dirty="0" smtClean="0">
                          <a:effectLst/>
                        </a:rPr>
                        <a:t>/mm</a:t>
                      </a:r>
                      <a:endParaRPr lang="fr-FR" sz="1100" dirty="0">
                        <a:effectLst/>
                        <a:latin typeface="Palatino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</a:rPr>
                        <a:t>≥ 30</a:t>
                      </a:r>
                      <a:endParaRPr lang="fr-FR" sz="1100" b="0" i="0" baseline="0" dirty="0">
                        <a:effectLst/>
                        <a:latin typeface="Palatino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3978151745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Tuner operating temperature (insulating vacuum), K</a:t>
                      </a:r>
                      <a:endParaRPr lang="fr-FR" sz="1100" dirty="0">
                        <a:effectLst/>
                        <a:latin typeface="Palatino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aseline="0" dirty="0" smtClean="0">
                          <a:effectLst/>
                        </a:rPr>
                        <a:t>10 - 60</a:t>
                      </a:r>
                      <a:endParaRPr lang="fr-FR" sz="1100" b="0" i="0" baseline="0" dirty="0">
                        <a:effectLst/>
                        <a:latin typeface="Palatino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486071793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chemeClr val="bg1"/>
                          </a:solidFill>
                          <a:effectLst/>
                        </a:rPr>
                        <a:t>Slow Tuner</a:t>
                      </a:r>
                      <a:r>
                        <a:rPr lang="fr-FR" sz="1100" b="1" baseline="0" dirty="0" smtClean="0">
                          <a:solidFill>
                            <a:schemeClr val="bg1"/>
                          </a:solidFill>
                          <a:effectLst/>
                          <a:latin typeface="Palatin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1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+mn-cs"/>
                        </a:rPr>
                        <a:t>p</a:t>
                      </a:r>
                      <a:r>
                        <a:rPr lang="en-US" sz="1100" b="1" dirty="0" smtClean="0">
                          <a:solidFill>
                            <a:schemeClr val="bg1"/>
                          </a:solidFill>
                          <a:effectLst/>
                        </a:rPr>
                        <a:t>arameters</a:t>
                      </a:r>
                      <a:endParaRPr lang="fr-FR" sz="1100" b="1" dirty="0">
                        <a:solidFill>
                          <a:schemeClr val="bg1"/>
                        </a:solidFill>
                        <a:effectLst/>
                        <a:latin typeface="Palatino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baseline="0" dirty="0">
                          <a:solidFill>
                            <a:schemeClr val="bg1"/>
                          </a:solidFill>
                          <a:effectLst/>
                        </a:rPr>
                        <a:t>Value</a:t>
                      </a:r>
                      <a:endParaRPr lang="fr-FR" sz="1100" b="1" i="0" baseline="0" dirty="0">
                        <a:solidFill>
                          <a:schemeClr val="bg1"/>
                        </a:solidFill>
                        <a:effectLst/>
                        <a:latin typeface="Palatino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558425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Slow tuner frequency range, kHz</a:t>
                      </a:r>
                      <a:endParaRPr lang="fr-FR" sz="1100" dirty="0">
                        <a:effectLst/>
                        <a:latin typeface="Palatino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</a:rPr>
                        <a:t>≥ </a:t>
                      </a:r>
                      <a:r>
                        <a:rPr lang="en-US" sz="1100" baseline="0" dirty="0" smtClean="0">
                          <a:effectLst/>
                        </a:rPr>
                        <a:t>130</a:t>
                      </a:r>
                      <a:endParaRPr lang="fr-FR" sz="1100" b="0" i="0" baseline="0" dirty="0">
                        <a:effectLst/>
                        <a:latin typeface="Palatino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 anchor="ctr"/>
                </a:tc>
                <a:extLst>
                  <a:ext uri="{0D108BD9-81ED-4DB2-BD59-A6C34878D82A}">
                    <a16:rowId xmlns:a16="http://schemas.microsoft.com/office/drawing/2014/main" val="3100837624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Stepper motor resolution, Hz/step</a:t>
                      </a:r>
                      <a:endParaRPr lang="fr-FR" sz="1100" dirty="0">
                        <a:effectLst/>
                        <a:latin typeface="Palatino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aseline="0" dirty="0" smtClean="0">
                          <a:effectLst/>
                        </a:rPr>
                        <a:t>&lt; 9.5</a:t>
                      </a:r>
                      <a:endParaRPr lang="fr-FR" sz="1100" b="0" i="0" baseline="0" dirty="0">
                        <a:effectLst/>
                        <a:latin typeface="Palatino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86276639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Maximum force on the spindle system, N</a:t>
                      </a:r>
                      <a:endParaRPr lang="fr-FR" sz="1100" dirty="0">
                        <a:effectLst/>
                        <a:latin typeface="Palatino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aseline="0" dirty="0" smtClean="0">
                          <a:effectLst/>
                        </a:rPr>
                        <a:t>1300</a:t>
                      </a:r>
                      <a:endParaRPr lang="fr-FR" sz="1100" b="0" i="0" baseline="0" dirty="0">
                        <a:effectLst/>
                        <a:latin typeface="Palatino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1990502387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Stepper motor maximum operation current, A</a:t>
                      </a:r>
                      <a:endParaRPr lang="fr-FR" sz="1100" dirty="0">
                        <a:effectLst/>
                        <a:latin typeface="Palatino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</a:rPr>
                        <a:t>1.2</a:t>
                      </a:r>
                      <a:endParaRPr lang="fr-FR" sz="1100" b="0" i="0" baseline="0" dirty="0">
                        <a:effectLst/>
                        <a:latin typeface="Palatino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2246388564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 smtClean="0">
                          <a:solidFill>
                            <a:schemeClr val="bg1"/>
                          </a:solidFill>
                          <a:effectLst/>
                        </a:rPr>
                        <a:t>Fast Tuner</a:t>
                      </a:r>
                      <a:r>
                        <a:rPr lang="fr-FR" sz="1100" b="1" baseline="0" dirty="0" smtClean="0">
                          <a:solidFill>
                            <a:schemeClr val="bg1"/>
                          </a:solidFill>
                          <a:effectLst/>
                          <a:latin typeface="Palatino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1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cs typeface="+mn-cs"/>
                        </a:rPr>
                        <a:t>p</a:t>
                      </a:r>
                      <a:r>
                        <a:rPr lang="en-US" sz="1100" b="1" dirty="0" smtClean="0">
                          <a:solidFill>
                            <a:schemeClr val="bg1"/>
                          </a:solidFill>
                          <a:effectLst/>
                        </a:rPr>
                        <a:t>arameters</a:t>
                      </a:r>
                      <a:endParaRPr lang="fr-FR" sz="1100" b="1" dirty="0">
                        <a:solidFill>
                          <a:schemeClr val="bg1"/>
                        </a:solidFill>
                        <a:effectLst/>
                        <a:latin typeface="Palatino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baseline="0" dirty="0">
                          <a:solidFill>
                            <a:schemeClr val="bg1"/>
                          </a:solidFill>
                          <a:effectLst/>
                        </a:rPr>
                        <a:t>Value </a:t>
                      </a:r>
                      <a:endParaRPr lang="fr-FR" sz="1100" b="1" i="0" baseline="0" dirty="0">
                        <a:solidFill>
                          <a:schemeClr val="bg1"/>
                        </a:solidFill>
                        <a:effectLst/>
                        <a:latin typeface="Palatino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1567464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Piezo tuner frequency range, Hz</a:t>
                      </a:r>
                      <a:endParaRPr lang="fr-FR" sz="1100" dirty="0">
                        <a:effectLst/>
                        <a:latin typeface="Palatino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aseline="0" dirty="0" smtClean="0">
                          <a:effectLst/>
                        </a:rPr>
                        <a:t>≥ 700</a:t>
                      </a:r>
                      <a:endParaRPr lang="fr-FR" sz="1100" b="0" i="0" baseline="0" dirty="0">
                        <a:effectLst/>
                        <a:latin typeface="Palatino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 anchor="ctr"/>
                </a:tc>
                <a:extLst>
                  <a:ext uri="{0D108BD9-81ED-4DB2-BD59-A6C34878D82A}">
                    <a16:rowId xmlns:a16="http://schemas.microsoft.com/office/drawing/2014/main" val="2581738643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Piezo tuner frequency resolution, Hz</a:t>
                      </a:r>
                      <a:endParaRPr lang="fr-FR" sz="1100" dirty="0">
                        <a:effectLst/>
                        <a:latin typeface="Palatino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</a:rPr>
                        <a:t>≤ 0.5</a:t>
                      </a:r>
                      <a:endParaRPr lang="fr-FR" sz="1100" b="0" i="0" baseline="0" dirty="0">
                        <a:effectLst/>
                        <a:latin typeface="Palatino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 anchor="ctr"/>
                </a:tc>
                <a:extLst>
                  <a:ext uri="{0D108BD9-81ED-4DB2-BD59-A6C34878D82A}">
                    <a16:rowId xmlns:a16="http://schemas.microsoft.com/office/drawing/2014/main" val="203372711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Maximum operating force (each piezo capsule), N</a:t>
                      </a:r>
                      <a:endParaRPr lang="fr-FR" sz="1100" dirty="0">
                        <a:effectLst/>
                        <a:latin typeface="Palatino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</a:rPr>
                        <a:t>2000</a:t>
                      </a:r>
                      <a:endParaRPr lang="fr-FR" sz="1100" b="0" i="0" baseline="0" dirty="0">
                        <a:effectLst/>
                        <a:latin typeface="Palatino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2412477209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Piezo actuator maximum operating voltage, V</a:t>
                      </a:r>
                      <a:endParaRPr lang="fr-FR" sz="1100" dirty="0">
                        <a:effectLst/>
                        <a:latin typeface="Palatino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</a:rPr>
                        <a:t>120</a:t>
                      </a:r>
                      <a:endParaRPr lang="fr-FR" sz="1100" b="0" i="0" baseline="0" dirty="0">
                        <a:effectLst/>
                        <a:latin typeface="Palatino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4126243008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chemeClr val="bg1"/>
                          </a:solidFill>
                          <a:effectLst/>
                        </a:rPr>
                        <a:t>Lifetime parameters</a:t>
                      </a:r>
                      <a:endParaRPr lang="fr-FR" sz="1100" b="1" dirty="0">
                        <a:solidFill>
                          <a:schemeClr val="bg1"/>
                        </a:solidFill>
                        <a:effectLst/>
                        <a:latin typeface="Palatino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baseline="0" dirty="0">
                          <a:solidFill>
                            <a:schemeClr val="bg1"/>
                          </a:solidFill>
                          <a:effectLst/>
                        </a:rPr>
                        <a:t>Value </a:t>
                      </a:r>
                      <a:endParaRPr lang="fr-FR" sz="1100" b="1" i="0" baseline="0" dirty="0">
                        <a:solidFill>
                          <a:schemeClr val="bg1"/>
                        </a:solidFill>
                        <a:effectLst/>
                        <a:latin typeface="Palatino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564018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Tuner operation lifetime, year</a:t>
                      </a:r>
                      <a:endParaRPr lang="fr-FR" sz="1100" dirty="0">
                        <a:effectLst/>
                        <a:latin typeface="Palatino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</a:rPr>
                        <a:t>25</a:t>
                      </a:r>
                      <a:endParaRPr lang="fr-FR" sz="1100" b="0" i="0" baseline="0" dirty="0">
                        <a:effectLst/>
                        <a:latin typeface="Palatino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1960826625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Maximum number of electromechanical actuator spindle rotations</a:t>
                      </a:r>
                      <a:endParaRPr lang="fr-FR" sz="1100">
                        <a:effectLst/>
                        <a:latin typeface="Palatino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aseline="0" dirty="0">
                          <a:effectLst/>
                        </a:rPr>
                        <a:t>1250</a:t>
                      </a:r>
                      <a:endParaRPr lang="fr-FR" sz="1100" b="0" i="0" baseline="0" dirty="0">
                        <a:effectLst/>
                        <a:latin typeface="Palatino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3481015197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Maximum number of piezo-electrical actuator control pulses</a:t>
                      </a:r>
                      <a:endParaRPr lang="fr-FR" sz="1100" dirty="0">
                        <a:effectLst/>
                        <a:latin typeface="Palatino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aseline="0" dirty="0" smtClean="0">
                          <a:effectLst/>
                        </a:rPr>
                        <a:t>8·10</a:t>
                      </a:r>
                      <a:r>
                        <a:rPr lang="en-US" sz="1100" baseline="30000" dirty="0" smtClean="0">
                          <a:effectLst/>
                        </a:rPr>
                        <a:t>6</a:t>
                      </a:r>
                      <a:endParaRPr lang="fr-FR" sz="1100" b="0" i="0" baseline="30000" dirty="0">
                        <a:effectLst/>
                        <a:latin typeface="Palatino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1761289934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Maximum allowable radiation doze, Rad</a:t>
                      </a:r>
                      <a:endParaRPr lang="fr-FR" sz="1100" dirty="0">
                        <a:effectLst/>
                        <a:latin typeface="Palatino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aseline="0" dirty="0" smtClean="0">
                          <a:effectLst/>
                        </a:rPr>
                        <a:t>5·10</a:t>
                      </a:r>
                      <a:r>
                        <a:rPr lang="en-US" sz="1100" baseline="30000" dirty="0" smtClean="0">
                          <a:effectLst/>
                        </a:rPr>
                        <a:t>9</a:t>
                      </a:r>
                      <a:endParaRPr lang="fr-FR" sz="1100" b="0" i="0" baseline="30000" dirty="0">
                        <a:effectLst/>
                        <a:latin typeface="Palatino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1703433697"/>
                  </a:ext>
                </a:extLst>
              </a:tr>
            </a:tbl>
          </a:graphicData>
        </a:graphic>
      </p:graphicFrame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25/03/2020</a:t>
            </a:r>
            <a:endParaRPr lang="en-US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/>
              <a:t>Motor cartridge tests plan - Nicolas Gandolfo - IJCLab</a:t>
            </a:r>
            <a:endParaRPr lang="en-US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1887838"/>
              </p:ext>
            </p:extLst>
          </p:nvPr>
        </p:nvGraphicFramePr>
        <p:xfrm>
          <a:off x="5689689" y="1312191"/>
          <a:ext cx="2526566" cy="3526236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2526566">
                  <a:extLst>
                    <a:ext uri="{9D8B030D-6E8A-4147-A177-3AD203B41FA5}">
                      <a16:colId xmlns:a16="http://schemas.microsoft.com/office/drawing/2014/main" val="2166895383"/>
                    </a:ext>
                  </a:extLst>
                </a:gridCol>
              </a:tblGrid>
              <a:tr h="195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1100" b="1" i="0" dirty="0">
                        <a:solidFill>
                          <a:schemeClr val="bg1"/>
                        </a:solidFill>
                        <a:effectLst/>
                        <a:latin typeface="Palatino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583906819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</a:rPr>
                        <a:t>Partially </a:t>
                      </a:r>
                      <a:r>
                        <a:rPr lang="en-US" sz="1100" dirty="0" smtClean="0">
                          <a:effectLst/>
                          <a:latin typeface="+mn-lt"/>
                        </a:rPr>
                        <a:t>applicable (motor</a:t>
                      </a:r>
                      <a:r>
                        <a:rPr lang="en-US" sz="1100" baseline="0" dirty="0" smtClean="0">
                          <a:effectLst/>
                          <a:latin typeface="+mn-lt"/>
                        </a:rPr>
                        <a:t> cartridge only)</a:t>
                      </a:r>
                      <a:endParaRPr lang="fr-FR" sz="1100" dirty="0"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1062924440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effectLst/>
                          <a:latin typeface="+mn-lt"/>
                        </a:rPr>
                        <a:t>Partially applicable (LN2</a:t>
                      </a:r>
                      <a:r>
                        <a:rPr lang="en-US" sz="1100" baseline="0" dirty="0" smtClean="0">
                          <a:effectLst/>
                          <a:latin typeface="+mn-lt"/>
                        </a:rPr>
                        <a:t> cryostat)</a:t>
                      </a:r>
                      <a:endParaRPr lang="fr-FR" sz="1100" dirty="0" smtClean="0"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1996812971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11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1512465904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</a:rPr>
                        <a:t>Indirectly</a:t>
                      </a:r>
                      <a:r>
                        <a:rPr lang="en-US" sz="1100" baseline="0" dirty="0" smtClean="0">
                          <a:effectLst/>
                          <a:latin typeface="+mn-lt"/>
                        </a:rPr>
                        <a:t> applicable (no cavity)</a:t>
                      </a:r>
                      <a:endParaRPr lang="fr-FR" sz="1100" dirty="0"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1339844608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</a:rPr>
                        <a:t>Indirectly</a:t>
                      </a:r>
                      <a:r>
                        <a:rPr lang="en-US" sz="1100" baseline="0" dirty="0" smtClean="0">
                          <a:effectLst/>
                          <a:latin typeface="+mn-lt"/>
                        </a:rPr>
                        <a:t> applicable (no cavity)</a:t>
                      </a:r>
                      <a:endParaRPr lang="fr-FR" sz="1100" dirty="0"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3064841620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Applicable</a:t>
                      </a:r>
                      <a:endParaRPr lang="fr-FR" sz="1100" dirty="0"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312396044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Applicable</a:t>
                      </a:r>
                      <a:endParaRPr lang="fr-FR" sz="1100" dirty="0"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2654619489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11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3590612009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</a:rPr>
                        <a:t>Indirectly</a:t>
                      </a:r>
                      <a:r>
                        <a:rPr lang="en-US" sz="1100" baseline="0" dirty="0" smtClean="0">
                          <a:effectLst/>
                          <a:latin typeface="+mn-lt"/>
                        </a:rPr>
                        <a:t> applicable (no cavity)</a:t>
                      </a:r>
                      <a:endParaRPr lang="fr-FR" sz="1100" dirty="0"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1043176030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+mn-lt"/>
                        </a:rPr>
                        <a:t>Indirectly</a:t>
                      </a:r>
                      <a:r>
                        <a:rPr lang="en-US" sz="1100" baseline="0" dirty="0" smtClean="0">
                          <a:effectLst/>
                          <a:latin typeface="+mn-lt"/>
                        </a:rPr>
                        <a:t> applicable (no cavity)</a:t>
                      </a:r>
                      <a:endParaRPr lang="fr-FR" sz="1100" dirty="0"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998681497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Applicable</a:t>
                      </a:r>
                      <a:endParaRPr lang="fr-FR" sz="1100" dirty="0"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1659064171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Applicable</a:t>
                      </a:r>
                      <a:endParaRPr lang="fr-FR" sz="1100" dirty="0"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809480341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fr-FR" sz="11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3793958845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effectLst/>
                          <a:latin typeface="+mn-lt"/>
                        </a:rPr>
                        <a:t>Applicable</a:t>
                      </a:r>
                      <a:endParaRPr lang="fr-FR" sz="1100" dirty="0" smtClean="0"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3197631343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Applicable</a:t>
                      </a:r>
                      <a:endParaRPr lang="fr-FR" sz="1100" dirty="0"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1935664395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Applicable</a:t>
                      </a:r>
                      <a:endParaRPr lang="fr-FR" sz="1100" dirty="0"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3055943358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effectLst/>
                          <a:latin typeface="+mn-lt"/>
                        </a:rPr>
                        <a:t>Not applicable</a:t>
                      </a:r>
                      <a:endParaRPr lang="fr-FR" sz="1100" dirty="0" smtClean="0"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128514025"/>
                  </a:ext>
                </a:extLst>
              </a:tr>
            </a:tbl>
          </a:graphicData>
        </a:graphic>
      </p:graphicFrame>
      <p:cxnSp>
        <p:nvCxnSpPr>
          <p:cNvPr id="30" name="Connecteur droit avec flèche 29"/>
          <p:cNvCxnSpPr/>
          <p:nvPr/>
        </p:nvCxnSpPr>
        <p:spPr>
          <a:xfrm flipH="1">
            <a:off x="5257231" y="1589584"/>
            <a:ext cx="432048" cy="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 flipH="1">
            <a:off x="5257231" y="1789280"/>
            <a:ext cx="432048" cy="0"/>
          </a:xfrm>
          <a:prstGeom prst="straightConnector1">
            <a:avLst/>
          </a:prstGeom>
          <a:ln w="38100">
            <a:solidFill>
              <a:srgbClr val="F392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 flipH="1">
            <a:off x="5257231" y="2373355"/>
            <a:ext cx="432048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 flipH="1">
            <a:off x="5257231" y="2573051"/>
            <a:ext cx="432048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 flipH="1">
            <a:off x="5257231" y="2772747"/>
            <a:ext cx="432048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 flipH="1">
            <a:off x="5257231" y="2189060"/>
            <a:ext cx="432048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avec flèche 39"/>
          <p:cNvCxnSpPr/>
          <p:nvPr/>
        </p:nvCxnSpPr>
        <p:spPr>
          <a:xfrm flipH="1">
            <a:off x="5257231" y="3169044"/>
            <a:ext cx="432048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 flipH="1">
            <a:off x="5257231" y="3368740"/>
            <a:ext cx="432048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avec flèche 41"/>
          <p:cNvCxnSpPr/>
          <p:nvPr/>
        </p:nvCxnSpPr>
        <p:spPr>
          <a:xfrm flipH="1">
            <a:off x="5257231" y="3565828"/>
            <a:ext cx="432048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 flipH="1">
            <a:off x="5257231" y="3765524"/>
            <a:ext cx="432048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 flipH="1">
            <a:off x="5257231" y="4346391"/>
            <a:ext cx="432048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/>
          <p:nvPr/>
        </p:nvCxnSpPr>
        <p:spPr>
          <a:xfrm flipH="1">
            <a:off x="5257231" y="4546087"/>
            <a:ext cx="432048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/>
          <p:nvPr/>
        </p:nvCxnSpPr>
        <p:spPr>
          <a:xfrm flipH="1">
            <a:off x="5257231" y="4745783"/>
            <a:ext cx="43204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Tableau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7114076"/>
              </p:ext>
            </p:extLst>
          </p:nvPr>
        </p:nvGraphicFramePr>
        <p:xfrm>
          <a:off x="8266707" y="1214376"/>
          <a:ext cx="2450250" cy="3947078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2450250">
                  <a:extLst>
                    <a:ext uri="{9D8B030D-6E8A-4147-A177-3AD203B41FA5}">
                      <a16:colId xmlns:a16="http://schemas.microsoft.com/office/drawing/2014/main" val="2166895383"/>
                    </a:ext>
                  </a:extLst>
                </a:gridCol>
              </a:tblGrid>
              <a:tr h="613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100" b="1" i="0" noProof="0" dirty="0">
                        <a:solidFill>
                          <a:schemeClr val="bg1"/>
                        </a:solidFill>
                        <a:effectLst/>
                        <a:latin typeface="Palatino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583906819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noProof="0" dirty="0" smtClean="0"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Optionally</a:t>
                      </a:r>
                      <a:r>
                        <a:rPr lang="en-US" sz="1100" baseline="0" noProof="0" dirty="0" smtClean="0"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, motor cartridge stiffness may be evaluated</a:t>
                      </a:r>
                      <a:endParaRPr lang="en-US" sz="1100" noProof="0" dirty="0"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1062924440"/>
                  </a:ext>
                </a:extLst>
              </a:tr>
              <a:tr h="389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 dirty="0" smtClean="0"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Overall cartridge temperature should stabilize in the range</a:t>
                      </a:r>
                      <a:r>
                        <a:rPr lang="en-US" sz="1100" baseline="0" noProof="0" dirty="0" smtClean="0"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 of 90 ~ 120 K</a:t>
                      </a:r>
                      <a:endParaRPr lang="en-US" sz="1100" noProof="0" dirty="0" smtClean="0"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3293635168"/>
                  </a:ext>
                </a:extLst>
              </a:tr>
              <a:tr h="3883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 dirty="0" smtClean="0"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Strain</a:t>
                      </a:r>
                      <a:r>
                        <a:rPr lang="en-US" sz="1100" baseline="0" noProof="0" dirty="0" smtClean="0"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 measurement </a:t>
                      </a:r>
                      <a:r>
                        <a:rPr lang="en-US" sz="1100" noProof="0" dirty="0" smtClean="0"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(System assumption is</a:t>
                      </a:r>
                      <a:r>
                        <a:rPr lang="en-US" sz="1100" baseline="0" noProof="0" dirty="0" smtClean="0"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 required for Hertz conversion)</a:t>
                      </a:r>
                      <a:endParaRPr lang="en-US" sz="1100" noProof="0" dirty="0" smtClean="0"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1512465904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noProof="0" dirty="0" smtClean="0"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Force</a:t>
                      </a:r>
                      <a:r>
                        <a:rPr lang="en-US" sz="1100" baseline="0" noProof="0" dirty="0" smtClean="0"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 measurement</a:t>
                      </a:r>
                      <a:endParaRPr lang="en-US" sz="1100" noProof="0" dirty="0"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312396044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noProof="0" dirty="0" smtClean="0"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Driver</a:t>
                      </a:r>
                      <a:r>
                        <a:rPr lang="en-US" sz="1100" baseline="0" noProof="0" dirty="0" smtClean="0"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 is capable, not monitored</a:t>
                      </a:r>
                      <a:endParaRPr lang="en-US" sz="1100" noProof="0" dirty="0"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2654619489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100" b="1" noProof="0" dirty="0">
                        <a:solidFill>
                          <a:schemeClr val="bg1"/>
                        </a:solidFill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3590612009"/>
                  </a:ext>
                </a:extLst>
              </a:tr>
              <a:tr h="4001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 dirty="0" smtClean="0"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Strain</a:t>
                      </a:r>
                      <a:r>
                        <a:rPr lang="en-US" sz="1100" baseline="0" noProof="0" dirty="0" smtClean="0"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 measurement </a:t>
                      </a:r>
                      <a:r>
                        <a:rPr lang="en-US" sz="1100" noProof="0" dirty="0" smtClean="0"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(System assumption is</a:t>
                      </a:r>
                      <a:r>
                        <a:rPr lang="en-US" sz="1100" baseline="0" noProof="0" dirty="0" smtClean="0"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 required for Hertz conversion)</a:t>
                      </a:r>
                      <a:endParaRPr lang="en-US" sz="1100" noProof="0" dirty="0" smtClean="0"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1043176030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 dirty="0" smtClean="0"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Force</a:t>
                      </a:r>
                      <a:r>
                        <a:rPr lang="en-US" sz="1100" baseline="0" noProof="0" dirty="0" smtClean="0"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 measurement</a:t>
                      </a:r>
                      <a:endParaRPr lang="en-US" sz="1100" noProof="0" dirty="0" smtClean="0"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1659064171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 dirty="0" smtClean="0"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Driver</a:t>
                      </a:r>
                      <a:r>
                        <a:rPr lang="en-US" sz="1100" baseline="0" noProof="0" dirty="0" smtClean="0"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 is capable, monitored</a:t>
                      </a:r>
                      <a:endParaRPr lang="en-US" sz="1100" noProof="0" dirty="0" smtClean="0"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809480341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100" b="1" noProof="0" dirty="0">
                        <a:solidFill>
                          <a:schemeClr val="bg1"/>
                        </a:solidFill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3793958845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noProof="0" dirty="0" smtClean="0"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3197631343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100" noProof="0" dirty="0" smtClean="0"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Accelerated</a:t>
                      </a:r>
                      <a:r>
                        <a:rPr lang="en-US" sz="1100" baseline="0" noProof="0" dirty="0" smtClean="0"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 lifetime test</a:t>
                      </a:r>
                      <a:endParaRPr lang="en-US" sz="1100" noProof="0" dirty="0"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1935664395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 dirty="0" smtClean="0"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Accelerated</a:t>
                      </a:r>
                      <a:r>
                        <a:rPr lang="en-US" sz="1100" baseline="0" noProof="0" dirty="0" smtClean="0"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 lifetime test</a:t>
                      </a:r>
                      <a:endParaRPr lang="en-US" sz="1100" noProof="0" dirty="0" smtClean="0"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3055943358"/>
                  </a:ext>
                </a:extLst>
              </a:tr>
              <a:tr h="1959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noProof="0" dirty="0" smtClean="0"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Require</a:t>
                      </a:r>
                      <a:r>
                        <a:rPr lang="en-US" sz="1100" baseline="0" noProof="0" dirty="0" smtClean="0"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 irradiations </a:t>
                      </a:r>
                      <a:r>
                        <a:rPr lang="en-US" sz="1100" baseline="0" noProof="0" dirty="0" smtClean="0">
                          <a:effectLst/>
                          <a:latin typeface="+mn-lt"/>
                          <a:ea typeface="MS Mincho"/>
                          <a:cs typeface="Times New Roman" panose="02020603050405020304" pitchFamily="18" charset="0"/>
                        </a:rPr>
                        <a:t>facility, nevertheless, every components were already radiation qualified.</a:t>
                      </a:r>
                      <a:endParaRPr lang="en-US" sz="1100" noProof="0" dirty="0" smtClean="0">
                        <a:effectLst/>
                        <a:latin typeface="+mn-lt"/>
                        <a:ea typeface="MS Mincho"/>
                        <a:cs typeface="Times New Roman" panose="02020603050405020304" pitchFamily="18" charset="0"/>
                      </a:endParaRPr>
                    </a:p>
                  </a:txBody>
                  <a:tcPr marL="50874" marR="50874" marT="0" marB="0"/>
                </a:tc>
                <a:extLst>
                  <a:ext uri="{0D108BD9-81ED-4DB2-BD59-A6C34878D82A}">
                    <a16:rowId xmlns:a16="http://schemas.microsoft.com/office/drawing/2014/main" val="128514025"/>
                  </a:ext>
                </a:extLst>
              </a:tr>
            </a:tbl>
          </a:graphicData>
        </a:graphic>
      </p:graphicFrame>
      <p:cxnSp>
        <p:nvCxnSpPr>
          <p:cNvPr id="45" name="Connecteur droit avec flèche 44"/>
          <p:cNvCxnSpPr/>
          <p:nvPr/>
        </p:nvCxnSpPr>
        <p:spPr>
          <a:xfrm flipH="1">
            <a:off x="5257231" y="4150449"/>
            <a:ext cx="432048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ccolade ouvrante 9"/>
          <p:cNvSpPr/>
          <p:nvPr/>
        </p:nvSpPr>
        <p:spPr>
          <a:xfrm>
            <a:off x="7834659" y="2093640"/>
            <a:ext cx="432048" cy="360040"/>
          </a:xfrm>
          <a:prstGeom prst="leftBrace">
            <a:avLst>
              <a:gd name="adj1" fmla="val 0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Accolade ouvrante 51"/>
          <p:cNvSpPr/>
          <p:nvPr/>
        </p:nvSpPr>
        <p:spPr>
          <a:xfrm>
            <a:off x="7834659" y="3087765"/>
            <a:ext cx="432048" cy="360040"/>
          </a:xfrm>
          <a:prstGeom prst="leftBrace">
            <a:avLst>
              <a:gd name="adj1" fmla="val 0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3" name="Connecteur droit avec flèche 52"/>
          <p:cNvCxnSpPr/>
          <p:nvPr/>
        </p:nvCxnSpPr>
        <p:spPr>
          <a:xfrm flipH="1">
            <a:off x="6896713" y="2573051"/>
            <a:ext cx="1224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Connecteur droit avec flèche 53"/>
          <p:cNvCxnSpPr/>
          <p:nvPr/>
        </p:nvCxnSpPr>
        <p:spPr>
          <a:xfrm flipH="1">
            <a:off x="6896713" y="2772747"/>
            <a:ext cx="1224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/>
          <p:nvPr/>
        </p:nvCxnSpPr>
        <p:spPr>
          <a:xfrm flipH="1">
            <a:off x="6896713" y="3565828"/>
            <a:ext cx="1224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Connecteur droit avec flèche 55"/>
          <p:cNvCxnSpPr/>
          <p:nvPr/>
        </p:nvCxnSpPr>
        <p:spPr>
          <a:xfrm flipH="1">
            <a:off x="6896713" y="3765524"/>
            <a:ext cx="1224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Connecteur droit avec flèche 56"/>
          <p:cNvCxnSpPr/>
          <p:nvPr/>
        </p:nvCxnSpPr>
        <p:spPr>
          <a:xfrm flipH="1">
            <a:off x="6896713" y="4346391"/>
            <a:ext cx="1224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Connecteur droit avec flèche 57"/>
          <p:cNvCxnSpPr/>
          <p:nvPr/>
        </p:nvCxnSpPr>
        <p:spPr>
          <a:xfrm flipH="1">
            <a:off x="6896713" y="4546087"/>
            <a:ext cx="1224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Connecteur droit avec flèche 58"/>
          <p:cNvCxnSpPr/>
          <p:nvPr/>
        </p:nvCxnSpPr>
        <p:spPr>
          <a:xfrm flipH="1">
            <a:off x="6896713" y="4745783"/>
            <a:ext cx="1224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Accolade ouvrante 60"/>
          <p:cNvSpPr/>
          <p:nvPr/>
        </p:nvSpPr>
        <p:spPr>
          <a:xfrm>
            <a:off x="7978676" y="1743265"/>
            <a:ext cx="288031" cy="318008"/>
          </a:xfrm>
          <a:prstGeom prst="leftBrace">
            <a:avLst>
              <a:gd name="adj1" fmla="val 0"/>
              <a:gd name="adj2" fmla="val 19209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2" name="Accolade ouvrante 61"/>
          <p:cNvSpPr/>
          <p:nvPr/>
        </p:nvSpPr>
        <p:spPr>
          <a:xfrm>
            <a:off x="8120713" y="1399615"/>
            <a:ext cx="145994" cy="318008"/>
          </a:xfrm>
          <a:prstGeom prst="leftBrace">
            <a:avLst>
              <a:gd name="adj1" fmla="val 0"/>
              <a:gd name="adj2" fmla="val 65935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/>
          <p:cNvSpPr/>
          <p:nvPr/>
        </p:nvSpPr>
        <p:spPr>
          <a:xfrm>
            <a:off x="7821790" y="3173153"/>
            <a:ext cx="199526" cy="19771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1</a:t>
            </a:r>
            <a:endParaRPr lang="fr-FR" sz="1200" dirty="0"/>
          </a:p>
        </p:txBody>
      </p:sp>
      <p:sp>
        <p:nvSpPr>
          <p:cNvPr id="64" name="Ellipse 63"/>
          <p:cNvSpPr/>
          <p:nvPr/>
        </p:nvSpPr>
        <p:spPr>
          <a:xfrm>
            <a:off x="7821790" y="2173479"/>
            <a:ext cx="199526" cy="19771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1</a:t>
            </a:r>
            <a:endParaRPr lang="fr-FR" sz="1200" dirty="0"/>
          </a:p>
        </p:txBody>
      </p:sp>
      <p:sp>
        <p:nvSpPr>
          <p:cNvPr id="65" name="Ellipse 64"/>
          <p:cNvSpPr/>
          <p:nvPr/>
        </p:nvSpPr>
        <p:spPr>
          <a:xfrm>
            <a:off x="7821790" y="2469719"/>
            <a:ext cx="199526" cy="19771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2</a:t>
            </a:r>
            <a:endParaRPr lang="fr-FR" sz="1200" dirty="0"/>
          </a:p>
        </p:txBody>
      </p:sp>
      <p:sp>
        <p:nvSpPr>
          <p:cNvPr id="66" name="Ellipse 65"/>
          <p:cNvSpPr/>
          <p:nvPr/>
        </p:nvSpPr>
        <p:spPr>
          <a:xfrm>
            <a:off x="7821790" y="3469998"/>
            <a:ext cx="199526" cy="19771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3</a:t>
            </a:r>
            <a:endParaRPr lang="fr-FR" sz="1200" dirty="0"/>
          </a:p>
        </p:txBody>
      </p:sp>
      <p:sp>
        <p:nvSpPr>
          <p:cNvPr id="67" name="Ellipse 66"/>
          <p:cNvSpPr/>
          <p:nvPr/>
        </p:nvSpPr>
        <p:spPr>
          <a:xfrm>
            <a:off x="6094833" y="5251065"/>
            <a:ext cx="199526" cy="19771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1</a:t>
            </a:r>
            <a:endParaRPr lang="fr-FR" sz="1200" dirty="0"/>
          </a:p>
        </p:txBody>
      </p:sp>
      <p:sp>
        <p:nvSpPr>
          <p:cNvPr id="68" name="Ellipse 67"/>
          <p:cNvSpPr/>
          <p:nvPr/>
        </p:nvSpPr>
        <p:spPr>
          <a:xfrm>
            <a:off x="6522357" y="5251065"/>
            <a:ext cx="199526" cy="19771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2</a:t>
            </a:r>
            <a:endParaRPr lang="fr-FR" sz="1200" dirty="0"/>
          </a:p>
        </p:txBody>
      </p:sp>
      <p:sp>
        <p:nvSpPr>
          <p:cNvPr id="69" name="Ellipse 68"/>
          <p:cNvSpPr/>
          <p:nvPr/>
        </p:nvSpPr>
        <p:spPr>
          <a:xfrm>
            <a:off x="6915053" y="5251065"/>
            <a:ext cx="199526" cy="19771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3</a:t>
            </a:r>
            <a:endParaRPr lang="fr-FR" sz="1200" dirty="0"/>
          </a:p>
        </p:txBody>
      </p:sp>
      <p:sp>
        <p:nvSpPr>
          <p:cNvPr id="74" name="Flèche droite 73"/>
          <p:cNvSpPr/>
          <p:nvPr/>
        </p:nvSpPr>
        <p:spPr>
          <a:xfrm>
            <a:off x="5134360" y="5161454"/>
            <a:ext cx="782579" cy="36724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197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build="p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contenu 1"/>
          <p:cNvSpPr>
            <a:spLocks noGrp="1"/>
          </p:cNvSpPr>
          <p:nvPr>
            <p:ph sz="half" idx="2"/>
          </p:nvPr>
        </p:nvSpPr>
        <p:spPr>
          <a:xfrm>
            <a:off x="3063682" y="1472650"/>
            <a:ext cx="5949776" cy="1038525"/>
          </a:xfrm>
        </p:spPr>
        <p:txBody>
          <a:bodyPr>
            <a:normAutofit/>
          </a:bodyPr>
          <a:lstStyle/>
          <a:p>
            <a:pPr lvl="1"/>
            <a:r>
              <a:rPr lang="en-US" sz="1400" dirty="0" smtClean="0"/>
              <a:t>Deformation sensor of the aluminum frame</a:t>
            </a:r>
          </a:p>
          <a:p>
            <a:pPr lvl="1"/>
            <a:r>
              <a:rPr lang="en-US" sz="1400" dirty="0" smtClean="0"/>
              <a:t>Deformation </a:t>
            </a:r>
            <a:r>
              <a:rPr lang="en-US" sz="1400" dirty="0"/>
              <a:t>sensor </a:t>
            </a:r>
            <a:r>
              <a:rPr lang="en-US" sz="1400" dirty="0" smtClean="0"/>
              <a:t>on the spindle support (called “Pivoting lever”)</a:t>
            </a:r>
          </a:p>
          <a:p>
            <a:pPr lvl="1"/>
            <a:r>
              <a:rPr lang="en-US" sz="1400" dirty="0"/>
              <a:t>Deformation sensor on the piezo frame (called “Connector</a:t>
            </a:r>
            <a:r>
              <a:rPr lang="en-US" sz="1400" dirty="0" smtClean="0"/>
              <a:t>”)</a:t>
            </a:r>
          </a:p>
          <a:p>
            <a:pPr marL="457200" lvl="1" indent="0">
              <a:buNone/>
            </a:pPr>
            <a:endParaRPr lang="en-US" sz="1400" dirty="0"/>
          </a:p>
        </p:txBody>
      </p:sp>
      <p:sp>
        <p:nvSpPr>
          <p:cNvPr id="33" name="Titre 3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Strain measurements</a:t>
            </a:r>
            <a:endParaRPr lang="en-US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25/03/2020</a:t>
            </a:r>
            <a:endParaRPr lang="en-US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/>
              <a:t>Motor cartridge tests plan - Nicolas Gandolfo - IJCLab</a:t>
            </a:r>
            <a:endParaRPr lang="en-US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5" name="Ellipse 14"/>
          <p:cNvSpPr/>
          <p:nvPr/>
        </p:nvSpPr>
        <p:spPr>
          <a:xfrm>
            <a:off x="3288667" y="1512003"/>
            <a:ext cx="199526" cy="19771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1</a:t>
            </a:r>
            <a:endParaRPr lang="fr-FR" sz="1200" dirty="0"/>
          </a:p>
        </p:txBody>
      </p:sp>
      <p:sp>
        <p:nvSpPr>
          <p:cNvPr id="16" name="Ellipse 15"/>
          <p:cNvSpPr/>
          <p:nvPr/>
        </p:nvSpPr>
        <p:spPr>
          <a:xfrm>
            <a:off x="3288667" y="1760535"/>
            <a:ext cx="199526" cy="19771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2</a:t>
            </a:r>
            <a:endParaRPr lang="fr-FR" sz="1200" dirty="0"/>
          </a:p>
        </p:txBody>
      </p:sp>
      <p:sp>
        <p:nvSpPr>
          <p:cNvPr id="17" name="Ellipse 16"/>
          <p:cNvSpPr/>
          <p:nvPr/>
        </p:nvSpPr>
        <p:spPr>
          <a:xfrm>
            <a:off x="3288667" y="2018039"/>
            <a:ext cx="199526" cy="19771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3</a:t>
            </a:r>
            <a:endParaRPr lang="fr-FR" sz="1200" dirty="0"/>
          </a:p>
        </p:txBody>
      </p:sp>
      <p:sp>
        <p:nvSpPr>
          <p:cNvPr id="19" name="Espace réservé du texte 33"/>
          <p:cNvSpPr>
            <a:spLocks noGrp="1"/>
          </p:cNvSpPr>
          <p:nvPr>
            <p:ph type="body" idx="1"/>
          </p:nvPr>
        </p:nvSpPr>
        <p:spPr>
          <a:xfrm>
            <a:off x="60713" y="1443387"/>
            <a:ext cx="2693754" cy="72707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Strain measurement to deploy</a:t>
            </a:r>
            <a:endParaRPr lang="en-US" dirty="0"/>
          </a:p>
        </p:txBody>
      </p:sp>
      <p:sp>
        <p:nvSpPr>
          <p:cNvPr id="20" name="Flèche droite 19"/>
          <p:cNvSpPr/>
          <p:nvPr/>
        </p:nvSpPr>
        <p:spPr>
          <a:xfrm>
            <a:off x="2705614" y="1598990"/>
            <a:ext cx="399672" cy="46074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17" y="2230385"/>
            <a:ext cx="4738337" cy="3500393"/>
          </a:xfrm>
          <a:prstGeom prst="rect">
            <a:avLst/>
          </a:prstGeom>
        </p:spPr>
      </p:pic>
      <p:sp>
        <p:nvSpPr>
          <p:cNvPr id="24" name="Ellipse 23"/>
          <p:cNvSpPr/>
          <p:nvPr/>
        </p:nvSpPr>
        <p:spPr>
          <a:xfrm>
            <a:off x="2705924" y="4901952"/>
            <a:ext cx="199526" cy="19771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1</a:t>
            </a:r>
            <a:endParaRPr lang="fr-FR" sz="1200" dirty="0"/>
          </a:p>
        </p:txBody>
      </p:sp>
      <p:sp>
        <p:nvSpPr>
          <p:cNvPr id="25" name="Ellipse 24"/>
          <p:cNvSpPr/>
          <p:nvPr/>
        </p:nvSpPr>
        <p:spPr>
          <a:xfrm>
            <a:off x="3199111" y="3303494"/>
            <a:ext cx="199526" cy="19771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2</a:t>
            </a:r>
            <a:endParaRPr lang="fr-FR" sz="1200" dirty="0"/>
          </a:p>
        </p:txBody>
      </p:sp>
      <p:sp>
        <p:nvSpPr>
          <p:cNvPr id="26" name="Ellipse 25"/>
          <p:cNvSpPr/>
          <p:nvPr/>
        </p:nvSpPr>
        <p:spPr>
          <a:xfrm>
            <a:off x="2748597" y="4345045"/>
            <a:ext cx="199526" cy="19771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3</a:t>
            </a:r>
            <a:endParaRPr lang="fr-FR" sz="1200" dirty="0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06" t="1515" r="17660"/>
          <a:stretch/>
        </p:blipFill>
        <p:spPr>
          <a:xfrm>
            <a:off x="5355392" y="2408448"/>
            <a:ext cx="1836577" cy="296621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4"/>
          <a:srcRect l="9996" r="13141"/>
          <a:stretch/>
        </p:blipFill>
        <p:spPr>
          <a:xfrm>
            <a:off x="7486934" y="2408448"/>
            <a:ext cx="2866105" cy="2385729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30" name="Connecteur droit avec flèche 29"/>
          <p:cNvCxnSpPr>
            <a:stCxn id="23" idx="2"/>
          </p:cNvCxnSpPr>
          <p:nvPr/>
        </p:nvCxnSpPr>
        <p:spPr>
          <a:xfrm flipH="1">
            <a:off x="6147707" y="3601313"/>
            <a:ext cx="1339227" cy="28488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>
            <a:off x="8887800" y="2797414"/>
            <a:ext cx="251316" cy="49956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 flipH="1">
            <a:off x="8159407" y="3303494"/>
            <a:ext cx="468774" cy="181224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7953712" y="4844589"/>
            <a:ext cx="21194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i="1" dirty="0" smtClean="0"/>
              <a:t>Dimensions : ~ 4 cm²</a:t>
            </a:r>
            <a:br>
              <a:rPr lang="fr-FR" sz="1600" i="1" dirty="0" smtClean="0"/>
            </a:br>
            <a:r>
              <a:rPr lang="fr-FR" sz="1600" i="1" dirty="0" smtClean="0"/>
              <a:t>(down to mm²)</a:t>
            </a:r>
            <a:endParaRPr lang="fr-FR" sz="1600" i="1" dirty="0"/>
          </a:p>
        </p:txBody>
      </p:sp>
      <p:sp>
        <p:nvSpPr>
          <p:cNvPr id="44" name="ZoneTexte 43"/>
          <p:cNvSpPr txBox="1"/>
          <p:nvPr/>
        </p:nvSpPr>
        <p:spPr>
          <a:xfrm>
            <a:off x="5355392" y="5374658"/>
            <a:ext cx="1836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err="1" smtClean="0"/>
              <a:t>Strain</a:t>
            </a:r>
            <a:r>
              <a:rPr lang="fr-FR" sz="1400" i="1" dirty="0" smtClean="0"/>
              <a:t> gage </a:t>
            </a:r>
            <a:r>
              <a:rPr lang="fr-FR" sz="1400" i="1" dirty="0" err="1" smtClean="0"/>
              <a:t>example</a:t>
            </a:r>
            <a:endParaRPr lang="fr-FR" sz="1400" i="1" dirty="0"/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8443" y="747042"/>
            <a:ext cx="1400091" cy="151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6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/>
          <p:cNvPicPr/>
          <p:nvPr>
            <p:extLst>
              <p:ext uri="{D42A27DB-BD31-4B8C-83A1-F6EECF244321}">
                <p14:modId xmlns:p14="http://schemas.microsoft.com/office/powerpoint/2010/main" val="1316883018"/>
              </p:ext>
            </p:extLst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82077" y="4582325"/>
            <a:ext cx="1548651" cy="879735"/>
          </a:xfrm>
          <a:prstGeom prst="rect">
            <a:avLst/>
          </a:prstGeom>
        </p:spPr>
      </p:pic>
      <p:sp>
        <p:nvSpPr>
          <p:cNvPr id="33" name="Titre 3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Strain measurements</a:t>
            </a:r>
            <a:endParaRPr lang="en-US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25/03/2020</a:t>
            </a:r>
            <a:endParaRPr lang="en-US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/>
              <a:t>Motor cartridge tests plan - Nicolas Gandolfo - IJCLab</a:t>
            </a:r>
            <a:endParaRPr lang="en-US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9" name="Espace réservé du texte 33"/>
          <p:cNvSpPr>
            <a:spLocks noGrp="1"/>
          </p:cNvSpPr>
          <p:nvPr>
            <p:ph type="body" idx="1"/>
          </p:nvPr>
        </p:nvSpPr>
        <p:spPr>
          <a:xfrm>
            <a:off x="60713" y="1443387"/>
            <a:ext cx="2693754" cy="72707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Measurement grouping summary </a:t>
            </a:r>
            <a:endParaRPr lang="en-US" dirty="0"/>
          </a:p>
        </p:txBody>
      </p:sp>
      <p:sp>
        <p:nvSpPr>
          <p:cNvPr id="20" name="Flèche droite 19"/>
          <p:cNvSpPr/>
          <p:nvPr/>
        </p:nvSpPr>
        <p:spPr>
          <a:xfrm>
            <a:off x="2705614" y="1598990"/>
            <a:ext cx="399672" cy="46074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17" y="2230385"/>
            <a:ext cx="4738337" cy="3500393"/>
          </a:xfrm>
          <a:prstGeom prst="rect">
            <a:avLst/>
          </a:prstGeom>
        </p:spPr>
      </p:pic>
      <p:sp>
        <p:nvSpPr>
          <p:cNvPr id="26" name="Ellipse 25"/>
          <p:cNvSpPr/>
          <p:nvPr/>
        </p:nvSpPr>
        <p:spPr>
          <a:xfrm>
            <a:off x="2748597" y="4345045"/>
            <a:ext cx="199526" cy="19771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3</a:t>
            </a:r>
            <a:endParaRPr lang="fr-FR" sz="1200" dirty="0"/>
          </a:p>
        </p:txBody>
      </p:sp>
      <p:grpSp>
        <p:nvGrpSpPr>
          <p:cNvPr id="2" name="Groupe 1"/>
          <p:cNvGrpSpPr/>
          <p:nvPr/>
        </p:nvGrpSpPr>
        <p:grpSpPr>
          <a:xfrm>
            <a:off x="5484290" y="3874134"/>
            <a:ext cx="2854425" cy="1620485"/>
            <a:chOff x="597877" y="2734594"/>
            <a:chExt cx="6945434" cy="3942991"/>
          </a:xfrm>
        </p:grpSpPr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7877" y="4676483"/>
              <a:ext cx="5265558" cy="2001102"/>
            </a:xfrm>
            <a:prstGeom prst="rect">
              <a:avLst/>
            </a:prstGeom>
          </p:spPr>
        </p:pic>
        <p:cxnSp>
          <p:nvCxnSpPr>
            <p:cNvPr id="27" name="Connecteur droit avec flèche 26"/>
            <p:cNvCxnSpPr>
              <a:stCxn id="28" idx="2"/>
            </p:cNvCxnSpPr>
            <p:nvPr/>
          </p:nvCxnSpPr>
          <p:spPr>
            <a:xfrm>
              <a:off x="3298202" y="4531924"/>
              <a:ext cx="557433" cy="1756079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cxnSp>
        <p:sp>
          <p:nvSpPr>
            <p:cNvPr id="28" name="Rectangle 27"/>
            <p:cNvSpPr/>
            <p:nvPr/>
          </p:nvSpPr>
          <p:spPr>
            <a:xfrm>
              <a:off x="980415" y="2734594"/>
              <a:ext cx="4635574" cy="1797330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sz="1400" dirty="0" smtClean="0"/>
                <a:t>Stress on the strain gage area : ~10 </a:t>
              </a:r>
              <a:r>
                <a:rPr lang="en-US" sz="1400" dirty="0" err="1" smtClean="0"/>
                <a:t>Mpa</a:t>
              </a:r>
              <a:r>
                <a:rPr lang="en-US" sz="1400" dirty="0" smtClean="0"/>
                <a:t/>
              </a:r>
              <a:br>
                <a:rPr lang="en-US" sz="1400" dirty="0" smtClean="0"/>
              </a:br>
              <a:r>
                <a:rPr lang="en-US" sz="1400" dirty="0" smtClean="0"/>
                <a:t>Resulting strain : 5.2e-5</a:t>
              </a:r>
              <a:endParaRPr lang="en-US" sz="1400" dirty="0"/>
            </a:p>
          </p:txBody>
        </p:sp>
        <p:cxnSp>
          <p:nvCxnSpPr>
            <p:cNvPr id="29" name="Connecteur droit avec flèche 28"/>
            <p:cNvCxnSpPr>
              <a:stCxn id="28" idx="3"/>
            </p:cNvCxnSpPr>
            <p:nvPr/>
          </p:nvCxnSpPr>
          <p:spPr>
            <a:xfrm>
              <a:off x="5615989" y="3633259"/>
              <a:ext cx="1927322" cy="1704855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triangle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cxnSp>
      </p:grpSp>
      <p:pic>
        <p:nvPicPr>
          <p:cNvPr id="30" name="Image 29"/>
          <p:cNvPicPr/>
          <p:nvPr>
            <p:extLst>
              <p:ext uri="{D42A27DB-BD31-4B8C-83A1-F6EECF244321}">
                <p14:modId xmlns:p14="http://schemas.microsoft.com/office/powerpoint/2010/main" val="698204093"/>
              </p:ext>
            </p:ext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42687" y="2344827"/>
            <a:ext cx="3462124" cy="1768170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386388" y="2908055"/>
            <a:ext cx="1808617" cy="52322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smtClean="0"/>
              <a:t>Stress on the strain gage area : ~150 </a:t>
            </a:r>
            <a:r>
              <a:rPr lang="en-US" sz="1400" dirty="0" err="1" smtClean="0"/>
              <a:t>Mpa</a:t>
            </a:r>
            <a:endParaRPr lang="en-US" sz="1400" dirty="0"/>
          </a:p>
        </p:txBody>
      </p:sp>
      <p:cxnSp>
        <p:nvCxnSpPr>
          <p:cNvPr id="32" name="Connecteur droit avec flèche 31"/>
          <p:cNvCxnSpPr>
            <a:stCxn id="31" idx="3"/>
          </p:cNvCxnSpPr>
          <p:nvPr/>
        </p:nvCxnSpPr>
        <p:spPr>
          <a:xfrm>
            <a:off x="7195005" y="3169665"/>
            <a:ext cx="1701182" cy="32102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cxnSp>
      <p:sp>
        <p:nvSpPr>
          <p:cNvPr id="35" name="Espace réservé du contenu 1"/>
          <p:cNvSpPr>
            <a:spLocks noGrp="1"/>
          </p:cNvSpPr>
          <p:nvPr>
            <p:ph sz="half" idx="2"/>
          </p:nvPr>
        </p:nvSpPr>
        <p:spPr>
          <a:xfrm>
            <a:off x="3063682" y="1472650"/>
            <a:ext cx="5949776" cy="1038525"/>
          </a:xfrm>
        </p:spPr>
        <p:txBody>
          <a:bodyPr>
            <a:normAutofit/>
          </a:bodyPr>
          <a:lstStyle/>
          <a:p>
            <a:pPr lvl="1"/>
            <a:r>
              <a:rPr lang="en-US" sz="1400" dirty="0" smtClean="0"/>
              <a:t>Deformation sensor of the aluminum frame</a:t>
            </a:r>
          </a:p>
          <a:p>
            <a:pPr lvl="1"/>
            <a:r>
              <a:rPr lang="en-US" sz="1400" dirty="0" smtClean="0"/>
              <a:t>Deformation </a:t>
            </a:r>
            <a:r>
              <a:rPr lang="en-US" sz="1400" dirty="0"/>
              <a:t>sensor </a:t>
            </a:r>
            <a:r>
              <a:rPr lang="en-US" sz="1400" dirty="0" smtClean="0"/>
              <a:t>on the spindle support (called “Pivoting lever”)</a:t>
            </a:r>
          </a:p>
          <a:p>
            <a:pPr lvl="1"/>
            <a:r>
              <a:rPr lang="en-US" sz="1400" dirty="0"/>
              <a:t>Deformation sensor on the piezo frame (called “Connector</a:t>
            </a:r>
            <a:r>
              <a:rPr lang="en-US" sz="1400" dirty="0" smtClean="0"/>
              <a:t>”)</a:t>
            </a:r>
          </a:p>
          <a:p>
            <a:pPr marL="457200" lvl="1" indent="0">
              <a:buNone/>
            </a:pPr>
            <a:endParaRPr lang="en-US" sz="1400" dirty="0"/>
          </a:p>
        </p:txBody>
      </p:sp>
      <p:sp>
        <p:nvSpPr>
          <p:cNvPr id="36" name="Ellipse 35"/>
          <p:cNvSpPr/>
          <p:nvPr/>
        </p:nvSpPr>
        <p:spPr>
          <a:xfrm>
            <a:off x="3288667" y="1512003"/>
            <a:ext cx="199526" cy="19771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1</a:t>
            </a:r>
            <a:endParaRPr lang="fr-FR" sz="1200" dirty="0"/>
          </a:p>
        </p:txBody>
      </p:sp>
      <p:sp>
        <p:nvSpPr>
          <p:cNvPr id="37" name="Ellipse 36"/>
          <p:cNvSpPr/>
          <p:nvPr/>
        </p:nvSpPr>
        <p:spPr>
          <a:xfrm>
            <a:off x="3288667" y="1760535"/>
            <a:ext cx="199526" cy="19771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2</a:t>
            </a:r>
            <a:endParaRPr lang="fr-FR" sz="1200" dirty="0"/>
          </a:p>
        </p:txBody>
      </p:sp>
      <p:sp>
        <p:nvSpPr>
          <p:cNvPr id="38" name="Ellipse 37"/>
          <p:cNvSpPr/>
          <p:nvPr/>
        </p:nvSpPr>
        <p:spPr>
          <a:xfrm>
            <a:off x="3288667" y="2018039"/>
            <a:ext cx="199526" cy="19771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3</a:t>
            </a:r>
            <a:endParaRPr lang="fr-FR" sz="1200" dirty="0"/>
          </a:p>
        </p:txBody>
      </p:sp>
      <p:sp>
        <p:nvSpPr>
          <p:cNvPr id="39" name="Ellipse 38"/>
          <p:cNvSpPr/>
          <p:nvPr/>
        </p:nvSpPr>
        <p:spPr>
          <a:xfrm>
            <a:off x="2705924" y="4901952"/>
            <a:ext cx="199526" cy="19771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1</a:t>
            </a:r>
            <a:endParaRPr lang="fr-FR" sz="1200" dirty="0"/>
          </a:p>
        </p:txBody>
      </p:sp>
      <p:sp>
        <p:nvSpPr>
          <p:cNvPr id="40" name="Ellipse 39"/>
          <p:cNvSpPr/>
          <p:nvPr/>
        </p:nvSpPr>
        <p:spPr>
          <a:xfrm>
            <a:off x="3199111" y="3303494"/>
            <a:ext cx="199526" cy="19771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2</a:t>
            </a:r>
            <a:endParaRPr lang="fr-FR" sz="1200" dirty="0"/>
          </a:p>
        </p:txBody>
      </p:sp>
      <p:sp>
        <p:nvSpPr>
          <p:cNvPr id="41" name="Ellipse 40"/>
          <p:cNvSpPr/>
          <p:nvPr/>
        </p:nvSpPr>
        <p:spPr>
          <a:xfrm>
            <a:off x="7342687" y="5264344"/>
            <a:ext cx="199526" cy="19771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3</a:t>
            </a:r>
            <a:endParaRPr lang="fr-FR" sz="1200" dirty="0"/>
          </a:p>
        </p:txBody>
      </p:sp>
      <p:sp>
        <p:nvSpPr>
          <p:cNvPr id="42" name="Ellipse 41"/>
          <p:cNvSpPr/>
          <p:nvPr/>
        </p:nvSpPr>
        <p:spPr>
          <a:xfrm>
            <a:off x="9073749" y="5165486"/>
            <a:ext cx="199526" cy="19771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2</a:t>
            </a:r>
            <a:endParaRPr lang="fr-FR" sz="1200" dirty="0"/>
          </a:p>
        </p:txBody>
      </p:sp>
      <p:sp>
        <p:nvSpPr>
          <p:cNvPr id="43" name="Ellipse 42"/>
          <p:cNvSpPr/>
          <p:nvPr/>
        </p:nvSpPr>
        <p:spPr>
          <a:xfrm>
            <a:off x="9994899" y="3679873"/>
            <a:ext cx="199526" cy="197716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1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6193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re 3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measurements not related to requirements</a:t>
            </a:r>
            <a:endParaRPr lang="en-US" dirty="0"/>
          </a:p>
        </p:txBody>
      </p:sp>
      <p:sp>
        <p:nvSpPr>
          <p:cNvPr id="2" name="Espace réservé du contenu 1"/>
          <p:cNvSpPr>
            <a:spLocks noGrp="1"/>
          </p:cNvSpPr>
          <p:nvPr>
            <p:ph sz="half" idx="2"/>
          </p:nvPr>
        </p:nvSpPr>
        <p:spPr>
          <a:xfrm>
            <a:off x="741363" y="1504478"/>
            <a:ext cx="7597352" cy="3901530"/>
          </a:xfrm>
        </p:spPr>
        <p:txBody>
          <a:bodyPr>
            <a:normAutofit/>
          </a:bodyPr>
          <a:lstStyle/>
          <a:p>
            <a:r>
              <a:rPr lang="en-US" dirty="0" smtClean="0"/>
              <a:t>Non exhaustive list</a:t>
            </a:r>
          </a:p>
          <a:p>
            <a:pPr lvl="1"/>
            <a:r>
              <a:rPr lang="en-US" dirty="0" smtClean="0"/>
              <a:t>Temperatures</a:t>
            </a:r>
          </a:p>
          <a:p>
            <a:pPr lvl="2"/>
            <a:r>
              <a:rPr lang="en-US" dirty="0" smtClean="0"/>
              <a:t>Motor, piezo, structure…</a:t>
            </a:r>
          </a:p>
          <a:p>
            <a:pPr lvl="1"/>
            <a:r>
              <a:rPr lang="en-US" dirty="0" smtClean="0"/>
              <a:t>Motor start current</a:t>
            </a:r>
          </a:p>
          <a:p>
            <a:pPr lvl="2"/>
            <a:r>
              <a:rPr lang="en-US" dirty="0" smtClean="0"/>
              <a:t>Inform on the friction torque, linked to the mechanical wear</a:t>
            </a:r>
          </a:p>
          <a:p>
            <a:pPr lvl="1"/>
            <a:r>
              <a:rPr lang="en-US" dirty="0" smtClean="0"/>
              <a:t>Piezo electrical parameters</a:t>
            </a:r>
          </a:p>
          <a:p>
            <a:pPr lvl="2"/>
            <a:r>
              <a:rPr lang="en-US" dirty="0" smtClean="0"/>
              <a:t>Capacitance informs on the health of the actuators</a:t>
            </a:r>
          </a:p>
          <a:p>
            <a:pPr lvl="1"/>
            <a:r>
              <a:rPr lang="en-US" dirty="0" smtClean="0"/>
              <a:t>Vibration</a:t>
            </a:r>
          </a:p>
          <a:p>
            <a:pPr lvl="2"/>
            <a:r>
              <a:rPr lang="en-US" dirty="0" smtClean="0"/>
              <a:t>Mechanical resonance modes impact the control strategy during normal operation, they may evolve over time</a:t>
            </a:r>
            <a:endParaRPr lang="en-US" dirty="0" smtClean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25/03/2020</a:t>
            </a:r>
            <a:endParaRPr lang="en-US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/>
              <a:t>Motor cartridge tests plan - Nicolas Gandolfo - IJCLab</a:t>
            </a:r>
            <a:endParaRPr lang="en-US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32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16652</TotalTime>
  <Words>1049</Words>
  <Application>Microsoft Office PowerPoint</Application>
  <PresentationFormat>Personnalisé</PresentationFormat>
  <Paragraphs>229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MS Mincho</vt:lpstr>
      <vt:lpstr>Palatino</vt:lpstr>
      <vt:lpstr>Times New Roman</vt:lpstr>
      <vt:lpstr>1_modele-IJCLAb-powerpoint</vt:lpstr>
      <vt:lpstr>Motor cartridge tests plan</vt:lpstr>
      <vt:lpstr>Motor cartridge tests plan</vt:lpstr>
      <vt:lpstr>Objectives</vt:lpstr>
      <vt:lpstr>Available material</vt:lpstr>
      <vt:lpstr>Available material</vt:lpstr>
      <vt:lpstr>Tuner requirement (SSR2)</vt:lpstr>
      <vt:lpstr>Strain measurements</vt:lpstr>
      <vt:lpstr>Strain measurements</vt:lpstr>
      <vt:lpstr>Other measurements not related to requirements</vt:lpstr>
      <vt:lpstr>Run structure</vt:lpstr>
      <vt:lpstr>Run structure</vt:lpstr>
      <vt:lpstr>End.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Nicolas gandolfo</cp:lastModifiedBy>
  <cp:revision>1603</cp:revision>
  <dcterms:created xsi:type="dcterms:W3CDTF">2011-03-09T16:37:49Z</dcterms:created>
  <dcterms:modified xsi:type="dcterms:W3CDTF">2020-03-25T11:57:36Z</dcterms:modified>
</cp:coreProperties>
</file>