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75" r:id="rId3"/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687" r:id="rId6"/>
    <p:sldId id="692" r:id="rId7"/>
    <p:sldId id="688" r:id="rId8"/>
    <p:sldId id="390" r:id="rId9"/>
    <p:sldId id="691" r:id="rId10"/>
    <p:sldId id="699" r:id="rId11"/>
    <p:sldId id="693" r:id="rId12"/>
    <p:sldId id="697" r:id="rId13"/>
    <p:sldId id="698" r:id="rId14"/>
    <p:sldId id="694" r:id="rId15"/>
    <p:sldId id="695" r:id="rId16"/>
    <p:sldId id="696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3667" autoAdjust="0"/>
  </p:normalViewPr>
  <p:slideViewPr>
    <p:cSldViewPr>
      <p:cViewPr varScale="1">
        <p:scale>
          <a:sx n="76" d="100"/>
          <a:sy n="76" d="100"/>
        </p:scale>
        <p:origin x="31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5803"/>
    </p:cViewPr>
  </p:sorterViewPr>
  <p:notesViewPr>
    <p:cSldViewPr>
      <p:cViewPr varScale="1">
        <p:scale>
          <a:sx n="86" d="100"/>
          <a:sy n="86" d="100"/>
        </p:scale>
        <p:origin x="201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1" cy="482282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011" y="1"/>
            <a:ext cx="3169921" cy="482282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04D06D4B-F083-4F0B-B6C9-2D493B329ED9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8920"/>
            <a:ext cx="3169921" cy="482281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11" y="9118920"/>
            <a:ext cx="3169921" cy="482281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BC3C506F-2269-46DF-AAD8-716176AB6A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6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072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6656" tIns="48328" rIns="96656" bIns="4832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9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2520" y="6538623"/>
            <a:ext cx="336679" cy="184666"/>
          </a:xfrm>
        </p:spPr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Next Steps towards Technical Proposal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11.09.17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6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1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81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1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01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432611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1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5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82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347370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9" y="432612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70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1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5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17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432611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1" y="1238252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2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8859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Next Steps towards Technical Proposal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11.09.17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9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3666A"/>
                </a:solidFill>
                <a:latin typeface="Helvetic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9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9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425570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80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11.09.17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62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807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88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18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5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2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4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230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11.09.17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8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Next Steps towards Technical Proposal</a:t>
            </a:r>
            <a:endParaRPr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11.09.17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851904" y="6480046"/>
            <a:ext cx="1185672" cy="254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Next Steps towards Technical Proposal</a:t>
            </a:r>
            <a:endParaRPr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11.09.17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Next Steps towards Technical Proposal</a:t>
            </a:r>
            <a:endParaRPr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11.09.17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81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62" y="635889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156447" y="6499859"/>
            <a:ext cx="541020" cy="220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95242"/>
            <a:ext cx="825500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904" y="1317059"/>
            <a:ext cx="8378190" cy="177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B5A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7632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Next Steps towards Technical Proposal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65502" y="6538623"/>
            <a:ext cx="194449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5F2B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/>
              <a:t>11.09.17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0159" y="6538623"/>
            <a:ext cx="3366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 kern="1200" spc="-5">
                <a:solidFill>
                  <a:srgbClr val="BB5F2B"/>
                </a:solidFill>
                <a:latin typeface="Arial"/>
                <a:ea typeface="+mn-ea"/>
                <a:cs typeface="Arial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11.09.17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9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1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2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9" y="6488432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488432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11.09.17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Next Steps towards Technical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04070" TargetMode="External"/><Relationship Id="rId7" Type="http://schemas.openxmlformats.org/officeDocument/2006/relationships/hyperlink" Target="https://edms.cern.ch/document/2173197/LAST_RELEASED" TargetMode="External"/><Relationship Id="rId2" Type="http://schemas.openxmlformats.org/officeDocument/2006/relationships/hyperlink" Target="https://edms.cern.ch/project/CERN-00002040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project/CERN-0000194849" TargetMode="External"/><Relationship Id="rId5" Type="http://schemas.openxmlformats.org/officeDocument/2006/relationships/hyperlink" Target="https://edms.cern.ch/project/CERN-0000204073" TargetMode="External"/><Relationship Id="rId4" Type="http://schemas.openxmlformats.org/officeDocument/2006/relationships/hyperlink" Target="https://edms.cern.ch/project/CERN-000020407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ms.cern.ch/document/23039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category/58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eb.fnal.gov/project/LBNF/ReviewsAndAssessments/SitePages/Reviews,%20Workshops,%20Meetings.aspx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30395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76148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962" y="47320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BB5F2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135879" y="211836"/>
            <a:ext cx="3598164" cy="214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316723" y="5974079"/>
            <a:ext cx="1370076" cy="557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44500" y="1951450"/>
            <a:ext cx="78613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lang="en-US" sz="3200" dirty="0">
                <a:latin typeface="Arial"/>
                <a:cs typeface="Arial"/>
              </a:rPr>
              <a:t>Review Office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451" y="2742761"/>
            <a:ext cx="8245348" cy="1413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spc="-10" dirty="0">
                <a:solidFill>
                  <a:srgbClr val="BB5F2B"/>
                </a:solidFill>
                <a:latin typeface="Arial"/>
                <a:cs typeface="Arial"/>
              </a:rPr>
              <a:t>Steve Kettell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200" spc="-15" dirty="0">
                <a:solidFill>
                  <a:srgbClr val="BB5F2B"/>
                </a:solidFill>
                <a:latin typeface="Arial"/>
                <a:cs typeface="Arial"/>
              </a:rPr>
              <a:t>Technical Board</a:t>
            </a:r>
          </a:p>
          <a:p>
            <a:pPr marL="12700">
              <a:lnSpc>
                <a:spcPct val="100000"/>
              </a:lnSpc>
            </a:pPr>
            <a:r>
              <a:rPr lang="en-US" sz="2200" spc="-10" dirty="0">
                <a:solidFill>
                  <a:srgbClr val="BB5F2B"/>
                </a:solidFill>
                <a:latin typeface="Arial"/>
                <a:cs typeface="Arial"/>
              </a:rPr>
              <a:t>19 March 2020</a:t>
            </a:r>
          </a:p>
          <a:p>
            <a:pPr marL="12700">
              <a:lnSpc>
                <a:spcPts val="2615"/>
              </a:lnSpc>
              <a:spcBef>
                <a:spcPts val="530"/>
              </a:spcBef>
            </a:pPr>
            <a:endParaRPr lang="en-US" sz="2200" spc="-10" dirty="0">
              <a:solidFill>
                <a:srgbClr val="BB5F2B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E2CAA-07EE-418F-BA5C-0317CC0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Backup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7CA3-4F44-4DF5-AB6A-A55F482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FE6CC8-4FCB-4447-B7FB-95072E673B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E2CAA-07EE-418F-BA5C-0317CC0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019800" cy="486097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Preliminary Design Review deliverables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7CA3-4F44-4DF5-AB6A-A55F482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FE6CC8-4FCB-4447-B7FB-95072E673B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1159B4-305A-493E-AADE-858F2874E8E1}"/>
              </a:ext>
            </a:extLst>
          </p:cNvPr>
          <p:cNvSpPr/>
          <p:nvPr/>
        </p:nvSpPr>
        <p:spPr>
          <a:xfrm>
            <a:off x="152400" y="884201"/>
            <a:ext cx="8839200" cy="508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spcBef>
                <a:spcPts val="300"/>
              </a:spcBef>
              <a:spcAft>
                <a:spcPts val="0"/>
              </a:spcAft>
            </a:pPr>
            <a:endParaRPr lang="en-US" sz="1200" i="1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Design choice identified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Design in accordance with detector requirements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Detail engineering drawings, schematics, models, interface drawings and preliminary parts list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Interface documentation review with other systems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Engineering analyses and documentation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Installation and testing plans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Incorporation of ProtoDUNE &amp; other prototyping lessons learned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Finalization of applicable design codes and standards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Manufacturing methods and acquisition strategy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Plans for production and evaluation of prototypes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Draft manufacturing, quality assurance, testing and procurement plans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Installation plans including special tools and fixtures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Preliminary cost and schedule estimate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 engineering exercise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Resolution of TDR or relevant ProtoDUNE review recommendations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1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E2CAA-07EE-418F-BA5C-0317CC0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019800" cy="486097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Design Review deliverables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7CA3-4F44-4DF5-AB6A-A55F482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FE6CC8-4FCB-4447-B7FB-95072E673B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10D90-E305-4342-BEB1-BC3DF65C6CDF}"/>
              </a:ext>
            </a:extLst>
          </p:cNvPr>
          <p:cNvSpPr/>
          <p:nvPr/>
        </p:nvSpPr>
        <p:spPr>
          <a:xfrm>
            <a:off x="-41564" y="914400"/>
            <a:ext cx="9067800" cy="4219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Approved system requirements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Complete manufacturing drawings, schematics, and specifications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Engineering and safety analysis reports including calculations related to the design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Procurement specifications 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Interface drawings and documents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Production site plans for all production sites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Evaluation of prototypes and design modifications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quality assurance plan and quality control tools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cost and schedule estimate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Related risks and mitigations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List of deliverables to the installation sites (Parts Breakdown Structure)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Resolution of PDR recommendations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Installation plans, schedules, procedures as understood at the time, to assess the adequacy of design related to installation.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6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E2CAA-07EE-418F-BA5C-0317CC0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6019800" cy="486097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Production Readiness Review deliverables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7CA3-4F44-4DF5-AB6A-A55F482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FE6CC8-4FCB-4447-B7FB-95072E673B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412D0B-C20E-4594-BBF7-EF9DD91F6E6D}"/>
              </a:ext>
            </a:extLst>
          </p:cNvPr>
          <p:cNvSpPr/>
          <p:nvPr/>
        </p:nvSpPr>
        <p:spPr>
          <a:xfrm>
            <a:off x="0" y="578155"/>
            <a:ext cx="8991600" cy="570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Validation of a “module-0” is expected as input to a PRR.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QA plans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list of deliverables and Parts Breakdown Structure (PBS)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production drawings, specifications and manufacturing and test procedures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assembly drawings, where applicable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safety documents (i.e., Hazard Analysis documentation and engineering final safety reports)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Component QC plan (i.e., travellers, test plans and reports, software verification and validation documents, supplier documentation)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procurement documents per institution practice,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Completion and evaluation of prototypes, review of production process and QC results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Resolution of FDR recommendations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Acquisition Plan and Advanced Procurement Plan packages as required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RFIs, RFPs and RFQs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Total estimated cost and baseline cost estimate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Delivery Schedule, timeframe, total number of calendar days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Specific Roles and Responsibilities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QA and ES&amp;H requirements for purchasing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Risks summary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4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E2CAA-07EE-418F-BA5C-0317CC0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486097"/>
          </a:xfrm>
        </p:spPr>
        <p:txBody>
          <a:bodyPr>
            <a:normAutofit/>
          </a:bodyPr>
          <a:lstStyle/>
          <a:p>
            <a:r>
              <a:rPr lang="en-US" dirty="0"/>
              <a:t>What is the Review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7CA3-4F44-4DF5-AB6A-A55F482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FE6CC8-4FCB-4447-B7FB-95072E673B49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9E9700-480E-4ECB-9B8B-57CDA80800BD}"/>
              </a:ext>
            </a:extLst>
          </p:cNvPr>
          <p:cNvGrpSpPr/>
          <p:nvPr/>
        </p:nvGrpSpPr>
        <p:grpSpPr>
          <a:xfrm>
            <a:off x="5443501" y="88020"/>
            <a:ext cx="3548993" cy="6288350"/>
            <a:chOff x="5516956" y="228312"/>
            <a:chExt cx="2928115" cy="57010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184DE7-2FE9-4A9A-A522-61A91936D10D}"/>
                </a:ext>
              </a:extLst>
            </p:cNvPr>
            <p:cNvSpPr txBox="1"/>
            <p:nvPr/>
          </p:nvSpPr>
          <p:spPr>
            <a:xfrm>
              <a:off x="5802663" y="228312"/>
              <a:ext cx="2642408" cy="83099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hlinkClick r:id="rId2"/>
                </a:rPr>
                <a:t>Integration Project Office</a:t>
              </a:r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7AE4E-61F3-439C-A436-BD3D063BE1FE}"/>
                </a:ext>
              </a:extLst>
            </p:cNvPr>
            <p:cNvSpPr txBox="1"/>
            <p:nvPr/>
          </p:nvSpPr>
          <p:spPr>
            <a:xfrm>
              <a:off x="5516964" y="1423678"/>
              <a:ext cx="24538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3"/>
                </a:rPr>
                <a:t>Mechanical Integration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773BBA-7ECE-4B4E-999B-60EC3C1F8594}"/>
                </a:ext>
              </a:extLst>
            </p:cNvPr>
            <p:cNvSpPr txBox="1"/>
            <p:nvPr/>
          </p:nvSpPr>
          <p:spPr>
            <a:xfrm>
              <a:off x="5516962" y="1965491"/>
              <a:ext cx="24538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Electrical Integration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2A0507-AD69-439A-ACC1-675092676211}"/>
                </a:ext>
              </a:extLst>
            </p:cNvPr>
            <p:cNvSpPr txBox="1"/>
            <p:nvPr/>
          </p:nvSpPr>
          <p:spPr>
            <a:xfrm>
              <a:off x="5516962" y="2534906"/>
              <a:ext cx="24538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4"/>
                </a:rPr>
                <a:t>Compliance office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7F88C7-6DE0-4D40-9136-C726F7A7BF64}"/>
                </a:ext>
              </a:extLst>
            </p:cNvPr>
            <p:cNvSpPr txBox="1"/>
            <p:nvPr/>
          </p:nvSpPr>
          <p:spPr>
            <a:xfrm>
              <a:off x="5516961" y="3090926"/>
              <a:ext cx="24538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5"/>
                </a:rPr>
                <a:t>Review office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46C759-1EC7-4C7E-B898-B4401E153EA9}"/>
                </a:ext>
              </a:extLst>
            </p:cNvPr>
            <p:cNvSpPr txBox="1"/>
            <p:nvPr/>
          </p:nvSpPr>
          <p:spPr>
            <a:xfrm>
              <a:off x="5516960" y="3646946"/>
              <a:ext cx="24538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Schedule office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A8CCEC-5107-4008-9920-4059F95BB26D}"/>
                </a:ext>
              </a:extLst>
            </p:cNvPr>
            <p:cNvSpPr txBox="1"/>
            <p:nvPr/>
          </p:nvSpPr>
          <p:spPr>
            <a:xfrm>
              <a:off x="5516958" y="4206055"/>
              <a:ext cx="24538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QC librarian/EDMS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709A76-315C-4F2A-9411-1F323EE9A022}"/>
                </a:ext>
              </a:extLst>
            </p:cNvPr>
            <p:cNvSpPr txBox="1"/>
            <p:nvPr/>
          </p:nvSpPr>
          <p:spPr>
            <a:xfrm>
              <a:off x="5516957" y="4762924"/>
              <a:ext cx="24538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6"/>
                </a:rPr>
                <a:t>FS detectors installation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B0AB32-FBA6-4926-BA20-FBEC07F98564}"/>
                </a:ext>
              </a:extLst>
            </p:cNvPr>
            <p:cNvSpPr txBox="1"/>
            <p:nvPr/>
          </p:nvSpPr>
          <p:spPr>
            <a:xfrm>
              <a:off x="5516956" y="5319793"/>
              <a:ext cx="2453833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NS detectors installation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F1AD9D-EFB5-40E8-829A-C754539947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2209" y="1064920"/>
              <a:ext cx="1" cy="4864401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B2C437-D0D3-4CE3-816C-C8F7A4343CE0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7970797" y="1608344"/>
              <a:ext cx="451412" cy="6184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786E54-AB34-433B-AB27-EEE5C5EABB9D}"/>
                </a:ext>
              </a:extLst>
            </p:cNvPr>
            <p:cNvCxnSpPr/>
            <p:nvPr/>
          </p:nvCxnSpPr>
          <p:spPr>
            <a:xfrm>
              <a:off x="7970797" y="2165779"/>
              <a:ext cx="451412" cy="1211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FF80339-22EF-49CB-994E-AEFC0312DB9E}"/>
                </a:ext>
              </a:extLst>
            </p:cNvPr>
            <p:cNvCxnSpPr/>
            <p:nvPr/>
          </p:nvCxnSpPr>
          <p:spPr>
            <a:xfrm>
              <a:off x="7970797" y="2723214"/>
              <a:ext cx="451412" cy="1211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E065A3-60F6-4C8B-BD96-A35ABE77DCE3}"/>
                </a:ext>
              </a:extLst>
            </p:cNvPr>
            <p:cNvCxnSpPr/>
            <p:nvPr/>
          </p:nvCxnSpPr>
          <p:spPr>
            <a:xfrm>
              <a:off x="7970797" y="3269074"/>
              <a:ext cx="451412" cy="1211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0374C3-67A3-4F49-909B-4887B55674C3}"/>
                </a:ext>
              </a:extLst>
            </p:cNvPr>
            <p:cNvCxnSpPr/>
            <p:nvPr/>
          </p:nvCxnSpPr>
          <p:spPr>
            <a:xfrm>
              <a:off x="7970797" y="3826509"/>
              <a:ext cx="451412" cy="1211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365A6E-7EE4-4DD2-AFA9-34D35FF6253D}"/>
                </a:ext>
              </a:extLst>
            </p:cNvPr>
            <p:cNvCxnSpPr/>
            <p:nvPr/>
          </p:nvCxnSpPr>
          <p:spPr>
            <a:xfrm>
              <a:off x="7970797" y="4385779"/>
              <a:ext cx="451412" cy="1211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34E74A-FDC3-46A7-BC2D-144306FFFD7E}"/>
                </a:ext>
              </a:extLst>
            </p:cNvPr>
            <p:cNvCxnSpPr/>
            <p:nvPr/>
          </p:nvCxnSpPr>
          <p:spPr>
            <a:xfrm>
              <a:off x="7970797" y="4931639"/>
              <a:ext cx="451412" cy="1211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C68D92-7EF0-4D42-89F3-33CF81D07B8E}"/>
                </a:ext>
              </a:extLst>
            </p:cNvPr>
            <p:cNvCxnSpPr/>
            <p:nvPr/>
          </p:nvCxnSpPr>
          <p:spPr>
            <a:xfrm>
              <a:off x="7970797" y="5500649"/>
              <a:ext cx="451412" cy="12112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18808F8-AA60-42AD-975D-6A18647236C6}"/>
              </a:ext>
            </a:extLst>
          </p:cNvPr>
          <p:cNvSpPr/>
          <p:nvPr/>
        </p:nvSpPr>
        <p:spPr>
          <a:xfrm>
            <a:off x="-13855" y="592505"/>
            <a:ext cx="571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https://edms.cern.ch/document/2173197/LAST_RELEASED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F725D-03DE-4452-A805-BE88013FE0D0}"/>
              </a:ext>
            </a:extLst>
          </p:cNvPr>
          <p:cNvSpPr/>
          <p:nvPr/>
        </p:nvSpPr>
        <p:spPr>
          <a:xfrm>
            <a:off x="114714" y="16625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Reviews organized by the Review Office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Final Design Review (FDR)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Production Readiness Review (PPR)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Installation Readiness Review (IRR)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Operations Readiness Review (ORR) </a:t>
            </a:r>
          </a:p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+ progress reviews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A62484-C1A7-4682-A9D9-A14E75434D66}"/>
              </a:ext>
            </a:extLst>
          </p:cNvPr>
          <p:cNvSpPr/>
          <p:nvPr/>
        </p:nvSpPr>
        <p:spPr>
          <a:xfrm>
            <a:off x="5057744" y="3149241"/>
            <a:ext cx="1949966" cy="6333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86978E-A1D3-416B-9889-346F46734FC5}"/>
              </a:ext>
            </a:extLst>
          </p:cNvPr>
          <p:cNvSpPr/>
          <p:nvPr/>
        </p:nvSpPr>
        <p:spPr>
          <a:xfrm>
            <a:off x="107912" y="3307483"/>
            <a:ext cx="4976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Review Office works with the DUNE TC, LBNF PM and DUNE Consortia leadership teams to organize reviews and the followup to those reviews… </a:t>
            </a:r>
            <a:r>
              <a:rPr lang="en-US" u="sng" dirty="0"/>
              <a:t>FDR recommendations must be signed off</a:t>
            </a:r>
            <a:r>
              <a:rPr lang="en-US" dirty="0"/>
              <a:t> by the Review Office before proceeding to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PRR. Before significant funds can be obligated for production purchases, the DUNE TC or LBNF PM will verify that </a:t>
            </a:r>
            <a:r>
              <a:rPr lang="en-GB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PRR recommendations have been signed off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by the Review Office.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F1F93B-AA6C-4DA4-A36D-AB025EEE2A3E}"/>
              </a:ext>
            </a:extLst>
          </p:cNvPr>
          <p:cNvSpPr/>
          <p:nvPr/>
        </p:nvSpPr>
        <p:spPr>
          <a:xfrm>
            <a:off x="-13855" y="1032114"/>
            <a:ext cx="5333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Review Office is part of the Joint Project Office and reports to the Project Integration Director.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112DA9-E9B9-4262-B61A-952E543409F5}"/>
              </a:ext>
            </a:extLst>
          </p:cNvPr>
          <p:cNvSpPr txBox="1"/>
          <p:nvPr/>
        </p:nvSpPr>
        <p:spPr>
          <a:xfrm>
            <a:off x="7063300" y="3117751"/>
            <a:ext cx="208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Review office draws from all of IPO</a:t>
            </a:r>
          </a:p>
        </p:txBody>
      </p:sp>
    </p:spTree>
    <p:extLst>
      <p:ext uri="{BB962C8B-B14F-4D97-AF65-F5344CB8AC3E}">
        <p14:creationId xmlns:p14="http://schemas.microsoft.com/office/powerpoint/2010/main" val="52223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E2CAA-07EE-418F-BA5C-0317CC0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486097"/>
          </a:xfrm>
        </p:spPr>
        <p:txBody>
          <a:bodyPr>
            <a:normAutofit/>
          </a:bodyPr>
          <a:lstStyle/>
          <a:p>
            <a:r>
              <a:rPr lang="en-US" dirty="0"/>
              <a:t>Who is the Review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7CA3-4F44-4DF5-AB6A-A55F482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FE6CC8-4FCB-4447-B7FB-95072E673B4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F1F93B-AA6C-4DA4-A36D-AB025EEE2A3E}"/>
              </a:ext>
            </a:extLst>
          </p:cNvPr>
          <p:cNvSpPr/>
          <p:nvPr/>
        </p:nvSpPr>
        <p:spPr>
          <a:xfrm>
            <a:off x="131618" y="474345"/>
            <a:ext cx="88599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Review Office members consist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Steve Kettell (Mechanical…)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 Zeller (Cryo…)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Philippe </a:t>
            </a:r>
            <a:r>
              <a:rPr lang="en-US" dirty="0" err="1"/>
              <a:t>Farthouat</a:t>
            </a:r>
            <a:r>
              <a:rPr lang="en-US" dirty="0"/>
              <a:t> (Electronic…)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Mary Bishai (Beam…)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We rely heavily on and coordinate closely with the entire integration team: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Systems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Compliance Office (CO)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ES&amp;H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 closely with CO on mechanical and electrical design safety (EDMS-204072)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draw on scientific and technical personnel within and from outside the collaboration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work closely with consortia and LBNF subsystems managers.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accomplished quite a few reviews for ProtoDUNE and have now initiated several Preliminary Design Reviews for LBNF and for DUNE.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expect to move to the first FDRs and PRRs this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mandate is for full system FDR, PRR, IRR and ORR; but if you want us to help organize other reviews, please let us know </a:t>
            </a:r>
            <a:r>
              <a:rPr lang="en-US" dirty="0">
                <a:sym typeface="Symbol" panose="05050102010706020507" pitchFamily="18" charset="2"/>
              </a:rPr>
              <a:t></a:t>
            </a:r>
            <a:r>
              <a:rPr lang="en-US" dirty="0"/>
              <a:t> we have been doing many PDRs for example</a:t>
            </a:r>
          </a:p>
        </p:txBody>
      </p:sp>
    </p:spTree>
    <p:extLst>
      <p:ext uri="{BB962C8B-B14F-4D97-AF65-F5344CB8AC3E}">
        <p14:creationId xmlns:p14="http://schemas.microsoft.com/office/powerpoint/2010/main" val="170810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E2CAA-07EE-418F-BA5C-0317CC0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18"/>
            <a:ext cx="3733800" cy="486097"/>
          </a:xfrm>
        </p:spPr>
        <p:txBody>
          <a:bodyPr>
            <a:normAutofit/>
          </a:bodyPr>
          <a:lstStyle/>
          <a:p>
            <a:r>
              <a:rPr lang="en-US" dirty="0"/>
              <a:t>Overall 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7CA3-4F44-4DF5-AB6A-A55F482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FE6CC8-4FCB-4447-B7FB-95072E673B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4E644-A58C-4A7A-9E67-445C3AFB1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267200" cy="63800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3E5A1E6-2E69-4055-8B23-B1C97DE16B58}"/>
              </a:ext>
            </a:extLst>
          </p:cNvPr>
          <p:cNvSpPr/>
          <p:nvPr/>
        </p:nvSpPr>
        <p:spPr>
          <a:xfrm>
            <a:off x="2004695" y="2133600"/>
            <a:ext cx="209105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621144-003B-403E-BD22-FA1DAE1BB7D7}"/>
              </a:ext>
            </a:extLst>
          </p:cNvPr>
          <p:cNvSpPr/>
          <p:nvPr/>
        </p:nvSpPr>
        <p:spPr>
          <a:xfrm>
            <a:off x="2133600" y="4343400"/>
            <a:ext cx="209105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45C5C-E865-4432-B9D7-9FAF0AC03166}"/>
              </a:ext>
            </a:extLst>
          </p:cNvPr>
          <p:cNvSpPr txBox="1"/>
          <p:nvPr/>
        </p:nvSpPr>
        <p:spPr>
          <a:xfrm>
            <a:off x="4267200" y="469900"/>
            <a:ext cx="4724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Verify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Insure engineering design safety via 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Verify model and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Verify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manufacturing plans, QC plans, installation plans, safety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Review schedule, risks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Note on QC plans: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Need draft at PDR and final at FDR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We would like to see the articulation and justification of </a:t>
            </a:r>
            <a:r>
              <a:rPr lang="en-US" sz="2000" b="1" dirty="0"/>
              <a:t>what</a:t>
            </a:r>
            <a:r>
              <a:rPr lang="en-US" sz="2000" dirty="0"/>
              <a:t> needs to be tested </a:t>
            </a:r>
            <a:r>
              <a:rPr lang="en-US" sz="2000" b="1" dirty="0"/>
              <a:t>where</a:t>
            </a:r>
            <a:r>
              <a:rPr lang="en-US" sz="2000" dirty="0"/>
              <a:t> and </a:t>
            </a:r>
            <a:r>
              <a:rPr lang="en-US" sz="2000" b="1" dirty="0"/>
              <a:t>why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We want to see the detailed check list of tests and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Note on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Need draft at PDR and signed at FDR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motivates design decisions, determines QC thresholds…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8F3AE8-B58B-4980-A55B-F83E9FE3D936}"/>
              </a:ext>
            </a:extLst>
          </p:cNvPr>
          <p:cNvCxnSpPr>
            <a:cxnSpLocks/>
          </p:cNvCxnSpPr>
          <p:nvPr/>
        </p:nvCxnSpPr>
        <p:spPr>
          <a:xfrm flipH="1">
            <a:off x="2133600" y="685800"/>
            <a:ext cx="2176144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D630FD-D88C-45AF-978B-D829B482CCDA}"/>
              </a:ext>
            </a:extLst>
          </p:cNvPr>
          <p:cNvCxnSpPr>
            <a:cxnSpLocks/>
          </p:cNvCxnSpPr>
          <p:nvPr/>
        </p:nvCxnSpPr>
        <p:spPr>
          <a:xfrm flipH="1">
            <a:off x="1447802" y="1003300"/>
            <a:ext cx="2861942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19377"/>
            <a:ext cx="8255000" cy="338554"/>
          </a:xfrm>
        </p:spPr>
        <p:txBody>
          <a:bodyPr/>
          <a:lstStyle/>
          <a:p>
            <a:r>
              <a:rPr lang="en-US" dirty="0"/>
              <a:t>Review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8859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Reviews</a:t>
            </a:r>
          </a:p>
        </p:txBody>
      </p:sp>
      <p:pic>
        <p:nvPicPr>
          <p:cNvPr id="1026" name="Picture 2" descr="https://indico.fnal.gov/images/breadcrumb_arrow.png">
            <a:extLst>
              <a:ext uri="{FF2B5EF4-FFF2-40B4-BE49-F238E27FC236}">
                <a16:creationId xmlns:a16="http://schemas.microsoft.com/office/drawing/2014/main" id="{B1E2BE42-4896-4091-A37F-3642A4A9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-136525"/>
            <a:ext cx="762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ico.fnal.gov/images/breadcrumb_arrow.png">
            <a:extLst>
              <a:ext uri="{FF2B5EF4-FFF2-40B4-BE49-F238E27FC236}">
                <a16:creationId xmlns:a16="http://schemas.microsoft.com/office/drawing/2014/main" id="{B422A57E-1130-4C91-B9EA-93CC4874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875"/>
            <a:ext cx="762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C32E1A-094B-4818-A4C8-38CDF8128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0" t="15999" r="6000" b="14668"/>
          <a:stretch/>
        </p:blipFill>
        <p:spPr>
          <a:xfrm>
            <a:off x="0" y="857250"/>
            <a:ext cx="9069754" cy="4019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24D7C2-30EA-4E46-BD54-1A5773AA6D2F}"/>
              </a:ext>
            </a:extLst>
          </p:cNvPr>
          <p:cNvSpPr/>
          <p:nvPr/>
        </p:nvSpPr>
        <p:spPr>
          <a:xfrm>
            <a:off x="3352800" y="388259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https://edms.cern.ch/document/2303959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6EC753-5056-4CC0-863C-65DEC30F7787}"/>
              </a:ext>
            </a:extLst>
          </p:cNvPr>
          <p:cNvSpPr/>
          <p:nvPr/>
        </p:nvSpPr>
        <p:spPr>
          <a:xfrm>
            <a:off x="74246" y="2895599"/>
            <a:ext cx="1276350" cy="200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F8BF6B0B-C163-42F2-9999-6FA5DE7F78B1}"/>
              </a:ext>
            </a:extLst>
          </p:cNvPr>
          <p:cNvSpPr/>
          <p:nvPr/>
        </p:nvSpPr>
        <p:spPr>
          <a:xfrm>
            <a:off x="5486400" y="2995611"/>
            <a:ext cx="304800" cy="20002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F7FE92F-E594-4B32-8E85-7D289342FB12}"/>
              </a:ext>
            </a:extLst>
          </p:cNvPr>
          <p:cNvSpPr/>
          <p:nvPr/>
        </p:nvSpPr>
        <p:spPr>
          <a:xfrm>
            <a:off x="5486400" y="3250428"/>
            <a:ext cx="304800" cy="20002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557"/>
            <a:ext cx="8255000" cy="338554"/>
          </a:xfrm>
        </p:spPr>
        <p:txBody>
          <a:bodyPr/>
          <a:lstStyle/>
          <a:p>
            <a:pPr algn="ctr"/>
            <a:r>
              <a:rPr lang="en-US" dirty="0"/>
              <a:t>Past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8859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Reviews</a:t>
            </a:r>
          </a:p>
        </p:txBody>
      </p:sp>
      <p:pic>
        <p:nvPicPr>
          <p:cNvPr id="1026" name="Picture 2" descr="https://indico.fnal.gov/images/breadcrumb_arrow.png">
            <a:extLst>
              <a:ext uri="{FF2B5EF4-FFF2-40B4-BE49-F238E27FC236}">
                <a16:creationId xmlns:a16="http://schemas.microsoft.com/office/drawing/2014/main" id="{B1E2BE42-4896-4091-A37F-3642A4A9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-136525"/>
            <a:ext cx="762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ico.fnal.gov/images/breadcrumb_arrow.png">
            <a:extLst>
              <a:ext uri="{FF2B5EF4-FFF2-40B4-BE49-F238E27FC236}">
                <a16:creationId xmlns:a16="http://schemas.microsoft.com/office/drawing/2014/main" id="{B422A57E-1130-4C91-B9EA-93CC4874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875"/>
            <a:ext cx="762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E9B97D-2C1E-4559-B4C9-29F9BF1DA70F}"/>
              </a:ext>
            </a:extLst>
          </p:cNvPr>
          <p:cNvSpPr/>
          <p:nvPr/>
        </p:nvSpPr>
        <p:spPr>
          <a:xfrm>
            <a:off x="0" y="830483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https://indico.fnal.gov/category/586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020A50-3FB1-419A-B418-A83787B22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88" t="14223" r="50397" b="11113"/>
          <a:stretch/>
        </p:blipFill>
        <p:spPr>
          <a:xfrm>
            <a:off x="0" y="1276257"/>
            <a:ext cx="4054176" cy="525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D9CBB-19FA-4017-8376-6E20D04DC229}"/>
              </a:ext>
            </a:extLst>
          </p:cNvPr>
          <p:cNvSpPr txBox="1"/>
          <p:nvPr/>
        </p:nvSpPr>
        <p:spPr>
          <a:xfrm>
            <a:off x="566899" y="524310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DUNE &amp; ProtoDUNE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5DA703-41EB-4559-A49B-88BBF932F736}"/>
              </a:ext>
            </a:extLst>
          </p:cNvPr>
          <p:cNvSpPr/>
          <p:nvPr/>
        </p:nvSpPr>
        <p:spPr>
          <a:xfrm>
            <a:off x="3932464" y="740557"/>
            <a:ext cx="52115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https://web.fnal.gov/project/LBNF/ReviewsAndAssessments/SitePages/Reviews,%20Workshops,%20Meetings.aspx</a:t>
            </a:r>
            <a:endParaRPr lang="en-US" sz="1400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1FED4-C5DD-4F02-B828-62B4CE3EE79D}"/>
              </a:ext>
            </a:extLst>
          </p:cNvPr>
          <p:cNvSpPr txBox="1"/>
          <p:nvPr/>
        </p:nvSpPr>
        <p:spPr>
          <a:xfrm>
            <a:off x="4474397" y="488504"/>
            <a:ext cx="332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LBNF: Beam, Cryogenics, Cryostat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3EE1B4-FA54-4DD1-B8B1-D1552B0B23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01" t="26889" r="26499" b="6744"/>
          <a:stretch/>
        </p:blipFill>
        <p:spPr>
          <a:xfrm>
            <a:off x="4090962" y="1269190"/>
            <a:ext cx="5016252" cy="2926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5FD9D-80EA-43FA-AED5-80B194DE8B68}"/>
              </a:ext>
            </a:extLst>
          </p:cNvPr>
          <p:cNvSpPr txBox="1"/>
          <p:nvPr/>
        </p:nvSpPr>
        <p:spPr>
          <a:xfrm>
            <a:off x="36786" y="2045460"/>
            <a:ext cx="13612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Now remote</a:t>
            </a:r>
          </a:p>
          <a:p>
            <a:r>
              <a:rPr lang="en-US" dirty="0"/>
              <a:t>3/17-30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83030-0217-44D0-9435-EBAD4FA80D8C}"/>
              </a:ext>
            </a:extLst>
          </p:cNvPr>
          <p:cNvSpPr txBox="1"/>
          <p:nvPr/>
        </p:nvSpPr>
        <p:spPr>
          <a:xfrm>
            <a:off x="185758" y="1700945"/>
            <a:ext cx="2328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104037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557"/>
            <a:ext cx="8255000" cy="338554"/>
          </a:xfrm>
        </p:spPr>
        <p:txBody>
          <a:bodyPr/>
          <a:lstStyle/>
          <a:p>
            <a:pPr algn="ctr"/>
            <a:r>
              <a:rPr lang="en-US" dirty="0"/>
              <a:t>Remote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8859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Reviews</a:t>
            </a:r>
          </a:p>
        </p:txBody>
      </p:sp>
      <p:pic>
        <p:nvPicPr>
          <p:cNvPr id="1026" name="Picture 2" descr="https://indico.fnal.gov/images/breadcrumb_arrow.png">
            <a:extLst>
              <a:ext uri="{FF2B5EF4-FFF2-40B4-BE49-F238E27FC236}">
                <a16:creationId xmlns:a16="http://schemas.microsoft.com/office/drawing/2014/main" id="{B1E2BE42-4896-4091-A37F-3642A4A9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-136525"/>
            <a:ext cx="762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ico.fnal.gov/images/breadcrumb_arrow.png">
            <a:extLst>
              <a:ext uri="{FF2B5EF4-FFF2-40B4-BE49-F238E27FC236}">
                <a16:creationId xmlns:a16="http://schemas.microsoft.com/office/drawing/2014/main" id="{B422A57E-1130-4C91-B9EA-93CC4874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875"/>
            <a:ext cx="762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D9CBB-19FA-4017-8376-6E20D04DC229}"/>
              </a:ext>
            </a:extLst>
          </p:cNvPr>
          <p:cNvSpPr txBox="1"/>
          <p:nvPr/>
        </p:nvSpPr>
        <p:spPr>
          <a:xfrm>
            <a:off x="277705" y="990600"/>
            <a:ext cx="88662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WIB Review 10-11 March 2020 was cancelled as a regular in-person review (with remote attendance)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WIB review has been rescheduled as “all remote” 17-30 March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talks and documents are already posted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Committee had already started to 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Remote review plan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17 March 	Introduction by Marco (2 hour video)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17-22 March 	document reading by committee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23 March	committee closed session to collate comments and questions</a:t>
            </a:r>
          </a:p>
          <a:p>
            <a:pPr lvl="5"/>
            <a:r>
              <a:rPr lang="en-US" dirty="0"/>
              <a:t>	(~2 hour video)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~23 March 	questions sent to CE team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~27 March	answers to questions (~4 hour video)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27-30 March	report writing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~30 March	closeout (~0.5 hour video)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plan HV, PDS, APA-box, DSS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When? (next few months)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Format?</a:t>
            </a:r>
          </a:p>
        </p:txBody>
      </p:sp>
    </p:spTree>
    <p:extLst>
      <p:ext uri="{BB962C8B-B14F-4D97-AF65-F5344CB8AC3E}">
        <p14:creationId xmlns:p14="http://schemas.microsoft.com/office/powerpoint/2010/main" val="234130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72"/>
            <a:ext cx="8255000" cy="276999"/>
          </a:xfrm>
        </p:spPr>
        <p:txBody>
          <a:bodyPr/>
          <a:lstStyle/>
          <a:p>
            <a:pPr algn="ctr"/>
            <a:r>
              <a:rPr lang="en-US" sz="1800" dirty="0"/>
              <a:t>Current Schedule of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866647" y="6538623"/>
            <a:ext cx="885953" cy="184666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dirty="0"/>
              <a:t>Reviews</a:t>
            </a:r>
          </a:p>
        </p:txBody>
      </p:sp>
      <p:pic>
        <p:nvPicPr>
          <p:cNvPr id="1026" name="Picture 2" descr="https://indico.fnal.gov/images/breadcrumb_arrow.png">
            <a:extLst>
              <a:ext uri="{FF2B5EF4-FFF2-40B4-BE49-F238E27FC236}">
                <a16:creationId xmlns:a16="http://schemas.microsoft.com/office/drawing/2014/main" id="{B1E2BE42-4896-4091-A37F-3642A4A9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-136525"/>
            <a:ext cx="762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ico.fnal.gov/images/breadcrumb_arrow.png">
            <a:extLst>
              <a:ext uri="{FF2B5EF4-FFF2-40B4-BE49-F238E27FC236}">
                <a16:creationId xmlns:a16="http://schemas.microsoft.com/office/drawing/2014/main" id="{B422A57E-1130-4C91-B9EA-93CC4874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875"/>
            <a:ext cx="762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F22124-DA00-42A9-9D1B-95A86093E5CE}"/>
              </a:ext>
            </a:extLst>
          </p:cNvPr>
          <p:cNvSpPr/>
          <p:nvPr/>
        </p:nvSpPr>
        <p:spPr>
          <a:xfrm>
            <a:off x="240159" y="182880"/>
            <a:ext cx="810996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Cold Electronics ASIC/FEMB Review at CERN (February 5-7)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MT"/>
                <a:ea typeface="Times New Roman" panose="02020603050405020304" pitchFamily="18" charset="0"/>
                <a:cs typeface="Courier New" panose="02070309020205020404" pitchFamily="49" charset="0"/>
              </a:rPr>
              <a:t>Proton beam transport optics FDR at FNAL (February 24)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 Site I&amp;I Review at FNAL (February 27)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LBNC Meeting at FNAL (March 4-6)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strike="sngStrike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Cold Electronics Systems Review at BNL (March 10-11)</a:t>
            </a:r>
            <a:endParaRPr lang="en-US" sz="16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strike="sngStrike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 Shipping Box Review at Liverpool (~April 24)</a:t>
            </a:r>
            <a:endParaRPr lang="en-US" sz="1600" strike="sngStrike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Cryogenics PDR KLOE/MPD at FNAL (April)?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Cryogenics PDR LAr-ND at FNAL  (April)?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LBNF/DUNE-US Director’s Review at FNAL (April 28 – May 1)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strike="sngStrike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DSS Review at CERN (May 11-12)</a:t>
            </a:r>
            <a:endParaRPr lang="en-US" sz="16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strike="sngStrike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 System Review at CERN (May 13-14)</a:t>
            </a:r>
            <a:endParaRPr lang="en-US" sz="16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strike="sngStrike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 System Review at FNAL (May 27-28)</a:t>
            </a:r>
            <a:endParaRPr lang="en-US" sz="16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strike="sngStrike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 Final Design Review (June/July)</a:t>
            </a:r>
            <a:endParaRPr lang="en-US" sz="1600" strike="sngStrike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 IPR at FNAL (July 14-17)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LBNC Meeting at FNAL (July 15-17)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 AUP facility needs review (August 2020)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Calibration Design Review (September 2020?)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Cryogenic Instrumentation Design Review (September 2020?)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 PRR (~October 2020)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 FDR (December 2020)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FDR (February 2021)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 FDR (Feb 2021)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DAQ preliminary Design Review (April 2021)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Cryostat Readiness Review (April 2021)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DAQ FDR (April 2022)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6E8588-7E75-4223-ADD3-8FAEC8E7B6EF}"/>
              </a:ext>
            </a:extLst>
          </p:cNvPr>
          <p:cNvSpPr/>
          <p:nvPr/>
        </p:nvSpPr>
        <p:spPr>
          <a:xfrm>
            <a:off x="6297353" y="514730"/>
            <a:ext cx="2839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solidFill>
                  <a:srgbClr val="00B05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Confirmed Reviews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Tentative (estimated) Review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events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8E5D86-26BF-4848-8223-E845ADCF3253}"/>
              </a:ext>
            </a:extLst>
          </p:cNvPr>
          <p:cNvSpPr txBox="1"/>
          <p:nvPr/>
        </p:nvSpPr>
        <p:spPr>
          <a:xfrm>
            <a:off x="6064121" y="2416948"/>
            <a:ext cx="2839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are we missing? What else do we need to fit in?</a:t>
            </a:r>
          </a:p>
          <a:p>
            <a:r>
              <a:rPr lang="en-US" b="1" dirty="0">
                <a:solidFill>
                  <a:srgbClr val="0070C0"/>
                </a:solidFill>
              </a:rPr>
              <a:t>e.g. Near Detector</a:t>
            </a:r>
          </a:p>
          <a:p>
            <a:r>
              <a:rPr lang="en-US" b="1" dirty="0">
                <a:solidFill>
                  <a:srgbClr val="FF0000"/>
                </a:solidFill>
              </a:rPr>
              <a:t>Do we need to change any of these proposed dates?</a:t>
            </a:r>
          </a:p>
          <a:p>
            <a:r>
              <a:rPr lang="en-US" b="1" dirty="0">
                <a:solidFill>
                  <a:srgbClr val="0070C0"/>
                </a:solidFill>
              </a:rPr>
              <a:t>Yes. Remote reviews. Lot of rescheduling needed.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84B2F-9575-4E23-BB30-7963587DF7D9}"/>
              </a:ext>
            </a:extLst>
          </p:cNvPr>
          <p:cNvSpPr/>
          <p:nvPr/>
        </p:nvSpPr>
        <p:spPr>
          <a:xfrm>
            <a:off x="2510377" y="6338596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https://edms.cern.ch/document/2303959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24CC4-374E-4106-81F7-E16DEAB5C5EC}"/>
              </a:ext>
            </a:extLst>
          </p:cNvPr>
          <p:cNvSpPr txBox="1"/>
          <p:nvPr/>
        </p:nvSpPr>
        <p:spPr>
          <a:xfrm>
            <a:off x="4953000" y="4684190"/>
            <a:ext cx="3950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happens now in light of Covid-19 travel restrictions?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WIB review is now going remote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How do we handle APA-box, HV, PDS and DSS PDRs?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about APA FDR?</a:t>
            </a:r>
          </a:p>
        </p:txBody>
      </p:sp>
    </p:spTree>
    <p:extLst>
      <p:ext uri="{BB962C8B-B14F-4D97-AF65-F5344CB8AC3E}">
        <p14:creationId xmlns:p14="http://schemas.microsoft.com/office/powerpoint/2010/main" val="300754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E2CAA-07EE-418F-BA5C-0317CC0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>
            <a:norm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Review process is critical for our own internal validation (and provide confidence to external stakeholders)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7CA3-4F44-4DF5-AB6A-A55F482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FE6CC8-4FCB-4447-B7FB-95072E673B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412D0B-C20E-4594-BBF7-EF9DD91F6E6D}"/>
              </a:ext>
            </a:extLst>
          </p:cNvPr>
          <p:cNvSpPr/>
          <p:nvPr/>
        </p:nvSpPr>
        <p:spPr>
          <a:xfrm>
            <a:off x="76200" y="1178216"/>
            <a:ext cx="8839200" cy="352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Work with the Review Office to schedule reviews as needed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Check our draft schedule and provide updates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Respond to recommendations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Prepare all documentation in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edms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(with required approvals)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Review and update “requirements” in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edms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(should be signed for FDR)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Review and update QC plans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Review and update interface documents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4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12595</TotalTime>
  <Words>1319</Words>
  <Application>Microsoft Office PowerPoint</Application>
  <PresentationFormat>On-screen Show (4:3)</PresentationFormat>
  <Paragraphs>198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ArialMT</vt:lpstr>
      <vt:lpstr>Calibri</vt:lpstr>
      <vt:lpstr>Cambria</vt:lpstr>
      <vt:lpstr>Helvetica</vt:lpstr>
      <vt:lpstr>Lucida Grande</vt:lpstr>
      <vt:lpstr>Symbol</vt:lpstr>
      <vt:lpstr>Times</vt:lpstr>
      <vt:lpstr>Office Theme</vt:lpstr>
      <vt:lpstr>LBNF Content-Footer Theme</vt:lpstr>
      <vt:lpstr>1_LBNF Content-Footer Theme</vt:lpstr>
      <vt:lpstr>2_LBNF Content-Footer Theme</vt:lpstr>
      <vt:lpstr>PowerPoint Presentation</vt:lpstr>
      <vt:lpstr>What is the Review Office</vt:lpstr>
      <vt:lpstr>Who is the Review Office</vt:lpstr>
      <vt:lpstr>Overall review process</vt:lpstr>
      <vt:lpstr>Review schedule</vt:lpstr>
      <vt:lpstr>Past Reviews</vt:lpstr>
      <vt:lpstr>Remote Reviews</vt:lpstr>
      <vt:lpstr>Current Schedule of Reviews</vt:lpstr>
      <vt:lpstr>Review process is critical for our own internal validation (and provide confidence to external stakeholders)</vt:lpstr>
      <vt:lpstr>Backup</vt:lpstr>
      <vt:lpstr>Preliminary Design Review deliverables</vt:lpstr>
      <vt:lpstr>Final Design Review deliverables</vt:lpstr>
      <vt:lpstr>Production Readiness Review deliverables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Kettell, Steven</cp:lastModifiedBy>
  <cp:revision>393</cp:revision>
  <cp:lastPrinted>2020-03-17T12:38:57Z</cp:lastPrinted>
  <dcterms:created xsi:type="dcterms:W3CDTF">2016-07-13T11:29:54Z</dcterms:created>
  <dcterms:modified xsi:type="dcterms:W3CDTF">2020-03-19T12:14:11Z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2016-06-23T00:00:00Z</vt:filetime>
  </property>
  <property fmtid="{D5CDD505-2E9C-101B-9397-08002B2CF9AE}" pid="3" name="LastSaved">
    <vt:filetime>2016-07-13T00:00:00Z</vt:filetime>
  </property>
</Properties>
</file>