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 id="2147483675" r:id="rId3"/>
    <p:sldMasterId id="2147483684" r:id="rId4"/>
  </p:sldMasterIdLst>
  <p:notesMasterIdLst>
    <p:notesMasterId r:id="rId25"/>
  </p:notesMasterIdLst>
  <p:handoutMasterIdLst>
    <p:handoutMasterId r:id="rId26"/>
  </p:handoutMasterIdLst>
  <p:sldIdLst>
    <p:sldId id="256" r:id="rId5"/>
    <p:sldId id="449" r:id="rId6"/>
    <p:sldId id="459" r:id="rId7"/>
    <p:sldId id="446" r:id="rId8"/>
    <p:sldId id="460" r:id="rId9"/>
    <p:sldId id="461" r:id="rId10"/>
    <p:sldId id="458" r:id="rId11"/>
    <p:sldId id="463" r:id="rId12"/>
    <p:sldId id="462" r:id="rId13"/>
    <p:sldId id="464" r:id="rId14"/>
    <p:sldId id="465" r:id="rId15"/>
    <p:sldId id="452" r:id="rId16"/>
    <p:sldId id="466" r:id="rId17"/>
    <p:sldId id="467" r:id="rId18"/>
    <p:sldId id="472" r:id="rId19"/>
    <p:sldId id="468" r:id="rId20"/>
    <p:sldId id="469" r:id="rId21"/>
    <p:sldId id="470" r:id="rId22"/>
    <p:sldId id="471" r:id="rId23"/>
    <p:sldId id="473"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24"/>
    <p:restoredTop sz="93667" autoAdjust="0"/>
  </p:normalViewPr>
  <p:slideViewPr>
    <p:cSldViewPr>
      <p:cViewPr>
        <p:scale>
          <a:sx n="95" d="100"/>
          <a:sy n="95" d="100"/>
        </p:scale>
        <p:origin x="1312" y="184"/>
      </p:cViewPr>
      <p:guideLst>
        <p:guide orient="horz" pos="2880"/>
        <p:guide pos="2160"/>
      </p:guideLst>
    </p:cSldViewPr>
  </p:slideViewPr>
  <p:notesTextViewPr>
    <p:cViewPr>
      <p:scale>
        <a:sx n="3" d="2"/>
        <a:sy n="3" d="2"/>
      </p:scale>
      <p:origin x="0" y="0"/>
    </p:cViewPr>
  </p:notesTextViewPr>
  <p:sorterViewPr>
    <p:cViewPr>
      <p:scale>
        <a:sx n="80" d="100"/>
        <a:sy n="80" d="100"/>
      </p:scale>
      <p:origin x="0" y="0"/>
    </p:cViewPr>
  </p:sorterViewPr>
  <p:notesViewPr>
    <p:cSldViewPr>
      <p:cViewPr varScale="1">
        <p:scale>
          <a:sx n="86" d="100"/>
          <a:sy n="86" d="100"/>
        </p:scale>
        <p:origin x="2011"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1" cy="482282"/>
          </a:xfrm>
          <a:prstGeom prst="rect">
            <a:avLst/>
          </a:prstGeom>
        </p:spPr>
        <p:txBody>
          <a:bodyPr vert="horz" lIns="96656" tIns="48328" rIns="96656" bIns="48328" rtlCol="0"/>
          <a:lstStyle>
            <a:lvl1pPr algn="l">
              <a:defRPr sz="1200"/>
            </a:lvl1pPr>
          </a:lstStyle>
          <a:p>
            <a:endParaRPr lang="en-US" dirty="0"/>
          </a:p>
        </p:txBody>
      </p:sp>
      <p:sp>
        <p:nvSpPr>
          <p:cNvPr id="3" name="Date Placeholder 2"/>
          <p:cNvSpPr>
            <a:spLocks noGrp="1"/>
          </p:cNvSpPr>
          <p:nvPr>
            <p:ph type="dt" sz="quarter" idx="1"/>
          </p:nvPr>
        </p:nvSpPr>
        <p:spPr>
          <a:xfrm>
            <a:off x="4144011" y="1"/>
            <a:ext cx="3169921" cy="482282"/>
          </a:xfrm>
          <a:prstGeom prst="rect">
            <a:avLst/>
          </a:prstGeom>
        </p:spPr>
        <p:txBody>
          <a:bodyPr vert="horz" lIns="96656" tIns="48328" rIns="96656" bIns="48328" rtlCol="0"/>
          <a:lstStyle>
            <a:lvl1pPr algn="r">
              <a:defRPr sz="1200"/>
            </a:lvl1pPr>
          </a:lstStyle>
          <a:p>
            <a:fld id="{04D06D4B-F083-4F0B-B6C9-2D493B329ED9}" type="datetimeFigureOut">
              <a:rPr lang="en-US" smtClean="0"/>
              <a:t>3/18/20</a:t>
            </a:fld>
            <a:endParaRPr lang="en-US" dirty="0"/>
          </a:p>
        </p:txBody>
      </p:sp>
      <p:sp>
        <p:nvSpPr>
          <p:cNvPr id="4" name="Footer Placeholder 3"/>
          <p:cNvSpPr>
            <a:spLocks noGrp="1"/>
          </p:cNvSpPr>
          <p:nvPr>
            <p:ph type="ftr" sz="quarter" idx="2"/>
          </p:nvPr>
        </p:nvSpPr>
        <p:spPr>
          <a:xfrm>
            <a:off x="1" y="9118920"/>
            <a:ext cx="3169921" cy="482281"/>
          </a:xfrm>
          <a:prstGeom prst="rect">
            <a:avLst/>
          </a:prstGeom>
        </p:spPr>
        <p:txBody>
          <a:bodyPr vert="horz" lIns="96656" tIns="48328" rIns="96656" bIns="4832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4011" y="9118920"/>
            <a:ext cx="3169921" cy="482281"/>
          </a:xfrm>
          <a:prstGeom prst="rect">
            <a:avLst/>
          </a:prstGeom>
        </p:spPr>
        <p:txBody>
          <a:bodyPr vert="horz" lIns="96656" tIns="48328" rIns="96656" bIns="48328" rtlCol="0" anchor="b"/>
          <a:lstStyle>
            <a:lvl1pPr algn="r">
              <a:defRPr sz="1200"/>
            </a:lvl1pPr>
          </a:lstStyle>
          <a:p>
            <a:fld id="{BC3C506F-2269-46DF-AAD8-716176AB6A1F}" type="slidenum">
              <a:rPr lang="en-US" smtClean="0"/>
              <a:t>‹#›</a:t>
            </a:fld>
            <a:endParaRPr lang="en-US" dirty="0"/>
          </a:p>
        </p:txBody>
      </p:sp>
    </p:spTree>
    <p:extLst>
      <p:ext uri="{BB962C8B-B14F-4D97-AF65-F5344CB8AC3E}">
        <p14:creationId xmlns:p14="http://schemas.microsoft.com/office/powerpoint/2010/main" val="7383363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3072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56" tIns="48328" rIns="96656" bIns="48328">
            <a:normAutofit fontScale="25000" lnSpcReduction="20000"/>
          </a:bodyPr>
          <a:lstStyle/>
          <a:p>
            <a:endParaRPr dirty="0"/>
          </a:p>
        </p:txBody>
      </p:sp>
    </p:spTree>
    <p:extLst>
      <p:ext uri="{BB962C8B-B14F-4D97-AF65-F5344CB8AC3E}">
        <p14:creationId xmlns:p14="http://schemas.microsoft.com/office/powerpoint/2010/main" val="33759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a:xfrm>
            <a:off x="302520" y="6538623"/>
            <a:ext cx="336679" cy="184666"/>
          </a:xfrm>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7"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Status &amp; Plans</a:t>
            </a:r>
            <a:endParaRPr dirty="0"/>
          </a:p>
        </p:txBody>
      </p:sp>
      <p:sp>
        <p:nvSpPr>
          <p:cNvPr id="8"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03.19.20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03.19.20</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Status &amp; Plans</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676768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03.19.20</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Status &amp; Plans</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136010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03.19.20</a:t>
            </a: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Status &amp; Plans</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6819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03.19.20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Status &amp; Plans</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74828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3300" dirty="0"/>
          </a:p>
        </p:txBody>
      </p:sp>
      <p:sp>
        <p:nvSpPr>
          <p:cNvPr id="2" name="Title 1"/>
          <p:cNvSpPr>
            <a:spLocks noGrp="1"/>
          </p:cNvSpPr>
          <p:nvPr>
            <p:ph type="title"/>
          </p:nvPr>
        </p:nvSpPr>
        <p:spPr>
          <a:xfrm>
            <a:off x="457201" y="432610"/>
            <a:ext cx="8293100" cy="569268"/>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03.19.20</a:t>
            </a:r>
            <a:endParaRPr lang="en-US" dirty="0"/>
          </a:p>
        </p:txBody>
      </p:sp>
      <p:sp>
        <p:nvSpPr>
          <p:cNvPr id="5" name="Footer Placeholder 4"/>
          <p:cNvSpPr>
            <a:spLocks noGrp="1"/>
          </p:cNvSpPr>
          <p:nvPr>
            <p:ph type="ftr" sz="quarter" idx="11"/>
          </p:nvPr>
        </p:nvSpPr>
        <p:spPr/>
        <p:txBody>
          <a:bodyPr/>
          <a:lstStyle/>
          <a:p>
            <a:pPr>
              <a:defRPr/>
            </a:pPr>
            <a:r>
              <a:rPr lang="en-US"/>
              <a:t>Eric James | Status &amp; Plans</a:t>
            </a:r>
            <a:endParaRPr lang="en-US" dirty="0"/>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1" y="1238250"/>
            <a:ext cx="8293100" cy="4846638"/>
          </a:xfrm>
          <a:prstGeom prst="rect">
            <a:avLst/>
          </a:prstGeom>
        </p:spPr>
        <p:txBody>
          <a:bodyPr lIns="0" rIns="0"/>
          <a:lstStyle>
            <a:lvl1pPr marL="192024" indent="-198882">
              <a:lnSpc>
                <a:spcPct val="100000"/>
              </a:lnSpc>
              <a:spcBef>
                <a:spcPts val="450"/>
              </a:spcBef>
              <a:spcAft>
                <a:spcPts val="450"/>
              </a:spcAft>
              <a:buFont typeface="Arial"/>
              <a:buChar char="•"/>
              <a:defRPr sz="1650" b="0" i="0">
                <a:solidFill>
                  <a:srgbClr val="63666A"/>
                </a:solidFill>
                <a:latin typeface="Helvetica"/>
              </a:defRPr>
            </a:lvl1pPr>
            <a:lvl2pPr marL="240030" indent="192024">
              <a:lnSpc>
                <a:spcPct val="100000"/>
              </a:lnSpc>
              <a:spcBef>
                <a:spcPts val="225"/>
              </a:spcBef>
              <a:spcAft>
                <a:spcPts val="225"/>
              </a:spcAft>
              <a:buSzPct val="90000"/>
              <a:buFont typeface="Lucida Grande"/>
              <a:buChar char="-"/>
              <a:defRPr sz="1500" b="0" i="0">
                <a:solidFill>
                  <a:srgbClr val="63666A"/>
                </a:solidFill>
                <a:latin typeface="Helvetica"/>
              </a:defRPr>
            </a:lvl2pPr>
            <a:lvl3pPr marL="480060" indent="171450">
              <a:lnSpc>
                <a:spcPct val="100000"/>
              </a:lnSpc>
              <a:spcBef>
                <a:spcPts val="225"/>
              </a:spcBef>
              <a:spcAft>
                <a:spcPts val="225"/>
              </a:spcAft>
              <a:buSzPct val="88000"/>
              <a:buFont typeface="Arial"/>
              <a:buChar char="•"/>
              <a:defRPr sz="1350" b="0" i="0">
                <a:solidFill>
                  <a:srgbClr val="63666A"/>
                </a:solidFill>
                <a:latin typeface="Helvetica"/>
              </a:defRPr>
            </a:lvl3pPr>
            <a:lvl4pPr marL="685800" indent="171450">
              <a:lnSpc>
                <a:spcPct val="100000"/>
              </a:lnSpc>
              <a:spcBef>
                <a:spcPts val="225"/>
              </a:spcBef>
              <a:spcAft>
                <a:spcPts val="225"/>
              </a:spcAft>
              <a:buSzPct val="90000"/>
              <a:buFont typeface="Lucida Grande"/>
              <a:buChar char="-"/>
              <a:defRPr sz="1200" b="0" i="0">
                <a:solidFill>
                  <a:srgbClr val="63666A"/>
                </a:solidFill>
                <a:latin typeface="Helvetica"/>
              </a:defRPr>
            </a:lvl4pPr>
            <a:lvl5pPr marL="857250" indent="144018">
              <a:lnSpc>
                <a:spcPct val="100000"/>
              </a:lnSpc>
              <a:spcBef>
                <a:spcPts val="225"/>
              </a:spcBef>
              <a:spcAft>
                <a:spcPts val="225"/>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1010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1" y="432611"/>
            <a:ext cx="8293100" cy="548785"/>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5" name="Date Placeholder 3"/>
          <p:cNvSpPr>
            <a:spLocks noGrp="1"/>
          </p:cNvSpPr>
          <p:nvPr>
            <p:ph type="dt" sz="half" idx="13"/>
          </p:nvPr>
        </p:nvSpPr>
        <p:spPr/>
        <p:txBody>
          <a:bodyPr/>
          <a:lstStyle>
            <a:lvl1pPr>
              <a:defRPr/>
            </a:lvl1pPr>
          </a:lstStyle>
          <a:p>
            <a:pPr>
              <a:defRPr/>
            </a:pPr>
            <a:r>
              <a:rPr lang="en-US"/>
              <a:t>03.19.20</a:t>
            </a:r>
            <a:endParaRPr lang="en-US" dirty="0"/>
          </a:p>
        </p:txBody>
      </p:sp>
      <p:sp>
        <p:nvSpPr>
          <p:cNvPr id="6" name="Footer Placeholder 4"/>
          <p:cNvSpPr>
            <a:spLocks noGrp="1"/>
          </p:cNvSpPr>
          <p:nvPr>
            <p:ph type="ftr" sz="quarter" idx="14"/>
          </p:nvPr>
        </p:nvSpPr>
        <p:spPr/>
        <p:txBody>
          <a:bodyPr/>
          <a:lstStyle>
            <a:lvl1pPr>
              <a:defRPr/>
            </a:lvl1pPr>
          </a:lstStyle>
          <a:p>
            <a:pPr>
              <a:defRPr/>
            </a:pPr>
            <a:r>
              <a:rPr lang="en-US"/>
              <a:t>Eric James | Status &amp; Plans</a:t>
            </a:r>
            <a:endParaRPr lang="en-US" dirty="0"/>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457201" y="1238250"/>
            <a:ext cx="3998846" cy="484663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4751455" y="1238250"/>
            <a:ext cx="3998846" cy="484663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3822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5" y="5347370"/>
            <a:ext cx="4003605" cy="737519"/>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3" name="Title 1"/>
          <p:cNvSpPr>
            <a:spLocks noGrp="1"/>
          </p:cNvSpPr>
          <p:nvPr>
            <p:ph type="title"/>
          </p:nvPr>
        </p:nvSpPr>
        <p:spPr>
          <a:xfrm>
            <a:off x="446059" y="432612"/>
            <a:ext cx="8304267" cy="579507"/>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4683195" y="5347370"/>
            <a:ext cx="4067130" cy="737519"/>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7" name="Date Placeholder 3"/>
          <p:cNvSpPr>
            <a:spLocks noGrp="1"/>
          </p:cNvSpPr>
          <p:nvPr>
            <p:ph type="dt" sz="half" idx="16"/>
          </p:nvPr>
        </p:nvSpPr>
        <p:spPr/>
        <p:txBody>
          <a:bodyPr/>
          <a:lstStyle>
            <a:lvl1pPr>
              <a:defRPr/>
            </a:lvl1pPr>
          </a:lstStyle>
          <a:p>
            <a:pPr>
              <a:defRPr/>
            </a:pPr>
            <a:r>
              <a:rPr lang="en-US"/>
              <a:t>03.19.20</a:t>
            </a:r>
            <a:endParaRPr lang="en-US" dirty="0"/>
          </a:p>
        </p:txBody>
      </p:sp>
      <p:sp>
        <p:nvSpPr>
          <p:cNvPr id="8" name="Footer Placeholder 4"/>
          <p:cNvSpPr>
            <a:spLocks noGrp="1"/>
          </p:cNvSpPr>
          <p:nvPr>
            <p:ph type="ftr" sz="quarter" idx="17"/>
          </p:nvPr>
        </p:nvSpPr>
        <p:spPr/>
        <p:txBody>
          <a:bodyPr/>
          <a:lstStyle>
            <a:lvl1pPr>
              <a:defRPr/>
            </a:lvl1pPr>
          </a:lstStyle>
          <a:p>
            <a:pPr>
              <a:defRPr/>
            </a:pPr>
            <a:r>
              <a:rPr lang="en-US"/>
              <a:t>Eric James | Status &amp; Plans</a:t>
            </a:r>
            <a:endParaRPr lang="en-US" dirty="0"/>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457201" y="1238250"/>
            <a:ext cx="3998846" cy="3892550"/>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4751455" y="1238250"/>
            <a:ext cx="3998846" cy="3892550"/>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58179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1" y="432611"/>
            <a:ext cx="8293100" cy="646957"/>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1" y="1238252"/>
            <a:ext cx="8293100" cy="4846639"/>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4" name="Date Placeholder 3"/>
          <p:cNvSpPr>
            <a:spLocks noGrp="1"/>
          </p:cNvSpPr>
          <p:nvPr>
            <p:ph type="dt" sz="half" idx="11"/>
          </p:nvPr>
        </p:nvSpPr>
        <p:spPr/>
        <p:txBody>
          <a:bodyPr/>
          <a:lstStyle>
            <a:lvl1pPr>
              <a:defRPr/>
            </a:lvl1pPr>
          </a:lstStyle>
          <a:p>
            <a:pPr>
              <a:defRPr/>
            </a:pPr>
            <a:r>
              <a:rPr lang="en-US"/>
              <a:t>03.19.20</a:t>
            </a:r>
            <a:endParaRPr lang="en-US" dirty="0"/>
          </a:p>
        </p:txBody>
      </p:sp>
      <p:sp>
        <p:nvSpPr>
          <p:cNvPr id="5" name="Footer Placeholder 4"/>
          <p:cNvSpPr>
            <a:spLocks noGrp="1"/>
          </p:cNvSpPr>
          <p:nvPr>
            <p:ph type="ftr" sz="quarter" idx="12"/>
          </p:nvPr>
        </p:nvSpPr>
        <p:spPr/>
        <p:txBody>
          <a:bodyPr/>
          <a:lstStyle>
            <a:lvl1pPr>
              <a:defRPr/>
            </a:lvl1pPr>
          </a:lstStyle>
          <a:p>
            <a:pPr>
              <a:defRPr/>
            </a:pPr>
            <a:r>
              <a:rPr lang="en-US"/>
              <a:t>Eric James | Status &amp; Plans</a:t>
            </a:r>
            <a:endParaRPr lang="en-US" dirty="0"/>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dirty="0"/>
          </a:p>
        </p:txBody>
      </p:sp>
    </p:spTree>
    <p:extLst>
      <p:ext uri="{BB962C8B-B14F-4D97-AF65-F5344CB8AC3E}">
        <p14:creationId xmlns:p14="http://schemas.microsoft.com/office/powerpoint/2010/main" val="3208372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2"/>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3" name="Date Placeholder 3"/>
          <p:cNvSpPr>
            <a:spLocks noGrp="1"/>
          </p:cNvSpPr>
          <p:nvPr>
            <p:ph type="dt" sz="half" idx="11"/>
          </p:nvPr>
        </p:nvSpPr>
        <p:spPr/>
        <p:txBody>
          <a:bodyPr/>
          <a:lstStyle>
            <a:lvl1pPr>
              <a:defRPr/>
            </a:lvl1pPr>
          </a:lstStyle>
          <a:p>
            <a:pPr>
              <a:defRPr/>
            </a:pPr>
            <a:r>
              <a:rPr lang="en-US"/>
              <a:t>03.19.20</a:t>
            </a:r>
            <a:endParaRPr lang="en-US" dirty="0"/>
          </a:p>
        </p:txBody>
      </p:sp>
      <p:sp>
        <p:nvSpPr>
          <p:cNvPr id="4" name="Footer Placeholder 4"/>
          <p:cNvSpPr>
            <a:spLocks noGrp="1"/>
          </p:cNvSpPr>
          <p:nvPr>
            <p:ph type="ftr" sz="quarter" idx="12"/>
          </p:nvPr>
        </p:nvSpPr>
        <p:spPr/>
        <p:txBody>
          <a:bodyPr/>
          <a:lstStyle>
            <a:lvl1pPr>
              <a:defRPr/>
            </a:lvl1pPr>
          </a:lstStyle>
          <a:p>
            <a:pPr>
              <a:defRPr/>
            </a:pPr>
            <a:r>
              <a:rPr lang="en-US"/>
              <a:t>Eric James | Status &amp; Plans</a:t>
            </a:r>
            <a:endParaRPr lang="en-US" dirty="0"/>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dirty="0"/>
          </a:p>
        </p:txBody>
      </p:sp>
    </p:spTree>
    <p:extLst>
      <p:ext uri="{BB962C8B-B14F-4D97-AF65-F5344CB8AC3E}">
        <p14:creationId xmlns:p14="http://schemas.microsoft.com/office/powerpoint/2010/main" val="2735122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4" name="Picture Placeholder 12"/>
          <p:cNvSpPr>
            <a:spLocks noGrp="1"/>
          </p:cNvSpPr>
          <p:nvPr>
            <p:ph type="pic" sz="quarter" idx="15"/>
          </p:nvPr>
        </p:nvSpPr>
        <p:spPr>
          <a:xfrm>
            <a:off x="3716339" y="1238250"/>
            <a:ext cx="5033962" cy="4852988"/>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6" name="Date Placeholder 3"/>
          <p:cNvSpPr>
            <a:spLocks noGrp="1"/>
          </p:cNvSpPr>
          <p:nvPr>
            <p:ph type="dt" sz="half" idx="16"/>
          </p:nvPr>
        </p:nvSpPr>
        <p:spPr/>
        <p:txBody>
          <a:bodyPr/>
          <a:lstStyle>
            <a:lvl1pPr>
              <a:defRPr sz="900" baseline="0" smtClean="0">
                <a:solidFill>
                  <a:srgbClr val="004C97"/>
                </a:solidFill>
                <a:latin typeface="Helvetica"/>
              </a:defRPr>
            </a:lvl1pPr>
          </a:lstStyle>
          <a:p>
            <a:pPr>
              <a:defRPr/>
            </a:pPr>
            <a:r>
              <a:rPr lang="en-US"/>
              <a:t>03.19.20</a:t>
            </a:r>
            <a:endParaRPr lang="en-US" dirty="0"/>
          </a:p>
        </p:txBody>
      </p:sp>
      <p:sp>
        <p:nvSpPr>
          <p:cNvPr id="7" name="Footer Placeholder 4"/>
          <p:cNvSpPr>
            <a:spLocks noGrp="1"/>
          </p:cNvSpPr>
          <p:nvPr>
            <p:ph type="ftr" sz="quarter" idx="17"/>
          </p:nvPr>
        </p:nvSpPr>
        <p:spPr/>
        <p:txBody>
          <a:bodyPr/>
          <a:lstStyle>
            <a:lvl1pPr>
              <a:defRPr sz="900" baseline="0" dirty="0">
                <a:solidFill>
                  <a:srgbClr val="004C97"/>
                </a:solidFill>
                <a:latin typeface="Helvetica"/>
              </a:defRPr>
            </a:lvl1pPr>
          </a:lstStyle>
          <a:p>
            <a:pPr>
              <a:defRPr/>
            </a:pPr>
            <a:r>
              <a:rPr lang="en-US"/>
              <a:t>Eric James | Status &amp; Plans</a:t>
            </a:r>
            <a:endParaRPr lang="en-US" dirty="0"/>
          </a:p>
        </p:txBody>
      </p:sp>
      <p:sp>
        <p:nvSpPr>
          <p:cNvPr id="8" name="Slide Number Placeholder 5"/>
          <p:cNvSpPr>
            <a:spLocks noGrp="1"/>
          </p:cNvSpPr>
          <p:nvPr>
            <p:ph type="sldNum" sz="quarter" idx="18"/>
          </p:nvPr>
        </p:nvSpPr>
        <p:spPr/>
        <p:txBody>
          <a:bodyPr/>
          <a:lstStyle>
            <a:lvl1pPr>
              <a:defRPr sz="9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457201" y="429098"/>
            <a:ext cx="8293100" cy="647102"/>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00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rgbClr val="3B5A77"/>
                </a:solidFill>
                <a:latin typeface="Arial"/>
                <a:cs typeface="Arial"/>
              </a:defRPr>
            </a:lvl1pPr>
          </a:lstStyle>
          <a:p>
            <a:endParaRPr/>
          </a:p>
        </p:txBody>
      </p:sp>
      <p:sp>
        <p:nvSpPr>
          <p:cNvPr id="6" name="Holder 6"/>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7" name="Holder 4"/>
          <p:cNvSpPr>
            <a:spLocks noGrp="1"/>
          </p:cNvSpPr>
          <p:nvPr>
            <p:ph type="ftr" sz="quarter" idx="5"/>
          </p:nvPr>
        </p:nvSpPr>
        <p:spPr>
          <a:xfrm>
            <a:off x="866647" y="6538623"/>
            <a:ext cx="885953"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Status &amp; Plans</a:t>
            </a:r>
            <a:endParaRPr dirty="0"/>
          </a:p>
        </p:txBody>
      </p:sp>
      <p:sp>
        <p:nvSpPr>
          <p:cNvPr id="8"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03.19.20</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9"/>
            <a:ext cx="8296275" cy="4241851"/>
          </a:xfrm>
          <a:prstGeom prst="rect">
            <a:avLst/>
          </a:prstGeom>
        </p:spPr>
        <p:txBody>
          <a:bodyPr/>
          <a:lstStyle>
            <a:lvl1pPr marL="0" indent="0">
              <a:buNone/>
              <a:defRPr sz="2400">
                <a:solidFill>
                  <a:srgbClr val="63666A"/>
                </a:solidFill>
                <a:latin typeface="Helvetica"/>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12" name="Text Placeholder 2"/>
          <p:cNvSpPr>
            <a:spLocks noGrp="1"/>
          </p:cNvSpPr>
          <p:nvPr>
            <p:ph type="body" idx="11"/>
          </p:nvPr>
        </p:nvSpPr>
        <p:spPr>
          <a:xfrm>
            <a:off x="457204" y="5686118"/>
            <a:ext cx="8293095" cy="439738"/>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5" name="Date Placeholder 3"/>
          <p:cNvSpPr>
            <a:spLocks noGrp="1"/>
          </p:cNvSpPr>
          <p:nvPr>
            <p:ph type="dt" sz="half" idx="12"/>
          </p:nvPr>
        </p:nvSpPr>
        <p:spPr/>
        <p:txBody>
          <a:bodyPr/>
          <a:lstStyle>
            <a:lvl1pPr>
              <a:defRPr sz="900" baseline="0" smtClean="0">
                <a:solidFill>
                  <a:srgbClr val="004C97"/>
                </a:solidFill>
                <a:latin typeface="Helvetica"/>
              </a:defRPr>
            </a:lvl1pPr>
          </a:lstStyle>
          <a:p>
            <a:pPr>
              <a:defRPr/>
            </a:pPr>
            <a:r>
              <a:rPr lang="en-US"/>
              <a:t>03.19.20</a:t>
            </a:r>
            <a:endParaRPr lang="en-US" dirty="0"/>
          </a:p>
        </p:txBody>
      </p:sp>
      <p:sp>
        <p:nvSpPr>
          <p:cNvPr id="6" name="Footer Placeholder 4"/>
          <p:cNvSpPr>
            <a:spLocks noGrp="1"/>
          </p:cNvSpPr>
          <p:nvPr>
            <p:ph type="ftr" sz="quarter" idx="13"/>
          </p:nvPr>
        </p:nvSpPr>
        <p:spPr/>
        <p:txBody>
          <a:bodyPr/>
          <a:lstStyle>
            <a:lvl1pPr>
              <a:defRPr sz="900" baseline="0" dirty="0">
                <a:solidFill>
                  <a:srgbClr val="004C97"/>
                </a:solidFill>
                <a:latin typeface="Helvetica"/>
              </a:defRPr>
            </a:lvl1pPr>
          </a:lstStyle>
          <a:p>
            <a:pPr>
              <a:defRPr/>
            </a:pPr>
            <a:r>
              <a:rPr lang="en-US"/>
              <a:t>Eric James | Status &amp; Plans</a:t>
            </a:r>
            <a:endParaRPr lang="en-US" dirty="0"/>
          </a:p>
        </p:txBody>
      </p:sp>
      <p:sp>
        <p:nvSpPr>
          <p:cNvPr id="7" name="Slide Number Placeholder 5"/>
          <p:cNvSpPr>
            <a:spLocks noGrp="1"/>
          </p:cNvSpPr>
          <p:nvPr>
            <p:ph type="sldNum" sz="quarter" idx="14"/>
          </p:nvPr>
        </p:nvSpPr>
        <p:spPr/>
        <p:txBody>
          <a:bodyPr/>
          <a:lstStyle>
            <a:lvl1pPr>
              <a:defRPr sz="9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457205" y="425570"/>
            <a:ext cx="8293096" cy="603767"/>
          </a:xfrm>
          <a:prstGeom prst="rect">
            <a:avLst/>
          </a:prstGeom>
        </p:spPr>
        <p:txBody>
          <a:bodyPr vert="horz" lIns="0" tIns="0" rIns="0" bIns="0"/>
          <a:lstStyle>
            <a:lvl1pPr algn="l">
              <a:defRPr sz="165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1557880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03.19.20</a:t>
            </a:r>
            <a:endParaRPr lang="en-US" dirty="0"/>
          </a:p>
        </p:txBody>
      </p:sp>
      <p:sp>
        <p:nvSpPr>
          <p:cNvPr id="4" name="Footer Placeholder 3"/>
          <p:cNvSpPr>
            <a:spLocks noGrp="1"/>
          </p:cNvSpPr>
          <p:nvPr>
            <p:ph type="ftr" sz="quarter" idx="11"/>
          </p:nvPr>
        </p:nvSpPr>
        <p:spPr/>
        <p:txBody>
          <a:bodyPr/>
          <a:lstStyle/>
          <a:p>
            <a:r>
              <a:rPr lang="en-US"/>
              <a:t>Eric James | Status &amp; Plans</a:t>
            </a:r>
            <a:endParaRPr lang="en-US" dirty="0"/>
          </a:p>
        </p:txBody>
      </p:sp>
      <p:sp>
        <p:nvSpPr>
          <p:cNvPr id="5" name="Slide Number Placeholder 4"/>
          <p:cNvSpPr>
            <a:spLocks noGrp="1"/>
          </p:cNvSpPr>
          <p:nvPr>
            <p:ph type="sldNum" sz="quarter" idx="12"/>
          </p:nvPr>
        </p:nvSpPr>
        <p:spPr/>
        <p:txBody>
          <a:bodyPr/>
          <a:lstStyle/>
          <a:p>
            <a:fld id="{4B49009C-6C5E-44F5-8A86-17792D67C94B}" type="slidenum">
              <a:rPr lang="en-US" smtClean="0"/>
              <a:t>‹#›</a:t>
            </a:fld>
            <a:endParaRPr lang="en-US" dirty="0"/>
          </a:p>
        </p:txBody>
      </p:sp>
    </p:spTree>
    <p:extLst>
      <p:ext uri="{BB962C8B-B14F-4D97-AF65-F5344CB8AC3E}">
        <p14:creationId xmlns:p14="http://schemas.microsoft.com/office/powerpoint/2010/main" val="29878625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2" name="Title 1"/>
          <p:cNvSpPr>
            <a:spLocks noGrp="1"/>
          </p:cNvSpPr>
          <p:nvPr>
            <p:ph type="title"/>
          </p:nvPr>
        </p:nvSpPr>
        <p:spPr>
          <a:xfrm>
            <a:off x="457200" y="432610"/>
            <a:ext cx="8293100"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03.19.20</a:t>
            </a:r>
            <a:endParaRPr lang="en-US" dirty="0"/>
          </a:p>
        </p:txBody>
      </p:sp>
      <p:sp>
        <p:nvSpPr>
          <p:cNvPr id="5" name="Footer Placeholder 4"/>
          <p:cNvSpPr>
            <a:spLocks noGrp="1"/>
          </p:cNvSpPr>
          <p:nvPr>
            <p:ph type="ftr" sz="quarter" idx="11"/>
          </p:nvPr>
        </p:nvSpPr>
        <p:spPr/>
        <p:txBody>
          <a:bodyPr/>
          <a:lstStyle/>
          <a:p>
            <a:pPr>
              <a:defRPr/>
            </a:pPr>
            <a:r>
              <a:rPr lang="en-US"/>
              <a:t>Eric James | Status &amp; Plans</a:t>
            </a:r>
            <a:endParaRPr lang="en-US" dirty="0"/>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0" y="1238250"/>
            <a:ext cx="8293100"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6807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0" y="432609"/>
            <a:ext cx="8293100" cy="548785"/>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5" name="Date Placeholder 3"/>
          <p:cNvSpPr>
            <a:spLocks noGrp="1"/>
          </p:cNvSpPr>
          <p:nvPr>
            <p:ph type="dt" sz="half" idx="13"/>
          </p:nvPr>
        </p:nvSpPr>
        <p:spPr/>
        <p:txBody>
          <a:bodyPr/>
          <a:lstStyle>
            <a:lvl1pPr>
              <a:defRPr/>
            </a:lvl1pPr>
          </a:lstStyle>
          <a:p>
            <a:pPr>
              <a:defRPr/>
            </a:pPr>
            <a:r>
              <a:rPr lang="en-US"/>
              <a:t>03.19.20</a:t>
            </a:r>
            <a:endParaRPr lang="en-US" dirty="0"/>
          </a:p>
        </p:txBody>
      </p:sp>
      <p:sp>
        <p:nvSpPr>
          <p:cNvPr id="6" name="Footer Placeholder 4"/>
          <p:cNvSpPr>
            <a:spLocks noGrp="1"/>
          </p:cNvSpPr>
          <p:nvPr>
            <p:ph type="ftr" sz="quarter" idx="14"/>
          </p:nvPr>
        </p:nvSpPr>
        <p:spPr/>
        <p:txBody>
          <a:bodyPr/>
          <a:lstStyle>
            <a:lvl1pPr>
              <a:defRPr/>
            </a:lvl1pPr>
          </a:lstStyle>
          <a:p>
            <a:pPr>
              <a:defRPr/>
            </a:pPr>
            <a:r>
              <a:rPr lang="en-US"/>
              <a:t>Eric James | Status &amp; Plans</a:t>
            </a:r>
            <a:endParaRPr lang="en-US" dirty="0"/>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457200"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4751454"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788877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347368"/>
            <a:ext cx="4003605"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itle 1"/>
          <p:cNvSpPr>
            <a:spLocks noGrp="1"/>
          </p:cNvSpPr>
          <p:nvPr>
            <p:ph type="title"/>
          </p:nvPr>
        </p:nvSpPr>
        <p:spPr>
          <a:xfrm>
            <a:off x="446058" y="432610"/>
            <a:ext cx="8304267" cy="57950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4683195" y="5347368"/>
            <a:ext cx="406713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3"/>
          <p:cNvSpPr>
            <a:spLocks noGrp="1"/>
          </p:cNvSpPr>
          <p:nvPr>
            <p:ph type="dt" sz="half" idx="16"/>
          </p:nvPr>
        </p:nvSpPr>
        <p:spPr/>
        <p:txBody>
          <a:bodyPr/>
          <a:lstStyle>
            <a:lvl1pPr>
              <a:defRPr/>
            </a:lvl1pPr>
          </a:lstStyle>
          <a:p>
            <a:pPr>
              <a:defRPr/>
            </a:pPr>
            <a:r>
              <a:rPr lang="en-US"/>
              <a:t>03.19.20</a:t>
            </a:r>
            <a:endParaRPr lang="en-US" dirty="0"/>
          </a:p>
        </p:txBody>
      </p:sp>
      <p:sp>
        <p:nvSpPr>
          <p:cNvPr id="8" name="Footer Placeholder 4"/>
          <p:cNvSpPr>
            <a:spLocks noGrp="1"/>
          </p:cNvSpPr>
          <p:nvPr>
            <p:ph type="ftr" sz="quarter" idx="17"/>
          </p:nvPr>
        </p:nvSpPr>
        <p:spPr/>
        <p:txBody>
          <a:bodyPr/>
          <a:lstStyle>
            <a:lvl1pPr>
              <a:defRPr/>
            </a:lvl1pPr>
          </a:lstStyle>
          <a:p>
            <a:pPr>
              <a:defRPr/>
            </a:pPr>
            <a:r>
              <a:rPr lang="en-US"/>
              <a:t>Eric James | Status &amp; Plans</a:t>
            </a:r>
            <a:endParaRPr lang="en-US" dirty="0"/>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457200"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4751454"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01873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0" y="432609"/>
            <a:ext cx="8293100" cy="64695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0" y="1238250"/>
            <a:ext cx="8293100" cy="4846639"/>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4" name="Date Placeholder 3"/>
          <p:cNvSpPr>
            <a:spLocks noGrp="1"/>
          </p:cNvSpPr>
          <p:nvPr>
            <p:ph type="dt" sz="half" idx="11"/>
          </p:nvPr>
        </p:nvSpPr>
        <p:spPr/>
        <p:txBody>
          <a:bodyPr/>
          <a:lstStyle>
            <a:lvl1pPr>
              <a:defRPr/>
            </a:lvl1pPr>
          </a:lstStyle>
          <a:p>
            <a:pPr>
              <a:defRPr/>
            </a:pPr>
            <a:r>
              <a:rPr lang="en-US"/>
              <a:t>03.19.20</a:t>
            </a:r>
            <a:endParaRPr lang="en-US" dirty="0"/>
          </a:p>
        </p:txBody>
      </p:sp>
      <p:sp>
        <p:nvSpPr>
          <p:cNvPr id="5" name="Footer Placeholder 4"/>
          <p:cNvSpPr>
            <a:spLocks noGrp="1"/>
          </p:cNvSpPr>
          <p:nvPr>
            <p:ph type="ftr" sz="quarter" idx="12"/>
          </p:nvPr>
        </p:nvSpPr>
        <p:spPr/>
        <p:txBody>
          <a:bodyPr/>
          <a:lstStyle>
            <a:lvl1pPr>
              <a:defRPr/>
            </a:lvl1pPr>
          </a:lstStyle>
          <a:p>
            <a:pPr>
              <a:defRPr/>
            </a:pPr>
            <a:r>
              <a:rPr lang="en-US"/>
              <a:t>Eric James | Status &amp; Plans</a:t>
            </a:r>
            <a:endParaRPr lang="en-US" dirty="0"/>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dirty="0"/>
          </a:p>
        </p:txBody>
      </p:sp>
    </p:spTree>
    <p:extLst>
      <p:ext uri="{BB962C8B-B14F-4D97-AF65-F5344CB8AC3E}">
        <p14:creationId xmlns:p14="http://schemas.microsoft.com/office/powerpoint/2010/main" val="17172537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3" name="Date Placeholder 3"/>
          <p:cNvSpPr>
            <a:spLocks noGrp="1"/>
          </p:cNvSpPr>
          <p:nvPr>
            <p:ph type="dt" sz="half" idx="11"/>
          </p:nvPr>
        </p:nvSpPr>
        <p:spPr/>
        <p:txBody>
          <a:bodyPr/>
          <a:lstStyle>
            <a:lvl1pPr>
              <a:defRPr/>
            </a:lvl1pPr>
          </a:lstStyle>
          <a:p>
            <a:pPr>
              <a:defRPr/>
            </a:pPr>
            <a:r>
              <a:rPr lang="en-US"/>
              <a:t>03.19.20</a:t>
            </a:r>
            <a:endParaRPr lang="en-US" dirty="0"/>
          </a:p>
        </p:txBody>
      </p:sp>
      <p:sp>
        <p:nvSpPr>
          <p:cNvPr id="4" name="Footer Placeholder 4"/>
          <p:cNvSpPr>
            <a:spLocks noGrp="1"/>
          </p:cNvSpPr>
          <p:nvPr>
            <p:ph type="ftr" sz="quarter" idx="12"/>
          </p:nvPr>
        </p:nvSpPr>
        <p:spPr/>
        <p:txBody>
          <a:bodyPr/>
          <a:lstStyle>
            <a:lvl1pPr>
              <a:defRPr/>
            </a:lvl1pPr>
          </a:lstStyle>
          <a:p>
            <a:pPr>
              <a:defRPr/>
            </a:pPr>
            <a:r>
              <a:rPr lang="en-US"/>
              <a:t>Eric James | Status &amp; Plans</a:t>
            </a:r>
            <a:endParaRPr lang="en-US" dirty="0"/>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dirty="0"/>
          </a:p>
        </p:txBody>
      </p:sp>
    </p:spTree>
    <p:extLst>
      <p:ext uri="{BB962C8B-B14F-4D97-AF65-F5344CB8AC3E}">
        <p14:creationId xmlns:p14="http://schemas.microsoft.com/office/powerpoint/2010/main" val="10531256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38250"/>
            <a:ext cx="5033962" cy="4852988"/>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6" name="Date Placeholder 3"/>
          <p:cNvSpPr>
            <a:spLocks noGrp="1"/>
          </p:cNvSpPr>
          <p:nvPr>
            <p:ph type="dt" sz="half" idx="16"/>
          </p:nvPr>
        </p:nvSpPr>
        <p:spPr/>
        <p:txBody>
          <a:bodyPr/>
          <a:lstStyle>
            <a:lvl1pPr>
              <a:defRPr sz="1200" baseline="0" smtClean="0">
                <a:solidFill>
                  <a:srgbClr val="004C97"/>
                </a:solidFill>
                <a:latin typeface="Helvetica"/>
              </a:defRPr>
            </a:lvl1pPr>
          </a:lstStyle>
          <a:p>
            <a:pPr>
              <a:defRPr/>
            </a:pPr>
            <a:r>
              <a:rPr lang="en-US"/>
              <a:t>03.19.20</a:t>
            </a:r>
            <a:endParaRPr lang="en-US" dirty="0"/>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Eric James | Status &amp; Plans</a:t>
            </a:r>
            <a:endParaRPr lang="en-US" dirty="0"/>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457200" y="429098"/>
            <a:ext cx="8293100" cy="647102"/>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566415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4" y="1227137"/>
            <a:ext cx="8296275"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3" y="5686118"/>
            <a:ext cx="8293095"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Date Placeholder 3"/>
          <p:cNvSpPr>
            <a:spLocks noGrp="1"/>
          </p:cNvSpPr>
          <p:nvPr>
            <p:ph type="dt" sz="half" idx="12"/>
          </p:nvPr>
        </p:nvSpPr>
        <p:spPr/>
        <p:txBody>
          <a:bodyPr/>
          <a:lstStyle>
            <a:lvl1pPr>
              <a:defRPr sz="1200" baseline="0" smtClean="0">
                <a:solidFill>
                  <a:srgbClr val="004C97"/>
                </a:solidFill>
                <a:latin typeface="Helvetica"/>
              </a:defRPr>
            </a:lvl1pPr>
          </a:lstStyle>
          <a:p>
            <a:pPr>
              <a:defRPr/>
            </a:pPr>
            <a:r>
              <a:rPr lang="en-US"/>
              <a:t>03.19.20</a:t>
            </a:r>
            <a:endParaRPr lang="en-US" dirty="0"/>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Eric James | Status &amp; Plans</a:t>
            </a:r>
            <a:endParaRPr lang="en-US" dirty="0"/>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457204" y="425568"/>
            <a:ext cx="8293096"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21232303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03.19.20</a:t>
            </a:r>
            <a:endParaRPr lang="en-US" dirty="0"/>
          </a:p>
        </p:txBody>
      </p:sp>
      <p:sp>
        <p:nvSpPr>
          <p:cNvPr id="4" name="Footer Placeholder 3"/>
          <p:cNvSpPr>
            <a:spLocks noGrp="1"/>
          </p:cNvSpPr>
          <p:nvPr>
            <p:ph type="ftr" sz="quarter" idx="11"/>
          </p:nvPr>
        </p:nvSpPr>
        <p:spPr/>
        <p:txBody>
          <a:bodyPr/>
          <a:lstStyle/>
          <a:p>
            <a:r>
              <a:rPr lang="en-US"/>
              <a:t>Eric James | Status &amp; Plans</a:t>
            </a:r>
            <a:endParaRPr lang="en-US" dirty="0"/>
          </a:p>
        </p:txBody>
      </p:sp>
      <p:sp>
        <p:nvSpPr>
          <p:cNvPr id="5" name="Slide Number Placeholder 4"/>
          <p:cNvSpPr>
            <a:spLocks noGrp="1"/>
          </p:cNvSpPr>
          <p:nvPr>
            <p:ph type="sldNum" sz="quarter" idx="12"/>
          </p:nvPr>
        </p:nvSpPr>
        <p:spPr/>
        <p:txBody>
          <a:bodyPr/>
          <a:lstStyle/>
          <a:p>
            <a:fld id="{4B49009C-6C5E-44F5-8A86-17792D67C94B}" type="slidenum">
              <a:rPr lang="en-US" smtClean="0"/>
              <a:t>‹#›</a:t>
            </a:fld>
            <a:endParaRPr lang="en-US" dirty="0"/>
          </a:p>
        </p:txBody>
      </p:sp>
    </p:spTree>
    <p:extLst>
      <p:ext uri="{BB962C8B-B14F-4D97-AF65-F5344CB8AC3E}">
        <p14:creationId xmlns:p14="http://schemas.microsoft.com/office/powerpoint/2010/main" val="146668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962" y="6358890"/>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17" name="bk object 17"/>
          <p:cNvSpPr/>
          <p:nvPr/>
        </p:nvSpPr>
        <p:spPr>
          <a:xfrm>
            <a:off x="8156447" y="6499859"/>
            <a:ext cx="541020" cy="220979"/>
          </a:xfrm>
          <a:prstGeom prst="rect">
            <a:avLst/>
          </a:prstGeom>
          <a:blipFill>
            <a:blip r:embed="rId2" cstate="print"/>
            <a:stretch>
              <a:fillRect/>
            </a:stretch>
          </a:blipFill>
        </p:spPr>
        <p:txBody>
          <a:bodyPr wrap="square" lIns="0" tIns="0" rIns="0" bIns="0" rtlCol="0"/>
          <a:lstStyle/>
          <a:p>
            <a:endParaRPr dirty="0"/>
          </a:p>
        </p:txBody>
      </p:sp>
      <p:sp>
        <p:nvSpPr>
          <p:cNvPr id="18" name="bk object 18"/>
          <p:cNvSpPr/>
          <p:nvPr/>
        </p:nvSpPr>
        <p:spPr>
          <a:xfrm>
            <a:off x="6851904" y="6480046"/>
            <a:ext cx="1185672" cy="254508"/>
          </a:xfrm>
          <a:prstGeom prst="rect">
            <a:avLst/>
          </a:prstGeom>
          <a:blipFill>
            <a:blip r:embed="rId3"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11"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Status &amp; Plans</a:t>
            </a:r>
            <a:endParaRPr dirty="0"/>
          </a:p>
        </p:txBody>
      </p:sp>
      <p:sp>
        <p:nvSpPr>
          <p:cNvPr id="12"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03.19.20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962" y="6358890"/>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17" name="bk object 17"/>
          <p:cNvSpPr/>
          <p:nvPr/>
        </p:nvSpPr>
        <p:spPr>
          <a:xfrm>
            <a:off x="8156447" y="6499859"/>
            <a:ext cx="541020" cy="220979"/>
          </a:xfrm>
          <a:prstGeom prst="rect">
            <a:avLst/>
          </a:prstGeom>
          <a:blipFill>
            <a:blip r:embed="rId2" cstate="print"/>
            <a:stretch>
              <a:fillRect/>
            </a:stretch>
          </a:blipFill>
        </p:spPr>
        <p:txBody>
          <a:bodyPr wrap="square" lIns="0" tIns="0" rIns="0" bIns="0" rtlCol="0"/>
          <a:lstStyle/>
          <a:p>
            <a:endParaRPr dirty="0"/>
          </a:p>
        </p:txBody>
      </p:sp>
      <p:sp>
        <p:nvSpPr>
          <p:cNvPr id="18" name="bk object 18"/>
          <p:cNvSpPr/>
          <p:nvPr/>
        </p:nvSpPr>
        <p:spPr>
          <a:xfrm>
            <a:off x="6851904" y="6480046"/>
            <a:ext cx="1185672" cy="254508"/>
          </a:xfrm>
          <a:prstGeom prst="rect">
            <a:avLst/>
          </a:prstGeom>
          <a:blipFill>
            <a:blip r:embed="rId3"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5" name="Holder 5"/>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9"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Status &amp; Plans</a:t>
            </a:r>
            <a:endParaRPr dirty="0"/>
          </a:p>
        </p:txBody>
      </p:sp>
      <p:sp>
        <p:nvSpPr>
          <p:cNvPr id="10"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03.19.20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 name="Holder 4"/>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5"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Status &amp; Plans</a:t>
            </a:r>
            <a:endParaRPr dirty="0"/>
          </a:p>
        </p:txBody>
      </p:sp>
      <p:sp>
        <p:nvSpPr>
          <p:cNvPr id="6"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03.19.20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03.19.20</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Status &amp; Plans</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73821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03.19.20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Status &amp; Plans</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12117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03.19.20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Status &amp; Plans</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4384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03.19.20</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Status &amp; Plans</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3281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962" y="6358890"/>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17" name="bk object 17"/>
          <p:cNvSpPr/>
          <p:nvPr/>
        </p:nvSpPr>
        <p:spPr>
          <a:xfrm>
            <a:off x="8156447" y="6499859"/>
            <a:ext cx="541020" cy="220979"/>
          </a:xfrm>
          <a:prstGeom prst="rect">
            <a:avLst/>
          </a:prstGeom>
          <a:blipFill>
            <a:blip r:embed="rId8"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444500" y="495242"/>
            <a:ext cx="8255000" cy="304800"/>
          </a:xfrm>
          <a:prstGeom prst="rect">
            <a:avLst/>
          </a:prstGeom>
        </p:spPr>
        <p:txBody>
          <a:bodyPr wrap="square" lIns="0" tIns="0" rIns="0" bIns="0">
            <a:spAutoFit/>
          </a:bodyPr>
          <a:lstStyle>
            <a:lvl1pPr>
              <a:defRPr sz="2200" b="1" i="0">
                <a:solidFill>
                  <a:srgbClr val="BB5F2B"/>
                </a:solidFill>
                <a:latin typeface="Arial"/>
                <a:cs typeface="Arial"/>
              </a:defRPr>
            </a:lvl1pPr>
          </a:lstStyle>
          <a:p>
            <a:endParaRPr/>
          </a:p>
        </p:txBody>
      </p:sp>
      <p:sp>
        <p:nvSpPr>
          <p:cNvPr id="3" name="Holder 3"/>
          <p:cNvSpPr>
            <a:spLocks noGrp="1"/>
          </p:cNvSpPr>
          <p:nvPr>
            <p:ph type="body" idx="1"/>
          </p:nvPr>
        </p:nvSpPr>
        <p:spPr>
          <a:xfrm>
            <a:off x="382904" y="1317059"/>
            <a:ext cx="8378190" cy="1779905"/>
          </a:xfrm>
          <a:prstGeom prst="rect">
            <a:avLst/>
          </a:prstGeom>
        </p:spPr>
        <p:txBody>
          <a:bodyPr wrap="square" lIns="0" tIns="0" rIns="0" bIns="0">
            <a:spAutoFit/>
          </a:bodyPr>
          <a:lstStyle>
            <a:lvl1pPr>
              <a:defRPr sz="2200" b="0" i="0">
                <a:solidFill>
                  <a:srgbClr val="3B5A77"/>
                </a:solidFill>
                <a:latin typeface="Arial"/>
                <a:cs typeface="Arial"/>
              </a:defRPr>
            </a:lvl1pPr>
          </a:lstStyle>
          <a:p>
            <a:endParaRPr/>
          </a:p>
        </p:txBody>
      </p:sp>
      <p:sp>
        <p:nvSpPr>
          <p:cNvPr id="4"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Status &amp; Plans</a:t>
            </a:r>
            <a:endParaRPr dirty="0"/>
          </a:p>
        </p:txBody>
      </p:sp>
      <p:sp>
        <p:nvSpPr>
          <p:cNvPr id="5"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03.19.20</a:t>
            </a:r>
            <a:endParaRPr lang="en-US" dirty="0"/>
          </a:p>
        </p:txBody>
      </p:sp>
      <p:sp>
        <p:nvSpPr>
          <p:cNvPr id="6" name="Holder 6"/>
          <p:cNvSpPr>
            <a:spLocks noGrp="1"/>
          </p:cNvSpPr>
          <p:nvPr>
            <p:ph type="sldNum" sz="quarter" idx="7"/>
          </p:nvPr>
        </p:nvSpPr>
        <p:spPr>
          <a:xfrm>
            <a:off x="240159" y="6538623"/>
            <a:ext cx="336679" cy="184666"/>
          </a:xfrm>
          <a:prstGeom prst="rect">
            <a:avLst/>
          </a:prstGeom>
        </p:spPr>
        <p:txBody>
          <a:bodyPr wrap="square" lIns="0" tIns="0" rIns="0" bIns="0">
            <a:spAutoFit/>
          </a:bodyPr>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03.19.20</a:t>
            </a:r>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Status &amp; Plans</a:t>
            </a: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8131175" y="6489520"/>
            <a:ext cx="561974" cy="237098"/>
          </a:xfrm>
          <a:prstGeom prst="rect">
            <a:avLst/>
          </a:prstGeom>
        </p:spPr>
      </p:pic>
    </p:spTree>
    <p:extLst>
      <p:ext uri="{BB962C8B-B14F-4D97-AF65-F5344CB8AC3E}">
        <p14:creationId xmlns:p14="http://schemas.microsoft.com/office/powerpoint/2010/main" val="124966877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8337550" y="6483731"/>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900" dirty="0"/>
              <a:t>LBNF</a:t>
            </a:r>
          </a:p>
        </p:txBody>
      </p:sp>
      <p:cxnSp>
        <p:nvCxnSpPr>
          <p:cNvPr id="13" name="Straight Connector 12"/>
          <p:cNvCxnSpPr/>
          <p:nvPr/>
        </p:nvCxnSpPr>
        <p:spPr>
          <a:xfrm>
            <a:off x="457201"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2"/>
            <a:ext cx="1136650" cy="187325"/>
          </a:xfrm>
          <a:prstGeom prst="rect">
            <a:avLst/>
          </a:prstGeom>
        </p:spPr>
        <p:txBody>
          <a:bodyPr lIns="0" tIns="0" rIns="0" bIns="0" anchor="b" anchorCtr="0"/>
          <a:lstStyle>
            <a:lvl1pPr fontAlgn="auto">
              <a:spcBef>
                <a:spcPts val="0"/>
              </a:spcBef>
              <a:spcAft>
                <a:spcPts val="0"/>
              </a:spcAft>
              <a:defRPr sz="900" baseline="0" smtClean="0">
                <a:solidFill>
                  <a:srgbClr val="004C97"/>
                </a:solidFill>
                <a:latin typeface="Helvetica"/>
                <a:ea typeface="+mn-ea"/>
                <a:cs typeface="+mn-cs"/>
              </a:defRPr>
            </a:lvl1pPr>
          </a:lstStyle>
          <a:p>
            <a:pPr>
              <a:defRPr/>
            </a:pPr>
            <a:r>
              <a:rPr lang="en-US"/>
              <a:t>03.19.20</a:t>
            </a:r>
            <a:endParaRPr lang="en-US" dirty="0"/>
          </a:p>
        </p:txBody>
      </p:sp>
      <p:sp>
        <p:nvSpPr>
          <p:cNvPr id="5" name="Footer Placeholder 4"/>
          <p:cNvSpPr>
            <a:spLocks noGrp="1"/>
          </p:cNvSpPr>
          <p:nvPr>
            <p:ph type="ftr" sz="quarter" idx="3"/>
          </p:nvPr>
        </p:nvSpPr>
        <p:spPr>
          <a:xfrm>
            <a:off x="2116139" y="6488432"/>
            <a:ext cx="5616575" cy="187325"/>
          </a:xfrm>
          <a:prstGeom prst="rect">
            <a:avLst/>
          </a:prstGeom>
        </p:spPr>
        <p:txBody>
          <a:bodyPr lIns="0" tIns="0" rIns="0" bIns="0" anchor="b" anchorCtr="0"/>
          <a:lstStyle>
            <a:lvl1pPr fontAlgn="auto">
              <a:spcBef>
                <a:spcPts val="0"/>
              </a:spcBef>
              <a:spcAft>
                <a:spcPts val="0"/>
              </a:spcAft>
              <a:defRPr sz="900" baseline="0" dirty="0">
                <a:solidFill>
                  <a:srgbClr val="004C97"/>
                </a:solidFill>
                <a:latin typeface="Helvetica"/>
                <a:ea typeface="+mn-ea"/>
                <a:cs typeface="+mn-cs"/>
              </a:defRPr>
            </a:lvl1pPr>
          </a:lstStyle>
          <a:p>
            <a:pPr>
              <a:defRPr/>
            </a:pPr>
            <a:r>
              <a:rPr lang="en-US"/>
              <a:t>Eric James | Status &amp; Plans</a:t>
            </a:r>
            <a:endParaRPr lang="en-US" dirty="0"/>
          </a:p>
        </p:txBody>
      </p:sp>
      <p:sp>
        <p:nvSpPr>
          <p:cNvPr id="6" name="Slide Number Placeholder 5"/>
          <p:cNvSpPr>
            <a:spLocks noGrp="1"/>
          </p:cNvSpPr>
          <p:nvPr>
            <p:ph type="sldNum" sz="quarter" idx="4"/>
          </p:nvPr>
        </p:nvSpPr>
        <p:spPr>
          <a:xfrm>
            <a:off x="454026" y="6488432"/>
            <a:ext cx="525463" cy="187325"/>
          </a:xfrm>
          <a:prstGeom prst="rect">
            <a:avLst/>
          </a:prstGeom>
        </p:spPr>
        <p:txBody>
          <a:bodyPr lIns="0" tIns="0" rIns="0" bIns="0" anchor="b" anchorCtr="0"/>
          <a:lstStyle>
            <a:lvl1pPr fontAlgn="auto">
              <a:spcBef>
                <a:spcPts val="0"/>
              </a:spcBef>
              <a:spcAft>
                <a:spcPts val="0"/>
              </a:spcAft>
              <a:defRPr sz="9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spTree>
    <p:extLst>
      <p:ext uri="{BB962C8B-B14F-4D97-AF65-F5344CB8AC3E}">
        <p14:creationId xmlns:p14="http://schemas.microsoft.com/office/powerpoint/2010/main" val="362371077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Lst>
  <p:hf hdr="0"/>
  <p:txStyles>
    <p:titleStyle>
      <a:lvl1pPr algn="ctr" defTabSz="342900" rtl="0" fontAlgn="base">
        <a:spcBef>
          <a:spcPct val="0"/>
        </a:spcBef>
        <a:spcAft>
          <a:spcPct val="0"/>
        </a:spcAft>
        <a:defRPr sz="3300" kern="1200">
          <a:solidFill>
            <a:schemeClr val="tx1"/>
          </a:solidFill>
          <a:latin typeface="+mj-lt"/>
          <a:ea typeface="Geneva" charset="0"/>
          <a:cs typeface="Geneva" charset="0"/>
        </a:defRPr>
      </a:lvl1pPr>
      <a:lvl2pPr algn="ctr" defTabSz="342900" rtl="0" fontAlgn="base">
        <a:spcBef>
          <a:spcPct val="0"/>
        </a:spcBef>
        <a:spcAft>
          <a:spcPct val="0"/>
        </a:spcAft>
        <a:defRPr sz="3300">
          <a:solidFill>
            <a:schemeClr val="tx1"/>
          </a:solidFill>
          <a:latin typeface="Calibri" charset="0"/>
          <a:ea typeface="Geneva" charset="0"/>
          <a:cs typeface="Geneva" charset="0"/>
        </a:defRPr>
      </a:lvl2pPr>
      <a:lvl3pPr algn="ctr" defTabSz="342900" rtl="0" fontAlgn="base">
        <a:spcBef>
          <a:spcPct val="0"/>
        </a:spcBef>
        <a:spcAft>
          <a:spcPct val="0"/>
        </a:spcAft>
        <a:defRPr sz="3300">
          <a:solidFill>
            <a:schemeClr val="tx1"/>
          </a:solidFill>
          <a:latin typeface="Calibri" charset="0"/>
          <a:ea typeface="Geneva" charset="0"/>
          <a:cs typeface="Geneva" charset="0"/>
        </a:defRPr>
      </a:lvl3pPr>
      <a:lvl4pPr algn="ctr" defTabSz="342900" rtl="0" fontAlgn="base">
        <a:spcBef>
          <a:spcPct val="0"/>
        </a:spcBef>
        <a:spcAft>
          <a:spcPct val="0"/>
        </a:spcAft>
        <a:defRPr sz="3300">
          <a:solidFill>
            <a:schemeClr val="tx1"/>
          </a:solidFill>
          <a:latin typeface="Calibri" charset="0"/>
          <a:ea typeface="Geneva" charset="0"/>
          <a:cs typeface="Geneva" charset="0"/>
        </a:defRPr>
      </a:lvl4pPr>
      <a:lvl5pPr algn="ctr" defTabSz="342900" rtl="0" fontAlgn="base">
        <a:spcBef>
          <a:spcPct val="0"/>
        </a:spcBef>
        <a:spcAft>
          <a:spcPct val="0"/>
        </a:spcAft>
        <a:defRPr sz="3300">
          <a:solidFill>
            <a:schemeClr val="tx1"/>
          </a:solidFill>
          <a:latin typeface="Calibri" charset="0"/>
          <a:ea typeface="Geneva" charset="0"/>
          <a:cs typeface="Geneva" charset="0"/>
        </a:defRPr>
      </a:lvl5pPr>
      <a:lvl6pPr marL="342900" algn="ctr" defTabSz="342900" rtl="0" fontAlgn="base">
        <a:spcBef>
          <a:spcPct val="0"/>
        </a:spcBef>
        <a:spcAft>
          <a:spcPct val="0"/>
        </a:spcAft>
        <a:defRPr sz="3300">
          <a:solidFill>
            <a:schemeClr val="tx1"/>
          </a:solidFill>
          <a:latin typeface="Calibri" charset="0"/>
          <a:ea typeface="Geneva" charset="0"/>
          <a:cs typeface="Geneva" charset="0"/>
        </a:defRPr>
      </a:lvl6pPr>
      <a:lvl7pPr marL="685800" algn="ctr" defTabSz="342900" rtl="0" fontAlgn="base">
        <a:spcBef>
          <a:spcPct val="0"/>
        </a:spcBef>
        <a:spcAft>
          <a:spcPct val="0"/>
        </a:spcAft>
        <a:defRPr sz="3300">
          <a:solidFill>
            <a:schemeClr val="tx1"/>
          </a:solidFill>
          <a:latin typeface="Calibri" charset="0"/>
          <a:ea typeface="Geneva" charset="0"/>
          <a:cs typeface="Geneva" charset="0"/>
        </a:defRPr>
      </a:lvl7pPr>
      <a:lvl8pPr marL="1028700" algn="ctr" defTabSz="342900" rtl="0" fontAlgn="base">
        <a:spcBef>
          <a:spcPct val="0"/>
        </a:spcBef>
        <a:spcAft>
          <a:spcPct val="0"/>
        </a:spcAft>
        <a:defRPr sz="3300">
          <a:solidFill>
            <a:schemeClr val="tx1"/>
          </a:solidFill>
          <a:latin typeface="Calibri" charset="0"/>
          <a:ea typeface="Geneva" charset="0"/>
          <a:cs typeface="Geneva" charset="0"/>
        </a:defRPr>
      </a:lvl8pPr>
      <a:lvl9pPr marL="1371600" algn="ctr" defTabSz="342900" rtl="0" fontAlgn="base">
        <a:spcBef>
          <a:spcPct val="0"/>
        </a:spcBef>
        <a:spcAft>
          <a:spcPct val="0"/>
        </a:spcAft>
        <a:defRPr sz="3300">
          <a:solidFill>
            <a:schemeClr val="tx1"/>
          </a:solidFill>
          <a:latin typeface="Calibri" charset="0"/>
          <a:ea typeface="Geneva" charset="0"/>
          <a:cs typeface="Geneva" charset="0"/>
        </a:defRPr>
      </a:lvl9pPr>
    </p:titleStyle>
    <p:bodyStyle>
      <a:lvl1pPr marL="257175" indent="-257175" algn="l" defTabSz="342900" rtl="0" fontAlgn="base">
        <a:spcBef>
          <a:spcPct val="20000"/>
        </a:spcBef>
        <a:spcAft>
          <a:spcPct val="0"/>
        </a:spcAft>
        <a:buFont typeface="Arial" charset="0"/>
        <a:buChar char="•"/>
        <a:defRPr sz="2400" kern="1200">
          <a:solidFill>
            <a:schemeClr val="tx1"/>
          </a:solidFill>
          <a:latin typeface="+mn-lt"/>
          <a:ea typeface="Geneva" charset="0"/>
          <a:cs typeface="Geneva" charset="0"/>
        </a:defRPr>
      </a:lvl1pPr>
      <a:lvl2pPr marL="557213" indent="-214313" algn="l" defTabSz="342900" rtl="0" fontAlgn="base">
        <a:spcBef>
          <a:spcPct val="20000"/>
        </a:spcBef>
        <a:spcAft>
          <a:spcPct val="0"/>
        </a:spcAft>
        <a:buFont typeface="Arial" charset="0"/>
        <a:buChar char="–"/>
        <a:defRPr sz="2100" kern="1200">
          <a:solidFill>
            <a:schemeClr val="tx1"/>
          </a:solidFill>
          <a:latin typeface="+mn-lt"/>
          <a:ea typeface="Geneva" charset="0"/>
          <a:cs typeface="+mn-cs"/>
        </a:defRPr>
      </a:lvl2pPr>
      <a:lvl3pPr marL="857250" indent="-171450" algn="l" defTabSz="342900" rtl="0" fontAlgn="base">
        <a:spcBef>
          <a:spcPct val="20000"/>
        </a:spcBef>
        <a:spcAft>
          <a:spcPct val="0"/>
        </a:spcAft>
        <a:buFont typeface="Arial" charset="0"/>
        <a:buChar char="•"/>
        <a:defRPr sz="1800" kern="1200">
          <a:solidFill>
            <a:schemeClr val="tx1"/>
          </a:solidFill>
          <a:latin typeface="+mn-lt"/>
          <a:ea typeface="Geneva" charset="0"/>
          <a:cs typeface="+mn-cs"/>
        </a:defRPr>
      </a:lvl3pPr>
      <a:lvl4pPr marL="1200150" indent="-171450" algn="l" defTabSz="342900" rtl="0" fontAlgn="base">
        <a:spcBef>
          <a:spcPct val="20000"/>
        </a:spcBef>
        <a:spcAft>
          <a:spcPct val="0"/>
        </a:spcAft>
        <a:buFont typeface="Arial" charset="0"/>
        <a:buChar char="–"/>
        <a:defRPr sz="1500" kern="1200">
          <a:solidFill>
            <a:schemeClr val="tx1"/>
          </a:solidFill>
          <a:latin typeface="+mn-lt"/>
          <a:ea typeface="Geneva" charset="0"/>
          <a:cs typeface="+mn-cs"/>
        </a:defRPr>
      </a:lvl4pPr>
      <a:lvl5pPr marL="1543050" indent="-171450" algn="l" defTabSz="342900" rtl="0" fontAlgn="base">
        <a:spcBef>
          <a:spcPct val="20000"/>
        </a:spcBef>
        <a:spcAft>
          <a:spcPct val="0"/>
        </a:spcAft>
        <a:buFont typeface="Arial" charset="0"/>
        <a:buChar char="»"/>
        <a:defRPr sz="1500" kern="1200">
          <a:solidFill>
            <a:schemeClr val="tx1"/>
          </a:solidFill>
          <a:latin typeface="+mn-lt"/>
          <a:ea typeface="Geneva"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8337550" y="6483731"/>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1200" dirty="0"/>
              <a:t>LBNF</a:t>
            </a:r>
          </a:p>
        </p:txBody>
      </p:sp>
      <p:cxnSp>
        <p:nvCxnSpPr>
          <p:cNvPr id="13" name="Straight Connector 12"/>
          <p:cNvCxnSpPr/>
          <p:nvPr/>
        </p:nvCxnSpPr>
        <p:spPr>
          <a:xfrm>
            <a:off x="457200"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0"/>
            <a:ext cx="113665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03.19.20</a:t>
            </a:r>
            <a:endParaRPr lang="en-US" dirty="0"/>
          </a:p>
        </p:txBody>
      </p:sp>
      <p:sp>
        <p:nvSpPr>
          <p:cNvPr id="5" name="Footer Placeholder 4"/>
          <p:cNvSpPr>
            <a:spLocks noGrp="1"/>
          </p:cNvSpPr>
          <p:nvPr>
            <p:ph type="ftr" sz="quarter" idx="3"/>
          </p:nvPr>
        </p:nvSpPr>
        <p:spPr>
          <a:xfrm>
            <a:off x="2116138" y="6488430"/>
            <a:ext cx="5616575" cy="187325"/>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Eric James | Status &amp; Plans</a:t>
            </a:r>
            <a:endParaRPr lang="en-US" dirty="0"/>
          </a:p>
        </p:txBody>
      </p:sp>
      <p:sp>
        <p:nvSpPr>
          <p:cNvPr id="6" name="Slide Number Placeholder 5"/>
          <p:cNvSpPr>
            <a:spLocks noGrp="1"/>
          </p:cNvSpPr>
          <p:nvPr>
            <p:ph type="sldNum" sz="quarter" idx="4"/>
          </p:nvPr>
        </p:nvSpPr>
        <p:spPr>
          <a:xfrm>
            <a:off x="454025" y="6488430"/>
            <a:ext cx="525463"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spTree>
    <p:extLst>
      <p:ext uri="{BB962C8B-B14F-4D97-AF65-F5344CB8AC3E}">
        <p14:creationId xmlns:p14="http://schemas.microsoft.com/office/powerpoint/2010/main" val="3730874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dms.cern.ch/project/CERN-000019518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dms.cern.ch/document/233939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5761482"/>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3" name="object 3"/>
          <p:cNvSpPr/>
          <p:nvPr/>
        </p:nvSpPr>
        <p:spPr>
          <a:xfrm>
            <a:off x="457962" y="473201"/>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4" name="object 4"/>
          <p:cNvSpPr/>
          <p:nvPr/>
        </p:nvSpPr>
        <p:spPr>
          <a:xfrm>
            <a:off x="5135879" y="211836"/>
            <a:ext cx="3598164" cy="214883"/>
          </a:xfrm>
          <a:prstGeom prst="rect">
            <a:avLst/>
          </a:prstGeom>
          <a:blipFill>
            <a:blip r:embed="rId3" cstate="print"/>
            <a:stretch>
              <a:fillRect/>
            </a:stretch>
          </a:blipFill>
        </p:spPr>
        <p:txBody>
          <a:bodyPr wrap="square" lIns="0" tIns="0" rIns="0" bIns="0" rtlCol="0"/>
          <a:lstStyle/>
          <a:p>
            <a:endParaRPr dirty="0"/>
          </a:p>
        </p:txBody>
      </p:sp>
      <p:sp>
        <p:nvSpPr>
          <p:cNvPr id="5" name="object 5"/>
          <p:cNvSpPr/>
          <p:nvPr/>
        </p:nvSpPr>
        <p:spPr>
          <a:xfrm>
            <a:off x="7316723" y="5974079"/>
            <a:ext cx="1370076" cy="557783"/>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p:nvPr/>
        </p:nvSpPr>
        <p:spPr>
          <a:xfrm>
            <a:off x="444500" y="1951450"/>
            <a:ext cx="8089900" cy="487313"/>
          </a:xfrm>
          <a:prstGeom prst="rect">
            <a:avLst/>
          </a:prstGeom>
        </p:spPr>
        <p:txBody>
          <a:bodyPr vert="horz" wrap="square" lIns="0" tIns="0" rIns="0" bIns="0" rtlCol="0">
            <a:spAutoFit/>
          </a:bodyPr>
          <a:lstStyle/>
          <a:p>
            <a:pPr marL="12700">
              <a:lnSpc>
                <a:spcPts val="3810"/>
              </a:lnSpc>
            </a:pPr>
            <a:r>
              <a:rPr lang="en-US" sz="3200" b="1" dirty="0">
                <a:solidFill>
                  <a:srgbClr val="BB5F2B"/>
                </a:solidFill>
                <a:latin typeface="Arial"/>
                <a:cs typeface="Arial"/>
              </a:rPr>
              <a:t>Status &amp; Plans</a:t>
            </a:r>
            <a:endParaRPr sz="3200" dirty="0">
              <a:latin typeface="Arial"/>
              <a:cs typeface="Arial"/>
            </a:endParaRPr>
          </a:p>
        </p:txBody>
      </p:sp>
      <p:sp>
        <p:nvSpPr>
          <p:cNvPr id="7" name="object 7"/>
          <p:cNvSpPr txBox="1"/>
          <p:nvPr/>
        </p:nvSpPr>
        <p:spPr>
          <a:xfrm>
            <a:off x="441451" y="2742761"/>
            <a:ext cx="8245348" cy="1413207"/>
          </a:xfrm>
          <a:prstGeom prst="rect">
            <a:avLst/>
          </a:prstGeom>
        </p:spPr>
        <p:txBody>
          <a:bodyPr vert="horz" wrap="square" lIns="0" tIns="0" rIns="0" bIns="0" rtlCol="0">
            <a:spAutoFit/>
          </a:bodyPr>
          <a:lstStyle/>
          <a:p>
            <a:pPr marL="12700">
              <a:lnSpc>
                <a:spcPct val="100000"/>
              </a:lnSpc>
            </a:pPr>
            <a:r>
              <a:rPr lang="en-US" sz="2200" spc="-10" dirty="0">
                <a:solidFill>
                  <a:srgbClr val="BB5F2B"/>
                </a:solidFill>
                <a:latin typeface="Arial"/>
                <a:cs typeface="Arial"/>
              </a:rPr>
              <a:t>Eric James</a:t>
            </a:r>
            <a:endParaRPr sz="2200" dirty="0">
              <a:latin typeface="Arial"/>
              <a:cs typeface="Arial"/>
            </a:endParaRPr>
          </a:p>
          <a:p>
            <a:pPr marL="12700">
              <a:lnSpc>
                <a:spcPct val="100000"/>
              </a:lnSpc>
            </a:pPr>
            <a:r>
              <a:rPr lang="en-US" sz="2200" spc="-20" dirty="0">
                <a:solidFill>
                  <a:srgbClr val="BB5F2B"/>
                </a:solidFill>
                <a:latin typeface="Arial"/>
                <a:cs typeface="Arial"/>
              </a:rPr>
              <a:t>FD Technical Board</a:t>
            </a:r>
            <a:r>
              <a:rPr lang="en-US" sz="2200" spc="15" dirty="0">
                <a:solidFill>
                  <a:srgbClr val="BB5F2B"/>
                </a:solidFill>
                <a:latin typeface="Arial"/>
                <a:cs typeface="Arial"/>
              </a:rPr>
              <a:t> </a:t>
            </a:r>
            <a:r>
              <a:rPr sz="2200" spc="-30" dirty="0">
                <a:solidFill>
                  <a:srgbClr val="BB5F2B"/>
                </a:solidFill>
                <a:latin typeface="Arial"/>
                <a:cs typeface="Arial"/>
              </a:rPr>
              <a:t>M</a:t>
            </a:r>
            <a:r>
              <a:rPr sz="2200" spc="-15" dirty="0">
                <a:solidFill>
                  <a:srgbClr val="BB5F2B"/>
                </a:solidFill>
                <a:latin typeface="Arial"/>
                <a:cs typeface="Arial"/>
              </a:rPr>
              <a:t>e</a:t>
            </a:r>
            <a:r>
              <a:rPr lang="en-US" sz="2200" spc="-15" dirty="0">
                <a:solidFill>
                  <a:srgbClr val="BB5F2B"/>
                </a:solidFill>
                <a:latin typeface="Arial"/>
                <a:cs typeface="Arial"/>
              </a:rPr>
              <a:t>eting</a:t>
            </a:r>
          </a:p>
          <a:p>
            <a:pPr marL="12700">
              <a:lnSpc>
                <a:spcPct val="100000"/>
              </a:lnSpc>
            </a:pPr>
            <a:r>
              <a:rPr lang="en-US" sz="2200" spc="-15" dirty="0">
                <a:solidFill>
                  <a:srgbClr val="BB5F2B"/>
                </a:solidFill>
                <a:latin typeface="Arial"/>
                <a:cs typeface="Arial"/>
              </a:rPr>
              <a:t>March 19, </a:t>
            </a:r>
            <a:r>
              <a:rPr sz="2200" spc="-10" dirty="0">
                <a:solidFill>
                  <a:srgbClr val="BB5F2B"/>
                </a:solidFill>
                <a:latin typeface="Arial"/>
                <a:cs typeface="Arial"/>
              </a:rPr>
              <a:t>20</a:t>
            </a:r>
            <a:r>
              <a:rPr lang="en-US" sz="2200" spc="-10" dirty="0">
                <a:solidFill>
                  <a:srgbClr val="BB5F2B"/>
                </a:solidFill>
                <a:latin typeface="Arial"/>
                <a:cs typeface="Arial"/>
              </a:rPr>
              <a:t>20</a:t>
            </a:r>
          </a:p>
          <a:p>
            <a:pPr marL="12700">
              <a:lnSpc>
                <a:spcPts val="2615"/>
              </a:lnSpc>
              <a:spcBef>
                <a:spcPts val="530"/>
              </a:spcBef>
            </a:pPr>
            <a:endParaRPr lang="en-US" sz="2200" spc="-10" dirty="0">
              <a:solidFill>
                <a:srgbClr val="BB5F2B"/>
              </a:solidFill>
              <a:latin typeface="Arial"/>
              <a:cs typeface="Arial"/>
            </a:endParaRPr>
          </a:p>
        </p:txBody>
      </p:sp>
      <p:sp>
        <p:nvSpPr>
          <p:cNvPr id="8" name="object 8"/>
          <p:cNvSpPr/>
          <p:nvPr/>
        </p:nvSpPr>
        <p:spPr>
          <a:xfrm>
            <a:off x="4553711" y="5993891"/>
            <a:ext cx="2519172" cy="537971"/>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Interface Documents</a:t>
            </a:r>
          </a:p>
        </p:txBody>
      </p:sp>
      <p:sp>
        <p:nvSpPr>
          <p:cNvPr id="4" name="Slide Number Placeholder 3"/>
          <p:cNvSpPr>
            <a:spLocks noGrp="1"/>
          </p:cNvSpPr>
          <p:nvPr>
            <p:ph type="sldNum" sz="quarter" idx="7"/>
          </p:nvPr>
        </p:nvSpPr>
        <p:spPr/>
        <p:txBody>
          <a:bodyPr/>
          <a:lstStyle/>
          <a:p>
            <a:fld id="{B6F15528-21DE-4FAA-801E-634DDDAF4B2B}" type="slidenum">
              <a:rPr lang="en-US" smtClean="0"/>
              <a:pPr/>
              <a:t>10</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8" name="Text Placeholder 2">
            <a:extLst>
              <a:ext uri="{FF2B5EF4-FFF2-40B4-BE49-F238E27FC236}">
                <a16:creationId xmlns:a16="http://schemas.microsoft.com/office/drawing/2014/main" id="{11CC8E3B-4D4D-46B6-8711-CD9B94DF566D}"/>
              </a:ext>
            </a:extLst>
          </p:cNvPr>
          <p:cNvSpPr>
            <a:spLocks noGrp="1"/>
          </p:cNvSpPr>
          <p:nvPr>
            <p:ph type="body" idx="1"/>
          </p:nvPr>
        </p:nvSpPr>
        <p:spPr>
          <a:xfrm>
            <a:off x="564138" y="1219200"/>
            <a:ext cx="7284462" cy="1384995"/>
          </a:xfrm>
        </p:spPr>
        <p:txBody>
          <a:bodyPr/>
          <a:lstStyle/>
          <a:p>
            <a:pPr marL="342900" indent="-342900">
              <a:buFont typeface="Arial" panose="020B0604020202020204" pitchFamily="34" charset="0"/>
              <a:buChar char="•"/>
            </a:pPr>
            <a:r>
              <a:rPr lang="en-US" sz="1800" dirty="0">
                <a:solidFill>
                  <a:schemeClr val="tx2"/>
                </a:solidFill>
              </a:rPr>
              <a:t>Additional goals for July IPR:</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Finalization of consortia-to-</a:t>
            </a:r>
            <a:r>
              <a:rPr lang="en-US" sz="1800" dirty="0" err="1">
                <a:solidFill>
                  <a:schemeClr val="tx2"/>
                </a:solidFill>
              </a:rPr>
              <a:t>dss</a:t>
            </a:r>
            <a:r>
              <a:rPr lang="en-US" sz="1800" dirty="0">
                <a:solidFill>
                  <a:schemeClr val="tx2"/>
                </a:solidFill>
              </a:rPr>
              <a:t> and consortia-to-facilities documents</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Appropriate sign-offs for all EDMS interface documents</a:t>
            </a:r>
          </a:p>
        </p:txBody>
      </p:sp>
    </p:spTree>
    <p:extLst>
      <p:ext uri="{BB962C8B-B14F-4D97-AF65-F5344CB8AC3E}">
        <p14:creationId xmlns:p14="http://schemas.microsoft.com/office/powerpoint/2010/main" val="949428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Technical Reviews</a:t>
            </a:r>
          </a:p>
        </p:txBody>
      </p:sp>
      <p:sp>
        <p:nvSpPr>
          <p:cNvPr id="4" name="Slide Number Placeholder 3"/>
          <p:cNvSpPr>
            <a:spLocks noGrp="1"/>
          </p:cNvSpPr>
          <p:nvPr>
            <p:ph type="sldNum" sz="quarter" idx="7"/>
          </p:nvPr>
        </p:nvSpPr>
        <p:spPr/>
        <p:txBody>
          <a:bodyPr/>
          <a:lstStyle/>
          <a:p>
            <a:fld id="{B6F15528-21DE-4FAA-801E-634DDDAF4B2B}" type="slidenum">
              <a:rPr lang="en-US" smtClean="0"/>
              <a:pPr/>
              <a:t>11</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8" name="Text Placeholder 2">
            <a:extLst>
              <a:ext uri="{FF2B5EF4-FFF2-40B4-BE49-F238E27FC236}">
                <a16:creationId xmlns:a16="http://schemas.microsoft.com/office/drawing/2014/main" id="{11CC8E3B-4D4D-46B6-8711-CD9B94DF566D}"/>
              </a:ext>
            </a:extLst>
          </p:cNvPr>
          <p:cNvSpPr>
            <a:spLocks noGrp="1"/>
          </p:cNvSpPr>
          <p:nvPr>
            <p:ph type="body" idx="1"/>
          </p:nvPr>
        </p:nvSpPr>
        <p:spPr>
          <a:xfrm>
            <a:off x="576838" y="1219200"/>
            <a:ext cx="7347962" cy="3600986"/>
          </a:xfrm>
        </p:spPr>
        <p:txBody>
          <a:bodyPr/>
          <a:lstStyle/>
          <a:p>
            <a:pPr marL="342900" indent="-342900">
              <a:buFont typeface="Arial" panose="020B0604020202020204" pitchFamily="34" charset="0"/>
              <a:buChar char="•"/>
            </a:pPr>
            <a:r>
              <a:rPr lang="en-US" sz="1800" dirty="0">
                <a:solidFill>
                  <a:schemeClr val="tx2"/>
                </a:solidFill>
              </a:rPr>
              <a:t>Planned Cold Electronics review at BNL on March 10-11 cancelled due to coronavirus concerns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Quickly re-configured as a remote review and re-started this past Tuesday (more details in Steve’s talk)</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Using this review as a test case for how to best format future remote reviews (HV system, Photon Detection, APA shipping box, and DSS)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The production and independent review of structural analysis notes is an important component of these upcoming reviews and drives their scheduling</a:t>
            </a:r>
          </a:p>
          <a:p>
            <a:r>
              <a:rPr lang="en-US" sz="1800" dirty="0">
                <a:solidFill>
                  <a:schemeClr val="tx2"/>
                </a:solidFill>
              </a:rPr>
              <a:t> </a:t>
            </a:r>
          </a:p>
        </p:txBody>
      </p:sp>
    </p:spTree>
    <p:extLst>
      <p:ext uri="{BB962C8B-B14F-4D97-AF65-F5344CB8AC3E}">
        <p14:creationId xmlns:p14="http://schemas.microsoft.com/office/powerpoint/2010/main" val="3730565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Structural Analysis Notes</a:t>
            </a:r>
          </a:p>
        </p:txBody>
      </p:sp>
      <p:sp>
        <p:nvSpPr>
          <p:cNvPr id="4" name="Slide Number Placeholder 3"/>
          <p:cNvSpPr>
            <a:spLocks noGrp="1"/>
          </p:cNvSpPr>
          <p:nvPr>
            <p:ph type="sldNum" sz="quarter" idx="7"/>
          </p:nvPr>
        </p:nvSpPr>
        <p:spPr/>
        <p:txBody>
          <a:bodyPr/>
          <a:lstStyle/>
          <a:p>
            <a:fld id="{B6F15528-21DE-4FAA-801E-634DDDAF4B2B}" type="slidenum">
              <a:rPr lang="en-US" smtClean="0"/>
              <a:pPr/>
              <a:t>12</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graphicFrame>
        <p:nvGraphicFramePr>
          <p:cNvPr id="6" name="Table 5">
            <a:extLst>
              <a:ext uri="{FF2B5EF4-FFF2-40B4-BE49-F238E27FC236}">
                <a16:creationId xmlns:a16="http://schemas.microsoft.com/office/drawing/2014/main" id="{7428BA49-46F2-3F40-89EF-4E47A423D37C}"/>
              </a:ext>
            </a:extLst>
          </p:cNvPr>
          <p:cNvGraphicFramePr>
            <a:graphicFrameLocks noGrp="1"/>
          </p:cNvGraphicFramePr>
          <p:nvPr>
            <p:extLst>
              <p:ext uri="{D42A27DB-BD31-4B8C-83A1-F6EECF244321}">
                <p14:modId xmlns:p14="http://schemas.microsoft.com/office/powerpoint/2010/main" val="1443087998"/>
              </p:ext>
            </p:extLst>
          </p:nvPr>
        </p:nvGraphicFramePr>
        <p:xfrm>
          <a:off x="990600" y="1567934"/>
          <a:ext cx="7162800" cy="3169920"/>
        </p:xfrm>
        <a:graphic>
          <a:graphicData uri="http://schemas.openxmlformats.org/drawingml/2006/table">
            <a:tbl>
              <a:tblPr firstRow="1" bandRow="1">
                <a:tableStyleId>{5C22544A-7EE6-4342-B048-85BDC9FD1C3A}</a:tableStyleId>
              </a:tblPr>
              <a:tblGrid>
                <a:gridCol w="1790700">
                  <a:extLst>
                    <a:ext uri="{9D8B030D-6E8A-4147-A177-3AD203B41FA5}">
                      <a16:colId xmlns:a16="http://schemas.microsoft.com/office/drawing/2014/main" val="1580324701"/>
                    </a:ext>
                  </a:extLst>
                </a:gridCol>
                <a:gridCol w="1790700">
                  <a:extLst>
                    <a:ext uri="{9D8B030D-6E8A-4147-A177-3AD203B41FA5}">
                      <a16:colId xmlns:a16="http://schemas.microsoft.com/office/drawing/2014/main" val="821609376"/>
                    </a:ext>
                  </a:extLst>
                </a:gridCol>
                <a:gridCol w="1790700">
                  <a:extLst>
                    <a:ext uri="{9D8B030D-6E8A-4147-A177-3AD203B41FA5}">
                      <a16:colId xmlns:a16="http://schemas.microsoft.com/office/drawing/2014/main" val="3715716095"/>
                    </a:ext>
                  </a:extLst>
                </a:gridCol>
                <a:gridCol w="1790700">
                  <a:extLst>
                    <a:ext uri="{9D8B030D-6E8A-4147-A177-3AD203B41FA5}">
                      <a16:colId xmlns:a16="http://schemas.microsoft.com/office/drawing/2014/main" val="3059702732"/>
                    </a:ext>
                  </a:extLst>
                </a:gridCol>
              </a:tblGrid>
              <a:tr h="624840">
                <a:tc>
                  <a:txBody>
                    <a:bodyPr/>
                    <a:lstStyle/>
                    <a:p>
                      <a:r>
                        <a:rPr lang="en-US" dirty="0"/>
                        <a:t>System</a:t>
                      </a:r>
                    </a:p>
                  </a:txBody>
                  <a:tcPr/>
                </a:tc>
                <a:tc>
                  <a:txBody>
                    <a:bodyPr/>
                    <a:lstStyle/>
                    <a:p>
                      <a:r>
                        <a:rPr lang="en-US" dirty="0"/>
                        <a:t>Note Ready</a:t>
                      </a:r>
                    </a:p>
                  </a:txBody>
                  <a:tcPr/>
                </a:tc>
                <a:tc>
                  <a:txBody>
                    <a:bodyPr/>
                    <a:lstStyle/>
                    <a:p>
                      <a:r>
                        <a:rPr lang="en-US" dirty="0"/>
                        <a:t>Note Review Complete</a:t>
                      </a:r>
                    </a:p>
                  </a:txBody>
                  <a:tcPr/>
                </a:tc>
                <a:tc>
                  <a:txBody>
                    <a:bodyPr/>
                    <a:lstStyle/>
                    <a:p>
                      <a:r>
                        <a:rPr lang="en-US" dirty="0"/>
                        <a:t>Review Target</a:t>
                      </a:r>
                    </a:p>
                  </a:txBody>
                  <a:tcPr/>
                </a:tc>
                <a:extLst>
                  <a:ext uri="{0D108BD9-81ED-4DB2-BD59-A6C34878D82A}">
                    <a16:rowId xmlns:a16="http://schemas.microsoft.com/office/drawing/2014/main" val="265532524"/>
                  </a:ext>
                </a:extLst>
              </a:tr>
              <a:tr h="624840">
                <a:tc>
                  <a:txBody>
                    <a:bodyPr/>
                    <a:lstStyle/>
                    <a:p>
                      <a:r>
                        <a:rPr lang="en-US" dirty="0"/>
                        <a:t>HV System</a:t>
                      </a:r>
                    </a:p>
                  </a:txBody>
                  <a:tcPr/>
                </a:tc>
                <a:tc>
                  <a:txBody>
                    <a:bodyPr/>
                    <a:lstStyle/>
                    <a:p>
                      <a:r>
                        <a:rPr lang="en-US" dirty="0"/>
                        <a:t>End of March</a:t>
                      </a:r>
                    </a:p>
                  </a:txBody>
                  <a:tcPr/>
                </a:tc>
                <a:tc>
                  <a:txBody>
                    <a:bodyPr/>
                    <a:lstStyle/>
                    <a:p>
                      <a:r>
                        <a:rPr lang="en-US" dirty="0"/>
                        <a:t>Early May</a:t>
                      </a:r>
                    </a:p>
                  </a:txBody>
                  <a:tcPr/>
                </a:tc>
                <a:tc>
                  <a:txBody>
                    <a:bodyPr/>
                    <a:lstStyle/>
                    <a:p>
                      <a:r>
                        <a:rPr lang="en-US" dirty="0"/>
                        <a:t>Mid-May</a:t>
                      </a:r>
                    </a:p>
                  </a:txBody>
                  <a:tcPr/>
                </a:tc>
                <a:extLst>
                  <a:ext uri="{0D108BD9-81ED-4DB2-BD59-A6C34878D82A}">
                    <a16:rowId xmlns:a16="http://schemas.microsoft.com/office/drawing/2014/main" val="3261310933"/>
                  </a:ext>
                </a:extLst>
              </a:tr>
              <a:tr h="624840">
                <a:tc>
                  <a:txBody>
                    <a:bodyPr/>
                    <a:lstStyle/>
                    <a:p>
                      <a:r>
                        <a:rPr lang="en-US" dirty="0"/>
                        <a:t>APA Frame &amp; Shipping Box</a:t>
                      </a:r>
                    </a:p>
                  </a:txBody>
                  <a:tcPr/>
                </a:tc>
                <a:tc>
                  <a:txBody>
                    <a:bodyPr/>
                    <a:lstStyle/>
                    <a:p>
                      <a:r>
                        <a:rPr lang="en-US" dirty="0"/>
                        <a:t>Mid April</a:t>
                      </a:r>
                    </a:p>
                  </a:txBody>
                  <a:tcPr/>
                </a:tc>
                <a:tc>
                  <a:txBody>
                    <a:bodyPr/>
                    <a:lstStyle/>
                    <a:p>
                      <a:r>
                        <a:rPr lang="en-US" dirty="0"/>
                        <a:t>Late May</a:t>
                      </a:r>
                    </a:p>
                  </a:txBody>
                  <a:tcPr/>
                </a:tc>
                <a:tc>
                  <a:txBody>
                    <a:bodyPr/>
                    <a:lstStyle/>
                    <a:p>
                      <a:r>
                        <a:rPr lang="en-US" dirty="0"/>
                        <a:t>Early June</a:t>
                      </a:r>
                    </a:p>
                  </a:txBody>
                  <a:tcPr/>
                </a:tc>
                <a:extLst>
                  <a:ext uri="{0D108BD9-81ED-4DB2-BD59-A6C34878D82A}">
                    <a16:rowId xmlns:a16="http://schemas.microsoft.com/office/drawing/2014/main" val="1706886827"/>
                  </a:ext>
                </a:extLst>
              </a:tr>
              <a:tr h="624840">
                <a:tc>
                  <a:txBody>
                    <a:bodyPr/>
                    <a:lstStyle/>
                    <a:p>
                      <a:r>
                        <a:rPr lang="en-US" dirty="0"/>
                        <a:t>Photon Detection</a:t>
                      </a:r>
                    </a:p>
                  </a:txBody>
                  <a:tcPr/>
                </a:tc>
                <a:tc>
                  <a:txBody>
                    <a:bodyPr/>
                    <a:lstStyle/>
                    <a:p>
                      <a:r>
                        <a:rPr lang="en-US" dirty="0"/>
                        <a:t>TBD</a:t>
                      </a:r>
                    </a:p>
                  </a:txBody>
                  <a:tcPr/>
                </a:tc>
                <a:tc>
                  <a:txBody>
                    <a:bodyPr/>
                    <a:lstStyle/>
                    <a:p>
                      <a:r>
                        <a:rPr lang="en-US" dirty="0"/>
                        <a:t>TBD</a:t>
                      </a:r>
                    </a:p>
                  </a:txBody>
                  <a:tcPr/>
                </a:tc>
                <a:tc>
                  <a:txBody>
                    <a:bodyPr/>
                    <a:lstStyle/>
                    <a:p>
                      <a:r>
                        <a:rPr lang="en-US" dirty="0"/>
                        <a:t>Late June</a:t>
                      </a:r>
                    </a:p>
                  </a:txBody>
                  <a:tcPr/>
                </a:tc>
                <a:extLst>
                  <a:ext uri="{0D108BD9-81ED-4DB2-BD59-A6C34878D82A}">
                    <a16:rowId xmlns:a16="http://schemas.microsoft.com/office/drawing/2014/main" val="599661840"/>
                  </a:ext>
                </a:extLst>
              </a:tr>
              <a:tr h="624840">
                <a:tc>
                  <a:txBody>
                    <a:bodyPr/>
                    <a:lstStyle/>
                    <a:p>
                      <a:r>
                        <a:rPr lang="en-US" dirty="0"/>
                        <a:t>DSS</a:t>
                      </a:r>
                    </a:p>
                  </a:txBody>
                  <a:tcPr/>
                </a:tc>
                <a:tc>
                  <a:txBody>
                    <a:bodyPr/>
                    <a:lstStyle/>
                    <a:p>
                      <a:r>
                        <a:rPr lang="en-US" dirty="0"/>
                        <a:t>Late May</a:t>
                      </a:r>
                    </a:p>
                  </a:txBody>
                  <a:tcPr/>
                </a:tc>
                <a:tc>
                  <a:txBody>
                    <a:bodyPr/>
                    <a:lstStyle/>
                    <a:p>
                      <a:r>
                        <a:rPr lang="en-US" dirty="0"/>
                        <a:t>Early July</a:t>
                      </a:r>
                    </a:p>
                  </a:txBody>
                  <a:tcPr/>
                </a:tc>
                <a:tc>
                  <a:txBody>
                    <a:bodyPr/>
                    <a:lstStyle/>
                    <a:p>
                      <a:r>
                        <a:rPr lang="en-US" dirty="0"/>
                        <a:t>Mid-July</a:t>
                      </a:r>
                    </a:p>
                  </a:txBody>
                  <a:tcPr/>
                </a:tc>
                <a:extLst>
                  <a:ext uri="{0D108BD9-81ED-4DB2-BD59-A6C34878D82A}">
                    <a16:rowId xmlns:a16="http://schemas.microsoft.com/office/drawing/2014/main" val="993834246"/>
                  </a:ext>
                </a:extLst>
              </a:tr>
            </a:tbl>
          </a:graphicData>
        </a:graphic>
      </p:graphicFrame>
    </p:spTree>
    <p:extLst>
      <p:ext uri="{BB962C8B-B14F-4D97-AF65-F5344CB8AC3E}">
        <p14:creationId xmlns:p14="http://schemas.microsoft.com/office/powerpoint/2010/main" val="466645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Requirements</a:t>
            </a:r>
          </a:p>
        </p:txBody>
      </p:sp>
      <p:sp>
        <p:nvSpPr>
          <p:cNvPr id="4" name="Slide Number Placeholder 3"/>
          <p:cNvSpPr>
            <a:spLocks noGrp="1"/>
          </p:cNvSpPr>
          <p:nvPr>
            <p:ph type="sldNum" sz="quarter" idx="7"/>
          </p:nvPr>
        </p:nvSpPr>
        <p:spPr/>
        <p:txBody>
          <a:bodyPr/>
          <a:lstStyle/>
          <a:p>
            <a:fld id="{B6F15528-21DE-4FAA-801E-634DDDAF4B2B}" type="slidenum">
              <a:rPr lang="en-US" smtClean="0"/>
              <a:pPr/>
              <a:t>13</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8" name="Text Placeholder 2">
            <a:extLst>
              <a:ext uri="{FF2B5EF4-FFF2-40B4-BE49-F238E27FC236}">
                <a16:creationId xmlns:a16="http://schemas.microsoft.com/office/drawing/2014/main" id="{11CC8E3B-4D4D-46B6-8711-CD9B94DF566D}"/>
              </a:ext>
            </a:extLst>
          </p:cNvPr>
          <p:cNvSpPr>
            <a:spLocks noGrp="1"/>
          </p:cNvSpPr>
          <p:nvPr>
            <p:ph type="body" idx="1"/>
          </p:nvPr>
        </p:nvSpPr>
        <p:spPr>
          <a:xfrm>
            <a:off x="576838" y="1219200"/>
            <a:ext cx="7347962" cy="4985980"/>
          </a:xfrm>
        </p:spPr>
        <p:txBody>
          <a:bodyPr/>
          <a:lstStyle/>
          <a:p>
            <a:pPr marL="342900" indent="-342900">
              <a:buFont typeface="Arial" panose="020B0604020202020204" pitchFamily="34" charset="0"/>
              <a:buChar char="•"/>
            </a:pPr>
            <a:r>
              <a:rPr lang="en-US" sz="1800" dirty="0">
                <a:solidFill>
                  <a:schemeClr val="tx2"/>
                </a:solidFill>
              </a:rPr>
              <a:t>Status of requirements with release of TDR:</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High-level requirements (28 for SP Far Detector) held by the DUNE Executive Board</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Lower-level requirements held by the consortia (APA-6, HV-2, CE-8, PDS-16, DAQ-8, CALCI-17, and Installation-6) </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All of these are now captured in EDMS </a:t>
            </a:r>
            <a:r>
              <a:rPr lang="en-US" sz="1800" dirty="0"/>
              <a:t>(</a:t>
            </a:r>
            <a:r>
              <a:rPr lang="en-US" sz="1800" dirty="0">
                <a:hlinkClick r:id="rId2"/>
              </a:rPr>
              <a:t>EDMS-0000195183</a:t>
            </a:r>
            <a:r>
              <a:rPr lang="en-US" sz="1800" dirty="0"/>
              <a:t>) </a:t>
            </a:r>
            <a:r>
              <a:rPr lang="en-US" sz="1800" dirty="0">
                <a:solidFill>
                  <a:schemeClr val="tx2"/>
                </a:solidFill>
              </a:rPr>
              <a:t>and DOORS (LBNF/DUNE Project Tool)</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Each consortia should go back and consider whether there are enough documented requirements associated with their system to facilitate upcoming reviews (need to have final requirements under formal change control at time of final design review)</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More in Steve’s presentation</a:t>
            </a:r>
          </a:p>
          <a:p>
            <a:r>
              <a:rPr lang="en-US" sz="1800" dirty="0">
                <a:solidFill>
                  <a:schemeClr val="tx2"/>
                </a:solidFill>
              </a:rPr>
              <a:t> </a:t>
            </a:r>
          </a:p>
        </p:txBody>
      </p:sp>
    </p:spTree>
    <p:extLst>
      <p:ext uri="{BB962C8B-B14F-4D97-AF65-F5344CB8AC3E}">
        <p14:creationId xmlns:p14="http://schemas.microsoft.com/office/powerpoint/2010/main" val="4050566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QA/QC Plans - I</a:t>
            </a:r>
          </a:p>
        </p:txBody>
      </p:sp>
      <p:sp>
        <p:nvSpPr>
          <p:cNvPr id="4" name="Slide Number Placeholder 3"/>
          <p:cNvSpPr>
            <a:spLocks noGrp="1"/>
          </p:cNvSpPr>
          <p:nvPr>
            <p:ph type="sldNum" sz="quarter" idx="7"/>
          </p:nvPr>
        </p:nvSpPr>
        <p:spPr/>
        <p:txBody>
          <a:bodyPr/>
          <a:lstStyle/>
          <a:p>
            <a:fld id="{B6F15528-21DE-4FAA-801E-634DDDAF4B2B}" type="slidenum">
              <a:rPr lang="en-US" smtClean="0"/>
              <a:pPr/>
              <a:t>14</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8" name="Text Placeholder 2">
            <a:extLst>
              <a:ext uri="{FF2B5EF4-FFF2-40B4-BE49-F238E27FC236}">
                <a16:creationId xmlns:a16="http://schemas.microsoft.com/office/drawing/2014/main" id="{11CC8E3B-4D4D-46B6-8711-CD9B94DF566D}"/>
              </a:ext>
            </a:extLst>
          </p:cNvPr>
          <p:cNvSpPr>
            <a:spLocks noGrp="1"/>
          </p:cNvSpPr>
          <p:nvPr>
            <p:ph type="body" idx="1"/>
          </p:nvPr>
        </p:nvSpPr>
        <p:spPr>
          <a:xfrm>
            <a:off x="576838" y="1219200"/>
            <a:ext cx="7576562" cy="4985980"/>
          </a:xfrm>
        </p:spPr>
        <p:txBody>
          <a:bodyPr/>
          <a:lstStyle/>
          <a:p>
            <a:pPr marL="342900" indent="-342900">
              <a:buFont typeface="Arial" panose="020B0604020202020204" pitchFamily="34" charset="0"/>
              <a:buChar char="•"/>
            </a:pPr>
            <a:r>
              <a:rPr lang="en-US" sz="1800" dirty="0">
                <a:solidFill>
                  <a:schemeClr val="tx2"/>
                </a:solidFill>
              </a:rPr>
              <a:t>QA/QC requirements for preliminary design reviews: </a:t>
            </a:r>
            <a:r>
              <a:rPr lang="en-GB" sz="1800" b="1" dirty="0"/>
              <a:t>Draft manufacturing, quality assurance, testing, and procurement plans</a:t>
            </a:r>
            <a:endParaRPr lang="en-US" sz="1800" dirty="0"/>
          </a:p>
          <a:p>
            <a:endParaRPr lang="en-US" sz="1800" dirty="0">
              <a:solidFill>
                <a:schemeClr val="tx2"/>
              </a:solidFill>
            </a:endParaRPr>
          </a:p>
          <a:p>
            <a:pPr marL="342900" indent="-342900">
              <a:buFont typeface="Arial" panose="020B0604020202020204" pitchFamily="34" charset="0"/>
              <a:buChar char="•"/>
            </a:pPr>
            <a:r>
              <a:rPr lang="en-US" sz="1800" dirty="0"/>
              <a:t>For the Preliminary Design Reviews, the Consortia need to describe their plans for QA/QC inspection and testing. Formal QC Plan Checklist templates and procedures do not need to be completed at this time. The Consortia should describe what components require inspection and testing, the inspections and tests that are going to be performed, location of testing (fabrication facility, SURF above or below ground), and technical justifications for inspections and tests</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1800" dirty="0"/>
              <a:t>For the previously held APA and cold electronics reviews, it was felt that the consortia did a good job describing their QC plans in talks.  However, we want to move towards having written documents</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1800" dirty="0"/>
              <a:t>Jim/Kevin have promised to produce a template document based on what was shown at APA preliminary design review within a few weeks </a:t>
            </a:r>
            <a:endParaRPr lang="en-US" sz="1800" dirty="0">
              <a:solidFill>
                <a:schemeClr val="tx2"/>
              </a:solidFill>
            </a:endParaRPr>
          </a:p>
          <a:p>
            <a:r>
              <a:rPr lang="en-US" sz="1800" dirty="0">
                <a:solidFill>
                  <a:schemeClr val="tx2"/>
                </a:solidFill>
              </a:rPr>
              <a:t> </a:t>
            </a:r>
          </a:p>
        </p:txBody>
      </p:sp>
    </p:spTree>
    <p:extLst>
      <p:ext uri="{BB962C8B-B14F-4D97-AF65-F5344CB8AC3E}">
        <p14:creationId xmlns:p14="http://schemas.microsoft.com/office/powerpoint/2010/main" val="2647670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QA/QC Plans - II</a:t>
            </a:r>
          </a:p>
        </p:txBody>
      </p:sp>
      <p:sp>
        <p:nvSpPr>
          <p:cNvPr id="4" name="Slide Number Placeholder 3"/>
          <p:cNvSpPr>
            <a:spLocks noGrp="1"/>
          </p:cNvSpPr>
          <p:nvPr>
            <p:ph type="sldNum" sz="quarter" idx="7"/>
          </p:nvPr>
        </p:nvSpPr>
        <p:spPr/>
        <p:txBody>
          <a:bodyPr/>
          <a:lstStyle/>
          <a:p>
            <a:fld id="{B6F15528-21DE-4FAA-801E-634DDDAF4B2B}" type="slidenum">
              <a:rPr lang="en-US" smtClean="0"/>
              <a:pPr/>
              <a:t>15</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8" name="Text Placeholder 2">
            <a:extLst>
              <a:ext uri="{FF2B5EF4-FFF2-40B4-BE49-F238E27FC236}">
                <a16:creationId xmlns:a16="http://schemas.microsoft.com/office/drawing/2014/main" id="{11CC8E3B-4D4D-46B6-8711-CD9B94DF566D}"/>
              </a:ext>
            </a:extLst>
          </p:cNvPr>
          <p:cNvSpPr>
            <a:spLocks noGrp="1"/>
          </p:cNvSpPr>
          <p:nvPr>
            <p:ph type="body" idx="1"/>
          </p:nvPr>
        </p:nvSpPr>
        <p:spPr>
          <a:xfrm>
            <a:off x="576837" y="1219200"/>
            <a:ext cx="8254999" cy="5262979"/>
          </a:xfrm>
        </p:spPr>
        <p:txBody>
          <a:bodyPr/>
          <a:lstStyle/>
          <a:p>
            <a:pPr marL="342900" indent="-342900">
              <a:buFont typeface="Arial" panose="020B0604020202020204" pitchFamily="34" charset="0"/>
              <a:buChar char="•"/>
            </a:pPr>
            <a:r>
              <a:rPr lang="en-US" sz="1800" dirty="0">
                <a:solidFill>
                  <a:schemeClr val="tx2"/>
                </a:solidFill>
              </a:rPr>
              <a:t>QA/QC requirements for final design reviews: </a:t>
            </a:r>
            <a:r>
              <a:rPr lang="en-US" sz="1800" b="1" dirty="0"/>
              <a:t>Production site manufacturing plans for all production sites, final quality assurance  plan and quality control plan, and test equipment design</a:t>
            </a:r>
          </a:p>
          <a:p>
            <a:pPr marL="342900" indent="-342900">
              <a:buFont typeface="Arial" panose="020B0604020202020204" pitchFamily="34" charset="0"/>
              <a:buChar char="•"/>
            </a:pPr>
            <a:endParaRPr lang="en-US" sz="1800" b="1" dirty="0"/>
          </a:p>
          <a:p>
            <a:pPr marL="342900" indent="-342900">
              <a:buFont typeface="Arial" panose="020B0604020202020204" pitchFamily="34" charset="0"/>
              <a:buChar char="•"/>
            </a:pPr>
            <a:r>
              <a:rPr lang="en-US" sz="1800" dirty="0"/>
              <a:t>For Final Design Reviews, the Consortia shall have translated the description of the QA/QC inspection and test requirements into procedures, travelers, test forms, and the QC Plan Checklist. The presentation should include examples of the production documentation, procedures, and the QC Plan Checklist </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1800" dirty="0"/>
              <a:t>QA/QC requirements for production readiness reviews: </a:t>
            </a:r>
            <a:r>
              <a:rPr lang="en-GB" sz="1800" b="1" dirty="0"/>
              <a:t>Validation of a “module-0” is expected which should demonstrate the practical use     of the Final QC plan (i.e., travellers, test plans and reports, QC Plan Checklist, software verification and validation documents, supplier documentation, etc.)</a:t>
            </a:r>
          </a:p>
          <a:p>
            <a:pPr marL="342900" indent="-342900">
              <a:buFont typeface="Arial" panose="020B0604020202020204" pitchFamily="34" charset="0"/>
              <a:buChar char="•"/>
            </a:pPr>
            <a:endParaRPr lang="en-GB" sz="1800" b="1" dirty="0"/>
          </a:p>
          <a:p>
            <a:pPr marL="342900" indent="-342900">
              <a:buFont typeface="Arial" panose="020B0604020202020204" pitchFamily="34" charset="0"/>
              <a:buChar char="•"/>
            </a:pPr>
            <a:r>
              <a:rPr lang="en-US" sz="1800" dirty="0"/>
              <a:t>For Production Readiness Reviews, the Consortia will show at each Fabrication facility how they have implemented the QC Plan including procedures, travelers, test plans, and QC Plan Checklist for module-0</a:t>
            </a:r>
          </a:p>
          <a:p>
            <a:r>
              <a:rPr lang="en-US" sz="1800" dirty="0">
                <a:solidFill>
                  <a:schemeClr val="tx2"/>
                </a:solidFill>
              </a:rPr>
              <a:t> </a:t>
            </a:r>
          </a:p>
        </p:txBody>
      </p:sp>
    </p:spTree>
    <p:extLst>
      <p:ext uri="{BB962C8B-B14F-4D97-AF65-F5344CB8AC3E}">
        <p14:creationId xmlns:p14="http://schemas.microsoft.com/office/powerpoint/2010/main" val="1672041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CALCI Scope Workshop</a:t>
            </a:r>
          </a:p>
        </p:txBody>
      </p:sp>
      <p:sp>
        <p:nvSpPr>
          <p:cNvPr id="4" name="Slide Number Placeholder 3"/>
          <p:cNvSpPr>
            <a:spLocks noGrp="1"/>
          </p:cNvSpPr>
          <p:nvPr>
            <p:ph type="sldNum" sz="quarter" idx="7"/>
          </p:nvPr>
        </p:nvSpPr>
        <p:spPr/>
        <p:txBody>
          <a:bodyPr/>
          <a:lstStyle/>
          <a:p>
            <a:fld id="{B6F15528-21DE-4FAA-801E-634DDDAF4B2B}" type="slidenum">
              <a:rPr lang="en-US" smtClean="0"/>
              <a:pPr/>
              <a:t>16</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8" name="Text Placeholder 2">
            <a:extLst>
              <a:ext uri="{FF2B5EF4-FFF2-40B4-BE49-F238E27FC236}">
                <a16:creationId xmlns:a16="http://schemas.microsoft.com/office/drawing/2014/main" id="{11CC8E3B-4D4D-46B6-8711-CD9B94DF566D}"/>
              </a:ext>
            </a:extLst>
          </p:cNvPr>
          <p:cNvSpPr>
            <a:spLocks noGrp="1"/>
          </p:cNvSpPr>
          <p:nvPr>
            <p:ph type="body" idx="1"/>
          </p:nvPr>
        </p:nvSpPr>
        <p:spPr>
          <a:xfrm>
            <a:off x="576838" y="1219200"/>
            <a:ext cx="6357362" cy="4154984"/>
          </a:xfrm>
        </p:spPr>
        <p:txBody>
          <a:bodyPr/>
          <a:lstStyle/>
          <a:p>
            <a:pPr marL="342900" indent="-342900">
              <a:buFont typeface="Arial" panose="020B0604020202020204" pitchFamily="34" charset="0"/>
              <a:buChar char="•"/>
            </a:pPr>
            <a:r>
              <a:rPr lang="en-US" sz="1800" dirty="0">
                <a:solidFill>
                  <a:schemeClr val="tx2"/>
                </a:solidFill>
              </a:rPr>
              <a:t>Workshop is meant to play an important role in clarifying the baseline scope of far detector calibration and cryogenic instrumentation systems (needed for July IPR)</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Clearly, will not be able to hold at CERN in early May as originally planned </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Currently re-configuring as remote workshop that will take place over several weeks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Charge has been posted to DUNE </a:t>
            </a:r>
            <a:r>
              <a:rPr lang="en-US" sz="1800" dirty="0" err="1">
                <a:solidFill>
                  <a:schemeClr val="tx2"/>
                </a:solidFill>
              </a:rPr>
              <a:t>DocDB</a:t>
            </a:r>
            <a:r>
              <a:rPr lang="en-US" sz="1800" dirty="0">
                <a:solidFill>
                  <a:schemeClr val="tx2"/>
                </a:solidFill>
              </a:rPr>
              <a:t> 17985</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Large review committee encompassing representation  from across the collaboration will provide feedback</a:t>
            </a:r>
          </a:p>
          <a:p>
            <a:r>
              <a:rPr lang="en-US" sz="1800" dirty="0">
                <a:solidFill>
                  <a:schemeClr val="tx2"/>
                </a:solidFill>
              </a:rPr>
              <a:t> </a:t>
            </a:r>
          </a:p>
        </p:txBody>
      </p:sp>
    </p:spTree>
    <p:extLst>
      <p:ext uri="{BB962C8B-B14F-4D97-AF65-F5344CB8AC3E}">
        <p14:creationId xmlns:p14="http://schemas.microsoft.com/office/powerpoint/2010/main" val="4282842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CALCI Scope Workshop – Draft Agenda</a:t>
            </a:r>
          </a:p>
        </p:txBody>
      </p:sp>
      <p:sp>
        <p:nvSpPr>
          <p:cNvPr id="4" name="Slide Number Placeholder 3"/>
          <p:cNvSpPr>
            <a:spLocks noGrp="1"/>
          </p:cNvSpPr>
          <p:nvPr>
            <p:ph type="sldNum" sz="quarter" idx="7"/>
          </p:nvPr>
        </p:nvSpPr>
        <p:spPr/>
        <p:txBody>
          <a:bodyPr/>
          <a:lstStyle/>
          <a:p>
            <a:fld id="{B6F15528-21DE-4FAA-801E-634DDDAF4B2B}" type="slidenum">
              <a:rPr lang="en-US" smtClean="0"/>
              <a:pPr/>
              <a:t>17</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3" name="Text Placeholder 2">
            <a:extLst>
              <a:ext uri="{FF2B5EF4-FFF2-40B4-BE49-F238E27FC236}">
                <a16:creationId xmlns:a16="http://schemas.microsoft.com/office/drawing/2014/main" id="{1C996B8F-2F93-9743-B96B-BF6906945742}"/>
              </a:ext>
            </a:extLst>
          </p:cNvPr>
          <p:cNvSpPr>
            <a:spLocks noGrp="1"/>
          </p:cNvSpPr>
          <p:nvPr>
            <p:ph type="body" idx="1"/>
          </p:nvPr>
        </p:nvSpPr>
        <p:spPr>
          <a:xfrm>
            <a:off x="382904" y="1317059"/>
            <a:ext cx="7541896" cy="4770537"/>
          </a:xfrm>
        </p:spPr>
        <p:txBody>
          <a:bodyPr/>
          <a:lstStyle/>
          <a:p>
            <a:r>
              <a:rPr lang="en-US" sz="1600" b="1" dirty="0"/>
              <a:t>Monday, May 4: </a:t>
            </a:r>
            <a:endParaRPr lang="en-US" sz="1600" dirty="0"/>
          </a:p>
          <a:p>
            <a:r>
              <a:rPr lang="en-US" sz="1600" b="1" dirty="0"/>
              <a:t>08:30 – 09:30: Review Committee Executive Session</a:t>
            </a:r>
            <a:endParaRPr lang="en-US" sz="1600" dirty="0"/>
          </a:p>
          <a:p>
            <a:r>
              <a:rPr lang="en-US" sz="1600" b="1" dirty="0"/>
              <a:t>09:30 – 10:45: Baseline Ionization Laser System</a:t>
            </a:r>
            <a:endParaRPr lang="en-US" sz="1600" dirty="0"/>
          </a:p>
          <a:p>
            <a:r>
              <a:rPr lang="en-US" sz="1600" b="1" dirty="0"/>
              <a:t>10:45 – 11:30: Expanded Ionization Laser System</a:t>
            </a:r>
          </a:p>
          <a:p>
            <a:endParaRPr lang="en-US" sz="1600" dirty="0"/>
          </a:p>
          <a:p>
            <a:r>
              <a:rPr lang="en-US" sz="1600" b="1" dirty="0"/>
              <a:t>Tuesday, May 5:</a:t>
            </a:r>
            <a:endParaRPr lang="en-US" sz="1600" dirty="0"/>
          </a:p>
          <a:p>
            <a:r>
              <a:rPr lang="en-US" sz="1600" b="1" dirty="0"/>
              <a:t>08:30 – 09:30: Committee discussion and preparation of questions on Ionization Laser System</a:t>
            </a:r>
            <a:endParaRPr lang="en-US" sz="1600" dirty="0"/>
          </a:p>
          <a:p>
            <a:r>
              <a:rPr lang="en-US" sz="1600" b="1" dirty="0"/>
              <a:t>09:30 – 10:15: Laser Beam Location Systems</a:t>
            </a:r>
            <a:endParaRPr lang="en-US" sz="1600" dirty="0"/>
          </a:p>
          <a:p>
            <a:r>
              <a:rPr lang="en-US" sz="1600" b="1" dirty="0"/>
              <a:t>10:15 – 11:00: Photo-Electron Laser System</a:t>
            </a:r>
          </a:p>
          <a:p>
            <a:endParaRPr lang="en-US" sz="1600" dirty="0"/>
          </a:p>
          <a:p>
            <a:r>
              <a:rPr lang="en-US" sz="1600" b="1" dirty="0"/>
              <a:t>Wednesday, May 6:</a:t>
            </a:r>
            <a:endParaRPr lang="en-US" sz="1600" dirty="0"/>
          </a:p>
          <a:p>
            <a:r>
              <a:rPr lang="en-US" sz="1600" b="1" dirty="0"/>
              <a:t>08:30 – 09:15: Committee discussion and preparation of questions on Laser Beam Location and Photo-Electron Laser system</a:t>
            </a:r>
            <a:endParaRPr lang="en-US" sz="1600" dirty="0"/>
          </a:p>
          <a:p>
            <a:r>
              <a:rPr lang="en-US" sz="1600" b="1" dirty="0"/>
              <a:t>09:15 – 10:00: Pulsed Neutron Source</a:t>
            </a:r>
            <a:endParaRPr lang="en-US" sz="1600" dirty="0"/>
          </a:p>
          <a:p>
            <a:r>
              <a:rPr lang="en-US" sz="1600" b="1" dirty="0"/>
              <a:t>10:00 – 10:45: Radioactive Source</a:t>
            </a:r>
            <a:endParaRPr lang="en-US" sz="1600" dirty="0"/>
          </a:p>
          <a:p>
            <a:r>
              <a:rPr lang="en-US" sz="1600" b="1" dirty="0"/>
              <a:t>10:45 – 11:30: Committee discussion and preparation of questions on Pulsed Neutron and Radioactive sources.</a:t>
            </a:r>
            <a:endParaRPr lang="en-US" sz="1600" dirty="0"/>
          </a:p>
          <a:p>
            <a:endParaRPr lang="en-US" dirty="0"/>
          </a:p>
        </p:txBody>
      </p:sp>
    </p:spTree>
    <p:extLst>
      <p:ext uri="{BB962C8B-B14F-4D97-AF65-F5344CB8AC3E}">
        <p14:creationId xmlns:p14="http://schemas.microsoft.com/office/powerpoint/2010/main" val="3800665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CALCI Scope Workshop – Draft Agenda</a:t>
            </a:r>
          </a:p>
        </p:txBody>
      </p:sp>
      <p:sp>
        <p:nvSpPr>
          <p:cNvPr id="4" name="Slide Number Placeholder 3"/>
          <p:cNvSpPr>
            <a:spLocks noGrp="1"/>
          </p:cNvSpPr>
          <p:nvPr>
            <p:ph type="sldNum" sz="quarter" idx="7"/>
          </p:nvPr>
        </p:nvSpPr>
        <p:spPr/>
        <p:txBody>
          <a:bodyPr/>
          <a:lstStyle/>
          <a:p>
            <a:fld id="{B6F15528-21DE-4FAA-801E-634DDDAF4B2B}" type="slidenum">
              <a:rPr lang="en-US" smtClean="0"/>
              <a:pPr/>
              <a:t>18</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3" name="Text Placeholder 2">
            <a:extLst>
              <a:ext uri="{FF2B5EF4-FFF2-40B4-BE49-F238E27FC236}">
                <a16:creationId xmlns:a16="http://schemas.microsoft.com/office/drawing/2014/main" id="{1C996B8F-2F93-9743-B96B-BF6906945742}"/>
              </a:ext>
            </a:extLst>
          </p:cNvPr>
          <p:cNvSpPr>
            <a:spLocks noGrp="1"/>
          </p:cNvSpPr>
          <p:nvPr>
            <p:ph type="body" idx="1"/>
          </p:nvPr>
        </p:nvSpPr>
        <p:spPr>
          <a:xfrm>
            <a:off x="382904" y="1317059"/>
            <a:ext cx="6551296" cy="4770537"/>
          </a:xfrm>
        </p:spPr>
        <p:txBody>
          <a:bodyPr/>
          <a:lstStyle/>
          <a:p>
            <a:r>
              <a:rPr lang="en-US" sz="1600" b="1" dirty="0"/>
              <a:t>Monday, May 11:</a:t>
            </a:r>
            <a:endParaRPr lang="en-US" sz="1600" dirty="0"/>
          </a:p>
          <a:p>
            <a:r>
              <a:rPr lang="en-US" sz="1600" b="1" dirty="0"/>
              <a:t>08:30 – 09:30: Consortia responses to questions regarding proposed calibration systems</a:t>
            </a:r>
            <a:endParaRPr lang="en-US" sz="1600" dirty="0"/>
          </a:p>
          <a:p>
            <a:r>
              <a:rPr lang="en-US" sz="1600" b="1" dirty="0"/>
              <a:t>09:30 – 10:30: Purity Monitors</a:t>
            </a:r>
            <a:endParaRPr lang="en-US" sz="1600" dirty="0"/>
          </a:p>
          <a:p>
            <a:r>
              <a:rPr lang="en-US" sz="1600" b="1" dirty="0"/>
              <a:t>10:30 – 11:30: Temperature Sensors</a:t>
            </a:r>
          </a:p>
          <a:p>
            <a:endParaRPr lang="en-US" sz="1600" dirty="0"/>
          </a:p>
          <a:p>
            <a:r>
              <a:rPr lang="en-US" sz="1600" b="1" dirty="0"/>
              <a:t>Tuesday, May 12:</a:t>
            </a:r>
            <a:endParaRPr lang="en-US" sz="1600" dirty="0"/>
          </a:p>
          <a:p>
            <a:r>
              <a:rPr lang="en-US" sz="1600" b="1" dirty="0"/>
              <a:t>08:30 – 09:15: Committee discussion and preparation of questions on Purity Monitors and Temperature Sensors</a:t>
            </a:r>
            <a:endParaRPr lang="en-US" sz="1600" dirty="0"/>
          </a:p>
          <a:p>
            <a:r>
              <a:rPr lang="en-US" sz="1600" b="1" dirty="0"/>
              <a:t>09:15 – 10:00: Cameras</a:t>
            </a:r>
            <a:endParaRPr lang="en-US" sz="1600" dirty="0"/>
          </a:p>
          <a:p>
            <a:r>
              <a:rPr lang="en-US" sz="1600" b="1" dirty="0"/>
              <a:t>10:00 – 10:45: Level Meters, Pressure Sensors, and Gas Analyzers</a:t>
            </a:r>
            <a:endParaRPr lang="en-US" sz="1600" dirty="0"/>
          </a:p>
          <a:p>
            <a:r>
              <a:rPr lang="en-US" sz="1600" b="1" dirty="0"/>
              <a:t>10:45 – 11:30: Committee discussion and preparation of questions on Cameras, Level Meters, Pressure Sensors, and Gas Analyzers</a:t>
            </a:r>
          </a:p>
          <a:p>
            <a:endParaRPr lang="en-US" sz="1600" dirty="0"/>
          </a:p>
          <a:p>
            <a:r>
              <a:rPr lang="en-US" sz="1600" b="1" dirty="0"/>
              <a:t>Thursday, May 14:</a:t>
            </a:r>
            <a:endParaRPr lang="en-US" sz="1600" dirty="0"/>
          </a:p>
          <a:p>
            <a:r>
              <a:rPr lang="en-US" sz="1600" b="1" dirty="0"/>
              <a:t>08:30 – 09:30: Consortia responses to questions regarding proposed cryogenic instrumentation systems</a:t>
            </a:r>
            <a:endParaRPr lang="en-US" sz="1600" dirty="0"/>
          </a:p>
          <a:p>
            <a:r>
              <a:rPr lang="en-US" sz="1600" b="1" dirty="0"/>
              <a:t>09:30 – 11:00: Committee initial discussion regarding outcomes and report writing</a:t>
            </a:r>
            <a:endParaRPr lang="en-US" sz="1600" dirty="0"/>
          </a:p>
          <a:p>
            <a:endParaRPr lang="en-US" dirty="0"/>
          </a:p>
        </p:txBody>
      </p:sp>
    </p:spTree>
    <p:extLst>
      <p:ext uri="{BB962C8B-B14F-4D97-AF65-F5344CB8AC3E}">
        <p14:creationId xmlns:p14="http://schemas.microsoft.com/office/powerpoint/2010/main" val="2177467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CALCI Scope Workshop – Draft Agenda</a:t>
            </a:r>
          </a:p>
        </p:txBody>
      </p:sp>
      <p:sp>
        <p:nvSpPr>
          <p:cNvPr id="4" name="Slide Number Placeholder 3"/>
          <p:cNvSpPr>
            <a:spLocks noGrp="1"/>
          </p:cNvSpPr>
          <p:nvPr>
            <p:ph type="sldNum" sz="quarter" idx="7"/>
          </p:nvPr>
        </p:nvSpPr>
        <p:spPr/>
        <p:txBody>
          <a:bodyPr/>
          <a:lstStyle/>
          <a:p>
            <a:fld id="{B6F15528-21DE-4FAA-801E-634DDDAF4B2B}" type="slidenum">
              <a:rPr lang="en-US" smtClean="0"/>
              <a:pPr/>
              <a:t>19</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3" name="Text Placeholder 2">
            <a:extLst>
              <a:ext uri="{FF2B5EF4-FFF2-40B4-BE49-F238E27FC236}">
                <a16:creationId xmlns:a16="http://schemas.microsoft.com/office/drawing/2014/main" id="{1C996B8F-2F93-9743-B96B-BF6906945742}"/>
              </a:ext>
            </a:extLst>
          </p:cNvPr>
          <p:cNvSpPr>
            <a:spLocks noGrp="1"/>
          </p:cNvSpPr>
          <p:nvPr>
            <p:ph type="body" idx="1"/>
          </p:nvPr>
        </p:nvSpPr>
        <p:spPr>
          <a:xfrm>
            <a:off x="382904" y="1317059"/>
            <a:ext cx="6475096" cy="1815882"/>
          </a:xfrm>
        </p:spPr>
        <p:txBody>
          <a:bodyPr/>
          <a:lstStyle/>
          <a:p>
            <a:r>
              <a:rPr lang="en-US" sz="1600" b="1" dirty="0"/>
              <a:t>Monday, May 18:</a:t>
            </a:r>
            <a:endParaRPr lang="en-US" sz="1600" dirty="0"/>
          </a:p>
          <a:p>
            <a:r>
              <a:rPr lang="en-US" sz="1600" b="1" dirty="0"/>
              <a:t>08:30 – 10:00: Committee follow-up discussion regarding outcomes and report writing</a:t>
            </a:r>
          </a:p>
          <a:p>
            <a:endParaRPr lang="en-US" sz="1600" dirty="0"/>
          </a:p>
          <a:p>
            <a:r>
              <a:rPr lang="en-US" sz="1600" b="1" dirty="0"/>
              <a:t>Thursday, May 21:</a:t>
            </a:r>
            <a:endParaRPr lang="en-US" sz="1600" dirty="0"/>
          </a:p>
          <a:p>
            <a:r>
              <a:rPr lang="en-US" sz="1600" b="1" dirty="0"/>
              <a:t>08:30 – 10:00: Committee review of close-out materials </a:t>
            </a:r>
            <a:endParaRPr lang="en-US" sz="1600" dirty="0"/>
          </a:p>
          <a:p>
            <a:r>
              <a:rPr lang="en-US" sz="1600" b="1" dirty="0"/>
              <a:t>10:00 - 11:00:  Close-out report      </a:t>
            </a:r>
            <a:endParaRPr lang="en-US" sz="1600" dirty="0"/>
          </a:p>
          <a:p>
            <a:endParaRPr lang="en-US" dirty="0"/>
          </a:p>
        </p:txBody>
      </p:sp>
    </p:spTree>
    <p:extLst>
      <p:ext uri="{BB962C8B-B14F-4D97-AF65-F5344CB8AC3E}">
        <p14:creationId xmlns:p14="http://schemas.microsoft.com/office/powerpoint/2010/main" val="367089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State of the World - I</a:t>
            </a:r>
          </a:p>
        </p:txBody>
      </p:sp>
      <p:sp>
        <p:nvSpPr>
          <p:cNvPr id="4" name="Slide Number Placeholder 3"/>
          <p:cNvSpPr>
            <a:spLocks noGrp="1"/>
          </p:cNvSpPr>
          <p:nvPr>
            <p:ph type="sldNum" sz="quarter" idx="7"/>
          </p:nvPr>
        </p:nvSpPr>
        <p:spPr/>
        <p:txBody>
          <a:bodyPr/>
          <a:lstStyle/>
          <a:p>
            <a:fld id="{B6F15528-21DE-4FAA-801E-634DDDAF4B2B}" type="slidenum">
              <a:rPr lang="en-US" smtClean="0"/>
              <a:pPr/>
              <a:t>2</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8" name="Text Placeholder 2">
            <a:extLst>
              <a:ext uri="{FF2B5EF4-FFF2-40B4-BE49-F238E27FC236}">
                <a16:creationId xmlns:a16="http://schemas.microsoft.com/office/drawing/2014/main" id="{11CC8E3B-4D4D-46B6-8711-CD9B94DF566D}"/>
              </a:ext>
            </a:extLst>
          </p:cNvPr>
          <p:cNvSpPr>
            <a:spLocks noGrp="1"/>
          </p:cNvSpPr>
          <p:nvPr>
            <p:ph type="body" idx="1"/>
          </p:nvPr>
        </p:nvSpPr>
        <p:spPr>
          <a:xfrm>
            <a:off x="564138" y="1219200"/>
            <a:ext cx="6979662" cy="4985980"/>
          </a:xfrm>
        </p:spPr>
        <p:txBody>
          <a:bodyPr/>
          <a:lstStyle/>
          <a:p>
            <a:pPr marL="342900" indent="-342900">
              <a:buFont typeface="Arial" panose="020B0604020202020204" pitchFamily="34" charset="0"/>
              <a:buChar char="•"/>
            </a:pPr>
            <a:r>
              <a:rPr lang="en-US" sz="1800" dirty="0">
                <a:solidFill>
                  <a:schemeClr val="tx2"/>
                </a:solidFill>
              </a:rPr>
              <a:t>Lots of activities are shutting down</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CERN is mostly shut-down (ProtoDUNE detectors have been placed into a safe operating mode requiring minimal intervention)</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FNAL is not yet completely shut down but moving in that direction (ICEBERG will likely not be re-filled in the near future)</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Ash River is nominally still open but running with minimal staff and no visitors allowed (may be able to continue to make some progress with ProtoDUNE-II trial assembly activities)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Other Lab and University facilities are shut-down or in the process of shutting down (e.g. PSL was shut down yesterday)</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Bottom Line: It is not reasonable to expect that any substantial progress on R&amp;D or prototyping activities will be made over the next few months </a:t>
            </a:r>
            <a:endParaRPr lang="en-US" sz="1400" dirty="0">
              <a:solidFill>
                <a:schemeClr val="tx2"/>
              </a:solidFill>
            </a:endParaRPr>
          </a:p>
        </p:txBody>
      </p:sp>
    </p:spTree>
    <p:extLst>
      <p:ext uri="{BB962C8B-B14F-4D97-AF65-F5344CB8AC3E}">
        <p14:creationId xmlns:p14="http://schemas.microsoft.com/office/powerpoint/2010/main" val="1559099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Summary</a:t>
            </a:r>
          </a:p>
        </p:txBody>
      </p:sp>
      <p:sp>
        <p:nvSpPr>
          <p:cNvPr id="4" name="Slide Number Placeholder 3"/>
          <p:cNvSpPr>
            <a:spLocks noGrp="1"/>
          </p:cNvSpPr>
          <p:nvPr>
            <p:ph type="sldNum" sz="quarter" idx="7"/>
          </p:nvPr>
        </p:nvSpPr>
        <p:spPr/>
        <p:txBody>
          <a:bodyPr/>
          <a:lstStyle/>
          <a:p>
            <a:fld id="{B6F15528-21DE-4FAA-801E-634DDDAF4B2B}" type="slidenum">
              <a:rPr lang="en-US" smtClean="0"/>
              <a:pPr/>
              <a:t>20</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8" name="Text Placeholder 2">
            <a:extLst>
              <a:ext uri="{FF2B5EF4-FFF2-40B4-BE49-F238E27FC236}">
                <a16:creationId xmlns:a16="http://schemas.microsoft.com/office/drawing/2014/main" id="{11CC8E3B-4D4D-46B6-8711-CD9B94DF566D}"/>
              </a:ext>
            </a:extLst>
          </p:cNvPr>
          <p:cNvSpPr>
            <a:spLocks noGrp="1"/>
          </p:cNvSpPr>
          <p:nvPr>
            <p:ph type="body" idx="1"/>
          </p:nvPr>
        </p:nvSpPr>
        <p:spPr>
          <a:xfrm>
            <a:off x="576838" y="1219200"/>
            <a:ext cx="6357362" cy="4431983"/>
          </a:xfrm>
        </p:spPr>
        <p:txBody>
          <a:bodyPr/>
          <a:lstStyle/>
          <a:p>
            <a:pPr marL="342900" indent="-342900">
              <a:buFont typeface="Arial" panose="020B0604020202020204" pitchFamily="34" charset="0"/>
              <a:buChar char="•"/>
            </a:pPr>
            <a:r>
              <a:rPr lang="en-US" sz="1800" dirty="0">
                <a:solidFill>
                  <a:schemeClr val="tx2"/>
                </a:solidFill>
              </a:rPr>
              <a:t>We probably need to accept that there will be a several month delay in technical activities </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The current operational periods for the ProtoDUNE detectors will likely be extended and push back the schedule for ProtoDUNE-II</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We can use the next several months to focus on getting through the critical upcoming reviews that will allow the project to move forward</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We should try as much as possible to use the next few months for finalizing project documentation so that we can return our full focus to technical activities once we make it out of this period </a:t>
            </a:r>
          </a:p>
          <a:p>
            <a:r>
              <a:rPr lang="en-US" sz="1800" dirty="0">
                <a:solidFill>
                  <a:schemeClr val="tx2"/>
                </a:solidFill>
              </a:rPr>
              <a:t> </a:t>
            </a:r>
          </a:p>
        </p:txBody>
      </p:sp>
    </p:spTree>
    <p:extLst>
      <p:ext uri="{BB962C8B-B14F-4D97-AF65-F5344CB8AC3E}">
        <p14:creationId xmlns:p14="http://schemas.microsoft.com/office/powerpoint/2010/main" val="1835695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State of the World - II</a:t>
            </a:r>
          </a:p>
        </p:txBody>
      </p:sp>
      <p:sp>
        <p:nvSpPr>
          <p:cNvPr id="4" name="Slide Number Placeholder 3"/>
          <p:cNvSpPr>
            <a:spLocks noGrp="1"/>
          </p:cNvSpPr>
          <p:nvPr>
            <p:ph type="sldNum" sz="quarter" idx="7"/>
          </p:nvPr>
        </p:nvSpPr>
        <p:spPr/>
        <p:txBody>
          <a:bodyPr/>
          <a:lstStyle/>
          <a:p>
            <a:fld id="{B6F15528-21DE-4FAA-801E-634DDDAF4B2B}" type="slidenum">
              <a:rPr lang="en-US" smtClean="0"/>
              <a:pPr/>
              <a:t>3</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dirty="0"/>
              <a:t>Eric James | Status &amp; Plans</a:t>
            </a:r>
          </a:p>
        </p:txBody>
      </p:sp>
      <p:sp>
        <p:nvSpPr>
          <p:cNvPr id="8" name="Text Placeholder 2">
            <a:extLst>
              <a:ext uri="{FF2B5EF4-FFF2-40B4-BE49-F238E27FC236}">
                <a16:creationId xmlns:a16="http://schemas.microsoft.com/office/drawing/2014/main" id="{11CC8E3B-4D4D-46B6-8711-CD9B94DF566D}"/>
              </a:ext>
            </a:extLst>
          </p:cNvPr>
          <p:cNvSpPr>
            <a:spLocks noGrp="1"/>
          </p:cNvSpPr>
          <p:nvPr>
            <p:ph type="body" idx="1"/>
          </p:nvPr>
        </p:nvSpPr>
        <p:spPr>
          <a:xfrm>
            <a:off x="685800" y="1213009"/>
            <a:ext cx="6705600" cy="3877985"/>
          </a:xfrm>
        </p:spPr>
        <p:txBody>
          <a:bodyPr/>
          <a:lstStyle/>
          <a:p>
            <a:pPr marL="342900" indent="-342900">
              <a:buFont typeface="Arial" panose="020B0604020202020204" pitchFamily="34" charset="0"/>
              <a:buChar char="•"/>
            </a:pPr>
            <a:r>
              <a:rPr lang="en-US" sz="1800" dirty="0">
                <a:solidFill>
                  <a:schemeClr val="tx2"/>
                </a:solidFill>
              </a:rPr>
              <a:t>Need to assess how we can be most productive during this period </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A lot of people are stuck at home with less on their plates (although some university professors are facing the challenge of needing to create new online content for their courses)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Hope to be able to continue with critical path excavation work at SURF – most detector-related activities can tolerate a few months of delay at this point</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Current thought process is to push forward with the major reviews planned over the next few months (even if they need to be conducted with almost everyone participating remotely)    </a:t>
            </a:r>
            <a:endParaRPr lang="en-US" sz="1400" dirty="0">
              <a:solidFill>
                <a:schemeClr val="tx2"/>
              </a:solidFill>
            </a:endParaRPr>
          </a:p>
        </p:txBody>
      </p:sp>
    </p:spTree>
    <p:extLst>
      <p:ext uri="{BB962C8B-B14F-4D97-AF65-F5344CB8AC3E}">
        <p14:creationId xmlns:p14="http://schemas.microsoft.com/office/powerpoint/2010/main" val="3737027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Targeted Events</a:t>
            </a:r>
          </a:p>
        </p:txBody>
      </p:sp>
      <p:sp>
        <p:nvSpPr>
          <p:cNvPr id="4" name="Slide Number Placeholder 3"/>
          <p:cNvSpPr>
            <a:spLocks noGrp="1"/>
          </p:cNvSpPr>
          <p:nvPr>
            <p:ph type="sldNum" sz="quarter" idx="7"/>
          </p:nvPr>
        </p:nvSpPr>
        <p:spPr/>
        <p:txBody>
          <a:bodyPr/>
          <a:lstStyle/>
          <a:p>
            <a:fld id="{B6F15528-21DE-4FAA-801E-634DDDAF4B2B}" type="slidenum">
              <a:rPr lang="en-US" smtClean="0"/>
              <a:pPr/>
              <a:t>4</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9" name="Text Placeholder 2">
            <a:extLst>
              <a:ext uri="{FF2B5EF4-FFF2-40B4-BE49-F238E27FC236}">
                <a16:creationId xmlns:a16="http://schemas.microsoft.com/office/drawing/2014/main" id="{CB5541A3-32C9-40F2-A228-43D4E6F56268}"/>
              </a:ext>
            </a:extLst>
          </p:cNvPr>
          <p:cNvSpPr>
            <a:spLocks noGrp="1"/>
          </p:cNvSpPr>
          <p:nvPr>
            <p:ph type="body" idx="1"/>
          </p:nvPr>
        </p:nvSpPr>
        <p:spPr>
          <a:xfrm>
            <a:off x="576838" y="1143000"/>
            <a:ext cx="6890762" cy="2215991"/>
          </a:xfrm>
        </p:spPr>
        <p:txBody>
          <a:bodyPr/>
          <a:lstStyle/>
          <a:p>
            <a:pPr marL="342900" indent="-342900">
              <a:buFont typeface="Arial" panose="020B0604020202020204" pitchFamily="34" charset="0"/>
              <a:buChar char="•"/>
            </a:pPr>
            <a:r>
              <a:rPr lang="en-US" sz="1800" dirty="0">
                <a:solidFill>
                  <a:schemeClr val="tx2"/>
                </a:solidFill>
              </a:rPr>
              <a:t>RRB Meeting on April 2-3</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LBNF/DUNE Director’s Review on April 28 – May 1</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DOE IPR on July 14-17</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Note that Collaboration Meeting at SURF on May 18-22 has been cancelled (weekly collaboration calls are a likely substitute)</a:t>
            </a:r>
          </a:p>
        </p:txBody>
      </p:sp>
    </p:spTree>
    <p:extLst>
      <p:ext uri="{BB962C8B-B14F-4D97-AF65-F5344CB8AC3E}">
        <p14:creationId xmlns:p14="http://schemas.microsoft.com/office/powerpoint/2010/main" val="1572976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RRB Meeting</a:t>
            </a:r>
          </a:p>
        </p:txBody>
      </p:sp>
      <p:sp>
        <p:nvSpPr>
          <p:cNvPr id="4" name="Slide Number Placeholder 3"/>
          <p:cNvSpPr>
            <a:spLocks noGrp="1"/>
          </p:cNvSpPr>
          <p:nvPr>
            <p:ph type="sldNum" sz="quarter" idx="7"/>
          </p:nvPr>
        </p:nvSpPr>
        <p:spPr/>
        <p:txBody>
          <a:bodyPr/>
          <a:lstStyle/>
          <a:p>
            <a:fld id="{B6F15528-21DE-4FAA-801E-634DDDAF4B2B}" type="slidenum">
              <a:rPr lang="en-US" smtClean="0"/>
              <a:pPr/>
              <a:t>5</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dirty="0"/>
              <a:t>03.19.20</a:t>
            </a:r>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9" name="Text Placeholder 2">
            <a:extLst>
              <a:ext uri="{FF2B5EF4-FFF2-40B4-BE49-F238E27FC236}">
                <a16:creationId xmlns:a16="http://schemas.microsoft.com/office/drawing/2014/main" id="{CB5541A3-32C9-40F2-A228-43D4E6F56268}"/>
              </a:ext>
            </a:extLst>
          </p:cNvPr>
          <p:cNvSpPr>
            <a:spLocks noGrp="1"/>
          </p:cNvSpPr>
          <p:nvPr>
            <p:ph type="body" idx="1"/>
          </p:nvPr>
        </p:nvSpPr>
        <p:spPr>
          <a:xfrm>
            <a:off x="830071" y="1099779"/>
            <a:ext cx="6890762" cy="5262979"/>
          </a:xfrm>
        </p:spPr>
        <p:txBody>
          <a:bodyPr/>
          <a:lstStyle/>
          <a:p>
            <a:pPr marL="342900" indent="-342900">
              <a:buFont typeface="Arial" panose="020B0604020202020204" pitchFamily="34" charset="0"/>
              <a:buChar char="•"/>
            </a:pPr>
            <a:r>
              <a:rPr lang="en-US" sz="1800" dirty="0">
                <a:solidFill>
                  <a:schemeClr val="tx2"/>
                </a:solidFill>
              </a:rPr>
              <a:t>Planning for upcoming RRB meeting is ballistic (no need for additional consortia input over next two weeks)</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However, DOE IPR on July 14-17 will require more detailed understanding of consortia cost estimates and responsibility matrices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We should also anticipate additional NCG review of consortia cost estimates on that timescale</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Need to finalize high-level activities for international detector deliverables in P6 schedule and resource load them to create the annual M&amp;S and labor profiles requested by NGC</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Need to finalize MOU appendices detailing institutional responsibilities within consortia</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Some scoping decisions will be required (more on this later)</a:t>
            </a:r>
            <a:endParaRPr lang="en-US" sz="1400"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347880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LBNF/DUNE Director’s Review</a:t>
            </a:r>
          </a:p>
        </p:txBody>
      </p:sp>
      <p:sp>
        <p:nvSpPr>
          <p:cNvPr id="4" name="Slide Number Placeholder 3"/>
          <p:cNvSpPr>
            <a:spLocks noGrp="1"/>
          </p:cNvSpPr>
          <p:nvPr>
            <p:ph type="sldNum" sz="quarter" idx="7"/>
          </p:nvPr>
        </p:nvSpPr>
        <p:spPr/>
        <p:txBody>
          <a:bodyPr/>
          <a:lstStyle/>
          <a:p>
            <a:fld id="{B6F15528-21DE-4FAA-801E-634DDDAF4B2B}" type="slidenum">
              <a:rPr lang="en-US" smtClean="0"/>
              <a:pPr/>
              <a:t>6</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dirty="0"/>
              <a:t>03.19.20</a:t>
            </a:r>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9" name="Text Placeholder 2">
            <a:extLst>
              <a:ext uri="{FF2B5EF4-FFF2-40B4-BE49-F238E27FC236}">
                <a16:creationId xmlns:a16="http://schemas.microsoft.com/office/drawing/2014/main" id="{CB5541A3-32C9-40F2-A228-43D4E6F56268}"/>
              </a:ext>
            </a:extLst>
          </p:cNvPr>
          <p:cNvSpPr>
            <a:spLocks noGrp="1"/>
          </p:cNvSpPr>
          <p:nvPr>
            <p:ph type="body" idx="1"/>
          </p:nvPr>
        </p:nvSpPr>
        <p:spPr>
          <a:xfrm>
            <a:off x="830071" y="1099779"/>
            <a:ext cx="6890762" cy="3262432"/>
          </a:xfrm>
        </p:spPr>
        <p:txBody>
          <a:bodyPr/>
          <a:lstStyle/>
          <a:p>
            <a:pPr marL="342900" indent="-342900">
              <a:buFont typeface="Arial" panose="020B0604020202020204" pitchFamily="34" charset="0"/>
              <a:buChar char="•"/>
            </a:pPr>
            <a:r>
              <a:rPr lang="en-US" sz="1800" dirty="0">
                <a:solidFill>
                  <a:schemeClr val="tx2"/>
                </a:solidFill>
              </a:rPr>
              <a:t>Project (P6) schedule has already been frozen for this review (end of February)</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All materials need to be posted by April 14 (~four weeks)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Primary consortia deliverable is updated interface documents uploaded into EDMS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Last of three cold electronics preliminary design reviews being held remotely over next two weeks </a:t>
            </a:r>
          </a:p>
          <a:p>
            <a:endParaRPr lang="en-US" sz="1400"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134889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Interface Documents</a:t>
            </a:r>
          </a:p>
        </p:txBody>
      </p:sp>
      <p:sp>
        <p:nvSpPr>
          <p:cNvPr id="4" name="Slide Number Placeholder 3"/>
          <p:cNvSpPr>
            <a:spLocks noGrp="1"/>
          </p:cNvSpPr>
          <p:nvPr>
            <p:ph type="sldNum" sz="quarter" idx="7"/>
          </p:nvPr>
        </p:nvSpPr>
        <p:spPr/>
        <p:txBody>
          <a:bodyPr/>
          <a:lstStyle/>
          <a:p>
            <a:fld id="{B6F15528-21DE-4FAA-801E-634DDDAF4B2B}" type="slidenum">
              <a:rPr lang="en-US" smtClean="0"/>
              <a:pPr/>
              <a:t>7</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8" name="Text Placeholder 2">
            <a:extLst>
              <a:ext uri="{FF2B5EF4-FFF2-40B4-BE49-F238E27FC236}">
                <a16:creationId xmlns:a16="http://schemas.microsoft.com/office/drawing/2014/main" id="{11CC8E3B-4D4D-46B6-8711-CD9B94DF566D}"/>
              </a:ext>
            </a:extLst>
          </p:cNvPr>
          <p:cNvSpPr>
            <a:spLocks noGrp="1"/>
          </p:cNvSpPr>
          <p:nvPr>
            <p:ph type="body" idx="1"/>
          </p:nvPr>
        </p:nvSpPr>
        <p:spPr>
          <a:xfrm>
            <a:off x="564138" y="1219200"/>
            <a:ext cx="7132062" cy="4770537"/>
          </a:xfrm>
        </p:spPr>
        <p:txBody>
          <a:bodyPr/>
          <a:lstStyle/>
          <a:p>
            <a:pPr marL="342900" indent="-342900">
              <a:buFont typeface="Arial" panose="020B0604020202020204" pitchFamily="34" charset="0"/>
              <a:buChar char="•"/>
            </a:pPr>
            <a:r>
              <a:rPr lang="en-US" sz="1800" dirty="0">
                <a:solidFill>
                  <a:schemeClr val="tx2"/>
                </a:solidFill>
              </a:rPr>
              <a:t>Currently targeting four sets of interface documents: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Consortia-to-consortia:  Kyle and Terri have been coordinating the updates to these documents and will provide a progress report in this meeting (need to meet April 14 deadline)</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Consortia-to-installation: Jim has been coordinating updates and will be contacting consortia leadership teams in near future (need to meet April 14 deadline) </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Consortia-to-DSS: Jack has drafted an initial document, which can be accessed at </a:t>
            </a:r>
            <a:r>
              <a:rPr lang="en-US" dirty="0">
                <a:hlinkClick r:id="rId2"/>
              </a:rPr>
              <a:t>https://edms.cern.ch/document/2339392</a:t>
            </a:r>
            <a:r>
              <a:rPr lang="en-US" dirty="0"/>
              <a:t> </a:t>
            </a:r>
            <a:r>
              <a:rPr lang="en-US" sz="1800" dirty="0"/>
              <a:t>(would like to converge on an updated version by April 14)</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Consortia-to-facilities:  Not expecting these to be ready for posting by April 14 (information being requested from Terri on rack space and power requirements feeds into these documents)</a:t>
            </a:r>
          </a:p>
        </p:txBody>
      </p:sp>
    </p:spTree>
    <p:extLst>
      <p:ext uri="{BB962C8B-B14F-4D97-AF65-F5344CB8AC3E}">
        <p14:creationId xmlns:p14="http://schemas.microsoft.com/office/powerpoint/2010/main" val="1086460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DOE IPR </a:t>
            </a:r>
          </a:p>
        </p:txBody>
      </p:sp>
      <p:sp>
        <p:nvSpPr>
          <p:cNvPr id="4" name="Slide Number Placeholder 3"/>
          <p:cNvSpPr>
            <a:spLocks noGrp="1"/>
          </p:cNvSpPr>
          <p:nvPr>
            <p:ph type="sldNum" sz="quarter" idx="7"/>
          </p:nvPr>
        </p:nvSpPr>
        <p:spPr/>
        <p:txBody>
          <a:bodyPr/>
          <a:lstStyle/>
          <a:p>
            <a:fld id="{B6F15528-21DE-4FAA-801E-634DDDAF4B2B}" type="slidenum">
              <a:rPr lang="en-US" smtClean="0"/>
              <a:pPr/>
              <a:t>8</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dirty="0"/>
              <a:t>03.19.20</a:t>
            </a:r>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9" name="Text Placeholder 2">
            <a:extLst>
              <a:ext uri="{FF2B5EF4-FFF2-40B4-BE49-F238E27FC236}">
                <a16:creationId xmlns:a16="http://schemas.microsoft.com/office/drawing/2014/main" id="{CB5541A3-32C9-40F2-A228-43D4E6F56268}"/>
              </a:ext>
            </a:extLst>
          </p:cNvPr>
          <p:cNvSpPr>
            <a:spLocks noGrp="1"/>
          </p:cNvSpPr>
          <p:nvPr>
            <p:ph type="body" idx="1"/>
          </p:nvPr>
        </p:nvSpPr>
        <p:spPr>
          <a:xfrm>
            <a:off x="830071" y="1099779"/>
            <a:ext cx="6408929" cy="4985980"/>
          </a:xfrm>
        </p:spPr>
        <p:txBody>
          <a:bodyPr/>
          <a:lstStyle/>
          <a:p>
            <a:pPr marL="342900" indent="-342900">
              <a:buFont typeface="Arial" panose="020B0604020202020204" pitchFamily="34" charset="0"/>
              <a:buChar char="•"/>
            </a:pPr>
            <a:r>
              <a:rPr lang="en-US" sz="1800" dirty="0">
                <a:solidFill>
                  <a:schemeClr val="tx2"/>
                </a:solidFill>
              </a:rPr>
              <a:t>Project (P6) schedule for this review will be frozen at the end of May (~10 weeks)</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All materials need to be posted by June 30 (~14 weeks)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Targeting full set of resource-loaded international detector activities in P6 schedule by end of May</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Targeting complete sets (all four types) of signed interface documents in EDMS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Targeting completion of HV system, Photon Detector, APA Shipping Box, and DSS reviews on this time scale (will most likely need to be done remotely – see Steve’s talk)</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Targeting progress on scope decisions through CALCI workshop and upcoming DAQ milestones (the later may need to be re-visited)</a:t>
            </a:r>
          </a:p>
        </p:txBody>
      </p:sp>
    </p:spTree>
    <p:extLst>
      <p:ext uri="{BB962C8B-B14F-4D97-AF65-F5344CB8AC3E}">
        <p14:creationId xmlns:p14="http://schemas.microsoft.com/office/powerpoint/2010/main" val="4236906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Schedule</a:t>
            </a:r>
          </a:p>
        </p:txBody>
      </p:sp>
      <p:sp>
        <p:nvSpPr>
          <p:cNvPr id="4" name="Slide Number Placeholder 3"/>
          <p:cNvSpPr>
            <a:spLocks noGrp="1"/>
          </p:cNvSpPr>
          <p:nvPr>
            <p:ph type="sldNum" sz="quarter" idx="7"/>
          </p:nvPr>
        </p:nvSpPr>
        <p:spPr/>
        <p:txBody>
          <a:bodyPr/>
          <a:lstStyle/>
          <a:p>
            <a:fld id="{B6F15528-21DE-4FAA-801E-634DDDAF4B2B}" type="slidenum">
              <a:rPr lang="en-US" smtClean="0"/>
              <a:pPr/>
              <a:t>9</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03.19.20</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Status &amp; Plans</a:t>
            </a:r>
            <a:endParaRPr lang="en-US" dirty="0"/>
          </a:p>
        </p:txBody>
      </p:sp>
      <p:sp>
        <p:nvSpPr>
          <p:cNvPr id="8" name="Text Placeholder 2">
            <a:extLst>
              <a:ext uri="{FF2B5EF4-FFF2-40B4-BE49-F238E27FC236}">
                <a16:creationId xmlns:a16="http://schemas.microsoft.com/office/drawing/2014/main" id="{11CC8E3B-4D4D-46B6-8711-CD9B94DF566D}"/>
              </a:ext>
            </a:extLst>
          </p:cNvPr>
          <p:cNvSpPr>
            <a:spLocks noGrp="1"/>
          </p:cNvSpPr>
          <p:nvPr>
            <p:ph type="body" idx="1"/>
          </p:nvPr>
        </p:nvSpPr>
        <p:spPr>
          <a:xfrm>
            <a:off x="564138" y="1219200"/>
            <a:ext cx="6827262" cy="3877985"/>
          </a:xfrm>
        </p:spPr>
        <p:txBody>
          <a:bodyPr/>
          <a:lstStyle/>
          <a:p>
            <a:pPr marL="342900" indent="-342900">
              <a:buFont typeface="Arial" panose="020B0604020202020204" pitchFamily="34" charset="0"/>
              <a:buChar char="•"/>
            </a:pPr>
            <a:r>
              <a:rPr lang="en-US" sz="1800" dirty="0">
                <a:solidFill>
                  <a:schemeClr val="tx2"/>
                </a:solidFill>
              </a:rPr>
              <a:t>Current P6 schedule (frozen at the end of February) includes international detector activities for HV system and APAs as well as first passes at the activities for ProtoDUNE-II and DAQ  </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As a next step, international activities for Photon Detection will be added (currently exist in sandbox)  </a:t>
            </a:r>
          </a:p>
          <a:p>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Gina and Eric will work with DAQ and CALCI to finalize and resource load high-level international activity schedules over next month or so</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dirty="0">
                <a:solidFill>
                  <a:schemeClr val="tx2"/>
                </a:solidFill>
              </a:rPr>
              <a:t>Goal would be to produce materials required for NCG review by early May so that they can provide feedback on the time scale of the July IPR </a:t>
            </a:r>
          </a:p>
        </p:txBody>
      </p:sp>
    </p:spTree>
    <p:extLst>
      <p:ext uri="{BB962C8B-B14F-4D97-AF65-F5344CB8AC3E}">
        <p14:creationId xmlns:p14="http://schemas.microsoft.com/office/powerpoint/2010/main" val="3442385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29059</TotalTime>
  <Words>2049</Words>
  <Application>Microsoft Macintosh PowerPoint</Application>
  <PresentationFormat>On-screen Show (4:3)</PresentationFormat>
  <Paragraphs>264</Paragraphs>
  <Slides>20</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20</vt:i4>
      </vt:variant>
    </vt:vector>
  </HeadingPairs>
  <TitlesOfParts>
    <vt:vector size="28" baseType="lpstr">
      <vt:lpstr>Arial</vt:lpstr>
      <vt:lpstr>Calibri</vt:lpstr>
      <vt:lpstr>Helvetica</vt:lpstr>
      <vt:lpstr>Lucida Grande</vt:lpstr>
      <vt:lpstr>Office Theme</vt:lpstr>
      <vt:lpstr>LBNF Content-Footer Theme</vt:lpstr>
      <vt:lpstr>1_LBNF Content-Footer Theme</vt:lpstr>
      <vt:lpstr>2_LBNF Content-Footer Theme</vt:lpstr>
      <vt:lpstr>PowerPoint Presentation</vt:lpstr>
      <vt:lpstr>State of the World - I</vt:lpstr>
      <vt:lpstr>State of the World - II</vt:lpstr>
      <vt:lpstr>Targeted Events</vt:lpstr>
      <vt:lpstr>RRB Meeting</vt:lpstr>
      <vt:lpstr>LBNF/DUNE Director’s Review</vt:lpstr>
      <vt:lpstr>Interface Documents</vt:lpstr>
      <vt:lpstr>DOE IPR </vt:lpstr>
      <vt:lpstr>Schedule</vt:lpstr>
      <vt:lpstr>Interface Documents</vt:lpstr>
      <vt:lpstr>Technical Reviews</vt:lpstr>
      <vt:lpstr>Structural Analysis Notes</vt:lpstr>
      <vt:lpstr>Requirements</vt:lpstr>
      <vt:lpstr>QA/QC Plans - I</vt:lpstr>
      <vt:lpstr>QA/QC Plans - II</vt:lpstr>
      <vt:lpstr>CALCI Scope Workshop</vt:lpstr>
      <vt:lpstr>CALCI Scope Workshop – Draft Agenda</vt:lpstr>
      <vt:lpstr>CALCI Scope Workshop – Draft Agenda</vt:lpstr>
      <vt:lpstr>CALCI Scope Workshop – Draft Agenda</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Eric B James</cp:lastModifiedBy>
  <cp:revision>735</cp:revision>
  <cp:lastPrinted>2017-02-24T18:10:33Z</cp:lastPrinted>
  <dcterms:created xsi:type="dcterms:W3CDTF">2016-07-13T11:29:54Z</dcterms:created>
  <dcterms:modified xsi:type="dcterms:W3CDTF">2020-03-19T13:48:46Z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2016-06-23T00:00:00Z</vt:filetime>
  </property>
  <property fmtid="{D5CDD505-2E9C-101B-9397-08002B2CF9AE}" pid="3" name="LastSaved">
    <vt:filetime>2016-07-13T00:00:00Z</vt:filetime>
  </property>
</Properties>
</file>